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bookmarkIdSeed="2">
  <p:sldMasterIdLst>
    <p:sldMasterId id="2147483648" r:id="rId1"/>
  </p:sldMasterIdLst>
  <p:notesMasterIdLst>
    <p:notesMasterId r:id="rId18"/>
  </p:notesMasterIdLst>
  <p:sldIdLst>
    <p:sldId id="256" r:id="rId2"/>
    <p:sldId id="323" r:id="rId3"/>
    <p:sldId id="313" r:id="rId4"/>
    <p:sldId id="389" r:id="rId5"/>
    <p:sldId id="314" r:id="rId6"/>
    <p:sldId id="390" r:id="rId7"/>
    <p:sldId id="391" r:id="rId8"/>
    <p:sldId id="392" r:id="rId9"/>
    <p:sldId id="307" r:id="rId10"/>
    <p:sldId id="308" r:id="rId11"/>
    <p:sldId id="310" r:id="rId12"/>
    <p:sldId id="312" r:id="rId13"/>
    <p:sldId id="393" r:id="rId14"/>
    <p:sldId id="309" r:id="rId15"/>
    <p:sldId id="306" r:id="rId16"/>
    <p:sldId id="39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nny Kohavi" initials="RK" lastIdx="2" clrIdx="0">
    <p:extLst>
      <p:ext uri="{19B8F6BF-5375-455C-9EA6-DF929625EA0E}">
        <p15:presenceInfo xmlns:p15="http://schemas.microsoft.com/office/powerpoint/2012/main" userId="8612090e610871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4BEC4B-0DA3-490D-B9B3-80373FC77B78}" v="4239" dt="2018-10-24T22:03:00.3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8" autoAdjust="0"/>
    <p:restoredTop sz="75000" autoAdjust="0"/>
  </p:normalViewPr>
  <p:slideViewPr>
    <p:cSldViewPr snapToGrid="0">
      <p:cViewPr varScale="1">
        <p:scale>
          <a:sx n="102" d="100"/>
          <a:sy n="102" d="100"/>
        </p:scale>
        <p:origin x="7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ny Kohavi" userId="8612090e610871e4" providerId="LiveId" clId="{D72E214A-7E27-437D-9D5C-9DD13F0CF913}"/>
  </pc:docChgLst>
  <pc:docChgLst>
    <pc:chgData name="Ronny Kohavi" userId="8612090e610871e4" providerId="LiveId" clId="{5453336E-10F1-493C-8253-7B775A5127FD}"/>
  </pc:docChgLst>
  <pc:docChgLst>
    <pc:chgData name="Ronny Kohavi" userId="8612090e610871e4" providerId="LiveId" clId="{974BEC4B-0DA3-490D-B9B3-80373FC77B78}"/>
    <pc:docChg chg="undo redo custSel addSld delSld modSld sldOrd">
      <pc:chgData name="Ronny Kohavi" userId="8612090e610871e4" providerId="LiveId" clId="{974BEC4B-0DA3-490D-B9B3-80373FC77B78}" dt="2018-10-24T19:47:03.681" v="6494" actId="20577"/>
      <pc:docMkLst>
        <pc:docMk/>
      </pc:docMkLst>
      <pc:sldChg chg="addSp delSp modSp addCm delCm modCm">
        <pc:chgData name="Ronny Kohavi" userId="8612090e610871e4" providerId="LiveId" clId="{974BEC4B-0DA3-490D-B9B3-80373FC77B78}" dt="2018-10-24T18:50:45.119" v="6018" actId="20577"/>
        <pc:sldMkLst>
          <pc:docMk/>
          <pc:sldMk cId="2335425368" sldId="256"/>
        </pc:sldMkLst>
        <pc:spChg chg="mod">
          <ac:chgData name="Ronny Kohavi" userId="8612090e610871e4" providerId="LiveId" clId="{974BEC4B-0DA3-490D-B9B3-80373FC77B78}" dt="2018-10-18T15:50:37.757" v="42" actId="20577"/>
          <ac:spMkLst>
            <pc:docMk/>
            <pc:sldMk cId="2335425368" sldId="256"/>
            <ac:spMk id="2" creationId="{00000000-0000-0000-0000-000000000000}"/>
          </ac:spMkLst>
        </pc:spChg>
        <pc:spChg chg="add mod">
          <ac:chgData name="Ronny Kohavi" userId="8612090e610871e4" providerId="LiveId" clId="{974BEC4B-0DA3-490D-B9B3-80373FC77B78}" dt="2018-10-23T05:53:47.270" v="3571" actId="1076"/>
          <ac:spMkLst>
            <pc:docMk/>
            <pc:sldMk cId="2335425368" sldId="256"/>
            <ac:spMk id="3" creationId="{0F153F73-2EF8-4886-9C66-41A84B116D1B}"/>
          </ac:spMkLst>
        </pc:spChg>
        <pc:spChg chg="del">
          <ac:chgData name="Ronny Kohavi" userId="8612090e610871e4" providerId="LiveId" clId="{974BEC4B-0DA3-490D-B9B3-80373FC77B78}" dt="2018-10-18T15:51:43.795" v="57" actId="478"/>
          <ac:spMkLst>
            <pc:docMk/>
            <pc:sldMk cId="2335425368" sldId="256"/>
            <ac:spMk id="5" creationId="{00000000-0000-0000-0000-000000000000}"/>
          </ac:spMkLst>
        </pc:spChg>
        <pc:spChg chg="add mod">
          <ac:chgData name="Ronny Kohavi" userId="8612090e610871e4" providerId="LiveId" clId="{974BEC4B-0DA3-490D-B9B3-80373FC77B78}" dt="2018-10-24T18:50:45.119" v="6018" actId="20577"/>
          <ac:spMkLst>
            <pc:docMk/>
            <pc:sldMk cId="2335425368" sldId="256"/>
            <ac:spMk id="5" creationId="{8FDFF7B2-196A-4CEA-8635-9B1EE3E2C0FA}"/>
          </ac:spMkLst>
        </pc:spChg>
        <pc:spChg chg="mod">
          <ac:chgData name="Ronny Kohavi" userId="8612090e610871e4" providerId="LiveId" clId="{974BEC4B-0DA3-490D-B9B3-80373FC77B78}" dt="2018-10-24T18:50:43.977" v="6016" actId="20577"/>
          <ac:spMkLst>
            <pc:docMk/>
            <pc:sldMk cId="2335425368" sldId="256"/>
            <ac:spMk id="7" creationId="{4A53C7CC-FB00-433C-BFE5-C0E81A8B6E41}"/>
          </ac:spMkLst>
        </pc:spChg>
        <pc:spChg chg="mod">
          <ac:chgData name="Ronny Kohavi" userId="8612090e610871e4" providerId="LiveId" clId="{974BEC4B-0DA3-490D-B9B3-80373FC77B78}" dt="2018-10-18T15:51:36.909" v="56" actId="20577"/>
          <ac:spMkLst>
            <pc:docMk/>
            <pc:sldMk cId="2335425368" sldId="256"/>
            <ac:spMk id="8" creationId="{C1994950-3F9A-4F14-BB26-D554E474A5FB}"/>
          </ac:spMkLst>
        </pc:spChg>
      </pc:sldChg>
      <pc:sldChg chg="add del">
        <pc:chgData name="Ronny Kohavi" userId="8612090e610871e4" providerId="LiveId" clId="{974BEC4B-0DA3-490D-B9B3-80373FC77B78}" dt="2018-10-23T06:40:09.686" v="4864" actId="2696"/>
        <pc:sldMkLst>
          <pc:docMk/>
          <pc:sldMk cId="374818683" sldId="305"/>
        </pc:sldMkLst>
      </pc:sldChg>
      <pc:sldChg chg="modSp add del modTransition">
        <pc:chgData name="Ronny Kohavi" userId="8612090e610871e4" providerId="LiveId" clId="{974BEC4B-0DA3-490D-B9B3-80373FC77B78}" dt="2018-10-23T05:45:41.097" v="2933" actId="2696"/>
        <pc:sldMkLst>
          <pc:docMk/>
          <pc:sldMk cId="732465089" sldId="305"/>
        </pc:sldMkLst>
        <pc:spChg chg="mod">
          <ac:chgData name="Ronny Kohavi" userId="8612090e610871e4" providerId="LiveId" clId="{974BEC4B-0DA3-490D-B9B3-80373FC77B78}" dt="2018-10-23T05:44:46.097" v="2931" actId="20577"/>
          <ac:spMkLst>
            <pc:docMk/>
            <pc:sldMk cId="732465089" sldId="305"/>
            <ac:spMk id="3" creationId="{00000000-0000-0000-0000-000000000000}"/>
          </ac:spMkLst>
        </pc:spChg>
      </pc:sldChg>
      <pc:sldChg chg="modSp add del modAnim">
        <pc:chgData name="Ronny Kohavi" userId="8612090e610871e4" providerId="LiveId" clId="{974BEC4B-0DA3-490D-B9B3-80373FC77B78}" dt="2018-10-23T06:56:50.326" v="5542"/>
        <pc:sldMkLst>
          <pc:docMk/>
          <pc:sldMk cId="537670448" sldId="306"/>
        </pc:sldMkLst>
        <pc:spChg chg="mod">
          <ac:chgData name="Ronny Kohavi" userId="8612090e610871e4" providerId="LiveId" clId="{974BEC4B-0DA3-490D-B9B3-80373FC77B78}" dt="2018-10-23T06:55:58.383" v="5538" actId="14100"/>
          <ac:spMkLst>
            <pc:docMk/>
            <pc:sldMk cId="537670448" sldId="306"/>
            <ac:spMk id="2" creationId="{00000000-0000-0000-0000-000000000000}"/>
          </ac:spMkLst>
        </pc:spChg>
        <pc:spChg chg="mod">
          <ac:chgData name="Ronny Kohavi" userId="8612090e610871e4" providerId="LiveId" clId="{974BEC4B-0DA3-490D-B9B3-80373FC77B78}" dt="2018-10-23T06:56:32.088" v="5541" actId="27636"/>
          <ac:spMkLst>
            <pc:docMk/>
            <pc:sldMk cId="537670448" sldId="306"/>
            <ac:spMk id="3" creationId="{00000000-0000-0000-0000-000000000000}"/>
          </ac:spMkLst>
        </pc:spChg>
      </pc:sldChg>
      <pc:sldChg chg="addSp delSp modSp add modAnim">
        <pc:chgData name="Ronny Kohavi" userId="8612090e610871e4" providerId="LiveId" clId="{974BEC4B-0DA3-490D-B9B3-80373FC77B78}" dt="2018-10-23T06:29:11.400" v="4788" actId="122"/>
        <pc:sldMkLst>
          <pc:docMk/>
          <pc:sldMk cId="1438808049" sldId="307"/>
        </pc:sldMkLst>
        <pc:spChg chg="mod">
          <ac:chgData name="Ronny Kohavi" userId="8612090e610871e4" providerId="LiveId" clId="{974BEC4B-0DA3-490D-B9B3-80373FC77B78}" dt="2018-10-23T06:28:03.625" v="4774"/>
          <ac:spMkLst>
            <pc:docMk/>
            <pc:sldMk cId="1438808049" sldId="307"/>
            <ac:spMk id="2" creationId="{00000000-0000-0000-0000-000000000000}"/>
          </ac:spMkLst>
        </pc:spChg>
        <pc:spChg chg="mod">
          <ac:chgData name="Ronny Kohavi" userId="8612090e610871e4" providerId="LiveId" clId="{974BEC4B-0DA3-490D-B9B3-80373FC77B78}" dt="2018-10-23T06:28:05.691" v="4775"/>
          <ac:spMkLst>
            <pc:docMk/>
            <pc:sldMk cId="1438808049" sldId="307"/>
            <ac:spMk id="3" creationId="{00000000-0000-0000-0000-000000000000}"/>
          </ac:spMkLst>
        </pc:spChg>
        <pc:spChg chg="mod">
          <ac:chgData name="Ronny Kohavi" userId="8612090e610871e4" providerId="LiveId" clId="{974BEC4B-0DA3-490D-B9B3-80373FC77B78}" dt="2018-10-23T06:28:07.395" v="4777" actId="1076"/>
          <ac:spMkLst>
            <pc:docMk/>
            <pc:sldMk cId="1438808049" sldId="307"/>
            <ac:spMk id="7" creationId="{00000000-0000-0000-0000-000000000000}"/>
          </ac:spMkLst>
        </pc:spChg>
        <pc:spChg chg="add del">
          <ac:chgData name="Ronny Kohavi" userId="8612090e610871e4" providerId="LiveId" clId="{974BEC4B-0DA3-490D-B9B3-80373FC77B78}" dt="2018-10-23T06:28:10.179" v="4779"/>
          <ac:spMkLst>
            <pc:docMk/>
            <pc:sldMk cId="1438808049" sldId="307"/>
            <ac:spMk id="9" creationId="{88184BA9-D2C6-4B64-B64B-977146739767}"/>
          </ac:spMkLst>
        </pc:spChg>
        <pc:spChg chg="mod">
          <ac:chgData name="Ronny Kohavi" userId="8612090e610871e4" providerId="LiveId" clId="{974BEC4B-0DA3-490D-B9B3-80373FC77B78}" dt="2018-10-23T06:28:01.397" v="4773" actId="20577"/>
          <ac:spMkLst>
            <pc:docMk/>
            <pc:sldMk cId="1438808049" sldId="307"/>
            <ac:spMk id="10" creationId="{00000000-0000-0000-0000-000000000000}"/>
          </ac:spMkLst>
        </pc:spChg>
        <pc:spChg chg="add mod">
          <ac:chgData name="Ronny Kohavi" userId="8612090e610871e4" providerId="LiveId" clId="{974BEC4B-0DA3-490D-B9B3-80373FC77B78}" dt="2018-10-23T06:29:11.400" v="4788" actId="122"/>
          <ac:spMkLst>
            <pc:docMk/>
            <pc:sldMk cId="1438808049" sldId="307"/>
            <ac:spMk id="11" creationId="{105FFB7A-6E06-4828-AD32-9F1E815B306B}"/>
          </ac:spMkLst>
        </pc:spChg>
        <pc:picChg chg="mod">
          <ac:chgData name="Ronny Kohavi" userId="8612090e610871e4" providerId="LiveId" clId="{974BEC4B-0DA3-490D-B9B3-80373FC77B78}" dt="2018-10-23T06:28:33.391" v="4782" actId="1076"/>
          <ac:picMkLst>
            <pc:docMk/>
            <pc:sldMk cId="1438808049" sldId="307"/>
            <ac:picMk id="8" creationId="{00000000-0000-0000-0000-000000000000}"/>
          </ac:picMkLst>
        </pc:picChg>
      </pc:sldChg>
      <pc:sldChg chg="modSp add modAnim">
        <pc:chgData name="Ronny Kohavi" userId="8612090e610871e4" providerId="LiveId" clId="{974BEC4B-0DA3-490D-B9B3-80373FC77B78}" dt="2018-10-23T06:32:59.500" v="4852"/>
        <pc:sldMkLst>
          <pc:docMk/>
          <pc:sldMk cId="575664749" sldId="308"/>
        </pc:sldMkLst>
        <pc:spChg chg="mod">
          <ac:chgData name="Ronny Kohavi" userId="8612090e610871e4" providerId="LiveId" clId="{974BEC4B-0DA3-490D-B9B3-80373FC77B78}" dt="2018-10-23T06:27:18.799" v="4762" actId="14100"/>
          <ac:spMkLst>
            <pc:docMk/>
            <pc:sldMk cId="575664749" sldId="308"/>
            <ac:spMk id="2" creationId="{00000000-0000-0000-0000-000000000000}"/>
          </ac:spMkLst>
        </pc:spChg>
        <pc:spChg chg="mod">
          <ac:chgData name="Ronny Kohavi" userId="8612090e610871e4" providerId="LiveId" clId="{974BEC4B-0DA3-490D-B9B3-80373FC77B78}" dt="2018-10-23T06:32:59.500" v="4852"/>
          <ac:spMkLst>
            <pc:docMk/>
            <pc:sldMk cId="575664749" sldId="308"/>
            <ac:spMk id="7" creationId="{00000000-0000-0000-0000-000000000000}"/>
          </ac:spMkLst>
        </pc:spChg>
      </pc:sldChg>
      <pc:sldChg chg="modSp add del modAnim">
        <pc:chgData name="Ronny Kohavi" userId="8612090e610871e4" providerId="LiveId" clId="{974BEC4B-0DA3-490D-B9B3-80373FC77B78}" dt="2018-10-23T06:53:39.904" v="5486"/>
        <pc:sldMkLst>
          <pc:docMk/>
          <pc:sldMk cId="1086921131" sldId="309"/>
        </pc:sldMkLst>
        <pc:spChg chg="mod">
          <ac:chgData name="Ronny Kohavi" userId="8612090e610871e4" providerId="LiveId" clId="{974BEC4B-0DA3-490D-B9B3-80373FC77B78}" dt="2018-10-23T06:40:50.679" v="4907" actId="14100"/>
          <ac:spMkLst>
            <pc:docMk/>
            <pc:sldMk cId="1086921131" sldId="309"/>
            <ac:spMk id="2" creationId="{00000000-0000-0000-0000-000000000000}"/>
          </ac:spMkLst>
        </pc:spChg>
        <pc:spChg chg="mod">
          <ac:chgData name="Ronny Kohavi" userId="8612090e610871e4" providerId="LiveId" clId="{974BEC4B-0DA3-490D-B9B3-80373FC77B78}" dt="2018-10-23T06:53:10.809" v="5484" actId="20577"/>
          <ac:spMkLst>
            <pc:docMk/>
            <pc:sldMk cId="1086921131" sldId="309"/>
            <ac:spMk id="3" creationId="{00000000-0000-0000-0000-000000000000}"/>
          </ac:spMkLst>
        </pc:spChg>
      </pc:sldChg>
      <pc:sldChg chg="modSp add">
        <pc:chgData name="Ronny Kohavi" userId="8612090e610871e4" providerId="LiveId" clId="{974BEC4B-0DA3-490D-B9B3-80373FC77B78}" dt="2018-10-24T02:42:48.681" v="5638" actId="20577"/>
        <pc:sldMkLst>
          <pc:docMk/>
          <pc:sldMk cId="193683304" sldId="310"/>
        </pc:sldMkLst>
        <pc:spChg chg="mod">
          <ac:chgData name="Ronny Kohavi" userId="8612090e610871e4" providerId="LiveId" clId="{974BEC4B-0DA3-490D-B9B3-80373FC77B78}" dt="2018-10-23T06:33:14.287" v="4853" actId="14100"/>
          <ac:spMkLst>
            <pc:docMk/>
            <pc:sldMk cId="193683304" sldId="310"/>
            <ac:spMk id="2" creationId="{00000000-0000-0000-0000-000000000000}"/>
          </ac:spMkLst>
        </pc:spChg>
        <pc:spChg chg="mod">
          <ac:chgData name="Ronny Kohavi" userId="8612090e610871e4" providerId="LiveId" clId="{974BEC4B-0DA3-490D-B9B3-80373FC77B78}" dt="2018-10-24T02:42:48.681" v="5638" actId="20577"/>
          <ac:spMkLst>
            <pc:docMk/>
            <pc:sldMk cId="193683304" sldId="310"/>
            <ac:spMk id="3" creationId="{00000000-0000-0000-0000-000000000000}"/>
          </ac:spMkLst>
        </pc:spChg>
      </pc:sldChg>
      <pc:sldChg chg="modSp add del">
        <pc:chgData name="Ronny Kohavi" userId="8612090e610871e4" providerId="LiveId" clId="{974BEC4B-0DA3-490D-B9B3-80373FC77B78}" dt="2018-10-24T18:53:03.220" v="6076" actId="6549"/>
        <pc:sldMkLst>
          <pc:docMk/>
          <pc:sldMk cId="2776648269" sldId="312"/>
        </pc:sldMkLst>
        <pc:spChg chg="mod">
          <ac:chgData name="Ronny Kohavi" userId="8612090e610871e4" providerId="LiveId" clId="{974BEC4B-0DA3-490D-B9B3-80373FC77B78}" dt="2018-10-23T06:35:56.585" v="4854" actId="14100"/>
          <ac:spMkLst>
            <pc:docMk/>
            <pc:sldMk cId="2776648269" sldId="312"/>
            <ac:spMk id="2" creationId="{00000000-0000-0000-0000-000000000000}"/>
          </ac:spMkLst>
        </pc:spChg>
        <pc:spChg chg="mod">
          <ac:chgData name="Ronny Kohavi" userId="8612090e610871e4" providerId="LiveId" clId="{974BEC4B-0DA3-490D-B9B3-80373FC77B78}" dt="2018-10-24T18:53:03.220" v="6076" actId="6549"/>
          <ac:spMkLst>
            <pc:docMk/>
            <pc:sldMk cId="2776648269" sldId="312"/>
            <ac:spMk id="3" creationId="{00000000-0000-0000-0000-000000000000}"/>
          </ac:spMkLst>
        </pc:spChg>
      </pc:sldChg>
      <pc:sldChg chg="modSp add modAnim modNotesTx">
        <pc:chgData name="Ronny Kohavi" userId="8612090e610871e4" providerId="LiveId" clId="{974BEC4B-0DA3-490D-B9B3-80373FC77B78}" dt="2018-10-24T19:47:03.681" v="6494" actId="20577"/>
        <pc:sldMkLst>
          <pc:docMk/>
          <pc:sldMk cId="1486280144" sldId="313"/>
        </pc:sldMkLst>
        <pc:spChg chg="mod">
          <ac:chgData name="Ronny Kohavi" userId="8612090e610871e4" providerId="LiveId" clId="{974BEC4B-0DA3-490D-B9B3-80373FC77B78}" dt="2018-10-24T19:00:29.124" v="6354" actId="20577"/>
          <ac:spMkLst>
            <pc:docMk/>
            <pc:sldMk cId="1486280144" sldId="313"/>
            <ac:spMk id="3" creationId="{00000000-0000-0000-0000-000000000000}"/>
          </ac:spMkLst>
        </pc:spChg>
      </pc:sldChg>
      <pc:sldChg chg="addSp delSp modSp add delAnim modAnim modNotesTx">
        <pc:chgData name="Ronny Kohavi" userId="8612090e610871e4" providerId="LiveId" clId="{974BEC4B-0DA3-490D-B9B3-80373FC77B78}" dt="2018-10-23T05:44:25.243" v="2930" actId="1076"/>
        <pc:sldMkLst>
          <pc:docMk/>
          <pc:sldMk cId="3558146453" sldId="314"/>
        </pc:sldMkLst>
        <pc:spChg chg="mod">
          <ac:chgData name="Ronny Kohavi" userId="8612090e610871e4" providerId="LiveId" clId="{974BEC4B-0DA3-490D-B9B3-80373FC77B78}" dt="2018-10-23T05:44:25.243" v="2930" actId="1076"/>
          <ac:spMkLst>
            <pc:docMk/>
            <pc:sldMk cId="3558146453" sldId="314"/>
            <ac:spMk id="2" creationId="{00000000-0000-0000-0000-000000000000}"/>
          </ac:spMkLst>
        </pc:spChg>
        <pc:spChg chg="mod">
          <ac:chgData name="Ronny Kohavi" userId="8612090e610871e4" providerId="LiveId" clId="{974BEC4B-0DA3-490D-B9B3-80373FC77B78}" dt="2018-10-23T05:43:58.850" v="2928" actId="20577"/>
          <ac:spMkLst>
            <pc:docMk/>
            <pc:sldMk cId="3558146453" sldId="314"/>
            <ac:spMk id="3" creationId="{00000000-0000-0000-0000-000000000000}"/>
          </ac:spMkLst>
        </pc:spChg>
        <pc:spChg chg="add del">
          <ac:chgData name="Ronny Kohavi" userId="8612090e610871e4" providerId="LiveId" clId="{974BEC4B-0DA3-490D-B9B3-80373FC77B78}" dt="2018-10-23T05:40:34.796" v="2698"/>
          <ac:spMkLst>
            <pc:docMk/>
            <pc:sldMk cId="3558146453" sldId="314"/>
            <ac:spMk id="6" creationId="{9C6A91C0-27A7-4432-AF35-F558FB132289}"/>
          </ac:spMkLst>
        </pc:spChg>
        <pc:spChg chg="add del">
          <ac:chgData name="Ronny Kohavi" userId="8612090e610871e4" providerId="LiveId" clId="{974BEC4B-0DA3-490D-B9B3-80373FC77B78}" dt="2018-10-23T05:40:36.636" v="2700"/>
          <ac:spMkLst>
            <pc:docMk/>
            <pc:sldMk cId="3558146453" sldId="314"/>
            <ac:spMk id="8" creationId="{71F925BF-A335-4B7B-86A4-ED9B00530344}"/>
          </ac:spMkLst>
        </pc:spChg>
        <pc:picChg chg="add mod ord">
          <ac:chgData name="Ronny Kohavi" userId="8612090e610871e4" providerId="LiveId" clId="{974BEC4B-0DA3-490D-B9B3-80373FC77B78}" dt="2018-10-23T05:44:11.003" v="2929" actId="167"/>
          <ac:picMkLst>
            <pc:docMk/>
            <pc:sldMk cId="3558146453" sldId="314"/>
            <ac:picMk id="7" creationId="{4AD126A4-9EA1-4390-A2F5-E66BB00ACE3C}"/>
          </ac:picMkLst>
        </pc:picChg>
        <pc:picChg chg="del">
          <ac:chgData name="Ronny Kohavi" userId="8612090e610871e4" providerId="LiveId" clId="{974BEC4B-0DA3-490D-B9B3-80373FC77B78}" dt="2018-10-23T05:38:47.811" v="2676" actId="478"/>
          <ac:picMkLst>
            <pc:docMk/>
            <pc:sldMk cId="3558146453" sldId="314"/>
            <ac:picMk id="1026" creationId="{00000000-0000-0000-0000-000000000000}"/>
          </ac:picMkLst>
        </pc:picChg>
      </pc:sldChg>
      <pc:sldChg chg="modSp add del">
        <pc:chgData name="Ronny Kohavi" userId="8612090e610871e4" providerId="LiveId" clId="{974BEC4B-0DA3-490D-B9B3-80373FC77B78}" dt="2018-10-23T06:38:12.818" v="4860" actId="2696"/>
        <pc:sldMkLst>
          <pc:docMk/>
          <pc:sldMk cId="2500215254" sldId="315"/>
        </pc:sldMkLst>
        <pc:spChg chg="mod">
          <ac:chgData name="Ronny Kohavi" userId="8612090e610871e4" providerId="LiveId" clId="{974BEC4B-0DA3-490D-B9B3-80373FC77B78}" dt="2018-10-23T06:38:07.700" v="4859" actId="6549"/>
          <ac:spMkLst>
            <pc:docMk/>
            <pc:sldMk cId="2500215254" sldId="315"/>
            <ac:spMk id="3" creationId="{00000000-0000-0000-0000-000000000000}"/>
          </ac:spMkLst>
        </pc:spChg>
      </pc:sldChg>
      <pc:sldChg chg="add del">
        <pc:chgData name="Ronny Kohavi" userId="8612090e610871e4" providerId="LiveId" clId="{974BEC4B-0DA3-490D-B9B3-80373FC77B78}" dt="2018-10-23T06:40:13.738" v="4867" actId="2696"/>
        <pc:sldMkLst>
          <pc:docMk/>
          <pc:sldMk cId="1494914773" sldId="316"/>
        </pc:sldMkLst>
      </pc:sldChg>
      <pc:sldChg chg="add del">
        <pc:chgData name="Ronny Kohavi" userId="8612090e610871e4" providerId="LiveId" clId="{974BEC4B-0DA3-490D-B9B3-80373FC77B78}" dt="2018-10-23T06:39:20.553" v="4861" actId="2696"/>
        <pc:sldMkLst>
          <pc:docMk/>
          <pc:sldMk cId="2398583794" sldId="317"/>
        </pc:sldMkLst>
      </pc:sldChg>
      <pc:sldChg chg="add del">
        <pc:chgData name="Ronny Kohavi" userId="8612090e610871e4" providerId="LiveId" clId="{974BEC4B-0DA3-490D-B9B3-80373FC77B78}" dt="2018-10-23T06:39:25.026" v="4862" actId="2696"/>
        <pc:sldMkLst>
          <pc:docMk/>
          <pc:sldMk cId="3187297281" sldId="318"/>
        </pc:sldMkLst>
      </pc:sldChg>
      <pc:sldChg chg="modSp add del">
        <pc:chgData name="Ronny Kohavi" userId="8612090e610871e4" providerId="LiveId" clId="{974BEC4B-0DA3-490D-B9B3-80373FC77B78}" dt="2018-10-23T06:40:12.198" v="4866" actId="2696"/>
        <pc:sldMkLst>
          <pc:docMk/>
          <pc:sldMk cId="340292540" sldId="319"/>
        </pc:sldMkLst>
        <pc:spChg chg="mod">
          <ac:chgData name="Ronny Kohavi" userId="8612090e610871e4" providerId="LiveId" clId="{974BEC4B-0DA3-490D-B9B3-80373FC77B78}" dt="2018-10-18T15:49:23.240" v="33" actId="27636"/>
          <ac:spMkLst>
            <pc:docMk/>
            <pc:sldMk cId="340292540" sldId="319"/>
            <ac:spMk id="3" creationId="{00000000-0000-0000-0000-000000000000}"/>
          </ac:spMkLst>
        </pc:spChg>
      </pc:sldChg>
      <pc:sldChg chg="add del">
        <pc:chgData name="Ronny Kohavi" userId="8612090e610871e4" providerId="LiveId" clId="{974BEC4B-0DA3-490D-B9B3-80373FC77B78}" dt="2018-10-23T06:39:47.253" v="4863" actId="2696"/>
        <pc:sldMkLst>
          <pc:docMk/>
          <pc:sldMk cId="3493745574" sldId="320"/>
        </pc:sldMkLst>
      </pc:sldChg>
      <pc:sldChg chg="modSp add del">
        <pc:chgData name="Ronny Kohavi" userId="8612090e610871e4" providerId="LiveId" clId="{974BEC4B-0DA3-490D-B9B3-80373FC77B78}" dt="2018-10-23T06:40:10.989" v="4865" actId="2696"/>
        <pc:sldMkLst>
          <pc:docMk/>
          <pc:sldMk cId="3302107988" sldId="322"/>
        </pc:sldMkLst>
        <pc:spChg chg="mod">
          <ac:chgData name="Ronny Kohavi" userId="8612090e610871e4" providerId="LiveId" clId="{974BEC4B-0DA3-490D-B9B3-80373FC77B78}" dt="2018-10-18T15:49:23.318" v="34" actId="27636"/>
          <ac:spMkLst>
            <pc:docMk/>
            <pc:sldMk cId="3302107988" sldId="322"/>
            <ac:spMk id="3" creationId="{396DA3AC-73DF-43A1-80A2-59DB3105F702}"/>
          </ac:spMkLst>
        </pc:spChg>
      </pc:sldChg>
      <pc:sldChg chg="addSp modSp add ord">
        <pc:chgData name="Ronny Kohavi" userId="8612090e610871e4" providerId="LiveId" clId="{974BEC4B-0DA3-490D-B9B3-80373FC77B78}" dt="2018-10-18T15:58:18.748" v="206" actId="20577"/>
        <pc:sldMkLst>
          <pc:docMk/>
          <pc:sldMk cId="3822433939" sldId="323"/>
        </pc:sldMkLst>
        <pc:spChg chg="mod">
          <ac:chgData name="Ronny Kohavi" userId="8612090e610871e4" providerId="LiveId" clId="{974BEC4B-0DA3-490D-B9B3-80373FC77B78}" dt="2018-10-18T15:58:18.748" v="206" actId="20577"/>
          <ac:spMkLst>
            <pc:docMk/>
            <pc:sldMk cId="3822433939" sldId="323"/>
            <ac:spMk id="2" creationId="{5CB5E089-8854-47A4-8049-2FBCF08377BE}"/>
          </ac:spMkLst>
        </pc:spChg>
        <pc:spChg chg="mod">
          <ac:chgData name="Ronny Kohavi" userId="8612090e610871e4" providerId="LiveId" clId="{974BEC4B-0DA3-490D-B9B3-80373FC77B78}" dt="2018-10-18T15:56:39.324" v="183" actId="27636"/>
          <ac:spMkLst>
            <pc:docMk/>
            <pc:sldMk cId="3822433939" sldId="323"/>
            <ac:spMk id="3" creationId="{107D9620-CECB-46D7-B986-9AA2B90CC9BC}"/>
          </ac:spMkLst>
        </pc:spChg>
        <pc:picChg chg="add mod">
          <ac:chgData name="Ronny Kohavi" userId="8612090e610871e4" providerId="LiveId" clId="{974BEC4B-0DA3-490D-B9B3-80373FC77B78}" dt="2018-10-18T15:56:17.400" v="176" actId="1076"/>
          <ac:picMkLst>
            <pc:docMk/>
            <pc:sldMk cId="3822433939" sldId="323"/>
            <ac:picMk id="6" creationId="{40E52232-A9E0-4246-B456-C24963963127}"/>
          </ac:picMkLst>
        </pc:picChg>
      </pc:sldChg>
      <pc:sldChg chg="modSp add del">
        <pc:chgData name="Ronny Kohavi" userId="8612090e610871e4" providerId="LiveId" clId="{974BEC4B-0DA3-490D-B9B3-80373FC77B78}" dt="2018-10-23T05:45:51.159" v="2935" actId="2696"/>
        <pc:sldMkLst>
          <pc:docMk/>
          <pc:sldMk cId="197020367" sldId="324"/>
        </pc:sldMkLst>
        <pc:spChg chg="mod">
          <ac:chgData name="Ronny Kohavi" userId="8612090e610871e4" providerId="LiveId" clId="{974BEC4B-0DA3-490D-B9B3-80373FC77B78}" dt="2018-10-23T03:53:27.529" v="422" actId="5793"/>
          <ac:spMkLst>
            <pc:docMk/>
            <pc:sldMk cId="197020367" sldId="324"/>
            <ac:spMk id="3" creationId="{E5E88DE4-82A6-4B24-B21B-029B0216D311}"/>
          </ac:spMkLst>
        </pc:spChg>
      </pc:sldChg>
      <pc:sldChg chg="add del">
        <pc:chgData name="Ronny Kohavi" userId="8612090e610871e4" providerId="LiveId" clId="{974BEC4B-0DA3-490D-B9B3-80373FC77B78}" dt="2018-10-23T05:06:12.957" v="427" actId="2696"/>
        <pc:sldMkLst>
          <pc:docMk/>
          <pc:sldMk cId="708671478" sldId="325"/>
        </pc:sldMkLst>
      </pc:sldChg>
      <pc:sldChg chg="modSp add del modAnim">
        <pc:chgData name="Ronny Kohavi" userId="8612090e610871e4" providerId="LiveId" clId="{974BEC4B-0DA3-490D-B9B3-80373FC77B78}" dt="2018-10-23T05:36:28.109" v="2674" actId="2696"/>
        <pc:sldMkLst>
          <pc:docMk/>
          <pc:sldMk cId="2617392233" sldId="326"/>
        </pc:sldMkLst>
        <pc:spChg chg="mod">
          <ac:chgData name="Ronny Kohavi" userId="8612090e610871e4" providerId="LiveId" clId="{974BEC4B-0DA3-490D-B9B3-80373FC77B78}" dt="2018-10-23T05:25:07.618" v="2296" actId="20577"/>
          <ac:spMkLst>
            <pc:docMk/>
            <pc:sldMk cId="2617392233" sldId="326"/>
            <ac:spMk id="2" creationId="{00000000-0000-0000-0000-000000000000}"/>
          </ac:spMkLst>
        </pc:spChg>
        <pc:spChg chg="mod">
          <ac:chgData name="Ronny Kohavi" userId="8612090e610871e4" providerId="LiveId" clId="{974BEC4B-0DA3-490D-B9B3-80373FC77B78}" dt="2018-10-23T05:26:49.740" v="2435" actId="20577"/>
          <ac:spMkLst>
            <pc:docMk/>
            <pc:sldMk cId="2617392233" sldId="326"/>
            <ac:spMk id="3" creationId="{00000000-0000-0000-0000-000000000000}"/>
          </ac:spMkLst>
        </pc:spChg>
      </pc:sldChg>
      <pc:sldChg chg="modSp add modAnim">
        <pc:chgData name="Ronny Kohavi" userId="8612090e610871e4" providerId="LiveId" clId="{974BEC4B-0DA3-490D-B9B3-80373FC77B78}" dt="2018-10-24T18:59:24.662" v="6332"/>
        <pc:sldMkLst>
          <pc:docMk/>
          <pc:sldMk cId="2766081787" sldId="389"/>
        </pc:sldMkLst>
        <pc:spChg chg="mod">
          <ac:chgData name="Ronny Kohavi" userId="8612090e610871e4" providerId="LiveId" clId="{974BEC4B-0DA3-490D-B9B3-80373FC77B78}" dt="2018-10-23T05:37:01.863" v="2675" actId="20577"/>
          <ac:spMkLst>
            <pc:docMk/>
            <pc:sldMk cId="2766081787" sldId="389"/>
            <ac:spMk id="2" creationId="{00000000-0000-0000-0000-000000000000}"/>
          </ac:spMkLst>
        </pc:spChg>
        <pc:spChg chg="mod">
          <ac:chgData name="Ronny Kohavi" userId="8612090e610871e4" providerId="LiveId" clId="{974BEC4B-0DA3-490D-B9B3-80373FC77B78}" dt="2018-10-24T18:58:38.695" v="6331" actId="20577"/>
          <ac:spMkLst>
            <pc:docMk/>
            <pc:sldMk cId="2766081787" sldId="389"/>
            <ac:spMk id="3" creationId="{00000000-0000-0000-0000-000000000000}"/>
          </ac:spMkLst>
        </pc:spChg>
        <pc:grpChg chg="mod">
          <ac:chgData name="Ronny Kohavi" userId="8612090e610871e4" providerId="LiveId" clId="{974BEC4B-0DA3-490D-B9B3-80373FC77B78}" dt="2018-10-23T05:33:45.923" v="2651" actId="1076"/>
          <ac:grpSpMkLst>
            <pc:docMk/>
            <pc:sldMk cId="2766081787" sldId="389"/>
            <ac:grpSpMk id="12" creationId="{00000000-0000-0000-0000-000000000000}"/>
          </ac:grpSpMkLst>
        </pc:grpChg>
      </pc:sldChg>
      <pc:sldChg chg="addSp delSp modSp add modAnim">
        <pc:chgData name="Ronny Kohavi" userId="8612090e610871e4" providerId="LiveId" clId="{974BEC4B-0DA3-490D-B9B3-80373FC77B78}" dt="2018-10-23T05:57:51.442" v="3633" actId="20577"/>
        <pc:sldMkLst>
          <pc:docMk/>
          <pc:sldMk cId="635710080" sldId="390"/>
        </pc:sldMkLst>
        <pc:spChg chg="mod">
          <ac:chgData name="Ronny Kohavi" userId="8612090e610871e4" providerId="LiveId" clId="{974BEC4B-0DA3-490D-B9B3-80373FC77B78}" dt="2018-10-23T05:54:03.882" v="3572" actId="14100"/>
          <ac:spMkLst>
            <pc:docMk/>
            <pc:sldMk cId="635710080" sldId="390"/>
            <ac:spMk id="2" creationId="{49F37782-F12F-49CE-A1BA-02DB0B13C8D6}"/>
          </ac:spMkLst>
        </pc:spChg>
        <pc:spChg chg="mod">
          <ac:chgData name="Ronny Kohavi" userId="8612090e610871e4" providerId="LiveId" clId="{974BEC4B-0DA3-490D-B9B3-80373FC77B78}" dt="2018-10-23T05:57:51.442" v="3633" actId="20577"/>
          <ac:spMkLst>
            <pc:docMk/>
            <pc:sldMk cId="635710080" sldId="390"/>
            <ac:spMk id="3" creationId="{86E7F884-72E7-4520-8E6D-229DAAE6566E}"/>
          </ac:spMkLst>
        </pc:spChg>
        <pc:spChg chg="add del">
          <ac:chgData name="Ronny Kohavi" userId="8612090e610871e4" providerId="LiveId" clId="{974BEC4B-0DA3-490D-B9B3-80373FC77B78}" dt="2018-10-23T05:49:29.219" v="3403"/>
          <ac:spMkLst>
            <pc:docMk/>
            <pc:sldMk cId="635710080" sldId="390"/>
            <ac:spMk id="6" creationId="{99104A34-5726-48F4-A45E-41A5C4ECD9C9}"/>
          </ac:spMkLst>
        </pc:spChg>
        <pc:spChg chg="add del">
          <ac:chgData name="Ronny Kohavi" userId="8612090e610871e4" providerId="LiveId" clId="{974BEC4B-0DA3-490D-B9B3-80373FC77B78}" dt="2018-10-23T05:49:29.219" v="3403"/>
          <ac:spMkLst>
            <pc:docMk/>
            <pc:sldMk cId="635710080" sldId="390"/>
            <ac:spMk id="7" creationId="{9FD69FE5-C805-4517-920D-19687CB0E191}"/>
          </ac:spMkLst>
        </pc:spChg>
        <pc:spChg chg="add del">
          <ac:chgData name="Ronny Kohavi" userId="8612090e610871e4" providerId="LiveId" clId="{974BEC4B-0DA3-490D-B9B3-80373FC77B78}" dt="2018-10-23T05:49:29.219" v="3403"/>
          <ac:spMkLst>
            <pc:docMk/>
            <pc:sldMk cId="635710080" sldId="390"/>
            <ac:spMk id="8" creationId="{01F67545-8481-4CEF-963C-63FEF1D40854}"/>
          </ac:spMkLst>
        </pc:spChg>
        <pc:spChg chg="add del">
          <ac:chgData name="Ronny Kohavi" userId="8612090e610871e4" providerId="LiveId" clId="{974BEC4B-0DA3-490D-B9B3-80373FC77B78}" dt="2018-10-23T05:49:30.763" v="3405"/>
          <ac:spMkLst>
            <pc:docMk/>
            <pc:sldMk cId="635710080" sldId="390"/>
            <ac:spMk id="9" creationId="{067B5047-A31C-4BE5-927F-70FA125E85FA}"/>
          </ac:spMkLst>
        </pc:spChg>
        <pc:spChg chg="add del">
          <ac:chgData name="Ronny Kohavi" userId="8612090e610871e4" providerId="LiveId" clId="{974BEC4B-0DA3-490D-B9B3-80373FC77B78}" dt="2018-10-23T05:49:30.763" v="3405"/>
          <ac:spMkLst>
            <pc:docMk/>
            <pc:sldMk cId="635710080" sldId="390"/>
            <ac:spMk id="10" creationId="{DFD13A9C-9FCF-4186-A2AA-28800E8EA5AB}"/>
          </ac:spMkLst>
        </pc:spChg>
        <pc:spChg chg="add del">
          <ac:chgData name="Ronny Kohavi" userId="8612090e610871e4" providerId="LiveId" clId="{974BEC4B-0DA3-490D-B9B3-80373FC77B78}" dt="2018-10-23T05:49:30.763" v="3405"/>
          <ac:spMkLst>
            <pc:docMk/>
            <pc:sldMk cId="635710080" sldId="390"/>
            <ac:spMk id="11" creationId="{6678732F-9DF7-42CA-A0EE-87EB956CEF4D}"/>
          </ac:spMkLst>
        </pc:spChg>
        <pc:picChg chg="add mod ord">
          <ac:chgData name="Ronny Kohavi" userId="8612090e610871e4" providerId="LiveId" clId="{974BEC4B-0DA3-490D-B9B3-80373FC77B78}" dt="2018-10-23T05:56:21.057" v="3614" actId="166"/>
          <ac:picMkLst>
            <pc:docMk/>
            <pc:sldMk cId="635710080" sldId="390"/>
            <ac:picMk id="12" creationId="{E4453058-8977-495F-89E2-DCE73797A4D1}"/>
          </ac:picMkLst>
        </pc:picChg>
      </pc:sldChg>
      <pc:sldChg chg="modSp add modAnim">
        <pc:chgData name="Ronny Kohavi" userId="8612090e610871e4" providerId="LiveId" clId="{974BEC4B-0DA3-490D-B9B3-80373FC77B78}" dt="2018-10-24T02:38:04.043" v="5582" actId="20577"/>
        <pc:sldMkLst>
          <pc:docMk/>
          <pc:sldMk cId="3345005786" sldId="391"/>
        </pc:sldMkLst>
        <pc:spChg chg="mod">
          <ac:chgData name="Ronny Kohavi" userId="8612090e610871e4" providerId="LiveId" clId="{974BEC4B-0DA3-490D-B9B3-80373FC77B78}" dt="2018-10-23T05:59:03.593" v="3695" actId="20577"/>
          <ac:spMkLst>
            <pc:docMk/>
            <pc:sldMk cId="3345005786" sldId="391"/>
            <ac:spMk id="2" creationId="{FFB2DFEC-9C52-4E7E-BFA9-38CB1AD5D85F}"/>
          </ac:spMkLst>
        </pc:spChg>
        <pc:spChg chg="mod">
          <ac:chgData name="Ronny Kohavi" userId="8612090e610871e4" providerId="LiveId" clId="{974BEC4B-0DA3-490D-B9B3-80373FC77B78}" dt="2018-10-24T02:38:04.043" v="5582" actId="20577"/>
          <ac:spMkLst>
            <pc:docMk/>
            <pc:sldMk cId="3345005786" sldId="391"/>
            <ac:spMk id="3" creationId="{8433069E-2725-40C1-B961-E6B26A14D22F}"/>
          </ac:spMkLst>
        </pc:spChg>
      </pc:sldChg>
      <pc:sldChg chg="addSp delSp modSp add modAnim">
        <pc:chgData name="Ronny Kohavi" userId="8612090e610871e4" providerId="LiveId" clId="{974BEC4B-0DA3-490D-B9B3-80373FC77B78}" dt="2018-10-23T06:24:23.862" v="4760" actId="20577"/>
        <pc:sldMkLst>
          <pc:docMk/>
          <pc:sldMk cId="1628791799" sldId="392"/>
        </pc:sldMkLst>
        <pc:spChg chg="mod">
          <ac:chgData name="Ronny Kohavi" userId="8612090e610871e4" providerId="LiveId" clId="{974BEC4B-0DA3-490D-B9B3-80373FC77B78}" dt="2018-10-23T06:12:27.961" v="3979" actId="404"/>
          <ac:spMkLst>
            <pc:docMk/>
            <pc:sldMk cId="1628791799" sldId="392"/>
            <ac:spMk id="2" creationId="{CBB5A485-3BC4-4724-9D4D-0BE561361228}"/>
          </ac:spMkLst>
        </pc:spChg>
        <pc:spChg chg="mod">
          <ac:chgData name="Ronny Kohavi" userId="8612090e610871e4" providerId="LiveId" clId="{974BEC4B-0DA3-490D-B9B3-80373FC77B78}" dt="2018-10-23T06:24:23.862" v="4760" actId="20577"/>
          <ac:spMkLst>
            <pc:docMk/>
            <pc:sldMk cId="1628791799" sldId="392"/>
            <ac:spMk id="3" creationId="{C13EEDCD-ED4E-426E-8E36-CD8E7ADF2171}"/>
          </ac:spMkLst>
        </pc:spChg>
        <pc:spChg chg="add del">
          <ac:chgData name="Ronny Kohavi" userId="8612090e610871e4" providerId="LiveId" clId="{974BEC4B-0DA3-490D-B9B3-80373FC77B78}" dt="2018-10-23T06:11:49.364" v="3952"/>
          <ac:spMkLst>
            <pc:docMk/>
            <pc:sldMk cId="1628791799" sldId="392"/>
            <ac:spMk id="6" creationId="{308C09AC-85B9-4F8D-81E4-9BD52853D4D4}"/>
          </ac:spMkLst>
        </pc:spChg>
        <pc:spChg chg="add mod">
          <ac:chgData name="Ronny Kohavi" userId="8612090e610871e4" providerId="LiveId" clId="{974BEC4B-0DA3-490D-B9B3-80373FC77B78}" dt="2018-10-23T06:22:20.564" v="4705" actId="1076"/>
          <ac:spMkLst>
            <pc:docMk/>
            <pc:sldMk cId="1628791799" sldId="392"/>
            <ac:spMk id="7" creationId="{659FC374-232C-4678-9B35-72F941EF8F01}"/>
          </ac:spMkLst>
        </pc:spChg>
        <pc:spChg chg="add mod">
          <ac:chgData name="Ronny Kohavi" userId="8612090e610871e4" providerId="LiveId" clId="{974BEC4B-0DA3-490D-B9B3-80373FC77B78}" dt="2018-10-23T06:21:09.963" v="4675" actId="404"/>
          <ac:spMkLst>
            <pc:docMk/>
            <pc:sldMk cId="1628791799" sldId="392"/>
            <ac:spMk id="8" creationId="{D9C6B631-CD95-4AC7-BD4D-9F6C1FF299F1}"/>
          </ac:spMkLst>
        </pc:spChg>
        <pc:spChg chg="add mod">
          <ac:chgData name="Ronny Kohavi" userId="8612090e610871e4" providerId="LiveId" clId="{974BEC4B-0DA3-490D-B9B3-80373FC77B78}" dt="2018-10-23T06:21:18.586" v="4677" actId="1076"/>
          <ac:spMkLst>
            <pc:docMk/>
            <pc:sldMk cId="1628791799" sldId="392"/>
            <ac:spMk id="9" creationId="{E3563ABA-F457-41AF-AAC3-9050468EDE0F}"/>
          </ac:spMkLst>
        </pc:spChg>
        <pc:spChg chg="add mod">
          <ac:chgData name="Ronny Kohavi" userId="8612090e610871e4" providerId="LiveId" clId="{974BEC4B-0DA3-490D-B9B3-80373FC77B78}" dt="2018-10-23T06:21:25.814" v="4684" actId="20577"/>
          <ac:spMkLst>
            <pc:docMk/>
            <pc:sldMk cId="1628791799" sldId="392"/>
            <ac:spMk id="10" creationId="{EBD2E503-CB2C-4766-B5BB-DA2FCC944384}"/>
          </ac:spMkLst>
        </pc:spChg>
        <pc:spChg chg="add mod">
          <ac:chgData name="Ronny Kohavi" userId="8612090e610871e4" providerId="LiveId" clId="{974BEC4B-0DA3-490D-B9B3-80373FC77B78}" dt="2018-10-23T06:22:43.695" v="4710" actId="1076"/>
          <ac:spMkLst>
            <pc:docMk/>
            <pc:sldMk cId="1628791799" sldId="392"/>
            <ac:spMk id="11" creationId="{3ED3F7C2-149D-4F51-B55E-1408863994F5}"/>
          </ac:spMkLst>
        </pc:spChg>
      </pc:sldChg>
      <pc:sldChg chg="modSp add ord modAnim">
        <pc:chgData name="Ronny Kohavi" userId="8612090e610871e4" providerId="LiveId" clId="{974BEC4B-0DA3-490D-B9B3-80373FC77B78}" dt="2018-10-23T06:47:01.335" v="5198"/>
        <pc:sldMkLst>
          <pc:docMk/>
          <pc:sldMk cId="3930670644" sldId="393"/>
        </pc:sldMkLst>
        <pc:spChg chg="mod">
          <ac:chgData name="Ronny Kohavi" userId="8612090e610871e4" providerId="LiveId" clId="{974BEC4B-0DA3-490D-B9B3-80373FC77B78}" dt="2018-10-23T06:45:31.978" v="5172" actId="20577"/>
          <ac:spMkLst>
            <pc:docMk/>
            <pc:sldMk cId="3930670644" sldId="393"/>
            <ac:spMk id="2" creationId="{00000000-0000-0000-0000-000000000000}"/>
          </ac:spMkLst>
        </pc:spChg>
        <pc:spChg chg="mod">
          <ac:chgData name="Ronny Kohavi" userId="8612090e610871e4" providerId="LiveId" clId="{974BEC4B-0DA3-490D-B9B3-80373FC77B78}" dt="2018-10-23T06:46:49.097" v="5195" actId="20577"/>
          <ac:spMkLst>
            <pc:docMk/>
            <pc:sldMk cId="3930670644" sldId="393"/>
            <ac:spMk id="3" creationId="{00000000-0000-0000-0000-000000000000}"/>
          </ac:spMkLst>
        </pc:spChg>
      </pc:sldChg>
      <pc:sldChg chg="modSp add">
        <pc:chgData name="Ronny Kohavi" userId="8612090e610871e4" providerId="LiveId" clId="{974BEC4B-0DA3-490D-B9B3-80373FC77B78}" dt="2018-10-24T17:50:52.372" v="5994" actId="20577"/>
        <pc:sldMkLst>
          <pc:docMk/>
          <pc:sldMk cId="541519917" sldId="394"/>
        </pc:sldMkLst>
        <pc:spChg chg="mod">
          <ac:chgData name="Ronny Kohavi" userId="8612090e610871e4" providerId="LiveId" clId="{974BEC4B-0DA3-490D-B9B3-80373FC77B78}" dt="2018-10-24T16:44:18.552" v="5676" actId="20577"/>
          <ac:spMkLst>
            <pc:docMk/>
            <pc:sldMk cId="541519917" sldId="394"/>
            <ac:spMk id="2" creationId="{C628D9BC-F87D-48FC-9EFD-796EBC3EEE15}"/>
          </ac:spMkLst>
        </pc:spChg>
        <pc:spChg chg="mod">
          <ac:chgData name="Ronny Kohavi" userId="8612090e610871e4" providerId="LiveId" clId="{974BEC4B-0DA3-490D-B9B3-80373FC77B78}" dt="2018-10-24T17:50:52.372" v="5994" actId="20577"/>
          <ac:spMkLst>
            <pc:docMk/>
            <pc:sldMk cId="541519917" sldId="394"/>
            <ac:spMk id="3" creationId="{9D2CD047-CF6C-4C2B-A95D-4B996BED9EE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EE93B0-EBB2-48E7-9991-ABDEC8C71757}" type="datetimeFigureOut">
              <a:rPr lang="en-US" smtClean="0"/>
              <a:t>10/26/2018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C8124F-9E4F-498E-895D-A3D663EE9766}" type="slidenum">
              <a:rPr lang="en-US" smtClean="0"/>
              <a:t>‹#›</a:t>
            </a:fld>
            <a:endParaRPr lang="en-US"/>
          </a:p>
        </p:txBody>
      </p:sp>
    </p:spTree>
    <p:extLst>
      <p:ext uri="{BB962C8B-B14F-4D97-AF65-F5344CB8AC3E}">
        <p14:creationId xmlns:p14="http://schemas.microsoft.com/office/powerpoint/2010/main" val="3649244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cbi.nlm.nih.gov/pubmed/8672166"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ncbi.nlm.nih.gov/pubmed/10840007"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ncbi.nlm.nih.gov/pubmed/8672166"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ncbi.nlm.nih.gov/pubmed/10840007"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xkcd.com/license.html"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jclinepi.com/article/S0895-4356(10)00329-X/fulltext"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www.jclinepi.com/article/S0895-4356(10)00332-X/fulltext" TargetMode="External"/><Relationship Id="rId4" Type="http://schemas.openxmlformats.org/officeDocument/2006/relationships/hyperlink" Target="http://www.jclinepi.com/article/S0895-4356(10)00330-6/fulltext"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dirty="0"/>
              <a:t>Metrics are at the heart of controlled experiments, from the Overall Evaluation Criterion to guardrail metrics to debugging metrics.  We share several real examples from experiments, where the "obvious" or initial interpretation of a metric movement leads to the wrong (e.g., opposite) conclusion of the tested treatment's value.</a:t>
            </a:r>
          </a:p>
          <a:p>
            <a:r>
              <a:rPr lang="en-US" dirty="0"/>
              <a:t>We share guidelines that can help detect such pitfalls and thus improve the trustworthiness of results gleaned from experiments.</a:t>
            </a:r>
          </a:p>
        </p:txBody>
      </p:sp>
      <p:sp>
        <p:nvSpPr>
          <p:cNvPr id="4" name="Slide Number Placeholder 3"/>
          <p:cNvSpPr>
            <a:spLocks noGrp="1"/>
          </p:cNvSpPr>
          <p:nvPr>
            <p:ph type="sldNum" sz="quarter" idx="10"/>
          </p:nvPr>
        </p:nvSpPr>
        <p:spPr/>
        <p:txBody>
          <a:bodyPr/>
          <a:lstStyle/>
          <a:p>
            <a:fld id="{2EC8124F-9E4F-498E-895D-A3D663EE9766}" type="slidenum">
              <a:rPr lang="en-US" smtClean="0"/>
              <a:t>1</a:t>
            </a:fld>
            <a:endParaRPr lang="en-US"/>
          </a:p>
        </p:txBody>
      </p:sp>
    </p:spTree>
    <p:extLst>
      <p:ext uri="{BB962C8B-B14F-4D97-AF65-F5344CB8AC3E}">
        <p14:creationId xmlns:p14="http://schemas.microsoft.com/office/powerpoint/2010/main" val="4107932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https://www.ncbi.nlm.nih.gov/pmc/articles/PMC3731075/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https://www.ncbi.nlm.nih.gov/pubmed/8672166</a:t>
            </a:r>
            <a:r>
              <a:rPr lang="en-US" dirty="0"/>
              <a:t> </a:t>
            </a:r>
          </a:p>
          <a:p>
            <a:r>
              <a:rPr lang="en-US" dirty="0">
                <a:hlinkClick r:id="rId4"/>
              </a:rPr>
              <a:t>https://www.ncbi.nlm.nih.gov/pubmed/10840007</a:t>
            </a:r>
            <a:endParaRPr lang="en-US" dirty="0"/>
          </a:p>
          <a:p>
            <a:r>
              <a:rPr lang="en-US" dirty="0"/>
              <a:t>https://www.ncbi.nlm.nih.gov/pubmed/11119394 </a:t>
            </a:r>
          </a:p>
        </p:txBody>
      </p:sp>
      <p:sp>
        <p:nvSpPr>
          <p:cNvPr id="4" name="Slide Number Placeholder 3"/>
          <p:cNvSpPr>
            <a:spLocks noGrp="1"/>
          </p:cNvSpPr>
          <p:nvPr>
            <p:ph type="sldNum" sz="quarter" idx="10"/>
          </p:nvPr>
        </p:nvSpPr>
        <p:spPr/>
        <p:txBody>
          <a:bodyPr/>
          <a:lstStyle/>
          <a:p>
            <a:fld id="{2EC8124F-9E4F-498E-895D-A3D663EE9766}" type="slidenum">
              <a:rPr lang="en-US" smtClean="0"/>
              <a:t>13</a:t>
            </a:fld>
            <a:endParaRPr lang="en-US"/>
          </a:p>
        </p:txBody>
      </p:sp>
    </p:spTree>
    <p:extLst>
      <p:ext uri="{BB962C8B-B14F-4D97-AF65-F5344CB8AC3E}">
        <p14:creationId xmlns:p14="http://schemas.microsoft.com/office/powerpoint/2010/main" val="2689360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https://www.ncbi.nlm.nih.gov/pmc/articles/PMC3731075/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https://www.ncbi.nlm.nih.gov/pubmed/8672166</a:t>
            </a:r>
            <a:r>
              <a:rPr lang="en-US" dirty="0"/>
              <a:t> </a:t>
            </a:r>
          </a:p>
          <a:p>
            <a:r>
              <a:rPr lang="en-US" dirty="0">
                <a:hlinkClick r:id="rId4"/>
              </a:rPr>
              <a:t>https://www.ncbi.nlm.nih.gov/pubmed/10840007</a:t>
            </a:r>
            <a:endParaRPr lang="en-US" dirty="0"/>
          </a:p>
          <a:p>
            <a:r>
              <a:rPr lang="en-US" dirty="0"/>
              <a:t>https://www.ncbi.nlm.nih.gov/pubmed/11119394 </a:t>
            </a:r>
          </a:p>
        </p:txBody>
      </p:sp>
      <p:sp>
        <p:nvSpPr>
          <p:cNvPr id="4" name="Slide Number Placeholder 3"/>
          <p:cNvSpPr>
            <a:spLocks noGrp="1"/>
          </p:cNvSpPr>
          <p:nvPr>
            <p:ph type="sldNum" sz="quarter" idx="10"/>
          </p:nvPr>
        </p:nvSpPr>
        <p:spPr/>
        <p:txBody>
          <a:bodyPr/>
          <a:lstStyle/>
          <a:p>
            <a:fld id="{2EC8124F-9E4F-498E-895D-A3D663EE9766}" type="slidenum">
              <a:rPr lang="en-US" smtClean="0"/>
              <a:t>14</a:t>
            </a:fld>
            <a:endParaRPr lang="en-US"/>
          </a:p>
        </p:txBody>
      </p:sp>
    </p:spTree>
    <p:extLst>
      <p:ext uri="{BB962C8B-B14F-4D97-AF65-F5344CB8AC3E}">
        <p14:creationId xmlns:p14="http://schemas.microsoft.com/office/powerpoint/2010/main" val="152494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C8124F-9E4F-498E-895D-A3D663EE9766}" type="slidenum">
              <a:rPr lang="en-US" smtClean="0"/>
              <a:t>15</a:t>
            </a:fld>
            <a:endParaRPr lang="en-US"/>
          </a:p>
        </p:txBody>
      </p:sp>
    </p:spTree>
    <p:extLst>
      <p:ext uri="{BB962C8B-B14F-4D97-AF65-F5344CB8AC3E}">
        <p14:creationId xmlns:p14="http://schemas.microsoft.com/office/powerpoint/2010/main" val="977374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See </a:t>
            </a:r>
            <a:r>
              <a:rPr lang="en-US" sz="1200" u="sng" kern="1200" dirty="0">
                <a:solidFill>
                  <a:schemeClr val="tx1"/>
                </a:solidFill>
                <a:effectLst/>
                <a:latin typeface="+mn-lt"/>
                <a:ea typeface="+mn-ea"/>
                <a:cs typeface="+mn-cs"/>
                <a:hlinkClick r:id="rId3"/>
              </a:rPr>
              <a:t>https://xkcd.com/license.html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 can use them freely (with some kind of link) in not-for-profit publications, and I'm also okay with people reprinting occasional comics (with clear attribution) in publications like books, blogs, newsletters, and presentations.</a:t>
            </a:r>
          </a:p>
          <a:p>
            <a:endParaRPr lang="en-US" dirty="0"/>
          </a:p>
        </p:txBody>
      </p:sp>
      <p:sp>
        <p:nvSpPr>
          <p:cNvPr id="4" name="Slide Number Placeholder 3"/>
          <p:cNvSpPr>
            <a:spLocks noGrp="1"/>
          </p:cNvSpPr>
          <p:nvPr>
            <p:ph type="sldNum" sz="quarter" idx="5"/>
          </p:nvPr>
        </p:nvSpPr>
        <p:spPr/>
        <p:txBody>
          <a:bodyPr/>
          <a:lstStyle/>
          <a:p>
            <a:fld id="{2EC8124F-9E4F-498E-895D-A3D663EE9766}" type="slidenum">
              <a:rPr lang="en-US" smtClean="0"/>
              <a:t>2</a:t>
            </a:fld>
            <a:endParaRPr lang="en-US"/>
          </a:p>
        </p:txBody>
      </p:sp>
    </p:spTree>
    <p:extLst>
      <p:ext uri="{BB962C8B-B14F-4D97-AF65-F5344CB8AC3E}">
        <p14:creationId xmlns:p14="http://schemas.microsoft.com/office/powerpoint/2010/main" val="365417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C8124F-9E4F-498E-895D-A3D663EE9766}" type="slidenum">
              <a:rPr lang="en-US" smtClean="0"/>
              <a:t>3</a:t>
            </a:fld>
            <a:endParaRPr lang="en-US"/>
          </a:p>
        </p:txBody>
      </p:sp>
    </p:spTree>
    <p:extLst>
      <p:ext uri="{BB962C8B-B14F-4D97-AF65-F5344CB8AC3E}">
        <p14:creationId xmlns:p14="http://schemas.microsoft.com/office/powerpoint/2010/main" val="2329674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C8124F-9E4F-498E-895D-A3D663EE9766}" type="slidenum">
              <a:rPr lang="en-US" smtClean="0"/>
              <a:t>4</a:t>
            </a:fld>
            <a:endParaRPr lang="en-US"/>
          </a:p>
        </p:txBody>
      </p:sp>
    </p:spTree>
    <p:extLst>
      <p:ext uri="{BB962C8B-B14F-4D97-AF65-F5344CB8AC3E}">
        <p14:creationId xmlns:p14="http://schemas.microsoft.com/office/powerpoint/2010/main" val="1466540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also GRADE</a:t>
            </a:r>
          </a:p>
          <a:p>
            <a:r>
              <a:rPr lang="en-US" sz="1200" kern="1200" dirty="0">
                <a:solidFill>
                  <a:schemeClr val="tx1"/>
                </a:solidFill>
                <a:effectLst/>
                <a:latin typeface="+mn-lt"/>
                <a:ea typeface="+mn-ea"/>
                <a:cs typeface="+mn-cs"/>
              </a:rPr>
              <a:t>Series intro: </a:t>
            </a:r>
            <a:r>
              <a:rPr lang="en-US" sz="1200" kern="1200" dirty="0">
                <a:solidFill>
                  <a:schemeClr val="tx1"/>
                </a:solidFill>
                <a:effectLst/>
                <a:latin typeface="+mn-lt"/>
                <a:ea typeface="+mn-ea"/>
                <a:cs typeface="+mn-cs"/>
                <a:hlinkClick r:id="rId3"/>
              </a:rPr>
              <a:t>http://www.jclinepi.com/article/S0895-4356(10)00329-X/fulltext</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hlinkClick r:id="rId4"/>
              </a:rPr>
              <a:t>http://www.jclinepi.com/article/S0895-4356(10)00330-6/fulltext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hlinkClick r:id="rId5"/>
              </a:rPr>
              <a:t>http://www.jclinepi.com/article/S0895-4356(10)00332-X/fulltext</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1995 </a:t>
            </a:r>
            <a:r>
              <a:rPr lang="en-US" sz="1200" kern="1200" dirty="0" err="1">
                <a:solidFill>
                  <a:schemeClr val="tx1"/>
                </a:solidFill>
                <a:effectLst/>
                <a:latin typeface="+mn-lt"/>
                <a:ea typeface="+mn-ea"/>
                <a:cs typeface="+mn-cs"/>
              </a:rPr>
              <a:t>Guyatt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etal</a:t>
            </a:r>
            <a:r>
              <a:rPr lang="en-US" sz="1200" kern="1200" dirty="0">
                <a:solidFill>
                  <a:schemeClr val="tx1"/>
                </a:solidFill>
                <a:effectLst/>
                <a:latin typeface="+mn-lt"/>
                <a:ea typeface="+mn-ea"/>
                <a:cs typeface="+mn-cs"/>
              </a:rPr>
              <a:t>. published the first hierarchy as a way to grade recommendations in the medical literature (</a:t>
            </a:r>
            <a:r>
              <a:rPr lang="en-US" sz="1200" kern="1200" dirty="0" err="1">
                <a:solidFill>
                  <a:schemeClr val="tx1"/>
                </a:solidFill>
                <a:effectLst/>
                <a:latin typeface="+mn-lt"/>
                <a:ea typeface="+mn-ea"/>
                <a:cs typeface="+mn-cs"/>
              </a:rPr>
              <a:t>Guyatt</a:t>
            </a:r>
            <a:r>
              <a:rPr lang="en-US" sz="1200" kern="1200" dirty="0">
                <a:solidFill>
                  <a:schemeClr val="tx1"/>
                </a:solidFill>
                <a:effectLst/>
                <a:latin typeface="+mn-lt"/>
                <a:ea typeface="+mn-ea"/>
                <a:cs typeface="+mn-cs"/>
              </a:rPr>
              <a:t>, et al., 1995). Greenhalgh published a paper (1997), that has evolved into a book in its 5</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edition (Greenhalgh, 2014).  Figure </a:t>
            </a:r>
            <a:r>
              <a:rPr lang="ar-SA" sz="120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1.6 shows a simple hierarchy of evidence, where multiple RCTs (Randomized Control Trials  , the term used in medical domains for controlled experiments) are at the top, followed by single RCT, followed by non-randomized controlled trials, followed by observational studies, and finally Case Studies (analysis of a person or group), anecdotes, and personal (often expert) opinion.   </a:t>
            </a:r>
            <a:r>
              <a:rPr lang="en-US" sz="1200" kern="1200" dirty="0" err="1">
                <a:solidFill>
                  <a:schemeClr val="tx1"/>
                </a:solidFill>
                <a:effectLst/>
                <a:latin typeface="+mn-lt"/>
                <a:ea typeface="+mn-ea"/>
                <a:cs typeface="+mn-cs"/>
              </a:rPr>
              <a:t>Bailar</a:t>
            </a:r>
            <a:r>
              <a:rPr lang="en-US" sz="1200" kern="1200" dirty="0">
                <a:solidFill>
                  <a:schemeClr val="tx1"/>
                </a:solidFill>
                <a:effectLst/>
                <a:latin typeface="+mn-lt"/>
                <a:ea typeface="+mn-ea"/>
                <a:cs typeface="+mn-cs"/>
              </a:rPr>
              <a:t> summarized this well: “No other method for studying the merits of clinical treatment regimens can approach the precision of estimating effects and the strength of inference permitted by sound RCTs ” (</a:t>
            </a:r>
            <a:r>
              <a:rPr lang="en-US" sz="1200" kern="1200" dirty="0" err="1">
                <a:solidFill>
                  <a:schemeClr val="tx1"/>
                </a:solidFill>
                <a:effectLst/>
                <a:latin typeface="+mn-lt"/>
                <a:ea typeface="+mn-ea"/>
                <a:cs typeface="+mn-cs"/>
              </a:rPr>
              <a:t>Bailar</a:t>
            </a:r>
            <a:r>
              <a:rPr lang="en-US" sz="1200" kern="1200" dirty="0">
                <a:solidFill>
                  <a:schemeClr val="tx1"/>
                </a:solidFill>
                <a:effectLst/>
                <a:latin typeface="+mn-lt"/>
                <a:ea typeface="+mn-ea"/>
                <a:cs typeface="+mn-cs"/>
              </a:rPr>
              <a:t>, 1983).</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More complex models, such as the Levels of Evidence by the Oxford Centre for Evidence-based Medicine are available (2009), and it is important to note that other factors need to be considered, such as the quality of the study itself.  Quality Assessment Tools (QATs) allow the user to answer multiple questions to assess the quality of the study; Stegenga (2014) shares a critique of hierarchies and a preference for QATs, but the key point is that high quality randomized controlled experiments are trustworthy, whereas it is hard to assess the reliability of studies lower in the hierarchy.</a:t>
            </a:r>
          </a:p>
          <a:p>
            <a:endParaRPr lang="en-US" dirty="0"/>
          </a:p>
        </p:txBody>
      </p:sp>
      <p:sp>
        <p:nvSpPr>
          <p:cNvPr id="4" name="Slide Number Placeholder 3"/>
          <p:cNvSpPr>
            <a:spLocks noGrp="1"/>
          </p:cNvSpPr>
          <p:nvPr>
            <p:ph type="sldNum" sz="quarter" idx="10"/>
          </p:nvPr>
        </p:nvSpPr>
        <p:spPr/>
        <p:txBody>
          <a:bodyPr/>
          <a:lstStyle/>
          <a:p>
            <a:fld id="{2EC8124F-9E4F-498E-895D-A3D663EE9766}" type="slidenum">
              <a:rPr lang="en-US" smtClean="0"/>
              <a:t>5</a:t>
            </a:fld>
            <a:endParaRPr lang="en-US"/>
          </a:p>
        </p:txBody>
      </p:sp>
    </p:spTree>
    <p:extLst>
      <p:ext uri="{BB962C8B-B14F-4D97-AF65-F5344CB8AC3E}">
        <p14:creationId xmlns:p14="http://schemas.microsoft.com/office/powerpoint/2010/main" val="3073163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Louis promoted the “numerical method” [aka Statistics] of using aggregated data.</a:t>
            </a:r>
            <a:br>
              <a:rPr lang="en-US" dirty="0"/>
            </a:br>
            <a:r>
              <a:rPr lang="en-US" dirty="0"/>
              <a:t>Today his study is considered the forerunner to epidemiology, clinical trials, and evidence-based medicine</a:t>
            </a:r>
          </a:p>
          <a:p>
            <a:endParaRPr lang="en-US" dirty="0"/>
          </a:p>
        </p:txBody>
      </p:sp>
      <p:sp>
        <p:nvSpPr>
          <p:cNvPr id="4" name="Slide Number Placeholder 3"/>
          <p:cNvSpPr>
            <a:spLocks noGrp="1"/>
          </p:cNvSpPr>
          <p:nvPr>
            <p:ph type="sldNum" sz="quarter" idx="5"/>
          </p:nvPr>
        </p:nvSpPr>
        <p:spPr/>
        <p:txBody>
          <a:bodyPr/>
          <a:lstStyle/>
          <a:p>
            <a:fld id="{2EC8124F-9E4F-498E-895D-A3D663EE9766}" type="slidenum">
              <a:rPr lang="en-US" smtClean="0"/>
              <a:t>7</a:t>
            </a:fld>
            <a:endParaRPr lang="en-US"/>
          </a:p>
        </p:txBody>
      </p:sp>
    </p:spTree>
    <p:extLst>
      <p:ext uri="{BB962C8B-B14F-4D97-AF65-F5344CB8AC3E}">
        <p14:creationId xmlns:p14="http://schemas.microsoft.com/office/powerpoint/2010/main" val="1721422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http://www.myopiaprevention.org/references_night_lights.html</a:t>
            </a:r>
          </a:p>
          <a:p>
            <a:endParaRPr lang="en-US" dirty="0"/>
          </a:p>
          <a:p>
            <a:r>
              <a:rPr lang="en-US" dirty="0"/>
              <a:t>http://www.nature.com/nature/journal/v399/n6732/full/399113a0.html</a:t>
            </a:r>
            <a:br>
              <a:rPr lang="en-US" dirty="0"/>
            </a:br>
            <a:r>
              <a:rPr lang="en-US" dirty="0"/>
              <a:t>(Ronny</a:t>
            </a:r>
            <a:r>
              <a:rPr lang="en-US" baseline="0" dirty="0"/>
              <a:t> copy at 1999NatureMyopiaAndAmbientLightingAtNight.pdf) </a:t>
            </a:r>
          </a:p>
          <a:p>
            <a:endParaRPr lang="en-US" baseline="0" dirty="0"/>
          </a:p>
          <a:p>
            <a:r>
              <a:rPr lang="en-US" baseline="0" dirty="0"/>
              <a:t>https://nei.nih.gov/news/statements/myopia</a:t>
            </a:r>
          </a:p>
          <a:p>
            <a:r>
              <a:rPr lang="en-US" baseline="0" dirty="0"/>
              <a:t>http://www.nature.com/nature/journal/v404/n6774/abs/404144a0.html </a:t>
            </a:r>
          </a:p>
          <a:p>
            <a:r>
              <a:rPr lang="en-US" baseline="0" dirty="0"/>
              <a:t>(Ronny copy at 2000 NatureMyopiaAndAmbientNightIsFalse.pdf)</a:t>
            </a:r>
          </a:p>
          <a:p>
            <a:endParaRPr lang="en-US" baseline="0" dirty="0"/>
          </a:p>
          <a:p>
            <a:r>
              <a:rPr lang="en-US" dirty="0"/>
              <a:t>https://www.ncbi.nlm.nih.gov/pubmed/12714399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https://en.wikipedia.org/wiki/Correlation_does_not_imply_causation </a:t>
            </a:r>
          </a:p>
          <a:p>
            <a:endParaRPr lang="en-US" dirty="0"/>
          </a:p>
        </p:txBody>
      </p:sp>
      <p:sp>
        <p:nvSpPr>
          <p:cNvPr id="4" name="Slide Number Placeholder 3"/>
          <p:cNvSpPr>
            <a:spLocks noGrp="1"/>
          </p:cNvSpPr>
          <p:nvPr>
            <p:ph type="sldNum" sz="quarter" idx="10"/>
          </p:nvPr>
        </p:nvSpPr>
        <p:spPr/>
        <p:txBody>
          <a:bodyPr/>
          <a:lstStyle/>
          <a:p>
            <a:fld id="{2EC8124F-9E4F-498E-895D-A3D663EE9766}" type="slidenum">
              <a:rPr lang="en-US" smtClean="0"/>
              <a:t>9</a:t>
            </a:fld>
            <a:endParaRPr lang="en-US"/>
          </a:p>
        </p:txBody>
      </p:sp>
    </p:spTree>
    <p:extLst>
      <p:ext uri="{BB962C8B-B14F-4D97-AF65-F5344CB8AC3E}">
        <p14:creationId xmlns:p14="http://schemas.microsoft.com/office/powerpoint/2010/main" val="910638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r>
              <a:rPr lang="en-US" sz="2800" dirty="0"/>
              <a:t>Three years later, another study showed </a:t>
            </a:r>
            <a:r>
              <a:rPr lang="en-US" dirty="0"/>
              <a:t>that myopia occurred with approximately equal frequency in those who slept with and without light exposure at night</a:t>
            </a:r>
          </a:p>
          <a:p>
            <a:pPr marL="498348" lvl="1" indent="-342900"/>
            <a:r>
              <a:rPr lang="en-US" dirty="0"/>
              <a:t>The study’s conclusion is that “night-time light exposure during infancy is not a major risk factor for myopia development in most population groups.” </a:t>
            </a:r>
          </a:p>
          <a:p>
            <a:endParaRPr lang="en-US" dirty="0"/>
          </a:p>
        </p:txBody>
      </p:sp>
      <p:sp>
        <p:nvSpPr>
          <p:cNvPr id="4" name="Slide Number Placeholder 3"/>
          <p:cNvSpPr>
            <a:spLocks noGrp="1"/>
          </p:cNvSpPr>
          <p:nvPr>
            <p:ph type="sldNum" sz="quarter" idx="10"/>
          </p:nvPr>
        </p:nvSpPr>
        <p:spPr/>
        <p:txBody>
          <a:bodyPr/>
          <a:lstStyle/>
          <a:p>
            <a:fld id="{2EC8124F-9E4F-498E-895D-A3D663EE9766}" type="slidenum">
              <a:rPr lang="en-US" smtClean="0"/>
              <a:t>10</a:t>
            </a:fld>
            <a:endParaRPr lang="en-US"/>
          </a:p>
        </p:txBody>
      </p:sp>
    </p:spTree>
    <p:extLst>
      <p:ext uri="{BB962C8B-B14F-4D97-AF65-F5344CB8AC3E}">
        <p14:creationId xmlns:p14="http://schemas.microsoft.com/office/powerpoint/2010/main" val="1809279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http://link.springer.com/article/10.1007%2Fs10964-006-9128-4 </a:t>
            </a:r>
          </a:p>
          <a:p>
            <a:r>
              <a:rPr lang="en-US" dirty="0"/>
              <a:t>http://people.virginia.edu/~ent3c/papers2/Articles%20for%20Online%20CV/(1)Harden%20et%20al%20(in%20press).pdf </a:t>
            </a:r>
          </a:p>
        </p:txBody>
      </p:sp>
      <p:sp>
        <p:nvSpPr>
          <p:cNvPr id="4" name="Slide Number Placeholder 3"/>
          <p:cNvSpPr>
            <a:spLocks noGrp="1"/>
          </p:cNvSpPr>
          <p:nvPr>
            <p:ph type="sldNum" sz="quarter" idx="10"/>
          </p:nvPr>
        </p:nvSpPr>
        <p:spPr/>
        <p:txBody>
          <a:bodyPr/>
          <a:lstStyle/>
          <a:p>
            <a:fld id="{2EC8124F-9E4F-498E-895D-A3D663EE9766}" type="slidenum">
              <a:rPr lang="en-US" smtClean="0"/>
              <a:t>12</a:t>
            </a:fld>
            <a:endParaRPr lang="en-US"/>
          </a:p>
        </p:txBody>
      </p:sp>
    </p:spTree>
    <p:extLst>
      <p:ext uri="{BB962C8B-B14F-4D97-AF65-F5344CB8AC3E}">
        <p14:creationId xmlns:p14="http://schemas.microsoft.com/office/powerpoint/2010/main" val="2265146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2960974"/>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a:t>Ronny Kohavi</a:t>
            </a:r>
            <a:endParaRPr lang="en-US" dirty="0"/>
          </a:p>
        </p:txBody>
      </p:sp>
      <p:sp>
        <p:nvSpPr>
          <p:cNvPr id="5" name="Footer Placeholder 4"/>
          <p:cNvSpPr>
            <a:spLocks noGrp="1"/>
          </p:cNvSpPr>
          <p:nvPr>
            <p:ph type="ftr" sz="quarter" idx="11"/>
          </p:nvPr>
        </p:nvSpPr>
        <p:spPr>
          <a:xfrm>
            <a:off x="3686185" y="6459785"/>
            <a:ext cx="4822804"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80160" y="3647364"/>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userDrawn="1"/>
        </p:nvSpPr>
        <p:spPr>
          <a:xfrm>
            <a:off x="867266" y="1667435"/>
            <a:ext cx="10680569" cy="5500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867266" y="1527142"/>
            <a:ext cx="10680569" cy="2189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2169" y="286603"/>
            <a:ext cx="11227324" cy="1240538"/>
          </a:xfrm>
        </p:spPr>
        <p:txBody>
          <a:bodyPr/>
          <a:lstStyle/>
          <a:p>
            <a:r>
              <a:rPr lang="en-US" dirty="0"/>
              <a:t>Click to edit Master title style</a:t>
            </a:r>
          </a:p>
        </p:txBody>
      </p:sp>
      <p:sp>
        <p:nvSpPr>
          <p:cNvPr id="3" name="Content Placeholder 2"/>
          <p:cNvSpPr>
            <a:spLocks noGrp="1"/>
          </p:cNvSpPr>
          <p:nvPr>
            <p:ph idx="1"/>
          </p:nvPr>
        </p:nvSpPr>
        <p:spPr>
          <a:xfrm>
            <a:off x="622169" y="1667434"/>
            <a:ext cx="11227324" cy="4378713"/>
          </a:xfrm>
          <a:solidFill>
            <a:schemeClr val="bg1"/>
          </a:solidFill>
        </p:spPr>
        <p:txBody>
          <a:bodyPr/>
          <a:lstStyle>
            <a:lvl1pPr marL="228600" indent="-228600">
              <a:buFont typeface="Wingdings" panose="05000000000000000000" pitchFamily="2" charset="2"/>
              <a:buChar char="Ø"/>
              <a:defRPr sz="2400"/>
            </a:lvl1pPr>
            <a:lvl2pPr marL="384048" indent="-182880">
              <a:buSzPct val="120000"/>
              <a:buFont typeface="Wingdings" panose="05000000000000000000" pitchFamily="2" charset="2"/>
              <a:buChar char="§"/>
              <a:defRPr sz="2000"/>
            </a:lvl2pPr>
            <a:lvl3pPr marL="566928" indent="-182880">
              <a:buFont typeface="Courier New" panose="02070309020205020404" pitchFamily="49" charset="0"/>
              <a:buChar char="o"/>
              <a:defRPr sz="1800"/>
            </a:lvl3p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10"/>
          </p:nvPr>
        </p:nvSpPr>
        <p:spPr/>
        <p:txBody>
          <a:bodyPr/>
          <a:lstStyle>
            <a:lvl1pPr>
              <a:defRPr>
                <a:solidFill>
                  <a:schemeClr val="bg1"/>
                </a:solidFill>
              </a:defRPr>
            </a:lvl1pPr>
          </a:lstStyle>
          <a:p>
            <a:r>
              <a:rPr lang="en-US" dirty="0"/>
              <a:t>Ronny Kohavi</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629637A9-119A-49DA-BD12-AAC58B377D8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a:t>Ronny Kohavi</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Lst>
  <p:hf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Wingdings" panose="05000000000000000000" pitchFamily="2" charset="2"/>
        <a:buChar char="Ø"/>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120000"/>
        <a:buFont typeface="Wingdings" panose="05000000000000000000" pitchFamily="2" charset="2"/>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120000"/>
        <a:buFont typeface="Courier New" panose="02070309020205020404" pitchFamily="49" charset="0"/>
        <a:buChar char="o"/>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CODE2018Kohavi"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bit.ly/ExPAdvanced"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faculty.umb.edu/pjt/epi/lawlor04.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ashingtonpost.com/wp-dyn/content/story/2007/11/11/ST2007111100542.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it.ly/refutedCausalClaims" TargetMode="External"/><Relationship Id="rId2" Type="http://schemas.openxmlformats.org/officeDocument/2006/relationships/hyperlink" Target="https://twitter.com/ronnyk/status/80058479757151436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xkcd.com/55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bsnews.com/news/do-night-lights-cause-myopi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3965" y="1266092"/>
            <a:ext cx="11121736" cy="2705766"/>
          </a:xfrm>
        </p:spPr>
        <p:txBody>
          <a:bodyPr>
            <a:normAutofit fontScale="90000"/>
          </a:bodyPr>
          <a:lstStyle/>
          <a:p>
            <a:r>
              <a:rPr lang="en-US" sz="4400" dirty="0">
                <a:solidFill>
                  <a:schemeClr val="tx1"/>
                </a:solidFill>
              </a:rPr>
              <a:t> </a:t>
            </a:r>
            <a:br>
              <a:rPr lang="en-US" sz="4400" dirty="0">
                <a:solidFill>
                  <a:schemeClr val="tx1"/>
                </a:solidFill>
              </a:rPr>
            </a:br>
            <a:r>
              <a:rPr lang="en-US" sz="4400" b="1" dirty="0"/>
              <a:t>Best Refuted Causal Claims from </a:t>
            </a:r>
            <a:br>
              <a:rPr lang="en-US" sz="4400" b="1" dirty="0"/>
            </a:br>
            <a:r>
              <a:rPr lang="en-US" sz="4400" b="1" dirty="0"/>
              <a:t>Observational Studies</a:t>
            </a:r>
            <a:br>
              <a:rPr lang="en-US" sz="4400" b="1" dirty="0"/>
            </a:br>
            <a:br>
              <a:rPr lang="en-US" sz="4400" b="1" dirty="0">
                <a:solidFill>
                  <a:schemeClr val="tx1"/>
                </a:solidFill>
              </a:rPr>
            </a:br>
            <a:r>
              <a:rPr lang="en-US" sz="3200" dirty="0"/>
              <a:t>Slides at </a:t>
            </a:r>
            <a:r>
              <a:rPr lang="en-US" sz="3200" dirty="0">
                <a:hlinkClick r:id="rId3"/>
              </a:rPr>
              <a:t>https://bit.ly/CODE2018Kohavi</a:t>
            </a:r>
            <a:r>
              <a:rPr lang="en-US" sz="3200" dirty="0"/>
              <a:t> </a:t>
            </a:r>
            <a:br>
              <a:rPr lang="en-US" sz="4400" dirty="0">
                <a:solidFill>
                  <a:schemeClr val="tx1"/>
                </a:solidFill>
              </a:rPr>
            </a:br>
            <a:endParaRPr lang="en-US" sz="3200" dirty="0"/>
          </a:p>
        </p:txBody>
      </p:sp>
      <p:pic>
        <p:nvPicPr>
          <p:cNvPr id="6" name="Picture 5" descr="ExP_logo_noreflect_trans_PNG.png"/>
          <p:cNvPicPr>
            <a:picLocks noChangeAspect="1"/>
          </p:cNvPicPr>
          <p:nvPr/>
        </p:nvPicPr>
        <p:blipFill>
          <a:blip r:embed="rId4" cstate="print"/>
          <a:stretch>
            <a:fillRect/>
          </a:stretch>
        </p:blipFill>
        <p:spPr>
          <a:xfrm>
            <a:off x="8749276" y="4423840"/>
            <a:ext cx="3442724" cy="1955154"/>
          </a:xfrm>
          <a:prstGeom prst="rect">
            <a:avLst/>
          </a:prstGeom>
        </p:spPr>
      </p:pic>
      <p:pic>
        <p:nvPicPr>
          <p:cNvPr id="4" name="Picture 3"/>
          <p:cNvPicPr>
            <a:picLocks noChangeAspect="1"/>
          </p:cNvPicPr>
          <p:nvPr/>
        </p:nvPicPr>
        <p:blipFill>
          <a:blip r:embed="rId5"/>
          <a:stretch>
            <a:fillRect/>
          </a:stretch>
        </p:blipFill>
        <p:spPr>
          <a:xfrm>
            <a:off x="0" y="0"/>
            <a:ext cx="2799644" cy="635633"/>
          </a:xfrm>
          <a:prstGeom prst="rect">
            <a:avLst/>
          </a:prstGeom>
        </p:spPr>
      </p:pic>
      <p:sp>
        <p:nvSpPr>
          <p:cNvPr id="7" name="TextBox 6">
            <a:extLst>
              <a:ext uri="{FF2B5EF4-FFF2-40B4-BE49-F238E27FC236}">
                <a16:creationId xmlns:a16="http://schemas.microsoft.com/office/drawing/2014/main" id="{4A53C7CC-FB00-433C-BFE5-C0E81A8B6E41}"/>
              </a:ext>
            </a:extLst>
          </p:cNvPr>
          <p:cNvSpPr txBox="1"/>
          <p:nvPr/>
        </p:nvSpPr>
        <p:spPr>
          <a:xfrm>
            <a:off x="10199077" y="211015"/>
            <a:ext cx="1746624" cy="369332"/>
          </a:xfrm>
          <a:prstGeom prst="rect">
            <a:avLst/>
          </a:prstGeom>
          <a:noFill/>
        </p:spPr>
        <p:txBody>
          <a:bodyPr wrap="square" rtlCol="0">
            <a:spAutoFit/>
          </a:bodyPr>
          <a:lstStyle/>
          <a:p>
            <a:r>
              <a:rPr lang="en-US" dirty="0"/>
              <a:t>Oct 26-27, 2018</a:t>
            </a:r>
          </a:p>
        </p:txBody>
      </p:sp>
      <p:sp>
        <p:nvSpPr>
          <p:cNvPr id="8" name="TextBox 7">
            <a:extLst>
              <a:ext uri="{FF2B5EF4-FFF2-40B4-BE49-F238E27FC236}">
                <a16:creationId xmlns:a16="http://schemas.microsoft.com/office/drawing/2014/main" id="{C1994950-3F9A-4F14-BB26-D554E474A5FB}"/>
              </a:ext>
            </a:extLst>
          </p:cNvPr>
          <p:cNvSpPr txBox="1"/>
          <p:nvPr/>
        </p:nvSpPr>
        <p:spPr>
          <a:xfrm>
            <a:off x="823965" y="4047329"/>
            <a:ext cx="10058400" cy="1077218"/>
          </a:xfrm>
          <a:prstGeom prst="rect">
            <a:avLst/>
          </a:prstGeom>
          <a:noFill/>
        </p:spPr>
        <p:txBody>
          <a:bodyPr wrap="square" rtlCol="0">
            <a:spAutoFit/>
          </a:bodyPr>
          <a:lstStyle/>
          <a:p>
            <a:r>
              <a:rPr lang="en-US" sz="2400" dirty="0"/>
              <a:t>Ron Kohavi, </a:t>
            </a:r>
            <a:r>
              <a:rPr lang="en-US" sz="2400" dirty="0">
                <a:latin typeface="Arial" charset="0"/>
                <a:ea typeface="Arial" charset="0"/>
                <a:cs typeface="Arial" charset="0"/>
              </a:rPr>
              <a:t>Technical Fellow and Vice President, </a:t>
            </a:r>
            <a:br>
              <a:rPr lang="en-US" sz="2400" dirty="0">
                <a:latin typeface="Arial" charset="0"/>
                <a:ea typeface="Arial" charset="0"/>
                <a:cs typeface="Arial" charset="0"/>
              </a:rPr>
            </a:br>
            <a:r>
              <a:rPr lang="en-US" sz="2400" dirty="0">
                <a:latin typeface="Arial" charset="0"/>
                <a:ea typeface="Arial" charset="0"/>
                <a:cs typeface="Arial" charset="0"/>
              </a:rPr>
              <a:t>Analysis &amp; Experimentation, Microsoft</a:t>
            </a:r>
            <a:br>
              <a:rPr lang="en-US" sz="2400" dirty="0"/>
            </a:br>
            <a:endParaRPr lang="en-US" sz="1600" dirty="0"/>
          </a:p>
        </p:txBody>
      </p:sp>
      <p:sp>
        <p:nvSpPr>
          <p:cNvPr id="3" name="TextBox 2">
            <a:extLst>
              <a:ext uri="{FF2B5EF4-FFF2-40B4-BE49-F238E27FC236}">
                <a16:creationId xmlns:a16="http://schemas.microsoft.com/office/drawing/2014/main" id="{0F153F73-2EF8-4886-9C66-41A84B116D1B}"/>
              </a:ext>
            </a:extLst>
          </p:cNvPr>
          <p:cNvSpPr txBox="1"/>
          <p:nvPr/>
        </p:nvSpPr>
        <p:spPr>
          <a:xfrm>
            <a:off x="823965" y="5401417"/>
            <a:ext cx="6725264" cy="646331"/>
          </a:xfrm>
          <a:prstGeom prst="rect">
            <a:avLst/>
          </a:prstGeom>
          <a:noFill/>
        </p:spPr>
        <p:txBody>
          <a:bodyPr wrap="square" rtlCol="0">
            <a:spAutoFit/>
          </a:bodyPr>
          <a:lstStyle/>
          <a:p>
            <a:r>
              <a:rPr lang="en-US" dirty="0"/>
              <a:t>In narrative form with references at </a:t>
            </a:r>
            <a:r>
              <a:rPr lang="en-US" dirty="0">
                <a:hlinkClick r:id="rId6"/>
              </a:rPr>
              <a:t>https://bit.ly/ExPAdvanced</a:t>
            </a:r>
            <a:r>
              <a:rPr lang="en-US" dirty="0"/>
              <a:t>  -&gt; #6</a:t>
            </a:r>
          </a:p>
          <a:p>
            <a:endParaRPr lang="en-US" dirty="0"/>
          </a:p>
        </p:txBody>
      </p:sp>
      <p:sp>
        <p:nvSpPr>
          <p:cNvPr id="5" name="TextBox 4">
            <a:extLst>
              <a:ext uri="{FF2B5EF4-FFF2-40B4-BE49-F238E27FC236}">
                <a16:creationId xmlns:a16="http://schemas.microsoft.com/office/drawing/2014/main" id="{8FDFF7B2-196A-4CEA-8635-9B1EE3E2C0FA}"/>
              </a:ext>
            </a:extLst>
          </p:cNvPr>
          <p:cNvSpPr txBox="1"/>
          <p:nvPr/>
        </p:nvSpPr>
        <p:spPr>
          <a:xfrm>
            <a:off x="793109" y="6047748"/>
            <a:ext cx="7356143" cy="369332"/>
          </a:xfrm>
          <a:prstGeom prst="rect">
            <a:avLst/>
          </a:prstGeom>
          <a:noFill/>
        </p:spPr>
        <p:txBody>
          <a:bodyPr wrap="square" rtlCol="0">
            <a:spAutoFit/>
          </a:bodyPr>
          <a:lstStyle/>
          <a:p>
            <a:r>
              <a:rPr lang="en-US" dirty="0"/>
              <a:t>Thanks to Tommy Guy and Jonathan Litz for feedback</a:t>
            </a:r>
          </a:p>
        </p:txBody>
      </p:sp>
    </p:spTree>
    <p:extLst>
      <p:ext uri="{BB962C8B-B14F-4D97-AF65-F5344CB8AC3E}">
        <p14:creationId xmlns:p14="http://schemas.microsoft.com/office/powerpoint/2010/main" val="2335425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794945"/>
          </a:xfrm>
        </p:spPr>
        <p:txBody>
          <a:bodyPr/>
          <a:lstStyle/>
          <a:p>
            <a:r>
              <a:rPr lang="en-US" dirty="0"/>
              <a:t>Night Light Causes Myopia?  Probably Not</a:t>
            </a:r>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10</a:t>
            </a:fld>
            <a:endParaRPr lang="en-US" dirty="0"/>
          </a:p>
        </p:txBody>
      </p:sp>
      <p:sp>
        <p:nvSpPr>
          <p:cNvPr id="7" name="Content Placeholder 2"/>
          <p:cNvSpPr txBox="1">
            <a:spLocks/>
          </p:cNvSpPr>
          <p:nvPr/>
        </p:nvSpPr>
        <p:spPr>
          <a:xfrm>
            <a:off x="622169" y="1326438"/>
            <a:ext cx="11020482" cy="4553367"/>
          </a:xfrm>
          <a:prstGeom prst="rect">
            <a:avLst/>
          </a:prstGeom>
          <a:solidFill>
            <a:schemeClr val="bg1"/>
          </a:solidFill>
        </p:spPr>
        <p:txBody>
          <a:bodyPr vert="horz" lIns="0" tIns="45720" rIns="0" bIns="45720" rtlCol="0">
            <a:norm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Wingdings" panose="05000000000000000000" pitchFamily="2" charset="2"/>
              <a:buChar char="Ø"/>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120000"/>
              <a:buFont typeface="Wingdings" panose="05000000000000000000" pitchFamily="2" charset="2"/>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120000"/>
              <a:buFont typeface="Courier New" panose="02070309020205020404" pitchFamily="49" charset="0"/>
              <a:buChar char="o"/>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42900" indent="-342900"/>
            <a:r>
              <a:rPr lang="en-US" sz="2800" dirty="0"/>
              <a:t>Two studies published in Nature a year later failed to replicate the result and saw no such correlation</a:t>
            </a:r>
          </a:p>
          <a:p>
            <a:pPr marL="342900" indent="-342900"/>
            <a:r>
              <a:rPr lang="en-US" sz="2800" dirty="0"/>
              <a:t>Both made a crucial observation about a </a:t>
            </a:r>
            <a:r>
              <a:rPr lang="en-US" sz="2800" dirty="0">
                <a:highlight>
                  <a:srgbClr val="FFFF00"/>
                </a:highlight>
              </a:rPr>
              <a:t>common cause </a:t>
            </a:r>
            <a:r>
              <a:rPr lang="en-US" sz="2800" dirty="0"/>
              <a:t>they found:</a:t>
            </a:r>
          </a:p>
          <a:p>
            <a:pPr marL="498348" lvl="1" indent="-342900"/>
            <a:r>
              <a:rPr lang="en-US" sz="2400" dirty="0"/>
              <a:t>Myopic parents are more likely to employ night-time lighting aids for their children</a:t>
            </a:r>
          </a:p>
          <a:p>
            <a:pPr marL="498348" lvl="1" indent="-342900"/>
            <a:r>
              <a:rPr lang="en-US" sz="2400" dirty="0"/>
              <a:t>There is an association between myopia in parents and their children</a:t>
            </a:r>
          </a:p>
          <a:p>
            <a:pPr marL="342900" indent="-342900"/>
            <a:endParaRPr lang="en-US" sz="2800" dirty="0"/>
          </a:p>
          <a:p>
            <a:pPr marL="342900" indent="-342900"/>
            <a:endParaRPr lang="en-US" sz="2800" dirty="0"/>
          </a:p>
        </p:txBody>
      </p:sp>
    </p:spTree>
    <p:extLst>
      <p:ext uri="{BB962C8B-B14F-4D97-AF65-F5344CB8AC3E}">
        <p14:creationId xmlns:p14="http://schemas.microsoft.com/office/powerpoint/2010/main" val="575664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869166"/>
          </a:xfrm>
        </p:spPr>
        <p:txBody>
          <a:bodyPr/>
          <a:lstStyle/>
          <a:p>
            <a:r>
              <a:rPr lang="en-US" dirty="0"/>
              <a:t>Confounders</a:t>
            </a:r>
          </a:p>
        </p:txBody>
      </p:sp>
      <p:sp>
        <p:nvSpPr>
          <p:cNvPr id="3" name="Content Placeholder 2"/>
          <p:cNvSpPr>
            <a:spLocks noGrp="1"/>
          </p:cNvSpPr>
          <p:nvPr>
            <p:ph idx="1"/>
          </p:nvPr>
        </p:nvSpPr>
        <p:spPr>
          <a:xfrm>
            <a:off x="622169" y="1321080"/>
            <a:ext cx="11227324" cy="4973394"/>
          </a:xfrm>
        </p:spPr>
        <p:txBody>
          <a:bodyPr>
            <a:normAutofit fontScale="92500" lnSpcReduction="20000"/>
          </a:bodyPr>
          <a:lstStyle/>
          <a:p>
            <a:r>
              <a:rPr lang="en-US" dirty="0"/>
              <a:t>Observational study in </a:t>
            </a:r>
            <a:r>
              <a:rPr lang="en-US" i="1" dirty="0"/>
              <a:t>The Lancet</a:t>
            </a:r>
            <a:r>
              <a:rPr lang="en-US" dirty="0"/>
              <a:t> showed that</a:t>
            </a:r>
            <a:br>
              <a:rPr lang="en-US" dirty="0"/>
            </a:br>
            <a:r>
              <a:rPr lang="en-US" dirty="0"/>
              <a:t>	Vitamin C reduces Coronary Heart Disease (CHD)</a:t>
            </a:r>
          </a:p>
          <a:p>
            <a:r>
              <a:rPr lang="en-US" dirty="0"/>
              <a:t>An RCT study appeared later in the same journal showing</a:t>
            </a:r>
            <a:br>
              <a:rPr lang="en-US" dirty="0"/>
            </a:br>
            <a:r>
              <a:rPr lang="en-US" dirty="0"/>
              <a:t>	Vitamin C increases Coronary Heart Disease (CHD)</a:t>
            </a:r>
          </a:p>
          <a:p>
            <a:r>
              <a:rPr lang="en-US" dirty="0"/>
              <a:t>Which one do we trust?</a:t>
            </a:r>
          </a:p>
          <a:p>
            <a:pPr marL="0" indent="0">
              <a:buNone/>
            </a:pPr>
            <a:r>
              <a:rPr lang="en-US" dirty="0"/>
              <a:t>	The controlled experiment (higher on the hierarchy of evidence)</a:t>
            </a:r>
          </a:p>
          <a:p>
            <a:r>
              <a:rPr lang="en-US" dirty="0"/>
              <a:t>Nice paper analyzed the reasons: </a:t>
            </a:r>
            <a:br>
              <a:rPr lang="en-US" dirty="0"/>
            </a:br>
            <a:r>
              <a:rPr lang="en-US" sz="1600" dirty="0">
                <a:hlinkClick r:id="rId2"/>
              </a:rPr>
              <a:t>Those confounded vitamins: what can we learn from the differences between observational versus </a:t>
            </a:r>
            <a:r>
              <a:rPr lang="en-US" sz="1600" dirty="0" err="1">
                <a:hlinkClick r:id="rId2"/>
              </a:rPr>
              <a:t>randomised</a:t>
            </a:r>
            <a:r>
              <a:rPr lang="en-US" sz="1600" dirty="0">
                <a:hlinkClick r:id="rId2"/>
              </a:rPr>
              <a:t> trial evidence? </a:t>
            </a:r>
            <a:endParaRPr lang="en-US" sz="1600" dirty="0"/>
          </a:p>
          <a:p>
            <a:r>
              <a:rPr lang="en-US" dirty="0"/>
              <a:t>The people who took Vitamin C are different on many attributes.</a:t>
            </a:r>
            <a:br>
              <a:rPr lang="en-US" dirty="0"/>
            </a:br>
            <a:r>
              <a:rPr lang="en-US" dirty="0"/>
              <a:t>The following were stat-sig differences at the p&lt;0.0001 level</a:t>
            </a:r>
          </a:p>
          <a:p>
            <a:pPr lvl="1"/>
            <a:r>
              <a:rPr lang="en-US" dirty="0"/>
              <a:t>Socioeconomic indicators: Social class, number bathrooms in house, shared bedroom, car access</a:t>
            </a:r>
          </a:p>
          <a:p>
            <a:pPr lvl="1"/>
            <a:r>
              <a:rPr lang="en-US" dirty="0"/>
              <a:t>Behavioral factors: current smoker, exercise, low fat diet, BMI &gt;30 (obesity), alcohol consumption</a:t>
            </a:r>
          </a:p>
          <a:p>
            <a:pPr lvl="1"/>
            <a:r>
              <a:rPr lang="en-US" dirty="0"/>
              <a:t>Biomarkers: adult height</a:t>
            </a:r>
          </a:p>
          <a:p>
            <a:r>
              <a:rPr lang="en-US" dirty="0"/>
              <a:t>If an observational study does not control for confounders, it is not trustworthy.</a:t>
            </a:r>
            <a:br>
              <a:rPr lang="en-US" dirty="0"/>
            </a:br>
            <a:r>
              <a:rPr lang="en-US" dirty="0">
                <a:highlight>
                  <a:srgbClr val="FFFF00"/>
                </a:highlight>
              </a:rPr>
              <a:t>Problem: we may not know that we controlled for enough confounders</a:t>
            </a:r>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11</a:t>
            </a:fld>
            <a:endParaRPr lang="en-US" dirty="0"/>
          </a:p>
        </p:txBody>
      </p:sp>
    </p:spTree>
    <p:extLst>
      <p:ext uri="{BB962C8B-B14F-4D97-AF65-F5344CB8AC3E}">
        <p14:creationId xmlns:p14="http://schemas.microsoft.com/office/powerpoint/2010/main" val="193683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744755"/>
          </a:xfrm>
        </p:spPr>
        <p:txBody>
          <a:bodyPr/>
          <a:lstStyle/>
          <a:p>
            <a:r>
              <a:rPr lang="en-US" dirty="0"/>
              <a:t>Causal Insufficiency: Twin Studies</a:t>
            </a:r>
          </a:p>
        </p:txBody>
      </p:sp>
      <p:sp>
        <p:nvSpPr>
          <p:cNvPr id="3" name="Content Placeholder 2"/>
          <p:cNvSpPr>
            <a:spLocks noGrp="1"/>
          </p:cNvSpPr>
          <p:nvPr>
            <p:ph idx="1"/>
          </p:nvPr>
        </p:nvSpPr>
        <p:spPr>
          <a:xfrm>
            <a:off x="622169" y="1321080"/>
            <a:ext cx="11227324" cy="4505562"/>
          </a:xfrm>
        </p:spPr>
        <p:txBody>
          <a:bodyPr>
            <a:normAutofit/>
          </a:bodyPr>
          <a:lstStyle/>
          <a:p>
            <a:r>
              <a:rPr lang="en-US" dirty="0"/>
              <a:t>Observational study claimed</a:t>
            </a:r>
          </a:p>
          <a:p>
            <a:pPr marL="384048" lvl="2" indent="0">
              <a:buNone/>
            </a:pPr>
            <a:r>
              <a:rPr lang="en-US" sz="2000" dirty="0"/>
              <a:t>Youngsters who lose their virginity earlier than their peers are more likely to </a:t>
            </a:r>
            <a:br>
              <a:rPr lang="en-US" sz="2000" dirty="0"/>
            </a:br>
            <a:r>
              <a:rPr lang="en-US" sz="2000" dirty="0"/>
              <a:t>become juvenile delinquents</a:t>
            </a:r>
          </a:p>
          <a:p>
            <a:r>
              <a:rPr lang="en-US" dirty="0"/>
              <a:t>Considered a well-run study, which controlled for</a:t>
            </a:r>
          </a:p>
          <a:p>
            <a:pPr marL="384048" lvl="2" indent="0">
              <a:buNone/>
            </a:pPr>
            <a:r>
              <a:rPr lang="en-US" dirty="0"/>
              <a:t>Gender, Race, Receipt of public assistance, Parental education, Family structure, Previous substance use and depression, Importance of religion, School GPA, Relative pubertal status, virginity pledge status</a:t>
            </a:r>
          </a:p>
          <a:p>
            <a:r>
              <a:rPr lang="en-US" dirty="0"/>
              <a:t>Paige Harden, a PhD student, used </a:t>
            </a:r>
            <a:r>
              <a:rPr lang="en-US" i="1" dirty="0"/>
              <a:t>the same database</a:t>
            </a:r>
            <a:r>
              <a:rPr lang="en-US" dirty="0"/>
              <a:t> and found 534 monozygotic  twins</a:t>
            </a:r>
          </a:p>
          <a:p>
            <a:pPr lvl="1"/>
            <a:r>
              <a:rPr lang="en-US" dirty="0"/>
              <a:t>Twins studies effectively control for many unknown factors</a:t>
            </a:r>
          </a:p>
          <a:p>
            <a:pPr lvl="1"/>
            <a:r>
              <a:rPr lang="en-US" dirty="0"/>
              <a:t>Her publication showing the OPPOSITE result, was considered superior and accepted to the same journal</a:t>
            </a:r>
          </a:p>
          <a:p>
            <a:r>
              <a:rPr lang="en-US" b="1" dirty="0"/>
              <a:t>Causal Sufficiency </a:t>
            </a:r>
            <a:r>
              <a:rPr lang="en-US" dirty="0"/>
              <a:t>(all common causes are observed) is impossible to prove</a:t>
            </a:r>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12</a:t>
            </a:fld>
            <a:endParaRPr lang="en-US" dirty="0"/>
          </a:p>
        </p:txBody>
      </p:sp>
      <p:sp>
        <p:nvSpPr>
          <p:cNvPr id="6" name="TextBox 5"/>
          <p:cNvSpPr txBox="1"/>
          <p:nvPr/>
        </p:nvSpPr>
        <p:spPr>
          <a:xfrm>
            <a:off x="622169" y="5958547"/>
            <a:ext cx="7447943" cy="369332"/>
          </a:xfrm>
          <a:prstGeom prst="rect">
            <a:avLst/>
          </a:prstGeom>
          <a:noFill/>
        </p:spPr>
        <p:txBody>
          <a:bodyPr wrap="square" rtlCol="0">
            <a:spAutoFit/>
          </a:bodyPr>
          <a:lstStyle/>
          <a:p>
            <a:r>
              <a:rPr lang="en-US" dirty="0">
                <a:hlinkClick r:id="rId3"/>
              </a:rPr>
              <a:t>Summary from Washington Post 2007</a:t>
            </a:r>
            <a:endParaRPr lang="en-US" dirty="0"/>
          </a:p>
        </p:txBody>
      </p:sp>
      <p:pic>
        <p:nvPicPr>
          <p:cNvPr id="7" name="Picture 6"/>
          <p:cNvPicPr>
            <a:picLocks noChangeAspect="1"/>
          </p:cNvPicPr>
          <p:nvPr/>
        </p:nvPicPr>
        <p:blipFill>
          <a:blip r:embed="rId4"/>
          <a:stretch>
            <a:fillRect/>
          </a:stretch>
        </p:blipFill>
        <p:spPr>
          <a:xfrm>
            <a:off x="10367795" y="-1"/>
            <a:ext cx="1824206" cy="2456121"/>
          </a:xfrm>
          <a:prstGeom prst="rect">
            <a:avLst/>
          </a:prstGeom>
        </p:spPr>
      </p:pic>
    </p:spTree>
    <p:extLst>
      <p:ext uri="{BB962C8B-B14F-4D97-AF65-F5344CB8AC3E}">
        <p14:creationId xmlns:p14="http://schemas.microsoft.com/office/powerpoint/2010/main" val="277664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1064525"/>
          </a:xfrm>
        </p:spPr>
        <p:txBody>
          <a:bodyPr/>
          <a:lstStyle/>
          <a:p>
            <a:r>
              <a:rPr lang="en-US" dirty="0"/>
              <a:t>Time-Sensitive Confounder</a:t>
            </a:r>
          </a:p>
        </p:txBody>
      </p:sp>
      <p:sp>
        <p:nvSpPr>
          <p:cNvPr id="3" name="Content Placeholder 2"/>
          <p:cNvSpPr>
            <a:spLocks noGrp="1"/>
          </p:cNvSpPr>
          <p:nvPr>
            <p:ph idx="1"/>
          </p:nvPr>
        </p:nvSpPr>
        <p:spPr/>
        <p:txBody>
          <a:bodyPr>
            <a:normAutofit/>
          </a:bodyPr>
          <a:lstStyle/>
          <a:p>
            <a:r>
              <a:rPr lang="en-US" sz="2800" dirty="0"/>
              <a:t>Large observational study of over 50,000 women (Nurses’ Healthy Study)</a:t>
            </a:r>
            <a:br>
              <a:rPr lang="en-US" sz="2800" dirty="0"/>
            </a:br>
            <a:r>
              <a:rPr lang="en-US" sz="2800" dirty="0"/>
              <a:t>followed-up for 16 years</a:t>
            </a:r>
          </a:p>
          <a:p>
            <a:r>
              <a:rPr lang="en-US" sz="2800" dirty="0"/>
              <a:t>Claim: Hormone Replacement Therapy (HRT) reduces risk of Coronary Heart Disease (CHD) among postmenopausal women</a:t>
            </a:r>
          </a:p>
          <a:p>
            <a:r>
              <a:rPr lang="en-US" sz="2800" dirty="0"/>
              <a:t>Results so convincing that many doctors prescribed Premarin</a:t>
            </a:r>
            <a:br>
              <a:rPr lang="en-US" sz="2800" dirty="0"/>
            </a:br>
            <a:r>
              <a:rPr lang="en-US" sz="2800" dirty="0"/>
              <a:t>for HRT for many years</a:t>
            </a:r>
          </a:p>
          <a:p>
            <a:r>
              <a:rPr lang="en-US" sz="2800" dirty="0"/>
              <a:t>In 2001, it was the third most-prescribed drug in the United States!</a:t>
            </a:r>
          </a:p>
          <a:p>
            <a:pPr marL="0" indent="0">
              <a:buNone/>
            </a:pPr>
            <a:endParaRPr lang="en-US" sz="2800" dirty="0"/>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13</a:t>
            </a:fld>
            <a:endParaRPr lang="en-US" dirty="0"/>
          </a:p>
        </p:txBody>
      </p:sp>
    </p:spTree>
    <p:extLst>
      <p:ext uri="{BB962C8B-B14F-4D97-AF65-F5344CB8AC3E}">
        <p14:creationId xmlns:p14="http://schemas.microsoft.com/office/powerpoint/2010/main" val="393067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1064525"/>
          </a:xfrm>
        </p:spPr>
        <p:txBody>
          <a:bodyPr/>
          <a:lstStyle/>
          <a:p>
            <a:r>
              <a:rPr lang="en-US" dirty="0"/>
              <a:t>Time-Sensitive Confounder (Death)</a:t>
            </a:r>
          </a:p>
        </p:txBody>
      </p:sp>
      <p:sp>
        <p:nvSpPr>
          <p:cNvPr id="3" name="Content Placeholder 2"/>
          <p:cNvSpPr>
            <a:spLocks noGrp="1"/>
          </p:cNvSpPr>
          <p:nvPr>
            <p:ph idx="1"/>
          </p:nvPr>
        </p:nvSpPr>
        <p:spPr/>
        <p:txBody>
          <a:bodyPr>
            <a:noAutofit/>
          </a:bodyPr>
          <a:lstStyle/>
          <a:p>
            <a:r>
              <a:rPr lang="en-US" sz="2800" dirty="0"/>
              <a:t>Randomized Control Trial showed the </a:t>
            </a:r>
            <a:r>
              <a:rPr lang="en-US" sz="2800" b="1" dirty="0"/>
              <a:t>opposite:</a:t>
            </a:r>
          </a:p>
          <a:p>
            <a:pPr marL="338328" lvl="2" indent="0">
              <a:buNone/>
            </a:pPr>
            <a:r>
              <a:rPr lang="en-US" sz="2800" dirty="0"/>
              <a:t>HRT “does not confer cardiac protection and may </a:t>
            </a:r>
            <a:r>
              <a:rPr lang="en-US" sz="2800" b="1" dirty="0"/>
              <a:t>increase</a:t>
            </a:r>
            <a:r>
              <a:rPr lang="en-US" sz="2800" dirty="0"/>
              <a:t> the risk of CHD among generally healthy postmenopausal women</a:t>
            </a:r>
            <a:endParaRPr lang="en-US" sz="2800" b="1" dirty="0"/>
          </a:p>
          <a:p>
            <a:pPr marL="342900" indent="-342900"/>
            <a:r>
              <a:rPr lang="en-US" sz="2800" dirty="0"/>
              <a:t>The RCT was planned for 8.5 years and terminated after 5.2 years because “the overall risks exceeded the benefits.”</a:t>
            </a:r>
          </a:p>
          <a:p>
            <a:r>
              <a:rPr lang="en-US" sz="2800" dirty="0"/>
              <a:t>Complex confounder: Time of usage of HRT</a:t>
            </a:r>
          </a:p>
          <a:p>
            <a:pPr marL="338328" lvl="2" indent="0">
              <a:buNone/>
            </a:pPr>
            <a:r>
              <a:rPr lang="en-US" sz="2800" dirty="0"/>
              <a:t>The risk of CHD is highest when you start HRT</a:t>
            </a:r>
          </a:p>
          <a:p>
            <a:pPr marL="285750" indent="-285750"/>
            <a:r>
              <a:rPr lang="en-US" sz="2800" dirty="0"/>
              <a:t>The problem with the observational study?</a:t>
            </a:r>
          </a:p>
          <a:p>
            <a:pPr marL="521208" lvl="3" indent="0">
              <a:buNone/>
            </a:pPr>
            <a:r>
              <a:rPr lang="en-US" sz="2800" dirty="0"/>
              <a:t>The women who died early on were less likely to get into the study</a:t>
            </a:r>
          </a:p>
          <a:p>
            <a:endParaRPr lang="en-US" sz="2800" dirty="0"/>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14</a:t>
            </a:fld>
            <a:endParaRPr lang="en-US" dirty="0"/>
          </a:p>
        </p:txBody>
      </p:sp>
    </p:spTree>
    <p:extLst>
      <p:ext uri="{BB962C8B-B14F-4D97-AF65-F5344CB8AC3E}">
        <p14:creationId xmlns:p14="http://schemas.microsoft.com/office/powerpoint/2010/main" val="108692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967193"/>
          </a:xfrm>
        </p:spPr>
        <p:txBody>
          <a:bodyPr/>
          <a:lstStyle/>
          <a:p>
            <a:r>
              <a:rPr lang="en-US" dirty="0"/>
              <a:t>Systematic Studies of Observational Studies</a:t>
            </a:r>
          </a:p>
        </p:txBody>
      </p:sp>
      <p:sp>
        <p:nvSpPr>
          <p:cNvPr id="3" name="Content Placeholder 2"/>
          <p:cNvSpPr>
            <a:spLocks noGrp="1"/>
          </p:cNvSpPr>
          <p:nvPr>
            <p:ph idx="1"/>
          </p:nvPr>
        </p:nvSpPr>
        <p:spPr/>
        <p:txBody>
          <a:bodyPr>
            <a:normAutofit/>
          </a:bodyPr>
          <a:lstStyle/>
          <a:p>
            <a:r>
              <a:rPr lang="en-US" dirty="0">
                <a:hlinkClick r:id="" action="ppaction://noaction"/>
              </a:rPr>
              <a:t>Young and Carr</a:t>
            </a:r>
            <a:r>
              <a:rPr lang="en-US" dirty="0"/>
              <a:t> looked at 52 claims made in medical observational studies, which were grouped into 12 claims of beneficial treatments (Vitamin E, beta-carotene, Low Fat, Vitamin D, Calcium, etc.)</a:t>
            </a:r>
          </a:p>
          <a:p>
            <a:r>
              <a:rPr lang="en-US" dirty="0"/>
              <a:t>These were not random observational studies, but ones that had follow-on controlled experiments (RCTs)</a:t>
            </a:r>
          </a:p>
          <a:p>
            <a:r>
              <a:rPr lang="en-US" dirty="0"/>
              <a:t>NONE (zero) of the claims replicated in RCTs, 5 claims were stat-sig in the opposite direction in the RCT</a:t>
            </a:r>
          </a:p>
          <a:p>
            <a:r>
              <a:rPr lang="en-US" dirty="0"/>
              <a:t>Their summary</a:t>
            </a:r>
            <a:br>
              <a:rPr lang="en-US" dirty="0"/>
            </a:br>
            <a:r>
              <a:rPr lang="en-US" dirty="0"/>
              <a:t>       </a:t>
            </a:r>
            <a:r>
              <a:rPr lang="en-US" b="1" dirty="0"/>
              <a:t>Any claim coming from an observational study is most likely to be wrong</a:t>
            </a:r>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15</a:t>
            </a:fld>
            <a:endParaRPr lang="en-US" dirty="0"/>
          </a:p>
        </p:txBody>
      </p:sp>
    </p:spTree>
    <p:extLst>
      <p:ext uri="{BB962C8B-B14F-4D97-AF65-F5344CB8AC3E}">
        <p14:creationId xmlns:p14="http://schemas.microsoft.com/office/powerpoint/2010/main" val="53767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8D9BC-F87D-48FC-9EFD-796EBC3EEE15}"/>
              </a:ext>
            </a:extLst>
          </p:cNvPr>
          <p:cNvSpPr>
            <a:spLocks noGrp="1"/>
          </p:cNvSpPr>
          <p:nvPr>
            <p:ph type="title"/>
          </p:nvPr>
        </p:nvSpPr>
        <p:spPr/>
        <p:txBody>
          <a:bodyPr/>
          <a:lstStyle/>
          <a:p>
            <a:r>
              <a:rPr lang="en-US" dirty="0"/>
              <a:t>My Ask </a:t>
            </a:r>
          </a:p>
        </p:txBody>
      </p:sp>
      <p:sp>
        <p:nvSpPr>
          <p:cNvPr id="3" name="Content Placeholder 2">
            <a:extLst>
              <a:ext uri="{FF2B5EF4-FFF2-40B4-BE49-F238E27FC236}">
                <a16:creationId xmlns:a16="http://schemas.microsoft.com/office/drawing/2014/main" id="{9D2CD047-CF6C-4C2B-A95D-4B996BED9EED}"/>
              </a:ext>
            </a:extLst>
          </p:cNvPr>
          <p:cNvSpPr>
            <a:spLocks noGrp="1"/>
          </p:cNvSpPr>
          <p:nvPr>
            <p:ph idx="1"/>
          </p:nvPr>
        </p:nvSpPr>
        <p:spPr/>
        <p:txBody>
          <a:bodyPr/>
          <a:lstStyle/>
          <a:p>
            <a:r>
              <a:rPr lang="en-US" dirty="0"/>
              <a:t>I wrote an early version of this deck back in 2016</a:t>
            </a:r>
            <a:br>
              <a:rPr lang="en-US" dirty="0"/>
            </a:br>
            <a:r>
              <a:rPr lang="en-US" dirty="0"/>
              <a:t>(</a:t>
            </a:r>
            <a:r>
              <a:rPr lang="en-US" dirty="0">
                <a:hlinkClick r:id="rId2"/>
              </a:rPr>
              <a:t>https://twitter.com/ronnyk/status/800584797571514368</a:t>
            </a:r>
            <a:r>
              <a:rPr lang="en-US" dirty="0"/>
              <a:t>)</a:t>
            </a:r>
          </a:p>
          <a:p>
            <a:pPr marL="0" indent="0">
              <a:buNone/>
            </a:pPr>
            <a:r>
              <a:rPr lang="en-US" dirty="0"/>
              <a:t>    and it’s available at </a:t>
            </a:r>
            <a:r>
              <a:rPr lang="en-US" dirty="0">
                <a:highlight>
                  <a:srgbClr val="FFFF00"/>
                </a:highlight>
                <a:hlinkClick r:id="rId3"/>
              </a:rPr>
              <a:t>http://bit.ly/refutedCausalClaims</a:t>
            </a:r>
            <a:r>
              <a:rPr lang="en-US" dirty="0">
                <a:highlight>
                  <a:srgbClr val="FFFF00"/>
                </a:highlight>
              </a:rPr>
              <a:t> </a:t>
            </a:r>
          </a:p>
          <a:p>
            <a:r>
              <a:rPr lang="en-US" dirty="0"/>
              <a:t>I will merge these CODE talk to the above</a:t>
            </a:r>
          </a:p>
          <a:p>
            <a:r>
              <a:rPr lang="en-US" dirty="0"/>
              <a:t>If you know of other good examples, please tell me, and I’ll add to the deck and acknowledge </a:t>
            </a:r>
          </a:p>
        </p:txBody>
      </p:sp>
      <p:sp>
        <p:nvSpPr>
          <p:cNvPr id="4" name="Date Placeholder 3">
            <a:extLst>
              <a:ext uri="{FF2B5EF4-FFF2-40B4-BE49-F238E27FC236}">
                <a16:creationId xmlns:a16="http://schemas.microsoft.com/office/drawing/2014/main" id="{53F4842B-900E-40F4-813D-CE5202AA7649}"/>
              </a:ext>
            </a:extLst>
          </p:cNvPr>
          <p:cNvSpPr>
            <a:spLocks noGrp="1"/>
          </p:cNvSpPr>
          <p:nvPr>
            <p:ph type="dt" sz="half" idx="10"/>
          </p:nvPr>
        </p:nvSpPr>
        <p:spPr/>
        <p:txBody>
          <a:bodyPr/>
          <a:lstStyle/>
          <a:p>
            <a:r>
              <a:rPr lang="en-US"/>
              <a:t>Ronny Kohavi</a:t>
            </a:r>
            <a:endParaRPr lang="en-US" dirty="0"/>
          </a:p>
        </p:txBody>
      </p:sp>
      <p:sp>
        <p:nvSpPr>
          <p:cNvPr id="5" name="Slide Number Placeholder 4">
            <a:extLst>
              <a:ext uri="{FF2B5EF4-FFF2-40B4-BE49-F238E27FC236}">
                <a16:creationId xmlns:a16="http://schemas.microsoft.com/office/drawing/2014/main" id="{3ACEDE42-2399-487A-821B-39C9A6DB5D5D}"/>
              </a:ext>
            </a:extLst>
          </p:cNvPr>
          <p:cNvSpPr>
            <a:spLocks noGrp="1"/>
          </p:cNvSpPr>
          <p:nvPr>
            <p:ph type="sldNum" sz="quarter" idx="12"/>
          </p:nvPr>
        </p:nvSpPr>
        <p:spPr/>
        <p:txBody>
          <a:bodyPr/>
          <a:lstStyle/>
          <a:p>
            <a:fld id="{629637A9-119A-49DA-BD12-AAC58B377D80}" type="slidenum">
              <a:rPr lang="en-US" smtClean="0"/>
              <a:pPr/>
              <a:t>16</a:t>
            </a:fld>
            <a:endParaRPr lang="en-US" dirty="0"/>
          </a:p>
        </p:txBody>
      </p:sp>
    </p:spTree>
    <p:extLst>
      <p:ext uri="{BB962C8B-B14F-4D97-AF65-F5344CB8AC3E}">
        <p14:creationId xmlns:p14="http://schemas.microsoft.com/office/powerpoint/2010/main" val="541519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5E089-8854-47A4-8049-2FBCF08377BE}"/>
              </a:ext>
            </a:extLst>
          </p:cNvPr>
          <p:cNvSpPr>
            <a:spLocks noGrp="1"/>
          </p:cNvSpPr>
          <p:nvPr>
            <p:ph type="title"/>
          </p:nvPr>
        </p:nvSpPr>
        <p:spPr>
          <a:xfrm>
            <a:off x="622169" y="286603"/>
            <a:ext cx="11227324" cy="948240"/>
          </a:xfrm>
        </p:spPr>
        <p:txBody>
          <a:bodyPr/>
          <a:lstStyle/>
          <a:p>
            <a:r>
              <a:rPr lang="en-US" dirty="0"/>
              <a:t>Randal Monroe’s XKCD </a:t>
            </a:r>
            <a:r>
              <a:rPr lang="en-US" dirty="0">
                <a:hlinkClick r:id="rId3"/>
              </a:rPr>
              <a:t>552</a:t>
            </a:r>
            <a:endParaRPr lang="en-US" dirty="0"/>
          </a:p>
        </p:txBody>
      </p:sp>
      <p:sp>
        <p:nvSpPr>
          <p:cNvPr id="3" name="Content Placeholder 2">
            <a:extLst>
              <a:ext uri="{FF2B5EF4-FFF2-40B4-BE49-F238E27FC236}">
                <a16:creationId xmlns:a16="http://schemas.microsoft.com/office/drawing/2014/main" id="{107D9620-CECB-46D7-B986-9AA2B90CC9BC}"/>
              </a:ext>
            </a:extLst>
          </p:cNvPr>
          <p:cNvSpPr>
            <a:spLocks noGrp="1"/>
          </p:cNvSpPr>
          <p:nvPr>
            <p:ph idx="1"/>
          </p:nvPr>
        </p:nvSpPr>
        <p:spPr>
          <a:xfrm>
            <a:off x="622169" y="4445956"/>
            <a:ext cx="11227324" cy="1600191"/>
          </a:xfrm>
        </p:spPr>
        <p:txBody>
          <a:bodyPr>
            <a:normAutofit/>
          </a:bodyPr>
          <a:lstStyle/>
          <a:p>
            <a:pPr marL="0" indent="0">
              <a:buNone/>
            </a:pPr>
            <a:r>
              <a:rPr lang="en-US" sz="2800" dirty="0"/>
              <a:t>The hover text is key here (as in many of Randal Monroe’s figures):</a:t>
            </a:r>
          </a:p>
          <a:p>
            <a:pPr marL="155448" lvl="1" indent="0">
              <a:buNone/>
            </a:pPr>
            <a:r>
              <a:rPr lang="en-US" sz="2400" i="1" dirty="0"/>
              <a:t>Correlation doesn’t imply causation, but it does waggle its eyebrows suggestively</a:t>
            </a:r>
            <a:br>
              <a:rPr lang="en-US" sz="2400" i="1" dirty="0"/>
            </a:br>
            <a:r>
              <a:rPr lang="en-US" sz="2400" i="1" dirty="0"/>
              <a:t>and gesture furtively while mouthing ‘look over there.’</a:t>
            </a:r>
            <a:endParaRPr lang="en-US" sz="2400" dirty="0"/>
          </a:p>
          <a:p>
            <a:pPr marL="0" indent="0">
              <a:buNone/>
            </a:pPr>
            <a:endParaRPr lang="en-US" sz="2800" dirty="0"/>
          </a:p>
        </p:txBody>
      </p:sp>
      <p:sp>
        <p:nvSpPr>
          <p:cNvPr id="4" name="Date Placeholder 3">
            <a:extLst>
              <a:ext uri="{FF2B5EF4-FFF2-40B4-BE49-F238E27FC236}">
                <a16:creationId xmlns:a16="http://schemas.microsoft.com/office/drawing/2014/main" id="{C4424CB4-9E2B-495A-A7B1-CC7AFE17624B}"/>
              </a:ext>
            </a:extLst>
          </p:cNvPr>
          <p:cNvSpPr>
            <a:spLocks noGrp="1"/>
          </p:cNvSpPr>
          <p:nvPr>
            <p:ph type="dt" sz="half" idx="10"/>
          </p:nvPr>
        </p:nvSpPr>
        <p:spPr/>
        <p:txBody>
          <a:bodyPr/>
          <a:lstStyle/>
          <a:p>
            <a:r>
              <a:rPr lang="en-US"/>
              <a:t>Ronny Kohavi</a:t>
            </a:r>
            <a:endParaRPr lang="en-US" dirty="0"/>
          </a:p>
        </p:txBody>
      </p:sp>
      <p:sp>
        <p:nvSpPr>
          <p:cNvPr id="5" name="Slide Number Placeholder 4">
            <a:extLst>
              <a:ext uri="{FF2B5EF4-FFF2-40B4-BE49-F238E27FC236}">
                <a16:creationId xmlns:a16="http://schemas.microsoft.com/office/drawing/2014/main" id="{9AE2C7FE-5455-4F73-B132-034F77463E56}"/>
              </a:ext>
            </a:extLst>
          </p:cNvPr>
          <p:cNvSpPr>
            <a:spLocks noGrp="1"/>
          </p:cNvSpPr>
          <p:nvPr>
            <p:ph type="sldNum" sz="quarter" idx="12"/>
          </p:nvPr>
        </p:nvSpPr>
        <p:spPr/>
        <p:txBody>
          <a:bodyPr/>
          <a:lstStyle/>
          <a:p>
            <a:fld id="{629637A9-119A-49DA-BD12-AAC58B377D80}" type="slidenum">
              <a:rPr lang="en-US" smtClean="0"/>
              <a:pPr/>
              <a:t>2</a:t>
            </a:fld>
            <a:endParaRPr lang="en-US" dirty="0"/>
          </a:p>
        </p:txBody>
      </p:sp>
      <p:pic>
        <p:nvPicPr>
          <p:cNvPr id="6" name="picture" descr="https://imgs.xkcd.com/comics/correlation.png">
            <a:extLst>
              <a:ext uri="{FF2B5EF4-FFF2-40B4-BE49-F238E27FC236}">
                <a16:creationId xmlns:a16="http://schemas.microsoft.com/office/drawing/2014/main" id="{40E52232-A9E0-4246-B456-C24963963127}"/>
              </a:ext>
            </a:extLst>
          </p:cNvPr>
          <p:cNvPicPr/>
          <p:nvPr/>
        </p:nvPicPr>
        <p:blipFill>
          <a:blip r:embed="rId4">
            <a:extLst>
              <a:ext uri="{28A0092B-C50C-407E-A947-70E740481C1C}">
                <a14:useLocalDpi xmlns:a14="http://schemas.microsoft.com/office/drawing/2010/main" val="0"/>
              </a:ext>
            </a:extLst>
          </a:blip>
          <a:stretch>
            <a:fillRect/>
          </a:stretch>
        </p:blipFill>
        <p:spPr>
          <a:xfrm>
            <a:off x="2662971" y="1530494"/>
            <a:ext cx="6344557" cy="2730463"/>
          </a:xfrm>
          <a:prstGeom prst="rect">
            <a:avLst/>
          </a:prstGeom>
        </p:spPr>
      </p:pic>
    </p:spTree>
    <p:extLst>
      <p:ext uri="{BB962C8B-B14F-4D97-AF65-F5344CB8AC3E}">
        <p14:creationId xmlns:p14="http://schemas.microsoft.com/office/powerpoint/2010/main" val="382243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p>
        </p:txBody>
      </p:sp>
      <p:sp>
        <p:nvSpPr>
          <p:cNvPr id="3" name="Content Placeholder 2"/>
          <p:cNvSpPr>
            <a:spLocks noGrp="1"/>
          </p:cNvSpPr>
          <p:nvPr>
            <p:ph idx="1"/>
          </p:nvPr>
        </p:nvSpPr>
        <p:spPr>
          <a:xfrm>
            <a:off x="282804" y="1667434"/>
            <a:ext cx="11689237" cy="4378713"/>
          </a:xfrm>
        </p:spPr>
        <p:txBody>
          <a:bodyPr>
            <a:normAutofit lnSpcReduction="10000"/>
          </a:bodyPr>
          <a:lstStyle/>
          <a:p>
            <a:r>
              <a:rPr lang="en-US" sz="2000" dirty="0"/>
              <a:t>In large organizations, it is common to see reports showing a correlation and claiming a causal effect</a:t>
            </a:r>
          </a:p>
          <a:p>
            <a:r>
              <a:rPr lang="en-US" sz="2000" dirty="0"/>
              <a:t>People have heard that correlation does not imply causation</a:t>
            </a:r>
          </a:p>
          <a:p>
            <a:r>
              <a:rPr lang="en-US" sz="2000" dirty="0"/>
              <a:t>Some have even seen the example that carrying umbrellas is an excellent predictor of rain</a:t>
            </a:r>
          </a:p>
          <a:p>
            <a:r>
              <a:rPr lang="en-US" sz="2000" dirty="0"/>
              <a:t>… and they laugh when you suggest that we ban umbrellas in Seattle to reduce precipitation</a:t>
            </a:r>
            <a:br>
              <a:rPr lang="en-US" sz="2000" dirty="0"/>
            </a:br>
            <a:endParaRPr lang="en-US" sz="2000" dirty="0"/>
          </a:p>
          <a:p>
            <a:r>
              <a:rPr lang="en-US" sz="2000" dirty="0"/>
              <a:t>But when an observational study shows that users of their new feature have lower attrition, they celebrate</a:t>
            </a:r>
          </a:p>
          <a:p>
            <a:r>
              <a:rPr lang="en-US" sz="2000" dirty="0"/>
              <a:t>An interesting “problem” is that we trained groups working with us to trust the results of our experimentation platform and encourage data-driven decision making</a:t>
            </a:r>
          </a:p>
          <a:p>
            <a:r>
              <a:rPr lang="en-US" sz="2000" dirty="0"/>
              <a:t>When someone shares an observational study, alarm bells don’t go off.</a:t>
            </a:r>
            <a:br>
              <a:rPr lang="en-US" sz="2000" dirty="0"/>
            </a:br>
            <a:r>
              <a:rPr lang="en-US" sz="2000" dirty="0"/>
              <a:t>They’re not used to asking: was it a randomized controlled experiment?</a:t>
            </a:r>
          </a:p>
          <a:p>
            <a:r>
              <a:rPr lang="en-US" sz="2000" dirty="0"/>
              <a:t>As Randal Monroe claimed: correlations are reasonable </a:t>
            </a:r>
            <a:r>
              <a:rPr lang="en-US" sz="2000" i="1" dirty="0"/>
              <a:t>hypotheses.</a:t>
            </a:r>
            <a:br>
              <a:rPr lang="en-US" sz="2000" i="1" dirty="0"/>
            </a:br>
            <a:r>
              <a:rPr lang="en-US" sz="2000" dirty="0"/>
              <a:t>It is hard to show that they are </a:t>
            </a:r>
            <a:r>
              <a:rPr lang="en-US" sz="2000" i="1" dirty="0"/>
              <a:t>not</a:t>
            </a:r>
            <a:r>
              <a:rPr lang="en-US" sz="2000" dirty="0"/>
              <a:t> causal, which is what this deck is about: great examples of incorrect claims</a:t>
            </a:r>
            <a:endParaRPr lang="en-US" sz="2000" i="1" dirty="0"/>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3</a:t>
            </a:fld>
            <a:endParaRPr lang="en-US" dirty="0"/>
          </a:p>
        </p:txBody>
      </p:sp>
    </p:spTree>
    <p:extLst>
      <p:ext uri="{BB962C8B-B14F-4D97-AF65-F5344CB8AC3E}">
        <p14:creationId xmlns:p14="http://schemas.microsoft.com/office/powerpoint/2010/main" val="148628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864034"/>
          </a:xfrm>
        </p:spPr>
        <p:txBody>
          <a:bodyPr/>
          <a:lstStyle/>
          <a:p>
            <a:r>
              <a:rPr lang="en-US" dirty="0"/>
              <a:t>My Feature Reduces Churn! – Real Examples</a:t>
            </a:r>
          </a:p>
        </p:txBody>
      </p:sp>
      <p:sp>
        <p:nvSpPr>
          <p:cNvPr id="3" name="Content Placeholder 2"/>
          <p:cNvSpPr>
            <a:spLocks noGrp="1"/>
          </p:cNvSpPr>
          <p:nvPr>
            <p:ph idx="1"/>
          </p:nvPr>
        </p:nvSpPr>
        <p:spPr>
          <a:xfrm>
            <a:off x="450719" y="1395258"/>
            <a:ext cx="11227324" cy="4977261"/>
          </a:xfrm>
        </p:spPr>
        <p:txBody>
          <a:bodyPr>
            <a:normAutofit/>
          </a:bodyPr>
          <a:lstStyle/>
          <a:p>
            <a:r>
              <a:rPr lang="en-US" dirty="0"/>
              <a:t>Two presentations in Microsoft Office 365, each made the following key claim</a:t>
            </a:r>
          </a:p>
          <a:p>
            <a:pPr marL="384048" lvl="2" indent="0">
              <a:buNone/>
            </a:pPr>
            <a:r>
              <a:rPr lang="en-US" dirty="0"/>
              <a:t>New users who use my cool feature are half as likely to churn when compared to new users that do not use it</a:t>
            </a:r>
          </a:p>
          <a:p>
            <a:pPr marL="384048" lvl="2" indent="0">
              <a:buNone/>
            </a:pPr>
            <a:r>
              <a:rPr lang="en-US" dirty="0"/>
              <a:t>(churn means stop using the product 30 days later)</a:t>
            </a:r>
          </a:p>
          <a:p>
            <a:pPr marL="384048" lvl="2" indent="0">
              <a:buNone/>
            </a:pPr>
            <a:endParaRPr lang="en-US" dirty="0"/>
          </a:p>
          <a:p>
            <a:r>
              <a:rPr lang="en-US" dirty="0"/>
              <a:t>[Wrong] Conclusion: feature reduces churn and thus critical for retention</a:t>
            </a:r>
          </a:p>
          <a:p>
            <a:r>
              <a:rPr lang="en-US" dirty="0"/>
              <a:t>The feature may improve or degrade retention: </a:t>
            </a:r>
            <a:br>
              <a:rPr lang="en-US" dirty="0"/>
            </a:br>
            <a:r>
              <a:rPr lang="en-US" dirty="0"/>
              <a:t>the data above is insufficient for any causal conclusion</a:t>
            </a:r>
            <a:br>
              <a:rPr lang="en-US" dirty="0"/>
            </a:br>
            <a:br>
              <a:rPr lang="en-US" dirty="0"/>
            </a:br>
            <a:br>
              <a:rPr lang="en-US" dirty="0"/>
            </a:br>
            <a:endParaRPr lang="en-US" dirty="0"/>
          </a:p>
          <a:p>
            <a:r>
              <a:rPr lang="en-US" dirty="0"/>
              <a:t>Example: Users that see error messages in Office 365 also churn less. </a:t>
            </a:r>
            <a:br>
              <a:rPr lang="en-US" dirty="0"/>
            </a:br>
            <a:r>
              <a:rPr lang="en-US" dirty="0"/>
              <a:t>This does NOT mean we should show more error messages.</a:t>
            </a:r>
            <a:br>
              <a:rPr lang="en-US" dirty="0"/>
            </a:br>
            <a:r>
              <a:rPr lang="en-US" dirty="0"/>
              <a:t>They are just heavier users of Office 365</a:t>
            </a:r>
          </a:p>
          <a:p>
            <a:endParaRPr lang="en-US" dirty="0"/>
          </a:p>
        </p:txBody>
      </p:sp>
      <p:sp>
        <p:nvSpPr>
          <p:cNvPr id="10" name="Date Placeholder 9"/>
          <p:cNvSpPr>
            <a:spLocks noGrp="1"/>
          </p:cNvSpPr>
          <p:nvPr>
            <p:ph type="dt" sz="half" idx="10"/>
          </p:nvPr>
        </p:nvSpPr>
        <p:spPr/>
        <p:txBody>
          <a:bodyPr/>
          <a:lstStyle/>
          <a:p>
            <a:r>
              <a:rPr lang="en-US"/>
              <a:t>Ronny Kohavi</a:t>
            </a:r>
          </a:p>
        </p:txBody>
      </p:sp>
      <p:sp>
        <p:nvSpPr>
          <p:cNvPr id="9" name="Slide Number Placeholder 8"/>
          <p:cNvSpPr>
            <a:spLocks noGrp="1"/>
          </p:cNvSpPr>
          <p:nvPr>
            <p:ph type="sldNum" sz="quarter" idx="12"/>
          </p:nvPr>
        </p:nvSpPr>
        <p:spPr/>
        <p:txBody>
          <a:bodyPr/>
          <a:lstStyle/>
          <a:p>
            <a:fld id="{629637A9-119A-49DA-BD12-AAC58B377D80}" type="slidenum">
              <a:rPr lang="en-US" smtClean="0"/>
              <a:pPr/>
              <a:t>4</a:t>
            </a:fld>
            <a:endParaRPr lang="en-US"/>
          </a:p>
        </p:txBody>
      </p:sp>
      <p:grpSp>
        <p:nvGrpSpPr>
          <p:cNvPr id="12" name="Group 11"/>
          <p:cNvGrpSpPr/>
          <p:nvPr/>
        </p:nvGrpSpPr>
        <p:grpSpPr>
          <a:xfrm>
            <a:off x="8880050" y="3705790"/>
            <a:ext cx="3118842" cy="1756951"/>
            <a:chOff x="8292581" y="3915894"/>
            <a:chExt cx="3810005" cy="2130254"/>
          </a:xfrm>
        </p:grpSpPr>
        <p:grpSp>
          <p:nvGrpSpPr>
            <p:cNvPr id="11" name="Group 10"/>
            <p:cNvGrpSpPr/>
            <p:nvPr/>
          </p:nvGrpSpPr>
          <p:grpSpPr>
            <a:xfrm>
              <a:off x="8292581" y="3915894"/>
              <a:ext cx="3810005" cy="2130254"/>
              <a:chOff x="8039488" y="3527411"/>
              <a:chExt cx="3810005" cy="2130254"/>
            </a:xfrm>
          </p:grpSpPr>
          <p:sp>
            <p:nvSpPr>
              <p:cNvPr id="4" name="Rounded Rectangle 3"/>
              <p:cNvSpPr/>
              <p:nvPr/>
            </p:nvSpPr>
            <p:spPr>
              <a:xfrm>
                <a:off x="8039488" y="4174249"/>
                <a:ext cx="1001949" cy="8365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Heavy Users</a:t>
                </a:r>
              </a:p>
            </p:txBody>
          </p:sp>
          <p:sp>
            <p:nvSpPr>
              <p:cNvPr id="5" name="Rounded Rectangle 4"/>
              <p:cNvSpPr/>
              <p:nvPr/>
            </p:nvSpPr>
            <p:spPr>
              <a:xfrm>
                <a:off x="9887748" y="4821087"/>
                <a:ext cx="1961745" cy="8365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Have higher retention rates</a:t>
                </a:r>
              </a:p>
            </p:txBody>
          </p:sp>
          <p:sp>
            <p:nvSpPr>
              <p:cNvPr id="6" name="Rounded Rectangle 5"/>
              <p:cNvSpPr/>
              <p:nvPr/>
            </p:nvSpPr>
            <p:spPr>
              <a:xfrm>
                <a:off x="9887748" y="3527411"/>
                <a:ext cx="1961745" cy="8365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See more error messages</a:t>
                </a:r>
              </a:p>
            </p:txBody>
          </p:sp>
        </p:grpSp>
        <p:cxnSp>
          <p:nvCxnSpPr>
            <p:cNvPr id="7" name="Straight Arrow Connector 6"/>
            <p:cNvCxnSpPr>
              <a:stCxn id="4" idx="3"/>
              <a:endCxn id="6" idx="1"/>
            </p:cNvCxnSpPr>
            <p:nvPr/>
          </p:nvCxnSpPr>
          <p:spPr>
            <a:xfrm flipV="1">
              <a:off x="9294530" y="4334183"/>
              <a:ext cx="846311" cy="6468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4" idx="3"/>
              <a:endCxn id="5" idx="1"/>
            </p:cNvCxnSpPr>
            <p:nvPr/>
          </p:nvCxnSpPr>
          <p:spPr>
            <a:xfrm>
              <a:off x="9294530" y="4981021"/>
              <a:ext cx="846311" cy="6468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CB7D7599-36A3-4F36-BD76-F504BCF2CC23}"/>
              </a:ext>
            </a:extLst>
          </p:cNvPr>
          <p:cNvSpPr/>
          <p:nvPr/>
        </p:nvSpPr>
        <p:spPr>
          <a:xfrm>
            <a:off x="5974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
        <p:nvSpPr>
          <p:cNvPr id="14" name="Rectangle 13">
            <a:extLst>
              <a:ext uri="{FF2B5EF4-FFF2-40B4-BE49-F238E27FC236}">
                <a16:creationId xmlns:a16="http://schemas.microsoft.com/office/drawing/2014/main" id="{A905650F-CD64-49C4-9E4B-2CFA725CB0DB}"/>
              </a:ext>
            </a:extLst>
          </p:cNvPr>
          <p:cNvSpPr/>
          <p:nvPr/>
        </p:nvSpPr>
        <p:spPr>
          <a:xfrm>
            <a:off x="5974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Tree>
    <p:extLst>
      <p:ext uri="{BB962C8B-B14F-4D97-AF65-F5344CB8AC3E}">
        <p14:creationId xmlns:p14="http://schemas.microsoft.com/office/powerpoint/2010/main" val="2766081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D126A4-9EA1-4390-A2F5-E66BB00ACE3C}"/>
              </a:ext>
            </a:extLst>
          </p:cNvPr>
          <p:cNvPicPr/>
          <p:nvPr/>
        </p:nvPicPr>
        <p:blipFill>
          <a:blip r:embed="rId3"/>
          <a:stretch>
            <a:fillRect/>
          </a:stretch>
        </p:blipFill>
        <p:spPr>
          <a:xfrm>
            <a:off x="7610168" y="3775586"/>
            <a:ext cx="4581832" cy="3082413"/>
          </a:xfrm>
          <a:prstGeom prst="rect">
            <a:avLst/>
          </a:prstGeom>
        </p:spPr>
      </p:pic>
      <p:sp>
        <p:nvSpPr>
          <p:cNvPr id="2" name="Title 1"/>
          <p:cNvSpPr>
            <a:spLocks noGrp="1"/>
          </p:cNvSpPr>
          <p:nvPr>
            <p:ph type="title"/>
          </p:nvPr>
        </p:nvSpPr>
        <p:spPr>
          <a:xfrm>
            <a:off x="482338" y="286603"/>
            <a:ext cx="11227324" cy="971926"/>
          </a:xfrm>
        </p:spPr>
        <p:txBody>
          <a:bodyPr>
            <a:normAutofit/>
          </a:bodyPr>
          <a:lstStyle/>
          <a:p>
            <a:r>
              <a:rPr lang="en-US" dirty="0"/>
              <a:t>Hierarchy of Evidence</a:t>
            </a:r>
          </a:p>
        </p:txBody>
      </p:sp>
      <p:sp>
        <p:nvSpPr>
          <p:cNvPr id="3" name="Content Placeholder 2"/>
          <p:cNvSpPr>
            <a:spLocks noGrp="1"/>
          </p:cNvSpPr>
          <p:nvPr>
            <p:ph idx="1"/>
          </p:nvPr>
        </p:nvSpPr>
        <p:spPr>
          <a:xfrm>
            <a:off x="218932" y="1669788"/>
            <a:ext cx="10590313" cy="4901609"/>
          </a:xfrm>
          <a:noFill/>
        </p:spPr>
        <p:txBody>
          <a:bodyPr>
            <a:normAutofit/>
          </a:bodyPr>
          <a:lstStyle/>
          <a:p>
            <a:r>
              <a:rPr lang="en-US" dirty="0"/>
              <a:t>All studies are not created equally</a:t>
            </a:r>
          </a:p>
          <a:p>
            <a:r>
              <a:rPr lang="en-US" dirty="0"/>
              <a:t>Be very skeptical about unsystematic studies or single observational studies</a:t>
            </a:r>
          </a:p>
          <a:p>
            <a:r>
              <a:rPr lang="en-US" dirty="0"/>
              <a:t>The hierarchy of evidence (e.g., Greenhalgh 2014) helps assign levels of trust.</a:t>
            </a:r>
            <a:br>
              <a:rPr lang="en-US" dirty="0"/>
            </a:br>
            <a:r>
              <a:rPr lang="en-US" dirty="0"/>
              <a:t>There are Quality Assessment Tools (QATs) that ask multiple questions (Stegenga 2014) </a:t>
            </a:r>
          </a:p>
          <a:p>
            <a:r>
              <a:rPr lang="en-US" dirty="0"/>
              <a:t>Key point: at the top are the most trustworthy</a:t>
            </a:r>
          </a:p>
          <a:p>
            <a:pPr lvl="1"/>
            <a:r>
              <a:rPr lang="en-US" sz="2400" dirty="0"/>
              <a:t>Controlled Experiments (e.g., RCT randomized clinical trials)</a:t>
            </a:r>
          </a:p>
          <a:p>
            <a:pPr lvl="1"/>
            <a:r>
              <a:rPr lang="en-US" sz="2400" dirty="0"/>
              <a:t>Even higher: multiple RCTs—replicated results</a:t>
            </a:r>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5</a:t>
            </a:fld>
            <a:endParaRPr lang="en-US" dirty="0"/>
          </a:p>
        </p:txBody>
      </p:sp>
    </p:spTree>
    <p:extLst>
      <p:ext uri="{BB962C8B-B14F-4D97-AF65-F5344CB8AC3E}">
        <p14:creationId xmlns:p14="http://schemas.microsoft.com/office/powerpoint/2010/main" val="355814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7782-F12F-49CE-A1BA-02DB0B13C8D6}"/>
              </a:ext>
            </a:extLst>
          </p:cNvPr>
          <p:cNvSpPr>
            <a:spLocks noGrp="1"/>
          </p:cNvSpPr>
          <p:nvPr>
            <p:ph type="title"/>
          </p:nvPr>
        </p:nvSpPr>
        <p:spPr>
          <a:xfrm>
            <a:off x="622169" y="286603"/>
            <a:ext cx="11227324" cy="967193"/>
          </a:xfrm>
        </p:spPr>
        <p:txBody>
          <a:bodyPr/>
          <a:lstStyle/>
          <a:p>
            <a:r>
              <a:rPr lang="en-US" dirty="0"/>
              <a:t>Doctors Mistaken for Centuries</a:t>
            </a:r>
          </a:p>
        </p:txBody>
      </p:sp>
      <p:sp>
        <p:nvSpPr>
          <p:cNvPr id="3" name="Content Placeholder 2">
            <a:extLst>
              <a:ext uri="{FF2B5EF4-FFF2-40B4-BE49-F238E27FC236}">
                <a16:creationId xmlns:a16="http://schemas.microsoft.com/office/drawing/2014/main" id="{86E7F884-72E7-4520-8E6D-229DAAE6566E}"/>
              </a:ext>
            </a:extLst>
          </p:cNvPr>
          <p:cNvSpPr>
            <a:spLocks noGrp="1"/>
          </p:cNvSpPr>
          <p:nvPr>
            <p:ph idx="1"/>
          </p:nvPr>
        </p:nvSpPr>
        <p:spPr>
          <a:xfrm>
            <a:off x="482338" y="1717247"/>
            <a:ext cx="11227324" cy="4378713"/>
          </a:xfrm>
        </p:spPr>
        <p:txBody>
          <a:bodyPr>
            <a:normAutofit/>
          </a:bodyPr>
          <a:lstStyle/>
          <a:p>
            <a:r>
              <a:rPr lang="en-US" dirty="0"/>
              <a:t>In Bad Medicine, Wootton wrote: “for 2,400 years patients have believed that doctors were doing them good; for 2,300 years they were wrong.” </a:t>
            </a:r>
          </a:p>
          <a:p>
            <a:r>
              <a:rPr lang="en-US" dirty="0"/>
              <a:t>From 1</a:t>
            </a:r>
            <a:r>
              <a:rPr lang="en-US" baseline="30000" dirty="0"/>
              <a:t>st</a:t>
            </a:r>
            <a:r>
              <a:rPr lang="en-US" dirty="0"/>
              <a:t> century BC to 1800s, the main therapy used by doctors was </a:t>
            </a:r>
            <a:r>
              <a:rPr lang="en-US" dirty="0">
                <a:solidFill>
                  <a:srgbClr val="FF0000"/>
                </a:solidFill>
              </a:rPr>
              <a:t>bloodletting</a:t>
            </a:r>
            <a:r>
              <a:rPr lang="en-US" dirty="0"/>
              <a:t>—opening a vein in the arm with a special knife called a lancet</a:t>
            </a:r>
          </a:p>
          <a:p>
            <a:r>
              <a:rPr lang="en-US" dirty="0"/>
              <a:t>Doctors and researchers were fooled by correlation: bloodletting had</a:t>
            </a:r>
            <a:br>
              <a:rPr lang="en-US" dirty="0"/>
            </a:br>
            <a:r>
              <a:rPr lang="en-US" dirty="0"/>
              <a:t>a calming effect, and thus doctors believed it was helpful</a:t>
            </a:r>
          </a:p>
          <a:p>
            <a:r>
              <a:rPr lang="en-US" dirty="0"/>
              <a:t>For many diseases, including hepatitis, pneumonitis, and </a:t>
            </a:r>
            <a:r>
              <a:rPr lang="en-US" dirty="0" err="1"/>
              <a:t>ophtalmia</a:t>
            </a:r>
            <a:r>
              <a:rPr lang="en-US" dirty="0"/>
              <a:t>, </a:t>
            </a:r>
            <a:br>
              <a:rPr lang="en-US" dirty="0"/>
            </a:br>
            <a:r>
              <a:rPr lang="en-US" dirty="0"/>
              <a:t>bloodletting was deemed an efficient treatment</a:t>
            </a:r>
          </a:p>
          <a:p>
            <a:r>
              <a:rPr lang="en-US" dirty="0"/>
              <a:t>After years of using lancets, leeches were deemed a better way to suck the blood</a:t>
            </a:r>
          </a:p>
          <a:p>
            <a:r>
              <a:rPr lang="en-US" dirty="0"/>
              <a:t>In 1833 alone, France imported 42 million leeches for “medical use.”</a:t>
            </a:r>
          </a:p>
        </p:txBody>
      </p:sp>
      <p:sp>
        <p:nvSpPr>
          <p:cNvPr id="4" name="Date Placeholder 3">
            <a:extLst>
              <a:ext uri="{FF2B5EF4-FFF2-40B4-BE49-F238E27FC236}">
                <a16:creationId xmlns:a16="http://schemas.microsoft.com/office/drawing/2014/main" id="{7D301B1E-509E-486D-B4CD-E9F7A0AD8186}"/>
              </a:ext>
            </a:extLst>
          </p:cNvPr>
          <p:cNvSpPr>
            <a:spLocks noGrp="1"/>
          </p:cNvSpPr>
          <p:nvPr>
            <p:ph type="dt" sz="half" idx="10"/>
          </p:nvPr>
        </p:nvSpPr>
        <p:spPr/>
        <p:txBody>
          <a:bodyPr/>
          <a:lstStyle/>
          <a:p>
            <a:r>
              <a:rPr lang="en-US"/>
              <a:t>Ronny Kohavi</a:t>
            </a:r>
            <a:endParaRPr lang="en-US" dirty="0"/>
          </a:p>
        </p:txBody>
      </p:sp>
      <p:sp>
        <p:nvSpPr>
          <p:cNvPr id="5" name="Slide Number Placeholder 4">
            <a:extLst>
              <a:ext uri="{FF2B5EF4-FFF2-40B4-BE49-F238E27FC236}">
                <a16:creationId xmlns:a16="http://schemas.microsoft.com/office/drawing/2014/main" id="{1219D2C1-E303-4543-A17C-86FEF72FE7AA}"/>
              </a:ext>
            </a:extLst>
          </p:cNvPr>
          <p:cNvSpPr>
            <a:spLocks noGrp="1"/>
          </p:cNvSpPr>
          <p:nvPr>
            <p:ph type="sldNum" sz="quarter" idx="12"/>
          </p:nvPr>
        </p:nvSpPr>
        <p:spPr/>
        <p:txBody>
          <a:bodyPr/>
          <a:lstStyle/>
          <a:p>
            <a:fld id="{629637A9-119A-49DA-BD12-AAC58B377D80}" type="slidenum">
              <a:rPr lang="en-US" smtClean="0"/>
              <a:pPr/>
              <a:t>6</a:t>
            </a:fld>
            <a:endParaRPr lang="en-US" dirty="0"/>
          </a:p>
        </p:txBody>
      </p:sp>
      <p:pic>
        <p:nvPicPr>
          <p:cNvPr id="12" name="Picture 11" descr="Lancet">
            <a:extLst>
              <a:ext uri="{FF2B5EF4-FFF2-40B4-BE49-F238E27FC236}">
                <a16:creationId xmlns:a16="http://schemas.microsoft.com/office/drawing/2014/main" id="{E4453058-8977-495F-89E2-DCE73797A4D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458960" y="2903220"/>
            <a:ext cx="2627630" cy="1584960"/>
          </a:xfrm>
          <a:prstGeom prst="rect">
            <a:avLst/>
          </a:prstGeom>
          <a:noFill/>
          <a:ln>
            <a:noFill/>
          </a:ln>
        </p:spPr>
      </p:pic>
    </p:spTree>
    <p:extLst>
      <p:ext uri="{BB962C8B-B14F-4D97-AF65-F5344CB8AC3E}">
        <p14:creationId xmlns:p14="http://schemas.microsoft.com/office/powerpoint/2010/main" val="63571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DFEC-9C52-4E7E-BFA9-38CB1AD5D85F}"/>
              </a:ext>
            </a:extLst>
          </p:cNvPr>
          <p:cNvSpPr>
            <a:spLocks noGrp="1"/>
          </p:cNvSpPr>
          <p:nvPr>
            <p:ph type="title"/>
          </p:nvPr>
        </p:nvSpPr>
        <p:spPr>
          <a:xfrm>
            <a:off x="622169" y="286603"/>
            <a:ext cx="11227324" cy="967193"/>
          </a:xfrm>
        </p:spPr>
        <p:txBody>
          <a:bodyPr/>
          <a:lstStyle/>
          <a:p>
            <a:r>
              <a:rPr lang="en-US" dirty="0"/>
              <a:t>Bloodletting is Actually… Bad for You</a:t>
            </a:r>
          </a:p>
        </p:txBody>
      </p:sp>
      <p:sp>
        <p:nvSpPr>
          <p:cNvPr id="3" name="Content Placeholder 2">
            <a:extLst>
              <a:ext uri="{FF2B5EF4-FFF2-40B4-BE49-F238E27FC236}">
                <a16:creationId xmlns:a16="http://schemas.microsoft.com/office/drawing/2014/main" id="{8433069E-2725-40C1-B961-E6B26A14D22F}"/>
              </a:ext>
            </a:extLst>
          </p:cNvPr>
          <p:cNvSpPr>
            <a:spLocks noGrp="1"/>
          </p:cNvSpPr>
          <p:nvPr>
            <p:ph idx="1"/>
          </p:nvPr>
        </p:nvSpPr>
        <p:spPr/>
        <p:txBody>
          <a:bodyPr>
            <a:normAutofit lnSpcReduction="10000"/>
          </a:bodyPr>
          <a:lstStyle/>
          <a:p>
            <a:r>
              <a:rPr lang="en-US" dirty="0"/>
              <a:t>In 1799, President George Washington died after three different doctors each performed bloodletting, ultimately extracting more than half his blood volume when he was sick</a:t>
            </a:r>
          </a:p>
          <a:p>
            <a:r>
              <a:rPr lang="en-US" dirty="0"/>
              <a:t>It is now believed that this procedure led to “preterminal anemia, hypovolemia, and hypotension” and the premature death of the first US President</a:t>
            </a:r>
          </a:p>
          <a:p>
            <a:r>
              <a:rPr lang="en-US" dirty="0"/>
              <a:t>In 1836, Pierre-Charles-Alexandre Louis took 77 patients from a very homogeneous group with the same, well-characterized form of pneumonia</a:t>
            </a:r>
          </a:p>
          <a:p>
            <a:r>
              <a:rPr lang="en-US" dirty="0"/>
              <a:t>He analyzed the duration of the disease and the frequency of death by the timing of the first bloodletting (early in days 1-4, or later in days 5-9)</a:t>
            </a:r>
          </a:p>
          <a:p>
            <a:r>
              <a:rPr lang="en-US" dirty="0"/>
              <a:t>Result: 44% of the patients who had been bled early died compared to 25% of those bled late</a:t>
            </a:r>
          </a:p>
          <a:p>
            <a:r>
              <a:rPr lang="en-US" dirty="0"/>
              <a:t>Bloodletting, he concluded was really bad for you</a:t>
            </a:r>
          </a:p>
        </p:txBody>
      </p:sp>
      <p:sp>
        <p:nvSpPr>
          <p:cNvPr id="4" name="Date Placeholder 3">
            <a:extLst>
              <a:ext uri="{FF2B5EF4-FFF2-40B4-BE49-F238E27FC236}">
                <a16:creationId xmlns:a16="http://schemas.microsoft.com/office/drawing/2014/main" id="{21F4A4E4-BFF2-4C59-AF67-E11E2C1CD6B5}"/>
              </a:ext>
            </a:extLst>
          </p:cNvPr>
          <p:cNvSpPr>
            <a:spLocks noGrp="1"/>
          </p:cNvSpPr>
          <p:nvPr>
            <p:ph type="dt" sz="half" idx="10"/>
          </p:nvPr>
        </p:nvSpPr>
        <p:spPr/>
        <p:txBody>
          <a:bodyPr/>
          <a:lstStyle/>
          <a:p>
            <a:r>
              <a:rPr lang="en-US"/>
              <a:t>Ronny Kohavi</a:t>
            </a:r>
            <a:endParaRPr lang="en-US" dirty="0"/>
          </a:p>
        </p:txBody>
      </p:sp>
      <p:sp>
        <p:nvSpPr>
          <p:cNvPr id="5" name="Slide Number Placeholder 4">
            <a:extLst>
              <a:ext uri="{FF2B5EF4-FFF2-40B4-BE49-F238E27FC236}">
                <a16:creationId xmlns:a16="http://schemas.microsoft.com/office/drawing/2014/main" id="{70B05E3D-FBFD-4CA6-B040-B0B0B4224F9B}"/>
              </a:ext>
            </a:extLst>
          </p:cNvPr>
          <p:cNvSpPr>
            <a:spLocks noGrp="1"/>
          </p:cNvSpPr>
          <p:nvPr>
            <p:ph type="sldNum" sz="quarter" idx="12"/>
          </p:nvPr>
        </p:nvSpPr>
        <p:spPr/>
        <p:txBody>
          <a:bodyPr/>
          <a:lstStyle/>
          <a:p>
            <a:fld id="{629637A9-119A-49DA-BD12-AAC58B377D80}" type="slidenum">
              <a:rPr lang="en-US" smtClean="0"/>
              <a:pPr/>
              <a:t>7</a:t>
            </a:fld>
            <a:endParaRPr lang="en-US" dirty="0"/>
          </a:p>
        </p:txBody>
      </p:sp>
    </p:spTree>
    <p:extLst>
      <p:ext uri="{BB962C8B-B14F-4D97-AF65-F5344CB8AC3E}">
        <p14:creationId xmlns:p14="http://schemas.microsoft.com/office/powerpoint/2010/main" val="334500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5A485-3BC4-4724-9D4D-0BE561361228}"/>
              </a:ext>
            </a:extLst>
          </p:cNvPr>
          <p:cNvSpPr>
            <a:spLocks noGrp="1"/>
          </p:cNvSpPr>
          <p:nvPr>
            <p:ph type="title"/>
          </p:nvPr>
        </p:nvSpPr>
        <p:spPr>
          <a:xfrm>
            <a:off x="622169" y="286603"/>
            <a:ext cx="11227324" cy="967193"/>
          </a:xfrm>
        </p:spPr>
        <p:txBody>
          <a:bodyPr>
            <a:normAutofit fontScale="90000"/>
          </a:bodyPr>
          <a:lstStyle/>
          <a:p>
            <a:r>
              <a:rPr lang="en-US" dirty="0"/>
              <a:t>Overestimates of Effects of Advertising</a:t>
            </a:r>
            <a:br>
              <a:rPr lang="en-US" dirty="0"/>
            </a:br>
            <a:r>
              <a:rPr lang="en-US" sz="3100" dirty="0"/>
              <a:t>(Lewis, Rao, and </a:t>
            </a:r>
            <a:r>
              <a:rPr lang="en-US" sz="3100" dirty="0" err="1"/>
              <a:t>Reiley</a:t>
            </a:r>
            <a:r>
              <a:rPr lang="en-US" sz="3100" dirty="0"/>
              <a:t>, 2011)</a:t>
            </a:r>
          </a:p>
        </p:txBody>
      </p:sp>
      <p:sp>
        <p:nvSpPr>
          <p:cNvPr id="3" name="Content Placeholder 2">
            <a:extLst>
              <a:ext uri="{FF2B5EF4-FFF2-40B4-BE49-F238E27FC236}">
                <a16:creationId xmlns:a16="http://schemas.microsoft.com/office/drawing/2014/main" id="{C13EEDCD-ED4E-426E-8E36-CD8E7ADF2171}"/>
              </a:ext>
            </a:extLst>
          </p:cNvPr>
          <p:cNvSpPr>
            <a:spLocks noGrp="1"/>
          </p:cNvSpPr>
          <p:nvPr>
            <p:ph idx="1"/>
          </p:nvPr>
        </p:nvSpPr>
        <p:spPr>
          <a:xfrm>
            <a:off x="622169" y="1667435"/>
            <a:ext cx="11227324" cy="3750140"/>
          </a:xfrm>
        </p:spPr>
        <p:txBody>
          <a:bodyPr>
            <a:normAutofit lnSpcReduction="10000"/>
          </a:bodyPr>
          <a:lstStyle/>
          <a:p>
            <a:pPr lvl="0"/>
            <a:r>
              <a:rPr lang="en-US" dirty="0"/>
              <a:t>Large study with 50 million users at Yahoo!</a:t>
            </a:r>
          </a:p>
          <a:p>
            <a:pPr lvl="0"/>
            <a:r>
              <a:rPr lang="en-US" dirty="0"/>
              <a:t>Question: Given a display ad, what is the lift to the number of users who </a:t>
            </a:r>
            <a:br>
              <a:rPr lang="en-US" dirty="0"/>
            </a:br>
            <a:r>
              <a:rPr lang="en-US" dirty="0"/>
              <a:t>search using keywords related to the brand shown</a:t>
            </a:r>
          </a:p>
          <a:p>
            <a:pPr lvl="0"/>
            <a:r>
              <a:rPr lang="en-US" dirty="0"/>
              <a:t>Straight observational study: 1198%</a:t>
            </a:r>
          </a:p>
          <a:p>
            <a:pPr lvl="0"/>
            <a:r>
              <a:rPr lang="en-US" dirty="0"/>
              <a:t>Regression with some control variables: 894%</a:t>
            </a:r>
          </a:p>
          <a:p>
            <a:pPr lvl="0"/>
            <a:r>
              <a:rPr lang="en-US" dirty="0"/>
              <a:t>Regression with more control variables: 871%</a:t>
            </a:r>
          </a:p>
          <a:p>
            <a:pPr lvl="0"/>
            <a:r>
              <a:rPr lang="en-US" dirty="0"/>
              <a:t>Confidence intervals on above are about +/-10% </a:t>
            </a:r>
          </a:p>
          <a:p>
            <a:pPr lvl="0"/>
            <a:r>
              <a:rPr lang="en-US" dirty="0"/>
              <a:t>Randomized controlled experiment... </a:t>
            </a:r>
          </a:p>
        </p:txBody>
      </p:sp>
      <p:sp>
        <p:nvSpPr>
          <p:cNvPr id="4" name="Date Placeholder 3">
            <a:extLst>
              <a:ext uri="{FF2B5EF4-FFF2-40B4-BE49-F238E27FC236}">
                <a16:creationId xmlns:a16="http://schemas.microsoft.com/office/drawing/2014/main" id="{D8D8FBF9-6F5E-4F0D-BB7C-9A78E9164EA5}"/>
              </a:ext>
            </a:extLst>
          </p:cNvPr>
          <p:cNvSpPr>
            <a:spLocks noGrp="1"/>
          </p:cNvSpPr>
          <p:nvPr>
            <p:ph type="dt" sz="half" idx="10"/>
          </p:nvPr>
        </p:nvSpPr>
        <p:spPr/>
        <p:txBody>
          <a:bodyPr/>
          <a:lstStyle/>
          <a:p>
            <a:r>
              <a:rPr lang="en-US"/>
              <a:t>Ronny Kohavi</a:t>
            </a:r>
            <a:endParaRPr lang="en-US" dirty="0"/>
          </a:p>
        </p:txBody>
      </p:sp>
      <p:sp>
        <p:nvSpPr>
          <p:cNvPr id="5" name="Slide Number Placeholder 4">
            <a:extLst>
              <a:ext uri="{FF2B5EF4-FFF2-40B4-BE49-F238E27FC236}">
                <a16:creationId xmlns:a16="http://schemas.microsoft.com/office/drawing/2014/main" id="{9DC08F2B-E8C2-4A87-844E-F0E25FAEAB74}"/>
              </a:ext>
            </a:extLst>
          </p:cNvPr>
          <p:cNvSpPr>
            <a:spLocks noGrp="1"/>
          </p:cNvSpPr>
          <p:nvPr>
            <p:ph type="sldNum" sz="quarter" idx="12"/>
          </p:nvPr>
        </p:nvSpPr>
        <p:spPr/>
        <p:txBody>
          <a:bodyPr/>
          <a:lstStyle/>
          <a:p>
            <a:fld id="{629637A9-119A-49DA-BD12-AAC58B377D80}" type="slidenum">
              <a:rPr lang="en-US" smtClean="0"/>
              <a:pPr/>
              <a:t>8</a:t>
            </a:fld>
            <a:endParaRPr lang="en-US" dirty="0"/>
          </a:p>
        </p:txBody>
      </p:sp>
      <p:sp>
        <p:nvSpPr>
          <p:cNvPr id="7" name="Rectangle 6">
            <a:extLst>
              <a:ext uri="{FF2B5EF4-FFF2-40B4-BE49-F238E27FC236}">
                <a16:creationId xmlns:a16="http://schemas.microsoft.com/office/drawing/2014/main" id="{659FC374-232C-4678-9B35-72F941EF8F01}"/>
              </a:ext>
            </a:extLst>
          </p:cNvPr>
          <p:cNvSpPr/>
          <p:nvPr/>
        </p:nvSpPr>
        <p:spPr>
          <a:xfrm>
            <a:off x="778928" y="5401778"/>
            <a:ext cx="10913806" cy="830997"/>
          </a:xfrm>
          <a:prstGeom prst="rect">
            <a:avLst/>
          </a:prstGeom>
        </p:spPr>
        <p:txBody>
          <a:bodyPr wrap="square">
            <a:spAutoFit/>
          </a:bodyPr>
          <a:lstStyle/>
          <a:p>
            <a:pPr lvl="0"/>
            <a:r>
              <a:rPr lang="en-US" sz="2400" dirty="0">
                <a:solidFill>
                  <a:schemeClr val="tx1">
                    <a:lumMod val="75000"/>
                    <a:lumOff val="25000"/>
                  </a:schemeClr>
                </a:solidFill>
              </a:rPr>
              <a:t>Users who actively visit Yahoo! on a given day are much more likely both to see the display ad and to do a Yahoo! search</a:t>
            </a:r>
          </a:p>
        </p:txBody>
      </p:sp>
      <p:sp>
        <p:nvSpPr>
          <p:cNvPr id="8" name="Rectangle 7">
            <a:extLst>
              <a:ext uri="{FF2B5EF4-FFF2-40B4-BE49-F238E27FC236}">
                <a16:creationId xmlns:a16="http://schemas.microsoft.com/office/drawing/2014/main" id="{D9C6B631-CD95-4AC7-BD4D-9F6C1FF299F1}"/>
              </a:ext>
            </a:extLst>
          </p:cNvPr>
          <p:cNvSpPr/>
          <p:nvPr/>
        </p:nvSpPr>
        <p:spPr>
          <a:xfrm>
            <a:off x="5679058" y="4814538"/>
            <a:ext cx="833883" cy="369332"/>
          </a:xfrm>
          <a:prstGeom prst="rect">
            <a:avLst/>
          </a:prstGeom>
        </p:spPr>
        <p:txBody>
          <a:bodyPr wrap="none">
            <a:spAutoFit/>
          </a:bodyPr>
          <a:lstStyle/>
          <a:p>
            <a:r>
              <a:rPr lang="en-US" dirty="0"/>
              <a:t>Wait… </a:t>
            </a:r>
          </a:p>
        </p:txBody>
      </p:sp>
      <p:sp>
        <p:nvSpPr>
          <p:cNvPr id="9" name="Rectangle 8">
            <a:extLst>
              <a:ext uri="{FF2B5EF4-FFF2-40B4-BE49-F238E27FC236}">
                <a16:creationId xmlns:a16="http://schemas.microsoft.com/office/drawing/2014/main" id="{E3563ABA-F457-41AF-AAC3-9050468EDE0F}"/>
              </a:ext>
            </a:extLst>
          </p:cNvPr>
          <p:cNvSpPr/>
          <p:nvPr/>
        </p:nvSpPr>
        <p:spPr>
          <a:xfrm>
            <a:off x="6726193" y="4814538"/>
            <a:ext cx="833883" cy="369332"/>
          </a:xfrm>
          <a:prstGeom prst="rect">
            <a:avLst/>
          </a:prstGeom>
        </p:spPr>
        <p:txBody>
          <a:bodyPr wrap="none">
            <a:spAutoFit/>
          </a:bodyPr>
          <a:lstStyle/>
          <a:p>
            <a:r>
              <a:rPr lang="en-US" dirty="0"/>
              <a:t>Wait… </a:t>
            </a:r>
          </a:p>
        </p:txBody>
      </p:sp>
      <p:sp>
        <p:nvSpPr>
          <p:cNvPr id="10" name="Rectangle 9">
            <a:extLst>
              <a:ext uri="{FF2B5EF4-FFF2-40B4-BE49-F238E27FC236}">
                <a16:creationId xmlns:a16="http://schemas.microsoft.com/office/drawing/2014/main" id="{EBD2E503-CB2C-4766-B5BB-DA2FCC944384}"/>
              </a:ext>
            </a:extLst>
          </p:cNvPr>
          <p:cNvSpPr/>
          <p:nvPr/>
        </p:nvSpPr>
        <p:spPr>
          <a:xfrm>
            <a:off x="7772863" y="4821233"/>
            <a:ext cx="958917" cy="369332"/>
          </a:xfrm>
          <a:prstGeom prst="rect">
            <a:avLst/>
          </a:prstGeom>
        </p:spPr>
        <p:txBody>
          <a:bodyPr wrap="none">
            <a:spAutoFit/>
          </a:bodyPr>
          <a:lstStyle/>
          <a:p>
            <a:r>
              <a:rPr lang="en-US" dirty="0"/>
              <a:t>Guess… </a:t>
            </a:r>
          </a:p>
        </p:txBody>
      </p:sp>
      <p:sp>
        <p:nvSpPr>
          <p:cNvPr id="11" name="Rectangle 10">
            <a:extLst>
              <a:ext uri="{FF2B5EF4-FFF2-40B4-BE49-F238E27FC236}">
                <a16:creationId xmlns:a16="http://schemas.microsoft.com/office/drawing/2014/main" id="{3ED3F7C2-149D-4F51-B55E-1408863994F5}"/>
              </a:ext>
            </a:extLst>
          </p:cNvPr>
          <p:cNvSpPr/>
          <p:nvPr/>
        </p:nvSpPr>
        <p:spPr>
          <a:xfrm>
            <a:off x="9002455" y="4726529"/>
            <a:ext cx="898003" cy="523220"/>
          </a:xfrm>
          <a:prstGeom prst="rect">
            <a:avLst/>
          </a:prstGeom>
        </p:spPr>
        <p:txBody>
          <a:bodyPr wrap="none">
            <a:spAutoFit/>
          </a:bodyPr>
          <a:lstStyle/>
          <a:p>
            <a:r>
              <a:rPr lang="en-US" sz="2800" dirty="0"/>
              <a:t>5.4%</a:t>
            </a:r>
          </a:p>
        </p:txBody>
      </p:sp>
    </p:spTree>
    <p:extLst>
      <p:ext uri="{BB962C8B-B14F-4D97-AF65-F5344CB8AC3E}">
        <p14:creationId xmlns:p14="http://schemas.microsoft.com/office/powerpoint/2010/main" val="1628791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169" y="286603"/>
            <a:ext cx="11227324" cy="886931"/>
          </a:xfrm>
        </p:spPr>
        <p:txBody>
          <a:bodyPr/>
          <a:lstStyle/>
          <a:p>
            <a:r>
              <a:rPr lang="en-US" dirty="0"/>
              <a:t>Night Light Causes Myopia?</a:t>
            </a:r>
          </a:p>
        </p:txBody>
      </p:sp>
      <p:sp>
        <p:nvSpPr>
          <p:cNvPr id="3" name="Content Placeholder 2"/>
          <p:cNvSpPr>
            <a:spLocks noGrp="1"/>
          </p:cNvSpPr>
          <p:nvPr>
            <p:ph idx="1"/>
          </p:nvPr>
        </p:nvSpPr>
        <p:spPr>
          <a:xfrm>
            <a:off x="622169" y="1321080"/>
            <a:ext cx="11227324" cy="1719832"/>
          </a:xfrm>
        </p:spPr>
        <p:txBody>
          <a:bodyPr/>
          <a:lstStyle/>
          <a:p>
            <a:r>
              <a:rPr lang="en-US" dirty="0"/>
              <a:t>May 1999: </a:t>
            </a:r>
            <a:r>
              <a:rPr lang="en-US" b="1" dirty="0">
                <a:hlinkClick r:id="rId3"/>
              </a:rPr>
              <a:t>CBS News Health Consultant Dr. Bernadine Healy</a:t>
            </a:r>
            <a:r>
              <a:rPr lang="en-US" dirty="0">
                <a:hlinkClick r:id="rId3"/>
              </a:rPr>
              <a:t> </a:t>
            </a:r>
            <a:r>
              <a:rPr lang="en-US" dirty="0"/>
              <a:t>reports based on new study in the journal Nature that</a:t>
            </a:r>
          </a:p>
          <a:p>
            <a:pPr marL="521208" lvl="3" indent="0">
              <a:buNone/>
            </a:pPr>
            <a:r>
              <a:rPr lang="en-US" sz="2400" dirty="0"/>
              <a:t>children who sleep with a night light … until the age of two have a higher incident of nearsightedness - also known as myopia</a:t>
            </a:r>
          </a:p>
          <a:p>
            <a:pPr marL="342900" indent="-342900"/>
            <a:endParaRPr lang="en-US" sz="3400" dirty="0"/>
          </a:p>
        </p:txBody>
      </p:sp>
      <p:sp>
        <p:nvSpPr>
          <p:cNvPr id="4" name="Date Placeholder 3"/>
          <p:cNvSpPr>
            <a:spLocks noGrp="1"/>
          </p:cNvSpPr>
          <p:nvPr>
            <p:ph type="dt" sz="half" idx="10"/>
          </p:nvPr>
        </p:nvSpPr>
        <p:spPr/>
        <p:txBody>
          <a:bodyPr/>
          <a:lstStyle/>
          <a:p>
            <a:r>
              <a:rPr lang="en-US"/>
              <a:t>Ronny Kohavi</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pPr/>
              <a:t>9</a:t>
            </a:fld>
            <a:endParaRPr lang="en-US" dirty="0"/>
          </a:p>
        </p:txBody>
      </p:sp>
      <p:graphicFrame>
        <p:nvGraphicFramePr>
          <p:cNvPr id="6" name="Table 5"/>
          <p:cNvGraphicFramePr>
            <a:graphicFrameLocks noGrp="1"/>
          </p:cNvGraphicFramePr>
          <p:nvPr>
            <p:extLst/>
          </p:nvPr>
        </p:nvGraphicFramePr>
        <p:xfrm>
          <a:off x="2017002" y="2753913"/>
          <a:ext cx="6937588" cy="1483399"/>
        </p:xfrm>
        <a:graphic>
          <a:graphicData uri="http://schemas.openxmlformats.org/drawingml/2006/table">
            <a:tbl>
              <a:tblPr firstRow="1" bandRow="1">
                <a:tableStyleId>{5C22544A-7EE6-4342-B048-85BDC9FD1C3A}</a:tableStyleId>
              </a:tblPr>
              <a:tblGrid>
                <a:gridCol w="3468794">
                  <a:extLst>
                    <a:ext uri="{9D8B030D-6E8A-4147-A177-3AD203B41FA5}">
                      <a16:colId xmlns:a16="http://schemas.microsoft.com/office/drawing/2014/main" val="1721487346"/>
                    </a:ext>
                  </a:extLst>
                </a:gridCol>
                <a:gridCol w="3468794">
                  <a:extLst>
                    <a:ext uri="{9D8B030D-6E8A-4147-A177-3AD203B41FA5}">
                      <a16:colId xmlns:a16="http://schemas.microsoft.com/office/drawing/2014/main" val="2748956945"/>
                    </a:ext>
                  </a:extLst>
                </a:gridCol>
              </a:tblGrid>
              <a:tr h="386119">
                <a:tc>
                  <a:txBody>
                    <a:bodyPr/>
                    <a:lstStyle/>
                    <a:p>
                      <a:r>
                        <a:rPr lang="en-US" sz="1600" dirty="0"/>
                        <a:t>Sleeping</a:t>
                      </a:r>
                      <a:r>
                        <a:rPr lang="en-US" sz="1600" baseline="0" dirty="0"/>
                        <a:t> condition</a:t>
                      </a:r>
                      <a:endParaRPr lang="en-US" sz="1600" dirty="0"/>
                    </a:p>
                  </a:txBody>
                  <a:tcPr/>
                </a:tc>
                <a:tc>
                  <a:txBody>
                    <a:bodyPr/>
                    <a:lstStyle/>
                    <a:p>
                      <a:r>
                        <a:rPr lang="en-US" sz="1600" dirty="0"/>
                        <a:t>% of children developing myopia</a:t>
                      </a:r>
                    </a:p>
                  </a:txBody>
                  <a:tcPr/>
                </a:tc>
                <a:extLst>
                  <a:ext uri="{0D108BD9-81ED-4DB2-BD59-A6C34878D82A}">
                    <a16:rowId xmlns:a16="http://schemas.microsoft.com/office/drawing/2014/main" val="2777126400"/>
                  </a:ext>
                </a:extLst>
              </a:tr>
              <a:tr h="365760">
                <a:tc>
                  <a:txBody>
                    <a:bodyPr/>
                    <a:lstStyle/>
                    <a:p>
                      <a:r>
                        <a:rPr lang="en-US" sz="1600" dirty="0"/>
                        <a:t>Darkness</a:t>
                      </a:r>
                    </a:p>
                  </a:txBody>
                  <a:tcPr/>
                </a:tc>
                <a:tc>
                  <a:txBody>
                    <a:bodyPr/>
                    <a:lstStyle/>
                    <a:p>
                      <a:r>
                        <a:rPr lang="en-US" sz="1600" dirty="0"/>
                        <a:t>10%</a:t>
                      </a:r>
                    </a:p>
                  </a:txBody>
                  <a:tcPr/>
                </a:tc>
                <a:extLst>
                  <a:ext uri="{0D108BD9-81ED-4DB2-BD59-A6C34878D82A}">
                    <a16:rowId xmlns:a16="http://schemas.microsoft.com/office/drawing/2014/main" val="1845816999"/>
                  </a:ext>
                </a:extLst>
              </a:tr>
              <a:tr h="365760">
                <a:tc>
                  <a:txBody>
                    <a:bodyPr/>
                    <a:lstStyle/>
                    <a:p>
                      <a:r>
                        <a:rPr lang="en-US" sz="1600" dirty="0"/>
                        <a:t>Night Light</a:t>
                      </a:r>
                    </a:p>
                  </a:txBody>
                  <a:tcPr/>
                </a:tc>
                <a:tc>
                  <a:txBody>
                    <a:bodyPr/>
                    <a:lstStyle/>
                    <a:p>
                      <a:r>
                        <a:rPr lang="en-US" sz="1600" dirty="0"/>
                        <a:t>34%</a:t>
                      </a:r>
                    </a:p>
                  </a:txBody>
                  <a:tcPr/>
                </a:tc>
                <a:extLst>
                  <a:ext uri="{0D108BD9-81ED-4DB2-BD59-A6C34878D82A}">
                    <a16:rowId xmlns:a16="http://schemas.microsoft.com/office/drawing/2014/main" val="1504638895"/>
                  </a:ext>
                </a:extLst>
              </a:tr>
              <a:tr h="365760">
                <a:tc>
                  <a:txBody>
                    <a:bodyPr/>
                    <a:lstStyle/>
                    <a:p>
                      <a:r>
                        <a:rPr lang="en-US" sz="1600" dirty="0"/>
                        <a:t>Lamp on</a:t>
                      </a:r>
                    </a:p>
                  </a:txBody>
                  <a:tcPr/>
                </a:tc>
                <a:tc>
                  <a:txBody>
                    <a:bodyPr/>
                    <a:lstStyle/>
                    <a:p>
                      <a:r>
                        <a:rPr lang="en-US" sz="1600" dirty="0"/>
                        <a:t>55%</a:t>
                      </a:r>
                    </a:p>
                  </a:txBody>
                  <a:tcPr/>
                </a:tc>
                <a:extLst>
                  <a:ext uri="{0D108BD9-81ED-4DB2-BD59-A6C34878D82A}">
                    <a16:rowId xmlns:a16="http://schemas.microsoft.com/office/drawing/2014/main" val="1711780768"/>
                  </a:ext>
                </a:extLst>
              </a:tr>
            </a:tbl>
          </a:graphicData>
        </a:graphic>
      </p:graphicFrame>
      <p:sp>
        <p:nvSpPr>
          <p:cNvPr id="7" name="Content Placeholder 2"/>
          <p:cNvSpPr txBox="1">
            <a:spLocks/>
          </p:cNvSpPr>
          <p:nvPr/>
        </p:nvSpPr>
        <p:spPr>
          <a:xfrm>
            <a:off x="622168" y="5263385"/>
            <a:ext cx="8898213" cy="1002092"/>
          </a:xfrm>
          <a:prstGeom prst="rect">
            <a:avLst/>
          </a:prstGeom>
          <a:solidFill>
            <a:schemeClr val="bg1"/>
          </a:solidFill>
        </p:spPr>
        <p:txBody>
          <a:bodyPr vert="horz" lIns="0" tIns="45720" rIns="0" bIns="45720" rtlCol="0">
            <a:norm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Wingdings" panose="05000000000000000000" pitchFamily="2" charset="2"/>
              <a:buChar char="Ø"/>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120000"/>
              <a:buFont typeface="Wingdings" panose="05000000000000000000" pitchFamily="2" charset="2"/>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120000"/>
              <a:buFont typeface="Courier New" panose="02070309020205020404" pitchFamily="49" charset="0"/>
              <a:buChar char="o"/>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42900" indent="-342900"/>
            <a:r>
              <a:rPr lang="en-US" dirty="0"/>
              <a:t>That last statement implies causality</a:t>
            </a:r>
          </a:p>
        </p:txBody>
      </p:sp>
      <p:pic>
        <p:nvPicPr>
          <p:cNvPr id="8" name="Picture 7"/>
          <p:cNvPicPr>
            <a:picLocks noChangeAspect="1"/>
          </p:cNvPicPr>
          <p:nvPr/>
        </p:nvPicPr>
        <p:blipFill>
          <a:blip r:embed="rId4"/>
          <a:stretch>
            <a:fillRect/>
          </a:stretch>
        </p:blipFill>
        <p:spPr>
          <a:xfrm>
            <a:off x="9520381" y="2617733"/>
            <a:ext cx="2671618" cy="3949348"/>
          </a:xfrm>
          <a:prstGeom prst="rect">
            <a:avLst/>
          </a:prstGeom>
        </p:spPr>
      </p:pic>
      <p:sp>
        <p:nvSpPr>
          <p:cNvPr id="10" name="Content Placeholder 2"/>
          <p:cNvSpPr txBox="1">
            <a:spLocks/>
          </p:cNvSpPr>
          <p:nvPr/>
        </p:nvSpPr>
        <p:spPr>
          <a:xfrm>
            <a:off x="622169" y="4430288"/>
            <a:ext cx="8898213" cy="640121"/>
          </a:xfrm>
          <a:prstGeom prst="rect">
            <a:avLst/>
          </a:prstGeom>
          <a:solidFill>
            <a:schemeClr val="bg1"/>
          </a:solidFill>
        </p:spPr>
        <p:txBody>
          <a:bodyPr vert="horz" lIns="0" tIns="45720" rIns="0" bIns="45720" rtlCol="0">
            <a:normAutofit fontScale="92500" lnSpcReduction="10000"/>
          </a:bodyPr>
          <a:lstStyle>
            <a:lvl1pPr marL="228600" indent="-228600" algn="l" defTabSz="914400" rtl="0" eaLnBrk="1" latinLnBrk="0" hangingPunct="1">
              <a:lnSpc>
                <a:spcPct val="90000"/>
              </a:lnSpc>
              <a:spcBef>
                <a:spcPts val="1200"/>
              </a:spcBef>
              <a:spcAft>
                <a:spcPts val="200"/>
              </a:spcAft>
              <a:buClr>
                <a:schemeClr val="accent1"/>
              </a:buClr>
              <a:buSzPct val="100000"/>
              <a:buFont typeface="Wingdings" panose="05000000000000000000" pitchFamily="2" charset="2"/>
              <a:buChar char="Ø"/>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120000"/>
              <a:buFont typeface="Wingdings" panose="05000000000000000000" pitchFamily="2" charset="2"/>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120000"/>
              <a:buFont typeface="Courier New" panose="02070309020205020404" pitchFamily="49" charset="0"/>
              <a:buChar char="o"/>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42900" indent="-342900"/>
            <a:r>
              <a:rPr lang="en-US" dirty="0"/>
              <a:t>Dr. Graham Quinn, the study's lead author… urged parents to provide sleeping infants and toddlers with a dark bedroom -- within reason</a:t>
            </a:r>
          </a:p>
        </p:txBody>
      </p:sp>
      <p:sp>
        <p:nvSpPr>
          <p:cNvPr id="11" name="Rectangle 10">
            <a:extLst>
              <a:ext uri="{FF2B5EF4-FFF2-40B4-BE49-F238E27FC236}">
                <a16:creationId xmlns:a16="http://schemas.microsoft.com/office/drawing/2014/main" id="{105FFB7A-6E06-4828-AD32-9F1E815B306B}"/>
              </a:ext>
            </a:extLst>
          </p:cNvPr>
          <p:cNvSpPr/>
          <p:nvPr/>
        </p:nvSpPr>
        <p:spPr>
          <a:xfrm>
            <a:off x="9520380" y="6488668"/>
            <a:ext cx="2671619" cy="369332"/>
          </a:xfrm>
          <a:prstGeom prst="rect">
            <a:avLst/>
          </a:prstGeom>
          <a:solidFill>
            <a:srgbClr val="FFC000"/>
          </a:solidFill>
        </p:spPr>
        <p:txBody>
          <a:bodyPr wrap="square">
            <a:spAutoFit/>
          </a:bodyPr>
          <a:lstStyle/>
          <a:p>
            <a:pPr algn="ctr"/>
            <a:r>
              <a:rPr lang="en-US" dirty="0">
                <a:latin typeface="Times New Roman" panose="02020603050405020304" pitchFamily="18" charset="0"/>
                <a:ea typeface="Times New Roman" panose="02020603050405020304" pitchFamily="18" charset="0"/>
              </a:rPr>
              <a:t>p-value &lt; 0.00001</a:t>
            </a:r>
            <a:endParaRPr lang="en-US" dirty="0"/>
          </a:p>
        </p:txBody>
      </p:sp>
    </p:spTree>
    <p:extLst>
      <p:ext uri="{BB962C8B-B14F-4D97-AF65-F5344CB8AC3E}">
        <p14:creationId xmlns:p14="http://schemas.microsoft.com/office/powerpoint/2010/main" val="1438808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17182</TotalTime>
  <Words>1425</Words>
  <Application>Microsoft Office PowerPoint</Application>
  <PresentationFormat>Widescreen</PresentationFormat>
  <Paragraphs>209</Paragraphs>
  <Slides>16</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Courier New</vt:lpstr>
      <vt:lpstr>Times New Roman</vt:lpstr>
      <vt:lpstr>Wingdings</vt:lpstr>
      <vt:lpstr>Retrospect</vt:lpstr>
      <vt:lpstr>  Best Refuted Causal Claims from  Observational Studies  Slides at https://bit.ly/CODE2018Kohavi  </vt:lpstr>
      <vt:lpstr>Randal Monroe’s XKCD 552</vt:lpstr>
      <vt:lpstr>Motivation</vt:lpstr>
      <vt:lpstr>My Feature Reduces Churn! – Real Examples</vt:lpstr>
      <vt:lpstr>Hierarchy of Evidence</vt:lpstr>
      <vt:lpstr>Doctors Mistaken for Centuries</vt:lpstr>
      <vt:lpstr>Bloodletting is Actually… Bad for You</vt:lpstr>
      <vt:lpstr>Overestimates of Effects of Advertising (Lewis, Rao, and Reiley, 2011)</vt:lpstr>
      <vt:lpstr>Night Light Causes Myopia?</vt:lpstr>
      <vt:lpstr>Night Light Causes Myopia?  Probably Not</vt:lpstr>
      <vt:lpstr>Confounders</vt:lpstr>
      <vt:lpstr>Causal Insufficiency: Twin Studies</vt:lpstr>
      <vt:lpstr>Time-Sensitive Confounder</vt:lpstr>
      <vt:lpstr>Time-Sensitive Confounder (Death)</vt:lpstr>
      <vt:lpstr>Systematic Studies of Observational Studies</vt:lpstr>
      <vt:lpstr>My Ask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Ronny Kohavi (EXP)</dc:creator>
  <cp:lastModifiedBy>Ronny Kohavi (EXP)</cp:lastModifiedBy>
  <cp:revision>264</cp:revision>
  <dcterms:created xsi:type="dcterms:W3CDTF">2014-02-11T00:22:00Z</dcterms:created>
  <dcterms:modified xsi:type="dcterms:W3CDTF">2018-10-26T13:11:20Z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Ref">
    <vt:lpwstr>https://api.informationprotection.azure.com/api/72f988bf-86f1-41af-91ab-2d7cd011db47</vt:lpwstr>
  </property>
  <property fmtid="{D5CDD505-2E9C-101B-9397-08002B2CF9AE}" pid="5" name="MSIP_Label_f42aa342-8706-4288-bd11-ebb85995028c_Owner">
    <vt:lpwstr>ronnyk@microsoft.com</vt:lpwstr>
  </property>
  <property fmtid="{D5CDD505-2E9C-101B-9397-08002B2CF9AE}" pid="6" name="MSIP_Label_f42aa342-8706-4288-bd11-ebb85995028c_SetDate">
    <vt:lpwstr>2017-10-10T07:59:11.0550343-07:00</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Extended_MSFT_Method">
    <vt:lpwstr>Automatic</vt:lpwstr>
  </property>
  <property fmtid="{D5CDD505-2E9C-101B-9397-08002B2CF9AE}" pid="10" name="Sensitivity">
    <vt:lpwstr>General</vt:lpwstr>
  </property>
</Properties>
</file>