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1" r:id="rId5"/>
    <p:sldId id="2147483584" r:id="rId6"/>
    <p:sldId id="2147481816" r:id="rId7"/>
    <p:sldId id="2147483586" r:id="rId8"/>
    <p:sldId id="2147481813" r:id="rId9"/>
    <p:sldId id="21474835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3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1C111-FD97-403E-90EC-896C87799F8D}" type="datetimeFigureOut">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D426E-9581-4296-B4B4-AD4FA0A88CC2}" type="slidenum">
              <a:t>‹#›</a:t>
            </a:fld>
            <a:endParaRPr lang="en-US"/>
          </a:p>
        </p:txBody>
      </p:sp>
    </p:spTree>
    <p:extLst>
      <p:ext uri="{BB962C8B-B14F-4D97-AF65-F5344CB8AC3E}">
        <p14:creationId xmlns:p14="http://schemas.microsoft.com/office/powerpoint/2010/main" val="5832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DBED5C-FF3B-4C5A-8CB6-8A0D8FED3183}" type="slidenum">
              <a:rPr lang="en-US" smtClean="0"/>
              <a:t>1</a:t>
            </a:fld>
            <a:endParaRPr lang="en-US"/>
          </a:p>
        </p:txBody>
      </p:sp>
    </p:spTree>
    <p:extLst>
      <p:ext uri="{BB962C8B-B14F-4D97-AF65-F5344CB8AC3E}">
        <p14:creationId xmlns:p14="http://schemas.microsoft.com/office/powerpoint/2010/main" val="332834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08D9-675B-1AF7-BDE1-43DB0A264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1E765-DDC5-74FA-1A2E-617FD33DF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F8A22-0A0B-F023-4727-A78FF42FE0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5F6107-FDF9-3422-E05C-F3A23B5E6AE3}"/>
              </a:ext>
            </a:extLst>
          </p:cNvPr>
          <p:cNvSpPr>
            <a:spLocks noGrp="1"/>
          </p:cNvSpPr>
          <p:nvPr>
            <p:ph type="sldNum" sz="quarter" idx="5"/>
          </p:nvPr>
        </p:nvSpPr>
        <p:spPr/>
        <p:txBody>
          <a:bodyPr/>
          <a:lstStyle/>
          <a:p>
            <a:fld id="{2C11EAE3-013A-4F73-8174-14C48CD2D868}" type="slidenum">
              <a:rPr lang="en-US" smtClean="0"/>
              <a:t>2</a:t>
            </a:fld>
            <a:endParaRPr lang="en-US"/>
          </a:p>
        </p:txBody>
      </p:sp>
    </p:spTree>
    <p:extLst>
      <p:ext uri="{BB962C8B-B14F-4D97-AF65-F5344CB8AC3E}">
        <p14:creationId xmlns:p14="http://schemas.microsoft.com/office/powerpoint/2010/main" val="274849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36BDF-A29D-7D03-197A-20F863448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2177A-67D9-46CC-617A-3A6B6C62D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C13D6-CE83-A9A2-5A20-0C6D8C5AB0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9C5779-69CA-6F38-DA91-8481EE99D0E6}"/>
              </a:ext>
            </a:extLst>
          </p:cNvPr>
          <p:cNvSpPr>
            <a:spLocks noGrp="1"/>
          </p:cNvSpPr>
          <p:nvPr>
            <p:ph type="sldNum" sz="quarter" idx="5"/>
          </p:nvPr>
        </p:nvSpPr>
        <p:spPr/>
        <p:txBody>
          <a:bodyPr/>
          <a:lstStyle/>
          <a:p>
            <a:fld id="{2C11EAE3-013A-4F73-8174-14C48CD2D868}" type="slidenum">
              <a:rPr lang="en-US" smtClean="0"/>
              <a:t>3</a:t>
            </a:fld>
            <a:endParaRPr lang="en-US"/>
          </a:p>
        </p:txBody>
      </p:sp>
    </p:spTree>
    <p:extLst>
      <p:ext uri="{BB962C8B-B14F-4D97-AF65-F5344CB8AC3E}">
        <p14:creationId xmlns:p14="http://schemas.microsoft.com/office/powerpoint/2010/main" val="114081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ED3EA-E749-86B4-C7C6-F35FBFE35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7A039-58A2-7893-95CB-DEFF6933D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9F7CB-4826-0743-1DC1-81904ED5A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B4B5BA-4862-7396-99C9-63E377DDDA1F}"/>
              </a:ext>
            </a:extLst>
          </p:cNvPr>
          <p:cNvSpPr>
            <a:spLocks noGrp="1"/>
          </p:cNvSpPr>
          <p:nvPr>
            <p:ph type="sldNum" sz="quarter" idx="5"/>
          </p:nvPr>
        </p:nvSpPr>
        <p:spPr/>
        <p:txBody>
          <a:bodyPr/>
          <a:lstStyle/>
          <a:p>
            <a:fld id="{2C11EAE3-013A-4F73-8174-14C48CD2D868}" type="slidenum">
              <a:rPr lang="en-US" smtClean="0"/>
              <a:t>4</a:t>
            </a:fld>
            <a:endParaRPr lang="en-US"/>
          </a:p>
        </p:txBody>
      </p:sp>
    </p:spTree>
    <p:extLst>
      <p:ext uri="{BB962C8B-B14F-4D97-AF65-F5344CB8AC3E}">
        <p14:creationId xmlns:p14="http://schemas.microsoft.com/office/powerpoint/2010/main" val="265818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11EAE3-013A-4F73-8174-14C48CD2D868}" type="slidenum">
              <a:rPr lang="en-US" smtClean="0"/>
              <a:t>5</a:t>
            </a:fld>
            <a:endParaRPr lang="en-US"/>
          </a:p>
        </p:txBody>
      </p:sp>
    </p:spTree>
    <p:extLst>
      <p:ext uri="{BB962C8B-B14F-4D97-AF65-F5344CB8AC3E}">
        <p14:creationId xmlns:p14="http://schemas.microsoft.com/office/powerpoint/2010/main" val="276955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AB2EC-E839-D5C8-56B4-E36276965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D953B-8725-0905-122B-2C5F5CA43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67BFF-282A-0ED1-6E49-47D4658D2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98105A-2976-DE7F-E2DD-DDC7167393F4}"/>
              </a:ext>
            </a:extLst>
          </p:cNvPr>
          <p:cNvSpPr>
            <a:spLocks noGrp="1"/>
          </p:cNvSpPr>
          <p:nvPr>
            <p:ph type="sldNum" sz="quarter" idx="5"/>
          </p:nvPr>
        </p:nvSpPr>
        <p:spPr/>
        <p:txBody>
          <a:bodyPr/>
          <a:lstStyle/>
          <a:p>
            <a:fld id="{2C11EAE3-013A-4F73-8174-14C48CD2D868}" type="slidenum">
              <a:rPr lang="en-US" smtClean="0"/>
              <a:t>6</a:t>
            </a:fld>
            <a:endParaRPr lang="en-US"/>
          </a:p>
        </p:txBody>
      </p:sp>
    </p:spTree>
    <p:extLst>
      <p:ext uri="{BB962C8B-B14F-4D97-AF65-F5344CB8AC3E}">
        <p14:creationId xmlns:p14="http://schemas.microsoft.com/office/powerpoint/2010/main" val="65749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55987190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5" name="Text Placeholder 4">
            <a:extLst>
              <a:ext uri="{FF2B5EF4-FFF2-40B4-BE49-F238E27FC236}">
                <a16:creationId xmlns:a16="http://schemas.microsoft.com/office/drawing/2014/main" id="{92F8D753-D581-8D98-7561-3F1A83FEAD74}"/>
              </a:ext>
            </a:extLst>
          </p:cNvPr>
          <p:cNvSpPr>
            <a:spLocks noGrp="1"/>
          </p:cNvSpPr>
          <p:nvPr>
            <p:ph type="body" sz="quarter" idx="10" hasCustomPrompt="1"/>
          </p:nvPr>
        </p:nvSpPr>
        <p:spPr>
          <a:xfrm>
            <a:off x="588263" y="1068000"/>
            <a:ext cx="11018520" cy="276999"/>
          </a:xfrm>
        </p:spPr>
        <p:txBody>
          <a:bodyPr/>
          <a:lstStyle>
            <a:lvl1pPr marL="0" indent="0">
              <a:buNone/>
              <a:defRPr sz="1800">
                <a:latin typeface="+mj-lt"/>
              </a:defRPr>
            </a:lvl1pPr>
            <a:lvl5pPr>
              <a:defRPr/>
            </a:lvl5pPr>
          </a:lstStyle>
          <a:p>
            <a:pPr lvl="0"/>
            <a:r>
              <a:rPr lang="en-US"/>
              <a:t>Click to edit subtitle</a:t>
            </a:r>
          </a:p>
        </p:txBody>
      </p:sp>
    </p:spTree>
    <p:extLst>
      <p:ext uri="{BB962C8B-B14F-4D97-AF65-F5344CB8AC3E}">
        <p14:creationId xmlns:p14="http://schemas.microsoft.com/office/powerpoint/2010/main" val="6296395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4">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2">
          <p15:clr>
            <a:srgbClr val="5ACBF0"/>
          </p15:clr>
        </p15:guide>
        <p15:guide id="30"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47760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Graphic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pic>
        <p:nvPicPr>
          <p:cNvPr id="10" name="Picture 9" descr="A close-up of a colorful object&#10;&#10;Description automatically generated">
            <a:extLst>
              <a:ext uri="{FF2B5EF4-FFF2-40B4-BE49-F238E27FC236}">
                <a16:creationId xmlns:a16="http://schemas.microsoft.com/office/drawing/2014/main" id="{89A104E1-D13F-B13B-BB5D-930C8205C897}"/>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harpenSoften amount="-65000"/>
                    </a14:imgEffect>
                  </a14:imgLayer>
                </a14:imgProps>
              </a:ext>
              <a:ext uri="{28A0092B-C50C-407E-A947-70E740481C1C}">
                <a14:useLocalDpi xmlns:a14="http://schemas.microsoft.com/office/drawing/2010/main"/>
              </a:ext>
            </a:extLst>
          </a:blip>
          <a:srcRect/>
          <a:stretch/>
        </p:blipFill>
        <p:spPr>
          <a:xfrm>
            <a:off x="5333999" y="0"/>
            <a:ext cx="6858001" cy="6858000"/>
          </a:xfrm>
          <a:prstGeom prst="rect">
            <a:avLst/>
          </a:prstGeom>
          <a:solidFill>
            <a:schemeClr val="bg1"/>
          </a:solidFill>
        </p:spPr>
      </p:pic>
      <p:pic>
        <p:nvPicPr>
          <p:cNvPr id="8" name="Picture 7" descr="A colorful gradient going from darker blue on the left side to light blue to magenta to orange on the right side">
            <a:extLst>
              <a:ext uri="{FF2B5EF4-FFF2-40B4-BE49-F238E27FC236}">
                <a16:creationId xmlns:a16="http://schemas.microsoft.com/office/drawing/2014/main" id="{69B64261-FB99-ADE9-26E4-3ECE1E68CF38}"/>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t="160" b="160"/>
          <a:stretch/>
        </p:blipFill>
        <p:spPr>
          <a:xfrm rot="16200000">
            <a:off x="6205856" y="868680"/>
            <a:ext cx="5120640" cy="5120640"/>
          </a:xfrm>
          <a:prstGeom prst="roundRect">
            <a:avLst>
              <a:gd name="adj" fmla="val 2716"/>
            </a:avLst>
          </a:prstGeom>
        </p:spPr>
      </p:pic>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6705600" y="1371600"/>
            <a:ext cx="4114800" cy="4114800"/>
          </a:xfrm>
          <a:prstGeom prst="roundRect">
            <a:avLst>
              <a:gd name="adj" fmla="val 2346"/>
            </a:avLst>
          </a:prstGeom>
          <a:blipFill>
            <a:blip r:embed="rId6" cstate="email">
              <a:extLst>
                <a:ext uri="{28A0092B-C50C-407E-A947-70E740481C1C}">
                  <a14:useLocalDpi xmlns:a14="http://schemas.microsoft.com/office/drawing/2010/main"/>
                </a:ext>
              </a:extLst>
            </a:blip>
            <a:stretch>
              <a:fillRect/>
            </a:stretch>
          </a:blipFill>
        </p:spPr>
        <p:txBody>
          <a:bodyPr lIns="0" tIns="1188720" rIns="0" anchor="t" anchorCtr="0">
            <a:noAutofit/>
          </a:bodyPr>
          <a:lstStyle>
            <a:lvl1pPr marL="0" indent="0" algn="ctr">
              <a:lnSpc>
                <a:spcPct val="100000"/>
              </a:lnSpc>
              <a:buNone/>
              <a:defRPr sz="1200" b="1">
                <a:solidFill>
                  <a:schemeClr val="tx1"/>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0602808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32" userDrawn="1">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learn.microsoft.com/microsoft-365/admin/activity-reports/microsoft-365-copilot-readiness?view=o365-worldwid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learn.microsoft.com/microsoft-365/admin/activity-reports/microsoft-copilot-usage?view=o365-worldwid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arn.microsoft.com/viva/insights/advanced/admin/org-data-overview"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learn.microsoft.com/viva/insights/advanced/analyst/templates/microsoft-365-copilot-ado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2224485"/>
            <a:ext cx="5507736" cy="2529923"/>
          </a:xfrm>
        </p:spPr>
        <p:txBody>
          <a:bodyPr/>
          <a:lstStyle/>
          <a:p>
            <a:r>
              <a:rPr lang="en-US">
                <a:latin typeface="Segoe UI Semibold" panose="020B0702040204020203" pitchFamily="34" charset="0"/>
                <a:cs typeface="Segoe UI Semibold" panose="020B0702040204020203" pitchFamily="34" charset="0"/>
              </a:rPr>
              <a:t>Microsoft 365 Copilot license allocation guidance for rapid value</a:t>
            </a:r>
          </a:p>
        </p:txBody>
      </p:sp>
      <p:pic>
        <p:nvPicPr>
          <p:cNvPr id="6" name="Picture 5" descr="Copilot logo">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248" y="503523"/>
            <a:ext cx="774378" cy="774378"/>
          </a:xfrm>
          <a:prstGeom prst="rect">
            <a:avLst/>
          </a:prstGeom>
        </p:spPr>
      </p:pic>
      <p:pic>
        <p:nvPicPr>
          <p:cNvPr id="7" name="Picture 6" descr="A group of students working on their laptop devices in a study hall ">
            <a:extLst>
              <a:ext uri="{FF2B5EF4-FFF2-40B4-BE49-F238E27FC236}">
                <a16:creationId xmlns:a16="http://schemas.microsoft.com/office/drawing/2014/main" id="{C69F4404-A4B4-419F-22FF-CDC1EBAF2A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6242050" y="895349"/>
            <a:ext cx="5073296" cy="506730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9368244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077AF-2B5A-7E2B-505C-D53DFC592B4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7DAA8E8-B5FE-08B8-5E8D-84962055F09E}"/>
              </a:ext>
              <a:ext uri="{C183D7F6-B498-43B3-948B-1728B52AA6E4}">
                <adec:decorative xmlns:adec="http://schemas.microsoft.com/office/drawing/2017/decorative" val="1"/>
              </a:ext>
            </a:extLst>
          </p:cNvPr>
          <p:cNvSpPr/>
          <p:nvPr/>
        </p:nvSpPr>
        <p:spPr>
          <a:xfrm>
            <a:off x="0" y="1"/>
            <a:ext cx="12192000" cy="1021659"/>
          </a:xfrm>
          <a:prstGeom prst="rect">
            <a:avLst/>
          </a:prstGeom>
          <a:gradFill flip="none" rotWithShape="1">
            <a:gsLst>
              <a:gs pos="40000">
                <a:srgbClr val="0078D4">
                  <a:alpha val="50000"/>
                </a:srgbClr>
              </a:gs>
              <a:gs pos="100000">
                <a:srgbClr val="C53FCC">
                  <a:alpha val="50000"/>
                </a:srgbClr>
              </a:gs>
            </a:gsLst>
            <a:lin ang="282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1F2C"/>
              </a:solidFill>
              <a:effectLst/>
              <a:uLnTx/>
              <a:uFillTx/>
              <a:latin typeface="Segoe Sans Display"/>
              <a:ea typeface="+mn-ea"/>
              <a:cs typeface="+mn-cs"/>
            </a:endParaRPr>
          </a:p>
        </p:txBody>
      </p:sp>
      <p:sp>
        <p:nvSpPr>
          <p:cNvPr id="12" name="Rectangle 11">
            <a:extLst>
              <a:ext uri="{FF2B5EF4-FFF2-40B4-BE49-F238E27FC236}">
                <a16:creationId xmlns:a16="http://schemas.microsoft.com/office/drawing/2014/main" id="{01496039-DA8D-F81C-716E-1B194ECE7D5E}"/>
              </a:ext>
              <a:ext uri="{C183D7F6-B498-43B3-948B-1728B52AA6E4}">
                <adec:decorative xmlns:adec="http://schemas.microsoft.com/office/drawing/2017/decorative" val="1"/>
              </a:ext>
            </a:extLst>
          </p:cNvPr>
          <p:cNvSpPr/>
          <p:nvPr/>
        </p:nvSpPr>
        <p:spPr>
          <a:xfrm>
            <a:off x="0" y="1023178"/>
            <a:ext cx="12192000" cy="64008"/>
          </a:xfrm>
          <a:prstGeom prst="rect">
            <a:avLst/>
          </a:prstGeom>
          <a:gradFill flip="none" rotWithShape="1">
            <a:gsLst>
              <a:gs pos="0">
                <a:srgbClr val="0078D4"/>
              </a:gs>
              <a:gs pos="100000">
                <a:srgbClr val="C53FC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pic>
        <p:nvPicPr>
          <p:cNvPr id="7" name="Picture 6">
            <a:extLst>
              <a:ext uri="{FF2B5EF4-FFF2-40B4-BE49-F238E27FC236}">
                <a16:creationId xmlns:a16="http://schemas.microsoft.com/office/drawing/2014/main" id="{D77F56A3-30F3-FA8D-358B-7A69CD1FB0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181" y="2997670"/>
            <a:ext cx="5436698" cy="3599866"/>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pic>
        <p:nvPicPr>
          <p:cNvPr id="6" name="Picture 5">
            <a:extLst>
              <a:ext uri="{FF2B5EF4-FFF2-40B4-BE49-F238E27FC236}">
                <a16:creationId xmlns:a16="http://schemas.microsoft.com/office/drawing/2014/main" id="{D728DFC9-A81A-E1AF-2B9D-FF28968700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02052" y="1361098"/>
            <a:ext cx="5831219" cy="5242714"/>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pic>
        <p:nvPicPr>
          <p:cNvPr id="14" name="Picture 13">
            <a:extLst>
              <a:ext uri="{FF2B5EF4-FFF2-40B4-BE49-F238E27FC236}">
                <a16:creationId xmlns:a16="http://schemas.microsoft.com/office/drawing/2014/main" id="{40894F92-411B-BCAD-544A-FD8CBE284C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181" y="1361098"/>
            <a:ext cx="5437358" cy="140546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2" name="Title 1">
            <a:extLst>
              <a:ext uri="{FF2B5EF4-FFF2-40B4-BE49-F238E27FC236}">
                <a16:creationId xmlns:a16="http://schemas.microsoft.com/office/drawing/2014/main" id="{71047725-59C8-219F-A072-C7F6ACE0C7E6}"/>
              </a:ext>
            </a:extLst>
          </p:cNvPr>
          <p:cNvSpPr>
            <a:spLocks noGrp="1"/>
          </p:cNvSpPr>
          <p:nvPr>
            <p:ph type="title"/>
          </p:nvPr>
        </p:nvSpPr>
        <p:spPr>
          <a:xfrm>
            <a:off x="367393" y="154772"/>
            <a:ext cx="11018520" cy="705642"/>
          </a:xfrm>
        </p:spPr>
        <p:txBody>
          <a:bodyPr>
            <a:spAutoFit/>
          </a:bodyPr>
          <a:lstStyle/>
          <a:p>
            <a:r>
              <a:rPr lang="en-US">
                <a:latin typeface="Segoe UI Semibold" panose="020B0702040204020203" pitchFamily="34" charset="0"/>
                <a:cs typeface="Segoe UI Semibold" panose="020B0702040204020203" pitchFamily="34" charset="0"/>
              </a:rPr>
              <a:t>Optimal license allocation</a:t>
            </a:r>
          </a:p>
        </p:txBody>
      </p:sp>
      <p:sp>
        <p:nvSpPr>
          <p:cNvPr id="18" name="Rectangle 17">
            <a:extLst>
              <a:ext uri="{FF2B5EF4-FFF2-40B4-BE49-F238E27FC236}">
                <a16:creationId xmlns:a16="http://schemas.microsoft.com/office/drawing/2014/main" id="{9E3FD9C5-F08D-7B64-41DE-04CACAB6F9C2}"/>
              </a:ext>
            </a:extLst>
          </p:cNvPr>
          <p:cNvSpPr>
            <a:spLocks/>
          </p:cNvSpPr>
          <p:nvPr/>
        </p:nvSpPr>
        <p:spPr>
          <a:xfrm>
            <a:off x="508909" y="1477572"/>
            <a:ext cx="5280805" cy="276999"/>
          </a:xfrm>
          <a:prstGeom prst="rect">
            <a:avLst/>
          </a:prstGeom>
          <a:noFill/>
          <a:ln w="190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37" fontAlgn="base">
              <a:tabLst>
                <a:tab pos="1371655" algn="l"/>
              </a:tabLst>
              <a:defRPr/>
            </a:pPr>
            <a:r>
              <a:rPr lang="en-US">
                <a:ln w="3175">
                  <a:noFill/>
                </a:ln>
                <a:gradFill flip="none">
                  <a:gsLst>
                    <a:gs pos="0">
                      <a:srgbClr val="C03BC4"/>
                    </a:gs>
                    <a:gs pos="99000">
                      <a:srgbClr val="0078D4"/>
                    </a:gs>
                  </a:gsLst>
                  <a:lin ang="13500000" scaled="1"/>
                  <a:tileRect/>
                </a:gradFill>
                <a:latin typeface="Segoe UI Semibold" panose="020B0702040204020203" pitchFamily="34" charset="0"/>
                <a:ea typeface="+mn-lt"/>
                <a:cs typeface="Segoe UI Semibold" panose="020B0702040204020203" pitchFamily="34" charset="0"/>
              </a:rPr>
              <a:t>Unleash the full potential of Copilot</a:t>
            </a:r>
            <a:endParaRPr lang="en-US">
              <a:latin typeface="Segoe UI Semibold" panose="020B0702040204020203" pitchFamily="34" charset="0"/>
              <a:cs typeface="Segoe UI Semibold" panose="020B0702040204020203" pitchFamily="34" charset="0"/>
            </a:endParaRPr>
          </a:p>
        </p:txBody>
      </p:sp>
      <p:sp>
        <p:nvSpPr>
          <p:cNvPr id="24" name="TextBox 5">
            <a:extLst>
              <a:ext uri="{FF2B5EF4-FFF2-40B4-BE49-F238E27FC236}">
                <a16:creationId xmlns:a16="http://schemas.microsoft.com/office/drawing/2014/main" id="{134DD2E4-9720-7363-49EF-AA17C3A01661}"/>
              </a:ext>
            </a:extLst>
          </p:cNvPr>
          <p:cNvSpPr txBox="1"/>
          <p:nvPr/>
        </p:nvSpPr>
        <p:spPr>
          <a:xfrm>
            <a:off x="432180" y="1812854"/>
            <a:ext cx="521921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rgbClr val="000000"/>
                </a:solidFill>
                <a:latin typeface="Segoe UI"/>
                <a:ea typeface="+mn-lt"/>
                <a:cs typeface="Segoe UI"/>
              </a:rPr>
              <a:t>Once functions and use cases are prioritized, leverage key data sources to pinpoint roles and users who are most likely to achieve rapid value with a license</a:t>
            </a:r>
            <a:endParaRPr lang="en-US" sz="1600">
              <a:solidFill>
                <a:srgbClr val="000000"/>
              </a:solidFill>
              <a:latin typeface="Segoe UI"/>
              <a:cs typeface="Segoe UI"/>
            </a:endParaRPr>
          </a:p>
        </p:txBody>
      </p:sp>
      <p:sp>
        <p:nvSpPr>
          <p:cNvPr id="25" name="Rectangle 24">
            <a:extLst>
              <a:ext uri="{FF2B5EF4-FFF2-40B4-BE49-F238E27FC236}">
                <a16:creationId xmlns:a16="http://schemas.microsoft.com/office/drawing/2014/main" id="{83E9D1AA-3EC8-300F-72DA-03CBCFDE9287}"/>
              </a:ext>
            </a:extLst>
          </p:cNvPr>
          <p:cNvSpPr>
            <a:spLocks/>
          </p:cNvSpPr>
          <p:nvPr/>
        </p:nvSpPr>
        <p:spPr>
          <a:xfrm>
            <a:off x="526535" y="3115043"/>
            <a:ext cx="5124385" cy="276999"/>
          </a:xfrm>
          <a:prstGeom prst="rect">
            <a:avLst/>
          </a:prstGeom>
          <a:noFill/>
          <a:ln w="190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37" fontAlgn="base">
              <a:spcBef>
                <a:spcPct val="0"/>
              </a:spcBef>
              <a:tabLst>
                <a:tab pos="1371655" algn="l"/>
              </a:tabLst>
              <a:defRPr/>
            </a:pPr>
            <a:r>
              <a:rPr lang="en-US">
                <a:ln w="3175">
                  <a:noFill/>
                </a:ln>
                <a:gradFill flip="none">
                  <a:gsLst>
                    <a:gs pos="0">
                      <a:srgbClr val="C03BC4"/>
                    </a:gs>
                    <a:gs pos="99000">
                      <a:srgbClr val="0078D4"/>
                    </a:gs>
                  </a:gsLst>
                  <a:lin ang="13500000" scaled="1"/>
                  <a:tileRect/>
                </a:gradFill>
                <a:latin typeface="Segoe UI Semibold" panose="020B0702040204020203" pitchFamily="34" charset="0"/>
                <a:cs typeface="Segoe UI Semibold" panose="020B0702040204020203" pitchFamily="34" charset="0"/>
              </a:rPr>
              <a:t>Anchor on prioritized functions</a:t>
            </a:r>
          </a:p>
        </p:txBody>
      </p:sp>
      <p:sp>
        <p:nvSpPr>
          <p:cNvPr id="8" name="TextBox 5">
            <a:extLst>
              <a:ext uri="{FF2B5EF4-FFF2-40B4-BE49-F238E27FC236}">
                <a16:creationId xmlns:a16="http://schemas.microsoft.com/office/drawing/2014/main" id="{04282FFD-71D1-1D93-CFB8-9EED94771E06}"/>
              </a:ext>
            </a:extLst>
          </p:cNvPr>
          <p:cNvSpPr txBox="1"/>
          <p:nvPr/>
        </p:nvSpPr>
        <p:spPr>
          <a:xfrm>
            <a:off x="526970" y="3507003"/>
            <a:ext cx="5001244"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solidFill>
                  <a:srgbClr val="424242"/>
                </a:solidFill>
                <a:latin typeface="Segoe UI Semibold" panose="020B0702040204020203" pitchFamily="34" charset="0"/>
                <a:ea typeface="+mn-lt"/>
                <a:cs typeface="Segoe UI Semibold" panose="020B0702040204020203" pitchFamily="34" charset="0"/>
              </a:rPr>
              <a:t>Prioritized function: </a:t>
            </a:r>
            <a:r>
              <a:rPr lang="en-US" sz="1600">
                <a:solidFill>
                  <a:srgbClr val="424242"/>
                </a:solidFill>
                <a:latin typeface="Segoe UI"/>
                <a:ea typeface="+mn-lt"/>
                <a:cs typeface="Segoe UI"/>
              </a:rPr>
              <a:t>Identify</a:t>
            </a:r>
            <a:r>
              <a:rPr lang="en-US" sz="1600">
                <a:solidFill>
                  <a:srgbClr val="424242"/>
                </a:solidFill>
                <a:latin typeface="Segoe UI"/>
                <a:cs typeface="Segoe UI"/>
              </a:rPr>
              <a:t> </a:t>
            </a:r>
            <a:r>
              <a:rPr lang="en-US" sz="1600">
                <a:solidFill>
                  <a:srgbClr val="424242"/>
                </a:solidFill>
                <a:latin typeface="Segoe UI"/>
                <a:ea typeface="+mn-lt"/>
                <a:cs typeface="Segoe UI"/>
              </a:rPr>
              <a:t>a high </a:t>
            </a:r>
            <a:r>
              <a:rPr lang="en-US" sz="1600">
                <a:solidFill>
                  <a:srgbClr val="424242"/>
                </a:solidFill>
                <a:latin typeface="Segoe UI"/>
                <a:cs typeface="Segoe UI"/>
              </a:rPr>
              <a:t>value function with AI use cases that will provide significant value.</a:t>
            </a:r>
            <a:endParaRPr lang="en-US" sz="1600">
              <a:latin typeface="Segoe UI"/>
              <a:cs typeface="Segoe UI"/>
            </a:endParaRPr>
          </a:p>
          <a:p>
            <a:pPr marL="285750" indent="-285750">
              <a:buFont typeface="Arial"/>
              <a:buChar char="•"/>
            </a:pPr>
            <a:r>
              <a:rPr lang="en-US" sz="1600">
                <a:solidFill>
                  <a:srgbClr val="424242"/>
                </a:solidFill>
                <a:latin typeface="Segoe UI Semibold" panose="020B0702040204020203" pitchFamily="34" charset="0"/>
                <a:cs typeface="Segoe UI Semibold" panose="020B0702040204020203" pitchFamily="34" charset="0"/>
              </a:rPr>
              <a:t>Role/skill: </a:t>
            </a:r>
            <a:r>
              <a:rPr lang="en-US" sz="1600">
                <a:solidFill>
                  <a:srgbClr val="424242"/>
                </a:solidFill>
                <a:latin typeface="Segoe UI"/>
                <a:ea typeface="+mn-lt"/>
                <a:cs typeface="+mn-lt"/>
              </a:rPr>
              <a:t>Identify roles in the prioritized function required for the Copilot use cases.</a:t>
            </a:r>
          </a:p>
          <a:p>
            <a:pPr marL="285750" indent="-285750">
              <a:buFont typeface="Arial"/>
              <a:buChar char="•"/>
            </a:pPr>
            <a:r>
              <a:rPr lang="en-US" sz="1600">
                <a:solidFill>
                  <a:srgbClr val="424242"/>
                </a:solidFill>
                <a:latin typeface="Segoe UI Semibold" panose="020B0702040204020203" pitchFamily="34" charset="0"/>
                <a:cs typeface="Segoe UI Semibold" panose="020B0702040204020203" pitchFamily="34" charset="0"/>
              </a:rPr>
              <a:t>High propensity users: </a:t>
            </a:r>
            <a:r>
              <a:rPr lang="en-US" sz="1600">
                <a:solidFill>
                  <a:srgbClr val="424242"/>
                </a:solidFill>
                <a:latin typeface="Segoe UI"/>
                <a:cs typeface="Segoe UI"/>
              </a:rPr>
              <a:t>Leverage Copilot readiness data to identify employees in these roles who are actively using Microsoft 365 apps in their daily activities.</a:t>
            </a:r>
            <a:endParaRPr lang="en-US" sz="1600">
              <a:latin typeface="Segoe UI"/>
              <a:cs typeface="Segoe UI"/>
            </a:endParaRPr>
          </a:p>
          <a:p>
            <a:pPr marL="285750" indent="-285750">
              <a:buFont typeface="Arial"/>
              <a:buChar char="•"/>
            </a:pPr>
            <a:r>
              <a:rPr lang="en-US" sz="1600" b="1">
                <a:solidFill>
                  <a:srgbClr val="424242"/>
                </a:solidFill>
                <a:latin typeface="Segoe UI Semibold" panose="020B0702040204020203" pitchFamily="34" charset="0"/>
                <a:cs typeface="Segoe UI Semibold" panose="020B0702040204020203" pitchFamily="34" charset="0"/>
              </a:rPr>
              <a:t>Microsoft 365 Copilot Chat:</a:t>
            </a:r>
            <a:r>
              <a:rPr lang="en-US" sz="1600">
                <a:solidFill>
                  <a:srgbClr val="424242"/>
                </a:solidFill>
                <a:latin typeface="Segoe UI Semibold" panose="020B0702040204020203" pitchFamily="34" charset="0"/>
                <a:cs typeface="Segoe UI Semibold" panose="020B0702040204020203" pitchFamily="34" charset="0"/>
              </a:rPr>
              <a:t> </a:t>
            </a:r>
            <a:r>
              <a:rPr lang="en-US" sz="1600">
                <a:solidFill>
                  <a:srgbClr val="424242"/>
                </a:solidFill>
                <a:latin typeface="Segoe UI"/>
                <a:cs typeface="Segoe UI"/>
              </a:rPr>
              <a:t>Evaluate Copilot Chat usage data to discover active users and believers of Copilot.</a:t>
            </a:r>
            <a:endParaRPr lang="en-US" sz="1600">
              <a:latin typeface="Segoe UI"/>
              <a:cs typeface="Segoe UI"/>
            </a:endParaRPr>
          </a:p>
        </p:txBody>
      </p:sp>
      <p:grpSp>
        <p:nvGrpSpPr>
          <p:cNvPr id="3" name="Group 2" descr="Venn diagram showing that within a prioritized function there may be overlap between high propensity users, M365 Copilot Chat users, and the role identified.">
            <a:extLst>
              <a:ext uri="{FF2B5EF4-FFF2-40B4-BE49-F238E27FC236}">
                <a16:creationId xmlns:a16="http://schemas.microsoft.com/office/drawing/2014/main" id="{6048BEF6-189E-F105-5078-9D3AB9BD7DEC}"/>
              </a:ext>
            </a:extLst>
          </p:cNvPr>
          <p:cNvGrpSpPr/>
          <p:nvPr/>
        </p:nvGrpSpPr>
        <p:grpSpPr>
          <a:xfrm>
            <a:off x="6946187" y="1744494"/>
            <a:ext cx="4297680" cy="4298062"/>
            <a:chOff x="6946187" y="1744494"/>
            <a:chExt cx="4297680" cy="4298062"/>
          </a:xfrm>
        </p:grpSpPr>
        <p:sp>
          <p:nvSpPr>
            <p:cNvPr id="10" name="Oval 9">
              <a:extLst>
                <a:ext uri="{FF2B5EF4-FFF2-40B4-BE49-F238E27FC236}">
                  <a16:creationId xmlns:a16="http://schemas.microsoft.com/office/drawing/2014/main" id="{59868EBC-E36F-4ED7-9435-FDB11AE3C994}"/>
                </a:ext>
              </a:extLst>
            </p:cNvPr>
            <p:cNvSpPr/>
            <p:nvPr/>
          </p:nvSpPr>
          <p:spPr bwMode="auto">
            <a:xfrm>
              <a:off x="6946187" y="1744494"/>
              <a:ext cx="4297680" cy="4297680"/>
            </a:xfrm>
            <a:prstGeom prst="ellipse">
              <a:avLst/>
            </a:prstGeom>
            <a:solidFill>
              <a:srgbClr val="1777D3"/>
            </a:solidFill>
            <a:ln w="10795" cap="flat" cmpd="sng" algn="ctr">
              <a:no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cs typeface="Segoe UI"/>
              </a:endParaRPr>
            </a:p>
          </p:txBody>
        </p:sp>
        <p:sp>
          <p:nvSpPr>
            <p:cNvPr id="16" name="Oval 15">
              <a:extLst>
                <a:ext uri="{FF2B5EF4-FFF2-40B4-BE49-F238E27FC236}">
                  <a16:creationId xmlns:a16="http://schemas.microsoft.com/office/drawing/2014/main" id="{32A7ED12-69DE-2B19-09A4-BAF9ED4512AD}"/>
                </a:ext>
              </a:extLst>
            </p:cNvPr>
            <p:cNvSpPr/>
            <p:nvPr/>
          </p:nvSpPr>
          <p:spPr bwMode="auto">
            <a:xfrm>
              <a:off x="6952429" y="2527005"/>
              <a:ext cx="2743200" cy="2743200"/>
            </a:xfrm>
            <a:prstGeom prst="ellipse">
              <a:avLst/>
            </a:prstGeom>
            <a:solidFill>
              <a:srgbClr val="F2CFEE">
                <a:alpha val="49000"/>
              </a:srgbClr>
            </a:solidFill>
            <a:ln w="10795" cap="flat" cmpd="sng" algn="ctr">
              <a:no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cs typeface="Segoe UI"/>
              </a:endParaRPr>
            </a:p>
          </p:txBody>
        </p:sp>
        <p:sp>
          <p:nvSpPr>
            <p:cNvPr id="19" name="TextBox 18">
              <a:extLst>
                <a:ext uri="{FF2B5EF4-FFF2-40B4-BE49-F238E27FC236}">
                  <a16:creationId xmlns:a16="http://schemas.microsoft.com/office/drawing/2014/main" id="{9874EBC2-0967-1D4C-8BC1-BEC5C1F64680}"/>
                </a:ext>
              </a:extLst>
            </p:cNvPr>
            <p:cNvSpPr txBox="1"/>
            <p:nvPr/>
          </p:nvSpPr>
          <p:spPr>
            <a:xfrm>
              <a:off x="7730058" y="1879744"/>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Segoe UI"/>
                  <a:cs typeface="Segoe UI"/>
                </a:rPr>
                <a:t>​</a:t>
              </a:r>
              <a:r>
                <a:rPr lang="en-US" sz="2000" b="1">
                  <a:solidFill>
                    <a:srgbClr val="FFFFFF"/>
                  </a:solidFill>
                  <a:latin typeface="Segoe UI"/>
                  <a:cs typeface="Segoe UI"/>
                </a:rPr>
                <a:t>Prioritized </a:t>
              </a:r>
              <a:br>
                <a:rPr lang="en-US" sz="2000" b="1">
                  <a:solidFill>
                    <a:srgbClr val="FFFFFF"/>
                  </a:solidFill>
                  <a:latin typeface="Segoe UI"/>
                  <a:cs typeface="Segoe UI"/>
                </a:rPr>
              </a:br>
              <a:r>
                <a:rPr lang="en-US" sz="2000" b="1">
                  <a:solidFill>
                    <a:srgbClr val="FFFFFF"/>
                  </a:solidFill>
                  <a:latin typeface="Segoe UI"/>
                  <a:cs typeface="Segoe UI"/>
                </a:rPr>
                <a:t>function </a:t>
              </a:r>
              <a:endParaRPr lang="en-US" sz="2000" b="1">
                <a:latin typeface="Segoe UI"/>
                <a:cs typeface="Segoe UI"/>
              </a:endParaRPr>
            </a:p>
          </p:txBody>
        </p:sp>
        <p:sp>
          <p:nvSpPr>
            <p:cNvPr id="21" name="TextBox 20">
              <a:extLst>
                <a:ext uri="{FF2B5EF4-FFF2-40B4-BE49-F238E27FC236}">
                  <a16:creationId xmlns:a16="http://schemas.microsoft.com/office/drawing/2014/main" id="{A7FF7B8D-9350-C476-0874-61690ED773AE}"/>
                </a:ext>
              </a:extLst>
            </p:cNvPr>
            <p:cNvSpPr txBox="1"/>
            <p:nvPr/>
          </p:nvSpPr>
          <p:spPr>
            <a:xfrm>
              <a:off x="7107940" y="3155214"/>
              <a:ext cx="17987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FFFF"/>
                  </a:solidFill>
                  <a:latin typeface="Segoe UI"/>
                  <a:cs typeface="Segoe UI"/>
                </a:rPr>
                <a:t>High propensity</a:t>
              </a:r>
            </a:p>
            <a:p>
              <a:r>
                <a:rPr lang="en-US" sz="1400" b="1">
                  <a:solidFill>
                    <a:srgbClr val="FFFFFF"/>
                  </a:solidFill>
                  <a:latin typeface="Segoe UI"/>
                  <a:cs typeface="Segoe UI"/>
                </a:rPr>
                <a:t>users</a:t>
              </a:r>
            </a:p>
          </p:txBody>
        </p:sp>
        <p:sp>
          <p:nvSpPr>
            <p:cNvPr id="23" name="Oval 22">
              <a:extLst>
                <a:ext uri="{FF2B5EF4-FFF2-40B4-BE49-F238E27FC236}">
                  <a16:creationId xmlns:a16="http://schemas.microsoft.com/office/drawing/2014/main" id="{4E7DDEC9-5971-310E-409D-1A5DE614582F}"/>
                </a:ext>
              </a:extLst>
            </p:cNvPr>
            <p:cNvSpPr/>
            <p:nvPr/>
          </p:nvSpPr>
          <p:spPr bwMode="auto">
            <a:xfrm>
              <a:off x="8492443" y="2496457"/>
              <a:ext cx="2743200" cy="2743200"/>
            </a:xfrm>
            <a:prstGeom prst="ellipse">
              <a:avLst/>
            </a:prstGeom>
            <a:solidFill>
              <a:srgbClr val="A5B1E8">
                <a:alpha val="55000"/>
              </a:srgbClr>
            </a:solidFill>
            <a:ln w="10795" cap="flat" cmpd="sng" algn="ctr">
              <a:no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cs typeface="Segoe UI"/>
              </a:endParaRPr>
            </a:p>
          </p:txBody>
        </p:sp>
        <p:sp>
          <p:nvSpPr>
            <p:cNvPr id="27" name="Oval 26">
              <a:extLst>
                <a:ext uri="{FF2B5EF4-FFF2-40B4-BE49-F238E27FC236}">
                  <a16:creationId xmlns:a16="http://schemas.microsoft.com/office/drawing/2014/main" id="{BE4ECBEA-2FBB-F638-2CA6-48639C175C2E}"/>
                </a:ext>
              </a:extLst>
            </p:cNvPr>
            <p:cNvSpPr/>
            <p:nvPr/>
          </p:nvSpPr>
          <p:spPr bwMode="auto">
            <a:xfrm>
              <a:off x="7733051" y="3299356"/>
              <a:ext cx="2743200" cy="2743200"/>
            </a:xfrm>
            <a:prstGeom prst="ellipse">
              <a:avLst/>
            </a:prstGeom>
            <a:solidFill>
              <a:srgbClr val="8BB8E9">
                <a:alpha val="52000"/>
              </a:srgbClr>
            </a:solidFill>
            <a:ln w="10795" cap="flat" cmpd="sng" algn="ctr">
              <a:no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endParaRPr>
            </a:p>
            <a:p>
              <a:pPr defTabSz="685620">
                <a:spcBef>
                  <a:spcPct val="0"/>
                </a:spcBef>
                <a:spcAft>
                  <a:spcPct val="0"/>
                </a:spcAft>
                <a:defRPr/>
              </a:pPr>
              <a:endParaRPr lang="en-US" sz="1450" b="1" kern="0">
                <a:gradFill>
                  <a:gsLst>
                    <a:gs pos="0">
                      <a:srgbClr val="FFFFFF"/>
                    </a:gs>
                    <a:gs pos="100000">
                      <a:srgbClr val="FFFFFF"/>
                    </a:gs>
                  </a:gsLst>
                  <a:lin ang="5400000" scaled="0"/>
                </a:gradFill>
                <a:latin typeface="Segoe UI"/>
                <a:cs typeface="Segoe UI"/>
              </a:endParaRPr>
            </a:p>
          </p:txBody>
        </p:sp>
        <p:sp>
          <p:nvSpPr>
            <p:cNvPr id="29" name="TextBox 28">
              <a:extLst>
                <a:ext uri="{FF2B5EF4-FFF2-40B4-BE49-F238E27FC236}">
                  <a16:creationId xmlns:a16="http://schemas.microsoft.com/office/drawing/2014/main" id="{E4826D90-5937-EE25-49AA-CF78494ADFBA}"/>
                </a:ext>
              </a:extLst>
            </p:cNvPr>
            <p:cNvSpPr txBox="1"/>
            <p:nvPr/>
          </p:nvSpPr>
          <p:spPr>
            <a:xfrm>
              <a:off x="8463259" y="5440242"/>
              <a:ext cx="12343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Segoe UI"/>
                  <a:cs typeface="Segoe UI"/>
                </a:rPr>
                <a:t>​</a:t>
              </a:r>
              <a:r>
                <a:rPr lang="en-US" sz="1400" b="1">
                  <a:solidFill>
                    <a:srgbClr val="FFFFFF"/>
                  </a:solidFill>
                  <a:latin typeface="Segoe UI"/>
                  <a:cs typeface="Segoe UI"/>
                </a:rPr>
                <a:t>Role/skill</a:t>
              </a:r>
              <a:endParaRPr lang="en-US" sz="1400" b="1" baseline="30000">
                <a:solidFill>
                  <a:srgbClr val="FFFFFF"/>
                </a:solidFill>
                <a:latin typeface="Segoe UI"/>
                <a:cs typeface="Segoe UI"/>
              </a:endParaRPr>
            </a:p>
          </p:txBody>
        </p:sp>
        <p:pic>
          <p:nvPicPr>
            <p:cNvPr id="32" name="Picture 31" descr="A rainbow colored logo on a black background&#10;&#10;Description automatically generated">
              <a:extLst>
                <a:ext uri="{FF2B5EF4-FFF2-40B4-BE49-F238E27FC236}">
                  <a16:creationId xmlns:a16="http://schemas.microsoft.com/office/drawing/2014/main" id="{404B6BE4-D1C1-5773-243C-9B5C4B50C1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5153" y="3623282"/>
              <a:ext cx="568638" cy="553398"/>
            </a:xfrm>
            <a:prstGeom prst="rect">
              <a:avLst/>
            </a:prstGeom>
          </p:spPr>
        </p:pic>
        <p:sp>
          <p:nvSpPr>
            <p:cNvPr id="34" name="TextBox 33">
              <a:extLst>
                <a:ext uri="{FF2B5EF4-FFF2-40B4-BE49-F238E27FC236}">
                  <a16:creationId xmlns:a16="http://schemas.microsoft.com/office/drawing/2014/main" id="{FBE3E532-44FF-ECD3-637E-AF4C0846D927}"/>
                </a:ext>
              </a:extLst>
            </p:cNvPr>
            <p:cNvSpPr txBox="1"/>
            <p:nvPr/>
          </p:nvSpPr>
          <p:spPr>
            <a:xfrm>
              <a:off x="9993143" y="2997670"/>
              <a:ext cx="122512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Segoe UI"/>
                  <a:cs typeface="Segoe UI"/>
                </a:rPr>
                <a:t>​</a:t>
              </a:r>
              <a:r>
                <a:rPr lang="en-US" sz="1400" b="1">
                  <a:solidFill>
                    <a:srgbClr val="FFFFFF"/>
                  </a:solidFill>
                  <a:latin typeface="Segoe UI"/>
                  <a:cs typeface="Segoe UI"/>
                </a:rPr>
                <a:t>Microsoft 365 Copilot</a:t>
              </a:r>
              <a:br>
                <a:rPr lang="en-US" sz="1400" b="1">
                  <a:latin typeface="Segoe UI"/>
                  <a:cs typeface="Segoe UI"/>
                </a:rPr>
              </a:br>
              <a:r>
                <a:rPr lang="en-US" sz="1400" b="1">
                  <a:solidFill>
                    <a:srgbClr val="FFFFFF"/>
                  </a:solidFill>
                  <a:latin typeface="Segoe UI"/>
                  <a:cs typeface="Segoe UI"/>
                </a:rPr>
                <a:t>Chat ​usage</a:t>
              </a:r>
            </a:p>
          </p:txBody>
        </p:sp>
      </p:grpSp>
    </p:spTree>
    <p:extLst>
      <p:ext uri="{BB962C8B-B14F-4D97-AF65-F5344CB8AC3E}">
        <p14:creationId xmlns:p14="http://schemas.microsoft.com/office/powerpoint/2010/main" val="1994165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6398-41F7-9E13-4C61-9A0CA8BEF9D9}"/>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19A8B0AE-4094-5FA2-DD3F-C94FD16501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7179" y="3344720"/>
            <a:ext cx="10698789" cy="2330715"/>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1" name="Rectangle 10">
            <a:extLst>
              <a:ext uri="{FF2B5EF4-FFF2-40B4-BE49-F238E27FC236}">
                <a16:creationId xmlns:a16="http://schemas.microsoft.com/office/drawing/2014/main" id="{68CC3DE3-6BB2-9EA6-BB96-1909FB4B2400}"/>
              </a:ext>
              <a:ext uri="{C183D7F6-B498-43B3-948B-1728B52AA6E4}">
                <adec:decorative xmlns:adec="http://schemas.microsoft.com/office/drawing/2017/decorative" val="1"/>
              </a:ext>
            </a:extLst>
          </p:cNvPr>
          <p:cNvSpPr/>
          <p:nvPr/>
        </p:nvSpPr>
        <p:spPr>
          <a:xfrm>
            <a:off x="0" y="1"/>
            <a:ext cx="12192000" cy="1021659"/>
          </a:xfrm>
          <a:prstGeom prst="rect">
            <a:avLst/>
          </a:prstGeom>
          <a:gradFill flip="none" rotWithShape="1">
            <a:gsLst>
              <a:gs pos="40000">
                <a:srgbClr val="0078D4">
                  <a:alpha val="50000"/>
                </a:srgbClr>
              </a:gs>
              <a:gs pos="100000">
                <a:srgbClr val="C53FCC">
                  <a:alpha val="50000"/>
                </a:srgbClr>
              </a:gs>
            </a:gsLst>
            <a:lin ang="282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1F2C"/>
              </a:solidFill>
              <a:effectLst/>
              <a:uLnTx/>
              <a:uFillTx/>
              <a:latin typeface="Segoe Sans Display"/>
              <a:ea typeface="+mn-ea"/>
              <a:cs typeface="+mn-cs"/>
            </a:endParaRPr>
          </a:p>
        </p:txBody>
      </p:sp>
      <p:sp>
        <p:nvSpPr>
          <p:cNvPr id="12" name="Rectangle 11">
            <a:extLst>
              <a:ext uri="{FF2B5EF4-FFF2-40B4-BE49-F238E27FC236}">
                <a16:creationId xmlns:a16="http://schemas.microsoft.com/office/drawing/2014/main" id="{734D54CB-26B9-8444-7644-36BE63A91337}"/>
              </a:ext>
              <a:ext uri="{C183D7F6-B498-43B3-948B-1728B52AA6E4}">
                <adec:decorative xmlns:adec="http://schemas.microsoft.com/office/drawing/2017/decorative" val="1"/>
              </a:ext>
            </a:extLst>
          </p:cNvPr>
          <p:cNvSpPr/>
          <p:nvPr/>
        </p:nvSpPr>
        <p:spPr>
          <a:xfrm>
            <a:off x="0" y="1023178"/>
            <a:ext cx="12192000" cy="64008"/>
          </a:xfrm>
          <a:prstGeom prst="rect">
            <a:avLst/>
          </a:prstGeom>
          <a:gradFill flip="none" rotWithShape="1">
            <a:gsLst>
              <a:gs pos="0">
                <a:srgbClr val="0078D4"/>
              </a:gs>
              <a:gs pos="100000">
                <a:srgbClr val="C53FC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2" name="Title 1">
            <a:extLst>
              <a:ext uri="{FF2B5EF4-FFF2-40B4-BE49-F238E27FC236}">
                <a16:creationId xmlns:a16="http://schemas.microsoft.com/office/drawing/2014/main" id="{81ECB37A-4621-3967-06FC-A0F16B9F7DA5}"/>
              </a:ext>
            </a:extLst>
          </p:cNvPr>
          <p:cNvSpPr>
            <a:spLocks noGrp="1"/>
          </p:cNvSpPr>
          <p:nvPr>
            <p:ph type="title"/>
          </p:nvPr>
        </p:nvSpPr>
        <p:spPr>
          <a:xfrm>
            <a:off x="367393" y="154772"/>
            <a:ext cx="11018520" cy="705642"/>
          </a:xfrm>
        </p:spPr>
        <p:txBody>
          <a:bodyPr>
            <a:spAutoFit/>
          </a:bodyPr>
          <a:lstStyle/>
          <a:p>
            <a:r>
              <a:rPr lang="en-US">
                <a:latin typeface="Segoe UI Semibold" panose="020B0702040204020203" pitchFamily="34" charset="0"/>
                <a:cs typeface="Segoe UI Semibold" panose="020B0702040204020203" pitchFamily="34" charset="0"/>
              </a:rPr>
              <a:t>Inefficient license allocation</a:t>
            </a:r>
          </a:p>
        </p:txBody>
      </p:sp>
      <p:pic>
        <p:nvPicPr>
          <p:cNvPr id="7" name="Picture 6">
            <a:extLst>
              <a:ext uri="{FF2B5EF4-FFF2-40B4-BE49-F238E27FC236}">
                <a16:creationId xmlns:a16="http://schemas.microsoft.com/office/drawing/2014/main" id="{FA9458E6-A10D-6DB5-C5FA-2BAB29BC3E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808" y="1383845"/>
            <a:ext cx="10703119" cy="1596748"/>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25" name="Rectangle 24">
            <a:extLst>
              <a:ext uri="{FF2B5EF4-FFF2-40B4-BE49-F238E27FC236}">
                <a16:creationId xmlns:a16="http://schemas.microsoft.com/office/drawing/2014/main" id="{6F51333C-AACB-EFC9-E059-1743BF49ACEF}"/>
              </a:ext>
            </a:extLst>
          </p:cNvPr>
          <p:cNvSpPr>
            <a:spLocks/>
          </p:cNvSpPr>
          <p:nvPr/>
        </p:nvSpPr>
        <p:spPr>
          <a:xfrm>
            <a:off x="500328" y="1541433"/>
            <a:ext cx="10080770" cy="276999"/>
          </a:xfrm>
          <a:prstGeom prst="rect">
            <a:avLst/>
          </a:prstGeom>
          <a:noFill/>
          <a:ln w="190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37" fontAlgn="base">
              <a:spcBef>
                <a:spcPct val="0"/>
              </a:spcBef>
              <a:tabLst>
                <a:tab pos="1371655" algn="l"/>
              </a:tabLst>
              <a:defRPr/>
            </a:pPr>
            <a:r>
              <a:rPr lang="en-US" b="1">
                <a:ln w="3175">
                  <a:noFill/>
                </a:ln>
                <a:gradFill flip="none">
                  <a:gsLst>
                    <a:gs pos="0">
                      <a:srgbClr val="C03BC4"/>
                    </a:gs>
                    <a:gs pos="99000">
                      <a:srgbClr val="0078D4"/>
                    </a:gs>
                  </a:gsLst>
                  <a:lin ang="13500000" scaled="1"/>
                  <a:tileRect/>
                </a:gradFill>
                <a:latin typeface="Segoe UI"/>
                <a:cs typeface="Segoe UI Semibold"/>
              </a:rPr>
              <a:t>Addressing challenges in realizing Copilot's organizational impact</a:t>
            </a:r>
          </a:p>
        </p:txBody>
      </p:sp>
      <p:sp>
        <p:nvSpPr>
          <p:cNvPr id="56" name="TextBox 5">
            <a:extLst>
              <a:ext uri="{FF2B5EF4-FFF2-40B4-BE49-F238E27FC236}">
                <a16:creationId xmlns:a16="http://schemas.microsoft.com/office/drawing/2014/main" id="{1036C6C7-B714-F288-3F4C-5C76B13180B0}"/>
              </a:ext>
            </a:extLst>
          </p:cNvPr>
          <p:cNvSpPr txBox="1"/>
          <p:nvPr/>
        </p:nvSpPr>
        <p:spPr>
          <a:xfrm>
            <a:off x="408842" y="1952633"/>
            <a:ext cx="1039392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Segoe UI"/>
                <a:ea typeface="+mn-lt"/>
                <a:cs typeface="+mn-lt"/>
              </a:rPr>
              <a:t>Some customers are experiencing challenges in articulating the business value of their Copilot deployments. We feel that one of the primary issues is the method used to assign licenses. Assigning licensing without a plan for achieving value has hindered the ability to drive functional and organizational value effectively. </a:t>
            </a:r>
          </a:p>
        </p:txBody>
      </p:sp>
      <p:sp>
        <p:nvSpPr>
          <p:cNvPr id="55" name="Rectangle 54">
            <a:extLst>
              <a:ext uri="{FF2B5EF4-FFF2-40B4-BE49-F238E27FC236}">
                <a16:creationId xmlns:a16="http://schemas.microsoft.com/office/drawing/2014/main" id="{C3F8F493-A88B-2742-D920-F41BD76FD049}"/>
              </a:ext>
            </a:extLst>
          </p:cNvPr>
          <p:cNvSpPr>
            <a:spLocks/>
          </p:cNvSpPr>
          <p:nvPr/>
        </p:nvSpPr>
        <p:spPr>
          <a:xfrm>
            <a:off x="523073" y="3558184"/>
            <a:ext cx="10080770" cy="276999"/>
          </a:xfrm>
          <a:prstGeom prst="rect">
            <a:avLst/>
          </a:prstGeom>
          <a:noFill/>
          <a:ln w="19050"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37" fontAlgn="base">
              <a:spcBef>
                <a:spcPct val="0"/>
              </a:spcBef>
              <a:tabLst>
                <a:tab pos="1371655" algn="l"/>
              </a:tabLst>
              <a:defRPr/>
            </a:pPr>
            <a:r>
              <a:rPr lang="en-US" b="1">
                <a:ln w="3175">
                  <a:noFill/>
                </a:ln>
                <a:gradFill flip="none">
                  <a:gsLst>
                    <a:gs pos="0">
                      <a:srgbClr val="C03BC4"/>
                    </a:gs>
                    <a:gs pos="99000">
                      <a:srgbClr val="0078D4"/>
                    </a:gs>
                  </a:gsLst>
                  <a:lin ang="13500000" scaled="1"/>
                  <a:tileRect/>
                </a:gradFill>
                <a:latin typeface="Segoe UI"/>
                <a:cs typeface="Segoe UI Semibold"/>
              </a:rPr>
              <a:t>Inefficient allocation approaches</a:t>
            </a:r>
          </a:p>
        </p:txBody>
      </p:sp>
      <p:sp>
        <p:nvSpPr>
          <p:cNvPr id="8" name="TextBox 5">
            <a:extLst>
              <a:ext uri="{FF2B5EF4-FFF2-40B4-BE49-F238E27FC236}">
                <a16:creationId xmlns:a16="http://schemas.microsoft.com/office/drawing/2014/main" id="{7EB3BDE4-CC99-421C-8276-150E8DCD1652}"/>
              </a:ext>
            </a:extLst>
          </p:cNvPr>
          <p:cNvSpPr txBox="1"/>
          <p:nvPr/>
        </p:nvSpPr>
        <p:spPr>
          <a:xfrm>
            <a:off x="523509" y="3879268"/>
            <a:ext cx="1007498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Segoe UI"/>
                <a:ea typeface="+mn-lt"/>
                <a:cs typeface="+mn-lt"/>
              </a:rPr>
              <a:t>Top-down: Assigning to leadership positions (Results in scattered licenses).</a:t>
            </a:r>
          </a:p>
          <a:p>
            <a:pPr marL="285750" indent="-285750">
              <a:buFont typeface="Arial"/>
              <a:buChar char="•"/>
            </a:pPr>
            <a:r>
              <a:rPr lang="en-US" sz="1600">
                <a:latin typeface="Segoe UI"/>
                <a:ea typeface="+mn-lt"/>
                <a:cs typeface="+mn-lt"/>
              </a:rPr>
              <a:t>Bottom-Up: Establish a request and approval workflow (Results in scattered licenses).</a:t>
            </a:r>
          </a:p>
          <a:p>
            <a:pPr marL="285750" indent="-285750">
              <a:buFont typeface="Arial"/>
              <a:buChar char="•"/>
            </a:pPr>
            <a:r>
              <a:rPr lang="en-US" sz="1600">
                <a:latin typeface="Segoe UI"/>
                <a:ea typeface="+mn-lt"/>
                <a:cs typeface="+mn-lt"/>
              </a:rPr>
              <a:t>Use-it-or-lose-it policy: Enforce a policy where unused licenses are reallocated (Optimized for usage, not value).</a:t>
            </a:r>
          </a:p>
          <a:p>
            <a:pPr marL="285750" indent="-285750">
              <a:buFont typeface="Arial"/>
              <a:buChar char="•"/>
            </a:pPr>
            <a:r>
              <a:rPr lang="en-US" sz="1600">
                <a:latin typeface="Segoe UI"/>
                <a:cs typeface="Segoe UI"/>
              </a:rPr>
              <a:t>Relationship-based: Assign licenses to those with ties to the pilot program (Results in scattered licenses, hard to converge to business processes re-imagination and business value).</a:t>
            </a:r>
          </a:p>
        </p:txBody>
      </p:sp>
    </p:spTree>
    <p:extLst>
      <p:ext uri="{BB962C8B-B14F-4D97-AF65-F5344CB8AC3E}">
        <p14:creationId xmlns:p14="http://schemas.microsoft.com/office/powerpoint/2010/main" val="2325038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9A6089-453C-AF73-30BC-A2360E83ED6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A3A0CA-5539-0A8B-1C99-911314D3162D}"/>
              </a:ext>
              <a:ext uri="{C183D7F6-B498-43B3-948B-1728B52AA6E4}">
                <adec:decorative xmlns:adec="http://schemas.microsoft.com/office/drawing/2017/decorative" val="1"/>
              </a:ext>
            </a:extLst>
          </p:cNvPr>
          <p:cNvPicPr>
            <a:picLocks noChangeAspect="1"/>
          </p:cNvPicPr>
          <p:nvPr/>
        </p:nvPicPr>
        <p:blipFill>
          <a:blip r:embed="rId3"/>
          <a:srcRect l="5884" r="3" b="3"/>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3CAF8-F433-907A-7490-8B817B9D497A}"/>
              </a:ext>
            </a:extLst>
          </p:cNvPr>
          <p:cNvSpPr>
            <a:spLocks noGrp="1"/>
          </p:cNvSpPr>
          <p:nvPr>
            <p:ph type="title"/>
          </p:nvPr>
        </p:nvSpPr>
        <p:spPr>
          <a:xfrm>
            <a:off x="347718" y="207470"/>
            <a:ext cx="4356464" cy="1899912"/>
          </a:xfrm>
        </p:spPr>
        <p:txBody>
          <a:bodyPr vert="horz" lIns="91440" tIns="45720" rIns="91440" bIns="45720" rtlCol="0" anchor="ctr">
            <a:normAutofit/>
          </a:bodyPr>
          <a:lstStyle/>
          <a:p>
            <a:r>
              <a:rPr lang="en-US" sz="3600">
                <a:latin typeface="Segoe UI Semibold" panose="020B0702040204020203" pitchFamily="34" charset="0"/>
                <a:cs typeface="Segoe UI Semibold" panose="020B0702040204020203" pitchFamily="34" charset="0"/>
              </a:rPr>
              <a:t>Benefits of optimal license allocation</a:t>
            </a:r>
          </a:p>
        </p:txBody>
      </p:sp>
      <p:sp>
        <p:nvSpPr>
          <p:cNvPr id="5" name="TextBox 4">
            <a:extLst>
              <a:ext uri="{FF2B5EF4-FFF2-40B4-BE49-F238E27FC236}">
                <a16:creationId xmlns:a16="http://schemas.microsoft.com/office/drawing/2014/main" id="{7FD6603D-7517-6AF4-DB9C-8642CD818BE1}"/>
              </a:ext>
            </a:extLst>
          </p:cNvPr>
          <p:cNvSpPr txBox="1"/>
          <p:nvPr/>
        </p:nvSpPr>
        <p:spPr>
          <a:xfrm>
            <a:off x="347719" y="2205095"/>
            <a:ext cx="3806921" cy="39839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1400">
                <a:latin typeface="Segoe UI Semibold" panose="020B0702040204020203" pitchFamily="34" charset="0"/>
                <a:cs typeface="Segoe UI Semibold" panose="020B0702040204020203" pitchFamily="34" charset="0"/>
              </a:rPr>
              <a:t>Accelerates time to value: </a:t>
            </a:r>
            <a:r>
              <a:rPr lang="en-US" sz="1400">
                <a:latin typeface="Segoe UI"/>
                <a:cs typeface="Segoe UI"/>
              </a:rPr>
              <a:t>Beginning with a plan to achieve and measure value through process change not only speeds up the realization of value but also drives deeper usage and adoption.</a:t>
            </a:r>
          </a:p>
          <a:p>
            <a:pPr marL="285750" indent="-228600">
              <a:lnSpc>
                <a:spcPct val="90000"/>
              </a:lnSpc>
              <a:spcAft>
                <a:spcPts val="600"/>
              </a:spcAft>
              <a:buFont typeface="Arial" panose="020B0604020202020204" pitchFamily="34" charset="0"/>
              <a:buChar char="•"/>
            </a:pPr>
            <a:r>
              <a:rPr lang="en-US" sz="1400">
                <a:latin typeface="Segoe UI Semibold" panose="020B0702040204020203" pitchFamily="34" charset="0"/>
                <a:cs typeface="Segoe UI Semibold" panose="020B0702040204020203" pitchFamily="34" charset="0"/>
              </a:rPr>
              <a:t>Facilitates business process identification and re-imagination: </a:t>
            </a:r>
            <a:r>
              <a:rPr lang="en-US" sz="1400">
                <a:latin typeface="Segoe UI"/>
                <a:cs typeface="Segoe UI"/>
              </a:rPr>
              <a:t>Focusing on process change up front helps users see immediate value.</a:t>
            </a:r>
          </a:p>
          <a:p>
            <a:pPr marL="285750" indent="-228600">
              <a:lnSpc>
                <a:spcPct val="90000"/>
              </a:lnSpc>
              <a:spcAft>
                <a:spcPts val="600"/>
              </a:spcAft>
              <a:buFont typeface="Arial" panose="020B0604020202020204" pitchFamily="34" charset="0"/>
              <a:buChar char="•"/>
            </a:pPr>
            <a:r>
              <a:rPr lang="en-US" sz="1400" b="1">
                <a:latin typeface="Segoe UI Semibold" panose="020B0702040204020203" pitchFamily="34" charset="0"/>
                <a:cs typeface="Segoe UI Semibold" panose="020B0702040204020203" pitchFamily="34" charset="0"/>
              </a:rPr>
              <a:t>Low change management efforts:</a:t>
            </a:r>
            <a:r>
              <a:rPr lang="en-US" sz="1400">
                <a:latin typeface="Segoe UI Semibold" panose="020B0702040204020203" pitchFamily="34" charset="0"/>
                <a:cs typeface="Segoe UI Semibold" panose="020B0702040204020203" pitchFamily="34" charset="0"/>
              </a:rPr>
              <a:t> </a:t>
            </a:r>
            <a:r>
              <a:rPr lang="en-US" sz="1400">
                <a:latin typeface="Segoe UI"/>
                <a:cs typeface="Segoe UI"/>
              </a:rPr>
              <a:t>Users with high Microsoft 365 App or Copilot Chat usage are more likely to intuitively understand Microsoft 365 Copilot. </a:t>
            </a:r>
          </a:p>
          <a:p>
            <a:pPr marL="285750" indent="-228600">
              <a:lnSpc>
                <a:spcPct val="90000"/>
              </a:lnSpc>
              <a:spcAft>
                <a:spcPts val="600"/>
              </a:spcAft>
              <a:buFont typeface="Arial" panose="020B0604020202020204" pitchFamily="34" charset="0"/>
              <a:buChar char="•"/>
            </a:pPr>
            <a:r>
              <a:rPr lang="en-US" sz="1400" b="1">
                <a:latin typeface="Segoe UI Semibold" panose="020B0702040204020203" pitchFamily="34" charset="0"/>
                <a:cs typeface="Segoe UI Semibold" panose="020B0702040204020203" pitchFamily="34" charset="0"/>
              </a:rPr>
              <a:t>Skill transfer and increased adoption:</a:t>
            </a:r>
            <a:r>
              <a:rPr lang="en-US" sz="1400">
                <a:latin typeface="Segoe UI Semibold" panose="020B0702040204020203" pitchFamily="34" charset="0"/>
                <a:cs typeface="Segoe UI Semibold" panose="020B0702040204020203" pitchFamily="34" charset="0"/>
              </a:rPr>
              <a:t> </a:t>
            </a:r>
            <a:r>
              <a:rPr lang="en-US" sz="1400">
                <a:latin typeface="Segoe UI"/>
                <a:cs typeface="Segoe UI"/>
              </a:rPr>
              <a:t>Assigning licenses to many users in a group raises the likelihood for skill transfer and promotes consistent and deeper usage among these users.</a:t>
            </a:r>
          </a:p>
          <a:p>
            <a:pPr marL="285750" indent="-228600">
              <a:lnSpc>
                <a:spcPct val="90000"/>
              </a:lnSpc>
              <a:spcAft>
                <a:spcPts val="600"/>
              </a:spcAft>
              <a:buFont typeface="Arial" panose="020B0604020202020204" pitchFamily="34" charset="0"/>
              <a:buChar char="•"/>
            </a:pPr>
            <a:endParaRPr lang="en-US" sz="1400">
              <a:latin typeface="Segoe UI"/>
              <a:cs typeface="Segoe UI"/>
            </a:endParaRPr>
          </a:p>
          <a:p>
            <a:pPr marL="285750" indent="-228600">
              <a:lnSpc>
                <a:spcPct val="90000"/>
              </a:lnSpc>
              <a:spcAft>
                <a:spcPts val="600"/>
              </a:spcAft>
              <a:buFont typeface="Arial" panose="020B0604020202020204" pitchFamily="34" charset="0"/>
              <a:buChar char="•"/>
            </a:pPr>
            <a:endParaRPr lang="en-US" sz="1400">
              <a:latin typeface="Segoe UI"/>
              <a:cs typeface="Segoe UI"/>
            </a:endParaRPr>
          </a:p>
          <a:p>
            <a:pPr marL="285750" indent="-228600">
              <a:lnSpc>
                <a:spcPct val="90000"/>
              </a:lnSpc>
              <a:spcAft>
                <a:spcPts val="600"/>
              </a:spcAft>
              <a:buFont typeface="Arial" panose="020B0604020202020204" pitchFamily="34" charset="0"/>
              <a:buChar char="•"/>
            </a:pPr>
            <a:endParaRPr lang="en-US" sz="1400">
              <a:latin typeface="Segoe UI"/>
              <a:cs typeface="Segoe UI"/>
            </a:endParaRPr>
          </a:p>
        </p:txBody>
      </p:sp>
      <p:pic>
        <p:nvPicPr>
          <p:cNvPr id="6" name="Picture 5">
            <a:extLst>
              <a:ext uri="{FF2B5EF4-FFF2-40B4-BE49-F238E27FC236}">
                <a16:creationId xmlns:a16="http://schemas.microsoft.com/office/drawing/2014/main" id="{647E3A2E-0CC1-69AB-6655-0B45691F5178}"/>
              </a:ext>
              <a:ext uri="{C183D7F6-B498-43B3-948B-1728B52AA6E4}">
                <adec:decorative xmlns:adec="http://schemas.microsoft.com/office/drawing/2017/decorative" val="1"/>
              </a:ext>
            </a:extLst>
          </p:cNvPr>
          <p:cNvPicPr>
            <a:picLocks noChangeAspect="1"/>
          </p:cNvPicPr>
          <p:nvPr/>
        </p:nvPicPr>
        <p:blipFill>
          <a:blip r:embed="rId4"/>
          <a:srcRect l="2433" t="27991" r="4578"/>
          <a:stretch/>
        </p:blipFill>
        <p:spPr>
          <a:xfrm>
            <a:off x="464373" y="1954107"/>
            <a:ext cx="3690267" cy="129723"/>
          </a:xfrm>
          <a:prstGeom prst="rect">
            <a:avLst/>
          </a:prstGeom>
        </p:spPr>
      </p:pic>
    </p:spTree>
    <p:extLst>
      <p:ext uri="{BB962C8B-B14F-4D97-AF65-F5344CB8AC3E}">
        <p14:creationId xmlns:p14="http://schemas.microsoft.com/office/powerpoint/2010/main" val="8907336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EC81-8F39-F789-ABAE-D4729539366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F1DAD5A-0ECD-595D-9137-14A056F2752C}"/>
              </a:ext>
              <a:ext uri="{C183D7F6-B498-43B3-948B-1728B52AA6E4}">
                <adec:decorative xmlns:adec="http://schemas.microsoft.com/office/drawing/2017/decorative" val="1"/>
              </a:ext>
            </a:extLst>
          </p:cNvPr>
          <p:cNvSpPr/>
          <p:nvPr/>
        </p:nvSpPr>
        <p:spPr>
          <a:xfrm>
            <a:off x="0" y="1"/>
            <a:ext cx="12192000" cy="1165224"/>
          </a:xfrm>
          <a:prstGeom prst="rect">
            <a:avLst/>
          </a:prstGeom>
          <a:gradFill flip="none" rotWithShape="1">
            <a:gsLst>
              <a:gs pos="40000">
                <a:srgbClr val="0078D4">
                  <a:alpha val="50000"/>
                </a:srgbClr>
              </a:gs>
              <a:gs pos="100000">
                <a:srgbClr val="C53FCC">
                  <a:alpha val="50000"/>
                </a:srgbClr>
              </a:gs>
            </a:gsLst>
            <a:lin ang="282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1F2C"/>
              </a:solidFill>
              <a:effectLst/>
              <a:uLnTx/>
              <a:uFillTx/>
              <a:latin typeface="Segoe Sans Display"/>
              <a:ea typeface="+mn-ea"/>
              <a:cs typeface="+mn-cs"/>
            </a:endParaRPr>
          </a:p>
        </p:txBody>
      </p:sp>
      <p:sp>
        <p:nvSpPr>
          <p:cNvPr id="12" name="Rectangle 11">
            <a:extLst>
              <a:ext uri="{FF2B5EF4-FFF2-40B4-BE49-F238E27FC236}">
                <a16:creationId xmlns:a16="http://schemas.microsoft.com/office/drawing/2014/main" id="{E8C52702-2F73-068D-4043-533D462CE17C}"/>
              </a:ext>
              <a:ext uri="{C183D7F6-B498-43B3-948B-1728B52AA6E4}">
                <adec:decorative xmlns:adec="http://schemas.microsoft.com/office/drawing/2017/decorative" val="1"/>
              </a:ext>
            </a:extLst>
          </p:cNvPr>
          <p:cNvSpPr/>
          <p:nvPr/>
        </p:nvSpPr>
        <p:spPr>
          <a:xfrm>
            <a:off x="0" y="1146941"/>
            <a:ext cx="12192000" cy="64008"/>
          </a:xfrm>
          <a:prstGeom prst="rect">
            <a:avLst/>
          </a:prstGeom>
          <a:gradFill flip="none" rotWithShape="1">
            <a:gsLst>
              <a:gs pos="0">
                <a:srgbClr val="0078D4"/>
              </a:gs>
              <a:gs pos="100000">
                <a:srgbClr val="C53FC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2" name="Title 1">
            <a:extLst>
              <a:ext uri="{FF2B5EF4-FFF2-40B4-BE49-F238E27FC236}">
                <a16:creationId xmlns:a16="http://schemas.microsoft.com/office/drawing/2014/main" id="{86AA5CBE-6D52-36DE-04D0-114D69063B5B}"/>
              </a:ext>
            </a:extLst>
          </p:cNvPr>
          <p:cNvSpPr>
            <a:spLocks noGrp="1"/>
          </p:cNvSpPr>
          <p:nvPr>
            <p:ph type="title"/>
          </p:nvPr>
        </p:nvSpPr>
        <p:spPr>
          <a:xfrm>
            <a:off x="299229" y="157347"/>
            <a:ext cx="11018520" cy="705642"/>
          </a:xfrm>
        </p:spPr>
        <p:txBody>
          <a:bodyPr>
            <a:spAutoFit/>
          </a:bodyPr>
          <a:lstStyle/>
          <a:p>
            <a:r>
              <a:rPr lang="en-US">
                <a:latin typeface="Segoe UI Semibold" panose="020B0702040204020203" pitchFamily="34" charset="0"/>
                <a:cs typeface="Segoe UI Semibold" panose="020B0702040204020203" pitchFamily="34" charset="0"/>
              </a:rPr>
              <a:t>Use case 1 – New licenses</a:t>
            </a:r>
          </a:p>
        </p:txBody>
      </p:sp>
      <p:sp>
        <p:nvSpPr>
          <p:cNvPr id="13" name="Rectangle: Rounded Corners 12">
            <a:extLst>
              <a:ext uri="{FF2B5EF4-FFF2-40B4-BE49-F238E27FC236}">
                <a16:creationId xmlns:a16="http://schemas.microsoft.com/office/drawing/2014/main" id="{2936AACB-5F97-38D5-101E-933BC050C6C7}"/>
              </a:ext>
              <a:ext uri="{C183D7F6-B498-43B3-948B-1728B52AA6E4}">
                <adec:decorative xmlns:adec="http://schemas.microsoft.com/office/drawing/2017/decorative" val="1"/>
              </a:ext>
            </a:extLst>
          </p:cNvPr>
          <p:cNvSpPr>
            <a:spLocks/>
          </p:cNvSpPr>
          <p:nvPr/>
        </p:nvSpPr>
        <p:spPr>
          <a:xfrm>
            <a:off x="288119" y="1385906"/>
            <a:ext cx="11534146" cy="5328346"/>
          </a:xfrm>
          <a:prstGeom prst="roundRect">
            <a:avLst>
              <a:gd name="adj" fmla="val 3401"/>
            </a:avLst>
          </a:prstGeom>
          <a:solidFill>
            <a:srgbClr val="FFFCFC"/>
          </a:solidFill>
          <a:ln w="12700">
            <a:noFill/>
          </a:ln>
          <a:effectLst>
            <a:outerShdw blurRad="177800" dist="254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14" name="Rectangle: Top Corners Rounded 13">
            <a:extLst>
              <a:ext uri="{FF2B5EF4-FFF2-40B4-BE49-F238E27FC236}">
                <a16:creationId xmlns:a16="http://schemas.microsoft.com/office/drawing/2014/main" id="{4F1A2E3C-BDA7-EB6D-C435-D43A0E6C81E9}"/>
              </a:ext>
              <a:ext uri="{C183D7F6-B498-43B3-948B-1728B52AA6E4}">
                <adec:decorative xmlns:adec="http://schemas.microsoft.com/office/drawing/2017/decorative" val="1"/>
              </a:ext>
            </a:extLst>
          </p:cNvPr>
          <p:cNvSpPr>
            <a:spLocks/>
          </p:cNvSpPr>
          <p:nvPr/>
        </p:nvSpPr>
        <p:spPr>
          <a:xfrm>
            <a:off x="271506" y="1384349"/>
            <a:ext cx="11551099" cy="416560"/>
          </a:xfrm>
          <a:prstGeom prst="round2SameRect">
            <a:avLst>
              <a:gd name="adj1" fmla="val 33484"/>
              <a:gd name="adj2" fmla="val 0"/>
            </a:avLst>
          </a:prstGeom>
          <a:gradFill flip="none" rotWithShape="1">
            <a:gsLst>
              <a:gs pos="0">
                <a:srgbClr val="0078D4"/>
              </a:gs>
              <a:gs pos="100000">
                <a:srgbClr val="C53FC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80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Segoe Sans Display Semibold"/>
              <a:ea typeface="+mn-ea"/>
              <a:cs typeface="Segoe Sans Display Semibold" pitchFamily="2" charset="0"/>
            </a:endParaRPr>
          </a:p>
        </p:txBody>
      </p:sp>
      <p:sp>
        <p:nvSpPr>
          <p:cNvPr id="4" name="Text Placeholder 3">
            <a:extLst>
              <a:ext uri="{FF2B5EF4-FFF2-40B4-BE49-F238E27FC236}">
                <a16:creationId xmlns:a16="http://schemas.microsoft.com/office/drawing/2014/main" id="{892102A3-4B1E-F6BC-AEDD-285DC85D5F1E}"/>
              </a:ext>
            </a:extLst>
          </p:cNvPr>
          <p:cNvSpPr>
            <a:spLocks noGrp="1"/>
          </p:cNvSpPr>
          <p:nvPr>
            <p:ph type="body" sz="quarter" idx="10"/>
          </p:nvPr>
        </p:nvSpPr>
        <p:spPr>
          <a:xfrm>
            <a:off x="325505" y="783242"/>
            <a:ext cx="11018520" cy="276999"/>
          </a:xfrm>
        </p:spPr>
        <p:txBody>
          <a:bodyPr vert="horz" lIns="91440" tIns="45720" rIns="91440" bIns="45720" rtlCol="0" anchor="t">
            <a:noAutofit/>
          </a:bodyPr>
          <a:lstStyle/>
          <a:p>
            <a:r>
              <a:rPr lang="en-US" sz="1600">
                <a:solidFill>
                  <a:srgbClr val="242424"/>
                </a:solidFill>
                <a:latin typeface="Segoe UI" panose="020B0502040204020203" pitchFamily="34" charset="0"/>
                <a:ea typeface="+mj-lt"/>
                <a:cs typeface="Segoe UI" panose="020B0502040204020203" pitchFamily="34" charset="0"/>
              </a:rPr>
              <a:t>Utilize a data-driven approach to strategically deploy Microsoft 365 Copilot, helping ensure a swift and impactful rollout</a:t>
            </a:r>
            <a:endParaRPr lang="en-US">
              <a:solidFill>
                <a:srgbClr val="000000"/>
              </a:solidFill>
              <a:latin typeface="Segoe UI" panose="020B0502040204020203" pitchFamily="34" charset="0"/>
              <a:ea typeface="+mj-lt"/>
              <a:cs typeface="Segoe UI" panose="020B0502040204020203" pitchFamily="34" charset="0"/>
            </a:endParaRPr>
          </a:p>
        </p:txBody>
      </p:sp>
      <p:graphicFrame>
        <p:nvGraphicFramePr>
          <p:cNvPr id="16" name="Table 15">
            <a:extLst>
              <a:ext uri="{FF2B5EF4-FFF2-40B4-BE49-F238E27FC236}">
                <a16:creationId xmlns:a16="http://schemas.microsoft.com/office/drawing/2014/main" id="{9A4C5D96-372B-B318-47E5-B5B43CD22A13}"/>
              </a:ext>
            </a:extLst>
          </p:cNvPr>
          <p:cNvGraphicFramePr>
            <a:graphicFrameLocks noGrp="1"/>
          </p:cNvGraphicFramePr>
          <p:nvPr>
            <p:extLst>
              <p:ext uri="{D42A27DB-BD31-4B8C-83A1-F6EECF244321}">
                <p14:modId xmlns:p14="http://schemas.microsoft.com/office/powerpoint/2010/main" val="634280573"/>
              </p:ext>
            </p:extLst>
          </p:nvPr>
        </p:nvGraphicFramePr>
        <p:xfrm>
          <a:off x="325561" y="1479762"/>
          <a:ext cx="11533620" cy="4830937"/>
        </p:xfrm>
        <a:graphic>
          <a:graphicData uri="http://schemas.openxmlformats.org/drawingml/2006/table">
            <a:tbl>
              <a:tblPr firstRow="1" firstCol="1">
                <a:tableStyleId>{5C22544A-7EE6-4342-B048-85BDC9FD1C3A}</a:tableStyleId>
              </a:tblPr>
              <a:tblGrid>
                <a:gridCol w="1787769">
                  <a:extLst>
                    <a:ext uri="{9D8B030D-6E8A-4147-A177-3AD203B41FA5}">
                      <a16:colId xmlns:a16="http://schemas.microsoft.com/office/drawing/2014/main" val="2746429965"/>
                    </a:ext>
                  </a:extLst>
                </a:gridCol>
                <a:gridCol w="2183423">
                  <a:extLst>
                    <a:ext uri="{9D8B030D-6E8A-4147-A177-3AD203B41FA5}">
                      <a16:colId xmlns:a16="http://schemas.microsoft.com/office/drawing/2014/main" val="937084765"/>
                    </a:ext>
                  </a:extLst>
                </a:gridCol>
                <a:gridCol w="7562428">
                  <a:extLst>
                    <a:ext uri="{9D8B030D-6E8A-4147-A177-3AD203B41FA5}">
                      <a16:colId xmlns:a16="http://schemas.microsoft.com/office/drawing/2014/main" val="893455128"/>
                    </a:ext>
                  </a:extLst>
                </a:gridCol>
              </a:tblGrid>
              <a:tr h="272022">
                <a:tc>
                  <a:txBody>
                    <a:bodyPr/>
                    <a:lstStyle/>
                    <a:p>
                      <a:r>
                        <a:rPr lang="en-US" sz="1400" b="1">
                          <a:solidFill>
                            <a:schemeClr val="bg1"/>
                          </a:solidFill>
                          <a:latin typeface="Segoe UI"/>
                          <a:ea typeface="+mj-ea"/>
                          <a:cs typeface="+mj-cs"/>
                        </a:rPr>
                        <a:t>Data source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chemeClr val="bg1"/>
                          </a:solidFill>
                          <a:latin typeface="Segoe UI"/>
                          <a:ea typeface="+mj-ea"/>
                          <a:cs typeface="+mj-cs"/>
                        </a:rPr>
                        <a:t>Purpose</a:t>
                      </a:r>
                    </a:p>
                  </a:txBody>
                  <a:tcPr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chemeClr val="bg1"/>
                          </a:solidFill>
                          <a:latin typeface="Segoe UI"/>
                          <a:ea typeface="+mj-ea"/>
                          <a:cs typeface="+mj-cs"/>
                        </a:rPr>
                        <a:t>Steps</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804055"/>
                  </a:ext>
                </a:extLst>
              </a:tr>
              <a:tr h="2020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gradFill flip="none">
                            <a:gsLst>
                              <a:gs pos="29000">
                                <a:srgbClr val="0078D4"/>
                              </a:gs>
                              <a:gs pos="100000">
                                <a:srgbClr val="C53FCC"/>
                              </a:gs>
                            </a:gsLst>
                            <a:lin ang="0" scaled="1"/>
                            <a:tileRect/>
                          </a:gradFill>
                          <a:latin typeface="Segoe UI"/>
                          <a:ea typeface="+mn-lt"/>
                          <a:cs typeface="Segoe UI"/>
                        </a:rPr>
                        <a:t>Function &amp; role</a:t>
                      </a:r>
                      <a:endParaRPr lang="en-US" sz="1400" b="1" i="0" u="none" strike="noStrike" kern="1200" cap="none" spc="0" normalizeH="0" baseline="0" noProof="0">
                        <a:ln>
                          <a:noFill/>
                        </a:ln>
                        <a:gradFill flip="none">
                          <a:gsLst>
                            <a:gs pos="29000">
                              <a:srgbClr val="0078D4"/>
                            </a:gs>
                            <a:gs pos="100000">
                              <a:srgbClr val="C53FCC"/>
                            </a:gs>
                          </a:gsLst>
                          <a:lin ang="0" scaled="1"/>
                          <a:tileRect/>
                        </a:gradFill>
                        <a:effectLst/>
                        <a:uLnTx/>
                        <a:uFillTx/>
                        <a:latin typeface="Segoe UI"/>
                        <a:ea typeface="+mn-lt"/>
                        <a:cs typeface="Segoe UI"/>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u="none" strike="noStrike" noProof="0">
                          <a:solidFill>
                            <a:srgbClr val="424242"/>
                          </a:solidFill>
                          <a:latin typeface="Segoe UI"/>
                        </a:rPr>
                        <a:t>Identify a high value function with use cases that will drive significant Copilot adoption.</a:t>
                      </a:r>
                      <a:endParaRPr lang="en-US" sz="1400">
                        <a:latin typeface="Segoe UI"/>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u="none" strike="noStrike" noProof="0">
                          <a:solidFill>
                            <a:schemeClr val="tx1"/>
                          </a:solidFill>
                          <a:latin typeface="Segoe UI"/>
                        </a:rPr>
                        <a:t>Prioritize a function with:</a:t>
                      </a:r>
                      <a:endParaRPr lang="en-US" sz="1400" b="0" i="0" u="none" strike="noStrike" noProof="0">
                        <a:solidFill>
                          <a:schemeClr val="tx1"/>
                        </a:solidFill>
                        <a:latin typeface="Segoe UI"/>
                      </a:endParaRPr>
                    </a:p>
                    <a:p>
                      <a:pPr marL="274320" lvl="0" indent="-274320" algn="l">
                        <a:buClr>
                          <a:srgbClr val="000000"/>
                        </a:buClr>
                        <a:buFont typeface="Arial"/>
                        <a:buChar char="•"/>
                      </a:pPr>
                      <a:r>
                        <a:rPr lang="en-US" sz="1400" b="0" i="0" u="none" strike="noStrike" noProof="0">
                          <a:solidFill>
                            <a:schemeClr val="tx1"/>
                          </a:solidFill>
                          <a:latin typeface="Segoe UI"/>
                        </a:rPr>
                        <a:t>High value to the business</a:t>
                      </a:r>
                    </a:p>
                    <a:p>
                      <a:pPr marL="274320" lvl="0" indent="-274320" algn="l">
                        <a:buClr>
                          <a:srgbClr val="000000"/>
                        </a:buClr>
                        <a:buFont typeface="Arial"/>
                        <a:buChar char="•"/>
                      </a:pPr>
                      <a:r>
                        <a:rPr lang="en-US" sz="1400" b="0" i="0" u="none" strike="noStrike" noProof="0">
                          <a:solidFill>
                            <a:schemeClr val="tx1"/>
                          </a:solidFill>
                          <a:latin typeface="Segoe UI"/>
                        </a:rPr>
                        <a:t>High operating expense</a:t>
                      </a:r>
                    </a:p>
                    <a:p>
                      <a:pPr marL="274320" lvl="0" indent="-274320" algn="l">
                        <a:buClr>
                          <a:srgbClr val="000000"/>
                        </a:buClr>
                        <a:buFont typeface="Arial"/>
                        <a:buChar char="•"/>
                      </a:pPr>
                      <a:r>
                        <a:rPr lang="en-US" sz="1400" b="0" i="0" u="none" strike="noStrike" noProof="0">
                          <a:solidFill>
                            <a:schemeClr val="tx1"/>
                          </a:solidFill>
                          <a:latin typeface="Segoe UI"/>
                        </a:rPr>
                        <a:t>Business scenarios identified to re-imagine with Copilot and agents</a:t>
                      </a:r>
                    </a:p>
                    <a:p>
                      <a:pPr marL="274320" lvl="0" indent="-274320" algn="l">
                        <a:buClr>
                          <a:srgbClr val="000000"/>
                        </a:buClr>
                        <a:buFont typeface="Arial"/>
                        <a:buChar char="•"/>
                      </a:pPr>
                      <a:r>
                        <a:rPr lang="en-US" sz="1400" b="0" i="0" u="none" strike="noStrike" noProof="0">
                          <a:solidFill>
                            <a:schemeClr val="tx1"/>
                          </a:solidFill>
                          <a:latin typeface="Segoe UI"/>
                        </a:rPr>
                        <a:t>Measurable processes: KPIs and SLAs available</a:t>
                      </a:r>
                    </a:p>
                    <a:p>
                      <a:pPr marL="0" lvl="0" indent="0" algn="l">
                        <a:buNone/>
                      </a:pPr>
                      <a:r>
                        <a:rPr lang="en-US" sz="1400" b="1" i="0" u="none" strike="noStrike" noProof="0">
                          <a:solidFill>
                            <a:schemeClr val="tx1"/>
                          </a:solidFill>
                          <a:latin typeface="Segoe UI"/>
                        </a:rPr>
                        <a:t>Prioritize role: </a:t>
                      </a:r>
                      <a:endParaRPr lang="en-US" sz="1400" b="0" i="0" u="none" strike="noStrike" noProof="0">
                        <a:solidFill>
                          <a:schemeClr val="tx1"/>
                        </a:solidFill>
                        <a:latin typeface="Segoe UI"/>
                      </a:endParaRPr>
                    </a:p>
                    <a:p>
                      <a:pPr marL="171450" lvl="0" indent="-171450" algn="l">
                        <a:buClr>
                          <a:srgbClr val="000000"/>
                        </a:buClr>
                        <a:buFont typeface="Arial"/>
                        <a:buChar char="•"/>
                      </a:pPr>
                      <a:r>
                        <a:rPr lang="en-US" sz="1400" b="0" i="0" u="none" strike="noStrike" noProof="0">
                          <a:solidFill>
                            <a:schemeClr val="tx1"/>
                          </a:solidFill>
                          <a:latin typeface="Segoe UI"/>
                        </a:rPr>
                        <a:t>Relevant skills</a:t>
                      </a:r>
                    </a:p>
                    <a:p>
                      <a:pPr marL="171450" lvl="0" indent="-171450" algn="l">
                        <a:buClr>
                          <a:srgbClr val="000000"/>
                        </a:buClr>
                        <a:buFont typeface="Arial"/>
                        <a:buChar char="•"/>
                      </a:pPr>
                      <a:r>
                        <a:rPr lang="en-US" sz="1400" b="0" i="0" u="none" strike="noStrike" noProof="0">
                          <a:solidFill>
                            <a:schemeClr val="tx1"/>
                          </a:solidFill>
                          <a:latin typeface="Segoe UI"/>
                        </a:rPr>
                        <a:t>High value and high cost </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898372"/>
                  </a:ext>
                </a:extLst>
              </a:tr>
              <a:tr h="1049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gradFill flip="none">
                            <a:gsLst>
                              <a:gs pos="29000">
                                <a:srgbClr val="0078D4"/>
                              </a:gs>
                              <a:gs pos="100000">
                                <a:srgbClr val="C53FCC"/>
                              </a:gs>
                            </a:gsLst>
                            <a:lin ang="0" scaled="1"/>
                            <a:tileRect/>
                          </a:gradFill>
                          <a:latin typeface="Segoe UI"/>
                          <a:ea typeface="+mn-lt"/>
                          <a:cs typeface="Segoe UI"/>
                        </a:rPr>
                        <a:t>High propensity </a:t>
                      </a:r>
                      <a:br>
                        <a:rPr lang="en-US" sz="1400" b="1">
                          <a:gradFill flip="none">
                            <a:gsLst>
                              <a:gs pos="29000">
                                <a:srgbClr val="0078D4"/>
                              </a:gs>
                              <a:gs pos="100000">
                                <a:srgbClr val="C53FCC"/>
                              </a:gs>
                            </a:gsLst>
                            <a:lin ang="0" scaled="1"/>
                            <a:tileRect/>
                          </a:gradFill>
                          <a:latin typeface="Segoe UI"/>
                          <a:ea typeface="+mn-lt"/>
                          <a:cs typeface="Segoe UI"/>
                        </a:rPr>
                      </a:br>
                      <a:r>
                        <a:rPr lang="en-US" sz="1400" b="1">
                          <a:gradFill flip="none">
                            <a:gsLst>
                              <a:gs pos="29000">
                                <a:srgbClr val="0078D4"/>
                              </a:gs>
                              <a:gs pos="100000">
                                <a:srgbClr val="C53FCC"/>
                              </a:gs>
                            </a:gsLst>
                            <a:lin ang="0" scaled="1"/>
                            <a:tileRect/>
                          </a:gradFill>
                          <a:latin typeface="Segoe UI"/>
                          <a:ea typeface="+mn-lt"/>
                          <a:cs typeface="Segoe UI"/>
                        </a:rPr>
                        <a:t>users</a:t>
                      </a:r>
                      <a:endParaRPr lang="en-US" sz="1400" b="1" i="0" u="none" strike="noStrike" kern="1200" cap="none" spc="0" normalizeH="0" baseline="0" noProof="0">
                        <a:ln>
                          <a:noFill/>
                        </a:ln>
                        <a:gradFill flip="none">
                          <a:gsLst>
                            <a:gs pos="29000">
                              <a:srgbClr val="0078D4"/>
                            </a:gs>
                            <a:gs pos="100000">
                              <a:srgbClr val="C53FCC"/>
                            </a:gs>
                          </a:gsLst>
                          <a:lin ang="0" scaled="1"/>
                          <a:tileRect/>
                        </a:gradFill>
                        <a:effectLst/>
                        <a:uLnTx/>
                        <a:uFillTx/>
                        <a:latin typeface="Segoe UI"/>
                        <a:ea typeface="+mn-lt"/>
                        <a:cs typeface="Segoe UI"/>
                      </a:endParaRPr>
                    </a:p>
                  </a:txBody>
                  <a:tcPr anchor="ctr">
                    <a:lnL w="0">
                      <a:noFill/>
                    </a:lnL>
                    <a:lnR w="0">
                      <a:noFill/>
                    </a:lnR>
                    <a:lnT w="12700">
                      <a:solidFill>
                        <a:schemeClr val="bg2"/>
                      </a:solidFill>
                    </a:lnT>
                    <a:lnB w="12700">
                      <a:solidFill>
                        <a:schemeClr val="bg2"/>
                      </a:solidFill>
                    </a:lnB>
                    <a:lnTlToBr w="0">
                      <a:noFill/>
                    </a:lnTlToBr>
                    <a:lnBlToTr w="0">
                      <a:noFill/>
                    </a:lnBlToTr>
                    <a:noFill/>
                  </a:tcPr>
                </a:tc>
                <a:tc>
                  <a:txBody>
                    <a:bodyPr/>
                    <a:lstStyle/>
                    <a:p>
                      <a:pPr lvl="0" algn="ctr">
                        <a:buNone/>
                      </a:pPr>
                      <a:r>
                        <a:rPr lang="en-US" sz="1400" b="0" i="0" u="none" strike="noStrike" noProof="0">
                          <a:solidFill>
                            <a:srgbClr val="424242"/>
                          </a:solidFill>
                          <a:latin typeface="Segoe UI"/>
                        </a:rPr>
                        <a:t>Leverage Copilot Readiness data to identify employees who are actively using Microsoft 365 apps.</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a:solidFill>
                            <a:srgbClr val="424242"/>
                          </a:solidFill>
                          <a:latin typeface="Segoe UI"/>
                        </a:rPr>
                        <a:t>Examine the </a:t>
                      </a:r>
                      <a:r>
                        <a:rPr lang="en-US" sz="1400" b="0" i="0" u="none" strike="noStrike" noProof="0">
                          <a:solidFill>
                            <a:srgbClr val="424242"/>
                          </a:solidFill>
                          <a:latin typeface="Segoe UI"/>
                          <a:hlinkClick r:id="rId3"/>
                        </a:rPr>
                        <a:t>user activity table</a:t>
                      </a:r>
                      <a:r>
                        <a:rPr lang="en-US" sz="1400" b="0" i="0" u="none" strike="noStrike" noProof="0">
                          <a:solidFill>
                            <a:srgbClr val="424242"/>
                          </a:solidFill>
                          <a:latin typeface="Segoe UI"/>
                        </a:rPr>
                        <a:t> to identify potential candidates for Copilot licenses.</a:t>
                      </a:r>
                      <a:endParaRPr lang="en-US"/>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545472"/>
                  </a:ext>
                </a:extLst>
              </a:tr>
              <a:tr h="1347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gradFill flip="none">
                            <a:gsLst>
                              <a:gs pos="29000">
                                <a:srgbClr val="0078D4"/>
                              </a:gs>
                              <a:gs pos="100000">
                                <a:srgbClr val="C53FCC"/>
                              </a:gs>
                            </a:gsLst>
                            <a:lin ang="0" scaled="1"/>
                            <a:tileRect/>
                          </a:gradFill>
                          <a:latin typeface="Segoe UI"/>
                          <a:cs typeface="Segoe UI"/>
                        </a:rPr>
                        <a:t>Microsoft 365 Copilot Chat usage</a:t>
                      </a:r>
                      <a:endParaRPr lang="en-US" sz="1200" b="0" i="0" u="none" strike="noStrike" kern="1200" cap="none" spc="0" normalizeH="0" baseline="0" noProof="0">
                        <a:ln>
                          <a:noFill/>
                        </a:ln>
                        <a:solidFill>
                          <a:srgbClr val="091F2C"/>
                        </a:solidFill>
                        <a:effectLst/>
                        <a:uLnTx/>
                        <a:uFillTx/>
                        <a:latin typeface="Segoe Sans Display"/>
                        <a:cs typeface="Segoe Sans Display"/>
                      </a:endParaRPr>
                    </a:p>
                  </a:txBody>
                  <a:tcPr anchor="ctr">
                    <a:lnL w="0">
                      <a:noFill/>
                    </a:lnL>
                    <a:lnR w="0">
                      <a:noFill/>
                    </a:lnR>
                    <a:lnT w="12700">
                      <a:solidFill>
                        <a:schemeClr val="bg2"/>
                      </a:solidFill>
                    </a:lnT>
                    <a:lnB w="12700">
                      <a:solidFill>
                        <a:schemeClr val="bg2"/>
                      </a:solidFill>
                    </a:lnB>
                    <a:lnTlToBr w="0">
                      <a:noFill/>
                    </a:lnTlToBr>
                    <a:lnBlToTr w="0">
                      <a:noFill/>
                    </a:lnBlToTr>
                    <a:noFill/>
                  </a:tcPr>
                </a:tc>
                <a:tc>
                  <a:txBody>
                    <a:bodyPr/>
                    <a:lstStyle/>
                    <a:p>
                      <a:pPr lvl="0" algn="ctr">
                        <a:buNone/>
                      </a:pPr>
                      <a:r>
                        <a:rPr lang="en-US" sz="1400" b="0" i="0" u="none" strike="noStrike" noProof="0">
                          <a:solidFill>
                            <a:srgbClr val="424242"/>
                          </a:solidFill>
                          <a:latin typeface="Segoe UI"/>
                        </a:rPr>
                        <a:t>Evaluate Microsoft 365 Copilot Chat data to discover active users. </a:t>
                      </a:r>
                      <a:endParaRPr lang="en-US"/>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a:solidFill>
                            <a:srgbClr val="424242"/>
                          </a:solidFill>
                          <a:latin typeface="Segoe UI"/>
                        </a:rPr>
                        <a:t>Analyze </a:t>
                      </a:r>
                      <a:r>
                        <a:rPr lang="en-US" sz="1400" b="0" i="0" u="none" strike="noStrike" noProof="0">
                          <a:solidFill>
                            <a:srgbClr val="424242"/>
                          </a:solidFill>
                          <a:latin typeface="Segoe UI"/>
                          <a:hlinkClick r:id="rId4"/>
                        </a:rPr>
                        <a:t>de-anonymized user-specific data</a:t>
                      </a:r>
                      <a:r>
                        <a:rPr lang="en-US" sz="1400" b="0" i="0" u="none" strike="noStrike" noProof="0">
                          <a:solidFill>
                            <a:srgbClr val="424242"/>
                          </a:solidFill>
                          <a:latin typeface="Segoe UI"/>
                        </a:rPr>
                        <a:t> to gain insights into active users across various periods and applications.</a:t>
                      </a:r>
                      <a:endParaRPr lang="en-US" sz="1400">
                        <a:solidFill>
                          <a:schemeClr val="tx1"/>
                        </a:solidFill>
                        <a:latin typeface="Segoe UI"/>
                        <a:ea typeface="+mn-ea"/>
                        <a:cs typeface="+mn-cs"/>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606072"/>
                  </a:ext>
                </a:extLst>
              </a:tr>
            </a:tbl>
          </a:graphicData>
        </a:graphic>
      </p:graphicFrame>
    </p:spTree>
    <p:extLst>
      <p:ext uri="{BB962C8B-B14F-4D97-AF65-F5344CB8AC3E}">
        <p14:creationId xmlns:p14="http://schemas.microsoft.com/office/powerpoint/2010/main" val="28661815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3A2A-37CC-9BB6-180F-E977EC6F42E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731A03D-D84D-709D-E63C-035605405274}"/>
              </a:ext>
              <a:ext uri="{C183D7F6-B498-43B3-948B-1728B52AA6E4}">
                <adec:decorative xmlns:adec="http://schemas.microsoft.com/office/drawing/2017/decorative" val="1"/>
              </a:ext>
            </a:extLst>
          </p:cNvPr>
          <p:cNvSpPr/>
          <p:nvPr/>
        </p:nvSpPr>
        <p:spPr>
          <a:xfrm>
            <a:off x="0" y="1"/>
            <a:ext cx="12192000" cy="1165224"/>
          </a:xfrm>
          <a:prstGeom prst="rect">
            <a:avLst/>
          </a:prstGeom>
          <a:gradFill flip="none" rotWithShape="1">
            <a:gsLst>
              <a:gs pos="40000">
                <a:srgbClr val="0078D4">
                  <a:alpha val="50000"/>
                </a:srgbClr>
              </a:gs>
              <a:gs pos="100000">
                <a:srgbClr val="C53FCC">
                  <a:alpha val="50000"/>
                </a:srgbClr>
              </a:gs>
            </a:gsLst>
            <a:lin ang="282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1F2C"/>
              </a:solidFill>
              <a:effectLst/>
              <a:uLnTx/>
              <a:uFillTx/>
              <a:latin typeface="Segoe Sans Display"/>
              <a:ea typeface="+mn-ea"/>
              <a:cs typeface="+mn-cs"/>
            </a:endParaRPr>
          </a:p>
        </p:txBody>
      </p:sp>
      <p:sp>
        <p:nvSpPr>
          <p:cNvPr id="12" name="Rectangle 11">
            <a:extLst>
              <a:ext uri="{FF2B5EF4-FFF2-40B4-BE49-F238E27FC236}">
                <a16:creationId xmlns:a16="http://schemas.microsoft.com/office/drawing/2014/main" id="{9E29CFA9-DBF6-2EC0-7EE3-80B3E611AAF9}"/>
              </a:ext>
              <a:ext uri="{C183D7F6-B498-43B3-948B-1728B52AA6E4}">
                <adec:decorative xmlns:adec="http://schemas.microsoft.com/office/drawing/2017/decorative" val="1"/>
              </a:ext>
            </a:extLst>
          </p:cNvPr>
          <p:cNvSpPr/>
          <p:nvPr/>
        </p:nvSpPr>
        <p:spPr>
          <a:xfrm>
            <a:off x="0" y="1146941"/>
            <a:ext cx="12192000" cy="64008"/>
          </a:xfrm>
          <a:prstGeom prst="rect">
            <a:avLst/>
          </a:prstGeom>
          <a:gradFill flip="none" rotWithShape="1">
            <a:gsLst>
              <a:gs pos="0">
                <a:srgbClr val="0078D4"/>
              </a:gs>
              <a:gs pos="100000">
                <a:srgbClr val="C53FC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2" name="Title 1">
            <a:extLst>
              <a:ext uri="{FF2B5EF4-FFF2-40B4-BE49-F238E27FC236}">
                <a16:creationId xmlns:a16="http://schemas.microsoft.com/office/drawing/2014/main" id="{3C816FDC-43DC-01EA-F974-CCEB70B8518A}"/>
              </a:ext>
            </a:extLst>
          </p:cNvPr>
          <p:cNvSpPr>
            <a:spLocks noGrp="1"/>
          </p:cNvSpPr>
          <p:nvPr>
            <p:ph type="title"/>
          </p:nvPr>
        </p:nvSpPr>
        <p:spPr>
          <a:xfrm>
            <a:off x="299229" y="157347"/>
            <a:ext cx="11018520" cy="705642"/>
          </a:xfrm>
        </p:spPr>
        <p:txBody>
          <a:bodyPr>
            <a:spAutoFit/>
          </a:bodyPr>
          <a:lstStyle/>
          <a:p>
            <a:r>
              <a:rPr lang="en-US">
                <a:latin typeface="Segoe UI Semibold" panose="020B0702040204020203" pitchFamily="34" charset="0"/>
                <a:cs typeface="Segoe UI Semibold" panose="020B0702040204020203" pitchFamily="34" charset="0"/>
              </a:rPr>
              <a:t>Use case 2 – Reassign licenses</a:t>
            </a:r>
          </a:p>
        </p:txBody>
      </p:sp>
      <p:sp>
        <p:nvSpPr>
          <p:cNvPr id="13" name="Rectangle: Rounded Corners 12">
            <a:extLst>
              <a:ext uri="{FF2B5EF4-FFF2-40B4-BE49-F238E27FC236}">
                <a16:creationId xmlns:a16="http://schemas.microsoft.com/office/drawing/2014/main" id="{E3584DA8-5D7D-2554-2083-E25C1FF684C4}"/>
              </a:ext>
              <a:ext uri="{C183D7F6-B498-43B3-948B-1728B52AA6E4}">
                <adec:decorative xmlns:adec="http://schemas.microsoft.com/office/drawing/2017/decorative" val="1"/>
              </a:ext>
            </a:extLst>
          </p:cNvPr>
          <p:cNvSpPr>
            <a:spLocks/>
          </p:cNvSpPr>
          <p:nvPr/>
        </p:nvSpPr>
        <p:spPr>
          <a:xfrm>
            <a:off x="296877" y="1420940"/>
            <a:ext cx="11551663" cy="3810702"/>
          </a:xfrm>
          <a:prstGeom prst="roundRect">
            <a:avLst>
              <a:gd name="adj" fmla="val 3401"/>
            </a:avLst>
          </a:prstGeom>
          <a:solidFill>
            <a:srgbClr val="FFFCFC"/>
          </a:solidFill>
          <a:ln w="12700">
            <a:noFill/>
          </a:ln>
          <a:effectLst>
            <a:outerShdw blurRad="177800" dist="254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sp>
        <p:nvSpPr>
          <p:cNvPr id="14" name="Rectangle: Top Corners Rounded 13">
            <a:extLst>
              <a:ext uri="{FF2B5EF4-FFF2-40B4-BE49-F238E27FC236}">
                <a16:creationId xmlns:a16="http://schemas.microsoft.com/office/drawing/2014/main" id="{D3470FA2-E9DD-C191-6D28-28262AC622C8}"/>
              </a:ext>
              <a:ext uri="{C183D7F6-B498-43B3-948B-1728B52AA6E4}">
                <adec:decorative xmlns:adec="http://schemas.microsoft.com/office/drawing/2017/decorative" val="1"/>
              </a:ext>
            </a:extLst>
          </p:cNvPr>
          <p:cNvSpPr>
            <a:spLocks/>
          </p:cNvSpPr>
          <p:nvPr/>
        </p:nvSpPr>
        <p:spPr>
          <a:xfrm>
            <a:off x="271506" y="1384349"/>
            <a:ext cx="11551099" cy="416560"/>
          </a:xfrm>
          <a:prstGeom prst="round2SameRect">
            <a:avLst>
              <a:gd name="adj1" fmla="val 33484"/>
              <a:gd name="adj2" fmla="val 0"/>
            </a:avLst>
          </a:prstGeom>
          <a:gradFill flip="none" rotWithShape="1">
            <a:gsLst>
              <a:gs pos="0">
                <a:srgbClr val="0078D4"/>
              </a:gs>
              <a:gs pos="100000">
                <a:srgbClr val="C53FC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80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Segoe Sans Display Semibold"/>
              <a:ea typeface="+mn-ea"/>
              <a:cs typeface="Segoe Sans Display Semibold" pitchFamily="2" charset="0"/>
            </a:endParaRPr>
          </a:p>
        </p:txBody>
      </p:sp>
      <p:sp>
        <p:nvSpPr>
          <p:cNvPr id="4" name="Text Placeholder 3">
            <a:extLst>
              <a:ext uri="{FF2B5EF4-FFF2-40B4-BE49-F238E27FC236}">
                <a16:creationId xmlns:a16="http://schemas.microsoft.com/office/drawing/2014/main" id="{24DD63CE-00B1-AE5E-7633-9AEDA087255E}"/>
              </a:ext>
            </a:extLst>
          </p:cNvPr>
          <p:cNvSpPr>
            <a:spLocks noGrp="1"/>
          </p:cNvSpPr>
          <p:nvPr>
            <p:ph type="body" sz="quarter" idx="10"/>
          </p:nvPr>
        </p:nvSpPr>
        <p:spPr>
          <a:xfrm>
            <a:off x="325505" y="783242"/>
            <a:ext cx="11018520" cy="276999"/>
          </a:xfrm>
        </p:spPr>
        <p:txBody>
          <a:bodyPr vert="horz" lIns="91440" tIns="45720" rIns="91440" bIns="45720" rtlCol="0" anchor="t">
            <a:noAutofit/>
          </a:bodyPr>
          <a:lstStyle/>
          <a:p>
            <a:r>
              <a:rPr lang="en-US" sz="1600">
                <a:solidFill>
                  <a:srgbClr val="242424"/>
                </a:solidFill>
                <a:latin typeface="Segoe UI" panose="020B0502040204020203" pitchFamily="34" charset="0"/>
                <a:ea typeface="+mj-lt"/>
                <a:cs typeface="Segoe UI" panose="020B0502040204020203" pitchFamily="34" charset="0"/>
              </a:rPr>
              <a:t>Utilize a data-driven approach to strategically re-deploy Microsoft 365 Copilot, leading to higher value</a:t>
            </a:r>
            <a:endParaRPr lang="en-US">
              <a:solidFill>
                <a:srgbClr val="000000"/>
              </a:solidFill>
              <a:latin typeface="Segoe UI" panose="020B0502040204020203" pitchFamily="34" charset="0"/>
              <a:ea typeface="+mj-lt"/>
              <a:cs typeface="Segoe UI" panose="020B0502040204020203" pitchFamily="34" charset="0"/>
            </a:endParaRPr>
          </a:p>
        </p:txBody>
      </p:sp>
      <p:graphicFrame>
        <p:nvGraphicFramePr>
          <p:cNvPr id="16" name="Table 15">
            <a:extLst>
              <a:ext uri="{FF2B5EF4-FFF2-40B4-BE49-F238E27FC236}">
                <a16:creationId xmlns:a16="http://schemas.microsoft.com/office/drawing/2014/main" id="{F1109CEA-D24A-82F1-3BB1-A5D88A03E98C}"/>
              </a:ext>
            </a:extLst>
          </p:cNvPr>
          <p:cNvGraphicFramePr>
            <a:graphicFrameLocks noGrp="1"/>
          </p:cNvGraphicFramePr>
          <p:nvPr>
            <p:extLst>
              <p:ext uri="{D42A27DB-BD31-4B8C-83A1-F6EECF244321}">
                <p14:modId xmlns:p14="http://schemas.microsoft.com/office/powerpoint/2010/main" val="352449625"/>
              </p:ext>
            </p:extLst>
          </p:nvPr>
        </p:nvGraphicFramePr>
        <p:xfrm>
          <a:off x="325561" y="1444727"/>
          <a:ext cx="11533620" cy="3705028"/>
        </p:xfrm>
        <a:graphic>
          <a:graphicData uri="http://schemas.openxmlformats.org/drawingml/2006/table">
            <a:tbl>
              <a:tblPr firstRow="1" firstCol="1">
                <a:tableStyleId>{5C22544A-7EE6-4342-B048-85BDC9FD1C3A}</a:tableStyleId>
              </a:tblPr>
              <a:tblGrid>
                <a:gridCol w="1787769">
                  <a:extLst>
                    <a:ext uri="{9D8B030D-6E8A-4147-A177-3AD203B41FA5}">
                      <a16:colId xmlns:a16="http://schemas.microsoft.com/office/drawing/2014/main" val="2746429965"/>
                    </a:ext>
                  </a:extLst>
                </a:gridCol>
                <a:gridCol w="2183423">
                  <a:extLst>
                    <a:ext uri="{9D8B030D-6E8A-4147-A177-3AD203B41FA5}">
                      <a16:colId xmlns:a16="http://schemas.microsoft.com/office/drawing/2014/main" val="937084765"/>
                    </a:ext>
                  </a:extLst>
                </a:gridCol>
                <a:gridCol w="7562428">
                  <a:extLst>
                    <a:ext uri="{9D8B030D-6E8A-4147-A177-3AD203B41FA5}">
                      <a16:colId xmlns:a16="http://schemas.microsoft.com/office/drawing/2014/main" val="893455128"/>
                    </a:ext>
                  </a:extLst>
                </a:gridCol>
              </a:tblGrid>
              <a:tr h="286557">
                <a:tc>
                  <a:txBody>
                    <a:bodyPr/>
                    <a:lstStyle/>
                    <a:p>
                      <a:r>
                        <a:rPr lang="en-US" sz="1400" b="1">
                          <a:solidFill>
                            <a:schemeClr val="bg1"/>
                          </a:solidFill>
                          <a:latin typeface="Segoe UI"/>
                          <a:ea typeface="+mj-ea"/>
                          <a:cs typeface="+mj-cs"/>
                        </a:rPr>
                        <a:t>Data Source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chemeClr val="bg1"/>
                          </a:solidFill>
                          <a:latin typeface="Segoe UI"/>
                          <a:ea typeface="+mj-ea"/>
                          <a:cs typeface="+mj-cs"/>
                        </a:rPr>
                        <a:t>Purpose</a:t>
                      </a:r>
                    </a:p>
                  </a:txBody>
                  <a:tcPr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chemeClr val="bg1"/>
                          </a:solidFill>
                          <a:latin typeface="Segoe UI"/>
                          <a:ea typeface="+mj-ea"/>
                          <a:cs typeface="+mj-cs"/>
                        </a:rPr>
                        <a:t>Steps</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6804055"/>
                  </a:ext>
                </a:extLst>
              </a:tr>
              <a:tr h="83238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gradFill flip="none">
                            <a:gsLst>
                              <a:gs pos="29000">
                                <a:srgbClr val="0078D4"/>
                              </a:gs>
                              <a:gs pos="100000">
                                <a:srgbClr val="C53FCC"/>
                              </a:gs>
                            </a:gsLst>
                            <a:lin ang="0" scaled="1"/>
                            <a:tileRect/>
                          </a:gradFill>
                          <a:latin typeface="Segoe UI"/>
                          <a:ea typeface="+mn-lt"/>
                          <a:cs typeface="Segoe UI"/>
                        </a:rPr>
                        <a:t>Copilot Analytics</a:t>
                      </a:r>
                      <a:endParaRPr lang="en-US" sz="1400" b="1" i="0" u="none" strike="noStrike" kern="1200" cap="none" spc="0" normalizeH="0" baseline="0" noProof="0">
                        <a:ln>
                          <a:noFill/>
                        </a:ln>
                        <a:gradFill flip="none">
                          <a:gsLst>
                            <a:gs pos="29000">
                              <a:srgbClr val="0078D4"/>
                            </a:gs>
                            <a:gs pos="100000">
                              <a:srgbClr val="C53FCC"/>
                            </a:gs>
                          </a:gsLst>
                          <a:lin ang="0" scaled="1"/>
                          <a:tileRect/>
                        </a:gradFill>
                        <a:effectLst/>
                        <a:uLnTx/>
                        <a:uFillTx/>
                        <a:latin typeface="Segoe UI"/>
                        <a:ea typeface="+mn-lt"/>
                        <a:cs typeface="Segoe UI"/>
                      </a:endParaRPr>
                    </a:p>
                    <a:p>
                      <a:pPr lvl="0">
                        <a:buNone/>
                      </a:pPr>
                      <a:endParaRPr lang="en-US" sz="1400">
                        <a:solidFill>
                          <a:schemeClr val="accent1"/>
                        </a:solidFill>
                        <a:latin typeface="Segoe UI"/>
                        <a:ea typeface="+mn-ea"/>
                        <a:cs typeface="+mn-cs"/>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lvl="0" algn="ctr">
                        <a:buNone/>
                      </a:pPr>
                      <a:r>
                        <a:rPr lang="en-US" sz="1400" b="0" i="0" u="none" strike="noStrike" noProof="0">
                          <a:solidFill>
                            <a:srgbClr val="424242"/>
                          </a:solidFill>
                          <a:latin typeface="Segoe UI"/>
                        </a:rPr>
                        <a:t>Identify key functional areas and roles that have demonstrated high levels of Copilot adoption.</a:t>
                      </a:r>
                      <a:endParaRPr lang="en-US"/>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dirty="0">
                          <a:solidFill>
                            <a:schemeClr val="tx1"/>
                          </a:solidFill>
                          <a:latin typeface="Segoe UI"/>
                          <a:ea typeface="+mn-ea"/>
                          <a:cs typeface="+mn-cs"/>
                        </a:rPr>
                        <a:t>Prepare a </a:t>
                      </a:r>
                      <a:r>
                        <a:rPr lang="en-US" sz="1400" dirty="0">
                          <a:solidFill>
                            <a:schemeClr val="tx1"/>
                          </a:solidFill>
                          <a:latin typeface="Segoe UI"/>
                          <a:ea typeface="+mn-ea"/>
                          <a:cs typeface="+mn-cs"/>
                          <a:hlinkClick r:id="rId3"/>
                        </a:rPr>
                        <a:t>data file</a:t>
                      </a:r>
                      <a:r>
                        <a:rPr lang="en-US" sz="1400" dirty="0">
                          <a:solidFill>
                            <a:schemeClr val="tx1"/>
                          </a:solidFill>
                          <a:latin typeface="Segoe UI"/>
                          <a:ea typeface="+mn-ea"/>
                          <a:cs typeface="+mn-cs"/>
                        </a:rPr>
                        <a:t> including </a:t>
                      </a:r>
                      <a:r>
                        <a:rPr lang="en-US" sz="1400">
                          <a:solidFill>
                            <a:schemeClr val="tx1"/>
                          </a:solidFill>
                          <a:latin typeface="Segoe UI"/>
                          <a:ea typeface="+mn-ea"/>
                          <a:cs typeface="+mn-cs"/>
                        </a:rPr>
                        <a:t>FunctionalType</a:t>
                      </a:r>
                      <a:r>
                        <a:rPr lang="en-US" sz="1400" dirty="0">
                          <a:solidFill>
                            <a:schemeClr val="tx1"/>
                          </a:solidFill>
                          <a:latin typeface="Segoe UI"/>
                          <a:ea typeface="+mn-ea"/>
                          <a:cs typeface="+mn-cs"/>
                        </a:rPr>
                        <a:t> and custom, Role, attributes to upload to Copilot Analytics.  </a:t>
                      </a:r>
                      <a:endParaRPr lang="en-US" dirty="0"/>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898372"/>
                  </a:ext>
                </a:extLst>
              </a:tr>
              <a:tr h="980157">
                <a:tc vMerge="1">
                  <a:txBody>
                    <a:bodyPr/>
                    <a:lstStyle/>
                    <a:p>
                      <a:endParaRPr lang="en-US"/>
                    </a:p>
                  </a:txBody>
                  <a:tcPr anchor="ctr">
                    <a:lnL w="0">
                      <a:noFill/>
                    </a:lnL>
                    <a:lnR w="0">
                      <a:noFill/>
                    </a:lnR>
                    <a:lnT w="12700">
                      <a:solidFill>
                        <a:schemeClr val="bg2"/>
                      </a:solidFill>
                    </a:lnT>
                    <a:lnB w="12700">
                      <a:solidFill>
                        <a:schemeClr val="bg2"/>
                      </a:solidFill>
                    </a:lnB>
                    <a:lnTlToBr w="0">
                      <a:noFill/>
                    </a:lnTlToBr>
                    <a:lnBlToTr w="0">
                      <a:noFill/>
                    </a:lnBlToTr>
                    <a:noFill/>
                  </a:tcPr>
                </a:tc>
                <a:tc vMerge="1">
                  <a:txBody>
                    <a:bodyPr/>
                    <a:lstStyle/>
                    <a:p>
                      <a:endParaRPr lang="en-US"/>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a:solidFill>
                            <a:srgbClr val="161616"/>
                          </a:solidFill>
                          <a:latin typeface="Segoe UI"/>
                        </a:rPr>
                        <a:t>Run and analyze the insights from the </a:t>
                      </a:r>
                      <a:r>
                        <a:rPr lang="en-US" sz="1400" b="0" i="0" u="none" strike="noStrike" noProof="0">
                          <a:solidFill>
                            <a:srgbClr val="161616"/>
                          </a:solidFill>
                          <a:latin typeface="Segoe UI"/>
                          <a:hlinkClick r:id="rId4"/>
                        </a:rPr>
                        <a:t>Microsoft 365 Copilot Adoption</a:t>
                      </a:r>
                      <a:r>
                        <a:rPr lang="en-US" sz="1400" b="0" i="0" u="none" strike="noStrike" noProof="0">
                          <a:solidFill>
                            <a:srgbClr val="161616"/>
                          </a:solidFill>
                          <a:latin typeface="Segoe UI"/>
                        </a:rPr>
                        <a:t> report to gain understanding which functional areas and roles in your company are leaders in Copilot adoption.</a:t>
                      </a:r>
                      <a:endParaRPr lang="en-US">
                        <a:solidFill>
                          <a:srgbClr val="161616"/>
                        </a:solidFill>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545472"/>
                  </a:ext>
                </a:extLst>
              </a:tr>
              <a:tr h="809767">
                <a:tc vMerge="1">
                  <a:txBody>
                    <a:bodyPr/>
                    <a:lstStyle/>
                    <a:p>
                      <a:endParaRPr lang="en-US"/>
                    </a:p>
                  </a:txBody>
                  <a:tcPr anchor="ctr">
                    <a:lnL w="0">
                      <a:noFill/>
                    </a:lnL>
                    <a:lnR w="0">
                      <a:noFill/>
                    </a:lnR>
                    <a:lnT w="12700">
                      <a:solidFill>
                        <a:schemeClr val="bg2"/>
                      </a:solidFill>
                    </a:lnT>
                    <a:lnB w="12700">
                      <a:solidFill>
                        <a:schemeClr val="bg2"/>
                      </a:solidFill>
                    </a:lnB>
                    <a:lnTlToBr w="0">
                      <a:noFill/>
                    </a:lnTlToBr>
                    <a:lnBlToTr w="0">
                      <a:noFill/>
                    </a:lnBlToTr>
                    <a:noFill/>
                  </a:tcPr>
                </a:tc>
                <a:tc vMerge="1">
                  <a:txBody>
                    <a:bodyPr/>
                    <a:lstStyle/>
                    <a:p>
                      <a:endParaRPr lang="en-US"/>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a:solidFill>
                            <a:srgbClr val="161616"/>
                          </a:solidFill>
                          <a:latin typeface="Segoe UI"/>
                        </a:rPr>
                        <a:t>Request a report from your HRIS team to identify employees in key functional areas that demonstrate the high usage of Copilot.</a:t>
                      </a:r>
                      <a:endParaRPr lang="en-US" sz="1400">
                        <a:solidFill>
                          <a:srgbClr val="161616"/>
                        </a:solidFill>
                        <a:latin typeface="Segoe UI"/>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606072"/>
                  </a:ext>
                </a:extLst>
              </a:tr>
              <a:tr h="777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gradFill flip="none">
                            <a:gsLst>
                              <a:gs pos="29000">
                                <a:srgbClr val="0078D4"/>
                              </a:gs>
                              <a:gs pos="100000">
                                <a:srgbClr val="C53FCC"/>
                              </a:gs>
                            </a:gsLst>
                            <a:lin ang="0" scaled="1"/>
                            <a:tileRect/>
                          </a:gradFill>
                          <a:latin typeface="Segoe UI"/>
                          <a:ea typeface="+mn-lt"/>
                          <a:cs typeface="Segoe UI"/>
                        </a:rPr>
                        <a:t>Reassign licenses</a:t>
                      </a:r>
                      <a:endParaRPr lang="en-US" sz="1400" b="1" i="0" u="none" strike="noStrike" kern="1200" cap="none" spc="0" normalizeH="0" baseline="0" noProof="0">
                        <a:ln>
                          <a:noFill/>
                        </a:ln>
                        <a:gradFill flip="none">
                          <a:gsLst>
                            <a:gs pos="29000">
                              <a:srgbClr val="0078D4"/>
                            </a:gs>
                            <a:gs pos="100000">
                              <a:srgbClr val="C53FCC"/>
                            </a:gs>
                          </a:gsLst>
                          <a:lin ang="0" scaled="1"/>
                          <a:tileRect/>
                        </a:gradFill>
                        <a:effectLst/>
                        <a:uLnTx/>
                        <a:uFillTx/>
                        <a:latin typeface="Segoe UI"/>
                        <a:ea typeface="+mn-lt"/>
                        <a:cs typeface="Segoe UI"/>
                      </a:endParaRPr>
                    </a:p>
                    <a:p>
                      <a:pPr lvl="0">
                        <a:buNone/>
                      </a:pPr>
                      <a:endParaRPr lang="en-US" sz="1400">
                        <a:solidFill>
                          <a:schemeClr val="accent1"/>
                        </a:solidFill>
                        <a:latin typeface="Segoe UI"/>
                        <a:ea typeface="+mn-ea"/>
                        <a:cs typeface="+mn-cs"/>
                      </a:endParaRPr>
                    </a:p>
                  </a:txBody>
                  <a:tcPr anchor="ctr">
                    <a:lnL w="0">
                      <a:noFill/>
                    </a:lnL>
                    <a:lnR w="0">
                      <a:noFill/>
                    </a:lnR>
                    <a:lnT w="0">
                      <a:noFill/>
                    </a:lnT>
                    <a:lnB w="12700">
                      <a:solidFill>
                        <a:schemeClr val="bg2"/>
                      </a:solidFill>
                    </a:lnB>
                    <a:lnTlToBr w="0">
                      <a:noFill/>
                    </a:lnTlToBr>
                    <a:lnBlToTr w="0">
                      <a:noFill/>
                    </a:lnBlToTr>
                    <a:noFill/>
                  </a:tcPr>
                </a:tc>
                <a:tc>
                  <a:txBody>
                    <a:bodyPr/>
                    <a:lstStyle/>
                    <a:p>
                      <a:pPr lvl="0" algn="ctr">
                        <a:buNone/>
                      </a:pPr>
                      <a:r>
                        <a:rPr lang="en-US" sz="1400" b="0" i="0" u="none" strike="noStrike" noProof="0">
                          <a:solidFill>
                            <a:srgbClr val="161616"/>
                          </a:solidFill>
                          <a:latin typeface="Segoe UI"/>
                        </a:rPr>
                        <a:t>Reassign licenses based on the optimal model. </a:t>
                      </a:r>
                      <a:endParaRPr lang="en-US"/>
                    </a:p>
                  </a:txBody>
                  <a:tcPr anchor="ctr">
                    <a:lnL w="0">
                      <a:noFill/>
                    </a:lnL>
                    <a:lnR w="0">
                      <a:noFill/>
                    </a:lnR>
                    <a:lnT w="0">
                      <a:noFill/>
                    </a:lnT>
                    <a:lnB w="12700">
                      <a:solidFill>
                        <a:schemeClr val="bg2"/>
                      </a:solidFill>
                    </a:lnB>
                    <a:lnTlToBr w="0">
                      <a:noFill/>
                    </a:lnTlToBr>
                    <a:lnBlToTr w="0">
                      <a:noFill/>
                    </a:lnBlToTr>
                    <a:noFill/>
                  </a:tcPr>
                </a:tc>
                <a:tc>
                  <a:txBody>
                    <a:bodyPr/>
                    <a:lstStyle/>
                    <a:p>
                      <a:pPr lvl="0">
                        <a:buNone/>
                      </a:pPr>
                      <a:r>
                        <a:rPr lang="en-US" sz="1400" b="0" i="0" u="none" strike="noStrike" noProof="0" dirty="0">
                          <a:solidFill>
                            <a:srgbClr val="161616"/>
                          </a:solidFill>
                          <a:latin typeface="Segoe UI"/>
                        </a:rPr>
                        <a:t>Proceed and follow Use case 1.</a:t>
                      </a:r>
                    </a:p>
                  </a:txBody>
                  <a:tcPr anchor="ctr">
                    <a:lnL w="0">
                      <a:noFill/>
                    </a:lnL>
                    <a:lnR w="0">
                      <a:noFill/>
                    </a:lnR>
                    <a:lnT w="12700">
                      <a:solidFill>
                        <a:schemeClr val="bg2"/>
                      </a:solidFill>
                    </a:lnT>
                    <a:lnB w="12700">
                      <a:solidFill>
                        <a:schemeClr val="bg2"/>
                      </a:solidFill>
                    </a:lnB>
                    <a:lnTlToBr w="0">
                      <a:noFill/>
                    </a:lnTlToBr>
                    <a:lnBlToTr w="0">
                      <a:noFill/>
                    </a:lnBlToTr>
                    <a:noFill/>
                  </a:tcPr>
                </a:tc>
                <a:extLst>
                  <a:ext uri="{0D108BD9-81ED-4DB2-BD59-A6C34878D82A}">
                    <a16:rowId xmlns:a16="http://schemas.microsoft.com/office/drawing/2014/main" val="4099814744"/>
                  </a:ext>
                </a:extLst>
              </a:tr>
            </a:tbl>
          </a:graphicData>
        </a:graphic>
      </p:graphicFrame>
    </p:spTree>
    <p:extLst>
      <p:ext uri="{BB962C8B-B14F-4D97-AF65-F5344CB8AC3E}">
        <p14:creationId xmlns:p14="http://schemas.microsoft.com/office/powerpoint/2010/main" val="106383156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4d2b90-11f2-4fdf-990a-54fa46247cf8">
      <Terms xmlns="http://schemas.microsoft.com/office/infopath/2007/PartnerControls"/>
    </lcf76f155ced4ddcb4097134ff3c332f>
    <_ip_UnifiedCompliancePolicyUIAction xmlns="http://schemas.microsoft.com/sharepoint/v3" xsi:nil="true"/>
    <MCpostdate xmlns="324d2b90-11f2-4fdf-990a-54fa46247cf8" xsi:nil="true"/>
    <Recipients xmlns="324d2b90-11f2-4fdf-990a-54fa46247cf8" xsi:nil="true"/>
    <_ip_UnifiedCompliancePolicyProperties xmlns="http://schemas.microsoft.com/sharepoint/v3" xsi:nil="true"/>
    <TaxCatchAll xmlns="b817b00b-f121-400f-976b-40959b1c7d14" xsi:nil="true"/>
    <MCpostID xmlns="324d2b90-11f2-4fdf-990a-54fa46247c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7D362A-69E5-42BC-9539-F33D8791815B}">
  <ds:schemaRefs>
    <ds:schemaRef ds:uri="http://schemas.microsoft.com/office/2006/documentManagement/types"/>
    <ds:schemaRef ds:uri="324d2b90-11f2-4fdf-990a-54fa46247cf8"/>
    <ds:schemaRef ds:uri="http://purl.org/dc/terms/"/>
    <ds:schemaRef ds:uri="http://schemas.microsoft.com/office/infopath/2007/PartnerControls"/>
    <ds:schemaRef ds:uri="http://schemas.microsoft.com/sharepoint/v3"/>
    <ds:schemaRef ds:uri="http://purl.org/dc/elements/1.1/"/>
    <ds:schemaRef ds:uri="http://schemas.microsoft.com/office/2006/metadata/properties"/>
    <ds:schemaRef ds:uri="http://www.w3.org/XML/1998/namespace"/>
    <ds:schemaRef ds:uri="http://schemas.openxmlformats.org/package/2006/metadata/core-properties"/>
    <ds:schemaRef ds:uri="b817b00b-f121-400f-976b-40959b1c7d14"/>
    <ds:schemaRef ds:uri="http://purl.org/dc/dcmitype/"/>
  </ds:schemaRefs>
</ds:datastoreItem>
</file>

<file path=customXml/itemProps2.xml><?xml version="1.0" encoding="utf-8"?>
<ds:datastoreItem xmlns:ds="http://schemas.openxmlformats.org/officeDocument/2006/customXml" ds:itemID="{7BDC64CD-7338-429D-A0A1-361B9031954F}">
  <ds:schemaRefs>
    <ds:schemaRef ds:uri="http://schemas.microsoft.com/sharepoint/v3/contenttype/forms"/>
  </ds:schemaRefs>
</ds:datastoreItem>
</file>

<file path=customXml/itemProps3.xml><?xml version="1.0" encoding="utf-8"?>
<ds:datastoreItem xmlns:ds="http://schemas.openxmlformats.org/officeDocument/2006/customXml" ds:itemID="{47BCE312-AD63-4AC6-BA49-F0872B454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682</Words>
  <Application>Microsoft Office PowerPoint</Application>
  <PresentationFormat>Widescreen</PresentationFormat>
  <Paragraphs>74</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Aptos Display</vt:lpstr>
      <vt:lpstr>Arial</vt:lpstr>
      <vt:lpstr>Calibri</vt:lpstr>
      <vt:lpstr>Segoe Sans Display</vt:lpstr>
      <vt:lpstr>Segoe Sans Display Semibold</vt:lpstr>
      <vt:lpstr>Segoe UI</vt:lpstr>
      <vt:lpstr>Segoe UI Semibold</vt:lpstr>
      <vt:lpstr>office theme</vt:lpstr>
      <vt:lpstr>Microsoft 365 Copilot license allocation guidance for rapid value</vt:lpstr>
      <vt:lpstr>Optimal license allocation</vt:lpstr>
      <vt:lpstr>Inefficient license allocation</vt:lpstr>
      <vt:lpstr>Benefits of optimal license allocation</vt:lpstr>
      <vt:lpstr>Use case 1 – New licenses</vt:lpstr>
      <vt:lpstr>Use case 2 – Reassign licenses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Jessie Hwang (MCAG)</cp:lastModifiedBy>
  <cp:revision>3</cp:revision>
  <dcterms:created xsi:type="dcterms:W3CDTF">2025-03-26T15:57:29Z</dcterms:created>
  <dcterms:modified xsi:type="dcterms:W3CDTF">2025-05-16T18:43:46Z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0x010100CAB4D63BEF6CE74A98DE71B79A4EFA2E</vt:lpwstr>
  </property>
  <property fmtid="{D5CDD505-2E9C-101B-9397-08002B2CF9AE}" pid="3" name="MediaServiceImageTags">
    <vt:lpwstr/>
  </property>
</Properties>
</file>