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gif" ContentType="image/gi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31"/>
  </p:notesMasterIdLst>
  <p:sldIdLst>
    <p:sldId id="3970" r:id="rId2"/>
    <p:sldId id="280" r:id="rId3"/>
    <p:sldId id="2072" r:id="rId4"/>
    <p:sldId id="2403" r:id="rId5"/>
    <p:sldId id="3971" r:id="rId6"/>
    <p:sldId id="3973" r:id="rId7"/>
    <p:sldId id="2445" r:id="rId8"/>
    <p:sldId id="2440" r:id="rId9"/>
    <p:sldId id="2447" r:id="rId10"/>
    <p:sldId id="2448" r:id="rId11"/>
    <p:sldId id="2410" r:id="rId12"/>
    <p:sldId id="2441" r:id="rId13"/>
    <p:sldId id="2433" r:id="rId14"/>
    <p:sldId id="2427" r:id="rId15"/>
    <p:sldId id="2429" r:id="rId16"/>
    <p:sldId id="2419" r:id="rId17"/>
    <p:sldId id="2426" r:id="rId18"/>
    <p:sldId id="2430" r:id="rId19"/>
    <p:sldId id="2457" r:id="rId20"/>
    <p:sldId id="2442" r:id="rId21"/>
    <p:sldId id="2450" r:id="rId22"/>
    <p:sldId id="2432" r:id="rId23"/>
    <p:sldId id="2428" r:id="rId24"/>
    <p:sldId id="2449" r:id="rId25"/>
    <p:sldId id="2420" r:id="rId26"/>
    <p:sldId id="2451" r:id="rId27"/>
    <p:sldId id="2455" r:id="rId28"/>
    <p:sldId id="3972" r:id="rId29"/>
    <p:sldId id="1643" r:id="rId30"/>
  </p:sldIdLst>
  <p:sldSz cx="12192000" cy="6858000"/>
  <p:notesSz cx="6858000" cy="9144000"/>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AE4382-9CB9-4DF4-B590-4E5AB7A3F85E}" v="80" dt="2019-03-18T09:14:04.190"/>
    <p1510:client id="{FC8140DC-9B5F-4A0D-A411-072D5B101D04}" v="5" dt="2019-03-18T15:25:44.6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35" autoAdjust="0"/>
    <p:restoredTop sz="84094" autoAdjust="0"/>
  </p:normalViewPr>
  <p:slideViewPr>
    <p:cSldViewPr snapToGrid="0">
      <p:cViewPr varScale="1">
        <p:scale>
          <a:sx n="96" d="100"/>
          <a:sy n="96" d="100"/>
        </p:scale>
        <p:origin x="89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37" Type="http://schemas.microsoft.com/office/2015/10/relationships/revisionInfo" Target="revisionInfo.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97A278-3AFB-41E8-8E59-336327222089}" type="datetimeFigureOut">
              <a:rPr lang="LID4096" smtClean="0"/>
              <a:t>03/18/2019</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D744F-849E-426A-9B9D-F10735555C9D}" type="slidenum">
              <a:rPr lang="LID4096" smtClean="0"/>
              <a:t>‹#›</a:t>
            </a:fld>
            <a:endParaRPr lang="LID4096"/>
          </a:p>
        </p:txBody>
      </p:sp>
    </p:spTree>
    <p:extLst>
      <p:ext uri="{BB962C8B-B14F-4D97-AF65-F5344CB8AC3E}">
        <p14:creationId xmlns:p14="http://schemas.microsoft.com/office/powerpoint/2010/main" val="2872058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59B13F3-E72B-404A-94F4-C7C6D532D98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5064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kern="1200">
              <a:solidFill>
                <a:schemeClr val="tx1"/>
              </a:solidFill>
              <a:effectLst/>
              <a:latin typeface="Segoe UI Light" pitchFamily="34" charset="0"/>
              <a:ea typeface="+mn-ea"/>
              <a:cs typeface="+mn-cs"/>
            </a:endParaRPr>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13C66B-7AF5-40BA-8933-D16874FF94CC}"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3/18/2019 4:26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49245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10"/>
          </p:nvPr>
        </p:nvSpPr>
        <p:spPr/>
        <p:txBody>
          <a:bodyPr/>
          <a:lstStyle/>
          <a:p>
            <a:fld id="{939D744F-849E-426A-9B9D-F10735555C9D}" type="slidenum">
              <a:rPr lang="LID4096" smtClean="0"/>
              <a:t>9</a:t>
            </a:fld>
            <a:endParaRPr lang="LID4096"/>
          </a:p>
        </p:txBody>
      </p:sp>
    </p:spTree>
    <p:extLst>
      <p:ext uri="{BB962C8B-B14F-4D97-AF65-F5344CB8AC3E}">
        <p14:creationId xmlns:p14="http://schemas.microsoft.com/office/powerpoint/2010/main" val="2449690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10"/>
          </p:nvPr>
        </p:nvSpPr>
        <p:spPr/>
        <p:txBody>
          <a:bodyPr/>
          <a:lstStyle/>
          <a:p>
            <a:fld id="{939D744F-849E-426A-9B9D-F10735555C9D}" type="slidenum">
              <a:rPr lang="LID4096" smtClean="0"/>
              <a:t>10</a:t>
            </a:fld>
            <a:endParaRPr lang="LID4096"/>
          </a:p>
        </p:txBody>
      </p:sp>
    </p:spTree>
    <p:extLst>
      <p:ext uri="{BB962C8B-B14F-4D97-AF65-F5344CB8AC3E}">
        <p14:creationId xmlns:p14="http://schemas.microsoft.com/office/powerpoint/2010/main" val="1675242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10"/>
          </p:nvPr>
        </p:nvSpPr>
        <p:spPr/>
        <p:txBody>
          <a:bodyPr/>
          <a:lstStyle/>
          <a:p>
            <a:fld id="{939D744F-849E-426A-9B9D-F10735555C9D}" type="slidenum">
              <a:rPr lang="LID4096" smtClean="0"/>
              <a:t>21</a:t>
            </a:fld>
            <a:endParaRPr lang="LID4096"/>
          </a:p>
        </p:txBody>
      </p:sp>
    </p:spTree>
    <p:extLst>
      <p:ext uri="{BB962C8B-B14F-4D97-AF65-F5344CB8AC3E}">
        <p14:creationId xmlns:p14="http://schemas.microsoft.com/office/powerpoint/2010/main" val="607160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10"/>
          </p:nvPr>
        </p:nvSpPr>
        <p:spPr/>
        <p:txBody>
          <a:bodyPr/>
          <a:lstStyle/>
          <a:p>
            <a:fld id="{939D744F-849E-426A-9B9D-F10735555C9D}" type="slidenum">
              <a:rPr lang="LID4096" smtClean="0"/>
              <a:t>22</a:t>
            </a:fld>
            <a:endParaRPr lang="LID4096"/>
          </a:p>
        </p:txBody>
      </p:sp>
    </p:spTree>
    <p:extLst>
      <p:ext uri="{BB962C8B-B14F-4D97-AF65-F5344CB8AC3E}">
        <p14:creationId xmlns:p14="http://schemas.microsoft.com/office/powerpoint/2010/main" val="350840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D1C76F-77AD-F64F-96E7-DE9AEA95522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741602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tif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tif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hoto_Option">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18535" y="-489"/>
            <a:ext cx="12210535"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7209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a:stretch/>
        </p:blipFill>
        <p:spPr>
          <a:xfrm>
            <a:off x="0" y="0"/>
            <a:ext cx="12199973"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930189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6_Title Slide Photo_Option">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139" y="0"/>
            <a:ext cx="1219383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04390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139" y="0"/>
            <a:ext cx="1220611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2749994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4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1" y="0"/>
            <a:ext cx="1218769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2626930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Title Slide Photo_Option">
    <p:bg>
      <p:bgRef idx="1001">
        <a:schemeClr val="bg2"/>
      </p:bgRef>
    </p:bg>
    <p:spTree>
      <p:nvGrpSpPr>
        <p:cNvPr id="1" name=""/>
        <p:cNvGrpSpPr/>
        <p:nvPr/>
      </p:nvGrpSpPr>
      <p:grpSpPr>
        <a:xfrm>
          <a:off x="0" y="0"/>
          <a:ext cx="0" cy="0"/>
          <a:chOff x="0" y="0"/>
          <a:chExt cx="0" cy="0"/>
        </a:xfrm>
      </p:grpSpPr>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3" name="Title 1"/>
          <p:cNvSpPr>
            <a:spLocks noGrp="1"/>
          </p:cNvSpPr>
          <p:nvPr>
            <p:ph type="title" hasCustomPrompt="1"/>
          </p:nvPr>
        </p:nvSpPr>
        <p:spPr bwMode="auto">
          <a:xfrm>
            <a:off x="257354" y="1346512"/>
            <a:ext cx="11531246"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2831989"/>
            <a:ext cx="11531246" cy="476135"/>
          </a:xfrm>
        </p:spPr>
        <p:txBody>
          <a:bodyPr tIns="0" bIns="109728">
            <a:noAutofit/>
          </a:bodyPr>
          <a:lstStyle>
            <a:lvl1pPr marL="0" indent="0" algn="l" defTabSz="896214" rtl="0" eaLnBrk="1" latinLnBrk="0" hangingPunct="1">
              <a:lnSpc>
                <a:spcPct val="100000"/>
              </a:lnSpc>
              <a:spcBef>
                <a:spcPts val="0"/>
              </a:spcBef>
              <a:buNone/>
              <a:defRPr lang="en-US" sz="2353" kern="1200" spc="0" baseline="0" dirty="0" smtClean="0">
                <a:solidFill>
                  <a:srgbClr val="FFFFFF"/>
                </a:solidFill>
                <a:latin typeface="+mn-lt"/>
                <a:ea typeface="+mn-ea"/>
                <a:cs typeface="Bodoni Std Bold Italic"/>
              </a:defRPr>
            </a:lvl1pPr>
          </a:lstStyle>
          <a:p>
            <a:pPr lvl="0"/>
            <a:r>
              <a:rPr lang="en-US"/>
              <a:t>Subtitle</a:t>
            </a:r>
          </a:p>
        </p:txBody>
      </p:sp>
    </p:spTree>
    <p:extLst>
      <p:ext uri="{BB962C8B-B14F-4D97-AF65-F5344CB8AC3E}">
        <p14:creationId xmlns:p14="http://schemas.microsoft.com/office/powerpoint/2010/main" val="30600606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99665"/>
          </a:xfrm>
        </p:spPr>
        <p:txBody>
          <a:bodyPr/>
          <a:lstStyle>
            <a:lvl1pPr marL="0" algn="l" defTabSz="896046" rtl="0" eaLnBrk="1" latinLnBrk="0" hangingPunct="1">
              <a:spcBef>
                <a:spcPct val="0"/>
              </a:spcBef>
              <a:buNone/>
              <a:defRPr lang="en-US" sz="3920" b="0" i="0" u="none" kern="1200" spc="-147" baseline="0" dirty="0">
                <a:solidFill>
                  <a:schemeClr val="accent5">
                    <a:lumMod val="50000"/>
                  </a:schemeClr>
                </a:solidFill>
                <a:latin typeface="Segoe UI Semibold" charset="0"/>
                <a:ea typeface="Segoe UI Semibold" charset="0"/>
                <a:cs typeface="Segoe UI Semibold" charset="0"/>
              </a:defRPr>
            </a:lvl1pPr>
          </a:lstStyle>
          <a:p>
            <a:r>
              <a:rPr lang="en-US"/>
              <a:t>Click to edit Master title style</a:t>
            </a:r>
          </a:p>
        </p:txBody>
      </p:sp>
      <p:sp>
        <p:nvSpPr>
          <p:cNvPr id="3" name="Text Placeholder 3"/>
          <p:cNvSpPr>
            <a:spLocks noGrp="1"/>
          </p:cNvSpPr>
          <p:nvPr>
            <p:ph idx="1"/>
          </p:nvPr>
        </p:nvSpPr>
        <p:spPr>
          <a:xfrm>
            <a:off x="269242" y="1189178"/>
            <a:ext cx="11653521" cy="1691682"/>
          </a:xfrm>
          <a:prstGeom prst="rect">
            <a:avLst/>
          </a:prstGeom>
        </p:spPr>
        <p:txBody>
          <a:bodyPr vert="horz" wrap="square" lIns="146304" tIns="91440" rIns="146304" bIns="91440" rtlCol="0">
            <a:spAutoFit/>
          </a:bodyPr>
          <a:lstStyle>
            <a:lvl1pPr marL="0" indent="0">
              <a:lnSpc>
                <a:spcPct val="100000"/>
              </a:lnSpc>
              <a:buNone/>
              <a:defRPr sz="2353">
                <a:latin typeface="+mn-lt"/>
              </a:defRPr>
            </a:lvl1pPr>
            <a:lvl2pPr marL="336081" indent="0">
              <a:lnSpc>
                <a:spcPct val="100000"/>
              </a:lnSpc>
              <a:buNone/>
              <a:defRPr sz="1800">
                <a:latin typeface="+mn-lt"/>
              </a:defRPr>
            </a:lvl2pPr>
            <a:lvl3pPr marL="560133" indent="0">
              <a:lnSpc>
                <a:spcPct val="100000"/>
              </a:lnSpc>
              <a:buNone/>
              <a:defRPr sz="1600">
                <a:latin typeface="+mn-lt"/>
              </a:defRPr>
            </a:lvl3pPr>
            <a:lvl4pPr marL="784187" indent="0">
              <a:lnSpc>
                <a:spcPct val="100000"/>
              </a:lnSpc>
              <a:buNone/>
              <a:defRPr sz="1400">
                <a:latin typeface="+mn-lt"/>
              </a:defRPr>
            </a:lvl4pPr>
            <a:lvl5pPr marL="1008240" indent="0">
              <a:lnSpc>
                <a:spcPct val="100000"/>
              </a:lnSpc>
              <a:buNone/>
              <a:defRPr sz="14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6457279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99665"/>
          </a:xfrm>
        </p:spPr>
        <p:txBody>
          <a:bodyPr/>
          <a:lstStyle>
            <a:lvl1pPr marL="0" algn="l" defTabSz="896046" rtl="0" eaLnBrk="1" latinLnBrk="0" hangingPunct="1">
              <a:spcBef>
                <a:spcPct val="0"/>
              </a:spcBef>
              <a:buNone/>
              <a:defRPr lang="en-US" sz="4312" b="0" i="0" u="none" kern="1200" spc="-147" baseline="0" dirty="0">
                <a:solidFill>
                  <a:schemeClr val="bg1"/>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761165439"/>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_Subtitl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06897"/>
          </a:xfrm>
        </p:spPr>
        <p:txBody>
          <a:bodyPr/>
          <a:lstStyle>
            <a:lvl1pPr marL="0" algn="l" defTabSz="896046" rtl="0" eaLnBrk="1" latinLnBrk="0" hangingPunct="1">
              <a:spcBef>
                <a:spcPct val="0"/>
              </a:spcBef>
              <a:buNone/>
              <a:defRPr lang="en-US" sz="3920" b="0" i="0" u="none" kern="1200" spc="-147" baseline="0" dirty="0">
                <a:solidFill>
                  <a:schemeClr val="tx1"/>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69278489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_Subtitle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06897"/>
          </a:xfrm>
        </p:spPr>
        <p:txBody>
          <a:bodyPr/>
          <a:lstStyle>
            <a:lvl1pPr marL="0" algn="l" defTabSz="896046" rtl="0" eaLnBrk="1" latinLnBrk="0" hangingPunct="1">
              <a:spcBef>
                <a:spcPct val="0"/>
              </a:spcBef>
              <a:buNone/>
              <a:defRPr lang="en-US" sz="4312" b="0" i="0" u="none" kern="1200" spc="-147" baseline="0" dirty="0">
                <a:solidFill>
                  <a:schemeClr val="bg1"/>
                </a:solidFill>
                <a:latin typeface="Segoe UI Semibold" charset="0"/>
                <a:ea typeface="Segoe UI Semibold" charset="0"/>
                <a:cs typeface="Segoe UI Semibold" charset="0"/>
              </a:defRPr>
            </a:lvl1pPr>
          </a:lstStyle>
          <a:p>
            <a:r>
              <a:rPr lang="en-US"/>
              <a:t>Click to edit Master title style</a:t>
            </a:r>
          </a:p>
        </p:txBody>
      </p:sp>
      <p:sp>
        <p:nvSpPr>
          <p:cNvPr id="8" name="Text Placeholder 7"/>
          <p:cNvSpPr>
            <a:spLocks noGrp="1"/>
          </p:cNvSpPr>
          <p:nvPr>
            <p:ph type="body" sz="quarter" idx="10"/>
          </p:nvPr>
        </p:nvSpPr>
        <p:spPr>
          <a:xfrm>
            <a:off x="269241" y="1186958"/>
            <a:ext cx="11655078" cy="669799"/>
          </a:xfrm>
        </p:spPr>
        <p:txBody>
          <a:bodyPr tIns="0" bIns="0"/>
          <a:lstStyle>
            <a:lvl1pPr marL="0" indent="0">
              <a:buNone/>
              <a:defRPr lang="en-US" sz="1961" kern="1200" spc="-29" baseline="0" dirty="0">
                <a:solidFill>
                  <a:srgbClr val="ED6722"/>
                </a:solidFill>
                <a:latin typeface="+mn-lt"/>
                <a:ea typeface="+mn-ea"/>
                <a:cs typeface="Bodoni Std Bold Italic"/>
              </a:defRPr>
            </a:lvl1pPr>
          </a:lstStyle>
          <a:p>
            <a:pPr marL="0" lvl="0" algn="l" defTabSz="896214" rtl="0" eaLnBrk="1" latinLnBrk="0" hangingPunct="1"/>
            <a:r>
              <a:rPr lang="en-US"/>
              <a:t>Edit Master text styles</a:t>
            </a:r>
          </a:p>
          <a:p>
            <a:pPr marL="0" lvl="1" algn="l" defTabSz="896214" rtl="0" eaLnBrk="1" latinLnBrk="0" hangingPunct="1"/>
            <a:r>
              <a:rPr lang="en-US"/>
              <a:t>Second level</a:t>
            </a:r>
          </a:p>
        </p:txBody>
      </p:sp>
    </p:spTree>
    <p:extLst>
      <p:ext uri="{BB962C8B-B14F-4D97-AF65-F5344CB8AC3E}">
        <p14:creationId xmlns:p14="http://schemas.microsoft.com/office/powerpoint/2010/main" val="560602831"/>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icture">
    <p:bg>
      <p:bgPr>
        <a:solidFill>
          <a:srgbClr val="FFFFFF"/>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727571"/>
          </a:xfrm>
        </p:spPr>
        <p:txBody>
          <a:bodyPr/>
          <a:lstStyle/>
          <a:p>
            <a:endParaRPr lang="en-US"/>
          </a:p>
        </p:txBody>
      </p:sp>
    </p:spTree>
    <p:extLst>
      <p:ext uri="{BB962C8B-B14F-4D97-AF65-F5344CB8AC3E}">
        <p14:creationId xmlns:p14="http://schemas.microsoft.com/office/powerpoint/2010/main" val="2109313141"/>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153950"/>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Accent Color 3">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225629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losing logo slide">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269241" y="6170060"/>
            <a:ext cx="11623331" cy="395317"/>
          </a:xfrm>
          <a:prstGeom prst="rect">
            <a:avLst/>
          </a:prstGeom>
          <a:noFill/>
          <a:ln w="12700">
            <a:noFill/>
            <a:miter lim="800000"/>
            <a:headEnd type="none" w="sm" len="sm"/>
            <a:tailEnd type="none" w="sm" len="sm"/>
          </a:ln>
          <a:effectLst/>
        </p:spPr>
        <p:txBody>
          <a:bodyPr vert="horz" wrap="square" lIns="179259" tIns="143407" rIns="179259" bIns="143407" numCol="1" anchor="t" anchorCtr="0" compatLnSpc="1">
            <a:prstTxWarp prst="textNoShape">
              <a:avLst/>
            </a:prstTxWarp>
            <a:spAutoFit/>
          </a:bodyPr>
          <a:lstStyle/>
          <a:p>
            <a:pPr defTabSz="913748" eaLnBrk="0" hangingPunct="0"/>
            <a:r>
              <a:rPr lang="en-US" sz="686">
                <a:gradFill>
                  <a:gsLst>
                    <a:gs pos="0">
                      <a:srgbClr val="2C292A"/>
                    </a:gs>
                    <a:gs pos="100000">
                      <a:srgbClr val="2C292A"/>
                    </a:gs>
                  </a:gsLst>
                  <a:lin ang="5400000" scaled="0"/>
                </a:gradFill>
                <a:cs typeface="Segoe UI" pitchFamily="34" charset="0"/>
              </a:rPr>
              <a:t>© Copyright Microsoft Corporation. All rights reserved. </a:t>
            </a:r>
          </a:p>
        </p:txBody>
      </p:sp>
      <p:pic>
        <p:nvPicPr>
          <p:cNvPr id="3" name="Picture 2"/>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4"/>
          </a:xfrm>
          <a:prstGeom prst="rect">
            <a:avLst/>
          </a:prstGeom>
        </p:spPr>
      </p:pic>
    </p:spTree>
    <p:extLst>
      <p:ext uri="{BB962C8B-B14F-4D97-AF65-F5344CB8AC3E}">
        <p14:creationId xmlns:p14="http://schemas.microsoft.com/office/powerpoint/2010/main" val="845710893"/>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Only">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80"/>
            <a:ext cx="11655840" cy="899665"/>
          </a:xfrm>
        </p:spPr>
        <p:txBody>
          <a:bodyPr/>
          <a:lstStyle>
            <a:lvl1pPr marL="0" algn="l" defTabSz="895702" rtl="0" eaLnBrk="1" latinLnBrk="0" hangingPunct="1">
              <a:spcBef>
                <a:spcPct val="0"/>
              </a:spcBef>
              <a:buNone/>
              <a:defRPr lang="en-US" sz="3528" b="0" i="0" u="none" kern="1200" spc="0" baseline="0" dirty="0">
                <a:solidFill>
                  <a:srgbClr val="2F2F2F"/>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162354184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8" y="620431"/>
            <a:ext cx="11306469" cy="403137"/>
          </a:xfrm>
        </p:spPr>
        <p:txBody>
          <a:bodyPr wrap="square" lIns="0" tIns="0" rIns="0" bIns="0" anchor="ctr">
            <a:spAutoFit/>
          </a:bodyPr>
          <a:lstStyle>
            <a:lvl1pPr>
              <a:lnSpc>
                <a:spcPts val="3075"/>
              </a:lnSpc>
              <a:defRPr sz="2745" strike="noStrike">
                <a:solidFill>
                  <a:srgbClr val="2F2F2F"/>
                </a:solidFill>
              </a:defRPr>
            </a:lvl1pPr>
          </a:lstStyle>
          <a:p>
            <a:r>
              <a:rPr lang="en-US"/>
              <a:t>Title</a:t>
            </a:r>
          </a:p>
        </p:txBody>
      </p:sp>
    </p:spTree>
    <p:extLst>
      <p:ext uri="{BB962C8B-B14F-4D97-AF65-F5344CB8AC3E}">
        <p14:creationId xmlns:p14="http://schemas.microsoft.com/office/powerpoint/2010/main" val="3179515911"/>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M365_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lvl1pPr>
              <a:defRPr sz="4000" spc="-100" baseline="0">
                <a:solidFill>
                  <a:srgbClr val="0078D7"/>
                </a:solidFill>
              </a:defRPr>
            </a:lvl1pPr>
          </a:lstStyle>
          <a:p>
            <a:r>
              <a:rPr lang="en-US"/>
              <a:t>Click to edit Master title style</a:t>
            </a:r>
          </a:p>
        </p:txBody>
      </p:sp>
    </p:spTree>
    <p:extLst>
      <p:ext uri="{BB962C8B-B14F-4D97-AF65-F5344CB8AC3E}">
        <p14:creationId xmlns:p14="http://schemas.microsoft.com/office/powerpoint/2010/main" val="183240213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Only">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80"/>
            <a:ext cx="11655840" cy="899665"/>
          </a:xfrm>
        </p:spPr>
        <p:txBody>
          <a:bodyPr/>
          <a:lstStyle>
            <a:lvl1pPr marL="0" algn="l" defTabSz="895702" rtl="0" eaLnBrk="1" latinLnBrk="0" hangingPunct="1">
              <a:spcBef>
                <a:spcPct val="0"/>
              </a:spcBef>
              <a:buNone/>
              <a:defRPr lang="en-US" sz="3528" b="0" i="0" u="none" kern="1200" spc="0" baseline="0" dirty="0">
                <a:solidFill>
                  <a:srgbClr val="2F2F2F"/>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383737382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ection title 3">
    <p:bg>
      <p:bgPr>
        <a:solidFill>
          <a:schemeClr val="bg1"/>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55994" y="881921"/>
            <a:ext cx="7454643" cy="3558191"/>
          </a:xfrm>
          <a:noFill/>
        </p:spPr>
        <p:txBody>
          <a:bodyPr vert="horz" wrap="square" lIns="0" tIns="0" rIns="0" bIns="0" rtlCol="0" anchor="t" anchorCtr="0">
            <a:noAutofit/>
          </a:bodyPr>
          <a:lstStyle>
            <a:lvl1pPr>
              <a:defRPr lang="en-US" sz="5294" spc="-147" dirty="0">
                <a:solidFill>
                  <a:schemeClr val="tx2"/>
                </a:solidFill>
              </a:defRPr>
            </a:lvl1pPr>
          </a:lstStyle>
          <a:p>
            <a:pPr marL="0" lvl="0">
              <a:lnSpc>
                <a:spcPts val="5490"/>
              </a:lnSpc>
            </a:pPr>
            <a:r>
              <a:rPr lang="en-US"/>
              <a:t>Section title</a:t>
            </a:r>
          </a:p>
        </p:txBody>
      </p:sp>
    </p:spTree>
    <p:extLst>
      <p:ext uri="{BB962C8B-B14F-4D97-AF65-F5344CB8AC3E}">
        <p14:creationId xmlns:p14="http://schemas.microsoft.com/office/powerpoint/2010/main" val="48881470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269242" y="1189178"/>
            <a:ext cx="11653521" cy="5379310"/>
          </a:xfrm>
        </p:spPr>
        <p:txBody>
          <a:bodyPr>
            <a:normAutofit/>
          </a:bodyPr>
          <a:lstStyle>
            <a:lvl1pPr>
              <a:lnSpc>
                <a:spcPct val="120000"/>
              </a:lnSpc>
              <a:spcBef>
                <a:spcPts val="600"/>
              </a:spcBef>
              <a:defRPr/>
            </a:lvl1pPr>
            <a:lvl2pPr>
              <a:lnSpc>
                <a:spcPct val="120000"/>
              </a:lnSpc>
              <a:spcBef>
                <a:spcPts val="600"/>
              </a:spcBef>
              <a:defRPr/>
            </a:lvl2pPr>
            <a:lvl3pPr>
              <a:lnSpc>
                <a:spcPct val="120000"/>
              </a:lnSpc>
              <a:spcBef>
                <a:spcPts val="600"/>
              </a:spcBef>
              <a:defRPr/>
            </a:lvl3pPr>
            <a:lvl4pPr>
              <a:lnSpc>
                <a:spcPct val="120000"/>
              </a:lnSpc>
              <a:spcBef>
                <a:spcPts val="600"/>
              </a:spcBef>
              <a:defRPr/>
            </a:lvl4pPr>
            <a:lvl5pPr>
              <a:lnSpc>
                <a:spcPct val="120000"/>
              </a:lnSpc>
              <a:spcBef>
                <a:spcPts val="600"/>
              </a:spcBef>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84922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69302" y="2084187"/>
            <a:ext cx="8964185" cy="1793090"/>
          </a:xfrm>
          <a:noFill/>
        </p:spPr>
        <p:txBody>
          <a:bodyPr lIns="146304" tIns="91440" rIns="146304" bIns="91440" anchor="t" anchorCtr="0"/>
          <a:lstStyle>
            <a:lvl1pPr>
              <a:defRPr sz="5294" spc="-98"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69301" y="3878574"/>
            <a:ext cx="7171337" cy="1792326"/>
          </a:xfrm>
          <a:noFill/>
        </p:spPr>
        <p:txBody>
          <a:bodyPr lIns="164592" tIns="109728" rIns="164592" bIns="109728">
            <a:noAutofit/>
          </a:bodyPr>
          <a:lstStyle>
            <a:lvl1pPr marL="0" indent="0">
              <a:spcBef>
                <a:spcPts val="0"/>
              </a:spcBef>
              <a:buNone/>
              <a:defRPr sz="3137" spc="0" baseline="0">
                <a:gradFill>
                  <a:gsLst>
                    <a:gs pos="91000">
                      <a:schemeClr val="tx1"/>
                    </a:gs>
                    <a:gs pos="0">
                      <a:schemeClr val="tx1"/>
                    </a:gs>
                  </a:gsLst>
                  <a:lin ang="5400000" scaled="0"/>
                </a:gradFill>
                <a:latin typeface="+mn-lt"/>
              </a:defRPr>
            </a:lvl1pPr>
          </a:lstStyle>
          <a:p>
            <a:pPr lvl="0"/>
            <a:r>
              <a:rPr lang="en-US"/>
              <a:t>Speaker name</a:t>
            </a:r>
          </a:p>
        </p:txBody>
      </p:sp>
      <p:pic>
        <p:nvPicPr>
          <p:cNvPr id="6" name="MS logo white - EM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451632" y="470067"/>
            <a:ext cx="1423303" cy="304828"/>
          </a:xfrm>
          <a:prstGeom prst="rect">
            <a:avLst/>
          </a:prstGeom>
        </p:spPr>
      </p:pic>
    </p:spTree>
    <p:extLst>
      <p:ext uri="{BB962C8B-B14F-4D97-AF65-F5344CB8AC3E}">
        <p14:creationId xmlns:p14="http://schemas.microsoft.com/office/powerpoint/2010/main" val="124826443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hank you">
    <p:bg>
      <p:bgPr>
        <a:solidFill>
          <a:schemeClr val="bg2"/>
        </a:solidFill>
        <a:effectLst/>
      </p:bgPr>
    </p:bg>
    <p:spTree>
      <p:nvGrpSpPr>
        <p:cNvPr id="1" name=""/>
        <p:cNvGrpSpPr/>
        <p:nvPr/>
      </p:nvGrpSpPr>
      <p:grpSpPr>
        <a:xfrm>
          <a:off x="0" y="0"/>
          <a:ext cx="0" cy="0"/>
          <a:chOff x="0" y="0"/>
          <a:chExt cx="0" cy="0"/>
        </a:xfrm>
      </p:grpSpPr>
      <p:pic>
        <p:nvPicPr>
          <p:cNvPr id="6" name="MS logo white - EM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10304549" y="6197910"/>
            <a:ext cx="1423303" cy="304828"/>
          </a:xfrm>
          <a:prstGeom prst="rect">
            <a:avLst/>
          </a:prstGeom>
        </p:spPr>
      </p:pic>
      <p:sp>
        <p:nvSpPr>
          <p:cNvPr id="7" name="Title 1">
            <a:extLst>
              <a:ext uri="{FF2B5EF4-FFF2-40B4-BE49-F238E27FC236}">
                <a16:creationId xmlns:a16="http://schemas.microsoft.com/office/drawing/2014/main" id="{88D3F649-DEE7-4D5F-B18B-F8C443CBFAF5}"/>
              </a:ext>
            </a:extLst>
          </p:cNvPr>
          <p:cNvSpPr>
            <a:spLocks noGrp="1"/>
          </p:cNvSpPr>
          <p:nvPr>
            <p:ph type="title" hasCustomPrompt="1"/>
          </p:nvPr>
        </p:nvSpPr>
        <p:spPr>
          <a:xfrm>
            <a:off x="5118132" y="4454779"/>
            <a:ext cx="1955736" cy="482981"/>
          </a:xfrm>
          <a:noFill/>
        </p:spPr>
        <p:txBody>
          <a:bodyPr lIns="0" tIns="0" rIns="0" bIns="0" anchor="t" anchorCtr="0"/>
          <a:lstStyle>
            <a:lvl1pPr algn="ctr">
              <a:lnSpc>
                <a:spcPts val="2941"/>
              </a:lnSpc>
              <a:defRPr sz="2745" spc="-147" baseline="0">
                <a:solidFill>
                  <a:schemeClr val="tx1"/>
                </a:solidFill>
              </a:defRPr>
            </a:lvl1pPr>
          </a:lstStyle>
          <a:p>
            <a:r>
              <a:rPr lang="en-US"/>
              <a:t>Thank you.</a:t>
            </a:r>
          </a:p>
        </p:txBody>
      </p:sp>
    </p:spTree>
    <p:extLst>
      <p:ext uri="{BB962C8B-B14F-4D97-AF65-F5344CB8AC3E}">
        <p14:creationId xmlns:p14="http://schemas.microsoft.com/office/powerpoint/2010/main" val="18126522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2"/>
            <a:ext cx="11655840" cy="89966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69242" y="1189178"/>
            <a:ext cx="11653521" cy="2052030"/>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898478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9" r:id="rId15"/>
    <p:sldLayoutId id="2147483690" r:id="rId16"/>
    <p:sldLayoutId id="2147483691" r:id="rId17"/>
    <p:sldLayoutId id="2147483692" r:id="rId18"/>
    <p:sldLayoutId id="2147483693" r:id="rId19"/>
    <p:sldLayoutId id="2147483695" r:id="rId20"/>
    <p:sldLayoutId id="2147483696" r:id="rId21"/>
    <p:sldLayoutId id="2147483697" r:id="rId22"/>
  </p:sldLayoutIdLst>
  <p:transition>
    <p:fade/>
  </p:transition>
  <p:hf sldNum="0" hdr="0" ftr="0" dt="0"/>
  <p:txStyles>
    <p:titleStyle>
      <a:lvl1pPr algn="l" defTabSz="914192" rtl="0" eaLnBrk="1" latinLnBrk="0" hangingPunct="1">
        <a:lnSpc>
          <a:spcPct val="90000"/>
        </a:lnSpc>
        <a:spcBef>
          <a:spcPct val="0"/>
        </a:spcBef>
        <a:buNone/>
        <a:defRPr lang="en-US" sz="4704"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36080" marR="0" indent="-336080" algn="l" defTabSz="914192" rtl="0" eaLnBrk="1" fontAlgn="auto" latinLnBrk="0" hangingPunct="1">
        <a:lnSpc>
          <a:spcPct val="90000"/>
        </a:lnSpc>
        <a:spcBef>
          <a:spcPct val="20000"/>
        </a:spcBef>
        <a:spcAft>
          <a:spcPts val="0"/>
        </a:spcAft>
        <a:buClrTx/>
        <a:buSzPct val="90000"/>
        <a:buFont typeface="Arial" pitchFamily="34" charset="0"/>
        <a:buChar char="•"/>
        <a:tabLst/>
        <a:defRPr sz="3920" kern="1200" spc="0" baseline="0">
          <a:gradFill>
            <a:gsLst>
              <a:gs pos="1250">
                <a:schemeClr val="tx1"/>
              </a:gs>
              <a:gs pos="100000">
                <a:schemeClr val="tx1"/>
              </a:gs>
            </a:gsLst>
            <a:lin ang="5400000" scaled="0"/>
          </a:gradFill>
          <a:latin typeface="+mj-lt"/>
          <a:ea typeface="+mn-ea"/>
          <a:cs typeface="+mn-cs"/>
        </a:defRPr>
      </a:lvl1pPr>
      <a:lvl2pPr marL="572581" marR="0" indent="-236500" algn="l" defTabSz="914192"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2pPr>
      <a:lvl3pPr marL="784187"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961" kern="1200" spc="0" baseline="0">
          <a:gradFill>
            <a:gsLst>
              <a:gs pos="1250">
                <a:schemeClr val="tx1"/>
              </a:gs>
              <a:gs pos="100000">
                <a:schemeClr val="tx1"/>
              </a:gs>
            </a:gsLst>
            <a:lin ang="5400000" scaled="0"/>
          </a:gradFill>
          <a:latin typeface="+mn-lt"/>
          <a:ea typeface="+mn-ea"/>
          <a:cs typeface="+mn-cs"/>
        </a:defRPr>
      </a:lvl3pPr>
      <a:lvl4pPr marL="1008241"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4pPr>
      <a:lvl5pPr marL="1232294"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5pPr>
      <a:lvl6pPr marL="2514026"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123"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192" rtl="0" eaLnBrk="1" latinLnBrk="0" hangingPunct="1">
        <a:defRPr sz="1765" kern="1200">
          <a:solidFill>
            <a:schemeClr val="tx1"/>
          </a:solidFill>
          <a:latin typeface="+mn-lt"/>
          <a:ea typeface="+mn-ea"/>
          <a:cs typeface="+mn-cs"/>
        </a:defRPr>
      </a:lvl1pPr>
      <a:lvl2pPr marL="457095" algn="l" defTabSz="914192" rtl="0" eaLnBrk="1" latinLnBrk="0" hangingPunct="1">
        <a:defRPr sz="1765" kern="1200">
          <a:solidFill>
            <a:schemeClr val="tx1"/>
          </a:solidFill>
          <a:latin typeface="+mn-lt"/>
          <a:ea typeface="+mn-ea"/>
          <a:cs typeface="+mn-cs"/>
        </a:defRPr>
      </a:lvl2pPr>
      <a:lvl3pPr marL="914192" algn="l" defTabSz="914192" rtl="0" eaLnBrk="1" latinLnBrk="0" hangingPunct="1">
        <a:defRPr sz="1765" kern="1200">
          <a:solidFill>
            <a:schemeClr val="tx1"/>
          </a:solidFill>
          <a:latin typeface="+mn-lt"/>
          <a:ea typeface="+mn-ea"/>
          <a:cs typeface="+mn-cs"/>
        </a:defRPr>
      </a:lvl3pPr>
      <a:lvl4pPr marL="1371287" algn="l" defTabSz="914192" rtl="0" eaLnBrk="1" latinLnBrk="0" hangingPunct="1">
        <a:defRPr sz="1765" kern="1200">
          <a:solidFill>
            <a:schemeClr val="tx1"/>
          </a:solidFill>
          <a:latin typeface="+mn-lt"/>
          <a:ea typeface="+mn-ea"/>
          <a:cs typeface="+mn-cs"/>
        </a:defRPr>
      </a:lvl4pPr>
      <a:lvl5pPr marL="1828383" algn="l" defTabSz="914192" rtl="0" eaLnBrk="1" latinLnBrk="0" hangingPunct="1">
        <a:defRPr sz="1765" kern="1200">
          <a:solidFill>
            <a:schemeClr val="tx1"/>
          </a:solidFill>
          <a:latin typeface="+mn-lt"/>
          <a:ea typeface="+mn-ea"/>
          <a:cs typeface="+mn-cs"/>
        </a:defRPr>
      </a:lvl5pPr>
      <a:lvl6pPr marL="2285479" algn="l" defTabSz="914192" rtl="0" eaLnBrk="1" latinLnBrk="0" hangingPunct="1">
        <a:defRPr sz="1765" kern="1200">
          <a:solidFill>
            <a:schemeClr val="tx1"/>
          </a:solidFill>
          <a:latin typeface="+mn-lt"/>
          <a:ea typeface="+mn-ea"/>
          <a:cs typeface="+mn-cs"/>
        </a:defRPr>
      </a:lvl6pPr>
      <a:lvl7pPr marL="2742575" algn="l" defTabSz="914192" rtl="0" eaLnBrk="1" latinLnBrk="0" hangingPunct="1">
        <a:defRPr sz="1765" kern="1200">
          <a:solidFill>
            <a:schemeClr val="tx1"/>
          </a:solidFill>
          <a:latin typeface="+mn-lt"/>
          <a:ea typeface="+mn-ea"/>
          <a:cs typeface="+mn-cs"/>
        </a:defRPr>
      </a:lvl7pPr>
      <a:lvl8pPr marL="3199670" algn="l" defTabSz="914192" rtl="0" eaLnBrk="1" latinLnBrk="0" hangingPunct="1">
        <a:defRPr sz="1765" kern="1200">
          <a:solidFill>
            <a:schemeClr val="tx1"/>
          </a:solidFill>
          <a:latin typeface="+mn-lt"/>
          <a:ea typeface="+mn-ea"/>
          <a:cs typeface="+mn-cs"/>
        </a:defRPr>
      </a:lvl8pPr>
      <a:lvl9pPr marL="3656767" algn="l" defTabSz="914192"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91">
          <p15:clr>
            <a:srgbClr val="5ACBF0"/>
          </p15:clr>
        </p15:guide>
        <p15:guide id="2" pos="176">
          <p15:clr>
            <a:srgbClr val="5ACBF0"/>
          </p15:clr>
        </p15:guide>
        <p15:guide id="3" pos="764">
          <p15:clr>
            <a:srgbClr val="5ACBF0"/>
          </p15:clr>
        </p15:guide>
        <p15:guide id="4" pos="1352">
          <p15:clr>
            <a:srgbClr val="5ACBF0"/>
          </p15:clr>
        </p15:guide>
        <p15:guide id="5" pos="1939">
          <p15:clr>
            <a:srgbClr val="5ACBF0"/>
          </p15:clr>
        </p15:guide>
        <p15:guide id="6" pos="2527">
          <p15:clr>
            <a:srgbClr val="5ACBF0"/>
          </p15:clr>
        </p15:guide>
        <p15:guide id="7" pos="3114">
          <p15:clr>
            <a:srgbClr val="5ACBF0"/>
          </p15:clr>
        </p15:guide>
        <p15:guide id="8" pos="3702">
          <p15:clr>
            <a:srgbClr val="5ACBF0"/>
          </p15:clr>
        </p15:guide>
        <p15:guide id="9" pos="4289">
          <p15:clr>
            <a:srgbClr val="5ACBF0"/>
          </p15:clr>
        </p15:guide>
        <p15:guide id="10" pos="4877">
          <p15:clr>
            <a:srgbClr val="5ACBF0"/>
          </p15:clr>
        </p15:guide>
        <p15:guide id="11" pos="5464">
          <p15:clr>
            <a:srgbClr val="5ACBF0"/>
          </p15:clr>
        </p15:guide>
        <p15:guide id="12" pos="6052">
          <p15:clr>
            <a:srgbClr val="5ACBF0"/>
          </p15:clr>
        </p15:guide>
        <p15:guide id="13" pos="6640">
          <p15:clr>
            <a:srgbClr val="5ACBF0"/>
          </p15:clr>
        </p15:guide>
        <p15:guide id="14" pos="7227">
          <p15:clr>
            <a:srgbClr val="5ACBF0"/>
          </p15:clr>
        </p15:guide>
        <p15:guide id="15" pos="7815">
          <p15:clr>
            <a:srgbClr val="5ACBF0"/>
          </p15:clr>
        </p15:guide>
        <p15:guide id="16" pos="294">
          <p15:clr>
            <a:srgbClr val="C35EA4"/>
          </p15:clr>
        </p15:guide>
        <p15:guide id="17" pos="7697">
          <p15:clr>
            <a:srgbClr val="C35EA4"/>
          </p15:clr>
        </p15:guide>
        <p15:guide id="18" orient="horz" pos="778">
          <p15:clr>
            <a:srgbClr val="5ACBF0"/>
          </p15:clr>
        </p15:guide>
        <p15:guide id="19" orient="horz" pos="1366">
          <p15:clr>
            <a:srgbClr val="5ACBF0"/>
          </p15:clr>
        </p15:guide>
        <p15:guide id="20" orient="horz" pos="1953">
          <p15:clr>
            <a:srgbClr val="5ACBF0"/>
          </p15:clr>
        </p15:guide>
        <p15:guide id="21" orient="horz" pos="2541">
          <p15:clr>
            <a:srgbClr val="5ACBF0"/>
          </p15:clr>
        </p15:guide>
        <p15:guide id="22" orient="horz" pos="3128">
          <p15:clr>
            <a:srgbClr val="5ACBF0"/>
          </p15:clr>
        </p15:guide>
        <p15:guide id="23" orient="horz" pos="3716">
          <p15:clr>
            <a:srgbClr val="5ACBF0"/>
          </p15:clr>
        </p15:guide>
        <p15:guide id="24" orient="horz" pos="4303">
          <p15:clr>
            <a:srgbClr val="5ACBF0"/>
          </p15:clr>
        </p15:guide>
        <p15:guide id="25" orient="horz" pos="308">
          <p15:clr>
            <a:srgbClr val="C35EA4"/>
          </p15:clr>
        </p15:guide>
        <p15:guide id="26" orient="horz" pos="4186">
          <p15:clr>
            <a:srgbClr val="C35E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aka.ms/skills-feedback" TargetMode="External"/><Relationship Id="rId1" Type="http://schemas.openxmlformats.org/officeDocument/2006/relationships/slideLayout" Target="../slideLayouts/slideLayout20.xml"/><Relationship Id="rId4" Type="http://schemas.openxmlformats.org/officeDocument/2006/relationships/image" Target="../media/image11.sv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gi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hyperlink" Target="https://aka.ms/teamscommunity" TargetMode="External"/><Relationship Id="rId2" Type="http://schemas.openxmlformats.org/officeDocument/2006/relationships/hyperlink" Target="https://aka.ms/TeamsAcademy" TargetMode="External"/><Relationship Id="rId1" Type="http://schemas.openxmlformats.org/officeDocument/2006/relationships/slideLayout" Target="../slideLayouts/slideLayout20.xml"/><Relationship Id="rId5" Type="http://schemas.openxmlformats.org/officeDocument/2006/relationships/hyperlink" Target="https://aka.ms/Teamsblog" TargetMode="External"/><Relationship Id="rId4" Type="http://schemas.openxmlformats.org/officeDocument/2006/relationships/hyperlink" Target="https://aka.ms/TeamsFeedback"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jpeg"/><Relationship Id="rId18" Type="http://schemas.openxmlformats.org/officeDocument/2006/relationships/image" Target="../media/image29.jpeg"/><Relationship Id="rId3" Type="http://schemas.openxmlformats.org/officeDocument/2006/relationships/notesSlide" Target="../notesSlides/notesSlide3.xml"/><Relationship Id="rId7" Type="http://schemas.openxmlformats.org/officeDocument/2006/relationships/image" Target="../media/image18.png"/><Relationship Id="rId12" Type="http://schemas.openxmlformats.org/officeDocument/2006/relationships/image" Target="../media/image23.jpeg"/><Relationship Id="rId17" Type="http://schemas.openxmlformats.org/officeDocument/2006/relationships/image" Target="../media/image28.png"/><Relationship Id="rId2" Type="http://schemas.openxmlformats.org/officeDocument/2006/relationships/slideLayout" Target="../slideLayouts/slideLayout20.xml"/><Relationship Id="rId16" Type="http://schemas.openxmlformats.org/officeDocument/2006/relationships/image" Target="../media/image27.jpeg"/><Relationship Id="rId1" Type="http://schemas.openxmlformats.org/officeDocument/2006/relationships/tags" Target="../tags/tag1.xml"/><Relationship Id="rId6" Type="http://schemas.openxmlformats.org/officeDocument/2006/relationships/image" Target="../media/image17.jpeg"/><Relationship Id="rId11" Type="http://schemas.openxmlformats.org/officeDocument/2006/relationships/image" Target="../media/image22.svg"/><Relationship Id="rId5" Type="http://schemas.openxmlformats.org/officeDocument/2006/relationships/image" Target="../media/image16.png"/><Relationship Id="rId15" Type="http://schemas.openxmlformats.org/officeDocument/2006/relationships/image" Target="../media/image26.svg"/><Relationship Id="rId10" Type="http://schemas.openxmlformats.org/officeDocument/2006/relationships/image" Target="../media/image21.png"/><Relationship Id="rId4" Type="http://schemas.openxmlformats.org/officeDocument/2006/relationships/image" Target="../media/image15.jpeg"/><Relationship Id="rId9" Type="http://schemas.openxmlformats.org/officeDocument/2006/relationships/image" Target="../media/image20.png"/><Relationship Id="rId1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33.jpeg"/><Relationship Id="rId2" Type="http://schemas.openxmlformats.org/officeDocument/2006/relationships/slideLayout" Target="../slideLayouts/slideLayout20.xml"/><Relationship Id="rId1" Type="http://schemas.openxmlformats.org/officeDocument/2006/relationships/tags" Target="../tags/tag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22.svg"/><Relationship Id="rId7" Type="http://schemas.openxmlformats.org/officeDocument/2006/relationships/image" Target="../media/image26.svg"/><Relationship Id="rId2" Type="http://schemas.openxmlformats.org/officeDocument/2006/relationships/image" Target="../media/image21.png"/><Relationship Id="rId1" Type="http://schemas.openxmlformats.org/officeDocument/2006/relationships/slideLayout" Target="../slideLayouts/slideLayout20.xml"/><Relationship Id="rId6" Type="http://schemas.openxmlformats.org/officeDocument/2006/relationships/image" Target="../media/image25.png"/><Relationship Id="rId5" Type="http://schemas.openxmlformats.org/officeDocument/2006/relationships/image" Target="../media/image35.sv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2" Type="http://schemas.openxmlformats.org/officeDocument/2006/relationships/hyperlink" Target="https://aka.ms/teams-proplus" TargetMode="Externa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hyperlink" Target="https://aka.ms/AA2jisb" TargetMode="External"/><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hyperlink" Target="https://aka.ms/teamscommunity" TargetMode="External"/><Relationship Id="rId2" Type="http://schemas.openxmlformats.org/officeDocument/2006/relationships/hyperlink" Target="https://aka.ms/TeamsAcademy" TargetMode="External"/><Relationship Id="rId1" Type="http://schemas.openxmlformats.org/officeDocument/2006/relationships/slideLayout" Target="../slideLayouts/slideLayout20.xml"/><Relationship Id="rId5" Type="http://schemas.openxmlformats.org/officeDocument/2006/relationships/hyperlink" Target="https://aka.ms/Teamsblog" TargetMode="External"/><Relationship Id="rId4" Type="http://schemas.openxmlformats.org/officeDocument/2006/relationships/hyperlink" Target="https://aka.ms/TeamsFeedback"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56B8-26FD-45B3-8DAE-FE5FE3F12F90}"/>
              </a:ext>
            </a:extLst>
          </p:cNvPr>
          <p:cNvSpPr>
            <a:spLocks noGrp="1"/>
          </p:cNvSpPr>
          <p:nvPr>
            <p:ph type="title"/>
          </p:nvPr>
        </p:nvSpPr>
        <p:spPr/>
        <p:txBody>
          <a:bodyPr/>
          <a:lstStyle/>
          <a:p>
            <a:r>
              <a:rPr lang="en-US" dirty="0"/>
              <a:t>Your feedback is important!</a:t>
            </a:r>
            <a:endParaRPr lang="LID4096" dirty="0"/>
          </a:p>
        </p:txBody>
      </p:sp>
      <p:sp>
        <p:nvSpPr>
          <p:cNvPr id="8" name="Content Placeholder 7">
            <a:extLst>
              <a:ext uri="{FF2B5EF4-FFF2-40B4-BE49-F238E27FC236}">
                <a16:creationId xmlns:a16="http://schemas.microsoft.com/office/drawing/2014/main" id="{3559D63E-2FE9-4411-8C6A-B0F32989C0C7}"/>
              </a:ext>
            </a:extLst>
          </p:cNvPr>
          <p:cNvSpPr>
            <a:spLocks noGrp="1"/>
          </p:cNvSpPr>
          <p:nvPr>
            <p:ph idx="1"/>
          </p:nvPr>
        </p:nvSpPr>
        <p:spPr/>
        <p:txBody>
          <a:bodyPr/>
          <a:lstStyle/>
          <a:p>
            <a:r>
              <a:rPr lang="en-US" dirty="0"/>
              <a:t>What other content do you want to see?</a:t>
            </a:r>
          </a:p>
          <a:p>
            <a:r>
              <a:rPr lang="en-US" dirty="0"/>
              <a:t>Please take our 2 minute survey!</a:t>
            </a:r>
          </a:p>
          <a:p>
            <a:pPr lvl="1"/>
            <a:r>
              <a:rPr lang="en-US" dirty="0"/>
              <a:t>Anonymous</a:t>
            </a:r>
          </a:p>
          <a:p>
            <a:pPr lvl="1"/>
            <a:r>
              <a:rPr lang="en-US" dirty="0"/>
              <a:t>All answers optional</a:t>
            </a:r>
          </a:p>
          <a:p>
            <a:pPr marL="0" indent="0">
              <a:buNone/>
            </a:pPr>
            <a:endParaRPr lang="en-US" dirty="0"/>
          </a:p>
          <a:p>
            <a:r>
              <a:rPr lang="en-US" dirty="0">
                <a:hlinkClick r:id="rId2"/>
              </a:rPr>
              <a:t>https://aka.ms/skills-feedback</a:t>
            </a:r>
            <a:r>
              <a:rPr lang="en-US" dirty="0"/>
              <a:t> </a:t>
            </a:r>
          </a:p>
          <a:p>
            <a:endParaRPr lang="LID4096" dirty="0"/>
          </a:p>
        </p:txBody>
      </p:sp>
      <p:pic>
        <p:nvPicPr>
          <p:cNvPr id="11" name="Graphic 10" descr="Checklist">
            <a:extLst>
              <a:ext uri="{FF2B5EF4-FFF2-40B4-BE49-F238E27FC236}">
                <a16:creationId xmlns:a16="http://schemas.microsoft.com/office/drawing/2014/main" id="{EA425773-6BDB-4F05-A3E1-B9F97DB1EE4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284565">
            <a:off x="9580652" y="461482"/>
            <a:ext cx="2104490" cy="2104490"/>
          </a:xfrm>
          <a:prstGeom prst="rect">
            <a:avLst/>
          </a:prstGeom>
        </p:spPr>
      </p:pic>
    </p:spTree>
    <p:extLst>
      <p:ext uri="{BB962C8B-B14F-4D97-AF65-F5344CB8AC3E}">
        <p14:creationId xmlns:p14="http://schemas.microsoft.com/office/powerpoint/2010/main" val="4243321460"/>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30E9FC-4A52-4582-9B46-9F788F4D5626}"/>
              </a:ext>
            </a:extLst>
          </p:cNvPr>
          <p:cNvPicPr>
            <a:picLocks noChangeAspect="1"/>
          </p:cNvPicPr>
          <p:nvPr/>
        </p:nvPicPr>
        <p:blipFill rotWithShape="1">
          <a:blip r:embed="rId3"/>
          <a:srcRect l="6435" r="35312"/>
          <a:stretch/>
        </p:blipFill>
        <p:spPr>
          <a:xfrm>
            <a:off x="-5945" y="0"/>
            <a:ext cx="5994244" cy="6858000"/>
          </a:xfrm>
          <a:prstGeom prst="rect">
            <a:avLst/>
          </a:prstGeom>
        </p:spPr>
      </p:pic>
      <p:sp>
        <p:nvSpPr>
          <p:cNvPr id="4" name="Rectangle 3">
            <a:extLst>
              <a:ext uri="{FF2B5EF4-FFF2-40B4-BE49-F238E27FC236}">
                <a16:creationId xmlns:a16="http://schemas.microsoft.com/office/drawing/2014/main" id="{AB36C3A8-2D2C-48DF-83CD-226D98FAD7FB}"/>
              </a:ext>
            </a:extLst>
          </p:cNvPr>
          <p:cNvSpPr/>
          <p:nvPr/>
        </p:nvSpPr>
        <p:spPr>
          <a:xfrm>
            <a:off x="4495801" y="0"/>
            <a:ext cx="7696200" cy="6858000"/>
          </a:xfrm>
          <a:prstGeom prst="rect">
            <a:avLst/>
          </a:prstGeom>
          <a:solidFill>
            <a:schemeClr val="tx1">
              <a:lumMod val="65000"/>
              <a:lumOff val="3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E69162FA-407C-4460-96A9-21EC77B2E613}"/>
              </a:ext>
            </a:extLst>
          </p:cNvPr>
          <p:cNvSpPr/>
          <p:nvPr/>
        </p:nvSpPr>
        <p:spPr>
          <a:xfrm>
            <a:off x="5353050" y="0"/>
            <a:ext cx="6838951"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F6532B5F-300C-4BAD-A6C8-D5A00BC54D3A}"/>
              </a:ext>
            </a:extLst>
          </p:cNvPr>
          <p:cNvSpPr txBox="1"/>
          <p:nvPr/>
        </p:nvSpPr>
        <p:spPr>
          <a:xfrm>
            <a:off x="5493908" y="458689"/>
            <a:ext cx="6259851" cy="904823"/>
          </a:xfrm>
          <a:prstGeom prst="rect">
            <a:avLst/>
          </a:prstGeom>
          <a:noFill/>
        </p:spPr>
        <p:txBody>
          <a:bodyPr wrap="square" lIns="182854" tIns="146284" rIns="182854" bIns="146284" rtlCol="0">
            <a:spAutoFit/>
          </a:bodyPr>
          <a:lstStyle>
            <a:defPPr>
              <a:defRPr lang="en-US"/>
            </a:defPPr>
            <a:lvl1pPr marR="0" lvl="0" indent="0" defTabSz="914225" fontAlgn="auto">
              <a:lnSpc>
                <a:spcPct val="90000"/>
              </a:lnSpc>
              <a:spcBef>
                <a:spcPts val="0"/>
              </a:spcBef>
              <a:spcAft>
                <a:spcPts val="600"/>
              </a:spcAft>
              <a:buClrTx/>
              <a:buSzTx/>
              <a:buFontTx/>
              <a:buNone/>
              <a:tabLst/>
              <a:defRPr kumimoji="0" sz="2800" b="0" i="0" u="none" strike="noStrike" cap="none" spc="100" normalizeH="0">
                <a:ln>
                  <a:noFill/>
                </a:ln>
                <a:gradFill>
                  <a:gsLst>
                    <a:gs pos="2917">
                      <a:srgbClr val="FFFFFF"/>
                    </a:gs>
                    <a:gs pos="30000">
                      <a:srgbClr val="FFFFFF"/>
                    </a:gs>
                  </a:gsLst>
                  <a:lin ang="5400000" scaled="0"/>
                </a:gradFill>
                <a:effectLst/>
                <a:uLnTx/>
                <a:uFillTx/>
                <a:latin typeface="Segoe WP Black" panose="020B0A02040504020203" pitchFamily="34" charset="0"/>
                <a:cs typeface="Segoe WP Semibold" panose="020B0702040204020203" pitchFamily="34" charset="0"/>
              </a:defRPr>
            </a:lvl1pPr>
          </a:lstStyle>
          <a:p>
            <a:r>
              <a:rPr lang="en-US" sz="4400" dirty="0"/>
              <a:t>Coffee in the Cloud</a:t>
            </a:r>
          </a:p>
        </p:txBody>
      </p:sp>
      <p:grpSp>
        <p:nvGrpSpPr>
          <p:cNvPr id="16" name="Group 15">
            <a:extLst>
              <a:ext uri="{FF2B5EF4-FFF2-40B4-BE49-F238E27FC236}">
                <a16:creationId xmlns:a16="http://schemas.microsoft.com/office/drawing/2014/main" id="{4495AA9C-9923-42F2-B9C6-2BB22711F40E}"/>
              </a:ext>
            </a:extLst>
          </p:cNvPr>
          <p:cNvGrpSpPr/>
          <p:nvPr/>
        </p:nvGrpSpPr>
        <p:grpSpPr>
          <a:xfrm>
            <a:off x="11320435" y="293079"/>
            <a:ext cx="679137" cy="816327"/>
            <a:chOff x="5347151" y="4402103"/>
            <a:chExt cx="432427" cy="504244"/>
          </a:xfrm>
        </p:grpSpPr>
        <p:sp>
          <p:nvSpPr>
            <p:cNvPr id="10" name="Oval 20">
              <a:extLst>
                <a:ext uri="{FF2B5EF4-FFF2-40B4-BE49-F238E27FC236}">
                  <a16:creationId xmlns:a16="http://schemas.microsoft.com/office/drawing/2014/main" id="{ECE94C55-F91E-4176-B858-7063A0EFA0A2}"/>
                </a:ext>
              </a:extLst>
            </p:cNvPr>
            <p:cNvSpPr>
              <a:spLocks noChangeArrowheads="1"/>
            </p:cNvSpPr>
            <p:nvPr/>
          </p:nvSpPr>
          <p:spPr bwMode="auto">
            <a:xfrm>
              <a:off x="5347151" y="4793672"/>
              <a:ext cx="432427" cy="112675"/>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1" name="Oval 21">
              <a:extLst>
                <a:ext uri="{FF2B5EF4-FFF2-40B4-BE49-F238E27FC236}">
                  <a16:creationId xmlns:a16="http://schemas.microsoft.com/office/drawing/2014/main" id="{91928962-2263-4A17-998D-E06FC542B0AA}"/>
                </a:ext>
              </a:extLst>
            </p:cNvPr>
            <p:cNvSpPr>
              <a:spLocks noChangeArrowheads="1"/>
            </p:cNvSpPr>
            <p:nvPr/>
          </p:nvSpPr>
          <p:spPr bwMode="auto">
            <a:xfrm>
              <a:off x="5450492" y="4824402"/>
              <a:ext cx="225745" cy="50285"/>
            </a:xfrm>
            <a:prstGeom prst="ellipse">
              <a:avLst/>
            </a:pr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2" name="Freeform 22">
              <a:extLst>
                <a:ext uri="{FF2B5EF4-FFF2-40B4-BE49-F238E27FC236}">
                  <a16:creationId xmlns:a16="http://schemas.microsoft.com/office/drawing/2014/main" id="{F22EEADC-F643-4225-8D5B-48D26134CBC5}"/>
                </a:ext>
              </a:extLst>
            </p:cNvPr>
            <p:cNvSpPr>
              <a:spLocks/>
            </p:cNvSpPr>
            <p:nvPr/>
          </p:nvSpPr>
          <p:spPr bwMode="auto">
            <a:xfrm>
              <a:off x="5404340" y="4687515"/>
              <a:ext cx="312029" cy="165754"/>
            </a:xfrm>
            <a:custGeom>
              <a:avLst/>
              <a:gdLst>
                <a:gd name="T0" fmla="*/ 185 w 185"/>
                <a:gd name="T1" fmla="*/ 0 h 106"/>
                <a:gd name="T2" fmla="*/ 93 w 185"/>
                <a:gd name="T3" fmla="*/ 106 h 106"/>
                <a:gd name="T4" fmla="*/ 0 w 185"/>
                <a:gd name="T5" fmla="*/ 0 h 106"/>
                <a:gd name="T6" fmla="*/ 185 w 185"/>
                <a:gd name="T7" fmla="*/ 0 h 106"/>
              </a:gdLst>
              <a:ahLst/>
              <a:cxnLst>
                <a:cxn ang="0">
                  <a:pos x="T0" y="T1"/>
                </a:cxn>
                <a:cxn ang="0">
                  <a:pos x="T2" y="T3"/>
                </a:cxn>
                <a:cxn ang="0">
                  <a:pos x="T4" y="T5"/>
                </a:cxn>
                <a:cxn ang="0">
                  <a:pos x="T6" y="T7"/>
                </a:cxn>
              </a:cxnLst>
              <a:rect l="0" t="0" r="r" b="b"/>
              <a:pathLst>
                <a:path w="185" h="106">
                  <a:moveTo>
                    <a:pt x="185" y="0"/>
                  </a:moveTo>
                  <a:cubicBezTo>
                    <a:pt x="185" y="59"/>
                    <a:pt x="144" y="106"/>
                    <a:pt x="93" y="106"/>
                  </a:cubicBezTo>
                  <a:cubicBezTo>
                    <a:pt x="42" y="106"/>
                    <a:pt x="0" y="59"/>
                    <a:pt x="0" y="0"/>
                  </a:cubicBezTo>
                  <a:lnTo>
                    <a:pt x="185" y="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13" name="Oval 24">
              <a:extLst>
                <a:ext uri="{FF2B5EF4-FFF2-40B4-BE49-F238E27FC236}">
                  <a16:creationId xmlns:a16="http://schemas.microsoft.com/office/drawing/2014/main" id="{630F0C24-6685-4E4C-8958-03684634B220}"/>
                </a:ext>
              </a:extLst>
            </p:cNvPr>
            <p:cNvSpPr>
              <a:spLocks noChangeArrowheads="1"/>
            </p:cNvSpPr>
            <p:nvPr/>
          </p:nvSpPr>
          <p:spPr bwMode="auto">
            <a:xfrm>
              <a:off x="5413274" y="4642819"/>
              <a:ext cx="294016" cy="58665"/>
            </a:xfrm>
            <a:prstGeom prst="ellipse">
              <a:avLst/>
            </a:prstGeom>
            <a:solidFill>
              <a:srgbClr val="55342C"/>
            </a:solidFill>
            <a:ln w="19050">
              <a:solidFill>
                <a:srgbClr val="55342C"/>
              </a:solid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4" name="Freeform 26">
              <a:extLst>
                <a:ext uri="{FF2B5EF4-FFF2-40B4-BE49-F238E27FC236}">
                  <a16:creationId xmlns:a16="http://schemas.microsoft.com/office/drawing/2014/main" id="{C74BE50A-77A8-4EC2-BDDA-CD2625D21404}"/>
                </a:ext>
              </a:extLst>
            </p:cNvPr>
            <p:cNvSpPr>
              <a:spLocks/>
            </p:cNvSpPr>
            <p:nvPr/>
          </p:nvSpPr>
          <p:spPr bwMode="auto">
            <a:xfrm>
              <a:off x="5666204" y="4703346"/>
              <a:ext cx="93308" cy="85670"/>
            </a:xfrm>
            <a:custGeom>
              <a:avLst/>
              <a:gdLst>
                <a:gd name="T0" fmla="*/ 8 w 55"/>
                <a:gd name="T1" fmla="*/ 55 h 55"/>
                <a:gd name="T2" fmla="*/ 6 w 55"/>
                <a:gd name="T3" fmla="*/ 55 h 55"/>
                <a:gd name="T4" fmla="*/ 0 w 55"/>
                <a:gd name="T5" fmla="*/ 49 h 55"/>
                <a:gd name="T6" fmla="*/ 6 w 55"/>
                <a:gd name="T7" fmla="*/ 43 h 55"/>
                <a:gd name="T8" fmla="*/ 6 w 55"/>
                <a:gd name="T9" fmla="*/ 43 h 55"/>
                <a:gd name="T10" fmla="*/ 40 w 55"/>
                <a:gd name="T11" fmla="*/ 35 h 55"/>
                <a:gd name="T12" fmla="*/ 43 w 55"/>
                <a:gd name="T13" fmla="*/ 28 h 55"/>
                <a:gd name="T14" fmla="*/ 39 w 55"/>
                <a:gd name="T15" fmla="*/ 18 h 55"/>
                <a:gd name="T16" fmla="*/ 23 w 55"/>
                <a:gd name="T17" fmla="*/ 12 h 55"/>
                <a:gd name="T18" fmla="*/ 16 w 55"/>
                <a:gd name="T19" fmla="*/ 6 h 55"/>
                <a:gd name="T20" fmla="*/ 22 w 55"/>
                <a:gd name="T21" fmla="*/ 0 h 55"/>
                <a:gd name="T22" fmla="*/ 47 w 55"/>
                <a:gd name="T23" fmla="*/ 9 h 55"/>
                <a:gd name="T24" fmla="*/ 55 w 55"/>
                <a:gd name="T25" fmla="*/ 28 h 55"/>
                <a:gd name="T26" fmla="*/ 48 w 55"/>
                <a:gd name="T27" fmla="*/ 43 h 55"/>
                <a:gd name="T28" fmla="*/ 8 w 55"/>
                <a:gd name="T29"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8" y="55"/>
                  </a:moveTo>
                  <a:cubicBezTo>
                    <a:pt x="7" y="55"/>
                    <a:pt x="6" y="55"/>
                    <a:pt x="6" y="55"/>
                  </a:cubicBezTo>
                  <a:cubicBezTo>
                    <a:pt x="3" y="55"/>
                    <a:pt x="0" y="52"/>
                    <a:pt x="0" y="49"/>
                  </a:cubicBezTo>
                  <a:cubicBezTo>
                    <a:pt x="0" y="46"/>
                    <a:pt x="3" y="43"/>
                    <a:pt x="6" y="43"/>
                  </a:cubicBezTo>
                  <a:cubicBezTo>
                    <a:pt x="6" y="43"/>
                    <a:pt x="6" y="43"/>
                    <a:pt x="6" y="43"/>
                  </a:cubicBezTo>
                  <a:cubicBezTo>
                    <a:pt x="13" y="43"/>
                    <a:pt x="32" y="42"/>
                    <a:pt x="40" y="35"/>
                  </a:cubicBezTo>
                  <a:cubicBezTo>
                    <a:pt x="42" y="33"/>
                    <a:pt x="43" y="31"/>
                    <a:pt x="43" y="28"/>
                  </a:cubicBezTo>
                  <a:cubicBezTo>
                    <a:pt x="43" y="23"/>
                    <a:pt x="41" y="20"/>
                    <a:pt x="39" y="18"/>
                  </a:cubicBezTo>
                  <a:cubicBezTo>
                    <a:pt x="33" y="12"/>
                    <a:pt x="23" y="12"/>
                    <a:pt x="23" y="12"/>
                  </a:cubicBezTo>
                  <a:cubicBezTo>
                    <a:pt x="19" y="12"/>
                    <a:pt x="17" y="9"/>
                    <a:pt x="16" y="6"/>
                  </a:cubicBezTo>
                  <a:cubicBezTo>
                    <a:pt x="16" y="3"/>
                    <a:pt x="19" y="0"/>
                    <a:pt x="22" y="0"/>
                  </a:cubicBezTo>
                  <a:cubicBezTo>
                    <a:pt x="23" y="0"/>
                    <a:pt x="38" y="0"/>
                    <a:pt x="47" y="9"/>
                  </a:cubicBezTo>
                  <a:cubicBezTo>
                    <a:pt x="52" y="14"/>
                    <a:pt x="55" y="20"/>
                    <a:pt x="55" y="28"/>
                  </a:cubicBezTo>
                  <a:cubicBezTo>
                    <a:pt x="55" y="34"/>
                    <a:pt x="52" y="39"/>
                    <a:pt x="48" y="43"/>
                  </a:cubicBezTo>
                  <a:cubicBezTo>
                    <a:pt x="37" y="54"/>
                    <a:pt x="14" y="55"/>
                    <a:pt x="8" y="55"/>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5" name="Freeform 27">
              <a:extLst>
                <a:ext uri="{FF2B5EF4-FFF2-40B4-BE49-F238E27FC236}">
                  <a16:creationId xmlns:a16="http://schemas.microsoft.com/office/drawing/2014/main" id="{69F12D58-AB9C-4506-B4B0-05B7E582BE02}"/>
                </a:ext>
              </a:extLst>
            </p:cNvPr>
            <p:cNvSpPr>
              <a:spLocks/>
            </p:cNvSpPr>
            <p:nvPr/>
          </p:nvSpPr>
          <p:spPr bwMode="auto">
            <a:xfrm>
              <a:off x="5525234" y="4402103"/>
              <a:ext cx="96321" cy="225351"/>
            </a:xfrm>
            <a:custGeom>
              <a:avLst/>
              <a:gdLst>
                <a:gd name="T0" fmla="*/ 16 w 41"/>
                <a:gd name="T1" fmla="*/ 144 h 144"/>
                <a:gd name="T2" fmla="*/ 1 w 41"/>
                <a:gd name="T3" fmla="*/ 96 h 144"/>
                <a:gd name="T4" fmla="*/ 9 w 41"/>
                <a:gd name="T5" fmla="*/ 10 h 144"/>
                <a:gd name="T6" fmla="*/ 23 w 41"/>
                <a:gd name="T7" fmla="*/ 88 h 144"/>
                <a:gd name="T8" fmla="*/ 16 w 41"/>
                <a:gd name="T9" fmla="*/ 144 h 144"/>
              </a:gdLst>
              <a:ahLst/>
              <a:cxnLst>
                <a:cxn ang="0">
                  <a:pos x="T0" y="T1"/>
                </a:cxn>
                <a:cxn ang="0">
                  <a:pos x="T2" y="T3"/>
                </a:cxn>
                <a:cxn ang="0">
                  <a:pos x="T4" y="T5"/>
                </a:cxn>
                <a:cxn ang="0">
                  <a:pos x="T6" y="T7"/>
                </a:cxn>
                <a:cxn ang="0">
                  <a:pos x="T8" y="T9"/>
                </a:cxn>
              </a:cxnLst>
              <a:rect l="0" t="0" r="r" b="b"/>
              <a:pathLst>
                <a:path w="41" h="144">
                  <a:moveTo>
                    <a:pt x="16" y="144"/>
                  </a:moveTo>
                  <a:cubicBezTo>
                    <a:pt x="16" y="144"/>
                    <a:pt x="0" y="121"/>
                    <a:pt x="1" y="96"/>
                  </a:cubicBezTo>
                  <a:cubicBezTo>
                    <a:pt x="2" y="72"/>
                    <a:pt x="24" y="29"/>
                    <a:pt x="9" y="10"/>
                  </a:cubicBezTo>
                  <a:cubicBezTo>
                    <a:pt x="1" y="0"/>
                    <a:pt x="41" y="40"/>
                    <a:pt x="23" y="88"/>
                  </a:cubicBezTo>
                  <a:cubicBezTo>
                    <a:pt x="8" y="128"/>
                    <a:pt x="16" y="144"/>
                    <a:pt x="16" y="144"/>
                  </a:cubicBezTo>
                  <a:close/>
                </a:path>
              </a:pathLst>
            </a:custGeom>
            <a:solidFill>
              <a:srgbClr val="794E3B"/>
            </a:solidFill>
            <a:ln w="9525">
              <a:solidFill>
                <a:srgbClr val="B1785F"/>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9" name="Group 8">
            <a:extLst>
              <a:ext uri="{FF2B5EF4-FFF2-40B4-BE49-F238E27FC236}">
                <a16:creationId xmlns:a16="http://schemas.microsoft.com/office/drawing/2014/main" id="{96D6B28E-5FE1-4BFD-B8B7-3FC595794866}"/>
              </a:ext>
            </a:extLst>
          </p:cNvPr>
          <p:cNvGrpSpPr/>
          <p:nvPr/>
        </p:nvGrpSpPr>
        <p:grpSpPr>
          <a:xfrm>
            <a:off x="7832914" y="5612950"/>
            <a:ext cx="2076229" cy="627864"/>
            <a:chOff x="7925490" y="6094686"/>
            <a:chExt cx="2076229" cy="627864"/>
          </a:xfrm>
        </p:grpSpPr>
        <p:sp>
          <p:nvSpPr>
            <p:cNvPr id="17" name="TextBox 16">
              <a:extLst>
                <a:ext uri="{FF2B5EF4-FFF2-40B4-BE49-F238E27FC236}">
                  <a16:creationId xmlns:a16="http://schemas.microsoft.com/office/drawing/2014/main" id="{302CD39D-DE84-4A7E-BABC-DA5979A58747}"/>
                </a:ext>
              </a:extLst>
            </p:cNvPr>
            <p:cNvSpPr txBox="1"/>
            <p:nvPr/>
          </p:nvSpPr>
          <p:spPr>
            <a:xfrm>
              <a:off x="8039999" y="6094686"/>
              <a:ext cx="1961720" cy="6278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Segoe UI" panose="020B0502040204020203" pitchFamily="34" charset="0"/>
                  <a:ea typeface="Segoe UI Black" panose="020B0A02040204020203" pitchFamily="34" charset="0"/>
                  <a:cs typeface="Segoe UI" panose="020B0502040204020203" pitchFamily="34" charset="0"/>
                </a:rPr>
                <a:t>@CITCTV</a:t>
              </a:r>
            </a:p>
          </p:txBody>
        </p:sp>
        <p:pic>
          <p:nvPicPr>
            <p:cNvPr id="18" name="Picture 17">
              <a:extLst>
                <a:ext uri="{FF2B5EF4-FFF2-40B4-BE49-F238E27FC236}">
                  <a16:creationId xmlns:a16="http://schemas.microsoft.com/office/drawing/2014/main" id="{BDAD5E4C-1952-4566-8352-CFBC48F672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25490" y="6247724"/>
              <a:ext cx="321789" cy="321789"/>
            </a:xfrm>
            <a:prstGeom prst="rect">
              <a:avLst/>
            </a:prstGeom>
          </p:spPr>
        </p:pic>
      </p:grpSp>
      <p:sp>
        <p:nvSpPr>
          <p:cNvPr id="21" name="TextBox 20">
            <a:extLst>
              <a:ext uri="{FF2B5EF4-FFF2-40B4-BE49-F238E27FC236}">
                <a16:creationId xmlns:a16="http://schemas.microsoft.com/office/drawing/2014/main" id="{AE93442D-4D58-4F85-9A41-7BAC808D697A}"/>
              </a:ext>
            </a:extLst>
          </p:cNvPr>
          <p:cNvSpPr txBox="1"/>
          <p:nvPr/>
        </p:nvSpPr>
        <p:spPr>
          <a:xfrm>
            <a:off x="6096000" y="1276923"/>
            <a:ext cx="511327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normalizeH="0" noProof="0" dirty="0">
                <a:ln w="3175">
                  <a:noFill/>
                </a:ln>
                <a:solidFill>
                  <a:srgbClr val="FFFFFF"/>
                </a:solidFill>
                <a:effectLst/>
                <a:uLnTx/>
                <a:uFillTx/>
                <a:latin typeface="Segoe UI Semibold"/>
                <a:ea typeface="+mn-ea"/>
                <a:cs typeface="Segoe UI" pitchFamily="34" charset="0"/>
              </a:rPr>
              <a:t>Get more from Azure &amp; Office 365</a:t>
            </a:r>
            <a:endParaRPr kumimoji="0" lang="en-US" sz="1800" b="0" i="0" u="none" strike="noStrike" kern="1200" cap="none" normalizeH="0" noProof="0" dirty="0">
              <a:ln>
                <a:noFill/>
              </a:ln>
              <a:solidFill>
                <a:prstClr val="black"/>
              </a:solidFill>
              <a:effectLst/>
              <a:uLnTx/>
              <a:uFillTx/>
              <a:latin typeface="Calibri" panose="020F0502020204030204"/>
              <a:ea typeface="+mn-ea"/>
              <a:cs typeface="+mn-cs"/>
            </a:endParaRPr>
          </a:p>
        </p:txBody>
      </p:sp>
      <p:sp>
        <p:nvSpPr>
          <p:cNvPr id="2" name="Rectangle: Rounded Corners 1">
            <a:extLst>
              <a:ext uri="{FF2B5EF4-FFF2-40B4-BE49-F238E27FC236}">
                <a16:creationId xmlns:a16="http://schemas.microsoft.com/office/drawing/2014/main" id="{81D3D627-AD96-4C50-9962-1BCE2470A8DB}"/>
              </a:ext>
            </a:extLst>
          </p:cNvPr>
          <p:cNvSpPr/>
          <p:nvPr/>
        </p:nvSpPr>
        <p:spPr>
          <a:xfrm>
            <a:off x="5763812" y="2287903"/>
            <a:ext cx="6017426" cy="2720334"/>
          </a:xfrm>
          <a:prstGeom prst="roundRect">
            <a:avLst>
              <a:gd name="adj" fmla="val 10082"/>
            </a:avLst>
          </a:prstGeom>
          <a:solidFill>
            <a:srgbClr val="36334A"/>
          </a:solidFill>
          <a:ln>
            <a:noFill/>
          </a:ln>
          <a:effectLst>
            <a:outerShdw blurRad="127000" dist="508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US" sz="3600" dirty="0">
                <a:solidFill>
                  <a:prstClr val="white"/>
                </a:solidFill>
                <a:latin typeface="Segoe UI Semibold" panose="020B0702040204020203" pitchFamily="34" charset="0"/>
                <a:cs typeface="Segoe UI Semibold" panose="020B0702040204020203" pitchFamily="34" charset="0"/>
              </a:rPr>
              <a:t>Teams IT Pro Academy:  </a:t>
            </a:r>
          </a:p>
          <a:p>
            <a:pPr algn="ctr"/>
            <a:r>
              <a:rPr lang="en-US" sz="3200" dirty="0">
                <a:solidFill>
                  <a:prstClr val="white"/>
                </a:solidFill>
                <a:latin typeface="Segoe UI Semibold" panose="020B0702040204020203" pitchFamily="34" charset="0"/>
                <a:cs typeface="Segoe UI Semibold" panose="020B0702040204020203" pitchFamily="34" charset="0"/>
              </a:rPr>
              <a:t>Teams Windows Desktop Client</a:t>
            </a:r>
          </a:p>
        </p:txBody>
      </p:sp>
      <p:grpSp>
        <p:nvGrpSpPr>
          <p:cNvPr id="31" name="Group 30">
            <a:extLst>
              <a:ext uri="{FF2B5EF4-FFF2-40B4-BE49-F238E27FC236}">
                <a16:creationId xmlns:a16="http://schemas.microsoft.com/office/drawing/2014/main" id="{6E24008F-2F14-48D6-AF63-BADB958E5926}"/>
              </a:ext>
            </a:extLst>
          </p:cNvPr>
          <p:cNvGrpSpPr/>
          <p:nvPr/>
        </p:nvGrpSpPr>
        <p:grpSpPr>
          <a:xfrm>
            <a:off x="5666684" y="6162264"/>
            <a:ext cx="6408690" cy="683264"/>
            <a:chOff x="5725520" y="2073498"/>
            <a:chExt cx="6408690" cy="683264"/>
          </a:xfrm>
        </p:grpSpPr>
        <p:sp>
          <p:nvSpPr>
            <p:cNvPr id="20" name="TextBox 19">
              <a:extLst>
                <a:ext uri="{FF2B5EF4-FFF2-40B4-BE49-F238E27FC236}">
                  <a16:creationId xmlns:a16="http://schemas.microsoft.com/office/drawing/2014/main" id="{3F9CE174-FF23-41AF-8479-F605CFA95E0A}"/>
                </a:ext>
              </a:extLst>
            </p:cNvPr>
            <p:cNvSpPr txBox="1"/>
            <p:nvPr/>
          </p:nvSpPr>
          <p:spPr>
            <a:xfrm>
              <a:off x="6925684" y="2073498"/>
              <a:ext cx="5208526" cy="683264"/>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https://aka.ms/CoffeeintheCloud</a:t>
              </a:r>
            </a:p>
          </p:txBody>
        </p:sp>
        <p:pic>
          <p:nvPicPr>
            <p:cNvPr id="30" name="Picture 29" descr="A close up of a logo&#10;&#10;Description generated with very high confidence">
              <a:extLst>
                <a:ext uri="{FF2B5EF4-FFF2-40B4-BE49-F238E27FC236}">
                  <a16:creationId xmlns:a16="http://schemas.microsoft.com/office/drawing/2014/main" id="{BD0ED62F-2490-405C-AED8-C107ED54B3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25520" y="2239680"/>
              <a:ext cx="1278999" cy="286728"/>
            </a:xfrm>
            <a:prstGeom prst="rect">
              <a:avLst/>
            </a:prstGeom>
          </p:spPr>
        </p:pic>
      </p:grpSp>
    </p:spTree>
    <p:extLst>
      <p:ext uri="{BB962C8B-B14F-4D97-AF65-F5344CB8AC3E}">
        <p14:creationId xmlns:p14="http://schemas.microsoft.com/office/powerpoint/2010/main" val="4151130960"/>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Teams Windows Desktop Client</a:t>
            </a:r>
          </a:p>
        </p:txBody>
      </p:sp>
      <p:sp>
        <p:nvSpPr>
          <p:cNvPr id="8" name="Text Placeholder 7">
            <a:extLst>
              <a:ext uri="{FF2B5EF4-FFF2-40B4-BE49-F238E27FC236}">
                <a16:creationId xmlns:a16="http://schemas.microsoft.com/office/drawing/2014/main" id="{242960A3-2EDF-41F3-BF3A-B1E58D816133}"/>
              </a:ext>
            </a:extLst>
          </p:cNvPr>
          <p:cNvSpPr>
            <a:spLocks noGrp="1"/>
          </p:cNvSpPr>
          <p:nvPr>
            <p:ph type="body" sz="quarter" idx="14"/>
          </p:nvPr>
        </p:nvSpPr>
        <p:spPr/>
        <p:txBody>
          <a:bodyPr vert="horz" lIns="164592" tIns="109728" rIns="164592" bIns="109728" rtlCol="0" anchor="t">
            <a:noAutofit/>
          </a:bodyPr>
          <a:lstStyle/>
          <a:p>
            <a:endParaRPr lang="en-US" sz="2400" dirty="0"/>
          </a:p>
        </p:txBody>
      </p:sp>
    </p:spTree>
    <p:extLst>
      <p:ext uri="{BB962C8B-B14F-4D97-AF65-F5344CB8AC3E}">
        <p14:creationId xmlns:p14="http://schemas.microsoft.com/office/powerpoint/2010/main" val="3880280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D47F1E-811B-415E-9A97-5C43FD4FBE69}"/>
              </a:ext>
            </a:extLst>
          </p:cNvPr>
          <p:cNvSpPr>
            <a:spLocks noGrp="1"/>
          </p:cNvSpPr>
          <p:nvPr>
            <p:ph type="title"/>
          </p:nvPr>
        </p:nvSpPr>
        <p:spPr/>
        <p:txBody>
          <a:bodyPr/>
          <a:lstStyle/>
          <a:p>
            <a:r>
              <a:rPr lang="en-US"/>
              <a:t>Changelog</a:t>
            </a:r>
            <a:endParaRPr lang="en-AT"/>
          </a:p>
        </p:txBody>
      </p:sp>
      <p:graphicFrame>
        <p:nvGraphicFramePr>
          <p:cNvPr id="5" name="Content Placeholder 4">
            <a:extLst>
              <a:ext uri="{FF2B5EF4-FFF2-40B4-BE49-F238E27FC236}">
                <a16:creationId xmlns:a16="http://schemas.microsoft.com/office/drawing/2014/main" id="{BA1D019E-0ABC-4AF5-BEF7-E0DC320F3E7C}"/>
              </a:ext>
            </a:extLst>
          </p:cNvPr>
          <p:cNvGraphicFramePr>
            <a:graphicFrameLocks noGrp="1"/>
          </p:cNvGraphicFramePr>
          <p:nvPr>
            <p:ph idx="1"/>
            <p:extLst>
              <p:ext uri="{D42A27DB-BD31-4B8C-83A1-F6EECF244321}">
                <p14:modId xmlns:p14="http://schemas.microsoft.com/office/powerpoint/2010/main" val="821317927"/>
              </p:ext>
            </p:extLst>
          </p:nvPr>
        </p:nvGraphicFramePr>
        <p:xfrm>
          <a:off x="269875" y="1189038"/>
          <a:ext cx="11652250" cy="1112520"/>
        </p:xfrm>
        <a:graphic>
          <a:graphicData uri="http://schemas.openxmlformats.org/drawingml/2006/table">
            <a:tbl>
              <a:tblPr firstRow="1" bandRow="1">
                <a:tableStyleId>{5C22544A-7EE6-4342-B048-85BDC9FD1C3A}</a:tableStyleId>
              </a:tblPr>
              <a:tblGrid>
                <a:gridCol w="3394351">
                  <a:extLst>
                    <a:ext uri="{9D8B030D-6E8A-4147-A177-3AD203B41FA5}">
                      <a16:colId xmlns:a16="http://schemas.microsoft.com/office/drawing/2014/main" val="3380912552"/>
                    </a:ext>
                  </a:extLst>
                </a:gridCol>
                <a:gridCol w="8257899">
                  <a:extLst>
                    <a:ext uri="{9D8B030D-6E8A-4147-A177-3AD203B41FA5}">
                      <a16:colId xmlns:a16="http://schemas.microsoft.com/office/drawing/2014/main" val="804047600"/>
                    </a:ext>
                  </a:extLst>
                </a:gridCol>
              </a:tblGrid>
              <a:tr h="370840">
                <a:tc>
                  <a:txBody>
                    <a:bodyPr/>
                    <a:lstStyle/>
                    <a:p>
                      <a:r>
                        <a:rPr lang="en-US" dirty="0"/>
                        <a:t>Revision</a:t>
                      </a:r>
                      <a:endParaRPr lang="LID4096" dirty="0"/>
                    </a:p>
                  </a:txBody>
                  <a:tcPr marL="101324" marR="101324"/>
                </a:tc>
                <a:tc>
                  <a:txBody>
                    <a:bodyPr/>
                    <a:lstStyle/>
                    <a:p>
                      <a:endParaRPr lang="LID4096"/>
                    </a:p>
                  </a:txBody>
                  <a:tcPr marL="101324" marR="101324"/>
                </a:tc>
                <a:extLst>
                  <a:ext uri="{0D108BD9-81ED-4DB2-BD59-A6C34878D82A}">
                    <a16:rowId xmlns:a16="http://schemas.microsoft.com/office/drawing/2014/main" val="2645648513"/>
                  </a:ext>
                </a:extLst>
              </a:tr>
              <a:tr h="370840">
                <a:tc>
                  <a:txBody>
                    <a:bodyPr/>
                    <a:lstStyle/>
                    <a:p>
                      <a:r>
                        <a:rPr lang="en-US"/>
                        <a:t>September </a:t>
                      </a:r>
                      <a:r>
                        <a:rPr lang="en-US" dirty="0"/>
                        <a:t>2018</a:t>
                      </a:r>
                      <a:endParaRPr lang="LID4096" dirty="0"/>
                    </a:p>
                  </a:txBody>
                  <a:tcPr marL="101324" marR="101324"/>
                </a:tc>
                <a:tc>
                  <a:txBody>
                    <a:bodyPr/>
                    <a:lstStyle/>
                    <a:p>
                      <a:r>
                        <a:rPr lang="en-US" dirty="0"/>
                        <a:t>Initial version</a:t>
                      </a:r>
                      <a:endParaRPr lang="LID4096" dirty="0"/>
                    </a:p>
                  </a:txBody>
                  <a:tcPr marL="101324" marR="101324"/>
                </a:tc>
                <a:extLst>
                  <a:ext uri="{0D108BD9-81ED-4DB2-BD59-A6C34878D82A}">
                    <a16:rowId xmlns:a16="http://schemas.microsoft.com/office/drawing/2014/main" val="2790599772"/>
                  </a:ext>
                </a:extLst>
              </a:tr>
              <a:tr h="370840">
                <a:tc>
                  <a:txBody>
                    <a:bodyPr/>
                    <a:lstStyle/>
                    <a:p>
                      <a:r>
                        <a:rPr lang="en-US" dirty="0"/>
                        <a:t>March 2019</a:t>
                      </a:r>
                      <a:endParaRPr lang="LID4096" dirty="0"/>
                    </a:p>
                  </a:txBody>
                  <a:tcPr marL="101324" marR="101324"/>
                </a:tc>
                <a:tc>
                  <a:txBody>
                    <a:bodyPr/>
                    <a:lstStyle/>
                    <a:p>
                      <a:r>
                        <a:rPr lang="en-US" dirty="0"/>
                        <a:t>Added information on </a:t>
                      </a:r>
                      <a:r>
                        <a:rPr lang="en-US" dirty="0" err="1"/>
                        <a:t>OfficePro</a:t>
                      </a:r>
                      <a:r>
                        <a:rPr lang="en-US" dirty="0"/>
                        <a:t> Plus, MSI without </a:t>
                      </a:r>
                      <a:r>
                        <a:rPr lang="en-US" dirty="0" err="1"/>
                        <a:t>autostart</a:t>
                      </a:r>
                      <a:endParaRPr lang="LID4096" dirty="0"/>
                    </a:p>
                  </a:txBody>
                  <a:tcPr marL="101324" marR="101324"/>
                </a:tc>
                <a:extLst>
                  <a:ext uri="{0D108BD9-81ED-4DB2-BD59-A6C34878D82A}">
                    <a16:rowId xmlns:a16="http://schemas.microsoft.com/office/drawing/2014/main" val="774466675"/>
                  </a:ext>
                </a:extLst>
              </a:tr>
            </a:tbl>
          </a:graphicData>
        </a:graphic>
      </p:graphicFrame>
    </p:spTree>
    <p:extLst>
      <p:ext uri="{BB962C8B-B14F-4D97-AF65-F5344CB8AC3E}">
        <p14:creationId xmlns:p14="http://schemas.microsoft.com/office/powerpoint/2010/main" val="3694705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94BA-36A4-40F7-B70D-60F99568CA16}"/>
              </a:ext>
            </a:extLst>
          </p:cNvPr>
          <p:cNvSpPr>
            <a:spLocks noGrp="1"/>
          </p:cNvSpPr>
          <p:nvPr>
            <p:ph type="title"/>
          </p:nvPr>
        </p:nvSpPr>
        <p:spPr/>
        <p:txBody>
          <a:bodyPr/>
          <a:lstStyle/>
          <a:p>
            <a:r>
              <a:rPr lang="en-US"/>
              <a:t>About this module</a:t>
            </a:r>
            <a:endParaRPr lang="LID4096"/>
          </a:p>
        </p:txBody>
      </p:sp>
      <p:sp>
        <p:nvSpPr>
          <p:cNvPr id="3" name="Content Placeholder 2">
            <a:extLst>
              <a:ext uri="{FF2B5EF4-FFF2-40B4-BE49-F238E27FC236}">
                <a16:creationId xmlns:a16="http://schemas.microsoft.com/office/drawing/2014/main" id="{FF457104-AA44-4EFD-9595-E4B3889DD334}"/>
              </a:ext>
            </a:extLst>
          </p:cNvPr>
          <p:cNvSpPr>
            <a:spLocks noGrp="1"/>
          </p:cNvSpPr>
          <p:nvPr>
            <p:ph idx="1"/>
          </p:nvPr>
        </p:nvSpPr>
        <p:spPr/>
        <p:txBody>
          <a:bodyPr>
            <a:normAutofit fontScale="92500" lnSpcReduction="20000"/>
          </a:bodyPr>
          <a:lstStyle/>
          <a:p>
            <a:r>
              <a:rPr lang="en-US" dirty="0"/>
              <a:t>Additional resources</a:t>
            </a:r>
          </a:p>
          <a:p>
            <a:pPr lvl="1"/>
            <a:r>
              <a:rPr lang="en-US" dirty="0"/>
              <a:t>PowerPoints and recordings for this and more topics: </a:t>
            </a:r>
            <a:r>
              <a:rPr lang="en-US" dirty="0">
                <a:hlinkClick r:id="rId2"/>
              </a:rPr>
              <a:t>https://aka.ms/TeamsAcademy</a:t>
            </a:r>
            <a:r>
              <a:rPr lang="en-US" dirty="0"/>
              <a:t> </a:t>
            </a:r>
          </a:p>
          <a:p>
            <a:r>
              <a:rPr lang="en-US" dirty="0"/>
              <a:t>Feedback</a:t>
            </a:r>
          </a:p>
          <a:p>
            <a:pPr lvl="1"/>
            <a:r>
              <a:rPr lang="en-US" dirty="0"/>
              <a:t>Feedback for this session: </a:t>
            </a:r>
            <a:r>
              <a:rPr lang="en-US" dirty="0">
                <a:hlinkClick r:id="rId3"/>
              </a:rPr>
              <a:t>https://aka.ms/teamscommunity</a:t>
            </a:r>
            <a:r>
              <a:rPr lang="en-US" dirty="0"/>
              <a:t> adding the “IT Pro Training” label</a:t>
            </a:r>
          </a:p>
          <a:p>
            <a:pPr lvl="1"/>
            <a:r>
              <a:rPr lang="en-US" dirty="0"/>
              <a:t>Feedback for features: </a:t>
            </a:r>
            <a:r>
              <a:rPr lang="en-US" dirty="0">
                <a:hlinkClick r:id="rId4" tooltip="https://aka.ms/TeamsFeedback"/>
              </a:rPr>
              <a:t>https://aka.ms/TeamsFeedback</a:t>
            </a:r>
            <a:r>
              <a:rPr lang="en-US" dirty="0"/>
              <a:t> </a:t>
            </a:r>
          </a:p>
          <a:p>
            <a:r>
              <a:rPr lang="en-US" dirty="0"/>
              <a:t>Teams and Office 365 evolves constantly!</a:t>
            </a:r>
          </a:p>
          <a:p>
            <a:pPr lvl="1"/>
            <a:r>
              <a:rPr lang="en-US" dirty="0"/>
              <a:t>Stay up-to-date with </a:t>
            </a:r>
            <a:r>
              <a:rPr lang="en-US" dirty="0">
                <a:hlinkClick r:id="rId5"/>
              </a:rPr>
              <a:t>https://aka.ms/Teamsblog</a:t>
            </a:r>
            <a:r>
              <a:rPr lang="en-US" dirty="0"/>
              <a:t> </a:t>
            </a:r>
          </a:p>
          <a:p>
            <a:endParaRPr lang="en-US" dirty="0">
              <a:sym typeface="Wingdings" panose="05000000000000000000" pitchFamily="2" charset="2"/>
            </a:endParaRPr>
          </a:p>
          <a:p>
            <a:r>
              <a:rPr lang="en-US" dirty="0">
                <a:sym typeface="Wingdings" panose="05000000000000000000" pitchFamily="2" charset="2"/>
              </a:rPr>
              <a:t>March 2019 version of this presentation</a:t>
            </a:r>
            <a:endParaRPr lang="en-AT" dirty="0"/>
          </a:p>
          <a:p>
            <a:endParaRPr lang="LID4096" dirty="0"/>
          </a:p>
        </p:txBody>
      </p:sp>
    </p:spTree>
    <p:extLst>
      <p:ext uri="{BB962C8B-B14F-4D97-AF65-F5344CB8AC3E}">
        <p14:creationId xmlns:p14="http://schemas.microsoft.com/office/powerpoint/2010/main" val="697440503"/>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6241AE-159B-48F4-9A16-8CBFD0E2D2AF}"/>
              </a:ext>
            </a:extLst>
          </p:cNvPr>
          <p:cNvSpPr>
            <a:spLocks noGrp="1"/>
          </p:cNvSpPr>
          <p:nvPr>
            <p:ph type="title"/>
          </p:nvPr>
        </p:nvSpPr>
        <p:spPr/>
        <p:txBody>
          <a:bodyPr/>
          <a:lstStyle/>
          <a:p>
            <a:r>
              <a:rPr lang="en-US" dirty="0"/>
              <a:t>Key learnings</a:t>
            </a:r>
            <a:endParaRPr lang="LID4096" dirty="0"/>
          </a:p>
        </p:txBody>
      </p:sp>
      <p:sp>
        <p:nvSpPr>
          <p:cNvPr id="4" name="Content Placeholder 3">
            <a:extLst>
              <a:ext uri="{FF2B5EF4-FFF2-40B4-BE49-F238E27FC236}">
                <a16:creationId xmlns:a16="http://schemas.microsoft.com/office/drawing/2014/main" id="{12D8EAAB-7381-4AC9-907E-3936A8009BD1}"/>
              </a:ext>
            </a:extLst>
          </p:cNvPr>
          <p:cNvSpPr>
            <a:spLocks noGrp="1"/>
          </p:cNvSpPr>
          <p:nvPr>
            <p:ph idx="1"/>
          </p:nvPr>
        </p:nvSpPr>
        <p:spPr/>
        <p:txBody>
          <a:bodyPr/>
          <a:lstStyle/>
          <a:p>
            <a:r>
              <a:rPr lang="en-US" dirty="0"/>
              <a:t>Desktop Client increases reachability and productivity</a:t>
            </a:r>
          </a:p>
          <a:p>
            <a:r>
              <a:rPr lang="en-US" dirty="0"/>
              <a:t>Can be installed individually by users or rolled out by IT</a:t>
            </a:r>
          </a:p>
          <a:p>
            <a:r>
              <a:rPr lang="en-US" dirty="0"/>
              <a:t>Updates fully automated </a:t>
            </a:r>
            <a:endParaRPr lang="LID4096" dirty="0"/>
          </a:p>
        </p:txBody>
      </p:sp>
    </p:spTree>
    <p:extLst>
      <p:ext uri="{BB962C8B-B14F-4D97-AF65-F5344CB8AC3E}">
        <p14:creationId xmlns:p14="http://schemas.microsoft.com/office/powerpoint/2010/main" val="315653552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34CEA-72CF-4857-802E-A5C6E8429D83}"/>
              </a:ext>
            </a:extLst>
          </p:cNvPr>
          <p:cNvSpPr>
            <a:spLocks noGrp="1"/>
          </p:cNvSpPr>
          <p:nvPr>
            <p:ph type="title"/>
          </p:nvPr>
        </p:nvSpPr>
        <p:spPr/>
        <p:txBody>
          <a:bodyPr/>
          <a:lstStyle/>
          <a:p>
            <a:r>
              <a:rPr lang="en-US" dirty="0"/>
              <a:t>Agenda</a:t>
            </a:r>
            <a:endParaRPr lang="LID4096" dirty="0"/>
          </a:p>
        </p:txBody>
      </p:sp>
      <p:sp>
        <p:nvSpPr>
          <p:cNvPr id="3" name="Content Placeholder 2">
            <a:extLst>
              <a:ext uri="{FF2B5EF4-FFF2-40B4-BE49-F238E27FC236}">
                <a16:creationId xmlns:a16="http://schemas.microsoft.com/office/drawing/2014/main" id="{1EEE1F2B-0498-4713-9F52-6F2CFB14DDDE}"/>
              </a:ext>
            </a:extLst>
          </p:cNvPr>
          <p:cNvSpPr>
            <a:spLocks noGrp="1"/>
          </p:cNvSpPr>
          <p:nvPr>
            <p:ph idx="1"/>
          </p:nvPr>
        </p:nvSpPr>
        <p:spPr/>
        <p:txBody>
          <a:bodyPr/>
          <a:lstStyle/>
          <a:p>
            <a:r>
              <a:rPr lang="en-US" dirty="0"/>
              <a:t>Benefits of Windows Desktop Client</a:t>
            </a:r>
          </a:p>
          <a:p>
            <a:r>
              <a:rPr lang="en-US" dirty="0"/>
              <a:t>Planning and deploying the Windows Desktop Client</a:t>
            </a:r>
          </a:p>
          <a:p>
            <a:r>
              <a:rPr lang="en-US" dirty="0"/>
              <a:t>Managing the Windows Desktop Client</a:t>
            </a:r>
          </a:p>
          <a:p>
            <a:endParaRPr lang="en-US" dirty="0"/>
          </a:p>
          <a:p>
            <a:endParaRPr lang="LID4096" dirty="0"/>
          </a:p>
        </p:txBody>
      </p:sp>
    </p:spTree>
    <p:extLst>
      <p:ext uri="{BB962C8B-B14F-4D97-AF65-F5344CB8AC3E}">
        <p14:creationId xmlns:p14="http://schemas.microsoft.com/office/powerpoint/2010/main" val="91979094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B088F-AC21-4832-A042-6DF77000B6F7}"/>
              </a:ext>
            </a:extLst>
          </p:cNvPr>
          <p:cNvSpPr>
            <a:spLocks noGrp="1"/>
          </p:cNvSpPr>
          <p:nvPr>
            <p:ph type="title"/>
          </p:nvPr>
        </p:nvSpPr>
        <p:spPr/>
        <p:txBody>
          <a:bodyPr/>
          <a:lstStyle/>
          <a:p>
            <a:r>
              <a:rPr lang="en-US" dirty="0"/>
              <a:t>Benefits of the Windows Desktop Client  </a:t>
            </a:r>
            <a:endParaRPr lang="LID4096" dirty="0"/>
          </a:p>
        </p:txBody>
      </p:sp>
    </p:spTree>
    <p:extLst>
      <p:ext uri="{BB962C8B-B14F-4D97-AF65-F5344CB8AC3E}">
        <p14:creationId xmlns:p14="http://schemas.microsoft.com/office/powerpoint/2010/main" val="409498668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CB623-0D3A-46E3-A029-A74030C50D32}"/>
              </a:ext>
            </a:extLst>
          </p:cNvPr>
          <p:cNvSpPr>
            <a:spLocks noGrp="1"/>
          </p:cNvSpPr>
          <p:nvPr>
            <p:ph type="title"/>
          </p:nvPr>
        </p:nvSpPr>
        <p:spPr/>
        <p:txBody>
          <a:bodyPr/>
          <a:lstStyle/>
          <a:p>
            <a:r>
              <a:rPr lang="en-US" dirty="0"/>
              <a:t>Alice, the information worker</a:t>
            </a:r>
            <a:endParaRPr lang="LID4096" dirty="0"/>
          </a:p>
        </p:txBody>
      </p:sp>
      <p:grpSp>
        <p:nvGrpSpPr>
          <p:cNvPr id="38" name="Group 37">
            <a:extLst>
              <a:ext uri="{FF2B5EF4-FFF2-40B4-BE49-F238E27FC236}">
                <a16:creationId xmlns:a16="http://schemas.microsoft.com/office/drawing/2014/main" id="{F5A8E969-2B22-4872-99F6-6CEDD0AC8E20}"/>
              </a:ext>
            </a:extLst>
          </p:cNvPr>
          <p:cNvGrpSpPr/>
          <p:nvPr/>
        </p:nvGrpSpPr>
        <p:grpSpPr>
          <a:xfrm>
            <a:off x="295874" y="1586148"/>
            <a:ext cx="1766657" cy="4486178"/>
            <a:chOff x="295874" y="1586148"/>
            <a:chExt cx="1766657" cy="4486178"/>
          </a:xfrm>
        </p:grpSpPr>
        <p:pic>
          <p:nvPicPr>
            <p:cNvPr id="6" name="Content Placeholder 4" descr="A close up of a toy&#10;&#10;Description generated with high confidence">
              <a:extLst>
                <a:ext uri="{FF2B5EF4-FFF2-40B4-BE49-F238E27FC236}">
                  <a16:creationId xmlns:a16="http://schemas.microsoft.com/office/drawing/2014/main" id="{4E1A22B9-CF71-4B24-B259-B6F9A1CAD4D0}"/>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597761" y="2333968"/>
              <a:ext cx="1162975" cy="1570723"/>
            </a:xfrm>
            <a:prstGeom prst="rect">
              <a:avLst/>
            </a:prstGeom>
          </p:spPr>
        </p:pic>
        <p:grpSp>
          <p:nvGrpSpPr>
            <p:cNvPr id="14" name="Group 13">
              <a:extLst>
                <a:ext uri="{FF2B5EF4-FFF2-40B4-BE49-F238E27FC236}">
                  <a16:creationId xmlns:a16="http://schemas.microsoft.com/office/drawing/2014/main" id="{6FD07625-4A68-419F-9855-64577B7E9272}"/>
                </a:ext>
              </a:extLst>
            </p:cNvPr>
            <p:cNvGrpSpPr/>
            <p:nvPr/>
          </p:nvGrpSpPr>
          <p:grpSpPr>
            <a:xfrm>
              <a:off x="473473" y="1586148"/>
              <a:ext cx="1411549" cy="727344"/>
              <a:chOff x="2512381" y="1412174"/>
              <a:chExt cx="1411549" cy="727344"/>
            </a:xfrm>
          </p:grpSpPr>
          <p:sp>
            <p:nvSpPr>
              <p:cNvPr id="12" name="Speech Bubble: Rectangle with Corners Rounded 11">
                <a:extLst>
                  <a:ext uri="{FF2B5EF4-FFF2-40B4-BE49-F238E27FC236}">
                    <a16:creationId xmlns:a16="http://schemas.microsoft.com/office/drawing/2014/main" id="{4B5DA4CE-37EF-4B22-BFB0-524166D74BED}"/>
                  </a:ext>
                </a:extLst>
              </p:cNvPr>
              <p:cNvSpPr/>
              <p:nvPr/>
            </p:nvSpPr>
            <p:spPr bwMode="auto">
              <a:xfrm>
                <a:off x="2512381" y="1412174"/>
                <a:ext cx="1411549" cy="727344"/>
              </a:xfrm>
              <a:prstGeom prst="wedgeRoundRectCallout">
                <a:avLst>
                  <a:gd name="adj1" fmla="val -12199"/>
                  <a:gd name="adj2" fmla="val 72264"/>
                  <a:gd name="adj3" fmla="val 16667"/>
                </a:avLst>
              </a:prstGeom>
              <a:noFill/>
              <a:ln w="28575">
                <a:solidFill>
                  <a:srgbClr val="46477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2400" dirty="0">
                    <a:solidFill>
                      <a:srgbClr val="464775"/>
                    </a:solidFill>
                    <a:ea typeface="Segoe UI" pitchFamily="34" charset="0"/>
                    <a:cs typeface="Segoe UI" pitchFamily="34" charset="0"/>
                  </a:rPr>
                  <a:t>I ♥ </a:t>
                </a:r>
                <a:r>
                  <a:rPr lang="en-US" sz="2400" dirty="0">
                    <a:solidFill>
                      <a:schemeClr val="bg1">
                        <a:lumMod val="10000"/>
                      </a:schemeClr>
                    </a:solidFill>
                    <a:ea typeface="Segoe UI" pitchFamily="34" charset="0"/>
                    <a:cs typeface="Segoe UI" pitchFamily="34" charset="0"/>
                  </a:rPr>
                  <a:t>T..</a:t>
                </a:r>
                <a:endParaRPr lang="LID4096" sz="2400" dirty="0" err="1">
                  <a:solidFill>
                    <a:schemeClr val="bg1">
                      <a:lumMod val="10000"/>
                    </a:schemeClr>
                  </a:solidFill>
                  <a:ea typeface="Segoe UI" pitchFamily="34" charset="0"/>
                  <a:cs typeface="Segoe UI" pitchFamily="34" charset="0"/>
                </a:endParaRPr>
              </a:p>
            </p:txBody>
          </p:sp>
          <p:pic>
            <p:nvPicPr>
              <p:cNvPr id="13" name="Picture 12">
                <a:extLst>
                  <a:ext uri="{FF2B5EF4-FFF2-40B4-BE49-F238E27FC236}">
                    <a16:creationId xmlns:a16="http://schemas.microsoft.com/office/drawing/2014/main" id="{B1021CD9-232B-4E1E-890F-E17DFB9AA4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445" y="1527584"/>
                <a:ext cx="461872" cy="461872"/>
              </a:xfrm>
              <a:prstGeom prst="rect">
                <a:avLst/>
              </a:prstGeom>
            </p:spPr>
          </p:pic>
        </p:grpSp>
        <p:sp>
          <p:nvSpPr>
            <p:cNvPr id="32" name="Speech Bubble: Rectangle 31">
              <a:extLst>
                <a:ext uri="{FF2B5EF4-FFF2-40B4-BE49-F238E27FC236}">
                  <a16:creationId xmlns:a16="http://schemas.microsoft.com/office/drawing/2014/main" id="{C4A89075-5450-4920-B934-603E3A849DBA}"/>
                </a:ext>
              </a:extLst>
            </p:cNvPr>
            <p:cNvSpPr/>
            <p:nvPr/>
          </p:nvSpPr>
          <p:spPr bwMode="auto">
            <a:xfrm>
              <a:off x="295874" y="4313286"/>
              <a:ext cx="1766657" cy="1759040"/>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Alice and her coworkers recently started to use Teams. She likes it a lot. </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7" name="Group 46">
            <a:extLst>
              <a:ext uri="{FF2B5EF4-FFF2-40B4-BE49-F238E27FC236}">
                <a16:creationId xmlns:a16="http://schemas.microsoft.com/office/drawing/2014/main" id="{323D9C1D-3D27-41B2-BC57-67CEBE407A04}"/>
              </a:ext>
            </a:extLst>
          </p:cNvPr>
          <p:cNvGrpSpPr/>
          <p:nvPr/>
        </p:nvGrpSpPr>
        <p:grpSpPr>
          <a:xfrm>
            <a:off x="2222807" y="1534769"/>
            <a:ext cx="1766657" cy="4031530"/>
            <a:chOff x="2222807" y="1534769"/>
            <a:chExt cx="1766657" cy="4031530"/>
          </a:xfrm>
        </p:grpSpPr>
        <p:pic>
          <p:nvPicPr>
            <p:cNvPr id="44" name="Content Placeholder 4" descr="A close up of a toy&#10;&#10;Description generated with high confidence">
              <a:extLst>
                <a:ext uri="{FF2B5EF4-FFF2-40B4-BE49-F238E27FC236}">
                  <a16:creationId xmlns:a16="http://schemas.microsoft.com/office/drawing/2014/main" id="{B5FBE062-4B6D-4AFF-B52A-00CA25EF6B48}"/>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2391284" y="2333968"/>
              <a:ext cx="1162975" cy="1570723"/>
            </a:xfrm>
            <a:prstGeom prst="rect">
              <a:avLst/>
            </a:prstGeom>
          </p:spPr>
        </p:pic>
        <p:grpSp>
          <p:nvGrpSpPr>
            <p:cNvPr id="39" name="Group 38">
              <a:extLst>
                <a:ext uri="{FF2B5EF4-FFF2-40B4-BE49-F238E27FC236}">
                  <a16:creationId xmlns:a16="http://schemas.microsoft.com/office/drawing/2014/main" id="{CDA4A206-AAA1-48C0-A559-83D68EFCEDD1}"/>
                </a:ext>
              </a:extLst>
            </p:cNvPr>
            <p:cNvGrpSpPr/>
            <p:nvPr/>
          </p:nvGrpSpPr>
          <p:grpSpPr>
            <a:xfrm>
              <a:off x="2484289" y="1534769"/>
              <a:ext cx="1044191" cy="1044191"/>
              <a:chOff x="2634124" y="1534769"/>
              <a:chExt cx="1044191" cy="1044191"/>
            </a:xfrm>
          </p:grpSpPr>
          <p:pic>
            <p:nvPicPr>
              <p:cNvPr id="21" name="Picture 20">
                <a:extLst>
                  <a:ext uri="{FF2B5EF4-FFF2-40B4-BE49-F238E27FC236}">
                    <a16:creationId xmlns:a16="http://schemas.microsoft.com/office/drawing/2014/main" id="{3E19BB50-CD6C-4DD1-AE19-18F34ED74C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34105" y="1856202"/>
                <a:ext cx="265856" cy="283511"/>
              </a:xfrm>
              <a:prstGeom prst="rect">
                <a:avLst/>
              </a:prstGeom>
            </p:spPr>
          </p:pic>
          <p:pic>
            <p:nvPicPr>
              <p:cNvPr id="25" name="Picture 24" descr="A picture containing vector graphics&#10;&#10;Description generated with very high confidence">
                <a:extLst>
                  <a:ext uri="{FF2B5EF4-FFF2-40B4-BE49-F238E27FC236}">
                    <a16:creationId xmlns:a16="http://schemas.microsoft.com/office/drawing/2014/main" id="{385B9FA9-655C-40AB-8487-4E3B0E0F5C2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10391" y="1853135"/>
                <a:ext cx="286578" cy="286578"/>
              </a:xfrm>
              <a:prstGeom prst="rect">
                <a:avLst/>
              </a:prstGeom>
            </p:spPr>
          </p:pic>
          <p:pic>
            <p:nvPicPr>
              <p:cNvPr id="23" name="Picture 22" descr="A picture containing vector graphics&#10;&#10;Description generated with high confidence">
                <a:extLst>
                  <a:ext uri="{FF2B5EF4-FFF2-40B4-BE49-F238E27FC236}">
                    <a16:creationId xmlns:a16="http://schemas.microsoft.com/office/drawing/2014/main" id="{DBAC5ACF-D7C0-494C-B3D1-88A7C504970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87520" y="1829417"/>
                <a:ext cx="334013" cy="334013"/>
              </a:xfrm>
              <a:prstGeom prst="rect">
                <a:avLst/>
              </a:prstGeom>
            </p:spPr>
          </p:pic>
          <p:pic>
            <p:nvPicPr>
              <p:cNvPr id="27" name="Graphic 26" descr="Laptop">
                <a:extLst>
                  <a:ext uri="{FF2B5EF4-FFF2-40B4-BE49-F238E27FC236}">
                    <a16:creationId xmlns:a16="http://schemas.microsoft.com/office/drawing/2014/main" id="{46178C6A-EA50-4EE8-95C0-5A18C8A63C74}"/>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634124" y="1534769"/>
                <a:ext cx="1044191" cy="1044191"/>
              </a:xfrm>
              <a:prstGeom prst="rect">
                <a:avLst/>
              </a:prstGeom>
            </p:spPr>
          </p:pic>
        </p:grpSp>
        <p:sp>
          <p:nvSpPr>
            <p:cNvPr id="33" name="Speech Bubble: Rectangle 32">
              <a:extLst>
                <a:ext uri="{FF2B5EF4-FFF2-40B4-BE49-F238E27FC236}">
                  <a16:creationId xmlns:a16="http://schemas.microsoft.com/office/drawing/2014/main" id="{DB2E2086-0261-456A-B2DC-BF26A9ED28B9}"/>
                </a:ext>
              </a:extLst>
            </p:cNvPr>
            <p:cNvSpPr/>
            <p:nvPr/>
          </p:nvSpPr>
          <p:spPr bwMode="auto">
            <a:xfrm>
              <a:off x="2222807" y="4313286"/>
              <a:ext cx="1766657" cy="1253013"/>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Alice uses the web client directly from her browser.</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0" name="Group 39">
            <a:extLst>
              <a:ext uri="{FF2B5EF4-FFF2-40B4-BE49-F238E27FC236}">
                <a16:creationId xmlns:a16="http://schemas.microsoft.com/office/drawing/2014/main" id="{94DC0167-F061-4247-9687-FACA47DC31A1}"/>
              </a:ext>
            </a:extLst>
          </p:cNvPr>
          <p:cNvGrpSpPr/>
          <p:nvPr/>
        </p:nvGrpSpPr>
        <p:grpSpPr>
          <a:xfrm>
            <a:off x="4149740" y="2333968"/>
            <a:ext cx="1766657" cy="4234520"/>
            <a:chOff x="4149740" y="2333968"/>
            <a:chExt cx="1766657" cy="4234520"/>
          </a:xfrm>
        </p:grpSpPr>
        <p:pic>
          <p:nvPicPr>
            <p:cNvPr id="9" name="Content Placeholder 4" descr="A close up of a toy&#10;&#10;Description generated with high confidence">
              <a:extLst>
                <a:ext uri="{FF2B5EF4-FFF2-40B4-BE49-F238E27FC236}">
                  <a16:creationId xmlns:a16="http://schemas.microsoft.com/office/drawing/2014/main" id="{FE7E4C19-9928-4FE5-A2C1-A3F8E646DB30}"/>
                </a:ext>
              </a:extLst>
            </p:cNvPr>
            <p:cNvPicPr>
              <a:picLocks noChangeAspect="1"/>
            </p:cNvPicPr>
            <p:nvPr/>
          </p:nvPicPr>
          <p:blipFill rotWithShape="1">
            <a:blip r:embed="rId12">
              <a:extLst>
                <a:ext uri="{28A0092B-C50C-407E-A947-70E740481C1C}">
                  <a14:useLocalDpi xmlns:a14="http://schemas.microsoft.com/office/drawing/2010/main" val="0"/>
                </a:ext>
              </a:extLst>
            </a:blip>
            <a:srcRect/>
            <a:stretch/>
          </p:blipFill>
          <p:spPr>
            <a:xfrm>
              <a:off x="4320219" y="2333968"/>
              <a:ext cx="1162975" cy="1570723"/>
            </a:xfrm>
            <a:prstGeom prst="rect">
              <a:avLst/>
            </a:prstGeom>
          </p:spPr>
        </p:pic>
        <p:sp>
          <p:nvSpPr>
            <p:cNvPr id="34" name="Speech Bubble: Rectangle 33">
              <a:extLst>
                <a:ext uri="{FF2B5EF4-FFF2-40B4-BE49-F238E27FC236}">
                  <a16:creationId xmlns:a16="http://schemas.microsoft.com/office/drawing/2014/main" id="{45AD3BD1-D39A-4165-886A-B4D162E9D94D}"/>
                </a:ext>
              </a:extLst>
            </p:cNvPr>
            <p:cNvSpPr/>
            <p:nvPr/>
          </p:nvSpPr>
          <p:spPr bwMode="auto">
            <a:xfrm>
              <a:off x="4149740" y="4313286"/>
              <a:ext cx="1766657" cy="2255202"/>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Sometimes Alice forgets to open Teams in her browser. Is she missing an important notification?</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1" name="Group 40">
            <a:extLst>
              <a:ext uri="{FF2B5EF4-FFF2-40B4-BE49-F238E27FC236}">
                <a16:creationId xmlns:a16="http://schemas.microsoft.com/office/drawing/2014/main" id="{6C8E9454-09C7-4A71-9CF4-4B2158B196EB}"/>
              </a:ext>
            </a:extLst>
          </p:cNvPr>
          <p:cNvGrpSpPr/>
          <p:nvPr/>
        </p:nvGrpSpPr>
        <p:grpSpPr>
          <a:xfrm>
            <a:off x="6076673" y="1548339"/>
            <a:ext cx="1766657" cy="4523987"/>
            <a:chOff x="6076673" y="1548339"/>
            <a:chExt cx="1766657" cy="4523987"/>
          </a:xfrm>
        </p:grpSpPr>
        <p:pic>
          <p:nvPicPr>
            <p:cNvPr id="7" name="Content Placeholder 4" descr="A close up of a toy&#10;&#10;Description generated with high confidence">
              <a:extLst>
                <a:ext uri="{FF2B5EF4-FFF2-40B4-BE49-F238E27FC236}">
                  <a16:creationId xmlns:a16="http://schemas.microsoft.com/office/drawing/2014/main" id="{A9C77E94-A8A4-4E0D-ADE0-B095CFA254C6}"/>
                </a:ext>
              </a:extLst>
            </p:cNvPr>
            <p:cNvPicPr>
              <a:picLocks noChangeAspect="1"/>
            </p:cNvPicPr>
            <p:nvPr/>
          </p:nvPicPr>
          <p:blipFill rotWithShape="1">
            <a:blip r:embed="rId13">
              <a:extLst>
                <a:ext uri="{28A0092B-C50C-407E-A947-70E740481C1C}">
                  <a14:useLocalDpi xmlns:a14="http://schemas.microsoft.com/office/drawing/2010/main" val="0"/>
                </a:ext>
              </a:extLst>
            </a:blip>
            <a:srcRect r="-5209"/>
            <a:stretch/>
          </p:blipFill>
          <p:spPr>
            <a:xfrm>
              <a:off x="6181448" y="2245193"/>
              <a:ext cx="1162975" cy="1659498"/>
            </a:xfrm>
            <a:prstGeom prst="rect">
              <a:avLst/>
            </a:prstGeom>
          </p:spPr>
        </p:pic>
        <p:pic>
          <p:nvPicPr>
            <p:cNvPr id="28" name="Graphic 27" descr="Laptop">
              <a:extLst>
                <a:ext uri="{FF2B5EF4-FFF2-40B4-BE49-F238E27FC236}">
                  <a16:creationId xmlns:a16="http://schemas.microsoft.com/office/drawing/2014/main" id="{1202032C-8BBB-4D19-A84E-B3D3219FD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240839" y="1548339"/>
              <a:ext cx="1044191" cy="1044191"/>
            </a:xfrm>
            <a:prstGeom prst="rect">
              <a:avLst/>
            </a:prstGeom>
          </p:spPr>
        </p:pic>
        <p:pic>
          <p:nvPicPr>
            <p:cNvPr id="30" name="Graphic 29" descr="Download from cloud">
              <a:extLst>
                <a:ext uri="{FF2B5EF4-FFF2-40B4-BE49-F238E27FC236}">
                  <a16:creationId xmlns:a16="http://schemas.microsoft.com/office/drawing/2014/main" id="{01C7829C-0BC8-430E-BD05-5588B5B76422}"/>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596207" y="1818562"/>
              <a:ext cx="388398" cy="388398"/>
            </a:xfrm>
            <a:prstGeom prst="rect">
              <a:avLst/>
            </a:prstGeom>
          </p:spPr>
        </p:pic>
        <p:sp>
          <p:nvSpPr>
            <p:cNvPr id="35" name="Speech Bubble: Rectangle 34">
              <a:extLst>
                <a:ext uri="{FF2B5EF4-FFF2-40B4-BE49-F238E27FC236}">
                  <a16:creationId xmlns:a16="http://schemas.microsoft.com/office/drawing/2014/main" id="{1DA04FF8-4F18-4DEE-BB70-7074496CC203}"/>
                </a:ext>
              </a:extLst>
            </p:cNvPr>
            <p:cNvSpPr/>
            <p:nvPr/>
          </p:nvSpPr>
          <p:spPr bwMode="auto">
            <a:xfrm>
              <a:off x="6076673" y="4313286"/>
              <a:ext cx="1766657" cy="1759040"/>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She realizes, Teams can also be installed on her computer!</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2" name="Group 41">
            <a:extLst>
              <a:ext uri="{FF2B5EF4-FFF2-40B4-BE49-F238E27FC236}">
                <a16:creationId xmlns:a16="http://schemas.microsoft.com/office/drawing/2014/main" id="{0DC820D4-5DD3-45FF-A36D-414AA661B1C2}"/>
              </a:ext>
            </a:extLst>
          </p:cNvPr>
          <p:cNvGrpSpPr/>
          <p:nvPr/>
        </p:nvGrpSpPr>
        <p:grpSpPr>
          <a:xfrm>
            <a:off x="8003606" y="1818562"/>
            <a:ext cx="1766657" cy="4431318"/>
            <a:chOff x="8003606" y="1818562"/>
            <a:chExt cx="1766657" cy="4431318"/>
          </a:xfrm>
        </p:grpSpPr>
        <p:pic>
          <p:nvPicPr>
            <p:cNvPr id="10" name="Content Placeholder 4" descr="A close up of a toy&#10;&#10;Description generated with high confidence">
              <a:extLst>
                <a:ext uri="{FF2B5EF4-FFF2-40B4-BE49-F238E27FC236}">
                  <a16:creationId xmlns:a16="http://schemas.microsoft.com/office/drawing/2014/main" id="{E07DE752-5584-4F0E-A742-EBD561F4F8EF}"/>
                </a:ext>
              </a:extLst>
            </p:cNvPr>
            <p:cNvPicPr>
              <a:picLocks noChangeAspect="1"/>
            </p:cNvPicPr>
            <p:nvPr/>
          </p:nvPicPr>
          <p:blipFill rotWithShape="1">
            <a:blip r:embed="rId16">
              <a:extLst>
                <a:ext uri="{28A0092B-C50C-407E-A947-70E740481C1C}">
                  <a14:useLocalDpi xmlns:a14="http://schemas.microsoft.com/office/drawing/2010/main" val="0"/>
                </a:ext>
              </a:extLst>
            </a:blip>
            <a:srcRect r="-949"/>
            <a:stretch/>
          </p:blipFill>
          <p:spPr>
            <a:xfrm>
              <a:off x="8042677" y="2333968"/>
              <a:ext cx="1162975" cy="1570723"/>
            </a:xfrm>
            <a:prstGeom prst="rect">
              <a:avLst/>
            </a:prstGeom>
          </p:spPr>
        </p:pic>
        <p:pic>
          <p:nvPicPr>
            <p:cNvPr id="31" name="Picture 30">
              <a:extLst>
                <a:ext uri="{FF2B5EF4-FFF2-40B4-BE49-F238E27FC236}">
                  <a16:creationId xmlns:a16="http://schemas.microsoft.com/office/drawing/2014/main" id="{31970204-638E-4268-94FE-05B7BDC1D96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365026" y="1818562"/>
              <a:ext cx="554774" cy="421628"/>
            </a:xfrm>
            <a:prstGeom prst="rect">
              <a:avLst/>
            </a:prstGeom>
          </p:spPr>
        </p:pic>
        <p:sp>
          <p:nvSpPr>
            <p:cNvPr id="36" name="Speech Bubble: Rectangle 35">
              <a:extLst>
                <a:ext uri="{FF2B5EF4-FFF2-40B4-BE49-F238E27FC236}">
                  <a16:creationId xmlns:a16="http://schemas.microsoft.com/office/drawing/2014/main" id="{304469CD-7E75-4B9F-BF39-6D6B06D8EF3B}"/>
                </a:ext>
              </a:extLst>
            </p:cNvPr>
            <p:cNvSpPr/>
            <p:nvPr/>
          </p:nvSpPr>
          <p:spPr bwMode="auto">
            <a:xfrm>
              <a:off x="8003606" y="4313286"/>
              <a:ext cx="1766657" cy="1936594"/>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Now she is not missing any messages, also there are additional features!</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3" name="Group 42">
            <a:extLst>
              <a:ext uri="{FF2B5EF4-FFF2-40B4-BE49-F238E27FC236}">
                <a16:creationId xmlns:a16="http://schemas.microsoft.com/office/drawing/2014/main" id="{4BC6D27C-D676-403B-8B0C-1D59E0898096}"/>
              </a:ext>
            </a:extLst>
          </p:cNvPr>
          <p:cNvGrpSpPr/>
          <p:nvPr/>
        </p:nvGrpSpPr>
        <p:grpSpPr>
          <a:xfrm>
            <a:off x="9903904" y="2333968"/>
            <a:ext cx="1793291" cy="3472028"/>
            <a:chOff x="9903904" y="2333968"/>
            <a:chExt cx="1793291" cy="3472028"/>
          </a:xfrm>
        </p:grpSpPr>
        <p:pic>
          <p:nvPicPr>
            <p:cNvPr id="11" name="Content Placeholder 4" descr="A close up of a toy&#10;&#10;Description generated with high confidence">
              <a:extLst>
                <a:ext uri="{FF2B5EF4-FFF2-40B4-BE49-F238E27FC236}">
                  <a16:creationId xmlns:a16="http://schemas.microsoft.com/office/drawing/2014/main" id="{79DBA6E4-FBFD-4AA0-8AEF-A2F8B9B0AE9F}"/>
                </a:ext>
              </a:extLst>
            </p:cNvPr>
            <p:cNvPicPr>
              <a:picLocks noChangeAspect="1"/>
            </p:cNvPicPr>
            <p:nvPr/>
          </p:nvPicPr>
          <p:blipFill rotWithShape="1">
            <a:blip r:embed="rId18">
              <a:extLst>
                <a:ext uri="{28A0092B-C50C-407E-A947-70E740481C1C}">
                  <a14:useLocalDpi xmlns:a14="http://schemas.microsoft.com/office/drawing/2010/main" val="0"/>
                </a:ext>
              </a:extLst>
            </a:blip>
            <a:srcRect/>
            <a:stretch/>
          </p:blipFill>
          <p:spPr>
            <a:xfrm>
              <a:off x="9903904" y="2333968"/>
              <a:ext cx="1162975" cy="1570723"/>
            </a:xfrm>
            <a:prstGeom prst="rect">
              <a:avLst/>
            </a:prstGeom>
          </p:spPr>
        </p:pic>
        <p:sp>
          <p:nvSpPr>
            <p:cNvPr id="37" name="Speech Bubble: Rectangle 36">
              <a:extLst>
                <a:ext uri="{FF2B5EF4-FFF2-40B4-BE49-F238E27FC236}">
                  <a16:creationId xmlns:a16="http://schemas.microsoft.com/office/drawing/2014/main" id="{15BD2F8B-BF89-4B37-987A-FDCF97361F2A}"/>
                </a:ext>
              </a:extLst>
            </p:cNvPr>
            <p:cNvSpPr/>
            <p:nvPr/>
          </p:nvSpPr>
          <p:spPr bwMode="auto">
            <a:xfrm>
              <a:off x="9930538" y="4313286"/>
              <a:ext cx="1766657" cy="1492710"/>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But what about her coworkers? Will they install Teams?</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spTree>
    <p:custDataLst>
      <p:tags r:id="rId1"/>
    </p:custDataLst>
    <p:extLst>
      <p:ext uri="{BB962C8B-B14F-4D97-AF65-F5344CB8AC3E}">
        <p14:creationId xmlns:p14="http://schemas.microsoft.com/office/powerpoint/2010/main" val="23290420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B564B-741D-4411-9C4E-649963355EF8}"/>
              </a:ext>
            </a:extLst>
          </p:cNvPr>
          <p:cNvSpPr>
            <a:spLocks noGrp="1"/>
          </p:cNvSpPr>
          <p:nvPr>
            <p:ph type="title"/>
          </p:nvPr>
        </p:nvSpPr>
        <p:spPr/>
        <p:txBody>
          <a:bodyPr/>
          <a:lstStyle/>
          <a:p>
            <a:r>
              <a:rPr lang="en-US" dirty="0"/>
              <a:t>Carol, the IT administrator</a:t>
            </a:r>
            <a:endParaRPr lang="LID4096" dirty="0"/>
          </a:p>
        </p:txBody>
      </p:sp>
      <p:grpSp>
        <p:nvGrpSpPr>
          <p:cNvPr id="18" name="Group 17">
            <a:extLst>
              <a:ext uri="{FF2B5EF4-FFF2-40B4-BE49-F238E27FC236}">
                <a16:creationId xmlns:a16="http://schemas.microsoft.com/office/drawing/2014/main" id="{9652F703-F8CD-46BD-A3A6-570F11A2CE1F}"/>
              </a:ext>
            </a:extLst>
          </p:cNvPr>
          <p:cNvGrpSpPr/>
          <p:nvPr/>
        </p:nvGrpSpPr>
        <p:grpSpPr>
          <a:xfrm>
            <a:off x="572377" y="1547883"/>
            <a:ext cx="2526789" cy="3064758"/>
            <a:chOff x="572377" y="1547883"/>
            <a:chExt cx="2526789" cy="3064758"/>
          </a:xfrm>
        </p:grpSpPr>
        <p:pic>
          <p:nvPicPr>
            <p:cNvPr id="7" name="Picture 6">
              <a:extLst>
                <a:ext uri="{FF2B5EF4-FFF2-40B4-BE49-F238E27FC236}">
                  <a16:creationId xmlns:a16="http://schemas.microsoft.com/office/drawing/2014/main" id="{07974030-83CA-4CE4-BE72-DBC395B9D8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1664" y="1547883"/>
              <a:ext cx="1095124" cy="1570723"/>
            </a:xfrm>
            <a:prstGeom prst="rect">
              <a:avLst/>
            </a:prstGeom>
          </p:spPr>
        </p:pic>
        <p:sp>
          <p:nvSpPr>
            <p:cNvPr id="11" name="Speech Bubble: Rectangle 10">
              <a:extLst>
                <a:ext uri="{FF2B5EF4-FFF2-40B4-BE49-F238E27FC236}">
                  <a16:creationId xmlns:a16="http://schemas.microsoft.com/office/drawing/2014/main" id="{42DAAD34-E47E-44D2-89C8-7EA4ADE3A70F}"/>
                </a:ext>
              </a:extLst>
            </p:cNvPr>
            <p:cNvSpPr/>
            <p:nvPr/>
          </p:nvSpPr>
          <p:spPr bwMode="auto">
            <a:xfrm>
              <a:off x="572377" y="3571397"/>
              <a:ext cx="2526789" cy="1041244"/>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Carol works at Contoso’s IT department.</a:t>
              </a:r>
              <a:endParaRPr lang="LID4096"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7" name="Group 16">
            <a:extLst>
              <a:ext uri="{FF2B5EF4-FFF2-40B4-BE49-F238E27FC236}">
                <a16:creationId xmlns:a16="http://schemas.microsoft.com/office/drawing/2014/main" id="{2594B9EC-A1B5-4298-B121-9D2E2BA48F16}"/>
              </a:ext>
            </a:extLst>
          </p:cNvPr>
          <p:cNvGrpSpPr/>
          <p:nvPr/>
        </p:nvGrpSpPr>
        <p:grpSpPr>
          <a:xfrm>
            <a:off x="3339162" y="1564444"/>
            <a:ext cx="2526789" cy="3251396"/>
            <a:chOff x="3339162" y="1564444"/>
            <a:chExt cx="2526789" cy="3251396"/>
          </a:xfrm>
        </p:grpSpPr>
        <p:pic>
          <p:nvPicPr>
            <p:cNvPr id="10" name="Content Placeholder 4" descr="A drawing of a cartoon character&#10;&#10;Description generated with high confidence">
              <a:extLst>
                <a:ext uri="{FF2B5EF4-FFF2-40B4-BE49-F238E27FC236}">
                  <a16:creationId xmlns:a16="http://schemas.microsoft.com/office/drawing/2014/main" id="{85B58A90-0607-4282-A744-22EC3758FA0E}"/>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3744499" y="1564444"/>
              <a:ext cx="1187675" cy="1554162"/>
            </a:xfrm>
            <a:prstGeom prst="rect">
              <a:avLst/>
            </a:prstGeom>
          </p:spPr>
        </p:pic>
        <p:sp>
          <p:nvSpPr>
            <p:cNvPr id="12" name="Speech Bubble: Rectangle 11">
              <a:extLst>
                <a:ext uri="{FF2B5EF4-FFF2-40B4-BE49-F238E27FC236}">
                  <a16:creationId xmlns:a16="http://schemas.microsoft.com/office/drawing/2014/main" id="{0E5F9992-8433-4143-A3B3-869E28FCA868}"/>
                </a:ext>
              </a:extLst>
            </p:cNvPr>
            <p:cNvSpPr/>
            <p:nvPr/>
          </p:nvSpPr>
          <p:spPr bwMode="auto">
            <a:xfrm>
              <a:off x="3339162" y="3571396"/>
              <a:ext cx="2526789" cy="1244444"/>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Contoso recently decided to use Teams for collaboration.</a:t>
              </a:r>
            </a:p>
          </p:txBody>
        </p:sp>
      </p:grpSp>
      <p:grpSp>
        <p:nvGrpSpPr>
          <p:cNvPr id="16" name="Group 15">
            <a:extLst>
              <a:ext uri="{FF2B5EF4-FFF2-40B4-BE49-F238E27FC236}">
                <a16:creationId xmlns:a16="http://schemas.microsoft.com/office/drawing/2014/main" id="{761C45A3-7FA3-48C2-9F23-3DCEF6919B3A}"/>
              </a:ext>
            </a:extLst>
          </p:cNvPr>
          <p:cNvGrpSpPr/>
          <p:nvPr/>
        </p:nvGrpSpPr>
        <p:grpSpPr>
          <a:xfrm>
            <a:off x="8872731" y="1471727"/>
            <a:ext cx="2526789" cy="4121204"/>
            <a:chOff x="8872731" y="1471727"/>
            <a:chExt cx="2526789" cy="4121204"/>
          </a:xfrm>
        </p:grpSpPr>
        <p:pic>
          <p:nvPicPr>
            <p:cNvPr id="9" name="Picture 8">
              <a:extLst>
                <a:ext uri="{FF2B5EF4-FFF2-40B4-BE49-F238E27FC236}">
                  <a16:creationId xmlns:a16="http://schemas.microsoft.com/office/drawing/2014/main" id="{DACCC971-D3F5-42CA-80D1-11B2A0B276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3928" y="1471727"/>
              <a:ext cx="1247636" cy="1646879"/>
            </a:xfrm>
            <a:prstGeom prst="rect">
              <a:avLst/>
            </a:prstGeom>
          </p:spPr>
        </p:pic>
        <p:sp>
          <p:nvSpPr>
            <p:cNvPr id="14" name="Speech Bubble: Rectangle 13">
              <a:extLst>
                <a:ext uri="{FF2B5EF4-FFF2-40B4-BE49-F238E27FC236}">
                  <a16:creationId xmlns:a16="http://schemas.microsoft.com/office/drawing/2014/main" id="{FA19C2AF-C5D3-4151-912B-69115C298B48}"/>
                </a:ext>
              </a:extLst>
            </p:cNvPr>
            <p:cNvSpPr/>
            <p:nvPr/>
          </p:nvSpPr>
          <p:spPr bwMode="auto">
            <a:xfrm>
              <a:off x="8872731" y="3571396"/>
              <a:ext cx="2526789" cy="2021535"/>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She and her team roll out the Teams client to all users to provide auto-start, more features and better management.</a:t>
              </a:r>
            </a:p>
          </p:txBody>
        </p:sp>
      </p:grpSp>
      <p:grpSp>
        <p:nvGrpSpPr>
          <p:cNvPr id="24" name="Group 23">
            <a:extLst>
              <a:ext uri="{FF2B5EF4-FFF2-40B4-BE49-F238E27FC236}">
                <a16:creationId xmlns:a16="http://schemas.microsoft.com/office/drawing/2014/main" id="{DDF40BE0-E11A-4A1C-824B-05C0952D50F3}"/>
              </a:ext>
            </a:extLst>
          </p:cNvPr>
          <p:cNvGrpSpPr/>
          <p:nvPr/>
        </p:nvGrpSpPr>
        <p:grpSpPr>
          <a:xfrm>
            <a:off x="6105947" y="1566709"/>
            <a:ext cx="2526789" cy="3442172"/>
            <a:chOff x="6105947" y="1566709"/>
            <a:chExt cx="2526789" cy="3442172"/>
          </a:xfrm>
        </p:grpSpPr>
        <p:sp>
          <p:nvSpPr>
            <p:cNvPr id="13" name="Speech Bubble: Rectangle 12">
              <a:extLst>
                <a:ext uri="{FF2B5EF4-FFF2-40B4-BE49-F238E27FC236}">
                  <a16:creationId xmlns:a16="http://schemas.microsoft.com/office/drawing/2014/main" id="{43B78B63-5FEE-4AB8-8B8D-5AF0FB485F51}"/>
                </a:ext>
              </a:extLst>
            </p:cNvPr>
            <p:cNvSpPr/>
            <p:nvPr/>
          </p:nvSpPr>
          <p:spPr bwMode="auto">
            <a:xfrm>
              <a:off x="6105947" y="3571397"/>
              <a:ext cx="2526789" cy="1437484"/>
            </a:xfrm>
            <a:prstGeom prst="wedgeRectCallout">
              <a:avLst>
                <a:gd name="adj1" fmla="val -15808"/>
                <a:gd name="adj2" fmla="val -6427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dirty="0">
                  <a:gradFill>
                    <a:gsLst>
                      <a:gs pos="0">
                        <a:srgbClr val="FFFFFF"/>
                      </a:gs>
                      <a:gs pos="100000">
                        <a:srgbClr val="FFFFFF"/>
                      </a:gs>
                    </a:gsLst>
                    <a:lin ang="5400000" scaled="0"/>
                  </a:gradFill>
                  <a:ea typeface="Segoe UI" pitchFamily="34" charset="0"/>
                  <a:cs typeface="Segoe UI" pitchFamily="34" charset="0"/>
                </a:rPr>
                <a:t>Carol wants to get sure that users have the best experience when using Microsoft Teams.</a:t>
              </a:r>
            </a:p>
          </p:txBody>
        </p:sp>
        <p:pic>
          <p:nvPicPr>
            <p:cNvPr id="20" name="Content Placeholder 4" descr="A drawing of a cartoon character&#10;&#10;Description generated with high confidence">
              <a:extLst>
                <a:ext uri="{FF2B5EF4-FFF2-40B4-BE49-F238E27FC236}">
                  <a16:creationId xmlns:a16="http://schemas.microsoft.com/office/drawing/2014/main" id="{803344FB-30C0-4623-9CC1-F3A98F536EAD}"/>
                </a:ext>
              </a:extLst>
            </p:cNvPr>
            <p:cNvPicPr>
              <a:picLocks noChangeAspect="1"/>
            </p:cNvPicPr>
            <p:nvPr/>
          </p:nvPicPr>
          <p:blipFill rotWithShape="1">
            <a:blip r:embed="rId7">
              <a:extLst>
                <a:ext uri="{28A0092B-C50C-407E-A947-70E740481C1C}">
                  <a14:useLocalDpi xmlns:a14="http://schemas.microsoft.com/office/drawing/2010/main" val="0"/>
                </a:ext>
              </a:extLst>
            </a:blip>
            <a:srcRect r="-4795"/>
            <a:stretch/>
          </p:blipFill>
          <p:spPr>
            <a:xfrm>
              <a:off x="6403609" y="1566709"/>
              <a:ext cx="1187675" cy="1554162"/>
            </a:xfrm>
            <a:prstGeom prst="rect">
              <a:avLst/>
            </a:prstGeom>
          </p:spPr>
        </p:pic>
      </p:grpSp>
    </p:spTree>
    <p:custDataLst>
      <p:tags r:id="rId1"/>
    </p:custDataLst>
    <p:extLst>
      <p:ext uri="{BB962C8B-B14F-4D97-AF65-F5344CB8AC3E}">
        <p14:creationId xmlns:p14="http://schemas.microsoft.com/office/powerpoint/2010/main" val="2822556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1249D-946E-4FA6-BBFA-3E397A895962}"/>
              </a:ext>
            </a:extLst>
          </p:cNvPr>
          <p:cNvSpPr>
            <a:spLocks noGrp="1"/>
          </p:cNvSpPr>
          <p:nvPr>
            <p:ph type="title"/>
          </p:nvPr>
        </p:nvSpPr>
        <p:spPr/>
        <p:txBody>
          <a:bodyPr/>
          <a:lstStyle/>
          <a:p>
            <a:r>
              <a:rPr lang="en-US"/>
              <a:t>Benefits of </a:t>
            </a:r>
            <a:r>
              <a:rPr lang="en-US" dirty="0"/>
              <a:t>the </a:t>
            </a:r>
            <a:r>
              <a:rPr lang="en-US"/>
              <a:t>Windows </a:t>
            </a:r>
            <a:r>
              <a:rPr lang="en-US" dirty="0"/>
              <a:t>desktop client</a:t>
            </a:r>
            <a:endParaRPr lang="LID4096"/>
          </a:p>
        </p:txBody>
      </p:sp>
      <p:sp>
        <p:nvSpPr>
          <p:cNvPr id="3" name="Content Placeholder 2">
            <a:extLst>
              <a:ext uri="{FF2B5EF4-FFF2-40B4-BE49-F238E27FC236}">
                <a16:creationId xmlns:a16="http://schemas.microsoft.com/office/drawing/2014/main" id="{1E9A35F9-CBD3-4B78-B9BF-4F66A05EAEF5}"/>
              </a:ext>
            </a:extLst>
          </p:cNvPr>
          <p:cNvSpPr>
            <a:spLocks noGrp="1"/>
          </p:cNvSpPr>
          <p:nvPr>
            <p:ph idx="1"/>
          </p:nvPr>
        </p:nvSpPr>
        <p:spPr/>
        <p:txBody>
          <a:bodyPr>
            <a:normAutofit fontScale="85000" lnSpcReduction="20000"/>
          </a:bodyPr>
          <a:lstStyle/>
          <a:p>
            <a:r>
              <a:rPr lang="en-US" dirty="0"/>
              <a:t>Improved productivity</a:t>
            </a:r>
          </a:p>
          <a:p>
            <a:pPr lvl="1"/>
            <a:r>
              <a:rPr lang="en-US" dirty="0"/>
              <a:t>Auto-starts and users’ staying signed in means users are always reachable</a:t>
            </a:r>
          </a:p>
          <a:p>
            <a:pPr lvl="1"/>
            <a:r>
              <a:rPr lang="en-US" dirty="0"/>
              <a:t>Users will stay connected and will be better informed</a:t>
            </a:r>
          </a:p>
          <a:p>
            <a:r>
              <a:rPr lang="en-US" dirty="0"/>
              <a:t>Offers the richest Teams experience</a:t>
            </a:r>
          </a:p>
          <a:p>
            <a:pPr lvl="1"/>
            <a:r>
              <a:rPr lang="en-US" dirty="0"/>
              <a:t>Calling</a:t>
            </a:r>
          </a:p>
          <a:p>
            <a:pPr lvl="1"/>
            <a:r>
              <a:rPr lang="en-US" dirty="0"/>
              <a:t>Meeting experience with full audio, video, and sharing</a:t>
            </a:r>
          </a:p>
          <a:p>
            <a:pPr lvl="1"/>
            <a:r>
              <a:rPr lang="en-US" dirty="0"/>
              <a:t>Outlook add-in</a:t>
            </a:r>
          </a:p>
          <a:p>
            <a:pPr lvl="1"/>
            <a:r>
              <a:rPr lang="en-US" dirty="0"/>
              <a:t>Presence integration in Office</a:t>
            </a:r>
          </a:p>
          <a:p>
            <a:r>
              <a:rPr lang="en-US" dirty="0"/>
              <a:t>Management</a:t>
            </a:r>
          </a:p>
          <a:p>
            <a:pPr lvl="1"/>
            <a:r>
              <a:rPr lang="en-US" dirty="0"/>
              <a:t>Auto-update (just like all other clients)</a:t>
            </a:r>
          </a:p>
          <a:p>
            <a:pPr lvl="1"/>
            <a:r>
              <a:rPr lang="en-US" dirty="0"/>
              <a:t>Allows for mass deployment</a:t>
            </a:r>
          </a:p>
          <a:p>
            <a:pPr lvl="1"/>
            <a:r>
              <a:rPr lang="en-US" dirty="0"/>
              <a:t>Allows QoS tagging</a:t>
            </a:r>
          </a:p>
          <a:p>
            <a:pPr lvl="1"/>
            <a:endParaRPr lang="en-US" dirty="0"/>
          </a:p>
          <a:p>
            <a:endParaRPr lang="LID4096" dirty="0"/>
          </a:p>
        </p:txBody>
      </p:sp>
    </p:spTree>
    <p:extLst>
      <p:ext uri="{BB962C8B-B14F-4D97-AF65-F5344CB8AC3E}">
        <p14:creationId xmlns:p14="http://schemas.microsoft.com/office/powerpoint/2010/main" val="277307430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B088F-AC21-4832-A042-6DF77000B6F7}"/>
              </a:ext>
            </a:extLst>
          </p:cNvPr>
          <p:cNvSpPr>
            <a:spLocks noGrp="1"/>
          </p:cNvSpPr>
          <p:nvPr>
            <p:ph type="title"/>
          </p:nvPr>
        </p:nvSpPr>
        <p:spPr/>
        <p:txBody>
          <a:bodyPr/>
          <a:lstStyle/>
          <a:p>
            <a:r>
              <a:rPr lang="en-US" dirty="0"/>
              <a:t>Planning and deploying the Windows Desktop Client</a:t>
            </a:r>
            <a:endParaRPr lang="LID4096" dirty="0"/>
          </a:p>
        </p:txBody>
      </p:sp>
    </p:spTree>
    <p:extLst>
      <p:ext uri="{BB962C8B-B14F-4D97-AF65-F5344CB8AC3E}">
        <p14:creationId xmlns:p14="http://schemas.microsoft.com/office/powerpoint/2010/main" val="361094065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descr="Laptop">
            <a:extLst>
              <a:ext uri="{FF2B5EF4-FFF2-40B4-BE49-F238E27FC236}">
                <a16:creationId xmlns:a16="http://schemas.microsoft.com/office/drawing/2014/main" id="{BE471A3B-A15D-4887-A290-1AD27F702D9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54718" y="2004011"/>
            <a:ext cx="2260762" cy="2260762"/>
          </a:xfrm>
          <a:prstGeom prst="rect">
            <a:avLst/>
          </a:prstGeom>
        </p:spPr>
      </p:pic>
      <p:sp>
        <p:nvSpPr>
          <p:cNvPr id="3" name="Content Placeholder 2">
            <a:extLst>
              <a:ext uri="{FF2B5EF4-FFF2-40B4-BE49-F238E27FC236}">
                <a16:creationId xmlns:a16="http://schemas.microsoft.com/office/drawing/2014/main" id="{EBA6D358-5EAD-4717-AC26-CB98C31E6155}"/>
              </a:ext>
            </a:extLst>
          </p:cNvPr>
          <p:cNvSpPr>
            <a:spLocks noGrp="1"/>
          </p:cNvSpPr>
          <p:nvPr>
            <p:ph idx="1"/>
          </p:nvPr>
        </p:nvSpPr>
        <p:spPr>
          <a:xfrm>
            <a:off x="269243" y="1189178"/>
            <a:ext cx="5388865" cy="4967005"/>
          </a:xfrm>
        </p:spPr>
        <p:txBody>
          <a:bodyPr/>
          <a:lstStyle/>
          <a:p>
            <a:r>
              <a:rPr lang="en-US" dirty="0"/>
              <a:t>Installation</a:t>
            </a:r>
          </a:p>
          <a:p>
            <a:endParaRPr lang="en-US" dirty="0"/>
          </a:p>
          <a:p>
            <a:endParaRPr lang="en-US" dirty="0"/>
          </a:p>
          <a:p>
            <a:pPr marL="0" indent="0">
              <a:buNone/>
            </a:pPr>
            <a:endParaRPr lang="en-US" dirty="0"/>
          </a:p>
          <a:p>
            <a:pPr lvl="1"/>
            <a:r>
              <a:rPr lang="en-US" dirty="0"/>
              <a:t>One time activity (per user)</a:t>
            </a:r>
          </a:p>
          <a:p>
            <a:pPr lvl="1"/>
            <a:r>
              <a:rPr lang="en-US" dirty="0"/>
              <a:t>User- or admin-driven</a:t>
            </a:r>
          </a:p>
        </p:txBody>
      </p:sp>
      <p:sp>
        <p:nvSpPr>
          <p:cNvPr id="2" name="Title 1">
            <a:extLst>
              <a:ext uri="{FF2B5EF4-FFF2-40B4-BE49-F238E27FC236}">
                <a16:creationId xmlns:a16="http://schemas.microsoft.com/office/drawing/2014/main" id="{D229BD41-878B-4246-9A8F-669EE2F88A2B}"/>
              </a:ext>
            </a:extLst>
          </p:cNvPr>
          <p:cNvSpPr>
            <a:spLocks noGrp="1"/>
          </p:cNvSpPr>
          <p:nvPr>
            <p:ph type="title"/>
          </p:nvPr>
        </p:nvSpPr>
        <p:spPr/>
        <p:txBody>
          <a:bodyPr/>
          <a:lstStyle/>
          <a:p>
            <a:r>
              <a:rPr lang="en-US"/>
              <a:t>PC </a:t>
            </a:r>
            <a:r>
              <a:rPr lang="en-US" dirty="0"/>
              <a:t>desktop client</a:t>
            </a:r>
            <a:r>
              <a:rPr lang="en-US"/>
              <a:t> lifecycle</a:t>
            </a:r>
            <a:endParaRPr lang="LID4096"/>
          </a:p>
        </p:txBody>
      </p:sp>
      <p:sp>
        <p:nvSpPr>
          <p:cNvPr id="8" name="Content Placeholder 2">
            <a:extLst>
              <a:ext uri="{FF2B5EF4-FFF2-40B4-BE49-F238E27FC236}">
                <a16:creationId xmlns:a16="http://schemas.microsoft.com/office/drawing/2014/main" id="{9AA5A6FA-F8A9-4697-B906-885433AB711D}"/>
              </a:ext>
            </a:extLst>
          </p:cNvPr>
          <p:cNvSpPr txBox="1">
            <a:spLocks/>
          </p:cNvSpPr>
          <p:nvPr/>
        </p:nvSpPr>
        <p:spPr>
          <a:xfrm>
            <a:off x="6095999" y="1189177"/>
            <a:ext cx="5388865" cy="5171800"/>
          </a:xfrm>
          <a:prstGeom prst="rect">
            <a:avLst/>
          </a:prstGeom>
        </p:spPr>
        <p:txBody>
          <a:bodyPr vert="horz" wrap="square" lIns="146304" tIns="91440" rIns="146304" bIns="91440" rtlCol="0">
            <a:spAutoFit/>
          </a:bodyPr>
          <a:lstStyle>
            <a:lvl1pPr marL="336080" marR="0" indent="-336080" algn="l" defTabSz="914192" rtl="0" eaLnBrk="1" fontAlgn="auto" latinLnBrk="0" hangingPunct="1">
              <a:lnSpc>
                <a:spcPct val="120000"/>
              </a:lnSpc>
              <a:spcBef>
                <a:spcPts val="600"/>
              </a:spcBef>
              <a:spcAft>
                <a:spcPts val="0"/>
              </a:spcAft>
              <a:buClrTx/>
              <a:buSzPct val="90000"/>
              <a:buFont typeface="Arial" pitchFamily="34" charset="0"/>
              <a:buChar char="•"/>
              <a:tabLst/>
              <a:defRPr sz="3920" kern="1200" spc="0" baseline="0">
                <a:gradFill>
                  <a:gsLst>
                    <a:gs pos="1250">
                      <a:schemeClr val="tx1"/>
                    </a:gs>
                    <a:gs pos="100000">
                      <a:schemeClr val="tx1"/>
                    </a:gs>
                  </a:gsLst>
                  <a:lin ang="5400000" scaled="0"/>
                </a:gradFill>
                <a:latin typeface="+mj-lt"/>
                <a:ea typeface="+mn-ea"/>
                <a:cs typeface="+mn-cs"/>
              </a:defRPr>
            </a:lvl1pPr>
            <a:lvl2pPr marL="572581" marR="0" indent="-236500" algn="l" defTabSz="914192" rtl="0" eaLnBrk="1" fontAlgn="auto" latinLnBrk="0" hangingPunct="1">
              <a:lnSpc>
                <a:spcPct val="120000"/>
              </a:lnSpc>
              <a:spcBef>
                <a:spcPts val="6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2pPr>
            <a:lvl3pPr marL="784187" marR="0" indent="-224054" algn="l" defTabSz="914192" rtl="0" eaLnBrk="1" fontAlgn="auto" latinLnBrk="0" hangingPunct="1">
              <a:lnSpc>
                <a:spcPct val="120000"/>
              </a:lnSpc>
              <a:spcBef>
                <a:spcPts val="600"/>
              </a:spcBef>
              <a:spcAft>
                <a:spcPts val="0"/>
              </a:spcAft>
              <a:buClrTx/>
              <a:buSzPct val="90000"/>
              <a:buFont typeface="Arial" pitchFamily="34" charset="0"/>
              <a:buChar char="•"/>
              <a:tabLst/>
              <a:defRPr sz="1961" kern="1200" spc="0" baseline="0">
                <a:gradFill>
                  <a:gsLst>
                    <a:gs pos="1250">
                      <a:schemeClr val="tx1"/>
                    </a:gs>
                    <a:gs pos="100000">
                      <a:schemeClr val="tx1"/>
                    </a:gs>
                  </a:gsLst>
                  <a:lin ang="5400000" scaled="0"/>
                </a:gradFill>
                <a:latin typeface="+mn-lt"/>
                <a:ea typeface="+mn-ea"/>
                <a:cs typeface="+mn-cs"/>
              </a:defRPr>
            </a:lvl3pPr>
            <a:lvl4pPr marL="1008241" marR="0" indent="-224054" algn="l" defTabSz="914192" rtl="0" eaLnBrk="1" fontAlgn="auto" latinLnBrk="0" hangingPunct="1">
              <a:lnSpc>
                <a:spcPct val="120000"/>
              </a:lnSpc>
              <a:spcBef>
                <a:spcPts val="6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4pPr>
            <a:lvl5pPr marL="1232294" marR="0" indent="-224054" algn="l" defTabSz="914192" rtl="0" eaLnBrk="1" fontAlgn="auto" latinLnBrk="0" hangingPunct="1">
              <a:lnSpc>
                <a:spcPct val="120000"/>
              </a:lnSpc>
              <a:spcBef>
                <a:spcPts val="6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5pPr>
            <a:lvl6pPr marL="2514026"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123"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dirty="0"/>
              <a:t>Updates</a:t>
            </a:r>
          </a:p>
          <a:p>
            <a:endParaRPr lang="en-US" dirty="0"/>
          </a:p>
          <a:p>
            <a:endParaRPr lang="en-US" dirty="0"/>
          </a:p>
          <a:p>
            <a:pPr marL="0" indent="0">
              <a:buNone/>
            </a:pPr>
            <a:endParaRPr lang="en-US" dirty="0"/>
          </a:p>
          <a:p>
            <a:pPr lvl="1"/>
            <a:r>
              <a:rPr lang="en-US" dirty="0"/>
              <a:t>Evergreen client</a:t>
            </a:r>
          </a:p>
          <a:p>
            <a:pPr lvl="2"/>
            <a:r>
              <a:rPr lang="en-US" dirty="0"/>
              <a:t>Bugfixes, improvements, features</a:t>
            </a:r>
          </a:p>
          <a:p>
            <a:pPr lvl="2"/>
            <a:r>
              <a:rPr lang="en-US" dirty="0"/>
              <a:t>No version sprawl</a:t>
            </a:r>
          </a:p>
          <a:p>
            <a:pPr lvl="1"/>
            <a:r>
              <a:rPr lang="en-US" dirty="0"/>
              <a:t>Fully automated</a:t>
            </a:r>
          </a:p>
        </p:txBody>
      </p:sp>
      <p:pic>
        <p:nvPicPr>
          <p:cNvPr id="5" name="Graphic 4" descr="Repeat">
            <a:extLst>
              <a:ext uri="{FF2B5EF4-FFF2-40B4-BE49-F238E27FC236}">
                <a16:creationId xmlns:a16="http://schemas.microsoft.com/office/drawing/2014/main" id="{018D23D9-FE01-401B-A272-708322DD112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8951354">
            <a:off x="8252085" y="2580202"/>
            <a:ext cx="866025" cy="866025"/>
          </a:xfrm>
          <a:prstGeom prst="rect">
            <a:avLst/>
          </a:prstGeom>
        </p:spPr>
      </p:pic>
      <p:grpSp>
        <p:nvGrpSpPr>
          <p:cNvPr id="16" name="Group 15">
            <a:extLst>
              <a:ext uri="{FF2B5EF4-FFF2-40B4-BE49-F238E27FC236}">
                <a16:creationId xmlns:a16="http://schemas.microsoft.com/office/drawing/2014/main" id="{AE06B106-FD6A-4E7A-8635-E554DE6D7856}"/>
              </a:ext>
            </a:extLst>
          </p:cNvPr>
          <p:cNvGrpSpPr/>
          <p:nvPr/>
        </p:nvGrpSpPr>
        <p:grpSpPr>
          <a:xfrm>
            <a:off x="1521088" y="2004011"/>
            <a:ext cx="2260762" cy="2260762"/>
            <a:chOff x="2313180" y="1891410"/>
            <a:chExt cx="2260762" cy="2260762"/>
          </a:xfrm>
          <a:solidFill>
            <a:srgbClr val="002060"/>
          </a:solidFill>
        </p:grpSpPr>
        <p:pic>
          <p:nvPicPr>
            <p:cNvPr id="13" name="Graphic 12" descr="Laptop">
              <a:extLst>
                <a:ext uri="{FF2B5EF4-FFF2-40B4-BE49-F238E27FC236}">
                  <a16:creationId xmlns:a16="http://schemas.microsoft.com/office/drawing/2014/main" id="{6CC809F1-3C4D-4F18-8E93-E114FF6FBE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13180" y="1891410"/>
              <a:ext cx="2260762" cy="2260762"/>
            </a:xfrm>
            <a:prstGeom prst="rect">
              <a:avLst/>
            </a:prstGeom>
          </p:spPr>
        </p:pic>
        <p:pic>
          <p:nvPicPr>
            <p:cNvPr id="15" name="Graphic 14" descr="Download from cloud">
              <a:extLst>
                <a:ext uri="{FF2B5EF4-FFF2-40B4-BE49-F238E27FC236}">
                  <a16:creationId xmlns:a16="http://schemas.microsoft.com/office/drawing/2014/main" id="{9EE85A90-7ADD-44C1-A006-7240B11CDEA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128326" y="2615068"/>
              <a:ext cx="630470" cy="630470"/>
            </a:xfrm>
            <a:prstGeom prst="rect">
              <a:avLst/>
            </a:prstGeom>
          </p:spPr>
        </p:pic>
      </p:grpSp>
      <p:sp>
        <p:nvSpPr>
          <p:cNvPr id="23" name="Explosion: 14 Points 22">
            <a:extLst>
              <a:ext uri="{FF2B5EF4-FFF2-40B4-BE49-F238E27FC236}">
                <a16:creationId xmlns:a16="http://schemas.microsoft.com/office/drawing/2014/main" id="{B7113861-F8DD-4D9E-A4EB-9FBE78CA92EA}"/>
              </a:ext>
            </a:extLst>
          </p:cNvPr>
          <p:cNvSpPr/>
          <p:nvPr/>
        </p:nvSpPr>
        <p:spPr bwMode="auto">
          <a:xfrm>
            <a:off x="1162075" y="1884226"/>
            <a:ext cx="1533172" cy="1033367"/>
          </a:xfrm>
          <a:prstGeom prst="irregularSeal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LID4096"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Explosion: 14 Points 23">
            <a:extLst>
              <a:ext uri="{FF2B5EF4-FFF2-40B4-BE49-F238E27FC236}">
                <a16:creationId xmlns:a16="http://schemas.microsoft.com/office/drawing/2014/main" id="{7F3B76A9-3182-4579-B952-9D9212CD5186}"/>
              </a:ext>
            </a:extLst>
          </p:cNvPr>
          <p:cNvSpPr/>
          <p:nvPr/>
        </p:nvSpPr>
        <p:spPr bwMode="auto">
          <a:xfrm>
            <a:off x="6648138" y="1884226"/>
            <a:ext cx="2567726" cy="1158678"/>
          </a:xfrm>
          <a:prstGeom prst="irregularSeal2">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LID4096"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5" name="TextBox 24">
            <a:extLst>
              <a:ext uri="{FF2B5EF4-FFF2-40B4-BE49-F238E27FC236}">
                <a16:creationId xmlns:a16="http://schemas.microsoft.com/office/drawing/2014/main" id="{B42445B1-65F2-4C15-AC36-30736AB9D021}"/>
              </a:ext>
            </a:extLst>
          </p:cNvPr>
          <p:cNvSpPr txBox="1"/>
          <p:nvPr/>
        </p:nvSpPr>
        <p:spPr>
          <a:xfrm rot="20232013">
            <a:off x="1381934" y="2095110"/>
            <a:ext cx="1028167"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once</a:t>
            </a:r>
            <a:endParaRPr lang="LID4096" sz="2400" dirty="0" err="1">
              <a:gradFill>
                <a:gsLst>
                  <a:gs pos="2917">
                    <a:schemeClr val="tx1"/>
                  </a:gs>
                  <a:gs pos="30000">
                    <a:schemeClr val="tx1"/>
                  </a:gs>
                </a:gsLst>
                <a:lin ang="5400000" scaled="0"/>
              </a:gradFill>
            </a:endParaRPr>
          </a:p>
        </p:txBody>
      </p:sp>
      <p:sp>
        <p:nvSpPr>
          <p:cNvPr id="26" name="TextBox 25">
            <a:extLst>
              <a:ext uri="{FF2B5EF4-FFF2-40B4-BE49-F238E27FC236}">
                <a16:creationId xmlns:a16="http://schemas.microsoft.com/office/drawing/2014/main" id="{6798B4C0-6A59-48D0-BD96-D010AECBCC46}"/>
              </a:ext>
            </a:extLst>
          </p:cNvPr>
          <p:cNvSpPr txBox="1"/>
          <p:nvPr/>
        </p:nvSpPr>
        <p:spPr>
          <a:xfrm rot="20232013">
            <a:off x="6866464" y="2172834"/>
            <a:ext cx="1848839" cy="627864"/>
          </a:xfrm>
          <a:prstGeom prst="rect">
            <a:avLst/>
          </a:prstGeom>
          <a:noFill/>
        </p:spPr>
        <p:txBody>
          <a:bodyPr wrap="non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automated</a:t>
            </a:r>
            <a:endParaRPr lang="LID4096" sz="24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379088882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C0294-C7F0-4019-949A-C5C19962D45B}"/>
              </a:ext>
            </a:extLst>
          </p:cNvPr>
          <p:cNvSpPr>
            <a:spLocks noGrp="1"/>
          </p:cNvSpPr>
          <p:nvPr>
            <p:ph type="title"/>
          </p:nvPr>
        </p:nvSpPr>
        <p:spPr/>
        <p:txBody>
          <a:bodyPr/>
          <a:lstStyle/>
          <a:p>
            <a:r>
              <a:rPr lang="en-US"/>
              <a:t>Installation options for PC</a:t>
            </a:r>
            <a:endParaRPr lang="LID4096"/>
          </a:p>
        </p:txBody>
      </p:sp>
      <p:sp>
        <p:nvSpPr>
          <p:cNvPr id="3" name="Content Placeholder 2">
            <a:extLst>
              <a:ext uri="{FF2B5EF4-FFF2-40B4-BE49-F238E27FC236}">
                <a16:creationId xmlns:a16="http://schemas.microsoft.com/office/drawing/2014/main" id="{6DCA9745-2C58-4DEE-B132-C29B5DDA8A00}"/>
              </a:ext>
            </a:extLst>
          </p:cNvPr>
          <p:cNvSpPr>
            <a:spLocks noGrp="1"/>
          </p:cNvSpPr>
          <p:nvPr>
            <p:ph idx="1"/>
          </p:nvPr>
        </p:nvSpPr>
        <p:spPr/>
        <p:txBody>
          <a:bodyPr>
            <a:normAutofit/>
          </a:bodyPr>
          <a:lstStyle/>
          <a:p>
            <a:r>
              <a:rPr lang="en-US" dirty="0"/>
              <a:t>Standalone (exe) installer for user installation</a:t>
            </a:r>
          </a:p>
          <a:p>
            <a:r>
              <a:rPr lang="en-US" dirty="0"/>
              <a:t>MSI for IT-driven installation</a:t>
            </a:r>
          </a:p>
          <a:p>
            <a:r>
              <a:rPr lang="en-US" dirty="0"/>
              <a:t>As part of Office 365 </a:t>
            </a:r>
            <a:r>
              <a:rPr lang="en-US" dirty="0" err="1"/>
              <a:t>ProPlus</a:t>
            </a:r>
            <a:endParaRPr lang="en-US" dirty="0"/>
          </a:p>
          <a:p>
            <a:pPr lvl="1"/>
            <a:r>
              <a:rPr lang="en-US" dirty="0"/>
              <a:t>Depending on Office Update Channel: </a:t>
            </a:r>
            <a:r>
              <a:rPr lang="en-US" dirty="0">
                <a:hlinkClick r:id="rId2"/>
              </a:rPr>
              <a:t>https://aka.ms/teams-proplus</a:t>
            </a:r>
            <a:r>
              <a:rPr lang="en-US" dirty="0"/>
              <a:t> </a:t>
            </a:r>
          </a:p>
        </p:txBody>
      </p:sp>
    </p:spTree>
    <p:extLst>
      <p:ext uri="{BB962C8B-B14F-4D97-AF65-F5344CB8AC3E}">
        <p14:creationId xmlns:p14="http://schemas.microsoft.com/office/powerpoint/2010/main" val="15298418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84CF4-85AB-44DC-AD0C-97D83FF951EF}"/>
              </a:ext>
            </a:extLst>
          </p:cNvPr>
          <p:cNvSpPr>
            <a:spLocks noGrp="1"/>
          </p:cNvSpPr>
          <p:nvPr>
            <p:ph type="title"/>
          </p:nvPr>
        </p:nvSpPr>
        <p:spPr/>
        <p:txBody>
          <a:bodyPr/>
          <a:lstStyle/>
          <a:p>
            <a:r>
              <a:rPr lang="en-US" dirty="0"/>
              <a:t>Hardware </a:t>
            </a:r>
            <a:r>
              <a:rPr lang="en-US"/>
              <a:t>and </a:t>
            </a:r>
            <a:r>
              <a:rPr lang="en-US" dirty="0"/>
              <a:t>software</a:t>
            </a:r>
            <a:r>
              <a:rPr lang="en-US"/>
              <a:t> requirements</a:t>
            </a:r>
            <a:endParaRPr lang="LID4096"/>
          </a:p>
        </p:txBody>
      </p:sp>
      <p:graphicFrame>
        <p:nvGraphicFramePr>
          <p:cNvPr id="4" name="Content Placeholder 3">
            <a:extLst>
              <a:ext uri="{FF2B5EF4-FFF2-40B4-BE49-F238E27FC236}">
                <a16:creationId xmlns:a16="http://schemas.microsoft.com/office/drawing/2014/main" id="{ECB38F1A-18A8-47A5-B96A-5BE4B63BD3DD}"/>
              </a:ext>
            </a:extLst>
          </p:cNvPr>
          <p:cNvGraphicFramePr>
            <a:graphicFrameLocks noGrp="1"/>
          </p:cNvGraphicFramePr>
          <p:nvPr>
            <p:ph idx="1"/>
            <p:extLst>
              <p:ext uri="{D42A27DB-BD31-4B8C-83A1-F6EECF244321}">
                <p14:modId xmlns:p14="http://schemas.microsoft.com/office/powerpoint/2010/main" val="2367461804"/>
              </p:ext>
            </p:extLst>
          </p:nvPr>
        </p:nvGraphicFramePr>
        <p:xfrm>
          <a:off x="269875" y="1189038"/>
          <a:ext cx="11652250" cy="5292090"/>
        </p:xfrm>
        <a:graphic>
          <a:graphicData uri="http://schemas.openxmlformats.org/drawingml/2006/table">
            <a:tbl>
              <a:tblPr firstRow="1" bandRow="1">
                <a:tableStyleId>{5C22544A-7EE6-4342-B048-85BDC9FD1C3A}</a:tableStyleId>
              </a:tblPr>
              <a:tblGrid>
                <a:gridCol w="2948813">
                  <a:extLst>
                    <a:ext uri="{9D8B030D-6E8A-4147-A177-3AD203B41FA5}">
                      <a16:colId xmlns:a16="http://schemas.microsoft.com/office/drawing/2014/main" val="1500217493"/>
                    </a:ext>
                  </a:extLst>
                </a:gridCol>
                <a:gridCol w="8703437">
                  <a:extLst>
                    <a:ext uri="{9D8B030D-6E8A-4147-A177-3AD203B41FA5}">
                      <a16:colId xmlns:a16="http://schemas.microsoft.com/office/drawing/2014/main" val="1923892901"/>
                    </a:ext>
                  </a:extLst>
                </a:gridCol>
              </a:tblGrid>
              <a:tr h="370840">
                <a:tc>
                  <a:txBody>
                    <a:bodyPr/>
                    <a:lstStyle/>
                    <a:p>
                      <a:pPr algn="l" fontAlgn="b"/>
                      <a:r>
                        <a:rPr lang="en-US" b="1">
                          <a:effectLst/>
                        </a:rPr>
                        <a:t>Component</a:t>
                      </a:r>
                      <a:endParaRPr lang="en-US">
                        <a:effectLst/>
                      </a:endParaRPr>
                    </a:p>
                  </a:txBody>
                  <a:tcPr marL="76200" marR="76200" marT="57150" marB="57150" anchor="b"/>
                </a:tc>
                <a:tc>
                  <a:txBody>
                    <a:bodyPr/>
                    <a:lstStyle/>
                    <a:p>
                      <a:pPr algn="l" fontAlgn="b"/>
                      <a:r>
                        <a:rPr lang="en-US" b="1">
                          <a:effectLst/>
                        </a:rPr>
                        <a:t>Requirement</a:t>
                      </a:r>
                      <a:endParaRPr lang="en-US">
                        <a:effectLst/>
                      </a:endParaRPr>
                    </a:p>
                  </a:txBody>
                  <a:tcPr marL="76200" marR="76200" marT="57150" marB="57150" anchor="b"/>
                </a:tc>
                <a:extLst>
                  <a:ext uri="{0D108BD9-81ED-4DB2-BD59-A6C34878D82A}">
                    <a16:rowId xmlns:a16="http://schemas.microsoft.com/office/drawing/2014/main" val="2962686364"/>
                  </a:ext>
                </a:extLst>
              </a:tr>
              <a:tr h="370840">
                <a:tc>
                  <a:txBody>
                    <a:bodyPr/>
                    <a:lstStyle/>
                    <a:p>
                      <a:pPr fontAlgn="t"/>
                      <a:r>
                        <a:rPr lang="en-US">
                          <a:effectLst/>
                        </a:rPr>
                        <a:t>Computer and processor</a:t>
                      </a:r>
                    </a:p>
                  </a:txBody>
                  <a:tcPr marL="76200" marR="76200" marT="57150" marB="57150"/>
                </a:tc>
                <a:tc>
                  <a:txBody>
                    <a:bodyPr/>
                    <a:lstStyle/>
                    <a:p>
                      <a:pPr fontAlgn="t"/>
                      <a:r>
                        <a:rPr lang="en-US">
                          <a:effectLst/>
                        </a:rPr>
                        <a:t>Minimum 1.6 GHz (or higher) (32-bit or 64-bit)</a:t>
                      </a:r>
                      <a:endParaRPr lang="en-US" dirty="0">
                        <a:effectLst/>
                      </a:endParaRPr>
                    </a:p>
                  </a:txBody>
                  <a:tcPr marL="76200" marR="76200" marT="57150" marB="57150"/>
                </a:tc>
                <a:extLst>
                  <a:ext uri="{0D108BD9-81ED-4DB2-BD59-A6C34878D82A}">
                    <a16:rowId xmlns:a16="http://schemas.microsoft.com/office/drawing/2014/main" val="2876305900"/>
                  </a:ext>
                </a:extLst>
              </a:tr>
              <a:tr h="370840">
                <a:tc>
                  <a:txBody>
                    <a:bodyPr/>
                    <a:lstStyle/>
                    <a:p>
                      <a:pPr fontAlgn="t"/>
                      <a:r>
                        <a:rPr lang="en-US">
                          <a:effectLst/>
                        </a:rPr>
                        <a:t>Memory</a:t>
                      </a:r>
                    </a:p>
                  </a:txBody>
                  <a:tcPr marL="76200" marR="76200" marT="57150" marB="57150"/>
                </a:tc>
                <a:tc>
                  <a:txBody>
                    <a:bodyPr/>
                    <a:lstStyle/>
                    <a:p>
                      <a:pPr fontAlgn="t"/>
                      <a:r>
                        <a:rPr lang="en-US">
                          <a:effectLst/>
                        </a:rPr>
                        <a:t>2.0 GB RAM</a:t>
                      </a:r>
                    </a:p>
                  </a:txBody>
                  <a:tcPr marL="76200" marR="76200" marT="57150" marB="57150"/>
                </a:tc>
                <a:extLst>
                  <a:ext uri="{0D108BD9-81ED-4DB2-BD59-A6C34878D82A}">
                    <a16:rowId xmlns:a16="http://schemas.microsoft.com/office/drawing/2014/main" val="1018205510"/>
                  </a:ext>
                </a:extLst>
              </a:tr>
              <a:tr h="370840">
                <a:tc>
                  <a:txBody>
                    <a:bodyPr/>
                    <a:lstStyle/>
                    <a:p>
                      <a:pPr fontAlgn="t"/>
                      <a:r>
                        <a:rPr lang="en-US">
                          <a:effectLst/>
                        </a:rPr>
                        <a:t>Hard disk</a:t>
                      </a:r>
                    </a:p>
                  </a:txBody>
                  <a:tcPr marL="76200" marR="76200" marT="57150" marB="57150"/>
                </a:tc>
                <a:tc>
                  <a:txBody>
                    <a:bodyPr/>
                    <a:lstStyle/>
                    <a:p>
                      <a:pPr fontAlgn="t"/>
                      <a:r>
                        <a:rPr lang="en-US">
                          <a:effectLst/>
                        </a:rPr>
                        <a:t>3.0 GB of available disk space</a:t>
                      </a:r>
                    </a:p>
                  </a:txBody>
                  <a:tcPr marL="76200" marR="76200" marT="57150" marB="57150"/>
                </a:tc>
                <a:extLst>
                  <a:ext uri="{0D108BD9-81ED-4DB2-BD59-A6C34878D82A}">
                    <a16:rowId xmlns:a16="http://schemas.microsoft.com/office/drawing/2014/main" val="223852417"/>
                  </a:ext>
                </a:extLst>
              </a:tr>
              <a:tr h="370840">
                <a:tc>
                  <a:txBody>
                    <a:bodyPr/>
                    <a:lstStyle/>
                    <a:p>
                      <a:pPr fontAlgn="t"/>
                      <a:r>
                        <a:rPr lang="en-US">
                          <a:effectLst/>
                        </a:rPr>
                        <a:t>Display</a:t>
                      </a:r>
                    </a:p>
                  </a:txBody>
                  <a:tcPr marL="76200" marR="76200" marT="57150" marB="57150"/>
                </a:tc>
                <a:tc>
                  <a:txBody>
                    <a:bodyPr/>
                    <a:lstStyle/>
                    <a:p>
                      <a:pPr fontAlgn="t"/>
                      <a:r>
                        <a:rPr lang="en-US">
                          <a:effectLst/>
                        </a:rPr>
                        <a:t>1024 x 768 screen resolution</a:t>
                      </a:r>
                    </a:p>
                  </a:txBody>
                  <a:tcPr marL="76200" marR="76200" marT="57150" marB="57150"/>
                </a:tc>
                <a:extLst>
                  <a:ext uri="{0D108BD9-81ED-4DB2-BD59-A6C34878D82A}">
                    <a16:rowId xmlns:a16="http://schemas.microsoft.com/office/drawing/2014/main" val="2073314672"/>
                  </a:ext>
                </a:extLst>
              </a:tr>
              <a:tr h="370840">
                <a:tc>
                  <a:txBody>
                    <a:bodyPr/>
                    <a:lstStyle/>
                    <a:p>
                      <a:pPr fontAlgn="t"/>
                      <a:r>
                        <a:rPr lang="en-US">
                          <a:effectLst/>
                        </a:rPr>
                        <a:t>Graphics hardware</a:t>
                      </a:r>
                    </a:p>
                  </a:txBody>
                  <a:tcPr marL="76200" marR="76200" marT="57150" marB="57150"/>
                </a:tc>
                <a:tc>
                  <a:txBody>
                    <a:bodyPr/>
                    <a:lstStyle/>
                    <a:p>
                      <a:pPr fontAlgn="t"/>
                      <a:r>
                        <a:rPr lang="en-US">
                          <a:effectLst/>
                        </a:rPr>
                        <a:t>Minimum of 128 MB graphics memory</a:t>
                      </a:r>
                    </a:p>
                  </a:txBody>
                  <a:tcPr marL="76200" marR="76200" marT="57150" marB="57150"/>
                </a:tc>
                <a:extLst>
                  <a:ext uri="{0D108BD9-81ED-4DB2-BD59-A6C34878D82A}">
                    <a16:rowId xmlns:a16="http://schemas.microsoft.com/office/drawing/2014/main" val="1172604049"/>
                  </a:ext>
                </a:extLst>
              </a:tr>
              <a:tr h="370840">
                <a:tc>
                  <a:txBody>
                    <a:bodyPr/>
                    <a:lstStyle/>
                    <a:p>
                      <a:pPr fontAlgn="t"/>
                      <a:r>
                        <a:rPr lang="en-US">
                          <a:effectLst/>
                        </a:rPr>
                        <a:t>Operating system</a:t>
                      </a:r>
                    </a:p>
                  </a:txBody>
                  <a:tcPr marL="76200" marR="76200" marT="57150" marB="57150"/>
                </a:tc>
                <a:tc>
                  <a:txBody>
                    <a:bodyPr/>
                    <a:lstStyle/>
                    <a:p>
                      <a:pPr fontAlgn="t"/>
                      <a:r>
                        <a:rPr lang="en-US">
                          <a:effectLst/>
                        </a:rPr>
                        <a:t>Windows 10, Windows 8.1, Windows 8, or Windows 7 Service Pack 1 in 32-bit and 64-bit. For the best experience, use the latest version of any operating system.</a:t>
                      </a:r>
                    </a:p>
                  </a:txBody>
                  <a:tcPr marL="76200" marR="76200" marT="57150" marB="57150"/>
                </a:tc>
                <a:extLst>
                  <a:ext uri="{0D108BD9-81ED-4DB2-BD59-A6C34878D82A}">
                    <a16:rowId xmlns:a16="http://schemas.microsoft.com/office/drawing/2014/main" val="4051826033"/>
                  </a:ext>
                </a:extLst>
              </a:tr>
              <a:tr h="370840">
                <a:tc>
                  <a:txBody>
                    <a:bodyPr/>
                    <a:lstStyle/>
                    <a:p>
                      <a:pPr fontAlgn="t"/>
                      <a:r>
                        <a:rPr lang="en-US">
                          <a:effectLst/>
                        </a:rPr>
                        <a:t>.NET version</a:t>
                      </a:r>
                    </a:p>
                  </a:txBody>
                  <a:tcPr marL="76200" marR="76200" marT="57150" marB="57150"/>
                </a:tc>
                <a:tc>
                  <a:txBody>
                    <a:bodyPr/>
                    <a:lstStyle/>
                    <a:p>
                      <a:pPr fontAlgn="t"/>
                      <a:r>
                        <a:rPr lang="en-US">
                          <a:effectLst/>
                        </a:rPr>
                        <a:t>Requires .NET 4.5 CLR or later</a:t>
                      </a:r>
                    </a:p>
                  </a:txBody>
                  <a:tcPr marL="76200" marR="76200" marT="57150" marB="57150"/>
                </a:tc>
                <a:extLst>
                  <a:ext uri="{0D108BD9-81ED-4DB2-BD59-A6C34878D82A}">
                    <a16:rowId xmlns:a16="http://schemas.microsoft.com/office/drawing/2014/main" val="3805788620"/>
                  </a:ext>
                </a:extLst>
              </a:tr>
              <a:tr h="370840">
                <a:tc>
                  <a:txBody>
                    <a:bodyPr/>
                    <a:lstStyle/>
                    <a:p>
                      <a:pPr fontAlgn="t"/>
                      <a:r>
                        <a:rPr lang="en-US">
                          <a:effectLst/>
                        </a:rPr>
                        <a:t>Video</a:t>
                      </a:r>
                    </a:p>
                  </a:txBody>
                  <a:tcPr marL="76200" marR="76200" marT="57150" marB="57150"/>
                </a:tc>
                <a:tc>
                  <a:txBody>
                    <a:bodyPr/>
                    <a:lstStyle/>
                    <a:p>
                      <a:pPr fontAlgn="t"/>
                      <a:r>
                        <a:rPr lang="en-US">
                          <a:effectLst/>
                        </a:rPr>
                        <a:t>USB 2.0 video camera</a:t>
                      </a:r>
                    </a:p>
                  </a:txBody>
                  <a:tcPr marL="76200" marR="76200" marT="57150" marB="57150"/>
                </a:tc>
                <a:extLst>
                  <a:ext uri="{0D108BD9-81ED-4DB2-BD59-A6C34878D82A}">
                    <a16:rowId xmlns:a16="http://schemas.microsoft.com/office/drawing/2014/main" val="2423682317"/>
                  </a:ext>
                </a:extLst>
              </a:tr>
              <a:tr h="370840">
                <a:tc>
                  <a:txBody>
                    <a:bodyPr/>
                    <a:lstStyle/>
                    <a:p>
                      <a:pPr fontAlgn="t"/>
                      <a:r>
                        <a:rPr lang="en-US">
                          <a:effectLst/>
                        </a:rPr>
                        <a:t>Devices</a:t>
                      </a:r>
                    </a:p>
                  </a:txBody>
                  <a:tcPr marL="76200" marR="76200" marT="57150" marB="57150"/>
                </a:tc>
                <a:tc>
                  <a:txBody>
                    <a:bodyPr/>
                    <a:lstStyle/>
                    <a:p>
                      <a:pPr fontAlgn="t"/>
                      <a:r>
                        <a:rPr lang="en-US">
                          <a:effectLst/>
                        </a:rPr>
                        <a:t>Standard laptop camera, microphone, and speakers</a:t>
                      </a:r>
                    </a:p>
                  </a:txBody>
                  <a:tcPr marL="76200" marR="76200" marT="57150" marB="57150"/>
                </a:tc>
                <a:extLst>
                  <a:ext uri="{0D108BD9-81ED-4DB2-BD59-A6C34878D82A}">
                    <a16:rowId xmlns:a16="http://schemas.microsoft.com/office/drawing/2014/main" val="3186318126"/>
                  </a:ext>
                </a:extLst>
              </a:tr>
              <a:tr h="370840">
                <a:tc>
                  <a:txBody>
                    <a:bodyPr/>
                    <a:lstStyle/>
                    <a:p>
                      <a:pPr fontAlgn="t"/>
                      <a:r>
                        <a:rPr lang="en-US">
                          <a:effectLst/>
                        </a:rPr>
                        <a:t>Video calls and meetings</a:t>
                      </a:r>
                    </a:p>
                  </a:txBody>
                  <a:tcPr marL="76200" marR="76200" marT="57150" marB="57150"/>
                </a:tc>
                <a:tc>
                  <a:txBody>
                    <a:bodyPr/>
                    <a:lstStyle/>
                    <a:p>
                      <a:pPr fontAlgn="t"/>
                      <a:r>
                        <a:rPr lang="en-US" dirty="0">
                          <a:effectLst/>
                        </a:rPr>
                        <a:t>For better experience with video calls and online meetings, we recommend using a computer that has a 2.0 GHz processor and 4.0 GB RAM (or higher). </a:t>
                      </a:r>
                      <a:r>
                        <a:rPr lang="en-US" sz="1765" b="0" i="0" kern="1200" dirty="0">
                          <a:solidFill>
                            <a:schemeClr val="dk1"/>
                          </a:solidFill>
                          <a:effectLst/>
                          <a:latin typeface="+mn-lt"/>
                          <a:ea typeface="+mn-ea"/>
                          <a:cs typeface="+mn-cs"/>
                        </a:rPr>
                        <a:t>The optional blur my background video effect requires a processor with Advanced Vector Extensions 2 (AVX2) support.</a:t>
                      </a:r>
                      <a:endParaRPr lang="en-US" dirty="0">
                        <a:effectLst/>
                      </a:endParaRPr>
                    </a:p>
                  </a:txBody>
                  <a:tcPr marL="76200" marR="76200" marT="57150" marB="57150"/>
                </a:tc>
                <a:extLst>
                  <a:ext uri="{0D108BD9-81ED-4DB2-BD59-A6C34878D82A}">
                    <a16:rowId xmlns:a16="http://schemas.microsoft.com/office/drawing/2014/main" val="730832437"/>
                  </a:ext>
                </a:extLst>
              </a:tr>
            </a:tbl>
          </a:graphicData>
        </a:graphic>
      </p:graphicFrame>
    </p:spTree>
    <p:extLst>
      <p:ext uri="{BB962C8B-B14F-4D97-AF65-F5344CB8AC3E}">
        <p14:creationId xmlns:p14="http://schemas.microsoft.com/office/powerpoint/2010/main" val="3190083292"/>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52204-AA06-4B91-9900-9C2E21CF749E}"/>
              </a:ext>
            </a:extLst>
          </p:cNvPr>
          <p:cNvSpPr>
            <a:spLocks noGrp="1"/>
          </p:cNvSpPr>
          <p:nvPr>
            <p:ph type="title"/>
          </p:nvPr>
        </p:nvSpPr>
        <p:spPr/>
        <p:txBody>
          <a:bodyPr/>
          <a:lstStyle/>
          <a:p>
            <a:r>
              <a:rPr lang="en-US"/>
              <a:t>Installation considerations</a:t>
            </a:r>
            <a:endParaRPr lang="LID4096"/>
          </a:p>
        </p:txBody>
      </p:sp>
      <p:sp>
        <p:nvSpPr>
          <p:cNvPr id="3" name="Content Placeholder 2">
            <a:extLst>
              <a:ext uri="{FF2B5EF4-FFF2-40B4-BE49-F238E27FC236}">
                <a16:creationId xmlns:a16="http://schemas.microsoft.com/office/drawing/2014/main" id="{646FF6D2-D2AC-4DE9-BA91-61FFEA2FE77E}"/>
              </a:ext>
            </a:extLst>
          </p:cNvPr>
          <p:cNvSpPr>
            <a:spLocks noGrp="1"/>
          </p:cNvSpPr>
          <p:nvPr>
            <p:ph idx="1"/>
          </p:nvPr>
        </p:nvSpPr>
        <p:spPr>
          <a:xfrm>
            <a:off x="269242" y="1189178"/>
            <a:ext cx="11653521" cy="4961743"/>
          </a:xfrm>
        </p:spPr>
        <p:txBody>
          <a:bodyPr>
            <a:normAutofit/>
          </a:bodyPr>
          <a:lstStyle/>
          <a:p>
            <a:r>
              <a:rPr lang="en-US" dirty="0"/>
              <a:t>Permissions</a:t>
            </a:r>
          </a:p>
          <a:p>
            <a:pPr lvl="1"/>
            <a:r>
              <a:rPr lang="en-US" dirty="0"/>
              <a:t>The Teams client can be installed without admin permissions</a:t>
            </a:r>
          </a:p>
          <a:p>
            <a:r>
              <a:rPr lang="en-US" dirty="0"/>
              <a:t>32-bit and 64-bit available</a:t>
            </a:r>
          </a:p>
          <a:p>
            <a:pPr lvl="1"/>
            <a:r>
              <a:rPr lang="en-US" dirty="0"/>
              <a:t>Teams is agnostic to the architecture of Office that is installed</a:t>
            </a:r>
          </a:p>
          <a:p>
            <a:pPr lvl="1"/>
            <a:r>
              <a:rPr lang="en-US" dirty="0"/>
              <a:t>64-bit version recommended</a:t>
            </a:r>
          </a:p>
          <a:p>
            <a:r>
              <a:rPr lang="en-US" dirty="0"/>
              <a:t>Office 2013 or higher</a:t>
            </a:r>
          </a:p>
          <a:p>
            <a:pPr lvl="1"/>
            <a:endParaRPr lang="en-US" dirty="0"/>
          </a:p>
        </p:txBody>
      </p:sp>
    </p:spTree>
    <p:extLst>
      <p:ext uri="{BB962C8B-B14F-4D97-AF65-F5344CB8AC3E}">
        <p14:creationId xmlns:p14="http://schemas.microsoft.com/office/powerpoint/2010/main" val="74152984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778DA-C2D6-4D2D-B38F-F8D27D43F02F}"/>
              </a:ext>
            </a:extLst>
          </p:cNvPr>
          <p:cNvSpPr>
            <a:spLocks noGrp="1"/>
          </p:cNvSpPr>
          <p:nvPr>
            <p:ph type="title"/>
          </p:nvPr>
        </p:nvSpPr>
        <p:spPr/>
        <p:txBody>
          <a:bodyPr/>
          <a:lstStyle/>
          <a:p>
            <a:r>
              <a:rPr lang="en-US"/>
              <a:t>Installation details</a:t>
            </a:r>
            <a:endParaRPr lang="LID4096"/>
          </a:p>
        </p:txBody>
      </p:sp>
      <p:sp>
        <p:nvSpPr>
          <p:cNvPr id="3" name="Content Placeholder 2">
            <a:extLst>
              <a:ext uri="{FF2B5EF4-FFF2-40B4-BE49-F238E27FC236}">
                <a16:creationId xmlns:a16="http://schemas.microsoft.com/office/drawing/2014/main" id="{AC6612A8-CB51-4C51-AB1E-F341E667325D}"/>
              </a:ext>
            </a:extLst>
          </p:cNvPr>
          <p:cNvSpPr>
            <a:spLocks noGrp="1"/>
          </p:cNvSpPr>
          <p:nvPr>
            <p:ph idx="1"/>
          </p:nvPr>
        </p:nvSpPr>
        <p:spPr>
          <a:xfrm>
            <a:off x="269242" y="1189178"/>
            <a:ext cx="11653521" cy="5332935"/>
          </a:xfrm>
        </p:spPr>
        <p:txBody>
          <a:bodyPr/>
          <a:lstStyle/>
          <a:p>
            <a:r>
              <a:rPr lang="en-US" dirty="0"/>
              <a:t>Installed per user</a:t>
            </a:r>
          </a:p>
          <a:p>
            <a:r>
              <a:rPr lang="en-US" dirty="0"/>
              <a:t>Directories</a:t>
            </a:r>
          </a:p>
          <a:p>
            <a:pPr lvl="1"/>
            <a:r>
              <a:rPr lang="en-US" dirty="0"/>
              <a:t>Teams application itself</a:t>
            </a:r>
          </a:p>
          <a:p>
            <a:pPr lvl="2"/>
            <a:r>
              <a:rPr lang="nn-NO" dirty="0"/>
              <a:t>%LocalAppData%\Microsoft\Teams</a:t>
            </a:r>
          </a:p>
          <a:p>
            <a:pPr lvl="2"/>
            <a:r>
              <a:rPr lang="nn-NO" dirty="0"/>
              <a:t>%LocalAppData%\Microsoft\TeamsMeetingsAddin</a:t>
            </a:r>
          </a:p>
          <a:p>
            <a:pPr lvl="2"/>
            <a:r>
              <a:rPr lang="nn-NO" dirty="0"/>
              <a:t>%AppData%\Microsoft\Teams</a:t>
            </a:r>
          </a:p>
          <a:p>
            <a:pPr lvl="1"/>
            <a:r>
              <a:rPr lang="nn-NO" dirty="0"/>
              <a:t>Update directories</a:t>
            </a:r>
          </a:p>
          <a:p>
            <a:pPr lvl="2"/>
            <a:r>
              <a:rPr lang="nn-NO" dirty="0"/>
              <a:t>%LocalAppData%\SquirrelTemp</a:t>
            </a:r>
          </a:p>
          <a:p>
            <a:pPr lvl="2"/>
            <a:endParaRPr lang="nn-NO" dirty="0"/>
          </a:p>
          <a:p>
            <a:pPr lvl="2"/>
            <a:endParaRPr lang="en-US" dirty="0"/>
          </a:p>
        </p:txBody>
      </p:sp>
    </p:spTree>
    <p:extLst>
      <p:ext uri="{BB962C8B-B14F-4D97-AF65-F5344CB8AC3E}">
        <p14:creationId xmlns:p14="http://schemas.microsoft.com/office/powerpoint/2010/main" val="247094934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6CECD-4ABD-485B-A9A3-D74BAE6987DA}"/>
              </a:ext>
            </a:extLst>
          </p:cNvPr>
          <p:cNvSpPr>
            <a:spLocks noGrp="1"/>
          </p:cNvSpPr>
          <p:nvPr>
            <p:ph type="title"/>
          </p:nvPr>
        </p:nvSpPr>
        <p:spPr/>
        <p:txBody>
          <a:bodyPr/>
          <a:lstStyle/>
          <a:p>
            <a:r>
              <a:rPr lang="en-US"/>
              <a:t>MSI deployment</a:t>
            </a:r>
            <a:endParaRPr lang="LID4096"/>
          </a:p>
        </p:txBody>
      </p:sp>
      <p:sp>
        <p:nvSpPr>
          <p:cNvPr id="3" name="Content Placeholder 2">
            <a:extLst>
              <a:ext uri="{FF2B5EF4-FFF2-40B4-BE49-F238E27FC236}">
                <a16:creationId xmlns:a16="http://schemas.microsoft.com/office/drawing/2014/main" id="{0B69E5B5-1439-4DC3-9FED-5C6C3A591110}"/>
              </a:ext>
            </a:extLst>
          </p:cNvPr>
          <p:cNvSpPr>
            <a:spLocks noGrp="1"/>
          </p:cNvSpPr>
          <p:nvPr>
            <p:ph idx="1"/>
          </p:nvPr>
        </p:nvSpPr>
        <p:spPr/>
        <p:txBody>
          <a:bodyPr>
            <a:normAutofit fontScale="92500" lnSpcReduction="20000"/>
          </a:bodyPr>
          <a:lstStyle/>
          <a:p>
            <a:r>
              <a:rPr lang="en-US" dirty="0"/>
              <a:t>Allows broad, IT-driven deployment</a:t>
            </a:r>
          </a:p>
          <a:p>
            <a:pPr lvl="1"/>
            <a:r>
              <a:rPr lang="en-US" dirty="0"/>
              <a:t>Follow your standard deployment processes (Group Policy, System Center Configuration Manager (SCCM), Intune or third-party tools)</a:t>
            </a:r>
          </a:p>
          <a:p>
            <a:pPr lvl="1"/>
            <a:r>
              <a:rPr lang="en-US" dirty="0"/>
              <a:t>Consider existing machines and standard build for new machines</a:t>
            </a:r>
          </a:p>
          <a:p>
            <a:r>
              <a:rPr lang="en-US" dirty="0"/>
              <a:t>How MSI works</a:t>
            </a:r>
          </a:p>
          <a:p>
            <a:pPr lvl="1"/>
            <a:r>
              <a:rPr lang="en-US" dirty="0"/>
              <a:t>Can be used to deploy Teams, but not to deploy updates</a:t>
            </a:r>
          </a:p>
          <a:p>
            <a:pPr lvl="1"/>
            <a:r>
              <a:rPr lang="en-US" dirty="0"/>
              <a:t>Places installer in Program Files</a:t>
            </a:r>
          </a:p>
          <a:p>
            <a:pPr lvl="1"/>
            <a:r>
              <a:rPr lang="en-US" dirty="0"/>
              <a:t>Whenever a new user signs in, Teams will be installed and auto-started</a:t>
            </a:r>
          </a:p>
          <a:p>
            <a:pPr lvl="2"/>
            <a:r>
              <a:rPr lang="en-US" dirty="0"/>
              <a:t>After Teams starts, the user is signed in and the update process begins</a:t>
            </a:r>
          </a:p>
          <a:p>
            <a:pPr lvl="2"/>
            <a:r>
              <a:rPr lang="en-US" dirty="0"/>
              <a:t>If the Teams version is new enough, the user will be able to use Teams (the update happens in the background)</a:t>
            </a:r>
          </a:p>
          <a:p>
            <a:pPr lvl="2"/>
            <a:r>
              <a:rPr lang="en-US" dirty="0"/>
              <a:t>If the Teams version is too old, the user waits for the update to be completed</a:t>
            </a:r>
          </a:p>
          <a:p>
            <a:pPr lvl="1"/>
            <a:endParaRPr lang="en-US" dirty="0"/>
          </a:p>
          <a:p>
            <a:pPr lvl="1"/>
            <a:endParaRPr lang="LID4096" dirty="0"/>
          </a:p>
        </p:txBody>
      </p:sp>
    </p:spTree>
    <p:extLst>
      <p:ext uri="{BB962C8B-B14F-4D97-AF65-F5344CB8AC3E}">
        <p14:creationId xmlns:p14="http://schemas.microsoft.com/office/powerpoint/2010/main" val="2443957720"/>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EE27C-EB54-4032-B50C-5C40CC094297}"/>
              </a:ext>
            </a:extLst>
          </p:cNvPr>
          <p:cNvSpPr>
            <a:spLocks noGrp="1"/>
          </p:cNvSpPr>
          <p:nvPr>
            <p:ph type="title"/>
          </p:nvPr>
        </p:nvSpPr>
        <p:spPr/>
        <p:txBody>
          <a:bodyPr/>
          <a:lstStyle/>
          <a:p>
            <a:r>
              <a:rPr lang="en-US" dirty="0"/>
              <a:t>MIS installer: disable </a:t>
            </a:r>
            <a:r>
              <a:rPr lang="en-US" dirty="0" err="1"/>
              <a:t>autostart</a:t>
            </a:r>
            <a:endParaRPr lang="LID4096" dirty="0"/>
          </a:p>
        </p:txBody>
      </p:sp>
      <p:sp>
        <p:nvSpPr>
          <p:cNvPr id="3" name="Content Placeholder 2">
            <a:extLst>
              <a:ext uri="{FF2B5EF4-FFF2-40B4-BE49-F238E27FC236}">
                <a16:creationId xmlns:a16="http://schemas.microsoft.com/office/drawing/2014/main" id="{79F8140A-3FFC-4F81-A751-8C683F3E7DA7}"/>
              </a:ext>
            </a:extLst>
          </p:cNvPr>
          <p:cNvSpPr>
            <a:spLocks noGrp="1"/>
          </p:cNvSpPr>
          <p:nvPr>
            <p:ph idx="1"/>
          </p:nvPr>
        </p:nvSpPr>
        <p:spPr/>
        <p:txBody>
          <a:bodyPr>
            <a:normAutofit fontScale="77500" lnSpcReduction="20000"/>
          </a:bodyPr>
          <a:lstStyle/>
          <a:p>
            <a:r>
              <a:rPr lang="en-US" dirty="0"/>
              <a:t>Disables initial auto launch of Teams when using MSI installer</a:t>
            </a:r>
          </a:p>
          <a:p>
            <a:r>
              <a:rPr lang="en-US" dirty="0"/>
              <a:t>Teams shortcut placed on user desktop</a:t>
            </a:r>
          </a:p>
          <a:p>
            <a:r>
              <a:rPr lang="en-US" dirty="0"/>
              <a:t>Once user manually starts client, it will </a:t>
            </a:r>
            <a:r>
              <a:rPr lang="en-US" dirty="0" err="1"/>
              <a:t>autostart</a:t>
            </a:r>
            <a:r>
              <a:rPr lang="en-US" dirty="0"/>
              <a:t> at startup</a:t>
            </a:r>
          </a:p>
          <a:p>
            <a:endParaRPr lang="en-US" dirty="0"/>
          </a:p>
          <a:p>
            <a:r>
              <a:rPr lang="en-US" dirty="0"/>
              <a:t>Disable </a:t>
            </a:r>
            <a:r>
              <a:rPr lang="en-US" dirty="0" err="1"/>
              <a:t>autostart</a:t>
            </a:r>
            <a:endParaRPr lang="en-US" dirty="0"/>
          </a:p>
          <a:p>
            <a:pPr lvl="1"/>
            <a:r>
              <a:rPr lang="en-US" dirty="0"/>
              <a:t>For the 32-bit version</a:t>
            </a:r>
          </a:p>
          <a:p>
            <a:pPr lvl="2"/>
            <a:r>
              <a:rPr lang="en-US" dirty="0" err="1"/>
              <a:t>msiexec</a:t>
            </a:r>
            <a:r>
              <a:rPr lang="en-US" dirty="0"/>
              <a:t> /i Teams_windows.msi OPTIONS="</a:t>
            </a:r>
            <a:r>
              <a:rPr lang="en-US" dirty="0" err="1"/>
              <a:t>noAutoStart</a:t>
            </a:r>
            <a:r>
              <a:rPr lang="en-US" dirty="0"/>
              <a:t>=true"</a:t>
            </a:r>
          </a:p>
          <a:p>
            <a:pPr lvl="1"/>
            <a:r>
              <a:rPr lang="en-US" dirty="0"/>
              <a:t>For the 64-bit version</a:t>
            </a:r>
          </a:p>
          <a:p>
            <a:pPr lvl="2"/>
            <a:r>
              <a:rPr lang="en-US" dirty="0" err="1"/>
              <a:t>msiexec</a:t>
            </a:r>
            <a:r>
              <a:rPr lang="en-US" dirty="0"/>
              <a:t> /i Teams_windows_x64.msi OPTIONS="</a:t>
            </a:r>
            <a:r>
              <a:rPr lang="en-US" dirty="0" err="1"/>
              <a:t>noAutoStart</a:t>
            </a:r>
            <a:r>
              <a:rPr lang="en-US" dirty="0"/>
              <a:t>=true"</a:t>
            </a:r>
          </a:p>
          <a:p>
            <a:pPr lvl="1"/>
            <a:r>
              <a:rPr lang="en-US" dirty="0"/>
              <a:t>Note: If you run the MSI manually, be sure to run it with elevated permissions. Even if you run it as an administrator, without running it with elevated permissions, the installer will not be able to configure the option to disable auto start.</a:t>
            </a:r>
          </a:p>
          <a:p>
            <a:endParaRPr lang="LID4096" dirty="0"/>
          </a:p>
        </p:txBody>
      </p:sp>
    </p:spTree>
    <p:extLst>
      <p:ext uri="{BB962C8B-B14F-4D97-AF65-F5344CB8AC3E}">
        <p14:creationId xmlns:p14="http://schemas.microsoft.com/office/powerpoint/2010/main" val="4145022682"/>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B088F-AC21-4832-A042-6DF77000B6F7}"/>
              </a:ext>
            </a:extLst>
          </p:cNvPr>
          <p:cNvSpPr>
            <a:spLocks noGrp="1"/>
          </p:cNvSpPr>
          <p:nvPr>
            <p:ph type="title"/>
          </p:nvPr>
        </p:nvSpPr>
        <p:spPr/>
        <p:txBody>
          <a:bodyPr/>
          <a:lstStyle/>
          <a:p>
            <a:r>
              <a:rPr lang="en-US" dirty="0"/>
              <a:t>Managing the Windows Desktop Client</a:t>
            </a:r>
            <a:endParaRPr lang="LID4096" dirty="0"/>
          </a:p>
        </p:txBody>
      </p:sp>
    </p:spTree>
    <p:extLst>
      <p:ext uri="{BB962C8B-B14F-4D97-AF65-F5344CB8AC3E}">
        <p14:creationId xmlns:p14="http://schemas.microsoft.com/office/powerpoint/2010/main" val="51901051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B1C58-1B3A-4077-9833-ABDC6AE9038E}"/>
              </a:ext>
            </a:extLst>
          </p:cNvPr>
          <p:cNvSpPr>
            <a:spLocks noGrp="1"/>
          </p:cNvSpPr>
          <p:nvPr>
            <p:ph type="title"/>
          </p:nvPr>
        </p:nvSpPr>
        <p:spPr/>
        <p:txBody>
          <a:bodyPr/>
          <a:lstStyle/>
          <a:p>
            <a:r>
              <a:rPr lang="en-US" dirty="0"/>
              <a:t>Uninstall the Teams client</a:t>
            </a:r>
            <a:endParaRPr lang="LID4096" dirty="0"/>
          </a:p>
        </p:txBody>
      </p:sp>
      <p:sp>
        <p:nvSpPr>
          <p:cNvPr id="3" name="Content Placeholder 2">
            <a:extLst>
              <a:ext uri="{FF2B5EF4-FFF2-40B4-BE49-F238E27FC236}">
                <a16:creationId xmlns:a16="http://schemas.microsoft.com/office/drawing/2014/main" id="{E62758FB-10E6-4B52-9645-C1C9A9AAEB90}"/>
              </a:ext>
            </a:extLst>
          </p:cNvPr>
          <p:cNvSpPr>
            <a:spLocks noGrp="1"/>
          </p:cNvSpPr>
          <p:nvPr>
            <p:ph idx="1"/>
          </p:nvPr>
        </p:nvSpPr>
        <p:spPr/>
        <p:txBody>
          <a:bodyPr>
            <a:normAutofit lnSpcReduction="10000"/>
          </a:bodyPr>
          <a:lstStyle/>
          <a:p>
            <a:r>
              <a:rPr lang="en-US" dirty="0"/>
              <a:t>If Teams was installed and later uninstalled, MSI won’t install again unless Teams has been completely uninstalled</a:t>
            </a:r>
          </a:p>
          <a:p>
            <a:r>
              <a:rPr lang="en-US" dirty="0"/>
              <a:t>For a complete uninstall</a:t>
            </a:r>
          </a:p>
          <a:p>
            <a:pPr lvl="1"/>
            <a:r>
              <a:rPr lang="en-US" dirty="0"/>
              <a:t>The PC needs to be cleaned up</a:t>
            </a:r>
          </a:p>
          <a:p>
            <a:pPr marL="1004887" lvl="2" indent="-457200">
              <a:buFont typeface="+mj-lt"/>
              <a:buAutoNum type="arabicPeriod"/>
            </a:pPr>
            <a:r>
              <a:rPr lang="en-US" dirty="0"/>
              <a:t>Uninstall the Teams app that was installed for every user profile</a:t>
            </a:r>
          </a:p>
          <a:p>
            <a:pPr marL="1004887" lvl="2" indent="-457200">
              <a:buFont typeface="+mj-lt"/>
              <a:buAutoNum type="arabicPeriod"/>
            </a:pPr>
            <a:r>
              <a:rPr lang="en-US" dirty="0"/>
              <a:t>After uninstall, delete the directory recursively under %</a:t>
            </a:r>
            <a:r>
              <a:rPr lang="en-US" dirty="0" err="1"/>
              <a:t>localappdata</a:t>
            </a:r>
            <a:r>
              <a:rPr lang="en-US" dirty="0"/>
              <a:t>%\Microsoft\Teams</a:t>
            </a:r>
          </a:p>
          <a:p>
            <a:pPr lvl="1"/>
            <a:r>
              <a:rPr lang="en-US" dirty="0"/>
              <a:t>Microsoft provides a clean-up script for these steps for SCCM</a:t>
            </a:r>
          </a:p>
          <a:p>
            <a:pPr lvl="2"/>
            <a:r>
              <a:rPr lang="en-US" dirty="0">
                <a:hlinkClick r:id="rId3"/>
              </a:rPr>
              <a:t>https://aka.ms/AA2jisb</a:t>
            </a:r>
            <a:r>
              <a:rPr lang="en-US" dirty="0"/>
              <a:t> </a:t>
            </a:r>
          </a:p>
          <a:p>
            <a:endParaRPr lang="en-US" dirty="0"/>
          </a:p>
          <a:p>
            <a:pPr lvl="1"/>
            <a:endParaRPr lang="LID4096" dirty="0"/>
          </a:p>
        </p:txBody>
      </p:sp>
    </p:spTree>
    <p:extLst>
      <p:ext uri="{BB962C8B-B14F-4D97-AF65-F5344CB8AC3E}">
        <p14:creationId xmlns:p14="http://schemas.microsoft.com/office/powerpoint/2010/main" val="2729820733"/>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6A714-95BF-4E56-949F-A221B28423BE}"/>
              </a:ext>
            </a:extLst>
          </p:cNvPr>
          <p:cNvSpPr>
            <a:spLocks noGrp="1"/>
          </p:cNvSpPr>
          <p:nvPr>
            <p:ph type="title"/>
          </p:nvPr>
        </p:nvSpPr>
        <p:spPr/>
        <p:txBody>
          <a:bodyPr/>
          <a:lstStyle/>
          <a:p>
            <a:r>
              <a:rPr lang="en-US"/>
              <a:t>Updates</a:t>
            </a:r>
            <a:endParaRPr lang="LID4096"/>
          </a:p>
        </p:txBody>
      </p:sp>
      <p:sp>
        <p:nvSpPr>
          <p:cNvPr id="3" name="Content Placeholder 2">
            <a:extLst>
              <a:ext uri="{FF2B5EF4-FFF2-40B4-BE49-F238E27FC236}">
                <a16:creationId xmlns:a16="http://schemas.microsoft.com/office/drawing/2014/main" id="{067C09ED-73A6-4ABA-986E-1201C3F91F55}"/>
              </a:ext>
            </a:extLst>
          </p:cNvPr>
          <p:cNvSpPr>
            <a:spLocks noGrp="1"/>
          </p:cNvSpPr>
          <p:nvPr>
            <p:ph idx="1"/>
          </p:nvPr>
        </p:nvSpPr>
        <p:spPr/>
        <p:txBody>
          <a:bodyPr>
            <a:normAutofit fontScale="70000" lnSpcReduction="20000"/>
          </a:bodyPr>
          <a:lstStyle/>
          <a:p>
            <a:r>
              <a:rPr lang="en-US" dirty="0"/>
              <a:t>Teams is updated automatically</a:t>
            </a:r>
          </a:p>
          <a:p>
            <a:pPr lvl="1"/>
            <a:r>
              <a:rPr lang="en-US" dirty="0"/>
              <a:t>Users will always have latest bug fixes, improvements, and features</a:t>
            </a:r>
          </a:p>
          <a:p>
            <a:r>
              <a:rPr lang="en-US" dirty="0"/>
              <a:t>Currently, updates can’t be controlled or managed</a:t>
            </a:r>
          </a:p>
          <a:p>
            <a:r>
              <a:rPr lang="en-US" dirty="0"/>
              <a:t>Update process</a:t>
            </a:r>
          </a:p>
          <a:p>
            <a:pPr lvl="1"/>
            <a:r>
              <a:rPr lang="en-US" dirty="0"/>
              <a:t>If version is too old to sign-in</a:t>
            </a:r>
          </a:p>
          <a:p>
            <a:pPr lvl="2"/>
            <a:r>
              <a:rPr lang="en-US" dirty="0"/>
              <a:t>Teams updates before signing-in</a:t>
            </a:r>
          </a:p>
          <a:p>
            <a:pPr lvl="1"/>
            <a:r>
              <a:rPr lang="en-US" dirty="0"/>
              <a:t>If version is not too old to sign-in</a:t>
            </a:r>
          </a:p>
          <a:p>
            <a:pPr lvl="2"/>
            <a:r>
              <a:rPr lang="en-US" dirty="0"/>
              <a:t>Check for update 15 minutes after sign-in</a:t>
            </a:r>
          </a:p>
          <a:p>
            <a:pPr lvl="2"/>
            <a:r>
              <a:rPr lang="en-US" dirty="0"/>
              <a:t>Download if available (the full client package will be downloaded)</a:t>
            </a:r>
          </a:p>
          <a:p>
            <a:pPr lvl="2"/>
            <a:r>
              <a:rPr lang="en-US" dirty="0"/>
              <a:t>Install when the Teams app has been idle for 30 minutes</a:t>
            </a:r>
          </a:p>
          <a:p>
            <a:pPr lvl="2"/>
            <a:r>
              <a:rPr lang="en-US" dirty="0"/>
              <a:t>The Teams client will restart and send the user a notification</a:t>
            </a:r>
          </a:p>
          <a:p>
            <a:r>
              <a:rPr lang="en-US" dirty="0"/>
              <a:t>Update rhythm</a:t>
            </a:r>
          </a:p>
          <a:p>
            <a:pPr lvl="1"/>
            <a:r>
              <a:rPr lang="en-US" dirty="0"/>
              <a:t>Updates expected every two weeks</a:t>
            </a:r>
          </a:p>
          <a:p>
            <a:pPr lvl="1"/>
            <a:r>
              <a:rPr lang="en-US" dirty="0"/>
              <a:t>Exception: Hotfixes might be deployed when required</a:t>
            </a:r>
          </a:p>
        </p:txBody>
      </p:sp>
    </p:spTree>
    <p:extLst>
      <p:ext uri="{BB962C8B-B14F-4D97-AF65-F5344CB8AC3E}">
        <p14:creationId xmlns:p14="http://schemas.microsoft.com/office/powerpoint/2010/main" val="2695667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95CF2-45E1-4F1F-8420-0D66722AD3DC}"/>
              </a:ext>
            </a:extLst>
          </p:cNvPr>
          <p:cNvSpPr>
            <a:spLocks noGrp="1"/>
          </p:cNvSpPr>
          <p:nvPr>
            <p:ph type="title"/>
          </p:nvPr>
        </p:nvSpPr>
        <p:spPr/>
        <p:txBody>
          <a:bodyPr/>
          <a:lstStyle/>
          <a:p>
            <a:r>
              <a:rPr lang="en-US" dirty="0"/>
              <a:t>Client-side</a:t>
            </a:r>
            <a:r>
              <a:rPr lang="en-US"/>
              <a:t> configurations</a:t>
            </a:r>
            <a:endParaRPr lang="LID4096"/>
          </a:p>
        </p:txBody>
      </p:sp>
      <p:sp>
        <p:nvSpPr>
          <p:cNvPr id="3" name="Content Placeholder 2">
            <a:extLst>
              <a:ext uri="{FF2B5EF4-FFF2-40B4-BE49-F238E27FC236}">
                <a16:creationId xmlns:a16="http://schemas.microsoft.com/office/drawing/2014/main" id="{17FEA8DC-8D6C-4244-9F64-3E1EFD84BF76}"/>
              </a:ext>
            </a:extLst>
          </p:cNvPr>
          <p:cNvSpPr>
            <a:spLocks noGrp="1"/>
          </p:cNvSpPr>
          <p:nvPr>
            <p:ph idx="1"/>
          </p:nvPr>
        </p:nvSpPr>
        <p:spPr>
          <a:xfrm>
            <a:off x="269242" y="1189178"/>
            <a:ext cx="11653521" cy="3090205"/>
          </a:xfrm>
        </p:spPr>
        <p:txBody>
          <a:bodyPr/>
          <a:lstStyle/>
          <a:p>
            <a:r>
              <a:rPr lang="en-US"/>
              <a:t>Client behavior is controlled via policies managed in </a:t>
            </a:r>
            <a:r>
              <a:rPr lang="en-US" dirty="0"/>
              <a:t>the </a:t>
            </a:r>
            <a:r>
              <a:rPr lang="en-US"/>
              <a:t>admin portal and PowerShell</a:t>
            </a:r>
          </a:p>
          <a:p>
            <a:r>
              <a:rPr lang="en-US"/>
              <a:t>There are no options to manage </a:t>
            </a:r>
            <a:r>
              <a:rPr lang="en-US" dirty="0"/>
              <a:t>the </a:t>
            </a:r>
            <a:r>
              <a:rPr lang="en-US"/>
              <a:t>Teams client via Group </a:t>
            </a:r>
            <a:r>
              <a:rPr lang="en-US" dirty="0"/>
              <a:t>Policy </a:t>
            </a:r>
            <a:r>
              <a:rPr lang="en-US"/>
              <a:t>or </a:t>
            </a:r>
            <a:r>
              <a:rPr lang="en-US" dirty="0"/>
              <a:t>the registry</a:t>
            </a:r>
            <a:endParaRPr lang="en-US"/>
          </a:p>
        </p:txBody>
      </p:sp>
    </p:spTree>
    <p:extLst>
      <p:ext uri="{BB962C8B-B14F-4D97-AF65-F5344CB8AC3E}">
        <p14:creationId xmlns:p14="http://schemas.microsoft.com/office/powerpoint/2010/main" val="489700106"/>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818D0-B162-4183-96F6-DBC89783EE28}"/>
              </a:ext>
            </a:extLst>
          </p:cNvPr>
          <p:cNvSpPr>
            <a:spLocks noGrp="1"/>
          </p:cNvSpPr>
          <p:nvPr>
            <p:ph type="title"/>
          </p:nvPr>
        </p:nvSpPr>
        <p:spPr/>
        <p:txBody>
          <a:bodyPr/>
          <a:lstStyle/>
          <a:p>
            <a:r>
              <a:rPr lang="en-US" dirty="0"/>
              <a:t>Troubleshoot: Outlook add-in installation</a:t>
            </a:r>
            <a:endParaRPr lang="LID4096" dirty="0"/>
          </a:p>
        </p:txBody>
      </p:sp>
      <p:sp>
        <p:nvSpPr>
          <p:cNvPr id="3" name="Content Placeholder 2">
            <a:extLst>
              <a:ext uri="{FF2B5EF4-FFF2-40B4-BE49-F238E27FC236}">
                <a16:creationId xmlns:a16="http://schemas.microsoft.com/office/drawing/2014/main" id="{2FB6D5DA-8F46-45AF-BB2E-E844D1537F41}"/>
              </a:ext>
            </a:extLst>
          </p:cNvPr>
          <p:cNvSpPr>
            <a:spLocks noGrp="1"/>
          </p:cNvSpPr>
          <p:nvPr>
            <p:ph idx="1"/>
          </p:nvPr>
        </p:nvSpPr>
        <p:spPr/>
        <p:txBody>
          <a:bodyPr>
            <a:normAutofit fontScale="92500" lnSpcReduction="10000"/>
          </a:bodyPr>
          <a:lstStyle/>
          <a:p>
            <a:r>
              <a:rPr lang="en-US" dirty="0"/>
              <a:t>To initialize the add-in</a:t>
            </a:r>
          </a:p>
          <a:p>
            <a:pPr lvl="1"/>
            <a:r>
              <a:rPr lang="en-US" dirty="0"/>
              <a:t>For the first time only, initialization is required</a:t>
            </a:r>
          </a:p>
          <a:p>
            <a:pPr lvl="1"/>
            <a:r>
              <a:rPr lang="en-US" dirty="0"/>
              <a:t>Outlook must run before Teams is started</a:t>
            </a:r>
          </a:p>
          <a:p>
            <a:pPr lvl="2"/>
            <a:r>
              <a:rPr lang="en-US" dirty="0"/>
              <a:t>Stop Teams (“Quit Teams”)</a:t>
            </a:r>
          </a:p>
          <a:p>
            <a:pPr lvl="2"/>
            <a:r>
              <a:rPr lang="en-US" dirty="0"/>
              <a:t>Start Outlook</a:t>
            </a:r>
          </a:p>
          <a:p>
            <a:pPr lvl="2"/>
            <a:r>
              <a:rPr lang="en-US" dirty="0"/>
              <a:t>Start Teams</a:t>
            </a:r>
          </a:p>
          <a:p>
            <a:pPr lvl="2"/>
            <a:r>
              <a:rPr lang="en-US" dirty="0"/>
              <a:t>Restart Outlook</a:t>
            </a:r>
          </a:p>
          <a:p>
            <a:r>
              <a:rPr lang="en-US" dirty="0"/>
              <a:t>The add-in will be disabled depending on the Teams upgrade coexistence mode</a:t>
            </a:r>
          </a:p>
          <a:p>
            <a:r>
              <a:rPr lang="en-US" dirty="0"/>
              <a:t>The add-in can be disabled via Meeting Policy</a:t>
            </a:r>
            <a:endParaRPr lang="LID4096" dirty="0"/>
          </a:p>
        </p:txBody>
      </p:sp>
    </p:spTree>
    <p:extLst>
      <p:ext uri="{BB962C8B-B14F-4D97-AF65-F5344CB8AC3E}">
        <p14:creationId xmlns:p14="http://schemas.microsoft.com/office/powerpoint/2010/main" val="3556866071"/>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1A216-76C9-406B-9003-42CD960EAD8B}"/>
              </a:ext>
            </a:extLst>
          </p:cNvPr>
          <p:cNvSpPr>
            <a:spLocks noGrp="1"/>
          </p:cNvSpPr>
          <p:nvPr>
            <p:ph type="title"/>
          </p:nvPr>
        </p:nvSpPr>
        <p:spPr/>
        <p:txBody>
          <a:bodyPr/>
          <a:lstStyle/>
          <a:p>
            <a:r>
              <a:rPr lang="en-US"/>
              <a:t>Report client usage</a:t>
            </a:r>
            <a:endParaRPr lang="LID4096"/>
          </a:p>
        </p:txBody>
      </p:sp>
      <p:sp>
        <p:nvSpPr>
          <p:cNvPr id="7" name="Content Placeholder 6">
            <a:extLst>
              <a:ext uri="{FF2B5EF4-FFF2-40B4-BE49-F238E27FC236}">
                <a16:creationId xmlns:a16="http://schemas.microsoft.com/office/drawing/2014/main" id="{2566CF7E-670C-471B-BB03-928E59019D97}"/>
              </a:ext>
            </a:extLst>
          </p:cNvPr>
          <p:cNvSpPr>
            <a:spLocks noGrp="1"/>
          </p:cNvSpPr>
          <p:nvPr>
            <p:ph idx="1"/>
          </p:nvPr>
        </p:nvSpPr>
        <p:spPr>
          <a:xfrm>
            <a:off x="269243" y="1189178"/>
            <a:ext cx="4447136" cy="5379310"/>
          </a:xfrm>
        </p:spPr>
        <p:txBody>
          <a:bodyPr>
            <a:normAutofit fontScale="92500" lnSpcReduction="10000"/>
          </a:bodyPr>
          <a:lstStyle/>
          <a:p>
            <a:pPr marL="0" indent="0">
              <a:buNone/>
            </a:pPr>
            <a:r>
              <a:rPr lang="en-US" dirty="0"/>
              <a:t>The admin </a:t>
            </a:r>
            <a:r>
              <a:rPr lang="en-US"/>
              <a:t>portal  client report</a:t>
            </a:r>
            <a:r>
              <a:rPr lang="en-US" dirty="0"/>
              <a:t>:</a:t>
            </a:r>
          </a:p>
          <a:p>
            <a:r>
              <a:rPr lang="en-US"/>
              <a:t>Can be used to check overall client usage</a:t>
            </a:r>
          </a:p>
          <a:p>
            <a:r>
              <a:rPr lang="en-US"/>
              <a:t>Also allows </a:t>
            </a:r>
            <a:r>
              <a:rPr lang="en-US" dirty="0"/>
              <a:t>you </a:t>
            </a:r>
            <a:r>
              <a:rPr lang="en-US"/>
              <a:t>to receive </a:t>
            </a:r>
            <a:r>
              <a:rPr lang="en-US" dirty="0"/>
              <a:t>reports </a:t>
            </a:r>
            <a:r>
              <a:rPr lang="en-US"/>
              <a:t>per user</a:t>
            </a:r>
            <a:endParaRPr lang="LID4096"/>
          </a:p>
        </p:txBody>
      </p:sp>
      <p:pic>
        <p:nvPicPr>
          <p:cNvPr id="4" name="Picture 3" descr="A screenshot of a social media post&#10;&#10;Description generated with very high confidence">
            <a:extLst>
              <a:ext uri="{FF2B5EF4-FFF2-40B4-BE49-F238E27FC236}">
                <a16:creationId xmlns:a16="http://schemas.microsoft.com/office/drawing/2014/main" id="{8F7350F4-2DCA-460C-8F74-647F3C116C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9043" y="1718857"/>
            <a:ext cx="6830192" cy="4319951"/>
          </a:xfrm>
          <a:prstGeom prst="rect">
            <a:avLst/>
          </a:prstGeom>
        </p:spPr>
      </p:pic>
    </p:spTree>
    <p:extLst>
      <p:ext uri="{BB962C8B-B14F-4D97-AF65-F5344CB8AC3E}">
        <p14:creationId xmlns:p14="http://schemas.microsoft.com/office/powerpoint/2010/main" val="2748398295"/>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B088F-AC21-4832-A042-6DF77000B6F7}"/>
              </a:ext>
            </a:extLst>
          </p:cNvPr>
          <p:cNvSpPr>
            <a:spLocks noGrp="1"/>
          </p:cNvSpPr>
          <p:nvPr>
            <p:ph type="title"/>
          </p:nvPr>
        </p:nvSpPr>
        <p:spPr/>
        <p:txBody>
          <a:bodyPr/>
          <a:lstStyle/>
          <a:p>
            <a:r>
              <a:rPr lang="en-US" dirty="0"/>
              <a:t>Summary</a:t>
            </a:r>
            <a:endParaRPr lang="LID4096" dirty="0"/>
          </a:p>
        </p:txBody>
      </p:sp>
    </p:spTree>
    <p:extLst>
      <p:ext uri="{BB962C8B-B14F-4D97-AF65-F5344CB8AC3E}">
        <p14:creationId xmlns:p14="http://schemas.microsoft.com/office/powerpoint/2010/main" val="1038088966"/>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6241AE-159B-48F4-9A16-8CBFD0E2D2AF}"/>
              </a:ext>
            </a:extLst>
          </p:cNvPr>
          <p:cNvSpPr>
            <a:spLocks noGrp="1"/>
          </p:cNvSpPr>
          <p:nvPr>
            <p:ph type="title"/>
          </p:nvPr>
        </p:nvSpPr>
        <p:spPr/>
        <p:txBody>
          <a:bodyPr/>
          <a:lstStyle/>
          <a:p>
            <a:r>
              <a:rPr lang="en-US" dirty="0"/>
              <a:t>Key learnings</a:t>
            </a:r>
            <a:endParaRPr lang="LID4096" dirty="0"/>
          </a:p>
        </p:txBody>
      </p:sp>
      <p:sp>
        <p:nvSpPr>
          <p:cNvPr id="4" name="Content Placeholder 3">
            <a:extLst>
              <a:ext uri="{FF2B5EF4-FFF2-40B4-BE49-F238E27FC236}">
                <a16:creationId xmlns:a16="http://schemas.microsoft.com/office/drawing/2014/main" id="{12D8EAAB-7381-4AC9-907E-3936A8009BD1}"/>
              </a:ext>
            </a:extLst>
          </p:cNvPr>
          <p:cNvSpPr>
            <a:spLocks noGrp="1"/>
          </p:cNvSpPr>
          <p:nvPr>
            <p:ph idx="1"/>
          </p:nvPr>
        </p:nvSpPr>
        <p:spPr/>
        <p:txBody>
          <a:bodyPr/>
          <a:lstStyle/>
          <a:p>
            <a:r>
              <a:rPr lang="en-US" dirty="0"/>
              <a:t>Desktop Client increases reachability and productivity</a:t>
            </a:r>
          </a:p>
          <a:p>
            <a:r>
              <a:rPr lang="en-US" dirty="0"/>
              <a:t>Can be installed individually by users or rolled out by IT</a:t>
            </a:r>
          </a:p>
          <a:p>
            <a:r>
              <a:rPr lang="en-US" dirty="0"/>
              <a:t>Updates fully automated </a:t>
            </a:r>
            <a:endParaRPr lang="LID4096" dirty="0"/>
          </a:p>
        </p:txBody>
      </p:sp>
    </p:spTree>
    <p:extLst>
      <p:ext uri="{BB962C8B-B14F-4D97-AF65-F5344CB8AC3E}">
        <p14:creationId xmlns:p14="http://schemas.microsoft.com/office/powerpoint/2010/main" val="409688713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94BA-36A4-40F7-B70D-60F99568CA16}"/>
              </a:ext>
            </a:extLst>
          </p:cNvPr>
          <p:cNvSpPr>
            <a:spLocks noGrp="1"/>
          </p:cNvSpPr>
          <p:nvPr>
            <p:ph type="title"/>
          </p:nvPr>
        </p:nvSpPr>
        <p:spPr/>
        <p:txBody>
          <a:bodyPr/>
          <a:lstStyle/>
          <a:p>
            <a:r>
              <a:rPr lang="en-US"/>
              <a:t>About this module</a:t>
            </a:r>
            <a:endParaRPr lang="LID4096"/>
          </a:p>
        </p:txBody>
      </p:sp>
      <p:sp>
        <p:nvSpPr>
          <p:cNvPr id="3" name="Content Placeholder 2">
            <a:extLst>
              <a:ext uri="{FF2B5EF4-FFF2-40B4-BE49-F238E27FC236}">
                <a16:creationId xmlns:a16="http://schemas.microsoft.com/office/drawing/2014/main" id="{FF457104-AA44-4EFD-9595-E4B3889DD334}"/>
              </a:ext>
            </a:extLst>
          </p:cNvPr>
          <p:cNvSpPr>
            <a:spLocks noGrp="1"/>
          </p:cNvSpPr>
          <p:nvPr>
            <p:ph idx="1"/>
          </p:nvPr>
        </p:nvSpPr>
        <p:spPr/>
        <p:txBody>
          <a:bodyPr>
            <a:normAutofit fontScale="92500" lnSpcReduction="20000"/>
          </a:bodyPr>
          <a:lstStyle/>
          <a:p>
            <a:r>
              <a:rPr lang="en-US" dirty="0"/>
              <a:t>Additional resources</a:t>
            </a:r>
          </a:p>
          <a:p>
            <a:pPr lvl="1"/>
            <a:r>
              <a:rPr lang="en-US" dirty="0"/>
              <a:t>PowerPoints and recordings for this and more topics: </a:t>
            </a:r>
            <a:r>
              <a:rPr lang="en-US" dirty="0">
                <a:hlinkClick r:id="rId2"/>
              </a:rPr>
              <a:t>https://aka.ms/TeamsAcademy</a:t>
            </a:r>
            <a:r>
              <a:rPr lang="en-US" dirty="0"/>
              <a:t> </a:t>
            </a:r>
          </a:p>
          <a:p>
            <a:r>
              <a:rPr lang="en-US" dirty="0"/>
              <a:t>Feedback</a:t>
            </a:r>
          </a:p>
          <a:p>
            <a:pPr lvl="1"/>
            <a:r>
              <a:rPr lang="en-US" dirty="0"/>
              <a:t>Feedback for this session: </a:t>
            </a:r>
            <a:r>
              <a:rPr lang="en-US" dirty="0">
                <a:hlinkClick r:id="rId3"/>
              </a:rPr>
              <a:t>https://aka.ms/teamscommunity</a:t>
            </a:r>
            <a:r>
              <a:rPr lang="en-US" dirty="0"/>
              <a:t> adding the “IT Pro Training” label</a:t>
            </a:r>
          </a:p>
          <a:p>
            <a:pPr lvl="1"/>
            <a:r>
              <a:rPr lang="en-US" dirty="0"/>
              <a:t>Feedback for features: </a:t>
            </a:r>
            <a:r>
              <a:rPr lang="en-US" dirty="0">
                <a:hlinkClick r:id="rId4" tooltip="https://aka.ms/TeamsFeedback"/>
              </a:rPr>
              <a:t>https://aka.ms/TeamsFeedback</a:t>
            </a:r>
            <a:r>
              <a:rPr lang="en-US" dirty="0"/>
              <a:t> </a:t>
            </a:r>
          </a:p>
          <a:p>
            <a:r>
              <a:rPr lang="en-US" dirty="0"/>
              <a:t>Teams and Office 365 evolves constantly!</a:t>
            </a:r>
          </a:p>
          <a:p>
            <a:pPr lvl="1"/>
            <a:r>
              <a:rPr lang="en-US" dirty="0"/>
              <a:t>Stay up-to-date with </a:t>
            </a:r>
            <a:r>
              <a:rPr lang="en-US" dirty="0">
                <a:hlinkClick r:id="rId5"/>
              </a:rPr>
              <a:t>https://aka.ms/Teamsblog</a:t>
            </a:r>
            <a:r>
              <a:rPr lang="en-US" dirty="0"/>
              <a:t> </a:t>
            </a:r>
          </a:p>
          <a:p>
            <a:endParaRPr lang="en-US" dirty="0">
              <a:sym typeface="Wingdings" panose="05000000000000000000" pitchFamily="2" charset="2"/>
            </a:endParaRPr>
          </a:p>
          <a:p>
            <a:r>
              <a:rPr lang="en-US" dirty="0">
                <a:sym typeface="Wingdings" panose="05000000000000000000" pitchFamily="2" charset="2"/>
              </a:rPr>
              <a:t>March 2019 version of this presentation</a:t>
            </a:r>
            <a:endParaRPr lang="en-AT" dirty="0"/>
          </a:p>
          <a:p>
            <a:endParaRPr lang="LID4096" dirty="0"/>
          </a:p>
        </p:txBody>
      </p:sp>
    </p:spTree>
    <p:extLst>
      <p:ext uri="{BB962C8B-B14F-4D97-AF65-F5344CB8AC3E}">
        <p14:creationId xmlns:p14="http://schemas.microsoft.com/office/powerpoint/2010/main" val="614053358"/>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44D163B-5CA8-457E-B01C-A3E5C2B95B76}"/>
              </a:ext>
            </a:extLst>
          </p:cNvPr>
          <p:cNvSpPr>
            <a:spLocks noGrp="1"/>
          </p:cNvSpPr>
          <p:nvPr>
            <p:ph type="title"/>
          </p:nvPr>
        </p:nvSpPr>
        <p:spPr/>
        <p:txBody>
          <a:bodyPr>
            <a:normAutofit/>
          </a:bodyPr>
          <a:lstStyle/>
          <a:p>
            <a:r>
              <a:rPr lang="en-US" sz="3200">
                <a:latin typeface="Yu Gothic UI Semilight" panose="020B0400000000000000" pitchFamily="34" charset="-128"/>
                <a:ea typeface="Yu Gothic UI Semilight" panose="020B0400000000000000" pitchFamily="34" charset="-128"/>
              </a:rPr>
              <a:t>Thank You!</a:t>
            </a:r>
          </a:p>
        </p:txBody>
      </p:sp>
      <p:sp>
        <p:nvSpPr>
          <p:cNvPr id="2" name="Rectangle 1">
            <a:extLst>
              <a:ext uri="{FF2B5EF4-FFF2-40B4-BE49-F238E27FC236}">
                <a16:creationId xmlns:a16="http://schemas.microsoft.com/office/drawing/2014/main" id="{37183868-D53C-42D7-8EC8-0955BB1918D4}"/>
              </a:ext>
            </a:extLst>
          </p:cNvPr>
          <p:cNvSpPr/>
          <p:nvPr/>
        </p:nvSpPr>
        <p:spPr>
          <a:xfrm>
            <a:off x="5974813" y="3244334"/>
            <a:ext cx="2423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E862683A-FB69-4F5E-928B-34FE2B987773}"/>
              </a:ext>
            </a:extLst>
          </p:cNvPr>
          <p:cNvSpPr/>
          <p:nvPr/>
        </p:nvSpPr>
        <p:spPr>
          <a:xfrm>
            <a:off x="5974813" y="3244334"/>
            <a:ext cx="2423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B02DEF1-C6DE-4F6B-B5ED-BA8961EF389B}"/>
              </a:ext>
            </a:extLst>
          </p:cNvPr>
          <p:cNvSpPr/>
          <p:nvPr/>
        </p:nvSpPr>
        <p:spPr>
          <a:xfrm>
            <a:off x="5974813" y="3244334"/>
            <a:ext cx="2423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9281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5.8|16.5|27.8|9|36.1"/>
</p:tagLst>
</file>

<file path=ppt/tags/tag2.xml><?xml version="1.0" encoding="utf-8"?>
<p:tagLst xmlns:a="http://schemas.openxmlformats.org/drawingml/2006/main" xmlns:r="http://schemas.openxmlformats.org/officeDocument/2006/relationships" xmlns:p="http://schemas.openxmlformats.org/presentationml/2006/main">
  <p:tag name="TIMING" val="|7.1|8.5|19.7"/>
</p:tagLst>
</file>

<file path=ppt/theme/theme1.xml><?xml version="1.0" encoding="utf-8"?>
<a:theme xmlns:a="http://schemas.openxmlformats.org/drawingml/2006/main" name="2_MWv2 Aug 2016">
  <a:themeElements>
    <a:clrScheme name="OfficeSecurity">
      <a:dk1>
        <a:srgbClr val="2C292A"/>
      </a:dk1>
      <a:lt1>
        <a:srgbClr val="F1EFED"/>
      </a:lt1>
      <a:dk2>
        <a:srgbClr val="2C292A"/>
      </a:dk2>
      <a:lt2>
        <a:srgbClr val="FFFFFF"/>
      </a:lt2>
      <a:accent1>
        <a:srgbClr val="D83B01"/>
      </a:accent1>
      <a:accent2>
        <a:srgbClr val="FFC000"/>
      </a:accent2>
      <a:accent3>
        <a:srgbClr val="0078D7"/>
      </a:accent3>
      <a:accent4>
        <a:srgbClr val="2C292A"/>
      </a:accent4>
      <a:accent5>
        <a:srgbClr val="5A5456"/>
      </a:accent5>
      <a:accent6>
        <a:srgbClr val="B2ADAE"/>
      </a:accent6>
      <a:hlink>
        <a:srgbClr val="D83B01"/>
      </a:hlink>
      <a:folHlink>
        <a:srgbClr val="D83B01"/>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Wv2 Aug 2016" id="{E1758B5C-2481-4B6C-82CD-4980BE9082A5}" vid="{1536F915-9CDC-47D5-88AA-2B23F8AE9FE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32DAD9D82F5B47A1534E5BA6285931" ma:contentTypeVersion="12" ma:contentTypeDescription="Create a new document." ma:contentTypeScope="" ma:versionID="11e12ce54f0cee3b424436a8e9359906">
  <xsd:schema xmlns:xsd="http://www.w3.org/2001/XMLSchema" xmlns:xs="http://www.w3.org/2001/XMLSchema" xmlns:p="http://schemas.microsoft.com/office/2006/metadata/properties" xmlns:ns2="a344d9a8-b7b9-40d1-95a2-b78389a21d8e" xmlns:ns3="49c3fbd3-11d7-4c6c-a811-a63d8f00b9e8" targetNamespace="http://schemas.microsoft.com/office/2006/metadata/properties" ma:root="true" ma:fieldsID="3c28c0efbbff80882b4eed67239ce8ab" ns2:_="" ns3:_="">
    <xsd:import namespace="a344d9a8-b7b9-40d1-95a2-b78389a21d8e"/>
    <xsd:import namespace="49c3fbd3-11d7-4c6c-a811-a63d8f00b9e8"/>
    <xsd:element name="properties">
      <xsd:complexType>
        <xsd:sequence>
          <xsd:element name="documentManagement">
            <xsd:complexType>
              <xsd:all>
                <xsd:element ref="ns2:MediaServiceMetadata" minOccurs="0"/>
                <xsd:element ref="ns2:MediaServiceFastMetadata" minOccurs="0"/>
                <xsd:element ref="ns2:Success_x0020_Phase" minOccurs="0"/>
                <xsd:element ref="ns2:MediaServiceDateTaken" minOccurs="0"/>
                <xsd:element ref="ns3:SharedWithUsers" minOccurs="0"/>
                <xsd:element ref="ns3:SharedWithDetails" minOccurs="0"/>
                <xsd:element ref="ns3:LastSharedByUser" minOccurs="0"/>
                <xsd:element ref="ns3:LastSharedByTime"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44d9a8-b7b9-40d1-95a2-b78389a21d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Success_x0020_Phase" ma:index="10" nillable="true" ma:displayName="Success Phase" ma:internalName="Success_x0020_Phase">
      <xsd:simpleType>
        <xsd:restriction base="dms:Choice">
          <xsd:enumeration value="New to Teams"/>
          <xsd:enumeration value="Learn the Pitch"/>
          <xsd:enumeration value="First Customer Meeting"/>
          <xsd:enumeration value="Follow Up Meetings"/>
          <xsd:enumeration value="Technical Readiness"/>
          <xsd:enumeration value="Pilot, Rollout &amp; Adoption"/>
          <xsd:enumeration value="Customer in Production"/>
          <xsd:enumeration value="Blocking and Tackling"/>
          <xsd:enumeration value="End User Assets"/>
          <xsd:enumeration value="Deep Dive Content"/>
          <xsd:enumeration value="General Assets"/>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6" nillable="true" ma:displayName="MediaServiceAutoTags" ma:internalName="MediaServiceAutoTags"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9c3fbd3-11d7-4c6c-a811-a63d8f00b9e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LastSharedByUser" ma:index="14" nillable="true" ma:displayName="Last Shared By User" ma:hidden="true" ma:internalName="LastSharedByUser" ma:readOnly="true">
      <xsd:simpleType>
        <xsd:restriction base="dms:Note"/>
      </xsd:simpleType>
    </xsd:element>
    <xsd:element name="LastSharedByTime" ma:index="15"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uccess_x0020_Phase xmlns="a344d9a8-b7b9-40d1-95a2-b78389a21d8e" xsi:nil="true"/>
  </documentManagement>
</p:properties>
</file>

<file path=customXml/itemProps1.xml><?xml version="1.0" encoding="utf-8"?>
<ds:datastoreItem xmlns:ds="http://schemas.openxmlformats.org/officeDocument/2006/customXml" ds:itemID="{B5B6FBDC-31EA-42BE-84F9-0708DC18FAD1}"/>
</file>

<file path=customXml/itemProps2.xml><?xml version="1.0" encoding="utf-8"?>
<ds:datastoreItem xmlns:ds="http://schemas.openxmlformats.org/officeDocument/2006/customXml" ds:itemID="{D850459F-0EBA-4805-945E-AAF8766E1EB9}"/>
</file>

<file path=customXml/itemProps3.xml><?xml version="1.0" encoding="utf-8"?>
<ds:datastoreItem xmlns:ds="http://schemas.openxmlformats.org/officeDocument/2006/customXml" ds:itemID="{D959BDEC-637C-4E06-9CD9-F9FC6229CAD6}"/>
</file>

<file path=docProps/app.xml><?xml version="1.0" encoding="utf-8"?>
<Properties xmlns="http://schemas.openxmlformats.org/officeDocument/2006/extended-properties" xmlns:vt="http://schemas.openxmlformats.org/officeDocument/2006/docPropsVTypes">
  <TotalTime>0</TotalTime>
  <Words>1349</Words>
  <Application>Microsoft Office PowerPoint</Application>
  <PresentationFormat>Widescreen</PresentationFormat>
  <Paragraphs>218</Paragraphs>
  <Slides>29</Slides>
  <Notes>7</Notes>
  <HiddenSlides>3</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Yu Gothic UI Semilight</vt:lpstr>
      <vt:lpstr>Arial</vt:lpstr>
      <vt:lpstr>Calibri</vt:lpstr>
      <vt:lpstr>Segoe UI</vt:lpstr>
      <vt:lpstr>Segoe UI Light</vt:lpstr>
      <vt:lpstr>Segoe UI Semibold</vt:lpstr>
      <vt:lpstr>Segoe WP Black</vt:lpstr>
      <vt:lpstr>Times New Roman</vt:lpstr>
      <vt:lpstr>2_MWv2 Aug 2016</vt:lpstr>
      <vt:lpstr>Your feedback is important!</vt:lpstr>
      <vt:lpstr>PowerPoint Presentation</vt:lpstr>
      <vt:lpstr>Teams Windows Desktop Client</vt:lpstr>
      <vt:lpstr>Changelog</vt:lpstr>
      <vt:lpstr>About this module</vt:lpstr>
      <vt:lpstr>Key learnings</vt:lpstr>
      <vt:lpstr>Agenda</vt:lpstr>
      <vt:lpstr>Benefits of the Windows Desktop Client  </vt:lpstr>
      <vt:lpstr>Alice, the information worker</vt:lpstr>
      <vt:lpstr>Carol, the IT administrator</vt:lpstr>
      <vt:lpstr>Benefits of the Windows desktop client</vt:lpstr>
      <vt:lpstr>Planning and deploying the Windows Desktop Client</vt:lpstr>
      <vt:lpstr>PC desktop client lifecycle</vt:lpstr>
      <vt:lpstr>Installation options for PC</vt:lpstr>
      <vt:lpstr>Hardware and software requirements</vt:lpstr>
      <vt:lpstr>Installation considerations</vt:lpstr>
      <vt:lpstr>Installation details</vt:lpstr>
      <vt:lpstr>MSI deployment</vt:lpstr>
      <vt:lpstr>MIS installer: disable autostart</vt:lpstr>
      <vt:lpstr>Managing the Windows Desktop Client</vt:lpstr>
      <vt:lpstr>Uninstall the Teams client</vt:lpstr>
      <vt:lpstr>Updates</vt:lpstr>
      <vt:lpstr>Client-side configurations</vt:lpstr>
      <vt:lpstr>Troubleshoot: Outlook add-in installation</vt:lpstr>
      <vt:lpstr>Report client usage</vt:lpstr>
      <vt:lpstr>Summary</vt:lpstr>
      <vt:lpstr>Key learnings</vt:lpstr>
      <vt:lpstr>About this module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2019-03-18T15:25:46Z</dcterms:created>
  <dcterms:modified xsi:type="dcterms:W3CDTF">2019-03-18T15:28:25Z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0x0101009E32DAD9D82F5B47A1534E5BA6285931</vt:lpwstr>
  </property>
  <property fmtid="{D5CDD505-2E9C-101B-9397-08002B2CF9AE}" pid="3" name="AuthorIds_UIVersion_6656">
    <vt:lpwstr>117</vt:lpwstr>
  </property>
</Properties>
</file>