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88" r:id="rId1"/>
    <p:sldMasterId id="2147483800" r:id="rId2"/>
    <p:sldMasterId id="2147483828" r:id="rId3"/>
  </p:sldMasterIdLst>
  <p:notesMasterIdLst>
    <p:notesMasterId r:id="rId58"/>
  </p:notesMasterIdLst>
  <p:sldIdLst>
    <p:sldId id="3970" r:id="rId4"/>
    <p:sldId id="257" r:id="rId5"/>
    <p:sldId id="2403" r:id="rId6"/>
    <p:sldId id="2434" r:id="rId7"/>
    <p:sldId id="304" r:id="rId8"/>
    <p:sldId id="1705" r:id="rId9"/>
    <p:sldId id="1937" r:id="rId10"/>
    <p:sldId id="319" r:id="rId11"/>
    <p:sldId id="387" r:id="rId12"/>
    <p:sldId id="1938" r:id="rId13"/>
    <p:sldId id="2383" r:id="rId14"/>
    <p:sldId id="2385" r:id="rId15"/>
    <p:sldId id="2386" r:id="rId16"/>
    <p:sldId id="2387" r:id="rId17"/>
    <p:sldId id="471" r:id="rId18"/>
    <p:sldId id="2389" r:id="rId19"/>
    <p:sldId id="473" r:id="rId20"/>
    <p:sldId id="474" r:id="rId21"/>
    <p:sldId id="2388" r:id="rId22"/>
    <p:sldId id="2392" r:id="rId23"/>
    <p:sldId id="2395" r:id="rId24"/>
    <p:sldId id="1408" r:id="rId25"/>
    <p:sldId id="1707" r:id="rId26"/>
    <p:sldId id="1710" r:id="rId27"/>
    <p:sldId id="1712" r:id="rId28"/>
    <p:sldId id="1711" r:id="rId29"/>
    <p:sldId id="1708" r:id="rId30"/>
    <p:sldId id="1720" r:id="rId31"/>
    <p:sldId id="1713" r:id="rId32"/>
    <p:sldId id="2397" r:id="rId33"/>
    <p:sldId id="2398" r:id="rId34"/>
    <p:sldId id="1734" r:id="rId35"/>
    <p:sldId id="2359" r:id="rId36"/>
    <p:sldId id="2360" r:id="rId37"/>
    <p:sldId id="2361" r:id="rId38"/>
    <p:sldId id="2372" r:id="rId39"/>
    <p:sldId id="2362" r:id="rId40"/>
    <p:sldId id="2363" r:id="rId41"/>
    <p:sldId id="2366" r:id="rId42"/>
    <p:sldId id="2364" r:id="rId43"/>
    <p:sldId id="2365" r:id="rId44"/>
    <p:sldId id="2367" r:id="rId45"/>
    <p:sldId id="2368" r:id="rId46"/>
    <p:sldId id="2369" r:id="rId47"/>
    <p:sldId id="2374" r:id="rId48"/>
    <p:sldId id="2375" r:id="rId49"/>
    <p:sldId id="2376" r:id="rId50"/>
    <p:sldId id="1939" r:id="rId51"/>
    <p:sldId id="2382" r:id="rId52"/>
    <p:sldId id="2393" r:id="rId53"/>
    <p:sldId id="2379" r:id="rId54"/>
    <p:sldId id="2396" r:id="rId55"/>
    <p:sldId id="2401" r:id="rId56"/>
    <p:sldId id="2402"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28C1EB7-40E3-4274-AE9D-CB5C8CA24283}">
          <p14:sldIdLst>
            <p14:sldId id="3970"/>
            <p14:sldId id="257"/>
            <p14:sldId id="2403"/>
            <p14:sldId id="2434"/>
            <p14:sldId id="304"/>
            <p14:sldId id="1705"/>
            <p14:sldId id="1937"/>
            <p14:sldId id="319"/>
            <p14:sldId id="387"/>
            <p14:sldId id="1938"/>
            <p14:sldId id="2383"/>
            <p14:sldId id="2385"/>
            <p14:sldId id="2386"/>
            <p14:sldId id="2387"/>
            <p14:sldId id="471"/>
            <p14:sldId id="2389"/>
            <p14:sldId id="473"/>
            <p14:sldId id="474"/>
            <p14:sldId id="2388"/>
            <p14:sldId id="2392"/>
            <p14:sldId id="2395"/>
            <p14:sldId id="1408"/>
            <p14:sldId id="1707"/>
            <p14:sldId id="1710"/>
            <p14:sldId id="1712"/>
            <p14:sldId id="1711"/>
            <p14:sldId id="1708"/>
            <p14:sldId id="1720"/>
            <p14:sldId id="1713"/>
            <p14:sldId id="2397"/>
            <p14:sldId id="2398"/>
            <p14:sldId id="1734"/>
            <p14:sldId id="2359"/>
            <p14:sldId id="2360"/>
            <p14:sldId id="2361"/>
            <p14:sldId id="2372"/>
            <p14:sldId id="2362"/>
            <p14:sldId id="2363"/>
            <p14:sldId id="2366"/>
            <p14:sldId id="2364"/>
            <p14:sldId id="2365"/>
            <p14:sldId id="2367"/>
            <p14:sldId id="2368"/>
            <p14:sldId id="2369"/>
            <p14:sldId id="2374"/>
            <p14:sldId id="2375"/>
            <p14:sldId id="2376"/>
            <p14:sldId id="1939"/>
            <p14:sldId id="2382"/>
            <p14:sldId id="2393"/>
            <p14:sldId id="2379"/>
            <p14:sldId id="2396"/>
            <p14:sldId id="2401"/>
            <p14:sldId id="24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8" name="Author" initials="A" lastIdx="0" clrIdx="1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1E3"/>
    <a:srgbClr val="29384F"/>
    <a:srgbClr val="5558AF"/>
    <a:srgbClr val="EFF1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840D8D-222F-4358-8796-265B4B854255}" v="2" dt="2019-02-18T11:08:28.6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60" y="141"/>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microsoft.com/office/2015/10/relationships/revisionInfo" Target="revisionInfo.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854E53-AC14-4115-A23D-EDA9CE90322F}" type="datetimeFigureOut">
              <a:rPr lang="en-US" smtClean="0"/>
              <a:t>2/18/2019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C02D7-A5A7-495C-8EC5-211452077B5A}" type="slidenum">
              <a:rPr lang="en-US" smtClean="0"/>
              <a:t>‹#›</a:t>
            </a:fld>
            <a:endParaRPr lang="en-US"/>
          </a:p>
        </p:txBody>
      </p:sp>
    </p:spTree>
    <p:extLst>
      <p:ext uri="{BB962C8B-B14F-4D97-AF65-F5344CB8AC3E}">
        <p14:creationId xmlns:p14="http://schemas.microsoft.com/office/powerpoint/2010/main" val="40354379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C1C3D530-3419-45A5-AB8A-2242E8FDFF4E}"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2/18/2019 12:02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159947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8843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9352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2/18/2019 12:02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642597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5987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2/18/2019 12:02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987624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50F72A2B-B223-4D23-9EF7-B26D95F329BD}"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809776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2/18/2019 12:02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45469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57484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91945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E904F9-F7B3-4BD6-8E4B-71B7F8E734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0417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pPr marL="0" marR="0" lvl="0" indent="0" algn="l" defTabSz="892276"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2015 Microsoft Corporation. All rights reserved. Microsoft, Windows, and other product names are or may be registered trademarks and/or trademarks in the U.S. and/or other countries. 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
        <p:nvSpPr>
          <p:cNvPr id="5" name="Date Placeholder 4"/>
          <p:cNvSpPr>
            <a:spLocks noGrp="1"/>
          </p:cNvSpPr>
          <p:nvPr>
            <p:ph type="dt"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4353ED-ACB2-44BF-A903-985B0AF962B7}" type="datetime1">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2/18/2019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50552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7155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Skype for Business</a:t>
            </a:r>
          </a:p>
        </p:txBody>
      </p:sp>
      <p:sp>
        <p:nvSpPr>
          <p:cNvPr id="5" name="Footer Placeholder 4"/>
          <p:cNvSpPr>
            <a:spLocks noGrp="1"/>
          </p:cNvSpPr>
          <p:nvPr>
            <p:ph type="ftr" sz="quarter" idx="11"/>
          </p:nvPr>
        </p:nvSpPr>
        <p:spPr/>
        <p:txBody>
          <a:bodyPr/>
          <a:lstStyle/>
          <a:p>
            <a:pPr marL="0" marR="0" lvl="0" indent="0" algn="l" defTabSz="883710"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2/18/2019 12:02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0275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BE" err="1"/>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t>Skype for Business</a:t>
            </a:r>
          </a:p>
        </p:txBody>
      </p:sp>
      <p:sp>
        <p:nvSpPr>
          <p:cNvPr id="5" name="Footer Placeholder 4"/>
          <p:cNvSpPr>
            <a:spLocks noGrp="1"/>
          </p:cNvSpPr>
          <p:nvPr>
            <p:ph type="ftr" sz="quarter" idx="11"/>
          </p:nvPr>
        </p:nvSpPr>
        <p:spPr/>
        <p:txBody>
          <a:bodyPr/>
          <a:lstStyle/>
          <a:p>
            <a:pPr marL="0" marR="0" lvl="0" indent="0" algn="l" defTabSz="883710"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2/18/2019 12:02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50009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2177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42672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a:p>
        </p:txBody>
      </p:sp>
      <p:sp>
        <p:nvSpPr>
          <p:cNvPr id="4" name="Header Placeholder 3"/>
          <p:cNvSpPr>
            <a:spLocks noGrp="1"/>
          </p:cNvSpPr>
          <p:nvPr>
            <p:ph type="hd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398463"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a:t>
            </a:r>
          </a:p>
        </p:txBody>
      </p:sp>
      <p:sp>
        <p:nvSpPr>
          <p:cNvPr id="6" name="Date Placeholder 5"/>
          <p:cNvSpPr>
            <a:spLocks noGrp="1"/>
          </p:cNvSpPr>
          <p:nvPr>
            <p:ph type="dt"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B0BD91-A332-4638-9D55-E1550E13BA63}" type="datetime8">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2/18/2019 12:02 PM</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800" b="0" i="0" u="none" strike="noStrike" kern="0" cap="none" spc="0" normalizeH="0" baseline="0" noProof="0" smtClean="0">
                <a:ln>
                  <a:noFill/>
                </a:ln>
                <a:solidFill>
                  <a:sysClr val="windowText" lastClr="000000"/>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0" cap="none" spc="0" normalizeH="0" baseline="0" noProof="0">
              <a:ln>
                <a:noFill/>
              </a:ln>
              <a:solidFill>
                <a:sysClr val="windowText" lastClr="000000"/>
              </a:solidFill>
              <a:effectLst/>
              <a:uLnTx/>
              <a:uFillTx/>
              <a:latin typeface="Segoe UI" pitchFamily="34" charset="0"/>
              <a:ea typeface="+mn-ea"/>
              <a:cs typeface="+mn-cs"/>
            </a:endParaRPr>
          </a:p>
        </p:txBody>
      </p:sp>
    </p:spTree>
    <p:extLst>
      <p:ext uri="{BB962C8B-B14F-4D97-AF65-F5344CB8AC3E}">
        <p14:creationId xmlns:p14="http://schemas.microsoft.com/office/powerpoint/2010/main" val="7715001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3E963C-1534-4F8D-B2A7-66D81AA25953}" type="slidenum">
              <a:rPr kumimoji="0" lang="en-US" sz="1800" b="0" i="0" u="none" strike="noStrike" kern="0" cap="none" spc="0" normalizeH="0" baseline="0" noProof="0" smtClean="0">
                <a:ln>
                  <a:noFill/>
                </a:ln>
                <a:solidFill>
                  <a:sysClr val="windowText" lastClr="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88454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E904F9-F7B3-4BD6-8E4B-71B7F8E734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95197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E904F9-F7B3-4BD6-8E4B-71B7F8E734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56426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E904F9-F7B3-4BD6-8E4B-71B7F8E734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64590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E904F9-F7B3-4BD6-8E4B-71B7F8E734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93313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2E904F9-F7B3-4BD6-8E4B-71B7F8E7349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651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3840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41B26D-4A7B-41E0-81A5-C12668A7189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23045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41B26D-4A7B-41E0-81A5-C12668A7189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36106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41B26D-4A7B-41E0-81A5-C12668A7189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69697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37608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41B26D-4A7B-41E0-81A5-C12668A7189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62783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75827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722893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e-AT"/>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4C02D7-A5A7-495C-8EC5-211452077B5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11602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D18B56EA-E28F-4F92-9F16-7A6F2501B303}"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2/18/2019 12:02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249302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tiff"/><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tiff"/><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tiff"/><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tiff"/><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5D287-172A-439D-AAFF-443D269A7A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ID4096"/>
          </a:p>
        </p:txBody>
      </p:sp>
      <p:sp>
        <p:nvSpPr>
          <p:cNvPr id="3" name="Subtitle 2">
            <a:extLst>
              <a:ext uri="{FF2B5EF4-FFF2-40B4-BE49-F238E27FC236}">
                <a16:creationId xmlns:a16="http://schemas.microsoft.com/office/drawing/2014/main" id="{89A570D0-1014-4F10-8722-C41F7DD433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ID4096"/>
          </a:p>
        </p:txBody>
      </p:sp>
      <p:sp>
        <p:nvSpPr>
          <p:cNvPr id="4" name="Date Placeholder 3">
            <a:extLst>
              <a:ext uri="{FF2B5EF4-FFF2-40B4-BE49-F238E27FC236}">
                <a16:creationId xmlns:a16="http://schemas.microsoft.com/office/drawing/2014/main" id="{104E88D9-1F2A-485C-8EE7-244C50C4BDD8}"/>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5" name="Footer Placeholder 4">
            <a:extLst>
              <a:ext uri="{FF2B5EF4-FFF2-40B4-BE49-F238E27FC236}">
                <a16:creationId xmlns:a16="http://schemas.microsoft.com/office/drawing/2014/main" id="{1F06D5EA-4963-4A80-9B23-0ECCCAD31AC2}"/>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8173D611-02BC-490A-A01E-DAA95A29A453}"/>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141004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C03E1-166B-4030-B1E7-6C7B9A3EEF5A}"/>
              </a:ext>
            </a:extLst>
          </p:cNvPr>
          <p:cNvSpPr>
            <a:spLocks noGrp="1"/>
          </p:cNvSpPr>
          <p:nvPr>
            <p:ph type="title"/>
          </p:nvPr>
        </p:nvSpPr>
        <p:spPr/>
        <p:txBody>
          <a:bodyPr/>
          <a:lstStyle/>
          <a:p>
            <a:r>
              <a:rPr lang="en-US"/>
              <a:t>Click to edit Master title style</a:t>
            </a:r>
            <a:endParaRPr lang="LID4096"/>
          </a:p>
        </p:txBody>
      </p:sp>
      <p:sp>
        <p:nvSpPr>
          <p:cNvPr id="3" name="Content Placeholder 2">
            <a:extLst>
              <a:ext uri="{FF2B5EF4-FFF2-40B4-BE49-F238E27FC236}">
                <a16:creationId xmlns:a16="http://schemas.microsoft.com/office/drawing/2014/main" id="{4569EF36-A2B4-43BD-AF64-398847062CE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671AB031-3265-4DF5-AB9A-6477DBB79648}"/>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5" name="Footer Placeholder 4">
            <a:extLst>
              <a:ext uri="{FF2B5EF4-FFF2-40B4-BE49-F238E27FC236}">
                <a16:creationId xmlns:a16="http://schemas.microsoft.com/office/drawing/2014/main" id="{4E26891B-F06D-442A-8848-A2F46F67B598}"/>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743C65B1-671B-45A5-8FC6-2AD926D7A451}"/>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369061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BA906-7DF3-49A1-A624-2C488FDCF5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ID4096"/>
          </a:p>
        </p:txBody>
      </p:sp>
      <p:sp>
        <p:nvSpPr>
          <p:cNvPr id="3" name="Text Placeholder 2">
            <a:extLst>
              <a:ext uri="{FF2B5EF4-FFF2-40B4-BE49-F238E27FC236}">
                <a16:creationId xmlns:a16="http://schemas.microsoft.com/office/drawing/2014/main" id="{145EAB71-3CF9-44DB-95A7-2F9E345644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A7B5D20-97D3-4EAD-A86C-38419F542D33}"/>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5" name="Footer Placeholder 4">
            <a:extLst>
              <a:ext uri="{FF2B5EF4-FFF2-40B4-BE49-F238E27FC236}">
                <a16:creationId xmlns:a16="http://schemas.microsoft.com/office/drawing/2014/main" id="{94B683F6-8CEE-4C82-BA73-0DEE2C932994}"/>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19F3571E-5F1E-47C1-98A7-F7CB16C523D1}"/>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1811856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C7A2C-EA7C-48CC-8652-864832272C9C}"/>
              </a:ext>
            </a:extLst>
          </p:cNvPr>
          <p:cNvSpPr>
            <a:spLocks noGrp="1"/>
          </p:cNvSpPr>
          <p:nvPr>
            <p:ph type="title"/>
          </p:nvPr>
        </p:nvSpPr>
        <p:spPr/>
        <p:txBody>
          <a:bodyPr/>
          <a:lstStyle/>
          <a:p>
            <a:r>
              <a:rPr lang="en-US"/>
              <a:t>Click to edit Master title style</a:t>
            </a:r>
            <a:endParaRPr lang="LID4096"/>
          </a:p>
        </p:txBody>
      </p:sp>
      <p:sp>
        <p:nvSpPr>
          <p:cNvPr id="3" name="Content Placeholder 2">
            <a:extLst>
              <a:ext uri="{FF2B5EF4-FFF2-40B4-BE49-F238E27FC236}">
                <a16:creationId xmlns:a16="http://schemas.microsoft.com/office/drawing/2014/main" id="{2F5B1F89-4B3C-4A23-80EF-CBDAC518533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Content Placeholder 3">
            <a:extLst>
              <a:ext uri="{FF2B5EF4-FFF2-40B4-BE49-F238E27FC236}">
                <a16:creationId xmlns:a16="http://schemas.microsoft.com/office/drawing/2014/main" id="{211E6C19-394C-42B8-8EAD-FC3F1777CA8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Date Placeholder 4">
            <a:extLst>
              <a:ext uri="{FF2B5EF4-FFF2-40B4-BE49-F238E27FC236}">
                <a16:creationId xmlns:a16="http://schemas.microsoft.com/office/drawing/2014/main" id="{2B8B5A8E-E0BD-43D0-959F-6227069C5E99}"/>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6" name="Footer Placeholder 5">
            <a:extLst>
              <a:ext uri="{FF2B5EF4-FFF2-40B4-BE49-F238E27FC236}">
                <a16:creationId xmlns:a16="http://schemas.microsoft.com/office/drawing/2014/main" id="{B41D4964-2676-4683-A03A-53FFCF8D8987}"/>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7D91A169-A882-489C-88D7-55F05B877A98}"/>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1758784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A902B-DC66-4328-8ECA-5241D85FC021}"/>
              </a:ext>
            </a:extLst>
          </p:cNvPr>
          <p:cNvSpPr>
            <a:spLocks noGrp="1"/>
          </p:cNvSpPr>
          <p:nvPr>
            <p:ph type="title"/>
          </p:nvPr>
        </p:nvSpPr>
        <p:spPr>
          <a:xfrm>
            <a:off x="839788" y="365125"/>
            <a:ext cx="10515600" cy="1325563"/>
          </a:xfrm>
        </p:spPr>
        <p:txBody>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94921164-2B39-4C4E-97C6-2F2DE603C5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E36212-0E4F-4E0D-8006-C8337504757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Text Placeholder 4">
            <a:extLst>
              <a:ext uri="{FF2B5EF4-FFF2-40B4-BE49-F238E27FC236}">
                <a16:creationId xmlns:a16="http://schemas.microsoft.com/office/drawing/2014/main" id="{F7311840-F1B2-4DAD-824F-4A47888A42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FE3F280-D13E-4F3B-8915-E932E0F10E1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7" name="Date Placeholder 6">
            <a:extLst>
              <a:ext uri="{FF2B5EF4-FFF2-40B4-BE49-F238E27FC236}">
                <a16:creationId xmlns:a16="http://schemas.microsoft.com/office/drawing/2014/main" id="{C6BB3F67-466C-49DF-BB6F-9C767C658B19}"/>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8" name="Footer Placeholder 7">
            <a:extLst>
              <a:ext uri="{FF2B5EF4-FFF2-40B4-BE49-F238E27FC236}">
                <a16:creationId xmlns:a16="http://schemas.microsoft.com/office/drawing/2014/main" id="{A8E21636-3BFF-4D5A-82D4-CEA19971FAE9}"/>
              </a:ext>
            </a:extLst>
          </p:cNvPr>
          <p:cNvSpPr>
            <a:spLocks noGrp="1"/>
          </p:cNvSpPr>
          <p:nvPr>
            <p:ph type="ftr" sz="quarter" idx="11"/>
          </p:nvPr>
        </p:nvSpPr>
        <p:spPr/>
        <p:txBody>
          <a:bodyPr/>
          <a:lstStyle/>
          <a:p>
            <a:endParaRPr lang="LID4096"/>
          </a:p>
        </p:txBody>
      </p:sp>
      <p:sp>
        <p:nvSpPr>
          <p:cNvPr id="9" name="Slide Number Placeholder 8">
            <a:extLst>
              <a:ext uri="{FF2B5EF4-FFF2-40B4-BE49-F238E27FC236}">
                <a16:creationId xmlns:a16="http://schemas.microsoft.com/office/drawing/2014/main" id="{8F57A6E1-9F9F-4F7F-A585-2891665C18D0}"/>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2313006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FA41-7A5B-426A-A63E-E1DF88B3E75E}"/>
              </a:ext>
            </a:extLst>
          </p:cNvPr>
          <p:cNvSpPr>
            <a:spLocks noGrp="1"/>
          </p:cNvSpPr>
          <p:nvPr>
            <p:ph type="title"/>
          </p:nvPr>
        </p:nvSpPr>
        <p:spPr/>
        <p:txBody>
          <a:bodyPr/>
          <a:lstStyle/>
          <a:p>
            <a:r>
              <a:rPr lang="en-US"/>
              <a:t>Click to edit Master title style</a:t>
            </a:r>
            <a:endParaRPr lang="LID4096"/>
          </a:p>
        </p:txBody>
      </p:sp>
      <p:sp>
        <p:nvSpPr>
          <p:cNvPr id="3" name="Date Placeholder 2">
            <a:extLst>
              <a:ext uri="{FF2B5EF4-FFF2-40B4-BE49-F238E27FC236}">
                <a16:creationId xmlns:a16="http://schemas.microsoft.com/office/drawing/2014/main" id="{FA6A91F8-22AD-4213-9D71-DEFB8D51554C}"/>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4" name="Footer Placeholder 3">
            <a:extLst>
              <a:ext uri="{FF2B5EF4-FFF2-40B4-BE49-F238E27FC236}">
                <a16:creationId xmlns:a16="http://schemas.microsoft.com/office/drawing/2014/main" id="{62C84CFB-5E03-4996-9A61-1D78233F6A04}"/>
              </a:ext>
            </a:extLst>
          </p:cNvPr>
          <p:cNvSpPr>
            <a:spLocks noGrp="1"/>
          </p:cNvSpPr>
          <p:nvPr>
            <p:ph type="ftr" sz="quarter" idx="11"/>
          </p:nvPr>
        </p:nvSpPr>
        <p:spPr/>
        <p:txBody>
          <a:bodyPr/>
          <a:lstStyle/>
          <a:p>
            <a:endParaRPr lang="LID4096"/>
          </a:p>
        </p:txBody>
      </p:sp>
      <p:sp>
        <p:nvSpPr>
          <p:cNvPr id="5" name="Slide Number Placeholder 4">
            <a:extLst>
              <a:ext uri="{FF2B5EF4-FFF2-40B4-BE49-F238E27FC236}">
                <a16:creationId xmlns:a16="http://schemas.microsoft.com/office/drawing/2014/main" id="{67A26C44-8D5F-4FA2-B050-E0DFBA3291E6}"/>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993427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B0AC6A-52DC-4ED1-8CF8-B17DE88E36FD}"/>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3" name="Footer Placeholder 2">
            <a:extLst>
              <a:ext uri="{FF2B5EF4-FFF2-40B4-BE49-F238E27FC236}">
                <a16:creationId xmlns:a16="http://schemas.microsoft.com/office/drawing/2014/main" id="{64190F50-0C72-451B-B0F9-BCA2A34B7BBC}"/>
              </a:ext>
            </a:extLst>
          </p:cNvPr>
          <p:cNvSpPr>
            <a:spLocks noGrp="1"/>
          </p:cNvSpPr>
          <p:nvPr>
            <p:ph type="ftr" sz="quarter" idx="11"/>
          </p:nvPr>
        </p:nvSpPr>
        <p:spPr/>
        <p:txBody>
          <a:bodyPr/>
          <a:lstStyle/>
          <a:p>
            <a:endParaRPr lang="LID4096"/>
          </a:p>
        </p:txBody>
      </p:sp>
      <p:sp>
        <p:nvSpPr>
          <p:cNvPr id="4" name="Slide Number Placeholder 3">
            <a:extLst>
              <a:ext uri="{FF2B5EF4-FFF2-40B4-BE49-F238E27FC236}">
                <a16:creationId xmlns:a16="http://schemas.microsoft.com/office/drawing/2014/main" id="{B49EAA43-F202-4E43-A001-87706E45AF7C}"/>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2604555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613F1-1B18-49A7-9814-7B39A0FC65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ID4096"/>
          </a:p>
        </p:txBody>
      </p:sp>
      <p:sp>
        <p:nvSpPr>
          <p:cNvPr id="3" name="Content Placeholder 2">
            <a:extLst>
              <a:ext uri="{FF2B5EF4-FFF2-40B4-BE49-F238E27FC236}">
                <a16:creationId xmlns:a16="http://schemas.microsoft.com/office/drawing/2014/main" id="{EFD1A4EB-559F-478C-A746-7BFFEC3A07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Text Placeholder 3">
            <a:extLst>
              <a:ext uri="{FF2B5EF4-FFF2-40B4-BE49-F238E27FC236}">
                <a16:creationId xmlns:a16="http://schemas.microsoft.com/office/drawing/2014/main" id="{1EE4F291-8B61-4542-A091-D6F65B8172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128CB4E-46F6-4BBF-B8AF-00813ADD559B}"/>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6" name="Footer Placeholder 5">
            <a:extLst>
              <a:ext uri="{FF2B5EF4-FFF2-40B4-BE49-F238E27FC236}">
                <a16:creationId xmlns:a16="http://schemas.microsoft.com/office/drawing/2014/main" id="{1BDDBB76-F07B-4D95-8B96-6EB8187E684B}"/>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07E1D862-1D76-44F0-BFE3-EDD4D8638024}"/>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2289897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4C14E-B551-45AA-A7D6-0BE634B094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ID4096"/>
          </a:p>
        </p:txBody>
      </p:sp>
      <p:sp>
        <p:nvSpPr>
          <p:cNvPr id="3" name="Picture Placeholder 2">
            <a:extLst>
              <a:ext uri="{FF2B5EF4-FFF2-40B4-BE49-F238E27FC236}">
                <a16:creationId xmlns:a16="http://schemas.microsoft.com/office/drawing/2014/main" id="{81BD275B-7786-4B72-94ED-6C0C9361B5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ID4096"/>
          </a:p>
        </p:txBody>
      </p:sp>
      <p:sp>
        <p:nvSpPr>
          <p:cNvPr id="4" name="Text Placeholder 3">
            <a:extLst>
              <a:ext uri="{FF2B5EF4-FFF2-40B4-BE49-F238E27FC236}">
                <a16:creationId xmlns:a16="http://schemas.microsoft.com/office/drawing/2014/main" id="{80941B3F-9129-4F5A-A503-36C974B86C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F09CC3C-469F-48F8-A205-406A3FE715D2}"/>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6" name="Footer Placeholder 5">
            <a:extLst>
              <a:ext uri="{FF2B5EF4-FFF2-40B4-BE49-F238E27FC236}">
                <a16:creationId xmlns:a16="http://schemas.microsoft.com/office/drawing/2014/main" id="{17058CB1-6769-45B8-85D2-49A1AEC0DE48}"/>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1BA1B362-D96D-4FBD-9F8E-81ADBCDEE1D7}"/>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2875194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E31E5-1CE4-4575-A2DE-2ECAD04872CD}"/>
              </a:ext>
            </a:extLst>
          </p:cNvPr>
          <p:cNvSpPr>
            <a:spLocks noGrp="1"/>
          </p:cNvSpPr>
          <p:nvPr>
            <p:ph type="title"/>
          </p:nvPr>
        </p:nvSpPr>
        <p:spPr/>
        <p:txBody>
          <a:bodyPr/>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148615A1-D911-4667-8713-CEBD10EB792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7210F73F-77CA-4FCE-BACB-389EA7743ED2}"/>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5" name="Footer Placeholder 4">
            <a:extLst>
              <a:ext uri="{FF2B5EF4-FFF2-40B4-BE49-F238E27FC236}">
                <a16:creationId xmlns:a16="http://schemas.microsoft.com/office/drawing/2014/main" id="{64B016CC-C44C-4A5F-80C2-3ED60389A984}"/>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B59F15F7-642E-49AF-A38C-48CA58F6D045}"/>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1606305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6FFA72-C194-48C2-8F55-7549045A27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A1D1C715-48D0-4A1A-B209-B26EB779165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12BE8F63-A120-4DF3-97DD-4CD24572F3D2}"/>
              </a:ext>
            </a:extLst>
          </p:cNvPr>
          <p:cNvSpPr>
            <a:spLocks noGrp="1"/>
          </p:cNvSpPr>
          <p:nvPr>
            <p:ph type="dt" sz="half" idx="10"/>
          </p:nvPr>
        </p:nvSpPr>
        <p:spPr/>
        <p:txBody>
          <a:bodyPr/>
          <a:lstStyle/>
          <a:p>
            <a:fld id="{31DA7D26-63B3-4126-9FF8-6D072374D4DC}" type="datetimeFigureOut">
              <a:rPr lang="LID4096" smtClean="0"/>
              <a:t>02/18/2019</a:t>
            </a:fld>
            <a:endParaRPr lang="LID4096"/>
          </a:p>
        </p:txBody>
      </p:sp>
      <p:sp>
        <p:nvSpPr>
          <p:cNvPr id="5" name="Footer Placeholder 4">
            <a:extLst>
              <a:ext uri="{FF2B5EF4-FFF2-40B4-BE49-F238E27FC236}">
                <a16:creationId xmlns:a16="http://schemas.microsoft.com/office/drawing/2014/main" id="{716FA8B3-EB74-4C38-B8C5-7959D5421C44}"/>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0C9F87F8-37CC-4C67-8EDE-B14579AC8154}"/>
              </a:ext>
            </a:extLst>
          </p:cNvPr>
          <p:cNvSpPr>
            <a:spLocks noGrp="1"/>
          </p:cNvSpPr>
          <p:nvPr>
            <p:ph type="sldNum" sz="quarter" idx="12"/>
          </p:nvPr>
        </p:nvSpPr>
        <p:spPr/>
        <p:txBody>
          <a:bodyPr/>
          <a:lstStyle/>
          <a:p>
            <a:fld id="{F27BFFCF-A322-4BF3-9D7C-5F0D5A9F5752}" type="slidenum">
              <a:rPr lang="LID4096" smtClean="0"/>
              <a:t>‹#›</a:t>
            </a:fld>
            <a:endParaRPr lang="LID4096"/>
          </a:p>
        </p:txBody>
      </p:sp>
    </p:spTree>
    <p:extLst>
      <p:ext uri="{BB962C8B-B14F-4D97-AF65-F5344CB8AC3E}">
        <p14:creationId xmlns:p14="http://schemas.microsoft.com/office/powerpoint/2010/main" val="22943592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hoto_Option">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18535" y="-489"/>
            <a:ext cx="12210535"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2061606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2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a:stretch/>
        </p:blipFill>
        <p:spPr>
          <a:xfrm>
            <a:off x="0" y="0"/>
            <a:ext cx="12199973"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1484494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6_Title Slide Photo_Option">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6139" y="0"/>
            <a:ext cx="1219383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2379248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6139" y="0"/>
            <a:ext cx="1220611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1689412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4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1" y="0"/>
            <a:ext cx="1218769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1246069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itle Slide Photo_Option">
    <p:bg>
      <p:bgRef idx="1001">
        <a:schemeClr val="bg2"/>
      </p:bgRef>
    </p:bg>
    <p:spTree>
      <p:nvGrpSpPr>
        <p:cNvPr id="1" name=""/>
        <p:cNvGrpSpPr/>
        <p:nvPr/>
      </p:nvGrpSpPr>
      <p:grpSpPr>
        <a:xfrm>
          <a:off x="0" y="0"/>
          <a:ext cx="0" cy="0"/>
          <a:chOff x="0" y="0"/>
          <a:chExt cx="0" cy="0"/>
        </a:xfrm>
      </p:grpSpPr>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3" name="Title 1"/>
          <p:cNvSpPr>
            <a:spLocks noGrp="1"/>
          </p:cNvSpPr>
          <p:nvPr>
            <p:ph type="title" hasCustomPrompt="1"/>
          </p:nvPr>
        </p:nvSpPr>
        <p:spPr bwMode="auto">
          <a:xfrm>
            <a:off x="257354" y="1346512"/>
            <a:ext cx="11531246"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2831989"/>
            <a:ext cx="11531246" cy="476135"/>
          </a:xfrm>
        </p:spPr>
        <p:txBody>
          <a:bodyPr tIns="0" bIns="109728">
            <a:noAutofit/>
          </a:bodyPr>
          <a:lstStyle>
            <a:lvl1pPr marL="0" indent="0" algn="l" defTabSz="896214" rtl="0" eaLnBrk="1" latinLnBrk="0" hangingPunct="1">
              <a:lnSpc>
                <a:spcPct val="100000"/>
              </a:lnSpc>
              <a:spcBef>
                <a:spcPts val="0"/>
              </a:spcBef>
              <a:buNone/>
              <a:defRPr lang="en-US" sz="2353" kern="1200" spc="0" baseline="0" dirty="0" smtClean="0">
                <a:solidFill>
                  <a:srgbClr val="FFFFFF"/>
                </a:solidFill>
                <a:latin typeface="+mn-lt"/>
                <a:ea typeface="+mn-ea"/>
                <a:cs typeface="Bodoni Std Bold Italic"/>
              </a:defRPr>
            </a:lvl1pPr>
          </a:lstStyle>
          <a:p>
            <a:pPr lvl="0"/>
            <a:r>
              <a:rPr lang="en-US"/>
              <a:t>Subtitle</a:t>
            </a:r>
          </a:p>
        </p:txBody>
      </p:sp>
    </p:spTree>
    <p:extLst>
      <p:ext uri="{BB962C8B-B14F-4D97-AF65-F5344CB8AC3E}">
        <p14:creationId xmlns:p14="http://schemas.microsoft.com/office/powerpoint/2010/main" val="2293454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99665"/>
          </a:xfrm>
        </p:spPr>
        <p:txBody>
          <a:bodyPr/>
          <a:lstStyle>
            <a:lvl1pPr marL="0" algn="l" defTabSz="896046" rtl="0" eaLnBrk="1" latinLnBrk="0" hangingPunct="1">
              <a:spcBef>
                <a:spcPct val="0"/>
              </a:spcBef>
              <a:buNone/>
              <a:defRPr lang="en-US" sz="3920" b="0" i="0" u="none" kern="1200" spc="-147" baseline="0" dirty="0">
                <a:solidFill>
                  <a:schemeClr val="accent5">
                    <a:lumMod val="50000"/>
                  </a:schemeClr>
                </a:solidFill>
                <a:latin typeface="Segoe UI Semibold" charset="0"/>
                <a:ea typeface="Segoe UI Semibold" charset="0"/>
                <a:cs typeface="Segoe UI Semibold" charset="0"/>
              </a:defRPr>
            </a:lvl1pPr>
          </a:lstStyle>
          <a:p>
            <a:r>
              <a:rPr lang="en-US"/>
              <a:t>Click to edit Master title style</a:t>
            </a:r>
          </a:p>
        </p:txBody>
      </p:sp>
      <p:sp>
        <p:nvSpPr>
          <p:cNvPr id="3" name="Text Placeholder 3"/>
          <p:cNvSpPr>
            <a:spLocks noGrp="1"/>
          </p:cNvSpPr>
          <p:nvPr>
            <p:ph idx="1"/>
          </p:nvPr>
        </p:nvSpPr>
        <p:spPr>
          <a:xfrm>
            <a:off x="269242" y="1189178"/>
            <a:ext cx="11653521" cy="1691682"/>
          </a:xfrm>
          <a:prstGeom prst="rect">
            <a:avLst/>
          </a:prstGeom>
        </p:spPr>
        <p:txBody>
          <a:bodyPr vert="horz" wrap="square" lIns="146304" tIns="91440" rIns="146304" bIns="91440" rtlCol="0">
            <a:spAutoFit/>
          </a:bodyPr>
          <a:lstStyle>
            <a:lvl1pPr marL="0" indent="0">
              <a:lnSpc>
                <a:spcPct val="100000"/>
              </a:lnSpc>
              <a:buNone/>
              <a:defRPr sz="2353">
                <a:latin typeface="+mn-lt"/>
              </a:defRPr>
            </a:lvl1pPr>
            <a:lvl2pPr marL="336081" indent="0">
              <a:lnSpc>
                <a:spcPct val="100000"/>
              </a:lnSpc>
              <a:buNone/>
              <a:defRPr sz="1800">
                <a:latin typeface="+mn-lt"/>
              </a:defRPr>
            </a:lvl2pPr>
            <a:lvl3pPr marL="560133" indent="0">
              <a:lnSpc>
                <a:spcPct val="100000"/>
              </a:lnSpc>
              <a:buNone/>
              <a:defRPr sz="1600">
                <a:latin typeface="+mn-lt"/>
              </a:defRPr>
            </a:lvl3pPr>
            <a:lvl4pPr marL="784187" indent="0">
              <a:lnSpc>
                <a:spcPct val="100000"/>
              </a:lnSpc>
              <a:buNone/>
              <a:defRPr sz="1400">
                <a:latin typeface="+mn-lt"/>
              </a:defRPr>
            </a:lvl4pPr>
            <a:lvl5pPr marL="1008240" indent="0">
              <a:lnSpc>
                <a:spcPct val="100000"/>
              </a:lnSpc>
              <a:buNone/>
              <a:defRPr sz="14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7017355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Only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99665"/>
          </a:xfrm>
        </p:spPr>
        <p:txBody>
          <a:bodyPr/>
          <a:lstStyle>
            <a:lvl1pPr marL="0" algn="l" defTabSz="896046" rtl="0" eaLnBrk="1" latinLnBrk="0" hangingPunct="1">
              <a:spcBef>
                <a:spcPct val="0"/>
              </a:spcBef>
              <a:buNone/>
              <a:defRPr lang="en-US" sz="4312" b="0" i="0" u="none" kern="1200" spc="-147" baseline="0" dirty="0">
                <a:solidFill>
                  <a:schemeClr val="bg1"/>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359589020"/>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_Subtitle">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06897"/>
          </a:xfrm>
        </p:spPr>
        <p:txBody>
          <a:bodyPr/>
          <a:lstStyle>
            <a:lvl1pPr marL="0" algn="l" defTabSz="896046" rtl="0" eaLnBrk="1" latinLnBrk="0" hangingPunct="1">
              <a:spcBef>
                <a:spcPct val="0"/>
              </a:spcBef>
              <a:buNone/>
              <a:defRPr lang="en-US" sz="3920" b="0" i="0" u="none" kern="1200" spc="-147" baseline="0" dirty="0">
                <a:solidFill>
                  <a:schemeClr val="tx1"/>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1097322139"/>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_Subtitle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06897"/>
          </a:xfrm>
        </p:spPr>
        <p:txBody>
          <a:bodyPr/>
          <a:lstStyle>
            <a:lvl1pPr marL="0" algn="l" defTabSz="896046" rtl="0" eaLnBrk="1" latinLnBrk="0" hangingPunct="1">
              <a:spcBef>
                <a:spcPct val="0"/>
              </a:spcBef>
              <a:buNone/>
              <a:defRPr lang="en-US" sz="4312" b="0" i="0" u="none" kern="1200" spc="-147" baseline="0" dirty="0">
                <a:solidFill>
                  <a:schemeClr val="bg1"/>
                </a:solidFill>
                <a:latin typeface="Segoe UI Semibold" charset="0"/>
                <a:ea typeface="Segoe UI Semibold" charset="0"/>
                <a:cs typeface="Segoe UI Semibold" charset="0"/>
              </a:defRPr>
            </a:lvl1pPr>
          </a:lstStyle>
          <a:p>
            <a:r>
              <a:rPr lang="en-US"/>
              <a:t>Click to edit Master title style</a:t>
            </a:r>
          </a:p>
        </p:txBody>
      </p:sp>
      <p:sp>
        <p:nvSpPr>
          <p:cNvPr id="8" name="Text Placeholder 7"/>
          <p:cNvSpPr>
            <a:spLocks noGrp="1"/>
          </p:cNvSpPr>
          <p:nvPr>
            <p:ph type="body" sz="quarter" idx="10"/>
          </p:nvPr>
        </p:nvSpPr>
        <p:spPr>
          <a:xfrm>
            <a:off x="269241" y="1186958"/>
            <a:ext cx="11655078" cy="669799"/>
          </a:xfrm>
        </p:spPr>
        <p:txBody>
          <a:bodyPr tIns="0" bIns="0"/>
          <a:lstStyle>
            <a:lvl1pPr marL="0" indent="0">
              <a:buNone/>
              <a:defRPr lang="en-US" sz="1961" kern="1200" spc="-29" baseline="0" dirty="0">
                <a:solidFill>
                  <a:srgbClr val="ED6722"/>
                </a:solidFill>
                <a:latin typeface="+mn-lt"/>
                <a:ea typeface="+mn-ea"/>
                <a:cs typeface="Bodoni Std Bold Italic"/>
              </a:defRPr>
            </a:lvl1pPr>
          </a:lstStyle>
          <a:p>
            <a:pPr marL="0" lvl="0" algn="l" defTabSz="896214" rtl="0" eaLnBrk="1" latinLnBrk="0" hangingPunct="1"/>
            <a:r>
              <a:rPr lang="en-US"/>
              <a:t>Edit Master text styles</a:t>
            </a:r>
          </a:p>
          <a:p>
            <a:pPr marL="0" lvl="1" algn="l" defTabSz="896214" rtl="0" eaLnBrk="1" latinLnBrk="0" hangingPunct="1"/>
            <a:r>
              <a:rPr lang="en-US"/>
              <a:t>Second level</a:t>
            </a:r>
          </a:p>
        </p:txBody>
      </p:sp>
    </p:spTree>
    <p:extLst>
      <p:ext uri="{BB962C8B-B14F-4D97-AF65-F5344CB8AC3E}">
        <p14:creationId xmlns:p14="http://schemas.microsoft.com/office/powerpoint/2010/main" val="154101045"/>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ull picture">
    <p:bg>
      <p:bgPr>
        <a:solidFill>
          <a:srgbClr val="FFFFFF"/>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727571"/>
          </a:xfrm>
        </p:spPr>
        <p:txBody>
          <a:bodyPr/>
          <a:lstStyle/>
          <a:p>
            <a:endParaRPr lang="en-US"/>
          </a:p>
        </p:txBody>
      </p:sp>
    </p:spTree>
    <p:extLst>
      <p:ext uri="{BB962C8B-B14F-4D97-AF65-F5344CB8AC3E}">
        <p14:creationId xmlns:p14="http://schemas.microsoft.com/office/powerpoint/2010/main" val="99801423"/>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lank">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7671660"/>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Blank Accent Color 3">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229397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losing logo slide">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269241" y="6170060"/>
            <a:ext cx="11623331" cy="395317"/>
          </a:xfrm>
          <a:prstGeom prst="rect">
            <a:avLst/>
          </a:prstGeom>
          <a:noFill/>
          <a:ln w="12700">
            <a:noFill/>
            <a:miter lim="800000"/>
            <a:headEnd type="none" w="sm" len="sm"/>
            <a:tailEnd type="none" w="sm" len="sm"/>
          </a:ln>
          <a:effectLst/>
        </p:spPr>
        <p:txBody>
          <a:bodyPr vert="horz" wrap="square" lIns="179259" tIns="143407" rIns="179259" bIns="143407" numCol="1" anchor="t" anchorCtr="0" compatLnSpc="1">
            <a:prstTxWarp prst="textNoShape">
              <a:avLst/>
            </a:prstTxWarp>
            <a:spAutoFit/>
          </a:bodyPr>
          <a:lstStyle/>
          <a:p>
            <a:pPr defTabSz="913748" eaLnBrk="0" hangingPunct="0"/>
            <a:r>
              <a:rPr lang="en-US" sz="686">
                <a:gradFill>
                  <a:gsLst>
                    <a:gs pos="0">
                      <a:srgbClr val="2C292A"/>
                    </a:gs>
                    <a:gs pos="100000">
                      <a:srgbClr val="2C292A"/>
                    </a:gs>
                  </a:gsLst>
                  <a:lin ang="5400000" scaled="0"/>
                </a:gradFill>
                <a:cs typeface="Segoe UI" pitchFamily="34" charset="0"/>
              </a:rPr>
              <a:t>© Copyright Microsoft Corporation. All rights reserved. </a:t>
            </a:r>
          </a:p>
        </p:txBody>
      </p:sp>
      <p:pic>
        <p:nvPicPr>
          <p:cNvPr id="3" name="Picture 2"/>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4"/>
          </a:xfrm>
          <a:prstGeom prst="rect">
            <a:avLst/>
          </a:prstGeom>
        </p:spPr>
      </p:pic>
    </p:spTree>
    <p:extLst>
      <p:ext uri="{BB962C8B-B14F-4D97-AF65-F5344CB8AC3E}">
        <p14:creationId xmlns:p14="http://schemas.microsoft.com/office/powerpoint/2010/main" val="3536744202"/>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Section Titl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5246" y="3703197"/>
            <a:ext cx="10983828" cy="806897"/>
          </a:xfrm>
        </p:spPr>
        <p:txBody>
          <a:bodyPr/>
          <a:lstStyle>
            <a:lvl1pPr marL="0" algn="ctr" defTabSz="895702" rtl="0" eaLnBrk="1" latinLnBrk="0" hangingPunct="1">
              <a:spcBef>
                <a:spcPct val="0"/>
              </a:spcBef>
              <a:buNone/>
              <a:defRPr lang="en-US" sz="3528" b="0" i="0" u="none" kern="1200" spc="0" baseline="0" dirty="0">
                <a:solidFill>
                  <a:schemeClr val="tx2"/>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174599950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_Title Only">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80"/>
            <a:ext cx="11655840" cy="899665"/>
          </a:xfrm>
        </p:spPr>
        <p:txBody>
          <a:bodyPr/>
          <a:lstStyle>
            <a:lvl1pPr marL="0" algn="l" defTabSz="895702" rtl="0" eaLnBrk="1" latinLnBrk="0" hangingPunct="1">
              <a:spcBef>
                <a:spcPct val="0"/>
              </a:spcBef>
              <a:buNone/>
              <a:defRPr lang="en-US" sz="3528" b="0" i="0" u="none" kern="1200" spc="0" baseline="0" dirty="0">
                <a:solidFill>
                  <a:srgbClr val="2F2F2F"/>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2244258793"/>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8" y="620431"/>
            <a:ext cx="11306469" cy="403137"/>
          </a:xfrm>
        </p:spPr>
        <p:txBody>
          <a:bodyPr wrap="square" lIns="0" tIns="0" rIns="0" bIns="0" anchor="ctr">
            <a:spAutoFit/>
          </a:bodyPr>
          <a:lstStyle>
            <a:lvl1pPr>
              <a:lnSpc>
                <a:spcPts val="3075"/>
              </a:lnSpc>
              <a:defRPr sz="2745" strike="noStrike">
                <a:solidFill>
                  <a:srgbClr val="2F2F2F"/>
                </a:solidFill>
              </a:defRPr>
            </a:lvl1pPr>
          </a:lstStyle>
          <a:p>
            <a:r>
              <a:rPr lang="en-US"/>
              <a:t>Title</a:t>
            </a:r>
          </a:p>
        </p:txBody>
      </p:sp>
    </p:spTree>
    <p:extLst>
      <p:ext uri="{BB962C8B-B14F-4D97-AF65-F5344CB8AC3E}">
        <p14:creationId xmlns:p14="http://schemas.microsoft.com/office/powerpoint/2010/main" val="670942473"/>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M365_Title Only">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lvl1pPr>
              <a:defRPr sz="4000" spc="-100" baseline="0">
                <a:solidFill>
                  <a:srgbClr val="0078D7"/>
                </a:solidFill>
              </a:defRPr>
            </a:lvl1pPr>
          </a:lstStyle>
          <a:p>
            <a:r>
              <a:rPr lang="en-US"/>
              <a:t>Click to edit Master title style</a:t>
            </a:r>
          </a:p>
        </p:txBody>
      </p:sp>
    </p:spTree>
    <p:extLst>
      <p:ext uri="{BB962C8B-B14F-4D97-AF65-F5344CB8AC3E}">
        <p14:creationId xmlns:p14="http://schemas.microsoft.com/office/powerpoint/2010/main" val="3876200176"/>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6_Title Only">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80"/>
            <a:ext cx="11655840" cy="899665"/>
          </a:xfrm>
        </p:spPr>
        <p:txBody>
          <a:bodyPr/>
          <a:lstStyle>
            <a:lvl1pPr marL="0" algn="l" defTabSz="895702" rtl="0" eaLnBrk="1" latinLnBrk="0" hangingPunct="1">
              <a:spcBef>
                <a:spcPct val="0"/>
              </a:spcBef>
              <a:buNone/>
              <a:defRPr lang="en-US" sz="3528" b="0" i="0" u="none" kern="1200" spc="0" baseline="0" dirty="0">
                <a:solidFill>
                  <a:srgbClr val="2F2F2F"/>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44462264"/>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Section title 3">
    <p:bg>
      <p:bgPr>
        <a:solidFill>
          <a:schemeClr val="bg1"/>
        </a:solidFill>
        <a:effectLst/>
      </p:bgPr>
    </p:bg>
    <p:spTree>
      <p:nvGrpSpPr>
        <p:cNvPr id="1" name=""/>
        <p:cNvGrpSpPr/>
        <p:nvPr/>
      </p:nvGrpSpPr>
      <p:grpSpPr>
        <a:xfrm>
          <a:off x="0" y="0"/>
          <a:ext cx="0" cy="0"/>
          <a:chOff x="0" y="0"/>
          <a:chExt cx="0" cy="0"/>
        </a:xfrm>
      </p:grpSpPr>
      <p:sp>
        <p:nvSpPr>
          <p:cNvPr id="3" name="Title 35"/>
          <p:cNvSpPr>
            <a:spLocks noGrp="1"/>
          </p:cNvSpPr>
          <p:nvPr>
            <p:ph type="title" hasCustomPrompt="1"/>
          </p:nvPr>
        </p:nvSpPr>
        <p:spPr>
          <a:xfrm>
            <a:off x="455994" y="881921"/>
            <a:ext cx="7454643" cy="3558191"/>
          </a:xfrm>
          <a:noFill/>
        </p:spPr>
        <p:txBody>
          <a:bodyPr vert="horz" wrap="square" lIns="0" tIns="0" rIns="0" bIns="0" rtlCol="0" anchor="t" anchorCtr="0">
            <a:noAutofit/>
          </a:bodyPr>
          <a:lstStyle>
            <a:lvl1pPr>
              <a:defRPr lang="en-US" sz="5294" spc="-147" dirty="0">
                <a:solidFill>
                  <a:schemeClr val="tx2"/>
                </a:solidFill>
              </a:defRPr>
            </a:lvl1pPr>
          </a:lstStyle>
          <a:p>
            <a:pPr marL="0" lvl="0">
              <a:lnSpc>
                <a:spcPts val="5490"/>
              </a:lnSpc>
            </a:pPr>
            <a:r>
              <a:rPr lang="en-US"/>
              <a:t>Section title</a:t>
            </a:r>
          </a:p>
        </p:txBody>
      </p:sp>
    </p:spTree>
    <p:extLst>
      <p:ext uri="{BB962C8B-B14F-4D97-AF65-F5344CB8AC3E}">
        <p14:creationId xmlns:p14="http://schemas.microsoft.com/office/powerpoint/2010/main" val="181225829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ext option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rgbClr val="2F2F2F"/>
                </a:solidFill>
              </a:defRPr>
            </a:lvl1pPr>
          </a:lstStyle>
          <a:p>
            <a:r>
              <a:rPr lang="en-US"/>
              <a:t>Text option 1: three column bulleted list</a:t>
            </a:r>
          </a:p>
        </p:txBody>
      </p:sp>
      <p:sp>
        <p:nvSpPr>
          <p:cNvPr id="4" name="Text Placeholder 3"/>
          <p:cNvSpPr>
            <a:spLocks noGrp="1"/>
          </p:cNvSpPr>
          <p:nvPr>
            <p:ph type="body" sz="quarter" idx="10" hasCustomPrompt="1"/>
          </p:nvPr>
        </p:nvSpPr>
        <p:spPr>
          <a:xfrm>
            <a:off x="455995" y="1882331"/>
            <a:ext cx="7454644" cy="923330"/>
          </a:xfrm>
        </p:spPr>
        <p:txBody>
          <a:bodyPr wrap="square" lIns="0" tIns="0" rIns="0" bIns="0">
            <a:spAutoFit/>
          </a:bodyPr>
          <a:lstStyle>
            <a:lvl1pPr marL="0" indent="0">
              <a:lnSpc>
                <a:spcPts val="2353"/>
              </a:lnSpc>
              <a:buNone/>
              <a:defRPr sz="1961" b="0" i="0">
                <a:solidFill>
                  <a:schemeClr val="tx1"/>
                </a:solidFill>
                <a:latin typeface="+mn-lt"/>
              </a:defRPr>
            </a:lvl1pPr>
            <a:lvl2pPr marL="224097" indent="0">
              <a:buNone/>
              <a:defRPr/>
            </a:lvl2pPr>
            <a:lvl3pPr marL="448193" indent="0">
              <a:buNone/>
              <a:defRPr/>
            </a:lvl3pPr>
            <a:lvl4pPr marL="672290" indent="0">
              <a:buNone/>
              <a:defRPr/>
            </a:lvl4pPr>
            <a:lvl5pPr marL="896386" indent="0">
              <a:buNone/>
              <a:defRPr/>
            </a:lvl5pPr>
          </a:lstStyle>
          <a:p>
            <a:pPr lvl="0"/>
            <a:r>
              <a:rPr lang="en-US"/>
              <a:t>Subhead Segoe UI Regular 20/24. Dis </a:t>
            </a:r>
            <a:r>
              <a:rPr lang="en-US" err="1"/>
              <a:t>apid</a:t>
            </a:r>
            <a:r>
              <a:rPr lang="en-US"/>
              <a:t> </a:t>
            </a:r>
            <a:r>
              <a:rPr lang="en-US" err="1"/>
              <a:t>es</a:t>
            </a:r>
            <a:r>
              <a:rPr lang="en-US"/>
              <a:t> </a:t>
            </a:r>
            <a:r>
              <a:rPr lang="en-US" err="1"/>
              <a:t>simusanditis</a:t>
            </a:r>
            <a:r>
              <a:rPr lang="en-US"/>
              <a:t> </a:t>
            </a:r>
            <a:r>
              <a:rPr lang="en-US" err="1"/>
              <a:t>ea</a:t>
            </a:r>
            <a:r>
              <a:rPr lang="en-US"/>
              <a:t> ex et </a:t>
            </a:r>
            <a:r>
              <a:rPr lang="en-US" err="1"/>
              <a:t>illore</a:t>
            </a:r>
            <a:r>
              <a:rPr lang="en-US"/>
              <a:t>, </a:t>
            </a:r>
            <a:r>
              <a:rPr lang="en-US" err="1"/>
              <a:t>nectationet</a:t>
            </a:r>
            <a:r>
              <a:rPr lang="en-US"/>
              <a:t> </a:t>
            </a:r>
            <a:r>
              <a:rPr lang="en-US" err="1"/>
              <a:t>aut</a:t>
            </a:r>
            <a:r>
              <a:rPr lang="en-US"/>
              <a:t> </a:t>
            </a:r>
            <a:r>
              <a:rPr lang="en-US" err="1"/>
              <a:t>dic</a:t>
            </a:r>
            <a:r>
              <a:rPr lang="en-US"/>
              <a:t> </a:t>
            </a:r>
            <a:r>
              <a:rPr lang="en-US" err="1"/>
              <a:t>tem</a:t>
            </a:r>
            <a:r>
              <a:rPr lang="en-US"/>
              <a:t> </a:t>
            </a:r>
            <a:r>
              <a:rPr lang="en-US" err="1"/>
              <a:t>vit</a:t>
            </a:r>
            <a:r>
              <a:rPr lang="en-US"/>
              <a:t> </a:t>
            </a:r>
            <a:r>
              <a:rPr lang="en-US" err="1"/>
              <a:t>velestium</a:t>
            </a:r>
            <a:r>
              <a:rPr lang="en-US"/>
              <a:t> </a:t>
            </a:r>
            <a:r>
              <a:rPr lang="en-US" err="1"/>
              <a:t>reperro</a:t>
            </a:r>
            <a:r>
              <a:rPr lang="en-US"/>
              <a:t> </a:t>
            </a:r>
            <a:r>
              <a:rPr lang="en-US" err="1"/>
              <a:t>rroviduntion</a:t>
            </a:r>
            <a:r>
              <a:rPr lang="en-US"/>
              <a:t> </a:t>
            </a:r>
            <a:r>
              <a:rPr lang="en-US" err="1"/>
              <a:t>conem</a:t>
            </a:r>
            <a:r>
              <a:rPr lang="en-US"/>
              <a:t> </a:t>
            </a:r>
            <a:r>
              <a:rPr lang="en-US" err="1"/>
              <a:t>rehend</a:t>
            </a:r>
            <a:r>
              <a:rPr lang="en-US"/>
              <a:t>.</a:t>
            </a:r>
          </a:p>
        </p:txBody>
      </p:sp>
      <p:sp>
        <p:nvSpPr>
          <p:cNvPr id="5" name="Text Placeholder 4"/>
          <p:cNvSpPr>
            <a:spLocks noGrp="1"/>
          </p:cNvSpPr>
          <p:nvPr>
            <p:ph type="body" sz="quarter" idx="11" hasCustomPrompt="1"/>
          </p:nvPr>
        </p:nvSpPr>
        <p:spPr>
          <a:xfrm>
            <a:off x="455995" y="3151389"/>
            <a:ext cx="3618381" cy="2678201"/>
          </a:xfrm>
        </p:spPr>
        <p:txBody>
          <a:bodyPr lIns="0" tIns="0" rIns="0" bIns="0"/>
          <a:lstStyle>
            <a:lvl1pPr marL="0" indent="0">
              <a:lnSpc>
                <a:spcPts val="1765"/>
              </a:lnSpc>
              <a:spcBef>
                <a:spcPts val="882"/>
              </a:spcBef>
              <a:buNone/>
              <a:defRPr sz="1372" b="1">
                <a:solidFill>
                  <a:schemeClr val="accent1"/>
                </a:solidFill>
                <a:latin typeface="+mn-lt"/>
              </a:defRPr>
            </a:lvl1pPr>
            <a:lvl2pPr marL="280121" marR="0" indent="-280121" algn="l" defTabSz="914367" rtl="0" eaLnBrk="1" fontAlgn="auto" latinLnBrk="0" hangingPunct="1">
              <a:lnSpc>
                <a:spcPts val="1765"/>
              </a:lnSpc>
              <a:spcBef>
                <a:spcPts val="441"/>
              </a:spcBef>
              <a:spcAft>
                <a:spcPts val="0"/>
              </a:spcAft>
              <a:buClrTx/>
              <a:buSzPct val="90000"/>
              <a:buFont typeface="Arial" panose="020B0604020202020204" pitchFamily="34" charset="0"/>
              <a:buChar char="•"/>
              <a:tabLst/>
              <a:defRPr sz="1372">
                <a:solidFill>
                  <a:schemeClr val="tx1"/>
                </a:solidFill>
              </a:defRPr>
            </a:lvl2pPr>
            <a:lvl3pPr marL="448193" indent="0">
              <a:buNone/>
              <a:defRPr/>
            </a:lvl3pPr>
            <a:lvl4pPr marL="672290" indent="0">
              <a:buNone/>
              <a:defRPr/>
            </a:lvl4pPr>
            <a:lvl5pPr marL="896386" indent="0">
              <a:buNone/>
              <a:defRPr/>
            </a:lvl5pPr>
          </a:lstStyle>
          <a:p>
            <a:pPr lvl="0"/>
            <a:r>
              <a:rPr lang="en-US"/>
              <a:t>Paragraph title Segoe UI bold 14</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a:p>
            <a:pPr marL="280121" marR="0" lvl="1" indent="-280121" algn="l" defTabSz="914367" rtl="0" eaLnBrk="1" fontAlgn="auto" latinLnBrk="0" hangingPunct="1">
              <a:lnSpc>
                <a:spcPts val="1765"/>
              </a:lnSpc>
              <a:spcBef>
                <a:spcPts val="13"/>
              </a:spcBef>
              <a:spcAft>
                <a:spcPts val="0"/>
              </a:spcAft>
              <a:buClrTx/>
              <a:buSzPct val="90000"/>
              <a:buFont typeface="Arial" panose="020B0604020202020204" pitchFamily="34" charset="0"/>
              <a:buChar char="•"/>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6" name="Text Placeholder 4"/>
          <p:cNvSpPr>
            <a:spLocks noGrp="1"/>
          </p:cNvSpPr>
          <p:nvPr>
            <p:ph type="body" sz="quarter" idx="12" hasCustomPrompt="1"/>
          </p:nvPr>
        </p:nvSpPr>
        <p:spPr>
          <a:xfrm>
            <a:off x="4313110" y="3160782"/>
            <a:ext cx="3597528" cy="2678201"/>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1" kern="1200" spc="0" baseline="0" dirty="0">
                <a:solidFill>
                  <a:schemeClr val="accent1"/>
                </a:solidFill>
                <a:latin typeface="+mn-lt"/>
                <a:ea typeface="+mn-ea"/>
                <a:cs typeface="+mn-cs"/>
              </a:defRPr>
            </a:lvl1pPr>
            <a:lvl2pPr marL="280121" marR="0" indent="-280121" algn="l" defTabSz="914367" rtl="0" eaLnBrk="1" fontAlgn="auto" latinLnBrk="0" hangingPunct="1">
              <a:lnSpc>
                <a:spcPts val="1765"/>
              </a:lnSpc>
              <a:spcBef>
                <a:spcPts val="441"/>
              </a:spcBef>
              <a:spcAft>
                <a:spcPts val="0"/>
              </a:spcAft>
              <a:buClrTx/>
              <a:buSzPct val="90000"/>
              <a:buFont typeface="Arial" panose="020B0604020202020204" pitchFamily="34" charset="0"/>
              <a:buChar char="•"/>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bold 14</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a:p>
            <a:pPr marL="280121" marR="0" lvl="1" indent="-280121" algn="l" defTabSz="914367" rtl="0" eaLnBrk="1" fontAlgn="auto" latinLnBrk="0" hangingPunct="1">
              <a:lnSpc>
                <a:spcPts val="1765"/>
              </a:lnSpc>
              <a:spcBef>
                <a:spcPts val="13"/>
              </a:spcBef>
              <a:spcAft>
                <a:spcPts val="0"/>
              </a:spcAft>
              <a:buClrTx/>
              <a:buSzPct val="90000"/>
              <a:buFont typeface="Arial" panose="020B0604020202020204" pitchFamily="34" charset="0"/>
              <a:buChar char="•"/>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8" name="Text Placeholder 4"/>
          <p:cNvSpPr>
            <a:spLocks noGrp="1"/>
          </p:cNvSpPr>
          <p:nvPr>
            <p:ph type="body" sz="quarter" idx="13" hasCustomPrompt="1"/>
          </p:nvPr>
        </p:nvSpPr>
        <p:spPr>
          <a:xfrm>
            <a:off x="8140346" y="3151389"/>
            <a:ext cx="3622117" cy="2678201"/>
          </a:xfrm>
        </p:spPr>
        <p:txBody>
          <a:bodyPr lIns="0" tIns="0" rIns="0" bIns="0"/>
          <a:lstStyle>
            <a:lvl1pPr marL="0" indent="0">
              <a:lnSpc>
                <a:spcPts val="1765"/>
              </a:lnSpc>
              <a:spcBef>
                <a:spcPts val="882"/>
              </a:spcBef>
              <a:buNone/>
              <a:defRPr lang="en-US" sz="1372" b="1" kern="1200" spc="0" baseline="0" dirty="0">
                <a:solidFill>
                  <a:schemeClr val="accent1"/>
                </a:solidFill>
                <a:latin typeface="+mn-lt"/>
                <a:ea typeface="+mn-ea"/>
                <a:cs typeface="+mn-cs"/>
              </a:defRPr>
            </a:lvl1pPr>
            <a:lvl2pPr marL="280121" marR="0" indent="-280121" algn="l" defTabSz="914367" rtl="0" eaLnBrk="1" fontAlgn="auto" latinLnBrk="0" hangingPunct="1">
              <a:lnSpc>
                <a:spcPts val="1765"/>
              </a:lnSpc>
              <a:spcBef>
                <a:spcPts val="441"/>
              </a:spcBef>
              <a:spcAft>
                <a:spcPts val="0"/>
              </a:spcAft>
              <a:buClrTx/>
              <a:buSzPct val="90000"/>
              <a:buFont typeface="Arial" panose="020B0604020202020204" pitchFamily="34" charset="0"/>
              <a:buChar char="•"/>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bold 14</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a:p>
            <a:pPr marL="280121" marR="0" lvl="1" indent="-280121" algn="l" defTabSz="914367" rtl="0" eaLnBrk="1" fontAlgn="auto" latinLnBrk="0" hangingPunct="1">
              <a:lnSpc>
                <a:spcPts val="1765"/>
              </a:lnSpc>
              <a:spcBef>
                <a:spcPts val="13"/>
              </a:spcBef>
              <a:spcAft>
                <a:spcPts val="0"/>
              </a:spcAft>
              <a:buClrTx/>
              <a:buSzPct val="90000"/>
              <a:buFont typeface="Arial" panose="020B0604020202020204" pitchFamily="34" charset="0"/>
              <a:buChar char="•"/>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Tree>
    <p:extLst>
      <p:ext uri="{BB962C8B-B14F-4D97-AF65-F5344CB8AC3E}">
        <p14:creationId xmlns:p14="http://schemas.microsoft.com/office/powerpoint/2010/main" val="775025590"/>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269242" y="1189178"/>
            <a:ext cx="11653521" cy="5242444"/>
          </a:xfrm>
        </p:spPr>
        <p:txBody>
          <a:bodyPr>
            <a:normAutofit/>
          </a:bodyPr>
          <a:lstStyle>
            <a:lvl1pPr>
              <a:lnSpc>
                <a:spcPct val="120000"/>
              </a:lnSpc>
              <a:spcBef>
                <a:spcPts val="600"/>
              </a:spcBef>
              <a:defRPr/>
            </a:lvl1pPr>
            <a:lvl2pPr>
              <a:lnSpc>
                <a:spcPct val="120000"/>
              </a:lnSpc>
              <a:spcBef>
                <a:spcPts val="600"/>
              </a:spcBef>
              <a:defRPr/>
            </a:lvl2pPr>
            <a:lvl3pPr>
              <a:lnSpc>
                <a:spcPct val="120000"/>
              </a:lnSpc>
              <a:spcBef>
                <a:spcPts val="600"/>
              </a:spcBef>
              <a:defRPr/>
            </a:lvl3pPr>
            <a:lvl4pPr>
              <a:lnSpc>
                <a:spcPct val="120000"/>
              </a:lnSpc>
              <a:spcBef>
                <a:spcPts val="600"/>
              </a:spcBef>
              <a:defRPr/>
            </a:lvl4pPr>
            <a:lvl5pPr>
              <a:lnSpc>
                <a:spcPct val="120000"/>
              </a:lnSpc>
              <a:spcBef>
                <a:spcPts val="600"/>
              </a:spcBef>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040935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69302" y="2084187"/>
            <a:ext cx="8964185" cy="1793090"/>
          </a:xfrm>
          <a:noFill/>
        </p:spPr>
        <p:txBody>
          <a:bodyPr lIns="146304" tIns="91440" rIns="146304" bIns="91440" anchor="t" anchorCtr="0"/>
          <a:lstStyle>
            <a:lvl1pPr>
              <a:defRPr sz="5294" spc="-98"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69301" y="3878574"/>
            <a:ext cx="7171337" cy="1792326"/>
          </a:xfrm>
          <a:noFill/>
        </p:spPr>
        <p:txBody>
          <a:bodyPr lIns="164592" tIns="109728" rIns="164592" bIns="109728">
            <a:noAutofit/>
          </a:bodyPr>
          <a:lstStyle>
            <a:lvl1pPr marL="0" indent="0">
              <a:spcBef>
                <a:spcPts val="0"/>
              </a:spcBef>
              <a:buNone/>
              <a:defRPr sz="3137" spc="0" baseline="0">
                <a:gradFill>
                  <a:gsLst>
                    <a:gs pos="91000">
                      <a:schemeClr val="tx1"/>
                    </a:gs>
                    <a:gs pos="0">
                      <a:schemeClr val="tx1"/>
                    </a:gs>
                  </a:gsLst>
                  <a:lin ang="5400000" scaled="0"/>
                </a:gradFill>
                <a:latin typeface="+mn-lt"/>
              </a:defRPr>
            </a:lvl1pPr>
          </a:lstStyle>
          <a:p>
            <a:pPr lvl="0"/>
            <a:r>
              <a:rPr lang="en-US"/>
              <a:t>Speaker name</a:t>
            </a:r>
          </a:p>
        </p:txBody>
      </p:sp>
      <p:pic>
        <p:nvPicPr>
          <p:cNvPr id="6" name="MS logo white - EM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451632" y="470067"/>
            <a:ext cx="1423303" cy="304828"/>
          </a:xfrm>
          <a:prstGeom prst="rect">
            <a:avLst/>
          </a:prstGeom>
        </p:spPr>
      </p:pic>
    </p:spTree>
    <p:extLst>
      <p:ext uri="{BB962C8B-B14F-4D97-AF65-F5344CB8AC3E}">
        <p14:creationId xmlns:p14="http://schemas.microsoft.com/office/powerpoint/2010/main" val="74181743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bg2"/>
        </a:solidFill>
        <a:effectLst/>
      </p:bgPr>
    </p:bg>
    <p:spTree>
      <p:nvGrpSpPr>
        <p:cNvPr id="1" name=""/>
        <p:cNvGrpSpPr/>
        <p:nvPr/>
      </p:nvGrpSpPr>
      <p:grpSpPr>
        <a:xfrm>
          <a:off x="0" y="0"/>
          <a:ext cx="0" cy="0"/>
          <a:chOff x="0" y="0"/>
          <a:chExt cx="0" cy="0"/>
        </a:xfrm>
      </p:grpSpPr>
      <p:pic>
        <p:nvPicPr>
          <p:cNvPr id="6" name="MS logo white - EM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10304549" y="6197910"/>
            <a:ext cx="1423303" cy="304828"/>
          </a:xfrm>
          <a:prstGeom prst="rect">
            <a:avLst/>
          </a:prstGeom>
        </p:spPr>
      </p:pic>
      <p:sp>
        <p:nvSpPr>
          <p:cNvPr id="7" name="Title 1">
            <a:extLst>
              <a:ext uri="{FF2B5EF4-FFF2-40B4-BE49-F238E27FC236}">
                <a16:creationId xmlns:a16="http://schemas.microsoft.com/office/drawing/2014/main" id="{88D3F649-DEE7-4D5F-B18B-F8C443CBFAF5}"/>
              </a:ext>
            </a:extLst>
          </p:cNvPr>
          <p:cNvSpPr>
            <a:spLocks noGrp="1"/>
          </p:cNvSpPr>
          <p:nvPr>
            <p:ph type="title" hasCustomPrompt="1"/>
          </p:nvPr>
        </p:nvSpPr>
        <p:spPr>
          <a:xfrm>
            <a:off x="5118132" y="4454779"/>
            <a:ext cx="1955736" cy="482981"/>
          </a:xfrm>
          <a:noFill/>
        </p:spPr>
        <p:txBody>
          <a:bodyPr lIns="0" tIns="0" rIns="0" bIns="0" anchor="t" anchorCtr="0"/>
          <a:lstStyle>
            <a:lvl1pPr algn="ctr">
              <a:lnSpc>
                <a:spcPts val="2941"/>
              </a:lnSpc>
              <a:defRPr sz="2745" spc="-147" baseline="0">
                <a:solidFill>
                  <a:schemeClr val="tx1"/>
                </a:solidFill>
              </a:defRPr>
            </a:lvl1pPr>
          </a:lstStyle>
          <a:p>
            <a:r>
              <a:rPr lang="en-US"/>
              <a:t>Thank you.</a:t>
            </a:r>
          </a:p>
        </p:txBody>
      </p:sp>
    </p:spTree>
    <p:extLst>
      <p:ext uri="{BB962C8B-B14F-4D97-AF65-F5344CB8AC3E}">
        <p14:creationId xmlns:p14="http://schemas.microsoft.com/office/powerpoint/2010/main" val="229656537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2806728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93932474"/>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62229752"/>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hoto_Option">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a:stretch/>
        </p:blipFill>
        <p:spPr>
          <a:xfrm>
            <a:off x="-18535" y="-489"/>
            <a:ext cx="12210535"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2061606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2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l="-1"/>
          <a:stretch/>
        </p:blipFill>
        <p:spPr>
          <a:xfrm>
            <a:off x="0" y="0"/>
            <a:ext cx="12199973"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1484494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6_Title Slide Photo_Option">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6139" y="0"/>
            <a:ext cx="1219383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2379248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3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6139" y="0"/>
            <a:ext cx="1220611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1689412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4_Title Slide Photo_Option">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1" y="0"/>
            <a:ext cx="12187692" cy="6858000"/>
          </a:xfrm>
          <a:prstGeom prst="rect">
            <a:avLst/>
          </a:prstGeom>
        </p:spPr>
      </p:pic>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p:nvSpPr>
        <p:spPr>
          <a:xfrm>
            <a:off x="0" y="2966772"/>
            <a:ext cx="12192000" cy="3890220"/>
          </a:xfrm>
          <a:prstGeom prst="rect">
            <a:avLst/>
          </a:prstGeom>
          <a:gradFill>
            <a:gsLst>
              <a:gs pos="0">
                <a:srgbClr val="010A07">
                  <a:alpha val="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914314"/>
            <a:endParaRPr lang="en-US" sz="1765">
              <a:solidFill>
                <a:srgbClr val="F1EFED"/>
              </a:solidFill>
            </a:endParaRPr>
          </a:p>
        </p:txBody>
      </p:sp>
      <p:sp>
        <p:nvSpPr>
          <p:cNvPr id="13" name="Title 1"/>
          <p:cNvSpPr>
            <a:spLocks noGrp="1"/>
          </p:cNvSpPr>
          <p:nvPr>
            <p:ph type="title" hasCustomPrompt="1"/>
          </p:nvPr>
        </p:nvSpPr>
        <p:spPr bwMode="auto">
          <a:xfrm>
            <a:off x="257354" y="4576556"/>
            <a:ext cx="8354964"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5840965"/>
            <a:ext cx="8354964" cy="476135"/>
          </a:xfrm>
        </p:spPr>
        <p:txBody>
          <a:bodyPr tIns="0" bIns="109728">
            <a:noAutofit/>
          </a:bodyPr>
          <a:lstStyle>
            <a:lvl1pPr marL="0" indent="0" algn="l" defTabSz="896214" rtl="0" eaLnBrk="1" latinLnBrk="0" hangingPunct="1">
              <a:spcBef>
                <a:spcPts val="0"/>
              </a:spcBef>
              <a:buNone/>
              <a:defRPr lang="en-US" sz="2451" kern="1200" spc="-147" baseline="0" dirty="0" smtClean="0">
                <a:solidFill>
                  <a:srgbClr val="FFFFFF"/>
                </a:solidFill>
                <a:latin typeface="+mn-lt"/>
                <a:ea typeface="+mn-ea"/>
                <a:cs typeface="Bodoni Std Bold Italic"/>
              </a:defRPr>
            </a:lvl1pPr>
          </a:lstStyle>
          <a:p>
            <a:pPr lvl="0"/>
            <a:r>
              <a:rPr lang="en-US"/>
              <a:t>Subtitle</a:t>
            </a:r>
          </a:p>
        </p:txBody>
      </p:sp>
      <p:pic>
        <p:nvPicPr>
          <p:cNvPr id="16" name="Picture 1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12529" y="312533"/>
            <a:ext cx="1601410" cy="516416"/>
          </a:xfrm>
          <a:prstGeom prst="rect">
            <a:avLst/>
          </a:prstGeom>
        </p:spPr>
      </p:pic>
      <p:pic>
        <p:nvPicPr>
          <p:cNvPr id="20" name="Picture 1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9920476" y="5645716"/>
            <a:ext cx="2004978" cy="737522"/>
          </a:xfrm>
          <a:prstGeom prst="rect">
            <a:avLst/>
          </a:prstGeom>
        </p:spPr>
      </p:pic>
    </p:spTree>
    <p:extLst>
      <p:ext uri="{BB962C8B-B14F-4D97-AF65-F5344CB8AC3E}">
        <p14:creationId xmlns:p14="http://schemas.microsoft.com/office/powerpoint/2010/main" val="1246069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1_Title Slide Photo_Option">
    <p:bg>
      <p:bgRef idx="1001">
        <a:schemeClr val="bg2"/>
      </p:bgRef>
    </p:bg>
    <p:spTree>
      <p:nvGrpSpPr>
        <p:cNvPr id="1" name=""/>
        <p:cNvGrpSpPr/>
        <p:nvPr/>
      </p:nvGrpSpPr>
      <p:grpSpPr>
        <a:xfrm>
          <a:off x="0" y="0"/>
          <a:ext cx="0" cy="0"/>
          <a:chOff x="0" y="0"/>
          <a:chExt cx="0" cy="0"/>
        </a:xfrm>
      </p:grpSpPr>
      <p:sp>
        <p:nvSpPr>
          <p:cNvPr id="12" name="Rectangle 11"/>
          <p:cNvSpPr/>
          <p:nvPr/>
        </p:nvSpPr>
        <p:spPr bwMode="auto">
          <a:xfrm>
            <a:off x="263886" y="4618990"/>
            <a:ext cx="6276593" cy="358307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algn="ctr" defTabSz="913927" fontAlgn="base">
              <a:lnSpc>
                <a:spcPct val="90000"/>
              </a:lnSpc>
              <a:spcBef>
                <a:spcPct val="0"/>
              </a:spcBef>
              <a:spcAft>
                <a:spcPct val="0"/>
              </a:spcAft>
            </a:pPr>
            <a:endParaRPr lang="en-US" sz="2353" err="1">
              <a:gradFill>
                <a:gsLst>
                  <a:gs pos="0">
                    <a:srgbClr val="FFFFFF"/>
                  </a:gs>
                  <a:gs pos="100000">
                    <a:srgbClr val="FFFFFF"/>
                  </a:gs>
                </a:gsLst>
                <a:lin ang="5400000" scaled="0"/>
              </a:gradFill>
              <a:ea typeface="Segoe UI" pitchFamily="34" charset="0"/>
              <a:cs typeface="Segoe UI" pitchFamily="34" charset="0"/>
            </a:endParaRPr>
          </a:p>
        </p:txBody>
      </p:sp>
      <p:sp>
        <p:nvSpPr>
          <p:cNvPr id="13" name="Title 1"/>
          <p:cNvSpPr>
            <a:spLocks noGrp="1"/>
          </p:cNvSpPr>
          <p:nvPr>
            <p:ph type="title" hasCustomPrompt="1"/>
          </p:nvPr>
        </p:nvSpPr>
        <p:spPr bwMode="auto">
          <a:xfrm>
            <a:off x="257354" y="1346512"/>
            <a:ext cx="11531246" cy="1255173"/>
          </a:xfrm>
          <a:noFill/>
        </p:spPr>
        <p:txBody>
          <a:bodyPr lIns="146304" tIns="91440" rIns="146304" bIns="0" anchor="b" anchorCtr="0"/>
          <a:lstStyle>
            <a:lvl1pPr marL="0" algn="l" defTabSz="896214" rtl="0" eaLnBrk="1" latinLnBrk="0" hangingPunct="1">
              <a:defRPr lang="en-US" sz="4902" b="0" kern="1200" spc="-147" dirty="0">
                <a:solidFill>
                  <a:srgbClr val="FFFFFF"/>
                </a:solidFill>
                <a:latin typeface="Segoe UI Semibold" panose="020B0702040204020203" pitchFamily="34" charset="0"/>
                <a:ea typeface="+mn-ea"/>
                <a:cs typeface="Segoe UI Semibold" panose="020B0702040204020203" pitchFamily="34" charset="0"/>
              </a:defRPr>
            </a:lvl1pPr>
          </a:lstStyle>
          <a:p>
            <a:r>
              <a:rPr lang="en-US"/>
              <a:t>Presentation title</a:t>
            </a:r>
          </a:p>
        </p:txBody>
      </p:sp>
      <p:sp>
        <p:nvSpPr>
          <p:cNvPr id="14" name="Text Placeholder 2"/>
          <p:cNvSpPr>
            <a:spLocks noGrp="1"/>
          </p:cNvSpPr>
          <p:nvPr>
            <p:ph type="body" sz="quarter" idx="14" hasCustomPrompt="1"/>
          </p:nvPr>
        </p:nvSpPr>
        <p:spPr bwMode="auto">
          <a:xfrm>
            <a:off x="263884" y="2831989"/>
            <a:ext cx="11531246" cy="476135"/>
          </a:xfrm>
        </p:spPr>
        <p:txBody>
          <a:bodyPr tIns="0" bIns="109728">
            <a:noAutofit/>
          </a:bodyPr>
          <a:lstStyle>
            <a:lvl1pPr marL="0" indent="0" algn="l" defTabSz="896214" rtl="0" eaLnBrk="1" latinLnBrk="0" hangingPunct="1">
              <a:lnSpc>
                <a:spcPct val="100000"/>
              </a:lnSpc>
              <a:spcBef>
                <a:spcPts val="0"/>
              </a:spcBef>
              <a:buNone/>
              <a:defRPr lang="en-US" sz="2353" kern="1200" spc="0" baseline="0" dirty="0" smtClean="0">
                <a:solidFill>
                  <a:srgbClr val="FFFFFF"/>
                </a:solidFill>
                <a:latin typeface="+mn-lt"/>
                <a:ea typeface="+mn-ea"/>
                <a:cs typeface="Bodoni Std Bold Italic"/>
              </a:defRPr>
            </a:lvl1pPr>
          </a:lstStyle>
          <a:p>
            <a:pPr lvl="0"/>
            <a:r>
              <a:rPr lang="en-US"/>
              <a:t>Subtitle</a:t>
            </a:r>
          </a:p>
        </p:txBody>
      </p:sp>
    </p:spTree>
    <p:extLst>
      <p:ext uri="{BB962C8B-B14F-4D97-AF65-F5344CB8AC3E}">
        <p14:creationId xmlns:p14="http://schemas.microsoft.com/office/powerpoint/2010/main" val="2293454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99665"/>
          </a:xfrm>
        </p:spPr>
        <p:txBody>
          <a:bodyPr/>
          <a:lstStyle>
            <a:lvl1pPr marL="0" algn="l" defTabSz="896046" rtl="0" eaLnBrk="1" latinLnBrk="0" hangingPunct="1">
              <a:spcBef>
                <a:spcPct val="0"/>
              </a:spcBef>
              <a:buNone/>
              <a:defRPr lang="en-US" sz="3920" b="0" i="0" u="none" kern="1200" spc="-147" baseline="0" dirty="0">
                <a:solidFill>
                  <a:schemeClr val="accent5">
                    <a:lumMod val="50000"/>
                  </a:schemeClr>
                </a:solidFill>
                <a:latin typeface="Segoe UI Semibold" charset="0"/>
                <a:ea typeface="Segoe UI Semibold" charset="0"/>
                <a:cs typeface="Segoe UI Semibold" charset="0"/>
              </a:defRPr>
            </a:lvl1pPr>
          </a:lstStyle>
          <a:p>
            <a:r>
              <a:rPr lang="en-US"/>
              <a:t>Click to edit Master title style</a:t>
            </a:r>
          </a:p>
        </p:txBody>
      </p:sp>
      <p:sp>
        <p:nvSpPr>
          <p:cNvPr id="3" name="Text Placeholder 3"/>
          <p:cNvSpPr>
            <a:spLocks noGrp="1"/>
          </p:cNvSpPr>
          <p:nvPr>
            <p:ph idx="1"/>
          </p:nvPr>
        </p:nvSpPr>
        <p:spPr>
          <a:xfrm>
            <a:off x="269242" y="1189178"/>
            <a:ext cx="11653521" cy="1691682"/>
          </a:xfrm>
          <a:prstGeom prst="rect">
            <a:avLst/>
          </a:prstGeom>
        </p:spPr>
        <p:txBody>
          <a:bodyPr vert="horz" wrap="square" lIns="146304" tIns="91440" rIns="146304" bIns="91440" rtlCol="0">
            <a:spAutoFit/>
          </a:bodyPr>
          <a:lstStyle>
            <a:lvl1pPr marL="0" indent="0">
              <a:lnSpc>
                <a:spcPct val="100000"/>
              </a:lnSpc>
              <a:buNone/>
              <a:defRPr sz="2353">
                <a:latin typeface="+mn-lt"/>
              </a:defRPr>
            </a:lvl1pPr>
            <a:lvl2pPr marL="336081" indent="0">
              <a:lnSpc>
                <a:spcPct val="100000"/>
              </a:lnSpc>
              <a:buNone/>
              <a:defRPr sz="1800">
                <a:latin typeface="+mn-lt"/>
              </a:defRPr>
            </a:lvl2pPr>
            <a:lvl3pPr marL="560133" indent="0">
              <a:lnSpc>
                <a:spcPct val="100000"/>
              </a:lnSpc>
              <a:buNone/>
              <a:defRPr sz="1600">
                <a:latin typeface="+mn-lt"/>
              </a:defRPr>
            </a:lvl3pPr>
            <a:lvl4pPr marL="784187" indent="0">
              <a:lnSpc>
                <a:spcPct val="100000"/>
              </a:lnSpc>
              <a:buNone/>
              <a:defRPr sz="1400">
                <a:latin typeface="+mn-lt"/>
              </a:defRPr>
            </a:lvl4pPr>
            <a:lvl5pPr marL="1008240" indent="0">
              <a:lnSpc>
                <a:spcPct val="100000"/>
              </a:lnSpc>
              <a:buNone/>
              <a:defRPr sz="14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70173558"/>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itle Only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99665"/>
          </a:xfrm>
        </p:spPr>
        <p:txBody>
          <a:bodyPr/>
          <a:lstStyle>
            <a:lvl1pPr marL="0" algn="l" defTabSz="896046" rtl="0" eaLnBrk="1" latinLnBrk="0" hangingPunct="1">
              <a:spcBef>
                <a:spcPct val="0"/>
              </a:spcBef>
              <a:buNone/>
              <a:defRPr lang="en-US" sz="4312" b="0" i="0" u="none" kern="1200" spc="-147" baseline="0" dirty="0">
                <a:solidFill>
                  <a:schemeClr val="bg1"/>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359589020"/>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itle_Subtitle">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06897"/>
          </a:xfrm>
        </p:spPr>
        <p:txBody>
          <a:bodyPr/>
          <a:lstStyle>
            <a:lvl1pPr marL="0" algn="l" defTabSz="896046" rtl="0" eaLnBrk="1" latinLnBrk="0" hangingPunct="1">
              <a:spcBef>
                <a:spcPct val="0"/>
              </a:spcBef>
              <a:buNone/>
              <a:defRPr lang="en-US" sz="3920" b="0" i="0" u="none" kern="1200" spc="-147" baseline="0" dirty="0">
                <a:solidFill>
                  <a:schemeClr val="tx1"/>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1097322139"/>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le_Subtitle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78"/>
            <a:ext cx="11655840" cy="806897"/>
          </a:xfrm>
        </p:spPr>
        <p:txBody>
          <a:bodyPr/>
          <a:lstStyle>
            <a:lvl1pPr marL="0" algn="l" defTabSz="896046" rtl="0" eaLnBrk="1" latinLnBrk="0" hangingPunct="1">
              <a:spcBef>
                <a:spcPct val="0"/>
              </a:spcBef>
              <a:buNone/>
              <a:defRPr lang="en-US" sz="4312" b="0" i="0" u="none" kern="1200" spc="-147" baseline="0" dirty="0">
                <a:solidFill>
                  <a:schemeClr val="bg1"/>
                </a:solidFill>
                <a:latin typeface="Segoe UI Semibold" charset="0"/>
                <a:ea typeface="Segoe UI Semibold" charset="0"/>
                <a:cs typeface="Segoe UI Semibold" charset="0"/>
              </a:defRPr>
            </a:lvl1pPr>
          </a:lstStyle>
          <a:p>
            <a:r>
              <a:rPr lang="en-US"/>
              <a:t>Click to edit Master title style</a:t>
            </a:r>
          </a:p>
        </p:txBody>
      </p:sp>
      <p:sp>
        <p:nvSpPr>
          <p:cNvPr id="8" name="Text Placeholder 7"/>
          <p:cNvSpPr>
            <a:spLocks noGrp="1"/>
          </p:cNvSpPr>
          <p:nvPr>
            <p:ph type="body" sz="quarter" idx="10"/>
          </p:nvPr>
        </p:nvSpPr>
        <p:spPr>
          <a:xfrm>
            <a:off x="269241" y="1186958"/>
            <a:ext cx="11655078" cy="669799"/>
          </a:xfrm>
        </p:spPr>
        <p:txBody>
          <a:bodyPr tIns="0" bIns="0"/>
          <a:lstStyle>
            <a:lvl1pPr marL="0" indent="0">
              <a:buNone/>
              <a:defRPr lang="en-US" sz="1961" kern="1200" spc="-29" baseline="0" dirty="0">
                <a:solidFill>
                  <a:srgbClr val="ED6722"/>
                </a:solidFill>
                <a:latin typeface="+mn-lt"/>
                <a:ea typeface="+mn-ea"/>
                <a:cs typeface="Bodoni Std Bold Italic"/>
              </a:defRPr>
            </a:lvl1pPr>
          </a:lstStyle>
          <a:p>
            <a:pPr marL="0" lvl="0" algn="l" defTabSz="896214" rtl="0" eaLnBrk="1" latinLnBrk="0" hangingPunct="1"/>
            <a:r>
              <a:rPr lang="en-US"/>
              <a:t>Edit Master text styles</a:t>
            </a:r>
          </a:p>
          <a:p>
            <a:pPr marL="0" lvl="1" algn="l" defTabSz="896214" rtl="0" eaLnBrk="1" latinLnBrk="0" hangingPunct="1"/>
            <a:r>
              <a:rPr lang="en-US"/>
              <a:t>Second level</a:t>
            </a:r>
          </a:p>
        </p:txBody>
      </p:sp>
    </p:spTree>
    <p:extLst>
      <p:ext uri="{BB962C8B-B14F-4D97-AF65-F5344CB8AC3E}">
        <p14:creationId xmlns:p14="http://schemas.microsoft.com/office/powerpoint/2010/main" val="154101045"/>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Full picture">
    <p:bg>
      <p:bgPr>
        <a:solidFill>
          <a:srgbClr val="FFFFFF"/>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12192000" cy="727571"/>
          </a:xfrm>
        </p:spPr>
        <p:txBody>
          <a:bodyPr/>
          <a:lstStyle/>
          <a:p>
            <a:endParaRPr lang="en-US"/>
          </a:p>
        </p:txBody>
      </p:sp>
    </p:spTree>
    <p:extLst>
      <p:ext uri="{BB962C8B-B14F-4D97-AF65-F5344CB8AC3E}">
        <p14:creationId xmlns:p14="http://schemas.microsoft.com/office/powerpoint/2010/main" val="99801423"/>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Blank">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7671660"/>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Blank Accent Color 3">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229397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losing logo slide">
    <p:spTree>
      <p:nvGrpSpPr>
        <p:cNvPr id="1" name=""/>
        <p:cNvGrpSpPr/>
        <p:nvPr/>
      </p:nvGrpSpPr>
      <p:grpSpPr>
        <a:xfrm>
          <a:off x="0" y="0"/>
          <a:ext cx="0" cy="0"/>
          <a:chOff x="0" y="0"/>
          <a:chExt cx="0" cy="0"/>
        </a:xfrm>
      </p:grpSpPr>
      <p:sp>
        <p:nvSpPr>
          <p:cNvPr id="2" name="Text Box 3"/>
          <p:cNvSpPr txBox="1">
            <a:spLocks noChangeArrowheads="1"/>
          </p:cNvSpPr>
          <p:nvPr/>
        </p:nvSpPr>
        <p:spPr bwMode="blackWhite">
          <a:xfrm>
            <a:off x="269241" y="6170060"/>
            <a:ext cx="11623331" cy="395317"/>
          </a:xfrm>
          <a:prstGeom prst="rect">
            <a:avLst/>
          </a:prstGeom>
          <a:noFill/>
          <a:ln w="12700">
            <a:noFill/>
            <a:miter lim="800000"/>
            <a:headEnd type="none" w="sm" len="sm"/>
            <a:tailEnd type="none" w="sm" len="sm"/>
          </a:ln>
          <a:effectLst/>
        </p:spPr>
        <p:txBody>
          <a:bodyPr vert="horz" wrap="square" lIns="179259" tIns="143407" rIns="179259" bIns="143407" numCol="1" anchor="t" anchorCtr="0" compatLnSpc="1">
            <a:prstTxWarp prst="textNoShape">
              <a:avLst/>
            </a:prstTxWarp>
            <a:spAutoFit/>
          </a:bodyPr>
          <a:lstStyle/>
          <a:p>
            <a:pPr defTabSz="913748" eaLnBrk="0" hangingPunct="0"/>
            <a:r>
              <a:rPr lang="en-US" sz="686">
                <a:gradFill>
                  <a:gsLst>
                    <a:gs pos="0">
                      <a:srgbClr val="2C292A"/>
                    </a:gs>
                    <a:gs pos="100000">
                      <a:srgbClr val="2C292A"/>
                    </a:gs>
                  </a:gsLst>
                  <a:lin ang="5400000" scaled="0"/>
                </a:gradFill>
                <a:cs typeface="Segoe UI" pitchFamily="34" charset="0"/>
              </a:rPr>
              <a:t>© Copyright Microsoft Corporation. All rights reserved. </a:t>
            </a:r>
          </a:p>
        </p:txBody>
      </p:sp>
      <p:pic>
        <p:nvPicPr>
          <p:cNvPr id="3" name="Picture 2"/>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bwMode="invGray">
          <a:xfrm>
            <a:off x="450202" y="3083653"/>
            <a:ext cx="3223861" cy="690694"/>
          </a:xfrm>
          <a:prstGeom prst="rect">
            <a:avLst/>
          </a:prstGeom>
        </p:spPr>
      </p:pic>
    </p:spTree>
    <p:extLst>
      <p:ext uri="{BB962C8B-B14F-4D97-AF65-F5344CB8AC3E}">
        <p14:creationId xmlns:p14="http://schemas.microsoft.com/office/powerpoint/2010/main" val="3536744202"/>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_Section Titl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5246" y="3703197"/>
            <a:ext cx="10983828" cy="806897"/>
          </a:xfrm>
        </p:spPr>
        <p:txBody>
          <a:bodyPr/>
          <a:lstStyle>
            <a:lvl1pPr marL="0" algn="ctr" defTabSz="895702" rtl="0" eaLnBrk="1" latinLnBrk="0" hangingPunct="1">
              <a:spcBef>
                <a:spcPct val="0"/>
              </a:spcBef>
              <a:buNone/>
              <a:defRPr lang="en-US" sz="3528" b="0" i="0" u="none" kern="1200" spc="0" baseline="0" dirty="0">
                <a:solidFill>
                  <a:schemeClr val="tx2"/>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174599950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_Title Only">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80"/>
            <a:ext cx="11655840" cy="899665"/>
          </a:xfrm>
        </p:spPr>
        <p:txBody>
          <a:bodyPr/>
          <a:lstStyle>
            <a:lvl1pPr marL="0" algn="l" defTabSz="895702" rtl="0" eaLnBrk="1" latinLnBrk="0" hangingPunct="1">
              <a:spcBef>
                <a:spcPct val="0"/>
              </a:spcBef>
              <a:buNone/>
              <a:defRPr lang="en-US" sz="3528" b="0" i="0" u="none" kern="1200" spc="0" baseline="0" dirty="0">
                <a:solidFill>
                  <a:srgbClr val="2F2F2F"/>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2244258793"/>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8" y="620431"/>
            <a:ext cx="11306469" cy="403137"/>
          </a:xfrm>
        </p:spPr>
        <p:txBody>
          <a:bodyPr wrap="square" lIns="0" tIns="0" rIns="0" bIns="0" anchor="ctr">
            <a:spAutoFit/>
          </a:bodyPr>
          <a:lstStyle>
            <a:lvl1pPr>
              <a:lnSpc>
                <a:spcPts val="3075"/>
              </a:lnSpc>
              <a:defRPr sz="2745" strike="noStrike">
                <a:solidFill>
                  <a:srgbClr val="2F2F2F"/>
                </a:solidFill>
              </a:defRPr>
            </a:lvl1pPr>
          </a:lstStyle>
          <a:p>
            <a:r>
              <a:rPr lang="en-US"/>
              <a:t>Title</a:t>
            </a:r>
          </a:p>
        </p:txBody>
      </p:sp>
    </p:spTree>
    <p:extLst>
      <p:ext uri="{BB962C8B-B14F-4D97-AF65-F5344CB8AC3E}">
        <p14:creationId xmlns:p14="http://schemas.microsoft.com/office/powerpoint/2010/main" val="670942473"/>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M365_Title Only">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lvl1pPr>
              <a:defRPr sz="4000" spc="-100" baseline="0">
                <a:solidFill>
                  <a:srgbClr val="0078D7"/>
                </a:solidFill>
              </a:defRPr>
            </a:lvl1pPr>
          </a:lstStyle>
          <a:p>
            <a:r>
              <a:rPr lang="en-US"/>
              <a:t>Click to edit Master title style</a:t>
            </a:r>
          </a:p>
        </p:txBody>
      </p:sp>
    </p:spTree>
    <p:extLst>
      <p:ext uri="{BB962C8B-B14F-4D97-AF65-F5344CB8AC3E}">
        <p14:creationId xmlns:p14="http://schemas.microsoft.com/office/powerpoint/2010/main" val="3876200176"/>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6_Title Only">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69240" y="294380"/>
            <a:ext cx="11655840" cy="899665"/>
          </a:xfrm>
        </p:spPr>
        <p:txBody>
          <a:bodyPr/>
          <a:lstStyle>
            <a:lvl1pPr marL="0" algn="l" defTabSz="895702" rtl="0" eaLnBrk="1" latinLnBrk="0" hangingPunct="1">
              <a:spcBef>
                <a:spcPct val="0"/>
              </a:spcBef>
              <a:buNone/>
              <a:defRPr lang="en-US" sz="3528" b="0" i="0" u="none" kern="1200" spc="0" baseline="0" dirty="0">
                <a:solidFill>
                  <a:srgbClr val="2F2F2F"/>
                </a:solidFill>
                <a:latin typeface="Segoe UI Semibold" charset="0"/>
                <a:ea typeface="Segoe UI Semibold" charset="0"/>
                <a:cs typeface="Segoe UI Semibold" charset="0"/>
              </a:defRPr>
            </a:lvl1pPr>
          </a:lstStyle>
          <a:p>
            <a:r>
              <a:rPr lang="en-US"/>
              <a:t>Click to edit Master title style</a:t>
            </a:r>
          </a:p>
        </p:txBody>
      </p:sp>
    </p:spTree>
    <p:extLst>
      <p:ext uri="{BB962C8B-B14F-4D97-AF65-F5344CB8AC3E}">
        <p14:creationId xmlns:p14="http://schemas.microsoft.com/office/powerpoint/2010/main" val="44462264"/>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Section title 3">
    <p:bg>
      <p:bgPr>
        <a:solidFill>
          <a:schemeClr val="bg1"/>
        </a:solidFill>
        <a:effectLst/>
      </p:bgPr>
    </p:bg>
    <p:spTree>
      <p:nvGrpSpPr>
        <p:cNvPr id="1" name=""/>
        <p:cNvGrpSpPr/>
        <p:nvPr/>
      </p:nvGrpSpPr>
      <p:grpSpPr>
        <a:xfrm>
          <a:off x="0" y="0"/>
          <a:ext cx="0" cy="0"/>
          <a:chOff x="0" y="0"/>
          <a:chExt cx="0" cy="0"/>
        </a:xfrm>
      </p:grpSpPr>
      <p:sp>
        <p:nvSpPr>
          <p:cNvPr id="3" name="Title 35"/>
          <p:cNvSpPr>
            <a:spLocks noGrp="1"/>
          </p:cNvSpPr>
          <p:nvPr>
            <p:ph type="title" hasCustomPrompt="1"/>
          </p:nvPr>
        </p:nvSpPr>
        <p:spPr>
          <a:xfrm>
            <a:off x="455994" y="881921"/>
            <a:ext cx="7454643" cy="3558191"/>
          </a:xfrm>
          <a:noFill/>
        </p:spPr>
        <p:txBody>
          <a:bodyPr vert="horz" wrap="square" lIns="0" tIns="0" rIns="0" bIns="0" rtlCol="0" anchor="t" anchorCtr="0">
            <a:noAutofit/>
          </a:bodyPr>
          <a:lstStyle>
            <a:lvl1pPr>
              <a:defRPr lang="en-US" sz="5294" spc="-147" dirty="0">
                <a:solidFill>
                  <a:schemeClr val="tx2"/>
                </a:solidFill>
              </a:defRPr>
            </a:lvl1pPr>
          </a:lstStyle>
          <a:p>
            <a:pPr marL="0" lvl="0">
              <a:lnSpc>
                <a:spcPts val="5490"/>
              </a:lnSpc>
            </a:pPr>
            <a:r>
              <a:rPr lang="en-US"/>
              <a:t>Section title</a:t>
            </a:r>
          </a:p>
        </p:txBody>
      </p:sp>
    </p:spTree>
    <p:extLst>
      <p:ext uri="{BB962C8B-B14F-4D97-AF65-F5344CB8AC3E}">
        <p14:creationId xmlns:p14="http://schemas.microsoft.com/office/powerpoint/2010/main" val="181225829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Text option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5995" y="620428"/>
            <a:ext cx="11306469" cy="403137"/>
          </a:xfrm>
        </p:spPr>
        <p:txBody>
          <a:bodyPr wrap="square" lIns="0" tIns="0" rIns="0" bIns="0">
            <a:spAutoFit/>
          </a:bodyPr>
          <a:lstStyle>
            <a:lvl1pPr>
              <a:lnSpc>
                <a:spcPts val="3137"/>
              </a:lnSpc>
              <a:defRPr sz="2745">
                <a:solidFill>
                  <a:srgbClr val="2F2F2F"/>
                </a:solidFill>
              </a:defRPr>
            </a:lvl1pPr>
          </a:lstStyle>
          <a:p>
            <a:r>
              <a:rPr lang="en-US"/>
              <a:t>Text option 1: three column bulleted list</a:t>
            </a:r>
          </a:p>
        </p:txBody>
      </p:sp>
      <p:sp>
        <p:nvSpPr>
          <p:cNvPr id="4" name="Text Placeholder 3"/>
          <p:cNvSpPr>
            <a:spLocks noGrp="1"/>
          </p:cNvSpPr>
          <p:nvPr>
            <p:ph type="body" sz="quarter" idx="10" hasCustomPrompt="1"/>
          </p:nvPr>
        </p:nvSpPr>
        <p:spPr>
          <a:xfrm>
            <a:off x="455995" y="1882331"/>
            <a:ext cx="7454644" cy="923330"/>
          </a:xfrm>
        </p:spPr>
        <p:txBody>
          <a:bodyPr wrap="square" lIns="0" tIns="0" rIns="0" bIns="0">
            <a:spAutoFit/>
          </a:bodyPr>
          <a:lstStyle>
            <a:lvl1pPr marL="0" indent="0">
              <a:lnSpc>
                <a:spcPts val="2353"/>
              </a:lnSpc>
              <a:buNone/>
              <a:defRPr sz="1961" b="0" i="0">
                <a:solidFill>
                  <a:schemeClr val="tx1"/>
                </a:solidFill>
                <a:latin typeface="+mn-lt"/>
              </a:defRPr>
            </a:lvl1pPr>
            <a:lvl2pPr marL="224097" indent="0">
              <a:buNone/>
              <a:defRPr/>
            </a:lvl2pPr>
            <a:lvl3pPr marL="448193" indent="0">
              <a:buNone/>
              <a:defRPr/>
            </a:lvl3pPr>
            <a:lvl4pPr marL="672290" indent="0">
              <a:buNone/>
              <a:defRPr/>
            </a:lvl4pPr>
            <a:lvl5pPr marL="896386" indent="0">
              <a:buNone/>
              <a:defRPr/>
            </a:lvl5pPr>
          </a:lstStyle>
          <a:p>
            <a:pPr lvl="0"/>
            <a:r>
              <a:rPr lang="en-US"/>
              <a:t>Subhead Segoe UI Regular 20/24. Dis </a:t>
            </a:r>
            <a:r>
              <a:rPr lang="en-US" err="1"/>
              <a:t>apid</a:t>
            </a:r>
            <a:r>
              <a:rPr lang="en-US"/>
              <a:t> </a:t>
            </a:r>
            <a:r>
              <a:rPr lang="en-US" err="1"/>
              <a:t>es</a:t>
            </a:r>
            <a:r>
              <a:rPr lang="en-US"/>
              <a:t> </a:t>
            </a:r>
            <a:r>
              <a:rPr lang="en-US" err="1"/>
              <a:t>simusanditis</a:t>
            </a:r>
            <a:r>
              <a:rPr lang="en-US"/>
              <a:t> </a:t>
            </a:r>
            <a:r>
              <a:rPr lang="en-US" err="1"/>
              <a:t>ea</a:t>
            </a:r>
            <a:r>
              <a:rPr lang="en-US"/>
              <a:t> ex et </a:t>
            </a:r>
            <a:r>
              <a:rPr lang="en-US" err="1"/>
              <a:t>illore</a:t>
            </a:r>
            <a:r>
              <a:rPr lang="en-US"/>
              <a:t>, </a:t>
            </a:r>
            <a:r>
              <a:rPr lang="en-US" err="1"/>
              <a:t>nectationet</a:t>
            </a:r>
            <a:r>
              <a:rPr lang="en-US"/>
              <a:t> </a:t>
            </a:r>
            <a:r>
              <a:rPr lang="en-US" err="1"/>
              <a:t>aut</a:t>
            </a:r>
            <a:r>
              <a:rPr lang="en-US"/>
              <a:t> </a:t>
            </a:r>
            <a:r>
              <a:rPr lang="en-US" err="1"/>
              <a:t>dic</a:t>
            </a:r>
            <a:r>
              <a:rPr lang="en-US"/>
              <a:t> </a:t>
            </a:r>
            <a:r>
              <a:rPr lang="en-US" err="1"/>
              <a:t>tem</a:t>
            </a:r>
            <a:r>
              <a:rPr lang="en-US"/>
              <a:t> </a:t>
            </a:r>
            <a:r>
              <a:rPr lang="en-US" err="1"/>
              <a:t>vit</a:t>
            </a:r>
            <a:r>
              <a:rPr lang="en-US"/>
              <a:t> </a:t>
            </a:r>
            <a:r>
              <a:rPr lang="en-US" err="1"/>
              <a:t>velestium</a:t>
            </a:r>
            <a:r>
              <a:rPr lang="en-US"/>
              <a:t> </a:t>
            </a:r>
            <a:r>
              <a:rPr lang="en-US" err="1"/>
              <a:t>reperro</a:t>
            </a:r>
            <a:r>
              <a:rPr lang="en-US"/>
              <a:t> </a:t>
            </a:r>
            <a:r>
              <a:rPr lang="en-US" err="1"/>
              <a:t>rroviduntion</a:t>
            </a:r>
            <a:r>
              <a:rPr lang="en-US"/>
              <a:t> </a:t>
            </a:r>
            <a:r>
              <a:rPr lang="en-US" err="1"/>
              <a:t>conem</a:t>
            </a:r>
            <a:r>
              <a:rPr lang="en-US"/>
              <a:t> </a:t>
            </a:r>
            <a:r>
              <a:rPr lang="en-US" err="1"/>
              <a:t>rehend</a:t>
            </a:r>
            <a:r>
              <a:rPr lang="en-US"/>
              <a:t>.</a:t>
            </a:r>
          </a:p>
        </p:txBody>
      </p:sp>
      <p:sp>
        <p:nvSpPr>
          <p:cNvPr id="5" name="Text Placeholder 4"/>
          <p:cNvSpPr>
            <a:spLocks noGrp="1"/>
          </p:cNvSpPr>
          <p:nvPr>
            <p:ph type="body" sz="quarter" idx="11" hasCustomPrompt="1"/>
          </p:nvPr>
        </p:nvSpPr>
        <p:spPr>
          <a:xfrm>
            <a:off x="455995" y="3151389"/>
            <a:ext cx="3618381" cy="2678201"/>
          </a:xfrm>
        </p:spPr>
        <p:txBody>
          <a:bodyPr lIns="0" tIns="0" rIns="0" bIns="0"/>
          <a:lstStyle>
            <a:lvl1pPr marL="0" indent="0">
              <a:lnSpc>
                <a:spcPts val="1765"/>
              </a:lnSpc>
              <a:spcBef>
                <a:spcPts val="882"/>
              </a:spcBef>
              <a:buNone/>
              <a:defRPr sz="1372" b="1">
                <a:solidFill>
                  <a:schemeClr val="accent1"/>
                </a:solidFill>
                <a:latin typeface="+mn-lt"/>
              </a:defRPr>
            </a:lvl1pPr>
            <a:lvl2pPr marL="280121" marR="0" indent="-280121" algn="l" defTabSz="914367" rtl="0" eaLnBrk="1" fontAlgn="auto" latinLnBrk="0" hangingPunct="1">
              <a:lnSpc>
                <a:spcPts val="1765"/>
              </a:lnSpc>
              <a:spcBef>
                <a:spcPts val="441"/>
              </a:spcBef>
              <a:spcAft>
                <a:spcPts val="0"/>
              </a:spcAft>
              <a:buClrTx/>
              <a:buSzPct val="90000"/>
              <a:buFont typeface="Arial" panose="020B0604020202020204" pitchFamily="34" charset="0"/>
              <a:buChar char="•"/>
              <a:tabLst/>
              <a:defRPr sz="1372">
                <a:solidFill>
                  <a:schemeClr val="tx1"/>
                </a:solidFill>
              </a:defRPr>
            </a:lvl2pPr>
            <a:lvl3pPr marL="448193" indent="0">
              <a:buNone/>
              <a:defRPr/>
            </a:lvl3pPr>
            <a:lvl4pPr marL="672290" indent="0">
              <a:buNone/>
              <a:defRPr/>
            </a:lvl4pPr>
            <a:lvl5pPr marL="896386" indent="0">
              <a:buNone/>
              <a:defRPr/>
            </a:lvl5pPr>
          </a:lstStyle>
          <a:p>
            <a:pPr lvl="0"/>
            <a:r>
              <a:rPr lang="en-US"/>
              <a:t>Paragraph title Segoe UI bold 14</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a:p>
            <a:pPr marL="280121" marR="0" lvl="1" indent="-280121" algn="l" defTabSz="914367" rtl="0" eaLnBrk="1" fontAlgn="auto" latinLnBrk="0" hangingPunct="1">
              <a:lnSpc>
                <a:spcPts val="1765"/>
              </a:lnSpc>
              <a:spcBef>
                <a:spcPts val="13"/>
              </a:spcBef>
              <a:spcAft>
                <a:spcPts val="0"/>
              </a:spcAft>
              <a:buClrTx/>
              <a:buSzPct val="90000"/>
              <a:buFont typeface="Arial" panose="020B0604020202020204" pitchFamily="34" charset="0"/>
              <a:buChar char="•"/>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6" name="Text Placeholder 4"/>
          <p:cNvSpPr>
            <a:spLocks noGrp="1"/>
          </p:cNvSpPr>
          <p:nvPr>
            <p:ph type="body" sz="quarter" idx="12" hasCustomPrompt="1"/>
          </p:nvPr>
        </p:nvSpPr>
        <p:spPr>
          <a:xfrm>
            <a:off x="4313110" y="3160782"/>
            <a:ext cx="3597528" cy="2678201"/>
          </a:xfrm>
        </p:spPr>
        <p:txBody>
          <a:bodyPr lIns="0" tIns="0" rIns="0" bIns="0"/>
          <a:lstStyle>
            <a:lvl1pPr marL="0" marR="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defRPr lang="en-US" sz="1372" b="1" kern="1200" spc="0" baseline="0" dirty="0">
                <a:solidFill>
                  <a:schemeClr val="accent1"/>
                </a:solidFill>
                <a:latin typeface="+mn-lt"/>
                <a:ea typeface="+mn-ea"/>
                <a:cs typeface="+mn-cs"/>
              </a:defRPr>
            </a:lvl1pPr>
            <a:lvl2pPr marL="280121" marR="0" indent="-280121" algn="l" defTabSz="914367" rtl="0" eaLnBrk="1" fontAlgn="auto" latinLnBrk="0" hangingPunct="1">
              <a:lnSpc>
                <a:spcPts val="1765"/>
              </a:lnSpc>
              <a:spcBef>
                <a:spcPts val="441"/>
              </a:spcBef>
              <a:spcAft>
                <a:spcPts val="0"/>
              </a:spcAft>
              <a:buClrTx/>
              <a:buSzPct val="90000"/>
              <a:buFont typeface="Arial" panose="020B0604020202020204" pitchFamily="34" charset="0"/>
              <a:buChar char="•"/>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bold 14</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a:p>
            <a:pPr marL="280121" marR="0" lvl="1" indent="-280121" algn="l" defTabSz="914367" rtl="0" eaLnBrk="1" fontAlgn="auto" latinLnBrk="0" hangingPunct="1">
              <a:lnSpc>
                <a:spcPts val="1765"/>
              </a:lnSpc>
              <a:spcBef>
                <a:spcPts val="13"/>
              </a:spcBef>
              <a:spcAft>
                <a:spcPts val="0"/>
              </a:spcAft>
              <a:buClrTx/>
              <a:buSzPct val="90000"/>
              <a:buFont typeface="Arial" panose="020B0604020202020204" pitchFamily="34" charset="0"/>
              <a:buChar char="•"/>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
        <p:nvSpPr>
          <p:cNvPr id="8" name="Text Placeholder 4"/>
          <p:cNvSpPr>
            <a:spLocks noGrp="1"/>
          </p:cNvSpPr>
          <p:nvPr>
            <p:ph type="body" sz="quarter" idx="13" hasCustomPrompt="1"/>
          </p:nvPr>
        </p:nvSpPr>
        <p:spPr>
          <a:xfrm>
            <a:off x="8140346" y="3151389"/>
            <a:ext cx="3622117" cy="2678201"/>
          </a:xfrm>
        </p:spPr>
        <p:txBody>
          <a:bodyPr lIns="0" tIns="0" rIns="0" bIns="0"/>
          <a:lstStyle>
            <a:lvl1pPr marL="0" indent="0">
              <a:lnSpc>
                <a:spcPts val="1765"/>
              </a:lnSpc>
              <a:spcBef>
                <a:spcPts val="882"/>
              </a:spcBef>
              <a:buNone/>
              <a:defRPr lang="en-US" sz="1372" b="1" kern="1200" spc="0" baseline="0" dirty="0">
                <a:solidFill>
                  <a:schemeClr val="accent1"/>
                </a:solidFill>
                <a:latin typeface="+mn-lt"/>
                <a:ea typeface="+mn-ea"/>
                <a:cs typeface="+mn-cs"/>
              </a:defRPr>
            </a:lvl1pPr>
            <a:lvl2pPr marL="280121" marR="0" indent="-280121" algn="l" defTabSz="914367" rtl="0" eaLnBrk="1" fontAlgn="auto" latinLnBrk="0" hangingPunct="1">
              <a:lnSpc>
                <a:spcPts val="1765"/>
              </a:lnSpc>
              <a:spcBef>
                <a:spcPts val="441"/>
              </a:spcBef>
              <a:spcAft>
                <a:spcPts val="0"/>
              </a:spcAft>
              <a:buClrTx/>
              <a:buSzPct val="90000"/>
              <a:buFont typeface="Arial" panose="020B0604020202020204" pitchFamily="34" charset="0"/>
              <a:buChar char="•"/>
              <a:tabLst/>
              <a:defRPr sz="1372">
                <a:solidFill>
                  <a:schemeClr val="tx1"/>
                </a:solidFill>
              </a:defRPr>
            </a:lvl2pPr>
            <a:lvl3pPr marL="448193" indent="0">
              <a:buNone/>
              <a:defRPr/>
            </a:lvl3pPr>
            <a:lvl4pPr marL="672290" indent="0">
              <a:buNone/>
              <a:defRPr/>
            </a:lvl4pPr>
            <a:lvl5pPr marL="896386" indent="0">
              <a:buNone/>
              <a:defRPr/>
            </a:lvl5pPr>
          </a:lstStyle>
          <a:p>
            <a:pPr marL="0" marR="0" lvl="0" indent="0" algn="l" defTabSz="914367" rtl="0" eaLnBrk="1" fontAlgn="auto" latinLnBrk="0" hangingPunct="1">
              <a:lnSpc>
                <a:spcPts val="1765"/>
              </a:lnSpc>
              <a:spcBef>
                <a:spcPts val="882"/>
              </a:spcBef>
              <a:spcAft>
                <a:spcPts val="0"/>
              </a:spcAft>
              <a:buClrTx/>
              <a:buSzPct val="90000"/>
              <a:buFont typeface="Wingdings" panose="05000000000000000000" pitchFamily="2" charset="2"/>
              <a:buNone/>
              <a:tabLst/>
            </a:pPr>
            <a:r>
              <a:rPr lang="en-US"/>
              <a:t>Paragraph title Segoe UI bold 14</a:t>
            </a:r>
          </a:p>
          <a:p>
            <a:pPr lvl="1"/>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a:p>
            <a:pPr marL="280121" marR="0" lvl="1" indent="-280121" algn="l" defTabSz="914367" rtl="0" eaLnBrk="1" fontAlgn="auto" latinLnBrk="0" hangingPunct="1">
              <a:lnSpc>
                <a:spcPts val="1765"/>
              </a:lnSpc>
              <a:spcBef>
                <a:spcPts val="13"/>
              </a:spcBef>
              <a:spcAft>
                <a:spcPts val="0"/>
              </a:spcAft>
              <a:buClrTx/>
              <a:buSzPct val="90000"/>
              <a:buFont typeface="Arial" panose="020B0604020202020204" pitchFamily="34" charset="0"/>
              <a:buChar char="•"/>
              <a:tabLst/>
              <a:defRPr/>
            </a:pPr>
            <a:r>
              <a:rPr lang="en-US"/>
              <a:t>Body copy Segoe Regular 14/18. </a:t>
            </a:r>
            <a:r>
              <a:rPr lang="en-US" err="1"/>
              <a:t>Boribus</a:t>
            </a:r>
            <a:r>
              <a:rPr lang="en-US"/>
              <a:t> </a:t>
            </a:r>
            <a:r>
              <a:rPr lang="en-US" err="1"/>
              <a:t>sinctius</a:t>
            </a:r>
            <a:r>
              <a:rPr lang="en-US"/>
              <a:t> </a:t>
            </a:r>
            <a:r>
              <a:rPr lang="en-US" err="1"/>
              <a:t>nimaxime</a:t>
            </a:r>
            <a:r>
              <a:rPr lang="en-US"/>
              <a:t> </a:t>
            </a:r>
            <a:r>
              <a:rPr lang="en-US" err="1"/>
              <a:t>nonsequibus</a:t>
            </a:r>
            <a:r>
              <a:rPr lang="en-US"/>
              <a:t> </a:t>
            </a:r>
            <a:r>
              <a:rPr lang="en-US" err="1"/>
              <a:t>dollendis</a:t>
            </a:r>
            <a:r>
              <a:rPr lang="en-US"/>
              <a:t> as </a:t>
            </a:r>
            <a:r>
              <a:rPr lang="en-US" err="1"/>
              <a:t>autestiatur</a:t>
            </a:r>
            <a:r>
              <a:rPr lang="en-US"/>
              <a:t>. </a:t>
            </a:r>
            <a:r>
              <a:rPr lang="en-US" err="1"/>
              <a:t>Urestempor</a:t>
            </a:r>
            <a:r>
              <a:rPr lang="en-US"/>
              <a:t> </a:t>
            </a:r>
            <a:r>
              <a:rPr lang="en-US" err="1"/>
              <a:t>ra</a:t>
            </a:r>
            <a:r>
              <a:rPr lang="en-US"/>
              <a:t> </a:t>
            </a:r>
            <a:r>
              <a:rPr lang="en-US" err="1"/>
              <a:t>aut</a:t>
            </a:r>
            <a:r>
              <a:rPr lang="en-US"/>
              <a:t> </a:t>
            </a:r>
            <a:r>
              <a:rPr lang="en-US" err="1"/>
              <a:t>velique</a:t>
            </a:r>
            <a:r>
              <a:rPr lang="en-US"/>
              <a:t> </a:t>
            </a:r>
            <a:r>
              <a:rPr lang="en-US" err="1"/>
              <a:t>perum</a:t>
            </a:r>
            <a:r>
              <a:rPr lang="en-US"/>
              <a:t> </a:t>
            </a:r>
            <a:r>
              <a:rPr lang="en-US" err="1"/>
              <a:t>enim</a:t>
            </a:r>
            <a:r>
              <a:rPr lang="en-US"/>
              <a:t> qui </a:t>
            </a:r>
            <a:r>
              <a:rPr lang="en-US" err="1"/>
              <a:t>omnimus</a:t>
            </a:r>
            <a:r>
              <a:rPr lang="en-US"/>
              <a:t>, </a:t>
            </a:r>
            <a:r>
              <a:rPr lang="en-US" err="1"/>
              <a:t>sunt</a:t>
            </a:r>
            <a:r>
              <a:rPr lang="en-US"/>
              <a:t> </a:t>
            </a:r>
            <a:r>
              <a:rPr lang="en-US" err="1"/>
              <a:t>fuga</a:t>
            </a:r>
            <a:r>
              <a:rPr lang="en-US"/>
              <a:t>.</a:t>
            </a:r>
          </a:p>
          <a:p>
            <a:pPr lvl="1"/>
            <a:endParaRPr lang="en-US"/>
          </a:p>
        </p:txBody>
      </p:sp>
    </p:spTree>
    <p:extLst>
      <p:ext uri="{BB962C8B-B14F-4D97-AF65-F5344CB8AC3E}">
        <p14:creationId xmlns:p14="http://schemas.microsoft.com/office/powerpoint/2010/main" val="775025590"/>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269242" y="1189178"/>
            <a:ext cx="11653521" cy="5242444"/>
          </a:xfrm>
        </p:spPr>
        <p:txBody>
          <a:bodyPr>
            <a:normAutofit/>
          </a:bodyPr>
          <a:lstStyle>
            <a:lvl1pPr>
              <a:lnSpc>
                <a:spcPct val="120000"/>
              </a:lnSpc>
              <a:spcBef>
                <a:spcPts val="600"/>
              </a:spcBef>
              <a:defRPr/>
            </a:lvl1pPr>
            <a:lvl2pPr>
              <a:lnSpc>
                <a:spcPct val="120000"/>
              </a:lnSpc>
              <a:spcBef>
                <a:spcPts val="600"/>
              </a:spcBef>
              <a:defRPr/>
            </a:lvl2pPr>
            <a:lvl3pPr>
              <a:lnSpc>
                <a:spcPct val="120000"/>
              </a:lnSpc>
              <a:spcBef>
                <a:spcPts val="600"/>
              </a:spcBef>
              <a:defRPr/>
            </a:lvl3pPr>
            <a:lvl4pPr>
              <a:lnSpc>
                <a:spcPct val="120000"/>
              </a:lnSpc>
              <a:spcBef>
                <a:spcPts val="600"/>
              </a:spcBef>
              <a:defRPr/>
            </a:lvl4pPr>
            <a:lvl5pPr>
              <a:lnSpc>
                <a:spcPct val="120000"/>
              </a:lnSpc>
              <a:spcBef>
                <a:spcPts val="600"/>
              </a:spcBef>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0409352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1_Title Slide">
    <p:bg>
      <p:bgPr>
        <a:solidFill>
          <a:schemeClr val="bg2"/>
        </a:solidFill>
        <a:effectLst/>
      </p:bgPr>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269302" y="2084187"/>
            <a:ext cx="8964185" cy="1793090"/>
          </a:xfrm>
          <a:noFill/>
        </p:spPr>
        <p:txBody>
          <a:bodyPr lIns="146304" tIns="91440" rIns="146304" bIns="91440" anchor="t" anchorCtr="0"/>
          <a:lstStyle>
            <a:lvl1pPr>
              <a:defRPr sz="5294" spc="-98" baseline="0">
                <a:gradFill>
                  <a:gsLst>
                    <a:gs pos="62564">
                      <a:schemeClr val="tx1"/>
                    </a:gs>
                    <a:gs pos="55000">
                      <a:schemeClr val="tx1"/>
                    </a:gs>
                  </a:gsLst>
                  <a:lin ang="5400000" scaled="0"/>
                </a:gradFill>
              </a:defRPr>
            </a:lvl1pPr>
          </a:lstStyle>
          <a:p>
            <a:r>
              <a:rPr lang="en-US"/>
              <a:t>Presentation title</a:t>
            </a:r>
          </a:p>
        </p:txBody>
      </p:sp>
      <p:sp>
        <p:nvSpPr>
          <p:cNvPr id="5" name="Text Placeholder 4"/>
          <p:cNvSpPr>
            <a:spLocks noGrp="1"/>
          </p:cNvSpPr>
          <p:nvPr>
            <p:ph type="body" sz="quarter" idx="12" hasCustomPrompt="1"/>
          </p:nvPr>
        </p:nvSpPr>
        <p:spPr>
          <a:xfrm>
            <a:off x="269301" y="3878574"/>
            <a:ext cx="7171337" cy="1792326"/>
          </a:xfrm>
          <a:noFill/>
        </p:spPr>
        <p:txBody>
          <a:bodyPr lIns="164592" tIns="109728" rIns="164592" bIns="109728">
            <a:noAutofit/>
          </a:bodyPr>
          <a:lstStyle>
            <a:lvl1pPr marL="0" indent="0">
              <a:spcBef>
                <a:spcPts val="0"/>
              </a:spcBef>
              <a:buNone/>
              <a:defRPr sz="3137" spc="0" baseline="0">
                <a:gradFill>
                  <a:gsLst>
                    <a:gs pos="91000">
                      <a:schemeClr val="tx1"/>
                    </a:gs>
                    <a:gs pos="0">
                      <a:schemeClr val="tx1"/>
                    </a:gs>
                  </a:gsLst>
                  <a:lin ang="5400000" scaled="0"/>
                </a:gradFill>
                <a:latin typeface="+mn-lt"/>
              </a:defRPr>
            </a:lvl1pPr>
          </a:lstStyle>
          <a:p>
            <a:pPr lvl="0"/>
            <a:r>
              <a:rPr lang="en-US"/>
              <a:t>Speaker name</a:t>
            </a:r>
          </a:p>
        </p:txBody>
      </p:sp>
      <p:pic>
        <p:nvPicPr>
          <p:cNvPr id="6" name="MS logo white - EM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451632" y="470067"/>
            <a:ext cx="1423303" cy="304828"/>
          </a:xfrm>
          <a:prstGeom prst="rect">
            <a:avLst/>
          </a:prstGeom>
        </p:spPr>
      </p:pic>
    </p:spTree>
    <p:extLst>
      <p:ext uri="{BB962C8B-B14F-4D97-AF65-F5344CB8AC3E}">
        <p14:creationId xmlns:p14="http://schemas.microsoft.com/office/powerpoint/2010/main" val="74181743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bg2"/>
        </a:solidFill>
        <a:effectLst/>
      </p:bgPr>
    </p:bg>
    <p:spTree>
      <p:nvGrpSpPr>
        <p:cNvPr id="1" name=""/>
        <p:cNvGrpSpPr/>
        <p:nvPr/>
      </p:nvGrpSpPr>
      <p:grpSpPr>
        <a:xfrm>
          <a:off x="0" y="0"/>
          <a:ext cx="0" cy="0"/>
          <a:chOff x="0" y="0"/>
          <a:chExt cx="0" cy="0"/>
        </a:xfrm>
      </p:grpSpPr>
      <p:pic>
        <p:nvPicPr>
          <p:cNvPr id="6" name="MS logo white - EM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black">
          <a:xfrm>
            <a:off x="10304549" y="6197910"/>
            <a:ext cx="1423303" cy="304828"/>
          </a:xfrm>
          <a:prstGeom prst="rect">
            <a:avLst/>
          </a:prstGeom>
        </p:spPr>
      </p:pic>
      <p:sp>
        <p:nvSpPr>
          <p:cNvPr id="7" name="Title 1">
            <a:extLst>
              <a:ext uri="{FF2B5EF4-FFF2-40B4-BE49-F238E27FC236}">
                <a16:creationId xmlns:a16="http://schemas.microsoft.com/office/drawing/2014/main" id="{88D3F649-DEE7-4D5F-B18B-F8C443CBFAF5}"/>
              </a:ext>
            </a:extLst>
          </p:cNvPr>
          <p:cNvSpPr>
            <a:spLocks noGrp="1"/>
          </p:cNvSpPr>
          <p:nvPr>
            <p:ph type="title" hasCustomPrompt="1"/>
          </p:nvPr>
        </p:nvSpPr>
        <p:spPr>
          <a:xfrm>
            <a:off x="5118132" y="4454779"/>
            <a:ext cx="1955736" cy="482981"/>
          </a:xfrm>
          <a:noFill/>
        </p:spPr>
        <p:txBody>
          <a:bodyPr lIns="0" tIns="0" rIns="0" bIns="0" anchor="t" anchorCtr="0"/>
          <a:lstStyle>
            <a:lvl1pPr algn="ctr">
              <a:lnSpc>
                <a:spcPts val="2941"/>
              </a:lnSpc>
              <a:defRPr sz="2745" spc="-147" baseline="0">
                <a:solidFill>
                  <a:schemeClr val="tx1"/>
                </a:solidFill>
              </a:defRPr>
            </a:lvl1pPr>
          </a:lstStyle>
          <a:p>
            <a:r>
              <a:rPr lang="en-US"/>
              <a:t>Thank you.</a:t>
            </a:r>
          </a:p>
        </p:txBody>
      </p:sp>
    </p:spTree>
    <p:extLst>
      <p:ext uri="{BB962C8B-B14F-4D97-AF65-F5344CB8AC3E}">
        <p14:creationId xmlns:p14="http://schemas.microsoft.com/office/powerpoint/2010/main" val="229656537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2806728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93932474"/>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62229752"/>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26" Type="http://schemas.openxmlformats.org/officeDocument/2006/relationships/slideLayout" Target="../slideLayouts/slideLayout64.xml"/><Relationship Id="rId3" Type="http://schemas.openxmlformats.org/officeDocument/2006/relationships/slideLayout" Target="../slideLayouts/slideLayout41.xml"/><Relationship Id="rId21" Type="http://schemas.openxmlformats.org/officeDocument/2006/relationships/slideLayout" Target="../slideLayouts/slideLayout59.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5" Type="http://schemas.openxmlformats.org/officeDocument/2006/relationships/slideLayout" Target="../slideLayouts/slideLayout63.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slideLayout" Target="../slideLayouts/slideLayout58.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24" Type="http://schemas.openxmlformats.org/officeDocument/2006/relationships/slideLayout" Target="../slideLayouts/slideLayout62.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23" Type="http://schemas.openxmlformats.org/officeDocument/2006/relationships/slideLayout" Target="../slideLayouts/slideLayout61.xml"/><Relationship Id="rId28" Type="http://schemas.openxmlformats.org/officeDocument/2006/relationships/theme" Target="../theme/theme3.xml"/><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slideLayout" Target="../slideLayouts/slideLayout60.xml"/><Relationship Id="rId27"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562BBE-B50C-4A7F-8F90-DA60C2A879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DBEEBF91-26E4-4E9E-8921-9CB60288FF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6865C7EF-95AE-4F72-9DE6-4B35EF6A0A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DA7D26-63B3-4126-9FF8-6D072374D4DC}" type="datetimeFigureOut">
              <a:rPr lang="LID4096" smtClean="0"/>
              <a:t>02/18/2019</a:t>
            </a:fld>
            <a:endParaRPr lang="LID4096"/>
          </a:p>
        </p:txBody>
      </p:sp>
      <p:sp>
        <p:nvSpPr>
          <p:cNvPr id="5" name="Footer Placeholder 4">
            <a:extLst>
              <a:ext uri="{FF2B5EF4-FFF2-40B4-BE49-F238E27FC236}">
                <a16:creationId xmlns:a16="http://schemas.microsoft.com/office/drawing/2014/main" id="{57D306FA-DB48-4F0D-98E0-68A47FAAC5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ID4096"/>
          </a:p>
        </p:txBody>
      </p:sp>
      <p:sp>
        <p:nvSpPr>
          <p:cNvPr id="6" name="Slide Number Placeholder 5">
            <a:extLst>
              <a:ext uri="{FF2B5EF4-FFF2-40B4-BE49-F238E27FC236}">
                <a16:creationId xmlns:a16="http://schemas.microsoft.com/office/drawing/2014/main" id="{5D65975A-5806-4B1F-9855-AAE263E968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7BFFCF-A322-4BF3-9D7C-5F0D5A9F5752}" type="slidenum">
              <a:rPr lang="LID4096" smtClean="0"/>
              <a:t>‹#›</a:t>
            </a:fld>
            <a:endParaRPr lang="LID4096"/>
          </a:p>
        </p:txBody>
      </p:sp>
    </p:spTree>
    <p:extLst>
      <p:ext uri="{BB962C8B-B14F-4D97-AF65-F5344CB8AC3E}">
        <p14:creationId xmlns:p14="http://schemas.microsoft.com/office/powerpoint/2010/main" val="2110199751"/>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2"/>
            <a:ext cx="11655840" cy="89966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69242" y="1189178"/>
            <a:ext cx="11653521" cy="2052030"/>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61673778"/>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 id="2147483818" r:id="rId18"/>
    <p:sldLayoutId id="2147483819" r:id="rId19"/>
    <p:sldLayoutId id="2147483820" r:id="rId20"/>
    <p:sldLayoutId id="2147483821" r:id="rId21"/>
    <p:sldLayoutId id="2147483822" r:id="rId22"/>
    <p:sldLayoutId id="2147483823" r:id="rId23"/>
    <p:sldLayoutId id="2147483824" r:id="rId24"/>
    <p:sldLayoutId id="2147483825" r:id="rId25"/>
    <p:sldLayoutId id="2147483826" r:id="rId26"/>
    <p:sldLayoutId id="2147483827" r:id="rId27"/>
  </p:sldLayoutIdLst>
  <p:transition>
    <p:fade/>
  </p:transition>
  <p:hf sldNum="0" hdr="0" ftr="0" dt="0"/>
  <p:txStyles>
    <p:titleStyle>
      <a:lvl1pPr algn="l" defTabSz="914192" rtl="0" eaLnBrk="1" latinLnBrk="0" hangingPunct="1">
        <a:lnSpc>
          <a:spcPct val="90000"/>
        </a:lnSpc>
        <a:spcBef>
          <a:spcPct val="0"/>
        </a:spcBef>
        <a:buNone/>
        <a:defRPr lang="en-US" sz="4704"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336080" marR="0" indent="-336080" algn="l" defTabSz="914192" rtl="0" eaLnBrk="1" fontAlgn="auto" latinLnBrk="0" hangingPunct="1">
        <a:lnSpc>
          <a:spcPct val="90000"/>
        </a:lnSpc>
        <a:spcBef>
          <a:spcPct val="20000"/>
        </a:spcBef>
        <a:spcAft>
          <a:spcPts val="0"/>
        </a:spcAft>
        <a:buClrTx/>
        <a:buSzPct val="90000"/>
        <a:buFont typeface="Arial" pitchFamily="34" charset="0"/>
        <a:buChar char="•"/>
        <a:tabLst/>
        <a:defRPr sz="3920" kern="1200" spc="0" baseline="0">
          <a:gradFill>
            <a:gsLst>
              <a:gs pos="1250">
                <a:schemeClr val="tx1"/>
              </a:gs>
              <a:gs pos="100000">
                <a:schemeClr val="tx1"/>
              </a:gs>
            </a:gsLst>
            <a:lin ang="5400000" scaled="0"/>
          </a:gradFill>
          <a:latin typeface="+mj-lt"/>
          <a:ea typeface="+mn-ea"/>
          <a:cs typeface="+mn-cs"/>
        </a:defRPr>
      </a:lvl1pPr>
      <a:lvl2pPr marL="572581" marR="0" indent="-236500" algn="l" defTabSz="914192"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2pPr>
      <a:lvl3pPr marL="784187"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961" kern="1200" spc="0" baseline="0">
          <a:gradFill>
            <a:gsLst>
              <a:gs pos="1250">
                <a:schemeClr val="tx1"/>
              </a:gs>
              <a:gs pos="100000">
                <a:schemeClr val="tx1"/>
              </a:gs>
            </a:gsLst>
            <a:lin ang="5400000" scaled="0"/>
          </a:gradFill>
          <a:latin typeface="+mn-lt"/>
          <a:ea typeface="+mn-ea"/>
          <a:cs typeface="+mn-cs"/>
        </a:defRPr>
      </a:lvl3pPr>
      <a:lvl4pPr marL="1008241"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4pPr>
      <a:lvl5pPr marL="1232294"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5pPr>
      <a:lvl6pPr marL="2514026"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123"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192" rtl="0" eaLnBrk="1" latinLnBrk="0" hangingPunct="1">
        <a:defRPr sz="1765" kern="1200">
          <a:solidFill>
            <a:schemeClr val="tx1"/>
          </a:solidFill>
          <a:latin typeface="+mn-lt"/>
          <a:ea typeface="+mn-ea"/>
          <a:cs typeface="+mn-cs"/>
        </a:defRPr>
      </a:lvl1pPr>
      <a:lvl2pPr marL="457095" algn="l" defTabSz="914192" rtl="0" eaLnBrk="1" latinLnBrk="0" hangingPunct="1">
        <a:defRPr sz="1765" kern="1200">
          <a:solidFill>
            <a:schemeClr val="tx1"/>
          </a:solidFill>
          <a:latin typeface="+mn-lt"/>
          <a:ea typeface="+mn-ea"/>
          <a:cs typeface="+mn-cs"/>
        </a:defRPr>
      </a:lvl2pPr>
      <a:lvl3pPr marL="914192" algn="l" defTabSz="914192" rtl="0" eaLnBrk="1" latinLnBrk="0" hangingPunct="1">
        <a:defRPr sz="1765" kern="1200">
          <a:solidFill>
            <a:schemeClr val="tx1"/>
          </a:solidFill>
          <a:latin typeface="+mn-lt"/>
          <a:ea typeface="+mn-ea"/>
          <a:cs typeface="+mn-cs"/>
        </a:defRPr>
      </a:lvl3pPr>
      <a:lvl4pPr marL="1371287" algn="l" defTabSz="914192" rtl="0" eaLnBrk="1" latinLnBrk="0" hangingPunct="1">
        <a:defRPr sz="1765" kern="1200">
          <a:solidFill>
            <a:schemeClr val="tx1"/>
          </a:solidFill>
          <a:latin typeface="+mn-lt"/>
          <a:ea typeface="+mn-ea"/>
          <a:cs typeface="+mn-cs"/>
        </a:defRPr>
      </a:lvl4pPr>
      <a:lvl5pPr marL="1828383" algn="l" defTabSz="914192" rtl="0" eaLnBrk="1" latinLnBrk="0" hangingPunct="1">
        <a:defRPr sz="1765" kern="1200">
          <a:solidFill>
            <a:schemeClr val="tx1"/>
          </a:solidFill>
          <a:latin typeface="+mn-lt"/>
          <a:ea typeface="+mn-ea"/>
          <a:cs typeface="+mn-cs"/>
        </a:defRPr>
      </a:lvl5pPr>
      <a:lvl6pPr marL="2285479" algn="l" defTabSz="914192" rtl="0" eaLnBrk="1" latinLnBrk="0" hangingPunct="1">
        <a:defRPr sz="1765" kern="1200">
          <a:solidFill>
            <a:schemeClr val="tx1"/>
          </a:solidFill>
          <a:latin typeface="+mn-lt"/>
          <a:ea typeface="+mn-ea"/>
          <a:cs typeface="+mn-cs"/>
        </a:defRPr>
      </a:lvl6pPr>
      <a:lvl7pPr marL="2742575" algn="l" defTabSz="914192" rtl="0" eaLnBrk="1" latinLnBrk="0" hangingPunct="1">
        <a:defRPr sz="1765" kern="1200">
          <a:solidFill>
            <a:schemeClr val="tx1"/>
          </a:solidFill>
          <a:latin typeface="+mn-lt"/>
          <a:ea typeface="+mn-ea"/>
          <a:cs typeface="+mn-cs"/>
        </a:defRPr>
      </a:lvl7pPr>
      <a:lvl8pPr marL="3199670" algn="l" defTabSz="914192" rtl="0" eaLnBrk="1" latinLnBrk="0" hangingPunct="1">
        <a:defRPr sz="1765" kern="1200">
          <a:solidFill>
            <a:schemeClr val="tx1"/>
          </a:solidFill>
          <a:latin typeface="+mn-lt"/>
          <a:ea typeface="+mn-ea"/>
          <a:cs typeface="+mn-cs"/>
        </a:defRPr>
      </a:lvl8pPr>
      <a:lvl9pPr marL="3656767" algn="l" defTabSz="914192"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91">
          <p15:clr>
            <a:srgbClr val="5ACBF0"/>
          </p15:clr>
        </p15:guide>
        <p15:guide id="2" pos="176">
          <p15:clr>
            <a:srgbClr val="5ACBF0"/>
          </p15:clr>
        </p15:guide>
        <p15:guide id="3" pos="764">
          <p15:clr>
            <a:srgbClr val="5ACBF0"/>
          </p15:clr>
        </p15:guide>
        <p15:guide id="4" pos="1352">
          <p15:clr>
            <a:srgbClr val="5ACBF0"/>
          </p15:clr>
        </p15:guide>
        <p15:guide id="5" pos="1939">
          <p15:clr>
            <a:srgbClr val="5ACBF0"/>
          </p15:clr>
        </p15:guide>
        <p15:guide id="6" pos="2527">
          <p15:clr>
            <a:srgbClr val="5ACBF0"/>
          </p15:clr>
        </p15:guide>
        <p15:guide id="7" pos="3114">
          <p15:clr>
            <a:srgbClr val="5ACBF0"/>
          </p15:clr>
        </p15:guide>
        <p15:guide id="8" pos="3702">
          <p15:clr>
            <a:srgbClr val="5ACBF0"/>
          </p15:clr>
        </p15:guide>
        <p15:guide id="9" pos="4289">
          <p15:clr>
            <a:srgbClr val="5ACBF0"/>
          </p15:clr>
        </p15:guide>
        <p15:guide id="10" pos="4877">
          <p15:clr>
            <a:srgbClr val="5ACBF0"/>
          </p15:clr>
        </p15:guide>
        <p15:guide id="11" pos="5464">
          <p15:clr>
            <a:srgbClr val="5ACBF0"/>
          </p15:clr>
        </p15:guide>
        <p15:guide id="12" pos="6052">
          <p15:clr>
            <a:srgbClr val="5ACBF0"/>
          </p15:clr>
        </p15:guide>
        <p15:guide id="13" pos="6640">
          <p15:clr>
            <a:srgbClr val="5ACBF0"/>
          </p15:clr>
        </p15:guide>
        <p15:guide id="14" pos="7227">
          <p15:clr>
            <a:srgbClr val="5ACBF0"/>
          </p15:clr>
        </p15:guide>
        <p15:guide id="15" pos="7815">
          <p15:clr>
            <a:srgbClr val="5ACBF0"/>
          </p15:clr>
        </p15:guide>
        <p15:guide id="16" pos="294">
          <p15:clr>
            <a:srgbClr val="C35EA4"/>
          </p15:clr>
        </p15:guide>
        <p15:guide id="17" pos="7697">
          <p15:clr>
            <a:srgbClr val="C35EA4"/>
          </p15:clr>
        </p15:guide>
        <p15:guide id="18" orient="horz" pos="778">
          <p15:clr>
            <a:srgbClr val="5ACBF0"/>
          </p15:clr>
        </p15:guide>
        <p15:guide id="19" orient="horz" pos="1366">
          <p15:clr>
            <a:srgbClr val="5ACBF0"/>
          </p15:clr>
        </p15:guide>
        <p15:guide id="20" orient="horz" pos="1953">
          <p15:clr>
            <a:srgbClr val="5ACBF0"/>
          </p15:clr>
        </p15:guide>
        <p15:guide id="21" orient="horz" pos="2541">
          <p15:clr>
            <a:srgbClr val="5ACBF0"/>
          </p15:clr>
        </p15:guide>
        <p15:guide id="22" orient="horz" pos="3128">
          <p15:clr>
            <a:srgbClr val="5ACBF0"/>
          </p15:clr>
        </p15:guide>
        <p15:guide id="23" orient="horz" pos="3716">
          <p15:clr>
            <a:srgbClr val="5ACBF0"/>
          </p15:clr>
        </p15:guide>
        <p15:guide id="24" orient="horz" pos="4303">
          <p15:clr>
            <a:srgbClr val="5ACBF0"/>
          </p15:clr>
        </p15:guide>
        <p15:guide id="25" orient="horz" pos="308">
          <p15:clr>
            <a:srgbClr val="C35EA4"/>
          </p15:clr>
        </p15:guide>
        <p15:guide id="26" orient="horz" pos="4186">
          <p15:clr>
            <a:srgbClr val="C35E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9240" y="289512"/>
            <a:ext cx="11655840" cy="899665"/>
          </a:xfrm>
          <a:prstGeom prst="rect">
            <a:avLst/>
          </a:prstGeom>
        </p:spPr>
        <p:txBody>
          <a:bodyPr vert="horz" wrap="square" lIns="146304" tIns="91440" rIns="146304" bIns="91440" rtlCol="0" anchor="t">
            <a:noAutofit/>
          </a:bodyPr>
          <a:lstStyle/>
          <a:p>
            <a:r>
              <a:rPr lang="en-US"/>
              <a:t>Click to edit Master title style</a:t>
            </a:r>
          </a:p>
        </p:txBody>
      </p:sp>
      <p:sp>
        <p:nvSpPr>
          <p:cNvPr id="4" name="Text Placeholder 3"/>
          <p:cNvSpPr>
            <a:spLocks noGrp="1"/>
          </p:cNvSpPr>
          <p:nvPr>
            <p:ph type="body" idx="1"/>
          </p:nvPr>
        </p:nvSpPr>
        <p:spPr>
          <a:xfrm>
            <a:off x="269242" y="1189178"/>
            <a:ext cx="11653521" cy="2052030"/>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61673778"/>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 id="2147483845" r:id="rId17"/>
    <p:sldLayoutId id="2147483846" r:id="rId18"/>
    <p:sldLayoutId id="2147483847" r:id="rId19"/>
    <p:sldLayoutId id="2147483848" r:id="rId20"/>
    <p:sldLayoutId id="2147483849" r:id="rId21"/>
    <p:sldLayoutId id="2147483850" r:id="rId22"/>
    <p:sldLayoutId id="2147483851" r:id="rId23"/>
    <p:sldLayoutId id="2147483852" r:id="rId24"/>
    <p:sldLayoutId id="2147483853" r:id="rId25"/>
    <p:sldLayoutId id="2147483854" r:id="rId26"/>
    <p:sldLayoutId id="2147483855" r:id="rId27"/>
  </p:sldLayoutIdLst>
  <p:transition>
    <p:fade/>
  </p:transition>
  <p:hf sldNum="0" hdr="0" ftr="0" dt="0"/>
  <p:txStyles>
    <p:titleStyle>
      <a:lvl1pPr algn="l" defTabSz="914192" rtl="0" eaLnBrk="1" latinLnBrk="0" hangingPunct="1">
        <a:lnSpc>
          <a:spcPct val="90000"/>
        </a:lnSpc>
        <a:spcBef>
          <a:spcPct val="0"/>
        </a:spcBef>
        <a:buNone/>
        <a:defRPr lang="en-US" sz="4704" b="0" kern="1200" cap="none" spc="-10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336080" marR="0" indent="-336080" algn="l" defTabSz="914192" rtl="0" eaLnBrk="1" fontAlgn="auto" latinLnBrk="0" hangingPunct="1">
        <a:lnSpc>
          <a:spcPct val="90000"/>
        </a:lnSpc>
        <a:spcBef>
          <a:spcPct val="20000"/>
        </a:spcBef>
        <a:spcAft>
          <a:spcPts val="0"/>
        </a:spcAft>
        <a:buClrTx/>
        <a:buSzPct val="90000"/>
        <a:buFont typeface="Arial" pitchFamily="34" charset="0"/>
        <a:buChar char="•"/>
        <a:tabLst/>
        <a:defRPr sz="3920" kern="1200" spc="0" baseline="0">
          <a:gradFill>
            <a:gsLst>
              <a:gs pos="1250">
                <a:schemeClr val="tx1"/>
              </a:gs>
              <a:gs pos="100000">
                <a:schemeClr val="tx1"/>
              </a:gs>
            </a:gsLst>
            <a:lin ang="5400000" scaled="0"/>
          </a:gradFill>
          <a:latin typeface="+mj-lt"/>
          <a:ea typeface="+mn-ea"/>
          <a:cs typeface="+mn-cs"/>
        </a:defRPr>
      </a:lvl1pPr>
      <a:lvl2pPr marL="572581" marR="0" indent="-236500" algn="l" defTabSz="914192" rtl="0" eaLnBrk="1" fontAlgn="auto" latinLnBrk="0" hangingPunct="1">
        <a:lnSpc>
          <a:spcPct val="90000"/>
        </a:lnSpc>
        <a:spcBef>
          <a:spcPct val="200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2pPr>
      <a:lvl3pPr marL="784187"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961" kern="1200" spc="0" baseline="0">
          <a:gradFill>
            <a:gsLst>
              <a:gs pos="1250">
                <a:schemeClr val="tx1"/>
              </a:gs>
              <a:gs pos="100000">
                <a:schemeClr val="tx1"/>
              </a:gs>
            </a:gsLst>
            <a:lin ang="5400000" scaled="0"/>
          </a:gradFill>
          <a:latin typeface="+mn-lt"/>
          <a:ea typeface="+mn-ea"/>
          <a:cs typeface="+mn-cs"/>
        </a:defRPr>
      </a:lvl3pPr>
      <a:lvl4pPr marL="1008241"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4pPr>
      <a:lvl5pPr marL="1232294" marR="0" indent="-224054" algn="l" defTabSz="914192" rtl="0" eaLnBrk="1" fontAlgn="auto" latinLnBrk="0" hangingPunct="1">
        <a:lnSpc>
          <a:spcPct val="90000"/>
        </a:lnSpc>
        <a:spcBef>
          <a:spcPct val="200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5pPr>
      <a:lvl6pPr marL="2514026"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123"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p:bodyStyle>
    <p:otherStyle>
      <a:defPPr>
        <a:defRPr lang="en-US"/>
      </a:defPPr>
      <a:lvl1pPr marL="0" algn="l" defTabSz="914192" rtl="0" eaLnBrk="1" latinLnBrk="0" hangingPunct="1">
        <a:defRPr sz="1765" kern="1200">
          <a:solidFill>
            <a:schemeClr val="tx1"/>
          </a:solidFill>
          <a:latin typeface="+mn-lt"/>
          <a:ea typeface="+mn-ea"/>
          <a:cs typeface="+mn-cs"/>
        </a:defRPr>
      </a:lvl1pPr>
      <a:lvl2pPr marL="457095" algn="l" defTabSz="914192" rtl="0" eaLnBrk="1" latinLnBrk="0" hangingPunct="1">
        <a:defRPr sz="1765" kern="1200">
          <a:solidFill>
            <a:schemeClr val="tx1"/>
          </a:solidFill>
          <a:latin typeface="+mn-lt"/>
          <a:ea typeface="+mn-ea"/>
          <a:cs typeface="+mn-cs"/>
        </a:defRPr>
      </a:lvl2pPr>
      <a:lvl3pPr marL="914192" algn="l" defTabSz="914192" rtl="0" eaLnBrk="1" latinLnBrk="0" hangingPunct="1">
        <a:defRPr sz="1765" kern="1200">
          <a:solidFill>
            <a:schemeClr val="tx1"/>
          </a:solidFill>
          <a:latin typeface="+mn-lt"/>
          <a:ea typeface="+mn-ea"/>
          <a:cs typeface="+mn-cs"/>
        </a:defRPr>
      </a:lvl3pPr>
      <a:lvl4pPr marL="1371287" algn="l" defTabSz="914192" rtl="0" eaLnBrk="1" latinLnBrk="0" hangingPunct="1">
        <a:defRPr sz="1765" kern="1200">
          <a:solidFill>
            <a:schemeClr val="tx1"/>
          </a:solidFill>
          <a:latin typeface="+mn-lt"/>
          <a:ea typeface="+mn-ea"/>
          <a:cs typeface="+mn-cs"/>
        </a:defRPr>
      </a:lvl4pPr>
      <a:lvl5pPr marL="1828383" algn="l" defTabSz="914192" rtl="0" eaLnBrk="1" latinLnBrk="0" hangingPunct="1">
        <a:defRPr sz="1765" kern="1200">
          <a:solidFill>
            <a:schemeClr val="tx1"/>
          </a:solidFill>
          <a:latin typeface="+mn-lt"/>
          <a:ea typeface="+mn-ea"/>
          <a:cs typeface="+mn-cs"/>
        </a:defRPr>
      </a:lvl5pPr>
      <a:lvl6pPr marL="2285479" algn="l" defTabSz="914192" rtl="0" eaLnBrk="1" latinLnBrk="0" hangingPunct="1">
        <a:defRPr sz="1765" kern="1200">
          <a:solidFill>
            <a:schemeClr val="tx1"/>
          </a:solidFill>
          <a:latin typeface="+mn-lt"/>
          <a:ea typeface="+mn-ea"/>
          <a:cs typeface="+mn-cs"/>
        </a:defRPr>
      </a:lvl6pPr>
      <a:lvl7pPr marL="2742575" algn="l" defTabSz="914192" rtl="0" eaLnBrk="1" latinLnBrk="0" hangingPunct="1">
        <a:defRPr sz="1765" kern="1200">
          <a:solidFill>
            <a:schemeClr val="tx1"/>
          </a:solidFill>
          <a:latin typeface="+mn-lt"/>
          <a:ea typeface="+mn-ea"/>
          <a:cs typeface="+mn-cs"/>
        </a:defRPr>
      </a:lvl7pPr>
      <a:lvl8pPr marL="3199670" algn="l" defTabSz="914192" rtl="0" eaLnBrk="1" latinLnBrk="0" hangingPunct="1">
        <a:defRPr sz="1765" kern="1200">
          <a:solidFill>
            <a:schemeClr val="tx1"/>
          </a:solidFill>
          <a:latin typeface="+mn-lt"/>
          <a:ea typeface="+mn-ea"/>
          <a:cs typeface="+mn-cs"/>
        </a:defRPr>
      </a:lvl8pPr>
      <a:lvl9pPr marL="3656767" algn="l" defTabSz="914192" rtl="0" eaLnBrk="1" latinLnBrk="0" hangingPunct="1">
        <a:defRPr sz="1765"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91">
          <p15:clr>
            <a:srgbClr val="5ACBF0"/>
          </p15:clr>
        </p15:guide>
        <p15:guide id="2" pos="176">
          <p15:clr>
            <a:srgbClr val="5ACBF0"/>
          </p15:clr>
        </p15:guide>
        <p15:guide id="3" pos="764">
          <p15:clr>
            <a:srgbClr val="5ACBF0"/>
          </p15:clr>
        </p15:guide>
        <p15:guide id="4" pos="1352">
          <p15:clr>
            <a:srgbClr val="5ACBF0"/>
          </p15:clr>
        </p15:guide>
        <p15:guide id="5" pos="1939">
          <p15:clr>
            <a:srgbClr val="5ACBF0"/>
          </p15:clr>
        </p15:guide>
        <p15:guide id="6" pos="2527">
          <p15:clr>
            <a:srgbClr val="5ACBF0"/>
          </p15:clr>
        </p15:guide>
        <p15:guide id="7" pos="3114">
          <p15:clr>
            <a:srgbClr val="5ACBF0"/>
          </p15:clr>
        </p15:guide>
        <p15:guide id="8" pos="3702">
          <p15:clr>
            <a:srgbClr val="5ACBF0"/>
          </p15:clr>
        </p15:guide>
        <p15:guide id="9" pos="4289">
          <p15:clr>
            <a:srgbClr val="5ACBF0"/>
          </p15:clr>
        </p15:guide>
        <p15:guide id="10" pos="4877">
          <p15:clr>
            <a:srgbClr val="5ACBF0"/>
          </p15:clr>
        </p15:guide>
        <p15:guide id="11" pos="5464">
          <p15:clr>
            <a:srgbClr val="5ACBF0"/>
          </p15:clr>
        </p15:guide>
        <p15:guide id="12" pos="6052">
          <p15:clr>
            <a:srgbClr val="5ACBF0"/>
          </p15:clr>
        </p15:guide>
        <p15:guide id="13" pos="6640">
          <p15:clr>
            <a:srgbClr val="5ACBF0"/>
          </p15:clr>
        </p15:guide>
        <p15:guide id="14" pos="7227">
          <p15:clr>
            <a:srgbClr val="5ACBF0"/>
          </p15:clr>
        </p15:guide>
        <p15:guide id="15" pos="7815">
          <p15:clr>
            <a:srgbClr val="5ACBF0"/>
          </p15:clr>
        </p15:guide>
        <p15:guide id="16" pos="294">
          <p15:clr>
            <a:srgbClr val="C35EA4"/>
          </p15:clr>
        </p15:guide>
        <p15:guide id="17" pos="7697">
          <p15:clr>
            <a:srgbClr val="C35EA4"/>
          </p15:clr>
        </p15:guide>
        <p15:guide id="18" orient="horz" pos="778">
          <p15:clr>
            <a:srgbClr val="5ACBF0"/>
          </p15:clr>
        </p15:guide>
        <p15:guide id="19" orient="horz" pos="1366">
          <p15:clr>
            <a:srgbClr val="5ACBF0"/>
          </p15:clr>
        </p15:guide>
        <p15:guide id="20" orient="horz" pos="1953">
          <p15:clr>
            <a:srgbClr val="5ACBF0"/>
          </p15:clr>
        </p15:guide>
        <p15:guide id="21" orient="horz" pos="2541">
          <p15:clr>
            <a:srgbClr val="5ACBF0"/>
          </p15:clr>
        </p15:guide>
        <p15:guide id="22" orient="horz" pos="3128">
          <p15:clr>
            <a:srgbClr val="5ACBF0"/>
          </p15:clr>
        </p15:guide>
        <p15:guide id="23" orient="horz" pos="3716">
          <p15:clr>
            <a:srgbClr val="5ACBF0"/>
          </p15:clr>
        </p15:guide>
        <p15:guide id="24" orient="horz" pos="4303">
          <p15:clr>
            <a:srgbClr val="5ACBF0"/>
          </p15:clr>
        </p15:guide>
        <p15:guide id="25" orient="horz" pos="308">
          <p15:clr>
            <a:srgbClr val="C35EA4"/>
          </p15:clr>
        </p15:guide>
        <p15:guide id="26" orient="horz" pos="4186">
          <p15:clr>
            <a:srgbClr val="C35E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aka.ms/skills-feedback" TargetMode="External"/><Relationship Id="rId1" Type="http://schemas.openxmlformats.org/officeDocument/2006/relationships/slideLayout" Target="../slideLayouts/slideLayout33.xml"/><Relationship Id="rId4" Type="http://schemas.openxmlformats.org/officeDocument/2006/relationships/image" Target="../media/image11.sv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3" Type="http://schemas.openxmlformats.org/officeDocument/2006/relationships/hyperlink" Target="http://aka.ms/teamscommunity" TargetMode="External"/><Relationship Id="rId2" Type="http://schemas.openxmlformats.org/officeDocument/2006/relationships/hyperlink" Target="https://aka.ms/TeamsAcademy" TargetMode="External"/><Relationship Id="rId1" Type="http://schemas.openxmlformats.org/officeDocument/2006/relationships/slideLayout" Target="../slideLayouts/slideLayout33.xml"/><Relationship Id="rId5" Type="http://schemas.openxmlformats.org/officeDocument/2006/relationships/hyperlink" Target="https://aka.ms/Teamsblog" TargetMode="External"/><Relationship Id="rId4" Type="http://schemas.openxmlformats.org/officeDocument/2006/relationships/hyperlink" Target="https://aka.ms/TeamsFeedback"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3.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3.xml"/></Relationships>
</file>

<file path=ppt/slides/_rels/slide13.xml.rels><?xml version="1.0" encoding="UTF-8" standalone="yes"?>
<Relationships xmlns="http://schemas.openxmlformats.org/package/2006/relationships"><Relationship Id="rId3" Type="http://schemas.openxmlformats.org/officeDocument/2006/relationships/hyperlink" Target="https://aka.ms/azure-features" TargetMode="External"/><Relationship Id="rId2" Type="http://schemas.openxmlformats.org/officeDocument/2006/relationships/notesSlide" Target="../notesSlides/notesSlide10.xml"/><Relationship Id="rId1" Type="http://schemas.openxmlformats.org/officeDocument/2006/relationships/slideLayout" Target="../slideLayouts/slideLayout3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3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3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3.xml"/><Relationship Id="rId1" Type="http://schemas.openxmlformats.org/officeDocument/2006/relationships/tags" Target="../tags/tag1.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3.xml"/></Relationships>
</file>

<file path=ppt/slides/_rels/slide26.xml.rels><?xml version="1.0" encoding="UTF-8" standalone="yes"?>
<Relationships xmlns="http://schemas.openxmlformats.org/package/2006/relationships"><Relationship Id="rId3" Type="http://schemas.openxmlformats.org/officeDocument/2006/relationships/hyperlink" Target="https://aka.ms/TeamsDM" TargetMode="External"/><Relationship Id="rId2" Type="http://schemas.openxmlformats.org/officeDocument/2006/relationships/notesSlide" Target="../notesSlides/notesSlide22.xml"/><Relationship Id="rId1" Type="http://schemas.openxmlformats.org/officeDocument/2006/relationships/slideLayout" Target="../slideLayouts/slideLayout33.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3" Type="http://schemas.openxmlformats.org/officeDocument/2006/relationships/hyperlink" Target="https://aka.ms/groups-domain" TargetMode="External"/><Relationship Id="rId2" Type="http://schemas.openxmlformats.org/officeDocument/2006/relationships/hyperlink" Target="https://aka.ms/groups-exchange-hybrid" TargetMode="External"/><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33.xml"/><Relationship Id="rId1" Type="http://schemas.openxmlformats.org/officeDocument/2006/relationships/tags" Target="../tags/tag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33.xml"/><Relationship Id="rId1" Type="http://schemas.openxmlformats.org/officeDocument/2006/relationships/tags" Target="../tags/tag3.xml"/><Relationship Id="rId5" Type="http://schemas.openxmlformats.org/officeDocument/2006/relationships/image" Target="../media/image23.svg"/><Relationship Id="rId4" Type="http://schemas.openxmlformats.org/officeDocument/2006/relationships/image" Target="../media/image22.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33.xml"/><Relationship Id="rId1" Type="http://schemas.openxmlformats.org/officeDocument/2006/relationships/tags" Target="../tags/tag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3.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3.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33.xml"/><Relationship Id="rId5" Type="http://schemas.openxmlformats.org/officeDocument/2006/relationships/image" Target="../media/image30.png"/><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33.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30.xml"/><Relationship Id="rId1" Type="http://schemas.openxmlformats.org/officeDocument/2006/relationships/slideLayout" Target="../slideLayouts/slideLayout3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3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3" Type="http://schemas.openxmlformats.org/officeDocument/2006/relationships/hyperlink" Target="https://aka.ms/teams-exchange" TargetMode="External"/><Relationship Id="rId2" Type="http://schemas.openxmlformats.org/officeDocument/2006/relationships/notesSlide" Target="../notesSlides/notesSlide33.xml"/><Relationship Id="rId1" Type="http://schemas.openxmlformats.org/officeDocument/2006/relationships/slideLayout" Target="../slideLayouts/slideLayout3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556B8-26FD-45B3-8DAE-FE5FE3F12F90}"/>
              </a:ext>
            </a:extLst>
          </p:cNvPr>
          <p:cNvSpPr>
            <a:spLocks noGrp="1"/>
          </p:cNvSpPr>
          <p:nvPr>
            <p:ph type="title"/>
          </p:nvPr>
        </p:nvSpPr>
        <p:spPr/>
        <p:txBody>
          <a:bodyPr/>
          <a:lstStyle/>
          <a:p>
            <a:r>
              <a:rPr lang="en-US" dirty="0"/>
              <a:t>Your feedback is important!</a:t>
            </a:r>
            <a:endParaRPr lang="LID4096" dirty="0"/>
          </a:p>
        </p:txBody>
      </p:sp>
      <p:sp>
        <p:nvSpPr>
          <p:cNvPr id="8" name="Content Placeholder 7">
            <a:extLst>
              <a:ext uri="{FF2B5EF4-FFF2-40B4-BE49-F238E27FC236}">
                <a16:creationId xmlns:a16="http://schemas.microsoft.com/office/drawing/2014/main" id="{3559D63E-2FE9-4411-8C6A-B0F32989C0C7}"/>
              </a:ext>
            </a:extLst>
          </p:cNvPr>
          <p:cNvSpPr>
            <a:spLocks noGrp="1"/>
          </p:cNvSpPr>
          <p:nvPr>
            <p:ph idx="1"/>
          </p:nvPr>
        </p:nvSpPr>
        <p:spPr/>
        <p:txBody>
          <a:bodyPr/>
          <a:lstStyle/>
          <a:p>
            <a:r>
              <a:rPr lang="en-US" dirty="0"/>
              <a:t>What other content do you want to see?</a:t>
            </a:r>
          </a:p>
          <a:p>
            <a:r>
              <a:rPr lang="en-US" dirty="0"/>
              <a:t>Please take our 2 minute survey!</a:t>
            </a:r>
          </a:p>
          <a:p>
            <a:pPr lvl="1"/>
            <a:r>
              <a:rPr lang="en-US" dirty="0"/>
              <a:t>Anonymous</a:t>
            </a:r>
          </a:p>
          <a:p>
            <a:pPr lvl="1"/>
            <a:r>
              <a:rPr lang="en-US" dirty="0"/>
              <a:t>All answers optional</a:t>
            </a:r>
          </a:p>
          <a:p>
            <a:pPr marL="0" indent="0">
              <a:buNone/>
            </a:pPr>
            <a:endParaRPr lang="en-US" dirty="0"/>
          </a:p>
          <a:p>
            <a:r>
              <a:rPr lang="en-US" dirty="0">
                <a:hlinkClick r:id="rId2"/>
              </a:rPr>
              <a:t>https://aka.ms/skills-feedback</a:t>
            </a:r>
            <a:r>
              <a:rPr lang="en-US" dirty="0"/>
              <a:t> </a:t>
            </a:r>
          </a:p>
          <a:p>
            <a:endParaRPr lang="LID4096" dirty="0"/>
          </a:p>
        </p:txBody>
      </p:sp>
      <p:pic>
        <p:nvPicPr>
          <p:cNvPr id="11" name="Graphic 10" descr="Checklist">
            <a:extLst>
              <a:ext uri="{FF2B5EF4-FFF2-40B4-BE49-F238E27FC236}">
                <a16:creationId xmlns:a16="http://schemas.microsoft.com/office/drawing/2014/main" id="{EA425773-6BDB-4F05-A3E1-B9F97DB1EE4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284565">
            <a:off x="9580652" y="461482"/>
            <a:ext cx="2104490" cy="2104490"/>
          </a:xfrm>
          <a:prstGeom prst="rect">
            <a:avLst/>
          </a:prstGeom>
        </p:spPr>
      </p:pic>
    </p:spTree>
    <p:extLst>
      <p:ext uri="{BB962C8B-B14F-4D97-AF65-F5344CB8AC3E}">
        <p14:creationId xmlns:p14="http://schemas.microsoft.com/office/powerpoint/2010/main" val="4243321460"/>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6A0DE8-C460-42AE-BA41-53B3D73B58CC}"/>
              </a:ext>
            </a:extLst>
          </p:cNvPr>
          <p:cNvSpPr>
            <a:spLocks noGrp="1"/>
          </p:cNvSpPr>
          <p:nvPr>
            <p:ph type="title"/>
          </p:nvPr>
        </p:nvSpPr>
        <p:spPr/>
        <p:txBody>
          <a:bodyPr/>
          <a:lstStyle/>
          <a:p>
            <a:r>
              <a:rPr lang="es-419"/>
              <a:t>Microsoft </a:t>
            </a:r>
            <a:r>
              <a:rPr lang="es-419" err="1"/>
              <a:t>Teams</a:t>
            </a:r>
            <a:br>
              <a:rPr lang="es-419" sz="4800">
                <a:solidFill>
                  <a:srgbClr val="2F2F2F"/>
                </a:solidFill>
              </a:rPr>
            </a:br>
            <a:endParaRPr lang="LID4096"/>
          </a:p>
        </p:txBody>
      </p:sp>
      <p:sp>
        <p:nvSpPr>
          <p:cNvPr id="9" name="Text Placeholder 7">
            <a:extLst>
              <a:ext uri="{FF2B5EF4-FFF2-40B4-BE49-F238E27FC236}">
                <a16:creationId xmlns:a16="http://schemas.microsoft.com/office/drawing/2014/main" id="{3269DC94-C12C-4ED9-96BD-FC3F57617F99}"/>
              </a:ext>
            </a:extLst>
          </p:cNvPr>
          <p:cNvSpPr>
            <a:spLocks noGrp="1"/>
          </p:cNvSpPr>
          <p:nvPr>
            <p:ph type="body" sz="quarter" idx="14"/>
          </p:nvPr>
        </p:nvSpPr>
        <p:spPr/>
        <p:txBody>
          <a:bodyPr/>
          <a:lstStyle/>
          <a:p>
            <a:r>
              <a:rPr lang="en-US"/>
              <a:t>Foundations – Core components of Microsoft Teams</a:t>
            </a:r>
          </a:p>
          <a:p>
            <a:endParaRPr lang="en-US"/>
          </a:p>
        </p:txBody>
      </p:sp>
    </p:spTree>
    <p:extLst>
      <p:ext uri="{BB962C8B-B14F-4D97-AF65-F5344CB8AC3E}">
        <p14:creationId xmlns:p14="http://schemas.microsoft.com/office/powerpoint/2010/main" val="2513136349"/>
      </p:ext>
    </p:extLst>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9D47F1E-811B-415E-9A97-5C43FD4FBE69}"/>
              </a:ext>
            </a:extLst>
          </p:cNvPr>
          <p:cNvSpPr>
            <a:spLocks noGrp="1"/>
          </p:cNvSpPr>
          <p:nvPr>
            <p:ph type="title"/>
          </p:nvPr>
        </p:nvSpPr>
        <p:spPr/>
        <p:txBody>
          <a:bodyPr/>
          <a:lstStyle/>
          <a:p>
            <a:r>
              <a:rPr lang="en-US"/>
              <a:t>Changelog</a:t>
            </a:r>
            <a:endParaRPr lang="en-AT"/>
          </a:p>
        </p:txBody>
      </p:sp>
      <p:graphicFrame>
        <p:nvGraphicFramePr>
          <p:cNvPr id="5" name="Content Placeholder 4">
            <a:extLst>
              <a:ext uri="{FF2B5EF4-FFF2-40B4-BE49-F238E27FC236}">
                <a16:creationId xmlns:a16="http://schemas.microsoft.com/office/drawing/2014/main" id="{BA1D019E-0ABC-4AF5-BEF7-E0DC320F3E7C}"/>
              </a:ext>
            </a:extLst>
          </p:cNvPr>
          <p:cNvGraphicFramePr>
            <a:graphicFrameLocks noGrp="1"/>
          </p:cNvGraphicFramePr>
          <p:nvPr>
            <p:ph idx="1"/>
            <p:extLst/>
          </p:nvPr>
        </p:nvGraphicFramePr>
        <p:xfrm>
          <a:off x="269875" y="1189038"/>
          <a:ext cx="11652250" cy="2538476"/>
        </p:xfrm>
        <a:graphic>
          <a:graphicData uri="http://schemas.openxmlformats.org/drawingml/2006/table">
            <a:tbl>
              <a:tblPr firstRow="1" bandRow="1">
                <a:tableStyleId>{5C22544A-7EE6-4342-B048-85BDC9FD1C3A}</a:tableStyleId>
              </a:tblPr>
              <a:tblGrid>
                <a:gridCol w="3394351">
                  <a:extLst>
                    <a:ext uri="{9D8B030D-6E8A-4147-A177-3AD203B41FA5}">
                      <a16:colId xmlns:a16="http://schemas.microsoft.com/office/drawing/2014/main" val="3380912552"/>
                    </a:ext>
                  </a:extLst>
                </a:gridCol>
                <a:gridCol w="8257899">
                  <a:extLst>
                    <a:ext uri="{9D8B030D-6E8A-4147-A177-3AD203B41FA5}">
                      <a16:colId xmlns:a16="http://schemas.microsoft.com/office/drawing/2014/main" val="804047600"/>
                    </a:ext>
                  </a:extLst>
                </a:gridCol>
              </a:tblGrid>
              <a:tr h="370840">
                <a:tc>
                  <a:txBody>
                    <a:bodyPr/>
                    <a:lstStyle/>
                    <a:p>
                      <a:r>
                        <a:rPr lang="en-US"/>
                        <a:t>Revision</a:t>
                      </a:r>
                      <a:endParaRPr lang="LID4096"/>
                    </a:p>
                  </a:txBody>
                  <a:tcPr marL="101324" marR="101324"/>
                </a:tc>
                <a:tc>
                  <a:txBody>
                    <a:bodyPr/>
                    <a:lstStyle/>
                    <a:p>
                      <a:endParaRPr lang="LID4096"/>
                    </a:p>
                  </a:txBody>
                  <a:tcPr marL="101324" marR="101324"/>
                </a:tc>
                <a:extLst>
                  <a:ext uri="{0D108BD9-81ED-4DB2-BD59-A6C34878D82A}">
                    <a16:rowId xmlns:a16="http://schemas.microsoft.com/office/drawing/2014/main" val="2645648513"/>
                  </a:ext>
                </a:extLst>
              </a:tr>
              <a:tr h="370840">
                <a:tc>
                  <a:txBody>
                    <a:bodyPr/>
                    <a:lstStyle/>
                    <a:p>
                      <a:r>
                        <a:rPr lang="en-US"/>
                        <a:t>June 2018</a:t>
                      </a:r>
                      <a:endParaRPr lang="LID4096"/>
                    </a:p>
                  </a:txBody>
                  <a:tcPr marL="101324" marR="101324"/>
                </a:tc>
                <a:tc>
                  <a:txBody>
                    <a:bodyPr/>
                    <a:lstStyle/>
                    <a:p>
                      <a:r>
                        <a:rPr lang="en-US"/>
                        <a:t>Initial version</a:t>
                      </a:r>
                      <a:endParaRPr lang="LID4096"/>
                    </a:p>
                  </a:txBody>
                  <a:tcPr marL="101324" marR="101324"/>
                </a:tc>
                <a:extLst>
                  <a:ext uri="{0D108BD9-81ED-4DB2-BD59-A6C34878D82A}">
                    <a16:rowId xmlns:a16="http://schemas.microsoft.com/office/drawing/2014/main" val="2790599772"/>
                  </a:ext>
                </a:extLst>
              </a:tr>
              <a:tr h="370840">
                <a:tc>
                  <a:txBody>
                    <a:bodyPr/>
                    <a:lstStyle/>
                    <a:p>
                      <a:r>
                        <a:rPr lang="en-US"/>
                        <a:t>September 2018</a:t>
                      </a:r>
                      <a:endParaRPr lang="LID4096"/>
                    </a:p>
                  </a:txBody>
                  <a:tcPr marL="101324" marR="101324"/>
                </a:tc>
                <a:tc>
                  <a:txBody>
                    <a:bodyPr/>
                    <a:lstStyle/>
                    <a:p>
                      <a:r>
                        <a:rPr lang="en-US"/>
                        <a:t>Clarification on Yammer not creating a shared calendar</a:t>
                      </a:r>
                    </a:p>
                    <a:p>
                      <a:r>
                        <a:rPr lang="en-US"/>
                        <a:t>Clarification on Teams inbox and calendar being hidden by default</a:t>
                      </a:r>
                      <a:endParaRPr lang="LID4096"/>
                    </a:p>
                  </a:txBody>
                  <a:tcPr marL="101324" marR="101324"/>
                </a:tc>
                <a:extLst>
                  <a:ext uri="{0D108BD9-81ED-4DB2-BD59-A6C34878D82A}">
                    <a16:rowId xmlns:a16="http://schemas.microsoft.com/office/drawing/2014/main" val="3645495434"/>
                  </a:ext>
                </a:extLst>
              </a:tr>
              <a:tr h="370840">
                <a:tc>
                  <a:txBody>
                    <a:bodyPr/>
                    <a:lstStyle/>
                    <a:p>
                      <a:r>
                        <a:rPr lang="en-US"/>
                        <a:t>January 2019</a:t>
                      </a:r>
                      <a:endParaRPr lang="LID4096"/>
                    </a:p>
                  </a:txBody>
                  <a:tcPr marL="101324" marR="101324"/>
                </a:tc>
                <a:tc>
                  <a:txBody>
                    <a:bodyPr/>
                    <a:lstStyle/>
                    <a:p>
                      <a:r>
                        <a:rPr lang="en-US" dirty="0"/>
                        <a:t>Added/updated architecture slides</a:t>
                      </a:r>
                    </a:p>
                    <a:p>
                      <a:r>
                        <a:rPr lang="en-US" dirty="0"/>
                        <a:t>Added dynamic membership support</a:t>
                      </a:r>
                    </a:p>
                    <a:p>
                      <a:r>
                        <a:rPr lang="en-US" dirty="0"/>
                        <a:t>Updated SPO slides (lack of license, subsites are available, but flat is preferred)</a:t>
                      </a:r>
                    </a:p>
                    <a:p>
                      <a:r>
                        <a:rPr lang="en-US" dirty="0"/>
                        <a:t>Updated Exchange matrix slide, removed voicemail – added workaround bullet</a:t>
                      </a:r>
                      <a:endParaRPr lang="LID4096" dirty="0"/>
                    </a:p>
                  </a:txBody>
                  <a:tcPr marL="101324" marR="101324"/>
                </a:tc>
                <a:extLst>
                  <a:ext uri="{0D108BD9-81ED-4DB2-BD59-A6C34878D82A}">
                    <a16:rowId xmlns:a16="http://schemas.microsoft.com/office/drawing/2014/main" val="202378678"/>
                  </a:ext>
                </a:extLst>
              </a:tr>
            </a:tbl>
          </a:graphicData>
        </a:graphic>
      </p:graphicFrame>
    </p:spTree>
    <p:extLst>
      <p:ext uri="{BB962C8B-B14F-4D97-AF65-F5344CB8AC3E}">
        <p14:creationId xmlns:p14="http://schemas.microsoft.com/office/powerpoint/2010/main" val="3694705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94BA-36A4-40F7-B70D-60F99568CA16}"/>
              </a:ext>
            </a:extLst>
          </p:cNvPr>
          <p:cNvSpPr>
            <a:spLocks noGrp="1"/>
          </p:cNvSpPr>
          <p:nvPr>
            <p:ph type="title"/>
          </p:nvPr>
        </p:nvSpPr>
        <p:spPr/>
        <p:txBody>
          <a:bodyPr/>
          <a:lstStyle/>
          <a:p>
            <a:r>
              <a:rPr lang="en-US"/>
              <a:t>About this module</a:t>
            </a:r>
            <a:endParaRPr lang="LID4096"/>
          </a:p>
        </p:txBody>
      </p:sp>
      <p:sp>
        <p:nvSpPr>
          <p:cNvPr id="3" name="Content Placeholder 2">
            <a:extLst>
              <a:ext uri="{FF2B5EF4-FFF2-40B4-BE49-F238E27FC236}">
                <a16:creationId xmlns:a16="http://schemas.microsoft.com/office/drawing/2014/main" id="{FF457104-AA44-4EFD-9595-E4B3889DD334}"/>
              </a:ext>
            </a:extLst>
          </p:cNvPr>
          <p:cNvSpPr>
            <a:spLocks noGrp="1"/>
          </p:cNvSpPr>
          <p:nvPr>
            <p:ph idx="1"/>
          </p:nvPr>
        </p:nvSpPr>
        <p:spPr/>
        <p:txBody>
          <a:bodyPr>
            <a:normAutofit fontScale="92500" lnSpcReduction="20000"/>
          </a:bodyPr>
          <a:lstStyle/>
          <a:p>
            <a:r>
              <a:rPr lang="en-US"/>
              <a:t>Additional resources</a:t>
            </a:r>
          </a:p>
          <a:p>
            <a:pPr lvl="1"/>
            <a:r>
              <a:rPr lang="en-US"/>
              <a:t>More modules can be found at </a:t>
            </a:r>
            <a:r>
              <a:rPr lang="en-US">
                <a:hlinkClick r:id="rId2"/>
              </a:rPr>
              <a:t>https://aka.ms/TeamsAcademy</a:t>
            </a:r>
            <a:r>
              <a:rPr lang="en-US"/>
              <a:t> </a:t>
            </a:r>
          </a:p>
          <a:p>
            <a:r>
              <a:rPr lang="en-US"/>
              <a:t>Feedback</a:t>
            </a:r>
          </a:p>
          <a:p>
            <a:pPr lvl="1"/>
            <a:r>
              <a:rPr lang="en-US"/>
              <a:t>Feedback for this session: </a:t>
            </a:r>
            <a:r>
              <a:rPr lang="en-US">
                <a:hlinkClick r:id="rId3"/>
              </a:rPr>
              <a:t>http://aka.ms/teamscommunity</a:t>
            </a:r>
            <a:r>
              <a:rPr lang="en-US"/>
              <a:t> adding the “IT Pro Training” label</a:t>
            </a:r>
          </a:p>
          <a:p>
            <a:pPr lvl="1"/>
            <a:r>
              <a:rPr lang="en-US"/>
              <a:t>Feedback for features: </a:t>
            </a:r>
            <a:r>
              <a:rPr lang="en-US">
                <a:hlinkClick r:id="rId4" tooltip="https://aka.ms/TeamsFeedback"/>
              </a:rPr>
              <a:t>https://aka.ms/TeamsFeedback</a:t>
            </a:r>
            <a:r>
              <a:rPr lang="en-US"/>
              <a:t> </a:t>
            </a:r>
          </a:p>
          <a:p>
            <a:r>
              <a:rPr lang="en-US"/>
              <a:t>Teams and Office 365 evolves constantly!</a:t>
            </a:r>
          </a:p>
          <a:p>
            <a:pPr lvl="1"/>
            <a:r>
              <a:rPr lang="en-US"/>
              <a:t>Stay up-to-date with </a:t>
            </a:r>
            <a:r>
              <a:rPr lang="en-US">
                <a:hlinkClick r:id="rId5"/>
              </a:rPr>
              <a:t>https://aka.ms/Teamsblog</a:t>
            </a:r>
            <a:r>
              <a:rPr lang="en-US"/>
              <a:t> </a:t>
            </a:r>
          </a:p>
          <a:p>
            <a:endParaRPr lang="en-US">
              <a:sym typeface="Wingdings" panose="05000000000000000000" pitchFamily="2" charset="2"/>
            </a:endParaRPr>
          </a:p>
          <a:p>
            <a:r>
              <a:rPr lang="en-US">
                <a:sym typeface="Wingdings" panose="05000000000000000000" pitchFamily="2" charset="2"/>
              </a:rPr>
              <a:t>January 2019 version of this presentation</a:t>
            </a:r>
            <a:endParaRPr lang="en-AT"/>
          </a:p>
          <a:p>
            <a:endParaRPr lang="LID4096"/>
          </a:p>
        </p:txBody>
      </p:sp>
    </p:spTree>
    <p:extLst>
      <p:ext uri="{BB962C8B-B14F-4D97-AF65-F5344CB8AC3E}">
        <p14:creationId xmlns:p14="http://schemas.microsoft.com/office/powerpoint/2010/main" val="328846045"/>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Agenda</a:t>
            </a:r>
          </a:p>
        </p:txBody>
      </p:sp>
      <p:sp>
        <p:nvSpPr>
          <p:cNvPr id="3" name="Content Placeholder 2"/>
          <p:cNvSpPr>
            <a:spLocks noGrp="1"/>
          </p:cNvSpPr>
          <p:nvPr>
            <p:ph idx="1"/>
          </p:nvPr>
        </p:nvSpPr>
        <p:spPr/>
        <p:txBody>
          <a:bodyPr/>
          <a:lstStyle/>
          <a:p>
            <a:r>
              <a:rPr lang="en-US" dirty="0"/>
              <a:t>Architecture of Microsoft Teams</a:t>
            </a:r>
          </a:p>
          <a:p>
            <a:r>
              <a:rPr lang="en-US" dirty="0"/>
              <a:t>Azure Active Directory</a:t>
            </a:r>
          </a:p>
          <a:p>
            <a:r>
              <a:rPr lang="en-US" dirty="0"/>
              <a:t>Office 365 Groups</a:t>
            </a:r>
          </a:p>
          <a:p>
            <a:r>
              <a:rPr lang="en-US" dirty="0"/>
              <a:t>SharePoint and OneDrive for Business</a:t>
            </a:r>
          </a:p>
          <a:p>
            <a:r>
              <a:rPr lang="en-US" dirty="0"/>
              <a:t>Exchange</a:t>
            </a:r>
          </a:p>
          <a:p>
            <a:pPr marL="0" indent="0">
              <a:buNone/>
            </a:pPr>
            <a:endParaRPr lang="en-US" dirty="0"/>
          </a:p>
        </p:txBody>
      </p:sp>
    </p:spTree>
    <p:extLst>
      <p:ext uri="{BB962C8B-B14F-4D97-AF65-F5344CB8AC3E}">
        <p14:creationId xmlns:p14="http://schemas.microsoft.com/office/powerpoint/2010/main" val="935522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2ED005-8D09-4212-B744-648E31828423}"/>
              </a:ext>
            </a:extLst>
          </p:cNvPr>
          <p:cNvSpPr>
            <a:spLocks noGrp="1"/>
          </p:cNvSpPr>
          <p:nvPr>
            <p:ph type="title"/>
          </p:nvPr>
        </p:nvSpPr>
        <p:spPr/>
        <p:txBody>
          <a:bodyPr/>
          <a:lstStyle/>
          <a:p>
            <a:r>
              <a:rPr lang="en-US"/>
              <a:t>Architecture</a:t>
            </a:r>
          </a:p>
        </p:txBody>
      </p:sp>
    </p:spTree>
    <p:extLst>
      <p:ext uri="{BB962C8B-B14F-4D97-AF65-F5344CB8AC3E}">
        <p14:creationId xmlns:p14="http://schemas.microsoft.com/office/powerpoint/2010/main" val="3736565666"/>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8B65AEE-EA70-4599-9819-D824C53B5181}"/>
              </a:ext>
            </a:extLst>
          </p:cNvPr>
          <p:cNvSpPr/>
          <p:nvPr/>
        </p:nvSpPr>
        <p:spPr bwMode="auto">
          <a:xfrm>
            <a:off x="8100858" y="1738476"/>
            <a:ext cx="1463040" cy="731520"/>
          </a:xfrm>
          <a:prstGeom prst="roundRect">
            <a:avLst>
              <a:gd name="adj" fmla="val 0"/>
            </a:avLst>
          </a:prstGeom>
          <a:solidFill>
            <a:srgbClr val="D83B01"/>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Team</a:t>
            </a:r>
          </a:p>
        </p:txBody>
      </p:sp>
      <p:grpSp>
        <p:nvGrpSpPr>
          <p:cNvPr id="7" name="Group 6">
            <a:extLst>
              <a:ext uri="{FF2B5EF4-FFF2-40B4-BE49-F238E27FC236}">
                <a16:creationId xmlns:a16="http://schemas.microsoft.com/office/drawing/2014/main" id="{2094A0C8-90A9-4486-ADBA-5984CDC54AFB}"/>
              </a:ext>
            </a:extLst>
          </p:cNvPr>
          <p:cNvGrpSpPr/>
          <p:nvPr/>
        </p:nvGrpSpPr>
        <p:grpSpPr>
          <a:xfrm>
            <a:off x="4809486" y="1262488"/>
            <a:ext cx="490603" cy="1222224"/>
            <a:chOff x="3374967" y="1911927"/>
            <a:chExt cx="565266" cy="1246909"/>
          </a:xfrm>
          <a:solidFill>
            <a:srgbClr val="7030A0"/>
          </a:solidFill>
        </p:grpSpPr>
        <p:sp>
          <p:nvSpPr>
            <p:cNvPr id="5" name="Rectangle: Rounded Corners 4">
              <a:extLst>
                <a:ext uri="{FF2B5EF4-FFF2-40B4-BE49-F238E27FC236}">
                  <a16:creationId xmlns:a16="http://schemas.microsoft.com/office/drawing/2014/main" id="{D227DD53-305A-4116-99A4-D4B402055435}"/>
                </a:ext>
              </a:extLst>
            </p:cNvPr>
            <p:cNvSpPr/>
            <p:nvPr/>
          </p:nvSpPr>
          <p:spPr bwMode="auto">
            <a:xfrm>
              <a:off x="3374967" y="2394065"/>
              <a:ext cx="565266" cy="764771"/>
            </a:xfrm>
            <a:prstGeom prst="roundRect">
              <a:avLst/>
            </a:prstGeom>
            <a:grp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err="1">
                <a:ln>
                  <a:noFill/>
                </a:ln>
                <a:solidFill>
                  <a:srgbClr val="E6E6E6"/>
                </a:solidFill>
                <a:effectLst/>
                <a:uLnTx/>
                <a:uFillTx/>
                <a:latin typeface="Segoe UI"/>
                <a:ea typeface="+mn-ea"/>
                <a:cs typeface="Segoe UI Light" panose="020B0502040204020203" pitchFamily="34" charset="0"/>
              </a:endParaRPr>
            </a:p>
          </p:txBody>
        </p:sp>
        <p:sp>
          <p:nvSpPr>
            <p:cNvPr id="6" name="Oval 5">
              <a:extLst>
                <a:ext uri="{FF2B5EF4-FFF2-40B4-BE49-F238E27FC236}">
                  <a16:creationId xmlns:a16="http://schemas.microsoft.com/office/drawing/2014/main" id="{2F578617-5F37-4EDE-B17A-0406BCED6E78}"/>
                </a:ext>
              </a:extLst>
            </p:cNvPr>
            <p:cNvSpPr/>
            <p:nvPr/>
          </p:nvSpPr>
          <p:spPr bwMode="auto">
            <a:xfrm>
              <a:off x="3374968" y="1911927"/>
              <a:ext cx="565265" cy="482138"/>
            </a:xfrm>
            <a:prstGeom prst="ellipse">
              <a:avLst/>
            </a:prstGeom>
            <a:grp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err="1">
                <a:ln>
                  <a:noFill/>
                </a:ln>
                <a:solidFill>
                  <a:srgbClr val="E6E6E6"/>
                </a:solidFill>
                <a:effectLst/>
                <a:uLnTx/>
                <a:uFillTx/>
                <a:latin typeface="Segoe UI"/>
                <a:ea typeface="+mn-ea"/>
                <a:cs typeface="Segoe UI Light" panose="020B0502040204020203" pitchFamily="34" charset="0"/>
              </a:endParaRPr>
            </a:p>
          </p:txBody>
        </p:sp>
      </p:grpSp>
      <p:sp>
        <p:nvSpPr>
          <p:cNvPr id="8" name="Rectangle: Rounded Corners 7">
            <a:extLst>
              <a:ext uri="{FF2B5EF4-FFF2-40B4-BE49-F238E27FC236}">
                <a16:creationId xmlns:a16="http://schemas.microsoft.com/office/drawing/2014/main" id="{D176FED9-D64A-4EDD-9389-ED25E826C872}"/>
              </a:ext>
            </a:extLst>
          </p:cNvPr>
          <p:cNvSpPr/>
          <p:nvPr/>
        </p:nvSpPr>
        <p:spPr bwMode="auto">
          <a:xfrm>
            <a:off x="6257285" y="1738476"/>
            <a:ext cx="1463040" cy="731520"/>
          </a:xfrm>
          <a:prstGeom prst="roundRect">
            <a:avLst>
              <a:gd name="adj" fmla="val 0"/>
            </a:avLst>
          </a:prstGeom>
          <a:solidFill>
            <a:srgbClr val="D83B01"/>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Modern Group</a:t>
            </a:r>
          </a:p>
        </p:txBody>
      </p:sp>
      <p:sp>
        <p:nvSpPr>
          <p:cNvPr id="9" name="Rectangle: Rounded Corners 8">
            <a:extLst>
              <a:ext uri="{FF2B5EF4-FFF2-40B4-BE49-F238E27FC236}">
                <a16:creationId xmlns:a16="http://schemas.microsoft.com/office/drawing/2014/main" id="{2459BA37-91E9-4C5A-8306-B41DDCE85783}"/>
              </a:ext>
            </a:extLst>
          </p:cNvPr>
          <p:cNvSpPr/>
          <p:nvPr/>
        </p:nvSpPr>
        <p:spPr bwMode="auto">
          <a:xfrm>
            <a:off x="2235730" y="1738476"/>
            <a:ext cx="1463040" cy="731520"/>
          </a:xfrm>
          <a:prstGeom prst="roundRect">
            <a:avLst>
              <a:gd name="adj" fmla="val 0"/>
            </a:avLst>
          </a:prstGeom>
          <a:solidFill>
            <a:srgbClr val="2F2F2F"/>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prstClr val="white"/>
                </a:solidFill>
                <a:effectLst/>
                <a:uLnTx/>
                <a:uFillTx/>
                <a:latin typeface="Segoe UI"/>
                <a:ea typeface="+mn-ea"/>
                <a:cs typeface="+mn-cs"/>
              </a:rPr>
              <a:t>Chat</a:t>
            </a:r>
          </a:p>
        </p:txBody>
      </p:sp>
      <p:sp>
        <p:nvSpPr>
          <p:cNvPr id="10" name="Rectangle: Rounded Corners 9">
            <a:extLst>
              <a:ext uri="{FF2B5EF4-FFF2-40B4-BE49-F238E27FC236}">
                <a16:creationId xmlns:a16="http://schemas.microsoft.com/office/drawing/2014/main" id="{2BB8F5BE-1F9E-4781-8751-0FDB0F7E4340}"/>
              </a:ext>
            </a:extLst>
          </p:cNvPr>
          <p:cNvSpPr/>
          <p:nvPr/>
        </p:nvSpPr>
        <p:spPr bwMode="auto">
          <a:xfrm>
            <a:off x="10053917" y="2968739"/>
            <a:ext cx="1463040" cy="731520"/>
          </a:xfrm>
          <a:prstGeom prst="roundRect">
            <a:avLst>
              <a:gd name="adj" fmla="val 0"/>
            </a:avLst>
          </a:prstGeom>
          <a:solidFill>
            <a:srgbClr val="D83B01"/>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Channel</a:t>
            </a:r>
          </a:p>
        </p:txBody>
      </p:sp>
      <p:sp>
        <p:nvSpPr>
          <p:cNvPr id="20" name="Rectangle: Rounded Corners 19">
            <a:extLst>
              <a:ext uri="{FF2B5EF4-FFF2-40B4-BE49-F238E27FC236}">
                <a16:creationId xmlns:a16="http://schemas.microsoft.com/office/drawing/2014/main" id="{33353210-7A49-4459-AEBC-DF9ACF258B94}"/>
              </a:ext>
            </a:extLst>
          </p:cNvPr>
          <p:cNvSpPr/>
          <p:nvPr/>
        </p:nvSpPr>
        <p:spPr bwMode="auto">
          <a:xfrm>
            <a:off x="8100859" y="2975087"/>
            <a:ext cx="1463040" cy="731520"/>
          </a:xfrm>
          <a:prstGeom prst="roundRect">
            <a:avLst>
              <a:gd name="adj" fmla="val 3799"/>
            </a:avLst>
          </a:prstGeom>
          <a:solidFill>
            <a:srgbClr val="D83B01"/>
          </a:solidFill>
          <a:ln w="12700" cap="flat" cmpd="sng" algn="ctr">
            <a:noFill/>
            <a:prstDash val="solid"/>
            <a:miter lim="800000"/>
          </a:ln>
          <a:effectLst/>
        </p:spPr>
        <p:txBody>
          <a:bodyPr rtlCol="0" anchor="t"/>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E6E6E6"/>
                </a:solidFill>
                <a:effectLst/>
                <a:uLnTx/>
                <a:uFillTx/>
                <a:latin typeface="Segoe UI"/>
                <a:ea typeface="+mn-ea"/>
                <a:cs typeface="Segoe UI Light" panose="020B0502040204020203" pitchFamily="34" charset="0"/>
              </a:rPr>
              <a:t>SharePoint</a:t>
            </a:r>
          </a:p>
        </p:txBody>
      </p:sp>
      <p:cxnSp>
        <p:nvCxnSpPr>
          <p:cNvPr id="36" name="Connector: Elbow 35">
            <a:extLst>
              <a:ext uri="{FF2B5EF4-FFF2-40B4-BE49-F238E27FC236}">
                <a16:creationId xmlns:a16="http://schemas.microsoft.com/office/drawing/2014/main" id="{0E162E2D-E18F-44C1-914F-59DFCAFEF8FF}"/>
              </a:ext>
            </a:extLst>
          </p:cNvPr>
          <p:cNvCxnSpPr>
            <a:cxnSpLocks/>
            <a:stCxn id="8" idx="1"/>
            <a:endCxn id="5" idx="3"/>
          </p:cNvCxnSpPr>
          <p:nvPr/>
        </p:nvCxnSpPr>
        <p:spPr>
          <a:xfrm rot="10800000" flipV="1">
            <a:off x="5300089" y="2104235"/>
            <a:ext cx="957196" cy="5661"/>
          </a:xfrm>
          <a:prstGeom prst="bentConnector3">
            <a:avLst>
              <a:gd name="adj1" fmla="val 50000"/>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
        <p:nvSpPr>
          <p:cNvPr id="58" name="Rectangle: Rounded Corners 57">
            <a:extLst>
              <a:ext uri="{FF2B5EF4-FFF2-40B4-BE49-F238E27FC236}">
                <a16:creationId xmlns:a16="http://schemas.microsoft.com/office/drawing/2014/main" id="{C91961EA-6F7C-4EB3-8D29-399BF9E983B1}"/>
              </a:ext>
            </a:extLst>
          </p:cNvPr>
          <p:cNvSpPr/>
          <p:nvPr/>
        </p:nvSpPr>
        <p:spPr bwMode="auto">
          <a:xfrm>
            <a:off x="8100858" y="5752568"/>
            <a:ext cx="1463040" cy="731520"/>
          </a:xfrm>
          <a:prstGeom prst="roundRect">
            <a:avLst>
              <a:gd name="adj" fmla="val 0"/>
            </a:avLst>
          </a:prstGeom>
          <a:solidFill>
            <a:srgbClr val="D83B01"/>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Reply Chain</a:t>
            </a:r>
          </a:p>
        </p:txBody>
      </p:sp>
      <p:sp>
        <p:nvSpPr>
          <p:cNvPr id="59" name="Rectangle: Rounded Corners 58">
            <a:extLst>
              <a:ext uri="{FF2B5EF4-FFF2-40B4-BE49-F238E27FC236}">
                <a16:creationId xmlns:a16="http://schemas.microsoft.com/office/drawing/2014/main" id="{935CC7F0-45F9-45B8-8445-5E22A875EFE0}"/>
              </a:ext>
            </a:extLst>
          </p:cNvPr>
          <p:cNvSpPr/>
          <p:nvPr/>
        </p:nvSpPr>
        <p:spPr bwMode="auto">
          <a:xfrm>
            <a:off x="5726202" y="5800550"/>
            <a:ext cx="1792595" cy="635557"/>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Message</a:t>
            </a:r>
          </a:p>
        </p:txBody>
      </p:sp>
      <p:sp>
        <p:nvSpPr>
          <p:cNvPr id="60" name="Rectangle: Rounded Corners 59">
            <a:extLst>
              <a:ext uri="{FF2B5EF4-FFF2-40B4-BE49-F238E27FC236}">
                <a16:creationId xmlns:a16="http://schemas.microsoft.com/office/drawing/2014/main" id="{CE494139-FFFB-41BE-888C-0AC734098875}"/>
              </a:ext>
            </a:extLst>
          </p:cNvPr>
          <p:cNvSpPr/>
          <p:nvPr/>
        </p:nvSpPr>
        <p:spPr bwMode="auto">
          <a:xfrm>
            <a:off x="5738039" y="4521331"/>
            <a:ext cx="1792597" cy="1006868"/>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Images, Emojis, Stickers, </a:t>
            </a:r>
            <a:r>
              <a:rPr kumimoji="0" lang="en-US" sz="1600" b="0" i="0" u="none" strike="noStrike" kern="0" cap="none" spc="0" normalizeH="0" baseline="0" noProof="0" err="1">
                <a:ln>
                  <a:noFill/>
                </a:ln>
                <a:solidFill>
                  <a:srgbClr val="E6E6E6"/>
                </a:solidFill>
                <a:effectLst/>
                <a:uLnTx/>
                <a:uFillTx/>
                <a:latin typeface="Segoe UI"/>
                <a:ea typeface="+mn-ea"/>
                <a:cs typeface="Segoe UI Light" panose="020B0502040204020203" pitchFamily="34" charset="0"/>
              </a:rPr>
              <a:t>Giphy</a:t>
            </a: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 Recordings</a:t>
            </a:r>
          </a:p>
        </p:txBody>
      </p:sp>
      <p:cxnSp>
        <p:nvCxnSpPr>
          <p:cNvPr id="66" name="Straight Arrow Connector 65">
            <a:extLst>
              <a:ext uri="{FF2B5EF4-FFF2-40B4-BE49-F238E27FC236}">
                <a16:creationId xmlns:a16="http://schemas.microsoft.com/office/drawing/2014/main" id="{A1E341C7-DD0A-4C5D-851C-3F5EED6E34BE}"/>
              </a:ext>
            </a:extLst>
          </p:cNvPr>
          <p:cNvCxnSpPr>
            <a:cxnSpLocks/>
            <a:stCxn id="4" idx="1"/>
            <a:endCxn id="8" idx="3"/>
          </p:cNvCxnSpPr>
          <p:nvPr/>
        </p:nvCxnSpPr>
        <p:spPr>
          <a:xfrm flipH="1">
            <a:off x="7720325" y="2104236"/>
            <a:ext cx="380533" cy="0"/>
          </a:xfrm>
          <a:prstGeom prst="straightConnector1">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33EB6C81-1687-43CC-B51B-B5895E9DCE62}"/>
              </a:ext>
            </a:extLst>
          </p:cNvPr>
          <p:cNvCxnSpPr>
            <a:cxnSpLocks/>
            <a:stCxn id="10" idx="1"/>
            <a:endCxn id="20" idx="3"/>
          </p:cNvCxnSpPr>
          <p:nvPr/>
        </p:nvCxnSpPr>
        <p:spPr>
          <a:xfrm flipH="1">
            <a:off x="9563899" y="3334499"/>
            <a:ext cx="490018" cy="6348"/>
          </a:xfrm>
          <a:prstGeom prst="straightConnector1">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78" name="Connector: Elbow 77">
            <a:extLst>
              <a:ext uri="{FF2B5EF4-FFF2-40B4-BE49-F238E27FC236}">
                <a16:creationId xmlns:a16="http://schemas.microsoft.com/office/drawing/2014/main" id="{8ABD5C24-6FEA-4758-98B1-A1D180818BFD}"/>
              </a:ext>
            </a:extLst>
          </p:cNvPr>
          <p:cNvCxnSpPr>
            <a:cxnSpLocks/>
            <a:stCxn id="4" idx="3"/>
            <a:endCxn id="10" idx="0"/>
          </p:cNvCxnSpPr>
          <p:nvPr/>
        </p:nvCxnSpPr>
        <p:spPr>
          <a:xfrm>
            <a:off x="9563898" y="2104236"/>
            <a:ext cx="1221539" cy="864503"/>
          </a:xfrm>
          <a:prstGeom prst="bentConnector2">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id="{4F85ED6F-29B5-4453-B6B7-A88B923E12F1}"/>
              </a:ext>
            </a:extLst>
          </p:cNvPr>
          <p:cNvCxnSpPr>
            <a:cxnSpLocks/>
            <a:stCxn id="4" idx="2"/>
            <a:endCxn id="20" idx="0"/>
          </p:cNvCxnSpPr>
          <p:nvPr/>
        </p:nvCxnSpPr>
        <p:spPr>
          <a:xfrm>
            <a:off x="8832378" y="2469996"/>
            <a:ext cx="1" cy="505091"/>
          </a:xfrm>
          <a:prstGeom prst="straightConnector1">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6" name="Connector: Elbow 85">
            <a:extLst>
              <a:ext uri="{FF2B5EF4-FFF2-40B4-BE49-F238E27FC236}">
                <a16:creationId xmlns:a16="http://schemas.microsoft.com/office/drawing/2014/main" id="{08F53DE9-4710-41A4-B0DD-AD58EC3A0D4F}"/>
              </a:ext>
            </a:extLst>
          </p:cNvPr>
          <p:cNvCxnSpPr>
            <a:cxnSpLocks/>
            <a:endCxn id="59" idx="1"/>
          </p:cNvCxnSpPr>
          <p:nvPr/>
        </p:nvCxnSpPr>
        <p:spPr>
          <a:xfrm rot="16200000" flipH="1">
            <a:off x="2354909" y="2747035"/>
            <a:ext cx="3650829" cy="3091758"/>
          </a:xfrm>
          <a:prstGeom prst="bentConnector2">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9" name="Connector: Elbow 88">
            <a:extLst>
              <a:ext uri="{FF2B5EF4-FFF2-40B4-BE49-F238E27FC236}">
                <a16:creationId xmlns:a16="http://schemas.microsoft.com/office/drawing/2014/main" id="{7D5BE47B-8A6D-45E5-A95B-B85FA6F77D56}"/>
              </a:ext>
            </a:extLst>
          </p:cNvPr>
          <p:cNvCxnSpPr>
            <a:cxnSpLocks/>
            <a:stCxn id="5" idx="1"/>
            <a:endCxn id="9" idx="3"/>
          </p:cNvCxnSpPr>
          <p:nvPr/>
        </p:nvCxnSpPr>
        <p:spPr>
          <a:xfrm rot="10800000">
            <a:off x="3698770" y="2104237"/>
            <a:ext cx="1110716" cy="5661"/>
          </a:xfrm>
          <a:prstGeom prst="bentConnector3">
            <a:avLst>
              <a:gd name="adj1" fmla="val 50000"/>
            </a:avLst>
          </a:prstGeom>
          <a:ln w="57150">
            <a:solidFill>
              <a:schemeClr val="tx1">
                <a:lumMod val="65000"/>
                <a:lumOff val="35000"/>
              </a:schemeClr>
            </a:solidFill>
            <a:prstDash val="sysDash"/>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2" name="Straight Arrow Connector 91">
            <a:extLst>
              <a:ext uri="{FF2B5EF4-FFF2-40B4-BE49-F238E27FC236}">
                <a16:creationId xmlns:a16="http://schemas.microsoft.com/office/drawing/2014/main" id="{48B9774B-9CAE-4E27-BA3D-147F2319048F}"/>
              </a:ext>
            </a:extLst>
          </p:cNvPr>
          <p:cNvCxnSpPr>
            <a:cxnSpLocks/>
            <a:stCxn id="58" idx="1"/>
            <a:endCxn id="59" idx="3"/>
          </p:cNvCxnSpPr>
          <p:nvPr/>
        </p:nvCxnSpPr>
        <p:spPr>
          <a:xfrm flipH="1">
            <a:off x="7518797" y="6118328"/>
            <a:ext cx="582061" cy="1"/>
          </a:xfrm>
          <a:prstGeom prst="straightConnector1">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5" name="Straight Arrow Connector 94">
            <a:extLst>
              <a:ext uri="{FF2B5EF4-FFF2-40B4-BE49-F238E27FC236}">
                <a16:creationId xmlns:a16="http://schemas.microsoft.com/office/drawing/2014/main" id="{85684AA6-5126-4FC1-92E7-55F3E0266911}"/>
              </a:ext>
            </a:extLst>
          </p:cNvPr>
          <p:cNvCxnSpPr>
            <a:cxnSpLocks/>
            <a:endCxn id="60" idx="2"/>
          </p:cNvCxnSpPr>
          <p:nvPr/>
        </p:nvCxnSpPr>
        <p:spPr>
          <a:xfrm flipV="1">
            <a:off x="6634338" y="5528199"/>
            <a:ext cx="0" cy="415401"/>
          </a:xfrm>
          <a:prstGeom prst="straightConnector1">
            <a:avLst/>
          </a:prstGeom>
          <a:ln w="57150">
            <a:solidFill>
              <a:schemeClr val="tx1">
                <a:lumMod val="65000"/>
                <a:lumOff val="35000"/>
              </a:schemeClr>
            </a:solidFill>
            <a:prstDash val="solid"/>
            <a:headEnd type="none"/>
            <a:tailEnd type="triangle"/>
          </a:ln>
        </p:spPr>
        <p:style>
          <a:lnRef idx="1">
            <a:schemeClr val="accent1"/>
          </a:lnRef>
          <a:fillRef idx="0">
            <a:schemeClr val="accent1"/>
          </a:fillRef>
          <a:effectRef idx="0">
            <a:schemeClr val="accent1"/>
          </a:effectRef>
          <a:fontRef idx="minor">
            <a:schemeClr val="tx1"/>
          </a:fontRef>
        </p:style>
      </p:cxnSp>
      <p:sp>
        <p:nvSpPr>
          <p:cNvPr id="98" name="Title 97">
            <a:extLst>
              <a:ext uri="{FF2B5EF4-FFF2-40B4-BE49-F238E27FC236}">
                <a16:creationId xmlns:a16="http://schemas.microsoft.com/office/drawing/2014/main" id="{14CAD45A-B968-4A6D-8E9F-5C6C1F0A5F50}"/>
              </a:ext>
            </a:extLst>
          </p:cNvPr>
          <p:cNvSpPr>
            <a:spLocks noGrp="1"/>
          </p:cNvSpPr>
          <p:nvPr>
            <p:ph type="title"/>
          </p:nvPr>
        </p:nvSpPr>
        <p:spPr/>
        <p:txBody>
          <a:bodyPr/>
          <a:lstStyle/>
          <a:p>
            <a:r>
              <a:rPr lang="en-US"/>
              <a:t>Teams logical architecture</a:t>
            </a:r>
          </a:p>
        </p:txBody>
      </p:sp>
      <p:cxnSp>
        <p:nvCxnSpPr>
          <p:cNvPr id="100" name="Connector: Elbow 99">
            <a:extLst>
              <a:ext uri="{FF2B5EF4-FFF2-40B4-BE49-F238E27FC236}">
                <a16:creationId xmlns:a16="http://schemas.microsoft.com/office/drawing/2014/main" id="{82284ADD-1C37-4DFD-8D54-72152349388C}"/>
              </a:ext>
            </a:extLst>
          </p:cNvPr>
          <p:cNvCxnSpPr>
            <a:cxnSpLocks/>
            <a:stCxn id="20" idx="1"/>
            <a:endCxn id="8" idx="2"/>
          </p:cNvCxnSpPr>
          <p:nvPr/>
        </p:nvCxnSpPr>
        <p:spPr>
          <a:xfrm rot="10800000">
            <a:off x="6988805" y="2469997"/>
            <a:ext cx="1112054" cy="870851"/>
          </a:xfrm>
          <a:prstGeom prst="bentConnector2">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
        <p:nvSpPr>
          <p:cNvPr id="109" name="Rectangle: Rounded Corners 108">
            <a:extLst>
              <a:ext uri="{FF2B5EF4-FFF2-40B4-BE49-F238E27FC236}">
                <a16:creationId xmlns:a16="http://schemas.microsoft.com/office/drawing/2014/main" id="{902B39F1-C91A-4A50-B397-50B892261986}"/>
              </a:ext>
            </a:extLst>
          </p:cNvPr>
          <p:cNvSpPr/>
          <p:nvPr/>
        </p:nvSpPr>
        <p:spPr bwMode="auto">
          <a:xfrm>
            <a:off x="3430945" y="2612403"/>
            <a:ext cx="1463040" cy="731520"/>
          </a:xfrm>
          <a:prstGeom prst="roundRect">
            <a:avLst>
              <a:gd name="adj" fmla="val 0"/>
            </a:avLst>
          </a:prstGeom>
          <a:solidFill>
            <a:srgbClr val="2F2F2F"/>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prstClr val="white"/>
                </a:solidFill>
                <a:effectLst/>
                <a:uLnTx/>
                <a:uFillTx/>
                <a:latin typeface="Segoe UI"/>
                <a:ea typeface="+mn-ea"/>
                <a:cs typeface="+mn-cs"/>
              </a:rPr>
              <a:t>OneDrive</a:t>
            </a:r>
          </a:p>
        </p:txBody>
      </p:sp>
      <p:cxnSp>
        <p:nvCxnSpPr>
          <p:cNvPr id="110" name="Connector: Elbow 109">
            <a:extLst>
              <a:ext uri="{FF2B5EF4-FFF2-40B4-BE49-F238E27FC236}">
                <a16:creationId xmlns:a16="http://schemas.microsoft.com/office/drawing/2014/main" id="{238BC9F5-A178-41E6-B942-CCC647C9F90A}"/>
              </a:ext>
            </a:extLst>
          </p:cNvPr>
          <p:cNvCxnSpPr>
            <a:cxnSpLocks/>
            <a:stCxn id="5" idx="2"/>
            <a:endCxn id="109" idx="3"/>
          </p:cNvCxnSpPr>
          <p:nvPr/>
        </p:nvCxnSpPr>
        <p:spPr>
          <a:xfrm rot="5400000">
            <a:off x="4727662" y="2651036"/>
            <a:ext cx="493451" cy="160803"/>
          </a:xfrm>
          <a:prstGeom prst="bentConnector2">
            <a:avLst/>
          </a:prstGeom>
          <a:ln w="57150">
            <a:solidFill>
              <a:schemeClr val="tx1">
                <a:lumMod val="65000"/>
                <a:lumOff val="35000"/>
              </a:schemeClr>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5" name="Connector: Elbow 144">
            <a:extLst>
              <a:ext uri="{FF2B5EF4-FFF2-40B4-BE49-F238E27FC236}">
                <a16:creationId xmlns:a16="http://schemas.microsoft.com/office/drawing/2014/main" id="{7CA65411-1EE9-4FCD-ABA1-37779D850311}"/>
              </a:ext>
            </a:extLst>
          </p:cNvPr>
          <p:cNvCxnSpPr>
            <a:cxnSpLocks/>
            <a:stCxn id="10" idx="3"/>
            <a:endCxn id="58" idx="3"/>
          </p:cNvCxnSpPr>
          <p:nvPr/>
        </p:nvCxnSpPr>
        <p:spPr>
          <a:xfrm flipH="1">
            <a:off x="9563898" y="3334499"/>
            <a:ext cx="1953059" cy="2783829"/>
          </a:xfrm>
          <a:prstGeom prst="bentConnector3">
            <a:avLst>
              <a:gd name="adj1" fmla="val -11705"/>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
        <p:nvSpPr>
          <p:cNvPr id="151" name="Rectangle: Rounded Corners 150">
            <a:extLst>
              <a:ext uri="{FF2B5EF4-FFF2-40B4-BE49-F238E27FC236}">
                <a16:creationId xmlns:a16="http://schemas.microsoft.com/office/drawing/2014/main" id="{8DF694A4-19D7-440D-A143-A39DDBEDD820}"/>
              </a:ext>
            </a:extLst>
          </p:cNvPr>
          <p:cNvSpPr/>
          <p:nvPr/>
        </p:nvSpPr>
        <p:spPr bwMode="auto">
          <a:xfrm>
            <a:off x="10053917" y="3961026"/>
            <a:ext cx="1463040" cy="731520"/>
          </a:xfrm>
          <a:prstGeom prst="roundRect">
            <a:avLst>
              <a:gd name="adj" fmla="val 1961"/>
            </a:avLst>
          </a:prstGeom>
          <a:solidFill>
            <a:srgbClr val="D83B01"/>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Tabs</a:t>
            </a:r>
          </a:p>
        </p:txBody>
      </p:sp>
      <p:cxnSp>
        <p:nvCxnSpPr>
          <p:cNvPr id="156" name="Straight Arrow Connector 155">
            <a:extLst>
              <a:ext uri="{FF2B5EF4-FFF2-40B4-BE49-F238E27FC236}">
                <a16:creationId xmlns:a16="http://schemas.microsoft.com/office/drawing/2014/main" id="{C8FD1677-0221-4F28-8CA7-6AA56E897A2D}"/>
              </a:ext>
            </a:extLst>
          </p:cNvPr>
          <p:cNvCxnSpPr>
            <a:cxnSpLocks/>
            <a:stCxn id="10" idx="2"/>
            <a:endCxn id="151" idx="0"/>
          </p:cNvCxnSpPr>
          <p:nvPr/>
        </p:nvCxnSpPr>
        <p:spPr>
          <a:xfrm>
            <a:off x="10785437" y="3700259"/>
            <a:ext cx="0" cy="260767"/>
          </a:xfrm>
          <a:prstGeom prst="straightConnector1">
            <a:avLst/>
          </a:prstGeom>
          <a:ln w="57150">
            <a:solidFill>
              <a:schemeClr val="tx1">
                <a:lumMod val="65000"/>
                <a:lumOff val="35000"/>
              </a:schemeClr>
            </a:solidFill>
            <a:prstDash val="sysDash"/>
            <a:headEnd type="none"/>
            <a:tailEnd type="triangle"/>
          </a:ln>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8D12C446-4D79-43EB-91B9-F6BA231C53D4}"/>
              </a:ext>
            </a:extLst>
          </p:cNvPr>
          <p:cNvSpPr/>
          <p:nvPr/>
        </p:nvSpPr>
        <p:spPr bwMode="auto">
          <a:xfrm>
            <a:off x="8354520" y="3324358"/>
            <a:ext cx="1005840" cy="293950"/>
          </a:xfrm>
          <a:prstGeom prst="roundRect">
            <a:avLst/>
          </a:prstGeom>
          <a:solidFill>
            <a:srgbClr val="FFBBA3">
              <a:alpha val="40000"/>
            </a:srgbClr>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Folder</a:t>
            </a:r>
          </a:p>
        </p:txBody>
      </p:sp>
      <p:sp>
        <p:nvSpPr>
          <p:cNvPr id="49" name="Rectangle: Rounded Corners 48">
            <a:extLst>
              <a:ext uri="{FF2B5EF4-FFF2-40B4-BE49-F238E27FC236}">
                <a16:creationId xmlns:a16="http://schemas.microsoft.com/office/drawing/2014/main" id="{82BC9DFB-BDF8-4254-B403-3114DEF8158D}"/>
              </a:ext>
            </a:extLst>
          </p:cNvPr>
          <p:cNvSpPr/>
          <p:nvPr/>
        </p:nvSpPr>
        <p:spPr bwMode="auto">
          <a:xfrm>
            <a:off x="587735" y="1378245"/>
            <a:ext cx="1154406" cy="731520"/>
          </a:xfrm>
          <a:prstGeom prst="roundRect">
            <a:avLst>
              <a:gd name="adj" fmla="val 0"/>
            </a:avLst>
          </a:prstGeom>
          <a:solidFill>
            <a:srgbClr val="2F2F2F"/>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prstClr val="white"/>
                </a:solidFill>
                <a:effectLst/>
                <a:uLnTx/>
                <a:uFillTx/>
                <a:latin typeface="Segoe UI"/>
                <a:ea typeface="+mn-ea"/>
                <a:cs typeface="+mn-cs"/>
              </a:rPr>
              <a:t>Tabs</a:t>
            </a:r>
          </a:p>
        </p:txBody>
      </p:sp>
      <p:sp>
        <p:nvSpPr>
          <p:cNvPr id="53" name="Rectangle: Rounded Corners 52">
            <a:extLst>
              <a:ext uri="{FF2B5EF4-FFF2-40B4-BE49-F238E27FC236}">
                <a16:creationId xmlns:a16="http://schemas.microsoft.com/office/drawing/2014/main" id="{77C6E306-8147-4F71-A62C-EDB5BBC42B60}"/>
              </a:ext>
            </a:extLst>
          </p:cNvPr>
          <p:cNvSpPr/>
          <p:nvPr/>
        </p:nvSpPr>
        <p:spPr bwMode="auto">
          <a:xfrm>
            <a:off x="3430945" y="5122507"/>
            <a:ext cx="1463040" cy="731520"/>
          </a:xfrm>
          <a:prstGeom prst="roundRect">
            <a:avLst>
              <a:gd name="adj" fmla="val 0"/>
            </a:avLst>
          </a:prstGeom>
          <a:solidFill>
            <a:srgbClr val="D83B01"/>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Activity Feed</a:t>
            </a:r>
          </a:p>
        </p:txBody>
      </p:sp>
      <p:sp>
        <p:nvSpPr>
          <p:cNvPr id="54" name="Rectangle: Rounded Corners 53">
            <a:extLst>
              <a:ext uri="{FF2B5EF4-FFF2-40B4-BE49-F238E27FC236}">
                <a16:creationId xmlns:a16="http://schemas.microsoft.com/office/drawing/2014/main" id="{F785140F-A0C2-48F4-8CC4-F96986804E68}"/>
              </a:ext>
            </a:extLst>
          </p:cNvPr>
          <p:cNvSpPr/>
          <p:nvPr/>
        </p:nvSpPr>
        <p:spPr bwMode="auto">
          <a:xfrm>
            <a:off x="3418808" y="3508013"/>
            <a:ext cx="1463040" cy="731520"/>
          </a:xfrm>
          <a:prstGeom prst="roundRect">
            <a:avLst>
              <a:gd name="adj" fmla="val 0"/>
            </a:avLst>
          </a:prstGeom>
          <a:solidFill>
            <a:schemeClr val="accent3"/>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Meetings</a:t>
            </a:r>
          </a:p>
        </p:txBody>
      </p:sp>
      <p:cxnSp>
        <p:nvCxnSpPr>
          <p:cNvPr id="55" name="Connector: Elbow 54">
            <a:extLst>
              <a:ext uri="{FF2B5EF4-FFF2-40B4-BE49-F238E27FC236}">
                <a16:creationId xmlns:a16="http://schemas.microsoft.com/office/drawing/2014/main" id="{ADF7FA86-74A3-4178-BF3C-8D583447E3DD}"/>
              </a:ext>
            </a:extLst>
          </p:cNvPr>
          <p:cNvCxnSpPr>
            <a:cxnSpLocks/>
            <a:stCxn id="5" idx="2"/>
            <a:endCxn id="53" idx="3"/>
          </p:cNvCxnSpPr>
          <p:nvPr/>
        </p:nvCxnSpPr>
        <p:spPr>
          <a:xfrm rot="5400000">
            <a:off x="3472610" y="3906088"/>
            <a:ext cx="3003555" cy="160803"/>
          </a:xfrm>
          <a:prstGeom prst="bentConnector2">
            <a:avLst/>
          </a:prstGeom>
          <a:ln w="57150">
            <a:solidFill>
              <a:schemeClr val="tx1">
                <a:lumMod val="65000"/>
                <a:lumOff val="35000"/>
              </a:schemeClr>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1" name="Connector: Elbow 60">
            <a:extLst>
              <a:ext uri="{FF2B5EF4-FFF2-40B4-BE49-F238E27FC236}">
                <a16:creationId xmlns:a16="http://schemas.microsoft.com/office/drawing/2014/main" id="{84B40A30-3F3E-44E8-B1B7-2425F6D9291C}"/>
              </a:ext>
            </a:extLst>
          </p:cNvPr>
          <p:cNvCxnSpPr>
            <a:cxnSpLocks/>
            <a:stCxn id="5" idx="2"/>
            <a:endCxn id="54" idx="3"/>
          </p:cNvCxnSpPr>
          <p:nvPr/>
        </p:nvCxnSpPr>
        <p:spPr>
          <a:xfrm rot="5400000">
            <a:off x="4273788" y="3092772"/>
            <a:ext cx="1389061" cy="172940"/>
          </a:xfrm>
          <a:prstGeom prst="bentConnector2">
            <a:avLst/>
          </a:prstGeom>
          <a:ln w="57150">
            <a:solidFill>
              <a:schemeClr val="tx1">
                <a:lumMod val="65000"/>
                <a:lumOff val="35000"/>
              </a:schemeClr>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2" name="Rectangle: Rounded Corners 61">
            <a:extLst>
              <a:ext uri="{FF2B5EF4-FFF2-40B4-BE49-F238E27FC236}">
                <a16:creationId xmlns:a16="http://schemas.microsoft.com/office/drawing/2014/main" id="{649D2CF2-4FDC-4718-913F-2D20563E8F58}"/>
              </a:ext>
            </a:extLst>
          </p:cNvPr>
          <p:cNvSpPr/>
          <p:nvPr/>
        </p:nvSpPr>
        <p:spPr bwMode="auto">
          <a:xfrm>
            <a:off x="3430945" y="4315260"/>
            <a:ext cx="1463040" cy="731520"/>
          </a:xfrm>
          <a:prstGeom prst="roundRect">
            <a:avLst>
              <a:gd name="adj" fmla="val 0"/>
            </a:avLst>
          </a:prstGeom>
          <a:solidFill>
            <a:schemeClr val="accent3"/>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Calling </a:t>
            </a:r>
          </a:p>
        </p:txBody>
      </p:sp>
      <p:cxnSp>
        <p:nvCxnSpPr>
          <p:cNvPr id="63" name="Connector: Elbow 62">
            <a:extLst>
              <a:ext uri="{FF2B5EF4-FFF2-40B4-BE49-F238E27FC236}">
                <a16:creationId xmlns:a16="http://schemas.microsoft.com/office/drawing/2014/main" id="{066B7B28-639F-4262-B1A5-9B0C57F7788A}"/>
              </a:ext>
            </a:extLst>
          </p:cNvPr>
          <p:cNvCxnSpPr>
            <a:cxnSpLocks/>
            <a:stCxn id="5" idx="2"/>
            <a:endCxn id="62" idx="3"/>
          </p:cNvCxnSpPr>
          <p:nvPr/>
        </p:nvCxnSpPr>
        <p:spPr>
          <a:xfrm rot="5400000">
            <a:off x="3876233" y="3502465"/>
            <a:ext cx="2196308" cy="160803"/>
          </a:xfrm>
          <a:prstGeom prst="bentConnector2">
            <a:avLst/>
          </a:prstGeom>
          <a:ln w="5715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Connector: Elbow 67">
            <a:extLst>
              <a:ext uri="{FF2B5EF4-FFF2-40B4-BE49-F238E27FC236}">
                <a16:creationId xmlns:a16="http://schemas.microsoft.com/office/drawing/2014/main" id="{469088B3-83C3-493F-84D3-D2296700D5A8}"/>
              </a:ext>
            </a:extLst>
          </p:cNvPr>
          <p:cNvCxnSpPr>
            <a:cxnSpLocks/>
            <a:stCxn id="9" idx="2"/>
            <a:endCxn id="54" idx="1"/>
          </p:cNvCxnSpPr>
          <p:nvPr/>
        </p:nvCxnSpPr>
        <p:spPr>
          <a:xfrm rot="16200000" flipH="1">
            <a:off x="2491141" y="2946105"/>
            <a:ext cx="1403777" cy="451558"/>
          </a:xfrm>
          <a:prstGeom prst="bentConnector2">
            <a:avLst/>
          </a:prstGeom>
          <a:ln w="57150">
            <a:solidFill>
              <a:schemeClr val="tx1">
                <a:lumMod val="65000"/>
                <a:lumOff val="35000"/>
              </a:schemeClr>
            </a:solidFill>
            <a:prstDash val="sysDash"/>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1" name="Connector: Elbow 70">
            <a:extLst>
              <a:ext uri="{FF2B5EF4-FFF2-40B4-BE49-F238E27FC236}">
                <a16:creationId xmlns:a16="http://schemas.microsoft.com/office/drawing/2014/main" id="{6229F5BA-560B-4972-8570-7BAB638B9020}"/>
              </a:ext>
            </a:extLst>
          </p:cNvPr>
          <p:cNvCxnSpPr>
            <a:cxnSpLocks/>
            <a:stCxn id="9" idx="2"/>
            <a:endCxn id="109" idx="1"/>
          </p:cNvCxnSpPr>
          <p:nvPr/>
        </p:nvCxnSpPr>
        <p:spPr>
          <a:xfrm rot="16200000" flipH="1">
            <a:off x="2945014" y="2492231"/>
            <a:ext cx="508167" cy="463695"/>
          </a:xfrm>
          <a:prstGeom prst="bentConnector2">
            <a:avLst/>
          </a:prstGeom>
          <a:ln w="57150">
            <a:solidFill>
              <a:schemeClr val="tx1">
                <a:lumMod val="65000"/>
                <a:lumOff val="35000"/>
              </a:schemeClr>
            </a:solidFill>
            <a:prstDash val="sysDash"/>
            <a:headEnd type="triangle" w="med" len="med"/>
            <a:tailEnd type="none" w="med" len="med"/>
          </a:ln>
        </p:spPr>
        <p:style>
          <a:lnRef idx="1">
            <a:schemeClr val="accent1"/>
          </a:lnRef>
          <a:fillRef idx="0">
            <a:schemeClr val="accent1"/>
          </a:fillRef>
          <a:effectRef idx="0">
            <a:schemeClr val="accent1"/>
          </a:effectRef>
          <a:fontRef idx="minor">
            <a:schemeClr val="tx1"/>
          </a:fontRef>
        </p:style>
      </p:cxnSp>
      <p:sp>
        <p:nvSpPr>
          <p:cNvPr id="82" name="Rectangle: Rounded Corners 81">
            <a:extLst>
              <a:ext uri="{FF2B5EF4-FFF2-40B4-BE49-F238E27FC236}">
                <a16:creationId xmlns:a16="http://schemas.microsoft.com/office/drawing/2014/main" id="{D8C2711F-4DD3-43A8-A3ED-AFF7B0BDD1AA}"/>
              </a:ext>
            </a:extLst>
          </p:cNvPr>
          <p:cNvSpPr/>
          <p:nvPr/>
        </p:nvSpPr>
        <p:spPr bwMode="auto">
          <a:xfrm>
            <a:off x="8100858" y="754411"/>
            <a:ext cx="1463040" cy="731520"/>
          </a:xfrm>
          <a:prstGeom prst="roundRect">
            <a:avLst>
              <a:gd name="adj" fmla="val 0"/>
            </a:avLst>
          </a:prstGeom>
          <a:solidFill>
            <a:srgbClr val="D83B01"/>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Apps</a:t>
            </a:r>
          </a:p>
        </p:txBody>
      </p:sp>
      <p:cxnSp>
        <p:nvCxnSpPr>
          <p:cNvPr id="72" name="Straight Connector 71">
            <a:extLst>
              <a:ext uri="{FF2B5EF4-FFF2-40B4-BE49-F238E27FC236}">
                <a16:creationId xmlns:a16="http://schemas.microsoft.com/office/drawing/2014/main" id="{281EBDC8-3D0B-4389-8916-D520B6110A5E}"/>
              </a:ext>
            </a:extLst>
          </p:cNvPr>
          <p:cNvCxnSpPr>
            <a:stCxn id="82" idx="2"/>
            <a:endCxn id="4" idx="0"/>
          </p:cNvCxnSpPr>
          <p:nvPr/>
        </p:nvCxnSpPr>
        <p:spPr>
          <a:xfrm>
            <a:off x="8832378" y="1485931"/>
            <a:ext cx="0" cy="252545"/>
          </a:xfrm>
          <a:prstGeom prst="line">
            <a:avLst/>
          </a:prstGeom>
          <a:ln w="5715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8" name="Rectangle: Rounded Corners 87">
            <a:extLst>
              <a:ext uri="{FF2B5EF4-FFF2-40B4-BE49-F238E27FC236}">
                <a16:creationId xmlns:a16="http://schemas.microsoft.com/office/drawing/2014/main" id="{536C2B9C-18E8-4AD6-824F-C55568E09D3D}"/>
              </a:ext>
            </a:extLst>
          </p:cNvPr>
          <p:cNvSpPr/>
          <p:nvPr/>
        </p:nvSpPr>
        <p:spPr bwMode="auto">
          <a:xfrm>
            <a:off x="595578" y="2246143"/>
            <a:ext cx="1154405" cy="731520"/>
          </a:xfrm>
          <a:prstGeom prst="roundRect">
            <a:avLst>
              <a:gd name="adj" fmla="val 0"/>
            </a:avLst>
          </a:prstGeom>
          <a:solidFill>
            <a:srgbClr val="2F2F2F"/>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prstClr val="white"/>
                </a:solidFill>
                <a:effectLst/>
                <a:uLnTx/>
                <a:uFillTx/>
                <a:latin typeface="Segoe UI"/>
                <a:ea typeface="+mn-ea"/>
                <a:cs typeface="+mn-cs"/>
              </a:rPr>
              <a:t>Apps</a:t>
            </a:r>
          </a:p>
        </p:txBody>
      </p:sp>
      <p:cxnSp>
        <p:nvCxnSpPr>
          <p:cNvPr id="91" name="Connector: Elbow 90">
            <a:extLst>
              <a:ext uri="{FF2B5EF4-FFF2-40B4-BE49-F238E27FC236}">
                <a16:creationId xmlns:a16="http://schemas.microsoft.com/office/drawing/2014/main" id="{2C04FB3A-A54D-4252-9EC9-5D1111B7BC03}"/>
              </a:ext>
            </a:extLst>
          </p:cNvPr>
          <p:cNvCxnSpPr>
            <a:cxnSpLocks/>
            <a:stCxn id="9" idx="1"/>
            <a:endCxn id="88" idx="3"/>
          </p:cNvCxnSpPr>
          <p:nvPr/>
        </p:nvCxnSpPr>
        <p:spPr>
          <a:xfrm rot="10800000" flipV="1">
            <a:off x="1749984" y="2104235"/>
            <a:ext cx="485747" cy="507667"/>
          </a:xfrm>
          <a:prstGeom prst="bentConnector3">
            <a:avLst>
              <a:gd name="adj1" fmla="val 37281"/>
            </a:avLst>
          </a:prstGeom>
          <a:ln w="5715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6" name="Connector: Elbow 95">
            <a:extLst>
              <a:ext uri="{FF2B5EF4-FFF2-40B4-BE49-F238E27FC236}">
                <a16:creationId xmlns:a16="http://schemas.microsoft.com/office/drawing/2014/main" id="{994E0543-C0D7-40C4-9C5F-F432D91442E3}"/>
              </a:ext>
            </a:extLst>
          </p:cNvPr>
          <p:cNvCxnSpPr>
            <a:cxnSpLocks/>
            <a:stCxn id="9" idx="1"/>
            <a:endCxn id="49" idx="3"/>
          </p:cNvCxnSpPr>
          <p:nvPr/>
        </p:nvCxnSpPr>
        <p:spPr>
          <a:xfrm rot="10800000">
            <a:off x="1742142" y="1744006"/>
            <a:ext cx="493589" cy="360231"/>
          </a:xfrm>
          <a:prstGeom prst="bentConnector3">
            <a:avLst>
              <a:gd name="adj1" fmla="val 34980"/>
            </a:avLst>
          </a:prstGeom>
          <a:ln w="57150">
            <a:solidFill>
              <a:schemeClr val="tx1">
                <a:lumMod val="65000"/>
                <a:lumOff val="3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26" name="Rectangle: Rounded Corners 125">
            <a:extLst>
              <a:ext uri="{FF2B5EF4-FFF2-40B4-BE49-F238E27FC236}">
                <a16:creationId xmlns:a16="http://schemas.microsoft.com/office/drawing/2014/main" id="{D0596192-AF4F-49D3-817C-CD83EB97698A}"/>
              </a:ext>
            </a:extLst>
          </p:cNvPr>
          <p:cNvSpPr/>
          <p:nvPr/>
        </p:nvSpPr>
        <p:spPr bwMode="auto">
          <a:xfrm>
            <a:off x="5238174" y="2602979"/>
            <a:ext cx="1463040" cy="73152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Contacts</a:t>
            </a:r>
          </a:p>
        </p:txBody>
      </p:sp>
      <p:cxnSp>
        <p:nvCxnSpPr>
          <p:cNvPr id="128" name="Connector: Elbow 127">
            <a:extLst>
              <a:ext uri="{FF2B5EF4-FFF2-40B4-BE49-F238E27FC236}">
                <a16:creationId xmlns:a16="http://schemas.microsoft.com/office/drawing/2014/main" id="{18D04F01-1036-4737-A718-47030134B50F}"/>
              </a:ext>
            </a:extLst>
          </p:cNvPr>
          <p:cNvCxnSpPr>
            <a:cxnSpLocks/>
            <a:stCxn id="5" idx="2"/>
            <a:endCxn id="126" idx="1"/>
          </p:cNvCxnSpPr>
          <p:nvPr/>
        </p:nvCxnSpPr>
        <p:spPr>
          <a:xfrm rot="16200000" flipH="1">
            <a:off x="4904468" y="2635032"/>
            <a:ext cx="484027" cy="183386"/>
          </a:xfrm>
          <a:prstGeom prst="bentConnector2">
            <a:avLst/>
          </a:prstGeom>
          <a:ln w="57150">
            <a:solidFill>
              <a:schemeClr val="tx1">
                <a:lumMod val="65000"/>
                <a:lumOff val="35000"/>
              </a:schemeClr>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1" name="Rounded Rectangle 66">
            <a:extLst>
              <a:ext uri="{FF2B5EF4-FFF2-40B4-BE49-F238E27FC236}">
                <a16:creationId xmlns:a16="http://schemas.microsoft.com/office/drawing/2014/main" id="{7B55F744-869B-41E6-B718-CF77DAB047BC}"/>
              </a:ext>
            </a:extLst>
          </p:cNvPr>
          <p:cNvSpPr>
            <a:spLocks noChangeAspect="1"/>
          </p:cNvSpPr>
          <p:nvPr/>
        </p:nvSpPr>
        <p:spPr>
          <a:xfrm>
            <a:off x="11039436" y="204725"/>
            <a:ext cx="137160" cy="137160"/>
          </a:xfrm>
          <a:prstGeom prst="roundRect">
            <a:avLst>
              <a:gd name="adj"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72" b="0" i="0" u="none" strike="noStrike" kern="1200" cap="none" spc="0" normalizeH="0" baseline="0" noProof="0">
              <a:ln>
                <a:noFill/>
              </a:ln>
              <a:solidFill>
                <a:srgbClr val="F1EFED"/>
              </a:solidFill>
              <a:effectLst/>
              <a:uLnTx/>
              <a:uFillTx/>
              <a:latin typeface="Segoe UI"/>
              <a:ea typeface="+mn-ea"/>
              <a:cs typeface="+mn-cs"/>
            </a:endParaRPr>
          </a:p>
        </p:txBody>
      </p:sp>
      <p:sp>
        <p:nvSpPr>
          <p:cNvPr id="132" name="Rounded Rectangle 67">
            <a:extLst>
              <a:ext uri="{FF2B5EF4-FFF2-40B4-BE49-F238E27FC236}">
                <a16:creationId xmlns:a16="http://schemas.microsoft.com/office/drawing/2014/main" id="{883840BF-CD7F-49FF-8568-47EF82F7425E}"/>
              </a:ext>
            </a:extLst>
          </p:cNvPr>
          <p:cNvSpPr>
            <a:spLocks noChangeAspect="1"/>
          </p:cNvSpPr>
          <p:nvPr/>
        </p:nvSpPr>
        <p:spPr>
          <a:xfrm>
            <a:off x="11039436" y="418099"/>
            <a:ext cx="137160" cy="137160"/>
          </a:xfrm>
          <a:prstGeom prst="roundRect">
            <a:avLst>
              <a:gd name="adj" fmla="val 0"/>
            </a:avLst>
          </a:prstGeom>
          <a:solidFill>
            <a:schemeClr val="tx1"/>
          </a:solidFill>
          <a:ln>
            <a:noFill/>
          </a:ln>
        </p:spPr>
        <p:style>
          <a:lnRef idx="2">
            <a:schemeClr val="accent4">
              <a:shade val="50000"/>
            </a:schemeClr>
          </a:lnRef>
          <a:fillRef idx="1">
            <a:schemeClr val="accent4"/>
          </a:fillRef>
          <a:effectRef idx="0">
            <a:schemeClr val="accent4"/>
          </a:effectRef>
          <a:fontRef idx="minor">
            <a:schemeClr val="lt1"/>
          </a:fontRef>
        </p:style>
        <p:txBody>
          <a:bodyPr t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a:ln>
                <a:noFill/>
              </a:ln>
              <a:solidFill>
                <a:srgbClr val="2C292A"/>
              </a:solidFill>
              <a:effectLst/>
              <a:uLnTx/>
              <a:uFillTx/>
              <a:latin typeface="Calibri" panose="020F0502020204030204"/>
              <a:ea typeface="+mn-ea"/>
              <a:cs typeface="+mn-cs"/>
            </a:endParaRPr>
          </a:p>
        </p:txBody>
      </p:sp>
      <p:sp>
        <p:nvSpPr>
          <p:cNvPr id="133" name="Rounded Rectangle 68">
            <a:extLst>
              <a:ext uri="{FF2B5EF4-FFF2-40B4-BE49-F238E27FC236}">
                <a16:creationId xmlns:a16="http://schemas.microsoft.com/office/drawing/2014/main" id="{4ADC4294-62A0-4CFF-803F-0828DB955335}"/>
              </a:ext>
            </a:extLst>
          </p:cNvPr>
          <p:cNvSpPr>
            <a:spLocks noChangeAspect="1"/>
          </p:cNvSpPr>
          <p:nvPr/>
        </p:nvSpPr>
        <p:spPr>
          <a:xfrm>
            <a:off x="11039436" y="637823"/>
            <a:ext cx="137160" cy="137160"/>
          </a:xfrm>
          <a:prstGeom prst="roundRect">
            <a:avLst>
              <a:gd name="adj" fmla="val 0"/>
            </a:avLst>
          </a:prstGeom>
          <a:solidFill>
            <a:schemeClr val="accent3"/>
          </a:solidFill>
          <a:ln w="12700" cap="flat" cmpd="sng" algn="ctr">
            <a:noFill/>
            <a:prstDash val="solid"/>
            <a:miter lim="800000"/>
          </a:ln>
          <a:effectLst/>
        </p:spPr>
        <p:txBody>
          <a:bodyPr rtlCol="0" anchor="ctr"/>
          <a:lstStyle/>
          <a:p>
            <a:pPr marL="0" marR="0" lvl="0" indent="0" algn="ctr" defTabSz="89638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34" name="TextBox 133">
            <a:extLst>
              <a:ext uri="{FF2B5EF4-FFF2-40B4-BE49-F238E27FC236}">
                <a16:creationId xmlns:a16="http://schemas.microsoft.com/office/drawing/2014/main" id="{885E01AA-2704-44F6-887F-9874DB2E394F}"/>
              </a:ext>
            </a:extLst>
          </p:cNvPr>
          <p:cNvSpPr txBox="1"/>
          <p:nvPr/>
        </p:nvSpPr>
        <p:spPr>
          <a:xfrm>
            <a:off x="11151196" y="155055"/>
            <a:ext cx="622286" cy="276999"/>
          </a:xfrm>
          <a:prstGeom prst="rect">
            <a:avLst/>
          </a:prstGeom>
          <a:noFill/>
        </p:spPr>
        <p:txBody>
          <a:bodyPr wrap="none" rtlCol="0">
            <a:spAutoFit/>
          </a:bodyP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2C292A"/>
                </a:solidFill>
                <a:effectLst/>
                <a:uLnTx/>
                <a:uFillTx/>
                <a:latin typeface="Segoe UI"/>
                <a:ea typeface="+mn-ea"/>
                <a:cs typeface="+mn-cs"/>
              </a:rPr>
              <a:t>Teams</a:t>
            </a:r>
          </a:p>
        </p:txBody>
      </p:sp>
      <p:sp>
        <p:nvSpPr>
          <p:cNvPr id="135" name="TextBox 134">
            <a:extLst>
              <a:ext uri="{FF2B5EF4-FFF2-40B4-BE49-F238E27FC236}">
                <a16:creationId xmlns:a16="http://schemas.microsoft.com/office/drawing/2014/main" id="{811500FE-8E55-4736-9598-BD153E4F5920}"/>
              </a:ext>
            </a:extLst>
          </p:cNvPr>
          <p:cNvSpPr txBox="1"/>
          <p:nvPr/>
        </p:nvSpPr>
        <p:spPr>
          <a:xfrm>
            <a:off x="11151196" y="369380"/>
            <a:ext cx="562975" cy="276999"/>
          </a:xfrm>
          <a:prstGeom prst="rect">
            <a:avLst/>
          </a:prstGeom>
          <a:noFill/>
        </p:spPr>
        <p:txBody>
          <a:bodyPr wrap="none" rtlCol="0">
            <a:spAutoFit/>
          </a:bodyP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2C292A"/>
                </a:solidFill>
                <a:effectLst/>
                <a:uLnTx/>
                <a:uFillTx/>
                <a:latin typeface="Segoe UI"/>
                <a:ea typeface="+mn-ea"/>
                <a:cs typeface="+mn-cs"/>
              </a:rPr>
              <a:t>Chats</a:t>
            </a:r>
          </a:p>
        </p:txBody>
      </p:sp>
      <p:sp>
        <p:nvSpPr>
          <p:cNvPr id="136" name="TextBox 135">
            <a:extLst>
              <a:ext uri="{FF2B5EF4-FFF2-40B4-BE49-F238E27FC236}">
                <a16:creationId xmlns:a16="http://schemas.microsoft.com/office/drawing/2014/main" id="{9B4A624D-C240-49F9-9689-9A7225D38F3E}"/>
              </a:ext>
            </a:extLst>
          </p:cNvPr>
          <p:cNvSpPr txBox="1"/>
          <p:nvPr/>
        </p:nvSpPr>
        <p:spPr>
          <a:xfrm>
            <a:off x="11151197" y="578988"/>
            <a:ext cx="731520" cy="276999"/>
          </a:xfrm>
          <a:prstGeom prst="rect">
            <a:avLst/>
          </a:prstGeom>
          <a:noFill/>
        </p:spPr>
        <p:txBody>
          <a:bodyPr wrap="square" rtlCol="0">
            <a:spAutoFit/>
          </a:bodyP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rgbClr val="2C292A"/>
                </a:solidFill>
                <a:effectLst/>
                <a:uLnTx/>
                <a:uFillTx/>
                <a:latin typeface="Segoe UI"/>
                <a:ea typeface="+mn-ea"/>
                <a:cs typeface="+mn-cs"/>
              </a:rPr>
              <a:t>Voice</a:t>
            </a:r>
          </a:p>
        </p:txBody>
      </p:sp>
    </p:spTree>
    <p:extLst>
      <p:ext uri="{BB962C8B-B14F-4D97-AF65-F5344CB8AC3E}">
        <p14:creationId xmlns:p14="http://schemas.microsoft.com/office/powerpoint/2010/main" val="3795783925"/>
      </p:ext>
    </p:extLst>
  </p:cSld>
  <p:clrMapOvr>
    <a:masterClrMapping/>
  </p:clrMapOvr>
  <p:transition>
    <p:fade/>
  </p:transition>
  <p:extLst mod="1"/>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7DB89-2AFE-4025-B541-5847D9FD8ECC}"/>
              </a:ext>
            </a:extLst>
          </p:cNvPr>
          <p:cNvSpPr>
            <a:spLocks noGrp="1"/>
          </p:cNvSpPr>
          <p:nvPr>
            <p:ph type="title"/>
          </p:nvPr>
        </p:nvSpPr>
        <p:spPr/>
        <p:txBody>
          <a:bodyPr/>
          <a:lstStyle/>
          <a:p>
            <a:r>
              <a:rPr lang="en-US"/>
              <a:t>Conversation storage</a:t>
            </a:r>
          </a:p>
        </p:txBody>
      </p:sp>
      <p:sp>
        <p:nvSpPr>
          <p:cNvPr id="3" name="TextBox 2">
            <a:extLst>
              <a:ext uri="{FF2B5EF4-FFF2-40B4-BE49-F238E27FC236}">
                <a16:creationId xmlns:a16="http://schemas.microsoft.com/office/drawing/2014/main" id="{E9D29E46-193B-44D5-8A77-3F892C7207CE}"/>
              </a:ext>
            </a:extLst>
          </p:cNvPr>
          <p:cNvSpPr txBox="1"/>
          <p:nvPr/>
        </p:nvSpPr>
        <p:spPr>
          <a:xfrm>
            <a:off x="465184" y="2253206"/>
            <a:ext cx="5181236" cy="3647500"/>
          </a:xfrm>
          <a:prstGeom prst="rect">
            <a:avLst/>
          </a:prstGeom>
          <a:noFill/>
        </p:spPr>
        <p:txBody>
          <a:bodyPr wrap="square" lIns="91440" tIns="143428" rIns="179285" bIns="143428"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Chat service</a:t>
            </a: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a:ln>
                  <a:noFill/>
                </a:ln>
                <a:solidFill>
                  <a:srgbClr val="2F2F2F"/>
                </a:solidFill>
                <a:effectLst/>
                <a:uLnTx/>
                <a:uFillTx/>
                <a:latin typeface="Segoe UI"/>
                <a:ea typeface="+mn-ea"/>
                <a:cs typeface="+mn-cs"/>
              </a:rPr>
              <a:t>In memory processing for speed</a:t>
            </a: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a:ln>
                  <a:noFill/>
                </a:ln>
                <a:solidFill>
                  <a:srgbClr val="2F2F2F"/>
                </a:solidFill>
                <a:effectLst/>
                <a:uLnTx/>
                <a:uFillTx/>
                <a:latin typeface="Segoe UI"/>
                <a:ea typeface="+mn-ea"/>
                <a:cs typeface="+mn-cs"/>
              </a:rPr>
              <a:t>Leverages Azure storage (moving to Cosmos DB)</a:t>
            </a:r>
          </a:p>
          <a:p>
            <a:pPr marL="0" marR="0" lvl="0" indent="0" algn="l" defTabSz="914367" rtl="0" eaLnBrk="1" fontAlgn="auto" latinLnBrk="0" hangingPunct="1">
              <a:lnSpc>
                <a:spcPct val="90000"/>
              </a:lnSpc>
              <a:spcBef>
                <a:spcPts val="0"/>
              </a:spcBef>
              <a:spcAft>
                <a:spcPts val="588"/>
              </a:spcAft>
              <a:buClrTx/>
              <a:buSzTx/>
              <a:buFontTx/>
              <a:buNone/>
              <a:tabLst/>
              <a:defRPr/>
            </a:pPr>
            <a:endParaRPr kumimoji="0" lang="en-US" sz="1800" b="0" i="0" u="none" strike="noStrike" kern="1200" cap="none" spc="0" normalizeH="0" baseline="0" noProof="0">
              <a:ln>
                <a:noFill/>
              </a:ln>
              <a:solidFill>
                <a:srgbClr val="2F2F2F"/>
              </a:solidFill>
              <a:effectLst/>
              <a:uLnTx/>
              <a:uFillTx/>
              <a:latin typeface="Segoe UI"/>
              <a:ea typeface="+mn-ea"/>
              <a:cs typeface="+mn-cs"/>
            </a:endParaRP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Exchange</a:t>
            </a: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a:ln>
                  <a:noFill/>
                </a:ln>
                <a:solidFill>
                  <a:srgbClr val="2F2F2F"/>
                </a:solidFill>
                <a:effectLst/>
                <a:uLnTx/>
                <a:uFillTx/>
                <a:latin typeface="Segoe UI"/>
                <a:ea typeface="+mn-ea"/>
                <a:cs typeface="+mn-cs"/>
              </a:rPr>
              <a:t>Chat and channel messages are also stored in Exchange for information protection</a:t>
            </a:r>
          </a:p>
          <a:p>
            <a:pPr marL="0" marR="0" lvl="0" indent="0" algn="l" defTabSz="914367" rtl="0" eaLnBrk="1" fontAlgn="auto" latinLnBrk="0" hangingPunct="1">
              <a:lnSpc>
                <a:spcPct val="90000"/>
              </a:lnSpc>
              <a:spcBef>
                <a:spcPts val="0"/>
              </a:spcBef>
              <a:spcAft>
                <a:spcPts val="588"/>
              </a:spcAft>
              <a:buClrTx/>
              <a:buSzTx/>
              <a:buFontTx/>
              <a:buNone/>
              <a:tabLst/>
              <a:defRPr/>
            </a:pPr>
            <a:endParaRPr kumimoji="0" lang="en-US" sz="1800" b="0" i="0" u="none" strike="noStrike" kern="1200" cap="none" spc="0" normalizeH="0" baseline="0" noProof="0">
              <a:ln>
                <a:noFill/>
              </a:ln>
              <a:solidFill>
                <a:srgbClr val="2F2F2F"/>
              </a:solidFill>
              <a:effectLst/>
              <a:uLnTx/>
              <a:uFillTx/>
              <a:latin typeface="Segoe UI"/>
              <a:ea typeface="+mn-ea"/>
              <a:cs typeface="+mn-cs"/>
            </a:endParaRP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Conversation images &amp; media</a:t>
            </a: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a:ln>
                  <a:noFill/>
                </a:ln>
                <a:solidFill>
                  <a:srgbClr val="2F2F2F"/>
                </a:solidFill>
                <a:effectLst/>
                <a:uLnTx/>
                <a:uFillTx/>
                <a:latin typeface="Segoe UI"/>
                <a:ea typeface="+mn-ea"/>
                <a:cs typeface="+mn-cs"/>
              </a:rPr>
              <a:t>Inline Images/Stickers are stored in a </a:t>
            </a:r>
            <a:br>
              <a:rPr kumimoji="0" lang="en-US" sz="1800" b="0" i="0" u="none" strike="noStrike" kern="1200" cap="none" spc="0" normalizeH="0" baseline="0" noProof="0">
                <a:ln>
                  <a:noFill/>
                </a:ln>
                <a:solidFill>
                  <a:srgbClr val="2F2F2F"/>
                </a:solidFill>
                <a:effectLst/>
                <a:uLnTx/>
                <a:uFillTx/>
                <a:latin typeface="Segoe UI"/>
                <a:ea typeface="+mn-ea"/>
                <a:cs typeface="+mn-cs"/>
              </a:rPr>
            </a:br>
            <a:r>
              <a:rPr kumimoji="0" lang="en-US" sz="1800" b="1"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media store, </a:t>
            </a:r>
            <a:r>
              <a:rPr kumimoji="0" lang="en-US" sz="1800" b="1" i="0" u="none" strike="noStrike" kern="1200" cap="none" spc="0" normalizeH="0" baseline="0" noProof="0" err="1">
                <a:ln>
                  <a:noFill/>
                </a:ln>
                <a:solidFill>
                  <a:srgbClr val="2F2F2F"/>
                </a:solidFill>
                <a:effectLst/>
                <a:uLnTx/>
                <a:uFillTx/>
                <a:latin typeface="Segoe UI Semibold" panose="020B0502040204020203" pitchFamily="34" charset="0"/>
                <a:ea typeface="+mn-ea"/>
                <a:cs typeface="Segoe UI Semibold" panose="020B0502040204020203" pitchFamily="34" charset="0"/>
              </a:rPr>
              <a:t>Giphys</a:t>
            </a:r>
            <a:r>
              <a:rPr kumimoji="0" lang="en-US" sz="1800" b="1"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 are not stored.</a:t>
            </a:r>
          </a:p>
        </p:txBody>
      </p:sp>
      <p:cxnSp>
        <p:nvCxnSpPr>
          <p:cNvPr id="11" name="Straight Connector 10">
            <a:extLst>
              <a:ext uri="{FF2B5EF4-FFF2-40B4-BE49-F238E27FC236}">
                <a16:creationId xmlns:a16="http://schemas.microsoft.com/office/drawing/2014/main" id="{DF1DB7E1-5A6B-F949-81E3-759BB08A9C91}"/>
              </a:ext>
            </a:extLst>
          </p:cNvPr>
          <p:cNvCxnSpPr>
            <a:cxnSpLocks/>
          </p:cNvCxnSpPr>
          <p:nvPr/>
        </p:nvCxnSpPr>
        <p:spPr>
          <a:xfrm>
            <a:off x="465185" y="2196367"/>
            <a:ext cx="4663440" cy="0"/>
          </a:xfrm>
          <a:prstGeom prst="line">
            <a:avLst/>
          </a:prstGeom>
          <a:ln w="12700">
            <a:solidFill>
              <a:schemeClr val="accent6"/>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EF02179B-F72F-A641-A8F3-2D133B2927A8}"/>
              </a:ext>
            </a:extLst>
          </p:cNvPr>
          <p:cNvSpPr/>
          <p:nvPr/>
        </p:nvSpPr>
        <p:spPr>
          <a:xfrm>
            <a:off x="465185" y="1826316"/>
            <a:ext cx="3711593" cy="341632"/>
          </a:xfrm>
          <a:prstGeom prst="rect">
            <a:avLst/>
          </a:prstGeom>
        </p:spPr>
        <p:txBody>
          <a:bodyPr wrap="none" lIns="9144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a:ln>
                  <a:noFill/>
                </a:ln>
                <a:solidFill>
                  <a:srgbClr val="D83B01"/>
                </a:solidFill>
                <a:effectLst/>
                <a:uLnTx/>
                <a:uFillTx/>
                <a:latin typeface="Segoe UI"/>
                <a:ea typeface="+mn-ea"/>
                <a:cs typeface="Calibri" panose="020F0502020204030204" pitchFamily="34" charset="0"/>
              </a:rPr>
              <a:t>Where are conversations stored?</a:t>
            </a:r>
          </a:p>
        </p:txBody>
      </p:sp>
      <p:sp>
        <p:nvSpPr>
          <p:cNvPr id="17" name="Freeform: Shape 442">
            <a:extLst>
              <a:ext uri="{FF2B5EF4-FFF2-40B4-BE49-F238E27FC236}">
                <a16:creationId xmlns:a16="http://schemas.microsoft.com/office/drawing/2014/main" id="{432B5E54-E735-1D48-8FF5-9315E01C888E}"/>
              </a:ext>
            </a:extLst>
          </p:cNvPr>
          <p:cNvSpPr>
            <a:spLocks/>
          </p:cNvSpPr>
          <p:nvPr/>
        </p:nvSpPr>
        <p:spPr bwMode="auto">
          <a:xfrm>
            <a:off x="4671887" y="1826316"/>
            <a:ext cx="372016" cy="313213"/>
          </a:xfrm>
          <a:custGeom>
            <a:avLst/>
            <a:gdLst>
              <a:gd name="connsiteX0" fmla="*/ 0 w 541845"/>
              <a:gd name="connsiteY0" fmla="*/ 0 h 456200"/>
              <a:gd name="connsiteX1" fmla="*/ 541845 w 541845"/>
              <a:gd name="connsiteY1" fmla="*/ 0 h 456200"/>
              <a:gd name="connsiteX2" fmla="*/ 541845 w 541845"/>
              <a:gd name="connsiteY2" fmla="*/ 336005 h 456200"/>
              <a:gd name="connsiteX3" fmla="*/ 170403 w 541845"/>
              <a:gd name="connsiteY3" fmla="*/ 336005 h 456200"/>
              <a:gd name="connsiteX4" fmla="*/ 50208 w 541845"/>
              <a:gd name="connsiteY4" fmla="*/ 456200 h 456200"/>
              <a:gd name="connsiteX5" fmla="*/ 50208 w 541845"/>
              <a:gd name="connsiteY5" fmla="*/ 336005 h 456200"/>
              <a:gd name="connsiteX6" fmla="*/ 0 w 541845"/>
              <a:gd name="connsiteY6" fmla="*/ 336005 h 45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1845" h="456200">
                <a:moveTo>
                  <a:pt x="0" y="0"/>
                </a:moveTo>
                <a:lnTo>
                  <a:pt x="541845" y="0"/>
                </a:lnTo>
                <a:lnTo>
                  <a:pt x="541845" y="336005"/>
                </a:lnTo>
                <a:lnTo>
                  <a:pt x="170403" y="336005"/>
                </a:lnTo>
                <a:lnTo>
                  <a:pt x="50208" y="456200"/>
                </a:lnTo>
                <a:lnTo>
                  <a:pt x="50208" y="336005"/>
                </a:lnTo>
                <a:lnTo>
                  <a:pt x="0" y="336005"/>
                </a:lnTo>
                <a:close/>
              </a:path>
            </a:pathLst>
          </a:custGeom>
          <a:noFill/>
          <a:ln w="12700">
            <a:solidFill>
              <a:srgbClr val="D83B01"/>
            </a:solidFill>
            <a:round/>
            <a:headEnd/>
            <a:tailEnd/>
          </a:ln>
        </p:spPr>
        <p:txBody>
          <a:bodyPr vert="horz" wrap="square" lIns="91440" tIns="45720" rIns="91440" bIns="45720" numCol="1" anchor="t" anchorCtr="0" compatLnSpc="1">
            <a:prstTxWarp prst="textNoShape">
              <a:avLst/>
            </a:prstTxWarp>
            <a:no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1A1A1A"/>
              </a:solidFill>
              <a:effectLst/>
              <a:uLnTx/>
              <a:uFillTx/>
              <a:latin typeface="Segoe UI"/>
              <a:ea typeface="+mn-ea"/>
              <a:cs typeface="+mn-cs"/>
            </a:endParaRPr>
          </a:p>
        </p:txBody>
      </p:sp>
      <p:pic>
        <p:nvPicPr>
          <p:cNvPr id="5" name="Picture 4">
            <a:extLst>
              <a:ext uri="{FF2B5EF4-FFF2-40B4-BE49-F238E27FC236}">
                <a16:creationId xmlns:a16="http://schemas.microsoft.com/office/drawing/2014/main" id="{2AC6CB0D-B041-494D-98BC-5742FBF34C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4204" y="1660384"/>
            <a:ext cx="6481545" cy="4631359"/>
          </a:xfrm>
          <a:prstGeom prst="rect">
            <a:avLst/>
          </a:prstGeom>
        </p:spPr>
      </p:pic>
      <p:pic>
        <p:nvPicPr>
          <p:cNvPr id="4" name="Picture 3">
            <a:extLst>
              <a:ext uri="{FF2B5EF4-FFF2-40B4-BE49-F238E27FC236}">
                <a16:creationId xmlns:a16="http://schemas.microsoft.com/office/drawing/2014/main" id="{23773188-0A80-4364-981F-51D9E792AEAD}"/>
              </a:ext>
            </a:extLst>
          </p:cNvPr>
          <p:cNvPicPr>
            <a:picLocks noChangeAspect="1"/>
          </p:cNvPicPr>
          <p:nvPr/>
        </p:nvPicPr>
        <p:blipFill>
          <a:blip r:embed="rId4"/>
          <a:stretch>
            <a:fillRect/>
          </a:stretch>
        </p:blipFill>
        <p:spPr>
          <a:xfrm>
            <a:off x="6070206" y="1844788"/>
            <a:ext cx="5419829" cy="3079521"/>
          </a:xfrm>
          <a:prstGeom prst="rect">
            <a:avLst/>
          </a:prstGeom>
        </p:spPr>
      </p:pic>
    </p:spTree>
    <p:extLst>
      <p:ext uri="{BB962C8B-B14F-4D97-AF65-F5344CB8AC3E}">
        <p14:creationId xmlns:p14="http://schemas.microsoft.com/office/powerpoint/2010/main" val="2500758929"/>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9D515-B1B6-43EA-B173-1D58EB76BD46}"/>
              </a:ext>
            </a:extLst>
          </p:cNvPr>
          <p:cNvSpPr>
            <a:spLocks noGrp="1"/>
          </p:cNvSpPr>
          <p:nvPr>
            <p:ph type="title"/>
          </p:nvPr>
        </p:nvSpPr>
        <p:spPr/>
        <p:txBody>
          <a:bodyPr/>
          <a:lstStyle/>
          <a:p>
            <a:pPr algn="l"/>
            <a:r>
              <a:rPr lang="en-US"/>
              <a:t>File storage</a:t>
            </a:r>
          </a:p>
        </p:txBody>
      </p:sp>
      <p:sp>
        <p:nvSpPr>
          <p:cNvPr id="3" name="TextBox 2">
            <a:extLst>
              <a:ext uri="{FF2B5EF4-FFF2-40B4-BE49-F238E27FC236}">
                <a16:creationId xmlns:a16="http://schemas.microsoft.com/office/drawing/2014/main" id="{477A95FC-1F0F-447D-95B4-853CD530E917}"/>
              </a:ext>
            </a:extLst>
          </p:cNvPr>
          <p:cNvSpPr txBox="1"/>
          <p:nvPr/>
        </p:nvSpPr>
        <p:spPr>
          <a:xfrm>
            <a:off x="576923" y="2224926"/>
            <a:ext cx="4918707" cy="3570555"/>
          </a:xfrm>
          <a:prstGeom prst="rect">
            <a:avLst/>
          </a:prstGeom>
          <a:noFill/>
        </p:spPr>
        <p:txBody>
          <a:bodyPr wrap="square" lIns="91440" tIns="143428" rIns="179285" bIns="143428"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dirty="0">
                <a:ln>
                  <a:noFill/>
                </a:ln>
                <a:solidFill>
                  <a:srgbClr val="2F2F2F"/>
                </a:solidFill>
                <a:effectLst/>
                <a:uLnTx/>
                <a:uFillTx/>
                <a:latin typeface="Segoe UI Semibold" panose="020B0502040204020203" pitchFamily="34" charset="0"/>
                <a:ea typeface="+mn-ea"/>
                <a:cs typeface="Segoe UI Semibold" panose="020B0502040204020203" pitchFamily="34" charset="0"/>
              </a:rPr>
              <a:t>1:N chats</a:t>
            </a: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dirty="0">
                <a:ln>
                  <a:noFill/>
                </a:ln>
                <a:solidFill>
                  <a:srgbClr val="2F2F2F"/>
                </a:solidFill>
                <a:effectLst/>
                <a:uLnTx/>
                <a:uFillTx/>
                <a:latin typeface="Segoe UI"/>
                <a:ea typeface="+mn-ea"/>
                <a:cs typeface="+mn-cs"/>
              </a:rPr>
              <a:t>Files are uploaded to </a:t>
            </a:r>
            <a:r>
              <a:rPr kumimoji="0" lang="en-US" sz="1800" b="1" i="0" u="none" strike="noStrike" kern="1200" cap="none" spc="0" normalizeH="0" baseline="0" noProof="0" dirty="0">
                <a:ln>
                  <a:noFill/>
                </a:ln>
                <a:solidFill>
                  <a:srgbClr val="2F2F2F"/>
                </a:solidFill>
                <a:effectLst/>
                <a:uLnTx/>
                <a:uFillTx/>
                <a:latin typeface="Segoe UI Semibold" panose="020B0502040204020203" pitchFamily="34" charset="0"/>
                <a:ea typeface="+mn-ea"/>
                <a:cs typeface="Segoe UI Semibold" panose="020B0502040204020203" pitchFamily="34" charset="0"/>
              </a:rPr>
              <a:t>OneDrive for Business </a:t>
            </a:r>
            <a:r>
              <a:rPr kumimoji="0" lang="en-US" sz="1800" b="0" i="0" u="none" strike="noStrike" kern="1200" cap="none" spc="0" normalizeH="0" baseline="0" noProof="0" dirty="0">
                <a:ln>
                  <a:noFill/>
                </a:ln>
                <a:solidFill>
                  <a:srgbClr val="2F2F2F"/>
                </a:solidFill>
                <a:effectLst/>
                <a:uLnTx/>
                <a:uFillTx/>
                <a:latin typeface="Segoe UI"/>
                <a:ea typeface="+mn-ea"/>
                <a:cs typeface="+mn-cs"/>
              </a:rPr>
              <a:t>and permissions are set for the members of the chat</a:t>
            </a:r>
          </a:p>
          <a:p>
            <a:pPr marL="0" marR="0" lvl="0" indent="0" algn="l" defTabSz="914367" rtl="0" eaLnBrk="1" fontAlgn="auto" latinLnBrk="0" hangingPunct="1">
              <a:lnSpc>
                <a:spcPct val="90000"/>
              </a:lnSpc>
              <a:spcBef>
                <a:spcPts val="0"/>
              </a:spcBef>
              <a:spcAft>
                <a:spcPts val="588"/>
              </a:spcAft>
              <a:buClrTx/>
              <a:buSzTx/>
              <a:buFontTx/>
              <a:buNone/>
              <a:tabLst/>
              <a:defRPr/>
            </a:pPr>
            <a:endParaRPr kumimoji="0" lang="en-US" sz="1800" b="0" i="0" u="none" strike="noStrike" kern="1200" cap="none" spc="0" normalizeH="0" baseline="0" noProof="0" dirty="0">
              <a:ln>
                <a:noFill/>
              </a:ln>
              <a:solidFill>
                <a:srgbClr val="2F2F2F"/>
              </a:solidFill>
              <a:effectLst/>
              <a:uLnTx/>
              <a:uFillTx/>
              <a:latin typeface="Segoe UI"/>
              <a:ea typeface="+mn-ea"/>
              <a:cs typeface="+mn-cs"/>
            </a:endParaRP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dirty="0">
                <a:ln>
                  <a:noFill/>
                </a:ln>
                <a:solidFill>
                  <a:srgbClr val="2F2F2F"/>
                </a:solidFill>
                <a:effectLst/>
                <a:uLnTx/>
                <a:uFillTx/>
                <a:latin typeface="Segoe UI Semibold" panose="020B0502040204020203" pitchFamily="34" charset="0"/>
                <a:ea typeface="+mn-ea"/>
                <a:cs typeface="Segoe UI Semibold" panose="020B0502040204020203" pitchFamily="34" charset="0"/>
              </a:rPr>
              <a:t>Team conversations</a:t>
            </a: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dirty="0">
                <a:ln>
                  <a:noFill/>
                </a:ln>
                <a:solidFill>
                  <a:srgbClr val="2F2F2F"/>
                </a:solidFill>
                <a:effectLst/>
                <a:uLnTx/>
                <a:uFillTx/>
                <a:latin typeface="Segoe UI"/>
                <a:ea typeface="+mn-ea"/>
                <a:cs typeface="+mn-cs"/>
              </a:rPr>
              <a:t>Files are uploaded to </a:t>
            </a:r>
            <a:r>
              <a:rPr kumimoji="0" lang="en-US" sz="1800" b="1" i="0" u="none" strike="noStrike" kern="1200" cap="none" spc="0" normalizeH="0" baseline="0" noProof="0" dirty="0">
                <a:ln>
                  <a:noFill/>
                </a:ln>
                <a:solidFill>
                  <a:srgbClr val="2F2F2F"/>
                </a:solidFill>
                <a:effectLst/>
                <a:uLnTx/>
                <a:uFillTx/>
                <a:latin typeface="Segoe UI Semibold" panose="020B0502040204020203" pitchFamily="34" charset="0"/>
                <a:ea typeface="+mn-ea"/>
                <a:cs typeface="Segoe UI Semibold" panose="020B0502040204020203" pitchFamily="34" charset="0"/>
              </a:rPr>
              <a:t>SharePoint.</a:t>
            </a:r>
            <a:r>
              <a:rPr kumimoji="0" lang="en-US" sz="1800" b="0" i="0" u="none" strike="noStrike" kern="1200" cap="none" spc="0" normalizeH="0" baseline="0" noProof="0" dirty="0">
                <a:ln>
                  <a:noFill/>
                </a:ln>
                <a:solidFill>
                  <a:srgbClr val="2F2F2F"/>
                </a:solidFill>
                <a:effectLst/>
                <a:uLnTx/>
                <a:uFillTx/>
                <a:latin typeface="Segoe UI"/>
                <a:ea typeface="+mn-ea"/>
                <a:cs typeface="+mn-cs"/>
              </a:rPr>
              <a:t>  A folder is associated with each channel in the team</a:t>
            </a:r>
          </a:p>
          <a:p>
            <a:pPr marL="0" marR="0" lvl="0" indent="0" algn="l" defTabSz="914367" rtl="0" eaLnBrk="1" fontAlgn="auto" latinLnBrk="0" hangingPunct="1">
              <a:lnSpc>
                <a:spcPct val="90000"/>
              </a:lnSpc>
              <a:spcBef>
                <a:spcPts val="0"/>
              </a:spcBef>
              <a:spcAft>
                <a:spcPts val="588"/>
              </a:spcAft>
              <a:buClrTx/>
              <a:buSzTx/>
              <a:buFontTx/>
              <a:buNone/>
              <a:tabLst/>
              <a:defRPr/>
            </a:pPr>
            <a:endParaRPr kumimoji="0" lang="en-US" sz="1800" b="0" i="0" u="none" strike="noStrike" kern="1200" cap="none" spc="0" normalizeH="0" baseline="0" noProof="0" dirty="0">
              <a:ln>
                <a:noFill/>
              </a:ln>
              <a:solidFill>
                <a:srgbClr val="2F2F2F"/>
              </a:solidFill>
              <a:effectLst/>
              <a:uLnTx/>
              <a:uFillTx/>
              <a:latin typeface="Segoe UI"/>
              <a:ea typeface="+mn-ea"/>
              <a:cs typeface="+mn-cs"/>
            </a:endParaRP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dirty="0">
                <a:ln>
                  <a:noFill/>
                </a:ln>
                <a:solidFill>
                  <a:srgbClr val="2F2F2F"/>
                </a:solidFill>
                <a:effectLst/>
                <a:uLnTx/>
                <a:uFillTx/>
                <a:latin typeface="Segoe UI Semibold" panose="020B0502040204020203" pitchFamily="34" charset="0"/>
                <a:ea typeface="+mn-ea"/>
                <a:cs typeface="Segoe UI Semibold" panose="020B0502040204020203" pitchFamily="34" charset="0"/>
              </a:rPr>
              <a:t>Cloud storage</a:t>
            </a:r>
          </a:p>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0" i="0" u="none" strike="noStrike" kern="1200" cap="none" spc="0" normalizeH="0" baseline="0" noProof="0" dirty="0">
                <a:ln>
                  <a:noFill/>
                </a:ln>
                <a:solidFill>
                  <a:srgbClr val="2F2F2F"/>
                </a:solidFill>
                <a:effectLst/>
                <a:uLnTx/>
                <a:uFillTx/>
                <a:latin typeface="Segoe UI"/>
                <a:ea typeface="+mn-ea"/>
                <a:cs typeface="+mn-cs"/>
              </a:rPr>
              <a:t>Dropbox, Box, Citrix ShareFile, Google Drive</a:t>
            </a:r>
          </a:p>
        </p:txBody>
      </p:sp>
      <p:grpSp>
        <p:nvGrpSpPr>
          <p:cNvPr id="4" name="Group 3">
            <a:extLst>
              <a:ext uri="{FF2B5EF4-FFF2-40B4-BE49-F238E27FC236}">
                <a16:creationId xmlns:a16="http://schemas.microsoft.com/office/drawing/2014/main" id="{741309CB-9A3B-4700-905C-B4D59ACD8115}"/>
              </a:ext>
            </a:extLst>
          </p:cNvPr>
          <p:cNvGrpSpPr/>
          <p:nvPr/>
        </p:nvGrpSpPr>
        <p:grpSpPr>
          <a:xfrm>
            <a:off x="4843031" y="1696339"/>
            <a:ext cx="326594" cy="414910"/>
            <a:chOff x="10698247" y="2486025"/>
            <a:chExt cx="452353" cy="574676"/>
          </a:xfrm>
        </p:grpSpPr>
        <p:sp>
          <p:nvSpPr>
            <p:cNvPr id="5" name="Rectangle 3">
              <a:extLst>
                <a:ext uri="{FF2B5EF4-FFF2-40B4-BE49-F238E27FC236}">
                  <a16:creationId xmlns:a16="http://schemas.microsoft.com/office/drawing/2014/main" id="{27FB01C3-2D47-4D9F-8700-833F84EB0C3F}"/>
                </a:ext>
              </a:extLst>
            </p:cNvPr>
            <p:cNvSpPr/>
            <p:nvPr/>
          </p:nvSpPr>
          <p:spPr bwMode="auto">
            <a:xfrm>
              <a:off x="10698247" y="2486025"/>
              <a:ext cx="355436" cy="574676"/>
            </a:xfrm>
            <a:custGeom>
              <a:avLst/>
              <a:gdLst>
                <a:gd name="connsiteX0" fmla="*/ 0 w 301625"/>
                <a:gd name="connsiteY0" fmla="*/ 0 h 549275"/>
                <a:gd name="connsiteX1" fmla="*/ 301625 w 301625"/>
                <a:gd name="connsiteY1" fmla="*/ 0 h 549275"/>
                <a:gd name="connsiteX2" fmla="*/ 301625 w 301625"/>
                <a:gd name="connsiteY2" fmla="*/ 549275 h 549275"/>
                <a:gd name="connsiteX3" fmla="*/ 0 w 301625"/>
                <a:gd name="connsiteY3" fmla="*/ 549275 h 549275"/>
                <a:gd name="connsiteX4" fmla="*/ 0 w 301625"/>
                <a:gd name="connsiteY4" fmla="*/ 0 h 549275"/>
                <a:gd name="connsiteX0" fmla="*/ 0 w 301625"/>
                <a:gd name="connsiteY0" fmla="*/ 0 h 549275"/>
                <a:gd name="connsiteX1" fmla="*/ 301625 w 301625"/>
                <a:gd name="connsiteY1" fmla="*/ 0 h 549275"/>
                <a:gd name="connsiteX2" fmla="*/ 301625 w 301625"/>
                <a:gd name="connsiteY2" fmla="*/ 549275 h 549275"/>
                <a:gd name="connsiteX3" fmla="*/ 6350 w 301625"/>
                <a:gd name="connsiteY3" fmla="*/ 384175 h 549275"/>
                <a:gd name="connsiteX4" fmla="*/ 0 w 301625"/>
                <a:gd name="connsiteY4" fmla="*/ 0 h 549275"/>
                <a:gd name="connsiteX0" fmla="*/ 0 w 301625"/>
                <a:gd name="connsiteY0" fmla="*/ 0 h 549275"/>
                <a:gd name="connsiteX1" fmla="*/ 301625 w 301625"/>
                <a:gd name="connsiteY1" fmla="*/ 0 h 549275"/>
                <a:gd name="connsiteX2" fmla="*/ 301625 w 301625"/>
                <a:gd name="connsiteY2" fmla="*/ 549275 h 549275"/>
                <a:gd name="connsiteX3" fmla="*/ 3175 w 301625"/>
                <a:gd name="connsiteY3" fmla="*/ 485775 h 549275"/>
                <a:gd name="connsiteX4" fmla="*/ 0 w 301625"/>
                <a:gd name="connsiteY4" fmla="*/ 0 h 549275"/>
                <a:gd name="connsiteX0" fmla="*/ 0 w 301625"/>
                <a:gd name="connsiteY0" fmla="*/ 0 h 549275"/>
                <a:gd name="connsiteX1" fmla="*/ 298450 w 301625"/>
                <a:gd name="connsiteY1" fmla="*/ 152400 h 549275"/>
                <a:gd name="connsiteX2" fmla="*/ 301625 w 301625"/>
                <a:gd name="connsiteY2" fmla="*/ 549275 h 549275"/>
                <a:gd name="connsiteX3" fmla="*/ 3175 w 301625"/>
                <a:gd name="connsiteY3" fmla="*/ 485775 h 549275"/>
                <a:gd name="connsiteX4" fmla="*/ 0 w 301625"/>
                <a:gd name="connsiteY4" fmla="*/ 0 h 549275"/>
                <a:gd name="connsiteX0" fmla="*/ 0 w 330226"/>
                <a:gd name="connsiteY0" fmla="*/ 0 h 549275"/>
                <a:gd name="connsiteX1" fmla="*/ 330200 w 330226"/>
                <a:gd name="connsiteY1" fmla="*/ 63500 h 549275"/>
                <a:gd name="connsiteX2" fmla="*/ 301625 w 330226"/>
                <a:gd name="connsiteY2" fmla="*/ 549275 h 549275"/>
                <a:gd name="connsiteX3" fmla="*/ 3175 w 330226"/>
                <a:gd name="connsiteY3" fmla="*/ 485775 h 549275"/>
                <a:gd name="connsiteX4" fmla="*/ 0 w 330226"/>
                <a:gd name="connsiteY4" fmla="*/ 0 h 549275"/>
                <a:gd name="connsiteX0" fmla="*/ 0 w 349944"/>
                <a:gd name="connsiteY0" fmla="*/ 0 h 549275"/>
                <a:gd name="connsiteX1" fmla="*/ 330200 w 349944"/>
                <a:gd name="connsiteY1" fmla="*/ 63500 h 549275"/>
                <a:gd name="connsiteX2" fmla="*/ 311149 w 349944"/>
                <a:gd name="connsiteY2" fmla="*/ 276225 h 549275"/>
                <a:gd name="connsiteX3" fmla="*/ 301625 w 349944"/>
                <a:gd name="connsiteY3" fmla="*/ 549275 h 549275"/>
                <a:gd name="connsiteX4" fmla="*/ 3175 w 349944"/>
                <a:gd name="connsiteY4" fmla="*/ 485775 h 549275"/>
                <a:gd name="connsiteX5" fmla="*/ 0 w 349944"/>
                <a:gd name="connsiteY5" fmla="*/ 0 h 549275"/>
                <a:gd name="connsiteX0" fmla="*/ 0 w 350772"/>
                <a:gd name="connsiteY0" fmla="*/ 0 h 549275"/>
                <a:gd name="connsiteX1" fmla="*/ 330200 w 350772"/>
                <a:gd name="connsiteY1" fmla="*/ 63500 h 549275"/>
                <a:gd name="connsiteX2" fmla="*/ 311149 w 350772"/>
                <a:gd name="connsiteY2" fmla="*/ 276225 h 549275"/>
                <a:gd name="connsiteX3" fmla="*/ 301625 w 350772"/>
                <a:gd name="connsiteY3" fmla="*/ 549275 h 549275"/>
                <a:gd name="connsiteX4" fmla="*/ 3175 w 350772"/>
                <a:gd name="connsiteY4" fmla="*/ 485775 h 549275"/>
                <a:gd name="connsiteX5" fmla="*/ 0 w 350772"/>
                <a:gd name="connsiteY5" fmla="*/ 0 h 549275"/>
                <a:gd name="connsiteX0" fmla="*/ 0 w 358734"/>
                <a:gd name="connsiteY0" fmla="*/ 0 h 549275"/>
                <a:gd name="connsiteX1" fmla="*/ 330200 w 358734"/>
                <a:gd name="connsiteY1" fmla="*/ 63500 h 549275"/>
                <a:gd name="connsiteX2" fmla="*/ 339724 w 358734"/>
                <a:gd name="connsiteY2" fmla="*/ 238125 h 549275"/>
                <a:gd name="connsiteX3" fmla="*/ 301625 w 358734"/>
                <a:gd name="connsiteY3" fmla="*/ 549275 h 549275"/>
                <a:gd name="connsiteX4" fmla="*/ 3175 w 358734"/>
                <a:gd name="connsiteY4" fmla="*/ 485775 h 549275"/>
                <a:gd name="connsiteX5" fmla="*/ 0 w 358734"/>
                <a:gd name="connsiteY5" fmla="*/ 0 h 549275"/>
                <a:gd name="connsiteX0" fmla="*/ 0 w 343868"/>
                <a:gd name="connsiteY0" fmla="*/ 0 h 549275"/>
                <a:gd name="connsiteX1" fmla="*/ 330200 w 343868"/>
                <a:gd name="connsiteY1" fmla="*/ 63500 h 549275"/>
                <a:gd name="connsiteX2" fmla="*/ 339724 w 343868"/>
                <a:gd name="connsiteY2" fmla="*/ 238125 h 549275"/>
                <a:gd name="connsiteX3" fmla="*/ 301625 w 343868"/>
                <a:gd name="connsiteY3" fmla="*/ 549275 h 549275"/>
                <a:gd name="connsiteX4" fmla="*/ 3175 w 343868"/>
                <a:gd name="connsiteY4" fmla="*/ 485775 h 549275"/>
                <a:gd name="connsiteX5" fmla="*/ 0 w 343868"/>
                <a:gd name="connsiteY5" fmla="*/ 0 h 549275"/>
                <a:gd name="connsiteX0" fmla="*/ 0 w 342200"/>
                <a:gd name="connsiteY0" fmla="*/ 0 h 549275"/>
                <a:gd name="connsiteX1" fmla="*/ 330200 w 342200"/>
                <a:gd name="connsiteY1" fmla="*/ 63500 h 549275"/>
                <a:gd name="connsiteX2" fmla="*/ 339724 w 342200"/>
                <a:gd name="connsiteY2" fmla="*/ 238125 h 549275"/>
                <a:gd name="connsiteX3" fmla="*/ 301625 w 342200"/>
                <a:gd name="connsiteY3" fmla="*/ 549275 h 549275"/>
                <a:gd name="connsiteX4" fmla="*/ 3175 w 342200"/>
                <a:gd name="connsiteY4" fmla="*/ 485775 h 549275"/>
                <a:gd name="connsiteX5" fmla="*/ 0 w 342200"/>
                <a:gd name="connsiteY5" fmla="*/ 0 h 549275"/>
                <a:gd name="connsiteX0" fmla="*/ 0 w 339724"/>
                <a:gd name="connsiteY0" fmla="*/ 0 h 549275"/>
                <a:gd name="connsiteX1" fmla="*/ 330200 w 339724"/>
                <a:gd name="connsiteY1" fmla="*/ 63500 h 549275"/>
                <a:gd name="connsiteX2" fmla="*/ 339724 w 339724"/>
                <a:gd name="connsiteY2" fmla="*/ 238125 h 549275"/>
                <a:gd name="connsiteX3" fmla="*/ 301625 w 339724"/>
                <a:gd name="connsiteY3" fmla="*/ 549275 h 549275"/>
                <a:gd name="connsiteX4" fmla="*/ 3175 w 339724"/>
                <a:gd name="connsiteY4" fmla="*/ 485775 h 549275"/>
                <a:gd name="connsiteX5" fmla="*/ 0 w 339724"/>
                <a:gd name="connsiteY5" fmla="*/ 0 h 549275"/>
                <a:gd name="connsiteX0" fmla="*/ 0 w 340929"/>
                <a:gd name="connsiteY0" fmla="*/ 0 h 549275"/>
                <a:gd name="connsiteX1" fmla="*/ 330200 w 340929"/>
                <a:gd name="connsiteY1" fmla="*/ 63500 h 549275"/>
                <a:gd name="connsiteX2" fmla="*/ 339724 w 340929"/>
                <a:gd name="connsiteY2" fmla="*/ 238125 h 549275"/>
                <a:gd name="connsiteX3" fmla="*/ 336549 w 340929"/>
                <a:gd name="connsiteY3" fmla="*/ 406400 h 549275"/>
                <a:gd name="connsiteX4" fmla="*/ 301625 w 340929"/>
                <a:gd name="connsiteY4" fmla="*/ 549275 h 549275"/>
                <a:gd name="connsiteX5" fmla="*/ 3175 w 340929"/>
                <a:gd name="connsiteY5" fmla="*/ 485775 h 549275"/>
                <a:gd name="connsiteX6" fmla="*/ 0 w 340929"/>
                <a:gd name="connsiteY6" fmla="*/ 0 h 549275"/>
                <a:gd name="connsiteX0" fmla="*/ 0 w 339739"/>
                <a:gd name="connsiteY0" fmla="*/ 0 h 549275"/>
                <a:gd name="connsiteX1" fmla="*/ 330200 w 339739"/>
                <a:gd name="connsiteY1" fmla="*/ 63500 h 549275"/>
                <a:gd name="connsiteX2" fmla="*/ 339724 w 339739"/>
                <a:gd name="connsiteY2" fmla="*/ 238125 h 549275"/>
                <a:gd name="connsiteX3" fmla="*/ 282574 w 339739"/>
                <a:gd name="connsiteY3" fmla="*/ 333375 h 549275"/>
                <a:gd name="connsiteX4" fmla="*/ 301625 w 339739"/>
                <a:gd name="connsiteY4" fmla="*/ 549275 h 549275"/>
                <a:gd name="connsiteX5" fmla="*/ 3175 w 339739"/>
                <a:gd name="connsiteY5" fmla="*/ 485775 h 549275"/>
                <a:gd name="connsiteX6" fmla="*/ 0 w 339739"/>
                <a:gd name="connsiteY6" fmla="*/ 0 h 549275"/>
                <a:gd name="connsiteX0" fmla="*/ 0 w 339739"/>
                <a:gd name="connsiteY0" fmla="*/ 0 h 549275"/>
                <a:gd name="connsiteX1" fmla="*/ 330200 w 339739"/>
                <a:gd name="connsiteY1" fmla="*/ 63500 h 549275"/>
                <a:gd name="connsiteX2" fmla="*/ 339724 w 339739"/>
                <a:gd name="connsiteY2" fmla="*/ 238125 h 549275"/>
                <a:gd name="connsiteX3" fmla="*/ 282574 w 339739"/>
                <a:gd name="connsiteY3" fmla="*/ 333375 h 549275"/>
                <a:gd name="connsiteX4" fmla="*/ 301625 w 339739"/>
                <a:gd name="connsiteY4" fmla="*/ 549275 h 549275"/>
                <a:gd name="connsiteX5" fmla="*/ 3175 w 339739"/>
                <a:gd name="connsiteY5" fmla="*/ 485775 h 549275"/>
                <a:gd name="connsiteX6" fmla="*/ 0 w 339739"/>
                <a:gd name="connsiteY6" fmla="*/ 0 h 549275"/>
                <a:gd name="connsiteX0" fmla="*/ 0 w 339735"/>
                <a:gd name="connsiteY0" fmla="*/ 0 h 549275"/>
                <a:gd name="connsiteX1" fmla="*/ 330200 w 339735"/>
                <a:gd name="connsiteY1" fmla="*/ 63500 h 549275"/>
                <a:gd name="connsiteX2" fmla="*/ 339724 w 339735"/>
                <a:gd name="connsiteY2" fmla="*/ 238125 h 549275"/>
                <a:gd name="connsiteX3" fmla="*/ 263524 w 339735"/>
                <a:gd name="connsiteY3" fmla="*/ 260350 h 549275"/>
                <a:gd name="connsiteX4" fmla="*/ 301625 w 339735"/>
                <a:gd name="connsiteY4" fmla="*/ 549275 h 549275"/>
                <a:gd name="connsiteX5" fmla="*/ 3175 w 339735"/>
                <a:gd name="connsiteY5" fmla="*/ 485775 h 549275"/>
                <a:gd name="connsiteX6" fmla="*/ 0 w 339735"/>
                <a:gd name="connsiteY6" fmla="*/ 0 h 549275"/>
                <a:gd name="connsiteX0" fmla="*/ 0 w 339751"/>
                <a:gd name="connsiteY0" fmla="*/ 0 h 549275"/>
                <a:gd name="connsiteX1" fmla="*/ 330200 w 339751"/>
                <a:gd name="connsiteY1" fmla="*/ 63500 h 549275"/>
                <a:gd name="connsiteX2" fmla="*/ 339724 w 339751"/>
                <a:gd name="connsiteY2" fmla="*/ 238125 h 549275"/>
                <a:gd name="connsiteX3" fmla="*/ 304799 w 339751"/>
                <a:gd name="connsiteY3" fmla="*/ 285750 h 549275"/>
                <a:gd name="connsiteX4" fmla="*/ 301625 w 339751"/>
                <a:gd name="connsiteY4" fmla="*/ 549275 h 549275"/>
                <a:gd name="connsiteX5" fmla="*/ 3175 w 339751"/>
                <a:gd name="connsiteY5" fmla="*/ 485775 h 549275"/>
                <a:gd name="connsiteX6" fmla="*/ 0 w 339751"/>
                <a:gd name="connsiteY6" fmla="*/ 0 h 549275"/>
                <a:gd name="connsiteX0" fmla="*/ 0 w 339754"/>
                <a:gd name="connsiteY0" fmla="*/ 0 h 549275"/>
                <a:gd name="connsiteX1" fmla="*/ 330200 w 339754"/>
                <a:gd name="connsiteY1" fmla="*/ 63500 h 549275"/>
                <a:gd name="connsiteX2" fmla="*/ 339724 w 339754"/>
                <a:gd name="connsiteY2" fmla="*/ 238125 h 549275"/>
                <a:gd name="connsiteX3" fmla="*/ 304799 w 339754"/>
                <a:gd name="connsiteY3" fmla="*/ 285750 h 549275"/>
                <a:gd name="connsiteX4" fmla="*/ 301625 w 339754"/>
                <a:gd name="connsiteY4" fmla="*/ 549275 h 549275"/>
                <a:gd name="connsiteX5" fmla="*/ 3175 w 339754"/>
                <a:gd name="connsiteY5" fmla="*/ 485775 h 549275"/>
                <a:gd name="connsiteX6" fmla="*/ 0 w 339754"/>
                <a:gd name="connsiteY6" fmla="*/ 0 h 549275"/>
                <a:gd name="connsiteX0" fmla="*/ 0 w 339724"/>
                <a:gd name="connsiteY0" fmla="*/ 0 h 549275"/>
                <a:gd name="connsiteX1" fmla="*/ 330200 w 339724"/>
                <a:gd name="connsiteY1" fmla="*/ 63500 h 549275"/>
                <a:gd name="connsiteX2" fmla="*/ 339724 w 339724"/>
                <a:gd name="connsiteY2" fmla="*/ 238125 h 549275"/>
                <a:gd name="connsiteX3" fmla="*/ 304799 w 339724"/>
                <a:gd name="connsiteY3" fmla="*/ 285750 h 549275"/>
                <a:gd name="connsiteX4" fmla="*/ 301625 w 339724"/>
                <a:gd name="connsiteY4" fmla="*/ 549275 h 549275"/>
                <a:gd name="connsiteX5" fmla="*/ 3175 w 339724"/>
                <a:gd name="connsiteY5" fmla="*/ 485775 h 549275"/>
                <a:gd name="connsiteX6" fmla="*/ 0 w 339724"/>
                <a:gd name="connsiteY6" fmla="*/ 0 h 549275"/>
                <a:gd name="connsiteX0" fmla="*/ 0 w 339724"/>
                <a:gd name="connsiteY0" fmla="*/ 0 h 549275"/>
                <a:gd name="connsiteX1" fmla="*/ 330200 w 339724"/>
                <a:gd name="connsiteY1" fmla="*/ 63500 h 549275"/>
                <a:gd name="connsiteX2" fmla="*/ 339724 w 339724"/>
                <a:gd name="connsiteY2" fmla="*/ 238125 h 549275"/>
                <a:gd name="connsiteX3" fmla="*/ 304799 w 339724"/>
                <a:gd name="connsiteY3" fmla="*/ 285750 h 549275"/>
                <a:gd name="connsiteX4" fmla="*/ 301625 w 339724"/>
                <a:gd name="connsiteY4" fmla="*/ 549275 h 549275"/>
                <a:gd name="connsiteX5" fmla="*/ 3175 w 339724"/>
                <a:gd name="connsiteY5" fmla="*/ 485775 h 549275"/>
                <a:gd name="connsiteX6" fmla="*/ 0 w 339724"/>
                <a:gd name="connsiteY6" fmla="*/ 0 h 549275"/>
                <a:gd name="connsiteX0" fmla="*/ 0 w 339725"/>
                <a:gd name="connsiteY0" fmla="*/ 0 h 549275"/>
                <a:gd name="connsiteX1" fmla="*/ 339725 w 339725"/>
                <a:gd name="connsiteY1" fmla="*/ 66675 h 549275"/>
                <a:gd name="connsiteX2" fmla="*/ 339724 w 339725"/>
                <a:gd name="connsiteY2" fmla="*/ 238125 h 549275"/>
                <a:gd name="connsiteX3" fmla="*/ 304799 w 339725"/>
                <a:gd name="connsiteY3" fmla="*/ 285750 h 549275"/>
                <a:gd name="connsiteX4" fmla="*/ 301625 w 339725"/>
                <a:gd name="connsiteY4" fmla="*/ 549275 h 549275"/>
                <a:gd name="connsiteX5" fmla="*/ 3175 w 339725"/>
                <a:gd name="connsiteY5" fmla="*/ 485775 h 549275"/>
                <a:gd name="connsiteX6" fmla="*/ 0 w 339725"/>
                <a:gd name="connsiteY6" fmla="*/ 0 h 54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9725" h="549275">
                  <a:moveTo>
                    <a:pt x="0" y="0"/>
                  </a:moveTo>
                  <a:lnTo>
                    <a:pt x="339725" y="66675"/>
                  </a:lnTo>
                  <a:cubicBezTo>
                    <a:pt x="337608" y="128587"/>
                    <a:pt x="339724" y="192087"/>
                    <a:pt x="339724" y="238125"/>
                  </a:cubicBezTo>
                  <a:cubicBezTo>
                    <a:pt x="324907" y="266700"/>
                    <a:pt x="314324" y="271992"/>
                    <a:pt x="304799" y="285750"/>
                  </a:cubicBezTo>
                  <a:cubicBezTo>
                    <a:pt x="298449" y="337608"/>
                    <a:pt x="306387" y="472546"/>
                    <a:pt x="301625" y="549275"/>
                  </a:cubicBezTo>
                  <a:lnTo>
                    <a:pt x="3175" y="485775"/>
                  </a:lnTo>
                  <a:cubicBezTo>
                    <a:pt x="2117" y="323850"/>
                    <a:pt x="1058" y="161925"/>
                    <a:pt x="0" y="0"/>
                  </a:cubicBezTo>
                  <a:close/>
                </a:path>
              </a:pathLst>
            </a:custGeom>
            <a:noFill/>
            <a:ln w="12700">
              <a:solidFill>
                <a:srgbClr val="D83B0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16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 name="Freeform 149">
              <a:extLst>
                <a:ext uri="{FF2B5EF4-FFF2-40B4-BE49-F238E27FC236}">
                  <a16:creationId xmlns:a16="http://schemas.microsoft.com/office/drawing/2014/main" id="{B9FBDA91-A31C-4F94-9468-6217FFEF27C6}"/>
                </a:ext>
              </a:extLst>
            </p:cNvPr>
            <p:cNvSpPr/>
            <p:nvPr/>
          </p:nvSpPr>
          <p:spPr bwMode="auto">
            <a:xfrm>
              <a:off x="10706100" y="2486025"/>
              <a:ext cx="444500" cy="495300"/>
            </a:xfrm>
            <a:custGeom>
              <a:avLst/>
              <a:gdLst>
                <a:gd name="connsiteX0" fmla="*/ 0 w 425450"/>
                <a:gd name="connsiteY0" fmla="*/ 0 h 495300"/>
                <a:gd name="connsiteX1" fmla="*/ 381000 w 425450"/>
                <a:gd name="connsiteY1" fmla="*/ 0 h 495300"/>
                <a:gd name="connsiteX2" fmla="*/ 381000 w 425450"/>
                <a:gd name="connsiteY2" fmla="*/ 231775 h 495300"/>
                <a:gd name="connsiteX3" fmla="*/ 422275 w 425450"/>
                <a:gd name="connsiteY3" fmla="*/ 266700 h 495300"/>
                <a:gd name="connsiteX4" fmla="*/ 425450 w 425450"/>
                <a:gd name="connsiteY4" fmla="*/ 419100 h 495300"/>
                <a:gd name="connsiteX5" fmla="*/ 377825 w 425450"/>
                <a:gd name="connsiteY5" fmla="*/ 450850 h 495300"/>
                <a:gd name="connsiteX6" fmla="*/ 377825 w 425450"/>
                <a:gd name="connsiteY6" fmla="*/ 495300 h 495300"/>
                <a:gd name="connsiteX7" fmla="*/ 285750 w 425450"/>
                <a:gd name="connsiteY7" fmla="*/ 495300 h 495300"/>
                <a:gd name="connsiteX0" fmla="*/ 0 w 444500"/>
                <a:gd name="connsiteY0" fmla="*/ 3175 h 495300"/>
                <a:gd name="connsiteX1" fmla="*/ 400050 w 444500"/>
                <a:gd name="connsiteY1" fmla="*/ 0 h 495300"/>
                <a:gd name="connsiteX2" fmla="*/ 400050 w 444500"/>
                <a:gd name="connsiteY2" fmla="*/ 231775 h 495300"/>
                <a:gd name="connsiteX3" fmla="*/ 441325 w 444500"/>
                <a:gd name="connsiteY3" fmla="*/ 266700 h 495300"/>
                <a:gd name="connsiteX4" fmla="*/ 444500 w 444500"/>
                <a:gd name="connsiteY4" fmla="*/ 419100 h 495300"/>
                <a:gd name="connsiteX5" fmla="*/ 396875 w 444500"/>
                <a:gd name="connsiteY5" fmla="*/ 450850 h 495300"/>
                <a:gd name="connsiteX6" fmla="*/ 396875 w 444500"/>
                <a:gd name="connsiteY6" fmla="*/ 495300 h 495300"/>
                <a:gd name="connsiteX7" fmla="*/ 304800 w 444500"/>
                <a:gd name="connsiteY7"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4500" h="495300">
                  <a:moveTo>
                    <a:pt x="0" y="3175"/>
                  </a:moveTo>
                  <a:lnTo>
                    <a:pt x="400050" y="0"/>
                  </a:lnTo>
                  <a:lnTo>
                    <a:pt x="400050" y="231775"/>
                  </a:lnTo>
                  <a:lnTo>
                    <a:pt x="441325" y="266700"/>
                  </a:lnTo>
                  <a:cubicBezTo>
                    <a:pt x="442383" y="317500"/>
                    <a:pt x="443442" y="368300"/>
                    <a:pt x="444500" y="419100"/>
                  </a:cubicBezTo>
                  <a:lnTo>
                    <a:pt x="396875" y="450850"/>
                  </a:lnTo>
                  <a:lnTo>
                    <a:pt x="396875" y="495300"/>
                  </a:lnTo>
                  <a:lnTo>
                    <a:pt x="304800" y="495300"/>
                  </a:lnTo>
                </a:path>
              </a:pathLst>
            </a:custGeom>
            <a:noFill/>
            <a:ln w="12700">
              <a:solidFill>
                <a:srgbClr val="D83B01"/>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7" name="Rectangle 6">
            <a:extLst>
              <a:ext uri="{FF2B5EF4-FFF2-40B4-BE49-F238E27FC236}">
                <a16:creationId xmlns:a16="http://schemas.microsoft.com/office/drawing/2014/main" id="{77143B82-C877-41D0-8E9D-9DEC61A184A3}"/>
              </a:ext>
            </a:extLst>
          </p:cNvPr>
          <p:cNvSpPr/>
          <p:nvPr/>
        </p:nvSpPr>
        <p:spPr>
          <a:xfrm>
            <a:off x="594839" y="1798036"/>
            <a:ext cx="2664127" cy="341632"/>
          </a:xfrm>
          <a:prstGeom prst="rect">
            <a:avLst/>
          </a:prstGeom>
        </p:spPr>
        <p:txBody>
          <a:bodyPr wrap="none" lIns="9144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a:ln>
                  <a:noFill/>
                </a:ln>
                <a:solidFill>
                  <a:srgbClr val="D83B01"/>
                </a:solidFill>
                <a:effectLst/>
                <a:uLnTx/>
                <a:uFillTx/>
                <a:latin typeface="Segoe UI"/>
                <a:ea typeface="+mn-ea"/>
                <a:cs typeface="Calibri" panose="020F0502020204030204" pitchFamily="34" charset="0"/>
              </a:rPr>
              <a:t>Where are files stored?</a:t>
            </a:r>
          </a:p>
        </p:txBody>
      </p:sp>
      <p:cxnSp>
        <p:nvCxnSpPr>
          <p:cNvPr id="8" name="Straight Connector 7">
            <a:extLst>
              <a:ext uri="{FF2B5EF4-FFF2-40B4-BE49-F238E27FC236}">
                <a16:creationId xmlns:a16="http://schemas.microsoft.com/office/drawing/2014/main" id="{0A8009AC-EB1F-40E1-AD3F-8CA046B6CDAD}"/>
              </a:ext>
            </a:extLst>
          </p:cNvPr>
          <p:cNvCxnSpPr>
            <a:cxnSpLocks/>
          </p:cNvCxnSpPr>
          <p:nvPr/>
        </p:nvCxnSpPr>
        <p:spPr>
          <a:xfrm>
            <a:off x="576924" y="2168087"/>
            <a:ext cx="4663440" cy="0"/>
          </a:xfrm>
          <a:prstGeom prst="line">
            <a:avLst/>
          </a:prstGeom>
          <a:ln w="12700">
            <a:solidFill>
              <a:schemeClr val="accent6"/>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762F80BE-C3F6-AB43-B25D-42440797B4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4204" y="1660384"/>
            <a:ext cx="6481545" cy="4631359"/>
          </a:xfrm>
          <a:prstGeom prst="rect">
            <a:avLst/>
          </a:prstGeom>
        </p:spPr>
      </p:pic>
      <p:pic>
        <p:nvPicPr>
          <p:cNvPr id="10" name="Picture 9">
            <a:extLst>
              <a:ext uri="{FF2B5EF4-FFF2-40B4-BE49-F238E27FC236}">
                <a16:creationId xmlns:a16="http://schemas.microsoft.com/office/drawing/2014/main" id="{6E05B004-BABC-43B4-BDC2-D5E9636826AB}"/>
              </a:ext>
            </a:extLst>
          </p:cNvPr>
          <p:cNvPicPr>
            <a:picLocks noChangeAspect="1"/>
          </p:cNvPicPr>
          <p:nvPr/>
        </p:nvPicPr>
        <p:blipFill>
          <a:blip r:embed="rId4"/>
          <a:stretch>
            <a:fillRect/>
          </a:stretch>
        </p:blipFill>
        <p:spPr>
          <a:xfrm>
            <a:off x="6031344" y="1875139"/>
            <a:ext cx="5458692" cy="3029370"/>
          </a:xfrm>
          <a:prstGeom prst="rect">
            <a:avLst/>
          </a:prstGeom>
        </p:spPr>
      </p:pic>
    </p:spTree>
    <p:extLst>
      <p:ext uri="{BB962C8B-B14F-4D97-AF65-F5344CB8AC3E}">
        <p14:creationId xmlns:p14="http://schemas.microsoft.com/office/powerpoint/2010/main" val="3831342706"/>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B9EBA-286D-4A6E-AB35-A7132AA8F828}"/>
              </a:ext>
            </a:extLst>
          </p:cNvPr>
          <p:cNvSpPr>
            <a:spLocks noGrp="1"/>
          </p:cNvSpPr>
          <p:nvPr>
            <p:ph type="title"/>
          </p:nvPr>
        </p:nvSpPr>
        <p:spPr/>
        <p:txBody>
          <a:bodyPr vert="horz" wrap="square" lIns="0" tIns="0" rIns="0" bIns="0" rtlCol="0" anchor="t">
            <a:spAutoFit/>
          </a:bodyPr>
          <a:lstStyle/>
          <a:p>
            <a:r>
              <a:rPr lang="en-US" sz="3600"/>
              <a:t>Data Entity Storage</a:t>
            </a:r>
          </a:p>
        </p:txBody>
      </p:sp>
      <p:sp>
        <p:nvSpPr>
          <p:cNvPr id="3" name="Rounded Rectangle 13">
            <a:extLst>
              <a:ext uri="{FF2B5EF4-FFF2-40B4-BE49-F238E27FC236}">
                <a16:creationId xmlns:a16="http://schemas.microsoft.com/office/drawing/2014/main" id="{6A8D6E53-5B54-4E39-867C-A22C377741D3}"/>
              </a:ext>
            </a:extLst>
          </p:cNvPr>
          <p:cNvSpPr/>
          <p:nvPr/>
        </p:nvSpPr>
        <p:spPr>
          <a:xfrm>
            <a:off x="875755" y="2222020"/>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Image</a:t>
            </a:r>
          </a:p>
        </p:txBody>
      </p:sp>
      <p:sp>
        <p:nvSpPr>
          <p:cNvPr id="4" name="Rounded Rectangle 14">
            <a:extLst>
              <a:ext uri="{FF2B5EF4-FFF2-40B4-BE49-F238E27FC236}">
                <a16:creationId xmlns:a16="http://schemas.microsoft.com/office/drawing/2014/main" id="{24E5810A-E15B-4F51-A2D0-F97E0E0980EA}"/>
              </a:ext>
            </a:extLst>
          </p:cNvPr>
          <p:cNvSpPr/>
          <p:nvPr/>
        </p:nvSpPr>
        <p:spPr>
          <a:xfrm>
            <a:off x="875755" y="2846307"/>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Files</a:t>
            </a:r>
          </a:p>
        </p:txBody>
      </p:sp>
      <p:sp>
        <p:nvSpPr>
          <p:cNvPr id="5" name="Rounded Rectangle 15">
            <a:extLst>
              <a:ext uri="{FF2B5EF4-FFF2-40B4-BE49-F238E27FC236}">
                <a16:creationId xmlns:a16="http://schemas.microsoft.com/office/drawing/2014/main" id="{45D13013-DC78-41E5-840A-FFA8E9948BA9}"/>
              </a:ext>
            </a:extLst>
          </p:cNvPr>
          <p:cNvSpPr/>
          <p:nvPr/>
        </p:nvSpPr>
        <p:spPr>
          <a:xfrm>
            <a:off x="875755" y="3470594"/>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Voicemail</a:t>
            </a:r>
          </a:p>
        </p:txBody>
      </p:sp>
      <p:sp>
        <p:nvSpPr>
          <p:cNvPr id="7" name="Rounded Rectangle 12">
            <a:extLst>
              <a:ext uri="{FF2B5EF4-FFF2-40B4-BE49-F238E27FC236}">
                <a16:creationId xmlns:a16="http://schemas.microsoft.com/office/drawing/2014/main" id="{5EDA53D2-F388-4085-B952-7419BDFD681E}"/>
              </a:ext>
            </a:extLst>
          </p:cNvPr>
          <p:cNvSpPr/>
          <p:nvPr/>
        </p:nvSpPr>
        <p:spPr>
          <a:xfrm>
            <a:off x="875755" y="1597733"/>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Message</a:t>
            </a:r>
          </a:p>
        </p:txBody>
      </p:sp>
      <p:sp>
        <p:nvSpPr>
          <p:cNvPr id="9" name="Rounded Rectangle 15">
            <a:extLst>
              <a:ext uri="{FF2B5EF4-FFF2-40B4-BE49-F238E27FC236}">
                <a16:creationId xmlns:a16="http://schemas.microsoft.com/office/drawing/2014/main" id="{37DDBF3F-6598-4F57-80D7-E388884D57DB}"/>
              </a:ext>
            </a:extLst>
          </p:cNvPr>
          <p:cNvSpPr/>
          <p:nvPr/>
        </p:nvSpPr>
        <p:spPr>
          <a:xfrm>
            <a:off x="875755" y="4094881"/>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Recording</a:t>
            </a:r>
          </a:p>
        </p:txBody>
      </p:sp>
      <p:sp>
        <p:nvSpPr>
          <p:cNvPr id="10" name="Rounded Rectangle 15">
            <a:extLst>
              <a:ext uri="{FF2B5EF4-FFF2-40B4-BE49-F238E27FC236}">
                <a16:creationId xmlns:a16="http://schemas.microsoft.com/office/drawing/2014/main" id="{FFEA3FB5-5620-41C4-BBE6-A65F29FA2C6E}"/>
              </a:ext>
            </a:extLst>
          </p:cNvPr>
          <p:cNvSpPr/>
          <p:nvPr/>
        </p:nvSpPr>
        <p:spPr>
          <a:xfrm>
            <a:off x="875755" y="4719168"/>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Calendar meeting</a:t>
            </a:r>
          </a:p>
        </p:txBody>
      </p:sp>
      <p:sp>
        <p:nvSpPr>
          <p:cNvPr id="11" name="Rounded Rectangle 15">
            <a:extLst>
              <a:ext uri="{FF2B5EF4-FFF2-40B4-BE49-F238E27FC236}">
                <a16:creationId xmlns:a16="http://schemas.microsoft.com/office/drawing/2014/main" id="{50A30470-332F-48C2-8286-B1EDFD7B7330}"/>
              </a:ext>
            </a:extLst>
          </p:cNvPr>
          <p:cNvSpPr/>
          <p:nvPr/>
        </p:nvSpPr>
        <p:spPr>
          <a:xfrm>
            <a:off x="875755" y="5343455"/>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Contacts</a:t>
            </a:r>
          </a:p>
        </p:txBody>
      </p:sp>
      <p:sp>
        <p:nvSpPr>
          <p:cNvPr id="12" name="Rounded Rectangle 13">
            <a:extLst>
              <a:ext uri="{FF2B5EF4-FFF2-40B4-BE49-F238E27FC236}">
                <a16:creationId xmlns:a16="http://schemas.microsoft.com/office/drawing/2014/main" id="{A5086ABF-1256-454C-8BB3-4FC1536EF8C7}"/>
              </a:ext>
            </a:extLst>
          </p:cNvPr>
          <p:cNvSpPr/>
          <p:nvPr/>
        </p:nvSpPr>
        <p:spPr>
          <a:xfrm>
            <a:off x="2575686" y="2222020"/>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Media service on Azure (using Blob storage)</a:t>
            </a:r>
          </a:p>
        </p:txBody>
      </p:sp>
      <p:sp>
        <p:nvSpPr>
          <p:cNvPr id="13" name="Rounded Rectangle 14">
            <a:extLst>
              <a:ext uri="{FF2B5EF4-FFF2-40B4-BE49-F238E27FC236}">
                <a16:creationId xmlns:a16="http://schemas.microsoft.com/office/drawing/2014/main" id="{1E0C523B-F026-4BC1-B81D-AC54DFCF8111}"/>
              </a:ext>
            </a:extLst>
          </p:cNvPr>
          <p:cNvSpPr/>
          <p:nvPr/>
        </p:nvSpPr>
        <p:spPr>
          <a:xfrm>
            <a:off x="2575686" y="2846307"/>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E6E6E6"/>
                </a:solidFill>
                <a:effectLst/>
                <a:uLnTx/>
                <a:uFillTx/>
                <a:latin typeface="Segoe UI"/>
                <a:ea typeface="+mn-ea"/>
                <a:cs typeface="Segoe UI Light" panose="020B0502040204020203" pitchFamily="34" charset="0"/>
              </a:rPr>
              <a:t>Team files </a:t>
            </a:r>
            <a:r>
              <a:rPr kumimoji="0" lang="en-US" sz="1400" b="0" i="0" u="none" strike="noStrike" kern="0" cap="none" spc="0" normalizeH="0" baseline="0" noProof="0" dirty="0">
                <a:ln>
                  <a:noFill/>
                </a:ln>
                <a:solidFill>
                  <a:srgbClr val="E6E6E6"/>
                </a:solidFill>
                <a:effectLst/>
                <a:uLnTx/>
                <a:uFillTx/>
                <a:latin typeface="Segoe UI"/>
                <a:ea typeface="+mn-ea"/>
                <a:cs typeface="Segoe UI Light" panose="020B0502040204020203" pitchFamily="34" charset="0"/>
                <a:sym typeface="Wingdings" panose="05000000000000000000" pitchFamily="2" charset="2"/>
              </a:rPr>
              <a:t> </a:t>
            </a:r>
            <a:r>
              <a:rPr kumimoji="0" lang="en-US" sz="1400" b="0" i="0" u="none" strike="noStrike" kern="0" cap="none" spc="0" normalizeH="0" baseline="0" noProof="0" dirty="0">
                <a:ln>
                  <a:noFill/>
                </a:ln>
                <a:solidFill>
                  <a:srgbClr val="E6E6E6"/>
                </a:solidFill>
                <a:effectLst/>
                <a:uLnTx/>
                <a:uFillTx/>
                <a:latin typeface="Segoe UI"/>
                <a:ea typeface="+mn-ea"/>
                <a:cs typeface="Segoe UI Light" panose="020B0502040204020203" pitchFamily="34" charset="0"/>
              </a:rPr>
              <a:t>SharePoint</a:t>
            </a:r>
          </a:p>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E6E6E6"/>
                </a:solidFill>
                <a:effectLst/>
                <a:uLnTx/>
                <a:uFillTx/>
                <a:latin typeface="Segoe UI"/>
                <a:ea typeface="+mn-ea"/>
                <a:cs typeface="Segoe UI Light" panose="020B0502040204020203" pitchFamily="34" charset="0"/>
              </a:rPr>
              <a:t>Chat files </a:t>
            </a:r>
            <a:r>
              <a:rPr kumimoji="0" lang="en-US" sz="1400" b="0" i="0" u="none" strike="noStrike" kern="0" cap="none" spc="0" normalizeH="0" baseline="0" noProof="0" dirty="0">
                <a:ln>
                  <a:noFill/>
                </a:ln>
                <a:solidFill>
                  <a:srgbClr val="E6E6E6"/>
                </a:solidFill>
                <a:effectLst/>
                <a:uLnTx/>
                <a:uFillTx/>
                <a:latin typeface="Segoe UI"/>
                <a:ea typeface="+mn-ea"/>
                <a:cs typeface="Segoe UI Light" panose="020B0502040204020203" pitchFamily="34" charset="0"/>
                <a:sym typeface="Wingdings" panose="05000000000000000000" pitchFamily="2" charset="2"/>
              </a:rPr>
              <a:t> </a:t>
            </a:r>
            <a:r>
              <a:rPr kumimoji="0" lang="en-US" sz="1400" b="0" i="0" u="none" strike="noStrike" kern="0" cap="none" spc="0" normalizeH="0" baseline="0" noProof="0" dirty="0">
                <a:ln>
                  <a:noFill/>
                </a:ln>
                <a:solidFill>
                  <a:srgbClr val="E6E6E6"/>
                </a:solidFill>
                <a:effectLst/>
                <a:uLnTx/>
                <a:uFillTx/>
                <a:latin typeface="Segoe UI"/>
                <a:ea typeface="+mn-ea"/>
                <a:cs typeface="Segoe UI Light" panose="020B0502040204020203" pitchFamily="34" charset="0"/>
              </a:rPr>
              <a:t>OneDrive for Business</a:t>
            </a:r>
          </a:p>
        </p:txBody>
      </p:sp>
      <p:sp>
        <p:nvSpPr>
          <p:cNvPr id="14" name="Rounded Rectangle 15">
            <a:extLst>
              <a:ext uri="{FF2B5EF4-FFF2-40B4-BE49-F238E27FC236}">
                <a16:creationId xmlns:a16="http://schemas.microsoft.com/office/drawing/2014/main" id="{E12ED5ED-0F5E-4D90-8D4A-CBDFA3D73DFB}"/>
              </a:ext>
            </a:extLst>
          </p:cNvPr>
          <p:cNvSpPr/>
          <p:nvPr/>
        </p:nvSpPr>
        <p:spPr>
          <a:xfrm>
            <a:off x="2575686" y="3470594"/>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Individual mailbox in Exchange</a:t>
            </a:r>
          </a:p>
        </p:txBody>
      </p:sp>
      <p:sp>
        <p:nvSpPr>
          <p:cNvPr id="15" name="Rounded Rectangle 12">
            <a:extLst>
              <a:ext uri="{FF2B5EF4-FFF2-40B4-BE49-F238E27FC236}">
                <a16:creationId xmlns:a16="http://schemas.microsoft.com/office/drawing/2014/main" id="{9A08FFD5-C5EA-4CB8-B5EC-AEBB3F311695}"/>
              </a:ext>
            </a:extLst>
          </p:cNvPr>
          <p:cNvSpPr/>
          <p:nvPr/>
        </p:nvSpPr>
        <p:spPr>
          <a:xfrm>
            <a:off x="2575686" y="1597733"/>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Chat service table storage (moving to Cosmos DB)</a:t>
            </a:r>
          </a:p>
        </p:txBody>
      </p:sp>
      <p:sp>
        <p:nvSpPr>
          <p:cNvPr id="16" name="Rounded Rectangle 15">
            <a:extLst>
              <a:ext uri="{FF2B5EF4-FFF2-40B4-BE49-F238E27FC236}">
                <a16:creationId xmlns:a16="http://schemas.microsoft.com/office/drawing/2014/main" id="{E86515D2-A7D0-4A1D-98BE-E0DE672105C1}"/>
              </a:ext>
            </a:extLst>
          </p:cNvPr>
          <p:cNvSpPr/>
          <p:nvPr/>
        </p:nvSpPr>
        <p:spPr>
          <a:xfrm>
            <a:off x="2575686" y="4094881"/>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Media service on Azure (using Blob storage) (&lt;24 hours)</a:t>
            </a:r>
          </a:p>
        </p:txBody>
      </p:sp>
      <p:sp>
        <p:nvSpPr>
          <p:cNvPr id="17" name="Rounded Rectangle 15">
            <a:extLst>
              <a:ext uri="{FF2B5EF4-FFF2-40B4-BE49-F238E27FC236}">
                <a16:creationId xmlns:a16="http://schemas.microsoft.com/office/drawing/2014/main" id="{830B375D-FAFE-4996-929D-3D2876BFD028}"/>
              </a:ext>
            </a:extLst>
          </p:cNvPr>
          <p:cNvSpPr/>
          <p:nvPr/>
        </p:nvSpPr>
        <p:spPr>
          <a:xfrm>
            <a:off x="2575686" y="4719168"/>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Individual mailbox in Exchange</a:t>
            </a:r>
          </a:p>
        </p:txBody>
      </p:sp>
      <p:sp>
        <p:nvSpPr>
          <p:cNvPr id="18" name="Rounded Rectangle 15">
            <a:extLst>
              <a:ext uri="{FF2B5EF4-FFF2-40B4-BE49-F238E27FC236}">
                <a16:creationId xmlns:a16="http://schemas.microsoft.com/office/drawing/2014/main" id="{1D114F49-E5DF-4DDD-82AA-BF8A79ED78D8}"/>
              </a:ext>
            </a:extLst>
          </p:cNvPr>
          <p:cNvSpPr/>
          <p:nvPr/>
        </p:nvSpPr>
        <p:spPr>
          <a:xfrm>
            <a:off x="2575686" y="5343455"/>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Exchange</a:t>
            </a:r>
          </a:p>
        </p:txBody>
      </p:sp>
      <p:sp>
        <p:nvSpPr>
          <p:cNvPr id="19" name="Rounded Rectangle 13">
            <a:extLst>
              <a:ext uri="{FF2B5EF4-FFF2-40B4-BE49-F238E27FC236}">
                <a16:creationId xmlns:a16="http://schemas.microsoft.com/office/drawing/2014/main" id="{967271DD-4169-43B9-BF72-B0F37507BCEC}"/>
              </a:ext>
            </a:extLst>
          </p:cNvPr>
          <p:cNvSpPr/>
          <p:nvPr/>
        </p:nvSpPr>
        <p:spPr>
          <a:xfrm>
            <a:off x="7193227" y="2211485"/>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Ingested to Exchange to enable compliance</a:t>
            </a:r>
          </a:p>
        </p:txBody>
      </p:sp>
      <p:sp>
        <p:nvSpPr>
          <p:cNvPr id="22" name="Rounded Rectangle 12">
            <a:extLst>
              <a:ext uri="{FF2B5EF4-FFF2-40B4-BE49-F238E27FC236}">
                <a16:creationId xmlns:a16="http://schemas.microsoft.com/office/drawing/2014/main" id="{0E634FD1-DBDD-4E56-AA72-CBFA5D825024}"/>
              </a:ext>
            </a:extLst>
          </p:cNvPr>
          <p:cNvSpPr/>
          <p:nvPr/>
        </p:nvSpPr>
        <p:spPr>
          <a:xfrm>
            <a:off x="7193227" y="1597733"/>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Ingested to Exchange to enable compliance</a:t>
            </a:r>
          </a:p>
        </p:txBody>
      </p:sp>
      <p:sp>
        <p:nvSpPr>
          <p:cNvPr id="23" name="Rounded Rectangle 15">
            <a:extLst>
              <a:ext uri="{FF2B5EF4-FFF2-40B4-BE49-F238E27FC236}">
                <a16:creationId xmlns:a16="http://schemas.microsoft.com/office/drawing/2014/main" id="{53DCC292-DA57-4B2B-87F2-ABA62AD2FBD4}"/>
              </a:ext>
            </a:extLst>
          </p:cNvPr>
          <p:cNvSpPr/>
          <p:nvPr/>
        </p:nvSpPr>
        <p:spPr>
          <a:xfrm>
            <a:off x="7193227" y="4069931"/>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Encoded to Stream</a:t>
            </a:r>
          </a:p>
        </p:txBody>
      </p:sp>
      <p:sp>
        <p:nvSpPr>
          <p:cNvPr id="26" name="Rounded Rectangle 15">
            <a:extLst>
              <a:ext uri="{FF2B5EF4-FFF2-40B4-BE49-F238E27FC236}">
                <a16:creationId xmlns:a16="http://schemas.microsoft.com/office/drawing/2014/main" id="{B3F4CFC0-F522-4260-8C3D-B614E8477FEF}"/>
              </a:ext>
            </a:extLst>
          </p:cNvPr>
          <p:cNvSpPr/>
          <p:nvPr/>
        </p:nvSpPr>
        <p:spPr>
          <a:xfrm>
            <a:off x="875755" y="5967741"/>
            <a:ext cx="1239496" cy="548640"/>
          </a:xfrm>
          <a:prstGeom prst="roundRect">
            <a:avLst>
              <a:gd name="adj" fmla="val 0"/>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rgbClr val="F1EFED"/>
                </a:solidFill>
                <a:effectLst/>
                <a:uLnTx/>
                <a:uFillTx/>
                <a:latin typeface="Segoe UI"/>
                <a:ea typeface="+mn-ea"/>
                <a:cs typeface="+mn-cs"/>
              </a:rPr>
              <a:t>Telemetry</a:t>
            </a:r>
          </a:p>
        </p:txBody>
      </p:sp>
      <p:sp>
        <p:nvSpPr>
          <p:cNvPr id="27" name="Rounded Rectangle 15">
            <a:extLst>
              <a:ext uri="{FF2B5EF4-FFF2-40B4-BE49-F238E27FC236}">
                <a16:creationId xmlns:a16="http://schemas.microsoft.com/office/drawing/2014/main" id="{E004F94E-54F9-4AFF-AE03-F097F2E20DA7}"/>
              </a:ext>
            </a:extLst>
          </p:cNvPr>
          <p:cNvSpPr/>
          <p:nvPr/>
        </p:nvSpPr>
        <p:spPr>
          <a:xfrm>
            <a:off x="2575686" y="5967741"/>
            <a:ext cx="4206240" cy="548640"/>
          </a:xfrm>
          <a:prstGeom prst="roundRect">
            <a:avLst>
              <a:gd name="adj" fmla="val 0"/>
            </a:avLst>
          </a:prstGeom>
          <a:solidFill>
            <a:srgbClr val="737373"/>
          </a:solidFill>
          <a:ln w="12700" cap="flat" cmpd="sng" algn="ctr">
            <a:noFill/>
            <a:prstDash val="solid"/>
            <a:miter lim="800000"/>
          </a:ln>
          <a:effectLst/>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rgbClr val="E6E6E6"/>
                </a:solidFill>
                <a:effectLst/>
                <a:uLnTx/>
                <a:uFillTx/>
                <a:latin typeface="Segoe UI"/>
                <a:ea typeface="+mn-ea"/>
                <a:cs typeface="Segoe UI Light" panose="020B0502040204020203" pitchFamily="34" charset="0"/>
              </a:rPr>
              <a:t>Microsoft Data warehouse (No customer content)</a:t>
            </a:r>
          </a:p>
        </p:txBody>
      </p:sp>
      <p:sp>
        <p:nvSpPr>
          <p:cNvPr id="29" name="Isosceles Triangle 28">
            <a:extLst>
              <a:ext uri="{FF2B5EF4-FFF2-40B4-BE49-F238E27FC236}">
                <a16:creationId xmlns:a16="http://schemas.microsoft.com/office/drawing/2014/main" id="{07CE1FFF-E339-4DE4-B087-496E48021AF7}"/>
              </a:ext>
            </a:extLst>
          </p:cNvPr>
          <p:cNvSpPr/>
          <p:nvPr/>
        </p:nvSpPr>
        <p:spPr bwMode="auto">
          <a:xfrm rot="5400000">
            <a:off x="2106239" y="1776608"/>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33" name="Isosceles Triangle 32">
            <a:extLst>
              <a:ext uri="{FF2B5EF4-FFF2-40B4-BE49-F238E27FC236}">
                <a16:creationId xmlns:a16="http://schemas.microsoft.com/office/drawing/2014/main" id="{2C66DF98-135A-46A4-9653-5AA576B29E3C}"/>
              </a:ext>
            </a:extLst>
          </p:cNvPr>
          <p:cNvSpPr/>
          <p:nvPr/>
        </p:nvSpPr>
        <p:spPr bwMode="auto">
          <a:xfrm rot="5400000">
            <a:off x="2106238" y="2399626"/>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34" name="Isosceles Triangle 33">
            <a:extLst>
              <a:ext uri="{FF2B5EF4-FFF2-40B4-BE49-F238E27FC236}">
                <a16:creationId xmlns:a16="http://schemas.microsoft.com/office/drawing/2014/main" id="{D4D9B011-3A03-4E97-BFB8-6688860486C1}"/>
              </a:ext>
            </a:extLst>
          </p:cNvPr>
          <p:cNvSpPr/>
          <p:nvPr/>
        </p:nvSpPr>
        <p:spPr bwMode="auto">
          <a:xfrm rot="5400000">
            <a:off x="2106237" y="3022644"/>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35" name="Isosceles Triangle 34">
            <a:extLst>
              <a:ext uri="{FF2B5EF4-FFF2-40B4-BE49-F238E27FC236}">
                <a16:creationId xmlns:a16="http://schemas.microsoft.com/office/drawing/2014/main" id="{FED43339-246A-4C46-8189-B41FAB46C5B1}"/>
              </a:ext>
            </a:extLst>
          </p:cNvPr>
          <p:cNvSpPr/>
          <p:nvPr/>
        </p:nvSpPr>
        <p:spPr bwMode="auto">
          <a:xfrm rot="5400000">
            <a:off x="2107395" y="3645662"/>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36" name="Isosceles Triangle 35">
            <a:extLst>
              <a:ext uri="{FF2B5EF4-FFF2-40B4-BE49-F238E27FC236}">
                <a16:creationId xmlns:a16="http://schemas.microsoft.com/office/drawing/2014/main" id="{34B1F385-968B-4EF4-8378-B4A988FC71B5}"/>
              </a:ext>
            </a:extLst>
          </p:cNvPr>
          <p:cNvSpPr/>
          <p:nvPr/>
        </p:nvSpPr>
        <p:spPr bwMode="auto">
          <a:xfrm rot="5400000">
            <a:off x="2106236" y="4268680"/>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37" name="Isosceles Triangle 36">
            <a:extLst>
              <a:ext uri="{FF2B5EF4-FFF2-40B4-BE49-F238E27FC236}">
                <a16:creationId xmlns:a16="http://schemas.microsoft.com/office/drawing/2014/main" id="{ED99EDD9-33C2-46BF-8C4F-3D3C2C353BB2}"/>
              </a:ext>
            </a:extLst>
          </p:cNvPr>
          <p:cNvSpPr/>
          <p:nvPr/>
        </p:nvSpPr>
        <p:spPr bwMode="auto">
          <a:xfrm rot="5400000">
            <a:off x="2103410" y="4891698"/>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38" name="Isosceles Triangle 37">
            <a:extLst>
              <a:ext uri="{FF2B5EF4-FFF2-40B4-BE49-F238E27FC236}">
                <a16:creationId xmlns:a16="http://schemas.microsoft.com/office/drawing/2014/main" id="{DC09E5BE-AADD-44DD-B1B0-F8FC092F8658}"/>
              </a:ext>
            </a:extLst>
          </p:cNvPr>
          <p:cNvSpPr/>
          <p:nvPr/>
        </p:nvSpPr>
        <p:spPr bwMode="auto">
          <a:xfrm rot="5400000">
            <a:off x="2110524" y="5514716"/>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39" name="Isosceles Triangle 38">
            <a:extLst>
              <a:ext uri="{FF2B5EF4-FFF2-40B4-BE49-F238E27FC236}">
                <a16:creationId xmlns:a16="http://schemas.microsoft.com/office/drawing/2014/main" id="{5EB1AB26-7253-4353-AA74-B243A15E34ED}"/>
              </a:ext>
            </a:extLst>
          </p:cNvPr>
          <p:cNvSpPr/>
          <p:nvPr/>
        </p:nvSpPr>
        <p:spPr bwMode="auto">
          <a:xfrm rot="5400000">
            <a:off x="2110523" y="6137733"/>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40" name="Isosceles Triangle 39">
            <a:extLst>
              <a:ext uri="{FF2B5EF4-FFF2-40B4-BE49-F238E27FC236}">
                <a16:creationId xmlns:a16="http://schemas.microsoft.com/office/drawing/2014/main" id="{8AE21CEE-AC18-46FD-B9A7-0A4918606CDC}"/>
              </a:ext>
            </a:extLst>
          </p:cNvPr>
          <p:cNvSpPr/>
          <p:nvPr/>
        </p:nvSpPr>
        <p:spPr bwMode="auto">
          <a:xfrm rot="5400000">
            <a:off x="6739001" y="1776608"/>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41" name="Isosceles Triangle 40">
            <a:extLst>
              <a:ext uri="{FF2B5EF4-FFF2-40B4-BE49-F238E27FC236}">
                <a16:creationId xmlns:a16="http://schemas.microsoft.com/office/drawing/2014/main" id="{B244E9AB-E0B8-48CE-9C9F-DAE98FEAD155}"/>
              </a:ext>
            </a:extLst>
          </p:cNvPr>
          <p:cNvSpPr/>
          <p:nvPr/>
        </p:nvSpPr>
        <p:spPr bwMode="auto">
          <a:xfrm rot="5400000">
            <a:off x="6739001" y="2390360"/>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44" name="Isosceles Triangle 43">
            <a:extLst>
              <a:ext uri="{FF2B5EF4-FFF2-40B4-BE49-F238E27FC236}">
                <a16:creationId xmlns:a16="http://schemas.microsoft.com/office/drawing/2014/main" id="{7912B4FA-79CA-4F3A-B792-FDB67423681B}"/>
              </a:ext>
            </a:extLst>
          </p:cNvPr>
          <p:cNvSpPr/>
          <p:nvPr/>
        </p:nvSpPr>
        <p:spPr bwMode="auto">
          <a:xfrm rot="5400000">
            <a:off x="6739001" y="4248806"/>
            <a:ext cx="548640" cy="190891"/>
          </a:xfrm>
          <a:prstGeom prst="triangle">
            <a:avLst/>
          </a:prstGeom>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gradFill>
                <a:gsLst>
                  <a:gs pos="40075">
                    <a:srgbClr val="FFFFFF"/>
                  </a:gs>
                  <a:gs pos="30000">
                    <a:srgbClr val="FFFFFF"/>
                  </a:gs>
                </a:gsLst>
                <a:lin ang="5400000" scaled="0"/>
              </a:gradFill>
              <a:effectLst/>
              <a:uLnTx/>
              <a:uFillTx/>
              <a:latin typeface="Segoe UI"/>
              <a:ea typeface="+mn-ea"/>
              <a:cs typeface="+mn-cs"/>
            </a:endParaRPr>
          </a:p>
        </p:txBody>
      </p:sp>
      <p:sp>
        <p:nvSpPr>
          <p:cNvPr id="43" name="TextBox 42">
            <a:extLst>
              <a:ext uri="{FF2B5EF4-FFF2-40B4-BE49-F238E27FC236}">
                <a16:creationId xmlns:a16="http://schemas.microsoft.com/office/drawing/2014/main" id="{C4F2FBEB-FBB0-42C1-B940-C1F54D756655}"/>
              </a:ext>
            </a:extLst>
          </p:cNvPr>
          <p:cNvSpPr txBox="1"/>
          <p:nvPr/>
        </p:nvSpPr>
        <p:spPr>
          <a:xfrm>
            <a:off x="886198" y="1095108"/>
            <a:ext cx="1239497" cy="538956"/>
          </a:xfrm>
          <a:prstGeom prst="rect">
            <a:avLst/>
          </a:prstGeom>
          <a:noFill/>
        </p:spPr>
        <p:txBody>
          <a:bodyPr wrap="square" lIns="91440" tIns="143428" rIns="179285" bIns="143428"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Entity</a:t>
            </a:r>
            <a:endParaRPr kumimoji="0" lang="en-US" sz="1800" b="0" i="0" u="none" strike="noStrike" kern="1200" cap="none" spc="0" normalizeH="0" baseline="0" noProof="0">
              <a:ln>
                <a:noFill/>
              </a:ln>
              <a:solidFill>
                <a:srgbClr val="2F2F2F"/>
              </a:solidFill>
              <a:effectLst/>
              <a:uLnTx/>
              <a:uFillTx/>
              <a:latin typeface="Segoe UI"/>
              <a:ea typeface="+mn-ea"/>
              <a:cs typeface="+mn-cs"/>
            </a:endParaRPr>
          </a:p>
        </p:txBody>
      </p:sp>
      <p:sp>
        <p:nvSpPr>
          <p:cNvPr id="45" name="TextBox 44">
            <a:extLst>
              <a:ext uri="{FF2B5EF4-FFF2-40B4-BE49-F238E27FC236}">
                <a16:creationId xmlns:a16="http://schemas.microsoft.com/office/drawing/2014/main" id="{0C91BF90-2600-4165-9A0A-1EAB0FB068BB}"/>
              </a:ext>
            </a:extLst>
          </p:cNvPr>
          <p:cNvSpPr txBox="1"/>
          <p:nvPr/>
        </p:nvSpPr>
        <p:spPr>
          <a:xfrm>
            <a:off x="2583369" y="1095108"/>
            <a:ext cx="1239497" cy="538956"/>
          </a:xfrm>
          <a:prstGeom prst="rect">
            <a:avLst/>
          </a:prstGeom>
          <a:noFill/>
        </p:spPr>
        <p:txBody>
          <a:bodyPr wrap="square" lIns="91440" tIns="143428" rIns="179285" bIns="143428"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Storage</a:t>
            </a:r>
            <a:endParaRPr kumimoji="0" lang="en-US" sz="1800" b="0" i="0" u="none" strike="noStrike" kern="1200" cap="none" spc="0" normalizeH="0" baseline="0" noProof="0">
              <a:ln>
                <a:noFill/>
              </a:ln>
              <a:solidFill>
                <a:srgbClr val="2F2F2F"/>
              </a:solidFill>
              <a:effectLst/>
              <a:uLnTx/>
              <a:uFillTx/>
              <a:latin typeface="Segoe UI"/>
              <a:ea typeface="+mn-ea"/>
              <a:cs typeface="+mn-cs"/>
            </a:endParaRPr>
          </a:p>
        </p:txBody>
      </p:sp>
      <p:sp>
        <p:nvSpPr>
          <p:cNvPr id="46" name="TextBox 45">
            <a:extLst>
              <a:ext uri="{FF2B5EF4-FFF2-40B4-BE49-F238E27FC236}">
                <a16:creationId xmlns:a16="http://schemas.microsoft.com/office/drawing/2014/main" id="{B3149A73-2BB2-4484-A56C-8C5248315A78}"/>
              </a:ext>
            </a:extLst>
          </p:cNvPr>
          <p:cNvSpPr txBox="1"/>
          <p:nvPr/>
        </p:nvSpPr>
        <p:spPr>
          <a:xfrm>
            <a:off x="7224049" y="1095108"/>
            <a:ext cx="1239497" cy="538956"/>
          </a:xfrm>
          <a:prstGeom prst="rect">
            <a:avLst/>
          </a:prstGeom>
          <a:noFill/>
        </p:spPr>
        <p:txBody>
          <a:bodyPr wrap="square" lIns="91440" tIns="143428" rIns="179285" bIns="143428"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00" b="1" i="0" u="none" strike="noStrike" kern="1200" cap="none" spc="0" normalizeH="0" baseline="0" noProof="0">
                <a:ln>
                  <a:noFill/>
                </a:ln>
                <a:solidFill>
                  <a:srgbClr val="2F2F2F"/>
                </a:solidFill>
                <a:effectLst/>
                <a:uLnTx/>
                <a:uFillTx/>
                <a:latin typeface="Segoe UI Semibold" panose="020B0502040204020203" pitchFamily="34" charset="0"/>
                <a:ea typeface="+mn-ea"/>
                <a:cs typeface="Segoe UI Semibold" panose="020B0502040204020203" pitchFamily="34" charset="0"/>
              </a:rPr>
              <a:t>Storage</a:t>
            </a:r>
            <a:endParaRPr kumimoji="0" lang="en-US" sz="1800" b="0" i="0" u="none" strike="noStrike" kern="1200" cap="none" spc="0" normalizeH="0" baseline="0" noProof="0">
              <a:ln>
                <a:noFill/>
              </a:ln>
              <a:solidFill>
                <a:srgbClr val="2F2F2F"/>
              </a:solidFill>
              <a:effectLst/>
              <a:uLnTx/>
              <a:uFillTx/>
              <a:latin typeface="Segoe UI"/>
              <a:ea typeface="+mn-ea"/>
              <a:cs typeface="+mn-cs"/>
            </a:endParaRPr>
          </a:p>
        </p:txBody>
      </p:sp>
      <p:sp>
        <p:nvSpPr>
          <p:cNvPr id="42" name="TextBox 41">
            <a:extLst>
              <a:ext uri="{FF2B5EF4-FFF2-40B4-BE49-F238E27FC236}">
                <a16:creationId xmlns:a16="http://schemas.microsoft.com/office/drawing/2014/main" id="{9FA7CDF4-7FD2-4A1A-A7D6-DBAE2849CA29}"/>
              </a:ext>
            </a:extLst>
          </p:cNvPr>
          <p:cNvSpPr txBox="1"/>
          <p:nvPr/>
        </p:nvSpPr>
        <p:spPr>
          <a:xfrm>
            <a:off x="84681" y="639204"/>
            <a:ext cx="10885099" cy="547942"/>
          </a:xfrm>
          <a:prstGeom prst="rect">
            <a:avLst/>
          </a:prstGeom>
          <a:noFill/>
        </p:spPr>
        <p:txBody>
          <a:bodyPr wrap="square" lIns="179234" tIns="143387" rIns="179234" bIns="143387"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66" b="0" i="0" u="none" strike="noStrike" kern="1200" cap="none" spc="0" normalizeH="0" baseline="0" noProof="0">
                <a:ln>
                  <a:noFill/>
                </a:ln>
                <a:solidFill>
                  <a:srgbClr val="FFFFFF">
                    <a:lumMod val="50000"/>
                  </a:srgbClr>
                </a:solidFill>
                <a:effectLst/>
                <a:uLnTx/>
                <a:uFillTx/>
                <a:latin typeface="Segoe UI"/>
                <a:ea typeface="+mn-ea"/>
                <a:cs typeface="+mn-cs"/>
              </a:rPr>
              <a:t>Key data entities and location where data is stored at rest</a:t>
            </a:r>
          </a:p>
        </p:txBody>
      </p:sp>
    </p:spTree>
    <p:extLst>
      <p:ext uri="{BB962C8B-B14F-4D97-AF65-F5344CB8AC3E}">
        <p14:creationId xmlns:p14="http://schemas.microsoft.com/office/powerpoint/2010/main" val="968493578"/>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2ED005-8D09-4212-B744-648E31828423}"/>
              </a:ext>
            </a:extLst>
          </p:cNvPr>
          <p:cNvSpPr>
            <a:spLocks noGrp="1"/>
          </p:cNvSpPr>
          <p:nvPr>
            <p:ph type="title"/>
          </p:nvPr>
        </p:nvSpPr>
        <p:spPr/>
        <p:txBody>
          <a:bodyPr/>
          <a:lstStyle/>
          <a:p>
            <a:r>
              <a:rPr lang="en-US"/>
              <a:t>Azure Active Directory</a:t>
            </a:r>
          </a:p>
        </p:txBody>
      </p:sp>
    </p:spTree>
    <p:extLst>
      <p:ext uri="{BB962C8B-B14F-4D97-AF65-F5344CB8AC3E}">
        <p14:creationId xmlns:p14="http://schemas.microsoft.com/office/powerpoint/2010/main" val="2104668978"/>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41646E7-8FB3-4AAA-9CD5-FD5488CA839B}"/>
              </a:ext>
            </a:extLst>
          </p:cNvPr>
          <p:cNvSpPr>
            <a:spLocks noGrp="1"/>
          </p:cNvSpPr>
          <p:nvPr>
            <p:ph type="title"/>
          </p:nvPr>
        </p:nvSpPr>
        <p:spPr/>
        <p:txBody>
          <a:bodyPr/>
          <a:lstStyle/>
          <a:p>
            <a:r>
              <a:rPr lang="en-US"/>
              <a:t>What is Azure Active Directory (AAD)?</a:t>
            </a:r>
          </a:p>
        </p:txBody>
      </p:sp>
      <p:sp>
        <p:nvSpPr>
          <p:cNvPr id="4" name="Content Placeholder 3">
            <a:extLst>
              <a:ext uri="{FF2B5EF4-FFF2-40B4-BE49-F238E27FC236}">
                <a16:creationId xmlns:a16="http://schemas.microsoft.com/office/drawing/2014/main" id="{46E0FD49-2C08-485A-AB1A-85A703B9DAE8}"/>
              </a:ext>
            </a:extLst>
          </p:cNvPr>
          <p:cNvSpPr>
            <a:spLocks noGrp="1"/>
          </p:cNvSpPr>
          <p:nvPr>
            <p:ph idx="1"/>
          </p:nvPr>
        </p:nvSpPr>
        <p:spPr/>
        <p:txBody>
          <a:bodyPr>
            <a:normAutofit/>
          </a:bodyPr>
          <a:lstStyle/>
          <a:p>
            <a:r>
              <a:rPr lang="en-US" sz="3200" dirty="0"/>
              <a:t>Microsoft’s multi-tenant, cloud-based directory, and identity management service</a:t>
            </a:r>
          </a:p>
          <a:p>
            <a:r>
              <a:rPr lang="en-US" sz="3200" dirty="0"/>
              <a:t>Combines core directory services, application access management, and identity protection into a single solution</a:t>
            </a:r>
          </a:p>
        </p:txBody>
      </p:sp>
      <p:pic>
        <p:nvPicPr>
          <p:cNvPr id="5" name="Content Placeholder 4" descr="A screenshot of a cell phone&#10;&#10;Description generated with high confidence">
            <a:extLst>
              <a:ext uri="{FF2B5EF4-FFF2-40B4-BE49-F238E27FC236}">
                <a16:creationId xmlns:a16="http://schemas.microsoft.com/office/drawing/2014/main" id="{CDBA264D-B9E7-46E9-BBB3-ADE630E99A03}"/>
              </a:ext>
            </a:extLst>
          </p:cNvPr>
          <p:cNvPicPr>
            <a:picLocks noChangeAspect="1"/>
          </p:cNvPicPr>
          <p:nvPr/>
        </p:nvPicPr>
        <p:blipFill>
          <a:blip r:embed="rId3"/>
          <a:stretch>
            <a:fillRect/>
          </a:stretch>
        </p:blipFill>
        <p:spPr>
          <a:xfrm>
            <a:off x="5112596" y="3853799"/>
            <a:ext cx="6811326" cy="2857899"/>
          </a:xfrm>
          <a:prstGeom prst="rect">
            <a:avLst/>
          </a:prstGeom>
        </p:spPr>
      </p:pic>
    </p:spTree>
    <p:extLst>
      <p:ext uri="{BB962C8B-B14F-4D97-AF65-F5344CB8AC3E}">
        <p14:creationId xmlns:p14="http://schemas.microsoft.com/office/powerpoint/2010/main" val="5209596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Azure Active Directory (AAD) Editions</a:t>
            </a:r>
          </a:p>
        </p:txBody>
      </p:sp>
      <p:sp>
        <p:nvSpPr>
          <p:cNvPr id="3" name="Content Placeholder 2"/>
          <p:cNvSpPr>
            <a:spLocks noGrp="1"/>
          </p:cNvSpPr>
          <p:nvPr>
            <p:ph idx="1"/>
          </p:nvPr>
        </p:nvSpPr>
        <p:spPr/>
        <p:txBody>
          <a:bodyPr>
            <a:normAutofit fontScale="70000" lnSpcReduction="20000"/>
          </a:bodyPr>
          <a:lstStyle/>
          <a:p>
            <a:r>
              <a:rPr lang="en-US" b="1"/>
              <a:t>AAD Free: </a:t>
            </a:r>
            <a:r>
              <a:rPr lang="en-US"/>
              <a:t>included with an Azure subscription</a:t>
            </a:r>
            <a:endParaRPr lang="en-US" b="1"/>
          </a:p>
          <a:p>
            <a:r>
              <a:rPr lang="en-US" b="1"/>
              <a:t>AAD Basic</a:t>
            </a:r>
            <a:r>
              <a:rPr lang="en-US"/>
              <a:t>: designed for task workers with cloud-first needs</a:t>
            </a:r>
          </a:p>
          <a:p>
            <a:pPr lvl="1"/>
            <a:r>
              <a:rPr lang="en-US"/>
              <a:t>Group-based access management</a:t>
            </a:r>
          </a:p>
          <a:p>
            <a:pPr lvl="1"/>
            <a:r>
              <a:rPr lang="en-US"/>
              <a:t>Self-service password reset for cloud applications</a:t>
            </a:r>
          </a:p>
          <a:p>
            <a:pPr lvl="1"/>
            <a:r>
              <a:rPr lang="en-US"/>
              <a:t>AAD Application Proxy (publish on-premises web applications using AAD)</a:t>
            </a:r>
          </a:p>
          <a:p>
            <a:r>
              <a:rPr lang="en-US" b="1"/>
              <a:t>AAD Premium P1</a:t>
            </a:r>
            <a:r>
              <a:rPr lang="en-US"/>
              <a:t>: adds enterprise-level identity management capabilities</a:t>
            </a:r>
          </a:p>
          <a:p>
            <a:pPr lvl="1"/>
            <a:r>
              <a:rPr lang="en-US"/>
              <a:t>Dynamic groups</a:t>
            </a:r>
          </a:p>
          <a:p>
            <a:pPr lvl="1"/>
            <a:r>
              <a:rPr lang="en-US"/>
              <a:t>Self-service group management</a:t>
            </a:r>
          </a:p>
          <a:p>
            <a:r>
              <a:rPr lang="en-US" b="1"/>
              <a:t>AAD Premium P2</a:t>
            </a:r>
            <a:r>
              <a:rPr lang="en-US"/>
              <a:t>: adds Identity Protection and Privileged Identity Management (includes all P1 features)</a:t>
            </a:r>
          </a:p>
          <a:p>
            <a:endParaRPr lang="en-US"/>
          </a:p>
          <a:p>
            <a:r>
              <a:rPr lang="en-US"/>
              <a:t>Feature matrix: </a:t>
            </a:r>
            <a:r>
              <a:rPr lang="en-US">
                <a:hlinkClick r:id="rId3"/>
              </a:rPr>
              <a:t>https://aka.ms/azure-features</a:t>
            </a:r>
            <a:r>
              <a:rPr lang="en-US"/>
              <a:t> </a:t>
            </a:r>
          </a:p>
          <a:p>
            <a:endParaRPr lang="en-US"/>
          </a:p>
        </p:txBody>
      </p:sp>
    </p:spTree>
    <p:extLst>
      <p:ext uri="{BB962C8B-B14F-4D97-AF65-F5344CB8AC3E}">
        <p14:creationId xmlns:p14="http://schemas.microsoft.com/office/powerpoint/2010/main" val="3936041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30FD6-7FC0-4932-AD1A-609AC589CCF8}"/>
              </a:ext>
            </a:extLst>
          </p:cNvPr>
          <p:cNvSpPr>
            <a:spLocks noGrp="1"/>
          </p:cNvSpPr>
          <p:nvPr>
            <p:ph type="title"/>
          </p:nvPr>
        </p:nvSpPr>
        <p:spPr/>
        <p:txBody>
          <a:bodyPr/>
          <a:lstStyle/>
          <a:p>
            <a:r>
              <a:rPr lang="en-US"/>
              <a:t>Identity Models used with Microsoft Teams</a:t>
            </a:r>
          </a:p>
        </p:txBody>
      </p:sp>
      <p:sp>
        <p:nvSpPr>
          <p:cNvPr id="3" name="Content Placeholder 2">
            <a:extLst>
              <a:ext uri="{FF2B5EF4-FFF2-40B4-BE49-F238E27FC236}">
                <a16:creationId xmlns:a16="http://schemas.microsoft.com/office/drawing/2014/main" id="{2396BD6E-E01D-40CA-B64D-F2C9A64A72EF}"/>
              </a:ext>
            </a:extLst>
          </p:cNvPr>
          <p:cNvSpPr>
            <a:spLocks noGrp="1"/>
          </p:cNvSpPr>
          <p:nvPr>
            <p:ph idx="1"/>
          </p:nvPr>
        </p:nvSpPr>
        <p:spPr/>
        <p:txBody>
          <a:bodyPr>
            <a:normAutofit fontScale="85000" lnSpcReduction="20000"/>
          </a:bodyPr>
          <a:lstStyle/>
          <a:p>
            <a:r>
              <a:rPr lang="en-US" b="1"/>
              <a:t>Cloud Identity:</a:t>
            </a:r>
            <a:r>
              <a:rPr lang="en-US"/>
              <a:t> user is created and managed in Office 365 and stored in Azure Active Directory, and the password is verified by Azure Active Directory</a:t>
            </a:r>
          </a:p>
          <a:p>
            <a:r>
              <a:rPr lang="en-US" b="1"/>
              <a:t>Synchronized Identity: </a:t>
            </a:r>
            <a:r>
              <a:rPr lang="en-US"/>
              <a:t>user identity is managed in an on-premises server, and the accounts and password hashes are synchronized to the cloud</a:t>
            </a:r>
            <a:endParaRPr lang="en-US" b="1"/>
          </a:p>
          <a:p>
            <a:r>
              <a:rPr lang="en-US" b="1"/>
              <a:t>Federated Identity: </a:t>
            </a:r>
            <a:r>
              <a:rPr lang="en-US"/>
              <a:t>requires a synchronized identity where the user password is verified by the on-premises identity provider (such as Active Directory Federation Services (ADFS))</a:t>
            </a:r>
            <a:endParaRPr lang="en-US" b="1"/>
          </a:p>
        </p:txBody>
      </p:sp>
    </p:spTree>
    <p:extLst>
      <p:ext uri="{BB962C8B-B14F-4D97-AF65-F5344CB8AC3E}">
        <p14:creationId xmlns:p14="http://schemas.microsoft.com/office/powerpoint/2010/main" val="15210775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792153" y="1414508"/>
            <a:ext cx="2284974" cy="1309331"/>
            <a:chOff x="630690" y="479425"/>
            <a:chExt cx="3385160" cy="1939756"/>
          </a:xfrm>
        </p:grpSpPr>
        <p:sp>
          <p:nvSpPr>
            <p:cNvPr id="3" name="Freeform 5"/>
            <p:cNvSpPr>
              <a:spLocks/>
            </p:cNvSpPr>
            <p:nvPr/>
          </p:nvSpPr>
          <p:spPr bwMode="auto">
            <a:xfrm>
              <a:off x="630690" y="479425"/>
              <a:ext cx="3385160" cy="1874837"/>
            </a:xfrm>
            <a:custGeom>
              <a:avLst/>
              <a:gdLst>
                <a:gd name="T0" fmla="*/ 1662 w 2136"/>
                <a:gd name="T1" fmla="*/ 1181 h 1181"/>
                <a:gd name="T2" fmla="*/ 239 w 2136"/>
                <a:gd name="T3" fmla="*/ 1181 h 1181"/>
                <a:gd name="T4" fmla="*/ 0 w 2136"/>
                <a:gd name="T5" fmla="*/ 937 h 1181"/>
                <a:gd name="T6" fmla="*/ 181 w 2136"/>
                <a:gd name="T7" fmla="*/ 706 h 1181"/>
                <a:gd name="T8" fmla="*/ 462 w 2136"/>
                <a:gd name="T9" fmla="*/ 487 h 1181"/>
                <a:gd name="T10" fmla="*/ 974 w 2136"/>
                <a:gd name="T11" fmla="*/ 0 h 1181"/>
                <a:gd name="T12" fmla="*/ 1440 w 2136"/>
                <a:gd name="T13" fmla="*/ 294 h 1181"/>
                <a:gd name="T14" fmla="*/ 1662 w 2136"/>
                <a:gd name="T15" fmla="*/ 235 h 1181"/>
                <a:gd name="T16" fmla="*/ 2136 w 2136"/>
                <a:gd name="T17" fmla="*/ 710 h 1181"/>
                <a:gd name="T18" fmla="*/ 1662 w 2136"/>
                <a:gd name="T19" fmla="*/ 1181 h 1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6" h="1181">
                  <a:moveTo>
                    <a:pt x="1662" y="1181"/>
                  </a:moveTo>
                  <a:cubicBezTo>
                    <a:pt x="239" y="1181"/>
                    <a:pt x="239" y="1181"/>
                    <a:pt x="239" y="1181"/>
                  </a:cubicBezTo>
                  <a:cubicBezTo>
                    <a:pt x="109" y="1181"/>
                    <a:pt x="0" y="1071"/>
                    <a:pt x="0" y="937"/>
                  </a:cubicBezTo>
                  <a:cubicBezTo>
                    <a:pt x="0" y="823"/>
                    <a:pt x="76" y="731"/>
                    <a:pt x="181" y="706"/>
                  </a:cubicBezTo>
                  <a:cubicBezTo>
                    <a:pt x="231" y="588"/>
                    <a:pt x="336" y="504"/>
                    <a:pt x="462" y="487"/>
                  </a:cubicBezTo>
                  <a:cubicBezTo>
                    <a:pt x="474" y="218"/>
                    <a:pt x="701" y="0"/>
                    <a:pt x="974" y="0"/>
                  </a:cubicBezTo>
                  <a:cubicBezTo>
                    <a:pt x="1175" y="0"/>
                    <a:pt x="1356" y="118"/>
                    <a:pt x="1440" y="294"/>
                  </a:cubicBezTo>
                  <a:cubicBezTo>
                    <a:pt x="1507" y="256"/>
                    <a:pt x="1582" y="235"/>
                    <a:pt x="1662" y="235"/>
                  </a:cubicBezTo>
                  <a:cubicBezTo>
                    <a:pt x="1922" y="235"/>
                    <a:pt x="2136" y="449"/>
                    <a:pt x="2136" y="710"/>
                  </a:cubicBezTo>
                  <a:cubicBezTo>
                    <a:pt x="2136" y="966"/>
                    <a:pt x="1922" y="1181"/>
                    <a:pt x="1662" y="1181"/>
                  </a:cubicBezTo>
                  <a:close/>
                </a:path>
              </a:pathLst>
            </a:custGeom>
            <a:solidFill>
              <a:srgbClr val="00BCF2"/>
            </a:solidFill>
            <a:ln>
              <a:noFill/>
            </a:ln>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9999" y="1094907"/>
              <a:ext cx="2977468" cy="1030756"/>
            </a:xfrm>
            <a:prstGeom prst="rect">
              <a:avLst/>
            </a:prstGeom>
          </p:spPr>
        </p:pic>
        <p:sp>
          <p:nvSpPr>
            <p:cNvPr id="5" name="TextBox 4"/>
            <p:cNvSpPr txBox="1"/>
            <p:nvPr/>
          </p:nvSpPr>
          <p:spPr>
            <a:xfrm>
              <a:off x="960734" y="1668463"/>
              <a:ext cx="2377891" cy="750718"/>
            </a:xfrm>
            <a:prstGeom prst="rect">
              <a:avLst/>
            </a:prstGeom>
            <a:noFill/>
          </p:spPr>
          <p:txBody>
            <a:bodyPr wrap="none" lIns="179259" tIns="143407" rIns="179259" bIns="143407" rtlCol="0">
              <a:sp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567"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Cloud identity</a:t>
              </a:r>
            </a:p>
          </p:txBody>
        </p:sp>
      </p:grpSp>
      <p:sp>
        <p:nvSpPr>
          <p:cNvPr id="6" name="Rectangle 5"/>
          <p:cNvSpPr/>
          <p:nvPr/>
        </p:nvSpPr>
        <p:spPr bwMode="auto">
          <a:xfrm>
            <a:off x="568047" y="4245314"/>
            <a:ext cx="3318144" cy="783658"/>
          </a:xfrm>
          <a:prstGeom prst="rect">
            <a:avLst/>
          </a:prstGeom>
          <a:solidFill>
            <a:srgbClr val="00B0F0"/>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Zero on-premises </a:t>
            </a:r>
            <a:b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servers</a:t>
            </a:r>
          </a:p>
        </p:txBody>
      </p:sp>
      <p:grpSp>
        <p:nvGrpSpPr>
          <p:cNvPr id="7" name="Group 6"/>
          <p:cNvGrpSpPr/>
          <p:nvPr/>
        </p:nvGrpSpPr>
        <p:grpSpPr>
          <a:xfrm>
            <a:off x="4900766" y="1370688"/>
            <a:ext cx="2334495" cy="1309331"/>
            <a:chOff x="4687441" y="479425"/>
            <a:chExt cx="3458521" cy="1939756"/>
          </a:xfrm>
        </p:grpSpPr>
        <p:sp>
          <p:nvSpPr>
            <p:cNvPr id="8" name="Freeform 7"/>
            <p:cNvSpPr>
              <a:spLocks/>
            </p:cNvSpPr>
            <p:nvPr/>
          </p:nvSpPr>
          <p:spPr bwMode="auto">
            <a:xfrm>
              <a:off x="4760802" y="479425"/>
              <a:ext cx="3385160" cy="1874837"/>
            </a:xfrm>
            <a:custGeom>
              <a:avLst/>
              <a:gdLst>
                <a:gd name="T0" fmla="*/ 1662 w 2136"/>
                <a:gd name="T1" fmla="*/ 1181 h 1181"/>
                <a:gd name="T2" fmla="*/ 239 w 2136"/>
                <a:gd name="T3" fmla="*/ 1181 h 1181"/>
                <a:gd name="T4" fmla="*/ 0 w 2136"/>
                <a:gd name="T5" fmla="*/ 937 h 1181"/>
                <a:gd name="T6" fmla="*/ 181 w 2136"/>
                <a:gd name="T7" fmla="*/ 706 h 1181"/>
                <a:gd name="T8" fmla="*/ 462 w 2136"/>
                <a:gd name="T9" fmla="*/ 487 h 1181"/>
                <a:gd name="T10" fmla="*/ 974 w 2136"/>
                <a:gd name="T11" fmla="*/ 0 h 1181"/>
                <a:gd name="T12" fmla="*/ 1440 w 2136"/>
                <a:gd name="T13" fmla="*/ 294 h 1181"/>
                <a:gd name="T14" fmla="*/ 1662 w 2136"/>
                <a:gd name="T15" fmla="*/ 235 h 1181"/>
                <a:gd name="T16" fmla="*/ 2136 w 2136"/>
                <a:gd name="T17" fmla="*/ 710 h 1181"/>
                <a:gd name="T18" fmla="*/ 1662 w 2136"/>
                <a:gd name="T19" fmla="*/ 1181 h 1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6" h="1181">
                  <a:moveTo>
                    <a:pt x="1662" y="1181"/>
                  </a:moveTo>
                  <a:cubicBezTo>
                    <a:pt x="239" y="1181"/>
                    <a:pt x="239" y="1181"/>
                    <a:pt x="239" y="1181"/>
                  </a:cubicBezTo>
                  <a:cubicBezTo>
                    <a:pt x="109" y="1181"/>
                    <a:pt x="0" y="1071"/>
                    <a:pt x="0" y="937"/>
                  </a:cubicBezTo>
                  <a:cubicBezTo>
                    <a:pt x="0" y="823"/>
                    <a:pt x="76" y="731"/>
                    <a:pt x="181" y="706"/>
                  </a:cubicBezTo>
                  <a:cubicBezTo>
                    <a:pt x="231" y="588"/>
                    <a:pt x="336" y="504"/>
                    <a:pt x="462" y="487"/>
                  </a:cubicBezTo>
                  <a:cubicBezTo>
                    <a:pt x="474" y="218"/>
                    <a:pt x="701" y="0"/>
                    <a:pt x="974" y="0"/>
                  </a:cubicBezTo>
                  <a:cubicBezTo>
                    <a:pt x="1175" y="0"/>
                    <a:pt x="1356" y="118"/>
                    <a:pt x="1440" y="294"/>
                  </a:cubicBezTo>
                  <a:cubicBezTo>
                    <a:pt x="1507" y="256"/>
                    <a:pt x="1582" y="235"/>
                    <a:pt x="1662" y="235"/>
                  </a:cubicBezTo>
                  <a:cubicBezTo>
                    <a:pt x="1922" y="235"/>
                    <a:pt x="2136" y="449"/>
                    <a:pt x="2136" y="710"/>
                  </a:cubicBezTo>
                  <a:cubicBezTo>
                    <a:pt x="2136" y="966"/>
                    <a:pt x="1922" y="1181"/>
                    <a:pt x="1662" y="1181"/>
                  </a:cubicBezTo>
                  <a:close/>
                </a:path>
              </a:pathLst>
            </a:custGeom>
            <a:solidFill>
              <a:srgbClr val="B4009E"/>
            </a:solidFill>
            <a:ln>
              <a:noFill/>
            </a:ln>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2972" y="1094907"/>
              <a:ext cx="2977468" cy="1030756"/>
            </a:xfrm>
            <a:prstGeom prst="rect">
              <a:avLst/>
            </a:prstGeom>
          </p:spPr>
        </p:pic>
        <p:sp>
          <p:nvSpPr>
            <p:cNvPr id="10" name="TextBox 9"/>
            <p:cNvSpPr txBox="1"/>
            <p:nvPr/>
          </p:nvSpPr>
          <p:spPr>
            <a:xfrm>
              <a:off x="4687441" y="1668463"/>
              <a:ext cx="3362695" cy="750718"/>
            </a:xfrm>
            <a:prstGeom prst="rect">
              <a:avLst/>
            </a:prstGeom>
            <a:noFill/>
          </p:spPr>
          <p:txBody>
            <a:bodyPr wrap="none" lIns="179259" tIns="143407" rIns="179259" bIns="143407" rtlCol="0">
              <a:sp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567"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Synchronized identity</a:t>
              </a:r>
            </a:p>
          </p:txBody>
        </p:sp>
      </p:grpSp>
      <p:grpSp>
        <p:nvGrpSpPr>
          <p:cNvPr id="11" name="Group 10"/>
          <p:cNvGrpSpPr/>
          <p:nvPr/>
        </p:nvGrpSpPr>
        <p:grpSpPr>
          <a:xfrm>
            <a:off x="5377681" y="2901698"/>
            <a:ext cx="1415428" cy="1084862"/>
            <a:chOff x="9815680" y="4868862"/>
            <a:chExt cx="1888957" cy="1447801"/>
          </a:xfrm>
        </p:grpSpPr>
        <p:grpSp>
          <p:nvGrpSpPr>
            <p:cNvPr id="12" name="Group 11"/>
            <p:cNvGrpSpPr/>
            <p:nvPr/>
          </p:nvGrpSpPr>
          <p:grpSpPr>
            <a:xfrm>
              <a:off x="9832447" y="4868862"/>
              <a:ext cx="1872190" cy="1447801"/>
              <a:chOff x="1878013" y="-2489200"/>
              <a:chExt cx="8543925" cy="6607175"/>
            </a:xfrm>
            <a:solidFill>
              <a:srgbClr val="008272">
                <a:lumMod val="75000"/>
              </a:srgbClr>
            </a:solidFill>
          </p:grpSpPr>
          <p:sp>
            <p:nvSpPr>
              <p:cNvPr id="14" name="Freeform 13"/>
              <p:cNvSpPr>
                <a:spLocks/>
              </p:cNvSpPr>
              <p:nvPr/>
            </p:nvSpPr>
            <p:spPr bwMode="auto">
              <a:xfrm>
                <a:off x="2620963" y="-2489200"/>
                <a:ext cx="7058025" cy="1974850"/>
              </a:xfrm>
              <a:custGeom>
                <a:avLst/>
                <a:gdLst>
                  <a:gd name="T0" fmla="*/ 1857 w 1880"/>
                  <a:gd name="T1" fmla="*/ 266 h 526"/>
                  <a:gd name="T2" fmla="*/ 1701 w 1880"/>
                  <a:gd name="T3" fmla="*/ 266 h 526"/>
                  <a:gd name="T4" fmla="*/ 1626 w 1880"/>
                  <a:gd name="T5" fmla="*/ 0 h 526"/>
                  <a:gd name="T6" fmla="*/ 689 w 1880"/>
                  <a:gd name="T7" fmla="*/ 266 h 526"/>
                  <a:gd name="T8" fmla="*/ 579 w 1880"/>
                  <a:gd name="T9" fmla="*/ 266 h 526"/>
                  <a:gd name="T10" fmla="*/ 457 w 1880"/>
                  <a:gd name="T11" fmla="*/ 162 h 526"/>
                  <a:gd name="T12" fmla="*/ 417 w 1880"/>
                  <a:gd name="T13" fmla="*/ 144 h 526"/>
                  <a:gd name="T14" fmla="*/ 24 w 1880"/>
                  <a:gd name="T15" fmla="*/ 144 h 526"/>
                  <a:gd name="T16" fmla="*/ 0 w 1880"/>
                  <a:gd name="T17" fmla="*/ 167 h 526"/>
                  <a:gd name="T18" fmla="*/ 0 w 1880"/>
                  <a:gd name="T19" fmla="*/ 526 h 526"/>
                  <a:gd name="T20" fmla="*/ 180 w 1880"/>
                  <a:gd name="T21" fmla="*/ 526 h 526"/>
                  <a:gd name="T22" fmla="*/ 1550 w 1880"/>
                  <a:gd name="T23" fmla="*/ 133 h 526"/>
                  <a:gd name="T24" fmla="*/ 1660 w 1880"/>
                  <a:gd name="T25" fmla="*/ 526 h 526"/>
                  <a:gd name="T26" fmla="*/ 1880 w 1880"/>
                  <a:gd name="T27" fmla="*/ 526 h 526"/>
                  <a:gd name="T28" fmla="*/ 1880 w 1880"/>
                  <a:gd name="T29" fmla="*/ 289 h 526"/>
                  <a:gd name="T30" fmla="*/ 1857 w 1880"/>
                  <a:gd name="T31" fmla="*/ 26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80" h="526">
                    <a:moveTo>
                      <a:pt x="1857" y="266"/>
                    </a:moveTo>
                    <a:cubicBezTo>
                      <a:pt x="1701" y="266"/>
                      <a:pt x="1701" y="266"/>
                      <a:pt x="1701" y="266"/>
                    </a:cubicBezTo>
                    <a:cubicBezTo>
                      <a:pt x="1626" y="0"/>
                      <a:pt x="1626" y="0"/>
                      <a:pt x="1626" y="0"/>
                    </a:cubicBezTo>
                    <a:cubicBezTo>
                      <a:pt x="689" y="266"/>
                      <a:pt x="689" y="266"/>
                      <a:pt x="689" y="266"/>
                    </a:cubicBezTo>
                    <a:cubicBezTo>
                      <a:pt x="579" y="266"/>
                      <a:pt x="579" y="266"/>
                      <a:pt x="579" y="266"/>
                    </a:cubicBezTo>
                    <a:cubicBezTo>
                      <a:pt x="457" y="162"/>
                      <a:pt x="457" y="162"/>
                      <a:pt x="457" y="162"/>
                    </a:cubicBezTo>
                    <a:cubicBezTo>
                      <a:pt x="452" y="150"/>
                      <a:pt x="428" y="144"/>
                      <a:pt x="417" y="144"/>
                    </a:cubicBezTo>
                    <a:cubicBezTo>
                      <a:pt x="24" y="144"/>
                      <a:pt x="24" y="144"/>
                      <a:pt x="24" y="144"/>
                    </a:cubicBezTo>
                    <a:cubicBezTo>
                      <a:pt x="12" y="144"/>
                      <a:pt x="0" y="156"/>
                      <a:pt x="0" y="167"/>
                    </a:cubicBezTo>
                    <a:cubicBezTo>
                      <a:pt x="0" y="526"/>
                      <a:pt x="0" y="526"/>
                      <a:pt x="0" y="526"/>
                    </a:cubicBezTo>
                    <a:cubicBezTo>
                      <a:pt x="180" y="526"/>
                      <a:pt x="180" y="526"/>
                      <a:pt x="180" y="526"/>
                    </a:cubicBezTo>
                    <a:cubicBezTo>
                      <a:pt x="1550" y="133"/>
                      <a:pt x="1550" y="133"/>
                      <a:pt x="1550" y="133"/>
                    </a:cubicBezTo>
                    <a:cubicBezTo>
                      <a:pt x="1660" y="526"/>
                      <a:pt x="1660" y="526"/>
                      <a:pt x="1660" y="526"/>
                    </a:cubicBezTo>
                    <a:cubicBezTo>
                      <a:pt x="1880" y="526"/>
                      <a:pt x="1880" y="526"/>
                      <a:pt x="1880" y="526"/>
                    </a:cubicBezTo>
                    <a:cubicBezTo>
                      <a:pt x="1880" y="289"/>
                      <a:pt x="1880" y="289"/>
                      <a:pt x="1880" y="289"/>
                    </a:cubicBezTo>
                    <a:cubicBezTo>
                      <a:pt x="1880" y="277"/>
                      <a:pt x="1868" y="266"/>
                      <a:pt x="1857" y="266"/>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15" name="Freeform 14"/>
              <p:cNvSpPr>
                <a:spLocks/>
              </p:cNvSpPr>
              <p:nvPr/>
            </p:nvSpPr>
            <p:spPr bwMode="auto">
              <a:xfrm>
                <a:off x="1878013" y="-206375"/>
                <a:ext cx="8543925" cy="4324350"/>
              </a:xfrm>
              <a:custGeom>
                <a:avLst/>
                <a:gdLst>
                  <a:gd name="T0" fmla="*/ 2259 w 2276"/>
                  <a:gd name="T1" fmla="*/ 0 h 1151"/>
                  <a:gd name="T2" fmla="*/ 23 w 2276"/>
                  <a:gd name="T3" fmla="*/ 0 h 1151"/>
                  <a:gd name="T4" fmla="*/ 0 w 2276"/>
                  <a:gd name="T5" fmla="*/ 23 h 1151"/>
                  <a:gd name="T6" fmla="*/ 191 w 2276"/>
                  <a:gd name="T7" fmla="*/ 1104 h 1151"/>
                  <a:gd name="T8" fmla="*/ 243 w 2276"/>
                  <a:gd name="T9" fmla="*/ 1151 h 1151"/>
                  <a:gd name="T10" fmla="*/ 2033 w 2276"/>
                  <a:gd name="T11" fmla="*/ 1151 h 1151"/>
                  <a:gd name="T12" fmla="*/ 2085 w 2276"/>
                  <a:gd name="T13" fmla="*/ 1104 h 1151"/>
                  <a:gd name="T14" fmla="*/ 2276 w 2276"/>
                  <a:gd name="T15" fmla="*/ 23 h 1151"/>
                  <a:gd name="T16" fmla="*/ 2259 w 2276"/>
                  <a:gd name="T17" fmla="*/ 0 h 1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6" h="1151">
                    <a:moveTo>
                      <a:pt x="2259" y="0"/>
                    </a:moveTo>
                    <a:cubicBezTo>
                      <a:pt x="23" y="0"/>
                      <a:pt x="23" y="0"/>
                      <a:pt x="23" y="0"/>
                    </a:cubicBezTo>
                    <a:cubicBezTo>
                      <a:pt x="6" y="0"/>
                      <a:pt x="0" y="11"/>
                      <a:pt x="0" y="23"/>
                    </a:cubicBezTo>
                    <a:cubicBezTo>
                      <a:pt x="191" y="1104"/>
                      <a:pt x="191" y="1104"/>
                      <a:pt x="191" y="1104"/>
                    </a:cubicBezTo>
                    <a:cubicBezTo>
                      <a:pt x="191" y="1133"/>
                      <a:pt x="220" y="1151"/>
                      <a:pt x="243" y="1151"/>
                    </a:cubicBezTo>
                    <a:cubicBezTo>
                      <a:pt x="2033" y="1151"/>
                      <a:pt x="2033" y="1151"/>
                      <a:pt x="2033" y="1151"/>
                    </a:cubicBezTo>
                    <a:cubicBezTo>
                      <a:pt x="2056" y="1151"/>
                      <a:pt x="2085" y="1133"/>
                      <a:pt x="2085" y="1104"/>
                    </a:cubicBezTo>
                    <a:cubicBezTo>
                      <a:pt x="2276" y="23"/>
                      <a:pt x="2276" y="23"/>
                      <a:pt x="2276" y="23"/>
                    </a:cubicBezTo>
                    <a:cubicBezTo>
                      <a:pt x="2276" y="11"/>
                      <a:pt x="2270" y="0"/>
                      <a:pt x="2259"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grpSp>
        <p:sp>
          <p:nvSpPr>
            <p:cNvPr id="13" name="TextBox 12"/>
            <p:cNvSpPr txBox="1"/>
            <p:nvPr/>
          </p:nvSpPr>
          <p:spPr>
            <a:xfrm>
              <a:off x="9815680" y="5424813"/>
              <a:ext cx="1818619" cy="881620"/>
            </a:xfrm>
            <a:prstGeom prst="rect">
              <a:avLst/>
            </a:prstGeom>
            <a:noFill/>
          </p:spPr>
          <p:txBody>
            <a:bodyPr wrap="square" lIns="179259" tIns="143407" rIns="179259" bIns="143407" rtlCol="0">
              <a:spAutoFit/>
            </a:bodyPr>
            <a:lstStyle/>
            <a:p>
              <a:pPr marL="0" marR="0" lvl="0" indent="0" algn="ctr" defTabSz="896328" rtl="0" eaLnBrk="1" fontAlgn="auto" latinLnBrk="0" hangingPunct="1">
                <a:lnSpc>
                  <a:spcPct val="70000"/>
                </a:lnSpc>
                <a:spcBef>
                  <a:spcPts val="0"/>
                </a:spcBef>
                <a:spcAft>
                  <a:spcPts val="588"/>
                </a:spcAft>
                <a:buClrTx/>
                <a:buSzTx/>
                <a:buFontTx/>
                <a:buNone/>
                <a:tabLst/>
                <a:defRPr/>
              </a:pPr>
              <a:r>
                <a:rPr kumimoji="0" lang="en-US" sz="1371" b="0" i="0" u="none" strike="noStrike" kern="0" cap="none" spc="0" normalizeH="0" baseline="0" noProof="0">
                  <a:ln>
                    <a:noFill/>
                  </a:ln>
                  <a:gradFill>
                    <a:gsLst>
                      <a:gs pos="2917">
                        <a:srgbClr val="FFFFFF"/>
                      </a:gs>
                      <a:gs pos="30000">
                        <a:srgbClr val="FFFFFF"/>
                      </a:gs>
                    </a:gsLst>
                    <a:lin ang="5400000" scaled="0"/>
                  </a:gradFill>
                  <a:effectLst/>
                  <a:uLnTx/>
                  <a:uFillTx/>
                  <a:latin typeface="Segoe UI"/>
                  <a:ea typeface="+mn-ea"/>
                  <a:cs typeface="+mn-cs"/>
                </a:rPr>
                <a:t>On-premises</a:t>
              </a:r>
            </a:p>
            <a:p>
              <a:pPr marL="0" marR="0" lvl="0" indent="0" algn="ctr" defTabSz="896328" rtl="0" eaLnBrk="1" fontAlgn="auto" latinLnBrk="0" hangingPunct="1">
                <a:lnSpc>
                  <a:spcPct val="70000"/>
                </a:lnSpc>
                <a:spcBef>
                  <a:spcPts val="0"/>
                </a:spcBef>
                <a:spcAft>
                  <a:spcPts val="588"/>
                </a:spcAft>
                <a:buClrTx/>
                <a:buSzTx/>
                <a:buFontTx/>
                <a:buNone/>
                <a:tabLst/>
                <a:defRPr/>
              </a:pPr>
              <a:r>
                <a:rPr kumimoji="0" lang="en-US" sz="1371" b="0" i="0" u="none" strike="noStrike" kern="0" cap="none" spc="0" normalizeH="0" baseline="0" noProof="0">
                  <a:ln>
                    <a:noFill/>
                  </a:ln>
                  <a:gradFill>
                    <a:gsLst>
                      <a:gs pos="2917">
                        <a:srgbClr val="FFFFFF"/>
                      </a:gs>
                      <a:gs pos="30000">
                        <a:srgbClr val="FFFFFF"/>
                      </a:gs>
                    </a:gsLst>
                    <a:lin ang="5400000" scaled="0"/>
                  </a:gradFill>
                  <a:effectLst/>
                  <a:uLnTx/>
                  <a:uFillTx/>
                  <a:latin typeface="Segoe UI"/>
                  <a:ea typeface="+mn-ea"/>
                  <a:cs typeface="+mn-cs"/>
                </a:rPr>
                <a:t>directory</a:t>
              </a:r>
            </a:p>
          </p:txBody>
        </p:sp>
      </p:grpSp>
      <p:cxnSp>
        <p:nvCxnSpPr>
          <p:cNvPr id="16" name="Straight Arrow Connector 15"/>
          <p:cNvCxnSpPr>
            <a:cxnSpLocks/>
          </p:cNvCxnSpPr>
          <p:nvPr/>
        </p:nvCxnSpPr>
        <p:spPr>
          <a:xfrm flipV="1">
            <a:off x="6083458" y="2636199"/>
            <a:ext cx="0" cy="313705"/>
          </a:xfrm>
          <a:prstGeom prst="straightConnector1">
            <a:avLst/>
          </a:prstGeom>
          <a:noFill/>
          <a:ln w="57150" cap="flat" cmpd="sng" algn="ctr">
            <a:solidFill>
              <a:srgbClr val="B4009E"/>
            </a:solidFill>
            <a:prstDash val="solid"/>
            <a:headEnd type="none"/>
            <a:tailEnd type="triangle"/>
          </a:ln>
          <a:effectLst/>
        </p:spPr>
      </p:cxnSp>
      <p:sp>
        <p:nvSpPr>
          <p:cNvPr id="17" name="Rectangle 16"/>
          <p:cNvSpPr/>
          <p:nvPr/>
        </p:nvSpPr>
        <p:spPr bwMode="auto">
          <a:xfrm>
            <a:off x="4625845" y="4245314"/>
            <a:ext cx="3318144" cy="783658"/>
          </a:xfrm>
          <a:prstGeom prst="rect">
            <a:avLst/>
          </a:prstGeom>
          <a:solidFill>
            <a:srgbClr val="B4009E">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Directory sync with </a:t>
            </a:r>
            <a:b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password sync</a:t>
            </a:r>
          </a:p>
        </p:txBody>
      </p:sp>
      <p:cxnSp>
        <p:nvCxnSpPr>
          <p:cNvPr id="18" name="Straight Arrow Connector 17"/>
          <p:cNvCxnSpPr>
            <a:cxnSpLocks/>
          </p:cNvCxnSpPr>
          <p:nvPr/>
        </p:nvCxnSpPr>
        <p:spPr>
          <a:xfrm>
            <a:off x="6120056" y="3978892"/>
            <a:ext cx="0" cy="269084"/>
          </a:xfrm>
          <a:prstGeom prst="straightConnector1">
            <a:avLst/>
          </a:prstGeom>
          <a:noFill/>
          <a:ln w="57150" cap="flat" cmpd="sng" algn="ctr">
            <a:solidFill>
              <a:srgbClr val="008272">
                <a:lumMod val="75000"/>
              </a:srgbClr>
            </a:solidFill>
            <a:prstDash val="solid"/>
            <a:headEnd type="none"/>
            <a:tailEnd type="none"/>
          </a:ln>
          <a:effectLst/>
        </p:spPr>
      </p:cxnSp>
      <p:sp>
        <p:nvSpPr>
          <p:cNvPr id="20" name="&quot;No&quot; Symbol 19"/>
          <p:cNvSpPr/>
          <p:nvPr/>
        </p:nvSpPr>
        <p:spPr bwMode="auto">
          <a:xfrm>
            <a:off x="2958513" y="4315321"/>
            <a:ext cx="596328" cy="596328"/>
          </a:xfrm>
          <a:prstGeom prst="noSmoking">
            <a:avLst>
              <a:gd name="adj" fmla="val 13381"/>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4043"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 name="Rectangle 20"/>
          <p:cNvSpPr/>
          <p:nvPr/>
        </p:nvSpPr>
        <p:spPr bwMode="auto">
          <a:xfrm>
            <a:off x="4617585" y="5071044"/>
            <a:ext cx="3318144" cy="783658"/>
          </a:xfrm>
          <a:prstGeom prst="rect">
            <a:avLst/>
          </a:prstGeom>
          <a:solidFill>
            <a:srgbClr val="B4009E"/>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On-premises</a:t>
            </a:r>
            <a:b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identity</a:t>
            </a:r>
          </a:p>
        </p:txBody>
      </p:sp>
      <p:grpSp>
        <p:nvGrpSpPr>
          <p:cNvPr id="75" name="Group 74">
            <a:extLst>
              <a:ext uri="{FF2B5EF4-FFF2-40B4-BE49-F238E27FC236}">
                <a16:creationId xmlns:a16="http://schemas.microsoft.com/office/drawing/2014/main" id="{BED0DED1-5C96-4E0A-8CF1-C3CF87F5158F}"/>
              </a:ext>
            </a:extLst>
          </p:cNvPr>
          <p:cNvGrpSpPr/>
          <p:nvPr/>
        </p:nvGrpSpPr>
        <p:grpSpPr>
          <a:xfrm>
            <a:off x="7075642" y="4374788"/>
            <a:ext cx="727670" cy="518029"/>
            <a:chOff x="7075642" y="4200612"/>
            <a:chExt cx="727670" cy="518029"/>
          </a:xfrm>
        </p:grpSpPr>
        <p:sp>
          <p:nvSpPr>
            <p:cNvPr id="22" name="Freeform 6"/>
            <p:cNvSpPr>
              <a:spLocks/>
            </p:cNvSpPr>
            <p:nvPr/>
          </p:nvSpPr>
          <p:spPr bwMode="auto">
            <a:xfrm flipH="1">
              <a:off x="7164718" y="4443536"/>
              <a:ext cx="200937" cy="149477"/>
            </a:xfrm>
            <a:custGeom>
              <a:avLst/>
              <a:gdLst>
                <a:gd name="T0" fmla="*/ 516 w 811"/>
                <a:gd name="T1" fmla="*/ 597 h 597"/>
                <a:gd name="T2" fmla="*/ 319 w 811"/>
                <a:gd name="T3" fmla="*/ 597 h 597"/>
                <a:gd name="T4" fmla="*/ 0 w 811"/>
                <a:gd name="T5" fmla="*/ 298 h 597"/>
                <a:gd name="T6" fmla="*/ 319 w 811"/>
                <a:gd name="T7" fmla="*/ 0 h 597"/>
                <a:gd name="T8" fmla="*/ 516 w 811"/>
                <a:gd name="T9" fmla="*/ 0 h 597"/>
                <a:gd name="T10" fmla="*/ 278 w 811"/>
                <a:gd name="T11" fmla="*/ 227 h 597"/>
                <a:gd name="T12" fmla="*/ 811 w 811"/>
                <a:gd name="T13" fmla="*/ 227 h 597"/>
                <a:gd name="T14" fmla="*/ 811 w 811"/>
                <a:gd name="T15" fmla="*/ 383 h 597"/>
                <a:gd name="T16" fmla="*/ 278 w 811"/>
                <a:gd name="T17" fmla="*/ 383 h 597"/>
                <a:gd name="T18" fmla="*/ 516 w 811"/>
                <a:gd name="T19" fmla="*/ 597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1" h="597">
                  <a:moveTo>
                    <a:pt x="516" y="597"/>
                  </a:moveTo>
                  <a:cubicBezTo>
                    <a:pt x="319" y="597"/>
                    <a:pt x="319" y="597"/>
                    <a:pt x="319" y="597"/>
                  </a:cubicBezTo>
                  <a:cubicBezTo>
                    <a:pt x="0" y="298"/>
                    <a:pt x="0" y="298"/>
                    <a:pt x="0" y="298"/>
                  </a:cubicBezTo>
                  <a:cubicBezTo>
                    <a:pt x="319" y="0"/>
                    <a:pt x="319" y="0"/>
                    <a:pt x="319" y="0"/>
                  </a:cubicBezTo>
                  <a:cubicBezTo>
                    <a:pt x="516" y="0"/>
                    <a:pt x="516" y="0"/>
                    <a:pt x="516" y="0"/>
                  </a:cubicBezTo>
                  <a:cubicBezTo>
                    <a:pt x="278" y="227"/>
                    <a:pt x="278" y="227"/>
                    <a:pt x="278" y="227"/>
                  </a:cubicBezTo>
                  <a:cubicBezTo>
                    <a:pt x="811" y="227"/>
                    <a:pt x="811" y="227"/>
                    <a:pt x="811" y="227"/>
                  </a:cubicBezTo>
                  <a:cubicBezTo>
                    <a:pt x="811" y="383"/>
                    <a:pt x="811" y="383"/>
                    <a:pt x="811" y="383"/>
                  </a:cubicBezTo>
                  <a:cubicBezTo>
                    <a:pt x="278" y="383"/>
                    <a:pt x="278" y="383"/>
                    <a:pt x="278" y="383"/>
                  </a:cubicBezTo>
                  <a:cubicBezTo>
                    <a:pt x="516" y="597"/>
                    <a:pt x="516" y="597"/>
                    <a:pt x="516" y="597"/>
                  </a:cubicBezTo>
                  <a:close/>
                </a:path>
              </a:pathLst>
            </a:custGeom>
            <a:solidFill>
              <a:srgbClr val="FFFFFF"/>
            </a:solidFill>
            <a:ln>
              <a:noFill/>
            </a:ln>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24" name="Freeform 8"/>
            <p:cNvSpPr>
              <a:spLocks/>
            </p:cNvSpPr>
            <p:nvPr/>
          </p:nvSpPr>
          <p:spPr bwMode="auto">
            <a:xfrm flipH="1">
              <a:off x="7438726" y="4200612"/>
              <a:ext cx="364586" cy="370897"/>
            </a:xfrm>
            <a:custGeom>
              <a:avLst/>
              <a:gdLst>
                <a:gd name="T0" fmla="*/ 1380 w 1472"/>
                <a:gd name="T1" fmla="*/ 761 h 1481"/>
                <a:gd name="T2" fmla="*/ 1384 w 1472"/>
                <a:gd name="T3" fmla="*/ 734 h 1481"/>
                <a:gd name="T4" fmla="*/ 729 w 1472"/>
                <a:gd name="T5" fmla="*/ 89 h 1481"/>
                <a:gd name="T6" fmla="*/ 88 w 1472"/>
                <a:gd name="T7" fmla="*/ 734 h 1481"/>
                <a:gd name="T8" fmla="*/ 729 w 1472"/>
                <a:gd name="T9" fmla="*/ 1390 h 1481"/>
                <a:gd name="T10" fmla="*/ 1255 w 1472"/>
                <a:gd name="T11" fmla="*/ 1121 h 1481"/>
                <a:gd name="T12" fmla="*/ 1394 w 1472"/>
                <a:gd name="T13" fmla="*/ 1074 h 1481"/>
                <a:gd name="T14" fmla="*/ 729 w 1472"/>
                <a:gd name="T15" fmla="*/ 1481 h 1481"/>
                <a:gd name="T16" fmla="*/ 0 w 1472"/>
                <a:gd name="T17" fmla="*/ 734 h 1481"/>
                <a:gd name="T18" fmla="*/ 729 w 1472"/>
                <a:gd name="T19" fmla="*/ 0 h 1481"/>
                <a:gd name="T20" fmla="*/ 1472 w 1472"/>
                <a:gd name="T21" fmla="*/ 734 h 1481"/>
                <a:gd name="T22" fmla="*/ 1472 w 1472"/>
                <a:gd name="T23" fmla="*/ 754 h 1481"/>
                <a:gd name="T24" fmla="*/ 1380 w 1472"/>
                <a:gd name="T25" fmla="*/ 761 h 1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2" h="1481">
                  <a:moveTo>
                    <a:pt x="1380" y="761"/>
                  </a:moveTo>
                  <a:cubicBezTo>
                    <a:pt x="1384" y="751"/>
                    <a:pt x="1384" y="744"/>
                    <a:pt x="1384" y="734"/>
                  </a:cubicBezTo>
                  <a:cubicBezTo>
                    <a:pt x="1384" y="377"/>
                    <a:pt x="1085" y="89"/>
                    <a:pt x="729" y="89"/>
                  </a:cubicBezTo>
                  <a:cubicBezTo>
                    <a:pt x="373" y="89"/>
                    <a:pt x="88" y="377"/>
                    <a:pt x="88" y="734"/>
                  </a:cubicBezTo>
                  <a:cubicBezTo>
                    <a:pt x="88" y="1094"/>
                    <a:pt x="373" y="1390"/>
                    <a:pt x="729" y="1390"/>
                  </a:cubicBezTo>
                  <a:cubicBezTo>
                    <a:pt x="943" y="1390"/>
                    <a:pt x="1136" y="1284"/>
                    <a:pt x="1255" y="1121"/>
                  </a:cubicBezTo>
                  <a:cubicBezTo>
                    <a:pt x="1299" y="1101"/>
                    <a:pt x="1343" y="1084"/>
                    <a:pt x="1394" y="1074"/>
                  </a:cubicBezTo>
                  <a:cubicBezTo>
                    <a:pt x="1272" y="1318"/>
                    <a:pt x="1024" y="1481"/>
                    <a:pt x="729" y="1481"/>
                  </a:cubicBezTo>
                  <a:cubicBezTo>
                    <a:pt x="326" y="1481"/>
                    <a:pt x="0" y="1152"/>
                    <a:pt x="0" y="734"/>
                  </a:cubicBezTo>
                  <a:cubicBezTo>
                    <a:pt x="0" y="326"/>
                    <a:pt x="326" y="0"/>
                    <a:pt x="729" y="0"/>
                  </a:cubicBezTo>
                  <a:cubicBezTo>
                    <a:pt x="1146" y="0"/>
                    <a:pt x="1472" y="326"/>
                    <a:pt x="1472" y="734"/>
                  </a:cubicBezTo>
                  <a:cubicBezTo>
                    <a:pt x="1472" y="741"/>
                    <a:pt x="1472" y="748"/>
                    <a:pt x="1472" y="754"/>
                  </a:cubicBezTo>
                  <a:cubicBezTo>
                    <a:pt x="1442" y="754"/>
                    <a:pt x="1411" y="758"/>
                    <a:pt x="1380" y="761"/>
                  </a:cubicBezTo>
                  <a:close/>
                </a:path>
              </a:pathLst>
            </a:custGeom>
            <a:solidFill>
              <a:srgbClr val="FFFFFF"/>
            </a:solidFill>
            <a:ln>
              <a:noFill/>
            </a:ln>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25" name="Freeform 5"/>
            <p:cNvSpPr>
              <a:spLocks/>
            </p:cNvSpPr>
            <p:nvPr/>
          </p:nvSpPr>
          <p:spPr bwMode="auto">
            <a:xfrm flipH="1">
              <a:off x="7529304" y="4327256"/>
              <a:ext cx="193686" cy="144238"/>
            </a:xfrm>
            <a:custGeom>
              <a:avLst/>
              <a:gdLst>
                <a:gd name="T0" fmla="*/ 288 w 782"/>
                <a:gd name="T1" fmla="*/ 575 h 575"/>
                <a:gd name="T2" fmla="*/ 514 w 782"/>
                <a:gd name="T3" fmla="*/ 368 h 575"/>
                <a:gd name="T4" fmla="*/ 0 w 782"/>
                <a:gd name="T5" fmla="*/ 368 h 575"/>
                <a:gd name="T6" fmla="*/ 0 w 782"/>
                <a:gd name="T7" fmla="*/ 220 h 575"/>
                <a:gd name="T8" fmla="*/ 514 w 782"/>
                <a:gd name="T9" fmla="*/ 220 h 575"/>
                <a:gd name="T10" fmla="*/ 288 w 782"/>
                <a:gd name="T11" fmla="*/ 0 h 575"/>
                <a:gd name="T12" fmla="*/ 474 w 782"/>
                <a:gd name="T13" fmla="*/ 0 h 575"/>
                <a:gd name="T14" fmla="*/ 782 w 782"/>
                <a:gd name="T15" fmla="*/ 287 h 575"/>
                <a:gd name="T16" fmla="*/ 474 w 782"/>
                <a:gd name="T17" fmla="*/ 575 h 575"/>
                <a:gd name="T18" fmla="*/ 288 w 782"/>
                <a:gd name="T19" fmla="*/ 575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2" h="575">
                  <a:moveTo>
                    <a:pt x="288" y="575"/>
                  </a:moveTo>
                  <a:cubicBezTo>
                    <a:pt x="288" y="575"/>
                    <a:pt x="288" y="575"/>
                    <a:pt x="514" y="368"/>
                  </a:cubicBezTo>
                  <a:cubicBezTo>
                    <a:pt x="0" y="368"/>
                    <a:pt x="0" y="368"/>
                    <a:pt x="0" y="368"/>
                  </a:cubicBezTo>
                  <a:cubicBezTo>
                    <a:pt x="0" y="368"/>
                    <a:pt x="0" y="368"/>
                    <a:pt x="0" y="220"/>
                  </a:cubicBezTo>
                  <a:cubicBezTo>
                    <a:pt x="0" y="220"/>
                    <a:pt x="0" y="220"/>
                    <a:pt x="514" y="220"/>
                  </a:cubicBezTo>
                  <a:cubicBezTo>
                    <a:pt x="514" y="220"/>
                    <a:pt x="514" y="220"/>
                    <a:pt x="288" y="0"/>
                  </a:cubicBezTo>
                  <a:cubicBezTo>
                    <a:pt x="288" y="0"/>
                    <a:pt x="288" y="0"/>
                    <a:pt x="474" y="0"/>
                  </a:cubicBezTo>
                  <a:cubicBezTo>
                    <a:pt x="474" y="0"/>
                    <a:pt x="474" y="0"/>
                    <a:pt x="782" y="287"/>
                  </a:cubicBezTo>
                  <a:cubicBezTo>
                    <a:pt x="782" y="287"/>
                    <a:pt x="782" y="287"/>
                    <a:pt x="474" y="575"/>
                  </a:cubicBezTo>
                  <a:cubicBezTo>
                    <a:pt x="474" y="575"/>
                    <a:pt x="474" y="575"/>
                    <a:pt x="288" y="575"/>
                  </a:cubicBezTo>
                  <a:close/>
                </a:path>
              </a:pathLst>
            </a:custGeom>
            <a:solidFill>
              <a:srgbClr val="FFFFFF"/>
            </a:solidFill>
            <a:ln>
              <a:noFill/>
            </a:ln>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26" name="Freeform 7"/>
            <p:cNvSpPr>
              <a:spLocks/>
            </p:cNvSpPr>
            <p:nvPr/>
          </p:nvSpPr>
          <p:spPr bwMode="auto">
            <a:xfrm flipH="1">
              <a:off x="7075642" y="4334123"/>
              <a:ext cx="379088" cy="384518"/>
            </a:xfrm>
            <a:custGeom>
              <a:avLst/>
              <a:gdLst>
                <a:gd name="T0" fmla="*/ 770 w 1530"/>
                <a:gd name="T1" fmla="*/ 1534 h 1534"/>
                <a:gd name="T2" fmla="*/ 0 w 1530"/>
                <a:gd name="T3" fmla="*/ 760 h 1534"/>
                <a:gd name="T4" fmla="*/ 3 w 1530"/>
                <a:gd name="T5" fmla="*/ 726 h 1534"/>
                <a:gd name="T6" fmla="*/ 95 w 1530"/>
                <a:gd name="T7" fmla="*/ 719 h 1534"/>
                <a:gd name="T8" fmla="*/ 95 w 1530"/>
                <a:gd name="T9" fmla="*/ 760 h 1534"/>
                <a:gd name="T10" fmla="*/ 770 w 1530"/>
                <a:gd name="T11" fmla="*/ 1443 h 1534"/>
                <a:gd name="T12" fmla="*/ 1438 w 1530"/>
                <a:gd name="T13" fmla="*/ 760 h 1534"/>
                <a:gd name="T14" fmla="*/ 770 w 1530"/>
                <a:gd name="T15" fmla="*/ 91 h 1534"/>
                <a:gd name="T16" fmla="*/ 227 w 1530"/>
                <a:gd name="T17" fmla="*/ 366 h 1534"/>
                <a:gd name="T18" fmla="*/ 88 w 1530"/>
                <a:gd name="T19" fmla="*/ 411 h 1534"/>
                <a:gd name="T20" fmla="*/ 770 w 1530"/>
                <a:gd name="T21" fmla="*/ 0 h 1534"/>
                <a:gd name="T22" fmla="*/ 1530 w 1530"/>
                <a:gd name="T23" fmla="*/ 760 h 1534"/>
                <a:gd name="T24" fmla="*/ 770 w 1530"/>
                <a:gd name="T25" fmla="*/ 1534 h 1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0" h="1534">
                  <a:moveTo>
                    <a:pt x="770" y="1534"/>
                  </a:moveTo>
                  <a:cubicBezTo>
                    <a:pt x="339" y="1534"/>
                    <a:pt x="0" y="1195"/>
                    <a:pt x="0" y="760"/>
                  </a:cubicBezTo>
                  <a:cubicBezTo>
                    <a:pt x="0" y="750"/>
                    <a:pt x="3" y="736"/>
                    <a:pt x="3" y="726"/>
                  </a:cubicBezTo>
                  <a:cubicBezTo>
                    <a:pt x="34" y="726"/>
                    <a:pt x="64" y="723"/>
                    <a:pt x="95" y="719"/>
                  </a:cubicBezTo>
                  <a:cubicBezTo>
                    <a:pt x="95" y="733"/>
                    <a:pt x="95" y="747"/>
                    <a:pt x="95" y="760"/>
                  </a:cubicBezTo>
                  <a:cubicBezTo>
                    <a:pt x="95" y="1130"/>
                    <a:pt x="400" y="1443"/>
                    <a:pt x="770" y="1443"/>
                  </a:cubicBezTo>
                  <a:cubicBezTo>
                    <a:pt x="1139" y="1443"/>
                    <a:pt x="1438" y="1130"/>
                    <a:pt x="1438" y="760"/>
                  </a:cubicBezTo>
                  <a:cubicBezTo>
                    <a:pt x="1438" y="390"/>
                    <a:pt x="1139" y="91"/>
                    <a:pt x="770" y="91"/>
                  </a:cubicBezTo>
                  <a:cubicBezTo>
                    <a:pt x="549" y="91"/>
                    <a:pt x="349" y="200"/>
                    <a:pt x="227" y="366"/>
                  </a:cubicBezTo>
                  <a:cubicBezTo>
                    <a:pt x="183" y="387"/>
                    <a:pt x="135" y="400"/>
                    <a:pt x="88" y="411"/>
                  </a:cubicBezTo>
                  <a:cubicBezTo>
                    <a:pt x="213" y="166"/>
                    <a:pt x="468" y="0"/>
                    <a:pt x="770" y="0"/>
                  </a:cubicBezTo>
                  <a:cubicBezTo>
                    <a:pt x="1190" y="0"/>
                    <a:pt x="1530" y="339"/>
                    <a:pt x="1530" y="760"/>
                  </a:cubicBezTo>
                  <a:cubicBezTo>
                    <a:pt x="1530" y="1195"/>
                    <a:pt x="1190" y="1534"/>
                    <a:pt x="770" y="1534"/>
                  </a:cubicBezTo>
                  <a:close/>
                </a:path>
              </a:pathLst>
            </a:custGeom>
            <a:solidFill>
              <a:srgbClr val="FFFFFF"/>
            </a:solidFill>
            <a:ln>
              <a:noFill/>
            </a:ln>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grpSp>
      <p:grpSp>
        <p:nvGrpSpPr>
          <p:cNvPr id="27" name="Group 26"/>
          <p:cNvGrpSpPr/>
          <p:nvPr/>
        </p:nvGrpSpPr>
        <p:grpSpPr>
          <a:xfrm>
            <a:off x="9003165" y="1326867"/>
            <a:ext cx="2284975" cy="1309331"/>
            <a:chOff x="630690" y="479425"/>
            <a:chExt cx="3385160" cy="1939756"/>
          </a:xfrm>
        </p:grpSpPr>
        <p:sp>
          <p:nvSpPr>
            <p:cNvPr id="28" name="Freeform 5"/>
            <p:cNvSpPr>
              <a:spLocks/>
            </p:cNvSpPr>
            <p:nvPr/>
          </p:nvSpPr>
          <p:spPr bwMode="auto">
            <a:xfrm>
              <a:off x="630690" y="479425"/>
              <a:ext cx="3385160" cy="1874837"/>
            </a:xfrm>
            <a:custGeom>
              <a:avLst/>
              <a:gdLst>
                <a:gd name="T0" fmla="*/ 1662 w 2136"/>
                <a:gd name="T1" fmla="*/ 1181 h 1181"/>
                <a:gd name="T2" fmla="*/ 239 w 2136"/>
                <a:gd name="T3" fmla="*/ 1181 h 1181"/>
                <a:gd name="T4" fmla="*/ 0 w 2136"/>
                <a:gd name="T5" fmla="*/ 937 h 1181"/>
                <a:gd name="T6" fmla="*/ 181 w 2136"/>
                <a:gd name="T7" fmla="*/ 706 h 1181"/>
                <a:gd name="T8" fmla="*/ 462 w 2136"/>
                <a:gd name="T9" fmla="*/ 487 h 1181"/>
                <a:gd name="T10" fmla="*/ 974 w 2136"/>
                <a:gd name="T11" fmla="*/ 0 h 1181"/>
                <a:gd name="T12" fmla="*/ 1440 w 2136"/>
                <a:gd name="T13" fmla="*/ 294 h 1181"/>
                <a:gd name="T14" fmla="*/ 1662 w 2136"/>
                <a:gd name="T15" fmla="*/ 235 h 1181"/>
                <a:gd name="T16" fmla="*/ 2136 w 2136"/>
                <a:gd name="T17" fmla="*/ 710 h 1181"/>
                <a:gd name="T18" fmla="*/ 1662 w 2136"/>
                <a:gd name="T19" fmla="*/ 1181 h 1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6" h="1181">
                  <a:moveTo>
                    <a:pt x="1662" y="1181"/>
                  </a:moveTo>
                  <a:cubicBezTo>
                    <a:pt x="239" y="1181"/>
                    <a:pt x="239" y="1181"/>
                    <a:pt x="239" y="1181"/>
                  </a:cubicBezTo>
                  <a:cubicBezTo>
                    <a:pt x="109" y="1181"/>
                    <a:pt x="0" y="1071"/>
                    <a:pt x="0" y="937"/>
                  </a:cubicBezTo>
                  <a:cubicBezTo>
                    <a:pt x="0" y="823"/>
                    <a:pt x="76" y="731"/>
                    <a:pt x="181" y="706"/>
                  </a:cubicBezTo>
                  <a:cubicBezTo>
                    <a:pt x="231" y="588"/>
                    <a:pt x="336" y="504"/>
                    <a:pt x="462" y="487"/>
                  </a:cubicBezTo>
                  <a:cubicBezTo>
                    <a:pt x="474" y="218"/>
                    <a:pt x="701" y="0"/>
                    <a:pt x="974" y="0"/>
                  </a:cubicBezTo>
                  <a:cubicBezTo>
                    <a:pt x="1175" y="0"/>
                    <a:pt x="1356" y="118"/>
                    <a:pt x="1440" y="294"/>
                  </a:cubicBezTo>
                  <a:cubicBezTo>
                    <a:pt x="1507" y="256"/>
                    <a:pt x="1582" y="235"/>
                    <a:pt x="1662" y="235"/>
                  </a:cubicBezTo>
                  <a:cubicBezTo>
                    <a:pt x="1922" y="235"/>
                    <a:pt x="2136" y="449"/>
                    <a:pt x="2136" y="710"/>
                  </a:cubicBezTo>
                  <a:cubicBezTo>
                    <a:pt x="2136" y="966"/>
                    <a:pt x="1922" y="1181"/>
                    <a:pt x="1662" y="1181"/>
                  </a:cubicBezTo>
                  <a:close/>
                </a:path>
              </a:pathLst>
            </a:custGeom>
            <a:solidFill>
              <a:srgbClr val="002050"/>
            </a:solidFill>
            <a:ln>
              <a:noFill/>
            </a:ln>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pic>
          <p:nvPicPr>
            <p:cNvPr id="29" name="Picture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1577" y="1094907"/>
              <a:ext cx="2977468" cy="1030756"/>
            </a:xfrm>
            <a:prstGeom prst="rect">
              <a:avLst/>
            </a:prstGeom>
          </p:spPr>
        </p:pic>
        <p:sp>
          <p:nvSpPr>
            <p:cNvPr id="30" name="TextBox 29"/>
            <p:cNvSpPr txBox="1"/>
            <p:nvPr/>
          </p:nvSpPr>
          <p:spPr>
            <a:xfrm>
              <a:off x="861240" y="1668463"/>
              <a:ext cx="2920347" cy="750718"/>
            </a:xfrm>
            <a:prstGeom prst="rect">
              <a:avLst/>
            </a:prstGeom>
            <a:noFill/>
          </p:spPr>
          <p:txBody>
            <a:bodyPr wrap="none" lIns="179259" tIns="143407" rIns="179259" bIns="143407" rtlCol="0">
              <a:sp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567"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Federated identity</a:t>
              </a:r>
            </a:p>
          </p:txBody>
        </p:sp>
      </p:grpSp>
      <p:grpSp>
        <p:nvGrpSpPr>
          <p:cNvPr id="31" name="Group 30"/>
          <p:cNvGrpSpPr/>
          <p:nvPr/>
        </p:nvGrpSpPr>
        <p:grpSpPr>
          <a:xfrm>
            <a:off x="9481177" y="2793739"/>
            <a:ext cx="1415428" cy="1084862"/>
            <a:chOff x="9815680" y="4868862"/>
            <a:chExt cx="1888957" cy="1447801"/>
          </a:xfrm>
        </p:grpSpPr>
        <p:grpSp>
          <p:nvGrpSpPr>
            <p:cNvPr id="32" name="Group 31"/>
            <p:cNvGrpSpPr/>
            <p:nvPr/>
          </p:nvGrpSpPr>
          <p:grpSpPr>
            <a:xfrm>
              <a:off x="9832447" y="4868862"/>
              <a:ext cx="1872190" cy="1447801"/>
              <a:chOff x="1878013" y="-2489200"/>
              <a:chExt cx="8543925" cy="6607175"/>
            </a:xfrm>
            <a:solidFill>
              <a:srgbClr val="008272">
                <a:lumMod val="75000"/>
              </a:srgbClr>
            </a:solidFill>
          </p:grpSpPr>
          <p:sp>
            <p:nvSpPr>
              <p:cNvPr id="34" name="Freeform 33"/>
              <p:cNvSpPr>
                <a:spLocks/>
              </p:cNvSpPr>
              <p:nvPr/>
            </p:nvSpPr>
            <p:spPr bwMode="auto">
              <a:xfrm>
                <a:off x="2620963" y="-2489200"/>
                <a:ext cx="7058025" cy="1974850"/>
              </a:xfrm>
              <a:custGeom>
                <a:avLst/>
                <a:gdLst>
                  <a:gd name="T0" fmla="*/ 1857 w 1880"/>
                  <a:gd name="T1" fmla="*/ 266 h 526"/>
                  <a:gd name="T2" fmla="*/ 1701 w 1880"/>
                  <a:gd name="T3" fmla="*/ 266 h 526"/>
                  <a:gd name="T4" fmla="*/ 1626 w 1880"/>
                  <a:gd name="T5" fmla="*/ 0 h 526"/>
                  <a:gd name="T6" fmla="*/ 689 w 1880"/>
                  <a:gd name="T7" fmla="*/ 266 h 526"/>
                  <a:gd name="T8" fmla="*/ 579 w 1880"/>
                  <a:gd name="T9" fmla="*/ 266 h 526"/>
                  <a:gd name="T10" fmla="*/ 457 w 1880"/>
                  <a:gd name="T11" fmla="*/ 162 h 526"/>
                  <a:gd name="T12" fmla="*/ 417 w 1880"/>
                  <a:gd name="T13" fmla="*/ 144 h 526"/>
                  <a:gd name="T14" fmla="*/ 24 w 1880"/>
                  <a:gd name="T15" fmla="*/ 144 h 526"/>
                  <a:gd name="T16" fmla="*/ 0 w 1880"/>
                  <a:gd name="T17" fmla="*/ 167 h 526"/>
                  <a:gd name="T18" fmla="*/ 0 w 1880"/>
                  <a:gd name="T19" fmla="*/ 526 h 526"/>
                  <a:gd name="T20" fmla="*/ 180 w 1880"/>
                  <a:gd name="T21" fmla="*/ 526 h 526"/>
                  <a:gd name="T22" fmla="*/ 1550 w 1880"/>
                  <a:gd name="T23" fmla="*/ 133 h 526"/>
                  <a:gd name="T24" fmla="*/ 1660 w 1880"/>
                  <a:gd name="T25" fmla="*/ 526 h 526"/>
                  <a:gd name="T26" fmla="*/ 1880 w 1880"/>
                  <a:gd name="T27" fmla="*/ 526 h 526"/>
                  <a:gd name="T28" fmla="*/ 1880 w 1880"/>
                  <a:gd name="T29" fmla="*/ 289 h 526"/>
                  <a:gd name="T30" fmla="*/ 1857 w 1880"/>
                  <a:gd name="T31" fmla="*/ 266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80" h="526">
                    <a:moveTo>
                      <a:pt x="1857" y="266"/>
                    </a:moveTo>
                    <a:cubicBezTo>
                      <a:pt x="1701" y="266"/>
                      <a:pt x="1701" y="266"/>
                      <a:pt x="1701" y="266"/>
                    </a:cubicBezTo>
                    <a:cubicBezTo>
                      <a:pt x="1626" y="0"/>
                      <a:pt x="1626" y="0"/>
                      <a:pt x="1626" y="0"/>
                    </a:cubicBezTo>
                    <a:cubicBezTo>
                      <a:pt x="689" y="266"/>
                      <a:pt x="689" y="266"/>
                      <a:pt x="689" y="266"/>
                    </a:cubicBezTo>
                    <a:cubicBezTo>
                      <a:pt x="579" y="266"/>
                      <a:pt x="579" y="266"/>
                      <a:pt x="579" y="266"/>
                    </a:cubicBezTo>
                    <a:cubicBezTo>
                      <a:pt x="457" y="162"/>
                      <a:pt x="457" y="162"/>
                      <a:pt x="457" y="162"/>
                    </a:cubicBezTo>
                    <a:cubicBezTo>
                      <a:pt x="452" y="150"/>
                      <a:pt x="428" y="144"/>
                      <a:pt x="417" y="144"/>
                    </a:cubicBezTo>
                    <a:cubicBezTo>
                      <a:pt x="24" y="144"/>
                      <a:pt x="24" y="144"/>
                      <a:pt x="24" y="144"/>
                    </a:cubicBezTo>
                    <a:cubicBezTo>
                      <a:pt x="12" y="144"/>
                      <a:pt x="0" y="156"/>
                      <a:pt x="0" y="167"/>
                    </a:cubicBezTo>
                    <a:cubicBezTo>
                      <a:pt x="0" y="526"/>
                      <a:pt x="0" y="526"/>
                      <a:pt x="0" y="526"/>
                    </a:cubicBezTo>
                    <a:cubicBezTo>
                      <a:pt x="180" y="526"/>
                      <a:pt x="180" y="526"/>
                      <a:pt x="180" y="526"/>
                    </a:cubicBezTo>
                    <a:cubicBezTo>
                      <a:pt x="1550" y="133"/>
                      <a:pt x="1550" y="133"/>
                      <a:pt x="1550" y="133"/>
                    </a:cubicBezTo>
                    <a:cubicBezTo>
                      <a:pt x="1660" y="526"/>
                      <a:pt x="1660" y="526"/>
                      <a:pt x="1660" y="526"/>
                    </a:cubicBezTo>
                    <a:cubicBezTo>
                      <a:pt x="1880" y="526"/>
                      <a:pt x="1880" y="526"/>
                      <a:pt x="1880" y="526"/>
                    </a:cubicBezTo>
                    <a:cubicBezTo>
                      <a:pt x="1880" y="289"/>
                      <a:pt x="1880" y="289"/>
                      <a:pt x="1880" y="289"/>
                    </a:cubicBezTo>
                    <a:cubicBezTo>
                      <a:pt x="1880" y="277"/>
                      <a:pt x="1868" y="266"/>
                      <a:pt x="1857" y="266"/>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35" name="Freeform 34"/>
              <p:cNvSpPr>
                <a:spLocks/>
              </p:cNvSpPr>
              <p:nvPr/>
            </p:nvSpPr>
            <p:spPr bwMode="auto">
              <a:xfrm>
                <a:off x="1878013" y="-206375"/>
                <a:ext cx="8543925" cy="4324350"/>
              </a:xfrm>
              <a:custGeom>
                <a:avLst/>
                <a:gdLst>
                  <a:gd name="T0" fmla="*/ 2259 w 2276"/>
                  <a:gd name="T1" fmla="*/ 0 h 1151"/>
                  <a:gd name="T2" fmla="*/ 23 w 2276"/>
                  <a:gd name="T3" fmla="*/ 0 h 1151"/>
                  <a:gd name="T4" fmla="*/ 0 w 2276"/>
                  <a:gd name="T5" fmla="*/ 23 h 1151"/>
                  <a:gd name="T6" fmla="*/ 191 w 2276"/>
                  <a:gd name="T7" fmla="*/ 1104 h 1151"/>
                  <a:gd name="T8" fmla="*/ 243 w 2276"/>
                  <a:gd name="T9" fmla="*/ 1151 h 1151"/>
                  <a:gd name="T10" fmla="*/ 2033 w 2276"/>
                  <a:gd name="T11" fmla="*/ 1151 h 1151"/>
                  <a:gd name="T12" fmla="*/ 2085 w 2276"/>
                  <a:gd name="T13" fmla="*/ 1104 h 1151"/>
                  <a:gd name="T14" fmla="*/ 2276 w 2276"/>
                  <a:gd name="T15" fmla="*/ 23 h 1151"/>
                  <a:gd name="T16" fmla="*/ 2259 w 2276"/>
                  <a:gd name="T17" fmla="*/ 0 h 1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6" h="1151">
                    <a:moveTo>
                      <a:pt x="2259" y="0"/>
                    </a:moveTo>
                    <a:cubicBezTo>
                      <a:pt x="23" y="0"/>
                      <a:pt x="23" y="0"/>
                      <a:pt x="23" y="0"/>
                    </a:cubicBezTo>
                    <a:cubicBezTo>
                      <a:pt x="6" y="0"/>
                      <a:pt x="0" y="11"/>
                      <a:pt x="0" y="23"/>
                    </a:cubicBezTo>
                    <a:cubicBezTo>
                      <a:pt x="191" y="1104"/>
                      <a:pt x="191" y="1104"/>
                      <a:pt x="191" y="1104"/>
                    </a:cubicBezTo>
                    <a:cubicBezTo>
                      <a:pt x="191" y="1133"/>
                      <a:pt x="220" y="1151"/>
                      <a:pt x="243" y="1151"/>
                    </a:cubicBezTo>
                    <a:cubicBezTo>
                      <a:pt x="2033" y="1151"/>
                      <a:pt x="2033" y="1151"/>
                      <a:pt x="2033" y="1151"/>
                    </a:cubicBezTo>
                    <a:cubicBezTo>
                      <a:pt x="2056" y="1151"/>
                      <a:pt x="2085" y="1133"/>
                      <a:pt x="2085" y="1104"/>
                    </a:cubicBezTo>
                    <a:cubicBezTo>
                      <a:pt x="2276" y="23"/>
                      <a:pt x="2276" y="23"/>
                      <a:pt x="2276" y="23"/>
                    </a:cubicBezTo>
                    <a:cubicBezTo>
                      <a:pt x="2276" y="11"/>
                      <a:pt x="2270" y="0"/>
                      <a:pt x="2259"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grpSp>
        <p:sp>
          <p:nvSpPr>
            <p:cNvPr id="33" name="TextBox 32"/>
            <p:cNvSpPr txBox="1"/>
            <p:nvPr/>
          </p:nvSpPr>
          <p:spPr>
            <a:xfrm>
              <a:off x="9815680" y="5424813"/>
              <a:ext cx="1818619" cy="881620"/>
            </a:xfrm>
            <a:prstGeom prst="rect">
              <a:avLst/>
            </a:prstGeom>
            <a:noFill/>
          </p:spPr>
          <p:txBody>
            <a:bodyPr wrap="square" lIns="179259" tIns="143407" rIns="179259" bIns="143407" rtlCol="0">
              <a:spAutoFit/>
            </a:bodyPr>
            <a:lstStyle/>
            <a:p>
              <a:pPr marL="0" marR="0" lvl="0" indent="0" algn="ctr" defTabSz="896328" rtl="0" eaLnBrk="1" fontAlgn="auto" latinLnBrk="0" hangingPunct="1">
                <a:lnSpc>
                  <a:spcPct val="70000"/>
                </a:lnSpc>
                <a:spcBef>
                  <a:spcPts val="0"/>
                </a:spcBef>
                <a:spcAft>
                  <a:spcPts val="588"/>
                </a:spcAft>
                <a:buClrTx/>
                <a:buSzTx/>
                <a:buFontTx/>
                <a:buNone/>
                <a:tabLst/>
                <a:defRPr/>
              </a:pPr>
              <a:r>
                <a:rPr kumimoji="0" lang="en-US" sz="1371" b="0" i="0" u="none" strike="noStrike" kern="0" cap="none" spc="0" normalizeH="0" baseline="0" noProof="0">
                  <a:ln>
                    <a:noFill/>
                  </a:ln>
                  <a:gradFill>
                    <a:gsLst>
                      <a:gs pos="2917">
                        <a:srgbClr val="FFFFFF"/>
                      </a:gs>
                      <a:gs pos="30000">
                        <a:srgbClr val="FFFFFF"/>
                      </a:gs>
                    </a:gsLst>
                    <a:lin ang="5400000" scaled="0"/>
                  </a:gradFill>
                  <a:effectLst/>
                  <a:uLnTx/>
                  <a:uFillTx/>
                  <a:latin typeface="Segoe UI"/>
                  <a:ea typeface="+mn-ea"/>
                  <a:cs typeface="+mn-cs"/>
                </a:rPr>
                <a:t>On-premises</a:t>
              </a:r>
            </a:p>
            <a:p>
              <a:pPr marL="0" marR="0" lvl="0" indent="0" algn="ctr" defTabSz="896328" rtl="0" eaLnBrk="1" fontAlgn="auto" latinLnBrk="0" hangingPunct="1">
                <a:lnSpc>
                  <a:spcPct val="70000"/>
                </a:lnSpc>
                <a:spcBef>
                  <a:spcPts val="0"/>
                </a:spcBef>
                <a:spcAft>
                  <a:spcPts val="588"/>
                </a:spcAft>
                <a:buClrTx/>
                <a:buSzTx/>
                <a:buFontTx/>
                <a:buNone/>
                <a:tabLst/>
                <a:defRPr/>
              </a:pPr>
              <a:r>
                <a:rPr kumimoji="0" lang="en-US" sz="1371" b="0" i="0" u="none" strike="noStrike" kern="0" cap="none" spc="0" normalizeH="0" baseline="0" noProof="0">
                  <a:ln>
                    <a:noFill/>
                  </a:ln>
                  <a:gradFill>
                    <a:gsLst>
                      <a:gs pos="2917">
                        <a:srgbClr val="FFFFFF"/>
                      </a:gs>
                      <a:gs pos="30000">
                        <a:srgbClr val="FFFFFF"/>
                      </a:gs>
                    </a:gsLst>
                    <a:lin ang="5400000" scaled="0"/>
                  </a:gradFill>
                  <a:effectLst/>
                  <a:uLnTx/>
                  <a:uFillTx/>
                  <a:latin typeface="Segoe UI"/>
                  <a:ea typeface="+mn-ea"/>
                  <a:cs typeface="+mn-cs"/>
                </a:rPr>
                <a:t>directory</a:t>
              </a:r>
            </a:p>
          </p:txBody>
        </p:sp>
      </p:grpSp>
      <p:cxnSp>
        <p:nvCxnSpPr>
          <p:cNvPr id="36" name="Straight Arrow Connector 35"/>
          <p:cNvCxnSpPr>
            <a:cxnSpLocks/>
          </p:cNvCxnSpPr>
          <p:nvPr/>
        </p:nvCxnSpPr>
        <p:spPr>
          <a:xfrm>
            <a:off x="10145651" y="2591384"/>
            <a:ext cx="0" cy="358519"/>
          </a:xfrm>
          <a:prstGeom prst="straightConnector1">
            <a:avLst/>
          </a:prstGeom>
          <a:noFill/>
          <a:ln w="57150" cap="flat" cmpd="sng" algn="ctr">
            <a:solidFill>
              <a:srgbClr val="002050"/>
            </a:solidFill>
            <a:prstDash val="solid"/>
            <a:headEnd type="none"/>
            <a:tailEnd type="triangle"/>
          </a:ln>
          <a:effectLst/>
        </p:spPr>
      </p:cxnSp>
      <p:cxnSp>
        <p:nvCxnSpPr>
          <p:cNvPr id="37" name="Straight Arrow Connector 36"/>
          <p:cNvCxnSpPr>
            <a:cxnSpLocks/>
          </p:cNvCxnSpPr>
          <p:nvPr/>
        </p:nvCxnSpPr>
        <p:spPr>
          <a:xfrm>
            <a:off x="10354018" y="2554173"/>
            <a:ext cx="0" cy="268890"/>
          </a:xfrm>
          <a:prstGeom prst="straightConnector1">
            <a:avLst/>
          </a:prstGeom>
          <a:noFill/>
          <a:ln w="57150" cap="flat" cmpd="sng" algn="ctr">
            <a:solidFill>
              <a:srgbClr val="002050"/>
            </a:solidFill>
            <a:prstDash val="solid"/>
            <a:headEnd type="triangle"/>
            <a:tailEnd type="none"/>
          </a:ln>
          <a:effectLst/>
        </p:spPr>
      </p:cxnSp>
      <p:sp>
        <p:nvSpPr>
          <p:cNvPr id="40" name="Bent Arrow 39"/>
          <p:cNvSpPr/>
          <p:nvPr/>
        </p:nvSpPr>
        <p:spPr bwMode="auto">
          <a:xfrm rot="5400000" flipV="1">
            <a:off x="9086008" y="3650324"/>
            <a:ext cx="684942" cy="557685"/>
          </a:xfrm>
          <a:prstGeom prst="bentArrow">
            <a:avLst>
              <a:gd name="adj1" fmla="val 9063"/>
              <a:gd name="adj2" fmla="val 13146"/>
              <a:gd name="adj3" fmla="val 0"/>
              <a:gd name="adj4" fmla="val 51474"/>
            </a:avLst>
          </a:prstGeom>
          <a:solidFill>
            <a:srgbClr val="008272">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4043"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1" name="Bent Arrow 40"/>
          <p:cNvSpPr/>
          <p:nvPr/>
        </p:nvSpPr>
        <p:spPr bwMode="auto">
          <a:xfrm rot="5400000">
            <a:off x="10623421" y="3642502"/>
            <a:ext cx="678901" cy="555705"/>
          </a:xfrm>
          <a:prstGeom prst="bentArrow">
            <a:avLst>
              <a:gd name="adj1" fmla="val 9063"/>
              <a:gd name="adj2" fmla="val 13146"/>
              <a:gd name="adj3" fmla="val 0"/>
              <a:gd name="adj4" fmla="val 51474"/>
            </a:avLst>
          </a:prstGeom>
          <a:solidFill>
            <a:srgbClr val="008272">
              <a:lumMod val="75000"/>
            </a:srgbClr>
          </a:solidFill>
          <a:ln w="9525" cap="flat" cmpd="sng" algn="ctr">
            <a:noFill/>
            <a:prstDash val="solid"/>
            <a:headEnd type="none" w="med" len="med"/>
            <a:tailEnd type="none" w="med" len="med"/>
          </a:ln>
          <a:effectLst/>
        </p:spPr>
        <p:txBody>
          <a:bodyPr rot="0" spcFirstLastPara="0" vertOverflow="overflow" horzOverflow="overflow" vert="horz" wrap="square" lIns="179259" tIns="143407" rIns="179259" bIns="143407" numCol="1" spcCol="0" rtlCol="0" fromWordArt="0" anchor="t" anchorCtr="0" forceAA="0" compatLnSpc="1">
            <a:prstTxWarp prst="textNoShape">
              <a:avLst/>
            </a:prstTxWarp>
            <a:noAutofit/>
          </a:bodyPr>
          <a:lstStyle/>
          <a:p>
            <a:pPr marL="0" marR="0" lvl="0" indent="0" algn="ctr" defTabSz="914043"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2" name="Rectangle 41"/>
          <p:cNvSpPr/>
          <p:nvPr/>
        </p:nvSpPr>
        <p:spPr bwMode="auto">
          <a:xfrm>
            <a:off x="8529915" y="5071044"/>
            <a:ext cx="3318144" cy="783658"/>
          </a:xfrm>
          <a:prstGeom prst="rect">
            <a:avLst/>
          </a:prstGeom>
          <a:solidFill>
            <a:srgbClr val="002050">
              <a:lumMod val="75000"/>
              <a:lumOff val="25000"/>
            </a:srgbClr>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On-premises</a:t>
            </a:r>
            <a:b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identity</a:t>
            </a:r>
          </a:p>
        </p:txBody>
      </p:sp>
      <p:grpSp>
        <p:nvGrpSpPr>
          <p:cNvPr id="43" name="Group 42"/>
          <p:cNvGrpSpPr/>
          <p:nvPr/>
        </p:nvGrpSpPr>
        <p:grpSpPr>
          <a:xfrm flipH="1">
            <a:off x="10942926" y="5171389"/>
            <a:ext cx="690429" cy="538951"/>
            <a:chOff x="3773488" y="6164263"/>
            <a:chExt cx="2143124" cy="1651001"/>
          </a:xfrm>
          <a:solidFill>
            <a:srgbClr val="FFFFFF"/>
          </a:solidFill>
        </p:grpSpPr>
        <p:sp>
          <p:nvSpPr>
            <p:cNvPr id="44" name="Freeform 12"/>
            <p:cNvSpPr>
              <a:spLocks/>
            </p:cNvSpPr>
            <p:nvPr/>
          </p:nvSpPr>
          <p:spPr bwMode="auto">
            <a:xfrm>
              <a:off x="5143500" y="6450013"/>
              <a:ext cx="244475" cy="381000"/>
            </a:xfrm>
            <a:custGeom>
              <a:avLst/>
              <a:gdLst>
                <a:gd name="T0" fmla="*/ 115 w 246"/>
                <a:gd name="T1" fmla="*/ 242 h 385"/>
                <a:gd name="T2" fmla="*/ 115 w 246"/>
                <a:gd name="T3" fmla="*/ 376 h 385"/>
                <a:gd name="T4" fmla="*/ 180 w 246"/>
                <a:gd name="T5" fmla="*/ 184 h 385"/>
                <a:gd name="T6" fmla="*/ 0 w 246"/>
                <a:gd name="T7" fmla="*/ 0 h 385"/>
                <a:gd name="T8" fmla="*/ 0 w 246"/>
                <a:gd name="T9" fmla="*/ 0 h 385"/>
                <a:gd name="T10" fmla="*/ 115 w 246"/>
                <a:gd name="T11" fmla="*/ 242 h 385"/>
              </a:gdLst>
              <a:ahLst/>
              <a:cxnLst>
                <a:cxn ang="0">
                  <a:pos x="T0" y="T1"/>
                </a:cxn>
                <a:cxn ang="0">
                  <a:pos x="T2" y="T3"/>
                </a:cxn>
                <a:cxn ang="0">
                  <a:pos x="T4" y="T5"/>
                </a:cxn>
                <a:cxn ang="0">
                  <a:pos x="T6" y="T7"/>
                </a:cxn>
                <a:cxn ang="0">
                  <a:pos x="T8" y="T9"/>
                </a:cxn>
                <a:cxn ang="0">
                  <a:pos x="T10" y="T11"/>
                </a:cxn>
              </a:cxnLst>
              <a:rect l="0" t="0" r="r" b="b"/>
              <a:pathLst>
                <a:path w="246" h="385">
                  <a:moveTo>
                    <a:pt x="115" y="242"/>
                  </a:moveTo>
                  <a:cubicBezTo>
                    <a:pt x="115" y="376"/>
                    <a:pt x="115" y="376"/>
                    <a:pt x="115" y="376"/>
                  </a:cubicBezTo>
                  <a:cubicBezTo>
                    <a:pt x="172" y="385"/>
                    <a:pt x="246" y="326"/>
                    <a:pt x="180" y="184"/>
                  </a:cubicBezTo>
                  <a:cubicBezTo>
                    <a:pt x="123" y="50"/>
                    <a:pt x="41" y="8"/>
                    <a:pt x="0" y="0"/>
                  </a:cubicBezTo>
                  <a:cubicBezTo>
                    <a:pt x="0" y="0"/>
                    <a:pt x="0" y="0"/>
                    <a:pt x="0" y="0"/>
                  </a:cubicBezTo>
                  <a:cubicBezTo>
                    <a:pt x="74" y="50"/>
                    <a:pt x="115" y="142"/>
                    <a:pt x="115" y="24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45" name="Freeform 13"/>
            <p:cNvSpPr>
              <a:spLocks/>
            </p:cNvSpPr>
            <p:nvPr/>
          </p:nvSpPr>
          <p:spPr bwMode="auto">
            <a:xfrm>
              <a:off x="4637088" y="6450013"/>
              <a:ext cx="155575" cy="153988"/>
            </a:xfrm>
            <a:custGeom>
              <a:avLst/>
              <a:gdLst>
                <a:gd name="T0" fmla="*/ 156 w 156"/>
                <a:gd name="T1" fmla="*/ 0 h 156"/>
                <a:gd name="T2" fmla="*/ 156 w 156"/>
                <a:gd name="T3" fmla="*/ 0 h 156"/>
                <a:gd name="T4" fmla="*/ 0 w 156"/>
                <a:gd name="T5" fmla="*/ 123 h 156"/>
                <a:gd name="T6" fmla="*/ 49 w 156"/>
                <a:gd name="T7" fmla="*/ 156 h 156"/>
                <a:gd name="T8" fmla="*/ 156 w 156"/>
                <a:gd name="T9" fmla="*/ 0 h 156"/>
              </a:gdLst>
              <a:ahLst/>
              <a:cxnLst>
                <a:cxn ang="0">
                  <a:pos x="T0" y="T1"/>
                </a:cxn>
                <a:cxn ang="0">
                  <a:pos x="T2" y="T3"/>
                </a:cxn>
                <a:cxn ang="0">
                  <a:pos x="T4" y="T5"/>
                </a:cxn>
                <a:cxn ang="0">
                  <a:pos x="T6" y="T7"/>
                </a:cxn>
                <a:cxn ang="0">
                  <a:pos x="T8" y="T9"/>
                </a:cxn>
              </a:cxnLst>
              <a:rect l="0" t="0" r="r" b="b"/>
              <a:pathLst>
                <a:path w="156" h="156">
                  <a:moveTo>
                    <a:pt x="156" y="0"/>
                  </a:moveTo>
                  <a:cubicBezTo>
                    <a:pt x="156" y="0"/>
                    <a:pt x="156" y="0"/>
                    <a:pt x="156" y="0"/>
                  </a:cubicBezTo>
                  <a:cubicBezTo>
                    <a:pt x="123" y="8"/>
                    <a:pt x="57" y="41"/>
                    <a:pt x="0" y="123"/>
                  </a:cubicBezTo>
                  <a:cubicBezTo>
                    <a:pt x="16" y="131"/>
                    <a:pt x="33" y="148"/>
                    <a:pt x="49" y="156"/>
                  </a:cubicBezTo>
                  <a:cubicBezTo>
                    <a:pt x="66" y="90"/>
                    <a:pt x="107" y="33"/>
                    <a:pt x="156"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46" name="Freeform 14"/>
            <p:cNvSpPr>
              <a:spLocks/>
            </p:cNvSpPr>
            <p:nvPr/>
          </p:nvSpPr>
          <p:spPr bwMode="auto">
            <a:xfrm>
              <a:off x="4725988" y="6465888"/>
              <a:ext cx="485775" cy="349250"/>
            </a:xfrm>
            <a:custGeom>
              <a:avLst/>
              <a:gdLst>
                <a:gd name="T0" fmla="*/ 108 w 490"/>
                <a:gd name="T1" fmla="*/ 351 h 351"/>
                <a:gd name="T2" fmla="*/ 490 w 490"/>
                <a:gd name="T3" fmla="*/ 351 h 351"/>
                <a:gd name="T4" fmla="*/ 490 w 490"/>
                <a:gd name="T5" fmla="*/ 217 h 351"/>
                <a:gd name="T6" fmla="*/ 407 w 490"/>
                <a:gd name="T7" fmla="*/ 0 h 351"/>
                <a:gd name="T8" fmla="*/ 241 w 490"/>
                <a:gd name="T9" fmla="*/ 75 h 351"/>
                <a:gd name="T10" fmla="*/ 83 w 490"/>
                <a:gd name="T11" fmla="*/ 0 h 351"/>
                <a:gd name="T12" fmla="*/ 0 w 490"/>
                <a:gd name="T13" fmla="*/ 183 h 351"/>
                <a:gd name="T14" fmla="*/ 99 w 490"/>
                <a:gd name="T15" fmla="*/ 342 h 351"/>
                <a:gd name="T16" fmla="*/ 99 w 490"/>
                <a:gd name="T17" fmla="*/ 342 h 351"/>
                <a:gd name="T18" fmla="*/ 108 w 490"/>
                <a:gd name="T1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0" h="351">
                  <a:moveTo>
                    <a:pt x="108" y="351"/>
                  </a:moveTo>
                  <a:cubicBezTo>
                    <a:pt x="224" y="300"/>
                    <a:pt x="365" y="300"/>
                    <a:pt x="490" y="351"/>
                  </a:cubicBezTo>
                  <a:cubicBezTo>
                    <a:pt x="490" y="217"/>
                    <a:pt x="490" y="217"/>
                    <a:pt x="490" y="217"/>
                  </a:cubicBezTo>
                  <a:cubicBezTo>
                    <a:pt x="490" y="133"/>
                    <a:pt x="457" y="58"/>
                    <a:pt x="407" y="0"/>
                  </a:cubicBezTo>
                  <a:cubicBezTo>
                    <a:pt x="365" y="50"/>
                    <a:pt x="307" y="75"/>
                    <a:pt x="241" y="75"/>
                  </a:cubicBezTo>
                  <a:cubicBezTo>
                    <a:pt x="174" y="75"/>
                    <a:pt x="116" y="50"/>
                    <a:pt x="83" y="0"/>
                  </a:cubicBezTo>
                  <a:cubicBezTo>
                    <a:pt x="33" y="50"/>
                    <a:pt x="8" y="108"/>
                    <a:pt x="0" y="183"/>
                  </a:cubicBezTo>
                  <a:cubicBezTo>
                    <a:pt x="33" y="217"/>
                    <a:pt x="74" y="275"/>
                    <a:pt x="99" y="342"/>
                  </a:cubicBezTo>
                  <a:cubicBezTo>
                    <a:pt x="99" y="342"/>
                    <a:pt x="99" y="342"/>
                    <a:pt x="99" y="342"/>
                  </a:cubicBezTo>
                  <a:cubicBezTo>
                    <a:pt x="108" y="342"/>
                    <a:pt x="108" y="351"/>
                    <a:pt x="108" y="35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47" name="Oval 15"/>
            <p:cNvSpPr>
              <a:spLocks noChangeArrowheads="1"/>
            </p:cNvSpPr>
            <p:nvPr/>
          </p:nvSpPr>
          <p:spPr bwMode="auto">
            <a:xfrm>
              <a:off x="4808538" y="6164263"/>
              <a:ext cx="319087" cy="327025"/>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48" name="Freeform 16"/>
            <p:cNvSpPr>
              <a:spLocks/>
            </p:cNvSpPr>
            <p:nvPr/>
          </p:nvSpPr>
          <p:spPr bwMode="auto">
            <a:xfrm>
              <a:off x="4537075" y="6600826"/>
              <a:ext cx="238125" cy="300038"/>
            </a:xfrm>
            <a:custGeom>
              <a:avLst/>
              <a:gdLst>
                <a:gd name="T0" fmla="*/ 150 w 241"/>
                <a:gd name="T1" fmla="*/ 304 h 304"/>
                <a:gd name="T2" fmla="*/ 241 w 241"/>
                <a:gd name="T3" fmla="*/ 239 h 304"/>
                <a:gd name="T4" fmla="*/ 233 w 241"/>
                <a:gd name="T5" fmla="*/ 230 h 304"/>
                <a:gd name="T6" fmla="*/ 0 w 241"/>
                <a:gd name="T7" fmla="*/ 0 h 304"/>
                <a:gd name="T8" fmla="*/ 0 w 241"/>
                <a:gd name="T9" fmla="*/ 0 h 304"/>
                <a:gd name="T10" fmla="*/ 150 w 241"/>
                <a:gd name="T11" fmla="*/ 304 h 304"/>
              </a:gdLst>
              <a:ahLst/>
              <a:cxnLst>
                <a:cxn ang="0">
                  <a:pos x="T0" y="T1"/>
                </a:cxn>
                <a:cxn ang="0">
                  <a:pos x="T2" y="T3"/>
                </a:cxn>
                <a:cxn ang="0">
                  <a:pos x="T4" y="T5"/>
                </a:cxn>
                <a:cxn ang="0">
                  <a:pos x="T6" y="T7"/>
                </a:cxn>
                <a:cxn ang="0">
                  <a:pos x="T8" y="T9"/>
                </a:cxn>
                <a:cxn ang="0">
                  <a:pos x="T10" y="T11"/>
                </a:cxn>
              </a:cxnLst>
              <a:rect l="0" t="0" r="r" b="b"/>
              <a:pathLst>
                <a:path w="241" h="304">
                  <a:moveTo>
                    <a:pt x="150" y="304"/>
                  </a:moveTo>
                  <a:cubicBezTo>
                    <a:pt x="175" y="280"/>
                    <a:pt x="208" y="255"/>
                    <a:pt x="241" y="239"/>
                  </a:cubicBezTo>
                  <a:cubicBezTo>
                    <a:pt x="241" y="239"/>
                    <a:pt x="241" y="230"/>
                    <a:pt x="233" y="230"/>
                  </a:cubicBezTo>
                  <a:cubicBezTo>
                    <a:pt x="158" y="66"/>
                    <a:pt x="50" y="16"/>
                    <a:pt x="0" y="0"/>
                  </a:cubicBezTo>
                  <a:cubicBezTo>
                    <a:pt x="0" y="0"/>
                    <a:pt x="0" y="0"/>
                    <a:pt x="0" y="0"/>
                  </a:cubicBezTo>
                  <a:cubicBezTo>
                    <a:pt x="92" y="66"/>
                    <a:pt x="150" y="173"/>
                    <a:pt x="150" y="30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49" name="Freeform 17"/>
            <p:cNvSpPr>
              <a:spLocks/>
            </p:cNvSpPr>
            <p:nvPr/>
          </p:nvSpPr>
          <p:spPr bwMode="auto">
            <a:xfrm>
              <a:off x="3773488" y="6600826"/>
              <a:ext cx="315912" cy="481013"/>
            </a:xfrm>
            <a:custGeom>
              <a:avLst/>
              <a:gdLst>
                <a:gd name="T0" fmla="*/ 318 w 318"/>
                <a:gd name="T1" fmla="*/ 0 h 486"/>
                <a:gd name="T2" fmla="*/ 318 w 318"/>
                <a:gd name="T3" fmla="*/ 0 h 486"/>
                <a:gd name="T4" fmla="*/ 84 w 318"/>
                <a:gd name="T5" fmla="*/ 231 h 486"/>
                <a:gd name="T6" fmla="*/ 167 w 318"/>
                <a:gd name="T7" fmla="*/ 478 h 486"/>
                <a:gd name="T8" fmla="*/ 167 w 318"/>
                <a:gd name="T9" fmla="*/ 305 h 486"/>
                <a:gd name="T10" fmla="*/ 318 w 318"/>
                <a:gd name="T11" fmla="*/ 0 h 486"/>
              </a:gdLst>
              <a:ahLst/>
              <a:cxnLst>
                <a:cxn ang="0">
                  <a:pos x="T0" y="T1"/>
                </a:cxn>
                <a:cxn ang="0">
                  <a:pos x="T2" y="T3"/>
                </a:cxn>
                <a:cxn ang="0">
                  <a:pos x="T4" y="T5"/>
                </a:cxn>
                <a:cxn ang="0">
                  <a:pos x="T6" y="T7"/>
                </a:cxn>
                <a:cxn ang="0">
                  <a:pos x="T8" y="T9"/>
                </a:cxn>
                <a:cxn ang="0">
                  <a:pos x="T10" y="T11"/>
                </a:cxn>
              </a:cxnLst>
              <a:rect l="0" t="0" r="r" b="b"/>
              <a:pathLst>
                <a:path w="318" h="486">
                  <a:moveTo>
                    <a:pt x="318" y="0"/>
                  </a:moveTo>
                  <a:cubicBezTo>
                    <a:pt x="318" y="0"/>
                    <a:pt x="318" y="0"/>
                    <a:pt x="318" y="0"/>
                  </a:cubicBezTo>
                  <a:cubicBezTo>
                    <a:pt x="268" y="16"/>
                    <a:pt x="151" y="66"/>
                    <a:pt x="84" y="231"/>
                  </a:cubicBezTo>
                  <a:cubicBezTo>
                    <a:pt x="0" y="404"/>
                    <a:pt x="92" y="486"/>
                    <a:pt x="167" y="478"/>
                  </a:cubicBezTo>
                  <a:cubicBezTo>
                    <a:pt x="167" y="305"/>
                    <a:pt x="167" y="305"/>
                    <a:pt x="167" y="305"/>
                  </a:cubicBezTo>
                  <a:cubicBezTo>
                    <a:pt x="167" y="181"/>
                    <a:pt x="226" y="66"/>
                    <a:pt x="318"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0" name="Freeform 18"/>
            <p:cNvSpPr>
              <a:spLocks/>
            </p:cNvSpPr>
            <p:nvPr/>
          </p:nvSpPr>
          <p:spPr bwMode="auto">
            <a:xfrm>
              <a:off x="3997325" y="6624638"/>
              <a:ext cx="623887" cy="679450"/>
            </a:xfrm>
            <a:custGeom>
              <a:avLst/>
              <a:gdLst>
                <a:gd name="T0" fmla="*/ 630 w 630"/>
                <a:gd name="T1" fmla="*/ 273 h 685"/>
                <a:gd name="T2" fmla="*/ 522 w 630"/>
                <a:gd name="T3" fmla="*/ 0 h 685"/>
                <a:gd name="T4" fmla="*/ 315 w 630"/>
                <a:gd name="T5" fmla="*/ 99 h 685"/>
                <a:gd name="T6" fmla="*/ 116 w 630"/>
                <a:gd name="T7" fmla="*/ 0 h 685"/>
                <a:gd name="T8" fmla="*/ 0 w 630"/>
                <a:gd name="T9" fmla="*/ 273 h 685"/>
                <a:gd name="T10" fmla="*/ 0 w 630"/>
                <a:gd name="T11" fmla="*/ 545 h 685"/>
                <a:gd name="T12" fmla="*/ 124 w 630"/>
                <a:gd name="T13" fmla="*/ 685 h 685"/>
                <a:gd name="T14" fmla="*/ 514 w 630"/>
                <a:gd name="T15" fmla="*/ 685 h 685"/>
                <a:gd name="T16" fmla="*/ 514 w 630"/>
                <a:gd name="T17" fmla="*/ 685 h 685"/>
                <a:gd name="T18" fmla="*/ 563 w 630"/>
                <a:gd name="T19" fmla="*/ 454 h 685"/>
                <a:gd name="T20" fmla="*/ 630 w 630"/>
                <a:gd name="T21" fmla="*/ 339 h 685"/>
                <a:gd name="T22" fmla="*/ 630 w 630"/>
                <a:gd name="T23" fmla="*/ 273 h 685"/>
                <a:gd name="T24" fmla="*/ 630 w 630"/>
                <a:gd name="T25" fmla="*/ 273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0" h="685">
                  <a:moveTo>
                    <a:pt x="630" y="273"/>
                  </a:moveTo>
                  <a:cubicBezTo>
                    <a:pt x="630" y="165"/>
                    <a:pt x="588" y="66"/>
                    <a:pt x="522" y="0"/>
                  </a:cubicBezTo>
                  <a:cubicBezTo>
                    <a:pt x="472" y="58"/>
                    <a:pt x="398" y="99"/>
                    <a:pt x="315" y="99"/>
                  </a:cubicBezTo>
                  <a:cubicBezTo>
                    <a:pt x="232" y="99"/>
                    <a:pt x="165" y="58"/>
                    <a:pt x="116" y="0"/>
                  </a:cubicBezTo>
                  <a:cubicBezTo>
                    <a:pt x="41" y="66"/>
                    <a:pt x="0" y="165"/>
                    <a:pt x="0" y="273"/>
                  </a:cubicBezTo>
                  <a:cubicBezTo>
                    <a:pt x="0" y="545"/>
                    <a:pt x="0" y="545"/>
                    <a:pt x="0" y="545"/>
                  </a:cubicBezTo>
                  <a:cubicBezTo>
                    <a:pt x="0" y="628"/>
                    <a:pt x="58" y="685"/>
                    <a:pt x="124" y="685"/>
                  </a:cubicBezTo>
                  <a:cubicBezTo>
                    <a:pt x="514" y="685"/>
                    <a:pt x="514" y="685"/>
                    <a:pt x="514" y="685"/>
                  </a:cubicBezTo>
                  <a:cubicBezTo>
                    <a:pt x="514" y="685"/>
                    <a:pt x="514" y="685"/>
                    <a:pt x="514" y="685"/>
                  </a:cubicBezTo>
                  <a:cubicBezTo>
                    <a:pt x="514" y="611"/>
                    <a:pt x="522" y="529"/>
                    <a:pt x="563" y="454"/>
                  </a:cubicBezTo>
                  <a:cubicBezTo>
                    <a:pt x="580" y="413"/>
                    <a:pt x="605" y="372"/>
                    <a:pt x="630" y="339"/>
                  </a:cubicBezTo>
                  <a:cubicBezTo>
                    <a:pt x="630" y="273"/>
                    <a:pt x="630" y="273"/>
                    <a:pt x="630" y="273"/>
                  </a:cubicBezTo>
                  <a:cubicBezTo>
                    <a:pt x="630" y="273"/>
                    <a:pt x="630" y="273"/>
                    <a:pt x="630" y="273"/>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1" name="Oval 19"/>
            <p:cNvSpPr>
              <a:spLocks noChangeArrowheads="1"/>
            </p:cNvSpPr>
            <p:nvPr/>
          </p:nvSpPr>
          <p:spPr bwMode="auto">
            <a:xfrm>
              <a:off x="4100513" y="6235701"/>
              <a:ext cx="419100" cy="409575"/>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2" name="Freeform 20"/>
            <p:cNvSpPr>
              <a:spLocks/>
            </p:cNvSpPr>
            <p:nvPr/>
          </p:nvSpPr>
          <p:spPr bwMode="auto">
            <a:xfrm>
              <a:off x="5387975" y="7337426"/>
              <a:ext cx="528637" cy="477838"/>
            </a:xfrm>
            <a:custGeom>
              <a:avLst/>
              <a:gdLst>
                <a:gd name="T0" fmla="*/ 466 w 533"/>
                <a:gd name="T1" fmla="*/ 200 h 482"/>
                <a:gd name="T2" fmla="*/ 283 w 533"/>
                <a:gd name="T3" fmla="*/ 117 h 482"/>
                <a:gd name="T4" fmla="*/ 258 w 533"/>
                <a:gd name="T5" fmla="*/ 50 h 482"/>
                <a:gd name="T6" fmla="*/ 166 w 533"/>
                <a:gd name="T7" fmla="*/ 0 h 482"/>
                <a:gd name="T8" fmla="*/ 116 w 533"/>
                <a:gd name="T9" fmla="*/ 192 h 482"/>
                <a:gd name="T10" fmla="*/ 0 w 533"/>
                <a:gd name="T11" fmla="*/ 349 h 482"/>
                <a:gd name="T12" fmla="*/ 91 w 533"/>
                <a:gd name="T13" fmla="*/ 391 h 482"/>
                <a:gd name="T14" fmla="*/ 158 w 533"/>
                <a:gd name="T15" fmla="*/ 366 h 482"/>
                <a:gd name="T16" fmla="*/ 341 w 533"/>
                <a:gd name="T17" fmla="*/ 458 h 482"/>
                <a:gd name="T18" fmla="*/ 483 w 533"/>
                <a:gd name="T19" fmla="*/ 391 h 482"/>
                <a:gd name="T20" fmla="*/ 499 w 533"/>
                <a:gd name="T21" fmla="*/ 349 h 482"/>
                <a:gd name="T22" fmla="*/ 466 w 533"/>
                <a:gd name="T23" fmla="*/ 200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482">
                  <a:moveTo>
                    <a:pt x="466" y="200"/>
                  </a:moveTo>
                  <a:cubicBezTo>
                    <a:pt x="283" y="117"/>
                    <a:pt x="283" y="117"/>
                    <a:pt x="283" y="117"/>
                  </a:cubicBezTo>
                  <a:cubicBezTo>
                    <a:pt x="291" y="92"/>
                    <a:pt x="283" y="59"/>
                    <a:pt x="258" y="50"/>
                  </a:cubicBezTo>
                  <a:cubicBezTo>
                    <a:pt x="166" y="0"/>
                    <a:pt x="166" y="0"/>
                    <a:pt x="166" y="0"/>
                  </a:cubicBezTo>
                  <a:cubicBezTo>
                    <a:pt x="158" y="67"/>
                    <a:pt x="141" y="133"/>
                    <a:pt x="116" y="192"/>
                  </a:cubicBezTo>
                  <a:cubicBezTo>
                    <a:pt x="83" y="250"/>
                    <a:pt x="41" y="308"/>
                    <a:pt x="0" y="349"/>
                  </a:cubicBezTo>
                  <a:cubicBezTo>
                    <a:pt x="91" y="391"/>
                    <a:pt x="91" y="391"/>
                    <a:pt x="91" y="391"/>
                  </a:cubicBezTo>
                  <a:cubicBezTo>
                    <a:pt x="116" y="408"/>
                    <a:pt x="150" y="391"/>
                    <a:pt x="158" y="366"/>
                  </a:cubicBezTo>
                  <a:cubicBezTo>
                    <a:pt x="341" y="458"/>
                    <a:pt x="341" y="458"/>
                    <a:pt x="341" y="458"/>
                  </a:cubicBezTo>
                  <a:cubicBezTo>
                    <a:pt x="391" y="482"/>
                    <a:pt x="449" y="449"/>
                    <a:pt x="483" y="391"/>
                  </a:cubicBezTo>
                  <a:cubicBezTo>
                    <a:pt x="499" y="349"/>
                    <a:pt x="499" y="349"/>
                    <a:pt x="499" y="349"/>
                  </a:cubicBezTo>
                  <a:cubicBezTo>
                    <a:pt x="533" y="291"/>
                    <a:pt x="516" y="225"/>
                    <a:pt x="466" y="20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3" name="Freeform 21"/>
            <p:cNvSpPr>
              <a:spLocks noEditPoints="1"/>
            </p:cNvSpPr>
            <p:nvPr/>
          </p:nvSpPr>
          <p:spPr bwMode="auto">
            <a:xfrm>
              <a:off x="4511675" y="6788151"/>
              <a:ext cx="1027112" cy="1027113"/>
            </a:xfrm>
            <a:custGeom>
              <a:avLst/>
              <a:gdLst>
                <a:gd name="T0" fmla="*/ 713 w 1036"/>
                <a:gd name="T1" fmla="*/ 108 h 1036"/>
                <a:gd name="T2" fmla="*/ 108 w 1036"/>
                <a:gd name="T3" fmla="*/ 324 h 1036"/>
                <a:gd name="T4" fmla="*/ 323 w 1036"/>
                <a:gd name="T5" fmla="*/ 929 h 1036"/>
                <a:gd name="T6" fmla="*/ 928 w 1036"/>
                <a:gd name="T7" fmla="*/ 713 h 1036"/>
                <a:gd name="T8" fmla="*/ 713 w 1036"/>
                <a:gd name="T9" fmla="*/ 108 h 1036"/>
                <a:gd name="T10" fmla="*/ 804 w 1036"/>
                <a:gd name="T11" fmla="*/ 655 h 1036"/>
                <a:gd name="T12" fmla="*/ 389 w 1036"/>
                <a:gd name="T13" fmla="*/ 796 h 1036"/>
                <a:gd name="T14" fmla="*/ 240 w 1036"/>
                <a:gd name="T15" fmla="*/ 382 h 1036"/>
                <a:gd name="T16" fmla="*/ 655 w 1036"/>
                <a:gd name="T17" fmla="*/ 232 h 1036"/>
                <a:gd name="T18" fmla="*/ 804 w 1036"/>
                <a:gd name="T19" fmla="*/ 655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6" h="1036">
                  <a:moveTo>
                    <a:pt x="713" y="108"/>
                  </a:moveTo>
                  <a:cubicBezTo>
                    <a:pt x="489" y="0"/>
                    <a:pt x="215" y="100"/>
                    <a:pt x="108" y="324"/>
                  </a:cubicBezTo>
                  <a:cubicBezTo>
                    <a:pt x="0" y="547"/>
                    <a:pt x="99" y="821"/>
                    <a:pt x="323" y="929"/>
                  </a:cubicBezTo>
                  <a:cubicBezTo>
                    <a:pt x="547" y="1036"/>
                    <a:pt x="820" y="937"/>
                    <a:pt x="928" y="713"/>
                  </a:cubicBezTo>
                  <a:cubicBezTo>
                    <a:pt x="1036" y="489"/>
                    <a:pt x="945" y="216"/>
                    <a:pt x="713" y="108"/>
                  </a:cubicBezTo>
                  <a:close/>
                  <a:moveTo>
                    <a:pt x="804" y="655"/>
                  </a:moveTo>
                  <a:cubicBezTo>
                    <a:pt x="729" y="804"/>
                    <a:pt x="539" y="871"/>
                    <a:pt x="389" y="796"/>
                  </a:cubicBezTo>
                  <a:cubicBezTo>
                    <a:pt x="232" y="721"/>
                    <a:pt x="166" y="539"/>
                    <a:pt x="240" y="382"/>
                  </a:cubicBezTo>
                  <a:cubicBezTo>
                    <a:pt x="315" y="224"/>
                    <a:pt x="497" y="158"/>
                    <a:pt x="655" y="232"/>
                  </a:cubicBezTo>
                  <a:cubicBezTo>
                    <a:pt x="812" y="307"/>
                    <a:pt x="879" y="498"/>
                    <a:pt x="804" y="65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4" name="Freeform 22"/>
            <p:cNvSpPr>
              <a:spLocks/>
            </p:cNvSpPr>
            <p:nvPr/>
          </p:nvSpPr>
          <p:spPr bwMode="auto">
            <a:xfrm>
              <a:off x="4808538" y="7032626"/>
              <a:ext cx="344487" cy="230188"/>
            </a:xfrm>
            <a:custGeom>
              <a:avLst/>
              <a:gdLst>
                <a:gd name="T0" fmla="*/ 322 w 347"/>
                <a:gd name="T1" fmla="*/ 58 h 232"/>
                <a:gd name="T2" fmla="*/ 322 w 347"/>
                <a:gd name="T3" fmla="*/ 58 h 232"/>
                <a:gd name="T4" fmla="*/ 8 w 347"/>
                <a:gd name="T5" fmla="*/ 166 h 232"/>
                <a:gd name="T6" fmla="*/ 25 w 347"/>
                <a:gd name="T7" fmla="*/ 224 h 232"/>
                <a:gd name="T8" fmla="*/ 83 w 347"/>
                <a:gd name="T9" fmla="*/ 199 h 232"/>
                <a:gd name="T10" fmla="*/ 289 w 347"/>
                <a:gd name="T11" fmla="*/ 124 h 232"/>
                <a:gd name="T12" fmla="*/ 339 w 347"/>
                <a:gd name="T13" fmla="*/ 108 h 232"/>
                <a:gd name="T14" fmla="*/ 322 w 347"/>
                <a:gd name="T15" fmla="*/ 5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232">
                  <a:moveTo>
                    <a:pt x="322" y="58"/>
                  </a:moveTo>
                  <a:cubicBezTo>
                    <a:pt x="322" y="58"/>
                    <a:pt x="322" y="58"/>
                    <a:pt x="322" y="58"/>
                  </a:cubicBezTo>
                  <a:cubicBezTo>
                    <a:pt x="207" y="0"/>
                    <a:pt x="66" y="49"/>
                    <a:pt x="8" y="166"/>
                  </a:cubicBezTo>
                  <a:cubicBezTo>
                    <a:pt x="0" y="191"/>
                    <a:pt x="8" y="207"/>
                    <a:pt x="25" y="224"/>
                  </a:cubicBezTo>
                  <a:cubicBezTo>
                    <a:pt x="50" y="232"/>
                    <a:pt x="66" y="224"/>
                    <a:pt x="83" y="199"/>
                  </a:cubicBezTo>
                  <a:cubicBezTo>
                    <a:pt x="116" y="124"/>
                    <a:pt x="207" y="91"/>
                    <a:pt x="289" y="124"/>
                  </a:cubicBezTo>
                  <a:cubicBezTo>
                    <a:pt x="306" y="132"/>
                    <a:pt x="330" y="124"/>
                    <a:pt x="339" y="108"/>
                  </a:cubicBezTo>
                  <a:cubicBezTo>
                    <a:pt x="347" y="91"/>
                    <a:pt x="339" y="66"/>
                    <a:pt x="322"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grpSp>
      <p:grpSp>
        <p:nvGrpSpPr>
          <p:cNvPr id="55" name="Group 54"/>
          <p:cNvGrpSpPr/>
          <p:nvPr/>
        </p:nvGrpSpPr>
        <p:grpSpPr>
          <a:xfrm flipH="1">
            <a:off x="7093513" y="5171389"/>
            <a:ext cx="690429" cy="538951"/>
            <a:chOff x="3773488" y="6164263"/>
            <a:chExt cx="2143124" cy="1651001"/>
          </a:xfrm>
          <a:solidFill>
            <a:srgbClr val="FFFFFF"/>
          </a:solidFill>
        </p:grpSpPr>
        <p:sp>
          <p:nvSpPr>
            <p:cNvPr id="56" name="Freeform 12"/>
            <p:cNvSpPr>
              <a:spLocks/>
            </p:cNvSpPr>
            <p:nvPr/>
          </p:nvSpPr>
          <p:spPr bwMode="auto">
            <a:xfrm>
              <a:off x="5143500" y="6450013"/>
              <a:ext cx="244475" cy="381000"/>
            </a:xfrm>
            <a:custGeom>
              <a:avLst/>
              <a:gdLst>
                <a:gd name="T0" fmla="*/ 115 w 246"/>
                <a:gd name="T1" fmla="*/ 242 h 385"/>
                <a:gd name="T2" fmla="*/ 115 w 246"/>
                <a:gd name="T3" fmla="*/ 376 h 385"/>
                <a:gd name="T4" fmla="*/ 180 w 246"/>
                <a:gd name="T5" fmla="*/ 184 h 385"/>
                <a:gd name="T6" fmla="*/ 0 w 246"/>
                <a:gd name="T7" fmla="*/ 0 h 385"/>
                <a:gd name="T8" fmla="*/ 0 w 246"/>
                <a:gd name="T9" fmla="*/ 0 h 385"/>
                <a:gd name="T10" fmla="*/ 115 w 246"/>
                <a:gd name="T11" fmla="*/ 242 h 385"/>
              </a:gdLst>
              <a:ahLst/>
              <a:cxnLst>
                <a:cxn ang="0">
                  <a:pos x="T0" y="T1"/>
                </a:cxn>
                <a:cxn ang="0">
                  <a:pos x="T2" y="T3"/>
                </a:cxn>
                <a:cxn ang="0">
                  <a:pos x="T4" y="T5"/>
                </a:cxn>
                <a:cxn ang="0">
                  <a:pos x="T6" y="T7"/>
                </a:cxn>
                <a:cxn ang="0">
                  <a:pos x="T8" y="T9"/>
                </a:cxn>
                <a:cxn ang="0">
                  <a:pos x="T10" y="T11"/>
                </a:cxn>
              </a:cxnLst>
              <a:rect l="0" t="0" r="r" b="b"/>
              <a:pathLst>
                <a:path w="246" h="385">
                  <a:moveTo>
                    <a:pt x="115" y="242"/>
                  </a:moveTo>
                  <a:cubicBezTo>
                    <a:pt x="115" y="376"/>
                    <a:pt x="115" y="376"/>
                    <a:pt x="115" y="376"/>
                  </a:cubicBezTo>
                  <a:cubicBezTo>
                    <a:pt x="172" y="385"/>
                    <a:pt x="246" y="326"/>
                    <a:pt x="180" y="184"/>
                  </a:cubicBezTo>
                  <a:cubicBezTo>
                    <a:pt x="123" y="50"/>
                    <a:pt x="41" y="8"/>
                    <a:pt x="0" y="0"/>
                  </a:cubicBezTo>
                  <a:cubicBezTo>
                    <a:pt x="0" y="0"/>
                    <a:pt x="0" y="0"/>
                    <a:pt x="0" y="0"/>
                  </a:cubicBezTo>
                  <a:cubicBezTo>
                    <a:pt x="74" y="50"/>
                    <a:pt x="115" y="142"/>
                    <a:pt x="115" y="242"/>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7" name="Freeform 13"/>
            <p:cNvSpPr>
              <a:spLocks/>
            </p:cNvSpPr>
            <p:nvPr/>
          </p:nvSpPr>
          <p:spPr bwMode="auto">
            <a:xfrm>
              <a:off x="4637088" y="6450013"/>
              <a:ext cx="155575" cy="153988"/>
            </a:xfrm>
            <a:custGeom>
              <a:avLst/>
              <a:gdLst>
                <a:gd name="T0" fmla="*/ 156 w 156"/>
                <a:gd name="T1" fmla="*/ 0 h 156"/>
                <a:gd name="T2" fmla="*/ 156 w 156"/>
                <a:gd name="T3" fmla="*/ 0 h 156"/>
                <a:gd name="T4" fmla="*/ 0 w 156"/>
                <a:gd name="T5" fmla="*/ 123 h 156"/>
                <a:gd name="T6" fmla="*/ 49 w 156"/>
                <a:gd name="T7" fmla="*/ 156 h 156"/>
                <a:gd name="T8" fmla="*/ 156 w 156"/>
                <a:gd name="T9" fmla="*/ 0 h 156"/>
              </a:gdLst>
              <a:ahLst/>
              <a:cxnLst>
                <a:cxn ang="0">
                  <a:pos x="T0" y="T1"/>
                </a:cxn>
                <a:cxn ang="0">
                  <a:pos x="T2" y="T3"/>
                </a:cxn>
                <a:cxn ang="0">
                  <a:pos x="T4" y="T5"/>
                </a:cxn>
                <a:cxn ang="0">
                  <a:pos x="T6" y="T7"/>
                </a:cxn>
                <a:cxn ang="0">
                  <a:pos x="T8" y="T9"/>
                </a:cxn>
              </a:cxnLst>
              <a:rect l="0" t="0" r="r" b="b"/>
              <a:pathLst>
                <a:path w="156" h="156">
                  <a:moveTo>
                    <a:pt x="156" y="0"/>
                  </a:moveTo>
                  <a:cubicBezTo>
                    <a:pt x="156" y="0"/>
                    <a:pt x="156" y="0"/>
                    <a:pt x="156" y="0"/>
                  </a:cubicBezTo>
                  <a:cubicBezTo>
                    <a:pt x="123" y="8"/>
                    <a:pt x="57" y="41"/>
                    <a:pt x="0" y="123"/>
                  </a:cubicBezTo>
                  <a:cubicBezTo>
                    <a:pt x="16" y="131"/>
                    <a:pt x="33" y="148"/>
                    <a:pt x="49" y="156"/>
                  </a:cubicBezTo>
                  <a:cubicBezTo>
                    <a:pt x="66" y="90"/>
                    <a:pt x="107" y="33"/>
                    <a:pt x="156"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8" name="Freeform 14"/>
            <p:cNvSpPr>
              <a:spLocks/>
            </p:cNvSpPr>
            <p:nvPr/>
          </p:nvSpPr>
          <p:spPr bwMode="auto">
            <a:xfrm>
              <a:off x="4725988" y="6465888"/>
              <a:ext cx="485775" cy="349250"/>
            </a:xfrm>
            <a:custGeom>
              <a:avLst/>
              <a:gdLst>
                <a:gd name="T0" fmla="*/ 108 w 490"/>
                <a:gd name="T1" fmla="*/ 351 h 351"/>
                <a:gd name="T2" fmla="*/ 490 w 490"/>
                <a:gd name="T3" fmla="*/ 351 h 351"/>
                <a:gd name="T4" fmla="*/ 490 w 490"/>
                <a:gd name="T5" fmla="*/ 217 h 351"/>
                <a:gd name="T6" fmla="*/ 407 w 490"/>
                <a:gd name="T7" fmla="*/ 0 h 351"/>
                <a:gd name="T8" fmla="*/ 241 w 490"/>
                <a:gd name="T9" fmla="*/ 75 h 351"/>
                <a:gd name="T10" fmla="*/ 83 w 490"/>
                <a:gd name="T11" fmla="*/ 0 h 351"/>
                <a:gd name="T12" fmla="*/ 0 w 490"/>
                <a:gd name="T13" fmla="*/ 183 h 351"/>
                <a:gd name="T14" fmla="*/ 99 w 490"/>
                <a:gd name="T15" fmla="*/ 342 h 351"/>
                <a:gd name="T16" fmla="*/ 99 w 490"/>
                <a:gd name="T17" fmla="*/ 342 h 351"/>
                <a:gd name="T18" fmla="*/ 108 w 490"/>
                <a:gd name="T1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0" h="351">
                  <a:moveTo>
                    <a:pt x="108" y="351"/>
                  </a:moveTo>
                  <a:cubicBezTo>
                    <a:pt x="224" y="300"/>
                    <a:pt x="365" y="300"/>
                    <a:pt x="490" y="351"/>
                  </a:cubicBezTo>
                  <a:cubicBezTo>
                    <a:pt x="490" y="217"/>
                    <a:pt x="490" y="217"/>
                    <a:pt x="490" y="217"/>
                  </a:cubicBezTo>
                  <a:cubicBezTo>
                    <a:pt x="490" y="133"/>
                    <a:pt x="457" y="58"/>
                    <a:pt x="407" y="0"/>
                  </a:cubicBezTo>
                  <a:cubicBezTo>
                    <a:pt x="365" y="50"/>
                    <a:pt x="307" y="75"/>
                    <a:pt x="241" y="75"/>
                  </a:cubicBezTo>
                  <a:cubicBezTo>
                    <a:pt x="174" y="75"/>
                    <a:pt x="116" y="50"/>
                    <a:pt x="83" y="0"/>
                  </a:cubicBezTo>
                  <a:cubicBezTo>
                    <a:pt x="33" y="50"/>
                    <a:pt x="8" y="108"/>
                    <a:pt x="0" y="183"/>
                  </a:cubicBezTo>
                  <a:cubicBezTo>
                    <a:pt x="33" y="217"/>
                    <a:pt x="74" y="275"/>
                    <a:pt x="99" y="342"/>
                  </a:cubicBezTo>
                  <a:cubicBezTo>
                    <a:pt x="99" y="342"/>
                    <a:pt x="99" y="342"/>
                    <a:pt x="99" y="342"/>
                  </a:cubicBezTo>
                  <a:cubicBezTo>
                    <a:pt x="108" y="342"/>
                    <a:pt x="108" y="351"/>
                    <a:pt x="108" y="351"/>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59" name="Oval 15"/>
            <p:cNvSpPr>
              <a:spLocks noChangeArrowheads="1"/>
            </p:cNvSpPr>
            <p:nvPr/>
          </p:nvSpPr>
          <p:spPr bwMode="auto">
            <a:xfrm>
              <a:off x="4808538" y="6164263"/>
              <a:ext cx="319087" cy="327025"/>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60" name="Freeform 16"/>
            <p:cNvSpPr>
              <a:spLocks/>
            </p:cNvSpPr>
            <p:nvPr/>
          </p:nvSpPr>
          <p:spPr bwMode="auto">
            <a:xfrm>
              <a:off x="4537075" y="6600826"/>
              <a:ext cx="238125" cy="300038"/>
            </a:xfrm>
            <a:custGeom>
              <a:avLst/>
              <a:gdLst>
                <a:gd name="T0" fmla="*/ 150 w 241"/>
                <a:gd name="T1" fmla="*/ 304 h 304"/>
                <a:gd name="T2" fmla="*/ 241 w 241"/>
                <a:gd name="T3" fmla="*/ 239 h 304"/>
                <a:gd name="T4" fmla="*/ 233 w 241"/>
                <a:gd name="T5" fmla="*/ 230 h 304"/>
                <a:gd name="T6" fmla="*/ 0 w 241"/>
                <a:gd name="T7" fmla="*/ 0 h 304"/>
                <a:gd name="T8" fmla="*/ 0 w 241"/>
                <a:gd name="T9" fmla="*/ 0 h 304"/>
                <a:gd name="T10" fmla="*/ 150 w 241"/>
                <a:gd name="T11" fmla="*/ 304 h 304"/>
              </a:gdLst>
              <a:ahLst/>
              <a:cxnLst>
                <a:cxn ang="0">
                  <a:pos x="T0" y="T1"/>
                </a:cxn>
                <a:cxn ang="0">
                  <a:pos x="T2" y="T3"/>
                </a:cxn>
                <a:cxn ang="0">
                  <a:pos x="T4" y="T5"/>
                </a:cxn>
                <a:cxn ang="0">
                  <a:pos x="T6" y="T7"/>
                </a:cxn>
                <a:cxn ang="0">
                  <a:pos x="T8" y="T9"/>
                </a:cxn>
                <a:cxn ang="0">
                  <a:pos x="T10" y="T11"/>
                </a:cxn>
              </a:cxnLst>
              <a:rect l="0" t="0" r="r" b="b"/>
              <a:pathLst>
                <a:path w="241" h="304">
                  <a:moveTo>
                    <a:pt x="150" y="304"/>
                  </a:moveTo>
                  <a:cubicBezTo>
                    <a:pt x="175" y="280"/>
                    <a:pt x="208" y="255"/>
                    <a:pt x="241" y="239"/>
                  </a:cubicBezTo>
                  <a:cubicBezTo>
                    <a:pt x="241" y="239"/>
                    <a:pt x="241" y="230"/>
                    <a:pt x="233" y="230"/>
                  </a:cubicBezTo>
                  <a:cubicBezTo>
                    <a:pt x="158" y="66"/>
                    <a:pt x="50" y="16"/>
                    <a:pt x="0" y="0"/>
                  </a:cubicBezTo>
                  <a:cubicBezTo>
                    <a:pt x="0" y="0"/>
                    <a:pt x="0" y="0"/>
                    <a:pt x="0" y="0"/>
                  </a:cubicBezTo>
                  <a:cubicBezTo>
                    <a:pt x="92" y="66"/>
                    <a:pt x="150" y="173"/>
                    <a:pt x="150" y="30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61" name="Freeform 17"/>
            <p:cNvSpPr>
              <a:spLocks/>
            </p:cNvSpPr>
            <p:nvPr/>
          </p:nvSpPr>
          <p:spPr bwMode="auto">
            <a:xfrm>
              <a:off x="3773488" y="6600826"/>
              <a:ext cx="315912" cy="481013"/>
            </a:xfrm>
            <a:custGeom>
              <a:avLst/>
              <a:gdLst>
                <a:gd name="T0" fmla="*/ 318 w 318"/>
                <a:gd name="T1" fmla="*/ 0 h 486"/>
                <a:gd name="T2" fmla="*/ 318 w 318"/>
                <a:gd name="T3" fmla="*/ 0 h 486"/>
                <a:gd name="T4" fmla="*/ 84 w 318"/>
                <a:gd name="T5" fmla="*/ 231 h 486"/>
                <a:gd name="T6" fmla="*/ 167 w 318"/>
                <a:gd name="T7" fmla="*/ 478 h 486"/>
                <a:gd name="T8" fmla="*/ 167 w 318"/>
                <a:gd name="T9" fmla="*/ 305 h 486"/>
                <a:gd name="T10" fmla="*/ 318 w 318"/>
                <a:gd name="T11" fmla="*/ 0 h 486"/>
              </a:gdLst>
              <a:ahLst/>
              <a:cxnLst>
                <a:cxn ang="0">
                  <a:pos x="T0" y="T1"/>
                </a:cxn>
                <a:cxn ang="0">
                  <a:pos x="T2" y="T3"/>
                </a:cxn>
                <a:cxn ang="0">
                  <a:pos x="T4" y="T5"/>
                </a:cxn>
                <a:cxn ang="0">
                  <a:pos x="T6" y="T7"/>
                </a:cxn>
                <a:cxn ang="0">
                  <a:pos x="T8" y="T9"/>
                </a:cxn>
                <a:cxn ang="0">
                  <a:pos x="T10" y="T11"/>
                </a:cxn>
              </a:cxnLst>
              <a:rect l="0" t="0" r="r" b="b"/>
              <a:pathLst>
                <a:path w="318" h="486">
                  <a:moveTo>
                    <a:pt x="318" y="0"/>
                  </a:moveTo>
                  <a:cubicBezTo>
                    <a:pt x="318" y="0"/>
                    <a:pt x="318" y="0"/>
                    <a:pt x="318" y="0"/>
                  </a:cubicBezTo>
                  <a:cubicBezTo>
                    <a:pt x="268" y="16"/>
                    <a:pt x="151" y="66"/>
                    <a:pt x="84" y="231"/>
                  </a:cubicBezTo>
                  <a:cubicBezTo>
                    <a:pt x="0" y="404"/>
                    <a:pt x="92" y="486"/>
                    <a:pt x="167" y="478"/>
                  </a:cubicBezTo>
                  <a:cubicBezTo>
                    <a:pt x="167" y="305"/>
                    <a:pt x="167" y="305"/>
                    <a:pt x="167" y="305"/>
                  </a:cubicBezTo>
                  <a:cubicBezTo>
                    <a:pt x="167" y="181"/>
                    <a:pt x="226" y="66"/>
                    <a:pt x="318" y="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62" name="Freeform 18"/>
            <p:cNvSpPr>
              <a:spLocks/>
            </p:cNvSpPr>
            <p:nvPr/>
          </p:nvSpPr>
          <p:spPr bwMode="auto">
            <a:xfrm>
              <a:off x="3997325" y="6624638"/>
              <a:ext cx="623887" cy="679450"/>
            </a:xfrm>
            <a:custGeom>
              <a:avLst/>
              <a:gdLst>
                <a:gd name="T0" fmla="*/ 630 w 630"/>
                <a:gd name="T1" fmla="*/ 273 h 685"/>
                <a:gd name="T2" fmla="*/ 522 w 630"/>
                <a:gd name="T3" fmla="*/ 0 h 685"/>
                <a:gd name="T4" fmla="*/ 315 w 630"/>
                <a:gd name="T5" fmla="*/ 99 h 685"/>
                <a:gd name="T6" fmla="*/ 116 w 630"/>
                <a:gd name="T7" fmla="*/ 0 h 685"/>
                <a:gd name="T8" fmla="*/ 0 w 630"/>
                <a:gd name="T9" fmla="*/ 273 h 685"/>
                <a:gd name="T10" fmla="*/ 0 w 630"/>
                <a:gd name="T11" fmla="*/ 545 h 685"/>
                <a:gd name="T12" fmla="*/ 124 w 630"/>
                <a:gd name="T13" fmla="*/ 685 h 685"/>
                <a:gd name="T14" fmla="*/ 514 w 630"/>
                <a:gd name="T15" fmla="*/ 685 h 685"/>
                <a:gd name="T16" fmla="*/ 514 w 630"/>
                <a:gd name="T17" fmla="*/ 685 h 685"/>
                <a:gd name="T18" fmla="*/ 563 w 630"/>
                <a:gd name="T19" fmla="*/ 454 h 685"/>
                <a:gd name="T20" fmla="*/ 630 w 630"/>
                <a:gd name="T21" fmla="*/ 339 h 685"/>
                <a:gd name="T22" fmla="*/ 630 w 630"/>
                <a:gd name="T23" fmla="*/ 273 h 685"/>
                <a:gd name="T24" fmla="*/ 630 w 630"/>
                <a:gd name="T25" fmla="*/ 273 h 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30" h="685">
                  <a:moveTo>
                    <a:pt x="630" y="273"/>
                  </a:moveTo>
                  <a:cubicBezTo>
                    <a:pt x="630" y="165"/>
                    <a:pt x="588" y="66"/>
                    <a:pt x="522" y="0"/>
                  </a:cubicBezTo>
                  <a:cubicBezTo>
                    <a:pt x="472" y="58"/>
                    <a:pt x="398" y="99"/>
                    <a:pt x="315" y="99"/>
                  </a:cubicBezTo>
                  <a:cubicBezTo>
                    <a:pt x="232" y="99"/>
                    <a:pt x="165" y="58"/>
                    <a:pt x="116" y="0"/>
                  </a:cubicBezTo>
                  <a:cubicBezTo>
                    <a:pt x="41" y="66"/>
                    <a:pt x="0" y="165"/>
                    <a:pt x="0" y="273"/>
                  </a:cubicBezTo>
                  <a:cubicBezTo>
                    <a:pt x="0" y="545"/>
                    <a:pt x="0" y="545"/>
                    <a:pt x="0" y="545"/>
                  </a:cubicBezTo>
                  <a:cubicBezTo>
                    <a:pt x="0" y="628"/>
                    <a:pt x="58" y="685"/>
                    <a:pt x="124" y="685"/>
                  </a:cubicBezTo>
                  <a:cubicBezTo>
                    <a:pt x="514" y="685"/>
                    <a:pt x="514" y="685"/>
                    <a:pt x="514" y="685"/>
                  </a:cubicBezTo>
                  <a:cubicBezTo>
                    <a:pt x="514" y="685"/>
                    <a:pt x="514" y="685"/>
                    <a:pt x="514" y="685"/>
                  </a:cubicBezTo>
                  <a:cubicBezTo>
                    <a:pt x="514" y="611"/>
                    <a:pt x="522" y="529"/>
                    <a:pt x="563" y="454"/>
                  </a:cubicBezTo>
                  <a:cubicBezTo>
                    <a:pt x="580" y="413"/>
                    <a:pt x="605" y="372"/>
                    <a:pt x="630" y="339"/>
                  </a:cubicBezTo>
                  <a:cubicBezTo>
                    <a:pt x="630" y="273"/>
                    <a:pt x="630" y="273"/>
                    <a:pt x="630" y="273"/>
                  </a:cubicBezTo>
                  <a:cubicBezTo>
                    <a:pt x="630" y="273"/>
                    <a:pt x="630" y="273"/>
                    <a:pt x="630" y="273"/>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63" name="Oval 19"/>
            <p:cNvSpPr>
              <a:spLocks noChangeArrowheads="1"/>
            </p:cNvSpPr>
            <p:nvPr/>
          </p:nvSpPr>
          <p:spPr bwMode="auto">
            <a:xfrm>
              <a:off x="4100513" y="6235701"/>
              <a:ext cx="419100" cy="409575"/>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64" name="Freeform 20"/>
            <p:cNvSpPr>
              <a:spLocks/>
            </p:cNvSpPr>
            <p:nvPr/>
          </p:nvSpPr>
          <p:spPr bwMode="auto">
            <a:xfrm>
              <a:off x="5387975" y="7337426"/>
              <a:ext cx="528637" cy="477838"/>
            </a:xfrm>
            <a:custGeom>
              <a:avLst/>
              <a:gdLst>
                <a:gd name="T0" fmla="*/ 466 w 533"/>
                <a:gd name="T1" fmla="*/ 200 h 482"/>
                <a:gd name="T2" fmla="*/ 283 w 533"/>
                <a:gd name="T3" fmla="*/ 117 h 482"/>
                <a:gd name="T4" fmla="*/ 258 w 533"/>
                <a:gd name="T5" fmla="*/ 50 h 482"/>
                <a:gd name="T6" fmla="*/ 166 w 533"/>
                <a:gd name="T7" fmla="*/ 0 h 482"/>
                <a:gd name="T8" fmla="*/ 116 w 533"/>
                <a:gd name="T9" fmla="*/ 192 h 482"/>
                <a:gd name="T10" fmla="*/ 0 w 533"/>
                <a:gd name="T11" fmla="*/ 349 h 482"/>
                <a:gd name="T12" fmla="*/ 91 w 533"/>
                <a:gd name="T13" fmla="*/ 391 h 482"/>
                <a:gd name="T14" fmla="*/ 158 w 533"/>
                <a:gd name="T15" fmla="*/ 366 h 482"/>
                <a:gd name="T16" fmla="*/ 341 w 533"/>
                <a:gd name="T17" fmla="*/ 458 h 482"/>
                <a:gd name="T18" fmla="*/ 483 w 533"/>
                <a:gd name="T19" fmla="*/ 391 h 482"/>
                <a:gd name="T20" fmla="*/ 499 w 533"/>
                <a:gd name="T21" fmla="*/ 349 h 482"/>
                <a:gd name="T22" fmla="*/ 466 w 533"/>
                <a:gd name="T23" fmla="*/ 200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33" h="482">
                  <a:moveTo>
                    <a:pt x="466" y="200"/>
                  </a:moveTo>
                  <a:cubicBezTo>
                    <a:pt x="283" y="117"/>
                    <a:pt x="283" y="117"/>
                    <a:pt x="283" y="117"/>
                  </a:cubicBezTo>
                  <a:cubicBezTo>
                    <a:pt x="291" y="92"/>
                    <a:pt x="283" y="59"/>
                    <a:pt x="258" y="50"/>
                  </a:cubicBezTo>
                  <a:cubicBezTo>
                    <a:pt x="166" y="0"/>
                    <a:pt x="166" y="0"/>
                    <a:pt x="166" y="0"/>
                  </a:cubicBezTo>
                  <a:cubicBezTo>
                    <a:pt x="158" y="67"/>
                    <a:pt x="141" y="133"/>
                    <a:pt x="116" y="192"/>
                  </a:cubicBezTo>
                  <a:cubicBezTo>
                    <a:pt x="83" y="250"/>
                    <a:pt x="41" y="308"/>
                    <a:pt x="0" y="349"/>
                  </a:cubicBezTo>
                  <a:cubicBezTo>
                    <a:pt x="91" y="391"/>
                    <a:pt x="91" y="391"/>
                    <a:pt x="91" y="391"/>
                  </a:cubicBezTo>
                  <a:cubicBezTo>
                    <a:pt x="116" y="408"/>
                    <a:pt x="150" y="391"/>
                    <a:pt x="158" y="366"/>
                  </a:cubicBezTo>
                  <a:cubicBezTo>
                    <a:pt x="341" y="458"/>
                    <a:pt x="341" y="458"/>
                    <a:pt x="341" y="458"/>
                  </a:cubicBezTo>
                  <a:cubicBezTo>
                    <a:pt x="391" y="482"/>
                    <a:pt x="449" y="449"/>
                    <a:pt x="483" y="391"/>
                  </a:cubicBezTo>
                  <a:cubicBezTo>
                    <a:pt x="499" y="349"/>
                    <a:pt x="499" y="349"/>
                    <a:pt x="499" y="349"/>
                  </a:cubicBezTo>
                  <a:cubicBezTo>
                    <a:pt x="533" y="291"/>
                    <a:pt x="516" y="225"/>
                    <a:pt x="466" y="200"/>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65" name="Freeform 21"/>
            <p:cNvSpPr>
              <a:spLocks noEditPoints="1"/>
            </p:cNvSpPr>
            <p:nvPr/>
          </p:nvSpPr>
          <p:spPr bwMode="auto">
            <a:xfrm>
              <a:off x="4511675" y="6788151"/>
              <a:ext cx="1027112" cy="1027113"/>
            </a:xfrm>
            <a:custGeom>
              <a:avLst/>
              <a:gdLst>
                <a:gd name="T0" fmla="*/ 713 w 1036"/>
                <a:gd name="T1" fmla="*/ 108 h 1036"/>
                <a:gd name="T2" fmla="*/ 108 w 1036"/>
                <a:gd name="T3" fmla="*/ 324 h 1036"/>
                <a:gd name="T4" fmla="*/ 323 w 1036"/>
                <a:gd name="T5" fmla="*/ 929 h 1036"/>
                <a:gd name="T6" fmla="*/ 928 w 1036"/>
                <a:gd name="T7" fmla="*/ 713 h 1036"/>
                <a:gd name="T8" fmla="*/ 713 w 1036"/>
                <a:gd name="T9" fmla="*/ 108 h 1036"/>
                <a:gd name="T10" fmla="*/ 804 w 1036"/>
                <a:gd name="T11" fmla="*/ 655 h 1036"/>
                <a:gd name="T12" fmla="*/ 389 w 1036"/>
                <a:gd name="T13" fmla="*/ 796 h 1036"/>
                <a:gd name="T14" fmla="*/ 240 w 1036"/>
                <a:gd name="T15" fmla="*/ 382 h 1036"/>
                <a:gd name="T16" fmla="*/ 655 w 1036"/>
                <a:gd name="T17" fmla="*/ 232 h 1036"/>
                <a:gd name="T18" fmla="*/ 804 w 1036"/>
                <a:gd name="T19" fmla="*/ 655 h 10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6" h="1036">
                  <a:moveTo>
                    <a:pt x="713" y="108"/>
                  </a:moveTo>
                  <a:cubicBezTo>
                    <a:pt x="489" y="0"/>
                    <a:pt x="215" y="100"/>
                    <a:pt x="108" y="324"/>
                  </a:cubicBezTo>
                  <a:cubicBezTo>
                    <a:pt x="0" y="547"/>
                    <a:pt x="99" y="821"/>
                    <a:pt x="323" y="929"/>
                  </a:cubicBezTo>
                  <a:cubicBezTo>
                    <a:pt x="547" y="1036"/>
                    <a:pt x="820" y="937"/>
                    <a:pt x="928" y="713"/>
                  </a:cubicBezTo>
                  <a:cubicBezTo>
                    <a:pt x="1036" y="489"/>
                    <a:pt x="945" y="216"/>
                    <a:pt x="713" y="108"/>
                  </a:cubicBezTo>
                  <a:close/>
                  <a:moveTo>
                    <a:pt x="804" y="655"/>
                  </a:moveTo>
                  <a:cubicBezTo>
                    <a:pt x="729" y="804"/>
                    <a:pt x="539" y="871"/>
                    <a:pt x="389" y="796"/>
                  </a:cubicBezTo>
                  <a:cubicBezTo>
                    <a:pt x="232" y="721"/>
                    <a:pt x="166" y="539"/>
                    <a:pt x="240" y="382"/>
                  </a:cubicBezTo>
                  <a:cubicBezTo>
                    <a:pt x="315" y="224"/>
                    <a:pt x="497" y="158"/>
                    <a:pt x="655" y="232"/>
                  </a:cubicBezTo>
                  <a:cubicBezTo>
                    <a:pt x="812" y="307"/>
                    <a:pt x="879" y="498"/>
                    <a:pt x="804" y="655"/>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sp>
          <p:nvSpPr>
            <p:cNvPr id="66" name="Freeform 22"/>
            <p:cNvSpPr>
              <a:spLocks/>
            </p:cNvSpPr>
            <p:nvPr/>
          </p:nvSpPr>
          <p:spPr bwMode="auto">
            <a:xfrm>
              <a:off x="4808538" y="7032626"/>
              <a:ext cx="344487" cy="230188"/>
            </a:xfrm>
            <a:custGeom>
              <a:avLst/>
              <a:gdLst>
                <a:gd name="T0" fmla="*/ 322 w 347"/>
                <a:gd name="T1" fmla="*/ 58 h 232"/>
                <a:gd name="T2" fmla="*/ 322 w 347"/>
                <a:gd name="T3" fmla="*/ 58 h 232"/>
                <a:gd name="T4" fmla="*/ 8 w 347"/>
                <a:gd name="T5" fmla="*/ 166 h 232"/>
                <a:gd name="T6" fmla="*/ 25 w 347"/>
                <a:gd name="T7" fmla="*/ 224 h 232"/>
                <a:gd name="T8" fmla="*/ 83 w 347"/>
                <a:gd name="T9" fmla="*/ 199 h 232"/>
                <a:gd name="T10" fmla="*/ 289 w 347"/>
                <a:gd name="T11" fmla="*/ 124 h 232"/>
                <a:gd name="T12" fmla="*/ 339 w 347"/>
                <a:gd name="T13" fmla="*/ 108 h 232"/>
                <a:gd name="T14" fmla="*/ 322 w 347"/>
                <a:gd name="T15" fmla="*/ 5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232">
                  <a:moveTo>
                    <a:pt x="322" y="58"/>
                  </a:moveTo>
                  <a:cubicBezTo>
                    <a:pt x="322" y="58"/>
                    <a:pt x="322" y="58"/>
                    <a:pt x="322" y="58"/>
                  </a:cubicBezTo>
                  <a:cubicBezTo>
                    <a:pt x="207" y="0"/>
                    <a:pt x="66" y="49"/>
                    <a:pt x="8" y="166"/>
                  </a:cubicBezTo>
                  <a:cubicBezTo>
                    <a:pt x="0" y="191"/>
                    <a:pt x="8" y="207"/>
                    <a:pt x="25" y="224"/>
                  </a:cubicBezTo>
                  <a:cubicBezTo>
                    <a:pt x="50" y="232"/>
                    <a:pt x="66" y="224"/>
                    <a:pt x="83" y="199"/>
                  </a:cubicBezTo>
                  <a:cubicBezTo>
                    <a:pt x="116" y="124"/>
                    <a:pt x="207" y="91"/>
                    <a:pt x="289" y="124"/>
                  </a:cubicBezTo>
                  <a:cubicBezTo>
                    <a:pt x="306" y="132"/>
                    <a:pt x="330" y="124"/>
                    <a:pt x="339" y="108"/>
                  </a:cubicBezTo>
                  <a:cubicBezTo>
                    <a:pt x="347" y="91"/>
                    <a:pt x="339" y="66"/>
                    <a:pt x="322" y="58"/>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30" tIns="44815" rIns="89630" bIns="44815" numCol="1" anchor="t" anchorCtr="0" compatLnSpc="1">
              <a:prstTxWarp prst="textNoShape">
                <a:avLst/>
              </a:prstTxWarp>
            </a:bodyPr>
            <a:lstStyle/>
            <a:p>
              <a:pPr marL="0" marR="0" lvl="0" indent="0" algn="l" defTabSz="896328" rtl="0" eaLnBrk="1" fontAlgn="auto" latinLnBrk="0" hangingPunct="1">
                <a:lnSpc>
                  <a:spcPct val="100000"/>
                </a:lnSpc>
                <a:spcBef>
                  <a:spcPts val="0"/>
                </a:spcBef>
                <a:spcAft>
                  <a:spcPts val="0"/>
                </a:spcAft>
                <a:buClrTx/>
                <a:buSzTx/>
                <a:buFontTx/>
                <a:buNone/>
                <a:tabLst/>
                <a:defRPr/>
              </a:pPr>
              <a:endParaRPr kumimoji="0" lang="en-US" sz="1766" b="0" i="0" u="none" strike="noStrike" kern="0" cap="none" spc="0" normalizeH="0" baseline="0" noProof="0">
                <a:ln>
                  <a:noFill/>
                </a:ln>
                <a:solidFill>
                  <a:srgbClr val="505050"/>
                </a:solidFill>
                <a:effectLst/>
                <a:uLnTx/>
                <a:uFillTx/>
                <a:latin typeface="Segoe UI"/>
                <a:ea typeface="+mn-ea"/>
                <a:cs typeface="+mn-cs"/>
              </a:endParaRPr>
            </a:p>
          </p:txBody>
        </p:sp>
      </p:grpSp>
      <p:sp>
        <p:nvSpPr>
          <p:cNvPr id="69" name="Title 1"/>
          <p:cNvSpPr txBox="1">
            <a:spLocks/>
          </p:cNvSpPr>
          <p:nvPr/>
        </p:nvSpPr>
        <p:spPr>
          <a:xfrm>
            <a:off x="269241" y="289957"/>
            <a:ext cx="11655840" cy="899537"/>
          </a:xfrm>
          <a:prstGeom prst="rect">
            <a:avLst/>
          </a:prstGeom>
        </p:spPr>
        <p:txBody>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90000"/>
              </a:lnSpc>
              <a:spcBef>
                <a:spcPct val="0"/>
              </a:spcBef>
              <a:spcAft>
                <a:spcPts val="0"/>
              </a:spcAft>
              <a:buClrTx/>
              <a:buSzTx/>
              <a:buFontTx/>
              <a:buNone/>
              <a:tabLst/>
              <a:defRPr/>
            </a:pPr>
            <a:endParaRPr kumimoji="0" lang="nl-BE" sz="4705" b="0" i="0" u="none" strike="noStrike" kern="1200" cap="none" spc="-102" normalizeH="0" baseline="0" noProof="0">
              <a:ln w="3175">
                <a:noFill/>
              </a:ln>
              <a:gradFill>
                <a:gsLst>
                  <a:gs pos="1250">
                    <a:srgbClr val="2C292A"/>
                  </a:gs>
                  <a:gs pos="100000">
                    <a:srgbClr val="2C292A"/>
                  </a:gs>
                </a:gsLst>
                <a:lin ang="5400000" scaled="0"/>
              </a:gradFill>
              <a:effectLst/>
              <a:uLnTx/>
              <a:uFillTx/>
              <a:latin typeface="Segoe UI Light"/>
              <a:ea typeface="+mn-ea"/>
              <a:cs typeface="Segoe UI" pitchFamily="34" charset="0"/>
            </a:endParaRPr>
          </a:p>
        </p:txBody>
      </p:sp>
      <p:sp>
        <p:nvSpPr>
          <p:cNvPr id="70" name="Rectangle 69"/>
          <p:cNvSpPr/>
          <p:nvPr/>
        </p:nvSpPr>
        <p:spPr bwMode="auto">
          <a:xfrm>
            <a:off x="4617585" y="5902077"/>
            <a:ext cx="3318144" cy="783658"/>
          </a:xfrm>
          <a:prstGeom prst="rect">
            <a:avLst/>
          </a:prstGeom>
          <a:solidFill>
            <a:srgbClr val="FF2DE6"/>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Single Sign On Experience</a:t>
            </a:r>
            <a:b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Two directories to maintain</a:t>
            </a:r>
            <a:b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Between 0 and 3 servers on-premises</a:t>
            </a:r>
            <a:endParaRPr kumimoji="0" lang="en-US" sz="1372" b="1"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endParaRPr>
          </a:p>
        </p:txBody>
      </p:sp>
      <p:sp>
        <p:nvSpPr>
          <p:cNvPr id="72" name="Rectangle 71"/>
          <p:cNvSpPr/>
          <p:nvPr/>
        </p:nvSpPr>
        <p:spPr bwMode="auto">
          <a:xfrm>
            <a:off x="8537029" y="5902077"/>
            <a:ext cx="3318144" cy="783658"/>
          </a:xfrm>
          <a:prstGeom prst="rect">
            <a:avLst/>
          </a:prstGeom>
          <a:solidFill>
            <a:srgbClr val="1976FF"/>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Single Sign On</a:t>
            </a:r>
            <a:b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One directory to maintain</a:t>
            </a:r>
            <a:b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372"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Between 2 and 8 servers on-premises</a:t>
            </a:r>
          </a:p>
        </p:txBody>
      </p:sp>
      <p:sp>
        <p:nvSpPr>
          <p:cNvPr id="23" name="Title 22">
            <a:extLst>
              <a:ext uri="{FF2B5EF4-FFF2-40B4-BE49-F238E27FC236}">
                <a16:creationId xmlns:a16="http://schemas.microsoft.com/office/drawing/2014/main" id="{D2E672C7-839D-4AF7-80BD-8B4561A0974B}"/>
              </a:ext>
            </a:extLst>
          </p:cNvPr>
          <p:cNvSpPr>
            <a:spLocks noGrp="1"/>
          </p:cNvSpPr>
          <p:nvPr>
            <p:ph type="title"/>
          </p:nvPr>
        </p:nvSpPr>
        <p:spPr/>
        <p:txBody>
          <a:bodyPr/>
          <a:lstStyle/>
          <a:p>
            <a:r>
              <a:rPr lang="nl-BE"/>
              <a:t>Identity Models</a:t>
            </a:r>
            <a:endParaRPr lang="en-US"/>
          </a:p>
        </p:txBody>
      </p:sp>
      <p:sp>
        <p:nvSpPr>
          <p:cNvPr id="38" name="Rectangle 37"/>
          <p:cNvSpPr/>
          <p:nvPr/>
        </p:nvSpPr>
        <p:spPr bwMode="auto">
          <a:xfrm>
            <a:off x="8537030" y="4249193"/>
            <a:ext cx="1658150" cy="779779"/>
          </a:xfrm>
          <a:prstGeom prst="rect">
            <a:avLst/>
          </a:prstGeom>
          <a:solidFill>
            <a:srgbClr val="002050"/>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Federation</a:t>
            </a:r>
          </a:p>
        </p:txBody>
      </p:sp>
      <p:sp>
        <p:nvSpPr>
          <p:cNvPr id="39" name="Rectangle 38"/>
          <p:cNvSpPr/>
          <p:nvPr/>
        </p:nvSpPr>
        <p:spPr bwMode="auto">
          <a:xfrm>
            <a:off x="10259634" y="4249193"/>
            <a:ext cx="1658150" cy="779779"/>
          </a:xfrm>
          <a:prstGeom prst="rect">
            <a:avLst/>
          </a:prstGeom>
          <a:solidFill>
            <a:srgbClr val="002050">
              <a:lumMod val="90000"/>
              <a:lumOff val="10000"/>
            </a:srgbClr>
          </a:solidFill>
          <a:ln w="9525" cap="flat" cmpd="sng" algn="ctr">
            <a:noFill/>
            <a:prstDash val="solid"/>
            <a:headEnd type="none" w="med" len="med"/>
            <a:tailEnd type="none" w="med" len="med"/>
          </a:ln>
          <a:effectLst/>
        </p:spPr>
        <p:txBody>
          <a:bodyPr rot="0" spcFirstLastPara="0" vertOverflow="overflow" horzOverflow="overflow" vert="horz" wrap="square" lIns="143407" tIns="89630" rIns="89630" bIns="89630" numCol="1" spcCol="0" rtlCol="0" fromWordArt="0" anchor="ctr" anchorCtr="0" forceAA="0" compatLnSpc="1">
            <a:prstTxWarp prst="textNoShape">
              <a:avLst/>
            </a:prstTxWarp>
            <a:noAutofit/>
          </a:bodyPr>
          <a:lstStyle/>
          <a:p>
            <a:pPr marL="0" marR="0" lvl="0" indent="0" algn="l" defTabSz="896328" rtl="0" eaLnBrk="1" fontAlgn="auto" latinLnBrk="0" hangingPunct="1">
              <a:lnSpc>
                <a:spcPct val="90000"/>
              </a:lnSpc>
              <a:spcBef>
                <a:spcPts val="0"/>
              </a:spcBef>
              <a:spcAft>
                <a:spcPts val="588"/>
              </a:spcAft>
              <a:buClrTx/>
              <a:buSzTx/>
              <a:buFontTx/>
              <a:buNone/>
              <a:tabLst/>
              <a:defRPr/>
            </a:pP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Directory </a:t>
            </a:r>
            <a:b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br>
            <a:r>
              <a:rPr kumimoji="0" lang="en-US" sz="1766"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mn-cs"/>
              </a:rPr>
              <a:t>sync</a:t>
            </a:r>
          </a:p>
        </p:txBody>
      </p:sp>
    </p:spTree>
    <p:extLst>
      <p:ext uri="{BB962C8B-B14F-4D97-AF65-F5344CB8AC3E}">
        <p14:creationId xmlns:p14="http://schemas.microsoft.com/office/powerpoint/2010/main" val="1318653532"/>
      </p:ext>
    </p:extLst>
  </p:cSld>
  <p:clrMapOvr>
    <a:masterClrMapping/>
  </p:clrMapOvr>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87B57C4-54B3-4806-83C9-BB7C7E580692}"/>
              </a:ext>
            </a:extLst>
          </p:cNvPr>
          <p:cNvPicPr>
            <a:picLocks noChangeAspect="1"/>
          </p:cNvPicPr>
          <p:nvPr/>
        </p:nvPicPr>
        <p:blipFill>
          <a:blip r:embed="rId3"/>
          <a:stretch>
            <a:fillRect/>
          </a:stretch>
        </p:blipFill>
        <p:spPr>
          <a:xfrm>
            <a:off x="5838149" y="1323063"/>
            <a:ext cx="6055115" cy="3716110"/>
          </a:xfrm>
          <a:prstGeom prst="rect">
            <a:avLst/>
          </a:prstGeom>
        </p:spPr>
      </p:pic>
      <p:sp>
        <p:nvSpPr>
          <p:cNvPr id="2" name="Title 1">
            <a:extLst>
              <a:ext uri="{FF2B5EF4-FFF2-40B4-BE49-F238E27FC236}">
                <a16:creationId xmlns:a16="http://schemas.microsoft.com/office/drawing/2014/main" id="{06C82691-A14B-4193-BD93-CDC0810BD2F9}"/>
              </a:ext>
            </a:extLst>
          </p:cNvPr>
          <p:cNvSpPr>
            <a:spLocks noGrp="1"/>
          </p:cNvSpPr>
          <p:nvPr>
            <p:ph type="title"/>
          </p:nvPr>
        </p:nvSpPr>
        <p:spPr/>
        <p:txBody>
          <a:bodyPr/>
          <a:lstStyle/>
          <a:p>
            <a:r>
              <a:rPr lang="en-US"/>
              <a:t>Syncing Identities to the Cloud</a:t>
            </a:r>
          </a:p>
        </p:txBody>
      </p:sp>
      <p:sp>
        <p:nvSpPr>
          <p:cNvPr id="3" name="Content Placeholder 2">
            <a:extLst>
              <a:ext uri="{FF2B5EF4-FFF2-40B4-BE49-F238E27FC236}">
                <a16:creationId xmlns:a16="http://schemas.microsoft.com/office/drawing/2014/main" id="{49268C9E-14D7-4F38-9C65-F8684270BA46}"/>
              </a:ext>
            </a:extLst>
          </p:cNvPr>
          <p:cNvSpPr>
            <a:spLocks noGrp="1"/>
          </p:cNvSpPr>
          <p:nvPr>
            <p:ph idx="1"/>
          </p:nvPr>
        </p:nvSpPr>
        <p:spPr>
          <a:xfrm>
            <a:off x="269242" y="1189178"/>
            <a:ext cx="5568907" cy="5242444"/>
          </a:xfrm>
        </p:spPr>
        <p:txBody>
          <a:bodyPr>
            <a:normAutofit fontScale="92500" lnSpcReduction="20000"/>
          </a:bodyPr>
          <a:lstStyle/>
          <a:p>
            <a:r>
              <a:rPr lang="en-US"/>
              <a:t>Tool: Azure AD connect</a:t>
            </a:r>
          </a:p>
          <a:p>
            <a:pPr lvl="1"/>
            <a:r>
              <a:rPr lang="en-US"/>
              <a:t>Enables common identities between on-premises and online</a:t>
            </a:r>
          </a:p>
          <a:p>
            <a:pPr lvl="1"/>
            <a:r>
              <a:rPr lang="en-US"/>
              <a:t>Works over the Internet</a:t>
            </a:r>
          </a:p>
          <a:p>
            <a:pPr lvl="1"/>
            <a:r>
              <a:rPr lang="en-US"/>
              <a:t>Start simple with Express Settings setup </a:t>
            </a:r>
          </a:p>
          <a:p>
            <a:pPr lvl="1"/>
            <a:r>
              <a:rPr lang="en-US"/>
              <a:t>Custom setup for complex scenarios</a:t>
            </a:r>
          </a:p>
          <a:p>
            <a:pPr lvl="2"/>
            <a:r>
              <a:rPr lang="en-US"/>
              <a:t>Multi forest topologies, filtering, Sign on using federation, Azure AD Premium features, customer attributes and more</a:t>
            </a:r>
          </a:p>
          <a:p>
            <a:pPr lvl="1"/>
            <a:r>
              <a:rPr lang="en-US"/>
              <a:t>User sign-in using either Password Synchronization or Federation with ADFS</a:t>
            </a:r>
          </a:p>
          <a:p>
            <a:endParaRPr lang="en-US"/>
          </a:p>
        </p:txBody>
      </p:sp>
    </p:spTree>
    <p:extLst>
      <p:ext uri="{BB962C8B-B14F-4D97-AF65-F5344CB8AC3E}">
        <p14:creationId xmlns:p14="http://schemas.microsoft.com/office/powerpoint/2010/main" val="2049343433"/>
      </p:ext>
    </p:extLst>
  </p:cSld>
  <p:clrMapOvr>
    <a:masterClrMapping/>
  </p:clrMapOvr>
  <p:extLst mod="1"/>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Synchronized identities with Password Sync User and Administrative Experience</a:t>
            </a:r>
          </a:p>
        </p:txBody>
      </p:sp>
      <p:sp>
        <p:nvSpPr>
          <p:cNvPr id="7" name="Text Placeholder 6"/>
          <p:cNvSpPr>
            <a:spLocks noGrp="1"/>
          </p:cNvSpPr>
          <p:nvPr>
            <p:ph idx="1"/>
          </p:nvPr>
        </p:nvSpPr>
        <p:spPr>
          <a:xfrm>
            <a:off x="269242" y="1876926"/>
            <a:ext cx="11653521" cy="4554696"/>
          </a:xfrm>
        </p:spPr>
        <p:txBody>
          <a:bodyPr/>
          <a:lstStyle/>
          <a:p>
            <a:r>
              <a:rPr lang="en-US"/>
              <a:t>User Experience</a:t>
            </a:r>
          </a:p>
          <a:p>
            <a:pPr lvl="1"/>
            <a:r>
              <a:rPr lang="en-US"/>
              <a:t>Sign in with one identity</a:t>
            </a:r>
          </a:p>
          <a:p>
            <a:pPr lvl="1"/>
            <a:r>
              <a:rPr lang="en-US"/>
              <a:t>Authentication happens in the cloud or on-premises (depending on svc)</a:t>
            </a:r>
          </a:p>
          <a:p>
            <a:pPr lvl="1"/>
            <a:r>
              <a:rPr lang="en-US"/>
              <a:t>Users have two IDs but one username/password combination</a:t>
            </a:r>
          </a:p>
          <a:p>
            <a:r>
              <a:rPr lang="en-US"/>
              <a:t>Administrator Experience</a:t>
            </a:r>
          </a:p>
          <a:p>
            <a:pPr lvl="1"/>
            <a:r>
              <a:rPr lang="en-US"/>
              <a:t>If synchronization happens properly, normally nothing to maintain in the cloud for identity</a:t>
            </a:r>
          </a:p>
        </p:txBody>
      </p:sp>
    </p:spTree>
    <p:extLst>
      <p:ext uri="{BB962C8B-B14F-4D97-AF65-F5344CB8AC3E}">
        <p14:creationId xmlns:p14="http://schemas.microsoft.com/office/powerpoint/2010/main" val="17593964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Federated identities</a:t>
            </a:r>
            <a:br>
              <a:rPr lang="en-US"/>
            </a:br>
            <a:r>
              <a:rPr lang="en-US"/>
              <a:t>User and Administrative Experience</a:t>
            </a:r>
          </a:p>
        </p:txBody>
      </p:sp>
      <p:sp>
        <p:nvSpPr>
          <p:cNvPr id="7" name="Text Placeholder 6"/>
          <p:cNvSpPr>
            <a:spLocks noGrp="1"/>
          </p:cNvSpPr>
          <p:nvPr>
            <p:ph idx="1"/>
          </p:nvPr>
        </p:nvSpPr>
        <p:spPr>
          <a:xfrm>
            <a:off x="269242" y="1722922"/>
            <a:ext cx="11653521" cy="4708700"/>
          </a:xfrm>
        </p:spPr>
        <p:txBody>
          <a:bodyPr>
            <a:normAutofit fontScale="92500" lnSpcReduction="20000"/>
          </a:bodyPr>
          <a:lstStyle/>
          <a:p>
            <a:r>
              <a:rPr lang="en-US"/>
              <a:t>User Experience</a:t>
            </a:r>
          </a:p>
          <a:p>
            <a:pPr lvl="1"/>
            <a:r>
              <a:rPr lang="en-US"/>
              <a:t>Users Sign in with corporate ID</a:t>
            </a:r>
          </a:p>
          <a:p>
            <a:pPr lvl="1"/>
            <a:r>
              <a:rPr lang="en-US"/>
              <a:t>Authentication happens on premises via claim based system</a:t>
            </a:r>
          </a:p>
          <a:p>
            <a:pPr lvl="1"/>
            <a:r>
              <a:rPr lang="en-US"/>
              <a:t>Users have a single credential to provide SSO to on premises and Online services</a:t>
            </a:r>
          </a:p>
          <a:p>
            <a:pPr lvl="1"/>
            <a:r>
              <a:rPr lang="en-US"/>
              <a:t>Users get true SSO experience</a:t>
            </a:r>
          </a:p>
          <a:p>
            <a:r>
              <a:rPr lang="en-US"/>
              <a:t>Administrator Experience</a:t>
            </a:r>
          </a:p>
          <a:p>
            <a:pPr lvl="1"/>
            <a:r>
              <a:rPr lang="en-US"/>
              <a:t>Manage password policy on premises only</a:t>
            </a:r>
          </a:p>
          <a:p>
            <a:pPr lvl="1"/>
            <a:r>
              <a:rPr lang="en-US"/>
              <a:t>Password reset for on premises IDs only</a:t>
            </a:r>
          </a:p>
          <a:p>
            <a:pPr lvl="1"/>
            <a:r>
              <a:rPr lang="en-US"/>
              <a:t>Requires additional servers to enable identity federation so there will be an additional upfront cost</a:t>
            </a:r>
          </a:p>
        </p:txBody>
      </p:sp>
    </p:spTree>
    <p:extLst>
      <p:ext uri="{BB962C8B-B14F-4D97-AF65-F5344CB8AC3E}">
        <p14:creationId xmlns:p14="http://schemas.microsoft.com/office/powerpoint/2010/main" val="34838160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0AFEA-A683-457F-9C2D-8D547EDAE41D}"/>
              </a:ext>
            </a:extLst>
          </p:cNvPr>
          <p:cNvSpPr>
            <a:spLocks noGrp="1"/>
          </p:cNvSpPr>
          <p:nvPr>
            <p:ph type="title"/>
          </p:nvPr>
        </p:nvSpPr>
        <p:spPr/>
        <p:txBody>
          <a:bodyPr/>
          <a:lstStyle/>
          <a:p>
            <a:r>
              <a:rPr lang="en-US"/>
              <a:t>How does Teams leverage AAD?</a:t>
            </a:r>
          </a:p>
        </p:txBody>
      </p:sp>
      <p:sp>
        <p:nvSpPr>
          <p:cNvPr id="3" name="Content Placeholder 2">
            <a:extLst>
              <a:ext uri="{FF2B5EF4-FFF2-40B4-BE49-F238E27FC236}">
                <a16:creationId xmlns:a16="http://schemas.microsoft.com/office/drawing/2014/main" id="{6051432F-E8EB-443E-86FC-D0DFF2A39379}"/>
              </a:ext>
            </a:extLst>
          </p:cNvPr>
          <p:cNvSpPr>
            <a:spLocks noGrp="1"/>
          </p:cNvSpPr>
          <p:nvPr>
            <p:ph idx="1"/>
          </p:nvPr>
        </p:nvSpPr>
        <p:spPr/>
        <p:txBody>
          <a:bodyPr/>
          <a:lstStyle/>
          <a:p>
            <a:r>
              <a:rPr lang="en-US"/>
              <a:t>Identity – Single Sign On (SSO) with Office 365 applications</a:t>
            </a:r>
          </a:p>
          <a:p>
            <a:pPr lvl="1"/>
            <a:r>
              <a:rPr lang="en-US"/>
              <a:t>Multi-Factor Authentication (MFA) for increased security</a:t>
            </a:r>
          </a:p>
          <a:p>
            <a:pPr lvl="1"/>
            <a:r>
              <a:rPr lang="en-US"/>
              <a:t>Conditional Access (based on group, location, and device state)</a:t>
            </a:r>
          </a:p>
          <a:p>
            <a:pPr lvl="1"/>
            <a:r>
              <a:rPr lang="en-US"/>
              <a:t>Access Reviews [Preview]</a:t>
            </a:r>
          </a:p>
          <a:p>
            <a:r>
              <a:rPr lang="en-US"/>
              <a:t>Advanced Modern Group Features</a:t>
            </a:r>
          </a:p>
          <a:p>
            <a:pPr lvl="1"/>
            <a:r>
              <a:rPr lang="en-US"/>
              <a:t>Naming policies [P1 feature]</a:t>
            </a:r>
          </a:p>
          <a:p>
            <a:pPr lvl="1"/>
            <a:r>
              <a:rPr lang="en-US"/>
              <a:t>Group Expiration [P1 feature]</a:t>
            </a:r>
          </a:p>
        </p:txBody>
      </p:sp>
    </p:spTree>
    <p:extLst>
      <p:ext uri="{BB962C8B-B14F-4D97-AF65-F5344CB8AC3E}">
        <p14:creationId xmlns:p14="http://schemas.microsoft.com/office/powerpoint/2010/main" val="40569080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A2ED005-8D09-4212-B744-648E31828423}"/>
              </a:ext>
            </a:extLst>
          </p:cNvPr>
          <p:cNvSpPr>
            <a:spLocks noGrp="1"/>
          </p:cNvSpPr>
          <p:nvPr>
            <p:ph type="title"/>
          </p:nvPr>
        </p:nvSpPr>
        <p:spPr/>
        <p:txBody>
          <a:bodyPr/>
          <a:lstStyle/>
          <a:p>
            <a:r>
              <a:rPr lang="en-US"/>
              <a:t>Office 365 Groups</a:t>
            </a:r>
          </a:p>
        </p:txBody>
      </p:sp>
    </p:spTree>
    <p:extLst>
      <p:ext uri="{BB962C8B-B14F-4D97-AF65-F5344CB8AC3E}">
        <p14:creationId xmlns:p14="http://schemas.microsoft.com/office/powerpoint/2010/main" val="2788852136"/>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Rectangle 142">
            <a:extLst>
              <a:ext uri="{FF2B5EF4-FFF2-40B4-BE49-F238E27FC236}">
                <a16:creationId xmlns:a16="http://schemas.microsoft.com/office/drawing/2014/main" id="{65FC4779-EFD7-4697-BEDB-8C8C3B7F3FCA}"/>
              </a:ext>
            </a:extLst>
          </p:cNvPr>
          <p:cNvSpPr/>
          <p:nvPr/>
        </p:nvSpPr>
        <p:spPr bwMode="auto">
          <a:xfrm>
            <a:off x="1" y="4994247"/>
            <a:ext cx="12192000" cy="1863267"/>
          </a:xfrm>
          <a:prstGeom prst="rect">
            <a:avLst/>
          </a:prstGeom>
          <a:solidFill>
            <a:srgbClr val="F8F8F8"/>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a:ln>
                <a:noFill/>
              </a:ln>
              <a:gradFill>
                <a:gsLst>
                  <a:gs pos="5439">
                    <a:srgbClr val="F8F8F8"/>
                  </a:gs>
                  <a:gs pos="10000">
                    <a:srgbClr val="F8F8F8"/>
                  </a:gs>
                </a:gsLst>
                <a:lin ang="5400000" scaled="0"/>
              </a:gradFill>
              <a:effectLst/>
              <a:uLnTx/>
              <a:uFillTx/>
              <a:latin typeface="Segoe UI"/>
              <a:ea typeface="+mn-ea"/>
              <a:cs typeface="+mn-cs"/>
            </a:endParaRPr>
          </a:p>
        </p:txBody>
      </p:sp>
      <p:cxnSp>
        <p:nvCxnSpPr>
          <p:cNvPr id="5" name="Straight Connector 4"/>
          <p:cNvCxnSpPr/>
          <p:nvPr/>
        </p:nvCxnSpPr>
        <p:spPr>
          <a:xfrm>
            <a:off x="2839739" y="2945108"/>
            <a:ext cx="780002" cy="0"/>
          </a:xfrm>
          <a:prstGeom prst="line">
            <a:avLst/>
          </a:prstGeom>
          <a:ln w="57150">
            <a:solidFill>
              <a:schemeClr val="accent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a:solidFill>
                  <a:srgbClr val="2C292A"/>
                </a:solidFill>
              </a:rPr>
              <a:t>Office 365 Groups is a membership service</a:t>
            </a:r>
            <a:endParaRPr lang="en-US" sz="2800">
              <a:solidFill>
                <a:srgbClr val="2C292A"/>
              </a:solidFill>
            </a:endParaRPr>
          </a:p>
        </p:txBody>
      </p:sp>
      <p:grpSp>
        <p:nvGrpSpPr>
          <p:cNvPr id="4" name="Group 3"/>
          <p:cNvGrpSpPr/>
          <p:nvPr/>
        </p:nvGrpSpPr>
        <p:grpSpPr>
          <a:xfrm>
            <a:off x="565110" y="1710853"/>
            <a:ext cx="2507720" cy="2507720"/>
            <a:chOff x="576441" y="1854585"/>
            <a:chExt cx="2558005" cy="2558005"/>
          </a:xfrm>
        </p:grpSpPr>
        <p:sp>
          <p:nvSpPr>
            <p:cNvPr id="8" name="Oval 7"/>
            <p:cNvSpPr/>
            <p:nvPr/>
          </p:nvSpPr>
          <p:spPr bwMode="auto">
            <a:xfrm>
              <a:off x="576441" y="1854585"/>
              <a:ext cx="2558005" cy="2558005"/>
            </a:xfrm>
            <a:prstGeom prst="ellipse">
              <a:avLst/>
            </a:prstGeom>
            <a:solidFill>
              <a:schemeClr val="bg2"/>
            </a:solidFill>
            <a:ln w="57150">
              <a:solidFill>
                <a:schemeClr val="accent1"/>
              </a:solidFill>
              <a:headEnd type="none"/>
              <a:tailEnd type="none"/>
            </a:ln>
          </p:spPr>
          <p:style>
            <a:lnRef idx="1">
              <a:schemeClr val="accent1"/>
            </a:lnRef>
            <a:fillRef idx="0">
              <a:schemeClr val="accent1"/>
            </a:fillRef>
            <a:effectRef idx="0">
              <a:schemeClr val="accent1"/>
            </a:effectRef>
            <a:fontRef idx="minor">
              <a:schemeClr val="tx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a:ln>
                  <a:noFill/>
                </a:ln>
                <a:gradFill>
                  <a:gsLst>
                    <a:gs pos="5439">
                      <a:srgbClr val="F8F8F8"/>
                    </a:gs>
                    <a:gs pos="10000">
                      <a:srgbClr val="F8F8F8"/>
                    </a:gs>
                  </a:gsLst>
                  <a:lin ang="5400000" scaled="0"/>
                </a:gradFill>
                <a:effectLst/>
                <a:uLnTx/>
                <a:uFillTx/>
                <a:latin typeface="Segoe UI"/>
                <a:ea typeface="+mn-ea"/>
                <a:cs typeface="+mn-cs"/>
              </a:endParaRPr>
            </a:p>
          </p:txBody>
        </p:sp>
        <p:pic>
          <p:nvPicPr>
            <p:cNvPr id="105" name="Picture 104"/>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652161" y="1930305"/>
              <a:ext cx="2406566" cy="2406566"/>
            </a:xfrm>
            <a:prstGeom prst="ellipse">
              <a:avLst/>
            </a:prstGeom>
          </p:spPr>
        </p:pic>
      </p:grpSp>
      <p:grpSp>
        <p:nvGrpSpPr>
          <p:cNvPr id="14" name="Group 13"/>
          <p:cNvGrpSpPr/>
          <p:nvPr/>
        </p:nvGrpSpPr>
        <p:grpSpPr>
          <a:xfrm>
            <a:off x="667" y="4991093"/>
            <a:ext cx="12190271" cy="1902056"/>
            <a:chOff x="0" y="4955674"/>
            <a:chExt cx="12192000" cy="1902326"/>
          </a:xfrm>
          <a:noFill/>
        </p:grpSpPr>
        <p:sp>
          <p:nvSpPr>
            <p:cNvPr id="3" name="Rectangle 2"/>
            <p:cNvSpPr/>
            <p:nvPr/>
          </p:nvSpPr>
          <p:spPr bwMode="auto">
            <a:xfrm>
              <a:off x="0" y="4955674"/>
              <a:ext cx="12192000" cy="1902326"/>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0" name="Rectangle 109"/>
            <p:cNvSpPr/>
            <p:nvPr/>
          </p:nvSpPr>
          <p:spPr>
            <a:xfrm>
              <a:off x="638567" y="5238193"/>
              <a:ext cx="3960847" cy="1122204"/>
            </a:xfrm>
            <a:prstGeom prst="rect">
              <a:avLst/>
            </a:prstGeom>
            <a:grpFill/>
          </p:spPr>
          <p:txBody>
            <a:bodyPr wrap="square">
              <a:spAutoFit/>
            </a:bodyPr>
            <a:lstStyle/>
            <a:p>
              <a:pPr marL="0" marR="0" lvl="0" indent="0" algn="l" defTabSz="896214"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161616"/>
                  </a:solidFill>
                  <a:effectLst/>
                  <a:uLnTx/>
                  <a:uFillTx/>
                  <a:latin typeface="Segoe UI Semibold" charset="0"/>
                  <a:ea typeface="Segoe UI Semibold" charset="0"/>
                  <a:cs typeface="Segoe UI Semibold" charset="0"/>
                </a:rPr>
                <a:t>One Identity</a:t>
              </a:r>
            </a:p>
            <a:p>
              <a:pPr marL="0" marR="0" lvl="0" indent="0" algn="l" defTabSz="896214" rtl="0" eaLnBrk="1" fontAlgn="auto" latinLnBrk="0" hangingPunct="1">
                <a:lnSpc>
                  <a:spcPct val="100000"/>
                </a:lnSpc>
                <a:spcBef>
                  <a:spcPts val="0"/>
                </a:spcBef>
                <a:spcAft>
                  <a:spcPts val="1175"/>
                </a:spcAft>
                <a:buClrTx/>
                <a:buSzTx/>
                <a:buFontTx/>
                <a:buNone/>
                <a:tabLst/>
                <a:defRPr/>
              </a:pPr>
              <a:r>
                <a:rPr kumimoji="0" lang="en-US" sz="1567" b="0" i="0" u="none" strike="noStrike" kern="0" cap="none" spc="0" normalizeH="0" baseline="0" noProof="0" dirty="0">
                  <a:ln>
                    <a:noFill/>
                  </a:ln>
                  <a:solidFill>
                    <a:sysClr val="windowText" lastClr="000000"/>
                  </a:solidFill>
                  <a:effectLst/>
                  <a:uLnTx/>
                  <a:uFillTx/>
                  <a:latin typeface="Segoe UI"/>
                  <a:ea typeface="+mn-ea"/>
                  <a:cs typeface="+mn-cs"/>
                </a:rPr>
                <a:t>Azure Active Directory (AAD) is the master for group identity and membership across Office 365 (</a:t>
              </a:r>
              <a:r>
                <a:rPr kumimoji="0" lang="en-US" sz="1567" b="0" i="1" u="none" strike="noStrike" kern="0" cap="none" spc="0" normalizeH="0" baseline="0" noProof="0" dirty="0">
                  <a:ln>
                    <a:noFill/>
                  </a:ln>
                  <a:solidFill>
                    <a:sysClr val="windowText" lastClr="000000"/>
                  </a:solidFill>
                  <a:effectLst/>
                  <a:uLnTx/>
                  <a:uFillTx/>
                  <a:latin typeface="Segoe UI"/>
                  <a:ea typeface="+mn-ea"/>
                  <a:cs typeface="+mn-cs"/>
                </a:rPr>
                <a:t>Exchange, SharePoint, etc.</a:t>
              </a:r>
              <a:r>
                <a:rPr kumimoji="0" lang="en-US" sz="1567" b="0" i="0" u="none" strike="noStrike" kern="0" cap="none" spc="0" normalizeH="0" baseline="0" noProof="0" dirty="0">
                  <a:ln>
                    <a:noFill/>
                  </a:ln>
                  <a:solidFill>
                    <a:sysClr val="windowText" lastClr="000000"/>
                  </a:solidFill>
                  <a:effectLst/>
                  <a:uLnTx/>
                  <a:uFillTx/>
                  <a:latin typeface="Segoe UI"/>
                  <a:ea typeface="+mn-ea"/>
                  <a:cs typeface="+mn-cs"/>
                </a:rPr>
                <a:t>) </a:t>
              </a:r>
            </a:p>
          </p:txBody>
        </p:sp>
        <p:sp>
          <p:nvSpPr>
            <p:cNvPr id="118" name="Rectangle 117"/>
            <p:cNvSpPr/>
            <p:nvPr/>
          </p:nvSpPr>
          <p:spPr>
            <a:xfrm>
              <a:off x="4829785" y="5238193"/>
              <a:ext cx="3406898" cy="1122204"/>
            </a:xfrm>
            <a:prstGeom prst="rect">
              <a:avLst/>
            </a:prstGeom>
            <a:grpFill/>
          </p:spPr>
          <p:txBody>
            <a:bodyPr wrap="square">
              <a:spAutoFit/>
            </a:bodyPr>
            <a:lstStyle/>
            <a:p>
              <a:pPr marL="0" marR="0" lvl="0" indent="0" algn="l" defTabSz="896214"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161616"/>
                  </a:solidFill>
                  <a:effectLst/>
                  <a:uLnTx/>
                  <a:uFillTx/>
                  <a:latin typeface="Segoe UI Semibold" charset="0"/>
                  <a:ea typeface="Segoe UI Semibold" charset="0"/>
                  <a:cs typeface="Segoe UI Semibold" charset="0"/>
                </a:rPr>
                <a:t>Federated Resources</a:t>
              </a:r>
            </a:p>
            <a:p>
              <a:pPr marL="0" marR="0" lvl="0" indent="0" algn="l" defTabSz="896214" rtl="0" eaLnBrk="1" fontAlgn="auto" latinLnBrk="0" hangingPunct="1">
                <a:lnSpc>
                  <a:spcPct val="100000"/>
                </a:lnSpc>
                <a:spcBef>
                  <a:spcPts val="0"/>
                </a:spcBef>
                <a:spcAft>
                  <a:spcPts val="1175"/>
                </a:spcAft>
                <a:buClrTx/>
                <a:buSzTx/>
                <a:buFontTx/>
                <a:buNone/>
                <a:tabLst/>
                <a:defRPr/>
              </a:pPr>
              <a:r>
                <a:rPr kumimoji="0" lang="en-US" sz="1567" b="0" i="0" u="none" strike="noStrike" kern="0" cap="none" spc="0" normalizeH="0" baseline="0" noProof="0" dirty="0">
                  <a:ln>
                    <a:noFill/>
                  </a:ln>
                  <a:solidFill>
                    <a:sysClr val="windowText" lastClr="000000"/>
                  </a:solidFill>
                  <a:effectLst/>
                  <a:uLnTx/>
                  <a:uFillTx/>
                  <a:latin typeface="Segoe UI"/>
                  <a:ea typeface="+mn-ea"/>
                  <a:cs typeface="+mn-cs"/>
                </a:rPr>
                <a:t>O365 services extend with their data (</a:t>
              </a:r>
              <a:r>
                <a:rPr kumimoji="0" lang="en-US" sz="1567" b="0" i="1" u="none" strike="noStrike" kern="0" cap="none" spc="0" normalizeH="0" baseline="0" noProof="0" dirty="0">
                  <a:ln>
                    <a:noFill/>
                  </a:ln>
                  <a:solidFill>
                    <a:sysClr val="windowText" lastClr="000000"/>
                  </a:solidFill>
                  <a:effectLst/>
                  <a:uLnTx/>
                  <a:uFillTx/>
                  <a:latin typeface="Segoe UI"/>
                  <a:ea typeface="+mn-ea"/>
                  <a:cs typeface="+mn-cs"/>
                </a:rPr>
                <a:t>e.g. Group messaging, SharePoint Team Site, OneNote, Planner</a:t>
              </a:r>
              <a:r>
                <a:rPr kumimoji="0" lang="en-US" sz="1567" b="0" i="0" u="none" strike="noStrike" kern="0" cap="none" spc="0" normalizeH="0" baseline="0" noProof="0" dirty="0">
                  <a:ln>
                    <a:noFill/>
                  </a:ln>
                  <a:solidFill>
                    <a:sysClr val="windowText" lastClr="000000"/>
                  </a:solidFill>
                  <a:effectLst/>
                  <a:uLnTx/>
                  <a:uFillTx/>
                  <a:latin typeface="Segoe UI"/>
                  <a:ea typeface="+mn-ea"/>
                  <a:cs typeface="+mn-cs"/>
                </a:rPr>
                <a:t>)</a:t>
              </a:r>
            </a:p>
          </p:txBody>
        </p:sp>
        <p:sp>
          <p:nvSpPr>
            <p:cNvPr id="119" name="Rectangle 118"/>
            <p:cNvSpPr/>
            <p:nvPr/>
          </p:nvSpPr>
          <p:spPr>
            <a:xfrm>
              <a:off x="8412325" y="5238193"/>
              <a:ext cx="3406898" cy="1122204"/>
            </a:xfrm>
            <a:prstGeom prst="rect">
              <a:avLst/>
            </a:prstGeom>
            <a:grpFill/>
          </p:spPr>
          <p:txBody>
            <a:bodyPr wrap="square">
              <a:spAutoFit/>
            </a:bodyPr>
            <a:lstStyle/>
            <a:p>
              <a:pPr marL="0" marR="0" lvl="0" indent="0" algn="l" defTabSz="896214"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a:ln>
                    <a:noFill/>
                  </a:ln>
                  <a:solidFill>
                    <a:srgbClr val="161616"/>
                  </a:solidFill>
                  <a:effectLst/>
                  <a:uLnTx/>
                  <a:uFillTx/>
                  <a:latin typeface="Segoe UI Semibold" charset="0"/>
                  <a:ea typeface="Segoe UI Semibold" charset="0"/>
                  <a:cs typeface="Segoe UI Semibold" charset="0"/>
                </a:rPr>
                <a:t>Loose coupling</a:t>
              </a:r>
            </a:p>
            <a:p>
              <a:pPr marL="0" marR="0" lvl="0" indent="0" algn="l" defTabSz="896214" rtl="0" eaLnBrk="1" fontAlgn="auto" latinLnBrk="0" hangingPunct="1">
                <a:lnSpc>
                  <a:spcPct val="100000"/>
                </a:lnSpc>
                <a:spcBef>
                  <a:spcPts val="0"/>
                </a:spcBef>
                <a:spcAft>
                  <a:spcPts val="1175"/>
                </a:spcAft>
                <a:buClrTx/>
                <a:buSzTx/>
                <a:buFontTx/>
                <a:buNone/>
                <a:tabLst/>
                <a:defRPr/>
              </a:pPr>
              <a:r>
                <a:rPr kumimoji="0" lang="en-US" sz="1567" b="0" i="0" u="none" strike="noStrike" kern="0" cap="none" spc="0" normalizeH="0" baseline="0" noProof="0">
                  <a:ln>
                    <a:noFill/>
                  </a:ln>
                  <a:solidFill>
                    <a:sysClr val="windowText" lastClr="000000"/>
                  </a:solidFill>
                  <a:effectLst/>
                  <a:uLnTx/>
                  <a:uFillTx/>
                  <a:latin typeface="Segoe UI"/>
                  <a:ea typeface="+mn-ea"/>
                  <a:cs typeface="+mn-cs"/>
                </a:rPr>
                <a:t>Services notify each other of changes to a group (</a:t>
              </a:r>
              <a:r>
                <a:rPr kumimoji="0" lang="en-US" sz="1567" b="0" i="1" u="none" strike="noStrike" kern="0" cap="none" spc="0" normalizeH="0" baseline="0" noProof="0">
                  <a:ln>
                    <a:noFill/>
                  </a:ln>
                  <a:solidFill>
                    <a:sysClr val="windowText" lastClr="000000"/>
                  </a:solidFill>
                  <a:effectLst/>
                  <a:uLnTx/>
                  <a:uFillTx/>
                  <a:latin typeface="Segoe UI"/>
                  <a:ea typeface="+mn-ea"/>
                  <a:cs typeface="+mn-cs"/>
                </a:rPr>
                <a:t>e.g., creation, deletion, updates</a:t>
              </a:r>
              <a:r>
                <a:rPr kumimoji="0" lang="en-US" sz="1567" b="0" i="0" u="none" strike="noStrike" kern="0" cap="none" spc="0" normalizeH="0" baseline="0" noProof="0">
                  <a:ln>
                    <a:noFill/>
                  </a:ln>
                  <a:solidFill>
                    <a:sysClr val="windowText" lastClr="000000"/>
                  </a:solidFill>
                  <a:effectLst/>
                  <a:uLnTx/>
                  <a:uFillTx/>
                  <a:latin typeface="Segoe UI"/>
                  <a:ea typeface="+mn-ea"/>
                  <a:cs typeface="+mn-cs"/>
                </a:rPr>
                <a:t>). </a:t>
              </a:r>
            </a:p>
          </p:txBody>
        </p:sp>
      </p:grpSp>
      <p:grpSp>
        <p:nvGrpSpPr>
          <p:cNvPr id="7" name="Group 6">
            <a:extLst>
              <a:ext uri="{FF2B5EF4-FFF2-40B4-BE49-F238E27FC236}">
                <a16:creationId xmlns:a16="http://schemas.microsoft.com/office/drawing/2014/main" id="{B9F8061C-5CA8-4D7A-8268-084C9F999983}"/>
              </a:ext>
            </a:extLst>
          </p:cNvPr>
          <p:cNvGrpSpPr/>
          <p:nvPr/>
        </p:nvGrpSpPr>
        <p:grpSpPr>
          <a:xfrm>
            <a:off x="3282777" y="1486747"/>
            <a:ext cx="7809968" cy="2837452"/>
            <a:chOff x="3348603" y="1544746"/>
            <a:chExt cx="7966574" cy="2894349"/>
          </a:xfrm>
        </p:grpSpPr>
        <p:grpSp>
          <p:nvGrpSpPr>
            <p:cNvPr id="145" name="Group 144">
              <a:extLst>
                <a:ext uri="{FF2B5EF4-FFF2-40B4-BE49-F238E27FC236}">
                  <a16:creationId xmlns:a16="http://schemas.microsoft.com/office/drawing/2014/main" id="{D2314466-161B-4370-B68E-A1ABF4BA8FFD}"/>
                </a:ext>
              </a:extLst>
            </p:cNvPr>
            <p:cNvGrpSpPr/>
            <p:nvPr/>
          </p:nvGrpSpPr>
          <p:grpSpPr>
            <a:xfrm>
              <a:off x="3839902" y="2548405"/>
              <a:ext cx="1414559" cy="1048140"/>
              <a:chOff x="6611938" y="6832601"/>
              <a:chExt cx="263525" cy="195263"/>
            </a:xfrm>
          </p:grpSpPr>
          <p:sp>
            <p:nvSpPr>
              <p:cNvPr id="153" name="Freeform 8">
                <a:extLst>
                  <a:ext uri="{FF2B5EF4-FFF2-40B4-BE49-F238E27FC236}">
                    <a16:creationId xmlns:a16="http://schemas.microsoft.com/office/drawing/2014/main" id="{DAF45949-2E7E-41BE-A664-0C91926D039A}"/>
                  </a:ext>
                </a:extLst>
              </p:cNvPr>
              <p:cNvSpPr>
                <a:spLocks/>
              </p:cNvSpPr>
              <p:nvPr/>
            </p:nvSpPr>
            <p:spPr bwMode="auto">
              <a:xfrm>
                <a:off x="6691313" y="6999288"/>
                <a:ext cx="104775" cy="28575"/>
              </a:xfrm>
              <a:custGeom>
                <a:avLst/>
                <a:gdLst>
                  <a:gd name="T0" fmla="*/ 66 w 66"/>
                  <a:gd name="T1" fmla="*/ 18 h 18"/>
                  <a:gd name="T2" fmla="*/ 0 w 66"/>
                  <a:gd name="T3" fmla="*/ 18 h 18"/>
                  <a:gd name="T4" fmla="*/ 11 w 66"/>
                  <a:gd name="T5" fmla="*/ 0 h 18"/>
                  <a:gd name="T6" fmla="*/ 56 w 66"/>
                  <a:gd name="T7" fmla="*/ 0 h 18"/>
                  <a:gd name="T8" fmla="*/ 66 w 66"/>
                  <a:gd name="T9" fmla="*/ 18 h 18"/>
                </a:gdLst>
                <a:ahLst/>
                <a:cxnLst>
                  <a:cxn ang="0">
                    <a:pos x="T0" y="T1"/>
                  </a:cxn>
                  <a:cxn ang="0">
                    <a:pos x="T2" y="T3"/>
                  </a:cxn>
                  <a:cxn ang="0">
                    <a:pos x="T4" y="T5"/>
                  </a:cxn>
                  <a:cxn ang="0">
                    <a:pos x="T6" y="T7"/>
                  </a:cxn>
                  <a:cxn ang="0">
                    <a:pos x="T8" y="T9"/>
                  </a:cxn>
                </a:cxnLst>
                <a:rect l="0" t="0" r="r" b="b"/>
                <a:pathLst>
                  <a:path w="66" h="18">
                    <a:moveTo>
                      <a:pt x="66" y="18"/>
                    </a:moveTo>
                    <a:lnTo>
                      <a:pt x="0" y="18"/>
                    </a:lnTo>
                    <a:lnTo>
                      <a:pt x="11" y="0"/>
                    </a:lnTo>
                    <a:lnTo>
                      <a:pt x="56" y="0"/>
                    </a:lnTo>
                    <a:lnTo>
                      <a:pt x="66" y="18"/>
                    </a:lnTo>
                    <a:close/>
                  </a:path>
                </a:pathLst>
              </a:cu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54" name="Line 54">
                <a:extLst>
                  <a:ext uri="{FF2B5EF4-FFF2-40B4-BE49-F238E27FC236}">
                    <a16:creationId xmlns:a16="http://schemas.microsoft.com/office/drawing/2014/main" id="{EB8EA800-9CA2-4FF9-A3C8-D6AC57130E9C}"/>
                  </a:ext>
                </a:extLst>
              </p:cNvPr>
              <p:cNvSpPr>
                <a:spLocks noChangeShapeType="1"/>
              </p:cNvSpPr>
              <p:nvPr/>
            </p:nvSpPr>
            <p:spPr bwMode="auto">
              <a:xfrm>
                <a:off x="6653213" y="6999288"/>
                <a:ext cx="180975" cy="0"/>
              </a:xfrm>
              <a:prstGeom prst="line">
                <a:avLst/>
              </a:pr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55" name="Rectangle 56">
                <a:extLst>
                  <a:ext uri="{FF2B5EF4-FFF2-40B4-BE49-F238E27FC236}">
                    <a16:creationId xmlns:a16="http://schemas.microsoft.com/office/drawing/2014/main" id="{70F63BE6-682D-4E6D-A01F-A2C7650F9DDD}"/>
                  </a:ext>
                </a:extLst>
              </p:cNvPr>
              <p:cNvSpPr>
                <a:spLocks noChangeArrowheads="1"/>
              </p:cNvSpPr>
              <p:nvPr/>
            </p:nvSpPr>
            <p:spPr bwMode="auto">
              <a:xfrm>
                <a:off x="6645276" y="6832601"/>
                <a:ext cx="195263" cy="136525"/>
              </a:xfrm>
              <a:prstGeom prst="rect">
                <a:avLst/>
              </a:pr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56" name="Freeform 57">
                <a:extLst>
                  <a:ext uri="{FF2B5EF4-FFF2-40B4-BE49-F238E27FC236}">
                    <a16:creationId xmlns:a16="http://schemas.microsoft.com/office/drawing/2014/main" id="{6011E0BA-415D-48F1-B29B-9142A761F9E9}"/>
                  </a:ext>
                </a:extLst>
              </p:cNvPr>
              <p:cNvSpPr>
                <a:spLocks/>
              </p:cNvSpPr>
              <p:nvPr/>
            </p:nvSpPr>
            <p:spPr bwMode="auto">
              <a:xfrm>
                <a:off x="6611938" y="6969126"/>
                <a:ext cx="263525" cy="58738"/>
              </a:xfrm>
              <a:custGeom>
                <a:avLst/>
                <a:gdLst>
                  <a:gd name="T0" fmla="*/ 166 w 166"/>
                  <a:gd name="T1" fmla="*/ 37 h 37"/>
                  <a:gd name="T2" fmla="*/ 0 w 166"/>
                  <a:gd name="T3" fmla="*/ 37 h 37"/>
                  <a:gd name="T4" fmla="*/ 21 w 166"/>
                  <a:gd name="T5" fmla="*/ 0 h 37"/>
                  <a:gd name="T6" fmla="*/ 144 w 166"/>
                  <a:gd name="T7" fmla="*/ 0 h 37"/>
                  <a:gd name="T8" fmla="*/ 166 w 166"/>
                  <a:gd name="T9" fmla="*/ 37 h 37"/>
                </a:gdLst>
                <a:ahLst/>
                <a:cxnLst>
                  <a:cxn ang="0">
                    <a:pos x="T0" y="T1"/>
                  </a:cxn>
                  <a:cxn ang="0">
                    <a:pos x="T2" y="T3"/>
                  </a:cxn>
                  <a:cxn ang="0">
                    <a:pos x="T4" y="T5"/>
                  </a:cxn>
                  <a:cxn ang="0">
                    <a:pos x="T6" y="T7"/>
                  </a:cxn>
                  <a:cxn ang="0">
                    <a:pos x="T8" y="T9"/>
                  </a:cxn>
                </a:cxnLst>
                <a:rect l="0" t="0" r="r" b="b"/>
                <a:pathLst>
                  <a:path w="166" h="37">
                    <a:moveTo>
                      <a:pt x="166" y="37"/>
                    </a:moveTo>
                    <a:lnTo>
                      <a:pt x="0" y="37"/>
                    </a:lnTo>
                    <a:lnTo>
                      <a:pt x="21" y="0"/>
                    </a:lnTo>
                    <a:lnTo>
                      <a:pt x="144" y="0"/>
                    </a:lnTo>
                    <a:lnTo>
                      <a:pt x="166" y="37"/>
                    </a:lnTo>
                    <a:close/>
                  </a:path>
                </a:pathLst>
              </a:cu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sp>
          <p:nvSpPr>
            <p:cNvPr id="157" name="Rectangle 156">
              <a:extLst>
                <a:ext uri="{FF2B5EF4-FFF2-40B4-BE49-F238E27FC236}">
                  <a16:creationId xmlns:a16="http://schemas.microsoft.com/office/drawing/2014/main" id="{5B84C3AB-81F6-4D57-A144-AA43939E2477}"/>
                </a:ext>
              </a:extLst>
            </p:cNvPr>
            <p:cNvSpPr/>
            <p:nvPr/>
          </p:nvSpPr>
          <p:spPr>
            <a:xfrm>
              <a:off x="3585928" y="1553559"/>
              <a:ext cx="2081955" cy="523220"/>
            </a:xfrm>
            <a:prstGeom prst="rect">
              <a:avLst/>
            </a:prstGeom>
          </p:spPr>
          <p:txBody>
            <a:bodyPr wrap="square">
              <a:spAutoFit/>
            </a:bodyPr>
            <a:lstStyle/>
            <a:p>
              <a:pPr marL="0" marR="0" lvl="0" indent="0" algn="l" defTabSz="896094" rtl="0" eaLnBrk="1" fontAlgn="base" latinLnBrk="0" hangingPunct="1">
                <a:lnSpc>
                  <a:spcPct val="100000"/>
                </a:lnSpc>
                <a:spcBef>
                  <a:spcPct val="0"/>
                </a:spcBef>
                <a:spcAft>
                  <a:spcPct val="0"/>
                </a:spcAft>
                <a:buClrTx/>
                <a:buSzTx/>
                <a:buFontTx/>
                <a:buNone/>
                <a:tabLst/>
                <a:defRPr/>
              </a:pPr>
              <a:r>
                <a:rPr kumimoji="0" lang="en-US" sz="1372" b="0" i="0" u="none" strike="noStrike" kern="1200" cap="none" spc="0" normalizeH="0" baseline="0" noProof="0">
                  <a:ln>
                    <a:noFill/>
                  </a:ln>
                  <a:solidFill>
                    <a:srgbClr val="161616">
                      <a:lumMod val="50000"/>
                    </a:srgbClr>
                  </a:solidFill>
                  <a:effectLst/>
                  <a:uLnTx/>
                  <a:uFillTx/>
                  <a:latin typeface="Segoe UI"/>
                  <a:ea typeface="+mn-ea"/>
                  <a:cs typeface="+mn-cs"/>
                </a:rPr>
                <a:t>User creates new group for collaboration</a:t>
              </a:r>
            </a:p>
          </p:txBody>
        </p:sp>
        <p:sp>
          <p:nvSpPr>
            <p:cNvPr id="158" name="Rectangle 157">
              <a:extLst>
                <a:ext uri="{FF2B5EF4-FFF2-40B4-BE49-F238E27FC236}">
                  <a16:creationId xmlns:a16="http://schemas.microsoft.com/office/drawing/2014/main" id="{DD612044-DF3E-492B-BB81-F2F54E8BAD12}"/>
                </a:ext>
              </a:extLst>
            </p:cNvPr>
            <p:cNvSpPr/>
            <p:nvPr/>
          </p:nvSpPr>
          <p:spPr>
            <a:xfrm>
              <a:off x="3691020" y="3811824"/>
              <a:ext cx="1712326" cy="275163"/>
            </a:xfrm>
            <a:prstGeom prst="rect">
              <a:avLst/>
            </a:prstGeom>
          </p:spPr>
          <p:txBody>
            <a:bodyPr wrap="none">
              <a:spAutoFit/>
            </a:bodyPr>
            <a:lstStyle/>
            <a:p>
              <a:pPr marL="0" marR="0" lvl="0" indent="0" algn="ctr" defTabSz="878559" rtl="0" eaLnBrk="1" fontAlgn="base" latinLnBrk="0" hangingPunct="1">
                <a:lnSpc>
                  <a:spcPct val="100000"/>
                </a:lnSpc>
                <a:spcBef>
                  <a:spcPct val="0"/>
                </a:spcBef>
                <a:spcAft>
                  <a:spcPct val="0"/>
                </a:spcAft>
                <a:buClrTx/>
                <a:buSzTx/>
                <a:buFontTx/>
                <a:buNone/>
                <a:tabLst/>
                <a:defRPr/>
              </a:pPr>
              <a:r>
                <a:rPr kumimoji="0" lang="en-US" sz="1153" b="0" i="0" u="none" strike="noStrike" kern="0" cap="none" spc="0" normalizeH="0" baseline="0" noProof="0">
                  <a:ln>
                    <a:noFill/>
                  </a:ln>
                  <a:solidFill>
                    <a:srgbClr val="161616"/>
                  </a:solidFill>
                  <a:effectLst/>
                  <a:uLnTx/>
                  <a:uFillTx/>
                  <a:latin typeface="Segoe UI Semibold" charset="0"/>
                  <a:ea typeface="Segoe UI Semibold" charset="0"/>
                  <a:cs typeface="Segoe UI Semibold" charset="0"/>
                </a:rPr>
                <a:t>Office 365 Application</a:t>
              </a:r>
            </a:p>
          </p:txBody>
        </p:sp>
        <p:grpSp>
          <p:nvGrpSpPr>
            <p:cNvPr id="160" name="Group 159">
              <a:extLst>
                <a:ext uri="{FF2B5EF4-FFF2-40B4-BE49-F238E27FC236}">
                  <a16:creationId xmlns:a16="http://schemas.microsoft.com/office/drawing/2014/main" id="{38973B7E-EADD-4A69-B28F-DAF29E6189B2}"/>
                </a:ext>
              </a:extLst>
            </p:cNvPr>
            <p:cNvGrpSpPr/>
            <p:nvPr/>
          </p:nvGrpSpPr>
          <p:grpSpPr>
            <a:xfrm>
              <a:off x="3785963" y="4093062"/>
              <a:ext cx="1532304" cy="243970"/>
              <a:chOff x="2914356" y="4217092"/>
              <a:chExt cx="1916776" cy="305185"/>
            </a:xfrm>
            <a:solidFill>
              <a:schemeClr val="tx1"/>
            </a:solidFill>
          </p:grpSpPr>
          <p:sp>
            <p:nvSpPr>
              <p:cNvPr id="161" name="Freeform 5">
                <a:extLst>
                  <a:ext uri="{FF2B5EF4-FFF2-40B4-BE49-F238E27FC236}">
                    <a16:creationId xmlns:a16="http://schemas.microsoft.com/office/drawing/2014/main" id="{1F7CFB32-9A77-48C6-BB89-F6871D758A87}"/>
                  </a:ext>
                </a:extLst>
              </p:cNvPr>
              <p:cNvSpPr>
                <a:spLocks noChangeAspect="1" noEditPoints="1"/>
              </p:cNvSpPr>
              <p:nvPr/>
            </p:nvSpPr>
            <p:spPr bwMode="black">
              <a:xfrm>
                <a:off x="3702515" y="4257835"/>
                <a:ext cx="288887" cy="243699"/>
              </a:xfrm>
              <a:custGeom>
                <a:avLst/>
                <a:gdLst>
                  <a:gd name="T0" fmla="*/ 202 w 389"/>
                  <a:gd name="T1" fmla="*/ 6 h 328"/>
                  <a:gd name="T2" fmla="*/ 177 w 389"/>
                  <a:gd name="T3" fmla="*/ 18 h 328"/>
                  <a:gd name="T4" fmla="*/ 177 w 389"/>
                  <a:gd name="T5" fmla="*/ 19 h 328"/>
                  <a:gd name="T6" fmla="*/ 177 w 389"/>
                  <a:gd name="T7" fmla="*/ 20 h 328"/>
                  <a:gd name="T8" fmla="*/ 177 w 389"/>
                  <a:gd name="T9" fmla="*/ 20 h 328"/>
                  <a:gd name="T10" fmla="*/ 113 w 389"/>
                  <a:gd name="T11" fmla="*/ 188 h 328"/>
                  <a:gd name="T12" fmla="*/ 112 w 389"/>
                  <a:gd name="T13" fmla="*/ 188 h 328"/>
                  <a:gd name="T14" fmla="*/ 44 w 389"/>
                  <a:gd name="T15" fmla="*/ 17 h 328"/>
                  <a:gd name="T16" fmla="*/ 44 w 389"/>
                  <a:gd name="T17" fmla="*/ 17 h 328"/>
                  <a:gd name="T18" fmla="*/ 43 w 389"/>
                  <a:gd name="T19" fmla="*/ 14 h 328"/>
                  <a:gd name="T20" fmla="*/ 16 w 389"/>
                  <a:gd name="T21" fmla="*/ 4 h 328"/>
                  <a:gd name="T22" fmla="*/ 4 w 389"/>
                  <a:gd name="T23" fmla="*/ 30 h 328"/>
                  <a:gd name="T24" fmla="*/ 90 w 389"/>
                  <a:gd name="T25" fmla="*/ 241 h 328"/>
                  <a:gd name="T26" fmla="*/ 85 w 389"/>
                  <a:gd name="T27" fmla="*/ 252 h 328"/>
                  <a:gd name="T28" fmla="*/ 41 w 389"/>
                  <a:gd name="T29" fmla="*/ 291 h 328"/>
                  <a:gd name="T30" fmla="*/ 29 w 389"/>
                  <a:gd name="T31" fmla="*/ 291 h 328"/>
                  <a:gd name="T32" fmla="*/ 11 w 389"/>
                  <a:gd name="T33" fmla="*/ 304 h 328"/>
                  <a:gd name="T34" fmla="*/ 23 w 389"/>
                  <a:gd name="T35" fmla="*/ 326 h 328"/>
                  <a:gd name="T36" fmla="*/ 44 w 389"/>
                  <a:gd name="T37" fmla="*/ 328 h 328"/>
                  <a:gd name="T38" fmla="*/ 123 w 389"/>
                  <a:gd name="T39" fmla="*/ 260 h 328"/>
                  <a:gd name="T40" fmla="*/ 213 w 389"/>
                  <a:gd name="T41" fmla="*/ 36 h 328"/>
                  <a:gd name="T42" fmla="*/ 215 w 389"/>
                  <a:gd name="T43" fmla="*/ 32 h 328"/>
                  <a:gd name="T44" fmla="*/ 214 w 389"/>
                  <a:gd name="T45" fmla="*/ 32 h 328"/>
                  <a:gd name="T46" fmla="*/ 215 w 389"/>
                  <a:gd name="T47" fmla="*/ 31 h 328"/>
                  <a:gd name="T48" fmla="*/ 202 w 389"/>
                  <a:gd name="T49" fmla="*/ 6 h 328"/>
                  <a:gd name="T50" fmla="*/ 389 w 389"/>
                  <a:gd name="T51" fmla="*/ 169 h 328"/>
                  <a:gd name="T52" fmla="*/ 370 w 389"/>
                  <a:gd name="T53" fmla="*/ 188 h 328"/>
                  <a:gd name="T54" fmla="*/ 254 w 389"/>
                  <a:gd name="T55" fmla="*/ 170 h 328"/>
                  <a:gd name="T56" fmla="*/ 370 w 389"/>
                  <a:gd name="T57" fmla="*/ 149 h 328"/>
                  <a:gd name="T58" fmla="*/ 389 w 389"/>
                  <a:gd name="T59" fmla="*/ 169 h 328"/>
                  <a:gd name="T60" fmla="*/ 342 w 389"/>
                  <a:gd name="T61" fmla="*/ 52 h 328"/>
                  <a:gd name="T62" fmla="*/ 335 w 389"/>
                  <a:gd name="T63" fmla="*/ 78 h 328"/>
                  <a:gd name="T64" fmla="*/ 225 w 389"/>
                  <a:gd name="T65" fmla="*/ 119 h 328"/>
                  <a:gd name="T66" fmla="*/ 316 w 389"/>
                  <a:gd name="T67" fmla="*/ 44 h 328"/>
                  <a:gd name="T68" fmla="*/ 342 w 389"/>
                  <a:gd name="T69" fmla="*/ 52 h 328"/>
                  <a:gd name="T70" fmla="*/ 316 w 389"/>
                  <a:gd name="T71" fmla="*/ 296 h 328"/>
                  <a:gd name="T72" fmla="*/ 225 w 389"/>
                  <a:gd name="T73" fmla="*/ 221 h 328"/>
                  <a:gd name="T74" fmla="*/ 335 w 389"/>
                  <a:gd name="T75" fmla="*/ 262 h 328"/>
                  <a:gd name="T76" fmla="*/ 342 w 389"/>
                  <a:gd name="T77" fmla="*/ 288 h 328"/>
                  <a:gd name="T78" fmla="*/ 316 w 389"/>
                  <a:gd name="T79" fmla="*/ 29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89" h="328">
                    <a:moveTo>
                      <a:pt x="202" y="6"/>
                    </a:moveTo>
                    <a:cubicBezTo>
                      <a:pt x="192" y="3"/>
                      <a:pt x="181" y="8"/>
                      <a:pt x="177" y="18"/>
                    </a:cubicBezTo>
                    <a:cubicBezTo>
                      <a:pt x="177" y="18"/>
                      <a:pt x="177" y="19"/>
                      <a:pt x="177" y="19"/>
                    </a:cubicBezTo>
                    <a:cubicBezTo>
                      <a:pt x="177" y="20"/>
                      <a:pt x="177" y="20"/>
                      <a:pt x="177" y="20"/>
                    </a:cubicBezTo>
                    <a:cubicBezTo>
                      <a:pt x="177" y="20"/>
                      <a:pt x="177" y="20"/>
                      <a:pt x="177" y="20"/>
                    </a:cubicBezTo>
                    <a:cubicBezTo>
                      <a:pt x="170" y="38"/>
                      <a:pt x="113" y="188"/>
                      <a:pt x="113" y="188"/>
                    </a:cubicBezTo>
                    <a:cubicBezTo>
                      <a:pt x="112" y="188"/>
                      <a:pt x="112" y="188"/>
                      <a:pt x="112" y="188"/>
                    </a:cubicBezTo>
                    <a:cubicBezTo>
                      <a:pt x="44" y="17"/>
                      <a:pt x="44" y="17"/>
                      <a:pt x="44" y="17"/>
                    </a:cubicBezTo>
                    <a:cubicBezTo>
                      <a:pt x="44" y="17"/>
                      <a:pt x="44" y="17"/>
                      <a:pt x="44" y="17"/>
                    </a:cubicBezTo>
                    <a:cubicBezTo>
                      <a:pt x="43" y="14"/>
                      <a:pt x="43" y="14"/>
                      <a:pt x="43" y="14"/>
                    </a:cubicBezTo>
                    <a:cubicBezTo>
                      <a:pt x="38" y="5"/>
                      <a:pt x="27" y="0"/>
                      <a:pt x="16" y="4"/>
                    </a:cubicBezTo>
                    <a:cubicBezTo>
                      <a:pt x="6" y="8"/>
                      <a:pt x="0" y="19"/>
                      <a:pt x="4" y="30"/>
                    </a:cubicBezTo>
                    <a:cubicBezTo>
                      <a:pt x="12" y="51"/>
                      <a:pt x="90" y="241"/>
                      <a:pt x="90" y="241"/>
                    </a:cubicBezTo>
                    <a:cubicBezTo>
                      <a:pt x="85" y="252"/>
                      <a:pt x="85" y="252"/>
                      <a:pt x="85" y="252"/>
                    </a:cubicBezTo>
                    <a:cubicBezTo>
                      <a:pt x="77" y="276"/>
                      <a:pt x="67" y="291"/>
                      <a:pt x="41" y="291"/>
                    </a:cubicBezTo>
                    <a:cubicBezTo>
                      <a:pt x="39" y="291"/>
                      <a:pt x="30" y="291"/>
                      <a:pt x="29" y="291"/>
                    </a:cubicBezTo>
                    <a:cubicBezTo>
                      <a:pt x="21" y="290"/>
                      <a:pt x="13" y="296"/>
                      <a:pt x="11" y="304"/>
                    </a:cubicBezTo>
                    <a:cubicBezTo>
                      <a:pt x="8" y="314"/>
                      <a:pt x="14" y="323"/>
                      <a:pt x="23" y="326"/>
                    </a:cubicBezTo>
                    <a:cubicBezTo>
                      <a:pt x="30" y="327"/>
                      <a:pt x="37" y="328"/>
                      <a:pt x="44" y="328"/>
                    </a:cubicBezTo>
                    <a:cubicBezTo>
                      <a:pt x="91" y="328"/>
                      <a:pt x="107" y="300"/>
                      <a:pt x="123" y="260"/>
                    </a:cubicBezTo>
                    <a:cubicBezTo>
                      <a:pt x="123" y="260"/>
                      <a:pt x="209" y="45"/>
                      <a:pt x="213" y="36"/>
                    </a:cubicBezTo>
                    <a:cubicBezTo>
                      <a:pt x="214" y="34"/>
                      <a:pt x="214" y="33"/>
                      <a:pt x="215" y="32"/>
                    </a:cubicBezTo>
                    <a:cubicBezTo>
                      <a:pt x="214" y="32"/>
                      <a:pt x="214" y="32"/>
                      <a:pt x="214" y="32"/>
                    </a:cubicBezTo>
                    <a:cubicBezTo>
                      <a:pt x="215" y="31"/>
                      <a:pt x="215" y="31"/>
                      <a:pt x="215" y="31"/>
                    </a:cubicBezTo>
                    <a:cubicBezTo>
                      <a:pt x="218" y="20"/>
                      <a:pt x="212" y="9"/>
                      <a:pt x="202" y="6"/>
                    </a:cubicBezTo>
                    <a:close/>
                    <a:moveTo>
                      <a:pt x="389" y="169"/>
                    </a:moveTo>
                    <a:cubicBezTo>
                      <a:pt x="389" y="179"/>
                      <a:pt x="381" y="188"/>
                      <a:pt x="370" y="188"/>
                    </a:cubicBezTo>
                    <a:cubicBezTo>
                      <a:pt x="359" y="188"/>
                      <a:pt x="254" y="181"/>
                      <a:pt x="254" y="170"/>
                    </a:cubicBezTo>
                    <a:cubicBezTo>
                      <a:pt x="254" y="159"/>
                      <a:pt x="359" y="149"/>
                      <a:pt x="370" y="149"/>
                    </a:cubicBezTo>
                    <a:cubicBezTo>
                      <a:pt x="381" y="149"/>
                      <a:pt x="389" y="158"/>
                      <a:pt x="389" y="169"/>
                    </a:cubicBezTo>
                    <a:close/>
                    <a:moveTo>
                      <a:pt x="342" y="52"/>
                    </a:moveTo>
                    <a:cubicBezTo>
                      <a:pt x="348" y="61"/>
                      <a:pt x="344" y="73"/>
                      <a:pt x="335" y="78"/>
                    </a:cubicBezTo>
                    <a:cubicBezTo>
                      <a:pt x="326" y="83"/>
                      <a:pt x="231" y="128"/>
                      <a:pt x="225" y="119"/>
                    </a:cubicBezTo>
                    <a:cubicBezTo>
                      <a:pt x="220" y="109"/>
                      <a:pt x="307" y="49"/>
                      <a:pt x="316" y="44"/>
                    </a:cubicBezTo>
                    <a:cubicBezTo>
                      <a:pt x="325" y="39"/>
                      <a:pt x="337" y="42"/>
                      <a:pt x="342" y="52"/>
                    </a:cubicBezTo>
                    <a:close/>
                    <a:moveTo>
                      <a:pt x="316" y="296"/>
                    </a:moveTo>
                    <a:cubicBezTo>
                      <a:pt x="307" y="290"/>
                      <a:pt x="220" y="230"/>
                      <a:pt x="225" y="221"/>
                    </a:cubicBezTo>
                    <a:cubicBezTo>
                      <a:pt x="231" y="212"/>
                      <a:pt x="326" y="256"/>
                      <a:pt x="335" y="262"/>
                    </a:cubicBezTo>
                    <a:cubicBezTo>
                      <a:pt x="344" y="267"/>
                      <a:pt x="348" y="279"/>
                      <a:pt x="342" y="288"/>
                    </a:cubicBezTo>
                    <a:cubicBezTo>
                      <a:pt x="337" y="298"/>
                      <a:pt x="325" y="301"/>
                      <a:pt x="316" y="296"/>
                    </a:cubicBezTo>
                    <a:close/>
                  </a:path>
                </a:pathLst>
              </a:custGeom>
              <a:grpFill/>
              <a:ln>
                <a:noFill/>
              </a:ln>
            </p:spPr>
            <p:txBody>
              <a:bodyPr vert="horz" wrap="square" lIns="87880" tIns="43940" rIns="87880" bIns="43940" numCol="1" anchor="t" anchorCtr="0" compatLnSpc="1">
                <a:prstTxWarp prst="textNoShape">
                  <a:avLst/>
                </a:prstTxWarp>
              </a:body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62" name="Group 161">
                <a:extLst>
                  <a:ext uri="{FF2B5EF4-FFF2-40B4-BE49-F238E27FC236}">
                    <a16:creationId xmlns:a16="http://schemas.microsoft.com/office/drawing/2014/main" id="{93FE8C9C-D253-4562-90F1-B9F0E3AA8B28}"/>
                  </a:ext>
                </a:extLst>
              </p:cNvPr>
              <p:cNvGrpSpPr/>
              <p:nvPr/>
            </p:nvGrpSpPr>
            <p:grpSpPr>
              <a:xfrm>
                <a:off x="3295154" y="4237091"/>
                <a:ext cx="287649" cy="285186"/>
                <a:chOff x="7347964" y="2386602"/>
                <a:chExt cx="479595" cy="475488"/>
              </a:xfrm>
              <a:grpFill/>
            </p:grpSpPr>
            <p:sp>
              <p:nvSpPr>
                <p:cNvPr id="177" name="Freeform 5">
                  <a:extLst>
                    <a:ext uri="{FF2B5EF4-FFF2-40B4-BE49-F238E27FC236}">
                      <a16:creationId xmlns:a16="http://schemas.microsoft.com/office/drawing/2014/main" id="{6897BF4F-CA3E-4A9D-A2F4-BD4BD2D854E7}"/>
                    </a:ext>
                  </a:extLst>
                </p:cNvPr>
                <p:cNvSpPr>
                  <a:spLocks/>
                </p:cNvSpPr>
                <p:nvPr/>
              </p:nvSpPr>
              <p:spPr bwMode="auto">
                <a:xfrm>
                  <a:off x="7647327" y="2591740"/>
                  <a:ext cx="82928" cy="180235"/>
                </a:xfrm>
                <a:custGeom>
                  <a:avLst/>
                  <a:gdLst>
                    <a:gd name="T0" fmla="*/ 0 w 136"/>
                    <a:gd name="T1" fmla="*/ 296 h 296"/>
                    <a:gd name="T2" fmla="*/ 69 w 136"/>
                    <a:gd name="T3" fmla="*/ 296 h 296"/>
                    <a:gd name="T4" fmla="*/ 136 w 136"/>
                    <a:gd name="T5" fmla="*/ 221 h 296"/>
                    <a:gd name="T6" fmla="*/ 136 w 136"/>
                    <a:gd name="T7" fmla="*/ 0 h 296"/>
                    <a:gd name="T8" fmla="*/ 0 w 136"/>
                    <a:gd name="T9" fmla="*/ 0 h 296"/>
                    <a:gd name="T10" fmla="*/ 0 w 136"/>
                    <a:gd name="T11" fmla="*/ 296 h 296"/>
                  </a:gdLst>
                  <a:ahLst/>
                  <a:cxnLst>
                    <a:cxn ang="0">
                      <a:pos x="T0" y="T1"/>
                    </a:cxn>
                    <a:cxn ang="0">
                      <a:pos x="T2" y="T3"/>
                    </a:cxn>
                    <a:cxn ang="0">
                      <a:pos x="T4" y="T5"/>
                    </a:cxn>
                    <a:cxn ang="0">
                      <a:pos x="T6" y="T7"/>
                    </a:cxn>
                    <a:cxn ang="0">
                      <a:pos x="T8" y="T9"/>
                    </a:cxn>
                    <a:cxn ang="0">
                      <a:pos x="T10" y="T11"/>
                    </a:cxn>
                  </a:cxnLst>
                  <a:rect l="0" t="0" r="r" b="b"/>
                  <a:pathLst>
                    <a:path w="136" h="296">
                      <a:moveTo>
                        <a:pt x="0" y="296"/>
                      </a:moveTo>
                      <a:cubicBezTo>
                        <a:pt x="69" y="296"/>
                        <a:pt x="69" y="296"/>
                        <a:pt x="69" y="296"/>
                      </a:cubicBezTo>
                      <a:cubicBezTo>
                        <a:pt x="123" y="296"/>
                        <a:pt x="136" y="262"/>
                        <a:pt x="136" y="221"/>
                      </a:cubicBezTo>
                      <a:cubicBezTo>
                        <a:pt x="136" y="0"/>
                        <a:pt x="136" y="0"/>
                        <a:pt x="136" y="0"/>
                      </a:cubicBezTo>
                      <a:cubicBezTo>
                        <a:pt x="0" y="0"/>
                        <a:pt x="0" y="0"/>
                        <a:pt x="0" y="0"/>
                      </a:cubicBezTo>
                      <a:lnTo>
                        <a:pt x="0" y="2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8" name="Freeform 6">
                  <a:extLst>
                    <a:ext uri="{FF2B5EF4-FFF2-40B4-BE49-F238E27FC236}">
                      <a16:creationId xmlns:a16="http://schemas.microsoft.com/office/drawing/2014/main" id="{31CD9F80-EA46-4711-ADD1-F151EDBD67B5}"/>
                    </a:ext>
                  </a:extLst>
                </p:cNvPr>
                <p:cNvSpPr>
                  <a:spLocks/>
                </p:cNvSpPr>
                <p:nvPr/>
              </p:nvSpPr>
              <p:spPr bwMode="auto">
                <a:xfrm>
                  <a:off x="7742320" y="2613563"/>
                  <a:ext cx="85239" cy="124265"/>
                </a:xfrm>
                <a:custGeom>
                  <a:avLst/>
                  <a:gdLst>
                    <a:gd name="T0" fmla="*/ 0 w 140"/>
                    <a:gd name="T1" fmla="*/ 204 h 204"/>
                    <a:gd name="T2" fmla="*/ 61 w 140"/>
                    <a:gd name="T3" fmla="*/ 204 h 204"/>
                    <a:gd name="T4" fmla="*/ 140 w 140"/>
                    <a:gd name="T5" fmla="*/ 101 h 204"/>
                    <a:gd name="T6" fmla="*/ 140 w 140"/>
                    <a:gd name="T7" fmla="*/ 0 h 204"/>
                    <a:gd name="T8" fmla="*/ 0 w 140"/>
                    <a:gd name="T9" fmla="*/ 0 h 204"/>
                    <a:gd name="T10" fmla="*/ 0 w 140"/>
                    <a:gd name="T11" fmla="*/ 204 h 204"/>
                  </a:gdLst>
                  <a:ahLst/>
                  <a:cxnLst>
                    <a:cxn ang="0">
                      <a:pos x="T0" y="T1"/>
                    </a:cxn>
                    <a:cxn ang="0">
                      <a:pos x="T2" y="T3"/>
                    </a:cxn>
                    <a:cxn ang="0">
                      <a:pos x="T4" y="T5"/>
                    </a:cxn>
                    <a:cxn ang="0">
                      <a:pos x="T6" y="T7"/>
                    </a:cxn>
                    <a:cxn ang="0">
                      <a:pos x="T8" y="T9"/>
                    </a:cxn>
                    <a:cxn ang="0">
                      <a:pos x="T10" y="T11"/>
                    </a:cxn>
                  </a:cxnLst>
                  <a:rect l="0" t="0" r="r" b="b"/>
                  <a:pathLst>
                    <a:path w="140" h="204">
                      <a:moveTo>
                        <a:pt x="0" y="204"/>
                      </a:moveTo>
                      <a:cubicBezTo>
                        <a:pt x="61" y="204"/>
                        <a:pt x="61" y="204"/>
                        <a:pt x="61" y="204"/>
                      </a:cubicBezTo>
                      <a:cubicBezTo>
                        <a:pt x="116" y="204"/>
                        <a:pt x="140" y="158"/>
                        <a:pt x="140" y="101"/>
                      </a:cubicBezTo>
                      <a:cubicBezTo>
                        <a:pt x="140" y="0"/>
                        <a:pt x="140" y="0"/>
                        <a:pt x="140" y="0"/>
                      </a:cubicBezTo>
                      <a:cubicBezTo>
                        <a:pt x="0" y="0"/>
                        <a:pt x="0" y="0"/>
                        <a:pt x="0" y="0"/>
                      </a:cubicBezTo>
                      <a:lnTo>
                        <a:pt x="0"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9" name="Oval 7">
                  <a:extLst>
                    <a:ext uri="{FF2B5EF4-FFF2-40B4-BE49-F238E27FC236}">
                      <a16:creationId xmlns:a16="http://schemas.microsoft.com/office/drawing/2014/main" id="{B86B135B-941E-4538-AFF3-381256D90D9B}"/>
                    </a:ext>
                  </a:extLst>
                </p:cNvPr>
                <p:cNvSpPr>
                  <a:spLocks noChangeArrowheads="1"/>
                </p:cNvSpPr>
                <p:nvPr/>
              </p:nvSpPr>
              <p:spPr bwMode="auto">
                <a:xfrm>
                  <a:off x="7743091" y="2510096"/>
                  <a:ext cx="82671" cy="8292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80" name="Freeform 8">
                  <a:extLst>
                    <a:ext uri="{FF2B5EF4-FFF2-40B4-BE49-F238E27FC236}">
                      <a16:creationId xmlns:a16="http://schemas.microsoft.com/office/drawing/2014/main" id="{9E6E51E2-9212-41F0-83AB-3115957D3BCD}"/>
                    </a:ext>
                  </a:extLst>
                </p:cNvPr>
                <p:cNvSpPr>
                  <a:spLocks/>
                </p:cNvSpPr>
                <p:nvPr/>
              </p:nvSpPr>
              <p:spPr bwMode="auto">
                <a:xfrm>
                  <a:off x="7649895" y="2488271"/>
                  <a:ext cx="73171" cy="82671"/>
                </a:xfrm>
                <a:custGeom>
                  <a:avLst/>
                  <a:gdLst>
                    <a:gd name="T0" fmla="*/ 52 w 120"/>
                    <a:gd name="T1" fmla="*/ 0 h 136"/>
                    <a:gd name="T2" fmla="*/ 0 w 120"/>
                    <a:gd name="T3" fmla="*/ 23 h 136"/>
                    <a:gd name="T4" fmla="*/ 0 w 120"/>
                    <a:gd name="T5" fmla="*/ 113 h 136"/>
                    <a:gd name="T6" fmla="*/ 52 w 120"/>
                    <a:gd name="T7" fmla="*/ 136 h 136"/>
                    <a:gd name="T8" fmla="*/ 120 w 120"/>
                    <a:gd name="T9" fmla="*/ 68 h 136"/>
                    <a:gd name="T10" fmla="*/ 52 w 120"/>
                    <a:gd name="T11" fmla="*/ 0 h 136"/>
                  </a:gdLst>
                  <a:ahLst/>
                  <a:cxnLst>
                    <a:cxn ang="0">
                      <a:pos x="T0" y="T1"/>
                    </a:cxn>
                    <a:cxn ang="0">
                      <a:pos x="T2" y="T3"/>
                    </a:cxn>
                    <a:cxn ang="0">
                      <a:pos x="T4" y="T5"/>
                    </a:cxn>
                    <a:cxn ang="0">
                      <a:pos x="T6" y="T7"/>
                    </a:cxn>
                    <a:cxn ang="0">
                      <a:pos x="T8" y="T9"/>
                    </a:cxn>
                    <a:cxn ang="0">
                      <a:pos x="T10" y="T11"/>
                    </a:cxn>
                  </a:cxnLst>
                  <a:rect l="0" t="0" r="r" b="b"/>
                  <a:pathLst>
                    <a:path w="120" h="136">
                      <a:moveTo>
                        <a:pt x="52" y="0"/>
                      </a:moveTo>
                      <a:cubicBezTo>
                        <a:pt x="32" y="0"/>
                        <a:pt x="16" y="9"/>
                        <a:pt x="0" y="23"/>
                      </a:cubicBezTo>
                      <a:cubicBezTo>
                        <a:pt x="0" y="113"/>
                        <a:pt x="0" y="113"/>
                        <a:pt x="0" y="113"/>
                      </a:cubicBezTo>
                      <a:cubicBezTo>
                        <a:pt x="16" y="127"/>
                        <a:pt x="32" y="136"/>
                        <a:pt x="52" y="136"/>
                      </a:cubicBezTo>
                      <a:cubicBezTo>
                        <a:pt x="90" y="136"/>
                        <a:pt x="120" y="106"/>
                        <a:pt x="120" y="68"/>
                      </a:cubicBezTo>
                      <a:cubicBezTo>
                        <a:pt x="120" y="30"/>
                        <a:pt x="90" y="0"/>
                        <a:pt x="5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81" name="Freeform 9">
                  <a:extLst>
                    <a:ext uri="{FF2B5EF4-FFF2-40B4-BE49-F238E27FC236}">
                      <a16:creationId xmlns:a16="http://schemas.microsoft.com/office/drawing/2014/main" id="{9AA5D9E6-2B22-47BE-A3A3-3F94721AB611}"/>
                    </a:ext>
                  </a:extLst>
                </p:cNvPr>
                <p:cNvSpPr>
                  <a:spLocks noEditPoints="1"/>
                </p:cNvSpPr>
                <p:nvPr/>
              </p:nvSpPr>
              <p:spPr bwMode="auto">
                <a:xfrm>
                  <a:off x="7347964" y="2386602"/>
                  <a:ext cx="284985" cy="475488"/>
                </a:xfrm>
                <a:custGeom>
                  <a:avLst/>
                  <a:gdLst>
                    <a:gd name="T0" fmla="*/ 0 w 1110"/>
                    <a:gd name="T1" fmla="*/ 242 h 1852"/>
                    <a:gd name="T2" fmla="*/ 0 w 1110"/>
                    <a:gd name="T3" fmla="*/ 1605 h 1852"/>
                    <a:gd name="T4" fmla="*/ 1110 w 1110"/>
                    <a:gd name="T5" fmla="*/ 1852 h 1852"/>
                    <a:gd name="T6" fmla="*/ 1110 w 1110"/>
                    <a:gd name="T7" fmla="*/ 0 h 1852"/>
                    <a:gd name="T8" fmla="*/ 0 w 1110"/>
                    <a:gd name="T9" fmla="*/ 242 h 1852"/>
                    <a:gd name="T10" fmla="*/ 806 w 1110"/>
                    <a:gd name="T11" fmla="*/ 723 h 1852"/>
                    <a:gd name="T12" fmla="*/ 597 w 1110"/>
                    <a:gd name="T13" fmla="*/ 723 h 1852"/>
                    <a:gd name="T14" fmla="*/ 597 w 1110"/>
                    <a:gd name="T15" fmla="*/ 1311 h 1852"/>
                    <a:gd name="T16" fmla="*/ 436 w 1110"/>
                    <a:gd name="T17" fmla="*/ 1311 h 1852"/>
                    <a:gd name="T18" fmla="*/ 436 w 1110"/>
                    <a:gd name="T19" fmla="*/ 723 h 1852"/>
                    <a:gd name="T20" fmla="*/ 237 w 1110"/>
                    <a:gd name="T21" fmla="*/ 723 h 1852"/>
                    <a:gd name="T22" fmla="*/ 237 w 1110"/>
                    <a:gd name="T23" fmla="*/ 590 h 1852"/>
                    <a:gd name="T24" fmla="*/ 806 w 1110"/>
                    <a:gd name="T25" fmla="*/ 590 h 1852"/>
                    <a:gd name="T26" fmla="*/ 806 w 1110"/>
                    <a:gd name="T27" fmla="*/ 723 h 1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10" h="1852">
                      <a:moveTo>
                        <a:pt x="0" y="242"/>
                      </a:moveTo>
                      <a:lnTo>
                        <a:pt x="0" y="1605"/>
                      </a:lnTo>
                      <a:lnTo>
                        <a:pt x="1110" y="1852"/>
                      </a:lnTo>
                      <a:lnTo>
                        <a:pt x="1110" y="0"/>
                      </a:lnTo>
                      <a:lnTo>
                        <a:pt x="0" y="242"/>
                      </a:lnTo>
                      <a:close/>
                      <a:moveTo>
                        <a:pt x="806" y="723"/>
                      </a:moveTo>
                      <a:lnTo>
                        <a:pt x="597" y="723"/>
                      </a:lnTo>
                      <a:lnTo>
                        <a:pt x="597" y="1311"/>
                      </a:lnTo>
                      <a:lnTo>
                        <a:pt x="436" y="1311"/>
                      </a:lnTo>
                      <a:lnTo>
                        <a:pt x="436" y="723"/>
                      </a:lnTo>
                      <a:lnTo>
                        <a:pt x="237" y="723"/>
                      </a:lnTo>
                      <a:lnTo>
                        <a:pt x="237" y="590"/>
                      </a:lnTo>
                      <a:lnTo>
                        <a:pt x="806" y="590"/>
                      </a:lnTo>
                      <a:lnTo>
                        <a:pt x="806" y="7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sp>
            <p:nvSpPr>
              <p:cNvPr id="165" name="Freeform 9">
                <a:extLst>
                  <a:ext uri="{FF2B5EF4-FFF2-40B4-BE49-F238E27FC236}">
                    <a16:creationId xmlns:a16="http://schemas.microsoft.com/office/drawing/2014/main" id="{4B9C51F6-EF42-493F-A711-1D411B6ED30F}"/>
                  </a:ext>
                </a:extLst>
              </p:cNvPr>
              <p:cNvSpPr>
                <a:spLocks noChangeAspect="1" noEditPoints="1"/>
              </p:cNvSpPr>
              <p:nvPr/>
            </p:nvSpPr>
            <p:spPr bwMode="black">
              <a:xfrm>
                <a:off x="2914356" y="4247778"/>
                <a:ext cx="263813" cy="263813"/>
              </a:xfrm>
              <a:custGeom>
                <a:avLst/>
                <a:gdLst>
                  <a:gd name="T0" fmla="*/ 246 w 415"/>
                  <a:gd name="T1" fmla="*/ 99 h 415"/>
                  <a:gd name="T2" fmla="*/ 0 w 415"/>
                  <a:gd name="T3" fmla="*/ 42 h 415"/>
                  <a:gd name="T4" fmla="*/ 246 w 415"/>
                  <a:gd name="T5" fmla="*/ 415 h 415"/>
                  <a:gd name="T6" fmla="*/ 402 w 415"/>
                  <a:gd name="T7" fmla="*/ 321 h 415"/>
                  <a:gd name="T8" fmla="*/ 415 w 415"/>
                  <a:gd name="T9" fmla="*/ 113 h 415"/>
                  <a:gd name="T10" fmla="*/ 179 w 415"/>
                  <a:gd name="T11" fmla="*/ 222 h 415"/>
                  <a:gd name="T12" fmla="*/ 169 w 415"/>
                  <a:gd name="T13" fmla="*/ 251 h 415"/>
                  <a:gd name="T14" fmla="*/ 151 w 415"/>
                  <a:gd name="T15" fmla="*/ 272 h 415"/>
                  <a:gd name="T16" fmla="*/ 128 w 415"/>
                  <a:gd name="T17" fmla="*/ 282 h 415"/>
                  <a:gd name="T18" fmla="*/ 102 w 415"/>
                  <a:gd name="T19" fmla="*/ 281 h 415"/>
                  <a:gd name="T20" fmla="*/ 82 w 415"/>
                  <a:gd name="T21" fmla="*/ 269 h 415"/>
                  <a:gd name="T22" fmla="*/ 66 w 415"/>
                  <a:gd name="T23" fmla="*/ 249 h 415"/>
                  <a:gd name="T24" fmla="*/ 58 w 415"/>
                  <a:gd name="T25" fmla="*/ 223 h 415"/>
                  <a:gd name="T26" fmla="*/ 58 w 415"/>
                  <a:gd name="T27" fmla="*/ 191 h 415"/>
                  <a:gd name="T28" fmla="*/ 65 w 415"/>
                  <a:gd name="T29" fmla="*/ 164 h 415"/>
                  <a:gd name="T30" fmla="*/ 82 w 415"/>
                  <a:gd name="T31" fmla="*/ 141 h 415"/>
                  <a:gd name="T32" fmla="*/ 103 w 415"/>
                  <a:gd name="T33" fmla="*/ 130 h 415"/>
                  <a:gd name="T34" fmla="*/ 130 w 415"/>
                  <a:gd name="T35" fmla="*/ 127 h 415"/>
                  <a:gd name="T36" fmla="*/ 153 w 415"/>
                  <a:gd name="T37" fmla="*/ 137 h 415"/>
                  <a:gd name="T38" fmla="*/ 169 w 415"/>
                  <a:gd name="T39" fmla="*/ 158 h 415"/>
                  <a:gd name="T40" fmla="*/ 179 w 415"/>
                  <a:gd name="T41" fmla="*/ 186 h 415"/>
                  <a:gd name="T42" fmla="*/ 179 w 415"/>
                  <a:gd name="T43" fmla="*/ 222 h 415"/>
                  <a:gd name="T44" fmla="*/ 246 w 415"/>
                  <a:gd name="T45" fmla="*/ 307 h 415"/>
                  <a:gd name="T46" fmla="*/ 292 w 415"/>
                  <a:gd name="T47" fmla="*/ 228 h 415"/>
                  <a:gd name="T48" fmla="*/ 401 w 415"/>
                  <a:gd name="T49" fmla="*/ 140 h 415"/>
                  <a:gd name="T50" fmla="*/ 401 w 415"/>
                  <a:gd name="T51" fmla="*/ 121 h 415"/>
                  <a:gd name="T52" fmla="*/ 298 w 415"/>
                  <a:gd name="T53" fmla="*/ 216 h 415"/>
                  <a:gd name="T54" fmla="*/ 246 w 415"/>
                  <a:gd name="T55" fmla="*/ 113 h 415"/>
                  <a:gd name="T56" fmla="*/ 401 w 415"/>
                  <a:gd name="T57" fmla="*/ 121 h 415"/>
                  <a:gd name="T58" fmla="*/ 143 w 415"/>
                  <a:gd name="T59" fmla="*/ 176 h 415"/>
                  <a:gd name="T60" fmla="*/ 134 w 415"/>
                  <a:gd name="T61" fmla="*/ 163 h 415"/>
                  <a:gd name="T62" fmla="*/ 123 w 415"/>
                  <a:gd name="T63" fmla="*/ 157 h 415"/>
                  <a:gd name="T64" fmla="*/ 109 w 415"/>
                  <a:gd name="T65" fmla="*/ 158 h 415"/>
                  <a:gd name="T66" fmla="*/ 97 w 415"/>
                  <a:gd name="T67" fmla="*/ 165 h 415"/>
                  <a:gd name="T68" fmla="*/ 89 w 415"/>
                  <a:gd name="T69" fmla="*/ 178 h 415"/>
                  <a:gd name="T70" fmla="*/ 85 w 415"/>
                  <a:gd name="T71" fmla="*/ 196 h 415"/>
                  <a:gd name="T72" fmla="*/ 85 w 415"/>
                  <a:gd name="T73" fmla="*/ 216 h 415"/>
                  <a:gd name="T74" fmla="*/ 90 w 415"/>
                  <a:gd name="T75" fmla="*/ 233 h 415"/>
                  <a:gd name="T76" fmla="*/ 98 w 415"/>
                  <a:gd name="T77" fmla="*/ 246 h 415"/>
                  <a:gd name="T78" fmla="*/ 109 w 415"/>
                  <a:gd name="T79" fmla="*/ 252 h 415"/>
                  <a:gd name="T80" fmla="*/ 122 w 415"/>
                  <a:gd name="T81" fmla="*/ 254 h 415"/>
                  <a:gd name="T82" fmla="*/ 134 w 415"/>
                  <a:gd name="T83" fmla="*/ 248 h 415"/>
                  <a:gd name="T84" fmla="*/ 142 w 415"/>
                  <a:gd name="T85" fmla="*/ 236 h 415"/>
                  <a:gd name="T86" fmla="*/ 147 w 415"/>
                  <a:gd name="T87" fmla="*/ 217 h 415"/>
                  <a:gd name="T88" fmla="*/ 147 w 415"/>
                  <a:gd name="T89" fmla="*/ 195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415">
                    <a:moveTo>
                      <a:pt x="401" y="99"/>
                    </a:moveTo>
                    <a:cubicBezTo>
                      <a:pt x="246" y="99"/>
                      <a:pt x="246" y="99"/>
                      <a:pt x="246" y="99"/>
                    </a:cubicBezTo>
                    <a:cubicBezTo>
                      <a:pt x="246" y="0"/>
                      <a:pt x="246" y="0"/>
                      <a:pt x="246" y="0"/>
                    </a:cubicBezTo>
                    <a:cubicBezTo>
                      <a:pt x="0" y="42"/>
                      <a:pt x="0" y="42"/>
                      <a:pt x="0" y="42"/>
                    </a:cubicBezTo>
                    <a:cubicBezTo>
                      <a:pt x="0" y="373"/>
                      <a:pt x="0" y="373"/>
                      <a:pt x="0" y="373"/>
                    </a:cubicBezTo>
                    <a:cubicBezTo>
                      <a:pt x="246" y="415"/>
                      <a:pt x="246" y="415"/>
                      <a:pt x="246" y="415"/>
                    </a:cubicBezTo>
                    <a:cubicBezTo>
                      <a:pt x="246" y="321"/>
                      <a:pt x="246" y="321"/>
                      <a:pt x="246" y="321"/>
                    </a:cubicBezTo>
                    <a:cubicBezTo>
                      <a:pt x="402" y="321"/>
                      <a:pt x="402" y="321"/>
                      <a:pt x="402" y="321"/>
                    </a:cubicBezTo>
                    <a:cubicBezTo>
                      <a:pt x="409" y="321"/>
                      <a:pt x="415" y="314"/>
                      <a:pt x="415" y="307"/>
                    </a:cubicBezTo>
                    <a:cubicBezTo>
                      <a:pt x="415" y="113"/>
                      <a:pt x="415" y="113"/>
                      <a:pt x="415" y="113"/>
                    </a:cubicBezTo>
                    <a:cubicBezTo>
                      <a:pt x="415" y="105"/>
                      <a:pt x="409" y="99"/>
                      <a:pt x="401" y="99"/>
                    </a:cubicBezTo>
                    <a:close/>
                    <a:moveTo>
                      <a:pt x="179" y="222"/>
                    </a:moveTo>
                    <a:cubicBezTo>
                      <a:pt x="177" y="228"/>
                      <a:pt x="176" y="232"/>
                      <a:pt x="175" y="237"/>
                    </a:cubicBezTo>
                    <a:cubicBezTo>
                      <a:pt x="174" y="243"/>
                      <a:pt x="172" y="248"/>
                      <a:pt x="169" y="251"/>
                    </a:cubicBezTo>
                    <a:cubicBezTo>
                      <a:pt x="167" y="256"/>
                      <a:pt x="164" y="259"/>
                      <a:pt x="161" y="263"/>
                    </a:cubicBezTo>
                    <a:cubicBezTo>
                      <a:pt x="157" y="266"/>
                      <a:pt x="155" y="270"/>
                      <a:pt x="151" y="272"/>
                    </a:cubicBezTo>
                    <a:cubicBezTo>
                      <a:pt x="148" y="275"/>
                      <a:pt x="144" y="277"/>
                      <a:pt x="140" y="278"/>
                    </a:cubicBezTo>
                    <a:cubicBezTo>
                      <a:pt x="136" y="281"/>
                      <a:pt x="133" y="282"/>
                      <a:pt x="128" y="282"/>
                    </a:cubicBezTo>
                    <a:cubicBezTo>
                      <a:pt x="124" y="283"/>
                      <a:pt x="120" y="283"/>
                      <a:pt x="115" y="283"/>
                    </a:cubicBezTo>
                    <a:cubicBezTo>
                      <a:pt x="110" y="283"/>
                      <a:pt x="107" y="282"/>
                      <a:pt x="102" y="281"/>
                    </a:cubicBezTo>
                    <a:cubicBezTo>
                      <a:pt x="98" y="279"/>
                      <a:pt x="95" y="278"/>
                      <a:pt x="91" y="276"/>
                    </a:cubicBezTo>
                    <a:cubicBezTo>
                      <a:pt x="88" y="275"/>
                      <a:pt x="84" y="272"/>
                      <a:pt x="82" y="269"/>
                    </a:cubicBezTo>
                    <a:cubicBezTo>
                      <a:pt x="78" y="266"/>
                      <a:pt x="76" y="264"/>
                      <a:pt x="72" y="261"/>
                    </a:cubicBezTo>
                    <a:cubicBezTo>
                      <a:pt x="70" y="257"/>
                      <a:pt x="68" y="252"/>
                      <a:pt x="66" y="249"/>
                    </a:cubicBezTo>
                    <a:cubicBezTo>
                      <a:pt x="64" y="245"/>
                      <a:pt x="62" y="241"/>
                      <a:pt x="61" y="236"/>
                    </a:cubicBezTo>
                    <a:cubicBezTo>
                      <a:pt x="59" y="232"/>
                      <a:pt x="58" y="228"/>
                      <a:pt x="58" y="223"/>
                    </a:cubicBezTo>
                    <a:cubicBezTo>
                      <a:pt x="57" y="217"/>
                      <a:pt x="57" y="212"/>
                      <a:pt x="57" y="207"/>
                    </a:cubicBezTo>
                    <a:cubicBezTo>
                      <a:pt x="57" y="202"/>
                      <a:pt x="57" y="196"/>
                      <a:pt x="58" y="191"/>
                    </a:cubicBezTo>
                    <a:cubicBezTo>
                      <a:pt x="58" y="186"/>
                      <a:pt x="59" y="180"/>
                      <a:pt x="61" y="177"/>
                    </a:cubicBezTo>
                    <a:cubicBezTo>
                      <a:pt x="62" y="172"/>
                      <a:pt x="64" y="167"/>
                      <a:pt x="65" y="164"/>
                    </a:cubicBezTo>
                    <a:cubicBezTo>
                      <a:pt x="68" y="159"/>
                      <a:pt x="70" y="156"/>
                      <a:pt x="72" y="152"/>
                    </a:cubicBezTo>
                    <a:cubicBezTo>
                      <a:pt x="75" y="148"/>
                      <a:pt x="78" y="145"/>
                      <a:pt x="82" y="141"/>
                    </a:cubicBezTo>
                    <a:cubicBezTo>
                      <a:pt x="84" y="139"/>
                      <a:pt x="88" y="137"/>
                      <a:pt x="91" y="134"/>
                    </a:cubicBezTo>
                    <a:cubicBezTo>
                      <a:pt x="95" y="132"/>
                      <a:pt x="99" y="131"/>
                      <a:pt x="103" y="130"/>
                    </a:cubicBezTo>
                    <a:cubicBezTo>
                      <a:pt x="108" y="128"/>
                      <a:pt x="112" y="127"/>
                      <a:pt x="117" y="127"/>
                    </a:cubicBezTo>
                    <a:cubicBezTo>
                      <a:pt x="121" y="127"/>
                      <a:pt x="125" y="127"/>
                      <a:pt x="130" y="127"/>
                    </a:cubicBezTo>
                    <a:cubicBezTo>
                      <a:pt x="134" y="128"/>
                      <a:pt x="137" y="130"/>
                      <a:pt x="142" y="131"/>
                    </a:cubicBezTo>
                    <a:cubicBezTo>
                      <a:pt x="146" y="133"/>
                      <a:pt x="149" y="134"/>
                      <a:pt x="153" y="137"/>
                    </a:cubicBezTo>
                    <a:cubicBezTo>
                      <a:pt x="155" y="140"/>
                      <a:pt x="159" y="143"/>
                      <a:pt x="162" y="146"/>
                    </a:cubicBezTo>
                    <a:cubicBezTo>
                      <a:pt x="164" y="150"/>
                      <a:pt x="167" y="153"/>
                      <a:pt x="169" y="158"/>
                    </a:cubicBezTo>
                    <a:cubicBezTo>
                      <a:pt x="172" y="161"/>
                      <a:pt x="174" y="166"/>
                      <a:pt x="175" y="171"/>
                    </a:cubicBezTo>
                    <a:cubicBezTo>
                      <a:pt x="176" y="176"/>
                      <a:pt x="177" y="182"/>
                      <a:pt x="179" y="186"/>
                    </a:cubicBezTo>
                    <a:cubicBezTo>
                      <a:pt x="180" y="192"/>
                      <a:pt x="180" y="198"/>
                      <a:pt x="180" y="204"/>
                    </a:cubicBezTo>
                    <a:cubicBezTo>
                      <a:pt x="180" y="210"/>
                      <a:pt x="180" y="216"/>
                      <a:pt x="179" y="222"/>
                    </a:cubicBezTo>
                    <a:close/>
                    <a:moveTo>
                      <a:pt x="401" y="307"/>
                    </a:moveTo>
                    <a:cubicBezTo>
                      <a:pt x="246" y="307"/>
                      <a:pt x="246" y="307"/>
                      <a:pt x="246" y="307"/>
                    </a:cubicBezTo>
                    <a:cubicBezTo>
                      <a:pt x="246" y="185"/>
                      <a:pt x="246" y="185"/>
                      <a:pt x="246" y="185"/>
                    </a:cubicBezTo>
                    <a:cubicBezTo>
                      <a:pt x="292" y="228"/>
                      <a:pt x="292" y="228"/>
                      <a:pt x="292" y="228"/>
                    </a:cubicBezTo>
                    <a:cubicBezTo>
                      <a:pt x="297" y="232"/>
                      <a:pt x="303" y="232"/>
                      <a:pt x="306" y="228"/>
                    </a:cubicBezTo>
                    <a:cubicBezTo>
                      <a:pt x="401" y="140"/>
                      <a:pt x="401" y="140"/>
                      <a:pt x="401" y="140"/>
                    </a:cubicBezTo>
                    <a:lnTo>
                      <a:pt x="401" y="307"/>
                    </a:lnTo>
                    <a:close/>
                    <a:moveTo>
                      <a:pt x="401" y="121"/>
                    </a:moveTo>
                    <a:cubicBezTo>
                      <a:pt x="300" y="216"/>
                      <a:pt x="300" y="216"/>
                      <a:pt x="300" y="216"/>
                    </a:cubicBezTo>
                    <a:cubicBezTo>
                      <a:pt x="300" y="217"/>
                      <a:pt x="299" y="217"/>
                      <a:pt x="298" y="216"/>
                    </a:cubicBezTo>
                    <a:cubicBezTo>
                      <a:pt x="246" y="167"/>
                      <a:pt x="246" y="167"/>
                      <a:pt x="246" y="167"/>
                    </a:cubicBezTo>
                    <a:cubicBezTo>
                      <a:pt x="246" y="113"/>
                      <a:pt x="246" y="113"/>
                      <a:pt x="246" y="113"/>
                    </a:cubicBezTo>
                    <a:cubicBezTo>
                      <a:pt x="401" y="113"/>
                      <a:pt x="401" y="113"/>
                      <a:pt x="401" y="113"/>
                    </a:cubicBezTo>
                    <a:lnTo>
                      <a:pt x="401" y="121"/>
                    </a:lnTo>
                    <a:close/>
                    <a:moveTo>
                      <a:pt x="146" y="184"/>
                    </a:moveTo>
                    <a:cubicBezTo>
                      <a:pt x="144" y="182"/>
                      <a:pt x="144" y="178"/>
                      <a:pt x="143" y="176"/>
                    </a:cubicBezTo>
                    <a:cubicBezTo>
                      <a:pt x="142" y="173"/>
                      <a:pt x="141" y="171"/>
                      <a:pt x="138" y="169"/>
                    </a:cubicBezTo>
                    <a:cubicBezTo>
                      <a:pt x="137" y="166"/>
                      <a:pt x="136" y="165"/>
                      <a:pt x="134" y="163"/>
                    </a:cubicBezTo>
                    <a:cubicBezTo>
                      <a:pt x="133" y="161"/>
                      <a:pt x="131" y="160"/>
                      <a:pt x="129" y="159"/>
                    </a:cubicBezTo>
                    <a:cubicBezTo>
                      <a:pt x="127" y="158"/>
                      <a:pt x="125" y="158"/>
                      <a:pt x="123" y="157"/>
                    </a:cubicBezTo>
                    <a:cubicBezTo>
                      <a:pt x="121" y="157"/>
                      <a:pt x="118" y="157"/>
                      <a:pt x="116" y="157"/>
                    </a:cubicBezTo>
                    <a:cubicBezTo>
                      <a:pt x="114" y="157"/>
                      <a:pt x="111" y="157"/>
                      <a:pt x="109" y="158"/>
                    </a:cubicBezTo>
                    <a:cubicBezTo>
                      <a:pt x="107" y="158"/>
                      <a:pt x="104" y="159"/>
                      <a:pt x="103" y="160"/>
                    </a:cubicBezTo>
                    <a:cubicBezTo>
                      <a:pt x="101" y="161"/>
                      <a:pt x="98" y="163"/>
                      <a:pt x="97" y="165"/>
                    </a:cubicBezTo>
                    <a:cubicBezTo>
                      <a:pt x="96" y="166"/>
                      <a:pt x="94" y="169"/>
                      <a:pt x="92" y="171"/>
                    </a:cubicBezTo>
                    <a:cubicBezTo>
                      <a:pt x="91" y="173"/>
                      <a:pt x="90" y="176"/>
                      <a:pt x="89" y="178"/>
                    </a:cubicBezTo>
                    <a:cubicBezTo>
                      <a:pt x="88" y="180"/>
                      <a:pt x="88" y="184"/>
                      <a:pt x="86" y="186"/>
                    </a:cubicBezTo>
                    <a:cubicBezTo>
                      <a:pt x="86" y="189"/>
                      <a:pt x="85" y="192"/>
                      <a:pt x="85" y="196"/>
                    </a:cubicBezTo>
                    <a:cubicBezTo>
                      <a:pt x="85" y="198"/>
                      <a:pt x="84" y="202"/>
                      <a:pt x="84" y="205"/>
                    </a:cubicBezTo>
                    <a:cubicBezTo>
                      <a:pt x="84" y="209"/>
                      <a:pt x="85" y="212"/>
                      <a:pt x="85" y="216"/>
                    </a:cubicBezTo>
                    <a:cubicBezTo>
                      <a:pt x="85" y="219"/>
                      <a:pt x="86" y="223"/>
                      <a:pt x="86" y="225"/>
                    </a:cubicBezTo>
                    <a:cubicBezTo>
                      <a:pt x="88" y="229"/>
                      <a:pt x="89" y="231"/>
                      <a:pt x="90" y="233"/>
                    </a:cubicBezTo>
                    <a:cubicBezTo>
                      <a:pt x="91" y="236"/>
                      <a:pt x="92" y="238"/>
                      <a:pt x="94" y="241"/>
                    </a:cubicBezTo>
                    <a:cubicBezTo>
                      <a:pt x="95" y="243"/>
                      <a:pt x="96" y="244"/>
                      <a:pt x="98" y="246"/>
                    </a:cubicBezTo>
                    <a:cubicBezTo>
                      <a:pt x="99" y="248"/>
                      <a:pt x="102" y="249"/>
                      <a:pt x="103" y="250"/>
                    </a:cubicBezTo>
                    <a:cubicBezTo>
                      <a:pt x="105" y="251"/>
                      <a:pt x="107" y="252"/>
                      <a:pt x="109" y="252"/>
                    </a:cubicBezTo>
                    <a:cubicBezTo>
                      <a:pt x="111" y="254"/>
                      <a:pt x="114" y="254"/>
                      <a:pt x="115" y="254"/>
                    </a:cubicBezTo>
                    <a:cubicBezTo>
                      <a:pt x="117" y="254"/>
                      <a:pt x="120" y="254"/>
                      <a:pt x="122" y="254"/>
                    </a:cubicBezTo>
                    <a:cubicBezTo>
                      <a:pt x="124" y="252"/>
                      <a:pt x="127" y="252"/>
                      <a:pt x="128" y="251"/>
                    </a:cubicBezTo>
                    <a:cubicBezTo>
                      <a:pt x="130" y="250"/>
                      <a:pt x="131" y="249"/>
                      <a:pt x="134" y="248"/>
                    </a:cubicBezTo>
                    <a:cubicBezTo>
                      <a:pt x="135" y="246"/>
                      <a:pt x="137" y="244"/>
                      <a:pt x="138" y="243"/>
                    </a:cubicBezTo>
                    <a:cubicBezTo>
                      <a:pt x="140" y="241"/>
                      <a:pt x="141" y="238"/>
                      <a:pt x="142" y="236"/>
                    </a:cubicBezTo>
                    <a:cubicBezTo>
                      <a:pt x="143" y="232"/>
                      <a:pt x="144" y="230"/>
                      <a:pt x="146" y="226"/>
                    </a:cubicBezTo>
                    <a:cubicBezTo>
                      <a:pt x="147" y="224"/>
                      <a:pt x="147" y="220"/>
                      <a:pt x="147" y="217"/>
                    </a:cubicBezTo>
                    <a:cubicBezTo>
                      <a:pt x="148" y="213"/>
                      <a:pt x="148" y="210"/>
                      <a:pt x="148" y="206"/>
                    </a:cubicBezTo>
                    <a:cubicBezTo>
                      <a:pt x="148" y="202"/>
                      <a:pt x="148" y="198"/>
                      <a:pt x="147" y="195"/>
                    </a:cubicBezTo>
                    <a:cubicBezTo>
                      <a:pt x="147" y="191"/>
                      <a:pt x="147" y="187"/>
                      <a:pt x="146" y="184"/>
                    </a:cubicBezTo>
                    <a:close/>
                  </a:path>
                </a:pathLst>
              </a:custGeom>
              <a:grpFill/>
              <a:ln>
                <a:noFill/>
              </a:ln>
            </p:spPr>
            <p:txBody>
              <a:bodyPr vert="horz" wrap="square" lIns="87880" tIns="43940" rIns="87880" bIns="43940" numCol="1" anchor="t" anchorCtr="0" compatLnSpc="1">
                <a:prstTxWarp prst="textNoShape">
                  <a:avLst/>
                </a:prstTxWarp>
              </a:body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66" name="Group 165">
                <a:extLst>
                  <a:ext uri="{FF2B5EF4-FFF2-40B4-BE49-F238E27FC236}">
                    <a16:creationId xmlns:a16="http://schemas.microsoft.com/office/drawing/2014/main" id="{39AC38EA-7C12-414B-83B4-6A86EF9697C1}"/>
                  </a:ext>
                </a:extLst>
              </p:cNvPr>
              <p:cNvGrpSpPr/>
              <p:nvPr/>
            </p:nvGrpSpPr>
            <p:grpSpPr>
              <a:xfrm>
                <a:off x="4115922" y="4247778"/>
                <a:ext cx="277883" cy="263813"/>
                <a:chOff x="8752086" y="4660159"/>
                <a:chExt cx="500848" cy="475488"/>
              </a:xfrm>
              <a:grpFill/>
            </p:grpSpPr>
            <p:sp>
              <p:nvSpPr>
                <p:cNvPr id="175" name="Freeform 150">
                  <a:extLst>
                    <a:ext uri="{FF2B5EF4-FFF2-40B4-BE49-F238E27FC236}">
                      <a16:creationId xmlns:a16="http://schemas.microsoft.com/office/drawing/2014/main" id="{54830DA0-2E3E-409B-B3A7-68EF46944CA0}"/>
                    </a:ext>
                  </a:extLst>
                </p:cNvPr>
                <p:cNvSpPr>
                  <a:spLocks/>
                </p:cNvSpPr>
                <p:nvPr/>
              </p:nvSpPr>
              <p:spPr bwMode="auto">
                <a:xfrm>
                  <a:off x="8752086" y="4660159"/>
                  <a:ext cx="275783" cy="475488"/>
                </a:xfrm>
                <a:custGeom>
                  <a:avLst/>
                  <a:gdLst>
                    <a:gd name="connsiteX0" fmla="*/ 414338 w 414338"/>
                    <a:gd name="connsiteY0" fmla="*/ 0 h 714375"/>
                    <a:gd name="connsiteX1" fmla="*/ 414338 w 414338"/>
                    <a:gd name="connsiteY1" fmla="*/ 714375 h 714375"/>
                    <a:gd name="connsiteX2" fmla="*/ 0 w 414338"/>
                    <a:gd name="connsiteY2" fmla="*/ 638378 h 714375"/>
                    <a:gd name="connsiteX3" fmla="*/ 0 w 414338"/>
                    <a:gd name="connsiteY3" fmla="*/ 75998 h 714375"/>
                    <a:gd name="connsiteX4" fmla="*/ 414338 w 414338"/>
                    <a:gd name="connsiteY4" fmla="*/ 0 h 714375"/>
                    <a:gd name="connsiteX5" fmla="*/ 212517 w 414338"/>
                    <a:gd name="connsiteY5" fmla="*/ 204788 h 714375"/>
                    <a:gd name="connsiteX6" fmla="*/ 197310 w 414338"/>
                    <a:gd name="connsiteY6" fmla="*/ 208598 h 714375"/>
                    <a:gd name="connsiteX7" fmla="*/ 182103 w 414338"/>
                    <a:gd name="connsiteY7" fmla="*/ 208598 h 714375"/>
                    <a:gd name="connsiteX8" fmla="*/ 163095 w 414338"/>
                    <a:gd name="connsiteY8" fmla="*/ 212408 h 714375"/>
                    <a:gd name="connsiteX9" fmla="*/ 151690 w 414338"/>
                    <a:gd name="connsiteY9" fmla="*/ 223838 h 714375"/>
                    <a:gd name="connsiteX10" fmla="*/ 140285 w 414338"/>
                    <a:gd name="connsiteY10" fmla="*/ 231458 h 714375"/>
                    <a:gd name="connsiteX11" fmla="*/ 128880 w 414338"/>
                    <a:gd name="connsiteY11" fmla="*/ 246698 h 714375"/>
                    <a:gd name="connsiteX12" fmla="*/ 125078 w 414338"/>
                    <a:gd name="connsiteY12" fmla="*/ 261938 h 714375"/>
                    <a:gd name="connsiteX13" fmla="*/ 121277 w 414338"/>
                    <a:gd name="connsiteY13" fmla="*/ 277178 h 714375"/>
                    <a:gd name="connsiteX14" fmla="*/ 117475 w 414338"/>
                    <a:gd name="connsiteY14" fmla="*/ 296228 h 714375"/>
                    <a:gd name="connsiteX15" fmla="*/ 121277 w 414338"/>
                    <a:gd name="connsiteY15" fmla="*/ 319088 h 714375"/>
                    <a:gd name="connsiteX16" fmla="*/ 128880 w 414338"/>
                    <a:gd name="connsiteY16" fmla="*/ 341948 h 714375"/>
                    <a:gd name="connsiteX17" fmla="*/ 144087 w 414338"/>
                    <a:gd name="connsiteY17" fmla="*/ 360998 h 714375"/>
                    <a:gd name="connsiteX18" fmla="*/ 166897 w 414338"/>
                    <a:gd name="connsiteY18" fmla="*/ 376238 h 714375"/>
                    <a:gd name="connsiteX19" fmla="*/ 178302 w 414338"/>
                    <a:gd name="connsiteY19" fmla="*/ 383858 h 714375"/>
                    <a:gd name="connsiteX20" fmla="*/ 185905 w 414338"/>
                    <a:gd name="connsiteY20" fmla="*/ 391478 h 714375"/>
                    <a:gd name="connsiteX21" fmla="*/ 193508 w 414338"/>
                    <a:gd name="connsiteY21" fmla="*/ 395288 h 714375"/>
                    <a:gd name="connsiteX22" fmla="*/ 197310 w 414338"/>
                    <a:gd name="connsiteY22" fmla="*/ 402908 h 714375"/>
                    <a:gd name="connsiteX23" fmla="*/ 201112 w 414338"/>
                    <a:gd name="connsiteY23" fmla="*/ 406718 h 714375"/>
                    <a:gd name="connsiteX24" fmla="*/ 204913 w 414338"/>
                    <a:gd name="connsiteY24" fmla="*/ 414338 h 714375"/>
                    <a:gd name="connsiteX25" fmla="*/ 208715 w 414338"/>
                    <a:gd name="connsiteY25" fmla="*/ 421958 h 714375"/>
                    <a:gd name="connsiteX26" fmla="*/ 208715 w 414338"/>
                    <a:gd name="connsiteY26" fmla="*/ 425768 h 714375"/>
                    <a:gd name="connsiteX27" fmla="*/ 208715 w 414338"/>
                    <a:gd name="connsiteY27" fmla="*/ 433388 h 714375"/>
                    <a:gd name="connsiteX28" fmla="*/ 204913 w 414338"/>
                    <a:gd name="connsiteY28" fmla="*/ 441008 h 714375"/>
                    <a:gd name="connsiteX29" fmla="*/ 204913 w 414338"/>
                    <a:gd name="connsiteY29" fmla="*/ 444818 h 714375"/>
                    <a:gd name="connsiteX30" fmla="*/ 201112 w 414338"/>
                    <a:gd name="connsiteY30" fmla="*/ 448628 h 714375"/>
                    <a:gd name="connsiteX31" fmla="*/ 197310 w 414338"/>
                    <a:gd name="connsiteY31" fmla="*/ 452438 h 714375"/>
                    <a:gd name="connsiteX32" fmla="*/ 189707 w 414338"/>
                    <a:gd name="connsiteY32" fmla="*/ 456248 h 714375"/>
                    <a:gd name="connsiteX33" fmla="*/ 182103 w 414338"/>
                    <a:gd name="connsiteY33" fmla="*/ 456248 h 714375"/>
                    <a:gd name="connsiteX34" fmla="*/ 178302 w 414338"/>
                    <a:gd name="connsiteY34" fmla="*/ 456248 h 714375"/>
                    <a:gd name="connsiteX35" fmla="*/ 159293 w 414338"/>
                    <a:gd name="connsiteY35" fmla="*/ 456248 h 714375"/>
                    <a:gd name="connsiteX36" fmla="*/ 144087 w 414338"/>
                    <a:gd name="connsiteY36" fmla="*/ 448628 h 714375"/>
                    <a:gd name="connsiteX37" fmla="*/ 132682 w 414338"/>
                    <a:gd name="connsiteY37" fmla="*/ 437198 h 714375"/>
                    <a:gd name="connsiteX38" fmla="*/ 121277 w 414338"/>
                    <a:gd name="connsiteY38" fmla="*/ 425768 h 714375"/>
                    <a:gd name="connsiteX39" fmla="*/ 121277 w 414338"/>
                    <a:gd name="connsiteY39" fmla="*/ 486728 h 714375"/>
                    <a:gd name="connsiteX40" fmla="*/ 128880 w 414338"/>
                    <a:gd name="connsiteY40" fmla="*/ 494348 h 714375"/>
                    <a:gd name="connsiteX41" fmla="*/ 144087 w 414338"/>
                    <a:gd name="connsiteY41" fmla="*/ 501968 h 714375"/>
                    <a:gd name="connsiteX42" fmla="*/ 159293 w 414338"/>
                    <a:gd name="connsiteY42" fmla="*/ 505778 h 714375"/>
                    <a:gd name="connsiteX43" fmla="*/ 174500 w 414338"/>
                    <a:gd name="connsiteY43" fmla="*/ 509588 h 714375"/>
                    <a:gd name="connsiteX44" fmla="*/ 197310 w 414338"/>
                    <a:gd name="connsiteY44" fmla="*/ 509588 h 714375"/>
                    <a:gd name="connsiteX45" fmla="*/ 216318 w 414338"/>
                    <a:gd name="connsiteY45" fmla="*/ 501968 h 714375"/>
                    <a:gd name="connsiteX46" fmla="*/ 231525 w 414338"/>
                    <a:gd name="connsiteY46" fmla="*/ 494348 h 714375"/>
                    <a:gd name="connsiteX47" fmla="*/ 242930 w 414338"/>
                    <a:gd name="connsiteY47" fmla="*/ 482918 h 714375"/>
                    <a:gd name="connsiteX48" fmla="*/ 254335 w 414338"/>
                    <a:gd name="connsiteY48" fmla="*/ 471488 h 714375"/>
                    <a:gd name="connsiteX49" fmla="*/ 258136 w 414338"/>
                    <a:gd name="connsiteY49" fmla="*/ 456248 h 714375"/>
                    <a:gd name="connsiteX50" fmla="*/ 261938 w 414338"/>
                    <a:gd name="connsiteY50" fmla="*/ 441008 h 714375"/>
                    <a:gd name="connsiteX51" fmla="*/ 261938 w 414338"/>
                    <a:gd name="connsiteY51" fmla="*/ 421958 h 714375"/>
                    <a:gd name="connsiteX52" fmla="*/ 261938 w 414338"/>
                    <a:gd name="connsiteY52" fmla="*/ 406718 h 714375"/>
                    <a:gd name="connsiteX53" fmla="*/ 258136 w 414338"/>
                    <a:gd name="connsiteY53" fmla="*/ 395288 h 714375"/>
                    <a:gd name="connsiteX54" fmla="*/ 254335 w 414338"/>
                    <a:gd name="connsiteY54" fmla="*/ 380048 h 714375"/>
                    <a:gd name="connsiteX55" fmla="*/ 246731 w 414338"/>
                    <a:gd name="connsiteY55" fmla="*/ 368618 h 714375"/>
                    <a:gd name="connsiteX56" fmla="*/ 239128 w 414338"/>
                    <a:gd name="connsiteY56" fmla="*/ 360998 h 714375"/>
                    <a:gd name="connsiteX57" fmla="*/ 227723 w 414338"/>
                    <a:gd name="connsiteY57" fmla="*/ 349568 h 714375"/>
                    <a:gd name="connsiteX58" fmla="*/ 216318 w 414338"/>
                    <a:gd name="connsiteY58" fmla="*/ 341948 h 714375"/>
                    <a:gd name="connsiteX59" fmla="*/ 204913 w 414338"/>
                    <a:gd name="connsiteY59" fmla="*/ 334328 h 714375"/>
                    <a:gd name="connsiteX60" fmla="*/ 193508 w 414338"/>
                    <a:gd name="connsiteY60" fmla="*/ 326708 h 714375"/>
                    <a:gd name="connsiteX61" fmla="*/ 185905 w 414338"/>
                    <a:gd name="connsiteY61" fmla="*/ 319088 h 714375"/>
                    <a:gd name="connsiteX62" fmla="*/ 182103 w 414338"/>
                    <a:gd name="connsiteY62" fmla="*/ 315278 h 714375"/>
                    <a:gd name="connsiteX63" fmla="*/ 178302 w 414338"/>
                    <a:gd name="connsiteY63" fmla="*/ 311468 h 714375"/>
                    <a:gd name="connsiteX64" fmla="*/ 170698 w 414338"/>
                    <a:gd name="connsiteY64" fmla="*/ 307658 h 714375"/>
                    <a:gd name="connsiteX65" fmla="*/ 170698 w 414338"/>
                    <a:gd name="connsiteY65" fmla="*/ 300038 h 714375"/>
                    <a:gd name="connsiteX66" fmla="*/ 170698 w 414338"/>
                    <a:gd name="connsiteY66" fmla="*/ 296228 h 714375"/>
                    <a:gd name="connsiteX67" fmla="*/ 166897 w 414338"/>
                    <a:gd name="connsiteY67" fmla="*/ 288608 h 714375"/>
                    <a:gd name="connsiteX68" fmla="*/ 170698 w 414338"/>
                    <a:gd name="connsiteY68" fmla="*/ 280988 h 714375"/>
                    <a:gd name="connsiteX69" fmla="*/ 170698 w 414338"/>
                    <a:gd name="connsiteY69" fmla="*/ 277178 h 714375"/>
                    <a:gd name="connsiteX70" fmla="*/ 174500 w 414338"/>
                    <a:gd name="connsiteY70" fmla="*/ 273368 h 714375"/>
                    <a:gd name="connsiteX71" fmla="*/ 178302 w 414338"/>
                    <a:gd name="connsiteY71" fmla="*/ 265748 h 714375"/>
                    <a:gd name="connsiteX72" fmla="*/ 182103 w 414338"/>
                    <a:gd name="connsiteY72" fmla="*/ 261938 h 714375"/>
                    <a:gd name="connsiteX73" fmla="*/ 185905 w 414338"/>
                    <a:gd name="connsiteY73" fmla="*/ 261938 h 714375"/>
                    <a:gd name="connsiteX74" fmla="*/ 193508 w 414338"/>
                    <a:gd name="connsiteY74" fmla="*/ 258128 h 714375"/>
                    <a:gd name="connsiteX75" fmla="*/ 201112 w 414338"/>
                    <a:gd name="connsiteY75" fmla="*/ 258128 h 714375"/>
                    <a:gd name="connsiteX76" fmla="*/ 216318 w 414338"/>
                    <a:gd name="connsiteY76" fmla="*/ 258128 h 714375"/>
                    <a:gd name="connsiteX77" fmla="*/ 227723 w 414338"/>
                    <a:gd name="connsiteY77" fmla="*/ 261938 h 714375"/>
                    <a:gd name="connsiteX78" fmla="*/ 242930 w 414338"/>
                    <a:gd name="connsiteY78" fmla="*/ 265748 h 714375"/>
                    <a:gd name="connsiteX79" fmla="*/ 254335 w 414338"/>
                    <a:gd name="connsiteY79" fmla="*/ 277178 h 714375"/>
                    <a:gd name="connsiteX80" fmla="*/ 254335 w 414338"/>
                    <a:gd name="connsiteY80" fmla="*/ 212408 h 714375"/>
                    <a:gd name="connsiteX81" fmla="*/ 242930 w 414338"/>
                    <a:gd name="connsiteY81" fmla="*/ 208598 h 714375"/>
                    <a:gd name="connsiteX82" fmla="*/ 227723 w 414338"/>
                    <a:gd name="connsiteY82" fmla="*/ 208598 h 714375"/>
                    <a:gd name="connsiteX83" fmla="*/ 212517 w 414338"/>
                    <a:gd name="connsiteY83" fmla="*/ 204788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414338" h="714375">
                      <a:moveTo>
                        <a:pt x="414338" y="0"/>
                      </a:moveTo>
                      <a:cubicBezTo>
                        <a:pt x="414338" y="714375"/>
                        <a:pt x="414338" y="714375"/>
                        <a:pt x="414338" y="714375"/>
                      </a:cubicBezTo>
                      <a:cubicBezTo>
                        <a:pt x="0" y="638378"/>
                        <a:pt x="0" y="638378"/>
                        <a:pt x="0" y="638378"/>
                      </a:cubicBezTo>
                      <a:cubicBezTo>
                        <a:pt x="0" y="75998"/>
                        <a:pt x="0" y="75998"/>
                        <a:pt x="0" y="75998"/>
                      </a:cubicBezTo>
                      <a:cubicBezTo>
                        <a:pt x="414338" y="0"/>
                        <a:pt x="414338" y="0"/>
                        <a:pt x="414338" y="0"/>
                      </a:cubicBezTo>
                      <a:close/>
                      <a:moveTo>
                        <a:pt x="212517" y="204788"/>
                      </a:moveTo>
                      <a:cubicBezTo>
                        <a:pt x="208715" y="204788"/>
                        <a:pt x="201112" y="204788"/>
                        <a:pt x="197310" y="208598"/>
                      </a:cubicBezTo>
                      <a:cubicBezTo>
                        <a:pt x="189707" y="208598"/>
                        <a:pt x="185905" y="208598"/>
                        <a:pt x="182103" y="208598"/>
                      </a:cubicBezTo>
                      <a:cubicBezTo>
                        <a:pt x="174500" y="208598"/>
                        <a:pt x="166897" y="212408"/>
                        <a:pt x="163095" y="212408"/>
                      </a:cubicBezTo>
                      <a:cubicBezTo>
                        <a:pt x="159293" y="216218"/>
                        <a:pt x="155492" y="220028"/>
                        <a:pt x="151690" y="223838"/>
                      </a:cubicBezTo>
                      <a:cubicBezTo>
                        <a:pt x="147888" y="227648"/>
                        <a:pt x="144087" y="227648"/>
                        <a:pt x="140285" y="231458"/>
                      </a:cubicBezTo>
                      <a:cubicBezTo>
                        <a:pt x="136483" y="239078"/>
                        <a:pt x="132682" y="242888"/>
                        <a:pt x="128880" y="246698"/>
                      </a:cubicBezTo>
                      <a:cubicBezTo>
                        <a:pt x="128880" y="250508"/>
                        <a:pt x="125078" y="258128"/>
                        <a:pt x="125078" y="261938"/>
                      </a:cubicBezTo>
                      <a:cubicBezTo>
                        <a:pt x="121277" y="265748"/>
                        <a:pt x="121277" y="273368"/>
                        <a:pt x="121277" y="277178"/>
                      </a:cubicBezTo>
                      <a:cubicBezTo>
                        <a:pt x="117475" y="284798"/>
                        <a:pt x="117475" y="288608"/>
                        <a:pt x="117475" y="296228"/>
                      </a:cubicBezTo>
                      <a:cubicBezTo>
                        <a:pt x="117475" y="303848"/>
                        <a:pt x="121277" y="311468"/>
                        <a:pt x="121277" y="319088"/>
                      </a:cubicBezTo>
                      <a:cubicBezTo>
                        <a:pt x="125078" y="330518"/>
                        <a:pt x="125078" y="334328"/>
                        <a:pt x="128880" y="341948"/>
                      </a:cubicBezTo>
                      <a:cubicBezTo>
                        <a:pt x="132682" y="349568"/>
                        <a:pt x="140285" y="357188"/>
                        <a:pt x="144087" y="360998"/>
                      </a:cubicBezTo>
                      <a:cubicBezTo>
                        <a:pt x="151690" y="368618"/>
                        <a:pt x="159293" y="372428"/>
                        <a:pt x="166897" y="376238"/>
                      </a:cubicBezTo>
                      <a:cubicBezTo>
                        <a:pt x="170698" y="380048"/>
                        <a:pt x="174500" y="383858"/>
                        <a:pt x="178302" y="383858"/>
                      </a:cubicBezTo>
                      <a:cubicBezTo>
                        <a:pt x="182103" y="387668"/>
                        <a:pt x="182103" y="387668"/>
                        <a:pt x="185905" y="391478"/>
                      </a:cubicBezTo>
                      <a:cubicBezTo>
                        <a:pt x="189707" y="391478"/>
                        <a:pt x="189707" y="395288"/>
                        <a:pt x="193508" y="395288"/>
                      </a:cubicBezTo>
                      <a:cubicBezTo>
                        <a:pt x="197310" y="399098"/>
                        <a:pt x="197310" y="399098"/>
                        <a:pt x="197310" y="402908"/>
                      </a:cubicBezTo>
                      <a:cubicBezTo>
                        <a:pt x="201112" y="402908"/>
                        <a:pt x="201112" y="406718"/>
                        <a:pt x="201112" y="406718"/>
                      </a:cubicBezTo>
                      <a:cubicBezTo>
                        <a:pt x="204913" y="410528"/>
                        <a:pt x="204913" y="410528"/>
                        <a:pt x="204913" y="414338"/>
                      </a:cubicBezTo>
                      <a:cubicBezTo>
                        <a:pt x="204913" y="414338"/>
                        <a:pt x="208715" y="418148"/>
                        <a:pt x="208715" y="421958"/>
                      </a:cubicBezTo>
                      <a:cubicBezTo>
                        <a:pt x="208715" y="421958"/>
                        <a:pt x="208715" y="425768"/>
                        <a:pt x="208715" y="425768"/>
                      </a:cubicBezTo>
                      <a:cubicBezTo>
                        <a:pt x="208715" y="429578"/>
                        <a:pt x="208715" y="429578"/>
                        <a:pt x="208715" y="433388"/>
                      </a:cubicBezTo>
                      <a:cubicBezTo>
                        <a:pt x="208715" y="437198"/>
                        <a:pt x="208715" y="437198"/>
                        <a:pt x="204913" y="441008"/>
                      </a:cubicBezTo>
                      <a:cubicBezTo>
                        <a:pt x="204913" y="441008"/>
                        <a:pt x="204913" y="441008"/>
                        <a:pt x="204913" y="444818"/>
                      </a:cubicBezTo>
                      <a:cubicBezTo>
                        <a:pt x="204913" y="444818"/>
                        <a:pt x="201112" y="444818"/>
                        <a:pt x="201112" y="448628"/>
                      </a:cubicBezTo>
                      <a:cubicBezTo>
                        <a:pt x="201112" y="448628"/>
                        <a:pt x="197310" y="448628"/>
                        <a:pt x="197310" y="452438"/>
                      </a:cubicBezTo>
                      <a:cubicBezTo>
                        <a:pt x="197310" y="452438"/>
                        <a:pt x="193508" y="456248"/>
                        <a:pt x="189707" y="456248"/>
                      </a:cubicBezTo>
                      <a:cubicBezTo>
                        <a:pt x="189707" y="456248"/>
                        <a:pt x="185905" y="456248"/>
                        <a:pt x="182103" y="456248"/>
                      </a:cubicBezTo>
                      <a:cubicBezTo>
                        <a:pt x="182103" y="456248"/>
                        <a:pt x="178302" y="456248"/>
                        <a:pt x="178302" y="456248"/>
                      </a:cubicBezTo>
                      <a:cubicBezTo>
                        <a:pt x="170698" y="456248"/>
                        <a:pt x="166897" y="456248"/>
                        <a:pt x="159293" y="456248"/>
                      </a:cubicBezTo>
                      <a:cubicBezTo>
                        <a:pt x="155492" y="452438"/>
                        <a:pt x="151690" y="448628"/>
                        <a:pt x="144087" y="448628"/>
                      </a:cubicBezTo>
                      <a:cubicBezTo>
                        <a:pt x="140285" y="444818"/>
                        <a:pt x="136483" y="441008"/>
                        <a:pt x="132682" y="437198"/>
                      </a:cubicBezTo>
                      <a:cubicBezTo>
                        <a:pt x="128880" y="433388"/>
                        <a:pt x="125078" y="429578"/>
                        <a:pt x="121277" y="425768"/>
                      </a:cubicBezTo>
                      <a:cubicBezTo>
                        <a:pt x="121277" y="486728"/>
                        <a:pt x="121277" y="486728"/>
                        <a:pt x="121277" y="486728"/>
                      </a:cubicBezTo>
                      <a:cubicBezTo>
                        <a:pt x="121277" y="490538"/>
                        <a:pt x="125078" y="494348"/>
                        <a:pt x="128880" y="494348"/>
                      </a:cubicBezTo>
                      <a:cubicBezTo>
                        <a:pt x="132682" y="498158"/>
                        <a:pt x="140285" y="498158"/>
                        <a:pt x="144087" y="501968"/>
                      </a:cubicBezTo>
                      <a:cubicBezTo>
                        <a:pt x="147888" y="501968"/>
                        <a:pt x="151690" y="501968"/>
                        <a:pt x="159293" y="505778"/>
                      </a:cubicBezTo>
                      <a:cubicBezTo>
                        <a:pt x="163095" y="505778"/>
                        <a:pt x="166897" y="509588"/>
                        <a:pt x="174500" y="509588"/>
                      </a:cubicBezTo>
                      <a:cubicBezTo>
                        <a:pt x="182103" y="509588"/>
                        <a:pt x="189707" y="509588"/>
                        <a:pt x="197310" y="509588"/>
                      </a:cubicBezTo>
                      <a:cubicBezTo>
                        <a:pt x="204913" y="505778"/>
                        <a:pt x="208715" y="505778"/>
                        <a:pt x="216318" y="501968"/>
                      </a:cubicBezTo>
                      <a:cubicBezTo>
                        <a:pt x="220120" y="501968"/>
                        <a:pt x="227723" y="498158"/>
                        <a:pt x="231525" y="494348"/>
                      </a:cubicBezTo>
                      <a:cubicBezTo>
                        <a:pt x="235327" y="490538"/>
                        <a:pt x="239128" y="486728"/>
                        <a:pt x="242930" y="482918"/>
                      </a:cubicBezTo>
                      <a:cubicBezTo>
                        <a:pt x="246731" y="479108"/>
                        <a:pt x="250533" y="475298"/>
                        <a:pt x="254335" y="471488"/>
                      </a:cubicBezTo>
                      <a:cubicBezTo>
                        <a:pt x="254335" y="467678"/>
                        <a:pt x="258136" y="463868"/>
                        <a:pt x="258136" y="456248"/>
                      </a:cubicBezTo>
                      <a:cubicBezTo>
                        <a:pt x="261938" y="452438"/>
                        <a:pt x="261938" y="444818"/>
                        <a:pt x="261938" y="441008"/>
                      </a:cubicBezTo>
                      <a:cubicBezTo>
                        <a:pt x="261938" y="437198"/>
                        <a:pt x="261938" y="429578"/>
                        <a:pt x="261938" y="421958"/>
                      </a:cubicBezTo>
                      <a:cubicBezTo>
                        <a:pt x="261938" y="418148"/>
                        <a:pt x="261938" y="410528"/>
                        <a:pt x="261938" y="406718"/>
                      </a:cubicBezTo>
                      <a:cubicBezTo>
                        <a:pt x="261938" y="402908"/>
                        <a:pt x="261938" y="399098"/>
                        <a:pt x="258136" y="395288"/>
                      </a:cubicBezTo>
                      <a:cubicBezTo>
                        <a:pt x="258136" y="387668"/>
                        <a:pt x="258136" y="383858"/>
                        <a:pt x="254335" y="380048"/>
                      </a:cubicBezTo>
                      <a:cubicBezTo>
                        <a:pt x="254335" y="376238"/>
                        <a:pt x="250533" y="372428"/>
                        <a:pt x="246731" y="368618"/>
                      </a:cubicBezTo>
                      <a:cubicBezTo>
                        <a:pt x="246731" y="368618"/>
                        <a:pt x="242930" y="364808"/>
                        <a:pt x="239128" y="360998"/>
                      </a:cubicBezTo>
                      <a:cubicBezTo>
                        <a:pt x="239128" y="357188"/>
                        <a:pt x="235327" y="353378"/>
                        <a:pt x="227723" y="349568"/>
                      </a:cubicBezTo>
                      <a:cubicBezTo>
                        <a:pt x="223922" y="349568"/>
                        <a:pt x="223922" y="341948"/>
                        <a:pt x="216318" y="341948"/>
                      </a:cubicBezTo>
                      <a:cubicBezTo>
                        <a:pt x="212517" y="338138"/>
                        <a:pt x="208715" y="334328"/>
                        <a:pt x="204913" y="334328"/>
                      </a:cubicBezTo>
                      <a:cubicBezTo>
                        <a:pt x="201112" y="330518"/>
                        <a:pt x="197310" y="330518"/>
                        <a:pt x="193508" y="326708"/>
                      </a:cubicBezTo>
                      <a:cubicBezTo>
                        <a:pt x="189707" y="322898"/>
                        <a:pt x="189707" y="322898"/>
                        <a:pt x="185905" y="319088"/>
                      </a:cubicBezTo>
                      <a:cubicBezTo>
                        <a:pt x="185905" y="319088"/>
                        <a:pt x="182103" y="319088"/>
                        <a:pt x="182103" y="315278"/>
                      </a:cubicBezTo>
                      <a:cubicBezTo>
                        <a:pt x="178302" y="315278"/>
                        <a:pt x="178302" y="315278"/>
                        <a:pt x="178302" y="311468"/>
                      </a:cubicBezTo>
                      <a:cubicBezTo>
                        <a:pt x="174500" y="311468"/>
                        <a:pt x="174500" y="307658"/>
                        <a:pt x="170698" y="307658"/>
                      </a:cubicBezTo>
                      <a:cubicBezTo>
                        <a:pt x="170698" y="303848"/>
                        <a:pt x="170698" y="303848"/>
                        <a:pt x="170698" y="300038"/>
                      </a:cubicBezTo>
                      <a:cubicBezTo>
                        <a:pt x="170698" y="300038"/>
                        <a:pt x="170698" y="296228"/>
                        <a:pt x="170698" y="296228"/>
                      </a:cubicBezTo>
                      <a:cubicBezTo>
                        <a:pt x="166897" y="292418"/>
                        <a:pt x="166897" y="292418"/>
                        <a:pt x="166897" y="288608"/>
                      </a:cubicBezTo>
                      <a:cubicBezTo>
                        <a:pt x="166897" y="284798"/>
                        <a:pt x="166897" y="284798"/>
                        <a:pt x="170698" y="280988"/>
                      </a:cubicBezTo>
                      <a:cubicBezTo>
                        <a:pt x="170698" y="280988"/>
                        <a:pt x="170698" y="277178"/>
                        <a:pt x="170698" y="277178"/>
                      </a:cubicBezTo>
                      <a:cubicBezTo>
                        <a:pt x="170698" y="277178"/>
                        <a:pt x="170698" y="273368"/>
                        <a:pt x="174500" y="273368"/>
                      </a:cubicBezTo>
                      <a:cubicBezTo>
                        <a:pt x="174500" y="269558"/>
                        <a:pt x="178302" y="269558"/>
                        <a:pt x="178302" y="265748"/>
                      </a:cubicBezTo>
                      <a:cubicBezTo>
                        <a:pt x="178302" y="265748"/>
                        <a:pt x="182103" y="265748"/>
                        <a:pt x="182103" y="261938"/>
                      </a:cubicBezTo>
                      <a:cubicBezTo>
                        <a:pt x="182103" y="261938"/>
                        <a:pt x="185905" y="261938"/>
                        <a:pt x="185905" y="261938"/>
                      </a:cubicBezTo>
                      <a:cubicBezTo>
                        <a:pt x="189707" y="261938"/>
                        <a:pt x="189707" y="258128"/>
                        <a:pt x="193508" y="258128"/>
                      </a:cubicBezTo>
                      <a:cubicBezTo>
                        <a:pt x="197310" y="258128"/>
                        <a:pt x="197310" y="258128"/>
                        <a:pt x="201112" y="258128"/>
                      </a:cubicBezTo>
                      <a:cubicBezTo>
                        <a:pt x="204913" y="258128"/>
                        <a:pt x="208715" y="258128"/>
                        <a:pt x="216318" y="258128"/>
                      </a:cubicBezTo>
                      <a:cubicBezTo>
                        <a:pt x="220120" y="258128"/>
                        <a:pt x="223922" y="261938"/>
                        <a:pt x="227723" y="261938"/>
                      </a:cubicBezTo>
                      <a:cubicBezTo>
                        <a:pt x="235327" y="261938"/>
                        <a:pt x="239128" y="265748"/>
                        <a:pt x="242930" y="265748"/>
                      </a:cubicBezTo>
                      <a:cubicBezTo>
                        <a:pt x="246731" y="273368"/>
                        <a:pt x="250533" y="273368"/>
                        <a:pt x="254335" y="277178"/>
                      </a:cubicBezTo>
                      <a:cubicBezTo>
                        <a:pt x="254335" y="212408"/>
                        <a:pt x="254335" y="212408"/>
                        <a:pt x="254335" y="212408"/>
                      </a:cubicBezTo>
                      <a:cubicBezTo>
                        <a:pt x="250533" y="212408"/>
                        <a:pt x="246731" y="212408"/>
                        <a:pt x="242930" y="208598"/>
                      </a:cubicBezTo>
                      <a:cubicBezTo>
                        <a:pt x="239128" y="208598"/>
                        <a:pt x="235327" y="208598"/>
                        <a:pt x="227723" y="208598"/>
                      </a:cubicBezTo>
                      <a:cubicBezTo>
                        <a:pt x="223922" y="208598"/>
                        <a:pt x="220120" y="204788"/>
                        <a:pt x="212517" y="2047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noAutofit/>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6" name="Freeform 15">
                  <a:extLst>
                    <a:ext uri="{FF2B5EF4-FFF2-40B4-BE49-F238E27FC236}">
                      <a16:creationId xmlns:a16="http://schemas.microsoft.com/office/drawing/2014/main" id="{48288167-F6E4-49BB-8F11-5EEF43E43AE3}"/>
                    </a:ext>
                  </a:extLst>
                </p:cNvPr>
                <p:cNvSpPr>
                  <a:spLocks/>
                </p:cNvSpPr>
                <p:nvPr/>
              </p:nvSpPr>
              <p:spPr bwMode="auto">
                <a:xfrm>
                  <a:off x="9055342" y="4725671"/>
                  <a:ext cx="197592" cy="344465"/>
                </a:xfrm>
                <a:custGeom>
                  <a:avLst/>
                  <a:gdLst>
                    <a:gd name="T0" fmla="*/ 60 w 78"/>
                    <a:gd name="T1" fmla="*/ 49 h 136"/>
                    <a:gd name="T2" fmla="*/ 57 w 78"/>
                    <a:gd name="T3" fmla="*/ 50 h 136"/>
                    <a:gd name="T4" fmla="*/ 30 w 78"/>
                    <a:gd name="T5" fmla="*/ 22 h 136"/>
                    <a:gd name="T6" fmla="*/ 30 w 78"/>
                    <a:gd name="T7" fmla="*/ 19 h 136"/>
                    <a:gd name="T8" fmla="*/ 13 w 78"/>
                    <a:gd name="T9" fmla="*/ 0 h 136"/>
                    <a:gd name="T10" fmla="*/ 0 w 78"/>
                    <a:gd name="T11" fmla="*/ 6 h 136"/>
                    <a:gd name="T12" fmla="*/ 0 w 78"/>
                    <a:gd name="T13" fmla="*/ 32 h 136"/>
                    <a:gd name="T14" fmla="*/ 13 w 78"/>
                    <a:gd name="T15" fmla="*/ 37 h 136"/>
                    <a:gd name="T16" fmla="*/ 26 w 78"/>
                    <a:gd name="T17" fmla="*/ 31 h 136"/>
                    <a:gd name="T18" fmla="*/ 48 w 78"/>
                    <a:gd name="T19" fmla="*/ 54 h 136"/>
                    <a:gd name="T20" fmla="*/ 43 w 78"/>
                    <a:gd name="T21" fmla="*/ 68 h 136"/>
                    <a:gd name="T22" fmla="*/ 48 w 78"/>
                    <a:gd name="T23" fmla="*/ 82 h 136"/>
                    <a:gd name="T24" fmla="*/ 26 w 78"/>
                    <a:gd name="T25" fmla="*/ 105 h 136"/>
                    <a:gd name="T26" fmla="*/ 13 w 78"/>
                    <a:gd name="T27" fmla="*/ 99 h 136"/>
                    <a:gd name="T28" fmla="*/ 0 w 78"/>
                    <a:gd name="T29" fmla="*/ 105 h 136"/>
                    <a:gd name="T30" fmla="*/ 0 w 78"/>
                    <a:gd name="T31" fmla="*/ 130 h 136"/>
                    <a:gd name="T32" fmla="*/ 13 w 78"/>
                    <a:gd name="T33" fmla="*/ 136 h 136"/>
                    <a:gd name="T34" fmla="*/ 30 w 78"/>
                    <a:gd name="T35" fmla="*/ 118 h 136"/>
                    <a:gd name="T36" fmla="*/ 30 w 78"/>
                    <a:gd name="T37" fmla="*/ 114 h 136"/>
                    <a:gd name="T38" fmla="*/ 57 w 78"/>
                    <a:gd name="T39" fmla="*/ 86 h 136"/>
                    <a:gd name="T40" fmla="*/ 60 w 78"/>
                    <a:gd name="T41" fmla="*/ 87 h 136"/>
                    <a:gd name="T42" fmla="*/ 78 w 78"/>
                    <a:gd name="T43" fmla="*/ 68 h 136"/>
                    <a:gd name="T44" fmla="*/ 60 w 78"/>
                    <a:gd name="T45" fmla="*/ 4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8" h="136">
                      <a:moveTo>
                        <a:pt x="60" y="49"/>
                      </a:moveTo>
                      <a:cubicBezTo>
                        <a:pt x="59" y="49"/>
                        <a:pt x="58" y="49"/>
                        <a:pt x="57" y="50"/>
                      </a:cubicBezTo>
                      <a:cubicBezTo>
                        <a:pt x="52" y="37"/>
                        <a:pt x="43" y="27"/>
                        <a:pt x="30" y="22"/>
                      </a:cubicBezTo>
                      <a:cubicBezTo>
                        <a:pt x="30" y="21"/>
                        <a:pt x="30" y="20"/>
                        <a:pt x="30" y="19"/>
                      </a:cubicBezTo>
                      <a:cubicBezTo>
                        <a:pt x="30" y="8"/>
                        <a:pt x="23" y="0"/>
                        <a:pt x="13" y="0"/>
                      </a:cubicBezTo>
                      <a:cubicBezTo>
                        <a:pt x="8" y="0"/>
                        <a:pt x="3" y="2"/>
                        <a:pt x="0" y="6"/>
                      </a:cubicBezTo>
                      <a:cubicBezTo>
                        <a:pt x="0" y="32"/>
                        <a:pt x="0" y="32"/>
                        <a:pt x="0" y="32"/>
                      </a:cubicBezTo>
                      <a:cubicBezTo>
                        <a:pt x="3" y="35"/>
                        <a:pt x="8" y="37"/>
                        <a:pt x="13" y="37"/>
                      </a:cubicBezTo>
                      <a:cubicBezTo>
                        <a:pt x="18" y="37"/>
                        <a:pt x="23" y="35"/>
                        <a:pt x="26" y="31"/>
                      </a:cubicBezTo>
                      <a:cubicBezTo>
                        <a:pt x="37" y="35"/>
                        <a:pt x="44" y="44"/>
                        <a:pt x="48" y="54"/>
                      </a:cubicBezTo>
                      <a:cubicBezTo>
                        <a:pt x="45" y="58"/>
                        <a:pt x="43" y="63"/>
                        <a:pt x="43" y="68"/>
                      </a:cubicBezTo>
                      <a:cubicBezTo>
                        <a:pt x="43" y="73"/>
                        <a:pt x="45" y="78"/>
                        <a:pt x="48" y="82"/>
                      </a:cubicBezTo>
                      <a:cubicBezTo>
                        <a:pt x="44" y="92"/>
                        <a:pt x="37" y="101"/>
                        <a:pt x="26" y="105"/>
                      </a:cubicBezTo>
                      <a:cubicBezTo>
                        <a:pt x="23" y="101"/>
                        <a:pt x="18" y="99"/>
                        <a:pt x="13" y="99"/>
                      </a:cubicBezTo>
                      <a:cubicBezTo>
                        <a:pt x="8" y="99"/>
                        <a:pt x="3" y="101"/>
                        <a:pt x="0" y="105"/>
                      </a:cubicBezTo>
                      <a:cubicBezTo>
                        <a:pt x="0" y="130"/>
                        <a:pt x="0" y="130"/>
                        <a:pt x="0" y="130"/>
                      </a:cubicBezTo>
                      <a:cubicBezTo>
                        <a:pt x="3" y="134"/>
                        <a:pt x="8" y="136"/>
                        <a:pt x="13" y="136"/>
                      </a:cubicBezTo>
                      <a:cubicBezTo>
                        <a:pt x="23" y="136"/>
                        <a:pt x="30" y="128"/>
                        <a:pt x="30" y="118"/>
                      </a:cubicBezTo>
                      <a:cubicBezTo>
                        <a:pt x="30" y="116"/>
                        <a:pt x="30" y="115"/>
                        <a:pt x="30" y="114"/>
                      </a:cubicBezTo>
                      <a:cubicBezTo>
                        <a:pt x="43" y="109"/>
                        <a:pt x="52" y="99"/>
                        <a:pt x="57" y="86"/>
                      </a:cubicBezTo>
                      <a:cubicBezTo>
                        <a:pt x="58" y="86"/>
                        <a:pt x="59" y="87"/>
                        <a:pt x="60" y="87"/>
                      </a:cubicBezTo>
                      <a:cubicBezTo>
                        <a:pt x="70" y="87"/>
                        <a:pt x="78" y="78"/>
                        <a:pt x="78" y="68"/>
                      </a:cubicBezTo>
                      <a:cubicBezTo>
                        <a:pt x="78" y="58"/>
                        <a:pt x="70" y="49"/>
                        <a:pt x="6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nvGrpSpPr>
              <p:cNvPr id="167" name="Group 166">
                <a:extLst>
                  <a:ext uri="{FF2B5EF4-FFF2-40B4-BE49-F238E27FC236}">
                    <a16:creationId xmlns:a16="http://schemas.microsoft.com/office/drawing/2014/main" id="{F0453BB3-6949-45B5-AFF1-6C2BB7E3C6E9}"/>
                  </a:ext>
                </a:extLst>
              </p:cNvPr>
              <p:cNvGrpSpPr/>
              <p:nvPr/>
            </p:nvGrpSpPr>
            <p:grpSpPr>
              <a:xfrm>
                <a:off x="4518325" y="4217092"/>
                <a:ext cx="312807" cy="301814"/>
                <a:chOff x="5475288" y="2724048"/>
                <a:chExt cx="1490663" cy="1438276"/>
              </a:xfrm>
              <a:grpFill/>
            </p:grpSpPr>
            <p:sp>
              <p:nvSpPr>
                <p:cNvPr id="168" name="Freeform 5">
                  <a:extLst>
                    <a:ext uri="{FF2B5EF4-FFF2-40B4-BE49-F238E27FC236}">
                      <a16:creationId xmlns:a16="http://schemas.microsoft.com/office/drawing/2014/main" id="{5AF14BEB-EA3A-4618-B600-56730B808959}"/>
                    </a:ext>
                  </a:extLst>
                </p:cNvPr>
                <p:cNvSpPr>
                  <a:spLocks/>
                </p:cNvSpPr>
                <p:nvPr/>
              </p:nvSpPr>
              <p:spPr bwMode="auto">
                <a:xfrm>
                  <a:off x="5894387" y="3787673"/>
                  <a:ext cx="650876" cy="374651"/>
                </a:xfrm>
                <a:custGeom>
                  <a:avLst/>
                  <a:gdLst>
                    <a:gd name="T0" fmla="*/ 172 w 172"/>
                    <a:gd name="T1" fmla="*/ 99 h 99"/>
                    <a:gd name="T2" fmla="*/ 0 w 172"/>
                    <a:gd name="T3" fmla="*/ 99 h 99"/>
                    <a:gd name="T4" fmla="*/ 11 w 172"/>
                    <a:gd name="T5" fmla="*/ 39 h 99"/>
                    <a:gd name="T6" fmla="*/ 60 w 172"/>
                    <a:gd name="T7" fmla="*/ 13 h 99"/>
                    <a:gd name="T8" fmla="*/ 112 w 172"/>
                    <a:gd name="T9" fmla="*/ 14 h 99"/>
                    <a:gd name="T10" fmla="*/ 162 w 172"/>
                    <a:gd name="T11" fmla="*/ 38 h 99"/>
                    <a:gd name="T12" fmla="*/ 172 w 172"/>
                    <a:gd name="T13" fmla="*/ 99 h 99"/>
                  </a:gdLst>
                  <a:ahLst/>
                  <a:cxnLst>
                    <a:cxn ang="0">
                      <a:pos x="T0" y="T1"/>
                    </a:cxn>
                    <a:cxn ang="0">
                      <a:pos x="T2" y="T3"/>
                    </a:cxn>
                    <a:cxn ang="0">
                      <a:pos x="T4" y="T5"/>
                    </a:cxn>
                    <a:cxn ang="0">
                      <a:pos x="T6" y="T7"/>
                    </a:cxn>
                    <a:cxn ang="0">
                      <a:pos x="T8" y="T9"/>
                    </a:cxn>
                    <a:cxn ang="0">
                      <a:pos x="T10" y="T11"/>
                    </a:cxn>
                    <a:cxn ang="0">
                      <a:pos x="T12" y="T13"/>
                    </a:cxn>
                  </a:cxnLst>
                  <a:rect l="0" t="0" r="r" b="b"/>
                  <a:pathLst>
                    <a:path w="172" h="99">
                      <a:moveTo>
                        <a:pt x="172" y="99"/>
                      </a:moveTo>
                      <a:cubicBezTo>
                        <a:pt x="113" y="99"/>
                        <a:pt x="58" y="99"/>
                        <a:pt x="0" y="99"/>
                      </a:cubicBezTo>
                      <a:cubicBezTo>
                        <a:pt x="4" y="78"/>
                        <a:pt x="7" y="58"/>
                        <a:pt x="11" y="39"/>
                      </a:cubicBezTo>
                      <a:cubicBezTo>
                        <a:pt x="17" y="11"/>
                        <a:pt x="35" y="0"/>
                        <a:pt x="60" y="13"/>
                      </a:cubicBezTo>
                      <a:cubicBezTo>
                        <a:pt x="78" y="23"/>
                        <a:pt x="94" y="23"/>
                        <a:pt x="112" y="14"/>
                      </a:cubicBezTo>
                      <a:cubicBezTo>
                        <a:pt x="137" y="1"/>
                        <a:pt x="156" y="11"/>
                        <a:pt x="162" y="38"/>
                      </a:cubicBezTo>
                      <a:cubicBezTo>
                        <a:pt x="166" y="58"/>
                        <a:pt x="168" y="78"/>
                        <a:pt x="172"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69" name="Freeform 6">
                  <a:extLst>
                    <a:ext uri="{FF2B5EF4-FFF2-40B4-BE49-F238E27FC236}">
                      <a16:creationId xmlns:a16="http://schemas.microsoft.com/office/drawing/2014/main" id="{0935333B-58EA-407E-B25E-1E700DB56313}"/>
                    </a:ext>
                  </a:extLst>
                </p:cNvPr>
                <p:cNvSpPr>
                  <a:spLocks/>
                </p:cNvSpPr>
                <p:nvPr/>
              </p:nvSpPr>
              <p:spPr bwMode="auto">
                <a:xfrm>
                  <a:off x="6416678" y="3716237"/>
                  <a:ext cx="549273" cy="344490"/>
                </a:xfrm>
                <a:custGeom>
                  <a:avLst/>
                  <a:gdLst>
                    <a:gd name="T0" fmla="*/ 145 w 145"/>
                    <a:gd name="T1" fmla="*/ 91 h 91"/>
                    <a:gd name="T2" fmla="*/ 43 w 145"/>
                    <a:gd name="T3" fmla="*/ 91 h 91"/>
                    <a:gd name="T4" fmla="*/ 0 w 145"/>
                    <a:gd name="T5" fmla="*/ 17 h 91"/>
                    <a:gd name="T6" fmla="*/ 35 w 145"/>
                    <a:gd name="T7" fmla="*/ 11 h 91"/>
                    <a:gd name="T8" fmla="*/ 89 w 145"/>
                    <a:gd name="T9" fmla="*/ 13 h 91"/>
                    <a:gd name="T10" fmla="*/ 136 w 145"/>
                    <a:gd name="T11" fmla="*/ 32 h 91"/>
                    <a:gd name="T12" fmla="*/ 145 w 145"/>
                    <a:gd name="T13" fmla="*/ 91 h 91"/>
                  </a:gdLst>
                  <a:ahLst/>
                  <a:cxnLst>
                    <a:cxn ang="0">
                      <a:pos x="T0" y="T1"/>
                    </a:cxn>
                    <a:cxn ang="0">
                      <a:pos x="T2" y="T3"/>
                    </a:cxn>
                    <a:cxn ang="0">
                      <a:pos x="T4" y="T5"/>
                    </a:cxn>
                    <a:cxn ang="0">
                      <a:pos x="T6" y="T7"/>
                    </a:cxn>
                    <a:cxn ang="0">
                      <a:pos x="T8" y="T9"/>
                    </a:cxn>
                    <a:cxn ang="0">
                      <a:pos x="T10" y="T11"/>
                    </a:cxn>
                    <a:cxn ang="0">
                      <a:pos x="T12" y="T13"/>
                    </a:cxn>
                  </a:cxnLst>
                  <a:rect l="0" t="0" r="r" b="b"/>
                  <a:pathLst>
                    <a:path w="145" h="91">
                      <a:moveTo>
                        <a:pt x="145" y="91"/>
                      </a:moveTo>
                      <a:cubicBezTo>
                        <a:pt x="108" y="91"/>
                        <a:pt x="77" y="91"/>
                        <a:pt x="43" y="91"/>
                      </a:cubicBezTo>
                      <a:cubicBezTo>
                        <a:pt x="36" y="62"/>
                        <a:pt x="39" y="28"/>
                        <a:pt x="0" y="17"/>
                      </a:cubicBezTo>
                      <a:cubicBezTo>
                        <a:pt x="12" y="5"/>
                        <a:pt x="23" y="1"/>
                        <a:pt x="35" y="11"/>
                      </a:cubicBezTo>
                      <a:cubicBezTo>
                        <a:pt x="53" y="24"/>
                        <a:pt x="70" y="24"/>
                        <a:pt x="89" y="13"/>
                      </a:cubicBezTo>
                      <a:cubicBezTo>
                        <a:pt x="111" y="0"/>
                        <a:pt x="130" y="8"/>
                        <a:pt x="136" y="32"/>
                      </a:cubicBezTo>
                      <a:cubicBezTo>
                        <a:pt x="141" y="51"/>
                        <a:pt x="142" y="70"/>
                        <a:pt x="145"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0" name="Freeform 7">
                  <a:extLst>
                    <a:ext uri="{FF2B5EF4-FFF2-40B4-BE49-F238E27FC236}">
                      <a16:creationId xmlns:a16="http://schemas.microsoft.com/office/drawing/2014/main" id="{F181A7FF-D375-4EE0-A875-4FF59C8B1B60}"/>
                    </a:ext>
                  </a:extLst>
                </p:cNvPr>
                <p:cNvSpPr>
                  <a:spLocks/>
                </p:cNvSpPr>
                <p:nvPr/>
              </p:nvSpPr>
              <p:spPr bwMode="auto">
                <a:xfrm>
                  <a:off x="5475288" y="3719410"/>
                  <a:ext cx="555625" cy="336548"/>
                </a:xfrm>
                <a:custGeom>
                  <a:avLst/>
                  <a:gdLst>
                    <a:gd name="T0" fmla="*/ 147 w 147"/>
                    <a:gd name="T1" fmla="*/ 16 h 89"/>
                    <a:gd name="T2" fmla="*/ 103 w 147"/>
                    <a:gd name="T3" fmla="*/ 89 h 89"/>
                    <a:gd name="T4" fmla="*/ 0 w 147"/>
                    <a:gd name="T5" fmla="*/ 89 h 89"/>
                    <a:gd name="T6" fmla="*/ 12 w 147"/>
                    <a:gd name="T7" fmla="*/ 25 h 89"/>
                    <a:gd name="T8" fmla="*/ 56 w 147"/>
                    <a:gd name="T9" fmla="*/ 11 h 89"/>
                    <a:gd name="T10" fmla="*/ 111 w 147"/>
                    <a:gd name="T11" fmla="*/ 10 h 89"/>
                    <a:gd name="T12" fmla="*/ 147 w 147"/>
                    <a:gd name="T13" fmla="*/ 16 h 89"/>
                  </a:gdLst>
                  <a:ahLst/>
                  <a:cxnLst>
                    <a:cxn ang="0">
                      <a:pos x="T0" y="T1"/>
                    </a:cxn>
                    <a:cxn ang="0">
                      <a:pos x="T2" y="T3"/>
                    </a:cxn>
                    <a:cxn ang="0">
                      <a:pos x="T4" y="T5"/>
                    </a:cxn>
                    <a:cxn ang="0">
                      <a:pos x="T6" y="T7"/>
                    </a:cxn>
                    <a:cxn ang="0">
                      <a:pos x="T8" y="T9"/>
                    </a:cxn>
                    <a:cxn ang="0">
                      <a:pos x="T10" y="T11"/>
                    </a:cxn>
                    <a:cxn ang="0">
                      <a:pos x="T12" y="T13"/>
                    </a:cxn>
                  </a:cxnLst>
                  <a:rect l="0" t="0" r="r" b="b"/>
                  <a:pathLst>
                    <a:path w="147" h="89">
                      <a:moveTo>
                        <a:pt x="147" y="16"/>
                      </a:moveTo>
                      <a:cubicBezTo>
                        <a:pt x="109" y="27"/>
                        <a:pt x="109" y="60"/>
                        <a:pt x="103" y="89"/>
                      </a:cubicBezTo>
                      <a:cubicBezTo>
                        <a:pt x="69" y="89"/>
                        <a:pt x="36" y="89"/>
                        <a:pt x="0" y="89"/>
                      </a:cubicBezTo>
                      <a:cubicBezTo>
                        <a:pt x="4" y="67"/>
                        <a:pt x="7" y="46"/>
                        <a:pt x="12" y="25"/>
                      </a:cubicBezTo>
                      <a:cubicBezTo>
                        <a:pt x="17" y="8"/>
                        <a:pt x="39" y="0"/>
                        <a:pt x="56" y="11"/>
                      </a:cubicBezTo>
                      <a:cubicBezTo>
                        <a:pt x="75" y="22"/>
                        <a:pt x="93" y="24"/>
                        <a:pt x="111" y="10"/>
                      </a:cubicBezTo>
                      <a:cubicBezTo>
                        <a:pt x="123" y="0"/>
                        <a:pt x="134" y="5"/>
                        <a:pt x="147"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1" name="Freeform 8">
                  <a:extLst>
                    <a:ext uri="{FF2B5EF4-FFF2-40B4-BE49-F238E27FC236}">
                      <a16:creationId xmlns:a16="http://schemas.microsoft.com/office/drawing/2014/main" id="{4491D53A-4AAB-4C7F-8273-CC6CD7B724AE}"/>
                    </a:ext>
                  </a:extLst>
                </p:cNvPr>
                <p:cNvSpPr>
                  <a:spLocks/>
                </p:cNvSpPr>
                <p:nvPr/>
              </p:nvSpPr>
              <p:spPr bwMode="auto">
                <a:xfrm>
                  <a:off x="6057901" y="3454298"/>
                  <a:ext cx="317502" cy="363536"/>
                </a:xfrm>
                <a:custGeom>
                  <a:avLst/>
                  <a:gdLst>
                    <a:gd name="T0" fmla="*/ 0 w 84"/>
                    <a:gd name="T1" fmla="*/ 44 h 96"/>
                    <a:gd name="T2" fmla="*/ 38 w 84"/>
                    <a:gd name="T3" fmla="*/ 1 h 96"/>
                    <a:gd name="T4" fmla="*/ 82 w 84"/>
                    <a:gd name="T5" fmla="*/ 50 h 96"/>
                    <a:gd name="T6" fmla="*/ 43 w 84"/>
                    <a:gd name="T7" fmla="*/ 96 h 96"/>
                    <a:gd name="T8" fmla="*/ 0 w 84"/>
                    <a:gd name="T9" fmla="*/ 44 h 96"/>
                  </a:gdLst>
                  <a:ahLst/>
                  <a:cxnLst>
                    <a:cxn ang="0">
                      <a:pos x="T0" y="T1"/>
                    </a:cxn>
                    <a:cxn ang="0">
                      <a:pos x="T2" y="T3"/>
                    </a:cxn>
                    <a:cxn ang="0">
                      <a:pos x="T4" y="T5"/>
                    </a:cxn>
                    <a:cxn ang="0">
                      <a:pos x="T6" y="T7"/>
                    </a:cxn>
                    <a:cxn ang="0">
                      <a:pos x="T8" y="T9"/>
                    </a:cxn>
                  </a:cxnLst>
                  <a:rect l="0" t="0" r="r" b="b"/>
                  <a:pathLst>
                    <a:path w="84" h="96">
                      <a:moveTo>
                        <a:pt x="0" y="44"/>
                      </a:moveTo>
                      <a:cubicBezTo>
                        <a:pt x="0" y="18"/>
                        <a:pt x="15" y="3"/>
                        <a:pt x="38" y="1"/>
                      </a:cubicBezTo>
                      <a:cubicBezTo>
                        <a:pt x="60" y="0"/>
                        <a:pt x="81" y="18"/>
                        <a:pt x="82" y="50"/>
                      </a:cubicBezTo>
                      <a:cubicBezTo>
                        <a:pt x="84" y="73"/>
                        <a:pt x="63" y="96"/>
                        <a:pt x="43" y="96"/>
                      </a:cubicBezTo>
                      <a:cubicBezTo>
                        <a:pt x="18" y="96"/>
                        <a:pt x="0" y="75"/>
                        <a:pt x="0"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2" name="Freeform 9">
                  <a:extLst>
                    <a:ext uri="{FF2B5EF4-FFF2-40B4-BE49-F238E27FC236}">
                      <a16:creationId xmlns:a16="http://schemas.microsoft.com/office/drawing/2014/main" id="{3DA8C432-2A12-4640-B8BD-E032D9A4558F}"/>
                    </a:ext>
                  </a:extLst>
                </p:cNvPr>
                <p:cNvSpPr>
                  <a:spLocks/>
                </p:cNvSpPr>
                <p:nvPr/>
              </p:nvSpPr>
              <p:spPr bwMode="auto">
                <a:xfrm>
                  <a:off x="5630866" y="3413022"/>
                  <a:ext cx="301624" cy="344490"/>
                </a:xfrm>
                <a:custGeom>
                  <a:avLst/>
                  <a:gdLst>
                    <a:gd name="T0" fmla="*/ 80 w 80"/>
                    <a:gd name="T1" fmla="*/ 48 h 91"/>
                    <a:gd name="T2" fmla="*/ 41 w 80"/>
                    <a:gd name="T3" fmla="*/ 91 h 91"/>
                    <a:gd name="T4" fmla="*/ 1 w 80"/>
                    <a:gd name="T5" fmla="*/ 40 h 91"/>
                    <a:gd name="T6" fmla="*/ 39 w 80"/>
                    <a:gd name="T7" fmla="*/ 1 h 91"/>
                    <a:gd name="T8" fmla="*/ 80 w 80"/>
                    <a:gd name="T9" fmla="*/ 48 h 91"/>
                  </a:gdLst>
                  <a:ahLst/>
                  <a:cxnLst>
                    <a:cxn ang="0">
                      <a:pos x="T0" y="T1"/>
                    </a:cxn>
                    <a:cxn ang="0">
                      <a:pos x="T2" y="T3"/>
                    </a:cxn>
                    <a:cxn ang="0">
                      <a:pos x="T4" y="T5"/>
                    </a:cxn>
                    <a:cxn ang="0">
                      <a:pos x="T6" y="T7"/>
                    </a:cxn>
                    <a:cxn ang="0">
                      <a:pos x="T8" y="T9"/>
                    </a:cxn>
                  </a:cxnLst>
                  <a:rect l="0" t="0" r="r" b="b"/>
                  <a:pathLst>
                    <a:path w="80" h="91">
                      <a:moveTo>
                        <a:pt x="80" y="48"/>
                      </a:moveTo>
                      <a:cubicBezTo>
                        <a:pt x="79" y="70"/>
                        <a:pt x="60" y="91"/>
                        <a:pt x="41" y="91"/>
                      </a:cubicBezTo>
                      <a:cubicBezTo>
                        <a:pt x="18" y="89"/>
                        <a:pt x="0" y="67"/>
                        <a:pt x="1" y="40"/>
                      </a:cubicBezTo>
                      <a:cubicBezTo>
                        <a:pt x="2" y="17"/>
                        <a:pt x="18" y="0"/>
                        <a:pt x="39" y="1"/>
                      </a:cubicBezTo>
                      <a:cubicBezTo>
                        <a:pt x="62" y="1"/>
                        <a:pt x="80" y="24"/>
                        <a:pt x="8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3" name="Freeform 10">
                  <a:extLst>
                    <a:ext uri="{FF2B5EF4-FFF2-40B4-BE49-F238E27FC236}">
                      <a16:creationId xmlns:a16="http://schemas.microsoft.com/office/drawing/2014/main" id="{4493B7C7-7FAD-4FD4-B0FF-8E255B68FACD}"/>
                    </a:ext>
                  </a:extLst>
                </p:cNvPr>
                <p:cNvSpPr>
                  <a:spLocks/>
                </p:cNvSpPr>
                <p:nvPr/>
              </p:nvSpPr>
              <p:spPr bwMode="auto">
                <a:xfrm>
                  <a:off x="6515102" y="3413022"/>
                  <a:ext cx="295277" cy="344490"/>
                </a:xfrm>
                <a:custGeom>
                  <a:avLst/>
                  <a:gdLst>
                    <a:gd name="T0" fmla="*/ 78 w 78"/>
                    <a:gd name="T1" fmla="*/ 43 h 91"/>
                    <a:gd name="T2" fmla="*/ 38 w 78"/>
                    <a:gd name="T3" fmla="*/ 91 h 91"/>
                    <a:gd name="T4" fmla="*/ 0 w 78"/>
                    <a:gd name="T5" fmla="*/ 47 h 91"/>
                    <a:gd name="T6" fmla="*/ 41 w 78"/>
                    <a:gd name="T7" fmla="*/ 1 h 91"/>
                    <a:gd name="T8" fmla="*/ 78 w 78"/>
                    <a:gd name="T9" fmla="*/ 43 h 91"/>
                  </a:gdLst>
                  <a:ahLst/>
                  <a:cxnLst>
                    <a:cxn ang="0">
                      <a:pos x="T0" y="T1"/>
                    </a:cxn>
                    <a:cxn ang="0">
                      <a:pos x="T2" y="T3"/>
                    </a:cxn>
                    <a:cxn ang="0">
                      <a:pos x="T4" y="T5"/>
                    </a:cxn>
                    <a:cxn ang="0">
                      <a:pos x="T6" y="T7"/>
                    </a:cxn>
                    <a:cxn ang="0">
                      <a:pos x="T8" y="T9"/>
                    </a:cxn>
                  </a:cxnLst>
                  <a:rect l="0" t="0" r="r" b="b"/>
                  <a:pathLst>
                    <a:path w="78" h="91">
                      <a:moveTo>
                        <a:pt x="78" y="43"/>
                      </a:moveTo>
                      <a:cubicBezTo>
                        <a:pt x="78" y="68"/>
                        <a:pt x="59" y="91"/>
                        <a:pt x="38" y="91"/>
                      </a:cubicBezTo>
                      <a:cubicBezTo>
                        <a:pt x="19" y="91"/>
                        <a:pt x="0" y="68"/>
                        <a:pt x="0" y="47"/>
                      </a:cubicBezTo>
                      <a:cubicBezTo>
                        <a:pt x="0" y="22"/>
                        <a:pt x="19" y="0"/>
                        <a:pt x="41" y="1"/>
                      </a:cubicBezTo>
                      <a:cubicBezTo>
                        <a:pt x="63" y="1"/>
                        <a:pt x="78" y="19"/>
                        <a:pt x="78"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74" name="Freeform 11">
                  <a:extLst>
                    <a:ext uri="{FF2B5EF4-FFF2-40B4-BE49-F238E27FC236}">
                      <a16:creationId xmlns:a16="http://schemas.microsoft.com/office/drawing/2014/main" id="{7DCB1F8B-87F1-419B-806C-6251D82E65E1}"/>
                    </a:ext>
                  </a:extLst>
                </p:cNvPr>
                <p:cNvSpPr>
                  <a:spLocks/>
                </p:cNvSpPr>
                <p:nvPr/>
              </p:nvSpPr>
              <p:spPr bwMode="auto">
                <a:xfrm>
                  <a:off x="5910265" y="2724048"/>
                  <a:ext cx="676274" cy="563563"/>
                </a:xfrm>
                <a:custGeom>
                  <a:avLst/>
                  <a:gdLst>
                    <a:gd name="T0" fmla="*/ 369 w 426"/>
                    <a:gd name="T1" fmla="*/ 0 h 355"/>
                    <a:gd name="T2" fmla="*/ 167 w 426"/>
                    <a:gd name="T3" fmla="*/ 241 h 355"/>
                    <a:gd name="T4" fmla="*/ 55 w 426"/>
                    <a:gd name="T5" fmla="*/ 117 h 355"/>
                    <a:gd name="T6" fmla="*/ 0 w 426"/>
                    <a:gd name="T7" fmla="*/ 167 h 355"/>
                    <a:gd name="T8" fmla="*/ 167 w 426"/>
                    <a:gd name="T9" fmla="*/ 355 h 355"/>
                    <a:gd name="T10" fmla="*/ 426 w 426"/>
                    <a:gd name="T11" fmla="*/ 48 h 355"/>
                    <a:gd name="T12" fmla="*/ 369 w 426"/>
                    <a:gd name="T13" fmla="*/ 0 h 355"/>
                  </a:gdLst>
                  <a:ahLst/>
                  <a:cxnLst>
                    <a:cxn ang="0">
                      <a:pos x="T0" y="T1"/>
                    </a:cxn>
                    <a:cxn ang="0">
                      <a:pos x="T2" y="T3"/>
                    </a:cxn>
                    <a:cxn ang="0">
                      <a:pos x="T4" y="T5"/>
                    </a:cxn>
                    <a:cxn ang="0">
                      <a:pos x="T6" y="T7"/>
                    </a:cxn>
                    <a:cxn ang="0">
                      <a:pos x="T8" y="T9"/>
                    </a:cxn>
                    <a:cxn ang="0">
                      <a:pos x="T10" y="T11"/>
                    </a:cxn>
                    <a:cxn ang="0">
                      <a:pos x="T12" y="T13"/>
                    </a:cxn>
                  </a:cxnLst>
                  <a:rect l="0" t="0" r="r" b="b"/>
                  <a:pathLst>
                    <a:path w="426" h="355">
                      <a:moveTo>
                        <a:pt x="369" y="0"/>
                      </a:moveTo>
                      <a:lnTo>
                        <a:pt x="167" y="241"/>
                      </a:lnTo>
                      <a:lnTo>
                        <a:pt x="55" y="117"/>
                      </a:lnTo>
                      <a:lnTo>
                        <a:pt x="0" y="167"/>
                      </a:lnTo>
                      <a:lnTo>
                        <a:pt x="167" y="355"/>
                      </a:lnTo>
                      <a:lnTo>
                        <a:pt x="426" y="48"/>
                      </a:lnTo>
                      <a:lnTo>
                        <a:pt x="3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cxnSp>
          <p:nvCxnSpPr>
            <p:cNvPr id="182" name="Straight Connector 181">
              <a:extLst>
                <a:ext uri="{FF2B5EF4-FFF2-40B4-BE49-F238E27FC236}">
                  <a16:creationId xmlns:a16="http://schemas.microsoft.com/office/drawing/2014/main" id="{9B1A6F04-98E4-4416-9641-A64F2563F497}"/>
                </a:ext>
              </a:extLst>
            </p:cNvPr>
            <p:cNvCxnSpPr/>
            <p:nvPr/>
          </p:nvCxnSpPr>
          <p:spPr>
            <a:xfrm>
              <a:off x="5444261" y="3034999"/>
              <a:ext cx="780002" cy="0"/>
            </a:xfrm>
            <a:prstGeom prst="line">
              <a:avLst/>
            </a:prstGeom>
            <a:ln w="57150">
              <a:solidFill>
                <a:schemeClr val="accent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F9610CE1-807E-4FA9-A8A4-6B09DDCFA292}"/>
                </a:ext>
              </a:extLst>
            </p:cNvPr>
            <p:cNvCxnSpPr/>
            <p:nvPr/>
          </p:nvCxnSpPr>
          <p:spPr>
            <a:xfrm>
              <a:off x="7995782" y="2999696"/>
              <a:ext cx="780002" cy="0"/>
            </a:xfrm>
            <a:prstGeom prst="line">
              <a:avLst/>
            </a:prstGeom>
            <a:ln w="57150">
              <a:solidFill>
                <a:schemeClr val="accent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84" name="Rectangle 183">
              <a:extLst>
                <a:ext uri="{FF2B5EF4-FFF2-40B4-BE49-F238E27FC236}">
                  <a16:creationId xmlns:a16="http://schemas.microsoft.com/office/drawing/2014/main" id="{43173F3D-B0F2-440C-915D-409EADC9F8E6}"/>
                </a:ext>
              </a:extLst>
            </p:cNvPr>
            <p:cNvSpPr/>
            <p:nvPr/>
          </p:nvSpPr>
          <p:spPr>
            <a:xfrm>
              <a:off x="8744326" y="1546579"/>
              <a:ext cx="2570851" cy="523220"/>
            </a:xfrm>
            <a:prstGeom prst="rect">
              <a:avLst/>
            </a:prstGeom>
          </p:spPr>
          <p:txBody>
            <a:bodyPr wrap="square">
              <a:spAutoFit/>
            </a:bodyPr>
            <a:lstStyle/>
            <a:p>
              <a:pPr marL="0" marR="0" lvl="0" indent="0" algn="l" defTabSz="896094" rtl="0" eaLnBrk="1" fontAlgn="base" latinLnBrk="0" hangingPunct="1">
                <a:lnSpc>
                  <a:spcPct val="100000"/>
                </a:lnSpc>
                <a:spcBef>
                  <a:spcPct val="0"/>
                </a:spcBef>
                <a:spcAft>
                  <a:spcPct val="0"/>
                </a:spcAft>
                <a:buClrTx/>
                <a:buSzTx/>
                <a:buFontTx/>
                <a:buNone/>
                <a:tabLst/>
                <a:defRPr/>
              </a:pPr>
              <a:r>
                <a:rPr kumimoji="0" lang="en-US" sz="1372" b="0" i="0" u="none" strike="noStrike" kern="1200" cap="none" spc="0" normalizeH="0" baseline="0" noProof="0">
                  <a:ln>
                    <a:noFill/>
                  </a:ln>
                  <a:solidFill>
                    <a:srgbClr val="161616">
                      <a:lumMod val="50000"/>
                    </a:srgbClr>
                  </a:solidFill>
                  <a:effectLst/>
                  <a:uLnTx/>
                  <a:uFillTx/>
                  <a:latin typeface="Segoe UI"/>
                  <a:ea typeface="+mn-ea"/>
                  <a:cs typeface="+mn-cs"/>
                </a:rPr>
                <a:t>Group experience populated in app of choice</a:t>
              </a:r>
            </a:p>
          </p:txBody>
        </p:sp>
        <p:sp>
          <p:nvSpPr>
            <p:cNvPr id="185" name="Rectangle 184">
              <a:extLst>
                <a:ext uri="{FF2B5EF4-FFF2-40B4-BE49-F238E27FC236}">
                  <a16:creationId xmlns:a16="http://schemas.microsoft.com/office/drawing/2014/main" id="{028DFA4E-A6E1-41E0-AA9F-BF7EC70136DA}"/>
                </a:ext>
              </a:extLst>
            </p:cNvPr>
            <p:cNvSpPr/>
            <p:nvPr/>
          </p:nvSpPr>
          <p:spPr>
            <a:xfrm>
              <a:off x="9005698" y="3811823"/>
              <a:ext cx="1712326" cy="275163"/>
            </a:xfrm>
            <a:prstGeom prst="rect">
              <a:avLst/>
            </a:prstGeom>
          </p:spPr>
          <p:txBody>
            <a:bodyPr wrap="none">
              <a:spAutoFit/>
            </a:bodyPr>
            <a:lstStyle/>
            <a:p>
              <a:pPr marL="0" marR="0" lvl="0" indent="0" algn="ctr" defTabSz="878559" rtl="0" eaLnBrk="1" fontAlgn="base" latinLnBrk="0" hangingPunct="1">
                <a:lnSpc>
                  <a:spcPct val="100000"/>
                </a:lnSpc>
                <a:spcBef>
                  <a:spcPct val="0"/>
                </a:spcBef>
                <a:spcAft>
                  <a:spcPct val="0"/>
                </a:spcAft>
                <a:buClrTx/>
                <a:buSzTx/>
                <a:buFontTx/>
                <a:buNone/>
                <a:tabLst/>
                <a:defRPr/>
              </a:pPr>
              <a:r>
                <a:rPr kumimoji="0" lang="en-US" sz="1153" b="0" i="0" u="none" strike="noStrike" kern="0" cap="none" spc="0" normalizeH="0" baseline="0" noProof="0">
                  <a:ln>
                    <a:noFill/>
                  </a:ln>
                  <a:solidFill>
                    <a:srgbClr val="161616"/>
                  </a:solidFill>
                  <a:effectLst/>
                  <a:uLnTx/>
                  <a:uFillTx/>
                  <a:latin typeface="Segoe UI Semibold" charset="0"/>
                  <a:ea typeface="Segoe UI Semibold" charset="0"/>
                  <a:cs typeface="Segoe UI Semibold" charset="0"/>
                </a:rPr>
                <a:t>Office 365 Application</a:t>
              </a:r>
            </a:p>
          </p:txBody>
        </p:sp>
        <p:sp>
          <p:nvSpPr>
            <p:cNvPr id="186" name="Freeform 5">
              <a:extLst>
                <a:ext uri="{FF2B5EF4-FFF2-40B4-BE49-F238E27FC236}">
                  <a16:creationId xmlns:a16="http://schemas.microsoft.com/office/drawing/2014/main" id="{7755BE5C-A51C-4D6C-9C03-CFBD7AE5DDCC}"/>
                </a:ext>
              </a:extLst>
            </p:cNvPr>
            <p:cNvSpPr>
              <a:spLocks noChangeAspect="1" noEditPoints="1"/>
            </p:cNvSpPr>
            <p:nvPr/>
          </p:nvSpPr>
          <p:spPr bwMode="black">
            <a:xfrm>
              <a:off x="9730709" y="4125630"/>
              <a:ext cx="230941" cy="194817"/>
            </a:xfrm>
            <a:custGeom>
              <a:avLst/>
              <a:gdLst>
                <a:gd name="T0" fmla="*/ 202 w 389"/>
                <a:gd name="T1" fmla="*/ 6 h 328"/>
                <a:gd name="T2" fmla="*/ 177 w 389"/>
                <a:gd name="T3" fmla="*/ 18 h 328"/>
                <a:gd name="T4" fmla="*/ 177 w 389"/>
                <a:gd name="T5" fmla="*/ 19 h 328"/>
                <a:gd name="T6" fmla="*/ 177 w 389"/>
                <a:gd name="T7" fmla="*/ 20 h 328"/>
                <a:gd name="T8" fmla="*/ 177 w 389"/>
                <a:gd name="T9" fmla="*/ 20 h 328"/>
                <a:gd name="T10" fmla="*/ 113 w 389"/>
                <a:gd name="T11" fmla="*/ 188 h 328"/>
                <a:gd name="T12" fmla="*/ 112 w 389"/>
                <a:gd name="T13" fmla="*/ 188 h 328"/>
                <a:gd name="T14" fmla="*/ 44 w 389"/>
                <a:gd name="T15" fmla="*/ 17 h 328"/>
                <a:gd name="T16" fmla="*/ 44 w 389"/>
                <a:gd name="T17" fmla="*/ 17 h 328"/>
                <a:gd name="T18" fmla="*/ 43 w 389"/>
                <a:gd name="T19" fmla="*/ 14 h 328"/>
                <a:gd name="T20" fmla="*/ 16 w 389"/>
                <a:gd name="T21" fmla="*/ 4 h 328"/>
                <a:gd name="T22" fmla="*/ 4 w 389"/>
                <a:gd name="T23" fmla="*/ 30 h 328"/>
                <a:gd name="T24" fmla="*/ 90 w 389"/>
                <a:gd name="T25" fmla="*/ 241 h 328"/>
                <a:gd name="T26" fmla="*/ 85 w 389"/>
                <a:gd name="T27" fmla="*/ 252 h 328"/>
                <a:gd name="T28" fmla="*/ 41 w 389"/>
                <a:gd name="T29" fmla="*/ 291 h 328"/>
                <a:gd name="T30" fmla="*/ 29 w 389"/>
                <a:gd name="T31" fmla="*/ 291 h 328"/>
                <a:gd name="T32" fmla="*/ 11 w 389"/>
                <a:gd name="T33" fmla="*/ 304 h 328"/>
                <a:gd name="T34" fmla="*/ 23 w 389"/>
                <a:gd name="T35" fmla="*/ 326 h 328"/>
                <a:gd name="T36" fmla="*/ 44 w 389"/>
                <a:gd name="T37" fmla="*/ 328 h 328"/>
                <a:gd name="T38" fmla="*/ 123 w 389"/>
                <a:gd name="T39" fmla="*/ 260 h 328"/>
                <a:gd name="T40" fmla="*/ 213 w 389"/>
                <a:gd name="T41" fmla="*/ 36 h 328"/>
                <a:gd name="T42" fmla="*/ 215 w 389"/>
                <a:gd name="T43" fmla="*/ 32 h 328"/>
                <a:gd name="T44" fmla="*/ 214 w 389"/>
                <a:gd name="T45" fmla="*/ 32 h 328"/>
                <a:gd name="T46" fmla="*/ 215 w 389"/>
                <a:gd name="T47" fmla="*/ 31 h 328"/>
                <a:gd name="T48" fmla="*/ 202 w 389"/>
                <a:gd name="T49" fmla="*/ 6 h 328"/>
                <a:gd name="T50" fmla="*/ 389 w 389"/>
                <a:gd name="T51" fmla="*/ 169 h 328"/>
                <a:gd name="T52" fmla="*/ 370 w 389"/>
                <a:gd name="T53" fmla="*/ 188 h 328"/>
                <a:gd name="T54" fmla="*/ 254 w 389"/>
                <a:gd name="T55" fmla="*/ 170 h 328"/>
                <a:gd name="T56" fmla="*/ 370 w 389"/>
                <a:gd name="T57" fmla="*/ 149 h 328"/>
                <a:gd name="T58" fmla="*/ 389 w 389"/>
                <a:gd name="T59" fmla="*/ 169 h 328"/>
                <a:gd name="T60" fmla="*/ 342 w 389"/>
                <a:gd name="T61" fmla="*/ 52 h 328"/>
                <a:gd name="T62" fmla="*/ 335 w 389"/>
                <a:gd name="T63" fmla="*/ 78 h 328"/>
                <a:gd name="T64" fmla="*/ 225 w 389"/>
                <a:gd name="T65" fmla="*/ 119 h 328"/>
                <a:gd name="T66" fmla="*/ 316 w 389"/>
                <a:gd name="T67" fmla="*/ 44 h 328"/>
                <a:gd name="T68" fmla="*/ 342 w 389"/>
                <a:gd name="T69" fmla="*/ 52 h 328"/>
                <a:gd name="T70" fmla="*/ 316 w 389"/>
                <a:gd name="T71" fmla="*/ 296 h 328"/>
                <a:gd name="T72" fmla="*/ 225 w 389"/>
                <a:gd name="T73" fmla="*/ 221 h 328"/>
                <a:gd name="T74" fmla="*/ 335 w 389"/>
                <a:gd name="T75" fmla="*/ 262 h 328"/>
                <a:gd name="T76" fmla="*/ 342 w 389"/>
                <a:gd name="T77" fmla="*/ 288 h 328"/>
                <a:gd name="T78" fmla="*/ 316 w 389"/>
                <a:gd name="T79" fmla="*/ 29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89" h="328">
                  <a:moveTo>
                    <a:pt x="202" y="6"/>
                  </a:moveTo>
                  <a:cubicBezTo>
                    <a:pt x="192" y="3"/>
                    <a:pt x="181" y="8"/>
                    <a:pt x="177" y="18"/>
                  </a:cubicBezTo>
                  <a:cubicBezTo>
                    <a:pt x="177" y="18"/>
                    <a:pt x="177" y="19"/>
                    <a:pt x="177" y="19"/>
                  </a:cubicBezTo>
                  <a:cubicBezTo>
                    <a:pt x="177" y="20"/>
                    <a:pt x="177" y="20"/>
                    <a:pt x="177" y="20"/>
                  </a:cubicBezTo>
                  <a:cubicBezTo>
                    <a:pt x="177" y="20"/>
                    <a:pt x="177" y="20"/>
                    <a:pt x="177" y="20"/>
                  </a:cubicBezTo>
                  <a:cubicBezTo>
                    <a:pt x="170" y="38"/>
                    <a:pt x="113" y="188"/>
                    <a:pt x="113" y="188"/>
                  </a:cubicBezTo>
                  <a:cubicBezTo>
                    <a:pt x="112" y="188"/>
                    <a:pt x="112" y="188"/>
                    <a:pt x="112" y="188"/>
                  </a:cubicBezTo>
                  <a:cubicBezTo>
                    <a:pt x="44" y="17"/>
                    <a:pt x="44" y="17"/>
                    <a:pt x="44" y="17"/>
                  </a:cubicBezTo>
                  <a:cubicBezTo>
                    <a:pt x="44" y="17"/>
                    <a:pt x="44" y="17"/>
                    <a:pt x="44" y="17"/>
                  </a:cubicBezTo>
                  <a:cubicBezTo>
                    <a:pt x="43" y="14"/>
                    <a:pt x="43" y="14"/>
                    <a:pt x="43" y="14"/>
                  </a:cubicBezTo>
                  <a:cubicBezTo>
                    <a:pt x="38" y="5"/>
                    <a:pt x="27" y="0"/>
                    <a:pt x="16" y="4"/>
                  </a:cubicBezTo>
                  <a:cubicBezTo>
                    <a:pt x="6" y="8"/>
                    <a:pt x="0" y="19"/>
                    <a:pt x="4" y="30"/>
                  </a:cubicBezTo>
                  <a:cubicBezTo>
                    <a:pt x="12" y="51"/>
                    <a:pt x="90" y="241"/>
                    <a:pt x="90" y="241"/>
                  </a:cubicBezTo>
                  <a:cubicBezTo>
                    <a:pt x="85" y="252"/>
                    <a:pt x="85" y="252"/>
                    <a:pt x="85" y="252"/>
                  </a:cubicBezTo>
                  <a:cubicBezTo>
                    <a:pt x="77" y="276"/>
                    <a:pt x="67" y="291"/>
                    <a:pt x="41" y="291"/>
                  </a:cubicBezTo>
                  <a:cubicBezTo>
                    <a:pt x="39" y="291"/>
                    <a:pt x="30" y="291"/>
                    <a:pt x="29" y="291"/>
                  </a:cubicBezTo>
                  <a:cubicBezTo>
                    <a:pt x="21" y="290"/>
                    <a:pt x="13" y="296"/>
                    <a:pt x="11" y="304"/>
                  </a:cubicBezTo>
                  <a:cubicBezTo>
                    <a:pt x="8" y="314"/>
                    <a:pt x="14" y="323"/>
                    <a:pt x="23" y="326"/>
                  </a:cubicBezTo>
                  <a:cubicBezTo>
                    <a:pt x="30" y="327"/>
                    <a:pt x="37" y="328"/>
                    <a:pt x="44" y="328"/>
                  </a:cubicBezTo>
                  <a:cubicBezTo>
                    <a:pt x="91" y="328"/>
                    <a:pt x="107" y="300"/>
                    <a:pt x="123" y="260"/>
                  </a:cubicBezTo>
                  <a:cubicBezTo>
                    <a:pt x="123" y="260"/>
                    <a:pt x="209" y="45"/>
                    <a:pt x="213" y="36"/>
                  </a:cubicBezTo>
                  <a:cubicBezTo>
                    <a:pt x="214" y="34"/>
                    <a:pt x="214" y="33"/>
                    <a:pt x="215" y="32"/>
                  </a:cubicBezTo>
                  <a:cubicBezTo>
                    <a:pt x="214" y="32"/>
                    <a:pt x="214" y="32"/>
                    <a:pt x="214" y="32"/>
                  </a:cubicBezTo>
                  <a:cubicBezTo>
                    <a:pt x="215" y="31"/>
                    <a:pt x="215" y="31"/>
                    <a:pt x="215" y="31"/>
                  </a:cubicBezTo>
                  <a:cubicBezTo>
                    <a:pt x="218" y="20"/>
                    <a:pt x="212" y="9"/>
                    <a:pt x="202" y="6"/>
                  </a:cubicBezTo>
                  <a:close/>
                  <a:moveTo>
                    <a:pt x="389" y="169"/>
                  </a:moveTo>
                  <a:cubicBezTo>
                    <a:pt x="389" y="179"/>
                    <a:pt x="381" y="188"/>
                    <a:pt x="370" y="188"/>
                  </a:cubicBezTo>
                  <a:cubicBezTo>
                    <a:pt x="359" y="188"/>
                    <a:pt x="254" y="181"/>
                    <a:pt x="254" y="170"/>
                  </a:cubicBezTo>
                  <a:cubicBezTo>
                    <a:pt x="254" y="159"/>
                    <a:pt x="359" y="149"/>
                    <a:pt x="370" y="149"/>
                  </a:cubicBezTo>
                  <a:cubicBezTo>
                    <a:pt x="381" y="149"/>
                    <a:pt x="389" y="158"/>
                    <a:pt x="389" y="169"/>
                  </a:cubicBezTo>
                  <a:close/>
                  <a:moveTo>
                    <a:pt x="342" y="52"/>
                  </a:moveTo>
                  <a:cubicBezTo>
                    <a:pt x="348" y="61"/>
                    <a:pt x="344" y="73"/>
                    <a:pt x="335" y="78"/>
                  </a:cubicBezTo>
                  <a:cubicBezTo>
                    <a:pt x="326" y="83"/>
                    <a:pt x="231" y="128"/>
                    <a:pt x="225" y="119"/>
                  </a:cubicBezTo>
                  <a:cubicBezTo>
                    <a:pt x="220" y="109"/>
                    <a:pt x="307" y="49"/>
                    <a:pt x="316" y="44"/>
                  </a:cubicBezTo>
                  <a:cubicBezTo>
                    <a:pt x="325" y="39"/>
                    <a:pt x="337" y="42"/>
                    <a:pt x="342" y="52"/>
                  </a:cubicBezTo>
                  <a:close/>
                  <a:moveTo>
                    <a:pt x="316" y="296"/>
                  </a:moveTo>
                  <a:cubicBezTo>
                    <a:pt x="307" y="290"/>
                    <a:pt x="220" y="230"/>
                    <a:pt x="225" y="221"/>
                  </a:cubicBezTo>
                  <a:cubicBezTo>
                    <a:pt x="231" y="212"/>
                    <a:pt x="326" y="256"/>
                    <a:pt x="335" y="262"/>
                  </a:cubicBezTo>
                  <a:cubicBezTo>
                    <a:pt x="344" y="267"/>
                    <a:pt x="348" y="279"/>
                    <a:pt x="342" y="288"/>
                  </a:cubicBezTo>
                  <a:cubicBezTo>
                    <a:pt x="337" y="298"/>
                    <a:pt x="325" y="301"/>
                    <a:pt x="316" y="296"/>
                  </a:cubicBezTo>
                  <a:close/>
                </a:path>
              </a:pathLst>
            </a:custGeom>
            <a:solidFill>
              <a:schemeClr val="tx1"/>
            </a:solidFill>
            <a:ln>
              <a:noFill/>
            </a:ln>
          </p:spPr>
          <p:txBody>
            <a:bodyPr vert="horz" wrap="square" lIns="87880" tIns="43940" rIns="87880" bIns="43940" numCol="1" anchor="t" anchorCtr="0" compatLnSpc="1">
              <a:prstTxWarp prst="textNoShape">
                <a:avLst/>
              </a:prstTxWarp>
            </a:body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87" name="Group 186">
              <a:extLst>
                <a:ext uri="{FF2B5EF4-FFF2-40B4-BE49-F238E27FC236}">
                  <a16:creationId xmlns:a16="http://schemas.microsoft.com/office/drawing/2014/main" id="{1279E561-0B7A-4836-8867-ACADE1FD0664}"/>
                </a:ext>
              </a:extLst>
            </p:cNvPr>
            <p:cNvGrpSpPr/>
            <p:nvPr/>
          </p:nvGrpSpPr>
          <p:grpSpPr>
            <a:xfrm>
              <a:off x="9400108" y="4109047"/>
              <a:ext cx="229952" cy="227982"/>
              <a:chOff x="7337665" y="2386602"/>
              <a:chExt cx="479598" cy="475488"/>
            </a:xfrm>
            <a:solidFill>
              <a:schemeClr val="tx1"/>
            </a:solidFill>
          </p:grpSpPr>
          <p:sp>
            <p:nvSpPr>
              <p:cNvPr id="188" name="Freeform 5">
                <a:extLst>
                  <a:ext uri="{FF2B5EF4-FFF2-40B4-BE49-F238E27FC236}">
                    <a16:creationId xmlns:a16="http://schemas.microsoft.com/office/drawing/2014/main" id="{7A87152B-DA7A-4BD9-A8EF-957A123FD3E2}"/>
                  </a:ext>
                </a:extLst>
              </p:cNvPr>
              <p:cNvSpPr>
                <a:spLocks/>
              </p:cNvSpPr>
              <p:nvPr/>
            </p:nvSpPr>
            <p:spPr bwMode="auto">
              <a:xfrm>
                <a:off x="7637028" y="2591740"/>
                <a:ext cx="82929" cy="180235"/>
              </a:xfrm>
              <a:custGeom>
                <a:avLst/>
                <a:gdLst>
                  <a:gd name="T0" fmla="*/ 0 w 136"/>
                  <a:gd name="T1" fmla="*/ 296 h 296"/>
                  <a:gd name="T2" fmla="*/ 69 w 136"/>
                  <a:gd name="T3" fmla="*/ 296 h 296"/>
                  <a:gd name="T4" fmla="*/ 136 w 136"/>
                  <a:gd name="T5" fmla="*/ 221 h 296"/>
                  <a:gd name="T6" fmla="*/ 136 w 136"/>
                  <a:gd name="T7" fmla="*/ 0 h 296"/>
                  <a:gd name="T8" fmla="*/ 0 w 136"/>
                  <a:gd name="T9" fmla="*/ 0 h 296"/>
                  <a:gd name="T10" fmla="*/ 0 w 136"/>
                  <a:gd name="T11" fmla="*/ 296 h 296"/>
                </a:gdLst>
                <a:ahLst/>
                <a:cxnLst>
                  <a:cxn ang="0">
                    <a:pos x="T0" y="T1"/>
                  </a:cxn>
                  <a:cxn ang="0">
                    <a:pos x="T2" y="T3"/>
                  </a:cxn>
                  <a:cxn ang="0">
                    <a:pos x="T4" y="T5"/>
                  </a:cxn>
                  <a:cxn ang="0">
                    <a:pos x="T6" y="T7"/>
                  </a:cxn>
                  <a:cxn ang="0">
                    <a:pos x="T8" y="T9"/>
                  </a:cxn>
                  <a:cxn ang="0">
                    <a:pos x="T10" y="T11"/>
                  </a:cxn>
                </a:cxnLst>
                <a:rect l="0" t="0" r="r" b="b"/>
                <a:pathLst>
                  <a:path w="136" h="296">
                    <a:moveTo>
                      <a:pt x="0" y="296"/>
                    </a:moveTo>
                    <a:cubicBezTo>
                      <a:pt x="69" y="296"/>
                      <a:pt x="69" y="296"/>
                      <a:pt x="69" y="296"/>
                    </a:cubicBezTo>
                    <a:cubicBezTo>
                      <a:pt x="123" y="296"/>
                      <a:pt x="136" y="262"/>
                      <a:pt x="136" y="221"/>
                    </a:cubicBezTo>
                    <a:cubicBezTo>
                      <a:pt x="136" y="0"/>
                      <a:pt x="136" y="0"/>
                      <a:pt x="136" y="0"/>
                    </a:cubicBezTo>
                    <a:cubicBezTo>
                      <a:pt x="0" y="0"/>
                      <a:pt x="0" y="0"/>
                      <a:pt x="0" y="0"/>
                    </a:cubicBezTo>
                    <a:lnTo>
                      <a:pt x="0" y="2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89" name="Freeform 6">
                <a:extLst>
                  <a:ext uri="{FF2B5EF4-FFF2-40B4-BE49-F238E27FC236}">
                    <a16:creationId xmlns:a16="http://schemas.microsoft.com/office/drawing/2014/main" id="{8467E8C5-A166-40D5-B036-F9A9C635886F}"/>
                  </a:ext>
                </a:extLst>
              </p:cNvPr>
              <p:cNvSpPr>
                <a:spLocks/>
              </p:cNvSpPr>
              <p:nvPr/>
            </p:nvSpPr>
            <p:spPr bwMode="auto">
              <a:xfrm>
                <a:off x="7732024" y="2613563"/>
                <a:ext cx="85239" cy="124265"/>
              </a:xfrm>
              <a:custGeom>
                <a:avLst/>
                <a:gdLst>
                  <a:gd name="T0" fmla="*/ 0 w 140"/>
                  <a:gd name="T1" fmla="*/ 204 h 204"/>
                  <a:gd name="T2" fmla="*/ 61 w 140"/>
                  <a:gd name="T3" fmla="*/ 204 h 204"/>
                  <a:gd name="T4" fmla="*/ 140 w 140"/>
                  <a:gd name="T5" fmla="*/ 101 h 204"/>
                  <a:gd name="T6" fmla="*/ 140 w 140"/>
                  <a:gd name="T7" fmla="*/ 0 h 204"/>
                  <a:gd name="T8" fmla="*/ 0 w 140"/>
                  <a:gd name="T9" fmla="*/ 0 h 204"/>
                  <a:gd name="T10" fmla="*/ 0 w 140"/>
                  <a:gd name="T11" fmla="*/ 204 h 204"/>
                </a:gdLst>
                <a:ahLst/>
                <a:cxnLst>
                  <a:cxn ang="0">
                    <a:pos x="T0" y="T1"/>
                  </a:cxn>
                  <a:cxn ang="0">
                    <a:pos x="T2" y="T3"/>
                  </a:cxn>
                  <a:cxn ang="0">
                    <a:pos x="T4" y="T5"/>
                  </a:cxn>
                  <a:cxn ang="0">
                    <a:pos x="T6" y="T7"/>
                  </a:cxn>
                  <a:cxn ang="0">
                    <a:pos x="T8" y="T9"/>
                  </a:cxn>
                  <a:cxn ang="0">
                    <a:pos x="T10" y="T11"/>
                  </a:cxn>
                </a:cxnLst>
                <a:rect l="0" t="0" r="r" b="b"/>
                <a:pathLst>
                  <a:path w="140" h="204">
                    <a:moveTo>
                      <a:pt x="0" y="204"/>
                    </a:moveTo>
                    <a:cubicBezTo>
                      <a:pt x="61" y="204"/>
                      <a:pt x="61" y="204"/>
                      <a:pt x="61" y="204"/>
                    </a:cubicBezTo>
                    <a:cubicBezTo>
                      <a:pt x="116" y="204"/>
                      <a:pt x="140" y="158"/>
                      <a:pt x="140" y="101"/>
                    </a:cubicBezTo>
                    <a:cubicBezTo>
                      <a:pt x="140" y="0"/>
                      <a:pt x="140" y="0"/>
                      <a:pt x="140" y="0"/>
                    </a:cubicBezTo>
                    <a:cubicBezTo>
                      <a:pt x="0" y="0"/>
                      <a:pt x="0" y="0"/>
                      <a:pt x="0" y="0"/>
                    </a:cubicBezTo>
                    <a:lnTo>
                      <a:pt x="0"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90" name="Oval 7">
                <a:extLst>
                  <a:ext uri="{FF2B5EF4-FFF2-40B4-BE49-F238E27FC236}">
                    <a16:creationId xmlns:a16="http://schemas.microsoft.com/office/drawing/2014/main" id="{D839640F-5831-46D8-851D-AEF90CB9BEBC}"/>
                  </a:ext>
                </a:extLst>
              </p:cNvPr>
              <p:cNvSpPr>
                <a:spLocks noChangeArrowheads="1"/>
              </p:cNvSpPr>
              <p:nvPr/>
            </p:nvSpPr>
            <p:spPr bwMode="auto">
              <a:xfrm>
                <a:off x="7732795" y="2510096"/>
                <a:ext cx="82671" cy="8292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91" name="Freeform 8">
                <a:extLst>
                  <a:ext uri="{FF2B5EF4-FFF2-40B4-BE49-F238E27FC236}">
                    <a16:creationId xmlns:a16="http://schemas.microsoft.com/office/drawing/2014/main" id="{EFC69395-F07F-4B04-983B-C0ADEE40A91F}"/>
                  </a:ext>
                </a:extLst>
              </p:cNvPr>
              <p:cNvSpPr>
                <a:spLocks/>
              </p:cNvSpPr>
              <p:nvPr/>
            </p:nvSpPr>
            <p:spPr bwMode="auto">
              <a:xfrm>
                <a:off x="7639596" y="2488271"/>
                <a:ext cx="73172" cy="82671"/>
              </a:xfrm>
              <a:custGeom>
                <a:avLst/>
                <a:gdLst>
                  <a:gd name="T0" fmla="*/ 52 w 120"/>
                  <a:gd name="T1" fmla="*/ 0 h 136"/>
                  <a:gd name="T2" fmla="*/ 0 w 120"/>
                  <a:gd name="T3" fmla="*/ 23 h 136"/>
                  <a:gd name="T4" fmla="*/ 0 w 120"/>
                  <a:gd name="T5" fmla="*/ 113 h 136"/>
                  <a:gd name="T6" fmla="*/ 52 w 120"/>
                  <a:gd name="T7" fmla="*/ 136 h 136"/>
                  <a:gd name="T8" fmla="*/ 120 w 120"/>
                  <a:gd name="T9" fmla="*/ 68 h 136"/>
                  <a:gd name="T10" fmla="*/ 52 w 120"/>
                  <a:gd name="T11" fmla="*/ 0 h 136"/>
                </a:gdLst>
                <a:ahLst/>
                <a:cxnLst>
                  <a:cxn ang="0">
                    <a:pos x="T0" y="T1"/>
                  </a:cxn>
                  <a:cxn ang="0">
                    <a:pos x="T2" y="T3"/>
                  </a:cxn>
                  <a:cxn ang="0">
                    <a:pos x="T4" y="T5"/>
                  </a:cxn>
                  <a:cxn ang="0">
                    <a:pos x="T6" y="T7"/>
                  </a:cxn>
                  <a:cxn ang="0">
                    <a:pos x="T8" y="T9"/>
                  </a:cxn>
                  <a:cxn ang="0">
                    <a:pos x="T10" y="T11"/>
                  </a:cxn>
                </a:cxnLst>
                <a:rect l="0" t="0" r="r" b="b"/>
                <a:pathLst>
                  <a:path w="120" h="136">
                    <a:moveTo>
                      <a:pt x="52" y="0"/>
                    </a:moveTo>
                    <a:cubicBezTo>
                      <a:pt x="32" y="0"/>
                      <a:pt x="16" y="9"/>
                      <a:pt x="0" y="23"/>
                    </a:cubicBezTo>
                    <a:cubicBezTo>
                      <a:pt x="0" y="113"/>
                      <a:pt x="0" y="113"/>
                      <a:pt x="0" y="113"/>
                    </a:cubicBezTo>
                    <a:cubicBezTo>
                      <a:pt x="16" y="127"/>
                      <a:pt x="32" y="136"/>
                      <a:pt x="52" y="136"/>
                    </a:cubicBezTo>
                    <a:cubicBezTo>
                      <a:pt x="90" y="136"/>
                      <a:pt x="120" y="106"/>
                      <a:pt x="120" y="68"/>
                    </a:cubicBezTo>
                    <a:cubicBezTo>
                      <a:pt x="120" y="30"/>
                      <a:pt x="90" y="0"/>
                      <a:pt x="5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92" name="Freeform 9">
                <a:extLst>
                  <a:ext uri="{FF2B5EF4-FFF2-40B4-BE49-F238E27FC236}">
                    <a16:creationId xmlns:a16="http://schemas.microsoft.com/office/drawing/2014/main" id="{C5483E4C-F918-43B7-95AC-2E0C5E9A0095}"/>
                  </a:ext>
                </a:extLst>
              </p:cNvPr>
              <p:cNvSpPr>
                <a:spLocks noEditPoints="1"/>
              </p:cNvSpPr>
              <p:nvPr/>
            </p:nvSpPr>
            <p:spPr bwMode="auto">
              <a:xfrm>
                <a:off x="7337665" y="2386602"/>
                <a:ext cx="284985" cy="475488"/>
              </a:xfrm>
              <a:custGeom>
                <a:avLst/>
                <a:gdLst>
                  <a:gd name="T0" fmla="*/ 0 w 1110"/>
                  <a:gd name="T1" fmla="*/ 242 h 1852"/>
                  <a:gd name="T2" fmla="*/ 0 w 1110"/>
                  <a:gd name="T3" fmla="*/ 1605 h 1852"/>
                  <a:gd name="T4" fmla="*/ 1110 w 1110"/>
                  <a:gd name="T5" fmla="*/ 1852 h 1852"/>
                  <a:gd name="T6" fmla="*/ 1110 w 1110"/>
                  <a:gd name="T7" fmla="*/ 0 h 1852"/>
                  <a:gd name="T8" fmla="*/ 0 w 1110"/>
                  <a:gd name="T9" fmla="*/ 242 h 1852"/>
                  <a:gd name="T10" fmla="*/ 806 w 1110"/>
                  <a:gd name="T11" fmla="*/ 723 h 1852"/>
                  <a:gd name="T12" fmla="*/ 597 w 1110"/>
                  <a:gd name="T13" fmla="*/ 723 h 1852"/>
                  <a:gd name="T14" fmla="*/ 597 w 1110"/>
                  <a:gd name="T15" fmla="*/ 1311 h 1852"/>
                  <a:gd name="T16" fmla="*/ 436 w 1110"/>
                  <a:gd name="T17" fmla="*/ 1311 h 1852"/>
                  <a:gd name="T18" fmla="*/ 436 w 1110"/>
                  <a:gd name="T19" fmla="*/ 723 h 1852"/>
                  <a:gd name="T20" fmla="*/ 237 w 1110"/>
                  <a:gd name="T21" fmla="*/ 723 h 1852"/>
                  <a:gd name="T22" fmla="*/ 237 w 1110"/>
                  <a:gd name="T23" fmla="*/ 590 h 1852"/>
                  <a:gd name="T24" fmla="*/ 806 w 1110"/>
                  <a:gd name="T25" fmla="*/ 590 h 1852"/>
                  <a:gd name="T26" fmla="*/ 806 w 1110"/>
                  <a:gd name="T27" fmla="*/ 723 h 1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10" h="1852">
                    <a:moveTo>
                      <a:pt x="0" y="242"/>
                    </a:moveTo>
                    <a:lnTo>
                      <a:pt x="0" y="1605"/>
                    </a:lnTo>
                    <a:lnTo>
                      <a:pt x="1110" y="1852"/>
                    </a:lnTo>
                    <a:lnTo>
                      <a:pt x="1110" y="0"/>
                    </a:lnTo>
                    <a:lnTo>
                      <a:pt x="0" y="242"/>
                    </a:lnTo>
                    <a:close/>
                    <a:moveTo>
                      <a:pt x="806" y="723"/>
                    </a:moveTo>
                    <a:lnTo>
                      <a:pt x="597" y="723"/>
                    </a:lnTo>
                    <a:lnTo>
                      <a:pt x="597" y="1311"/>
                    </a:lnTo>
                    <a:lnTo>
                      <a:pt x="436" y="1311"/>
                    </a:lnTo>
                    <a:lnTo>
                      <a:pt x="436" y="723"/>
                    </a:lnTo>
                    <a:lnTo>
                      <a:pt x="237" y="723"/>
                    </a:lnTo>
                    <a:lnTo>
                      <a:pt x="237" y="590"/>
                    </a:lnTo>
                    <a:lnTo>
                      <a:pt x="806" y="590"/>
                    </a:lnTo>
                    <a:lnTo>
                      <a:pt x="806" y="7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sp>
          <p:nvSpPr>
            <p:cNvPr id="193" name="Freeform 9">
              <a:extLst>
                <a:ext uri="{FF2B5EF4-FFF2-40B4-BE49-F238E27FC236}">
                  <a16:creationId xmlns:a16="http://schemas.microsoft.com/office/drawing/2014/main" id="{26F80FFA-1020-4B88-BAA1-37D70A873E6D}"/>
                </a:ext>
              </a:extLst>
            </p:cNvPr>
            <p:cNvSpPr>
              <a:spLocks noChangeAspect="1" noEditPoints="1"/>
            </p:cNvSpPr>
            <p:nvPr/>
          </p:nvSpPr>
          <p:spPr bwMode="black">
            <a:xfrm>
              <a:off x="9087701" y="4117590"/>
              <a:ext cx="210897" cy="210896"/>
            </a:xfrm>
            <a:custGeom>
              <a:avLst/>
              <a:gdLst>
                <a:gd name="T0" fmla="*/ 246 w 415"/>
                <a:gd name="T1" fmla="*/ 99 h 415"/>
                <a:gd name="T2" fmla="*/ 0 w 415"/>
                <a:gd name="T3" fmla="*/ 42 h 415"/>
                <a:gd name="T4" fmla="*/ 246 w 415"/>
                <a:gd name="T5" fmla="*/ 415 h 415"/>
                <a:gd name="T6" fmla="*/ 402 w 415"/>
                <a:gd name="T7" fmla="*/ 321 h 415"/>
                <a:gd name="T8" fmla="*/ 415 w 415"/>
                <a:gd name="T9" fmla="*/ 113 h 415"/>
                <a:gd name="T10" fmla="*/ 179 w 415"/>
                <a:gd name="T11" fmla="*/ 222 h 415"/>
                <a:gd name="T12" fmla="*/ 169 w 415"/>
                <a:gd name="T13" fmla="*/ 251 h 415"/>
                <a:gd name="T14" fmla="*/ 151 w 415"/>
                <a:gd name="T15" fmla="*/ 272 h 415"/>
                <a:gd name="T16" fmla="*/ 128 w 415"/>
                <a:gd name="T17" fmla="*/ 282 h 415"/>
                <a:gd name="T18" fmla="*/ 102 w 415"/>
                <a:gd name="T19" fmla="*/ 281 h 415"/>
                <a:gd name="T20" fmla="*/ 82 w 415"/>
                <a:gd name="T21" fmla="*/ 269 h 415"/>
                <a:gd name="T22" fmla="*/ 66 w 415"/>
                <a:gd name="T23" fmla="*/ 249 h 415"/>
                <a:gd name="T24" fmla="*/ 58 w 415"/>
                <a:gd name="T25" fmla="*/ 223 h 415"/>
                <a:gd name="T26" fmla="*/ 58 w 415"/>
                <a:gd name="T27" fmla="*/ 191 h 415"/>
                <a:gd name="T28" fmla="*/ 65 w 415"/>
                <a:gd name="T29" fmla="*/ 164 h 415"/>
                <a:gd name="T30" fmla="*/ 82 w 415"/>
                <a:gd name="T31" fmla="*/ 141 h 415"/>
                <a:gd name="T32" fmla="*/ 103 w 415"/>
                <a:gd name="T33" fmla="*/ 130 h 415"/>
                <a:gd name="T34" fmla="*/ 130 w 415"/>
                <a:gd name="T35" fmla="*/ 127 h 415"/>
                <a:gd name="T36" fmla="*/ 153 w 415"/>
                <a:gd name="T37" fmla="*/ 137 h 415"/>
                <a:gd name="T38" fmla="*/ 169 w 415"/>
                <a:gd name="T39" fmla="*/ 158 h 415"/>
                <a:gd name="T40" fmla="*/ 179 w 415"/>
                <a:gd name="T41" fmla="*/ 186 h 415"/>
                <a:gd name="T42" fmla="*/ 179 w 415"/>
                <a:gd name="T43" fmla="*/ 222 h 415"/>
                <a:gd name="T44" fmla="*/ 246 w 415"/>
                <a:gd name="T45" fmla="*/ 307 h 415"/>
                <a:gd name="T46" fmla="*/ 292 w 415"/>
                <a:gd name="T47" fmla="*/ 228 h 415"/>
                <a:gd name="T48" fmla="*/ 401 w 415"/>
                <a:gd name="T49" fmla="*/ 140 h 415"/>
                <a:gd name="T50" fmla="*/ 401 w 415"/>
                <a:gd name="T51" fmla="*/ 121 h 415"/>
                <a:gd name="T52" fmla="*/ 298 w 415"/>
                <a:gd name="T53" fmla="*/ 216 h 415"/>
                <a:gd name="T54" fmla="*/ 246 w 415"/>
                <a:gd name="T55" fmla="*/ 113 h 415"/>
                <a:gd name="T56" fmla="*/ 401 w 415"/>
                <a:gd name="T57" fmla="*/ 121 h 415"/>
                <a:gd name="T58" fmla="*/ 143 w 415"/>
                <a:gd name="T59" fmla="*/ 176 h 415"/>
                <a:gd name="T60" fmla="*/ 134 w 415"/>
                <a:gd name="T61" fmla="*/ 163 h 415"/>
                <a:gd name="T62" fmla="*/ 123 w 415"/>
                <a:gd name="T63" fmla="*/ 157 h 415"/>
                <a:gd name="T64" fmla="*/ 109 w 415"/>
                <a:gd name="T65" fmla="*/ 158 h 415"/>
                <a:gd name="T66" fmla="*/ 97 w 415"/>
                <a:gd name="T67" fmla="*/ 165 h 415"/>
                <a:gd name="T68" fmla="*/ 89 w 415"/>
                <a:gd name="T69" fmla="*/ 178 h 415"/>
                <a:gd name="T70" fmla="*/ 85 w 415"/>
                <a:gd name="T71" fmla="*/ 196 h 415"/>
                <a:gd name="T72" fmla="*/ 85 w 415"/>
                <a:gd name="T73" fmla="*/ 216 h 415"/>
                <a:gd name="T74" fmla="*/ 90 w 415"/>
                <a:gd name="T75" fmla="*/ 233 h 415"/>
                <a:gd name="T76" fmla="*/ 98 w 415"/>
                <a:gd name="T77" fmla="*/ 246 h 415"/>
                <a:gd name="T78" fmla="*/ 109 w 415"/>
                <a:gd name="T79" fmla="*/ 252 h 415"/>
                <a:gd name="T80" fmla="*/ 122 w 415"/>
                <a:gd name="T81" fmla="*/ 254 h 415"/>
                <a:gd name="T82" fmla="*/ 134 w 415"/>
                <a:gd name="T83" fmla="*/ 248 h 415"/>
                <a:gd name="T84" fmla="*/ 142 w 415"/>
                <a:gd name="T85" fmla="*/ 236 h 415"/>
                <a:gd name="T86" fmla="*/ 147 w 415"/>
                <a:gd name="T87" fmla="*/ 217 h 415"/>
                <a:gd name="T88" fmla="*/ 147 w 415"/>
                <a:gd name="T89" fmla="*/ 195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415">
                  <a:moveTo>
                    <a:pt x="401" y="99"/>
                  </a:moveTo>
                  <a:cubicBezTo>
                    <a:pt x="246" y="99"/>
                    <a:pt x="246" y="99"/>
                    <a:pt x="246" y="99"/>
                  </a:cubicBezTo>
                  <a:cubicBezTo>
                    <a:pt x="246" y="0"/>
                    <a:pt x="246" y="0"/>
                    <a:pt x="246" y="0"/>
                  </a:cubicBezTo>
                  <a:cubicBezTo>
                    <a:pt x="0" y="42"/>
                    <a:pt x="0" y="42"/>
                    <a:pt x="0" y="42"/>
                  </a:cubicBezTo>
                  <a:cubicBezTo>
                    <a:pt x="0" y="373"/>
                    <a:pt x="0" y="373"/>
                    <a:pt x="0" y="373"/>
                  </a:cubicBezTo>
                  <a:cubicBezTo>
                    <a:pt x="246" y="415"/>
                    <a:pt x="246" y="415"/>
                    <a:pt x="246" y="415"/>
                  </a:cubicBezTo>
                  <a:cubicBezTo>
                    <a:pt x="246" y="321"/>
                    <a:pt x="246" y="321"/>
                    <a:pt x="246" y="321"/>
                  </a:cubicBezTo>
                  <a:cubicBezTo>
                    <a:pt x="402" y="321"/>
                    <a:pt x="402" y="321"/>
                    <a:pt x="402" y="321"/>
                  </a:cubicBezTo>
                  <a:cubicBezTo>
                    <a:pt x="409" y="321"/>
                    <a:pt x="415" y="314"/>
                    <a:pt x="415" y="307"/>
                  </a:cubicBezTo>
                  <a:cubicBezTo>
                    <a:pt x="415" y="113"/>
                    <a:pt x="415" y="113"/>
                    <a:pt x="415" y="113"/>
                  </a:cubicBezTo>
                  <a:cubicBezTo>
                    <a:pt x="415" y="105"/>
                    <a:pt x="409" y="99"/>
                    <a:pt x="401" y="99"/>
                  </a:cubicBezTo>
                  <a:close/>
                  <a:moveTo>
                    <a:pt x="179" y="222"/>
                  </a:moveTo>
                  <a:cubicBezTo>
                    <a:pt x="177" y="228"/>
                    <a:pt x="176" y="232"/>
                    <a:pt x="175" y="237"/>
                  </a:cubicBezTo>
                  <a:cubicBezTo>
                    <a:pt x="174" y="243"/>
                    <a:pt x="172" y="248"/>
                    <a:pt x="169" y="251"/>
                  </a:cubicBezTo>
                  <a:cubicBezTo>
                    <a:pt x="167" y="256"/>
                    <a:pt x="164" y="259"/>
                    <a:pt x="161" y="263"/>
                  </a:cubicBezTo>
                  <a:cubicBezTo>
                    <a:pt x="157" y="266"/>
                    <a:pt x="155" y="270"/>
                    <a:pt x="151" y="272"/>
                  </a:cubicBezTo>
                  <a:cubicBezTo>
                    <a:pt x="148" y="275"/>
                    <a:pt x="144" y="277"/>
                    <a:pt x="140" y="278"/>
                  </a:cubicBezTo>
                  <a:cubicBezTo>
                    <a:pt x="136" y="281"/>
                    <a:pt x="133" y="282"/>
                    <a:pt x="128" y="282"/>
                  </a:cubicBezTo>
                  <a:cubicBezTo>
                    <a:pt x="124" y="283"/>
                    <a:pt x="120" y="283"/>
                    <a:pt x="115" y="283"/>
                  </a:cubicBezTo>
                  <a:cubicBezTo>
                    <a:pt x="110" y="283"/>
                    <a:pt x="107" y="282"/>
                    <a:pt x="102" y="281"/>
                  </a:cubicBezTo>
                  <a:cubicBezTo>
                    <a:pt x="98" y="279"/>
                    <a:pt x="95" y="278"/>
                    <a:pt x="91" y="276"/>
                  </a:cubicBezTo>
                  <a:cubicBezTo>
                    <a:pt x="88" y="275"/>
                    <a:pt x="84" y="272"/>
                    <a:pt x="82" y="269"/>
                  </a:cubicBezTo>
                  <a:cubicBezTo>
                    <a:pt x="78" y="266"/>
                    <a:pt x="76" y="264"/>
                    <a:pt x="72" y="261"/>
                  </a:cubicBezTo>
                  <a:cubicBezTo>
                    <a:pt x="70" y="257"/>
                    <a:pt x="68" y="252"/>
                    <a:pt x="66" y="249"/>
                  </a:cubicBezTo>
                  <a:cubicBezTo>
                    <a:pt x="64" y="245"/>
                    <a:pt x="62" y="241"/>
                    <a:pt x="61" y="236"/>
                  </a:cubicBezTo>
                  <a:cubicBezTo>
                    <a:pt x="59" y="232"/>
                    <a:pt x="58" y="228"/>
                    <a:pt x="58" y="223"/>
                  </a:cubicBezTo>
                  <a:cubicBezTo>
                    <a:pt x="57" y="217"/>
                    <a:pt x="57" y="212"/>
                    <a:pt x="57" y="207"/>
                  </a:cubicBezTo>
                  <a:cubicBezTo>
                    <a:pt x="57" y="202"/>
                    <a:pt x="57" y="196"/>
                    <a:pt x="58" y="191"/>
                  </a:cubicBezTo>
                  <a:cubicBezTo>
                    <a:pt x="58" y="186"/>
                    <a:pt x="59" y="180"/>
                    <a:pt x="61" y="177"/>
                  </a:cubicBezTo>
                  <a:cubicBezTo>
                    <a:pt x="62" y="172"/>
                    <a:pt x="64" y="167"/>
                    <a:pt x="65" y="164"/>
                  </a:cubicBezTo>
                  <a:cubicBezTo>
                    <a:pt x="68" y="159"/>
                    <a:pt x="70" y="156"/>
                    <a:pt x="72" y="152"/>
                  </a:cubicBezTo>
                  <a:cubicBezTo>
                    <a:pt x="75" y="148"/>
                    <a:pt x="78" y="145"/>
                    <a:pt x="82" y="141"/>
                  </a:cubicBezTo>
                  <a:cubicBezTo>
                    <a:pt x="84" y="139"/>
                    <a:pt x="88" y="137"/>
                    <a:pt x="91" y="134"/>
                  </a:cubicBezTo>
                  <a:cubicBezTo>
                    <a:pt x="95" y="132"/>
                    <a:pt x="99" y="131"/>
                    <a:pt x="103" y="130"/>
                  </a:cubicBezTo>
                  <a:cubicBezTo>
                    <a:pt x="108" y="128"/>
                    <a:pt x="112" y="127"/>
                    <a:pt x="117" y="127"/>
                  </a:cubicBezTo>
                  <a:cubicBezTo>
                    <a:pt x="121" y="127"/>
                    <a:pt x="125" y="127"/>
                    <a:pt x="130" y="127"/>
                  </a:cubicBezTo>
                  <a:cubicBezTo>
                    <a:pt x="134" y="128"/>
                    <a:pt x="137" y="130"/>
                    <a:pt x="142" y="131"/>
                  </a:cubicBezTo>
                  <a:cubicBezTo>
                    <a:pt x="146" y="133"/>
                    <a:pt x="149" y="134"/>
                    <a:pt x="153" y="137"/>
                  </a:cubicBezTo>
                  <a:cubicBezTo>
                    <a:pt x="155" y="140"/>
                    <a:pt x="159" y="143"/>
                    <a:pt x="162" y="146"/>
                  </a:cubicBezTo>
                  <a:cubicBezTo>
                    <a:pt x="164" y="150"/>
                    <a:pt x="167" y="153"/>
                    <a:pt x="169" y="158"/>
                  </a:cubicBezTo>
                  <a:cubicBezTo>
                    <a:pt x="172" y="161"/>
                    <a:pt x="174" y="166"/>
                    <a:pt x="175" y="171"/>
                  </a:cubicBezTo>
                  <a:cubicBezTo>
                    <a:pt x="176" y="176"/>
                    <a:pt x="177" y="182"/>
                    <a:pt x="179" y="186"/>
                  </a:cubicBezTo>
                  <a:cubicBezTo>
                    <a:pt x="180" y="192"/>
                    <a:pt x="180" y="198"/>
                    <a:pt x="180" y="204"/>
                  </a:cubicBezTo>
                  <a:cubicBezTo>
                    <a:pt x="180" y="210"/>
                    <a:pt x="180" y="216"/>
                    <a:pt x="179" y="222"/>
                  </a:cubicBezTo>
                  <a:close/>
                  <a:moveTo>
                    <a:pt x="401" y="307"/>
                  </a:moveTo>
                  <a:cubicBezTo>
                    <a:pt x="246" y="307"/>
                    <a:pt x="246" y="307"/>
                    <a:pt x="246" y="307"/>
                  </a:cubicBezTo>
                  <a:cubicBezTo>
                    <a:pt x="246" y="185"/>
                    <a:pt x="246" y="185"/>
                    <a:pt x="246" y="185"/>
                  </a:cubicBezTo>
                  <a:cubicBezTo>
                    <a:pt x="292" y="228"/>
                    <a:pt x="292" y="228"/>
                    <a:pt x="292" y="228"/>
                  </a:cubicBezTo>
                  <a:cubicBezTo>
                    <a:pt x="297" y="232"/>
                    <a:pt x="303" y="232"/>
                    <a:pt x="306" y="228"/>
                  </a:cubicBezTo>
                  <a:cubicBezTo>
                    <a:pt x="401" y="140"/>
                    <a:pt x="401" y="140"/>
                    <a:pt x="401" y="140"/>
                  </a:cubicBezTo>
                  <a:lnTo>
                    <a:pt x="401" y="307"/>
                  </a:lnTo>
                  <a:close/>
                  <a:moveTo>
                    <a:pt x="401" y="121"/>
                  </a:moveTo>
                  <a:cubicBezTo>
                    <a:pt x="300" y="216"/>
                    <a:pt x="300" y="216"/>
                    <a:pt x="300" y="216"/>
                  </a:cubicBezTo>
                  <a:cubicBezTo>
                    <a:pt x="300" y="217"/>
                    <a:pt x="299" y="217"/>
                    <a:pt x="298" y="216"/>
                  </a:cubicBezTo>
                  <a:cubicBezTo>
                    <a:pt x="246" y="167"/>
                    <a:pt x="246" y="167"/>
                    <a:pt x="246" y="167"/>
                  </a:cubicBezTo>
                  <a:cubicBezTo>
                    <a:pt x="246" y="113"/>
                    <a:pt x="246" y="113"/>
                    <a:pt x="246" y="113"/>
                  </a:cubicBezTo>
                  <a:cubicBezTo>
                    <a:pt x="401" y="113"/>
                    <a:pt x="401" y="113"/>
                    <a:pt x="401" y="113"/>
                  </a:cubicBezTo>
                  <a:lnTo>
                    <a:pt x="401" y="121"/>
                  </a:lnTo>
                  <a:close/>
                  <a:moveTo>
                    <a:pt x="146" y="184"/>
                  </a:moveTo>
                  <a:cubicBezTo>
                    <a:pt x="144" y="182"/>
                    <a:pt x="144" y="178"/>
                    <a:pt x="143" y="176"/>
                  </a:cubicBezTo>
                  <a:cubicBezTo>
                    <a:pt x="142" y="173"/>
                    <a:pt x="141" y="171"/>
                    <a:pt x="138" y="169"/>
                  </a:cubicBezTo>
                  <a:cubicBezTo>
                    <a:pt x="137" y="166"/>
                    <a:pt x="136" y="165"/>
                    <a:pt x="134" y="163"/>
                  </a:cubicBezTo>
                  <a:cubicBezTo>
                    <a:pt x="133" y="161"/>
                    <a:pt x="131" y="160"/>
                    <a:pt x="129" y="159"/>
                  </a:cubicBezTo>
                  <a:cubicBezTo>
                    <a:pt x="127" y="158"/>
                    <a:pt x="125" y="158"/>
                    <a:pt x="123" y="157"/>
                  </a:cubicBezTo>
                  <a:cubicBezTo>
                    <a:pt x="121" y="157"/>
                    <a:pt x="118" y="157"/>
                    <a:pt x="116" y="157"/>
                  </a:cubicBezTo>
                  <a:cubicBezTo>
                    <a:pt x="114" y="157"/>
                    <a:pt x="111" y="157"/>
                    <a:pt x="109" y="158"/>
                  </a:cubicBezTo>
                  <a:cubicBezTo>
                    <a:pt x="107" y="158"/>
                    <a:pt x="104" y="159"/>
                    <a:pt x="103" y="160"/>
                  </a:cubicBezTo>
                  <a:cubicBezTo>
                    <a:pt x="101" y="161"/>
                    <a:pt x="98" y="163"/>
                    <a:pt x="97" y="165"/>
                  </a:cubicBezTo>
                  <a:cubicBezTo>
                    <a:pt x="96" y="166"/>
                    <a:pt x="94" y="169"/>
                    <a:pt x="92" y="171"/>
                  </a:cubicBezTo>
                  <a:cubicBezTo>
                    <a:pt x="91" y="173"/>
                    <a:pt x="90" y="176"/>
                    <a:pt x="89" y="178"/>
                  </a:cubicBezTo>
                  <a:cubicBezTo>
                    <a:pt x="88" y="180"/>
                    <a:pt x="88" y="184"/>
                    <a:pt x="86" y="186"/>
                  </a:cubicBezTo>
                  <a:cubicBezTo>
                    <a:pt x="86" y="189"/>
                    <a:pt x="85" y="192"/>
                    <a:pt x="85" y="196"/>
                  </a:cubicBezTo>
                  <a:cubicBezTo>
                    <a:pt x="85" y="198"/>
                    <a:pt x="84" y="202"/>
                    <a:pt x="84" y="205"/>
                  </a:cubicBezTo>
                  <a:cubicBezTo>
                    <a:pt x="84" y="209"/>
                    <a:pt x="85" y="212"/>
                    <a:pt x="85" y="216"/>
                  </a:cubicBezTo>
                  <a:cubicBezTo>
                    <a:pt x="85" y="219"/>
                    <a:pt x="86" y="223"/>
                    <a:pt x="86" y="225"/>
                  </a:cubicBezTo>
                  <a:cubicBezTo>
                    <a:pt x="88" y="229"/>
                    <a:pt x="89" y="231"/>
                    <a:pt x="90" y="233"/>
                  </a:cubicBezTo>
                  <a:cubicBezTo>
                    <a:pt x="91" y="236"/>
                    <a:pt x="92" y="238"/>
                    <a:pt x="94" y="241"/>
                  </a:cubicBezTo>
                  <a:cubicBezTo>
                    <a:pt x="95" y="243"/>
                    <a:pt x="96" y="244"/>
                    <a:pt x="98" y="246"/>
                  </a:cubicBezTo>
                  <a:cubicBezTo>
                    <a:pt x="99" y="248"/>
                    <a:pt x="102" y="249"/>
                    <a:pt x="103" y="250"/>
                  </a:cubicBezTo>
                  <a:cubicBezTo>
                    <a:pt x="105" y="251"/>
                    <a:pt x="107" y="252"/>
                    <a:pt x="109" y="252"/>
                  </a:cubicBezTo>
                  <a:cubicBezTo>
                    <a:pt x="111" y="254"/>
                    <a:pt x="114" y="254"/>
                    <a:pt x="115" y="254"/>
                  </a:cubicBezTo>
                  <a:cubicBezTo>
                    <a:pt x="117" y="254"/>
                    <a:pt x="120" y="254"/>
                    <a:pt x="122" y="254"/>
                  </a:cubicBezTo>
                  <a:cubicBezTo>
                    <a:pt x="124" y="252"/>
                    <a:pt x="127" y="252"/>
                    <a:pt x="128" y="251"/>
                  </a:cubicBezTo>
                  <a:cubicBezTo>
                    <a:pt x="130" y="250"/>
                    <a:pt x="131" y="249"/>
                    <a:pt x="134" y="248"/>
                  </a:cubicBezTo>
                  <a:cubicBezTo>
                    <a:pt x="135" y="246"/>
                    <a:pt x="137" y="244"/>
                    <a:pt x="138" y="243"/>
                  </a:cubicBezTo>
                  <a:cubicBezTo>
                    <a:pt x="140" y="241"/>
                    <a:pt x="141" y="238"/>
                    <a:pt x="142" y="236"/>
                  </a:cubicBezTo>
                  <a:cubicBezTo>
                    <a:pt x="143" y="232"/>
                    <a:pt x="144" y="230"/>
                    <a:pt x="146" y="226"/>
                  </a:cubicBezTo>
                  <a:cubicBezTo>
                    <a:pt x="147" y="224"/>
                    <a:pt x="147" y="220"/>
                    <a:pt x="147" y="217"/>
                  </a:cubicBezTo>
                  <a:cubicBezTo>
                    <a:pt x="148" y="213"/>
                    <a:pt x="148" y="210"/>
                    <a:pt x="148" y="206"/>
                  </a:cubicBezTo>
                  <a:cubicBezTo>
                    <a:pt x="148" y="202"/>
                    <a:pt x="148" y="198"/>
                    <a:pt x="147" y="195"/>
                  </a:cubicBezTo>
                  <a:cubicBezTo>
                    <a:pt x="147" y="191"/>
                    <a:pt x="147" y="187"/>
                    <a:pt x="146" y="184"/>
                  </a:cubicBezTo>
                  <a:close/>
                </a:path>
              </a:pathLst>
            </a:custGeom>
            <a:solidFill>
              <a:schemeClr val="tx1"/>
            </a:solidFill>
            <a:ln>
              <a:noFill/>
            </a:ln>
          </p:spPr>
          <p:txBody>
            <a:bodyPr vert="horz" wrap="square" lIns="87880" tIns="43940" rIns="87880" bIns="43940" numCol="1" anchor="t" anchorCtr="0" compatLnSpc="1">
              <a:prstTxWarp prst="textNoShape">
                <a:avLst/>
              </a:prstTxWarp>
            </a:body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194" name="Group 193">
              <a:extLst>
                <a:ext uri="{FF2B5EF4-FFF2-40B4-BE49-F238E27FC236}">
                  <a16:creationId xmlns:a16="http://schemas.microsoft.com/office/drawing/2014/main" id="{3493C0EF-1BAC-4A0B-8235-B6094BC8C6D0}"/>
                </a:ext>
              </a:extLst>
            </p:cNvPr>
            <p:cNvGrpSpPr/>
            <p:nvPr/>
          </p:nvGrpSpPr>
          <p:grpSpPr>
            <a:xfrm>
              <a:off x="10061194" y="4117590"/>
              <a:ext cx="222145" cy="210896"/>
              <a:chOff x="8752086" y="4660159"/>
              <a:chExt cx="500848" cy="475488"/>
            </a:xfrm>
            <a:solidFill>
              <a:schemeClr val="tx1"/>
            </a:solidFill>
          </p:grpSpPr>
          <p:sp>
            <p:nvSpPr>
              <p:cNvPr id="195" name="Freeform 292">
                <a:extLst>
                  <a:ext uri="{FF2B5EF4-FFF2-40B4-BE49-F238E27FC236}">
                    <a16:creationId xmlns:a16="http://schemas.microsoft.com/office/drawing/2014/main" id="{44B9928E-914D-4B00-BB7C-022328B4DF67}"/>
                  </a:ext>
                </a:extLst>
              </p:cNvPr>
              <p:cNvSpPr>
                <a:spLocks/>
              </p:cNvSpPr>
              <p:nvPr/>
            </p:nvSpPr>
            <p:spPr bwMode="auto">
              <a:xfrm>
                <a:off x="8752086" y="4660159"/>
                <a:ext cx="275783" cy="475488"/>
              </a:xfrm>
              <a:custGeom>
                <a:avLst/>
                <a:gdLst>
                  <a:gd name="connsiteX0" fmla="*/ 414338 w 414338"/>
                  <a:gd name="connsiteY0" fmla="*/ 0 h 714375"/>
                  <a:gd name="connsiteX1" fmla="*/ 414338 w 414338"/>
                  <a:gd name="connsiteY1" fmla="*/ 714375 h 714375"/>
                  <a:gd name="connsiteX2" fmla="*/ 0 w 414338"/>
                  <a:gd name="connsiteY2" fmla="*/ 638378 h 714375"/>
                  <a:gd name="connsiteX3" fmla="*/ 0 w 414338"/>
                  <a:gd name="connsiteY3" fmla="*/ 75998 h 714375"/>
                  <a:gd name="connsiteX4" fmla="*/ 414338 w 414338"/>
                  <a:gd name="connsiteY4" fmla="*/ 0 h 714375"/>
                  <a:gd name="connsiteX5" fmla="*/ 212517 w 414338"/>
                  <a:gd name="connsiteY5" fmla="*/ 204788 h 714375"/>
                  <a:gd name="connsiteX6" fmla="*/ 197310 w 414338"/>
                  <a:gd name="connsiteY6" fmla="*/ 208598 h 714375"/>
                  <a:gd name="connsiteX7" fmla="*/ 182103 w 414338"/>
                  <a:gd name="connsiteY7" fmla="*/ 208598 h 714375"/>
                  <a:gd name="connsiteX8" fmla="*/ 163095 w 414338"/>
                  <a:gd name="connsiteY8" fmla="*/ 212408 h 714375"/>
                  <a:gd name="connsiteX9" fmla="*/ 151690 w 414338"/>
                  <a:gd name="connsiteY9" fmla="*/ 223838 h 714375"/>
                  <a:gd name="connsiteX10" fmla="*/ 140285 w 414338"/>
                  <a:gd name="connsiteY10" fmla="*/ 231458 h 714375"/>
                  <a:gd name="connsiteX11" fmla="*/ 128880 w 414338"/>
                  <a:gd name="connsiteY11" fmla="*/ 246698 h 714375"/>
                  <a:gd name="connsiteX12" fmla="*/ 125078 w 414338"/>
                  <a:gd name="connsiteY12" fmla="*/ 261938 h 714375"/>
                  <a:gd name="connsiteX13" fmla="*/ 121277 w 414338"/>
                  <a:gd name="connsiteY13" fmla="*/ 277178 h 714375"/>
                  <a:gd name="connsiteX14" fmla="*/ 117475 w 414338"/>
                  <a:gd name="connsiteY14" fmla="*/ 296228 h 714375"/>
                  <a:gd name="connsiteX15" fmla="*/ 121277 w 414338"/>
                  <a:gd name="connsiteY15" fmla="*/ 319088 h 714375"/>
                  <a:gd name="connsiteX16" fmla="*/ 128880 w 414338"/>
                  <a:gd name="connsiteY16" fmla="*/ 341948 h 714375"/>
                  <a:gd name="connsiteX17" fmla="*/ 144087 w 414338"/>
                  <a:gd name="connsiteY17" fmla="*/ 360998 h 714375"/>
                  <a:gd name="connsiteX18" fmla="*/ 166897 w 414338"/>
                  <a:gd name="connsiteY18" fmla="*/ 376238 h 714375"/>
                  <a:gd name="connsiteX19" fmla="*/ 178302 w 414338"/>
                  <a:gd name="connsiteY19" fmla="*/ 383858 h 714375"/>
                  <a:gd name="connsiteX20" fmla="*/ 185905 w 414338"/>
                  <a:gd name="connsiteY20" fmla="*/ 391478 h 714375"/>
                  <a:gd name="connsiteX21" fmla="*/ 193508 w 414338"/>
                  <a:gd name="connsiteY21" fmla="*/ 395288 h 714375"/>
                  <a:gd name="connsiteX22" fmla="*/ 197310 w 414338"/>
                  <a:gd name="connsiteY22" fmla="*/ 402908 h 714375"/>
                  <a:gd name="connsiteX23" fmla="*/ 201112 w 414338"/>
                  <a:gd name="connsiteY23" fmla="*/ 406718 h 714375"/>
                  <a:gd name="connsiteX24" fmla="*/ 204913 w 414338"/>
                  <a:gd name="connsiteY24" fmla="*/ 414338 h 714375"/>
                  <a:gd name="connsiteX25" fmla="*/ 208715 w 414338"/>
                  <a:gd name="connsiteY25" fmla="*/ 421958 h 714375"/>
                  <a:gd name="connsiteX26" fmla="*/ 208715 w 414338"/>
                  <a:gd name="connsiteY26" fmla="*/ 425768 h 714375"/>
                  <a:gd name="connsiteX27" fmla="*/ 208715 w 414338"/>
                  <a:gd name="connsiteY27" fmla="*/ 433388 h 714375"/>
                  <a:gd name="connsiteX28" fmla="*/ 204913 w 414338"/>
                  <a:gd name="connsiteY28" fmla="*/ 441008 h 714375"/>
                  <a:gd name="connsiteX29" fmla="*/ 204913 w 414338"/>
                  <a:gd name="connsiteY29" fmla="*/ 444818 h 714375"/>
                  <a:gd name="connsiteX30" fmla="*/ 201112 w 414338"/>
                  <a:gd name="connsiteY30" fmla="*/ 448628 h 714375"/>
                  <a:gd name="connsiteX31" fmla="*/ 197310 w 414338"/>
                  <a:gd name="connsiteY31" fmla="*/ 452438 h 714375"/>
                  <a:gd name="connsiteX32" fmla="*/ 189707 w 414338"/>
                  <a:gd name="connsiteY32" fmla="*/ 456248 h 714375"/>
                  <a:gd name="connsiteX33" fmla="*/ 182103 w 414338"/>
                  <a:gd name="connsiteY33" fmla="*/ 456248 h 714375"/>
                  <a:gd name="connsiteX34" fmla="*/ 178302 w 414338"/>
                  <a:gd name="connsiteY34" fmla="*/ 456248 h 714375"/>
                  <a:gd name="connsiteX35" fmla="*/ 159293 w 414338"/>
                  <a:gd name="connsiteY35" fmla="*/ 456248 h 714375"/>
                  <a:gd name="connsiteX36" fmla="*/ 144087 w 414338"/>
                  <a:gd name="connsiteY36" fmla="*/ 448628 h 714375"/>
                  <a:gd name="connsiteX37" fmla="*/ 132682 w 414338"/>
                  <a:gd name="connsiteY37" fmla="*/ 437198 h 714375"/>
                  <a:gd name="connsiteX38" fmla="*/ 121277 w 414338"/>
                  <a:gd name="connsiteY38" fmla="*/ 425768 h 714375"/>
                  <a:gd name="connsiteX39" fmla="*/ 121277 w 414338"/>
                  <a:gd name="connsiteY39" fmla="*/ 486728 h 714375"/>
                  <a:gd name="connsiteX40" fmla="*/ 128880 w 414338"/>
                  <a:gd name="connsiteY40" fmla="*/ 494348 h 714375"/>
                  <a:gd name="connsiteX41" fmla="*/ 144087 w 414338"/>
                  <a:gd name="connsiteY41" fmla="*/ 501968 h 714375"/>
                  <a:gd name="connsiteX42" fmla="*/ 159293 w 414338"/>
                  <a:gd name="connsiteY42" fmla="*/ 505778 h 714375"/>
                  <a:gd name="connsiteX43" fmla="*/ 174500 w 414338"/>
                  <a:gd name="connsiteY43" fmla="*/ 509588 h 714375"/>
                  <a:gd name="connsiteX44" fmla="*/ 197310 w 414338"/>
                  <a:gd name="connsiteY44" fmla="*/ 509588 h 714375"/>
                  <a:gd name="connsiteX45" fmla="*/ 216318 w 414338"/>
                  <a:gd name="connsiteY45" fmla="*/ 501968 h 714375"/>
                  <a:gd name="connsiteX46" fmla="*/ 231525 w 414338"/>
                  <a:gd name="connsiteY46" fmla="*/ 494348 h 714375"/>
                  <a:gd name="connsiteX47" fmla="*/ 242930 w 414338"/>
                  <a:gd name="connsiteY47" fmla="*/ 482918 h 714375"/>
                  <a:gd name="connsiteX48" fmla="*/ 254335 w 414338"/>
                  <a:gd name="connsiteY48" fmla="*/ 471488 h 714375"/>
                  <a:gd name="connsiteX49" fmla="*/ 258136 w 414338"/>
                  <a:gd name="connsiteY49" fmla="*/ 456248 h 714375"/>
                  <a:gd name="connsiteX50" fmla="*/ 261938 w 414338"/>
                  <a:gd name="connsiteY50" fmla="*/ 441008 h 714375"/>
                  <a:gd name="connsiteX51" fmla="*/ 261938 w 414338"/>
                  <a:gd name="connsiteY51" fmla="*/ 421958 h 714375"/>
                  <a:gd name="connsiteX52" fmla="*/ 261938 w 414338"/>
                  <a:gd name="connsiteY52" fmla="*/ 406718 h 714375"/>
                  <a:gd name="connsiteX53" fmla="*/ 258136 w 414338"/>
                  <a:gd name="connsiteY53" fmla="*/ 395288 h 714375"/>
                  <a:gd name="connsiteX54" fmla="*/ 254335 w 414338"/>
                  <a:gd name="connsiteY54" fmla="*/ 380048 h 714375"/>
                  <a:gd name="connsiteX55" fmla="*/ 246731 w 414338"/>
                  <a:gd name="connsiteY55" fmla="*/ 368618 h 714375"/>
                  <a:gd name="connsiteX56" fmla="*/ 239128 w 414338"/>
                  <a:gd name="connsiteY56" fmla="*/ 360998 h 714375"/>
                  <a:gd name="connsiteX57" fmla="*/ 227723 w 414338"/>
                  <a:gd name="connsiteY57" fmla="*/ 349568 h 714375"/>
                  <a:gd name="connsiteX58" fmla="*/ 216318 w 414338"/>
                  <a:gd name="connsiteY58" fmla="*/ 341948 h 714375"/>
                  <a:gd name="connsiteX59" fmla="*/ 204913 w 414338"/>
                  <a:gd name="connsiteY59" fmla="*/ 334328 h 714375"/>
                  <a:gd name="connsiteX60" fmla="*/ 193508 w 414338"/>
                  <a:gd name="connsiteY60" fmla="*/ 326708 h 714375"/>
                  <a:gd name="connsiteX61" fmla="*/ 185905 w 414338"/>
                  <a:gd name="connsiteY61" fmla="*/ 319088 h 714375"/>
                  <a:gd name="connsiteX62" fmla="*/ 182103 w 414338"/>
                  <a:gd name="connsiteY62" fmla="*/ 315278 h 714375"/>
                  <a:gd name="connsiteX63" fmla="*/ 178302 w 414338"/>
                  <a:gd name="connsiteY63" fmla="*/ 311468 h 714375"/>
                  <a:gd name="connsiteX64" fmla="*/ 170698 w 414338"/>
                  <a:gd name="connsiteY64" fmla="*/ 307658 h 714375"/>
                  <a:gd name="connsiteX65" fmla="*/ 170698 w 414338"/>
                  <a:gd name="connsiteY65" fmla="*/ 300038 h 714375"/>
                  <a:gd name="connsiteX66" fmla="*/ 170698 w 414338"/>
                  <a:gd name="connsiteY66" fmla="*/ 296228 h 714375"/>
                  <a:gd name="connsiteX67" fmla="*/ 166897 w 414338"/>
                  <a:gd name="connsiteY67" fmla="*/ 288608 h 714375"/>
                  <a:gd name="connsiteX68" fmla="*/ 170698 w 414338"/>
                  <a:gd name="connsiteY68" fmla="*/ 280988 h 714375"/>
                  <a:gd name="connsiteX69" fmla="*/ 170698 w 414338"/>
                  <a:gd name="connsiteY69" fmla="*/ 277178 h 714375"/>
                  <a:gd name="connsiteX70" fmla="*/ 174500 w 414338"/>
                  <a:gd name="connsiteY70" fmla="*/ 273368 h 714375"/>
                  <a:gd name="connsiteX71" fmla="*/ 178302 w 414338"/>
                  <a:gd name="connsiteY71" fmla="*/ 265748 h 714375"/>
                  <a:gd name="connsiteX72" fmla="*/ 182103 w 414338"/>
                  <a:gd name="connsiteY72" fmla="*/ 261938 h 714375"/>
                  <a:gd name="connsiteX73" fmla="*/ 185905 w 414338"/>
                  <a:gd name="connsiteY73" fmla="*/ 261938 h 714375"/>
                  <a:gd name="connsiteX74" fmla="*/ 193508 w 414338"/>
                  <a:gd name="connsiteY74" fmla="*/ 258128 h 714375"/>
                  <a:gd name="connsiteX75" fmla="*/ 201112 w 414338"/>
                  <a:gd name="connsiteY75" fmla="*/ 258128 h 714375"/>
                  <a:gd name="connsiteX76" fmla="*/ 216318 w 414338"/>
                  <a:gd name="connsiteY76" fmla="*/ 258128 h 714375"/>
                  <a:gd name="connsiteX77" fmla="*/ 227723 w 414338"/>
                  <a:gd name="connsiteY77" fmla="*/ 261938 h 714375"/>
                  <a:gd name="connsiteX78" fmla="*/ 242930 w 414338"/>
                  <a:gd name="connsiteY78" fmla="*/ 265748 h 714375"/>
                  <a:gd name="connsiteX79" fmla="*/ 254335 w 414338"/>
                  <a:gd name="connsiteY79" fmla="*/ 277178 h 714375"/>
                  <a:gd name="connsiteX80" fmla="*/ 254335 w 414338"/>
                  <a:gd name="connsiteY80" fmla="*/ 212408 h 714375"/>
                  <a:gd name="connsiteX81" fmla="*/ 242930 w 414338"/>
                  <a:gd name="connsiteY81" fmla="*/ 208598 h 714375"/>
                  <a:gd name="connsiteX82" fmla="*/ 227723 w 414338"/>
                  <a:gd name="connsiteY82" fmla="*/ 208598 h 714375"/>
                  <a:gd name="connsiteX83" fmla="*/ 212517 w 414338"/>
                  <a:gd name="connsiteY83" fmla="*/ 204788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414338" h="714375">
                    <a:moveTo>
                      <a:pt x="414338" y="0"/>
                    </a:moveTo>
                    <a:cubicBezTo>
                      <a:pt x="414338" y="714375"/>
                      <a:pt x="414338" y="714375"/>
                      <a:pt x="414338" y="714375"/>
                    </a:cubicBezTo>
                    <a:cubicBezTo>
                      <a:pt x="0" y="638378"/>
                      <a:pt x="0" y="638378"/>
                      <a:pt x="0" y="638378"/>
                    </a:cubicBezTo>
                    <a:cubicBezTo>
                      <a:pt x="0" y="75998"/>
                      <a:pt x="0" y="75998"/>
                      <a:pt x="0" y="75998"/>
                    </a:cubicBezTo>
                    <a:cubicBezTo>
                      <a:pt x="414338" y="0"/>
                      <a:pt x="414338" y="0"/>
                      <a:pt x="414338" y="0"/>
                    </a:cubicBezTo>
                    <a:close/>
                    <a:moveTo>
                      <a:pt x="212517" y="204788"/>
                    </a:moveTo>
                    <a:cubicBezTo>
                      <a:pt x="208715" y="204788"/>
                      <a:pt x="201112" y="204788"/>
                      <a:pt x="197310" y="208598"/>
                    </a:cubicBezTo>
                    <a:cubicBezTo>
                      <a:pt x="189707" y="208598"/>
                      <a:pt x="185905" y="208598"/>
                      <a:pt x="182103" y="208598"/>
                    </a:cubicBezTo>
                    <a:cubicBezTo>
                      <a:pt x="174500" y="208598"/>
                      <a:pt x="166897" y="212408"/>
                      <a:pt x="163095" y="212408"/>
                    </a:cubicBezTo>
                    <a:cubicBezTo>
                      <a:pt x="159293" y="216218"/>
                      <a:pt x="155492" y="220028"/>
                      <a:pt x="151690" y="223838"/>
                    </a:cubicBezTo>
                    <a:cubicBezTo>
                      <a:pt x="147888" y="227648"/>
                      <a:pt x="144087" y="227648"/>
                      <a:pt x="140285" y="231458"/>
                    </a:cubicBezTo>
                    <a:cubicBezTo>
                      <a:pt x="136483" y="239078"/>
                      <a:pt x="132682" y="242888"/>
                      <a:pt x="128880" y="246698"/>
                    </a:cubicBezTo>
                    <a:cubicBezTo>
                      <a:pt x="128880" y="250508"/>
                      <a:pt x="125078" y="258128"/>
                      <a:pt x="125078" y="261938"/>
                    </a:cubicBezTo>
                    <a:cubicBezTo>
                      <a:pt x="121277" y="265748"/>
                      <a:pt x="121277" y="273368"/>
                      <a:pt x="121277" y="277178"/>
                    </a:cubicBezTo>
                    <a:cubicBezTo>
                      <a:pt x="117475" y="284798"/>
                      <a:pt x="117475" y="288608"/>
                      <a:pt x="117475" y="296228"/>
                    </a:cubicBezTo>
                    <a:cubicBezTo>
                      <a:pt x="117475" y="303848"/>
                      <a:pt x="121277" y="311468"/>
                      <a:pt x="121277" y="319088"/>
                    </a:cubicBezTo>
                    <a:cubicBezTo>
                      <a:pt x="125078" y="330518"/>
                      <a:pt x="125078" y="334328"/>
                      <a:pt x="128880" y="341948"/>
                    </a:cubicBezTo>
                    <a:cubicBezTo>
                      <a:pt x="132682" y="349568"/>
                      <a:pt x="140285" y="357188"/>
                      <a:pt x="144087" y="360998"/>
                    </a:cubicBezTo>
                    <a:cubicBezTo>
                      <a:pt x="151690" y="368618"/>
                      <a:pt x="159293" y="372428"/>
                      <a:pt x="166897" y="376238"/>
                    </a:cubicBezTo>
                    <a:cubicBezTo>
                      <a:pt x="170698" y="380048"/>
                      <a:pt x="174500" y="383858"/>
                      <a:pt x="178302" y="383858"/>
                    </a:cubicBezTo>
                    <a:cubicBezTo>
                      <a:pt x="182103" y="387668"/>
                      <a:pt x="182103" y="387668"/>
                      <a:pt x="185905" y="391478"/>
                    </a:cubicBezTo>
                    <a:cubicBezTo>
                      <a:pt x="189707" y="391478"/>
                      <a:pt x="189707" y="395288"/>
                      <a:pt x="193508" y="395288"/>
                    </a:cubicBezTo>
                    <a:cubicBezTo>
                      <a:pt x="197310" y="399098"/>
                      <a:pt x="197310" y="399098"/>
                      <a:pt x="197310" y="402908"/>
                    </a:cubicBezTo>
                    <a:cubicBezTo>
                      <a:pt x="201112" y="402908"/>
                      <a:pt x="201112" y="406718"/>
                      <a:pt x="201112" y="406718"/>
                    </a:cubicBezTo>
                    <a:cubicBezTo>
                      <a:pt x="204913" y="410528"/>
                      <a:pt x="204913" y="410528"/>
                      <a:pt x="204913" y="414338"/>
                    </a:cubicBezTo>
                    <a:cubicBezTo>
                      <a:pt x="204913" y="414338"/>
                      <a:pt x="208715" y="418148"/>
                      <a:pt x="208715" y="421958"/>
                    </a:cubicBezTo>
                    <a:cubicBezTo>
                      <a:pt x="208715" y="421958"/>
                      <a:pt x="208715" y="425768"/>
                      <a:pt x="208715" y="425768"/>
                    </a:cubicBezTo>
                    <a:cubicBezTo>
                      <a:pt x="208715" y="429578"/>
                      <a:pt x="208715" y="429578"/>
                      <a:pt x="208715" y="433388"/>
                    </a:cubicBezTo>
                    <a:cubicBezTo>
                      <a:pt x="208715" y="437198"/>
                      <a:pt x="208715" y="437198"/>
                      <a:pt x="204913" y="441008"/>
                    </a:cubicBezTo>
                    <a:cubicBezTo>
                      <a:pt x="204913" y="441008"/>
                      <a:pt x="204913" y="441008"/>
                      <a:pt x="204913" y="444818"/>
                    </a:cubicBezTo>
                    <a:cubicBezTo>
                      <a:pt x="204913" y="444818"/>
                      <a:pt x="201112" y="444818"/>
                      <a:pt x="201112" y="448628"/>
                    </a:cubicBezTo>
                    <a:cubicBezTo>
                      <a:pt x="201112" y="448628"/>
                      <a:pt x="197310" y="448628"/>
                      <a:pt x="197310" y="452438"/>
                    </a:cubicBezTo>
                    <a:cubicBezTo>
                      <a:pt x="197310" y="452438"/>
                      <a:pt x="193508" y="456248"/>
                      <a:pt x="189707" y="456248"/>
                    </a:cubicBezTo>
                    <a:cubicBezTo>
                      <a:pt x="189707" y="456248"/>
                      <a:pt x="185905" y="456248"/>
                      <a:pt x="182103" y="456248"/>
                    </a:cubicBezTo>
                    <a:cubicBezTo>
                      <a:pt x="182103" y="456248"/>
                      <a:pt x="178302" y="456248"/>
                      <a:pt x="178302" y="456248"/>
                    </a:cubicBezTo>
                    <a:cubicBezTo>
                      <a:pt x="170698" y="456248"/>
                      <a:pt x="166897" y="456248"/>
                      <a:pt x="159293" y="456248"/>
                    </a:cubicBezTo>
                    <a:cubicBezTo>
                      <a:pt x="155492" y="452438"/>
                      <a:pt x="151690" y="448628"/>
                      <a:pt x="144087" y="448628"/>
                    </a:cubicBezTo>
                    <a:cubicBezTo>
                      <a:pt x="140285" y="444818"/>
                      <a:pt x="136483" y="441008"/>
                      <a:pt x="132682" y="437198"/>
                    </a:cubicBezTo>
                    <a:cubicBezTo>
                      <a:pt x="128880" y="433388"/>
                      <a:pt x="125078" y="429578"/>
                      <a:pt x="121277" y="425768"/>
                    </a:cubicBezTo>
                    <a:cubicBezTo>
                      <a:pt x="121277" y="486728"/>
                      <a:pt x="121277" y="486728"/>
                      <a:pt x="121277" y="486728"/>
                    </a:cubicBezTo>
                    <a:cubicBezTo>
                      <a:pt x="121277" y="490538"/>
                      <a:pt x="125078" y="494348"/>
                      <a:pt x="128880" y="494348"/>
                    </a:cubicBezTo>
                    <a:cubicBezTo>
                      <a:pt x="132682" y="498158"/>
                      <a:pt x="140285" y="498158"/>
                      <a:pt x="144087" y="501968"/>
                    </a:cubicBezTo>
                    <a:cubicBezTo>
                      <a:pt x="147888" y="501968"/>
                      <a:pt x="151690" y="501968"/>
                      <a:pt x="159293" y="505778"/>
                    </a:cubicBezTo>
                    <a:cubicBezTo>
                      <a:pt x="163095" y="505778"/>
                      <a:pt x="166897" y="509588"/>
                      <a:pt x="174500" y="509588"/>
                    </a:cubicBezTo>
                    <a:cubicBezTo>
                      <a:pt x="182103" y="509588"/>
                      <a:pt x="189707" y="509588"/>
                      <a:pt x="197310" y="509588"/>
                    </a:cubicBezTo>
                    <a:cubicBezTo>
                      <a:pt x="204913" y="505778"/>
                      <a:pt x="208715" y="505778"/>
                      <a:pt x="216318" y="501968"/>
                    </a:cubicBezTo>
                    <a:cubicBezTo>
                      <a:pt x="220120" y="501968"/>
                      <a:pt x="227723" y="498158"/>
                      <a:pt x="231525" y="494348"/>
                    </a:cubicBezTo>
                    <a:cubicBezTo>
                      <a:pt x="235327" y="490538"/>
                      <a:pt x="239128" y="486728"/>
                      <a:pt x="242930" y="482918"/>
                    </a:cubicBezTo>
                    <a:cubicBezTo>
                      <a:pt x="246731" y="479108"/>
                      <a:pt x="250533" y="475298"/>
                      <a:pt x="254335" y="471488"/>
                    </a:cubicBezTo>
                    <a:cubicBezTo>
                      <a:pt x="254335" y="467678"/>
                      <a:pt x="258136" y="463868"/>
                      <a:pt x="258136" y="456248"/>
                    </a:cubicBezTo>
                    <a:cubicBezTo>
                      <a:pt x="261938" y="452438"/>
                      <a:pt x="261938" y="444818"/>
                      <a:pt x="261938" y="441008"/>
                    </a:cubicBezTo>
                    <a:cubicBezTo>
                      <a:pt x="261938" y="437198"/>
                      <a:pt x="261938" y="429578"/>
                      <a:pt x="261938" y="421958"/>
                    </a:cubicBezTo>
                    <a:cubicBezTo>
                      <a:pt x="261938" y="418148"/>
                      <a:pt x="261938" y="410528"/>
                      <a:pt x="261938" y="406718"/>
                    </a:cubicBezTo>
                    <a:cubicBezTo>
                      <a:pt x="261938" y="402908"/>
                      <a:pt x="261938" y="399098"/>
                      <a:pt x="258136" y="395288"/>
                    </a:cubicBezTo>
                    <a:cubicBezTo>
                      <a:pt x="258136" y="387668"/>
                      <a:pt x="258136" y="383858"/>
                      <a:pt x="254335" y="380048"/>
                    </a:cubicBezTo>
                    <a:cubicBezTo>
                      <a:pt x="254335" y="376238"/>
                      <a:pt x="250533" y="372428"/>
                      <a:pt x="246731" y="368618"/>
                    </a:cubicBezTo>
                    <a:cubicBezTo>
                      <a:pt x="246731" y="368618"/>
                      <a:pt x="242930" y="364808"/>
                      <a:pt x="239128" y="360998"/>
                    </a:cubicBezTo>
                    <a:cubicBezTo>
                      <a:pt x="239128" y="357188"/>
                      <a:pt x="235327" y="353378"/>
                      <a:pt x="227723" y="349568"/>
                    </a:cubicBezTo>
                    <a:cubicBezTo>
                      <a:pt x="223922" y="349568"/>
                      <a:pt x="223922" y="341948"/>
                      <a:pt x="216318" y="341948"/>
                    </a:cubicBezTo>
                    <a:cubicBezTo>
                      <a:pt x="212517" y="338138"/>
                      <a:pt x="208715" y="334328"/>
                      <a:pt x="204913" y="334328"/>
                    </a:cubicBezTo>
                    <a:cubicBezTo>
                      <a:pt x="201112" y="330518"/>
                      <a:pt x="197310" y="330518"/>
                      <a:pt x="193508" y="326708"/>
                    </a:cubicBezTo>
                    <a:cubicBezTo>
                      <a:pt x="189707" y="322898"/>
                      <a:pt x="189707" y="322898"/>
                      <a:pt x="185905" y="319088"/>
                    </a:cubicBezTo>
                    <a:cubicBezTo>
                      <a:pt x="185905" y="319088"/>
                      <a:pt x="182103" y="319088"/>
                      <a:pt x="182103" y="315278"/>
                    </a:cubicBezTo>
                    <a:cubicBezTo>
                      <a:pt x="178302" y="315278"/>
                      <a:pt x="178302" y="315278"/>
                      <a:pt x="178302" y="311468"/>
                    </a:cubicBezTo>
                    <a:cubicBezTo>
                      <a:pt x="174500" y="311468"/>
                      <a:pt x="174500" y="307658"/>
                      <a:pt x="170698" y="307658"/>
                    </a:cubicBezTo>
                    <a:cubicBezTo>
                      <a:pt x="170698" y="303848"/>
                      <a:pt x="170698" y="303848"/>
                      <a:pt x="170698" y="300038"/>
                    </a:cubicBezTo>
                    <a:cubicBezTo>
                      <a:pt x="170698" y="300038"/>
                      <a:pt x="170698" y="296228"/>
                      <a:pt x="170698" y="296228"/>
                    </a:cubicBezTo>
                    <a:cubicBezTo>
                      <a:pt x="166897" y="292418"/>
                      <a:pt x="166897" y="292418"/>
                      <a:pt x="166897" y="288608"/>
                    </a:cubicBezTo>
                    <a:cubicBezTo>
                      <a:pt x="166897" y="284798"/>
                      <a:pt x="166897" y="284798"/>
                      <a:pt x="170698" y="280988"/>
                    </a:cubicBezTo>
                    <a:cubicBezTo>
                      <a:pt x="170698" y="280988"/>
                      <a:pt x="170698" y="277178"/>
                      <a:pt x="170698" y="277178"/>
                    </a:cubicBezTo>
                    <a:cubicBezTo>
                      <a:pt x="170698" y="277178"/>
                      <a:pt x="170698" y="273368"/>
                      <a:pt x="174500" y="273368"/>
                    </a:cubicBezTo>
                    <a:cubicBezTo>
                      <a:pt x="174500" y="269558"/>
                      <a:pt x="178302" y="269558"/>
                      <a:pt x="178302" y="265748"/>
                    </a:cubicBezTo>
                    <a:cubicBezTo>
                      <a:pt x="178302" y="265748"/>
                      <a:pt x="182103" y="265748"/>
                      <a:pt x="182103" y="261938"/>
                    </a:cubicBezTo>
                    <a:cubicBezTo>
                      <a:pt x="182103" y="261938"/>
                      <a:pt x="185905" y="261938"/>
                      <a:pt x="185905" y="261938"/>
                    </a:cubicBezTo>
                    <a:cubicBezTo>
                      <a:pt x="189707" y="261938"/>
                      <a:pt x="189707" y="258128"/>
                      <a:pt x="193508" y="258128"/>
                    </a:cubicBezTo>
                    <a:cubicBezTo>
                      <a:pt x="197310" y="258128"/>
                      <a:pt x="197310" y="258128"/>
                      <a:pt x="201112" y="258128"/>
                    </a:cubicBezTo>
                    <a:cubicBezTo>
                      <a:pt x="204913" y="258128"/>
                      <a:pt x="208715" y="258128"/>
                      <a:pt x="216318" y="258128"/>
                    </a:cubicBezTo>
                    <a:cubicBezTo>
                      <a:pt x="220120" y="258128"/>
                      <a:pt x="223922" y="261938"/>
                      <a:pt x="227723" y="261938"/>
                    </a:cubicBezTo>
                    <a:cubicBezTo>
                      <a:pt x="235327" y="261938"/>
                      <a:pt x="239128" y="265748"/>
                      <a:pt x="242930" y="265748"/>
                    </a:cubicBezTo>
                    <a:cubicBezTo>
                      <a:pt x="246731" y="273368"/>
                      <a:pt x="250533" y="273368"/>
                      <a:pt x="254335" y="277178"/>
                    </a:cubicBezTo>
                    <a:cubicBezTo>
                      <a:pt x="254335" y="212408"/>
                      <a:pt x="254335" y="212408"/>
                      <a:pt x="254335" y="212408"/>
                    </a:cubicBezTo>
                    <a:cubicBezTo>
                      <a:pt x="250533" y="212408"/>
                      <a:pt x="246731" y="212408"/>
                      <a:pt x="242930" y="208598"/>
                    </a:cubicBezTo>
                    <a:cubicBezTo>
                      <a:pt x="239128" y="208598"/>
                      <a:pt x="235327" y="208598"/>
                      <a:pt x="227723" y="208598"/>
                    </a:cubicBezTo>
                    <a:cubicBezTo>
                      <a:pt x="223922" y="208598"/>
                      <a:pt x="220120" y="204788"/>
                      <a:pt x="212517" y="2047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noAutofit/>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96" name="Freeform 15">
                <a:extLst>
                  <a:ext uri="{FF2B5EF4-FFF2-40B4-BE49-F238E27FC236}">
                    <a16:creationId xmlns:a16="http://schemas.microsoft.com/office/drawing/2014/main" id="{9F4DC034-820A-43C6-B82F-6CB5D61AC32D}"/>
                  </a:ext>
                </a:extLst>
              </p:cNvPr>
              <p:cNvSpPr>
                <a:spLocks/>
              </p:cNvSpPr>
              <p:nvPr/>
            </p:nvSpPr>
            <p:spPr bwMode="auto">
              <a:xfrm>
                <a:off x="9055342" y="4725671"/>
                <a:ext cx="197592" cy="344465"/>
              </a:xfrm>
              <a:custGeom>
                <a:avLst/>
                <a:gdLst>
                  <a:gd name="T0" fmla="*/ 60 w 78"/>
                  <a:gd name="T1" fmla="*/ 49 h 136"/>
                  <a:gd name="T2" fmla="*/ 57 w 78"/>
                  <a:gd name="T3" fmla="*/ 50 h 136"/>
                  <a:gd name="T4" fmla="*/ 30 w 78"/>
                  <a:gd name="T5" fmla="*/ 22 h 136"/>
                  <a:gd name="T6" fmla="*/ 30 w 78"/>
                  <a:gd name="T7" fmla="*/ 19 h 136"/>
                  <a:gd name="T8" fmla="*/ 13 w 78"/>
                  <a:gd name="T9" fmla="*/ 0 h 136"/>
                  <a:gd name="T10" fmla="*/ 0 w 78"/>
                  <a:gd name="T11" fmla="*/ 6 h 136"/>
                  <a:gd name="T12" fmla="*/ 0 w 78"/>
                  <a:gd name="T13" fmla="*/ 32 h 136"/>
                  <a:gd name="T14" fmla="*/ 13 w 78"/>
                  <a:gd name="T15" fmla="*/ 37 h 136"/>
                  <a:gd name="T16" fmla="*/ 26 w 78"/>
                  <a:gd name="T17" fmla="*/ 31 h 136"/>
                  <a:gd name="T18" fmla="*/ 48 w 78"/>
                  <a:gd name="T19" fmla="*/ 54 h 136"/>
                  <a:gd name="T20" fmla="*/ 43 w 78"/>
                  <a:gd name="T21" fmla="*/ 68 h 136"/>
                  <a:gd name="T22" fmla="*/ 48 w 78"/>
                  <a:gd name="T23" fmla="*/ 82 h 136"/>
                  <a:gd name="T24" fmla="*/ 26 w 78"/>
                  <a:gd name="T25" fmla="*/ 105 h 136"/>
                  <a:gd name="T26" fmla="*/ 13 w 78"/>
                  <a:gd name="T27" fmla="*/ 99 h 136"/>
                  <a:gd name="T28" fmla="*/ 0 w 78"/>
                  <a:gd name="T29" fmla="*/ 105 h 136"/>
                  <a:gd name="T30" fmla="*/ 0 w 78"/>
                  <a:gd name="T31" fmla="*/ 130 h 136"/>
                  <a:gd name="T32" fmla="*/ 13 w 78"/>
                  <a:gd name="T33" fmla="*/ 136 h 136"/>
                  <a:gd name="T34" fmla="*/ 30 w 78"/>
                  <a:gd name="T35" fmla="*/ 118 h 136"/>
                  <a:gd name="T36" fmla="*/ 30 w 78"/>
                  <a:gd name="T37" fmla="*/ 114 h 136"/>
                  <a:gd name="T38" fmla="*/ 57 w 78"/>
                  <a:gd name="T39" fmla="*/ 86 h 136"/>
                  <a:gd name="T40" fmla="*/ 60 w 78"/>
                  <a:gd name="T41" fmla="*/ 87 h 136"/>
                  <a:gd name="T42" fmla="*/ 78 w 78"/>
                  <a:gd name="T43" fmla="*/ 68 h 136"/>
                  <a:gd name="T44" fmla="*/ 60 w 78"/>
                  <a:gd name="T45" fmla="*/ 4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8" h="136">
                    <a:moveTo>
                      <a:pt x="60" y="49"/>
                    </a:moveTo>
                    <a:cubicBezTo>
                      <a:pt x="59" y="49"/>
                      <a:pt x="58" y="49"/>
                      <a:pt x="57" y="50"/>
                    </a:cubicBezTo>
                    <a:cubicBezTo>
                      <a:pt x="52" y="37"/>
                      <a:pt x="43" y="27"/>
                      <a:pt x="30" y="22"/>
                    </a:cubicBezTo>
                    <a:cubicBezTo>
                      <a:pt x="30" y="21"/>
                      <a:pt x="30" y="20"/>
                      <a:pt x="30" y="19"/>
                    </a:cubicBezTo>
                    <a:cubicBezTo>
                      <a:pt x="30" y="8"/>
                      <a:pt x="23" y="0"/>
                      <a:pt x="13" y="0"/>
                    </a:cubicBezTo>
                    <a:cubicBezTo>
                      <a:pt x="8" y="0"/>
                      <a:pt x="3" y="2"/>
                      <a:pt x="0" y="6"/>
                    </a:cubicBezTo>
                    <a:cubicBezTo>
                      <a:pt x="0" y="32"/>
                      <a:pt x="0" y="32"/>
                      <a:pt x="0" y="32"/>
                    </a:cubicBezTo>
                    <a:cubicBezTo>
                      <a:pt x="3" y="35"/>
                      <a:pt x="8" y="37"/>
                      <a:pt x="13" y="37"/>
                    </a:cubicBezTo>
                    <a:cubicBezTo>
                      <a:pt x="18" y="37"/>
                      <a:pt x="23" y="35"/>
                      <a:pt x="26" y="31"/>
                    </a:cubicBezTo>
                    <a:cubicBezTo>
                      <a:pt x="37" y="35"/>
                      <a:pt x="44" y="44"/>
                      <a:pt x="48" y="54"/>
                    </a:cubicBezTo>
                    <a:cubicBezTo>
                      <a:pt x="45" y="58"/>
                      <a:pt x="43" y="63"/>
                      <a:pt x="43" y="68"/>
                    </a:cubicBezTo>
                    <a:cubicBezTo>
                      <a:pt x="43" y="73"/>
                      <a:pt x="45" y="78"/>
                      <a:pt x="48" y="82"/>
                    </a:cubicBezTo>
                    <a:cubicBezTo>
                      <a:pt x="44" y="92"/>
                      <a:pt x="37" y="101"/>
                      <a:pt x="26" y="105"/>
                    </a:cubicBezTo>
                    <a:cubicBezTo>
                      <a:pt x="23" y="101"/>
                      <a:pt x="18" y="99"/>
                      <a:pt x="13" y="99"/>
                    </a:cubicBezTo>
                    <a:cubicBezTo>
                      <a:pt x="8" y="99"/>
                      <a:pt x="3" y="101"/>
                      <a:pt x="0" y="105"/>
                    </a:cubicBezTo>
                    <a:cubicBezTo>
                      <a:pt x="0" y="130"/>
                      <a:pt x="0" y="130"/>
                      <a:pt x="0" y="130"/>
                    </a:cubicBezTo>
                    <a:cubicBezTo>
                      <a:pt x="3" y="134"/>
                      <a:pt x="8" y="136"/>
                      <a:pt x="13" y="136"/>
                    </a:cubicBezTo>
                    <a:cubicBezTo>
                      <a:pt x="23" y="136"/>
                      <a:pt x="30" y="128"/>
                      <a:pt x="30" y="118"/>
                    </a:cubicBezTo>
                    <a:cubicBezTo>
                      <a:pt x="30" y="116"/>
                      <a:pt x="30" y="115"/>
                      <a:pt x="30" y="114"/>
                    </a:cubicBezTo>
                    <a:cubicBezTo>
                      <a:pt x="43" y="109"/>
                      <a:pt x="52" y="99"/>
                      <a:pt x="57" y="86"/>
                    </a:cubicBezTo>
                    <a:cubicBezTo>
                      <a:pt x="58" y="86"/>
                      <a:pt x="59" y="87"/>
                      <a:pt x="60" y="87"/>
                    </a:cubicBezTo>
                    <a:cubicBezTo>
                      <a:pt x="70" y="87"/>
                      <a:pt x="78" y="78"/>
                      <a:pt x="78" y="68"/>
                    </a:cubicBezTo>
                    <a:cubicBezTo>
                      <a:pt x="78" y="58"/>
                      <a:pt x="70" y="49"/>
                      <a:pt x="6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nvGrpSpPr>
            <p:cNvPr id="197" name="Group 196">
              <a:extLst>
                <a:ext uri="{FF2B5EF4-FFF2-40B4-BE49-F238E27FC236}">
                  <a16:creationId xmlns:a16="http://schemas.microsoft.com/office/drawing/2014/main" id="{5BC3AD83-8833-46F8-BCB9-1C0C319774E9}"/>
                </a:ext>
              </a:extLst>
            </p:cNvPr>
            <p:cNvGrpSpPr/>
            <p:nvPr/>
          </p:nvGrpSpPr>
          <p:grpSpPr>
            <a:xfrm>
              <a:off x="10382882" y="4111738"/>
              <a:ext cx="250064" cy="241275"/>
              <a:chOff x="5475288" y="2835378"/>
              <a:chExt cx="1490663" cy="1438274"/>
            </a:xfrm>
            <a:solidFill>
              <a:schemeClr val="tx1"/>
            </a:solidFill>
          </p:grpSpPr>
          <p:sp>
            <p:nvSpPr>
              <p:cNvPr id="198" name="Freeform 5">
                <a:extLst>
                  <a:ext uri="{FF2B5EF4-FFF2-40B4-BE49-F238E27FC236}">
                    <a16:creationId xmlns:a16="http://schemas.microsoft.com/office/drawing/2014/main" id="{DD5380A9-DBE8-4575-BD63-02842DDC47C9}"/>
                  </a:ext>
                </a:extLst>
              </p:cNvPr>
              <p:cNvSpPr>
                <a:spLocks/>
              </p:cNvSpPr>
              <p:nvPr/>
            </p:nvSpPr>
            <p:spPr bwMode="auto">
              <a:xfrm>
                <a:off x="5894387" y="3899002"/>
                <a:ext cx="650876" cy="374650"/>
              </a:xfrm>
              <a:custGeom>
                <a:avLst/>
                <a:gdLst>
                  <a:gd name="T0" fmla="*/ 172 w 172"/>
                  <a:gd name="T1" fmla="*/ 99 h 99"/>
                  <a:gd name="T2" fmla="*/ 0 w 172"/>
                  <a:gd name="T3" fmla="*/ 99 h 99"/>
                  <a:gd name="T4" fmla="*/ 11 w 172"/>
                  <a:gd name="T5" fmla="*/ 39 h 99"/>
                  <a:gd name="T6" fmla="*/ 60 w 172"/>
                  <a:gd name="T7" fmla="*/ 13 h 99"/>
                  <a:gd name="T8" fmla="*/ 112 w 172"/>
                  <a:gd name="T9" fmla="*/ 14 h 99"/>
                  <a:gd name="T10" fmla="*/ 162 w 172"/>
                  <a:gd name="T11" fmla="*/ 38 h 99"/>
                  <a:gd name="T12" fmla="*/ 172 w 172"/>
                  <a:gd name="T13" fmla="*/ 99 h 99"/>
                </a:gdLst>
                <a:ahLst/>
                <a:cxnLst>
                  <a:cxn ang="0">
                    <a:pos x="T0" y="T1"/>
                  </a:cxn>
                  <a:cxn ang="0">
                    <a:pos x="T2" y="T3"/>
                  </a:cxn>
                  <a:cxn ang="0">
                    <a:pos x="T4" y="T5"/>
                  </a:cxn>
                  <a:cxn ang="0">
                    <a:pos x="T6" y="T7"/>
                  </a:cxn>
                  <a:cxn ang="0">
                    <a:pos x="T8" y="T9"/>
                  </a:cxn>
                  <a:cxn ang="0">
                    <a:pos x="T10" y="T11"/>
                  </a:cxn>
                  <a:cxn ang="0">
                    <a:pos x="T12" y="T13"/>
                  </a:cxn>
                </a:cxnLst>
                <a:rect l="0" t="0" r="r" b="b"/>
                <a:pathLst>
                  <a:path w="172" h="99">
                    <a:moveTo>
                      <a:pt x="172" y="99"/>
                    </a:moveTo>
                    <a:cubicBezTo>
                      <a:pt x="113" y="99"/>
                      <a:pt x="58" y="99"/>
                      <a:pt x="0" y="99"/>
                    </a:cubicBezTo>
                    <a:cubicBezTo>
                      <a:pt x="4" y="78"/>
                      <a:pt x="7" y="58"/>
                      <a:pt x="11" y="39"/>
                    </a:cubicBezTo>
                    <a:cubicBezTo>
                      <a:pt x="17" y="11"/>
                      <a:pt x="35" y="0"/>
                      <a:pt x="60" y="13"/>
                    </a:cubicBezTo>
                    <a:cubicBezTo>
                      <a:pt x="78" y="23"/>
                      <a:pt x="94" y="23"/>
                      <a:pt x="112" y="14"/>
                    </a:cubicBezTo>
                    <a:cubicBezTo>
                      <a:pt x="137" y="1"/>
                      <a:pt x="156" y="11"/>
                      <a:pt x="162" y="38"/>
                    </a:cubicBezTo>
                    <a:cubicBezTo>
                      <a:pt x="166" y="58"/>
                      <a:pt x="168" y="78"/>
                      <a:pt x="172"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99" name="Freeform 6">
                <a:extLst>
                  <a:ext uri="{FF2B5EF4-FFF2-40B4-BE49-F238E27FC236}">
                    <a16:creationId xmlns:a16="http://schemas.microsoft.com/office/drawing/2014/main" id="{79582025-E97A-4D7A-9A40-64184A3E5C7D}"/>
                  </a:ext>
                </a:extLst>
              </p:cNvPr>
              <p:cNvSpPr>
                <a:spLocks/>
              </p:cNvSpPr>
              <p:nvPr/>
            </p:nvSpPr>
            <p:spPr bwMode="auto">
              <a:xfrm>
                <a:off x="6416678" y="3827565"/>
                <a:ext cx="549273" cy="344490"/>
              </a:xfrm>
              <a:custGeom>
                <a:avLst/>
                <a:gdLst>
                  <a:gd name="T0" fmla="*/ 145 w 145"/>
                  <a:gd name="T1" fmla="*/ 91 h 91"/>
                  <a:gd name="T2" fmla="*/ 43 w 145"/>
                  <a:gd name="T3" fmla="*/ 91 h 91"/>
                  <a:gd name="T4" fmla="*/ 0 w 145"/>
                  <a:gd name="T5" fmla="*/ 17 h 91"/>
                  <a:gd name="T6" fmla="*/ 35 w 145"/>
                  <a:gd name="T7" fmla="*/ 11 h 91"/>
                  <a:gd name="T8" fmla="*/ 89 w 145"/>
                  <a:gd name="T9" fmla="*/ 13 h 91"/>
                  <a:gd name="T10" fmla="*/ 136 w 145"/>
                  <a:gd name="T11" fmla="*/ 32 h 91"/>
                  <a:gd name="T12" fmla="*/ 145 w 145"/>
                  <a:gd name="T13" fmla="*/ 91 h 91"/>
                </a:gdLst>
                <a:ahLst/>
                <a:cxnLst>
                  <a:cxn ang="0">
                    <a:pos x="T0" y="T1"/>
                  </a:cxn>
                  <a:cxn ang="0">
                    <a:pos x="T2" y="T3"/>
                  </a:cxn>
                  <a:cxn ang="0">
                    <a:pos x="T4" y="T5"/>
                  </a:cxn>
                  <a:cxn ang="0">
                    <a:pos x="T6" y="T7"/>
                  </a:cxn>
                  <a:cxn ang="0">
                    <a:pos x="T8" y="T9"/>
                  </a:cxn>
                  <a:cxn ang="0">
                    <a:pos x="T10" y="T11"/>
                  </a:cxn>
                  <a:cxn ang="0">
                    <a:pos x="T12" y="T13"/>
                  </a:cxn>
                </a:cxnLst>
                <a:rect l="0" t="0" r="r" b="b"/>
                <a:pathLst>
                  <a:path w="145" h="91">
                    <a:moveTo>
                      <a:pt x="145" y="91"/>
                    </a:moveTo>
                    <a:cubicBezTo>
                      <a:pt x="108" y="91"/>
                      <a:pt x="77" y="91"/>
                      <a:pt x="43" y="91"/>
                    </a:cubicBezTo>
                    <a:cubicBezTo>
                      <a:pt x="36" y="62"/>
                      <a:pt x="39" y="28"/>
                      <a:pt x="0" y="17"/>
                    </a:cubicBezTo>
                    <a:cubicBezTo>
                      <a:pt x="12" y="5"/>
                      <a:pt x="23" y="1"/>
                      <a:pt x="35" y="11"/>
                    </a:cubicBezTo>
                    <a:cubicBezTo>
                      <a:pt x="53" y="24"/>
                      <a:pt x="70" y="24"/>
                      <a:pt x="89" y="13"/>
                    </a:cubicBezTo>
                    <a:cubicBezTo>
                      <a:pt x="111" y="0"/>
                      <a:pt x="130" y="8"/>
                      <a:pt x="136" y="32"/>
                    </a:cubicBezTo>
                    <a:cubicBezTo>
                      <a:pt x="141" y="51"/>
                      <a:pt x="142" y="70"/>
                      <a:pt x="145"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0" name="Freeform 7">
                <a:extLst>
                  <a:ext uri="{FF2B5EF4-FFF2-40B4-BE49-F238E27FC236}">
                    <a16:creationId xmlns:a16="http://schemas.microsoft.com/office/drawing/2014/main" id="{49863BFC-D826-4CAF-8711-85CC251DAE43}"/>
                  </a:ext>
                </a:extLst>
              </p:cNvPr>
              <p:cNvSpPr>
                <a:spLocks/>
              </p:cNvSpPr>
              <p:nvPr/>
            </p:nvSpPr>
            <p:spPr bwMode="auto">
              <a:xfrm>
                <a:off x="5475288" y="3830738"/>
                <a:ext cx="555625" cy="336548"/>
              </a:xfrm>
              <a:custGeom>
                <a:avLst/>
                <a:gdLst>
                  <a:gd name="T0" fmla="*/ 147 w 147"/>
                  <a:gd name="T1" fmla="*/ 16 h 89"/>
                  <a:gd name="T2" fmla="*/ 103 w 147"/>
                  <a:gd name="T3" fmla="*/ 89 h 89"/>
                  <a:gd name="T4" fmla="*/ 0 w 147"/>
                  <a:gd name="T5" fmla="*/ 89 h 89"/>
                  <a:gd name="T6" fmla="*/ 12 w 147"/>
                  <a:gd name="T7" fmla="*/ 25 h 89"/>
                  <a:gd name="T8" fmla="*/ 56 w 147"/>
                  <a:gd name="T9" fmla="*/ 11 h 89"/>
                  <a:gd name="T10" fmla="*/ 111 w 147"/>
                  <a:gd name="T11" fmla="*/ 10 h 89"/>
                  <a:gd name="T12" fmla="*/ 147 w 147"/>
                  <a:gd name="T13" fmla="*/ 16 h 89"/>
                </a:gdLst>
                <a:ahLst/>
                <a:cxnLst>
                  <a:cxn ang="0">
                    <a:pos x="T0" y="T1"/>
                  </a:cxn>
                  <a:cxn ang="0">
                    <a:pos x="T2" y="T3"/>
                  </a:cxn>
                  <a:cxn ang="0">
                    <a:pos x="T4" y="T5"/>
                  </a:cxn>
                  <a:cxn ang="0">
                    <a:pos x="T6" y="T7"/>
                  </a:cxn>
                  <a:cxn ang="0">
                    <a:pos x="T8" y="T9"/>
                  </a:cxn>
                  <a:cxn ang="0">
                    <a:pos x="T10" y="T11"/>
                  </a:cxn>
                  <a:cxn ang="0">
                    <a:pos x="T12" y="T13"/>
                  </a:cxn>
                </a:cxnLst>
                <a:rect l="0" t="0" r="r" b="b"/>
                <a:pathLst>
                  <a:path w="147" h="89">
                    <a:moveTo>
                      <a:pt x="147" y="16"/>
                    </a:moveTo>
                    <a:cubicBezTo>
                      <a:pt x="109" y="27"/>
                      <a:pt x="109" y="60"/>
                      <a:pt x="103" y="89"/>
                    </a:cubicBezTo>
                    <a:cubicBezTo>
                      <a:pt x="69" y="89"/>
                      <a:pt x="36" y="89"/>
                      <a:pt x="0" y="89"/>
                    </a:cubicBezTo>
                    <a:cubicBezTo>
                      <a:pt x="4" y="67"/>
                      <a:pt x="7" y="46"/>
                      <a:pt x="12" y="25"/>
                    </a:cubicBezTo>
                    <a:cubicBezTo>
                      <a:pt x="17" y="8"/>
                      <a:pt x="39" y="0"/>
                      <a:pt x="56" y="11"/>
                    </a:cubicBezTo>
                    <a:cubicBezTo>
                      <a:pt x="75" y="22"/>
                      <a:pt x="93" y="24"/>
                      <a:pt x="111" y="10"/>
                    </a:cubicBezTo>
                    <a:cubicBezTo>
                      <a:pt x="123" y="0"/>
                      <a:pt x="134" y="5"/>
                      <a:pt x="147"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1" name="Freeform 8">
                <a:extLst>
                  <a:ext uri="{FF2B5EF4-FFF2-40B4-BE49-F238E27FC236}">
                    <a16:creationId xmlns:a16="http://schemas.microsoft.com/office/drawing/2014/main" id="{86779125-A2C4-4471-9254-76FB1046C386}"/>
                  </a:ext>
                </a:extLst>
              </p:cNvPr>
              <p:cNvSpPr>
                <a:spLocks/>
              </p:cNvSpPr>
              <p:nvPr/>
            </p:nvSpPr>
            <p:spPr bwMode="auto">
              <a:xfrm>
                <a:off x="6057901" y="3565627"/>
                <a:ext cx="317502" cy="363535"/>
              </a:xfrm>
              <a:custGeom>
                <a:avLst/>
                <a:gdLst>
                  <a:gd name="T0" fmla="*/ 0 w 84"/>
                  <a:gd name="T1" fmla="*/ 44 h 96"/>
                  <a:gd name="T2" fmla="*/ 38 w 84"/>
                  <a:gd name="T3" fmla="*/ 1 h 96"/>
                  <a:gd name="T4" fmla="*/ 82 w 84"/>
                  <a:gd name="T5" fmla="*/ 50 h 96"/>
                  <a:gd name="T6" fmla="*/ 43 w 84"/>
                  <a:gd name="T7" fmla="*/ 96 h 96"/>
                  <a:gd name="T8" fmla="*/ 0 w 84"/>
                  <a:gd name="T9" fmla="*/ 44 h 96"/>
                </a:gdLst>
                <a:ahLst/>
                <a:cxnLst>
                  <a:cxn ang="0">
                    <a:pos x="T0" y="T1"/>
                  </a:cxn>
                  <a:cxn ang="0">
                    <a:pos x="T2" y="T3"/>
                  </a:cxn>
                  <a:cxn ang="0">
                    <a:pos x="T4" y="T5"/>
                  </a:cxn>
                  <a:cxn ang="0">
                    <a:pos x="T6" y="T7"/>
                  </a:cxn>
                  <a:cxn ang="0">
                    <a:pos x="T8" y="T9"/>
                  </a:cxn>
                </a:cxnLst>
                <a:rect l="0" t="0" r="r" b="b"/>
                <a:pathLst>
                  <a:path w="84" h="96">
                    <a:moveTo>
                      <a:pt x="0" y="44"/>
                    </a:moveTo>
                    <a:cubicBezTo>
                      <a:pt x="0" y="18"/>
                      <a:pt x="15" y="3"/>
                      <a:pt x="38" y="1"/>
                    </a:cubicBezTo>
                    <a:cubicBezTo>
                      <a:pt x="60" y="0"/>
                      <a:pt x="81" y="18"/>
                      <a:pt x="82" y="50"/>
                    </a:cubicBezTo>
                    <a:cubicBezTo>
                      <a:pt x="84" y="73"/>
                      <a:pt x="63" y="96"/>
                      <a:pt x="43" y="96"/>
                    </a:cubicBezTo>
                    <a:cubicBezTo>
                      <a:pt x="18" y="96"/>
                      <a:pt x="0" y="75"/>
                      <a:pt x="0"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2" name="Freeform 9">
                <a:extLst>
                  <a:ext uri="{FF2B5EF4-FFF2-40B4-BE49-F238E27FC236}">
                    <a16:creationId xmlns:a16="http://schemas.microsoft.com/office/drawing/2014/main" id="{F06C9942-AF93-42F6-A2C1-12DEFD0E158A}"/>
                  </a:ext>
                </a:extLst>
              </p:cNvPr>
              <p:cNvSpPr>
                <a:spLocks/>
              </p:cNvSpPr>
              <p:nvPr/>
            </p:nvSpPr>
            <p:spPr bwMode="auto">
              <a:xfrm>
                <a:off x="5630866" y="3524351"/>
                <a:ext cx="301624" cy="344490"/>
              </a:xfrm>
              <a:custGeom>
                <a:avLst/>
                <a:gdLst>
                  <a:gd name="T0" fmla="*/ 80 w 80"/>
                  <a:gd name="T1" fmla="*/ 48 h 91"/>
                  <a:gd name="T2" fmla="*/ 41 w 80"/>
                  <a:gd name="T3" fmla="*/ 91 h 91"/>
                  <a:gd name="T4" fmla="*/ 1 w 80"/>
                  <a:gd name="T5" fmla="*/ 40 h 91"/>
                  <a:gd name="T6" fmla="*/ 39 w 80"/>
                  <a:gd name="T7" fmla="*/ 1 h 91"/>
                  <a:gd name="T8" fmla="*/ 80 w 80"/>
                  <a:gd name="T9" fmla="*/ 48 h 91"/>
                </a:gdLst>
                <a:ahLst/>
                <a:cxnLst>
                  <a:cxn ang="0">
                    <a:pos x="T0" y="T1"/>
                  </a:cxn>
                  <a:cxn ang="0">
                    <a:pos x="T2" y="T3"/>
                  </a:cxn>
                  <a:cxn ang="0">
                    <a:pos x="T4" y="T5"/>
                  </a:cxn>
                  <a:cxn ang="0">
                    <a:pos x="T6" y="T7"/>
                  </a:cxn>
                  <a:cxn ang="0">
                    <a:pos x="T8" y="T9"/>
                  </a:cxn>
                </a:cxnLst>
                <a:rect l="0" t="0" r="r" b="b"/>
                <a:pathLst>
                  <a:path w="80" h="91">
                    <a:moveTo>
                      <a:pt x="80" y="48"/>
                    </a:moveTo>
                    <a:cubicBezTo>
                      <a:pt x="79" y="70"/>
                      <a:pt x="60" y="91"/>
                      <a:pt x="41" y="91"/>
                    </a:cubicBezTo>
                    <a:cubicBezTo>
                      <a:pt x="18" y="89"/>
                      <a:pt x="0" y="67"/>
                      <a:pt x="1" y="40"/>
                    </a:cubicBezTo>
                    <a:cubicBezTo>
                      <a:pt x="2" y="17"/>
                      <a:pt x="18" y="0"/>
                      <a:pt x="39" y="1"/>
                    </a:cubicBezTo>
                    <a:cubicBezTo>
                      <a:pt x="62" y="1"/>
                      <a:pt x="80" y="24"/>
                      <a:pt x="8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3" name="Freeform 10">
                <a:extLst>
                  <a:ext uri="{FF2B5EF4-FFF2-40B4-BE49-F238E27FC236}">
                    <a16:creationId xmlns:a16="http://schemas.microsoft.com/office/drawing/2014/main" id="{3026D0E7-6AF5-4B67-92B9-C78F42574CC0}"/>
                  </a:ext>
                </a:extLst>
              </p:cNvPr>
              <p:cNvSpPr>
                <a:spLocks/>
              </p:cNvSpPr>
              <p:nvPr/>
            </p:nvSpPr>
            <p:spPr bwMode="auto">
              <a:xfrm>
                <a:off x="6515102" y="3524351"/>
                <a:ext cx="295277" cy="344490"/>
              </a:xfrm>
              <a:custGeom>
                <a:avLst/>
                <a:gdLst>
                  <a:gd name="T0" fmla="*/ 78 w 78"/>
                  <a:gd name="T1" fmla="*/ 43 h 91"/>
                  <a:gd name="T2" fmla="*/ 38 w 78"/>
                  <a:gd name="T3" fmla="*/ 91 h 91"/>
                  <a:gd name="T4" fmla="*/ 0 w 78"/>
                  <a:gd name="T5" fmla="*/ 47 h 91"/>
                  <a:gd name="T6" fmla="*/ 41 w 78"/>
                  <a:gd name="T7" fmla="*/ 1 h 91"/>
                  <a:gd name="T8" fmla="*/ 78 w 78"/>
                  <a:gd name="T9" fmla="*/ 43 h 91"/>
                </a:gdLst>
                <a:ahLst/>
                <a:cxnLst>
                  <a:cxn ang="0">
                    <a:pos x="T0" y="T1"/>
                  </a:cxn>
                  <a:cxn ang="0">
                    <a:pos x="T2" y="T3"/>
                  </a:cxn>
                  <a:cxn ang="0">
                    <a:pos x="T4" y="T5"/>
                  </a:cxn>
                  <a:cxn ang="0">
                    <a:pos x="T6" y="T7"/>
                  </a:cxn>
                  <a:cxn ang="0">
                    <a:pos x="T8" y="T9"/>
                  </a:cxn>
                </a:cxnLst>
                <a:rect l="0" t="0" r="r" b="b"/>
                <a:pathLst>
                  <a:path w="78" h="91">
                    <a:moveTo>
                      <a:pt x="78" y="43"/>
                    </a:moveTo>
                    <a:cubicBezTo>
                      <a:pt x="78" y="68"/>
                      <a:pt x="59" y="91"/>
                      <a:pt x="38" y="91"/>
                    </a:cubicBezTo>
                    <a:cubicBezTo>
                      <a:pt x="19" y="91"/>
                      <a:pt x="0" y="68"/>
                      <a:pt x="0" y="47"/>
                    </a:cubicBezTo>
                    <a:cubicBezTo>
                      <a:pt x="0" y="22"/>
                      <a:pt x="19" y="0"/>
                      <a:pt x="41" y="1"/>
                    </a:cubicBezTo>
                    <a:cubicBezTo>
                      <a:pt x="63" y="1"/>
                      <a:pt x="78" y="19"/>
                      <a:pt x="78"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4" name="Freeform 11">
                <a:extLst>
                  <a:ext uri="{FF2B5EF4-FFF2-40B4-BE49-F238E27FC236}">
                    <a16:creationId xmlns:a16="http://schemas.microsoft.com/office/drawing/2014/main" id="{0F6E725F-DF4A-47B0-87C8-36E66EDE424B}"/>
                  </a:ext>
                </a:extLst>
              </p:cNvPr>
              <p:cNvSpPr>
                <a:spLocks/>
              </p:cNvSpPr>
              <p:nvPr/>
            </p:nvSpPr>
            <p:spPr bwMode="auto">
              <a:xfrm>
                <a:off x="5910265" y="2835378"/>
                <a:ext cx="676274" cy="563562"/>
              </a:xfrm>
              <a:custGeom>
                <a:avLst/>
                <a:gdLst>
                  <a:gd name="T0" fmla="*/ 369 w 426"/>
                  <a:gd name="T1" fmla="*/ 0 h 355"/>
                  <a:gd name="T2" fmla="*/ 167 w 426"/>
                  <a:gd name="T3" fmla="*/ 241 h 355"/>
                  <a:gd name="T4" fmla="*/ 55 w 426"/>
                  <a:gd name="T5" fmla="*/ 117 h 355"/>
                  <a:gd name="T6" fmla="*/ 0 w 426"/>
                  <a:gd name="T7" fmla="*/ 167 h 355"/>
                  <a:gd name="T8" fmla="*/ 167 w 426"/>
                  <a:gd name="T9" fmla="*/ 355 h 355"/>
                  <a:gd name="T10" fmla="*/ 426 w 426"/>
                  <a:gd name="T11" fmla="*/ 48 h 355"/>
                  <a:gd name="T12" fmla="*/ 369 w 426"/>
                  <a:gd name="T13" fmla="*/ 0 h 355"/>
                </a:gdLst>
                <a:ahLst/>
                <a:cxnLst>
                  <a:cxn ang="0">
                    <a:pos x="T0" y="T1"/>
                  </a:cxn>
                  <a:cxn ang="0">
                    <a:pos x="T2" y="T3"/>
                  </a:cxn>
                  <a:cxn ang="0">
                    <a:pos x="T4" y="T5"/>
                  </a:cxn>
                  <a:cxn ang="0">
                    <a:pos x="T6" y="T7"/>
                  </a:cxn>
                  <a:cxn ang="0">
                    <a:pos x="T8" y="T9"/>
                  </a:cxn>
                  <a:cxn ang="0">
                    <a:pos x="T10" y="T11"/>
                  </a:cxn>
                  <a:cxn ang="0">
                    <a:pos x="T12" y="T13"/>
                  </a:cxn>
                </a:cxnLst>
                <a:rect l="0" t="0" r="r" b="b"/>
                <a:pathLst>
                  <a:path w="426" h="355">
                    <a:moveTo>
                      <a:pt x="369" y="0"/>
                    </a:moveTo>
                    <a:lnTo>
                      <a:pt x="167" y="241"/>
                    </a:lnTo>
                    <a:lnTo>
                      <a:pt x="55" y="117"/>
                    </a:lnTo>
                    <a:lnTo>
                      <a:pt x="0" y="167"/>
                    </a:lnTo>
                    <a:lnTo>
                      <a:pt x="167" y="355"/>
                    </a:lnTo>
                    <a:lnTo>
                      <a:pt x="426" y="48"/>
                    </a:lnTo>
                    <a:lnTo>
                      <a:pt x="3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nvGrpSpPr>
            <p:cNvPr id="205" name="Group 204">
              <a:extLst>
                <a:ext uri="{FF2B5EF4-FFF2-40B4-BE49-F238E27FC236}">
                  <a16:creationId xmlns:a16="http://schemas.microsoft.com/office/drawing/2014/main" id="{CD902037-FABF-4DFA-B96C-F34DD9B7164B}"/>
                </a:ext>
              </a:extLst>
            </p:cNvPr>
            <p:cNvGrpSpPr/>
            <p:nvPr/>
          </p:nvGrpSpPr>
          <p:grpSpPr>
            <a:xfrm flipH="1">
              <a:off x="9154580" y="2631107"/>
              <a:ext cx="1414559" cy="1048140"/>
              <a:chOff x="6611938" y="6832601"/>
              <a:chExt cx="263525" cy="195263"/>
            </a:xfrm>
          </p:grpSpPr>
          <p:sp>
            <p:nvSpPr>
              <p:cNvPr id="206" name="Freeform 8">
                <a:extLst>
                  <a:ext uri="{FF2B5EF4-FFF2-40B4-BE49-F238E27FC236}">
                    <a16:creationId xmlns:a16="http://schemas.microsoft.com/office/drawing/2014/main" id="{25EBE3BF-0FC8-4394-B6D0-148AEDA003EB}"/>
                  </a:ext>
                </a:extLst>
              </p:cNvPr>
              <p:cNvSpPr>
                <a:spLocks/>
              </p:cNvSpPr>
              <p:nvPr/>
            </p:nvSpPr>
            <p:spPr bwMode="auto">
              <a:xfrm>
                <a:off x="6691313" y="6999288"/>
                <a:ext cx="104775" cy="28575"/>
              </a:xfrm>
              <a:custGeom>
                <a:avLst/>
                <a:gdLst>
                  <a:gd name="T0" fmla="*/ 66 w 66"/>
                  <a:gd name="T1" fmla="*/ 18 h 18"/>
                  <a:gd name="T2" fmla="*/ 0 w 66"/>
                  <a:gd name="T3" fmla="*/ 18 h 18"/>
                  <a:gd name="T4" fmla="*/ 11 w 66"/>
                  <a:gd name="T5" fmla="*/ 0 h 18"/>
                  <a:gd name="T6" fmla="*/ 56 w 66"/>
                  <a:gd name="T7" fmla="*/ 0 h 18"/>
                  <a:gd name="T8" fmla="*/ 66 w 66"/>
                  <a:gd name="T9" fmla="*/ 18 h 18"/>
                </a:gdLst>
                <a:ahLst/>
                <a:cxnLst>
                  <a:cxn ang="0">
                    <a:pos x="T0" y="T1"/>
                  </a:cxn>
                  <a:cxn ang="0">
                    <a:pos x="T2" y="T3"/>
                  </a:cxn>
                  <a:cxn ang="0">
                    <a:pos x="T4" y="T5"/>
                  </a:cxn>
                  <a:cxn ang="0">
                    <a:pos x="T6" y="T7"/>
                  </a:cxn>
                  <a:cxn ang="0">
                    <a:pos x="T8" y="T9"/>
                  </a:cxn>
                </a:cxnLst>
                <a:rect l="0" t="0" r="r" b="b"/>
                <a:pathLst>
                  <a:path w="66" h="18">
                    <a:moveTo>
                      <a:pt x="66" y="18"/>
                    </a:moveTo>
                    <a:lnTo>
                      <a:pt x="0" y="18"/>
                    </a:lnTo>
                    <a:lnTo>
                      <a:pt x="11" y="0"/>
                    </a:lnTo>
                    <a:lnTo>
                      <a:pt x="56" y="0"/>
                    </a:lnTo>
                    <a:lnTo>
                      <a:pt x="66" y="18"/>
                    </a:lnTo>
                    <a:close/>
                  </a:path>
                </a:pathLst>
              </a:cu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7" name="Line 54">
                <a:extLst>
                  <a:ext uri="{FF2B5EF4-FFF2-40B4-BE49-F238E27FC236}">
                    <a16:creationId xmlns:a16="http://schemas.microsoft.com/office/drawing/2014/main" id="{5FF07D36-DD91-4014-BA6E-202344C4B3AE}"/>
                  </a:ext>
                </a:extLst>
              </p:cNvPr>
              <p:cNvSpPr>
                <a:spLocks noChangeShapeType="1"/>
              </p:cNvSpPr>
              <p:nvPr/>
            </p:nvSpPr>
            <p:spPr bwMode="auto">
              <a:xfrm>
                <a:off x="6653213" y="6999288"/>
                <a:ext cx="180975" cy="0"/>
              </a:xfrm>
              <a:prstGeom prst="line">
                <a:avLst/>
              </a:pr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8" name="Rectangle 56">
                <a:extLst>
                  <a:ext uri="{FF2B5EF4-FFF2-40B4-BE49-F238E27FC236}">
                    <a16:creationId xmlns:a16="http://schemas.microsoft.com/office/drawing/2014/main" id="{3BE4B591-CDC5-41AB-94AB-1517260C76CC}"/>
                  </a:ext>
                </a:extLst>
              </p:cNvPr>
              <p:cNvSpPr>
                <a:spLocks noChangeArrowheads="1"/>
              </p:cNvSpPr>
              <p:nvPr/>
            </p:nvSpPr>
            <p:spPr bwMode="auto">
              <a:xfrm>
                <a:off x="6645276" y="6832601"/>
                <a:ext cx="195263" cy="136525"/>
              </a:xfrm>
              <a:prstGeom prst="rect">
                <a:avLst/>
              </a:pr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09" name="Freeform 57">
                <a:extLst>
                  <a:ext uri="{FF2B5EF4-FFF2-40B4-BE49-F238E27FC236}">
                    <a16:creationId xmlns:a16="http://schemas.microsoft.com/office/drawing/2014/main" id="{2BFA3AAE-72A1-4735-9AA2-9E31A92C3526}"/>
                  </a:ext>
                </a:extLst>
              </p:cNvPr>
              <p:cNvSpPr>
                <a:spLocks/>
              </p:cNvSpPr>
              <p:nvPr/>
            </p:nvSpPr>
            <p:spPr bwMode="auto">
              <a:xfrm>
                <a:off x="6611938" y="6969126"/>
                <a:ext cx="263525" cy="58738"/>
              </a:xfrm>
              <a:custGeom>
                <a:avLst/>
                <a:gdLst>
                  <a:gd name="T0" fmla="*/ 166 w 166"/>
                  <a:gd name="T1" fmla="*/ 37 h 37"/>
                  <a:gd name="T2" fmla="*/ 0 w 166"/>
                  <a:gd name="T3" fmla="*/ 37 h 37"/>
                  <a:gd name="T4" fmla="*/ 21 w 166"/>
                  <a:gd name="T5" fmla="*/ 0 h 37"/>
                  <a:gd name="T6" fmla="*/ 144 w 166"/>
                  <a:gd name="T7" fmla="*/ 0 h 37"/>
                  <a:gd name="T8" fmla="*/ 166 w 166"/>
                  <a:gd name="T9" fmla="*/ 37 h 37"/>
                </a:gdLst>
                <a:ahLst/>
                <a:cxnLst>
                  <a:cxn ang="0">
                    <a:pos x="T0" y="T1"/>
                  </a:cxn>
                  <a:cxn ang="0">
                    <a:pos x="T2" y="T3"/>
                  </a:cxn>
                  <a:cxn ang="0">
                    <a:pos x="T4" y="T5"/>
                  </a:cxn>
                  <a:cxn ang="0">
                    <a:pos x="T6" y="T7"/>
                  </a:cxn>
                  <a:cxn ang="0">
                    <a:pos x="T8" y="T9"/>
                  </a:cxn>
                </a:cxnLst>
                <a:rect l="0" t="0" r="r" b="b"/>
                <a:pathLst>
                  <a:path w="166" h="37">
                    <a:moveTo>
                      <a:pt x="166" y="37"/>
                    </a:moveTo>
                    <a:lnTo>
                      <a:pt x="0" y="37"/>
                    </a:lnTo>
                    <a:lnTo>
                      <a:pt x="21" y="0"/>
                    </a:lnTo>
                    <a:lnTo>
                      <a:pt x="144" y="0"/>
                    </a:lnTo>
                    <a:lnTo>
                      <a:pt x="166" y="37"/>
                    </a:lnTo>
                    <a:close/>
                  </a:path>
                </a:pathLst>
              </a:custGeom>
              <a:ln w="57150">
                <a:solidFill>
                  <a:schemeClr val="accent1"/>
                </a:solidFill>
                <a:headEnd type="none"/>
                <a:tailEnd type="none"/>
              </a:ln>
              <a:extLst/>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sp>
          <p:nvSpPr>
            <p:cNvPr id="210" name="Freeform 5">
              <a:extLst>
                <a:ext uri="{FF2B5EF4-FFF2-40B4-BE49-F238E27FC236}">
                  <a16:creationId xmlns:a16="http://schemas.microsoft.com/office/drawing/2014/main" id="{982BA438-B2E2-453D-A268-8A834D0DEA39}"/>
                </a:ext>
              </a:extLst>
            </p:cNvPr>
            <p:cNvSpPr>
              <a:spLocks noChangeAspect="1" noEditPoints="1"/>
            </p:cNvSpPr>
            <p:nvPr/>
          </p:nvSpPr>
          <p:spPr bwMode="black">
            <a:xfrm>
              <a:off x="9470488" y="2347236"/>
              <a:ext cx="782743" cy="173077"/>
            </a:xfrm>
            <a:custGeom>
              <a:avLst/>
              <a:gdLst>
                <a:gd name="T0" fmla="*/ 477 w 1529"/>
                <a:gd name="T1" fmla="*/ 273 h 336"/>
                <a:gd name="T2" fmla="*/ 394 w 1529"/>
                <a:gd name="T3" fmla="*/ 115 h 336"/>
                <a:gd name="T4" fmla="*/ 561 w 1529"/>
                <a:gd name="T5" fmla="*/ 113 h 336"/>
                <a:gd name="T6" fmla="*/ 479 w 1529"/>
                <a:gd name="T7" fmla="*/ 85 h 336"/>
                <a:gd name="T8" fmla="*/ 416 w 1529"/>
                <a:gd name="T9" fmla="*/ 212 h 336"/>
                <a:gd name="T10" fmla="*/ 548 w 1529"/>
                <a:gd name="T11" fmla="*/ 169 h 336"/>
                <a:gd name="T12" fmla="*/ 635 w 1529"/>
                <a:gd name="T13" fmla="*/ 125 h 336"/>
                <a:gd name="T14" fmla="*/ 635 w 1529"/>
                <a:gd name="T15" fmla="*/ 269 h 336"/>
                <a:gd name="T16" fmla="*/ 587 w 1529"/>
                <a:gd name="T17" fmla="*/ 125 h 336"/>
                <a:gd name="T18" fmla="*/ 658 w 1529"/>
                <a:gd name="T19" fmla="*/ 53 h 336"/>
                <a:gd name="T20" fmla="*/ 739 w 1529"/>
                <a:gd name="T21" fmla="*/ 73 h 336"/>
                <a:gd name="T22" fmla="*/ 748 w 1529"/>
                <a:gd name="T23" fmla="*/ 145 h 336"/>
                <a:gd name="T24" fmla="*/ 691 w 1529"/>
                <a:gd name="T25" fmla="*/ 145 h 336"/>
                <a:gd name="T26" fmla="*/ 691 w 1529"/>
                <a:gd name="T27" fmla="*/ 102 h 336"/>
                <a:gd name="T28" fmla="*/ 754 w 1529"/>
                <a:gd name="T29" fmla="*/ 76 h 336"/>
                <a:gd name="T30" fmla="*/ 771 w 1529"/>
                <a:gd name="T31" fmla="*/ 85 h 336"/>
                <a:gd name="T32" fmla="*/ 792 w 1529"/>
                <a:gd name="T33" fmla="*/ 63 h 336"/>
                <a:gd name="T34" fmla="*/ 769 w 1529"/>
                <a:gd name="T35" fmla="*/ 125 h 336"/>
                <a:gd name="T36" fmla="*/ 885 w 1529"/>
                <a:gd name="T37" fmla="*/ 273 h 336"/>
                <a:gd name="T38" fmla="*/ 837 w 1529"/>
                <a:gd name="T39" fmla="*/ 143 h 336"/>
                <a:gd name="T40" fmla="*/ 890 w 1529"/>
                <a:gd name="T41" fmla="*/ 141 h 336"/>
                <a:gd name="T42" fmla="*/ 889 w 1529"/>
                <a:gd name="T43" fmla="*/ 253 h 336"/>
                <a:gd name="T44" fmla="*/ 964 w 1529"/>
                <a:gd name="T45" fmla="*/ 203 h 336"/>
                <a:gd name="T46" fmla="*/ 1056 w 1529"/>
                <a:gd name="T47" fmla="*/ 259 h 336"/>
                <a:gd name="T48" fmla="*/ 949 w 1529"/>
                <a:gd name="T49" fmla="*/ 159 h 336"/>
                <a:gd name="T50" fmla="*/ 1066 w 1529"/>
                <a:gd name="T51" fmla="*/ 191 h 336"/>
                <a:gd name="T52" fmla="*/ 1006 w 1529"/>
                <a:gd name="T53" fmla="*/ 141 h 336"/>
                <a:gd name="T54" fmla="*/ 1241 w 1529"/>
                <a:gd name="T55" fmla="*/ 212 h 336"/>
                <a:gd name="T56" fmla="*/ 1125 w 1529"/>
                <a:gd name="T57" fmla="*/ 237 h 336"/>
                <a:gd name="T58" fmla="*/ 1161 w 1529"/>
                <a:gd name="T59" fmla="*/ 175 h 336"/>
                <a:gd name="T60" fmla="*/ 1210 w 1529"/>
                <a:gd name="T61" fmla="*/ 118 h 336"/>
                <a:gd name="T62" fmla="*/ 1178 w 1529"/>
                <a:gd name="T63" fmla="*/ 64 h 336"/>
                <a:gd name="T64" fmla="*/ 1194 w 1529"/>
                <a:gd name="T65" fmla="*/ 164 h 336"/>
                <a:gd name="T66" fmla="*/ 1385 w 1529"/>
                <a:gd name="T67" fmla="*/ 240 h 336"/>
                <a:gd name="T68" fmla="*/ 1265 w 1529"/>
                <a:gd name="T69" fmla="*/ 181 h 336"/>
                <a:gd name="T70" fmla="*/ 1381 w 1529"/>
                <a:gd name="T71" fmla="*/ 70 h 336"/>
                <a:gd name="T72" fmla="*/ 1289 w 1529"/>
                <a:gd name="T73" fmla="*/ 172 h 336"/>
                <a:gd name="T74" fmla="*/ 1393 w 1529"/>
                <a:gd name="T75" fmla="*/ 205 h 336"/>
                <a:gd name="T76" fmla="*/ 1302 w 1529"/>
                <a:gd name="T77" fmla="*/ 175 h 336"/>
                <a:gd name="T78" fmla="*/ 1359 w 1529"/>
                <a:gd name="T79" fmla="*/ 241 h 336"/>
                <a:gd name="T80" fmla="*/ 1457 w 1529"/>
                <a:gd name="T81" fmla="*/ 273 h 336"/>
                <a:gd name="T82" fmla="*/ 1492 w 1529"/>
                <a:gd name="T83" fmla="*/ 241 h 336"/>
                <a:gd name="T84" fmla="*/ 1419 w 1529"/>
                <a:gd name="T85" fmla="*/ 169 h 336"/>
                <a:gd name="T86" fmla="*/ 1446 w 1529"/>
                <a:gd name="T87" fmla="*/ 88 h 336"/>
                <a:gd name="T88" fmla="*/ 1529 w 1529"/>
                <a:gd name="T89" fmla="*/ 208 h 336"/>
                <a:gd name="T90" fmla="*/ 180 w 1529"/>
                <a:gd name="T91" fmla="*/ 0 h 336"/>
                <a:gd name="T92" fmla="*/ 61 w 1529"/>
                <a:gd name="T93" fmla="*/ 246 h 336"/>
                <a:gd name="T94" fmla="*/ 0 w 1529"/>
                <a:gd name="T95" fmla="*/ 270 h 336"/>
                <a:gd name="T96" fmla="*/ 281 w 1529"/>
                <a:gd name="T97" fmla="*/ 30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29" h="336">
                  <a:moveTo>
                    <a:pt x="573" y="166"/>
                  </a:moveTo>
                  <a:cubicBezTo>
                    <a:pt x="573" y="187"/>
                    <a:pt x="569" y="206"/>
                    <a:pt x="561" y="222"/>
                  </a:cubicBezTo>
                  <a:cubicBezTo>
                    <a:pt x="553" y="239"/>
                    <a:pt x="542" y="251"/>
                    <a:pt x="528" y="260"/>
                  </a:cubicBezTo>
                  <a:cubicBezTo>
                    <a:pt x="513" y="268"/>
                    <a:pt x="496" y="273"/>
                    <a:pt x="477" y="273"/>
                  </a:cubicBezTo>
                  <a:cubicBezTo>
                    <a:pt x="458" y="273"/>
                    <a:pt x="442" y="269"/>
                    <a:pt x="428" y="260"/>
                  </a:cubicBezTo>
                  <a:cubicBezTo>
                    <a:pt x="413" y="252"/>
                    <a:pt x="402" y="240"/>
                    <a:pt x="394" y="224"/>
                  </a:cubicBezTo>
                  <a:cubicBezTo>
                    <a:pt x="386" y="208"/>
                    <a:pt x="382" y="191"/>
                    <a:pt x="382" y="171"/>
                  </a:cubicBezTo>
                  <a:cubicBezTo>
                    <a:pt x="382" y="150"/>
                    <a:pt x="386" y="131"/>
                    <a:pt x="394" y="115"/>
                  </a:cubicBezTo>
                  <a:cubicBezTo>
                    <a:pt x="402" y="98"/>
                    <a:pt x="414" y="86"/>
                    <a:pt x="429" y="77"/>
                  </a:cubicBezTo>
                  <a:cubicBezTo>
                    <a:pt x="444" y="69"/>
                    <a:pt x="461" y="64"/>
                    <a:pt x="480" y="64"/>
                  </a:cubicBezTo>
                  <a:cubicBezTo>
                    <a:pt x="498" y="64"/>
                    <a:pt x="514" y="68"/>
                    <a:pt x="529" y="77"/>
                  </a:cubicBezTo>
                  <a:cubicBezTo>
                    <a:pt x="543" y="86"/>
                    <a:pt x="554" y="98"/>
                    <a:pt x="561" y="113"/>
                  </a:cubicBezTo>
                  <a:cubicBezTo>
                    <a:pt x="569" y="128"/>
                    <a:pt x="573" y="146"/>
                    <a:pt x="573" y="166"/>
                  </a:cubicBezTo>
                  <a:close/>
                  <a:moveTo>
                    <a:pt x="548" y="169"/>
                  </a:moveTo>
                  <a:cubicBezTo>
                    <a:pt x="548" y="143"/>
                    <a:pt x="542" y="122"/>
                    <a:pt x="530" y="108"/>
                  </a:cubicBezTo>
                  <a:cubicBezTo>
                    <a:pt x="518" y="93"/>
                    <a:pt x="500" y="85"/>
                    <a:pt x="479" y="85"/>
                  </a:cubicBezTo>
                  <a:cubicBezTo>
                    <a:pt x="465" y="85"/>
                    <a:pt x="452" y="89"/>
                    <a:pt x="441" y="96"/>
                  </a:cubicBezTo>
                  <a:cubicBezTo>
                    <a:pt x="431" y="103"/>
                    <a:pt x="422" y="113"/>
                    <a:pt x="416" y="126"/>
                  </a:cubicBezTo>
                  <a:cubicBezTo>
                    <a:pt x="410" y="139"/>
                    <a:pt x="407" y="153"/>
                    <a:pt x="407" y="169"/>
                  </a:cubicBezTo>
                  <a:cubicBezTo>
                    <a:pt x="407" y="185"/>
                    <a:pt x="410" y="199"/>
                    <a:pt x="416" y="212"/>
                  </a:cubicBezTo>
                  <a:cubicBezTo>
                    <a:pt x="422" y="224"/>
                    <a:pt x="430" y="234"/>
                    <a:pt x="440" y="241"/>
                  </a:cubicBezTo>
                  <a:cubicBezTo>
                    <a:pt x="451" y="248"/>
                    <a:pt x="463" y="251"/>
                    <a:pt x="477" y="251"/>
                  </a:cubicBezTo>
                  <a:cubicBezTo>
                    <a:pt x="499" y="251"/>
                    <a:pt x="517" y="244"/>
                    <a:pt x="529" y="229"/>
                  </a:cubicBezTo>
                  <a:cubicBezTo>
                    <a:pt x="542" y="215"/>
                    <a:pt x="548" y="195"/>
                    <a:pt x="548" y="169"/>
                  </a:cubicBezTo>
                  <a:close/>
                  <a:moveTo>
                    <a:pt x="674" y="76"/>
                  </a:moveTo>
                  <a:cubicBezTo>
                    <a:pt x="670" y="74"/>
                    <a:pt x="665" y="73"/>
                    <a:pt x="659" y="73"/>
                  </a:cubicBezTo>
                  <a:cubicBezTo>
                    <a:pt x="643" y="73"/>
                    <a:pt x="635" y="83"/>
                    <a:pt x="635" y="103"/>
                  </a:cubicBezTo>
                  <a:cubicBezTo>
                    <a:pt x="635" y="125"/>
                    <a:pt x="635" y="125"/>
                    <a:pt x="635" y="125"/>
                  </a:cubicBezTo>
                  <a:cubicBezTo>
                    <a:pt x="669" y="125"/>
                    <a:pt x="669" y="125"/>
                    <a:pt x="669" y="125"/>
                  </a:cubicBezTo>
                  <a:cubicBezTo>
                    <a:pt x="669" y="145"/>
                    <a:pt x="669" y="145"/>
                    <a:pt x="669" y="145"/>
                  </a:cubicBezTo>
                  <a:cubicBezTo>
                    <a:pt x="635" y="145"/>
                    <a:pt x="635" y="145"/>
                    <a:pt x="635" y="145"/>
                  </a:cubicBezTo>
                  <a:cubicBezTo>
                    <a:pt x="635" y="269"/>
                    <a:pt x="635" y="269"/>
                    <a:pt x="635" y="269"/>
                  </a:cubicBezTo>
                  <a:cubicBezTo>
                    <a:pt x="612" y="269"/>
                    <a:pt x="612" y="269"/>
                    <a:pt x="612" y="269"/>
                  </a:cubicBezTo>
                  <a:cubicBezTo>
                    <a:pt x="612" y="145"/>
                    <a:pt x="612" y="145"/>
                    <a:pt x="612" y="145"/>
                  </a:cubicBezTo>
                  <a:cubicBezTo>
                    <a:pt x="587" y="145"/>
                    <a:pt x="587" y="145"/>
                    <a:pt x="587" y="145"/>
                  </a:cubicBezTo>
                  <a:cubicBezTo>
                    <a:pt x="587" y="125"/>
                    <a:pt x="587" y="125"/>
                    <a:pt x="587" y="125"/>
                  </a:cubicBezTo>
                  <a:cubicBezTo>
                    <a:pt x="612" y="125"/>
                    <a:pt x="612" y="125"/>
                    <a:pt x="612" y="125"/>
                  </a:cubicBezTo>
                  <a:cubicBezTo>
                    <a:pt x="612" y="102"/>
                    <a:pt x="612" y="102"/>
                    <a:pt x="612" y="102"/>
                  </a:cubicBezTo>
                  <a:cubicBezTo>
                    <a:pt x="612" y="87"/>
                    <a:pt x="616" y="75"/>
                    <a:pt x="625" y="66"/>
                  </a:cubicBezTo>
                  <a:cubicBezTo>
                    <a:pt x="633" y="57"/>
                    <a:pt x="644" y="53"/>
                    <a:pt x="658" y="53"/>
                  </a:cubicBezTo>
                  <a:cubicBezTo>
                    <a:pt x="665" y="53"/>
                    <a:pt x="670" y="54"/>
                    <a:pt x="674" y="55"/>
                  </a:cubicBezTo>
                  <a:lnTo>
                    <a:pt x="674" y="76"/>
                  </a:lnTo>
                  <a:close/>
                  <a:moveTo>
                    <a:pt x="754" y="76"/>
                  </a:moveTo>
                  <a:cubicBezTo>
                    <a:pt x="749" y="74"/>
                    <a:pt x="744" y="73"/>
                    <a:pt x="739" y="73"/>
                  </a:cubicBezTo>
                  <a:cubicBezTo>
                    <a:pt x="722" y="73"/>
                    <a:pt x="714" y="83"/>
                    <a:pt x="714" y="103"/>
                  </a:cubicBezTo>
                  <a:cubicBezTo>
                    <a:pt x="714" y="125"/>
                    <a:pt x="714" y="125"/>
                    <a:pt x="714" y="125"/>
                  </a:cubicBezTo>
                  <a:cubicBezTo>
                    <a:pt x="748" y="125"/>
                    <a:pt x="748" y="125"/>
                    <a:pt x="748" y="125"/>
                  </a:cubicBezTo>
                  <a:cubicBezTo>
                    <a:pt x="748" y="145"/>
                    <a:pt x="748" y="145"/>
                    <a:pt x="748" y="145"/>
                  </a:cubicBezTo>
                  <a:cubicBezTo>
                    <a:pt x="714" y="145"/>
                    <a:pt x="714" y="145"/>
                    <a:pt x="714" y="145"/>
                  </a:cubicBezTo>
                  <a:cubicBezTo>
                    <a:pt x="714" y="269"/>
                    <a:pt x="714" y="269"/>
                    <a:pt x="714" y="269"/>
                  </a:cubicBezTo>
                  <a:cubicBezTo>
                    <a:pt x="691" y="269"/>
                    <a:pt x="691" y="269"/>
                    <a:pt x="691" y="269"/>
                  </a:cubicBezTo>
                  <a:cubicBezTo>
                    <a:pt x="691" y="145"/>
                    <a:pt x="691" y="145"/>
                    <a:pt x="691" y="145"/>
                  </a:cubicBezTo>
                  <a:cubicBezTo>
                    <a:pt x="667" y="145"/>
                    <a:pt x="667" y="145"/>
                    <a:pt x="667" y="145"/>
                  </a:cubicBezTo>
                  <a:cubicBezTo>
                    <a:pt x="667" y="125"/>
                    <a:pt x="667" y="125"/>
                    <a:pt x="667" y="125"/>
                  </a:cubicBezTo>
                  <a:cubicBezTo>
                    <a:pt x="691" y="125"/>
                    <a:pt x="691" y="125"/>
                    <a:pt x="691" y="125"/>
                  </a:cubicBezTo>
                  <a:cubicBezTo>
                    <a:pt x="691" y="102"/>
                    <a:pt x="691" y="102"/>
                    <a:pt x="691" y="102"/>
                  </a:cubicBezTo>
                  <a:cubicBezTo>
                    <a:pt x="691" y="87"/>
                    <a:pt x="696" y="75"/>
                    <a:pt x="704" y="66"/>
                  </a:cubicBezTo>
                  <a:cubicBezTo>
                    <a:pt x="713" y="57"/>
                    <a:pt x="724" y="53"/>
                    <a:pt x="737" y="53"/>
                  </a:cubicBezTo>
                  <a:cubicBezTo>
                    <a:pt x="744" y="53"/>
                    <a:pt x="750" y="54"/>
                    <a:pt x="754" y="55"/>
                  </a:cubicBezTo>
                  <a:lnTo>
                    <a:pt x="754" y="76"/>
                  </a:lnTo>
                  <a:close/>
                  <a:moveTo>
                    <a:pt x="796" y="74"/>
                  </a:moveTo>
                  <a:cubicBezTo>
                    <a:pt x="796" y="78"/>
                    <a:pt x="795" y="82"/>
                    <a:pt x="792" y="84"/>
                  </a:cubicBezTo>
                  <a:cubicBezTo>
                    <a:pt x="789" y="87"/>
                    <a:pt x="785" y="89"/>
                    <a:pt x="781" y="89"/>
                  </a:cubicBezTo>
                  <a:cubicBezTo>
                    <a:pt x="777" y="89"/>
                    <a:pt x="773" y="87"/>
                    <a:pt x="771" y="85"/>
                  </a:cubicBezTo>
                  <a:cubicBezTo>
                    <a:pt x="768" y="82"/>
                    <a:pt x="766" y="78"/>
                    <a:pt x="766" y="74"/>
                  </a:cubicBezTo>
                  <a:cubicBezTo>
                    <a:pt x="766" y="70"/>
                    <a:pt x="768" y="66"/>
                    <a:pt x="770" y="63"/>
                  </a:cubicBezTo>
                  <a:cubicBezTo>
                    <a:pt x="773" y="60"/>
                    <a:pt x="777" y="59"/>
                    <a:pt x="781" y="59"/>
                  </a:cubicBezTo>
                  <a:cubicBezTo>
                    <a:pt x="786" y="59"/>
                    <a:pt x="789" y="60"/>
                    <a:pt x="792" y="63"/>
                  </a:cubicBezTo>
                  <a:cubicBezTo>
                    <a:pt x="795" y="66"/>
                    <a:pt x="796" y="70"/>
                    <a:pt x="796" y="74"/>
                  </a:cubicBezTo>
                  <a:close/>
                  <a:moveTo>
                    <a:pt x="792" y="269"/>
                  </a:moveTo>
                  <a:cubicBezTo>
                    <a:pt x="769" y="269"/>
                    <a:pt x="769" y="269"/>
                    <a:pt x="769" y="269"/>
                  </a:cubicBezTo>
                  <a:cubicBezTo>
                    <a:pt x="769" y="125"/>
                    <a:pt x="769" y="125"/>
                    <a:pt x="769" y="125"/>
                  </a:cubicBezTo>
                  <a:cubicBezTo>
                    <a:pt x="792" y="125"/>
                    <a:pt x="792" y="125"/>
                    <a:pt x="792" y="125"/>
                  </a:cubicBezTo>
                  <a:lnTo>
                    <a:pt x="792" y="269"/>
                  </a:lnTo>
                  <a:close/>
                  <a:moveTo>
                    <a:pt x="924" y="263"/>
                  </a:moveTo>
                  <a:cubicBezTo>
                    <a:pt x="913" y="269"/>
                    <a:pt x="900" y="273"/>
                    <a:pt x="885" y="273"/>
                  </a:cubicBezTo>
                  <a:cubicBezTo>
                    <a:pt x="871" y="273"/>
                    <a:pt x="860" y="270"/>
                    <a:pt x="849" y="264"/>
                  </a:cubicBezTo>
                  <a:cubicBezTo>
                    <a:pt x="839" y="258"/>
                    <a:pt x="831" y="249"/>
                    <a:pt x="825" y="238"/>
                  </a:cubicBezTo>
                  <a:cubicBezTo>
                    <a:pt x="819" y="227"/>
                    <a:pt x="816" y="215"/>
                    <a:pt x="816" y="201"/>
                  </a:cubicBezTo>
                  <a:cubicBezTo>
                    <a:pt x="816" y="177"/>
                    <a:pt x="823" y="158"/>
                    <a:pt x="837" y="143"/>
                  </a:cubicBezTo>
                  <a:cubicBezTo>
                    <a:pt x="850" y="129"/>
                    <a:pt x="868" y="122"/>
                    <a:pt x="891" y="122"/>
                  </a:cubicBezTo>
                  <a:cubicBezTo>
                    <a:pt x="904" y="122"/>
                    <a:pt x="915" y="124"/>
                    <a:pt x="924" y="129"/>
                  </a:cubicBezTo>
                  <a:cubicBezTo>
                    <a:pt x="924" y="153"/>
                    <a:pt x="924" y="153"/>
                    <a:pt x="924" y="153"/>
                  </a:cubicBezTo>
                  <a:cubicBezTo>
                    <a:pt x="914" y="145"/>
                    <a:pt x="902" y="141"/>
                    <a:pt x="890" y="141"/>
                  </a:cubicBezTo>
                  <a:cubicBezTo>
                    <a:pt x="875" y="141"/>
                    <a:pt x="863" y="147"/>
                    <a:pt x="854" y="157"/>
                  </a:cubicBezTo>
                  <a:cubicBezTo>
                    <a:pt x="844" y="168"/>
                    <a:pt x="840" y="182"/>
                    <a:pt x="840" y="199"/>
                  </a:cubicBezTo>
                  <a:cubicBezTo>
                    <a:pt x="840" y="215"/>
                    <a:pt x="844" y="229"/>
                    <a:pt x="853" y="238"/>
                  </a:cubicBezTo>
                  <a:cubicBezTo>
                    <a:pt x="862" y="248"/>
                    <a:pt x="874" y="253"/>
                    <a:pt x="889" y="253"/>
                  </a:cubicBezTo>
                  <a:cubicBezTo>
                    <a:pt x="901" y="253"/>
                    <a:pt x="913" y="249"/>
                    <a:pt x="924" y="241"/>
                  </a:cubicBezTo>
                  <a:lnTo>
                    <a:pt x="924" y="263"/>
                  </a:lnTo>
                  <a:close/>
                  <a:moveTo>
                    <a:pt x="1066" y="203"/>
                  </a:moveTo>
                  <a:cubicBezTo>
                    <a:pt x="964" y="203"/>
                    <a:pt x="964" y="203"/>
                    <a:pt x="964" y="203"/>
                  </a:cubicBezTo>
                  <a:cubicBezTo>
                    <a:pt x="965" y="219"/>
                    <a:pt x="969" y="232"/>
                    <a:pt x="977" y="240"/>
                  </a:cubicBezTo>
                  <a:cubicBezTo>
                    <a:pt x="985" y="249"/>
                    <a:pt x="997" y="253"/>
                    <a:pt x="1011" y="253"/>
                  </a:cubicBezTo>
                  <a:cubicBezTo>
                    <a:pt x="1027" y="253"/>
                    <a:pt x="1042" y="248"/>
                    <a:pt x="1056" y="237"/>
                  </a:cubicBezTo>
                  <a:cubicBezTo>
                    <a:pt x="1056" y="259"/>
                    <a:pt x="1056" y="259"/>
                    <a:pt x="1056" y="259"/>
                  </a:cubicBezTo>
                  <a:cubicBezTo>
                    <a:pt x="1043" y="268"/>
                    <a:pt x="1026" y="273"/>
                    <a:pt x="1006" y="273"/>
                  </a:cubicBezTo>
                  <a:cubicBezTo>
                    <a:pt x="985" y="273"/>
                    <a:pt x="969" y="266"/>
                    <a:pt x="958" y="253"/>
                  </a:cubicBezTo>
                  <a:cubicBezTo>
                    <a:pt x="946" y="240"/>
                    <a:pt x="940" y="221"/>
                    <a:pt x="940" y="198"/>
                  </a:cubicBezTo>
                  <a:cubicBezTo>
                    <a:pt x="940" y="184"/>
                    <a:pt x="943" y="171"/>
                    <a:pt x="949" y="159"/>
                  </a:cubicBezTo>
                  <a:cubicBezTo>
                    <a:pt x="955" y="147"/>
                    <a:pt x="963" y="138"/>
                    <a:pt x="973" y="131"/>
                  </a:cubicBezTo>
                  <a:cubicBezTo>
                    <a:pt x="983" y="125"/>
                    <a:pt x="994" y="122"/>
                    <a:pt x="1006" y="122"/>
                  </a:cubicBezTo>
                  <a:cubicBezTo>
                    <a:pt x="1025" y="122"/>
                    <a:pt x="1040" y="128"/>
                    <a:pt x="1050" y="140"/>
                  </a:cubicBezTo>
                  <a:cubicBezTo>
                    <a:pt x="1061" y="152"/>
                    <a:pt x="1066" y="169"/>
                    <a:pt x="1066" y="191"/>
                  </a:cubicBezTo>
                  <a:lnTo>
                    <a:pt x="1066" y="203"/>
                  </a:lnTo>
                  <a:close/>
                  <a:moveTo>
                    <a:pt x="1042" y="183"/>
                  </a:moveTo>
                  <a:cubicBezTo>
                    <a:pt x="1042" y="170"/>
                    <a:pt x="1039" y="160"/>
                    <a:pt x="1033" y="152"/>
                  </a:cubicBezTo>
                  <a:cubicBezTo>
                    <a:pt x="1026" y="145"/>
                    <a:pt x="1018" y="141"/>
                    <a:pt x="1006" y="141"/>
                  </a:cubicBezTo>
                  <a:cubicBezTo>
                    <a:pt x="996" y="141"/>
                    <a:pt x="986" y="145"/>
                    <a:pt x="979" y="153"/>
                  </a:cubicBezTo>
                  <a:cubicBezTo>
                    <a:pt x="971" y="161"/>
                    <a:pt x="966" y="171"/>
                    <a:pt x="964" y="183"/>
                  </a:cubicBezTo>
                  <a:lnTo>
                    <a:pt x="1042" y="183"/>
                  </a:lnTo>
                  <a:close/>
                  <a:moveTo>
                    <a:pt x="1241" y="212"/>
                  </a:moveTo>
                  <a:cubicBezTo>
                    <a:pt x="1241" y="230"/>
                    <a:pt x="1235" y="245"/>
                    <a:pt x="1222" y="256"/>
                  </a:cubicBezTo>
                  <a:cubicBezTo>
                    <a:pt x="1209" y="267"/>
                    <a:pt x="1192" y="273"/>
                    <a:pt x="1170" y="273"/>
                  </a:cubicBezTo>
                  <a:cubicBezTo>
                    <a:pt x="1151" y="273"/>
                    <a:pt x="1136" y="269"/>
                    <a:pt x="1125" y="262"/>
                  </a:cubicBezTo>
                  <a:cubicBezTo>
                    <a:pt x="1125" y="237"/>
                    <a:pt x="1125" y="237"/>
                    <a:pt x="1125" y="237"/>
                  </a:cubicBezTo>
                  <a:cubicBezTo>
                    <a:pt x="1138" y="248"/>
                    <a:pt x="1154" y="253"/>
                    <a:pt x="1171" y="253"/>
                  </a:cubicBezTo>
                  <a:cubicBezTo>
                    <a:pt x="1185" y="253"/>
                    <a:pt x="1197" y="250"/>
                    <a:pt x="1205" y="243"/>
                  </a:cubicBezTo>
                  <a:cubicBezTo>
                    <a:pt x="1213" y="236"/>
                    <a:pt x="1218" y="226"/>
                    <a:pt x="1218" y="214"/>
                  </a:cubicBezTo>
                  <a:cubicBezTo>
                    <a:pt x="1218" y="188"/>
                    <a:pt x="1199" y="175"/>
                    <a:pt x="1161" y="175"/>
                  </a:cubicBezTo>
                  <a:cubicBezTo>
                    <a:pt x="1145" y="175"/>
                    <a:pt x="1145" y="175"/>
                    <a:pt x="1145" y="175"/>
                  </a:cubicBezTo>
                  <a:cubicBezTo>
                    <a:pt x="1145" y="155"/>
                    <a:pt x="1145" y="155"/>
                    <a:pt x="1145" y="155"/>
                  </a:cubicBezTo>
                  <a:cubicBezTo>
                    <a:pt x="1161" y="155"/>
                    <a:pt x="1161" y="155"/>
                    <a:pt x="1161" y="155"/>
                  </a:cubicBezTo>
                  <a:cubicBezTo>
                    <a:pt x="1194" y="155"/>
                    <a:pt x="1210" y="143"/>
                    <a:pt x="1210" y="118"/>
                  </a:cubicBezTo>
                  <a:cubicBezTo>
                    <a:pt x="1210" y="95"/>
                    <a:pt x="1198" y="84"/>
                    <a:pt x="1172" y="84"/>
                  </a:cubicBezTo>
                  <a:cubicBezTo>
                    <a:pt x="1158" y="84"/>
                    <a:pt x="1145" y="89"/>
                    <a:pt x="1132" y="98"/>
                  </a:cubicBezTo>
                  <a:cubicBezTo>
                    <a:pt x="1132" y="76"/>
                    <a:pt x="1132" y="76"/>
                    <a:pt x="1132" y="76"/>
                  </a:cubicBezTo>
                  <a:cubicBezTo>
                    <a:pt x="1145" y="68"/>
                    <a:pt x="1160" y="64"/>
                    <a:pt x="1178" y="64"/>
                  </a:cubicBezTo>
                  <a:cubicBezTo>
                    <a:pt x="1195" y="64"/>
                    <a:pt x="1208" y="69"/>
                    <a:pt x="1219" y="78"/>
                  </a:cubicBezTo>
                  <a:cubicBezTo>
                    <a:pt x="1229" y="86"/>
                    <a:pt x="1234" y="98"/>
                    <a:pt x="1234" y="112"/>
                  </a:cubicBezTo>
                  <a:cubicBezTo>
                    <a:pt x="1234" y="139"/>
                    <a:pt x="1221" y="156"/>
                    <a:pt x="1194" y="163"/>
                  </a:cubicBezTo>
                  <a:cubicBezTo>
                    <a:pt x="1194" y="164"/>
                    <a:pt x="1194" y="164"/>
                    <a:pt x="1194" y="164"/>
                  </a:cubicBezTo>
                  <a:cubicBezTo>
                    <a:pt x="1208" y="166"/>
                    <a:pt x="1219" y="171"/>
                    <a:pt x="1228" y="180"/>
                  </a:cubicBezTo>
                  <a:cubicBezTo>
                    <a:pt x="1237" y="188"/>
                    <a:pt x="1241" y="199"/>
                    <a:pt x="1241" y="212"/>
                  </a:cubicBezTo>
                  <a:close/>
                  <a:moveTo>
                    <a:pt x="1393" y="205"/>
                  </a:moveTo>
                  <a:cubicBezTo>
                    <a:pt x="1393" y="218"/>
                    <a:pt x="1390" y="230"/>
                    <a:pt x="1385" y="240"/>
                  </a:cubicBezTo>
                  <a:cubicBezTo>
                    <a:pt x="1379" y="250"/>
                    <a:pt x="1372" y="258"/>
                    <a:pt x="1362" y="264"/>
                  </a:cubicBezTo>
                  <a:cubicBezTo>
                    <a:pt x="1352" y="270"/>
                    <a:pt x="1342" y="273"/>
                    <a:pt x="1330" y="273"/>
                  </a:cubicBezTo>
                  <a:cubicBezTo>
                    <a:pt x="1309" y="273"/>
                    <a:pt x="1294" y="265"/>
                    <a:pt x="1282" y="248"/>
                  </a:cubicBezTo>
                  <a:cubicBezTo>
                    <a:pt x="1271" y="232"/>
                    <a:pt x="1265" y="210"/>
                    <a:pt x="1265" y="181"/>
                  </a:cubicBezTo>
                  <a:cubicBezTo>
                    <a:pt x="1265" y="157"/>
                    <a:pt x="1268" y="137"/>
                    <a:pt x="1275" y="119"/>
                  </a:cubicBezTo>
                  <a:cubicBezTo>
                    <a:pt x="1282" y="102"/>
                    <a:pt x="1292" y="88"/>
                    <a:pt x="1304" y="79"/>
                  </a:cubicBezTo>
                  <a:cubicBezTo>
                    <a:pt x="1316" y="69"/>
                    <a:pt x="1331" y="64"/>
                    <a:pt x="1347" y="64"/>
                  </a:cubicBezTo>
                  <a:cubicBezTo>
                    <a:pt x="1361" y="64"/>
                    <a:pt x="1372" y="66"/>
                    <a:pt x="1381" y="70"/>
                  </a:cubicBezTo>
                  <a:cubicBezTo>
                    <a:pt x="1381" y="92"/>
                    <a:pt x="1381" y="92"/>
                    <a:pt x="1381" y="92"/>
                  </a:cubicBezTo>
                  <a:cubicBezTo>
                    <a:pt x="1370" y="86"/>
                    <a:pt x="1359" y="84"/>
                    <a:pt x="1348" y="84"/>
                  </a:cubicBezTo>
                  <a:cubicBezTo>
                    <a:pt x="1330" y="84"/>
                    <a:pt x="1316" y="92"/>
                    <a:pt x="1305" y="108"/>
                  </a:cubicBezTo>
                  <a:cubicBezTo>
                    <a:pt x="1294" y="124"/>
                    <a:pt x="1289" y="145"/>
                    <a:pt x="1289" y="172"/>
                  </a:cubicBezTo>
                  <a:cubicBezTo>
                    <a:pt x="1289" y="172"/>
                    <a:pt x="1289" y="172"/>
                    <a:pt x="1289" y="172"/>
                  </a:cubicBezTo>
                  <a:cubicBezTo>
                    <a:pt x="1299" y="153"/>
                    <a:pt x="1314" y="143"/>
                    <a:pt x="1335" y="143"/>
                  </a:cubicBezTo>
                  <a:cubicBezTo>
                    <a:pt x="1353" y="143"/>
                    <a:pt x="1367" y="149"/>
                    <a:pt x="1377" y="160"/>
                  </a:cubicBezTo>
                  <a:cubicBezTo>
                    <a:pt x="1388" y="172"/>
                    <a:pt x="1393" y="187"/>
                    <a:pt x="1393" y="205"/>
                  </a:cubicBezTo>
                  <a:close/>
                  <a:moveTo>
                    <a:pt x="1369" y="208"/>
                  </a:moveTo>
                  <a:cubicBezTo>
                    <a:pt x="1369" y="194"/>
                    <a:pt x="1366" y="183"/>
                    <a:pt x="1359" y="175"/>
                  </a:cubicBezTo>
                  <a:cubicBezTo>
                    <a:pt x="1352" y="167"/>
                    <a:pt x="1343" y="163"/>
                    <a:pt x="1330" y="163"/>
                  </a:cubicBezTo>
                  <a:cubicBezTo>
                    <a:pt x="1319" y="163"/>
                    <a:pt x="1309" y="167"/>
                    <a:pt x="1302" y="175"/>
                  </a:cubicBezTo>
                  <a:cubicBezTo>
                    <a:pt x="1294" y="182"/>
                    <a:pt x="1290" y="192"/>
                    <a:pt x="1290" y="203"/>
                  </a:cubicBezTo>
                  <a:cubicBezTo>
                    <a:pt x="1290" y="217"/>
                    <a:pt x="1294" y="229"/>
                    <a:pt x="1302" y="239"/>
                  </a:cubicBezTo>
                  <a:cubicBezTo>
                    <a:pt x="1309" y="248"/>
                    <a:pt x="1319" y="253"/>
                    <a:pt x="1331" y="253"/>
                  </a:cubicBezTo>
                  <a:cubicBezTo>
                    <a:pt x="1342" y="253"/>
                    <a:pt x="1351" y="249"/>
                    <a:pt x="1359" y="241"/>
                  </a:cubicBezTo>
                  <a:cubicBezTo>
                    <a:pt x="1366" y="232"/>
                    <a:pt x="1369" y="222"/>
                    <a:pt x="1369" y="208"/>
                  </a:cubicBezTo>
                  <a:close/>
                  <a:moveTo>
                    <a:pt x="1529" y="208"/>
                  </a:moveTo>
                  <a:cubicBezTo>
                    <a:pt x="1529" y="227"/>
                    <a:pt x="1522" y="243"/>
                    <a:pt x="1509" y="255"/>
                  </a:cubicBezTo>
                  <a:cubicBezTo>
                    <a:pt x="1496" y="267"/>
                    <a:pt x="1479" y="273"/>
                    <a:pt x="1457" y="273"/>
                  </a:cubicBezTo>
                  <a:cubicBezTo>
                    <a:pt x="1439" y="273"/>
                    <a:pt x="1425" y="270"/>
                    <a:pt x="1416" y="264"/>
                  </a:cubicBezTo>
                  <a:cubicBezTo>
                    <a:pt x="1416" y="240"/>
                    <a:pt x="1416" y="240"/>
                    <a:pt x="1416" y="240"/>
                  </a:cubicBezTo>
                  <a:cubicBezTo>
                    <a:pt x="1429" y="249"/>
                    <a:pt x="1443" y="253"/>
                    <a:pt x="1458" y="253"/>
                  </a:cubicBezTo>
                  <a:cubicBezTo>
                    <a:pt x="1472" y="253"/>
                    <a:pt x="1483" y="249"/>
                    <a:pt x="1492" y="241"/>
                  </a:cubicBezTo>
                  <a:cubicBezTo>
                    <a:pt x="1501" y="233"/>
                    <a:pt x="1505" y="222"/>
                    <a:pt x="1505" y="209"/>
                  </a:cubicBezTo>
                  <a:cubicBezTo>
                    <a:pt x="1505" y="196"/>
                    <a:pt x="1501" y="186"/>
                    <a:pt x="1492" y="178"/>
                  </a:cubicBezTo>
                  <a:cubicBezTo>
                    <a:pt x="1483" y="171"/>
                    <a:pt x="1470" y="167"/>
                    <a:pt x="1453" y="167"/>
                  </a:cubicBezTo>
                  <a:cubicBezTo>
                    <a:pt x="1440" y="167"/>
                    <a:pt x="1429" y="168"/>
                    <a:pt x="1419" y="169"/>
                  </a:cubicBezTo>
                  <a:cubicBezTo>
                    <a:pt x="1426" y="68"/>
                    <a:pt x="1426" y="68"/>
                    <a:pt x="1426" y="68"/>
                  </a:cubicBezTo>
                  <a:cubicBezTo>
                    <a:pt x="1519" y="68"/>
                    <a:pt x="1519" y="68"/>
                    <a:pt x="1519" y="68"/>
                  </a:cubicBezTo>
                  <a:cubicBezTo>
                    <a:pt x="1519" y="88"/>
                    <a:pt x="1519" y="88"/>
                    <a:pt x="1519" y="88"/>
                  </a:cubicBezTo>
                  <a:cubicBezTo>
                    <a:pt x="1446" y="88"/>
                    <a:pt x="1446" y="88"/>
                    <a:pt x="1446" y="88"/>
                  </a:cubicBezTo>
                  <a:cubicBezTo>
                    <a:pt x="1442" y="148"/>
                    <a:pt x="1442" y="148"/>
                    <a:pt x="1442" y="148"/>
                  </a:cubicBezTo>
                  <a:cubicBezTo>
                    <a:pt x="1461" y="147"/>
                    <a:pt x="1461" y="147"/>
                    <a:pt x="1461" y="147"/>
                  </a:cubicBezTo>
                  <a:cubicBezTo>
                    <a:pt x="1482" y="147"/>
                    <a:pt x="1498" y="152"/>
                    <a:pt x="1510" y="163"/>
                  </a:cubicBezTo>
                  <a:cubicBezTo>
                    <a:pt x="1523" y="173"/>
                    <a:pt x="1529" y="188"/>
                    <a:pt x="1529" y="208"/>
                  </a:cubicBezTo>
                  <a:close/>
                  <a:moveTo>
                    <a:pt x="281" y="308"/>
                  </a:moveTo>
                  <a:cubicBezTo>
                    <a:pt x="281" y="308"/>
                    <a:pt x="281" y="308"/>
                    <a:pt x="281" y="308"/>
                  </a:cubicBezTo>
                  <a:cubicBezTo>
                    <a:pt x="281" y="29"/>
                    <a:pt x="281" y="29"/>
                    <a:pt x="281" y="29"/>
                  </a:cubicBezTo>
                  <a:cubicBezTo>
                    <a:pt x="180" y="0"/>
                    <a:pt x="180" y="0"/>
                    <a:pt x="180" y="0"/>
                  </a:cubicBezTo>
                  <a:cubicBezTo>
                    <a:pt x="0" y="68"/>
                    <a:pt x="0" y="68"/>
                    <a:pt x="0" y="68"/>
                  </a:cubicBezTo>
                  <a:cubicBezTo>
                    <a:pt x="0" y="68"/>
                    <a:pt x="0" y="68"/>
                    <a:pt x="0" y="68"/>
                  </a:cubicBezTo>
                  <a:cubicBezTo>
                    <a:pt x="0" y="270"/>
                    <a:pt x="0" y="270"/>
                    <a:pt x="0" y="270"/>
                  </a:cubicBezTo>
                  <a:cubicBezTo>
                    <a:pt x="61" y="246"/>
                    <a:pt x="61" y="246"/>
                    <a:pt x="61" y="246"/>
                  </a:cubicBezTo>
                  <a:cubicBezTo>
                    <a:pt x="61" y="81"/>
                    <a:pt x="61" y="81"/>
                    <a:pt x="61" y="81"/>
                  </a:cubicBezTo>
                  <a:cubicBezTo>
                    <a:pt x="180" y="53"/>
                    <a:pt x="180" y="53"/>
                    <a:pt x="180" y="53"/>
                  </a:cubicBezTo>
                  <a:cubicBezTo>
                    <a:pt x="180" y="295"/>
                    <a:pt x="180" y="295"/>
                    <a:pt x="180" y="295"/>
                  </a:cubicBezTo>
                  <a:cubicBezTo>
                    <a:pt x="0" y="270"/>
                    <a:pt x="0" y="270"/>
                    <a:pt x="0" y="270"/>
                  </a:cubicBezTo>
                  <a:cubicBezTo>
                    <a:pt x="180" y="336"/>
                    <a:pt x="180" y="336"/>
                    <a:pt x="180" y="336"/>
                  </a:cubicBezTo>
                  <a:cubicBezTo>
                    <a:pt x="180" y="336"/>
                    <a:pt x="180" y="336"/>
                    <a:pt x="180" y="336"/>
                  </a:cubicBezTo>
                  <a:cubicBezTo>
                    <a:pt x="281" y="309"/>
                    <a:pt x="281" y="309"/>
                    <a:pt x="281" y="309"/>
                  </a:cubicBezTo>
                  <a:cubicBezTo>
                    <a:pt x="281" y="308"/>
                    <a:pt x="281" y="308"/>
                    <a:pt x="281" y="308"/>
                  </a:cubicBezTo>
                  <a:close/>
                </a:path>
              </a:pathLst>
            </a:custGeom>
            <a:solidFill>
              <a:srgbClr val="DC3C00"/>
            </a:solidFill>
            <a:ln>
              <a:noFill/>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nvGrpSpPr>
            <p:cNvPr id="212" name="Group 211">
              <a:extLst>
                <a:ext uri="{FF2B5EF4-FFF2-40B4-BE49-F238E27FC236}">
                  <a16:creationId xmlns:a16="http://schemas.microsoft.com/office/drawing/2014/main" id="{A1A00051-75A9-4C10-8FB0-042EB8EBCD17}"/>
                </a:ext>
              </a:extLst>
            </p:cNvPr>
            <p:cNvGrpSpPr/>
            <p:nvPr/>
          </p:nvGrpSpPr>
          <p:grpSpPr>
            <a:xfrm>
              <a:off x="9446246" y="2892976"/>
              <a:ext cx="831226" cy="241275"/>
              <a:chOff x="9622283" y="2950490"/>
              <a:chExt cx="847894" cy="246113"/>
            </a:xfrm>
          </p:grpSpPr>
          <p:sp>
            <p:nvSpPr>
              <p:cNvPr id="213" name="Freeform 17">
                <a:extLst>
                  <a:ext uri="{FF2B5EF4-FFF2-40B4-BE49-F238E27FC236}">
                    <a16:creationId xmlns:a16="http://schemas.microsoft.com/office/drawing/2014/main" id="{28292060-87F2-4D1D-BBCB-AA22509636C3}"/>
                  </a:ext>
                </a:extLst>
              </p:cNvPr>
              <p:cNvSpPr>
                <a:spLocks noChangeAspect="1" noEditPoints="1"/>
              </p:cNvSpPr>
              <p:nvPr/>
            </p:nvSpPr>
            <p:spPr bwMode="black">
              <a:xfrm>
                <a:off x="9622283" y="2963818"/>
                <a:ext cx="219456" cy="219456"/>
              </a:xfrm>
              <a:custGeom>
                <a:avLst/>
                <a:gdLst>
                  <a:gd name="T0" fmla="*/ 397 w 415"/>
                  <a:gd name="T1" fmla="*/ 61 h 415"/>
                  <a:gd name="T2" fmla="*/ 381 w 415"/>
                  <a:gd name="T3" fmla="*/ 56 h 415"/>
                  <a:gd name="T4" fmla="*/ 246 w 415"/>
                  <a:gd name="T5" fmla="*/ 42 h 415"/>
                  <a:gd name="T6" fmla="*/ 0 w 415"/>
                  <a:gd name="T7" fmla="*/ 42 h 415"/>
                  <a:gd name="T8" fmla="*/ 246 w 415"/>
                  <a:gd name="T9" fmla="*/ 415 h 415"/>
                  <a:gd name="T10" fmla="*/ 368 w 415"/>
                  <a:gd name="T11" fmla="*/ 373 h 415"/>
                  <a:gd name="T12" fmla="*/ 381 w 415"/>
                  <a:gd name="T13" fmla="*/ 344 h 415"/>
                  <a:gd name="T14" fmla="*/ 415 w 415"/>
                  <a:gd name="T15" fmla="*/ 326 h 415"/>
                  <a:gd name="T16" fmla="*/ 410 w 415"/>
                  <a:gd name="T17" fmla="*/ 248 h 415"/>
                  <a:gd name="T18" fmla="*/ 415 w 415"/>
                  <a:gd name="T19" fmla="*/ 170 h 415"/>
                  <a:gd name="T20" fmla="*/ 415 w 415"/>
                  <a:gd name="T21" fmla="*/ 146 h 415"/>
                  <a:gd name="T22" fmla="*/ 175 w 415"/>
                  <a:gd name="T23" fmla="*/ 283 h 415"/>
                  <a:gd name="T24" fmla="*/ 93 w 415"/>
                  <a:gd name="T25" fmla="*/ 186 h 415"/>
                  <a:gd name="T26" fmla="*/ 90 w 415"/>
                  <a:gd name="T27" fmla="*/ 179 h 415"/>
                  <a:gd name="T28" fmla="*/ 87 w 415"/>
                  <a:gd name="T29" fmla="*/ 173 h 415"/>
                  <a:gd name="T30" fmla="*/ 87 w 415"/>
                  <a:gd name="T31" fmla="*/ 178 h 415"/>
                  <a:gd name="T32" fmla="*/ 87 w 415"/>
                  <a:gd name="T33" fmla="*/ 190 h 415"/>
                  <a:gd name="T34" fmla="*/ 87 w 415"/>
                  <a:gd name="T35" fmla="*/ 278 h 415"/>
                  <a:gd name="T36" fmla="*/ 61 w 415"/>
                  <a:gd name="T37" fmla="*/ 133 h 415"/>
                  <a:gd name="T38" fmla="*/ 141 w 415"/>
                  <a:gd name="T39" fmla="*/ 222 h 415"/>
                  <a:gd name="T40" fmla="*/ 143 w 415"/>
                  <a:gd name="T41" fmla="*/ 226 h 415"/>
                  <a:gd name="T42" fmla="*/ 146 w 415"/>
                  <a:gd name="T43" fmla="*/ 235 h 415"/>
                  <a:gd name="T44" fmla="*/ 146 w 415"/>
                  <a:gd name="T45" fmla="*/ 231 h 415"/>
                  <a:gd name="T46" fmla="*/ 146 w 415"/>
                  <a:gd name="T47" fmla="*/ 222 h 415"/>
                  <a:gd name="T48" fmla="*/ 146 w 415"/>
                  <a:gd name="T49" fmla="*/ 128 h 415"/>
                  <a:gd name="T50" fmla="*/ 175 w 415"/>
                  <a:gd name="T51" fmla="*/ 283 h 415"/>
                  <a:gd name="T52" fmla="*/ 397 w 415"/>
                  <a:gd name="T53" fmla="*/ 330 h 415"/>
                  <a:gd name="T54" fmla="*/ 381 w 415"/>
                  <a:gd name="T55" fmla="*/ 255 h 415"/>
                  <a:gd name="T56" fmla="*/ 400 w 415"/>
                  <a:gd name="T57" fmla="*/ 259 h 415"/>
                  <a:gd name="T58" fmla="*/ 400 w 415"/>
                  <a:gd name="T59" fmla="*/ 236 h 415"/>
                  <a:gd name="T60" fmla="*/ 381 w 415"/>
                  <a:gd name="T61" fmla="*/ 241 h 415"/>
                  <a:gd name="T62" fmla="*/ 396 w 415"/>
                  <a:gd name="T63" fmla="*/ 165 h 415"/>
                  <a:gd name="T64" fmla="*/ 400 w 415"/>
                  <a:gd name="T65" fmla="*/ 236 h 415"/>
                  <a:gd name="T66" fmla="*/ 397 w 415"/>
                  <a:gd name="T67" fmla="*/ 151 h 415"/>
                  <a:gd name="T68" fmla="*/ 367 w 415"/>
                  <a:gd name="T69" fmla="*/ 359 h 415"/>
                  <a:gd name="T70" fmla="*/ 246 w 415"/>
                  <a:gd name="T71" fmla="*/ 321 h 415"/>
                  <a:gd name="T72" fmla="*/ 334 w 415"/>
                  <a:gd name="T73" fmla="*/ 302 h 415"/>
                  <a:gd name="T74" fmla="*/ 246 w 415"/>
                  <a:gd name="T75" fmla="*/ 278 h 415"/>
                  <a:gd name="T76" fmla="*/ 334 w 415"/>
                  <a:gd name="T77" fmla="*/ 259 h 415"/>
                  <a:gd name="T78" fmla="*/ 246 w 415"/>
                  <a:gd name="T79" fmla="*/ 236 h 415"/>
                  <a:gd name="T80" fmla="*/ 334 w 415"/>
                  <a:gd name="T81" fmla="*/ 217 h 415"/>
                  <a:gd name="T82" fmla="*/ 246 w 415"/>
                  <a:gd name="T83" fmla="*/ 193 h 415"/>
                  <a:gd name="T84" fmla="*/ 334 w 415"/>
                  <a:gd name="T85" fmla="*/ 174 h 415"/>
                  <a:gd name="T86" fmla="*/ 246 w 415"/>
                  <a:gd name="T87" fmla="*/ 151 h 415"/>
                  <a:gd name="T88" fmla="*/ 334 w 415"/>
                  <a:gd name="T89" fmla="*/ 132 h 415"/>
                  <a:gd name="T90" fmla="*/ 246 w 415"/>
                  <a:gd name="T91" fmla="*/ 108 h 415"/>
                  <a:gd name="T92" fmla="*/ 334 w 415"/>
                  <a:gd name="T93" fmla="*/ 89 h 415"/>
                  <a:gd name="T94" fmla="*/ 246 w 415"/>
                  <a:gd name="T95" fmla="*/ 56 h 415"/>
                  <a:gd name="T96" fmla="*/ 367 w 415"/>
                  <a:gd name="T97" fmla="*/ 75 h 415"/>
                  <a:gd name="T98" fmla="*/ 400 w 415"/>
                  <a:gd name="T99" fmla="*/ 8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5" h="415">
                    <a:moveTo>
                      <a:pt x="415" y="80"/>
                    </a:moveTo>
                    <a:cubicBezTo>
                      <a:pt x="415" y="69"/>
                      <a:pt x="407" y="61"/>
                      <a:pt x="397" y="61"/>
                    </a:cubicBezTo>
                    <a:cubicBezTo>
                      <a:pt x="381" y="61"/>
                      <a:pt x="381" y="61"/>
                      <a:pt x="381" y="61"/>
                    </a:cubicBezTo>
                    <a:cubicBezTo>
                      <a:pt x="381" y="56"/>
                      <a:pt x="381" y="56"/>
                      <a:pt x="381" y="56"/>
                    </a:cubicBezTo>
                    <a:cubicBezTo>
                      <a:pt x="381" y="48"/>
                      <a:pt x="376" y="42"/>
                      <a:pt x="368" y="42"/>
                    </a:cubicBezTo>
                    <a:cubicBezTo>
                      <a:pt x="246" y="42"/>
                      <a:pt x="246" y="42"/>
                      <a:pt x="246" y="42"/>
                    </a:cubicBezTo>
                    <a:cubicBezTo>
                      <a:pt x="246" y="0"/>
                      <a:pt x="246" y="0"/>
                      <a:pt x="246" y="0"/>
                    </a:cubicBezTo>
                    <a:cubicBezTo>
                      <a:pt x="0" y="42"/>
                      <a:pt x="0" y="42"/>
                      <a:pt x="0" y="42"/>
                    </a:cubicBezTo>
                    <a:cubicBezTo>
                      <a:pt x="0" y="373"/>
                      <a:pt x="0" y="373"/>
                      <a:pt x="0" y="373"/>
                    </a:cubicBezTo>
                    <a:cubicBezTo>
                      <a:pt x="246" y="415"/>
                      <a:pt x="246" y="415"/>
                      <a:pt x="246" y="415"/>
                    </a:cubicBezTo>
                    <a:cubicBezTo>
                      <a:pt x="246" y="373"/>
                      <a:pt x="246" y="373"/>
                      <a:pt x="246" y="373"/>
                    </a:cubicBezTo>
                    <a:cubicBezTo>
                      <a:pt x="368" y="373"/>
                      <a:pt x="368" y="373"/>
                      <a:pt x="368" y="373"/>
                    </a:cubicBezTo>
                    <a:cubicBezTo>
                      <a:pt x="377" y="373"/>
                      <a:pt x="381" y="367"/>
                      <a:pt x="381" y="359"/>
                    </a:cubicBezTo>
                    <a:cubicBezTo>
                      <a:pt x="381" y="344"/>
                      <a:pt x="381" y="344"/>
                      <a:pt x="381" y="344"/>
                    </a:cubicBezTo>
                    <a:cubicBezTo>
                      <a:pt x="397" y="344"/>
                      <a:pt x="397" y="344"/>
                      <a:pt x="397" y="344"/>
                    </a:cubicBezTo>
                    <a:cubicBezTo>
                      <a:pt x="407" y="344"/>
                      <a:pt x="415" y="336"/>
                      <a:pt x="415" y="326"/>
                    </a:cubicBezTo>
                    <a:cubicBezTo>
                      <a:pt x="415" y="259"/>
                      <a:pt x="415" y="259"/>
                      <a:pt x="415" y="259"/>
                    </a:cubicBezTo>
                    <a:cubicBezTo>
                      <a:pt x="415" y="255"/>
                      <a:pt x="413" y="251"/>
                      <a:pt x="410" y="248"/>
                    </a:cubicBezTo>
                    <a:cubicBezTo>
                      <a:pt x="413" y="244"/>
                      <a:pt x="415" y="241"/>
                      <a:pt x="415" y="236"/>
                    </a:cubicBezTo>
                    <a:cubicBezTo>
                      <a:pt x="415" y="170"/>
                      <a:pt x="415" y="170"/>
                      <a:pt x="415" y="170"/>
                    </a:cubicBezTo>
                    <a:cubicBezTo>
                      <a:pt x="415" y="165"/>
                      <a:pt x="413" y="161"/>
                      <a:pt x="411" y="158"/>
                    </a:cubicBezTo>
                    <a:cubicBezTo>
                      <a:pt x="413" y="154"/>
                      <a:pt x="415" y="151"/>
                      <a:pt x="415" y="146"/>
                    </a:cubicBezTo>
                    <a:lnTo>
                      <a:pt x="415" y="80"/>
                    </a:lnTo>
                    <a:close/>
                    <a:moveTo>
                      <a:pt x="175" y="283"/>
                    </a:moveTo>
                    <a:cubicBezTo>
                      <a:pt x="144" y="282"/>
                      <a:pt x="144" y="282"/>
                      <a:pt x="144" y="282"/>
                    </a:cubicBezTo>
                    <a:cubicBezTo>
                      <a:pt x="93" y="186"/>
                      <a:pt x="93" y="186"/>
                      <a:pt x="93" y="186"/>
                    </a:cubicBezTo>
                    <a:cubicBezTo>
                      <a:pt x="92" y="185"/>
                      <a:pt x="92" y="184"/>
                      <a:pt x="91" y="183"/>
                    </a:cubicBezTo>
                    <a:cubicBezTo>
                      <a:pt x="90" y="182"/>
                      <a:pt x="90" y="180"/>
                      <a:pt x="90" y="179"/>
                    </a:cubicBezTo>
                    <a:cubicBezTo>
                      <a:pt x="89" y="178"/>
                      <a:pt x="89" y="177"/>
                      <a:pt x="87" y="176"/>
                    </a:cubicBezTo>
                    <a:cubicBezTo>
                      <a:pt x="87" y="176"/>
                      <a:pt x="87" y="174"/>
                      <a:pt x="87" y="173"/>
                    </a:cubicBezTo>
                    <a:cubicBezTo>
                      <a:pt x="86" y="173"/>
                      <a:pt x="86" y="173"/>
                      <a:pt x="86" y="173"/>
                    </a:cubicBezTo>
                    <a:cubicBezTo>
                      <a:pt x="86" y="176"/>
                      <a:pt x="86" y="177"/>
                      <a:pt x="87" y="178"/>
                    </a:cubicBezTo>
                    <a:cubicBezTo>
                      <a:pt x="87" y="180"/>
                      <a:pt x="87" y="182"/>
                      <a:pt x="87" y="184"/>
                    </a:cubicBezTo>
                    <a:cubicBezTo>
                      <a:pt x="87" y="186"/>
                      <a:pt x="87" y="187"/>
                      <a:pt x="87" y="190"/>
                    </a:cubicBezTo>
                    <a:cubicBezTo>
                      <a:pt x="87" y="192"/>
                      <a:pt x="87" y="195"/>
                      <a:pt x="87" y="198"/>
                    </a:cubicBezTo>
                    <a:cubicBezTo>
                      <a:pt x="87" y="278"/>
                      <a:pt x="87" y="278"/>
                      <a:pt x="87" y="278"/>
                    </a:cubicBezTo>
                    <a:cubicBezTo>
                      <a:pt x="61" y="277"/>
                      <a:pt x="61" y="277"/>
                      <a:pt x="61" y="277"/>
                    </a:cubicBezTo>
                    <a:cubicBezTo>
                      <a:pt x="61" y="133"/>
                      <a:pt x="61" y="133"/>
                      <a:pt x="61" y="133"/>
                    </a:cubicBezTo>
                    <a:cubicBezTo>
                      <a:pt x="91" y="131"/>
                      <a:pt x="91" y="131"/>
                      <a:pt x="91" y="131"/>
                    </a:cubicBezTo>
                    <a:cubicBezTo>
                      <a:pt x="141" y="222"/>
                      <a:pt x="141" y="222"/>
                      <a:pt x="141" y="222"/>
                    </a:cubicBezTo>
                    <a:cubicBezTo>
                      <a:pt x="141" y="222"/>
                      <a:pt x="141" y="223"/>
                      <a:pt x="142" y="224"/>
                    </a:cubicBezTo>
                    <a:cubicBezTo>
                      <a:pt x="142" y="225"/>
                      <a:pt x="143" y="226"/>
                      <a:pt x="143" y="226"/>
                    </a:cubicBezTo>
                    <a:cubicBezTo>
                      <a:pt x="144" y="228"/>
                      <a:pt x="144" y="229"/>
                      <a:pt x="145" y="230"/>
                    </a:cubicBezTo>
                    <a:cubicBezTo>
                      <a:pt x="145" y="231"/>
                      <a:pt x="146" y="232"/>
                      <a:pt x="146" y="235"/>
                    </a:cubicBezTo>
                    <a:cubicBezTo>
                      <a:pt x="146" y="235"/>
                      <a:pt x="146" y="235"/>
                      <a:pt x="146" y="235"/>
                    </a:cubicBezTo>
                    <a:cubicBezTo>
                      <a:pt x="146" y="233"/>
                      <a:pt x="146" y="232"/>
                      <a:pt x="146" y="231"/>
                    </a:cubicBezTo>
                    <a:cubicBezTo>
                      <a:pt x="146" y="229"/>
                      <a:pt x="146" y="228"/>
                      <a:pt x="146" y="226"/>
                    </a:cubicBezTo>
                    <a:cubicBezTo>
                      <a:pt x="146" y="224"/>
                      <a:pt x="146" y="224"/>
                      <a:pt x="146" y="222"/>
                    </a:cubicBezTo>
                    <a:cubicBezTo>
                      <a:pt x="146" y="219"/>
                      <a:pt x="146" y="215"/>
                      <a:pt x="146" y="212"/>
                    </a:cubicBezTo>
                    <a:cubicBezTo>
                      <a:pt x="146" y="128"/>
                      <a:pt x="146" y="128"/>
                      <a:pt x="146" y="128"/>
                    </a:cubicBezTo>
                    <a:cubicBezTo>
                      <a:pt x="175" y="126"/>
                      <a:pt x="175" y="126"/>
                      <a:pt x="175" y="126"/>
                    </a:cubicBezTo>
                    <a:lnTo>
                      <a:pt x="175" y="283"/>
                    </a:lnTo>
                    <a:close/>
                    <a:moveTo>
                      <a:pt x="400" y="326"/>
                    </a:moveTo>
                    <a:cubicBezTo>
                      <a:pt x="400" y="328"/>
                      <a:pt x="399" y="330"/>
                      <a:pt x="397" y="330"/>
                    </a:cubicBezTo>
                    <a:cubicBezTo>
                      <a:pt x="381" y="330"/>
                      <a:pt x="381" y="330"/>
                      <a:pt x="381" y="330"/>
                    </a:cubicBezTo>
                    <a:cubicBezTo>
                      <a:pt x="381" y="255"/>
                      <a:pt x="381" y="255"/>
                      <a:pt x="381" y="255"/>
                    </a:cubicBezTo>
                    <a:cubicBezTo>
                      <a:pt x="397" y="255"/>
                      <a:pt x="397" y="255"/>
                      <a:pt x="397" y="255"/>
                    </a:cubicBezTo>
                    <a:cubicBezTo>
                      <a:pt x="399" y="255"/>
                      <a:pt x="400" y="257"/>
                      <a:pt x="400" y="259"/>
                    </a:cubicBezTo>
                    <a:lnTo>
                      <a:pt x="400" y="326"/>
                    </a:lnTo>
                    <a:close/>
                    <a:moveTo>
                      <a:pt x="400" y="236"/>
                    </a:moveTo>
                    <a:cubicBezTo>
                      <a:pt x="400" y="238"/>
                      <a:pt x="399" y="241"/>
                      <a:pt x="397" y="241"/>
                    </a:cubicBezTo>
                    <a:cubicBezTo>
                      <a:pt x="381" y="241"/>
                      <a:pt x="381" y="241"/>
                      <a:pt x="381" y="241"/>
                    </a:cubicBezTo>
                    <a:cubicBezTo>
                      <a:pt x="381" y="165"/>
                      <a:pt x="381" y="165"/>
                      <a:pt x="381" y="165"/>
                    </a:cubicBezTo>
                    <a:cubicBezTo>
                      <a:pt x="396" y="165"/>
                      <a:pt x="396" y="165"/>
                      <a:pt x="396" y="165"/>
                    </a:cubicBezTo>
                    <a:cubicBezTo>
                      <a:pt x="398" y="165"/>
                      <a:pt x="400" y="167"/>
                      <a:pt x="400" y="170"/>
                    </a:cubicBezTo>
                    <a:lnTo>
                      <a:pt x="400" y="236"/>
                    </a:lnTo>
                    <a:close/>
                    <a:moveTo>
                      <a:pt x="400" y="146"/>
                    </a:moveTo>
                    <a:cubicBezTo>
                      <a:pt x="400" y="148"/>
                      <a:pt x="399" y="151"/>
                      <a:pt x="397" y="151"/>
                    </a:cubicBezTo>
                    <a:cubicBezTo>
                      <a:pt x="367" y="151"/>
                      <a:pt x="367" y="151"/>
                      <a:pt x="367" y="151"/>
                    </a:cubicBezTo>
                    <a:cubicBezTo>
                      <a:pt x="367" y="359"/>
                      <a:pt x="367" y="359"/>
                      <a:pt x="367" y="359"/>
                    </a:cubicBezTo>
                    <a:cubicBezTo>
                      <a:pt x="246" y="359"/>
                      <a:pt x="246" y="359"/>
                      <a:pt x="246" y="359"/>
                    </a:cubicBezTo>
                    <a:cubicBezTo>
                      <a:pt x="246" y="321"/>
                      <a:pt x="246" y="321"/>
                      <a:pt x="246" y="321"/>
                    </a:cubicBezTo>
                    <a:cubicBezTo>
                      <a:pt x="334" y="321"/>
                      <a:pt x="334" y="321"/>
                      <a:pt x="334" y="321"/>
                    </a:cubicBezTo>
                    <a:cubicBezTo>
                      <a:pt x="334" y="302"/>
                      <a:pt x="334" y="302"/>
                      <a:pt x="334" y="302"/>
                    </a:cubicBezTo>
                    <a:cubicBezTo>
                      <a:pt x="246" y="302"/>
                      <a:pt x="246" y="302"/>
                      <a:pt x="246" y="302"/>
                    </a:cubicBezTo>
                    <a:cubicBezTo>
                      <a:pt x="246" y="278"/>
                      <a:pt x="246" y="278"/>
                      <a:pt x="246" y="278"/>
                    </a:cubicBezTo>
                    <a:cubicBezTo>
                      <a:pt x="334" y="278"/>
                      <a:pt x="334" y="278"/>
                      <a:pt x="334" y="278"/>
                    </a:cubicBezTo>
                    <a:cubicBezTo>
                      <a:pt x="334" y="259"/>
                      <a:pt x="334" y="259"/>
                      <a:pt x="334" y="259"/>
                    </a:cubicBezTo>
                    <a:cubicBezTo>
                      <a:pt x="246" y="259"/>
                      <a:pt x="246" y="259"/>
                      <a:pt x="246" y="259"/>
                    </a:cubicBezTo>
                    <a:cubicBezTo>
                      <a:pt x="246" y="236"/>
                      <a:pt x="246" y="236"/>
                      <a:pt x="246" y="236"/>
                    </a:cubicBezTo>
                    <a:cubicBezTo>
                      <a:pt x="334" y="236"/>
                      <a:pt x="334" y="236"/>
                      <a:pt x="334" y="236"/>
                    </a:cubicBezTo>
                    <a:cubicBezTo>
                      <a:pt x="334" y="217"/>
                      <a:pt x="334" y="217"/>
                      <a:pt x="334" y="217"/>
                    </a:cubicBezTo>
                    <a:cubicBezTo>
                      <a:pt x="246" y="217"/>
                      <a:pt x="246" y="217"/>
                      <a:pt x="246" y="217"/>
                    </a:cubicBezTo>
                    <a:cubicBezTo>
                      <a:pt x="246" y="193"/>
                      <a:pt x="246" y="193"/>
                      <a:pt x="246" y="193"/>
                    </a:cubicBezTo>
                    <a:cubicBezTo>
                      <a:pt x="334" y="193"/>
                      <a:pt x="334" y="193"/>
                      <a:pt x="334" y="193"/>
                    </a:cubicBezTo>
                    <a:cubicBezTo>
                      <a:pt x="334" y="174"/>
                      <a:pt x="334" y="174"/>
                      <a:pt x="334" y="174"/>
                    </a:cubicBezTo>
                    <a:cubicBezTo>
                      <a:pt x="246" y="174"/>
                      <a:pt x="246" y="174"/>
                      <a:pt x="246" y="174"/>
                    </a:cubicBezTo>
                    <a:cubicBezTo>
                      <a:pt x="246" y="151"/>
                      <a:pt x="246" y="151"/>
                      <a:pt x="246" y="151"/>
                    </a:cubicBezTo>
                    <a:cubicBezTo>
                      <a:pt x="334" y="151"/>
                      <a:pt x="334" y="151"/>
                      <a:pt x="334" y="151"/>
                    </a:cubicBezTo>
                    <a:cubicBezTo>
                      <a:pt x="334" y="132"/>
                      <a:pt x="334" y="132"/>
                      <a:pt x="334" y="132"/>
                    </a:cubicBezTo>
                    <a:cubicBezTo>
                      <a:pt x="246" y="132"/>
                      <a:pt x="246" y="132"/>
                      <a:pt x="246" y="132"/>
                    </a:cubicBezTo>
                    <a:cubicBezTo>
                      <a:pt x="246" y="108"/>
                      <a:pt x="246" y="108"/>
                      <a:pt x="246" y="108"/>
                    </a:cubicBezTo>
                    <a:cubicBezTo>
                      <a:pt x="334" y="108"/>
                      <a:pt x="334" y="108"/>
                      <a:pt x="334" y="108"/>
                    </a:cubicBezTo>
                    <a:cubicBezTo>
                      <a:pt x="334" y="89"/>
                      <a:pt x="334" y="89"/>
                      <a:pt x="334" y="89"/>
                    </a:cubicBezTo>
                    <a:cubicBezTo>
                      <a:pt x="246" y="89"/>
                      <a:pt x="246" y="89"/>
                      <a:pt x="246" y="89"/>
                    </a:cubicBezTo>
                    <a:cubicBezTo>
                      <a:pt x="246" y="56"/>
                      <a:pt x="246" y="56"/>
                      <a:pt x="246" y="56"/>
                    </a:cubicBezTo>
                    <a:cubicBezTo>
                      <a:pt x="367" y="56"/>
                      <a:pt x="367" y="56"/>
                      <a:pt x="367" y="56"/>
                    </a:cubicBezTo>
                    <a:cubicBezTo>
                      <a:pt x="367" y="75"/>
                      <a:pt x="367" y="75"/>
                      <a:pt x="367" y="75"/>
                    </a:cubicBezTo>
                    <a:cubicBezTo>
                      <a:pt x="397" y="75"/>
                      <a:pt x="397" y="75"/>
                      <a:pt x="397" y="75"/>
                    </a:cubicBezTo>
                    <a:cubicBezTo>
                      <a:pt x="399" y="75"/>
                      <a:pt x="400" y="78"/>
                      <a:pt x="400" y="80"/>
                    </a:cubicBezTo>
                    <a:lnTo>
                      <a:pt x="400" y="146"/>
                    </a:lnTo>
                    <a:close/>
                  </a:path>
                </a:pathLst>
              </a:custGeom>
              <a:solidFill>
                <a:schemeClr val="accent1"/>
              </a:solidFill>
              <a:ln>
                <a:noFill/>
              </a:ln>
            </p:spPr>
            <p:txBody>
              <a:bodyPr vert="horz" wrap="square" lIns="87880" tIns="43940" rIns="87880" bIns="43940" numCol="1" anchor="t" anchorCtr="0" compatLnSpc="1">
                <a:prstTxWarp prst="textNoShape">
                  <a:avLst/>
                </a:prstTxWarp>
              </a:bodyPr>
              <a:lstStyle/>
              <a:p>
                <a:pPr marL="0" marR="0" lvl="0" indent="0" algn="l" defTabSz="878727"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ysClr val="windowText" lastClr="000000"/>
                  </a:solidFill>
                  <a:effectLst/>
                  <a:uLnTx/>
                  <a:uFillTx/>
                  <a:latin typeface="Segoe UI"/>
                  <a:ea typeface="+mn-ea"/>
                  <a:cs typeface="+mn-cs"/>
                </a:endParaRPr>
              </a:p>
            </p:txBody>
          </p:sp>
          <p:grpSp>
            <p:nvGrpSpPr>
              <p:cNvPr id="214" name="Group 213">
                <a:extLst>
                  <a:ext uri="{FF2B5EF4-FFF2-40B4-BE49-F238E27FC236}">
                    <a16:creationId xmlns:a16="http://schemas.microsoft.com/office/drawing/2014/main" id="{028B0BFA-66CA-49A7-A5E1-51CF27C78AC0}"/>
                  </a:ext>
                </a:extLst>
              </p:cNvPr>
              <p:cNvGrpSpPr/>
              <p:nvPr/>
            </p:nvGrpSpPr>
            <p:grpSpPr>
              <a:xfrm>
                <a:off x="9943813" y="2965984"/>
                <a:ext cx="226599" cy="215125"/>
                <a:chOff x="8752086" y="4660159"/>
                <a:chExt cx="500848" cy="475488"/>
              </a:xfrm>
              <a:solidFill>
                <a:schemeClr val="accent1"/>
              </a:solidFill>
            </p:grpSpPr>
            <p:sp>
              <p:nvSpPr>
                <p:cNvPr id="223" name="Freeform 323">
                  <a:extLst>
                    <a:ext uri="{FF2B5EF4-FFF2-40B4-BE49-F238E27FC236}">
                      <a16:creationId xmlns:a16="http://schemas.microsoft.com/office/drawing/2014/main" id="{C91F26CB-D5C2-4D40-B733-08DA3893DF54}"/>
                    </a:ext>
                  </a:extLst>
                </p:cNvPr>
                <p:cNvSpPr>
                  <a:spLocks/>
                </p:cNvSpPr>
                <p:nvPr/>
              </p:nvSpPr>
              <p:spPr bwMode="auto">
                <a:xfrm>
                  <a:off x="8752086" y="4660159"/>
                  <a:ext cx="275783" cy="475488"/>
                </a:xfrm>
                <a:custGeom>
                  <a:avLst/>
                  <a:gdLst>
                    <a:gd name="connsiteX0" fmla="*/ 414338 w 414338"/>
                    <a:gd name="connsiteY0" fmla="*/ 0 h 714375"/>
                    <a:gd name="connsiteX1" fmla="*/ 414338 w 414338"/>
                    <a:gd name="connsiteY1" fmla="*/ 714375 h 714375"/>
                    <a:gd name="connsiteX2" fmla="*/ 0 w 414338"/>
                    <a:gd name="connsiteY2" fmla="*/ 638378 h 714375"/>
                    <a:gd name="connsiteX3" fmla="*/ 0 w 414338"/>
                    <a:gd name="connsiteY3" fmla="*/ 75998 h 714375"/>
                    <a:gd name="connsiteX4" fmla="*/ 414338 w 414338"/>
                    <a:gd name="connsiteY4" fmla="*/ 0 h 714375"/>
                    <a:gd name="connsiteX5" fmla="*/ 212517 w 414338"/>
                    <a:gd name="connsiteY5" fmla="*/ 204788 h 714375"/>
                    <a:gd name="connsiteX6" fmla="*/ 197310 w 414338"/>
                    <a:gd name="connsiteY6" fmla="*/ 208598 h 714375"/>
                    <a:gd name="connsiteX7" fmla="*/ 182103 w 414338"/>
                    <a:gd name="connsiteY7" fmla="*/ 208598 h 714375"/>
                    <a:gd name="connsiteX8" fmla="*/ 163095 w 414338"/>
                    <a:gd name="connsiteY8" fmla="*/ 212408 h 714375"/>
                    <a:gd name="connsiteX9" fmla="*/ 151690 w 414338"/>
                    <a:gd name="connsiteY9" fmla="*/ 223838 h 714375"/>
                    <a:gd name="connsiteX10" fmla="*/ 140285 w 414338"/>
                    <a:gd name="connsiteY10" fmla="*/ 231458 h 714375"/>
                    <a:gd name="connsiteX11" fmla="*/ 128880 w 414338"/>
                    <a:gd name="connsiteY11" fmla="*/ 246698 h 714375"/>
                    <a:gd name="connsiteX12" fmla="*/ 125078 w 414338"/>
                    <a:gd name="connsiteY12" fmla="*/ 261938 h 714375"/>
                    <a:gd name="connsiteX13" fmla="*/ 121277 w 414338"/>
                    <a:gd name="connsiteY13" fmla="*/ 277178 h 714375"/>
                    <a:gd name="connsiteX14" fmla="*/ 117475 w 414338"/>
                    <a:gd name="connsiteY14" fmla="*/ 296228 h 714375"/>
                    <a:gd name="connsiteX15" fmla="*/ 121277 w 414338"/>
                    <a:gd name="connsiteY15" fmla="*/ 319088 h 714375"/>
                    <a:gd name="connsiteX16" fmla="*/ 128880 w 414338"/>
                    <a:gd name="connsiteY16" fmla="*/ 341948 h 714375"/>
                    <a:gd name="connsiteX17" fmla="*/ 144087 w 414338"/>
                    <a:gd name="connsiteY17" fmla="*/ 360998 h 714375"/>
                    <a:gd name="connsiteX18" fmla="*/ 166897 w 414338"/>
                    <a:gd name="connsiteY18" fmla="*/ 376238 h 714375"/>
                    <a:gd name="connsiteX19" fmla="*/ 178302 w 414338"/>
                    <a:gd name="connsiteY19" fmla="*/ 383858 h 714375"/>
                    <a:gd name="connsiteX20" fmla="*/ 185905 w 414338"/>
                    <a:gd name="connsiteY20" fmla="*/ 391478 h 714375"/>
                    <a:gd name="connsiteX21" fmla="*/ 193508 w 414338"/>
                    <a:gd name="connsiteY21" fmla="*/ 395288 h 714375"/>
                    <a:gd name="connsiteX22" fmla="*/ 197310 w 414338"/>
                    <a:gd name="connsiteY22" fmla="*/ 402908 h 714375"/>
                    <a:gd name="connsiteX23" fmla="*/ 201112 w 414338"/>
                    <a:gd name="connsiteY23" fmla="*/ 406718 h 714375"/>
                    <a:gd name="connsiteX24" fmla="*/ 204913 w 414338"/>
                    <a:gd name="connsiteY24" fmla="*/ 414338 h 714375"/>
                    <a:gd name="connsiteX25" fmla="*/ 208715 w 414338"/>
                    <a:gd name="connsiteY25" fmla="*/ 421958 h 714375"/>
                    <a:gd name="connsiteX26" fmla="*/ 208715 w 414338"/>
                    <a:gd name="connsiteY26" fmla="*/ 425768 h 714375"/>
                    <a:gd name="connsiteX27" fmla="*/ 208715 w 414338"/>
                    <a:gd name="connsiteY27" fmla="*/ 433388 h 714375"/>
                    <a:gd name="connsiteX28" fmla="*/ 204913 w 414338"/>
                    <a:gd name="connsiteY28" fmla="*/ 441008 h 714375"/>
                    <a:gd name="connsiteX29" fmla="*/ 204913 w 414338"/>
                    <a:gd name="connsiteY29" fmla="*/ 444818 h 714375"/>
                    <a:gd name="connsiteX30" fmla="*/ 201112 w 414338"/>
                    <a:gd name="connsiteY30" fmla="*/ 448628 h 714375"/>
                    <a:gd name="connsiteX31" fmla="*/ 197310 w 414338"/>
                    <a:gd name="connsiteY31" fmla="*/ 452438 h 714375"/>
                    <a:gd name="connsiteX32" fmla="*/ 189707 w 414338"/>
                    <a:gd name="connsiteY32" fmla="*/ 456248 h 714375"/>
                    <a:gd name="connsiteX33" fmla="*/ 182103 w 414338"/>
                    <a:gd name="connsiteY33" fmla="*/ 456248 h 714375"/>
                    <a:gd name="connsiteX34" fmla="*/ 178302 w 414338"/>
                    <a:gd name="connsiteY34" fmla="*/ 456248 h 714375"/>
                    <a:gd name="connsiteX35" fmla="*/ 159293 w 414338"/>
                    <a:gd name="connsiteY35" fmla="*/ 456248 h 714375"/>
                    <a:gd name="connsiteX36" fmla="*/ 144087 w 414338"/>
                    <a:gd name="connsiteY36" fmla="*/ 448628 h 714375"/>
                    <a:gd name="connsiteX37" fmla="*/ 132682 w 414338"/>
                    <a:gd name="connsiteY37" fmla="*/ 437198 h 714375"/>
                    <a:gd name="connsiteX38" fmla="*/ 121277 w 414338"/>
                    <a:gd name="connsiteY38" fmla="*/ 425768 h 714375"/>
                    <a:gd name="connsiteX39" fmla="*/ 121277 w 414338"/>
                    <a:gd name="connsiteY39" fmla="*/ 486728 h 714375"/>
                    <a:gd name="connsiteX40" fmla="*/ 128880 w 414338"/>
                    <a:gd name="connsiteY40" fmla="*/ 494348 h 714375"/>
                    <a:gd name="connsiteX41" fmla="*/ 144087 w 414338"/>
                    <a:gd name="connsiteY41" fmla="*/ 501968 h 714375"/>
                    <a:gd name="connsiteX42" fmla="*/ 159293 w 414338"/>
                    <a:gd name="connsiteY42" fmla="*/ 505778 h 714375"/>
                    <a:gd name="connsiteX43" fmla="*/ 174500 w 414338"/>
                    <a:gd name="connsiteY43" fmla="*/ 509588 h 714375"/>
                    <a:gd name="connsiteX44" fmla="*/ 197310 w 414338"/>
                    <a:gd name="connsiteY44" fmla="*/ 509588 h 714375"/>
                    <a:gd name="connsiteX45" fmla="*/ 216318 w 414338"/>
                    <a:gd name="connsiteY45" fmla="*/ 501968 h 714375"/>
                    <a:gd name="connsiteX46" fmla="*/ 231525 w 414338"/>
                    <a:gd name="connsiteY46" fmla="*/ 494348 h 714375"/>
                    <a:gd name="connsiteX47" fmla="*/ 242930 w 414338"/>
                    <a:gd name="connsiteY47" fmla="*/ 482918 h 714375"/>
                    <a:gd name="connsiteX48" fmla="*/ 254335 w 414338"/>
                    <a:gd name="connsiteY48" fmla="*/ 471488 h 714375"/>
                    <a:gd name="connsiteX49" fmla="*/ 258136 w 414338"/>
                    <a:gd name="connsiteY49" fmla="*/ 456248 h 714375"/>
                    <a:gd name="connsiteX50" fmla="*/ 261938 w 414338"/>
                    <a:gd name="connsiteY50" fmla="*/ 441008 h 714375"/>
                    <a:gd name="connsiteX51" fmla="*/ 261938 w 414338"/>
                    <a:gd name="connsiteY51" fmla="*/ 421958 h 714375"/>
                    <a:gd name="connsiteX52" fmla="*/ 261938 w 414338"/>
                    <a:gd name="connsiteY52" fmla="*/ 406718 h 714375"/>
                    <a:gd name="connsiteX53" fmla="*/ 258136 w 414338"/>
                    <a:gd name="connsiteY53" fmla="*/ 395288 h 714375"/>
                    <a:gd name="connsiteX54" fmla="*/ 254335 w 414338"/>
                    <a:gd name="connsiteY54" fmla="*/ 380048 h 714375"/>
                    <a:gd name="connsiteX55" fmla="*/ 246731 w 414338"/>
                    <a:gd name="connsiteY55" fmla="*/ 368618 h 714375"/>
                    <a:gd name="connsiteX56" fmla="*/ 239128 w 414338"/>
                    <a:gd name="connsiteY56" fmla="*/ 360998 h 714375"/>
                    <a:gd name="connsiteX57" fmla="*/ 227723 w 414338"/>
                    <a:gd name="connsiteY57" fmla="*/ 349568 h 714375"/>
                    <a:gd name="connsiteX58" fmla="*/ 216318 w 414338"/>
                    <a:gd name="connsiteY58" fmla="*/ 341948 h 714375"/>
                    <a:gd name="connsiteX59" fmla="*/ 204913 w 414338"/>
                    <a:gd name="connsiteY59" fmla="*/ 334328 h 714375"/>
                    <a:gd name="connsiteX60" fmla="*/ 193508 w 414338"/>
                    <a:gd name="connsiteY60" fmla="*/ 326708 h 714375"/>
                    <a:gd name="connsiteX61" fmla="*/ 185905 w 414338"/>
                    <a:gd name="connsiteY61" fmla="*/ 319088 h 714375"/>
                    <a:gd name="connsiteX62" fmla="*/ 182103 w 414338"/>
                    <a:gd name="connsiteY62" fmla="*/ 315278 h 714375"/>
                    <a:gd name="connsiteX63" fmla="*/ 178302 w 414338"/>
                    <a:gd name="connsiteY63" fmla="*/ 311468 h 714375"/>
                    <a:gd name="connsiteX64" fmla="*/ 170698 w 414338"/>
                    <a:gd name="connsiteY64" fmla="*/ 307658 h 714375"/>
                    <a:gd name="connsiteX65" fmla="*/ 170698 w 414338"/>
                    <a:gd name="connsiteY65" fmla="*/ 300038 h 714375"/>
                    <a:gd name="connsiteX66" fmla="*/ 170698 w 414338"/>
                    <a:gd name="connsiteY66" fmla="*/ 296228 h 714375"/>
                    <a:gd name="connsiteX67" fmla="*/ 166897 w 414338"/>
                    <a:gd name="connsiteY67" fmla="*/ 288608 h 714375"/>
                    <a:gd name="connsiteX68" fmla="*/ 170698 w 414338"/>
                    <a:gd name="connsiteY68" fmla="*/ 280988 h 714375"/>
                    <a:gd name="connsiteX69" fmla="*/ 170698 w 414338"/>
                    <a:gd name="connsiteY69" fmla="*/ 277178 h 714375"/>
                    <a:gd name="connsiteX70" fmla="*/ 174500 w 414338"/>
                    <a:gd name="connsiteY70" fmla="*/ 273368 h 714375"/>
                    <a:gd name="connsiteX71" fmla="*/ 178302 w 414338"/>
                    <a:gd name="connsiteY71" fmla="*/ 265748 h 714375"/>
                    <a:gd name="connsiteX72" fmla="*/ 182103 w 414338"/>
                    <a:gd name="connsiteY72" fmla="*/ 261938 h 714375"/>
                    <a:gd name="connsiteX73" fmla="*/ 185905 w 414338"/>
                    <a:gd name="connsiteY73" fmla="*/ 261938 h 714375"/>
                    <a:gd name="connsiteX74" fmla="*/ 193508 w 414338"/>
                    <a:gd name="connsiteY74" fmla="*/ 258128 h 714375"/>
                    <a:gd name="connsiteX75" fmla="*/ 201112 w 414338"/>
                    <a:gd name="connsiteY75" fmla="*/ 258128 h 714375"/>
                    <a:gd name="connsiteX76" fmla="*/ 216318 w 414338"/>
                    <a:gd name="connsiteY76" fmla="*/ 258128 h 714375"/>
                    <a:gd name="connsiteX77" fmla="*/ 227723 w 414338"/>
                    <a:gd name="connsiteY77" fmla="*/ 261938 h 714375"/>
                    <a:gd name="connsiteX78" fmla="*/ 242930 w 414338"/>
                    <a:gd name="connsiteY78" fmla="*/ 265748 h 714375"/>
                    <a:gd name="connsiteX79" fmla="*/ 254335 w 414338"/>
                    <a:gd name="connsiteY79" fmla="*/ 277178 h 714375"/>
                    <a:gd name="connsiteX80" fmla="*/ 254335 w 414338"/>
                    <a:gd name="connsiteY80" fmla="*/ 212408 h 714375"/>
                    <a:gd name="connsiteX81" fmla="*/ 242930 w 414338"/>
                    <a:gd name="connsiteY81" fmla="*/ 208598 h 714375"/>
                    <a:gd name="connsiteX82" fmla="*/ 227723 w 414338"/>
                    <a:gd name="connsiteY82" fmla="*/ 208598 h 714375"/>
                    <a:gd name="connsiteX83" fmla="*/ 212517 w 414338"/>
                    <a:gd name="connsiteY83" fmla="*/ 204788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414338" h="714375">
                      <a:moveTo>
                        <a:pt x="414338" y="0"/>
                      </a:moveTo>
                      <a:cubicBezTo>
                        <a:pt x="414338" y="714375"/>
                        <a:pt x="414338" y="714375"/>
                        <a:pt x="414338" y="714375"/>
                      </a:cubicBezTo>
                      <a:cubicBezTo>
                        <a:pt x="0" y="638378"/>
                        <a:pt x="0" y="638378"/>
                        <a:pt x="0" y="638378"/>
                      </a:cubicBezTo>
                      <a:cubicBezTo>
                        <a:pt x="0" y="75998"/>
                        <a:pt x="0" y="75998"/>
                        <a:pt x="0" y="75998"/>
                      </a:cubicBezTo>
                      <a:cubicBezTo>
                        <a:pt x="414338" y="0"/>
                        <a:pt x="414338" y="0"/>
                        <a:pt x="414338" y="0"/>
                      </a:cubicBezTo>
                      <a:close/>
                      <a:moveTo>
                        <a:pt x="212517" y="204788"/>
                      </a:moveTo>
                      <a:cubicBezTo>
                        <a:pt x="208715" y="204788"/>
                        <a:pt x="201112" y="204788"/>
                        <a:pt x="197310" y="208598"/>
                      </a:cubicBezTo>
                      <a:cubicBezTo>
                        <a:pt x="189707" y="208598"/>
                        <a:pt x="185905" y="208598"/>
                        <a:pt x="182103" y="208598"/>
                      </a:cubicBezTo>
                      <a:cubicBezTo>
                        <a:pt x="174500" y="208598"/>
                        <a:pt x="166897" y="212408"/>
                        <a:pt x="163095" y="212408"/>
                      </a:cubicBezTo>
                      <a:cubicBezTo>
                        <a:pt x="159293" y="216218"/>
                        <a:pt x="155492" y="220028"/>
                        <a:pt x="151690" y="223838"/>
                      </a:cubicBezTo>
                      <a:cubicBezTo>
                        <a:pt x="147888" y="227648"/>
                        <a:pt x="144087" y="227648"/>
                        <a:pt x="140285" y="231458"/>
                      </a:cubicBezTo>
                      <a:cubicBezTo>
                        <a:pt x="136483" y="239078"/>
                        <a:pt x="132682" y="242888"/>
                        <a:pt x="128880" y="246698"/>
                      </a:cubicBezTo>
                      <a:cubicBezTo>
                        <a:pt x="128880" y="250508"/>
                        <a:pt x="125078" y="258128"/>
                        <a:pt x="125078" y="261938"/>
                      </a:cubicBezTo>
                      <a:cubicBezTo>
                        <a:pt x="121277" y="265748"/>
                        <a:pt x="121277" y="273368"/>
                        <a:pt x="121277" y="277178"/>
                      </a:cubicBezTo>
                      <a:cubicBezTo>
                        <a:pt x="117475" y="284798"/>
                        <a:pt x="117475" y="288608"/>
                        <a:pt x="117475" y="296228"/>
                      </a:cubicBezTo>
                      <a:cubicBezTo>
                        <a:pt x="117475" y="303848"/>
                        <a:pt x="121277" y="311468"/>
                        <a:pt x="121277" y="319088"/>
                      </a:cubicBezTo>
                      <a:cubicBezTo>
                        <a:pt x="125078" y="330518"/>
                        <a:pt x="125078" y="334328"/>
                        <a:pt x="128880" y="341948"/>
                      </a:cubicBezTo>
                      <a:cubicBezTo>
                        <a:pt x="132682" y="349568"/>
                        <a:pt x="140285" y="357188"/>
                        <a:pt x="144087" y="360998"/>
                      </a:cubicBezTo>
                      <a:cubicBezTo>
                        <a:pt x="151690" y="368618"/>
                        <a:pt x="159293" y="372428"/>
                        <a:pt x="166897" y="376238"/>
                      </a:cubicBezTo>
                      <a:cubicBezTo>
                        <a:pt x="170698" y="380048"/>
                        <a:pt x="174500" y="383858"/>
                        <a:pt x="178302" y="383858"/>
                      </a:cubicBezTo>
                      <a:cubicBezTo>
                        <a:pt x="182103" y="387668"/>
                        <a:pt x="182103" y="387668"/>
                        <a:pt x="185905" y="391478"/>
                      </a:cubicBezTo>
                      <a:cubicBezTo>
                        <a:pt x="189707" y="391478"/>
                        <a:pt x="189707" y="395288"/>
                        <a:pt x="193508" y="395288"/>
                      </a:cubicBezTo>
                      <a:cubicBezTo>
                        <a:pt x="197310" y="399098"/>
                        <a:pt x="197310" y="399098"/>
                        <a:pt x="197310" y="402908"/>
                      </a:cubicBezTo>
                      <a:cubicBezTo>
                        <a:pt x="201112" y="402908"/>
                        <a:pt x="201112" y="406718"/>
                        <a:pt x="201112" y="406718"/>
                      </a:cubicBezTo>
                      <a:cubicBezTo>
                        <a:pt x="204913" y="410528"/>
                        <a:pt x="204913" y="410528"/>
                        <a:pt x="204913" y="414338"/>
                      </a:cubicBezTo>
                      <a:cubicBezTo>
                        <a:pt x="204913" y="414338"/>
                        <a:pt x="208715" y="418148"/>
                        <a:pt x="208715" y="421958"/>
                      </a:cubicBezTo>
                      <a:cubicBezTo>
                        <a:pt x="208715" y="421958"/>
                        <a:pt x="208715" y="425768"/>
                        <a:pt x="208715" y="425768"/>
                      </a:cubicBezTo>
                      <a:cubicBezTo>
                        <a:pt x="208715" y="429578"/>
                        <a:pt x="208715" y="429578"/>
                        <a:pt x="208715" y="433388"/>
                      </a:cubicBezTo>
                      <a:cubicBezTo>
                        <a:pt x="208715" y="437198"/>
                        <a:pt x="208715" y="437198"/>
                        <a:pt x="204913" y="441008"/>
                      </a:cubicBezTo>
                      <a:cubicBezTo>
                        <a:pt x="204913" y="441008"/>
                        <a:pt x="204913" y="441008"/>
                        <a:pt x="204913" y="444818"/>
                      </a:cubicBezTo>
                      <a:cubicBezTo>
                        <a:pt x="204913" y="444818"/>
                        <a:pt x="201112" y="444818"/>
                        <a:pt x="201112" y="448628"/>
                      </a:cubicBezTo>
                      <a:cubicBezTo>
                        <a:pt x="201112" y="448628"/>
                        <a:pt x="197310" y="448628"/>
                        <a:pt x="197310" y="452438"/>
                      </a:cubicBezTo>
                      <a:cubicBezTo>
                        <a:pt x="197310" y="452438"/>
                        <a:pt x="193508" y="456248"/>
                        <a:pt x="189707" y="456248"/>
                      </a:cubicBezTo>
                      <a:cubicBezTo>
                        <a:pt x="189707" y="456248"/>
                        <a:pt x="185905" y="456248"/>
                        <a:pt x="182103" y="456248"/>
                      </a:cubicBezTo>
                      <a:cubicBezTo>
                        <a:pt x="182103" y="456248"/>
                        <a:pt x="178302" y="456248"/>
                        <a:pt x="178302" y="456248"/>
                      </a:cubicBezTo>
                      <a:cubicBezTo>
                        <a:pt x="170698" y="456248"/>
                        <a:pt x="166897" y="456248"/>
                        <a:pt x="159293" y="456248"/>
                      </a:cubicBezTo>
                      <a:cubicBezTo>
                        <a:pt x="155492" y="452438"/>
                        <a:pt x="151690" y="448628"/>
                        <a:pt x="144087" y="448628"/>
                      </a:cubicBezTo>
                      <a:cubicBezTo>
                        <a:pt x="140285" y="444818"/>
                        <a:pt x="136483" y="441008"/>
                        <a:pt x="132682" y="437198"/>
                      </a:cubicBezTo>
                      <a:cubicBezTo>
                        <a:pt x="128880" y="433388"/>
                        <a:pt x="125078" y="429578"/>
                        <a:pt x="121277" y="425768"/>
                      </a:cubicBezTo>
                      <a:cubicBezTo>
                        <a:pt x="121277" y="486728"/>
                        <a:pt x="121277" y="486728"/>
                        <a:pt x="121277" y="486728"/>
                      </a:cubicBezTo>
                      <a:cubicBezTo>
                        <a:pt x="121277" y="490538"/>
                        <a:pt x="125078" y="494348"/>
                        <a:pt x="128880" y="494348"/>
                      </a:cubicBezTo>
                      <a:cubicBezTo>
                        <a:pt x="132682" y="498158"/>
                        <a:pt x="140285" y="498158"/>
                        <a:pt x="144087" y="501968"/>
                      </a:cubicBezTo>
                      <a:cubicBezTo>
                        <a:pt x="147888" y="501968"/>
                        <a:pt x="151690" y="501968"/>
                        <a:pt x="159293" y="505778"/>
                      </a:cubicBezTo>
                      <a:cubicBezTo>
                        <a:pt x="163095" y="505778"/>
                        <a:pt x="166897" y="509588"/>
                        <a:pt x="174500" y="509588"/>
                      </a:cubicBezTo>
                      <a:cubicBezTo>
                        <a:pt x="182103" y="509588"/>
                        <a:pt x="189707" y="509588"/>
                        <a:pt x="197310" y="509588"/>
                      </a:cubicBezTo>
                      <a:cubicBezTo>
                        <a:pt x="204913" y="505778"/>
                        <a:pt x="208715" y="505778"/>
                        <a:pt x="216318" y="501968"/>
                      </a:cubicBezTo>
                      <a:cubicBezTo>
                        <a:pt x="220120" y="501968"/>
                        <a:pt x="227723" y="498158"/>
                        <a:pt x="231525" y="494348"/>
                      </a:cubicBezTo>
                      <a:cubicBezTo>
                        <a:pt x="235327" y="490538"/>
                        <a:pt x="239128" y="486728"/>
                        <a:pt x="242930" y="482918"/>
                      </a:cubicBezTo>
                      <a:cubicBezTo>
                        <a:pt x="246731" y="479108"/>
                        <a:pt x="250533" y="475298"/>
                        <a:pt x="254335" y="471488"/>
                      </a:cubicBezTo>
                      <a:cubicBezTo>
                        <a:pt x="254335" y="467678"/>
                        <a:pt x="258136" y="463868"/>
                        <a:pt x="258136" y="456248"/>
                      </a:cubicBezTo>
                      <a:cubicBezTo>
                        <a:pt x="261938" y="452438"/>
                        <a:pt x="261938" y="444818"/>
                        <a:pt x="261938" y="441008"/>
                      </a:cubicBezTo>
                      <a:cubicBezTo>
                        <a:pt x="261938" y="437198"/>
                        <a:pt x="261938" y="429578"/>
                        <a:pt x="261938" y="421958"/>
                      </a:cubicBezTo>
                      <a:cubicBezTo>
                        <a:pt x="261938" y="418148"/>
                        <a:pt x="261938" y="410528"/>
                        <a:pt x="261938" y="406718"/>
                      </a:cubicBezTo>
                      <a:cubicBezTo>
                        <a:pt x="261938" y="402908"/>
                        <a:pt x="261938" y="399098"/>
                        <a:pt x="258136" y="395288"/>
                      </a:cubicBezTo>
                      <a:cubicBezTo>
                        <a:pt x="258136" y="387668"/>
                        <a:pt x="258136" y="383858"/>
                        <a:pt x="254335" y="380048"/>
                      </a:cubicBezTo>
                      <a:cubicBezTo>
                        <a:pt x="254335" y="376238"/>
                        <a:pt x="250533" y="372428"/>
                        <a:pt x="246731" y="368618"/>
                      </a:cubicBezTo>
                      <a:cubicBezTo>
                        <a:pt x="246731" y="368618"/>
                        <a:pt x="242930" y="364808"/>
                        <a:pt x="239128" y="360998"/>
                      </a:cubicBezTo>
                      <a:cubicBezTo>
                        <a:pt x="239128" y="357188"/>
                        <a:pt x="235327" y="353378"/>
                        <a:pt x="227723" y="349568"/>
                      </a:cubicBezTo>
                      <a:cubicBezTo>
                        <a:pt x="223922" y="349568"/>
                        <a:pt x="223922" y="341948"/>
                        <a:pt x="216318" y="341948"/>
                      </a:cubicBezTo>
                      <a:cubicBezTo>
                        <a:pt x="212517" y="338138"/>
                        <a:pt x="208715" y="334328"/>
                        <a:pt x="204913" y="334328"/>
                      </a:cubicBezTo>
                      <a:cubicBezTo>
                        <a:pt x="201112" y="330518"/>
                        <a:pt x="197310" y="330518"/>
                        <a:pt x="193508" y="326708"/>
                      </a:cubicBezTo>
                      <a:cubicBezTo>
                        <a:pt x="189707" y="322898"/>
                        <a:pt x="189707" y="322898"/>
                        <a:pt x="185905" y="319088"/>
                      </a:cubicBezTo>
                      <a:cubicBezTo>
                        <a:pt x="185905" y="319088"/>
                        <a:pt x="182103" y="319088"/>
                        <a:pt x="182103" y="315278"/>
                      </a:cubicBezTo>
                      <a:cubicBezTo>
                        <a:pt x="178302" y="315278"/>
                        <a:pt x="178302" y="315278"/>
                        <a:pt x="178302" y="311468"/>
                      </a:cubicBezTo>
                      <a:cubicBezTo>
                        <a:pt x="174500" y="311468"/>
                        <a:pt x="174500" y="307658"/>
                        <a:pt x="170698" y="307658"/>
                      </a:cubicBezTo>
                      <a:cubicBezTo>
                        <a:pt x="170698" y="303848"/>
                        <a:pt x="170698" y="303848"/>
                        <a:pt x="170698" y="300038"/>
                      </a:cubicBezTo>
                      <a:cubicBezTo>
                        <a:pt x="170698" y="300038"/>
                        <a:pt x="170698" y="296228"/>
                        <a:pt x="170698" y="296228"/>
                      </a:cubicBezTo>
                      <a:cubicBezTo>
                        <a:pt x="166897" y="292418"/>
                        <a:pt x="166897" y="292418"/>
                        <a:pt x="166897" y="288608"/>
                      </a:cubicBezTo>
                      <a:cubicBezTo>
                        <a:pt x="166897" y="284798"/>
                        <a:pt x="166897" y="284798"/>
                        <a:pt x="170698" y="280988"/>
                      </a:cubicBezTo>
                      <a:cubicBezTo>
                        <a:pt x="170698" y="280988"/>
                        <a:pt x="170698" y="277178"/>
                        <a:pt x="170698" y="277178"/>
                      </a:cubicBezTo>
                      <a:cubicBezTo>
                        <a:pt x="170698" y="277178"/>
                        <a:pt x="170698" y="273368"/>
                        <a:pt x="174500" y="273368"/>
                      </a:cubicBezTo>
                      <a:cubicBezTo>
                        <a:pt x="174500" y="269558"/>
                        <a:pt x="178302" y="269558"/>
                        <a:pt x="178302" y="265748"/>
                      </a:cubicBezTo>
                      <a:cubicBezTo>
                        <a:pt x="178302" y="265748"/>
                        <a:pt x="182103" y="265748"/>
                        <a:pt x="182103" y="261938"/>
                      </a:cubicBezTo>
                      <a:cubicBezTo>
                        <a:pt x="182103" y="261938"/>
                        <a:pt x="185905" y="261938"/>
                        <a:pt x="185905" y="261938"/>
                      </a:cubicBezTo>
                      <a:cubicBezTo>
                        <a:pt x="189707" y="261938"/>
                        <a:pt x="189707" y="258128"/>
                        <a:pt x="193508" y="258128"/>
                      </a:cubicBezTo>
                      <a:cubicBezTo>
                        <a:pt x="197310" y="258128"/>
                        <a:pt x="197310" y="258128"/>
                        <a:pt x="201112" y="258128"/>
                      </a:cubicBezTo>
                      <a:cubicBezTo>
                        <a:pt x="204913" y="258128"/>
                        <a:pt x="208715" y="258128"/>
                        <a:pt x="216318" y="258128"/>
                      </a:cubicBezTo>
                      <a:cubicBezTo>
                        <a:pt x="220120" y="258128"/>
                        <a:pt x="223922" y="261938"/>
                        <a:pt x="227723" y="261938"/>
                      </a:cubicBezTo>
                      <a:cubicBezTo>
                        <a:pt x="235327" y="261938"/>
                        <a:pt x="239128" y="265748"/>
                        <a:pt x="242930" y="265748"/>
                      </a:cubicBezTo>
                      <a:cubicBezTo>
                        <a:pt x="246731" y="273368"/>
                        <a:pt x="250533" y="273368"/>
                        <a:pt x="254335" y="277178"/>
                      </a:cubicBezTo>
                      <a:cubicBezTo>
                        <a:pt x="254335" y="212408"/>
                        <a:pt x="254335" y="212408"/>
                        <a:pt x="254335" y="212408"/>
                      </a:cubicBezTo>
                      <a:cubicBezTo>
                        <a:pt x="250533" y="212408"/>
                        <a:pt x="246731" y="212408"/>
                        <a:pt x="242930" y="208598"/>
                      </a:cubicBezTo>
                      <a:cubicBezTo>
                        <a:pt x="239128" y="208598"/>
                        <a:pt x="235327" y="208598"/>
                        <a:pt x="227723" y="208598"/>
                      </a:cubicBezTo>
                      <a:cubicBezTo>
                        <a:pt x="223922" y="208598"/>
                        <a:pt x="220120" y="204788"/>
                        <a:pt x="212517" y="2047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noAutofit/>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25" name="Freeform 15">
                  <a:extLst>
                    <a:ext uri="{FF2B5EF4-FFF2-40B4-BE49-F238E27FC236}">
                      <a16:creationId xmlns:a16="http://schemas.microsoft.com/office/drawing/2014/main" id="{4456D4B3-4DFD-46BE-AE01-A3847F77DA9F}"/>
                    </a:ext>
                  </a:extLst>
                </p:cNvPr>
                <p:cNvSpPr>
                  <a:spLocks/>
                </p:cNvSpPr>
                <p:nvPr/>
              </p:nvSpPr>
              <p:spPr bwMode="auto">
                <a:xfrm>
                  <a:off x="9055342" y="4725671"/>
                  <a:ext cx="197592" cy="344465"/>
                </a:xfrm>
                <a:custGeom>
                  <a:avLst/>
                  <a:gdLst>
                    <a:gd name="T0" fmla="*/ 60 w 78"/>
                    <a:gd name="T1" fmla="*/ 49 h 136"/>
                    <a:gd name="T2" fmla="*/ 57 w 78"/>
                    <a:gd name="T3" fmla="*/ 50 h 136"/>
                    <a:gd name="T4" fmla="*/ 30 w 78"/>
                    <a:gd name="T5" fmla="*/ 22 h 136"/>
                    <a:gd name="T6" fmla="*/ 30 w 78"/>
                    <a:gd name="T7" fmla="*/ 19 h 136"/>
                    <a:gd name="T8" fmla="*/ 13 w 78"/>
                    <a:gd name="T9" fmla="*/ 0 h 136"/>
                    <a:gd name="T10" fmla="*/ 0 w 78"/>
                    <a:gd name="T11" fmla="*/ 6 h 136"/>
                    <a:gd name="T12" fmla="*/ 0 w 78"/>
                    <a:gd name="T13" fmla="*/ 32 h 136"/>
                    <a:gd name="T14" fmla="*/ 13 w 78"/>
                    <a:gd name="T15" fmla="*/ 37 h 136"/>
                    <a:gd name="T16" fmla="*/ 26 w 78"/>
                    <a:gd name="T17" fmla="*/ 31 h 136"/>
                    <a:gd name="T18" fmla="*/ 48 w 78"/>
                    <a:gd name="T19" fmla="*/ 54 h 136"/>
                    <a:gd name="T20" fmla="*/ 43 w 78"/>
                    <a:gd name="T21" fmla="*/ 68 h 136"/>
                    <a:gd name="T22" fmla="*/ 48 w 78"/>
                    <a:gd name="T23" fmla="*/ 82 h 136"/>
                    <a:gd name="T24" fmla="*/ 26 w 78"/>
                    <a:gd name="T25" fmla="*/ 105 h 136"/>
                    <a:gd name="T26" fmla="*/ 13 w 78"/>
                    <a:gd name="T27" fmla="*/ 99 h 136"/>
                    <a:gd name="T28" fmla="*/ 0 w 78"/>
                    <a:gd name="T29" fmla="*/ 105 h 136"/>
                    <a:gd name="T30" fmla="*/ 0 w 78"/>
                    <a:gd name="T31" fmla="*/ 130 h 136"/>
                    <a:gd name="T32" fmla="*/ 13 w 78"/>
                    <a:gd name="T33" fmla="*/ 136 h 136"/>
                    <a:gd name="T34" fmla="*/ 30 w 78"/>
                    <a:gd name="T35" fmla="*/ 118 h 136"/>
                    <a:gd name="T36" fmla="*/ 30 w 78"/>
                    <a:gd name="T37" fmla="*/ 114 h 136"/>
                    <a:gd name="T38" fmla="*/ 57 w 78"/>
                    <a:gd name="T39" fmla="*/ 86 h 136"/>
                    <a:gd name="T40" fmla="*/ 60 w 78"/>
                    <a:gd name="T41" fmla="*/ 87 h 136"/>
                    <a:gd name="T42" fmla="*/ 78 w 78"/>
                    <a:gd name="T43" fmla="*/ 68 h 136"/>
                    <a:gd name="T44" fmla="*/ 60 w 78"/>
                    <a:gd name="T45" fmla="*/ 4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8" h="136">
                      <a:moveTo>
                        <a:pt x="60" y="49"/>
                      </a:moveTo>
                      <a:cubicBezTo>
                        <a:pt x="59" y="49"/>
                        <a:pt x="58" y="49"/>
                        <a:pt x="57" y="50"/>
                      </a:cubicBezTo>
                      <a:cubicBezTo>
                        <a:pt x="52" y="37"/>
                        <a:pt x="43" y="27"/>
                        <a:pt x="30" y="22"/>
                      </a:cubicBezTo>
                      <a:cubicBezTo>
                        <a:pt x="30" y="21"/>
                        <a:pt x="30" y="20"/>
                        <a:pt x="30" y="19"/>
                      </a:cubicBezTo>
                      <a:cubicBezTo>
                        <a:pt x="30" y="8"/>
                        <a:pt x="23" y="0"/>
                        <a:pt x="13" y="0"/>
                      </a:cubicBezTo>
                      <a:cubicBezTo>
                        <a:pt x="8" y="0"/>
                        <a:pt x="3" y="2"/>
                        <a:pt x="0" y="6"/>
                      </a:cubicBezTo>
                      <a:cubicBezTo>
                        <a:pt x="0" y="32"/>
                        <a:pt x="0" y="32"/>
                        <a:pt x="0" y="32"/>
                      </a:cubicBezTo>
                      <a:cubicBezTo>
                        <a:pt x="3" y="35"/>
                        <a:pt x="8" y="37"/>
                        <a:pt x="13" y="37"/>
                      </a:cubicBezTo>
                      <a:cubicBezTo>
                        <a:pt x="18" y="37"/>
                        <a:pt x="23" y="35"/>
                        <a:pt x="26" y="31"/>
                      </a:cubicBezTo>
                      <a:cubicBezTo>
                        <a:pt x="37" y="35"/>
                        <a:pt x="44" y="44"/>
                        <a:pt x="48" y="54"/>
                      </a:cubicBezTo>
                      <a:cubicBezTo>
                        <a:pt x="45" y="58"/>
                        <a:pt x="43" y="63"/>
                        <a:pt x="43" y="68"/>
                      </a:cubicBezTo>
                      <a:cubicBezTo>
                        <a:pt x="43" y="73"/>
                        <a:pt x="45" y="78"/>
                        <a:pt x="48" y="82"/>
                      </a:cubicBezTo>
                      <a:cubicBezTo>
                        <a:pt x="44" y="92"/>
                        <a:pt x="37" y="101"/>
                        <a:pt x="26" y="105"/>
                      </a:cubicBezTo>
                      <a:cubicBezTo>
                        <a:pt x="23" y="101"/>
                        <a:pt x="18" y="99"/>
                        <a:pt x="13" y="99"/>
                      </a:cubicBezTo>
                      <a:cubicBezTo>
                        <a:pt x="8" y="99"/>
                        <a:pt x="3" y="101"/>
                        <a:pt x="0" y="105"/>
                      </a:cubicBezTo>
                      <a:cubicBezTo>
                        <a:pt x="0" y="130"/>
                        <a:pt x="0" y="130"/>
                        <a:pt x="0" y="130"/>
                      </a:cubicBezTo>
                      <a:cubicBezTo>
                        <a:pt x="3" y="134"/>
                        <a:pt x="8" y="136"/>
                        <a:pt x="13" y="136"/>
                      </a:cubicBezTo>
                      <a:cubicBezTo>
                        <a:pt x="23" y="136"/>
                        <a:pt x="30" y="128"/>
                        <a:pt x="30" y="118"/>
                      </a:cubicBezTo>
                      <a:cubicBezTo>
                        <a:pt x="30" y="116"/>
                        <a:pt x="30" y="115"/>
                        <a:pt x="30" y="114"/>
                      </a:cubicBezTo>
                      <a:cubicBezTo>
                        <a:pt x="43" y="109"/>
                        <a:pt x="52" y="99"/>
                        <a:pt x="57" y="86"/>
                      </a:cubicBezTo>
                      <a:cubicBezTo>
                        <a:pt x="58" y="86"/>
                        <a:pt x="59" y="87"/>
                        <a:pt x="60" y="87"/>
                      </a:cubicBezTo>
                      <a:cubicBezTo>
                        <a:pt x="70" y="87"/>
                        <a:pt x="78" y="78"/>
                        <a:pt x="78" y="68"/>
                      </a:cubicBezTo>
                      <a:cubicBezTo>
                        <a:pt x="78" y="58"/>
                        <a:pt x="70" y="49"/>
                        <a:pt x="6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nvGrpSpPr>
              <p:cNvPr id="215" name="Group 214">
                <a:extLst>
                  <a:ext uri="{FF2B5EF4-FFF2-40B4-BE49-F238E27FC236}">
                    <a16:creationId xmlns:a16="http://schemas.microsoft.com/office/drawing/2014/main" id="{216D6D64-2C5A-4F60-854F-2C65043EB94F}"/>
                  </a:ext>
                </a:extLst>
              </p:cNvPr>
              <p:cNvGrpSpPr/>
              <p:nvPr/>
            </p:nvGrpSpPr>
            <p:grpSpPr>
              <a:xfrm>
                <a:off x="10215099" y="2950490"/>
                <a:ext cx="255078" cy="246113"/>
                <a:chOff x="5475288" y="2779713"/>
                <a:chExt cx="1490663" cy="1438275"/>
              </a:xfrm>
              <a:solidFill>
                <a:schemeClr val="accent1"/>
              </a:solidFill>
            </p:grpSpPr>
            <p:sp>
              <p:nvSpPr>
                <p:cNvPr id="216" name="Freeform 5">
                  <a:extLst>
                    <a:ext uri="{FF2B5EF4-FFF2-40B4-BE49-F238E27FC236}">
                      <a16:creationId xmlns:a16="http://schemas.microsoft.com/office/drawing/2014/main" id="{DC961BF0-6168-4BC7-AA30-C73C79D58B60}"/>
                    </a:ext>
                  </a:extLst>
                </p:cNvPr>
                <p:cNvSpPr>
                  <a:spLocks/>
                </p:cNvSpPr>
                <p:nvPr/>
              </p:nvSpPr>
              <p:spPr bwMode="auto">
                <a:xfrm>
                  <a:off x="5894388" y="3843338"/>
                  <a:ext cx="650875" cy="374650"/>
                </a:xfrm>
                <a:custGeom>
                  <a:avLst/>
                  <a:gdLst>
                    <a:gd name="T0" fmla="*/ 172 w 172"/>
                    <a:gd name="T1" fmla="*/ 99 h 99"/>
                    <a:gd name="T2" fmla="*/ 0 w 172"/>
                    <a:gd name="T3" fmla="*/ 99 h 99"/>
                    <a:gd name="T4" fmla="*/ 11 w 172"/>
                    <a:gd name="T5" fmla="*/ 39 h 99"/>
                    <a:gd name="T6" fmla="*/ 60 w 172"/>
                    <a:gd name="T7" fmla="*/ 13 h 99"/>
                    <a:gd name="T8" fmla="*/ 112 w 172"/>
                    <a:gd name="T9" fmla="*/ 14 h 99"/>
                    <a:gd name="T10" fmla="*/ 162 w 172"/>
                    <a:gd name="T11" fmla="*/ 38 h 99"/>
                    <a:gd name="T12" fmla="*/ 172 w 172"/>
                    <a:gd name="T13" fmla="*/ 99 h 99"/>
                  </a:gdLst>
                  <a:ahLst/>
                  <a:cxnLst>
                    <a:cxn ang="0">
                      <a:pos x="T0" y="T1"/>
                    </a:cxn>
                    <a:cxn ang="0">
                      <a:pos x="T2" y="T3"/>
                    </a:cxn>
                    <a:cxn ang="0">
                      <a:pos x="T4" y="T5"/>
                    </a:cxn>
                    <a:cxn ang="0">
                      <a:pos x="T6" y="T7"/>
                    </a:cxn>
                    <a:cxn ang="0">
                      <a:pos x="T8" y="T9"/>
                    </a:cxn>
                    <a:cxn ang="0">
                      <a:pos x="T10" y="T11"/>
                    </a:cxn>
                    <a:cxn ang="0">
                      <a:pos x="T12" y="T13"/>
                    </a:cxn>
                  </a:cxnLst>
                  <a:rect l="0" t="0" r="r" b="b"/>
                  <a:pathLst>
                    <a:path w="172" h="99">
                      <a:moveTo>
                        <a:pt x="172" y="99"/>
                      </a:moveTo>
                      <a:cubicBezTo>
                        <a:pt x="113" y="99"/>
                        <a:pt x="58" y="99"/>
                        <a:pt x="0" y="99"/>
                      </a:cubicBezTo>
                      <a:cubicBezTo>
                        <a:pt x="4" y="78"/>
                        <a:pt x="7" y="58"/>
                        <a:pt x="11" y="39"/>
                      </a:cubicBezTo>
                      <a:cubicBezTo>
                        <a:pt x="17" y="11"/>
                        <a:pt x="35" y="0"/>
                        <a:pt x="60" y="13"/>
                      </a:cubicBezTo>
                      <a:cubicBezTo>
                        <a:pt x="78" y="23"/>
                        <a:pt x="94" y="23"/>
                        <a:pt x="112" y="14"/>
                      </a:cubicBezTo>
                      <a:cubicBezTo>
                        <a:pt x="137" y="1"/>
                        <a:pt x="156" y="11"/>
                        <a:pt x="162" y="38"/>
                      </a:cubicBezTo>
                      <a:cubicBezTo>
                        <a:pt x="166" y="58"/>
                        <a:pt x="168" y="78"/>
                        <a:pt x="172" y="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17" name="Freeform 6">
                  <a:extLst>
                    <a:ext uri="{FF2B5EF4-FFF2-40B4-BE49-F238E27FC236}">
                      <a16:creationId xmlns:a16="http://schemas.microsoft.com/office/drawing/2014/main" id="{C3131A54-9D7A-4B94-A634-E90C23196B2E}"/>
                    </a:ext>
                  </a:extLst>
                </p:cNvPr>
                <p:cNvSpPr>
                  <a:spLocks/>
                </p:cNvSpPr>
                <p:nvPr/>
              </p:nvSpPr>
              <p:spPr bwMode="auto">
                <a:xfrm>
                  <a:off x="6416676" y="3771901"/>
                  <a:ext cx="549275" cy="344488"/>
                </a:xfrm>
                <a:custGeom>
                  <a:avLst/>
                  <a:gdLst>
                    <a:gd name="T0" fmla="*/ 145 w 145"/>
                    <a:gd name="T1" fmla="*/ 91 h 91"/>
                    <a:gd name="T2" fmla="*/ 43 w 145"/>
                    <a:gd name="T3" fmla="*/ 91 h 91"/>
                    <a:gd name="T4" fmla="*/ 0 w 145"/>
                    <a:gd name="T5" fmla="*/ 17 h 91"/>
                    <a:gd name="T6" fmla="*/ 35 w 145"/>
                    <a:gd name="T7" fmla="*/ 11 h 91"/>
                    <a:gd name="T8" fmla="*/ 89 w 145"/>
                    <a:gd name="T9" fmla="*/ 13 h 91"/>
                    <a:gd name="T10" fmla="*/ 136 w 145"/>
                    <a:gd name="T11" fmla="*/ 32 h 91"/>
                    <a:gd name="T12" fmla="*/ 145 w 145"/>
                    <a:gd name="T13" fmla="*/ 91 h 91"/>
                  </a:gdLst>
                  <a:ahLst/>
                  <a:cxnLst>
                    <a:cxn ang="0">
                      <a:pos x="T0" y="T1"/>
                    </a:cxn>
                    <a:cxn ang="0">
                      <a:pos x="T2" y="T3"/>
                    </a:cxn>
                    <a:cxn ang="0">
                      <a:pos x="T4" y="T5"/>
                    </a:cxn>
                    <a:cxn ang="0">
                      <a:pos x="T6" y="T7"/>
                    </a:cxn>
                    <a:cxn ang="0">
                      <a:pos x="T8" y="T9"/>
                    </a:cxn>
                    <a:cxn ang="0">
                      <a:pos x="T10" y="T11"/>
                    </a:cxn>
                    <a:cxn ang="0">
                      <a:pos x="T12" y="T13"/>
                    </a:cxn>
                  </a:cxnLst>
                  <a:rect l="0" t="0" r="r" b="b"/>
                  <a:pathLst>
                    <a:path w="145" h="91">
                      <a:moveTo>
                        <a:pt x="145" y="91"/>
                      </a:moveTo>
                      <a:cubicBezTo>
                        <a:pt x="108" y="91"/>
                        <a:pt x="77" y="91"/>
                        <a:pt x="43" y="91"/>
                      </a:cubicBezTo>
                      <a:cubicBezTo>
                        <a:pt x="36" y="62"/>
                        <a:pt x="39" y="28"/>
                        <a:pt x="0" y="17"/>
                      </a:cubicBezTo>
                      <a:cubicBezTo>
                        <a:pt x="12" y="5"/>
                        <a:pt x="23" y="1"/>
                        <a:pt x="35" y="11"/>
                      </a:cubicBezTo>
                      <a:cubicBezTo>
                        <a:pt x="53" y="24"/>
                        <a:pt x="70" y="24"/>
                        <a:pt x="89" y="13"/>
                      </a:cubicBezTo>
                      <a:cubicBezTo>
                        <a:pt x="111" y="0"/>
                        <a:pt x="130" y="8"/>
                        <a:pt x="136" y="32"/>
                      </a:cubicBezTo>
                      <a:cubicBezTo>
                        <a:pt x="141" y="51"/>
                        <a:pt x="142" y="70"/>
                        <a:pt x="145"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18" name="Freeform 7">
                  <a:extLst>
                    <a:ext uri="{FF2B5EF4-FFF2-40B4-BE49-F238E27FC236}">
                      <a16:creationId xmlns:a16="http://schemas.microsoft.com/office/drawing/2014/main" id="{1EB3AE38-03ED-4DBD-B39E-79598A7CE686}"/>
                    </a:ext>
                  </a:extLst>
                </p:cNvPr>
                <p:cNvSpPr>
                  <a:spLocks/>
                </p:cNvSpPr>
                <p:nvPr/>
              </p:nvSpPr>
              <p:spPr bwMode="auto">
                <a:xfrm>
                  <a:off x="5475288" y="3775076"/>
                  <a:ext cx="555625" cy="336550"/>
                </a:xfrm>
                <a:custGeom>
                  <a:avLst/>
                  <a:gdLst>
                    <a:gd name="T0" fmla="*/ 147 w 147"/>
                    <a:gd name="T1" fmla="*/ 16 h 89"/>
                    <a:gd name="T2" fmla="*/ 103 w 147"/>
                    <a:gd name="T3" fmla="*/ 89 h 89"/>
                    <a:gd name="T4" fmla="*/ 0 w 147"/>
                    <a:gd name="T5" fmla="*/ 89 h 89"/>
                    <a:gd name="T6" fmla="*/ 12 w 147"/>
                    <a:gd name="T7" fmla="*/ 25 h 89"/>
                    <a:gd name="T8" fmla="*/ 56 w 147"/>
                    <a:gd name="T9" fmla="*/ 11 h 89"/>
                    <a:gd name="T10" fmla="*/ 111 w 147"/>
                    <a:gd name="T11" fmla="*/ 10 h 89"/>
                    <a:gd name="T12" fmla="*/ 147 w 147"/>
                    <a:gd name="T13" fmla="*/ 16 h 89"/>
                  </a:gdLst>
                  <a:ahLst/>
                  <a:cxnLst>
                    <a:cxn ang="0">
                      <a:pos x="T0" y="T1"/>
                    </a:cxn>
                    <a:cxn ang="0">
                      <a:pos x="T2" y="T3"/>
                    </a:cxn>
                    <a:cxn ang="0">
                      <a:pos x="T4" y="T5"/>
                    </a:cxn>
                    <a:cxn ang="0">
                      <a:pos x="T6" y="T7"/>
                    </a:cxn>
                    <a:cxn ang="0">
                      <a:pos x="T8" y="T9"/>
                    </a:cxn>
                    <a:cxn ang="0">
                      <a:pos x="T10" y="T11"/>
                    </a:cxn>
                    <a:cxn ang="0">
                      <a:pos x="T12" y="T13"/>
                    </a:cxn>
                  </a:cxnLst>
                  <a:rect l="0" t="0" r="r" b="b"/>
                  <a:pathLst>
                    <a:path w="147" h="89">
                      <a:moveTo>
                        <a:pt x="147" y="16"/>
                      </a:moveTo>
                      <a:cubicBezTo>
                        <a:pt x="109" y="27"/>
                        <a:pt x="109" y="60"/>
                        <a:pt x="103" y="89"/>
                      </a:cubicBezTo>
                      <a:cubicBezTo>
                        <a:pt x="69" y="89"/>
                        <a:pt x="36" y="89"/>
                        <a:pt x="0" y="89"/>
                      </a:cubicBezTo>
                      <a:cubicBezTo>
                        <a:pt x="4" y="67"/>
                        <a:pt x="7" y="46"/>
                        <a:pt x="12" y="25"/>
                      </a:cubicBezTo>
                      <a:cubicBezTo>
                        <a:pt x="17" y="8"/>
                        <a:pt x="39" y="0"/>
                        <a:pt x="56" y="11"/>
                      </a:cubicBezTo>
                      <a:cubicBezTo>
                        <a:pt x="75" y="22"/>
                        <a:pt x="93" y="24"/>
                        <a:pt x="111" y="10"/>
                      </a:cubicBezTo>
                      <a:cubicBezTo>
                        <a:pt x="123" y="0"/>
                        <a:pt x="134" y="5"/>
                        <a:pt x="147"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19" name="Freeform 8">
                  <a:extLst>
                    <a:ext uri="{FF2B5EF4-FFF2-40B4-BE49-F238E27FC236}">
                      <a16:creationId xmlns:a16="http://schemas.microsoft.com/office/drawing/2014/main" id="{D253890E-9244-4AC7-BBED-4B647346FB5C}"/>
                    </a:ext>
                  </a:extLst>
                </p:cNvPr>
                <p:cNvSpPr>
                  <a:spLocks/>
                </p:cNvSpPr>
                <p:nvPr/>
              </p:nvSpPr>
              <p:spPr bwMode="auto">
                <a:xfrm>
                  <a:off x="6057901" y="3509963"/>
                  <a:ext cx="317500" cy="363538"/>
                </a:xfrm>
                <a:custGeom>
                  <a:avLst/>
                  <a:gdLst>
                    <a:gd name="T0" fmla="*/ 0 w 84"/>
                    <a:gd name="T1" fmla="*/ 44 h 96"/>
                    <a:gd name="T2" fmla="*/ 38 w 84"/>
                    <a:gd name="T3" fmla="*/ 1 h 96"/>
                    <a:gd name="T4" fmla="*/ 82 w 84"/>
                    <a:gd name="T5" fmla="*/ 50 h 96"/>
                    <a:gd name="T6" fmla="*/ 43 w 84"/>
                    <a:gd name="T7" fmla="*/ 96 h 96"/>
                    <a:gd name="T8" fmla="*/ 0 w 84"/>
                    <a:gd name="T9" fmla="*/ 44 h 96"/>
                  </a:gdLst>
                  <a:ahLst/>
                  <a:cxnLst>
                    <a:cxn ang="0">
                      <a:pos x="T0" y="T1"/>
                    </a:cxn>
                    <a:cxn ang="0">
                      <a:pos x="T2" y="T3"/>
                    </a:cxn>
                    <a:cxn ang="0">
                      <a:pos x="T4" y="T5"/>
                    </a:cxn>
                    <a:cxn ang="0">
                      <a:pos x="T6" y="T7"/>
                    </a:cxn>
                    <a:cxn ang="0">
                      <a:pos x="T8" y="T9"/>
                    </a:cxn>
                  </a:cxnLst>
                  <a:rect l="0" t="0" r="r" b="b"/>
                  <a:pathLst>
                    <a:path w="84" h="96">
                      <a:moveTo>
                        <a:pt x="0" y="44"/>
                      </a:moveTo>
                      <a:cubicBezTo>
                        <a:pt x="0" y="18"/>
                        <a:pt x="15" y="3"/>
                        <a:pt x="38" y="1"/>
                      </a:cubicBezTo>
                      <a:cubicBezTo>
                        <a:pt x="60" y="0"/>
                        <a:pt x="81" y="18"/>
                        <a:pt x="82" y="50"/>
                      </a:cubicBezTo>
                      <a:cubicBezTo>
                        <a:pt x="84" y="73"/>
                        <a:pt x="63" y="96"/>
                        <a:pt x="43" y="96"/>
                      </a:cubicBezTo>
                      <a:cubicBezTo>
                        <a:pt x="18" y="96"/>
                        <a:pt x="0" y="75"/>
                        <a:pt x="0"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20" name="Freeform 9">
                  <a:extLst>
                    <a:ext uri="{FF2B5EF4-FFF2-40B4-BE49-F238E27FC236}">
                      <a16:creationId xmlns:a16="http://schemas.microsoft.com/office/drawing/2014/main" id="{4B6410DA-F685-42E8-95B5-B383F7B4446D}"/>
                    </a:ext>
                  </a:extLst>
                </p:cNvPr>
                <p:cNvSpPr>
                  <a:spLocks/>
                </p:cNvSpPr>
                <p:nvPr/>
              </p:nvSpPr>
              <p:spPr bwMode="auto">
                <a:xfrm>
                  <a:off x="5630863" y="3468688"/>
                  <a:ext cx="301625" cy="344488"/>
                </a:xfrm>
                <a:custGeom>
                  <a:avLst/>
                  <a:gdLst>
                    <a:gd name="T0" fmla="*/ 80 w 80"/>
                    <a:gd name="T1" fmla="*/ 48 h 91"/>
                    <a:gd name="T2" fmla="*/ 41 w 80"/>
                    <a:gd name="T3" fmla="*/ 91 h 91"/>
                    <a:gd name="T4" fmla="*/ 1 w 80"/>
                    <a:gd name="T5" fmla="*/ 40 h 91"/>
                    <a:gd name="T6" fmla="*/ 39 w 80"/>
                    <a:gd name="T7" fmla="*/ 1 h 91"/>
                    <a:gd name="T8" fmla="*/ 80 w 80"/>
                    <a:gd name="T9" fmla="*/ 48 h 91"/>
                  </a:gdLst>
                  <a:ahLst/>
                  <a:cxnLst>
                    <a:cxn ang="0">
                      <a:pos x="T0" y="T1"/>
                    </a:cxn>
                    <a:cxn ang="0">
                      <a:pos x="T2" y="T3"/>
                    </a:cxn>
                    <a:cxn ang="0">
                      <a:pos x="T4" y="T5"/>
                    </a:cxn>
                    <a:cxn ang="0">
                      <a:pos x="T6" y="T7"/>
                    </a:cxn>
                    <a:cxn ang="0">
                      <a:pos x="T8" y="T9"/>
                    </a:cxn>
                  </a:cxnLst>
                  <a:rect l="0" t="0" r="r" b="b"/>
                  <a:pathLst>
                    <a:path w="80" h="91">
                      <a:moveTo>
                        <a:pt x="80" y="48"/>
                      </a:moveTo>
                      <a:cubicBezTo>
                        <a:pt x="79" y="70"/>
                        <a:pt x="60" y="91"/>
                        <a:pt x="41" y="91"/>
                      </a:cubicBezTo>
                      <a:cubicBezTo>
                        <a:pt x="18" y="89"/>
                        <a:pt x="0" y="67"/>
                        <a:pt x="1" y="40"/>
                      </a:cubicBezTo>
                      <a:cubicBezTo>
                        <a:pt x="2" y="17"/>
                        <a:pt x="18" y="0"/>
                        <a:pt x="39" y="1"/>
                      </a:cubicBezTo>
                      <a:cubicBezTo>
                        <a:pt x="62" y="1"/>
                        <a:pt x="80" y="24"/>
                        <a:pt x="8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21" name="Freeform 10">
                  <a:extLst>
                    <a:ext uri="{FF2B5EF4-FFF2-40B4-BE49-F238E27FC236}">
                      <a16:creationId xmlns:a16="http://schemas.microsoft.com/office/drawing/2014/main" id="{F3DE6233-49AA-4FB1-B69F-B9167D452F04}"/>
                    </a:ext>
                  </a:extLst>
                </p:cNvPr>
                <p:cNvSpPr>
                  <a:spLocks/>
                </p:cNvSpPr>
                <p:nvPr/>
              </p:nvSpPr>
              <p:spPr bwMode="auto">
                <a:xfrm>
                  <a:off x="6515101" y="3468688"/>
                  <a:ext cx="295275" cy="344488"/>
                </a:xfrm>
                <a:custGeom>
                  <a:avLst/>
                  <a:gdLst>
                    <a:gd name="T0" fmla="*/ 78 w 78"/>
                    <a:gd name="T1" fmla="*/ 43 h 91"/>
                    <a:gd name="T2" fmla="*/ 38 w 78"/>
                    <a:gd name="T3" fmla="*/ 91 h 91"/>
                    <a:gd name="T4" fmla="*/ 0 w 78"/>
                    <a:gd name="T5" fmla="*/ 47 h 91"/>
                    <a:gd name="T6" fmla="*/ 41 w 78"/>
                    <a:gd name="T7" fmla="*/ 1 h 91"/>
                    <a:gd name="T8" fmla="*/ 78 w 78"/>
                    <a:gd name="T9" fmla="*/ 43 h 91"/>
                  </a:gdLst>
                  <a:ahLst/>
                  <a:cxnLst>
                    <a:cxn ang="0">
                      <a:pos x="T0" y="T1"/>
                    </a:cxn>
                    <a:cxn ang="0">
                      <a:pos x="T2" y="T3"/>
                    </a:cxn>
                    <a:cxn ang="0">
                      <a:pos x="T4" y="T5"/>
                    </a:cxn>
                    <a:cxn ang="0">
                      <a:pos x="T6" y="T7"/>
                    </a:cxn>
                    <a:cxn ang="0">
                      <a:pos x="T8" y="T9"/>
                    </a:cxn>
                  </a:cxnLst>
                  <a:rect l="0" t="0" r="r" b="b"/>
                  <a:pathLst>
                    <a:path w="78" h="91">
                      <a:moveTo>
                        <a:pt x="78" y="43"/>
                      </a:moveTo>
                      <a:cubicBezTo>
                        <a:pt x="78" y="68"/>
                        <a:pt x="59" y="91"/>
                        <a:pt x="38" y="91"/>
                      </a:cubicBezTo>
                      <a:cubicBezTo>
                        <a:pt x="19" y="91"/>
                        <a:pt x="0" y="68"/>
                        <a:pt x="0" y="47"/>
                      </a:cubicBezTo>
                      <a:cubicBezTo>
                        <a:pt x="0" y="22"/>
                        <a:pt x="19" y="0"/>
                        <a:pt x="41" y="1"/>
                      </a:cubicBezTo>
                      <a:cubicBezTo>
                        <a:pt x="63" y="1"/>
                        <a:pt x="78" y="19"/>
                        <a:pt x="78"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22" name="Freeform 11">
                  <a:extLst>
                    <a:ext uri="{FF2B5EF4-FFF2-40B4-BE49-F238E27FC236}">
                      <a16:creationId xmlns:a16="http://schemas.microsoft.com/office/drawing/2014/main" id="{4A66E382-56D5-433F-82AB-64E4E7527D0C}"/>
                    </a:ext>
                  </a:extLst>
                </p:cNvPr>
                <p:cNvSpPr>
                  <a:spLocks/>
                </p:cNvSpPr>
                <p:nvPr/>
              </p:nvSpPr>
              <p:spPr bwMode="auto">
                <a:xfrm>
                  <a:off x="5910263" y="2779713"/>
                  <a:ext cx="676275" cy="563563"/>
                </a:xfrm>
                <a:custGeom>
                  <a:avLst/>
                  <a:gdLst>
                    <a:gd name="T0" fmla="*/ 369 w 426"/>
                    <a:gd name="T1" fmla="*/ 0 h 355"/>
                    <a:gd name="T2" fmla="*/ 167 w 426"/>
                    <a:gd name="T3" fmla="*/ 241 h 355"/>
                    <a:gd name="T4" fmla="*/ 55 w 426"/>
                    <a:gd name="T5" fmla="*/ 117 h 355"/>
                    <a:gd name="T6" fmla="*/ 0 w 426"/>
                    <a:gd name="T7" fmla="*/ 167 h 355"/>
                    <a:gd name="T8" fmla="*/ 167 w 426"/>
                    <a:gd name="T9" fmla="*/ 355 h 355"/>
                    <a:gd name="T10" fmla="*/ 426 w 426"/>
                    <a:gd name="T11" fmla="*/ 48 h 355"/>
                    <a:gd name="T12" fmla="*/ 369 w 426"/>
                    <a:gd name="T13" fmla="*/ 0 h 355"/>
                  </a:gdLst>
                  <a:ahLst/>
                  <a:cxnLst>
                    <a:cxn ang="0">
                      <a:pos x="T0" y="T1"/>
                    </a:cxn>
                    <a:cxn ang="0">
                      <a:pos x="T2" y="T3"/>
                    </a:cxn>
                    <a:cxn ang="0">
                      <a:pos x="T4" y="T5"/>
                    </a:cxn>
                    <a:cxn ang="0">
                      <a:pos x="T6" y="T7"/>
                    </a:cxn>
                    <a:cxn ang="0">
                      <a:pos x="T8" y="T9"/>
                    </a:cxn>
                    <a:cxn ang="0">
                      <a:pos x="T10" y="T11"/>
                    </a:cxn>
                    <a:cxn ang="0">
                      <a:pos x="T12" y="T13"/>
                    </a:cxn>
                  </a:cxnLst>
                  <a:rect l="0" t="0" r="r" b="b"/>
                  <a:pathLst>
                    <a:path w="426" h="355">
                      <a:moveTo>
                        <a:pt x="369" y="0"/>
                      </a:moveTo>
                      <a:lnTo>
                        <a:pt x="167" y="241"/>
                      </a:lnTo>
                      <a:lnTo>
                        <a:pt x="55" y="117"/>
                      </a:lnTo>
                      <a:lnTo>
                        <a:pt x="0" y="167"/>
                      </a:lnTo>
                      <a:lnTo>
                        <a:pt x="167" y="355"/>
                      </a:lnTo>
                      <a:lnTo>
                        <a:pt x="426" y="48"/>
                      </a:lnTo>
                      <a:lnTo>
                        <a:pt x="3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sp>
          <p:nvSpPr>
            <p:cNvPr id="227" name="Right Bracket 226">
              <a:extLst>
                <a:ext uri="{FF2B5EF4-FFF2-40B4-BE49-F238E27FC236}">
                  <a16:creationId xmlns:a16="http://schemas.microsoft.com/office/drawing/2014/main" id="{B8CC51B4-6AA3-4A58-80A8-C9677C72AD6C}"/>
                </a:ext>
              </a:extLst>
            </p:cNvPr>
            <p:cNvSpPr/>
            <p:nvPr/>
          </p:nvSpPr>
          <p:spPr>
            <a:xfrm rot="16200000">
              <a:off x="9712350" y="2412852"/>
              <a:ext cx="299020" cy="583483"/>
            </a:xfrm>
            <a:prstGeom prst="rightBracket">
              <a:avLst>
                <a:gd name="adj" fmla="val 0"/>
              </a:avLst>
            </a:prstGeom>
            <a:ln w="19050">
              <a:solidFill>
                <a:schemeClr val="accent3"/>
              </a:solidFill>
              <a:prstDash val="sysDot"/>
              <a:headEnd type="none"/>
              <a:tailEnd type="none"/>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cxnSp>
          <p:nvCxnSpPr>
            <p:cNvPr id="228" name="Straight Connector 227">
              <a:extLst>
                <a:ext uri="{FF2B5EF4-FFF2-40B4-BE49-F238E27FC236}">
                  <a16:creationId xmlns:a16="http://schemas.microsoft.com/office/drawing/2014/main" id="{6E09ABA1-D827-4002-B530-22B34A6495B6}"/>
                </a:ext>
              </a:extLst>
            </p:cNvPr>
            <p:cNvCxnSpPr/>
            <p:nvPr/>
          </p:nvCxnSpPr>
          <p:spPr>
            <a:xfrm>
              <a:off x="9861860" y="2555083"/>
              <a:ext cx="0" cy="293773"/>
            </a:xfrm>
            <a:prstGeom prst="line">
              <a:avLst/>
            </a:prstGeom>
            <a:ln w="19050">
              <a:solidFill>
                <a:schemeClr val="accent3"/>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229" name="Rectangle 228">
              <a:extLst>
                <a:ext uri="{FF2B5EF4-FFF2-40B4-BE49-F238E27FC236}">
                  <a16:creationId xmlns:a16="http://schemas.microsoft.com/office/drawing/2014/main" id="{6072B566-4DC5-4679-81B9-B1BB1B9827FA}"/>
                </a:ext>
              </a:extLst>
            </p:cNvPr>
            <p:cNvSpPr/>
            <p:nvPr/>
          </p:nvSpPr>
          <p:spPr>
            <a:xfrm>
              <a:off x="6153331" y="1544746"/>
              <a:ext cx="2559540" cy="523220"/>
            </a:xfrm>
            <a:prstGeom prst="rect">
              <a:avLst/>
            </a:prstGeom>
          </p:spPr>
          <p:txBody>
            <a:bodyPr wrap="square">
              <a:spAutoFit/>
            </a:bodyPr>
            <a:lstStyle/>
            <a:p>
              <a:pPr marL="0" marR="0" lvl="0" indent="0" algn="l" defTabSz="896094" rtl="0" eaLnBrk="1" fontAlgn="base" latinLnBrk="0" hangingPunct="1">
                <a:lnSpc>
                  <a:spcPct val="100000"/>
                </a:lnSpc>
                <a:spcBef>
                  <a:spcPct val="0"/>
                </a:spcBef>
                <a:spcAft>
                  <a:spcPct val="0"/>
                </a:spcAft>
                <a:buClrTx/>
                <a:buSzTx/>
                <a:buFontTx/>
                <a:buNone/>
                <a:tabLst/>
                <a:defRPr/>
              </a:pPr>
              <a:r>
                <a:rPr kumimoji="0" lang="en-US" sz="1372" b="0" i="0" u="none" strike="noStrike" kern="1200" cap="none" spc="0" normalizeH="0" baseline="0" noProof="0">
                  <a:ln>
                    <a:noFill/>
                  </a:ln>
                  <a:solidFill>
                    <a:srgbClr val="161616">
                      <a:lumMod val="50000"/>
                    </a:srgbClr>
                  </a:solidFill>
                  <a:effectLst/>
                  <a:uLnTx/>
                  <a:uFillTx/>
                  <a:latin typeface="Segoe UI"/>
                  <a:ea typeface="+mn-ea"/>
                  <a:cs typeface="+mn-cs"/>
                </a:rPr>
                <a:t>Group identity created in Azure Active Directory</a:t>
              </a:r>
            </a:p>
          </p:txBody>
        </p:sp>
        <p:sp>
          <p:nvSpPr>
            <p:cNvPr id="230" name="Rectangle 229">
              <a:extLst>
                <a:ext uri="{FF2B5EF4-FFF2-40B4-BE49-F238E27FC236}">
                  <a16:creationId xmlns:a16="http://schemas.microsoft.com/office/drawing/2014/main" id="{5832DC3D-AF2D-4C87-B6D9-65DC5C356B88}"/>
                </a:ext>
              </a:extLst>
            </p:cNvPr>
            <p:cNvSpPr/>
            <p:nvPr/>
          </p:nvSpPr>
          <p:spPr>
            <a:xfrm>
              <a:off x="6203488" y="3811824"/>
              <a:ext cx="1717230" cy="275163"/>
            </a:xfrm>
            <a:prstGeom prst="rect">
              <a:avLst/>
            </a:prstGeom>
          </p:spPr>
          <p:txBody>
            <a:bodyPr wrap="none">
              <a:spAutoFit/>
            </a:bodyPr>
            <a:lstStyle/>
            <a:p>
              <a:pPr marL="0" marR="0" lvl="0" indent="0" algn="ctr" defTabSz="878559" rtl="0" eaLnBrk="1" fontAlgn="base" latinLnBrk="0" hangingPunct="1">
                <a:lnSpc>
                  <a:spcPct val="100000"/>
                </a:lnSpc>
                <a:spcBef>
                  <a:spcPct val="0"/>
                </a:spcBef>
                <a:spcAft>
                  <a:spcPct val="0"/>
                </a:spcAft>
                <a:buClrTx/>
                <a:buSzTx/>
                <a:buFontTx/>
                <a:buNone/>
                <a:tabLst/>
                <a:defRPr/>
              </a:pPr>
              <a:r>
                <a:rPr kumimoji="0" lang="en-US" sz="1153" b="0" i="0" u="none" strike="noStrike" kern="0" cap="none" spc="0" normalizeH="0" baseline="0" noProof="0">
                  <a:ln>
                    <a:noFill/>
                  </a:ln>
                  <a:solidFill>
                    <a:srgbClr val="161616"/>
                  </a:solidFill>
                  <a:effectLst/>
                  <a:uLnTx/>
                  <a:uFillTx/>
                  <a:latin typeface="Segoe UI Semibold" charset="0"/>
                  <a:ea typeface="Segoe UI Semibold" charset="0"/>
                  <a:cs typeface="Segoe UI Semibold" charset="0"/>
                </a:rPr>
                <a:t>Azure Active Directory</a:t>
              </a:r>
            </a:p>
          </p:txBody>
        </p:sp>
        <p:sp>
          <p:nvSpPr>
            <p:cNvPr id="231" name="Rectangle 230">
              <a:extLst>
                <a:ext uri="{FF2B5EF4-FFF2-40B4-BE49-F238E27FC236}">
                  <a16:creationId xmlns:a16="http://schemas.microsoft.com/office/drawing/2014/main" id="{854947F2-A9AE-49B5-8809-BE48C6764718}"/>
                </a:ext>
              </a:extLst>
            </p:cNvPr>
            <p:cNvSpPr/>
            <p:nvPr/>
          </p:nvSpPr>
          <p:spPr>
            <a:xfrm>
              <a:off x="6619431" y="4046850"/>
              <a:ext cx="1510959" cy="392245"/>
            </a:xfrm>
            <a:prstGeom prst="rect">
              <a:avLst/>
            </a:prstGeom>
          </p:spPr>
          <p:txBody>
            <a:bodyPr wrap="square">
              <a:spAutoFit/>
            </a:bodyPr>
            <a:lstStyle/>
            <a:p>
              <a:pPr marL="0" marR="0" lvl="0" indent="0" algn="l" defTabSz="878559" rtl="0" eaLnBrk="1" fontAlgn="base" latinLnBrk="0" hangingPunct="1">
                <a:lnSpc>
                  <a:spcPct val="100000"/>
                </a:lnSpc>
                <a:spcBef>
                  <a:spcPct val="0"/>
                </a:spcBef>
                <a:spcAft>
                  <a:spcPct val="0"/>
                </a:spcAft>
                <a:buClrTx/>
                <a:buSzTx/>
                <a:buFontTx/>
                <a:buNone/>
                <a:tabLst/>
                <a:defRPr/>
              </a:pPr>
              <a:r>
                <a:rPr kumimoji="0" lang="en-US" sz="961" b="0" i="0" u="none" strike="noStrike" kern="0" cap="none" spc="0" normalizeH="0" baseline="0" noProof="0">
                  <a:ln>
                    <a:noFill/>
                  </a:ln>
                  <a:solidFill>
                    <a:srgbClr val="161616"/>
                  </a:solidFill>
                  <a:effectLst/>
                  <a:uLnTx/>
                  <a:uFillTx/>
                  <a:latin typeface="Segoe UI"/>
                  <a:ea typeface="Segoe UI Semibold" charset="0"/>
                  <a:cs typeface="Segoe UI Semibold" charset="0"/>
                </a:rPr>
                <a:t>Identity, Resource URLs, Owners, Members</a:t>
              </a:r>
            </a:p>
          </p:txBody>
        </p:sp>
        <p:grpSp>
          <p:nvGrpSpPr>
            <p:cNvPr id="232" name="Group 231">
              <a:extLst>
                <a:ext uri="{FF2B5EF4-FFF2-40B4-BE49-F238E27FC236}">
                  <a16:creationId xmlns:a16="http://schemas.microsoft.com/office/drawing/2014/main" id="{D5ACBD4F-E8CC-4564-8506-F29A01A999BA}"/>
                </a:ext>
              </a:extLst>
            </p:cNvPr>
            <p:cNvGrpSpPr/>
            <p:nvPr/>
          </p:nvGrpSpPr>
          <p:grpSpPr>
            <a:xfrm>
              <a:off x="6319447" y="4095512"/>
              <a:ext cx="295193" cy="297456"/>
              <a:chOff x="5911850" y="3184525"/>
              <a:chExt cx="620713" cy="625475"/>
            </a:xfrm>
            <a:solidFill>
              <a:schemeClr val="tx1"/>
            </a:solidFill>
          </p:grpSpPr>
          <p:sp>
            <p:nvSpPr>
              <p:cNvPr id="233" name="Freeform 5">
                <a:extLst>
                  <a:ext uri="{FF2B5EF4-FFF2-40B4-BE49-F238E27FC236}">
                    <a16:creationId xmlns:a16="http://schemas.microsoft.com/office/drawing/2014/main" id="{99018CC5-AE29-43D4-9A5A-8E642BD078AC}"/>
                  </a:ext>
                </a:extLst>
              </p:cNvPr>
              <p:cNvSpPr>
                <a:spLocks/>
              </p:cNvSpPr>
              <p:nvPr/>
            </p:nvSpPr>
            <p:spPr bwMode="auto">
              <a:xfrm>
                <a:off x="6099175" y="3413125"/>
                <a:ext cx="119063" cy="203200"/>
              </a:xfrm>
              <a:custGeom>
                <a:avLst/>
                <a:gdLst>
                  <a:gd name="T0" fmla="*/ 0 w 31"/>
                  <a:gd name="T1" fmla="*/ 24 h 53"/>
                  <a:gd name="T2" fmla="*/ 3 w 31"/>
                  <a:gd name="T3" fmla="*/ 33 h 53"/>
                  <a:gd name="T4" fmla="*/ 2 w 31"/>
                  <a:gd name="T5" fmla="*/ 40 h 53"/>
                  <a:gd name="T6" fmla="*/ 26 w 31"/>
                  <a:gd name="T7" fmla="*/ 53 h 53"/>
                  <a:gd name="T8" fmla="*/ 31 w 31"/>
                  <a:gd name="T9" fmla="*/ 51 h 53"/>
                  <a:gd name="T10" fmla="*/ 31 w 31"/>
                  <a:gd name="T11" fmla="*/ 2 h 53"/>
                  <a:gd name="T12" fmla="*/ 25 w 31"/>
                  <a:gd name="T13" fmla="*/ 0 h 53"/>
                  <a:gd name="T14" fmla="*/ 0 w 31"/>
                  <a:gd name="T15" fmla="*/ 24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53">
                    <a:moveTo>
                      <a:pt x="0" y="24"/>
                    </a:moveTo>
                    <a:cubicBezTo>
                      <a:pt x="2" y="26"/>
                      <a:pt x="3" y="30"/>
                      <a:pt x="3" y="33"/>
                    </a:cubicBezTo>
                    <a:cubicBezTo>
                      <a:pt x="3" y="36"/>
                      <a:pt x="3" y="38"/>
                      <a:pt x="2" y="40"/>
                    </a:cubicBezTo>
                    <a:cubicBezTo>
                      <a:pt x="26" y="53"/>
                      <a:pt x="26" y="53"/>
                      <a:pt x="26" y="53"/>
                    </a:cubicBezTo>
                    <a:cubicBezTo>
                      <a:pt x="28" y="52"/>
                      <a:pt x="29" y="51"/>
                      <a:pt x="31" y="51"/>
                    </a:cubicBezTo>
                    <a:cubicBezTo>
                      <a:pt x="31" y="2"/>
                      <a:pt x="31" y="2"/>
                      <a:pt x="31" y="2"/>
                    </a:cubicBezTo>
                    <a:cubicBezTo>
                      <a:pt x="29" y="2"/>
                      <a:pt x="27" y="1"/>
                      <a:pt x="25" y="0"/>
                    </a:cubicBez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34" name="Freeform 6">
                <a:extLst>
                  <a:ext uri="{FF2B5EF4-FFF2-40B4-BE49-F238E27FC236}">
                    <a16:creationId xmlns:a16="http://schemas.microsoft.com/office/drawing/2014/main" id="{06B91AEF-8391-4DC2-893D-B33DFCA15835}"/>
                  </a:ext>
                </a:extLst>
              </p:cNvPr>
              <p:cNvSpPr>
                <a:spLocks/>
              </p:cNvSpPr>
              <p:nvPr/>
            </p:nvSpPr>
            <p:spPr bwMode="auto">
              <a:xfrm>
                <a:off x="6234113" y="3416300"/>
                <a:ext cx="114300" cy="200025"/>
              </a:xfrm>
              <a:custGeom>
                <a:avLst/>
                <a:gdLst>
                  <a:gd name="T0" fmla="*/ 5 w 30"/>
                  <a:gd name="T1" fmla="*/ 0 h 52"/>
                  <a:gd name="T2" fmla="*/ 0 w 30"/>
                  <a:gd name="T3" fmla="*/ 1 h 52"/>
                  <a:gd name="T4" fmla="*/ 0 w 30"/>
                  <a:gd name="T5" fmla="*/ 50 h 52"/>
                  <a:gd name="T6" fmla="*/ 5 w 30"/>
                  <a:gd name="T7" fmla="*/ 52 h 52"/>
                  <a:gd name="T8" fmla="*/ 29 w 30"/>
                  <a:gd name="T9" fmla="*/ 39 h 52"/>
                  <a:gd name="T10" fmla="*/ 27 w 30"/>
                  <a:gd name="T11" fmla="*/ 32 h 52"/>
                  <a:gd name="T12" fmla="*/ 30 w 30"/>
                  <a:gd name="T13" fmla="*/ 23 h 52"/>
                  <a:gd name="T14" fmla="*/ 5 w 30"/>
                  <a:gd name="T15" fmla="*/ 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52">
                    <a:moveTo>
                      <a:pt x="5" y="0"/>
                    </a:moveTo>
                    <a:cubicBezTo>
                      <a:pt x="3" y="0"/>
                      <a:pt x="2" y="1"/>
                      <a:pt x="0" y="1"/>
                    </a:cubicBezTo>
                    <a:cubicBezTo>
                      <a:pt x="0" y="50"/>
                      <a:pt x="0" y="50"/>
                      <a:pt x="0" y="50"/>
                    </a:cubicBezTo>
                    <a:cubicBezTo>
                      <a:pt x="2" y="50"/>
                      <a:pt x="3" y="51"/>
                      <a:pt x="5" y="52"/>
                    </a:cubicBezTo>
                    <a:cubicBezTo>
                      <a:pt x="29" y="39"/>
                      <a:pt x="29" y="39"/>
                      <a:pt x="29" y="39"/>
                    </a:cubicBezTo>
                    <a:cubicBezTo>
                      <a:pt x="28" y="37"/>
                      <a:pt x="27" y="35"/>
                      <a:pt x="27" y="32"/>
                    </a:cubicBezTo>
                    <a:cubicBezTo>
                      <a:pt x="27" y="29"/>
                      <a:pt x="28" y="26"/>
                      <a:pt x="30" y="23"/>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35" name="Freeform 7">
                <a:extLst>
                  <a:ext uri="{FF2B5EF4-FFF2-40B4-BE49-F238E27FC236}">
                    <a16:creationId xmlns:a16="http://schemas.microsoft.com/office/drawing/2014/main" id="{98F18591-F6C9-4053-9C73-473192FF2C19}"/>
                  </a:ext>
                </a:extLst>
              </p:cNvPr>
              <p:cNvSpPr>
                <a:spLocks noEditPoints="1"/>
              </p:cNvSpPr>
              <p:nvPr/>
            </p:nvSpPr>
            <p:spPr bwMode="auto">
              <a:xfrm>
                <a:off x="5911850" y="3184525"/>
                <a:ext cx="620713" cy="625475"/>
              </a:xfrm>
              <a:custGeom>
                <a:avLst/>
                <a:gdLst>
                  <a:gd name="T0" fmla="*/ 82 w 162"/>
                  <a:gd name="T1" fmla="*/ 0 h 164"/>
                  <a:gd name="T2" fmla="*/ 0 w 162"/>
                  <a:gd name="T3" fmla="*/ 98 h 164"/>
                  <a:gd name="T4" fmla="*/ 82 w 162"/>
                  <a:gd name="T5" fmla="*/ 164 h 164"/>
                  <a:gd name="T6" fmla="*/ 162 w 162"/>
                  <a:gd name="T7" fmla="*/ 98 h 164"/>
                  <a:gd name="T8" fmla="*/ 82 w 162"/>
                  <a:gd name="T9" fmla="*/ 0 h 164"/>
                  <a:gd name="T10" fmla="*/ 126 w 162"/>
                  <a:gd name="T11" fmla="*/ 108 h 164"/>
                  <a:gd name="T12" fmla="*/ 115 w 162"/>
                  <a:gd name="T13" fmla="*/ 104 h 164"/>
                  <a:gd name="T14" fmla="*/ 93 w 162"/>
                  <a:gd name="T15" fmla="*/ 115 h 164"/>
                  <a:gd name="T16" fmla="*/ 97 w 162"/>
                  <a:gd name="T17" fmla="*/ 126 h 164"/>
                  <a:gd name="T18" fmla="*/ 82 w 162"/>
                  <a:gd name="T19" fmla="*/ 141 h 164"/>
                  <a:gd name="T20" fmla="*/ 67 w 162"/>
                  <a:gd name="T21" fmla="*/ 126 h 164"/>
                  <a:gd name="T22" fmla="*/ 71 w 162"/>
                  <a:gd name="T23" fmla="*/ 115 h 164"/>
                  <a:gd name="T24" fmla="*/ 48 w 162"/>
                  <a:gd name="T25" fmla="*/ 103 h 164"/>
                  <a:gd name="T26" fmla="*/ 37 w 162"/>
                  <a:gd name="T27" fmla="*/ 108 h 164"/>
                  <a:gd name="T28" fmla="*/ 22 w 162"/>
                  <a:gd name="T29" fmla="*/ 93 h 164"/>
                  <a:gd name="T30" fmla="*/ 37 w 162"/>
                  <a:gd name="T31" fmla="*/ 78 h 164"/>
                  <a:gd name="T32" fmla="*/ 46 w 162"/>
                  <a:gd name="T33" fmla="*/ 81 h 164"/>
                  <a:gd name="T34" fmla="*/ 71 w 162"/>
                  <a:gd name="T35" fmla="*/ 58 h 164"/>
                  <a:gd name="T36" fmla="*/ 67 w 162"/>
                  <a:gd name="T37" fmla="*/ 47 h 164"/>
                  <a:gd name="T38" fmla="*/ 82 w 162"/>
                  <a:gd name="T39" fmla="*/ 32 h 164"/>
                  <a:gd name="T40" fmla="*/ 97 w 162"/>
                  <a:gd name="T41" fmla="*/ 47 h 164"/>
                  <a:gd name="T42" fmla="*/ 92 w 162"/>
                  <a:gd name="T43" fmla="*/ 58 h 164"/>
                  <a:gd name="T44" fmla="*/ 117 w 162"/>
                  <a:gd name="T45" fmla="*/ 81 h 164"/>
                  <a:gd name="T46" fmla="*/ 126 w 162"/>
                  <a:gd name="T47" fmla="*/ 78 h 164"/>
                  <a:gd name="T48" fmla="*/ 141 w 162"/>
                  <a:gd name="T49" fmla="*/ 93 h 164"/>
                  <a:gd name="T50" fmla="*/ 126 w 162"/>
                  <a:gd name="T51" fmla="*/ 108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2" h="164">
                    <a:moveTo>
                      <a:pt x="82" y="0"/>
                    </a:moveTo>
                    <a:cubicBezTo>
                      <a:pt x="0" y="98"/>
                      <a:pt x="0" y="98"/>
                      <a:pt x="0" y="98"/>
                    </a:cubicBezTo>
                    <a:cubicBezTo>
                      <a:pt x="82" y="164"/>
                      <a:pt x="82" y="164"/>
                      <a:pt x="82" y="164"/>
                    </a:cubicBezTo>
                    <a:cubicBezTo>
                      <a:pt x="162" y="98"/>
                      <a:pt x="162" y="98"/>
                      <a:pt x="162" y="98"/>
                    </a:cubicBezTo>
                    <a:lnTo>
                      <a:pt x="82" y="0"/>
                    </a:lnTo>
                    <a:close/>
                    <a:moveTo>
                      <a:pt x="126" y="108"/>
                    </a:moveTo>
                    <a:cubicBezTo>
                      <a:pt x="122" y="108"/>
                      <a:pt x="118" y="107"/>
                      <a:pt x="115" y="104"/>
                    </a:cubicBezTo>
                    <a:cubicBezTo>
                      <a:pt x="93" y="115"/>
                      <a:pt x="93" y="115"/>
                      <a:pt x="93" y="115"/>
                    </a:cubicBezTo>
                    <a:cubicBezTo>
                      <a:pt x="95" y="118"/>
                      <a:pt x="97" y="122"/>
                      <a:pt x="97" y="126"/>
                    </a:cubicBezTo>
                    <a:cubicBezTo>
                      <a:pt x="97" y="134"/>
                      <a:pt x="90" y="141"/>
                      <a:pt x="82" y="141"/>
                    </a:cubicBezTo>
                    <a:cubicBezTo>
                      <a:pt x="74" y="141"/>
                      <a:pt x="67" y="134"/>
                      <a:pt x="67" y="126"/>
                    </a:cubicBezTo>
                    <a:cubicBezTo>
                      <a:pt x="67" y="122"/>
                      <a:pt x="69" y="118"/>
                      <a:pt x="71" y="115"/>
                    </a:cubicBezTo>
                    <a:cubicBezTo>
                      <a:pt x="48" y="103"/>
                      <a:pt x="48" y="103"/>
                      <a:pt x="48" y="103"/>
                    </a:cubicBezTo>
                    <a:cubicBezTo>
                      <a:pt x="46" y="106"/>
                      <a:pt x="42" y="108"/>
                      <a:pt x="37" y="108"/>
                    </a:cubicBezTo>
                    <a:cubicBezTo>
                      <a:pt x="29" y="108"/>
                      <a:pt x="22" y="102"/>
                      <a:pt x="22" y="93"/>
                    </a:cubicBezTo>
                    <a:cubicBezTo>
                      <a:pt x="22" y="85"/>
                      <a:pt x="29" y="78"/>
                      <a:pt x="37" y="78"/>
                    </a:cubicBezTo>
                    <a:cubicBezTo>
                      <a:pt x="41" y="78"/>
                      <a:pt x="44" y="79"/>
                      <a:pt x="46" y="81"/>
                    </a:cubicBezTo>
                    <a:cubicBezTo>
                      <a:pt x="71" y="58"/>
                      <a:pt x="71" y="58"/>
                      <a:pt x="71" y="58"/>
                    </a:cubicBezTo>
                    <a:cubicBezTo>
                      <a:pt x="69" y="55"/>
                      <a:pt x="67" y="51"/>
                      <a:pt x="67" y="47"/>
                    </a:cubicBezTo>
                    <a:cubicBezTo>
                      <a:pt x="67" y="39"/>
                      <a:pt x="74" y="32"/>
                      <a:pt x="82" y="32"/>
                    </a:cubicBezTo>
                    <a:cubicBezTo>
                      <a:pt x="90" y="32"/>
                      <a:pt x="97" y="39"/>
                      <a:pt x="97" y="47"/>
                    </a:cubicBezTo>
                    <a:cubicBezTo>
                      <a:pt x="97" y="52"/>
                      <a:pt x="95" y="56"/>
                      <a:pt x="92" y="58"/>
                    </a:cubicBezTo>
                    <a:cubicBezTo>
                      <a:pt x="117" y="81"/>
                      <a:pt x="117" y="81"/>
                      <a:pt x="117" y="81"/>
                    </a:cubicBezTo>
                    <a:cubicBezTo>
                      <a:pt x="119" y="80"/>
                      <a:pt x="123" y="78"/>
                      <a:pt x="126" y="78"/>
                    </a:cubicBezTo>
                    <a:cubicBezTo>
                      <a:pt x="134" y="78"/>
                      <a:pt x="141" y="85"/>
                      <a:pt x="141" y="93"/>
                    </a:cubicBezTo>
                    <a:cubicBezTo>
                      <a:pt x="141" y="102"/>
                      <a:pt x="134" y="108"/>
                      <a:pt x="126"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nvGrpSpPr>
            <p:cNvPr id="236" name="Group 235">
              <a:extLst>
                <a:ext uri="{FF2B5EF4-FFF2-40B4-BE49-F238E27FC236}">
                  <a16:creationId xmlns:a16="http://schemas.microsoft.com/office/drawing/2014/main" id="{72FDCEF5-E1AC-4DB2-BD01-7EB266A14893}"/>
                </a:ext>
              </a:extLst>
            </p:cNvPr>
            <p:cNvGrpSpPr/>
            <p:nvPr/>
          </p:nvGrpSpPr>
          <p:grpSpPr>
            <a:xfrm>
              <a:off x="6476949" y="2208946"/>
              <a:ext cx="1164218" cy="1336406"/>
              <a:chOff x="6725161" y="2287009"/>
              <a:chExt cx="945076" cy="1084853"/>
            </a:xfrm>
          </p:grpSpPr>
          <p:sp>
            <p:nvSpPr>
              <p:cNvPr id="237" name="Oval 236">
                <a:extLst>
                  <a:ext uri="{FF2B5EF4-FFF2-40B4-BE49-F238E27FC236}">
                    <a16:creationId xmlns:a16="http://schemas.microsoft.com/office/drawing/2014/main" id="{6364AB27-96EF-4B42-B3C7-E787FEF1ACA8}"/>
                  </a:ext>
                </a:extLst>
              </p:cNvPr>
              <p:cNvSpPr/>
              <p:nvPr/>
            </p:nvSpPr>
            <p:spPr bwMode="auto">
              <a:xfrm>
                <a:off x="6725161" y="2350706"/>
                <a:ext cx="945076" cy="881393"/>
              </a:xfrm>
              <a:prstGeom prst="ellipse">
                <a:avLst/>
              </a:prstGeom>
              <a:ln w="38100">
                <a:solidFill>
                  <a:schemeClr val="accent3"/>
                </a:solidFill>
                <a:prstDash val="sysDot"/>
                <a:headEnd type="none"/>
                <a:tailEnd type="none"/>
              </a:ln>
            </p:spPr>
            <p:style>
              <a:lnRef idx="1">
                <a:schemeClr val="accent1"/>
              </a:lnRef>
              <a:fillRef idx="0">
                <a:schemeClr val="accent1"/>
              </a:fillRef>
              <a:effectRef idx="0">
                <a:schemeClr val="accent1"/>
              </a:effectRef>
              <a:fontRef idx="minor">
                <a:schemeClr val="tx1"/>
              </a:fontRef>
            </p:style>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38" name="Rectangle 248">
                <a:extLst>
                  <a:ext uri="{FF2B5EF4-FFF2-40B4-BE49-F238E27FC236}">
                    <a16:creationId xmlns:a16="http://schemas.microsoft.com/office/drawing/2014/main" id="{4CABC05C-3634-4546-ABE3-E5D747A16AF0}"/>
                  </a:ext>
                </a:extLst>
              </p:cNvPr>
              <p:cNvSpPr/>
              <p:nvPr/>
            </p:nvSpPr>
            <p:spPr bwMode="auto">
              <a:xfrm>
                <a:off x="6787151" y="2287009"/>
                <a:ext cx="833120" cy="234966"/>
              </a:xfrm>
              <a:custGeom>
                <a:avLst/>
                <a:gdLst>
                  <a:gd name="connsiteX0" fmla="*/ 0 w 833120"/>
                  <a:gd name="connsiteY0" fmla="*/ 0 h 248301"/>
                  <a:gd name="connsiteX1" fmla="*/ 833120 w 833120"/>
                  <a:gd name="connsiteY1" fmla="*/ 0 h 248301"/>
                  <a:gd name="connsiteX2" fmla="*/ 833120 w 833120"/>
                  <a:gd name="connsiteY2" fmla="*/ 248301 h 248301"/>
                  <a:gd name="connsiteX3" fmla="*/ 0 w 833120"/>
                  <a:gd name="connsiteY3" fmla="*/ 248301 h 248301"/>
                  <a:gd name="connsiteX4" fmla="*/ 0 w 833120"/>
                  <a:gd name="connsiteY4" fmla="*/ 0 h 248301"/>
                  <a:gd name="connsiteX0" fmla="*/ 0 w 836930"/>
                  <a:gd name="connsiteY0" fmla="*/ 0 h 248301"/>
                  <a:gd name="connsiteX1" fmla="*/ 833120 w 836930"/>
                  <a:gd name="connsiteY1" fmla="*/ 0 h 248301"/>
                  <a:gd name="connsiteX2" fmla="*/ 836930 w 836930"/>
                  <a:gd name="connsiteY2" fmla="*/ 208296 h 248301"/>
                  <a:gd name="connsiteX3" fmla="*/ 0 w 836930"/>
                  <a:gd name="connsiteY3" fmla="*/ 248301 h 248301"/>
                  <a:gd name="connsiteX4" fmla="*/ 0 w 836930"/>
                  <a:gd name="connsiteY4" fmla="*/ 0 h 248301"/>
                  <a:gd name="connsiteX0" fmla="*/ 0 w 833120"/>
                  <a:gd name="connsiteY0" fmla="*/ 0 h 248301"/>
                  <a:gd name="connsiteX1" fmla="*/ 833120 w 833120"/>
                  <a:gd name="connsiteY1" fmla="*/ 0 h 248301"/>
                  <a:gd name="connsiteX2" fmla="*/ 781685 w 833120"/>
                  <a:gd name="connsiteY2" fmla="*/ 233061 h 248301"/>
                  <a:gd name="connsiteX3" fmla="*/ 0 w 833120"/>
                  <a:gd name="connsiteY3" fmla="*/ 248301 h 248301"/>
                  <a:gd name="connsiteX4" fmla="*/ 0 w 833120"/>
                  <a:gd name="connsiteY4" fmla="*/ 0 h 248301"/>
                  <a:gd name="connsiteX0" fmla="*/ 0 w 833120"/>
                  <a:gd name="connsiteY0" fmla="*/ 0 h 254016"/>
                  <a:gd name="connsiteX1" fmla="*/ 833120 w 833120"/>
                  <a:gd name="connsiteY1" fmla="*/ 0 h 254016"/>
                  <a:gd name="connsiteX2" fmla="*/ 781685 w 833120"/>
                  <a:gd name="connsiteY2" fmla="*/ 233061 h 254016"/>
                  <a:gd name="connsiteX3" fmla="*/ 93345 w 833120"/>
                  <a:gd name="connsiteY3" fmla="*/ 254016 h 254016"/>
                  <a:gd name="connsiteX4" fmla="*/ 0 w 833120"/>
                  <a:gd name="connsiteY4" fmla="*/ 0 h 254016"/>
                  <a:gd name="connsiteX0" fmla="*/ 0 w 833120"/>
                  <a:gd name="connsiteY0" fmla="*/ 0 h 234966"/>
                  <a:gd name="connsiteX1" fmla="*/ 833120 w 833120"/>
                  <a:gd name="connsiteY1" fmla="*/ 0 h 234966"/>
                  <a:gd name="connsiteX2" fmla="*/ 781685 w 833120"/>
                  <a:gd name="connsiteY2" fmla="*/ 233061 h 234966"/>
                  <a:gd name="connsiteX3" fmla="*/ 89535 w 833120"/>
                  <a:gd name="connsiteY3" fmla="*/ 234966 h 234966"/>
                  <a:gd name="connsiteX4" fmla="*/ 0 w 833120"/>
                  <a:gd name="connsiteY4" fmla="*/ 0 h 234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3120" h="234966">
                    <a:moveTo>
                      <a:pt x="0" y="0"/>
                    </a:moveTo>
                    <a:lnTo>
                      <a:pt x="833120" y="0"/>
                    </a:lnTo>
                    <a:lnTo>
                      <a:pt x="781685" y="233061"/>
                    </a:lnTo>
                    <a:lnTo>
                      <a:pt x="89535" y="234966"/>
                    </a:lnTo>
                    <a:lnTo>
                      <a:pt x="0" y="0"/>
                    </a:lnTo>
                    <a:close/>
                  </a:path>
                </a:pathLst>
              </a:custGeom>
              <a:solidFill>
                <a:schemeClr val="bg1"/>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4821" rIns="0" bIns="44821" numCol="1" rtlCol="0" anchor="ctr" anchorCtr="0" compatLnSpc="1">
                <a:prstTxWarp prst="textNoShape">
                  <a:avLst/>
                </a:prstTxWarp>
              </a:bodyPr>
              <a:lstStyle/>
              <a:p>
                <a:pPr marL="0" marR="0" lvl="0" indent="0" algn="ctr" defTabSz="896094" rtl="0" eaLnBrk="1" fontAlgn="base" latinLnBrk="0" hangingPunct="1">
                  <a:lnSpc>
                    <a:spcPct val="100000"/>
                  </a:lnSpc>
                  <a:spcBef>
                    <a:spcPct val="0"/>
                  </a:spcBef>
                  <a:spcAft>
                    <a:spcPct val="0"/>
                  </a:spcAft>
                  <a:buClrTx/>
                  <a:buSzTx/>
                  <a:buFontTx/>
                  <a:buNone/>
                  <a:tabLst/>
                  <a:defRPr/>
                </a:pPr>
                <a:endParaRPr kumimoji="0" lang="en-US" sz="1922" b="0" i="0" u="none" strike="noStrike" kern="1200" cap="none" spc="0" normalizeH="0" baseline="0" noProof="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40" name="Freeform 5">
                <a:extLst>
                  <a:ext uri="{FF2B5EF4-FFF2-40B4-BE49-F238E27FC236}">
                    <a16:creationId xmlns:a16="http://schemas.microsoft.com/office/drawing/2014/main" id="{E9FD2F00-1EA7-4EA7-8451-D0CE64E0B008}"/>
                  </a:ext>
                </a:extLst>
              </p:cNvPr>
              <p:cNvSpPr>
                <a:spLocks noChangeAspect="1" noEditPoints="1"/>
              </p:cNvSpPr>
              <p:nvPr/>
            </p:nvSpPr>
            <p:spPr bwMode="black">
              <a:xfrm>
                <a:off x="6804492" y="2315707"/>
                <a:ext cx="798438" cy="176548"/>
              </a:xfrm>
              <a:custGeom>
                <a:avLst/>
                <a:gdLst>
                  <a:gd name="T0" fmla="*/ 477 w 1529"/>
                  <a:gd name="T1" fmla="*/ 273 h 336"/>
                  <a:gd name="T2" fmla="*/ 394 w 1529"/>
                  <a:gd name="T3" fmla="*/ 115 h 336"/>
                  <a:gd name="T4" fmla="*/ 561 w 1529"/>
                  <a:gd name="T5" fmla="*/ 113 h 336"/>
                  <a:gd name="T6" fmla="*/ 479 w 1529"/>
                  <a:gd name="T7" fmla="*/ 85 h 336"/>
                  <a:gd name="T8" fmla="*/ 416 w 1529"/>
                  <a:gd name="T9" fmla="*/ 212 h 336"/>
                  <a:gd name="T10" fmla="*/ 548 w 1529"/>
                  <a:gd name="T11" fmla="*/ 169 h 336"/>
                  <a:gd name="T12" fmla="*/ 635 w 1529"/>
                  <a:gd name="T13" fmla="*/ 125 h 336"/>
                  <a:gd name="T14" fmla="*/ 635 w 1529"/>
                  <a:gd name="T15" fmla="*/ 269 h 336"/>
                  <a:gd name="T16" fmla="*/ 587 w 1529"/>
                  <a:gd name="T17" fmla="*/ 125 h 336"/>
                  <a:gd name="T18" fmla="*/ 658 w 1529"/>
                  <a:gd name="T19" fmla="*/ 53 h 336"/>
                  <a:gd name="T20" fmla="*/ 739 w 1529"/>
                  <a:gd name="T21" fmla="*/ 73 h 336"/>
                  <a:gd name="T22" fmla="*/ 748 w 1529"/>
                  <a:gd name="T23" fmla="*/ 145 h 336"/>
                  <a:gd name="T24" fmla="*/ 691 w 1529"/>
                  <a:gd name="T25" fmla="*/ 145 h 336"/>
                  <a:gd name="T26" fmla="*/ 691 w 1529"/>
                  <a:gd name="T27" fmla="*/ 102 h 336"/>
                  <a:gd name="T28" fmla="*/ 754 w 1529"/>
                  <a:gd name="T29" fmla="*/ 76 h 336"/>
                  <a:gd name="T30" fmla="*/ 771 w 1529"/>
                  <a:gd name="T31" fmla="*/ 85 h 336"/>
                  <a:gd name="T32" fmla="*/ 792 w 1529"/>
                  <a:gd name="T33" fmla="*/ 63 h 336"/>
                  <a:gd name="T34" fmla="*/ 769 w 1529"/>
                  <a:gd name="T35" fmla="*/ 125 h 336"/>
                  <a:gd name="T36" fmla="*/ 885 w 1529"/>
                  <a:gd name="T37" fmla="*/ 273 h 336"/>
                  <a:gd name="T38" fmla="*/ 837 w 1529"/>
                  <a:gd name="T39" fmla="*/ 143 h 336"/>
                  <a:gd name="T40" fmla="*/ 890 w 1529"/>
                  <a:gd name="T41" fmla="*/ 141 h 336"/>
                  <a:gd name="T42" fmla="*/ 889 w 1529"/>
                  <a:gd name="T43" fmla="*/ 253 h 336"/>
                  <a:gd name="T44" fmla="*/ 964 w 1529"/>
                  <a:gd name="T45" fmla="*/ 203 h 336"/>
                  <a:gd name="T46" fmla="*/ 1056 w 1529"/>
                  <a:gd name="T47" fmla="*/ 259 h 336"/>
                  <a:gd name="T48" fmla="*/ 949 w 1529"/>
                  <a:gd name="T49" fmla="*/ 159 h 336"/>
                  <a:gd name="T50" fmla="*/ 1066 w 1529"/>
                  <a:gd name="T51" fmla="*/ 191 h 336"/>
                  <a:gd name="T52" fmla="*/ 1006 w 1529"/>
                  <a:gd name="T53" fmla="*/ 141 h 336"/>
                  <a:gd name="T54" fmla="*/ 1241 w 1529"/>
                  <a:gd name="T55" fmla="*/ 212 h 336"/>
                  <a:gd name="T56" fmla="*/ 1125 w 1529"/>
                  <a:gd name="T57" fmla="*/ 237 h 336"/>
                  <a:gd name="T58" fmla="*/ 1161 w 1529"/>
                  <a:gd name="T59" fmla="*/ 175 h 336"/>
                  <a:gd name="T60" fmla="*/ 1210 w 1529"/>
                  <a:gd name="T61" fmla="*/ 118 h 336"/>
                  <a:gd name="T62" fmla="*/ 1178 w 1529"/>
                  <a:gd name="T63" fmla="*/ 64 h 336"/>
                  <a:gd name="T64" fmla="*/ 1194 w 1529"/>
                  <a:gd name="T65" fmla="*/ 164 h 336"/>
                  <a:gd name="T66" fmla="*/ 1385 w 1529"/>
                  <a:gd name="T67" fmla="*/ 240 h 336"/>
                  <a:gd name="T68" fmla="*/ 1265 w 1529"/>
                  <a:gd name="T69" fmla="*/ 181 h 336"/>
                  <a:gd name="T70" fmla="*/ 1381 w 1529"/>
                  <a:gd name="T71" fmla="*/ 70 h 336"/>
                  <a:gd name="T72" fmla="*/ 1289 w 1529"/>
                  <a:gd name="T73" fmla="*/ 172 h 336"/>
                  <a:gd name="T74" fmla="*/ 1393 w 1529"/>
                  <a:gd name="T75" fmla="*/ 205 h 336"/>
                  <a:gd name="T76" fmla="*/ 1302 w 1529"/>
                  <a:gd name="T77" fmla="*/ 175 h 336"/>
                  <a:gd name="T78" fmla="*/ 1359 w 1529"/>
                  <a:gd name="T79" fmla="*/ 241 h 336"/>
                  <a:gd name="T80" fmla="*/ 1457 w 1529"/>
                  <a:gd name="T81" fmla="*/ 273 h 336"/>
                  <a:gd name="T82" fmla="*/ 1492 w 1529"/>
                  <a:gd name="T83" fmla="*/ 241 h 336"/>
                  <a:gd name="T84" fmla="*/ 1419 w 1529"/>
                  <a:gd name="T85" fmla="*/ 169 h 336"/>
                  <a:gd name="T86" fmla="*/ 1446 w 1529"/>
                  <a:gd name="T87" fmla="*/ 88 h 336"/>
                  <a:gd name="T88" fmla="*/ 1529 w 1529"/>
                  <a:gd name="T89" fmla="*/ 208 h 336"/>
                  <a:gd name="T90" fmla="*/ 180 w 1529"/>
                  <a:gd name="T91" fmla="*/ 0 h 336"/>
                  <a:gd name="T92" fmla="*/ 61 w 1529"/>
                  <a:gd name="T93" fmla="*/ 246 h 336"/>
                  <a:gd name="T94" fmla="*/ 0 w 1529"/>
                  <a:gd name="T95" fmla="*/ 270 h 336"/>
                  <a:gd name="T96" fmla="*/ 281 w 1529"/>
                  <a:gd name="T97" fmla="*/ 308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29" h="336">
                    <a:moveTo>
                      <a:pt x="573" y="166"/>
                    </a:moveTo>
                    <a:cubicBezTo>
                      <a:pt x="573" y="187"/>
                      <a:pt x="569" y="206"/>
                      <a:pt x="561" y="222"/>
                    </a:cubicBezTo>
                    <a:cubicBezTo>
                      <a:pt x="553" y="239"/>
                      <a:pt x="542" y="251"/>
                      <a:pt x="528" y="260"/>
                    </a:cubicBezTo>
                    <a:cubicBezTo>
                      <a:pt x="513" y="268"/>
                      <a:pt x="496" y="273"/>
                      <a:pt x="477" y="273"/>
                    </a:cubicBezTo>
                    <a:cubicBezTo>
                      <a:pt x="458" y="273"/>
                      <a:pt x="442" y="269"/>
                      <a:pt x="428" y="260"/>
                    </a:cubicBezTo>
                    <a:cubicBezTo>
                      <a:pt x="413" y="252"/>
                      <a:pt x="402" y="240"/>
                      <a:pt x="394" y="224"/>
                    </a:cubicBezTo>
                    <a:cubicBezTo>
                      <a:pt x="386" y="208"/>
                      <a:pt x="382" y="191"/>
                      <a:pt x="382" y="171"/>
                    </a:cubicBezTo>
                    <a:cubicBezTo>
                      <a:pt x="382" y="150"/>
                      <a:pt x="386" y="131"/>
                      <a:pt x="394" y="115"/>
                    </a:cubicBezTo>
                    <a:cubicBezTo>
                      <a:pt x="402" y="98"/>
                      <a:pt x="414" y="86"/>
                      <a:pt x="429" y="77"/>
                    </a:cubicBezTo>
                    <a:cubicBezTo>
                      <a:pt x="444" y="69"/>
                      <a:pt x="461" y="64"/>
                      <a:pt x="480" y="64"/>
                    </a:cubicBezTo>
                    <a:cubicBezTo>
                      <a:pt x="498" y="64"/>
                      <a:pt x="514" y="68"/>
                      <a:pt x="529" y="77"/>
                    </a:cubicBezTo>
                    <a:cubicBezTo>
                      <a:pt x="543" y="86"/>
                      <a:pt x="554" y="98"/>
                      <a:pt x="561" y="113"/>
                    </a:cubicBezTo>
                    <a:cubicBezTo>
                      <a:pt x="569" y="128"/>
                      <a:pt x="573" y="146"/>
                      <a:pt x="573" y="166"/>
                    </a:cubicBezTo>
                    <a:close/>
                    <a:moveTo>
                      <a:pt x="548" y="169"/>
                    </a:moveTo>
                    <a:cubicBezTo>
                      <a:pt x="548" y="143"/>
                      <a:pt x="542" y="122"/>
                      <a:pt x="530" y="108"/>
                    </a:cubicBezTo>
                    <a:cubicBezTo>
                      <a:pt x="518" y="93"/>
                      <a:pt x="500" y="85"/>
                      <a:pt x="479" y="85"/>
                    </a:cubicBezTo>
                    <a:cubicBezTo>
                      <a:pt x="465" y="85"/>
                      <a:pt x="452" y="89"/>
                      <a:pt x="441" y="96"/>
                    </a:cubicBezTo>
                    <a:cubicBezTo>
                      <a:pt x="431" y="103"/>
                      <a:pt x="422" y="113"/>
                      <a:pt x="416" y="126"/>
                    </a:cubicBezTo>
                    <a:cubicBezTo>
                      <a:pt x="410" y="139"/>
                      <a:pt x="407" y="153"/>
                      <a:pt x="407" y="169"/>
                    </a:cubicBezTo>
                    <a:cubicBezTo>
                      <a:pt x="407" y="185"/>
                      <a:pt x="410" y="199"/>
                      <a:pt x="416" y="212"/>
                    </a:cubicBezTo>
                    <a:cubicBezTo>
                      <a:pt x="422" y="224"/>
                      <a:pt x="430" y="234"/>
                      <a:pt x="440" y="241"/>
                    </a:cubicBezTo>
                    <a:cubicBezTo>
                      <a:pt x="451" y="248"/>
                      <a:pt x="463" y="251"/>
                      <a:pt x="477" y="251"/>
                    </a:cubicBezTo>
                    <a:cubicBezTo>
                      <a:pt x="499" y="251"/>
                      <a:pt x="517" y="244"/>
                      <a:pt x="529" y="229"/>
                    </a:cubicBezTo>
                    <a:cubicBezTo>
                      <a:pt x="542" y="215"/>
                      <a:pt x="548" y="195"/>
                      <a:pt x="548" y="169"/>
                    </a:cubicBezTo>
                    <a:close/>
                    <a:moveTo>
                      <a:pt x="674" y="76"/>
                    </a:moveTo>
                    <a:cubicBezTo>
                      <a:pt x="670" y="74"/>
                      <a:pt x="665" y="73"/>
                      <a:pt x="659" y="73"/>
                    </a:cubicBezTo>
                    <a:cubicBezTo>
                      <a:pt x="643" y="73"/>
                      <a:pt x="635" y="83"/>
                      <a:pt x="635" y="103"/>
                    </a:cubicBezTo>
                    <a:cubicBezTo>
                      <a:pt x="635" y="125"/>
                      <a:pt x="635" y="125"/>
                      <a:pt x="635" y="125"/>
                    </a:cubicBezTo>
                    <a:cubicBezTo>
                      <a:pt x="669" y="125"/>
                      <a:pt x="669" y="125"/>
                      <a:pt x="669" y="125"/>
                    </a:cubicBezTo>
                    <a:cubicBezTo>
                      <a:pt x="669" y="145"/>
                      <a:pt x="669" y="145"/>
                      <a:pt x="669" y="145"/>
                    </a:cubicBezTo>
                    <a:cubicBezTo>
                      <a:pt x="635" y="145"/>
                      <a:pt x="635" y="145"/>
                      <a:pt x="635" y="145"/>
                    </a:cubicBezTo>
                    <a:cubicBezTo>
                      <a:pt x="635" y="269"/>
                      <a:pt x="635" y="269"/>
                      <a:pt x="635" y="269"/>
                    </a:cubicBezTo>
                    <a:cubicBezTo>
                      <a:pt x="612" y="269"/>
                      <a:pt x="612" y="269"/>
                      <a:pt x="612" y="269"/>
                    </a:cubicBezTo>
                    <a:cubicBezTo>
                      <a:pt x="612" y="145"/>
                      <a:pt x="612" y="145"/>
                      <a:pt x="612" y="145"/>
                    </a:cubicBezTo>
                    <a:cubicBezTo>
                      <a:pt x="587" y="145"/>
                      <a:pt x="587" y="145"/>
                      <a:pt x="587" y="145"/>
                    </a:cubicBezTo>
                    <a:cubicBezTo>
                      <a:pt x="587" y="125"/>
                      <a:pt x="587" y="125"/>
                      <a:pt x="587" y="125"/>
                    </a:cubicBezTo>
                    <a:cubicBezTo>
                      <a:pt x="612" y="125"/>
                      <a:pt x="612" y="125"/>
                      <a:pt x="612" y="125"/>
                    </a:cubicBezTo>
                    <a:cubicBezTo>
                      <a:pt x="612" y="102"/>
                      <a:pt x="612" y="102"/>
                      <a:pt x="612" y="102"/>
                    </a:cubicBezTo>
                    <a:cubicBezTo>
                      <a:pt x="612" y="87"/>
                      <a:pt x="616" y="75"/>
                      <a:pt x="625" y="66"/>
                    </a:cubicBezTo>
                    <a:cubicBezTo>
                      <a:pt x="633" y="57"/>
                      <a:pt x="644" y="53"/>
                      <a:pt x="658" y="53"/>
                    </a:cubicBezTo>
                    <a:cubicBezTo>
                      <a:pt x="665" y="53"/>
                      <a:pt x="670" y="54"/>
                      <a:pt x="674" y="55"/>
                    </a:cubicBezTo>
                    <a:lnTo>
                      <a:pt x="674" y="76"/>
                    </a:lnTo>
                    <a:close/>
                    <a:moveTo>
                      <a:pt x="754" y="76"/>
                    </a:moveTo>
                    <a:cubicBezTo>
                      <a:pt x="749" y="74"/>
                      <a:pt x="744" y="73"/>
                      <a:pt x="739" y="73"/>
                    </a:cubicBezTo>
                    <a:cubicBezTo>
                      <a:pt x="722" y="73"/>
                      <a:pt x="714" y="83"/>
                      <a:pt x="714" y="103"/>
                    </a:cubicBezTo>
                    <a:cubicBezTo>
                      <a:pt x="714" y="125"/>
                      <a:pt x="714" y="125"/>
                      <a:pt x="714" y="125"/>
                    </a:cubicBezTo>
                    <a:cubicBezTo>
                      <a:pt x="748" y="125"/>
                      <a:pt x="748" y="125"/>
                      <a:pt x="748" y="125"/>
                    </a:cubicBezTo>
                    <a:cubicBezTo>
                      <a:pt x="748" y="145"/>
                      <a:pt x="748" y="145"/>
                      <a:pt x="748" y="145"/>
                    </a:cubicBezTo>
                    <a:cubicBezTo>
                      <a:pt x="714" y="145"/>
                      <a:pt x="714" y="145"/>
                      <a:pt x="714" y="145"/>
                    </a:cubicBezTo>
                    <a:cubicBezTo>
                      <a:pt x="714" y="269"/>
                      <a:pt x="714" y="269"/>
                      <a:pt x="714" y="269"/>
                    </a:cubicBezTo>
                    <a:cubicBezTo>
                      <a:pt x="691" y="269"/>
                      <a:pt x="691" y="269"/>
                      <a:pt x="691" y="269"/>
                    </a:cubicBezTo>
                    <a:cubicBezTo>
                      <a:pt x="691" y="145"/>
                      <a:pt x="691" y="145"/>
                      <a:pt x="691" y="145"/>
                    </a:cubicBezTo>
                    <a:cubicBezTo>
                      <a:pt x="667" y="145"/>
                      <a:pt x="667" y="145"/>
                      <a:pt x="667" y="145"/>
                    </a:cubicBezTo>
                    <a:cubicBezTo>
                      <a:pt x="667" y="125"/>
                      <a:pt x="667" y="125"/>
                      <a:pt x="667" y="125"/>
                    </a:cubicBezTo>
                    <a:cubicBezTo>
                      <a:pt x="691" y="125"/>
                      <a:pt x="691" y="125"/>
                      <a:pt x="691" y="125"/>
                    </a:cubicBezTo>
                    <a:cubicBezTo>
                      <a:pt x="691" y="102"/>
                      <a:pt x="691" y="102"/>
                      <a:pt x="691" y="102"/>
                    </a:cubicBezTo>
                    <a:cubicBezTo>
                      <a:pt x="691" y="87"/>
                      <a:pt x="696" y="75"/>
                      <a:pt x="704" y="66"/>
                    </a:cubicBezTo>
                    <a:cubicBezTo>
                      <a:pt x="713" y="57"/>
                      <a:pt x="724" y="53"/>
                      <a:pt x="737" y="53"/>
                    </a:cubicBezTo>
                    <a:cubicBezTo>
                      <a:pt x="744" y="53"/>
                      <a:pt x="750" y="54"/>
                      <a:pt x="754" y="55"/>
                    </a:cubicBezTo>
                    <a:lnTo>
                      <a:pt x="754" y="76"/>
                    </a:lnTo>
                    <a:close/>
                    <a:moveTo>
                      <a:pt x="796" y="74"/>
                    </a:moveTo>
                    <a:cubicBezTo>
                      <a:pt x="796" y="78"/>
                      <a:pt x="795" y="82"/>
                      <a:pt x="792" y="84"/>
                    </a:cubicBezTo>
                    <a:cubicBezTo>
                      <a:pt x="789" y="87"/>
                      <a:pt x="785" y="89"/>
                      <a:pt x="781" y="89"/>
                    </a:cubicBezTo>
                    <a:cubicBezTo>
                      <a:pt x="777" y="89"/>
                      <a:pt x="773" y="87"/>
                      <a:pt x="771" y="85"/>
                    </a:cubicBezTo>
                    <a:cubicBezTo>
                      <a:pt x="768" y="82"/>
                      <a:pt x="766" y="78"/>
                      <a:pt x="766" y="74"/>
                    </a:cubicBezTo>
                    <a:cubicBezTo>
                      <a:pt x="766" y="70"/>
                      <a:pt x="768" y="66"/>
                      <a:pt x="770" y="63"/>
                    </a:cubicBezTo>
                    <a:cubicBezTo>
                      <a:pt x="773" y="60"/>
                      <a:pt x="777" y="59"/>
                      <a:pt x="781" y="59"/>
                    </a:cubicBezTo>
                    <a:cubicBezTo>
                      <a:pt x="786" y="59"/>
                      <a:pt x="789" y="60"/>
                      <a:pt x="792" y="63"/>
                    </a:cubicBezTo>
                    <a:cubicBezTo>
                      <a:pt x="795" y="66"/>
                      <a:pt x="796" y="70"/>
                      <a:pt x="796" y="74"/>
                    </a:cubicBezTo>
                    <a:close/>
                    <a:moveTo>
                      <a:pt x="792" y="269"/>
                    </a:moveTo>
                    <a:cubicBezTo>
                      <a:pt x="769" y="269"/>
                      <a:pt x="769" y="269"/>
                      <a:pt x="769" y="269"/>
                    </a:cubicBezTo>
                    <a:cubicBezTo>
                      <a:pt x="769" y="125"/>
                      <a:pt x="769" y="125"/>
                      <a:pt x="769" y="125"/>
                    </a:cubicBezTo>
                    <a:cubicBezTo>
                      <a:pt x="792" y="125"/>
                      <a:pt x="792" y="125"/>
                      <a:pt x="792" y="125"/>
                    </a:cubicBezTo>
                    <a:lnTo>
                      <a:pt x="792" y="269"/>
                    </a:lnTo>
                    <a:close/>
                    <a:moveTo>
                      <a:pt x="924" y="263"/>
                    </a:moveTo>
                    <a:cubicBezTo>
                      <a:pt x="913" y="269"/>
                      <a:pt x="900" y="273"/>
                      <a:pt x="885" y="273"/>
                    </a:cubicBezTo>
                    <a:cubicBezTo>
                      <a:pt x="871" y="273"/>
                      <a:pt x="860" y="270"/>
                      <a:pt x="849" y="264"/>
                    </a:cubicBezTo>
                    <a:cubicBezTo>
                      <a:pt x="839" y="258"/>
                      <a:pt x="831" y="249"/>
                      <a:pt x="825" y="238"/>
                    </a:cubicBezTo>
                    <a:cubicBezTo>
                      <a:pt x="819" y="227"/>
                      <a:pt x="816" y="215"/>
                      <a:pt x="816" y="201"/>
                    </a:cubicBezTo>
                    <a:cubicBezTo>
                      <a:pt x="816" y="177"/>
                      <a:pt x="823" y="158"/>
                      <a:pt x="837" y="143"/>
                    </a:cubicBezTo>
                    <a:cubicBezTo>
                      <a:pt x="850" y="129"/>
                      <a:pt x="868" y="122"/>
                      <a:pt x="891" y="122"/>
                    </a:cubicBezTo>
                    <a:cubicBezTo>
                      <a:pt x="904" y="122"/>
                      <a:pt x="915" y="124"/>
                      <a:pt x="924" y="129"/>
                    </a:cubicBezTo>
                    <a:cubicBezTo>
                      <a:pt x="924" y="153"/>
                      <a:pt x="924" y="153"/>
                      <a:pt x="924" y="153"/>
                    </a:cubicBezTo>
                    <a:cubicBezTo>
                      <a:pt x="914" y="145"/>
                      <a:pt x="902" y="141"/>
                      <a:pt x="890" y="141"/>
                    </a:cubicBezTo>
                    <a:cubicBezTo>
                      <a:pt x="875" y="141"/>
                      <a:pt x="863" y="147"/>
                      <a:pt x="854" y="157"/>
                    </a:cubicBezTo>
                    <a:cubicBezTo>
                      <a:pt x="844" y="168"/>
                      <a:pt x="840" y="182"/>
                      <a:pt x="840" y="199"/>
                    </a:cubicBezTo>
                    <a:cubicBezTo>
                      <a:pt x="840" y="215"/>
                      <a:pt x="844" y="229"/>
                      <a:pt x="853" y="238"/>
                    </a:cubicBezTo>
                    <a:cubicBezTo>
                      <a:pt x="862" y="248"/>
                      <a:pt x="874" y="253"/>
                      <a:pt x="889" y="253"/>
                    </a:cubicBezTo>
                    <a:cubicBezTo>
                      <a:pt x="901" y="253"/>
                      <a:pt x="913" y="249"/>
                      <a:pt x="924" y="241"/>
                    </a:cubicBezTo>
                    <a:lnTo>
                      <a:pt x="924" y="263"/>
                    </a:lnTo>
                    <a:close/>
                    <a:moveTo>
                      <a:pt x="1066" y="203"/>
                    </a:moveTo>
                    <a:cubicBezTo>
                      <a:pt x="964" y="203"/>
                      <a:pt x="964" y="203"/>
                      <a:pt x="964" y="203"/>
                    </a:cubicBezTo>
                    <a:cubicBezTo>
                      <a:pt x="965" y="219"/>
                      <a:pt x="969" y="232"/>
                      <a:pt x="977" y="240"/>
                    </a:cubicBezTo>
                    <a:cubicBezTo>
                      <a:pt x="985" y="249"/>
                      <a:pt x="997" y="253"/>
                      <a:pt x="1011" y="253"/>
                    </a:cubicBezTo>
                    <a:cubicBezTo>
                      <a:pt x="1027" y="253"/>
                      <a:pt x="1042" y="248"/>
                      <a:pt x="1056" y="237"/>
                    </a:cubicBezTo>
                    <a:cubicBezTo>
                      <a:pt x="1056" y="259"/>
                      <a:pt x="1056" y="259"/>
                      <a:pt x="1056" y="259"/>
                    </a:cubicBezTo>
                    <a:cubicBezTo>
                      <a:pt x="1043" y="268"/>
                      <a:pt x="1026" y="273"/>
                      <a:pt x="1006" y="273"/>
                    </a:cubicBezTo>
                    <a:cubicBezTo>
                      <a:pt x="985" y="273"/>
                      <a:pt x="969" y="266"/>
                      <a:pt x="958" y="253"/>
                    </a:cubicBezTo>
                    <a:cubicBezTo>
                      <a:pt x="946" y="240"/>
                      <a:pt x="940" y="221"/>
                      <a:pt x="940" y="198"/>
                    </a:cubicBezTo>
                    <a:cubicBezTo>
                      <a:pt x="940" y="184"/>
                      <a:pt x="943" y="171"/>
                      <a:pt x="949" y="159"/>
                    </a:cubicBezTo>
                    <a:cubicBezTo>
                      <a:pt x="955" y="147"/>
                      <a:pt x="963" y="138"/>
                      <a:pt x="973" y="131"/>
                    </a:cubicBezTo>
                    <a:cubicBezTo>
                      <a:pt x="983" y="125"/>
                      <a:pt x="994" y="122"/>
                      <a:pt x="1006" y="122"/>
                    </a:cubicBezTo>
                    <a:cubicBezTo>
                      <a:pt x="1025" y="122"/>
                      <a:pt x="1040" y="128"/>
                      <a:pt x="1050" y="140"/>
                    </a:cubicBezTo>
                    <a:cubicBezTo>
                      <a:pt x="1061" y="152"/>
                      <a:pt x="1066" y="169"/>
                      <a:pt x="1066" y="191"/>
                    </a:cubicBezTo>
                    <a:lnTo>
                      <a:pt x="1066" y="203"/>
                    </a:lnTo>
                    <a:close/>
                    <a:moveTo>
                      <a:pt x="1042" y="183"/>
                    </a:moveTo>
                    <a:cubicBezTo>
                      <a:pt x="1042" y="170"/>
                      <a:pt x="1039" y="160"/>
                      <a:pt x="1033" y="152"/>
                    </a:cubicBezTo>
                    <a:cubicBezTo>
                      <a:pt x="1026" y="145"/>
                      <a:pt x="1018" y="141"/>
                      <a:pt x="1006" y="141"/>
                    </a:cubicBezTo>
                    <a:cubicBezTo>
                      <a:pt x="996" y="141"/>
                      <a:pt x="986" y="145"/>
                      <a:pt x="979" y="153"/>
                    </a:cubicBezTo>
                    <a:cubicBezTo>
                      <a:pt x="971" y="161"/>
                      <a:pt x="966" y="171"/>
                      <a:pt x="964" y="183"/>
                    </a:cubicBezTo>
                    <a:lnTo>
                      <a:pt x="1042" y="183"/>
                    </a:lnTo>
                    <a:close/>
                    <a:moveTo>
                      <a:pt x="1241" y="212"/>
                    </a:moveTo>
                    <a:cubicBezTo>
                      <a:pt x="1241" y="230"/>
                      <a:pt x="1235" y="245"/>
                      <a:pt x="1222" y="256"/>
                    </a:cubicBezTo>
                    <a:cubicBezTo>
                      <a:pt x="1209" y="267"/>
                      <a:pt x="1192" y="273"/>
                      <a:pt x="1170" y="273"/>
                    </a:cubicBezTo>
                    <a:cubicBezTo>
                      <a:pt x="1151" y="273"/>
                      <a:pt x="1136" y="269"/>
                      <a:pt x="1125" y="262"/>
                    </a:cubicBezTo>
                    <a:cubicBezTo>
                      <a:pt x="1125" y="237"/>
                      <a:pt x="1125" y="237"/>
                      <a:pt x="1125" y="237"/>
                    </a:cubicBezTo>
                    <a:cubicBezTo>
                      <a:pt x="1138" y="248"/>
                      <a:pt x="1154" y="253"/>
                      <a:pt x="1171" y="253"/>
                    </a:cubicBezTo>
                    <a:cubicBezTo>
                      <a:pt x="1185" y="253"/>
                      <a:pt x="1197" y="250"/>
                      <a:pt x="1205" y="243"/>
                    </a:cubicBezTo>
                    <a:cubicBezTo>
                      <a:pt x="1213" y="236"/>
                      <a:pt x="1218" y="226"/>
                      <a:pt x="1218" y="214"/>
                    </a:cubicBezTo>
                    <a:cubicBezTo>
                      <a:pt x="1218" y="188"/>
                      <a:pt x="1199" y="175"/>
                      <a:pt x="1161" y="175"/>
                    </a:cubicBezTo>
                    <a:cubicBezTo>
                      <a:pt x="1145" y="175"/>
                      <a:pt x="1145" y="175"/>
                      <a:pt x="1145" y="175"/>
                    </a:cubicBezTo>
                    <a:cubicBezTo>
                      <a:pt x="1145" y="155"/>
                      <a:pt x="1145" y="155"/>
                      <a:pt x="1145" y="155"/>
                    </a:cubicBezTo>
                    <a:cubicBezTo>
                      <a:pt x="1161" y="155"/>
                      <a:pt x="1161" y="155"/>
                      <a:pt x="1161" y="155"/>
                    </a:cubicBezTo>
                    <a:cubicBezTo>
                      <a:pt x="1194" y="155"/>
                      <a:pt x="1210" y="143"/>
                      <a:pt x="1210" y="118"/>
                    </a:cubicBezTo>
                    <a:cubicBezTo>
                      <a:pt x="1210" y="95"/>
                      <a:pt x="1198" y="84"/>
                      <a:pt x="1172" y="84"/>
                    </a:cubicBezTo>
                    <a:cubicBezTo>
                      <a:pt x="1158" y="84"/>
                      <a:pt x="1145" y="89"/>
                      <a:pt x="1132" y="98"/>
                    </a:cubicBezTo>
                    <a:cubicBezTo>
                      <a:pt x="1132" y="76"/>
                      <a:pt x="1132" y="76"/>
                      <a:pt x="1132" y="76"/>
                    </a:cubicBezTo>
                    <a:cubicBezTo>
                      <a:pt x="1145" y="68"/>
                      <a:pt x="1160" y="64"/>
                      <a:pt x="1178" y="64"/>
                    </a:cubicBezTo>
                    <a:cubicBezTo>
                      <a:pt x="1195" y="64"/>
                      <a:pt x="1208" y="69"/>
                      <a:pt x="1219" y="78"/>
                    </a:cubicBezTo>
                    <a:cubicBezTo>
                      <a:pt x="1229" y="86"/>
                      <a:pt x="1234" y="98"/>
                      <a:pt x="1234" y="112"/>
                    </a:cubicBezTo>
                    <a:cubicBezTo>
                      <a:pt x="1234" y="139"/>
                      <a:pt x="1221" y="156"/>
                      <a:pt x="1194" y="163"/>
                    </a:cubicBezTo>
                    <a:cubicBezTo>
                      <a:pt x="1194" y="164"/>
                      <a:pt x="1194" y="164"/>
                      <a:pt x="1194" y="164"/>
                    </a:cubicBezTo>
                    <a:cubicBezTo>
                      <a:pt x="1208" y="166"/>
                      <a:pt x="1219" y="171"/>
                      <a:pt x="1228" y="180"/>
                    </a:cubicBezTo>
                    <a:cubicBezTo>
                      <a:pt x="1237" y="188"/>
                      <a:pt x="1241" y="199"/>
                      <a:pt x="1241" y="212"/>
                    </a:cubicBezTo>
                    <a:close/>
                    <a:moveTo>
                      <a:pt x="1393" y="205"/>
                    </a:moveTo>
                    <a:cubicBezTo>
                      <a:pt x="1393" y="218"/>
                      <a:pt x="1390" y="230"/>
                      <a:pt x="1385" y="240"/>
                    </a:cubicBezTo>
                    <a:cubicBezTo>
                      <a:pt x="1379" y="250"/>
                      <a:pt x="1372" y="258"/>
                      <a:pt x="1362" y="264"/>
                    </a:cubicBezTo>
                    <a:cubicBezTo>
                      <a:pt x="1352" y="270"/>
                      <a:pt x="1342" y="273"/>
                      <a:pt x="1330" y="273"/>
                    </a:cubicBezTo>
                    <a:cubicBezTo>
                      <a:pt x="1309" y="273"/>
                      <a:pt x="1294" y="265"/>
                      <a:pt x="1282" y="248"/>
                    </a:cubicBezTo>
                    <a:cubicBezTo>
                      <a:pt x="1271" y="232"/>
                      <a:pt x="1265" y="210"/>
                      <a:pt x="1265" y="181"/>
                    </a:cubicBezTo>
                    <a:cubicBezTo>
                      <a:pt x="1265" y="157"/>
                      <a:pt x="1268" y="137"/>
                      <a:pt x="1275" y="119"/>
                    </a:cubicBezTo>
                    <a:cubicBezTo>
                      <a:pt x="1282" y="102"/>
                      <a:pt x="1292" y="88"/>
                      <a:pt x="1304" y="79"/>
                    </a:cubicBezTo>
                    <a:cubicBezTo>
                      <a:pt x="1316" y="69"/>
                      <a:pt x="1331" y="64"/>
                      <a:pt x="1347" y="64"/>
                    </a:cubicBezTo>
                    <a:cubicBezTo>
                      <a:pt x="1361" y="64"/>
                      <a:pt x="1372" y="66"/>
                      <a:pt x="1381" y="70"/>
                    </a:cubicBezTo>
                    <a:cubicBezTo>
                      <a:pt x="1381" y="92"/>
                      <a:pt x="1381" y="92"/>
                      <a:pt x="1381" y="92"/>
                    </a:cubicBezTo>
                    <a:cubicBezTo>
                      <a:pt x="1370" y="86"/>
                      <a:pt x="1359" y="84"/>
                      <a:pt x="1348" y="84"/>
                    </a:cubicBezTo>
                    <a:cubicBezTo>
                      <a:pt x="1330" y="84"/>
                      <a:pt x="1316" y="92"/>
                      <a:pt x="1305" y="108"/>
                    </a:cubicBezTo>
                    <a:cubicBezTo>
                      <a:pt x="1294" y="124"/>
                      <a:pt x="1289" y="145"/>
                      <a:pt x="1289" y="172"/>
                    </a:cubicBezTo>
                    <a:cubicBezTo>
                      <a:pt x="1289" y="172"/>
                      <a:pt x="1289" y="172"/>
                      <a:pt x="1289" y="172"/>
                    </a:cubicBezTo>
                    <a:cubicBezTo>
                      <a:pt x="1299" y="153"/>
                      <a:pt x="1314" y="143"/>
                      <a:pt x="1335" y="143"/>
                    </a:cubicBezTo>
                    <a:cubicBezTo>
                      <a:pt x="1353" y="143"/>
                      <a:pt x="1367" y="149"/>
                      <a:pt x="1377" y="160"/>
                    </a:cubicBezTo>
                    <a:cubicBezTo>
                      <a:pt x="1388" y="172"/>
                      <a:pt x="1393" y="187"/>
                      <a:pt x="1393" y="205"/>
                    </a:cubicBezTo>
                    <a:close/>
                    <a:moveTo>
                      <a:pt x="1369" y="208"/>
                    </a:moveTo>
                    <a:cubicBezTo>
                      <a:pt x="1369" y="194"/>
                      <a:pt x="1366" y="183"/>
                      <a:pt x="1359" y="175"/>
                    </a:cubicBezTo>
                    <a:cubicBezTo>
                      <a:pt x="1352" y="167"/>
                      <a:pt x="1343" y="163"/>
                      <a:pt x="1330" y="163"/>
                    </a:cubicBezTo>
                    <a:cubicBezTo>
                      <a:pt x="1319" y="163"/>
                      <a:pt x="1309" y="167"/>
                      <a:pt x="1302" y="175"/>
                    </a:cubicBezTo>
                    <a:cubicBezTo>
                      <a:pt x="1294" y="182"/>
                      <a:pt x="1290" y="192"/>
                      <a:pt x="1290" y="203"/>
                    </a:cubicBezTo>
                    <a:cubicBezTo>
                      <a:pt x="1290" y="217"/>
                      <a:pt x="1294" y="229"/>
                      <a:pt x="1302" y="239"/>
                    </a:cubicBezTo>
                    <a:cubicBezTo>
                      <a:pt x="1309" y="248"/>
                      <a:pt x="1319" y="253"/>
                      <a:pt x="1331" y="253"/>
                    </a:cubicBezTo>
                    <a:cubicBezTo>
                      <a:pt x="1342" y="253"/>
                      <a:pt x="1351" y="249"/>
                      <a:pt x="1359" y="241"/>
                    </a:cubicBezTo>
                    <a:cubicBezTo>
                      <a:pt x="1366" y="232"/>
                      <a:pt x="1369" y="222"/>
                      <a:pt x="1369" y="208"/>
                    </a:cubicBezTo>
                    <a:close/>
                    <a:moveTo>
                      <a:pt x="1529" y="208"/>
                    </a:moveTo>
                    <a:cubicBezTo>
                      <a:pt x="1529" y="227"/>
                      <a:pt x="1522" y="243"/>
                      <a:pt x="1509" y="255"/>
                    </a:cubicBezTo>
                    <a:cubicBezTo>
                      <a:pt x="1496" y="267"/>
                      <a:pt x="1479" y="273"/>
                      <a:pt x="1457" y="273"/>
                    </a:cubicBezTo>
                    <a:cubicBezTo>
                      <a:pt x="1439" y="273"/>
                      <a:pt x="1425" y="270"/>
                      <a:pt x="1416" y="264"/>
                    </a:cubicBezTo>
                    <a:cubicBezTo>
                      <a:pt x="1416" y="240"/>
                      <a:pt x="1416" y="240"/>
                      <a:pt x="1416" y="240"/>
                    </a:cubicBezTo>
                    <a:cubicBezTo>
                      <a:pt x="1429" y="249"/>
                      <a:pt x="1443" y="253"/>
                      <a:pt x="1458" y="253"/>
                    </a:cubicBezTo>
                    <a:cubicBezTo>
                      <a:pt x="1472" y="253"/>
                      <a:pt x="1483" y="249"/>
                      <a:pt x="1492" y="241"/>
                    </a:cubicBezTo>
                    <a:cubicBezTo>
                      <a:pt x="1501" y="233"/>
                      <a:pt x="1505" y="222"/>
                      <a:pt x="1505" y="209"/>
                    </a:cubicBezTo>
                    <a:cubicBezTo>
                      <a:pt x="1505" y="196"/>
                      <a:pt x="1501" y="186"/>
                      <a:pt x="1492" y="178"/>
                    </a:cubicBezTo>
                    <a:cubicBezTo>
                      <a:pt x="1483" y="171"/>
                      <a:pt x="1470" y="167"/>
                      <a:pt x="1453" y="167"/>
                    </a:cubicBezTo>
                    <a:cubicBezTo>
                      <a:pt x="1440" y="167"/>
                      <a:pt x="1429" y="168"/>
                      <a:pt x="1419" y="169"/>
                    </a:cubicBezTo>
                    <a:cubicBezTo>
                      <a:pt x="1426" y="68"/>
                      <a:pt x="1426" y="68"/>
                      <a:pt x="1426" y="68"/>
                    </a:cubicBezTo>
                    <a:cubicBezTo>
                      <a:pt x="1519" y="68"/>
                      <a:pt x="1519" y="68"/>
                      <a:pt x="1519" y="68"/>
                    </a:cubicBezTo>
                    <a:cubicBezTo>
                      <a:pt x="1519" y="88"/>
                      <a:pt x="1519" y="88"/>
                      <a:pt x="1519" y="88"/>
                    </a:cubicBezTo>
                    <a:cubicBezTo>
                      <a:pt x="1446" y="88"/>
                      <a:pt x="1446" y="88"/>
                      <a:pt x="1446" y="88"/>
                    </a:cubicBezTo>
                    <a:cubicBezTo>
                      <a:pt x="1442" y="148"/>
                      <a:pt x="1442" y="148"/>
                      <a:pt x="1442" y="148"/>
                    </a:cubicBezTo>
                    <a:cubicBezTo>
                      <a:pt x="1461" y="147"/>
                      <a:pt x="1461" y="147"/>
                      <a:pt x="1461" y="147"/>
                    </a:cubicBezTo>
                    <a:cubicBezTo>
                      <a:pt x="1482" y="147"/>
                      <a:pt x="1498" y="152"/>
                      <a:pt x="1510" y="163"/>
                    </a:cubicBezTo>
                    <a:cubicBezTo>
                      <a:pt x="1523" y="173"/>
                      <a:pt x="1529" y="188"/>
                      <a:pt x="1529" y="208"/>
                    </a:cubicBezTo>
                    <a:close/>
                    <a:moveTo>
                      <a:pt x="281" y="308"/>
                    </a:moveTo>
                    <a:cubicBezTo>
                      <a:pt x="281" y="308"/>
                      <a:pt x="281" y="308"/>
                      <a:pt x="281" y="308"/>
                    </a:cubicBezTo>
                    <a:cubicBezTo>
                      <a:pt x="281" y="29"/>
                      <a:pt x="281" y="29"/>
                      <a:pt x="281" y="29"/>
                    </a:cubicBezTo>
                    <a:cubicBezTo>
                      <a:pt x="180" y="0"/>
                      <a:pt x="180" y="0"/>
                      <a:pt x="180" y="0"/>
                    </a:cubicBezTo>
                    <a:cubicBezTo>
                      <a:pt x="0" y="68"/>
                      <a:pt x="0" y="68"/>
                      <a:pt x="0" y="68"/>
                    </a:cubicBezTo>
                    <a:cubicBezTo>
                      <a:pt x="0" y="68"/>
                      <a:pt x="0" y="68"/>
                      <a:pt x="0" y="68"/>
                    </a:cubicBezTo>
                    <a:cubicBezTo>
                      <a:pt x="0" y="270"/>
                      <a:pt x="0" y="270"/>
                      <a:pt x="0" y="270"/>
                    </a:cubicBezTo>
                    <a:cubicBezTo>
                      <a:pt x="61" y="246"/>
                      <a:pt x="61" y="246"/>
                      <a:pt x="61" y="246"/>
                    </a:cubicBezTo>
                    <a:cubicBezTo>
                      <a:pt x="61" y="81"/>
                      <a:pt x="61" y="81"/>
                      <a:pt x="61" y="81"/>
                    </a:cubicBezTo>
                    <a:cubicBezTo>
                      <a:pt x="180" y="53"/>
                      <a:pt x="180" y="53"/>
                      <a:pt x="180" y="53"/>
                    </a:cubicBezTo>
                    <a:cubicBezTo>
                      <a:pt x="180" y="295"/>
                      <a:pt x="180" y="295"/>
                      <a:pt x="180" y="295"/>
                    </a:cubicBezTo>
                    <a:cubicBezTo>
                      <a:pt x="0" y="270"/>
                      <a:pt x="0" y="270"/>
                      <a:pt x="0" y="270"/>
                    </a:cubicBezTo>
                    <a:cubicBezTo>
                      <a:pt x="180" y="336"/>
                      <a:pt x="180" y="336"/>
                      <a:pt x="180" y="336"/>
                    </a:cubicBezTo>
                    <a:cubicBezTo>
                      <a:pt x="180" y="336"/>
                      <a:pt x="180" y="336"/>
                      <a:pt x="180" y="336"/>
                    </a:cubicBezTo>
                    <a:cubicBezTo>
                      <a:pt x="281" y="309"/>
                      <a:pt x="281" y="309"/>
                      <a:pt x="281" y="309"/>
                    </a:cubicBezTo>
                    <a:cubicBezTo>
                      <a:pt x="281" y="308"/>
                      <a:pt x="281" y="308"/>
                      <a:pt x="281" y="308"/>
                    </a:cubicBezTo>
                    <a:close/>
                  </a:path>
                </a:pathLst>
              </a:custGeom>
              <a:solidFill>
                <a:srgbClr val="DC3C00"/>
              </a:solidFill>
              <a:ln>
                <a:noFill/>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41" name="Rectangle 240">
                <a:extLst>
                  <a:ext uri="{FF2B5EF4-FFF2-40B4-BE49-F238E27FC236}">
                    <a16:creationId xmlns:a16="http://schemas.microsoft.com/office/drawing/2014/main" id="{6C23D582-1A5E-49F3-BC45-4E4C1A47B8D6}"/>
                  </a:ext>
                </a:extLst>
              </p:cNvPr>
              <p:cNvSpPr/>
              <p:nvPr/>
            </p:nvSpPr>
            <p:spPr bwMode="auto">
              <a:xfrm>
                <a:off x="6841960" y="3143215"/>
                <a:ext cx="680418" cy="120348"/>
              </a:xfrm>
              <a:prstGeom prst="rect">
                <a:avLst/>
              </a:prstGeom>
              <a:solidFill>
                <a:schemeClr val="bg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4821" rIns="0" bIns="44821" numCol="1" rtlCol="0" anchor="ctr" anchorCtr="0" compatLnSpc="1">
                <a:prstTxWarp prst="textNoShape">
                  <a:avLst/>
                </a:prstTxWarp>
              </a:bodyPr>
              <a:lstStyle/>
              <a:p>
                <a:pPr marL="0" marR="0" lvl="0" indent="0" algn="ctr" defTabSz="896094" rtl="0" eaLnBrk="1" fontAlgn="base" latinLnBrk="0" hangingPunct="1">
                  <a:lnSpc>
                    <a:spcPct val="100000"/>
                  </a:lnSpc>
                  <a:spcBef>
                    <a:spcPct val="0"/>
                  </a:spcBef>
                  <a:spcAft>
                    <a:spcPct val="0"/>
                  </a:spcAft>
                  <a:buClrTx/>
                  <a:buSzTx/>
                  <a:buFontTx/>
                  <a:buNone/>
                  <a:tabLst/>
                  <a:defRPr/>
                </a:pPr>
                <a:endParaRPr kumimoji="0" lang="en-US" sz="1922" b="0" i="0" u="none" strike="noStrike" kern="1200" cap="none" spc="0" normalizeH="0" baseline="0" noProof="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42" name="Rectangle 241">
                <a:extLst>
                  <a:ext uri="{FF2B5EF4-FFF2-40B4-BE49-F238E27FC236}">
                    <a16:creationId xmlns:a16="http://schemas.microsoft.com/office/drawing/2014/main" id="{232E8D27-5D61-4E3D-B414-3125959765A6}"/>
                  </a:ext>
                </a:extLst>
              </p:cNvPr>
              <p:cNvSpPr/>
              <p:nvPr/>
            </p:nvSpPr>
            <p:spPr bwMode="auto">
              <a:xfrm>
                <a:off x="6826632" y="2934101"/>
                <a:ext cx="680418" cy="120348"/>
              </a:xfrm>
              <a:prstGeom prst="rect">
                <a:avLst/>
              </a:prstGeom>
              <a:solidFill>
                <a:schemeClr val="bg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4821" rIns="0" bIns="44821" numCol="1" rtlCol="0" anchor="ctr" anchorCtr="0" compatLnSpc="1">
                <a:prstTxWarp prst="textNoShape">
                  <a:avLst/>
                </a:prstTxWarp>
              </a:bodyPr>
              <a:lstStyle/>
              <a:p>
                <a:pPr marL="0" marR="0" lvl="0" indent="0" algn="ctr" defTabSz="896094" rtl="0" eaLnBrk="1" fontAlgn="base" latinLnBrk="0" hangingPunct="1">
                  <a:lnSpc>
                    <a:spcPct val="100000"/>
                  </a:lnSpc>
                  <a:spcBef>
                    <a:spcPct val="0"/>
                  </a:spcBef>
                  <a:spcAft>
                    <a:spcPct val="0"/>
                  </a:spcAft>
                  <a:buClrTx/>
                  <a:buSzTx/>
                  <a:buFontTx/>
                  <a:buNone/>
                  <a:tabLst/>
                  <a:defRPr/>
                </a:pPr>
                <a:endParaRPr kumimoji="0" lang="en-US" sz="1922" b="0" i="0" u="none" strike="noStrike" kern="1200" cap="none" spc="0" normalizeH="0" baseline="0" noProof="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43" name="Rectangle 242">
                <a:extLst>
                  <a:ext uri="{FF2B5EF4-FFF2-40B4-BE49-F238E27FC236}">
                    <a16:creationId xmlns:a16="http://schemas.microsoft.com/office/drawing/2014/main" id="{C9DD3500-A273-466E-9B83-EE785C5D73B4}"/>
                  </a:ext>
                </a:extLst>
              </p:cNvPr>
              <p:cNvSpPr/>
              <p:nvPr/>
            </p:nvSpPr>
            <p:spPr bwMode="auto">
              <a:xfrm>
                <a:off x="6832983" y="2717636"/>
                <a:ext cx="680418" cy="120348"/>
              </a:xfrm>
              <a:prstGeom prst="rect">
                <a:avLst/>
              </a:prstGeom>
              <a:solidFill>
                <a:schemeClr val="bg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4821" rIns="0" bIns="44821" numCol="1" rtlCol="0" anchor="ctr" anchorCtr="0" compatLnSpc="1">
                <a:prstTxWarp prst="textNoShape">
                  <a:avLst/>
                </a:prstTxWarp>
              </a:bodyPr>
              <a:lstStyle/>
              <a:p>
                <a:pPr marL="0" marR="0" lvl="0" indent="0" algn="ctr" defTabSz="896094" rtl="0" eaLnBrk="1" fontAlgn="base" latinLnBrk="0" hangingPunct="1">
                  <a:lnSpc>
                    <a:spcPct val="100000"/>
                  </a:lnSpc>
                  <a:spcBef>
                    <a:spcPct val="0"/>
                  </a:spcBef>
                  <a:spcAft>
                    <a:spcPct val="0"/>
                  </a:spcAft>
                  <a:buClrTx/>
                  <a:buSzTx/>
                  <a:buFontTx/>
                  <a:buNone/>
                  <a:tabLst/>
                  <a:defRPr/>
                </a:pPr>
                <a:endParaRPr kumimoji="0" lang="en-US" sz="1922" b="0" i="0" u="none" strike="noStrike" kern="1200" cap="none" spc="0" normalizeH="0" baseline="0" noProof="0">
                  <a:ln>
                    <a:noFill/>
                  </a:ln>
                  <a:gradFill>
                    <a:gsLst>
                      <a:gs pos="5439">
                        <a:srgbClr val="F8F8F8"/>
                      </a:gs>
                      <a:gs pos="10000">
                        <a:srgbClr val="F8F8F8"/>
                      </a:gs>
                    </a:gsLst>
                    <a:lin ang="5400000" scaled="0"/>
                  </a:gradFill>
                  <a:effectLst/>
                  <a:uLnTx/>
                  <a:uFillTx/>
                  <a:latin typeface="Segoe UI"/>
                  <a:ea typeface="+mn-ea"/>
                  <a:cs typeface="+mn-cs"/>
                </a:endParaRPr>
              </a:p>
            </p:txBody>
          </p:sp>
          <p:grpSp>
            <p:nvGrpSpPr>
              <p:cNvPr id="244" name="Group 243">
                <a:extLst>
                  <a:ext uri="{FF2B5EF4-FFF2-40B4-BE49-F238E27FC236}">
                    <a16:creationId xmlns:a16="http://schemas.microsoft.com/office/drawing/2014/main" id="{CBF4DFF9-2757-4677-803C-755A8CC5D09E}"/>
                  </a:ext>
                </a:extLst>
              </p:cNvPr>
              <p:cNvGrpSpPr/>
              <p:nvPr/>
            </p:nvGrpSpPr>
            <p:grpSpPr>
              <a:xfrm>
                <a:off x="6812451" y="2697232"/>
                <a:ext cx="721477" cy="674630"/>
                <a:chOff x="3641710" y="5480028"/>
                <a:chExt cx="317501" cy="296885"/>
              </a:xfrm>
              <a:solidFill>
                <a:schemeClr val="accent1"/>
              </a:solidFill>
            </p:grpSpPr>
            <p:sp>
              <p:nvSpPr>
                <p:cNvPr id="245" name="Freeform 597">
                  <a:extLst>
                    <a:ext uri="{FF2B5EF4-FFF2-40B4-BE49-F238E27FC236}">
                      <a16:creationId xmlns:a16="http://schemas.microsoft.com/office/drawing/2014/main" id="{7FCF506A-39D5-4363-9C55-4CC4E4CBDF22}"/>
                    </a:ext>
                  </a:extLst>
                </p:cNvPr>
                <p:cNvSpPr>
                  <a:spLocks noEditPoints="1"/>
                </p:cNvSpPr>
                <p:nvPr/>
              </p:nvSpPr>
              <p:spPr bwMode="auto">
                <a:xfrm>
                  <a:off x="3641712" y="5667351"/>
                  <a:ext cx="317499" cy="73025"/>
                </a:xfrm>
                <a:custGeom>
                  <a:avLst/>
                  <a:gdLst>
                    <a:gd name="T0" fmla="*/ 172 w 176"/>
                    <a:gd name="T1" fmla="*/ 40 h 40"/>
                    <a:gd name="T2" fmla="*/ 4 w 176"/>
                    <a:gd name="T3" fmla="*/ 40 h 40"/>
                    <a:gd name="T4" fmla="*/ 0 w 176"/>
                    <a:gd name="T5" fmla="*/ 36 h 40"/>
                    <a:gd name="T6" fmla="*/ 0 w 176"/>
                    <a:gd name="T7" fmla="*/ 4 h 40"/>
                    <a:gd name="T8" fmla="*/ 4 w 176"/>
                    <a:gd name="T9" fmla="*/ 0 h 40"/>
                    <a:gd name="T10" fmla="*/ 172 w 176"/>
                    <a:gd name="T11" fmla="*/ 0 h 40"/>
                    <a:gd name="T12" fmla="*/ 176 w 176"/>
                    <a:gd name="T13" fmla="*/ 4 h 40"/>
                    <a:gd name="T14" fmla="*/ 176 w 176"/>
                    <a:gd name="T15" fmla="*/ 36 h 40"/>
                    <a:gd name="T16" fmla="*/ 172 w 176"/>
                    <a:gd name="T17" fmla="*/ 40 h 40"/>
                    <a:gd name="T18" fmla="*/ 8 w 176"/>
                    <a:gd name="T19" fmla="*/ 32 h 40"/>
                    <a:gd name="T20" fmla="*/ 168 w 176"/>
                    <a:gd name="T21" fmla="*/ 32 h 40"/>
                    <a:gd name="T22" fmla="*/ 168 w 176"/>
                    <a:gd name="T23" fmla="*/ 8 h 40"/>
                    <a:gd name="T24" fmla="*/ 8 w 176"/>
                    <a:gd name="T25" fmla="*/ 8 h 40"/>
                    <a:gd name="T26" fmla="*/ 8 w 176"/>
                    <a:gd name="T27" fmla="*/ 3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6" h="40">
                      <a:moveTo>
                        <a:pt x="172" y="40"/>
                      </a:moveTo>
                      <a:cubicBezTo>
                        <a:pt x="4" y="40"/>
                        <a:pt x="4" y="40"/>
                        <a:pt x="4" y="40"/>
                      </a:cubicBezTo>
                      <a:cubicBezTo>
                        <a:pt x="2" y="40"/>
                        <a:pt x="0" y="38"/>
                        <a:pt x="0" y="36"/>
                      </a:cubicBezTo>
                      <a:cubicBezTo>
                        <a:pt x="0" y="4"/>
                        <a:pt x="0" y="4"/>
                        <a:pt x="0" y="4"/>
                      </a:cubicBezTo>
                      <a:cubicBezTo>
                        <a:pt x="0" y="2"/>
                        <a:pt x="2" y="0"/>
                        <a:pt x="4" y="0"/>
                      </a:cubicBezTo>
                      <a:cubicBezTo>
                        <a:pt x="172" y="0"/>
                        <a:pt x="172" y="0"/>
                        <a:pt x="172" y="0"/>
                      </a:cubicBezTo>
                      <a:cubicBezTo>
                        <a:pt x="174" y="0"/>
                        <a:pt x="176" y="2"/>
                        <a:pt x="176" y="4"/>
                      </a:cubicBezTo>
                      <a:cubicBezTo>
                        <a:pt x="176" y="36"/>
                        <a:pt x="176" y="36"/>
                        <a:pt x="176" y="36"/>
                      </a:cubicBezTo>
                      <a:cubicBezTo>
                        <a:pt x="176" y="38"/>
                        <a:pt x="174" y="40"/>
                        <a:pt x="172" y="40"/>
                      </a:cubicBezTo>
                      <a:moveTo>
                        <a:pt x="8" y="32"/>
                      </a:moveTo>
                      <a:cubicBezTo>
                        <a:pt x="168" y="32"/>
                        <a:pt x="168" y="32"/>
                        <a:pt x="168" y="32"/>
                      </a:cubicBezTo>
                      <a:cubicBezTo>
                        <a:pt x="168" y="8"/>
                        <a:pt x="168" y="8"/>
                        <a:pt x="168" y="8"/>
                      </a:cubicBezTo>
                      <a:cubicBezTo>
                        <a:pt x="8" y="8"/>
                        <a:pt x="8" y="8"/>
                        <a:pt x="8" y="8"/>
                      </a:cubicBezTo>
                      <a:lnTo>
                        <a:pt x="8" y="32"/>
                      </a:lnTo>
                      <a:close/>
                    </a:path>
                  </a:pathLst>
                </a:cu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46" name="Oval 598">
                  <a:extLst>
                    <a:ext uri="{FF2B5EF4-FFF2-40B4-BE49-F238E27FC236}">
                      <a16:creationId xmlns:a16="http://schemas.microsoft.com/office/drawing/2014/main" id="{5460B662-439E-4520-AF80-7725FCF2C9C1}"/>
                    </a:ext>
                  </a:extLst>
                </p:cNvPr>
                <p:cNvSpPr>
                  <a:spLocks noChangeArrowheads="1"/>
                </p:cNvSpPr>
                <p:nvPr/>
              </p:nvSpPr>
              <p:spPr bwMode="auto">
                <a:xfrm>
                  <a:off x="3894123" y="5689576"/>
                  <a:ext cx="30163" cy="28575"/>
                </a:xfrm>
                <a:prstGeom prst="ellipse">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47" name="Oval 599">
                  <a:extLst>
                    <a:ext uri="{FF2B5EF4-FFF2-40B4-BE49-F238E27FC236}">
                      <a16:creationId xmlns:a16="http://schemas.microsoft.com/office/drawing/2014/main" id="{EE302A6B-DB0E-4489-AC92-19FEF4603222}"/>
                    </a:ext>
                  </a:extLst>
                </p:cNvPr>
                <p:cNvSpPr>
                  <a:spLocks noChangeArrowheads="1"/>
                </p:cNvSpPr>
                <p:nvPr/>
              </p:nvSpPr>
              <p:spPr bwMode="auto">
                <a:xfrm>
                  <a:off x="3843323" y="5689576"/>
                  <a:ext cx="30163" cy="28575"/>
                </a:xfrm>
                <a:prstGeom prst="ellipse">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48" name="Freeform 600">
                  <a:extLst>
                    <a:ext uri="{FF2B5EF4-FFF2-40B4-BE49-F238E27FC236}">
                      <a16:creationId xmlns:a16="http://schemas.microsoft.com/office/drawing/2014/main" id="{6F37DE6A-3038-49A7-9645-31570A7CD6A8}"/>
                    </a:ext>
                  </a:extLst>
                </p:cNvPr>
                <p:cNvSpPr>
                  <a:spLocks/>
                </p:cNvSpPr>
                <p:nvPr/>
              </p:nvSpPr>
              <p:spPr bwMode="auto">
                <a:xfrm>
                  <a:off x="3673462" y="5697513"/>
                  <a:ext cx="130174" cy="14288"/>
                </a:xfrm>
                <a:custGeom>
                  <a:avLst/>
                  <a:gdLst>
                    <a:gd name="T0" fmla="*/ 68 w 72"/>
                    <a:gd name="T1" fmla="*/ 8 h 8"/>
                    <a:gd name="T2" fmla="*/ 4 w 72"/>
                    <a:gd name="T3" fmla="*/ 8 h 8"/>
                    <a:gd name="T4" fmla="*/ 0 w 72"/>
                    <a:gd name="T5" fmla="*/ 4 h 8"/>
                    <a:gd name="T6" fmla="*/ 4 w 72"/>
                    <a:gd name="T7" fmla="*/ 0 h 8"/>
                    <a:gd name="T8" fmla="*/ 68 w 72"/>
                    <a:gd name="T9" fmla="*/ 0 h 8"/>
                    <a:gd name="T10" fmla="*/ 72 w 72"/>
                    <a:gd name="T11" fmla="*/ 4 h 8"/>
                    <a:gd name="T12" fmla="*/ 68 w 72"/>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2" h="8">
                      <a:moveTo>
                        <a:pt x="68" y="8"/>
                      </a:moveTo>
                      <a:cubicBezTo>
                        <a:pt x="4" y="8"/>
                        <a:pt x="4" y="8"/>
                        <a:pt x="4" y="8"/>
                      </a:cubicBezTo>
                      <a:cubicBezTo>
                        <a:pt x="2" y="8"/>
                        <a:pt x="0" y="6"/>
                        <a:pt x="0" y="4"/>
                      </a:cubicBezTo>
                      <a:cubicBezTo>
                        <a:pt x="0" y="2"/>
                        <a:pt x="2" y="0"/>
                        <a:pt x="4" y="0"/>
                      </a:cubicBezTo>
                      <a:cubicBezTo>
                        <a:pt x="68" y="0"/>
                        <a:pt x="68" y="0"/>
                        <a:pt x="68" y="0"/>
                      </a:cubicBezTo>
                      <a:cubicBezTo>
                        <a:pt x="70" y="0"/>
                        <a:pt x="72" y="2"/>
                        <a:pt x="72" y="4"/>
                      </a:cubicBezTo>
                      <a:cubicBezTo>
                        <a:pt x="72" y="6"/>
                        <a:pt x="70" y="8"/>
                        <a:pt x="68" y="8"/>
                      </a:cubicBezTo>
                    </a:path>
                  </a:pathLst>
                </a:cu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0" name="Freeform 601">
                  <a:extLst>
                    <a:ext uri="{FF2B5EF4-FFF2-40B4-BE49-F238E27FC236}">
                      <a16:creationId xmlns:a16="http://schemas.microsoft.com/office/drawing/2014/main" id="{BB99FB30-422B-4B22-8BEB-2EAE6E69AE7D}"/>
                    </a:ext>
                  </a:extLst>
                </p:cNvPr>
                <p:cNvSpPr>
                  <a:spLocks noEditPoints="1"/>
                </p:cNvSpPr>
                <p:nvPr/>
              </p:nvSpPr>
              <p:spPr bwMode="auto">
                <a:xfrm>
                  <a:off x="3641710" y="5573689"/>
                  <a:ext cx="317499" cy="73025"/>
                </a:xfrm>
                <a:custGeom>
                  <a:avLst/>
                  <a:gdLst>
                    <a:gd name="T0" fmla="*/ 172 w 176"/>
                    <a:gd name="T1" fmla="*/ 40 h 40"/>
                    <a:gd name="T2" fmla="*/ 4 w 176"/>
                    <a:gd name="T3" fmla="*/ 40 h 40"/>
                    <a:gd name="T4" fmla="*/ 0 w 176"/>
                    <a:gd name="T5" fmla="*/ 36 h 40"/>
                    <a:gd name="T6" fmla="*/ 0 w 176"/>
                    <a:gd name="T7" fmla="*/ 4 h 40"/>
                    <a:gd name="T8" fmla="*/ 4 w 176"/>
                    <a:gd name="T9" fmla="*/ 0 h 40"/>
                    <a:gd name="T10" fmla="*/ 172 w 176"/>
                    <a:gd name="T11" fmla="*/ 0 h 40"/>
                    <a:gd name="T12" fmla="*/ 176 w 176"/>
                    <a:gd name="T13" fmla="*/ 4 h 40"/>
                    <a:gd name="T14" fmla="*/ 176 w 176"/>
                    <a:gd name="T15" fmla="*/ 36 h 40"/>
                    <a:gd name="T16" fmla="*/ 172 w 176"/>
                    <a:gd name="T17" fmla="*/ 40 h 40"/>
                    <a:gd name="T18" fmla="*/ 8 w 176"/>
                    <a:gd name="T19" fmla="*/ 32 h 40"/>
                    <a:gd name="T20" fmla="*/ 168 w 176"/>
                    <a:gd name="T21" fmla="*/ 32 h 40"/>
                    <a:gd name="T22" fmla="*/ 168 w 176"/>
                    <a:gd name="T23" fmla="*/ 8 h 40"/>
                    <a:gd name="T24" fmla="*/ 8 w 176"/>
                    <a:gd name="T25" fmla="*/ 8 h 40"/>
                    <a:gd name="T26" fmla="*/ 8 w 176"/>
                    <a:gd name="T27" fmla="*/ 3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6" h="40">
                      <a:moveTo>
                        <a:pt x="172" y="40"/>
                      </a:moveTo>
                      <a:cubicBezTo>
                        <a:pt x="4" y="40"/>
                        <a:pt x="4" y="40"/>
                        <a:pt x="4" y="40"/>
                      </a:cubicBezTo>
                      <a:cubicBezTo>
                        <a:pt x="2" y="40"/>
                        <a:pt x="0" y="38"/>
                        <a:pt x="0" y="36"/>
                      </a:cubicBezTo>
                      <a:cubicBezTo>
                        <a:pt x="0" y="4"/>
                        <a:pt x="0" y="4"/>
                        <a:pt x="0" y="4"/>
                      </a:cubicBezTo>
                      <a:cubicBezTo>
                        <a:pt x="0" y="2"/>
                        <a:pt x="2" y="0"/>
                        <a:pt x="4" y="0"/>
                      </a:cubicBezTo>
                      <a:cubicBezTo>
                        <a:pt x="172" y="0"/>
                        <a:pt x="172" y="0"/>
                        <a:pt x="172" y="0"/>
                      </a:cubicBezTo>
                      <a:cubicBezTo>
                        <a:pt x="174" y="0"/>
                        <a:pt x="176" y="2"/>
                        <a:pt x="176" y="4"/>
                      </a:cubicBezTo>
                      <a:cubicBezTo>
                        <a:pt x="176" y="36"/>
                        <a:pt x="176" y="36"/>
                        <a:pt x="176" y="36"/>
                      </a:cubicBezTo>
                      <a:cubicBezTo>
                        <a:pt x="176" y="38"/>
                        <a:pt x="174" y="40"/>
                        <a:pt x="172" y="40"/>
                      </a:cubicBezTo>
                      <a:moveTo>
                        <a:pt x="8" y="32"/>
                      </a:moveTo>
                      <a:cubicBezTo>
                        <a:pt x="168" y="32"/>
                        <a:pt x="168" y="32"/>
                        <a:pt x="168" y="32"/>
                      </a:cubicBezTo>
                      <a:cubicBezTo>
                        <a:pt x="168" y="8"/>
                        <a:pt x="168" y="8"/>
                        <a:pt x="168" y="8"/>
                      </a:cubicBezTo>
                      <a:cubicBezTo>
                        <a:pt x="8" y="8"/>
                        <a:pt x="8" y="8"/>
                        <a:pt x="8" y="8"/>
                      </a:cubicBezTo>
                      <a:lnTo>
                        <a:pt x="8" y="32"/>
                      </a:lnTo>
                      <a:close/>
                    </a:path>
                  </a:pathLst>
                </a:cu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2" name="Oval 602">
                  <a:extLst>
                    <a:ext uri="{FF2B5EF4-FFF2-40B4-BE49-F238E27FC236}">
                      <a16:creationId xmlns:a16="http://schemas.microsoft.com/office/drawing/2014/main" id="{1B28BD4F-53D9-4DB0-9247-7D120F54A959}"/>
                    </a:ext>
                  </a:extLst>
                </p:cNvPr>
                <p:cNvSpPr>
                  <a:spLocks noChangeArrowheads="1"/>
                </p:cNvSpPr>
                <p:nvPr/>
              </p:nvSpPr>
              <p:spPr bwMode="auto">
                <a:xfrm>
                  <a:off x="3894121" y="5595914"/>
                  <a:ext cx="30163" cy="28575"/>
                </a:xfrm>
                <a:prstGeom prst="ellipse">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4" name="Oval 603">
                  <a:extLst>
                    <a:ext uri="{FF2B5EF4-FFF2-40B4-BE49-F238E27FC236}">
                      <a16:creationId xmlns:a16="http://schemas.microsoft.com/office/drawing/2014/main" id="{A709F17C-6A4A-4DDA-8057-D559C62031DB}"/>
                    </a:ext>
                  </a:extLst>
                </p:cNvPr>
                <p:cNvSpPr>
                  <a:spLocks noChangeArrowheads="1"/>
                </p:cNvSpPr>
                <p:nvPr/>
              </p:nvSpPr>
              <p:spPr bwMode="auto">
                <a:xfrm>
                  <a:off x="3843321" y="5595914"/>
                  <a:ext cx="30163" cy="28575"/>
                </a:xfrm>
                <a:prstGeom prst="ellipse">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5" name="Freeform 604">
                  <a:extLst>
                    <a:ext uri="{FF2B5EF4-FFF2-40B4-BE49-F238E27FC236}">
                      <a16:creationId xmlns:a16="http://schemas.microsoft.com/office/drawing/2014/main" id="{04BF01A4-809B-447D-B5C5-CE5D8F69B3AD}"/>
                    </a:ext>
                  </a:extLst>
                </p:cNvPr>
                <p:cNvSpPr>
                  <a:spLocks/>
                </p:cNvSpPr>
                <p:nvPr/>
              </p:nvSpPr>
              <p:spPr bwMode="auto">
                <a:xfrm>
                  <a:off x="3673460" y="5602264"/>
                  <a:ext cx="130174" cy="14288"/>
                </a:xfrm>
                <a:custGeom>
                  <a:avLst/>
                  <a:gdLst>
                    <a:gd name="T0" fmla="*/ 68 w 72"/>
                    <a:gd name="T1" fmla="*/ 8 h 8"/>
                    <a:gd name="T2" fmla="*/ 4 w 72"/>
                    <a:gd name="T3" fmla="*/ 8 h 8"/>
                    <a:gd name="T4" fmla="*/ 0 w 72"/>
                    <a:gd name="T5" fmla="*/ 4 h 8"/>
                    <a:gd name="T6" fmla="*/ 4 w 72"/>
                    <a:gd name="T7" fmla="*/ 0 h 8"/>
                    <a:gd name="T8" fmla="*/ 68 w 72"/>
                    <a:gd name="T9" fmla="*/ 0 h 8"/>
                    <a:gd name="T10" fmla="*/ 72 w 72"/>
                    <a:gd name="T11" fmla="*/ 4 h 8"/>
                    <a:gd name="T12" fmla="*/ 68 w 72"/>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2" h="8">
                      <a:moveTo>
                        <a:pt x="68" y="8"/>
                      </a:moveTo>
                      <a:cubicBezTo>
                        <a:pt x="4" y="8"/>
                        <a:pt x="4" y="8"/>
                        <a:pt x="4" y="8"/>
                      </a:cubicBezTo>
                      <a:cubicBezTo>
                        <a:pt x="2" y="8"/>
                        <a:pt x="0" y="6"/>
                        <a:pt x="0" y="4"/>
                      </a:cubicBezTo>
                      <a:cubicBezTo>
                        <a:pt x="0" y="2"/>
                        <a:pt x="2" y="0"/>
                        <a:pt x="4" y="0"/>
                      </a:cubicBezTo>
                      <a:cubicBezTo>
                        <a:pt x="68" y="0"/>
                        <a:pt x="68" y="0"/>
                        <a:pt x="68" y="0"/>
                      </a:cubicBezTo>
                      <a:cubicBezTo>
                        <a:pt x="70" y="0"/>
                        <a:pt x="72" y="2"/>
                        <a:pt x="72" y="4"/>
                      </a:cubicBezTo>
                      <a:cubicBezTo>
                        <a:pt x="72" y="6"/>
                        <a:pt x="70" y="8"/>
                        <a:pt x="68" y="8"/>
                      </a:cubicBezTo>
                    </a:path>
                  </a:pathLst>
                </a:cu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6" name="Freeform 605">
                  <a:extLst>
                    <a:ext uri="{FF2B5EF4-FFF2-40B4-BE49-F238E27FC236}">
                      <a16:creationId xmlns:a16="http://schemas.microsoft.com/office/drawing/2014/main" id="{385DA33A-1F2F-4956-A8C9-74E70506C907}"/>
                    </a:ext>
                  </a:extLst>
                </p:cNvPr>
                <p:cNvSpPr>
                  <a:spLocks noEditPoints="1"/>
                </p:cNvSpPr>
                <p:nvPr/>
              </p:nvSpPr>
              <p:spPr bwMode="auto">
                <a:xfrm>
                  <a:off x="3641711" y="5480028"/>
                  <a:ext cx="317499" cy="71438"/>
                </a:xfrm>
                <a:custGeom>
                  <a:avLst/>
                  <a:gdLst>
                    <a:gd name="T0" fmla="*/ 172 w 176"/>
                    <a:gd name="T1" fmla="*/ 40 h 40"/>
                    <a:gd name="T2" fmla="*/ 4 w 176"/>
                    <a:gd name="T3" fmla="*/ 40 h 40"/>
                    <a:gd name="T4" fmla="*/ 0 w 176"/>
                    <a:gd name="T5" fmla="*/ 36 h 40"/>
                    <a:gd name="T6" fmla="*/ 0 w 176"/>
                    <a:gd name="T7" fmla="*/ 4 h 40"/>
                    <a:gd name="T8" fmla="*/ 4 w 176"/>
                    <a:gd name="T9" fmla="*/ 0 h 40"/>
                    <a:gd name="T10" fmla="*/ 172 w 176"/>
                    <a:gd name="T11" fmla="*/ 0 h 40"/>
                    <a:gd name="T12" fmla="*/ 176 w 176"/>
                    <a:gd name="T13" fmla="*/ 4 h 40"/>
                    <a:gd name="T14" fmla="*/ 176 w 176"/>
                    <a:gd name="T15" fmla="*/ 36 h 40"/>
                    <a:gd name="T16" fmla="*/ 172 w 176"/>
                    <a:gd name="T17" fmla="*/ 40 h 40"/>
                    <a:gd name="T18" fmla="*/ 8 w 176"/>
                    <a:gd name="T19" fmla="*/ 32 h 40"/>
                    <a:gd name="T20" fmla="*/ 168 w 176"/>
                    <a:gd name="T21" fmla="*/ 32 h 40"/>
                    <a:gd name="T22" fmla="*/ 168 w 176"/>
                    <a:gd name="T23" fmla="*/ 8 h 40"/>
                    <a:gd name="T24" fmla="*/ 8 w 176"/>
                    <a:gd name="T25" fmla="*/ 8 h 40"/>
                    <a:gd name="T26" fmla="*/ 8 w 176"/>
                    <a:gd name="T27" fmla="*/ 3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6" h="40">
                      <a:moveTo>
                        <a:pt x="172" y="40"/>
                      </a:moveTo>
                      <a:cubicBezTo>
                        <a:pt x="4" y="40"/>
                        <a:pt x="4" y="40"/>
                        <a:pt x="4" y="40"/>
                      </a:cubicBezTo>
                      <a:cubicBezTo>
                        <a:pt x="2" y="40"/>
                        <a:pt x="0" y="38"/>
                        <a:pt x="0" y="36"/>
                      </a:cubicBezTo>
                      <a:cubicBezTo>
                        <a:pt x="0" y="4"/>
                        <a:pt x="0" y="4"/>
                        <a:pt x="0" y="4"/>
                      </a:cubicBezTo>
                      <a:cubicBezTo>
                        <a:pt x="0" y="2"/>
                        <a:pt x="2" y="0"/>
                        <a:pt x="4" y="0"/>
                      </a:cubicBezTo>
                      <a:cubicBezTo>
                        <a:pt x="172" y="0"/>
                        <a:pt x="172" y="0"/>
                        <a:pt x="172" y="0"/>
                      </a:cubicBezTo>
                      <a:cubicBezTo>
                        <a:pt x="174" y="0"/>
                        <a:pt x="176" y="2"/>
                        <a:pt x="176" y="4"/>
                      </a:cubicBezTo>
                      <a:cubicBezTo>
                        <a:pt x="176" y="36"/>
                        <a:pt x="176" y="36"/>
                        <a:pt x="176" y="36"/>
                      </a:cubicBezTo>
                      <a:cubicBezTo>
                        <a:pt x="176" y="38"/>
                        <a:pt x="174" y="40"/>
                        <a:pt x="172" y="40"/>
                      </a:cubicBezTo>
                      <a:moveTo>
                        <a:pt x="8" y="32"/>
                      </a:moveTo>
                      <a:cubicBezTo>
                        <a:pt x="168" y="32"/>
                        <a:pt x="168" y="32"/>
                        <a:pt x="168" y="32"/>
                      </a:cubicBezTo>
                      <a:cubicBezTo>
                        <a:pt x="168" y="8"/>
                        <a:pt x="168" y="8"/>
                        <a:pt x="168" y="8"/>
                      </a:cubicBezTo>
                      <a:cubicBezTo>
                        <a:pt x="8" y="8"/>
                        <a:pt x="8" y="8"/>
                        <a:pt x="8" y="8"/>
                      </a:cubicBezTo>
                      <a:lnTo>
                        <a:pt x="8" y="32"/>
                      </a:lnTo>
                      <a:close/>
                    </a:path>
                  </a:pathLst>
                </a:cu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7" name="Oval 606">
                  <a:extLst>
                    <a:ext uri="{FF2B5EF4-FFF2-40B4-BE49-F238E27FC236}">
                      <a16:creationId xmlns:a16="http://schemas.microsoft.com/office/drawing/2014/main" id="{FE6D35C0-3C51-42D9-A8E5-C5E2611C9989}"/>
                    </a:ext>
                  </a:extLst>
                </p:cNvPr>
                <p:cNvSpPr>
                  <a:spLocks noChangeArrowheads="1"/>
                </p:cNvSpPr>
                <p:nvPr/>
              </p:nvSpPr>
              <p:spPr bwMode="auto">
                <a:xfrm>
                  <a:off x="3894123" y="5500666"/>
                  <a:ext cx="30163" cy="30163"/>
                </a:xfrm>
                <a:prstGeom prst="ellipse">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8" name="Oval 608">
                  <a:extLst>
                    <a:ext uri="{FF2B5EF4-FFF2-40B4-BE49-F238E27FC236}">
                      <a16:creationId xmlns:a16="http://schemas.microsoft.com/office/drawing/2014/main" id="{EA39363F-CD1A-4090-B3AB-017C40360521}"/>
                    </a:ext>
                  </a:extLst>
                </p:cNvPr>
                <p:cNvSpPr>
                  <a:spLocks noChangeArrowheads="1"/>
                </p:cNvSpPr>
                <p:nvPr/>
              </p:nvSpPr>
              <p:spPr bwMode="auto">
                <a:xfrm>
                  <a:off x="3843324" y="5500668"/>
                  <a:ext cx="30163" cy="30163"/>
                </a:xfrm>
                <a:prstGeom prst="ellipse">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59" name="Freeform 609">
                  <a:extLst>
                    <a:ext uri="{FF2B5EF4-FFF2-40B4-BE49-F238E27FC236}">
                      <a16:creationId xmlns:a16="http://schemas.microsoft.com/office/drawing/2014/main" id="{E62F0A6C-C664-40E9-8D17-2749C1ABFF90}"/>
                    </a:ext>
                  </a:extLst>
                </p:cNvPr>
                <p:cNvSpPr>
                  <a:spLocks/>
                </p:cNvSpPr>
                <p:nvPr/>
              </p:nvSpPr>
              <p:spPr bwMode="auto">
                <a:xfrm>
                  <a:off x="3673462" y="5508606"/>
                  <a:ext cx="130174" cy="14288"/>
                </a:xfrm>
                <a:custGeom>
                  <a:avLst/>
                  <a:gdLst>
                    <a:gd name="T0" fmla="*/ 68 w 72"/>
                    <a:gd name="T1" fmla="*/ 8 h 8"/>
                    <a:gd name="T2" fmla="*/ 4 w 72"/>
                    <a:gd name="T3" fmla="*/ 8 h 8"/>
                    <a:gd name="T4" fmla="*/ 0 w 72"/>
                    <a:gd name="T5" fmla="*/ 4 h 8"/>
                    <a:gd name="T6" fmla="*/ 4 w 72"/>
                    <a:gd name="T7" fmla="*/ 0 h 8"/>
                    <a:gd name="T8" fmla="*/ 68 w 72"/>
                    <a:gd name="T9" fmla="*/ 0 h 8"/>
                    <a:gd name="T10" fmla="*/ 72 w 72"/>
                    <a:gd name="T11" fmla="*/ 4 h 8"/>
                    <a:gd name="T12" fmla="*/ 68 w 72"/>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2" h="8">
                      <a:moveTo>
                        <a:pt x="68" y="8"/>
                      </a:moveTo>
                      <a:cubicBezTo>
                        <a:pt x="4" y="8"/>
                        <a:pt x="4" y="8"/>
                        <a:pt x="4" y="8"/>
                      </a:cubicBezTo>
                      <a:cubicBezTo>
                        <a:pt x="2" y="8"/>
                        <a:pt x="0" y="6"/>
                        <a:pt x="0" y="4"/>
                      </a:cubicBezTo>
                      <a:cubicBezTo>
                        <a:pt x="0" y="2"/>
                        <a:pt x="2" y="0"/>
                        <a:pt x="4" y="0"/>
                      </a:cubicBezTo>
                      <a:cubicBezTo>
                        <a:pt x="68" y="0"/>
                        <a:pt x="68" y="0"/>
                        <a:pt x="68" y="0"/>
                      </a:cubicBezTo>
                      <a:cubicBezTo>
                        <a:pt x="70" y="0"/>
                        <a:pt x="72" y="2"/>
                        <a:pt x="72" y="4"/>
                      </a:cubicBezTo>
                      <a:cubicBezTo>
                        <a:pt x="72" y="6"/>
                        <a:pt x="70" y="8"/>
                        <a:pt x="68" y="8"/>
                      </a:cubicBezTo>
                    </a:path>
                  </a:pathLst>
                </a:cu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0" name="Rectangle 610">
                  <a:extLst>
                    <a:ext uri="{FF2B5EF4-FFF2-40B4-BE49-F238E27FC236}">
                      <a16:creationId xmlns:a16="http://schemas.microsoft.com/office/drawing/2014/main" id="{DCA6032C-ABB9-4043-A43A-109BC9890D21}"/>
                    </a:ext>
                  </a:extLst>
                </p:cNvPr>
                <p:cNvSpPr>
                  <a:spLocks noChangeArrowheads="1"/>
                </p:cNvSpPr>
                <p:nvPr/>
              </p:nvSpPr>
              <p:spPr bwMode="auto">
                <a:xfrm>
                  <a:off x="3682987" y="5732443"/>
                  <a:ext cx="14288" cy="36513"/>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1" name="Rectangle 611">
                  <a:extLst>
                    <a:ext uri="{FF2B5EF4-FFF2-40B4-BE49-F238E27FC236}">
                      <a16:creationId xmlns:a16="http://schemas.microsoft.com/office/drawing/2014/main" id="{12D9CBD1-C3CE-4255-8AF0-C6460B9EEA3D}"/>
                    </a:ext>
                  </a:extLst>
                </p:cNvPr>
                <p:cNvSpPr>
                  <a:spLocks noChangeArrowheads="1"/>
                </p:cNvSpPr>
                <p:nvPr/>
              </p:nvSpPr>
              <p:spPr bwMode="auto">
                <a:xfrm>
                  <a:off x="3914762" y="5732443"/>
                  <a:ext cx="14288" cy="36513"/>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2" name="Rectangle 612">
                  <a:extLst>
                    <a:ext uri="{FF2B5EF4-FFF2-40B4-BE49-F238E27FC236}">
                      <a16:creationId xmlns:a16="http://schemas.microsoft.com/office/drawing/2014/main" id="{B4ACF2A8-6A16-4831-BAE5-DE9FC6EAA6FF}"/>
                    </a:ext>
                  </a:extLst>
                </p:cNvPr>
                <p:cNvSpPr>
                  <a:spLocks noChangeArrowheads="1"/>
                </p:cNvSpPr>
                <p:nvPr/>
              </p:nvSpPr>
              <p:spPr bwMode="auto">
                <a:xfrm>
                  <a:off x="3682987" y="5638780"/>
                  <a:ext cx="14288" cy="36513"/>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3" name="Rectangle 613">
                  <a:extLst>
                    <a:ext uri="{FF2B5EF4-FFF2-40B4-BE49-F238E27FC236}">
                      <a16:creationId xmlns:a16="http://schemas.microsoft.com/office/drawing/2014/main" id="{1F2F1D94-9ABD-457A-A2F5-2765FE990136}"/>
                    </a:ext>
                  </a:extLst>
                </p:cNvPr>
                <p:cNvSpPr>
                  <a:spLocks noChangeArrowheads="1"/>
                </p:cNvSpPr>
                <p:nvPr/>
              </p:nvSpPr>
              <p:spPr bwMode="auto">
                <a:xfrm>
                  <a:off x="3914762" y="5638780"/>
                  <a:ext cx="14288" cy="36513"/>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4" name="Rectangle 614">
                  <a:extLst>
                    <a:ext uri="{FF2B5EF4-FFF2-40B4-BE49-F238E27FC236}">
                      <a16:creationId xmlns:a16="http://schemas.microsoft.com/office/drawing/2014/main" id="{B010C3C1-A5A6-410B-806C-639599B1EE99}"/>
                    </a:ext>
                  </a:extLst>
                </p:cNvPr>
                <p:cNvSpPr>
                  <a:spLocks noChangeArrowheads="1"/>
                </p:cNvSpPr>
                <p:nvPr/>
              </p:nvSpPr>
              <p:spPr bwMode="auto">
                <a:xfrm>
                  <a:off x="3682987" y="5545119"/>
                  <a:ext cx="14288" cy="36513"/>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5" name="Rectangle 615">
                  <a:extLst>
                    <a:ext uri="{FF2B5EF4-FFF2-40B4-BE49-F238E27FC236}">
                      <a16:creationId xmlns:a16="http://schemas.microsoft.com/office/drawing/2014/main" id="{12468A22-92AD-4D93-B2BB-D86E23E516B3}"/>
                    </a:ext>
                  </a:extLst>
                </p:cNvPr>
                <p:cNvSpPr>
                  <a:spLocks noChangeArrowheads="1"/>
                </p:cNvSpPr>
                <p:nvPr/>
              </p:nvSpPr>
              <p:spPr bwMode="auto">
                <a:xfrm>
                  <a:off x="3914762" y="5545116"/>
                  <a:ext cx="14288" cy="36513"/>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6" name="Rectangle 616">
                  <a:extLst>
                    <a:ext uri="{FF2B5EF4-FFF2-40B4-BE49-F238E27FC236}">
                      <a16:creationId xmlns:a16="http://schemas.microsoft.com/office/drawing/2014/main" id="{F467E9ED-A21F-4C58-897A-430BCF5F38B7}"/>
                    </a:ext>
                  </a:extLst>
                </p:cNvPr>
                <p:cNvSpPr>
                  <a:spLocks noChangeArrowheads="1"/>
                </p:cNvSpPr>
                <p:nvPr/>
              </p:nvSpPr>
              <p:spPr bwMode="auto">
                <a:xfrm>
                  <a:off x="3668701" y="5762621"/>
                  <a:ext cx="42863" cy="14288"/>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267" name="Rectangle 617">
                  <a:extLst>
                    <a:ext uri="{FF2B5EF4-FFF2-40B4-BE49-F238E27FC236}">
                      <a16:creationId xmlns:a16="http://schemas.microsoft.com/office/drawing/2014/main" id="{FA6CC847-9B65-48E1-B821-4833BBB76872}"/>
                    </a:ext>
                  </a:extLst>
                </p:cNvPr>
                <p:cNvSpPr>
                  <a:spLocks noChangeArrowheads="1"/>
                </p:cNvSpPr>
                <p:nvPr/>
              </p:nvSpPr>
              <p:spPr bwMode="auto">
                <a:xfrm>
                  <a:off x="3900488" y="5762625"/>
                  <a:ext cx="42863" cy="14288"/>
                </a:xfrm>
                <a:prstGeom prst="rect">
                  <a:avLst/>
                </a:prstGeom>
                <a:grpFill/>
                <a:ln>
                  <a:noFill/>
                </a:ln>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grpSp>
        <p:sp>
          <p:nvSpPr>
            <p:cNvPr id="268" name="TextBox 267">
              <a:extLst>
                <a:ext uri="{FF2B5EF4-FFF2-40B4-BE49-F238E27FC236}">
                  <a16:creationId xmlns:a16="http://schemas.microsoft.com/office/drawing/2014/main" id="{CC6C9F17-1406-4672-9561-B63F5E0D3921}"/>
                </a:ext>
              </a:extLst>
            </p:cNvPr>
            <p:cNvSpPr txBox="1"/>
            <p:nvPr/>
          </p:nvSpPr>
          <p:spPr>
            <a:xfrm>
              <a:off x="3348603" y="1553559"/>
              <a:ext cx="2133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45" b="0" i="0" u="none" strike="noStrike" kern="1200" cap="none" spc="0" normalizeH="0" baseline="0" noProof="0">
                  <a:ln>
                    <a:noFill/>
                  </a:ln>
                  <a:solidFill>
                    <a:srgbClr val="0070C0"/>
                  </a:solidFill>
                  <a:effectLst/>
                  <a:uLnTx/>
                  <a:uFillTx/>
                  <a:latin typeface="Segoe UI" panose="020B0502040204020203" pitchFamily="34" charset="0"/>
                  <a:ea typeface="+mn-ea"/>
                  <a:cs typeface="Segoe UI" panose="020B0502040204020203" pitchFamily="34" charset="0"/>
                </a:rPr>
                <a:t>1</a:t>
              </a:r>
            </a:p>
          </p:txBody>
        </p:sp>
        <p:sp>
          <p:nvSpPr>
            <p:cNvPr id="269" name="TextBox 268">
              <a:extLst>
                <a:ext uri="{FF2B5EF4-FFF2-40B4-BE49-F238E27FC236}">
                  <a16:creationId xmlns:a16="http://schemas.microsoft.com/office/drawing/2014/main" id="{38AFB696-DCCB-402F-BBCB-863E4716EA43}"/>
                </a:ext>
              </a:extLst>
            </p:cNvPr>
            <p:cNvSpPr txBox="1"/>
            <p:nvPr/>
          </p:nvSpPr>
          <p:spPr>
            <a:xfrm>
              <a:off x="5903280" y="1546579"/>
              <a:ext cx="2373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45" b="0" i="0" u="none" strike="noStrike" kern="1200" cap="none" spc="0" normalizeH="0" baseline="0" noProof="0">
                  <a:ln>
                    <a:noFill/>
                  </a:ln>
                  <a:solidFill>
                    <a:srgbClr val="0070C0"/>
                  </a:solidFill>
                  <a:effectLst/>
                  <a:uLnTx/>
                  <a:uFillTx/>
                  <a:latin typeface="Segoe UI" panose="020B0502040204020203" pitchFamily="34" charset="0"/>
                  <a:ea typeface="+mn-ea"/>
                  <a:cs typeface="Segoe UI" panose="020B0502040204020203" pitchFamily="34" charset="0"/>
                </a:rPr>
                <a:t>2</a:t>
              </a:r>
            </a:p>
          </p:txBody>
        </p:sp>
        <p:sp>
          <p:nvSpPr>
            <p:cNvPr id="271" name="TextBox 270">
              <a:extLst>
                <a:ext uri="{FF2B5EF4-FFF2-40B4-BE49-F238E27FC236}">
                  <a16:creationId xmlns:a16="http://schemas.microsoft.com/office/drawing/2014/main" id="{54131EBB-2C95-4982-9477-6BE02AA0332B}"/>
                </a:ext>
              </a:extLst>
            </p:cNvPr>
            <p:cNvSpPr txBox="1"/>
            <p:nvPr/>
          </p:nvSpPr>
          <p:spPr>
            <a:xfrm>
              <a:off x="8491431" y="1546579"/>
              <a:ext cx="22883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45" b="0" i="0" u="none" strike="noStrike" kern="1200" cap="none" spc="0" normalizeH="0" baseline="0" noProof="0">
                  <a:ln>
                    <a:noFill/>
                  </a:ln>
                  <a:solidFill>
                    <a:srgbClr val="0070C0"/>
                  </a:solidFill>
                  <a:effectLst/>
                  <a:uLnTx/>
                  <a:uFillTx/>
                  <a:latin typeface="Segoe UI" panose="020B0502040204020203" pitchFamily="34" charset="0"/>
                  <a:ea typeface="+mn-ea"/>
                  <a:cs typeface="Segoe UI" panose="020B0502040204020203" pitchFamily="34" charset="0"/>
                </a:rPr>
                <a:t>3</a:t>
              </a:r>
            </a:p>
          </p:txBody>
        </p:sp>
      </p:grpSp>
      <p:grpSp>
        <p:nvGrpSpPr>
          <p:cNvPr id="9" name="Group 8">
            <a:extLst>
              <a:ext uri="{FF2B5EF4-FFF2-40B4-BE49-F238E27FC236}">
                <a16:creationId xmlns:a16="http://schemas.microsoft.com/office/drawing/2014/main" id="{3B222AB6-A23F-4EF9-9A52-5D4A0B924080}"/>
              </a:ext>
            </a:extLst>
          </p:cNvPr>
          <p:cNvGrpSpPr/>
          <p:nvPr/>
        </p:nvGrpSpPr>
        <p:grpSpPr>
          <a:xfrm>
            <a:off x="4300513" y="2669017"/>
            <a:ext cx="305899" cy="301464"/>
            <a:chOff x="3295389" y="4434145"/>
            <a:chExt cx="225431" cy="223501"/>
          </a:xfrm>
          <a:solidFill>
            <a:schemeClr val="accent1"/>
          </a:solidFill>
        </p:grpSpPr>
        <p:sp>
          <p:nvSpPr>
            <p:cNvPr id="128" name="Freeform 5">
              <a:extLst>
                <a:ext uri="{FF2B5EF4-FFF2-40B4-BE49-F238E27FC236}">
                  <a16:creationId xmlns:a16="http://schemas.microsoft.com/office/drawing/2014/main" id="{262D9A46-3789-4690-8A5A-F229AE1C03EC}"/>
                </a:ext>
              </a:extLst>
            </p:cNvPr>
            <p:cNvSpPr>
              <a:spLocks/>
            </p:cNvSpPr>
            <p:nvPr/>
          </p:nvSpPr>
          <p:spPr bwMode="auto">
            <a:xfrm>
              <a:off x="3436103" y="4530569"/>
              <a:ext cx="38980" cy="84719"/>
            </a:xfrm>
            <a:custGeom>
              <a:avLst/>
              <a:gdLst>
                <a:gd name="T0" fmla="*/ 0 w 136"/>
                <a:gd name="T1" fmla="*/ 296 h 296"/>
                <a:gd name="T2" fmla="*/ 69 w 136"/>
                <a:gd name="T3" fmla="*/ 296 h 296"/>
                <a:gd name="T4" fmla="*/ 136 w 136"/>
                <a:gd name="T5" fmla="*/ 221 h 296"/>
                <a:gd name="T6" fmla="*/ 136 w 136"/>
                <a:gd name="T7" fmla="*/ 0 h 296"/>
                <a:gd name="T8" fmla="*/ 0 w 136"/>
                <a:gd name="T9" fmla="*/ 0 h 296"/>
                <a:gd name="T10" fmla="*/ 0 w 136"/>
                <a:gd name="T11" fmla="*/ 296 h 296"/>
              </a:gdLst>
              <a:ahLst/>
              <a:cxnLst>
                <a:cxn ang="0">
                  <a:pos x="T0" y="T1"/>
                </a:cxn>
                <a:cxn ang="0">
                  <a:pos x="T2" y="T3"/>
                </a:cxn>
                <a:cxn ang="0">
                  <a:pos x="T4" y="T5"/>
                </a:cxn>
                <a:cxn ang="0">
                  <a:pos x="T6" y="T7"/>
                </a:cxn>
                <a:cxn ang="0">
                  <a:pos x="T8" y="T9"/>
                </a:cxn>
                <a:cxn ang="0">
                  <a:pos x="T10" y="T11"/>
                </a:cxn>
              </a:cxnLst>
              <a:rect l="0" t="0" r="r" b="b"/>
              <a:pathLst>
                <a:path w="136" h="296">
                  <a:moveTo>
                    <a:pt x="0" y="296"/>
                  </a:moveTo>
                  <a:cubicBezTo>
                    <a:pt x="69" y="296"/>
                    <a:pt x="69" y="296"/>
                    <a:pt x="69" y="296"/>
                  </a:cubicBezTo>
                  <a:cubicBezTo>
                    <a:pt x="123" y="296"/>
                    <a:pt x="136" y="262"/>
                    <a:pt x="136" y="221"/>
                  </a:cubicBezTo>
                  <a:cubicBezTo>
                    <a:pt x="136" y="0"/>
                    <a:pt x="136" y="0"/>
                    <a:pt x="136" y="0"/>
                  </a:cubicBezTo>
                  <a:cubicBezTo>
                    <a:pt x="0" y="0"/>
                    <a:pt x="0" y="0"/>
                    <a:pt x="0" y="0"/>
                  </a:cubicBezTo>
                  <a:lnTo>
                    <a:pt x="0" y="2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29" name="Freeform 6">
              <a:extLst>
                <a:ext uri="{FF2B5EF4-FFF2-40B4-BE49-F238E27FC236}">
                  <a16:creationId xmlns:a16="http://schemas.microsoft.com/office/drawing/2014/main" id="{2CC4E667-D7D6-40CD-8D81-116B32A438AF}"/>
                </a:ext>
              </a:extLst>
            </p:cNvPr>
            <p:cNvSpPr>
              <a:spLocks/>
            </p:cNvSpPr>
            <p:nvPr/>
          </p:nvSpPr>
          <p:spPr bwMode="auto">
            <a:xfrm>
              <a:off x="3480754" y="4540827"/>
              <a:ext cx="40066" cy="58410"/>
            </a:xfrm>
            <a:custGeom>
              <a:avLst/>
              <a:gdLst>
                <a:gd name="T0" fmla="*/ 0 w 140"/>
                <a:gd name="T1" fmla="*/ 204 h 204"/>
                <a:gd name="T2" fmla="*/ 61 w 140"/>
                <a:gd name="T3" fmla="*/ 204 h 204"/>
                <a:gd name="T4" fmla="*/ 140 w 140"/>
                <a:gd name="T5" fmla="*/ 101 h 204"/>
                <a:gd name="T6" fmla="*/ 140 w 140"/>
                <a:gd name="T7" fmla="*/ 0 h 204"/>
                <a:gd name="T8" fmla="*/ 0 w 140"/>
                <a:gd name="T9" fmla="*/ 0 h 204"/>
                <a:gd name="T10" fmla="*/ 0 w 140"/>
                <a:gd name="T11" fmla="*/ 204 h 204"/>
              </a:gdLst>
              <a:ahLst/>
              <a:cxnLst>
                <a:cxn ang="0">
                  <a:pos x="T0" y="T1"/>
                </a:cxn>
                <a:cxn ang="0">
                  <a:pos x="T2" y="T3"/>
                </a:cxn>
                <a:cxn ang="0">
                  <a:pos x="T4" y="T5"/>
                </a:cxn>
                <a:cxn ang="0">
                  <a:pos x="T6" y="T7"/>
                </a:cxn>
                <a:cxn ang="0">
                  <a:pos x="T8" y="T9"/>
                </a:cxn>
                <a:cxn ang="0">
                  <a:pos x="T10" y="T11"/>
                </a:cxn>
              </a:cxnLst>
              <a:rect l="0" t="0" r="r" b="b"/>
              <a:pathLst>
                <a:path w="140" h="204">
                  <a:moveTo>
                    <a:pt x="0" y="204"/>
                  </a:moveTo>
                  <a:cubicBezTo>
                    <a:pt x="61" y="204"/>
                    <a:pt x="61" y="204"/>
                    <a:pt x="61" y="204"/>
                  </a:cubicBezTo>
                  <a:cubicBezTo>
                    <a:pt x="116" y="204"/>
                    <a:pt x="140" y="158"/>
                    <a:pt x="140" y="101"/>
                  </a:cubicBezTo>
                  <a:cubicBezTo>
                    <a:pt x="140" y="0"/>
                    <a:pt x="140" y="0"/>
                    <a:pt x="140" y="0"/>
                  </a:cubicBezTo>
                  <a:cubicBezTo>
                    <a:pt x="0" y="0"/>
                    <a:pt x="0" y="0"/>
                    <a:pt x="0" y="0"/>
                  </a:cubicBezTo>
                  <a:lnTo>
                    <a:pt x="0"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30" name="Oval 7">
              <a:extLst>
                <a:ext uri="{FF2B5EF4-FFF2-40B4-BE49-F238E27FC236}">
                  <a16:creationId xmlns:a16="http://schemas.microsoft.com/office/drawing/2014/main" id="{D22B862B-CDBD-432D-B4E9-9311B88FBA23}"/>
                </a:ext>
              </a:extLst>
            </p:cNvPr>
            <p:cNvSpPr>
              <a:spLocks noChangeArrowheads="1"/>
            </p:cNvSpPr>
            <p:nvPr/>
          </p:nvSpPr>
          <p:spPr bwMode="auto">
            <a:xfrm>
              <a:off x="3481116" y="4492193"/>
              <a:ext cx="38859" cy="3898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31" name="Freeform 8">
              <a:extLst>
                <a:ext uri="{FF2B5EF4-FFF2-40B4-BE49-F238E27FC236}">
                  <a16:creationId xmlns:a16="http://schemas.microsoft.com/office/drawing/2014/main" id="{C362C14B-7D1E-45AE-BA83-C69139729762}"/>
                </a:ext>
              </a:extLst>
            </p:cNvPr>
            <p:cNvSpPr>
              <a:spLocks/>
            </p:cNvSpPr>
            <p:nvPr/>
          </p:nvSpPr>
          <p:spPr bwMode="auto">
            <a:xfrm>
              <a:off x="3437310" y="4481934"/>
              <a:ext cx="34394" cy="38859"/>
            </a:xfrm>
            <a:custGeom>
              <a:avLst/>
              <a:gdLst>
                <a:gd name="T0" fmla="*/ 52 w 120"/>
                <a:gd name="T1" fmla="*/ 0 h 136"/>
                <a:gd name="T2" fmla="*/ 0 w 120"/>
                <a:gd name="T3" fmla="*/ 23 h 136"/>
                <a:gd name="T4" fmla="*/ 0 w 120"/>
                <a:gd name="T5" fmla="*/ 113 h 136"/>
                <a:gd name="T6" fmla="*/ 52 w 120"/>
                <a:gd name="T7" fmla="*/ 136 h 136"/>
                <a:gd name="T8" fmla="*/ 120 w 120"/>
                <a:gd name="T9" fmla="*/ 68 h 136"/>
                <a:gd name="T10" fmla="*/ 52 w 120"/>
                <a:gd name="T11" fmla="*/ 0 h 136"/>
              </a:gdLst>
              <a:ahLst/>
              <a:cxnLst>
                <a:cxn ang="0">
                  <a:pos x="T0" y="T1"/>
                </a:cxn>
                <a:cxn ang="0">
                  <a:pos x="T2" y="T3"/>
                </a:cxn>
                <a:cxn ang="0">
                  <a:pos x="T4" y="T5"/>
                </a:cxn>
                <a:cxn ang="0">
                  <a:pos x="T6" y="T7"/>
                </a:cxn>
                <a:cxn ang="0">
                  <a:pos x="T8" y="T9"/>
                </a:cxn>
                <a:cxn ang="0">
                  <a:pos x="T10" y="T11"/>
                </a:cxn>
              </a:cxnLst>
              <a:rect l="0" t="0" r="r" b="b"/>
              <a:pathLst>
                <a:path w="120" h="136">
                  <a:moveTo>
                    <a:pt x="52" y="0"/>
                  </a:moveTo>
                  <a:cubicBezTo>
                    <a:pt x="32" y="0"/>
                    <a:pt x="16" y="9"/>
                    <a:pt x="0" y="23"/>
                  </a:cubicBezTo>
                  <a:cubicBezTo>
                    <a:pt x="0" y="113"/>
                    <a:pt x="0" y="113"/>
                    <a:pt x="0" y="113"/>
                  </a:cubicBezTo>
                  <a:cubicBezTo>
                    <a:pt x="16" y="127"/>
                    <a:pt x="32" y="136"/>
                    <a:pt x="52" y="136"/>
                  </a:cubicBezTo>
                  <a:cubicBezTo>
                    <a:pt x="90" y="136"/>
                    <a:pt x="120" y="106"/>
                    <a:pt x="120" y="68"/>
                  </a:cubicBezTo>
                  <a:cubicBezTo>
                    <a:pt x="120" y="30"/>
                    <a:pt x="90" y="0"/>
                    <a:pt x="5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sp>
          <p:nvSpPr>
            <p:cNvPr id="132" name="Freeform 9">
              <a:extLst>
                <a:ext uri="{FF2B5EF4-FFF2-40B4-BE49-F238E27FC236}">
                  <a16:creationId xmlns:a16="http://schemas.microsoft.com/office/drawing/2014/main" id="{4D425984-5A59-4CAF-8E6B-410A9D87B2D7}"/>
                </a:ext>
              </a:extLst>
            </p:cNvPr>
            <p:cNvSpPr>
              <a:spLocks noEditPoints="1"/>
            </p:cNvSpPr>
            <p:nvPr/>
          </p:nvSpPr>
          <p:spPr bwMode="auto">
            <a:xfrm>
              <a:off x="3295389" y="4434145"/>
              <a:ext cx="133956" cy="223501"/>
            </a:xfrm>
            <a:custGeom>
              <a:avLst/>
              <a:gdLst>
                <a:gd name="T0" fmla="*/ 0 w 1110"/>
                <a:gd name="T1" fmla="*/ 242 h 1852"/>
                <a:gd name="T2" fmla="*/ 0 w 1110"/>
                <a:gd name="T3" fmla="*/ 1605 h 1852"/>
                <a:gd name="T4" fmla="*/ 1110 w 1110"/>
                <a:gd name="T5" fmla="*/ 1852 h 1852"/>
                <a:gd name="T6" fmla="*/ 1110 w 1110"/>
                <a:gd name="T7" fmla="*/ 0 h 1852"/>
                <a:gd name="T8" fmla="*/ 0 w 1110"/>
                <a:gd name="T9" fmla="*/ 242 h 1852"/>
                <a:gd name="T10" fmla="*/ 806 w 1110"/>
                <a:gd name="T11" fmla="*/ 723 h 1852"/>
                <a:gd name="T12" fmla="*/ 597 w 1110"/>
                <a:gd name="T13" fmla="*/ 723 h 1852"/>
                <a:gd name="T14" fmla="*/ 597 w 1110"/>
                <a:gd name="T15" fmla="*/ 1311 h 1852"/>
                <a:gd name="T16" fmla="*/ 436 w 1110"/>
                <a:gd name="T17" fmla="*/ 1311 h 1852"/>
                <a:gd name="T18" fmla="*/ 436 w 1110"/>
                <a:gd name="T19" fmla="*/ 723 h 1852"/>
                <a:gd name="T20" fmla="*/ 237 w 1110"/>
                <a:gd name="T21" fmla="*/ 723 h 1852"/>
                <a:gd name="T22" fmla="*/ 237 w 1110"/>
                <a:gd name="T23" fmla="*/ 590 h 1852"/>
                <a:gd name="T24" fmla="*/ 806 w 1110"/>
                <a:gd name="T25" fmla="*/ 590 h 1852"/>
                <a:gd name="T26" fmla="*/ 806 w 1110"/>
                <a:gd name="T27" fmla="*/ 723 h 1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10" h="1852">
                  <a:moveTo>
                    <a:pt x="0" y="242"/>
                  </a:moveTo>
                  <a:lnTo>
                    <a:pt x="0" y="1605"/>
                  </a:lnTo>
                  <a:lnTo>
                    <a:pt x="1110" y="1852"/>
                  </a:lnTo>
                  <a:lnTo>
                    <a:pt x="1110" y="0"/>
                  </a:lnTo>
                  <a:lnTo>
                    <a:pt x="0" y="242"/>
                  </a:lnTo>
                  <a:close/>
                  <a:moveTo>
                    <a:pt x="806" y="723"/>
                  </a:moveTo>
                  <a:lnTo>
                    <a:pt x="597" y="723"/>
                  </a:lnTo>
                  <a:lnTo>
                    <a:pt x="597" y="1311"/>
                  </a:lnTo>
                  <a:lnTo>
                    <a:pt x="436" y="1311"/>
                  </a:lnTo>
                  <a:lnTo>
                    <a:pt x="436" y="723"/>
                  </a:lnTo>
                  <a:lnTo>
                    <a:pt x="237" y="723"/>
                  </a:lnTo>
                  <a:lnTo>
                    <a:pt x="237" y="590"/>
                  </a:lnTo>
                  <a:lnTo>
                    <a:pt x="806" y="590"/>
                  </a:lnTo>
                  <a:lnTo>
                    <a:pt x="806" y="7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1200" cap="none" spc="0" normalizeH="0" baseline="0" noProof="0">
                <a:ln>
                  <a:noFill/>
                </a:ln>
                <a:solidFill>
                  <a:srgbClr val="161616"/>
                </a:solidFill>
                <a:effectLst/>
                <a:uLnTx/>
                <a:uFillTx/>
                <a:latin typeface="Segoe UI"/>
                <a:ea typeface="+mn-ea"/>
                <a:cs typeface="+mn-cs"/>
              </a:endParaRPr>
            </a:p>
          </p:txBody>
        </p:sp>
      </p:grpSp>
    </p:spTree>
    <p:custDataLst>
      <p:tags r:id="rId1"/>
    </p:custDataLst>
    <p:extLst>
      <p:ext uri="{BB962C8B-B14F-4D97-AF65-F5344CB8AC3E}">
        <p14:creationId xmlns:p14="http://schemas.microsoft.com/office/powerpoint/2010/main" val="37460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1+#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decel="10000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750" fill="hold"/>
                                        <p:tgtEl>
                                          <p:spTgt spid="14"/>
                                        </p:tgtEl>
                                        <p:attrNameLst>
                                          <p:attrName>ppt_x</p:attrName>
                                        </p:attrNameLst>
                                      </p:cBhvr>
                                      <p:tavLst>
                                        <p:tav tm="0">
                                          <p:val>
                                            <p:strVal val="#ppt_x"/>
                                          </p:val>
                                        </p:tav>
                                        <p:tav tm="100000">
                                          <p:val>
                                            <p:strVal val="#ppt_x"/>
                                          </p:val>
                                        </p:tav>
                                      </p:tavLst>
                                    </p:anim>
                                    <p:anim calcmode="lin" valueType="num">
                                      <p:cBhvr additive="base">
                                        <p:cTn id="17" dur="75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Provisioning Office 365 Groups</a:t>
            </a:r>
          </a:p>
        </p:txBody>
      </p:sp>
      <p:sp>
        <p:nvSpPr>
          <p:cNvPr id="3" name="Content Placeholder 2"/>
          <p:cNvSpPr>
            <a:spLocks noGrp="1"/>
          </p:cNvSpPr>
          <p:nvPr>
            <p:ph idx="1"/>
          </p:nvPr>
        </p:nvSpPr>
        <p:spPr/>
        <p:txBody>
          <a:bodyPr>
            <a:normAutofit/>
          </a:bodyPr>
          <a:lstStyle/>
          <a:p>
            <a:r>
              <a:rPr lang="en-GB" dirty="0"/>
              <a:t>By default, anyone can create a new Office 365 Group</a:t>
            </a:r>
          </a:p>
          <a:p>
            <a:pPr lvl="1"/>
            <a:r>
              <a:rPr lang="en-GB" dirty="0"/>
              <a:t>From Outlook 2016, OWA, or the Outlook Groups app</a:t>
            </a:r>
          </a:p>
          <a:p>
            <a:pPr lvl="1"/>
            <a:r>
              <a:rPr lang="en-GB" dirty="0"/>
              <a:t>From PowerShell (New-</a:t>
            </a:r>
            <a:r>
              <a:rPr lang="en-GB" dirty="0" err="1"/>
              <a:t>UnifiedGroup</a:t>
            </a:r>
            <a:r>
              <a:rPr lang="en-GB" dirty="0"/>
              <a:t>)</a:t>
            </a:r>
          </a:p>
          <a:p>
            <a:pPr lvl="1"/>
            <a:r>
              <a:rPr lang="en-GB" dirty="0"/>
              <a:t>From SharePoint Online when you create a new team site</a:t>
            </a:r>
          </a:p>
          <a:p>
            <a:pPr lvl="1"/>
            <a:r>
              <a:rPr lang="en-GB" dirty="0"/>
              <a:t>From Microsoft Teams when you create a new team</a:t>
            </a:r>
          </a:p>
          <a:p>
            <a:pPr lvl="1"/>
            <a:r>
              <a:rPr lang="en-GB" dirty="0"/>
              <a:t>From Planner, Power BI, StaffHub and Stream integrations</a:t>
            </a:r>
          </a:p>
          <a:p>
            <a:pPr lvl="1"/>
            <a:endParaRPr lang="en-GB" dirty="0"/>
          </a:p>
        </p:txBody>
      </p:sp>
    </p:spTree>
    <p:extLst>
      <p:ext uri="{BB962C8B-B14F-4D97-AF65-F5344CB8AC3E}">
        <p14:creationId xmlns:p14="http://schemas.microsoft.com/office/powerpoint/2010/main" val="7464390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Resources in Office 365 Groups</a:t>
            </a:r>
          </a:p>
        </p:txBody>
      </p:sp>
      <p:sp>
        <p:nvSpPr>
          <p:cNvPr id="3" name="Content Placeholder 2"/>
          <p:cNvSpPr>
            <a:spLocks noGrp="1"/>
          </p:cNvSpPr>
          <p:nvPr>
            <p:ph idx="1"/>
          </p:nvPr>
        </p:nvSpPr>
        <p:spPr/>
        <p:txBody>
          <a:bodyPr>
            <a:normAutofit fontScale="92500" lnSpcReduction="20000"/>
          </a:bodyPr>
          <a:lstStyle/>
          <a:p>
            <a:r>
              <a:rPr lang="en-US" dirty="0"/>
              <a:t>Resources available when the Group is created</a:t>
            </a:r>
          </a:p>
          <a:p>
            <a:pPr lvl="1"/>
            <a:r>
              <a:rPr lang="en-US" dirty="0"/>
              <a:t>Shared Inbox</a:t>
            </a:r>
          </a:p>
          <a:p>
            <a:pPr lvl="1"/>
            <a:r>
              <a:rPr lang="en-US" dirty="0"/>
              <a:t>Shared Calendar</a:t>
            </a:r>
          </a:p>
          <a:p>
            <a:pPr lvl="1"/>
            <a:r>
              <a:rPr lang="en-US" dirty="0"/>
              <a:t>SharePoint Document Library</a:t>
            </a:r>
          </a:p>
          <a:p>
            <a:pPr lvl="1"/>
            <a:r>
              <a:rPr lang="en-US" dirty="0"/>
              <a:t>Shared OneNote Notebook</a:t>
            </a:r>
          </a:p>
          <a:p>
            <a:pPr lvl="1"/>
            <a:r>
              <a:rPr lang="en-US" dirty="0"/>
              <a:t>SharePoint Team Site</a:t>
            </a:r>
          </a:p>
          <a:p>
            <a:pPr lvl="1"/>
            <a:r>
              <a:rPr lang="en-US" dirty="0"/>
              <a:t>Yammer Group</a:t>
            </a:r>
          </a:p>
          <a:p>
            <a:r>
              <a:rPr lang="en-US" dirty="0"/>
              <a:t>Adding members to the group </a:t>
            </a:r>
            <a:r>
              <a:rPr lang="en-US" u="sng" dirty="0"/>
              <a:t>automatically gives them the permissions </a:t>
            </a:r>
            <a:r>
              <a:rPr lang="en-US" dirty="0"/>
              <a:t>they need to the resources your group provides</a:t>
            </a:r>
          </a:p>
          <a:p>
            <a:endParaRPr lang="en-US" dirty="0"/>
          </a:p>
        </p:txBody>
      </p:sp>
      <p:sp>
        <p:nvSpPr>
          <p:cNvPr id="8" name="Right Brace 7">
            <a:extLst>
              <a:ext uri="{FF2B5EF4-FFF2-40B4-BE49-F238E27FC236}">
                <a16:creationId xmlns:a16="http://schemas.microsoft.com/office/drawing/2014/main" id="{7BD5AFCA-636C-41FC-B79F-CE63FABFA2D5}"/>
              </a:ext>
            </a:extLst>
          </p:cNvPr>
          <p:cNvSpPr/>
          <p:nvPr/>
        </p:nvSpPr>
        <p:spPr>
          <a:xfrm>
            <a:off x="5489028" y="2328660"/>
            <a:ext cx="606972" cy="2030383"/>
          </a:xfrm>
          <a:prstGeom prst="rightBrace">
            <a:avLst>
              <a:gd name="adj1" fmla="val 8333"/>
              <a:gd name="adj2" fmla="val 4790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sp>
        <p:nvSpPr>
          <p:cNvPr id="11" name="TextBox 10">
            <a:extLst>
              <a:ext uri="{FF2B5EF4-FFF2-40B4-BE49-F238E27FC236}">
                <a16:creationId xmlns:a16="http://schemas.microsoft.com/office/drawing/2014/main" id="{3BB59752-68A6-4B87-B92D-59F16C661436}"/>
              </a:ext>
            </a:extLst>
          </p:cNvPr>
          <p:cNvSpPr txBox="1"/>
          <p:nvPr/>
        </p:nvSpPr>
        <p:spPr>
          <a:xfrm>
            <a:off x="6085490" y="3144987"/>
            <a:ext cx="96695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2C292A"/>
                </a:solidFill>
                <a:effectLst/>
                <a:uLnTx/>
                <a:uFillTx/>
                <a:latin typeface="Segoe UI"/>
                <a:ea typeface="+mn-ea"/>
                <a:cs typeface="+mn-cs"/>
              </a:rPr>
              <a:t>Outlook</a:t>
            </a:r>
          </a:p>
        </p:txBody>
      </p:sp>
      <p:sp>
        <p:nvSpPr>
          <p:cNvPr id="12" name="Right Brace 11">
            <a:extLst>
              <a:ext uri="{FF2B5EF4-FFF2-40B4-BE49-F238E27FC236}">
                <a16:creationId xmlns:a16="http://schemas.microsoft.com/office/drawing/2014/main" id="{289B5B17-2A51-49BB-A818-9CE877A3AB09}"/>
              </a:ext>
            </a:extLst>
          </p:cNvPr>
          <p:cNvSpPr/>
          <p:nvPr/>
        </p:nvSpPr>
        <p:spPr>
          <a:xfrm>
            <a:off x="7052442" y="2796139"/>
            <a:ext cx="606972" cy="1646809"/>
          </a:xfrm>
          <a:prstGeom prst="rightBrace">
            <a:avLst>
              <a:gd name="adj1" fmla="val 8333"/>
              <a:gd name="adj2" fmla="val 47904"/>
            </a:avLst>
          </a:prstGeom>
          <a:ln>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Segoe UI"/>
              <a:ea typeface="+mn-ea"/>
              <a:cs typeface="+mn-cs"/>
            </a:endParaRPr>
          </a:p>
        </p:txBody>
      </p:sp>
      <p:sp>
        <p:nvSpPr>
          <p:cNvPr id="13" name="TextBox 12">
            <a:extLst>
              <a:ext uri="{FF2B5EF4-FFF2-40B4-BE49-F238E27FC236}">
                <a16:creationId xmlns:a16="http://schemas.microsoft.com/office/drawing/2014/main" id="{7A86C43D-A38D-4DA7-92EC-15BF9FA9FE77}"/>
              </a:ext>
            </a:extLst>
          </p:cNvPr>
          <p:cNvSpPr txBox="1"/>
          <p:nvPr/>
        </p:nvSpPr>
        <p:spPr>
          <a:xfrm>
            <a:off x="7757948" y="3356952"/>
            <a:ext cx="966952"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2C292A"/>
                </a:solidFill>
                <a:effectLst/>
                <a:uLnTx/>
                <a:uFillTx/>
                <a:latin typeface="Segoe UI"/>
                <a:ea typeface="+mn-ea"/>
                <a:cs typeface="+mn-cs"/>
              </a:rPr>
              <a:t>Yammer</a:t>
            </a:r>
          </a:p>
        </p:txBody>
      </p:sp>
    </p:spTree>
    <p:extLst>
      <p:ext uri="{BB962C8B-B14F-4D97-AF65-F5344CB8AC3E}">
        <p14:creationId xmlns:p14="http://schemas.microsoft.com/office/powerpoint/2010/main" val="2007522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Office 365 Groups: Roles</a:t>
            </a:r>
          </a:p>
        </p:txBody>
      </p:sp>
      <p:sp>
        <p:nvSpPr>
          <p:cNvPr id="3" name="Content Placeholder 2"/>
          <p:cNvSpPr>
            <a:spLocks noGrp="1"/>
          </p:cNvSpPr>
          <p:nvPr>
            <p:ph idx="1"/>
          </p:nvPr>
        </p:nvSpPr>
        <p:spPr/>
        <p:txBody>
          <a:bodyPr>
            <a:normAutofit fontScale="85000" lnSpcReduction="10000"/>
          </a:bodyPr>
          <a:lstStyle/>
          <a:p>
            <a:r>
              <a:rPr lang="en-US" b="1" dirty="0"/>
              <a:t>Owners</a:t>
            </a:r>
            <a:r>
              <a:rPr lang="en-US" dirty="0"/>
              <a:t>: act as moderators</a:t>
            </a:r>
          </a:p>
          <a:p>
            <a:pPr lvl="1"/>
            <a:r>
              <a:rPr lang="en-US" dirty="0"/>
              <a:t>Add/Remove Members from the Group</a:t>
            </a:r>
          </a:p>
          <a:p>
            <a:pPr lvl="1"/>
            <a:r>
              <a:rPr lang="en-US" dirty="0"/>
              <a:t>Ability to delete conversations from the shared inbox, change group settings, rename the group, etc.</a:t>
            </a:r>
          </a:p>
          <a:p>
            <a:r>
              <a:rPr lang="en-US" b="1" dirty="0"/>
              <a:t>Members</a:t>
            </a:r>
            <a:r>
              <a:rPr lang="en-US" dirty="0"/>
              <a:t>: regular users in the organization that use the group to collaborate</a:t>
            </a:r>
          </a:p>
          <a:p>
            <a:pPr lvl="1"/>
            <a:r>
              <a:rPr lang="en-US" dirty="0"/>
              <a:t>Can access everything in the group, but cannot change group settings.</a:t>
            </a:r>
          </a:p>
          <a:p>
            <a:pPr lvl="1"/>
            <a:r>
              <a:rPr lang="en-US" dirty="0"/>
              <a:t>Are site members for the corresponding SharePoint site.</a:t>
            </a:r>
          </a:p>
          <a:p>
            <a:r>
              <a:rPr lang="en-US" b="1" dirty="0"/>
              <a:t>Guests</a:t>
            </a:r>
            <a:r>
              <a:rPr lang="en-US" dirty="0"/>
              <a:t>: similar to Members, but outside your organization</a:t>
            </a:r>
          </a:p>
          <a:p>
            <a:pPr lvl="1"/>
            <a:r>
              <a:rPr lang="en-US" dirty="0"/>
              <a:t>Admins can control if Guests are permitted in Groups</a:t>
            </a:r>
          </a:p>
          <a:p>
            <a:endParaRPr lang="en-US" dirty="0"/>
          </a:p>
        </p:txBody>
      </p:sp>
    </p:spTree>
    <p:extLst>
      <p:ext uri="{BB962C8B-B14F-4D97-AF65-F5344CB8AC3E}">
        <p14:creationId xmlns:p14="http://schemas.microsoft.com/office/powerpoint/2010/main" val="2912240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Office 365 Groups: Privacy levels</a:t>
            </a:r>
          </a:p>
        </p:txBody>
      </p:sp>
      <p:sp>
        <p:nvSpPr>
          <p:cNvPr id="3" name="Content Placeholder 2"/>
          <p:cNvSpPr>
            <a:spLocks noGrp="1"/>
          </p:cNvSpPr>
          <p:nvPr>
            <p:ph idx="1"/>
          </p:nvPr>
        </p:nvSpPr>
        <p:spPr/>
        <p:txBody>
          <a:bodyPr>
            <a:normAutofit fontScale="85000" lnSpcReduction="10000"/>
          </a:bodyPr>
          <a:lstStyle/>
          <a:p>
            <a:r>
              <a:rPr lang="en-US" b="1"/>
              <a:t>Public</a:t>
            </a:r>
            <a:r>
              <a:rPr lang="en-US"/>
              <a:t>: group can be seen by anybody in your organization, and anybody in your organization is able to join the group</a:t>
            </a:r>
          </a:p>
          <a:p>
            <a:r>
              <a:rPr lang="en-US" b="1"/>
              <a:t>Private</a:t>
            </a:r>
            <a:r>
              <a:rPr lang="en-US"/>
              <a:t>: group content can only be seen by the members of the group; people who want to join a private group have to be approved by a group owner</a:t>
            </a:r>
          </a:p>
          <a:p>
            <a:r>
              <a:rPr lang="en-US"/>
              <a:t>Neither Public nor Private groups can be accessed by people outside of the organization, unless specifically invited as Guests.</a:t>
            </a:r>
          </a:p>
        </p:txBody>
      </p:sp>
    </p:spTree>
    <p:extLst>
      <p:ext uri="{BB962C8B-B14F-4D97-AF65-F5344CB8AC3E}">
        <p14:creationId xmlns:p14="http://schemas.microsoft.com/office/powerpoint/2010/main" val="81681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 about Teams?</a:t>
            </a:r>
          </a:p>
        </p:txBody>
      </p:sp>
      <p:sp>
        <p:nvSpPr>
          <p:cNvPr id="3" name="Content Placeholder 2"/>
          <p:cNvSpPr>
            <a:spLocks noGrp="1"/>
          </p:cNvSpPr>
          <p:nvPr>
            <p:ph idx="1"/>
          </p:nvPr>
        </p:nvSpPr>
        <p:spPr>
          <a:xfrm>
            <a:off x="269242" y="1189178"/>
            <a:ext cx="7107207" cy="5242444"/>
          </a:xfrm>
        </p:spPr>
        <p:txBody>
          <a:bodyPr>
            <a:normAutofit fontScale="70000" lnSpcReduction="20000"/>
          </a:bodyPr>
          <a:lstStyle/>
          <a:p>
            <a:r>
              <a:rPr lang="en-US" dirty="0"/>
              <a:t>Creating a new Team creates a new Group with:</a:t>
            </a:r>
          </a:p>
          <a:p>
            <a:pPr lvl="1"/>
            <a:r>
              <a:rPr lang="en-US" dirty="0"/>
              <a:t>(Hidden) Shared Inbox</a:t>
            </a:r>
          </a:p>
          <a:p>
            <a:pPr lvl="1"/>
            <a:r>
              <a:rPr lang="en-US" dirty="0"/>
              <a:t>(Hidden) Shared Calendar</a:t>
            </a:r>
          </a:p>
          <a:p>
            <a:pPr lvl="1"/>
            <a:r>
              <a:rPr lang="en-US" dirty="0"/>
              <a:t>SharePoint Document Library</a:t>
            </a:r>
          </a:p>
          <a:p>
            <a:pPr lvl="1"/>
            <a:r>
              <a:rPr lang="en-US" dirty="0"/>
              <a:t>Shared OneNote Notebook</a:t>
            </a:r>
          </a:p>
          <a:p>
            <a:pPr lvl="1"/>
            <a:r>
              <a:rPr lang="en-US" dirty="0"/>
              <a:t>SharePoint Team Site</a:t>
            </a:r>
          </a:p>
          <a:p>
            <a:pPr lvl="1"/>
            <a:r>
              <a:rPr lang="en-US" dirty="0"/>
              <a:t>Persistent chat-based workspace</a:t>
            </a:r>
          </a:p>
          <a:p>
            <a:r>
              <a:rPr lang="en-US" dirty="0"/>
              <a:t>Membership is sync’d between the underlying Group and Teams</a:t>
            </a:r>
          </a:p>
          <a:p>
            <a:pPr lvl="1"/>
            <a:r>
              <a:rPr lang="en-US" dirty="0"/>
              <a:t>Adding a member to the underlying group replicates to Teams </a:t>
            </a:r>
          </a:p>
          <a:p>
            <a:pPr lvl="1"/>
            <a:r>
              <a:rPr lang="en-US" dirty="0"/>
              <a:t>Adding a Distribution List to the team performs a </a:t>
            </a:r>
            <a:r>
              <a:rPr lang="en-US" u="sng" dirty="0"/>
              <a:t>one-time expansion</a:t>
            </a:r>
            <a:r>
              <a:rPr lang="en-US" dirty="0"/>
              <a:t>, and invites individual members</a:t>
            </a:r>
          </a:p>
          <a:p>
            <a:pPr lvl="1"/>
            <a:r>
              <a:rPr lang="en-US" dirty="0"/>
              <a:t>Dynamic membership is also supported: </a:t>
            </a:r>
            <a:r>
              <a:rPr lang="en-US" dirty="0">
                <a:hlinkClick r:id="rId3"/>
              </a:rPr>
              <a:t>https://aka.ms/TeamsDM</a:t>
            </a:r>
            <a:r>
              <a:rPr lang="en-US" dirty="0"/>
              <a:t> </a:t>
            </a:r>
          </a:p>
          <a:p>
            <a:endParaRPr lang="en-US" dirty="0"/>
          </a:p>
        </p:txBody>
      </p:sp>
      <p:pic>
        <p:nvPicPr>
          <p:cNvPr id="4" name="Picture 3">
            <a:extLst>
              <a:ext uri="{FF2B5EF4-FFF2-40B4-BE49-F238E27FC236}">
                <a16:creationId xmlns:a16="http://schemas.microsoft.com/office/drawing/2014/main" id="{3D09D9E5-1E18-4C7E-AE3E-AFE245FA0EAB}"/>
              </a:ext>
            </a:extLst>
          </p:cNvPr>
          <p:cNvPicPr>
            <a:picLocks noChangeAspect="1"/>
          </p:cNvPicPr>
          <p:nvPr/>
        </p:nvPicPr>
        <p:blipFill>
          <a:blip r:embed="rId4"/>
          <a:stretch>
            <a:fillRect/>
          </a:stretch>
        </p:blipFill>
        <p:spPr>
          <a:xfrm>
            <a:off x="7376449" y="1673192"/>
            <a:ext cx="4546309" cy="3987763"/>
          </a:xfrm>
          <a:prstGeom prst="rect">
            <a:avLst/>
          </a:prstGeom>
          <a:ln>
            <a:solidFill>
              <a:schemeClr val="accent1"/>
            </a:solidFill>
          </a:ln>
        </p:spPr>
      </p:pic>
    </p:spTree>
    <p:extLst>
      <p:ext uri="{BB962C8B-B14F-4D97-AF65-F5344CB8AC3E}">
        <p14:creationId xmlns:p14="http://schemas.microsoft.com/office/powerpoint/2010/main" val="1360205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How does Teams leverage Groups?</a:t>
            </a:r>
          </a:p>
        </p:txBody>
      </p:sp>
      <p:sp>
        <p:nvSpPr>
          <p:cNvPr id="3" name="Content Placeholder 2"/>
          <p:cNvSpPr>
            <a:spLocks noGrp="1"/>
          </p:cNvSpPr>
          <p:nvPr>
            <p:ph idx="1"/>
          </p:nvPr>
        </p:nvSpPr>
        <p:spPr/>
        <p:txBody>
          <a:bodyPr>
            <a:normAutofit lnSpcReduction="10000"/>
          </a:bodyPr>
          <a:lstStyle/>
          <a:p>
            <a:r>
              <a:rPr lang="en-US"/>
              <a:t>Microsoft Teams uses group membership as the access control list to Files and Notes tabs</a:t>
            </a:r>
          </a:p>
          <a:p>
            <a:r>
              <a:rPr lang="en-US"/>
              <a:t>Owners of existing Groups can move them over to Microsoft Teams</a:t>
            </a:r>
          </a:p>
          <a:p>
            <a:r>
              <a:rPr lang="en-US"/>
              <a:t>Team creation settings are controlled through the admin portal where you control group creation settings. </a:t>
            </a:r>
          </a:p>
          <a:p>
            <a:endParaRPr lang="en-US"/>
          </a:p>
        </p:txBody>
      </p:sp>
    </p:spTree>
    <p:extLst>
      <p:ext uri="{BB962C8B-B14F-4D97-AF65-F5344CB8AC3E}">
        <p14:creationId xmlns:p14="http://schemas.microsoft.com/office/powerpoint/2010/main" val="3954668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376A6F5-6844-4682-ADAC-A0BE1824EDF0}"/>
              </a:ext>
            </a:extLst>
          </p:cNvPr>
          <p:cNvSpPr>
            <a:spLocks noGrp="1"/>
          </p:cNvSpPr>
          <p:nvPr>
            <p:ph type="title"/>
          </p:nvPr>
        </p:nvSpPr>
        <p:spPr/>
        <p:txBody>
          <a:bodyPr/>
          <a:lstStyle/>
          <a:p>
            <a:r>
              <a:rPr lang="en-US"/>
              <a:t>Considerations for Planning Teams and Groups</a:t>
            </a:r>
          </a:p>
        </p:txBody>
      </p:sp>
      <p:sp>
        <p:nvSpPr>
          <p:cNvPr id="4" name="Content Placeholder 3">
            <a:extLst>
              <a:ext uri="{FF2B5EF4-FFF2-40B4-BE49-F238E27FC236}">
                <a16:creationId xmlns:a16="http://schemas.microsoft.com/office/drawing/2014/main" id="{45A6EFF9-6944-4BA6-87F8-7D96E761280D}"/>
              </a:ext>
            </a:extLst>
          </p:cNvPr>
          <p:cNvSpPr>
            <a:spLocks noGrp="1"/>
          </p:cNvSpPr>
          <p:nvPr>
            <p:ph idx="1"/>
          </p:nvPr>
        </p:nvSpPr>
        <p:spPr/>
        <p:txBody>
          <a:bodyPr>
            <a:normAutofit fontScale="77500" lnSpcReduction="20000"/>
          </a:bodyPr>
          <a:lstStyle/>
          <a:p>
            <a:r>
              <a:rPr lang="en-US"/>
              <a:t>Teams leverages settings from the underlying Group</a:t>
            </a:r>
          </a:p>
          <a:p>
            <a:pPr lvl="1"/>
            <a:r>
              <a:rPr lang="en-US"/>
              <a:t>Membership</a:t>
            </a:r>
          </a:p>
          <a:p>
            <a:pPr lvl="1"/>
            <a:r>
              <a:rPr lang="en-US"/>
              <a:t>Naming Policies [AAD P1 needed for each unique user that is a member of one or more Office 365 groups]</a:t>
            </a:r>
          </a:p>
          <a:p>
            <a:pPr lvl="1"/>
            <a:r>
              <a:rPr lang="en-US"/>
              <a:t>Group Expiration [AAD P1 needed for all users that are members of groups to which the expiration policy is applied]</a:t>
            </a:r>
          </a:p>
          <a:p>
            <a:r>
              <a:rPr lang="en-US"/>
              <a:t>Administration of Groups</a:t>
            </a:r>
          </a:p>
          <a:p>
            <a:pPr lvl="1"/>
            <a:r>
              <a:rPr lang="en-US"/>
              <a:t>Admin Center (basic management [owners, members])</a:t>
            </a:r>
          </a:p>
          <a:p>
            <a:pPr lvl="1"/>
            <a:r>
              <a:rPr lang="en-US"/>
              <a:t>Azure AD Portal (Self Service config, expiration, auditing)</a:t>
            </a:r>
          </a:p>
          <a:p>
            <a:pPr lvl="1"/>
            <a:r>
              <a:rPr lang="en-US"/>
              <a:t>PowerShell (naming policies currently [Preview])</a:t>
            </a:r>
          </a:p>
          <a:p>
            <a:r>
              <a:rPr lang="en-US"/>
              <a:t>Exchange considerations: </a:t>
            </a:r>
          </a:p>
          <a:p>
            <a:pPr lvl="1"/>
            <a:r>
              <a:rPr lang="en-US"/>
              <a:t>Configure Office 365 Groups with on-premises Exchange hybrid: </a:t>
            </a:r>
            <a:r>
              <a:rPr lang="en-US">
                <a:hlinkClick r:id="rId2"/>
              </a:rPr>
              <a:t>https://aka.ms/groups-exchange-hybrid</a:t>
            </a:r>
            <a:r>
              <a:rPr lang="en-US"/>
              <a:t> </a:t>
            </a:r>
          </a:p>
          <a:p>
            <a:pPr lvl="1"/>
            <a:r>
              <a:rPr lang="en-US"/>
              <a:t>Choose the domain to use when creating Office 365 Groups: </a:t>
            </a:r>
            <a:r>
              <a:rPr lang="en-US">
                <a:hlinkClick r:id="rId3"/>
              </a:rPr>
              <a:t>https://aka.ms/groups-domain</a:t>
            </a:r>
            <a:r>
              <a:rPr lang="en-US"/>
              <a:t> </a:t>
            </a:r>
          </a:p>
        </p:txBody>
      </p:sp>
    </p:spTree>
    <p:extLst>
      <p:ext uri="{BB962C8B-B14F-4D97-AF65-F5344CB8AC3E}">
        <p14:creationId xmlns:p14="http://schemas.microsoft.com/office/powerpoint/2010/main" val="837050640"/>
      </p:ext>
    </p:extLst>
  </p:cSld>
  <p:clrMapOvr>
    <a:masterClrMapping/>
  </p:clrMapOvr>
  <p:extLst mod="1"/>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5CE932-0C5F-4AC8-8FB8-BE7EE62AB6C9}"/>
              </a:ext>
            </a:extLst>
          </p:cNvPr>
          <p:cNvPicPr>
            <a:picLocks noChangeAspect="1"/>
          </p:cNvPicPr>
          <p:nvPr/>
        </p:nvPicPr>
        <p:blipFill>
          <a:blip r:embed="rId3">
            <a:extLst/>
          </a:blip>
          <a:stretch>
            <a:fillRect/>
          </a:stretch>
        </p:blipFill>
        <p:spPr>
          <a:xfrm>
            <a:off x="1241765" y="146888"/>
            <a:ext cx="9708470" cy="6181344"/>
          </a:xfrm>
          <a:prstGeom prst="rect">
            <a:avLst/>
          </a:prstGeom>
        </p:spPr>
      </p:pic>
    </p:spTree>
    <p:custDataLst>
      <p:tags r:id="rId1"/>
    </p:custDataLst>
    <p:extLst>
      <p:ext uri="{BB962C8B-B14F-4D97-AF65-F5344CB8AC3E}">
        <p14:creationId xmlns:p14="http://schemas.microsoft.com/office/powerpoint/2010/main" val="1301371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C6F8C7F-31DA-4A48-BFD8-B4F83D683A6A}"/>
              </a:ext>
            </a:extLst>
          </p:cNvPr>
          <p:cNvPicPr>
            <a:picLocks noChangeAspect="1"/>
          </p:cNvPicPr>
          <p:nvPr/>
        </p:nvPicPr>
        <p:blipFill>
          <a:blip r:embed="rId3">
            <a:extLst/>
          </a:blip>
          <a:stretch>
            <a:fillRect/>
          </a:stretch>
        </p:blipFill>
        <p:spPr>
          <a:xfrm>
            <a:off x="934896" y="228600"/>
            <a:ext cx="9699355" cy="6181344"/>
          </a:xfrm>
          <a:prstGeom prst="rect">
            <a:avLst/>
          </a:prstGeom>
        </p:spPr>
      </p:pic>
      <p:pic>
        <p:nvPicPr>
          <p:cNvPr id="12" name="Graphic 11" descr="Right Pointing Backhand Index ">
            <a:extLst>
              <a:ext uri="{FF2B5EF4-FFF2-40B4-BE49-F238E27FC236}">
                <a16:creationId xmlns:a16="http://schemas.microsoft.com/office/drawing/2014/main" id="{D5780BF2-CA0A-4401-BD24-8B4D0C29D5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16200000">
            <a:off x="6052127" y="1627632"/>
            <a:ext cx="558985" cy="558985"/>
          </a:xfrm>
          <a:prstGeom prst="rect">
            <a:avLst/>
          </a:prstGeom>
        </p:spPr>
      </p:pic>
    </p:spTree>
    <p:custDataLst>
      <p:tags r:id="rId1"/>
    </p:custDataLst>
    <p:extLst>
      <p:ext uri="{BB962C8B-B14F-4D97-AF65-F5344CB8AC3E}">
        <p14:creationId xmlns:p14="http://schemas.microsoft.com/office/powerpoint/2010/main" val="3154836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0C9AC77-381F-4211-B690-F5E53B0640C9}"/>
              </a:ext>
            </a:extLst>
          </p:cNvPr>
          <p:cNvPicPr>
            <a:picLocks noChangeAspect="1"/>
          </p:cNvPicPr>
          <p:nvPr/>
        </p:nvPicPr>
        <p:blipFill>
          <a:blip r:embed="rId3">
            <a:extLst/>
          </a:blip>
          <a:stretch>
            <a:fillRect/>
          </a:stretch>
        </p:blipFill>
        <p:spPr>
          <a:xfrm>
            <a:off x="1460473" y="143775"/>
            <a:ext cx="9710498" cy="6181344"/>
          </a:xfrm>
          <a:prstGeom prst="rect">
            <a:avLst/>
          </a:prstGeom>
        </p:spPr>
      </p:pic>
    </p:spTree>
    <p:custDataLst>
      <p:tags r:id="rId1"/>
    </p:custDataLst>
    <p:extLst>
      <p:ext uri="{BB962C8B-B14F-4D97-AF65-F5344CB8AC3E}">
        <p14:creationId xmlns:p14="http://schemas.microsoft.com/office/powerpoint/2010/main" val="21318455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7B7B8FF-14A1-426E-B322-266DAF5B55AF}"/>
              </a:ext>
            </a:extLst>
          </p:cNvPr>
          <p:cNvSpPr>
            <a:spLocks noGrp="1"/>
          </p:cNvSpPr>
          <p:nvPr>
            <p:ph type="title"/>
          </p:nvPr>
        </p:nvSpPr>
        <p:spPr/>
        <p:txBody>
          <a:bodyPr/>
          <a:lstStyle/>
          <a:p>
            <a:r>
              <a:rPr lang="en-US" dirty="0"/>
              <a:t>SharePoint Online &amp; OneDrive for Business </a:t>
            </a:r>
          </a:p>
        </p:txBody>
      </p:sp>
    </p:spTree>
    <p:extLst>
      <p:ext uri="{BB962C8B-B14F-4D97-AF65-F5344CB8AC3E}">
        <p14:creationId xmlns:p14="http://schemas.microsoft.com/office/powerpoint/2010/main" val="1703169800"/>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529FE65-8A6C-480F-87C5-7CE6FDAA4EED}"/>
              </a:ext>
            </a:extLst>
          </p:cNvPr>
          <p:cNvSpPr>
            <a:spLocks noGrp="1"/>
          </p:cNvSpPr>
          <p:nvPr>
            <p:ph type="title"/>
          </p:nvPr>
        </p:nvSpPr>
        <p:spPr/>
        <p:txBody>
          <a:bodyPr/>
          <a:lstStyle/>
          <a:p>
            <a:r>
              <a:rPr lang="en-US" dirty="0"/>
              <a:t>How Teams uses SharePoint Online and OneDrive for Business</a:t>
            </a:r>
          </a:p>
        </p:txBody>
      </p:sp>
      <p:sp>
        <p:nvSpPr>
          <p:cNvPr id="4" name="Content Placeholder 3">
            <a:extLst>
              <a:ext uri="{FF2B5EF4-FFF2-40B4-BE49-F238E27FC236}">
                <a16:creationId xmlns:a16="http://schemas.microsoft.com/office/drawing/2014/main" id="{0D2F1047-1435-49A6-B89B-0FA2B496B6FE}"/>
              </a:ext>
            </a:extLst>
          </p:cNvPr>
          <p:cNvSpPr>
            <a:spLocks noGrp="1"/>
          </p:cNvSpPr>
          <p:nvPr>
            <p:ph idx="1"/>
          </p:nvPr>
        </p:nvSpPr>
        <p:spPr>
          <a:xfrm>
            <a:off x="269242" y="1799924"/>
            <a:ext cx="11653521" cy="4631698"/>
          </a:xfrm>
        </p:spPr>
        <p:txBody>
          <a:bodyPr vert="horz" lIns="91440" tIns="45720" rIns="91440" bIns="45720" rtlCol="0" anchor="t">
            <a:normAutofit fontScale="85000" lnSpcReduction="20000"/>
          </a:bodyPr>
          <a:lstStyle/>
          <a:p>
            <a:r>
              <a:rPr lang="en-US" dirty="0"/>
              <a:t>SharePoint Online and OneDrive for Business are used to store files that users share in Teams</a:t>
            </a:r>
          </a:p>
          <a:p>
            <a:r>
              <a:rPr lang="en-US" dirty="0"/>
              <a:t>Every Team gets a modern SharePoint Team site as part of its O365 group</a:t>
            </a:r>
          </a:p>
          <a:p>
            <a:pPr lvl="1"/>
            <a:r>
              <a:rPr lang="en-US" dirty="0"/>
              <a:t>If team with same name already exists, the SharePoint URL will include a GUID</a:t>
            </a:r>
          </a:p>
          <a:p>
            <a:r>
              <a:rPr lang="en-US" dirty="0"/>
              <a:t>Team OneNote is stored in SharePoint Online</a:t>
            </a:r>
          </a:p>
          <a:p>
            <a:r>
              <a:rPr lang="en-US" dirty="0"/>
              <a:t>Add tabs for any: SharePoint page, list, news, single document</a:t>
            </a:r>
          </a:p>
          <a:p>
            <a:r>
              <a:rPr lang="en-US" dirty="0"/>
              <a:t>News connector posts news articles within Teams channels</a:t>
            </a:r>
          </a:p>
          <a:p>
            <a:endParaRPr lang="en-US" dirty="0"/>
          </a:p>
        </p:txBody>
      </p:sp>
    </p:spTree>
    <p:extLst>
      <p:ext uri="{BB962C8B-B14F-4D97-AF65-F5344CB8AC3E}">
        <p14:creationId xmlns:p14="http://schemas.microsoft.com/office/powerpoint/2010/main" val="3108606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EBF01-8547-4DB0-A478-8010C72E4EA1}"/>
              </a:ext>
            </a:extLst>
          </p:cNvPr>
          <p:cNvSpPr>
            <a:spLocks noGrp="1"/>
          </p:cNvSpPr>
          <p:nvPr>
            <p:ph type="title"/>
          </p:nvPr>
        </p:nvSpPr>
        <p:spPr/>
        <p:txBody>
          <a:bodyPr>
            <a:normAutofit fontScale="90000"/>
          </a:bodyPr>
          <a:lstStyle/>
          <a:p>
            <a:r>
              <a:rPr lang="en-US" dirty="0"/>
              <a:t>Advantages of storing files in</a:t>
            </a:r>
            <a:br>
              <a:rPr lang="en-US" dirty="0"/>
            </a:br>
            <a:r>
              <a:rPr lang="en-US" dirty="0"/>
              <a:t>SharePoint Online and OneDrive for Business</a:t>
            </a:r>
          </a:p>
        </p:txBody>
      </p:sp>
      <p:sp>
        <p:nvSpPr>
          <p:cNvPr id="3" name="Content Placeholder 2">
            <a:extLst>
              <a:ext uri="{FF2B5EF4-FFF2-40B4-BE49-F238E27FC236}">
                <a16:creationId xmlns:a16="http://schemas.microsoft.com/office/drawing/2014/main" id="{92F82DD7-AF6F-4E11-82A6-F4CAB72E6969}"/>
              </a:ext>
            </a:extLst>
          </p:cNvPr>
          <p:cNvSpPr>
            <a:spLocks noGrp="1"/>
          </p:cNvSpPr>
          <p:nvPr>
            <p:ph idx="1"/>
          </p:nvPr>
        </p:nvSpPr>
        <p:spPr>
          <a:xfrm>
            <a:off x="269242" y="1713296"/>
            <a:ext cx="11653521" cy="4718325"/>
          </a:xfrm>
        </p:spPr>
        <p:txBody>
          <a:bodyPr>
            <a:normAutofit fontScale="55000" lnSpcReduction="20000"/>
          </a:bodyPr>
          <a:lstStyle/>
          <a:p>
            <a:r>
              <a:rPr lang="en-US" dirty="0"/>
              <a:t>Use co-authoring and online versions of Office applications</a:t>
            </a:r>
          </a:p>
          <a:p>
            <a:r>
              <a:rPr lang="en-US" dirty="0"/>
              <a:t>Available data governance and compliance features</a:t>
            </a:r>
          </a:p>
          <a:p>
            <a:pPr lvl="1"/>
            <a:r>
              <a:rPr lang="en-US" dirty="0"/>
              <a:t>Automatic classification, labelling</a:t>
            </a:r>
          </a:p>
          <a:p>
            <a:pPr lvl="1"/>
            <a:r>
              <a:rPr lang="en-US" dirty="0"/>
              <a:t>Data loss prevention</a:t>
            </a:r>
          </a:p>
          <a:p>
            <a:pPr lvl="1"/>
            <a:r>
              <a:rPr lang="en-US" dirty="0"/>
              <a:t>Document retention policies, disposition review, events-based retention</a:t>
            </a:r>
          </a:p>
          <a:p>
            <a:pPr lvl="1"/>
            <a:r>
              <a:rPr lang="en-US" dirty="0"/>
              <a:t>eDiscovery, legal holds</a:t>
            </a:r>
          </a:p>
          <a:p>
            <a:pPr lvl="1"/>
            <a:r>
              <a:rPr lang="en-US" dirty="0"/>
              <a:t>Encryption, customer lockbox, Azure Information Protection</a:t>
            </a:r>
          </a:p>
          <a:p>
            <a:r>
              <a:rPr lang="en-US" dirty="0"/>
              <a:t>Best in class mobile experiences with Microsoft Teams, SharePoint &amp; Office apps for iOS &amp; Android</a:t>
            </a:r>
          </a:p>
          <a:p>
            <a:r>
              <a:rPr lang="en-US" dirty="0"/>
              <a:t>Previews for 270+ file types</a:t>
            </a:r>
          </a:p>
          <a:p>
            <a:r>
              <a:rPr lang="en-US" dirty="0"/>
              <a:t>Files are discoverable in Delve and SharePoint search – respecting file permissions</a:t>
            </a:r>
          </a:p>
          <a:p>
            <a:r>
              <a:rPr lang="en-US" dirty="0"/>
              <a:t>OneDrive sync client for Windows or Mac; easily sync all the files for a team</a:t>
            </a:r>
          </a:p>
          <a:p>
            <a:r>
              <a:rPr lang="en-US" dirty="0"/>
              <a:t>Will respect tenant SharePoint and OneDrive for Business settings and locations</a:t>
            </a:r>
          </a:p>
          <a:p>
            <a:pPr lvl="1"/>
            <a:endParaRPr lang="en-US" dirty="0"/>
          </a:p>
          <a:p>
            <a:pPr lvl="1"/>
            <a:endParaRPr lang="en-US" dirty="0"/>
          </a:p>
        </p:txBody>
      </p:sp>
    </p:spTree>
    <p:extLst>
      <p:ext uri="{BB962C8B-B14F-4D97-AF65-F5344CB8AC3E}">
        <p14:creationId xmlns:p14="http://schemas.microsoft.com/office/powerpoint/2010/main" val="7512072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1A6170-B18A-4CB2-A6A5-B62AA8B79EB3}"/>
              </a:ext>
            </a:extLst>
          </p:cNvPr>
          <p:cNvSpPr>
            <a:spLocks noGrp="1"/>
          </p:cNvSpPr>
          <p:nvPr>
            <p:ph type="title"/>
          </p:nvPr>
        </p:nvSpPr>
        <p:spPr/>
        <p:txBody>
          <a:bodyPr/>
          <a:lstStyle/>
          <a:p>
            <a:r>
              <a:rPr lang="en-US"/>
              <a:t>Files in Teams</a:t>
            </a:r>
          </a:p>
        </p:txBody>
      </p:sp>
      <p:sp>
        <p:nvSpPr>
          <p:cNvPr id="3" name="Content Placeholder 2">
            <a:extLst>
              <a:ext uri="{FF2B5EF4-FFF2-40B4-BE49-F238E27FC236}">
                <a16:creationId xmlns:a16="http://schemas.microsoft.com/office/drawing/2014/main" id="{3F89861A-5FB4-4370-83F7-1CBCCB96F6BC}"/>
              </a:ext>
            </a:extLst>
          </p:cNvPr>
          <p:cNvSpPr>
            <a:spLocks noGrp="1"/>
          </p:cNvSpPr>
          <p:nvPr>
            <p:ph idx="1"/>
          </p:nvPr>
        </p:nvSpPr>
        <p:spPr>
          <a:xfrm>
            <a:off x="269242" y="1189178"/>
            <a:ext cx="6430163" cy="5242444"/>
          </a:xfrm>
        </p:spPr>
        <p:txBody>
          <a:bodyPr>
            <a:normAutofit fontScale="77500" lnSpcReduction="20000"/>
          </a:bodyPr>
          <a:lstStyle/>
          <a:p>
            <a:r>
              <a:rPr lang="en-US" dirty="0"/>
              <a:t>Purpose</a:t>
            </a:r>
          </a:p>
          <a:p>
            <a:pPr lvl="1"/>
            <a:r>
              <a:rPr lang="en-US" dirty="0"/>
              <a:t>Files tab displayed in every channel </a:t>
            </a:r>
          </a:p>
          <a:p>
            <a:pPr lvl="1"/>
            <a:r>
              <a:rPr lang="en-US" dirty="0"/>
              <a:t>Files in channels are stored in the SharePoint Online site associated with the team’s O365 Group</a:t>
            </a:r>
          </a:p>
          <a:p>
            <a:pPr lvl="1"/>
            <a:r>
              <a:rPr lang="en-US" dirty="0"/>
              <a:t>Files shared in chat are located in the sender’s OneDrive for Business</a:t>
            </a:r>
          </a:p>
          <a:p>
            <a:r>
              <a:rPr lang="en-US" dirty="0"/>
              <a:t>End user does not need to see or know about SharePoint Online or OneDrive for Business</a:t>
            </a:r>
          </a:p>
          <a:p>
            <a:r>
              <a:rPr lang="en-US" dirty="0"/>
              <a:t>Click “View in SharePoint” to open the SharePoint site</a:t>
            </a:r>
          </a:p>
        </p:txBody>
      </p:sp>
      <p:pic>
        <p:nvPicPr>
          <p:cNvPr id="8" name="Picture 7">
            <a:extLst>
              <a:ext uri="{FF2B5EF4-FFF2-40B4-BE49-F238E27FC236}">
                <a16:creationId xmlns:a16="http://schemas.microsoft.com/office/drawing/2014/main" id="{B68F7C44-BD9A-4A85-AD00-5CBBFEA8131C}"/>
              </a:ext>
            </a:extLst>
          </p:cNvPr>
          <p:cNvPicPr>
            <a:picLocks noChangeAspect="1"/>
          </p:cNvPicPr>
          <p:nvPr/>
        </p:nvPicPr>
        <p:blipFill rotWithShape="1">
          <a:blip r:embed="rId3"/>
          <a:srcRect l="27212"/>
          <a:stretch/>
        </p:blipFill>
        <p:spPr>
          <a:xfrm>
            <a:off x="6699405" y="1373238"/>
            <a:ext cx="5149294" cy="3969834"/>
          </a:xfrm>
          <a:prstGeom prst="rect">
            <a:avLst/>
          </a:prstGeom>
        </p:spPr>
      </p:pic>
    </p:spTree>
    <p:extLst>
      <p:ext uri="{BB962C8B-B14F-4D97-AF65-F5344CB8AC3E}">
        <p14:creationId xmlns:p14="http://schemas.microsoft.com/office/powerpoint/2010/main" val="3290798558"/>
      </p:ext>
    </p:extLst>
  </p:cSld>
  <p:clrMapOvr>
    <a:masterClrMapping/>
  </p:clrMapOvr>
  <p:extLst mod="1"/>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1CBFD-DF75-40D2-BBA0-2CE3584DB0FE}"/>
              </a:ext>
            </a:extLst>
          </p:cNvPr>
          <p:cNvSpPr>
            <a:spLocks noGrp="1"/>
          </p:cNvSpPr>
          <p:nvPr>
            <p:ph type="title"/>
          </p:nvPr>
        </p:nvSpPr>
        <p:spPr/>
        <p:txBody>
          <a:bodyPr/>
          <a:lstStyle/>
          <a:p>
            <a:r>
              <a:rPr lang="en-US"/>
              <a:t>Additional Cloud Storage Providers</a:t>
            </a:r>
          </a:p>
        </p:txBody>
      </p:sp>
      <p:sp>
        <p:nvSpPr>
          <p:cNvPr id="3" name="Content Placeholder 2">
            <a:extLst>
              <a:ext uri="{FF2B5EF4-FFF2-40B4-BE49-F238E27FC236}">
                <a16:creationId xmlns:a16="http://schemas.microsoft.com/office/drawing/2014/main" id="{186EF0CE-E4F9-4913-B1D2-55C301921D1A}"/>
              </a:ext>
            </a:extLst>
          </p:cNvPr>
          <p:cNvSpPr>
            <a:spLocks noGrp="1"/>
          </p:cNvSpPr>
          <p:nvPr>
            <p:ph idx="1"/>
          </p:nvPr>
        </p:nvSpPr>
        <p:spPr/>
        <p:txBody>
          <a:bodyPr>
            <a:normAutofit fontScale="85000" lnSpcReduction="20000"/>
          </a:bodyPr>
          <a:lstStyle/>
          <a:p>
            <a:r>
              <a:rPr lang="en-US" dirty="0"/>
              <a:t>Additional Cloud Storage providers can be added in channels</a:t>
            </a:r>
          </a:p>
          <a:p>
            <a:pPr lvl="1"/>
            <a:r>
              <a:rPr lang="en-US" dirty="0"/>
              <a:t>Dropbox</a:t>
            </a:r>
          </a:p>
          <a:p>
            <a:pPr lvl="1"/>
            <a:r>
              <a:rPr lang="en-US" dirty="0"/>
              <a:t>Box</a:t>
            </a:r>
          </a:p>
          <a:p>
            <a:pPr lvl="1"/>
            <a:r>
              <a:rPr lang="en-US" dirty="0"/>
              <a:t>ShareFile</a:t>
            </a:r>
          </a:p>
          <a:p>
            <a:pPr lvl="1"/>
            <a:r>
              <a:rPr lang="en-US" dirty="0"/>
              <a:t>Google Drive</a:t>
            </a:r>
          </a:p>
          <a:p>
            <a:pPr lvl="1"/>
            <a:r>
              <a:rPr lang="en-US" dirty="0"/>
              <a:t>Additional SharePoint Online Library</a:t>
            </a:r>
          </a:p>
          <a:p>
            <a:r>
              <a:rPr lang="en-US" dirty="0"/>
              <a:t>Process</a:t>
            </a:r>
          </a:p>
          <a:p>
            <a:pPr lvl="1"/>
            <a:r>
              <a:rPr lang="en-US" dirty="0"/>
              <a:t>Sign-in to cloud provider and select folder to share</a:t>
            </a:r>
          </a:p>
          <a:p>
            <a:r>
              <a:rPr lang="en-US" dirty="0"/>
              <a:t>Will be displayed as Folders in file view</a:t>
            </a:r>
          </a:p>
          <a:p>
            <a:pPr lvl="1"/>
            <a:r>
              <a:rPr lang="en-US" dirty="0"/>
              <a:t>Icon will indicate where data stored</a:t>
            </a:r>
          </a:p>
          <a:p>
            <a:r>
              <a:rPr lang="en-US" dirty="0"/>
              <a:t>Cannot substitute SharePoint or OneDrive for Business</a:t>
            </a:r>
          </a:p>
        </p:txBody>
      </p:sp>
      <p:pic>
        <p:nvPicPr>
          <p:cNvPr id="4" name="Picture 3">
            <a:extLst>
              <a:ext uri="{FF2B5EF4-FFF2-40B4-BE49-F238E27FC236}">
                <a16:creationId xmlns:a16="http://schemas.microsoft.com/office/drawing/2014/main" id="{09322F8F-3D28-4514-A2EA-1A10399A95BA}"/>
              </a:ext>
            </a:extLst>
          </p:cNvPr>
          <p:cNvPicPr>
            <a:picLocks noChangeAspect="1"/>
          </p:cNvPicPr>
          <p:nvPr/>
        </p:nvPicPr>
        <p:blipFill rotWithShape="1">
          <a:blip r:embed="rId2"/>
          <a:srcRect r="34721"/>
          <a:stretch/>
        </p:blipFill>
        <p:spPr>
          <a:xfrm>
            <a:off x="7765818" y="2343150"/>
            <a:ext cx="3767997" cy="2171700"/>
          </a:xfrm>
          <a:prstGeom prst="rect">
            <a:avLst/>
          </a:prstGeom>
          <a:ln>
            <a:solidFill>
              <a:schemeClr val="accent1"/>
            </a:solidFill>
          </a:ln>
        </p:spPr>
      </p:pic>
    </p:spTree>
    <p:extLst>
      <p:ext uri="{BB962C8B-B14F-4D97-AF65-F5344CB8AC3E}">
        <p14:creationId xmlns:p14="http://schemas.microsoft.com/office/powerpoint/2010/main" val="27171001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4FE99-882B-4DDD-9415-D1D23A7204FB}"/>
              </a:ext>
            </a:extLst>
          </p:cNvPr>
          <p:cNvSpPr>
            <a:spLocks noGrp="1"/>
          </p:cNvSpPr>
          <p:nvPr>
            <p:ph type="title"/>
          </p:nvPr>
        </p:nvSpPr>
        <p:spPr/>
        <p:txBody>
          <a:bodyPr/>
          <a:lstStyle/>
          <a:p>
            <a:r>
              <a:rPr lang="en-US"/>
              <a:t>File Structure</a:t>
            </a:r>
          </a:p>
        </p:txBody>
      </p:sp>
      <p:sp>
        <p:nvSpPr>
          <p:cNvPr id="3" name="Content Placeholder 2">
            <a:extLst>
              <a:ext uri="{FF2B5EF4-FFF2-40B4-BE49-F238E27FC236}">
                <a16:creationId xmlns:a16="http://schemas.microsoft.com/office/drawing/2014/main" id="{2028A39E-2744-4778-B0C1-44373544629E}"/>
              </a:ext>
            </a:extLst>
          </p:cNvPr>
          <p:cNvSpPr>
            <a:spLocks noGrp="1"/>
          </p:cNvSpPr>
          <p:nvPr>
            <p:ph idx="1"/>
          </p:nvPr>
        </p:nvSpPr>
        <p:spPr>
          <a:xfrm>
            <a:off x="269243" y="1189178"/>
            <a:ext cx="7228837" cy="5242444"/>
          </a:xfrm>
        </p:spPr>
        <p:txBody>
          <a:bodyPr>
            <a:normAutofit fontScale="85000" lnSpcReduction="20000"/>
          </a:bodyPr>
          <a:lstStyle/>
          <a:p>
            <a:r>
              <a:rPr lang="en-US" dirty="0"/>
              <a:t>SharePoint</a:t>
            </a:r>
          </a:p>
          <a:p>
            <a:pPr lvl="1"/>
            <a:r>
              <a:rPr lang="en-US" dirty="0"/>
              <a:t>Modern Team site is created as part of creating Office 365 group</a:t>
            </a:r>
          </a:p>
          <a:p>
            <a:pPr lvl="1"/>
            <a:r>
              <a:rPr lang="en-US" dirty="0"/>
              <a:t>Document library has a folder for each channel</a:t>
            </a:r>
          </a:p>
          <a:p>
            <a:pPr lvl="1"/>
            <a:r>
              <a:rPr lang="en-US" dirty="0"/>
              <a:t>By default, all channels/folders inherit the permissions of the underlying O365 Group</a:t>
            </a:r>
            <a:br>
              <a:rPr lang="en-US" dirty="0"/>
            </a:br>
            <a:r>
              <a:rPr lang="en-US" dirty="0"/>
              <a:t>You can change them in SharePoint and Teams will respect them</a:t>
            </a:r>
          </a:p>
          <a:p>
            <a:r>
              <a:rPr lang="en-US" dirty="0"/>
              <a:t>OneDrive for Business</a:t>
            </a:r>
          </a:p>
          <a:p>
            <a:pPr lvl="1"/>
            <a:r>
              <a:rPr lang="en-US" dirty="0"/>
              <a:t>Files are in a folder called “Microsoft Teams Chat Files”</a:t>
            </a:r>
          </a:p>
          <a:p>
            <a:pPr lvl="1"/>
            <a:r>
              <a:rPr lang="en-US" dirty="0"/>
              <a:t>Uploaded to the OneDrive of the person sharing a file</a:t>
            </a:r>
          </a:p>
          <a:p>
            <a:pPr lvl="1"/>
            <a:r>
              <a:rPr lang="en-US" dirty="0"/>
              <a:t>Each file has unique permissions granted based on the person or people in the chat</a:t>
            </a:r>
          </a:p>
          <a:p>
            <a:endParaRPr lang="en-US" dirty="0"/>
          </a:p>
        </p:txBody>
      </p:sp>
      <p:grpSp>
        <p:nvGrpSpPr>
          <p:cNvPr id="12" name="Group 11">
            <a:extLst>
              <a:ext uri="{FF2B5EF4-FFF2-40B4-BE49-F238E27FC236}">
                <a16:creationId xmlns:a16="http://schemas.microsoft.com/office/drawing/2014/main" id="{F1C8E8A6-EF8B-465F-9F32-9D10D4B1F582}"/>
              </a:ext>
            </a:extLst>
          </p:cNvPr>
          <p:cNvGrpSpPr/>
          <p:nvPr/>
        </p:nvGrpSpPr>
        <p:grpSpPr>
          <a:xfrm>
            <a:off x="7826769" y="1930799"/>
            <a:ext cx="3806431" cy="2615088"/>
            <a:chOff x="6989474" y="365125"/>
            <a:chExt cx="3806431" cy="2615088"/>
          </a:xfrm>
        </p:grpSpPr>
        <p:sp>
          <p:nvSpPr>
            <p:cNvPr id="6" name="Rectangle 5">
              <a:extLst>
                <a:ext uri="{FF2B5EF4-FFF2-40B4-BE49-F238E27FC236}">
                  <a16:creationId xmlns:a16="http://schemas.microsoft.com/office/drawing/2014/main" id="{A2AEF0C5-898F-4AB6-8E07-128F518A3F0A}"/>
                </a:ext>
              </a:extLst>
            </p:cNvPr>
            <p:cNvSpPr/>
            <p:nvPr/>
          </p:nvSpPr>
          <p:spPr>
            <a:xfrm>
              <a:off x="6989474" y="365125"/>
              <a:ext cx="3806431" cy="238833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C292A"/>
                </a:solidFill>
                <a:effectLst/>
                <a:uLnTx/>
                <a:uFillTx/>
                <a:latin typeface="Segoe UI"/>
                <a:ea typeface="+mn-ea"/>
                <a:cs typeface="+mn-cs"/>
              </a:endParaRPr>
            </a:p>
          </p:txBody>
        </p:sp>
        <p:pic>
          <p:nvPicPr>
            <p:cNvPr id="5" name="Picture 4">
              <a:extLst>
                <a:ext uri="{FF2B5EF4-FFF2-40B4-BE49-F238E27FC236}">
                  <a16:creationId xmlns:a16="http://schemas.microsoft.com/office/drawing/2014/main" id="{110196B5-F304-4BD9-B7FD-E27062922080}"/>
                </a:ext>
              </a:extLst>
            </p:cNvPr>
            <p:cNvPicPr>
              <a:picLocks noChangeAspect="1"/>
            </p:cNvPicPr>
            <p:nvPr/>
          </p:nvPicPr>
          <p:blipFill rotWithShape="1">
            <a:blip r:embed="rId2"/>
            <a:srcRect l="4294" t="6318" r="7938" b="10818"/>
            <a:stretch/>
          </p:blipFill>
          <p:spPr>
            <a:xfrm>
              <a:off x="7145677" y="447766"/>
              <a:ext cx="3485804" cy="2305689"/>
            </a:xfrm>
            <a:prstGeom prst="rect">
              <a:avLst/>
            </a:prstGeom>
          </p:spPr>
        </p:pic>
        <p:sp>
          <p:nvSpPr>
            <p:cNvPr id="4" name="TextBox 3">
              <a:extLst>
                <a:ext uri="{FF2B5EF4-FFF2-40B4-BE49-F238E27FC236}">
                  <a16:creationId xmlns:a16="http://schemas.microsoft.com/office/drawing/2014/main" id="{E2456D4F-9913-45EF-95E7-22F4FEF62E34}"/>
                </a:ext>
              </a:extLst>
            </p:cNvPr>
            <p:cNvSpPr txBox="1"/>
            <p:nvPr/>
          </p:nvSpPr>
          <p:spPr>
            <a:xfrm>
              <a:off x="8085768" y="2760466"/>
              <a:ext cx="1795991" cy="21974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dirty="0">
                  <a:ln>
                    <a:noFill/>
                  </a:ln>
                  <a:solidFill>
                    <a:srgbClr val="2C292A"/>
                  </a:solidFill>
                  <a:effectLst/>
                  <a:uLnTx/>
                  <a:uFillTx/>
                  <a:latin typeface="Segoe UI"/>
                  <a:ea typeface="+mn-ea"/>
                  <a:cs typeface="+mn-cs"/>
                </a:rPr>
                <a:t>Team channel files in SharePoint</a:t>
              </a:r>
            </a:p>
          </p:txBody>
        </p:sp>
      </p:grpSp>
    </p:spTree>
    <p:extLst>
      <p:ext uri="{BB962C8B-B14F-4D97-AF65-F5344CB8AC3E}">
        <p14:creationId xmlns:p14="http://schemas.microsoft.com/office/powerpoint/2010/main" val="29615625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9F8692D-EE9C-4954-B0E1-E12FA624716C}"/>
              </a:ext>
            </a:extLst>
          </p:cNvPr>
          <p:cNvPicPr>
            <a:picLocks noChangeAspect="1"/>
          </p:cNvPicPr>
          <p:nvPr/>
        </p:nvPicPr>
        <p:blipFill>
          <a:blip r:embed="rId3"/>
          <a:stretch>
            <a:fillRect/>
          </a:stretch>
        </p:blipFill>
        <p:spPr>
          <a:xfrm>
            <a:off x="5618202" y="4946799"/>
            <a:ext cx="6259075" cy="1909680"/>
          </a:xfrm>
          <a:prstGeom prst="rect">
            <a:avLst/>
          </a:prstGeom>
        </p:spPr>
      </p:pic>
      <p:sp>
        <p:nvSpPr>
          <p:cNvPr id="2" name="Title 1">
            <a:extLst>
              <a:ext uri="{FF2B5EF4-FFF2-40B4-BE49-F238E27FC236}">
                <a16:creationId xmlns:a16="http://schemas.microsoft.com/office/drawing/2014/main" id="{E7CAB56B-2ACF-4B46-8D8A-885CDFE53386}"/>
              </a:ext>
            </a:extLst>
          </p:cNvPr>
          <p:cNvSpPr>
            <a:spLocks noGrp="1"/>
          </p:cNvSpPr>
          <p:nvPr>
            <p:ph type="title"/>
          </p:nvPr>
        </p:nvSpPr>
        <p:spPr>
          <a:xfrm>
            <a:off x="269240" y="289512"/>
            <a:ext cx="8275300" cy="899665"/>
          </a:xfrm>
        </p:spPr>
        <p:txBody>
          <a:bodyPr/>
          <a:lstStyle/>
          <a:p>
            <a:r>
              <a:rPr lang="en-US" dirty="0"/>
              <a:t>Experience without SharePoint Online or OneDrive for Business</a:t>
            </a:r>
          </a:p>
        </p:txBody>
      </p:sp>
      <p:sp>
        <p:nvSpPr>
          <p:cNvPr id="3" name="Content Placeholder 2">
            <a:extLst>
              <a:ext uri="{FF2B5EF4-FFF2-40B4-BE49-F238E27FC236}">
                <a16:creationId xmlns:a16="http://schemas.microsoft.com/office/drawing/2014/main" id="{552904A1-3859-4588-9F04-B2717027BAB3}"/>
              </a:ext>
            </a:extLst>
          </p:cNvPr>
          <p:cNvSpPr>
            <a:spLocks noGrp="1"/>
          </p:cNvSpPr>
          <p:nvPr>
            <p:ph idx="1"/>
          </p:nvPr>
        </p:nvSpPr>
        <p:spPr>
          <a:xfrm>
            <a:off x="269243" y="1915427"/>
            <a:ext cx="7719726" cy="4516195"/>
          </a:xfrm>
        </p:spPr>
        <p:txBody>
          <a:bodyPr>
            <a:normAutofit fontScale="92500"/>
          </a:bodyPr>
          <a:lstStyle/>
          <a:p>
            <a:r>
              <a:rPr lang="en-US" dirty="0"/>
              <a:t>SharePoint Online prerequisite for OneDrive for Business</a:t>
            </a:r>
          </a:p>
          <a:p>
            <a:r>
              <a:rPr lang="en-US" dirty="0"/>
              <a:t>Without SharePoint Online and/or OneDrive for Business you cannot:</a:t>
            </a:r>
          </a:p>
          <a:p>
            <a:pPr lvl="1"/>
            <a:r>
              <a:rPr lang="en-US" dirty="0"/>
              <a:t>Store and share files in channels</a:t>
            </a:r>
          </a:p>
          <a:p>
            <a:pPr lvl="1"/>
            <a:r>
              <a:rPr lang="en-US" dirty="0"/>
              <a:t>Perform private file sharing</a:t>
            </a:r>
          </a:p>
          <a:p>
            <a:pPr lvl="1"/>
            <a:r>
              <a:rPr lang="en-US" dirty="0"/>
              <a:t>Access the team SharePoint site</a:t>
            </a:r>
          </a:p>
        </p:txBody>
      </p:sp>
      <p:pic>
        <p:nvPicPr>
          <p:cNvPr id="1026" name="Picture 1" descr="image001">
            <a:extLst>
              <a:ext uri="{FF2B5EF4-FFF2-40B4-BE49-F238E27FC236}">
                <a16:creationId xmlns:a16="http://schemas.microsoft.com/office/drawing/2014/main" id="{BA959A76-40F7-4A2F-84EC-70479A08DB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7740" y="2385643"/>
            <a:ext cx="3291860" cy="28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16DBFE79-0140-4576-A62D-9A03979928C3}"/>
              </a:ext>
            </a:extLst>
          </p:cNvPr>
          <p:cNvPicPr>
            <a:picLocks noChangeAspect="1"/>
          </p:cNvPicPr>
          <p:nvPr/>
        </p:nvPicPr>
        <p:blipFill>
          <a:blip r:embed="rId5"/>
          <a:stretch>
            <a:fillRect/>
          </a:stretch>
        </p:blipFill>
        <p:spPr>
          <a:xfrm>
            <a:off x="8537822" y="152400"/>
            <a:ext cx="3501778" cy="2142045"/>
          </a:xfrm>
          <a:prstGeom prst="rect">
            <a:avLst/>
          </a:prstGeom>
          <a:ln>
            <a:solidFill>
              <a:schemeClr val="tx1">
                <a:lumMod val="25000"/>
                <a:lumOff val="75000"/>
              </a:schemeClr>
            </a:solidFill>
          </a:ln>
        </p:spPr>
      </p:pic>
    </p:spTree>
    <p:extLst>
      <p:ext uri="{BB962C8B-B14F-4D97-AF65-F5344CB8AC3E}">
        <p14:creationId xmlns:p14="http://schemas.microsoft.com/office/powerpoint/2010/main" val="1263175311"/>
      </p:ext>
    </p:extLst>
  </p:cSld>
  <p:clrMapOvr>
    <a:masterClrMapping/>
  </p:clrMapOvr>
  <p:extLst mod="1"/>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7E605-47DB-4905-9771-3818F61DFAD1}"/>
              </a:ext>
            </a:extLst>
          </p:cNvPr>
          <p:cNvSpPr>
            <a:spLocks noGrp="1"/>
          </p:cNvSpPr>
          <p:nvPr>
            <p:ph type="title"/>
          </p:nvPr>
        </p:nvSpPr>
        <p:spPr/>
        <p:txBody>
          <a:bodyPr/>
          <a:lstStyle/>
          <a:p>
            <a:r>
              <a:rPr lang="en-US"/>
              <a:t>Customer without SharePoint Online</a:t>
            </a:r>
          </a:p>
        </p:txBody>
      </p:sp>
      <p:sp>
        <p:nvSpPr>
          <p:cNvPr id="3" name="Content Placeholder 2">
            <a:extLst>
              <a:ext uri="{FF2B5EF4-FFF2-40B4-BE49-F238E27FC236}">
                <a16:creationId xmlns:a16="http://schemas.microsoft.com/office/drawing/2014/main" id="{FB9E89B5-6061-4D9B-AFEF-43E88804E132}"/>
              </a:ext>
            </a:extLst>
          </p:cNvPr>
          <p:cNvSpPr>
            <a:spLocks noGrp="1"/>
          </p:cNvSpPr>
          <p:nvPr>
            <p:ph idx="1"/>
          </p:nvPr>
        </p:nvSpPr>
        <p:spPr/>
        <p:txBody>
          <a:bodyPr>
            <a:normAutofit fontScale="92500" lnSpcReduction="20000"/>
          </a:bodyPr>
          <a:lstStyle/>
          <a:p>
            <a:r>
              <a:rPr lang="en-US"/>
              <a:t>A Teams implementation respects your investment in SharePoint Online. Some considerations are: </a:t>
            </a:r>
          </a:p>
          <a:p>
            <a:pPr lvl="1"/>
            <a:r>
              <a:rPr lang="en-US"/>
              <a:t>Should content be migrated from SharePoint on-premises?</a:t>
            </a:r>
          </a:p>
          <a:p>
            <a:pPr lvl="1"/>
            <a:r>
              <a:rPr lang="en-US"/>
              <a:t>How will sites and documents be classified and secured?</a:t>
            </a:r>
          </a:p>
          <a:p>
            <a:pPr lvl="1"/>
            <a:r>
              <a:rPr lang="en-US"/>
              <a:t>How will we govern compliance, and configure the Security and Compliance center?</a:t>
            </a:r>
          </a:p>
          <a:p>
            <a:pPr lvl="1"/>
            <a:r>
              <a:rPr lang="en-US"/>
              <a:t>How will external access be managed?</a:t>
            </a:r>
          </a:p>
          <a:p>
            <a:pPr lvl="1"/>
            <a:r>
              <a:rPr lang="en-US"/>
              <a:t>Who can create SharePoint sites, and what kinds? </a:t>
            </a:r>
          </a:p>
          <a:p>
            <a:pPr lvl="1"/>
            <a:r>
              <a:rPr lang="en-US"/>
              <a:t>Will you have custom site designs?</a:t>
            </a:r>
          </a:p>
          <a:p>
            <a:r>
              <a:rPr lang="en-US"/>
              <a:t>Reach out to FastTrack or partner resources to assist you in making these service decisions</a:t>
            </a:r>
          </a:p>
        </p:txBody>
      </p:sp>
    </p:spTree>
    <p:extLst>
      <p:ext uri="{BB962C8B-B14F-4D97-AF65-F5344CB8AC3E}">
        <p14:creationId xmlns:p14="http://schemas.microsoft.com/office/powerpoint/2010/main" val="29439876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rrow: Right 5">
            <a:extLst>
              <a:ext uri="{FF2B5EF4-FFF2-40B4-BE49-F238E27FC236}">
                <a16:creationId xmlns:a16="http://schemas.microsoft.com/office/drawing/2014/main" id="{0DC97373-7081-47E6-8D44-63C56729FA9F}"/>
              </a:ext>
            </a:extLst>
          </p:cNvPr>
          <p:cNvSpPr/>
          <p:nvPr/>
        </p:nvSpPr>
        <p:spPr>
          <a:xfrm>
            <a:off x="2971378" y="4150537"/>
            <a:ext cx="5620328" cy="3174023"/>
          </a:xfrm>
          <a:prstGeom prst="rightArrow">
            <a:avLst/>
          </a:prstGeom>
          <a:solidFill>
            <a:schemeClr val="accent5">
              <a:lumMod val="20000"/>
              <a:lumOff val="8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sng" strike="noStrike" kern="1200" cap="none" spc="0" normalizeH="0" baseline="0" noProof="0">
                <a:ln>
                  <a:noFill/>
                </a:ln>
                <a:solidFill>
                  <a:srgbClr val="2C292A"/>
                </a:solidFill>
                <a:effectLst/>
                <a:uLnTx/>
                <a:uFillTx/>
                <a:latin typeface="Segoe UI"/>
                <a:ea typeface="+mn-ea"/>
                <a:cs typeface="+mn-cs"/>
              </a:rPr>
              <a:t>“Modernize” existing team sites!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2C292A"/>
                </a:solidFill>
                <a:effectLst/>
                <a:uLnTx/>
                <a:uFillTx/>
                <a:latin typeface="Segoe UI"/>
                <a:ea typeface="+mn-ea"/>
                <a:cs typeface="+mn-cs"/>
              </a:rPr>
              <a:t>Lists and libraries modern by default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2C292A"/>
                </a:solidFill>
                <a:effectLst/>
                <a:uLnTx/>
                <a:uFillTx/>
                <a:latin typeface="Segoe UI"/>
                <a:ea typeface="+mn-ea"/>
                <a:cs typeface="+mn-cs"/>
              </a:rPr>
              <a:t>Add modern home (and other) pages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2C292A"/>
                </a:solidFill>
                <a:effectLst/>
                <a:uLnTx/>
                <a:uFillTx/>
                <a:latin typeface="Segoe UI"/>
                <a:ea typeface="+mn-ea"/>
                <a:cs typeface="+mn-cs"/>
              </a:rPr>
              <a:t>Attach site to a new O365 Group</a:t>
            </a:r>
          </a:p>
        </p:txBody>
      </p:sp>
      <p:sp>
        <p:nvSpPr>
          <p:cNvPr id="4" name="Content Placeholder 3">
            <a:extLst>
              <a:ext uri="{FF2B5EF4-FFF2-40B4-BE49-F238E27FC236}">
                <a16:creationId xmlns:a16="http://schemas.microsoft.com/office/drawing/2014/main" id="{32E9BF67-E19E-4301-99B4-E16F1A614A08}"/>
              </a:ext>
            </a:extLst>
          </p:cNvPr>
          <p:cNvSpPr>
            <a:spLocks noGrp="1"/>
          </p:cNvSpPr>
          <p:nvPr>
            <p:ph idx="1"/>
          </p:nvPr>
        </p:nvSpPr>
        <p:spPr>
          <a:xfrm>
            <a:off x="2752550" y="23813"/>
            <a:ext cx="3537857" cy="4333430"/>
          </a:xfrm>
        </p:spPr>
        <p:txBody>
          <a:bodyPr wrap="square">
            <a:spAutoFit/>
          </a:bodyPr>
          <a:lstStyle/>
          <a:p>
            <a:pPr marL="0" indent="0">
              <a:buNone/>
            </a:pPr>
            <a:r>
              <a:rPr lang="en-US" sz="3200">
                <a:solidFill>
                  <a:schemeClr val="accent5"/>
                </a:solidFill>
              </a:rPr>
              <a:t>Classic Sites</a:t>
            </a:r>
            <a:br>
              <a:rPr lang="en-US" sz="2400"/>
            </a:br>
            <a:r>
              <a:rPr lang="en-US" sz="1600"/>
              <a:t>Architecture is showing its age</a:t>
            </a:r>
            <a:br>
              <a:rPr lang="en-US" sz="1600"/>
            </a:br>
            <a:r>
              <a:rPr lang="en-US" sz="1600"/>
              <a:t>Pages aren’t mobile friendly without custom development</a:t>
            </a:r>
          </a:p>
          <a:p>
            <a:r>
              <a:rPr lang="en-US" sz="2400"/>
              <a:t>Team site</a:t>
            </a:r>
            <a:br>
              <a:rPr lang="en-US" sz="2400"/>
            </a:br>
            <a:r>
              <a:rPr lang="en-US" sz="1800"/>
              <a:t>The classic team site evolved from SharePoint 2003</a:t>
            </a:r>
            <a:endParaRPr lang="en-US" sz="2400"/>
          </a:p>
          <a:p>
            <a:r>
              <a:rPr lang="en-US" sz="2400"/>
              <a:t>Publishing site</a:t>
            </a:r>
            <a:br>
              <a:rPr lang="en-US" sz="2400"/>
            </a:br>
            <a:r>
              <a:rPr lang="en-US" sz="1800"/>
              <a:t>Allows deep branding</a:t>
            </a:r>
            <a:br>
              <a:rPr lang="en-US" sz="1800"/>
            </a:br>
            <a:r>
              <a:rPr lang="en-US" sz="1800"/>
              <a:t>Still the most capable for web content management</a:t>
            </a:r>
            <a:endParaRPr lang="en-US" sz="2400"/>
          </a:p>
        </p:txBody>
      </p:sp>
      <p:pic>
        <p:nvPicPr>
          <p:cNvPr id="9" name="Picture 8" descr="A screenshot of a social media post&#10;&#10;Description generated with very high confidence">
            <a:extLst>
              <a:ext uri="{FF2B5EF4-FFF2-40B4-BE49-F238E27FC236}">
                <a16:creationId xmlns:a16="http://schemas.microsoft.com/office/drawing/2014/main" id="{C6D28C6C-9502-46C6-B167-3E7D76862B6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504176" y="0"/>
            <a:ext cx="2790401" cy="6858000"/>
          </a:xfrm>
          <a:prstGeom prst="rect">
            <a:avLst/>
          </a:prstGeom>
        </p:spPr>
      </p:pic>
      <p:pic>
        <p:nvPicPr>
          <p:cNvPr id="10" name="Picture 9" descr="A screenshot of a social media post&#10;&#10;Description generated with very high confidence">
            <a:extLst>
              <a:ext uri="{FF2B5EF4-FFF2-40B4-BE49-F238E27FC236}">
                <a16:creationId xmlns:a16="http://schemas.microsoft.com/office/drawing/2014/main" id="{92E0B87F-C6E5-4F77-A162-9A52093C6F89}"/>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0" y="23813"/>
            <a:ext cx="2790401" cy="6858000"/>
          </a:xfrm>
          <a:prstGeom prst="rect">
            <a:avLst/>
          </a:prstGeom>
        </p:spPr>
      </p:pic>
      <p:sp>
        <p:nvSpPr>
          <p:cNvPr id="8" name="Content Placeholder 3">
            <a:extLst>
              <a:ext uri="{FF2B5EF4-FFF2-40B4-BE49-F238E27FC236}">
                <a16:creationId xmlns:a16="http://schemas.microsoft.com/office/drawing/2014/main" id="{1A02361E-B069-4ADC-AF9B-7346D6A60561}"/>
              </a:ext>
            </a:extLst>
          </p:cNvPr>
          <p:cNvSpPr txBox="1">
            <a:spLocks/>
          </p:cNvSpPr>
          <p:nvPr/>
        </p:nvSpPr>
        <p:spPr>
          <a:xfrm>
            <a:off x="6128363" y="23813"/>
            <a:ext cx="3375813" cy="4584781"/>
          </a:xfrm>
          <a:prstGeom prst="rect">
            <a:avLst/>
          </a:prstGeom>
        </p:spPr>
        <p:txBody>
          <a:bodyPr vert="horz" wrap="square" lIns="146304" tIns="91440" rIns="146304" bIns="91440" rtlCol="0">
            <a:spAutoFit/>
          </a:bodyPr>
          <a:lstStyle>
            <a:lvl1pPr marL="336080" marR="0" indent="-336080" algn="l" defTabSz="914192" rtl="0" eaLnBrk="1" fontAlgn="auto" latinLnBrk="0" hangingPunct="1">
              <a:lnSpc>
                <a:spcPct val="120000"/>
              </a:lnSpc>
              <a:spcBef>
                <a:spcPts val="600"/>
              </a:spcBef>
              <a:spcAft>
                <a:spcPts val="0"/>
              </a:spcAft>
              <a:buClrTx/>
              <a:buSzPct val="90000"/>
              <a:buFont typeface="Arial" pitchFamily="34" charset="0"/>
              <a:buChar char="•"/>
              <a:tabLst/>
              <a:defRPr sz="3920" kern="1200" spc="0" baseline="0">
                <a:gradFill>
                  <a:gsLst>
                    <a:gs pos="1250">
                      <a:schemeClr val="tx1"/>
                    </a:gs>
                    <a:gs pos="100000">
                      <a:schemeClr val="tx1"/>
                    </a:gs>
                  </a:gsLst>
                  <a:lin ang="5400000" scaled="0"/>
                </a:gradFill>
                <a:latin typeface="+mj-lt"/>
                <a:ea typeface="+mn-ea"/>
                <a:cs typeface="+mn-cs"/>
              </a:defRPr>
            </a:lvl1pPr>
            <a:lvl2pPr marL="572581" marR="0" indent="-236500" algn="l" defTabSz="914192" rtl="0" eaLnBrk="1" fontAlgn="auto" latinLnBrk="0" hangingPunct="1">
              <a:lnSpc>
                <a:spcPct val="120000"/>
              </a:lnSpc>
              <a:spcBef>
                <a:spcPts val="600"/>
              </a:spcBef>
              <a:spcAft>
                <a:spcPts val="0"/>
              </a:spcAft>
              <a:buClrTx/>
              <a:buSzPct val="90000"/>
              <a:buFont typeface="Arial" pitchFamily="34" charset="0"/>
              <a:buChar char="•"/>
              <a:tabLst/>
              <a:defRPr sz="2353" kern="1200" spc="0" baseline="0">
                <a:gradFill>
                  <a:gsLst>
                    <a:gs pos="1250">
                      <a:schemeClr val="tx1"/>
                    </a:gs>
                    <a:gs pos="100000">
                      <a:schemeClr val="tx1"/>
                    </a:gs>
                  </a:gsLst>
                  <a:lin ang="5400000" scaled="0"/>
                </a:gradFill>
                <a:latin typeface="+mn-lt"/>
                <a:ea typeface="+mn-ea"/>
                <a:cs typeface="+mn-cs"/>
              </a:defRPr>
            </a:lvl2pPr>
            <a:lvl3pPr marL="784187" marR="0" indent="-224054" algn="l" defTabSz="914192" rtl="0" eaLnBrk="1" fontAlgn="auto" latinLnBrk="0" hangingPunct="1">
              <a:lnSpc>
                <a:spcPct val="120000"/>
              </a:lnSpc>
              <a:spcBef>
                <a:spcPts val="600"/>
              </a:spcBef>
              <a:spcAft>
                <a:spcPts val="0"/>
              </a:spcAft>
              <a:buClrTx/>
              <a:buSzPct val="90000"/>
              <a:buFont typeface="Arial" pitchFamily="34" charset="0"/>
              <a:buChar char="•"/>
              <a:tabLst/>
              <a:defRPr sz="1961" kern="1200" spc="0" baseline="0">
                <a:gradFill>
                  <a:gsLst>
                    <a:gs pos="1250">
                      <a:schemeClr val="tx1"/>
                    </a:gs>
                    <a:gs pos="100000">
                      <a:schemeClr val="tx1"/>
                    </a:gs>
                  </a:gsLst>
                  <a:lin ang="5400000" scaled="0"/>
                </a:gradFill>
                <a:latin typeface="+mn-lt"/>
                <a:ea typeface="+mn-ea"/>
                <a:cs typeface="+mn-cs"/>
              </a:defRPr>
            </a:lvl3pPr>
            <a:lvl4pPr marL="1008241" marR="0" indent="-224054" algn="l" defTabSz="914192" rtl="0" eaLnBrk="1" fontAlgn="auto" latinLnBrk="0" hangingPunct="1">
              <a:lnSpc>
                <a:spcPct val="120000"/>
              </a:lnSpc>
              <a:spcBef>
                <a:spcPts val="6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4pPr>
            <a:lvl5pPr marL="1232294" marR="0" indent="-224054" algn="l" defTabSz="914192" rtl="0" eaLnBrk="1" fontAlgn="auto" latinLnBrk="0" hangingPunct="1">
              <a:lnSpc>
                <a:spcPct val="120000"/>
              </a:lnSpc>
              <a:spcBef>
                <a:spcPts val="600"/>
              </a:spcBef>
              <a:spcAft>
                <a:spcPts val="0"/>
              </a:spcAft>
              <a:buClrTx/>
              <a:buSzPct val="90000"/>
              <a:buFont typeface="Arial" pitchFamily="34" charset="0"/>
              <a:buChar char="•"/>
              <a:tabLst/>
              <a:defRPr sz="1765" kern="1200" spc="0" baseline="0">
                <a:gradFill>
                  <a:gsLst>
                    <a:gs pos="1250">
                      <a:schemeClr val="tx1"/>
                    </a:gs>
                    <a:gs pos="100000">
                      <a:schemeClr val="tx1"/>
                    </a:gs>
                  </a:gsLst>
                  <a:lin ang="5400000" scaled="0"/>
                </a:gradFill>
                <a:latin typeface="+mn-lt"/>
                <a:ea typeface="+mn-ea"/>
                <a:cs typeface="+mn-cs"/>
              </a:defRPr>
            </a:lvl5pPr>
            <a:lvl6pPr marL="2514026"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123"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14192" rtl="0" eaLnBrk="1" fontAlgn="auto" latinLnBrk="0" hangingPunct="1">
              <a:lnSpc>
                <a:spcPct val="120000"/>
              </a:lnSpc>
              <a:spcBef>
                <a:spcPts val="600"/>
              </a:spcBef>
              <a:spcAft>
                <a:spcPts val="0"/>
              </a:spcAft>
              <a:buClrTx/>
              <a:buSzPct val="90000"/>
              <a:buFont typeface="Arial" pitchFamily="34" charset="0"/>
              <a:buNone/>
              <a:tabLst/>
              <a:defRPr/>
            </a:pPr>
            <a:r>
              <a:rPr kumimoji="0" lang="en-US" sz="3200" b="0" i="0" u="none" strike="noStrike" kern="1200" cap="none" spc="0" normalizeH="0" baseline="0" noProof="0">
                <a:ln>
                  <a:noFill/>
                </a:ln>
                <a:solidFill>
                  <a:srgbClr val="5A5456"/>
                </a:solidFill>
                <a:effectLst/>
                <a:uLnTx/>
                <a:uFillTx/>
                <a:latin typeface="Segoe UI Light"/>
                <a:ea typeface="+mn-ea"/>
                <a:cs typeface="+mn-cs"/>
              </a:rPr>
              <a:t>Modern Sites</a:t>
            </a:r>
            <a:br>
              <a:rPr kumimoji="0" lang="en-US" sz="24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br>
            <a:r>
              <a:rPr kumimoji="0" lang="en-US" sz="16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t>All new client-side architecture</a:t>
            </a:r>
            <a:endParaRPr kumimoji="0" lang="en-US" sz="24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endParaRPr>
          </a:p>
          <a:p>
            <a:pPr marL="336080" marR="0" lvl="0" indent="-336080" algn="l" defTabSz="914192" rtl="0" eaLnBrk="1" fontAlgn="auto" latinLnBrk="0" hangingPunct="1">
              <a:lnSpc>
                <a:spcPct val="120000"/>
              </a:lnSpc>
              <a:spcBef>
                <a:spcPts val="600"/>
              </a:spcBef>
              <a:spcAft>
                <a:spcPts val="0"/>
              </a:spcAft>
              <a:buClrTx/>
              <a:buSzPct val="90000"/>
              <a:buFont typeface="Arial" pitchFamily="34" charset="0"/>
              <a:buChar char="•"/>
              <a:tabLst/>
              <a:defRPr/>
            </a:pPr>
            <a:r>
              <a:rPr kumimoji="0" lang="en-US" sz="24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t>Modern Team Site</a:t>
            </a:r>
            <a:br>
              <a:rPr kumimoji="0" lang="en-US" sz="24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br>
            <a:r>
              <a:rPr kumimoji="0" lang="en-US" sz="18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t>Designed for collaboration</a:t>
            </a:r>
            <a:br>
              <a:rPr kumimoji="0" lang="en-US" sz="18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br>
            <a:r>
              <a:rPr kumimoji="0" lang="en-US" sz="18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t>This is what you get with each O365 Group/Microsoft Team</a:t>
            </a:r>
          </a:p>
          <a:p>
            <a:pPr marL="336080" marR="0" lvl="0" indent="-336080" algn="l" defTabSz="914192" rtl="0" eaLnBrk="1" fontAlgn="auto" latinLnBrk="0" hangingPunct="1">
              <a:lnSpc>
                <a:spcPct val="120000"/>
              </a:lnSpc>
              <a:spcBef>
                <a:spcPts val="600"/>
              </a:spcBef>
              <a:spcAft>
                <a:spcPts val="0"/>
              </a:spcAft>
              <a:buClrTx/>
              <a:buSzPct val="90000"/>
              <a:buFont typeface="Arial" pitchFamily="34" charset="0"/>
              <a:buChar char="•"/>
              <a:tabLst/>
              <a:defRPr/>
            </a:pPr>
            <a:r>
              <a:rPr kumimoji="0" lang="en-US" sz="24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t>Communication Site</a:t>
            </a:r>
            <a:br>
              <a:rPr kumimoji="0" lang="en-US" sz="24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br>
            <a:r>
              <a:rPr kumimoji="0" lang="en-US" sz="18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rPr>
              <a:t>Designed for broader communication</a:t>
            </a:r>
          </a:p>
          <a:p>
            <a:pPr marL="0" marR="0" lvl="0" indent="0" algn="l" defTabSz="914192" rtl="0" eaLnBrk="1" fontAlgn="auto" latinLnBrk="0" hangingPunct="1">
              <a:lnSpc>
                <a:spcPct val="120000"/>
              </a:lnSpc>
              <a:spcBef>
                <a:spcPts val="600"/>
              </a:spcBef>
              <a:spcAft>
                <a:spcPts val="0"/>
              </a:spcAft>
              <a:buClrTx/>
              <a:buSzPct val="90000"/>
              <a:buFont typeface="Arial" pitchFamily="34" charset="0"/>
              <a:buNone/>
              <a:tabLst/>
              <a:defRPr/>
            </a:pPr>
            <a:endParaRPr kumimoji="0" lang="en-US" sz="2400" b="0" i="0" u="none" strike="noStrike" kern="1200" cap="none" spc="0" normalizeH="0" baseline="0" noProof="0">
              <a:ln>
                <a:noFill/>
              </a:ln>
              <a:gradFill>
                <a:gsLst>
                  <a:gs pos="1250">
                    <a:srgbClr val="2C292A"/>
                  </a:gs>
                  <a:gs pos="100000">
                    <a:srgbClr val="2C292A"/>
                  </a:gs>
                </a:gsLst>
                <a:lin ang="5400000" scaled="0"/>
              </a:gradFill>
              <a:effectLst/>
              <a:uLnTx/>
              <a:uFillTx/>
              <a:latin typeface="Segoe UI Light"/>
              <a:ea typeface="+mn-ea"/>
              <a:cs typeface="+mn-cs"/>
            </a:endParaRPr>
          </a:p>
        </p:txBody>
      </p:sp>
    </p:spTree>
    <p:extLst>
      <p:ext uri="{BB962C8B-B14F-4D97-AF65-F5344CB8AC3E}">
        <p14:creationId xmlns:p14="http://schemas.microsoft.com/office/powerpoint/2010/main" val="3056238616"/>
      </p:ext>
    </p:extLst>
  </p:cSld>
  <p:clrMapOvr>
    <a:masterClrMapping/>
  </p:clrMapOvr>
  <p:extLst mod="1"/>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ite Achitecture">
            <a:extLst>
              <a:ext uri="{FF2B5EF4-FFF2-40B4-BE49-F238E27FC236}">
                <a16:creationId xmlns:a16="http://schemas.microsoft.com/office/drawing/2014/main" id="{62808AB3-6B7E-4AAD-9716-8688DD71EE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8143" y="586597"/>
            <a:ext cx="3914775" cy="52292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BEB4DD1-A579-4935-9C03-508CE051ABE9}"/>
              </a:ext>
            </a:extLst>
          </p:cNvPr>
          <p:cNvSpPr>
            <a:spLocks noGrp="1"/>
          </p:cNvSpPr>
          <p:nvPr>
            <p:ph type="title"/>
          </p:nvPr>
        </p:nvSpPr>
        <p:spPr>
          <a:xfrm>
            <a:off x="269240" y="289512"/>
            <a:ext cx="11655840" cy="899665"/>
          </a:xfrm>
        </p:spPr>
        <p:txBody>
          <a:bodyPr/>
          <a:lstStyle/>
          <a:p>
            <a:r>
              <a:rPr lang="en-US"/>
              <a:t>The World of Modern</a:t>
            </a:r>
            <a:br>
              <a:rPr lang="en-US"/>
            </a:br>
            <a:r>
              <a:rPr lang="en-US"/>
              <a:t>SharePoint is Flat</a:t>
            </a:r>
          </a:p>
        </p:txBody>
      </p:sp>
      <p:sp>
        <p:nvSpPr>
          <p:cNvPr id="3" name="Content Placeholder 2">
            <a:extLst>
              <a:ext uri="{FF2B5EF4-FFF2-40B4-BE49-F238E27FC236}">
                <a16:creationId xmlns:a16="http://schemas.microsoft.com/office/drawing/2014/main" id="{AB1AD50B-9494-42BE-A398-B8939860E917}"/>
              </a:ext>
            </a:extLst>
          </p:cNvPr>
          <p:cNvSpPr>
            <a:spLocks noGrp="1"/>
          </p:cNvSpPr>
          <p:nvPr>
            <p:ph idx="1"/>
          </p:nvPr>
        </p:nvSpPr>
        <p:spPr>
          <a:xfrm>
            <a:off x="269243" y="1838424"/>
            <a:ext cx="7960357" cy="4593197"/>
          </a:xfrm>
        </p:spPr>
        <p:txBody>
          <a:bodyPr>
            <a:normAutofit fontScale="85000" lnSpcReduction="10000"/>
          </a:bodyPr>
          <a:lstStyle/>
          <a:p>
            <a:r>
              <a:rPr lang="en-US"/>
              <a:t>In Classic SharePoint, sites are arranged in a hierarchy within each site collection</a:t>
            </a:r>
          </a:p>
          <a:p>
            <a:pPr lvl="1"/>
            <a:r>
              <a:rPr lang="en-US"/>
              <a:t>It’s difficult to move a site to a new collection</a:t>
            </a:r>
          </a:p>
          <a:p>
            <a:pPr lvl="1"/>
            <a:r>
              <a:rPr lang="en-US"/>
              <a:t>Pain point during reorgs, acquisitions, etc.</a:t>
            </a:r>
          </a:p>
          <a:p>
            <a:r>
              <a:rPr lang="en-US"/>
              <a:t>Modern SharePoint Online prefers flat architecture</a:t>
            </a:r>
          </a:p>
          <a:p>
            <a:pPr lvl="1"/>
            <a:r>
              <a:rPr lang="en-US"/>
              <a:t>Each site collection has a single site</a:t>
            </a:r>
          </a:p>
          <a:p>
            <a:pPr lvl="1"/>
            <a:r>
              <a:rPr lang="en-US"/>
              <a:t>“Hub sites” are used to organize site collections and can provide hierarchy</a:t>
            </a:r>
          </a:p>
        </p:txBody>
      </p:sp>
    </p:spTree>
    <p:extLst>
      <p:ext uri="{BB962C8B-B14F-4D97-AF65-F5344CB8AC3E}">
        <p14:creationId xmlns:p14="http://schemas.microsoft.com/office/powerpoint/2010/main" val="19158492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D1BDA-63C0-4503-8D52-01AA4ED72546}"/>
              </a:ext>
            </a:extLst>
          </p:cNvPr>
          <p:cNvSpPr>
            <a:spLocks noGrp="1"/>
          </p:cNvSpPr>
          <p:nvPr>
            <p:ph type="title"/>
          </p:nvPr>
        </p:nvSpPr>
        <p:spPr/>
        <p:txBody>
          <a:bodyPr/>
          <a:lstStyle/>
          <a:p>
            <a:r>
              <a:rPr lang="en-US"/>
              <a:t>SharePoint Online Storage</a:t>
            </a:r>
          </a:p>
        </p:txBody>
      </p:sp>
      <p:sp>
        <p:nvSpPr>
          <p:cNvPr id="3" name="Content Placeholder 2">
            <a:extLst>
              <a:ext uri="{FF2B5EF4-FFF2-40B4-BE49-F238E27FC236}">
                <a16:creationId xmlns:a16="http://schemas.microsoft.com/office/drawing/2014/main" id="{A13D8CF5-10E3-418F-9FE6-07326F9DC187}"/>
              </a:ext>
            </a:extLst>
          </p:cNvPr>
          <p:cNvSpPr>
            <a:spLocks noGrp="1"/>
          </p:cNvSpPr>
          <p:nvPr>
            <p:ph idx="1"/>
          </p:nvPr>
        </p:nvSpPr>
        <p:spPr/>
        <p:txBody>
          <a:bodyPr/>
          <a:lstStyle/>
          <a:p>
            <a:r>
              <a:rPr lang="en-US"/>
              <a:t>OneDrive for Business: 1TB per user</a:t>
            </a:r>
          </a:p>
          <a:p>
            <a:r>
              <a:rPr lang="en-US"/>
              <a:t>SharePoint: 1TB for organization + 10GB for each licensed user*</a:t>
            </a:r>
          </a:p>
          <a:p>
            <a:r>
              <a:rPr lang="en-US"/>
              <a:t>Additional storage can be purchased</a:t>
            </a:r>
          </a:p>
          <a:p>
            <a:r>
              <a:rPr lang="en-US"/>
              <a:t>Quotas can be configured to limit size per SharePoint site</a:t>
            </a:r>
          </a:p>
        </p:txBody>
      </p:sp>
      <p:sp>
        <p:nvSpPr>
          <p:cNvPr id="5" name="TextBox 4">
            <a:extLst>
              <a:ext uri="{FF2B5EF4-FFF2-40B4-BE49-F238E27FC236}">
                <a16:creationId xmlns:a16="http://schemas.microsoft.com/office/drawing/2014/main" id="{234EFFAA-DEE0-42EB-8C5E-1F2E8E185548}"/>
              </a:ext>
            </a:extLst>
          </p:cNvPr>
          <p:cNvSpPr txBox="1"/>
          <p:nvPr/>
        </p:nvSpPr>
        <p:spPr>
          <a:xfrm>
            <a:off x="8526920" y="6550223"/>
            <a:ext cx="35392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kern="1200" cap="none" spc="0" normalizeH="0" baseline="0" noProof="0">
                <a:ln>
                  <a:noFill/>
                </a:ln>
                <a:solidFill>
                  <a:srgbClr val="2C292A"/>
                </a:solidFill>
                <a:effectLst/>
                <a:uLnTx/>
                <a:uFillTx/>
                <a:latin typeface="Segoe UI"/>
                <a:ea typeface="+mn-ea"/>
                <a:cs typeface="+mn-cs"/>
              </a:rPr>
              <a:t>* License F1 does not include storage per user </a:t>
            </a:r>
          </a:p>
        </p:txBody>
      </p:sp>
    </p:spTree>
    <p:extLst>
      <p:ext uri="{BB962C8B-B14F-4D97-AF65-F5344CB8AC3E}">
        <p14:creationId xmlns:p14="http://schemas.microsoft.com/office/powerpoint/2010/main" val="19763277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8D8D38-578E-46FC-BE78-B64093806047}"/>
              </a:ext>
            </a:extLst>
          </p:cNvPr>
          <p:cNvSpPr>
            <a:spLocks noGrp="1"/>
          </p:cNvSpPr>
          <p:nvPr>
            <p:ph type="title"/>
          </p:nvPr>
        </p:nvSpPr>
        <p:spPr/>
        <p:txBody>
          <a:bodyPr/>
          <a:lstStyle/>
          <a:p>
            <a:r>
              <a:rPr lang="en-US"/>
              <a:t>What to configure where</a:t>
            </a:r>
          </a:p>
        </p:txBody>
      </p:sp>
      <p:graphicFrame>
        <p:nvGraphicFramePr>
          <p:cNvPr id="4" name="Content Placeholder 3">
            <a:extLst>
              <a:ext uri="{FF2B5EF4-FFF2-40B4-BE49-F238E27FC236}">
                <a16:creationId xmlns:a16="http://schemas.microsoft.com/office/drawing/2014/main" id="{0D1EE333-BDEA-48E7-8512-200A0C588096}"/>
              </a:ext>
            </a:extLst>
          </p:cNvPr>
          <p:cNvGraphicFramePr>
            <a:graphicFrameLocks noGrp="1"/>
          </p:cNvGraphicFramePr>
          <p:nvPr>
            <p:ph idx="1"/>
            <p:extLst/>
          </p:nvPr>
        </p:nvGraphicFramePr>
        <p:xfrm>
          <a:off x="269875" y="1189038"/>
          <a:ext cx="11652249" cy="2640330"/>
        </p:xfrm>
        <a:graphic>
          <a:graphicData uri="http://schemas.openxmlformats.org/drawingml/2006/table">
            <a:tbl>
              <a:tblPr firstRow="1" bandRow="1">
                <a:tableStyleId>{5C22544A-7EE6-4342-B048-85BDC9FD1C3A}</a:tableStyleId>
              </a:tblPr>
              <a:tblGrid>
                <a:gridCol w="3884083">
                  <a:extLst>
                    <a:ext uri="{9D8B030D-6E8A-4147-A177-3AD203B41FA5}">
                      <a16:colId xmlns:a16="http://schemas.microsoft.com/office/drawing/2014/main" val="3433745489"/>
                    </a:ext>
                  </a:extLst>
                </a:gridCol>
                <a:gridCol w="3884083">
                  <a:extLst>
                    <a:ext uri="{9D8B030D-6E8A-4147-A177-3AD203B41FA5}">
                      <a16:colId xmlns:a16="http://schemas.microsoft.com/office/drawing/2014/main" val="2545308452"/>
                    </a:ext>
                  </a:extLst>
                </a:gridCol>
                <a:gridCol w="3884083">
                  <a:extLst>
                    <a:ext uri="{9D8B030D-6E8A-4147-A177-3AD203B41FA5}">
                      <a16:colId xmlns:a16="http://schemas.microsoft.com/office/drawing/2014/main" val="1021706506"/>
                    </a:ext>
                  </a:extLst>
                </a:gridCol>
              </a:tblGrid>
              <a:tr h="370840">
                <a:tc>
                  <a:txBody>
                    <a:bodyPr/>
                    <a:lstStyle/>
                    <a:p>
                      <a:endParaRPr lang="en-US"/>
                    </a:p>
                  </a:txBody>
                  <a:tcPr marL="101324" marR="101324"/>
                </a:tc>
                <a:tc>
                  <a:txBody>
                    <a:bodyPr/>
                    <a:lstStyle/>
                    <a:p>
                      <a:r>
                        <a:rPr lang="en-US"/>
                        <a:t>In Teams</a:t>
                      </a:r>
                    </a:p>
                  </a:txBody>
                  <a:tcPr marL="101324" marR="101324"/>
                </a:tc>
                <a:tc>
                  <a:txBody>
                    <a:bodyPr/>
                    <a:lstStyle/>
                    <a:p>
                      <a:r>
                        <a:rPr lang="en-US"/>
                        <a:t>In Group/SharePoint</a:t>
                      </a:r>
                    </a:p>
                  </a:txBody>
                  <a:tcPr marL="101324" marR="101324"/>
                </a:tc>
                <a:extLst>
                  <a:ext uri="{0D108BD9-81ED-4DB2-BD59-A6C34878D82A}">
                    <a16:rowId xmlns:a16="http://schemas.microsoft.com/office/drawing/2014/main" val="2656548651"/>
                  </a:ext>
                </a:extLst>
              </a:tr>
              <a:tr h="370840">
                <a:tc>
                  <a:txBody>
                    <a:bodyPr/>
                    <a:lstStyle/>
                    <a:p>
                      <a:r>
                        <a:rPr lang="en-US"/>
                        <a:t>Adding members</a:t>
                      </a:r>
                    </a:p>
                  </a:txBody>
                  <a:tcPr marL="101324" marR="101324"/>
                </a:tc>
                <a:tc>
                  <a:txBody>
                    <a:bodyPr/>
                    <a:lstStyle/>
                    <a:p>
                      <a:r>
                        <a:rPr lang="en-US"/>
                        <a:t>Will take effect in Group and Teams</a:t>
                      </a:r>
                    </a:p>
                  </a:txBody>
                  <a:tcPr marL="101324" marR="101324"/>
                </a:tc>
                <a:tc>
                  <a:txBody>
                    <a:bodyPr/>
                    <a:lstStyle/>
                    <a:p>
                      <a:r>
                        <a:rPr lang="en-US"/>
                        <a:t>Will take effect in Group and Teams</a:t>
                      </a:r>
                    </a:p>
                  </a:txBody>
                  <a:tcPr marL="101324" marR="101324"/>
                </a:tc>
                <a:extLst>
                  <a:ext uri="{0D108BD9-81ED-4DB2-BD59-A6C34878D82A}">
                    <a16:rowId xmlns:a16="http://schemas.microsoft.com/office/drawing/2014/main" val="3513728802"/>
                  </a:ext>
                </a:extLst>
              </a:tr>
              <a:tr h="370840">
                <a:tc>
                  <a:txBody>
                    <a:bodyPr/>
                    <a:lstStyle/>
                    <a:p>
                      <a:r>
                        <a:rPr lang="en-US"/>
                        <a:t>Promoting members to owners</a:t>
                      </a:r>
                    </a:p>
                  </a:txBody>
                  <a:tcPr marL="101324" marR="101324"/>
                </a:tc>
                <a:tc>
                  <a:txBody>
                    <a:bodyPr/>
                    <a:lstStyle/>
                    <a:p>
                      <a:r>
                        <a:rPr lang="en-US"/>
                        <a:t>Will take effect in Group and Teams</a:t>
                      </a:r>
                    </a:p>
                  </a:txBody>
                  <a:tcPr marL="101324" marR="101324"/>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Will take effect in Group and Teams</a:t>
                      </a:r>
                    </a:p>
                  </a:txBody>
                  <a:tcPr marL="101324" marR="101324"/>
                </a:tc>
                <a:extLst>
                  <a:ext uri="{0D108BD9-81ED-4DB2-BD59-A6C34878D82A}">
                    <a16:rowId xmlns:a16="http://schemas.microsoft.com/office/drawing/2014/main" val="1077992017"/>
                  </a:ext>
                </a:extLst>
              </a:tr>
              <a:tr h="370840">
                <a:tc>
                  <a:txBody>
                    <a:bodyPr/>
                    <a:lstStyle/>
                    <a:p>
                      <a:r>
                        <a:rPr lang="en-US"/>
                        <a:t>Changing channel/folder name</a:t>
                      </a:r>
                    </a:p>
                  </a:txBody>
                  <a:tcPr marL="101324" marR="101324"/>
                </a:tc>
                <a:tc>
                  <a:txBody>
                    <a:bodyPr/>
                    <a:lstStyle/>
                    <a:p>
                      <a:r>
                        <a:rPr lang="en-US"/>
                        <a:t>Will change channel name but keep folder name</a:t>
                      </a:r>
                    </a:p>
                  </a:txBody>
                  <a:tcPr marL="101324" marR="101324"/>
                </a:tc>
                <a:tc>
                  <a:txBody>
                    <a:bodyPr/>
                    <a:lstStyle/>
                    <a:p>
                      <a:r>
                        <a:rPr lang="en-US"/>
                        <a:t>Will change folder name but will break Teams integration</a:t>
                      </a:r>
                    </a:p>
                  </a:txBody>
                  <a:tcPr marL="101324" marR="101324"/>
                </a:tc>
                <a:extLst>
                  <a:ext uri="{0D108BD9-81ED-4DB2-BD59-A6C34878D82A}">
                    <a16:rowId xmlns:a16="http://schemas.microsoft.com/office/drawing/2014/main" val="3166064974"/>
                  </a:ext>
                </a:extLst>
              </a:tr>
              <a:tr h="370840">
                <a:tc>
                  <a:txBody>
                    <a:bodyPr/>
                    <a:lstStyle/>
                    <a:p>
                      <a:r>
                        <a:rPr lang="en-US"/>
                        <a:t>Change file permissions for members</a:t>
                      </a:r>
                    </a:p>
                  </a:txBody>
                  <a:tcPr marL="101324" marR="101324"/>
                </a:tc>
                <a:tc>
                  <a:txBody>
                    <a:bodyPr/>
                    <a:lstStyle/>
                    <a:p>
                      <a:r>
                        <a:rPr lang="en-US"/>
                        <a:t>You can’t configure file permissions in Teams, but Teams will respect permissions set in SharePoint</a:t>
                      </a:r>
                    </a:p>
                  </a:txBody>
                  <a:tcPr marL="101324" marR="101324"/>
                </a:tc>
                <a:tc>
                  <a:txBody>
                    <a:bodyPr/>
                    <a:lstStyle/>
                    <a:p>
                      <a:r>
                        <a:rPr lang="en-US" dirty="0"/>
                        <a:t>Will take effect in Group and Teams</a:t>
                      </a:r>
                    </a:p>
                  </a:txBody>
                  <a:tcPr marL="101324" marR="101324"/>
                </a:tc>
                <a:extLst>
                  <a:ext uri="{0D108BD9-81ED-4DB2-BD59-A6C34878D82A}">
                    <a16:rowId xmlns:a16="http://schemas.microsoft.com/office/drawing/2014/main" val="1974921568"/>
                  </a:ext>
                </a:extLst>
              </a:tr>
            </a:tbl>
          </a:graphicData>
        </a:graphic>
      </p:graphicFrame>
    </p:spTree>
    <p:extLst>
      <p:ext uri="{BB962C8B-B14F-4D97-AF65-F5344CB8AC3E}">
        <p14:creationId xmlns:p14="http://schemas.microsoft.com/office/powerpoint/2010/main" val="39952290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7D866-F338-40D9-B23D-9FA1F4468FE9}"/>
              </a:ext>
            </a:extLst>
          </p:cNvPr>
          <p:cNvSpPr>
            <a:spLocks noGrp="1"/>
          </p:cNvSpPr>
          <p:nvPr>
            <p:ph type="title"/>
          </p:nvPr>
        </p:nvSpPr>
        <p:spPr/>
        <p:txBody>
          <a:bodyPr/>
          <a:lstStyle/>
          <a:p>
            <a:r>
              <a:rPr lang="en-US"/>
              <a:t>Use SharePoint </a:t>
            </a:r>
            <a:br>
              <a:rPr lang="en-US"/>
            </a:br>
            <a:r>
              <a:rPr lang="en-US"/>
              <a:t>pages in Teams</a:t>
            </a:r>
            <a:endParaRPr lang="de-AT"/>
          </a:p>
        </p:txBody>
      </p:sp>
      <p:sp>
        <p:nvSpPr>
          <p:cNvPr id="3" name="Content Placeholder 2">
            <a:extLst>
              <a:ext uri="{FF2B5EF4-FFF2-40B4-BE49-F238E27FC236}">
                <a16:creationId xmlns:a16="http://schemas.microsoft.com/office/drawing/2014/main" id="{3CBFD9D2-F0AD-4EB7-84A5-40B3E578AE3C}"/>
              </a:ext>
            </a:extLst>
          </p:cNvPr>
          <p:cNvSpPr>
            <a:spLocks noGrp="1"/>
          </p:cNvSpPr>
          <p:nvPr>
            <p:ph idx="1"/>
          </p:nvPr>
        </p:nvSpPr>
        <p:spPr>
          <a:xfrm>
            <a:off x="269243" y="1955678"/>
            <a:ext cx="5621418" cy="4612810"/>
          </a:xfrm>
        </p:spPr>
        <p:txBody>
          <a:bodyPr>
            <a:normAutofit fontScale="70000" lnSpcReduction="20000"/>
          </a:bodyPr>
          <a:lstStyle/>
          <a:p>
            <a:pPr marL="0" indent="0">
              <a:buNone/>
            </a:pPr>
            <a:r>
              <a:rPr lang="en-US"/>
              <a:t>Works with modern pages, lists,</a:t>
            </a:r>
            <a:br>
              <a:rPr lang="en-US"/>
            </a:br>
            <a:r>
              <a:rPr lang="en-US"/>
              <a:t>news, whole documents</a:t>
            </a:r>
          </a:p>
          <a:p>
            <a:pPr lvl="1"/>
            <a:r>
              <a:rPr lang="en-US"/>
              <a:t>Content pages</a:t>
            </a:r>
          </a:p>
          <a:p>
            <a:pPr lvl="1"/>
            <a:r>
              <a:rPr lang="en-US"/>
              <a:t>Lists</a:t>
            </a:r>
          </a:p>
          <a:p>
            <a:pPr lvl="1"/>
            <a:r>
              <a:rPr lang="en-US"/>
              <a:t>News</a:t>
            </a:r>
          </a:p>
          <a:p>
            <a:pPr marL="0" indent="0">
              <a:buNone/>
            </a:pPr>
            <a:r>
              <a:rPr lang="en-US"/>
              <a:t>Existing team sites can be used</a:t>
            </a:r>
            <a:br>
              <a:rPr lang="en-US"/>
            </a:br>
            <a:r>
              <a:rPr lang="en-US"/>
              <a:t>as basis for Teams</a:t>
            </a:r>
          </a:p>
          <a:p>
            <a:pPr lvl="1"/>
            <a:r>
              <a:rPr lang="en-US"/>
              <a:t>SharePoint Online site administrators see option when creating a new Teams team to use existing site</a:t>
            </a:r>
          </a:p>
          <a:p>
            <a:pPr lvl="1"/>
            <a:r>
              <a:rPr lang="en-US"/>
              <a:t>Files section will be empty, as Teams uses specific folder per channel</a:t>
            </a:r>
          </a:p>
          <a:p>
            <a:pPr lvl="1"/>
            <a:r>
              <a:rPr lang="en-US"/>
              <a:t>You can add your files as Document Library via “add a tab”</a:t>
            </a:r>
          </a:p>
        </p:txBody>
      </p:sp>
      <p:pic>
        <p:nvPicPr>
          <p:cNvPr id="2050" name="Picture 2" descr="SiteInTeams.png">
            <a:extLst>
              <a:ext uri="{FF2B5EF4-FFF2-40B4-BE49-F238E27FC236}">
                <a16:creationId xmlns:a16="http://schemas.microsoft.com/office/drawing/2014/main" id="{07C8E521-6FB3-42E6-B151-BD884C81FF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5788" y="1488066"/>
            <a:ext cx="6026283" cy="3981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325498"/>
      </p:ext>
    </p:extLst>
  </p:cSld>
  <p:clrMapOvr>
    <a:masterClrMapping/>
  </p:clrMapOvr>
  <p:extLst mod="1"/>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EDAF4-7959-49B5-B44F-6B85B2AF9C13}"/>
              </a:ext>
            </a:extLst>
          </p:cNvPr>
          <p:cNvSpPr>
            <a:spLocks noGrp="1"/>
          </p:cNvSpPr>
          <p:nvPr>
            <p:ph type="title"/>
          </p:nvPr>
        </p:nvSpPr>
        <p:spPr/>
        <p:txBody>
          <a:bodyPr/>
          <a:lstStyle/>
          <a:p>
            <a:r>
              <a:rPr lang="en-US"/>
              <a:t>Integrating SharePoint Online Classic site pages</a:t>
            </a:r>
          </a:p>
        </p:txBody>
      </p:sp>
      <p:sp>
        <p:nvSpPr>
          <p:cNvPr id="3" name="Content Placeholder 2">
            <a:extLst>
              <a:ext uri="{FF2B5EF4-FFF2-40B4-BE49-F238E27FC236}">
                <a16:creationId xmlns:a16="http://schemas.microsoft.com/office/drawing/2014/main" id="{B00EDD2F-A85C-40ED-95E7-9856E8D2CFC4}"/>
              </a:ext>
            </a:extLst>
          </p:cNvPr>
          <p:cNvSpPr>
            <a:spLocks noGrp="1"/>
          </p:cNvSpPr>
          <p:nvPr>
            <p:ph idx="1"/>
          </p:nvPr>
        </p:nvSpPr>
        <p:spPr/>
        <p:txBody>
          <a:bodyPr>
            <a:normAutofit/>
          </a:bodyPr>
          <a:lstStyle/>
          <a:p>
            <a:r>
              <a:rPr lang="en-US"/>
              <a:t>Need to connect SharePoint classic site with new Office 365 Group</a:t>
            </a:r>
          </a:p>
          <a:p>
            <a:pPr lvl="1"/>
            <a:r>
              <a:rPr lang="en-US"/>
              <a:t>Use “SharePoint Modernization scanner” to verify if site can be connected to Office 365 Group</a:t>
            </a:r>
          </a:p>
          <a:p>
            <a:pPr lvl="2"/>
            <a:r>
              <a:rPr lang="en-US"/>
              <a:t>Checks for things like site alias not already used, not including space, blocked word list etc.</a:t>
            </a:r>
          </a:p>
          <a:p>
            <a:pPr lvl="1"/>
            <a:r>
              <a:rPr lang="en-US"/>
              <a:t>Currently PowerShell only: Set-SPOSiteOffice365Group</a:t>
            </a:r>
          </a:p>
          <a:p>
            <a:pPr lvl="1"/>
            <a:r>
              <a:rPr lang="en-US"/>
              <a:t>Site collection Administrator to create new group via Settings menu in classic team site</a:t>
            </a:r>
          </a:p>
        </p:txBody>
      </p:sp>
    </p:spTree>
    <p:extLst>
      <p:ext uri="{BB962C8B-B14F-4D97-AF65-F5344CB8AC3E}">
        <p14:creationId xmlns:p14="http://schemas.microsoft.com/office/powerpoint/2010/main" val="32344161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8C1E515-CB62-4D1B-A29F-646682B38184}"/>
              </a:ext>
            </a:extLst>
          </p:cNvPr>
          <p:cNvSpPr>
            <a:spLocks noGrp="1"/>
          </p:cNvSpPr>
          <p:nvPr>
            <p:ph type="title"/>
          </p:nvPr>
        </p:nvSpPr>
        <p:spPr/>
        <p:txBody>
          <a:bodyPr/>
          <a:lstStyle/>
          <a:p>
            <a:r>
              <a:rPr lang="en-US"/>
              <a:t>Exchange</a:t>
            </a:r>
          </a:p>
        </p:txBody>
      </p:sp>
    </p:spTree>
    <p:extLst>
      <p:ext uri="{BB962C8B-B14F-4D97-AF65-F5344CB8AC3E}">
        <p14:creationId xmlns:p14="http://schemas.microsoft.com/office/powerpoint/2010/main" val="742413465"/>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C1B319B-F5C8-4925-BF80-55C18CF65F5F}"/>
              </a:ext>
            </a:extLst>
          </p:cNvPr>
          <p:cNvSpPr>
            <a:spLocks noGrp="1"/>
          </p:cNvSpPr>
          <p:nvPr>
            <p:ph type="title"/>
          </p:nvPr>
        </p:nvSpPr>
        <p:spPr/>
        <p:txBody>
          <a:bodyPr/>
          <a:lstStyle/>
          <a:p>
            <a:r>
              <a:rPr lang="en-US"/>
              <a:t>How Teams uses Exchange</a:t>
            </a:r>
          </a:p>
        </p:txBody>
      </p:sp>
      <p:sp>
        <p:nvSpPr>
          <p:cNvPr id="4" name="Content Placeholder 3">
            <a:extLst>
              <a:ext uri="{FF2B5EF4-FFF2-40B4-BE49-F238E27FC236}">
                <a16:creationId xmlns:a16="http://schemas.microsoft.com/office/drawing/2014/main" id="{9F121022-1B86-45B5-B056-27F7B9BD2A6A}"/>
              </a:ext>
            </a:extLst>
          </p:cNvPr>
          <p:cNvSpPr>
            <a:spLocks noGrp="1"/>
          </p:cNvSpPr>
          <p:nvPr>
            <p:ph idx="1"/>
          </p:nvPr>
        </p:nvSpPr>
        <p:spPr/>
        <p:txBody>
          <a:bodyPr>
            <a:normAutofit fontScale="70000" lnSpcReduction="20000"/>
          </a:bodyPr>
          <a:lstStyle/>
          <a:p>
            <a:r>
              <a:rPr lang="en-US"/>
              <a:t>Compliance features</a:t>
            </a:r>
          </a:p>
          <a:p>
            <a:pPr lvl="1"/>
            <a:r>
              <a:rPr lang="en-US"/>
              <a:t>Chat stored in Exchange Online mailbox</a:t>
            </a:r>
          </a:p>
          <a:p>
            <a:r>
              <a:rPr lang="en-US"/>
              <a:t>Meeting information</a:t>
            </a:r>
          </a:p>
          <a:p>
            <a:r>
              <a:rPr lang="en-US"/>
              <a:t>Changing user profile picture</a:t>
            </a:r>
          </a:p>
          <a:p>
            <a:r>
              <a:rPr lang="en-US"/>
              <a:t>Call History and Voicemail</a:t>
            </a:r>
          </a:p>
          <a:p>
            <a:r>
              <a:rPr lang="en-US"/>
              <a:t>Connector configuration</a:t>
            </a:r>
          </a:p>
          <a:p>
            <a:r>
              <a:rPr lang="en-US"/>
              <a:t>Fully supported with Exchange Online</a:t>
            </a:r>
          </a:p>
          <a:p>
            <a:pPr lvl="1"/>
            <a:r>
              <a:rPr lang="en-US"/>
              <a:t>Limitations with Exchange Server or Exchange Online Dedicated – Legacy</a:t>
            </a:r>
          </a:p>
          <a:p>
            <a:r>
              <a:rPr lang="en-US"/>
              <a:t>Exchange On-premises homed users</a:t>
            </a:r>
          </a:p>
          <a:p>
            <a:pPr lvl="1"/>
            <a:r>
              <a:rPr lang="en-US"/>
              <a:t>Limited features supported with Exchange Hybrid for on-premises homed users</a:t>
            </a:r>
          </a:p>
          <a:p>
            <a:pPr lvl="1"/>
            <a:r>
              <a:rPr lang="en-US"/>
              <a:t>Exchange on-premises without hybrid not supported </a:t>
            </a:r>
          </a:p>
          <a:p>
            <a:endParaRPr lang="en-US"/>
          </a:p>
          <a:p>
            <a:endParaRPr lang="en-US"/>
          </a:p>
          <a:p>
            <a:endParaRPr lang="en-US"/>
          </a:p>
          <a:p>
            <a:endParaRPr lang="en-US"/>
          </a:p>
          <a:p>
            <a:endParaRPr lang="en-US"/>
          </a:p>
          <a:p>
            <a:pPr lvl="1"/>
            <a:endParaRPr lang="en-US"/>
          </a:p>
        </p:txBody>
      </p:sp>
    </p:spTree>
    <p:extLst>
      <p:ext uri="{BB962C8B-B14F-4D97-AF65-F5344CB8AC3E}">
        <p14:creationId xmlns:p14="http://schemas.microsoft.com/office/powerpoint/2010/main" val="31883487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18333B78-0138-4426-80E9-FBB1BC98BAF0}"/>
              </a:ext>
            </a:extLst>
          </p:cNvPr>
          <p:cNvGrpSpPr/>
          <p:nvPr/>
        </p:nvGrpSpPr>
        <p:grpSpPr>
          <a:xfrm>
            <a:off x="10092554" y="1482013"/>
            <a:ext cx="562076" cy="1848642"/>
            <a:chOff x="8893374" y="1094397"/>
            <a:chExt cx="562076" cy="1848642"/>
          </a:xfrm>
        </p:grpSpPr>
        <p:sp>
          <p:nvSpPr>
            <p:cNvPr id="40" name="Rectangle 39">
              <a:extLst>
                <a:ext uri="{FF2B5EF4-FFF2-40B4-BE49-F238E27FC236}">
                  <a16:creationId xmlns:a16="http://schemas.microsoft.com/office/drawing/2014/main" id="{07B903E7-B33C-422F-B3A2-0124530A7BC4}"/>
                </a:ext>
              </a:extLst>
            </p:cNvPr>
            <p:cNvSpPr/>
            <p:nvPr/>
          </p:nvSpPr>
          <p:spPr>
            <a:xfrm rot="18600000">
              <a:off x="8207574"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22" name="Rectangle 21">
              <a:extLst>
                <a:ext uri="{FF2B5EF4-FFF2-40B4-BE49-F238E27FC236}">
                  <a16:creationId xmlns:a16="http://schemas.microsoft.com/office/drawing/2014/main" id="{240C0284-C05F-4FBE-A0A2-1A579818D8D5}"/>
                </a:ext>
              </a:extLst>
            </p:cNvPr>
            <p:cNvSpPr/>
            <p:nvPr/>
          </p:nvSpPr>
          <p:spPr>
            <a:xfrm rot="18600000">
              <a:off x="8358170" y="173447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Add and configure tabs</a:t>
              </a:r>
            </a:p>
          </p:txBody>
        </p:sp>
      </p:grpSp>
      <p:sp>
        <p:nvSpPr>
          <p:cNvPr id="2" name="Title 1">
            <a:extLst>
              <a:ext uri="{FF2B5EF4-FFF2-40B4-BE49-F238E27FC236}">
                <a16:creationId xmlns:a16="http://schemas.microsoft.com/office/drawing/2014/main" id="{7A0C8ED2-65C3-4560-A231-777E5C255754}"/>
              </a:ext>
            </a:extLst>
          </p:cNvPr>
          <p:cNvSpPr>
            <a:spLocks noGrp="1"/>
          </p:cNvSpPr>
          <p:nvPr>
            <p:ph type="title"/>
          </p:nvPr>
        </p:nvSpPr>
        <p:spPr>
          <a:xfrm>
            <a:off x="269240" y="-10932"/>
            <a:ext cx="11655840" cy="899665"/>
          </a:xfrm>
        </p:spPr>
        <p:txBody>
          <a:bodyPr>
            <a:noAutofit/>
          </a:bodyPr>
          <a:lstStyle/>
          <a:p>
            <a:r>
              <a:rPr lang="en-US"/>
              <a:t>Microsoft Teams and Exchange</a:t>
            </a:r>
          </a:p>
        </p:txBody>
      </p:sp>
      <p:sp>
        <p:nvSpPr>
          <p:cNvPr id="6" name="TextBox 5">
            <a:extLst>
              <a:ext uri="{FF2B5EF4-FFF2-40B4-BE49-F238E27FC236}">
                <a16:creationId xmlns:a16="http://schemas.microsoft.com/office/drawing/2014/main" id="{D776AAE1-346E-4765-9540-294193E92057}"/>
              </a:ext>
            </a:extLst>
          </p:cNvPr>
          <p:cNvSpPr txBox="1"/>
          <p:nvPr/>
        </p:nvSpPr>
        <p:spPr>
          <a:xfrm>
            <a:off x="141604" y="633695"/>
            <a:ext cx="10886643" cy="807577"/>
          </a:xfrm>
          <a:prstGeom prst="rect">
            <a:avLst/>
          </a:prstGeom>
          <a:noFill/>
        </p:spPr>
        <p:txBody>
          <a:bodyPr wrap="square" lIns="179259" tIns="143407" rIns="179259" bIns="143407" rtlCol="0">
            <a:spAutoFit/>
          </a:bodyPr>
          <a:lstStyle/>
          <a:p>
            <a:pPr marL="0" marR="0" lvl="0" indent="0" algn="l" defTabSz="914367" rtl="0" eaLnBrk="1" fontAlgn="auto" latinLnBrk="0" hangingPunct="1">
              <a:lnSpc>
                <a:spcPct val="90000"/>
              </a:lnSpc>
              <a:spcBef>
                <a:spcPts val="0"/>
              </a:spcBef>
              <a:spcAft>
                <a:spcPts val="588"/>
              </a:spcAft>
              <a:buClrTx/>
              <a:buSzTx/>
              <a:buFontTx/>
              <a:buNone/>
              <a:tabLst/>
              <a:defRPr/>
            </a:pPr>
            <a:r>
              <a:rPr kumimoji="0" lang="en-US" sz="1870" b="0" i="0" u="none" strike="noStrike" kern="1200" cap="none" spc="0" normalizeH="0" baseline="0" noProof="0">
                <a:ln>
                  <a:noFill/>
                </a:ln>
                <a:solidFill>
                  <a:srgbClr val="FFFFFF">
                    <a:lumMod val="50000"/>
                  </a:srgbClr>
                </a:solidFill>
                <a:effectLst/>
                <a:uLnTx/>
                <a:uFillTx/>
                <a:latin typeface="Segoe UI"/>
                <a:ea typeface="+mn-ea"/>
                <a:cs typeface="+mn-cs"/>
              </a:rPr>
              <a:t>For the full Microsoft Teams experience, every user should be enabled for </a:t>
            </a:r>
            <a:r>
              <a:rPr kumimoji="0" lang="en-US" sz="1870" b="1" i="0" u="none" strike="noStrike" kern="1200" cap="none" spc="0" normalizeH="0" baseline="0" noProof="0">
                <a:ln>
                  <a:noFill/>
                </a:ln>
                <a:solidFill>
                  <a:srgbClr val="FFFFFF">
                    <a:lumMod val="50000"/>
                  </a:srgbClr>
                </a:solidFill>
                <a:effectLst/>
                <a:uLnTx/>
                <a:uFillTx/>
                <a:latin typeface="Segoe UI"/>
                <a:ea typeface="+mn-ea"/>
                <a:cs typeface="+mn-cs"/>
              </a:rPr>
              <a:t>Exchange Online, SharePoint Online, OneDrive for Business and Office 365 Group creation</a:t>
            </a:r>
            <a:r>
              <a:rPr kumimoji="0" lang="en-US" sz="1870" b="0" i="0" u="none" strike="noStrike" kern="1200" cap="none" spc="0" normalizeH="0" baseline="0" noProof="0">
                <a:ln>
                  <a:noFill/>
                </a:ln>
                <a:solidFill>
                  <a:srgbClr val="FFFFFF">
                    <a:lumMod val="50000"/>
                  </a:srgbClr>
                </a:solidFill>
                <a:effectLst/>
                <a:uLnTx/>
                <a:uFillTx/>
                <a:latin typeface="Segoe UI"/>
                <a:ea typeface="+mn-ea"/>
                <a:cs typeface="+mn-cs"/>
              </a:rPr>
              <a:t>. </a:t>
            </a:r>
          </a:p>
        </p:txBody>
      </p:sp>
      <p:sp>
        <p:nvSpPr>
          <p:cNvPr id="3" name="Rectangle 2">
            <a:extLst>
              <a:ext uri="{FF2B5EF4-FFF2-40B4-BE49-F238E27FC236}">
                <a16:creationId xmlns:a16="http://schemas.microsoft.com/office/drawing/2014/main" id="{242BC1E0-3F4C-49B5-86D5-C2B42D150039}"/>
              </a:ext>
            </a:extLst>
          </p:cNvPr>
          <p:cNvSpPr/>
          <p:nvPr/>
        </p:nvSpPr>
        <p:spPr>
          <a:xfrm>
            <a:off x="8524666" y="6411117"/>
            <a:ext cx="3684038" cy="363946"/>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a:noFill/>
                </a:ln>
                <a:solidFill>
                  <a:srgbClr val="0070C0"/>
                </a:solidFill>
                <a:effectLst/>
                <a:uLnTx/>
                <a:uFillTx/>
                <a:latin typeface="Segoe UI"/>
                <a:ea typeface="+mn-ea"/>
                <a:cs typeface="+mn-cs"/>
                <a:hlinkClick r:id="rId3"/>
              </a:rPr>
              <a:t>https://aka.ms/teams-exchange</a:t>
            </a:r>
            <a:r>
              <a:rPr kumimoji="0" lang="en-US" sz="1765" b="0" i="0" u="none" strike="noStrike" kern="1200" cap="none" spc="0" normalizeH="0" baseline="0" noProof="0">
                <a:ln>
                  <a:noFill/>
                </a:ln>
                <a:solidFill>
                  <a:srgbClr val="0070C0"/>
                </a:solidFill>
                <a:effectLst/>
                <a:uLnTx/>
                <a:uFillTx/>
                <a:latin typeface="Segoe UI"/>
                <a:ea typeface="+mn-ea"/>
                <a:cs typeface="+mn-cs"/>
              </a:rPr>
              <a:t> </a:t>
            </a:r>
          </a:p>
        </p:txBody>
      </p:sp>
      <p:grpSp>
        <p:nvGrpSpPr>
          <p:cNvPr id="49" name="Group 48">
            <a:extLst>
              <a:ext uri="{FF2B5EF4-FFF2-40B4-BE49-F238E27FC236}">
                <a16:creationId xmlns:a16="http://schemas.microsoft.com/office/drawing/2014/main" id="{09C0A6AA-7F17-4646-8C9E-DE3A0ADBB3E5}"/>
              </a:ext>
            </a:extLst>
          </p:cNvPr>
          <p:cNvGrpSpPr/>
          <p:nvPr/>
        </p:nvGrpSpPr>
        <p:grpSpPr>
          <a:xfrm>
            <a:off x="2465402" y="1372663"/>
            <a:ext cx="553974" cy="1957992"/>
            <a:chOff x="2263757" y="985047"/>
            <a:chExt cx="553974" cy="1957992"/>
          </a:xfrm>
        </p:grpSpPr>
        <p:sp>
          <p:nvSpPr>
            <p:cNvPr id="25" name="Rectangle 24">
              <a:extLst>
                <a:ext uri="{FF2B5EF4-FFF2-40B4-BE49-F238E27FC236}">
                  <a16:creationId xmlns:a16="http://schemas.microsoft.com/office/drawing/2014/main" id="{77AA482B-7830-43C4-9B1C-DA461B1FF620}"/>
                </a:ext>
              </a:extLst>
            </p:cNvPr>
            <p:cNvSpPr/>
            <p:nvPr/>
          </p:nvSpPr>
          <p:spPr>
            <a:xfrm rot="18600000">
              <a:off x="1577957"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7" name="Rectangle 6">
              <a:extLst>
                <a:ext uri="{FF2B5EF4-FFF2-40B4-BE49-F238E27FC236}">
                  <a16:creationId xmlns:a16="http://schemas.microsoft.com/office/drawing/2014/main" id="{DA959B0C-F894-44BC-9E50-F6127736B4F0}"/>
                </a:ext>
              </a:extLst>
            </p:cNvPr>
            <p:cNvSpPr/>
            <p:nvPr/>
          </p:nvSpPr>
          <p:spPr>
            <a:xfrm rot="18600000">
              <a:off x="1720451" y="162512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eDiscovery</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(messages, files)</a:t>
              </a:r>
            </a:p>
          </p:txBody>
        </p:sp>
      </p:grpSp>
      <p:grpSp>
        <p:nvGrpSpPr>
          <p:cNvPr id="48" name="Group 47">
            <a:extLst>
              <a:ext uri="{FF2B5EF4-FFF2-40B4-BE49-F238E27FC236}">
                <a16:creationId xmlns:a16="http://schemas.microsoft.com/office/drawing/2014/main" id="{08EF2215-5C44-49C5-9EE6-218B06F04A59}"/>
              </a:ext>
            </a:extLst>
          </p:cNvPr>
          <p:cNvGrpSpPr/>
          <p:nvPr/>
        </p:nvGrpSpPr>
        <p:grpSpPr>
          <a:xfrm>
            <a:off x="3102214" y="1372663"/>
            <a:ext cx="551994" cy="1957992"/>
            <a:chOff x="2814588" y="985047"/>
            <a:chExt cx="551994" cy="1957992"/>
          </a:xfrm>
        </p:grpSpPr>
        <p:sp>
          <p:nvSpPr>
            <p:cNvPr id="26" name="Rectangle 25">
              <a:extLst>
                <a:ext uri="{FF2B5EF4-FFF2-40B4-BE49-F238E27FC236}">
                  <a16:creationId xmlns:a16="http://schemas.microsoft.com/office/drawing/2014/main" id="{709EA4A6-B432-4CF0-B218-34297163A742}"/>
                </a:ext>
              </a:extLst>
            </p:cNvPr>
            <p:cNvSpPr/>
            <p:nvPr/>
          </p:nvSpPr>
          <p:spPr>
            <a:xfrm rot="18600000">
              <a:off x="2128788"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8" name="Rectangle 7">
              <a:extLst>
                <a:ext uri="{FF2B5EF4-FFF2-40B4-BE49-F238E27FC236}">
                  <a16:creationId xmlns:a16="http://schemas.microsoft.com/office/drawing/2014/main" id="{C1E41CE7-1B2B-4032-800F-99D46CFAAD3F}"/>
                </a:ext>
              </a:extLst>
            </p:cNvPr>
            <p:cNvSpPr/>
            <p:nvPr/>
          </p:nvSpPr>
          <p:spPr>
            <a:xfrm rot="18600000">
              <a:off x="2269302" y="162512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Legal hold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(messages, files)</a:t>
              </a:r>
            </a:p>
          </p:txBody>
        </p:sp>
      </p:grpSp>
      <p:grpSp>
        <p:nvGrpSpPr>
          <p:cNvPr id="47" name="Group 46">
            <a:extLst>
              <a:ext uri="{FF2B5EF4-FFF2-40B4-BE49-F238E27FC236}">
                <a16:creationId xmlns:a16="http://schemas.microsoft.com/office/drawing/2014/main" id="{779ED3B6-8D94-4CCE-89F8-BA557CBB6A8F}"/>
              </a:ext>
            </a:extLst>
          </p:cNvPr>
          <p:cNvGrpSpPr/>
          <p:nvPr/>
        </p:nvGrpSpPr>
        <p:grpSpPr>
          <a:xfrm>
            <a:off x="3737046" y="1372663"/>
            <a:ext cx="550014" cy="1957992"/>
            <a:chOff x="3365419" y="985047"/>
            <a:chExt cx="550014" cy="1957992"/>
          </a:xfrm>
        </p:grpSpPr>
        <p:sp>
          <p:nvSpPr>
            <p:cNvPr id="27" name="Rectangle 26">
              <a:extLst>
                <a:ext uri="{FF2B5EF4-FFF2-40B4-BE49-F238E27FC236}">
                  <a16:creationId xmlns:a16="http://schemas.microsoft.com/office/drawing/2014/main" id="{474B8D01-BA45-4F6A-926B-E8368EF19329}"/>
                </a:ext>
              </a:extLst>
            </p:cNvPr>
            <p:cNvSpPr/>
            <p:nvPr/>
          </p:nvSpPr>
          <p:spPr>
            <a:xfrm rot="18600000">
              <a:off x="2679619"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9" name="Rectangle 8">
              <a:extLst>
                <a:ext uri="{FF2B5EF4-FFF2-40B4-BE49-F238E27FC236}">
                  <a16:creationId xmlns:a16="http://schemas.microsoft.com/office/drawing/2014/main" id="{3EF57AEE-344C-4EF5-8D34-1140285C2E25}"/>
                </a:ext>
              </a:extLst>
            </p:cNvPr>
            <p:cNvSpPr/>
            <p:nvPr/>
          </p:nvSpPr>
          <p:spPr>
            <a:xfrm rot="18600000">
              <a:off x="2818153" y="162512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Retention </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(messages, files)</a:t>
              </a:r>
            </a:p>
          </p:txBody>
        </p:sp>
      </p:grpSp>
      <p:grpSp>
        <p:nvGrpSpPr>
          <p:cNvPr id="46" name="Group 45">
            <a:extLst>
              <a:ext uri="{FF2B5EF4-FFF2-40B4-BE49-F238E27FC236}">
                <a16:creationId xmlns:a16="http://schemas.microsoft.com/office/drawing/2014/main" id="{3CE38342-1B6D-4BA4-9055-FE2F1DC9980A}"/>
              </a:ext>
            </a:extLst>
          </p:cNvPr>
          <p:cNvGrpSpPr/>
          <p:nvPr/>
        </p:nvGrpSpPr>
        <p:grpSpPr>
          <a:xfrm>
            <a:off x="4369898" y="1372663"/>
            <a:ext cx="548034" cy="1957992"/>
            <a:chOff x="3916250" y="985047"/>
            <a:chExt cx="548034" cy="1957992"/>
          </a:xfrm>
        </p:grpSpPr>
        <p:sp>
          <p:nvSpPr>
            <p:cNvPr id="28" name="Rectangle 27">
              <a:extLst>
                <a:ext uri="{FF2B5EF4-FFF2-40B4-BE49-F238E27FC236}">
                  <a16:creationId xmlns:a16="http://schemas.microsoft.com/office/drawing/2014/main" id="{0FCE56D4-48E0-4C74-A702-C4F16917043D}"/>
                </a:ext>
              </a:extLst>
            </p:cNvPr>
            <p:cNvSpPr/>
            <p:nvPr/>
          </p:nvSpPr>
          <p:spPr>
            <a:xfrm rot="18600000">
              <a:off x="3230450"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10" name="Rectangle 9">
              <a:extLst>
                <a:ext uri="{FF2B5EF4-FFF2-40B4-BE49-F238E27FC236}">
                  <a16:creationId xmlns:a16="http://schemas.microsoft.com/office/drawing/2014/main" id="{22D87AA7-94E5-476F-A3D7-B5D7E7C8F2A3}"/>
                </a:ext>
              </a:extLst>
            </p:cNvPr>
            <p:cNvSpPr/>
            <p:nvPr/>
          </p:nvSpPr>
          <p:spPr>
            <a:xfrm rot="18600000">
              <a:off x="3367004" y="162512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eDiscovery</a:t>
              </a:r>
            </a:p>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(calling / meeting)</a:t>
              </a:r>
            </a:p>
          </p:txBody>
        </p:sp>
      </p:grpSp>
      <p:grpSp>
        <p:nvGrpSpPr>
          <p:cNvPr id="45" name="Group 44">
            <a:extLst>
              <a:ext uri="{FF2B5EF4-FFF2-40B4-BE49-F238E27FC236}">
                <a16:creationId xmlns:a16="http://schemas.microsoft.com/office/drawing/2014/main" id="{6FB5C10D-EA23-4A86-8B62-4FEF3968D11C}"/>
              </a:ext>
            </a:extLst>
          </p:cNvPr>
          <p:cNvGrpSpPr/>
          <p:nvPr/>
        </p:nvGrpSpPr>
        <p:grpSpPr>
          <a:xfrm>
            <a:off x="4996175" y="1372663"/>
            <a:ext cx="540114" cy="1957992"/>
            <a:chOff x="4486726" y="985047"/>
            <a:chExt cx="540114" cy="1957992"/>
          </a:xfrm>
        </p:grpSpPr>
        <p:sp>
          <p:nvSpPr>
            <p:cNvPr id="32" name="Rectangle 31">
              <a:extLst>
                <a:ext uri="{FF2B5EF4-FFF2-40B4-BE49-F238E27FC236}">
                  <a16:creationId xmlns:a16="http://schemas.microsoft.com/office/drawing/2014/main" id="{83B6C782-53D0-4384-9B3B-23AC5D8CA425}"/>
                </a:ext>
              </a:extLst>
            </p:cNvPr>
            <p:cNvSpPr/>
            <p:nvPr/>
          </p:nvSpPr>
          <p:spPr>
            <a:xfrm rot="18600000">
              <a:off x="3800926"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14" name="Rectangle 13">
              <a:extLst>
                <a:ext uri="{FF2B5EF4-FFF2-40B4-BE49-F238E27FC236}">
                  <a16:creationId xmlns:a16="http://schemas.microsoft.com/office/drawing/2014/main" id="{F1820A7C-3AF6-40B9-8410-CAA9328D61A1}"/>
                </a:ext>
              </a:extLst>
            </p:cNvPr>
            <p:cNvSpPr/>
            <p:nvPr/>
          </p:nvSpPr>
          <p:spPr>
            <a:xfrm rot="18600000">
              <a:off x="3929560" y="162512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Team and Channel management</a:t>
              </a:r>
            </a:p>
          </p:txBody>
        </p:sp>
      </p:grpSp>
      <p:grpSp>
        <p:nvGrpSpPr>
          <p:cNvPr id="44" name="Group 43">
            <a:extLst>
              <a:ext uri="{FF2B5EF4-FFF2-40B4-BE49-F238E27FC236}">
                <a16:creationId xmlns:a16="http://schemas.microsoft.com/office/drawing/2014/main" id="{074F7004-9990-46D1-835A-70BC39CEB1B3}"/>
              </a:ext>
            </a:extLst>
          </p:cNvPr>
          <p:cNvGrpSpPr/>
          <p:nvPr/>
        </p:nvGrpSpPr>
        <p:grpSpPr>
          <a:xfrm>
            <a:off x="5628317" y="1383748"/>
            <a:ext cx="538134" cy="1946907"/>
            <a:chOff x="5037557" y="996132"/>
            <a:chExt cx="538134" cy="1946907"/>
          </a:xfrm>
        </p:grpSpPr>
        <p:sp>
          <p:nvSpPr>
            <p:cNvPr id="33" name="Rectangle 32">
              <a:extLst>
                <a:ext uri="{FF2B5EF4-FFF2-40B4-BE49-F238E27FC236}">
                  <a16:creationId xmlns:a16="http://schemas.microsoft.com/office/drawing/2014/main" id="{1E037DDF-88F2-4467-B641-76216F98BE63}"/>
                </a:ext>
              </a:extLst>
            </p:cNvPr>
            <p:cNvSpPr/>
            <p:nvPr/>
          </p:nvSpPr>
          <p:spPr>
            <a:xfrm rot="18600000">
              <a:off x="4351757"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15" name="Rectangle 14">
              <a:extLst>
                <a:ext uri="{FF2B5EF4-FFF2-40B4-BE49-F238E27FC236}">
                  <a16:creationId xmlns:a16="http://schemas.microsoft.com/office/drawing/2014/main" id="{610BC7E5-1EB2-4129-A261-A1BFCB16BC97}"/>
                </a:ext>
              </a:extLst>
            </p:cNvPr>
            <p:cNvSpPr/>
            <p:nvPr/>
          </p:nvSpPr>
          <p:spPr>
            <a:xfrm rot="18600000">
              <a:off x="4478411" y="1636212"/>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Create and view meetings</a:t>
              </a:r>
            </a:p>
          </p:txBody>
        </p:sp>
      </p:grpSp>
      <p:grpSp>
        <p:nvGrpSpPr>
          <p:cNvPr id="43" name="Group 42">
            <a:extLst>
              <a:ext uri="{FF2B5EF4-FFF2-40B4-BE49-F238E27FC236}">
                <a16:creationId xmlns:a16="http://schemas.microsoft.com/office/drawing/2014/main" id="{ECABDB2C-DD72-43A2-BE7F-7E525FCA848A}"/>
              </a:ext>
            </a:extLst>
          </p:cNvPr>
          <p:cNvGrpSpPr/>
          <p:nvPr/>
        </p:nvGrpSpPr>
        <p:grpSpPr>
          <a:xfrm>
            <a:off x="6263074" y="1364698"/>
            <a:ext cx="574254" cy="1965957"/>
            <a:chOff x="5588388" y="977082"/>
            <a:chExt cx="574254" cy="1965957"/>
          </a:xfrm>
        </p:grpSpPr>
        <p:sp>
          <p:nvSpPr>
            <p:cNvPr id="34" name="Rectangle 33">
              <a:extLst>
                <a:ext uri="{FF2B5EF4-FFF2-40B4-BE49-F238E27FC236}">
                  <a16:creationId xmlns:a16="http://schemas.microsoft.com/office/drawing/2014/main" id="{8A36CE26-1F23-4BBC-8AD4-59D282D2D3E3}"/>
                </a:ext>
              </a:extLst>
            </p:cNvPr>
            <p:cNvSpPr/>
            <p:nvPr/>
          </p:nvSpPr>
          <p:spPr>
            <a:xfrm rot="18600000">
              <a:off x="4902588"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16" name="Rectangle 15">
              <a:extLst>
                <a:ext uri="{FF2B5EF4-FFF2-40B4-BE49-F238E27FC236}">
                  <a16:creationId xmlns:a16="http://schemas.microsoft.com/office/drawing/2014/main" id="{301A3825-663C-4AFF-A564-0818BA70783A}"/>
                </a:ext>
              </a:extLst>
            </p:cNvPr>
            <p:cNvSpPr/>
            <p:nvPr/>
          </p:nvSpPr>
          <p:spPr>
            <a:xfrm rot="18600000">
              <a:off x="5065362" y="1617162"/>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Modify user profile picture</a:t>
              </a:r>
            </a:p>
          </p:txBody>
        </p:sp>
      </p:grpSp>
      <p:grpSp>
        <p:nvGrpSpPr>
          <p:cNvPr id="31" name="Group 30">
            <a:extLst>
              <a:ext uri="{FF2B5EF4-FFF2-40B4-BE49-F238E27FC236}">
                <a16:creationId xmlns:a16="http://schemas.microsoft.com/office/drawing/2014/main" id="{A928152C-379E-438F-8D88-0CE995B900FC}"/>
              </a:ext>
            </a:extLst>
          </p:cNvPr>
          <p:cNvGrpSpPr/>
          <p:nvPr/>
        </p:nvGrpSpPr>
        <p:grpSpPr>
          <a:xfrm>
            <a:off x="6897191" y="1453438"/>
            <a:ext cx="613574" cy="1877217"/>
            <a:chOff x="6139219" y="1065822"/>
            <a:chExt cx="613574" cy="1877217"/>
          </a:xfrm>
        </p:grpSpPr>
        <p:sp>
          <p:nvSpPr>
            <p:cNvPr id="35" name="Rectangle 34">
              <a:extLst>
                <a:ext uri="{FF2B5EF4-FFF2-40B4-BE49-F238E27FC236}">
                  <a16:creationId xmlns:a16="http://schemas.microsoft.com/office/drawing/2014/main" id="{5EC1081B-AF19-41B9-9FAC-FE9363F04715}"/>
                </a:ext>
              </a:extLst>
            </p:cNvPr>
            <p:cNvSpPr/>
            <p:nvPr/>
          </p:nvSpPr>
          <p:spPr>
            <a:xfrm rot="18600000">
              <a:off x="5453419"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17" name="Rectangle 16">
              <a:extLst>
                <a:ext uri="{FF2B5EF4-FFF2-40B4-BE49-F238E27FC236}">
                  <a16:creationId xmlns:a16="http://schemas.microsoft.com/office/drawing/2014/main" id="{9FADB127-B1ED-49E2-B0E1-E72C248A5566}"/>
                </a:ext>
              </a:extLst>
            </p:cNvPr>
            <p:cNvSpPr/>
            <p:nvPr/>
          </p:nvSpPr>
          <p:spPr>
            <a:xfrm rot="18600000">
              <a:off x="5655513" y="1705902"/>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Call History</a:t>
              </a:r>
            </a:p>
          </p:txBody>
        </p:sp>
      </p:grpSp>
      <p:grpSp>
        <p:nvGrpSpPr>
          <p:cNvPr id="30" name="Group 29">
            <a:extLst>
              <a:ext uri="{FF2B5EF4-FFF2-40B4-BE49-F238E27FC236}">
                <a16:creationId xmlns:a16="http://schemas.microsoft.com/office/drawing/2014/main" id="{169B49D2-3C13-459C-AA00-42D9D31D8B6B}"/>
              </a:ext>
            </a:extLst>
          </p:cNvPr>
          <p:cNvGrpSpPr/>
          <p:nvPr/>
        </p:nvGrpSpPr>
        <p:grpSpPr>
          <a:xfrm>
            <a:off x="7533183" y="1443913"/>
            <a:ext cx="601583" cy="1886742"/>
            <a:chOff x="6680663" y="1056297"/>
            <a:chExt cx="601583" cy="1886742"/>
          </a:xfrm>
        </p:grpSpPr>
        <p:sp>
          <p:nvSpPr>
            <p:cNvPr id="36" name="Rectangle 35">
              <a:extLst>
                <a:ext uri="{FF2B5EF4-FFF2-40B4-BE49-F238E27FC236}">
                  <a16:creationId xmlns:a16="http://schemas.microsoft.com/office/drawing/2014/main" id="{A4387C8C-5779-4FD3-80AB-E5C5A913D91C}"/>
                </a:ext>
              </a:extLst>
            </p:cNvPr>
            <p:cNvSpPr/>
            <p:nvPr/>
          </p:nvSpPr>
          <p:spPr>
            <a:xfrm rot="18600000">
              <a:off x="5994863"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18" name="Rectangle 17">
              <a:extLst>
                <a:ext uri="{FF2B5EF4-FFF2-40B4-BE49-F238E27FC236}">
                  <a16:creationId xmlns:a16="http://schemas.microsoft.com/office/drawing/2014/main" id="{E5D9ED38-6660-44A8-BD45-721B6470A6F9}"/>
                </a:ext>
              </a:extLst>
            </p:cNvPr>
            <p:cNvSpPr/>
            <p:nvPr/>
          </p:nvSpPr>
          <p:spPr>
            <a:xfrm rot="18600000">
              <a:off x="6184966" y="169637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Manage contacts</a:t>
              </a:r>
            </a:p>
          </p:txBody>
        </p:sp>
      </p:grpSp>
      <p:grpSp>
        <p:nvGrpSpPr>
          <p:cNvPr id="29" name="Group 28">
            <a:extLst>
              <a:ext uri="{FF2B5EF4-FFF2-40B4-BE49-F238E27FC236}">
                <a16:creationId xmlns:a16="http://schemas.microsoft.com/office/drawing/2014/main" id="{2681E490-EDCF-44A5-B40D-70FF4B89AD42}"/>
              </a:ext>
            </a:extLst>
          </p:cNvPr>
          <p:cNvGrpSpPr/>
          <p:nvPr/>
        </p:nvGrpSpPr>
        <p:grpSpPr>
          <a:xfrm>
            <a:off x="8173609" y="1482013"/>
            <a:ext cx="558491" cy="1848642"/>
            <a:chOff x="7240881" y="1094397"/>
            <a:chExt cx="558491" cy="1848642"/>
          </a:xfrm>
        </p:grpSpPr>
        <p:sp>
          <p:nvSpPr>
            <p:cNvPr id="37" name="Rectangle 36">
              <a:extLst>
                <a:ext uri="{FF2B5EF4-FFF2-40B4-BE49-F238E27FC236}">
                  <a16:creationId xmlns:a16="http://schemas.microsoft.com/office/drawing/2014/main" id="{72E66537-A8BF-4AF3-8A04-05E25BF77733}"/>
                </a:ext>
              </a:extLst>
            </p:cNvPr>
            <p:cNvSpPr/>
            <p:nvPr/>
          </p:nvSpPr>
          <p:spPr>
            <a:xfrm rot="18600000">
              <a:off x="6555081"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19" name="Rectangle 18">
              <a:extLst>
                <a:ext uri="{FF2B5EF4-FFF2-40B4-BE49-F238E27FC236}">
                  <a16:creationId xmlns:a16="http://schemas.microsoft.com/office/drawing/2014/main" id="{C3CDEDB2-8BF2-4E7D-896F-34AB89D974D8}"/>
                </a:ext>
              </a:extLst>
            </p:cNvPr>
            <p:cNvSpPr/>
            <p:nvPr/>
          </p:nvSpPr>
          <p:spPr>
            <a:xfrm rot="18600000">
              <a:off x="6702092" y="173447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Access Outlook contacts</a:t>
              </a:r>
            </a:p>
          </p:txBody>
        </p:sp>
      </p:grpSp>
      <p:grpSp>
        <p:nvGrpSpPr>
          <p:cNvPr id="24" name="Group 23">
            <a:extLst>
              <a:ext uri="{FF2B5EF4-FFF2-40B4-BE49-F238E27FC236}">
                <a16:creationId xmlns:a16="http://schemas.microsoft.com/office/drawing/2014/main" id="{44479846-820D-48BB-B34D-69824BD8450D}"/>
              </a:ext>
            </a:extLst>
          </p:cNvPr>
          <p:cNvGrpSpPr/>
          <p:nvPr/>
        </p:nvGrpSpPr>
        <p:grpSpPr>
          <a:xfrm>
            <a:off x="8817578" y="1472488"/>
            <a:ext cx="566036" cy="1858167"/>
            <a:chOff x="7791712" y="1084872"/>
            <a:chExt cx="566036" cy="1858167"/>
          </a:xfrm>
        </p:grpSpPr>
        <p:sp>
          <p:nvSpPr>
            <p:cNvPr id="38" name="Rectangle 37">
              <a:extLst>
                <a:ext uri="{FF2B5EF4-FFF2-40B4-BE49-F238E27FC236}">
                  <a16:creationId xmlns:a16="http://schemas.microsoft.com/office/drawing/2014/main" id="{18AAC534-7FAF-451D-8AAB-4786627A064C}"/>
                </a:ext>
              </a:extLst>
            </p:cNvPr>
            <p:cNvSpPr/>
            <p:nvPr/>
          </p:nvSpPr>
          <p:spPr>
            <a:xfrm rot="18600000">
              <a:off x="7105912"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20" name="Rectangle 19">
              <a:extLst>
                <a:ext uri="{FF2B5EF4-FFF2-40B4-BE49-F238E27FC236}">
                  <a16:creationId xmlns:a16="http://schemas.microsoft.com/office/drawing/2014/main" id="{58DD0E5F-CC43-45E9-BE83-E4FAA81FDEE5}"/>
                </a:ext>
              </a:extLst>
            </p:cNvPr>
            <p:cNvSpPr/>
            <p:nvPr/>
          </p:nvSpPr>
          <p:spPr>
            <a:xfrm rot="18600000">
              <a:off x="7260468" y="1724952"/>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Voicemail</a:t>
              </a:r>
            </a:p>
          </p:txBody>
        </p:sp>
      </p:grpSp>
      <p:grpSp>
        <p:nvGrpSpPr>
          <p:cNvPr id="12" name="Group 11">
            <a:extLst>
              <a:ext uri="{FF2B5EF4-FFF2-40B4-BE49-F238E27FC236}">
                <a16:creationId xmlns:a16="http://schemas.microsoft.com/office/drawing/2014/main" id="{7946C317-A56C-4261-80AA-99B10949A205}"/>
              </a:ext>
            </a:extLst>
          </p:cNvPr>
          <p:cNvGrpSpPr/>
          <p:nvPr/>
        </p:nvGrpSpPr>
        <p:grpSpPr>
          <a:xfrm>
            <a:off x="9457262" y="1372663"/>
            <a:ext cx="552454" cy="1957992"/>
            <a:chOff x="8342543" y="985047"/>
            <a:chExt cx="552454" cy="1957992"/>
          </a:xfrm>
        </p:grpSpPr>
        <p:sp>
          <p:nvSpPr>
            <p:cNvPr id="39" name="Rectangle 38">
              <a:extLst>
                <a:ext uri="{FF2B5EF4-FFF2-40B4-BE49-F238E27FC236}">
                  <a16:creationId xmlns:a16="http://schemas.microsoft.com/office/drawing/2014/main" id="{1EEC225F-B943-47A4-956B-DA137D7962DA}"/>
                </a:ext>
              </a:extLst>
            </p:cNvPr>
            <p:cNvSpPr/>
            <p:nvPr/>
          </p:nvSpPr>
          <p:spPr>
            <a:xfrm rot="18600000">
              <a:off x="7656743" y="180003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21" name="Rectangle 20">
              <a:extLst>
                <a:ext uri="{FF2B5EF4-FFF2-40B4-BE49-F238E27FC236}">
                  <a16:creationId xmlns:a16="http://schemas.microsoft.com/office/drawing/2014/main" id="{7F39F360-7FA0-43A7-85D0-2C7E6E1A1B26}"/>
                </a:ext>
              </a:extLst>
            </p:cNvPr>
            <p:cNvSpPr/>
            <p:nvPr/>
          </p:nvSpPr>
          <p:spPr>
            <a:xfrm rot="18600000">
              <a:off x="7797717" y="1625127"/>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Add and configure connectors</a:t>
              </a:r>
            </a:p>
          </p:txBody>
        </p:sp>
      </p:grpSp>
      <p:grpSp>
        <p:nvGrpSpPr>
          <p:cNvPr id="13" name="Group 12">
            <a:extLst>
              <a:ext uri="{FF2B5EF4-FFF2-40B4-BE49-F238E27FC236}">
                <a16:creationId xmlns:a16="http://schemas.microsoft.com/office/drawing/2014/main" id="{2627BB9B-4097-40E3-8FF7-C8F11A802875}"/>
              </a:ext>
            </a:extLst>
          </p:cNvPr>
          <p:cNvGrpSpPr/>
          <p:nvPr/>
        </p:nvGrpSpPr>
        <p:grpSpPr>
          <a:xfrm>
            <a:off x="10761124" y="1443960"/>
            <a:ext cx="560103" cy="1848640"/>
            <a:chOff x="10696744" y="1042559"/>
            <a:chExt cx="560103" cy="1848640"/>
          </a:xfrm>
        </p:grpSpPr>
        <p:sp>
          <p:nvSpPr>
            <p:cNvPr id="41" name="Rectangle 40">
              <a:extLst>
                <a:ext uri="{FF2B5EF4-FFF2-40B4-BE49-F238E27FC236}">
                  <a16:creationId xmlns:a16="http://schemas.microsoft.com/office/drawing/2014/main" id="{1338E7DA-924D-4CF4-A147-98A064664809}"/>
                </a:ext>
              </a:extLst>
            </p:cNvPr>
            <p:cNvSpPr/>
            <p:nvPr/>
          </p:nvSpPr>
          <p:spPr>
            <a:xfrm rot="18600000">
              <a:off x="10010944" y="1748199"/>
              <a:ext cx="1828800" cy="457200"/>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E6E6E6"/>
                </a:solidFill>
                <a:effectLst/>
                <a:uLnTx/>
                <a:uFillTx/>
                <a:latin typeface="Segoe UI"/>
                <a:ea typeface="+mn-ea"/>
                <a:cs typeface="+mn-cs"/>
              </a:endParaRPr>
            </a:p>
          </p:txBody>
        </p:sp>
        <p:sp>
          <p:nvSpPr>
            <p:cNvPr id="23" name="Rectangle 22">
              <a:extLst>
                <a:ext uri="{FF2B5EF4-FFF2-40B4-BE49-F238E27FC236}">
                  <a16:creationId xmlns:a16="http://schemas.microsoft.com/office/drawing/2014/main" id="{62DCE021-AFCD-46E7-8F8C-41325C22D074}"/>
                </a:ext>
              </a:extLst>
            </p:cNvPr>
            <p:cNvSpPr/>
            <p:nvPr/>
          </p:nvSpPr>
          <p:spPr>
            <a:xfrm rot="18600000">
              <a:off x="10159567" y="1682639"/>
              <a:ext cx="1737360" cy="457200"/>
            </a:xfrm>
            <a:prstGeom prst="rect">
              <a:avLst/>
            </a:prstGeom>
          </p:spPr>
          <p:txBody>
            <a:bodyPr wrap="squar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a:ln>
                    <a:noFill/>
                  </a:ln>
                  <a:solidFill>
                    <a:srgbClr val="E6E6E6"/>
                  </a:solidFill>
                  <a:effectLst/>
                  <a:uLnTx/>
                  <a:uFillTx/>
                  <a:latin typeface="Segoe UI"/>
                  <a:ea typeface="+mn-ea"/>
                  <a:cs typeface="Calibri" panose="020F0502020204030204" pitchFamily="34" charset="0"/>
                </a:rPr>
                <a:t>Add and configure bots</a:t>
              </a:r>
            </a:p>
          </p:txBody>
        </p:sp>
      </p:grpSp>
      <p:graphicFrame>
        <p:nvGraphicFramePr>
          <p:cNvPr id="4" name="Table 3">
            <a:extLst>
              <a:ext uri="{FF2B5EF4-FFF2-40B4-BE49-F238E27FC236}">
                <a16:creationId xmlns:a16="http://schemas.microsoft.com/office/drawing/2014/main" id="{008D4C2A-A683-4F95-AAC6-87F86E65C2A8}"/>
              </a:ext>
            </a:extLst>
          </p:cNvPr>
          <p:cNvGraphicFramePr>
            <a:graphicFrameLocks noGrp="1"/>
          </p:cNvGraphicFramePr>
          <p:nvPr>
            <p:extLst/>
          </p:nvPr>
        </p:nvGraphicFramePr>
        <p:xfrm>
          <a:off x="611310" y="2938465"/>
          <a:ext cx="10232315" cy="2926080"/>
        </p:xfrm>
        <a:graphic>
          <a:graphicData uri="http://schemas.openxmlformats.org/drawingml/2006/table">
            <a:tbl>
              <a:tblPr>
                <a:tableStyleId>{0505E3EF-67EA-436B-97B2-0124C06EBD24}</a:tableStyleId>
              </a:tblPr>
              <a:tblGrid>
                <a:gridCol w="1365457">
                  <a:extLst>
                    <a:ext uri="{9D8B030D-6E8A-4147-A177-3AD203B41FA5}">
                      <a16:colId xmlns:a16="http://schemas.microsoft.com/office/drawing/2014/main" val="1857790770"/>
                    </a:ext>
                  </a:extLst>
                </a:gridCol>
                <a:gridCol w="633347">
                  <a:extLst>
                    <a:ext uri="{9D8B030D-6E8A-4147-A177-3AD203B41FA5}">
                      <a16:colId xmlns:a16="http://schemas.microsoft.com/office/drawing/2014/main" val="2268963667"/>
                    </a:ext>
                  </a:extLst>
                </a:gridCol>
                <a:gridCol w="633347">
                  <a:extLst>
                    <a:ext uri="{9D8B030D-6E8A-4147-A177-3AD203B41FA5}">
                      <a16:colId xmlns:a16="http://schemas.microsoft.com/office/drawing/2014/main" val="793645631"/>
                    </a:ext>
                  </a:extLst>
                </a:gridCol>
                <a:gridCol w="633347">
                  <a:extLst>
                    <a:ext uri="{9D8B030D-6E8A-4147-A177-3AD203B41FA5}">
                      <a16:colId xmlns:a16="http://schemas.microsoft.com/office/drawing/2014/main" val="3605416144"/>
                    </a:ext>
                  </a:extLst>
                </a:gridCol>
                <a:gridCol w="633347">
                  <a:extLst>
                    <a:ext uri="{9D8B030D-6E8A-4147-A177-3AD203B41FA5}">
                      <a16:colId xmlns:a16="http://schemas.microsoft.com/office/drawing/2014/main" val="93017297"/>
                    </a:ext>
                  </a:extLst>
                </a:gridCol>
                <a:gridCol w="633347">
                  <a:extLst>
                    <a:ext uri="{9D8B030D-6E8A-4147-A177-3AD203B41FA5}">
                      <a16:colId xmlns:a16="http://schemas.microsoft.com/office/drawing/2014/main" val="3097468372"/>
                    </a:ext>
                  </a:extLst>
                </a:gridCol>
                <a:gridCol w="633347">
                  <a:extLst>
                    <a:ext uri="{9D8B030D-6E8A-4147-A177-3AD203B41FA5}">
                      <a16:colId xmlns:a16="http://schemas.microsoft.com/office/drawing/2014/main" val="830642519"/>
                    </a:ext>
                  </a:extLst>
                </a:gridCol>
                <a:gridCol w="633347">
                  <a:extLst>
                    <a:ext uri="{9D8B030D-6E8A-4147-A177-3AD203B41FA5}">
                      <a16:colId xmlns:a16="http://schemas.microsoft.com/office/drawing/2014/main" val="2406084840"/>
                    </a:ext>
                  </a:extLst>
                </a:gridCol>
                <a:gridCol w="633347">
                  <a:extLst>
                    <a:ext uri="{9D8B030D-6E8A-4147-A177-3AD203B41FA5}">
                      <a16:colId xmlns:a16="http://schemas.microsoft.com/office/drawing/2014/main" val="2801672928"/>
                    </a:ext>
                  </a:extLst>
                </a:gridCol>
                <a:gridCol w="633347">
                  <a:extLst>
                    <a:ext uri="{9D8B030D-6E8A-4147-A177-3AD203B41FA5}">
                      <a16:colId xmlns:a16="http://schemas.microsoft.com/office/drawing/2014/main" val="2365254917"/>
                    </a:ext>
                  </a:extLst>
                </a:gridCol>
                <a:gridCol w="633347">
                  <a:extLst>
                    <a:ext uri="{9D8B030D-6E8A-4147-A177-3AD203B41FA5}">
                      <a16:colId xmlns:a16="http://schemas.microsoft.com/office/drawing/2014/main" val="2779644713"/>
                    </a:ext>
                  </a:extLst>
                </a:gridCol>
                <a:gridCol w="633347">
                  <a:extLst>
                    <a:ext uri="{9D8B030D-6E8A-4147-A177-3AD203B41FA5}">
                      <a16:colId xmlns:a16="http://schemas.microsoft.com/office/drawing/2014/main" val="939167966"/>
                    </a:ext>
                  </a:extLst>
                </a:gridCol>
                <a:gridCol w="633347">
                  <a:extLst>
                    <a:ext uri="{9D8B030D-6E8A-4147-A177-3AD203B41FA5}">
                      <a16:colId xmlns:a16="http://schemas.microsoft.com/office/drawing/2014/main" val="619587063"/>
                    </a:ext>
                  </a:extLst>
                </a:gridCol>
                <a:gridCol w="633347">
                  <a:extLst>
                    <a:ext uri="{9D8B030D-6E8A-4147-A177-3AD203B41FA5}">
                      <a16:colId xmlns:a16="http://schemas.microsoft.com/office/drawing/2014/main" val="2330576796"/>
                    </a:ext>
                  </a:extLst>
                </a:gridCol>
                <a:gridCol w="633347">
                  <a:extLst>
                    <a:ext uri="{9D8B030D-6E8A-4147-A177-3AD203B41FA5}">
                      <a16:colId xmlns:a16="http://schemas.microsoft.com/office/drawing/2014/main" val="831294015"/>
                    </a:ext>
                  </a:extLst>
                </a:gridCol>
              </a:tblGrid>
              <a:tr h="731520">
                <a:tc>
                  <a:txBody>
                    <a:bodyPr/>
                    <a:lstStyle/>
                    <a:p>
                      <a:r>
                        <a:rPr lang="en-US" sz="1200" b="1">
                          <a:solidFill>
                            <a:schemeClr val="bg2"/>
                          </a:solidFill>
                          <a:effectLst/>
                        </a:rPr>
                        <a:t>Exchange Online</a:t>
                      </a:r>
                      <a:endParaRPr lang="en-US" sz="1200" b="1">
                        <a:solidFill>
                          <a:schemeClr val="bg2"/>
                        </a:solidFill>
                        <a:effectLst/>
                        <a:latin typeface="+mn-lt"/>
                        <a:cs typeface="Calibri" panose="020F0502020204030204" pitchFamily="34" charset="0"/>
                      </a:endParaRPr>
                    </a:p>
                  </a:txBody>
                  <a:tcPr marL="45720" marR="10735" marT="10735" marB="10735" anchor="ctr">
                    <a:solidFill>
                      <a:schemeClr val="tx1">
                        <a:lumMod val="75000"/>
                        <a:lumOff val="25000"/>
                      </a:schemeClr>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C292A"/>
                          </a:solidFill>
                          <a:effectLst/>
                          <a:uLnTx/>
                          <a:uFillTx/>
                          <a:latin typeface="Segoe UI"/>
                          <a:ea typeface="+mn-ea"/>
                          <a:cs typeface="+mn-cs"/>
                        </a:rPr>
                        <a:t>✓</a:t>
                      </a:r>
                      <a:endParaRPr kumimoji="0" lang="en-US" sz="1000" b="0" i="0" u="none" strike="noStrike" kern="1200" cap="none" spc="0" normalizeH="0" baseline="0" noProof="0">
                        <a:ln>
                          <a:noFill/>
                        </a:ln>
                        <a:solidFill>
                          <a:srgbClr val="2C292A"/>
                        </a:solidFill>
                        <a:effectLst/>
                        <a:uLnTx/>
                        <a:uFillTx/>
                        <a:latin typeface="Segoe UI"/>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C292A"/>
                          </a:solidFill>
                          <a:effectLst/>
                          <a:uLnTx/>
                          <a:uFillTx/>
                          <a:latin typeface="Segoe UI"/>
                          <a:ea typeface="+mn-ea"/>
                          <a:cs typeface="+mn-cs"/>
                        </a:rPr>
                        <a:t>✓</a:t>
                      </a:r>
                      <a:endParaRPr kumimoji="0" lang="en-US" sz="1000" b="0" i="0" u="none" strike="noStrike" kern="1200" cap="none" spc="0" normalizeH="0" baseline="0" noProof="0">
                        <a:ln>
                          <a:noFill/>
                        </a:ln>
                        <a:solidFill>
                          <a:srgbClr val="2C292A"/>
                        </a:solidFill>
                        <a:effectLst/>
                        <a:uLnTx/>
                        <a:uFillTx/>
                        <a:latin typeface="Segoe UI"/>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extLst>
                  <a:ext uri="{0D108BD9-81ED-4DB2-BD59-A6C34878D82A}">
                    <a16:rowId xmlns:a16="http://schemas.microsoft.com/office/drawing/2014/main" val="2778743881"/>
                  </a:ext>
                </a:extLst>
              </a:tr>
              <a:tr h="731520">
                <a:tc>
                  <a:txBody>
                    <a:bodyPr/>
                    <a:lstStyle/>
                    <a:p>
                      <a:r>
                        <a:rPr lang="en-US" sz="1200" b="1">
                          <a:solidFill>
                            <a:schemeClr val="bg2"/>
                          </a:solidFill>
                          <a:effectLst/>
                        </a:rPr>
                        <a:t>Exchange Online Dedicated </a:t>
                      </a:r>
                      <a:r>
                        <a:rPr lang="en-US" sz="1200" b="1" err="1">
                          <a:solidFill>
                            <a:schemeClr val="bg2"/>
                          </a:solidFill>
                          <a:effectLst/>
                        </a:rPr>
                        <a:t>vNext</a:t>
                      </a:r>
                      <a:endParaRPr lang="en-US" sz="1200" b="1">
                        <a:solidFill>
                          <a:schemeClr val="bg2"/>
                        </a:solidFill>
                        <a:effectLst/>
                        <a:latin typeface="+mn-lt"/>
                        <a:cs typeface="Calibri" panose="020F0502020204030204" pitchFamily="34" charset="0"/>
                      </a:endParaRPr>
                    </a:p>
                  </a:txBody>
                  <a:tcPr marL="45720" marR="10735" marT="10735" marB="10735" anchor="ctr">
                    <a:solidFill>
                      <a:schemeClr val="tx1">
                        <a:lumMod val="75000"/>
                        <a:lumOff val="25000"/>
                      </a:schemeClr>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C292A"/>
                          </a:solidFill>
                          <a:effectLst/>
                          <a:uLnTx/>
                          <a:uFillTx/>
                          <a:latin typeface="Segoe UI"/>
                          <a:ea typeface="+mn-ea"/>
                          <a:cs typeface="+mn-cs"/>
                        </a:rPr>
                        <a:t>✓</a:t>
                      </a:r>
                      <a:endParaRPr kumimoji="0" lang="en-US" sz="1000" b="0" i="0" u="none" strike="noStrike" kern="1200" cap="none" spc="0" normalizeH="0" baseline="0" noProof="0">
                        <a:ln>
                          <a:noFill/>
                        </a:ln>
                        <a:solidFill>
                          <a:srgbClr val="2C292A"/>
                        </a:solidFill>
                        <a:effectLst/>
                        <a:uLnTx/>
                        <a:uFillTx/>
                        <a:latin typeface="Segoe UI"/>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2C292A"/>
                          </a:solidFill>
                          <a:effectLst/>
                          <a:uLnTx/>
                          <a:uFillTx/>
                          <a:latin typeface="Segoe UI"/>
                          <a:ea typeface="+mn-ea"/>
                          <a:cs typeface="+mn-cs"/>
                        </a:rPr>
                        <a:t>✓</a:t>
                      </a:r>
                      <a:endParaRPr kumimoji="0" lang="en-US" sz="1000" b="0" i="0" u="none" strike="noStrike" kern="1200" cap="none" spc="0" normalizeH="0" baseline="0" noProof="0">
                        <a:ln>
                          <a:noFill/>
                        </a:ln>
                        <a:solidFill>
                          <a:srgbClr val="2C292A"/>
                        </a:solidFill>
                        <a:effectLst/>
                        <a:uLnTx/>
                        <a:uFillTx/>
                        <a:latin typeface="Segoe UI"/>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extLst>
                  <a:ext uri="{0D108BD9-81ED-4DB2-BD59-A6C34878D82A}">
                    <a16:rowId xmlns:a16="http://schemas.microsoft.com/office/drawing/2014/main" val="3704923646"/>
                  </a:ext>
                </a:extLst>
              </a:tr>
              <a:tr h="731520">
                <a:tc>
                  <a:txBody>
                    <a:bodyPr/>
                    <a:lstStyle/>
                    <a:p>
                      <a:r>
                        <a:rPr lang="en-US" sz="1200" b="1">
                          <a:solidFill>
                            <a:schemeClr val="bg2"/>
                          </a:solidFill>
                          <a:effectLst/>
                        </a:rPr>
                        <a:t>Exchange Online Dedicated – Legacy </a:t>
                      </a:r>
                      <a:endParaRPr lang="en-US" sz="1200" b="1">
                        <a:solidFill>
                          <a:schemeClr val="bg2"/>
                        </a:solidFill>
                        <a:effectLst/>
                        <a:latin typeface="+mn-lt"/>
                        <a:cs typeface="Calibri" panose="020F0502020204030204" pitchFamily="34" charset="0"/>
                      </a:endParaRPr>
                    </a:p>
                  </a:txBody>
                  <a:tcPr marL="45720" marR="10735" marT="10735" marB="10735" anchor="ctr">
                    <a:solidFill>
                      <a:schemeClr val="tx1">
                        <a:lumMod val="75000"/>
                        <a:lumOff val="25000"/>
                      </a:schemeClr>
                    </a:solidFill>
                  </a:tcPr>
                </a:tc>
                <a:tc>
                  <a:txBody>
                    <a:bodyPr/>
                    <a:lstStyle/>
                    <a:p>
                      <a:pPr algn="ctr"/>
                      <a:r>
                        <a:rPr lang="en-US" sz="1000">
                          <a:effectLst/>
                        </a:rPr>
                        <a:t>Yes</a:t>
                      </a:r>
                      <a:r>
                        <a:rPr lang="en-US" sz="1000" baseline="30000">
                          <a:effectLst/>
                        </a:rPr>
                        <a:t>1</a:t>
                      </a:r>
                      <a:endParaRPr lang="en-US" sz="1000" b="0" baseline="30000">
                        <a:solidFill>
                          <a:schemeClr val="tx2">
                            <a:lumMod val="50000"/>
                          </a:schemeClr>
                        </a:solidFill>
                        <a:effectLst/>
                        <a:latin typeface="+mn-lt"/>
                        <a:cs typeface="Calibri" panose="020F0502020204030204" pitchFamily="34" charset="0"/>
                      </a:endParaRPr>
                    </a:p>
                  </a:txBody>
                  <a:tcPr marL="10735" marR="10735" marT="10735" marB="10735" anchor="ctr">
                    <a:solidFill>
                      <a:srgbClr val="FFC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lang="en-US" sz="1000">
                          <a:effectLst/>
                        </a:rPr>
                        <a:t>Yes</a:t>
                      </a:r>
                      <a:r>
                        <a:rPr lang="en-US" sz="1000" baseline="30000">
                          <a:effectLst/>
                        </a:rPr>
                        <a:t>1,2</a:t>
                      </a:r>
                      <a:endParaRPr lang="en-US" sz="1000" b="0" baseline="30000">
                        <a:solidFill>
                          <a:schemeClr val="tx2">
                            <a:lumMod val="50000"/>
                          </a:schemeClr>
                        </a:solidFill>
                        <a:effectLst/>
                        <a:latin typeface="+mn-lt"/>
                        <a:cs typeface="Calibri" panose="020F0502020204030204" pitchFamily="34" charset="0"/>
                      </a:endParaRPr>
                    </a:p>
                  </a:txBody>
                  <a:tcPr marL="10735" marR="10735" marT="10735" marB="10735" anchor="ctr">
                    <a:solidFill>
                      <a:srgbClr val="FFC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algn="ctr"/>
                      <a:r>
                        <a:rPr lang="en-US" sz="1000">
                          <a:effectLst/>
                        </a:rPr>
                        <a:t>Yes (must be on allowed list)</a:t>
                      </a:r>
                      <a:endParaRPr lang="en-US" sz="1000" b="0">
                        <a:solidFill>
                          <a:schemeClr val="tx2">
                            <a:lumMod val="50000"/>
                          </a:schemeClr>
                        </a:solidFill>
                        <a:effectLst/>
                        <a:latin typeface="+mn-lt"/>
                        <a:cs typeface="Calibri" panose="020F0502020204030204" pitchFamily="34" charset="0"/>
                      </a:endParaRPr>
                    </a:p>
                  </a:txBody>
                  <a:tcPr marL="10735" marR="10735" marT="10735" marB="10735" anchor="ctr">
                    <a:solidFill>
                      <a:srgbClr val="FFC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extLst>
                  <a:ext uri="{0D108BD9-81ED-4DB2-BD59-A6C34878D82A}">
                    <a16:rowId xmlns:a16="http://schemas.microsoft.com/office/drawing/2014/main" val="3682738163"/>
                  </a:ext>
                </a:extLst>
              </a:tr>
              <a:tr h="731520">
                <a:tc>
                  <a:txBody>
                    <a:bodyPr/>
                    <a:lstStyle/>
                    <a:p>
                      <a:r>
                        <a:rPr lang="en-US" sz="1200" b="1">
                          <a:solidFill>
                            <a:schemeClr val="bg2"/>
                          </a:solidFill>
                          <a:effectLst/>
                        </a:rPr>
                        <a:t>Exchange on-premises</a:t>
                      </a:r>
                      <a:endParaRPr lang="en-US" sz="1200" b="1">
                        <a:solidFill>
                          <a:schemeClr val="bg2"/>
                        </a:solidFill>
                        <a:effectLst/>
                        <a:latin typeface="+mn-lt"/>
                        <a:cs typeface="Calibri" panose="020F0502020204030204" pitchFamily="34" charset="0"/>
                      </a:endParaRPr>
                    </a:p>
                  </a:txBody>
                  <a:tcPr marL="45720" marR="10735" marT="10735" marB="10735" anchor="ctr">
                    <a:solidFill>
                      <a:schemeClr val="tx1">
                        <a:lumMod val="75000"/>
                        <a:lumOff val="25000"/>
                      </a:schemeClr>
                    </a:solidFill>
                  </a:tcPr>
                </a:tc>
                <a:tc>
                  <a:txBody>
                    <a:bodyPr/>
                    <a:lstStyle/>
                    <a:p>
                      <a:pPr algn="ctr"/>
                      <a:r>
                        <a:rPr lang="en-US" sz="1000">
                          <a:effectLst/>
                        </a:rPr>
                        <a:t>Yes</a:t>
                      </a:r>
                      <a:r>
                        <a:rPr lang="en-US" sz="1000" baseline="30000">
                          <a:effectLst/>
                        </a:rPr>
                        <a:t>1</a:t>
                      </a:r>
                      <a:endParaRPr lang="en-US" sz="1000" b="0">
                        <a:solidFill>
                          <a:schemeClr val="tx2">
                            <a:lumMod val="50000"/>
                          </a:schemeClr>
                        </a:solidFill>
                        <a:effectLst/>
                        <a:latin typeface="+mn-lt"/>
                        <a:cs typeface="Calibri" panose="020F0502020204030204" pitchFamily="34" charset="0"/>
                      </a:endParaRPr>
                    </a:p>
                  </a:txBody>
                  <a:tcPr marL="10735" marR="10735" marT="10735" marB="10735" anchor="ctr">
                    <a:solidFill>
                      <a:srgbClr val="FFC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lang="en-US" sz="1000">
                          <a:effectLst/>
                        </a:rPr>
                        <a:t>Yes</a:t>
                      </a:r>
                      <a:r>
                        <a:rPr lang="en-US" sz="1000" baseline="30000">
                          <a:effectLst/>
                        </a:rPr>
                        <a:t>1,2</a:t>
                      </a:r>
                      <a:endParaRPr lang="en-US" sz="1000" b="0" baseline="30000">
                        <a:solidFill>
                          <a:schemeClr val="tx2">
                            <a:lumMod val="50000"/>
                          </a:schemeClr>
                        </a:solidFill>
                        <a:effectLst/>
                        <a:latin typeface="+mn-lt"/>
                        <a:cs typeface="Calibri" panose="020F0502020204030204" pitchFamily="34" charset="0"/>
                      </a:endParaRPr>
                    </a:p>
                  </a:txBody>
                  <a:tcPr marL="10735" marR="10735" marT="10735" marB="10735" anchor="ctr">
                    <a:solidFill>
                      <a:srgbClr val="FFC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algn="ctr"/>
                      <a:r>
                        <a:rPr lang="en-US" sz="1000">
                          <a:effectLst/>
                        </a:rPr>
                        <a:t>Yes (must be on allowed list)</a:t>
                      </a:r>
                      <a:endParaRPr lang="en-US" sz="1000" b="0">
                        <a:solidFill>
                          <a:schemeClr val="tx2">
                            <a:lumMod val="50000"/>
                          </a:schemeClr>
                        </a:solidFill>
                        <a:effectLst/>
                        <a:latin typeface="+mn-lt"/>
                        <a:cs typeface="Calibri" panose="020F0502020204030204" pitchFamily="34" charset="0"/>
                      </a:endParaRPr>
                    </a:p>
                  </a:txBody>
                  <a:tcPr marL="10735" marR="10735" marT="10735" marB="10735" anchor="ctr">
                    <a:solidFill>
                      <a:srgbClr val="FFC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algn="ctr"/>
                      <a:r>
                        <a:rPr lang="en-US" sz="1000">
                          <a:effectLst/>
                        </a:rPr>
                        <a:t>Exchange 2016 CU3 or later</a:t>
                      </a:r>
                      <a:endParaRPr lang="en-US" sz="1000" b="1">
                        <a:solidFill>
                          <a:schemeClr val="tx2">
                            <a:lumMod val="75000"/>
                          </a:schemeClr>
                        </a:solidFill>
                        <a:effectLst/>
                        <a:latin typeface="+mn-lt"/>
                        <a:cs typeface="Calibri" panose="020F0502020204030204" pitchFamily="34" charset="0"/>
                      </a:endParaRPr>
                    </a:p>
                  </a:txBody>
                  <a:tcPr marL="10735" marR="10735" marT="10735" marB="10735" anchor="ctr">
                    <a:solidFill>
                      <a:srgbClr val="FFFF00"/>
                    </a:solidFill>
                  </a:tcPr>
                </a:tc>
                <a:tc>
                  <a:txBody>
                    <a:bodyPr/>
                    <a:lstStyle/>
                    <a:p>
                      <a:pPr marL="0" marR="0" lvl="0" indent="0" algn="ctr" defTabSz="914367" rtl="0" eaLnBrk="1" fontAlgn="auto" latinLnBrk="0" hangingPunct="1">
                        <a:lnSpc>
                          <a:spcPct val="100000"/>
                        </a:lnSpc>
                        <a:spcBef>
                          <a:spcPts val="0"/>
                        </a:spcBef>
                        <a:spcAft>
                          <a:spcPts val="0"/>
                        </a:spcAft>
                        <a:buClrTx/>
                        <a:buSzTx/>
                        <a:buFontTx/>
                        <a:buNone/>
                        <a:tabLst/>
                        <a:defRPr/>
                      </a:pPr>
                      <a:r>
                        <a:rPr lang="en-US" sz="1000">
                          <a:effectLst/>
                        </a:rPr>
                        <a:t>✕</a:t>
                      </a:r>
                      <a:endParaRPr lang="en-US" sz="1000" b="0">
                        <a:solidFill>
                          <a:schemeClr val="tx1"/>
                        </a:solidFill>
                        <a:effectLst/>
                        <a:latin typeface="+mn-lt"/>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a:ln>
                            <a:noFill/>
                          </a:ln>
                          <a:effectLst/>
                          <a:uLnTx/>
                          <a:uFillTx/>
                        </a:rPr>
                        <a:t>✕</a:t>
                      </a:r>
                      <a:endParaRPr kumimoji="0" lang="en-US" sz="1000" b="0" i="0" u="none" strike="noStrike" kern="1200" cap="none" spc="0" normalizeH="0" baseline="0" noProof="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FF0000"/>
                    </a:solidFill>
                  </a:tcPr>
                </a:tc>
                <a:tc>
                  <a:txBody>
                    <a:bodyPr/>
                    <a:lstStyle/>
                    <a:p>
                      <a:pPr marL="0" marR="0" lvl="0" indent="0" algn="ctr" defTabSz="914016" rtl="0" eaLnBrk="1" fontAlgn="auto" latinLnBrk="0" hangingPunct="1">
                        <a:lnSpc>
                          <a:spcPct val="100000"/>
                        </a:lnSpc>
                        <a:spcBef>
                          <a:spcPts val="0"/>
                        </a:spcBef>
                        <a:spcAft>
                          <a:spcPts val="0"/>
                        </a:spcAft>
                        <a:buClrTx/>
                        <a:buSzTx/>
                        <a:buFontTx/>
                        <a:buNone/>
                        <a:tabLst/>
                        <a:defRPr/>
                      </a:pPr>
                      <a:r>
                        <a:rPr kumimoji="0" lang="en-US" sz="1000" u="none" strike="noStrike" kern="1200" cap="none" spc="0" normalizeH="0" baseline="0" noProof="0" dirty="0">
                          <a:ln>
                            <a:noFill/>
                          </a:ln>
                          <a:effectLst/>
                          <a:uLnTx/>
                          <a:uFillTx/>
                        </a:rPr>
                        <a:t>✓</a:t>
                      </a:r>
                      <a:endParaRPr kumimoji="0" lang="en-US" sz="1000" b="0" i="0" u="none" strike="noStrike" kern="1200" cap="none" spc="0" normalizeH="0" baseline="0" noProof="0" dirty="0">
                        <a:ln>
                          <a:noFill/>
                        </a:ln>
                        <a:solidFill>
                          <a:srgbClr val="2C292A"/>
                        </a:solidFill>
                        <a:effectLst/>
                        <a:uLnTx/>
                        <a:uFillTx/>
                        <a:latin typeface="+mn-lt"/>
                        <a:ea typeface="+mn-ea"/>
                        <a:cs typeface="Calibri" panose="020F0502020204030204" pitchFamily="34" charset="0"/>
                      </a:endParaRPr>
                    </a:p>
                  </a:txBody>
                  <a:tcPr marL="10735" marR="10735" marT="10735" marB="10735" anchor="ctr">
                    <a:solidFill>
                      <a:srgbClr val="00B050"/>
                    </a:solidFill>
                  </a:tcPr>
                </a:tc>
                <a:extLst>
                  <a:ext uri="{0D108BD9-81ED-4DB2-BD59-A6C34878D82A}">
                    <a16:rowId xmlns:a16="http://schemas.microsoft.com/office/drawing/2014/main" val="1285398961"/>
                  </a:ext>
                </a:extLst>
              </a:tr>
            </a:tbl>
          </a:graphicData>
        </a:graphic>
      </p:graphicFrame>
      <p:sp>
        <p:nvSpPr>
          <p:cNvPr id="5" name="Rectangle 4">
            <a:extLst>
              <a:ext uri="{FF2B5EF4-FFF2-40B4-BE49-F238E27FC236}">
                <a16:creationId xmlns:a16="http://schemas.microsoft.com/office/drawing/2014/main" id="{344D23AC-0006-4A09-A15D-44A5990FD906}"/>
              </a:ext>
            </a:extLst>
          </p:cNvPr>
          <p:cNvSpPr/>
          <p:nvPr/>
        </p:nvSpPr>
        <p:spPr>
          <a:xfrm>
            <a:off x="534552" y="6030474"/>
            <a:ext cx="6862188"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30000" noProof="0">
                <a:ln>
                  <a:noFill/>
                </a:ln>
                <a:solidFill>
                  <a:srgbClr val="000000"/>
                </a:solidFill>
                <a:effectLst/>
                <a:uLnTx/>
                <a:uFillTx/>
                <a:latin typeface="Segoe UI" panose="020B0502040204020203" pitchFamily="34" charset="0"/>
                <a:ea typeface="+mn-ea"/>
                <a:cs typeface="+mn-cs"/>
              </a:rPr>
              <a:t>1</a:t>
            </a: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mn-cs"/>
              </a:rPr>
              <a:t> eDiscovery and Legal Hold for compliance on channel messages is supported for all hosting options.</a:t>
            </a:r>
            <a:br>
              <a:rPr kumimoji="0" lang="en-US" sz="1100" b="0" i="0" u="none" strike="noStrike" kern="1200" cap="none" spc="0" normalizeH="0" baseline="0" noProof="0">
                <a:ln>
                  <a:noFill/>
                </a:ln>
                <a:solidFill>
                  <a:srgbClr val="2C292A"/>
                </a:solidFill>
                <a:effectLst/>
                <a:uLnTx/>
                <a:uFillTx/>
                <a:latin typeface="Segoe UI"/>
                <a:ea typeface="+mn-ea"/>
                <a:cs typeface="+mn-cs"/>
              </a:rPr>
            </a:br>
            <a:r>
              <a:rPr kumimoji="0" lang="en-US" sz="1100" b="0" i="0" u="none" strike="noStrike" kern="1200" cap="none" spc="0" normalizeH="0" baseline="30000" noProof="0">
                <a:ln>
                  <a:noFill/>
                </a:ln>
                <a:solidFill>
                  <a:srgbClr val="000000"/>
                </a:solidFill>
                <a:effectLst/>
                <a:uLnTx/>
                <a:uFillTx/>
                <a:latin typeface="Segoe UI" panose="020B0502040204020203" pitchFamily="34" charset="0"/>
                <a:ea typeface="+mn-ea"/>
                <a:cs typeface="+mn-cs"/>
              </a:rPr>
              <a:t>2</a:t>
            </a:r>
            <a:r>
              <a:rPr kumimoji="0" lang="en-US" sz="1100" b="0" i="0" u="none" strike="noStrike" kern="1200" cap="none" spc="0" normalizeH="0" baseline="0" noProof="0">
                <a:ln>
                  <a:noFill/>
                </a:ln>
                <a:solidFill>
                  <a:srgbClr val="000000"/>
                </a:solidFill>
                <a:effectLst/>
                <a:uLnTx/>
                <a:uFillTx/>
                <a:latin typeface="Segoe UI" panose="020B0502040204020203" pitchFamily="34" charset="0"/>
                <a:ea typeface="+mn-ea"/>
                <a:cs typeface="+mn-cs"/>
              </a:rPr>
              <a:t> Teams private chat messages are not yet supported for Legal Hold for this hosting option.</a:t>
            </a:r>
            <a:endParaRPr kumimoji="0" lang="en-US" sz="1100" b="0" i="0" u="none" strike="noStrike" kern="1200" cap="none" spc="0" normalizeH="0" baseline="0" noProof="0">
              <a:ln>
                <a:noFill/>
              </a:ln>
              <a:solidFill>
                <a:srgbClr val="2C292A"/>
              </a:solidFill>
              <a:effectLst/>
              <a:uLnTx/>
              <a:uFillTx/>
              <a:latin typeface="Segoe UI"/>
              <a:ea typeface="+mn-ea"/>
              <a:cs typeface="+mn-cs"/>
            </a:endParaRPr>
          </a:p>
        </p:txBody>
      </p:sp>
    </p:spTree>
    <p:extLst>
      <p:ext uri="{BB962C8B-B14F-4D97-AF65-F5344CB8AC3E}">
        <p14:creationId xmlns:p14="http://schemas.microsoft.com/office/powerpoint/2010/main" val="2628234673"/>
      </p:ext>
    </p:extLst>
  </p:cSld>
  <p:clrMapOvr>
    <a:masterClrMapping/>
  </p:clrMapOvr>
  <p:transition>
    <p:fade/>
  </p:transition>
  <p:extLst mod="1"/>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4103F-16ED-42F3-8B7B-BA25E3560F71}"/>
              </a:ext>
            </a:extLst>
          </p:cNvPr>
          <p:cNvSpPr>
            <a:spLocks noGrp="1"/>
          </p:cNvSpPr>
          <p:nvPr>
            <p:ph type="title"/>
          </p:nvPr>
        </p:nvSpPr>
        <p:spPr/>
        <p:txBody>
          <a:bodyPr/>
          <a:lstStyle/>
          <a:p>
            <a:r>
              <a:rPr lang="en-US"/>
              <a:t>Exchange Hybrid requirements</a:t>
            </a:r>
          </a:p>
        </p:txBody>
      </p:sp>
      <p:sp>
        <p:nvSpPr>
          <p:cNvPr id="3" name="Content Placeholder 2">
            <a:extLst>
              <a:ext uri="{FF2B5EF4-FFF2-40B4-BE49-F238E27FC236}">
                <a16:creationId xmlns:a16="http://schemas.microsoft.com/office/drawing/2014/main" id="{C80A804F-99DF-408C-AD88-302ADBA7677B}"/>
              </a:ext>
            </a:extLst>
          </p:cNvPr>
          <p:cNvSpPr>
            <a:spLocks noGrp="1"/>
          </p:cNvSpPr>
          <p:nvPr>
            <p:ph idx="1"/>
          </p:nvPr>
        </p:nvSpPr>
        <p:spPr/>
        <p:txBody>
          <a:bodyPr>
            <a:normAutofit/>
          </a:bodyPr>
          <a:lstStyle/>
          <a:p>
            <a:r>
              <a:rPr lang="en-US"/>
              <a:t>AAD Connect with writeback is required </a:t>
            </a:r>
          </a:p>
          <a:p>
            <a:pPr lvl="1"/>
            <a:r>
              <a:rPr lang="en-US"/>
              <a:t>In order to make Groups available for on-premises users</a:t>
            </a:r>
          </a:p>
          <a:p>
            <a:r>
              <a:rPr lang="en-US"/>
              <a:t>Prerequisites</a:t>
            </a:r>
          </a:p>
          <a:p>
            <a:pPr lvl="1"/>
            <a:r>
              <a:rPr lang="en-US"/>
              <a:t>AAD premium license required for writeback</a:t>
            </a:r>
          </a:p>
          <a:p>
            <a:pPr lvl="1"/>
            <a:r>
              <a:rPr lang="en-US"/>
              <a:t>Exchange hybrid configured</a:t>
            </a:r>
          </a:p>
          <a:p>
            <a:pPr lvl="1"/>
            <a:r>
              <a:rPr lang="en-US"/>
              <a:t>One of the minimum version of</a:t>
            </a:r>
          </a:p>
          <a:p>
            <a:pPr lvl="2"/>
            <a:r>
              <a:rPr lang="en-US"/>
              <a:t>Exchange 2013 with CU11</a:t>
            </a:r>
          </a:p>
          <a:p>
            <a:pPr lvl="2"/>
            <a:r>
              <a:rPr lang="en-US"/>
              <a:t>Exchange 2016 with CU1</a:t>
            </a:r>
          </a:p>
          <a:p>
            <a:pPr lvl="2"/>
            <a:r>
              <a:rPr lang="en-US"/>
              <a:t>Exchange Hybrid requires the latest or prior to latest CU</a:t>
            </a:r>
          </a:p>
        </p:txBody>
      </p:sp>
    </p:spTree>
    <p:extLst>
      <p:ext uri="{BB962C8B-B14F-4D97-AF65-F5344CB8AC3E}">
        <p14:creationId xmlns:p14="http://schemas.microsoft.com/office/powerpoint/2010/main" val="3268837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0F84D-2591-4795-AABA-0C434FCEBD77}"/>
              </a:ext>
            </a:extLst>
          </p:cNvPr>
          <p:cNvSpPr>
            <a:spLocks noGrp="1"/>
          </p:cNvSpPr>
          <p:nvPr>
            <p:ph type="title"/>
          </p:nvPr>
        </p:nvSpPr>
        <p:spPr/>
        <p:txBody>
          <a:bodyPr/>
          <a:lstStyle/>
          <a:p>
            <a:r>
              <a:rPr lang="en-US"/>
              <a:t>Exchange Server and eDiscovery</a:t>
            </a:r>
            <a:endParaRPr lang="LID4096"/>
          </a:p>
        </p:txBody>
      </p:sp>
      <p:sp>
        <p:nvSpPr>
          <p:cNvPr id="3" name="Content Placeholder 2">
            <a:extLst>
              <a:ext uri="{FF2B5EF4-FFF2-40B4-BE49-F238E27FC236}">
                <a16:creationId xmlns:a16="http://schemas.microsoft.com/office/drawing/2014/main" id="{75EF0512-103C-4834-B4B7-183197E97661}"/>
              </a:ext>
            </a:extLst>
          </p:cNvPr>
          <p:cNvSpPr>
            <a:spLocks noGrp="1"/>
          </p:cNvSpPr>
          <p:nvPr>
            <p:ph idx="1"/>
          </p:nvPr>
        </p:nvSpPr>
        <p:spPr/>
        <p:txBody>
          <a:bodyPr>
            <a:normAutofit lnSpcReduction="10000"/>
          </a:bodyPr>
          <a:lstStyle/>
          <a:p>
            <a:r>
              <a:rPr lang="en-US"/>
              <a:t>eDiscovery is always done against Exchange Online</a:t>
            </a:r>
          </a:p>
          <a:p>
            <a:pPr lvl="1"/>
            <a:r>
              <a:rPr lang="en-US"/>
              <a:t>Channel messages are stored in group mailbox which is always online</a:t>
            </a:r>
          </a:p>
          <a:p>
            <a:pPr lvl="1"/>
            <a:r>
              <a:rPr lang="en-US"/>
              <a:t>Chat messages need to be stored in a user mailbox</a:t>
            </a:r>
          </a:p>
          <a:p>
            <a:r>
              <a:rPr lang="en-US"/>
              <a:t>Enabling eDiscovery for Teams users with Exchange on-premises mailbox</a:t>
            </a:r>
          </a:p>
          <a:p>
            <a:pPr lvl="1"/>
            <a:r>
              <a:rPr lang="en-US"/>
              <a:t>Users need cloud equivalent of mailbox for chat eDiscovery</a:t>
            </a:r>
          </a:p>
          <a:p>
            <a:pPr lvl="1"/>
            <a:r>
              <a:rPr lang="en-US"/>
              <a:t>Feature can be enabled via support process</a:t>
            </a:r>
          </a:p>
          <a:p>
            <a:pPr lvl="1"/>
            <a:r>
              <a:rPr lang="en-US"/>
              <a:t>Once enabled, Teams will create cloud equivalent mailbox and use for chat</a:t>
            </a:r>
          </a:p>
          <a:p>
            <a:pPr lvl="1"/>
            <a:r>
              <a:rPr lang="en-US"/>
              <a:t>Content will remain intact if mailbox is migrated from on-premises to online</a:t>
            </a:r>
          </a:p>
          <a:p>
            <a:pPr lvl="1"/>
            <a:endParaRPr lang="LID4096"/>
          </a:p>
        </p:txBody>
      </p:sp>
    </p:spTree>
    <p:extLst>
      <p:ext uri="{BB962C8B-B14F-4D97-AF65-F5344CB8AC3E}">
        <p14:creationId xmlns:p14="http://schemas.microsoft.com/office/powerpoint/2010/main" val="13792577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1F830-74BC-4E00-AC21-4054C01B3C17}"/>
              </a:ext>
            </a:extLst>
          </p:cNvPr>
          <p:cNvSpPr>
            <a:spLocks noGrp="1"/>
          </p:cNvSpPr>
          <p:nvPr>
            <p:ph type="title"/>
          </p:nvPr>
        </p:nvSpPr>
        <p:spPr/>
        <p:txBody>
          <a:bodyPr/>
          <a:lstStyle/>
          <a:p>
            <a:r>
              <a:rPr lang="en-US"/>
              <a:t>Workaround for unsupported features</a:t>
            </a:r>
          </a:p>
        </p:txBody>
      </p:sp>
      <p:sp>
        <p:nvSpPr>
          <p:cNvPr id="3" name="Content Placeholder 2">
            <a:extLst>
              <a:ext uri="{FF2B5EF4-FFF2-40B4-BE49-F238E27FC236}">
                <a16:creationId xmlns:a16="http://schemas.microsoft.com/office/drawing/2014/main" id="{9237118A-F9B3-4C2B-9F21-3D6A8EBACD93}"/>
              </a:ext>
            </a:extLst>
          </p:cNvPr>
          <p:cNvSpPr>
            <a:spLocks noGrp="1"/>
          </p:cNvSpPr>
          <p:nvPr>
            <p:ph idx="1"/>
          </p:nvPr>
        </p:nvSpPr>
        <p:spPr/>
        <p:txBody>
          <a:bodyPr>
            <a:normAutofit fontScale="92500" lnSpcReduction="10000"/>
          </a:bodyPr>
          <a:lstStyle/>
          <a:p>
            <a:r>
              <a:rPr lang="en-US"/>
              <a:t>Teams meetings</a:t>
            </a:r>
          </a:p>
          <a:p>
            <a:pPr lvl="1"/>
            <a:r>
              <a:rPr lang="en-US"/>
              <a:t>On Windows PCs can be scheduled with Teams add-in for Outlook</a:t>
            </a:r>
          </a:p>
          <a:p>
            <a:pPr lvl="1"/>
            <a:r>
              <a:rPr lang="en-US"/>
              <a:t>Meeting invites will be on calendar across platforms</a:t>
            </a:r>
          </a:p>
          <a:p>
            <a:r>
              <a:rPr lang="en-US"/>
              <a:t>Voicemail</a:t>
            </a:r>
          </a:p>
          <a:p>
            <a:pPr lvl="1"/>
            <a:r>
              <a:rPr lang="en-US"/>
              <a:t>Voicemail can be retrieved from Outlook</a:t>
            </a:r>
          </a:p>
          <a:p>
            <a:r>
              <a:rPr lang="en-US"/>
              <a:t>Profile picture</a:t>
            </a:r>
          </a:p>
          <a:p>
            <a:pPr lvl="1"/>
            <a:r>
              <a:rPr lang="en-US"/>
              <a:t>Can be changed in Office 365 portal</a:t>
            </a:r>
          </a:p>
          <a:p>
            <a:r>
              <a:rPr lang="en-US"/>
              <a:t>Connectors </a:t>
            </a:r>
          </a:p>
          <a:p>
            <a:pPr lvl="1"/>
            <a:r>
              <a:rPr lang="en-US"/>
              <a:t>Can still be used, just not configured by user with on-premises mailbox</a:t>
            </a:r>
          </a:p>
        </p:txBody>
      </p:sp>
    </p:spTree>
    <p:extLst>
      <p:ext uri="{BB962C8B-B14F-4D97-AF65-F5344CB8AC3E}">
        <p14:creationId xmlns:p14="http://schemas.microsoft.com/office/powerpoint/2010/main" val="6296157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4DB362F-5849-4CAF-8923-648E7A21E1BC}"/>
              </a:ext>
            </a:extLst>
          </p:cNvPr>
          <p:cNvSpPr>
            <a:spLocks noGrp="1"/>
          </p:cNvSpPr>
          <p:nvPr>
            <p:ph type="title"/>
          </p:nvPr>
        </p:nvSpPr>
        <p:spPr/>
        <p:txBody>
          <a:bodyPr/>
          <a:lstStyle/>
          <a:p>
            <a:r>
              <a:rPr lang="en-US"/>
              <a:t>Summary</a:t>
            </a:r>
            <a:br>
              <a:rPr lang="en-US"/>
            </a:br>
            <a:endParaRPr lang="en-US"/>
          </a:p>
        </p:txBody>
      </p:sp>
    </p:spTree>
    <p:extLst>
      <p:ext uri="{BB962C8B-B14F-4D97-AF65-F5344CB8AC3E}">
        <p14:creationId xmlns:p14="http://schemas.microsoft.com/office/powerpoint/2010/main" val="2068435789"/>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0BCE1DD-FC61-4E84-80BF-55D7FC1D07CF}"/>
              </a:ext>
            </a:extLst>
          </p:cNvPr>
          <p:cNvSpPr>
            <a:spLocks noGrp="1"/>
          </p:cNvSpPr>
          <p:nvPr>
            <p:ph type="title"/>
          </p:nvPr>
        </p:nvSpPr>
        <p:spPr/>
        <p:txBody>
          <a:bodyPr/>
          <a:lstStyle/>
          <a:p>
            <a:r>
              <a:rPr lang="en-US"/>
              <a:t>Summary</a:t>
            </a:r>
            <a:endParaRPr lang="LID4096"/>
          </a:p>
        </p:txBody>
      </p:sp>
      <p:sp>
        <p:nvSpPr>
          <p:cNvPr id="4" name="Content Placeholder 3">
            <a:extLst>
              <a:ext uri="{FF2B5EF4-FFF2-40B4-BE49-F238E27FC236}">
                <a16:creationId xmlns:a16="http://schemas.microsoft.com/office/drawing/2014/main" id="{3E15B707-A64C-449B-BC97-4DB9D29BA15A}"/>
              </a:ext>
            </a:extLst>
          </p:cNvPr>
          <p:cNvSpPr>
            <a:spLocks noGrp="1"/>
          </p:cNvSpPr>
          <p:nvPr>
            <p:ph idx="1"/>
          </p:nvPr>
        </p:nvSpPr>
        <p:spPr/>
        <p:txBody>
          <a:bodyPr/>
          <a:lstStyle/>
          <a:p>
            <a:r>
              <a:rPr lang="en-US"/>
              <a:t>Teams builds on Office 365</a:t>
            </a:r>
          </a:p>
          <a:p>
            <a:r>
              <a:rPr lang="en-US"/>
              <a:t>For optimal user experience AAD sync, SharePoint Online, OneDrive for Business and Exchange Online required</a:t>
            </a:r>
          </a:p>
          <a:p>
            <a:r>
              <a:rPr lang="en-US"/>
              <a:t>Limited functionality still available for other environments</a:t>
            </a:r>
            <a:endParaRPr lang="LID4096"/>
          </a:p>
        </p:txBody>
      </p:sp>
    </p:spTree>
    <p:extLst>
      <p:ext uri="{BB962C8B-B14F-4D97-AF65-F5344CB8AC3E}">
        <p14:creationId xmlns:p14="http://schemas.microsoft.com/office/powerpoint/2010/main" val="39764824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E5EA2B-F9E5-4DEE-9769-D7EF5070755B}"/>
              </a:ext>
            </a:extLst>
          </p:cNvPr>
          <p:cNvSpPr>
            <a:spLocks noGrp="1"/>
          </p:cNvSpPr>
          <p:nvPr>
            <p:ph type="title"/>
          </p:nvPr>
        </p:nvSpPr>
        <p:spPr/>
        <p:txBody>
          <a:bodyPr/>
          <a:lstStyle/>
          <a:p>
            <a:r>
              <a:rPr lang="en-US"/>
              <a:t>Thank you.</a:t>
            </a:r>
            <a:endParaRPr lang="LID4096"/>
          </a:p>
        </p:txBody>
      </p:sp>
    </p:spTree>
    <p:extLst>
      <p:ext uri="{BB962C8B-B14F-4D97-AF65-F5344CB8AC3E}">
        <p14:creationId xmlns:p14="http://schemas.microsoft.com/office/powerpoint/2010/main" val="23849737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0.6"/>
</p:tagLst>
</file>

<file path=ppt/tags/tag2.xml><?xml version="1.0" encoding="utf-8"?>
<p:tagLst xmlns:a="http://schemas.openxmlformats.org/drawingml/2006/main" xmlns:r="http://schemas.openxmlformats.org/officeDocument/2006/relationships" xmlns:p="http://schemas.openxmlformats.org/presentationml/2006/main">
  <p:tag name="TIMING" val="|4|33.1|27|10.5|13.9|25.7"/>
</p:tagLst>
</file>

<file path=ppt/tags/tag3.xml><?xml version="1.0" encoding="utf-8"?>
<p:tagLst xmlns:a="http://schemas.openxmlformats.org/drawingml/2006/main" xmlns:r="http://schemas.openxmlformats.org/officeDocument/2006/relationships" xmlns:p="http://schemas.openxmlformats.org/presentationml/2006/main">
  <p:tag name="TIMING" val="|25.3"/>
</p:tagLst>
</file>

<file path=ppt/tags/tag4.xml><?xml version="1.0" encoding="utf-8"?>
<p:tagLst xmlns:a="http://schemas.openxmlformats.org/drawingml/2006/main" xmlns:r="http://schemas.openxmlformats.org/officeDocument/2006/relationships" xmlns:p="http://schemas.openxmlformats.org/presentationml/2006/main">
  <p:tag name="TIMING" val="|4|33.1|27|10.5|13.9|25.7"/>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kills Enablement">
  <a:themeElements>
    <a:clrScheme name="OfficeSecurity">
      <a:dk1>
        <a:srgbClr val="2C292A"/>
      </a:dk1>
      <a:lt1>
        <a:srgbClr val="F1EFED"/>
      </a:lt1>
      <a:dk2>
        <a:srgbClr val="2C292A"/>
      </a:dk2>
      <a:lt2>
        <a:srgbClr val="FFFFFF"/>
      </a:lt2>
      <a:accent1>
        <a:srgbClr val="D83B01"/>
      </a:accent1>
      <a:accent2>
        <a:srgbClr val="FFC000"/>
      </a:accent2>
      <a:accent3>
        <a:srgbClr val="0078D7"/>
      </a:accent3>
      <a:accent4>
        <a:srgbClr val="2C292A"/>
      </a:accent4>
      <a:accent5>
        <a:srgbClr val="5A5456"/>
      </a:accent5>
      <a:accent6>
        <a:srgbClr val="B2ADAE"/>
      </a:accent6>
      <a:hlink>
        <a:srgbClr val="D83B01"/>
      </a:hlink>
      <a:folHlink>
        <a:srgbClr val="D83B01"/>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Wv2 Aug 2016" id="{E1758B5C-2481-4B6C-82CD-4980BE9082A5}" vid="{1536F915-9CDC-47D5-88AA-2B23F8AE9FE3}"/>
    </a:ext>
  </a:extLst>
</a:theme>
</file>

<file path=ppt/theme/theme3.xml><?xml version="1.0" encoding="utf-8"?>
<a:theme xmlns:a="http://schemas.openxmlformats.org/drawingml/2006/main" name="Skills Enablement">
  <a:themeElements>
    <a:clrScheme name="OfficeSecurity">
      <a:dk1>
        <a:srgbClr val="2C292A"/>
      </a:dk1>
      <a:lt1>
        <a:srgbClr val="F1EFED"/>
      </a:lt1>
      <a:dk2>
        <a:srgbClr val="2C292A"/>
      </a:dk2>
      <a:lt2>
        <a:srgbClr val="FFFFFF"/>
      </a:lt2>
      <a:accent1>
        <a:srgbClr val="D83B01"/>
      </a:accent1>
      <a:accent2>
        <a:srgbClr val="FFC000"/>
      </a:accent2>
      <a:accent3>
        <a:srgbClr val="0078D7"/>
      </a:accent3>
      <a:accent4>
        <a:srgbClr val="2C292A"/>
      </a:accent4>
      <a:accent5>
        <a:srgbClr val="5A5456"/>
      </a:accent5>
      <a:accent6>
        <a:srgbClr val="B2ADAE"/>
      </a:accent6>
      <a:hlink>
        <a:srgbClr val="D83B01"/>
      </a:hlink>
      <a:folHlink>
        <a:srgbClr val="D83B01"/>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Wv2 Aug 2016" id="{E1758B5C-2481-4B6C-82CD-4980BE9082A5}" vid="{1536F915-9CDC-47D5-88AA-2B23F8AE9FE3}"/>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3212</Words>
  <Application>Microsoft Office PowerPoint</Application>
  <PresentationFormat>Widescreen</PresentationFormat>
  <Paragraphs>557</Paragraphs>
  <Slides>54</Slides>
  <Notes>33</Notes>
  <HiddenSlides>2</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54</vt:i4>
      </vt:variant>
    </vt:vector>
  </HeadingPairs>
  <TitlesOfParts>
    <vt:vector size="64" baseType="lpstr">
      <vt:lpstr>Arial</vt:lpstr>
      <vt:lpstr>Calibri</vt:lpstr>
      <vt:lpstr>Calibri Light</vt:lpstr>
      <vt:lpstr>Segoe UI</vt:lpstr>
      <vt:lpstr>Segoe UI Light</vt:lpstr>
      <vt:lpstr>Segoe UI Semibold</vt:lpstr>
      <vt:lpstr>Wingdings</vt:lpstr>
      <vt:lpstr>Custom Design</vt:lpstr>
      <vt:lpstr>Skills Enablement</vt:lpstr>
      <vt:lpstr>Skills Enablement</vt:lpstr>
      <vt:lpstr>Your feedback is important!</vt:lpstr>
      <vt:lpstr>Microsoft Teams </vt:lpstr>
      <vt:lpstr>Changelog</vt:lpstr>
      <vt:lpstr>About this module</vt:lpstr>
      <vt:lpstr>Agenda</vt:lpstr>
      <vt:lpstr>Architecture</vt:lpstr>
      <vt:lpstr>Teams logical architecture</vt:lpstr>
      <vt:lpstr>Conversation storage</vt:lpstr>
      <vt:lpstr>File storage</vt:lpstr>
      <vt:lpstr>Data Entity Storage</vt:lpstr>
      <vt:lpstr>Azure Active Directory</vt:lpstr>
      <vt:lpstr>What is Azure Active Directory (AAD)?</vt:lpstr>
      <vt:lpstr>Azure Active Directory (AAD) Editions</vt:lpstr>
      <vt:lpstr>Identity Models used with Microsoft Teams</vt:lpstr>
      <vt:lpstr>Identity Models</vt:lpstr>
      <vt:lpstr>Syncing Identities to the Cloud</vt:lpstr>
      <vt:lpstr>Synchronized identities with Password Sync User and Administrative Experience</vt:lpstr>
      <vt:lpstr>Federated identities User and Administrative Experience</vt:lpstr>
      <vt:lpstr>How does Teams leverage AAD?</vt:lpstr>
      <vt:lpstr>Office 365 Groups</vt:lpstr>
      <vt:lpstr>Office 365 Groups is a membership service</vt:lpstr>
      <vt:lpstr>Provisioning Office 365 Groups</vt:lpstr>
      <vt:lpstr>Resources in Office 365 Groups</vt:lpstr>
      <vt:lpstr>Office 365 Groups: Roles</vt:lpstr>
      <vt:lpstr>Office 365 Groups: Privacy levels</vt:lpstr>
      <vt:lpstr>What about Teams?</vt:lpstr>
      <vt:lpstr>How does Teams leverage Groups?</vt:lpstr>
      <vt:lpstr>Considerations for Planning Teams and Groups</vt:lpstr>
      <vt:lpstr>PowerPoint Presentation</vt:lpstr>
      <vt:lpstr>PowerPoint Presentation</vt:lpstr>
      <vt:lpstr>PowerPoint Presentation</vt:lpstr>
      <vt:lpstr>SharePoint Online &amp; OneDrive for Business </vt:lpstr>
      <vt:lpstr>How Teams uses SharePoint Online and OneDrive for Business</vt:lpstr>
      <vt:lpstr>Advantages of storing files in SharePoint Online and OneDrive for Business</vt:lpstr>
      <vt:lpstr>Files in Teams</vt:lpstr>
      <vt:lpstr>Additional Cloud Storage Providers</vt:lpstr>
      <vt:lpstr>File Structure</vt:lpstr>
      <vt:lpstr>Experience without SharePoint Online or OneDrive for Business</vt:lpstr>
      <vt:lpstr>Customer without SharePoint Online</vt:lpstr>
      <vt:lpstr>PowerPoint Presentation</vt:lpstr>
      <vt:lpstr>The World of Modern SharePoint is Flat</vt:lpstr>
      <vt:lpstr>SharePoint Online Storage</vt:lpstr>
      <vt:lpstr>What to configure where</vt:lpstr>
      <vt:lpstr>Use SharePoint  pages in Teams</vt:lpstr>
      <vt:lpstr>Integrating SharePoint Online Classic site pages</vt:lpstr>
      <vt:lpstr>Exchange</vt:lpstr>
      <vt:lpstr>How Teams uses Exchange</vt:lpstr>
      <vt:lpstr>Microsoft Teams and Exchange</vt:lpstr>
      <vt:lpstr>Exchange Hybrid requirements</vt:lpstr>
      <vt:lpstr>Exchange Server and eDiscovery</vt:lpstr>
      <vt:lpstr>Workaround for unsupported features</vt:lpstr>
      <vt:lpstr>Summary </vt:lpstr>
      <vt:lpstr>Summary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modified xsi:type="dcterms:W3CDTF">2019-02-18T11:14:08Z</dcterms:modified>
</cp:coreProperties>
</file>