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393" r:id="rId4"/>
  </p:sldMasterIdLst>
  <p:notesMasterIdLst>
    <p:notesMasterId r:id="rId84"/>
  </p:notesMasterIdLst>
  <p:handoutMasterIdLst>
    <p:handoutMasterId r:id="rId85"/>
  </p:handoutMasterIdLst>
  <p:sldIdLst>
    <p:sldId id="2076138319" r:id="rId5"/>
    <p:sldId id="2134806045" r:id="rId6"/>
    <p:sldId id="2076138334" r:id="rId7"/>
    <p:sldId id="2076137327" r:id="rId8"/>
    <p:sldId id="2076138321" r:id="rId9"/>
    <p:sldId id="2147469694" r:id="rId10"/>
    <p:sldId id="2147477372" r:id="rId11"/>
    <p:sldId id="2076137363" r:id="rId12"/>
    <p:sldId id="3461" r:id="rId13"/>
    <p:sldId id="3462" r:id="rId14"/>
    <p:sldId id="3463" r:id="rId15"/>
    <p:sldId id="3472" r:id="rId16"/>
    <p:sldId id="3467" r:id="rId17"/>
    <p:sldId id="3473" r:id="rId18"/>
    <p:sldId id="3468" r:id="rId19"/>
    <p:sldId id="3466" r:id="rId20"/>
    <p:sldId id="3475" r:id="rId21"/>
    <p:sldId id="3476" r:id="rId22"/>
    <p:sldId id="3477" r:id="rId23"/>
    <p:sldId id="3478" r:id="rId24"/>
    <p:sldId id="2076138335" r:id="rId25"/>
    <p:sldId id="2076138336" r:id="rId26"/>
    <p:sldId id="2076137364" r:id="rId27"/>
    <p:sldId id="2076138322" r:id="rId28"/>
    <p:sldId id="2076138323" r:id="rId29"/>
    <p:sldId id="2076138324" r:id="rId30"/>
    <p:sldId id="2076137365" r:id="rId31"/>
    <p:sldId id="3455" r:id="rId32"/>
    <p:sldId id="3484" r:id="rId33"/>
    <p:sldId id="3456" r:id="rId34"/>
    <p:sldId id="3457" r:id="rId35"/>
    <p:sldId id="3458" r:id="rId36"/>
    <p:sldId id="2076137366" r:id="rId37"/>
    <p:sldId id="2076137343" r:id="rId38"/>
    <p:sldId id="2076138325" r:id="rId39"/>
    <p:sldId id="2076137367" r:id="rId40"/>
    <p:sldId id="2076137378" r:id="rId41"/>
    <p:sldId id="2076138326" r:id="rId42"/>
    <p:sldId id="2076137368" r:id="rId43"/>
    <p:sldId id="2076137381" r:id="rId44"/>
    <p:sldId id="2076137382" r:id="rId45"/>
    <p:sldId id="2076136944" r:id="rId46"/>
    <p:sldId id="2076136945" r:id="rId47"/>
    <p:sldId id="2076138327" r:id="rId48"/>
    <p:sldId id="2076137358" r:id="rId49"/>
    <p:sldId id="2076136942" r:id="rId50"/>
    <p:sldId id="2076136946" r:id="rId51"/>
    <p:sldId id="2076136941" r:id="rId52"/>
    <p:sldId id="2076137392" r:id="rId53"/>
    <p:sldId id="2076137397" r:id="rId54"/>
    <p:sldId id="2076137369" r:id="rId55"/>
    <p:sldId id="2076137386" r:id="rId56"/>
    <p:sldId id="2076137387" r:id="rId57"/>
    <p:sldId id="2076137385" r:id="rId58"/>
    <p:sldId id="2076137388" r:id="rId59"/>
    <p:sldId id="2076137391" r:id="rId60"/>
    <p:sldId id="2076137398" r:id="rId61"/>
    <p:sldId id="2076137390" r:id="rId62"/>
    <p:sldId id="2076137370" r:id="rId63"/>
    <p:sldId id="2076138328" r:id="rId64"/>
    <p:sldId id="2076137384" r:id="rId65"/>
    <p:sldId id="2076138329" r:id="rId66"/>
    <p:sldId id="2076138330" r:id="rId67"/>
    <p:sldId id="2076137394" r:id="rId68"/>
    <p:sldId id="2076137356" r:id="rId69"/>
    <p:sldId id="2076136951" r:id="rId70"/>
    <p:sldId id="2076137371" r:id="rId71"/>
    <p:sldId id="2076138331" r:id="rId72"/>
    <p:sldId id="2076138332" r:id="rId73"/>
    <p:sldId id="2076137351" r:id="rId74"/>
    <p:sldId id="2076137395" r:id="rId75"/>
    <p:sldId id="2076138333" r:id="rId76"/>
    <p:sldId id="2076137350" r:id="rId77"/>
    <p:sldId id="2076137355" r:id="rId78"/>
    <p:sldId id="2076137354" r:id="rId79"/>
    <p:sldId id="2076137375" r:id="rId80"/>
    <p:sldId id="2076138320" r:id="rId81"/>
    <p:sldId id="2076137372" r:id="rId82"/>
    <p:sldId id="2076137280"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CDF50C06-314E-4B39-9442-06B598E2307D}">
          <p14:sldIdLst>
            <p14:sldId id="2076138319"/>
          </p14:sldIdLst>
        </p14:section>
        <p14:section name="Version" id="{57B1C661-4CC7-410D-A24A-3CBFA53F3AD1}">
          <p14:sldIdLst>
            <p14:sldId id="2134806045"/>
          </p14:sldIdLst>
        </p14:section>
        <p14:section name="Objectives" id="{96A7E8C4-E30F-4FE2-9D1C-160D8D22F50C}">
          <p14:sldIdLst>
            <p14:sldId id="2076138334"/>
            <p14:sldId id="2076137327"/>
            <p14:sldId id="2076138321"/>
            <p14:sldId id="2147469694"/>
            <p14:sldId id="2147477372"/>
          </p14:sldIdLst>
        </p14:section>
        <p14:section name="Teams admin center" id="{580F2CEA-9ABF-4B6B-B1D0-D28C848C98F9}">
          <p14:sldIdLst>
            <p14:sldId id="2076137363"/>
            <p14:sldId id="3461"/>
            <p14:sldId id="3462"/>
            <p14:sldId id="3463"/>
            <p14:sldId id="3472"/>
            <p14:sldId id="3467"/>
            <p14:sldId id="3473"/>
            <p14:sldId id="3468"/>
            <p14:sldId id="3466"/>
            <p14:sldId id="3475"/>
            <p14:sldId id="3476"/>
            <p14:sldId id="3477"/>
            <p14:sldId id="3478"/>
            <p14:sldId id="2076138335"/>
            <p14:sldId id="2076138336"/>
          </p14:sldIdLst>
        </p14:section>
        <p14:section name="Alerting" id="{452CB295-A365-4A34-B4D3-4EA5F0FAE605}">
          <p14:sldIdLst>
            <p14:sldId id="2076137364"/>
            <p14:sldId id="2076138322"/>
            <p14:sldId id="2076138323"/>
            <p14:sldId id="2076138324"/>
          </p14:sldIdLst>
        </p14:section>
        <p14:section name="Updating" id="{A449A0A2-B908-4729-A6C0-22A043C67FF6}">
          <p14:sldIdLst>
            <p14:sldId id="2076137365"/>
            <p14:sldId id="3455"/>
            <p14:sldId id="3484"/>
            <p14:sldId id="3456"/>
            <p14:sldId id="3457"/>
            <p14:sldId id="3458"/>
            <p14:sldId id="2076137366"/>
            <p14:sldId id="2076137343"/>
            <p14:sldId id="2076138325"/>
          </p14:sldIdLst>
        </p14:section>
        <p14:section name="Authentication" id="{4BA185E6-5C66-4BF6-97A3-2AE212144A28}">
          <p14:sldIdLst>
            <p14:sldId id="2076137367"/>
            <p14:sldId id="2076137378"/>
            <p14:sldId id="2076138326"/>
          </p14:sldIdLst>
        </p14:section>
        <p14:section name="Azure Active Directory Admin Center" id="{CB5112F4-E167-4DDB-B959-6178BA317EE8}">
          <p14:sldIdLst>
            <p14:sldId id="2076137368"/>
            <p14:sldId id="2076137381"/>
            <p14:sldId id="2076137382"/>
            <p14:sldId id="2076136944"/>
            <p14:sldId id="2076136945"/>
            <p14:sldId id="2076138327"/>
            <p14:sldId id="2076137358"/>
            <p14:sldId id="2076136942"/>
            <p14:sldId id="2076136946"/>
            <p14:sldId id="2076136941"/>
            <p14:sldId id="2076137392"/>
            <p14:sldId id="2076137397"/>
            <p14:sldId id="2076137369"/>
            <p14:sldId id="2076137386"/>
            <p14:sldId id="2076137387"/>
            <p14:sldId id="2076137385"/>
            <p14:sldId id="2076137388"/>
            <p14:sldId id="2076137391"/>
            <p14:sldId id="2076137398"/>
            <p14:sldId id="2076137390"/>
          </p14:sldIdLst>
        </p14:section>
        <p14:section name="Intune Admin Center" id="{A5ED13BD-7A12-4990-96B8-74F95997E43B}">
          <p14:sldIdLst>
            <p14:sldId id="2076137370"/>
            <p14:sldId id="2076138328"/>
            <p14:sldId id="2076137384"/>
            <p14:sldId id="2076138329"/>
            <p14:sldId id="2076138330"/>
            <p14:sldId id="2076137394"/>
            <p14:sldId id="2076137356"/>
            <p14:sldId id="2076136951"/>
          </p14:sldIdLst>
        </p14:section>
        <p14:section name="Example Config Walkthrough" id="{6F5E51C5-7A5B-4C80-B793-2BC5D2538DDC}">
          <p14:sldIdLst>
            <p14:sldId id="2076137371"/>
            <p14:sldId id="2076138331"/>
            <p14:sldId id="2076138332"/>
            <p14:sldId id="2076137351"/>
            <p14:sldId id="2076137395"/>
            <p14:sldId id="2076138333"/>
            <p14:sldId id="2076137350"/>
            <p14:sldId id="2076137355"/>
            <p14:sldId id="2076137354"/>
          </p14:sldIdLst>
        </p14:section>
        <p14:section name="Summary" id="{B009F7EE-A7DE-4B40-A650-A6AC8B35F3C5}">
          <p14:sldIdLst>
            <p14:sldId id="2076137375"/>
            <p14:sldId id="2076138320"/>
            <p14:sldId id="2076137372"/>
            <p14:sldId id="207613728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75C9"/>
    <a:srgbClr val="C1C1C1"/>
    <a:srgbClr val="FFFFFF"/>
    <a:srgbClr val="787ECD"/>
    <a:srgbClr val="373E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5A351F-D218-4E32-B1E4-4B96E6FD7CAA}" v="2" dt="2023-05-04T11:16:02.9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25" autoAdjust="0"/>
    <p:restoredTop sz="61333" autoAdjust="0"/>
  </p:normalViewPr>
  <p:slideViewPr>
    <p:cSldViewPr snapToGrid="0">
      <p:cViewPr varScale="1">
        <p:scale>
          <a:sx n="68" d="100"/>
          <a:sy n="68" d="100"/>
        </p:scale>
        <p:origin x="2382" y="48"/>
      </p:cViewPr>
      <p:guideLst/>
    </p:cSldViewPr>
  </p:slideViewPr>
  <p:outlineViewPr>
    <p:cViewPr>
      <p:scale>
        <a:sx n="33" d="100"/>
        <a:sy n="33" d="100"/>
      </p:scale>
      <p:origin x="0" y="-15462"/>
    </p:cViewPr>
  </p:outlineViewPr>
  <p:notesTextViewPr>
    <p:cViewPr>
      <p:scale>
        <a:sx n="3" d="2"/>
        <a:sy n="3" d="2"/>
      </p:scale>
      <p:origin x="0" y="0"/>
    </p:cViewPr>
  </p:notesTextViewPr>
  <p:sorterViewPr>
    <p:cViewPr>
      <p:scale>
        <a:sx n="125" d="100"/>
        <a:sy n="125" d="100"/>
      </p:scale>
      <p:origin x="0" y="-20582"/>
    </p:cViewPr>
  </p:sorterViewPr>
  <p:notesViewPr>
    <p:cSldViewPr snapToGrid="0">
      <p:cViewPr varScale="1">
        <p:scale>
          <a:sx n="66" d="100"/>
          <a:sy n="66" d="100"/>
        </p:scale>
        <p:origin x="2160" y="67"/>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notesMaster" Target="notesMasters/notesMaster1.xml"/><Relationship Id="rId89" Type="http://schemas.openxmlformats.org/officeDocument/2006/relationships/tableStyles" Target="tableStyle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microsoft.com/office/2015/10/relationships/revisionInfo" Target="revisionInfo.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theme" Target="theme/theme1.xml"/><Relationship Id="rId9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viewProps" Target="view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51743FA-9BDF-427A-AC7A-19DAF5E269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4541522-E06F-476D-96E7-444533816E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C1188C-FFED-4637-A008-3609806304F4}" type="datetimeFigureOut">
              <a:rPr lang="en-US" smtClean="0"/>
              <a:t>5/4/2023</a:t>
            </a:fld>
            <a:endParaRPr lang="en-US"/>
          </a:p>
        </p:txBody>
      </p:sp>
      <p:sp>
        <p:nvSpPr>
          <p:cNvPr id="4" name="Footer Placeholder 3">
            <a:extLst>
              <a:ext uri="{FF2B5EF4-FFF2-40B4-BE49-F238E27FC236}">
                <a16:creationId xmlns:a16="http://schemas.microsoft.com/office/drawing/2014/main" id="{14D38ECA-4E57-4055-B08D-FD568C5EEC9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74AC7AD-5EF9-458B-BC51-0BA7579540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E920A16-B45F-42BE-B035-CD57B97A0A76}" type="slidenum">
              <a:rPr lang="en-US" smtClean="0"/>
              <a:t>‹#›</a:t>
            </a:fld>
            <a:endParaRPr lang="en-US"/>
          </a:p>
        </p:txBody>
      </p:sp>
    </p:spTree>
    <p:extLst>
      <p:ext uri="{BB962C8B-B14F-4D97-AF65-F5344CB8AC3E}">
        <p14:creationId xmlns:p14="http://schemas.microsoft.com/office/powerpoint/2010/main" val="29566885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5C1055-D9F9-4688-B90A-E04D2BE82856}" type="datetimeFigureOut">
              <a:rPr lang="en-US" smtClean="0"/>
              <a:t>5/4/2023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90CE22-16D8-43A7-A811-54164FDE9CEC}" type="slidenum">
              <a:rPr lang="en-US" smtClean="0"/>
              <a:t>‹#›</a:t>
            </a:fld>
            <a:endParaRPr lang="en-US"/>
          </a:p>
        </p:txBody>
      </p:sp>
    </p:spTree>
    <p:extLst>
      <p:ext uri="{BB962C8B-B14F-4D97-AF65-F5344CB8AC3E}">
        <p14:creationId xmlns:p14="http://schemas.microsoft.com/office/powerpoint/2010/main" val="3756438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docs.microsoft.com/en-us/microsoftteams/using-admin-roles"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docs.microsoft.com/en-us/microsoftteams/devices/remote-update"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docs.microsoft.com/en-us/azure/active-directory/develop/active-directory-configurable-token-lifetime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github.com/microsoftgraph/powershell-intune-samples/blob/master/CorporateDeviceEnrollment/Readme.md" TargetMode="External"/><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Last reviewed – 27-APRIL-2023-MB</a:t>
            </a:r>
          </a:p>
        </p:txBody>
      </p:sp>
      <p:sp>
        <p:nvSpPr>
          <p:cNvPr id="4" name="Slide Number Placeholder 3"/>
          <p:cNvSpPr>
            <a:spLocks noGrp="1"/>
          </p:cNvSpPr>
          <p:nvPr>
            <p:ph type="sldNum" sz="quarter" idx="5"/>
          </p:nvPr>
        </p:nvSpPr>
        <p:spPr/>
        <p:txBody>
          <a:bodyPr/>
          <a:lstStyle/>
          <a:p>
            <a:fld id="{DF90CE22-16D8-43A7-A811-54164FDE9CEC}" type="slidenum">
              <a:rPr lang="en-US" smtClean="0"/>
              <a:t>1</a:t>
            </a:fld>
            <a:endParaRPr lang="en-US"/>
          </a:p>
        </p:txBody>
      </p:sp>
    </p:spTree>
    <p:extLst>
      <p:ext uri="{BB962C8B-B14F-4D97-AF65-F5344CB8AC3E}">
        <p14:creationId xmlns:p14="http://schemas.microsoft.com/office/powerpoint/2010/main" val="2212131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9CACC8-84BD-4A87-AFE8-73E67016737F}"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227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 new feature or topic is introduced, these icons will appear on the slide. </a:t>
            </a:r>
          </a:p>
          <a:p>
            <a:endParaRPr lang="en-US" dirty="0"/>
          </a:p>
          <a:p>
            <a:r>
              <a:rPr lang="en-US" dirty="0"/>
              <a:t>If there is a clear background, then that feature does applies to that device type</a:t>
            </a:r>
          </a:p>
          <a:p>
            <a:endParaRPr lang="en-US" dirty="0"/>
          </a:p>
          <a:p>
            <a:r>
              <a:rPr lang="en-US" dirty="0"/>
              <a:t>If there is a partial line, the feature is available on certain models of a device, but not others. </a:t>
            </a:r>
          </a:p>
          <a:p>
            <a:r>
              <a:rPr lang="en-US" dirty="0"/>
              <a:t>Example: If there is a device with a specific hardware feature such as camera.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there is a purple background, the feature is NOT available for that device type.</a:t>
            </a:r>
          </a:p>
        </p:txBody>
      </p:sp>
      <p:sp>
        <p:nvSpPr>
          <p:cNvPr id="4" name="Slide Number Placeholder 3"/>
          <p:cNvSpPr>
            <a:spLocks noGrp="1"/>
          </p:cNvSpPr>
          <p:nvPr>
            <p:ph type="sldNum" sz="quarter" idx="5"/>
          </p:nvPr>
        </p:nvSpPr>
        <p:spPr/>
        <p:txBody>
          <a:bodyPr/>
          <a:lstStyle/>
          <a:p>
            <a:fld id="{C5BB479D-8711-4AA6-8C99-B5488E92A210}" type="slidenum">
              <a:rPr lang="en-GB" smtClean="0"/>
              <a:t>4</a:t>
            </a:fld>
            <a:endParaRPr lang="en-GB"/>
          </a:p>
        </p:txBody>
      </p:sp>
    </p:spTree>
    <p:extLst>
      <p:ext uri="{BB962C8B-B14F-4D97-AF65-F5344CB8AC3E}">
        <p14:creationId xmlns:p14="http://schemas.microsoft.com/office/powerpoint/2010/main" val="1180017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F90CE22-16D8-43A7-A811-54164FDE9CEC}" type="slidenum">
              <a:rPr lang="en-US" smtClean="0"/>
              <a:t>5</a:t>
            </a:fld>
            <a:endParaRPr lang="en-US"/>
          </a:p>
        </p:txBody>
      </p:sp>
    </p:spTree>
    <p:extLst>
      <p:ext uri="{BB962C8B-B14F-4D97-AF65-F5344CB8AC3E}">
        <p14:creationId xmlns:p14="http://schemas.microsoft.com/office/powerpoint/2010/main" val="3308822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GB" b="0" i="0" dirty="0">
                <a:solidFill>
                  <a:srgbClr val="171717"/>
                </a:solidFill>
                <a:effectLst/>
                <a:latin typeface="Segoe UI" panose="020B0502040204020203" pitchFamily="34" charset="0"/>
              </a:rPr>
              <a:t>The following table shows the management capabilities available in the Teams admin center for each Microsoft Teams Rooms license.</a:t>
            </a: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r>
              <a:rPr lang="en-GB" b="0" i="0" dirty="0">
                <a:solidFill>
                  <a:srgbClr val="171717"/>
                </a:solidFill>
                <a:effectLst/>
                <a:latin typeface="Segoe UI" panose="020B0502040204020203" pitchFamily="34" charset="0"/>
              </a:rPr>
              <a:t>https://learn.microsoft.com/en-us/microsoftteams/rooms/admin-center-license-overview</a:t>
            </a: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b="0" i="0" dirty="0">
              <a:solidFill>
                <a:srgbClr val="171717"/>
              </a:solidFill>
              <a:effectLst/>
              <a:latin typeface="Segoe UI" panose="020B0502040204020203" pitchFamily="34" charset="0"/>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lang="en-GB" dirty="0"/>
          </a:p>
          <a:p>
            <a:endParaRPr lang="en-GB"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5/4/2023 12:12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2118653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lnSpc>
                <a:spcPct val="107000"/>
              </a:lnSpc>
              <a:spcAft>
                <a:spcPts val="800"/>
              </a:spcAft>
              <a:defRPr/>
            </a:pPr>
            <a:r>
              <a:rPr lang="en-US" sz="800" dirty="0">
                <a:latin typeface="Segoe UI"/>
                <a:cs typeface="Segoe UI"/>
              </a:rPr>
              <a:t>There are two paths to management with Microsoft Teams Rooms. </a:t>
            </a:r>
          </a:p>
          <a:p>
            <a:pPr fontAlgn="base">
              <a:lnSpc>
                <a:spcPct val="107000"/>
              </a:lnSpc>
              <a:spcAft>
                <a:spcPts val="800"/>
              </a:spcAft>
              <a:defRPr/>
            </a:pPr>
            <a:endParaRPr lang="en-US" sz="800" dirty="0">
              <a:latin typeface="Segoe UI"/>
              <a:cs typeface="Segoe UI"/>
            </a:endParaRPr>
          </a:p>
          <a:p>
            <a:pPr fontAlgn="base">
              <a:lnSpc>
                <a:spcPct val="107000"/>
              </a:lnSpc>
              <a:spcAft>
                <a:spcPts val="800"/>
              </a:spcAft>
              <a:defRPr/>
            </a:pPr>
            <a:r>
              <a:rPr lang="en-US" sz="800" dirty="0">
                <a:latin typeface="Segoe UI"/>
                <a:cs typeface="Segoe UI"/>
              </a:rPr>
              <a:t>The first path is a self management journey. This is available with Teams Rooms Basic.</a:t>
            </a:r>
          </a:p>
          <a:p>
            <a:pPr fontAlgn="base">
              <a:lnSpc>
                <a:spcPct val="107000"/>
              </a:lnSpc>
              <a:spcAft>
                <a:spcPts val="800"/>
              </a:spcAft>
              <a:defRPr/>
            </a:pPr>
            <a:endParaRPr lang="en-US" sz="800" dirty="0">
              <a:latin typeface="Segoe UI"/>
              <a:cs typeface="Segoe UI"/>
            </a:endParaRPr>
          </a:p>
          <a:p>
            <a:pPr fontAlgn="base">
              <a:lnSpc>
                <a:spcPct val="107000"/>
              </a:lnSpc>
              <a:spcAft>
                <a:spcPts val="800"/>
              </a:spcAft>
              <a:defRPr/>
            </a:pPr>
            <a:r>
              <a:rPr lang="en-US" sz="800" dirty="0">
                <a:latin typeface="Segoe UI"/>
                <a:cs typeface="Segoe UI"/>
              </a:rPr>
              <a:t>This is the traditional path that Microsoft offers for every product where we give our customers self-service tools. </a:t>
            </a:r>
          </a:p>
          <a:p>
            <a:pPr fontAlgn="base">
              <a:lnSpc>
                <a:spcPct val="107000"/>
              </a:lnSpc>
              <a:spcAft>
                <a:spcPts val="800"/>
              </a:spcAft>
              <a:defRPr/>
            </a:pPr>
            <a:endParaRPr lang="en-US" sz="800" dirty="0">
              <a:latin typeface="Segoe UI"/>
              <a:cs typeface="Segoe UI"/>
            </a:endParaRPr>
          </a:p>
          <a:p>
            <a:pPr fontAlgn="base">
              <a:lnSpc>
                <a:spcPct val="107000"/>
              </a:lnSpc>
              <a:spcAft>
                <a:spcPts val="800"/>
              </a:spcAft>
              <a:defRPr/>
            </a:pPr>
            <a:r>
              <a:rPr lang="en-US" sz="800" dirty="0">
                <a:latin typeface="Segoe UI"/>
                <a:cs typeface="Segoe UI"/>
              </a:rPr>
              <a:t>For self management we have built an excellent set of self-service tools in the Teams Admin center, complemented by other device management tools such Microsoft Endpoint Manager.</a:t>
            </a:r>
          </a:p>
          <a:p>
            <a:pPr marL="0" marR="0" lvl="0" indent="0" algn="l" defTabSz="914367" rtl="0" eaLnBrk="1" fontAlgn="base" latinLnBrk="0" hangingPunct="1">
              <a:lnSpc>
                <a:spcPct val="107000"/>
              </a:lnSpc>
              <a:spcBef>
                <a:spcPts val="0"/>
              </a:spcBef>
              <a:spcAft>
                <a:spcPts val="800"/>
              </a:spcAft>
              <a:buClrTx/>
              <a:buSzTx/>
              <a:buFontTx/>
              <a:buNone/>
              <a:tabLst/>
              <a:defRPr/>
            </a:pPr>
            <a:endParaRPr lang="en-US" sz="800" dirty="0"/>
          </a:p>
          <a:p>
            <a:pPr fontAlgn="base">
              <a:lnSpc>
                <a:spcPct val="107000"/>
              </a:lnSpc>
              <a:spcAft>
                <a:spcPts val="800"/>
              </a:spcAft>
              <a:defRPr/>
            </a:pPr>
            <a:r>
              <a:rPr lang="en-US" sz="800" dirty="0">
                <a:latin typeface="Segoe UI"/>
                <a:cs typeface="Segoe UI"/>
              </a:rPr>
              <a:t>However, with Teams Rooms we are </a:t>
            </a:r>
            <a:r>
              <a:rPr lang="en-US" sz="800" i="1" dirty="0">
                <a:latin typeface="Segoe UI"/>
                <a:cs typeface="Segoe UI"/>
              </a:rPr>
              <a:t>also</a:t>
            </a:r>
            <a:r>
              <a:rPr lang="en-US" sz="800" dirty="0">
                <a:latin typeface="Segoe UI"/>
                <a:cs typeface="Segoe UI"/>
              </a:rPr>
              <a:t> offering another management path, and that path is the </a:t>
            </a:r>
            <a:r>
              <a:rPr kumimoji="0" lang="en-GB" sz="800" b="1" i="0" u="none" strike="noStrike" kern="1200" cap="none" spc="0" normalizeH="0" baseline="0" noProof="0" dirty="0">
                <a:ln>
                  <a:noFill/>
                </a:ln>
                <a:effectLst/>
                <a:uLnTx/>
                <a:uFillTx/>
                <a:latin typeface="Segoe UI Semibold" panose="020B0702040204020203" pitchFamily="34" charset="0"/>
                <a:ea typeface="+mn-lt"/>
                <a:cs typeface="Segoe UI Semibold" panose="020B0702040204020203" pitchFamily="34" charset="0"/>
              </a:rPr>
              <a:t>Microsoft Teams Rooms Pro Management </a:t>
            </a:r>
            <a:r>
              <a:rPr lang="en-US" sz="800" dirty="0">
                <a:latin typeface="Segoe UI"/>
                <a:cs typeface="Segoe UI"/>
              </a:rPr>
              <a:t>That offer, is</a:t>
            </a:r>
            <a:r>
              <a:rPr lang="en-US" sz="800" b="0" dirty="0">
                <a:latin typeface="Segoe UI"/>
                <a:cs typeface="Segoe UI"/>
              </a:rPr>
              <a:t> </a:t>
            </a:r>
            <a:r>
              <a:rPr lang="en-US" sz="800" b="0" u="sng" dirty="0">
                <a:latin typeface="Segoe UI"/>
                <a:cs typeface="Segoe UI"/>
              </a:rPr>
              <a:t>not</a:t>
            </a:r>
            <a:r>
              <a:rPr lang="en-US" sz="800" b="0" i="1" u="none" dirty="0">
                <a:latin typeface="Segoe UI"/>
                <a:cs typeface="Segoe UI"/>
              </a:rPr>
              <a:t> </a:t>
            </a:r>
            <a:r>
              <a:rPr lang="en-US" sz="800" b="0" i="0" u="none" dirty="0">
                <a:latin typeface="Segoe UI"/>
                <a:cs typeface="Segoe UI"/>
              </a:rPr>
              <a:t>a</a:t>
            </a:r>
            <a:r>
              <a:rPr lang="en-US" sz="800" b="0" i="0" dirty="0">
                <a:latin typeface="Segoe UI"/>
                <a:cs typeface="Segoe UI"/>
              </a:rPr>
              <a:t> set of tools; rather, it </a:t>
            </a:r>
            <a:r>
              <a:rPr lang="en-US" sz="800" dirty="0">
                <a:latin typeface="Segoe UI"/>
                <a:cs typeface="Segoe UI"/>
              </a:rPr>
              <a:t>is a managed service composed of a layer of operations software and partners that can manage the room environment for you on your behalf. </a:t>
            </a:r>
          </a:p>
          <a:p>
            <a:pPr fontAlgn="base">
              <a:lnSpc>
                <a:spcPct val="107000"/>
              </a:lnSpc>
              <a:spcAft>
                <a:spcPts val="800"/>
              </a:spcAft>
              <a:defRPr/>
            </a:pPr>
            <a:endParaRPr lang="en-US" dirty="0">
              <a:cs typeface="Segoe UI" panose="020B0502040204020203" pitchFamily="34" charset="0"/>
            </a:endParaRPr>
          </a:p>
          <a:p>
            <a:pPr marL="0" marR="0" lvl="0" indent="0" algn="l" defTabSz="914367" rtl="0" eaLnBrk="1" fontAlgn="base" latinLnBrk="0" hangingPunct="1">
              <a:lnSpc>
                <a:spcPct val="107000"/>
              </a:lnSpc>
              <a:spcBef>
                <a:spcPts val="0"/>
              </a:spcBef>
              <a:spcAft>
                <a:spcPts val="800"/>
              </a:spcAft>
              <a:buClrTx/>
              <a:buSzTx/>
              <a:buFontTx/>
              <a:buNone/>
              <a:tabLst/>
              <a:defRPr/>
            </a:pPr>
            <a:r>
              <a:rPr lang="en-US" sz="800" dirty="0">
                <a:latin typeface="Segoe UI"/>
                <a:cs typeface="Segoe UI"/>
              </a:rPr>
              <a:t>We will cover both today, starting with the Teams admin center first. </a:t>
            </a:r>
            <a:endParaRPr lang="en-US" sz="800" dirty="0">
              <a:cs typeface="Segoe UI"/>
            </a:endParaRPr>
          </a:p>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72E0C910-0166-48E0-B8EF-5071277A02A8}"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5/4/2023 12:15 PM</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a:t>
            </a:fld>
            <a:endParaRPr kumimoji="0" lang="en-US" sz="13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454957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Teams admin center is the single pane of glass where we want all tenant admins to deploy, manage and update their devices.  the admin center is OEM agnostic, this means that tenant admin can use a single solution to manage all Teams devices. Today we support managing teams phones, teams rooms, Teams displays and teams panels via the admin center. The admin center provides capabilities for the tenant admins to configure these devices in a granular fashion and to also help maintain device health. All official Microsoft updates for Teams devices are published only on the teams admin center. it is safe for the tenant admins to use the teams admin center as a single source of truth for the latest versions on teams devices. Our engineers work very closely with OEM partners to push firmware updates, application updates and config changes to the devices via the admin center.</a:t>
            </a:r>
          </a:p>
          <a:p>
            <a:pPr defTabSz="966612">
              <a:lnSpc>
                <a:spcPct val="100000"/>
              </a:lnSpc>
              <a:spcAft>
                <a:spcPts val="0"/>
              </a:spcAft>
              <a:defRPr/>
            </a:pPr>
            <a:r>
              <a:rPr lang="en-US" dirty="0"/>
              <a:t>-----------------------------------</a:t>
            </a:r>
          </a:p>
          <a:p>
            <a:pPr defTabSz="966612">
              <a:lnSpc>
                <a:spcPct val="100000"/>
              </a:lnSpc>
              <a:spcAft>
                <a:spcPts val="0"/>
              </a:spcAft>
              <a:defRPr/>
            </a:pPr>
            <a:endParaRPr lang="en-US" dirty="0"/>
          </a:p>
          <a:p>
            <a:pPr defTabSz="966612">
              <a:lnSpc>
                <a:spcPct val="100000"/>
              </a:lnSpc>
              <a:spcAft>
                <a:spcPts val="0"/>
              </a:spcAft>
              <a:defRPr/>
            </a:pPr>
            <a:r>
              <a:rPr lang="en-US" dirty="0"/>
              <a:t>It is highly encouraged to use Teams admin center as it provides Microsoft-certified firmware and is OEM agnostic.</a:t>
            </a:r>
          </a:p>
          <a:p>
            <a:pPr defTabSz="966612">
              <a:lnSpc>
                <a:spcPct val="100000"/>
              </a:lnSpc>
              <a:spcAft>
                <a:spcPts val="0"/>
              </a:spcAft>
              <a:defRPr/>
            </a:pPr>
            <a:endParaRPr lang="en-US" dirty="0"/>
          </a:p>
          <a:p>
            <a:pPr defTabSz="966612">
              <a:lnSpc>
                <a:spcPct val="100000"/>
              </a:lnSpc>
              <a:spcAft>
                <a:spcPts val="0"/>
              </a:spcAft>
              <a:defRPr/>
            </a:pPr>
            <a:r>
              <a:rPr lang="en-US" dirty="0"/>
              <a:t>OEM-specific tools may provide custom features specific to their products. If a customer is heavily invested in a single-OEM solution, it may also make sense to use the OEM tools instead of Teams admin center</a:t>
            </a:r>
          </a:p>
        </p:txBody>
      </p:sp>
      <p:sp>
        <p:nvSpPr>
          <p:cNvPr id="4" name="Slide Number Placeholder 3"/>
          <p:cNvSpPr>
            <a:spLocks noGrp="1"/>
          </p:cNvSpPr>
          <p:nvPr>
            <p:ph type="sldNum" sz="quarter" idx="5"/>
          </p:nvPr>
        </p:nvSpPr>
        <p:spPr/>
        <p:txBody>
          <a:bodyPr/>
          <a:lstStyle/>
          <a:p>
            <a:pPr defTabSz="966612">
              <a:defRPr/>
            </a:pPr>
            <a:fld id="{97F6534D-CD82-4897-AF9E-CAF66EE3A609}" type="slidenum">
              <a:rPr lang="en-US">
                <a:solidFill>
                  <a:prstClr val="black"/>
                </a:solidFill>
                <a:latin typeface="Calibri" panose="020F0502020204030204"/>
              </a:rPr>
              <a:pPr defTabSz="966612">
                <a:defRPr/>
              </a:pPr>
              <a:t>9</a:t>
            </a:fld>
            <a:endParaRPr lang="en-US">
              <a:solidFill>
                <a:prstClr val="black"/>
              </a:solidFill>
              <a:latin typeface="Calibri" panose="020F0502020204030204"/>
            </a:endParaRPr>
          </a:p>
        </p:txBody>
      </p:sp>
    </p:spTree>
    <p:extLst>
      <p:ext uri="{BB962C8B-B14F-4D97-AF65-F5344CB8AC3E}">
        <p14:creationId xmlns:p14="http://schemas.microsoft.com/office/powerpoint/2010/main" val="3801008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600"/>
              </a:spcBef>
              <a:spcAft>
                <a:spcPts val="600"/>
              </a:spcAft>
            </a:pPr>
            <a:r>
              <a:rPr lang="en-US" sz="1200" dirty="0"/>
              <a:t>Assign the role via portal.azure.com</a:t>
            </a:r>
            <a:endParaRPr lang="en-US" sz="1100" dirty="0"/>
          </a:p>
          <a:p>
            <a:r>
              <a:rPr lang="en-US" dirty="0"/>
              <a:t>This video walks through the process.</a:t>
            </a:r>
          </a:p>
          <a:p>
            <a:r>
              <a:rPr lang="en-US" dirty="0"/>
              <a:t>https://youtu.be/Gl-x27Vs0Tw</a:t>
            </a:r>
          </a:p>
          <a:p>
            <a:endParaRPr lang="en-US" dirty="0"/>
          </a:p>
          <a:p>
            <a:pPr algn="l"/>
            <a:r>
              <a:rPr lang="en-US" b="0" i="0" dirty="0">
                <a:solidFill>
                  <a:srgbClr val="242424"/>
                </a:solidFill>
                <a:effectLst/>
                <a:latin typeface="Segoe UI" panose="020B0502040204020203" pitchFamily="34" charset="0"/>
              </a:rPr>
              <a:t>You can access Real-Time Analytics if you have one of the following roles:</a:t>
            </a:r>
            <a:br>
              <a:rPr lang="en-US" b="0" i="0" dirty="0">
                <a:solidFill>
                  <a:srgbClr val="242424"/>
                </a:solidFill>
                <a:effectLst/>
                <a:latin typeface="Segoe UI" panose="020B0502040204020203" pitchFamily="34" charset="0"/>
              </a:rPr>
            </a:br>
            <a:endParaRPr lang="en-US" b="0" i="0" dirty="0">
              <a:solidFill>
                <a:srgbClr val="242424"/>
              </a:solidFill>
              <a:effectLst/>
              <a:latin typeface="Segoe UI" panose="020B0502040204020203" pitchFamily="34" charset="0"/>
            </a:endParaRPr>
          </a:p>
          <a:p>
            <a:pPr algn="l">
              <a:buFont typeface="Arial" panose="020B0604020202020204" pitchFamily="34" charset="0"/>
              <a:buChar char="•"/>
            </a:pPr>
            <a:r>
              <a:rPr lang="en-US" b="0" i="0" dirty="0">
                <a:solidFill>
                  <a:srgbClr val="242424"/>
                </a:solidFill>
                <a:effectLst/>
                <a:latin typeface="Segoe UI" panose="020B0502040204020203" pitchFamily="34" charset="0"/>
              </a:rPr>
              <a:t>Teams Administrator</a:t>
            </a:r>
          </a:p>
          <a:p>
            <a:pPr algn="l">
              <a:buFont typeface="Arial" panose="020B0604020202020204" pitchFamily="34" charset="0"/>
              <a:buChar char="•"/>
            </a:pPr>
            <a:r>
              <a:rPr lang="en-US" b="0" i="0" dirty="0">
                <a:solidFill>
                  <a:srgbClr val="242424"/>
                </a:solidFill>
                <a:effectLst/>
                <a:latin typeface="Segoe UI" panose="020B0502040204020203" pitchFamily="34" charset="0"/>
              </a:rPr>
              <a:t>Teams Communications Support Specialist</a:t>
            </a:r>
          </a:p>
          <a:p>
            <a:pPr algn="l">
              <a:buFont typeface="Arial" panose="020B0604020202020204" pitchFamily="34" charset="0"/>
              <a:buChar char="•"/>
            </a:pPr>
            <a:r>
              <a:rPr lang="en-US" b="0" i="0" dirty="0">
                <a:solidFill>
                  <a:srgbClr val="242424"/>
                </a:solidFill>
                <a:effectLst/>
                <a:latin typeface="Segoe UI" panose="020B0502040204020203" pitchFamily="34" charset="0"/>
              </a:rPr>
              <a:t>Teams Communications Support Engineer</a:t>
            </a:r>
          </a:p>
          <a:p>
            <a:endParaRPr lang="en-US" dirty="0"/>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10</a:t>
            </a:fld>
            <a:endParaRPr lang="en-GB"/>
          </a:p>
        </p:txBody>
      </p:sp>
    </p:spTree>
    <p:extLst>
      <p:ext uri="{BB962C8B-B14F-4D97-AF65-F5344CB8AC3E}">
        <p14:creationId xmlns:p14="http://schemas.microsoft.com/office/powerpoint/2010/main" val="2490984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admin image shows what a devices administrator sees when signing in.</a:t>
            </a:r>
          </a:p>
          <a:p>
            <a:endParaRPr lang="en-US" dirty="0"/>
          </a:p>
          <a:p>
            <a:pPr algn="l"/>
            <a:r>
              <a:rPr lang="en-US" b="0" i="0" dirty="0">
                <a:solidFill>
                  <a:srgbClr val="242424"/>
                </a:solidFill>
                <a:effectLst/>
                <a:latin typeface="Segoe UI" panose="020B0502040204020203" pitchFamily="34" charset="0"/>
              </a:rPr>
              <a:t>You can access Real-Time Analytics if you have one of the following roles:</a:t>
            </a:r>
            <a:br>
              <a:rPr lang="en-US" b="0" i="0" dirty="0">
                <a:solidFill>
                  <a:srgbClr val="242424"/>
                </a:solidFill>
                <a:effectLst/>
                <a:latin typeface="Segoe UI" panose="020B0502040204020203" pitchFamily="34" charset="0"/>
              </a:rPr>
            </a:br>
            <a:endParaRPr lang="en-US" b="0" i="0" dirty="0">
              <a:solidFill>
                <a:srgbClr val="242424"/>
              </a:solidFill>
              <a:effectLst/>
              <a:latin typeface="Segoe UI" panose="020B0502040204020203" pitchFamily="34" charset="0"/>
            </a:endParaRPr>
          </a:p>
          <a:p>
            <a:pPr algn="l">
              <a:buFont typeface="Arial" panose="020B0604020202020204" pitchFamily="34" charset="0"/>
              <a:buChar char="•"/>
            </a:pPr>
            <a:r>
              <a:rPr lang="en-US" b="0" i="0" dirty="0">
                <a:solidFill>
                  <a:srgbClr val="242424"/>
                </a:solidFill>
                <a:effectLst/>
                <a:latin typeface="Segoe UI" panose="020B0502040204020203" pitchFamily="34" charset="0"/>
              </a:rPr>
              <a:t>Teams Administrator</a:t>
            </a:r>
          </a:p>
          <a:p>
            <a:pPr algn="l">
              <a:buFont typeface="Arial" panose="020B0604020202020204" pitchFamily="34" charset="0"/>
              <a:buChar char="•"/>
            </a:pPr>
            <a:r>
              <a:rPr lang="en-US" b="0" i="0" dirty="0">
                <a:solidFill>
                  <a:srgbClr val="242424"/>
                </a:solidFill>
                <a:effectLst/>
                <a:latin typeface="Segoe UI" panose="020B0502040204020203" pitchFamily="34" charset="0"/>
              </a:rPr>
              <a:t>Teams Communications Support Specialist</a:t>
            </a:r>
          </a:p>
          <a:p>
            <a:pPr algn="l">
              <a:buFont typeface="Arial" panose="020B0604020202020204" pitchFamily="34" charset="0"/>
              <a:buChar char="•"/>
            </a:pPr>
            <a:r>
              <a:rPr lang="en-US" b="0" i="0" dirty="0">
                <a:solidFill>
                  <a:srgbClr val="242424"/>
                </a:solidFill>
                <a:effectLst/>
                <a:latin typeface="Segoe UI" panose="020B0502040204020203" pitchFamily="34" charset="0"/>
              </a:rPr>
              <a:t>Teams Communications Support Engineer</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11</a:t>
            </a:fld>
            <a:endParaRPr lang="en-GB"/>
          </a:p>
        </p:txBody>
      </p:sp>
    </p:spTree>
    <p:extLst>
      <p:ext uri="{BB962C8B-B14F-4D97-AF65-F5344CB8AC3E}">
        <p14:creationId xmlns:p14="http://schemas.microsoft.com/office/powerpoint/2010/main" val="122072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In this screen we see all the phones that are deployed in the tenant on a single page. the phones are also categorized based on the sign in mode as user phones, common area phones, and conference phones. The snapshot also provides information about the device health status. The tenant admins can take quick action from this page to update their devices to the latest available versions or to check on devices that are showing as offline. The configuration profiles tab provides the tenant admins the ability to apply bulk configurations to devices based on their own criteria. The devices can also be tagged for easy filtering. Teams displays page isn't a different section of the admin center but has identical management options as seen here.</a:t>
            </a:r>
          </a:p>
          <a:p>
            <a:endParaRPr lang="en-US" dirty="0"/>
          </a:p>
          <a:p>
            <a:r>
              <a:rPr lang="en-US" dirty="0"/>
              <a:t>------------------------------------------------</a:t>
            </a:r>
          </a:p>
          <a:p>
            <a:endParaRPr lang="en-US" dirty="0"/>
          </a:p>
          <a:p>
            <a:r>
              <a:rPr lang="en-US" dirty="0"/>
              <a:t>Teams Rooms and Panels are in a different section of admin center but have the same management options as seen here.</a:t>
            </a:r>
          </a:p>
        </p:txBody>
      </p:sp>
      <p:sp>
        <p:nvSpPr>
          <p:cNvPr id="4" name="Slide Number Placeholder 3"/>
          <p:cNvSpPr>
            <a:spLocks noGrp="1"/>
          </p:cNvSpPr>
          <p:nvPr>
            <p:ph type="sldNum" sz="quarter" idx="5"/>
          </p:nvPr>
        </p:nvSpPr>
        <p:spPr/>
        <p:txBody>
          <a:bodyPr/>
          <a:lstStyle/>
          <a:p>
            <a:fld id="{C5BB479D-8711-4AA6-8C99-B5488E92A210}" type="slidenum">
              <a:rPr lang="en-GB" smtClean="0"/>
              <a:t>12</a:t>
            </a:fld>
            <a:endParaRPr lang="en-GB"/>
          </a:p>
        </p:txBody>
      </p:sp>
    </p:spTree>
    <p:extLst>
      <p:ext uri="{BB962C8B-B14F-4D97-AF65-F5344CB8AC3E}">
        <p14:creationId xmlns:p14="http://schemas.microsoft.com/office/powerpoint/2010/main" val="1508628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Editing a configuration profile does not push that change to devices assigned that profile. You need to re-push the CP.</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rPr>
              <a:t>Some of the device settings may not be applicable to all devices. For example, Norden disregards screen capture. </a:t>
            </a:r>
            <a:endParaRPr lang="en-US" sz="1800" dirty="0">
              <a:effectLst/>
              <a:latin typeface="Arial" panose="020B0604020202020204" pitchFamily="34" charset="0"/>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rPr>
              <a:t>Assignment of configuration profiles works in one direction. For example, user can still change the time zone on the device. </a:t>
            </a:r>
            <a:endParaRPr lang="en-US" sz="1800" dirty="0">
              <a:effectLst/>
              <a:latin typeface="Arial" panose="020B0604020202020204" pitchFamily="34" charset="0"/>
            </a:endParaRPr>
          </a:p>
          <a:p>
            <a:endParaRPr lang="en-US" dirty="0"/>
          </a:p>
          <a:p>
            <a:endParaRPr lang="en-US" dirty="0"/>
          </a:p>
          <a:p>
            <a:r>
              <a:rPr lang="en-US" dirty="0"/>
              <a:t>Not shown in image: </a:t>
            </a:r>
          </a:p>
          <a:p>
            <a:r>
              <a:rPr lang="en-US" dirty="0"/>
              <a:t>Ability to enable/disable DHCP and assign a static IP/Gateway/DNS</a:t>
            </a:r>
          </a:p>
          <a:p>
            <a:endParaRPr lang="en-US" dirty="0"/>
          </a:p>
          <a:p>
            <a:r>
              <a:rPr lang="en-US" dirty="0"/>
              <a:t>Change default admin password</a:t>
            </a:r>
          </a:p>
          <a:p>
            <a:endParaRPr lang="en-US" dirty="0"/>
          </a:p>
          <a:p>
            <a:r>
              <a:rPr lang="en-US" dirty="0"/>
              <a:t>Disable Network PC port</a:t>
            </a:r>
          </a:p>
        </p:txBody>
      </p:sp>
      <p:sp>
        <p:nvSpPr>
          <p:cNvPr id="4" name="Slide Number Placeholder 3"/>
          <p:cNvSpPr>
            <a:spLocks noGrp="1"/>
          </p:cNvSpPr>
          <p:nvPr>
            <p:ph type="sldNum" sz="quarter" idx="5"/>
          </p:nvPr>
        </p:nvSpPr>
        <p:spPr/>
        <p:txBody>
          <a:bodyPr/>
          <a:lstStyle/>
          <a:p>
            <a:fld id="{C5BB479D-8711-4AA6-8C99-B5488E92A210}" type="slidenum">
              <a:rPr lang="en-GB" smtClean="0"/>
              <a:t>13</a:t>
            </a:fld>
            <a:endParaRPr lang="en-GB"/>
          </a:p>
        </p:txBody>
      </p:sp>
    </p:spTree>
    <p:extLst>
      <p:ext uri="{BB962C8B-B14F-4D97-AF65-F5344CB8AC3E}">
        <p14:creationId xmlns:p14="http://schemas.microsoft.com/office/powerpoint/2010/main" val="40136879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Select one or several devices. You can apply filters to select only devices matching a given criteria/tag</a:t>
            </a:r>
          </a:p>
          <a:p>
            <a:r>
              <a:rPr lang="en-US" dirty="0"/>
              <a:t>Note that you cannot remove a configuration profile. You can assign a new Configuration profile with the default settings or you have to rest the phone.</a:t>
            </a:r>
          </a:p>
        </p:txBody>
      </p:sp>
      <p:sp>
        <p:nvSpPr>
          <p:cNvPr id="4" name="Slide Number Placeholder 3"/>
          <p:cNvSpPr>
            <a:spLocks noGrp="1"/>
          </p:cNvSpPr>
          <p:nvPr>
            <p:ph type="sldNum" sz="quarter" idx="5"/>
          </p:nvPr>
        </p:nvSpPr>
        <p:spPr/>
        <p:txBody>
          <a:bodyPr/>
          <a:lstStyle/>
          <a:p>
            <a:fld id="{C5BB479D-8711-4AA6-8C99-B5488E92A210}" type="slidenum">
              <a:rPr lang="en-GB" smtClean="0"/>
              <a:t>14</a:t>
            </a:fld>
            <a:endParaRPr lang="en-GB"/>
          </a:p>
        </p:txBody>
      </p:sp>
    </p:spTree>
    <p:extLst>
      <p:ext uri="{BB962C8B-B14F-4D97-AF65-F5344CB8AC3E}">
        <p14:creationId xmlns:p14="http://schemas.microsoft.com/office/powerpoint/2010/main" val="32516135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tags are user based, don’t create tags for the device, e.g. “Yealink T58A”. If the user signs in to a different phone (e.g. AudioCodes 450HD), the tag will now be incorrect</a:t>
            </a:r>
          </a:p>
          <a:p>
            <a:endParaRPr lang="en-US" dirty="0"/>
          </a:p>
          <a:p>
            <a:r>
              <a:rPr lang="en-US" dirty="0"/>
              <a:t>You can filter based off device and manufacturer anyway, so device tags would be redundant.</a:t>
            </a:r>
          </a:p>
          <a:p>
            <a:endParaRPr lang="en-US" dirty="0"/>
          </a:p>
          <a:p>
            <a:r>
              <a:rPr lang="en-US" dirty="0"/>
              <a:t>These tags are not to be confused with Teams-level tags configured in TAC at Org-wide settings/Teams settings.</a:t>
            </a:r>
          </a:p>
          <a:p>
            <a:endParaRPr lang="en-US" dirty="0"/>
          </a:p>
          <a:p>
            <a:r>
              <a:rPr lang="en-US" b="0" i="0" dirty="0">
                <a:solidFill>
                  <a:srgbClr val="171717"/>
                </a:solidFill>
                <a:effectLst/>
                <a:latin typeface="Segoe UI" panose="020B0502040204020203" pitchFamily="34" charset="0"/>
              </a:rPr>
              <a:t>Tags can be up to 25 characters.</a:t>
            </a:r>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15</a:t>
            </a:fld>
            <a:endParaRPr lang="en-GB"/>
          </a:p>
        </p:txBody>
      </p:sp>
    </p:spTree>
    <p:extLst>
      <p:ext uri="{BB962C8B-B14F-4D97-AF65-F5344CB8AC3E}">
        <p14:creationId xmlns:p14="http://schemas.microsoft.com/office/powerpoint/2010/main" val="216431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Rooms and Panels are in a different section of admin center but have the same management options as seen here.</a:t>
            </a:r>
          </a:p>
        </p:txBody>
      </p:sp>
      <p:sp>
        <p:nvSpPr>
          <p:cNvPr id="4" name="Slide Number Placeholder 3"/>
          <p:cNvSpPr>
            <a:spLocks noGrp="1"/>
          </p:cNvSpPr>
          <p:nvPr>
            <p:ph type="sldNum" sz="quarter" idx="5"/>
          </p:nvPr>
        </p:nvSpPr>
        <p:spPr/>
        <p:txBody>
          <a:bodyPr/>
          <a:lstStyle/>
          <a:p>
            <a:fld id="{C5BB479D-8711-4AA6-8C99-B5488E92A210}" type="slidenum">
              <a:rPr lang="en-GB" smtClean="0"/>
              <a:t>16</a:t>
            </a:fld>
            <a:endParaRPr lang="en-GB"/>
          </a:p>
        </p:txBody>
      </p:sp>
    </p:spTree>
    <p:extLst>
      <p:ext uri="{BB962C8B-B14F-4D97-AF65-F5344CB8AC3E}">
        <p14:creationId xmlns:p14="http://schemas.microsoft.com/office/powerpoint/2010/main" val="15086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set the Organization Asset Tag and the Notes on the main devices page. Highlight the device and select Edit. You can select multiple devices to edit.</a:t>
            </a:r>
          </a:p>
        </p:txBody>
      </p:sp>
      <p:sp>
        <p:nvSpPr>
          <p:cNvPr id="4" name="Slide Number Placeholder 3"/>
          <p:cNvSpPr>
            <a:spLocks noGrp="1"/>
          </p:cNvSpPr>
          <p:nvPr>
            <p:ph type="sldNum" sz="quarter" idx="5"/>
          </p:nvPr>
        </p:nvSpPr>
        <p:spPr/>
        <p:txBody>
          <a:bodyPr/>
          <a:lstStyle/>
          <a:p>
            <a:fld id="{C5BB479D-8711-4AA6-8C99-B5488E92A210}" type="slidenum">
              <a:rPr lang="en-GB" smtClean="0"/>
              <a:t>19</a:t>
            </a:fld>
            <a:endParaRPr lang="en-GB"/>
          </a:p>
        </p:txBody>
      </p:sp>
    </p:spTree>
    <p:extLst>
      <p:ext uri="{BB962C8B-B14F-4D97-AF65-F5344CB8AC3E}">
        <p14:creationId xmlns:p14="http://schemas.microsoft.com/office/powerpoint/2010/main" val="695868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24</a:t>
            </a:fld>
            <a:endParaRPr lang="en-GB"/>
          </a:p>
        </p:txBody>
      </p:sp>
    </p:spTree>
    <p:extLst>
      <p:ext uri="{BB962C8B-B14F-4D97-AF65-F5344CB8AC3E}">
        <p14:creationId xmlns:p14="http://schemas.microsoft.com/office/powerpoint/2010/main" val="6269165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case, I defined IT/Notification as the channel to which alerts should be sent.</a:t>
            </a:r>
          </a:p>
          <a:p>
            <a:endParaRPr lang="en-US" dirty="0"/>
          </a:p>
          <a:p>
            <a:r>
              <a:rPr lang="en-US" dirty="0"/>
              <a:t>The lower left image shows a sample alert</a:t>
            </a:r>
          </a:p>
          <a:p>
            <a:endParaRPr lang="en-US" dirty="0"/>
          </a:p>
          <a:p>
            <a:r>
              <a:rPr lang="en-US" dirty="0"/>
              <a:t>The right side text is sample JSON from the webhook</a:t>
            </a:r>
          </a:p>
        </p:txBody>
      </p:sp>
      <p:sp>
        <p:nvSpPr>
          <p:cNvPr id="4" name="Slide Number Placeholder 3"/>
          <p:cNvSpPr>
            <a:spLocks noGrp="1"/>
          </p:cNvSpPr>
          <p:nvPr>
            <p:ph type="sldNum" sz="quarter" idx="5"/>
          </p:nvPr>
        </p:nvSpPr>
        <p:spPr/>
        <p:txBody>
          <a:bodyPr/>
          <a:lstStyle/>
          <a:p>
            <a:fld id="{C5BB479D-8711-4AA6-8C99-B5488E92A210}" type="slidenum">
              <a:rPr lang="en-GB" smtClean="0"/>
              <a:t>26</a:t>
            </a:fld>
            <a:endParaRPr lang="en-GB"/>
          </a:p>
        </p:txBody>
      </p:sp>
    </p:spTree>
    <p:extLst>
      <p:ext uri="{BB962C8B-B14F-4D97-AF65-F5344CB8AC3E}">
        <p14:creationId xmlns:p14="http://schemas.microsoft.com/office/powerpoint/2010/main" val="3223129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lnSpc>
                <a:spcPct val="100000"/>
              </a:lnSpc>
              <a:spcAft>
                <a:spcPts val="0"/>
              </a:spcAft>
              <a:defRPr/>
            </a:pPr>
            <a:r>
              <a:rPr lang="en-US" dirty="0"/>
              <a:t>It is highly encouraged to use Teams admin center as it provides Microsoft-certified firmware and is OEM agnostic.</a:t>
            </a:r>
          </a:p>
          <a:p>
            <a:pPr defTabSz="966612">
              <a:lnSpc>
                <a:spcPct val="100000"/>
              </a:lnSpc>
              <a:spcAft>
                <a:spcPts val="0"/>
              </a:spcAft>
              <a:defRPr/>
            </a:pPr>
            <a:endParaRPr lang="en-US" dirty="0"/>
          </a:p>
          <a:p>
            <a:pPr defTabSz="966612">
              <a:lnSpc>
                <a:spcPct val="100000"/>
              </a:lnSpc>
              <a:spcAft>
                <a:spcPts val="0"/>
              </a:spcAft>
              <a:defRPr/>
            </a:pPr>
            <a:r>
              <a:rPr lang="en-US" dirty="0"/>
              <a:t>OEM-specific tools may provide custom features specific to their products. If a customer is heavily invested in a single-OEM solution, it may also make sense to use the OEM tools instead of Teams admin center</a:t>
            </a:r>
          </a:p>
        </p:txBody>
      </p:sp>
      <p:sp>
        <p:nvSpPr>
          <p:cNvPr id="4" name="Slide Number Placeholder 3"/>
          <p:cNvSpPr>
            <a:spLocks noGrp="1"/>
          </p:cNvSpPr>
          <p:nvPr>
            <p:ph type="sldNum" sz="quarter" idx="5"/>
          </p:nvPr>
        </p:nvSpPr>
        <p:spPr/>
        <p:txBody>
          <a:bodyPr/>
          <a:lstStyle/>
          <a:p>
            <a:pPr defTabSz="966612">
              <a:defRPr/>
            </a:pPr>
            <a:fld id="{97F6534D-CD82-4897-AF9E-CAF66EE3A609}" type="slidenum">
              <a:rPr lang="en-US">
                <a:solidFill>
                  <a:prstClr val="black"/>
                </a:solidFill>
                <a:latin typeface="Calibri" panose="020F0502020204030204"/>
              </a:rPr>
              <a:pPr defTabSz="966612">
                <a:defRPr/>
              </a:pPr>
              <a:t>28</a:t>
            </a:fld>
            <a:endParaRPr lang="en-US">
              <a:solidFill>
                <a:prstClr val="black"/>
              </a:solidFill>
              <a:latin typeface="Calibri" panose="020F0502020204030204"/>
            </a:endParaRPr>
          </a:p>
        </p:txBody>
      </p:sp>
    </p:spTree>
    <p:extLst>
      <p:ext uri="{BB962C8B-B14F-4D97-AF65-F5344CB8AC3E}">
        <p14:creationId xmlns:p14="http://schemas.microsoft.com/office/powerpoint/2010/main" val="38010086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Response from phone to TAC is only </a:t>
            </a:r>
            <a:r>
              <a:rPr lang="en-GB" dirty="0" err="1"/>
              <a:t>afte</a:t>
            </a:r>
            <a:r>
              <a:rPr lang="en-GB" dirty="0"/>
              <a:t> the update is successful.</a:t>
            </a:r>
          </a:p>
          <a:p>
            <a:endParaRPr lang="en-GB" dirty="0"/>
          </a:p>
          <a:p>
            <a:r>
              <a:rPr lang="en-GB" dirty="0"/>
              <a:t>*** Removed Teams Firmware URL – we’ll roll up into O365IPUrls ***</a:t>
            </a:r>
          </a:p>
          <a:p>
            <a:r>
              <a:rPr lang="en-GB" dirty="0"/>
              <a:t>*.blob.core.windows.net</a:t>
            </a:r>
          </a:p>
          <a:p>
            <a:r>
              <a:rPr lang="en-GB" dirty="0"/>
              <a:t>App-only updates coming soon.</a:t>
            </a:r>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29</a:t>
            </a:fld>
            <a:endParaRPr lang="en-GB"/>
          </a:p>
        </p:txBody>
      </p:sp>
    </p:spTree>
    <p:extLst>
      <p:ext uri="{BB962C8B-B14F-4D97-AF65-F5344CB8AC3E}">
        <p14:creationId xmlns:p14="http://schemas.microsoft.com/office/powerpoint/2010/main" val="6852332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71717"/>
                </a:solidFill>
                <a:effectLst/>
                <a:latin typeface="Segoe UI" panose="020B0502040204020203" pitchFamily="34" charset="0"/>
              </a:rPr>
              <a:t>To manage devices, you need to be a Global admin, Teams Administrator, or Teams Device admin. For more information about admin roles, see </a:t>
            </a:r>
            <a:r>
              <a:rPr lang="en-US" b="0" i="0" u="none" strike="noStrike" dirty="0">
                <a:effectLst/>
                <a:latin typeface="Segoe UI" panose="020B0502040204020203" pitchFamily="34" charset="0"/>
                <a:hlinkClick r:id="rId3"/>
              </a:rPr>
              <a:t>Use Microsoft Teams administrator roles to manage Teams</a:t>
            </a:r>
            <a:r>
              <a:rPr lang="en-US" b="0" i="0" dirty="0">
                <a:solidFill>
                  <a:srgbClr val="171717"/>
                </a:solidFill>
                <a:effectLst/>
                <a:latin typeface="Segoe UI" panose="020B0502040204020203" pitchFamily="34" charset="0"/>
              </a:rPr>
              <a:t>.</a:t>
            </a:r>
          </a:p>
          <a:p>
            <a:endParaRPr lang="en-US" b="0" i="0" dirty="0">
              <a:solidFill>
                <a:srgbClr val="171717"/>
              </a:solidFill>
              <a:effectLst/>
              <a:latin typeface="Segoe UI" panose="020B0502040204020203" pitchFamily="34" charset="0"/>
            </a:endParaRPr>
          </a:p>
          <a:p>
            <a:r>
              <a:rPr lang="en-US" b="0" i="0" dirty="0">
                <a:solidFill>
                  <a:srgbClr val="171717"/>
                </a:solidFill>
                <a:effectLst/>
                <a:latin typeface="Segoe UI" panose="020B0502040204020203" pitchFamily="34" charset="0"/>
              </a:rPr>
              <a:t>The latest firmware update release isn't applied on your Teams device. Instead, the update that's automatically applied on your device is delayed by one version. For example, assume your device has version "10" applied, and version "11" is released. Version "11" won't be applied yet. Instead your device will only be updated to version "11" after version "12" is released.</a:t>
            </a:r>
          </a:p>
          <a:p>
            <a:endParaRPr lang="en-US" b="0" i="0" dirty="0">
              <a:solidFill>
                <a:srgbClr val="171717"/>
              </a:solidFill>
              <a:effectLst/>
              <a:latin typeface="Segoe UI" panose="020B0502040204020203" pitchFamily="34" charset="0"/>
            </a:endParaRPr>
          </a:p>
          <a:p>
            <a:r>
              <a:rPr lang="en-US" b="0" i="0" dirty="0">
                <a:solidFill>
                  <a:srgbClr val="171717"/>
                </a:solidFill>
                <a:effectLst/>
                <a:latin typeface="Segoe UI" panose="020B0502040204020203" pitchFamily="34" charset="0"/>
              </a:rPr>
              <a:t>Some devices don't support automatic firmware update yet. Applying automatic firmware update settings on devices that don't support automatic updates won't have any affect on those devices. For questions about whether your device will support automatic firmware updates, contact your device manufacturer.</a:t>
            </a:r>
          </a:p>
          <a:p>
            <a:endParaRPr lang="en-US" b="0" i="0" dirty="0">
              <a:solidFill>
                <a:srgbClr val="171717"/>
              </a:solidFill>
              <a:effectLst/>
              <a:latin typeface="Segoe UI" panose="020B0502040204020203" pitchFamily="34" charset="0"/>
            </a:endParaRPr>
          </a:p>
          <a:p>
            <a:r>
              <a:rPr lang="en-US" b="0" i="0" dirty="0">
                <a:solidFill>
                  <a:srgbClr val="171717"/>
                </a:solidFill>
                <a:effectLst/>
                <a:latin typeface="Segoe UI" panose="020B0502040204020203" pitchFamily="34" charset="0"/>
              </a:rPr>
              <a:t>If an APK downgrade happens, the device must be rebooted.</a:t>
            </a:r>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30</a:t>
            </a:fld>
            <a:endParaRPr lang="en-GB"/>
          </a:p>
        </p:txBody>
      </p:sp>
    </p:spTree>
    <p:extLst>
      <p:ext uri="{BB962C8B-B14F-4D97-AF65-F5344CB8AC3E}">
        <p14:creationId xmlns:p14="http://schemas.microsoft.com/office/powerpoint/2010/main" val="38511135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Segoe UI" panose="020B0502040204020203" pitchFamily="34" charset="0"/>
              </a:rPr>
              <a:t>As soon as available’ update option is explained in the document </a:t>
            </a:r>
            <a:r>
              <a:rPr lang="en-US" b="0" i="0" dirty="0">
                <a:effectLst/>
                <a:latin typeface="Segoe UI" panose="020B0502040204020203" pitchFamily="34" charset="0"/>
                <a:hlinkClick r:id="rId3" tooltip="https://docs.microsoft.com/en-us/microsoftteams/devices/remote-update"/>
              </a:rPr>
              <a:t>Update Microsoft Teams devices remotely - Microsoft Teams | Microsoft Docs</a:t>
            </a:r>
            <a:r>
              <a:rPr lang="en-US" b="0" i="0" dirty="0">
                <a:effectLst/>
                <a:latin typeface="Segoe UI" panose="020B0502040204020203" pitchFamily="34" charset="0"/>
              </a:rPr>
              <a:t>. - installs the 1st weekend after the update is release,</a:t>
            </a:r>
          </a:p>
          <a:p>
            <a:endParaRPr lang="en-US" dirty="0"/>
          </a:p>
          <a:p>
            <a:r>
              <a:rPr lang="en-US" dirty="0"/>
              <a:t>This will push the update based on UTC. A fix to get the local time of the device will be released in Q3, 2021</a:t>
            </a:r>
          </a:p>
          <a:p>
            <a:endParaRPr lang="en-US" dirty="0"/>
          </a:p>
          <a:p>
            <a:pPr algn="l">
              <a:buFont typeface="Arial" panose="020B0604020202020204" pitchFamily="34" charset="0"/>
              <a:buChar char="•"/>
            </a:pPr>
            <a:r>
              <a:rPr lang="en-US" b="1" i="0" dirty="0">
                <a:solidFill>
                  <a:srgbClr val="171717"/>
                </a:solidFill>
                <a:effectLst/>
                <a:latin typeface="Segoe UI" panose="020B0502040204020203" pitchFamily="34" charset="0"/>
              </a:rPr>
              <a:t>As soon as available</a:t>
            </a:r>
            <a:r>
              <a:rPr lang="en-US" b="0" i="0" dirty="0">
                <a:solidFill>
                  <a:srgbClr val="171717"/>
                </a:solidFill>
                <a:effectLst/>
                <a:latin typeface="Segoe UI" panose="020B0502040204020203" pitchFamily="34" charset="0"/>
              </a:rPr>
              <a:t> Second-newest device firmware update is applied on the first weekend after the latest update is released.</a:t>
            </a:r>
          </a:p>
          <a:p>
            <a:pPr algn="l">
              <a:buFont typeface="Arial" panose="020B0604020202020204" pitchFamily="34" charset="0"/>
              <a:buChar char="•"/>
            </a:pPr>
            <a:r>
              <a:rPr lang="en-US" b="1" i="0" dirty="0">
                <a:solidFill>
                  <a:srgbClr val="171717"/>
                </a:solidFill>
                <a:effectLst/>
                <a:latin typeface="Segoe UI" panose="020B0502040204020203" pitchFamily="34" charset="0"/>
              </a:rPr>
              <a:t>Defer 30 days</a:t>
            </a:r>
            <a:r>
              <a:rPr lang="en-US" b="0" i="0" dirty="0">
                <a:solidFill>
                  <a:srgbClr val="171717"/>
                </a:solidFill>
                <a:effectLst/>
                <a:latin typeface="Segoe UI" panose="020B0502040204020203" pitchFamily="34" charset="0"/>
              </a:rPr>
              <a:t> Second-newest device firmware update is applied 30 days after the latest update is released.</a:t>
            </a:r>
          </a:p>
          <a:p>
            <a:pPr algn="l">
              <a:buFont typeface="Arial" panose="020B0604020202020204" pitchFamily="34" charset="0"/>
              <a:buChar char="•"/>
            </a:pPr>
            <a:r>
              <a:rPr lang="en-US" b="1" i="0" dirty="0">
                <a:solidFill>
                  <a:srgbClr val="171717"/>
                </a:solidFill>
                <a:effectLst/>
                <a:latin typeface="Segoe UI" panose="020B0502040204020203" pitchFamily="34" charset="0"/>
              </a:rPr>
              <a:t>Defer 90 days</a:t>
            </a:r>
            <a:r>
              <a:rPr lang="en-US" b="0" i="0" dirty="0">
                <a:solidFill>
                  <a:srgbClr val="171717"/>
                </a:solidFill>
                <a:effectLst/>
                <a:latin typeface="Segoe UI" panose="020B0502040204020203" pitchFamily="34" charset="0"/>
              </a:rPr>
              <a:t> Second-newest device firmware update is applied 90 days after the latest update is released.</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31</a:t>
            </a:fld>
            <a:endParaRPr lang="en-GB"/>
          </a:p>
        </p:txBody>
      </p:sp>
    </p:spTree>
    <p:extLst>
      <p:ext uri="{BB962C8B-B14F-4D97-AF65-F5344CB8AC3E}">
        <p14:creationId xmlns:p14="http://schemas.microsoft.com/office/powerpoint/2010/main" val="31284475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71717"/>
                </a:solidFill>
                <a:effectLst/>
                <a:latin typeface="Segoe UI" panose="020B0502040204020203" pitchFamily="34" charset="0"/>
              </a:rPr>
              <a:t>While device firmware updates can be scheduled, if the scheduled date and time falls after the configured maximum 30 or 90 day delay, the firmware update is applied when the maximum delay is reached. The scheduled date and time are ignored. </a:t>
            </a:r>
            <a:endParaRPr lang="en-US" dirty="0"/>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32</a:t>
            </a:fld>
            <a:endParaRPr lang="en-GB"/>
          </a:p>
        </p:txBody>
      </p:sp>
    </p:spTree>
    <p:extLst>
      <p:ext uri="{BB962C8B-B14F-4D97-AF65-F5344CB8AC3E}">
        <p14:creationId xmlns:p14="http://schemas.microsoft.com/office/powerpoint/2010/main" val="2691533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61514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Client signs in by providing username and password (and possibly MFA).</a:t>
            </a:r>
          </a:p>
          <a:p>
            <a:r>
              <a:rPr lang="en-US" dirty="0"/>
              <a:t>2. Company Portal sends this to AAD to validate credentials (and pass Conditional Access)</a:t>
            </a:r>
          </a:p>
          <a:p>
            <a:r>
              <a:rPr lang="en-US" dirty="0"/>
              <a:t>3. If credentials are valid, Enrollment to Intune and Intune Compliance check happens). Common Area Phones do not have an Intune license so this step gets “skipped”.</a:t>
            </a:r>
          </a:p>
          <a:p>
            <a:r>
              <a:rPr lang="en-US" dirty="0"/>
              <a:t>4. If Intune enrollment is a success, then Azure AD Registration takes place. </a:t>
            </a:r>
          </a:p>
          <a:p>
            <a:r>
              <a:rPr lang="en-US" dirty="0"/>
              <a:t>5. Company Portal App send to Teams app that login is successful.</a:t>
            </a:r>
          </a:p>
          <a:p>
            <a:r>
              <a:rPr lang="en-US" dirty="0"/>
              <a:t>6. Teams app then reaches out to MSAL to get the auth token and stores that on the phone for future sign-ins.</a:t>
            </a:r>
          </a:p>
          <a:p>
            <a:endParaRPr lang="en-US" dirty="0"/>
          </a:p>
          <a:p>
            <a:r>
              <a:rPr lang="en-US" b="0" i="0" dirty="0">
                <a:solidFill>
                  <a:srgbClr val="FFFFFF"/>
                </a:solidFill>
                <a:effectLst/>
                <a:latin typeface="Segoe UI" panose="020B0502040204020203" pitchFamily="34" charset="0"/>
              </a:rPr>
              <a:t>When </a:t>
            </a:r>
            <a:r>
              <a:rPr lang="en-US" b="0" i="1" dirty="0">
                <a:solidFill>
                  <a:srgbClr val="FFFFFF"/>
                </a:solidFill>
                <a:effectLst/>
                <a:latin typeface="Segoe UI" panose="020B0502040204020203" pitchFamily="34" charset="0"/>
              </a:rPr>
              <a:t>initially</a:t>
            </a:r>
            <a:r>
              <a:rPr lang="en-US" b="0" i="0" dirty="0">
                <a:solidFill>
                  <a:srgbClr val="FFFFFF"/>
                </a:solidFill>
                <a:effectLst/>
                <a:latin typeface="Segoe UI" panose="020B0502040204020203" pitchFamily="34" charset="0"/>
              </a:rPr>
              <a:t> granting access you would get 2 tokens (one Access and another Refresh) and the refresh token takes care of getting a new access token automatically.</a:t>
            </a:r>
          </a:p>
          <a:p>
            <a:r>
              <a:rPr lang="en-US" dirty="0">
                <a:hlinkClick r:id="rId3"/>
              </a:rPr>
              <a:t>Configurable token lifetimes - Microsoft identity platform | Microsoft Docs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158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some fundamentals of security and authentication principles.</a:t>
            </a:r>
          </a:p>
        </p:txBody>
      </p:sp>
      <p:sp>
        <p:nvSpPr>
          <p:cNvPr id="4" name="Slide Number Placeholder 3"/>
          <p:cNvSpPr>
            <a:spLocks noGrp="1"/>
          </p:cNvSpPr>
          <p:nvPr>
            <p:ph type="sldNum" sz="quarter" idx="5"/>
          </p:nvPr>
        </p:nvSpPr>
        <p:spPr/>
        <p:txBody>
          <a:bodyPr/>
          <a:lstStyle/>
          <a:p>
            <a:fld id="{C5BB479D-8711-4AA6-8C99-B5488E92A210}" type="slidenum">
              <a:rPr lang="en-GB" smtClean="0"/>
              <a:t>37</a:t>
            </a:fld>
            <a:endParaRPr lang="en-GB"/>
          </a:p>
        </p:txBody>
      </p:sp>
    </p:spTree>
    <p:extLst>
      <p:ext uri="{BB962C8B-B14F-4D97-AF65-F5344CB8AC3E}">
        <p14:creationId xmlns:p14="http://schemas.microsoft.com/office/powerpoint/2010/main" val="9390610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Customer might use Ping, Octa, etc. instead of ADFS</a:t>
            </a:r>
          </a:p>
          <a:p>
            <a:endParaRPr lang="en-US" dirty="0"/>
          </a:p>
          <a:p>
            <a:r>
              <a:rPr lang="en-US" dirty="0"/>
              <a:t>More different things to consider regarding authentication.</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38</a:t>
            </a:fld>
            <a:endParaRPr lang="en-GB"/>
          </a:p>
        </p:txBody>
      </p:sp>
    </p:spTree>
    <p:extLst>
      <p:ext uri="{BB962C8B-B14F-4D97-AF65-F5344CB8AC3E}">
        <p14:creationId xmlns:p14="http://schemas.microsoft.com/office/powerpoint/2010/main" val="14108196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 your targeting</a:t>
            </a:r>
          </a:p>
          <a:p>
            <a:r>
              <a:rPr lang="en-US" dirty="0"/>
              <a:t>What your targeting</a:t>
            </a:r>
          </a:p>
          <a:p>
            <a:r>
              <a:rPr lang="en-US" dirty="0"/>
              <a:t>Where you are targeting.</a:t>
            </a:r>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12:12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26986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Conditional Access offers Assignments against Users and Groups, or Directory Roles. For phone-based deployment, we choose users and groups.</a:t>
            </a:r>
          </a:p>
          <a:p>
            <a:endParaRPr lang="en-US" dirty="0"/>
          </a:p>
        </p:txBody>
      </p:sp>
      <p:sp>
        <p:nvSpPr>
          <p:cNvPr id="4" name="Slide Number Placeholder 3"/>
          <p:cNvSpPr>
            <a:spLocks noGrp="1"/>
          </p:cNvSpPr>
          <p:nvPr>
            <p:ph type="sldNum" sz="quarter" idx="10"/>
          </p:nvPr>
        </p:nvSpPr>
        <p:spPr/>
        <p:txBody>
          <a:bodyPr/>
          <a:lstStyle/>
          <a:p>
            <a:fld id="{C5BB479D-8711-4AA6-8C99-B5488E92A210}" type="slidenum">
              <a:rPr lang="en-GB" smtClean="0"/>
              <a:t>41</a:t>
            </a:fld>
            <a:endParaRPr lang="en-GB"/>
          </a:p>
        </p:txBody>
      </p:sp>
    </p:spTree>
    <p:extLst>
      <p:ext uri="{BB962C8B-B14F-4D97-AF65-F5344CB8AC3E}">
        <p14:creationId xmlns:p14="http://schemas.microsoft.com/office/powerpoint/2010/main" val="1792657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 more detail to come in later modules.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48114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60922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69157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7827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 more detail to come in later modules.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5482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 more detail to come in later modules.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94102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Before deploying phones understand the requirements in terms of policy and compliance for your tenant. for users that are signing into their phones what are the conditional access rules that need to be set up? make sure you have separate rules for your Android smartphones and teams devices running on Android. Intune and AAD provide a few capabilities that enable this filtering. </a:t>
            </a:r>
          </a:p>
          <a:p>
            <a:pPr marL="0" marR="0">
              <a:lnSpc>
                <a:spcPct val="107000"/>
              </a:lnSpc>
              <a:spcBef>
                <a:spcPts val="0"/>
              </a:spcBef>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If your tenant requires Multi factor authentication for sign in and also device compliance requirements, Teams phones and displays support this. </a:t>
            </a:r>
          </a:p>
          <a:p>
            <a:pPr marL="0" marR="0">
              <a:lnSpc>
                <a:spcPct val="107000"/>
              </a:lnSpc>
              <a:spcBef>
                <a:spcPts val="0"/>
              </a:spcBef>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For common area devices setup device compliance based on trusted location or other criteria that are available in </a:t>
            </a:r>
            <a:r>
              <a:rPr lang="en-US" sz="1200" err="1">
                <a:effectLst/>
                <a:latin typeface="Calibri" panose="020F0502020204030204" pitchFamily="34" charset="0"/>
                <a:ea typeface="Calibri" panose="020F0502020204030204" pitchFamily="34" charset="0"/>
                <a:cs typeface="Times New Roman" panose="02020603050405020304" pitchFamily="18" charset="0"/>
              </a:rPr>
              <a:t>intune</a:t>
            </a:r>
            <a:r>
              <a:rPr lang="en-US" sz="1200">
                <a:effectLst/>
                <a:latin typeface="Calibri" panose="020F0502020204030204" pitchFamily="34" charset="0"/>
                <a:ea typeface="Calibri" panose="020F0502020204030204" pitchFamily="34" charset="0"/>
                <a:cs typeface="Times New Roman" panose="02020603050405020304" pitchFamily="18" charset="0"/>
              </a:rPr>
              <a:t>. Target common area accounts with Azure AD groups  in CA rules as well. multifactor auth is usually not recommended for common area phones. The same set of policies are recommended for meeting room devices</a:t>
            </a:r>
          </a:p>
          <a:p>
            <a:endParaRPr lang="en-US"/>
          </a:p>
        </p:txBody>
      </p:sp>
      <p:sp>
        <p:nvSpPr>
          <p:cNvPr id="4" name="Slide Number Placeholder 3"/>
          <p:cNvSpPr>
            <a:spLocks noGrp="1"/>
          </p:cNvSpPr>
          <p:nvPr>
            <p:ph type="sldNum" sz="quarter" idx="5"/>
          </p:nvPr>
        </p:nvSpPr>
        <p:spPr/>
        <p:txBody>
          <a:bodyPr/>
          <a:lstStyle/>
          <a:p>
            <a:fld id="{C5BB479D-8711-4AA6-8C99-B5488E92A210}" type="slidenum">
              <a:rPr lang="en-GB" smtClean="0"/>
              <a:t>49</a:t>
            </a:fld>
            <a:endParaRPr lang="en-GB"/>
          </a:p>
        </p:txBody>
      </p:sp>
    </p:spTree>
    <p:extLst>
      <p:ext uri="{BB962C8B-B14F-4D97-AF65-F5344CB8AC3E}">
        <p14:creationId xmlns:p14="http://schemas.microsoft.com/office/powerpoint/2010/main" val="5795661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Before deploying phones understand the requirements in terms of policy and compliance for your tenant. for users that are signing into their phones what are the conditional access rules that need to be set up? make sure you have separate rules for your Android smartphones and teams devices running on Android. Intune and AAD provide a few capabilities that enable this filtering. </a:t>
            </a:r>
          </a:p>
          <a:p>
            <a:pPr marL="0" marR="0">
              <a:lnSpc>
                <a:spcPct val="107000"/>
              </a:lnSpc>
              <a:spcBef>
                <a:spcPts val="0"/>
              </a:spcBef>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If your tenant requires Multi factor authentication for sign in and also device compliance requirements, Teams phones and displays support this. </a:t>
            </a:r>
          </a:p>
          <a:p>
            <a:pPr marL="0" marR="0">
              <a:lnSpc>
                <a:spcPct val="107000"/>
              </a:lnSpc>
              <a:spcBef>
                <a:spcPts val="0"/>
              </a:spcBef>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For common area devices setup device compliance based on trusted location or other criteria that are available in </a:t>
            </a:r>
            <a:r>
              <a:rPr lang="en-US" sz="1200" err="1">
                <a:effectLst/>
                <a:latin typeface="Calibri" panose="020F0502020204030204" pitchFamily="34" charset="0"/>
                <a:ea typeface="Calibri" panose="020F0502020204030204" pitchFamily="34" charset="0"/>
                <a:cs typeface="Times New Roman" panose="02020603050405020304" pitchFamily="18" charset="0"/>
              </a:rPr>
              <a:t>intune</a:t>
            </a:r>
            <a:r>
              <a:rPr lang="en-US" sz="1200">
                <a:effectLst/>
                <a:latin typeface="Calibri" panose="020F0502020204030204" pitchFamily="34" charset="0"/>
                <a:ea typeface="Calibri" panose="020F0502020204030204" pitchFamily="34" charset="0"/>
                <a:cs typeface="Times New Roman" panose="02020603050405020304" pitchFamily="18" charset="0"/>
              </a:rPr>
              <a:t>. Target common area accounts with Azure AD groups  in CA rules as well. multifactor auth is usually not recommended for common area phones. The same set of policies are recommended for meeting room devices</a:t>
            </a:r>
          </a:p>
          <a:p>
            <a:endParaRPr lang="en-US"/>
          </a:p>
        </p:txBody>
      </p:sp>
      <p:sp>
        <p:nvSpPr>
          <p:cNvPr id="4" name="Slide Number Placeholder 3"/>
          <p:cNvSpPr>
            <a:spLocks noGrp="1"/>
          </p:cNvSpPr>
          <p:nvPr>
            <p:ph type="sldNum" sz="quarter" idx="5"/>
          </p:nvPr>
        </p:nvSpPr>
        <p:spPr/>
        <p:txBody>
          <a:bodyPr/>
          <a:lstStyle/>
          <a:p>
            <a:fld id="{C5BB479D-8711-4AA6-8C99-B5488E92A210}" type="slidenum">
              <a:rPr lang="en-GB" smtClean="0"/>
              <a:t>50</a:t>
            </a:fld>
            <a:endParaRPr lang="en-GB"/>
          </a:p>
        </p:txBody>
      </p:sp>
    </p:spTree>
    <p:extLst>
      <p:ext uri="{BB962C8B-B14F-4D97-AF65-F5344CB8AC3E}">
        <p14:creationId xmlns:p14="http://schemas.microsoft.com/office/powerpoint/2010/main" val="41684458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SharePoint is here to support PowerPoint Live</a:t>
            </a:r>
          </a:p>
        </p:txBody>
      </p:sp>
      <p:sp>
        <p:nvSpPr>
          <p:cNvPr id="4" name="Slide Number Placeholder 3"/>
          <p:cNvSpPr>
            <a:spLocks noGrp="1"/>
          </p:cNvSpPr>
          <p:nvPr>
            <p:ph type="sldNum" sz="quarter" idx="10"/>
          </p:nvPr>
        </p:nvSpPr>
        <p:spPr/>
        <p:txBody>
          <a:bodyPr/>
          <a:lstStyle/>
          <a:p>
            <a:fld id="{C5BB479D-8711-4AA6-8C99-B5488E92A210}" type="slidenum">
              <a:rPr lang="en-GB" smtClean="0"/>
              <a:t>52</a:t>
            </a:fld>
            <a:endParaRPr lang="en-GB"/>
          </a:p>
        </p:txBody>
      </p:sp>
    </p:spTree>
    <p:extLst>
      <p:ext uri="{BB962C8B-B14F-4D97-AF65-F5344CB8AC3E}">
        <p14:creationId xmlns:p14="http://schemas.microsoft.com/office/powerpoint/2010/main" val="5862924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55</a:t>
            </a:fld>
            <a:endParaRPr lang="en-GB"/>
          </a:p>
        </p:txBody>
      </p:sp>
    </p:spTree>
    <p:extLst>
      <p:ext uri="{BB962C8B-B14F-4D97-AF65-F5344CB8AC3E}">
        <p14:creationId xmlns:p14="http://schemas.microsoft.com/office/powerpoint/2010/main" val="19127658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 more detail to come in later modules.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75528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Conditional Access offers Assignments against Users and Groups, or Directory Roles. For phone based deployment, we choose users and groups, or assignment filters.</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2124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 more detail to come in later modules.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48114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j-lt"/>
              </a:rPr>
              <a:t>Teams Android Devices </a:t>
            </a:r>
            <a:r>
              <a:rPr lang="en-GB" sz="1200" dirty="0"/>
              <a:t>previously required the “</a:t>
            </a:r>
            <a:r>
              <a:rPr lang="en-GB" sz="1200" dirty="0" err="1"/>
              <a:t>ignoreDevicesforUnsupportedSettingsEnabled</a:t>
            </a:r>
            <a:r>
              <a:rPr lang="en-GB" sz="1200" dirty="0"/>
              <a:t>” setting with </a:t>
            </a:r>
            <a:r>
              <a:rPr lang="en-GB" sz="1200" dirty="0">
                <a:latin typeface="+mj-lt"/>
              </a:rPr>
              <a:t>compliance policies </a:t>
            </a:r>
            <a:r>
              <a:rPr lang="en-GB" sz="1200" dirty="0"/>
              <a:t>to </a:t>
            </a:r>
            <a:r>
              <a:rPr lang="en-GB" sz="1200" dirty="0">
                <a:latin typeface="+mj-lt"/>
              </a:rPr>
              <a:t>filter</a:t>
            </a:r>
            <a:r>
              <a:rPr lang="en-GB" sz="1200" dirty="0"/>
              <a:t> out incompatible settings. This is no longer recommended.</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BB479D-8711-4AA6-8C99-B5488E92A21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55336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is short for -include</a:t>
            </a:r>
          </a:p>
        </p:txBody>
      </p:sp>
      <p:sp>
        <p:nvSpPr>
          <p:cNvPr id="4" name="Slide Number Placeholder 3"/>
          <p:cNvSpPr>
            <a:spLocks noGrp="1"/>
          </p:cNvSpPr>
          <p:nvPr>
            <p:ph type="sldNum" sz="quarter" idx="5"/>
          </p:nvPr>
        </p:nvSpPr>
        <p:spPr/>
        <p:txBody>
          <a:bodyPr/>
          <a:lstStyle/>
          <a:p>
            <a:fld id="{C5BB479D-8711-4AA6-8C99-B5488E92A210}" type="slidenum">
              <a:rPr lang="en-GB" smtClean="0"/>
              <a:t>65</a:t>
            </a:fld>
            <a:endParaRPr lang="en-GB"/>
          </a:p>
        </p:txBody>
      </p:sp>
    </p:spTree>
    <p:extLst>
      <p:ext uri="{BB962C8B-B14F-4D97-AF65-F5344CB8AC3E}">
        <p14:creationId xmlns:p14="http://schemas.microsoft.com/office/powerpoint/2010/main" val="304268960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66</a:t>
            </a:fld>
            <a:endParaRPr lang="en-GB"/>
          </a:p>
        </p:txBody>
      </p:sp>
    </p:spTree>
    <p:extLst>
      <p:ext uri="{BB962C8B-B14F-4D97-AF65-F5344CB8AC3E}">
        <p14:creationId xmlns:p14="http://schemas.microsoft.com/office/powerpoint/2010/main" val="42594131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5BB479D-8711-4AA6-8C99-B5488E92A210}" type="slidenum">
              <a:rPr lang="en-GB" smtClean="0"/>
              <a:t>68</a:t>
            </a:fld>
            <a:endParaRPr lang="en-GB"/>
          </a:p>
        </p:txBody>
      </p:sp>
    </p:spTree>
    <p:extLst>
      <p:ext uri="{BB962C8B-B14F-4D97-AF65-F5344CB8AC3E}">
        <p14:creationId xmlns:p14="http://schemas.microsoft.com/office/powerpoint/2010/main" val="183550443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powershell-intune-samples/Readme.md at master · </a:t>
            </a:r>
            <a:r>
              <a:rPr lang="en-US" dirty="0" err="1">
                <a:hlinkClick r:id="rId3"/>
              </a:rPr>
              <a:t>microsoftgraph</a:t>
            </a:r>
            <a:r>
              <a:rPr lang="en-US" dirty="0">
                <a:hlinkClick r:id="rId3"/>
              </a:rPr>
              <a:t>/</a:t>
            </a:r>
            <a:r>
              <a:rPr lang="en-US" dirty="0" err="1">
                <a:hlinkClick r:id="rId3"/>
              </a:rPr>
              <a:t>powershell</a:t>
            </a:r>
            <a:r>
              <a:rPr lang="en-US" dirty="0">
                <a:hlinkClick r:id="rId3"/>
              </a:rPr>
              <a:t>-</a:t>
            </a:r>
            <a:r>
              <a:rPr lang="en-US" dirty="0" err="1">
                <a:hlinkClick r:id="rId3"/>
              </a:rPr>
              <a:t>intune</a:t>
            </a:r>
            <a:r>
              <a:rPr lang="en-US" dirty="0">
                <a:hlinkClick r:id="rId3"/>
              </a:rPr>
              <a:t>-samples (github.com)</a:t>
            </a:r>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69</a:t>
            </a:fld>
            <a:endParaRPr lang="en-GB"/>
          </a:p>
        </p:txBody>
      </p:sp>
    </p:spTree>
    <p:extLst>
      <p:ext uri="{BB962C8B-B14F-4D97-AF65-F5344CB8AC3E}">
        <p14:creationId xmlns:p14="http://schemas.microsoft.com/office/powerpoint/2010/main" val="180554049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75</a:t>
            </a:fld>
            <a:endParaRPr lang="en-GB"/>
          </a:p>
        </p:txBody>
      </p:sp>
    </p:spTree>
    <p:extLst>
      <p:ext uri="{BB962C8B-B14F-4D97-AF65-F5344CB8AC3E}">
        <p14:creationId xmlns:p14="http://schemas.microsoft.com/office/powerpoint/2010/main" val="1280106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5/4/2023 12:12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76</a:t>
            </a:fld>
            <a:endParaRPr lang="en-US"/>
          </a:p>
        </p:txBody>
      </p:sp>
    </p:spTree>
    <p:extLst>
      <p:ext uri="{BB962C8B-B14F-4D97-AF65-F5344CB8AC3E}">
        <p14:creationId xmlns:p14="http://schemas.microsoft.com/office/powerpoint/2010/main" val="30918837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Read summary of what they learned.</a:t>
            </a:r>
          </a:p>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5/4/2023 12:12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77</a:t>
            </a:fld>
            <a:endParaRPr lang="en-US"/>
          </a:p>
        </p:txBody>
      </p:sp>
    </p:spTree>
    <p:extLst>
      <p:ext uri="{BB962C8B-B14F-4D97-AF65-F5344CB8AC3E}">
        <p14:creationId xmlns:p14="http://schemas.microsoft.com/office/powerpoint/2010/main" val="19585196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5/4/2023 12:12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78</a:t>
            </a:fld>
            <a:endParaRPr lang="en-US"/>
          </a:p>
        </p:txBody>
      </p:sp>
    </p:spTree>
    <p:extLst>
      <p:ext uri="{BB962C8B-B14F-4D97-AF65-F5344CB8AC3E}">
        <p14:creationId xmlns:p14="http://schemas.microsoft.com/office/powerpoint/2010/main" val="269906990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3169920" cy="48006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Date Placeholder 4"/>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CFDC7D-F4BE-4668-920D-08874925A5D7}"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5/4/2023 12:12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87E0CF-87F6-4B58-B8B8-DCAB2DAAF3C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4"/>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7123518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2.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 Id="rId5" Type="http://schemas.openxmlformats.org/officeDocument/2006/relationships/image" Target="../media/image18.jpeg"/><Relationship Id="rId4" Type="http://schemas.openxmlformats.org/officeDocument/2006/relationships/image" Target="../media/image12.jpe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Master" Target="../slideMasters/slideMaster1.xml"/><Relationship Id="rId4" Type="http://schemas.openxmlformats.org/officeDocument/2006/relationships/image" Target="../media/image23.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Master" Target="../slideMasters/slideMaster1.xml"/><Relationship Id="rId5" Type="http://schemas.openxmlformats.org/officeDocument/2006/relationships/image" Target="../media/image27.jpeg"/><Relationship Id="rId4" Type="http://schemas.openxmlformats.org/officeDocument/2006/relationships/image" Target="../media/image26.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2.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 Id="rId5" Type="http://schemas.openxmlformats.org/officeDocument/2006/relationships/image" Target="../media/image18.jpeg"/><Relationship Id="rId4" Type="http://schemas.openxmlformats.org/officeDocument/2006/relationships/image" Target="../media/image12.jpe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p:nvPicPr>
        <p:blipFill rotWithShape="1">
          <a:blip r:embed="rId2"/>
          <a:srcRect l="6337" t="25330" r="28897" b="26790"/>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3164608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graphic 2">
    <p:bg>
      <p:bgRef idx="1001">
        <a:schemeClr val="bg1"/>
      </p:bgRef>
    </p:bg>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F133469D-E90F-E540-9968-62AC2F966256}"/>
              </a:ext>
            </a:extLst>
          </p:cNvPr>
          <p:cNvPicPr>
            <a:picLocks noChangeAspect="1"/>
          </p:cNvPicPr>
          <p:nvPr/>
        </p:nvPicPr>
        <p:blipFill rotWithShape="1">
          <a:blip r:embed="rId2"/>
          <a:srcRect l="-28165" t="25330" r="28898" b="26790"/>
          <a:stretch/>
        </p:blipFill>
        <p:spPr>
          <a:xfrm>
            <a:off x="1" y="0"/>
            <a:ext cx="12204810" cy="6858001"/>
          </a:xfrm>
          <a:prstGeom prst="rect">
            <a:avLst/>
          </a:prstGeom>
        </p:spPr>
      </p:pic>
      <p:sp>
        <p:nvSpPr>
          <p:cNvPr id="7" name="Title 1">
            <a:extLst>
              <a:ext uri="{FF2B5EF4-FFF2-40B4-BE49-F238E27FC236}">
                <a16:creationId xmlns:a16="http://schemas.microsoft.com/office/drawing/2014/main" id="{03E1D4B8-39EA-5843-8010-44FC46466856}"/>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11" name="Text Placeholder 4">
            <a:extLst>
              <a:ext uri="{FF2B5EF4-FFF2-40B4-BE49-F238E27FC236}">
                <a16:creationId xmlns:a16="http://schemas.microsoft.com/office/drawing/2014/main" id="{C5E4DEFC-649C-864E-8426-F392138CA531}"/>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3" name="Picture 12" descr="Microsoft Teams Logo">
            <a:extLst>
              <a:ext uri="{FF2B5EF4-FFF2-40B4-BE49-F238E27FC236}">
                <a16:creationId xmlns:a16="http://schemas.microsoft.com/office/drawing/2014/main" id="{A23E166E-3E01-A243-A988-BEDF63ABC783}"/>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30995686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quare photo_purp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70DBA528-2FF8-B548-95B6-184962C4AF1F}"/>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0ED29BB-504B-4391-81BE-66683AD91287}"/>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4514780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2BB9A068-51D7-8F44-9B3D-FC646154DAC8}"/>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75582F2-DFDD-4CC4-AC2E-BA5BF1E4CAB7}"/>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1640895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1864180"/>
            <a:ext cx="9144000" cy="553998"/>
          </a:xfrm>
          <a:noFill/>
        </p:spPr>
        <p:txBody>
          <a:bodyPr lIns="0" tIns="0" rIns="0" bIns="0" anchor="t"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429000"/>
            <a:ext cx="4693856"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8237421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16471D-4949-4763-AFCA-079CC7030F93}"/>
              </a:ext>
            </a:extLst>
          </p:cNvPr>
          <p:cNvPicPr>
            <a:picLocks noChangeAspect="1"/>
          </p:cNvPicPr>
          <p:nvPr userDrawn="1"/>
        </p:nvPicPr>
        <p:blipFill rotWithShape="1">
          <a:blip r:embed="rId2"/>
          <a:srcRect l="3393" t="732" r="19816" b="24421"/>
          <a:stretch/>
        </p:blipFill>
        <p:spPr>
          <a:xfrm>
            <a:off x="3410857" y="-1"/>
            <a:ext cx="8781143" cy="6858001"/>
          </a:xfrm>
          <a:prstGeom prst="rect">
            <a:avLst/>
          </a:prstGeom>
          <a:ln>
            <a:noFill/>
          </a:ln>
        </p:spPr>
      </p:pic>
      <p:sp>
        <p:nvSpPr>
          <p:cNvPr id="9" name="Title 1"/>
          <p:cNvSpPr>
            <a:spLocks noGrp="1"/>
          </p:cNvSpPr>
          <p:nvPr>
            <p:ph type="title" hasCustomPrompt="1"/>
          </p:nvPr>
        </p:nvSpPr>
        <p:spPr>
          <a:xfrm>
            <a:off x="584200" y="2979778"/>
            <a:ext cx="3617410" cy="553998"/>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Thank you!</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728947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644112"/>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626734"/>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Picture 5" descr="Microsoft Teams Logo">
            <a:extLst>
              <a:ext uri="{FF2B5EF4-FFF2-40B4-BE49-F238E27FC236}">
                <a16:creationId xmlns:a16="http://schemas.microsoft.com/office/drawing/2014/main" id="{EFFF51FB-E117-42D5-B29F-49F07B330650}"/>
              </a:ext>
            </a:extLst>
          </p:cNvPr>
          <p:cNvPicPr>
            <a:picLocks noChangeAspect="1"/>
          </p:cNvPicPr>
          <p:nvPr/>
        </p:nvPicPr>
        <p:blipFill>
          <a:blip r:embed="rId2"/>
          <a:stretch>
            <a:fillRect/>
          </a:stretch>
        </p:blipFill>
        <p:spPr>
          <a:xfrm>
            <a:off x="298039" y="305420"/>
            <a:ext cx="2659872" cy="866473"/>
          </a:xfrm>
          <a:prstGeom prst="rect">
            <a:avLst/>
          </a:prstGeom>
        </p:spPr>
      </p:pic>
    </p:spTree>
    <p:extLst>
      <p:ext uri="{BB962C8B-B14F-4D97-AF65-F5344CB8AC3E}">
        <p14:creationId xmlns:p14="http://schemas.microsoft.com/office/powerpoint/2010/main" val="29024817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14" name="Text Placeholder 11">
            <a:extLst>
              <a:ext uri="{FF2B5EF4-FFF2-40B4-BE49-F238E27FC236}">
                <a16:creationId xmlns:a16="http://schemas.microsoft.com/office/drawing/2014/main" id="{5A33786E-BA2A-7946-B8B0-AFD7EB6632A0}"/>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5" name="Text Placeholder 7">
            <a:extLst>
              <a:ext uri="{FF2B5EF4-FFF2-40B4-BE49-F238E27FC236}">
                <a16:creationId xmlns:a16="http://schemas.microsoft.com/office/drawing/2014/main" id="{B9228C5F-84CB-BF4A-8982-6BBE1AE9B203}"/>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0AC708B6-8E29-B54E-B5BC-22D3F3A79D35}"/>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7" name="Text Placeholder 9">
            <a:extLst>
              <a:ext uri="{FF2B5EF4-FFF2-40B4-BE49-F238E27FC236}">
                <a16:creationId xmlns:a16="http://schemas.microsoft.com/office/drawing/2014/main" id="{6B6DD043-AF71-E04E-90DA-432FF63F1E38}"/>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1">
            <a:extLst>
              <a:ext uri="{FF2B5EF4-FFF2-40B4-BE49-F238E27FC236}">
                <a16:creationId xmlns:a16="http://schemas.microsoft.com/office/drawing/2014/main" id="{D2F0C722-74E8-854E-ABB2-95FEA2574037}"/>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9" name="Text Placeholder 7">
            <a:extLst>
              <a:ext uri="{FF2B5EF4-FFF2-40B4-BE49-F238E27FC236}">
                <a16:creationId xmlns:a16="http://schemas.microsoft.com/office/drawing/2014/main" id="{780F7ACC-145B-CF45-AAB9-7961394820DB}"/>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1">
            <a:extLst>
              <a:ext uri="{FF2B5EF4-FFF2-40B4-BE49-F238E27FC236}">
                <a16:creationId xmlns:a16="http://schemas.microsoft.com/office/drawing/2014/main" id="{8F66FABA-8AB7-CD44-B776-784790DE760C}"/>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21" name="Text Placeholder 9">
            <a:extLst>
              <a:ext uri="{FF2B5EF4-FFF2-40B4-BE49-F238E27FC236}">
                <a16:creationId xmlns:a16="http://schemas.microsoft.com/office/drawing/2014/main" id="{169B9E47-D4A7-8F4B-933F-AECD3FED40FA}"/>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16876D24-870A-4C04-9294-3311C48026DE}"/>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576236142"/>
      </p:ext>
    </p:extLst>
  </p:cSld>
  <p:clrMapOvr>
    <a:masterClrMapping/>
  </p:clrMapOvr>
  <p:transition>
    <p:fade/>
  </p:transition>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C901438-3FFE-4434-B7D5-BB7F2A80A080}"/>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11" name="Text Placeholder 11">
            <a:extLst>
              <a:ext uri="{FF2B5EF4-FFF2-40B4-BE49-F238E27FC236}">
                <a16:creationId xmlns:a16="http://schemas.microsoft.com/office/drawing/2014/main" id="{E8E2107F-D756-284E-A18C-EC19015DFDD3}"/>
              </a:ext>
            </a:extLst>
          </p:cNvPr>
          <p:cNvSpPr>
            <a:spLocks noGrp="1"/>
          </p:cNvSpPr>
          <p:nvPr>
            <p:ph type="body" sz="quarter" idx="16" hasCustomPrompt="1"/>
          </p:nvPr>
        </p:nvSpPr>
        <p:spPr>
          <a:xfrm>
            <a:off x="584201" y="166618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12" name="Text Placeholder 7">
            <a:extLst>
              <a:ext uri="{FF2B5EF4-FFF2-40B4-BE49-F238E27FC236}">
                <a16:creationId xmlns:a16="http://schemas.microsoft.com/office/drawing/2014/main" id="{EEDCCC92-5800-7840-A07F-7142E9682A16}"/>
              </a:ext>
            </a:extLst>
          </p:cNvPr>
          <p:cNvSpPr>
            <a:spLocks noGrp="1"/>
          </p:cNvSpPr>
          <p:nvPr>
            <p:ph type="body" sz="quarter" idx="14" hasCustomPrompt="1"/>
          </p:nvPr>
        </p:nvSpPr>
        <p:spPr>
          <a:xfrm>
            <a:off x="1052948" y="166618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3" name="Text Placeholder 11">
            <a:extLst>
              <a:ext uri="{FF2B5EF4-FFF2-40B4-BE49-F238E27FC236}">
                <a16:creationId xmlns:a16="http://schemas.microsoft.com/office/drawing/2014/main" id="{B59C73EE-192A-DC41-998B-295E17CA6792}"/>
              </a:ext>
            </a:extLst>
          </p:cNvPr>
          <p:cNvSpPr>
            <a:spLocks noGrp="1"/>
          </p:cNvSpPr>
          <p:nvPr>
            <p:ph type="body" sz="quarter" idx="17" hasCustomPrompt="1"/>
          </p:nvPr>
        </p:nvSpPr>
        <p:spPr>
          <a:xfrm>
            <a:off x="584201" y="204196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2" name="Text Placeholder 7">
            <a:extLst>
              <a:ext uri="{FF2B5EF4-FFF2-40B4-BE49-F238E27FC236}">
                <a16:creationId xmlns:a16="http://schemas.microsoft.com/office/drawing/2014/main" id="{78C925AD-00CE-2349-8207-C79406FC49D5}"/>
              </a:ext>
            </a:extLst>
          </p:cNvPr>
          <p:cNvSpPr>
            <a:spLocks noGrp="1"/>
          </p:cNvSpPr>
          <p:nvPr>
            <p:ph type="body" sz="quarter" idx="18" hasCustomPrompt="1"/>
          </p:nvPr>
        </p:nvSpPr>
        <p:spPr>
          <a:xfrm>
            <a:off x="1052948" y="204196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3" name="Text Placeholder 11">
            <a:extLst>
              <a:ext uri="{FF2B5EF4-FFF2-40B4-BE49-F238E27FC236}">
                <a16:creationId xmlns:a16="http://schemas.microsoft.com/office/drawing/2014/main" id="{31D50A13-4F84-9246-AAE0-27B2B8351740}"/>
              </a:ext>
            </a:extLst>
          </p:cNvPr>
          <p:cNvSpPr>
            <a:spLocks noGrp="1"/>
          </p:cNvSpPr>
          <p:nvPr>
            <p:ph type="body" sz="quarter" idx="19" hasCustomPrompt="1"/>
          </p:nvPr>
        </p:nvSpPr>
        <p:spPr>
          <a:xfrm>
            <a:off x="584201" y="241774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4" name="Text Placeholder 7">
            <a:extLst>
              <a:ext uri="{FF2B5EF4-FFF2-40B4-BE49-F238E27FC236}">
                <a16:creationId xmlns:a16="http://schemas.microsoft.com/office/drawing/2014/main" id="{804F4C3E-9FC0-DB4D-8D21-6D56432FE1C2}"/>
              </a:ext>
            </a:extLst>
          </p:cNvPr>
          <p:cNvSpPr>
            <a:spLocks noGrp="1"/>
          </p:cNvSpPr>
          <p:nvPr>
            <p:ph type="body" sz="quarter" idx="20" hasCustomPrompt="1"/>
          </p:nvPr>
        </p:nvSpPr>
        <p:spPr>
          <a:xfrm>
            <a:off x="1052948" y="2417749"/>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5" name="Text Placeholder 11">
            <a:extLst>
              <a:ext uri="{FF2B5EF4-FFF2-40B4-BE49-F238E27FC236}">
                <a16:creationId xmlns:a16="http://schemas.microsoft.com/office/drawing/2014/main" id="{63B61F84-ABD5-8648-B558-796006AA0455}"/>
              </a:ext>
            </a:extLst>
          </p:cNvPr>
          <p:cNvSpPr>
            <a:spLocks noGrp="1"/>
          </p:cNvSpPr>
          <p:nvPr>
            <p:ph type="body" sz="quarter" idx="21" hasCustomPrompt="1"/>
          </p:nvPr>
        </p:nvSpPr>
        <p:spPr>
          <a:xfrm>
            <a:off x="584201" y="280605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6" name="Text Placeholder 7">
            <a:extLst>
              <a:ext uri="{FF2B5EF4-FFF2-40B4-BE49-F238E27FC236}">
                <a16:creationId xmlns:a16="http://schemas.microsoft.com/office/drawing/2014/main" id="{26D69D38-758C-7B49-B3A5-187966E71965}"/>
              </a:ext>
            </a:extLst>
          </p:cNvPr>
          <p:cNvSpPr>
            <a:spLocks noGrp="1"/>
          </p:cNvSpPr>
          <p:nvPr>
            <p:ph type="body" sz="quarter" idx="22" hasCustomPrompt="1"/>
          </p:nvPr>
        </p:nvSpPr>
        <p:spPr>
          <a:xfrm>
            <a:off x="1052948" y="280605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7" name="Text Placeholder 11">
            <a:extLst>
              <a:ext uri="{FF2B5EF4-FFF2-40B4-BE49-F238E27FC236}">
                <a16:creationId xmlns:a16="http://schemas.microsoft.com/office/drawing/2014/main" id="{384E171F-B0E2-AA4E-9E98-C2FBBB1E35DF}"/>
              </a:ext>
            </a:extLst>
          </p:cNvPr>
          <p:cNvSpPr>
            <a:spLocks noGrp="1"/>
          </p:cNvSpPr>
          <p:nvPr>
            <p:ph type="body" sz="quarter" idx="23" hasCustomPrompt="1"/>
          </p:nvPr>
        </p:nvSpPr>
        <p:spPr>
          <a:xfrm>
            <a:off x="584201" y="318183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8" name="Text Placeholder 7">
            <a:extLst>
              <a:ext uri="{FF2B5EF4-FFF2-40B4-BE49-F238E27FC236}">
                <a16:creationId xmlns:a16="http://schemas.microsoft.com/office/drawing/2014/main" id="{EB5D655A-3EEA-3F46-8DF9-C02C9731BC5F}"/>
              </a:ext>
            </a:extLst>
          </p:cNvPr>
          <p:cNvSpPr>
            <a:spLocks noGrp="1"/>
          </p:cNvSpPr>
          <p:nvPr>
            <p:ph type="body" sz="quarter" idx="24" hasCustomPrompt="1"/>
          </p:nvPr>
        </p:nvSpPr>
        <p:spPr>
          <a:xfrm>
            <a:off x="1052948" y="318183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9" name="Text Placeholder 11">
            <a:extLst>
              <a:ext uri="{FF2B5EF4-FFF2-40B4-BE49-F238E27FC236}">
                <a16:creationId xmlns:a16="http://schemas.microsoft.com/office/drawing/2014/main" id="{6D3E8F46-A884-8546-8FB0-7E986E7FF094}"/>
              </a:ext>
            </a:extLst>
          </p:cNvPr>
          <p:cNvSpPr>
            <a:spLocks noGrp="1"/>
          </p:cNvSpPr>
          <p:nvPr>
            <p:ph type="body" sz="quarter" idx="25" hasCustomPrompt="1"/>
          </p:nvPr>
        </p:nvSpPr>
        <p:spPr>
          <a:xfrm>
            <a:off x="584201" y="355761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30" name="Text Placeholder 7">
            <a:extLst>
              <a:ext uri="{FF2B5EF4-FFF2-40B4-BE49-F238E27FC236}">
                <a16:creationId xmlns:a16="http://schemas.microsoft.com/office/drawing/2014/main" id="{2DC88330-CF4F-8042-AC6A-DE435746CEEF}"/>
              </a:ext>
            </a:extLst>
          </p:cNvPr>
          <p:cNvSpPr>
            <a:spLocks noGrp="1"/>
          </p:cNvSpPr>
          <p:nvPr>
            <p:ph type="body" sz="quarter" idx="26" hasCustomPrompt="1"/>
          </p:nvPr>
        </p:nvSpPr>
        <p:spPr>
          <a:xfrm>
            <a:off x="1052948" y="355761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5" name="Title 1">
            <a:extLst>
              <a:ext uri="{FF2B5EF4-FFF2-40B4-BE49-F238E27FC236}">
                <a16:creationId xmlns:a16="http://schemas.microsoft.com/office/drawing/2014/main" id="{E7F93F86-C8E9-4C2B-8A89-9651C91CBE8A}"/>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022399679"/>
      </p:ext>
    </p:extLst>
  </p:cSld>
  <p:clrMapOvr>
    <a:masterClrMapping/>
  </p:clrMapOvr>
  <p:transition>
    <p:fade/>
  </p:transition>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Quote slide">
    <p:bg>
      <p:bgPr>
        <a:solidFill>
          <a:schemeClr val="accent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7B9D4545-0309-F242-9ECB-265B5CCA5DD2}"/>
              </a:ext>
            </a:extLst>
          </p:cNvPr>
          <p:cNvPicPr>
            <a:picLocks noChangeAspect="1"/>
          </p:cNvPicPr>
          <p:nvPr/>
        </p:nvPicPr>
        <p:blipFill>
          <a:blip r:embed="rId2"/>
          <a:stretch>
            <a:fillRect/>
          </a:stretch>
        </p:blipFill>
        <p:spPr bwMode="black">
          <a:xfrm flipH="1">
            <a:off x="6597570" y="1177602"/>
            <a:ext cx="2514666" cy="2251398"/>
          </a:xfrm>
          <a:prstGeom prst="rect">
            <a:avLst/>
          </a:prstGeom>
        </p:spPr>
      </p:pic>
    </p:spTree>
    <p:extLst>
      <p:ext uri="{BB962C8B-B14F-4D97-AF65-F5344CB8AC3E}">
        <p14:creationId xmlns:p14="http://schemas.microsoft.com/office/powerpoint/2010/main" val="2545712507"/>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slide 2">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Company or position</a:t>
            </a:r>
          </a:p>
        </p:txBody>
      </p:sp>
      <p:pic>
        <p:nvPicPr>
          <p:cNvPr id="7" name="Picture 6">
            <a:extLst>
              <a:ext uri="{FF2B5EF4-FFF2-40B4-BE49-F238E27FC236}">
                <a16:creationId xmlns:a16="http://schemas.microsoft.com/office/drawing/2014/main" id="{B4C7BAD5-DFFC-8E4E-8AAD-1F5CA2CEC252}"/>
              </a:ext>
              <a:ext uri="{C183D7F6-B498-43B3-948B-1728B52AA6E4}">
                <adec:decorative xmlns:adec="http://schemas.microsoft.com/office/drawing/2017/decorative" val="1"/>
              </a:ext>
            </a:extLst>
          </p:cNvPr>
          <p:cNvPicPr>
            <a:picLocks noChangeAspect="1"/>
          </p:cNvPicPr>
          <p:nvPr/>
        </p:nvPicPr>
        <p:blipFill>
          <a:blip r:embed="rId2">
            <a:duotone>
              <a:schemeClr val="accent2">
                <a:shade val="45000"/>
                <a:satMod val="135000"/>
              </a:schemeClr>
              <a:prstClr val="white"/>
            </a:duotone>
          </a:blip>
          <a:srcRect/>
          <a:stretch/>
        </p:blipFill>
        <p:spPr>
          <a:xfrm flipH="1">
            <a:off x="7038169" y="1201415"/>
            <a:ext cx="2062492" cy="1842493"/>
          </a:xfrm>
          <a:prstGeom prst="rect">
            <a:avLst/>
          </a:prstGeom>
          <a:ln>
            <a:noFill/>
          </a:ln>
        </p:spPr>
      </p:pic>
    </p:spTree>
    <p:extLst>
      <p:ext uri="{BB962C8B-B14F-4D97-AF65-F5344CB8AC3E}">
        <p14:creationId xmlns:p14="http://schemas.microsoft.com/office/powerpoint/2010/main" val="3207001963"/>
      </p:ext>
    </p:extLst>
  </p:cSld>
  <p:clrMapOvr>
    <a:masterClrMapping/>
  </p:clrMapOvr>
  <p:transition>
    <p:fade/>
  </p:transition>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56477644"/>
      </p:ext>
    </p:extLst>
  </p:cSld>
  <p:clrMapOvr>
    <a:masterClrMapping/>
  </p:clrMapOvr>
  <p:transition>
    <p:fade/>
  </p:transition>
  <p:hf sldNum="0" hdr="0" ftr="0" dt="0"/>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125057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5733931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1093594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7548189"/>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4748205"/>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83556537"/>
      </p:ext>
    </p:extLst>
  </p:cSld>
  <p:clrMapOvr>
    <a:masterClrMapping/>
  </p:clrMapOvr>
  <p:transition>
    <p:fade/>
  </p:transition>
  <p:hf sldNum="0" hdr="0" ftr="0" dt="0"/>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421705247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A9F33A1-14B1-4726-8529-AC08D4A61E12}"/>
              </a:ext>
            </a:extLst>
          </p:cNvPr>
          <p:cNvSpPr>
            <a:spLocks noGrp="1"/>
          </p:cNvSpPr>
          <p:nvPr>
            <p:ph type="body" sz="quarter" idx="10"/>
          </p:nvPr>
        </p:nvSpPr>
        <p:spPr>
          <a:xfrm>
            <a:off x="584200" y="966654"/>
            <a:ext cx="11018520" cy="307777"/>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p:txBody>
      </p:sp>
      <p:sp>
        <p:nvSpPr>
          <p:cNvPr id="4" name="Text Placeholder 2">
            <a:extLst>
              <a:ext uri="{FF2B5EF4-FFF2-40B4-BE49-F238E27FC236}">
                <a16:creationId xmlns:a16="http://schemas.microsoft.com/office/drawing/2014/main" id="{5256EB4E-BF91-4252-BA32-FFD5AAF4AA54}"/>
              </a:ext>
            </a:extLst>
          </p:cNvPr>
          <p:cNvSpPr>
            <a:spLocks noGrp="1"/>
          </p:cNvSpPr>
          <p:nvPr>
            <p:ph type="body" sz="quarter" idx="11"/>
          </p:nvPr>
        </p:nvSpPr>
        <p:spPr>
          <a:xfrm>
            <a:off x="584200" y="2794980"/>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pic>
        <p:nvPicPr>
          <p:cNvPr id="5" name="Picture 4">
            <a:extLst>
              <a:ext uri="{FF2B5EF4-FFF2-40B4-BE49-F238E27FC236}">
                <a16:creationId xmlns:a16="http://schemas.microsoft.com/office/drawing/2014/main" id="{95C679E9-C364-449F-8463-676B7000F4A3}"/>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Tree>
    <p:extLst>
      <p:ext uri="{BB962C8B-B14F-4D97-AF65-F5344CB8AC3E}">
        <p14:creationId xmlns:p14="http://schemas.microsoft.com/office/powerpoint/2010/main" val="121595104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
        <p:nvSpPr>
          <p:cNvPr id="4" name="Text Placeholder 2">
            <a:extLst>
              <a:ext uri="{FF2B5EF4-FFF2-40B4-BE49-F238E27FC236}">
                <a16:creationId xmlns:a16="http://schemas.microsoft.com/office/drawing/2014/main" id="{5256EB4E-BF91-4252-BA32-FFD5AAF4AA54}"/>
              </a:ext>
            </a:extLst>
          </p:cNvPr>
          <p:cNvSpPr>
            <a:spLocks noGrp="1"/>
          </p:cNvSpPr>
          <p:nvPr>
            <p:ph type="body" sz="quarter" idx="11"/>
          </p:nvPr>
        </p:nvSpPr>
        <p:spPr>
          <a:xfrm>
            <a:off x="584200" y="1472034"/>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pic>
        <p:nvPicPr>
          <p:cNvPr id="5" name="Picture 4">
            <a:extLst>
              <a:ext uri="{FF2B5EF4-FFF2-40B4-BE49-F238E27FC236}">
                <a16:creationId xmlns:a16="http://schemas.microsoft.com/office/drawing/2014/main" id="{95C679E9-C364-449F-8463-676B7000F4A3}"/>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Tree>
    <p:extLst>
      <p:ext uri="{BB962C8B-B14F-4D97-AF65-F5344CB8AC3E}">
        <p14:creationId xmlns:p14="http://schemas.microsoft.com/office/powerpoint/2010/main" val="171824172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D62C355-07E2-4914-B3B3-A26B73B1AE5D}"/>
              </a:ext>
              <a:ext uri="{C183D7F6-B498-43B3-948B-1728B52AA6E4}">
                <adec:decorative xmlns:adec="http://schemas.microsoft.com/office/drawing/2017/decorative" val="1"/>
              </a:ext>
            </a:extLst>
          </p:cNvPr>
          <p:cNvPicPr>
            <a:picLocks noChangeAspect="1"/>
          </p:cNvPicPr>
          <p:nvPr userDrawn="1"/>
        </p:nvPicPr>
        <p:blipFill rotWithShape="1">
          <a:blip r:embed="rId2"/>
          <a:srcRect l="1214" t="1935" r="2669" b="64181"/>
          <a:stretch/>
        </p:blipFill>
        <p:spPr>
          <a:xfrm>
            <a:off x="5455920" y="4899218"/>
            <a:ext cx="6934200" cy="1958782"/>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
        <p:nvSpPr>
          <p:cNvPr id="4" name="Text Placeholder 2">
            <a:extLst>
              <a:ext uri="{FF2B5EF4-FFF2-40B4-BE49-F238E27FC236}">
                <a16:creationId xmlns:a16="http://schemas.microsoft.com/office/drawing/2014/main" id="{5256EB4E-BF91-4252-BA32-FFD5AAF4AA54}"/>
              </a:ext>
            </a:extLst>
          </p:cNvPr>
          <p:cNvSpPr>
            <a:spLocks noGrp="1"/>
          </p:cNvSpPr>
          <p:nvPr>
            <p:ph type="body" sz="quarter" idx="11"/>
          </p:nvPr>
        </p:nvSpPr>
        <p:spPr>
          <a:xfrm>
            <a:off x="6096000" y="1472034"/>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158895104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on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6095999" y="457200"/>
            <a:ext cx="5510783" cy="430887"/>
          </a:xfrm>
        </p:spPr>
        <p:txBody>
          <a:bodyPr/>
          <a:lstStyle/>
          <a:p>
            <a:r>
              <a:rPr lang="en-US" dirty="0"/>
              <a:t>Click to edit Master title style</a:t>
            </a:r>
          </a:p>
        </p:txBody>
      </p:sp>
    </p:spTree>
    <p:extLst>
      <p:ext uri="{BB962C8B-B14F-4D97-AF65-F5344CB8AC3E}">
        <p14:creationId xmlns:p14="http://schemas.microsoft.com/office/powerpoint/2010/main" val="342165436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pic>
        <p:nvPicPr>
          <p:cNvPr id="3" name="Picture 2">
            <a:extLst>
              <a:ext uri="{FF2B5EF4-FFF2-40B4-BE49-F238E27FC236}">
                <a16:creationId xmlns:a16="http://schemas.microsoft.com/office/drawing/2014/main" id="{039F2E5E-512C-4CD8-A1AB-977FA6497F03}"/>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88295213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2603049766"/>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20827576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eams photo">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30907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Content Placeholder 4">
            <a:extLst>
              <a:ext uri="{FF2B5EF4-FFF2-40B4-BE49-F238E27FC236}">
                <a16:creationId xmlns:a16="http://schemas.microsoft.com/office/drawing/2014/main" id="{32C4CD77-6F12-0D4B-9249-0CA3D240592B}"/>
              </a:ext>
            </a:extLst>
          </p:cNvPr>
          <p:cNvSpPr>
            <a:spLocks noGrp="1"/>
          </p:cNvSpPr>
          <p:nvPr>
            <p:ph sz="quarter" idx="12" hasCustomPrompt="1"/>
          </p:nvPr>
        </p:nvSpPr>
        <p:spPr>
          <a:xfrm>
            <a:off x="5081314" y="1588081"/>
            <a:ext cx="6553634" cy="3681838"/>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65176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Tree>
    <p:extLst>
      <p:ext uri="{BB962C8B-B14F-4D97-AF65-F5344CB8AC3E}">
        <p14:creationId xmlns:p14="http://schemas.microsoft.com/office/powerpoint/2010/main" val="2119190629"/>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eams photo + phon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023637"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
        <p:nvSpPr>
          <p:cNvPr id="11" name="Content Placeholder 4">
            <a:extLst>
              <a:ext uri="{FF2B5EF4-FFF2-40B4-BE49-F238E27FC236}">
                <a16:creationId xmlns:a16="http://schemas.microsoft.com/office/drawing/2014/main" id="{38A04320-DCC6-0B47-8DBD-C5AD49DFC65B}"/>
              </a:ext>
            </a:extLst>
          </p:cNvPr>
          <p:cNvSpPr>
            <a:spLocks noGrp="1"/>
          </p:cNvSpPr>
          <p:nvPr>
            <p:ph sz="quarter" idx="12" hasCustomPrompt="1"/>
          </p:nvPr>
        </p:nvSpPr>
        <p:spPr>
          <a:xfrm>
            <a:off x="4906862" y="1371691"/>
            <a:ext cx="6343444" cy="3568707"/>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46888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2" name="Content Placeholder 4">
            <a:extLst>
              <a:ext uri="{FF2B5EF4-FFF2-40B4-BE49-F238E27FC236}">
                <a16:creationId xmlns:a16="http://schemas.microsoft.com/office/drawing/2014/main" id="{A3E8EFB4-9443-754C-827B-DB6C17DCE940}"/>
              </a:ext>
            </a:extLst>
          </p:cNvPr>
          <p:cNvSpPr>
            <a:spLocks noGrp="1"/>
          </p:cNvSpPr>
          <p:nvPr>
            <p:ph sz="quarter" idx="13" hasCustomPrompt="1"/>
          </p:nvPr>
        </p:nvSpPr>
        <p:spPr>
          <a:xfrm>
            <a:off x="10124563" y="1936793"/>
            <a:ext cx="1739891" cy="3768420"/>
          </a:xfrm>
          <a:prstGeom prst="roundRect">
            <a:avLst>
              <a:gd name="adj" fmla="val 8222"/>
            </a:avLst>
          </a:prstGeom>
          <a:blipFill>
            <a:blip r:embed="rId3"/>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920240" bIns="0" anchor="ctr" anchorCtr="0">
            <a:noAutofit/>
          </a:bodyPr>
          <a:lstStyle>
            <a:lvl1pPr marL="0" indent="0" algn="l">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a:t>
            </a:r>
            <a:br>
              <a:rPr lang="en-US"/>
            </a:br>
            <a:r>
              <a:rPr lang="en-US"/>
              <a:t>photo here </a:t>
            </a:r>
            <a:br>
              <a:rPr lang="en-US"/>
            </a:br>
            <a:r>
              <a:rPr lang="en-US"/>
              <a:t>or click or tap icon below 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2683395"/>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ams photo 2">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031693"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031693"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5906A360-8D81-A641-AC84-67059C28AFB3}"/>
              </a:ext>
            </a:extLst>
          </p:cNvPr>
          <p:cNvSpPr>
            <a:spLocks noGrp="1"/>
          </p:cNvSpPr>
          <p:nvPr>
            <p:ph sz="quarter" idx="12" hasCustomPrompt="1"/>
          </p:nvPr>
        </p:nvSpPr>
        <p:spPr>
          <a:xfrm>
            <a:off x="6584236" y="345044"/>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8" name="Content Placeholder 4">
            <a:extLst>
              <a:ext uri="{FF2B5EF4-FFF2-40B4-BE49-F238E27FC236}">
                <a16:creationId xmlns:a16="http://schemas.microsoft.com/office/drawing/2014/main" id="{349BC391-BBA0-004E-B574-CD332AEA5D8B}"/>
              </a:ext>
            </a:extLst>
          </p:cNvPr>
          <p:cNvSpPr>
            <a:spLocks noGrp="1"/>
          </p:cNvSpPr>
          <p:nvPr>
            <p:ph sz="quarter" idx="13" hasCustomPrompt="1"/>
          </p:nvPr>
        </p:nvSpPr>
        <p:spPr>
          <a:xfrm>
            <a:off x="6584235" y="3601522"/>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2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a:t>
            </a:r>
            <a:br>
              <a:rPr lang="en-US"/>
            </a:br>
            <a:r>
              <a:rPr lang="en-US"/>
              <a:t>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982542067"/>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eams photo 3">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16861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168619" cy="950108"/>
          </a:xfrm>
          <a:prstGeom prst="rect">
            <a:avLst/>
          </a:prstGeom>
        </p:spPr>
        <p:txBody>
          <a:bodyPr/>
          <a:lstStyle>
            <a:lvl1pPr>
              <a:defRPr sz="2600"/>
            </a:lvl1pPr>
          </a:lstStyle>
          <a:p>
            <a:r>
              <a:rPr lang="en-US"/>
              <a:t>Click to edit Master title style</a:t>
            </a:r>
          </a:p>
        </p:txBody>
      </p:sp>
      <p:sp>
        <p:nvSpPr>
          <p:cNvPr id="9" name="Content Placeholder 4">
            <a:extLst>
              <a:ext uri="{FF2B5EF4-FFF2-40B4-BE49-F238E27FC236}">
                <a16:creationId xmlns:a16="http://schemas.microsoft.com/office/drawing/2014/main" id="{3DBECAC5-9647-EB45-BA62-C1EF56A17D71}"/>
              </a:ext>
            </a:extLst>
          </p:cNvPr>
          <p:cNvSpPr>
            <a:spLocks noGrp="1"/>
          </p:cNvSpPr>
          <p:nvPr>
            <p:ph sz="quarter" idx="13" hasCustomPrompt="1"/>
          </p:nvPr>
        </p:nvSpPr>
        <p:spPr>
          <a:xfrm>
            <a:off x="8584442" y="605499"/>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0" name="Content Placeholder 4">
            <a:extLst>
              <a:ext uri="{FF2B5EF4-FFF2-40B4-BE49-F238E27FC236}">
                <a16:creationId xmlns:a16="http://schemas.microsoft.com/office/drawing/2014/main" id="{F096AFB9-2030-0440-8E5B-E188CD4A2700}"/>
              </a:ext>
            </a:extLst>
          </p:cNvPr>
          <p:cNvSpPr>
            <a:spLocks noGrp="1"/>
          </p:cNvSpPr>
          <p:nvPr>
            <p:ph sz="quarter" idx="14" hasCustomPrompt="1"/>
          </p:nvPr>
        </p:nvSpPr>
        <p:spPr>
          <a:xfrm>
            <a:off x="8584442" y="2558346"/>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1" name="Content Placeholder 4">
            <a:extLst>
              <a:ext uri="{FF2B5EF4-FFF2-40B4-BE49-F238E27FC236}">
                <a16:creationId xmlns:a16="http://schemas.microsoft.com/office/drawing/2014/main" id="{97BB1C31-06A6-AB4D-A7EC-63EFA068AE37}"/>
              </a:ext>
            </a:extLst>
          </p:cNvPr>
          <p:cNvSpPr>
            <a:spLocks noGrp="1"/>
          </p:cNvSpPr>
          <p:nvPr>
            <p:ph sz="quarter" idx="15" hasCustomPrompt="1"/>
          </p:nvPr>
        </p:nvSpPr>
        <p:spPr>
          <a:xfrm>
            <a:off x="8584442" y="4511193"/>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513383399"/>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0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445710"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445710"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FBCB2226-D1CC-534A-8F34-ED05335F143C}"/>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089907354"/>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1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198616"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198616" cy="950108"/>
          </a:xfrm>
          <a:prstGeom prst="rect">
            <a:avLst/>
          </a:prstGeom>
        </p:spPr>
        <p:txBody>
          <a:bodyPr/>
          <a:lstStyle>
            <a:lvl1pPr>
              <a:defRPr sz="2600"/>
            </a:lvl1pPr>
          </a:lstStyle>
          <a:p>
            <a:r>
              <a:rPr lang="en-US"/>
              <a:t>Click to edit Master title style</a:t>
            </a:r>
          </a:p>
        </p:txBody>
      </p:sp>
      <p:sp>
        <p:nvSpPr>
          <p:cNvPr id="5" name="Content Placeholder 4">
            <a:extLst>
              <a:ext uri="{FF2B5EF4-FFF2-40B4-BE49-F238E27FC236}">
                <a16:creationId xmlns:a16="http://schemas.microsoft.com/office/drawing/2014/main" id="{20089D16-8111-6D4B-A9F1-35AF1D1AF2B3}"/>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
        <p:nvSpPr>
          <p:cNvPr id="8" name="Content Placeholder 4">
            <a:extLst>
              <a:ext uri="{FF2B5EF4-FFF2-40B4-BE49-F238E27FC236}">
                <a16:creationId xmlns:a16="http://schemas.microsoft.com/office/drawing/2014/main" id="{FDB2F18D-8957-1947-A3FC-E12746E7FFC7}"/>
              </a:ext>
            </a:extLst>
          </p:cNvPr>
          <p:cNvSpPr>
            <a:spLocks noGrp="1"/>
          </p:cNvSpPr>
          <p:nvPr>
            <p:ph sz="quarter" idx="13" hasCustomPrompt="1"/>
          </p:nvPr>
        </p:nvSpPr>
        <p:spPr>
          <a:xfrm>
            <a:off x="606934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633006908"/>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934818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1541382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4779336"/>
      </p:ext>
    </p:extLst>
  </p:cSld>
  <p:clrMapOvr>
    <a:masterClrMapping/>
  </p:clrMapOvr>
  <p:transition>
    <p:fade/>
  </p:transition>
  <p:hf sldNum="0" hdr="0" ftr="0" dt="0"/>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2151079"/>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52399297"/>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61784884"/>
      </p:ext>
    </p:extLst>
  </p:cSld>
  <p:clrMapOvr>
    <a:masterClrMapping/>
  </p:clrMapOvr>
  <p:transition>
    <p:fade/>
  </p:transition>
  <p:hf sldNum="0" hdr="0" ftr="0" dt="0"/>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232324435"/>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60931034"/>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208257153"/>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93549759"/>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13970326"/>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6384882" y="904346"/>
            <a:ext cx="4452451"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585216" y="904348"/>
            <a:ext cx="5392251"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6384882" y="613834"/>
            <a:ext cx="4452451"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583639" y="613836"/>
            <a:ext cx="5393828"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298953"/>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68C214-DFA7-41BA-8A6C-2589D0DBF582}"/>
              </a:ext>
              <a:ext uri="{C183D7F6-B498-43B3-948B-1728B52AA6E4}">
                <adec:decorative xmlns:adec="http://schemas.microsoft.com/office/drawing/2017/decorative" val="1"/>
              </a:ext>
            </a:extLst>
          </p:cNvPr>
          <p:cNvSpPr/>
          <p:nvPr userDrawn="1"/>
        </p:nvSpPr>
        <p:spPr bwMode="auto">
          <a:xfrm>
            <a:off x="6921661" y="0"/>
            <a:ext cx="5270339"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AEED950A-895A-4274-BD9F-2A1BE17ADB19}"/>
              </a:ext>
              <a:ext uri="{C183D7F6-B498-43B3-948B-1728B52AA6E4}">
                <adec:decorative xmlns:adec="http://schemas.microsoft.com/office/drawing/2017/decorative" val="1"/>
              </a:ext>
            </a:extLst>
          </p:cNvPr>
          <p:cNvPicPr>
            <a:picLocks noChangeAspect="1"/>
          </p:cNvPicPr>
          <p:nvPr userDrawn="1"/>
        </p:nvPicPr>
        <p:blipFill rotWithShape="1">
          <a:blip r:embed="rId2"/>
          <a:srcRect l="10648" t="218" r="9708" b="50555"/>
          <a:stretch/>
        </p:blipFill>
        <p:spPr>
          <a:xfrm>
            <a:off x="6921661" y="4247909"/>
            <a:ext cx="5270339" cy="2610091"/>
          </a:xfrm>
          <a:prstGeom prst="rect">
            <a:avLst/>
          </a:prstGeom>
          <a:ln>
            <a:noFill/>
          </a:ln>
        </p:spPr>
      </p:pic>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7575015" y="585788"/>
            <a:ext cx="3963629" cy="430887"/>
          </a:xfrm>
        </p:spPr>
        <p:txBody>
          <a:bodyPr anchor="t" anchorCtr="0"/>
          <a:lstStyle>
            <a:lvl1pPr>
              <a:defRPr>
                <a:solidFill>
                  <a:schemeClr val="bg1"/>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88263" y="585788"/>
            <a:ext cx="5824112" cy="5683249"/>
          </a:xfrm>
        </p:spPr>
        <p:txBody>
          <a:bodyPr anchor="ctr"/>
          <a:lstStyle>
            <a:lvl1pPr marL="231775" indent="-231775">
              <a:spcAft>
                <a:spcPts val="600"/>
              </a:spcAft>
              <a:buFont typeface="Wingdings" panose="05000000000000000000" pitchFamily="2" charset="2"/>
              <a:buChar char=""/>
              <a:defRPr/>
            </a:lvl1pPr>
          </a:lstStyle>
          <a:p>
            <a:pPr lvl="0"/>
            <a:r>
              <a:rPr lang="en-US" dirty="0"/>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22353339"/>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amp; Non-bulleted text 50/50">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57200"/>
            <a:ext cx="5096780" cy="430887"/>
          </a:xfrm>
        </p:spPr>
        <p:txBody>
          <a:bodyPr/>
          <a:lstStyle/>
          <a:p>
            <a:r>
              <a:rPr lang="en-US" dirty="0"/>
              <a:t>Click to edit Master title style</a:t>
            </a:r>
          </a:p>
        </p:txBody>
      </p:sp>
      <p:sp>
        <p:nvSpPr>
          <p:cNvPr id="4" name="Text Placeholder 3"/>
          <p:cNvSpPr>
            <a:spLocks noGrp="1"/>
          </p:cNvSpPr>
          <p:nvPr>
            <p:ph type="body" sz="quarter" idx="10"/>
          </p:nvPr>
        </p:nvSpPr>
        <p:spPr>
          <a:xfrm>
            <a:off x="586390" y="1434370"/>
            <a:ext cx="5096780"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B648ACC7-10C3-4EF8-B7F7-C354B3BE7D58}"/>
              </a:ext>
            </a:extLst>
          </p:cNvPr>
          <p:cNvSpPr/>
          <p:nvPr userDrawn="1"/>
        </p:nvSpPr>
        <p:spPr bwMode="auto">
          <a:xfrm>
            <a:off x="6395722" y="0"/>
            <a:ext cx="5796278" cy="6858000"/>
          </a:xfrm>
          <a:prstGeom prst="rect">
            <a:avLst/>
          </a:prstGeom>
          <a:solidFill>
            <a:srgbClr val="3E1D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3712E635-8EC3-4743-8CF8-BC30D24FC768}"/>
              </a:ext>
            </a:extLst>
          </p:cNvPr>
          <p:cNvPicPr>
            <a:picLocks noChangeAspect="1"/>
          </p:cNvPicPr>
          <p:nvPr userDrawn="1"/>
        </p:nvPicPr>
        <p:blipFill rotWithShape="1">
          <a:blip r:embed="rId2"/>
          <a:srcRect l="29496" t="732" r="19816" b="24421"/>
          <a:stretch/>
        </p:blipFill>
        <p:spPr>
          <a:xfrm>
            <a:off x="6395722" y="-1"/>
            <a:ext cx="5796278" cy="6858001"/>
          </a:xfrm>
          <a:prstGeom prst="rect">
            <a:avLst/>
          </a:prstGeom>
          <a:ln>
            <a:noFill/>
          </a:ln>
        </p:spPr>
      </p:pic>
    </p:spTree>
    <p:extLst>
      <p:ext uri="{BB962C8B-B14F-4D97-AF65-F5344CB8AC3E}">
        <p14:creationId xmlns:p14="http://schemas.microsoft.com/office/powerpoint/2010/main" val="288695428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829983710"/>
      </p:ext>
    </p:extLst>
  </p:cSld>
  <p:clrMapOvr>
    <a:masterClrMapping/>
  </p:clrMapOvr>
  <p:transition>
    <p:fade/>
  </p:transition>
  <p:hf sldNum="0" hdr="0" ftr="0" dt="0"/>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979193922"/>
      </p:ext>
    </p:extLst>
  </p:cSld>
  <p:clrMapOvr>
    <a:masterClrMapping/>
  </p:clrMapOvr>
  <p:transition>
    <p:fade/>
  </p:transition>
  <p:hf sldNum="0" hdr="0" ftr="0" dt="0"/>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39408187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09858306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611856457"/>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799950276"/>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35442-16E2-40E7-B291-AB69783EF8E8}"/>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lumMod val="40000"/>
                    <a:lumOff val="60000"/>
                  </a:schemeClr>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2808276"/>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9697040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13254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Section Title graphic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
        <p:nvSpPr>
          <p:cNvPr id="5" name="Rectangle 4">
            <a:extLst>
              <a:ext uri="{FF2B5EF4-FFF2-40B4-BE49-F238E27FC236}">
                <a16:creationId xmlns:a16="http://schemas.microsoft.com/office/drawing/2014/main" id="{7F1925CC-BA9D-4D40-B695-B957CD033741}"/>
              </a:ext>
            </a:extLst>
          </p:cNvPr>
          <p:cNvSpPr/>
          <p:nvPr/>
        </p:nvSpPr>
        <p:spPr bwMode="auto">
          <a:xfrm>
            <a:off x="6395722" y="0"/>
            <a:ext cx="5796278" cy="685800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95AE0640-138F-254C-8405-5BB88675B5E9}"/>
              </a:ext>
            </a:extLst>
          </p:cNvPr>
          <p:cNvPicPr>
            <a:picLocks noChangeAspect="1"/>
          </p:cNvPicPr>
          <p:nvPr/>
        </p:nvPicPr>
        <p:blipFill rotWithShape="1">
          <a:blip r:embed="rId2"/>
          <a:srcRect l="29496" t="732" r="19816" b="24421"/>
          <a:stretch/>
        </p:blipFill>
        <p:spPr>
          <a:xfrm>
            <a:off x="6395722" y="-1"/>
            <a:ext cx="5796278" cy="6858001"/>
          </a:xfrm>
          <a:prstGeom prst="rect">
            <a:avLst/>
          </a:prstGeom>
        </p:spPr>
      </p:pic>
    </p:spTree>
    <p:extLst>
      <p:ext uri="{BB962C8B-B14F-4D97-AF65-F5344CB8AC3E}">
        <p14:creationId xmlns:p14="http://schemas.microsoft.com/office/powerpoint/2010/main" val="567847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Section Title photo">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0F739808-4725-B142-9FAB-65DB691EBEFA}"/>
              </a:ext>
            </a:extLst>
          </p:cNvPr>
          <p:cNvSpPr>
            <a:spLocks noGrp="1"/>
          </p:cNvSpPr>
          <p:nvPr>
            <p:ph type="pic" sz="quarter" idx="11" hasCustomPrompt="1"/>
          </p:nvPr>
        </p:nvSpPr>
        <p:spPr>
          <a:xfrm>
            <a:off x="6395720" y="0"/>
            <a:ext cx="5796279"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131131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9071381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8194930"/>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2769910172"/>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Divider">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35442-16E2-40E7-B291-AB69783EF8E8}"/>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Tree>
    <p:extLst>
      <p:ext uri="{BB962C8B-B14F-4D97-AF65-F5344CB8AC3E}">
        <p14:creationId xmlns:p14="http://schemas.microsoft.com/office/powerpoint/2010/main" val="33291934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2_Section Titl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grpSp>
        <p:nvGrpSpPr>
          <p:cNvPr id="56" name="Group 55">
            <a:extLst>
              <a:ext uri="{FF2B5EF4-FFF2-40B4-BE49-F238E27FC236}">
                <a16:creationId xmlns:a16="http://schemas.microsoft.com/office/drawing/2014/main" id="{9ECC7788-630C-4D42-B2C4-1C07A8B7289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7" name="Straight Connector 56">
              <a:extLst>
                <a:ext uri="{FF2B5EF4-FFF2-40B4-BE49-F238E27FC236}">
                  <a16:creationId xmlns:a16="http://schemas.microsoft.com/office/drawing/2014/main" id="{3EDA30B7-A399-4704-8D7B-8AE7B27066E2}"/>
                </a:ext>
              </a:extLst>
            </p:cNvPr>
            <p:cNvCxnSpPr>
              <a:cxnSpLocks/>
              <a:endCxn id="65"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FEAB55E-0A7E-4BE6-A893-F364C7E78584}"/>
                </a:ext>
              </a:extLst>
            </p:cNvPr>
            <p:cNvCxnSpPr>
              <a:cxnSpLocks/>
              <a:endCxn id="65"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4866E28-84EF-4E83-B084-94C845A2CBFA}"/>
                </a:ext>
              </a:extLst>
            </p:cNvPr>
            <p:cNvCxnSpPr>
              <a:cxnSpLocks/>
              <a:endCxn id="67"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D2DF2D3-D515-4757-80ED-3B8FB5E3A4E0}"/>
                </a:ext>
              </a:extLst>
            </p:cNvPr>
            <p:cNvCxnSpPr>
              <a:cxnSpLocks/>
              <a:endCxn id="67"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9B36518-DC36-4E70-9E24-82EC89C1EA4D}"/>
                </a:ext>
              </a:extLst>
            </p:cNvPr>
            <p:cNvCxnSpPr>
              <a:cxnSpLocks/>
              <a:endCxn id="67"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95E4477-DD14-47AB-8DFB-324434545260}"/>
                </a:ext>
              </a:extLst>
            </p:cNvPr>
            <p:cNvCxnSpPr>
              <a:cxnSpLocks/>
              <a:endCxn id="67"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3" name="Group 62">
              <a:extLst>
                <a:ext uri="{FF2B5EF4-FFF2-40B4-BE49-F238E27FC236}">
                  <a16:creationId xmlns:a16="http://schemas.microsoft.com/office/drawing/2014/main" id="{37C76F67-607B-4154-A357-FB091CD2843D}"/>
                </a:ext>
              </a:extLst>
            </p:cNvPr>
            <p:cNvGrpSpPr/>
            <p:nvPr userDrawn="1"/>
          </p:nvGrpSpPr>
          <p:grpSpPr>
            <a:xfrm rot="20927101">
              <a:off x="1346019" y="5892703"/>
              <a:ext cx="279574" cy="279574"/>
              <a:chOff x="6621516" y="4193628"/>
              <a:chExt cx="620110" cy="620110"/>
            </a:xfrm>
            <a:solidFill>
              <a:srgbClr val="FFFFFF"/>
            </a:solidFill>
          </p:grpSpPr>
          <p:sp>
            <p:nvSpPr>
              <p:cNvPr id="67" name="Oval 66">
                <a:extLst>
                  <a:ext uri="{FF2B5EF4-FFF2-40B4-BE49-F238E27FC236}">
                    <a16:creationId xmlns:a16="http://schemas.microsoft.com/office/drawing/2014/main" id="{094C6354-6478-41AC-A12F-6D808A119545}"/>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Oval 67">
                <a:extLst>
                  <a:ext uri="{FF2B5EF4-FFF2-40B4-BE49-F238E27FC236}">
                    <a16:creationId xmlns:a16="http://schemas.microsoft.com/office/drawing/2014/main" id="{A84B06C6-AA18-4BF1-A962-CA2EAE41AD93}"/>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4" name="Group 63">
              <a:extLst>
                <a:ext uri="{FF2B5EF4-FFF2-40B4-BE49-F238E27FC236}">
                  <a16:creationId xmlns:a16="http://schemas.microsoft.com/office/drawing/2014/main" id="{C10678EE-CAC7-4788-8DFB-023C479ECFD9}"/>
                </a:ext>
              </a:extLst>
            </p:cNvPr>
            <p:cNvGrpSpPr/>
            <p:nvPr userDrawn="1"/>
          </p:nvGrpSpPr>
          <p:grpSpPr>
            <a:xfrm rot="20927101">
              <a:off x="382597" y="5635228"/>
              <a:ext cx="231053" cy="231053"/>
              <a:chOff x="6621517" y="4193628"/>
              <a:chExt cx="620110" cy="620110"/>
            </a:xfrm>
            <a:solidFill>
              <a:srgbClr val="FFFFFF"/>
            </a:solidFill>
          </p:grpSpPr>
          <p:sp>
            <p:nvSpPr>
              <p:cNvPr id="65" name="Oval 64">
                <a:extLst>
                  <a:ext uri="{FF2B5EF4-FFF2-40B4-BE49-F238E27FC236}">
                    <a16:creationId xmlns:a16="http://schemas.microsoft.com/office/drawing/2014/main" id="{933A0186-9168-4F92-BC7A-D217B091A2E9}"/>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6" name="Oval 65">
                <a:extLst>
                  <a:ext uri="{FF2B5EF4-FFF2-40B4-BE49-F238E27FC236}">
                    <a16:creationId xmlns:a16="http://schemas.microsoft.com/office/drawing/2014/main" id="{558425BB-2068-48B1-A720-A9947D1AD135}"/>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69" name="Group 68">
            <a:extLst>
              <a:ext uri="{FF2B5EF4-FFF2-40B4-BE49-F238E27FC236}">
                <a16:creationId xmlns:a16="http://schemas.microsoft.com/office/drawing/2014/main" id="{E81963BB-428E-48F6-9D82-9EF4EBA1A667}"/>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0" name="Straight Connector 69">
              <a:extLst>
                <a:ext uri="{FF2B5EF4-FFF2-40B4-BE49-F238E27FC236}">
                  <a16:creationId xmlns:a16="http://schemas.microsoft.com/office/drawing/2014/main" id="{FB7A6596-F309-41B7-BDD8-EE94EFD6331D}"/>
                </a:ext>
              </a:extLst>
            </p:cNvPr>
            <p:cNvCxnSpPr>
              <a:cxnSpLocks/>
              <a:stCxn id="83" idx="6"/>
              <a:endCxn id="8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1" name="Straight Connector 70">
              <a:extLst>
                <a:ext uri="{FF2B5EF4-FFF2-40B4-BE49-F238E27FC236}">
                  <a16:creationId xmlns:a16="http://schemas.microsoft.com/office/drawing/2014/main" id="{C8AC84E6-7204-4B5B-B394-2AE74F014156}"/>
                </a:ext>
              </a:extLst>
            </p:cNvPr>
            <p:cNvCxnSpPr>
              <a:cxnSpLocks/>
              <a:endCxn id="8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2C03183-54C2-4F80-BE33-88AAD7FCCB59}"/>
                </a:ext>
              </a:extLst>
            </p:cNvPr>
            <p:cNvCxnSpPr>
              <a:cxnSpLocks/>
              <a:stCxn id="87" idx="1"/>
              <a:endCxn id="8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6D27403-0E10-42B1-8614-0B4F172E4547}"/>
                </a:ext>
              </a:extLst>
            </p:cNvPr>
            <p:cNvCxnSpPr>
              <a:cxnSpLocks/>
              <a:stCxn id="8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504A23FB-A5EA-4B08-9C77-0C875E0CF405}"/>
                </a:ext>
              </a:extLst>
            </p:cNvPr>
            <p:cNvCxnSpPr>
              <a:cxnSpLocks/>
              <a:stCxn id="83" idx="0"/>
              <a:endCxn id="8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CC4726D8-C551-4B1D-8EB8-B762E523C232}"/>
                </a:ext>
              </a:extLst>
            </p:cNvPr>
            <p:cNvCxnSpPr>
              <a:cxnSpLocks/>
              <a:stCxn id="89" idx="1"/>
              <a:endCxn id="8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BE411A2A-C81A-4CB4-8D9E-C61BEF37FFFF}"/>
                </a:ext>
              </a:extLst>
            </p:cNvPr>
            <p:cNvCxnSpPr>
              <a:cxnSpLocks/>
              <a:stCxn id="89" idx="7"/>
              <a:endCxn id="8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FDE39671-4DA7-4DCE-81F0-A0D17EC6EC79}"/>
                </a:ext>
              </a:extLst>
            </p:cNvPr>
            <p:cNvGrpSpPr/>
            <p:nvPr userDrawn="1"/>
          </p:nvGrpSpPr>
          <p:grpSpPr>
            <a:xfrm rot="20809762">
              <a:off x="10902383" y="5931128"/>
              <a:ext cx="445256" cy="445256"/>
              <a:chOff x="6649704" y="4221815"/>
              <a:chExt cx="563736" cy="563736"/>
            </a:xfrm>
            <a:solidFill>
              <a:srgbClr val="FFFFFF"/>
            </a:solidFill>
          </p:grpSpPr>
          <p:sp>
            <p:nvSpPr>
              <p:cNvPr id="89" name="Oval 88">
                <a:extLst>
                  <a:ext uri="{FF2B5EF4-FFF2-40B4-BE49-F238E27FC236}">
                    <a16:creationId xmlns:a16="http://schemas.microsoft.com/office/drawing/2014/main" id="{528C5C85-8837-40D6-B4F2-6964335FE45F}"/>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0" name="Oval 89">
                <a:extLst>
                  <a:ext uri="{FF2B5EF4-FFF2-40B4-BE49-F238E27FC236}">
                    <a16:creationId xmlns:a16="http://schemas.microsoft.com/office/drawing/2014/main" id="{0F96F1BF-3AB0-4160-9C79-7005553A4689}"/>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63557803-6ED6-4755-A262-379A4B5CD692}"/>
                </a:ext>
              </a:extLst>
            </p:cNvPr>
            <p:cNvGrpSpPr/>
            <p:nvPr userDrawn="1"/>
          </p:nvGrpSpPr>
          <p:grpSpPr>
            <a:xfrm rot="20809762">
              <a:off x="11923998" y="4516563"/>
              <a:ext cx="445256" cy="445256"/>
              <a:chOff x="6649704" y="4221815"/>
              <a:chExt cx="563736" cy="563736"/>
            </a:xfrm>
            <a:solidFill>
              <a:srgbClr val="FFFFFF"/>
            </a:solidFill>
          </p:grpSpPr>
          <p:sp>
            <p:nvSpPr>
              <p:cNvPr id="87" name="Oval 86">
                <a:extLst>
                  <a:ext uri="{FF2B5EF4-FFF2-40B4-BE49-F238E27FC236}">
                    <a16:creationId xmlns:a16="http://schemas.microsoft.com/office/drawing/2014/main" id="{85E60DA7-25F9-48DA-B0EE-AAB01849D399}"/>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8" name="Oval 87">
                <a:extLst>
                  <a:ext uri="{FF2B5EF4-FFF2-40B4-BE49-F238E27FC236}">
                    <a16:creationId xmlns:a16="http://schemas.microsoft.com/office/drawing/2014/main" id="{C997234F-93CB-4A37-B8C2-C8B753DAA40C}"/>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098F1CCC-B079-44A8-B904-FF67AAA58925}"/>
                </a:ext>
              </a:extLst>
            </p:cNvPr>
            <p:cNvGrpSpPr/>
            <p:nvPr userDrawn="1"/>
          </p:nvGrpSpPr>
          <p:grpSpPr>
            <a:xfrm rot="20927101">
              <a:off x="9764978" y="4969908"/>
              <a:ext cx="279574" cy="279574"/>
              <a:chOff x="6621516" y="4193628"/>
              <a:chExt cx="620110" cy="620110"/>
            </a:xfrm>
            <a:solidFill>
              <a:srgbClr val="FFFFFF"/>
            </a:solidFill>
          </p:grpSpPr>
          <p:sp>
            <p:nvSpPr>
              <p:cNvPr id="85" name="Oval 84">
                <a:extLst>
                  <a:ext uri="{FF2B5EF4-FFF2-40B4-BE49-F238E27FC236}">
                    <a16:creationId xmlns:a16="http://schemas.microsoft.com/office/drawing/2014/main" id="{6DE1EB3E-0503-4287-A0F4-9B9C4A2C1E7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6" name="Oval 85">
                <a:extLst>
                  <a:ext uri="{FF2B5EF4-FFF2-40B4-BE49-F238E27FC236}">
                    <a16:creationId xmlns:a16="http://schemas.microsoft.com/office/drawing/2014/main" id="{18EB56DC-FC9A-4BA2-8B84-B90A7899F661}"/>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0" name="Straight Connector 79">
              <a:extLst>
                <a:ext uri="{FF2B5EF4-FFF2-40B4-BE49-F238E27FC236}">
                  <a16:creationId xmlns:a16="http://schemas.microsoft.com/office/drawing/2014/main" id="{55F949AC-579D-42BD-8123-296BAC7DF420}"/>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1" name="Group 80">
              <a:extLst>
                <a:ext uri="{FF2B5EF4-FFF2-40B4-BE49-F238E27FC236}">
                  <a16:creationId xmlns:a16="http://schemas.microsoft.com/office/drawing/2014/main" id="{E8D07587-4D88-4BC5-BC13-2559B1445987}"/>
                </a:ext>
              </a:extLst>
            </p:cNvPr>
            <p:cNvGrpSpPr/>
            <p:nvPr userDrawn="1"/>
          </p:nvGrpSpPr>
          <p:grpSpPr>
            <a:xfrm rot="20927101">
              <a:off x="10031874" y="6308218"/>
              <a:ext cx="279574" cy="279574"/>
              <a:chOff x="6621517" y="4193628"/>
              <a:chExt cx="620110" cy="620110"/>
            </a:xfrm>
            <a:solidFill>
              <a:srgbClr val="FFFFFF"/>
            </a:solidFill>
          </p:grpSpPr>
          <p:sp>
            <p:nvSpPr>
              <p:cNvPr id="83" name="Oval 82">
                <a:extLst>
                  <a:ext uri="{FF2B5EF4-FFF2-40B4-BE49-F238E27FC236}">
                    <a16:creationId xmlns:a16="http://schemas.microsoft.com/office/drawing/2014/main" id="{EFC680BC-AA3D-4331-836F-E51DD5669A5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4" name="Oval 83">
                <a:extLst>
                  <a:ext uri="{FF2B5EF4-FFF2-40B4-BE49-F238E27FC236}">
                    <a16:creationId xmlns:a16="http://schemas.microsoft.com/office/drawing/2014/main" id="{794C0D91-861E-4F46-81A3-21C46E6CC8D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2" name="Straight Connector 81">
              <a:extLst>
                <a:ext uri="{FF2B5EF4-FFF2-40B4-BE49-F238E27FC236}">
                  <a16:creationId xmlns:a16="http://schemas.microsoft.com/office/drawing/2014/main" id="{09ABE8FB-7A95-4709-8574-24AD07FF9EF4}"/>
                </a:ext>
              </a:extLst>
            </p:cNvPr>
            <p:cNvCxnSpPr>
              <a:cxnSpLocks/>
              <a:endCxn id="8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1" name="Group 90">
            <a:extLst>
              <a:ext uri="{FF2B5EF4-FFF2-40B4-BE49-F238E27FC236}">
                <a16:creationId xmlns:a16="http://schemas.microsoft.com/office/drawing/2014/main" id="{13E90371-FEE3-49DB-A524-622868F01945}"/>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2" name="Straight Connector 91">
              <a:extLst>
                <a:ext uri="{FF2B5EF4-FFF2-40B4-BE49-F238E27FC236}">
                  <a16:creationId xmlns:a16="http://schemas.microsoft.com/office/drawing/2014/main" id="{64678EF0-B11C-4F13-A317-07345C4136C1}"/>
                </a:ext>
              </a:extLst>
            </p:cNvPr>
            <p:cNvCxnSpPr>
              <a:cxnSpLocks/>
              <a:stCxn id="10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3" name="Straight Connector 92">
              <a:extLst>
                <a:ext uri="{FF2B5EF4-FFF2-40B4-BE49-F238E27FC236}">
                  <a16:creationId xmlns:a16="http://schemas.microsoft.com/office/drawing/2014/main" id="{4C2B4FF4-FEDA-46DD-A9A1-60407CF27854}"/>
                </a:ext>
              </a:extLst>
            </p:cNvPr>
            <p:cNvCxnSpPr>
              <a:cxnSpLocks/>
              <a:stCxn id="102" idx="0"/>
              <a:endCxn id="10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F454D69F-D7FC-4DFA-A813-97BE4D1CFBD1}"/>
                </a:ext>
              </a:extLst>
            </p:cNvPr>
            <p:cNvCxnSpPr>
              <a:cxnSpLocks/>
              <a:stCxn id="106" idx="6"/>
              <a:endCxn id="10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0F6B533D-260F-478C-BBD3-D565447C096C}"/>
                </a:ext>
              </a:extLst>
            </p:cNvPr>
            <p:cNvCxnSpPr>
              <a:cxnSpLocks/>
              <a:stCxn id="10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DE22149B-A798-407A-9491-89A89C7F5395}"/>
                </a:ext>
              </a:extLst>
            </p:cNvPr>
            <p:cNvCxnSpPr>
              <a:cxnSpLocks/>
              <a:stCxn id="106" idx="5"/>
              <a:endCxn id="10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29705F68-06C3-4C23-9224-15296B1ABC65}"/>
                </a:ext>
              </a:extLst>
            </p:cNvPr>
            <p:cNvCxnSpPr>
              <a:cxnSpLocks/>
              <a:endCxn id="10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D52B7AE4-96FB-4A79-9D73-40D4C9827F11}"/>
                </a:ext>
              </a:extLst>
            </p:cNvPr>
            <p:cNvCxnSpPr>
              <a:cxnSpLocks/>
              <a:stCxn id="10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99" name="Group 98">
              <a:extLst>
                <a:ext uri="{FF2B5EF4-FFF2-40B4-BE49-F238E27FC236}">
                  <a16:creationId xmlns:a16="http://schemas.microsoft.com/office/drawing/2014/main" id="{3EBD2B5C-1493-45D8-86A7-25AE18E6C595}"/>
                </a:ext>
              </a:extLst>
            </p:cNvPr>
            <p:cNvGrpSpPr/>
            <p:nvPr userDrawn="1"/>
          </p:nvGrpSpPr>
          <p:grpSpPr>
            <a:xfrm rot="20809762">
              <a:off x="9283863" y="399111"/>
              <a:ext cx="404778" cy="404778"/>
              <a:chOff x="6621517" y="4193628"/>
              <a:chExt cx="620110" cy="620110"/>
            </a:xfrm>
            <a:solidFill>
              <a:srgbClr val="FFFFFF"/>
            </a:solidFill>
          </p:grpSpPr>
          <p:sp>
            <p:nvSpPr>
              <p:cNvPr id="106" name="Oval 105">
                <a:extLst>
                  <a:ext uri="{FF2B5EF4-FFF2-40B4-BE49-F238E27FC236}">
                    <a16:creationId xmlns:a16="http://schemas.microsoft.com/office/drawing/2014/main" id="{5CED81C3-E545-4910-8DAD-BAC15B9E7A3C}"/>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7" name="Oval 106">
                <a:extLst>
                  <a:ext uri="{FF2B5EF4-FFF2-40B4-BE49-F238E27FC236}">
                    <a16:creationId xmlns:a16="http://schemas.microsoft.com/office/drawing/2014/main" id="{84E474C8-A7F3-4EEE-A468-3B8402CFE632}"/>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0" name="Group 99">
              <a:extLst>
                <a:ext uri="{FF2B5EF4-FFF2-40B4-BE49-F238E27FC236}">
                  <a16:creationId xmlns:a16="http://schemas.microsoft.com/office/drawing/2014/main" id="{4FD6DC39-1083-4F07-A2AD-213E6A6E20D5}"/>
                </a:ext>
              </a:extLst>
            </p:cNvPr>
            <p:cNvGrpSpPr/>
            <p:nvPr userDrawn="1"/>
          </p:nvGrpSpPr>
          <p:grpSpPr>
            <a:xfrm>
              <a:off x="10445688" y="331770"/>
              <a:ext cx="279574" cy="279574"/>
              <a:chOff x="10445688" y="331770"/>
              <a:chExt cx="279574" cy="279574"/>
            </a:xfrm>
          </p:grpSpPr>
          <p:sp>
            <p:nvSpPr>
              <p:cNvPr id="104" name="Oval 103">
                <a:extLst>
                  <a:ext uri="{FF2B5EF4-FFF2-40B4-BE49-F238E27FC236}">
                    <a16:creationId xmlns:a16="http://schemas.microsoft.com/office/drawing/2014/main" id="{A9CFBF25-3D90-4227-BFF2-92AAFC268C4F}"/>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5" name="Oval 104">
                <a:extLst>
                  <a:ext uri="{FF2B5EF4-FFF2-40B4-BE49-F238E27FC236}">
                    <a16:creationId xmlns:a16="http://schemas.microsoft.com/office/drawing/2014/main" id="{AA80AE71-F114-4509-8892-66E3D4427B00}"/>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3B3ACC36-FAD8-4C95-948E-1D2FBBC2E27E}"/>
                </a:ext>
              </a:extLst>
            </p:cNvPr>
            <p:cNvGrpSpPr/>
            <p:nvPr userDrawn="1"/>
          </p:nvGrpSpPr>
          <p:grpSpPr>
            <a:xfrm>
              <a:off x="10712583" y="1670080"/>
              <a:ext cx="279574" cy="279574"/>
              <a:chOff x="10712583" y="1670080"/>
              <a:chExt cx="279574" cy="279574"/>
            </a:xfrm>
          </p:grpSpPr>
          <p:sp>
            <p:nvSpPr>
              <p:cNvPr id="102" name="Oval 101">
                <a:extLst>
                  <a:ext uri="{FF2B5EF4-FFF2-40B4-BE49-F238E27FC236}">
                    <a16:creationId xmlns:a16="http://schemas.microsoft.com/office/drawing/2014/main" id="{38C04402-D74E-45E2-BB7B-B46CB35685A9}"/>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3" name="Oval 102">
                <a:extLst>
                  <a:ext uri="{FF2B5EF4-FFF2-40B4-BE49-F238E27FC236}">
                    <a16:creationId xmlns:a16="http://schemas.microsoft.com/office/drawing/2014/main" id="{51F55B8B-9240-4565-B70D-619B9C70A9C6}"/>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4439631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Closing logo slide">
    <p:bg>
      <p:bgPr>
        <a:solidFill>
          <a:schemeClr val="bg2"/>
        </a:solidFill>
        <a:effectLst/>
      </p:bgPr>
    </p:bg>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584200" y="6130539"/>
            <a:ext cx="4482124" cy="138499"/>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900">
                <a:gradFill>
                  <a:gsLst>
                    <a:gs pos="0">
                      <a:schemeClr val="tx1"/>
                    </a:gs>
                    <a:gs pos="100000">
                      <a:schemeClr val="tx1"/>
                    </a:gs>
                  </a:gsLst>
                  <a:lin ang="5400000" scaled="0"/>
                </a:gradFill>
                <a:cs typeface="Segoe UI" pitchFamily="34" charset="0"/>
              </a:rPr>
              <a:t>© Copyright Microsoft Corporation. All rights reserved. </a:t>
            </a:r>
          </a:p>
        </p:txBody>
      </p:sp>
      <p:pic>
        <p:nvPicPr>
          <p:cNvPr id="3" name="Picture 2" descr="A picture containing drawing&#10;&#10;Description automatically generated">
            <a:extLst>
              <a:ext uri="{FF2B5EF4-FFF2-40B4-BE49-F238E27FC236}">
                <a16:creationId xmlns:a16="http://schemas.microsoft.com/office/drawing/2014/main" id="{F3AD5CB9-AC86-4B8A-A8B9-CF8084274E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sp>
        <p:nvSpPr>
          <p:cNvPr id="58" name="Title 1">
            <a:extLst>
              <a:ext uri="{FF2B5EF4-FFF2-40B4-BE49-F238E27FC236}">
                <a16:creationId xmlns:a16="http://schemas.microsoft.com/office/drawing/2014/main" id="{4AB0EB5E-ED94-4633-9AC6-AD7B67E902D9}"/>
              </a:ext>
            </a:extLst>
          </p:cNvPr>
          <p:cNvSpPr>
            <a:spLocks noGrp="1"/>
          </p:cNvSpPr>
          <p:nvPr>
            <p:ph type="title" hasCustomPrompt="1"/>
          </p:nvPr>
        </p:nvSpPr>
        <p:spPr>
          <a:xfrm>
            <a:off x="584200" y="1829711"/>
            <a:ext cx="7477989" cy="392287"/>
          </a:xfrm>
          <a:noFill/>
        </p:spPr>
        <p:txBody>
          <a:bodyPr lIns="0" tIns="0" rIns="0" bIns="0" anchor="t" anchorCtr="0"/>
          <a:lstStyle>
            <a:lvl1pPr>
              <a:lnSpc>
                <a:spcPct val="100000"/>
              </a:lnSpc>
              <a:spcAft>
                <a:spcPts val="1274"/>
              </a:spcAft>
              <a:defRPr sz="2549" spc="-147" baseline="0">
                <a:solidFill>
                  <a:schemeClr val="tx1"/>
                </a:solidFill>
              </a:defRPr>
            </a:lvl1pPr>
          </a:lstStyle>
          <a:p>
            <a:r>
              <a:rPr lang="en-US"/>
              <a:t>Thank you.</a:t>
            </a:r>
          </a:p>
        </p:txBody>
      </p:sp>
      <p:grpSp>
        <p:nvGrpSpPr>
          <p:cNvPr id="59" name="Group 58">
            <a:extLst>
              <a:ext uri="{FF2B5EF4-FFF2-40B4-BE49-F238E27FC236}">
                <a16:creationId xmlns:a16="http://schemas.microsoft.com/office/drawing/2014/main" id="{B4443EE2-8EEE-41C1-9A0B-D7A402061D3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60" name="Straight Connector 59">
              <a:extLst>
                <a:ext uri="{FF2B5EF4-FFF2-40B4-BE49-F238E27FC236}">
                  <a16:creationId xmlns:a16="http://schemas.microsoft.com/office/drawing/2014/main" id="{6F14FB41-C0F7-4141-834D-78DCA3AFF3CE}"/>
                </a:ext>
              </a:extLst>
            </p:cNvPr>
            <p:cNvCxnSpPr>
              <a:cxnSpLocks/>
              <a:stCxn id="73" idx="6"/>
              <a:endCxn id="7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61" name="Straight Connector 60">
              <a:extLst>
                <a:ext uri="{FF2B5EF4-FFF2-40B4-BE49-F238E27FC236}">
                  <a16:creationId xmlns:a16="http://schemas.microsoft.com/office/drawing/2014/main" id="{AA471BA6-18ED-4507-837D-E89ADBD48147}"/>
                </a:ext>
              </a:extLst>
            </p:cNvPr>
            <p:cNvCxnSpPr>
              <a:cxnSpLocks/>
              <a:endCxn id="7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2" name="Straight Connector 61">
              <a:extLst>
                <a:ext uri="{FF2B5EF4-FFF2-40B4-BE49-F238E27FC236}">
                  <a16:creationId xmlns:a16="http://schemas.microsoft.com/office/drawing/2014/main" id="{51E0BFB3-EEB1-4E97-AA03-87F996DBDDD9}"/>
                </a:ext>
              </a:extLst>
            </p:cNvPr>
            <p:cNvCxnSpPr>
              <a:cxnSpLocks/>
              <a:stCxn id="77" idx="1"/>
              <a:endCxn id="7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3" name="Straight Connector 62">
              <a:extLst>
                <a:ext uri="{FF2B5EF4-FFF2-40B4-BE49-F238E27FC236}">
                  <a16:creationId xmlns:a16="http://schemas.microsoft.com/office/drawing/2014/main" id="{BA48A1B0-D54D-47A9-B236-493A36516877}"/>
                </a:ext>
              </a:extLst>
            </p:cNvPr>
            <p:cNvCxnSpPr>
              <a:cxnSpLocks/>
              <a:stCxn id="7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4" name="Straight Connector 63">
              <a:extLst>
                <a:ext uri="{FF2B5EF4-FFF2-40B4-BE49-F238E27FC236}">
                  <a16:creationId xmlns:a16="http://schemas.microsoft.com/office/drawing/2014/main" id="{C54C4D7E-E579-4AD9-A7B1-C8163241BCBD}"/>
                </a:ext>
              </a:extLst>
            </p:cNvPr>
            <p:cNvCxnSpPr>
              <a:cxnSpLocks/>
              <a:stCxn id="73" idx="0"/>
              <a:endCxn id="7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5" name="Straight Connector 64">
              <a:extLst>
                <a:ext uri="{FF2B5EF4-FFF2-40B4-BE49-F238E27FC236}">
                  <a16:creationId xmlns:a16="http://schemas.microsoft.com/office/drawing/2014/main" id="{532F2549-9FA9-4BDB-93DB-B693532471D1}"/>
                </a:ext>
              </a:extLst>
            </p:cNvPr>
            <p:cNvCxnSpPr>
              <a:cxnSpLocks/>
              <a:stCxn id="79" idx="1"/>
              <a:endCxn id="7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6" name="Straight Connector 65">
              <a:extLst>
                <a:ext uri="{FF2B5EF4-FFF2-40B4-BE49-F238E27FC236}">
                  <a16:creationId xmlns:a16="http://schemas.microsoft.com/office/drawing/2014/main" id="{505ACF02-7A60-426D-88DC-1376D8CC8C81}"/>
                </a:ext>
              </a:extLst>
            </p:cNvPr>
            <p:cNvCxnSpPr>
              <a:cxnSpLocks/>
              <a:stCxn id="79" idx="7"/>
              <a:endCxn id="7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67" name="Group 66">
              <a:extLst>
                <a:ext uri="{FF2B5EF4-FFF2-40B4-BE49-F238E27FC236}">
                  <a16:creationId xmlns:a16="http://schemas.microsoft.com/office/drawing/2014/main" id="{317BDBBB-1295-4351-B42C-7562B7A7D738}"/>
                </a:ext>
              </a:extLst>
            </p:cNvPr>
            <p:cNvGrpSpPr/>
            <p:nvPr userDrawn="1"/>
          </p:nvGrpSpPr>
          <p:grpSpPr>
            <a:xfrm rot="20809762">
              <a:off x="10902383" y="5931128"/>
              <a:ext cx="445256" cy="445256"/>
              <a:chOff x="6649704" y="4221815"/>
              <a:chExt cx="563736" cy="563736"/>
            </a:xfrm>
            <a:solidFill>
              <a:srgbClr val="FFFFFF"/>
            </a:solidFill>
          </p:grpSpPr>
          <p:sp>
            <p:nvSpPr>
              <p:cNvPr id="79" name="Oval 78">
                <a:extLst>
                  <a:ext uri="{FF2B5EF4-FFF2-40B4-BE49-F238E27FC236}">
                    <a16:creationId xmlns:a16="http://schemas.microsoft.com/office/drawing/2014/main" id="{F521D3D2-C5C7-4458-8013-CDEC2F51691E}"/>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0" name="Oval 79">
                <a:extLst>
                  <a:ext uri="{FF2B5EF4-FFF2-40B4-BE49-F238E27FC236}">
                    <a16:creationId xmlns:a16="http://schemas.microsoft.com/office/drawing/2014/main" id="{EB88D631-323A-4BDF-9800-E7596A3EC57C}"/>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8" name="Group 67">
              <a:extLst>
                <a:ext uri="{FF2B5EF4-FFF2-40B4-BE49-F238E27FC236}">
                  <a16:creationId xmlns:a16="http://schemas.microsoft.com/office/drawing/2014/main" id="{581B4429-BCAA-42B6-90BE-4A18090F6D0E}"/>
                </a:ext>
              </a:extLst>
            </p:cNvPr>
            <p:cNvGrpSpPr/>
            <p:nvPr userDrawn="1"/>
          </p:nvGrpSpPr>
          <p:grpSpPr>
            <a:xfrm rot="20809762">
              <a:off x="11923998" y="4516563"/>
              <a:ext cx="445256" cy="445256"/>
              <a:chOff x="6649704" y="4221815"/>
              <a:chExt cx="563736" cy="563736"/>
            </a:xfrm>
            <a:solidFill>
              <a:srgbClr val="FFFFFF"/>
            </a:solidFill>
          </p:grpSpPr>
          <p:sp>
            <p:nvSpPr>
              <p:cNvPr id="77" name="Oval 76">
                <a:extLst>
                  <a:ext uri="{FF2B5EF4-FFF2-40B4-BE49-F238E27FC236}">
                    <a16:creationId xmlns:a16="http://schemas.microsoft.com/office/drawing/2014/main" id="{27DB069E-2CAF-498A-A084-810D7350AC96}"/>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8" name="Oval 77">
                <a:extLst>
                  <a:ext uri="{FF2B5EF4-FFF2-40B4-BE49-F238E27FC236}">
                    <a16:creationId xmlns:a16="http://schemas.microsoft.com/office/drawing/2014/main" id="{FDF1442D-A954-4B29-B2B8-E5D8D6346C2B}"/>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9" name="Group 68">
              <a:extLst>
                <a:ext uri="{FF2B5EF4-FFF2-40B4-BE49-F238E27FC236}">
                  <a16:creationId xmlns:a16="http://schemas.microsoft.com/office/drawing/2014/main" id="{C36F5EA1-637F-449D-AFA2-DED672F449D7}"/>
                </a:ext>
              </a:extLst>
            </p:cNvPr>
            <p:cNvGrpSpPr/>
            <p:nvPr userDrawn="1"/>
          </p:nvGrpSpPr>
          <p:grpSpPr>
            <a:xfrm rot="20927101">
              <a:off x="9764978" y="4969908"/>
              <a:ext cx="279574" cy="279574"/>
              <a:chOff x="6621516" y="4193628"/>
              <a:chExt cx="620110" cy="620110"/>
            </a:xfrm>
            <a:solidFill>
              <a:srgbClr val="FFFFFF"/>
            </a:solidFill>
          </p:grpSpPr>
          <p:sp>
            <p:nvSpPr>
              <p:cNvPr id="75" name="Oval 74">
                <a:extLst>
                  <a:ext uri="{FF2B5EF4-FFF2-40B4-BE49-F238E27FC236}">
                    <a16:creationId xmlns:a16="http://schemas.microsoft.com/office/drawing/2014/main" id="{954D452E-F72C-48F4-B9AD-54DCF34EFD04}"/>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6" name="Oval 75">
                <a:extLst>
                  <a:ext uri="{FF2B5EF4-FFF2-40B4-BE49-F238E27FC236}">
                    <a16:creationId xmlns:a16="http://schemas.microsoft.com/office/drawing/2014/main" id="{7A1C9B86-7D47-4106-B498-54AD68F9A108}"/>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70" name="Straight Connector 69">
              <a:extLst>
                <a:ext uri="{FF2B5EF4-FFF2-40B4-BE49-F238E27FC236}">
                  <a16:creationId xmlns:a16="http://schemas.microsoft.com/office/drawing/2014/main" id="{9382FF44-DCC7-4B7A-A037-89066966C73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1" name="Group 70">
              <a:extLst>
                <a:ext uri="{FF2B5EF4-FFF2-40B4-BE49-F238E27FC236}">
                  <a16:creationId xmlns:a16="http://schemas.microsoft.com/office/drawing/2014/main" id="{D8FE6FC7-A74B-4357-B32A-B5F2EEEF78D7}"/>
                </a:ext>
              </a:extLst>
            </p:cNvPr>
            <p:cNvGrpSpPr/>
            <p:nvPr userDrawn="1"/>
          </p:nvGrpSpPr>
          <p:grpSpPr>
            <a:xfrm rot="20927101">
              <a:off x="10031874" y="6308218"/>
              <a:ext cx="279574" cy="279574"/>
              <a:chOff x="6621517" y="4193628"/>
              <a:chExt cx="620110" cy="620110"/>
            </a:xfrm>
            <a:solidFill>
              <a:srgbClr val="FFFFFF"/>
            </a:solidFill>
          </p:grpSpPr>
          <p:sp>
            <p:nvSpPr>
              <p:cNvPr id="73" name="Oval 72">
                <a:extLst>
                  <a:ext uri="{FF2B5EF4-FFF2-40B4-BE49-F238E27FC236}">
                    <a16:creationId xmlns:a16="http://schemas.microsoft.com/office/drawing/2014/main" id="{754A58FD-BE8E-4DC6-A23B-AD857D19A8C3}"/>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4" name="Oval 73">
                <a:extLst>
                  <a:ext uri="{FF2B5EF4-FFF2-40B4-BE49-F238E27FC236}">
                    <a16:creationId xmlns:a16="http://schemas.microsoft.com/office/drawing/2014/main" id="{6E524951-8CE8-4575-A7BC-EABEF212314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72" name="Straight Connector 71">
              <a:extLst>
                <a:ext uri="{FF2B5EF4-FFF2-40B4-BE49-F238E27FC236}">
                  <a16:creationId xmlns:a16="http://schemas.microsoft.com/office/drawing/2014/main" id="{713F2AC4-7D81-498A-87BB-E44FA401C91E}"/>
                </a:ext>
              </a:extLst>
            </p:cNvPr>
            <p:cNvCxnSpPr>
              <a:cxnSpLocks/>
              <a:endCxn id="7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81" name="Group 80">
            <a:extLst>
              <a:ext uri="{FF2B5EF4-FFF2-40B4-BE49-F238E27FC236}">
                <a16:creationId xmlns:a16="http://schemas.microsoft.com/office/drawing/2014/main" id="{CCB26E58-AF1B-4E39-A117-14CC7B1A6D1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82" name="Straight Connector 81">
              <a:extLst>
                <a:ext uri="{FF2B5EF4-FFF2-40B4-BE49-F238E27FC236}">
                  <a16:creationId xmlns:a16="http://schemas.microsoft.com/office/drawing/2014/main" id="{559762A1-91A4-4445-8642-47A66AB7795B}"/>
                </a:ext>
              </a:extLst>
            </p:cNvPr>
            <p:cNvCxnSpPr>
              <a:cxnSpLocks/>
              <a:stCxn id="9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3" name="Straight Connector 82">
              <a:extLst>
                <a:ext uri="{FF2B5EF4-FFF2-40B4-BE49-F238E27FC236}">
                  <a16:creationId xmlns:a16="http://schemas.microsoft.com/office/drawing/2014/main" id="{387D19C9-F995-46A7-A7D6-E17BE1B99CF1}"/>
                </a:ext>
              </a:extLst>
            </p:cNvPr>
            <p:cNvCxnSpPr>
              <a:cxnSpLocks/>
              <a:stCxn id="92" idx="0"/>
              <a:endCxn id="9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4" name="Straight Connector 83">
              <a:extLst>
                <a:ext uri="{FF2B5EF4-FFF2-40B4-BE49-F238E27FC236}">
                  <a16:creationId xmlns:a16="http://schemas.microsoft.com/office/drawing/2014/main" id="{D24816BD-D16A-4937-8BBC-BED7F9EF1F77}"/>
                </a:ext>
              </a:extLst>
            </p:cNvPr>
            <p:cNvCxnSpPr>
              <a:cxnSpLocks/>
              <a:stCxn id="96" idx="6"/>
              <a:endCxn id="9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5" name="Straight Connector 84">
              <a:extLst>
                <a:ext uri="{FF2B5EF4-FFF2-40B4-BE49-F238E27FC236}">
                  <a16:creationId xmlns:a16="http://schemas.microsoft.com/office/drawing/2014/main" id="{417D1910-4403-4329-A63A-391D87CC563A}"/>
                </a:ext>
              </a:extLst>
            </p:cNvPr>
            <p:cNvCxnSpPr>
              <a:cxnSpLocks/>
              <a:stCxn id="9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6" name="Straight Connector 85">
              <a:extLst>
                <a:ext uri="{FF2B5EF4-FFF2-40B4-BE49-F238E27FC236}">
                  <a16:creationId xmlns:a16="http://schemas.microsoft.com/office/drawing/2014/main" id="{C3ECE2D8-6802-4BE9-85F5-DC02D517A81D}"/>
                </a:ext>
              </a:extLst>
            </p:cNvPr>
            <p:cNvCxnSpPr>
              <a:cxnSpLocks/>
              <a:stCxn id="96" idx="5"/>
              <a:endCxn id="9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7" name="Straight Connector 86">
              <a:extLst>
                <a:ext uri="{FF2B5EF4-FFF2-40B4-BE49-F238E27FC236}">
                  <a16:creationId xmlns:a16="http://schemas.microsoft.com/office/drawing/2014/main" id="{B61618DB-E04F-4EDD-B2B3-00B58DDF578A}"/>
                </a:ext>
              </a:extLst>
            </p:cNvPr>
            <p:cNvCxnSpPr>
              <a:cxnSpLocks/>
              <a:endCxn id="9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8" name="Straight Connector 87">
              <a:extLst>
                <a:ext uri="{FF2B5EF4-FFF2-40B4-BE49-F238E27FC236}">
                  <a16:creationId xmlns:a16="http://schemas.microsoft.com/office/drawing/2014/main" id="{F46DE34E-9A75-4519-9790-92A83C413C37}"/>
                </a:ext>
              </a:extLst>
            </p:cNvPr>
            <p:cNvCxnSpPr>
              <a:cxnSpLocks/>
              <a:stCxn id="9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89" name="Group 88">
              <a:extLst>
                <a:ext uri="{FF2B5EF4-FFF2-40B4-BE49-F238E27FC236}">
                  <a16:creationId xmlns:a16="http://schemas.microsoft.com/office/drawing/2014/main" id="{4D327467-D09A-4EAB-AE95-DB31D11E3567}"/>
                </a:ext>
              </a:extLst>
            </p:cNvPr>
            <p:cNvGrpSpPr/>
            <p:nvPr userDrawn="1"/>
          </p:nvGrpSpPr>
          <p:grpSpPr>
            <a:xfrm rot="20809762">
              <a:off x="9283863" y="399111"/>
              <a:ext cx="404778" cy="404778"/>
              <a:chOff x="6621517" y="4193628"/>
              <a:chExt cx="620110" cy="620110"/>
            </a:xfrm>
            <a:solidFill>
              <a:srgbClr val="FFFFFF"/>
            </a:solidFill>
          </p:grpSpPr>
          <p:sp>
            <p:nvSpPr>
              <p:cNvPr id="96" name="Oval 95">
                <a:extLst>
                  <a:ext uri="{FF2B5EF4-FFF2-40B4-BE49-F238E27FC236}">
                    <a16:creationId xmlns:a16="http://schemas.microsoft.com/office/drawing/2014/main" id="{EEB34A99-54F4-4936-827C-E94D13E2CFD6}"/>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7" name="Oval 96">
                <a:extLst>
                  <a:ext uri="{FF2B5EF4-FFF2-40B4-BE49-F238E27FC236}">
                    <a16:creationId xmlns:a16="http://schemas.microsoft.com/office/drawing/2014/main" id="{0CF00D53-F2E9-4CBD-BB57-2CC573B7285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0" name="Group 89">
              <a:extLst>
                <a:ext uri="{FF2B5EF4-FFF2-40B4-BE49-F238E27FC236}">
                  <a16:creationId xmlns:a16="http://schemas.microsoft.com/office/drawing/2014/main" id="{C68911AE-563C-4C9E-B59A-84744DBD7960}"/>
                </a:ext>
              </a:extLst>
            </p:cNvPr>
            <p:cNvGrpSpPr/>
            <p:nvPr userDrawn="1"/>
          </p:nvGrpSpPr>
          <p:grpSpPr>
            <a:xfrm>
              <a:off x="10445688" y="331770"/>
              <a:ext cx="279574" cy="279574"/>
              <a:chOff x="10445688" y="331770"/>
              <a:chExt cx="279574" cy="279574"/>
            </a:xfrm>
          </p:grpSpPr>
          <p:sp>
            <p:nvSpPr>
              <p:cNvPr id="94" name="Oval 93">
                <a:extLst>
                  <a:ext uri="{FF2B5EF4-FFF2-40B4-BE49-F238E27FC236}">
                    <a16:creationId xmlns:a16="http://schemas.microsoft.com/office/drawing/2014/main" id="{FED0532E-B22F-49A5-93EF-2B93C6A78385}"/>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5" name="Oval 94">
                <a:extLst>
                  <a:ext uri="{FF2B5EF4-FFF2-40B4-BE49-F238E27FC236}">
                    <a16:creationId xmlns:a16="http://schemas.microsoft.com/office/drawing/2014/main" id="{E0126731-55A3-4363-95B3-E14897ED93DE}"/>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1" name="Group 90">
              <a:extLst>
                <a:ext uri="{FF2B5EF4-FFF2-40B4-BE49-F238E27FC236}">
                  <a16:creationId xmlns:a16="http://schemas.microsoft.com/office/drawing/2014/main" id="{59E38ED1-51E2-40D6-ADD6-0D9EDDF6563C}"/>
                </a:ext>
              </a:extLst>
            </p:cNvPr>
            <p:cNvGrpSpPr/>
            <p:nvPr userDrawn="1"/>
          </p:nvGrpSpPr>
          <p:grpSpPr>
            <a:xfrm>
              <a:off x="10712583" y="1670080"/>
              <a:ext cx="279574" cy="279574"/>
              <a:chOff x="10712583" y="1670080"/>
              <a:chExt cx="279574" cy="279574"/>
            </a:xfrm>
          </p:grpSpPr>
          <p:sp>
            <p:nvSpPr>
              <p:cNvPr id="92" name="Oval 91">
                <a:extLst>
                  <a:ext uri="{FF2B5EF4-FFF2-40B4-BE49-F238E27FC236}">
                    <a16:creationId xmlns:a16="http://schemas.microsoft.com/office/drawing/2014/main" id="{4EB267B7-DA6B-49F9-A070-000F5F32A07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3" name="Oval 92">
                <a:extLst>
                  <a:ext uri="{FF2B5EF4-FFF2-40B4-BE49-F238E27FC236}">
                    <a16:creationId xmlns:a16="http://schemas.microsoft.com/office/drawing/2014/main" id="{8E945475-1EB0-4739-8737-28235C49AAE9}"/>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363684033"/>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image" Target="../media/image1.emf"/><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30887"/>
          </a:xfrm>
          <a:prstGeom prst="rect">
            <a:avLst/>
          </a:prstGeom>
        </p:spPr>
        <p:txBody>
          <a:bodyPr vert="horz" wrap="square" lIns="0" tIns="0" rIns="0" bIns="0" rtlCol="0" anchor="t">
            <a:spAutoFit/>
          </a:bodyPr>
          <a:lstStyle/>
          <a:p>
            <a:r>
              <a:rPr lang="en-US" dirty="0"/>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50" name="Text Placeholder 3">
            <a:extLst>
              <a:ext uri="{FF2B5EF4-FFF2-40B4-BE49-F238E27FC236}">
                <a16:creationId xmlns:a16="http://schemas.microsoft.com/office/drawing/2014/main" id="{779F468F-4BAD-400D-B734-61032F99696D}"/>
              </a:ext>
            </a:extLst>
          </p:cNvPr>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D29CAA59-4543-4447-AF39-75C34B2E8835}"/>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7665D89D-A647-4964-AF35-C2985C033064}"/>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6AF6B52-69FC-4DC2-A3C3-EE4D6D3CDEAA}"/>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4BAA492-561F-4B75-8559-61342FED8F08}"/>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E939FFA-045C-41F8-A428-A046FBCB42D0}"/>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EF6740E-3CFA-427A-9195-F4327E5CB574}"/>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CC79E2E-0227-458A-AF8F-9535048D363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2E17F4D-46B4-49A1-AFBE-361B8A1CFEC9}"/>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E61EC02-AC74-4080-BE78-50A6430E5CF0}"/>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214BC1-F212-40D3-A807-AAF3FC837552}"/>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5A6B89B-932E-4363-960D-B314D595F2D9}"/>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D57D146-6585-430C-9C67-8196AB46E08D}"/>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0F8DE2-7AD2-4D82-B580-A9B3FC8DA205}"/>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CB667D5-8525-4103-BBBF-9A8DB76CE28F}"/>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3D3D208-4189-42DC-89DB-70443C153690}"/>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74148F-2F97-4711-8208-43BB8AFFAA15}"/>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5949FFF-124F-4A9F-AE42-44411A3755A6}"/>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F996BCBE-EA91-41DC-843B-FE30A94E525F}"/>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9BB756AE-09D3-4EE9-8DC4-54366AEEB023}"/>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113CE12-87B2-4A10-881B-CF90A6BE129F}"/>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8A11768-0622-427C-A520-9A08BB4CB95D}"/>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B64663F-E9E0-445F-BA91-2126914926DF}"/>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BF550B7-FB3D-4276-B0DB-0F780B0D3B6D}"/>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C1D56A-9F08-4E92-A00B-9C4BFA33E38F}"/>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E1FF204-E79A-4E96-A04B-550FBE1209CC}"/>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5652A56-BC1A-4508-91D3-7DFC08E9C14E}"/>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914D5CD-FAB2-44C0-979A-252157117E98}"/>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4F6F9B3-6216-466F-97E7-6B13516A05AE}"/>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1C7CA38-8F9D-44D8-A744-2DC1C1339694}"/>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FB3E3C2-0BC5-4C2F-BF4F-54BB3BD3F4CF}"/>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265AE12-4430-4DEA-9C3F-129D4B09FDA7}"/>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DA56090-9167-4AF9-B1FD-52EB2C93292D}"/>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6F9E21F-A9BA-4243-8542-C518DEB9A8D4}"/>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04A6FAC-AF23-4648-8D3A-3E3EC3B1ABE4}"/>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3160509-8995-4985-8B40-4E3D291EDA4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A1153AC4-DB5F-4A2B-8B4B-5278D5ED0A43}"/>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8CEF05CC-7293-4981-9B4F-613252C2F14B}"/>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ACA5534D-CF9D-4779-B5A5-D20006C0FC34}"/>
              </a:ext>
              <a:ext uri="{C183D7F6-B498-43B3-948B-1728B52AA6E4}">
                <adec:decorative xmlns:adec="http://schemas.microsoft.com/office/drawing/2017/decorative" val="0"/>
              </a:ext>
            </a:extLst>
          </p:cNvPr>
          <p:cNvPicPr>
            <a:picLocks noChangeAspect="1"/>
          </p:cNvPicPr>
          <p:nvPr userDrawn="1"/>
        </p:nvPicPr>
        <p:blipFill rotWithShape="1">
          <a:blip r:embed="rId64" cstate="screen">
            <a:extLst>
              <a:ext uri="{28A0092B-C50C-407E-A947-70E740481C1C}">
                <a14:useLocalDpi xmlns:a14="http://schemas.microsoft.com/office/drawing/2010/main"/>
              </a:ext>
            </a:extLst>
          </a:blip>
          <a:srcRect l="762"/>
          <a:stretch/>
        </p:blipFill>
        <p:spPr>
          <a:xfrm rot="5400000">
            <a:off x="-4241298" y="2843774"/>
            <a:ext cx="6858000" cy="1170455"/>
          </a:xfrm>
          <a:prstGeom prst="rect">
            <a:avLst/>
          </a:prstGeom>
        </p:spPr>
      </p:pic>
      <p:grpSp>
        <p:nvGrpSpPr>
          <p:cNvPr id="6" name="Group 5">
            <a:extLst>
              <a:ext uri="{FF2B5EF4-FFF2-40B4-BE49-F238E27FC236}">
                <a16:creationId xmlns:a16="http://schemas.microsoft.com/office/drawing/2014/main" id="{E2E31D8B-33D7-4D36-A917-9FCD4EF1F49A}"/>
              </a:ext>
            </a:extLst>
          </p:cNvPr>
          <p:cNvGrpSpPr>
            <a:grpSpLocks noGrp="1" noUngrp="1" noRot="1" noMove="1" noResize="1"/>
          </p:cNvGrpSpPr>
          <p:nvPr userDrawn="1"/>
        </p:nvGrpSpPr>
        <p:grpSpPr>
          <a:xfrm>
            <a:off x="6093459" y="3428997"/>
            <a:ext cx="6847849" cy="4181358"/>
            <a:chOff x="6093459" y="3428997"/>
            <a:chExt cx="6847849" cy="4181358"/>
          </a:xfrm>
        </p:grpSpPr>
        <p:cxnSp>
          <p:nvCxnSpPr>
            <p:cNvPr id="89" name="Straight Connector 88">
              <a:extLst>
                <a:ext uri="{FF2B5EF4-FFF2-40B4-BE49-F238E27FC236}">
                  <a16:creationId xmlns:a16="http://schemas.microsoft.com/office/drawing/2014/main" id="{213B9916-97D8-4240-8528-857346D6EC5F}"/>
                </a:ext>
              </a:extLst>
            </p:cNvPr>
            <p:cNvCxnSpPr>
              <a:cxnSpLocks noGrp="1" noRot="1" noMove="1" noResize="1" noEditPoints="1" noAdjustHandles="1" noChangeArrowheads="1" noChangeShapeType="1"/>
            </p:cNvCxnSpPr>
            <p:nvPr userDrawn="1"/>
          </p:nvCxnSpPr>
          <p:spPr>
            <a:xfrm flipH="1">
              <a:off x="12223677" y="3428997"/>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0" name="Straight Connector 89">
              <a:extLst>
                <a:ext uri="{FF2B5EF4-FFF2-40B4-BE49-F238E27FC236}">
                  <a16:creationId xmlns:a16="http://schemas.microsoft.com/office/drawing/2014/main" id="{FBF70DFE-E8FA-48EF-B24F-AA01A7D59240}"/>
                </a:ext>
              </a:extLst>
            </p:cNvPr>
            <p:cNvCxnSpPr>
              <a:cxnSpLocks noGrp="1" noRot="1" noMove="1" noResize="1" noEditPoints="1" noAdjustHandles="1" noChangeArrowheads="1" noChangeShapeType="1"/>
            </p:cNvCxnSpPr>
            <p:nvPr userDrawn="1"/>
          </p:nvCxnSpPr>
          <p:spPr>
            <a:xfrm rot="5400000" flipH="1">
              <a:off x="5734644" y="7251540"/>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sp>
          <p:nvSpPr>
            <p:cNvPr id="91" name="Rectangle 90">
              <a:extLst>
                <a:ext uri="{FF2B5EF4-FFF2-40B4-BE49-F238E27FC236}">
                  <a16:creationId xmlns:a16="http://schemas.microsoft.com/office/drawing/2014/main" id="{88299BC0-E73A-410F-95F9-4F0996258E0D}"/>
                </a:ext>
              </a:extLst>
            </p:cNvPr>
            <p:cNvSpPr>
              <a:spLocks noGrp="1" noRot="1" noMove="1" noResize="1" noEditPoints="1" noAdjustHandles="1" noChangeArrowheads="1" noChangeShapeType="1"/>
            </p:cNvSpPr>
            <p:nvPr userDrawn="1"/>
          </p:nvSpPr>
          <p:spPr bwMode="auto">
            <a:xfrm>
              <a:off x="7002684" y="7022591"/>
              <a:ext cx="4282632" cy="535677"/>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146304" rIns="36576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b="1" dirty="0">
                  <a:solidFill>
                    <a:srgbClr val="FF0000"/>
                  </a:solidFill>
                  <a:ea typeface="Segoe UI" pitchFamily="34" charset="0"/>
                  <a:cs typeface="Segoe UI" pitchFamily="34" charset="0"/>
                </a:rPr>
                <a:t>“Stand Out” Presenter Area</a:t>
              </a:r>
              <a:endParaRPr lang="en-US" sz="2000" b="0" i="1" dirty="0">
                <a:solidFill>
                  <a:srgbClr val="FF0000"/>
                </a:solidFill>
                <a:ea typeface="Segoe UI" pitchFamily="34" charset="0"/>
                <a:cs typeface="Segoe UI" pitchFamily="34" charset="0"/>
              </a:endParaRPr>
            </a:p>
          </p:txBody>
        </p:sp>
        <p:cxnSp>
          <p:nvCxnSpPr>
            <p:cNvPr id="92" name="Straight Connector 91">
              <a:extLst>
                <a:ext uri="{FF2B5EF4-FFF2-40B4-BE49-F238E27FC236}">
                  <a16:creationId xmlns:a16="http://schemas.microsoft.com/office/drawing/2014/main" id="{6B8C8758-4C32-40E3-9B82-2E7FD68201EE}"/>
                </a:ext>
              </a:extLst>
            </p:cNvPr>
            <p:cNvCxnSpPr>
              <a:cxnSpLocks noGrp="1" noRot="1" noMove="1" noResize="1" noEditPoints="1" noAdjustHandles="1" noChangeArrowheads="1" noChangeShapeType="1"/>
            </p:cNvCxnSpPr>
            <p:nvPr userDrawn="1"/>
          </p:nvCxnSpPr>
          <p:spPr>
            <a:xfrm>
              <a:off x="10857053" y="7294941"/>
              <a:ext cx="1794076" cy="0"/>
            </a:xfrm>
            <a:prstGeom prst="line">
              <a:avLst/>
            </a:prstGeom>
            <a:solidFill>
              <a:schemeClr val="tx2">
                <a:lumMod val="20000"/>
                <a:lumOff val="80000"/>
              </a:schemeClr>
            </a:solid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a:extLst>
                <a:ext uri="{FF2B5EF4-FFF2-40B4-BE49-F238E27FC236}">
                  <a16:creationId xmlns:a16="http://schemas.microsoft.com/office/drawing/2014/main" id="{363626D5-D594-4A87-A153-462C6196FE1B}"/>
                </a:ext>
              </a:extLst>
            </p:cNvPr>
            <p:cNvCxnSpPr>
              <a:cxnSpLocks noGrp="1" noRot="1" noMove="1" noResize="1" noEditPoints="1" noAdjustHandles="1" noChangeArrowheads="1" noChangeShapeType="1"/>
            </p:cNvCxnSpPr>
            <p:nvPr userDrawn="1"/>
          </p:nvCxnSpPr>
          <p:spPr>
            <a:xfrm flipH="1">
              <a:off x="6093459" y="7294941"/>
              <a:ext cx="1383787"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a:extLst>
                <a:ext uri="{FF2B5EF4-FFF2-40B4-BE49-F238E27FC236}">
                  <a16:creationId xmlns:a16="http://schemas.microsoft.com/office/drawing/2014/main" id="{C34B2017-EB17-41CE-AF1B-DACD9422C7A1}"/>
                </a:ext>
              </a:extLst>
            </p:cNvPr>
            <p:cNvCxnSpPr>
              <a:cxnSpLocks noGrp="1" noRot="1" noMove="1" noResize="1" noEditPoints="1" noAdjustHandles="1" noChangeArrowheads="1" noChangeShapeType="1"/>
            </p:cNvCxnSpPr>
            <p:nvPr userDrawn="1"/>
          </p:nvCxnSpPr>
          <p:spPr>
            <a:xfrm flipV="1">
              <a:off x="12651128" y="3428997"/>
              <a:ext cx="1" cy="3865944"/>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grpSp>
    </p:spTree>
    <p:extLst>
      <p:ext uri="{BB962C8B-B14F-4D97-AF65-F5344CB8AC3E}">
        <p14:creationId xmlns:p14="http://schemas.microsoft.com/office/powerpoint/2010/main" val="4157546301"/>
      </p:ext>
    </p:extLst>
  </p:cSld>
  <p:clrMap bg1="lt1" tx1="dk1" bg2="lt2" tx2="dk2" accent1="accent1" accent2="accent2" accent3="accent3" accent4="accent4" accent5="accent5" accent6="accent6" hlink="hlink" folHlink="folHlink"/>
  <p:sldLayoutIdLst>
    <p:sldLayoutId id="2147484394" r:id="rId1"/>
    <p:sldLayoutId id="2147484395" r:id="rId2"/>
    <p:sldLayoutId id="2147484396" r:id="rId3"/>
    <p:sldLayoutId id="2147484397" r:id="rId4"/>
    <p:sldLayoutId id="2147484398" r:id="rId5"/>
    <p:sldLayoutId id="2147484399" r:id="rId6"/>
    <p:sldLayoutId id="2147484400" r:id="rId7"/>
    <p:sldLayoutId id="2147484401" r:id="rId8"/>
    <p:sldLayoutId id="2147484402" r:id="rId9"/>
    <p:sldLayoutId id="2147484403" r:id="rId10"/>
    <p:sldLayoutId id="2147484404" r:id="rId11"/>
    <p:sldLayoutId id="2147484405" r:id="rId12"/>
    <p:sldLayoutId id="2147484406" r:id="rId13"/>
    <p:sldLayoutId id="2147484407" r:id="rId14"/>
    <p:sldLayoutId id="2147484408" r:id="rId15"/>
    <p:sldLayoutId id="2147484409" r:id="rId16"/>
    <p:sldLayoutId id="2147484410" r:id="rId17"/>
    <p:sldLayoutId id="2147484411" r:id="rId18"/>
    <p:sldLayoutId id="2147484412" r:id="rId19"/>
    <p:sldLayoutId id="2147484452" r:id="rId20"/>
    <p:sldLayoutId id="2147484457" r:id="rId21"/>
    <p:sldLayoutId id="2147484458" r:id="rId22"/>
    <p:sldLayoutId id="2147484413" r:id="rId23"/>
    <p:sldLayoutId id="2147484414" r:id="rId24"/>
    <p:sldLayoutId id="2147484415" r:id="rId25"/>
    <p:sldLayoutId id="2147484416" r:id="rId26"/>
    <p:sldLayoutId id="2147484417" r:id="rId27"/>
    <p:sldLayoutId id="2147484418" r:id="rId28"/>
    <p:sldLayoutId id="2147484419" r:id="rId29"/>
    <p:sldLayoutId id="2147484420" r:id="rId30"/>
    <p:sldLayoutId id="2147484421" r:id="rId31"/>
    <p:sldLayoutId id="2147484422" r:id="rId32"/>
    <p:sldLayoutId id="2147484423" r:id="rId33"/>
    <p:sldLayoutId id="2147484424" r:id="rId34"/>
    <p:sldLayoutId id="2147484425" r:id="rId35"/>
    <p:sldLayoutId id="2147484426" r:id="rId36"/>
    <p:sldLayoutId id="2147484427" r:id="rId37"/>
    <p:sldLayoutId id="2147484428" r:id="rId38"/>
    <p:sldLayoutId id="2147484429" r:id="rId39"/>
    <p:sldLayoutId id="2147484430" r:id="rId40"/>
    <p:sldLayoutId id="2147484431" r:id="rId41"/>
    <p:sldLayoutId id="2147484432" r:id="rId42"/>
    <p:sldLayoutId id="2147484433" r:id="rId43"/>
    <p:sldLayoutId id="2147484434" r:id="rId44"/>
    <p:sldLayoutId id="2147484435" r:id="rId45"/>
    <p:sldLayoutId id="2147484436" r:id="rId46"/>
    <p:sldLayoutId id="2147484437" r:id="rId47"/>
    <p:sldLayoutId id="2147484438" r:id="rId48"/>
    <p:sldLayoutId id="2147484439" r:id="rId49"/>
    <p:sldLayoutId id="2147484440" r:id="rId50"/>
    <p:sldLayoutId id="2147484441" r:id="rId51"/>
    <p:sldLayoutId id="2147484442" r:id="rId52"/>
    <p:sldLayoutId id="2147484443" r:id="rId53"/>
    <p:sldLayoutId id="2147484444" r:id="rId54"/>
    <p:sldLayoutId id="2147484445" r:id="rId55"/>
    <p:sldLayoutId id="2147484446" r:id="rId56"/>
    <p:sldLayoutId id="2147484447" r:id="rId57"/>
    <p:sldLayoutId id="2147484448" r:id="rId58"/>
    <p:sldLayoutId id="2147484450" r:id="rId59"/>
    <p:sldLayoutId id="2147484451" r:id="rId60"/>
    <p:sldLayoutId id="2147484455" r:id="rId61"/>
    <p:sldLayoutId id="2147484456" r:id="rId62"/>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jpeg"/><Relationship Id="rId7"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xml"/><Relationship Id="rId1" Type="http://schemas.openxmlformats.org/officeDocument/2006/relationships/slideLayout" Target="../slideLayouts/slideLayout19.xml"/><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21.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22.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21.xml"/><Relationship Id="rId5" Type="http://schemas.openxmlformats.org/officeDocument/2006/relationships/image" Target="../media/image29.png"/><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3.xml"/><Relationship Id="rId1" Type="http://schemas.openxmlformats.org/officeDocument/2006/relationships/slideLayout" Target="../slideLayouts/slideLayout22.xml"/><Relationship Id="rId5" Type="http://schemas.openxmlformats.org/officeDocument/2006/relationships/image" Target="../media/image29.png"/><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4.xml"/><Relationship Id="rId1" Type="http://schemas.openxmlformats.org/officeDocument/2006/relationships/slideLayout" Target="../slideLayouts/slideLayout22.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8.pn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9.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5.xml"/><Relationship Id="rId1" Type="http://schemas.openxmlformats.org/officeDocument/2006/relationships/slideLayout" Target="../slideLayouts/slideLayout22.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1.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1.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22.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4.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19.xml"/><Relationship Id="rId5" Type="http://schemas.openxmlformats.org/officeDocument/2006/relationships/image" Target="../media/image29.pn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2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9.xml"/><Relationship Id="rId1" Type="http://schemas.openxmlformats.org/officeDocument/2006/relationships/slideLayout" Target="../slideLayouts/slideLayout19.xml"/><Relationship Id="rId5" Type="http://schemas.openxmlformats.org/officeDocument/2006/relationships/image" Target="../media/image60.svg"/><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59.png"/><Relationship Id="rId7" Type="http://schemas.openxmlformats.org/officeDocument/2006/relationships/image" Target="../media/image64.pn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60.svg"/><Relationship Id="rId9" Type="http://schemas.openxmlformats.org/officeDocument/2006/relationships/image" Target="../media/image35.svg"/></Relationships>
</file>

<file path=ppt/slides/_rels/slide3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59.png"/><Relationship Id="rId7"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19.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60.sv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9.xml"/><Relationship Id="rId4" Type="http://schemas.openxmlformats.org/officeDocument/2006/relationships/image" Target="../media/image35.sv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9.xml"/></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9.xml"/><Relationship Id="rId1" Type="http://schemas.openxmlformats.org/officeDocument/2006/relationships/slideLayout" Target="../slideLayouts/slideLayout19.xml"/><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1.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2.xml"/><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3.xml"/><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8" Type="http://schemas.openxmlformats.org/officeDocument/2006/relationships/image" Target="../media/image77.jpeg"/><Relationship Id="rId13" Type="http://schemas.openxmlformats.org/officeDocument/2006/relationships/image" Target="../media/image82.png"/><Relationship Id="rId18" Type="http://schemas.openxmlformats.org/officeDocument/2006/relationships/image" Target="../media/image87.jpeg"/><Relationship Id="rId3" Type="http://schemas.openxmlformats.org/officeDocument/2006/relationships/image" Target="../media/image72.jpeg"/><Relationship Id="rId21" Type="http://schemas.openxmlformats.org/officeDocument/2006/relationships/image" Target="../media/image89.png"/><Relationship Id="rId7" Type="http://schemas.openxmlformats.org/officeDocument/2006/relationships/image" Target="../media/image76.png"/><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image" Target="../media/image71.png"/><Relationship Id="rId16" Type="http://schemas.openxmlformats.org/officeDocument/2006/relationships/image" Target="../media/image85.png"/><Relationship Id="rId20" Type="http://schemas.microsoft.com/office/2007/relationships/hdphoto" Target="../media/hdphoto2.wdp"/><Relationship Id="rId1" Type="http://schemas.openxmlformats.org/officeDocument/2006/relationships/slideLayout" Target="../slideLayouts/slideLayout19.xml"/><Relationship Id="rId6" Type="http://schemas.openxmlformats.org/officeDocument/2006/relationships/image" Target="../media/image75.png"/><Relationship Id="rId11" Type="http://schemas.openxmlformats.org/officeDocument/2006/relationships/image" Target="../media/image80.png"/><Relationship Id="rId5" Type="http://schemas.openxmlformats.org/officeDocument/2006/relationships/image" Target="../media/image74.png"/><Relationship Id="rId15" Type="http://schemas.openxmlformats.org/officeDocument/2006/relationships/image" Target="../media/image84.png"/><Relationship Id="rId10" Type="http://schemas.openxmlformats.org/officeDocument/2006/relationships/image" Target="../media/image79.png"/><Relationship Id="rId19" Type="http://schemas.openxmlformats.org/officeDocument/2006/relationships/image" Target="../media/image88.png"/><Relationship Id="rId4" Type="http://schemas.openxmlformats.org/officeDocument/2006/relationships/image" Target="../media/image73.png"/><Relationship Id="rId9" Type="http://schemas.openxmlformats.org/officeDocument/2006/relationships/image" Target="../media/image78.png"/><Relationship Id="rId14" Type="http://schemas.openxmlformats.org/officeDocument/2006/relationships/image" Target="../media/image83.png"/></Relationships>
</file>

<file path=ppt/slides/_rels/slide4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35.xm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36.xml"/><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52.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93.png"/><Relationship Id="rId7" Type="http://schemas.openxmlformats.org/officeDocument/2006/relationships/image" Target="../media/image35.svg"/><Relationship Id="rId12"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19.xml"/><Relationship Id="rId6" Type="http://schemas.openxmlformats.org/officeDocument/2006/relationships/image" Target="../media/image34.png"/><Relationship Id="rId11" Type="http://schemas.openxmlformats.org/officeDocument/2006/relationships/image" Target="../media/image60.svg"/><Relationship Id="rId5" Type="http://schemas.openxmlformats.org/officeDocument/2006/relationships/image" Target="../media/image94.png"/><Relationship Id="rId10" Type="http://schemas.openxmlformats.org/officeDocument/2006/relationships/image" Target="../media/image59.png"/><Relationship Id="rId4" Type="http://schemas.openxmlformats.org/officeDocument/2006/relationships/image" Target="../media/image31.png"/><Relationship Id="rId9" Type="http://schemas.openxmlformats.org/officeDocument/2006/relationships/image" Target="../media/image95.emf"/></Relationships>
</file>

<file path=ppt/slides/_rels/slide5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29.png"/><Relationship Id="rId3" Type="http://schemas.openxmlformats.org/officeDocument/2006/relationships/image" Target="../media/image33.svg"/><Relationship Id="rId7" Type="http://schemas.openxmlformats.org/officeDocument/2006/relationships/image" Target="../media/image93.png"/><Relationship Id="rId12" Type="http://schemas.openxmlformats.org/officeDocument/2006/relationships/image" Target="../media/image60.svg"/><Relationship Id="rId2" Type="http://schemas.openxmlformats.org/officeDocument/2006/relationships/image" Target="../media/image32.png"/><Relationship Id="rId1" Type="http://schemas.openxmlformats.org/officeDocument/2006/relationships/slideLayout" Target="../slideLayouts/slideLayout19.xml"/><Relationship Id="rId6" Type="http://schemas.openxmlformats.org/officeDocument/2006/relationships/image" Target="../media/image64.png"/><Relationship Id="rId11" Type="http://schemas.openxmlformats.org/officeDocument/2006/relationships/image" Target="../media/image59.png"/><Relationship Id="rId5" Type="http://schemas.openxmlformats.org/officeDocument/2006/relationships/image" Target="../media/image35.svg"/><Relationship Id="rId10" Type="http://schemas.openxmlformats.org/officeDocument/2006/relationships/image" Target="../media/image95.emf"/><Relationship Id="rId4" Type="http://schemas.openxmlformats.org/officeDocument/2006/relationships/image" Target="../media/image34.png"/><Relationship Id="rId9" Type="http://schemas.openxmlformats.org/officeDocument/2006/relationships/image" Target="../media/image94.png"/></Relationships>
</file>

<file path=ppt/slides/_rels/slide5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33.svg"/><Relationship Id="rId7" Type="http://schemas.openxmlformats.org/officeDocument/2006/relationships/image" Target="../media/image94.png"/><Relationship Id="rId2" Type="http://schemas.openxmlformats.org/officeDocument/2006/relationships/image" Target="../media/image32.png"/><Relationship Id="rId1" Type="http://schemas.openxmlformats.org/officeDocument/2006/relationships/slideLayout" Target="../slideLayouts/slideLayout19.xml"/><Relationship Id="rId6" Type="http://schemas.openxmlformats.org/officeDocument/2006/relationships/image" Target="../media/image31.png"/><Relationship Id="rId11" Type="http://schemas.openxmlformats.org/officeDocument/2006/relationships/image" Target="../media/image29.png"/><Relationship Id="rId5" Type="http://schemas.openxmlformats.org/officeDocument/2006/relationships/image" Target="../media/image93.png"/><Relationship Id="rId10" Type="http://schemas.openxmlformats.org/officeDocument/2006/relationships/image" Target="../media/image95.emf"/><Relationship Id="rId4" Type="http://schemas.openxmlformats.org/officeDocument/2006/relationships/image" Target="../media/image64.png"/><Relationship Id="rId9" Type="http://schemas.openxmlformats.org/officeDocument/2006/relationships/image" Target="../media/image60.svg"/></Relationships>
</file>

<file path=ppt/slides/_rels/slide5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29.png"/><Relationship Id="rId3" Type="http://schemas.openxmlformats.org/officeDocument/2006/relationships/image" Target="../media/image32.png"/><Relationship Id="rId7" Type="http://schemas.openxmlformats.org/officeDocument/2006/relationships/image" Target="../media/image93.png"/><Relationship Id="rId12" Type="http://schemas.openxmlformats.org/officeDocument/2006/relationships/image" Target="../media/image95.emf"/><Relationship Id="rId2" Type="http://schemas.openxmlformats.org/officeDocument/2006/relationships/notesSlide" Target="../notesSlides/notesSlide38.xml"/><Relationship Id="rId1" Type="http://schemas.openxmlformats.org/officeDocument/2006/relationships/slideLayout" Target="../slideLayouts/slideLayout19.xml"/><Relationship Id="rId6" Type="http://schemas.openxmlformats.org/officeDocument/2006/relationships/image" Target="../media/image35.svg"/><Relationship Id="rId11" Type="http://schemas.openxmlformats.org/officeDocument/2006/relationships/image" Target="../media/image60.svg"/><Relationship Id="rId5" Type="http://schemas.openxmlformats.org/officeDocument/2006/relationships/image" Target="../media/image34.png"/><Relationship Id="rId10" Type="http://schemas.openxmlformats.org/officeDocument/2006/relationships/image" Target="../media/image59.png"/><Relationship Id="rId4" Type="http://schemas.openxmlformats.org/officeDocument/2006/relationships/image" Target="../media/image33.svg"/><Relationship Id="rId9" Type="http://schemas.openxmlformats.org/officeDocument/2006/relationships/image" Target="../media/image94.png"/><Relationship Id="rId14" Type="http://schemas.openxmlformats.org/officeDocument/2006/relationships/image" Target="../media/image64.png"/></Relationships>
</file>

<file path=ppt/slides/_rels/slide56.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64.png"/><Relationship Id="rId3" Type="http://schemas.openxmlformats.org/officeDocument/2006/relationships/image" Target="../media/image33.svg"/><Relationship Id="rId7" Type="http://schemas.openxmlformats.org/officeDocument/2006/relationships/image" Target="../media/image31.png"/><Relationship Id="rId12" Type="http://schemas.openxmlformats.org/officeDocument/2006/relationships/image" Target="../media/image29.png"/><Relationship Id="rId2" Type="http://schemas.openxmlformats.org/officeDocument/2006/relationships/image" Target="../media/image32.png"/><Relationship Id="rId1" Type="http://schemas.openxmlformats.org/officeDocument/2006/relationships/slideLayout" Target="../slideLayouts/slideLayout19.xml"/><Relationship Id="rId6" Type="http://schemas.openxmlformats.org/officeDocument/2006/relationships/image" Target="../media/image93.png"/><Relationship Id="rId11" Type="http://schemas.openxmlformats.org/officeDocument/2006/relationships/image" Target="../media/image60.svg"/><Relationship Id="rId5" Type="http://schemas.openxmlformats.org/officeDocument/2006/relationships/image" Target="../media/image35.svg"/><Relationship Id="rId10" Type="http://schemas.openxmlformats.org/officeDocument/2006/relationships/image" Target="../media/image59.png"/><Relationship Id="rId4" Type="http://schemas.openxmlformats.org/officeDocument/2006/relationships/image" Target="../media/image34.png"/><Relationship Id="rId9" Type="http://schemas.openxmlformats.org/officeDocument/2006/relationships/image" Target="../media/image95.emf"/></Relationships>
</file>

<file path=ppt/slides/_rels/slide5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35.svg"/><Relationship Id="rId7" Type="http://schemas.openxmlformats.org/officeDocument/2006/relationships/image" Target="../media/image95.emf"/><Relationship Id="rId2" Type="http://schemas.openxmlformats.org/officeDocument/2006/relationships/image" Target="../media/image34.png"/><Relationship Id="rId1" Type="http://schemas.openxmlformats.org/officeDocument/2006/relationships/slideLayout" Target="../slideLayouts/slideLayout19.xml"/><Relationship Id="rId6" Type="http://schemas.openxmlformats.org/officeDocument/2006/relationships/image" Target="../media/image94.png"/><Relationship Id="rId11" Type="http://schemas.openxmlformats.org/officeDocument/2006/relationships/image" Target="../media/image64.png"/><Relationship Id="rId5" Type="http://schemas.openxmlformats.org/officeDocument/2006/relationships/image" Target="../media/image31.png"/><Relationship Id="rId10" Type="http://schemas.openxmlformats.org/officeDocument/2006/relationships/image" Target="../media/image29.png"/><Relationship Id="rId4" Type="http://schemas.openxmlformats.org/officeDocument/2006/relationships/image" Target="../media/image93.png"/><Relationship Id="rId9" Type="http://schemas.openxmlformats.org/officeDocument/2006/relationships/image" Target="../media/image60.svg"/></Relationships>
</file>

<file path=ppt/slides/_rels/slide58.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97.emf"/><Relationship Id="rId7" Type="http://schemas.openxmlformats.org/officeDocument/2006/relationships/image" Target="../media/image59.png"/><Relationship Id="rId2" Type="http://schemas.openxmlformats.org/officeDocument/2006/relationships/image" Target="../media/image96.emf"/><Relationship Id="rId1" Type="http://schemas.openxmlformats.org/officeDocument/2006/relationships/slideLayout" Target="../slideLayouts/slideLayout19.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98.e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6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9.emf"/><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9.xml"/><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40.xml"/><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41.xml"/><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42.xml"/><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8" Type="http://schemas.openxmlformats.org/officeDocument/2006/relationships/image" Target="../media/image109.svg"/><Relationship Id="rId13" Type="http://schemas.openxmlformats.org/officeDocument/2006/relationships/image" Target="../media/image114.png"/><Relationship Id="rId3" Type="http://schemas.openxmlformats.org/officeDocument/2006/relationships/image" Target="../media/image104.png"/><Relationship Id="rId7" Type="http://schemas.openxmlformats.org/officeDocument/2006/relationships/image" Target="../media/image108.png"/><Relationship Id="rId12" Type="http://schemas.openxmlformats.org/officeDocument/2006/relationships/image" Target="../media/image113.svg"/><Relationship Id="rId2" Type="http://schemas.openxmlformats.org/officeDocument/2006/relationships/notesSlide" Target="../notesSlides/notesSlide43.xml"/><Relationship Id="rId1" Type="http://schemas.openxmlformats.org/officeDocument/2006/relationships/slideLayout" Target="../slideLayouts/slideLayout59.xml"/><Relationship Id="rId6" Type="http://schemas.openxmlformats.org/officeDocument/2006/relationships/image" Target="../media/image107.svg"/><Relationship Id="rId11" Type="http://schemas.openxmlformats.org/officeDocument/2006/relationships/image" Target="../media/image112.png"/><Relationship Id="rId5" Type="http://schemas.openxmlformats.org/officeDocument/2006/relationships/image" Target="../media/image106.png"/><Relationship Id="rId10" Type="http://schemas.openxmlformats.org/officeDocument/2006/relationships/image" Target="../media/image111.svg"/><Relationship Id="rId4" Type="http://schemas.openxmlformats.org/officeDocument/2006/relationships/image" Target="../media/image105.svg"/><Relationship Id="rId9" Type="http://schemas.openxmlformats.org/officeDocument/2006/relationships/image" Target="../media/image110.png"/><Relationship Id="rId14" Type="http://schemas.openxmlformats.org/officeDocument/2006/relationships/image" Target="../media/image115.svg"/></Relationships>
</file>

<file path=ppt/slides/_rels/slide66.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44.xml"/><Relationship Id="rId1" Type="http://schemas.openxmlformats.org/officeDocument/2006/relationships/slideLayout" Target="../slideLayouts/slideLayout59.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68.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45.xml"/><Relationship Id="rId1" Type="http://schemas.openxmlformats.org/officeDocument/2006/relationships/slideLayout" Target="../slideLayouts/slideLayout19.xml"/></Relationships>
</file>

<file path=ppt/slides/_rels/slide69.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46.xml"/><Relationship Id="rId1" Type="http://schemas.openxmlformats.org/officeDocument/2006/relationships/slideLayout" Target="../slideLayouts/slideLayout19.xml"/><Relationship Id="rId4" Type="http://schemas.openxmlformats.org/officeDocument/2006/relationships/hyperlink" Target="https://github.com/microsoftgraph/powershell-intune-samples/blob/master/CorporateDeviceEnrollment/Readme.md" TargetMode="External"/></Relationships>
</file>

<file path=ppt/slides/_rels/slide70.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19.xml"/></Relationships>
</file>

<file path=ppt/slides/_rels/slide71.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19.xml"/></Relationships>
</file>

<file path=ppt/slides/_rels/slide72.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19.xml"/></Relationships>
</file>

<file path=ppt/slides/_rels/slide73.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1.xml"/></Relationships>
</file>

<file path=ppt/slides/_rels/slide74.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19.xml"/></Relationships>
</file>

<file path=ppt/slides/_rels/slide7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124.png"/><Relationship Id="rId7" Type="http://schemas.openxmlformats.org/officeDocument/2006/relationships/image" Target="../media/image34.png"/><Relationship Id="rId2" Type="http://schemas.openxmlformats.org/officeDocument/2006/relationships/notesSlide" Target="../notesSlides/notesSlide47.xml"/><Relationship Id="rId1" Type="http://schemas.openxmlformats.org/officeDocument/2006/relationships/slideLayout" Target="../slideLayouts/slideLayout19.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125.svg"/></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5.xml"/></Relationships>
</file>

<file path=ppt/slides/_rels/slide7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9.xml"/><Relationship Id="rId1" Type="http://schemas.openxmlformats.org/officeDocument/2006/relationships/slideLayout" Target="../slideLayouts/slideLayout19.xml"/><Relationship Id="rId4" Type="http://schemas.openxmlformats.org/officeDocument/2006/relationships/image" Target="../media/image126.jpe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0.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21521-76B9-4503-AF33-81BEA2EF0546}"/>
              </a:ext>
            </a:extLst>
          </p:cNvPr>
          <p:cNvSpPr>
            <a:spLocks noGrp="1"/>
          </p:cNvSpPr>
          <p:nvPr>
            <p:ph type="title"/>
          </p:nvPr>
        </p:nvSpPr>
        <p:spPr>
          <a:xfrm>
            <a:off x="588263" y="2363986"/>
            <a:ext cx="4167887" cy="1169551"/>
          </a:xfrm>
        </p:spPr>
        <p:txBody>
          <a:bodyPr/>
          <a:lstStyle/>
          <a:p>
            <a:r>
              <a:rPr lang="en-GB" sz="2000" dirty="0">
                <a:solidFill>
                  <a:srgbClr val="D59DFF"/>
                </a:solidFill>
              </a:rPr>
              <a:t>Module 3</a:t>
            </a:r>
            <a:br>
              <a:rPr lang="en-US" dirty="0"/>
            </a:br>
            <a:r>
              <a:rPr lang="en-US" dirty="0"/>
              <a:t>Managing Microsoft Teams Android Devices</a:t>
            </a:r>
            <a:endParaRPr lang="en-PH" dirty="0"/>
          </a:p>
        </p:txBody>
      </p:sp>
      <p:sp>
        <p:nvSpPr>
          <p:cNvPr id="3" name="Text Placeholder 2">
            <a:extLst>
              <a:ext uri="{FF2B5EF4-FFF2-40B4-BE49-F238E27FC236}">
                <a16:creationId xmlns:a16="http://schemas.microsoft.com/office/drawing/2014/main" id="{67B52B4B-5348-49DA-9904-34AFE5331E09}"/>
              </a:ext>
            </a:extLst>
          </p:cNvPr>
          <p:cNvSpPr>
            <a:spLocks noGrp="1"/>
          </p:cNvSpPr>
          <p:nvPr>
            <p:ph type="body" sz="quarter" idx="12"/>
          </p:nvPr>
        </p:nvSpPr>
        <p:spPr>
          <a:xfrm>
            <a:off x="582042" y="3962400"/>
            <a:ext cx="4164583" cy="677108"/>
          </a:xfrm>
        </p:spPr>
        <p:txBody>
          <a:bodyPr/>
          <a:lstStyle/>
          <a:p>
            <a:r>
              <a:rPr lang="en-PH" dirty="0"/>
              <a:t>&lt;Name&gt;</a:t>
            </a:r>
          </a:p>
          <a:p>
            <a:r>
              <a:rPr lang="en-PH" dirty="0"/>
              <a:t>&lt;Title&gt;</a:t>
            </a:r>
          </a:p>
        </p:txBody>
      </p:sp>
    </p:spTree>
    <p:extLst>
      <p:ext uri="{BB962C8B-B14F-4D97-AF65-F5344CB8AC3E}">
        <p14:creationId xmlns:p14="http://schemas.microsoft.com/office/powerpoint/2010/main" val="1973570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A7F628-CDF4-412C-8BD8-43E4EB37E5C7}"/>
              </a:ext>
            </a:extLst>
          </p:cNvPr>
          <p:cNvSpPr>
            <a:spLocks noGrp="1"/>
          </p:cNvSpPr>
          <p:nvPr>
            <p:ph type="title"/>
          </p:nvPr>
        </p:nvSpPr>
        <p:spPr/>
        <p:txBody>
          <a:bodyPr/>
          <a:lstStyle/>
          <a:p>
            <a:r>
              <a:rPr lang="en-US" noProof="0"/>
              <a:t>Version history</a:t>
            </a:r>
            <a:endParaRPr lang="en-US"/>
          </a:p>
        </p:txBody>
      </p:sp>
      <p:graphicFrame>
        <p:nvGraphicFramePr>
          <p:cNvPr id="15" name="Content Placeholder 4">
            <a:extLst>
              <a:ext uri="{FF2B5EF4-FFF2-40B4-BE49-F238E27FC236}">
                <a16:creationId xmlns:a16="http://schemas.microsoft.com/office/drawing/2014/main" id="{F1AE1355-E8D4-4070-B292-230655AD0E6D}"/>
              </a:ext>
            </a:extLst>
          </p:cNvPr>
          <p:cNvGraphicFramePr>
            <a:graphicFrameLocks/>
          </p:cNvGraphicFramePr>
          <p:nvPr>
            <p:extLst>
              <p:ext uri="{D42A27DB-BD31-4B8C-83A1-F6EECF244321}">
                <p14:modId xmlns:p14="http://schemas.microsoft.com/office/powerpoint/2010/main" val="405390475"/>
              </p:ext>
            </p:extLst>
          </p:nvPr>
        </p:nvGraphicFramePr>
        <p:xfrm>
          <a:off x="588963" y="1549440"/>
          <a:ext cx="11017251" cy="3333000"/>
        </p:xfrm>
        <a:graphic>
          <a:graphicData uri="http://schemas.openxmlformats.org/drawingml/2006/table">
            <a:tbl>
              <a:tblPr firstRow="1" bandRow="1">
                <a:tableStyleId>{5C22544A-7EE6-4342-B048-85BDC9FD1C3A}</a:tableStyleId>
              </a:tblPr>
              <a:tblGrid>
                <a:gridCol w="3672417">
                  <a:extLst>
                    <a:ext uri="{9D8B030D-6E8A-4147-A177-3AD203B41FA5}">
                      <a16:colId xmlns:a16="http://schemas.microsoft.com/office/drawing/2014/main" val="2338581864"/>
                    </a:ext>
                  </a:extLst>
                </a:gridCol>
                <a:gridCol w="3672417">
                  <a:extLst>
                    <a:ext uri="{9D8B030D-6E8A-4147-A177-3AD203B41FA5}">
                      <a16:colId xmlns:a16="http://schemas.microsoft.com/office/drawing/2014/main" val="4037759615"/>
                    </a:ext>
                  </a:extLst>
                </a:gridCol>
                <a:gridCol w="3672417">
                  <a:extLst>
                    <a:ext uri="{9D8B030D-6E8A-4147-A177-3AD203B41FA5}">
                      <a16:colId xmlns:a16="http://schemas.microsoft.com/office/drawing/2014/main" val="1825272392"/>
                    </a:ext>
                  </a:extLst>
                </a:gridCol>
              </a:tblGrid>
              <a:tr h="293783">
                <a:tc>
                  <a:txBody>
                    <a:bodyPr/>
                    <a:lstStyle/>
                    <a:p>
                      <a:r>
                        <a:rPr lang="en-US" sz="1600" b="0" dirty="0">
                          <a:solidFill>
                            <a:schemeClr val="bg1"/>
                          </a:solidFill>
                          <a:latin typeface="+mj-lt"/>
                        </a:rPr>
                        <a:t>Version</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Changes</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Date</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extLst>
                  <a:ext uri="{0D108BD9-81ED-4DB2-BD59-A6C34878D82A}">
                    <a16:rowId xmlns:a16="http://schemas.microsoft.com/office/drawing/2014/main" val="47045812"/>
                  </a:ext>
                </a:extLst>
              </a:tr>
              <a:tr h="749430">
                <a:tc>
                  <a:txBody>
                    <a:bodyPr/>
                    <a:lstStyle/>
                    <a:p>
                      <a:pPr>
                        <a:spcAft>
                          <a:spcPts val="0"/>
                        </a:spcAft>
                      </a:pPr>
                      <a:r>
                        <a:rPr lang="de-AT" sz="1400" dirty="0">
                          <a:effectLst/>
                          <a:latin typeface="+mn-lt"/>
                        </a:rPr>
                        <a:t>2.0</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rPr>
                        <a:t>Initial release</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7th October, 2022</a:t>
                      </a: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362202908"/>
                  </a:ext>
                </a:extLst>
              </a:tr>
              <a:tr h="749430">
                <a:tc>
                  <a:txBody>
                    <a:bodyPr/>
                    <a:lstStyle/>
                    <a:p>
                      <a:pPr>
                        <a:spcAft>
                          <a:spcPts val="0"/>
                        </a:spcAft>
                      </a:pPr>
                      <a:r>
                        <a:rPr lang="de-AT" sz="1400" dirty="0">
                          <a:effectLst/>
                          <a:latin typeface="+mn-lt"/>
                          <a:ea typeface="Calibri" panose="020F0502020204030204" pitchFamily="34" charset="0"/>
                        </a:rPr>
                        <a:t>2.1</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err="1">
                          <a:effectLst/>
                          <a:latin typeface="+mn-lt"/>
                          <a:ea typeface="Calibri" panose="020F0502020204030204" pitchFamily="34" charset="0"/>
                        </a:rPr>
                        <a:t>Endpoint</a:t>
                      </a:r>
                      <a:r>
                        <a:rPr lang="de-AT" sz="1400" dirty="0">
                          <a:effectLst/>
                          <a:latin typeface="+mn-lt"/>
                          <a:ea typeface="Calibri" panose="020F0502020204030204" pitchFamily="34" charset="0"/>
                        </a:rPr>
                        <a:t> Manager </a:t>
                      </a:r>
                      <a:r>
                        <a:rPr lang="de-AT" sz="1400" dirty="0" err="1">
                          <a:effectLst/>
                          <a:latin typeface="+mn-lt"/>
                          <a:ea typeface="Calibri" panose="020F0502020204030204" pitchFamily="34" charset="0"/>
                        </a:rPr>
                        <a:t>rebranded</a:t>
                      </a:r>
                      <a:r>
                        <a:rPr lang="de-AT" sz="1400" dirty="0">
                          <a:effectLst/>
                          <a:latin typeface="+mn-lt"/>
                          <a:ea typeface="Calibri" panose="020F0502020204030204" pitchFamily="34" charset="0"/>
                        </a:rPr>
                        <a:t> </a:t>
                      </a:r>
                      <a:r>
                        <a:rPr lang="de-AT" sz="1400" dirty="0" err="1">
                          <a:effectLst/>
                          <a:latin typeface="+mn-lt"/>
                          <a:ea typeface="Calibri" panose="020F0502020204030204" pitchFamily="34" charset="0"/>
                        </a:rPr>
                        <a:t>to</a:t>
                      </a:r>
                      <a:r>
                        <a:rPr lang="de-AT" sz="1400" dirty="0">
                          <a:effectLst/>
                          <a:latin typeface="+mn-lt"/>
                          <a:ea typeface="Calibri" panose="020F0502020204030204" pitchFamily="34" charset="0"/>
                        </a:rPr>
                        <a:t> Microsoft Intune</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27th April, 2023</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34495311"/>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4288643"/>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179026769"/>
                  </a:ext>
                </a:extLst>
              </a:tr>
            </a:tbl>
          </a:graphicData>
        </a:graphic>
      </p:graphicFrame>
      <p:grpSp>
        <p:nvGrpSpPr>
          <p:cNvPr id="8" name="Group 7">
            <a:extLst>
              <a:ext uri="{FF2B5EF4-FFF2-40B4-BE49-F238E27FC236}">
                <a16:creationId xmlns:a16="http://schemas.microsoft.com/office/drawing/2014/main" id="{B335ECA6-BA68-4741-9C04-B95262CA6BC2}"/>
              </a:ext>
              <a:ext uri="{C183D7F6-B498-43B3-948B-1728B52AA6E4}">
                <adec:decorative xmlns:adec="http://schemas.microsoft.com/office/drawing/2017/decorative" val="1"/>
              </a:ext>
            </a:extLst>
          </p:cNvPr>
          <p:cNvGrpSpPr/>
          <p:nvPr/>
        </p:nvGrpSpPr>
        <p:grpSpPr>
          <a:xfrm>
            <a:off x="10814385" y="499"/>
            <a:ext cx="1377616" cy="1219186"/>
            <a:chOff x="10404657" y="488"/>
            <a:chExt cx="1786476" cy="1955102"/>
          </a:xfrm>
          <a:solidFill>
            <a:schemeClr val="accent5"/>
          </a:solidFill>
        </p:grpSpPr>
        <p:sp>
          <p:nvSpPr>
            <p:cNvPr id="12" name="Diagonal Stripe 11">
              <a:extLst>
                <a:ext uri="{FF2B5EF4-FFF2-40B4-BE49-F238E27FC236}">
                  <a16:creationId xmlns:a16="http://schemas.microsoft.com/office/drawing/2014/main" id="{F7D95557-CC86-4383-8B1B-DD198E27CC6A}"/>
                </a:ext>
              </a:extLst>
            </p:cNvPr>
            <p:cNvSpPr/>
            <p:nvPr/>
          </p:nvSpPr>
          <p:spPr bwMode="auto">
            <a:xfrm rot="5400000">
              <a:off x="10320344" y="84801"/>
              <a:ext cx="1955102" cy="1786476"/>
            </a:xfrm>
            <a:prstGeom prst="diagStripe">
              <a:avLst/>
            </a:prstGeom>
            <a:solidFill>
              <a:schemeClr val="bg1"/>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de-AT" sz="2000" b="0" i="0" u="none" strike="noStrike" kern="1200" cap="none" spc="0" normalizeH="0" baseline="0" noProof="0">
                <a:ln>
                  <a:noFill/>
                </a:ln>
                <a:solidFill>
                  <a:schemeClr val="accent1"/>
                </a:solidFill>
                <a:effectLst/>
                <a:uLnTx/>
                <a:uFillTx/>
                <a:latin typeface="Segoe UI"/>
                <a:ea typeface="+mn-ea"/>
                <a:cs typeface="Segoe UI" pitchFamily="34" charset="0"/>
              </a:endParaRPr>
            </a:p>
          </p:txBody>
        </p:sp>
        <p:sp>
          <p:nvSpPr>
            <p:cNvPr id="13" name="TextBox 12">
              <a:extLst>
                <a:ext uri="{FF2B5EF4-FFF2-40B4-BE49-F238E27FC236}">
                  <a16:creationId xmlns:a16="http://schemas.microsoft.com/office/drawing/2014/main" id="{9AB38BBD-D39C-4275-88C4-FDCD5A8141DF}"/>
                </a:ext>
              </a:extLst>
            </p:cNvPr>
            <p:cNvSpPr txBox="1"/>
            <p:nvPr/>
          </p:nvSpPr>
          <p:spPr>
            <a:xfrm rot="2421255">
              <a:off x="10976930" y="476530"/>
              <a:ext cx="1030896" cy="493555"/>
            </a:xfrm>
            <a:prstGeom prst="rect">
              <a:avLst/>
            </a:prstGeom>
            <a:noFill/>
          </p:spPr>
          <p:txBody>
            <a:bodyPr wrap="none" lIns="0" tIns="0" rIns="0" bIns="0" rtlCol="0">
              <a:spAutoFit/>
            </a:bodyPr>
            <a:lstStyle/>
            <a:p>
              <a:pPr marL="0" marR="0" lvl="0" indent="0" algn="l" defTabSz="932509"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71" normalizeH="0" baseline="0" noProof="0">
                  <a:ln>
                    <a:noFill/>
                  </a:ln>
                  <a:solidFill>
                    <a:schemeClr val="accent1"/>
                  </a:solidFill>
                  <a:effectLst/>
                  <a:uLnTx/>
                  <a:uFillTx/>
                  <a:latin typeface="Segoe UI Semibold"/>
                  <a:ea typeface="+mn-ea"/>
                  <a:cs typeface="+mn-cs"/>
                </a:rPr>
                <a:t>Hidden</a:t>
              </a:r>
              <a:endParaRPr kumimoji="0" lang="de-AT" sz="2000" b="0" i="0" u="none" strike="noStrike" kern="1200" cap="none" spc="-71" normalizeH="0" baseline="0" noProof="0">
                <a:ln>
                  <a:noFill/>
                </a:ln>
                <a:solidFill>
                  <a:schemeClr val="accent1"/>
                </a:solidFill>
                <a:effectLst/>
                <a:uLnTx/>
                <a:uFillTx/>
                <a:latin typeface="Segoe UI Semibold"/>
                <a:ea typeface="+mn-ea"/>
                <a:cs typeface="+mn-cs"/>
              </a:endParaRPr>
            </a:p>
          </p:txBody>
        </p:sp>
      </p:grpSp>
    </p:spTree>
    <p:extLst>
      <p:ext uri="{BB962C8B-B14F-4D97-AF65-F5344CB8AC3E}">
        <p14:creationId xmlns:p14="http://schemas.microsoft.com/office/powerpoint/2010/main" val="2249137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C28C71-63DC-4620-B4DB-3BFFD63C00D5}"/>
              </a:ext>
            </a:extLst>
          </p:cNvPr>
          <p:cNvSpPr>
            <a:spLocks noGrp="1"/>
          </p:cNvSpPr>
          <p:nvPr>
            <p:ph type="title"/>
          </p:nvPr>
        </p:nvSpPr>
        <p:spPr>
          <a:xfrm>
            <a:off x="7575015" y="1148592"/>
            <a:ext cx="3963629" cy="430887"/>
          </a:xfrm>
        </p:spPr>
        <p:txBody>
          <a:bodyPr/>
          <a:lstStyle/>
          <a:p>
            <a:r>
              <a:rPr lang="en-GB" dirty="0"/>
              <a:t>Objectives</a:t>
            </a:r>
          </a:p>
        </p:txBody>
      </p:sp>
      <p:sp>
        <p:nvSpPr>
          <p:cNvPr id="50" name="Rectangle: Rounded Corners 49">
            <a:extLst>
              <a:ext uri="{FF2B5EF4-FFF2-40B4-BE49-F238E27FC236}">
                <a16:creationId xmlns:a16="http://schemas.microsoft.com/office/drawing/2014/main" id="{19579EC0-70BB-4A4E-8A13-F954E727A9D9}"/>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Leverage Teams Admin Center to manage Microsoft Teams Devices</a:t>
            </a:r>
          </a:p>
        </p:txBody>
      </p:sp>
      <p:sp>
        <p:nvSpPr>
          <p:cNvPr id="51" name="Rectangle: Rounded Corners 50">
            <a:extLst>
              <a:ext uri="{FF2B5EF4-FFF2-40B4-BE49-F238E27FC236}">
                <a16:creationId xmlns:a16="http://schemas.microsoft.com/office/drawing/2014/main" id="{A60C89E0-040A-4F0C-AF63-365D6EA9B93B}"/>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Learn how to use Conditional Access to securely sign into Teams Android devices</a:t>
            </a:r>
          </a:p>
        </p:txBody>
      </p:sp>
      <p:sp>
        <p:nvSpPr>
          <p:cNvPr id="52" name="Rectangle: Rounded Corners 51">
            <a:extLst>
              <a:ext uri="{FF2B5EF4-FFF2-40B4-BE49-F238E27FC236}">
                <a16:creationId xmlns:a16="http://schemas.microsoft.com/office/drawing/2014/main" id="{CF89E593-8BC8-4CD4-BA34-456DADCB3135}"/>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dirty="0">
                <a:solidFill>
                  <a:srgbClr val="000000"/>
                </a:solidFill>
              </a:rPr>
              <a:t>Understand how to use Microsoft Intune with Teams Android Devices</a:t>
            </a:r>
          </a:p>
        </p:txBody>
      </p:sp>
      <p:grpSp>
        <p:nvGrpSpPr>
          <p:cNvPr id="56" name="Group 55" title="decorative ">
            <a:extLst>
              <a:ext uri="{FF2B5EF4-FFF2-40B4-BE49-F238E27FC236}">
                <a16:creationId xmlns:a16="http://schemas.microsoft.com/office/drawing/2014/main" id="{12682C82-3A98-44FF-B168-256DB1A7B1CF}"/>
              </a:ext>
              <a:ext uri="{C183D7F6-B498-43B3-948B-1728B52AA6E4}">
                <adec:decorative xmlns:adec="http://schemas.microsoft.com/office/drawing/2017/decorative" val="1"/>
              </a:ext>
            </a:extLst>
          </p:cNvPr>
          <p:cNvGrpSpPr/>
          <p:nvPr/>
        </p:nvGrpSpPr>
        <p:grpSpPr>
          <a:xfrm>
            <a:off x="1145197" y="1105771"/>
            <a:ext cx="553514" cy="558387"/>
            <a:chOff x="7737596" y="1195808"/>
            <a:chExt cx="1890591" cy="1907236"/>
          </a:xfrm>
        </p:grpSpPr>
        <p:grpSp>
          <p:nvGrpSpPr>
            <p:cNvPr id="57" name="Group 56">
              <a:extLst>
                <a:ext uri="{FF2B5EF4-FFF2-40B4-BE49-F238E27FC236}">
                  <a16:creationId xmlns:a16="http://schemas.microsoft.com/office/drawing/2014/main" id="{2680DDD3-8C36-48C4-894F-F9FE459E3612}"/>
                </a:ext>
              </a:extLst>
            </p:cNvPr>
            <p:cNvGrpSpPr/>
            <p:nvPr/>
          </p:nvGrpSpPr>
          <p:grpSpPr>
            <a:xfrm>
              <a:off x="8215326" y="1195808"/>
              <a:ext cx="1412861" cy="1372203"/>
              <a:chOff x="9858391" y="1434969"/>
              <a:chExt cx="1695433" cy="1646643"/>
            </a:xfrm>
            <a:solidFill>
              <a:schemeClr val="bg1">
                <a:lumMod val="65000"/>
              </a:schemeClr>
            </a:solidFill>
          </p:grpSpPr>
          <p:sp>
            <p:nvSpPr>
              <p:cNvPr id="68" name="Freeform 5">
                <a:extLst>
                  <a:ext uri="{FF2B5EF4-FFF2-40B4-BE49-F238E27FC236}">
                    <a16:creationId xmlns:a16="http://schemas.microsoft.com/office/drawing/2014/main" id="{D9FA0019-F5F5-4809-8AC4-348123B1029D}"/>
                  </a:ext>
                </a:extLst>
              </p:cNvPr>
              <p:cNvSpPr>
                <a:spLocks/>
              </p:cNvSpPr>
              <p:nvPr/>
            </p:nvSpPr>
            <p:spPr bwMode="auto">
              <a:xfrm>
                <a:off x="10876870" y="1434969"/>
                <a:ext cx="225651" cy="201256"/>
              </a:xfrm>
              <a:custGeom>
                <a:avLst/>
                <a:gdLst>
                  <a:gd name="T0" fmla="*/ 29 w 37"/>
                  <a:gd name="T1" fmla="*/ 33 h 33"/>
                  <a:gd name="T2" fmla="*/ 0 w 37"/>
                  <a:gd name="T3" fmla="*/ 22 h 33"/>
                  <a:gd name="T4" fmla="*/ 9 w 37"/>
                  <a:gd name="T5" fmla="*/ 0 h 33"/>
                  <a:gd name="T6" fmla="*/ 37 w 37"/>
                  <a:gd name="T7" fmla="*/ 11 h 33"/>
                  <a:gd name="T8" fmla="*/ 29 w 37"/>
                  <a:gd name="T9" fmla="*/ 33 h 33"/>
                </a:gdLst>
                <a:ahLst/>
                <a:cxnLst>
                  <a:cxn ang="0">
                    <a:pos x="T0" y="T1"/>
                  </a:cxn>
                  <a:cxn ang="0">
                    <a:pos x="T2" y="T3"/>
                  </a:cxn>
                  <a:cxn ang="0">
                    <a:pos x="T4" y="T5"/>
                  </a:cxn>
                  <a:cxn ang="0">
                    <a:pos x="T6" y="T7"/>
                  </a:cxn>
                  <a:cxn ang="0">
                    <a:pos x="T8" y="T9"/>
                  </a:cxn>
                </a:cxnLst>
                <a:rect l="0" t="0" r="r" b="b"/>
                <a:pathLst>
                  <a:path w="37" h="33">
                    <a:moveTo>
                      <a:pt x="29" y="33"/>
                    </a:moveTo>
                    <a:lnTo>
                      <a:pt x="0" y="22"/>
                    </a:lnTo>
                    <a:lnTo>
                      <a:pt x="9" y="0"/>
                    </a:lnTo>
                    <a:lnTo>
                      <a:pt x="37" y="11"/>
                    </a:lnTo>
                    <a:lnTo>
                      <a:pt x="29"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9" name="Freeform 6">
                <a:extLst>
                  <a:ext uri="{FF2B5EF4-FFF2-40B4-BE49-F238E27FC236}">
                    <a16:creationId xmlns:a16="http://schemas.microsoft.com/office/drawing/2014/main" id="{D69B81CD-13D2-49AE-8109-223C06CF0B39}"/>
                  </a:ext>
                </a:extLst>
              </p:cNvPr>
              <p:cNvSpPr>
                <a:spLocks/>
              </p:cNvSpPr>
              <p:nvPr/>
            </p:nvSpPr>
            <p:spPr bwMode="auto">
              <a:xfrm>
                <a:off x="10285298" y="1441068"/>
                <a:ext cx="225651" cy="201256"/>
              </a:xfrm>
              <a:custGeom>
                <a:avLst/>
                <a:gdLst>
                  <a:gd name="T0" fmla="*/ 0 w 37"/>
                  <a:gd name="T1" fmla="*/ 12 h 33"/>
                  <a:gd name="T2" fmla="*/ 28 w 37"/>
                  <a:gd name="T3" fmla="*/ 0 h 33"/>
                  <a:gd name="T4" fmla="*/ 37 w 37"/>
                  <a:gd name="T5" fmla="*/ 21 h 33"/>
                  <a:gd name="T6" fmla="*/ 9 w 37"/>
                  <a:gd name="T7" fmla="*/ 33 h 33"/>
                  <a:gd name="T8" fmla="*/ 0 w 37"/>
                  <a:gd name="T9" fmla="*/ 12 h 33"/>
                </a:gdLst>
                <a:ahLst/>
                <a:cxnLst>
                  <a:cxn ang="0">
                    <a:pos x="T0" y="T1"/>
                  </a:cxn>
                  <a:cxn ang="0">
                    <a:pos x="T2" y="T3"/>
                  </a:cxn>
                  <a:cxn ang="0">
                    <a:pos x="T4" y="T5"/>
                  </a:cxn>
                  <a:cxn ang="0">
                    <a:pos x="T6" y="T7"/>
                  </a:cxn>
                  <a:cxn ang="0">
                    <a:pos x="T8" y="T9"/>
                  </a:cxn>
                </a:cxnLst>
                <a:rect l="0" t="0" r="r" b="b"/>
                <a:pathLst>
                  <a:path w="37" h="33">
                    <a:moveTo>
                      <a:pt x="0" y="12"/>
                    </a:moveTo>
                    <a:lnTo>
                      <a:pt x="28" y="0"/>
                    </a:lnTo>
                    <a:lnTo>
                      <a:pt x="37" y="21"/>
                    </a:lnTo>
                    <a:lnTo>
                      <a:pt x="9" y="33"/>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0" name="Freeform 10">
                <a:extLst>
                  <a:ext uri="{FF2B5EF4-FFF2-40B4-BE49-F238E27FC236}">
                    <a16:creationId xmlns:a16="http://schemas.microsoft.com/office/drawing/2014/main" id="{C9DD3AD3-17AB-4504-9F37-B034C06D5830}"/>
                  </a:ext>
                </a:extLst>
              </p:cNvPr>
              <p:cNvSpPr>
                <a:spLocks noEditPoints="1"/>
              </p:cNvSpPr>
              <p:nvPr/>
            </p:nvSpPr>
            <p:spPr bwMode="auto">
              <a:xfrm>
                <a:off x="9858391" y="1508153"/>
                <a:ext cx="1695433" cy="1500275"/>
              </a:xfrm>
              <a:custGeom>
                <a:avLst/>
                <a:gdLst>
                  <a:gd name="T0" fmla="*/ 507 w 1015"/>
                  <a:gd name="T1" fmla="*/ 128 h 896"/>
                  <a:gd name="T2" fmla="*/ 626 w 1015"/>
                  <a:gd name="T3" fmla="*/ 151 h 896"/>
                  <a:gd name="T4" fmla="*/ 801 w 1015"/>
                  <a:gd name="T5" fmla="*/ 322 h 896"/>
                  <a:gd name="T6" fmla="*/ 804 w 1015"/>
                  <a:gd name="T7" fmla="*/ 567 h 896"/>
                  <a:gd name="T8" fmla="*/ 685 w 1015"/>
                  <a:gd name="T9" fmla="*/ 714 h 896"/>
                  <a:gd name="T10" fmla="*/ 600 w 1015"/>
                  <a:gd name="T11" fmla="*/ 754 h 896"/>
                  <a:gd name="T12" fmla="*/ 507 w 1015"/>
                  <a:gd name="T13" fmla="*/ 768 h 896"/>
                  <a:gd name="T14" fmla="*/ 389 w 1015"/>
                  <a:gd name="T15" fmla="*/ 745 h 896"/>
                  <a:gd name="T16" fmla="*/ 213 w 1015"/>
                  <a:gd name="T17" fmla="*/ 575 h 896"/>
                  <a:gd name="T18" fmla="*/ 210 w 1015"/>
                  <a:gd name="T19" fmla="*/ 330 h 896"/>
                  <a:gd name="T20" fmla="*/ 330 w 1015"/>
                  <a:gd name="T21" fmla="*/ 182 h 896"/>
                  <a:gd name="T22" fmla="*/ 414 w 1015"/>
                  <a:gd name="T23" fmla="*/ 142 h 896"/>
                  <a:gd name="T24" fmla="*/ 507 w 1015"/>
                  <a:gd name="T25" fmla="*/ 128 h 896"/>
                  <a:gd name="T26" fmla="*/ 507 w 1015"/>
                  <a:gd name="T27" fmla="*/ 128 h 896"/>
                  <a:gd name="T28" fmla="*/ 507 w 1015"/>
                  <a:gd name="T29" fmla="*/ 128 h 896"/>
                  <a:gd name="T30" fmla="*/ 507 w 1015"/>
                  <a:gd name="T31" fmla="*/ 0 h 896"/>
                  <a:gd name="T32" fmla="*/ 91 w 1015"/>
                  <a:gd name="T33" fmla="*/ 282 h 896"/>
                  <a:gd name="T34" fmla="*/ 341 w 1015"/>
                  <a:gd name="T35" fmla="*/ 864 h 896"/>
                  <a:gd name="T36" fmla="*/ 507 w 1015"/>
                  <a:gd name="T37" fmla="*/ 896 h 896"/>
                  <a:gd name="T38" fmla="*/ 923 w 1015"/>
                  <a:gd name="T39" fmla="*/ 614 h 896"/>
                  <a:gd name="T40" fmla="*/ 673 w 1015"/>
                  <a:gd name="T41" fmla="*/ 32 h 896"/>
                  <a:gd name="T42" fmla="*/ 507 w 1015"/>
                  <a:gd name="T43" fmla="*/ 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15" h="896">
                    <a:moveTo>
                      <a:pt x="507" y="128"/>
                    </a:moveTo>
                    <a:cubicBezTo>
                      <a:pt x="548" y="128"/>
                      <a:pt x="588" y="136"/>
                      <a:pt x="626" y="151"/>
                    </a:cubicBezTo>
                    <a:cubicBezTo>
                      <a:pt x="705" y="183"/>
                      <a:pt x="767" y="244"/>
                      <a:pt x="801" y="322"/>
                    </a:cubicBezTo>
                    <a:cubicBezTo>
                      <a:pt x="835" y="401"/>
                      <a:pt x="836" y="487"/>
                      <a:pt x="804" y="567"/>
                    </a:cubicBezTo>
                    <a:cubicBezTo>
                      <a:pt x="780" y="627"/>
                      <a:pt x="739" y="679"/>
                      <a:pt x="685" y="714"/>
                    </a:cubicBezTo>
                    <a:cubicBezTo>
                      <a:pt x="659" y="732"/>
                      <a:pt x="630" y="745"/>
                      <a:pt x="600" y="754"/>
                    </a:cubicBezTo>
                    <a:cubicBezTo>
                      <a:pt x="570" y="764"/>
                      <a:pt x="538" y="768"/>
                      <a:pt x="507" y="768"/>
                    </a:cubicBezTo>
                    <a:cubicBezTo>
                      <a:pt x="467" y="768"/>
                      <a:pt x="427" y="761"/>
                      <a:pt x="389" y="745"/>
                    </a:cubicBezTo>
                    <a:cubicBezTo>
                      <a:pt x="309" y="714"/>
                      <a:pt x="247" y="653"/>
                      <a:pt x="213" y="575"/>
                    </a:cubicBezTo>
                    <a:cubicBezTo>
                      <a:pt x="180" y="496"/>
                      <a:pt x="178" y="409"/>
                      <a:pt x="210" y="330"/>
                    </a:cubicBezTo>
                    <a:cubicBezTo>
                      <a:pt x="234" y="269"/>
                      <a:pt x="276" y="218"/>
                      <a:pt x="330" y="182"/>
                    </a:cubicBezTo>
                    <a:cubicBezTo>
                      <a:pt x="356" y="165"/>
                      <a:pt x="384" y="151"/>
                      <a:pt x="414" y="142"/>
                    </a:cubicBezTo>
                    <a:cubicBezTo>
                      <a:pt x="445" y="133"/>
                      <a:pt x="476" y="128"/>
                      <a:pt x="507" y="128"/>
                    </a:cubicBezTo>
                    <a:cubicBezTo>
                      <a:pt x="507" y="128"/>
                      <a:pt x="507" y="128"/>
                      <a:pt x="507" y="128"/>
                    </a:cubicBezTo>
                    <a:cubicBezTo>
                      <a:pt x="507" y="128"/>
                      <a:pt x="507" y="128"/>
                      <a:pt x="507" y="128"/>
                    </a:cubicBezTo>
                    <a:moveTo>
                      <a:pt x="507" y="0"/>
                    </a:moveTo>
                    <a:cubicBezTo>
                      <a:pt x="329" y="0"/>
                      <a:pt x="161" y="107"/>
                      <a:pt x="91" y="282"/>
                    </a:cubicBezTo>
                    <a:cubicBezTo>
                      <a:pt x="0" y="512"/>
                      <a:pt x="111" y="773"/>
                      <a:pt x="341" y="864"/>
                    </a:cubicBezTo>
                    <a:cubicBezTo>
                      <a:pt x="396" y="886"/>
                      <a:pt x="452" y="896"/>
                      <a:pt x="507" y="896"/>
                    </a:cubicBezTo>
                    <a:cubicBezTo>
                      <a:pt x="685" y="896"/>
                      <a:pt x="853" y="790"/>
                      <a:pt x="923" y="614"/>
                    </a:cubicBezTo>
                    <a:cubicBezTo>
                      <a:pt x="1015" y="385"/>
                      <a:pt x="903" y="124"/>
                      <a:pt x="673" y="32"/>
                    </a:cubicBezTo>
                    <a:cubicBezTo>
                      <a:pt x="619" y="11"/>
                      <a:pt x="563" y="0"/>
                      <a:pt x="5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1" name="Freeform 11">
                <a:extLst>
                  <a:ext uri="{FF2B5EF4-FFF2-40B4-BE49-F238E27FC236}">
                    <a16:creationId xmlns:a16="http://schemas.microsoft.com/office/drawing/2014/main" id="{DD5B52D1-1CF6-4DAF-9B6F-B0205E1BCAF0}"/>
                  </a:ext>
                </a:extLst>
              </p:cNvPr>
              <p:cNvSpPr>
                <a:spLocks/>
              </p:cNvSpPr>
              <p:nvPr/>
            </p:nvSpPr>
            <p:spPr bwMode="auto">
              <a:xfrm>
                <a:off x="10303594" y="2880356"/>
                <a:ext cx="225651" cy="201256"/>
              </a:xfrm>
              <a:custGeom>
                <a:avLst/>
                <a:gdLst>
                  <a:gd name="T0" fmla="*/ 28 w 37"/>
                  <a:gd name="T1" fmla="*/ 33 h 33"/>
                  <a:gd name="T2" fmla="*/ 0 w 37"/>
                  <a:gd name="T3" fmla="*/ 21 h 33"/>
                  <a:gd name="T4" fmla="*/ 8 w 37"/>
                  <a:gd name="T5" fmla="*/ 0 h 33"/>
                  <a:gd name="T6" fmla="*/ 37 w 37"/>
                  <a:gd name="T7" fmla="*/ 11 h 33"/>
                  <a:gd name="T8" fmla="*/ 28 w 37"/>
                  <a:gd name="T9" fmla="*/ 33 h 33"/>
                </a:gdLst>
                <a:ahLst/>
                <a:cxnLst>
                  <a:cxn ang="0">
                    <a:pos x="T0" y="T1"/>
                  </a:cxn>
                  <a:cxn ang="0">
                    <a:pos x="T2" y="T3"/>
                  </a:cxn>
                  <a:cxn ang="0">
                    <a:pos x="T4" y="T5"/>
                  </a:cxn>
                  <a:cxn ang="0">
                    <a:pos x="T6" y="T7"/>
                  </a:cxn>
                  <a:cxn ang="0">
                    <a:pos x="T8" y="T9"/>
                  </a:cxn>
                </a:cxnLst>
                <a:rect l="0" t="0" r="r" b="b"/>
                <a:pathLst>
                  <a:path w="37" h="33">
                    <a:moveTo>
                      <a:pt x="28" y="33"/>
                    </a:moveTo>
                    <a:lnTo>
                      <a:pt x="0" y="21"/>
                    </a:lnTo>
                    <a:lnTo>
                      <a:pt x="8" y="0"/>
                    </a:lnTo>
                    <a:lnTo>
                      <a:pt x="37" y="11"/>
                    </a:lnTo>
                    <a:lnTo>
                      <a:pt x="2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2" name="Freeform 12">
                <a:extLst>
                  <a:ext uri="{FF2B5EF4-FFF2-40B4-BE49-F238E27FC236}">
                    <a16:creationId xmlns:a16="http://schemas.microsoft.com/office/drawing/2014/main" id="{E08A5712-CBAD-4BFF-835C-0BD0C944DF35}"/>
                  </a:ext>
                </a:extLst>
              </p:cNvPr>
              <p:cNvSpPr>
                <a:spLocks/>
              </p:cNvSpPr>
              <p:nvPr/>
            </p:nvSpPr>
            <p:spPr bwMode="auto">
              <a:xfrm>
                <a:off x="11322074" y="2429054"/>
                <a:ext cx="201256" cy="231750"/>
              </a:xfrm>
              <a:custGeom>
                <a:avLst/>
                <a:gdLst>
                  <a:gd name="T0" fmla="*/ 33 w 33"/>
                  <a:gd name="T1" fmla="*/ 9 h 38"/>
                  <a:gd name="T2" fmla="*/ 22 w 33"/>
                  <a:gd name="T3" fmla="*/ 38 h 38"/>
                  <a:gd name="T4" fmla="*/ 0 w 33"/>
                  <a:gd name="T5" fmla="*/ 29 h 38"/>
                  <a:gd name="T6" fmla="*/ 12 w 33"/>
                  <a:gd name="T7" fmla="*/ 0 h 38"/>
                  <a:gd name="T8" fmla="*/ 33 w 33"/>
                  <a:gd name="T9" fmla="*/ 9 h 38"/>
                </a:gdLst>
                <a:ahLst/>
                <a:cxnLst>
                  <a:cxn ang="0">
                    <a:pos x="T0" y="T1"/>
                  </a:cxn>
                  <a:cxn ang="0">
                    <a:pos x="T2" y="T3"/>
                  </a:cxn>
                  <a:cxn ang="0">
                    <a:pos x="T4" y="T5"/>
                  </a:cxn>
                  <a:cxn ang="0">
                    <a:pos x="T6" y="T7"/>
                  </a:cxn>
                  <a:cxn ang="0">
                    <a:pos x="T8" y="T9"/>
                  </a:cxn>
                </a:cxnLst>
                <a:rect l="0" t="0" r="r" b="b"/>
                <a:pathLst>
                  <a:path w="33" h="38">
                    <a:moveTo>
                      <a:pt x="33" y="9"/>
                    </a:moveTo>
                    <a:lnTo>
                      <a:pt x="22" y="38"/>
                    </a:lnTo>
                    <a:lnTo>
                      <a:pt x="0" y="29"/>
                    </a:lnTo>
                    <a:lnTo>
                      <a:pt x="12" y="0"/>
                    </a:lnTo>
                    <a:lnTo>
                      <a:pt x="3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3" name="Freeform 13">
                <a:extLst>
                  <a:ext uri="{FF2B5EF4-FFF2-40B4-BE49-F238E27FC236}">
                    <a16:creationId xmlns:a16="http://schemas.microsoft.com/office/drawing/2014/main" id="{98CC5123-9757-4453-BC9D-C60AB2D88349}"/>
                  </a:ext>
                </a:extLst>
              </p:cNvPr>
              <p:cNvSpPr>
                <a:spLocks/>
              </p:cNvSpPr>
              <p:nvPr/>
            </p:nvSpPr>
            <p:spPr bwMode="auto">
              <a:xfrm>
                <a:off x="9882785" y="1855778"/>
                <a:ext cx="201256" cy="225651"/>
              </a:xfrm>
              <a:custGeom>
                <a:avLst/>
                <a:gdLst>
                  <a:gd name="T0" fmla="*/ 33 w 33"/>
                  <a:gd name="T1" fmla="*/ 9 h 37"/>
                  <a:gd name="T2" fmla="*/ 22 w 33"/>
                  <a:gd name="T3" fmla="*/ 37 h 37"/>
                  <a:gd name="T4" fmla="*/ 0 w 33"/>
                  <a:gd name="T5" fmla="*/ 29 h 37"/>
                  <a:gd name="T6" fmla="*/ 11 w 33"/>
                  <a:gd name="T7" fmla="*/ 0 h 37"/>
                  <a:gd name="T8" fmla="*/ 33 w 33"/>
                  <a:gd name="T9" fmla="*/ 9 h 37"/>
                </a:gdLst>
                <a:ahLst/>
                <a:cxnLst>
                  <a:cxn ang="0">
                    <a:pos x="T0" y="T1"/>
                  </a:cxn>
                  <a:cxn ang="0">
                    <a:pos x="T2" y="T3"/>
                  </a:cxn>
                  <a:cxn ang="0">
                    <a:pos x="T4" y="T5"/>
                  </a:cxn>
                  <a:cxn ang="0">
                    <a:pos x="T6" y="T7"/>
                  </a:cxn>
                  <a:cxn ang="0">
                    <a:pos x="T8" y="T9"/>
                  </a:cxn>
                </a:cxnLst>
                <a:rect l="0" t="0" r="r" b="b"/>
                <a:pathLst>
                  <a:path w="33" h="37">
                    <a:moveTo>
                      <a:pt x="33" y="9"/>
                    </a:moveTo>
                    <a:lnTo>
                      <a:pt x="22" y="37"/>
                    </a:lnTo>
                    <a:lnTo>
                      <a:pt x="0" y="29"/>
                    </a:lnTo>
                    <a:lnTo>
                      <a:pt x="11" y="0"/>
                    </a:lnTo>
                    <a:lnTo>
                      <a:pt x="3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4" name="Freeform 14">
                <a:extLst>
                  <a:ext uri="{FF2B5EF4-FFF2-40B4-BE49-F238E27FC236}">
                    <a16:creationId xmlns:a16="http://schemas.microsoft.com/office/drawing/2014/main" id="{3D97FE09-859C-45A7-A667-99DF4F7CC58F}"/>
                  </a:ext>
                </a:extLst>
              </p:cNvPr>
              <p:cNvSpPr>
                <a:spLocks/>
              </p:cNvSpPr>
              <p:nvPr/>
            </p:nvSpPr>
            <p:spPr bwMode="auto">
              <a:xfrm>
                <a:off x="9888884" y="2447350"/>
                <a:ext cx="201256" cy="231750"/>
              </a:xfrm>
              <a:custGeom>
                <a:avLst/>
                <a:gdLst>
                  <a:gd name="T0" fmla="*/ 21 w 33"/>
                  <a:gd name="T1" fmla="*/ 0 h 38"/>
                  <a:gd name="T2" fmla="*/ 33 w 33"/>
                  <a:gd name="T3" fmla="*/ 29 h 38"/>
                  <a:gd name="T4" fmla="*/ 12 w 33"/>
                  <a:gd name="T5" fmla="*/ 38 h 38"/>
                  <a:gd name="T6" fmla="*/ 0 w 33"/>
                  <a:gd name="T7" fmla="*/ 9 h 38"/>
                  <a:gd name="T8" fmla="*/ 21 w 33"/>
                  <a:gd name="T9" fmla="*/ 0 h 38"/>
                </a:gdLst>
                <a:ahLst/>
                <a:cxnLst>
                  <a:cxn ang="0">
                    <a:pos x="T0" y="T1"/>
                  </a:cxn>
                  <a:cxn ang="0">
                    <a:pos x="T2" y="T3"/>
                  </a:cxn>
                  <a:cxn ang="0">
                    <a:pos x="T4" y="T5"/>
                  </a:cxn>
                  <a:cxn ang="0">
                    <a:pos x="T6" y="T7"/>
                  </a:cxn>
                  <a:cxn ang="0">
                    <a:pos x="T8" y="T9"/>
                  </a:cxn>
                </a:cxnLst>
                <a:rect l="0" t="0" r="r" b="b"/>
                <a:pathLst>
                  <a:path w="33" h="38">
                    <a:moveTo>
                      <a:pt x="21" y="0"/>
                    </a:moveTo>
                    <a:lnTo>
                      <a:pt x="33" y="29"/>
                    </a:lnTo>
                    <a:lnTo>
                      <a:pt x="12" y="38"/>
                    </a:lnTo>
                    <a:lnTo>
                      <a:pt x="0" y="9"/>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5" name="Freeform 15">
                <a:extLst>
                  <a:ext uri="{FF2B5EF4-FFF2-40B4-BE49-F238E27FC236}">
                    <a16:creationId xmlns:a16="http://schemas.microsoft.com/office/drawing/2014/main" id="{3A98A6F9-5D78-41A9-A7D9-F799AED33FBB}"/>
                  </a:ext>
                </a:extLst>
              </p:cNvPr>
              <p:cNvSpPr>
                <a:spLocks/>
              </p:cNvSpPr>
              <p:nvPr/>
            </p:nvSpPr>
            <p:spPr bwMode="auto">
              <a:xfrm>
                <a:off x="11309877" y="1837482"/>
                <a:ext cx="207355" cy="225651"/>
              </a:xfrm>
              <a:custGeom>
                <a:avLst/>
                <a:gdLst>
                  <a:gd name="T0" fmla="*/ 22 w 34"/>
                  <a:gd name="T1" fmla="*/ 0 h 37"/>
                  <a:gd name="T2" fmla="*/ 34 w 34"/>
                  <a:gd name="T3" fmla="*/ 28 h 37"/>
                  <a:gd name="T4" fmla="*/ 13 w 34"/>
                  <a:gd name="T5" fmla="*/ 37 h 37"/>
                  <a:gd name="T6" fmla="*/ 0 w 34"/>
                  <a:gd name="T7" fmla="*/ 9 h 37"/>
                  <a:gd name="T8" fmla="*/ 22 w 34"/>
                  <a:gd name="T9" fmla="*/ 0 h 37"/>
                </a:gdLst>
                <a:ahLst/>
                <a:cxnLst>
                  <a:cxn ang="0">
                    <a:pos x="T0" y="T1"/>
                  </a:cxn>
                  <a:cxn ang="0">
                    <a:pos x="T2" y="T3"/>
                  </a:cxn>
                  <a:cxn ang="0">
                    <a:pos x="T4" y="T5"/>
                  </a:cxn>
                  <a:cxn ang="0">
                    <a:pos x="T6" y="T7"/>
                  </a:cxn>
                  <a:cxn ang="0">
                    <a:pos x="T8" y="T9"/>
                  </a:cxn>
                </a:cxnLst>
                <a:rect l="0" t="0" r="r" b="b"/>
                <a:pathLst>
                  <a:path w="34" h="37">
                    <a:moveTo>
                      <a:pt x="22" y="0"/>
                    </a:moveTo>
                    <a:lnTo>
                      <a:pt x="34" y="28"/>
                    </a:lnTo>
                    <a:lnTo>
                      <a:pt x="13" y="37"/>
                    </a:lnTo>
                    <a:lnTo>
                      <a:pt x="0" y="9"/>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76" name="Freeform 16">
                <a:extLst>
                  <a:ext uri="{FF2B5EF4-FFF2-40B4-BE49-F238E27FC236}">
                    <a16:creationId xmlns:a16="http://schemas.microsoft.com/office/drawing/2014/main" id="{5F269363-B7ED-4448-A98C-4CE27C60D8D9}"/>
                  </a:ext>
                </a:extLst>
              </p:cNvPr>
              <p:cNvSpPr>
                <a:spLocks/>
              </p:cNvSpPr>
              <p:nvPr/>
            </p:nvSpPr>
            <p:spPr bwMode="auto">
              <a:xfrm>
                <a:off x="10895166" y="2868159"/>
                <a:ext cx="231750" cy="201256"/>
              </a:xfrm>
              <a:custGeom>
                <a:avLst/>
                <a:gdLst>
                  <a:gd name="T0" fmla="*/ 0 w 38"/>
                  <a:gd name="T1" fmla="*/ 12 h 33"/>
                  <a:gd name="T2" fmla="*/ 28 w 38"/>
                  <a:gd name="T3" fmla="*/ 0 h 33"/>
                  <a:gd name="T4" fmla="*/ 38 w 38"/>
                  <a:gd name="T5" fmla="*/ 21 h 33"/>
                  <a:gd name="T6" fmla="*/ 9 w 38"/>
                  <a:gd name="T7" fmla="*/ 33 h 33"/>
                  <a:gd name="T8" fmla="*/ 0 w 38"/>
                  <a:gd name="T9" fmla="*/ 12 h 33"/>
                </a:gdLst>
                <a:ahLst/>
                <a:cxnLst>
                  <a:cxn ang="0">
                    <a:pos x="T0" y="T1"/>
                  </a:cxn>
                  <a:cxn ang="0">
                    <a:pos x="T2" y="T3"/>
                  </a:cxn>
                  <a:cxn ang="0">
                    <a:pos x="T4" y="T5"/>
                  </a:cxn>
                  <a:cxn ang="0">
                    <a:pos x="T6" y="T7"/>
                  </a:cxn>
                  <a:cxn ang="0">
                    <a:pos x="T8" y="T9"/>
                  </a:cxn>
                </a:cxnLst>
                <a:rect l="0" t="0" r="r" b="b"/>
                <a:pathLst>
                  <a:path w="38" h="33">
                    <a:moveTo>
                      <a:pt x="0" y="12"/>
                    </a:moveTo>
                    <a:lnTo>
                      <a:pt x="28" y="0"/>
                    </a:lnTo>
                    <a:lnTo>
                      <a:pt x="38" y="21"/>
                    </a:lnTo>
                    <a:lnTo>
                      <a:pt x="9" y="33"/>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grpSp>
        <p:grpSp>
          <p:nvGrpSpPr>
            <p:cNvPr id="58" name="Group 57">
              <a:extLst>
                <a:ext uri="{FF2B5EF4-FFF2-40B4-BE49-F238E27FC236}">
                  <a16:creationId xmlns:a16="http://schemas.microsoft.com/office/drawing/2014/main" id="{77FCB76D-2BE3-4D18-87B4-3AF7279C53FA}"/>
                </a:ext>
              </a:extLst>
            </p:cNvPr>
            <p:cNvGrpSpPr/>
            <p:nvPr/>
          </p:nvGrpSpPr>
          <p:grpSpPr>
            <a:xfrm>
              <a:off x="7737596" y="2269557"/>
              <a:ext cx="833486" cy="833487"/>
              <a:chOff x="9242424" y="2721790"/>
              <a:chExt cx="1000183" cy="1000184"/>
            </a:xfrm>
          </p:grpSpPr>
          <p:sp>
            <p:nvSpPr>
              <p:cNvPr id="59" name="Rectangle 7">
                <a:extLst>
                  <a:ext uri="{FF2B5EF4-FFF2-40B4-BE49-F238E27FC236}">
                    <a16:creationId xmlns:a16="http://schemas.microsoft.com/office/drawing/2014/main" id="{D21D468D-038E-41A0-97A7-B900A7DF2A0D}"/>
                  </a:ext>
                </a:extLst>
              </p:cNvPr>
              <p:cNvSpPr>
                <a:spLocks noChangeArrowheads="1"/>
              </p:cNvSpPr>
              <p:nvPr/>
            </p:nvSpPr>
            <p:spPr bwMode="auto">
              <a:xfrm>
                <a:off x="9699825" y="3636592"/>
                <a:ext cx="103678" cy="85382"/>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0" name="Freeform 8">
                <a:extLst>
                  <a:ext uri="{FF2B5EF4-FFF2-40B4-BE49-F238E27FC236}">
                    <a16:creationId xmlns:a16="http://schemas.microsoft.com/office/drawing/2014/main" id="{8E916782-EC57-4428-90B5-AAD75AC04242}"/>
                  </a:ext>
                </a:extLst>
              </p:cNvPr>
              <p:cNvSpPr>
                <a:spLocks/>
              </p:cNvSpPr>
              <p:nvPr/>
            </p:nvSpPr>
            <p:spPr bwMode="auto">
              <a:xfrm>
                <a:off x="9242424" y="3166994"/>
                <a:ext cx="91480" cy="109776"/>
              </a:xfrm>
              <a:custGeom>
                <a:avLst/>
                <a:gdLst>
                  <a:gd name="T0" fmla="*/ 15 w 15"/>
                  <a:gd name="T1" fmla="*/ 0 h 18"/>
                  <a:gd name="T2" fmla="*/ 15 w 15"/>
                  <a:gd name="T3" fmla="*/ 17 h 18"/>
                  <a:gd name="T4" fmla="*/ 0 w 15"/>
                  <a:gd name="T5" fmla="*/ 18 h 18"/>
                  <a:gd name="T6" fmla="*/ 0 w 15"/>
                  <a:gd name="T7" fmla="*/ 1 h 18"/>
                  <a:gd name="T8" fmla="*/ 15 w 15"/>
                  <a:gd name="T9" fmla="*/ 0 h 18"/>
                </a:gdLst>
                <a:ahLst/>
                <a:cxnLst>
                  <a:cxn ang="0">
                    <a:pos x="T0" y="T1"/>
                  </a:cxn>
                  <a:cxn ang="0">
                    <a:pos x="T2" y="T3"/>
                  </a:cxn>
                  <a:cxn ang="0">
                    <a:pos x="T4" y="T5"/>
                  </a:cxn>
                  <a:cxn ang="0">
                    <a:pos x="T6" y="T7"/>
                  </a:cxn>
                  <a:cxn ang="0">
                    <a:pos x="T8" y="T9"/>
                  </a:cxn>
                </a:cxnLst>
                <a:rect l="0" t="0" r="r" b="b"/>
                <a:pathLst>
                  <a:path w="15" h="18">
                    <a:moveTo>
                      <a:pt x="15" y="0"/>
                    </a:moveTo>
                    <a:lnTo>
                      <a:pt x="15" y="17"/>
                    </a:lnTo>
                    <a:lnTo>
                      <a:pt x="0" y="18"/>
                    </a:lnTo>
                    <a:lnTo>
                      <a:pt x="0" y="1"/>
                    </a:lnTo>
                    <a:lnTo>
                      <a:pt x="15"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1" name="Freeform 9">
                <a:extLst>
                  <a:ext uri="{FF2B5EF4-FFF2-40B4-BE49-F238E27FC236}">
                    <a16:creationId xmlns:a16="http://schemas.microsoft.com/office/drawing/2014/main" id="{07371CEF-E316-46D4-818E-7DDE704FCC6F}"/>
                  </a:ext>
                </a:extLst>
              </p:cNvPr>
              <p:cNvSpPr>
                <a:spLocks/>
              </p:cNvSpPr>
              <p:nvPr/>
            </p:nvSpPr>
            <p:spPr bwMode="auto">
              <a:xfrm>
                <a:off x="9352200" y="3478027"/>
                <a:ext cx="140270" cy="134171"/>
              </a:xfrm>
              <a:custGeom>
                <a:avLst/>
                <a:gdLst>
                  <a:gd name="T0" fmla="*/ 10 w 23"/>
                  <a:gd name="T1" fmla="*/ 0 h 22"/>
                  <a:gd name="T2" fmla="*/ 23 w 23"/>
                  <a:gd name="T3" fmla="*/ 13 h 22"/>
                  <a:gd name="T4" fmla="*/ 13 w 23"/>
                  <a:gd name="T5" fmla="*/ 22 h 22"/>
                  <a:gd name="T6" fmla="*/ 0 w 23"/>
                  <a:gd name="T7" fmla="*/ 10 h 22"/>
                  <a:gd name="T8" fmla="*/ 10 w 23"/>
                  <a:gd name="T9" fmla="*/ 0 h 22"/>
                </a:gdLst>
                <a:ahLst/>
                <a:cxnLst>
                  <a:cxn ang="0">
                    <a:pos x="T0" y="T1"/>
                  </a:cxn>
                  <a:cxn ang="0">
                    <a:pos x="T2" y="T3"/>
                  </a:cxn>
                  <a:cxn ang="0">
                    <a:pos x="T4" y="T5"/>
                  </a:cxn>
                  <a:cxn ang="0">
                    <a:pos x="T6" y="T7"/>
                  </a:cxn>
                  <a:cxn ang="0">
                    <a:pos x="T8" y="T9"/>
                  </a:cxn>
                </a:cxnLst>
                <a:rect l="0" t="0" r="r" b="b"/>
                <a:pathLst>
                  <a:path w="23" h="22">
                    <a:moveTo>
                      <a:pt x="10" y="0"/>
                    </a:moveTo>
                    <a:lnTo>
                      <a:pt x="23" y="13"/>
                    </a:lnTo>
                    <a:lnTo>
                      <a:pt x="13" y="22"/>
                    </a:lnTo>
                    <a:lnTo>
                      <a:pt x="0" y="10"/>
                    </a:lnTo>
                    <a:lnTo>
                      <a:pt x="10"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2" name="Freeform 17">
                <a:extLst>
                  <a:ext uri="{FF2B5EF4-FFF2-40B4-BE49-F238E27FC236}">
                    <a16:creationId xmlns:a16="http://schemas.microsoft.com/office/drawing/2014/main" id="{9F717E38-60A5-4947-8535-1E37C54CE095}"/>
                  </a:ext>
                </a:extLst>
              </p:cNvPr>
              <p:cNvSpPr>
                <a:spLocks noEditPoints="1"/>
              </p:cNvSpPr>
              <p:nvPr/>
            </p:nvSpPr>
            <p:spPr bwMode="auto">
              <a:xfrm>
                <a:off x="9309509" y="2794975"/>
                <a:ext cx="859914" cy="859914"/>
              </a:xfrm>
              <a:custGeom>
                <a:avLst/>
                <a:gdLst>
                  <a:gd name="T0" fmla="*/ 258 w 516"/>
                  <a:gd name="T1" fmla="*/ 128 h 512"/>
                  <a:gd name="T2" fmla="*/ 348 w 516"/>
                  <a:gd name="T3" fmla="*/ 165 h 512"/>
                  <a:gd name="T4" fmla="*/ 386 w 516"/>
                  <a:gd name="T5" fmla="*/ 254 h 512"/>
                  <a:gd name="T6" fmla="*/ 350 w 516"/>
                  <a:gd name="T7" fmla="*/ 345 h 512"/>
                  <a:gd name="T8" fmla="*/ 260 w 516"/>
                  <a:gd name="T9" fmla="*/ 384 h 512"/>
                  <a:gd name="T10" fmla="*/ 258 w 516"/>
                  <a:gd name="T11" fmla="*/ 384 h 512"/>
                  <a:gd name="T12" fmla="*/ 168 w 516"/>
                  <a:gd name="T13" fmla="*/ 347 h 512"/>
                  <a:gd name="T14" fmla="*/ 130 w 516"/>
                  <a:gd name="T15" fmla="*/ 258 h 512"/>
                  <a:gd name="T16" fmla="*/ 166 w 516"/>
                  <a:gd name="T17" fmla="*/ 167 h 512"/>
                  <a:gd name="T18" fmla="*/ 256 w 516"/>
                  <a:gd name="T19" fmla="*/ 128 h 512"/>
                  <a:gd name="T20" fmla="*/ 258 w 516"/>
                  <a:gd name="T21" fmla="*/ 128 h 512"/>
                  <a:gd name="T22" fmla="*/ 258 w 516"/>
                  <a:gd name="T23" fmla="*/ 128 h 512"/>
                  <a:gd name="T24" fmla="*/ 258 w 516"/>
                  <a:gd name="T25" fmla="*/ 128 h 512"/>
                  <a:gd name="T26" fmla="*/ 258 w 516"/>
                  <a:gd name="T27" fmla="*/ 0 h 512"/>
                  <a:gd name="T28" fmla="*/ 255 w 516"/>
                  <a:gd name="T29" fmla="*/ 0 h 512"/>
                  <a:gd name="T30" fmla="*/ 2 w 516"/>
                  <a:gd name="T31" fmla="*/ 259 h 512"/>
                  <a:gd name="T32" fmla="*/ 258 w 516"/>
                  <a:gd name="T33" fmla="*/ 512 h 512"/>
                  <a:gd name="T34" fmla="*/ 261 w 516"/>
                  <a:gd name="T35" fmla="*/ 512 h 512"/>
                  <a:gd name="T36" fmla="*/ 514 w 516"/>
                  <a:gd name="T37" fmla="*/ 253 h 512"/>
                  <a:gd name="T38" fmla="*/ 258 w 516"/>
                  <a:gd name="T3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16" h="512">
                    <a:moveTo>
                      <a:pt x="258" y="128"/>
                    </a:moveTo>
                    <a:cubicBezTo>
                      <a:pt x="292" y="128"/>
                      <a:pt x="324" y="141"/>
                      <a:pt x="348" y="165"/>
                    </a:cubicBezTo>
                    <a:cubicBezTo>
                      <a:pt x="372" y="189"/>
                      <a:pt x="386" y="220"/>
                      <a:pt x="386" y="254"/>
                    </a:cubicBezTo>
                    <a:cubicBezTo>
                      <a:pt x="386" y="288"/>
                      <a:pt x="374" y="321"/>
                      <a:pt x="350" y="345"/>
                    </a:cubicBezTo>
                    <a:cubicBezTo>
                      <a:pt x="326" y="370"/>
                      <a:pt x="294" y="383"/>
                      <a:pt x="260" y="384"/>
                    </a:cubicBezTo>
                    <a:cubicBezTo>
                      <a:pt x="259" y="384"/>
                      <a:pt x="259" y="384"/>
                      <a:pt x="258" y="384"/>
                    </a:cubicBezTo>
                    <a:cubicBezTo>
                      <a:pt x="224" y="384"/>
                      <a:pt x="192" y="371"/>
                      <a:pt x="168" y="347"/>
                    </a:cubicBezTo>
                    <a:cubicBezTo>
                      <a:pt x="144" y="323"/>
                      <a:pt x="130" y="291"/>
                      <a:pt x="130" y="258"/>
                    </a:cubicBezTo>
                    <a:cubicBezTo>
                      <a:pt x="130" y="223"/>
                      <a:pt x="143" y="191"/>
                      <a:pt x="166" y="167"/>
                    </a:cubicBezTo>
                    <a:cubicBezTo>
                      <a:pt x="190" y="142"/>
                      <a:pt x="222" y="128"/>
                      <a:pt x="256" y="128"/>
                    </a:cubicBezTo>
                    <a:cubicBezTo>
                      <a:pt x="257" y="128"/>
                      <a:pt x="258" y="128"/>
                      <a:pt x="258" y="128"/>
                    </a:cubicBezTo>
                    <a:cubicBezTo>
                      <a:pt x="258" y="128"/>
                      <a:pt x="258" y="128"/>
                      <a:pt x="258" y="128"/>
                    </a:cubicBezTo>
                    <a:cubicBezTo>
                      <a:pt x="258" y="128"/>
                      <a:pt x="258" y="128"/>
                      <a:pt x="258" y="128"/>
                    </a:cubicBezTo>
                    <a:moveTo>
                      <a:pt x="258" y="0"/>
                    </a:moveTo>
                    <a:cubicBezTo>
                      <a:pt x="257" y="0"/>
                      <a:pt x="256" y="0"/>
                      <a:pt x="255" y="0"/>
                    </a:cubicBezTo>
                    <a:cubicBezTo>
                      <a:pt x="113" y="2"/>
                      <a:pt x="0" y="118"/>
                      <a:pt x="2" y="259"/>
                    </a:cubicBezTo>
                    <a:cubicBezTo>
                      <a:pt x="4" y="399"/>
                      <a:pt x="118" y="512"/>
                      <a:pt x="258" y="512"/>
                    </a:cubicBezTo>
                    <a:cubicBezTo>
                      <a:pt x="259" y="512"/>
                      <a:pt x="260" y="512"/>
                      <a:pt x="261" y="512"/>
                    </a:cubicBezTo>
                    <a:cubicBezTo>
                      <a:pt x="403" y="510"/>
                      <a:pt x="516" y="394"/>
                      <a:pt x="514" y="253"/>
                    </a:cubicBezTo>
                    <a:cubicBezTo>
                      <a:pt x="512" y="112"/>
                      <a:pt x="398" y="0"/>
                      <a:pt x="258" y="0"/>
                    </a:cubicBezTo>
                    <a:close/>
                  </a:path>
                </a:pathLst>
              </a:custGeom>
              <a:solidFill>
                <a:srgbClr val="4B53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3" name="Freeform 18">
                <a:extLst>
                  <a:ext uri="{FF2B5EF4-FFF2-40B4-BE49-F238E27FC236}">
                    <a16:creationId xmlns:a16="http://schemas.microsoft.com/office/drawing/2014/main" id="{1DD26D0B-83FA-4543-A0E9-27F034C8AF87}"/>
                  </a:ext>
                </a:extLst>
              </p:cNvPr>
              <p:cNvSpPr>
                <a:spLocks/>
              </p:cNvSpPr>
              <p:nvPr/>
            </p:nvSpPr>
            <p:spPr bwMode="auto">
              <a:xfrm>
                <a:off x="9681529" y="2721790"/>
                <a:ext cx="103678" cy="91480"/>
              </a:xfrm>
              <a:custGeom>
                <a:avLst/>
                <a:gdLst>
                  <a:gd name="T0" fmla="*/ 17 w 17"/>
                  <a:gd name="T1" fmla="*/ 14 h 15"/>
                  <a:gd name="T2" fmla="*/ 0 w 17"/>
                  <a:gd name="T3" fmla="*/ 15 h 15"/>
                  <a:gd name="T4" fmla="*/ 0 w 17"/>
                  <a:gd name="T5" fmla="*/ 0 h 15"/>
                  <a:gd name="T6" fmla="*/ 17 w 17"/>
                  <a:gd name="T7" fmla="*/ 0 h 15"/>
                  <a:gd name="T8" fmla="*/ 17 w 17"/>
                  <a:gd name="T9" fmla="*/ 14 h 15"/>
                </a:gdLst>
                <a:ahLst/>
                <a:cxnLst>
                  <a:cxn ang="0">
                    <a:pos x="T0" y="T1"/>
                  </a:cxn>
                  <a:cxn ang="0">
                    <a:pos x="T2" y="T3"/>
                  </a:cxn>
                  <a:cxn ang="0">
                    <a:pos x="T4" y="T5"/>
                  </a:cxn>
                  <a:cxn ang="0">
                    <a:pos x="T6" y="T7"/>
                  </a:cxn>
                  <a:cxn ang="0">
                    <a:pos x="T8" y="T9"/>
                  </a:cxn>
                </a:cxnLst>
                <a:rect l="0" t="0" r="r" b="b"/>
                <a:pathLst>
                  <a:path w="17" h="15">
                    <a:moveTo>
                      <a:pt x="17" y="14"/>
                    </a:moveTo>
                    <a:lnTo>
                      <a:pt x="0" y="15"/>
                    </a:lnTo>
                    <a:lnTo>
                      <a:pt x="0" y="0"/>
                    </a:lnTo>
                    <a:lnTo>
                      <a:pt x="17" y="0"/>
                    </a:lnTo>
                    <a:lnTo>
                      <a:pt x="17" y="14"/>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4" name="Freeform 19">
                <a:extLst>
                  <a:ext uri="{FF2B5EF4-FFF2-40B4-BE49-F238E27FC236}">
                    <a16:creationId xmlns:a16="http://schemas.microsoft.com/office/drawing/2014/main" id="{D39E93C8-9A0B-4C03-976B-F6CFDC87C5AD}"/>
                  </a:ext>
                </a:extLst>
              </p:cNvPr>
              <p:cNvSpPr>
                <a:spLocks/>
              </p:cNvSpPr>
              <p:nvPr/>
            </p:nvSpPr>
            <p:spPr bwMode="auto">
              <a:xfrm>
                <a:off x="10151127" y="3166994"/>
                <a:ext cx="91480" cy="109776"/>
              </a:xfrm>
              <a:custGeom>
                <a:avLst/>
                <a:gdLst>
                  <a:gd name="T0" fmla="*/ 14 w 15"/>
                  <a:gd name="T1" fmla="*/ 0 h 18"/>
                  <a:gd name="T2" fmla="*/ 15 w 15"/>
                  <a:gd name="T3" fmla="*/ 17 h 18"/>
                  <a:gd name="T4" fmla="*/ 0 w 15"/>
                  <a:gd name="T5" fmla="*/ 18 h 18"/>
                  <a:gd name="T6" fmla="*/ 0 w 15"/>
                  <a:gd name="T7" fmla="*/ 1 h 18"/>
                  <a:gd name="T8" fmla="*/ 14 w 15"/>
                  <a:gd name="T9" fmla="*/ 0 h 18"/>
                </a:gdLst>
                <a:ahLst/>
                <a:cxnLst>
                  <a:cxn ang="0">
                    <a:pos x="T0" y="T1"/>
                  </a:cxn>
                  <a:cxn ang="0">
                    <a:pos x="T2" y="T3"/>
                  </a:cxn>
                  <a:cxn ang="0">
                    <a:pos x="T4" y="T5"/>
                  </a:cxn>
                  <a:cxn ang="0">
                    <a:pos x="T6" y="T7"/>
                  </a:cxn>
                  <a:cxn ang="0">
                    <a:pos x="T8" y="T9"/>
                  </a:cxn>
                </a:cxnLst>
                <a:rect l="0" t="0" r="r" b="b"/>
                <a:pathLst>
                  <a:path w="15" h="18">
                    <a:moveTo>
                      <a:pt x="14" y="0"/>
                    </a:moveTo>
                    <a:lnTo>
                      <a:pt x="15" y="17"/>
                    </a:lnTo>
                    <a:lnTo>
                      <a:pt x="0" y="18"/>
                    </a:lnTo>
                    <a:lnTo>
                      <a:pt x="0" y="1"/>
                    </a:lnTo>
                    <a:lnTo>
                      <a:pt x="14"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5" name="Freeform 20">
                <a:extLst>
                  <a:ext uri="{FF2B5EF4-FFF2-40B4-BE49-F238E27FC236}">
                    <a16:creationId xmlns:a16="http://schemas.microsoft.com/office/drawing/2014/main" id="{D61F4C00-6CC6-4290-82B9-EF64543CE45D}"/>
                  </a:ext>
                </a:extLst>
              </p:cNvPr>
              <p:cNvSpPr>
                <a:spLocks/>
              </p:cNvSpPr>
              <p:nvPr/>
            </p:nvSpPr>
            <p:spPr bwMode="auto">
              <a:xfrm>
                <a:off x="9992562" y="2831567"/>
                <a:ext cx="140270" cy="134171"/>
              </a:xfrm>
              <a:custGeom>
                <a:avLst/>
                <a:gdLst>
                  <a:gd name="T0" fmla="*/ 10 w 23"/>
                  <a:gd name="T1" fmla="*/ 0 h 22"/>
                  <a:gd name="T2" fmla="*/ 23 w 23"/>
                  <a:gd name="T3" fmla="*/ 13 h 22"/>
                  <a:gd name="T4" fmla="*/ 13 w 23"/>
                  <a:gd name="T5" fmla="*/ 22 h 22"/>
                  <a:gd name="T6" fmla="*/ 0 w 23"/>
                  <a:gd name="T7" fmla="*/ 10 h 22"/>
                  <a:gd name="T8" fmla="*/ 10 w 23"/>
                  <a:gd name="T9" fmla="*/ 0 h 22"/>
                </a:gdLst>
                <a:ahLst/>
                <a:cxnLst>
                  <a:cxn ang="0">
                    <a:pos x="T0" y="T1"/>
                  </a:cxn>
                  <a:cxn ang="0">
                    <a:pos x="T2" y="T3"/>
                  </a:cxn>
                  <a:cxn ang="0">
                    <a:pos x="T4" y="T5"/>
                  </a:cxn>
                  <a:cxn ang="0">
                    <a:pos x="T6" y="T7"/>
                  </a:cxn>
                  <a:cxn ang="0">
                    <a:pos x="T8" y="T9"/>
                  </a:cxn>
                </a:cxnLst>
                <a:rect l="0" t="0" r="r" b="b"/>
                <a:pathLst>
                  <a:path w="23" h="22">
                    <a:moveTo>
                      <a:pt x="10" y="0"/>
                    </a:moveTo>
                    <a:lnTo>
                      <a:pt x="23" y="13"/>
                    </a:lnTo>
                    <a:lnTo>
                      <a:pt x="13" y="22"/>
                    </a:lnTo>
                    <a:lnTo>
                      <a:pt x="0" y="10"/>
                    </a:lnTo>
                    <a:lnTo>
                      <a:pt x="10" y="0"/>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6" name="Freeform 21">
                <a:extLst>
                  <a:ext uri="{FF2B5EF4-FFF2-40B4-BE49-F238E27FC236}">
                    <a16:creationId xmlns:a16="http://schemas.microsoft.com/office/drawing/2014/main" id="{119DF17A-E612-4CA5-B83C-F874B2424C1F}"/>
                  </a:ext>
                </a:extLst>
              </p:cNvPr>
              <p:cNvSpPr>
                <a:spLocks/>
              </p:cNvSpPr>
              <p:nvPr/>
            </p:nvSpPr>
            <p:spPr bwMode="auto">
              <a:xfrm>
                <a:off x="9998660" y="3471928"/>
                <a:ext cx="140270" cy="134171"/>
              </a:xfrm>
              <a:custGeom>
                <a:avLst/>
                <a:gdLst>
                  <a:gd name="T0" fmla="*/ 0 w 23"/>
                  <a:gd name="T1" fmla="*/ 13 h 22"/>
                  <a:gd name="T2" fmla="*/ 13 w 23"/>
                  <a:gd name="T3" fmla="*/ 0 h 22"/>
                  <a:gd name="T4" fmla="*/ 23 w 23"/>
                  <a:gd name="T5" fmla="*/ 9 h 22"/>
                  <a:gd name="T6" fmla="*/ 10 w 23"/>
                  <a:gd name="T7" fmla="*/ 22 h 22"/>
                  <a:gd name="T8" fmla="*/ 0 w 23"/>
                  <a:gd name="T9" fmla="*/ 13 h 22"/>
                </a:gdLst>
                <a:ahLst/>
                <a:cxnLst>
                  <a:cxn ang="0">
                    <a:pos x="T0" y="T1"/>
                  </a:cxn>
                  <a:cxn ang="0">
                    <a:pos x="T2" y="T3"/>
                  </a:cxn>
                  <a:cxn ang="0">
                    <a:pos x="T4" y="T5"/>
                  </a:cxn>
                  <a:cxn ang="0">
                    <a:pos x="T6" y="T7"/>
                  </a:cxn>
                  <a:cxn ang="0">
                    <a:pos x="T8" y="T9"/>
                  </a:cxn>
                </a:cxnLst>
                <a:rect l="0" t="0" r="r" b="b"/>
                <a:pathLst>
                  <a:path w="23" h="22">
                    <a:moveTo>
                      <a:pt x="0" y="13"/>
                    </a:moveTo>
                    <a:lnTo>
                      <a:pt x="13" y="0"/>
                    </a:lnTo>
                    <a:lnTo>
                      <a:pt x="23" y="9"/>
                    </a:lnTo>
                    <a:lnTo>
                      <a:pt x="10" y="22"/>
                    </a:lnTo>
                    <a:lnTo>
                      <a:pt x="0" y="13"/>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67" name="Freeform 22">
                <a:extLst>
                  <a:ext uri="{FF2B5EF4-FFF2-40B4-BE49-F238E27FC236}">
                    <a16:creationId xmlns:a16="http://schemas.microsoft.com/office/drawing/2014/main" id="{B54615EE-6F2B-4878-88AB-0F0BD9A15A0C}"/>
                  </a:ext>
                </a:extLst>
              </p:cNvPr>
              <p:cNvSpPr>
                <a:spLocks/>
              </p:cNvSpPr>
              <p:nvPr/>
            </p:nvSpPr>
            <p:spPr bwMode="auto">
              <a:xfrm>
                <a:off x="9346102" y="2843764"/>
                <a:ext cx="134171" cy="134171"/>
              </a:xfrm>
              <a:custGeom>
                <a:avLst/>
                <a:gdLst>
                  <a:gd name="T0" fmla="*/ 0 w 22"/>
                  <a:gd name="T1" fmla="*/ 12 h 22"/>
                  <a:gd name="T2" fmla="*/ 13 w 22"/>
                  <a:gd name="T3" fmla="*/ 0 h 22"/>
                  <a:gd name="T4" fmla="*/ 22 w 22"/>
                  <a:gd name="T5" fmla="*/ 9 h 22"/>
                  <a:gd name="T6" fmla="*/ 10 w 22"/>
                  <a:gd name="T7" fmla="*/ 22 h 22"/>
                  <a:gd name="T8" fmla="*/ 0 w 22"/>
                  <a:gd name="T9" fmla="*/ 12 h 22"/>
                </a:gdLst>
                <a:ahLst/>
                <a:cxnLst>
                  <a:cxn ang="0">
                    <a:pos x="T0" y="T1"/>
                  </a:cxn>
                  <a:cxn ang="0">
                    <a:pos x="T2" y="T3"/>
                  </a:cxn>
                  <a:cxn ang="0">
                    <a:pos x="T4" y="T5"/>
                  </a:cxn>
                  <a:cxn ang="0">
                    <a:pos x="T6" y="T7"/>
                  </a:cxn>
                  <a:cxn ang="0">
                    <a:pos x="T8" y="T9"/>
                  </a:cxn>
                </a:cxnLst>
                <a:rect l="0" t="0" r="r" b="b"/>
                <a:pathLst>
                  <a:path w="22" h="22">
                    <a:moveTo>
                      <a:pt x="0" y="12"/>
                    </a:moveTo>
                    <a:lnTo>
                      <a:pt x="13" y="0"/>
                    </a:lnTo>
                    <a:lnTo>
                      <a:pt x="22" y="9"/>
                    </a:lnTo>
                    <a:lnTo>
                      <a:pt x="10" y="22"/>
                    </a:lnTo>
                    <a:lnTo>
                      <a:pt x="0" y="12"/>
                    </a:lnTo>
                    <a:close/>
                  </a:path>
                </a:pathLst>
              </a:custGeom>
              <a:solidFill>
                <a:srgbClr val="0078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grpSp>
      </p:grpSp>
      <p:grpSp>
        <p:nvGrpSpPr>
          <p:cNvPr id="77" name="Group 76" title="decorative">
            <a:extLst>
              <a:ext uri="{FF2B5EF4-FFF2-40B4-BE49-F238E27FC236}">
                <a16:creationId xmlns:a16="http://schemas.microsoft.com/office/drawing/2014/main" id="{E2793760-89A7-484A-BB05-BDD19806E6DF}"/>
              </a:ext>
              <a:ext uri="{C183D7F6-B498-43B3-948B-1728B52AA6E4}">
                <adec:decorative xmlns:adec="http://schemas.microsoft.com/office/drawing/2017/decorative" val="1"/>
              </a:ext>
            </a:extLst>
          </p:cNvPr>
          <p:cNvGrpSpPr/>
          <p:nvPr/>
        </p:nvGrpSpPr>
        <p:grpSpPr>
          <a:xfrm>
            <a:off x="1191142" y="2984575"/>
            <a:ext cx="461625" cy="636870"/>
            <a:chOff x="612176" y="4782262"/>
            <a:chExt cx="381599" cy="567018"/>
          </a:xfrm>
        </p:grpSpPr>
        <p:sp>
          <p:nvSpPr>
            <p:cNvPr id="78" name="Freeform 9">
              <a:extLst>
                <a:ext uri="{FF2B5EF4-FFF2-40B4-BE49-F238E27FC236}">
                  <a16:creationId xmlns:a16="http://schemas.microsoft.com/office/drawing/2014/main" id="{3B4722C1-BC09-45B5-86BE-FA8ACB2BA09E}"/>
                </a:ext>
              </a:extLst>
            </p:cNvPr>
            <p:cNvSpPr>
              <a:spLocks noEditPoints="1"/>
            </p:cNvSpPr>
            <p:nvPr/>
          </p:nvSpPr>
          <p:spPr bwMode="auto">
            <a:xfrm>
              <a:off x="612176" y="4907955"/>
              <a:ext cx="229465" cy="441325"/>
            </a:xfrm>
            <a:custGeom>
              <a:avLst/>
              <a:gdLst>
                <a:gd name="T0" fmla="*/ 80 w 213"/>
                <a:gd name="T1" fmla="*/ 320 h 373"/>
                <a:gd name="T2" fmla="*/ 80 w 213"/>
                <a:gd name="T3" fmla="*/ 320 h 373"/>
                <a:gd name="T4" fmla="*/ 133 w 213"/>
                <a:gd name="T5" fmla="*/ 320 h 373"/>
                <a:gd name="T6" fmla="*/ 133 w 213"/>
                <a:gd name="T7" fmla="*/ 346 h 373"/>
                <a:gd name="T8" fmla="*/ 80 w 213"/>
                <a:gd name="T9" fmla="*/ 346 h 373"/>
                <a:gd name="T10" fmla="*/ 80 w 213"/>
                <a:gd name="T11" fmla="*/ 320 h 373"/>
                <a:gd name="T12" fmla="*/ 200 w 213"/>
                <a:gd name="T13" fmla="*/ 373 h 373"/>
                <a:gd name="T14" fmla="*/ 200 w 213"/>
                <a:gd name="T15" fmla="*/ 373 h 373"/>
                <a:gd name="T16" fmla="*/ 213 w 213"/>
                <a:gd name="T17" fmla="*/ 360 h 373"/>
                <a:gd name="T18" fmla="*/ 213 w 213"/>
                <a:gd name="T19" fmla="*/ 13 h 373"/>
                <a:gd name="T20" fmla="*/ 200 w 213"/>
                <a:gd name="T21" fmla="*/ 0 h 373"/>
                <a:gd name="T22" fmla="*/ 13 w 213"/>
                <a:gd name="T23" fmla="*/ 0 h 373"/>
                <a:gd name="T24" fmla="*/ 0 w 213"/>
                <a:gd name="T25" fmla="*/ 13 h 373"/>
                <a:gd name="T26" fmla="*/ 0 w 213"/>
                <a:gd name="T27" fmla="*/ 360 h 373"/>
                <a:gd name="T28" fmla="*/ 13 w 213"/>
                <a:gd name="T29" fmla="*/ 373 h 373"/>
                <a:gd name="T30" fmla="*/ 200 w 213"/>
                <a:gd name="T31" fmla="*/ 37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3" h="373">
                  <a:moveTo>
                    <a:pt x="80" y="320"/>
                  </a:moveTo>
                  <a:lnTo>
                    <a:pt x="80" y="320"/>
                  </a:lnTo>
                  <a:lnTo>
                    <a:pt x="133" y="320"/>
                  </a:lnTo>
                  <a:lnTo>
                    <a:pt x="133" y="346"/>
                  </a:lnTo>
                  <a:lnTo>
                    <a:pt x="80" y="346"/>
                  </a:lnTo>
                  <a:lnTo>
                    <a:pt x="80" y="320"/>
                  </a:lnTo>
                  <a:close/>
                  <a:moveTo>
                    <a:pt x="200" y="373"/>
                  </a:moveTo>
                  <a:lnTo>
                    <a:pt x="200" y="373"/>
                  </a:lnTo>
                  <a:cubicBezTo>
                    <a:pt x="208" y="373"/>
                    <a:pt x="213" y="367"/>
                    <a:pt x="213" y="360"/>
                  </a:cubicBezTo>
                  <a:lnTo>
                    <a:pt x="213" y="13"/>
                  </a:lnTo>
                  <a:cubicBezTo>
                    <a:pt x="213" y="5"/>
                    <a:pt x="208" y="0"/>
                    <a:pt x="200" y="0"/>
                  </a:cubicBezTo>
                  <a:lnTo>
                    <a:pt x="13" y="0"/>
                  </a:lnTo>
                  <a:cubicBezTo>
                    <a:pt x="6" y="0"/>
                    <a:pt x="0" y="5"/>
                    <a:pt x="0" y="13"/>
                  </a:cubicBezTo>
                  <a:lnTo>
                    <a:pt x="0" y="360"/>
                  </a:lnTo>
                  <a:cubicBezTo>
                    <a:pt x="0" y="367"/>
                    <a:pt x="6" y="373"/>
                    <a:pt x="13" y="373"/>
                  </a:cubicBezTo>
                  <a:lnTo>
                    <a:pt x="200" y="373"/>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79" name="Rectangle 78">
              <a:extLst>
                <a:ext uri="{FF2B5EF4-FFF2-40B4-BE49-F238E27FC236}">
                  <a16:creationId xmlns:a16="http://schemas.microsoft.com/office/drawing/2014/main" id="{D96E6C45-E8FB-4FC4-80A1-F607C2D482C0}"/>
                </a:ext>
              </a:extLst>
            </p:cNvPr>
            <p:cNvSpPr/>
            <p:nvPr/>
          </p:nvSpPr>
          <p:spPr bwMode="auto">
            <a:xfrm>
              <a:off x="709612" y="4836517"/>
              <a:ext cx="284163" cy="252413"/>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52400" tIns="121920" rIns="152400" bIns="121920" numCol="1" spcCol="0" rtlCol="0" fromWordArt="0" anchor="t" anchorCtr="0" forceAA="0" compatLnSpc="1">
              <a:prstTxWarp prst="textNoShape">
                <a:avLst/>
              </a:prstTxWarp>
              <a:noAutofit/>
            </a:bodyPr>
            <a:lstStyle/>
            <a:p>
              <a:pPr defTabSz="777029" fontAlgn="base">
                <a:spcBef>
                  <a:spcPct val="0"/>
                </a:spcBef>
                <a:spcAft>
                  <a:spcPct val="0"/>
                </a:spcAft>
              </a:pPr>
              <a:endParaRPr lang="en-US" sz="1667" err="1">
                <a:gradFill>
                  <a:gsLst>
                    <a:gs pos="0">
                      <a:srgbClr val="FFFFFF"/>
                    </a:gs>
                    <a:gs pos="100000">
                      <a:srgbClr val="FFFFFF"/>
                    </a:gs>
                  </a:gsLst>
                  <a:lin ang="5400000" scaled="0"/>
                </a:gradFill>
                <a:ea typeface="Segoe UI" pitchFamily="34" charset="0"/>
                <a:cs typeface="Segoe UI" pitchFamily="34" charset="0"/>
              </a:endParaRPr>
            </a:p>
          </p:txBody>
        </p:sp>
        <p:grpSp>
          <p:nvGrpSpPr>
            <p:cNvPr id="80" name="Group 79">
              <a:extLst>
                <a:ext uri="{FF2B5EF4-FFF2-40B4-BE49-F238E27FC236}">
                  <a16:creationId xmlns:a16="http://schemas.microsoft.com/office/drawing/2014/main" id="{8197489E-7AF0-4A25-AA4D-00EE901FE0CA}"/>
                </a:ext>
              </a:extLst>
            </p:cNvPr>
            <p:cNvGrpSpPr/>
            <p:nvPr/>
          </p:nvGrpSpPr>
          <p:grpSpPr>
            <a:xfrm>
              <a:off x="740569" y="4782262"/>
              <a:ext cx="209500" cy="276119"/>
              <a:chOff x="7945438" y="1516063"/>
              <a:chExt cx="379413" cy="500062"/>
            </a:xfrm>
          </p:grpSpPr>
          <p:sp>
            <p:nvSpPr>
              <p:cNvPr id="81" name="Freeform 5">
                <a:extLst>
                  <a:ext uri="{FF2B5EF4-FFF2-40B4-BE49-F238E27FC236}">
                    <a16:creationId xmlns:a16="http://schemas.microsoft.com/office/drawing/2014/main" id="{3CB8A39E-694B-4CF0-B6C9-445FE01673AB}"/>
                  </a:ext>
                </a:extLst>
              </p:cNvPr>
              <p:cNvSpPr>
                <a:spLocks noEditPoints="1"/>
              </p:cNvSpPr>
              <p:nvPr/>
            </p:nvSpPr>
            <p:spPr bwMode="auto">
              <a:xfrm>
                <a:off x="7945438" y="1516063"/>
                <a:ext cx="379413" cy="219075"/>
              </a:xfrm>
              <a:custGeom>
                <a:avLst/>
                <a:gdLst>
                  <a:gd name="T0" fmla="*/ 80 w 320"/>
                  <a:gd name="T1" fmla="*/ 186 h 186"/>
                  <a:gd name="T2" fmla="*/ 80 w 320"/>
                  <a:gd name="T3" fmla="*/ 186 h 186"/>
                  <a:gd name="T4" fmla="*/ 240 w 320"/>
                  <a:gd name="T5" fmla="*/ 186 h 186"/>
                  <a:gd name="T6" fmla="*/ 240 w 320"/>
                  <a:gd name="T7" fmla="*/ 108 h 186"/>
                  <a:gd name="T8" fmla="*/ 234 w 320"/>
                  <a:gd name="T9" fmla="*/ 76 h 186"/>
                  <a:gd name="T10" fmla="*/ 217 w 320"/>
                  <a:gd name="T11" fmla="*/ 50 h 186"/>
                  <a:gd name="T12" fmla="*/ 192 w 320"/>
                  <a:gd name="T13" fmla="*/ 32 h 186"/>
                  <a:gd name="T14" fmla="*/ 160 w 320"/>
                  <a:gd name="T15" fmla="*/ 26 h 186"/>
                  <a:gd name="T16" fmla="*/ 128 w 320"/>
                  <a:gd name="T17" fmla="*/ 32 h 186"/>
                  <a:gd name="T18" fmla="*/ 103 w 320"/>
                  <a:gd name="T19" fmla="*/ 50 h 186"/>
                  <a:gd name="T20" fmla="*/ 86 w 320"/>
                  <a:gd name="T21" fmla="*/ 76 h 186"/>
                  <a:gd name="T22" fmla="*/ 80 w 320"/>
                  <a:gd name="T23" fmla="*/ 108 h 186"/>
                  <a:gd name="T24" fmla="*/ 80 w 320"/>
                  <a:gd name="T25" fmla="*/ 186 h 186"/>
                  <a:gd name="T26" fmla="*/ 0 w 320"/>
                  <a:gd name="T27" fmla="*/ 186 h 186"/>
                  <a:gd name="T28" fmla="*/ 0 w 320"/>
                  <a:gd name="T29" fmla="*/ 186 h 186"/>
                  <a:gd name="T30" fmla="*/ 53 w 320"/>
                  <a:gd name="T31" fmla="*/ 186 h 186"/>
                  <a:gd name="T32" fmla="*/ 53 w 320"/>
                  <a:gd name="T33" fmla="*/ 108 h 186"/>
                  <a:gd name="T34" fmla="*/ 61 w 320"/>
                  <a:gd name="T35" fmla="*/ 65 h 186"/>
                  <a:gd name="T36" fmla="*/ 84 w 320"/>
                  <a:gd name="T37" fmla="*/ 31 h 186"/>
                  <a:gd name="T38" fmla="*/ 118 w 320"/>
                  <a:gd name="T39" fmla="*/ 7 h 186"/>
                  <a:gd name="T40" fmla="*/ 160 w 320"/>
                  <a:gd name="T41" fmla="*/ 0 h 186"/>
                  <a:gd name="T42" fmla="*/ 202 w 320"/>
                  <a:gd name="T43" fmla="*/ 7 h 186"/>
                  <a:gd name="T44" fmla="*/ 236 w 320"/>
                  <a:gd name="T45" fmla="*/ 31 h 186"/>
                  <a:gd name="T46" fmla="*/ 258 w 320"/>
                  <a:gd name="T47" fmla="*/ 65 h 186"/>
                  <a:gd name="T48" fmla="*/ 266 w 320"/>
                  <a:gd name="T49" fmla="*/ 108 h 186"/>
                  <a:gd name="T50" fmla="*/ 266 w 320"/>
                  <a:gd name="T51" fmla="*/ 186 h 186"/>
                  <a:gd name="T52" fmla="*/ 320 w 320"/>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80" y="186"/>
                    </a:moveTo>
                    <a:lnTo>
                      <a:pt x="80" y="186"/>
                    </a:lnTo>
                    <a:lnTo>
                      <a:pt x="240" y="186"/>
                    </a:lnTo>
                    <a:lnTo>
                      <a:pt x="240" y="108"/>
                    </a:lnTo>
                    <a:cubicBezTo>
                      <a:pt x="240" y="96"/>
                      <a:pt x="238" y="86"/>
                      <a:pt x="234" y="76"/>
                    </a:cubicBezTo>
                    <a:cubicBezTo>
                      <a:pt x="230" y="66"/>
                      <a:pt x="224" y="57"/>
                      <a:pt x="217" y="50"/>
                    </a:cubicBezTo>
                    <a:cubicBezTo>
                      <a:pt x="210" y="42"/>
                      <a:pt x="201" y="36"/>
                      <a:pt x="192" y="32"/>
                    </a:cubicBezTo>
                    <a:cubicBezTo>
                      <a:pt x="182" y="28"/>
                      <a:pt x="171" y="26"/>
                      <a:pt x="160" y="26"/>
                    </a:cubicBezTo>
                    <a:cubicBezTo>
                      <a:pt x="148" y="26"/>
                      <a:pt x="138" y="28"/>
                      <a:pt x="128" y="32"/>
                    </a:cubicBezTo>
                    <a:cubicBezTo>
                      <a:pt x="118" y="36"/>
                      <a:pt x="110" y="42"/>
                      <a:pt x="103" y="50"/>
                    </a:cubicBezTo>
                    <a:cubicBezTo>
                      <a:pt x="95" y="57"/>
                      <a:pt x="90" y="66"/>
                      <a:pt x="86" y="76"/>
                    </a:cubicBezTo>
                    <a:cubicBezTo>
                      <a:pt x="82" y="86"/>
                      <a:pt x="80" y="96"/>
                      <a:pt x="80" y="108"/>
                    </a:cubicBezTo>
                    <a:lnTo>
                      <a:pt x="80" y="186"/>
                    </a:lnTo>
                    <a:close/>
                    <a:moveTo>
                      <a:pt x="0" y="186"/>
                    </a:moveTo>
                    <a:lnTo>
                      <a:pt x="0" y="186"/>
                    </a:lnTo>
                    <a:lnTo>
                      <a:pt x="53" y="186"/>
                    </a:lnTo>
                    <a:lnTo>
                      <a:pt x="53" y="108"/>
                    </a:lnTo>
                    <a:cubicBezTo>
                      <a:pt x="53" y="93"/>
                      <a:pt x="56" y="79"/>
                      <a:pt x="61" y="65"/>
                    </a:cubicBezTo>
                    <a:cubicBezTo>
                      <a:pt x="67" y="52"/>
                      <a:pt x="74" y="41"/>
                      <a:pt x="84" y="31"/>
                    </a:cubicBezTo>
                    <a:cubicBezTo>
                      <a:pt x="93" y="21"/>
                      <a:pt x="105" y="13"/>
                      <a:pt x="118" y="7"/>
                    </a:cubicBezTo>
                    <a:cubicBezTo>
                      <a:pt x="131" y="3"/>
                      <a:pt x="145" y="0"/>
                      <a:pt x="160" y="0"/>
                    </a:cubicBezTo>
                    <a:cubicBezTo>
                      <a:pt x="175" y="0"/>
                      <a:pt x="189" y="3"/>
                      <a:pt x="202" y="7"/>
                    </a:cubicBezTo>
                    <a:cubicBezTo>
                      <a:pt x="215" y="13"/>
                      <a:pt x="226" y="21"/>
                      <a:pt x="236" y="31"/>
                    </a:cubicBezTo>
                    <a:cubicBezTo>
                      <a:pt x="245" y="41"/>
                      <a:pt x="253" y="52"/>
                      <a:pt x="258" y="65"/>
                    </a:cubicBezTo>
                    <a:cubicBezTo>
                      <a:pt x="264" y="79"/>
                      <a:pt x="266" y="93"/>
                      <a:pt x="266" y="108"/>
                    </a:cubicBezTo>
                    <a:lnTo>
                      <a:pt x="266" y="186"/>
                    </a:lnTo>
                    <a:lnTo>
                      <a:pt x="320" y="186"/>
                    </a:lnTo>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2" name="Freeform 6">
                <a:extLst>
                  <a:ext uri="{FF2B5EF4-FFF2-40B4-BE49-F238E27FC236}">
                    <a16:creationId xmlns:a16="http://schemas.microsoft.com/office/drawing/2014/main" id="{9397BBFA-B201-4D2D-8F75-A81B7DEAC578}"/>
                  </a:ext>
                </a:extLst>
              </p:cNvPr>
              <p:cNvSpPr>
                <a:spLocks noEditPoints="1"/>
              </p:cNvSpPr>
              <p:nvPr/>
            </p:nvSpPr>
            <p:spPr bwMode="auto">
              <a:xfrm>
                <a:off x="7945438" y="1735138"/>
                <a:ext cx="379413" cy="280987"/>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3" name="Freeform 7">
                <a:extLst>
                  <a:ext uri="{FF2B5EF4-FFF2-40B4-BE49-F238E27FC236}">
                    <a16:creationId xmlns:a16="http://schemas.microsoft.com/office/drawing/2014/main" id="{EFAC7ABD-EB1A-45AE-9170-972241ABD7AA}"/>
                  </a:ext>
                </a:extLst>
              </p:cNvPr>
              <p:cNvSpPr>
                <a:spLocks/>
              </p:cNvSpPr>
              <p:nvPr/>
            </p:nvSpPr>
            <p:spPr bwMode="auto">
              <a:xfrm>
                <a:off x="8102600" y="1852613"/>
                <a:ext cx="63500" cy="61912"/>
              </a:xfrm>
              <a:custGeom>
                <a:avLst/>
                <a:gdLst>
                  <a:gd name="T0" fmla="*/ 27 w 53"/>
                  <a:gd name="T1" fmla="*/ 0 h 53"/>
                  <a:gd name="T2" fmla="*/ 27 w 53"/>
                  <a:gd name="T3" fmla="*/ 0 h 53"/>
                  <a:gd name="T4" fmla="*/ 0 w 53"/>
                  <a:gd name="T5" fmla="*/ 26 h 53"/>
                  <a:gd name="T6" fmla="*/ 27 w 53"/>
                  <a:gd name="T7" fmla="*/ 53 h 53"/>
                  <a:gd name="T8" fmla="*/ 53 w 53"/>
                  <a:gd name="T9" fmla="*/ 26 h 53"/>
                  <a:gd name="T10" fmla="*/ 27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7" y="0"/>
                    </a:moveTo>
                    <a:lnTo>
                      <a:pt x="27" y="0"/>
                    </a:lnTo>
                    <a:cubicBezTo>
                      <a:pt x="12" y="0"/>
                      <a:pt x="0" y="11"/>
                      <a:pt x="0" y="26"/>
                    </a:cubicBezTo>
                    <a:cubicBezTo>
                      <a:pt x="0" y="41"/>
                      <a:pt x="12" y="53"/>
                      <a:pt x="27" y="53"/>
                    </a:cubicBezTo>
                    <a:cubicBezTo>
                      <a:pt x="42" y="53"/>
                      <a:pt x="53" y="41"/>
                      <a:pt x="53" y="26"/>
                    </a:cubicBezTo>
                    <a:cubicBezTo>
                      <a:pt x="53" y="11"/>
                      <a:pt x="42" y="0"/>
                      <a:pt x="27" y="0"/>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grpSp>
        <p:nvGrpSpPr>
          <p:cNvPr id="84" name="Group 8" title="decorative">
            <a:extLst>
              <a:ext uri="{FF2B5EF4-FFF2-40B4-BE49-F238E27FC236}">
                <a16:creationId xmlns:a16="http://schemas.microsoft.com/office/drawing/2014/main" id="{CC3CD181-ED60-42D1-8AAF-995C5897F414}"/>
              </a:ext>
              <a:ext uri="{C183D7F6-B498-43B3-948B-1728B52AA6E4}">
                <adec:decorative xmlns:adec="http://schemas.microsoft.com/office/drawing/2017/decorative" val="1"/>
              </a:ext>
            </a:extLst>
          </p:cNvPr>
          <p:cNvGrpSpPr>
            <a:grpSpLocks noChangeAspect="1"/>
          </p:cNvGrpSpPr>
          <p:nvPr/>
        </p:nvGrpSpPr>
        <p:grpSpPr bwMode="auto">
          <a:xfrm>
            <a:off x="1288233" y="5048518"/>
            <a:ext cx="267442" cy="561451"/>
            <a:chOff x="4238" y="4028"/>
            <a:chExt cx="151" cy="317"/>
          </a:xfrm>
        </p:grpSpPr>
        <p:sp>
          <p:nvSpPr>
            <p:cNvPr id="85" name="Freeform 9">
              <a:extLst>
                <a:ext uri="{FF2B5EF4-FFF2-40B4-BE49-F238E27FC236}">
                  <a16:creationId xmlns:a16="http://schemas.microsoft.com/office/drawing/2014/main" id="{4CAE6F6B-C65B-4B89-923F-566B1C6CFBD8}"/>
                </a:ext>
              </a:extLst>
            </p:cNvPr>
            <p:cNvSpPr>
              <a:spLocks noEditPoints="1"/>
            </p:cNvSpPr>
            <p:nvPr/>
          </p:nvSpPr>
          <p:spPr bwMode="auto">
            <a:xfrm>
              <a:off x="4238" y="4083"/>
              <a:ext cx="151" cy="262"/>
            </a:xfrm>
            <a:custGeom>
              <a:avLst/>
              <a:gdLst>
                <a:gd name="T0" fmla="*/ 76 w 203"/>
                <a:gd name="T1" fmla="*/ 301 h 352"/>
                <a:gd name="T2" fmla="*/ 76 w 203"/>
                <a:gd name="T3" fmla="*/ 301 h 352"/>
                <a:gd name="T4" fmla="*/ 127 w 203"/>
                <a:gd name="T5" fmla="*/ 301 h 352"/>
                <a:gd name="T6" fmla="*/ 127 w 203"/>
                <a:gd name="T7" fmla="*/ 326 h 352"/>
                <a:gd name="T8" fmla="*/ 76 w 203"/>
                <a:gd name="T9" fmla="*/ 326 h 352"/>
                <a:gd name="T10" fmla="*/ 76 w 203"/>
                <a:gd name="T11" fmla="*/ 301 h 352"/>
                <a:gd name="T12" fmla="*/ 4 w 203"/>
                <a:gd name="T13" fmla="*/ 0 h 352"/>
                <a:gd name="T14" fmla="*/ 4 w 203"/>
                <a:gd name="T15" fmla="*/ 0 h 352"/>
                <a:gd name="T16" fmla="*/ 0 w 203"/>
                <a:gd name="T17" fmla="*/ 9 h 352"/>
                <a:gd name="T18" fmla="*/ 0 w 203"/>
                <a:gd name="T19" fmla="*/ 339 h 352"/>
                <a:gd name="T20" fmla="*/ 13 w 203"/>
                <a:gd name="T21" fmla="*/ 352 h 352"/>
                <a:gd name="T22" fmla="*/ 191 w 203"/>
                <a:gd name="T23" fmla="*/ 352 h 352"/>
                <a:gd name="T24" fmla="*/ 203 w 203"/>
                <a:gd name="T25" fmla="*/ 339 h 352"/>
                <a:gd name="T26" fmla="*/ 203 w 203"/>
                <a:gd name="T27" fmla="*/ 9 h 352"/>
                <a:gd name="T28" fmla="*/ 199 w 203"/>
                <a:gd name="T29" fmla="*/ 0 h 352"/>
                <a:gd name="T30" fmla="*/ 183 w 203"/>
                <a:gd name="T31" fmla="*/ 16 h 352"/>
                <a:gd name="T32" fmla="*/ 119 w 203"/>
                <a:gd name="T33" fmla="*/ 79 h 352"/>
                <a:gd name="T34" fmla="*/ 101 w 203"/>
                <a:gd name="T35" fmla="*/ 97 h 352"/>
                <a:gd name="T36" fmla="*/ 83 w 203"/>
                <a:gd name="T37" fmla="*/ 79 h 352"/>
                <a:gd name="T38" fmla="*/ 20 w 203"/>
                <a:gd name="T39" fmla="*/ 16 h 352"/>
                <a:gd name="T40" fmla="*/ 4 w 203"/>
                <a:gd name="T4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3" h="352">
                  <a:moveTo>
                    <a:pt x="76" y="301"/>
                  </a:moveTo>
                  <a:lnTo>
                    <a:pt x="76" y="301"/>
                  </a:lnTo>
                  <a:lnTo>
                    <a:pt x="127" y="301"/>
                  </a:lnTo>
                  <a:lnTo>
                    <a:pt x="127" y="326"/>
                  </a:lnTo>
                  <a:lnTo>
                    <a:pt x="76" y="326"/>
                  </a:lnTo>
                  <a:lnTo>
                    <a:pt x="76" y="301"/>
                  </a:lnTo>
                  <a:close/>
                  <a:moveTo>
                    <a:pt x="4" y="0"/>
                  </a:moveTo>
                  <a:lnTo>
                    <a:pt x="4" y="0"/>
                  </a:lnTo>
                  <a:cubicBezTo>
                    <a:pt x="2" y="2"/>
                    <a:pt x="0" y="5"/>
                    <a:pt x="0" y="9"/>
                  </a:cubicBezTo>
                  <a:lnTo>
                    <a:pt x="0" y="339"/>
                  </a:lnTo>
                  <a:cubicBezTo>
                    <a:pt x="0" y="346"/>
                    <a:pt x="6" y="352"/>
                    <a:pt x="13" y="352"/>
                  </a:cubicBezTo>
                  <a:lnTo>
                    <a:pt x="191" y="352"/>
                  </a:lnTo>
                  <a:cubicBezTo>
                    <a:pt x="198" y="352"/>
                    <a:pt x="203" y="346"/>
                    <a:pt x="203" y="339"/>
                  </a:cubicBezTo>
                  <a:lnTo>
                    <a:pt x="203" y="9"/>
                  </a:lnTo>
                  <a:cubicBezTo>
                    <a:pt x="203" y="5"/>
                    <a:pt x="202" y="2"/>
                    <a:pt x="199" y="0"/>
                  </a:cubicBezTo>
                  <a:lnTo>
                    <a:pt x="183" y="16"/>
                  </a:lnTo>
                  <a:lnTo>
                    <a:pt x="119" y="79"/>
                  </a:lnTo>
                  <a:lnTo>
                    <a:pt x="101" y="97"/>
                  </a:lnTo>
                  <a:lnTo>
                    <a:pt x="83" y="79"/>
                  </a:lnTo>
                  <a:lnTo>
                    <a:pt x="20" y="16"/>
                  </a:lnTo>
                  <a:lnTo>
                    <a:pt x="4" y="0"/>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6" name="Freeform 10">
              <a:extLst>
                <a:ext uri="{FF2B5EF4-FFF2-40B4-BE49-F238E27FC236}">
                  <a16:creationId xmlns:a16="http://schemas.microsoft.com/office/drawing/2014/main" id="{03AD848F-8262-419C-9E39-A2274D0A58DF}"/>
                </a:ext>
              </a:extLst>
            </p:cNvPr>
            <p:cNvSpPr>
              <a:spLocks/>
            </p:cNvSpPr>
            <p:nvPr/>
          </p:nvSpPr>
          <p:spPr bwMode="auto">
            <a:xfrm>
              <a:off x="4266" y="4028"/>
              <a:ext cx="94" cy="100"/>
            </a:xfrm>
            <a:custGeom>
              <a:avLst/>
              <a:gdLst>
                <a:gd name="T0" fmla="*/ 77 w 127"/>
                <a:gd name="T1" fmla="*/ 0 h 135"/>
                <a:gd name="T2" fmla="*/ 77 w 127"/>
                <a:gd name="T3" fmla="*/ 0 h 135"/>
                <a:gd name="T4" fmla="*/ 50 w 127"/>
                <a:gd name="T5" fmla="*/ 0 h 135"/>
                <a:gd name="T6" fmla="*/ 50 w 127"/>
                <a:gd name="T7" fmla="*/ 70 h 135"/>
                <a:gd name="T8" fmla="*/ 50 w 127"/>
                <a:gd name="T9" fmla="*/ 83 h 135"/>
                <a:gd name="T10" fmla="*/ 37 w 127"/>
                <a:gd name="T11" fmla="*/ 70 h 135"/>
                <a:gd name="T12" fmla="*/ 19 w 127"/>
                <a:gd name="T13" fmla="*/ 53 h 135"/>
                <a:gd name="T14" fmla="*/ 1 w 127"/>
                <a:gd name="T15" fmla="*/ 70 h 135"/>
                <a:gd name="T16" fmla="*/ 0 w 127"/>
                <a:gd name="T17" fmla="*/ 72 h 135"/>
                <a:gd name="T18" fmla="*/ 63 w 127"/>
                <a:gd name="T19" fmla="*/ 135 h 135"/>
                <a:gd name="T20" fmla="*/ 127 w 127"/>
                <a:gd name="T21" fmla="*/ 72 h 135"/>
                <a:gd name="T22" fmla="*/ 126 w 127"/>
                <a:gd name="T23" fmla="*/ 70 h 135"/>
                <a:gd name="T24" fmla="*/ 108 w 127"/>
                <a:gd name="T25" fmla="*/ 53 h 135"/>
                <a:gd name="T26" fmla="*/ 90 w 127"/>
                <a:gd name="T27" fmla="*/ 70 h 135"/>
                <a:gd name="T28" fmla="*/ 77 w 127"/>
                <a:gd name="T29" fmla="*/ 83 h 135"/>
                <a:gd name="T30" fmla="*/ 77 w 127"/>
                <a:gd name="T31" fmla="*/ 70 h 135"/>
                <a:gd name="T32" fmla="*/ 77 w 127"/>
                <a:gd name="T33"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7" h="135">
                  <a:moveTo>
                    <a:pt x="77" y="0"/>
                  </a:moveTo>
                  <a:lnTo>
                    <a:pt x="77" y="0"/>
                  </a:lnTo>
                  <a:lnTo>
                    <a:pt x="50" y="0"/>
                  </a:lnTo>
                  <a:lnTo>
                    <a:pt x="50" y="70"/>
                  </a:lnTo>
                  <a:lnTo>
                    <a:pt x="50" y="83"/>
                  </a:lnTo>
                  <a:lnTo>
                    <a:pt x="37" y="70"/>
                  </a:lnTo>
                  <a:lnTo>
                    <a:pt x="19" y="53"/>
                  </a:lnTo>
                  <a:lnTo>
                    <a:pt x="1" y="70"/>
                  </a:lnTo>
                  <a:lnTo>
                    <a:pt x="0" y="72"/>
                  </a:lnTo>
                  <a:lnTo>
                    <a:pt x="63" y="135"/>
                  </a:lnTo>
                  <a:lnTo>
                    <a:pt x="127" y="72"/>
                  </a:lnTo>
                  <a:lnTo>
                    <a:pt x="126" y="70"/>
                  </a:lnTo>
                  <a:lnTo>
                    <a:pt x="108" y="53"/>
                  </a:lnTo>
                  <a:lnTo>
                    <a:pt x="90" y="70"/>
                  </a:lnTo>
                  <a:lnTo>
                    <a:pt x="77" y="83"/>
                  </a:lnTo>
                  <a:lnTo>
                    <a:pt x="77" y="70"/>
                  </a:lnTo>
                  <a:lnTo>
                    <a:pt x="77"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Tree>
    <p:extLst>
      <p:ext uri="{BB962C8B-B14F-4D97-AF65-F5344CB8AC3E}">
        <p14:creationId xmlns:p14="http://schemas.microsoft.com/office/powerpoint/2010/main" val="427754715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Group 122">
            <a:extLst>
              <a:ext uri="{FF2B5EF4-FFF2-40B4-BE49-F238E27FC236}">
                <a16:creationId xmlns:a16="http://schemas.microsoft.com/office/drawing/2014/main" id="{70B46963-4C69-4547-80C1-A35A0619AAD5}"/>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24" name="Oval 123">
              <a:extLst>
                <a:ext uri="{FF2B5EF4-FFF2-40B4-BE49-F238E27FC236}">
                  <a16:creationId xmlns:a16="http://schemas.microsoft.com/office/drawing/2014/main" id="{5C07FBB3-87CD-4595-96FF-E0541686FFF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5" name="Group 124">
              <a:extLst>
                <a:ext uri="{FF2B5EF4-FFF2-40B4-BE49-F238E27FC236}">
                  <a16:creationId xmlns:a16="http://schemas.microsoft.com/office/drawing/2014/main" id="{35206D4D-5539-43DB-9E7A-DB3512797825}"/>
                </a:ext>
              </a:extLst>
            </p:cNvPr>
            <p:cNvGrpSpPr/>
            <p:nvPr/>
          </p:nvGrpSpPr>
          <p:grpSpPr>
            <a:xfrm>
              <a:off x="6865175" y="2277480"/>
              <a:ext cx="459964" cy="483771"/>
              <a:chOff x="9328524" y="2214820"/>
              <a:chExt cx="459964" cy="483771"/>
            </a:xfrm>
          </p:grpSpPr>
          <p:sp>
            <p:nvSpPr>
              <p:cNvPr id="126" name="Rectangle: Rounded Corners 125">
                <a:extLst>
                  <a:ext uri="{FF2B5EF4-FFF2-40B4-BE49-F238E27FC236}">
                    <a16:creationId xmlns:a16="http://schemas.microsoft.com/office/drawing/2014/main" id="{D343C9EB-8177-4FE2-9946-0D8BBFE828D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7" name="Rectangle: Rounded Corners 126">
                <a:extLst>
                  <a:ext uri="{FF2B5EF4-FFF2-40B4-BE49-F238E27FC236}">
                    <a16:creationId xmlns:a16="http://schemas.microsoft.com/office/drawing/2014/main" id="{AC0F51BB-B9C8-4DBB-9273-45BA43F26996}"/>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28" name="Group 127">
                <a:extLst>
                  <a:ext uri="{FF2B5EF4-FFF2-40B4-BE49-F238E27FC236}">
                    <a16:creationId xmlns:a16="http://schemas.microsoft.com/office/drawing/2014/main" id="{03A4AD7B-14FB-406A-A9C7-82B865FC4FFC}"/>
                  </a:ext>
                </a:extLst>
              </p:cNvPr>
              <p:cNvGrpSpPr/>
              <p:nvPr/>
            </p:nvGrpSpPr>
            <p:grpSpPr>
              <a:xfrm>
                <a:off x="9549692" y="2525789"/>
                <a:ext cx="155052" cy="148677"/>
                <a:chOff x="4039410" y="4948360"/>
                <a:chExt cx="155073" cy="148698"/>
              </a:xfrm>
              <a:solidFill>
                <a:schemeClr val="bg1"/>
              </a:solidFill>
            </p:grpSpPr>
            <p:sp>
              <p:nvSpPr>
                <p:cNvPr id="131" name="Rectangle: Rounded Corners 130">
                  <a:extLst>
                    <a:ext uri="{FF2B5EF4-FFF2-40B4-BE49-F238E27FC236}">
                      <a16:creationId xmlns:a16="http://schemas.microsoft.com/office/drawing/2014/main" id="{F9AECB05-D193-4275-B254-E39D5148ABC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2" name="Rectangle: Rounded Corners 131">
                  <a:extLst>
                    <a:ext uri="{FF2B5EF4-FFF2-40B4-BE49-F238E27FC236}">
                      <a16:creationId xmlns:a16="http://schemas.microsoft.com/office/drawing/2014/main" id="{A7E5DB10-5A39-478B-A7F2-4BC1B713624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3" name="Rectangle: Rounded Corners 132">
                  <a:extLst>
                    <a:ext uri="{FF2B5EF4-FFF2-40B4-BE49-F238E27FC236}">
                      <a16:creationId xmlns:a16="http://schemas.microsoft.com/office/drawing/2014/main" id="{F4AECB30-07A0-43D4-96CD-0BE8FD2177FE}"/>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4" name="Rectangle: Rounded Corners 133">
                  <a:extLst>
                    <a:ext uri="{FF2B5EF4-FFF2-40B4-BE49-F238E27FC236}">
                      <a16:creationId xmlns:a16="http://schemas.microsoft.com/office/drawing/2014/main" id="{398A0C11-3F0E-4916-AB29-9E33DC39768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5" name="Rectangle: Rounded Corners 134">
                  <a:extLst>
                    <a:ext uri="{FF2B5EF4-FFF2-40B4-BE49-F238E27FC236}">
                      <a16:creationId xmlns:a16="http://schemas.microsoft.com/office/drawing/2014/main" id="{9D7B9C62-BC48-4ACC-8D80-EC199B55C12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6" name="Rectangle: Rounded Corners 135">
                  <a:extLst>
                    <a:ext uri="{FF2B5EF4-FFF2-40B4-BE49-F238E27FC236}">
                      <a16:creationId xmlns:a16="http://schemas.microsoft.com/office/drawing/2014/main" id="{BA990107-A651-40DC-9201-70B2068B3F5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7" name="Rectangle: Rounded Corners 136">
                  <a:extLst>
                    <a:ext uri="{FF2B5EF4-FFF2-40B4-BE49-F238E27FC236}">
                      <a16:creationId xmlns:a16="http://schemas.microsoft.com/office/drawing/2014/main" id="{08E734FB-BC76-4CD9-9A97-35339F86D8C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8" name="Rectangle: Rounded Corners 137">
                  <a:extLst>
                    <a:ext uri="{FF2B5EF4-FFF2-40B4-BE49-F238E27FC236}">
                      <a16:creationId xmlns:a16="http://schemas.microsoft.com/office/drawing/2014/main" id="{277877A7-203A-411C-9ACD-067F4B1599E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9" name="Rectangle: Rounded Corners 138">
                  <a:extLst>
                    <a:ext uri="{FF2B5EF4-FFF2-40B4-BE49-F238E27FC236}">
                      <a16:creationId xmlns:a16="http://schemas.microsoft.com/office/drawing/2014/main" id="{038D3E51-CEA1-4F53-AA0D-262F8D68DA7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29" name="Rectangle: Rounded Corners 128">
                <a:extLst>
                  <a:ext uri="{FF2B5EF4-FFF2-40B4-BE49-F238E27FC236}">
                    <a16:creationId xmlns:a16="http://schemas.microsoft.com/office/drawing/2014/main" id="{3E44020E-9234-4542-A69B-C35DD8675BE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0" name="Rectangle: Rounded Corners 129">
                <a:extLst>
                  <a:ext uri="{FF2B5EF4-FFF2-40B4-BE49-F238E27FC236}">
                    <a16:creationId xmlns:a16="http://schemas.microsoft.com/office/drawing/2014/main" id="{0270DF04-571F-4016-9462-CB570C1522E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51" name="Group 150">
            <a:extLst>
              <a:ext uri="{FF2B5EF4-FFF2-40B4-BE49-F238E27FC236}">
                <a16:creationId xmlns:a16="http://schemas.microsoft.com/office/drawing/2014/main" id="{2209F523-C3D2-4C89-ACF3-5516E01CEBA0}"/>
              </a:ext>
              <a:ext uri="{C183D7F6-B498-43B3-948B-1728B52AA6E4}">
                <adec:decorative xmlns:adec="http://schemas.microsoft.com/office/drawing/2017/decorative" val="1"/>
              </a:ext>
            </a:extLst>
          </p:cNvPr>
          <p:cNvGrpSpPr/>
          <p:nvPr/>
        </p:nvGrpSpPr>
        <p:grpSpPr>
          <a:xfrm>
            <a:off x="3956347" y="5402947"/>
            <a:ext cx="842422" cy="842418"/>
            <a:chOff x="6673946" y="5433647"/>
            <a:chExt cx="842422" cy="842418"/>
          </a:xfrm>
        </p:grpSpPr>
        <p:sp>
          <p:nvSpPr>
            <p:cNvPr id="152" name="Oval 151">
              <a:extLst>
                <a:ext uri="{FF2B5EF4-FFF2-40B4-BE49-F238E27FC236}">
                  <a16:creationId xmlns:a16="http://schemas.microsoft.com/office/drawing/2014/main" id="{45A412DA-9520-4E37-B87A-363CB42D1CEA}"/>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CAC09578-BFD0-40A4-B5EE-340F49A90999}"/>
                </a:ext>
              </a:extLst>
            </p:cNvPr>
            <p:cNvGrpSpPr/>
            <p:nvPr/>
          </p:nvGrpSpPr>
          <p:grpSpPr>
            <a:xfrm>
              <a:off x="6837029" y="5667525"/>
              <a:ext cx="516256" cy="374663"/>
              <a:chOff x="9721214" y="3600212"/>
              <a:chExt cx="516256" cy="374663"/>
            </a:xfrm>
          </p:grpSpPr>
          <p:sp>
            <p:nvSpPr>
              <p:cNvPr id="154" name="Rectangle: Rounded Corners 153">
                <a:extLst>
                  <a:ext uri="{FF2B5EF4-FFF2-40B4-BE49-F238E27FC236}">
                    <a16:creationId xmlns:a16="http://schemas.microsoft.com/office/drawing/2014/main" id="{76EAA7D9-DCD6-49B6-BFD4-5E62F0A5D7E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55" name="Rectangle 154">
                <a:extLst>
                  <a:ext uri="{FF2B5EF4-FFF2-40B4-BE49-F238E27FC236}">
                    <a16:creationId xmlns:a16="http://schemas.microsoft.com/office/drawing/2014/main" id="{BA958E23-ECEF-4AA3-BD78-D92376EED86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56" name="Group 155">
            <a:extLst>
              <a:ext uri="{FF2B5EF4-FFF2-40B4-BE49-F238E27FC236}">
                <a16:creationId xmlns:a16="http://schemas.microsoft.com/office/drawing/2014/main" id="{53001F98-F7A8-4139-86E9-17A1C547C211}"/>
              </a:ext>
              <a:ext uri="{C183D7F6-B498-43B3-948B-1728B52AA6E4}">
                <adec:decorative xmlns:adec="http://schemas.microsoft.com/office/drawing/2017/decorative" val="1"/>
              </a:ext>
            </a:extLst>
          </p:cNvPr>
          <p:cNvGrpSpPr/>
          <p:nvPr/>
        </p:nvGrpSpPr>
        <p:grpSpPr>
          <a:xfrm>
            <a:off x="5247775" y="1841370"/>
            <a:ext cx="842422" cy="842418"/>
            <a:chOff x="6673946" y="2098156"/>
            <a:chExt cx="842422" cy="842418"/>
          </a:xfrm>
        </p:grpSpPr>
        <p:sp>
          <p:nvSpPr>
            <p:cNvPr id="157" name="Oval 156">
              <a:extLst>
                <a:ext uri="{FF2B5EF4-FFF2-40B4-BE49-F238E27FC236}">
                  <a16:creationId xmlns:a16="http://schemas.microsoft.com/office/drawing/2014/main" id="{AFF168AF-6097-4AE1-A898-2178D0F076FB}"/>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8" name="Group 157">
              <a:extLst>
                <a:ext uri="{FF2B5EF4-FFF2-40B4-BE49-F238E27FC236}">
                  <a16:creationId xmlns:a16="http://schemas.microsoft.com/office/drawing/2014/main" id="{AE8C5337-1794-4EFB-B2DE-603BCCA72E6E}"/>
                </a:ext>
              </a:extLst>
            </p:cNvPr>
            <p:cNvGrpSpPr/>
            <p:nvPr/>
          </p:nvGrpSpPr>
          <p:grpSpPr>
            <a:xfrm>
              <a:off x="6865175" y="2277480"/>
              <a:ext cx="459964" cy="483771"/>
              <a:chOff x="9328524" y="2214820"/>
              <a:chExt cx="459964" cy="483771"/>
            </a:xfrm>
          </p:grpSpPr>
          <p:sp>
            <p:nvSpPr>
              <p:cNvPr id="159" name="Rectangle: Rounded Corners 158">
                <a:extLst>
                  <a:ext uri="{FF2B5EF4-FFF2-40B4-BE49-F238E27FC236}">
                    <a16:creationId xmlns:a16="http://schemas.microsoft.com/office/drawing/2014/main" id="{91629A26-7DDA-46EC-B703-85056056B01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0" name="Rectangle: Rounded Corners 159">
                <a:extLst>
                  <a:ext uri="{FF2B5EF4-FFF2-40B4-BE49-F238E27FC236}">
                    <a16:creationId xmlns:a16="http://schemas.microsoft.com/office/drawing/2014/main" id="{177DC14C-6E2B-4208-AD1D-34E27CDFC66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61" name="Group 160">
                <a:extLst>
                  <a:ext uri="{FF2B5EF4-FFF2-40B4-BE49-F238E27FC236}">
                    <a16:creationId xmlns:a16="http://schemas.microsoft.com/office/drawing/2014/main" id="{6BB91E74-40B1-4F88-A02B-9604C4343068}"/>
                  </a:ext>
                </a:extLst>
              </p:cNvPr>
              <p:cNvGrpSpPr/>
              <p:nvPr/>
            </p:nvGrpSpPr>
            <p:grpSpPr>
              <a:xfrm>
                <a:off x="9549692" y="2525789"/>
                <a:ext cx="155052" cy="148677"/>
                <a:chOff x="4039410" y="4948360"/>
                <a:chExt cx="155073" cy="148698"/>
              </a:xfrm>
              <a:solidFill>
                <a:schemeClr val="bg1"/>
              </a:solidFill>
            </p:grpSpPr>
            <p:sp>
              <p:nvSpPr>
                <p:cNvPr id="164" name="Rectangle: Rounded Corners 163">
                  <a:extLst>
                    <a:ext uri="{FF2B5EF4-FFF2-40B4-BE49-F238E27FC236}">
                      <a16:creationId xmlns:a16="http://schemas.microsoft.com/office/drawing/2014/main" id="{05DE1BC9-E22E-4C51-A199-194C17F53B7C}"/>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5" name="Rectangle: Rounded Corners 164">
                  <a:extLst>
                    <a:ext uri="{FF2B5EF4-FFF2-40B4-BE49-F238E27FC236}">
                      <a16:creationId xmlns:a16="http://schemas.microsoft.com/office/drawing/2014/main" id="{E71D82C8-0847-4FC1-B7C8-BFB049D1E59A}"/>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6" name="Rectangle: Rounded Corners 165">
                  <a:extLst>
                    <a:ext uri="{FF2B5EF4-FFF2-40B4-BE49-F238E27FC236}">
                      <a16:creationId xmlns:a16="http://schemas.microsoft.com/office/drawing/2014/main" id="{B8CCD75D-5E51-4EC2-82B8-65A68EBBF15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7" name="Rectangle: Rounded Corners 166">
                  <a:extLst>
                    <a:ext uri="{FF2B5EF4-FFF2-40B4-BE49-F238E27FC236}">
                      <a16:creationId xmlns:a16="http://schemas.microsoft.com/office/drawing/2014/main" id="{6BB25469-50E4-4E42-B54F-947D3989583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8" name="Rectangle: Rounded Corners 167">
                  <a:extLst>
                    <a:ext uri="{FF2B5EF4-FFF2-40B4-BE49-F238E27FC236}">
                      <a16:creationId xmlns:a16="http://schemas.microsoft.com/office/drawing/2014/main" id="{73EB89E0-5D8F-4B21-ADD0-3151C04D9CA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9" name="Rectangle: Rounded Corners 168">
                  <a:extLst>
                    <a:ext uri="{FF2B5EF4-FFF2-40B4-BE49-F238E27FC236}">
                      <a16:creationId xmlns:a16="http://schemas.microsoft.com/office/drawing/2014/main" id="{11B113CF-8E4D-45E0-8904-0ABF781796BD}"/>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70" name="Rectangle: Rounded Corners 169">
                  <a:extLst>
                    <a:ext uri="{FF2B5EF4-FFF2-40B4-BE49-F238E27FC236}">
                      <a16:creationId xmlns:a16="http://schemas.microsoft.com/office/drawing/2014/main" id="{49D5E20E-E352-4F4F-A7A0-031F48B00DA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71" name="Rectangle: Rounded Corners 170">
                  <a:extLst>
                    <a:ext uri="{FF2B5EF4-FFF2-40B4-BE49-F238E27FC236}">
                      <a16:creationId xmlns:a16="http://schemas.microsoft.com/office/drawing/2014/main" id="{5FD123F1-8622-4D5A-8DCA-40CC0DFBEA1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72" name="Rectangle: Rounded Corners 171">
                  <a:extLst>
                    <a:ext uri="{FF2B5EF4-FFF2-40B4-BE49-F238E27FC236}">
                      <a16:creationId xmlns:a16="http://schemas.microsoft.com/office/drawing/2014/main" id="{4CB0CAD4-F575-4B79-99CC-A455A6D7218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62" name="Rectangle: Rounded Corners 161">
                <a:extLst>
                  <a:ext uri="{FF2B5EF4-FFF2-40B4-BE49-F238E27FC236}">
                    <a16:creationId xmlns:a16="http://schemas.microsoft.com/office/drawing/2014/main" id="{407B5F38-34FF-4DD4-B466-CD30B0E9743A}"/>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3" name="Rectangle: Rounded Corners 162">
                <a:extLst>
                  <a:ext uri="{FF2B5EF4-FFF2-40B4-BE49-F238E27FC236}">
                    <a16:creationId xmlns:a16="http://schemas.microsoft.com/office/drawing/2014/main" id="{0C6C5374-4342-4B5F-908F-79C1E789915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84" name="Group 183">
            <a:extLst>
              <a:ext uri="{FF2B5EF4-FFF2-40B4-BE49-F238E27FC236}">
                <a16:creationId xmlns:a16="http://schemas.microsoft.com/office/drawing/2014/main" id="{242D454D-0925-4047-8565-806F5EDDF8D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5" name="Oval 184">
              <a:extLst>
                <a:ext uri="{FF2B5EF4-FFF2-40B4-BE49-F238E27FC236}">
                  <a16:creationId xmlns:a16="http://schemas.microsoft.com/office/drawing/2014/main" id="{475C30C1-CDB6-46CF-9A2F-92307E6A804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86" name="Group 185">
              <a:extLst>
                <a:ext uri="{FF2B5EF4-FFF2-40B4-BE49-F238E27FC236}">
                  <a16:creationId xmlns:a16="http://schemas.microsoft.com/office/drawing/2014/main" id="{95804C7D-B08A-4A43-93ED-9CAFEE967B48}"/>
                </a:ext>
              </a:extLst>
            </p:cNvPr>
            <p:cNvGrpSpPr/>
            <p:nvPr/>
          </p:nvGrpSpPr>
          <p:grpSpPr>
            <a:xfrm>
              <a:off x="6837029" y="5667525"/>
              <a:ext cx="516256" cy="374663"/>
              <a:chOff x="9721214" y="3600212"/>
              <a:chExt cx="516256" cy="374663"/>
            </a:xfrm>
          </p:grpSpPr>
          <p:sp>
            <p:nvSpPr>
              <p:cNvPr id="187" name="Rectangle: Rounded Corners 186">
                <a:extLst>
                  <a:ext uri="{FF2B5EF4-FFF2-40B4-BE49-F238E27FC236}">
                    <a16:creationId xmlns:a16="http://schemas.microsoft.com/office/drawing/2014/main" id="{C70A5D50-40FA-405B-A457-A582B68FB21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88" name="Rectangle 187">
                <a:extLst>
                  <a:ext uri="{FF2B5EF4-FFF2-40B4-BE49-F238E27FC236}">
                    <a16:creationId xmlns:a16="http://schemas.microsoft.com/office/drawing/2014/main" id="{773FB9E9-1283-461F-854F-97CFDA0B9D7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3" name="Title 2">
            <a:extLst>
              <a:ext uri="{FF2B5EF4-FFF2-40B4-BE49-F238E27FC236}">
                <a16:creationId xmlns:a16="http://schemas.microsoft.com/office/drawing/2014/main" id="{666BBDE8-2535-43DE-B179-7251C1A884B9}"/>
              </a:ext>
            </a:extLst>
          </p:cNvPr>
          <p:cNvSpPr>
            <a:spLocks noGrp="1"/>
          </p:cNvSpPr>
          <p:nvPr>
            <p:ph type="title"/>
          </p:nvPr>
        </p:nvSpPr>
        <p:spPr/>
        <p:txBody>
          <a:bodyPr/>
          <a:lstStyle/>
          <a:p>
            <a:r>
              <a:rPr lang="en-US" dirty="0"/>
              <a:t>Feature availability icons</a:t>
            </a:r>
          </a:p>
        </p:txBody>
      </p:sp>
      <p:sp>
        <p:nvSpPr>
          <p:cNvPr id="38" name="TextBox 37">
            <a:extLst>
              <a:ext uri="{FF2B5EF4-FFF2-40B4-BE49-F238E27FC236}">
                <a16:creationId xmlns:a16="http://schemas.microsoft.com/office/drawing/2014/main" id="{6DE8442E-F91A-485B-B36B-C378C6FDD0F2}"/>
              </a:ext>
            </a:extLst>
          </p:cNvPr>
          <p:cNvSpPr txBox="1"/>
          <p:nvPr/>
        </p:nvSpPr>
        <p:spPr>
          <a:xfrm>
            <a:off x="2644914" y="1358184"/>
            <a:ext cx="840165"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Available</a:t>
            </a:r>
          </a:p>
        </p:txBody>
      </p:sp>
      <p:sp>
        <p:nvSpPr>
          <p:cNvPr id="48" name="TextBox 47">
            <a:extLst>
              <a:ext uri="{FF2B5EF4-FFF2-40B4-BE49-F238E27FC236}">
                <a16:creationId xmlns:a16="http://schemas.microsoft.com/office/drawing/2014/main" id="{AE24A04B-5119-4E9A-99C2-7D15A8A7897A}"/>
              </a:ext>
            </a:extLst>
          </p:cNvPr>
          <p:cNvSpPr txBox="1"/>
          <p:nvPr/>
        </p:nvSpPr>
        <p:spPr>
          <a:xfrm>
            <a:off x="4082606" y="1358184"/>
            <a:ext cx="589905"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Partial</a:t>
            </a:r>
          </a:p>
        </p:txBody>
      </p:sp>
      <p:sp>
        <p:nvSpPr>
          <p:cNvPr id="40" name="TextBox 39">
            <a:extLst>
              <a:ext uri="{FF2B5EF4-FFF2-40B4-BE49-F238E27FC236}">
                <a16:creationId xmlns:a16="http://schemas.microsoft.com/office/drawing/2014/main" id="{41F62CD9-8FF5-43C2-AD9D-EB90B3D1514C}"/>
              </a:ext>
            </a:extLst>
          </p:cNvPr>
          <p:cNvSpPr txBox="1"/>
          <p:nvPr/>
        </p:nvSpPr>
        <p:spPr>
          <a:xfrm>
            <a:off x="5061270" y="1358184"/>
            <a:ext cx="1222899"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Not available</a:t>
            </a:r>
          </a:p>
        </p:txBody>
      </p:sp>
      <p:sp>
        <p:nvSpPr>
          <p:cNvPr id="12" name="TextBox 11">
            <a:extLst>
              <a:ext uri="{FF2B5EF4-FFF2-40B4-BE49-F238E27FC236}">
                <a16:creationId xmlns:a16="http://schemas.microsoft.com/office/drawing/2014/main" id="{2BD317B4-4A88-46C8-A046-F3CE4F4AC5ED}"/>
              </a:ext>
            </a:extLst>
          </p:cNvPr>
          <p:cNvSpPr txBox="1"/>
          <p:nvPr/>
        </p:nvSpPr>
        <p:spPr>
          <a:xfrm>
            <a:off x="588262" y="2124080"/>
            <a:ext cx="1318566"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phones</a:t>
            </a:r>
          </a:p>
        </p:txBody>
      </p:sp>
      <p:sp>
        <p:nvSpPr>
          <p:cNvPr id="274" name="Oval 273">
            <a:extLst>
              <a:ext uri="{FF2B5EF4-FFF2-40B4-BE49-F238E27FC236}">
                <a16:creationId xmlns:a16="http://schemas.microsoft.com/office/drawing/2014/main" id="{9D229C2D-1825-4E68-A352-B64F4E4AD0D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75" name="Group 274">
            <a:extLst>
              <a:ext uri="{FF2B5EF4-FFF2-40B4-BE49-F238E27FC236}">
                <a16:creationId xmlns:a16="http://schemas.microsoft.com/office/drawing/2014/main" id="{3295E45A-B59E-416F-9F56-C777958997A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77" name="Rectangle: Rounded Corners 276">
              <a:extLst>
                <a:ext uri="{FF2B5EF4-FFF2-40B4-BE49-F238E27FC236}">
                  <a16:creationId xmlns:a16="http://schemas.microsoft.com/office/drawing/2014/main" id="{459FC464-6DB6-4678-81B5-B4A3F1CD5C9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8" name="Rectangle: Rounded Corners 277">
              <a:extLst>
                <a:ext uri="{FF2B5EF4-FFF2-40B4-BE49-F238E27FC236}">
                  <a16:creationId xmlns:a16="http://schemas.microsoft.com/office/drawing/2014/main" id="{EE0ECEB3-5225-4C55-9A11-EF5DEC07553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79" name="Group 278">
              <a:extLst>
                <a:ext uri="{FF2B5EF4-FFF2-40B4-BE49-F238E27FC236}">
                  <a16:creationId xmlns:a16="http://schemas.microsoft.com/office/drawing/2014/main" id="{134F0D95-D508-40F1-8C6E-D1134D18B6D6}"/>
                </a:ext>
              </a:extLst>
            </p:cNvPr>
            <p:cNvGrpSpPr/>
            <p:nvPr/>
          </p:nvGrpSpPr>
          <p:grpSpPr>
            <a:xfrm>
              <a:off x="9549692" y="2525789"/>
              <a:ext cx="155052" cy="148677"/>
              <a:chOff x="4039410" y="4948360"/>
              <a:chExt cx="155073" cy="148698"/>
            </a:xfrm>
            <a:solidFill>
              <a:schemeClr val="bg1"/>
            </a:solidFill>
          </p:grpSpPr>
          <p:sp>
            <p:nvSpPr>
              <p:cNvPr id="282" name="Rectangle: Rounded Corners 281">
                <a:extLst>
                  <a:ext uri="{FF2B5EF4-FFF2-40B4-BE49-F238E27FC236}">
                    <a16:creationId xmlns:a16="http://schemas.microsoft.com/office/drawing/2014/main" id="{F70DCB9B-F688-46A4-B7A3-9B8DB2D890F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3" name="Rectangle: Rounded Corners 282">
                <a:extLst>
                  <a:ext uri="{FF2B5EF4-FFF2-40B4-BE49-F238E27FC236}">
                    <a16:creationId xmlns:a16="http://schemas.microsoft.com/office/drawing/2014/main" id="{F57DDE44-E787-4071-A760-54E719FDAB3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4" name="Rectangle: Rounded Corners 283">
                <a:extLst>
                  <a:ext uri="{FF2B5EF4-FFF2-40B4-BE49-F238E27FC236}">
                    <a16:creationId xmlns:a16="http://schemas.microsoft.com/office/drawing/2014/main" id="{E789D2A0-8BC9-4E4A-A320-93A04C9B0124}"/>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5" name="Rectangle: Rounded Corners 284">
                <a:extLst>
                  <a:ext uri="{FF2B5EF4-FFF2-40B4-BE49-F238E27FC236}">
                    <a16:creationId xmlns:a16="http://schemas.microsoft.com/office/drawing/2014/main" id="{7501A683-E87E-4E22-A65E-1DC4E1A6261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6" name="Rectangle: Rounded Corners 285">
                <a:extLst>
                  <a:ext uri="{FF2B5EF4-FFF2-40B4-BE49-F238E27FC236}">
                    <a16:creationId xmlns:a16="http://schemas.microsoft.com/office/drawing/2014/main" id="{6354E43F-FC08-4C4C-B1AA-801E0840BE0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7" name="Rectangle: Rounded Corners 286">
                <a:extLst>
                  <a:ext uri="{FF2B5EF4-FFF2-40B4-BE49-F238E27FC236}">
                    <a16:creationId xmlns:a16="http://schemas.microsoft.com/office/drawing/2014/main" id="{FAB3A529-8D48-42BD-8CFA-03493B77918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8" name="Rectangle: Rounded Corners 287">
                <a:extLst>
                  <a:ext uri="{FF2B5EF4-FFF2-40B4-BE49-F238E27FC236}">
                    <a16:creationId xmlns:a16="http://schemas.microsoft.com/office/drawing/2014/main" id="{76FE3195-4A51-4D3E-A7A2-9A10D866A779}"/>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9" name="Rectangle: Rounded Corners 288">
                <a:extLst>
                  <a:ext uri="{FF2B5EF4-FFF2-40B4-BE49-F238E27FC236}">
                    <a16:creationId xmlns:a16="http://schemas.microsoft.com/office/drawing/2014/main" id="{218CF9CF-BBBD-4532-9A0C-7BDEE5183E7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0" name="Rectangle: Rounded Corners 289">
                <a:extLst>
                  <a:ext uri="{FF2B5EF4-FFF2-40B4-BE49-F238E27FC236}">
                    <a16:creationId xmlns:a16="http://schemas.microsoft.com/office/drawing/2014/main" id="{B976635A-91DC-4551-A507-4EC8B0A2D203}"/>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80" name="Rectangle: Rounded Corners 279">
              <a:extLst>
                <a:ext uri="{FF2B5EF4-FFF2-40B4-BE49-F238E27FC236}">
                  <a16:creationId xmlns:a16="http://schemas.microsoft.com/office/drawing/2014/main" id="{C4E9AA22-A13B-4C99-9EBB-9558F01E765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1" name="Rectangle: Rounded Corners 280">
              <a:extLst>
                <a:ext uri="{FF2B5EF4-FFF2-40B4-BE49-F238E27FC236}">
                  <a16:creationId xmlns:a16="http://schemas.microsoft.com/office/drawing/2014/main" id="{E54CF34F-1665-4E07-BDD3-CB7D8656CCF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7" name="TextBox 6">
            <a:extLst>
              <a:ext uri="{FF2B5EF4-FFF2-40B4-BE49-F238E27FC236}">
                <a16:creationId xmlns:a16="http://schemas.microsoft.com/office/drawing/2014/main" id="{1FAE8E95-61DC-4988-BA47-AF2E2785A659}"/>
              </a:ext>
            </a:extLst>
          </p:cNvPr>
          <p:cNvSpPr txBox="1"/>
          <p:nvPr/>
        </p:nvSpPr>
        <p:spPr>
          <a:xfrm>
            <a:off x="588262" y="3311272"/>
            <a:ext cx="1376274"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displays</a:t>
            </a:r>
          </a:p>
        </p:txBody>
      </p:sp>
      <p:sp>
        <p:nvSpPr>
          <p:cNvPr id="13" name="TextBox 12">
            <a:extLst>
              <a:ext uri="{FF2B5EF4-FFF2-40B4-BE49-F238E27FC236}">
                <a16:creationId xmlns:a16="http://schemas.microsoft.com/office/drawing/2014/main" id="{CEA60373-721E-41A8-AB1B-B33194B94A2C}"/>
              </a:ext>
            </a:extLst>
          </p:cNvPr>
          <p:cNvSpPr txBox="1"/>
          <p:nvPr/>
        </p:nvSpPr>
        <p:spPr>
          <a:xfrm>
            <a:off x="576011" y="4479569"/>
            <a:ext cx="1700017" cy="443198"/>
          </a:xfrm>
          <a:prstGeom prst="rect">
            <a:avLst/>
          </a:prstGeom>
          <a:noFill/>
        </p:spPr>
        <p:txBody>
          <a:bodyPr wrap="square" lIns="0" tIns="0" rIns="0" bIns="0" rtlCol="0">
            <a:spAutoFit/>
          </a:bodyPr>
          <a:lstStyle/>
          <a:p>
            <a:pPr>
              <a:lnSpc>
                <a:spcPct val="90000"/>
              </a:lnSpc>
              <a:spcAft>
                <a:spcPts val="600"/>
              </a:spcAft>
            </a:pPr>
            <a:r>
              <a:rPr lang="en-US" sz="1600" dirty="0">
                <a:solidFill>
                  <a:schemeClr val="tx2"/>
                </a:solidFill>
                <a:latin typeface="+mj-lt"/>
              </a:rPr>
              <a:t>Microsoft Teams Rooms</a:t>
            </a:r>
          </a:p>
        </p:txBody>
      </p:sp>
      <p:grpSp>
        <p:nvGrpSpPr>
          <p:cNvPr id="30" name="Group 29">
            <a:extLst>
              <a:ext uri="{FF2B5EF4-FFF2-40B4-BE49-F238E27FC236}">
                <a16:creationId xmlns:a16="http://schemas.microsoft.com/office/drawing/2014/main" id="{3774BE8A-3E62-24D8-9655-E2D5C87C1E8F}"/>
              </a:ext>
              <a:ext uri="{C183D7F6-B498-43B3-948B-1728B52AA6E4}">
                <adec:decorative xmlns:adec="http://schemas.microsoft.com/office/drawing/2017/decorative" val="1"/>
              </a:ext>
            </a:extLst>
          </p:cNvPr>
          <p:cNvGrpSpPr/>
          <p:nvPr/>
        </p:nvGrpSpPr>
        <p:grpSpPr>
          <a:xfrm>
            <a:off x="2643786" y="4215754"/>
            <a:ext cx="842422" cy="842418"/>
            <a:chOff x="2643786" y="4215754"/>
            <a:chExt cx="842422" cy="842418"/>
          </a:xfrm>
        </p:grpSpPr>
        <p:sp>
          <p:nvSpPr>
            <p:cNvPr id="388" name="Oval 387">
              <a:extLst>
                <a:ext uri="{FF2B5EF4-FFF2-40B4-BE49-F238E27FC236}">
                  <a16:creationId xmlns:a16="http://schemas.microsoft.com/office/drawing/2014/main" id="{6F08FAB5-39A7-4B50-A61C-0C8A1375338A}"/>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 name="Group 1">
              <a:extLst>
                <a:ext uri="{FF2B5EF4-FFF2-40B4-BE49-F238E27FC236}">
                  <a16:creationId xmlns:a16="http://schemas.microsoft.com/office/drawing/2014/main" id="{44F88338-4EA2-226E-3DC9-4C220C4C53CD}"/>
                </a:ext>
              </a:extLst>
            </p:cNvPr>
            <p:cNvGrpSpPr/>
            <p:nvPr/>
          </p:nvGrpSpPr>
          <p:grpSpPr>
            <a:xfrm>
              <a:off x="2725034" y="4518060"/>
              <a:ext cx="679926" cy="237806"/>
              <a:chOff x="2739549" y="4545762"/>
              <a:chExt cx="679926" cy="237806"/>
            </a:xfrm>
          </p:grpSpPr>
          <p:sp>
            <p:nvSpPr>
              <p:cNvPr id="391" name="Rectangle 5">
                <a:extLst>
                  <a:ext uri="{FF2B5EF4-FFF2-40B4-BE49-F238E27FC236}">
                    <a16:creationId xmlns:a16="http://schemas.microsoft.com/office/drawing/2014/main" id="{00364AB0-9C76-4C26-998D-29C71AB35A1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393" name="Oval 392">
                <a:extLst>
                  <a:ext uri="{FF2B5EF4-FFF2-40B4-BE49-F238E27FC236}">
                    <a16:creationId xmlns:a16="http://schemas.microsoft.com/office/drawing/2014/main" id="{045B5673-33EF-4EEE-B3BC-B41C66ADAED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8" name="TextBox 7">
            <a:extLst>
              <a:ext uri="{FF2B5EF4-FFF2-40B4-BE49-F238E27FC236}">
                <a16:creationId xmlns:a16="http://schemas.microsoft.com/office/drawing/2014/main" id="{F88EB618-C110-4B2B-851F-ADA2CA44AB7E}"/>
              </a:ext>
            </a:extLst>
          </p:cNvPr>
          <p:cNvSpPr txBox="1"/>
          <p:nvPr/>
        </p:nvSpPr>
        <p:spPr>
          <a:xfrm>
            <a:off x="588262" y="5685657"/>
            <a:ext cx="1234377"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panels</a:t>
            </a:r>
          </a:p>
        </p:txBody>
      </p:sp>
      <p:sp>
        <p:nvSpPr>
          <p:cNvPr id="39" name="Partial Circle 38">
            <a:extLst>
              <a:ext uri="{FF2B5EF4-FFF2-40B4-BE49-F238E27FC236}">
                <a16:creationId xmlns:a16="http://schemas.microsoft.com/office/drawing/2014/main" id="{737F5767-61B5-4643-9114-1532C96CBBBE}"/>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94" name="Oval 293">
            <a:extLst>
              <a:ext uri="{FF2B5EF4-FFF2-40B4-BE49-F238E27FC236}">
                <a16:creationId xmlns:a16="http://schemas.microsoft.com/office/drawing/2014/main" id="{5A9F6E12-F988-4D10-A8CA-162655B39D2A}"/>
              </a:ext>
              <a:ext uri="{C183D7F6-B498-43B3-948B-1728B52AA6E4}">
                <adec:decorative xmlns:adec="http://schemas.microsoft.com/office/drawing/2017/decorative" val="1"/>
              </a:ext>
            </a:extLst>
          </p:cNvPr>
          <p:cNvSpPr/>
          <p:nvPr/>
        </p:nvSpPr>
        <p:spPr bwMode="auto">
          <a:xfrm>
            <a:off x="5297553" y="1887413"/>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endParaRPr lang="en-US" sz="2000" dirty="0" err="1">
              <a:gradFill>
                <a:gsLst>
                  <a:gs pos="0">
                    <a:srgbClr val="FFFFFF"/>
                  </a:gs>
                  <a:gs pos="100000">
                    <a:srgbClr val="FFFFFF"/>
                  </a:gs>
                </a:gsLst>
                <a:lin ang="5400000" scaled="0"/>
              </a:gradFill>
              <a:cs typeface="Segoe UI" pitchFamily="34" charset="0"/>
            </a:endParaRPr>
          </a:p>
        </p:txBody>
      </p:sp>
      <p:sp>
        <p:nvSpPr>
          <p:cNvPr id="348" name="Partial Circle 347">
            <a:extLst>
              <a:ext uri="{FF2B5EF4-FFF2-40B4-BE49-F238E27FC236}">
                <a16:creationId xmlns:a16="http://schemas.microsoft.com/office/drawing/2014/main" id="{42B4B07B-DCA3-40DE-933A-2FE031673DAE}"/>
              </a:ext>
              <a:ext uri="{C183D7F6-B498-43B3-948B-1728B52AA6E4}">
                <adec:decorative xmlns:adec="http://schemas.microsoft.com/office/drawing/2017/decorative" val="1"/>
              </a:ext>
            </a:extLst>
          </p:cNvPr>
          <p:cNvSpPr/>
          <p:nvPr/>
        </p:nvSpPr>
        <p:spPr bwMode="auto">
          <a:xfrm rot="10800000">
            <a:off x="4002392" y="5448990"/>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3" name="Oval 382">
            <a:extLst>
              <a:ext uri="{FF2B5EF4-FFF2-40B4-BE49-F238E27FC236}">
                <a16:creationId xmlns:a16="http://schemas.microsoft.com/office/drawing/2014/main" id="{46AC99CF-4EE8-429A-A148-1929A2E1ADD2}"/>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400" name="Group 399">
            <a:extLst>
              <a:ext uri="{FF2B5EF4-FFF2-40B4-BE49-F238E27FC236}">
                <a16:creationId xmlns:a16="http://schemas.microsoft.com/office/drawing/2014/main" id="{6A4A32C7-ED41-4DDB-B7D0-F1C123D028BA}"/>
              </a:ext>
              <a:ext uri="{C183D7F6-B498-43B3-948B-1728B52AA6E4}">
                <adec:decorative xmlns:adec="http://schemas.microsoft.com/office/drawing/2017/decorative" val="1"/>
              </a:ext>
            </a:extLst>
          </p:cNvPr>
          <p:cNvGrpSpPr/>
          <p:nvPr/>
        </p:nvGrpSpPr>
        <p:grpSpPr>
          <a:xfrm>
            <a:off x="2643786" y="5402947"/>
            <a:ext cx="842422" cy="842418"/>
            <a:chOff x="6673946" y="5433647"/>
            <a:chExt cx="842422" cy="842418"/>
          </a:xfrm>
        </p:grpSpPr>
        <p:sp>
          <p:nvSpPr>
            <p:cNvPr id="401" name="Oval 400">
              <a:extLst>
                <a:ext uri="{FF2B5EF4-FFF2-40B4-BE49-F238E27FC236}">
                  <a16:creationId xmlns:a16="http://schemas.microsoft.com/office/drawing/2014/main" id="{C6D45960-6620-4FD0-B1D3-B5CA79227E84}"/>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02" name="Group 401">
              <a:extLst>
                <a:ext uri="{FF2B5EF4-FFF2-40B4-BE49-F238E27FC236}">
                  <a16:creationId xmlns:a16="http://schemas.microsoft.com/office/drawing/2014/main" id="{E2EB459A-81ED-4166-88FE-F8BA23D0E622}"/>
                </a:ext>
              </a:extLst>
            </p:cNvPr>
            <p:cNvGrpSpPr/>
            <p:nvPr/>
          </p:nvGrpSpPr>
          <p:grpSpPr>
            <a:xfrm>
              <a:off x="6837029" y="5667525"/>
              <a:ext cx="516256" cy="374663"/>
              <a:chOff x="9721214" y="3600212"/>
              <a:chExt cx="516256" cy="374663"/>
            </a:xfrm>
          </p:grpSpPr>
          <p:sp>
            <p:nvSpPr>
              <p:cNvPr id="404" name="Rectangle: Rounded Corners 403">
                <a:extLst>
                  <a:ext uri="{FF2B5EF4-FFF2-40B4-BE49-F238E27FC236}">
                    <a16:creationId xmlns:a16="http://schemas.microsoft.com/office/drawing/2014/main" id="{FF3B5505-1905-4165-81B3-48A83A2F940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05" name="Rectangle 404">
                <a:extLst>
                  <a:ext uri="{FF2B5EF4-FFF2-40B4-BE49-F238E27FC236}">
                    <a16:creationId xmlns:a16="http://schemas.microsoft.com/office/drawing/2014/main" id="{4AFE983B-1D88-493F-8DAA-56980FA27C5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14" name="Group 413">
            <a:extLst>
              <a:ext uri="{FF2B5EF4-FFF2-40B4-BE49-F238E27FC236}">
                <a16:creationId xmlns:a16="http://schemas.microsoft.com/office/drawing/2014/main" id="{8EB833C6-66C8-4A09-BA6A-76B958287A84}"/>
              </a:ext>
              <a:ext uri="{C183D7F6-B498-43B3-948B-1728B52AA6E4}">
                <adec:decorative xmlns:adec="http://schemas.microsoft.com/office/drawing/2017/decorative" val="1"/>
              </a:ext>
            </a:extLst>
          </p:cNvPr>
          <p:cNvGrpSpPr/>
          <p:nvPr/>
        </p:nvGrpSpPr>
        <p:grpSpPr>
          <a:xfrm>
            <a:off x="588263" y="2856176"/>
            <a:ext cx="5695906" cy="2374384"/>
            <a:chOff x="588963" y="3001600"/>
            <a:chExt cx="9396285" cy="2374384"/>
          </a:xfrm>
        </p:grpSpPr>
        <p:cxnSp>
          <p:nvCxnSpPr>
            <p:cNvPr id="407" name="Straight Connector 406">
              <a:extLst>
                <a:ext uri="{FF2B5EF4-FFF2-40B4-BE49-F238E27FC236}">
                  <a16:creationId xmlns:a16="http://schemas.microsoft.com/office/drawing/2014/main" id="{187C2DE5-2AFE-4606-A601-85DB7E482BF8}"/>
                </a:ext>
              </a:extLst>
            </p:cNvPr>
            <p:cNvCxnSpPr/>
            <p:nvPr/>
          </p:nvCxnSpPr>
          <p:spPr>
            <a:xfrm>
              <a:off x="588963" y="3001600"/>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CC11FEA3-F32B-4F61-AB66-58CCA55AD1D2}"/>
                </a:ext>
              </a:extLst>
            </p:cNvPr>
            <p:cNvCxnSpPr/>
            <p:nvPr/>
          </p:nvCxnSpPr>
          <p:spPr>
            <a:xfrm>
              <a:off x="588963" y="4188792"/>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9501A45A-855C-4434-B36C-181415CB3631}"/>
                </a:ext>
              </a:extLst>
            </p:cNvPr>
            <p:cNvCxnSpPr/>
            <p:nvPr/>
          </p:nvCxnSpPr>
          <p:spPr>
            <a:xfrm>
              <a:off x="588963" y="5375984"/>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8EDBD7E5-EA3A-14BA-A913-871C295212B9}"/>
              </a:ext>
              <a:ext uri="{C183D7F6-B498-43B3-948B-1728B52AA6E4}">
                <adec:decorative xmlns:adec="http://schemas.microsoft.com/office/drawing/2017/decorative" val="1"/>
              </a:ext>
            </a:extLst>
          </p:cNvPr>
          <p:cNvGrpSpPr/>
          <p:nvPr/>
        </p:nvGrpSpPr>
        <p:grpSpPr>
          <a:xfrm>
            <a:off x="2643786" y="3028562"/>
            <a:ext cx="842422" cy="842418"/>
            <a:chOff x="2643786" y="3028562"/>
            <a:chExt cx="842422" cy="842418"/>
          </a:xfrm>
        </p:grpSpPr>
        <p:sp>
          <p:nvSpPr>
            <p:cNvPr id="395" name="Oval 394">
              <a:extLst>
                <a:ext uri="{FF2B5EF4-FFF2-40B4-BE49-F238E27FC236}">
                  <a16:creationId xmlns:a16="http://schemas.microsoft.com/office/drawing/2014/main" id="{1847D06E-A895-40B7-900B-B2BF5B91192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486C3FDD-4FD5-9980-2E3E-75AB80F8FD9E}"/>
                </a:ext>
              </a:extLst>
            </p:cNvPr>
            <p:cNvGrpSpPr/>
            <p:nvPr/>
          </p:nvGrpSpPr>
          <p:grpSpPr>
            <a:xfrm>
              <a:off x="2863714" y="3137652"/>
              <a:ext cx="402567" cy="624238"/>
              <a:chOff x="2905821" y="3132001"/>
              <a:chExt cx="339644" cy="655658"/>
            </a:xfrm>
          </p:grpSpPr>
          <p:pic>
            <p:nvPicPr>
              <p:cNvPr id="19" name="Picture 18">
                <a:extLst>
                  <a:ext uri="{FF2B5EF4-FFF2-40B4-BE49-F238E27FC236}">
                    <a16:creationId xmlns:a16="http://schemas.microsoft.com/office/drawing/2014/main" id="{8D312CF9-8D63-7DC5-7FEE-963AF01EC8AC}"/>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1" name="Rectangle 20">
                <a:extLst>
                  <a:ext uri="{FF2B5EF4-FFF2-40B4-BE49-F238E27FC236}">
                    <a16:creationId xmlns:a16="http://schemas.microsoft.com/office/drawing/2014/main" id="{A8CA200A-096F-37FF-214C-6A76B1202E4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23" name="Oval 22">
                <a:extLst>
                  <a:ext uri="{FF2B5EF4-FFF2-40B4-BE49-F238E27FC236}">
                    <a16:creationId xmlns:a16="http://schemas.microsoft.com/office/drawing/2014/main" id="{F49C5F59-9D4A-C68D-BA1D-2B004906062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22" name="Group 21">
            <a:extLst>
              <a:ext uri="{FF2B5EF4-FFF2-40B4-BE49-F238E27FC236}">
                <a16:creationId xmlns:a16="http://schemas.microsoft.com/office/drawing/2014/main" id="{176E3D4D-7636-8695-3022-905628356F37}"/>
              </a:ext>
              <a:ext uri="{C183D7F6-B498-43B3-948B-1728B52AA6E4}">
                <adec:decorative xmlns:adec="http://schemas.microsoft.com/office/drawing/2017/decorative" val="1"/>
              </a:ext>
            </a:extLst>
          </p:cNvPr>
          <p:cNvGrpSpPr/>
          <p:nvPr/>
        </p:nvGrpSpPr>
        <p:grpSpPr>
          <a:xfrm>
            <a:off x="5247775" y="4215754"/>
            <a:ext cx="842422" cy="842418"/>
            <a:chOff x="5247775" y="4215754"/>
            <a:chExt cx="842422" cy="842418"/>
          </a:xfrm>
        </p:grpSpPr>
        <p:sp>
          <p:nvSpPr>
            <p:cNvPr id="174" name="Oval 173">
              <a:extLst>
                <a:ext uri="{FF2B5EF4-FFF2-40B4-BE49-F238E27FC236}">
                  <a16:creationId xmlns:a16="http://schemas.microsoft.com/office/drawing/2014/main" id="{669FD2B3-5891-426A-9A11-B35B6384B399}"/>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5C359CDA-5A3A-95E2-EB6C-0D7C58A707E6}"/>
                </a:ext>
              </a:extLst>
            </p:cNvPr>
            <p:cNvGrpSpPr/>
            <p:nvPr/>
          </p:nvGrpSpPr>
          <p:grpSpPr>
            <a:xfrm>
              <a:off x="5329023" y="4518060"/>
              <a:ext cx="679926" cy="237806"/>
              <a:chOff x="2739549" y="4545762"/>
              <a:chExt cx="679926" cy="237806"/>
            </a:xfrm>
          </p:grpSpPr>
          <p:sp>
            <p:nvSpPr>
              <p:cNvPr id="18" name="Rectangle 5">
                <a:extLst>
                  <a:ext uri="{FF2B5EF4-FFF2-40B4-BE49-F238E27FC236}">
                    <a16:creationId xmlns:a16="http://schemas.microsoft.com/office/drawing/2014/main" id="{2BACDF75-BDE8-C4ED-7228-2F5E184AA9A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0" name="Oval 19">
                <a:extLst>
                  <a:ext uri="{FF2B5EF4-FFF2-40B4-BE49-F238E27FC236}">
                    <a16:creationId xmlns:a16="http://schemas.microsoft.com/office/drawing/2014/main" id="{AB59614E-5454-CCDD-C800-73E37D660D4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70" name="Oval 369">
              <a:extLst>
                <a:ext uri="{FF2B5EF4-FFF2-40B4-BE49-F238E27FC236}">
                  <a16:creationId xmlns:a16="http://schemas.microsoft.com/office/drawing/2014/main" id="{EE0D0487-0D35-4A8E-8A60-5C341041EDBE}"/>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24" name="Group 23">
            <a:extLst>
              <a:ext uri="{FF2B5EF4-FFF2-40B4-BE49-F238E27FC236}">
                <a16:creationId xmlns:a16="http://schemas.microsoft.com/office/drawing/2014/main" id="{A6971017-68F3-5B26-9F30-299D417596F0}"/>
              </a:ext>
              <a:ext uri="{C183D7F6-B498-43B3-948B-1728B52AA6E4}">
                <adec:decorative xmlns:adec="http://schemas.microsoft.com/office/drawing/2017/decorative" val="1"/>
              </a:ext>
            </a:extLst>
          </p:cNvPr>
          <p:cNvGrpSpPr/>
          <p:nvPr/>
        </p:nvGrpSpPr>
        <p:grpSpPr>
          <a:xfrm>
            <a:off x="3956347" y="4215754"/>
            <a:ext cx="842422" cy="842418"/>
            <a:chOff x="3956347" y="4215754"/>
            <a:chExt cx="842422" cy="842418"/>
          </a:xfrm>
        </p:grpSpPr>
        <p:sp>
          <p:nvSpPr>
            <p:cNvPr id="141" name="Oval 140">
              <a:extLst>
                <a:ext uri="{FF2B5EF4-FFF2-40B4-BE49-F238E27FC236}">
                  <a16:creationId xmlns:a16="http://schemas.microsoft.com/office/drawing/2014/main" id="{79727A1D-1234-4C94-926D-099478E12E1D}"/>
                </a:ext>
              </a:extLst>
            </p:cNvPr>
            <p:cNvSpPr/>
            <p:nvPr/>
          </p:nvSpPr>
          <p:spPr bwMode="auto">
            <a:xfrm>
              <a:off x="3956347"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8225C20D-8938-595A-9566-FE75AFB9C00C}"/>
                </a:ext>
              </a:extLst>
            </p:cNvPr>
            <p:cNvGrpSpPr/>
            <p:nvPr/>
          </p:nvGrpSpPr>
          <p:grpSpPr>
            <a:xfrm>
              <a:off x="4037595" y="4518060"/>
              <a:ext cx="679926" cy="237806"/>
              <a:chOff x="2739549" y="4545762"/>
              <a:chExt cx="679926" cy="237806"/>
            </a:xfrm>
          </p:grpSpPr>
          <p:sp>
            <p:nvSpPr>
              <p:cNvPr id="15" name="Rectangle 5">
                <a:extLst>
                  <a:ext uri="{FF2B5EF4-FFF2-40B4-BE49-F238E27FC236}">
                    <a16:creationId xmlns:a16="http://schemas.microsoft.com/office/drawing/2014/main" id="{7ED3E4AD-F8C8-01A5-69DE-46C3C600D96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B6B39803-DD55-9837-C60C-35F52CC40DA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30" name="Partial Circle 329">
              <a:extLst>
                <a:ext uri="{FF2B5EF4-FFF2-40B4-BE49-F238E27FC236}">
                  <a16:creationId xmlns:a16="http://schemas.microsoft.com/office/drawing/2014/main" id="{E54F689C-844D-4987-A5E4-B12DF7E11EE4}"/>
                </a:ext>
                <a:ext uri="{C183D7F6-B498-43B3-948B-1728B52AA6E4}">
                  <adec:decorative xmlns:adec="http://schemas.microsoft.com/office/drawing/2017/decorative" val="1"/>
                </a:ext>
              </a:extLst>
            </p:cNvPr>
            <p:cNvSpPr/>
            <p:nvPr/>
          </p:nvSpPr>
          <p:spPr bwMode="auto">
            <a:xfrm rot="10800000">
              <a:off x="4002392" y="4261797"/>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3" name="Group 42">
            <a:extLst>
              <a:ext uri="{FF2B5EF4-FFF2-40B4-BE49-F238E27FC236}">
                <a16:creationId xmlns:a16="http://schemas.microsoft.com/office/drawing/2014/main" id="{589F7D82-3943-30A4-53AC-F7341B76E9AE}"/>
              </a:ext>
              <a:ext uri="{C183D7F6-B498-43B3-948B-1728B52AA6E4}">
                <adec:decorative xmlns:adec="http://schemas.microsoft.com/office/drawing/2017/decorative" val="1"/>
              </a:ext>
            </a:extLst>
          </p:cNvPr>
          <p:cNvGrpSpPr/>
          <p:nvPr/>
        </p:nvGrpSpPr>
        <p:grpSpPr>
          <a:xfrm>
            <a:off x="5247775" y="3028562"/>
            <a:ext cx="842422" cy="842418"/>
            <a:chOff x="5247775" y="3028562"/>
            <a:chExt cx="842422" cy="842418"/>
          </a:xfrm>
        </p:grpSpPr>
        <p:sp>
          <p:nvSpPr>
            <p:cNvPr id="180" name="Oval 179">
              <a:extLst>
                <a:ext uri="{FF2B5EF4-FFF2-40B4-BE49-F238E27FC236}">
                  <a16:creationId xmlns:a16="http://schemas.microsoft.com/office/drawing/2014/main" id="{6DBC99E8-3C36-4820-AEE9-A7639FE9BDC4}"/>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AD1D2396-A61D-85FB-7BE3-3DC04F28E007}"/>
                </a:ext>
              </a:extLst>
            </p:cNvPr>
            <p:cNvGrpSpPr/>
            <p:nvPr/>
          </p:nvGrpSpPr>
          <p:grpSpPr>
            <a:xfrm>
              <a:off x="5467703" y="3137652"/>
              <a:ext cx="402567" cy="624238"/>
              <a:chOff x="2905821" y="3132001"/>
              <a:chExt cx="339644" cy="655658"/>
            </a:xfrm>
          </p:grpSpPr>
          <p:pic>
            <p:nvPicPr>
              <p:cNvPr id="36" name="Picture 35">
                <a:extLst>
                  <a:ext uri="{FF2B5EF4-FFF2-40B4-BE49-F238E27FC236}">
                    <a16:creationId xmlns:a16="http://schemas.microsoft.com/office/drawing/2014/main" id="{59BB8F8C-79FD-A9FA-49F9-8928599D1461}"/>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7" name="Rectangle 36">
                <a:extLst>
                  <a:ext uri="{FF2B5EF4-FFF2-40B4-BE49-F238E27FC236}">
                    <a16:creationId xmlns:a16="http://schemas.microsoft.com/office/drawing/2014/main" id="{8C3E0AB3-D8F9-CE06-B60E-279D384F359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41" name="Oval 40">
                <a:extLst>
                  <a:ext uri="{FF2B5EF4-FFF2-40B4-BE49-F238E27FC236}">
                    <a16:creationId xmlns:a16="http://schemas.microsoft.com/office/drawing/2014/main" id="{0ECB2EF5-8476-A50E-0BBD-035992E5382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77" name="Oval 376">
              <a:extLst>
                <a:ext uri="{FF2B5EF4-FFF2-40B4-BE49-F238E27FC236}">
                  <a16:creationId xmlns:a16="http://schemas.microsoft.com/office/drawing/2014/main" id="{5CC00AFB-BCDA-4264-A812-82ED693ADD75}"/>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2" name="Group 41">
            <a:extLst>
              <a:ext uri="{FF2B5EF4-FFF2-40B4-BE49-F238E27FC236}">
                <a16:creationId xmlns:a16="http://schemas.microsoft.com/office/drawing/2014/main" id="{159ABB93-CA9B-F9CC-9757-DE26B9DB140E}"/>
              </a:ext>
              <a:ext uri="{C183D7F6-B498-43B3-948B-1728B52AA6E4}">
                <adec:decorative xmlns:adec="http://schemas.microsoft.com/office/drawing/2017/decorative" val="1"/>
              </a:ext>
            </a:extLst>
          </p:cNvPr>
          <p:cNvGrpSpPr/>
          <p:nvPr/>
        </p:nvGrpSpPr>
        <p:grpSpPr>
          <a:xfrm>
            <a:off x="3956347" y="3028562"/>
            <a:ext cx="842422" cy="842418"/>
            <a:chOff x="3956347" y="3028562"/>
            <a:chExt cx="842422" cy="842418"/>
          </a:xfrm>
        </p:grpSpPr>
        <p:grpSp>
          <p:nvGrpSpPr>
            <p:cNvPr id="26" name="Group 25">
              <a:extLst>
                <a:ext uri="{FF2B5EF4-FFF2-40B4-BE49-F238E27FC236}">
                  <a16:creationId xmlns:a16="http://schemas.microsoft.com/office/drawing/2014/main" id="{E29E2584-BACE-074B-6CF3-A56EFD990D9E}"/>
                </a:ext>
              </a:extLst>
            </p:cNvPr>
            <p:cNvGrpSpPr/>
            <p:nvPr/>
          </p:nvGrpSpPr>
          <p:grpSpPr>
            <a:xfrm>
              <a:off x="4182032" y="3099502"/>
              <a:ext cx="391053" cy="700538"/>
              <a:chOff x="2905821" y="3132001"/>
              <a:chExt cx="339644" cy="655658"/>
            </a:xfrm>
          </p:grpSpPr>
          <p:pic>
            <p:nvPicPr>
              <p:cNvPr id="27" name="Picture 26">
                <a:extLst>
                  <a:ext uri="{FF2B5EF4-FFF2-40B4-BE49-F238E27FC236}">
                    <a16:creationId xmlns:a16="http://schemas.microsoft.com/office/drawing/2014/main" id="{57F677D3-5B2C-025C-6999-99E8B42AACC7}"/>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8" name="Rectangle 27">
                <a:extLst>
                  <a:ext uri="{FF2B5EF4-FFF2-40B4-BE49-F238E27FC236}">
                    <a16:creationId xmlns:a16="http://schemas.microsoft.com/office/drawing/2014/main" id="{C489893E-EB4C-B0AD-CAB5-2505E73CE41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29" name="Oval 28">
                <a:extLst>
                  <a:ext uri="{FF2B5EF4-FFF2-40B4-BE49-F238E27FC236}">
                    <a16:creationId xmlns:a16="http://schemas.microsoft.com/office/drawing/2014/main" id="{B18D7901-8DFE-B331-0FE0-BCFB7E35660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7" name="Oval 146">
              <a:extLst>
                <a:ext uri="{FF2B5EF4-FFF2-40B4-BE49-F238E27FC236}">
                  <a16:creationId xmlns:a16="http://schemas.microsoft.com/office/drawing/2014/main" id="{A6D0BF6F-E07C-46B9-B68A-9AE4C3C47D70}"/>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1" name="Group 30">
              <a:extLst>
                <a:ext uri="{FF2B5EF4-FFF2-40B4-BE49-F238E27FC236}">
                  <a16:creationId xmlns:a16="http://schemas.microsoft.com/office/drawing/2014/main" id="{3F782217-6B47-A27F-479A-552F248AA45B}"/>
                </a:ext>
              </a:extLst>
            </p:cNvPr>
            <p:cNvGrpSpPr/>
            <p:nvPr/>
          </p:nvGrpSpPr>
          <p:grpSpPr>
            <a:xfrm>
              <a:off x="4176275" y="3137652"/>
              <a:ext cx="402567" cy="624238"/>
              <a:chOff x="2905821" y="3132001"/>
              <a:chExt cx="339644" cy="655658"/>
            </a:xfrm>
          </p:grpSpPr>
          <p:pic>
            <p:nvPicPr>
              <p:cNvPr id="32" name="Picture 31">
                <a:extLst>
                  <a:ext uri="{FF2B5EF4-FFF2-40B4-BE49-F238E27FC236}">
                    <a16:creationId xmlns:a16="http://schemas.microsoft.com/office/drawing/2014/main" id="{B68FCFF6-FE71-0807-9DDC-B0DDCE58DF3F}"/>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3" name="Rectangle 32">
                <a:extLst>
                  <a:ext uri="{FF2B5EF4-FFF2-40B4-BE49-F238E27FC236}">
                    <a16:creationId xmlns:a16="http://schemas.microsoft.com/office/drawing/2014/main" id="{B1EB5B31-4F7D-6F51-E5D9-AB2AC936913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34" name="Oval 33">
                <a:extLst>
                  <a:ext uri="{FF2B5EF4-FFF2-40B4-BE49-F238E27FC236}">
                    <a16:creationId xmlns:a16="http://schemas.microsoft.com/office/drawing/2014/main" id="{69441DFF-9F50-334F-694D-5E073F4190E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12" name="Partial Circle 311">
              <a:extLst>
                <a:ext uri="{FF2B5EF4-FFF2-40B4-BE49-F238E27FC236}">
                  <a16:creationId xmlns:a16="http://schemas.microsoft.com/office/drawing/2014/main" id="{0E1FD5A6-B86B-434E-9D35-2F3666EEACDB}"/>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932953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256F08-B71D-46DE-81F1-DE9B4B7AF1CE}"/>
              </a:ext>
            </a:extLst>
          </p:cNvPr>
          <p:cNvSpPr>
            <a:spLocks noGrp="1"/>
          </p:cNvSpPr>
          <p:nvPr>
            <p:ph type="title"/>
          </p:nvPr>
        </p:nvSpPr>
        <p:spPr>
          <a:xfrm>
            <a:off x="588263" y="457200"/>
            <a:ext cx="4136137" cy="430887"/>
          </a:xfrm>
        </p:spPr>
        <p:txBody>
          <a:bodyPr/>
          <a:lstStyle/>
          <a:p>
            <a:r>
              <a:rPr lang="en-GB" dirty="0"/>
              <a:t>Device management touchpoints</a:t>
            </a:r>
          </a:p>
        </p:txBody>
      </p:sp>
      <p:pic>
        <p:nvPicPr>
          <p:cNvPr id="11" name="Picture 10">
            <a:extLst>
              <a:ext uri="{FF2B5EF4-FFF2-40B4-BE49-F238E27FC236}">
                <a16:creationId xmlns:a16="http://schemas.microsoft.com/office/drawing/2014/main" id="{22B7DA37-3DEA-4857-A63E-9F3B897515A6}"/>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6867" r="6708"/>
          <a:stretch/>
        </p:blipFill>
        <p:spPr>
          <a:xfrm>
            <a:off x="6096000" y="-13468"/>
            <a:ext cx="6096000" cy="6884936"/>
          </a:xfrm>
          <a:prstGeom prst="rect">
            <a:avLst/>
          </a:prstGeom>
        </p:spPr>
      </p:pic>
      <p:sp>
        <p:nvSpPr>
          <p:cNvPr id="60" name="TextBox 59">
            <a:extLst>
              <a:ext uri="{FF2B5EF4-FFF2-40B4-BE49-F238E27FC236}">
                <a16:creationId xmlns:a16="http://schemas.microsoft.com/office/drawing/2014/main" id="{10FB4B58-A14A-44EE-82D5-E6261F4A1F43}"/>
              </a:ext>
            </a:extLst>
          </p:cNvPr>
          <p:cNvSpPr txBox="1"/>
          <p:nvPr/>
        </p:nvSpPr>
        <p:spPr>
          <a:xfrm>
            <a:off x="1565142" y="2179374"/>
            <a:ext cx="3657600" cy="249299"/>
          </a:xfrm>
          <a:prstGeom prst="rect">
            <a:avLst/>
          </a:prstGeom>
          <a:noFill/>
        </p:spPr>
        <p:txBody>
          <a:bodyPr wrap="square" lIns="0" tIns="0" rIns="0" bIns="0" rtlCol="0">
            <a:spAutoFit/>
          </a:bodyPr>
          <a:lstStyle/>
          <a:p>
            <a:pPr>
              <a:lnSpc>
                <a:spcPct val="90000"/>
              </a:lnSpc>
              <a:spcAft>
                <a:spcPts val="600"/>
              </a:spcAft>
            </a:pPr>
            <a:r>
              <a:rPr lang="en-GB" dirty="0"/>
              <a:t>Teams admin </a:t>
            </a:r>
            <a:r>
              <a:rPr lang="en-GB" dirty="0" err="1"/>
              <a:t>center</a:t>
            </a:r>
            <a:endParaRPr lang="en-GB" dirty="0"/>
          </a:p>
        </p:txBody>
      </p:sp>
      <p:sp>
        <p:nvSpPr>
          <p:cNvPr id="64" name="TextBox 63">
            <a:extLst>
              <a:ext uri="{FF2B5EF4-FFF2-40B4-BE49-F238E27FC236}">
                <a16:creationId xmlns:a16="http://schemas.microsoft.com/office/drawing/2014/main" id="{909313F5-7E2F-4B87-BBB8-BAE59C6EA19B}"/>
              </a:ext>
            </a:extLst>
          </p:cNvPr>
          <p:cNvSpPr txBox="1"/>
          <p:nvPr/>
        </p:nvSpPr>
        <p:spPr>
          <a:xfrm>
            <a:off x="1565142" y="3179701"/>
            <a:ext cx="4449857" cy="249299"/>
          </a:xfrm>
          <a:prstGeom prst="rect">
            <a:avLst/>
          </a:prstGeom>
          <a:noFill/>
        </p:spPr>
        <p:txBody>
          <a:bodyPr wrap="square" lIns="0" tIns="0" rIns="0" bIns="0" rtlCol="0">
            <a:spAutoFit/>
          </a:bodyPr>
          <a:lstStyle/>
          <a:p>
            <a:pPr>
              <a:lnSpc>
                <a:spcPct val="90000"/>
              </a:lnSpc>
              <a:spcAft>
                <a:spcPts val="600"/>
              </a:spcAft>
            </a:pPr>
            <a:r>
              <a:rPr lang="en-GB"/>
              <a:t>Azure Active Directory portal</a:t>
            </a:r>
          </a:p>
        </p:txBody>
      </p:sp>
      <p:sp>
        <p:nvSpPr>
          <p:cNvPr id="2" name="TextBox 1">
            <a:extLst>
              <a:ext uri="{FF2B5EF4-FFF2-40B4-BE49-F238E27FC236}">
                <a16:creationId xmlns:a16="http://schemas.microsoft.com/office/drawing/2014/main" id="{99DBF776-2B8D-40F3-8182-1C892C057050}"/>
              </a:ext>
            </a:extLst>
          </p:cNvPr>
          <p:cNvSpPr txBox="1"/>
          <p:nvPr/>
        </p:nvSpPr>
        <p:spPr>
          <a:xfrm>
            <a:off x="1565142" y="4227436"/>
            <a:ext cx="4941470" cy="249299"/>
          </a:xfrm>
          <a:prstGeom prst="rect">
            <a:avLst/>
          </a:prstGeom>
          <a:noFill/>
        </p:spPr>
        <p:txBody>
          <a:bodyPr wrap="square" lIns="0" tIns="0" rIns="0" bIns="0" rtlCol="0">
            <a:spAutoFit/>
          </a:bodyPr>
          <a:lstStyle/>
          <a:p>
            <a:pPr>
              <a:lnSpc>
                <a:spcPct val="90000"/>
              </a:lnSpc>
              <a:spcAft>
                <a:spcPts val="600"/>
              </a:spcAft>
            </a:pPr>
            <a:r>
              <a:rPr lang="en-GB" dirty="0"/>
              <a:t>Intune admin center</a:t>
            </a:r>
          </a:p>
        </p:txBody>
      </p:sp>
      <p:pic>
        <p:nvPicPr>
          <p:cNvPr id="13" name="Picture 12" title="decorative">
            <a:extLst>
              <a:ext uri="{FF2B5EF4-FFF2-40B4-BE49-F238E27FC236}">
                <a16:creationId xmlns:a16="http://schemas.microsoft.com/office/drawing/2014/main" id="{1620CE9C-D5D4-4FCE-B8A2-5256F958C91B}"/>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6756" y="1768463"/>
            <a:ext cx="1130832" cy="1130834"/>
          </a:xfrm>
          <a:prstGeom prst="rect">
            <a:avLst/>
          </a:prstGeom>
        </p:spPr>
      </p:pic>
      <p:pic>
        <p:nvPicPr>
          <p:cNvPr id="14" name="Graphic 358" title="decorative">
            <a:extLst>
              <a:ext uri="{FF2B5EF4-FFF2-40B4-BE49-F238E27FC236}">
                <a16:creationId xmlns:a16="http://schemas.microsoft.com/office/drawing/2014/main" id="{86A9D539-5311-4EDF-A57A-BF1FAF70D3E9}"/>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l="-42408" t="-42408" r="-42408" b="-42408"/>
          <a:stretch/>
        </p:blipFill>
        <p:spPr>
          <a:xfrm>
            <a:off x="426615" y="3779673"/>
            <a:ext cx="1131114" cy="1131106"/>
          </a:xfrm>
          <a:prstGeom prst="rect">
            <a:avLst/>
          </a:prstGeom>
        </p:spPr>
      </p:pic>
      <p:pic>
        <p:nvPicPr>
          <p:cNvPr id="10" name="Graphic 9">
            <a:extLst>
              <a:ext uri="{FF2B5EF4-FFF2-40B4-BE49-F238E27FC236}">
                <a16:creationId xmlns:a16="http://schemas.microsoft.com/office/drawing/2014/main" id="{CF5D6183-6337-4FC0-BEA1-3F160A3DD38F}"/>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8306" y="3034334"/>
            <a:ext cx="567732" cy="567732"/>
          </a:xfrm>
          <a:prstGeom prst="rect">
            <a:avLst/>
          </a:prstGeom>
        </p:spPr>
      </p:pic>
    </p:spTree>
    <p:extLst>
      <p:ext uri="{BB962C8B-B14F-4D97-AF65-F5344CB8AC3E}">
        <p14:creationId xmlns:p14="http://schemas.microsoft.com/office/powerpoint/2010/main" val="16193672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42" presetClass="path" presetSubtype="0" decel="100000" fill="hold" grpId="1" nodeType="withEffect">
                                  <p:stCondLst>
                                    <p:cond delay="0"/>
                                  </p:stCondLst>
                                  <p:childTnLst>
                                    <p:animMotion origin="layout" path="M 4.58333E-6 3.7037E-7 L 4.58333E-6 0.04167 " pathEditMode="relative" rAng="0" ptsTypes="AA">
                                      <p:cBhvr>
                                        <p:cTn id="9" dur="750" spd="-100000" fill="hold"/>
                                        <p:tgtEl>
                                          <p:spTgt spid="60"/>
                                        </p:tgtEl>
                                        <p:attrNameLst>
                                          <p:attrName>ppt_x</p:attrName>
                                          <p:attrName>ppt_y</p:attrName>
                                        </p:attrNameLst>
                                      </p:cBhvr>
                                      <p:rCtr x="0" y="2083"/>
                                    </p:animMotion>
                                  </p:childTnLst>
                                </p:cTn>
                              </p:par>
                              <p:par>
                                <p:cTn id="10" presetID="10"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42" presetClass="path" presetSubtype="0" decel="100000" fill="hold" nodeType="withEffect">
                                  <p:stCondLst>
                                    <p:cond delay="0"/>
                                  </p:stCondLst>
                                  <p:childTnLst>
                                    <p:animMotion origin="layout" path="M -2.08333E-7 2.22222E-6 L -2.08333E-7 0.04166 " pathEditMode="relative" rAng="0" ptsTypes="AA">
                                      <p:cBhvr>
                                        <p:cTn id="14" dur="750" spd="-100000" fill="hold"/>
                                        <p:tgtEl>
                                          <p:spTgt spid="13"/>
                                        </p:tgtEl>
                                        <p:attrNameLst>
                                          <p:attrName>ppt_x</p:attrName>
                                          <p:attrName>ppt_y</p:attrName>
                                        </p:attrNameLst>
                                      </p:cBhvr>
                                      <p:rCtr x="0" y="2083"/>
                                    </p:animMotion>
                                  </p:childTnLst>
                                </p:cTn>
                              </p:par>
                              <p:par>
                                <p:cTn id="15" presetID="10" presetClass="entr" presetSubtype="0" fill="hold" grpId="0" nodeType="withEffect">
                                  <p:stCondLst>
                                    <p:cond delay="25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childTnLst>
                                </p:cTn>
                              </p:par>
                              <p:par>
                                <p:cTn id="18" presetID="42" presetClass="path" presetSubtype="0" decel="100000" fill="hold" grpId="1" nodeType="withEffect">
                                  <p:stCondLst>
                                    <p:cond delay="250"/>
                                  </p:stCondLst>
                                  <p:childTnLst>
                                    <p:animMotion origin="layout" path="M 2.70833E-6 2.96296E-6 L 2.70833E-6 0.04166 " pathEditMode="relative" rAng="0" ptsTypes="AA">
                                      <p:cBhvr>
                                        <p:cTn id="19" dur="750" spd="-100000" fill="hold"/>
                                        <p:tgtEl>
                                          <p:spTgt spid="64"/>
                                        </p:tgtEl>
                                        <p:attrNameLst>
                                          <p:attrName>ppt_x</p:attrName>
                                          <p:attrName>ppt_y</p:attrName>
                                        </p:attrNameLst>
                                      </p:cBhvr>
                                      <p:rCtr x="0" y="2083"/>
                                    </p:animMotion>
                                  </p:childTnLst>
                                </p:cTn>
                              </p:par>
                              <p:par>
                                <p:cTn id="20" presetID="10" presetClass="entr" presetSubtype="0" fill="hold" nodeType="withEffect">
                                  <p:stCondLst>
                                    <p:cond delay="25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42" presetClass="path" presetSubtype="0" decel="100000" fill="hold" nodeType="withEffect">
                                  <p:stCondLst>
                                    <p:cond delay="250"/>
                                  </p:stCondLst>
                                  <p:childTnLst>
                                    <p:animMotion origin="layout" path="M -2.08333E-7 -3.7037E-7 L -2.08333E-7 0.04167 " pathEditMode="relative" rAng="0" ptsTypes="AA">
                                      <p:cBhvr>
                                        <p:cTn id="24" dur="750" spd="-100000" fill="hold"/>
                                        <p:tgtEl>
                                          <p:spTgt spid="10"/>
                                        </p:tgtEl>
                                        <p:attrNameLst>
                                          <p:attrName>ppt_x</p:attrName>
                                          <p:attrName>ppt_y</p:attrName>
                                        </p:attrNameLst>
                                      </p:cBhvr>
                                      <p:rCtr x="0" y="2083"/>
                                    </p:animMotion>
                                  </p:childTnLst>
                                </p:cTn>
                              </p:par>
                              <p:par>
                                <p:cTn id="25" presetID="10" presetClass="entr" presetSubtype="0" fill="hold" grpId="0" nodeType="withEffect">
                                  <p:stCondLst>
                                    <p:cond delay="50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par>
                                <p:cTn id="28" presetID="42" presetClass="path" presetSubtype="0" decel="100000" fill="hold" grpId="1" nodeType="withEffect">
                                  <p:stCondLst>
                                    <p:cond delay="500"/>
                                  </p:stCondLst>
                                  <p:childTnLst>
                                    <p:animMotion origin="layout" path="M 4.16667E-7 -4.44444E-6 L 4.16667E-7 0.04167 " pathEditMode="relative" rAng="0" ptsTypes="AA">
                                      <p:cBhvr>
                                        <p:cTn id="29" dur="750" spd="-100000" fill="hold"/>
                                        <p:tgtEl>
                                          <p:spTgt spid="2"/>
                                        </p:tgtEl>
                                        <p:attrNameLst>
                                          <p:attrName>ppt_x</p:attrName>
                                          <p:attrName>ppt_y</p:attrName>
                                        </p:attrNameLst>
                                      </p:cBhvr>
                                      <p:rCtr x="0" y="2083"/>
                                    </p:animMotion>
                                  </p:childTnLst>
                                </p:cTn>
                              </p:par>
                              <p:par>
                                <p:cTn id="30" presetID="10" presetClass="entr" presetSubtype="0" fill="hold"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par>
                                <p:cTn id="33" presetID="42" presetClass="path" presetSubtype="0" decel="100000" fill="hold" nodeType="withEffect">
                                  <p:stCondLst>
                                    <p:cond delay="500"/>
                                  </p:stCondLst>
                                  <p:childTnLst>
                                    <p:animMotion origin="layout" path="M -2.08333E-7 1.48148E-6 L -2.08333E-7 0.04167 " pathEditMode="relative" rAng="0" ptsTypes="AA">
                                      <p:cBhvr>
                                        <p:cTn id="34" dur="750" spd="-100000" fill="hold"/>
                                        <p:tgtEl>
                                          <p:spTgt spid="14"/>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0" grpId="1"/>
      <p:bldP spid="64" grpId="0"/>
      <p:bldP spid="64" grpId="1"/>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2CF0990-64A4-5C66-B502-72BA631AC3B4}"/>
              </a:ext>
            </a:extLst>
          </p:cNvPr>
          <p:cNvSpPr>
            <a:spLocks noGrp="1"/>
          </p:cNvSpPr>
          <p:nvPr>
            <p:ph type="title"/>
          </p:nvPr>
        </p:nvSpPr>
        <p:spPr>
          <a:xfrm>
            <a:off x="757186" y="220894"/>
            <a:ext cx="11018520" cy="430887"/>
          </a:xfrm>
        </p:spPr>
        <p:txBody>
          <a:bodyPr/>
          <a:lstStyle/>
          <a:p>
            <a:r>
              <a:rPr lang="en-GB" dirty="0"/>
              <a:t>Management capabilities based on Microsoft Teams Rooms license</a:t>
            </a:r>
          </a:p>
        </p:txBody>
      </p:sp>
      <p:sp>
        <p:nvSpPr>
          <p:cNvPr id="2" name="Text Placeholder 1">
            <a:extLst>
              <a:ext uri="{FF2B5EF4-FFF2-40B4-BE49-F238E27FC236}">
                <a16:creationId xmlns:a16="http://schemas.microsoft.com/office/drawing/2014/main" id="{9E4CE069-BB14-6014-DBDA-75E712711015}"/>
              </a:ext>
            </a:extLst>
          </p:cNvPr>
          <p:cNvSpPr>
            <a:spLocks noGrp="1"/>
          </p:cNvSpPr>
          <p:nvPr>
            <p:ph type="body" sz="quarter" idx="11"/>
          </p:nvPr>
        </p:nvSpPr>
        <p:spPr/>
        <p:txBody>
          <a:bodyPr/>
          <a:lstStyle/>
          <a:p>
            <a:endParaRPr lang="en-US"/>
          </a:p>
        </p:txBody>
      </p:sp>
      <p:graphicFrame>
        <p:nvGraphicFramePr>
          <p:cNvPr id="5" name="Table 4">
            <a:extLst>
              <a:ext uri="{FF2B5EF4-FFF2-40B4-BE49-F238E27FC236}">
                <a16:creationId xmlns:a16="http://schemas.microsoft.com/office/drawing/2014/main" id="{ACC3FA25-83AB-A262-15E9-48E902BB7F07}"/>
              </a:ext>
            </a:extLst>
          </p:cNvPr>
          <p:cNvGraphicFramePr>
            <a:graphicFrameLocks noGrp="1"/>
          </p:cNvGraphicFramePr>
          <p:nvPr>
            <p:extLst>
              <p:ext uri="{D42A27DB-BD31-4B8C-83A1-F6EECF244321}">
                <p14:modId xmlns:p14="http://schemas.microsoft.com/office/powerpoint/2010/main" val="1471586323"/>
              </p:ext>
            </p:extLst>
          </p:nvPr>
        </p:nvGraphicFramePr>
        <p:xfrm>
          <a:off x="757186" y="860666"/>
          <a:ext cx="10769068" cy="5857357"/>
        </p:xfrm>
        <a:graphic>
          <a:graphicData uri="http://schemas.openxmlformats.org/drawingml/2006/table">
            <a:tbl>
              <a:tblPr firstRow="1" bandRow="1">
                <a:tableStyleId>{5C22544A-7EE6-4342-B048-85BDC9FD1C3A}</a:tableStyleId>
              </a:tblPr>
              <a:tblGrid>
                <a:gridCol w="4123557">
                  <a:extLst>
                    <a:ext uri="{9D8B030D-6E8A-4147-A177-3AD203B41FA5}">
                      <a16:colId xmlns:a16="http://schemas.microsoft.com/office/drawing/2014/main" val="4202658405"/>
                    </a:ext>
                  </a:extLst>
                </a:gridCol>
                <a:gridCol w="3178185">
                  <a:extLst>
                    <a:ext uri="{9D8B030D-6E8A-4147-A177-3AD203B41FA5}">
                      <a16:colId xmlns:a16="http://schemas.microsoft.com/office/drawing/2014/main" val="292160369"/>
                    </a:ext>
                  </a:extLst>
                </a:gridCol>
                <a:gridCol w="3467326">
                  <a:extLst>
                    <a:ext uri="{9D8B030D-6E8A-4147-A177-3AD203B41FA5}">
                      <a16:colId xmlns:a16="http://schemas.microsoft.com/office/drawing/2014/main" val="1854971902"/>
                    </a:ext>
                  </a:extLst>
                </a:gridCol>
              </a:tblGrid>
              <a:tr h="225803">
                <a:tc>
                  <a:txBody>
                    <a:bodyPr/>
                    <a:lstStyle/>
                    <a:p>
                      <a:pPr marL="182880" lvl="0" algn="l" fontAlgn="b"/>
                      <a:endParaRPr lang="en-US" sz="1200" b="1" i="0" u="none" strike="noStrike" dirty="0">
                        <a:solidFill>
                          <a:srgbClr val="171717"/>
                        </a:solidFill>
                        <a:effectLst/>
                        <a:latin typeface="+mn-lt"/>
                      </a:endParaRPr>
                    </a:p>
                    <a:p>
                      <a:pPr marL="182880" lvl="0" algn="l" fontAlgn="b"/>
                      <a:endParaRPr lang="en-US" sz="1200" b="1" i="0" u="none" strike="noStrike" dirty="0">
                        <a:solidFill>
                          <a:srgbClr val="171717"/>
                        </a:solidFill>
                        <a:effectLst/>
                        <a:latin typeface="+mn-lt"/>
                      </a:endParaRPr>
                    </a:p>
                  </a:txBody>
                  <a:tcPr marL="5197" marR="5197" marT="5197" marB="0" anchor="ctr">
                    <a:lnL w="6350" cap="flat" cmpd="sng" algn="ctr">
                      <a:noFill/>
                      <a:prstDash val="solid"/>
                      <a:round/>
                      <a:headEnd type="none" w="med" len="med"/>
                      <a:tailEnd type="none" w="med" len="med"/>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82880" lvl="0" algn="l" fontAlgn="b"/>
                      <a:r>
                        <a:rPr lang="en-US" sz="1200" u="none" strike="noStrike" dirty="0">
                          <a:effectLst/>
                          <a:latin typeface="+mn-lt"/>
                        </a:rPr>
                        <a:t>Microsoft Teams Rooms Basic   </a:t>
                      </a:r>
                    </a:p>
                  </a:txBody>
                  <a:tcPr marL="5197" marR="5197" marT="5197" marB="0"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82880" lvl="0" algn="l" fontAlgn="b"/>
                      <a:r>
                        <a:rPr lang="en-US" sz="1200" b="1" i="0" u="none" strike="noStrike" dirty="0">
                          <a:solidFill>
                            <a:schemeClr val="bg1"/>
                          </a:solidFill>
                          <a:effectLst/>
                          <a:latin typeface="+mn-lt"/>
                        </a:rPr>
                        <a:t>Microsoft Teams Rooms Pro</a:t>
                      </a:r>
                    </a:p>
                  </a:txBody>
                  <a:tcPr marL="5197" marR="5197" marT="5197" marB="0" anchor="ctr">
                    <a:lnL w="12700" cmpd="sng">
                      <a:noFill/>
                    </a:lnL>
                    <a:lnR w="12700" cmpd="sng">
                      <a:noFill/>
                    </a:lnR>
                    <a:lnT w="127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4675859"/>
                  </a:ext>
                </a:extLst>
              </a:tr>
              <a:tr h="232575">
                <a:tc>
                  <a:txBody>
                    <a:bodyPr/>
                    <a:lstStyle/>
                    <a:p>
                      <a:pPr algn="l" fontAlgn="t"/>
                      <a:r>
                        <a:rPr lang="en-GB" sz="1400" b="0" dirty="0">
                          <a:effectLst/>
                          <a:latin typeface="+mn-lt"/>
                        </a:rPr>
                        <a:t>Automatic device updates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1352761"/>
                  </a:ext>
                </a:extLst>
              </a:tr>
              <a:tr h="232575">
                <a:tc>
                  <a:txBody>
                    <a:bodyPr/>
                    <a:lstStyle/>
                    <a:p>
                      <a:pPr algn="l" fontAlgn="t"/>
                      <a:r>
                        <a:rPr lang="en-GB" sz="1400" b="0" dirty="0">
                          <a:effectLst/>
                          <a:latin typeface="+mn-lt"/>
                        </a:rPr>
                        <a:t>Basic device analytics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18950000"/>
                  </a:ext>
                </a:extLst>
              </a:tr>
              <a:tr h="232575">
                <a:tc>
                  <a:txBody>
                    <a:bodyPr/>
                    <a:lstStyle/>
                    <a:p>
                      <a:pPr algn="l" fontAlgn="t"/>
                      <a:r>
                        <a:rPr lang="en-GB" sz="1400" b="0" dirty="0">
                          <a:effectLst/>
                          <a:latin typeface="+mn-lt"/>
                        </a:rPr>
                        <a:t>Basic device health</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8938496"/>
                  </a:ext>
                </a:extLst>
              </a:tr>
              <a:tr h="232575">
                <a:tc>
                  <a:txBody>
                    <a:bodyPr/>
                    <a:lstStyle/>
                    <a:p>
                      <a:pPr algn="l" fontAlgn="t"/>
                      <a:r>
                        <a:rPr lang="en-GB" sz="1400" b="0" dirty="0">
                          <a:effectLst/>
                          <a:latin typeface="+mn-lt"/>
                        </a:rPr>
                        <a:t>Call quality dashboard</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95845384"/>
                  </a:ext>
                </a:extLst>
              </a:tr>
              <a:tr h="232575">
                <a:tc>
                  <a:txBody>
                    <a:bodyPr/>
                    <a:lstStyle/>
                    <a:p>
                      <a:pPr algn="l" fontAlgn="t"/>
                      <a:r>
                        <a:rPr lang="en-GB" sz="1400" b="0" dirty="0">
                          <a:effectLst/>
                          <a:latin typeface="+mn-lt"/>
                        </a:rPr>
                        <a:t>Create and view workspaces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82434989"/>
                  </a:ext>
                </a:extLst>
              </a:tr>
              <a:tr h="232575">
                <a:tc>
                  <a:txBody>
                    <a:bodyPr/>
                    <a:lstStyle/>
                    <a:p>
                      <a:pPr algn="l" fontAlgn="t"/>
                      <a:r>
                        <a:rPr lang="en-GB" sz="1400" b="0" dirty="0">
                          <a:effectLst/>
                          <a:latin typeface="+mn-lt"/>
                        </a:rPr>
                        <a:t>Real-time telemetry</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35252423"/>
                  </a:ext>
                </a:extLst>
              </a:tr>
              <a:tr h="232575">
                <a:tc>
                  <a:txBody>
                    <a:bodyPr/>
                    <a:lstStyle/>
                    <a:p>
                      <a:pPr algn="l" fontAlgn="t"/>
                      <a:r>
                        <a:rPr lang="en-GB" sz="1400" b="0" dirty="0">
                          <a:effectLst/>
                          <a:latin typeface="+mn-lt"/>
                        </a:rPr>
                        <a:t>Regular feature updates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29044174"/>
                  </a:ext>
                </a:extLst>
              </a:tr>
              <a:tr h="232575">
                <a:tc>
                  <a:txBody>
                    <a:bodyPr/>
                    <a:lstStyle/>
                    <a:p>
                      <a:pPr algn="l" fontAlgn="t"/>
                      <a:r>
                        <a:rPr lang="en-GB" sz="1400" b="0" dirty="0">
                          <a:effectLst/>
                          <a:latin typeface="+mn-lt"/>
                        </a:rPr>
                        <a:t>Remote sign-in and sign-out</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4747123"/>
                  </a:ext>
                </a:extLst>
              </a:tr>
              <a:tr h="232575">
                <a:tc>
                  <a:txBody>
                    <a:bodyPr/>
                    <a:lstStyle/>
                    <a:p>
                      <a:pPr algn="l" fontAlgn="t"/>
                      <a:r>
                        <a:rPr lang="en-GB" sz="1400" b="0" dirty="0">
                          <a:effectLst/>
                          <a:latin typeface="+mn-lt"/>
                        </a:rPr>
                        <a:t>Android device configurations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7070000"/>
                  </a:ext>
                </a:extLst>
              </a:tr>
              <a:tr h="232575">
                <a:tc>
                  <a:txBody>
                    <a:bodyPr/>
                    <a:lstStyle/>
                    <a:p>
                      <a:pPr algn="l" fontAlgn="t"/>
                      <a:r>
                        <a:rPr lang="en-GB" sz="1400" b="0" dirty="0">
                          <a:effectLst/>
                          <a:latin typeface="+mn-lt"/>
                        </a:rPr>
                        <a:t>Device alerts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2893446"/>
                  </a:ext>
                </a:extLst>
              </a:tr>
              <a:tr h="303267">
                <a:tc>
                  <a:txBody>
                    <a:bodyPr/>
                    <a:lstStyle/>
                    <a:p>
                      <a:pPr algn="l" fontAlgn="t"/>
                      <a:r>
                        <a:rPr lang="en-GB" sz="1400" b="0" dirty="0">
                          <a:effectLst/>
                          <a:latin typeface="+mn-lt"/>
                        </a:rPr>
                        <a:t>Device analytics - health and utilization</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00244764"/>
                  </a:ext>
                </a:extLst>
              </a:tr>
              <a:tr h="232575">
                <a:tc>
                  <a:txBody>
                    <a:bodyPr/>
                    <a:lstStyle/>
                    <a:p>
                      <a:pPr algn="l" fontAlgn="t"/>
                      <a:r>
                        <a:rPr lang="en-GB" sz="1400" b="0" dirty="0">
                          <a:effectLst/>
                          <a:latin typeface="+mn-lt"/>
                        </a:rPr>
                        <a:t>Device detail view</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5768512"/>
                  </a:ext>
                </a:extLst>
              </a:tr>
              <a:tr h="232575">
                <a:tc>
                  <a:txBody>
                    <a:bodyPr/>
                    <a:lstStyle/>
                    <a:p>
                      <a:pPr algn="l" fontAlgn="t"/>
                      <a:r>
                        <a:rPr lang="en-GB" sz="1400" b="0" dirty="0">
                          <a:effectLst/>
                          <a:latin typeface="+mn-lt"/>
                        </a:rPr>
                        <a:t>Device health details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3192632"/>
                  </a:ext>
                </a:extLst>
              </a:tr>
              <a:tr h="232575">
                <a:tc>
                  <a:txBody>
                    <a:bodyPr/>
                    <a:lstStyle/>
                    <a:p>
                      <a:pPr algn="l" fontAlgn="t"/>
                      <a:r>
                        <a:rPr lang="en-GB" sz="1400" b="0" dirty="0">
                          <a:effectLst/>
                          <a:latin typeface="+mn-lt"/>
                        </a:rPr>
                        <a:t>Device tags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01382715"/>
                  </a:ext>
                </a:extLst>
              </a:tr>
              <a:tr h="232575">
                <a:tc>
                  <a:txBody>
                    <a:bodyPr/>
                    <a:lstStyle/>
                    <a:p>
                      <a:pPr algn="l" fontAlgn="t"/>
                      <a:r>
                        <a:rPr lang="en-GB" sz="1400" b="0" dirty="0">
                          <a:effectLst/>
                          <a:latin typeface="+mn-lt"/>
                        </a:rPr>
                        <a:t>Graph APIs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0143089"/>
                  </a:ext>
                </a:extLst>
              </a:tr>
              <a:tr h="232575">
                <a:tc>
                  <a:txBody>
                    <a:bodyPr/>
                    <a:lstStyle/>
                    <a:p>
                      <a:pPr algn="l" fontAlgn="t"/>
                      <a:r>
                        <a:rPr lang="en-GB" sz="1400" b="0" dirty="0">
                          <a:effectLst/>
                          <a:latin typeface="+mn-lt"/>
                        </a:rPr>
                        <a:t>Remote restart</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75657632"/>
                  </a:ext>
                </a:extLst>
              </a:tr>
              <a:tr h="303267">
                <a:tc>
                  <a:txBody>
                    <a:bodyPr/>
                    <a:lstStyle/>
                    <a:p>
                      <a:pPr algn="l" fontAlgn="t"/>
                      <a:r>
                        <a:rPr lang="en-GB" sz="1400" b="0" strike="noStrike" dirty="0">
                          <a:effectLst/>
                          <a:latin typeface="+mn-lt"/>
                        </a:rPr>
                        <a:t>Windows device peripherals management</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76911299"/>
                  </a:ext>
                </a:extLst>
              </a:tr>
              <a:tr h="232575">
                <a:tc>
                  <a:txBody>
                    <a:bodyPr/>
                    <a:lstStyle/>
                    <a:p>
                      <a:pPr algn="l" fontAlgn="t"/>
                      <a:r>
                        <a:rPr lang="en-GB" sz="1400" b="0" strike="noStrike" dirty="0">
                          <a:effectLst/>
                          <a:latin typeface="+mn-lt"/>
                        </a:rPr>
                        <a:t>Windows device settings</a:t>
                      </a:r>
                    </a:p>
                  </a:txBody>
                  <a:tcPr>
                    <a:lnL w="6350" cap="flat" cmpd="sng" algn="ctr">
                      <a:noFill/>
                      <a:prstDash val="solid"/>
                      <a:round/>
                      <a:headEnd type="none" w="med" len="med"/>
                      <a:tailEnd type="none" w="med" len="med"/>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endParaRPr lang="en-GB" sz="1200" dirty="0">
                        <a:effectLst/>
                        <a:latin typeface="+mn-lt"/>
                      </a:endParaRP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t"/>
                      <a:r>
                        <a:rPr lang="en-GB" sz="1200" dirty="0">
                          <a:effectLst/>
                          <a:latin typeface="+mn-lt"/>
                        </a:rPr>
                        <a:t>✔</a:t>
                      </a:r>
                    </a:p>
                  </a:txBody>
                  <a:tcPr>
                    <a:lnL w="12700" cmpd="sng">
                      <a:noFill/>
                    </a:lnL>
                    <a:lnR w="12700" cmpd="sng">
                      <a:noFill/>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75513390"/>
                  </a:ext>
                </a:extLst>
              </a:tr>
            </a:tbl>
          </a:graphicData>
        </a:graphic>
      </p:graphicFrame>
    </p:spTree>
    <p:extLst>
      <p:ext uri="{BB962C8B-B14F-4D97-AF65-F5344CB8AC3E}">
        <p14:creationId xmlns:p14="http://schemas.microsoft.com/office/powerpoint/2010/main" val="329956269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7145ABA-AAAF-48A7-9154-0EFA8E5E060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6620853" y="1"/>
            <a:ext cx="5571146" cy="6858000"/>
          </a:xfrm>
          <a:prstGeom prst="rect">
            <a:avLst/>
          </a:prstGeom>
        </p:spPr>
      </p:pic>
      <p:sp>
        <p:nvSpPr>
          <p:cNvPr id="17" name="Title 16"/>
          <p:cNvSpPr>
            <a:spLocks noGrp="1"/>
          </p:cNvSpPr>
          <p:nvPr>
            <p:ph type="title"/>
          </p:nvPr>
        </p:nvSpPr>
        <p:spPr/>
        <p:txBody>
          <a:bodyPr/>
          <a:lstStyle/>
          <a:p>
            <a:r>
              <a:rPr lang="en-US" dirty="0"/>
              <a:t>Management options</a:t>
            </a:r>
          </a:p>
        </p:txBody>
      </p:sp>
      <p:sp>
        <p:nvSpPr>
          <p:cNvPr id="7" name="Text Placeholder 6">
            <a:extLst>
              <a:ext uri="{FF2B5EF4-FFF2-40B4-BE49-F238E27FC236}">
                <a16:creationId xmlns:a16="http://schemas.microsoft.com/office/drawing/2014/main" id="{93619CDF-43B7-4909-BB07-85D8F0C46265}"/>
              </a:ext>
            </a:extLst>
          </p:cNvPr>
          <p:cNvSpPr>
            <a:spLocks noGrp="1"/>
          </p:cNvSpPr>
          <p:nvPr>
            <p:ph type="body" sz="quarter" idx="4294967295"/>
          </p:nvPr>
        </p:nvSpPr>
        <p:spPr>
          <a:xfrm>
            <a:off x="588264" y="1721313"/>
            <a:ext cx="4028342" cy="1975926"/>
          </a:xfrm>
        </p:spPr>
        <p:txBody>
          <a:bodyPr/>
          <a:lstStyle/>
          <a:p>
            <a:pPr marL="0" indent="0">
              <a:lnSpc>
                <a:spcPct val="90000"/>
              </a:lnSpc>
              <a:spcBef>
                <a:spcPts val="0"/>
              </a:spcBef>
              <a:spcAft>
                <a:spcPts val="1800"/>
              </a:spcAft>
              <a:buNone/>
            </a:pPr>
            <a:r>
              <a:rPr lang="en-US" sz="1800" dirty="0">
                <a:solidFill>
                  <a:schemeClr val="accent1"/>
                </a:solidFill>
                <a:latin typeface="+mj-lt"/>
              </a:rPr>
              <a:t>Teams admin center </a:t>
            </a:r>
            <a:r>
              <a:rPr lang="en-US" sz="1800" dirty="0"/>
              <a:t>is the single pane of glass for managing all Microsoft Teams devices</a:t>
            </a:r>
          </a:p>
          <a:p>
            <a:pPr marL="0" indent="0">
              <a:lnSpc>
                <a:spcPct val="90000"/>
              </a:lnSpc>
              <a:spcBef>
                <a:spcPts val="0"/>
              </a:spcBef>
              <a:spcAft>
                <a:spcPts val="1800"/>
              </a:spcAft>
              <a:buNone/>
            </a:pPr>
            <a:r>
              <a:rPr lang="en-US" sz="1800" dirty="0">
                <a:solidFill>
                  <a:schemeClr val="accent1"/>
                </a:solidFill>
                <a:latin typeface="+mj-lt"/>
              </a:rPr>
              <a:t>Teams Rooms Pro Management </a:t>
            </a:r>
            <a:r>
              <a:rPr lang="en-US" sz="1800" dirty="0"/>
              <a:t>is a Microsoft managed service that provides AI-driven, around-the-clock support for Teams Rooms</a:t>
            </a:r>
          </a:p>
        </p:txBody>
      </p:sp>
      <p:pic>
        <p:nvPicPr>
          <p:cNvPr id="6" name="Picture 5">
            <a:extLst>
              <a:ext uri="{FF2B5EF4-FFF2-40B4-BE49-F238E27FC236}">
                <a16:creationId xmlns:a16="http://schemas.microsoft.com/office/drawing/2014/main" id="{E66A282A-37FE-5DCB-1CF1-4229EA9943EC}"/>
              </a:ext>
              <a:ext uri="{C183D7F6-B498-43B3-948B-1728B52AA6E4}">
                <adec:decorative xmlns:adec="http://schemas.microsoft.com/office/drawing/2017/decorative" val="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0" y="4349931"/>
            <a:ext cx="4145280" cy="2508069"/>
          </a:xfrm>
          <a:prstGeom prst="rect">
            <a:avLst/>
          </a:prstGeom>
          <a:ln>
            <a:noFill/>
          </a:ln>
        </p:spPr>
      </p:pic>
    </p:spTree>
    <p:extLst>
      <p:ext uri="{BB962C8B-B14F-4D97-AF65-F5344CB8AC3E}">
        <p14:creationId xmlns:p14="http://schemas.microsoft.com/office/powerpoint/2010/main" val="91679441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88A73-AB63-46BE-9379-EC04A219244D}"/>
              </a:ext>
            </a:extLst>
          </p:cNvPr>
          <p:cNvSpPr>
            <a:spLocks noGrp="1"/>
          </p:cNvSpPr>
          <p:nvPr>
            <p:ph type="title"/>
          </p:nvPr>
        </p:nvSpPr>
        <p:spPr/>
        <p:txBody>
          <a:bodyPr/>
          <a:lstStyle/>
          <a:p>
            <a:r>
              <a:rPr lang="en-US"/>
              <a:t>Teams admin center</a:t>
            </a:r>
          </a:p>
        </p:txBody>
      </p:sp>
    </p:spTree>
    <p:extLst>
      <p:ext uri="{BB962C8B-B14F-4D97-AF65-F5344CB8AC3E}">
        <p14:creationId xmlns:p14="http://schemas.microsoft.com/office/powerpoint/2010/main" val="3754160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B642C-728F-4F54-94C1-E716DEBD6AC7}"/>
              </a:ext>
            </a:extLst>
          </p:cNvPr>
          <p:cNvSpPr>
            <a:spLocks noGrp="1"/>
          </p:cNvSpPr>
          <p:nvPr>
            <p:ph type="title"/>
          </p:nvPr>
        </p:nvSpPr>
        <p:spPr/>
        <p:txBody>
          <a:bodyPr/>
          <a:lstStyle/>
          <a:p>
            <a:r>
              <a:rPr lang="en-US"/>
              <a:t>Teams admin center </a:t>
            </a:r>
          </a:p>
        </p:txBody>
      </p:sp>
      <p:sp>
        <p:nvSpPr>
          <p:cNvPr id="5" name="Text Placeholder 4">
            <a:extLst>
              <a:ext uri="{FF2B5EF4-FFF2-40B4-BE49-F238E27FC236}">
                <a16:creationId xmlns:a16="http://schemas.microsoft.com/office/drawing/2014/main" id="{BC5BD39C-9EFC-6D4F-A299-5883ED4A5313}"/>
              </a:ext>
            </a:extLst>
          </p:cNvPr>
          <p:cNvSpPr>
            <a:spLocks noGrp="1"/>
          </p:cNvSpPr>
          <p:nvPr>
            <p:ph type="body" sz="quarter" idx="11"/>
          </p:nvPr>
        </p:nvSpPr>
        <p:spPr>
          <a:xfrm>
            <a:off x="3684286" y="1472034"/>
            <a:ext cx="5124048" cy="3585597"/>
          </a:xfrm>
        </p:spPr>
        <p:txBody>
          <a:bodyPr/>
          <a:lstStyle/>
          <a:p>
            <a:pPr>
              <a:spcBef>
                <a:spcPts val="1200"/>
              </a:spcBef>
              <a:spcAft>
                <a:spcPts val="600"/>
              </a:spcAft>
              <a:buClr>
                <a:schemeClr val="accent1"/>
              </a:buClr>
              <a:buSzPct val="100000"/>
            </a:pPr>
            <a:r>
              <a:rPr lang="en-US" sz="1600" dirty="0"/>
              <a:t>One place to manage all your Teams devices</a:t>
            </a:r>
          </a:p>
          <a:p>
            <a:pPr>
              <a:spcBef>
                <a:spcPts val="1200"/>
              </a:spcBef>
              <a:spcAft>
                <a:spcPts val="600"/>
              </a:spcAft>
              <a:buClr>
                <a:schemeClr val="accent1"/>
              </a:buClr>
              <a:buSzPct val="100000"/>
            </a:pPr>
            <a:r>
              <a:rPr lang="en-US" sz="1600" dirty="0"/>
              <a:t>Granular device management</a:t>
            </a:r>
          </a:p>
          <a:p>
            <a:pPr>
              <a:spcBef>
                <a:spcPts val="1200"/>
              </a:spcBef>
              <a:spcAft>
                <a:spcPts val="600"/>
              </a:spcAft>
              <a:buClr>
                <a:schemeClr val="accent1"/>
              </a:buClr>
              <a:buSzPct val="100000"/>
            </a:pPr>
            <a:r>
              <a:rPr lang="en-US" sz="1600" dirty="0"/>
              <a:t>Inspect device health</a:t>
            </a:r>
          </a:p>
          <a:p>
            <a:pPr>
              <a:spcBef>
                <a:spcPts val="1200"/>
              </a:spcBef>
              <a:spcAft>
                <a:spcPts val="600"/>
              </a:spcAft>
              <a:buClr>
                <a:schemeClr val="accent1"/>
              </a:buClr>
              <a:buSzPct val="100000"/>
            </a:pPr>
            <a:r>
              <a:rPr lang="en-US" sz="1600" dirty="0"/>
              <a:t>Log Collection</a:t>
            </a:r>
          </a:p>
          <a:p>
            <a:pPr>
              <a:spcBef>
                <a:spcPts val="1200"/>
              </a:spcBef>
              <a:spcAft>
                <a:spcPts val="600"/>
              </a:spcAft>
              <a:buClr>
                <a:schemeClr val="accent1"/>
              </a:buClr>
              <a:buSzPct val="100000"/>
            </a:pPr>
            <a:r>
              <a:rPr lang="en-US" sz="1600" dirty="0"/>
              <a:t>Meeting history</a:t>
            </a:r>
          </a:p>
          <a:p>
            <a:pPr>
              <a:spcBef>
                <a:spcPts val="1200"/>
              </a:spcBef>
              <a:spcAft>
                <a:spcPts val="600"/>
              </a:spcAft>
              <a:buClr>
                <a:schemeClr val="accent1"/>
              </a:buClr>
              <a:buSzPct val="100000"/>
            </a:pPr>
            <a:r>
              <a:rPr lang="en-US" sz="1600" dirty="0"/>
              <a:t>Performance statistics (network, audio, etc.)</a:t>
            </a:r>
          </a:p>
          <a:p>
            <a:pPr>
              <a:spcBef>
                <a:spcPts val="1200"/>
              </a:spcBef>
              <a:spcAft>
                <a:spcPts val="600"/>
              </a:spcAft>
              <a:buClr>
                <a:schemeClr val="accent1"/>
              </a:buClr>
              <a:buSzPct val="100000"/>
            </a:pPr>
            <a:r>
              <a:rPr lang="en-US" sz="1600" dirty="0"/>
              <a:t>Remote provisioning</a:t>
            </a:r>
          </a:p>
          <a:p>
            <a:pPr>
              <a:spcBef>
                <a:spcPts val="1200"/>
              </a:spcBef>
              <a:spcAft>
                <a:spcPts val="600"/>
              </a:spcAft>
              <a:buClr>
                <a:schemeClr val="accent1"/>
              </a:buClr>
              <a:buSzPct val="100000"/>
            </a:pPr>
            <a:r>
              <a:rPr lang="en-US" sz="1600" dirty="0"/>
              <a:t>Device updates</a:t>
            </a:r>
          </a:p>
        </p:txBody>
      </p:sp>
      <p:pic>
        <p:nvPicPr>
          <p:cNvPr id="11" name="Picture 10">
            <a:extLst>
              <a:ext uri="{FF2B5EF4-FFF2-40B4-BE49-F238E27FC236}">
                <a16:creationId xmlns:a16="http://schemas.microsoft.com/office/drawing/2014/main" id="{085C1037-830C-45CC-B9B1-D368EB9872E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98428" y="1227923"/>
            <a:ext cx="2368434" cy="4767763"/>
          </a:xfrm>
          <a:prstGeom prst="rect">
            <a:avLst/>
          </a:prstGeom>
          <a:solidFill>
            <a:schemeClr val="bg1"/>
          </a:solidFill>
          <a:ln>
            <a:noFill/>
          </a:ln>
          <a:effectLst>
            <a:outerShdw blurRad="152400" algn="tl" rotWithShape="0">
              <a:srgbClr val="333333">
                <a:alpha val="30000"/>
              </a:srgbClr>
            </a:outerShdw>
          </a:effectLst>
        </p:spPr>
      </p:pic>
    </p:spTree>
    <p:extLst>
      <p:ext uri="{BB962C8B-B14F-4D97-AF65-F5344CB8AC3E}">
        <p14:creationId xmlns:p14="http://schemas.microsoft.com/office/powerpoint/2010/main" val="385332472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4A98864-536D-4A2B-A4EC-04B709683BC2}"/>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473CB1A6-488B-482D-A897-BC7AE41192CE}"/>
              </a:ext>
            </a:extLst>
          </p:cNvPr>
          <p:cNvSpPr>
            <a:spLocks noGrp="1"/>
          </p:cNvSpPr>
          <p:nvPr>
            <p:ph type="title"/>
          </p:nvPr>
        </p:nvSpPr>
        <p:spPr/>
        <p:txBody>
          <a:bodyPr/>
          <a:lstStyle/>
          <a:p>
            <a:r>
              <a:rPr lang="en-US"/>
              <a:t>Teams admin center roles</a:t>
            </a:r>
          </a:p>
        </p:txBody>
      </p:sp>
      <p:sp>
        <p:nvSpPr>
          <p:cNvPr id="2" name="Text Placeholder 1">
            <a:extLst>
              <a:ext uri="{FF2B5EF4-FFF2-40B4-BE49-F238E27FC236}">
                <a16:creationId xmlns:a16="http://schemas.microsoft.com/office/drawing/2014/main" id="{6D5CDF41-1460-4840-B434-428199F10298}"/>
              </a:ext>
            </a:extLst>
          </p:cNvPr>
          <p:cNvSpPr>
            <a:spLocks noGrp="1"/>
          </p:cNvSpPr>
          <p:nvPr>
            <p:ph type="body" sz="quarter" idx="11"/>
          </p:nvPr>
        </p:nvSpPr>
        <p:spPr>
          <a:xfrm>
            <a:off x="584200" y="1472034"/>
            <a:ext cx="5124048" cy="1231106"/>
          </a:xfrm>
        </p:spPr>
        <p:txBody>
          <a:bodyPr/>
          <a:lstStyle/>
          <a:p>
            <a:pPr>
              <a:spcBef>
                <a:spcPts val="1200"/>
              </a:spcBef>
              <a:spcAft>
                <a:spcPts val="600"/>
              </a:spcAft>
            </a:pPr>
            <a:r>
              <a:rPr lang="en-US" sz="1600" dirty="0"/>
              <a:t>Microsoft 365 Global administrator</a:t>
            </a:r>
          </a:p>
          <a:p>
            <a:pPr>
              <a:spcBef>
                <a:spcPts val="1200"/>
              </a:spcBef>
              <a:spcAft>
                <a:spcPts val="600"/>
              </a:spcAft>
            </a:pPr>
            <a:r>
              <a:rPr lang="en-US" sz="1600" dirty="0"/>
              <a:t>Teams administrator</a:t>
            </a:r>
          </a:p>
          <a:p>
            <a:pPr>
              <a:spcBef>
                <a:spcPts val="1200"/>
              </a:spcBef>
              <a:spcAft>
                <a:spcPts val="600"/>
              </a:spcAft>
            </a:pPr>
            <a:r>
              <a:rPr lang="en-US" sz="1600" dirty="0"/>
              <a:t>Teams devices administrator</a:t>
            </a:r>
          </a:p>
        </p:txBody>
      </p:sp>
      <p:pic>
        <p:nvPicPr>
          <p:cNvPr id="9" name="Picture 8">
            <a:extLst>
              <a:ext uri="{FF2B5EF4-FFF2-40B4-BE49-F238E27FC236}">
                <a16:creationId xmlns:a16="http://schemas.microsoft.com/office/drawing/2014/main" id="{049AC03B-C6E0-4788-995C-865E08DAE041}"/>
              </a:ext>
              <a:ext uri="{C183D7F6-B498-43B3-948B-1728B52AA6E4}">
                <adec:decorative xmlns:adec="http://schemas.microsoft.com/office/drawing/2017/decorative" val="1"/>
              </a:ext>
            </a:extLst>
          </p:cNvPr>
          <p:cNvPicPr>
            <a:picLocks noChangeAspect="1"/>
          </p:cNvPicPr>
          <p:nvPr/>
        </p:nvPicPr>
        <p:blipFill rotWithShape="1">
          <a:blip r:embed="rId3"/>
          <a:srcRect r="30510"/>
          <a:stretch/>
        </p:blipFill>
        <p:spPr>
          <a:xfrm>
            <a:off x="4304490" y="1472034"/>
            <a:ext cx="7656769" cy="2344550"/>
          </a:xfrm>
          <a:prstGeom prst="rect">
            <a:avLst/>
          </a:prstGeom>
          <a:solidFill>
            <a:schemeClr val="bg1"/>
          </a:solidFill>
          <a:ln>
            <a:noFill/>
          </a:ln>
          <a:effectLst>
            <a:outerShdw blurRad="152400" algn="tl" rotWithShape="0">
              <a:srgbClr val="333333">
                <a:alpha val="30000"/>
              </a:srgbClr>
            </a:outerShdw>
          </a:effectLst>
        </p:spPr>
      </p:pic>
      <p:sp>
        <p:nvSpPr>
          <p:cNvPr id="11" name="TextBox 10">
            <a:extLst>
              <a:ext uri="{FF2B5EF4-FFF2-40B4-BE49-F238E27FC236}">
                <a16:creationId xmlns:a16="http://schemas.microsoft.com/office/drawing/2014/main" id="{1449FD0E-6774-4340-9ADC-A862CD702425}"/>
              </a:ext>
            </a:extLst>
          </p:cNvPr>
          <p:cNvSpPr txBox="1"/>
          <p:nvPr/>
        </p:nvSpPr>
        <p:spPr>
          <a:xfrm>
            <a:off x="584200" y="3405173"/>
            <a:ext cx="2334663" cy="1215717"/>
          </a:xfrm>
          <a:prstGeom prst="rect">
            <a:avLst/>
          </a:prstGeom>
        </p:spPr>
        <p:txBody>
          <a:bodyPr vert="horz" wrap="square" lIns="0" tIns="0" rIns="0" bIns="0" rtlCol="0">
            <a:spAutoFit/>
          </a:bodyPr>
          <a:lstStyle>
            <a:lvl1pPr marR="0" indent="0" defTabSz="914367" fontAlgn="auto">
              <a:lnSpc>
                <a:spcPct val="100000"/>
              </a:lnSpc>
              <a:spcBef>
                <a:spcPts val="0"/>
              </a:spcBef>
              <a:spcAft>
                <a:spcPts val="600"/>
              </a:spcAft>
              <a:buClr>
                <a:schemeClr val="accent1"/>
              </a:buClr>
              <a:buSzPct val="100000"/>
              <a:buFont typeface="Wingdings" panose="05000000000000000000" pitchFamily="2" charset="2"/>
              <a:buNone/>
              <a:tabLst/>
              <a:defRPr b="0" i="0" spc="0" baseline="0">
                <a:solidFill>
                  <a:srgbClr val="000000"/>
                </a:solidFill>
              </a:defRPr>
            </a:lvl1pPr>
            <a:lvl2pPr marL="224097"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3pPr>
            <a:lvl4pPr marL="672290"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pPr>
              <a:spcBef>
                <a:spcPts val="1200"/>
              </a:spcBef>
            </a:pPr>
            <a:r>
              <a:rPr lang="en-US" sz="1600" dirty="0"/>
              <a:t>Assigned via </a:t>
            </a:r>
            <a:br>
              <a:rPr lang="en-US" sz="1600" dirty="0"/>
            </a:br>
            <a:r>
              <a:rPr lang="en-US" sz="1600" dirty="0">
                <a:solidFill>
                  <a:schemeClr val="accent1"/>
                </a:solidFill>
                <a:latin typeface="+mj-lt"/>
              </a:rPr>
              <a:t>Azure AD portal</a:t>
            </a:r>
          </a:p>
          <a:p>
            <a:pPr>
              <a:spcBef>
                <a:spcPts val="1200"/>
              </a:spcBef>
            </a:pPr>
            <a:r>
              <a:rPr lang="en-US" sz="1600" dirty="0"/>
              <a:t>Assigned via </a:t>
            </a:r>
            <a:r>
              <a:rPr lang="en-US" sz="1600" dirty="0">
                <a:solidFill>
                  <a:schemeClr val="accent1"/>
                </a:solidFill>
                <a:latin typeface="+mj-lt"/>
              </a:rPr>
              <a:t>Microsoft 365 admin center</a:t>
            </a:r>
          </a:p>
        </p:txBody>
      </p:sp>
      <p:cxnSp>
        <p:nvCxnSpPr>
          <p:cNvPr id="5" name="Straight Connector 4">
            <a:extLst>
              <a:ext uri="{C183D7F6-B498-43B3-948B-1728B52AA6E4}">
                <adec:decorative xmlns:adec="http://schemas.microsoft.com/office/drawing/2017/decorative" val="1"/>
              </a:ext>
            </a:extLst>
          </p:cNvPr>
          <p:cNvCxnSpPr>
            <a:cxnSpLocks/>
          </p:cNvCxnSpPr>
          <p:nvPr/>
        </p:nvCxnSpPr>
        <p:spPr>
          <a:xfrm flipH="1">
            <a:off x="607169" y="3040335"/>
            <a:ext cx="3478694" cy="0"/>
          </a:xfrm>
          <a:prstGeom prst="line">
            <a:avLst/>
          </a:prstGeom>
          <a:ln w="1905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877866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917A7CF-BACD-4837-AC4D-0CDAD26F26DF}"/>
              </a:ext>
            </a:extLst>
          </p:cNvPr>
          <p:cNvSpPr>
            <a:spLocks noGrp="1"/>
          </p:cNvSpPr>
          <p:nvPr>
            <p:ph type="title"/>
          </p:nvPr>
        </p:nvSpPr>
        <p:spPr/>
        <p:txBody>
          <a:bodyPr/>
          <a:lstStyle/>
          <a:p>
            <a:r>
              <a:rPr lang="en-US" dirty="0"/>
              <a:t>Introducing Teams devices administrator</a:t>
            </a:r>
          </a:p>
        </p:txBody>
      </p:sp>
      <p:sp>
        <p:nvSpPr>
          <p:cNvPr id="2" name="Rectangle 1">
            <a:extLst>
              <a:ext uri="{FF2B5EF4-FFF2-40B4-BE49-F238E27FC236}">
                <a16:creationId xmlns:a16="http://schemas.microsoft.com/office/drawing/2014/main" id="{E48A0C60-5FC8-44A6-A351-C389BFABF566}"/>
              </a:ext>
            </a:extLst>
          </p:cNvPr>
          <p:cNvSpPr/>
          <p:nvPr/>
        </p:nvSpPr>
        <p:spPr bwMode="auto">
          <a:xfrm>
            <a:off x="4214094" y="3107648"/>
            <a:ext cx="4517189" cy="1034129"/>
          </a:xfrm>
          <a:prstGeom prst="rect">
            <a:avLst/>
          </a:prstGeom>
          <a:solidFill>
            <a:schemeClr val="bg2"/>
          </a:solidFill>
          <a:ln w="9525" cap="flat" cmpd="sng" algn="ctr">
            <a:noFill/>
            <a:prstDash val="solid"/>
            <a:headEnd type="none" w="med" len="med"/>
            <a:tailEnd type="none" w="med" len="med"/>
          </a:ln>
          <a:effectLst/>
        </p:spPr>
        <p:txBody>
          <a:bodyPr rot="0" spcFirstLastPara="0" vertOverflow="overflow" horzOverflow="overflow" vert="horz" wrap="square" lIns="182880" tIns="182880" rIns="182880" bIns="182880" numCol="1" spcCol="0" rtlCol="0" fromWordArt="0" anchor="t" anchorCtr="0" forceAA="0" compatLnSpc="1">
            <a:prstTxWarp prst="textNoShape">
              <a:avLst/>
            </a:prstTxWarp>
            <a:spAutoFit/>
          </a:bodyPr>
          <a:lstStyle/>
          <a:p>
            <a:pPr>
              <a:lnSpc>
                <a:spcPct val="90000"/>
              </a:lnSpc>
              <a:spcBef>
                <a:spcPts val="1200"/>
              </a:spcBef>
              <a:spcAft>
                <a:spcPts val="600"/>
              </a:spcAft>
            </a:pPr>
            <a:r>
              <a:rPr lang="en-US" sz="1600" kern="0" dirty="0">
                <a:solidFill>
                  <a:srgbClr val="000000"/>
                </a:solidFill>
                <a:latin typeface="Segoe UI"/>
              </a:rPr>
              <a:t>To view call quality data or call analytics, you need to be assigned one of the </a:t>
            </a:r>
            <a:r>
              <a:rPr lang="en-US" sz="1600" kern="0" dirty="0">
                <a:solidFill>
                  <a:schemeClr val="accent1"/>
                </a:solidFill>
                <a:latin typeface="+mj-lt"/>
              </a:rPr>
              <a:t>Teams Communications </a:t>
            </a:r>
            <a:r>
              <a:rPr lang="en-US" sz="1600" kern="0" dirty="0">
                <a:solidFill>
                  <a:srgbClr val="000000"/>
                </a:solidFill>
                <a:latin typeface="Segoe UI"/>
              </a:rPr>
              <a:t>roles.</a:t>
            </a:r>
          </a:p>
        </p:txBody>
      </p:sp>
      <p:sp>
        <p:nvSpPr>
          <p:cNvPr id="4" name="Text Placeholder 3">
            <a:extLst>
              <a:ext uri="{FF2B5EF4-FFF2-40B4-BE49-F238E27FC236}">
                <a16:creationId xmlns:a16="http://schemas.microsoft.com/office/drawing/2014/main" id="{7438E683-8A4A-43F9-BEE0-7E72E121ED8B}"/>
              </a:ext>
            </a:extLst>
          </p:cNvPr>
          <p:cNvSpPr>
            <a:spLocks noGrp="1"/>
          </p:cNvSpPr>
          <p:nvPr>
            <p:ph type="body" sz="quarter" idx="11"/>
          </p:nvPr>
        </p:nvSpPr>
        <p:spPr>
          <a:xfrm>
            <a:off x="4214094" y="1472034"/>
            <a:ext cx="5124048" cy="1200329"/>
          </a:xfrm>
        </p:spPr>
        <p:txBody>
          <a:bodyPr/>
          <a:lstStyle/>
          <a:p>
            <a:pPr>
              <a:spcBef>
                <a:spcPts val="1200"/>
              </a:spcBef>
              <a:spcAft>
                <a:spcPts val="600"/>
              </a:spcAft>
              <a:buClr>
                <a:schemeClr val="accent1"/>
              </a:buClr>
              <a:buSzPct val="100000"/>
            </a:pPr>
            <a:r>
              <a:rPr lang="en-US" sz="1600" dirty="0"/>
              <a:t>Limited to managing Teams devices</a:t>
            </a:r>
          </a:p>
          <a:p>
            <a:pPr>
              <a:spcBef>
                <a:spcPts val="1200"/>
              </a:spcBef>
              <a:spcAft>
                <a:spcPts val="600"/>
              </a:spcAft>
              <a:buClr>
                <a:schemeClr val="accent1"/>
              </a:buClr>
              <a:buSzPct val="100000"/>
            </a:pPr>
            <a:r>
              <a:rPr lang="en-US" sz="1600" dirty="0"/>
              <a:t>Can </a:t>
            </a:r>
            <a:r>
              <a:rPr lang="en-US" sz="1600" dirty="0">
                <a:solidFill>
                  <a:schemeClr val="accent1"/>
                </a:solidFill>
                <a:latin typeface="+mj-lt"/>
              </a:rPr>
              <a:t>not</a:t>
            </a:r>
            <a:r>
              <a:rPr lang="en-US" sz="1600" dirty="0"/>
              <a:t> limit to a specific device type</a:t>
            </a:r>
          </a:p>
          <a:p>
            <a:pPr>
              <a:spcBef>
                <a:spcPts val="1200"/>
              </a:spcBef>
              <a:spcAft>
                <a:spcPts val="600"/>
              </a:spcAft>
              <a:buClr>
                <a:schemeClr val="accent1"/>
              </a:buClr>
              <a:buSzPct val="100000"/>
            </a:pPr>
            <a:r>
              <a:rPr lang="en-US" sz="1600" dirty="0"/>
              <a:t>Can </a:t>
            </a:r>
            <a:r>
              <a:rPr lang="en-US" sz="1600" dirty="0">
                <a:solidFill>
                  <a:schemeClr val="accent1"/>
                </a:solidFill>
                <a:latin typeface="+mj-lt"/>
              </a:rPr>
              <a:t>not</a:t>
            </a:r>
            <a:r>
              <a:rPr lang="en-US" sz="1600" dirty="0"/>
              <a:t> view call quality or call history data</a:t>
            </a:r>
          </a:p>
        </p:txBody>
      </p:sp>
      <p:pic>
        <p:nvPicPr>
          <p:cNvPr id="5" name="Picture 4">
            <a:extLst>
              <a:ext uri="{FF2B5EF4-FFF2-40B4-BE49-F238E27FC236}">
                <a16:creationId xmlns:a16="http://schemas.microsoft.com/office/drawing/2014/main" id="{06183EC7-07BE-4D58-B607-D79F5D9D27E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88263" y="1472034"/>
            <a:ext cx="2872456" cy="4355014"/>
          </a:xfrm>
          <a:prstGeom prst="rect">
            <a:avLst/>
          </a:prstGeom>
          <a:solidFill>
            <a:schemeClr val="bg1"/>
          </a:solidFill>
          <a:ln>
            <a:noFill/>
          </a:ln>
          <a:effectLst>
            <a:outerShdw blurRad="152400" algn="tl" rotWithShape="0">
              <a:srgbClr val="333333">
                <a:alpha val="30000"/>
              </a:srgbClr>
            </a:outerShdw>
          </a:effectLst>
        </p:spPr>
      </p:pic>
    </p:spTree>
    <p:extLst>
      <p:ext uri="{BB962C8B-B14F-4D97-AF65-F5344CB8AC3E}">
        <p14:creationId xmlns:p14="http://schemas.microsoft.com/office/powerpoint/2010/main" val="165697326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B51E7D2-0E7D-45A2-9309-D72993EB5A0E}"/>
              </a:ext>
            </a:extLst>
          </p:cNvPr>
          <p:cNvSpPr>
            <a:spLocks noGrp="1"/>
          </p:cNvSpPr>
          <p:nvPr>
            <p:ph type="title"/>
          </p:nvPr>
        </p:nvSpPr>
        <p:spPr/>
        <p:txBody>
          <a:bodyPr/>
          <a:lstStyle/>
          <a:p>
            <a:r>
              <a:rPr lang="en-US"/>
              <a:t>Managing Teams devices</a:t>
            </a:r>
          </a:p>
        </p:txBody>
      </p:sp>
      <p:sp>
        <p:nvSpPr>
          <p:cNvPr id="2" name="Text Placeholder 1">
            <a:extLst>
              <a:ext uri="{FF2B5EF4-FFF2-40B4-BE49-F238E27FC236}">
                <a16:creationId xmlns:a16="http://schemas.microsoft.com/office/drawing/2014/main" id="{99AAB0E2-AF01-4AB7-9DFF-A461F264F7A3}"/>
              </a:ext>
            </a:extLst>
          </p:cNvPr>
          <p:cNvSpPr>
            <a:spLocks noGrp="1"/>
          </p:cNvSpPr>
          <p:nvPr>
            <p:ph type="body" sz="quarter" idx="11"/>
          </p:nvPr>
        </p:nvSpPr>
        <p:spPr>
          <a:xfrm>
            <a:off x="8787331" y="1788771"/>
            <a:ext cx="2819452" cy="1231106"/>
          </a:xfrm>
        </p:spPr>
        <p:txBody>
          <a:bodyPr/>
          <a:lstStyle/>
          <a:p>
            <a:pPr>
              <a:spcBef>
                <a:spcPts val="1200"/>
              </a:spcBef>
              <a:spcAft>
                <a:spcPts val="600"/>
              </a:spcAft>
            </a:pPr>
            <a:r>
              <a:rPr lang="en-US" sz="1600" dirty="0"/>
              <a:t>See summary of all devices</a:t>
            </a:r>
          </a:p>
          <a:p>
            <a:pPr>
              <a:spcBef>
                <a:spcPts val="1200"/>
              </a:spcBef>
              <a:spcAft>
                <a:spcPts val="600"/>
              </a:spcAft>
            </a:pPr>
            <a:r>
              <a:rPr lang="en-US" sz="1600" dirty="0"/>
              <a:t>Apply configurations and tags</a:t>
            </a:r>
          </a:p>
          <a:p>
            <a:pPr>
              <a:spcBef>
                <a:spcPts val="1200"/>
              </a:spcBef>
              <a:spcAft>
                <a:spcPts val="600"/>
              </a:spcAft>
            </a:pPr>
            <a:r>
              <a:rPr lang="en-US" sz="1600" dirty="0"/>
              <a:t>Update firmware</a:t>
            </a:r>
          </a:p>
        </p:txBody>
      </p:sp>
      <p:pic>
        <p:nvPicPr>
          <p:cNvPr id="6" name="Picture 5">
            <a:extLst>
              <a:ext uri="{FF2B5EF4-FFF2-40B4-BE49-F238E27FC236}">
                <a16:creationId xmlns:a16="http://schemas.microsoft.com/office/drawing/2014/main" id="{F25448FF-F204-45C2-A552-CA102D26B52C}"/>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t="197" b="9318"/>
          <a:stretch/>
        </p:blipFill>
        <p:spPr>
          <a:xfrm>
            <a:off x="282924" y="1860605"/>
            <a:ext cx="7938625" cy="3060642"/>
          </a:xfrm>
          <a:prstGeom prst="rect">
            <a:avLst/>
          </a:prstGeom>
          <a:solidFill>
            <a:schemeClr val="bg1"/>
          </a:solidFill>
          <a:ln>
            <a:noFill/>
          </a:ln>
          <a:effectLst>
            <a:outerShdw blurRad="152400" algn="tl" rotWithShape="0">
              <a:srgbClr val="333333">
                <a:alpha val="30000"/>
              </a:srgbClr>
            </a:outerShdw>
          </a:effectLst>
        </p:spPr>
      </p:pic>
      <p:grpSp>
        <p:nvGrpSpPr>
          <p:cNvPr id="4" name="Group 3">
            <a:extLst>
              <a:ext uri="{FF2B5EF4-FFF2-40B4-BE49-F238E27FC236}">
                <a16:creationId xmlns:a16="http://schemas.microsoft.com/office/drawing/2014/main" id="{C646F052-05A8-7740-8589-1FE767E5E496}"/>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2509C6CF-1529-F4A6-03ED-9C753B14DBFB}"/>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AA7C3C79-9B7E-0FEC-4DD9-74808A9B7DE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38831481-1D92-AF02-8021-64E32CF05455}"/>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C3450B47-D562-AB07-C14E-632F7EA653D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79E9B6A8-9D40-64DD-FE9F-3754315ED87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B5CEF697-AF1B-8B7C-00A7-D4BE0F524C5B}"/>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BB7BF6C2-C1A9-2047-6ACD-7DE12016CB96}"/>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F024A9AD-DC13-ED4A-1C30-24290FDB3962}"/>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75E3BBA9-3555-301A-06C7-073FA3819222}"/>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C043557E-65AE-3230-59F4-73F3569F0605}"/>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5CF9DBDF-8796-5915-8DFE-1818A3413F1D}"/>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29D2D6B7-4181-A270-6121-9859A05291DB}"/>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378C9B70-D32E-D847-187F-E6A746E925A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96F749C4-E690-24C7-D575-471AC27AB3C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F8CB612C-4E08-7C39-B61C-150C4E911DC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37515AF9-B6CE-937F-BD79-8545F4DD6AE1}"/>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C7E22066-50ED-0C57-73B7-6D906369FFC9}"/>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4495AD92-AC4C-DA5A-97D9-2C313104FB0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E426C8EB-5C69-AD24-DFEF-6CD60F64AF1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CACA25A4-534E-F8CE-7953-A014BCE874F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B494CFB2-8BF0-A2B0-70BF-9CBDD560FE6D}"/>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3AC830F5-5DE5-BB10-E5B4-17DC704448A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FE7C9ED7-BCF9-53A7-05EA-5E27D72E2AFE}"/>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BCF80C5A-C132-8018-4256-C2A9406E216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ECBC8E42-2258-A8D3-6901-BD34F958D2EB}"/>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CE777DB2-06CE-6095-D08C-61DD9BE4920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BF106E70-74A7-0CC7-797E-5BEA4E6F6F7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2992B05D-0810-B264-1223-1912930A90A9}"/>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CEBFF41B-BD1E-6C4D-9BB5-8882B616D7F5}"/>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8A41C548-25C5-1394-FC4A-DC513938581F}"/>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B68B6E01-A1A6-BC94-657E-05964ACD393A}"/>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AD20451A-20FF-7982-739C-7AD37718C2A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9BF46176-42EA-55ED-4187-8C37692669A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7501953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F088FBA-6C22-4665-8EBC-C6C885C95F3F}"/>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840" r="-287"/>
          <a:stretch/>
        </p:blipFill>
        <p:spPr>
          <a:xfrm>
            <a:off x="537279" y="1472034"/>
            <a:ext cx="5124049" cy="4748022"/>
          </a:xfrm>
          <a:prstGeom prst="rect">
            <a:avLst/>
          </a:prstGeom>
          <a:solidFill>
            <a:schemeClr val="bg1"/>
          </a:solidFill>
          <a:ln>
            <a:noFill/>
          </a:ln>
          <a:effectLst>
            <a:outerShdw blurRad="152400" algn="tl" rotWithShape="0">
              <a:srgbClr val="333333">
                <a:alpha val="30000"/>
              </a:srgbClr>
            </a:outerShdw>
          </a:effectLst>
        </p:spPr>
      </p:pic>
      <p:sp>
        <p:nvSpPr>
          <p:cNvPr id="5" name="Title 4"/>
          <p:cNvSpPr>
            <a:spLocks noGrp="1"/>
          </p:cNvSpPr>
          <p:nvPr>
            <p:ph type="title"/>
          </p:nvPr>
        </p:nvSpPr>
        <p:spPr/>
        <p:txBody>
          <a:bodyPr/>
          <a:lstStyle/>
          <a:p>
            <a:r>
              <a:rPr lang="en-US"/>
              <a:t>Configuration profiles</a:t>
            </a:r>
          </a:p>
        </p:txBody>
      </p:sp>
      <p:sp>
        <p:nvSpPr>
          <p:cNvPr id="2" name="Text Placeholder 1">
            <a:extLst>
              <a:ext uri="{FF2B5EF4-FFF2-40B4-BE49-F238E27FC236}">
                <a16:creationId xmlns:a16="http://schemas.microsoft.com/office/drawing/2014/main" id="{D586BF9F-2FF1-4C5D-9FDC-36EAD633795D}"/>
              </a:ext>
            </a:extLst>
          </p:cNvPr>
          <p:cNvSpPr>
            <a:spLocks noGrp="1"/>
          </p:cNvSpPr>
          <p:nvPr>
            <p:ph type="body" sz="quarter" idx="11"/>
          </p:nvPr>
        </p:nvSpPr>
        <p:spPr>
          <a:xfrm>
            <a:off x="6096000" y="1472034"/>
            <a:ext cx="5124048" cy="1200329"/>
          </a:xfrm>
        </p:spPr>
        <p:txBody>
          <a:bodyPr/>
          <a:lstStyle/>
          <a:p>
            <a:pPr marL="0" indent="0">
              <a:spcBef>
                <a:spcPts val="1200"/>
              </a:spcBef>
              <a:spcAft>
                <a:spcPts val="600"/>
              </a:spcAft>
              <a:buClr>
                <a:schemeClr val="accent1"/>
              </a:buClr>
              <a:buSzPct val="100000"/>
            </a:pPr>
            <a:r>
              <a:rPr lang="en-US" sz="1600" dirty="0"/>
              <a:t>Manage </a:t>
            </a:r>
            <a:r>
              <a:rPr lang="en-US" sz="1600" dirty="0">
                <a:solidFill>
                  <a:srgbClr val="4B53BC"/>
                </a:solidFill>
                <a:latin typeface="+mj-lt"/>
              </a:rPr>
              <a:t>settings</a:t>
            </a:r>
            <a:r>
              <a:rPr lang="en-US" sz="1600" dirty="0"/>
              <a:t> and </a:t>
            </a:r>
            <a:r>
              <a:rPr lang="en-US" sz="1600" dirty="0">
                <a:solidFill>
                  <a:srgbClr val="4B53BC"/>
                </a:solidFill>
                <a:latin typeface="+mj-lt"/>
              </a:rPr>
              <a:t>features</a:t>
            </a:r>
            <a:r>
              <a:rPr lang="en-US" sz="1600" dirty="0"/>
              <a:t> for Teams devices</a:t>
            </a:r>
          </a:p>
          <a:p>
            <a:pPr marL="0" indent="0">
              <a:spcBef>
                <a:spcPts val="1200"/>
              </a:spcBef>
              <a:spcAft>
                <a:spcPts val="600"/>
              </a:spcAft>
              <a:buClr>
                <a:schemeClr val="accent1"/>
              </a:buClr>
              <a:buSzPct val="100000"/>
            </a:pPr>
            <a:r>
              <a:rPr lang="en-US" sz="1600" dirty="0"/>
              <a:t>Assign a profile to one or many devices</a:t>
            </a:r>
          </a:p>
          <a:p>
            <a:pPr marL="0" indent="0">
              <a:spcBef>
                <a:spcPts val="1200"/>
              </a:spcBef>
              <a:spcAft>
                <a:spcPts val="600"/>
              </a:spcAft>
              <a:buClr>
                <a:schemeClr val="accent1"/>
              </a:buClr>
              <a:buSzPct val="100000"/>
            </a:pPr>
            <a:r>
              <a:rPr lang="en-US" sz="1600" dirty="0"/>
              <a:t>Different settings available depending on device type</a:t>
            </a:r>
          </a:p>
        </p:txBody>
      </p:sp>
      <p:grpSp>
        <p:nvGrpSpPr>
          <p:cNvPr id="3" name="Group 2">
            <a:extLst>
              <a:ext uri="{FF2B5EF4-FFF2-40B4-BE49-F238E27FC236}">
                <a16:creationId xmlns:a16="http://schemas.microsoft.com/office/drawing/2014/main" id="{DD592C22-3E76-81AE-8C51-C5B452A7C59A}"/>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4" name="Group 3">
              <a:extLst>
                <a:ext uri="{FF2B5EF4-FFF2-40B4-BE49-F238E27FC236}">
                  <a16:creationId xmlns:a16="http://schemas.microsoft.com/office/drawing/2014/main" id="{392BFA3F-D852-9086-20DD-9F5A201B710F}"/>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2C4FBEFF-89C9-90FC-46EA-50B84D9E3CF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8A27F736-7908-D67B-E507-47A2476DF07E}"/>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B7D5623A-BED7-A0D2-F265-46ABF89531D8}"/>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773C94A3-8315-D811-9558-259AE404DB0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AAAAFDB1-981F-726D-C261-E20401A9708E}"/>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F8C0F2A0-5DFA-AD45-BBB9-F3B143241C5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01DAF34A-9CD2-C7B8-39BD-CA1A2961A12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46CFFA8C-D233-179B-EAE9-71B280F3B660}"/>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82D6F0DA-62C3-5E35-BAD2-F24D9076D75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71118818-100F-3D98-CADB-EF43EC913B9D}"/>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234D64ED-DE3F-D4BE-193A-52C4BD42AD1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3D9595DB-1B6A-C0D0-EE18-75CB99339AD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105C50B9-0979-E940-A8A0-A56D9F937D4E}"/>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00ECF27B-3693-4D5A-69D7-9921BECEC51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D2830458-7D55-08BA-135B-24893A75345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D7C90086-BED3-60D8-6E5E-7EA5A0DD74C0}"/>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38648B6A-8EFA-3D81-E910-6B9248579C2F}"/>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2665C794-7699-07BF-F88A-E5BFBADC2929}"/>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EDB42011-148D-5EDB-79F4-DE3ED9917EF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89882CA9-D8E8-35CC-6343-55A86810A30B}"/>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A677228F-65E4-2E39-A902-CF468C4E8C4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 name="Group 6">
              <a:extLst>
                <a:ext uri="{FF2B5EF4-FFF2-40B4-BE49-F238E27FC236}">
                  <a16:creationId xmlns:a16="http://schemas.microsoft.com/office/drawing/2014/main" id="{0C95FEE1-D775-D15D-CF08-00C59E1E8CF2}"/>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60E17E94-86B5-1804-40A5-E04791350980}"/>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F2D3556A-3D4F-88E2-C451-AA59B99385FD}"/>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F9CA441B-AA03-3B45-7DC3-E2428C6CE21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E04AF924-B00F-23C1-CF7A-0B52FD596FF9}"/>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A1D5F560-F167-B82E-A1A7-E04CBF02EB12}"/>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7935F28E-389C-7156-54B4-36FA8F8BD634}"/>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5B53E3BE-62C0-3380-899E-371BB52D78B4}"/>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60201020-7190-DADA-082A-3A42849AD3E5}"/>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E00B553A-4691-8BA8-94C2-A476270901B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2BB2D5CD-356D-A903-93A6-C1A9B23425A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1456727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F0456ED-5208-4D94-98AF-3E005D312EE5}"/>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p>
            <a:r>
              <a:rPr lang="en-US"/>
              <a:t>Configuration profiles </a:t>
            </a:r>
          </a:p>
        </p:txBody>
      </p:sp>
      <p:sp>
        <p:nvSpPr>
          <p:cNvPr id="3" name="Text Placeholder 2">
            <a:extLst>
              <a:ext uri="{FF2B5EF4-FFF2-40B4-BE49-F238E27FC236}">
                <a16:creationId xmlns:a16="http://schemas.microsoft.com/office/drawing/2014/main" id="{6DA0ED1B-0204-48B2-8960-DE52BDEDDD4F}"/>
              </a:ext>
            </a:extLst>
          </p:cNvPr>
          <p:cNvSpPr>
            <a:spLocks noGrp="1"/>
          </p:cNvSpPr>
          <p:nvPr>
            <p:ph type="body" sz="quarter" idx="11"/>
          </p:nvPr>
        </p:nvSpPr>
        <p:spPr/>
        <p:txBody>
          <a:bodyPr vert="horz" wrap="square" lIns="0" tIns="0" rIns="0" bIns="0" rtlCol="0">
            <a:spAutoFit/>
          </a:bodyPr>
          <a:lstStyle/>
          <a:p>
            <a:r>
              <a:rPr lang="en-US" sz="1800"/>
              <a:t>Assign profile to devices</a:t>
            </a:r>
          </a:p>
        </p:txBody>
      </p:sp>
      <p:pic>
        <p:nvPicPr>
          <p:cNvPr id="11" name="Picture 10">
            <a:extLst>
              <a:ext uri="{FF2B5EF4-FFF2-40B4-BE49-F238E27FC236}">
                <a16:creationId xmlns:a16="http://schemas.microsoft.com/office/drawing/2014/main" id="{D9487275-9D7F-4B1C-874A-9C533FDF1F12}"/>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b="4632"/>
          <a:stretch/>
        </p:blipFill>
        <p:spPr>
          <a:xfrm>
            <a:off x="234982" y="2628445"/>
            <a:ext cx="8191499" cy="2624583"/>
          </a:xfrm>
          <a:prstGeom prst="rect">
            <a:avLst/>
          </a:prstGeom>
          <a:solidFill>
            <a:schemeClr val="bg1"/>
          </a:solidFill>
          <a:ln>
            <a:noFill/>
          </a:ln>
          <a:effectLst>
            <a:outerShdw blurRad="152400" algn="tl" rotWithShape="0">
              <a:srgbClr val="333333">
                <a:alpha val="30000"/>
              </a:srgbClr>
            </a:outerShdw>
          </a:effectLst>
        </p:spPr>
      </p:pic>
      <p:sp>
        <p:nvSpPr>
          <p:cNvPr id="16" name="Rectangle 15">
            <a:extLst>
              <a:ext uri="{FF2B5EF4-FFF2-40B4-BE49-F238E27FC236}">
                <a16:creationId xmlns:a16="http://schemas.microsoft.com/office/drawing/2014/main" id="{8024F4E4-3E9B-4149-AA11-DA49C9FF6999}"/>
              </a:ext>
              <a:ext uri="{C183D7F6-B498-43B3-948B-1728B52AA6E4}">
                <adec:decorative xmlns:adec="http://schemas.microsoft.com/office/drawing/2017/decorative" val="1"/>
              </a:ext>
            </a:extLst>
          </p:cNvPr>
          <p:cNvSpPr/>
          <p:nvPr/>
        </p:nvSpPr>
        <p:spPr bwMode="auto">
          <a:xfrm>
            <a:off x="970547" y="3358797"/>
            <a:ext cx="1391371" cy="279296"/>
          </a:xfrm>
          <a:prstGeom prst="rect">
            <a:avLst/>
          </a:prstGeom>
          <a:noFill/>
          <a:ln w="38100">
            <a:solidFill>
              <a:srgbClr val="6F75C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solidFill>
                <a:srgbClr val="6F75C9"/>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EEC79785-ABD2-DB13-47A2-3232DA523CA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471954" y="1074955"/>
            <a:ext cx="2886478" cy="3010320"/>
          </a:xfrm>
          <a:prstGeom prst="rect">
            <a:avLst/>
          </a:prstGeom>
          <a:ln>
            <a:noFill/>
          </a:ln>
          <a:effectLst>
            <a:outerShdw blurRad="292100" dist="139700" dir="2700000" algn="tl" rotWithShape="0">
              <a:srgbClr val="333333">
                <a:alpha val="65000"/>
              </a:srgbClr>
            </a:outerShdw>
          </a:effectLst>
        </p:spPr>
      </p:pic>
      <p:grpSp>
        <p:nvGrpSpPr>
          <p:cNvPr id="4" name="Group 3">
            <a:extLst>
              <a:ext uri="{FF2B5EF4-FFF2-40B4-BE49-F238E27FC236}">
                <a16:creationId xmlns:a16="http://schemas.microsoft.com/office/drawing/2014/main" id="{604FB398-0209-CE96-10F1-0446861D6C25}"/>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6" name="Group 5">
              <a:extLst>
                <a:ext uri="{FF2B5EF4-FFF2-40B4-BE49-F238E27FC236}">
                  <a16:creationId xmlns:a16="http://schemas.microsoft.com/office/drawing/2014/main" id="{BC0D627F-6340-5900-C6B1-2D3EAF3BFEBD}"/>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8" name="Oval 37">
                <a:extLst>
                  <a:ext uri="{FF2B5EF4-FFF2-40B4-BE49-F238E27FC236}">
                    <a16:creationId xmlns:a16="http://schemas.microsoft.com/office/drawing/2014/main" id="{4A357A14-192D-5D4A-07C2-6BC09749D51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9" name="Group 38">
                <a:extLst>
                  <a:ext uri="{FF2B5EF4-FFF2-40B4-BE49-F238E27FC236}">
                    <a16:creationId xmlns:a16="http://schemas.microsoft.com/office/drawing/2014/main" id="{A07BCD28-5DAD-C3D0-2670-5356473D65E9}"/>
                  </a:ext>
                </a:extLst>
              </p:cNvPr>
              <p:cNvGrpSpPr/>
              <p:nvPr/>
            </p:nvGrpSpPr>
            <p:grpSpPr>
              <a:xfrm>
                <a:off x="6837029" y="5667525"/>
                <a:ext cx="516256" cy="374663"/>
                <a:chOff x="9721214" y="3600212"/>
                <a:chExt cx="516256" cy="374663"/>
              </a:xfrm>
            </p:grpSpPr>
            <p:sp>
              <p:nvSpPr>
                <p:cNvPr id="40" name="Rectangle: Rounded Corners 39">
                  <a:extLst>
                    <a:ext uri="{FF2B5EF4-FFF2-40B4-BE49-F238E27FC236}">
                      <a16:creationId xmlns:a16="http://schemas.microsoft.com/office/drawing/2014/main" id="{06746224-BF87-0CC1-710E-00E28F050FC8}"/>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1" name="Rectangle 40">
                  <a:extLst>
                    <a:ext uri="{FF2B5EF4-FFF2-40B4-BE49-F238E27FC236}">
                      <a16:creationId xmlns:a16="http://schemas.microsoft.com/office/drawing/2014/main" id="{2E4DE16A-FBE6-A4AD-33B8-ADFD5669BC2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76DCEE97-72CF-D6E1-B8CC-81007A245910}"/>
                </a:ext>
              </a:extLst>
            </p:cNvPr>
            <p:cNvGrpSpPr/>
            <p:nvPr/>
          </p:nvGrpSpPr>
          <p:grpSpPr>
            <a:xfrm>
              <a:off x="9419668" y="307745"/>
              <a:ext cx="519711" cy="519708"/>
              <a:chOff x="2643786" y="1841370"/>
              <a:chExt cx="842422" cy="842418"/>
            </a:xfrm>
          </p:grpSpPr>
          <p:sp>
            <p:nvSpPr>
              <p:cNvPr id="22" name="Oval 21">
                <a:extLst>
                  <a:ext uri="{FF2B5EF4-FFF2-40B4-BE49-F238E27FC236}">
                    <a16:creationId xmlns:a16="http://schemas.microsoft.com/office/drawing/2014/main" id="{8E5269EB-D2B9-B078-5B8E-BCF85B47F42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369C728B-0E5A-91F2-6B24-02C6AE57EF6B}"/>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4" name="Rectangle: Rounded Corners 23">
                  <a:extLst>
                    <a:ext uri="{FF2B5EF4-FFF2-40B4-BE49-F238E27FC236}">
                      <a16:creationId xmlns:a16="http://schemas.microsoft.com/office/drawing/2014/main" id="{3D920A13-E84B-23F3-3E79-AA5637EF264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A44F10D3-E61E-43F6-2649-428683129661}"/>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6" name="Group 25">
                  <a:extLst>
                    <a:ext uri="{FF2B5EF4-FFF2-40B4-BE49-F238E27FC236}">
                      <a16:creationId xmlns:a16="http://schemas.microsoft.com/office/drawing/2014/main" id="{E710ED61-F999-A32C-83E7-7CFD76144DD7}"/>
                    </a:ext>
                  </a:extLst>
                </p:cNvPr>
                <p:cNvGrpSpPr/>
                <p:nvPr/>
              </p:nvGrpSpPr>
              <p:grpSpPr>
                <a:xfrm>
                  <a:off x="9549692" y="2525789"/>
                  <a:ext cx="155052" cy="148677"/>
                  <a:chOff x="4039410" y="4948360"/>
                  <a:chExt cx="155073" cy="148698"/>
                </a:xfrm>
                <a:solidFill>
                  <a:schemeClr val="bg1"/>
                </a:solidFill>
              </p:grpSpPr>
              <p:sp>
                <p:nvSpPr>
                  <p:cNvPr id="29" name="Rectangle: Rounded Corners 28">
                    <a:extLst>
                      <a:ext uri="{FF2B5EF4-FFF2-40B4-BE49-F238E27FC236}">
                        <a16:creationId xmlns:a16="http://schemas.microsoft.com/office/drawing/2014/main" id="{BDB386B1-8084-CC8C-74EA-DAD97972AF9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99792376-F25D-1ADA-8D47-AEB17809939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28353BD9-EA77-1186-22A8-2F2B6AE63E6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4BB6D451-4266-74E2-D880-CDE3F420AC44}"/>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585DB3F0-BBC5-06C0-59BD-B89535D9AB0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855F5337-67D4-341F-4476-841B31C0CFE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1591F849-9738-F002-436B-17F7E2F5D3B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F9609319-C5C8-D24A-18DF-7FF1E920A9D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5CB9D2B1-0E10-2059-501A-902A9D201A8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7" name="Rectangle: Rounded Corners 26">
                  <a:extLst>
                    <a:ext uri="{FF2B5EF4-FFF2-40B4-BE49-F238E27FC236}">
                      <a16:creationId xmlns:a16="http://schemas.microsoft.com/office/drawing/2014/main" id="{4263B6DE-BEBE-3999-4D39-E0F6CB880258}"/>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5EC94C6A-7437-13D8-C736-E8BFBD74816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9" name="Group 8">
              <a:extLst>
                <a:ext uri="{FF2B5EF4-FFF2-40B4-BE49-F238E27FC236}">
                  <a16:creationId xmlns:a16="http://schemas.microsoft.com/office/drawing/2014/main" id="{4ABAAAE5-E163-17D0-43A7-DAC735EA0669}"/>
                </a:ext>
              </a:extLst>
            </p:cNvPr>
            <p:cNvGrpSpPr/>
            <p:nvPr/>
          </p:nvGrpSpPr>
          <p:grpSpPr>
            <a:xfrm>
              <a:off x="10776547" y="306995"/>
              <a:ext cx="521208" cy="521208"/>
              <a:chOff x="2643786" y="4215754"/>
              <a:chExt cx="842422" cy="842418"/>
            </a:xfrm>
          </p:grpSpPr>
          <p:sp>
            <p:nvSpPr>
              <p:cNvPr id="18" name="Oval 17">
                <a:extLst>
                  <a:ext uri="{FF2B5EF4-FFF2-40B4-BE49-F238E27FC236}">
                    <a16:creationId xmlns:a16="http://schemas.microsoft.com/office/drawing/2014/main" id="{484212CD-4B9F-3717-BCE4-39266CB801D5}"/>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FE4C0B6A-9E98-3DB0-062F-4B9FBA2A5B1B}"/>
                  </a:ext>
                </a:extLst>
              </p:cNvPr>
              <p:cNvGrpSpPr/>
              <p:nvPr/>
            </p:nvGrpSpPr>
            <p:grpSpPr>
              <a:xfrm>
                <a:off x="2725034" y="4518060"/>
                <a:ext cx="679926" cy="237806"/>
                <a:chOff x="2739549" y="4545762"/>
                <a:chExt cx="679926" cy="237806"/>
              </a:xfrm>
            </p:grpSpPr>
            <p:sp>
              <p:nvSpPr>
                <p:cNvPr id="20" name="Rectangle 5">
                  <a:extLst>
                    <a:ext uri="{FF2B5EF4-FFF2-40B4-BE49-F238E27FC236}">
                      <a16:creationId xmlns:a16="http://schemas.microsoft.com/office/drawing/2014/main" id="{1C41D7BD-AD75-2384-AEF8-E7879702C1B1}"/>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1" name="Oval 20">
                  <a:extLst>
                    <a:ext uri="{FF2B5EF4-FFF2-40B4-BE49-F238E27FC236}">
                      <a16:creationId xmlns:a16="http://schemas.microsoft.com/office/drawing/2014/main" id="{2A55B658-3376-15F7-15E7-AC86F92B6F49}"/>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EBA041B5-2F5A-9832-03D3-659674880AD7}"/>
                </a:ext>
              </a:extLst>
            </p:cNvPr>
            <p:cNvGrpSpPr/>
            <p:nvPr/>
          </p:nvGrpSpPr>
          <p:grpSpPr>
            <a:xfrm>
              <a:off x="10097359" y="306995"/>
              <a:ext cx="521208" cy="521208"/>
              <a:chOff x="2643786" y="3028562"/>
              <a:chExt cx="842422" cy="842418"/>
            </a:xfrm>
          </p:grpSpPr>
          <p:sp>
            <p:nvSpPr>
              <p:cNvPr id="12" name="Oval 11">
                <a:extLst>
                  <a:ext uri="{FF2B5EF4-FFF2-40B4-BE49-F238E27FC236}">
                    <a16:creationId xmlns:a16="http://schemas.microsoft.com/office/drawing/2014/main" id="{BF83CDE0-3EF5-756C-9C2D-17B446BB3008}"/>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4F51923C-4E9A-6C61-6146-1590365BECF6}"/>
                  </a:ext>
                </a:extLst>
              </p:cNvPr>
              <p:cNvGrpSpPr/>
              <p:nvPr/>
            </p:nvGrpSpPr>
            <p:grpSpPr>
              <a:xfrm>
                <a:off x="2863714" y="3137652"/>
                <a:ext cx="402567" cy="624238"/>
                <a:chOff x="2905821" y="3132001"/>
                <a:chExt cx="339644" cy="655658"/>
              </a:xfrm>
            </p:grpSpPr>
            <p:pic>
              <p:nvPicPr>
                <p:cNvPr id="14" name="Picture 13">
                  <a:extLst>
                    <a:ext uri="{FF2B5EF4-FFF2-40B4-BE49-F238E27FC236}">
                      <a16:creationId xmlns:a16="http://schemas.microsoft.com/office/drawing/2014/main" id="{3A7BD44B-B951-335A-8093-72D2893B5397}"/>
                    </a:ext>
                  </a:extLst>
                </p:cNvPr>
                <p:cNvPicPr>
                  <a:picLocks noChangeAspect="1"/>
                </p:cNvPicPr>
                <p:nvPr/>
              </p:nvPicPr>
              <p:blipFill>
                <a:blip r:embed="rId5"/>
                <a:stretch>
                  <a:fillRect/>
                </a:stretch>
              </p:blipFill>
              <p:spPr>
                <a:xfrm>
                  <a:off x="2905821" y="3132001"/>
                  <a:ext cx="339644" cy="655658"/>
                </a:xfrm>
                <a:prstGeom prst="rect">
                  <a:avLst/>
                </a:prstGeom>
              </p:spPr>
            </p:pic>
            <p:sp>
              <p:nvSpPr>
                <p:cNvPr id="15" name="Rectangle 14">
                  <a:extLst>
                    <a:ext uri="{FF2B5EF4-FFF2-40B4-BE49-F238E27FC236}">
                      <a16:creationId xmlns:a16="http://schemas.microsoft.com/office/drawing/2014/main" id="{BA3D3C56-3C17-B3B1-E30D-C5B02AB11F9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7" name="Oval 16">
                  <a:extLst>
                    <a:ext uri="{FF2B5EF4-FFF2-40B4-BE49-F238E27FC236}">
                      <a16:creationId xmlns:a16="http://schemas.microsoft.com/office/drawing/2014/main" id="{F1813B91-6079-3914-7F8D-D1C967CF14D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2384635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1)">
                                      <p:cBhvr>
                                        <p:cTn id="7" dur="2000"/>
                                        <p:tgtEl>
                                          <p:spTgt spid="1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25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5854837-7973-42A2-BB45-0ED17456AFC0}"/>
              </a:ext>
            </a:extLst>
          </p:cNvPr>
          <p:cNvSpPr>
            <a:spLocks noGrp="1"/>
          </p:cNvSpPr>
          <p:nvPr>
            <p:ph type="title"/>
          </p:nvPr>
        </p:nvSpPr>
        <p:spPr/>
        <p:txBody>
          <a:bodyPr/>
          <a:lstStyle/>
          <a:p>
            <a:r>
              <a:rPr lang="en-US"/>
              <a:t>Tags</a:t>
            </a:r>
          </a:p>
        </p:txBody>
      </p:sp>
      <p:sp>
        <p:nvSpPr>
          <p:cNvPr id="2" name="Text Placeholder 1">
            <a:extLst>
              <a:ext uri="{FF2B5EF4-FFF2-40B4-BE49-F238E27FC236}">
                <a16:creationId xmlns:a16="http://schemas.microsoft.com/office/drawing/2014/main" id="{3ED8A6F3-1CCC-4727-B2C4-FAA9CE23EFE1}"/>
              </a:ext>
            </a:extLst>
          </p:cNvPr>
          <p:cNvSpPr>
            <a:spLocks noGrp="1"/>
          </p:cNvSpPr>
          <p:nvPr>
            <p:ph type="body" sz="quarter" idx="11"/>
          </p:nvPr>
        </p:nvSpPr>
        <p:spPr>
          <a:xfrm>
            <a:off x="4035750" y="1472034"/>
            <a:ext cx="7683809" cy="1200329"/>
          </a:xfrm>
        </p:spPr>
        <p:txBody>
          <a:bodyPr vert="horz" wrap="square" lIns="0" tIns="0" rIns="0" bIns="0" rtlCol="0">
            <a:spAutoFit/>
          </a:bodyPr>
          <a:lstStyle/>
          <a:p>
            <a:pPr marL="0" indent="0">
              <a:spcBef>
                <a:spcPts val="1200"/>
              </a:spcBef>
              <a:spcAft>
                <a:spcPts val="600"/>
              </a:spcAft>
              <a:buClr>
                <a:schemeClr val="accent1"/>
              </a:buClr>
              <a:buSzPct val="100000"/>
            </a:pPr>
            <a:r>
              <a:rPr lang="en-US" sz="1600" dirty="0"/>
              <a:t>Group, organize, and </a:t>
            </a:r>
            <a:r>
              <a:rPr lang="en-US" sz="1600" dirty="0">
                <a:solidFill>
                  <a:schemeClr val="accent1"/>
                </a:solidFill>
                <a:latin typeface="+mj-lt"/>
              </a:rPr>
              <a:t>more easily manage </a:t>
            </a:r>
            <a:r>
              <a:rPr lang="en-US" sz="1600" dirty="0"/>
              <a:t>the devices you've deployed.</a:t>
            </a:r>
          </a:p>
          <a:p>
            <a:pPr marL="0" indent="0">
              <a:spcBef>
                <a:spcPts val="1200"/>
              </a:spcBef>
              <a:spcAft>
                <a:spcPts val="600"/>
              </a:spcAft>
              <a:buClr>
                <a:schemeClr val="accent1"/>
              </a:buClr>
              <a:buSzPct val="100000"/>
            </a:pPr>
            <a:r>
              <a:rPr lang="en-US" sz="1600" dirty="0"/>
              <a:t>Device tags are assigned to the </a:t>
            </a:r>
            <a:r>
              <a:rPr lang="en-US" sz="1600" dirty="0">
                <a:solidFill>
                  <a:schemeClr val="accent1"/>
                </a:solidFill>
                <a:latin typeface="+mj-lt"/>
              </a:rPr>
              <a:t>account</a:t>
            </a:r>
            <a:r>
              <a:rPr lang="en-US" sz="1600" dirty="0"/>
              <a:t> that's logged into a device.</a:t>
            </a:r>
          </a:p>
          <a:p>
            <a:pPr marL="0" indent="0">
              <a:spcBef>
                <a:spcPts val="1200"/>
              </a:spcBef>
              <a:spcAft>
                <a:spcPts val="600"/>
              </a:spcAft>
              <a:buClr>
                <a:schemeClr val="accent1"/>
              </a:buClr>
              <a:buSzPct val="100000"/>
            </a:pPr>
            <a:r>
              <a:rPr lang="en-US" sz="1600" dirty="0">
                <a:solidFill>
                  <a:schemeClr val="accent1"/>
                </a:solidFill>
                <a:latin typeface="+mj-lt"/>
              </a:rPr>
              <a:t>Filter</a:t>
            </a:r>
            <a:r>
              <a:rPr lang="en-US" sz="1600" dirty="0"/>
              <a:t> based off tags.</a:t>
            </a:r>
          </a:p>
        </p:txBody>
      </p:sp>
      <p:pic>
        <p:nvPicPr>
          <p:cNvPr id="7" name="Picture 6">
            <a:extLst>
              <a:ext uri="{FF2B5EF4-FFF2-40B4-BE49-F238E27FC236}">
                <a16:creationId xmlns:a16="http://schemas.microsoft.com/office/drawing/2014/main" id="{D4C326EB-6598-45E0-A613-29FD0886F10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200" y="1484719"/>
            <a:ext cx="3070201" cy="4691267"/>
          </a:xfrm>
          <a:prstGeom prst="rect">
            <a:avLst/>
          </a:prstGeom>
          <a:solidFill>
            <a:schemeClr val="bg1"/>
          </a:solidFill>
          <a:ln>
            <a:noFill/>
          </a:ln>
          <a:effectLst>
            <a:outerShdw blurRad="190500" algn="tl" rotWithShape="0">
              <a:srgbClr val="333333">
                <a:alpha val="30000"/>
              </a:srgbClr>
            </a:outerShdw>
          </a:effectLst>
        </p:spPr>
      </p:pic>
      <p:pic>
        <p:nvPicPr>
          <p:cNvPr id="9" name="Picture 8">
            <a:extLst>
              <a:ext uri="{FF2B5EF4-FFF2-40B4-BE49-F238E27FC236}">
                <a16:creationId xmlns:a16="http://schemas.microsoft.com/office/drawing/2014/main" id="{4122AA55-D028-4153-B4D1-AB12D3B5923D}"/>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035751" y="3833946"/>
            <a:ext cx="2437776" cy="1580040"/>
          </a:xfrm>
          <a:prstGeom prst="rect">
            <a:avLst/>
          </a:prstGeom>
          <a:solidFill>
            <a:schemeClr val="bg1"/>
          </a:solidFill>
          <a:ln>
            <a:noFill/>
          </a:ln>
          <a:effectLst>
            <a:outerShdw blurRad="190500" algn="tl" rotWithShape="0">
              <a:srgbClr val="333333">
                <a:alpha val="30000"/>
              </a:srgbClr>
            </a:outerShdw>
          </a:effectLst>
        </p:spPr>
      </p:pic>
      <p:sp>
        <p:nvSpPr>
          <p:cNvPr id="11" name="TextBox 10">
            <a:extLst>
              <a:ext uri="{FF2B5EF4-FFF2-40B4-BE49-F238E27FC236}">
                <a16:creationId xmlns:a16="http://schemas.microsoft.com/office/drawing/2014/main" id="{3564320E-28D8-4D03-A6F9-1567188BE828}"/>
              </a:ext>
            </a:extLst>
          </p:cNvPr>
          <p:cNvSpPr txBox="1"/>
          <p:nvPr/>
        </p:nvSpPr>
        <p:spPr>
          <a:xfrm>
            <a:off x="4035751" y="3122711"/>
            <a:ext cx="5405008" cy="338554"/>
          </a:xfrm>
          <a:prstGeom prst="rect">
            <a:avLst/>
          </a:prstGeom>
          <a:noFill/>
        </p:spPr>
        <p:txBody>
          <a:bodyPr wrap="square" lIns="0">
            <a:spAutoFit/>
          </a:bodyPr>
          <a:lstStyle/>
          <a:p>
            <a:r>
              <a:rPr lang="en-US" sz="1600" dirty="0">
                <a:solidFill>
                  <a:srgbClr val="171717"/>
                </a:solidFill>
                <a:latin typeface="Segoe UI" panose="020B0502040204020203" pitchFamily="34" charset="0"/>
              </a:rPr>
              <a:t>Add, edit, delete tags via </a:t>
            </a:r>
            <a:r>
              <a:rPr lang="en-US" sz="1600" dirty="0">
                <a:solidFill>
                  <a:schemeClr val="accent1"/>
                </a:solidFill>
                <a:latin typeface="+mj-lt"/>
                <a:cs typeface="Segoe UI Semilight" panose="020B0402040204020203" pitchFamily="34" charset="0"/>
              </a:rPr>
              <a:t>Actions</a:t>
            </a:r>
            <a:r>
              <a:rPr lang="en-US" sz="1600" dirty="0">
                <a:solidFill>
                  <a:srgbClr val="171717"/>
                </a:solidFill>
                <a:latin typeface="Segoe UI" panose="020B0502040204020203" pitchFamily="34" charset="0"/>
              </a:rPr>
              <a:t> menu</a:t>
            </a:r>
          </a:p>
        </p:txBody>
      </p:sp>
      <p:cxnSp>
        <p:nvCxnSpPr>
          <p:cNvPr id="6" name="Connector: Elbow 5">
            <a:extLst>
              <a:ext uri="{FF2B5EF4-FFF2-40B4-BE49-F238E27FC236}">
                <a16:creationId xmlns:a16="http://schemas.microsoft.com/office/drawing/2014/main" id="{363DD27D-D0EB-4857-8EF3-C94C1FABAC3F}"/>
              </a:ext>
              <a:ext uri="{C183D7F6-B498-43B3-948B-1728B52AA6E4}">
                <adec:decorative xmlns:adec="http://schemas.microsoft.com/office/drawing/2017/decorative" val="1"/>
              </a:ext>
            </a:extLst>
          </p:cNvPr>
          <p:cNvCxnSpPr>
            <a:cxnSpLocks/>
          </p:cNvCxnSpPr>
          <p:nvPr/>
        </p:nvCxnSpPr>
        <p:spPr>
          <a:xfrm rot="5400000">
            <a:off x="6385168" y="3713368"/>
            <a:ext cx="1131923" cy="689273"/>
          </a:xfrm>
          <a:prstGeom prst="bentConnector2">
            <a:avLst/>
          </a:prstGeom>
          <a:ln w="19050">
            <a:solidFill>
              <a:schemeClr val="bg2">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37C6E149-43FC-F4EF-579B-DB59EFA4D3D2}"/>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ACFE578A-5BB6-8B59-47B7-B369AE4A7DB6}"/>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8" name="Oval 37">
                <a:extLst>
                  <a:ext uri="{FF2B5EF4-FFF2-40B4-BE49-F238E27FC236}">
                    <a16:creationId xmlns:a16="http://schemas.microsoft.com/office/drawing/2014/main" id="{B5F888B8-D36A-04EF-7AFC-D83EF7BEC0C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9" name="Group 38">
                <a:extLst>
                  <a:ext uri="{FF2B5EF4-FFF2-40B4-BE49-F238E27FC236}">
                    <a16:creationId xmlns:a16="http://schemas.microsoft.com/office/drawing/2014/main" id="{25353DD5-DF76-09EA-BBA6-4A8CD4373917}"/>
                  </a:ext>
                </a:extLst>
              </p:cNvPr>
              <p:cNvGrpSpPr/>
              <p:nvPr/>
            </p:nvGrpSpPr>
            <p:grpSpPr>
              <a:xfrm>
                <a:off x="6837029" y="5667525"/>
                <a:ext cx="516256" cy="374663"/>
                <a:chOff x="9721214" y="3600212"/>
                <a:chExt cx="516256" cy="374663"/>
              </a:xfrm>
            </p:grpSpPr>
            <p:sp>
              <p:nvSpPr>
                <p:cNvPr id="40" name="Rectangle: Rounded Corners 39">
                  <a:extLst>
                    <a:ext uri="{FF2B5EF4-FFF2-40B4-BE49-F238E27FC236}">
                      <a16:creationId xmlns:a16="http://schemas.microsoft.com/office/drawing/2014/main" id="{D3E1E6F3-0EED-F211-4775-DEB843BF70C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1" name="Rectangle 40">
                  <a:extLst>
                    <a:ext uri="{FF2B5EF4-FFF2-40B4-BE49-F238E27FC236}">
                      <a16:creationId xmlns:a16="http://schemas.microsoft.com/office/drawing/2014/main" id="{E0F9E909-B58C-0705-D789-DC47B12B976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CC6C6697-173E-C308-EFA1-431C0E54BB51}"/>
                </a:ext>
              </a:extLst>
            </p:cNvPr>
            <p:cNvGrpSpPr/>
            <p:nvPr/>
          </p:nvGrpSpPr>
          <p:grpSpPr>
            <a:xfrm>
              <a:off x="9419668" y="307745"/>
              <a:ext cx="519711" cy="519708"/>
              <a:chOff x="2643786" y="1841370"/>
              <a:chExt cx="842422" cy="842418"/>
            </a:xfrm>
          </p:grpSpPr>
          <p:sp>
            <p:nvSpPr>
              <p:cNvPr id="22" name="Oval 21">
                <a:extLst>
                  <a:ext uri="{FF2B5EF4-FFF2-40B4-BE49-F238E27FC236}">
                    <a16:creationId xmlns:a16="http://schemas.microsoft.com/office/drawing/2014/main" id="{67E53E03-CA7A-8841-08F4-02380221AA12}"/>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B1EA7126-16A9-BEEE-AA10-8C50ED9A56A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4" name="Rectangle: Rounded Corners 23">
                  <a:extLst>
                    <a:ext uri="{FF2B5EF4-FFF2-40B4-BE49-F238E27FC236}">
                      <a16:creationId xmlns:a16="http://schemas.microsoft.com/office/drawing/2014/main" id="{52BA83CF-47AF-652F-8E0A-0AA1D0EAA426}"/>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023B322B-0716-D8E3-9298-2A14529FDC6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6" name="Group 25">
                  <a:extLst>
                    <a:ext uri="{FF2B5EF4-FFF2-40B4-BE49-F238E27FC236}">
                      <a16:creationId xmlns:a16="http://schemas.microsoft.com/office/drawing/2014/main" id="{42D38A2D-D67D-EF73-D2C3-E6D3D35B424F}"/>
                    </a:ext>
                  </a:extLst>
                </p:cNvPr>
                <p:cNvGrpSpPr/>
                <p:nvPr/>
              </p:nvGrpSpPr>
              <p:grpSpPr>
                <a:xfrm>
                  <a:off x="9549692" y="2525789"/>
                  <a:ext cx="155052" cy="148677"/>
                  <a:chOff x="4039410" y="4948360"/>
                  <a:chExt cx="155073" cy="148698"/>
                </a:xfrm>
                <a:solidFill>
                  <a:schemeClr val="bg1"/>
                </a:solidFill>
              </p:grpSpPr>
              <p:sp>
                <p:nvSpPr>
                  <p:cNvPr id="29" name="Rectangle: Rounded Corners 28">
                    <a:extLst>
                      <a:ext uri="{FF2B5EF4-FFF2-40B4-BE49-F238E27FC236}">
                        <a16:creationId xmlns:a16="http://schemas.microsoft.com/office/drawing/2014/main" id="{1987C9F9-DA99-148D-562B-20CBC9B21E2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D95CFDD0-0364-76E4-27AC-13C31D6B1F47}"/>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20744756-7D21-312B-24AB-447139FC7FDC}"/>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579120E0-06FC-7F92-BCF4-7E8759F2095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FD226D42-409A-9DB0-6E69-2B25CA99F82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41252271-3C0E-57D5-1DFD-2DDC8262F7E9}"/>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ED58B8B0-0615-61EB-8FF9-B3BCBABEFBAE}"/>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4448028D-C21A-0457-A6E7-9A15D5D2CEB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F760707C-1838-326F-9385-E7905452469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7" name="Rectangle: Rounded Corners 26">
                  <a:extLst>
                    <a:ext uri="{FF2B5EF4-FFF2-40B4-BE49-F238E27FC236}">
                      <a16:creationId xmlns:a16="http://schemas.microsoft.com/office/drawing/2014/main" id="{46E5F9FF-A394-3063-C550-1BF6AE60A55E}"/>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DA14D1F9-217B-A1A0-5A2F-F721D1D120C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0" name="Group 9">
              <a:extLst>
                <a:ext uri="{FF2B5EF4-FFF2-40B4-BE49-F238E27FC236}">
                  <a16:creationId xmlns:a16="http://schemas.microsoft.com/office/drawing/2014/main" id="{097E8267-FB4D-6547-BBC7-7FD6E5EA09BC}"/>
                </a:ext>
              </a:extLst>
            </p:cNvPr>
            <p:cNvGrpSpPr/>
            <p:nvPr/>
          </p:nvGrpSpPr>
          <p:grpSpPr>
            <a:xfrm>
              <a:off x="10776547" y="306995"/>
              <a:ext cx="521208" cy="521208"/>
              <a:chOff x="2643786" y="4215754"/>
              <a:chExt cx="842422" cy="842418"/>
            </a:xfrm>
          </p:grpSpPr>
          <p:sp>
            <p:nvSpPr>
              <p:cNvPr id="18" name="Oval 17">
                <a:extLst>
                  <a:ext uri="{FF2B5EF4-FFF2-40B4-BE49-F238E27FC236}">
                    <a16:creationId xmlns:a16="http://schemas.microsoft.com/office/drawing/2014/main" id="{3D5B0354-E4A9-1E83-EC6B-4D83709DF071}"/>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A153AEA9-E42B-ECFB-9491-CDB31A1B78F2}"/>
                  </a:ext>
                </a:extLst>
              </p:cNvPr>
              <p:cNvGrpSpPr/>
              <p:nvPr/>
            </p:nvGrpSpPr>
            <p:grpSpPr>
              <a:xfrm>
                <a:off x="2725034" y="4518060"/>
                <a:ext cx="679926" cy="237806"/>
                <a:chOff x="2739549" y="4545762"/>
                <a:chExt cx="679926" cy="237806"/>
              </a:xfrm>
            </p:grpSpPr>
            <p:sp>
              <p:nvSpPr>
                <p:cNvPr id="20" name="Rectangle 5">
                  <a:extLst>
                    <a:ext uri="{FF2B5EF4-FFF2-40B4-BE49-F238E27FC236}">
                      <a16:creationId xmlns:a16="http://schemas.microsoft.com/office/drawing/2014/main" id="{635E6B5F-BE28-4FBD-80D8-1C675BA8C25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1" name="Oval 20">
                  <a:extLst>
                    <a:ext uri="{FF2B5EF4-FFF2-40B4-BE49-F238E27FC236}">
                      <a16:creationId xmlns:a16="http://schemas.microsoft.com/office/drawing/2014/main" id="{FEEF785B-C83E-0925-6EBD-EB7089E9166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2" name="Group 11">
              <a:extLst>
                <a:ext uri="{FF2B5EF4-FFF2-40B4-BE49-F238E27FC236}">
                  <a16:creationId xmlns:a16="http://schemas.microsoft.com/office/drawing/2014/main" id="{9C0A0D4F-59FA-6AF9-ECA7-4B556CAD3D26}"/>
                </a:ext>
              </a:extLst>
            </p:cNvPr>
            <p:cNvGrpSpPr/>
            <p:nvPr/>
          </p:nvGrpSpPr>
          <p:grpSpPr>
            <a:xfrm>
              <a:off x="10097359" y="306995"/>
              <a:ext cx="521208" cy="521208"/>
              <a:chOff x="2643786" y="3028562"/>
              <a:chExt cx="842422" cy="842418"/>
            </a:xfrm>
          </p:grpSpPr>
          <p:sp>
            <p:nvSpPr>
              <p:cNvPr id="13" name="Oval 12">
                <a:extLst>
                  <a:ext uri="{FF2B5EF4-FFF2-40B4-BE49-F238E27FC236}">
                    <a16:creationId xmlns:a16="http://schemas.microsoft.com/office/drawing/2014/main" id="{C6E0FC81-4DB1-451E-4696-32A002FB9D5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DA2AC0CE-9FB7-9811-F971-4F1B66204AB1}"/>
                  </a:ext>
                </a:extLst>
              </p:cNvPr>
              <p:cNvGrpSpPr/>
              <p:nvPr/>
            </p:nvGrpSpPr>
            <p:grpSpPr>
              <a:xfrm>
                <a:off x="2863714" y="3137652"/>
                <a:ext cx="402567" cy="624238"/>
                <a:chOff x="2905821" y="3132001"/>
                <a:chExt cx="339644" cy="655658"/>
              </a:xfrm>
            </p:grpSpPr>
            <p:pic>
              <p:nvPicPr>
                <p:cNvPr id="15" name="Picture 14">
                  <a:extLst>
                    <a:ext uri="{FF2B5EF4-FFF2-40B4-BE49-F238E27FC236}">
                      <a16:creationId xmlns:a16="http://schemas.microsoft.com/office/drawing/2014/main" id="{B94844B2-AC68-B117-120A-A6C11496CF68}"/>
                    </a:ext>
                  </a:extLst>
                </p:cNvPr>
                <p:cNvPicPr>
                  <a:picLocks noChangeAspect="1"/>
                </p:cNvPicPr>
                <p:nvPr/>
              </p:nvPicPr>
              <p:blipFill>
                <a:blip r:embed="rId5"/>
                <a:stretch>
                  <a:fillRect/>
                </a:stretch>
              </p:blipFill>
              <p:spPr>
                <a:xfrm>
                  <a:off x="2905821" y="3132001"/>
                  <a:ext cx="339644" cy="655658"/>
                </a:xfrm>
                <a:prstGeom prst="rect">
                  <a:avLst/>
                </a:prstGeom>
              </p:spPr>
            </p:pic>
            <p:sp>
              <p:nvSpPr>
                <p:cNvPr id="16" name="Rectangle 15">
                  <a:extLst>
                    <a:ext uri="{FF2B5EF4-FFF2-40B4-BE49-F238E27FC236}">
                      <a16:creationId xmlns:a16="http://schemas.microsoft.com/office/drawing/2014/main" id="{659256A5-0C79-5863-DBEF-B8F9A451EF2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7" name="Oval 16">
                  <a:extLst>
                    <a:ext uri="{FF2B5EF4-FFF2-40B4-BE49-F238E27FC236}">
                      <a16:creationId xmlns:a16="http://schemas.microsoft.com/office/drawing/2014/main" id="{14E67B55-C0EB-7C16-084E-BF11F27870E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5421541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B51E7D2-0E7D-45A2-9309-D72993EB5A0E}"/>
              </a:ext>
            </a:extLst>
          </p:cNvPr>
          <p:cNvSpPr>
            <a:spLocks noGrp="1"/>
          </p:cNvSpPr>
          <p:nvPr>
            <p:ph type="title"/>
          </p:nvPr>
        </p:nvSpPr>
        <p:spPr/>
        <p:txBody>
          <a:bodyPr/>
          <a:lstStyle/>
          <a:p>
            <a:r>
              <a:rPr lang="en-US"/>
              <a:t>Manage individual devices</a:t>
            </a:r>
          </a:p>
        </p:txBody>
      </p:sp>
      <p:sp>
        <p:nvSpPr>
          <p:cNvPr id="2" name="Text Placeholder 1">
            <a:extLst>
              <a:ext uri="{FF2B5EF4-FFF2-40B4-BE49-F238E27FC236}">
                <a16:creationId xmlns:a16="http://schemas.microsoft.com/office/drawing/2014/main" id="{C9449871-344E-4EDE-A0CD-B6E35577059C}"/>
              </a:ext>
            </a:extLst>
          </p:cNvPr>
          <p:cNvSpPr>
            <a:spLocks noGrp="1"/>
          </p:cNvSpPr>
          <p:nvPr>
            <p:ph type="body" sz="quarter" idx="11"/>
          </p:nvPr>
        </p:nvSpPr>
        <p:spPr>
          <a:xfrm>
            <a:off x="672431" y="4288580"/>
            <a:ext cx="5124048" cy="572464"/>
          </a:xfrm>
        </p:spPr>
        <p:txBody>
          <a:bodyPr/>
          <a:lstStyle/>
          <a:p>
            <a:pPr marL="0" indent="0">
              <a:spcBef>
                <a:spcPts val="1200"/>
              </a:spcBef>
              <a:spcAft>
                <a:spcPts val="600"/>
              </a:spcAft>
              <a:buClr>
                <a:schemeClr val="accent1"/>
              </a:buClr>
              <a:buSzPct val="100000"/>
            </a:pPr>
            <a:r>
              <a:rPr lang="en-US" sz="1600" dirty="0"/>
              <a:t>Review installed software versions</a:t>
            </a:r>
          </a:p>
          <a:p>
            <a:pPr marL="0" indent="0">
              <a:spcBef>
                <a:spcPts val="1200"/>
              </a:spcBef>
              <a:spcAft>
                <a:spcPts val="600"/>
              </a:spcAft>
              <a:buClr>
                <a:schemeClr val="accent1"/>
              </a:buClr>
              <a:buSzPct val="100000"/>
            </a:pPr>
            <a:r>
              <a:rPr lang="en-US" sz="1600" dirty="0"/>
              <a:t>View device details</a:t>
            </a:r>
          </a:p>
        </p:txBody>
      </p:sp>
      <p:pic>
        <p:nvPicPr>
          <p:cNvPr id="4" name="Picture 3">
            <a:extLst>
              <a:ext uri="{FF2B5EF4-FFF2-40B4-BE49-F238E27FC236}">
                <a16:creationId xmlns:a16="http://schemas.microsoft.com/office/drawing/2014/main" id="{5B261A20-D2C6-4D2B-B6A8-EC5475CFE0A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72431" y="1759404"/>
            <a:ext cx="11018838" cy="1159397"/>
          </a:xfrm>
          <a:prstGeom prst="rect">
            <a:avLst/>
          </a:prstGeom>
          <a:solidFill>
            <a:schemeClr val="bg1"/>
          </a:solidFill>
          <a:ln>
            <a:noFill/>
          </a:ln>
          <a:effectLst>
            <a:outerShdw blurRad="190500" algn="tl" rotWithShape="0">
              <a:srgbClr val="333333">
                <a:alpha val="30000"/>
              </a:srgbClr>
            </a:outerShdw>
          </a:effectLst>
        </p:spPr>
      </p:pic>
      <p:sp>
        <p:nvSpPr>
          <p:cNvPr id="41" name="TextBox 40">
            <a:extLst>
              <a:ext uri="{FF2B5EF4-FFF2-40B4-BE49-F238E27FC236}">
                <a16:creationId xmlns:a16="http://schemas.microsoft.com/office/drawing/2014/main" id="{AD620986-626F-436C-A0EA-D87DBA2F6634}"/>
              </a:ext>
            </a:extLst>
          </p:cNvPr>
          <p:cNvSpPr txBox="1"/>
          <p:nvPr/>
        </p:nvSpPr>
        <p:spPr>
          <a:xfrm>
            <a:off x="672431" y="3382314"/>
            <a:ext cx="4217566" cy="815608"/>
          </a:xfrm>
          <a:prstGeom prst="rect">
            <a:avLst/>
          </a:prstGeom>
        </p:spPr>
        <p:txBody>
          <a:bodyPr vert="horz" wrap="square" lIns="0" tIns="0" rIns="0" bIns="0" rtlCol="0">
            <a:spAutoFit/>
          </a:bodyPr>
          <a:lstStyle>
            <a:lvl1pPr marR="0" indent="0" defTabSz="932742" fontAlgn="auto">
              <a:lnSpc>
                <a:spcPct val="100000"/>
              </a:lnSpc>
              <a:spcBef>
                <a:spcPts val="1200"/>
              </a:spcBef>
              <a:spcAft>
                <a:spcPts val="600"/>
              </a:spcAft>
              <a:buClr>
                <a:schemeClr val="accent1"/>
              </a:buClr>
              <a:buSzPct val="100000"/>
              <a:buFont typeface="Arial" panose="020B0604020202020204" pitchFamily="34" charset="0"/>
              <a:buNone/>
              <a:tabLst/>
              <a:defRPr sz="1600" spc="0" baseline="0">
                <a:solidFill>
                  <a:srgbClr val="000000"/>
                </a:solidFill>
                <a:cs typeface="Segoe UI" panose="020B0502040204020203" pitchFamily="34" charset="0"/>
              </a:defRPr>
            </a:lvl1pPr>
            <a:lvl2pPr marR="0" indent="-228600" defTabSz="932742" fontAlgn="auto">
              <a:lnSpc>
                <a:spcPct val="100000"/>
              </a:lnSpc>
              <a:spcBef>
                <a:spcPct val="20000"/>
              </a:spcBef>
              <a:spcAft>
                <a:spcPts val="0"/>
              </a:spcAft>
              <a:buClrTx/>
              <a:buSzPct val="90000"/>
              <a:buFont typeface="Wingdings" panose="05000000000000000000" pitchFamily="2" charset="2"/>
              <a:buNone/>
              <a:tabLst/>
              <a:defRPr sz="1600" spc="0" baseline="0">
                <a:solidFill>
                  <a:srgbClr val="000000"/>
                </a:solidFill>
              </a:defRPr>
            </a:lvl2pPr>
            <a:lvl3pPr marL="657225" marR="0" indent="-200025" defTabSz="932742" fontAlgn="auto">
              <a:lnSpc>
                <a:spcPct val="100000"/>
              </a:lnSpc>
              <a:spcBef>
                <a:spcPct val="20000"/>
              </a:spcBef>
              <a:spcAft>
                <a:spcPts val="0"/>
              </a:spcAft>
              <a:buClrTx/>
              <a:buSzPct val="90000"/>
              <a:buFont typeface="Wingdings" panose="05000000000000000000" pitchFamily="2" charset="2"/>
              <a:buNone/>
              <a:tabLst/>
              <a:defRPr sz="1400" spc="0" baseline="0">
                <a:solidFill>
                  <a:srgbClr val="000000"/>
                </a:solidFill>
              </a:defRPr>
            </a:lvl3pPr>
            <a:lvl4pPr marL="842963" marR="0" indent="-180975" defTabSz="932742" fontAlgn="auto">
              <a:lnSpc>
                <a:spcPct val="100000"/>
              </a:lnSpc>
              <a:spcBef>
                <a:spcPct val="20000"/>
              </a:spcBef>
              <a:spcAft>
                <a:spcPts val="0"/>
              </a:spcAft>
              <a:buClrTx/>
              <a:buSzPct val="90000"/>
              <a:buFont typeface="Wingdings" panose="05000000000000000000" pitchFamily="2" charset="2"/>
              <a:buNone/>
              <a:tabLst/>
              <a:defRPr sz="1200" spc="0" baseline="0">
                <a:solidFill>
                  <a:srgbClr val="000000"/>
                </a:solidFill>
              </a:defRPr>
            </a:lvl4pPr>
            <a:lvl5pPr marL="1023938" marR="0" indent="-168275" defTabSz="932742" fontAlgn="auto">
              <a:lnSpc>
                <a:spcPct val="100000"/>
              </a:lnSpc>
              <a:spcBef>
                <a:spcPct val="20000"/>
              </a:spcBef>
              <a:spcAft>
                <a:spcPts val="0"/>
              </a:spcAft>
              <a:buClrTx/>
              <a:buSzPct val="90000"/>
              <a:buFont typeface="Wingdings" panose="05000000000000000000" pitchFamily="2" charset="2"/>
              <a:buNone/>
              <a:tabLst/>
              <a:defRPr sz="1000" spc="0" baseline="0">
                <a:solidFill>
                  <a:srgbClr val="000000"/>
                </a:solidFill>
              </a:defRPr>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r>
              <a:rPr lang="en-US" dirty="0"/>
              <a:t>See and troubleshoot call history</a:t>
            </a:r>
          </a:p>
          <a:p>
            <a:r>
              <a:rPr lang="en-US" dirty="0"/>
              <a:t>Review maintenance history</a:t>
            </a:r>
          </a:p>
        </p:txBody>
      </p:sp>
      <p:grpSp>
        <p:nvGrpSpPr>
          <p:cNvPr id="5" name="Group 4">
            <a:extLst>
              <a:ext uri="{FF2B5EF4-FFF2-40B4-BE49-F238E27FC236}">
                <a16:creationId xmlns:a16="http://schemas.microsoft.com/office/drawing/2014/main" id="{6B8355F4-CED9-1706-2D57-EF32D9A5B85E}"/>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6" name="Group 5">
              <a:extLst>
                <a:ext uri="{FF2B5EF4-FFF2-40B4-BE49-F238E27FC236}">
                  <a16:creationId xmlns:a16="http://schemas.microsoft.com/office/drawing/2014/main" id="{EFFA9770-DE62-40F8-536D-AD61D26D0717}"/>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B671562F-416F-5BEA-924F-3F25EC00D33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54C2A44B-D46F-E6A1-1FCC-AE52DA88A46A}"/>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23341A42-2783-9952-EB22-C2FD5711B2C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14B03C6B-6A3F-D741-DF8D-939A1E0967C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948D9BB8-194E-855A-3900-8CADDB4A02DC}"/>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D1935594-2120-8E99-DB08-225AA26F7110}"/>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60BECEA7-1608-EB17-B118-6FDF35DE6500}"/>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A1F6411A-ADF7-3F61-E88F-532A8886B1B0}"/>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091EA81B-6393-5496-1D3B-B7C95A56CBEF}"/>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116FF010-DA42-EEAF-3BC4-D6E8E238AFA3}"/>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804ECD4B-3AAF-D550-6E4C-18599AC3C010}"/>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A48F3B05-1438-E7FC-91EB-B5B13C6638C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0B99B606-B920-3E62-DD4A-A49812F8E9E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2723EFB0-4781-1AA0-4C7A-B9D234799802}"/>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86A35A07-5A20-4A89-F987-08C8DB00E4D7}"/>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859616A1-A0EF-5288-6C0D-E085A3565EA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2E8F0F2F-10BB-3472-E092-44BB939B95C6}"/>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FFD5F25C-D533-1E9E-026D-2140FBBF0DE5}"/>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9A3635A6-E109-45B7-D2AF-FCA680FEA88D}"/>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FD4D62C6-EA96-DC30-7214-CFC2C265479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5993692B-DE98-577F-328B-059F936F7FA3}"/>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9E2E1ECC-AA40-A5E5-FC58-BF3D3328F847}"/>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994B8A5F-FAF6-6272-AC0A-765BD05741D7}"/>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B16D6BA3-738E-067B-8195-76A56CFFF39A}"/>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2B8CF10C-1896-B5DD-9E19-5A800F962A21}"/>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D6A75302-32E6-C0D1-D608-B8985A16E288}"/>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F473FF3B-BF66-A323-6F16-0588136CA4E8}"/>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CE4A96FC-5D56-D082-5F11-9F0CAD24F3F3}"/>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F7515D23-3004-D9B5-93F3-574E24098D86}"/>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9FFBCFB1-564E-8599-AD0F-A64ED90DBAEF}"/>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6A4BBAE4-50C6-DA7A-3B24-376016AA281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F2DB643C-353D-C987-4682-2B7C1D84115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8593636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D49E06-5F4E-44DE-B773-D0CFEE79E21D}"/>
              </a:ext>
            </a:extLst>
          </p:cNvPr>
          <p:cNvSpPr>
            <a:spLocks noGrp="1"/>
          </p:cNvSpPr>
          <p:nvPr>
            <p:ph type="title"/>
          </p:nvPr>
        </p:nvSpPr>
        <p:spPr/>
        <p:txBody>
          <a:bodyPr/>
          <a:lstStyle/>
          <a:p>
            <a:r>
              <a:rPr lang="en-US"/>
              <a:t>Manage individual device</a:t>
            </a:r>
          </a:p>
        </p:txBody>
      </p:sp>
      <p:sp>
        <p:nvSpPr>
          <p:cNvPr id="5" name="Text Placeholder 4">
            <a:extLst>
              <a:ext uri="{FF2B5EF4-FFF2-40B4-BE49-F238E27FC236}">
                <a16:creationId xmlns:a16="http://schemas.microsoft.com/office/drawing/2014/main" id="{167912D0-CE15-4620-9261-9CCA9251B185}"/>
              </a:ext>
            </a:extLst>
          </p:cNvPr>
          <p:cNvSpPr>
            <a:spLocks noGrp="1"/>
          </p:cNvSpPr>
          <p:nvPr>
            <p:ph type="body" sz="quarter" idx="11"/>
          </p:nvPr>
        </p:nvSpPr>
        <p:spPr>
          <a:xfrm>
            <a:off x="584200" y="1472034"/>
            <a:ext cx="2373745" cy="723275"/>
          </a:xfrm>
        </p:spPr>
        <p:txBody>
          <a:bodyPr/>
          <a:lstStyle/>
          <a:p>
            <a:pPr marL="0" indent="0">
              <a:spcBef>
                <a:spcPts val="1200"/>
              </a:spcBef>
              <a:spcAft>
                <a:spcPts val="600"/>
              </a:spcAft>
              <a:buClr>
                <a:schemeClr val="accent1"/>
              </a:buClr>
              <a:buSzPct val="100000"/>
            </a:pPr>
            <a:r>
              <a:rPr lang="en-US" sz="1600" dirty="0"/>
              <a:t>Call history overview</a:t>
            </a:r>
          </a:p>
          <a:p>
            <a:pPr marL="0" indent="0">
              <a:spcBef>
                <a:spcPts val="1200"/>
              </a:spcBef>
              <a:spcAft>
                <a:spcPts val="600"/>
              </a:spcAft>
              <a:buClr>
                <a:schemeClr val="accent1"/>
              </a:buClr>
              <a:buSzPct val="100000"/>
            </a:pPr>
            <a:r>
              <a:rPr lang="en-US" sz="1600" dirty="0"/>
              <a:t>See device details</a:t>
            </a:r>
          </a:p>
        </p:txBody>
      </p:sp>
      <p:pic>
        <p:nvPicPr>
          <p:cNvPr id="16" name="Picture 15">
            <a:extLst>
              <a:ext uri="{FF2B5EF4-FFF2-40B4-BE49-F238E27FC236}">
                <a16:creationId xmlns:a16="http://schemas.microsoft.com/office/drawing/2014/main" id="{D5AF9A10-66E4-4E34-8B6F-037682EB2D88}"/>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84200" y="2688412"/>
            <a:ext cx="8956040" cy="2147858"/>
          </a:xfrm>
          <a:prstGeom prst="rect">
            <a:avLst/>
          </a:prstGeom>
          <a:solidFill>
            <a:schemeClr val="bg1"/>
          </a:solidFill>
          <a:ln>
            <a:noFill/>
          </a:ln>
          <a:effectLst>
            <a:outerShdw blurRad="190500" algn="tl" rotWithShape="0">
              <a:srgbClr val="333333">
                <a:alpha val="30000"/>
              </a:srgbClr>
            </a:outerShdw>
          </a:effectLst>
        </p:spPr>
      </p:pic>
      <p:sp>
        <p:nvSpPr>
          <p:cNvPr id="15" name="Text Placeholder 4">
            <a:extLst>
              <a:ext uri="{FF2B5EF4-FFF2-40B4-BE49-F238E27FC236}">
                <a16:creationId xmlns:a16="http://schemas.microsoft.com/office/drawing/2014/main" id="{11E419E7-049B-4F6B-A573-AC2682E3170A}"/>
              </a:ext>
            </a:extLst>
          </p:cNvPr>
          <p:cNvSpPr txBox="1">
            <a:spLocks/>
          </p:cNvSpPr>
          <p:nvPr/>
        </p:nvSpPr>
        <p:spPr>
          <a:xfrm>
            <a:off x="4387736" y="1472034"/>
            <a:ext cx="3662947" cy="723275"/>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600"/>
              </a:spcAft>
              <a:buClr>
                <a:schemeClr val="accent1"/>
              </a:buClr>
              <a:buSzPct val="100000"/>
            </a:pPr>
            <a:r>
              <a:rPr lang="en-US" sz="1600" dirty="0"/>
              <a:t>Add tags</a:t>
            </a:r>
          </a:p>
          <a:p>
            <a:pPr marL="0" indent="0">
              <a:spcBef>
                <a:spcPts val="1200"/>
              </a:spcBef>
              <a:spcAft>
                <a:spcPts val="600"/>
              </a:spcAft>
              <a:buClr>
                <a:schemeClr val="accent1"/>
              </a:buClr>
              <a:buSzPct val="100000"/>
            </a:pPr>
            <a:r>
              <a:rPr lang="en-US" sz="1600" dirty="0"/>
              <a:t>Remove device</a:t>
            </a:r>
          </a:p>
        </p:txBody>
      </p:sp>
      <p:cxnSp>
        <p:nvCxnSpPr>
          <p:cNvPr id="17" name="Straight Connector 16">
            <a:extLst>
              <a:ext uri="{FF2B5EF4-FFF2-40B4-BE49-F238E27FC236}">
                <a16:creationId xmlns:a16="http://schemas.microsoft.com/office/drawing/2014/main" id="{6BA42359-C2E6-44AD-82E6-F38A2D7F94CD}"/>
              </a:ext>
              <a:ext uri="{C183D7F6-B498-43B3-948B-1728B52AA6E4}">
                <adec:decorative xmlns:adec="http://schemas.microsoft.com/office/drawing/2017/decorative" val="1"/>
              </a:ext>
            </a:extLst>
          </p:cNvPr>
          <p:cNvCxnSpPr>
            <a:cxnSpLocks/>
          </p:cNvCxnSpPr>
          <p:nvPr/>
        </p:nvCxnSpPr>
        <p:spPr>
          <a:xfrm>
            <a:off x="3672840" y="1472034"/>
            <a:ext cx="0" cy="785227"/>
          </a:xfrm>
          <a:prstGeom prst="line">
            <a:avLst/>
          </a:prstGeom>
          <a:ln w="1905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76F7E79C-711B-62B8-3E11-85251B3BE8C8}"/>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4" name="Group 3">
              <a:extLst>
                <a:ext uri="{FF2B5EF4-FFF2-40B4-BE49-F238E27FC236}">
                  <a16:creationId xmlns:a16="http://schemas.microsoft.com/office/drawing/2014/main" id="{CCB04035-7194-0636-499D-4A96096AF3E9}"/>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7" name="Oval 36">
                <a:extLst>
                  <a:ext uri="{FF2B5EF4-FFF2-40B4-BE49-F238E27FC236}">
                    <a16:creationId xmlns:a16="http://schemas.microsoft.com/office/drawing/2014/main" id="{6F8722F9-91D8-979B-8399-0E4E7F54C31A}"/>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8" name="Group 37">
                <a:extLst>
                  <a:ext uri="{FF2B5EF4-FFF2-40B4-BE49-F238E27FC236}">
                    <a16:creationId xmlns:a16="http://schemas.microsoft.com/office/drawing/2014/main" id="{64C4AEC0-CE19-1CAB-F616-5FB472AFEF74}"/>
                  </a:ext>
                </a:extLst>
              </p:cNvPr>
              <p:cNvGrpSpPr/>
              <p:nvPr/>
            </p:nvGrpSpPr>
            <p:grpSpPr>
              <a:xfrm>
                <a:off x="6837029" y="5667525"/>
                <a:ext cx="516256" cy="374663"/>
                <a:chOff x="9721214" y="3600212"/>
                <a:chExt cx="516256" cy="374663"/>
              </a:xfrm>
            </p:grpSpPr>
            <p:sp>
              <p:nvSpPr>
                <p:cNvPr id="39" name="Rectangle: Rounded Corners 38">
                  <a:extLst>
                    <a:ext uri="{FF2B5EF4-FFF2-40B4-BE49-F238E27FC236}">
                      <a16:creationId xmlns:a16="http://schemas.microsoft.com/office/drawing/2014/main" id="{4E3D6317-7B39-94A4-D21A-5E75E24A2042}"/>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0" name="Rectangle 39">
                  <a:extLst>
                    <a:ext uri="{FF2B5EF4-FFF2-40B4-BE49-F238E27FC236}">
                      <a16:creationId xmlns:a16="http://schemas.microsoft.com/office/drawing/2014/main" id="{40BD9ED7-A614-8CB2-ADB3-374AB78732B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1E3778A1-D270-7C9A-EB8C-89E765A8412C}"/>
                </a:ext>
              </a:extLst>
            </p:cNvPr>
            <p:cNvGrpSpPr/>
            <p:nvPr/>
          </p:nvGrpSpPr>
          <p:grpSpPr>
            <a:xfrm>
              <a:off x="9419668" y="307745"/>
              <a:ext cx="519711" cy="519708"/>
              <a:chOff x="2643786" y="1841370"/>
              <a:chExt cx="842422" cy="842418"/>
            </a:xfrm>
          </p:grpSpPr>
          <p:sp>
            <p:nvSpPr>
              <p:cNvPr id="21" name="Oval 20">
                <a:extLst>
                  <a:ext uri="{FF2B5EF4-FFF2-40B4-BE49-F238E27FC236}">
                    <a16:creationId xmlns:a16="http://schemas.microsoft.com/office/drawing/2014/main" id="{9DBCE5FB-3C7B-F5B5-0B80-939D25C4DABD}"/>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2" name="Group 21">
                <a:extLst>
                  <a:ext uri="{FF2B5EF4-FFF2-40B4-BE49-F238E27FC236}">
                    <a16:creationId xmlns:a16="http://schemas.microsoft.com/office/drawing/2014/main" id="{0435143C-641C-F851-9FE0-B114C2447135}"/>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3" name="Rectangle: Rounded Corners 22">
                  <a:extLst>
                    <a:ext uri="{FF2B5EF4-FFF2-40B4-BE49-F238E27FC236}">
                      <a16:creationId xmlns:a16="http://schemas.microsoft.com/office/drawing/2014/main" id="{56DB3E11-E765-BA10-CC6A-135E3BE2BB4E}"/>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4" name="Rectangle: Rounded Corners 23">
                  <a:extLst>
                    <a:ext uri="{FF2B5EF4-FFF2-40B4-BE49-F238E27FC236}">
                      <a16:creationId xmlns:a16="http://schemas.microsoft.com/office/drawing/2014/main" id="{98A07F0A-9D32-56F8-5BC3-F8D3E60E44B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5" name="Group 24">
                  <a:extLst>
                    <a:ext uri="{FF2B5EF4-FFF2-40B4-BE49-F238E27FC236}">
                      <a16:creationId xmlns:a16="http://schemas.microsoft.com/office/drawing/2014/main" id="{9E83D6A6-4599-88AD-EB6B-E36E70206D29}"/>
                    </a:ext>
                  </a:extLst>
                </p:cNvPr>
                <p:cNvGrpSpPr/>
                <p:nvPr/>
              </p:nvGrpSpPr>
              <p:grpSpPr>
                <a:xfrm>
                  <a:off x="9549692" y="2525789"/>
                  <a:ext cx="155052" cy="148677"/>
                  <a:chOff x="4039410" y="4948360"/>
                  <a:chExt cx="155073" cy="148698"/>
                </a:xfrm>
                <a:solidFill>
                  <a:schemeClr val="bg1"/>
                </a:solidFill>
              </p:grpSpPr>
              <p:sp>
                <p:nvSpPr>
                  <p:cNvPr id="28" name="Rectangle: Rounded Corners 27">
                    <a:extLst>
                      <a:ext uri="{FF2B5EF4-FFF2-40B4-BE49-F238E27FC236}">
                        <a16:creationId xmlns:a16="http://schemas.microsoft.com/office/drawing/2014/main" id="{681B7C24-15D9-5255-7BDB-15F1E853BA5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9F5B7813-8558-F019-3E4F-EA649DF6EC6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B4D07CD6-8F6C-3D92-47E5-76DC5B857614}"/>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3ECB80A2-0E0C-D604-C2B6-9AA30439587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D007EA13-A3D9-F6C4-1553-7E1A6F0D7C7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A26EF43E-991B-117D-DBFE-6AEDDE4E45F9}"/>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73EAE516-3580-5D6A-EDDD-BC19E1BD44AF}"/>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8C9A9E24-0BA9-02A9-A9A5-3066DF538485}"/>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9BA3EF87-2948-4ED9-1F10-705B18CAA2C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6" name="Rectangle: Rounded Corners 25">
                  <a:extLst>
                    <a:ext uri="{FF2B5EF4-FFF2-40B4-BE49-F238E27FC236}">
                      <a16:creationId xmlns:a16="http://schemas.microsoft.com/office/drawing/2014/main" id="{314D7E2D-1800-9B97-69BC-CA30117135B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B701BAB0-EEDA-CE0F-82D4-CA9695A2961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 name="Group 6">
              <a:extLst>
                <a:ext uri="{FF2B5EF4-FFF2-40B4-BE49-F238E27FC236}">
                  <a16:creationId xmlns:a16="http://schemas.microsoft.com/office/drawing/2014/main" id="{3D5A6B95-08D4-3F04-0B69-CD4A44661C7F}"/>
                </a:ext>
              </a:extLst>
            </p:cNvPr>
            <p:cNvGrpSpPr/>
            <p:nvPr/>
          </p:nvGrpSpPr>
          <p:grpSpPr>
            <a:xfrm>
              <a:off x="10776547" y="306995"/>
              <a:ext cx="521208" cy="521208"/>
              <a:chOff x="2643786" y="4215754"/>
              <a:chExt cx="842422" cy="842418"/>
            </a:xfrm>
          </p:grpSpPr>
          <p:sp>
            <p:nvSpPr>
              <p:cNvPr id="14" name="Oval 13">
                <a:extLst>
                  <a:ext uri="{FF2B5EF4-FFF2-40B4-BE49-F238E27FC236}">
                    <a16:creationId xmlns:a16="http://schemas.microsoft.com/office/drawing/2014/main" id="{601E4BA8-0923-96E2-3184-70091F88778F}"/>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8" name="Group 17">
                <a:extLst>
                  <a:ext uri="{FF2B5EF4-FFF2-40B4-BE49-F238E27FC236}">
                    <a16:creationId xmlns:a16="http://schemas.microsoft.com/office/drawing/2014/main" id="{5764F4CB-9705-C9CE-7716-33690C1D57E3}"/>
                  </a:ext>
                </a:extLst>
              </p:cNvPr>
              <p:cNvGrpSpPr/>
              <p:nvPr/>
            </p:nvGrpSpPr>
            <p:grpSpPr>
              <a:xfrm>
                <a:off x="2725034" y="4518060"/>
                <a:ext cx="679926" cy="237806"/>
                <a:chOff x="2739549" y="4545762"/>
                <a:chExt cx="679926" cy="237806"/>
              </a:xfrm>
            </p:grpSpPr>
            <p:sp>
              <p:nvSpPr>
                <p:cNvPr id="19" name="Rectangle 5">
                  <a:extLst>
                    <a:ext uri="{FF2B5EF4-FFF2-40B4-BE49-F238E27FC236}">
                      <a16:creationId xmlns:a16="http://schemas.microsoft.com/office/drawing/2014/main" id="{D342205B-31F9-9D20-251C-18ACD3D3A94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0" name="Oval 19">
                  <a:extLst>
                    <a:ext uri="{FF2B5EF4-FFF2-40B4-BE49-F238E27FC236}">
                      <a16:creationId xmlns:a16="http://schemas.microsoft.com/office/drawing/2014/main" id="{8EBDA4FB-D0F6-49D9-EE5E-2EE6901BD0EF}"/>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B5FBFD14-3A3A-5463-25FC-26E4C16065AE}"/>
                </a:ext>
              </a:extLst>
            </p:cNvPr>
            <p:cNvGrpSpPr/>
            <p:nvPr/>
          </p:nvGrpSpPr>
          <p:grpSpPr>
            <a:xfrm>
              <a:off x="10097359" y="306995"/>
              <a:ext cx="521208" cy="521208"/>
              <a:chOff x="2643786" y="3028562"/>
              <a:chExt cx="842422" cy="842418"/>
            </a:xfrm>
          </p:grpSpPr>
          <p:sp>
            <p:nvSpPr>
              <p:cNvPr id="9" name="Oval 8">
                <a:extLst>
                  <a:ext uri="{FF2B5EF4-FFF2-40B4-BE49-F238E27FC236}">
                    <a16:creationId xmlns:a16="http://schemas.microsoft.com/office/drawing/2014/main" id="{13721B1F-0E61-6F75-580C-FCC70923106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C07FD6B8-B280-806B-8653-0F597E231E07}"/>
                  </a:ext>
                </a:extLst>
              </p:cNvPr>
              <p:cNvGrpSpPr/>
              <p:nvPr/>
            </p:nvGrpSpPr>
            <p:grpSpPr>
              <a:xfrm>
                <a:off x="2863714" y="3137652"/>
                <a:ext cx="402567" cy="624238"/>
                <a:chOff x="2905821" y="3132001"/>
                <a:chExt cx="339644" cy="655658"/>
              </a:xfrm>
            </p:grpSpPr>
            <p:pic>
              <p:nvPicPr>
                <p:cNvPr id="11" name="Picture 10">
                  <a:extLst>
                    <a:ext uri="{FF2B5EF4-FFF2-40B4-BE49-F238E27FC236}">
                      <a16:creationId xmlns:a16="http://schemas.microsoft.com/office/drawing/2014/main" id="{5143EE8F-5DEF-F9C2-34D8-AB5B11B829C4}"/>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2" name="Rectangle 11">
                  <a:extLst>
                    <a:ext uri="{FF2B5EF4-FFF2-40B4-BE49-F238E27FC236}">
                      <a16:creationId xmlns:a16="http://schemas.microsoft.com/office/drawing/2014/main" id="{C990D99A-846C-1B4D-7C35-73F804C2331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 name="Oval 12">
                  <a:extLst>
                    <a:ext uri="{FF2B5EF4-FFF2-40B4-BE49-F238E27FC236}">
                      <a16:creationId xmlns:a16="http://schemas.microsoft.com/office/drawing/2014/main" id="{2B0974B8-3568-A177-C228-3B9660563D01}"/>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7022990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B30102-5F30-4544-A20A-1DC5A4C24F0F}"/>
              </a:ext>
            </a:extLst>
          </p:cNvPr>
          <p:cNvSpPr>
            <a:spLocks noGrp="1"/>
          </p:cNvSpPr>
          <p:nvPr>
            <p:ph type="title"/>
          </p:nvPr>
        </p:nvSpPr>
        <p:spPr/>
        <p:txBody>
          <a:bodyPr/>
          <a:lstStyle/>
          <a:p>
            <a:r>
              <a:rPr lang="en-US"/>
              <a:t>Manage individual device </a:t>
            </a:r>
          </a:p>
        </p:txBody>
      </p:sp>
      <p:sp>
        <p:nvSpPr>
          <p:cNvPr id="2" name="Text Placeholder 1">
            <a:extLst>
              <a:ext uri="{FF2B5EF4-FFF2-40B4-BE49-F238E27FC236}">
                <a16:creationId xmlns:a16="http://schemas.microsoft.com/office/drawing/2014/main" id="{B5CCCEC4-D8C9-4E2A-90E1-BA5D2D6BF37C}"/>
              </a:ext>
            </a:extLst>
          </p:cNvPr>
          <p:cNvSpPr>
            <a:spLocks noGrp="1"/>
          </p:cNvSpPr>
          <p:nvPr>
            <p:ph type="body" sz="quarter" idx="11"/>
          </p:nvPr>
        </p:nvSpPr>
        <p:spPr>
          <a:xfrm>
            <a:off x="6096000" y="1472034"/>
            <a:ext cx="5124048" cy="723275"/>
          </a:xfrm>
          <a:noFill/>
        </p:spPr>
        <p:txBody>
          <a:bodyPr wrap="square">
            <a:spAutoFit/>
          </a:bodyPr>
          <a:lstStyle/>
          <a:p>
            <a:pPr marL="0" indent="0">
              <a:spcBef>
                <a:spcPts val="1200"/>
              </a:spcBef>
              <a:spcAft>
                <a:spcPts val="600"/>
              </a:spcAft>
              <a:buClr>
                <a:schemeClr val="accent1"/>
              </a:buClr>
              <a:buSzPct val="100000"/>
            </a:pPr>
            <a:r>
              <a:rPr lang="en-US" sz="1600" dirty="0"/>
              <a:t>Review software versions</a:t>
            </a:r>
          </a:p>
          <a:p>
            <a:pPr marL="0" indent="0">
              <a:spcBef>
                <a:spcPts val="1200"/>
              </a:spcBef>
              <a:spcAft>
                <a:spcPts val="600"/>
              </a:spcAft>
              <a:buClr>
                <a:schemeClr val="accent1"/>
              </a:buClr>
              <a:buSzPct val="100000"/>
            </a:pPr>
            <a:r>
              <a:rPr lang="en-US" sz="1600" dirty="0"/>
              <a:t>Install updates, if necessary</a:t>
            </a:r>
          </a:p>
        </p:txBody>
      </p:sp>
      <p:pic>
        <p:nvPicPr>
          <p:cNvPr id="5" name="Picture 4">
            <a:extLst>
              <a:ext uri="{FF2B5EF4-FFF2-40B4-BE49-F238E27FC236}">
                <a16:creationId xmlns:a16="http://schemas.microsoft.com/office/drawing/2014/main" id="{BAA313A1-8020-4A80-99FD-71A2A0D2517E}"/>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t="1501" b="1501"/>
          <a:stretch/>
        </p:blipFill>
        <p:spPr>
          <a:xfrm>
            <a:off x="588263" y="1472033"/>
            <a:ext cx="5124048" cy="3043497"/>
          </a:xfrm>
          <a:prstGeom prst="rect">
            <a:avLst/>
          </a:prstGeom>
          <a:solidFill>
            <a:schemeClr val="bg1"/>
          </a:solidFill>
          <a:ln>
            <a:noFill/>
          </a:ln>
          <a:effectLst>
            <a:outerShdw blurRad="190500" algn="tl" rotWithShape="0">
              <a:srgbClr val="333333">
                <a:alpha val="30000"/>
              </a:srgbClr>
            </a:outerShdw>
          </a:effectLst>
        </p:spPr>
      </p:pic>
      <p:grpSp>
        <p:nvGrpSpPr>
          <p:cNvPr id="4" name="Group 3">
            <a:extLst>
              <a:ext uri="{FF2B5EF4-FFF2-40B4-BE49-F238E27FC236}">
                <a16:creationId xmlns:a16="http://schemas.microsoft.com/office/drawing/2014/main" id="{787B88A8-C884-6EE1-69B8-9237EB59365E}"/>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6" name="Group 5">
              <a:extLst>
                <a:ext uri="{FF2B5EF4-FFF2-40B4-BE49-F238E27FC236}">
                  <a16:creationId xmlns:a16="http://schemas.microsoft.com/office/drawing/2014/main" id="{125E637D-8228-77B4-2CB1-50CEB2364D4C}"/>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98F8B1C3-812F-95A6-3728-D2B5269C7D1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C643F612-71C1-8450-86AE-26E9F51EECF2}"/>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A1ADBDCE-8566-25D4-9555-A016DB52169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814482B5-D900-B8B1-04B3-CCB2DDA0A50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3CD11617-C497-5909-3B1A-935FFCAB528C}"/>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218FC810-8D53-D2FA-0083-8FC12029B8BE}"/>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77A9AF2C-13A3-38F6-A487-4EC327D5151F}"/>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9C652A10-0BE2-02AB-C708-B6ECDFC60AC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BFD0E747-C9F8-7832-343F-09CED7B6CAC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793394C1-4EC5-507D-FBC0-463B16A97FAC}"/>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174F6734-B61F-FBF3-C17F-149A7E8C3BF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2FAC5064-1866-95F7-5B49-219754ACE16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A008C078-6283-B568-AC2F-6A7E7FCBBD1A}"/>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C62215AC-F594-8FEB-9B10-6AA327B410A6}"/>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7F3B860C-4E7F-7370-27C3-3B6376D4A31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84EED98B-498E-E20F-81C8-98154483D9F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E6A807B7-3A60-89BE-B68D-159856E11E77}"/>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F46E3A45-913A-3008-9888-2C1B452BEFBD}"/>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DA82AB55-9BEF-0C83-19A2-05F44899D0C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BBCA15DF-E67B-9F2C-232C-1806138477E2}"/>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F4FC8E6B-6EC2-F24B-C13B-6384F29DA463}"/>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001314B2-A838-B02D-14B7-95167AA4C283}"/>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0EDEF98B-5D59-844F-542E-5087274C2FE0}"/>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42F0A06A-E863-F03C-FB7F-BBC79924A038}"/>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ACD01013-1783-7512-6D42-5775CA1D9AE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79CF78ED-9471-F48A-4B93-81E17204BCE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C81EC1A7-FB65-1FFF-7D61-E6B988A13BE1}"/>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83D332E9-FB9F-6695-F9A5-F39764458CEE}"/>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3865BF42-731E-5257-C4AD-5EA15B6CFCD6}"/>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9AFFDD0D-1E8E-4580-AC78-6D84D6317A76}"/>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B845C5B7-9827-EC6B-4DEC-EDCDF4328DF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9A520677-F185-DCD6-954A-DE1F617B908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9242534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09C8CA2-1110-4921-8BE0-E7B7FB1E229C}"/>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t="434" b="-160"/>
          <a:stretch/>
        </p:blipFill>
        <p:spPr>
          <a:xfrm>
            <a:off x="621867" y="1796716"/>
            <a:ext cx="5352275" cy="3414787"/>
          </a:xfrm>
          <a:prstGeom prst="rect">
            <a:avLst/>
          </a:prstGeom>
          <a:solidFill>
            <a:schemeClr val="bg1"/>
          </a:solidFill>
          <a:ln>
            <a:noFill/>
          </a:ln>
          <a:effectLst>
            <a:outerShdw blurRad="190500" algn="tl" rotWithShape="0">
              <a:srgbClr val="333333">
                <a:alpha val="30000"/>
              </a:srgbClr>
            </a:outerShdw>
          </a:effectLst>
        </p:spPr>
      </p:pic>
      <p:sp>
        <p:nvSpPr>
          <p:cNvPr id="2" name="Title 1"/>
          <p:cNvSpPr>
            <a:spLocks noGrp="1"/>
          </p:cNvSpPr>
          <p:nvPr>
            <p:ph type="title"/>
          </p:nvPr>
        </p:nvSpPr>
        <p:spPr/>
        <p:txBody>
          <a:bodyPr/>
          <a:lstStyle/>
          <a:p>
            <a:r>
              <a:rPr lang="en-US"/>
              <a:t>Manage individual device  </a:t>
            </a:r>
          </a:p>
        </p:txBody>
      </p:sp>
      <p:sp>
        <p:nvSpPr>
          <p:cNvPr id="3" name="Text Placeholder 2">
            <a:extLst>
              <a:ext uri="{FF2B5EF4-FFF2-40B4-BE49-F238E27FC236}">
                <a16:creationId xmlns:a16="http://schemas.microsoft.com/office/drawing/2014/main" id="{2736FE48-E7E7-4FF8-BD80-2848E33DF8E0}"/>
              </a:ext>
            </a:extLst>
          </p:cNvPr>
          <p:cNvSpPr>
            <a:spLocks noGrp="1"/>
          </p:cNvSpPr>
          <p:nvPr>
            <p:ph type="body" sz="quarter" idx="11"/>
          </p:nvPr>
        </p:nvSpPr>
        <p:spPr>
          <a:xfrm>
            <a:off x="7894451" y="1913193"/>
            <a:ext cx="2709742" cy="543251"/>
          </a:xfrm>
        </p:spPr>
        <p:txBody>
          <a:bodyPr/>
          <a:lstStyle/>
          <a:p>
            <a:r>
              <a:rPr lang="en-US" sz="1600" dirty="0"/>
              <a:t>See and view details of device, such as assigned tags</a:t>
            </a:r>
          </a:p>
        </p:txBody>
      </p:sp>
      <p:grpSp>
        <p:nvGrpSpPr>
          <p:cNvPr id="4" name="Group 3">
            <a:extLst>
              <a:ext uri="{FF2B5EF4-FFF2-40B4-BE49-F238E27FC236}">
                <a16:creationId xmlns:a16="http://schemas.microsoft.com/office/drawing/2014/main" id="{CE6143A7-6397-DE1E-BC8B-9BD48CE17150}"/>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7CA2327D-67D1-9083-04BA-EBACDA8B3E96}"/>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C1A523E6-AC34-7DAA-819B-DEFD20E21C8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7223AB70-D74D-12C8-671C-692B5AAD4B90}"/>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3BEA2770-50D8-D567-33F7-0BB2921F88F2}"/>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D7DC2EB7-71D1-337C-ACEE-A403EBAC22B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1E83DFD5-ECDF-7680-00F6-EAB3D759D9B2}"/>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A852976C-0693-E6C0-0591-972AB0231C1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3A1ED348-F8DE-B714-E960-D5EBAF69F1A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086C04B4-E739-73ED-A4FC-FD84C24333D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0A0C28FC-6A22-7A44-330D-03691E785FE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5B906816-4453-969B-FB51-5AB2E51072D7}"/>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63AEA9FA-35B7-279D-9A7D-E8E3EE65BB7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5CA0E56B-CEAE-BDA7-8942-D3B19C842857}"/>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0CD60B77-F407-AED6-B249-E68BC6815C5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818FB276-2472-9CF7-E3B2-AEBB14A7EB1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03EC04FC-9518-98ED-7530-C2BDD0DC37E1}"/>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97BD2335-E545-0C66-1427-F9EAAB1591A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D475C788-4C99-4AC0-4937-688D5EB481BA}"/>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A9BACB7B-B355-4ECA-EC5E-AAD8BBBA230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CF71EE93-92F1-D470-5ABD-F904B42FE28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63AC9617-35F9-F918-AC30-F0ECEAAFE0F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D82BE4EE-FEDB-0852-9FE5-A21165F5A42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 name="Group 6">
              <a:extLst>
                <a:ext uri="{FF2B5EF4-FFF2-40B4-BE49-F238E27FC236}">
                  <a16:creationId xmlns:a16="http://schemas.microsoft.com/office/drawing/2014/main" id="{D94A7B4B-7395-0868-520C-32525633676E}"/>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7CF1C2EC-463A-1088-1540-F2F9E50D565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B1D08D92-A1C1-913E-4B43-5F0C9D4B2A27}"/>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74DAB503-E0B3-F443-39E8-74881744774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2EE9C935-1D4E-335C-0C93-B98CEE457B56}"/>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E8539D61-29F0-C21B-FD76-7A8A64937C29}"/>
                </a:ext>
              </a:extLst>
            </p:cNvPr>
            <p:cNvGrpSpPr/>
            <p:nvPr/>
          </p:nvGrpSpPr>
          <p:grpSpPr>
            <a:xfrm>
              <a:off x="10097359" y="306995"/>
              <a:ext cx="521208" cy="521208"/>
              <a:chOff x="2643786" y="3028562"/>
              <a:chExt cx="842422" cy="842418"/>
            </a:xfrm>
          </p:grpSpPr>
          <p:sp>
            <p:nvSpPr>
              <p:cNvPr id="9" name="Oval 8">
                <a:extLst>
                  <a:ext uri="{FF2B5EF4-FFF2-40B4-BE49-F238E27FC236}">
                    <a16:creationId xmlns:a16="http://schemas.microsoft.com/office/drawing/2014/main" id="{BAB0FBC9-2E64-0583-06C1-DF643CEBD05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0D8A47FB-4D3F-769A-EBD7-E2A353367129}"/>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6A963404-3B7D-1EAB-B802-2473F72DDF47}"/>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C6B26E98-47D0-3790-2236-D1B1EC97983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E01F24C7-67C3-E02E-3F02-A27AAA99DBC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0194247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40C4283-2523-4D32-A991-69E70C14DF28}"/>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263" y="2174530"/>
            <a:ext cx="5496475" cy="1984658"/>
          </a:xfrm>
          <a:prstGeom prst="rect">
            <a:avLst/>
          </a:prstGeom>
          <a:solidFill>
            <a:schemeClr val="bg1"/>
          </a:solidFill>
          <a:ln>
            <a:noFill/>
          </a:ln>
          <a:effectLst>
            <a:outerShdw blurRad="190500" algn="tl" rotWithShape="0">
              <a:srgbClr val="333333">
                <a:alpha val="30000"/>
              </a:srgbClr>
            </a:outerShdw>
          </a:effectLst>
        </p:spPr>
      </p:pic>
      <p:sp>
        <p:nvSpPr>
          <p:cNvPr id="2" name="Title 1"/>
          <p:cNvSpPr>
            <a:spLocks noGrp="1"/>
          </p:cNvSpPr>
          <p:nvPr>
            <p:ph type="title"/>
          </p:nvPr>
        </p:nvSpPr>
        <p:spPr/>
        <p:txBody>
          <a:bodyPr/>
          <a:lstStyle/>
          <a:p>
            <a:r>
              <a:rPr lang="en-US"/>
              <a:t>Manage individual device   </a:t>
            </a:r>
          </a:p>
        </p:txBody>
      </p:sp>
      <p:sp>
        <p:nvSpPr>
          <p:cNvPr id="3" name="Text Placeholder 2">
            <a:extLst>
              <a:ext uri="{FF2B5EF4-FFF2-40B4-BE49-F238E27FC236}">
                <a16:creationId xmlns:a16="http://schemas.microsoft.com/office/drawing/2014/main" id="{B5C1A89B-D3F1-41D5-AA7C-3DED739535EE}"/>
              </a:ext>
            </a:extLst>
          </p:cNvPr>
          <p:cNvSpPr>
            <a:spLocks noGrp="1"/>
          </p:cNvSpPr>
          <p:nvPr>
            <p:ph type="body" sz="quarter" idx="11"/>
          </p:nvPr>
        </p:nvSpPr>
        <p:spPr>
          <a:xfrm>
            <a:off x="6690359" y="2705725"/>
            <a:ext cx="5124048" cy="723275"/>
          </a:xfrm>
        </p:spPr>
        <p:txBody>
          <a:bodyPr/>
          <a:lstStyle/>
          <a:p>
            <a:pPr marL="0" indent="0">
              <a:spcBef>
                <a:spcPts val="1200"/>
              </a:spcBef>
              <a:spcAft>
                <a:spcPts val="600"/>
              </a:spcAft>
              <a:buClr>
                <a:schemeClr val="accent1"/>
              </a:buClr>
              <a:buSzPct val="100000"/>
            </a:pPr>
            <a:r>
              <a:rPr lang="en-US" sz="1600" dirty="0"/>
              <a:t>See all calls on device</a:t>
            </a:r>
          </a:p>
          <a:p>
            <a:pPr marL="0" indent="0">
              <a:spcBef>
                <a:spcPts val="1200"/>
              </a:spcBef>
              <a:spcAft>
                <a:spcPts val="600"/>
              </a:spcAft>
              <a:buClr>
                <a:schemeClr val="accent1"/>
              </a:buClr>
              <a:buSzPct val="100000"/>
            </a:pPr>
            <a:r>
              <a:rPr lang="en-US" sz="1600" dirty="0"/>
              <a:t>Click on call to see details</a:t>
            </a:r>
          </a:p>
        </p:txBody>
      </p:sp>
      <p:grpSp>
        <p:nvGrpSpPr>
          <p:cNvPr id="4" name="Group 3">
            <a:extLst>
              <a:ext uri="{FF2B5EF4-FFF2-40B4-BE49-F238E27FC236}">
                <a16:creationId xmlns:a16="http://schemas.microsoft.com/office/drawing/2014/main" id="{03BBD2C6-EC1D-6D8D-F5D4-C43F81B746B6}"/>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CC084E24-F399-EEE9-5CC7-A15D3831288D}"/>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79ECB91D-FD6F-4D00-82AE-138B23A686C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6669CB2E-F97A-0E6B-3D83-17F8B5B27E84}"/>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54106F25-A1BD-38B1-3D90-A5A5FAAA6C9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8CDBA1DA-C568-3424-C43C-2990D5DB5993}"/>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D3FA02EB-E144-F461-CAC6-4C87748632C2}"/>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897FAD1B-179B-2777-0034-7CFF78BE7C72}"/>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D3C543DB-0B21-084E-35D0-DF392EB2271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BB64C655-68C1-7DD2-2EAC-CBD95CBCFE5C}"/>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7740CD07-1199-F383-60B3-18494DA64B6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CB96B714-6795-932D-1A4D-EDA247F3954C}"/>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6C4BCE29-6640-8F06-9CAB-C057B25383B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FF5574E3-A96B-E257-A1CD-A460E4079FE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B252472C-CA5A-3A67-942C-56F52DF5ED0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0C8AE8C7-31C4-E7C4-63AB-8FF717DC261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BA400362-0A4B-8AF1-C472-5A6BD910D76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279E4047-BA62-E798-916D-02C0F4E1388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219BF05A-D69E-A4CA-9476-0677537E9EF9}"/>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BAE95EE0-40EC-2C03-7458-73B2F9FB5B5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54382532-F677-D4EE-574F-40B2F2E88D8D}"/>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DDB3E78C-3A2D-FE18-74B5-2DAAB1991A39}"/>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162F9955-F1C3-7A6F-3C27-1A54B7EAD5A3}"/>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D513DE22-0316-F15B-3F67-440A7655D5A3}"/>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E005DC16-88FB-D992-724F-7500BF28F1E3}"/>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BF98A638-FFE7-CA4A-7089-AE871C587A0F}"/>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85AFE97D-CD02-521A-167B-F0FD52DC047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4F885247-0B77-8C66-A29A-F69E478AF51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C109859A-A42B-851F-EC09-8F7F8F5426DA}"/>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7BF08D27-E693-C228-07F6-F77BF1F1D685}"/>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6F2AE868-7A8E-F12C-2809-80A2F39290F9}"/>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0F02FDBC-F80C-0EA5-0D1D-EADE37A9A6D3}"/>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EDC63417-CEFB-5C01-BC5C-227D42E78A02}"/>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21365000-4210-659E-B337-4505C2A2FD9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8708391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40C4283-2523-4D32-A991-69E70C14DF28}"/>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263" y="2174530"/>
            <a:ext cx="5496475" cy="1984658"/>
          </a:xfrm>
          <a:prstGeom prst="rect">
            <a:avLst/>
          </a:prstGeom>
          <a:solidFill>
            <a:schemeClr val="bg1"/>
          </a:solidFill>
          <a:ln>
            <a:noFill/>
          </a:ln>
          <a:effectLst>
            <a:outerShdw blurRad="190500" algn="tl" rotWithShape="0">
              <a:srgbClr val="333333">
                <a:alpha val="30000"/>
              </a:srgbClr>
            </a:outerShdw>
          </a:effectLst>
        </p:spPr>
      </p:pic>
      <p:sp>
        <p:nvSpPr>
          <p:cNvPr id="2" name="Title 1"/>
          <p:cNvSpPr>
            <a:spLocks noGrp="1"/>
          </p:cNvSpPr>
          <p:nvPr>
            <p:ph type="title"/>
          </p:nvPr>
        </p:nvSpPr>
        <p:spPr/>
        <p:txBody>
          <a:bodyPr/>
          <a:lstStyle/>
          <a:p>
            <a:r>
              <a:rPr lang="en-US" dirty="0"/>
              <a:t>Manage individual device    </a:t>
            </a:r>
          </a:p>
        </p:txBody>
      </p:sp>
      <p:sp>
        <p:nvSpPr>
          <p:cNvPr id="3" name="Text Placeholder 2">
            <a:extLst>
              <a:ext uri="{FF2B5EF4-FFF2-40B4-BE49-F238E27FC236}">
                <a16:creationId xmlns:a16="http://schemas.microsoft.com/office/drawing/2014/main" id="{B5C1A89B-D3F1-41D5-AA7C-3DED739535EE}"/>
              </a:ext>
            </a:extLst>
          </p:cNvPr>
          <p:cNvSpPr>
            <a:spLocks noGrp="1"/>
          </p:cNvSpPr>
          <p:nvPr>
            <p:ph type="body" sz="quarter" idx="11"/>
          </p:nvPr>
        </p:nvSpPr>
        <p:spPr>
          <a:xfrm>
            <a:off x="6690359" y="2705725"/>
            <a:ext cx="5124048" cy="723275"/>
          </a:xfrm>
        </p:spPr>
        <p:txBody>
          <a:bodyPr/>
          <a:lstStyle/>
          <a:p>
            <a:pPr marL="0" indent="0">
              <a:spcBef>
                <a:spcPts val="1200"/>
              </a:spcBef>
              <a:spcAft>
                <a:spcPts val="600"/>
              </a:spcAft>
              <a:buClr>
                <a:schemeClr val="accent1"/>
              </a:buClr>
              <a:buSzPct val="100000"/>
            </a:pPr>
            <a:r>
              <a:rPr lang="en-US" sz="1600" dirty="0"/>
              <a:t>See all calls on device</a:t>
            </a:r>
          </a:p>
          <a:p>
            <a:pPr marL="0" indent="0">
              <a:spcBef>
                <a:spcPts val="1200"/>
              </a:spcBef>
              <a:spcAft>
                <a:spcPts val="600"/>
              </a:spcAft>
              <a:buClr>
                <a:schemeClr val="accent1"/>
              </a:buClr>
              <a:buSzPct val="100000"/>
            </a:pPr>
            <a:r>
              <a:rPr lang="en-US" sz="1600" dirty="0"/>
              <a:t>Click on call to see details</a:t>
            </a:r>
          </a:p>
        </p:txBody>
      </p:sp>
      <p:grpSp>
        <p:nvGrpSpPr>
          <p:cNvPr id="4" name="Group 3">
            <a:extLst>
              <a:ext uri="{FF2B5EF4-FFF2-40B4-BE49-F238E27FC236}">
                <a16:creationId xmlns:a16="http://schemas.microsoft.com/office/drawing/2014/main" id="{FF11533C-E636-DF6F-712A-79939972EB13}"/>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F040E132-8636-0154-CC16-8D28A9131794}"/>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36F89726-D48F-77CB-EC4F-19EE1A35AEA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7E04F07B-3E02-1644-D292-3E08BFE5ADA5}"/>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578FBA6B-B2C9-B865-B2E8-3DE369CD35E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C6BF5036-0054-5921-25A8-213FB3392DD1}"/>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26188695-E884-F456-1FCF-0658FDD0FD4A}"/>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AACE9793-25C9-7FED-8D19-B9C18B47BBFA}"/>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80A54766-9E15-EC6B-E602-7A5D37B10CD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BD4427C7-4EB7-A61E-C780-3D281E4FC2C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F84F4C72-ECE6-0BC9-7BB0-36F8E768468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86FF6022-F234-7C2D-6DA1-97B26EB466F1}"/>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770B3736-A91F-7F92-DA05-D43BF671BD2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1E7112CA-C3F0-3F58-7C11-6738546CC9B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47F134E9-D6ED-C86C-D055-67E7EA11073B}"/>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D342D6AC-7452-666F-F75D-461C21879CC0}"/>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A2CB1692-2EE8-AD24-6A53-2AA32468AFB7}"/>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CA635463-A550-967F-D1CB-8B9D165DFFE3}"/>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5DE92B62-B3AB-AF0B-F40A-FB75BA55560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F4AAF88C-A5D9-2FF2-FE39-D1947B4B87C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5B10767E-C686-D19A-9758-298C1D4A600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772C5A67-7EDC-4DBC-482B-79166669E308}"/>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09A464D7-F107-E2B4-FE38-4FFAA6CFD57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896381B6-C89F-BDFE-2BF2-4CD095E5186B}"/>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B177BA90-D752-AB88-E397-89BC4CCFC0A4}"/>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6089A49D-9F88-3509-CAD8-B067CE834726}"/>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D206AA8A-3596-DA8F-CD8D-F14CCCA16ECF}"/>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276D9169-4A87-94C6-49B9-8EDE72C1ED6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A68C0D4E-AFC3-257E-B40C-972A914D30A2}"/>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B5ACB421-D6FC-8D64-7C18-B42AF783646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CA824E3B-0CBA-17D8-6ADB-68430C1C7752}"/>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6592BD63-688C-B72C-161E-E10F92F4E02D}"/>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332C5A82-7963-8B99-B0AC-D6D9A7C572F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868B6659-2215-2CF8-9012-8932F159CF4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24000393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40C4283-2523-4D32-A991-69E70C14DF28}"/>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263" y="2227863"/>
            <a:ext cx="7744156" cy="2103505"/>
          </a:xfrm>
          <a:prstGeom prst="rect">
            <a:avLst/>
          </a:prstGeom>
          <a:solidFill>
            <a:schemeClr val="bg1"/>
          </a:solidFill>
          <a:ln>
            <a:noFill/>
          </a:ln>
          <a:effectLst>
            <a:outerShdw blurRad="190500" algn="tl" rotWithShape="0">
              <a:srgbClr val="333333">
                <a:alpha val="30000"/>
              </a:srgbClr>
            </a:outerShdw>
          </a:effectLst>
        </p:spPr>
      </p:pic>
      <p:sp>
        <p:nvSpPr>
          <p:cNvPr id="2" name="Title 1"/>
          <p:cNvSpPr>
            <a:spLocks noGrp="1"/>
          </p:cNvSpPr>
          <p:nvPr>
            <p:ph type="title"/>
          </p:nvPr>
        </p:nvSpPr>
        <p:spPr/>
        <p:txBody>
          <a:bodyPr/>
          <a:lstStyle/>
          <a:p>
            <a:r>
              <a:rPr lang="en-US" dirty="0"/>
              <a:t>Manage individual device     </a:t>
            </a:r>
          </a:p>
        </p:txBody>
      </p:sp>
      <p:sp>
        <p:nvSpPr>
          <p:cNvPr id="3" name="Text Placeholder 2">
            <a:extLst>
              <a:ext uri="{FF2B5EF4-FFF2-40B4-BE49-F238E27FC236}">
                <a16:creationId xmlns:a16="http://schemas.microsoft.com/office/drawing/2014/main" id="{B5C1A89B-D3F1-41D5-AA7C-3DED739535EE}"/>
              </a:ext>
            </a:extLst>
          </p:cNvPr>
          <p:cNvSpPr>
            <a:spLocks noGrp="1"/>
          </p:cNvSpPr>
          <p:nvPr>
            <p:ph type="body" sz="quarter" idx="11"/>
          </p:nvPr>
        </p:nvSpPr>
        <p:spPr>
          <a:xfrm>
            <a:off x="588263" y="1526630"/>
            <a:ext cx="5124048" cy="246221"/>
          </a:xfrm>
        </p:spPr>
        <p:txBody>
          <a:bodyPr/>
          <a:lstStyle/>
          <a:p>
            <a:pPr marL="0" indent="0">
              <a:spcBef>
                <a:spcPts val="1200"/>
              </a:spcBef>
              <a:spcAft>
                <a:spcPts val="600"/>
              </a:spcAft>
              <a:buClr>
                <a:schemeClr val="accent1"/>
              </a:buClr>
              <a:buSzPct val="100000"/>
            </a:pPr>
            <a:r>
              <a:rPr lang="en-US" sz="1600" dirty="0"/>
              <a:t>See actions taken on device, such as software updates</a:t>
            </a:r>
          </a:p>
        </p:txBody>
      </p:sp>
      <p:grpSp>
        <p:nvGrpSpPr>
          <p:cNvPr id="4" name="Group 3">
            <a:extLst>
              <a:ext uri="{FF2B5EF4-FFF2-40B4-BE49-F238E27FC236}">
                <a16:creationId xmlns:a16="http://schemas.microsoft.com/office/drawing/2014/main" id="{3C50AD8C-14CD-377A-99AF-4917C5BA6D5D}"/>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3717005E-55FF-78A2-0E21-CB797425C024}"/>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981BF1E6-84B7-2F15-7D2C-0CEC979ED5D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8D8B82A5-5B04-3DBD-F8D8-0B54011196DE}"/>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30148DCA-6211-3480-8EDC-F2526B1EB6D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4B3D4209-0CF1-6768-59C7-3F8E7A4B3CAA}"/>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9204E7EE-1417-1B05-BC13-F18B78C2CA4A}"/>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470AD940-884E-C9DA-3A56-9C6A70D59BC7}"/>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99F4854B-13CF-379C-D498-ADF38AF5EFA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0812CE0D-8B32-9809-E897-6042D82C2BFB}"/>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EA40758F-A6FD-4B5B-52F3-724F8E297DF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AB884CA9-FDDD-6FEC-6FDF-F66F9732BB3B}"/>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20829DBD-315D-4512-99B5-74C81169C0BB}"/>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17234282-2162-960F-A7FC-4FCA57FF565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EB6FB395-922C-7824-0403-1A495B2D53E7}"/>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2FED1058-ACF3-966F-7402-45092621E481}"/>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E19CEDAA-8FC2-B206-FDCB-2B0D8674774C}"/>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8BB73E2F-25E7-962A-A343-F7F212C32B30}"/>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CA30BD70-C204-EBC1-6D80-5F0C9AE1D12A}"/>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6E187C3C-ECD8-F30A-B646-2D2CBF8F296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FD031F9D-147F-6F70-B446-2A25D330F02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8696941B-E633-834A-28CF-C94E5C24D21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DAAFFCD3-1E57-5D2C-0A87-E53C867887ED}"/>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0532E922-EFAE-B025-3952-8EF560EEAA4D}"/>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A62DA2FB-8986-46C1-86F0-DF41B9C98DF5}"/>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69C3D649-EBEB-7466-91CC-938AFAA602BA}"/>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B2D53C84-81DD-775F-8392-DD2C0D10763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F97CDC08-A357-F6A1-6EAF-DC1A3A372FF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A571E1AA-33E1-233A-63C9-6333EEA602EC}"/>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2F594CE7-194B-F421-BAA0-1B8ADA29F24B}"/>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A21D69E5-1134-2E2C-2BA2-45DC5C96387E}"/>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E468BE37-3696-2916-0407-B88884BB1A71}"/>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C4409F02-2EC5-808E-2FB2-AA099E3666BA}"/>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A06E45A7-6907-A873-15BA-8DB31085B94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972763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r>
              <a:rPr lang="en-US"/>
              <a:t>Notifications and alerts</a:t>
            </a:r>
          </a:p>
        </p:txBody>
      </p:sp>
    </p:spTree>
    <p:extLst>
      <p:ext uri="{BB962C8B-B14F-4D97-AF65-F5344CB8AC3E}">
        <p14:creationId xmlns:p14="http://schemas.microsoft.com/office/powerpoint/2010/main" val="3853074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4F8E203-7C7E-4C92-A6A5-ADA2617B0E52}"/>
              </a:ext>
            </a:extLst>
          </p:cNvPr>
          <p:cNvSpPr>
            <a:spLocks noGrp="1"/>
          </p:cNvSpPr>
          <p:nvPr>
            <p:ph type="title"/>
          </p:nvPr>
        </p:nvSpPr>
        <p:spPr/>
        <p:txBody>
          <a:bodyPr/>
          <a:lstStyle/>
          <a:p>
            <a:r>
              <a:rPr lang="en-US" dirty="0"/>
              <a:t>Notifications and alerts  </a:t>
            </a:r>
          </a:p>
        </p:txBody>
      </p:sp>
      <p:sp>
        <p:nvSpPr>
          <p:cNvPr id="2" name="Text Placeholder 1">
            <a:extLst>
              <a:ext uri="{FF2B5EF4-FFF2-40B4-BE49-F238E27FC236}">
                <a16:creationId xmlns:a16="http://schemas.microsoft.com/office/drawing/2014/main" id="{0D7CB8C7-1A64-4F23-8CC8-4C4CF1559B74}"/>
              </a:ext>
            </a:extLst>
          </p:cNvPr>
          <p:cNvSpPr>
            <a:spLocks noGrp="1"/>
          </p:cNvSpPr>
          <p:nvPr>
            <p:ph type="body" sz="quarter" idx="11"/>
          </p:nvPr>
        </p:nvSpPr>
        <p:spPr>
          <a:xfrm>
            <a:off x="3291839" y="1472034"/>
            <a:ext cx="5829011" cy="1738938"/>
          </a:xfrm>
        </p:spPr>
        <p:txBody>
          <a:bodyPr/>
          <a:lstStyle/>
          <a:p>
            <a:pPr marL="0" indent="0">
              <a:spcBef>
                <a:spcPts val="1200"/>
              </a:spcBef>
              <a:spcAft>
                <a:spcPts val="600"/>
              </a:spcAft>
              <a:buClr>
                <a:schemeClr val="accent1"/>
              </a:buClr>
              <a:buSzPct val="100000"/>
            </a:pPr>
            <a:r>
              <a:rPr lang="en-US" sz="1600" dirty="0"/>
              <a:t>Triggers a notification when a device goes </a:t>
            </a:r>
            <a:r>
              <a:rPr lang="en-US" sz="1600" dirty="0">
                <a:solidFill>
                  <a:schemeClr val="accent1"/>
                </a:solidFill>
                <a:latin typeface="+mj-lt"/>
              </a:rPr>
              <a:t>offline</a:t>
            </a:r>
          </a:p>
          <a:p>
            <a:pPr marL="0" indent="0">
              <a:spcBef>
                <a:spcPts val="1200"/>
              </a:spcBef>
              <a:spcAft>
                <a:spcPts val="600"/>
              </a:spcAft>
              <a:buClr>
                <a:schemeClr val="accent1"/>
              </a:buClr>
              <a:buSzPct val="100000"/>
            </a:pPr>
            <a:r>
              <a:rPr lang="en-US" sz="1600" dirty="0"/>
              <a:t>Covers all supported device types in Teams admin center</a:t>
            </a:r>
          </a:p>
          <a:p>
            <a:pPr marL="0" indent="0">
              <a:spcBef>
                <a:spcPts val="1200"/>
              </a:spcBef>
              <a:spcAft>
                <a:spcPts val="600"/>
              </a:spcAft>
              <a:buClr>
                <a:schemeClr val="accent1"/>
              </a:buClr>
              <a:buSzPct val="100000"/>
            </a:pPr>
            <a:r>
              <a:rPr lang="en-US" sz="1600" dirty="0"/>
              <a:t>Define </a:t>
            </a:r>
            <a:r>
              <a:rPr lang="en-US" sz="1600" dirty="0">
                <a:solidFill>
                  <a:schemeClr val="accent1"/>
                </a:solidFill>
                <a:latin typeface="+mj-lt"/>
              </a:rPr>
              <a:t>important devices</a:t>
            </a:r>
          </a:p>
          <a:p>
            <a:pPr marL="0" indent="0">
              <a:spcBef>
                <a:spcPts val="1200"/>
              </a:spcBef>
              <a:spcAft>
                <a:spcPts val="600"/>
              </a:spcAft>
              <a:buClr>
                <a:schemeClr val="accent1"/>
              </a:buClr>
              <a:buSzPct val="100000"/>
            </a:pPr>
            <a:r>
              <a:rPr lang="en-US" sz="1600" dirty="0"/>
              <a:t>Notified via </a:t>
            </a:r>
            <a:r>
              <a:rPr lang="en-US" sz="1600" dirty="0">
                <a:solidFill>
                  <a:schemeClr val="accent1"/>
                </a:solidFill>
                <a:latin typeface="+mj-lt"/>
              </a:rPr>
              <a:t>Teams message </a:t>
            </a:r>
            <a:r>
              <a:rPr lang="en-US" sz="1600" dirty="0"/>
              <a:t>or via </a:t>
            </a:r>
            <a:r>
              <a:rPr lang="en-US" sz="1600" dirty="0">
                <a:solidFill>
                  <a:schemeClr val="accent1"/>
                </a:solidFill>
                <a:latin typeface="+mj-lt"/>
              </a:rPr>
              <a:t>webhook</a:t>
            </a:r>
          </a:p>
        </p:txBody>
      </p:sp>
      <p:pic>
        <p:nvPicPr>
          <p:cNvPr id="4" name="Picture 3">
            <a:extLst>
              <a:ext uri="{FF2B5EF4-FFF2-40B4-BE49-F238E27FC236}">
                <a16:creationId xmlns:a16="http://schemas.microsoft.com/office/drawing/2014/main" id="{64F55E16-163E-42FD-B910-F155A67DC15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5640" y="1087831"/>
            <a:ext cx="2073902" cy="5380337"/>
          </a:xfrm>
          <a:prstGeom prst="rect">
            <a:avLst/>
          </a:prstGeom>
          <a:solidFill>
            <a:schemeClr val="bg1"/>
          </a:solidFill>
          <a:ln>
            <a:noFill/>
          </a:ln>
          <a:effectLst>
            <a:outerShdw blurRad="190500" algn="tl" rotWithShape="0">
              <a:srgbClr val="333333">
                <a:alpha val="30000"/>
              </a:srgbClr>
            </a:outerShdw>
          </a:effectLst>
        </p:spPr>
      </p:pic>
      <p:sp>
        <p:nvSpPr>
          <p:cNvPr id="33" name="Rectangle 32">
            <a:extLst>
              <a:ext uri="{FF2B5EF4-FFF2-40B4-BE49-F238E27FC236}">
                <a16:creationId xmlns:a16="http://schemas.microsoft.com/office/drawing/2014/main" id="{132EB41C-D72E-494A-A36D-2B3D876AE956}"/>
              </a:ext>
              <a:ext uri="{C183D7F6-B498-43B3-948B-1728B52AA6E4}">
                <adec:decorative xmlns:adec="http://schemas.microsoft.com/office/drawing/2017/decorative" val="1"/>
              </a:ext>
            </a:extLst>
          </p:cNvPr>
          <p:cNvSpPr/>
          <p:nvPr/>
        </p:nvSpPr>
        <p:spPr bwMode="auto">
          <a:xfrm>
            <a:off x="615640" y="5579991"/>
            <a:ext cx="1894950" cy="639834"/>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5" name="Group 4">
            <a:extLst>
              <a:ext uri="{FF2B5EF4-FFF2-40B4-BE49-F238E27FC236}">
                <a16:creationId xmlns:a16="http://schemas.microsoft.com/office/drawing/2014/main" id="{213DEAA3-BB4E-1922-44D8-21E328FEAF78}"/>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6" name="Group 5">
              <a:extLst>
                <a:ext uri="{FF2B5EF4-FFF2-40B4-BE49-F238E27FC236}">
                  <a16:creationId xmlns:a16="http://schemas.microsoft.com/office/drawing/2014/main" id="{FBFFE170-1361-9550-57D5-6EB503BA1D7B}"/>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6" name="Oval 35">
                <a:extLst>
                  <a:ext uri="{FF2B5EF4-FFF2-40B4-BE49-F238E27FC236}">
                    <a16:creationId xmlns:a16="http://schemas.microsoft.com/office/drawing/2014/main" id="{FF38CC73-D883-EFDF-35BC-C76BEAE42C7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7" name="Group 36">
                <a:extLst>
                  <a:ext uri="{FF2B5EF4-FFF2-40B4-BE49-F238E27FC236}">
                    <a16:creationId xmlns:a16="http://schemas.microsoft.com/office/drawing/2014/main" id="{9FF46D5E-746E-8CE5-387B-11E8A2B192DD}"/>
                  </a:ext>
                </a:extLst>
              </p:cNvPr>
              <p:cNvGrpSpPr/>
              <p:nvPr/>
            </p:nvGrpSpPr>
            <p:grpSpPr>
              <a:xfrm>
                <a:off x="6837029" y="5667525"/>
                <a:ext cx="516256" cy="374663"/>
                <a:chOff x="9721214" y="3600212"/>
                <a:chExt cx="516256" cy="374663"/>
              </a:xfrm>
            </p:grpSpPr>
            <p:sp>
              <p:nvSpPr>
                <p:cNvPr id="38" name="Rectangle: Rounded Corners 37">
                  <a:extLst>
                    <a:ext uri="{FF2B5EF4-FFF2-40B4-BE49-F238E27FC236}">
                      <a16:creationId xmlns:a16="http://schemas.microsoft.com/office/drawing/2014/main" id="{18835795-5E08-63E2-7B14-73805019F2F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9" name="Rectangle 38">
                  <a:extLst>
                    <a:ext uri="{FF2B5EF4-FFF2-40B4-BE49-F238E27FC236}">
                      <a16:creationId xmlns:a16="http://schemas.microsoft.com/office/drawing/2014/main" id="{49AC3530-5D78-DC95-7085-0E81550F6480}"/>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318C74E7-717A-8490-9FD4-1239A8959C1E}"/>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1556C609-98AE-3B52-495D-338004473EF8}"/>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5E0E0021-0E65-3F9B-1D98-B828A6A8BE0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BC90EB00-25B2-F24F-324F-F68AB419DB1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75B04B44-5793-4F83-7E99-0595E2DB227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9A2353F4-CE59-6713-41BB-9356C7E966B9}"/>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356FD04B-6908-47F9-DC96-C5C39A6FA0C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DFBA504F-BC7D-BFC0-00A8-EF7C0B9F19D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413D099E-F132-C701-E244-D9BFB073B5C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71423999-C4E6-D54A-BA7F-1D14DECA3E24}"/>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B86850C6-BC48-4F1A-1AAE-7B6D351BA103}"/>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DD4B2382-92EF-5523-1962-76494512AA25}"/>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6C837D83-C2A7-E0F4-C625-A58EC6E8FA4E}"/>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9A7553F4-518F-4440-2F2E-12A5656A9A8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AA4A8B66-F830-4B80-51A5-2B454C8E674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4BBF9F7E-B42D-853A-C176-F950EEF4DD3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18F4053E-A869-26D9-EEFE-983742BB4A1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69208B9E-AB9B-DC10-02BC-5B4969CF6730}"/>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641389C4-389C-78C0-968D-91E3BDD1FF59}"/>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19D88CAB-D484-6A9A-C522-69500C1CC3AA}"/>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144B6D3D-F0A7-F994-2E79-5843D3082C8F}"/>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4D97F3C2-7522-AA90-27C1-A5D1A3F2AC6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6CA768B2-3BFA-FA54-D4AE-216E9E623447}"/>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80EEA66B-7D77-D40F-AC70-6FD2CB563A0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CBA23299-671E-33C4-377C-521E314BAF20}"/>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31B9B406-2637-6445-D722-42FD30229D7C}"/>
                    </a:ext>
                  </a:extLst>
                </p:cNvPr>
                <p:cNvPicPr>
                  <a:picLocks noChangeAspect="1"/>
                </p:cNvPicPr>
                <p:nvPr/>
              </p:nvPicPr>
              <p:blipFill>
                <a:blip r:embed="rId4"/>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3F0CE0C7-EB0D-F4F3-3F6F-A03DFA75677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9BED9E8C-A028-B8F9-7972-8F1C89C21E2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5213131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heel(1)">
                                      <p:cBhvr>
                                        <p:cTn id="7" dur="2000"/>
                                        <p:tgtEl>
                                          <p:spTgt spid="33"/>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D49E06-5F4E-44DE-B773-D0CFEE79E21D}"/>
              </a:ext>
            </a:extLst>
          </p:cNvPr>
          <p:cNvSpPr>
            <a:spLocks noGrp="1"/>
          </p:cNvSpPr>
          <p:nvPr>
            <p:ph type="title"/>
          </p:nvPr>
        </p:nvSpPr>
        <p:spPr/>
        <p:txBody>
          <a:bodyPr/>
          <a:lstStyle/>
          <a:p>
            <a:r>
              <a:rPr lang="en-US" dirty="0"/>
              <a:t>Notifications and alerts    </a:t>
            </a:r>
          </a:p>
        </p:txBody>
      </p:sp>
      <p:sp>
        <p:nvSpPr>
          <p:cNvPr id="2" name="Text Placeholder 1">
            <a:extLst>
              <a:ext uri="{FF2B5EF4-FFF2-40B4-BE49-F238E27FC236}">
                <a16:creationId xmlns:a16="http://schemas.microsoft.com/office/drawing/2014/main" id="{B02E5EE7-C2BB-4382-BB57-B06847E0C5FA}"/>
              </a:ext>
            </a:extLst>
          </p:cNvPr>
          <p:cNvSpPr>
            <a:spLocks noGrp="1"/>
          </p:cNvSpPr>
          <p:nvPr>
            <p:ph type="body" sz="quarter" idx="11"/>
          </p:nvPr>
        </p:nvSpPr>
        <p:spPr>
          <a:xfrm>
            <a:off x="6180881" y="1706905"/>
            <a:ext cx="5124048" cy="1677382"/>
          </a:xfrm>
        </p:spPr>
        <p:txBody>
          <a:bodyPr/>
          <a:lstStyle/>
          <a:p>
            <a:pPr marL="0" indent="0">
              <a:spcBef>
                <a:spcPts val="1200"/>
              </a:spcBef>
              <a:spcAft>
                <a:spcPts val="600"/>
              </a:spcAft>
              <a:buClr>
                <a:schemeClr val="accent1"/>
              </a:buClr>
              <a:buSzPct val="100000"/>
            </a:pPr>
            <a:r>
              <a:rPr lang="en-US" sz="1600" dirty="0"/>
              <a:t>Notifications are sent for defined device </a:t>
            </a:r>
            <a:r>
              <a:rPr lang="en-US" sz="1600" dirty="0">
                <a:solidFill>
                  <a:schemeClr val="accent1"/>
                </a:solidFill>
                <a:latin typeface="+mj-lt"/>
              </a:rPr>
              <a:t>users</a:t>
            </a:r>
          </a:p>
          <a:p>
            <a:pPr marL="0" indent="0">
              <a:spcBef>
                <a:spcPts val="1200"/>
              </a:spcBef>
              <a:spcAft>
                <a:spcPts val="600"/>
              </a:spcAft>
              <a:buClr>
                <a:schemeClr val="accent1"/>
              </a:buClr>
              <a:buSzPct val="100000"/>
            </a:pPr>
            <a:r>
              <a:rPr lang="en-US" sz="1600" dirty="0"/>
              <a:t>Focus on </a:t>
            </a:r>
            <a:r>
              <a:rPr lang="en-US" sz="1600" dirty="0">
                <a:solidFill>
                  <a:schemeClr val="accent1"/>
                </a:solidFill>
                <a:latin typeface="+mj-lt"/>
              </a:rPr>
              <a:t>VIP users </a:t>
            </a:r>
            <a:r>
              <a:rPr lang="en-US" sz="1600" dirty="0"/>
              <a:t>and </a:t>
            </a:r>
            <a:r>
              <a:rPr lang="en-US" sz="1600" dirty="0">
                <a:solidFill>
                  <a:schemeClr val="accent1"/>
                </a:solidFill>
                <a:latin typeface="+mj-lt"/>
              </a:rPr>
              <a:t>important</a:t>
            </a:r>
            <a:r>
              <a:rPr lang="en-US" sz="1600" dirty="0"/>
              <a:t> spaces</a:t>
            </a:r>
          </a:p>
          <a:p>
            <a:pPr marL="0" indent="0">
              <a:spcBef>
                <a:spcPts val="1200"/>
              </a:spcBef>
              <a:spcAft>
                <a:spcPts val="600"/>
              </a:spcAft>
              <a:buClr>
                <a:schemeClr val="accent1"/>
              </a:buClr>
              <a:buSzPct val="100000"/>
            </a:pPr>
            <a:r>
              <a:rPr lang="en-US" sz="1600" dirty="0"/>
              <a:t>New Team and channel defined for alerts</a:t>
            </a:r>
          </a:p>
          <a:p>
            <a:pPr marL="0" indent="0">
              <a:spcBef>
                <a:spcPts val="1200"/>
              </a:spcBef>
              <a:spcAft>
                <a:spcPts val="600"/>
              </a:spcAft>
              <a:buClr>
                <a:schemeClr val="accent1"/>
              </a:buClr>
              <a:buSzPct val="100000"/>
            </a:pPr>
            <a:r>
              <a:rPr lang="en-US" sz="1600" dirty="0"/>
              <a:t>Webhook sends a JSON payload</a:t>
            </a:r>
          </a:p>
        </p:txBody>
      </p:sp>
      <p:pic>
        <p:nvPicPr>
          <p:cNvPr id="5" name="Picture 4">
            <a:extLst>
              <a:ext uri="{FF2B5EF4-FFF2-40B4-BE49-F238E27FC236}">
                <a16:creationId xmlns:a16="http://schemas.microsoft.com/office/drawing/2014/main" id="{AC71324E-ED65-4B08-A982-46801D4A45ED}"/>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8263" y="1706905"/>
            <a:ext cx="5187697" cy="3337873"/>
          </a:xfrm>
          <a:prstGeom prst="rect">
            <a:avLst/>
          </a:prstGeom>
          <a:solidFill>
            <a:schemeClr val="bg1"/>
          </a:solidFill>
          <a:ln>
            <a:noFill/>
          </a:ln>
          <a:effectLst>
            <a:outerShdw blurRad="190500" algn="tl" rotWithShape="0">
              <a:srgbClr val="333333">
                <a:alpha val="30000"/>
              </a:srgbClr>
            </a:outerShdw>
          </a:effectLst>
        </p:spPr>
      </p:pic>
      <p:grpSp>
        <p:nvGrpSpPr>
          <p:cNvPr id="4" name="Group 3">
            <a:extLst>
              <a:ext uri="{FF2B5EF4-FFF2-40B4-BE49-F238E27FC236}">
                <a16:creationId xmlns:a16="http://schemas.microsoft.com/office/drawing/2014/main" id="{56F70DA7-66CD-5F68-A910-A92577E74E8E}"/>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6" name="Group 5">
              <a:extLst>
                <a:ext uri="{FF2B5EF4-FFF2-40B4-BE49-F238E27FC236}">
                  <a16:creationId xmlns:a16="http://schemas.microsoft.com/office/drawing/2014/main" id="{3ECADA51-A1F2-622D-9448-E23972A0AA2A}"/>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5" name="Oval 34">
                <a:extLst>
                  <a:ext uri="{FF2B5EF4-FFF2-40B4-BE49-F238E27FC236}">
                    <a16:creationId xmlns:a16="http://schemas.microsoft.com/office/drawing/2014/main" id="{1EEE680B-C8FA-87A5-4EC9-5F006AC13F3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6" name="Group 35">
                <a:extLst>
                  <a:ext uri="{FF2B5EF4-FFF2-40B4-BE49-F238E27FC236}">
                    <a16:creationId xmlns:a16="http://schemas.microsoft.com/office/drawing/2014/main" id="{16E538AE-61A6-828C-D879-918C2959F8EC}"/>
                  </a:ext>
                </a:extLst>
              </p:cNvPr>
              <p:cNvGrpSpPr/>
              <p:nvPr/>
            </p:nvGrpSpPr>
            <p:grpSpPr>
              <a:xfrm>
                <a:off x="6837029" y="5667525"/>
                <a:ext cx="516256" cy="374663"/>
                <a:chOff x="9721214" y="3600212"/>
                <a:chExt cx="516256" cy="374663"/>
              </a:xfrm>
            </p:grpSpPr>
            <p:sp>
              <p:nvSpPr>
                <p:cNvPr id="37" name="Rectangle: Rounded Corners 36">
                  <a:extLst>
                    <a:ext uri="{FF2B5EF4-FFF2-40B4-BE49-F238E27FC236}">
                      <a16:creationId xmlns:a16="http://schemas.microsoft.com/office/drawing/2014/main" id="{E74DCC2E-298D-20AD-E23F-3F3F64DCF68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27451CD3-4DA6-4129-2B57-C3AA55F00B3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D82AEE29-52FD-C5E9-7884-3F2BD0A949F5}"/>
                </a:ext>
              </a:extLst>
            </p:cNvPr>
            <p:cNvGrpSpPr/>
            <p:nvPr/>
          </p:nvGrpSpPr>
          <p:grpSpPr>
            <a:xfrm>
              <a:off x="9419668" y="307745"/>
              <a:ext cx="519711" cy="519708"/>
              <a:chOff x="2643786" y="1841370"/>
              <a:chExt cx="842422" cy="842418"/>
            </a:xfrm>
          </p:grpSpPr>
          <p:sp>
            <p:nvSpPr>
              <p:cNvPr id="19" name="Oval 18">
                <a:extLst>
                  <a:ext uri="{FF2B5EF4-FFF2-40B4-BE49-F238E27FC236}">
                    <a16:creationId xmlns:a16="http://schemas.microsoft.com/office/drawing/2014/main" id="{95898A4F-1C1B-201F-F097-FEAF485902AF}"/>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AEBDE89C-B2E2-ED0E-1431-C4709B01586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1" name="Rectangle: Rounded Corners 20">
                  <a:extLst>
                    <a:ext uri="{FF2B5EF4-FFF2-40B4-BE49-F238E27FC236}">
                      <a16:creationId xmlns:a16="http://schemas.microsoft.com/office/drawing/2014/main" id="{EAD2E62B-34CC-40CE-6149-CA7C09EACE5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2" name="Rectangle: Rounded Corners 21">
                  <a:extLst>
                    <a:ext uri="{FF2B5EF4-FFF2-40B4-BE49-F238E27FC236}">
                      <a16:creationId xmlns:a16="http://schemas.microsoft.com/office/drawing/2014/main" id="{FC3EA829-F372-30EE-1579-5BB29F96463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3" name="Group 22">
                  <a:extLst>
                    <a:ext uri="{FF2B5EF4-FFF2-40B4-BE49-F238E27FC236}">
                      <a16:creationId xmlns:a16="http://schemas.microsoft.com/office/drawing/2014/main" id="{6DD2A82E-F84C-4CFF-03F7-85CDA14443BE}"/>
                    </a:ext>
                  </a:extLst>
                </p:cNvPr>
                <p:cNvGrpSpPr/>
                <p:nvPr/>
              </p:nvGrpSpPr>
              <p:grpSpPr>
                <a:xfrm>
                  <a:off x="9549692" y="2525789"/>
                  <a:ext cx="155052" cy="148677"/>
                  <a:chOff x="4039410" y="4948360"/>
                  <a:chExt cx="155073" cy="148698"/>
                </a:xfrm>
                <a:solidFill>
                  <a:schemeClr val="bg1"/>
                </a:solidFill>
              </p:grpSpPr>
              <p:sp>
                <p:nvSpPr>
                  <p:cNvPr id="26" name="Rectangle: Rounded Corners 25">
                    <a:extLst>
                      <a:ext uri="{FF2B5EF4-FFF2-40B4-BE49-F238E27FC236}">
                        <a16:creationId xmlns:a16="http://schemas.microsoft.com/office/drawing/2014/main" id="{DCA7C7A9-0916-7572-2D6F-AF49FC7F487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E461AA76-7FA5-AFD6-6456-3075D9D4956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D845DBD8-52D5-1F95-0867-05D46EC3F9F7}"/>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8E805F67-158D-B659-8BCE-D4B21F82391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F70FABD4-DC62-833D-074B-8EFF1440A52C}"/>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008AA9AA-76EB-B993-5826-52A05FFCC27E}"/>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3CB9DBDA-0B71-4A8B-9BB2-017A9D9612E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B1C98763-6D4A-B974-DE46-D7535F8C1CC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D205030C-E32B-C977-963C-74CADE2325EC}"/>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4" name="Rectangle: Rounded Corners 23">
                  <a:extLst>
                    <a:ext uri="{FF2B5EF4-FFF2-40B4-BE49-F238E27FC236}">
                      <a16:creationId xmlns:a16="http://schemas.microsoft.com/office/drawing/2014/main" id="{45C17F3E-8CD6-7A01-38FE-ABE3C2643071}"/>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5" name="Rectangle: Rounded Corners 24">
                  <a:extLst>
                    <a:ext uri="{FF2B5EF4-FFF2-40B4-BE49-F238E27FC236}">
                      <a16:creationId xmlns:a16="http://schemas.microsoft.com/office/drawing/2014/main" id="{7C835EE3-5166-9317-8ADE-7B9458C2C23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3ADE9573-B62B-DDCC-087A-F8626AB82B00}"/>
                </a:ext>
              </a:extLst>
            </p:cNvPr>
            <p:cNvGrpSpPr/>
            <p:nvPr/>
          </p:nvGrpSpPr>
          <p:grpSpPr>
            <a:xfrm>
              <a:off x="10776547" y="306995"/>
              <a:ext cx="521208" cy="521208"/>
              <a:chOff x="2643786" y="4215754"/>
              <a:chExt cx="842422" cy="842418"/>
            </a:xfrm>
          </p:grpSpPr>
          <p:sp>
            <p:nvSpPr>
              <p:cNvPr id="15" name="Oval 14">
                <a:extLst>
                  <a:ext uri="{FF2B5EF4-FFF2-40B4-BE49-F238E27FC236}">
                    <a16:creationId xmlns:a16="http://schemas.microsoft.com/office/drawing/2014/main" id="{9B0A7CDA-F513-FB3F-1D4F-3650F25FFF5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BA5D38AF-3D27-011B-9C06-79DB3EB2BFFF}"/>
                  </a:ext>
                </a:extLst>
              </p:cNvPr>
              <p:cNvGrpSpPr/>
              <p:nvPr/>
            </p:nvGrpSpPr>
            <p:grpSpPr>
              <a:xfrm>
                <a:off x="2725034" y="4518060"/>
                <a:ext cx="679926" cy="237806"/>
                <a:chOff x="2739549" y="4545762"/>
                <a:chExt cx="679926" cy="237806"/>
              </a:xfrm>
            </p:grpSpPr>
            <p:sp>
              <p:nvSpPr>
                <p:cNvPr id="17" name="Rectangle 5">
                  <a:extLst>
                    <a:ext uri="{FF2B5EF4-FFF2-40B4-BE49-F238E27FC236}">
                      <a16:creationId xmlns:a16="http://schemas.microsoft.com/office/drawing/2014/main" id="{6A035C8E-8A14-582F-060B-361702067DA4}"/>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DA47B745-3434-8620-A370-1B1EF393B799}"/>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846A587E-B87C-F79F-1A67-7DA8E4E65103}"/>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DECECC18-5A97-2C71-9269-F244D522AD2A}"/>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42D82ED6-10AE-B8C6-3B7C-2C69F0585C32}"/>
                  </a:ext>
                </a:extLst>
              </p:cNvPr>
              <p:cNvGrpSpPr/>
              <p:nvPr/>
            </p:nvGrpSpPr>
            <p:grpSpPr>
              <a:xfrm>
                <a:off x="2863714" y="3137652"/>
                <a:ext cx="402567" cy="624238"/>
                <a:chOff x="2905821" y="3132001"/>
                <a:chExt cx="339644" cy="655658"/>
              </a:xfrm>
            </p:grpSpPr>
            <p:pic>
              <p:nvPicPr>
                <p:cNvPr id="12" name="Picture 11">
                  <a:extLst>
                    <a:ext uri="{FF2B5EF4-FFF2-40B4-BE49-F238E27FC236}">
                      <a16:creationId xmlns:a16="http://schemas.microsoft.com/office/drawing/2014/main" id="{2727E22B-D4D8-851B-6594-9E32F9E17F72}"/>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3" name="Rectangle 12">
                  <a:extLst>
                    <a:ext uri="{FF2B5EF4-FFF2-40B4-BE49-F238E27FC236}">
                      <a16:creationId xmlns:a16="http://schemas.microsoft.com/office/drawing/2014/main" id="{ACE0A9B3-DEE4-A78C-C898-D8DBEBDCB46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652F07BA-C8E3-ED13-5B4D-ABDBF12D85E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6744215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D49E06-5F4E-44DE-B773-D0CFEE79E21D}"/>
              </a:ext>
            </a:extLst>
          </p:cNvPr>
          <p:cNvSpPr>
            <a:spLocks noGrp="1"/>
          </p:cNvSpPr>
          <p:nvPr>
            <p:ph type="title"/>
          </p:nvPr>
        </p:nvSpPr>
        <p:spPr/>
        <p:txBody>
          <a:bodyPr/>
          <a:lstStyle/>
          <a:p>
            <a:r>
              <a:rPr lang="en-US"/>
              <a:t>Notifications and alerts   </a:t>
            </a:r>
          </a:p>
        </p:txBody>
      </p:sp>
      <p:sp>
        <p:nvSpPr>
          <p:cNvPr id="2" name="Rectangle 1">
            <a:extLst>
              <a:ext uri="{FF2B5EF4-FFF2-40B4-BE49-F238E27FC236}">
                <a16:creationId xmlns:a16="http://schemas.microsoft.com/office/drawing/2014/main" id="{B8A2AEC1-A203-4874-8797-43A2D8E521D2}"/>
              </a:ext>
            </a:extLst>
          </p:cNvPr>
          <p:cNvSpPr>
            <a:spLocks noChangeArrowheads="1"/>
          </p:cNvSpPr>
          <p:nvPr/>
        </p:nvSpPr>
        <p:spPr bwMode="auto">
          <a:xfrm>
            <a:off x="588263" y="1268735"/>
            <a:ext cx="4730497" cy="492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71717"/>
                </a:solidFill>
                <a:effectLst/>
                <a:latin typeface="Consolas" panose="020B0609020204030204" pitchFamily="49" charset="0"/>
              </a:rPr>
              <a:t>{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AlertTitle</a:t>
            </a: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1" u="none" strike="noStrike" cap="none" normalizeH="0" baseline="0" dirty="0" err="1">
                <a:ln>
                  <a:noFill/>
                </a:ln>
                <a:solidFill>
                  <a:srgbClr val="171717"/>
                </a:solidFill>
                <a:effectLst/>
                <a:latin typeface="Consolas" panose="020B0609020204030204" pitchFamily="49" charset="0"/>
              </a:rPr>
              <a:t>sample_device_name</a:t>
            </a:r>
            <a:r>
              <a:rPr kumimoji="0" lang="en-US" altLang="en-US" sz="1600" b="0" i="0" u="none" strike="noStrike" cap="none" normalizeH="0" baseline="0" dirty="0">
                <a:ln>
                  <a:noFill/>
                </a:ln>
                <a:solidFill>
                  <a:srgbClr val="171717"/>
                </a:solidFill>
                <a:effectLst/>
                <a:latin typeface="Consolas" panose="020B0609020204030204" pitchFamily="49" charset="0"/>
              </a:rPr>
              <a:t> of </a:t>
            </a:r>
            <a:r>
              <a:rPr kumimoji="0" lang="en-US" altLang="en-US" sz="1600" b="0" i="1" u="none" strike="noStrike" cap="none" normalizeH="0" baseline="0" dirty="0" err="1">
                <a:ln>
                  <a:noFill/>
                </a:ln>
                <a:solidFill>
                  <a:srgbClr val="171717"/>
                </a:solidFill>
                <a:effectLst/>
                <a:latin typeface="Consolas" panose="020B0609020204030204" pitchFamily="49" charset="0"/>
              </a:rPr>
              <a:t>User_Name</a:t>
            </a:r>
            <a:r>
              <a:rPr kumimoji="0" lang="en-US" altLang="en-US" sz="1600" b="0" i="0" u="none" strike="noStrike" cap="none" normalizeH="0" baseline="0" dirty="0">
                <a:ln>
                  <a:noFill/>
                </a:ln>
                <a:solidFill>
                  <a:srgbClr val="171717"/>
                </a:solidFill>
                <a:effectLst/>
                <a:latin typeface="Consolas" panose="020B0609020204030204" pitchFamily="49" charset="0"/>
              </a:rPr>
              <a:t> has become offline",</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DeviceLoggedInUserId</a:t>
            </a:r>
            <a:r>
              <a:rPr kumimoji="0" lang="en-US" altLang="en-US" sz="1600" b="0" i="0" u="none" strike="noStrike" cap="none" normalizeH="0" baseline="0" dirty="0">
                <a:ln>
                  <a:noFill/>
                </a:ln>
                <a:solidFill>
                  <a:srgbClr val="171717"/>
                </a:solidFill>
                <a:effectLst/>
                <a:latin typeface="Consolas" panose="020B0609020204030204" pitchFamily="49" charset="0"/>
              </a:rPr>
              <a:t>": </a:t>
            </a:r>
            <a:r>
              <a:rPr kumimoji="0" lang="en-US" altLang="en-US" sz="1600" b="0" i="1" u="none" strike="noStrike" cap="none" normalizeH="0" baseline="0" dirty="0" err="1">
                <a:ln>
                  <a:noFill/>
                </a:ln>
                <a:solidFill>
                  <a:srgbClr val="171717"/>
                </a:solidFill>
                <a:effectLst/>
                <a:latin typeface="Consolas" panose="020B0609020204030204" pitchFamily="49" charset="0"/>
              </a:rPr>
              <a:t>User_GUID</a:t>
            </a:r>
            <a:r>
              <a:rPr kumimoji="0" lang="en-US" altLang="en-US" sz="1600" b="0" i="0" u="none" strike="noStrike" cap="none" normalizeH="0" baseline="0" dirty="0">
                <a:ln>
                  <a:noFill/>
                </a:ln>
                <a:solidFill>
                  <a:srgbClr val="171717"/>
                </a:solidFill>
                <a:effectLst/>
                <a:latin typeface="Consolas" panose="020B0609020204030204" pitchFamily="49" charset="0"/>
              </a:rPr>
              <a:t>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DeviceId</a:t>
            </a:r>
            <a:r>
              <a:rPr kumimoji="0" lang="en-US" altLang="en-US" sz="1600" b="0" i="0" u="none" strike="noStrike" cap="none" normalizeH="0" baseline="0" dirty="0">
                <a:ln>
                  <a:noFill/>
                </a:ln>
                <a:solidFill>
                  <a:srgbClr val="171717"/>
                </a:solidFill>
                <a:effectLst/>
                <a:latin typeface="Consolas" panose="020B0609020204030204" pitchFamily="49" charset="0"/>
              </a:rPr>
              <a:t>": </a:t>
            </a:r>
            <a:r>
              <a:rPr kumimoji="0" lang="en-US" altLang="en-US" sz="1600" b="0" i="1" u="none" strike="noStrike" cap="none" normalizeH="0" baseline="0" dirty="0" err="1">
                <a:ln>
                  <a:noFill/>
                </a:ln>
                <a:solidFill>
                  <a:srgbClr val="171717"/>
                </a:solidFill>
                <a:effectLst/>
                <a:latin typeface="Consolas" panose="020B0609020204030204" pitchFamily="49" charset="0"/>
              </a:rPr>
              <a:t>Device_GUID</a:t>
            </a:r>
            <a:r>
              <a:rPr kumimoji="0" lang="en-US" altLang="en-US" sz="1600" b="0" i="0" u="none" strike="noStrike" cap="none" normalizeH="0" baseline="0" dirty="0">
                <a:ln>
                  <a:noFill/>
                </a:ln>
                <a:solidFill>
                  <a:srgbClr val="171717"/>
                </a:solidFill>
                <a:effectLst/>
                <a:latin typeface="Consolas" panose="020B0609020204030204" pitchFamily="49" charset="0"/>
              </a:rPr>
              <a:t> ,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MetricValues</a:t>
            </a:r>
            <a:r>
              <a:rPr kumimoji="0" lang="en-US" altLang="en-US" sz="1600" b="0" i="0" u="none" strike="noStrike" cap="none" normalizeH="0" baseline="0" dirty="0">
                <a:ln>
                  <a:noFill/>
                </a:ln>
                <a:solidFill>
                  <a:srgbClr val="171717"/>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171717"/>
                </a:solidFill>
                <a:latin typeface="Consolas" panose="020B0609020204030204" pitchFamily="49" charset="0"/>
              </a:rPr>
              <a:t>	</a:t>
            </a:r>
            <a:r>
              <a:rPr kumimoji="0" lang="en-US" altLang="en-US" sz="1600" b="0" i="0" u="none" strike="noStrike" cap="none" normalizeH="0" baseline="0" dirty="0">
                <a:ln>
                  <a:noFill/>
                </a:ln>
                <a:solidFill>
                  <a:srgbClr val="171717"/>
                </a:solidFill>
                <a:effectLst/>
                <a:latin typeface="Consolas" panose="020B0609020204030204" pitchFamily="49" charset="0"/>
              </a:rPr>
              <a:t>{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	</a:t>
            </a:r>
            <a:r>
              <a:rPr kumimoji="0" lang="en-US" altLang="en-US" sz="1600" b="0" i="0" u="none" strike="noStrike" cap="none" normalizeH="0" baseline="0" dirty="0" err="1">
                <a:ln>
                  <a:noFill/>
                </a:ln>
                <a:solidFill>
                  <a:srgbClr val="171717"/>
                </a:solidFill>
                <a:effectLst/>
                <a:latin typeface="Consolas" panose="020B0609020204030204" pitchFamily="49" charset="0"/>
              </a:rPr>
              <a:t>DeviceHealthStatus</a:t>
            </a:r>
            <a:r>
              <a:rPr kumimoji="0" lang="en-US" altLang="en-US" sz="1600" b="0" i="0" u="none" strike="noStrike" cap="none" normalizeH="0" baseline="0" dirty="0">
                <a:ln>
                  <a:noFill/>
                </a:ln>
                <a:solidFill>
                  <a:srgbClr val="171717"/>
                </a:solidFill>
                <a:effectLst/>
                <a:latin typeface="Consolas" panose="020B0609020204030204" pitchFamily="49" charset="0"/>
              </a:rPr>
              <a:t>": "offline"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	}, </a:t>
            </a:r>
            <a:br>
              <a:rPr kumimoji="0" lang="en-US" altLang="en-US" sz="1600" b="0" i="0" u="none" strike="noStrike" cap="none" normalizeH="0" baseline="0" dirty="0">
                <a:ln>
                  <a:noFill/>
                </a:ln>
                <a:solidFill>
                  <a:srgbClr val="171717"/>
                </a:solidFill>
                <a:effectLst/>
                <a:latin typeface="Consolas" panose="020B0609020204030204" pitchFamily="49" charset="0"/>
              </a:rPr>
            </a:b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RuleName</a:t>
            </a:r>
            <a:r>
              <a:rPr kumimoji="0" lang="en-US" altLang="en-US" sz="1600" b="0" i="0" u="none" strike="noStrike" cap="none" normalizeH="0" baseline="0" dirty="0">
                <a:ln>
                  <a:noFill/>
                </a:ln>
                <a:solidFill>
                  <a:srgbClr val="171717"/>
                </a:solidFill>
                <a:effectLst/>
                <a:latin typeface="Consolas" panose="020B0609020204030204" pitchFamily="49" charset="0"/>
              </a:rPr>
              <a:t>": "Device state rule"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RuleDescription</a:t>
            </a:r>
            <a:r>
              <a:rPr kumimoji="0" lang="en-US" altLang="en-US" sz="1600" b="0" i="0" u="none" strike="noStrike" cap="none" normalizeH="0" baseline="0" dirty="0">
                <a:ln>
                  <a:noFill/>
                </a:ln>
                <a:solidFill>
                  <a:srgbClr val="171717"/>
                </a:solidFill>
                <a:effectLst/>
                <a:latin typeface="Consolas" panose="020B0609020204030204" pitchFamily="49" charset="0"/>
              </a:rPr>
              <a:t>": ":"Alerts when device health status is detected as offline"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RuleFrequency</a:t>
            </a:r>
            <a:r>
              <a:rPr kumimoji="0" lang="en-US" altLang="en-US" sz="1600" b="0" i="0" u="none" strike="noStrike" cap="none" normalizeH="0" baseline="0" dirty="0">
                <a:ln>
                  <a:noFill/>
                </a:ln>
                <a:solidFill>
                  <a:srgbClr val="171717"/>
                </a:solidFill>
                <a:effectLst/>
                <a:latin typeface="Consolas" panose="020B0609020204030204" pitchFamily="49" charset="0"/>
              </a:rPr>
              <a:t>": "Real-time"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RuleType</a:t>
            </a:r>
            <a:r>
              <a:rPr kumimoji="0" lang="en-US" altLang="en-US" sz="1600" b="0" i="0" u="none" strike="noStrike" cap="none" normalizeH="0" baseline="0" dirty="0">
                <a:ln>
                  <a:noFill/>
                </a:ln>
                <a:solidFill>
                  <a:srgbClr val="171717"/>
                </a:solidFill>
                <a:effectLst/>
                <a:latin typeface="Consolas" panose="020B0609020204030204" pitchFamily="49" charset="0"/>
              </a:rPr>
              <a:t>": "Device Management"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TenantId</a:t>
            </a:r>
            <a:r>
              <a:rPr kumimoji="0" lang="en-US" altLang="en-US" sz="1600" b="0" i="0" u="none" strike="noStrike" cap="none" normalizeH="0" baseline="0" dirty="0">
                <a:ln>
                  <a:noFill/>
                </a:ln>
                <a:solidFill>
                  <a:srgbClr val="171717"/>
                </a:solidFill>
                <a:effectLst/>
                <a:latin typeface="Consolas" panose="020B0609020204030204" pitchFamily="49" charset="0"/>
              </a:rPr>
              <a:t>": </a:t>
            </a:r>
            <a:r>
              <a:rPr kumimoji="0" lang="en-US" altLang="en-US" sz="1600" b="0" i="1" u="none" strike="noStrike" cap="none" normalizeH="0" baseline="0" dirty="0" err="1">
                <a:ln>
                  <a:noFill/>
                </a:ln>
                <a:solidFill>
                  <a:srgbClr val="171717"/>
                </a:solidFill>
                <a:effectLst/>
                <a:latin typeface="Consolas" panose="020B0609020204030204" pitchFamily="49" charset="0"/>
              </a:rPr>
              <a:t>Tenant_GUID</a:t>
            </a:r>
            <a:r>
              <a:rPr kumimoji="0" lang="en-US" altLang="en-US" sz="1600" b="0" i="0" u="none" strike="noStrike" cap="none" normalizeH="0" baseline="0" dirty="0">
                <a:ln>
                  <a:noFill/>
                </a:ln>
                <a:solidFill>
                  <a:srgbClr val="171717"/>
                </a:solidFill>
                <a:effectLst/>
                <a:latin typeface="Consolas" panose="020B0609020204030204" pitchFamily="49" charset="0"/>
              </a:rPr>
              <a:t> ,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RuleCondition</a:t>
            </a:r>
            <a:r>
              <a:rPr kumimoji="0" lang="en-US" altLang="en-US" sz="1600" b="0" i="0" u="none" strike="noStrike" cap="none" normalizeH="0" baseline="0" dirty="0">
                <a:ln>
                  <a:noFill/>
                </a:ln>
                <a:solidFill>
                  <a:srgbClr val="171717"/>
                </a:solidFill>
                <a:effectLst/>
                <a:latin typeface="Consolas" panose="020B0609020204030204" pitchFamily="49" charset="0"/>
              </a:rPr>
              <a:t>": "</a:t>
            </a:r>
            <a:r>
              <a:rPr kumimoji="0" lang="en-US" altLang="en-US" sz="1600" b="0" i="0" u="none" strike="noStrike" cap="none" normalizeH="0" baseline="0" dirty="0" err="1">
                <a:ln>
                  <a:noFill/>
                </a:ln>
                <a:solidFill>
                  <a:srgbClr val="171717"/>
                </a:solidFill>
                <a:effectLst/>
                <a:latin typeface="Consolas" panose="020B0609020204030204" pitchFamily="49" charset="0"/>
              </a:rPr>
              <a:t>DeviceHealthStatus</a:t>
            </a:r>
            <a:r>
              <a:rPr kumimoji="0" lang="en-US" altLang="en-US" sz="1600" b="0" i="0" u="none" strike="noStrike" cap="none" normalizeH="0" baseline="0" dirty="0">
                <a:ln>
                  <a:noFill/>
                </a:ln>
                <a:solidFill>
                  <a:srgbClr val="171717"/>
                </a:solidFill>
                <a:effectLst/>
                <a:latin typeface="Consolas" panose="020B0609020204030204" pitchFamily="49" charset="0"/>
              </a:rPr>
              <a:t> = Offline" , </a:t>
            </a:r>
            <a:br>
              <a:rPr kumimoji="0" lang="en-US" altLang="en-US" sz="1600" b="0" i="0" u="none" strike="noStrike" cap="none" normalizeH="0" baseline="0" dirty="0">
                <a:ln>
                  <a:noFill/>
                </a:ln>
                <a:solidFill>
                  <a:srgbClr val="171717"/>
                </a:solidFill>
                <a:effectLst/>
                <a:latin typeface="Consolas" panose="020B0609020204030204" pitchFamily="49" charset="0"/>
              </a:rPr>
            </a:br>
            <a:r>
              <a:rPr kumimoji="0" lang="en-US" altLang="en-US" sz="1600" b="0" i="0" u="none" strike="noStrike" cap="none" normalizeH="0" baseline="0" dirty="0">
                <a:ln>
                  <a:noFill/>
                </a:ln>
                <a:solidFill>
                  <a:srgbClr val="171717"/>
                </a:solidFill>
                <a:effectLst/>
                <a:latin typeface="Consolas" panose="020B0609020204030204" pitchFamily="49" charset="0"/>
              </a:rPr>
              <a:t>"</a:t>
            </a:r>
            <a:r>
              <a:rPr kumimoji="0" lang="en-US" altLang="en-US" sz="1600" b="0" i="0" u="none" strike="noStrike" cap="none" normalizeH="0" baseline="0" dirty="0" err="1">
                <a:ln>
                  <a:noFill/>
                </a:ln>
                <a:solidFill>
                  <a:srgbClr val="171717"/>
                </a:solidFill>
                <a:effectLst/>
                <a:latin typeface="Consolas" panose="020B0609020204030204" pitchFamily="49" charset="0"/>
              </a:rPr>
              <a:t>AlertRaisedAt</a:t>
            </a:r>
            <a:r>
              <a:rPr kumimoji="0" lang="en-US" altLang="en-US" sz="1600" b="0" i="0" u="none" strike="noStrike" cap="none" normalizeH="0" baseline="0" dirty="0">
                <a:ln>
                  <a:noFill/>
                </a:ln>
                <a:solidFill>
                  <a:srgbClr val="171717"/>
                </a:solidFill>
                <a:effectLst/>
                <a:latin typeface="Consolas" panose="020B0609020204030204" pitchFamily="49" charset="0"/>
              </a:rPr>
              <a:t>": "2021-04-28T12:49:06Z" </a:t>
            </a:r>
            <a:br>
              <a:rPr kumimoji="0" lang="en-US" altLang="en-US" sz="900" b="0" i="0" u="none" strike="noStrike" cap="none" normalizeH="0" baseline="0" dirty="0">
                <a:ln>
                  <a:noFill/>
                </a:ln>
                <a:solidFill>
                  <a:srgbClr val="171717"/>
                </a:solidFill>
                <a:effectLst/>
                <a:latin typeface="Consolas" panose="020B0609020204030204" pitchFamily="49" charset="0"/>
              </a:rPr>
            </a:br>
            <a:r>
              <a:rPr kumimoji="0" lang="en-US" altLang="en-US" sz="900" b="0" i="0" u="none" strike="noStrike" cap="none" normalizeH="0" baseline="0" dirty="0">
                <a:ln>
                  <a:noFill/>
                </a:ln>
                <a:solidFill>
                  <a:srgbClr val="171717"/>
                </a:solidFill>
                <a:effectLst/>
                <a:latin typeface="Consolas" panose="020B0609020204030204" pitchFamily="49" charset="0"/>
              </a:rPr>
              <a:t>} </a:t>
            </a:r>
            <a:endParaRPr kumimoji="0" lang="en-US" altLang="en-US" sz="1600" b="0" i="0" u="none" strike="noStrike" cap="none" normalizeH="0" baseline="0" dirty="0">
              <a:ln>
                <a:noFill/>
              </a:ln>
              <a:solidFill>
                <a:schemeClr val="tx1"/>
              </a:solidFill>
              <a:effectLst/>
              <a:latin typeface="Consolas" panose="020B0609020204030204" pitchFamily="49" charset="0"/>
            </a:endParaRPr>
          </a:p>
        </p:txBody>
      </p:sp>
      <p:sp>
        <p:nvSpPr>
          <p:cNvPr id="42" name="Rectangle 41">
            <a:extLst>
              <a:ext uri="{FF2B5EF4-FFF2-40B4-BE49-F238E27FC236}">
                <a16:creationId xmlns:a16="http://schemas.microsoft.com/office/drawing/2014/main" id="{505EB6FD-C420-42E7-AE1C-A0EFBE2EB954}"/>
              </a:ext>
              <a:ext uri="{C183D7F6-B498-43B3-948B-1728B52AA6E4}">
                <adec:decorative xmlns:adec="http://schemas.microsoft.com/office/drawing/2017/decorative" val="1"/>
              </a:ext>
            </a:extLst>
          </p:cNvPr>
          <p:cNvSpPr/>
          <p:nvPr/>
        </p:nvSpPr>
        <p:spPr bwMode="auto">
          <a:xfrm>
            <a:off x="6223000" y="0"/>
            <a:ext cx="5969000"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7" name="Picture 6">
            <a:extLst>
              <a:ext uri="{FF2B5EF4-FFF2-40B4-BE49-F238E27FC236}">
                <a16:creationId xmlns:a16="http://schemas.microsoft.com/office/drawing/2014/main" id="{C48981CC-3762-4E34-9CA1-D9C29356691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100592" y="664840"/>
            <a:ext cx="3095705" cy="2377985"/>
          </a:xfrm>
          <a:prstGeom prst="rect">
            <a:avLst/>
          </a:prstGeom>
          <a:solidFill>
            <a:schemeClr val="bg1"/>
          </a:solidFill>
          <a:ln>
            <a:noFill/>
          </a:ln>
          <a:effectLst>
            <a:outerShdw blurRad="190500" algn="tl" rotWithShape="0">
              <a:srgbClr val="333333">
                <a:alpha val="30000"/>
              </a:srgbClr>
            </a:outerShdw>
          </a:effectLst>
        </p:spPr>
      </p:pic>
      <p:pic>
        <p:nvPicPr>
          <p:cNvPr id="11" name="Picture 10">
            <a:extLst>
              <a:ext uri="{FF2B5EF4-FFF2-40B4-BE49-F238E27FC236}">
                <a16:creationId xmlns:a16="http://schemas.microsoft.com/office/drawing/2014/main" id="{3ABD0D62-D358-4E12-A57E-47390C39BDC1}"/>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779938" y="1860337"/>
            <a:ext cx="5077534" cy="1938409"/>
          </a:xfrm>
          <a:prstGeom prst="rect">
            <a:avLst/>
          </a:prstGeom>
          <a:solidFill>
            <a:schemeClr val="bg1"/>
          </a:solidFill>
          <a:ln>
            <a:noFill/>
          </a:ln>
          <a:effectLst>
            <a:outerShdw blurRad="190500" algn="tl" rotWithShape="0">
              <a:srgbClr val="333333">
                <a:alpha val="30000"/>
              </a:srgbClr>
            </a:outerShdw>
          </a:effectLst>
        </p:spPr>
      </p:pic>
      <p:grpSp>
        <p:nvGrpSpPr>
          <p:cNvPr id="4" name="Group 3">
            <a:extLst>
              <a:ext uri="{FF2B5EF4-FFF2-40B4-BE49-F238E27FC236}">
                <a16:creationId xmlns:a16="http://schemas.microsoft.com/office/drawing/2014/main" id="{71CE7DAA-7AB9-7087-A6C5-8C130905F872}"/>
              </a:ext>
              <a:ext uri="{C183D7F6-B498-43B3-948B-1728B52AA6E4}">
                <adec:decorative xmlns:adec="http://schemas.microsoft.com/office/drawing/2017/decorative" val="1"/>
              </a:ext>
            </a:extLst>
          </p:cNvPr>
          <p:cNvGrpSpPr/>
          <p:nvPr/>
        </p:nvGrpSpPr>
        <p:grpSpPr>
          <a:xfrm>
            <a:off x="9419668" y="306995"/>
            <a:ext cx="2518106" cy="521208"/>
            <a:chOff x="9419668" y="306995"/>
            <a:chExt cx="2518106" cy="521208"/>
          </a:xfrm>
        </p:grpSpPr>
        <p:grpSp>
          <p:nvGrpSpPr>
            <p:cNvPr id="5" name="Group 4">
              <a:extLst>
                <a:ext uri="{FF2B5EF4-FFF2-40B4-BE49-F238E27FC236}">
                  <a16:creationId xmlns:a16="http://schemas.microsoft.com/office/drawing/2014/main" id="{E026C5FD-894A-7405-F8B3-D55C51465795}"/>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36" name="Oval 35">
                <a:extLst>
                  <a:ext uri="{FF2B5EF4-FFF2-40B4-BE49-F238E27FC236}">
                    <a16:creationId xmlns:a16="http://schemas.microsoft.com/office/drawing/2014/main" id="{A11BC6DE-F4A9-99AF-D142-538B4003412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7" name="Group 36">
                <a:extLst>
                  <a:ext uri="{FF2B5EF4-FFF2-40B4-BE49-F238E27FC236}">
                    <a16:creationId xmlns:a16="http://schemas.microsoft.com/office/drawing/2014/main" id="{344C4101-D47C-39CF-60A3-8E1841B09B3C}"/>
                  </a:ext>
                </a:extLst>
              </p:cNvPr>
              <p:cNvGrpSpPr/>
              <p:nvPr/>
            </p:nvGrpSpPr>
            <p:grpSpPr>
              <a:xfrm>
                <a:off x="6837029" y="5667525"/>
                <a:ext cx="516256" cy="374663"/>
                <a:chOff x="9721214" y="3600212"/>
                <a:chExt cx="516256" cy="374663"/>
              </a:xfrm>
            </p:grpSpPr>
            <p:sp>
              <p:nvSpPr>
                <p:cNvPr id="38" name="Rectangle: Rounded Corners 37">
                  <a:extLst>
                    <a:ext uri="{FF2B5EF4-FFF2-40B4-BE49-F238E27FC236}">
                      <a16:creationId xmlns:a16="http://schemas.microsoft.com/office/drawing/2014/main" id="{469A22D5-4A6D-62DA-3CDC-67D6C11BAAC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9" name="Rectangle 38">
                  <a:extLst>
                    <a:ext uri="{FF2B5EF4-FFF2-40B4-BE49-F238E27FC236}">
                      <a16:creationId xmlns:a16="http://schemas.microsoft.com/office/drawing/2014/main" id="{6BA68E18-317A-E9B5-9687-A994EB35BED3}"/>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A5D0E479-9B4A-AC63-A513-0A9961593A44}"/>
                </a:ext>
              </a:extLst>
            </p:cNvPr>
            <p:cNvGrpSpPr/>
            <p:nvPr/>
          </p:nvGrpSpPr>
          <p:grpSpPr>
            <a:xfrm>
              <a:off x="9419668" y="307745"/>
              <a:ext cx="519711" cy="519708"/>
              <a:chOff x="2643786" y="1841370"/>
              <a:chExt cx="842422" cy="842418"/>
            </a:xfrm>
          </p:grpSpPr>
          <p:sp>
            <p:nvSpPr>
              <p:cNvPr id="20" name="Oval 19">
                <a:extLst>
                  <a:ext uri="{FF2B5EF4-FFF2-40B4-BE49-F238E27FC236}">
                    <a16:creationId xmlns:a16="http://schemas.microsoft.com/office/drawing/2014/main" id="{2D49668E-5FC8-AE8A-7416-F4BC3431BB1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40E42C1B-5238-89D2-1D95-B1351F9E7972}"/>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2" name="Rectangle: Rounded Corners 21">
                  <a:extLst>
                    <a:ext uri="{FF2B5EF4-FFF2-40B4-BE49-F238E27FC236}">
                      <a16:creationId xmlns:a16="http://schemas.microsoft.com/office/drawing/2014/main" id="{3814F86B-549B-DD1E-55F8-10E7E8EF8ED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3" name="Rectangle: Rounded Corners 22">
                  <a:extLst>
                    <a:ext uri="{FF2B5EF4-FFF2-40B4-BE49-F238E27FC236}">
                      <a16:creationId xmlns:a16="http://schemas.microsoft.com/office/drawing/2014/main" id="{6FACD36E-E1CE-1840-72E4-BDE13DF132FA}"/>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4" name="Group 23">
                  <a:extLst>
                    <a:ext uri="{FF2B5EF4-FFF2-40B4-BE49-F238E27FC236}">
                      <a16:creationId xmlns:a16="http://schemas.microsoft.com/office/drawing/2014/main" id="{FBDF0880-FE6F-797E-7AA4-30A564D6B3B3}"/>
                    </a:ext>
                  </a:extLst>
                </p:cNvPr>
                <p:cNvGrpSpPr/>
                <p:nvPr/>
              </p:nvGrpSpPr>
              <p:grpSpPr>
                <a:xfrm>
                  <a:off x="9549692" y="2525789"/>
                  <a:ext cx="155052" cy="148677"/>
                  <a:chOff x="4039410" y="4948360"/>
                  <a:chExt cx="155073" cy="148698"/>
                </a:xfrm>
                <a:solidFill>
                  <a:schemeClr val="bg1"/>
                </a:solidFill>
              </p:grpSpPr>
              <p:sp>
                <p:nvSpPr>
                  <p:cNvPr id="27" name="Rectangle: Rounded Corners 26">
                    <a:extLst>
                      <a:ext uri="{FF2B5EF4-FFF2-40B4-BE49-F238E27FC236}">
                        <a16:creationId xmlns:a16="http://schemas.microsoft.com/office/drawing/2014/main" id="{AA1F0C75-5966-F6F1-BA7C-700569AAF3C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F7FC081A-783E-22E7-8309-B9A06EECB35D}"/>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B6543D00-D6CC-D1AA-B97D-50312B3E05DB}"/>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FC7E7AEE-3CCC-525E-662D-C042563693D1}"/>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4DE897FF-0FA5-561F-1573-FA3138AA259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A6F47681-7CA7-C324-70DC-A14D37855F95}"/>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B682C2E1-2C25-A288-F799-85E10218D849}"/>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F8839B1C-1F63-59A9-F2BF-A9D0F98B35E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49DAA37C-5927-DDD9-F9E1-DE62CA21497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5" name="Rectangle: Rounded Corners 24">
                  <a:extLst>
                    <a:ext uri="{FF2B5EF4-FFF2-40B4-BE49-F238E27FC236}">
                      <a16:creationId xmlns:a16="http://schemas.microsoft.com/office/drawing/2014/main" id="{AAD4759D-0CC4-3A55-ED4E-2E015D4F049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6" name="Rectangle: Rounded Corners 25">
                  <a:extLst>
                    <a:ext uri="{FF2B5EF4-FFF2-40B4-BE49-F238E27FC236}">
                      <a16:creationId xmlns:a16="http://schemas.microsoft.com/office/drawing/2014/main" id="{ABFB6FEC-E371-F493-FC15-EFC7DBD0B41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BFA15692-F57F-5F5B-496F-89FCD9C50A21}"/>
                </a:ext>
              </a:extLst>
            </p:cNvPr>
            <p:cNvGrpSpPr/>
            <p:nvPr/>
          </p:nvGrpSpPr>
          <p:grpSpPr>
            <a:xfrm>
              <a:off x="10776547" y="306995"/>
              <a:ext cx="521208" cy="521208"/>
              <a:chOff x="2643786" y="4215754"/>
              <a:chExt cx="842422" cy="842418"/>
            </a:xfrm>
          </p:grpSpPr>
          <p:sp>
            <p:nvSpPr>
              <p:cNvPr id="16" name="Oval 15">
                <a:extLst>
                  <a:ext uri="{FF2B5EF4-FFF2-40B4-BE49-F238E27FC236}">
                    <a16:creationId xmlns:a16="http://schemas.microsoft.com/office/drawing/2014/main" id="{A0101CA3-23F2-0AE2-6315-741BEBB78601}"/>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D3820DEA-E5AE-7125-6CCF-7508DB17E483}"/>
                  </a:ext>
                </a:extLst>
              </p:cNvPr>
              <p:cNvGrpSpPr/>
              <p:nvPr/>
            </p:nvGrpSpPr>
            <p:grpSpPr>
              <a:xfrm>
                <a:off x="2725034" y="4518060"/>
                <a:ext cx="679926" cy="237806"/>
                <a:chOff x="2739549" y="4545762"/>
                <a:chExt cx="679926" cy="237806"/>
              </a:xfrm>
            </p:grpSpPr>
            <p:sp>
              <p:nvSpPr>
                <p:cNvPr id="18" name="Rectangle 5">
                  <a:extLst>
                    <a:ext uri="{FF2B5EF4-FFF2-40B4-BE49-F238E27FC236}">
                      <a16:creationId xmlns:a16="http://schemas.microsoft.com/office/drawing/2014/main" id="{D193326F-7513-5630-F10D-95EE456FEA67}"/>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9" name="Oval 18">
                  <a:extLst>
                    <a:ext uri="{FF2B5EF4-FFF2-40B4-BE49-F238E27FC236}">
                      <a16:creationId xmlns:a16="http://schemas.microsoft.com/office/drawing/2014/main" id="{A970E199-4278-3837-D13A-94F9C05726F2}"/>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09AC4E63-BD0A-C00F-C9C3-0555E9B9FF19}"/>
                </a:ext>
              </a:extLst>
            </p:cNvPr>
            <p:cNvGrpSpPr/>
            <p:nvPr/>
          </p:nvGrpSpPr>
          <p:grpSpPr>
            <a:xfrm>
              <a:off x="10097359" y="306995"/>
              <a:ext cx="521208" cy="521208"/>
              <a:chOff x="2643786" y="3028562"/>
              <a:chExt cx="842422" cy="842418"/>
            </a:xfrm>
          </p:grpSpPr>
          <p:sp>
            <p:nvSpPr>
              <p:cNvPr id="10" name="Oval 9">
                <a:extLst>
                  <a:ext uri="{FF2B5EF4-FFF2-40B4-BE49-F238E27FC236}">
                    <a16:creationId xmlns:a16="http://schemas.microsoft.com/office/drawing/2014/main" id="{E9447CD4-3ACA-79F1-CA1B-C41DD0D17268}"/>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 name="Group 11">
                <a:extLst>
                  <a:ext uri="{FF2B5EF4-FFF2-40B4-BE49-F238E27FC236}">
                    <a16:creationId xmlns:a16="http://schemas.microsoft.com/office/drawing/2014/main" id="{9F163F46-FD39-0539-0B19-EF7F4CB23CBA}"/>
                  </a:ext>
                </a:extLst>
              </p:cNvPr>
              <p:cNvGrpSpPr/>
              <p:nvPr/>
            </p:nvGrpSpPr>
            <p:grpSpPr>
              <a:xfrm>
                <a:off x="2863714" y="3137652"/>
                <a:ext cx="402567" cy="624238"/>
                <a:chOff x="2905821" y="3132001"/>
                <a:chExt cx="339644" cy="655658"/>
              </a:xfrm>
            </p:grpSpPr>
            <p:pic>
              <p:nvPicPr>
                <p:cNvPr id="13" name="Picture 12">
                  <a:extLst>
                    <a:ext uri="{FF2B5EF4-FFF2-40B4-BE49-F238E27FC236}">
                      <a16:creationId xmlns:a16="http://schemas.microsoft.com/office/drawing/2014/main" id="{4837D2CB-582A-A9D5-52E8-84FF5768B357}"/>
                    </a:ext>
                  </a:extLst>
                </p:cNvPr>
                <p:cNvPicPr>
                  <a:picLocks noChangeAspect="1"/>
                </p:cNvPicPr>
                <p:nvPr/>
              </p:nvPicPr>
              <p:blipFill>
                <a:blip r:embed="rId5"/>
                <a:stretch>
                  <a:fillRect/>
                </a:stretch>
              </p:blipFill>
              <p:spPr>
                <a:xfrm>
                  <a:off x="2905821" y="3132001"/>
                  <a:ext cx="339644" cy="655658"/>
                </a:xfrm>
                <a:prstGeom prst="rect">
                  <a:avLst/>
                </a:prstGeom>
              </p:spPr>
            </p:pic>
            <p:sp>
              <p:nvSpPr>
                <p:cNvPr id="14" name="Rectangle 13">
                  <a:extLst>
                    <a:ext uri="{FF2B5EF4-FFF2-40B4-BE49-F238E27FC236}">
                      <a16:creationId xmlns:a16="http://schemas.microsoft.com/office/drawing/2014/main" id="{01C1BF8D-773B-0C58-6E3A-D6D670487AC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Oval 14">
                  <a:extLst>
                    <a:ext uri="{FF2B5EF4-FFF2-40B4-BE49-F238E27FC236}">
                      <a16:creationId xmlns:a16="http://schemas.microsoft.com/office/drawing/2014/main" id="{F753047A-91C2-2815-4380-657A4F49D84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7577053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r>
              <a:rPr lang="en-US"/>
              <a:t>Updating Teams devices</a:t>
            </a:r>
          </a:p>
        </p:txBody>
      </p:sp>
    </p:spTree>
    <p:extLst>
      <p:ext uri="{BB962C8B-B14F-4D97-AF65-F5344CB8AC3E}">
        <p14:creationId xmlns:p14="http://schemas.microsoft.com/office/powerpoint/2010/main" val="3923032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B642C-728F-4F54-94C1-E716DEBD6AC7}"/>
              </a:ext>
            </a:extLst>
          </p:cNvPr>
          <p:cNvSpPr>
            <a:spLocks noGrp="1"/>
          </p:cNvSpPr>
          <p:nvPr>
            <p:ph type="title"/>
          </p:nvPr>
        </p:nvSpPr>
        <p:spPr/>
        <p:txBody>
          <a:bodyPr/>
          <a:lstStyle/>
          <a:p>
            <a:r>
              <a:rPr lang="en-US" dirty="0"/>
              <a:t>Teams admin center or vendor utilities</a:t>
            </a:r>
          </a:p>
        </p:txBody>
      </p:sp>
      <p:sp>
        <p:nvSpPr>
          <p:cNvPr id="5" name="Text Placeholder 4">
            <a:extLst>
              <a:ext uri="{FF2B5EF4-FFF2-40B4-BE49-F238E27FC236}">
                <a16:creationId xmlns:a16="http://schemas.microsoft.com/office/drawing/2014/main" id="{BC5BD39C-9EFC-6D4F-A299-5883ED4A5313}"/>
              </a:ext>
            </a:extLst>
          </p:cNvPr>
          <p:cNvSpPr>
            <a:spLocks noGrp="1"/>
          </p:cNvSpPr>
          <p:nvPr>
            <p:ph type="body" sz="quarter" idx="11"/>
          </p:nvPr>
        </p:nvSpPr>
        <p:spPr>
          <a:xfrm>
            <a:off x="454793" y="2033537"/>
            <a:ext cx="5729439" cy="2662267"/>
          </a:xfrm>
        </p:spPr>
        <p:txBody>
          <a:bodyPr vert="horz" wrap="square" lIns="0" tIns="0" rIns="91440" bIns="0" rtlCol="0" anchor="t">
            <a:spAutoFit/>
          </a:bodyPr>
          <a:lstStyle/>
          <a:p>
            <a:pPr marL="0" indent="0">
              <a:spcBef>
                <a:spcPts val="1200"/>
              </a:spcBef>
              <a:spcAft>
                <a:spcPts val="600"/>
              </a:spcAft>
              <a:buClr>
                <a:schemeClr val="accent1"/>
              </a:buClr>
              <a:buSzPct val="100000"/>
            </a:pPr>
            <a:r>
              <a:rPr lang="en-US" sz="1600" dirty="0"/>
              <a:t>Updating via Teams admin center provides a </a:t>
            </a:r>
            <a:r>
              <a:rPr lang="en-US" sz="1600" dirty="0">
                <a:solidFill>
                  <a:schemeClr val="accent1"/>
                </a:solidFill>
                <a:latin typeface="+mj-lt"/>
              </a:rPr>
              <a:t>Microsoft reviewed </a:t>
            </a:r>
            <a:r>
              <a:rPr lang="en-US" sz="1600" dirty="0"/>
              <a:t>firmware image</a:t>
            </a:r>
          </a:p>
          <a:p>
            <a:pPr marL="0" indent="0">
              <a:spcBef>
                <a:spcPts val="1200"/>
              </a:spcBef>
              <a:spcAft>
                <a:spcPts val="600"/>
              </a:spcAft>
              <a:buClr>
                <a:schemeClr val="accent1"/>
              </a:buClr>
              <a:buSzPct val="100000"/>
            </a:pPr>
            <a:r>
              <a:rPr lang="en-US" sz="1600" dirty="0"/>
              <a:t>Teams admin center is OEM </a:t>
            </a:r>
            <a:r>
              <a:rPr lang="en-US" sz="1600" dirty="0">
                <a:solidFill>
                  <a:schemeClr val="accent1"/>
                </a:solidFill>
                <a:latin typeface="+mj-lt"/>
              </a:rPr>
              <a:t>agnostic</a:t>
            </a:r>
          </a:p>
          <a:p>
            <a:pPr marL="0" indent="0">
              <a:spcBef>
                <a:spcPts val="1200"/>
              </a:spcBef>
              <a:spcAft>
                <a:spcPts val="600"/>
              </a:spcAft>
              <a:buClr>
                <a:schemeClr val="accent1"/>
              </a:buClr>
              <a:buSzPct val="100000"/>
            </a:pPr>
            <a:r>
              <a:rPr lang="en-US" sz="1600" dirty="0"/>
              <a:t>OEM-specific tools can be used to push special firmware such as ones with a specific fix. These </a:t>
            </a:r>
            <a:r>
              <a:rPr lang="en-US" sz="1600" dirty="0">
                <a:solidFill>
                  <a:schemeClr val="accent1"/>
                </a:solidFill>
                <a:latin typeface="+mj-lt"/>
              </a:rPr>
              <a:t>may not </a:t>
            </a:r>
            <a:r>
              <a:rPr lang="en-US" sz="1600" dirty="0"/>
              <a:t>be the same as Microsoft reviewed firmware</a:t>
            </a:r>
          </a:p>
          <a:p>
            <a:pPr marL="0" indent="0">
              <a:spcBef>
                <a:spcPts val="1200"/>
              </a:spcBef>
              <a:spcAft>
                <a:spcPts val="600"/>
              </a:spcAft>
              <a:buClr>
                <a:schemeClr val="accent1"/>
              </a:buClr>
              <a:buSzPct val="100000"/>
            </a:pPr>
            <a:r>
              <a:rPr lang="en-US" sz="1600" dirty="0"/>
              <a:t>It is recommended to always use Teams admin center to manage device updates</a:t>
            </a:r>
          </a:p>
        </p:txBody>
      </p:sp>
      <p:pic>
        <p:nvPicPr>
          <p:cNvPr id="11" name="Picture 10">
            <a:extLst>
              <a:ext uri="{FF2B5EF4-FFF2-40B4-BE49-F238E27FC236}">
                <a16:creationId xmlns:a16="http://schemas.microsoft.com/office/drawing/2014/main" id="{085C1037-830C-45CC-B9B1-D368EB9872E7}"/>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6142" t="4300" r="6650" b="3841"/>
          <a:stretch/>
        </p:blipFill>
        <p:spPr>
          <a:xfrm>
            <a:off x="8120032" y="672643"/>
            <a:ext cx="2512679" cy="3849700"/>
          </a:xfrm>
          <a:prstGeom prst="rect">
            <a:avLst/>
          </a:prstGeom>
          <a:solidFill>
            <a:schemeClr val="bg1"/>
          </a:solidFill>
          <a:ln>
            <a:noFill/>
          </a:ln>
          <a:effectLst>
            <a:outerShdw blurRad="190500" algn="tl" rotWithShape="0">
              <a:srgbClr val="333333">
                <a:alpha val="30000"/>
              </a:srgbClr>
            </a:outerShdw>
          </a:effectLst>
        </p:spPr>
      </p:pic>
    </p:spTree>
    <p:extLst>
      <p:ext uri="{BB962C8B-B14F-4D97-AF65-F5344CB8AC3E}">
        <p14:creationId xmlns:p14="http://schemas.microsoft.com/office/powerpoint/2010/main" val="2754432926"/>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5E5B1D6-001A-4336-AB21-8FFD3C09E506}"/>
              </a:ext>
              <a:ext uri="{C183D7F6-B498-43B3-948B-1728B52AA6E4}">
                <adec:decorative xmlns:adec="http://schemas.microsoft.com/office/drawing/2017/decorative" val="1"/>
              </a:ext>
            </a:extLst>
          </p:cNvPr>
          <p:cNvSpPr txBox="1"/>
          <p:nvPr/>
        </p:nvSpPr>
        <p:spPr>
          <a:xfrm>
            <a:off x="5187515" y="1676291"/>
            <a:ext cx="899285" cy="184666"/>
          </a:xfrm>
          <a:prstGeom prst="rect">
            <a:avLst/>
          </a:prstGeom>
          <a:noFill/>
        </p:spPr>
        <p:txBody>
          <a:bodyPr wrap="none" lIns="0" tIns="0" rIns="0" bIns="0" rtlCol="0">
            <a:spAutoFit/>
          </a:bodyPr>
          <a:lstStyle/>
          <a:p>
            <a:pPr algn="l"/>
            <a:r>
              <a:rPr lang="en-US" sz="1200"/>
              <a:t>Admin Agent</a:t>
            </a:r>
          </a:p>
        </p:txBody>
      </p:sp>
      <p:sp>
        <p:nvSpPr>
          <p:cNvPr id="9" name="TextBox 8">
            <a:extLst>
              <a:ext uri="{FF2B5EF4-FFF2-40B4-BE49-F238E27FC236}">
                <a16:creationId xmlns:a16="http://schemas.microsoft.com/office/drawing/2014/main" id="{C2F9C303-E0C6-40ED-B2F2-76B651BAD906}"/>
              </a:ext>
              <a:ext uri="{C183D7F6-B498-43B3-948B-1728B52AA6E4}">
                <adec:decorative xmlns:adec="http://schemas.microsoft.com/office/drawing/2017/decorative" val="1"/>
              </a:ext>
            </a:extLst>
          </p:cNvPr>
          <p:cNvSpPr txBox="1"/>
          <p:nvPr/>
        </p:nvSpPr>
        <p:spPr>
          <a:xfrm>
            <a:off x="6595978" y="1703133"/>
            <a:ext cx="742383" cy="184666"/>
          </a:xfrm>
          <a:prstGeom prst="rect">
            <a:avLst/>
          </a:prstGeom>
          <a:noFill/>
        </p:spPr>
        <p:txBody>
          <a:bodyPr wrap="none" lIns="0" tIns="0" rIns="0" bIns="0" rtlCol="0">
            <a:spAutoFit/>
          </a:bodyPr>
          <a:lstStyle/>
          <a:p>
            <a:pPr algn="l"/>
            <a:r>
              <a:rPr lang="en-US" sz="1200"/>
              <a:t>Teams App</a:t>
            </a:r>
          </a:p>
        </p:txBody>
      </p:sp>
      <p:sp>
        <p:nvSpPr>
          <p:cNvPr id="10" name="TextBox 9">
            <a:extLst>
              <a:ext uri="{FF2B5EF4-FFF2-40B4-BE49-F238E27FC236}">
                <a16:creationId xmlns:a16="http://schemas.microsoft.com/office/drawing/2014/main" id="{C82AB59A-AEDA-430E-A2E7-E475F64150BE}"/>
              </a:ext>
              <a:ext uri="{C183D7F6-B498-43B3-948B-1728B52AA6E4}">
                <adec:decorative xmlns:adec="http://schemas.microsoft.com/office/drawing/2017/decorative" val="1"/>
              </a:ext>
            </a:extLst>
          </p:cNvPr>
          <p:cNvSpPr txBox="1"/>
          <p:nvPr/>
        </p:nvSpPr>
        <p:spPr>
          <a:xfrm>
            <a:off x="7900343" y="1703133"/>
            <a:ext cx="1081899" cy="184666"/>
          </a:xfrm>
          <a:prstGeom prst="rect">
            <a:avLst/>
          </a:prstGeom>
          <a:noFill/>
        </p:spPr>
        <p:txBody>
          <a:bodyPr wrap="none" lIns="0" tIns="0" rIns="0" bIns="0" rtlCol="0">
            <a:spAutoFit/>
          </a:bodyPr>
          <a:lstStyle/>
          <a:p>
            <a:pPr algn="l"/>
            <a:r>
              <a:rPr lang="en-US" sz="1200"/>
              <a:t>Company Portal</a:t>
            </a:r>
          </a:p>
        </p:txBody>
      </p:sp>
      <p:sp>
        <p:nvSpPr>
          <p:cNvPr id="11" name="TextBox 10">
            <a:extLst>
              <a:ext uri="{FF2B5EF4-FFF2-40B4-BE49-F238E27FC236}">
                <a16:creationId xmlns:a16="http://schemas.microsoft.com/office/drawing/2014/main" id="{6F2AB3D3-BAA0-44C7-8037-A97CDD0EAECC}"/>
              </a:ext>
              <a:ext uri="{C183D7F6-B498-43B3-948B-1728B52AA6E4}">
                <adec:decorative xmlns:adec="http://schemas.microsoft.com/office/drawing/2017/decorative" val="1"/>
              </a:ext>
            </a:extLst>
          </p:cNvPr>
          <p:cNvSpPr txBox="1"/>
          <p:nvPr/>
        </p:nvSpPr>
        <p:spPr>
          <a:xfrm>
            <a:off x="9523101" y="1703133"/>
            <a:ext cx="652423" cy="184666"/>
          </a:xfrm>
          <a:prstGeom prst="rect">
            <a:avLst/>
          </a:prstGeom>
          <a:noFill/>
        </p:spPr>
        <p:txBody>
          <a:bodyPr wrap="none" lIns="0" tIns="0" rIns="0" bIns="0" rtlCol="0">
            <a:spAutoFit/>
          </a:bodyPr>
          <a:lstStyle/>
          <a:p>
            <a:pPr algn="l"/>
            <a:r>
              <a:rPr lang="en-US" sz="1200"/>
              <a:t>OEM App</a:t>
            </a:r>
          </a:p>
        </p:txBody>
      </p:sp>
      <p:sp>
        <p:nvSpPr>
          <p:cNvPr id="17" name="TextBox 16">
            <a:extLst>
              <a:ext uri="{FF2B5EF4-FFF2-40B4-BE49-F238E27FC236}">
                <a16:creationId xmlns:a16="http://schemas.microsoft.com/office/drawing/2014/main" id="{36C4B2FA-D5A0-4F08-A901-303F13207CA1}"/>
              </a:ext>
              <a:ext uri="{C183D7F6-B498-43B3-948B-1728B52AA6E4}">
                <adec:decorative xmlns:adec="http://schemas.microsoft.com/office/drawing/2017/decorative" val="1"/>
              </a:ext>
            </a:extLst>
          </p:cNvPr>
          <p:cNvSpPr txBox="1"/>
          <p:nvPr/>
        </p:nvSpPr>
        <p:spPr>
          <a:xfrm>
            <a:off x="7234484" y="3829281"/>
            <a:ext cx="304571" cy="184666"/>
          </a:xfrm>
          <a:prstGeom prst="rect">
            <a:avLst/>
          </a:prstGeom>
          <a:noFill/>
        </p:spPr>
        <p:txBody>
          <a:bodyPr wrap="none" lIns="0" tIns="0" rIns="0" bIns="0" rtlCol="0">
            <a:spAutoFit/>
          </a:bodyPr>
          <a:lstStyle/>
          <a:p>
            <a:pPr algn="l"/>
            <a:r>
              <a:rPr lang="en-US" sz="1200" dirty="0"/>
              <a:t>Blob</a:t>
            </a:r>
          </a:p>
        </p:txBody>
      </p:sp>
      <p:pic>
        <p:nvPicPr>
          <p:cNvPr id="18" name="Picture 17">
            <a:extLst>
              <a:ext uri="{FF2B5EF4-FFF2-40B4-BE49-F238E27FC236}">
                <a16:creationId xmlns:a16="http://schemas.microsoft.com/office/drawing/2014/main" id="{97B90B11-EBE5-4850-B9FE-5A30F0C554F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29749" y="3449497"/>
            <a:ext cx="1861484" cy="1365792"/>
          </a:xfrm>
          <a:prstGeom prst="rect">
            <a:avLst/>
          </a:prstGeom>
          <a:solidFill>
            <a:schemeClr val="bg1"/>
          </a:solidFill>
          <a:ln>
            <a:noFill/>
          </a:ln>
          <a:effectLst>
            <a:outerShdw blurRad="190500" algn="tl" rotWithShape="0">
              <a:srgbClr val="333333">
                <a:alpha val="30000"/>
              </a:srgbClr>
            </a:outerShdw>
          </a:effectLst>
        </p:spPr>
      </p:pic>
      <p:sp>
        <p:nvSpPr>
          <p:cNvPr id="22" name="TextBox 21">
            <a:extLst>
              <a:ext uri="{FF2B5EF4-FFF2-40B4-BE49-F238E27FC236}">
                <a16:creationId xmlns:a16="http://schemas.microsoft.com/office/drawing/2014/main" id="{94322987-096F-4A94-B7E9-BBFD501CF95E}"/>
              </a:ext>
              <a:ext uri="{C183D7F6-B498-43B3-948B-1728B52AA6E4}">
                <adec:decorative xmlns:adec="http://schemas.microsoft.com/office/drawing/2017/decorative" val="1"/>
              </a:ext>
            </a:extLst>
          </p:cNvPr>
          <p:cNvSpPr txBox="1"/>
          <p:nvPr/>
        </p:nvSpPr>
        <p:spPr>
          <a:xfrm>
            <a:off x="8165794" y="3720966"/>
            <a:ext cx="617990" cy="184666"/>
          </a:xfrm>
          <a:prstGeom prst="rect">
            <a:avLst/>
          </a:prstGeom>
          <a:noFill/>
        </p:spPr>
        <p:txBody>
          <a:bodyPr wrap="none" lIns="0" tIns="0" rIns="0" bIns="0" rtlCol="0">
            <a:spAutoFit/>
          </a:bodyPr>
          <a:lstStyle/>
          <a:p>
            <a:pPr algn="l"/>
            <a:r>
              <a:rPr lang="en-US" sz="1200"/>
              <a:t>Firmware</a:t>
            </a:r>
          </a:p>
        </p:txBody>
      </p:sp>
      <p:cxnSp>
        <p:nvCxnSpPr>
          <p:cNvPr id="25" name="Straight Arrow Connector 24">
            <a:extLst>
              <a:ext uri="{FF2B5EF4-FFF2-40B4-BE49-F238E27FC236}">
                <a16:creationId xmlns:a16="http://schemas.microsoft.com/office/drawing/2014/main" id="{32123803-9078-46AF-A4DC-245B98FC9E49}"/>
              </a:ext>
              <a:ext uri="{C183D7F6-B498-43B3-948B-1728B52AA6E4}">
                <adec:decorative xmlns:adec="http://schemas.microsoft.com/office/drawing/2017/decorative" val="1"/>
              </a:ext>
            </a:extLst>
          </p:cNvPr>
          <p:cNvCxnSpPr>
            <a:cxnSpLocks/>
          </p:cNvCxnSpPr>
          <p:nvPr/>
        </p:nvCxnSpPr>
        <p:spPr>
          <a:xfrm flipV="1">
            <a:off x="2453322" y="2233753"/>
            <a:ext cx="0" cy="1152933"/>
          </a:xfrm>
          <a:prstGeom prst="straightConnector1">
            <a:avLst/>
          </a:prstGeom>
          <a:ln w="19050">
            <a:solidFill>
              <a:schemeClr val="bg1">
                <a:lumMod val="75000"/>
              </a:schemeClr>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2F46DC5C-EFEB-4F4D-A844-3F7DA2C022BE}"/>
              </a:ext>
              <a:ext uri="{C183D7F6-B498-43B3-948B-1728B52AA6E4}">
                <adec:decorative xmlns:adec="http://schemas.microsoft.com/office/drawing/2017/decorative" val="1"/>
              </a:ext>
            </a:extLst>
          </p:cNvPr>
          <p:cNvSpPr txBox="1"/>
          <p:nvPr/>
        </p:nvSpPr>
        <p:spPr>
          <a:xfrm>
            <a:off x="1846593" y="2717886"/>
            <a:ext cx="497316" cy="184666"/>
          </a:xfrm>
          <a:prstGeom prst="rect">
            <a:avLst/>
          </a:prstGeom>
          <a:noFill/>
        </p:spPr>
        <p:txBody>
          <a:bodyPr wrap="none" lIns="0" tIns="0" rIns="0" bIns="0" rtlCol="0">
            <a:spAutoFit/>
          </a:bodyPr>
          <a:lstStyle/>
          <a:p>
            <a:pPr algn="l"/>
            <a:r>
              <a:rPr lang="en-US" sz="1200"/>
              <a:t>Update</a:t>
            </a:r>
          </a:p>
        </p:txBody>
      </p:sp>
      <p:sp>
        <p:nvSpPr>
          <p:cNvPr id="30" name="TextBox 29">
            <a:extLst>
              <a:ext uri="{FF2B5EF4-FFF2-40B4-BE49-F238E27FC236}">
                <a16:creationId xmlns:a16="http://schemas.microsoft.com/office/drawing/2014/main" id="{EA64F6FD-1296-407E-8BB1-0DD27C942BA5}"/>
              </a:ext>
              <a:ext uri="{C183D7F6-B498-43B3-948B-1728B52AA6E4}">
                <adec:decorative xmlns:adec="http://schemas.microsoft.com/office/drawing/2017/decorative" val="1"/>
              </a:ext>
            </a:extLst>
          </p:cNvPr>
          <p:cNvSpPr txBox="1"/>
          <p:nvPr/>
        </p:nvSpPr>
        <p:spPr>
          <a:xfrm>
            <a:off x="4883129" y="4606674"/>
            <a:ext cx="1042465" cy="184666"/>
          </a:xfrm>
          <a:prstGeom prst="rect">
            <a:avLst/>
          </a:prstGeom>
          <a:noFill/>
        </p:spPr>
        <p:txBody>
          <a:bodyPr wrap="none" lIns="0" tIns="0" rIns="0" bIns="0" rtlCol="0">
            <a:spAutoFit/>
          </a:bodyPr>
          <a:lstStyle/>
          <a:p>
            <a:pPr algn="l"/>
            <a:r>
              <a:rPr lang="en-US" sz="1200" dirty="0"/>
              <a:t>Version Control</a:t>
            </a:r>
          </a:p>
        </p:txBody>
      </p:sp>
      <p:cxnSp>
        <p:nvCxnSpPr>
          <p:cNvPr id="31" name="Straight Arrow Connector 30">
            <a:extLst>
              <a:ext uri="{FF2B5EF4-FFF2-40B4-BE49-F238E27FC236}">
                <a16:creationId xmlns:a16="http://schemas.microsoft.com/office/drawing/2014/main" id="{8E5027F2-39AD-4B8E-BEFA-DD8C19AEA066}"/>
              </a:ext>
              <a:ext uri="{C183D7F6-B498-43B3-948B-1728B52AA6E4}">
                <adec:decorative xmlns:adec="http://schemas.microsoft.com/office/drawing/2017/decorative" val="1"/>
              </a:ext>
            </a:extLst>
          </p:cNvPr>
          <p:cNvCxnSpPr>
            <a:cxnSpLocks/>
          </p:cNvCxnSpPr>
          <p:nvPr/>
        </p:nvCxnSpPr>
        <p:spPr>
          <a:xfrm flipH="1" flipV="1">
            <a:off x="3796297" y="4208915"/>
            <a:ext cx="1224882" cy="7826"/>
          </a:xfrm>
          <a:prstGeom prst="straightConnector1">
            <a:avLst/>
          </a:prstGeom>
          <a:ln w="19050">
            <a:solidFill>
              <a:schemeClr val="bg1">
                <a:lumMod val="75000"/>
              </a:schemeClr>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762C87E0-11ED-4E82-9BA7-B090C3B61CC1}"/>
              </a:ext>
              <a:ext uri="{C183D7F6-B498-43B3-948B-1728B52AA6E4}">
                <adec:decorative xmlns:adec="http://schemas.microsoft.com/office/drawing/2017/decorative" val="1"/>
              </a:ext>
            </a:extLst>
          </p:cNvPr>
          <p:cNvSpPr txBox="1"/>
          <p:nvPr/>
        </p:nvSpPr>
        <p:spPr>
          <a:xfrm>
            <a:off x="2095251" y="5003598"/>
            <a:ext cx="1037528" cy="184666"/>
          </a:xfrm>
          <a:prstGeom prst="rect">
            <a:avLst/>
          </a:prstGeom>
          <a:noFill/>
        </p:spPr>
        <p:txBody>
          <a:bodyPr wrap="none" lIns="0" tIns="0" rIns="0" bIns="0" rtlCol="0">
            <a:spAutoFit/>
          </a:bodyPr>
          <a:lstStyle/>
          <a:p>
            <a:pPr algn="l"/>
            <a:r>
              <a:rPr lang="en-US" sz="1200" dirty="0"/>
              <a:t>Update devices</a:t>
            </a:r>
          </a:p>
        </p:txBody>
      </p:sp>
      <p:cxnSp>
        <p:nvCxnSpPr>
          <p:cNvPr id="34" name="Straight Arrow Connector 33">
            <a:extLst>
              <a:ext uri="{FF2B5EF4-FFF2-40B4-BE49-F238E27FC236}">
                <a16:creationId xmlns:a16="http://schemas.microsoft.com/office/drawing/2014/main" id="{94BE741F-9818-49CF-BFC5-1228609AD870}"/>
              </a:ext>
              <a:ext uri="{C183D7F6-B498-43B3-948B-1728B52AA6E4}">
                <adec:decorative xmlns:adec="http://schemas.microsoft.com/office/drawing/2017/decorative" val="1"/>
              </a:ext>
            </a:extLst>
          </p:cNvPr>
          <p:cNvCxnSpPr>
            <a:cxnSpLocks/>
          </p:cNvCxnSpPr>
          <p:nvPr/>
        </p:nvCxnSpPr>
        <p:spPr>
          <a:xfrm>
            <a:off x="3015809" y="2233753"/>
            <a:ext cx="0" cy="1152933"/>
          </a:xfrm>
          <a:prstGeom prst="straightConnector1">
            <a:avLst/>
          </a:prstGeom>
          <a:ln w="19050">
            <a:solidFill>
              <a:schemeClr val="bg1">
                <a:lumMod val="75000"/>
              </a:schemeClr>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4D7F55DE-064D-4361-B9FD-CB6A7DE49F33}"/>
              </a:ext>
              <a:ext uri="{C183D7F6-B498-43B3-948B-1728B52AA6E4}">
                <adec:decorative xmlns:adec="http://schemas.microsoft.com/office/drawing/2017/decorative" val="1"/>
              </a:ext>
            </a:extLst>
          </p:cNvPr>
          <p:cNvSpPr txBox="1"/>
          <p:nvPr/>
        </p:nvSpPr>
        <p:spPr>
          <a:xfrm>
            <a:off x="3151377" y="2717886"/>
            <a:ext cx="644920" cy="184666"/>
          </a:xfrm>
          <a:prstGeom prst="rect">
            <a:avLst/>
          </a:prstGeom>
          <a:noFill/>
        </p:spPr>
        <p:txBody>
          <a:bodyPr wrap="none" lIns="0" tIns="0" rIns="0" bIns="0" rtlCol="0">
            <a:spAutoFit/>
          </a:bodyPr>
          <a:lstStyle/>
          <a:p>
            <a:pPr algn="l"/>
            <a:r>
              <a:rPr lang="en-US" sz="1200"/>
              <a:t>Response</a:t>
            </a:r>
          </a:p>
        </p:txBody>
      </p:sp>
      <p:sp>
        <p:nvSpPr>
          <p:cNvPr id="38" name="Title 37">
            <a:extLst>
              <a:ext uri="{FF2B5EF4-FFF2-40B4-BE49-F238E27FC236}">
                <a16:creationId xmlns:a16="http://schemas.microsoft.com/office/drawing/2014/main" id="{9B7F1A23-16C4-482B-A86F-EAEBDA8C52BF}"/>
              </a:ext>
            </a:extLst>
          </p:cNvPr>
          <p:cNvSpPr>
            <a:spLocks noGrp="1"/>
          </p:cNvSpPr>
          <p:nvPr>
            <p:ph type="title"/>
          </p:nvPr>
        </p:nvSpPr>
        <p:spPr/>
        <p:txBody>
          <a:bodyPr/>
          <a:lstStyle/>
          <a:p>
            <a:r>
              <a:rPr lang="en-US"/>
              <a:t>Firmware updates</a:t>
            </a:r>
          </a:p>
        </p:txBody>
      </p:sp>
      <p:grpSp>
        <p:nvGrpSpPr>
          <p:cNvPr id="36" name="Group 35">
            <a:extLst>
              <a:ext uri="{FF2B5EF4-FFF2-40B4-BE49-F238E27FC236}">
                <a16:creationId xmlns:a16="http://schemas.microsoft.com/office/drawing/2014/main" id="{C662787F-C4BB-45C5-A4E9-A0F771BE69FE}"/>
              </a:ext>
              <a:ext uri="{C183D7F6-B498-43B3-948B-1728B52AA6E4}">
                <adec:decorative xmlns:adec="http://schemas.microsoft.com/office/drawing/2017/decorative" val="1"/>
              </a:ext>
            </a:extLst>
          </p:cNvPr>
          <p:cNvGrpSpPr/>
          <p:nvPr/>
        </p:nvGrpSpPr>
        <p:grpSpPr>
          <a:xfrm>
            <a:off x="2358090" y="1421973"/>
            <a:ext cx="731520" cy="731520"/>
            <a:chOff x="6673946" y="2098156"/>
            <a:chExt cx="842422" cy="842418"/>
          </a:xfrm>
        </p:grpSpPr>
        <p:sp>
          <p:nvSpPr>
            <p:cNvPr id="37" name="Oval 36">
              <a:extLst>
                <a:ext uri="{FF2B5EF4-FFF2-40B4-BE49-F238E27FC236}">
                  <a16:creationId xmlns:a16="http://schemas.microsoft.com/office/drawing/2014/main" id="{DCC12F49-E22A-4CA1-A981-DBB36C74EF53}"/>
                </a:ext>
              </a:extLst>
            </p:cNvPr>
            <p:cNvSpPr/>
            <p:nvPr/>
          </p:nvSpPr>
          <p:spPr bwMode="auto">
            <a:xfrm>
              <a:off x="6673946" y="2098156"/>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9" name="Group 38">
              <a:extLst>
                <a:ext uri="{FF2B5EF4-FFF2-40B4-BE49-F238E27FC236}">
                  <a16:creationId xmlns:a16="http://schemas.microsoft.com/office/drawing/2014/main" id="{F0BFF9B5-155F-406C-8C50-AEC9B06DC71D}"/>
                </a:ext>
              </a:extLst>
            </p:cNvPr>
            <p:cNvGrpSpPr/>
            <p:nvPr/>
          </p:nvGrpSpPr>
          <p:grpSpPr>
            <a:xfrm>
              <a:off x="6865175" y="2277480"/>
              <a:ext cx="459964" cy="483771"/>
              <a:chOff x="9328524" y="2214820"/>
              <a:chExt cx="459964" cy="483771"/>
            </a:xfrm>
          </p:grpSpPr>
          <p:sp>
            <p:nvSpPr>
              <p:cNvPr id="40" name="Rectangle: Rounded Corners 101">
                <a:extLst>
                  <a:ext uri="{FF2B5EF4-FFF2-40B4-BE49-F238E27FC236}">
                    <a16:creationId xmlns:a16="http://schemas.microsoft.com/office/drawing/2014/main" id="{AFC33B33-7CE9-4123-8F67-D84041C3726C}"/>
                  </a:ext>
                </a:extLst>
              </p:cNvPr>
              <p:cNvSpPr/>
              <p:nvPr/>
            </p:nvSpPr>
            <p:spPr bwMode="auto">
              <a:xfrm>
                <a:off x="9465925" y="2498147"/>
                <a:ext cx="322563" cy="200444"/>
              </a:xfrm>
              <a:prstGeom prst="roundRect">
                <a:avLst>
                  <a:gd name="adj" fmla="val 10755"/>
                </a:avLst>
              </a:prstGeom>
              <a:solidFill>
                <a:srgbClr val="4B53BC"/>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41" name="Rectangle: Rounded Corners 102">
                <a:extLst>
                  <a:ext uri="{FF2B5EF4-FFF2-40B4-BE49-F238E27FC236}">
                    <a16:creationId xmlns:a16="http://schemas.microsoft.com/office/drawing/2014/main" id="{E99445F2-8377-4B26-BA49-40CC0D1A6EBF}"/>
                  </a:ext>
                </a:extLst>
              </p:cNvPr>
              <p:cNvSpPr/>
              <p:nvPr/>
            </p:nvSpPr>
            <p:spPr bwMode="auto">
              <a:xfrm>
                <a:off x="9328524" y="2320820"/>
                <a:ext cx="110330" cy="377771"/>
              </a:xfrm>
              <a:prstGeom prst="roundRect">
                <a:avLst>
                  <a:gd name="adj" fmla="val 19124"/>
                </a:avLst>
              </a:prstGeom>
              <a:solidFill>
                <a:srgbClr val="4B53BC"/>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nvGrpSpPr>
              <p:cNvPr id="42" name="Group 41">
                <a:extLst>
                  <a:ext uri="{FF2B5EF4-FFF2-40B4-BE49-F238E27FC236}">
                    <a16:creationId xmlns:a16="http://schemas.microsoft.com/office/drawing/2014/main" id="{CC86640D-DDD1-481F-A985-F138BA4DC9CC}"/>
                  </a:ext>
                </a:extLst>
              </p:cNvPr>
              <p:cNvGrpSpPr/>
              <p:nvPr/>
            </p:nvGrpSpPr>
            <p:grpSpPr>
              <a:xfrm>
                <a:off x="9549692" y="2525789"/>
                <a:ext cx="155052" cy="148677"/>
                <a:chOff x="4039410" y="4948360"/>
                <a:chExt cx="155073" cy="148698"/>
              </a:xfrm>
              <a:solidFill>
                <a:srgbClr val="FFFFFF"/>
              </a:solidFill>
            </p:grpSpPr>
            <p:sp>
              <p:nvSpPr>
                <p:cNvPr id="45" name="Rectangle: Rounded Corners 106">
                  <a:extLst>
                    <a:ext uri="{FF2B5EF4-FFF2-40B4-BE49-F238E27FC236}">
                      <a16:creationId xmlns:a16="http://schemas.microsoft.com/office/drawing/2014/main" id="{41E96F5B-5DF1-42F9-B70E-54C9D6F8468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46" name="Rectangle: Rounded Corners 107">
                  <a:extLst>
                    <a:ext uri="{FF2B5EF4-FFF2-40B4-BE49-F238E27FC236}">
                      <a16:creationId xmlns:a16="http://schemas.microsoft.com/office/drawing/2014/main" id="{E6738249-A98D-4F28-A58B-F33481C80C87}"/>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47" name="Rectangle: Rounded Corners 108">
                  <a:extLst>
                    <a:ext uri="{FF2B5EF4-FFF2-40B4-BE49-F238E27FC236}">
                      <a16:creationId xmlns:a16="http://schemas.microsoft.com/office/drawing/2014/main" id="{E1ED3740-68C5-453A-BF8D-57A64E0BA74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48" name="Rectangle: Rounded Corners 109">
                  <a:extLst>
                    <a:ext uri="{FF2B5EF4-FFF2-40B4-BE49-F238E27FC236}">
                      <a16:creationId xmlns:a16="http://schemas.microsoft.com/office/drawing/2014/main" id="{7DF2E256-B538-49E2-99E2-774D276D3A4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49" name="Rectangle: Rounded Corners 110">
                  <a:extLst>
                    <a:ext uri="{FF2B5EF4-FFF2-40B4-BE49-F238E27FC236}">
                      <a16:creationId xmlns:a16="http://schemas.microsoft.com/office/drawing/2014/main" id="{261F26BC-2489-4A1F-99DE-EA1A7180B05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50" name="Rectangle: Rounded Corners 111">
                  <a:extLst>
                    <a:ext uri="{FF2B5EF4-FFF2-40B4-BE49-F238E27FC236}">
                      <a16:creationId xmlns:a16="http://schemas.microsoft.com/office/drawing/2014/main" id="{06B35152-A79A-438F-B0D4-77975DBFEE9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51" name="Rectangle: Rounded Corners 112">
                  <a:extLst>
                    <a:ext uri="{FF2B5EF4-FFF2-40B4-BE49-F238E27FC236}">
                      <a16:creationId xmlns:a16="http://schemas.microsoft.com/office/drawing/2014/main" id="{DB771724-ED1F-4C03-8746-F56557C84A8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52" name="Rectangle: Rounded Corners 113">
                  <a:extLst>
                    <a:ext uri="{FF2B5EF4-FFF2-40B4-BE49-F238E27FC236}">
                      <a16:creationId xmlns:a16="http://schemas.microsoft.com/office/drawing/2014/main" id="{F4B42CED-0452-439D-92D9-C89136660EC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53" name="Rectangle: Rounded Corners 114">
                  <a:extLst>
                    <a:ext uri="{FF2B5EF4-FFF2-40B4-BE49-F238E27FC236}">
                      <a16:creationId xmlns:a16="http://schemas.microsoft.com/office/drawing/2014/main" id="{3DB069C3-225A-47DC-91BC-BA515C037D7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sp>
            <p:nvSpPr>
              <p:cNvPr id="43" name="Rectangle: Rounded Corners 104">
                <a:extLst>
                  <a:ext uri="{FF2B5EF4-FFF2-40B4-BE49-F238E27FC236}">
                    <a16:creationId xmlns:a16="http://schemas.microsoft.com/office/drawing/2014/main" id="{02EC8E46-52CF-446F-9310-782F9400B275}"/>
                  </a:ext>
                </a:extLst>
              </p:cNvPr>
              <p:cNvSpPr/>
              <p:nvPr/>
            </p:nvSpPr>
            <p:spPr bwMode="auto">
              <a:xfrm>
                <a:off x="9465925" y="2260534"/>
                <a:ext cx="322563" cy="220228"/>
              </a:xfrm>
              <a:prstGeom prst="roundRect">
                <a:avLst>
                  <a:gd name="adj" fmla="val 7141"/>
                </a:avLst>
              </a:prstGeom>
              <a:solidFill>
                <a:srgbClr val="FFFFFF">
                  <a:lumMod val="75000"/>
                </a:srgb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44" name="Rectangle: Rounded Corners 105">
                <a:extLst>
                  <a:ext uri="{FF2B5EF4-FFF2-40B4-BE49-F238E27FC236}">
                    <a16:creationId xmlns:a16="http://schemas.microsoft.com/office/drawing/2014/main" id="{CDEAB212-7683-4A61-B540-A6947AB54659}"/>
                  </a:ext>
                </a:extLst>
              </p:cNvPr>
              <p:cNvSpPr/>
              <p:nvPr/>
            </p:nvSpPr>
            <p:spPr bwMode="auto">
              <a:xfrm>
                <a:off x="9566474" y="2214820"/>
                <a:ext cx="121464" cy="45713"/>
              </a:xfrm>
              <a:prstGeom prst="roundRect">
                <a:avLst>
                  <a:gd name="adj" fmla="val 815"/>
                </a:avLst>
              </a:prstGeom>
              <a:solidFill>
                <a:srgbClr val="4B53BC"/>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grpSp>
      <p:grpSp>
        <p:nvGrpSpPr>
          <p:cNvPr id="54" name="Group 4">
            <a:extLst>
              <a:ext uri="{FF2B5EF4-FFF2-40B4-BE49-F238E27FC236}">
                <a16:creationId xmlns:a16="http://schemas.microsoft.com/office/drawing/2014/main" id="{D8F56627-185F-414E-81F4-B673DA9427A2}"/>
              </a:ext>
              <a:ext uri="{C183D7F6-B498-43B3-948B-1728B52AA6E4}">
                <adec:decorative xmlns:adec="http://schemas.microsoft.com/office/drawing/2017/decorative" val="1"/>
              </a:ext>
            </a:extLst>
          </p:cNvPr>
          <p:cNvGrpSpPr>
            <a:grpSpLocks noChangeAspect="1"/>
          </p:cNvGrpSpPr>
          <p:nvPr/>
        </p:nvGrpSpPr>
        <p:grpSpPr bwMode="auto">
          <a:xfrm>
            <a:off x="5203533" y="3936566"/>
            <a:ext cx="605830" cy="533128"/>
            <a:chOff x="4197" y="1000"/>
            <a:chExt cx="275" cy="242"/>
          </a:xfrm>
        </p:grpSpPr>
        <p:sp>
          <p:nvSpPr>
            <p:cNvPr id="55" name="Freeform 5">
              <a:extLst>
                <a:ext uri="{FF2B5EF4-FFF2-40B4-BE49-F238E27FC236}">
                  <a16:creationId xmlns:a16="http://schemas.microsoft.com/office/drawing/2014/main" id="{D88EBCA1-4218-4853-BC56-46DF2B63A80B}"/>
                </a:ext>
              </a:extLst>
            </p:cNvPr>
            <p:cNvSpPr>
              <a:spLocks/>
            </p:cNvSpPr>
            <p:nvPr/>
          </p:nvSpPr>
          <p:spPr bwMode="auto">
            <a:xfrm>
              <a:off x="4197" y="1015"/>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6" name="Freeform 6">
              <a:extLst>
                <a:ext uri="{FF2B5EF4-FFF2-40B4-BE49-F238E27FC236}">
                  <a16:creationId xmlns:a16="http://schemas.microsoft.com/office/drawing/2014/main" id="{60E1C9EE-7A0C-4BD8-8853-D7E752D38EFC}"/>
                </a:ext>
              </a:extLst>
            </p:cNvPr>
            <p:cNvSpPr>
              <a:spLocks/>
            </p:cNvSpPr>
            <p:nvPr/>
          </p:nvSpPr>
          <p:spPr bwMode="auto">
            <a:xfrm>
              <a:off x="4197" y="1104"/>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7" name="Freeform 7">
              <a:extLst>
                <a:ext uri="{FF2B5EF4-FFF2-40B4-BE49-F238E27FC236}">
                  <a16:creationId xmlns:a16="http://schemas.microsoft.com/office/drawing/2014/main" id="{DE5FC83D-3354-4A6A-A200-14B515ED8C6E}"/>
                </a:ext>
              </a:extLst>
            </p:cNvPr>
            <p:cNvSpPr>
              <a:spLocks/>
            </p:cNvSpPr>
            <p:nvPr/>
          </p:nvSpPr>
          <p:spPr bwMode="auto">
            <a:xfrm>
              <a:off x="4197" y="1192"/>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8" name="Freeform 8">
              <a:extLst>
                <a:ext uri="{FF2B5EF4-FFF2-40B4-BE49-F238E27FC236}">
                  <a16:creationId xmlns:a16="http://schemas.microsoft.com/office/drawing/2014/main" id="{438B5E14-A1CD-43EB-89D5-0BD8D493EDAE}"/>
                </a:ext>
              </a:extLst>
            </p:cNvPr>
            <p:cNvSpPr>
              <a:spLocks/>
            </p:cNvSpPr>
            <p:nvPr/>
          </p:nvSpPr>
          <p:spPr bwMode="auto">
            <a:xfrm>
              <a:off x="4390" y="1088"/>
              <a:ext cx="82" cy="66"/>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9" name="Freeform 9">
              <a:extLst>
                <a:ext uri="{FF2B5EF4-FFF2-40B4-BE49-F238E27FC236}">
                  <a16:creationId xmlns:a16="http://schemas.microsoft.com/office/drawing/2014/main" id="{81C16053-952B-42DA-A2A7-DD5E8D008FC6}"/>
                </a:ext>
              </a:extLst>
            </p:cNvPr>
            <p:cNvSpPr>
              <a:spLocks/>
            </p:cNvSpPr>
            <p:nvPr/>
          </p:nvSpPr>
          <p:spPr bwMode="auto">
            <a:xfrm>
              <a:off x="4390" y="1177"/>
              <a:ext cx="82" cy="65"/>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0" name="Freeform 10">
              <a:extLst>
                <a:ext uri="{FF2B5EF4-FFF2-40B4-BE49-F238E27FC236}">
                  <a16:creationId xmlns:a16="http://schemas.microsoft.com/office/drawing/2014/main" id="{2D42D8E7-70B9-4FC3-A0AD-0DAE18634C06}"/>
                </a:ext>
              </a:extLst>
            </p:cNvPr>
            <p:cNvSpPr>
              <a:spLocks/>
            </p:cNvSpPr>
            <p:nvPr/>
          </p:nvSpPr>
          <p:spPr bwMode="auto">
            <a:xfrm>
              <a:off x="4390" y="1000"/>
              <a:ext cx="82" cy="65"/>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89" name="Group 4">
            <a:extLst>
              <a:ext uri="{FF2B5EF4-FFF2-40B4-BE49-F238E27FC236}">
                <a16:creationId xmlns:a16="http://schemas.microsoft.com/office/drawing/2014/main" id="{7957A62E-3F37-4B5A-976F-95399EDFB0C6}"/>
              </a:ext>
              <a:ext uri="{C183D7F6-B498-43B3-948B-1728B52AA6E4}">
                <adec:decorative xmlns:adec="http://schemas.microsoft.com/office/drawing/2017/decorative" val="1"/>
              </a:ext>
            </a:extLst>
          </p:cNvPr>
          <p:cNvGrpSpPr>
            <a:grpSpLocks noChangeAspect="1"/>
          </p:cNvGrpSpPr>
          <p:nvPr/>
        </p:nvGrpSpPr>
        <p:grpSpPr bwMode="auto">
          <a:xfrm>
            <a:off x="7149953" y="3164954"/>
            <a:ext cx="473632" cy="521566"/>
            <a:chOff x="7461" y="3293"/>
            <a:chExt cx="247" cy="272"/>
          </a:xfrm>
        </p:grpSpPr>
        <p:sp>
          <p:nvSpPr>
            <p:cNvPr id="90" name="Freeform 5">
              <a:extLst>
                <a:ext uri="{FF2B5EF4-FFF2-40B4-BE49-F238E27FC236}">
                  <a16:creationId xmlns:a16="http://schemas.microsoft.com/office/drawing/2014/main" id="{081F64EB-D393-4616-900F-FD74429B62CE}"/>
                </a:ext>
              </a:extLst>
            </p:cNvPr>
            <p:cNvSpPr>
              <a:spLocks/>
            </p:cNvSpPr>
            <p:nvPr/>
          </p:nvSpPr>
          <p:spPr bwMode="auto">
            <a:xfrm>
              <a:off x="7461" y="3497"/>
              <a:ext cx="247" cy="68"/>
            </a:xfrm>
            <a:custGeom>
              <a:avLst/>
              <a:gdLst>
                <a:gd name="T0" fmla="*/ 252 w 332"/>
                <a:gd name="T1" fmla="*/ 25 h 92"/>
                <a:gd name="T2" fmla="*/ 252 w 332"/>
                <a:gd name="T3" fmla="*/ 25 h 92"/>
                <a:gd name="T4" fmla="*/ 207 w 332"/>
                <a:gd name="T5" fmla="*/ 30 h 92"/>
                <a:gd name="T6" fmla="*/ 166 w 332"/>
                <a:gd name="T7" fmla="*/ 31 h 92"/>
                <a:gd name="T8" fmla="*/ 124 w 332"/>
                <a:gd name="T9" fmla="*/ 30 h 92"/>
                <a:gd name="T10" fmla="*/ 80 w 332"/>
                <a:gd name="T11" fmla="*/ 25 h 92"/>
                <a:gd name="T12" fmla="*/ 37 w 332"/>
                <a:gd name="T13" fmla="*/ 15 h 92"/>
                <a:gd name="T14" fmla="*/ 0 w 332"/>
                <a:gd name="T15" fmla="*/ 0 h 92"/>
                <a:gd name="T16" fmla="*/ 0 w 332"/>
                <a:gd name="T17" fmla="*/ 46 h 92"/>
                <a:gd name="T18" fmla="*/ 5 w 332"/>
                <a:gd name="T19" fmla="*/ 56 h 92"/>
                <a:gd name="T20" fmla="*/ 17 w 332"/>
                <a:gd name="T21" fmla="*/ 64 h 92"/>
                <a:gd name="T22" fmla="*/ 31 w 332"/>
                <a:gd name="T23" fmla="*/ 71 h 92"/>
                <a:gd name="T24" fmla="*/ 42 w 332"/>
                <a:gd name="T25" fmla="*/ 75 h 92"/>
                <a:gd name="T26" fmla="*/ 71 w 332"/>
                <a:gd name="T27" fmla="*/ 83 h 92"/>
                <a:gd name="T28" fmla="*/ 103 w 332"/>
                <a:gd name="T29" fmla="*/ 88 h 92"/>
                <a:gd name="T30" fmla="*/ 135 w 332"/>
                <a:gd name="T31" fmla="*/ 91 h 92"/>
                <a:gd name="T32" fmla="*/ 166 w 332"/>
                <a:gd name="T33" fmla="*/ 92 h 92"/>
                <a:gd name="T34" fmla="*/ 196 w 332"/>
                <a:gd name="T35" fmla="*/ 91 h 92"/>
                <a:gd name="T36" fmla="*/ 229 w 332"/>
                <a:gd name="T37" fmla="*/ 88 h 92"/>
                <a:gd name="T38" fmla="*/ 260 w 332"/>
                <a:gd name="T39" fmla="*/ 83 h 92"/>
                <a:gd name="T40" fmla="*/ 289 w 332"/>
                <a:gd name="T41" fmla="*/ 75 h 92"/>
                <a:gd name="T42" fmla="*/ 301 w 332"/>
                <a:gd name="T43" fmla="*/ 71 h 92"/>
                <a:gd name="T44" fmla="*/ 315 w 332"/>
                <a:gd name="T45" fmla="*/ 64 h 92"/>
                <a:gd name="T46" fmla="*/ 327 w 332"/>
                <a:gd name="T47" fmla="*/ 56 h 92"/>
                <a:gd name="T48" fmla="*/ 332 w 332"/>
                <a:gd name="T49" fmla="*/ 46 h 92"/>
                <a:gd name="T50" fmla="*/ 332 w 332"/>
                <a:gd name="T51" fmla="*/ 0 h 92"/>
                <a:gd name="T52" fmla="*/ 294 w 332"/>
                <a:gd name="T53" fmla="*/ 15 h 92"/>
                <a:gd name="T54" fmla="*/ 252 w 332"/>
                <a:gd name="T55" fmla="*/ 2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2" h="92">
                  <a:moveTo>
                    <a:pt x="252" y="25"/>
                  </a:moveTo>
                  <a:lnTo>
                    <a:pt x="252" y="25"/>
                  </a:lnTo>
                  <a:cubicBezTo>
                    <a:pt x="237" y="27"/>
                    <a:pt x="222" y="29"/>
                    <a:pt x="207" y="30"/>
                  </a:cubicBezTo>
                  <a:cubicBezTo>
                    <a:pt x="192" y="31"/>
                    <a:pt x="179" y="31"/>
                    <a:pt x="166" y="31"/>
                  </a:cubicBezTo>
                  <a:cubicBezTo>
                    <a:pt x="153" y="31"/>
                    <a:pt x="139" y="31"/>
                    <a:pt x="124" y="30"/>
                  </a:cubicBezTo>
                  <a:cubicBezTo>
                    <a:pt x="110" y="29"/>
                    <a:pt x="95" y="27"/>
                    <a:pt x="80" y="25"/>
                  </a:cubicBezTo>
                  <a:cubicBezTo>
                    <a:pt x="65" y="22"/>
                    <a:pt x="51" y="19"/>
                    <a:pt x="37" y="15"/>
                  </a:cubicBezTo>
                  <a:cubicBezTo>
                    <a:pt x="23" y="11"/>
                    <a:pt x="11" y="6"/>
                    <a:pt x="0" y="0"/>
                  </a:cubicBezTo>
                  <a:lnTo>
                    <a:pt x="0" y="46"/>
                  </a:lnTo>
                  <a:cubicBezTo>
                    <a:pt x="0" y="50"/>
                    <a:pt x="2" y="53"/>
                    <a:pt x="5" y="56"/>
                  </a:cubicBezTo>
                  <a:cubicBezTo>
                    <a:pt x="8" y="59"/>
                    <a:pt x="12" y="62"/>
                    <a:pt x="17" y="64"/>
                  </a:cubicBezTo>
                  <a:cubicBezTo>
                    <a:pt x="21" y="67"/>
                    <a:pt x="26" y="69"/>
                    <a:pt x="31" y="71"/>
                  </a:cubicBezTo>
                  <a:cubicBezTo>
                    <a:pt x="36" y="73"/>
                    <a:pt x="40" y="74"/>
                    <a:pt x="42" y="75"/>
                  </a:cubicBezTo>
                  <a:cubicBezTo>
                    <a:pt x="51" y="79"/>
                    <a:pt x="61" y="81"/>
                    <a:pt x="71" y="83"/>
                  </a:cubicBezTo>
                  <a:cubicBezTo>
                    <a:pt x="82" y="85"/>
                    <a:pt x="92" y="87"/>
                    <a:pt x="103" y="88"/>
                  </a:cubicBezTo>
                  <a:cubicBezTo>
                    <a:pt x="114" y="90"/>
                    <a:pt x="125" y="91"/>
                    <a:pt x="135" y="91"/>
                  </a:cubicBezTo>
                  <a:cubicBezTo>
                    <a:pt x="146" y="92"/>
                    <a:pt x="156" y="92"/>
                    <a:pt x="166" y="92"/>
                  </a:cubicBezTo>
                  <a:cubicBezTo>
                    <a:pt x="176" y="92"/>
                    <a:pt x="186" y="92"/>
                    <a:pt x="196" y="91"/>
                  </a:cubicBezTo>
                  <a:cubicBezTo>
                    <a:pt x="207" y="91"/>
                    <a:pt x="218" y="90"/>
                    <a:pt x="229" y="88"/>
                  </a:cubicBezTo>
                  <a:cubicBezTo>
                    <a:pt x="239" y="87"/>
                    <a:pt x="250" y="85"/>
                    <a:pt x="260" y="83"/>
                  </a:cubicBezTo>
                  <a:cubicBezTo>
                    <a:pt x="271" y="81"/>
                    <a:pt x="280" y="79"/>
                    <a:pt x="289" y="75"/>
                  </a:cubicBezTo>
                  <a:cubicBezTo>
                    <a:pt x="292" y="74"/>
                    <a:pt x="296" y="73"/>
                    <a:pt x="301" y="71"/>
                  </a:cubicBezTo>
                  <a:cubicBezTo>
                    <a:pt x="306" y="69"/>
                    <a:pt x="310" y="67"/>
                    <a:pt x="315" y="64"/>
                  </a:cubicBezTo>
                  <a:cubicBezTo>
                    <a:pt x="319" y="62"/>
                    <a:pt x="323" y="59"/>
                    <a:pt x="327" y="56"/>
                  </a:cubicBezTo>
                  <a:cubicBezTo>
                    <a:pt x="330" y="53"/>
                    <a:pt x="332" y="50"/>
                    <a:pt x="332" y="46"/>
                  </a:cubicBezTo>
                  <a:lnTo>
                    <a:pt x="332" y="0"/>
                  </a:lnTo>
                  <a:cubicBezTo>
                    <a:pt x="321" y="6"/>
                    <a:pt x="308" y="11"/>
                    <a:pt x="294" y="15"/>
                  </a:cubicBezTo>
                  <a:cubicBezTo>
                    <a:pt x="281" y="19"/>
                    <a:pt x="266" y="22"/>
                    <a:pt x="252" y="25"/>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91" name="Freeform 6">
              <a:extLst>
                <a:ext uri="{FF2B5EF4-FFF2-40B4-BE49-F238E27FC236}">
                  <a16:creationId xmlns:a16="http://schemas.microsoft.com/office/drawing/2014/main" id="{D9D68EAC-93D3-4DFE-B3B6-D99FF4D33BAA}"/>
                </a:ext>
              </a:extLst>
            </p:cNvPr>
            <p:cNvSpPr>
              <a:spLocks/>
            </p:cNvSpPr>
            <p:nvPr/>
          </p:nvSpPr>
          <p:spPr bwMode="auto">
            <a:xfrm>
              <a:off x="7461" y="3360"/>
              <a:ext cx="247" cy="69"/>
            </a:xfrm>
            <a:custGeom>
              <a:avLst/>
              <a:gdLst>
                <a:gd name="T0" fmla="*/ 252 w 332"/>
                <a:gd name="T1" fmla="*/ 25 h 92"/>
                <a:gd name="T2" fmla="*/ 252 w 332"/>
                <a:gd name="T3" fmla="*/ 25 h 92"/>
                <a:gd name="T4" fmla="*/ 207 w 332"/>
                <a:gd name="T5" fmla="*/ 30 h 92"/>
                <a:gd name="T6" fmla="*/ 166 w 332"/>
                <a:gd name="T7" fmla="*/ 31 h 92"/>
                <a:gd name="T8" fmla="*/ 124 w 332"/>
                <a:gd name="T9" fmla="*/ 30 h 92"/>
                <a:gd name="T10" fmla="*/ 80 w 332"/>
                <a:gd name="T11" fmla="*/ 25 h 92"/>
                <a:gd name="T12" fmla="*/ 37 w 332"/>
                <a:gd name="T13" fmla="*/ 15 h 92"/>
                <a:gd name="T14" fmla="*/ 0 w 332"/>
                <a:gd name="T15" fmla="*/ 0 h 92"/>
                <a:gd name="T16" fmla="*/ 0 w 332"/>
                <a:gd name="T17" fmla="*/ 46 h 92"/>
                <a:gd name="T18" fmla="*/ 5 w 332"/>
                <a:gd name="T19" fmla="*/ 56 h 92"/>
                <a:gd name="T20" fmla="*/ 17 w 332"/>
                <a:gd name="T21" fmla="*/ 64 h 92"/>
                <a:gd name="T22" fmla="*/ 31 w 332"/>
                <a:gd name="T23" fmla="*/ 71 h 92"/>
                <a:gd name="T24" fmla="*/ 42 w 332"/>
                <a:gd name="T25" fmla="*/ 75 h 92"/>
                <a:gd name="T26" fmla="*/ 72 w 332"/>
                <a:gd name="T27" fmla="*/ 83 h 92"/>
                <a:gd name="T28" fmla="*/ 103 w 332"/>
                <a:gd name="T29" fmla="*/ 88 h 92"/>
                <a:gd name="T30" fmla="*/ 135 w 332"/>
                <a:gd name="T31" fmla="*/ 91 h 92"/>
                <a:gd name="T32" fmla="*/ 166 w 332"/>
                <a:gd name="T33" fmla="*/ 92 h 92"/>
                <a:gd name="T34" fmla="*/ 197 w 332"/>
                <a:gd name="T35" fmla="*/ 91 h 92"/>
                <a:gd name="T36" fmla="*/ 228 w 332"/>
                <a:gd name="T37" fmla="*/ 88 h 92"/>
                <a:gd name="T38" fmla="*/ 260 w 332"/>
                <a:gd name="T39" fmla="*/ 83 h 92"/>
                <a:gd name="T40" fmla="*/ 289 w 332"/>
                <a:gd name="T41" fmla="*/ 75 h 92"/>
                <a:gd name="T42" fmla="*/ 301 w 332"/>
                <a:gd name="T43" fmla="*/ 71 h 92"/>
                <a:gd name="T44" fmla="*/ 315 w 332"/>
                <a:gd name="T45" fmla="*/ 64 h 92"/>
                <a:gd name="T46" fmla="*/ 327 w 332"/>
                <a:gd name="T47" fmla="*/ 56 h 92"/>
                <a:gd name="T48" fmla="*/ 332 w 332"/>
                <a:gd name="T49" fmla="*/ 46 h 92"/>
                <a:gd name="T50" fmla="*/ 332 w 332"/>
                <a:gd name="T51" fmla="*/ 0 h 92"/>
                <a:gd name="T52" fmla="*/ 295 w 332"/>
                <a:gd name="T53" fmla="*/ 15 h 92"/>
                <a:gd name="T54" fmla="*/ 252 w 332"/>
                <a:gd name="T55" fmla="*/ 2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2" h="92">
                  <a:moveTo>
                    <a:pt x="252" y="25"/>
                  </a:moveTo>
                  <a:lnTo>
                    <a:pt x="252" y="25"/>
                  </a:lnTo>
                  <a:cubicBezTo>
                    <a:pt x="237" y="27"/>
                    <a:pt x="222" y="29"/>
                    <a:pt x="207" y="30"/>
                  </a:cubicBezTo>
                  <a:cubicBezTo>
                    <a:pt x="193" y="31"/>
                    <a:pt x="179" y="31"/>
                    <a:pt x="166" y="31"/>
                  </a:cubicBezTo>
                  <a:cubicBezTo>
                    <a:pt x="153" y="31"/>
                    <a:pt x="139" y="31"/>
                    <a:pt x="124" y="30"/>
                  </a:cubicBezTo>
                  <a:cubicBezTo>
                    <a:pt x="110" y="29"/>
                    <a:pt x="95" y="27"/>
                    <a:pt x="80" y="25"/>
                  </a:cubicBezTo>
                  <a:cubicBezTo>
                    <a:pt x="65" y="22"/>
                    <a:pt x="51" y="19"/>
                    <a:pt x="37" y="15"/>
                  </a:cubicBezTo>
                  <a:cubicBezTo>
                    <a:pt x="23" y="11"/>
                    <a:pt x="11" y="6"/>
                    <a:pt x="0" y="0"/>
                  </a:cubicBezTo>
                  <a:lnTo>
                    <a:pt x="0" y="46"/>
                  </a:lnTo>
                  <a:cubicBezTo>
                    <a:pt x="0" y="50"/>
                    <a:pt x="2" y="53"/>
                    <a:pt x="5" y="56"/>
                  </a:cubicBezTo>
                  <a:cubicBezTo>
                    <a:pt x="8" y="59"/>
                    <a:pt x="12" y="62"/>
                    <a:pt x="17" y="64"/>
                  </a:cubicBezTo>
                  <a:cubicBezTo>
                    <a:pt x="21" y="67"/>
                    <a:pt x="26" y="69"/>
                    <a:pt x="31" y="71"/>
                  </a:cubicBezTo>
                  <a:cubicBezTo>
                    <a:pt x="36" y="73"/>
                    <a:pt x="40" y="75"/>
                    <a:pt x="42" y="75"/>
                  </a:cubicBezTo>
                  <a:cubicBezTo>
                    <a:pt x="52" y="79"/>
                    <a:pt x="61" y="81"/>
                    <a:pt x="72" y="83"/>
                  </a:cubicBezTo>
                  <a:cubicBezTo>
                    <a:pt x="82" y="85"/>
                    <a:pt x="93" y="87"/>
                    <a:pt x="103" y="88"/>
                  </a:cubicBezTo>
                  <a:cubicBezTo>
                    <a:pt x="114" y="90"/>
                    <a:pt x="125" y="91"/>
                    <a:pt x="135" y="91"/>
                  </a:cubicBezTo>
                  <a:cubicBezTo>
                    <a:pt x="146" y="92"/>
                    <a:pt x="156" y="92"/>
                    <a:pt x="166" y="92"/>
                  </a:cubicBezTo>
                  <a:cubicBezTo>
                    <a:pt x="176" y="92"/>
                    <a:pt x="186" y="92"/>
                    <a:pt x="197" y="91"/>
                  </a:cubicBezTo>
                  <a:cubicBezTo>
                    <a:pt x="207" y="91"/>
                    <a:pt x="218" y="90"/>
                    <a:pt x="228" y="88"/>
                  </a:cubicBezTo>
                  <a:cubicBezTo>
                    <a:pt x="239" y="87"/>
                    <a:pt x="250" y="85"/>
                    <a:pt x="260" y="83"/>
                  </a:cubicBezTo>
                  <a:cubicBezTo>
                    <a:pt x="270" y="81"/>
                    <a:pt x="280" y="79"/>
                    <a:pt x="289" y="75"/>
                  </a:cubicBezTo>
                  <a:cubicBezTo>
                    <a:pt x="292" y="75"/>
                    <a:pt x="296" y="73"/>
                    <a:pt x="301" y="71"/>
                  </a:cubicBezTo>
                  <a:cubicBezTo>
                    <a:pt x="306" y="69"/>
                    <a:pt x="310" y="67"/>
                    <a:pt x="315" y="64"/>
                  </a:cubicBezTo>
                  <a:cubicBezTo>
                    <a:pt x="319" y="62"/>
                    <a:pt x="323" y="59"/>
                    <a:pt x="327" y="56"/>
                  </a:cubicBezTo>
                  <a:cubicBezTo>
                    <a:pt x="330" y="53"/>
                    <a:pt x="332" y="50"/>
                    <a:pt x="332" y="46"/>
                  </a:cubicBezTo>
                  <a:lnTo>
                    <a:pt x="332" y="0"/>
                  </a:lnTo>
                  <a:cubicBezTo>
                    <a:pt x="321" y="6"/>
                    <a:pt x="308" y="11"/>
                    <a:pt x="295" y="15"/>
                  </a:cubicBezTo>
                  <a:cubicBezTo>
                    <a:pt x="281" y="19"/>
                    <a:pt x="267" y="22"/>
                    <a:pt x="252" y="25"/>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92" name="Freeform 7">
              <a:extLst>
                <a:ext uri="{FF2B5EF4-FFF2-40B4-BE49-F238E27FC236}">
                  <a16:creationId xmlns:a16="http://schemas.microsoft.com/office/drawing/2014/main" id="{41ED77FC-E3EB-4600-B603-6C5F2578F8F9}"/>
                </a:ext>
              </a:extLst>
            </p:cNvPr>
            <p:cNvSpPr>
              <a:spLocks/>
            </p:cNvSpPr>
            <p:nvPr/>
          </p:nvSpPr>
          <p:spPr bwMode="auto">
            <a:xfrm>
              <a:off x="7461" y="3293"/>
              <a:ext cx="247" cy="68"/>
            </a:xfrm>
            <a:custGeom>
              <a:avLst/>
              <a:gdLst>
                <a:gd name="T0" fmla="*/ 315 w 332"/>
                <a:gd name="T1" fmla="*/ 28 h 92"/>
                <a:gd name="T2" fmla="*/ 315 w 332"/>
                <a:gd name="T3" fmla="*/ 28 h 92"/>
                <a:gd name="T4" fmla="*/ 301 w 332"/>
                <a:gd name="T5" fmla="*/ 21 h 92"/>
                <a:gd name="T6" fmla="*/ 289 w 332"/>
                <a:gd name="T7" fmla="*/ 17 h 92"/>
                <a:gd name="T8" fmla="*/ 260 w 332"/>
                <a:gd name="T9" fmla="*/ 9 h 92"/>
                <a:gd name="T10" fmla="*/ 228 w 332"/>
                <a:gd name="T11" fmla="*/ 4 h 92"/>
                <a:gd name="T12" fmla="*/ 196 w 332"/>
                <a:gd name="T13" fmla="*/ 1 h 92"/>
                <a:gd name="T14" fmla="*/ 166 w 332"/>
                <a:gd name="T15" fmla="*/ 0 h 92"/>
                <a:gd name="T16" fmla="*/ 135 w 332"/>
                <a:gd name="T17" fmla="*/ 1 h 92"/>
                <a:gd name="T18" fmla="*/ 103 w 332"/>
                <a:gd name="T19" fmla="*/ 4 h 92"/>
                <a:gd name="T20" fmla="*/ 72 w 332"/>
                <a:gd name="T21" fmla="*/ 9 h 92"/>
                <a:gd name="T22" fmla="*/ 42 w 332"/>
                <a:gd name="T23" fmla="*/ 17 h 92"/>
                <a:gd name="T24" fmla="*/ 31 w 332"/>
                <a:gd name="T25" fmla="*/ 21 h 92"/>
                <a:gd name="T26" fmla="*/ 17 w 332"/>
                <a:gd name="T27" fmla="*/ 28 h 92"/>
                <a:gd name="T28" fmla="*/ 5 w 332"/>
                <a:gd name="T29" fmla="*/ 37 h 92"/>
                <a:gd name="T30" fmla="*/ 0 w 332"/>
                <a:gd name="T31" fmla="*/ 46 h 92"/>
                <a:gd name="T32" fmla="*/ 1 w 332"/>
                <a:gd name="T33" fmla="*/ 50 h 92"/>
                <a:gd name="T34" fmla="*/ 3 w 332"/>
                <a:gd name="T35" fmla="*/ 53 h 92"/>
                <a:gd name="T36" fmla="*/ 21 w 332"/>
                <a:gd name="T37" fmla="*/ 66 h 92"/>
                <a:gd name="T38" fmla="*/ 46 w 332"/>
                <a:gd name="T39" fmla="*/ 76 h 92"/>
                <a:gd name="T40" fmla="*/ 77 w 332"/>
                <a:gd name="T41" fmla="*/ 84 h 92"/>
                <a:gd name="T42" fmla="*/ 109 w 332"/>
                <a:gd name="T43" fmla="*/ 88 h 92"/>
                <a:gd name="T44" fmla="*/ 140 w 332"/>
                <a:gd name="T45" fmla="*/ 91 h 92"/>
                <a:gd name="T46" fmla="*/ 166 w 332"/>
                <a:gd name="T47" fmla="*/ 92 h 92"/>
                <a:gd name="T48" fmla="*/ 192 w 332"/>
                <a:gd name="T49" fmla="*/ 91 h 92"/>
                <a:gd name="T50" fmla="*/ 223 w 332"/>
                <a:gd name="T51" fmla="*/ 88 h 92"/>
                <a:gd name="T52" fmla="*/ 255 w 332"/>
                <a:gd name="T53" fmla="*/ 84 h 92"/>
                <a:gd name="T54" fmla="*/ 285 w 332"/>
                <a:gd name="T55" fmla="*/ 76 h 92"/>
                <a:gd name="T56" fmla="*/ 311 w 332"/>
                <a:gd name="T57" fmla="*/ 66 h 92"/>
                <a:gd name="T58" fmla="*/ 328 w 332"/>
                <a:gd name="T59" fmla="*/ 53 h 92"/>
                <a:gd name="T60" fmla="*/ 331 w 332"/>
                <a:gd name="T61" fmla="*/ 50 h 92"/>
                <a:gd name="T62" fmla="*/ 332 w 332"/>
                <a:gd name="T63" fmla="*/ 46 h 92"/>
                <a:gd name="T64" fmla="*/ 327 w 332"/>
                <a:gd name="T65" fmla="*/ 37 h 92"/>
                <a:gd name="T66" fmla="*/ 315 w 332"/>
                <a:gd name="T67" fmla="*/ 2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2" h="92">
                  <a:moveTo>
                    <a:pt x="315" y="28"/>
                  </a:moveTo>
                  <a:lnTo>
                    <a:pt x="315" y="28"/>
                  </a:lnTo>
                  <a:cubicBezTo>
                    <a:pt x="310" y="26"/>
                    <a:pt x="306" y="23"/>
                    <a:pt x="301" y="21"/>
                  </a:cubicBezTo>
                  <a:cubicBezTo>
                    <a:pt x="296" y="19"/>
                    <a:pt x="292" y="18"/>
                    <a:pt x="289" y="17"/>
                  </a:cubicBezTo>
                  <a:cubicBezTo>
                    <a:pt x="280" y="14"/>
                    <a:pt x="270" y="11"/>
                    <a:pt x="260" y="9"/>
                  </a:cubicBezTo>
                  <a:cubicBezTo>
                    <a:pt x="250" y="7"/>
                    <a:pt x="239" y="5"/>
                    <a:pt x="228" y="4"/>
                  </a:cubicBezTo>
                  <a:cubicBezTo>
                    <a:pt x="218" y="3"/>
                    <a:pt x="207" y="2"/>
                    <a:pt x="196" y="1"/>
                  </a:cubicBezTo>
                  <a:cubicBezTo>
                    <a:pt x="186" y="1"/>
                    <a:pt x="176" y="0"/>
                    <a:pt x="166" y="0"/>
                  </a:cubicBezTo>
                  <a:cubicBezTo>
                    <a:pt x="156" y="0"/>
                    <a:pt x="146" y="1"/>
                    <a:pt x="135" y="1"/>
                  </a:cubicBezTo>
                  <a:cubicBezTo>
                    <a:pt x="125" y="2"/>
                    <a:pt x="114" y="3"/>
                    <a:pt x="103" y="4"/>
                  </a:cubicBezTo>
                  <a:cubicBezTo>
                    <a:pt x="93" y="5"/>
                    <a:pt x="82" y="7"/>
                    <a:pt x="72" y="9"/>
                  </a:cubicBezTo>
                  <a:cubicBezTo>
                    <a:pt x="61" y="11"/>
                    <a:pt x="52" y="14"/>
                    <a:pt x="42" y="17"/>
                  </a:cubicBezTo>
                  <a:cubicBezTo>
                    <a:pt x="40" y="18"/>
                    <a:pt x="36" y="19"/>
                    <a:pt x="31" y="21"/>
                  </a:cubicBezTo>
                  <a:cubicBezTo>
                    <a:pt x="26" y="23"/>
                    <a:pt x="21" y="26"/>
                    <a:pt x="17" y="28"/>
                  </a:cubicBezTo>
                  <a:cubicBezTo>
                    <a:pt x="12" y="31"/>
                    <a:pt x="8" y="34"/>
                    <a:pt x="5" y="37"/>
                  </a:cubicBezTo>
                  <a:cubicBezTo>
                    <a:pt x="2" y="40"/>
                    <a:pt x="0" y="43"/>
                    <a:pt x="0" y="46"/>
                  </a:cubicBezTo>
                  <a:cubicBezTo>
                    <a:pt x="0" y="47"/>
                    <a:pt x="0" y="48"/>
                    <a:pt x="1" y="50"/>
                  </a:cubicBezTo>
                  <a:cubicBezTo>
                    <a:pt x="2" y="51"/>
                    <a:pt x="2" y="52"/>
                    <a:pt x="3" y="53"/>
                  </a:cubicBezTo>
                  <a:cubicBezTo>
                    <a:pt x="7" y="58"/>
                    <a:pt x="13" y="62"/>
                    <a:pt x="21" y="66"/>
                  </a:cubicBezTo>
                  <a:cubicBezTo>
                    <a:pt x="28" y="70"/>
                    <a:pt x="37" y="73"/>
                    <a:pt x="46" y="76"/>
                  </a:cubicBezTo>
                  <a:cubicBezTo>
                    <a:pt x="56" y="79"/>
                    <a:pt x="66" y="82"/>
                    <a:pt x="77" y="84"/>
                  </a:cubicBezTo>
                  <a:cubicBezTo>
                    <a:pt x="87" y="86"/>
                    <a:pt x="98" y="87"/>
                    <a:pt x="109" y="88"/>
                  </a:cubicBezTo>
                  <a:cubicBezTo>
                    <a:pt x="120" y="89"/>
                    <a:pt x="130" y="90"/>
                    <a:pt x="140" y="91"/>
                  </a:cubicBezTo>
                  <a:cubicBezTo>
                    <a:pt x="149" y="91"/>
                    <a:pt x="158" y="92"/>
                    <a:pt x="166" y="92"/>
                  </a:cubicBezTo>
                  <a:cubicBezTo>
                    <a:pt x="173" y="92"/>
                    <a:pt x="182" y="91"/>
                    <a:pt x="192" y="91"/>
                  </a:cubicBezTo>
                  <a:cubicBezTo>
                    <a:pt x="202" y="90"/>
                    <a:pt x="212" y="89"/>
                    <a:pt x="223" y="88"/>
                  </a:cubicBezTo>
                  <a:cubicBezTo>
                    <a:pt x="234" y="87"/>
                    <a:pt x="244" y="86"/>
                    <a:pt x="255" y="84"/>
                  </a:cubicBezTo>
                  <a:cubicBezTo>
                    <a:pt x="266" y="82"/>
                    <a:pt x="276" y="79"/>
                    <a:pt x="285" y="76"/>
                  </a:cubicBezTo>
                  <a:cubicBezTo>
                    <a:pt x="295" y="73"/>
                    <a:pt x="303" y="70"/>
                    <a:pt x="311" y="66"/>
                  </a:cubicBezTo>
                  <a:cubicBezTo>
                    <a:pt x="319" y="62"/>
                    <a:pt x="324" y="58"/>
                    <a:pt x="328" y="53"/>
                  </a:cubicBezTo>
                  <a:cubicBezTo>
                    <a:pt x="329" y="52"/>
                    <a:pt x="330" y="51"/>
                    <a:pt x="331" y="50"/>
                  </a:cubicBezTo>
                  <a:cubicBezTo>
                    <a:pt x="331" y="48"/>
                    <a:pt x="332" y="47"/>
                    <a:pt x="332" y="46"/>
                  </a:cubicBezTo>
                  <a:cubicBezTo>
                    <a:pt x="332" y="43"/>
                    <a:pt x="330" y="40"/>
                    <a:pt x="327" y="37"/>
                  </a:cubicBezTo>
                  <a:cubicBezTo>
                    <a:pt x="323" y="34"/>
                    <a:pt x="319" y="31"/>
                    <a:pt x="315" y="28"/>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93" name="Freeform 8">
              <a:extLst>
                <a:ext uri="{FF2B5EF4-FFF2-40B4-BE49-F238E27FC236}">
                  <a16:creationId xmlns:a16="http://schemas.microsoft.com/office/drawing/2014/main" id="{C4DB08C6-2FAD-47A4-8000-646CBF2D14AB}"/>
                </a:ext>
              </a:extLst>
            </p:cNvPr>
            <p:cNvSpPr>
              <a:spLocks/>
            </p:cNvSpPr>
            <p:nvPr/>
          </p:nvSpPr>
          <p:spPr bwMode="auto">
            <a:xfrm>
              <a:off x="7461" y="3429"/>
              <a:ext cx="247" cy="68"/>
            </a:xfrm>
            <a:custGeom>
              <a:avLst/>
              <a:gdLst>
                <a:gd name="T0" fmla="*/ 252 w 332"/>
                <a:gd name="T1" fmla="*/ 24 h 92"/>
                <a:gd name="T2" fmla="*/ 252 w 332"/>
                <a:gd name="T3" fmla="*/ 24 h 92"/>
                <a:gd name="T4" fmla="*/ 207 w 332"/>
                <a:gd name="T5" fmla="*/ 29 h 92"/>
                <a:gd name="T6" fmla="*/ 166 w 332"/>
                <a:gd name="T7" fmla="*/ 31 h 92"/>
                <a:gd name="T8" fmla="*/ 124 w 332"/>
                <a:gd name="T9" fmla="*/ 29 h 92"/>
                <a:gd name="T10" fmla="*/ 80 w 332"/>
                <a:gd name="T11" fmla="*/ 24 h 92"/>
                <a:gd name="T12" fmla="*/ 37 w 332"/>
                <a:gd name="T13" fmla="*/ 15 h 92"/>
                <a:gd name="T14" fmla="*/ 0 w 332"/>
                <a:gd name="T15" fmla="*/ 0 h 92"/>
                <a:gd name="T16" fmla="*/ 0 w 332"/>
                <a:gd name="T17" fmla="*/ 46 h 92"/>
                <a:gd name="T18" fmla="*/ 5 w 332"/>
                <a:gd name="T19" fmla="*/ 55 h 92"/>
                <a:gd name="T20" fmla="*/ 17 w 332"/>
                <a:gd name="T21" fmla="*/ 64 h 92"/>
                <a:gd name="T22" fmla="*/ 31 w 332"/>
                <a:gd name="T23" fmla="*/ 71 h 92"/>
                <a:gd name="T24" fmla="*/ 42 w 332"/>
                <a:gd name="T25" fmla="*/ 75 h 92"/>
                <a:gd name="T26" fmla="*/ 71 w 332"/>
                <a:gd name="T27" fmla="*/ 83 h 92"/>
                <a:gd name="T28" fmla="*/ 103 w 332"/>
                <a:gd name="T29" fmla="*/ 88 h 92"/>
                <a:gd name="T30" fmla="*/ 135 w 332"/>
                <a:gd name="T31" fmla="*/ 91 h 92"/>
                <a:gd name="T32" fmla="*/ 166 w 332"/>
                <a:gd name="T33" fmla="*/ 92 h 92"/>
                <a:gd name="T34" fmla="*/ 196 w 332"/>
                <a:gd name="T35" fmla="*/ 91 h 92"/>
                <a:gd name="T36" fmla="*/ 229 w 332"/>
                <a:gd name="T37" fmla="*/ 88 h 92"/>
                <a:gd name="T38" fmla="*/ 260 w 332"/>
                <a:gd name="T39" fmla="*/ 83 h 92"/>
                <a:gd name="T40" fmla="*/ 289 w 332"/>
                <a:gd name="T41" fmla="*/ 75 h 92"/>
                <a:gd name="T42" fmla="*/ 301 w 332"/>
                <a:gd name="T43" fmla="*/ 71 h 92"/>
                <a:gd name="T44" fmla="*/ 315 w 332"/>
                <a:gd name="T45" fmla="*/ 64 h 92"/>
                <a:gd name="T46" fmla="*/ 327 w 332"/>
                <a:gd name="T47" fmla="*/ 55 h 92"/>
                <a:gd name="T48" fmla="*/ 332 w 332"/>
                <a:gd name="T49" fmla="*/ 46 h 92"/>
                <a:gd name="T50" fmla="*/ 332 w 332"/>
                <a:gd name="T51" fmla="*/ 0 h 92"/>
                <a:gd name="T52" fmla="*/ 294 w 332"/>
                <a:gd name="T53" fmla="*/ 15 h 92"/>
                <a:gd name="T54" fmla="*/ 252 w 332"/>
                <a:gd name="T55" fmla="*/ 2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2" h="92">
                  <a:moveTo>
                    <a:pt x="252" y="24"/>
                  </a:moveTo>
                  <a:lnTo>
                    <a:pt x="252" y="24"/>
                  </a:lnTo>
                  <a:cubicBezTo>
                    <a:pt x="237" y="27"/>
                    <a:pt x="222" y="28"/>
                    <a:pt x="207" y="29"/>
                  </a:cubicBezTo>
                  <a:cubicBezTo>
                    <a:pt x="192" y="30"/>
                    <a:pt x="179" y="31"/>
                    <a:pt x="166" y="31"/>
                  </a:cubicBezTo>
                  <a:cubicBezTo>
                    <a:pt x="153" y="31"/>
                    <a:pt x="139" y="30"/>
                    <a:pt x="124" y="29"/>
                  </a:cubicBezTo>
                  <a:cubicBezTo>
                    <a:pt x="110" y="28"/>
                    <a:pt x="95" y="27"/>
                    <a:pt x="80" y="24"/>
                  </a:cubicBezTo>
                  <a:cubicBezTo>
                    <a:pt x="65" y="22"/>
                    <a:pt x="51" y="19"/>
                    <a:pt x="37" y="15"/>
                  </a:cubicBezTo>
                  <a:cubicBezTo>
                    <a:pt x="23" y="11"/>
                    <a:pt x="11" y="6"/>
                    <a:pt x="0" y="0"/>
                  </a:cubicBezTo>
                  <a:lnTo>
                    <a:pt x="0" y="46"/>
                  </a:lnTo>
                  <a:cubicBezTo>
                    <a:pt x="0" y="49"/>
                    <a:pt x="2" y="52"/>
                    <a:pt x="5" y="55"/>
                  </a:cubicBezTo>
                  <a:cubicBezTo>
                    <a:pt x="8" y="58"/>
                    <a:pt x="12" y="61"/>
                    <a:pt x="17" y="64"/>
                  </a:cubicBezTo>
                  <a:cubicBezTo>
                    <a:pt x="21" y="66"/>
                    <a:pt x="26" y="69"/>
                    <a:pt x="31" y="71"/>
                  </a:cubicBezTo>
                  <a:cubicBezTo>
                    <a:pt x="36" y="73"/>
                    <a:pt x="40" y="74"/>
                    <a:pt x="42" y="75"/>
                  </a:cubicBezTo>
                  <a:cubicBezTo>
                    <a:pt x="51" y="78"/>
                    <a:pt x="61" y="81"/>
                    <a:pt x="71" y="83"/>
                  </a:cubicBezTo>
                  <a:cubicBezTo>
                    <a:pt x="82" y="85"/>
                    <a:pt x="92" y="87"/>
                    <a:pt x="103" y="88"/>
                  </a:cubicBezTo>
                  <a:cubicBezTo>
                    <a:pt x="114" y="89"/>
                    <a:pt x="125" y="90"/>
                    <a:pt x="135" y="91"/>
                  </a:cubicBezTo>
                  <a:cubicBezTo>
                    <a:pt x="146" y="91"/>
                    <a:pt x="156" y="92"/>
                    <a:pt x="166" y="92"/>
                  </a:cubicBezTo>
                  <a:cubicBezTo>
                    <a:pt x="176" y="92"/>
                    <a:pt x="186" y="91"/>
                    <a:pt x="196" y="91"/>
                  </a:cubicBezTo>
                  <a:cubicBezTo>
                    <a:pt x="207" y="90"/>
                    <a:pt x="218" y="89"/>
                    <a:pt x="229" y="88"/>
                  </a:cubicBezTo>
                  <a:cubicBezTo>
                    <a:pt x="239" y="87"/>
                    <a:pt x="250" y="85"/>
                    <a:pt x="260" y="83"/>
                  </a:cubicBezTo>
                  <a:cubicBezTo>
                    <a:pt x="271" y="81"/>
                    <a:pt x="280" y="78"/>
                    <a:pt x="289" y="75"/>
                  </a:cubicBezTo>
                  <a:cubicBezTo>
                    <a:pt x="292" y="74"/>
                    <a:pt x="296" y="73"/>
                    <a:pt x="301" y="71"/>
                  </a:cubicBezTo>
                  <a:cubicBezTo>
                    <a:pt x="306" y="69"/>
                    <a:pt x="310" y="66"/>
                    <a:pt x="315" y="64"/>
                  </a:cubicBezTo>
                  <a:cubicBezTo>
                    <a:pt x="319" y="61"/>
                    <a:pt x="323" y="58"/>
                    <a:pt x="327" y="55"/>
                  </a:cubicBezTo>
                  <a:cubicBezTo>
                    <a:pt x="330" y="52"/>
                    <a:pt x="332" y="49"/>
                    <a:pt x="332" y="46"/>
                  </a:cubicBezTo>
                  <a:lnTo>
                    <a:pt x="332" y="0"/>
                  </a:lnTo>
                  <a:cubicBezTo>
                    <a:pt x="321" y="6"/>
                    <a:pt x="308" y="11"/>
                    <a:pt x="294" y="15"/>
                  </a:cubicBezTo>
                  <a:cubicBezTo>
                    <a:pt x="281" y="19"/>
                    <a:pt x="266" y="22"/>
                    <a:pt x="252" y="24"/>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cxnSp>
        <p:nvCxnSpPr>
          <p:cNvPr id="100" name="Straight Arrow Connector 99">
            <a:extLst>
              <a:ext uri="{FF2B5EF4-FFF2-40B4-BE49-F238E27FC236}">
                <a16:creationId xmlns:a16="http://schemas.microsoft.com/office/drawing/2014/main" id="{BF1BDF41-95BC-45FC-AF8F-54E66F7C5540}"/>
              </a:ext>
              <a:ext uri="{C183D7F6-B498-43B3-948B-1728B52AA6E4}">
                <adec:decorative xmlns:adec="http://schemas.microsoft.com/office/drawing/2017/decorative" val="1"/>
              </a:ext>
            </a:extLst>
          </p:cNvPr>
          <p:cNvCxnSpPr>
            <a:cxnSpLocks/>
          </p:cNvCxnSpPr>
          <p:nvPr/>
        </p:nvCxnSpPr>
        <p:spPr>
          <a:xfrm rot="5400000">
            <a:off x="7896055" y="3204913"/>
            <a:ext cx="0" cy="459659"/>
          </a:xfrm>
          <a:prstGeom prst="straightConnector1">
            <a:avLst/>
          </a:prstGeom>
          <a:ln w="19050">
            <a:solidFill>
              <a:schemeClr val="bg1">
                <a:lumMod val="75000"/>
              </a:schemeClr>
            </a:solidFill>
            <a:headEnd type="none" w="lg" len="med"/>
            <a:tailEnd type="arrow"/>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C1186942-95C2-4BB1-A01D-5265BAC0E12F}"/>
              </a:ext>
              <a:ext uri="{C183D7F6-B498-43B3-948B-1728B52AA6E4}">
                <adec:decorative xmlns:adec="http://schemas.microsoft.com/office/drawing/2017/decorative" val="1"/>
              </a:ext>
            </a:extLst>
          </p:cNvPr>
          <p:cNvGrpSpPr/>
          <p:nvPr/>
        </p:nvGrpSpPr>
        <p:grpSpPr>
          <a:xfrm>
            <a:off x="4955406" y="1761610"/>
            <a:ext cx="4206851" cy="305050"/>
            <a:chOff x="5017168" y="2077203"/>
            <a:chExt cx="4032019" cy="420988"/>
          </a:xfrm>
        </p:grpSpPr>
        <p:cxnSp>
          <p:nvCxnSpPr>
            <p:cNvPr id="4" name="Straight Connector 3">
              <a:extLst>
                <a:ext uri="{FF2B5EF4-FFF2-40B4-BE49-F238E27FC236}">
                  <a16:creationId xmlns:a16="http://schemas.microsoft.com/office/drawing/2014/main" id="{1B729FA4-05D1-4B4B-8AB3-C79C9F77AEC9}"/>
                </a:ext>
              </a:extLst>
            </p:cNvPr>
            <p:cNvCxnSpPr/>
            <p:nvPr/>
          </p:nvCxnSpPr>
          <p:spPr>
            <a:xfrm>
              <a:off x="5017168" y="2077203"/>
              <a:ext cx="0" cy="420988"/>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25E2B453-1B34-46C0-8A92-A9971B60B82F}"/>
                </a:ext>
              </a:extLst>
            </p:cNvPr>
            <p:cNvCxnSpPr>
              <a:cxnSpLocks/>
            </p:cNvCxnSpPr>
            <p:nvPr/>
          </p:nvCxnSpPr>
          <p:spPr>
            <a:xfrm>
              <a:off x="9049187" y="2077203"/>
              <a:ext cx="0" cy="420988"/>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74164565-6A9D-4C11-807F-330357226CA4}"/>
                </a:ext>
              </a:extLst>
            </p:cNvPr>
            <p:cNvCxnSpPr>
              <a:cxnSpLocks/>
            </p:cNvCxnSpPr>
            <p:nvPr/>
          </p:nvCxnSpPr>
          <p:spPr>
            <a:xfrm>
              <a:off x="5017168" y="2498191"/>
              <a:ext cx="4032019" cy="0"/>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grpSp>
      <p:grpSp>
        <p:nvGrpSpPr>
          <p:cNvPr id="104" name="Group 103">
            <a:extLst>
              <a:ext uri="{FF2B5EF4-FFF2-40B4-BE49-F238E27FC236}">
                <a16:creationId xmlns:a16="http://schemas.microsoft.com/office/drawing/2014/main" id="{AF30AB73-0A2F-4907-9547-FCAE86E0B3D6}"/>
              </a:ext>
              <a:ext uri="{C183D7F6-B498-43B3-948B-1728B52AA6E4}">
                <adec:decorative xmlns:adec="http://schemas.microsoft.com/office/drawing/2017/decorative" val="1"/>
              </a:ext>
            </a:extLst>
          </p:cNvPr>
          <p:cNvGrpSpPr/>
          <p:nvPr/>
        </p:nvGrpSpPr>
        <p:grpSpPr>
          <a:xfrm>
            <a:off x="9281160" y="1761610"/>
            <a:ext cx="1109442" cy="305050"/>
            <a:chOff x="5017168" y="2077203"/>
            <a:chExt cx="4032019" cy="420988"/>
          </a:xfrm>
        </p:grpSpPr>
        <p:cxnSp>
          <p:nvCxnSpPr>
            <p:cNvPr id="105" name="Straight Connector 104">
              <a:extLst>
                <a:ext uri="{FF2B5EF4-FFF2-40B4-BE49-F238E27FC236}">
                  <a16:creationId xmlns:a16="http://schemas.microsoft.com/office/drawing/2014/main" id="{E83DE3E9-8A65-4A68-B053-D6E72FEF5BE3}"/>
                </a:ext>
              </a:extLst>
            </p:cNvPr>
            <p:cNvCxnSpPr/>
            <p:nvPr/>
          </p:nvCxnSpPr>
          <p:spPr>
            <a:xfrm>
              <a:off x="5017168" y="2077203"/>
              <a:ext cx="0" cy="420988"/>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21C34C71-94BD-4309-8150-8A1F72492F88}"/>
                </a:ext>
              </a:extLst>
            </p:cNvPr>
            <p:cNvCxnSpPr>
              <a:cxnSpLocks/>
            </p:cNvCxnSpPr>
            <p:nvPr/>
          </p:nvCxnSpPr>
          <p:spPr>
            <a:xfrm>
              <a:off x="9049187" y="2077203"/>
              <a:ext cx="0" cy="420988"/>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20F83AD4-59ED-4356-BBA1-78D8251D1E79}"/>
                </a:ext>
              </a:extLst>
            </p:cNvPr>
            <p:cNvCxnSpPr>
              <a:cxnSpLocks/>
            </p:cNvCxnSpPr>
            <p:nvPr/>
          </p:nvCxnSpPr>
          <p:spPr>
            <a:xfrm>
              <a:off x="5017168" y="2498191"/>
              <a:ext cx="4032019" cy="0"/>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grpSp>
      <p:grpSp>
        <p:nvGrpSpPr>
          <p:cNvPr id="108" name="Group 107">
            <a:extLst>
              <a:ext uri="{FF2B5EF4-FFF2-40B4-BE49-F238E27FC236}">
                <a16:creationId xmlns:a16="http://schemas.microsoft.com/office/drawing/2014/main" id="{C76EF5C2-CDE9-450B-B18F-67296693637E}"/>
              </a:ext>
              <a:ext uri="{C183D7F6-B498-43B3-948B-1728B52AA6E4}">
                <adec:decorative xmlns:adec="http://schemas.microsoft.com/office/drawing/2017/decorative" val="1"/>
              </a:ext>
            </a:extLst>
          </p:cNvPr>
          <p:cNvGrpSpPr/>
          <p:nvPr/>
        </p:nvGrpSpPr>
        <p:grpSpPr>
          <a:xfrm>
            <a:off x="7085461" y="2054177"/>
            <a:ext cx="2764856" cy="776627"/>
            <a:chOff x="5017168" y="2077203"/>
            <a:chExt cx="4032019" cy="420988"/>
          </a:xfrm>
        </p:grpSpPr>
        <p:cxnSp>
          <p:nvCxnSpPr>
            <p:cNvPr id="109" name="Straight Connector 108">
              <a:extLst>
                <a:ext uri="{FF2B5EF4-FFF2-40B4-BE49-F238E27FC236}">
                  <a16:creationId xmlns:a16="http://schemas.microsoft.com/office/drawing/2014/main" id="{56AA0BC2-F889-4CAF-A877-357B92F37B92}"/>
                </a:ext>
              </a:extLst>
            </p:cNvPr>
            <p:cNvCxnSpPr/>
            <p:nvPr/>
          </p:nvCxnSpPr>
          <p:spPr>
            <a:xfrm>
              <a:off x="5017168" y="2077203"/>
              <a:ext cx="0" cy="420988"/>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2D861133-E696-433C-A60E-523B8DAE8C04}"/>
                </a:ext>
              </a:extLst>
            </p:cNvPr>
            <p:cNvCxnSpPr>
              <a:cxnSpLocks/>
            </p:cNvCxnSpPr>
            <p:nvPr/>
          </p:nvCxnSpPr>
          <p:spPr>
            <a:xfrm>
              <a:off x="9049187" y="2077203"/>
              <a:ext cx="0" cy="420988"/>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6AD914A7-CFFB-48CF-BF9B-1AF34B4DAA90}"/>
                </a:ext>
              </a:extLst>
            </p:cNvPr>
            <p:cNvCxnSpPr>
              <a:cxnSpLocks/>
            </p:cNvCxnSpPr>
            <p:nvPr/>
          </p:nvCxnSpPr>
          <p:spPr>
            <a:xfrm>
              <a:off x="5017168" y="2498191"/>
              <a:ext cx="4032019" cy="0"/>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74477318-482A-4285-AD03-27C8FAF8775B}"/>
              </a:ext>
              <a:ext uri="{C183D7F6-B498-43B3-948B-1728B52AA6E4}">
                <adec:decorative xmlns:adec="http://schemas.microsoft.com/office/drawing/2017/decorative" val="1"/>
              </a:ext>
            </a:extLst>
          </p:cNvPr>
          <p:cNvSpPr txBox="1"/>
          <p:nvPr/>
        </p:nvSpPr>
        <p:spPr>
          <a:xfrm>
            <a:off x="6764283" y="2350157"/>
            <a:ext cx="642355" cy="184666"/>
          </a:xfrm>
          <a:prstGeom prst="rect">
            <a:avLst/>
          </a:prstGeom>
          <a:solidFill>
            <a:schemeClr val="bg1"/>
          </a:solidFill>
        </p:spPr>
        <p:txBody>
          <a:bodyPr wrap="none" lIns="0" tIns="0" rIns="0" bIns="0" rtlCol="0">
            <a:spAutoFit/>
          </a:bodyPr>
          <a:lstStyle/>
          <a:p>
            <a:pPr algn="l"/>
            <a:r>
              <a:rPr lang="en-US" sz="1200"/>
              <a:t>Microsoft</a:t>
            </a:r>
          </a:p>
        </p:txBody>
      </p:sp>
      <p:sp>
        <p:nvSpPr>
          <p:cNvPr id="15" name="TextBox 14">
            <a:extLst>
              <a:ext uri="{FF2B5EF4-FFF2-40B4-BE49-F238E27FC236}">
                <a16:creationId xmlns:a16="http://schemas.microsoft.com/office/drawing/2014/main" id="{D85F5E9E-A188-462E-A2B9-1B4BDD38F526}"/>
              </a:ext>
              <a:ext uri="{C183D7F6-B498-43B3-948B-1728B52AA6E4}">
                <adec:decorative xmlns:adec="http://schemas.microsoft.com/office/drawing/2017/decorative" val="1"/>
              </a:ext>
            </a:extLst>
          </p:cNvPr>
          <p:cNvSpPr txBox="1"/>
          <p:nvPr/>
        </p:nvSpPr>
        <p:spPr>
          <a:xfrm>
            <a:off x="9394284" y="2350157"/>
            <a:ext cx="910057" cy="184666"/>
          </a:xfrm>
          <a:prstGeom prst="rect">
            <a:avLst/>
          </a:prstGeom>
          <a:solidFill>
            <a:schemeClr val="bg1"/>
          </a:solidFill>
        </p:spPr>
        <p:txBody>
          <a:bodyPr wrap="none" lIns="0" tIns="0" rIns="0" bIns="0" rtlCol="0">
            <a:spAutoFit/>
          </a:bodyPr>
          <a:lstStyle/>
          <a:p>
            <a:pPr algn="l"/>
            <a:r>
              <a:rPr lang="en-US" sz="1200"/>
              <a:t>Manufacturer</a:t>
            </a:r>
          </a:p>
        </p:txBody>
      </p:sp>
      <p:cxnSp>
        <p:nvCxnSpPr>
          <p:cNvPr id="112" name="Straight Connector 111">
            <a:extLst>
              <a:ext uri="{FF2B5EF4-FFF2-40B4-BE49-F238E27FC236}">
                <a16:creationId xmlns:a16="http://schemas.microsoft.com/office/drawing/2014/main" id="{E59DE950-1759-4E84-AD46-313F294B3CD2}"/>
              </a:ext>
              <a:ext uri="{C183D7F6-B498-43B3-948B-1728B52AA6E4}">
                <adec:decorative xmlns:adec="http://schemas.microsoft.com/office/drawing/2017/decorative" val="1"/>
              </a:ext>
            </a:extLst>
          </p:cNvPr>
          <p:cNvCxnSpPr>
            <a:cxnSpLocks/>
          </p:cNvCxnSpPr>
          <p:nvPr/>
        </p:nvCxnSpPr>
        <p:spPr>
          <a:xfrm>
            <a:off x="8474789" y="2840843"/>
            <a:ext cx="0" cy="305050"/>
          </a:xfrm>
          <a:prstGeom prst="line">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4BF8127-5134-4452-AE2E-C3E5187AEEC2}"/>
              </a:ext>
              <a:ext uri="{C183D7F6-B498-43B3-948B-1728B52AA6E4}">
                <adec:decorative xmlns:adec="http://schemas.microsoft.com/office/drawing/2017/decorative" val="1"/>
              </a:ext>
            </a:extLst>
          </p:cNvPr>
          <p:cNvGrpSpPr/>
          <p:nvPr/>
        </p:nvGrpSpPr>
        <p:grpSpPr>
          <a:xfrm>
            <a:off x="9514393" y="1010602"/>
            <a:ext cx="669838" cy="524036"/>
            <a:chOff x="9590321" y="632357"/>
            <a:chExt cx="585828" cy="458312"/>
          </a:xfrm>
        </p:grpSpPr>
        <p:sp>
          <p:nvSpPr>
            <p:cNvPr id="125" name="Freeform 11">
              <a:extLst>
                <a:ext uri="{FF2B5EF4-FFF2-40B4-BE49-F238E27FC236}">
                  <a16:creationId xmlns:a16="http://schemas.microsoft.com/office/drawing/2014/main" id="{FEAAED68-64EF-4CFC-B4C3-9EB1169FB858}"/>
                </a:ext>
                <a:ext uri="{C183D7F6-B498-43B3-948B-1728B52AA6E4}">
                  <adec:decorative xmlns:adec="http://schemas.microsoft.com/office/drawing/2017/decorative" val="1"/>
                </a:ext>
              </a:extLst>
            </p:cNvPr>
            <p:cNvSpPr>
              <a:spLocks/>
            </p:cNvSpPr>
            <p:nvPr/>
          </p:nvSpPr>
          <p:spPr bwMode="auto">
            <a:xfrm>
              <a:off x="9590321" y="632357"/>
              <a:ext cx="585828" cy="458312"/>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23" name="Group 22">
              <a:extLst>
                <a:ext uri="{FF2B5EF4-FFF2-40B4-BE49-F238E27FC236}">
                  <a16:creationId xmlns:a16="http://schemas.microsoft.com/office/drawing/2014/main" id="{A40FE528-0B2B-4F7C-9596-6F2BF32A74D3}"/>
                </a:ext>
              </a:extLst>
            </p:cNvPr>
            <p:cNvGrpSpPr/>
            <p:nvPr/>
          </p:nvGrpSpPr>
          <p:grpSpPr>
            <a:xfrm>
              <a:off x="9709843" y="738840"/>
              <a:ext cx="346785" cy="178585"/>
              <a:chOff x="10838328" y="2972572"/>
              <a:chExt cx="386125" cy="198845"/>
            </a:xfrm>
            <a:solidFill>
              <a:srgbClr val="4B53BC"/>
            </a:solidFill>
          </p:grpSpPr>
          <p:sp>
            <p:nvSpPr>
              <p:cNvPr id="88" name="Freeform 10">
                <a:extLst>
                  <a:ext uri="{FF2B5EF4-FFF2-40B4-BE49-F238E27FC236}">
                    <a16:creationId xmlns:a16="http://schemas.microsoft.com/office/drawing/2014/main" id="{F3480524-0046-46F1-AE5F-5A382AFFDA94}"/>
                  </a:ext>
                </a:extLst>
              </p:cNvPr>
              <p:cNvSpPr>
                <a:spLocks/>
              </p:cNvSpPr>
              <p:nvPr/>
            </p:nvSpPr>
            <p:spPr bwMode="auto">
              <a:xfrm flipH="1">
                <a:off x="10977160" y="2972572"/>
                <a:ext cx="108461" cy="198845"/>
              </a:xfrm>
              <a:custGeom>
                <a:avLst/>
                <a:gdLst>
                  <a:gd name="T0" fmla="*/ 0 w 73"/>
                  <a:gd name="T1" fmla="*/ 0 h 133"/>
                  <a:gd name="T2" fmla="*/ 0 w 73"/>
                  <a:gd name="T3" fmla="*/ 0 h 133"/>
                  <a:gd name="T4" fmla="*/ 54 w 73"/>
                  <a:gd name="T5" fmla="*/ 133 h 133"/>
                  <a:gd name="T6" fmla="*/ 73 w 73"/>
                  <a:gd name="T7" fmla="*/ 133 h 133"/>
                  <a:gd name="T8" fmla="*/ 19 w 73"/>
                  <a:gd name="T9" fmla="*/ 0 h 133"/>
                  <a:gd name="T10" fmla="*/ 0 w 73"/>
                  <a:gd name="T11" fmla="*/ 0 h 133"/>
                </a:gdLst>
                <a:ahLst/>
                <a:cxnLst>
                  <a:cxn ang="0">
                    <a:pos x="T0" y="T1"/>
                  </a:cxn>
                  <a:cxn ang="0">
                    <a:pos x="T2" y="T3"/>
                  </a:cxn>
                  <a:cxn ang="0">
                    <a:pos x="T4" y="T5"/>
                  </a:cxn>
                  <a:cxn ang="0">
                    <a:pos x="T6" y="T7"/>
                  </a:cxn>
                  <a:cxn ang="0">
                    <a:pos x="T8" y="T9"/>
                  </a:cxn>
                  <a:cxn ang="0">
                    <a:pos x="T10" y="T11"/>
                  </a:cxn>
                </a:cxnLst>
                <a:rect l="0" t="0" r="r" b="b"/>
                <a:pathLst>
                  <a:path w="73" h="133">
                    <a:moveTo>
                      <a:pt x="0" y="0"/>
                    </a:moveTo>
                    <a:lnTo>
                      <a:pt x="0" y="0"/>
                    </a:lnTo>
                    <a:lnTo>
                      <a:pt x="54" y="133"/>
                    </a:lnTo>
                    <a:lnTo>
                      <a:pt x="73" y="133"/>
                    </a:lnTo>
                    <a:lnTo>
                      <a:pt x="19" y="0"/>
                    </a:lnTo>
                    <a:lnTo>
                      <a:pt x="0" y="0"/>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13" name="Freeform 66">
                <a:extLst>
                  <a:ext uri="{FF2B5EF4-FFF2-40B4-BE49-F238E27FC236}">
                    <a16:creationId xmlns:a16="http://schemas.microsoft.com/office/drawing/2014/main" id="{202C6DF0-DC06-43D2-8245-683526D350DC}"/>
                  </a:ext>
                  <a:ext uri="{C183D7F6-B498-43B3-948B-1728B52AA6E4}">
                    <adec:decorative xmlns:adec="http://schemas.microsoft.com/office/drawing/2017/decorative" val="1"/>
                  </a:ext>
                </a:extLst>
              </p:cNvPr>
              <p:cNvSpPr>
                <a:spLocks/>
              </p:cNvSpPr>
              <p:nvPr/>
            </p:nvSpPr>
            <p:spPr bwMode="auto">
              <a:xfrm>
                <a:off x="11112140"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4" name="Freeform 66">
                <a:extLst>
                  <a:ext uri="{FF2B5EF4-FFF2-40B4-BE49-F238E27FC236}">
                    <a16:creationId xmlns:a16="http://schemas.microsoft.com/office/drawing/2014/main" id="{98F2B3C4-4EF2-4150-B898-DE26D889738D}"/>
                  </a:ext>
                  <a:ext uri="{C183D7F6-B498-43B3-948B-1728B52AA6E4}">
                    <adec:decorative xmlns:adec="http://schemas.microsoft.com/office/drawing/2017/decorative" val="1"/>
                  </a:ext>
                </a:extLst>
              </p:cNvPr>
              <p:cNvSpPr>
                <a:spLocks/>
              </p:cNvSpPr>
              <p:nvPr/>
            </p:nvSpPr>
            <p:spPr bwMode="auto">
              <a:xfrm flipH="1">
                <a:off x="10838328"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18" name="Group 117">
            <a:extLst>
              <a:ext uri="{FF2B5EF4-FFF2-40B4-BE49-F238E27FC236}">
                <a16:creationId xmlns:a16="http://schemas.microsoft.com/office/drawing/2014/main" id="{D025017A-1749-448B-8988-53BEBEF9227B}"/>
              </a:ext>
              <a:ext uri="{C183D7F6-B498-43B3-948B-1728B52AA6E4}">
                <adec:decorative xmlns:adec="http://schemas.microsoft.com/office/drawing/2017/decorative" val="1"/>
              </a:ext>
            </a:extLst>
          </p:cNvPr>
          <p:cNvGrpSpPr/>
          <p:nvPr/>
        </p:nvGrpSpPr>
        <p:grpSpPr>
          <a:xfrm>
            <a:off x="8160365" y="3122243"/>
            <a:ext cx="628848" cy="518201"/>
            <a:chOff x="9691041" y="1077389"/>
            <a:chExt cx="628848" cy="518201"/>
          </a:xfrm>
        </p:grpSpPr>
        <p:sp>
          <p:nvSpPr>
            <p:cNvPr id="119" name="Rectangle 118">
              <a:extLst>
                <a:ext uri="{FF2B5EF4-FFF2-40B4-BE49-F238E27FC236}">
                  <a16:creationId xmlns:a16="http://schemas.microsoft.com/office/drawing/2014/main" id="{DC7B5E58-8D54-4743-8E00-424D41183B58}"/>
                </a:ext>
              </a:extLst>
            </p:cNvPr>
            <p:cNvSpPr/>
            <p:nvPr/>
          </p:nvSpPr>
          <p:spPr bwMode="auto">
            <a:xfrm>
              <a:off x="9691041" y="1077389"/>
              <a:ext cx="628848" cy="518201"/>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20" name="Freeform 6">
              <a:extLst>
                <a:ext uri="{FF2B5EF4-FFF2-40B4-BE49-F238E27FC236}">
                  <a16:creationId xmlns:a16="http://schemas.microsoft.com/office/drawing/2014/main" id="{CC46FD29-B45C-4C87-BDA2-EF7A38D7A802}"/>
                </a:ext>
              </a:extLst>
            </p:cNvPr>
            <p:cNvSpPr>
              <a:spLocks/>
            </p:cNvSpPr>
            <p:nvPr/>
          </p:nvSpPr>
          <p:spPr bwMode="auto">
            <a:xfrm>
              <a:off x="9726279" y="1117559"/>
              <a:ext cx="558373" cy="40171"/>
            </a:xfrm>
            <a:custGeom>
              <a:avLst/>
              <a:gdLst>
                <a:gd name="T0" fmla="*/ 373 w 373"/>
                <a:gd name="T1" fmla="*/ 0 h 26"/>
                <a:gd name="T2" fmla="*/ 373 w 373"/>
                <a:gd name="T3" fmla="*/ 0 h 26"/>
                <a:gd name="T4" fmla="*/ 0 w 373"/>
                <a:gd name="T5" fmla="*/ 0 h 26"/>
                <a:gd name="T6" fmla="*/ 0 w 373"/>
                <a:gd name="T7" fmla="*/ 26 h 26"/>
                <a:gd name="T8" fmla="*/ 373 w 373"/>
                <a:gd name="T9" fmla="*/ 26 h 26"/>
                <a:gd name="T10" fmla="*/ 373 w 373"/>
                <a:gd name="T11" fmla="*/ 0 h 26"/>
              </a:gdLst>
              <a:ahLst/>
              <a:cxnLst>
                <a:cxn ang="0">
                  <a:pos x="T0" y="T1"/>
                </a:cxn>
                <a:cxn ang="0">
                  <a:pos x="T2" y="T3"/>
                </a:cxn>
                <a:cxn ang="0">
                  <a:pos x="T4" y="T5"/>
                </a:cxn>
                <a:cxn ang="0">
                  <a:pos x="T6" y="T7"/>
                </a:cxn>
                <a:cxn ang="0">
                  <a:pos x="T8" y="T9"/>
                </a:cxn>
                <a:cxn ang="0">
                  <a:pos x="T10" y="T11"/>
                </a:cxn>
              </a:cxnLst>
              <a:rect l="0" t="0" r="r" b="b"/>
              <a:pathLst>
                <a:path w="373" h="26">
                  <a:moveTo>
                    <a:pt x="373" y="0"/>
                  </a:moveTo>
                  <a:lnTo>
                    <a:pt x="373" y="0"/>
                  </a:lnTo>
                  <a:lnTo>
                    <a:pt x="0" y="0"/>
                  </a:lnTo>
                  <a:lnTo>
                    <a:pt x="0" y="26"/>
                  </a:lnTo>
                  <a:lnTo>
                    <a:pt x="373" y="26"/>
                  </a:lnTo>
                  <a:lnTo>
                    <a:pt x="373"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121" name="Group 120">
              <a:extLst>
                <a:ext uri="{FF2B5EF4-FFF2-40B4-BE49-F238E27FC236}">
                  <a16:creationId xmlns:a16="http://schemas.microsoft.com/office/drawing/2014/main" id="{B07C741F-6133-45BE-AB85-F899FA52DC13}"/>
                </a:ext>
              </a:extLst>
            </p:cNvPr>
            <p:cNvGrpSpPr/>
            <p:nvPr/>
          </p:nvGrpSpPr>
          <p:grpSpPr>
            <a:xfrm>
              <a:off x="9779180" y="1272541"/>
              <a:ext cx="452572" cy="233062"/>
              <a:chOff x="10838328" y="2972572"/>
              <a:chExt cx="386125" cy="198845"/>
            </a:xfrm>
            <a:solidFill>
              <a:srgbClr val="4B53BC"/>
            </a:solidFill>
          </p:grpSpPr>
          <p:sp>
            <p:nvSpPr>
              <p:cNvPr id="122" name="Freeform 10">
                <a:extLst>
                  <a:ext uri="{FF2B5EF4-FFF2-40B4-BE49-F238E27FC236}">
                    <a16:creationId xmlns:a16="http://schemas.microsoft.com/office/drawing/2014/main" id="{967DACDC-3110-4C3B-9829-72FA805753C8}"/>
                  </a:ext>
                </a:extLst>
              </p:cNvPr>
              <p:cNvSpPr>
                <a:spLocks/>
              </p:cNvSpPr>
              <p:nvPr/>
            </p:nvSpPr>
            <p:spPr bwMode="auto">
              <a:xfrm flipH="1">
                <a:off x="10977160" y="2972572"/>
                <a:ext cx="108461" cy="198845"/>
              </a:xfrm>
              <a:custGeom>
                <a:avLst/>
                <a:gdLst>
                  <a:gd name="T0" fmla="*/ 0 w 73"/>
                  <a:gd name="T1" fmla="*/ 0 h 133"/>
                  <a:gd name="T2" fmla="*/ 0 w 73"/>
                  <a:gd name="T3" fmla="*/ 0 h 133"/>
                  <a:gd name="T4" fmla="*/ 54 w 73"/>
                  <a:gd name="T5" fmla="*/ 133 h 133"/>
                  <a:gd name="T6" fmla="*/ 73 w 73"/>
                  <a:gd name="T7" fmla="*/ 133 h 133"/>
                  <a:gd name="T8" fmla="*/ 19 w 73"/>
                  <a:gd name="T9" fmla="*/ 0 h 133"/>
                  <a:gd name="T10" fmla="*/ 0 w 73"/>
                  <a:gd name="T11" fmla="*/ 0 h 133"/>
                </a:gdLst>
                <a:ahLst/>
                <a:cxnLst>
                  <a:cxn ang="0">
                    <a:pos x="T0" y="T1"/>
                  </a:cxn>
                  <a:cxn ang="0">
                    <a:pos x="T2" y="T3"/>
                  </a:cxn>
                  <a:cxn ang="0">
                    <a:pos x="T4" y="T5"/>
                  </a:cxn>
                  <a:cxn ang="0">
                    <a:pos x="T6" y="T7"/>
                  </a:cxn>
                  <a:cxn ang="0">
                    <a:pos x="T8" y="T9"/>
                  </a:cxn>
                  <a:cxn ang="0">
                    <a:pos x="T10" y="T11"/>
                  </a:cxn>
                </a:cxnLst>
                <a:rect l="0" t="0" r="r" b="b"/>
                <a:pathLst>
                  <a:path w="73" h="133">
                    <a:moveTo>
                      <a:pt x="0" y="0"/>
                    </a:moveTo>
                    <a:lnTo>
                      <a:pt x="0" y="0"/>
                    </a:lnTo>
                    <a:lnTo>
                      <a:pt x="54" y="133"/>
                    </a:lnTo>
                    <a:lnTo>
                      <a:pt x="73" y="133"/>
                    </a:lnTo>
                    <a:lnTo>
                      <a:pt x="19" y="0"/>
                    </a:lnTo>
                    <a:lnTo>
                      <a:pt x="0" y="0"/>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3" name="Freeform 66">
                <a:extLst>
                  <a:ext uri="{FF2B5EF4-FFF2-40B4-BE49-F238E27FC236}">
                    <a16:creationId xmlns:a16="http://schemas.microsoft.com/office/drawing/2014/main" id="{8D172D49-5CD7-4051-A295-AD477BEE3382}"/>
                  </a:ext>
                  <a:ext uri="{C183D7F6-B498-43B3-948B-1728B52AA6E4}">
                    <adec:decorative xmlns:adec="http://schemas.microsoft.com/office/drawing/2017/decorative" val="1"/>
                  </a:ext>
                </a:extLst>
              </p:cNvPr>
              <p:cNvSpPr>
                <a:spLocks/>
              </p:cNvSpPr>
              <p:nvPr/>
            </p:nvSpPr>
            <p:spPr bwMode="auto">
              <a:xfrm>
                <a:off x="11112140"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66">
                <a:extLst>
                  <a:ext uri="{FF2B5EF4-FFF2-40B4-BE49-F238E27FC236}">
                    <a16:creationId xmlns:a16="http://schemas.microsoft.com/office/drawing/2014/main" id="{9D33D4C5-600B-4032-977A-17A0B8E4E0B2}"/>
                  </a:ext>
                  <a:ext uri="{C183D7F6-B498-43B3-948B-1728B52AA6E4}">
                    <adec:decorative xmlns:adec="http://schemas.microsoft.com/office/drawing/2017/decorative" val="1"/>
                  </a:ext>
                </a:extLst>
              </p:cNvPr>
              <p:cNvSpPr>
                <a:spLocks/>
              </p:cNvSpPr>
              <p:nvPr/>
            </p:nvSpPr>
            <p:spPr bwMode="auto">
              <a:xfrm flipH="1">
                <a:off x="10838328"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26" name="Group 125">
            <a:extLst>
              <a:ext uri="{FF2B5EF4-FFF2-40B4-BE49-F238E27FC236}">
                <a16:creationId xmlns:a16="http://schemas.microsoft.com/office/drawing/2014/main" id="{FE7FB83E-ACA2-4275-9F19-87E3622DD3B5}"/>
              </a:ext>
              <a:ext uri="{C183D7F6-B498-43B3-948B-1728B52AA6E4}">
                <adec:decorative xmlns:adec="http://schemas.microsoft.com/office/drawing/2017/decorative" val="1"/>
              </a:ext>
            </a:extLst>
          </p:cNvPr>
          <p:cNvGrpSpPr/>
          <p:nvPr/>
        </p:nvGrpSpPr>
        <p:grpSpPr>
          <a:xfrm>
            <a:off x="8106374" y="1010602"/>
            <a:ext cx="669838" cy="524036"/>
            <a:chOff x="9590321" y="632357"/>
            <a:chExt cx="585828" cy="458312"/>
          </a:xfrm>
        </p:grpSpPr>
        <p:sp>
          <p:nvSpPr>
            <p:cNvPr id="127" name="Freeform 11">
              <a:extLst>
                <a:ext uri="{FF2B5EF4-FFF2-40B4-BE49-F238E27FC236}">
                  <a16:creationId xmlns:a16="http://schemas.microsoft.com/office/drawing/2014/main" id="{A153E31F-26CC-455B-98C3-6546266E0FDE}"/>
                </a:ext>
                <a:ext uri="{C183D7F6-B498-43B3-948B-1728B52AA6E4}">
                  <adec:decorative xmlns:adec="http://schemas.microsoft.com/office/drawing/2017/decorative" val="1"/>
                </a:ext>
              </a:extLst>
            </p:cNvPr>
            <p:cNvSpPr>
              <a:spLocks/>
            </p:cNvSpPr>
            <p:nvPr/>
          </p:nvSpPr>
          <p:spPr bwMode="auto">
            <a:xfrm>
              <a:off x="9590321" y="632357"/>
              <a:ext cx="585828" cy="458312"/>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128" name="Group 127">
              <a:extLst>
                <a:ext uri="{FF2B5EF4-FFF2-40B4-BE49-F238E27FC236}">
                  <a16:creationId xmlns:a16="http://schemas.microsoft.com/office/drawing/2014/main" id="{65C7AD6E-6451-43DD-9815-A661A348BB43}"/>
                </a:ext>
              </a:extLst>
            </p:cNvPr>
            <p:cNvGrpSpPr/>
            <p:nvPr/>
          </p:nvGrpSpPr>
          <p:grpSpPr>
            <a:xfrm>
              <a:off x="9709843" y="738840"/>
              <a:ext cx="346785" cy="178585"/>
              <a:chOff x="10838328" y="2972572"/>
              <a:chExt cx="386125" cy="198845"/>
            </a:xfrm>
            <a:solidFill>
              <a:srgbClr val="4B53BC"/>
            </a:solidFill>
          </p:grpSpPr>
          <p:sp>
            <p:nvSpPr>
              <p:cNvPr id="129" name="Freeform 10">
                <a:extLst>
                  <a:ext uri="{FF2B5EF4-FFF2-40B4-BE49-F238E27FC236}">
                    <a16:creationId xmlns:a16="http://schemas.microsoft.com/office/drawing/2014/main" id="{D5F10909-3D5F-4F27-961D-6C0ECAC2090D}"/>
                  </a:ext>
                </a:extLst>
              </p:cNvPr>
              <p:cNvSpPr>
                <a:spLocks/>
              </p:cNvSpPr>
              <p:nvPr/>
            </p:nvSpPr>
            <p:spPr bwMode="auto">
              <a:xfrm flipH="1">
                <a:off x="10977160" y="2972572"/>
                <a:ext cx="108461" cy="198845"/>
              </a:xfrm>
              <a:custGeom>
                <a:avLst/>
                <a:gdLst>
                  <a:gd name="T0" fmla="*/ 0 w 73"/>
                  <a:gd name="T1" fmla="*/ 0 h 133"/>
                  <a:gd name="T2" fmla="*/ 0 w 73"/>
                  <a:gd name="T3" fmla="*/ 0 h 133"/>
                  <a:gd name="T4" fmla="*/ 54 w 73"/>
                  <a:gd name="T5" fmla="*/ 133 h 133"/>
                  <a:gd name="T6" fmla="*/ 73 w 73"/>
                  <a:gd name="T7" fmla="*/ 133 h 133"/>
                  <a:gd name="T8" fmla="*/ 19 w 73"/>
                  <a:gd name="T9" fmla="*/ 0 h 133"/>
                  <a:gd name="T10" fmla="*/ 0 w 73"/>
                  <a:gd name="T11" fmla="*/ 0 h 133"/>
                </a:gdLst>
                <a:ahLst/>
                <a:cxnLst>
                  <a:cxn ang="0">
                    <a:pos x="T0" y="T1"/>
                  </a:cxn>
                  <a:cxn ang="0">
                    <a:pos x="T2" y="T3"/>
                  </a:cxn>
                  <a:cxn ang="0">
                    <a:pos x="T4" y="T5"/>
                  </a:cxn>
                  <a:cxn ang="0">
                    <a:pos x="T6" y="T7"/>
                  </a:cxn>
                  <a:cxn ang="0">
                    <a:pos x="T8" y="T9"/>
                  </a:cxn>
                  <a:cxn ang="0">
                    <a:pos x="T10" y="T11"/>
                  </a:cxn>
                </a:cxnLst>
                <a:rect l="0" t="0" r="r" b="b"/>
                <a:pathLst>
                  <a:path w="73" h="133">
                    <a:moveTo>
                      <a:pt x="0" y="0"/>
                    </a:moveTo>
                    <a:lnTo>
                      <a:pt x="0" y="0"/>
                    </a:lnTo>
                    <a:lnTo>
                      <a:pt x="54" y="133"/>
                    </a:lnTo>
                    <a:lnTo>
                      <a:pt x="73" y="133"/>
                    </a:lnTo>
                    <a:lnTo>
                      <a:pt x="19" y="0"/>
                    </a:lnTo>
                    <a:lnTo>
                      <a:pt x="0" y="0"/>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0" name="Freeform 66">
                <a:extLst>
                  <a:ext uri="{FF2B5EF4-FFF2-40B4-BE49-F238E27FC236}">
                    <a16:creationId xmlns:a16="http://schemas.microsoft.com/office/drawing/2014/main" id="{2B1EDF52-CD2B-41E3-96A9-29A1E2472BD5}"/>
                  </a:ext>
                  <a:ext uri="{C183D7F6-B498-43B3-948B-1728B52AA6E4}">
                    <adec:decorative xmlns:adec="http://schemas.microsoft.com/office/drawing/2017/decorative" val="1"/>
                  </a:ext>
                </a:extLst>
              </p:cNvPr>
              <p:cNvSpPr>
                <a:spLocks/>
              </p:cNvSpPr>
              <p:nvPr/>
            </p:nvSpPr>
            <p:spPr bwMode="auto">
              <a:xfrm>
                <a:off x="11112140"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66">
                <a:extLst>
                  <a:ext uri="{FF2B5EF4-FFF2-40B4-BE49-F238E27FC236}">
                    <a16:creationId xmlns:a16="http://schemas.microsoft.com/office/drawing/2014/main" id="{7C222BB7-5095-497E-88A3-131481B3310A}"/>
                  </a:ext>
                  <a:ext uri="{C183D7F6-B498-43B3-948B-1728B52AA6E4}">
                    <adec:decorative xmlns:adec="http://schemas.microsoft.com/office/drawing/2017/decorative" val="1"/>
                  </a:ext>
                </a:extLst>
              </p:cNvPr>
              <p:cNvSpPr>
                <a:spLocks/>
              </p:cNvSpPr>
              <p:nvPr/>
            </p:nvSpPr>
            <p:spPr bwMode="auto">
              <a:xfrm flipH="1">
                <a:off x="10838328"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32" name="Group 131">
            <a:extLst>
              <a:ext uri="{FF2B5EF4-FFF2-40B4-BE49-F238E27FC236}">
                <a16:creationId xmlns:a16="http://schemas.microsoft.com/office/drawing/2014/main" id="{E28A26D0-089C-4531-BBE2-25B0D9696A79}"/>
              </a:ext>
              <a:ext uri="{C183D7F6-B498-43B3-948B-1728B52AA6E4}">
                <adec:decorative xmlns:adec="http://schemas.microsoft.com/office/drawing/2017/decorative" val="1"/>
              </a:ext>
            </a:extLst>
          </p:cNvPr>
          <p:cNvGrpSpPr/>
          <p:nvPr/>
        </p:nvGrpSpPr>
        <p:grpSpPr>
          <a:xfrm>
            <a:off x="6632251" y="1010602"/>
            <a:ext cx="669838" cy="524036"/>
            <a:chOff x="9590321" y="632357"/>
            <a:chExt cx="585828" cy="458312"/>
          </a:xfrm>
        </p:grpSpPr>
        <p:sp>
          <p:nvSpPr>
            <p:cNvPr id="133" name="Freeform 11">
              <a:extLst>
                <a:ext uri="{FF2B5EF4-FFF2-40B4-BE49-F238E27FC236}">
                  <a16:creationId xmlns:a16="http://schemas.microsoft.com/office/drawing/2014/main" id="{9257D70F-CB5A-4E80-A23C-DA778656F57B}"/>
                </a:ext>
                <a:ext uri="{C183D7F6-B498-43B3-948B-1728B52AA6E4}">
                  <adec:decorative xmlns:adec="http://schemas.microsoft.com/office/drawing/2017/decorative" val="1"/>
                </a:ext>
              </a:extLst>
            </p:cNvPr>
            <p:cNvSpPr>
              <a:spLocks/>
            </p:cNvSpPr>
            <p:nvPr/>
          </p:nvSpPr>
          <p:spPr bwMode="auto">
            <a:xfrm>
              <a:off x="9590321" y="632357"/>
              <a:ext cx="585828" cy="458312"/>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134" name="Group 133">
              <a:extLst>
                <a:ext uri="{FF2B5EF4-FFF2-40B4-BE49-F238E27FC236}">
                  <a16:creationId xmlns:a16="http://schemas.microsoft.com/office/drawing/2014/main" id="{B6D449E7-3034-4018-A9CB-8440E6E7772C}"/>
                </a:ext>
              </a:extLst>
            </p:cNvPr>
            <p:cNvGrpSpPr/>
            <p:nvPr/>
          </p:nvGrpSpPr>
          <p:grpSpPr>
            <a:xfrm>
              <a:off x="9709843" y="738840"/>
              <a:ext cx="346785" cy="178585"/>
              <a:chOff x="10838328" y="2972572"/>
              <a:chExt cx="386125" cy="198845"/>
            </a:xfrm>
            <a:solidFill>
              <a:srgbClr val="4B53BC"/>
            </a:solidFill>
          </p:grpSpPr>
          <p:sp>
            <p:nvSpPr>
              <p:cNvPr id="135" name="Freeform 10">
                <a:extLst>
                  <a:ext uri="{FF2B5EF4-FFF2-40B4-BE49-F238E27FC236}">
                    <a16:creationId xmlns:a16="http://schemas.microsoft.com/office/drawing/2014/main" id="{74A43F80-5D87-4EDB-B977-79DBD4FF7C28}"/>
                  </a:ext>
                </a:extLst>
              </p:cNvPr>
              <p:cNvSpPr>
                <a:spLocks/>
              </p:cNvSpPr>
              <p:nvPr/>
            </p:nvSpPr>
            <p:spPr bwMode="auto">
              <a:xfrm flipH="1">
                <a:off x="10977160" y="2972572"/>
                <a:ext cx="108461" cy="198845"/>
              </a:xfrm>
              <a:custGeom>
                <a:avLst/>
                <a:gdLst>
                  <a:gd name="T0" fmla="*/ 0 w 73"/>
                  <a:gd name="T1" fmla="*/ 0 h 133"/>
                  <a:gd name="T2" fmla="*/ 0 w 73"/>
                  <a:gd name="T3" fmla="*/ 0 h 133"/>
                  <a:gd name="T4" fmla="*/ 54 w 73"/>
                  <a:gd name="T5" fmla="*/ 133 h 133"/>
                  <a:gd name="T6" fmla="*/ 73 w 73"/>
                  <a:gd name="T7" fmla="*/ 133 h 133"/>
                  <a:gd name="T8" fmla="*/ 19 w 73"/>
                  <a:gd name="T9" fmla="*/ 0 h 133"/>
                  <a:gd name="T10" fmla="*/ 0 w 73"/>
                  <a:gd name="T11" fmla="*/ 0 h 133"/>
                </a:gdLst>
                <a:ahLst/>
                <a:cxnLst>
                  <a:cxn ang="0">
                    <a:pos x="T0" y="T1"/>
                  </a:cxn>
                  <a:cxn ang="0">
                    <a:pos x="T2" y="T3"/>
                  </a:cxn>
                  <a:cxn ang="0">
                    <a:pos x="T4" y="T5"/>
                  </a:cxn>
                  <a:cxn ang="0">
                    <a:pos x="T6" y="T7"/>
                  </a:cxn>
                  <a:cxn ang="0">
                    <a:pos x="T8" y="T9"/>
                  </a:cxn>
                  <a:cxn ang="0">
                    <a:pos x="T10" y="T11"/>
                  </a:cxn>
                </a:cxnLst>
                <a:rect l="0" t="0" r="r" b="b"/>
                <a:pathLst>
                  <a:path w="73" h="133">
                    <a:moveTo>
                      <a:pt x="0" y="0"/>
                    </a:moveTo>
                    <a:lnTo>
                      <a:pt x="0" y="0"/>
                    </a:lnTo>
                    <a:lnTo>
                      <a:pt x="54" y="133"/>
                    </a:lnTo>
                    <a:lnTo>
                      <a:pt x="73" y="133"/>
                    </a:lnTo>
                    <a:lnTo>
                      <a:pt x="19" y="0"/>
                    </a:lnTo>
                    <a:lnTo>
                      <a:pt x="0" y="0"/>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6" name="Freeform 66">
                <a:extLst>
                  <a:ext uri="{FF2B5EF4-FFF2-40B4-BE49-F238E27FC236}">
                    <a16:creationId xmlns:a16="http://schemas.microsoft.com/office/drawing/2014/main" id="{FCDA25E0-C994-4222-A80E-5BBEDA9DFFE6}"/>
                  </a:ext>
                  <a:ext uri="{C183D7F6-B498-43B3-948B-1728B52AA6E4}">
                    <adec:decorative xmlns:adec="http://schemas.microsoft.com/office/drawing/2017/decorative" val="1"/>
                  </a:ext>
                </a:extLst>
              </p:cNvPr>
              <p:cNvSpPr>
                <a:spLocks/>
              </p:cNvSpPr>
              <p:nvPr/>
            </p:nvSpPr>
            <p:spPr bwMode="auto">
              <a:xfrm>
                <a:off x="11112140"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7" name="Freeform 66">
                <a:extLst>
                  <a:ext uri="{FF2B5EF4-FFF2-40B4-BE49-F238E27FC236}">
                    <a16:creationId xmlns:a16="http://schemas.microsoft.com/office/drawing/2014/main" id="{4677C899-CC22-437E-9206-17D65C5BBE87}"/>
                  </a:ext>
                  <a:ext uri="{C183D7F6-B498-43B3-948B-1728B52AA6E4}">
                    <adec:decorative xmlns:adec="http://schemas.microsoft.com/office/drawing/2017/decorative" val="1"/>
                  </a:ext>
                </a:extLst>
              </p:cNvPr>
              <p:cNvSpPr>
                <a:spLocks/>
              </p:cNvSpPr>
              <p:nvPr/>
            </p:nvSpPr>
            <p:spPr bwMode="auto">
              <a:xfrm flipH="1">
                <a:off x="10838328"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38" name="Group 137">
            <a:extLst>
              <a:ext uri="{FF2B5EF4-FFF2-40B4-BE49-F238E27FC236}">
                <a16:creationId xmlns:a16="http://schemas.microsoft.com/office/drawing/2014/main" id="{DE4DB799-D797-4A5C-8D44-BF1C71FC58E0}"/>
              </a:ext>
              <a:ext uri="{C183D7F6-B498-43B3-948B-1728B52AA6E4}">
                <adec:decorative xmlns:adec="http://schemas.microsoft.com/office/drawing/2017/decorative" val="1"/>
              </a:ext>
            </a:extLst>
          </p:cNvPr>
          <p:cNvGrpSpPr/>
          <p:nvPr/>
        </p:nvGrpSpPr>
        <p:grpSpPr>
          <a:xfrm>
            <a:off x="5304224" y="1010602"/>
            <a:ext cx="669838" cy="524036"/>
            <a:chOff x="9590321" y="632357"/>
            <a:chExt cx="585828" cy="458312"/>
          </a:xfrm>
        </p:grpSpPr>
        <p:sp>
          <p:nvSpPr>
            <p:cNvPr id="139" name="Freeform 11">
              <a:extLst>
                <a:ext uri="{FF2B5EF4-FFF2-40B4-BE49-F238E27FC236}">
                  <a16:creationId xmlns:a16="http://schemas.microsoft.com/office/drawing/2014/main" id="{FA51B942-BB6D-412A-A5C9-3BE65AB2AF8D}"/>
                </a:ext>
                <a:ext uri="{C183D7F6-B498-43B3-948B-1728B52AA6E4}">
                  <adec:decorative xmlns:adec="http://schemas.microsoft.com/office/drawing/2017/decorative" val="1"/>
                </a:ext>
              </a:extLst>
            </p:cNvPr>
            <p:cNvSpPr>
              <a:spLocks/>
            </p:cNvSpPr>
            <p:nvPr/>
          </p:nvSpPr>
          <p:spPr bwMode="auto">
            <a:xfrm>
              <a:off x="9590321" y="632357"/>
              <a:ext cx="585828" cy="458312"/>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140" name="Group 139">
              <a:extLst>
                <a:ext uri="{FF2B5EF4-FFF2-40B4-BE49-F238E27FC236}">
                  <a16:creationId xmlns:a16="http://schemas.microsoft.com/office/drawing/2014/main" id="{69DBF588-53BD-4DE6-BB2D-789E748D0CF6}"/>
                </a:ext>
              </a:extLst>
            </p:cNvPr>
            <p:cNvGrpSpPr/>
            <p:nvPr/>
          </p:nvGrpSpPr>
          <p:grpSpPr>
            <a:xfrm>
              <a:off x="9709843" y="738840"/>
              <a:ext cx="346785" cy="178585"/>
              <a:chOff x="10838328" y="2972572"/>
              <a:chExt cx="386125" cy="198845"/>
            </a:xfrm>
            <a:solidFill>
              <a:srgbClr val="4B53BC"/>
            </a:solidFill>
          </p:grpSpPr>
          <p:sp>
            <p:nvSpPr>
              <p:cNvPr id="141" name="Freeform 10">
                <a:extLst>
                  <a:ext uri="{FF2B5EF4-FFF2-40B4-BE49-F238E27FC236}">
                    <a16:creationId xmlns:a16="http://schemas.microsoft.com/office/drawing/2014/main" id="{B74F9CF7-DA00-491B-BF7B-F3758CC6B77C}"/>
                  </a:ext>
                </a:extLst>
              </p:cNvPr>
              <p:cNvSpPr>
                <a:spLocks/>
              </p:cNvSpPr>
              <p:nvPr/>
            </p:nvSpPr>
            <p:spPr bwMode="auto">
              <a:xfrm flipH="1">
                <a:off x="10977160" y="2972572"/>
                <a:ext cx="108461" cy="198845"/>
              </a:xfrm>
              <a:custGeom>
                <a:avLst/>
                <a:gdLst>
                  <a:gd name="T0" fmla="*/ 0 w 73"/>
                  <a:gd name="T1" fmla="*/ 0 h 133"/>
                  <a:gd name="T2" fmla="*/ 0 w 73"/>
                  <a:gd name="T3" fmla="*/ 0 h 133"/>
                  <a:gd name="T4" fmla="*/ 54 w 73"/>
                  <a:gd name="T5" fmla="*/ 133 h 133"/>
                  <a:gd name="T6" fmla="*/ 73 w 73"/>
                  <a:gd name="T7" fmla="*/ 133 h 133"/>
                  <a:gd name="T8" fmla="*/ 19 w 73"/>
                  <a:gd name="T9" fmla="*/ 0 h 133"/>
                  <a:gd name="T10" fmla="*/ 0 w 73"/>
                  <a:gd name="T11" fmla="*/ 0 h 133"/>
                </a:gdLst>
                <a:ahLst/>
                <a:cxnLst>
                  <a:cxn ang="0">
                    <a:pos x="T0" y="T1"/>
                  </a:cxn>
                  <a:cxn ang="0">
                    <a:pos x="T2" y="T3"/>
                  </a:cxn>
                  <a:cxn ang="0">
                    <a:pos x="T4" y="T5"/>
                  </a:cxn>
                  <a:cxn ang="0">
                    <a:pos x="T6" y="T7"/>
                  </a:cxn>
                  <a:cxn ang="0">
                    <a:pos x="T8" y="T9"/>
                  </a:cxn>
                  <a:cxn ang="0">
                    <a:pos x="T10" y="T11"/>
                  </a:cxn>
                </a:cxnLst>
                <a:rect l="0" t="0" r="r" b="b"/>
                <a:pathLst>
                  <a:path w="73" h="133">
                    <a:moveTo>
                      <a:pt x="0" y="0"/>
                    </a:moveTo>
                    <a:lnTo>
                      <a:pt x="0" y="0"/>
                    </a:lnTo>
                    <a:lnTo>
                      <a:pt x="54" y="133"/>
                    </a:lnTo>
                    <a:lnTo>
                      <a:pt x="73" y="133"/>
                    </a:lnTo>
                    <a:lnTo>
                      <a:pt x="19" y="0"/>
                    </a:lnTo>
                    <a:lnTo>
                      <a:pt x="0" y="0"/>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42" name="Freeform 66">
                <a:extLst>
                  <a:ext uri="{FF2B5EF4-FFF2-40B4-BE49-F238E27FC236}">
                    <a16:creationId xmlns:a16="http://schemas.microsoft.com/office/drawing/2014/main" id="{1CE25FBA-7ABE-48E9-8FB6-8732D7721E29}"/>
                  </a:ext>
                  <a:ext uri="{C183D7F6-B498-43B3-948B-1728B52AA6E4}">
                    <adec:decorative xmlns:adec="http://schemas.microsoft.com/office/drawing/2017/decorative" val="1"/>
                  </a:ext>
                </a:extLst>
              </p:cNvPr>
              <p:cNvSpPr>
                <a:spLocks/>
              </p:cNvSpPr>
              <p:nvPr/>
            </p:nvSpPr>
            <p:spPr bwMode="auto">
              <a:xfrm>
                <a:off x="11112140"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 name="Freeform 66">
                <a:extLst>
                  <a:ext uri="{FF2B5EF4-FFF2-40B4-BE49-F238E27FC236}">
                    <a16:creationId xmlns:a16="http://schemas.microsoft.com/office/drawing/2014/main" id="{56472F86-C6A0-4674-9B2C-933AA91FF2B6}"/>
                  </a:ext>
                  <a:ext uri="{C183D7F6-B498-43B3-948B-1728B52AA6E4}">
                    <adec:decorative xmlns:adec="http://schemas.microsoft.com/office/drawing/2017/decorative" val="1"/>
                  </a:ext>
                </a:extLst>
              </p:cNvPr>
              <p:cNvSpPr>
                <a:spLocks/>
              </p:cNvSpPr>
              <p:nvPr/>
            </p:nvSpPr>
            <p:spPr bwMode="auto">
              <a:xfrm flipH="1">
                <a:off x="10838328" y="2981448"/>
                <a:ext cx="112313" cy="181093"/>
              </a:xfrm>
              <a:custGeom>
                <a:avLst/>
                <a:gdLst>
                  <a:gd name="T0" fmla="*/ 40 w 208"/>
                  <a:gd name="T1" fmla="*/ 336 h 336"/>
                  <a:gd name="T2" fmla="*/ 40 w 208"/>
                  <a:gd name="T3" fmla="*/ 336 h 336"/>
                  <a:gd name="T4" fmla="*/ 208 w 208"/>
                  <a:gd name="T5" fmla="*/ 168 h 336"/>
                  <a:gd name="T6" fmla="*/ 40 w 208"/>
                  <a:gd name="T7" fmla="*/ 0 h 336"/>
                  <a:gd name="T8" fmla="*/ 0 w 208"/>
                  <a:gd name="T9" fmla="*/ 40 h 336"/>
                  <a:gd name="T10" fmla="*/ 128 w 208"/>
                  <a:gd name="T11" fmla="*/ 168 h 336"/>
                  <a:gd name="T12" fmla="*/ 0 w 208"/>
                  <a:gd name="T13" fmla="*/ 296 h 336"/>
                  <a:gd name="T14" fmla="*/ 40 w 208"/>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336">
                    <a:moveTo>
                      <a:pt x="40" y="336"/>
                    </a:moveTo>
                    <a:lnTo>
                      <a:pt x="40" y="336"/>
                    </a:lnTo>
                    <a:lnTo>
                      <a:pt x="208" y="168"/>
                    </a:lnTo>
                    <a:lnTo>
                      <a:pt x="40" y="0"/>
                    </a:lnTo>
                    <a:lnTo>
                      <a:pt x="0" y="40"/>
                    </a:lnTo>
                    <a:lnTo>
                      <a:pt x="128" y="168"/>
                    </a:lnTo>
                    <a:lnTo>
                      <a:pt x="0" y="296"/>
                    </a:lnTo>
                    <a:lnTo>
                      <a:pt x="40" y="33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pic>
        <p:nvPicPr>
          <p:cNvPr id="94" name="Mouce Pointer" descr="Cursor outline">
            <a:extLst>
              <a:ext uri="{FF2B5EF4-FFF2-40B4-BE49-F238E27FC236}">
                <a16:creationId xmlns:a16="http://schemas.microsoft.com/office/drawing/2014/main" id="{6AB18F8E-6C44-452E-8FB1-81EDFC345F0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638489" y="5856034"/>
            <a:ext cx="514176" cy="544766"/>
          </a:xfrm>
          <a:prstGeom prst="rect">
            <a:avLst/>
          </a:prstGeom>
        </p:spPr>
      </p:pic>
      <p:pic>
        <p:nvPicPr>
          <p:cNvPr id="95" name="Mouce Pointer" descr="Cursor outline">
            <a:extLst>
              <a:ext uri="{FF2B5EF4-FFF2-40B4-BE49-F238E27FC236}">
                <a16:creationId xmlns:a16="http://schemas.microsoft.com/office/drawing/2014/main" id="{AE9F6E92-24C1-4467-9010-E34FD1F2793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636096" y="5856034"/>
            <a:ext cx="514176" cy="544766"/>
          </a:xfrm>
          <a:prstGeom prst="rect">
            <a:avLst/>
          </a:prstGeom>
        </p:spPr>
      </p:pic>
      <p:pic>
        <p:nvPicPr>
          <p:cNvPr id="96" name="Mouce Pointer" descr="Cursor outline">
            <a:extLst>
              <a:ext uri="{FF2B5EF4-FFF2-40B4-BE49-F238E27FC236}">
                <a16:creationId xmlns:a16="http://schemas.microsoft.com/office/drawing/2014/main" id="{767FC946-6B80-4A00-8136-6E8F7A6EDC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640882" y="5856034"/>
            <a:ext cx="514176" cy="544766"/>
          </a:xfrm>
          <a:prstGeom prst="rect">
            <a:avLst/>
          </a:prstGeom>
        </p:spPr>
      </p:pic>
      <p:pic>
        <p:nvPicPr>
          <p:cNvPr id="97" name="Mouce Pointer" descr="Cursor outline">
            <a:extLst>
              <a:ext uri="{FF2B5EF4-FFF2-40B4-BE49-F238E27FC236}">
                <a16:creationId xmlns:a16="http://schemas.microsoft.com/office/drawing/2014/main" id="{DBCE0A87-0436-44AD-8051-DAA67DB6A18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633703" y="5856034"/>
            <a:ext cx="514176" cy="544766"/>
          </a:xfrm>
          <a:prstGeom prst="rect">
            <a:avLst/>
          </a:prstGeom>
        </p:spPr>
      </p:pic>
      <p:grpSp>
        <p:nvGrpSpPr>
          <p:cNvPr id="6" name="Group 5">
            <a:extLst>
              <a:ext uri="{FF2B5EF4-FFF2-40B4-BE49-F238E27FC236}">
                <a16:creationId xmlns:a16="http://schemas.microsoft.com/office/drawing/2014/main" id="{E67C9437-8650-4718-8D79-D847B11DCD10}"/>
              </a:ext>
              <a:ext uri="{C183D7F6-B498-43B3-948B-1728B52AA6E4}">
                <adec:decorative xmlns:adec="http://schemas.microsoft.com/office/drawing/2017/decorative" val="1"/>
              </a:ext>
            </a:extLst>
          </p:cNvPr>
          <p:cNvGrpSpPr/>
          <p:nvPr/>
        </p:nvGrpSpPr>
        <p:grpSpPr>
          <a:xfrm>
            <a:off x="5382127" y="3434742"/>
            <a:ext cx="1691308" cy="442777"/>
            <a:chOff x="6086800" y="3538914"/>
            <a:chExt cx="986634" cy="507534"/>
          </a:xfrm>
        </p:grpSpPr>
        <p:cxnSp>
          <p:nvCxnSpPr>
            <p:cNvPr id="29" name="Straight Arrow Connector 28">
              <a:extLst>
                <a:ext uri="{FF2B5EF4-FFF2-40B4-BE49-F238E27FC236}">
                  <a16:creationId xmlns:a16="http://schemas.microsoft.com/office/drawing/2014/main" id="{07C68148-2038-4BCB-B1E3-B6D440FD88FD}"/>
                </a:ext>
                <a:ext uri="{C183D7F6-B498-43B3-948B-1728B52AA6E4}">
                  <adec:decorative xmlns:adec="http://schemas.microsoft.com/office/drawing/2017/decorative" val="1"/>
                </a:ext>
              </a:extLst>
            </p:cNvPr>
            <p:cNvCxnSpPr>
              <a:cxnSpLocks/>
            </p:cNvCxnSpPr>
            <p:nvPr/>
          </p:nvCxnSpPr>
          <p:spPr>
            <a:xfrm flipH="1">
              <a:off x="6086800" y="3538914"/>
              <a:ext cx="986634" cy="0"/>
            </a:xfrm>
            <a:prstGeom prst="straightConnector1">
              <a:avLst/>
            </a:prstGeom>
            <a:ln w="19050">
              <a:solidFill>
                <a:schemeClr val="bg1">
                  <a:lumMod val="75000"/>
                </a:schemeClr>
              </a:solidFill>
              <a:headEnd type="none" w="lg" len="med"/>
              <a:tailEnd type="none"/>
            </a:ln>
          </p:spPr>
          <p:style>
            <a:lnRef idx="1">
              <a:schemeClr val="accent1"/>
            </a:lnRef>
            <a:fillRef idx="0">
              <a:schemeClr val="accent1"/>
            </a:fillRef>
            <a:effectRef idx="0">
              <a:schemeClr val="accent1"/>
            </a:effectRef>
            <a:fontRef idx="minor">
              <a:schemeClr val="tx1"/>
            </a:fontRef>
          </p:style>
        </p:cxnSp>
        <p:cxnSp>
          <p:nvCxnSpPr>
            <p:cNvPr id="103" name="Straight Arrow Connector 102">
              <a:extLst>
                <a:ext uri="{FF2B5EF4-FFF2-40B4-BE49-F238E27FC236}">
                  <a16:creationId xmlns:a16="http://schemas.microsoft.com/office/drawing/2014/main" id="{71899F60-3C6D-49F1-878B-BD6FFD2CFEC0}"/>
                </a:ext>
                <a:ext uri="{C183D7F6-B498-43B3-948B-1728B52AA6E4}">
                  <adec:decorative xmlns:adec="http://schemas.microsoft.com/office/drawing/2017/decorative" val="1"/>
                </a:ext>
              </a:extLst>
            </p:cNvPr>
            <p:cNvCxnSpPr>
              <a:cxnSpLocks/>
            </p:cNvCxnSpPr>
            <p:nvPr/>
          </p:nvCxnSpPr>
          <p:spPr>
            <a:xfrm>
              <a:off x="6086800" y="3538914"/>
              <a:ext cx="0" cy="507534"/>
            </a:xfrm>
            <a:prstGeom prst="straightConnector1">
              <a:avLst/>
            </a:prstGeom>
            <a:ln w="19050">
              <a:solidFill>
                <a:schemeClr val="bg1">
                  <a:lumMod val="75000"/>
                </a:schemeClr>
              </a:solidFill>
              <a:headEnd type="none" w="lg" len="med"/>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347526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nodeType="with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fade">
                                      <p:cBhvr>
                                        <p:cTn id="19" dur="500"/>
                                        <p:tgtEl>
                                          <p:spTgt spid="126"/>
                                        </p:tgtEl>
                                      </p:cBhvr>
                                    </p:animEffect>
                                  </p:childTnLst>
                                </p:cTn>
                              </p:par>
                              <p:par>
                                <p:cTn id="20" presetID="10" presetClass="entr" presetSubtype="0" fill="hold" nodeType="withEffect">
                                  <p:stCondLst>
                                    <p:cond delay="0"/>
                                  </p:stCondLst>
                                  <p:childTnLst>
                                    <p:set>
                                      <p:cBhvr>
                                        <p:cTn id="21" dur="1" fill="hold">
                                          <p:stCondLst>
                                            <p:cond delay="0"/>
                                          </p:stCondLst>
                                        </p:cTn>
                                        <p:tgtEl>
                                          <p:spTgt spid="132"/>
                                        </p:tgtEl>
                                        <p:attrNameLst>
                                          <p:attrName>style.visibility</p:attrName>
                                        </p:attrNameLst>
                                      </p:cBhvr>
                                      <p:to>
                                        <p:strVal val="visible"/>
                                      </p:to>
                                    </p:set>
                                    <p:animEffect transition="in" filter="fade">
                                      <p:cBhvr>
                                        <p:cTn id="22" dur="500"/>
                                        <p:tgtEl>
                                          <p:spTgt spid="132"/>
                                        </p:tgtEl>
                                      </p:cBhvr>
                                    </p:animEffect>
                                  </p:childTnLst>
                                </p:cTn>
                              </p:par>
                              <p:par>
                                <p:cTn id="23" presetID="10" presetClass="entr" presetSubtype="0" fill="hold" nodeType="withEffect">
                                  <p:stCondLst>
                                    <p:cond delay="0"/>
                                  </p:stCondLst>
                                  <p:childTnLst>
                                    <p:set>
                                      <p:cBhvr>
                                        <p:cTn id="24" dur="1" fill="hold">
                                          <p:stCondLst>
                                            <p:cond delay="0"/>
                                          </p:stCondLst>
                                        </p:cTn>
                                        <p:tgtEl>
                                          <p:spTgt spid="138"/>
                                        </p:tgtEl>
                                        <p:attrNameLst>
                                          <p:attrName>style.visibility</p:attrName>
                                        </p:attrNameLst>
                                      </p:cBhvr>
                                      <p:to>
                                        <p:strVal val="visible"/>
                                      </p:to>
                                    </p:set>
                                    <p:animEffect transition="in" filter="fade">
                                      <p:cBhvr>
                                        <p:cTn id="25" dur="500"/>
                                        <p:tgtEl>
                                          <p:spTgt spid="13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500"/>
                            </p:stCondLst>
                            <p:childTnLst>
                              <p:par>
                                <p:cTn id="30" presetID="42" presetClass="path" presetSubtype="0" accel="50000" decel="50000" fill="hold" nodeType="afterEffect">
                                  <p:stCondLst>
                                    <p:cond delay="0"/>
                                  </p:stCondLst>
                                  <p:childTnLst>
                                    <p:animMotion origin="layout" path="M -6.93889E-18 1.48148E-6 L 0.04219 0.00092 " pathEditMode="relative" rAng="0" ptsTypes="AA">
                                      <p:cBhvr>
                                        <p:cTn id="31" dur="500" fill="hold"/>
                                        <p:tgtEl>
                                          <p:spTgt spid="94"/>
                                        </p:tgtEl>
                                        <p:attrNameLst>
                                          <p:attrName>ppt_x</p:attrName>
                                          <p:attrName>ppt_y</p:attrName>
                                        </p:attrNameLst>
                                      </p:cBhvr>
                                      <p:rCtr x="2109" y="46"/>
                                    </p:animMotion>
                                  </p:childTnLst>
                                </p:cTn>
                              </p:par>
                            </p:childTnLst>
                          </p:cTn>
                        </p:par>
                        <p:par>
                          <p:cTn id="32" fill="hold">
                            <p:stCondLst>
                              <p:cond delay="1000"/>
                            </p:stCondLst>
                            <p:childTnLst>
                              <p:par>
                                <p:cTn id="33" presetID="26" presetClass="emph" presetSubtype="0" repeatCount="3000" fill="hold" nodeType="afterEffect">
                                  <p:stCondLst>
                                    <p:cond delay="0"/>
                                  </p:stCondLst>
                                  <p:childTnLst>
                                    <p:animEffect transition="out" filter="fade">
                                      <p:cBhvr>
                                        <p:cTn id="34" dur="500" tmFilter="0, 0; .2, .5; .8, .5; 1, 0"/>
                                        <p:tgtEl>
                                          <p:spTgt spid="94"/>
                                        </p:tgtEl>
                                      </p:cBhvr>
                                    </p:animEffect>
                                    <p:animScale>
                                      <p:cBhvr>
                                        <p:cTn id="35" dur="250" autoRev="1" fill="hold"/>
                                        <p:tgtEl>
                                          <p:spTgt spid="94"/>
                                        </p:tgtEl>
                                      </p:cBhvr>
                                      <p:by x="105000" y="105000"/>
                                    </p:animScale>
                                  </p:childTnLst>
                                </p:cTn>
                              </p:par>
                            </p:childTnLst>
                          </p:cTn>
                        </p:par>
                        <p:par>
                          <p:cTn id="36" fill="hold">
                            <p:stCondLst>
                              <p:cond delay="2500"/>
                            </p:stCondLst>
                            <p:childTnLst>
                              <p:par>
                                <p:cTn id="37" presetID="10" presetClass="exit" presetSubtype="0" fill="hold" nodeType="afterEffect">
                                  <p:stCondLst>
                                    <p:cond delay="0"/>
                                  </p:stCondLst>
                                  <p:childTnLst>
                                    <p:animEffect transition="out" filter="fade">
                                      <p:cBhvr>
                                        <p:cTn id="38" dur="500"/>
                                        <p:tgtEl>
                                          <p:spTgt spid="94"/>
                                        </p:tgtEl>
                                      </p:cBhvr>
                                    </p:animEffect>
                                    <p:set>
                                      <p:cBhvr>
                                        <p:cTn id="39" dur="1" fill="hold">
                                          <p:stCondLst>
                                            <p:cond delay="499"/>
                                          </p:stCondLst>
                                        </p:cTn>
                                        <p:tgtEl>
                                          <p:spTgt spid="94"/>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par>
                                <p:cTn id="45" presetID="10" presetClass="entr" presetSubtype="0" fill="hold" nodeType="withEffect">
                                  <p:stCondLst>
                                    <p:cond delay="0"/>
                                  </p:stCondLst>
                                  <p:childTnLst>
                                    <p:set>
                                      <p:cBhvr>
                                        <p:cTn id="46" dur="1" fill="hold">
                                          <p:stCondLst>
                                            <p:cond delay="0"/>
                                          </p:stCondLst>
                                        </p:cTn>
                                        <p:tgtEl>
                                          <p:spTgt spid="104"/>
                                        </p:tgtEl>
                                        <p:attrNameLst>
                                          <p:attrName>style.visibility</p:attrName>
                                        </p:attrNameLst>
                                      </p:cBhvr>
                                      <p:to>
                                        <p:strVal val="visible"/>
                                      </p:to>
                                    </p:set>
                                    <p:animEffect transition="in" filter="fade">
                                      <p:cBhvr>
                                        <p:cTn id="47" dur="500"/>
                                        <p:tgtEl>
                                          <p:spTgt spid="104"/>
                                        </p:tgtEl>
                                      </p:cBhvr>
                                    </p:animEffect>
                                  </p:childTnLst>
                                </p:cTn>
                              </p:par>
                              <p:par>
                                <p:cTn id="48" presetID="10" presetClass="entr" presetSubtype="0"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childTnLst>
                          </p:cTn>
                        </p:par>
                        <p:par>
                          <p:cTn id="54" fill="hold">
                            <p:stCondLst>
                              <p:cond delay="500"/>
                            </p:stCondLst>
                            <p:childTnLst>
                              <p:par>
                                <p:cTn id="55" presetID="42" presetClass="path" presetSubtype="0" accel="50000" decel="50000" fill="hold" nodeType="afterEffect">
                                  <p:stCondLst>
                                    <p:cond delay="0"/>
                                  </p:stCondLst>
                                  <p:childTnLst>
                                    <p:animMotion origin="layout" path="M -2.08333E-7 1.48148E-6 L 0.04219 0.00092 " pathEditMode="relative" rAng="0" ptsTypes="AA">
                                      <p:cBhvr>
                                        <p:cTn id="56" dur="500" fill="hold"/>
                                        <p:tgtEl>
                                          <p:spTgt spid="95"/>
                                        </p:tgtEl>
                                        <p:attrNameLst>
                                          <p:attrName>ppt_x</p:attrName>
                                          <p:attrName>ppt_y</p:attrName>
                                        </p:attrNameLst>
                                      </p:cBhvr>
                                      <p:rCtr x="2109" y="46"/>
                                    </p:animMotion>
                                  </p:childTnLst>
                                </p:cTn>
                              </p:par>
                            </p:childTnLst>
                          </p:cTn>
                        </p:par>
                        <p:par>
                          <p:cTn id="57" fill="hold">
                            <p:stCondLst>
                              <p:cond delay="1000"/>
                            </p:stCondLst>
                            <p:childTnLst>
                              <p:par>
                                <p:cTn id="58" presetID="26" presetClass="emph" presetSubtype="0" repeatCount="3000" fill="hold" nodeType="afterEffect">
                                  <p:stCondLst>
                                    <p:cond delay="0"/>
                                  </p:stCondLst>
                                  <p:childTnLst>
                                    <p:animEffect transition="out" filter="fade">
                                      <p:cBhvr>
                                        <p:cTn id="59" dur="500" tmFilter="0, 0; .2, .5; .8, .5; 1, 0"/>
                                        <p:tgtEl>
                                          <p:spTgt spid="95"/>
                                        </p:tgtEl>
                                      </p:cBhvr>
                                    </p:animEffect>
                                    <p:animScale>
                                      <p:cBhvr>
                                        <p:cTn id="60" dur="250" autoRev="1" fill="hold"/>
                                        <p:tgtEl>
                                          <p:spTgt spid="95"/>
                                        </p:tgtEl>
                                      </p:cBhvr>
                                      <p:by x="105000" y="105000"/>
                                    </p:animScale>
                                  </p:childTnLst>
                                </p:cTn>
                              </p:par>
                            </p:childTnLst>
                          </p:cTn>
                        </p:par>
                        <p:par>
                          <p:cTn id="61" fill="hold">
                            <p:stCondLst>
                              <p:cond delay="2500"/>
                            </p:stCondLst>
                            <p:childTnLst>
                              <p:par>
                                <p:cTn id="62" presetID="10" presetClass="exit" presetSubtype="0" fill="hold" nodeType="afterEffect">
                                  <p:stCondLst>
                                    <p:cond delay="0"/>
                                  </p:stCondLst>
                                  <p:childTnLst>
                                    <p:animEffect transition="out" filter="fade">
                                      <p:cBhvr>
                                        <p:cTn id="63" dur="500"/>
                                        <p:tgtEl>
                                          <p:spTgt spid="95"/>
                                        </p:tgtEl>
                                      </p:cBhvr>
                                    </p:animEffect>
                                    <p:set>
                                      <p:cBhvr>
                                        <p:cTn id="64" dur="1" fill="hold">
                                          <p:stCondLst>
                                            <p:cond delay="499"/>
                                          </p:stCondLst>
                                        </p:cTn>
                                        <p:tgtEl>
                                          <p:spTgt spid="95"/>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08"/>
                                        </p:tgtEl>
                                        <p:attrNameLst>
                                          <p:attrName>style.visibility</p:attrName>
                                        </p:attrNameLst>
                                      </p:cBhvr>
                                      <p:to>
                                        <p:strVal val="visible"/>
                                      </p:to>
                                    </p:set>
                                    <p:animEffect transition="in" filter="fade">
                                      <p:cBhvr>
                                        <p:cTn id="69" dur="500"/>
                                        <p:tgtEl>
                                          <p:spTgt spid="108"/>
                                        </p:tgtEl>
                                      </p:cBhvr>
                                    </p:animEffect>
                                  </p:childTnLst>
                                </p:cTn>
                              </p:par>
                              <p:par>
                                <p:cTn id="70" presetID="10" presetClass="entr" presetSubtype="0" fill="hold" nodeType="withEffect">
                                  <p:stCondLst>
                                    <p:cond delay="0"/>
                                  </p:stCondLst>
                                  <p:childTnLst>
                                    <p:set>
                                      <p:cBhvr>
                                        <p:cTn id="71" dur="1" fill="hold">
                                          <p:stCondLst>
                                            <p:cond delay="0"/>
                                          </p:stCondLst>
                                        </p:cTn>
                                        <p:tgtEl>
                                          <p:spTgt spid="112"/>
                                        </p:tgtEl>
                                        <p:attrNameLst>
                                          <p:attrName>style.visibility</p:attrName>
                                        </p:attrNameLst>
                                      </p:cBhvr>
                                      <p:to>
                                        <p:strVal val="visible"/>
                                      </p:to>
                                    </p:set>
                                    <p:animEffect transition="in" filter="fade">
                                      <p:cBhvr>
                                        <p:cTn id="72" dur="500"/>
                                        <p:tgtEl>
                                          <p:spTgt spid="112"/>
                                        </p:tgtEl>
                                      </p:cBhvr>
                                    </p:animEffect>
                                  </p:childTnLst>
                                </p:cTn>
                              </p:par>
                            </p:childTnLst>
                          </p:cTn>
                        </p:par>
                        <p:par>
                          <p:cTn id="73" fill="hold">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500"/>
                                        <p:tgtEl>
                                          <p:spTgt spid="22"/>
                                        </p:tgtEl>
                                      </p:cBhvr>
                                    </p:animEffect>
                                  </p:childTnLst>
                                </p:cTn>
                              </p:par>
                              <p:par>
                                <p:cTn id="77" presetID="10" presetClass="entr" presetSubtype="0" fill="hold" nodeType="withEffect">
                                  <p:stCondLst>
                                    <p:cond delay="0"/>
                                  </p:stCondLst>
                                  <p:childTnLst>
                                    <p:set>
                                      <p:cBhvr>
                                        <p:cTn id="78" dur="1" fill="hold">
                                          <p:stCondLst>
                                            <p:cond delay="0"/>
                                          </p:stCondLst>
                                        </p:cTn>
                                        <p:tgtEl>
                                          <p:spTgt spid="118"/>
                                        </p:tgtEl>
                                        <p:attrNameLst>
                                          <p:attrName>style.visibility</p:attrName>
                                        </p:attrNameLst>
                                      </p:cBhvr>
                                      <p:to>
                                        <p:strVal val="visible"/>
                                      </p:to>
                                    </p:set>
                                    <p:animEffect transition="in" filter="fade">
                                      <p:cBhvr>
                                        <p:cTn id="79" dur="500"/>
                                        <p:tgtEl>
                                          <p:spTgt spid="118"/>
                                        </p:tgtEl>
                                      </p:cBhvr>
                                    </p:animEffect>
                                  </p:childTnLst>
                                </p:cTn>
                              </p:par>
                            </p:childTnLst>
                          </p:cTn>
                        </p:par>
                        <p:par>
                          <p:cTn id="80" fill="hold">
                            <p:stCondLst>
                              <p:cond delay="1000"/>
                            </p:stCondLst>
                            <p:childTnLst>
                              <p:par>
                                <p:cTn id="81" presetID="42" presetClass="path" presetSubtype="0" accel="50000" decel="50000" fill="hold" nodeType="afterEffect">
                                  <p:stCondLst>
                                    <p:cond delay="0"/>
                                  </p:stCondLst>
                                  <p:childTnLst>
                                    <p:animMotion origin="layout" path="M 4.16667E-7 1.48148E-6 L 0.04219 0.00092 " pathEditMode="relative" rAng="0" ptsTypes="AA">
                                      <p:cBhvr>
                                        <p:cTn id="82" dur="500" fill="hold"/>
                                        <p:tgtEl>
                                          <p:spTgt spid="96"/>
                                        </p:tgtEl>
                                        <p:attrNameLst>
                                          <p:attrName>ppt_x</p:attrName>
                                          <p:attrName>ppt_y</p:attrName>
                                        </p:attrNameLst>
                                      </p:cBhvr>
                                      <p:rCtr x="2109" y="46"/>
                                    </p:animMotion>
                                  </p:childTnLst>
                                </p:cTn>
                              </p:par>
                            </p:childTnLst>
                          </p:cTn>
                        </p:par>
                        <p:par>
                          <p:cTn id="83" fill="hold">
                            <p:stCondLst>
                              <p:cond delay="1500"/>
                            </p:stCondLst>
                            <p:childTnLst>
                              <p:par>
                                <p:cTn id="84" presetID="26" presetClass="emph" presetSubtype="0" repeatCount="3000" fill="hold" nodeType="afterEffect">
                                  <p:stCondLst>
                                    <p:cond delay="0"/>
                                  </p:stCondLst>
                                  <p:childTnLst>
                                    <p:animEffect transition="out" filter="fade">
                                      <p:cBhvr>
                                        <p:cTn id="85" dur="500" tmFilter="0, 0; .2, .5; .8, .5; 1, 0"/>
                                        <p:tgtEl>
                                          <p:spTgt spid="96"/>
                                        </p:tgtEl>
                                      </p:cBhvr>
                                    </p:animEffect>
                                    <p:animScale>
                                      <p:cBhvr>
                                        <p:cTn id="86" dur="250" autoRev="1" fill="hold"/>
                                        <p:tgtEl>
                                          <p:spTgt spid="96"/>
                                        </p:tgtEl>
                                      </p:cBhvr>
                                      <p:by x="105000" y="105000"/>
                                    </p:animScale>
                                  </p:childTnLst>
                                </p:cTn>
                              </p:par>
                            </p:childTnLst>
                          </p:cTn>
                        </p:par>
                        <p:par>
                          <p:cTn id="87" fill="hold">
                            <p:stCondLst>
                              <p:cond delay="3000"/>
                            </p:stCondLst>
                            <p:childTnLst>
                              <p:par>
                                <p:cTn id="88" presetID="10" presetClass="exit" presetSubtype="0" fill="hold" nodeType="afterEffect">
                                  <p:stCondLst>
                                    <p:cond delay="0"/>
                                  </p:stCondLst>
                                  <p:childTnLst>
                                    <p:animEffect transition="out" filter="fade">
                                      <p:cBhvr>
                                        <p:cTn id="89" dur="500"/>
                                        <p:tgtEl>
                                          <p:spTgt spid="96"/>
                                        </p:tgtEl>
                                      </p:cBhvr>
                                    </p:animEffect>
                                    <p:set>
                                      <p:cBhvr>
                                        <p:cTn id="90" dur="1" fill="hold">
                                          <p:stCondLst>
                                            <p:cond delay="499"/>
                                          </p:stCondLst>
                                        </p:cTn>
                                        <p:tgtEl>
                                          <p:spTgt spid="96"/>
                                        </p:tgtEl>
                                        <p:attrNameLst>
                                          <p:attrName>style.visibility</p:attrName>
                                        </p:attrNameLst>
                                      </p:cBhvr>
                                      <p:to>
                                        <p:strVal val="hidden"/>
                                      </p:to>
                                    </p:se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100"/>
                                        </p:tgtEl>
                                        <p:attrNameLst>
                                          <p:attrName>style.visibility</p:attrName>
                                        </p:attrNameLst>
                                      </p:cBhvr>
                                      <p:to>
                                        <p:strVal val="visible"/>
                                      </p:to>
                                    </p:set>
                                    <p:animEffect transition="in" filter="fade">
                                      <p:cBhvr>
                                        <p:cTn id="95" dur="500"/>
                                        <p:tgtEl>
                                          <p:spTgt spid="100"/>
                                        </p:tgtEl>
                                      </p:cBhvr>
                                    </p:animEffect>
                                  </p:childTnLst>
                                </p:cTn>
                              </p:par>
                            </p:childTnLst>
                          </p:cTn>
                        </p:par>
                        <p:par>
                          <p:cTn id="96" fill="hold">
                            <p:stCondLst>
                              <p:cond delay="500"/>
                            </p:stCondLst>
                            <p:childTnLst>
                              <p:par>
                                <p:cTn id="97" presetID="10" presetClass="entr" presetSubtype="0" fill="hold" grpId="0" nodeType="after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fade">
                                      <p:cBhvr>
                                        <p:cTn id="99" dur="500"/>
                                        <p:tgtEl>
                                          <p:spTgt spid="17"/>
                                        </p:tgtEl>
                                      </p:cBhvr>
                                    </p:animEffect>
                                  </p:childTnLst>
                                </p:cTn>
                              </p:par>
                              <p:par>
                                <p:cTn id="100" presetID="10" presetClass="entr" presetSubtype="0" fill="hold"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fade">
                                      <p:cBhvr>
                                        <p:cTn id="102" dur="500"/>
                                        <p:tgtEl>
                                          <p:spTgt spid="89"/>
                                        </p:tgtEl>
                                      </p:cBhvr>
                                    </p:animEffect>
                                  </p:childTnLst>
                                </p:cTn>
                              </p:par>
                            </p:childTnLst>
                          </p:cTn>
                        </p:par>
                        <p:par>
                          <p:cTn id="103" fill="hold">
                            <p:stCondLst>
                              <p:cond delay="1000"/>
                            </p:stCondLst>
                            <p:childTnLst>
                              <p:par>
                                <p:cTn id="104" presetID="10" presetClass="entr" presetSubtype="0"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par>
                                <p:cTn id="107" presetID="10" presetClass="entr" presetSubtype="0"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fade">
                                      <p:cBhvr>
                                        <p:cTn id="109" dur="500"/>
                                        <p:tgtEl>
                                          <p:spTgt spid="6"/>
                                        </p:tgtEl>
                                      </p:cBhvr>
                                    </p:animEffect>
                                  </p:childTnLst>
                                </p:cTn>
                              </p:par>
                              <p:par>
                                <p:cTn id="110" presetID="10" presetClass="entr" presetSubtype="0" fill="hold" nodeType="withEffect">
                                  <p:stCondLst>
                                    <p:cond delay="0"/>
                                  </p:stCondLst>
                                  <p:childTnLst>
                                    <p:set>
                                      <p:cBhvr>
                                        <p:cTn id="111" dur="1" fill="hold">
                                          <p:stCondLst>
                                            <p:cond delay="0"/>
                                          </p:stCondLst>
                                        </p:cTn>
                                        <p:tgtEl>
                                          <p:spTgt spid="54"/>
                                        </p:tgtEl>
                                        <p:attrNameLst>
                                          <p:attrName>style.visibility</p:attrName>
                                        </p:attrNameLst>
                                      </p:cBhvr>
                                      <p:to>
                                        <p:strVal val="visible"/>
                                      </p:to>
                                    </p:set>
                                    <p:animEffect transition="in" filter="fade">
                                      <p:cBhvr>
                                        <p:cTn id="112" dur="500"/>
                                        <p:tgtEl>
                                          <p:spTgt spid="54"/>
                                        </p:tgtEl>
                                      </p:cBhvr>
                                    </p:animEffect>
                                  </p:childTnLst>
                                </p:cTn>
                              </p:par>
                            </p:childTnLst>
                          </p:cTn>
                        </p:par>
                        <p:par>
                          <p:cTn id="113" fill="hold">
                            <p:stCondLst>
                              <p:cond delay="1500"/>
                            </p:stCondLst>
                            <p:childTnLst>
                              <p:par>
                                <p:cTn id="114" presetID="10" presetClass="entr" presetSubtype="0" fill="hold" nodeType="after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fade">
                                      <p:cBhvr>
                                        <p:cTn id="116" dur="500"/>
                                        <p:tgtEl>
                                          <p:spTgt spid="31"/>
                                        </p:tgtEl>
                                      </p:cBhvr>
                                    </p:animEffect>
                                  </p:childTnLst>
                                </p:cTn>
                              </p:par>
                            </p:childTnLst>
                          </p:cTn>
                        </p:par>
                        <p:par>
                          <p:cTn id="117" fill="hold">
                            <p:stCondLst>
                              <p:cond delay="2000"/>
                            </p:stCondLst>
                            <p:childTnLst>
                              <p:par>
                                <p:cTn id="118" presetID="10" presetClass="entr" presetSubtype="0" fill="hold" nodeType="afterEffect">
                                  <p:stCondLst>
                                    <p:cond delay="0"/>
                                  </p:stCondLst>
                                  <p:childTnLst>
                                    <p:set>
                                      <p:cBhvr>
                                        <p:cTn id="119" dur="1" fill="hold">
                                          <p:stCondLst>
                                            <p:cond delay="0"/>
                                          </p:stCondLst>
                                        </p:cTn>
                                        <p:tgtEl>
                                          <p:spTgt spid="18"/>
                                        </p:tgtEl>
                                        <p:attrNameLst>
                                          <p:attrName>style.visibility</p:attrName>
                                        </p:attrNameLst>
                                      </p:cBhvr>
                                      <p:to>
                                        <p:strVal val="visible"/>
                                      </p:to>
                                    </p:set>
                                    <p:animEffect transition="in" filter="fade">
                                      <p:cBhvr>
                                        <p:cTn id="120" dur="500"/>
                                        <p:tgtEl>
                                          <p:spTgt spid="18"/>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500"/>
                                        <p:tgtEl>
                                          <p:spTgt spid="32"/>
                                        </p:tgtEl>
                                      </p:cBhvr>
                                    </p:animEffect>
                                  </p:childTnLst>
                                </p:cTn>
                              </p:par>
                            </p:childTnLst>
                          </p:cTn>
                        </p:par>
                        <p:par>
                          <p:cTn id="124" fill="hold">
                            <p:stCondLst>
                              <p:cond delay="2500"/>
                            </p:stCondLst>
                            <p:childTnLst>
                              <p:par>
                                <p:cTn id="125" presetID="42" presetClass="path" presetSubtype="0" accel="50000" decel="50000" fill="hold" nodeType="afterEffect">
                                  <p:stCondLst>
                                    <p:cond delay="0"/>
                                  </p:stCondLst>
                                  <p:childTnLst>
                                    <p:animMotion origin="layout" path="M -6.25E-7 1.48148E-6 L 0.04219 0.00092 " pathEditMode="relative" rAng="0" ptsTypes="AA">
                                      <p:cBhvr>
                                        <p:cTn id="126" dur="500" fill="hold"/>
                                        <p:tgtEl>
                                          <p:spTgt spid="97"/>
                                        </p:tgtEl>
                                        <p:attrNameLst>
                                          <p:attrName>ppt_x</p:attrName>
                                          <p:attrName>ppt_y</p:attrName>
                                        </p:attrNameLst>
                                      </p:cBhvr>
                                      <p:rCtr x="2109" y="46"/>
                                    </p:animMotion>
                                  </p:childTnLst>
                                </p:cTn>
                              </p:par>
                            </p:childTnLst>
                          </p:cTn>
                        </p:par>
                        <p:par>
                          <p:cTn id="127" fill="hold">
                            <p:stCondLst>
                              <p:cond delay="3000"/>
                            </p:stCondLst>
                            <p:childTnLst>
                              <p:par>
                                <p:cTn id="128" presetID="26" presetClass="emph" presetSubtype="0" repeatCount="3000" fill="hold" nodeType="afterEffect">
                                  <p:stCondLst>
                                    <p:cond delay="0"/>
                                  </p:stCondLst>
                                  <p:childTnLst>
                                    <p:animEffect transition="out" filter="fade">
                                      <p:cBhvr>
                                        <p:cTn id="129" dur="500" tmFilter="0, 0; .2, .5; .8, .5; 1, 0"/>
                                        <p:tgtEl>
                                          <p:spTgt spid="97"/>
                                        </p:tgtEl>
                                      </p:cBhvr>
                                    </p:animEffect>
                                    <p:animScale>
                                      <p:cBhvr>
                                        <p:cTn id="130" dur="250" autoRev="1" fill="hold"/>
                                        <p:tgtEl>
                                          <p:spTgt spid="97"/>
                                        </p:tgtEl>
                                      </p:cBhvr>
                                      <p:by x="105000" y="105000"/>
                                    </p:animScale>
                                  </p:childTnLst>
                                </p:cTn>
                              </p:par>
                            </p:childTnLst>
                          </p:cTn>
                        </p:par>
                        <p:par>
                          <p:cTn id="131" fill="hold">
                            <p:stCondLst>
                              <p:cond delay="4500"/>
                            </p:stCondLst>
                            <p:childTnLst>
                              <p:par>
                                <p:cTn id="132" presetID="10" presetClass="exit" presetSubtype="0" fill="hold" nodeType="afterEffect">
                                  <p:stCondLst>
                                    <p:cond delay="0"/>
                                  </p:stCondLst>
                                  <p:childTnLst>
                                    <p:animEffect transition="out" filter="fade">
                                      <p:cBhvr>
                                        <p:cTn id="133" dur="500"/>
                                        <p:tgtEl>
                                          <p:spTgt spid="97"/>
                                        </p:tgtEl>
                                      </p:cBhvr>
                                    </p:animEffect>
                                    <p:set>
                                      <p:cBhvr>
                                        <p:cTn id="134" dur="1" fill="hold">
                                          <p:stCondLst>
                                            <p:cond delay="499"/>
                                          </p:stCondLst>
                                        </p:cTn>
                                        <p:tgtEl>
                                          <p:spTgt spid="97"/>
                                        </p:tgtEl>
                                        <p:attrNameLst>
                                          <p:attrName>style.visibility</p:attrName>
                                        </p:attrNameLst>
                                      </p:cBhvr>
                                      <p:to>
                                        <p:strVal val="hidden"/>
                                      </p:to>
                                    </p:se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nodeType="clickEffect">
                                  <p:stCondLst>
                                    <p:cond delay="0"/>
                                  </p:stCondLst>
                                  <p:childTnLst>
                                    <p:set>
                                      <p:cBhvr>
                                        <p:cTn id="138" dur="1" fill="hold">
                                          <p:stCondLst>
                                            <p:cond delay="0"/>
                                          </p:stCondLst>
                                        </p:cTn>
                                        <p:tgtEl>
                                          <p:spTgt spid="25"/>
                                        </p:tgtEl>
                                        <p:attrNameLst>
                                          <p:attrName>style.visibility</p:attrName>
                                        </p:attrNameLst>
                                      </p:cBhvr>
                                      <p:to>
                                        <p:strVal val="visible"/>
                                      </p:to>
                                    </p:set>
                                    <p:animEffect transition="in" filter="fade">
                                      <p:cBhvr>
                                        <p:cTn id="139" dur="500"/>
                                        <p:tgtEl>
                                          <p:spTgt spid="25"/>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28"/>
                                        </p:tgtEl>
                                        <p:attrNameLst>
                                          <p:attrName>style.visibility</p:attrName>
                                        </p:attrNameLst>
                                      </p:cBhvr>
                                      <p:to>
                                        <p:strVal val="visible"/>
                                      </p:to>
                                    </p:set>
                                    <p:animEffect transition="in" filter="fade">
                                      <p:cBhvr>
                                        <p:cTn id="142" dur="500"/>
                                        <p:tgtEl>
                                          <p:spTgt spid="28"/>
                                        </p:tgtEl>
                                      </p:cBhvr>
                                    </p:animEffect>
                                  </p:childTnLst>
                                </p:cTn>
                              </p:par>
                            </p:childTnLst>
                          </p:cTn>
                        </p:par>
                        <p:par>
                          <p:cTn id="143" fill="hold">
                            <p:stCondLst>
                              <p:cond delay="500"/>
                            </p:stCondLst>
                            <p:childTnLst>
                              <p:par>
                                <p:cTn id="144" presetID="10" presetClass="entr" presetSubtype="0" fill="hold" nodeType="afterEffect">
                                  <p:stCondLst>
                                    <p:cond delay="0"/>
                                  </p:stCondLst>
                                  <p:childTnLst>
                                    <p:set>
                                      <p:cBhvr>
                                        <p:cTn id="145" dur="1" fill="hold">
                                          <p:stCondLst>
                                            <p:cond delay="0"/>
                                          </p:stCondLst>
                                        </p:cTn>
                                        <p:tgtEl>
                                          <p:spTgt spid="36"/>
                                        </p:tgtEl>
                                        <p:attrNameLst>
                                          <p:attrName>style.visibility</p:attrName>
                                        </p:attrNameLst>
                                      </p:cBhvr>
                                      <p:to>
                                        <p:strVal val="visible"/>
                                      </p:to>
                                    </p:set>
                                    <p:animEffect transition="in" filter="fade">
                                      <p:cBhvr>
                                        <p:cTn id="146" dur="500"/>
                                        <p:tgtEl>
                                          <p:spTgt spid="36"/>
                                        </p:tgtEl>
                                      </p:cBhvr>
                                    </p:animEffect>
                                  </p:childTnLst>
                                </p:cTn>
                              </p:par>
                            </p:childTnLst>
                          </p:cTn>
                        </p:par>
                        <p:par>
                          <p:cTn id="147" fill="hold">
                            <p:stCondLst>
                              <p:cond delay="1000"/>
                            </p:stCondLst>
                            <p:childTnLst>
                              <p:par>
                                <p:cTn id="148" presetID="10" presetClass="entr" presetSubtype="0" fill="hold" nodeType="afterEffect">
                                  <p:stCondLst>
                                    <p:cond delay="0"/>
                                  </p:stCondLst>
                                  <p:childTnLst>
                                    <p:set>
                                      <p:cBhvr>
                                        <p:cTn id="149" dur="1" fill="hold">
                                          <p:stCondLst>
                                            <p:cond delay="0"/>
                                          </p:stCondLst>
                                        </p:cTn>
                                        <p:tgtEl>
                                          <p:spTgt spid="34"/>
                                        </p:tgtEl>
                                        <p:attrNameLst>
                                          <p:attrName>style.visibility</p:attrName>
                                        </p:attrNameLst>
                                      </p:cBhvr>
                                      <p:to>
                                        <p:strVal val="visible"/>
                                      </p:to>
                                    </p:set>
                                    <p:animEffect transition="in" filter="fade">
                                      <p:cBhvr>
                                        <p:cTn id="150" dur="500"/>
                                        <p:tgtEl>
                                          <p:spTgt spid="34"/>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35"/>
                                        </p:tgtEl>
                                        <p:attrNameLst>
                                          <p:attrName>style.visibility</p:attrName>
                                        </p:attrNameLst>
                                      </p:cBhvr>
                                      <p:to>
                                        <p:strVal val="visible"/>
                                      </p:to>
                                    </p:set>
                                    <p:animEffect transition="in" filter="fade">
                                      <p:cBhvr>
                                        <p:cTn id="15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7" grpId="0"/>
      <p:bldP spid="22" grpId="0"/>
      <p:bldP spid="28" grpId="0"/>
      <p:bldP spid="30" grpId="0"/>
      <p:bldP spid="32" grpId="0"/>
      <p:bldP spid="35" grpId="0"/>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E24522-B508-4338-B11E-78A545F7C53C}"/>
              </a:ext>
            </a:extLst>
          </p:cNvPr>
          <p:cNvSpPr>
            <a:spLocks noGrp="1"/>
          </p:cNvSpPr>
          <p:nvPr>
            <p:ph type="title"/>
          </p:nvPr>
        </p:nvSpPr>
        <p:spPr/>
        <p:txBody>
          <a:bodyPr/>
          <a:lstStyle/>
          <a:p>
            <a:r>
              <a:rPr lang="en-US" dirty="0"/>
              <a:t>Updating</a:t>
            </a:r>
          </a:p>
        </p:txBody>
      </p:sp>
      <p:sp>
        <p:nvSpPr>
          <p:cNvPr id="2" name="Text Placeholder 1">
            <a:extLst>
              <a:ext uri="{FF2B5EF4-FFF2-40B4-BE49-F238E27FC236}">
                <a16:creationId xmlns:a16="http://schemas.microsoft.com/office/drawing/2014/main" id="{FE353C34-0261-40B6-B13F-304516232963}"/>
              </a:ext>
            </a:extLst>
          </p:cNvPr>
          <p:cNvSpPr>
            <a:spLocks noGrp="1"/>
          </p:cNvSpPr>
          <p:nvPr>
            <p:ph type="body" sz="quarter" idx="4294967295"/>
          </p:nvPr>
        </p:nvSpPr>
        <p:spPr>
          <a:xfrm>
            <a:off x="458753" y="4084681"/>
            <a:ext cx="4537147" cy="246221"/>
          </a:xfrm>
        </p:spPr>
        <p:txBody>
          <a:bodyPr/>
          <a:lstStyle/>
          <a:p>
            <a:pPr marL="0" indent="0">
              <a:buNone/>
            </a:pPr>
            <a:r>
              <a:rPr lang="en-US" sz="1600" dirty="0"/>
              <a:t>Teams admin center shows which devices might need a firmware update</a:t>
            </a:r>
          </a:p>
        </p:txBody>
      </p:sp>
      <p:pic>
        <p:nvPicPr>
          <p:cNvPr id="5" name="Picture 4">
            <a:extLst>
              <a:ext uri="{FF2B5EF4-FFF2-40B4-BE49-F238E27FC236}">
                <a16:creationId xmlns:a16="http://schemas.microsoft.com/office/drawing/2014/main" id="{880DD145-54C6-4C42-9734-3924AEE52A8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58753" y="1582683"/>
            <a:ext cx="7567369" cy="2053623"/>
          </a:xfrm>
          <a:prstGeom prst="rect">
            <a:avLst/>
          </a:prstGeom>
          <a:solidFill>
            <a:schemeClr val="bg1"/>
          </a:solidFill>
          <a:ln>
            <a:noFill/>
          </a:ln>
          <a:effectLst>
            <a:outerShdw blurRad="190500" algn="tl" rotWithShape="0">
              <a:srgbClr val="333333">
                <a:alpha val="30000"/>
              </a:srgbClr>
            </a:outerShdw>
          </a:effectLst>
        </p:spPr>
      </p:pic>
      <p:sp>
        <p:nvSpPr>
          <p:cNvPr id="6" name="Rectangle 5">
            <a:extLst>
              <a:ext uri="{FF2B5EF4-FFF2-40B4-BE49-F238E27FC236}">
                <a16:creationId xmlns:a16="http://schemas.microsoft.com/office/drawing/2014/main" id="{FA0C6D72-3817-4141-8ABD-C537AE88374F}"/>
              </a:ext>
              <a:ext uri="{C183D7F6-B498-43B3-948B-1728B52AA6E4}">
                <adec:decorative xmlns:adec="http://schemas.microsoft.com/office/drawing/2017/decorative" val="1"/>
              </a:ext>
            </a:extLst>
          </p:cNvPr>
          <p:cNvSpPr/>
          <p:nvPr/>
        </p:nvSpPr>
        <p:spPr bwMode="auto">
          <a:xfrm>
            <a:off x="6637004" y="2662989"/>
            <a:ext cx="1304692" cy="657727"/>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3002971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E24522-B508-4338-B11E-78A545F7C53C}"/>
              </a:ext>
            </a:extLst>
          </p:cNvPr>
          <p:cNvSpPr>
            <a:spLocks noGrp="1"/>
          </p:cNvSpPr>
          <p:nvPr>
            <p:ph type="title"/>
          </p:nvPr>
        </p:nvSpPr>
        <p:spPr/>
        <p:txBody>
          <a:bodyPr/>
          <a:lstStyle/>
          <a:p>
            <a:r>
              <a:rPr lang="en-US" dirty="0"/>
              <a:t>Updating </a:t>
            </a:r>
          </a:p>
        </p:txBody>
      </p:sp>
      <p:sp>
        <p:nvSpPr>
          <p:cNvPr id="12" name="Text Placeholder 11">
            <a:extLst>
              <a:ext uri="{FF2B5EF4-FFF2-40B4-BE49-F238E27FC236}">
                <a16:creationId xmlns:a16="http://schemas.microsoft.com/office/drawing/2014/main" id="{39549F76-21B0-438E-A3C4-12AF127516A4}"/>
              </a:ext>
            </a:extLst>
          </p:cNvPr>
          <p:cNvSpPr>
            <a:spLocks noGrp="1"/>
          </p:cNvSpPr>
          <p:nvPr>
            <p:ph type="body" sz="quarter" idx="11"/>
          </p:nvPr>
        </p:nvSpPr>
        <p:spPr>
          <a:xfrm>
            <a:off x="4474630" y="2322266"/>
            <a:ext cx="4089722" cy="969496"/>
          </a:xfrm>
        </p:spPr>
        <p:txBody>
          <a:bodyPr/>
          <a:lstStyle/>
          <a:p>
            <a:pPr marL="0" indent="0">
              <a:spcBef>
                <a:spcPts val="1200"/>
              </a:spcBef>
              <a:spcAft>
                <a:spcPts val="600"/>
              </a:spcAft>
              <a:buClr>
                <a:schemeClr val="accent1"/>
              </a:buClr>
              <a:buSzPct val="100000"/>
            </a:pPr>
            <a:r>
              <a:rPr lang="en-US" sz="1600" dirty="0"/>
              <a:t>Updates can be </a:t>
            </a:r>
            <a:r>
              <a:rPr lang="en-US" sz="1600" dirty="0">
                <a:solidFill>
                  <a:schemeClr val="accent1"/>
                </a:solidFill>
                <a:latin typeface="+mj-lt"/>
              </a:rPr>
              <a:t>automatic</a:t>
            </a:r>
            <a:r>
              <a:rPr lang="en-US" sz="1600" dirty="0"/>
              <a:t> or </a:t>
            </a:r>
            <a:r>
              <a:rPr lang="en-US" sz="1600" dirty="0">
                <a:solidFill>
                  <a:schemeClr val="accent1"/>
                </a:solidFill>
                <a:latin typeface="+mj-lt"/>
              </a:rPr>
              <a:t>manual</a:t>
            </a:r>
          </a:p>
          <a:p>
            <a:pPr marL="0" indent="0">
              <a:spcBef>
                <a:spcPts val="1200"/>
              </a:spcBef>
              <a:spcAft>
                <a:spcPts val="600"/>
              </a:spcAft>
              <a:buClr>
                <a:schemeClr val="accent1"/>
              </a:buClr>
              <a:buSzPct val="100000"/>
            </a:pPr>
            <a:r>
              <a:rPr lang="en-US" sz="1600" dirty="0"/>
              <a:t>Automatic updates can be </a:t>
            </a:r>
            <a:r>
              <a:rPr lang="en-US" sz="1600" dirty="0">
                <a:solidFill>
                  <a:schemeClr val="accent1"/>
                </a:solidFill>
                <a:latin typeface="+mj-lt"/>
              </a:rPr>
              <a:t>deferred</a:t>
            </a:r>
            <a:r>
              <a:rPr lang="en-US" sz="1600" dirty="0"/>
              <a:t> before being applied</a:t>
            </a:r>
          </a:p>
        </p:txBody>
      </p:sp>
      <p:pic>
        <p:nvPicPr>
          <p:cNvPr id="7" name="Picture 6">
            <a:extLst>
              <a:ext uri="{FF2B5EF4-FFF2-40B4-BE49-F238E27FC236}">
                <a16:creationId xmlns:a16="http://schemas.microsoft.com/office/drawing/2014/main" id="{2414AB02-C58A-45AA-A2E5-37F68208DF63}"/>
              </a:ext>
              <a:ext uri="{C183D7F6-B498-43B3-948B-1728B52AA6E4}">
                <adec:decorative xmlns:adec="http://schemas.microsoft.com/office/drawing/2017/decorative" val="1"/>
              </a:ext>
            </a:extLst>
          </p:cNvPr>
          <p:cNvPicPr>
            <a:picLocks noChangeAspect="1"/>
          </p:cNvPicPr>
          <p:nvPr/>
        </p:nvPicPr>
        <p:blipFill rotWithShape="1">
          <a:blip r:embed="rId3"/>
          <a:srcRect l="1541"/>
          <a:stretch/>
        </p:blipFill>
        <p:spPr>
          <a:xfrm>
            <a:off x="588263" y="1244238"/>
            <a:ext cx="3383666" cy="3932736"/>
          </a:xfrm>
          <a:prstGeom prst="rect">
            <a:avLst/>
          </a:prstGeom>
          <a:solidFill>
            <a:schemeClr val="bg1"/>
          </a:solidFill>
          <a:ln>
            <a:noFill/>
          </a:ln>
          <a:effectLst>
            <a:outerShdw blurRad="190500" algn="tl" rotWithShape="0">
              <a:srgbClr val="333333">
                <a:alpha val="30000"/>
              </a:srgbClr>
            </a:outerShdw>
          </a:effectLst>
        </p:spPr>
      </p:pic>
    </p:spTree>
    <p:extLst>
      <p:ext uri="{BB962C8B-B14F-4D97-AF65-F5344CB8AC3E}">
        <p14:creationId xmlns:p14="http://schemas.microsoft.com/office/powerpoint/2010/main" val="1310990452"/>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D3F49D-1283-4930-A3CF-859F9302F0FD}"/>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643" t="4919" r="2571" b="4679"/>
          <a:stretch/>
        </p:blipFill>
        <p:spPr>
          <a:xfrm>
            <a:off x="588263" y="1472034"/>
            <a:ext cx="2624230" cy="4928766"/>
          </a:xfrm>
          <a:prstGeom prst="rect">
            <a:avLst/>
          </a:prstGeom>
          <a:solidFill>
            <a:schemeClr val="bg1"/>
          </a:solidFill>
          <a:ln>
            <a:noFill/>
          </a:ln>
          <a:effectLst>
            <a:outerShdw blurRad="190500" algn="tl" rotWithShape="0">
              <a:srgbClr val="333333">
                <a:alpha val="30000"/>
              </a:srgbClr>
            </a:outerShdw>
          </a:effectLst>
        </p:spPr>
      </p:pic>
      <p:sp>
        <p:nvSpPr>
          <p:cNvPr id="2" name="Title 1">
            <a:extLst>
              <a:ext uri="{FF2B5EF4-FFF2-40B4-BE49-F238E27FC236}">
                <a16:creationId xmlns:a16="http://schemas.microsoft.com/office/drawing/2014/main" id="{101FDE51-FA63-4D4B-B155-063A2F8D75BA}"/>
              </a:ext>
            </a:extLst>
          </p:cNvPr>
          <p:cNvSpPr>
            <a:spLocks noGrp="1"/>
          </p:cNvSpPr>
          <p:nvPr>
            <p:ph type="title"/>
          </p:nvPr>
        </p:nvSpPr>
        <p:spPr/>
        <p:txBody>
          <a:bodyPr/>
          <a:lstStyle/>
          <a:p>
            <a:r>
              <a:rPr lang="en-US" dirty="0"/>
              <a:t>Updating  </a:t>
            </a:r>
          </a:p>
        </p:txBody>
      </p:sp>
      <p:sp>
        <p:nvSpPr>
          <p:cNvPr id="10" name="Text Placeholder 9">
            <a:extLst>
              <a:ext uri="{FF2B5EF4-FFF2-40B4-BE49-F238E27FC236}">
                <a16:creationId xmlns:a16="http://schemas.microsoft.com/office/drawing/2014/main" id="{2885E47C-94CD-414D-9238-D4ED86A15834}"/>
              </a:ext>
            </a:extLst>
          </p:cNvPr>
          <p:cNvSpPr>
            <a:spLocks noGrp="1"/>
          </p:cNvSpPr>
          <p:nvPr>
            <p:ph type="body" sz="quarter" idx="11"/>
          </p:nvPr>
        </p:nvSpPr>
        <p:spPr>
          <a:xfrm>
            <a:off x="3720085" y="2217992"/>
            <a:ext cx="5124048" cy="969496"/>
          </a:xfrm>
        </p:spPr>
        <p:txBody>
          <a:bodyPr/>
          <a:lstStyle/>
          <a:p>
            <a:pPr marL="0" indent="0">
              <a:spcBef>
                <a:spcPts val="1200"/>
              </a:spcBef>
              <a:spcAft>
                <a:spcPts val="600"/>
              </a:spcAft>
              <a:buClr>
                <a:schemeClr val="accent1"/>
              </a:buClr>
              <a:buSzPct val="100000"/>
            </a:pPr>
            <a:r>
              <a:rPr lang="en-US" sz="1600" dirty="0"/>
              <a:t>Manual updates can be </a:t>
            </a:r>
            <a:r>
              <a:rPr lang="en-US" sz="1600" dirty="0">
                <a:solidFill>
                  <a:schemeClr val="accent1"/>
                </a:solidFill>
                <a:latin typeface="+mj-lt"/>
              </a:rPr>
              <a:t>immediate</a:t>
            </a:r>
            <a:r>
              <a:rPr lang="en-US" sz="1600" dirty="0"/>
              <a:t> or </a:t>
            </a:r>
            <a:r>
              <a:rPr lang="en-US" sz="1600" dirty="0">
                <a:solidFill>
                  <a:schemeClr val="accent1"/>
                </a:solidFill>
                <a:latin typeface="+mj-lt"/>
              </a:rPr>
              <a:t>scheduled</a:t>
            </a:r>
          </a:p>
          <a:p>
            <a:pPr marL="0" indent="0">
              <a:spcBef>
                <a:spcPts val="1200"/>
              </a:spcBef>
              <a:spcAft>
                <a:spcPts val="600"/>
              </a:spcAft>
              <a:buClr>
                <a:schemeClr val="accent1"/>
              </a:buClr>
              <a:buSzPct val="100000"/>
            </a:pPr>
            <a:r>
              <a:rPr lang="en-US" sz="1600" dirty="0"/>
              <a:t>Devices can update Teams app </a:t>
            </a:r>
            <a:r>
              <a:rPr lang="en-US" sz="1600" dirty="0">
                <a:solidFill>
                  <a:schemeClr val="accent1"/>
                </a:solidFill>
                <a:latin typeface="+mj-lt"/>
              </a:rPr>
              <a:t>independently</a:t>
            </a:r>
            <a:r>
              <a:rPr lang="en-US" sz="1600" dirty="0"/>
              <a:t> of firmware</a:t>
            </a:r>
          </a:p>
        </p:txBody>
      </p:sp>
    </p:spTree>
    <p:extLst>
      <p:ext uri="{BB962C8B-B14F-4D97-AF65-F5344CB8AC3E}">
        <p14:creationId xmlns:p14="http://schemas.microsoft.com/office/powerpoint/2010/main" val="59504745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pPr lvl="0"/>
            <a:r>
              <a:rPr lang="en-US"/>
              <a:t>Understanding device sign-in</a:t>
            </a:r>
          </a:p>
        </p:txBody>
      </p:sp>
    </p:spTree>
    <p:extLst>
      <p:ext uri="{BB962C8B-B14F-4D97-AF65-F5344CB8AC3E}">
        <p14:creationId xmlns:p14="http://schemas.microsoft.com/office/powerpoint/2010/main" val="1373699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Arrow Connector 10">
            <a:extLst>
              <a:ext uri="{FF2B5EF4-FFF2-40B4-BE49-F238E27FC236}">
                <a16:creationId xmlns:a16="http://schemas.microsoft.com/office/drawing/2014/main" id="{9E8DFF1B-A941-4FC6-AF42-4E18F7B4E3D9}"/>
              </a:ext>
              <a:ext uri="{C183D7F6-B498-43B3-948B-1728B52AA6E4}">
                <adec:decorative xmlns:adec="http://schemas.microsoft.com/office/drawing/2017/decorative" val="1"/>
              </a:ext>
            </a:extLst>
          </p:cNvPr>
          <p:cNvCxnSpPr>
            <a:cxnSpLocks/>
          </p:cNvCxnSpPr>
          <p:nvPr/>
        </p:nvCxnSpPr>
        <p:spPr>
          <a:xfrm>
            <a:off x="1528465" y="2954562"/>
            <a:ext cx="1438737" cy="0"/>
          </a:xfrm>
          <a:prstGeom prst="straightConnector1">
            <a:avLst/>
          </a:prstGeom>
          <a:ln w="19050">
            <a:solidFill>
              <a:schemeClr val="bg1">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90E23B40-A6D0-4B9F-8997-5713D217692B}"/>
              </a:ext>
              <a:ext uri="{C183D7F6-B498-43B3-948B-1728B52AA6E4}">
                <adec:decorative xmlns:adec="http://schemas.microsoft.com/office/drawing/2017/decorative" val="1"/>
              </a:ext>
            </a:extLst>
          </p:cNvPr>
          <p:cNvSpPr txBox="1"/>
          <p:nvPr/>
        </p:nvSpPr>
        <p:spPr>
          <a:xfrm>
            <a:off x="1641453" y="2399211"/>
            <a:ext cx="1242130" cy="443198"/>
          </a:xfrm>
          <a:prstGeom prst="rect">
            <a:avLst/>
          </a:prstGeom>
          <a:noFill/>
        </p:spPr>
        <p:txBody>
          <a:bodyPr wrap="square" lIns="0" tIns="0" rIns="0" bIns="0" rtlCol="0">
            <a:spAutoFit/>
          </a:bodyPr>
          <a:lstStyle/>
          <a:p>
            <a:pPr marL="0" marR="0" lvl="0" indent="0" defTabSz="914400" rtl="0" eaLnBrk="1" fontAlgn="auto" latinLnBrk="0" hangingPunct="1">
              <a:lnSpc>
                <a:spcPct val="90000"/>
              </a:lnSpc>
              <a:spcBef>
                <a:spcPts val="0"/>
              </a:spcBef>
              <a:spcAft>
                <a:spcPts val="0"/>
              </a:spcAft>
              <a:buClrTx/>
              <a:buSzTx/>
              <a:buFontTx/>
              <a:buNone/>
              <a:tabLst/>
              <a:defRPr/>
            </a:pPr>
            <a:r>
              <a:rPr kumimoji="0" lang="en-US" sz="1600" b="0" i="0" u="none" strike="noStrike" kern="1200" cap="none" spc="0" normalizeH="0" baseline="0" noProof="0" dirty="0">
                <a:ln>
                  <a:noFill/>
                </a:ln>
                <a:effectLst/>
                <a:uLnTx/>
                <a:uFillTx/>
                <a:latin typeface="+mj-lt"/>
                <a:cs typeface="Poppins Light" panose="02000000000000000000" pitchFamily="2" charset="0"/>
              </a:rPr>
              <a:t>01</a:t>
            </a:r>
          </a:p>
          <a:p>
            <a:pPr marL="0" marR="0" lvl="0" indent="0" defTabSz="914400" rtl="0" eaLnBrk="1" fontAlgn="auto" latinLnBrk="0" hangingPunct="1">
              <a:lnSpc>
                <a:spcPct val="90000"/>
              </a:lnSpc>
              <a:spcBef>
                <a:spcPts val="0"/>
              </a:spcBef>
              <a:spcAft>
                <a:spcPts val="0"/>
              </a:spcAft>
              <a:buClrTx/>
              <a:buSzTx/>
              <a:buFontTx/>
              <a:buNone/>
              <a:tabLst/>
              <a:defRPr/>
            </a:pPr>
            <a:r>
              <a:rPr kumimoji="0" lang="en-US" sz="1600" b="0" i="0" u="none" strike="noStrike" kern="1200" cap="none" spc="0" normalizeH="0" baseline="0" noProof="0" dirty="0">
                <a:ln>
                  <a:noFill/>
                </a:ln>
                <a:effectLst/>
                <a:uLnTx/>
                <a:uFillTx/>
                <a:latin typeface="+mj-lt"/>
                <a:cs typeface="Poppins Light" panose="02000000000000000000" pitchFamily="2" charset="0"/>
              </a:rPr>
              <a:t>Authenticate</a:t>
            </a:r>
          </a:p>
        </p:txBody>
      </p:sp>
      <p:pic>
        <p:nvPicPr>
          <p:cNvPr id="55" name="Graphic 54">
            <a:extLst>
              <a:ext uri="{FF2B5EF4-FFF2-40B4-BE49-F238E27FC236}">
                <a16:creationId xmlns:a16="http://schemas.microsoft.com/office/drawing/2014/main" id="{8C006C9C-9652-449E-A623-9DD618FE6F53}"/>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14176" y="6313234"/>
            <a:ext cx="514176" cy="544766"/>
          </a:xfrm>
          <a:prstGeom prst="rect">
            <a:avLst/>
          </a:prstGeom>
        </p:spPr>
      </p:pic>
      <p:pic>
        <p:nvPicPr>
          <p:cNvPr id="64" name="Graphic 63">
            <a:extLst>
              <a:ext uri="{FF2B5EF4-FFF2-40B4-BE49-F238E27FC236}">
                <a16:creationId xmlns:a16="http://schemas.microsoft.com/office/drawing/2014/main" id="{68061CF5-D2F7-4CD2-BF13-12933D8DEC4D}"/>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02439" y="6313234"/>
            <a:ext cx="514176" cy="544766"/>
          </a:xfrm>
          <a:prstGeom prst="rect">
            <a:avLst/>
          </a:prstGeom>
        </p:spPr>
      </p:pic>
      <p:pic>
        <p:nvPicPr>
          <p:cNvPr id="65" name="Graphic 64">
            <a:extLst>
              <a:ext uri="{FF2B5EF4-FFF2-40B4-BE49-F238E27FC236}">
                <a16:creationId xmlns:a16="http://schemas.microsoft.com/office/drawing/2014/main" id="{AD5BD6CE-1092-4FCD-84D4-B4E597FD6383}"/>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490702" y="6313234"/>
            <a:ext cx="514176" cy="544766"/>
          </a:xfrm>
          <a:prstGeom prst="rect">
            <a:avLst/>
          </a:prstGeom>
        </p:spPr>
      </p:pic>
      <p:pic>
        <p:nvPicPr>
          <p:cNvPr id="79" name="Graphic 78">
            <a:extLst>
              <a:ext uri="{FF2B5EF4-FFF2-40B4-BE49-F238E27FC236}">
                <a16:creationId xmlns:a16="http://schemas.microsoft.com/office/drawing/2014/main" id="{34D39E4F-B632-4452-BEF0-A7C396AC0DF5}"/>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02439" y="6313234"/>
            <a:ext cx="514176" cy="544766"/>
          </a:xfrm>
          <a:prstGeom prst="rect">
            <a:avLst/>
          </a:prstGeom>
        </p:spPr>
      </p:pic>
      <p:sp>
        <p:nvSpPr>
          <p:cNvPr id="4" name="Rectangle: Rounded Corners 3">
            <a:extLst>
              <a:ext uri="{FF2B5EF4-FFF2-40B4-BE49-F238E27FC236}">
                <a16:creationId xmlns:a16="http://schemas.microsoft.com/office/drawing/2014/main" id="{63BCFCBA-A5F4-4C48-AD9B-87EADA5834D4}"/>
              </a:ext>
              <a:ext uri="{C183D7F6-B498-43B3-948B-1728B52AA6E4}">
                <adec:decorative xmlns:adec="http://schemas.microsoft.com/office/drawing/2017/decorative" val="1"/>
              </a:ext>
            </a:extLst>
          </p:cNvPr>
          <p:cNvSpPr/>
          <p:nvPr/>
        </p:nvSpPr>
        <p:spPr bwMode="auto">
          <a:xfrm>
            <a:off x="3095957" y="1277452"/>
            <a:ext cx="1828800" cy="3354220"/>
          </a:xfrm>
          <a:prstGeom prst="roundRect">
            <a:avLst>
              <a:gd name="adj" fmla="val 8314"/>
            </a:avLst>
          </a:prstGeom>
          <a:noFill/>
          <a:ln w="38100">
            <a:solidFill>
              <a:srgbClr val="5CB5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Rounded Corners 4">
            <a:extLst>
              <a:ext uri="{FF2B5EF4-FFF2-40B4-BE49-F238E27FC236}">
                <a16:creationId xmlns:a16="http://schemas.microsoft.com/office/drawing/2014/main" id="{A61ECA57-CD1A-403E-B71D-CCAD6DFC17B3}"/>
              </a:ext>
              <a:ext uri="{C183D7F6-B498-43B3-948B-1728B52AA6E4}">
                <adec:decorative xmlns:adec="http://schemas.microsoft.com/office/drawing/2017/decorative" val="1"/>
              </a:ext>
            </a:extLst>
          </p:cNvPr>
          <p:cNvSpPr/>
          <p:nvPr/>
        </p:nvSpPr>
        <p:spPr bwMode="auto">
          <a:xfrm>
            <a:off x="6239174" y="1277452"/>
            <a:ext cx="1828800" cy="3354220"/>
          </a:xfrm>
          <a:prstGeom prst="roundRect">
            <a:avLst>
              <a:gd name="adj" fmla="val 8344"/>
            </a:avLst>
          </a:prstGeom>
          <a:noFill/>
          <a:ln w="3810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cxnSp>
        <p:nvCxnSpPr>
          <p:cNvPr id="56" name="Straight Arrow Connector 55">
            <a:extLst>
              <a:ext uri="{FF2B5EF4-FFF2-40B4-BE49-F238E27FC236}">
                <a16:creationId xmlns:a16="http://schemas.microsoft.com/office/drawing/2014/main" id="{0CE7B08F-16DB-4864-B301-E11CE632BA78}"/>
              </a:ext>
              <a:ext uri="{C183D7F6-B498-43B3-948B-1728B52AA6E4}">
                <adec:decorative xmlns:adec="http://schemas.microsoft.com/office/drawing/2017/decorative" val="1"/>
              </a:ext>
            </a:extLst>
          </p:cNvPr>
          <p:cNvCxnSpPr>
            <a:cxnSpLocks/>
          </p:cNvCxnSpPr>
          <p:nvPr/>
        </p:nvCxnSpPr>
        <p:spPr>
          <a:xfrm>
            <a:off x="5065803" y="2954562"/>
            <a:ext cx="1005840"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7" name="Rectangle: Rounded Corners 6">
            <a:extLst>
              <a:ext uri="{FF2B5EF4-FFF2-40B4-BE49-F238E27FC236}">
                <a16:creationId xmlns:a16="http://schemas.microsoft.com/office/drawing/2014/main" id="{1047EBE7-A981-4872-AC1C-4C749DDCDCDD}"/>
              </a:ext>
              <a:ext uri="{C183D7F6-B498-43B3-948B-1728B52AA6E4}">
                <adec:decorative xmlns:adec="http://schemas.microsoft.com/office/drawing/2017/decorative" val="1"/>
              </a:ext>
            </a:extLst>
          </p:cNvPr>
          <p:cNvSpPr/>
          <p:nvPr/>
        </p:nvSpPr>
        <p:spPr bwMode="auto">
          <a:xfrm rot="5400000">
            <a:off x="2847919" y="3132823"/>
            <a:ext cx="2524306" cy="222531"/>
          </a:xfrm>
          <a:prstGeom prst="roundRect">
            <a:avLst/>
          </a:prstGeom>
          <a:solidFill>
            <a:srgbClr val="5CB5D9"/>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tx1"/>
                </a:solidFill>
                <a:ea typeface="Segoe UI" pitchFamily="34" charset="0"/>
                <a:cs typeface="Segoe UI" pitchFamily="34" charset="0"/>
              </a:rPr>
              <a:t>Authentication</a:t>
            </a:r>
            <a:endParaRPr lang="en-GB" sz="1400">
              <a:solidFill>
                <a:schemeClr val="tx1"/>
              </a:solidFill>
              <a:ea typeface="Segoe UI" pitchFamily="34" charset="0"/>
              <a:cs typeface="Segoe UI" pitchFamily="34" charset="0"/>
            </a:endParaRPr>
          </a:p>
        </p:txBody>
      </p:sp>
      <p:sp>
        <p:nvSpPr>
          <p:cNvPr id="10" name="Rectangle: Rounded Corners 9">
            <a:extLst>
              <a:ext uri="{FF2B5EF4-FFF2-40B4-BE49-F238E27FC236}">
                <a16:creationId xmlns:a16="http://schemas.microsoft.com/office/drawing/2014/main" id="{E8FD6499-6458-4B01-BD30-BE095DBD49D7}"/>
              </a:ext>
              <a:ext uri="{C183D7F6-B498-43B3-948B-1728B52AA6E4}">
                <adec:decorative xmlns:adec="http://schemas.microsoft.com/office/drawing/2017/decorative" val="1"/>
              </a:ext>
            </a:extLst>
          </p:cNvPr>
          <p:cNvSpPr/>
          <p:nvPr/>
        </p:nvSpPr>
        <p:spPr bwMode="auto">
          <a:xfrm rot="5400000">
            <a:off x="3124614" y="3132823"/>
            <a:ext cx="2524306" cy="222531"/>
          </a:xfrm>
          <a:prstGeom prst="roundRect">
            <a:avLst/>
          </a:prstGeom>
          <a:solidFill>
            <a:srgbClr val="5CB5D9"/>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tx1"/>
                </a:solidFill>
                <a:ea typeface="Segoe UI" pitchFamily="34" charset="0"/>
                <a:cs typeface="Segoe UI" pitchFamily="34" charset="0"/>
              </a:rPr>
              <a:t>Conditional Access</a:t>
            </a:r>
            <a:endParaRPr lang="en-GB" sz="1400" err="1">
              <a:solidFill>
                <a:schemeClr val="tx1"/>
              </a:solidFill>
              <a:ea typeface="Segoe UI" pitchFamily="34" charset="0"/>
              <a:cs typeface="Segoe UI" pitchFamily="34" charset="0"/>
            </a:endParaRPr>
          </a:p>
        </p:txBody>
      </p:sp>
      <p:sp>
        <p:nvSpPr>
          <p:cNvPr id="12" name="Rectangle: Rounded Corners 11">
            <a:extLst>
              <a:ext uri="{FF2B5EF4-FFF2-40B4-BE49-F238E27FC236}">
                <a16:creationId xmlns:a16="http://schemas.microsoft.com/office/drawing/2014/main" id="{5709896C-7C2E-4EAF-9640-D095FFF2D7AC}"/>
              </a:ext>
              <a:ext uri="{C183D7F6-B498-43B3-948B-1728B52AA6E4}">
                <adec:decorative xmlns:adec="http://schemas.microsoft.com/office/drawing/2017/decorative" val="1"/>
              </a:ext>
            </a:extLst>
          </p:cNvPr>
          <p:cNvSpPr/>
          <p:nvPr/>
        </p:nvSpPr>
        <p:spPr bwMode="auto">
          <a:xfrm rot="5400000">
            <a:off x="5207604" y="3132822"/>
            <a:ext cx="2524306" cy="222531"/>
          </a:xfrm>
          <a:prstGeom prst="roundRect">
            <a:avLst/>
          </a:prstGeom>
          <a:solidFill>
            <a:schemeClr val="accent1"/>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bg1"/>
                </a:solidFill>
                <a:ea typeface="Segoe UI" pitchFamily="34" charset="0"/>
                <a:cs typeface="Segoe UI" pitchFamily="34" charset="0"/>
              </a:rPr>
              <a:t>Device Registration</a:t>
            </a:r>
            <a:endParaRPr lang="en-GB" sz="1400">
              <a:solidFill>
                <a:schemeClr val="bg1"/>
              </a:solidFill>
              <a:ea typeface="Segoe UI" pitchFamily="34" charset="0"/>
              <a:cs typeface="Segoe UI" pitchFamily="34" charset="0"/>
            </a:endParaRPr>
          </a:p>
        </p:txBody>
      </p:sp>
      <p:sp>
        <p:nvSpPr>
          <p:cNvPr id="13" name="Rectangle: Rounded Corners 12">
            <a:extLst>
              <a:ext uri="{FF2B5EF4-FFF2-40B4-BE49-F238E27FC236}">
                <a16:creationId xmlns:a16="http://schemas.microsoft.com/office/drawing/2014/main" id="{88A4EA70-9E67-4CCD-BBDA-644CBF551B1D}"/>
              </a:ext>
              <a:ext uri="{C183D7F6-B498-43B3-948B-1728B52AA6E4}">
                <adec:decorative xmlns:adec="http://schemas.microsoft.com/office/drawing/2017/decorative" val="1"/>
              </a:ext>
            </a:extLst>
          </p:cNvPr>
          <p:cNvSpPr/>
          <p:nvPr/>
        </p:nvSpPr>
        <p:spPr bwMode="auto">
          <a:xfrm rot="5400000">
            <a:off x="3399449" y="3132823"/>
            <a:ext cx="2524306" cy="222531"/>
          </a:xfrm>
          <a:prstGeom prst="roundRect">
            <a:avLst/>
          </a:prstGeom>
          <a:solidFill>
            <a:srgbClr val="5CB5D9"/>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dirty="0">
                <a:solidFill>
                  <a:schemeClr val="tx1"/>
                </a:solidFill>
                <a:ea typeface="Segoe UI" pitchFamily="34" charset="0"/>
                <a:cs typeface="Segoe UI" pitchFamily="34" charset="0"/>
              </a:rPr>
              <a:t>Azure AD Registration</a:t>
            </a:r>
            <a:endParaRPr lang="en-GB" sz="1400" dirty="0">
              <a:solidFill>
                <a:schemeClr val="tx1"/>
              </a:solidFill>
              <a:ea typeface="Segoe UI" pitchFamily="34" charset="0"/>
              <a:cs typeface="Segoe UI" pitchFamily="34" charset="0"/>
            </a:endParaRPr>
          </a:p>
        </p:txBody>
      </p:sp>
      <p:sp>
        <p:nvSpPr>
          <p:cNvPr id="15" name="Rectangle: Rounded Corners 14">
            <a:extLst>
              <a:ext uri="{FF2B5EF4-FFF2-40B4-BE49-F238E27FC236}">
                <a16:creationId xmlns:a16="http://schemas.microsoft.com/office/drawing/2014/main" id="{A4F39191-60CB-4920-BCF3-B1BEE5EA28B9}"/>
              </a:ext>
              <a:ext uri="{C183D7F6-B498-43B3-948B-1728B52AA6E4}">
                <adec:decorative xmlns:adec="http://schemas.microsoft.com/office/drawing/2017/decorative" val="1"/>
              </a:ext>
            </a:extLst>
          </p:cNvPr>
          <p:cNvSpPr/>
          <p:nvPr/>
        </p:nvSpPr>
        <p:spPr bwMode="auto">
          <a:xfrm>
            <a:off x="9425605" y="1277452"/>
            <a:ext cx="1828800" cy="3354220"/>
          </a:xfrm>
          <a:prstGeom prst="roundRect">
            <a:avLst>
              <a:gd name="adj" fmla="val 10722"/>
            </a:avLst>
          </a:prstGeom>
          <a:noFill/>
          <a:ln w="38100">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cxnSp>
        <p:nvCxnSpPr>
          <p:cNvPr id="70" name="Straight Arrow Connector 69">
            <a:extLst>
              <a:ext uri="{FF2B5EF4-FFF2-40B4-BE49-F238E27FC236}">
                <a16:creationId xmlns:a16="http://schemas.microsoft.com/office/drawing/2014/main" id="{28D24FB6-4580-4805-9F0A-2C4F4290F6EA}"/>
              </a:ext>
              <a:ext uri="{C183D7F6-B498-43B3-948B-1728B52AA6E4}">
                <adec:decorative xmlns:adec="http://schemas.microsoft.com/office/drawing/2017/decorative" val="1"/>
              </a:ext>
            </a:extLst>
          </p:cNvPr>
          <p:cNvCxnSpPr>
            <a:cxnSpLocks/>
          </p:cNvCxnSpPr>
          <p:nvPr/>
        </p:nvCxnSpPr>
        <p:spPr>
          <a:xfrm>
            <a:off x="8228180" y="2954562"/>
            <a:ext cx="1005840"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FA80F95A-C207-488A-A776-EE92FE3B5EF3}"/>
              </a:ext>
              <a:ext uri="{C183D7F6-B498-43B3-948B-1728B52AA6E4}">
                <adec:decorative xmlns:adec="http://schemas.microsoft.com/office/drawing/2017/decorative" val="1"/>
              </a:ext>
            </a:extLst>
          </p:cNvPr>
          <p:cNvSpPr txBox="1"/>
          <p:nvPr/>
        </p:nvSpPr>
        <p:spPr>
          <a:xfrm>
            <a:off x="5147965" y="2399211"/>
            <a:ext cx="1032258" cy="443198"/>
          </a:xfrm>
          <a:prstGeom prst="rect">
            <a:avLst/>
          </a:prstGeom>
          <a:noFill/>
        </p:spPr>
        <p:txBody>
          <a:bodyPr wrap="square" lIns="0" tIns="0" rIns="0" bIns="0" rtlCol="0">
            <a:spAutoFit/>
          </a:bodyPr>
          <a:lstStyle/>
          <a:p>
            <a:pPr>
              <a:lnSpc>
                <a:spcPct val="90000"/>
              </a:lnSpc>
              <a:defRPr/>
            </a:pPr>
            <a:r>
              <a:rPr lang="en-US" sz="1600">
                <a:latin typeface="+mj-lt"/>
                <a:cs typeface="Poppins Light" panose="02000000000000000000" pitchFamily="2" charset="0"/>
              </a:rPr>
              <a:t>02 </a:t>
            </a:r>
          </a:p>
          <a:p>
            <a:pPr marL="0" marR="0" lvl="0" indent="0" defTabSz="914400" rtl="0" eaLnBrk="1" fontAlgn="auto" latinLnBrk="0" hangingPunct="1">
              <a:lnSpc>
                <a:spcPct val="90000"/>
              </a:lnSpc>
              <a:spcBef>
                <a:spcPts val="0"/>
              </a:spcBef>
              <a:spcAft>
                <a:spcPts val="0"/>
              </a:spcAft>
              <a:buClrTx/>
              <a:buSzTx/>
              <a:buFontTx/>
              <a:buNone/>
              <a:tabLst/>
              <a:defRPr/>
            </a:pPr>
            <a:r>
              <a:rPr lang="en-US" sz="1600">
                <a:latin typeface="+mj-lt"/>
                <a:cs typeface="Poppins Light" panose="02000000000000000000" pitchFamily="2" charset="0"/>
              </a:rPr>
              <a:t>Register</a:t>
            </a:r>
            <a:endParaRPr kumimoji="0" lang="en-US" sz="1600" b="0" i="0" u="none" strike="noStrike" kern="1200" cap="none" spc="0" normalizeH="0" baseline="0" noProof="0">
              <a:ln>
                <a:noFill/>
              </a:ln>
              <a:effectLst/>
              <a:uLnTx/>
              <a:uFillTx/>
              <a:latin typeface="+mj-lt"/>
              <a:cs typeface="Poppins Light" panose="02000000000000000000" pitchFamily="2" charset="0"/>
            </a:endParaRPr>
          </a:p>
        </p:txBody>
      </p:sp>
      <p:sp>
        <p:nvSpPr>
          <p:cNvPr id="72" name="TextBox 71">
            <a:extLst>
              <a:ext uri="{FF2B5EF4-FFF2-40B4-BE49-F238E27FC236}">
                <a16:creationId xmlns:a16="http://schemas.microsoft.com/office/drawing/2014/main" id="{B2654671-AD10-44B4-BC18-692BDE892BB8}"/>
              </a:ext>
              <a:ext uri="{C183D7F6-B498-43B3-948B-1728B52AA6E4}">
                <adec:decorative xmlns:adec="http://schemas.microsoft.com/office/drawing/2017/decorative" val="1"/>
              </a:ext>
            </a:extLst>
          </p:cNvPr>
          <p:cNvSpPr txBox="1"/>
          <p:nvPr/>
        </p:nvSpPr>
        <p:spPr>
          <a:xfrm>
            <a:off x="8282935" y="2399211"/>
            <a:ext cx="1032258" cy="443198"/>
          </a:xfrm>
          <a:prstGeom prst="rect">
            <a:avLst/>
          </a:prstGeom>
          <a:noFill/>
        </p:spPr>
        <p:txBody>
          <a:bodyPr wrap="square" lIns="0" tIns="0" rIns="0" bIns="0" rtlCol="0">
            <a:spAutoFit/>
          </a:bodyPr>
          <a:lstStyle/>
          <a:p>
            <a:pPr marR="0" lvl="0" indent="0" fontAlgn="auto">
              <a:lnSpc>
                <a:spcPct val="90000"/>
              </a:lnSpc>
              <a:spcBef>
                <a:spcPts val="0"/>
              </a:spcBef>
              <a:spcAft>
                <a:spcPts val="0"/>
              </a:spcAft>
              <a:buClrTx/>
              <a:buSzTx/>
              <a:buFontTx/>
              <a:buNone/>
              <a:tabLst/>
              <a:defRPr/>
            </a:pPr>
            <a:r>
              <a:rPr lang="en-US" sz="1600">
                <a:latin typeface="+mj-lt"/>
                <a:cs typeface="Poppins Light" panose="02000000000000000000" pitchFamily="2" charset="0"/>
              </a:rPr>
              <a:t>03 </a:t>
            </a:r>
          </a:p>
          <a:p>
            <a:pPr marL="0" marR="0" lvl="0" indent="0" defTabSz="914400" rtl="0" eaLnBrk="1" fontAlgn="auto" latinLnBrk="0" hangingPunct="1">
              <a:lnSpc>
                <a:spcPct val="90000"/>
              </a:lnSpc>
              <a:spcBef>
                <a:spcPts val="0"/>
              </a:spcBef>
              <a:spcAft>
                <a:spcPts val="0"/>
              </a:spcAft>
              <a:buClrTx/>
              <a:buSzTx/>
              <a:buFontTx/>
              <a:buNone/>
              <a:tabLst/>
              <a:defRPr/>
            </a:pPr>
            <a:r>
              <a:rPr lang="en-US" sz="1600">
                <a:latin typeface="+mj-lt"/>
                <a:cs typeface="Poppins Light" panose="02000000000000000000" pitchFamily="2" charset="0"/>
              </a:rPr>
              <a:t>Log In</a:t>
            </a:r>
            <a:endParaRPr kumimoji="0" lang="en-US" sz="1600" b="0" i="0" u="none" strike="noStrike" kern="1200" cap="none" spc="0" normalizeH="0" baseline="0" noProof="0">
              <a:ln>
                <a:noFill/>
              </a:ln>
              <a:effectLst/>
              <a:uLnTx/>
              <a:uFillTx/>
              <a:latin typeface="+mj-lt"/>
              <a:cs typeface="Poppins Light" panose="02000000000000000000" pitchFamily="2" charset="0"/>
            </a:endParaRPr>
          </a:p>
        </p:txBody>
      </p:sp>
      <p:sp>
        <p:nvSpPr>
          <p:cNvPr id="21" name="TextBox 20">
            <a:extLst>
              <a:ext uri="{FF2B5EF4-FFF2-40B4-BE49-F238E27FC236}">
                <a16:creationId xmlns:a16="http://schemas.microsoft.com/office/drawing/2014/main" id="{55A82A51-8EB6-4EBD-98F8-49FAAF454C4B}"/>
              </a:ext>
              <a:ext uri="{C183D7F6-B498-43B3-948B-1728B52AA6E4}">
                <adec:decorative xmlns:adec="http://schemas.microsoft.com/office/drawing/2017/decorative" val="1"/>
              </a:ext>
            </a:extLst>
          </p:cNvPr>
          <p:cNvSpPr txBox="1"/>
          <p:nvPr/>
        </p:nvSpPr>
        <p:spPr>
          <a:xfrm>
            <a:off x="3050237" y="1262941"/>
            <a:ext cx="1920240" cy="683264"/>
          </a:xfrm>
          <a:prstGeom prst="rect">
            <a:avLst/>
          </a:prstGeom>
          <a:noFill/>
        </p:spPr>
        <p:txBody>
          <a:bodyPr wrap="square" lIns="182880" tIns="146304" rIns="182880" bIns="146304" rtlCol="0">
            <a:spAutoFit/>
          </a:bodyPr>
          <a:lstStyle/>
          <a:p>
            <a:pPr algn="ctr">
              <a:lnSpc>
                <a:spcPct val="90000"/>
              </a:lnSpc>
              <a:spcAft>
                <a:spcPts val="600"/>
              </a:spcAft>
            </a:pPr>
            <a:r>
              <a:rPr lang="en-US" sz="1400" dirty="0">
                <a:latin typeface="+mj-lt"/>
              </a:rPr>
              <a:t>Azure Active Directory</a:t>
            </a:r>
            <a:endParaRPr lang="en-GB" sz="1400" dirty="0">
              <a:latin typeface="+mj-lt"/>
            </a:endParaRPr>
          </a:p>
        </p:txBody>
      </p:sp>
      <p:sp>
        <p:nvSpPr>
          <p:cNvPr id="28" name="TextBox 27">
            <a:extLst>
              <a:ext uri="{FF2B5EF4-FFF2-40B4-BE49-F238E27FC236}">
                <a16:creationId xmlns:a16="http://schemas.microsoft.com/office/drawing/2014/main" id="{879728C8-E9AC-455F-A3AC-F5BB39048729}"/>
              </a:ext>
              <a:ext uri="{C183D7F6-B498-43B3-948B-1728B52AA6E4}">
                <adec:decorative xmlns:adec="http://schemas.microsoft.com/office/drawing/2017/decorative" val="1"/>
              </a:ext>
            </a:extLst>
          </p:cNvPr>
          <p:cNvSpPr txBox="1"/>
          <p:nvPr/>
        </p:nvSpPr>
        <p:spPr>
          <a:xfrm>
            <a:off x="6193454" y="1262941"/>
            <a:ext cx="1920240" cy="489365"/>
          </a:xfrm>
          <a:prstGeom prst="rect">
            <a:avLst/>
          </a:prstGeom>
          <a:noFill/>
        </p:spPr>
        <p:txBody>
          <a:bodyPr wrap="square" lIns="182880" tIns="146304" rIns="182880" bIns="146304" rtlCol="0">
            <a:spAutoFit/>
          </a:bodyPr>
          <a:lstStyle/>
          <a:p>
            <a:pPr algn="ctr">
              <a:lnSpc>
                <a:spcPct val="90000"/>
              </a:lnSpc>
              <a:spcAft>
                <a:spcPts val="600"/>
              </a:spcAft>
            </a:pPr>
            <a:r>
              <a:rPr lang="en-US" sz="1400" dirty="0">
                <a:latin typeface="+mj-lt"/>
              </a:rPr>
              <a:t>Microsoft Intune</a:t>
            </a:r>
            <a:endParaRPr lang="en-GB" sz="1400" dirty="0">
              <a:latin typeface="+mj-lt"/>
            </a:endParaRPr>
          </a:p>
        </p:txBody>
      </p:sp>
      <p:sp>
        <p:nvSpPr>
          <p:cNvPr id="30" name="TextBox 29">
            <a:extLst>
              <a:ext uri="{FF2B5EF4-FFF2-40B4-BE49-F238E27FC236}">
                <a16:creationId xmlns:a16="http://schemas.microsoft.com/office/drawing/2014/main" id="{1FEA06E3-3685-43F3-8979-2FEA3EBC0C8E}"/>
              </a:ext>
              <a:ext uri="{C183D7F6-B498-43B3-948B-1728B52AA6E4}">
                <adec:decorative xmlns:adec="http://schemas.microsoft.com/office/drawing/2017/decorative" val="1"/>
              </a:ext>
            </a:extLst>
          </p:cNvPr>
          <p:cNvSpPr txBox="1"/>
          <p:nvPr/>
        </p:nvSpPr>
        <p:spPr>
          <a:xfrm>
            <a:off x="9379885" y="1262941"/>
            <a:ext cx="1920240" cy="489365"/>
          </a:xfrm>
          <a:prstGeom prst="rect">
            <a:avLst/>
          </a:prstGeom>
          <a:noFill/>
        </p:spPr>
        <p:txBody>
          <a:bodyPr wrap="square" lIns="182880" tIns="146304" rIns="182880" bIns="146304" rtlCol="0">
            <a:spAutoFit/>
          </a:bodyPr>
          <a:lstStyle/>
          <a:p>
            <a:pPr algn="ctr">
              <a:lnSpc>
                <a:spcPct val="90000"/>
              </a:lnSpc>
              <a:spcAft>
                <a:spcPts val="600"/>
              </a:spcAft>
            </a:pPr>
            <a:r>
              <a:rPr lang="en-US" sz="1400">
                <a:latin typeface="+mj-lt"/>
              </a:rPr>
              <a:t>Microsoft Teams</a:t>
            </a:r>
            <a:endParaRPr lang="en-GB" sz="1400">
              <a:latin typeface="+mj-lt"/>
            </a:endParaRPr>
          </a:p>
        </p:txBody>
      </p:sp>
      <p:sp>
        <p:nvSpPr>
          <p:cNvPr id="31" name="Rectangle: Rounded Corners 30">
            <a:extLst>
              <a:ext uri="{FF2B5EF4-FFF2-40B4-BE49-F238E27FC236}">
                <a16:creationId xmlns:a16="http://schemas.microsoft.com/office/drawing/2014/main" id="{97C809EB-7CA4-40FB-A328-28F11DFC21C2}"/>
              </a:ext>
              <a:ext uri="{C183D7F6-B498-43B3-948B-1728B52AA6E4}">
                <adec:decorative xmlns:adec="http://schemas.microsoft.com/office/drawing/2017/decorative" val="1"/>
              </a:ext>
            </a:extLst>
          </p:cNvPr>
          <p:cNvSpPr/>
          <p:nvPr/>
        </p:nvSpPr>
        <p:spPr bwMode="auto">
          <a:xfrm rot="5400000">
            <a:off x="8396529" y="3132822"/>
            <a:ext cx="2524306" cy="222531"/>
          </a:xfrm>
          <a:prstGeom prst="roundRect">
            <a:avLst/>
          </a:prstGeom>
          <a:solidFill>
            <a:schemeClr val="tx2"/>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bg1"/>
                </a:solidFill>
                <a:ea typeface="Segoe UI" pitchFamily="34" charset="0"/>
                <a:cs typeface="Segoe UI" pitchFamily="34" charset="0"/>
              </a:rPr>
              <a:t>Teams Management Agent</a:t>
            </a:r>
            <a:endParaRPr lang="en-GB" sz="1400">
              <a:solidFill>
                <a:schemeClr val="bg1"/>
              </a:solidFill>
              <a:ea typeface="Segoe UI" pitchFamily="34" charset="0"/>
              <a:cs typeface="Segoe UI" pitchFamily="34" charset="0"/>
            </a:endParaRPr>
          </a:p>
        </p:txBody>
      </p:sp>
      <p:sp>
        <p:nvSpPr>
          <p:cNvPr id="44" name="Rectangle: Rounded Corners 43">
            <a:extLst>
              <a:ext uri="{FF2B5EF4-FFF2-40B4-BE49-F238E27FC236}">
                <a16:creationId xmlns:a16="http://schemas.microsoft.com/office/drawing/2014/main" id="{090A28C2-E025-4FCA-83BC-25D210F02C3B}"/>
              </a:ext>
              <a:ext uri="{C183D7F6-B498-43B3-948B-1728B52AA6E4}">
                <adec:decorative xmlns:adec="http://schemas.microsoft.com/office/drawing/2017/decorative" val="1"/>
              </a:ext>
            </a:extLst>
          </p:cNvPr>
          <p:cNvSpPr/>
          <p:nvPr/>
        </p:nvSpPr>
        <p:spPr bwMode="auto">
          <a:xfrm rot="5400000">
            <a:off x="5485466" y="3132822"/>
            <a:ext cx="2524306" cy="222531"/>
          </a:xfrm>
          <a:prstGeom prst="roundRect">
            <a:avLst/>
          </a:prstGeom>
          <a:solidFill>
            <a:schemeClr val="accent1"/>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bg1"/>
                </a:solidFill>
                <a:ea typeface="Segoe UI" pitchFamily="34" charset="0"/>
                <a:cs typeface="Segoe UI" pitchFamily="34" charset="0"/>
              </a:rPr>
              <a:t>Compliance Policies</a:t>
            </a:r>
            <a:endParaRPr lang="en-GB" sz="1400">
              <a:solidFill>
                <a:schemeClr val="bg1"/>
              </a:solidFill>
              <a:ea typeface="Segoe UI" pitchFamily="34" charset="0"/>
              <a:cs typeface="Segoe UI" pitchFamily="34" charset="0"/>
            </a:endParaRPr>
          </a:p>
        </p:txBody>
      </p:sp>
      <p:sp>
        <p:nvSpPr>
          <p:cNvPr id="6" name="Title 5"/>
          <p:cNvSpPr>
            <a:spLocks noGrp="1"/>
          </p:cNvSpPr>
          <p:nvPr>
            <p:ph type="title"/>
          </p:nvPr>
        </p:nvSpPr>
        <p:spPr/>
        <p:txBody>
          <a:bodyPr/>
          <a:lstStyle/>
          <a:p>
            <a:r>
              <a:rPr lang="en-US"/>
              <a:t>Sign-in and registration components</a:t>
            </a:r>
          </a:p>
        </p:txBody>
      </p:sp>
      <p:cxnSp>
        <p:nvCxnSpPr>
          <p:cNvPr id="8" name="Straight Connector 7">
            <a:extLst>
              <a:ext uri="{FF2B5EF4-FFF2-40B4-BE49-F238E27FC236}">
                <a16:creationId xmlns:a16="http://schemas.microsoft.com/office/drawing/2014/main" id="{2EC4B9C3-E568-4DDD-9DBF-B903ECD10829}"/>
              </a:ext>
              <a:ext uri="{C183D7F6-B498-43B3-948B-1728B52AA6E4}">
                <adec:decorative xmlns:adec="http://schemas.microsoft.com/office/drawing/2017/decorative" val="1"/>
              </a:ext>
            </a:extLst>
          </p:cNvPr>
          <p:cNvCxnSpPr>
            <a:cxnSpLocks/>
          </p:cNvCxnSpPr>
          <p:nvPr/>
        </p:nvCxnSpPr>
        <p:spPr>
          <a:xfrm>
            <a:off x="1514168" y="1373600"/>
            <a:ext cx="0" cy="3161925"/>
          </a:xfrm>
          <a:prstGeom prst="line">
            <a:avLst/>
          </a:prstGeom>
          <a:ln w="19050">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63" name="Graphic 358">
            <a:extLst>
              <a:ext uri="{FF2B5EF4-FFF2-40B4-BE49-F238E27FC236}">
                <a16:creationId xmlns:a16="http://schemas.microsoft.com/office/drawing/2014/main" id="{4AF0B3E1-3EB8-4A6D-9B4F-6787A6E3B0D9}"/>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l="-42408" t="-42408" r="-42408" b="-42408"/>
          <a:stretch/>
        </p:blipFill>
        <p:spPr>
          <a:xfrm>
            <a:off x="6897872" y="2412574"/>
            <a:ext cx="1131114" cy="1131106"/>
          </a:xfrm>
          <a:prstGeom prst="rect">
            <a:avLst/>
          </a:prstGeom>
        </p:spPr>
      </p:pic>
      <p:pic>
        <p:nvPicPr>
          <p:cNvPr id="67" name="Picture 66">
            <a:extLst>
              <a:ext uri="{FF2B5EF4-FFF2-40B4-BE49-F238E27FC236}">
                <a16:creationId xmlns:a16="http://schemas.microsoft.com/office/drawing/2014/main" id="{68742B2B-C774-4508-B6A8-8F2153B01E2A}"/>
              </a:ext>
              <a:ext uri="{C183D7F6-B498-43B3-948B-1728B52AA6E4}">
                <adec:decorative xmlns:adec="http://schemas.microsoft.com/office/drawing/2017/decorative" val="1"/>
              </a:ext>
            </a:extLst>
          </p:cNvPr>
          <p:cNvPicPr>
            <a:picLocks noChangeAspect="1"/>
          </p:cNvPicPr>
          <p:nvPr/>
        </p:nvPicPr>
        <p:blipFill rotWithShape="1">
          <a:blip r:embed="rId7"/>
          <a:srcRect l="13223" t="13223" r="13223" b="13223"/>
          <a:stretch/>
        </p:blipFill>
        <p:spPr>
          <a:xfrm>
            <a:off x="9980423" y="2389396"/>
            <a:ext cx="1082428" cy="1082428"/>
          </a:xfrm>
          <a:prstGeom prst="rect">
            <a:avLst/>
          </a:prstGeom>
        </p:spPr>
      </p:pic>
      <p:pic>
        <p:nvPicPr>
          <p:cNvPr id="73" name="Graphic 72">
            <a:extLst>
              <a:ext uri="{FF2B5EF4-FFF2-40B4-BE49-F238E27FC236}">
                <a16:creationId xmlns:a16="http://schemas.microsoft.com/office/drawing/2014/main" id="{1C61CC46-3C59-48DB-964C-FC18FF4A891E}"/>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247912" y="2594944"/>
            <a:ext cx="567732" cy="567732"/>
          </a:xfrm>
          <a:prstGeom prst="rect">
            <a:avLst/>
          </a:prstGeom>
        </p:spPr>
      </p:pic>
      <p:grpSp>
        <p:nvGrpSpPr>
          <p:cNvPr id="142" name="Group 141">
            <a:extLst>
              <a:ext uri="{FF2B5EF4-FFF2-40B4-BE49-F238E27FC236}">
                <a16:creationId xmlns:a16="http://schemas.microsoft.com/office/drawing/2014/main" id="{DC346EEE-388F-4402-9FDD-D8A6E2DD08DB}"/>
              </a:ext>
              <a:ext uri="{C183D7F6-B498-43B3-948B-1728B52AA6E4}">
                <adec:decorative xmlns:adec="http://schemas.microsoft.com/office/drawing/2017/decorative" val="1"/>
              </a:ext>
            </a:extLst>
          </p:cNvPr>
          <p:cNvGrpSpPr/>
          <p:nvPr/>
        </p:nvGrpSpPr>
        <p:grpSpPr>
          <a:xfrm>
            <a:off x="588263" y="1229511"/>
            <a:ext cx="731520" cy="3450103"/>
            <a:chOff x="1630910" y="2250068"/>
            <a:chExt cx="731520" cy="3450103"/>
          </a:xfrm>
        </p:grpSpPr>
        <p:grpSp>
          <p:nvGrpSpPr>
            <p:cNvPr id="143" name="Group 142">
              <a:extLst>
                <a:ext uri="{FF2B5EF4-FFF2-40B4-BE49-F238E27FC236}">
                  <a16:creationId xmlns:a16="http://schemas.microsoft.com/office/drawing/2014/main" id="{718F7DE2-516D-42F6-AE5B-713AA1067925}"/>
                </a:ext>
              </a:extLst>
            </p:cNvPr>
            <p:cNvGrpSpPr/>
            <p:nvPr/>
          </p:nvGrpSpPr>
          <p:grpSpPr>
            <a:xfrm>
              <a:off x="1630910" y="2250068"/>
              <a:ext cx="731520" cy="731520"/>
              <a:chOff x="6673946" y="2098156"/>
              <a:chExt cx="842422" cy="842418"/>
            </a:xfrm>
          </p:grpSpPr>
          <p:sp>
            <p:nvSpPr>
              <p:cNvPr id="160" name="Oval 159">
                <a:extLst>
                  <a:ext uri="{FF2B5EF4-FFF2-40B4-BE49-F238E27FC236}">
                    <a16:creationId xmlns:a16="http://schemas.microsoft.com/office/drawing/2014/main" id="{2C19CC28-819C-4CE9-9ECA-9346EA4652D0}"/>
                  </a:ext>
                </a:extLst>
              </p:cNvPr>
              <p:cNvSpPr/>
              <p:nvPr/>
            </p:nvSpPr>
            <p:spPr bwMode="auto">
              <a:xfrm>
                <a:off x="6673946" y="2098156"/>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61" name="Group 160">
                <a:extLst>
                  <a:ext uri="{FF2B5EF4-FFF2-40B4-BE49-F238E27FC236}">
                    <a16:creationId xmlns:a16="http://schemas.microsoft.com/office/drawing/2014/main" id="{EFD86DD4-E8C1-43E8-A6EC-CDA1D3A8FA5A}"/>
                  </a:ext>
                </a:extLst>
              </p:cNvPr>
              <p:cNvGrpSpPr/>
              <p:nvPr/>
            </p:nvGrpSpPr>
            <p:grpSpPr>
              <a:xfrm>
                <a:off x="6865175" y="2277480"/>
                <a:ext cx="459964" cy="483771"/>
                <a:chOff x="9328524" y="2214820"/>
                <a:chExt cx="459964" cy="483771"/>
              </a:xfrm>
            </p:grpSpPr>
            <p:sp>
              <p:nvSpPr>
                <p:cNvPr id="162" name="Rectangle: Rounded Corners 101">
                  <a:extLst>
                    <a:ext uri="{FF2B5EF4-FFF2-40B4-BE49-F238E27FC236}">
                      <a16:creationId xmlns:a16="http://schemas.microsoft.com/office/drawing/2014/main" id="{8FB32D25-8C83-4FF9-947D-9ACEC4519DCA}"/>
                    </a:ext>
                  </a:extLst>
                </p:cNvPr>
                <p:cNvSpPr/>
                <p:nvPr/>
              </p:nvSpPr>
              <p:spPr bwMode="auto">
                <a:xfrm>
                  <a:off x="9465925" y="2498147"/>
                  <a:ext cx="322563" cy="200444"/>
                </a:xfrm>
                <a:prstGeom prst="roundRect">
                  <a:avLst>
                    <a:gd name="adj" fmla="val 10755"/>
                  </a:avLst>
                </a:prstGeom>
                <a:solidFill>
                  <a:srgbClr val="4B53BC"/>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63" name="Rectangle: Rounded Corners 102">
                  <a:extLst>
                    <a:ext uri="{FF2B5EF4-FFF2-40B4-BE49-F238E27FC236}">
                      <a16:creationId xmlns:a16="http://schemas.microsoft.com/office/drawing/2014/main" id="{F3A10B20-9B70-4477-95A9-A8D0B50E7316}"/>
                    </a:ext>
                  </a:extLst>
                </p:cNvPr>
                <p:cNvSpPr/>
                <p:nvPr/>
              </p:nvSpPr>
              <p:spPr bwMode="auto">
                <a:xfrm>
                  <a:off x="9328524" y="2320820"/>
                  <a:ext cx="110330" cy="377771"/>
                </a:xfrm>
                <a:prstGeom prst="roundRect">
                  <a:avLst>
                    <a:gd name="adj" fmla="val 19124"/>
                  </a:avLst>
                </a:prstGeom>
                <a:solidFill>
                  <a:srgbClr val="4B53BC"/>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nvGrpSpPr>
                <p:cNvPr id="164" name="Group 163">
                  <a:extLst>
                    <a:ext uri="{FF2B5EF4-FFF2-40B4-BE49-F238E27FC236}">
                      <a16:creationId xmlns:a16="http://schemas.microsoft.com/office/drawing/2014/main" id="{78F370A6-9A30-4711-B48E-2D981F97185D}"/>
                    </a:ext>
                  </a:extLst>
                </p:cNvPr>
                <p:cNvGrpSpPr/>
                <p:nvPr/>
              </p:nvGrpSpPr>
              <p:grpSpPr>
                <a:xfrm>
                  <a:off x="9549692" y="2525789"/>
                  <a:ext cx="155052" cy="148677"/>
                  <a:chOff x="4039410" y="4948360"/>
                  <a:chExt cx="155073" cy="148698"/>
                </a:xfrm>
                <a:solidFill>
                  <a:srgbClr val="FFFFFF"/>
                </a:solidFill>
              </p:grpSpPr>
              <p:sp>
                <p:nvSpPr>
                  <p:cNvPr id="167" name="Rectangle: Rounded Corners 106">
                    <a:extLst>
                      <a:ext uri="{FF2B5EF4-FFF2-40B4-BE49-F238E27FC236}">
                        <a16:creationId xmlns:a16="http://schemas.microsoft.com/office/drawing/2014/main" id="{3558F26E-B1EE-43E1-B295-ECA70480014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68" name="Rectangle: Rounded Corners 107">
                    <a:extLst>
                      <a:ext uri="{FF2B5EF4-FFF2-40B4-BE49-F238E27FC236}">
                        <a16:creationId xmlns:a16="http://schemas.microsoft.com/office/drawing/2014/main" id="{92683B38-95EF-4071-B3E3-91327EEF648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69" name="Rectangle: Rounded Corners 108">
                    <a:extLst>
                      <a:ext uri="{FF2B5EF4-FFF2-40B4-BE49-F238E27FC236}">
                        <a16:creationId xmlns:a16="http://schemas.microsoft.com/office/drawing/2014/main" id="{0EF9B601-53EC-41B1-B28D-2A4FE1501A6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70" name="Rectangle: Rounded Corners 109">
                    <a:extLst>
                      <a:ext uri="{FF2B5EF4-FFF2-40B4-BE49-F238E27FC236}">
                        <a16:creationId xmlns:a16="http://schemas.microsoft.com/office/drawing/2014/main" id="{2BEAC313-B4A3-41DA-A7FB-50A3C26EAEF6}"/>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71" name="Rectangle: Rounded Corners 110">
                    <a:extLst>
                      <a:ext uri="{FF2B5EF4-FFF2-40B4-BE49-F238E27FC236}">
                        <a16:creationId xmlns:a16="http://schemas.microsoft.com/office/drawing/2014/main" id="{E09DEC21-2EAC-4C4D-B3A5-F3DE987543D4}"/>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72" name="Rectangle: Rounded Corners 111">
                    <a:extLst>
                      <a:ext uri="{FF2B5EF4-FFF2-40B4-BE49-F238E27FC236}">
                        <a16:creationId xmlns:a16="http://schemas.microsoft.com/office/drawing/2014/main" id="{DE7B5176-BEA3-416D-B20E-CC49CF0E2522}"/>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73" name="Rectangle: Rounded Corners 112">
                    <a:extLst>
                      <a:ext uri="{FF2B5EF4-FFF2-40B4-BE49-F238E27FC236}">
                        <a16:creationId xmlns:a16="http://schemas.microsoft.com/office/drawing/2014/main" id="{BECB04AF-49BA-4F13-9810-6F77CAA609ED}"/>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74" name="Rectangle: Rounded Corners 113">
                    <a:extLst>
                      <a:ext uri="{FF2B5EF4-FFF2-40B4-BE49-F238E27FC236}">
                        <a16:creationId xmlns:a16="http://schemas.microsoft.com/office/drawing/2014/main" id="{F5FEC129-09CA-48F1-A0D1-9029AEAAC411}"/>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75" name="Rectangle: Rounded Corners 114">
                    <a:extLst>
                      <a:ext uri="{FF2B5EF4-FFF2-40B4-BE49-F238E27FC236}">
                        <a16:creationId xmlns:a16="http://schemas.microsoft.com/office/drawing/2014/main" id="{D85D3816-45D6-4BD9-B319-91EEC46E46B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sp>
              <p:nvSpPr>
                <p:cNvPr id="165" name="Rectangle: Rounded Corners 104">
                  <a:extLst>
                    <a:ext uri="{FF2B5EF4-FFF2-40B4-BE49-F238E27FC236}">
                      <a16:creationId xmlns:a16="http://schemas.microsoft.com/office/drawing/2014/main" id="{7787C524-7D93-46DB-9742-B8046B437853}"/>
                    </a:ext>
                  </a:extLst>
                </p:cNvPr>
                <p:cNvSpPr/>
                <p:nvPr/>
              </p:nvSpPr>
              <p:spPr bwMode="auto">
                <a:xfrm>
                  <a:off x="9465925" y="2260534"/>
                  <a:ext cx="322563" cy="220228"/>
                </a:xfrm>
                <a:prstGeom prst="roundRect">
                  <a:avLst>
                    <a:gd name="adj" fmla="val 7141"/>
                  </a:avLst>
                </a:prstGeom>
                <a:solidFill>
                  <a:srgbClr val="FFFFFF">
                    <a:lumMod val="75000"/>
                  </a:srgb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66" name="Rectangle: Rounded Corners 105">
                  <a:extLst>
                    <a:ext uri="{FF2B5EF4-FFF2-40B4-BE49-F238E27FC236}">
                      <a16:creationId xmlns:a16="http://schemas.microsoft.com/office/drawing/2014/main" id="{B4674216-2556-4930-80D7-7618615A6A42}"/>
                    </a:ext>
                  </a:extLst>
                </p:cNvPr>
                <p:cNvSpPr/>
                <p:nvPr/>
              </p:nvSpPr>
              <p:spPr bwMode="auto">
                <a:xfrm>
                  <a:off x="9566474" y="2214820"/>
                  <a:ext cx="121464" cy="45713"/>
                </a:xfrm>
                <a:prstGeom prst="roundRect">
                  <a:avLst>
                    <a:gd name="adj" fmla="val 815"/>
                  </a:avLst>
                </a:prstGeom>
                <a:solidFill>
                  <a:srgbClr val="4B53BC"/>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grpSp>
        <p:grpSp>
          <p:nvGrpSpPr>
            <p:cNvPr id="144" name="Group 143">
              <a:extLst>
                <a:ext uri="{FF2B5EF4-FFF2-40B4-BE49-F238E27FC236}">
                  <a16:creationId xmlns:a16="http://schemas.microsoft.com/office/drawing/2014/main" id="{52E1F97A-6C7A-41CE-8584-FDDB84B9E686}"/>
                </a:ext>
              </a:extLst>
            </p:cNvPr>
            <p:cNvGrpSpPr/>
            <p:nvPr/>
          </p:nvGrpSpPr>
          <p:grpSpPr>
            <a:xfrm>
              <a:off x="1630910" y="4039959"/>
              <a:ext cx="731520" cy="731520"/>
              <a:chOff x="6673946" y="4280474"/>
              <a:chExt cx="842422" cy="842418"/>
            </a:xfrm>
          </p:grpSpPr>
          <p:sp>
            <p:nvSpPr>
              <p:cNvPr id="155" name="Oval 154">
                <a:extLst>
                  <a:ext uri="{FF2B5EF4-FFF2-40B4-BE49-F238E27FC236}">
                    <a16:creationId xmlns:a16="http://schemas.microsoft.com/office/drawing/2014/main" id="{567BA52A-2BA3-4245-9CEB-D999111D82E4}"/>
                  </a:ext>
                </a:extLst>
              </p:cNvPr>
              <p:cNvSpPr/>
              <p:nvPr/>
            </p:nvSpPr>
            <p:spPr bwMode="auto">
              <a:xfrm>
                <a:off x="6673946" y="4280474"/>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6" name="Group 155">
                <a:extLst>
                  <a:ext uri="{FF2B5EF4-FFF2-40B4-BE49-F238E27FC236}">
                    <a16:creationId xmlns:a16="http://schemas.microsoft.com/office/drawing/2014/main" id="{AB048088-E354-4001-92BB-B5964BCC4D2D}"/>
                  </a:ext>
                </a:extLst>
              </p:cNvPr>
              <p:cNvGrpSpPr/>
              <p:nvPr/>
            </p:nvGrpSpPr>
            <p:grpSpPr>
              <a:xfrm>
                <a:off x="6865159" y="4519135"/>
                <a:ext cx="459996" cy="365096"/>
                <a:chOff x="9785094" y="4091003"/>
                <a:chExt cx="459996" cy="365096"/>
              </a:xfrm>
            </p:grpSpPr>
            <p:sp>
              <p:nvSpPr>
                <p:cNvPr id="157" name="Rectangle 5">
                  <a:extLst>
                    <a:ext uri="{FF2B5EF4-FFF2-40B4-BE49-F238E27FC236}">
                      <a16:creationId xmlns:a16="http://schemas.microsoft.com/office/drawing/2014/main" id="{9A888580-B321-4E36-8C71-8AC3005FD060}"/>
                    </a:ext>
                  </a:extLst>
                </p:cNvPr>
                <p:cNvSpPr>
                  <a:spLocks noChangeArrowheads="1"/>
                </p:cNvSpPr>
                <p:nvPr/>
              </p:nvSpPr>
              <p:spPr bwMode="auto">
                <a:xfrm rot="5400000">
                  <a:off x="9878217" y="4089227"/>
                  <a:ext cx="273749" cy="45999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defTabSz="913852"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58" name="Freeform 6">
                  <a:extLst>
                    <a:ext uri="{FF2B5EF4-FFF2-40B4-BE49-F238E27FC236}">
                      <a16:creationId xmlns:a16="http://schemas.microsoft.com/office/drawing/2014/main" id="{3C50B486-2E44-4B63-ABA3-C214FED392CA}"/>
                    </a:ext>
                  </a:extLst>
                </p:cNvPr>
                <p:cNvSpPr>
                  <a:spLocks/>
                </p:cNvSpPr>
                <p:nvPr/>
              </p:nvSpPr>
              <p:spPr bwMode="auto">
                <a:xfrm>
                  <a:off x="9834622" y="4120564"/>
                  <a:ext cx="360938" cy="61786"/>
                </a:xfrm>
                <a:prstGeom prst="roundRect">
                  <a:avLst>
                    <a:gd name="adj" fmla="val 50000"/>
                  </a:avLst>
                </a:prstGeom>
                <a:solidFill>
                  <a:srgbClr val="4B53BC"/>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defTabSz="913852"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59" name="Oval 158">
                  <a:extLst>
                    <a:ext uri="{FF2B5EF4-FFF2-40B4-BE49-F238E27FC236}">
                      <a16:creationId xmlns:a16="http://schemas.microsoft.com/office/drawing/2014/main" id="{550F4FE5-6D19-40E1-92C4-D7E2ECCB061D}"/>
                    </a:ext>
                  </a:extLst>
                </p:cNvPr>
                <p:cNvSpPr/>
                <p:nvPr/>
              </p:nvSpPr>
              <p:spPr bwMode="auto">
                <a:xfrm>
                  <a:off x="9954637" y="4091003"/>
                  <a:ext cx="120908" cy="120908"/>
                </a:xfrm>
                <a:prstGeom prst="ellipse">
                  <a:avLst/>
                </a:prstGeom>
                <a:solidFill>
                  <a:srgbClr val="4B53BC"/>
                </a:solidFill>
                <a:ln w="19050" cap="flat" cmpd="sng" algn="ctr">
                  <a:solidFill>
                    <a:srgbClr val="FFFFFF"/>
                  </a:solid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45" name="Group 144">
              <a:extLst>
                <a:ext uri="{FF2B5EF4-FFF2-40B4-BE49-F238E27FC236}">
                  <a16:creationId xmlns:a16="http://schemas.microsoft.com/office/drawing/2014/main" id="{CE73338A-C13A-4310-9269-A5444D1FAF7A}"/>
                </a:ext>
              </a:extLst>
            </p:cNvPr>
            <p:cNvGrpSpPr/>
            <p:nvPr/>
          </p:nvGrpSpPr>
          <p:grpSpPr>
            <a:xfrm>
              <a:off x="1630910" y="3196167"/>
              <a:ext cx="731520" cy="731520"/>
              <a:chOff x="6673946" y="3118562"/>
              <a:chExt cx="842422" cy="842418"/>
            </a:xfrm>
          </p:grpSpPr>
          <p:sp>
            <p:nvSpPr>
              <p:cNvPr id="151" name="Oval 150">
                <a:extLst>
                  <a:ext uri="{FF2B5EF4-FFF2-40B4-BE49-F238E27FC236}">
                    <a16:creationId xmlns:a16="http://schemas.microsoft.com/office/drawing/2014/main" id="{F0EDD31A-48EF-4C6B-BCF6-4D7A7F13001A}"/>
                  </a:ext>
                </a:extLst>
              </p:cNvPr>
              <p:cNvSpPr/>
              <p:nvPr/>
            </p:nvSpPr>
            <p:spPr bwMode="auto">
              <a:xfrm>
                <a:off x="6673946" y="3118562"/>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2" name="Group 151">
                <a:extLst>
                  <a:ext uri="{FF2B5EF4-FFF2-40B4-BE49-F238E27FC236}">
                    <a16:creationId xmlns:a16="http://schemas.microsoft.com/office/drawing/2014/main" id="{CC1F1CB3-E058-46C0-8A13-4D9EE0DF0E50}"/>
                  </a:ext>
                </a:extLst>
              </p:cNvPr>
              <p:cNvGrpSpPr/>
              <p:nvPr/>
            </p:nvGrpSpPr>
            <p:grpSpPr>
              <a:xfrm>
                <a:off x="6805221" y="3383561"/>
                <a:ext cx="579872" cy="312420"/>
                <a:chOff x="9615688" y="3326130"/>
                <a:chExt cx="579872" cy="312420"/>
              </a:xfrm>
            </p:grpSpPr>
            <p:sp>
              <p:nvSpPr>
                <p:cNvPr id="153" name="Rectangle: Rounded Corners 91">
                  <a:extLst>
                    <a:ext uri="{FF2B5EF4-FFF2-40B4-BE49-F238E27FC236}">
                      <a16:creationId xmlns:a16="http://schemas.microsoft.com/office/drawing/2014/main" id="{30699151-5C82-4F22-9E94-53ED292FFE5B}"/>
                    </a:ext>
                  </a:extLst>
                </p:cNvPr>
                <p:cNvSpPr/>
                <p:nvPr/>
              </p:nvSpPr>
              <p:spPr bwMode="auto">
                <a:xfrm>
                  <a:off x="9615688" y="3326130"/>
                  <a:ext cx="579872" cy="312420"/>
                </a:xfrm>
                <a:prstGeom prst="roundRect">
                  <a:avLst>
                    <a:gd name="adj" fmla="val 8130"/>
                  </a:avLst>
                </a:prstGeom>
                <a:solidFill>
                  <a:srgbClr val="C1C1C1"/>
                </a:soli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4" name="Rectangle 153">
                  <a:extLst>
                    <a:ext uri="{FF2B5EF4-FFF2-40B4-BE49-F238E27FC236}">
                      <a16:creationId xmlns:a16="http://schemas.microsoft.com/office/drawing/2014/main" id="{12001327-B0F9-4974-BAB5-E7202250428C}"/>
                    </a:ext>
                  </a:extLst>
                </p:cNvPr>
                <p:cNvSpPr/>
                <p:nvPr/>
              </p:nvSpPr>
              <p:spPr bwMode="auto">
                <a:xfrm>
                  <a:off x="9768674" y="3364468"/>
                  <a:ext cx="384976" cy="235744"/>
                </a:xfrm>
                <a:prstGeom prst="rect">
                  <a:avLst/>
                </a:prstGeom>
                <a:solidFill>
                  <a:srgbClr val="4B53BC"/>
                </a:solidFill>
                <a:ln w="19050" cap="sq" cmpd="sng" algn="ctr">
                  <a:solidFill>
                    <a:srgbClr val="FFFFFF"/>
                  </a:solidFill>
                  <a:prstDash val="solid"/>
                  <a:miter lim="800000"/>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46" name="Group 145">
              <a:extLst>
                <a:ext uri="{FF2B5EF4-FFF2-40B4-BE49-F238E27FC236}">
                  <a16:creationId xmlns:a16="http://schemas.microsoft.com/office/drawing/2014/main" id="{6A2B9007-D1AD-454A-AFB2-F8F93650E268}"/>
                </a:ext>
              </a:extLst>
            </p:cNvPr>
            <p:cNvGrpSpPr/>
            <p:nvPr/>
          </p:nvGrpSpPr>
          <p:grpSpPr>
            <a:xfrm>
              <a:off x="1630910" y="4968651"/>
              <a:ext cx="731520" cy="731520"/>
              <a:chOff x="6673946" y="5433647"/>
              <a:chExt cx="842422" cy="842418"/>
            </a:xfrm>
          </p:grpSpPr>
          <p:sp>
            <p:nvSpPr>
              <p:cNvPr id="147" name="Oval 146">
                <a:extLst>
                  <a:ext uri="{FF2B5EF4-FFF2-40B4-BE49-F238E27FC236}">
                    <a16:creationId xmlns:a16="http://schemas.microsoft.com/office/drawing/2014/main" id="{04ABE884-C68A-4754-BA8D-F630112F7771}"/>
                  </a:ext>
                </a:extLst>
              </p:cNvPr>
              <p:cNvSpPr/>
              <p:nvPr/>
            </p:nvSpPr>
            <p:spPr bwMode="auto">
              <a:xfrm>
                <a:off x="6673946" y="5433647"/>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8" name="Group 147">
                <a:extLst>
                  <a:ext uri="{FF2B5EF4-FFF2-40B4-BE49-F238E27FC236}">
                    <a16:creationId xmlns:a16="http://schemas.microsoft.com/office/drawing/2014/main" id="{17FE6E57-4AA6-4228-B289-B46315B24F10}"/>
                  </a:ext>
                </a:extLst>
              </p:cNvPr>
              <p:cNvGrpSpPr/>
              <p:nvPr/>
            </p:nvGrpSpPr>
            <p:grpSpPr>
              <a:xfrm>
                <a:off x="6837029" y="5667525"/>
                <a:ext cx="516256" cy="374663"/>
                <a:chOff x="9721214" y="3600212"/>
                <a:chExt cx="516256" cy="374663"/>
              </a:xfrm>
            </p:grpSpPr>
            <p:sp>
              <p:nvSpPr>
                <p:cNvPr id="149" name="Rectangle: Rounded Corners 87">
                  <a:extLst>
                    <a:ext uri="{FF2B5EF4-FFF2-40B4-BE49-F238E27FC236}">
                      <a16:creationId xmlns:a16="http://schemas.microsoft.com/office/drawing/2014/main" id="{D85AA91B-1E58-416D-8D23-192D07CF18E1}"/>
                    </a:ext>
                  </a:extLst>
                </p:cNvPr>
                <p:cNvSpPr/>
                <p:nvPr/>
              </p:nvSpPr>
              <p:spPr bwMode="auto">
                <a:xfrm>
                  <a:off x="9721214" y="3600212"/>
                  <a:ext cx="516256" cy="374663"/>
                </a:xfrm>
                <a:prstGeom prst="roundRect">
                  <a:avLst>
                    <a:gd name="adj" fmla="val 8130"/>
                  </a:avLst>
                </a:prstGeom>
                <a:solidFill>
                  <a:srgbClr val="C1C1C1"/>
                </a:soli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0" name="Rectangle 149">
                  <a:extLst>
                    <a:ext uri="{FF2B5EF4-FFF2-40B4-BE49-F238E27FC236}">
                      <a16:creationId xmlns:a16="http://schemas.microsoft.com/office/drawing/2014/main" id="{44B9A54D-C6BB-4AC2-947D-F528BD094136}"/>
                    </a:ext>
                  </a:extLst>
                </p:cNvPr>
                <p:cNvSpPr/>
                <p:nvPr/>
              </p:nvSpPr>
              <p:spPr bwMode="auto">
                <a:xfrm>
                  <a:off x="9768757" y="3654646"/>
                  <a:ext cx="421171" cy="265795"/>
                </a:xfrm>
                <a:prstGeom prst="rect">
                  <a:avLst/>
                </a:prstGeom>
                <a:solidFill>
                  <a:srgbClr val="4B53BC"/>
                </a:solidFill>
                <a:ln w="19050" cap="sq" cmpd="sng" algn="ctr">
                  <a:solidFill>
                    <a:srgbClr val="FFFFFF"/>
                  </a:solidFill>
                  <a:prstDash val="solid"/>
                  <a:miter lim="800000"/>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30942714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par>
                                <p:cTn id="8" presetID="22" presetClass="entr" presetSubtype="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fade">
                                      <p:cBhvr>
                                        <p:cTn id="14" dur="500"/>
                                        <p:tgtEl>
                                          <p:spTgt spid="50"/>
                                        </p:tgtEl>
                                      </p:cBhvr>
                                    </p:animEffec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1000"/>
                                        <p:tgtEl>
                                          <p:spTgt spid="4"/>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2500"/>
                            </p:stCondLst>
                            <p:childTnLst>
                              <p:par>
                                <p:cTn id="24" presetID="10" presetClass="entr" presetSubtype="0" fill="hold" nodeType="afterEffect">
                                  <p:stCondLst>
                                    <p:cond delay="0"/>
                                  </p:stCondLst>
                                  <p:childTnLst>
                                    <p:set>
                                      <p:cBhvr>
                                        <p:cTn id="25" dur="1" fill="hold">
                                          <p:stCondLst>
                                            <p:cond delay="0"/>
                                          </p:stCondLst>
                                        </p:cTn>
                                        <p:tgtEl>
                                          <p:spTgt spid="73"/>
                                        </p:tgtEl>
                                        <p:attrNameLst>
                                          <p:attrName>style.visibility</p:attrName>
                                        </p:attrNameLst>
                                      </p:cBhvr>
                                      <p:to>
                                        <p:strVal val="visible"/>
                                      </p:to>
                                    </p:set>
                                    <p:animEffect transition="in" filter="fade">
                                      <p:cBhvr>
                                        <p:cTn id="26" dur="500"/>
                                        <p:tgtEl>
                                          <p:spTgt spid="73"/>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4500"/>
                            </p:stCondLst>
                            <p:childTnLst>
                              <p:par>
                                <p:cTn id="40" presetID="26" presetClass="emph" presetSubtype="0" repeatCount="3000" fill="hold" nodeType="afterEffect">
                                  <p:stCondLst>
                                    <p:cond delay="0"/>
                                  </p:stCondLst>
                                  <p:childTnLst>
                                    <p:animEffect transition="out" filter="fade">
                                      <p:cBhvr>
                                        <p:cTn id="41" dur="500" tmFilter="0, 0; .2, .5; .8, .5; 1, 0"/>
                                        <p:tgtEl>
                                          <p:spTgt spid="55"/>
                                        </p:tgtEl>
                                      </p:cBhvr>
                                    </p:animEffect>
                                    <p:animScale>
                                      <p:cBhvr>
                                        <p:cTn id="42" dur="250" autoRev="1" fill="hold"/>
                                        <p:tgtEl>
                                          <p:spTgt spid="55"/>
                                        </p:tgtEl>
                                      </p:cBhvr>
                                      <p:by x="105000" y="105000"/>
                                    </p:animScale>
                                  </p:childTnLst>
                                </p:cTn>
                              </p:par>
                            </p:childTnLst>
                          </p:cTn>
                        </p:par>
                        <p:par>
                          <p:cTn id="43" fill="hold">
                            <p:stCondLst>
                              <p:cond delay="6000"/>
                            </p:stCondLst>
                            <p:childTnLst>
                              <p:par>
                                <p:cTn id="44" presetID="10" presetClass="exit" presetSubtype="0" fill="hold" nodeType="afterEffect">
                                  <p:stCondLst>
                                    <p:cond delay="0"/>
                                  </p:stCondLst>
                                  <p:childTnLst>
                                    <p:animEffect transition="out" filter="fade">
                                      <p:cBhvr>
                                        <p:cTn id="45" dur="500"/>
                                        <p:tgtEl>
                                          <p:spTgt spid="55"/>
                                        </p:tgtEl>
                                      </p:cBhvr>
                                    </p:animEffect>
                                    <p:set>
                                      <p:cBhvr>
                                        <p:cTn id="46" dur="1" fill="hold">
                                          <p:stCondLst>
                                            <p:cond delay="499"/>
                                          </p:stCondLst>
                                        </p:cTn>
                                        <p:tgtEl>
                                          <p:spTgt spid="55"/>
                                        </p:tgtEl>
                                        <p:attrNameLst>
                                          <p:attrName>style.visibility</p:attrName>
                                        </p:attrNameLst>
                                      </p:cBhvr>
                                      <p:to>
                                        <p:strVal val="hidden"/>
                                      </p:to>
                                    </p:set>
                                  </p:childTnLst>
                                </p:cTn>
                              </p:par>
                            </p:childTnLst>
                          </p:cTn>
                        </p:par>
                        <p:par>
                          <p:cTn id="47" fill="hold">
                            <p:stCondLst>
                              <p:cond delay="6500"/>
                            </p:stCondLst>
                            <p:childTnLst>
                              <p:par>
                                <p:cTn id="48" presetID="42" presetClass="path" presetSubtype="0" accel="50000" decel="50000" fill="hold" nodeType="afterEffect">
                                  <p:stCondLst>
                                    <p:cond delay="0"/>
                                  </p:stCondLst>
                                  <p:childTnLst>
                                    <p:animMotion origin="layout" path="M 2.08333E-6 4.81481E-6 L 0.04219 0.00092 " pathEditMode="relative" rAng="0" ptsTypes="AA">
                                      <p:cBhvr>
                                        <p:cTn id="49" dur="500" fill="hold"/>
                                        <p:tgtEl>
                                          <p:spTgt spid="64"/>
                                        </p:tgtEl>
                                        <p:attrNameLst>
                                          <p:attrName>ppt_x</p:attrName>
                                          <p:attrName>ppt_y</p:attrName>
                                        </p:attrNameLst>
                                      </p:cBhvr>
                                      <p:rCtr x="2109" y="46"/>
                                    </p:animMotion>
                                  </p:childTnLst>
                                </p:cTn>
                              </p:par>
                            </p:childTnLst>
                          </p:cTn>
                        </p:par>
                        <p:par>
                          <p:cTn id="50" fill="hold">
                            <p:stCondLst>
                              <p:cond delay="7000"/>
                            </p:stCondLst>
                            <p:childTnLst>
                              <p:par>
                                <p:cTn id="51" presetID="26" presetClass="emph" presetSubtype="0" repeatCount="3000" fill="hold" nodeType="afterEffect">
                                  <p:stCondLst>
                                    <p:cond delay="0"/>
                                  </p:stCondLst>
                                  <p:childTnLst>
                                    <p:animEffect transition="out" filter="fade">
                                      <p:cBhvr>
                                        <p:cTn id="52" dur="500" tmFilter="0, 0; .2, .5; .8, .5; 1, 0"/>
                                        <p:tgtEl>
                                          <p:spTgt spid="64"/>
                                        </p:tgtEl>
                                      </p:cBhvr>
                                    </p:animEffect>
                                    <p:animScale>
                                      <p:cBhvr>
                                        <p:cTn id="53" dur="250" autoRev="1" fill="hold"/>
                                        <p:tgtEl>
                                          <p:spTgt spid="64"/>
                                        </p:tgtEl>
                                      </p:cBhvr>
                                      <p:by x="105000" y="105000"/>
                                    </p:animScale>
                                  </p:childTnLst>
                                </p:cTn>
                              </p:par>
                            </p:childTnLst>
                          </p:cTn>
                        </p:par>
                        <p:par>
                          <p:cTn id="54" fill="hold">
                            <p:stCondLst>
                              <p:cond delay="8500"/>
                            </p:stCondLst>
                            <p:childTnLst>
                              <p:par>
                                <p:cTn id="55" presetID="10" presetClass="exit" presetSubtype="0" fill="hold" nodeType="afterEffect">
                                  <p:stCondLst>
                                    <p:cond delay="0"/>
                                  </p:stCondLst>
                                  <p:childTnLst>
                                    <p:animEffect transition="out" filter="fade">
                                      <p:cBhvr>
                                        <p:cTn id="56" dur="500"/>
                                        <p:tgtEl>
                                          <p:spTgt spid="64"/>
                                        </p:tgtEl>
                                      </p:cBhvr>
                                    </p:animEffect>
                                    <p:set>
                                      <p:cBhvr>
                                        <p:cTn id="57" dur="1" fill="hold">
                                          <p:stCondLst>
                                            <p:cond delay="499"/>
                                          </p:stCondLst>
                                        </p:cTn>
                                        <p:tgtEl>
                                          <p:spTgt spid="64"/>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56"/>
                                        </p:tgtEl>
                                        <p:attrNameLst>
                                          <p:attrName>style.visibility</p:attrName>
                                        </p:attrNameLst>
                                      </p:cBhvr>
                                      <p:to>
                                        <p:strVal val="visible"/>
                                      </p:to>
                                    </p:set>
                                    <p:animEffect transition="in" filter="wipe(left)">
                                      <p:cBhvr>
                                        <p:cTn id="62" dur="500"/>
                                        <p:tgtEl>
                                          <p:spTgt spid="5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500"/>
                                        <p:tgtEl>
                                          <p:spTgt spid="71"/>
                                        </p:tgtEl>
                                      </p:cBhvr>
                                    </p:animEffect>
                                  </p:childTnLst>
                                </p:cTn>
                              </p:par>
                            </p:childTnLst>
                          </p:cTn>
                        </p:par>
                        <p:par>
                          <p:cTn id="66" fill="hold">
                            <p:stCondLst>
                              <p:cond delay="500"/>
                            </p:stCondLst>
                            <p:childTnLst>
                              <p:par>
                                <p:cTn id="67" presetID="21" presetClass="entr" presetSubtype="1"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heel(1)">
                                      <p:cBhvr>
                                        <p:cTn id="69" dur="1000"/>
                                        <p:tgtEl>
                                          <p:spTgt spid="5"/>
                                        </p:tgtEl>
                                      </p:cBhvr>
                                    </p:animEffect>
                                  </p:childTnLst>
                                </p:cTn>
                              </p:par>
                            </p:childTnLst>
                          </p:cTn>
                        </p:par>
                        <p:par>
                          <p:cTn id="70" fill="hold">
                            <p:stCondLst>
                              <p:cond delay="1500"/>
                            </p:stCondLst>
                            <p:childTnLst>
                              <p:par>
                                <p:cTn id="71" presetID="42" presetClass="path" presetSubtype="0" accel="50000" decel="50000" fill="hold" nodeType="afterEffect">
                                  <p:stCondLst>
                                    <p:cond delay="0"/>
                                  </p:stCondLst>
                                  <p:childTnLst>
                                    <p:animMotion origin="layout" path="M 3.75E-6 4.81481E-6 L 0.04218 0.00092 " pathEditMode="relative" rAng="0" ptsTypes="AA">
                                      <p:cBhvr>
                                        <p:cTn id="72" dur="500" fill="hold"/>
                                        <p:tgtEl>
                                          <p:spTgt spid="55"/>
                                        </p:tgtEl>
                                        <p:attrNameLst>
                                          <p:attrName>ppt_x</p:attrName>
                                          <p:attrName>ppt_y</p:attrName>
                                        </p:attrNameLst>
                                      </p:cBhvr>
                                      <p:rCtr x="2109" y="46"/>
                                    </p:animMotion>
                                  </p:childTnLst>
                                </p:cTn>
                              </p:par>
                            </p:childTnLst>
                          </p:cTn>
                        </p:par>
                        <p:par>
                          <p:cTn id="73" fill="hold">
                            <p:stCondLst>
                              <p:cond delay="2000"/>
                            </p:stCondLst>
                            <p:childTnLst>
                              <p:par>
                                <p:cTn id="74" presetID="10" presetClass="entr" presetSubtype="0" fill="hold" grpId="0" nodeType="after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fade">
                                      <p:cBhvr>
                                        <p:cTn id="76" dur="500"/>
                                        <p:tgtEl>
                                          <p:spTgt spid="28"/>
                                        </p:tgtEl>
                                      </p:cBhvr>
                                    </p:animEffect>
                                  </p:childTnLst>
                                </p:cTn>
                              </p:par>
                            </p:childTnLst>
                          </p:cTn>
                        </p:par>
                        <p:par>
                          <p:cTn id="77" fill="hold">
                            <p:stCondLst>
                              <p:cond delay="2500"/>
                            </p:stCondLst>
                            <p:childTnLst>
                              <p:par>
                                <p:cTn id="78" presetID="10" presetClass="entr" presetSubtype="0"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fade">
                                      <p:cBhvr>
                                        <p:cTn id="80" dur="500"/>
                                        <p:tgtEl>
                                          <p:spTgt spid="1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fade">
                                      <p:cBhvr>
                                        <p:cTn id="83" dur="500"/>
                                        <p:tgtEl>
                                          <p:spTgt spid="44"/>
                                        </p:tgtEl>
                                      </p:cBhvr>
                                    </p:animEffect>
                                  </p:childTnLst>
                                </p:cTn>
                              </p:par>
                              <p:par>
                                <p:cTn id="84" presetID="10" presetClass="entr" presetSubtype="0" fill="hold"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42" presetClass="path" presetSubtype="0" accel="50000" decel="50000" fill="hold" nodeType="afterEffect">
                                  <p:stCondLst>
                                    <p:cond delay="0"/>
                                  </p:stCondLst>
                                  <p:childTnLst>
                                    <p:animMotion origin="layout" path="M 2.08333E-6 4.81481E-6 L 0.04219 0.00092 " pathEditMode="relative" rAng="0" ptsTypes="AA">
                                      <p:cBhvr>
                                        <p:cTn id="89" dur="500" fill="hold"/>
                                        <p:tgtEl>
                                          <p:spTgt spid="79"/>
                                        </p:tgtEl>
                                        <p:attrNameLst>
                                          <p:attrName>ppt_x</p:attrName>
                                          <p:attrName>ppt_y</p:attrName>
                                        </p:attrNameLst>
                                      </p:cBhvr>
                                      <p:rCtr x="2109" y="46"/>
                                    </p:animMotion>
                                  </p:childTnLst>
                                </p:cTn>
                              </p:par>
                            </p:childTnLst>
                          </p:cTn>
                        </p:par>
                        <p:par>
                          <p:cTn id="90" fill="hold">
                            <p:stCondLst>
                              <p:cond delay="3500"/>
                            </p:stCondLst>
                            <p:childTnLst>
                              <p:par>
                                <p:cTn id="91" presetID="26" presetClass="emph" presetSubtype="0" repeatCount="3000" fill="hold" nodeType="afterEffect">
                                  <p:stCondLst>
                                    <p:cond delay="0"/>
                                  </p:stCondLst>
                                  <p:childTnLst>
                                    <p:animEffect transition="out" filter="fade">
                                      <p:cBhvr>
                                        <p:cTn id="92" dur="500" tmFilter="0, 0; .2, .5; .8, .5; 1, 0"/>
                                        <p:tgtEl>
                                          <p:spTgt spid="79"/>
                                        </p:tgtEl>
                                      </p:cBhvr>
                                    </p:animEffect>
                                    <p:animScale>
                                      <p:cBhvr>
                                        <p:cTn id="93" dur="250" autoRev="1" fill="hold"/>
                                        <p:tgtEl>
                                          <p:spTgt spid="79"/>
                                        </p:tgtEl>
                                      </p:cBhvr>
                                      <p:by x="105000" y="105000"/>
                                    </p:animScale>
                                  </p:childTnLst>
                                </p:cTn>
                              </p:par>
                            </p:childTnLst>
                          </p:cTn>
                        </p:par>
                        <p:par>
                          <p:cTn id="94" fill="hold">
                            <p:stCondLst>
                              <p:cond delay="5000"/>
                            </p:stCondLst>
                            <p:childTnLst>
                              <p:par>
                                <p:cTn id="95" presetID="10" presetClass="exit" presetSubtype="0" fill="hold" nodeType="afterEffect">
                                  <p:stCondLst>
                                    <p:cond delay="0"/>
                                  </p:stCondLst>
                                  <p:childTnLst>
                                    <p:animEffect transition="out" filter="fade">
                                      <p:cBhvr>
                                        <p:cTn id="96" dur="500"/>
                                        <p:tgtEl>
                                          <p:spTgt spid="79"/>
                                        </p:tgtEl>
                                      </p:cBhvr>
                                    </p:animEffect>
                                    <p:set>
                                      <p:cBhvr>
                                        <p:cTn id="97" dur="1" fill="hold">
                                          <p:stCondLst>
                                            <p:cond delay="499"/>
                                          </p:stCondLst>
                                        </p:cTn>
                                        <p:tgtEl>
                                          <p:spTgt spid="79"/>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0"/>
                                        <p:tgtEl>
                                          <p:spTgt spid="70"/>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72"/>
                                        </p:tgtEl>
                                        <p:attrNameLst>
                                          <p:attrName>style.visibility</p:attrName>
                                        </p:attrNameLst>
                                      </p:cBhvr>
                                      <p:to>
                                        <p:strVal val="visible"/>
                                      </p:to>
                                    </p:set>
                                    <p:animEffect transition="in" filter="fade">
                                      <p:cBhvr>
                                        <p:cTn id="105" dur="500"/>
                                        <p:tgtEl>
                                          <p:spTgt spid="72"/>
                                        </p:tgtEl>
                                      </p:cBhvr>
                                    </p:animEffect>
                                  </p:childTnLst>
                                </p:cTn>
                              </p:par>
                            </p:childTnLst>
                          </p:cTn>
                        </p:par>
                        <p:par>
                          <p:cTn id="106" fill="hold">
                            <p:stCondLst>
                              <p:cond delay="500"/>
                            </p:stCondLst>
                            <p:childTnLst>
                              <p:par>
                                <p:cTn id="107" presetID="21" presetClass="entr" presetSubtype="1" fill="hold" grpId="0" nodeType="after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heel(1)">
                                      <p:cBhvr>
                                        <p:cTn id="109" dur="1000"/>
                                        <p:tgtEl>
                                          <p:spTgt spid="15"/>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31"/>
                                        </p:tgtEl>
                                        <p:attrNameLst>
                                          <p:attrName>style.visibility</p:attrName>
                                        </p:attrNameLst>
                                      </p:cBhvr>
                                      <p:to>
                                        <p:strVal val="visible"/>
                                      </p:to>
                                    </p:set>
                                    <p:animEffect transition="in" filter="fade">
                                      <p:cBhvr>
                                        <p:cTn id="112" dur="500"/>
                                        <p:tgtEl>
                                          <p:spTgt spid="31"/>
                                        </p:tgtEl>
                                      </p:cBhvr>
                                    </p:animEffect>
                                  </p:childTnLst>
                                </p:cTn>
                              </p:par>
                            </p:childTnLst>
                          </p:cTn>
                        </p:par>
                        <p:par>
                          <p:cTn id="113" fill="hold">
                            <p:stCondLst>
                              <p:cond delay="1500"/>
                            </p:stCondLst>
                            <p:childTnLst>
                              <p:par>
                                <p:cTn id="114" presetID="10" presetClass="entr" presetSubtype="0" fill="hold" grpId="0" nodeType="afterEffect">
                                  <p:stCondLst>
                                    <p:cond delay="0"/>
                                  </p:stCondLst>
                                  <p:childTnLst>
                                    <p:set>
                                      <p:cBhvr>
                                        <p:cTn id="115" dur="1" fill="hold">
                                          <p:stCondLst>
                                            <p:cond delay="0"/>
                                          </p:stCondLst>
                                        </p:cTn>
                                        <p:tgtEl>
                                          <p:spTgt spid="30"/>
                                        </p:tgtEl>
                                        <p:attrNameLst>
                                          <p:attrName>style.visibility</p:attrName>
                                        </p:attrNameLst>
                                      </p:cBhvr>
                                      <p:to>
                                        <p:strVal val="visible"/>
                                      </p:to>
                                    </p:set>
                                    <p:animEffect transition="in" filter="fade">
                                      <p:cBhvr>
                                        <p:cTn id="116" dur="500"/>
                                        <p:tgtEl>
                                          <p:spTgt spid="30"/>
                                        </p:tgtEl>
                                      </p:cBhvr>
                                    </p:animEffect>
                                  </p:childTnLst>
                                </p:cTn>
                              </p:par>
                              <p:par>
                                <p:cTn id="117" presetID="10" presetClass="entr" presetSubtype="0" fill="hold" nodeType="withEffect">
                                  <p:stCondLst>
                                    <p:cond delay="0"/>
                                  </p:stCondLst>
                                  <p:childTnLst>
                                    <p:set>
                                      <p:cBhvr>
                                        <p:cTn id="118" dur="1" fill="hold">
                                          <p:stCondLst>
                                            <p:cond delay="0"/>
                                          </p:stCondLst>
                                        </p:cTn>
                                        <p:tgtEl>
                                          <p:spTgt spid="67"/>
                                        </p:tgtEl>
                                        <p:attrNameLst>
                                          <p:attrName>style.visibility</p:attrName>
                                        </p:attrNameLst>
                                      </p:cBhvr>
                                      <p:to>
                                        <p:strVal val="visible"/>
                                      </p:to>
                                    </p:set>
                                    <p:animEffect transition="in" filter="fade">
                                      <p:cBhvr>
                                        <p:cTn id="11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4" grpId="0" animBg="1"/>
      <p:bldP spid="5" grpId="0" animBg="1"/>
      <p:bldP spid="7" grpId="0" animBg="1"/>
      <p:bldP spid="10" grpId="0" animBg="1"/>
      <p:bldP spid="12" grpId="0" animBg="1"/>
      <p:bldP spid="13" grpId="0" animBg="1"/>
      <p:bldP spid="15" grpId="0" animBg="1"/>
      <p:bldP spid="71" grpId="0"/>
      <p:bldP spid="72" grpId="0"/>
      <p:bldP spid="21" grpId="0"/>
      <p:bldP spid="28" grpId="0"/>
      <p:bldP spid="30" grpId="0"/>
      <p:bldP spid="31" grpId="0" animBg="1"/>
      <p:bldP spid="4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ounded Rectangle 40">
            <a:extLst>
              <a:ext uri="{FF2B5EF4-FFF2-40B4-BE49-F238E27FC236}">
                <a16:creationId xmlns:a16="http://schemas.microsoft.com/office/drawing/2014/main" id="{EFBAF4AC-8FB6-44F2-95AE-3C022A6DBA10}"/>
              </a:ext>
              <a:ext uri="{C183D7F6-B498-43B3-948B-1728B52AA6E4}">
                <adec:decorative xmlns:adec="http://schemas.microsoft.com/office/drawing/2017/decorative" val="1"/>
              </a:ext>
            </a:extLst>
          </p:cNvPr>
          <p:cNvSpPr/>
          <p:nvPr/>
        </p:nvSpPr>
        <p:spPr bwMode="auto">
          <a:xfrm>
            <a:off x="3244762" y="1354070"/>
            <a:ext cx="1584478" cy="2040910"/>
          </a:xfrm>
          <a:prstGeom prst="roundRect">
            <a:avLst>
              <a:gd name="adj" fmla="val 10656"/>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chemeClr val="bg1"/>
                </a:solidFill>
                <a:effectLst/>
                <a:uLnTx/>
                <a:uFillTx/>
                <a:latin typeface="+mj-lt"/>
                <a:ea typeface="Segoe UI" pitchFamily="34" charset="0"/>
                <a:cs typeface="Segoe UI" pitchFamily="34" charset="0"/>
              </a:rPr>
              <a:t>Company Portal App</a:t>
            </a:r>
          </a:p>
        </p:txBody>
      </p:sp>
      <p:cxnSp>
        <p:nvCxnSpPr>
          <p:cNvPr id="47" name="Straight Arrow Connector 46">
            <a:extLst>
              <a:ext uri="{FF2B5EF4-FFF2-40B4-BE49-F238E27FC236}">
                <a16:creationId xmlns:a16="http://schemas.microsoft.com/office/drawing/2014/main" id="{183F2792-7911-4F24-8C2C-4D74A7E44E3F}"/>
              </a:ext>
              <a:ext uri="{C183D7F6-B498-43B3-948B-1728B52AA6E4}">
                <adec:decorative xmlns:adec="http://schemas.microsoft.com/office/drawing/2017/decorative" val="1"/>
              </a:ext>
            </a:extLst>
          </p:cNvPr>
          <p:cNvCxnSpPr>
            <a:cxnSpLocks/>
          </p:cNvCxnSpPr>
          <p:nvPr/>
        </p:nvCxnSpPr>
        <p:spPr>
          <a:xfrm flipV="1">
            <a:off x="5020486" y="2426153"/>
            <a:ext cx="2743200" cy="9305"/>
          </a:xfrm>
          <a:prstGeom prst="straightConnector1">
            <a:avLst/>
          </a:prstGeom>
          <a:ln w="19050">
            <a:solidFill>
              <a:schemeClr val="bg1">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5ABF1017-336F-49A7-B1E3-CC9372143A7B}"/>
              </a:ext>
              <a:ext uri="{C183D7F6-B498-43B3-948B-1728B52AA6E4}">
                <adec:decorative xmlns:adec="http://schemas.microsoft.com/office/drawing/2017/decorative" val="1"/>
              </a:ext>
            </a:extLst>
          </p:cNvPr>
          <p:cNvSpPr txBox="1"/>
          <p:nvPr/>
        </p:nvSpPr>
        <p:spPr>
          <a:xfrm>
            <a:off x="5239412" y="1914713"/>
            <a:ext cx="2182820" cy="409343"/>
          </a:xfrm>
          <a:prstGeom prst="rect">
            <a:avLst/>
          </a:prstGeom>
          <a:noFill/>
        </p:spPr>
        <p:txBody>
          <a:bodyPr wrap="square" lIns="0" tIns="0" rIns="0" bIns="0" rtlCol="0">
            <a:spAutoFit/>
          </a:bodyPr>
          <a:lstStyle/>
          <a:p>
            <a:pPr>
              <a:lnSpc>
                <a:spcPct val="90000"/>
              </a:lnSpc>
              <a:defRPr/>
            </a:pPr>
            <a:r>
              <a:rPr lang="en-US" sz="1400">
                <a:latin typeface="+mj-lt"/>
                <a:cs typeface="Poppins Light" panose="02000000000000000000" pitchFamily="2" charset="0"/>
              </a:rPr>
              <a:t>03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mj-lt"/>
              </a:rPr>
              <a:t>Enroll request &amp; response</a:t>
            </a:r>
          </a:p>
        </p:txBody>
      </p:sp>
      <p:cxnSp>
        <p:nvCxnSpPr>
          <p:cNvPr id="57" name="Straight Arrow Connector 56">
            <a:extLst>
              <a:ext uri="{FF2B5EF4-FFF2-40B4-BE49-F238E27FC236}">
                <a16:creationId xmlns:a16="http://schemas.microsoft.com/office/drawing/2014/main" id="{8D39E589-F051-4C53-8E47-F3A1EAC3FAF3}"/>
              </a:ext>
              <a:ext uri="{C183D7F6-B498-43B3-948B-1728B52AA6E4}">
                <adec:decorative xmlns:adec="http://schemas.microsoft.com/office/drawing/2017/decorative" val="1"/>
              </a:ext>
            </a:extLst>
          </p:cNvPr>
          <p:cNvCxnSpPr>
            <a:cxnSpLocks/>
          </p:cNvCxnSpPr>
          <p:nvPr/>
        </p:nvCxnSpPr>
        <p:spPr>
          <a:xfrm>
            <a:off x="5020486" y="1619760"/>
            <a:ext cx="2743200" cy="7531"/>
          </a:xfrm>
          <a:prstGeom prst="straightConnector1">
            <a:avLst/>
          </a:prstGeom>
          <a:ln w="19050">
            <a:solidFill>
              <a:schemeClr val="bg1">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0FEE4AC-DAC8-4DE8-AD6A-030040AC31F9}"/>
              </a:ext>
              <a:ext uri="{C183D7F6-B498-43B3-948B-1728B52AA6E4}">
                <adec:decorative xmlns:adec="http://schemas.microsoft.com/office/drawing/2017/decorative" val="1"/>
              </a:ext>
            </a:extLst>
          </p:cNvPr>
          <p:cNvSpPr txBox="1"/>
          <p:nvPr/>
        </p:nvSpPr>
        <p:spPr>
          <a:xfrm>
            <a:off x="5239412" y="1114362"/>
            <a:ext cx="1226921" cy="409343"/>
          </a:xfrm>
          <a:prstGeom prst="rect">
            <a:avLst/>
          </a:prstGeom>
          <a:noFill/>
        </p:spPr>
        <p:txBody>
          <a:bodyPr wrap="square" lIns="0" tIns="0" rIns="0" bIns="0" rtlCol="0">
            <a:spAutoFit/>
          </a:bodyPr>
          <a:lstStyle/>
          <a:p>
            <a:pPr marR="0" lvl="0" indent="0" fontAlgn="auto">
              <a:lnSpc>
                <a:spcPct val="90000"/>
              </a:lnSpc>
              <a:spcBef>
                <a:spcPts val="0"/>
              </a:spcBef>
              <a:spcAft>
                <a:spcPts val="0"/>
              </a:spcAft>
              <a:buClrTx/>
              <a:buSzTx/>
              <a:buFontTx/>
              <a:buNone/>
              <a:tabLst/>
              <a:defRPr/>
            </a:pPr>
            <a:r>
              <a:rPr lang="en-US" sz="1400" dirty="0">
                <a:latin typeface="+mj-lt"/>
                <a:cs typeface="Poppins Light" panose="02000000000000000000" pitchFamily="2" charset="0"/>
              </a:rPr>
              <a:t>02</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effectLst/>
                <a:uLnTx/>
                <a:uFillTx/>
                <a:latin typeface="+mj-lt"/>
              </a:rPr>
              <a:t>Authenticate</a:t>
            </a:r>
          </a:p>
        </p:txBody>
      </p:sp>
      <p:cxnSp>
        <p:nvCxnSpPr>
          <p:cNvPr id="60" name="Straight Arrow Connector 59">
            <a:extLst>
              <a:ext uri="{FF2B5EF4-FFF2-40B4-BE49-F238E27FC236}">
                <a16:creationId xmlns:a16="http://schemas.microsoft.com/office/drawing/2014/main" id="{964A9321-0964-47DB-AB82-04CC915E543B}"/>
              </a:ext>
              <a:ext uri="{C183D7F6-B498-43B3-948B-1728B52AA6E4}">
                <adec:decorative xmlns:adec="http://schemas.microsoft.com/office/drawing/2017/decorative" val="1"/>
              </a:ext>
            </a:extLst>
          </p:cNvPr>
          <p:cNvCxnSpPr>
            <a:cxnSpLocks/>
          </p:cNvCxnSpPr>
          <p:nvPr/>
        </p:nvCxnSpPr>
        <p:spPr>
          <a:xfrm>
            <a:off x="5020486" y="3287257"/>
            <a:ext cx="2743200" cy="0"/>
          </a:xfrm>
          <a:prstGeom prst="straightConnector1">
            <a:avLst/>
          </a:prstGeom>
          <a:ln w="19050">
            <a:solidFill>
              <a:schemeClr val="bg1">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D3C8417C-82BE-4B5E-8CD2-CC8882CB32BE}"/>
              </a:ext>
              <a:ext uri="{C183D7F6-B498-43B3-948B-1728B52AA6E4}">
                <adec:decorative xmlns:adec="http://schemas.microsoft.com/office/drawing/2017/decorative" val="1"/>
              </a:ext>
            </a:extLst>
          </p:cNvPr>
          <p:cNvSpPr txBox="1"/>
          <p:nvPr/>
        </p:nvSpPr>
        <p:spPr>
          <a:xfrm>
            <a:off x="5239412" y="2786082"/>
            <a:ext cx="1854407" cy="409343"/>
          </a:xfrm>
          <a:prstGeom prst="rect">
            <a:avLst/>
          </a:prstGeom>
          <a:noFill/>
        </p:spPr>
        <p:txBody>
          <a:bodyPr wrap="square" lIns="0" tIns="0" rIns="0" bIns="0" rtlCol="0">
            <a:spAutoFit/>
          </a:bodyPr>
          <a:lstStyle/>
          <a:p>
            <a:pPr marR="0" lvl="0" indent="0" fontAlgn="auto">
              <a:lnSpc>
                <a:spcPct val="90000"/>
              </a:lnSpc>
              <a:spcBef>
                <a:spcPts val="0"/>
              </a:spcBef>
              <a:spcAft>
                <a:spcPts val="0"/>
              </a:spcAft>
              <a:buClrTx/>
              <a:buSzTx/>
              <a:buFontTx/>
              <a:buNone/>
              <a:tabLst/>
              <a:defRPr/>
            </a:pPr>
            <a:r>
              <a:rPr lang="en-US" sz="1400" dirty="0">
                <a:latin typeface="+mj-lt"/>
                <a:cs typeface="Poppins Light" panose="02000000000000000000" pitchFamily="2" charset="0"/>
              </a:rPr>
              <a:t>04</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effectLst/>
                <a:uLnTx/>
                <a:uFillTx/>
                <a:latin typeface="+mj-lt"/>
              </a:rPr>
              <a:t>Azure AD Registration</a:t>
            </a:r>
          </a:p>
        </p:txBody>
      </p:sp>
      <p:sp>
        <p:nvSpPr>
          <p:cNvPr id="20" name="Rounded Rectangle 19">
            <a:extLst>
              <a:ext uri="{FF2B5EF4-FFF2-40B4-BE49-F238E27FC236}">
                <a16:creationId xmlns:a16="http://schemas.microsoft.com/office/drawing/2014/main" id="{D0E32B22-5548-4D1B-961C-0EE26FE65067}"/>
              </a:ext>
              <a:ext uri="{C183D7F6-B498-43B3-948B-1728B52AA6E4}">
                <adec:decorative xmlns:adec="http://schemas.microsoft.com/office/drawing/2017/decorative" val="1"/>
              </a:ext>
            </a:extLst>
          </p:cNvPr>
          <p:cNvSpPr/>
          <p:nvPr/>
        </p:nvSpPr>
        <p:spPr bwMode="auto">
          <a:xfrm>
            <a:off x="3231392" y="3767954"/>
            <a:ext cx="1611218" cy="658338"/>
          </a:xfrm>
          <a:prstGeom prst="roundRect">
            <a:avLst>
              <a:gd name="adj" fmla="val 13069"/>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chemeClr val="bg1"/>
                </a:solidFill>
                <a:effectLst/>
                <a:uLnTx/>
                <a:uFillTx/>
                <a:latin typeface="+mj-lt"/>
                <a:ea typeface="Segoe UI" pitchFamily="34" charset="0"/>
                <a:cs typeface="Segoe UI" pitchFamily="34" charset="0"/>
              </a:rPr>
              <a:t>Teams App</a:t>
            </a:r>
          </a:p>
        </p:txBody>
      </p:sp>
      <p:sp>
        <p:nvSpPr>
          <p:cNvPr id="40" name="TextBox 39">
            <a:extLst>
              <a:ext uri="{FF2B5EF4-FFF2-40B4-BE49-F238E27FC236}">
                <a16:creationId xmlns:a16="http://schemas.microsoft.com/office/drawing/2014/main" id="{AF9E7E38-3E79-40D1-BAA8-A29A5EAA38FF}"/>
              </a:ext>
              <a:ext uri="{C183D7F6-B498-43B3-948B-1728B52AA6E4}">
                <adec:decorative xmlns:adec="http://schemas.microsoft.com/office/drawing/2017/decorative" val="1"/>
              </a:ext>
            </a:extLst>
          </p:cNvPr>
          <p:cNvSpPr txBox="1"/>
          <p:nvPr/>
        </p:nvSpPr>
        <p:spPr>
          <a:xfrm>
            <a:off x="8702943" y="1515803"/>
            <a:ext cx="2561887" cy="215444"/>
          </a:xfrm>
          <a:prstGeom prst="rect">
            <a:avLst/>
          </a:prstGeom>
          <a:noFill/>
        </p:spPr>
        <p:txBody>
          <a:bodyPr wrap="square" lIns="0" tIns="0" rIns="0" bIns="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ea typeface="+mn-ea"/>
                <a:cs typeface="+mn-cs"/>
              </a:rPr>
              <a:t>Azure Active Directory</a:t>
            </a:r>
          </a:p>
        </p:txBody>
      </p:sp>
      <p:sp>
        <p:nvSpPr>
          <p:cNvPr id="42" name="TextBox 41">
            <a:extLst>
              <a:ext uri="{FF2B5EF4-FFF2-40B4-BE49-F238E27FC236}">
                <a16:creationId xmlns:a16="http://schemas.microsoft.com/office/drawing/2014/main" id="{A2A81213-4848-4DBF-9228-F1541ED1E4F9}"/>
              </a:ext>
              <a:ext uri="{C183D7F6-B498-43B3-948B-1728B52AA6E4}">
                <adec:decorative xmlns:adec="http://schemas.microsoft.com/office/drawing/2017/decorative" val="1"/>
              </a:ext>
            </a:extLst>
          </p:cNvPr>
          <p:cNvSpPr txBox="1"/>
          <p:nvPr/>
        </p:nvSpPr>
        <p:spPr>
          <a:xfrm>
            <a:off x="8702943" y="2323083"/>
            <a:ext cx="2561887" cy="215444"/>
          </a:xfrm>
          <a:prstGeom prst="rect">
            <a:avLst/>
          </a:prstGeom>
          <a:noFill/>
        </p:spPr>
        <p:txBody>
          <a:bodyPr wrap="square" lIns="0" tIns="0" rIns="0" bIns="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effectLst/>
                <a:uLnTx/>
                <a:uFillTx/>
                <a:ea typeface="+mn-ea"/>
                <a:cs typeface="+mn-cs"/>
              </a:rPr>
              <a:t>Microsoft Intune</a:t>
            </a:r>
          </a:p>
        </p:txBody>
      </p:sp>
      <p:sp>
        <p:nvSpPr>
          <p:cNvPr id="43" name="TextBox 42">
            <a:extLst>
              <a:ext uri="{FF2B5EF4-FFF2-40B4-BE49-F238E27FC236}">
                <a16:creationId xmlns:a16="http://schemas.microsoft.com/office/drawing/2014/main" id="{308DE93A-289E-4BB1-B9BA-94614063680E}"/>
              </a:ext>
              <a:ext uri="{C183D7F6-B498-43B3-948B-1728B52AA6E4}">
                <adec:decorative xmlns:adec="http://schemas.microsoft.com/office/drawing/2017/decorative" val="1"/>
              </a:ext>
            </a:extLst>
          </p:cNvPr>
          <p:cNvSpPr txBox="1"/>
          <p:nvPr/>
        </p:nvSpPr>
        <p:spPr>
          <a:xfrm>
            <a:off x="8702943" y="3179535"/>
            <a:ext cx="2561887" cy="215444"/>
          </a:xfrm>
          <a:prstGeom prst="rect">
            <a:avLst/>
          </a:prstGeom>
          <a:noFill/>
        </p:spPr>
        <p:txBody>
          <a:bodyPr wrap="square" lIns="0" tIns="0" rIns="0" bIns="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effectLst/>
                <a:uLnTx/>
                <a:uFillTx/>
                <a:ea typeface="+mn-ea"/>
                <a:cs typeface="+mn-cs"/>
              </a:rPr>
              <a:t>Azure Active Directory</a:t>
            </a:r>
          </a:p>
        </p:txBody>
      </p:sp>
      <p:cxnSp>
        <p:nvCxnSpPr>
          <p:cNvPr id="11" name="Straight Arrow Connector 10">
            <a:extLst>
              <a:ext uri="{FF2B5EF4-FFF2-40B4-BE49-F238E27FC236}">
                <a16:creationId xmlns:a16="http://schemas.microsoft.com/office/drawing/2014/main" id="{9E8DFF1B-A941-4FC6-AF42-4E18F7B4E3D9}"/>
              </a:ext>
              <a:ext uri="{C183D7F6-B498-43B3-948B-1728B52AA6E4}">
                <adec:decorative xmlns:adec="http://schemas.microsoft.com/office/drawing/2017/decorative" val="1"/>
              </a:ext>
            </a:extLst>
          </p:cNvPr>
          <p:cNvCxnSpPr>
            <a:cxnSpLocks/>
          </p:cNvCxnSpPr>
          <p:nvPr/>
        </p:nvCxnSpPr>
        <p:spPr>
          <a:xfrm>
            <a:off x="1514168" y="2427152"/>
            <a:ext cx="161209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90E23B40-A6D0-4B9F-8997-5713D217692B}"/>
              </a:ext>
              <a:ext uri="{C183D7F6-B498-43B3-948B-1728B52AA6E4}">
                <adec:decorative xmlns:adec="http://schemas.microsoft.com/office/drawing/2017/decorative" val="1"/>
              </a:ext>
            </a:extLst>
          </p:cNvPr>
          <p:cNvSpPr txBox="1"/>
          <p:nvPr/>
        </p:nvSpPr>
        <p:spPr>
          <a:xfrm>
            <a:off x="1941846" y="1914713"/>
            <a:ext cx="1226921" cy="409343"/>
          </a:xfrm>
          <a:prstGeom prst="rect">
            <a:avLst/>
          </a:prstGeom>
          <a:noFill/>
        </p:spPr>
        <p:txBody>
          <a:bodyPr wrap="square" lIns="0" tIns="0" rIns="0" bIns="0" rtlCol="0">
            <a:spAutoFit/>
          </a:bodyPr>
          <a:lstStyle/>
          <a:p>
            <a:pPr>
              <a:lnSpc>
                <a:spcPct val="90000"/>
              </a:lnSpc>
              <a:defRPr/>
            </a:pPr>
            <a:r>
              <a:rPr lang="en-US" sz="1400">
                <a:latin typeface="+mj-lt"/>
                <a:cs typeface="Poppins Light" panose="02000000000000000000" pitchFamily="2" charset="0"/>
              </a:rPr>
              <a:t>01</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mj-lt"/>
              </a:rPr>
              <a:t>Sign in</a:t>
            </a:r>
          </a:p>
        </p:txBody>
      </p:sp>
      <p:sp>
        <p:nvSpPr>
          <p:cNvPr id="54" name="TextBox 53">
            <a:extLst>
              <a:ext uri="{FF2B5EF4-FFF2-40B4-BE49-F238E27FC236}">
                <a16:creationId xmlns:a16="http://schemas.microsoft.com/office/drawing/2014/main" id="{40916EE2-802C-4244-9BEF-75F539B82255}"/>
              </a:ext>
              <a:ext uri="{C183D7F6-B498-43B3-948B-1728B52AA6E4}">
                <adec:decorative xmlns:adec="http://schemas.microsoft.com/office/drawing/2017/decorative" val="1"/>
              </a:ext>
            </a:extLst>
          </p:cNvPr>
          <p:cNvSpPr txBox="1"/>
          <p:nvPr/>
        </p:nvSpPr>
        <p:spPr>
          <a:xfrm>
            <a:off x="5239412" y="3586070"/>
            <a:ext cx="1226921" cy="409343"/>
          </a:xfrm>
          <a:prstGeom prst="rect">
            <a:avLst/>
          </a:prstGeom>
          <a:noFill/>
        </p:spPr>
        <p:txBody>
          <a:bodyPr wrap="square" lIns="0" tIns="0" rIns="0" bIns="0" rtlCol="0">
            <a:spAutoFit/>
          </a:bodyPr>
          <a:lstStyle/>
          <a:p>
            <a:pPr marR="0" lvl="0" indent="0" fontAlgn="auto">
              <a:lnSpc>
                <a:spcPct val="90000"/>
              </a:lnSpc>
              <a:spcBef>
                <a:spcPts val="0"/>
              </a:spcBef>
              <a:spcAft>
                <a:spcPts val="0"/>
              </a:spcAft>
              <a:buClrTx/>
              <a:buSzTx/>
              <a:buFontTx/>
              <a:buNone/>
              <a:tabLst/>
              <a:defRPr/>
            </a:pPr>
            <a:r>
              <a:rPr lang="en-US" sz="1400">
                <a:latin typeface="+mj-lt"/>
                <a:cs typeface="Poppins Light" panose="02000000000000000000" pitchFamily="2" charset="0"/>
              </a:rPr>
              <a:t>06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mj-lt"/>
              </a:rPr>
              <a:t>Token</a:t>
            </a:r>
          </a:p>
        </p:txBody>
      </p:sp>
      <p:pic>
        <p:nvPicPr>
          <p:cNvPr id="55" name="Graphic 54">
            <a:extLst>
              <a:ext uri="{FF2B5EF4-FFF2-40B4-BE49-F238E27FC236}">
                <a16:creationId xmlns:a16="http://schemas.microsoft.com/office/drawing/2014/main" id="{8C006C9C-9652-449E-A623-9DD618FE6F53}"/>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14176" y="5989143"/>
            <a:ext cx="514176" cy="544766"/>
          </a:xfrm>
          <a:prstGeom prst="rect">
            <a:avLst/>
          </a:prstGeom>
        </p:spPr>
      </p:pic>
      <p:pic>
        <p:nvPicPr>
          <p:cNvPr id="64" name="Graphic 63">
            <a:extLst>
              <a:ext uri="{FF2B5EF4-FFF2-40B4-BE49-F238E27FC236}">
                <a16:creationId xmlns:a16="http://schemas.microsoft.com/office/drawing/2014/main" id="{68061CF5-D2F7-4CD2-BF13-12933D8DEC4D}"/>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02439" y="5989143"/>
            <a:ext cx="514176" cy="544766"/>
          </a:xfrm>
          <a:prstGeom prst="rect">
            <a:avLst/>
          </a:prstGeom>
        </p:spPr>
      </p:pic>
      <p:pic>
        <p:nvPicPr>
          <p:cNvPr id="65" name="Graphic 64">
            <a:extLst>
              <a:ext uri="{FF2B5EF4-FFF2-40B4-BE49-F238E27FC236}">
                <a16:creationId xmlns:a16="http://schemas.microsoft.com/office/drawing/2014/main" id="{AD5BD6CE-1092-4FCD-84D4-B4E597FD6383}"/>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490702" y="5989143"/>
            <a:ext cx="514176" cy="544766"/>
          </a:xfrm>
          <a:prstGeom prst="rect">
            <a:avLst/>
          </a:prstGeom>
        </p:spPr>
      </p:pic>
      <p:cxnSp>
        <p:nvCxnSpPr>
          <p:cNvPr id="19" name="Straight Arrow Connector 18">
            <a:extLst>
              <a:ext uri="{FF2B5EF4-FFF2-40B4-BE49-F238E27FC236}">
                <a16:creationId xmlns:a16="http://schemas.microsoft.com/office/drawing/2014/main" id="{40F47785-C57F-4523-BF27-3D656EEC7AFC}"/>
              </a:ext>
              <a:ext uri="{C183D7F6-B498-43B3-948B-1728B52AA6E4}">
                <adec:decorative xmlns:adec="http://schemas.microsoft.com/office/drawing/2017/decorative" val="1"/>
              </a:ext>
            </a:extLst>
          </p:cNvPr>
          <p:cNvCxnSpPr>
            <a:cxnSpLocks/>
          </p:cNvCxnSpPr>
          <p:nvPr/>
        </p:nvCxnSpPr>
        <p:spPr>
          <a:xfrm>
            <a:off x="4037001" y="3397564"/>
            <a:ext cx="0" cy="37039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68" name="TextBox 67">
            <a:extLst>
              <a:ext uri="{FF2B5EF4-FFF2-40B4-BE49-F238E27FC236}">
                <a16:creationId xmlns:a16="http://schemas.microsoft.com/office/drawing/2014/main" id="{2886B87D-1BCB-43E4-85AD-8961B5CC9838}"/>
              </a:ext>
              <a:ext uri="{C183D7F6-B498-43B3-948B-1728B52AA6E4}">
                <adec:decorative xmlns:adec="http://schemas.microsoft.com/office/drawing/2017/decorative" val="1"/>
              </a:ext>
            </a:extLst>
          </p:cNvPr>
          <p:cNvSpPr txBox="1"/>
          <p:nvPr/>
        </p:nvSpPr>
        <p:spPr>
          <a:xfrm>
            <a:off x="2264937" y="3286118"/>
            <a:ext cx="870594" cy="624786"/>
          </a:xfrm>
          <a:prstGeom prst="rect">
            <a:avLst/>
          </a:prstGeom>
          <a:noFill/>
        </p:spPr>
        <p:txBody>
          <a:bodyPr wrap="square" lIns="0" tIns="0" rIns="0" bIns="0" rtlCol="0">
            <a:spAutoFit/>
          </a:bodyPr>
          <a:lstStyle/>
          <a:p>
            <a:pPr>
              <a:lnSpc>
                <a:spcPct val="90000"/>
              </a:lnSpc>
              <a:defRPr/>
            </a:pPr>
            <a:r>
              <a:rPr lang="en-US" sz="1400" dirty="0">
                <a:latin typeface="+mj-lt"/>
                <a:cs typeface="Poppins Light" panose="02000000000000000000" pitchFamily="2" charset="0"/>
              </a:rPr>
              <a:t>05</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effectLst/>
                <a:uLnTx/>
                <a:uFillTx/>
                <a:latin typeface="+mj-lt"/>
              </a:rPr>
              <a:t>Sign in successful</a:t>
            </a:r>
          </a:p>
        </p:txBody>
      </p:sp>
      <p:cxnSp>
        <p:nvCxnSpPr>
          <p:cNvPr id="73" name="Straight Arrow Connector 72">
            <a:extLst>
              <a:ext uri="{FF2B5EF4-FFF2-40B4-BE49-F238E27FC236}">
                <a16:creationId xmlns:a16="http://schemas.microsoft.com/office/drawing/2014/main" id="{12E6FCB4-EAEC-403E-8F1F-454764CEB7A0}"/>
              </a:ext>
              <a:ext uri="{C183D7F6-B498-43B3-948B-1728B52AA6E4}">
                <adec:decorative xmlns:adec="http://schemas.microsoft.com/office/drawing/2017/decorative" val="1"/>
              </a:ext>
            </a:extLst>
          </p:cNvPr>
          <p:cNvCxnSpPr>
            <a:cxnSpLocks/>
          </p:cNvCxnSpPr>
          <p:nvPr/>
        </p:nvCxnSpPr>
        <p:spPr>
          <a:xfrm flipV="1">
            <a:off x="5020486" y="4097123"/>
            <a:ext cx="2743200" cy="1"/>
          </a:xfrm>
          <a:prstGeom prst="straightConnector1">
            <a:avLst/>
          </a:prstGeom>
          <a:ln w="19050">
            <a:solidFill>
              <a:schemeClr val="bg1">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6B9D3C5F-780F-4619-9461-501A9F60E095}"/>
              </a:ext>
              <a:ext uri="{C183D7F6-B498-43B3-948B-1728B52AA6E4}">
                <adec:decorative xmlns:adec="http://schemas.microsoft.com/office/drawing/2017/decorative" val="1"/>
              </a:ext>
            </a:extLst>
          </p:cNvPr>
          <p:cNvSpPr txBox="1"/>
          <p:nvPr/>
        </p:nvSpPr>
        <p:spPr>
          <a:xfrm>
            <a:off x="8702943" y="3989401"/>
            <a:ext cx="3308943" cy="215444"/>
          </a:xfrm>
          <a:prstGeom prst="rect">
            <a:avLst/>
          </a:prstGeom>
          <a:noFill/>
        </p:spPr>
        <p:txBody>
          <a:bodyPr wrap="square" lIns="0" tIns="0" rIns="0" bIns="0" rtlCol="0">
            <a:spAutoFit/>
          </a:bodyPr>
          <a:lstStyle>
            <a:defPPr>
              <a:defRPr lang="en-US"/>
            </a:defPPr>
            <a:lvl1pPr algn="ctr">
              <a:defRPr sz="1400">
                <a:gradFill>
                  <a:gsLst>
                    <a:gs pos="2917">
                      <a:schemeClr val="tx1"/>
                    </a:gs>
                    <a:gs pos="30000">
                      <a:schemeClr val="tx1"/>
                    </a:gs>
                  </a:gsLst>
                  <a:lin ang="5400000" scaled="0"/>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ea typeface="+mn-ea"/>
                <a:cs typeface="+mn-cs"/>
              </a:rPr>
              <a:t>MS Authentication Library (MSAL)</a:t>
            </a:r>
          </a:p>
        </p:txBody>
      </p:sp>
      <p:pic>
        <p:nvPicPr>
          <p:cNvPr id="79" name="Graphic 78">
            <a:extLst>
              <a:ext uri="{FF2B5EF4-FFF2-40B4-BE49-F238E27FC236}">
                <a16:creationId xmlns:a16="http://schemas.microsoft.com/office/drawing/2014/main" id="{34D39E4F-B632-4452-BEF0-A7C396AC0DF5}"/>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02439" y="5989143"/>
            <a:ext cx="514176" cy="544766"/>
          </a:xfrm>
          <a:prstGeom prst="rect">
            <a:avLst/>
          </a:prstGeom>
        </p:spPr>
      </p:pic>
      <p:sp>
        <p:nvSpPr>
          <p:cNvPr id="5" name="Title 4"/>
          <p:cNvSpPr>
            <a:spLocks noGrp="1"/>
          </p:cNvSpPr>
          <p:nvPr>
            <p:ph type="title"/>
          </p:nvPr>
        </p:nvSpPr>
        <p:spPr/>
        <p:txBody>
          <a:bodyPr/>
          <a:lstStyle/>
          <a:p>
            <a:r>
              <a:rPr lang="en-US"/>
              <a:t>Sign-in and registration Flow</a:t>
            </a:r>
          </a:p>
        </p:txBody>
      </p:sp>
      <p:grpSp>
        <p:nvGrpSpPr>
          <p:cNvPr id="66" name="Group 65">
            <a:extLst>
              <a:ext uri="{FF2B5EF4-FFF2-40B4-BE49-F238E27FC236}">
                <a16:creationId xmlns:a16="http://schemas.microsoft.com/office/drawing/2014/main" id="{D893E1AD-926E-42F8-9B31-7DB9246456C4}"/>
              </a:ext>
              <a:ext uri="{C183D7F6-B498-43B3-948B-1728B52AA6E4}">
                <adec:decorative xmlns:adec="http://schemas.microsoft.com/office/drawing/2017/decorative" val="1"/>
              </a:ext>
            </a:extLst>
          </p:cNvPr>
          <p:cNvGrpSpPr/>
          <p:nvPr/>
        </p:nvGrpSpPr>
        <p:grpSpPr>
          <a:xfrm>
            <a:off x="588263" y="1229511"/>
            <a:ext cx="731520" cy="3450103"/>
            <a:chOff x="1630910" y="2250068"/>
            <a:chExt cx="731520" cy="3450103"/>
          </a:xfrm>
        </p:grpSpPr>
        <p:grpSp>
          <p:nvGrpSpPr>
            <p:cNvPr id="67" name="Group 66">
              <a:extLst>
                <a:ext uri="{FF2B5EF4-FFF2-40B4-BE49-F238E27FC236}">
                  <a16:creationId xmlns:a16="http://schemas.microsoft.com/office/drawing/2014/main" id="{AE389D15-0E09-4496-B21D-F2130C4ED2FC}"/>
                </a:ext>
              </a:extLst>
            </p:cNvPr>
            <p:cNvGrpSpPr/>
            <p:nvPr/>
          </p:nvGrpSpPr>
          <p:grpSpPr>
            <a:xfrm>
              <a:off x="1630910" y="2250068"/>
              <a:ext cx="731520" cy="731520"/>
              <a:chOff x="6673946" y="2098156"/>
              <a:chExt cx="842422" cy="842418"/>
            </a:xfrm>
          </p:grpSpPr>
          <p:sp>
            <p:nvSpPr>
              <p:cNvPr id="89" name="Oval 88">
                <a:extLst>
                  <a:ext uri="{FF2B5EF4-FFF2-40B4-BE49-F238E27FC236}">
                    <a16:creationId xmlns:a16="http://schemas.microsoft.com/office/drawing/2014/main" id="{732D15E2-2CA2-4B38-BB3B-7EAE585CFCC6}"/>
                  </a:ext>
                </a:extLst>
              </p:cNvPr>
              <p:cNvSpPr/>
              <p:nvPr/>
            </p:nvSpPr>
            <p:spPr bwMode="auto">
              <a:xfrm>
                <a:off x="6673946" y="2098156"/>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0" name="Group 89">
                <a:extLst>
                  <a:ext uri="{FF2B5EF4-FFF2-40B4-BE49-F238E27FC236}">
                    <a16:creationId xmlns:a16="http://schemas.microsoft.com/office/drawing/2014/main" id="{EED16074-8002-4D91-90D5-05BC1CA33326}"/>
                  </a:ext>
                </a:extLst>
              </p:cNvPr>
              <p:cNvGrpSpPr/>
              <p:nvPr/>
            </p:nvGrpSpPr>
            <p:grpSpPr>
              <a:xfrm>
                <a:off x="6865175" y="2277480"/>
                <a:ext cx="459964" cy="483771"/>
                <a:chOff x="9328524" y="2214820"/>
                <a:chExt cx="459964" cy="483771"/>
              </a:xfrm>
            </p:grpSpPr>
            <p:sp>
              <p:nvSpPr>
                <p:cNvPr id="91" name="Rectangle: Rounded Corners 101">
                  <a:extLst>
                    <a:ext uri="{FF2B5EF4-FFF2-40B4-BE49-F238E27FC236}">
                      <a16:creationId xmlns:a16="http://schemas.microsoft.com/office/drawing/2014/main" id="{8DA973A7-BC21-41A2-B277-5A592797CD94}"/>
                    </a:ext>
                  </a:extLst>
                </p:cNvPr>
                <p:cNvSpPr/>
                <p:nvPr/>
              </p:nvSpPr>
              <p:spPr bwMode="auto">
                <a:xfrm>
                  <a:off x="9465925" y="2498147"/>
                  <a:ext cx="322563" cy="200444"/>
                </a:xfrm>
                <a:prstGeom prst="roundRect">
                  <a:avLst>
                    <a:gd name="adj" fmla="val 10755"/>
                  </a:avLst>
                </a:prstGeom>
                <a:solidFill>
                  <a:srgbClr val="4B53BC"/>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92" name="Rectangle: Rounded Corners 102">
                  <a:extLst>
                    <a:ext uri="{FF2B5EF4-FFF2-40B4-BE49-F238E27FC236}">
                      <a16:creationId xmlns:a16="http://schemas.microsoft.com/office/drawing/2014/main" id="{7E3EAC0C-8CEA-483E-986C-2F83C21EDF1C}"/>
                    </a:ext>
                  </a:extLst>
                </p:cNvPr>
                <p:cNvSpPr/>
                <p:nvPr/>
              </p:nvSpPr>
              <p:spPr bwMode="auto">
                <a:xfrm>
                  <a:off x="9328524" y="2320820"/>
                  <a:ext cx="110330" cy="377771"/>
                </a:xfrm>
                <a:prstGeom prst="roundRect">
                  <a:avLst>
                    <a:gd name="adj" fmla="val 19124"/>
                  </a:avLst>
                </a:prstGeom>
                <a:solidFill>
                  <a:srgbClr val="4B53BC"/>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nvGrpSpPr>
                <p:cNvPr id="93" name="Group 92">
                  <a:extLst>
                    <a:ext uri="{FF2B5EF4-FFF2-40B4-BE49-F238E27FC236}">
                      <a16:creationId xmlns:a16="http://schemas.microsoft.com/office/drawing/2014/main" id="{C12EB60E-7D89-47C5-B933-098EF4797C55}"/>
                    </a:ext>
                  </a:extLst>
                </p:cNvPr>
                <p:cNvGrpSpPr/>
                <p:nvPr/>
              </p:nvGrpSpPr>
              <p:grpSpPr>
                <a:xfrm>
                  <a:off x="9549692" y="2525789"/>
                  <a:ext cx="155052" cy="148677"/>
                  <a:chOff x="4039410" y="4948360"/>
                  <a:chExt cx="155073" cy="148698"/>
                </a:xfrm>
                <a:solidFill>
                  <a:srgbClr val="FFFFFF"/>
                </a:solidFill>
              </p:grpSpPr>
              <p:sp>
                <p:nvSpPr>
                  <p:cNvPr id="96" name="Rectangle: Rounded Corners 106">
                    <a:extLst>
                      <a:ext uri="{FF2B5EF4-FFF2-40B4-BE49-F238E27FC236}">
                        <a16:creationId xmlns:a16="http://schemas.microsoft.com/office/drawing/2014/main" id="{4E2B79DB-E9DB-4235-A587-EFD8615D445C}"/>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97" name="Rectangle: Rounded Corners 107">
                    <a:extLst>
                      <a:ext uri="{FF2B5EF4-FFF2-40B4-BE49-F238E27FC236}">
                        <a16:creationId xmlns:a16="http://schemas.microsoft.com/office/drawing/2014/main" id="{6940ADCC-2561-4DCC-BC09-DE9767B9550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98" name="Rectangle: Rounded Corners 108">
                    <a:extLst>
                      <a:ext uri="{FF2B5EF4-FFF2-40B4-BE49-F238E27FC236}">
                        <a16:creationId xmlns:a16="http://schemas.microsoft.com/office/drawing/2014/main" id="{EC0B050C-5A46-4D30-9458-FEA7A8F34289}"/>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99" name="Rectangle: Rounded Corners 109">
                    <a:extLst>
                      <a:ext uri="{FF2B5EF4-FFF2-40B4-BE49-F238E27FC236}">
                        <a16:creationId xmlns:a16="http://schemas.microsoft.com/office/drawing/2014/main" id="{10D2B23C-572E-4C66-94E1-709CF5111BB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00" name="Rectangle: Rounded Corners 110">
                    <a:extLst>
                      <a:ext uri="{FF2B5EF4-FFF2-40B4-BE49-F238E27FC236}">
                        <a16:creationId xmlns:a16="http://schemas.microsoft.com/office/drawing/2014/main" id="{CB3F7E8A-177A-4E1F-B67A-73763E4735FC}"/>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01" name="Rectangle: Rounded Corners 111">
                    <a:extLst>
                      <a:ext uri="{FF2B5EF4-FFF2-40B4-BE49-F238E27FC236}">
                        <a16:creationId xmlns:a16="http://schemas.microsoft.com/office/drawing/2014/main" id="{3AE56D91-4497-4FA7-A63A-44B3CB4C31C2}"/>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02" name="Rectangle: Rounded Corners 112">
                    <a:extLst>
                      <a:ext uri="{FF2B5EF4-FFF2-40B4-BE49-F238E27FC236}">
                        <a16:creationId xmlns:a16="http://schemas.microsoft.com/office/drawing/2014/main" id="{16E83C4E-B28B-479B-A12C-95842C8CC0A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03" name="Rectangle: Rounded Corners 113">
                    <a:extLst>
                      <a:ext uri="{FF2B5EF4-FFF2-40B4-BE49-F238E27FC236}">
                        <a16:creationId xmlns:a16="http://schemas.microsoft.com/office/drawing/2014/main" id="{55EDD73C-1682-46F2-B9A0-384B524A285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104" name="Rectangle: Rounded Corners 114">
                    <a:extLst>
                      <a:ext uri="{FF2B5EF4-FFF2-40B4-BE49-F238E27FC236}">
                        <a16:creationId xmlns:a16="http://schemas.microsoft.com/office/drawing/2014/main" id="{2C4DAEC6-CA98-4A70-ABB0-AFB2ACD679B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sp>
              <p:nvSpPr>
                <p:cNvPr id="94" name="Rectangle: Rounded Corners 104">
                  <a:extLst>
                    <a:ext uri="{FF2B5EF4-FFF2-40B4-BE49-F238E27FC236}">
                      <a16:creationId xmlns:a16="http://schemas.microsoft.com/office/drawing/2014/main" id="{F8D98046-5830-4343-87B0-B07B2946502B}"/>
                    </a:ext>
                  </a:extLst>
                </p:cNvPr>
                <p:cNvSpPr/>
                <p:nvPr/>
              </p:nvSpPr>
              <p:spPr bwMode="auto">
                <a:xfrm>
                  <a:off x="9465925" y="2260534"/>
                  <a:ext cx="322563" cy="220228"/>
                </a:xfrm>
                <a:prstGeom prst="roundRect">
                  <a:avLst>
                    <a:gd name="adj" fmla="val 7141"/>
                  </a:avLst>
                </a:prstGeom>
                <a:solidFill>
                  <a:srgbClr val="FFFFFF">
                    <a:lumMod val="75000"/>
                  </a:srgb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95" name="Rectangle: Rounded Corners 105">
                  <a:extLst>
                    <a:ext uri="{FF2B5EF4-FFF2-40B4-BE49-F238E27FC236}">
                      <a16:creationId xmlns:a16="http://schemas.microsoft.com/office/drawing/2014/main" id="{81C4ED9F-D069-4CE3-87BC-82465334B4E6}"/>
                    </a:ext>
                  </a:extLst>
                </p:cNvPr>
                <p:cNvSpPr/>
                <p:nvPr/>
              </p:nvSpPr>
              <p:spPr bwMode="auto">
                <a:xfrm>
                  <a:off x="9566474" y="2214820"/>
                  <a:ext cx="121464" cy="45713"/>
                </a:xfrm>
                <a:prstGeom prst="roundRect">
                  <a:avLst>
                    <a:gd name="adj" fmla="val 815"/>
                  </a:avLst>
                </a:prstGeom>
                <a:solidFill>
                  <a:srgbClr val="4B53BC"/>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marL="0" marR="0" lvl="0" indent="0" defTabSz="913677"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grpSp>
        </p:grpSp>
        <p:grpSp>
          <p:nvGrpSpPr>
            <p:cNvPr id="69" name="Group 68">
              <a:extLst>
                <a:ext uri="{FF2B5EF4-FFF2-40B4-BE49-F238E27FC236}">
                  <a16:creationId xmlns:a16="http://schemas.microsoft.com/office/drawing/2014/main" id="{A2578A6D-D131-4C4A-968B-24B1FB7B8F51}"/>
                </a:ext>
              </a:extLst>
            </p:cNvPr>
            <p:cNvGrpSpPr/>
            <p:nvPr/>
          </p:nvGrpSpPr>
          <p:grpSpPr>
            <a:xfrm>
              <a:off x="1630910" y="4039959"/>
              <a:ext cx="731520" cy="731520"/>
              <a:chOff x="6673946" y="4280474"/>
              <a:chExt cx="842422" cy="842418"/>
            </a:xfrm>
          </p:grpSpPr>
          <p:sp>
            <p:nvSpPr>
              <p:cNvPr id="84" name="Oval 83">
                <a:extLst>
                  <a:ext uri="{FF2B5EF4-FFF2-40B4-BE49-F238E27FC236}">
                    <a16:creationId xmlns:a16="http://schemas.microsoft.com/office/drawing/2014/main" id="{C994F4F0-664F-48A4-8F57-380103A30536}"/>
                  </a:ext>
                </a:extLst>
              </p:cNvPr>
              <p:cNvSpPr/>
              <p:nvPr/>
            </p:nvSpPr>
            <p:spPr bwMode="auto">
              <a:xfrm>
                <a:off x="6673946" y="4280474"/>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5" name="Group 84">
                <a:extLst>
                  <a:ext uri="{FF2B5EF4-FFF2-40B4-BE49-F238E27FC236}">
                    <a16:creationId xmlns:a16="http://schemas.microsoft.com/office/drawing/2014/main" id="{5A4A7559-DA6F-42B2-AC5D-FB49271BC73A}"/>
                  </a:ext>
                </a:extLst>
              </p:cNvPr>
              <p:cNvGrpSpPr/>
              <p:nvPr/>
            </p:nvGrpSpPr>
            <p:grpSpPr>
              <a:xfrm>
                <a:off x="6865159" y="4519135"/>
                <a:ext cx="459996" cy="365096"/>
                <a:chOff x="9785094" y="4091003"/>
                <a:chExt cx="459996" cy="365096"/>
              </a:xfrm>
            </p:grpSpPr>
            <p:sp>
              <p:nvSpPr>
                <p:cNvPr id="86" name="Rectangle 5">
                  <a:extLst>
                    <a:ext uri="{FF2B5EF4-FFF2-40B4-BE49-F238E27FC236}">
                      <a16:creationId xmlns:a16="http://schemas.microsoft.com/office/drawing/2014/main" id="{950F4BDB-1159-4C1B-8BF5-A18309DCD5D0}"/>
                    </a:ext>
                  </a:extLst>
                </p:cNvPr>
                <p:cNvSpPr>
                  <a:spLocks noChangeArrowheads="1"/>
                </p:cNvSpPr>
                <p:nvPr/>
              </p:nvSpPr>
              <p:spPr bwMode="auto">
                <a:xfrm rot="5400000">
                  <a:off x="9878217" y="4089227"/>
                  <a:ext cx="273749" cy="45999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defTabSz="913852"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87" name="Freeform 6">
                  <a:extLst>
                    <a:ext uri="{FF2B5EF4-FFF2-40B4-BE49-F238E27FC236}">
                      <a16:creationId xmlns:a16="http://schemas.microsoft.com/office/drawing/2014/main" id="{47DE5592-C3B7-4742-81E6-203EE0A660CD}"/>
                    </a:ext>
                  </a:extLst>
                </p:cNvPr>
                <p:cNvSpPr>
                  <a:spLocks/>
                </p:cNvSpPr>
                <p:nvPr/>
              </p:nvSpPr>
              <p:spPr bwMode="auto">
                <a:xfrm>
                  <a:off x="9834622" y="4120564"/>
                  <a:ext cx="360938" cy="61786"/>
                </a:xfrm>
                <a:prstGeom prst="roundRect">
                  <a:avLst>
                    <a:gd name="adj" fmla="val 50000"/>
                  </a:avLst>
                </a:prstGeom>
                <a:solidFill>
                  <a:srgbClr val="4B53BC"/>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defTabSz="913852" eaLnBrk="1" fontAlgn="auto" latinLnBrk="0" hangingPunct="1">
                    <a:lnSpc>
                      <a:spcPct val="100000"/>
                    </a:lnSpc>
                    <a:spcBef>
                      <a:spcPts val="0"/>
                    </a:spcBef>
                    <a:spcAft>
                      <a:spcPts val="0"/>
                    </a:spcAft>
                    <a:buClrTx/>
                    <a:buSzTx/>
                    <a:buFontTx/>
                    <a:buNone/>
                    <a:tabLst/>
                    <a:defRPr/>
                  </a:pPr>
                  <a:endParaRPr kumimoji="0" lang="en-US" sz="1798" b="0" i="0" u="none" strike="noStrike" kern="0" cap="none" spc="0" normalizeH="0" baseline="0" noProof="0">
                    <a:ln>
                      <a:noFill/>
                    </a:ln>
                    <a:solidFill>
                      <a:srgbClr val="000000"/>
                    </a:solidFill>
                    <a:effectLst/>
                    <a:uLnTx/>
                    <a:uFillTx/>
                  </a:endParaRPr>
                </a:p>
              </p:txBody>
            </p:sp>
            <p:sp>
              <p:nvSpPr>
                <p:cNvPr id="88" name="Oval 87">
                  <a:extLst>
                    <a:ext uri="{FF2B5EF4-FFF2-40B4-BE49-F238E27FC236}">
                      <a16:creationId xmlns:a16="http://schemas.microsoft.com/office/drawing/2014/main" id="{CA975D98-33D5-47CD-9933-9E00D0422FCF}"/>
                    </a:ext>
                  </a:extLst>
                </p:cNvPr>
                <p:cNvSpPr/>
                <p:nvPr/>
              </p:nvSpPr>
              <p:spPr bwMode="auto">
                <a:xfrm>
                  <a:off x="9954637" y="4091003"/>
                  <a:ext cx="120908" cy="120908"/>
                </a:xfrm>
                <a:prstGeom prst="ellipse">
                  <a:avLst/>
                </a:prstGeom>
                <a:solidFill>
                  <a:srgbClr val="4B53BC"/>
                </a:solidFill>
                <a:ln w="19050" cap="flat" cmpd="sng" algn="ctr">
                  <a:solidFill>
                    <a:srgbClr val="FFFFFF"/>
                  </a:solid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0" name="Group 69">
              <a:extLst>
                <a:ext uri="{FF2B5EF4-FFF2-40B4-BE49-F238E27FC236}">
                  <a16:creationId xmlns:a16="http://schemas.microsoft.com/office/drawing/2014/main" id="{6A470608-CE89-4221-8BA5-96BD7062CAFA}"/>
                </a:ext>
              </a:extLst>
            </p:cNvPr>
            <p:cNvGrpSpPr/>
            <p:nvPr/>
          </p:nvGrpSpPr>
          <p:grpSpPr>
            <a:xfrm>
              <a:off x="1630910" y="3196167"/>
              <a:ext cx="731520" cy="731520"/>
              <a:chOff x="6673946" y="3118562"/>
              <a:chExt cx="842422" cy="842418"/>
            </a:xfrm>
          </p:grpSpPr>
          <p:sp>
            <p:nvSpPr>
              <p:cNvPr id="80" name="Oval 79">
                <a:extLst>
                  <a:ext uri="{FF2B5EF4-FFF2-40B4-BE49-F238E27FC236}">
                    <a16:creationId xmlns:a16="http://schemas.microsoft.com/office/drawing/2014/main" id="{01A4F5DA-1DC1-46CF-99A1-9984B75D87D1}"/>
                  </a:ext>
                </a:extLst>
              </p:cNvPr>
              <p:cNvSpPr/>
              <p:nvPr/>
            </p:nvSpPr>
            <p:spPr bwMode="auto">
              <a:xfrm>
                <a:off x="6673946" y="3118562"/>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81" name="Group 80">
                <a:extLst>
                  <a:ext uri="{FF2B5EF4-FFF2-40B4-BE49-F238E27FC236}">
                    <a16:creationId xmlns:a16="http://schemas.microsoft.com/office/drawing/2014/main" id="{79A7D02E-B0BD-4390-BBBA-3D08D265AB57}"/>
                  </a:ext>
                </a:extLst>
              </p:cNvPr>
              <p:cNvGrpSpPr/>
              <p:nvPr/>
            </p:nvGrpSpPr>
            <p:grpSpPr>
              <a:xfrm>
                <a:off x="6805221" y="3383561"/>
                <a:ext cx="579872" cy="312420"/>
                <a:chOff x="9615688" y="3326130"/>
                <a:chExt cx="579872" cy="312420"/>
              </a:xfrm>
            </p:grpSpPr>
            <p:sp>
              <p:nvSpPr>
                <p:cNvPr id="82" name="Rectangle: Rounded Corners 91">
                  <a:extLst>
                    <a:ext uri="{FF2B5EF4-FFF2-40B4-BE49-F238E27FC236}">
                      <a16:creationId xmlns:a16="http://schemas.microsoft.com/office/drawing/2014/main" id="{ED796762-B36F-46A8-8230-F1C20F4729DF}"/>
                    </a:ext>
                  </a:extLst>
                </p:cNvPr>
                <p:cNvSpPr/>
                <p:nvPr/>
              </p:nvSpPr>
              <p:spPr bwMode="auto">
                <a:xfrm>
                  <a:off x="9615688" y="3326130"/>
                  <a:ext cx="579872" cy="312420"/>
                </a:xfrm>
                <a:prstGeom prst="roundRect">
                  <a:avLst>
                    <a:gd name="adj" fmla="val 8130"/>
                  </a:avLst>
                </a:prstGeom>
                <a:solidFill>
                  <a:srgbClr val="C1C1C1"/>
                </a:soli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Rectangle 82">
                  <a:extLst>
                    <a:ext uri="{FF2B5EF4-FFF2-40B4-BE49-F238E27FC236}">
                      <a16:creationId xmlns:a16="http://schemas.microsoft.com/office/drawing/2014/main" id="{638027BD-191C-445D-9ACB-61146BDAD551}"/>
                    </a:ext>
                  </a:extLst>
                </p:cNvPr>
                <p:cNvSpPr/>
                <p:nvPr/>
              </p:nvSpPr>
              <p:spPr bwMode="auto">
                <a:xfrm>
                  <a:off x="9768674" y="3364468"/>
                  <a:ext cx="384976" cy="235744"/>
                </a:xfrm>
                <a:prstGeom prst="rect">
                  <a:avLst/>
                </a:prstGeom>
                <a:solidFill>
                  <a:srgbClr val="4B53BC"/>
                </a:solidFill>
                <a:ln w="19050" cap="sq" cmpd="sng" algn="ctr">
                  <a:solidFill>
                    <a:srgbClr val="FFFFFF"/>
                  </a:solidFill>
                  <a:prstDash val="solid"/>
                  <a:miter lim="800000"/>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1" name="Group 70">
              <a:extLst>
                <a:ext uri="{FF2B5EF4-FFF2-40B4-BE49-F238E27FC236}">
                  <a16:creationId xmlns:a16="http://schemas.microsoft.com/office/drawing/2014/main" id="{F62F018E-50D6-414C-B75F-C75ED8026B0A}"/>
                </a:ext>
              </a:extLst>
            </p:cNvPr>
            <p:cNvGrpSpPr/>
            <p:nvPr/>
          </p:nvGrpSpPr>
          <p:grpSpPr>
            <a:xfrm>
              <a:off x="1630910" y="4968651"/>
              <a:ext cx="731520" cy="731520"/>
              <a:chOff x="6673946" y="5433647"/>
              <a:chExt cx="842422" cy="842418"/>
            </a:xfrm>
          </p:grpSpPr>
          <p:sp>
            <p:nvSpPr>
              <p:cNvPr id="72" name="Oval 71">
                <a:extLst>
                  <a:ext uri="{FF2B5EF4-FFF2-40B4-BE49-F238E27FC236}">
                    <a16:creationId xmlns:a16="http://schemas.microsoft.com/office/drawing/2014/main" id="{BA5C5AA5-0EF3-48DB-8C5B-6015882A3DF3}"/>
                  </a:ext>
                </a:extLst>
              </p:cNvPr>
              <p:cNvSpPr/>
              <p:nvPr/>
            </p:nvSpPr>
            <p:spPr bwMode="auto">
              <a:xfrm>
                <a:off x="6673946" y="5433647"/>
                <a:ext cx="842422" cy="842418"/>
              </a:xfrm>
              <a:prstGeom prst="ellipse">
                <a:avLst/>
              </a:prstGeom>
              <a:solidFill>
                <a:srgbClr val="FFFFFF"/>
              </a:solidFill>
              <a:ln w="19050" cap="flat" cmpd="sng" algn="ctr">
                <a:solidFill>
                  <a:srgbClr val="4B53BC"/>
                </a:solidFill>
                <a:prstDash val="solid"/>
              </a:ln>
              <a:effectLst/>
            </p:spPr>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eaLnBrk="1" fontAlgn="base" latinLnBrk="0" hangingPunct="1">
                  <a:lnSpc>
                    <a:spcPct val="90000"/>
                  </a:lnSpc>
                  <a:spcBef>
                    <a:spcPct val="0"/>
                  </a:spcBef>
                  <a:spcAft>
                    <a:spcPct val="0"/>
                  </a:spcAft>
                  <a:buClrTx/>
                  <a:buSzTx/>
                  <a:buFontTx/>
                  <a:buNone/>
                  <a:tabLst/>
                  <a:defRPr/>
                </a:pPr>
                <a:endParaRPr kumimoji="0" lang="en-US" sz="1882" b="0" i="0" u="none" strike="noStrike" kern="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4" name="Group 73">
                <a:extLst>
                  <a:ext uri="{FF2B5EF4-FFF2-40B4-BE49-F238E27FC236}">
                    <a16:creationId xmlns:a16="http://schemas.microsoft.com/office/drawing/2014/main" id="{2EE6AABC-D791-471B-AA13-CB3D414FF9AE}"/>
                  </a:ext>
                </a:extLst>
              </p:cNvPr>
              <p:cNvGrpSpPr/>
              <p:nvPr/>
            </p:nvGrpSpPr>
            <p:grpSpPr>
              <a:xfrm>
                <a:off x="6837029" y="5667525"/>
                <a:ext cx="516256" cy="374663"/>
                <a:chOff x="9721214" y="3600212"/>
                <a:chExt cx="516256" cy="374663"/>
              </a:xfrm>
            </p:grpSpPr>
            <p:sp>
              <p:nvSpPr>
                <p:cNvPr id="75" name="Rectangle: Rounded Corners 87">
                  <a:extLst>
                    <a:ext uri="{FF2B5EF4-FFF2-40B4-BE49-F238E27FC236}">
                      <a16:creationId xmlns:a16="http://schemas.microsoft.com/office/drawing/2014/main" id="{889CC22E-6C2C-4BCD-A289-E49B66A6B468}"/>
                    </a:ext>
                  </a:extLst>
                </p:cNvPr>
                <p:cNvSpPr/>
                <p:nvPr/>
              </p:nvSpPr>
              <p:spPr bwMode="auto">
                <a:xfrm>
                  <a:off x="9721214" y="3600212"/>
                  <a:ext cx="516256" cy="374663"/>
                </a:xfrm>
                <a:prstGeom prst="roundRect">
                  <a:avLst>
                    <a:gd name="adj" fmla="val 8130"/>
                  </a:avLst>
                </a:prstGeom>
                <a:solidFill>
                  <a:srgbClr val="C1C1C1"/>
                </a:soli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8" name="Rectangle 77">
                  <a:extLst>
                    <a:ext uri="{FF2B5EF4-FFF2-40B4-BE49-F238E27FC236}">
                      <a16:creationId xmlns:a16="http://schemas.microsoft.com/office/drawing/2014/main" id="{702C11D9-52C3-4EEE-BA5C-D27DC9F9C6F1}"/>
                    </a:ext>
                  </a:extLst>
                </p:cNvPr>
                <p:cNvSpPr/>
                <p:nvPr/>
              </p:nvSpPr>
              <p:spPr bwMode="auto">
                <a:xfrm>
                  <a:off x="9768757" y="3654646"/>
                  <a:ext cx="421171" cy="265795"/>
                </a:xfrm>
                <a:prstGeom prst="rect">
                  <a:avLst/>
                </a:prstGeom>
                <a:solidFill>
                  <a:srgbClr val="4B53BC"/>
                </a:solidFill>
                <a:ln w="19050" cap="sq" cmpd="sng" algn="ctr">
                  <a:solidFill>
                    <a:srgbClr val="FFFFFF"/>
                  </a:solidFill>
                  <a:prstDash val="solid"/>
                  <a:miter lim="800000"/>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cxnSp>
        <p:nvCxnSpPr>
          <p:cNvPr id="105" name="Straight Connector 104">
            <a:extLst>
              <a:ext uri="{FF2B5EF4-FFF2-40B4-BE49-F238E27FC236}">
                <a16:creationId xmlns:a16="http://schemas.microsoft.com/office/drawing/2014/main" id="{E77B5046-BF33-41F0-BA92-9986793226E8}"/>
              </a:ext>
              <a:ext uri="{C183D7F6-B498-43B3-948B-1728B52AA6E4}">
                <adec:decorative xmlns:adec="http://schemas.microsoft.com/office/drawing/2017/decorative" val="1"/>
              </a:ext>
            </a:extLst>
          </p:cNvPr>
          <p:cNvCxnSpPr>
            <a:cxnSpLocks/>
          </p:cNvCxnSpPr>
          <p:nvPr/>
        </p:nvCxnSpPr>
        <p:spPr>
          <a:xfrm>
            <a:off x="1514168" y="1373600"/>
            <a:ext cx="0" cy="3161925"/>
          </a:xfrm>
          <a:prstGeom prst="line">
            <a:avLst/>
          </a:prstGeom>
          <a:ln w="19050">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106" name="Graphic 358">
            <a:extLst>
              <a:ext uri="{FF2B5EF4-FFF2-40B4-BE49-F238E27FC236}">
                <a16:creationId xmlns:a16="http://schemas.microsoft.com/office/drawing/2014/main" id="{1ADD491E-A589-4B0F-A590-D1E8019396DD}"/>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l="-42408" t="-42408" r="-42408" b="-42408"/>
          <a:stretch/>
        </p:blipFill>
        <p:spPr>
          <a:xfrm>
            <a:off x="7614215" y="1902573"/>
            <a:ext cx="1131114" cy="1131106"/>
          </a:xfrm>
          <a:prstGeom prst="rect">
            <a:avLst/>
          </a:prstGeom>
        </p:spPr>
      </p:pic>
      <p:pic>
        <p:nvPicPr>
          <p:cNvPr id="107" name="Graphic 106">
            <a:extLst>
              <a:ext uri="{FF2B5EF4-FFF2-40B4-BE49-F238E27FC236}">
                <a16:creationId xmlns:a16="http://schemas.microsoft.com/office/drawing/2014/main" id="{4299C154-6569-402B-9334-1E3D9BB48BF4}"/>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29633" y="1369621"/>
            <a:ext cx="500278" cy="500278"/>
          </a:xfrm>
          <a:prstGeom prst="rect">
            <a:avLst/>
          </a:prstGeom>
        </p:spPr>
      </p:pic>
      <p:pic>
        <p:nvPicPr>
          <p:cNvPr id="108" name="Graphic 107">
            <a:extLst>
              <a:ext uri="{FF2B5EF4-FFF2-40B4-BE49-F238E27FC236}">
                <a16:creationId xmlns:a16="http://schemas.microsoft.com/office/drawing/2014/main" id="{5F5BF2A5-B2BB-4F26-91D1-08ADB75C5F3B}"/>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29633" y="3037118"/>
            <a:ext cx="500278" cy="500278"/>
          </a:xfrm>
          <a:prstGeom prst="rect">
            <a:avLst/>
          </a:prstGeom>
        </p:spPr>
      </p:pic>
      <p:pic>
        <p:nvPicPr>
          <p:cNvPr id="109" name="Graphic 108">
            <a:extLst>
              <a:ext uri="{FF2B5EF4-FFF2-40B4-BE49-F238E27FC236}">
                <a16:creationId xmlns:a16="http://schemas.microsoft.com/office/drawing/2014/main" id="{C3917F0B-3CF7-4C59-A24C-5B91B34A09F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29633" y="3846984"/>
            <a:ext cx="500278" cy="500278"/>
          </a:xfrm>
          <a:prstGeom prst="rect">
            <a:avLst/>
          </a:prstGeom>
        </p:spPr>
      </p:pic>
    </p:spTree>
    <p:extLst>
      <p:ext uri="{BB962C8B-B14F-4D97-AF65-F5344CB8AC3E}">
        <p14:creationId xmlns:p14="http://schemas.microsoft.com/office/powerpoint/2010/main" val="12364056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fade">
                                      <p:cBhvr>
                                        <p:cTn id="11" dur="500"/>
                                        <p:tgtEl>
                                          <p:spTgt spid="5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7"/>
                                        </p:tgtEl>
                                        <p:attrNameLst>
                                          <p:attrName>style.visibility</p:attrName>
                                        </p:attrNameLst>
                                      </p:cBhvr>
                                      <p:to>
                                        <p:strVal val="visible"/>
                                      </p:to>
                                    </p:set>
                                    <p:animEffect transition="in" filter="fade">
                                      <p:cBhvr>
                                        <p:cTn id="19" dur="500"/>
                                        <p:tgtEl>
                                          <p:spTgt spid="10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par>
                          <p:cTn id="24" fill="hold">
                            <p:stCondLst>
                              <p:cond delay="2500"/>
                            </p:stCondLst>
                            <p:childTnLst>
                              <p:par>
                                <p:cTn id="25" presetID="17" presetClass="entr" presetSubtype="10"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ppt_w</p:attrName>
                                        </p:attrNameLst>
                                      </p:cBhvr>
                                      <p:tavLst>
                                        <p:tav tm="0">
                                          <p:val>
                                            <p:fltVal val="0"/>
                                          </p:val>
                                        </p:tav>
                                        <p:tav tm="100000">
                                          <p:val>
                                            <p:strVal val="#ppt_w"/>
                                          </p:val>
                                        </p:tav>
                                      </p:tavLst>
                                    </p:anim>
                                    <p:anim calcmode="lin" valueType="num">
                                      <p:cBhvr>
                                        <p:cTn id="28" dur="500" fill="hold"/>
                                        <p:tgtEl>
                                          <p:spTgt spid="57"/>
                                        </p:tgtEl>
                                        <p:attrNameLst>
                                          <p:attrName>ppt_h</p:attrName>
                                        </p:attrNameLst>
                                      </p:cBhvr>
                                      <p:tavLst>
                                        <p:tav tm="0">
                                          <p:val>
                                            <p:strVal val="#ppt_h"/>
                                          </p:val>
                                        </p:tav>
                                        <p:tav tm="100000">
                                          <p:val>
                                            <p:strVal val="#ppt_h"/>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500"/>
                                        <p:tgtEl>
                                          <p:spTgt spid="58"/>
                                        </p:tgtEl>
                                      </p:cBhvr>
                                    </p:animEffect>
                                  </p:childTnLst>
                                </p:cTn>
                              </p:par>
                            </p:childTnLst>
                          </p:cTn>
                        </p:par>
                        <p:par>
                          <p:cTn id="33" fill="hold">
                            <p:stCondLst>
                              <p:cond delay="3500"/>
                            </p:stCondLst>
                            <p:childTnLst>
                              <p:par>
                                <p:cTn id="34" presetID="42" presetClass="path" presetSubtype="0" accel="50000" decel="50000" fill="hold" nodeType="afterEffect">
                                  <p:stCondLst>
                                    <p:cond delay="0"/>
                                  </p:stCondLst>
                                  <p:childTnLst>
                                    <p:animMotion origin="layout" path="M 3.75E-6 -2.96296E-6 L 0.04218 0.00093 " pathEditMode="relative" rAng="0" ptsTypes="AA">
                                      <p:cBhvr>
                                        <p:cTn id="35" dur="500" fill="hold"/>
                                        <p:tgtEl>
                                          <p:spTgt spid="55"/>
                                        </p:tgtEl>
                                        <p:attrNameLst>
                                          <p:attrName>ppt_x</p:attrName>
                                          <p:attrName>ppt_y</p:attrName>
                                        </p:attrNameLst>
                                      </p:cBhvr>
                                      <p:rCtr x="2109" y="46"/>
                                    </p:animMotion>
                                  </p:childTnLst>
                                </p:cTn>
                              </p:par>
                            </p:childTnLst>
                          </p:cTn>
                        </p:par>
                        <p:par>
                          <p:cTn id="36" fill="hold">
                            <p:stCondLst>
                              <p:cond delay="4000"/>
                            </p:stCondLst>
                            <p:childTnLst>
                              <p:par>
                                <p:cTn id="37" presetID="26" presetClass="emph" presetSubtype="0" repeatCount="3000" fill="hold" nodeType="afterEffect">
                                  <p:stCondLst>
                                    <p:cond delay="0"/>
                                  </p:stCondLst>
                                  <p:childTnLst>
                                    <p:animEffect transition="out" filter="fade">
                                      <p:cBhvr>
                                        <p:cTn id="38" dur="500" tmFilter="0, 0; .2, .5; .8, .5; 1, 0"/>
                                        <p:tgtEl>
                                          <p:spTgt spid="55"/>
                                        </p:tgtEl>
                                      </p:cBhvr>
                                    </p:animEffect>
                                    <p:animScale>
                                      <p:cBhvr>
                                        <p:cTn id="39" dur="250" autoRev="1" fill="hold"/>
                                        <p:tgtEl>
                                          <p:spTgt spid="55"/>
                                        </p:tgtEl>
                                      </p:cBhvr>
                                      <p:by x="105000" y="105000"/>
                                    </p:animScale>
                                  </p:childTnLst>
                                </p:cTn>
                              </p:par>
                            </p:childTnLst>
                          </p:cTn>
                        </p:par>
                        <p:par>
                          <p:cTn id="40" fill="hold">
                            <p:stCondLst>
                              <p:cond delay="5500"/>
                            </p:stCondLst>
                            <p:childTnLst>
                              <p:par>
                                <p:cTn id="41" presetID="10" presetClass="exit" presetSubtype="0" fill="hold" nodeType="afterEffect">
                                  <p:stCondLst>
                                    <p:cond delay="0"/>
                                  </p:stCondLst>
                                  <p:childTnLst>
                                    <p:animEffect transition="out" filter="fade">
                                      <p:cBhvr>
                                        <p:cTn id="42" dur="500"/>
                                        <p:tgtEl>
                                          <p:spTgt spid="55"/>
                                        </p:tgtEl>
                                      </p:cBhvr>
                                    </p:animEffect>
                                    <p:set>
                                      <p:cBhvr>
                                        <p:cTn id="43" dur="1" fill="hold">
                                          <p:stCondLst>
                                            <p:cond delay="499"/>
                                          </p:stCondLst>
                                        </p:cTn>
                                        <p:tgtEl>
                                          <p:spTgt spid="55"/>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06"/>
                                        </p:tgtEl>
                                        <p:attrNameLst>
                                          <p:attrName>style.visibility</p:attrName>
                                        </p:attrNameLst>
                                      </p:cBhvr>
                                      <p:to>
                                        <p:strVal val="visible"/>
                                      </p:to>
                                    </p:set>
                                    <p:animEffect transition="in" filter="fade">
                                      <p:cBhvr>
                                        <p:cTn id="48" dur="500"/>
                                        <p:tgtEl>
                                          <p:spTgt spid="106"/>
                                        </p:tgtEl>
                                      </p:cBhvr>
                                    </p:animEffec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500"/>
                                        <p:tgtEl>
                                          <p:spTgt spid="42"/>
                                        </p:tgtEl>
                                      </p:cBhvr>
                                    </p:animEffect>
                                  </p:childTnLst>
                                </p:cTn>
                              </p:par>
                            </p:childTnLst>
                          </p:cTn>
                        </p:par>
                        <p:par>
                          <p:cTn id="53" fill="hold">
                            <p:stCondLst>
                              <p:cond delay="1000"/>
                            </p:stCondLst>
                            <p:childTnLst>
                              <p:par>
                                <p:cTn id="54" presetID="17" presetClass="entr" presetSubtype="10" fill="hold" nodeType="afterEffect">
                                  <p:stCondLst>
                                    <p:cond delay="0"/>
                                  </p:stCondLst>
                                  <p:childTnLst>
                                    <p:set>
                                      <p:cBhvr>
                                        <p:cTn id="55" dur="1" fill="hold">
                                          <p:stCondLst>
                                            <p:cond delay="0"/>
                                          </p:stCondLst>
                                        </p:cTn>
                                        <p:tgtEl>
                                          <p:spTgt spid="47"/>
                                        </p:tgtEl>
                                        <p:attrNameLst>
                                          <p:attrName>style.visibility</p:attrName>
                                        </p:attrNameLst>
                                      </p:cBhvr>
                                      <p:to>
                                        <p:strVal val="visible"/>
                                      </p:to>
                                    </p:set>
                                    <p:anim calcmode="lin" valueType="num">
                                      <p:cBhvr>
                                        <p:cTn id="56" dur="500" fill="hold"/>
                                        <p:tgtEl>
                                          <p:spTgt spid="47"/>
                                        </p:tgtEl>
                                        <p:attrNameLst>
                                          <p:attrName>ppt_w</p:attrName>
                                        </p:attrNameLst>
                                      </p:cBhvr>
                                      <p:tavLst>
                                        <p:tav tm="0">
                                          <p:val>
                                            <p:fltVal val="0"/>
                                          </p:val>
                                        </p:tav>
                                        <p:tav tm="100000">
                                          <p:val>
                                            <p:strVal val="#ppt_w"/>
                                          </p:val>
                                        </p:tav>
                                      </p:tavLst>
                                    </p:anim>
                                    <p:anim calcmode="lin" valueType="num">
                                      <p:cBhvr>
                                        <p:cTn id="57" dur="500" fill="hold"/>
                                        <p:tgtEl>
                                          <p:spTgt spid="47"/>
                                        </p:tgtEl>
                                        <p:attrNameLst>
                                          <p:attrName>ppt_h</p:attrName>
                                        </p:attrNameLst>
                                      </p:cBhvr>
                                      <p:tavLst>
                                        <p:tav tm="0">
                                          <p:val>
                                            <p:strVal val="#ppt_h"/>
                                          </p:val>
                                        </p:tav>
                                        <p:tav tm="100000">
                                          <p:val>
                                            <p:strVal val="#ppt_h"/>
                                          </p:val>
                                        </p:tav>
                                      </p:tavLst>
                                    </p:anim>
                                  </p:childTnLst>
                                </p:cTn>
                              </p:par>
                            </p:childTnLst>
                          </p:cTn>
                        </p:par>
                        <p:par>
                          <p:cTn id="58" fill="hold">
                            <p:stCondLst>
                              <p:cond delay="1500"/>
                            </p:stCondLst>
                            <p:childTnLst>
                              <p:par>
                                <p:cTn id="59" presetID="10" presetClass="entr" presetSubtype="0" fill="hold" grpId="0"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childTnLst>
                          </p:cTn>
                        </p:par>
                        <p:par>
                          <p:cTn id="62" fill="hold">
                            <p:stCondLst>
                              <p:cond delay="2000"/>
                            </p:stCondLst>
                            <p:childTnLst>
                              <p:par>
                                <p:cTn id="63" presetID="42" presetClass="path" presetSubtype="0" accel="50000" decel="50000" fill="hold" nodeType="afterEffect">
                                  <p:stCondLst>
                                    <p:cond delay="0"/>
                                  </p:stCondLst>
                                  <p:childTnLst>
                                    <p:animMotion origin="layout" path="M 2.08333E-6 -2.96296E-6 L 0.04219 0.00093 " pathEditMode="relative" rAng="0" ptsTypes="AA">
                                      <p:cBhvr>
                                        <p:cTn id="64" dur="500" fill="hold"/>
                                        <p:tgtEl>
                                          <p:spTgt spid="64"/>
                                        </p:tgtEl>
                                        <p:attrNameLst>
                                          <p:attrName>ppt_x</p:attrName>
                                          <p:attrName>ppt_y</p:attrName>
                                        </p:attrNameLst>
                                      </p:cBhvr>
                                      <p:rCtr x="2109" y="46"/>
                                    </p:animMotion>
                                  </p:childTnLst>
                                </p:cTn>
                              </p:par>
                            </p:childTnLst>
                          </p:cTn>
                        </p:par>
                        <p:par>
                          <p:cTn id="65" fill="hold">
                            <p:stCondLst>
                              <p:cond delay="2500"/>
                            </p:stCondLst>
                            <p:childTnLst>
                              <p:par>
                                <p:cTn id="66" presetID="26" presetClass="emph" presetSubtype="0" repeatCount="3000" fill="hold" nodeType="afterEffect">
                                  <p:stCondLst>
                                    <p:cond delay="0"/>
                                  </p:stCondLst>
                                  <p:childTnLst>
                                    <p:animEffect transition="out" filter="fade">
                                      <p:cBhvr>
                                        <p:cTn id="67" dur="500" tmFilter="0, 0; .2, .5; .8, .5; 1, 0"/>
                                        <p:tgtEl>
                                          <p:spTgt spid="64"/>
                                        </p:tgtEl>
                                      </p:cBhvr>
                                    </p:animEffect>
                                    <p:animScale>
                                      <p:cBhvr>
                                        <p:cTn id="68" dur="250" autoRev="1" fill="hold"/>
                                        <p:tgtEl>
                                          <p:spTgt spid="64"/>
                                        </p:tgtEl>
                                      </p:cBhvr>
                                      <p:by x="105000" y="105000"/>
                                    </p:animScale>
                                  </p:childTnLst>
                                </p:cTn>
                              </p:par>
                            </p:childTnLst>
                          </p:cTn>
                        </p:par>
                        <p:par>
                          <p:cTn id="69" fill="hold">
                            <p:stCondLst>
                              <p:cond delay="4000"/>
                            </p:stCondLst>
                            <p:childTnLst>
                              <p:par>
                                <p:cTn id="70" presetID="10" presetClass="exit" presetSubtype="0" fill="hold" nodeType="afterEffect">
                                  <p:stCondLst>
                                    <p:cond delay="0"/>
                                  </p:stCondLst>
                                  <p:childTnLst>
                                    <p:animEffect transition="out" filter="fade">
                                      <p:cBhvr>
                                        <p:cTn id="71" dur="500"/>
                                        <p:tgtEl>
                                          <p:spTgt spid="64"/>
                                        </p:tgtEl>
                                      </p:cBhvr>
                                    </p:animEffect>
                                    <p:set>
                                      <p:cBhvr>
                                        <p:cTn id="72" dur="1" fill="hold">
                                          <p:stCondLst>
                                            <p:cond delay="499"/>
                                          </p:stCondLst>
                                        </p:cTn>
                                        <p:tgtEl>
                                          <p:spTgt spid="64"/>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08"/>
                                        </p:tgtEl>
                                        <p:attrNameLst>
                                          <p:attrName>style.visibility</p:attrName>
                                        </p:attrNameLst>
                                      </p:cBhvr>
                                      <p:to>
                                        <p:strVal val="visible"/>
                                      </p:to>
                                    </p:set>
                                    <p:animEffect transition="in" filter="fade">
                                      <p:cBhvr>
                                        <p:cTn id="77" dur="500"/>
                                        <p:tgtEl>
                                          <p:spTgt spid="108"/>
                                        </p:tgtEl>
                                      </p:cBhvr>
                                    </p:animEffect>
                                  </p:childTnLst>
                                </p:cTn>
                              </p:par>
                            </p:childTnLst>
                          </p:cTn>
                        </p:par>
                        <p:par>
                          <p:cTn id="78" fill="hold">
                            <p:stCondLst>
                              <p:cond delay="500"/>
                            </p:stCondLst>
                            <p:childTnLst>
                              <p:par>
                                <p:cTn id="79" presetID="10" presetClass="entr" presetSubtype="0" fill="hold" grpId="0" nodeType="after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par>
                          <p:cTn id="82" fill="hold">
                            <p:stCondLst>
                              <p:cond delay="1000"/>
                            </p:stCondLst>
                            <p:childTnLst>
                              <p:par>
                                <p:cTn id="83" presetID="17" presetClass="entr" presetSubtype="10" fill="hold" nodeType="afterEffect">
                                  <p:stCondLst>
                                    <p:cond delay="0"/>
                                  </p:stCondLst>
                                  <p:childTnLst>
                                    <p:set>
                                      <p:cBhvr>
                                        <p:cTn id="84" dur="1" fill="hold">
                                          <p:stCondLst>
                                            <p:cond delay="0"/>
                                          </p:stCondLst>
                                        </p:cTn>
                                        <p:tgtEl>
                                          <p:spTgt spid="60"/>
                                        </p:tgtEl>
                                        <p:attrNameLst>
                                          <p:attrName>style.visibility</p:attrName>
                                        </p:attrNameLst>
                                      </p:cBhvr>
                                      <p:to>
                                        <p:strVal val="visible"/>
                                      </p:to>
                                    </p:set>
                                    <p:anim calcmode="lin" valueType="num">
                                      <p:cBhvr>
                                        <p:cTn id="85" dur="500" fill="hold"/>
                                        <p:tgtEl>
                                          <p:spTgt spid="60"/>
                                        </p:tgtEl>
                                        <p:attrNameLst>
                                          <p:attrName>ppt_w</p:attrName>
                                        </p:attrNameLst>
                                      </p:cBhvr>
                                      <p:tavLst>
                                        <p:tav tm="0">
                                          <p:val>
                                            <p:fltVal val="0"/>
                                          </p:val>
                                        </p:tav>
                                        <p:tav tm="100000">
                                          <p:val>
                                            <p:strVal val="#ppt_w"/>
                                          </p:val>
                                        </p:tav>
                                      </p:tavLst>
                                    </p:anim>
                                    <p:anim calcmode="lin" valueType="num">
                                      <p:cBhvr>
                                        <p:cTn id="86" dur="500" fill="hold"/>
                                        <p:tgtEl>
                                          <p:spTgt spid="60"/>
                                        </p:tgtEl>
                                        <p:attrNameLst>
                                          <p:attrName>ppt_h</p:attrName>
                                        </p:attrNameLst>
                                      </p:cBhvr>
                                      <p:tavLst>
                                        <p:tav tm="0">
                                          <p:val>
                                            <p:strVal val="#ppt_h"/>
                                          </p:val>
                                        </p:tav>
                                        <p:tav tm="100000">
                                          <p:val>
                                            <p:strVal val="#ppt_h"/>
                                          </p:val>
                                        </p:tav>
                                      </p:tavLst>
                                    </p:anim>
                                  </p:childTnLst>
                                </p:cTn>
                              </p:par>
                            </p:childTnLst>
                          </p:cTn>
                        </p:par>
                        <p:par>
                          <p:cTn id="87" fill="hold">
                            <p:stCondLst>
                              <p:cond delay="1500"/>
                            </p:stCondLst>
                            <p:childTnLst>
                              <p:par>
                                <p:cTn id="88" presetID="10" presetClass="entr" presetSubtype="0" fill="hold" grpId="0" nodeType="afterEffect">
                                  <p:stCondLst>
                                    <p:cond delay="0"/>
                                  </p:stCondLst>
                                  <p:childTnLst>
                                    <p:set>
                                      <p:cBhvr>
                                        <p:cTn id="89" dur="1" fill="hold">
                                          <p:stCondLst>
                                            <p:cond delay="0"/>
                                          </p:stCondLst>
                                        </p:cTn>
                                        <p:tgtEl>
                                          <p:spTgt spid="61"/>
                                        </p:tgtEl>
                                        <p:attrNameLst>
                                          <p:attrName>style.visibility</p:attrName>
                                        </p:attrNameLst>
                                      </p:cBhvr>
                                      <p:to>
                                        <p:strVal val="visible"/>
                                      </p:to>
                                    </p:set>
                                    <p:animEffect transition="in" filter="fade">
                                      <p:cBhvr>
                                        <p:cTn id="90" dur="500"/>
                                        <p:tgtEl>
                                          <p:spTgt spid="61"/>
                                        </p:tgtEl>
                                      </p:cBhvr>
                                    </p:animEffect>
                                  </p:childTnLst>
                                </p:cTn>
                              </p:par>
                            </p:childTnLst>
                          </p:cTn>
                        </p:par>
                        <p:par>
                          <p:cTn id="91" fill="hold">
                            <p:stCondLst>
                              <p:cond delay="2000"/>
                            </p:stCondLst>
                            <p:childTnLst>
                              <p:par>
                                <p:cTn id="92" presetID="42" presetClass="path" presetSubtype="0" accel="50000" decel="50000" fill="hold" nodeType="afterEffect">
                                  <p:stCondLst>
                                    <p:cond delay="0"/>
                                  </p:stCondLst>
                                  <p:childTnLst>
                                    <p:animMotion origin="layout" path="M 6.25E-7 -2.96296E-6 L 0.04219 0.00093 " pathEditMode="relative" rAng="0" ptsTypes="AA">
                                      <p:cBhvr>
                                        <p:cTn id="93" dur="500" fill="hold"/>
                                        <p:tgtEl>
                                          <p:spTgt spid="65"/>
                                        </p:tgtEl>
                                        <p:attrNameLst>
                                          <p:attrName>ppt_x</p:attrName>
                                          <p:attrName>ppt_y</p:attrName>
                                        </p:attrNameLst>
                                      </p:cBhvr>
                                      <p:rCtr x="2109" y="46"/>
                                    </p:animMotion>
                                  </p:childTnLst>
                                </p:cTn>
                              </p:par>
                            </p:childTnLst>
                          </p:cTn>
                        </p:par>
                        <p:par>
                          <p:cTn id="94" fill="hold">
                            <p:stCondLst>
                              <p:cond delay="2500"/>
                            </p:stCondLst>
                            <p:childTnLst>
                              <p:par>
                                <p:cTn id="95" presetID="26" presetClass="emph" presetSubtype="0" repeatCount="3000" fill="hold" nodeType="afterEffect">
                                  <p:stCondLst>
                                    <p:cond delay="0"/>
                                  </p:stCondLst>
                                  <p:childTnLst>
                                    <p:animEffect transition="out" filter="fade">
                                      <p:cBhvr>
                                        <p:cTn id="96" dur="500" tmFilter="0, 0; .2, .5; .8, .5; 1, 0"/>
                                        <p:tgtEl>
                                          <p:spTgt spid="65"/>
                                        </p:tgtEl>
                                      </p:cBhvr>
                                    </p:animEffect>
                                    <p:animScale>
                                      <p:cBhvr>
                                        <p:cTn id="97" dur="250" autoRev="1" fill="hold"/>
                                        <p:tgtEl>
                                          <p:spTgt spid="65"/>
                                        </p:tgtEl>
                                      </p:cBhvr>
                                      <p:by x="105000" y="105000"/>
                                    </p:animScale>
                                  </p:childTnLst>
                                </p:cTn>
                              </p:par>
                            </p:childTnLst>
                          </p:cTn>
                        </p:par>
                        <p:par>
                          <p:cTn id="98" fill="hold">
                            <p:stCondLst>
                              <p:cond delay="4000"/>
                            </p:stCondLst>
                            <p:childTnLst>
                              <p:par>
                                <p:cTn id="99" presetID="10" presetClass="exit" presetSubtype="0" fill="hold" nodeType="afterEffect">
                                  <p:stCondLst>
                                    <p:cond delay="0"/>
                                  </p:stCondLst>
                                  <p:childTnLst>
                                    <p:animEffect transition="out" filter="fade">
                                      <p:cBhvr>
                                        <p:cTn id="100" dur="500"/>
                                        <p:tgtEl>
                                          <p:spTgt spid="65"/>
                                        </p:tgtEl>
                                      </p:cBhvr>
                                    </p:animEffect>
                                    <p:set>
                                      <p:cBhvr>
                                        <p:cTn id="101" dur="1" fill="hold">
                                          <p:stCondLst>
                                            <p:cond delay="499"/>
                                          </p:stCondLst>
                                        </p:cTn>
                                        <p:tgtEl>
                                          <p:spTgt spid="65"/>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fade">
                                      <p:cBhvr>
                                        <p:cTn id="106" dur="500"/>
                                        <p:tgtEl>
                                          <p:spTgt spid="20"/>
                                        </p:tgtEl>
                                      </p:cBhvr>
                                    </p:animEffect>
                                  </p:childTnLst>
                                </p:cTn>
                              </p:par>
                            </p:childTnLst>
                          </p:cTn>
                        </p:par>
                        <p:par>
                          <p:cTn id="107" fill="hold">
                            <p:stCondLst>
                              <p:cond delay="500"/>
                            </p:stCondLst>
                            <p:childTnLst>
                              <p:par>
                                <p:cTn id="108" presetID="22" presetClass="entr" presetSubtype="1" fill="hold" nodeType="after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wipe(up)">
                                      <p:cBhvr>
                                        <p:cTn id="110" dur="500"/>
                                        <p:tgtEl>
                                          <p:spTgt spid="19"/>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68"/>
                                        </p:tgtEl>
                                        <p:attrNameLst>
                                          <p:attrName>style.visibility</p:attrName>
                                        </p:attrNameLst>
                                      </p:cBhvr>
                                      <p:to>
                                        <p:strVal val="visible"/>
                                      </p:to>
                                    </p:set>
                                    <p:animEffect transition="in" filter="fade">
                                      <p:cBhvr>
                                        <p:cTn id="113" dur="500"/>
                                        <p:tgtEl>
                                          <p:spTgt spid="68"/>
                                        </p:tgtEl>
                                      </p:cBhvr>
                                    </p:animEffect>
                                  </p:childTnLst>
                                </p:cTn>
                              </p:par>
                            </p:childTnLst>
                          </p:cTn>
                        </p:par>
                        <p:par>
                          <p:cTn id="114" fill="hold">
                            <p:stCondLst>
                              <p:cond delay="1000"/>
                            </p:stCondLst>
                            <p:childTnLst>
                              <p:par>
                                <p:cTn id="115" presetID="42" presetClass="path" presetSubtype="0" accel="50000" decel="50000" fill="hold" nodeType="afterEffect">
                                  <p:stCondLst>
                                    <p:cond delay="0"/>
                                  </p:stCondLst>
                                  <p:childTnLst>
                                    <p:animMotion origin="layout" path="M 2.08333E-6 -2.96296E-6 L 0.04219 0.00093 " pathEditMode="relative" rAng="0" ptsTypes="AA">
                                      <p:cBhvr>
                                        <p:cTn id="116" dur="500" fill="hold"/>
                                        <p:tgtEl>
                                          <p:spTgt spid="79"/>
                                        </p:tgtEl>
                                        <p:attrNameLst>
                                          <p:attrName>ppt_x</p:attrName>
                                          <p:attrName>ppt_y</p:attrName>
                                        </p:attrNameLst>
                                      </p:cBhvr>
                                      <p:rCtr x="2109" y="46"/>
                                    </p:animMotion>
                                  </p:childTnLst>
                                </p:cTn>
                              </p:par>
                            </p:childTnLst>
                          </p:cTn>
                        </p:par>
                        <p:par>
                          <p:cTn id="117" fill="hold">
                            <p:stCondLst>
                              <p:cond delay="1500"/>
                            </p:stCondLst>
                            <p:childTnLst>
                              <p:par>
                                <p:cTn id="118" presetID="26" presetClass="emph" presetSubtype="0" repeatCount="3000" fill="hold" nodeType="afterEffect">
                                  <p:stCondLst>
                                    <p:cond delay="0"/>
                                  </p:stCondLst>
                                  <p:childTnLst>
                                    <p:animEffect transition="out" filter="fade">
                                      <p:cBhvr>
                                        <p:cTn id="119" dur="500" tmFilter="0, 0; .2, .5; .8, .5; 1, 0"/>
                                        <p:tgtEl>
                                          <p:spTgt spid="79"/>
                                        </p:tgtEl>
                                      </p:cBhvr>
                                    </p:animEffect>
                                    <p:animScale>
                                      <p:cBhvr>
                                        <p:cTn id="120" dur="250" autoRev="1" fill="hold"/>
                                        <p:tgtEl>
                                          <p:spTgt spid="79"/>
                                        </p:tgtEl>
                                      </p:cBhvr>
                                      <p:by x="105000" y="105000"/>
                                    </p:animScale>
                                  </p:childTnLst>
                                </p:cTn>
                              </p:par>
                            </p:childTnLst>
                          </p:cTn>
                        </p:par>
                        <p:par>
                          <p:cTn id="121" fill="hold">
                            <p:stCondLst>
                              <p:cond delay="3000"/>
                            </p:stCondLst>
                            <p:childTnLst>
                              <p:par>
                                <p:cTn id="122" presetID="10" presetClass="exit" presetSubtype="0" fill="hold" nodeType="afterEffect">
                                  <p:stCondLst>
                                    <p:cond delay="0"/>
                                  </p:stCondLst>
                                  <p:childTnLst>
                                    <p:animEffect transition="out" filter="fade">
                                      <p:cBhvr>
                                        <p:cTn id="123" dur="500"/>
                                        <p:tgtEl>
                                          <p:spTgt spid="79"/>
                                        </p:tgtEl>
                                      </p:cBhvr>
                                    </p:animEffect>
                                    <p:set>
                                      <p:cBhvr>
                                        <p:cTn id="124" dur="1" fill="hold">
                                          <p:stCondLst>
                                            <p:cond delay="499"/>
                                          </p:stCondLst>
                                        </p:cTn>
                                        <p:tgtEl>
                                          <p:spTgt spid="79"/>
                                        </p:tgtEl>
                                        <p:attrNameLst>
                                          <p:attrName>style.visibility</p:attrName>
                                        </p:attrNameLst>
                                      </p:cBhvr>
                                      <p:to>
                                        <p:strVal val="hidden"/>
                                      </p:to>
                                    </p:se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nodeType="clickEffect">
                                  <p:stCondLst>
                                    <p:cond delay="0"/>
                                  </p:stCondLst>
                                  <p:childTnLst>
                                    <p:set>
                                      <p:cBhvr>
                                        <p:cTn id="128" dur="1" fill="hold">
                                          <p:stCondLst>
                                            <p:cond delay="0"/>
                                          </p:stCondLst>
                                        </p:cTn>
                                        <p:tgtEl>
                                          <p:spTgt spid="109"/>
                                        </p:tgtEl>
                                        <p:attrNameLst>
                                          <p:attrName>style.visibility</p:attrName>
                                        </p:attrNameLst>
                                      </p:cBhvr>
                                      <p:to>
                                        <p:strVal val="visible"/>
                                      </p:to>
                                    </p:set>
                                    <p:animEffect transition="in" filter="fade">
                                      <p:cBhvr>
                                        <p:cTn id="129" dur="500"/>
                                        <p:tgtEl>
                                          <p:spTgt spid="109"/>
                                        </p:tgtEl>
                                      </p:cBhvr>
                                    </p:animEffect>
                                  </p:childTnLst>
                                </p:cTn>
                              </p:par>
                            </p:childTnLst>
                          </p:cTn>
                        </p:par>
                        <p:par>
                          <p:cTn id="130" fill="hold">
                            <p:stCondLst>
                              <p:cond delay="500"/>
                            </p:stCondLst>
                            <p:childTnLst>
                              <p:par>
                                <p:cTn id="131" presetID="10" presetClass="entr" presetSubtype="0" fill="hold" grpId="0" nodeType="afterEffect">
                                  <p:stCondLst>
                                    <p:cond delay="0"/>
                                  </p:stCondLst>
                                  <p:childTnLst>
                                    <p:set>
                                      <p:cBhvr>
                                        <p:cTn id="132" dur="1" fill="hold">
                                          <p:stCondLst>
                                            <p:cond delay="0"/>
                                          </p:stCondLst>
                                        </p:cTn>
                                        <p:tgtEl>
                                          <p:spTgt spid="76"/>
                                        </p:tgtEl>
                                        <p:attrNameLst>
                                          <p:attrName>style.visibility</p:attrName>
                                        </p:attrNameLst>
                                      </p:cBhvr>
                                      <p:to>
                                        <p:strVal val="visible"/>
                                      </p:to>
                                    </p:set>
                                    <p:animEffect transition="in" filter="fade">
                                      <p:cBhvr>
                                        <p:cTn id="133" dur="500"/>
                                        <p:tgtEl>
                                          <p:spTgt spid="76"/>
                                        </p:tgtEl>
                                      </p:cBhvr>
                                    </p:animEffect>
                                  </p:childTnLst>
                                </p:cTn>
                              </p:par>
                            </p:childTnLst>
                          </p:cTn>
                        </p:par>
                        <p:par>
                          <p:cTn id="134" fill="hold">
                            <p:stCondLst>
                              <p:cond delay="1000"/>
                            </p:stCondLst>
                            <p:childTnLst>
                              <p:par>
                                <p:cTn id="135" presetID="10" presetClass="entr" presetSubtype="0" fill="hold" grpId="0" nodeType="afterEffect">
                                  <p:stCondLst>
                                    <p:cond delay="0"/>
                                  </p:stCondLst>
                                  <p:childTnLst>
                                    <p:set>
                                      <p:cBhvr>
                                        <p:cTn id="136" dur="1" fill="hold">
                                          <p:stCondLst>
                                            <p:cond delay="0"/>
                                          </p:stCondLst>
                                        </p:cTn>
                                        <p:tgtEl>
                                          <p:spTgt spid="54"/>
                                        </p:tgtEl>
                                        <p:attrNameLst>
                                          <p:attrName>style.visibility</p:attrName>
                                        </p:attrNameLst>
                                      </p:cBhvr>
                                      <p:to>
                                        <p:strVal val="visible"/>
                                      </p:to>
                                    </p:set>
                                    <p:animEffect transition="in" filter="fade">
                                      <p:cBhvr>
                                        <p:cTn id="137" dur="500"/>
                                        <p:tgtEl>
                                          <p:spTgt spid="54"/>
                                        </p:tgtEl>
                                      </p:cBhvr>
                                    </p:animEffect>
                                  </p:childTnLst>
                                </p:cTn>
                              </p:par>
                            </p:childTnLst>
                          </p:cTn>
                        </p:par>
                        <p:par>
                          <p:cTn id="138" fill="hold">
                            <p:stCondLst>
                              <p:cond delay="1500"/>
                            </p:stCondLst>
                            <p:childTnLst>
                              <p:par>
                                <p:cTn id="139" presetID="17" presetClass="entr" presetSubtype="10" fill="hold" nodeType="afterEffect">
                                  <p:stCondLst>
                                    <p:cond delay="0"/>
                                  </p:stCondLst>
                                  <p:childTnLst>
                                    <p:set>
                                      <p:cBhvr>
                                        <p:cTn id="140" dur="1" fill="hold">
                                          <p:stCondLst>
                                            <p:cond delay="0"/>
                                          </p:stCondLst>
                                        </p:cTn>
                                        <p:tgtEl>
                                          <p:spTgt spid="73"/>
                                        </p:tgtEl>
                                        <p:attrNameLst>
                                          <p:attrName>style.visibility</p:attrName>
                                        </p:attrNameLst>
                                      </p:cBhvr>
                                      <p:to>
                                        <p:strVal val="visible"/>
                                      </p:to>
                                    </p:set>
                                    <p:anim calcmode="lin" valueType="num">
                                      <p:cBhvr>
                                        <p:cTn id="141" dur="500" fill="hold"/>
                                        <p:tgtEl>
                                          <p:spTgt spid="73"/>
                                        </p:tgtEl>
                                        <p:attrNameLst>
                                          <p:attrName>ppt_w</p:attrName>
                                        </p:attrNameLst>
                                      </p:cBhvr>
                                      <p:tavLst>
                                        <p:tav tm="0">
                                          <p:val>
                                            <p:fltVal val="0"/>
                                          </p:val>
                                        </p:tav>
                                        <p:tav tm="100000">
                                          <p:val>
                                            <p:strVal val="#ppt_w"/>
                                          </p:val>
                                        </p:tav>
                                      </p:tavLst>
                                    </p:anim>
                                    <p:anim calcmode="lin" valueType="num">
                                      <p:cBhvr>
                                        <p:cTn id="142" dur="500" fill="hold"/>
                                        <p:tgtEl>
                                          <p:spTgt spid="7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8" grpId="0"/>
      <p:bldP spid="58" grpId="0"/>
      <p:bldP spid="61" grpId="0"/>
      <p:bldP spid="20" grpId="0" animBg="1"/>
      <p:bldP spid="40" grpId="0"/>
      <p:bldP spid="42" grpId="0"/>
      <p:bldP spid="43" grpId="0"/>
      <p:bldP spid="50" grpId="0"/>
      <p:bldP spid="54" grpId="0"/>
      <p:bldP spid="68" grpId="0"/>
      <p:bldP spid="7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pPr lvl="0"/>
            <a:r>
              <a:rPr lang="en-US"/>
              <a:t>Authentication</a:t>
            </a:r>
          </a:p>
        </p:txBody>
      </p:sp>
    </p:spTree>
    <p:extLst>
      <p:ext uri="{BB962C8B-B14F-4D97-AF65-F5344CB8AC3E}">
        <p14:creationId xmlns:p14="http://schemas.microsoft.com/office/powerpoint/2010/main" val="1199474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Authentication box">
            <a:extLst>
              <a:ext uri="{FF2B5EF4-FFF2-40B4-BE49-F238E27FC236}">
                <a16:creationId xmlns:a16="http://schemas.microsoft.com/office/drawing/2014/main" id="{A15859E7-A1DE-45B7-9DFE-DD85F0B43383}"/>
              </a:ext>
              <a:ext uri="{C183D7F6-B498-43B3-948B-1728B52AA6E4}">
                <adec:decorative xmlns:adec="http://schemas.microsoft.com/office/drawing/2017/decorative" val="1"/>
              </a:ext>
            </a:extLst>
          </p:cNvPr>
          <p:cNvSpPr/>
          <p:nvPr/>
        </p:nvSpPr>
        <p:spPr bwMode="auto">
          <a:xfrm>
            <a:off x="3437361"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p>
            <a:r>
              <a:rPr lang="en-US"/>
              <a:t>Fundamentals</a:t>
            </a:r>
          </a:p>
        </p:txBody>
      </p:sp>
      <p:sp>
        <p:nvSpPr>
          <p:cNvPr id="54" name="!!Assignments box">
            <a:extLst>
              <a:ext uri="{FF2B5EF4-FFF2-40B4-BE49-F238E27FC236}">
                <a16:creationId xmlns:a16="http://schemas.microsoft.com/office/drawing/2014/main" id="{D35EBAE7-356A-494B-81C9-69E4E075E876}"/>
              </a:ext>
              <a:ext uri="{C183D7F6-B498-43B3-948B-1728B52AA6E4}">
                <adec:decorative xmlns:adec="http://schemas.microsoft.com/office/drawing/2017/decorative" val="1"/>
              </a:ext>
            </a:extLst>
          </p:cNvPr>
          <p:cNvSpPr/>
          <p:nvPr/>
        </p:nvSpPr>
        <p:spPr bwMode="auto">
          <a:xfrm>
            <a:off x="588963"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6" name="TextBox 5">
            <a:extLst>
              <a:ext uri="{FF2B5EF4-FFF2-40B4-BE49-F238E27FC236}">
                <a16:creationId xmlns:a16="http://schemas.microsoft.com/office/drawing/2014/main" id="{116CE6DE-0A6D-40AE-A278-32C750C5E1CC}"/>
              </a:ext>
              <a:ext uri="{C183D7F6-B498-43B3-948B-1728B52AA6E4}">
                <adec:decorative xmlns:adec="http://schemas.microsoft.com/office/drawing/2017/decorative" val="1"/>
              </a:ext>
            </a:extLst>
          </p:cNvPr>
          <p:cNvSpPr txBox="1"/>
          <p:nvPr/>
        </p:nvSpPr>
        <p:spPr>
          <a:xfrm>
            <a:off x="1465132" y="2364712"/>
            <a:ext cx="716542" cy="246221"/>
          </a:xfrm>
          <a:prstGeom prst="rect">
            <a:avLst/>
          </a:prstGeom>
          <a:noFill/>
        </p:spPr>
        <p:txBody>
          <a:bodyPr wrap="none" lIns="0" tIns="0" rIns="0" bIns="0" rtlCol="0">
            <a:spAutoFit/>
          </a:bodyPr>
          <a:lstStyle/>
          <a:p>
            <a:pPr lvl="0" algn="ctr">
              <a:spcAft>
                <a:spcPts val="600"/>
              </a:spcAft>
              <a:buClr>
                <a:srgbClr val="0078D4"/>
              </a:buClr>
              <a:defRPr/>
            </a:pPr>
            <a:r>
              <a:rPr lang="en-US" sz="1600">
                <a:solidFill>
                  <a:srgbClr val="4B53BC"/>
                </a:solidFill>
                <a:latin typeface="Segoe UI Semibold"/>
              </a:rPr>
              <a:t>Identity</a:t>
            </a:r>
          </a:p>
        </p:txBody>
      </p:sp>
      <p:sp>
        <p:nvSpPr>
          <p:cNvPr id="7" name="TextBox 6">
            <a:extLst>
              <a:ext uri="{FF2B5EF4-FFF2-40B4-BE49-F238E27FC236}">
                <a16:creationId xmlns:a16="http://schemas.microsoft.com/office/drawing/2014/main" id="{22350BAE-BBD7-4EB9-A7BF-2C19354CB11E}"/>
              </a:ext>
              <a:ext uri="{C183D7F6-B498-43B3-948B-1728B52AA6E4}">
                <adec:decorative xmlns:adec="http://schemas.microsoft.com/office/drawing/2017/decorative" val="1"/>
              </a:ext>
            </a:extLst>
          </p:cNvPr>
          <p:cNvSpPr txBox="1"/>
          <p:nvPr/>
        </p:nvSpPr>
        <p:spPr>
          <a:xfrm>
            <a:off x="817563" y="3261940"/>
            <a:ext cx="2011680" cy="1778949"/>
          </a:xfrm>
          <a:prstGeom prst="rect">
            <a:avLst/>
          </a:prstGeom>
          <a:noFill/>
        </p:spPr>
        <p:txBody>
          <a:bodyPr wrap="square" lIns="0" tIns="0" rIns="0" bIns="0" rtlCol="0">
            <a:spAutoFit/>
          </a:bodyPr>
          <a:lstStyle/>
          <a:p>
            <a:pPr lvl="0" algn="ctr">
              <a:lnSpc>
                <a:spcPct val="90000"/>
              </a:lnSpc>
              <a:spcBef>
                <a:spcPts val="600"/>
              </a:spcBef>
              <a:spcAft>
                <a:spcPts val="600"/>
              </a:spcAft>
              <a:buClr>
                <a:srgbClr val="4B53BC"/>
              </a:buClr>
              <a:defRPr/>
            </a:pPr>
            <a:r>
              <a:rPr lang="en-US" sz="1400">
                <a:solidFill>
                  <a:srgbClr val="282828"/>
                </a:solidFill>
              </a:rPr>
              <a:t>User Principal Name</a:t>
            </a:r>
          </a:p>
          <a:p>
            <a:pPr lvl="0" algn="ctr">
              <a:lnSpc>
                <a:spcPct val="90000"/>
              </a:lnSpc>
              <a:spcBef>
                <a:spcPts val="600"/>
              </a:spcBef>
              <a:spcAft>
                <a:spcPts val="600"/>
              </a:spcAft>
              <a:buClr>
                <a:srgbClr val="4B53BC"/>
              </a:buClr>
              <a:defRPr/>
            </a:pPr>
            <a:r>
              <a:rPr lang="en-US" sz="1400">
                <a:solidFill>
                  <a:srgbClr val="282828"/>
                </a:solidFill>
              </a:rPr>
              <a:t>Display Name</a:t>
            </a:r>
          </a:p>
          <a:p>
            <a:pPr lvl="0" algn="ctr">
              <a:lnSpc>
                <a:spcPct val="90000"/>
              </a:lnSpc>
              <a:spcBef>
                <a:spcPts val="600"/>
              </a:spcBef>
              <a:spcAft>
                <a:spcPts val="600"/>
              </a:spcAft>
              <a:buClr>
                <a:srgbClr val="4B53BC"/>
              </a:buClr>
              <a:defRPr/>
            </a:pPr>
            <a:r>
              <a:rPr lang="en-US" sz="1400">
                <a:solidFill>
                  <a:srgbClr val="282828"/>
                </a:solidFill>
              </a:rPr>
              <a:t>Address Book Discoverability</a:t>
            </a:r>
          </a:p>
          <a:p>
            <a:pPr lvl="0" algn="ctr">
              <a:lnSpc>
                <a:spcPct val="90000"/>
              </a:lnSpc>
              <a:spcBef>
                <a:spcPts val="600"/>
              </a:spcBef>
              <a:spcAft>
                <a:spcPts val="600"/>
              </a:spcAft>
              <a:buClr>
                <a:srgbClr val="4B53BC"/>
              </a:buClr>
              <a:defRPr/>
            </a:pPr>
            <a:r>
              <a:rPr lang="en-US" sz="1400">
                <a:solidFill>
                  <a:srgbClr val="282828"/>
                </a:solidFill>
              </a:rPr>
              <a:t>Account Types</a:t>
            </a:r>
          </a:p>
          <a:p>
            <a:pPr lvl="0" algn="ctr">
              <a:lnSpc>
                <a:spcPct val="90000"/>
              </a:lnSpc>
              <a:spcBef>
                <a:spcPts val="600"/>
              </a:spcBef>
              <a:spcAft>
                <a:spcPts val="600"/>
              </a:spcAft>
              <a:buClr>
                <a:srgbClr val="4B53BC"/>
              </a:buClr>
              <a:defRPr/>
            </a:pPr>
            <a:r>
              <a:rPr lang="en-US" sz="1400">
                <a:solidFill>
                  <a:srgbClr val="282828"/>
                </a:solidFill>
              </a:rPr>
              <a:t>Licensing</a:t>
            </a:r>
          </a:p>
        </p:txBody>
      </p:sp>
      <p:grpSp>
        <p:nvGrpSpPr>
          <p:cNvPr id="43" name="Group 11">
            <a:extLst>
              <a:ext uri="{FF2B5EF4-FFF2-40B4-BE49-F238E27FC236}">
                <a16:creationId xmlns:a16="http://schemas.microsoft.com/office/drawing/2014/main" id="{0ABDF938-9868-48B8-88E9-0CEF8982F09F}"/>
              </a:ext>
              <a:ext uri="{C183D7F6-B498-43B3-948B-1728B52AA6E4}">
                <adec:decorative xmlns:adec="http://schemas.microsoft.com/office/drawing/2017/decorative" val="1"/>
              </a:ext>
            </a:extLst>
          </p:cNvPr>
          <p:cNvGrpSpPr>
            <a:grpSpLocks noChangeAspect="1"/>
          </p:cNvGrpSpPr>
          <p:nvPr/>
        </p:nvGrpSpPr>
        <p:grpSpPr bwMode="auto">
          <a:xfrm>
            <a:off x="1441206" y="1654949"/>
            <a:ext cx="764394" cy="451960"/>
            <a:chOff x="1174" y="1815"/>
            <a:chExt cx="252" cy="149"/>
          </a:xfrm>
        </p:grpSpPr>
        <p:sp>
          <p:nvSpPr>
            <p:cNvPr id="44" name="Freeform 12">
              <a:extLst>
                <a:ext uri="{FF2B5EF4-FFF2-40B4-BE49-F238E27FC236}">
                  <a16:creationId xmlns:a16="http://schemas.microsoft.com/office/drawing/2014/main" id="{6A69376B-21F9-49E6-9097-36ACEAA81060}"/>
                </a:ext>
              </a:extLst>
            </p:cNvPr>
            <p:cNvSpPr>
              <a:spLocks/>
            </p:cNvSpPr>
            <p:nvPr/>
          </p:nvSpPr>
          <p:spPr bwMode="auto">
            <a:xfrm>
              <a:off x="1174" y="1925"/>
              <a:ext cx="56" cy="39"/>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5" name="Freeform 13">
              <a:extLst>
                <a:ext uri="{FF2B5EF4-FFF2-40B4-BE49-F238E27FC236}">
                  <a16:creationId xmlns:a16="http://schemas.microsoft.com/office/drawing/2014/main" id="{A6DEBFE3-BFFF-49BC-93F9-D586C93EE5D1}"/>
                </a:ext>
              </a:extLst>
            </p:cNvPr>
            <p:cNvSpPr>
              <a:spLocks/>
            </p:cNvSpPr>
            <p:nvPr/>
          </p:nvSpPr>
          <p:spPr bwMode="auto">
            <a:xfrm>
              <a:off x="1241" y="1905"/>
              <a:ext cx="103" cy="59"/>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6" name="Freeform 14">
              <a:extLst>
                <a:ext uri="{FF2B5EF4-FFF2-40B4-BE49-F238E27FC236}">
                  <a16:creationId xmlns:a16="http://schemas.microsoft.com/office/drawing/2014/main" id="{1B5D6C1B-F886-46FE-A9D2-3E0E7D132F55}"/>
                </a:ext>
              </a:extLst>
            </p:cNvPr>
            <p:cNvSpPr>
              <a:spLocks/>
            </p:cNvSpPr>
            <p:nvPr/>
          </p:nvSpPr>
          <p:spPr bwMode="auto">
            <a:xfrm>
              <a:off x="1347" y="1924"/>
              <a:ext cx="79" cy="40"/>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7" name="Freeform 15">
              <a:extLst>
                <a:ext uri="{FF2B5EF4-FFF2-40B4-BE49-F238E27FC236}">
                  <a16:creationId xmlns:a16="http://schemas.microsoft.com/office/drawing/2014/main" id="{4F1CE8D7-2640-48EF-9F0C-C47261E38E6A}"/>
                </a:ext>
              </a:extLst>
            </p:cNvPr>
            <p:cNvSpPr>
              <a:spLocks/>
            </p:cNvSpPr>
            <p:nvPr/>
          </p:nvSpPr>
          <p:spPr bwMode="auto">
            <a:xfrm>
              <a:off x="1362" y="1865"/>
              <a:ext cx="49" cy="5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8" name="Freeform 16">
              <a:extLst>
                <a:ext uri="{FF2B5EF4-FFF2-40B4-BE49-F238E27FC236}">
                  <a16:creationId xmlns:a16="http://schemas.microsoft.com/office/drawing/2014/main" id="{52D78E31-C99D-44C4-89A3-52A71272B7A1}"/>
                </a:ext>
              </a:extLst>
            </p:cNvPr>
            <p:cNvSpPr>
              <a:spLocks/>
            </p:cNvSpPr>
            <p:nvPr/>
          </p:nvSpPr>
          <p:spPr bwMode="auto">
            <a:xfrm>
              <a:off x="1261" y="1815"/>
              <a:ext cx="79" cy="80"/>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9" name="Freeform 17">
              <a:extLst>
                <a:ext uri="{FF2B5EF4-FFF2-40B4-BE49-F238E27FC236}">
                  <a16:creationId xmlns:a16="http://schemas.microsoft.com/office/drawing/2014/main" id="{557D8BC2-AC92-4F87-9FCA-4C6A454E7ACF}"/>
                </a:ext>
              </a:extLst>
            </p:cNvPr>
            <p:cNvSpPr>
              <a:spLocks/>
            </p:cNvSpPr>
            <p:nvPr/>
          </p:nvSpPr>
          <p:spPr bwMode="auto">
            <a:xfrm>
              <a:off x="1184" y="1856"/>
              <a:ext cx="60" cy="59"/>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
        <p:nvSpPr>
          <p:cNvPr id="50" name="Rectangle 272">
            <a:extLst>
              <a:ext uri="{FF2B5EF4-FFF2-40B4-BE49-F238E27FC236}">
                <a16:creationId xmlns:a16="http://schemas.microsoft.com/office/drawing/2014/main" id="{BF0BD04B-B005-4FA2-8478-E06732230553}"/>
              </a:ext>
              <a:ext uri="{C183D7F6-B498-43B3-948B-1728B52AA6E4}">
                <adec:decorative xmlns:adec="http://schemas.microsoft.com/office/drawing/2017/decorative" val="1"/>
              </a:ext>
            </a:extLst>
          </p:cNvPr>
          <p:cNvSpPr/>
          <p:nvPr/>
        </p:nvSpPr>
        <p:spPr bwMode="auto">
          <a:xfrm rot="18900000" flipV="1">
            <a:off x="1680845" y="2682151"/>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
        <p:nvSpPr>
          <p:cNvPr id="14" name="TextBox 13">
            <a:extLst>
              <a:ext uri="{FF2B5EF4-FFF2-40B4-BE49-F238E27FC236}">
                <a16:creationId xmlns:a16="http://schemas.microsoft.com/office/drawing/2014/main" id="{DCBD2C69-A7AF-4848-AF9C-7604057F8CBE}"/>
              </a:ext>
              <a:ext uri="{C183D7F6-B498-43B3-948B-1728B52AA6E4}">
                <adec:decorative xmlns:adec="http://schemas.microsoft.com/office/drawing/2017/decorative" val="1"/>
              </a:ext>
            </a:extLst>
          </p:cNvPr>
          <p:cNvSpPr txBox="1"/>
          <p:nvPr/>
        </p:nvSpPr>
        <p:spPr>
          <a:xfrm>
            <a:off x="3953655" y="2364712"/>
            <a:ext cx="1436291" cy="246221"/>
          </a:xfrm>
          <a:prstGeom prst="rect">
            <a:avLst/>
          </a:prstGeom>
          <a:noFill/>
        </p:spPr>
        <p:txBody>
          <a:bodyPr wrap="none" lIns="0" tIns="0" rIns="0" bIns="0" rtlCol="0">
            <a:spAutoFit/>
          </a:bodyPr>
          <a:lstStyle/>
          <a:p>
            <a:pPr lvl="0" algn="ctr">
              <a:spcAft>
                <a:spcPts val="600"/>
              </a:spcAft>
              <a:buClr>
                <a:srgbClr val="0078D4"/>
              </a:buClr>
              <a:defRPr/>
            </a:pPr>
            <a:r>
              <a:rPr lang="en-US" sz="1600" dirty="0">
                <a:solidFill>
                  <a:srgbClr val="4B53BC"/>
                </a:solidFill>
                <a:latin typeface="Segoe UI Semibold"/>
              </a:rPr>
              <a:t>Authentication </a:t>
            </a:r>
          </a:p>
        </p:txBody>
      </p:sp>
      <p:sp>
        <p:nvSpPr>
          <p:cNvPr id="15" name="TextBox 14">
            <a:extLst>
              <a:ext uri="{FF2B5EF4-FFF2-40B4-BE49-F238E27FC236}">
                <a16:creationId xmlns:a16="http://schemas.microsoft.com/office/drawing/2014/main" id="{E690F095-7589-46A3-9152-2AF49EB652B0}"/>
              </a:ext>
              <a:ext uri="{C183D7F6-B498-43B3-948B-1728B52AA6E4}">
                <adec:decorative xmlns:adec="http://schemas.microsoft.com/office/drawing/2017/decorative" val="1"/>
              </a:ext>
            </a:extLst>
          </p:cNvPr>
          <p:cNvSpPr txBox="1"/>
          <p:nvPr/>
        </p:nvSpPr>
        <p:spPr>
          <a:xfrm>
            <a:off x="3665961" y="3261940"/>
            <a:ext cx="2011680" cy="1431161"/>
          </a:xfrm>
          <a:prstGeom prst="rect">
            <a:avLst/>
          </a:prstGeom>
          <a:noFill/>
        </p:spPr>
        <p:txBody>
          <a:bodyPr wrap="square" lIns="0" tIns="0" rIns="0" bIns="0" rtlCol="0">
            <a:spAutoFit/>
          </a:bodyPr>
          <a:lstStyle/>
          <a:p>
            <a:pPr lvl="0" algn="ctr">
              <a:lnSpc>
                <a:spcPct val="90000"/>
              </a:lnSpc>
              <a:spcBef>
                <a:spcPts val="600"/>
              </a:spcBef>
              <a:spcAft>
                <a:spcPts val="600"/>
              </a:spcAft>
              <a:buClr>
                <a:srgbClr val="4B53BC"/>
              </a:buClr>
              <a:defRPr/>
            </a:pPr>
            <a:r>
              <a:rPr lang="en-US" sz="1400" dirty="0">
                <a:solidFill>
                  <a:srgbClr val="282828"/>
                </a:solidFill>
              </a:rPr>
              <a:t>On-Premises or Azure AD Authenticated</a:t>
            </a:r>
          </a:p>
          <a:p>
            <a:pPr lvl="0" algn="ctr">
              <a:lnSpc>
                <a:spcPct val="90000"/>
              </a:lnSpc>
              <a:spcBef>
                <a:spcPts val="600"/>
              </a:spcBef>
              <a:spcAft>
                <a:spcPts val="600"/>
              </a:spcAft>
              <a:buClr>
                <a:srgbClr val="4B53BC"/>
              </a:buClr>
              <a:defRPr/>
            </a:pPr>
            <a:r>
              <a:rPr lang="en-US" sz="1400" dirty="0">
                <a:solidFill>
                  <a:srgbClr val="282828"/>
                </a:solidFill>
              </a:rPr>
              <a:t>Conditional Access</a:t>
            </a:r>
          </a:p>
          <a:p>
            <a:pPr lvl="0" algn="ctr">
              <a:lnSpc>
                <a:spcPct val="90000"/>
              </a:lnSpc>
              <a:spcBef>
                <a:spcPts val="600"/>
              </a:spcBef>
              <a:spcAft>
                <a:spcPts val="600"/>
              </a:spcAft>
              <a:buClr>
                <a:srgbClr val="4B53BC"/>
              </a:buClr>
              <a:defRPr/>
            </a:pPr>
            <a:r>
              <a:rPr lang="en-US" sz="1400" dirty="0">
                <a:solidFill>
                  <a:srgbClr val="282828"/>
                </a:solidFill>
              </a:rPr>
              <a:t>Password Management</a:t>
            </a:r>
          </a:p>
          <a:p>
            <a:pPr lvl="0" algn="ctr">
              <a:lnSpc>
                <a:spcPct val="90000"/>
              </a:lnSpc>
              <a:spcBef>
                <a:spcPts val="600"/>
              </a:spcBef>
              <a:spcAft>
                <a:spcPts val="600"/>
              </a:spcAft>
              <a:buClr>
                <a:srgbClr val="4B53BC"/>
              </a:buClr>
              <a:defRPr/>
            </a:pPr>
            <a:r>
              <a:rPr lang="en-US" sz="1400" dirty="0">
                <a:solidFill>
                  <a:srgbClr val="282828"/>
                </a:solidFill>
              </a:rPr>
              <a:t>Session Controls</a:t>
            </a:r>
          </a:p>
        </p:txBody>
      </p:sp>
      <p:sp>
        <p:nvSpPr>
          <p:cNvPr id="60" name="Freeform 13">
            <a:extLst>
              <a:ext uri="{FF2B5EF4-FFF2-40B4-BE49-F238E27FC236}">
                <a16:creationId xmlns:a16="http://schemas.microsoft.com/office/drawing/2014/main" id="{ECBB14C2-3710-4E01-96E5-2AFAF681E40E}"/>
              </a:ext>
              <a:ext uri="{C183D7F6-B498-43B3-948B-1728B52AA6E4}">
                <adec:decorative xmlns:adec="http://schemas.microsoft.com/office/drawing/2017/decorative" val="1"/>
              </a:ext>
            </a:extLst>
          </p:cNvPr>
          <p:cNvSpPr>
            <a:spLocks noEditPoints="1"/>
          </p:cNvSpPr>
          <p:nvPr/>
        </p:nvSpPr>
        <p:spPr bwMode="auto">
          <a:xfrm>
            <a:off x="4440642" y="1642713"/>
            <a:ext cx="462318" cy="476434"/>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1" name="Rectangle 272">
            <a:extLst>
              <a:ext uri="{FF2B5EF4-FFF2-40B4-BE49-F238E27FC236}">
                <a16:creationId xmlns:a16="http://schemas.microsoft.com/office/drawing/2014/main" id="{96F24BBD-52BE-422C-98FC-54659F041C16}"/>
              </a:ext>
              <a:ext uri="{C183D7F6-B498-43B3-948B-1728B52AA6E4}">
                <adec:decorative xmlns:adec="http://schemas.microsoft.com/office/drawing/2017/decorative" val="1"/>
              </a:ext>
            </a:extLst>
          </p:cNvPr>
          <p:cNvSpPr/>
          <p:nvPr/>
        </p:nvSpPr>
        <p:spPr bwMode="auto">
          <a:xfrm rot="18900000" flipV="1">
            <a:off x="4529243" y="2682151"/>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
        <p:nvSpPr>
          <p:cNvPr id="57" name="!!Assignments box">
            <a:extLst>
              <a:ext uri="{FF2B5EF4-FFF2-40B4-BE49-F238E27FC236}">
                <a16:creationId xmlns:a16="http://schemas.microsoft.com/office/drawing/2014/main" id="{B4B376C1-42D1-46D9-86EC-5170F9A8626B}"/>
              </a:ext>
              <a:ext uri="{C183D7F6-B498-43B3-948B-1728B52AA6E4}">
                <adec:decorative xmlns:adec="http://schemas.microsoft.com/office/drawing/2017/decorative" val="1"/>
              </a:ext>
            </a:extLst>
          </p:cNvPr>
          <p:cNvSpPr/>
          <p:nvPr/>
        </p:nvSpPr>
        <p:spPr bwMode="auto">
          <a:xfrm>
            <a:off x="6285759"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2" name="TextBox 21">
            <a:extLst>
              <a:ext uri="{FF2B5EF4-FFF2-40B4-BE49-F238E27FC236}">
                <a16:creationId xmlns:a16="http://schemas.microsoft.com/office/drawing/2014/main" id="{10C07449-98E3-4D31-AB61-8E43DB2BE9C3}"/>
              </a:ext>
              <a:ext uri="{C183D7F6-B498-43B3-948B-1728B52AA6E4}">
                <adec:decorative xmlns:adec="http://schemas.microsoft.com/office/drawing/2017/decorative" val="1"/>
              </a:ext>
            </a:extLst>
          </p:cNvPr>
          <p:cNvSpPr txBox="1"/>
          <p:nvPr/>
        </p:nvSpPr>
        <p:spPr>
          <a:xfrm>
            <a:off x="6899837" y="2364712"/>
            <a:ext cx="1240724" cy="246221"/>
          </a:xfrm>
          <a:prstGeom prst="rect">
            <a:avLst/>
          </a:prstGeom>
          <a:noFill/>
        </p:spPr>
        <p:txBody>
          <a:bodyPr wrap="none" lIns="0" tIns="0" rIns="0" bIns="0" rtlCol="0">
            <a:spAutoFit/>
          </a:bodyPr>
          <a:lstStyle/>
          <a:p>
            <a:pPr lvl="0" algn="ctr">
              <a:spcAft>
                <a:spcPts val="600"/>
              </a:spcAft>
              <a:buClr>
                <a:srgbClr val="0078D4"/>
              </a:buClr>
              <a:defRPr/>
            </a:pPr>
            <a:r>
              <a:rPr lang="en-US" sz="1600" dirty="0">
                <a:solidFill>
                  <a:srgbClr val="4B53BC"/>
                </a:solidFill>
                <a:latin typeface="Segoe UI Semibold"/>
              </a:rPr>
              <a:t>Management</a:t>
            </a:r>
            <a:endParaRPr lang="en-US" sz="1200" dirty="0">
              <a:solidFill>
                <a:srgbClr val="282828"/>
              </a:solidFill>
            </a:endParaRPr>
          </a:p>
        </p:txBody>
      </p:sp>
      <p:sp>
        <p:nvSpPr>
          <p:cNvPr id="23" name="TextBox 22">
            <a:extLst>
              <a:ext uri="{FF2B5EF4-FFF2-40B4-BE49-F238E27FC236}">
                <a16:creationId xmlns:a16="http://schemas.microsoft.com/office/drawing/2014/main" id="{511AD059-1328-47A2-AF09-CCBB17DCC45C}"/>
              </a:ext>
              <a:ext uri="{C183D7F6-B498-43B3-948B-1728B52AA6E4}">
                <adec:decorative xmlns:adec="http://schemas.microsoft.com/office/drawing/2017/decorative" val="1"/>
              </a:ext>
            </a:extLst>
          </p:cNvPr>
          <p:cNvSpPr txBox="1"/>
          <p:nvPr/>
        </p:nvSpPr>
        <p:spPr>
          <a:xfrm>
            <a:off x="6514359" y="3261940"/>
            <a:ext cx="2011680" cy="1585049"/>
          </a:xfrm>
          <a:prstGeom prst="rect">
            <a:avLst/>
          </a:prstGeom>
          <a:noFill/>
        </p:spPr>
        <p:txBody>
          <a:bodyPr wrap="square" lIns="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lvl="0">
              <a:spcBef>
                <a:spcPts val="600"/>
              </a:spcBef>
              <a:buClr>
                <a:srgbClr val="4B53BC"/>
              </a:buClr>
              <a:defRPr/>
            </a:pPr>
            <a:r>
              <a:rPr lang="en-US" sz="1400">
                <a:solidFill>
                  <a:srgbClr val="282828"/>
                </a:solidFill>
                <a:latin typeface="+mn-lt"/>
              </a:rPr>
              <a:t>Security</a:t>
            </a:r>
          </a:p>
          <a:p>
            <a:pPr lvl="0">
              <a:spcBef>
                <a:spcPts val="600"/>
              </a:spcBef>
              <a:buClr>
                <a:srgbClr val="4B53BC"/>
              </a:buClr>
              <a:defRPr/>
            </a:pPr>
            <a:r>
              <a:rPr lang="en-US" sz="1400">
                <a:solidFill>
                  <a:srgbClr val="282828"/>
                </a:solidFill>
                <a:latin typeface="+mn-lt"/>
              </a:rPr>
              <a:t>Health</a:t>
            </a:r>
          </a:p>
          <a:p>
            <a:pPr lvl="0">
              <a:spcBef>
                <a:spcPts val="600"/>
              </a:spcBef>
              <a:buClr>
                <a:srgbClr val="4B53BC"/>
              </a:buClr>
              <a:defRPr/>
            </a:pPr>
            <a:r>
              <a:rPr lang="en-US" sz="1400">
                <a:solidFill>
                  <a:srgbClr val="282828"/>
                </a:solidFill>
                <a:latin typeface="+mn-lt"/>
              </a:rPr>
              <a:t>Features</a:t>
            </a:r>
          </a:p>
          <a:p>
            <a:pPr lvl="0">
              <a:spcBef>
                <a:spcPts val="600"/>
              </a:spcBef>
              <a:buClr>
                <a:srgbClr val="4B53BC"/>
              </a:buClr>
              <a:defRPr/>
            </a:pPr>
            <a:r>
              <a:rPr lang="en-US" sz="1400">
                <a:solidFill>
                  <a:srgbClr val="282828"/>
                </a:solidFill>
                <a:latin typeface="+mn-lt"/>
              </a:rPr>
              <a:t>Configuration Profiles</a:t>
            </a:r>
          </a:p>
          <a:p>
            <a:pPr lvl="0">
              <a:spcBef>
                <a:spcPts val="600"/>
              </a:spcBef>
              <a:buClr>
                <a:srgbClr val="4B53BC"/>
              </a:buClr>
              <a:defRPr/>
            </a:pPr>
            <a:r>
              <a:rPr lang="en-US" sz="1400">
                <a:solidFill>
                  <a:srgbClr val="282828"/>
                </a:solidFill>
                <a:latin typeface="+mn-lt"/>
              </a:rPr>
              <a:t>Policies</a:t>
            </a:r>
          </a:p>
        </p:txBody>
      </p:sp>
      <p:grpSp>
        <p:nvGrpSpPr>
          <p:cNvPr id="62" name="Group 4">
            <a:extLst>
              <a:ext uri="{FF2B5EF4-FFF2-40B4-BE49-F238E27FC236}">
                <a16:creationId xmlns:a16="http://schemas.microsoft.com/office/drawing/2014/main" id="{D8F56627-185F-414E-81F4-B673DA9427A2}"/>
              </a:ext>
              <a:ext uri="{C183D7F6-B498-43B3-948B-1728B52AA6E4}">
                <adec:decorative xmlns:adec="http://schemas.microsoft.com/office/drawing/2017/decorative" val="1"/>
              </a:ext>
            </a:extLst>
          </p:cNvPr>
          <p:cNvGrpSpPr>
            <a:grpSpLocks noChangeAspect="1"/>
          </p:cNvGrpSpPr>
          <p:nvPr/>
        </p:nvGrpSpPr>
        <p:grpSpPr bwMode="auto">
          <a:xfrm>
            <a:off x="7228790" y="1624493"/>
            <a:ext cx="582818" cy="512874"/>
            <a:chOff x="4197" y="1000"/>
            <a:chExt cx="275" cy="242"/>
          </a:xfrm>
        </p:grpSpPr>
        <p:sp>
          <p:nvSpPr>
            <p:cNvPr id="63" name="Freeform 5">
              <a:extLst>
                <a:ext uri="{FF2B5EF4-FFF2-40B4-BE49-F238E27FC236}">
                  <a16:creationId xmlns:a16="http://schemas.microsoft.com/office/drawing/2014/main" id="{D88EBCA1-4218-4853-BC56-46DF2B63A80B}"/>
                </a:ext>
              </a:extLst>
            </p:cNvPr>
            <p:cNvSpPr>
              <a:spLocks/>
            </p:cNvSpPr>
            <p:nvPr/>
          </p:nvSpPr>
          <p:spPr bwMode="auto">
            <a:xfrm>
              <a:off x="4197" y="1015"/>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4" name="Freeform 6">
              <a:extLst>
                <a:ext uri="{FF2B5EF4-FFF2-40B4-BE49-F238E27FC236}">
                  <a16:creationId xmlns:a16="http://schemas.microsoft.com/office/drawing/2014/main" id="{60E1C9EE-7A0C-4BD8-8853-D7E752D38EFC}"/>
                </a:ext>
              </a:extLst>
            </p:cNvPr>
            <p:cNvSpPr>
              <a:spLocks/>
            </p:cNvSpPr>
            <p:nvPr/>
          </p:nvSpPr>
          <p:spPr bwMode="auto">
            <a:xfrm>
              <a:off x="4197" y="1104"/>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5" name="Freeform 7">
              <a:extLst>
                <a:ext uri="{FF2B5EF4-FFF2-40B4-BE49-F238E27FC236}">
                  <a16:creationId xmlns:a16="http://schemas.microsoft.com/office/drawing/2014/main" id="{DE5FC83D-3354-4A6A-A200-14B515ED8C6E}"/>
                </a:ext>
              </a:extLst>
            </p:cNvPr>
            <p:cNvSpPr>
              <a:spLocks/>
            </p:cNvSpPr>
            <p:nvPr/>
          </p:nvSpPr>
          <p:spPr bwMode="auto">
            <a:xfrm>
              <a:off x="4197" y="1192"/>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6" name="Freeform 8">
              <a:extLst>
                <a:ext uri="{FF2B5EF4-FFF2-40B4-BE49-F238E27FC236}">
                  <a16:creationId xmlns:a16="http://schemas.microsoft.com/office/drawing/2014/main" id="{438B5E14-A1CD-43EB-89D5-0BD8D493EDAE}"/>
                </a:ext>
              </a:extLst>
            </p:cNvPr>
            <p:cNvSpPr>
              <a:spLocks/>
            </p:cNvSpPr>
            <p:nvPr/>
          </p:nvSpPr>
          <p:spPr bwMode="auto">
            <a:xfrm>
              <a:off x="4390" y="1088"/>
              <a:ext cx="82" cy="66"/>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7" name="Freeform 9">
              <a:extLst>
                <a:ext uri="{FF2B5EF4-FFF2-40B4-BE49-F238E27FC236}">
                  <a16:creationId xmlns:a16="http://schemas.microsoft.com/office/drawing/2014/main" id="{81C16053-952B-42DA-A2A7-DD5E8D008FC6}"/>
                </a:ext>
              </a:extLst>
            </p:cNvPr>
            <p:cNvSpPr>
              <a:spLocks/>
            </p:cNvSpPr>
            <p:nvPr/>
          </p:nvSpPr>
          <p:spPr bwMode="auto">
            <a:xfrm>
              <a:off x="4390" y="1177"/>
              <a:ext cx="82" cy="65"/>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8" name="Freeform 10">
              <a:extLst>
                <a:ext uri="{FF2B5EF4-FFF2-40B4-BE49-F238E27FC236}">
                  <a16:creationId xmlns:a16="http://schemas.microsoft.com/office/drawing/2014/main" id="{2D42D8E7-70B9-4FC3-A0AD-0DAE18634C06}"/>
                </a:ext>
              </a:extLst>
            </p:cNvPr>
            <p:cNvSpPr>
              <a:spLocks/>
            </p:cNvSpPr>
            <p:nvPr/>
          </p:nvSpPr>
          <p:spPr bwMode="auto">
            <a:xfrm>
              <a:off x="4390" y="1000"/>
              <a:ext cx="82" cy="65"/>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
        <p:nvSpPr>
          <p:cNvPr id="52" name="Rectangle 272">
            <a:extLst>
              <a:ext uri="{FF2B5EF4-FFF2-40B4-BE49-F238E27FC236}">
                <a16:creationId xmlns:a16="http://schemas.microsoft.com/office/drawing/2014/main" id="{33C82FA1-7BEB-45B4-ABAD-91F3CA90EBDC}"/>
              </a:ext>
              <a:ext uri="{C183D7F6-B498-43B3-948B-1728B52AA6E4}">
                <adec:decorative xmlns:adec="http://schemas.microsoft.com/office/drawing/2017/decorative" val="1"/>
              </a:ext>
            </a:extLst>
          </p:cNvPr>
          <p:cNvSpPr/>
          <p:nvPr/>
        </p:nvSpPr>
        <p:spPr bwMode="auto">
          <a:xfrm rot="18900000" flipV="1">
            <a:off x="7377641" y="2682151"/>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
        <p:nvSpPr>
          <p:cNvPr id="58" name="!!Assignments box">
            <a:extLst>
              <a:ext uri="{FF2B5EF4-FFF2-40B4-BE49-F238E27FC236}">
                <a16:creationId xmlns:a16="http://schemas.microsoft.com/office/drawing/2014/main" id="{C299E8FE-632C-4D30-A468-3FD5317BB040}"/>
              </a:ext>
              <a:ext uri="{C183D7F6-B498-43B3-948B-1728B52AA6E4}">
                <adec:decorative xmlns:adec="http://schemas.microsoft.com/office/drawing/2017/decorative" val="1"/>
              </a:ext>
            </a:extLst>
          </p:cNvPr>
          <p:cNvSpPr/>
          <p:nvPr/>
        </p:nvSpPr>
        <p:spPr bwMode="auto">
          <a:xfrm>
            <a:off x="9134157"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1" name="TextBox 30">
            <a:extLst>
              <a:ext uri="{FF2B5EF4-FFF2-40B4-BE49-F238E27FC236}">
                <a16:creationId xmlns:a16="http://schemas.microsoft.com/office/drawing/2014/main" id="{BE932C0C-9DE4-450A-A510-6F3CC130A127}"/>
              </a:ext>
              <a:ext uri="{C183D7F6-B498-43B3-948B-1728B52AA6E4}">
                <adec:decorative xmlns:adec="http://schemas.microsoft.com/office/drawing/2017/decorative" val="1"/>
              </a:ext>
            </a:extLst>
          </p:cNvPr>
          <p:cNvSpPr txBox="1"/>
          <p:nvPr/>
        </p:nvSpPr>
        <p:spPr>
          <a:xfrm>
            <a:off x="9491355" y="2364712"/>
            <a:ext cx="1754484" cy="246221"/>
          </a:xfrm>
          <a:prstGeom prst="rect">
            <a:avLst/>
          </a:prstGeom>
          <a:noFill/>
        </p:spPr>
        <p:txBody>
          <a:bodyPr wrap="square" lIns="0" tIns="0" rIns="0" bIns="0" rtlCol="0" anchor="t">
            <a:spAutoFit/>
          </a:bodyPr>
          <a:lstStyle/>
          <a:p>
            <a:pPr lvl="0" algn="ctr">
              <a:spcAft>
                <a:spcPts val="600"/>
              </a:spcAft>
              <a:buClr>
                <a:srgbClr val="0078D4"/>
              </a:buClr>
              <a:defRPr/>
            </a:pPr>
            <a:r>
              <a:rPr lang="en-US" sz="1600">
                <a:solidFill>
                  <a:srgbClr val="4B53BC"/>
                </a:solidFill>
                <a:latin typeface="Segoe UI Semibold"/>
              </a:rPr>
              <a:t>User experience</a:t>
            </a:r>
          </a:p>
        </p:txBody>
      </p:sp>
      <p:sp>
        <p:nvSpPr>
          <p:cNvPr id="33" name="TextBox 32">
            <a:extLst>
              <a:ext uri="{FF2B5EF4-FFF2-40B4-BE49-F238E27FC236}">
                <a16:creationId xmlns:a16="http://schemas.microsoft.com/office/drawing/2014/main" id="{68FF54F5-F1AB-4BE4-90C9-980A14C9F9D3}"/>
              </a:ext>
              <a:ext uri="{C183D7F6-B498-43B3-948B-1728B52AA6E4}">
                <adec:decorative xmlns:adec="http://schemas.microsoft.com/office/drawing/2017/decorative" val="1"/>
              </a:ext>
            </a:extLst>
          </p:cNvPr>
          <p:cNvSpPr txBox="1"/>
          <p:nvPr/>
        </p:nvSpPr>
        <p:spPr>
          <a:xfrm>
            <a:off x="9362757" y="3261940"/>
            <a:ext cx="2011680" cy="1237262"/>
          </a:xfrm>
          <a:prstGeom prst="rect">
            <a:avLst/>
          </a:prstGeom>
          <a:noFill/>
        </p:spPr>
        <p:txBody>
          <a:bodyPr wrap="square" lIns="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lvl="0">
              <a:spcBef>
                <a:spcPts val="600"/>
              </a:spcBef>
              <a:buClr>
                <a:srgbClr val="4B53BC"/>
              </a:buClr>
              <a:defRPr/>
            </a:pPr>
            <a:r>
              <a:rPr lang="en-US" sz="1400">
                <a:solidFill>
                  <a:srgbClr val="292929"/>
                </a:solidFill>
                <a:latin typeface="+mn-lt"/>
              </a:rPr>
              <a:t>Usability</a:t>
            </a:r>
          </a:p>
          <a:p>
            <a:pPr lvl="0">
              <a:spcBef>
                <a:spcPts val="600"/>
              </a:spcBef>
              <a:buClr>
                <a:srgbClr val="4B53BC"/>
              </a:buClr>
              <a:defRPr/>
            </a:pPr>
            <a:r>
              <a:rPr lang="en-US" sz="1400">
                <a:solidFill>
                  <a:srgbClr val="292929"/>
                </a:solidFill>
                <a:latin typeface="+mn-lt"/>
              </a:rPr>
              <a:t>Accessibility</a:t>
            </a:r>
          </a:p>
          <a:p>
            <a:pPr lvl="0">
              <a:spcBef>
                <a:spcPts val="600"/>
              </a:spcBef>
              <a:buClr>
                <a:srgbClr val="4B53BC"/>
              </a:buClr>
              <a:defRPr/>
            </a:pPr>
            <a:r>
              <a:rPr lang="en-US" sz="1400">
                <a:solidFill>
                  <a:srgbClr val="292929"/>
                </a:solidFill>
                <a:latin typeface="+mn-lt"/>
              </a:rPr>
              <a:t>Consistency</a:t>
            </a:r>
          </a:p>
          <a:p>
            <a:pPr lvl="0">
              <a:spcBef>
                <a:spcPts val="600"/>
              </a:spcBef>
              <a:buClr>
                <a:srgbClr val="4B53BC"/>
              </a:buClr>
              <a:defRPr/>
            </a:pPr>
            <a:r>
              <a:rPr lang="en-US" sz="1400">
                <a:solidFill>
                  <a:srgbClr val="292929"/>
                </a:solidFill>
                <a:latin typeface="+mn-lt"/>
              </a:rPr>
              <a:t>Support</a:t>
            </a:r>
          </a:p>
        </p:txBody>
      </p:sp>
      <p:grpSp>
        <p:nvGrpSpPr>
          <p:cNvPr id="34" name="Group 57">
            <a:extLst>
              <a:ext uri="{FF2B5EF4-FFF2-40B4-BE49-F238E27FC236}">
                <a16:creationId xmlns:a16="http://schemas.microsoft.com/office/drawing/2014/main" id="{63DE3354-7C15-4957-A76D-B6BBE66DD5CC}"/>
              </a:ext>
              <a:ext uri="{C183D7F6-B498-43B3-948B-1728B52AA6E4}">
                <adec:decorative xmlns:adec="http://schemas.microsoft.com/office/drawing/2017/decorative" val="1"/>
              </a:ext>
            </a:extLst>
          </p:cNvPr>
          <p:cNvGrpSpPr>
            <a:grpSpLocks noChangeAspect="1"/>
          </p:cNvGrpSpPr>
          <p:nvPr/>
        </p:nvGrpSpPr>
        <p:grpSpPr bwMode="auto">
          <a:xfrm>
            <a:off x="10061072" y="1642847"/>
            <a:ext cx="615050" cy="476166"/>
            <a:chOff x="6418" y="3335"/>
            <a:chExt cx="248" cy="192"/>
          </a:xfrm>
          <a:solidFill>
            <a:srgbClr val="4B53BC"/>
          </a:solidFill>
        </p:grpSpPr>
        <p:sp>
          <p:nvSpPr>
            <p:cNvPr id="36" name="Freeform 58">
              <a:extLst>
                <a:ext uri="{FF2B5EF4-FFF2-40B4-BE49-F238E27FC236}">
                  <a16:creationId xmlns:a16="http://schemas.microsoft.com/office/drawing/2014/main" id="{249F78C0-79A5-4395-8CDE-90EF0FB0C01C}"/>
                </a:ext>
              </a:extLst>
            </p:cNvPr>
            <p:cNvSpPr>
              <a:spLocks/>
            </p:cNvSpPr>
            <p:nvPr/>
          </p:nvSpPr>
          <p:spPr bwMode="auto">
            <a:xfrm>
              <a:off x="6507" y="3385"/>
              <a:ext cx="69" cy="38"/>
            </a:xfrm>
            <a:custGeom>
              <a:avLst/>
              <a:gdLst>
                <a:gd name="T0" fmla="*/ 93 w 93"/>
                <a:gd name="T1" fmla="*/ 51 h 51"/>
                <a:gd name="T2" fmla="*/ 93 w 93"/>
                <a:gd name="T3" fmla="*/ 51 h 51"/>
                <a:gd name="T4" fmla="*/ 93 w 93"/>
                <a:gd name="T5" fmla="*/ 19 h 51"/>
                <a:gd name="T6" fmla="*/ 91 w 93"/>
                <a:gd name="T7" fmla="*/ 12 h 51"/>
                <a:gd name="T8" fmla="*/ 87 w 93"/>
                <a:gd name="T9" fmla="*/ 6 h 51"/>
                <a:gd name="T10" fmla="*/ 81 w 93"/>
                <a:gd name="T11" fmla="*/ 2 h 51"/>
                <a:gd name="T12" fmla="*/ 74 w 93"/>
                <a:gd name="T13" fmla="*/ 0 h 51"/>
                <a:gd name="T14" fmla="*/ 18 w 93"/>
                <a:gd name="T15" fmla="*/ 0 h 51"/>
                <a:gd name="T16" fmla="*/ 11 w 93"/>
                <a:gd name="T17" fmla="*/ 2 h 51"/>
                <a:gd name="T18" fmla="*/ 6 w 93"/>
                <a:gd name="T19" fmla="*/ 6 h 51"/>
                <a:gd name="T20" fmla="*/ 1 w 93"/>
                <a:gd name="T21" fmla="*/ 12 h 51"/>
                <a:gd name="T22" fmla="*/ 0 w 93"/>
                <a:gd name="T23" fmla="*/ 19 h 51"/>
                <a:gd name="T24" fmla="*/ 0 w 93"/>
                <a:gd name="T25" fmla="*/ 51 h 51"/>
                <a:gd name="T26" fmla="*/ 48 w 93"/>
                <a:gd name="T27" fmla="*/ 49 h 51"/>
                <a:gd name="T28" fmla="*/ 93 w 93"/>
                <a:gd name="T29"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51">
                  <a:moveTo>
                    <a:pt x="93" y="51"/>
                  </a:moveTo>
                  <a:lnTo>
                    <a:pt x="93" y="51"/>
                  </a:lnTo>
                  <a:lnTo>
                    <a:pt x="93" y="19"/>
                  </a:lnTo>
                  <a:cubicBezTo>
                    <a:pt x="93" y="17"/>
                    <a:pt x="92" y="14"/>
                    <a:pt x="91" y="12"/>
                  </a:cubicBezTo>
                  <a:cubicBezTo>
                    <a:pt x="90" y="10"/>
                    <a:pt x="89" y="8"/>
                    <a:pt x="87" y="6"/>
                  </a:cubicBezTo>
                  <a:cubicBezTo>
                    <a:pt x="85" y="4"/>
                    <a:pt x="83" y="3"/>
                    <a:pt x="81" y="2"/>
                  </a:cubicBezTo>
                  <a:cubicBezTo>
                    <a:pt x="78" y="1"/>
                    <a:pt x="76" y="0"/>
                    <a:pt x="74" y="0"/>
                  </a:cubicBezTo>
                  <a:lnTo>
                    <a:pt x="18" y="0"/>
                  </a:lnTo>
                  <a:cubicBezTo>
                    <a:pt x="16" y="0"/>
                    <a:pt x="14" y="1"/>
                    <a:pt x="11" y="2"/>
                  </a:cubicBezTo>
                  <a:cubicBezTo>
                    <a:pt x="9" y="3"/>
                    <a:pt x="7" y="4"/>
                    <a:pt x="6" y="6"/>
                  </a:cubicBezTo>
                  <a:cubicBezTo>
                    <a:pt x="4" y="8"/>
                    <a:pt x="2" y="10"/>
                    <a:pt x="1" y="12"/>
                  </a:cubicBezTo>
                  <a:cubicBezTo>
                    <a:pt x="0" y="14"/>
                    <a:pt x="0" y="17"/>
                    <a:pt x="0" y="19"/>
                  </a:cubicBezTo>
                  <a:lnTo>
                    <a:pt x="0" y="51"/>
                  </a:lnTo>
                  <a:cubicBezTo>
                    <a:pt x="16" y="49"/>
                    <a:pt x="32" y="49"/>
                    <a:pt x="48" y="49"/>
                  </a:cubicBezTo>
                  <a:cubicBezTo>
                    <a:pt x="63" y="49"/>
                    <a:pt x="78" y="49"/>
                    <a:pt x="93" y="5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37" name="Freeform 59">
              <a:extLst>
                <a:ext uri="{FF2B5EF4-FFF2-40B4-BE49-F238E27FC236}">
                  <a16:creationId xmlns:a16="http://schemas.microsoft.com/office/drawing/2014/main" id="{326E27E5-CF66-425D-AC78-BEE1269C6B2F}"/>
                </a:ext>
              </a:extLst>
            </p:cNvPr>
            <p:cNvSpPr>
              <a:spLocks/>
            </p:cNvSpPr>
            <p:nvPr/>
          </p:nvSpPr>
          <p:spPr bwMode="auto">
            <a:xfrm>
              <a:off x="6521" y="3335"/>
              <a:ext cx="40" cy="39"/>
            </a:xfrm>
            <a:custGeom>
              <a:avLst/>
              <a:gdLst>
                <a:gd name="T0" fmla="*/ 27 w 54"/>
                <a:gd name="T1" fmla="*/ 53 h 53"/>
                <a:gd name="T2" fmla="*/ 27 w 54"/>
                <a:gd name="T3" fmla="*/ 53 h 53"/>
                <a:gd name="T4" fmla="*/ 54 w 54"/>
                <a:gd name="T5" fmla="*/ 26 h 53"/>
                <a:gd name="T6" fmla="*/ 27 w 54"/>
                <a:gd name="T7" fmla="*/ 0 h 53"/>
                <a:gd name="T8" fmla="*/ 0 w 54"/>
                <a:gd name="T9" fmla="*/ 26 h 53"/>
                <a:gd name="T10" fmla="*/ 27 w 54"/>
                <a:gd name="T11" fmla="*/ 53 h 53"/>
              </a:gdLst>
              <a:ahLst/>
              <a:cxnLst>
                <a:cxn ang="0">
                  <a:pos x="T0" y="T1"/>
                </a:cxn>
                <a:cxn ang="0">
                  <a:pos x="T2" y="T3"/>
                </a:cxn>
                <a:cxn ang="0">
                  <a:pos x="T4" y="T5"/>
                </a:cxn>
                <a:cxn ang="0">
                  <a:pos x="T6" y="T7"/>
                </a:cxn>
                <a:cxn ang="0">
                  <a:pos x="T8" y="T9"/>
                </a:cxn>
                <a:cxn ang="0">
                  <a:pos x="T10" y="T11"/>
                </a:cxn>
              </a:cxnLst>
              <a:rect l="0" t="0" r="r" b="b"/>
              <a:pathLst>
                <a:path w="54" h="53">
                  <a:moveTo>
                    <a:pt x="27" y="53"/>
                  </a:moveTo>
                  <a:lnTo>
                    <a:pt x="27" y="53"/>
                  </a:lnTo>
                  <a:cubicBezTo>
                    <a:pt x="42" y="53"/>
                    <a:pt x="54" y="41"/>
                    <a:pt x="54" y="26"/>
                  </a:cubicBezTo>
                  <a:cubicBezTo>
                    <a:pt x="54" y="11"/>
                    <a:pt x="42" y="0"/>
                    <a:pt x="27" y="0"/>
                  </a:cubicBezTo>
                  <a:cubicBezTo>
                    <a:pt x="12" y="0"/>
                    <a:pt x="0" y="11"/>
                    <a:pt x="0" y="26"/>
                  </a:cubicBezTo>
                  <a:cubicBezTo>
                    <a:pt x="0" y="41"/>
                    <a:pt x="12" y="53"/>
                    <a:pt x="27" y="5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38" name="Freeform 60">
              <a:extLst>
                <a:ext uri="{FF2B5EF4-FFF2-40B4-BE49-F238E27FC236}">
                  <a16:creationId xmlns:a16="http://schemas.microsoft.com/office/drawing/2014/main" id="{B8D279AB-668B-4E6E-8CBE-75EA019B86B4}"/>
                </a:ext>
              </a:extLst>
            </p:cNvPr>
            <p:cNvSpPr>
              <a:spLocks/>
            </p:cNvSpPr>
            <p:nvPr/>
          </p:nvSpPr>
          <p:spPr bwMode="auto">
            <a:xfrm>
              <a:off x="6418" y="3405"/>
              <a:ext cx="69" cy="47"/>
            </a:xfrm>
            <a:custGeom>
              <a:avLst/>
              <a:gdLst>
                <a:gd name="T0" fmla="*/ 93 w 93"/>
                <a:gd name="T1" fmla="*/ 18 h 63"/>
                <a:gd name="T2" fmla="*/ 93 w 93"/>
                <a:gd name="T3" fmla="*/ 18 h 63"/>
                <a:gd name="T4" fmla="*/ 91 w 93"/>
                <a:gd name="T5" fmla="*/ 12 h 63"/>
                <a:gd name="T6" fmla="*/ 87 w 93"/>
                <a:gd name="T7" fmla="*/ 6 h 63"/>
                <a:gd name="T8" fmla="*/ 81 w 93"/>
                <a:gd name="T9" fmla="*/ 1 h 63"/>
                <a:gd name="T10" fmla="*/ 74 w 93"/>
                <a:gd name="T11" fmla="*/ 0 h 63"/>
                <a:gd name="T12" fmla="*/ 18 w 93"/>
                <a:gd name="T13" fmla="*/ 0 h 63"/>
                <a:gd name="T14" fmla="*/ 12 w 93"/>
                <a:gd name="T15" fmla="*/ 1 h 63"/>
                <a:gd name="T16" fmla="*/ 6 w 93"/>
                <a:gd name="T17" fmla="*/ 6 h 63"/>
                <a:gd name="T18" fmla="*/ 1 w 93"/>
                <a:gd name="T19" fmla="*/ 12 h 63"/>
                <a:gd name="T20" fmla="*/ 0 w 93"/>
                <a:gd name="T21" fmla="*/ 18 h 63"/>
                <a:gd name="T22" fmla="*/ 0 w 93"/>
                <a:gd name="T23" fmla="*/ 62 h 63"/>
                <a:gd name="T24" fmla="*/ 0 w 93"/>
                <a:gd name="T25" fmla="*/ 63 h 63"/>
                <a:gd name="T26" fmla="*/ 93 w 93"/>
                <a:gd name="T27" fmla="*/ 28 h 63"/>
                <a:gd name="T28" fmla="*/ 93 w 93"/>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63">
                  <a:moveTo>
                    <a:pt x="93" y="18"/>
                  </a:moveTo>
                  <a:lnTo>
                    <a:pt x="93" y="18"/>
                  </a:lnTo>
                  <a:cubicBezTo>
                    <a:pt x="93" y="16"/>
                    <a:pt x="92" y="14"/>
                    <a:pt x="91" y="12"/>
                  </a:cubicBezTo>
                  <a:cubicBezTo>
                    <a:pt x="90" y="10"/>
                    <a:pt x="89" y="8"/>
                    <a:pt x="87" y="6"/>
                  </a:cubicBezTo>
                  <a:cubicBezTo>
                    <a:pt x="85" y="4"/>
                    <a:pt x="83" y="3"/>
                    <a:pt x="81" y="1"/>
                  </a:cubicBezTo>
                  <a:cubicBezTo>
                    <a:pt x="79" y="0"/>
                    <a:pt x="76" y="0"/>
                    <a:pt x="74" y="0"/>
                  </a:cubicBezTo>
                  <a:lnTo>
                    <a:pt x="18" y="0"/>
                  </a:lnTo>
                  <a:cubicBezTo>
                    <a:pt x="16" y="0"/>
                    <a:pt x="14" y="0"/>
                    <a:pt x="12" y="1"/>
                  </a:cubicBezTo>
                  <a:cubicBezTo>
                    <a:pt x="9" y="3"/>
                    <a:pt x="7" y="4"/>
                    <a:pt x="6" y="6"/>
                  </a:cubicBezTo>
                  <a:cubicBezTo>
                    <a:pt x="4" y="7"/>
                    <a:pt x="2" y="9"/>
                    <a:pt x="1" y="12"/>
                  </a:cubicBezTo>
                  <a:cubicBezTo>
                    <a:pt x="0" y="14"/>
                    <a:pt x="0" y="16"/>
                    <a:pt x="0" y="18"/>
                  </a:cubicBezTo>
                  <a:lnTo>
                    <a:pt x="0" y="62"/>
                  </a:lnTo>
                  <a:cubicBezTo>
                    <a:pt x="0" y="62"/>
                    <a:pt x="0" y="63"/>
                    <a:pt x="0" y="63"/>
                  </a:cubicBezTo>
                  <a:cubicBezTo>
                    <a:pt x="21" y="46"/>
                    <a:pt x="55" y="34"/>
                    <a:pt x="93" y="28"/>
                  </a:cubicBezTo>
                  <a:lnTo>
                    <a:pt x="93" y="1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39" name="Freeform 61">
              <a:extLst>
                <a:ext uri="{FF2B5EF4-FFF2-40B4-BE49-F238E27FC236}">
                  <a16:creationId xmlns:a16="http://schemas.microsoft.com/office/drawing/2014/main" id="{879FB27C-2214-4FB3-ADDA-BD7E036618A4}"/>
                </a:ext>
              </a:extLst>
            </p:cNvPr>
            <p:cNvSpPr>
              <a:spLocks/>
            </p:cNvSpPr>
            <p:nvPr/>
          </p:nvSpPr>
          <p:spPr bwMode="auto">
            <a:xfrm>
              <a:off x="6433" y="3354"/>
              <a:ext cx="39" cy="40"/>
            </a:xfrm>
            <a:custGeom>
              <a:avLst/>
              <a:gdLst>
                <a:gd name="T0" fmla="*/ 26 w 53"/>
                <a:gd name="T1" fmla="*/ 0 h 53"/>
                <a:gd name="T2" fmla="*/ 26 w 53"/>
                <a:gd name="T3" fmla="*/ 0 h 53"/>
                <a:gd name="T4" fmla="*/ 0 w 53"/>
                <a:gd name="T5" fmla="*/ 27 h 53"/>
                <a:gd name="T6" fmla="*/ 26 w 53"/>
                <a:gd name="T7" fmla="*/ 53 h 53"/>
                <a:gd name="T8" fmla="*/ 53 w 53"/>
                <a:gd name="T9" fmla="*/ 27 h 53"/>
                <a:gd name="T10" fmla="*/ 26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6" y="0"/>
                  </a:moveTo>
                  <a:lnTo>
                    <a:pt x="26" y="0"/>
                  </a:lnTo>
                  <a:cubicBezTo>
                    <a:pt x="12" y="0"/>
                    <a:pt x="0" y="12"/>
                    <a:pt x="0" y="27"/>
                  </a:cubicBezTo>
                  <a:cubicBezTo>
                    <a:pt x="0" y="42"/>
                    <a:pt x="12" y="53"/>
                    <a:pt x="26" y="53"/>
                  </a:cubicBezTo>
                  <a:cubicBezTo>
                    <a:pt x="41" y="53"/>
                    <a:pt x="53" y="42"/>
                    <a:pt x="53" y="27"/>
                  </a:cubicBezTo>
                  <a:cubicBezTo>
                    <a:pt x="53" y="12"/>
                    <a:pt x="41"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40" name="Freeform 62">
              <a:extLst>
                <a:ext uri="{FF2B5EF4-FFF2-40B4-BE49-F238E27FC236}">
                  <a16:creationId xmlns:a16="http://schemas.microsoft.com/office/drawing/2014/main" id="{BF47E32A-F5B3-470A-8685-83ACEB4FD543}"/>
                </a:ext>
              </a:extLst>
            </p:cNvPr>
            <p:cNvSpPr>
              <a:spLocks/>
            </p:cNvSpPr>
            <p:nvPr/>
          </p:nvSpPr>
          <p:spPr bwMode="auto">
            <a:xfrm>
              <a:off x="6596" y="3405"/>
              <a:ext cx="70" cy="44"/>
            </a:xfrm>
            <a:custGeom>
              <a:avLst/>
              <a:gdLst>
                <a:gd name="T0" fmla="*/ 94 w 94"/>
                <a:gd name="T1" fmla="*/ 18 h 59"/>
                <a:gd name="T2" fmla="*/ 94 w 94"/>
                <a:gd name="T3" fmla="*/ 18 h 59"/>
                <a:gd name="T4" fmla="*/ 92 w 94"/>
                <a:gd name="T5" fmla="*/ 12 h 59"/>
                <a:gd name="T6" fmla="*/ 88 w 94"/>
                <a:gd name="T7" fmla="*/ 6 h 59"/>
                <a:gd name="T8" fmla="*/ 82 w 94"/>
                <a:gd name="T9" fmla="*/ 1 h 59"/>
                <a:gd name="T10" fmla="*/ 75 w 94"/>
                <a:gd name="T11" fmla="*/ 0 h 59"/>
                <a:gd name="T12" fmla="*/ 19 w 94"/>
                <a:gd name="T13" fmla="*/ 0 h 59"/>
                <a:gd name="T14" fmla="*/ 12 w 94"/>
                <a:gd name="T15" fmla="*/ 1 h 59"/>
                <a:gd name="T16" fmla="*/ 6 w 94"/>
                <a:gd name="T17" fmla="*/ 6 h 59"/>
                <a:gd name="T18" fmla="*/ 2 w 94"/>
                <a:gd name="T19" fmla="*/ 12 h 59"/>
                <a:gd name="T20" fmla="*/ 0 w 94"/>
                <a:gd name="T21" fmla="*/ 18 h 59"/>
                <a:gd name="T22" fmla="*/ 0 w 94"/>
                <a:gd name="T23" fmla="*/ 27 h 59"/>
                <a:gd name="T24" fmla="*/ 94 w 94"/>
                <a:gd name="T25" fmla="*/ 59 h 59"/>
                <a:gd name="T26" fmla="*/ 94 w 94"/>
                <a:gd name="T2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59">
                  <a:moveTo>
                    <a:pt x="94" y="18"/>
                  </a:moveTo>
                  <a:lnTo>
                    <a:pt x="94" y="18"/>
                  </a:lnTo>
                  <a:cubicBezTo>
                    <a:pt x="94" y="16"/>
                    <a:pt x="93" y="14"/>
                    <a:pt x="92" y="12"/>
                  </a:cubicBezTo>
                  <a:cubicBezTo>
                    <a:pt x="91" y="10"/>
                    <a:pt x="89" y="8"/>
                    <a:pt x="88" y="6"/>
                  </a:cubicBezTo>
                  <a:cubicBezTo>
                    <a:pt x="86" y="4"/>
                    <a:pt x="84" y="3"/>
                    <a:pt x="82" y="1"/>
                  </a:cubicBezTo>
                  <a:cubicBezTo>
                    <a:pt x="79" y="0"/>
                    <a:pt x="77" y="0"/>
                    <a:pt x="75" y="0"/>
                  </a:cubicBezTo>
                  <a:lnTo>
                    <a:pt x="19" y="0"/>
                  </a:lnTo>
                  <a:cubicBezTo>
                    <a:pt x="17" y="0"/>
                    <a:pt x="15" y="0"/>
                    <a:pt x="12" y="1"/>
                  </a:cubicBezTo>
                  <a:cubicBezTo>
                    <a:pt x="10" y="3"/>
                    <a:pt x="8" y="4"/>
                    <a:pt x="6" y="6"/>
                  </a:cubicBezTo>
                  <a:cubicBezTo>
                    <a:pt x="5" y="7"/>
                    <a:pt x="3" y="9"/>
                    <a:pt x="2" y="12"/>
                  </a:cubicBezTo>
                  <a:cubicBezTo>
                    <a:pt x="1" y="14"/>
                    <a:pt x="0" y="16"/>
                    <a:pt x="0" y="18"/>
                  </a:cubicBezTo>
                  <a:lnTo>
                    <a:pt x="0" y="27"/>
                  </a:lnTo>
                  <a:cubicBezTo>
                    <a:pt x="38" y="33"/>
                    <a:pt x="71" y="44"/>
                    <a:pt x="94" y="59"/>
                  </a:cubicBezTo>
                  <a:lnTo>
                    <a:pt x="94" y="1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41" name="Freeform 63">
              <a:extLst>
                <a:ext uri="{FF2B5EF4-FFF2-40B4-BE49-F238E27FC236}">
                  <a16:creationId xmlns:a16="http://schemas.microsoft.com/office/drawing/2014/main" id="{D4E82977-6EF6-4437-BC19-10F5A089F562}"/>
                </a:ext>
              </a:extLst>
            </p:cNvPr>
            <p:cNvSpPr>
              <a:spLocks/>
            </p:cNvSpPr>
            <p:nvPr/>
          </p:nvSpPr>
          <p:spPr bwMode="auto">
            <a:xfrm>
              <a:off x="6611" y="3354"/>
              <a:ext cx="40" cy="40"/>
            </a:xfrm>
            <a:custGeom>
              <a:avLst/>
              <a:gdLst>
                <a:gd name="T0" fmla="*/ 0 w 54"/>
                <a:gd name="T1" fmla="*/ 27 h 53"/>
                <a:gd name="T2" fmla="*/ 0 w 54"/>
                <a:gd name="T3" fmla="*/ 27 h 53"/>
                <a:gd name="T4" fmla="*/ 27 w 54"/>
                <a:gd name="T5" fmla="*/ 53 h 53"/>
                <a:gd name="T6" fmla="*/ 54 w 54"/>
                <a:gd name="T7" fmla="*/ 27 h 53"/>
                <a:gd name="T8" fmla="*/ 27 w 54"/>
                <a:gd name="T9" fmla="*/ 0 h 53"/>
                <a:gd name="T10" fmla="*/ 0 w 54"/>
                <a:gd name="T11" fmla="*/ 27 h 53"/>
              </a:gdLst>
              <a:ahLst/>
              <a:cxnLst>
                <a:cxn ang="0">
                  <a:pos x="T0" y="T1"/>
                </a:cxn>
                <a:cxn ang="0">
                  <a:pos x="T2" y="T3"/>
                </a:cxn>
                <a:cxn ang="0">
                  <a:pos x="T4" y="T5"/>
                </a:cxn>
                <a:cxn ang="0">
                  <a:pos x="T6" y="T7"/>
                </a:cxn>
                <a:cxn ang="0">
                  <a:pos x="T8" y="T9"/>
                </a:cxn>
                <a:cxn ang="0">
                  <a:pos x="T10" y="T11"/>
                </a:cxn>
              </a:cxnLst>
              <a:rect l="0" t="0" r="r" b="b"/>
              <a:pathLst>
                <a:path w="54" h="53">
                  <a:moveTo>
                    <a:pt x="0" y="27"/>
                  </a:moveTo>
                  <a:lnTo>
                    <a:pt x="0" y="27"/>
                  </a:lnTo>
                  <a:cubicBezTo>
                    <a:pt x="0" y="42"/>
                    <a:pt x="12" y="53"/>
                    <a:pt x="27" y="53"/>
                  </a:cubicBezTo>
                  <a:cubicBezTo>
                    <a:pt x="42" y="53"/>
                    <a:pt x="54" y="42"/>
                    <a:pt x="54" y="27"/>
                  </a:cubicBezTo>
                  <a:cubicBezTo>
                    <a:pt x="54" y="12"/>
                    <a:pt x="42" y="0"/>
                    <a:pt x="27" y="0"/>
                  </a:cubicBezTo>
                  <a:cubicBezTo>
                    <a:pt x="12" y="0"/>
                    <a:pt x="0" y="12"/>
                    <a:pt x="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sp>
          <p:nvSpPr>
            <p:cNvPr id="42" name="Freeform 64">
              <a:extLst>
                <a:ext uri="{FF2B5EF4-FFF2-40B4-BE49-F238E27FC236}">
                  <a16:creationId xmlns:a16="http://schemas.microsoft.com/office/drawing/2014/main" id="{250E743D-18A0-4BE7-B7D4-A4807C878AA5}"/>
                </a:ext>
              </a:extLst>
            </p:cNvPr>
            <p:cNvSpPr>
              <a:spLocks/>
            </p:cNvSpPr>
            <p:nvPr/>
          </p:nvSpPr>
          <p:spPr bwMode="auto">
            <a:xfrm>
              <a:off x="6420" y="3440"/>
              <a:ext cx="246" cy="87"/>
            </a:xfrm>
            <a:custGeom>
              <a:avLst/>
              <a:gdLst>
                <a:gd name="T0" fmla="*/ 311 w 331"/>
                <a:gd name="T1" fmla="*/ 31 h 116"/>
                <a:gd name="T2" fmla="*/ 311 w 331"/>
                <a:gd name="T3" fmla="*/ 31 h 116"/>
                <a:gd name="T4" fmla="*/ 236 w 331"/>
                <a:gd name="T5" fmla="*/ 6 h 116"/>
                <a:gd name="T6" fmla="*/ 192 w 331"/>
                <a:gd name="T7" fmla="*/ 1 h 116"/>
                <a:gd name="T8" fmla="*/ 165 w 331"/>
                <a:gd name="T9" fmla="*/ 0 h 116"/>
                <a:gd name="T10" fmla="*/ 135 w 331"/>
                <a:gd name="T11" fmla="*/ 1 h 116"/>
                <a:gd name="T12" fmla="*/ 90 w 331"/>
                <a:gd name="T13" fmla="*/ 7 h 116"/>
                <a:gd name="T14" fmla="*/ 15 w 331"/>
                <a:gd name="T15" fmla="*/ 34 h 116"/>
                <a:gd name="T16" fmla="*/ 0 w 331"/>
                <a:gd name="T17" fmla="*/ 58 h 116"/>
                <a:gd name="T18" fmla="*/ 165 w 331"/>
                <a:gd name="T19" fmla="*/ 116 h 116"/>
                <a:gd name="T20" fmla="*/ 331 w 331"/>
                <a:gd name="T21" fmla="*/ 58 h 116"/>
                <a:gd name="T22" fmla="*/ 311 w 331"/>
                <a:gd name="T23" fmla="*/ 3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1" h="116">
                  <a:moveTo>
                    <a:pt x="311" y="31"/>
                  </a:moveTo>
                  <a:lnTo>
                    <a:pt x="311" y="31"/>
                  </a:lnTo>
                  <a:cubicBezTo>
                    <a:pt x="295" y="20"/>
                    <a:pt x="268" y="11"/>
                    <a:pt x="236" y="6"/>
                  </a:cubicBezTo>
                  <a:cubicBezTo>
                    <a:pt x="223" y="4"/>
                    <a:pt x="208" y="2"/>
                    <a:pt x="192" y="1"/>
                  </a:cubicBezTo>
                  <a:cubicBezTo>
                    <a:pt x="183" y="1"/>
                    <a:pt x="174" y="0"/>
                    <a:pt x="165" y="0"/>
                  </a:cubicBezTo>
                  <a:cubicBezTo>
                    <a:pt x="155" y="0"/>
                    <a:pt x="145" y="1"/>
                    <a:pt x="135" y="1"/>
                  </a:cubicBezTo>
                  <a:cubicBezTo>
                    <a:pt x="119" y="2"/>
                    <a:pt x="104" y="4"/>
                    <a:pt x="90" y="7"/>
                  </a:cubicBezTo>
                  <a:cubicBezTo>
                    <a:pt x="57" y="13"/>
                    <a:pt x="31" y="22"/>
                    <a:pt x="15" y="34"/>
                  </a:cubicBezTo>
                  <a:cubicBezTo>
                    <a:pt x="5" y="41"/>
                    <a:pt x="0" y="50"/>
                    <a:pt x="0" y="58"/>
                  </a:cubicBezTo>
                  <a:cubicBezTo>
                    <a:pt x="0" y="90"/>
                    <a:pt x="74" y="116"/>
                    <a:pt x="165" y="116"/>
                  </a:cubicBezTo>
                  <a:cubicBezTo>
                    <a:pt x="257" y="116"/>
                    <a:pt x="331" y="90"/>
                    <a:pt x="331" y="58"/>
                  </a:cubicBezTo>
                  <a:cubicBezTo>
                    <a:pt x="331" y="48"/>
                    <a:pt x="324" y="39"/>
                    <a:pt x="311" y="31"/>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endParaRPr>
            </a:p>
          </p:txBody>
        </p:sp>
      </p:grpSp>
      <p:sp>
        <p:nvSpPr>
          <p:cNvPr id="53" name="Rectangle 272">
            <a:extLst>
              <a:ext uri="{FF2B5EF4-FFF2-40B4-BE49-F238E27FC236}">
                <a16:creationId xmlns:a16="http://schemas.microsoft.com/office/drawing/2014/main" id="{5C155D5F-C9D6-4CBF-8D73-956B962861E4}"/>
              </a:ext>
              <a:ext uri="{C183D7F6-B498-43B3-948B-1728B52AA6E4}">
                <adec:decorative xmlns:adec="http://schemas.microsoft.com/office/drawing/2017/decorative" val="1"/>
              </a:ext>
            </a:extLst>
          </p:cNvPr>
          <p:cNvSpPr/>
          <p:nvPr/>
        </p:nvSpPr>
        <p:spPr bwMode="auto">
          <a:xfrm rot="18900000" flipV="1">
            <a:off x="10226039" y="2682151"/>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Tree>
    <p:extLst>
      <p:ext uri="{BB962C8B-B14F-4D97-AF65-F5344CB8AC3E}">
        <p14:creationId xmlns:p14="http://schemas.microsoft.com/office/powerpoint/2010/main" val="284650466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ppt_x"/>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ppt_x"/>
                                          </p:val>
                                        </p:tav>
                                        <p:tav tm="100000">
                                          <p:val>
                                            <p:strVal val="#ppt_x"/>
                                          </p:val>
                                        </p:tav>
                                      </p:tavLst>
                                    </p:anim>
                                    <p:anim calcmode="lin" valueType="num">
                                      <p:cBhvr additive="base">
                                        <p:cTn id="24" dur="500" fill="hold"/>
                                        <p:tgtEl>
                                          <p:spTgt spid="50"/>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2" presetClass="entr" presetSubtype="4" decel="100000" fill="hold" grpId="0" nodeType="afterEffect">
                                  <p:stCondLst>
                                    <p:cond delay="0"/>
                                  </p:stCondLst>
                                  <p:childTnLst>
                                    <p:set>
                                      <p:cBhvr>
                                        <p:cTn id="27" dur="1" fill="hold">
                                          <p:stCondLst>
                                            <p:cond delay="0"/>
                                          </p:stCondLst>
                                        </p:cTn>
                                        <p:tgtEl>
                                          <p:spTgt spid="56"/>
                                        </p:tgtEl>
                                        <p:attrNameLst>
                                          <p:attrName>style.visibility</p:attrName>
                                        </p:attrNameLst>
                                      </p:cBhvr>
                                      <p:to>
                                        <p:strVal val="visible"/>
                                      </p:to>
                                    </p:set>
                                    <p:anim calcmode="lin" valueType="num">
                                      <p:cBhvr additive="base">
                                        <p:cTn id="28" dur="500" fill="hold"/>
                                        <p:tgtEl>
                                          <p:spTgt spid="56"/>
                                        </p:tgtEl>
                                        <p:attrNameLst>
                                          <p:attrName>ppt_x</p:attrName>
                                        </p:attrNameLst>
                                      </p:cBhvr>
                                      <p:tavLst>
                                        <p:tav tm="0">
                                          <p:val>
                                            <p:strVal val="#ppt_x"/>
                                          </p:val>
                                        </p:tav>
                                        <p:tav tm="100000">
                                          <p:val>
                                            <p:strVal val="#ppt_x"/>
                                          </p:val>
                                        </p:tav>
                                      </p:tavLst>
                                    </p:anim>
                                    <p:anim calcmode="lin" valueType="num">
                                      <p:cBhvr additive="base">
                                        <p:cTn id="29" dur="500" fill="hold"/>
                                        <p:tgtEl>
                                          <p:spTgt spid="56"/>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decel="100000"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ppt_x"/>
                                          </p:val>
                                        </p:tav>
                                        <p:tav tm="100000">
                                          <p:val>
                                            <p:strVal val="#ppt_x"/>
                                          </p:val>
                                        </p:tav>
                                      </p:tavLst>
                                    </p:anim>
                                    <p:anim calcmode="lin" valueType="num">
                                      <p:cBhvr additive="base">
                                        <p:cTn id="41" dur="500" fill="hold"/>
                                        <p:tgtEl>
                                          <p:spTgt spid="60"/>
                                        </p:tgtEl>
                                        <p:attrNameLst>
                                          <p:attrName>ppt_y</p:attrName>
                                        </p:attrNameLst>
                                      </p:cBhvr>
                                      <p:tavLst>
                                        <p:tav tm="0">
                                          <p:val>
                                            <p:strVal val="1+#ppt_h/2"/>
                                          </p:val>
                                        </p:tav>
                                        <p:tav tm="100000">
                                          <p:val>
                                            <p:strVal val="#ppt_y"/>
                                          </p:val>
                                        </p:tav>
                                      </p:tavLst>
                                    </p:anim>
                                  </p:childTnLst>
                                </p:cTn>
                              </p:par>
                              <p:par>
                                <p:cTn id="42" presetID="2" presetClass="entr" presetSubtype="4" decel="100000"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ppt_x"/>
                                          </p:val>
                                        </p:tav>
                                        <p:tav tm="100000">
                                          <p:val>
                                            <p:strVal val="#ppt_x"/>
                                          </p:val>
                                        </p:tav>
                                      </p:tavLst>
                                    </p:anim>
                                    <p:anim calcmode="lin" valueType="num">
                                      <p:cBhvr additive="base">
                                        <p:cTn id="45" dur="500" fill="hold"/>
                                        <p:tgtEl>
                                          <p:spTgt spid="51"/>
                                        </p:tgtEl>
                                        <p:attrNameLst>
                                          <p:attrName>ppt_y</p:attrName>
                                        </p:attrNameLst>
                                      </p:cBhvr>
                                      <p:tavLst>
                                        <p:tav tm="0">
                                          <p:val>
                                            <p:strVal val="1+#ppt_h/2"/>
                                          </p:val>
                                        </p:tav>
                                        <p:tav tm="100000">
                                          <p:val>
                                            <p:strVal val="#ppt_y"/>
                                          </p:val>
                                        </p:tav>
                                      </p:tavLst>
                                    </p:anim>
                                  </p:childTnLst>
                                </p:cTn>
                              </p:par>
                            </p:childTnLst>
                          </p:cTn>
                        </p:par>
                        <p:par>
                          <p:cTn id="46" fill="hold">
                            <p:stCondLst>
                              <p:cond delay="1000"/>
                            </p:stCondLst>
                            <p:childTnLst>
                              <p:par>
                                <p:cTn id="47" presetID="2" presetClass="entr" presetSubtype="4" decel="100000" fill="hold" grpId="0"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fill="hold"/>
                                        <p:tgtEl>
                                          <p:spTgt spid="57"/>
                                        </p:tgtEl>
                                        <p:attrNameLst>
                                          <p:attrName>ppt_x</p:attrName>
                                        </p:attrNameLst>
                                      </p:cBhvr>
                                      <p:tavLst>
                                        <p:tav tm="0">
                                          <p:val>
                                            <p:strVal val="#ppt_x"/>
                                          </p:val>
                                        </p:tav>
                                        <p:tav tm="100000">
                                          <p:val>
                                            <p:strVal val="#ppt_x"/>
                                          </p:val>
                                        </p:tav>
                                      </p:tavLst>
                                    </p:anim>
                                    <p:anim calcmode="lin" valueType="num">
                                      <p:cBhvr additive="base">
                                        <p:cTn id="50" dur="500" fill="hold"/>
                                        <p:tgtEl>
                                          <p:spTgt spid="57"/>
                                        </p:tgtEl>
                                        <p:attrNameLst>
                                          <p:attrName>ppt_y</p:attrName>
                                        </p:attrNameLst>
                                      </p:cBhvr>
                                      <p:tavLst>
                                        <p:tav tm="0">
                                          <p:val>
                                            <p:strVal val="1+#ppt_h/2"/>
                                          </p:val>
                                        </p:tav>
                                        <p:tav tm="100000">
                                          <p:val>
                                            <p:strVal val="#ppt_y"/>
                                          </p:val>
                                        </p:tav>
                                      </p:tavLst>
                                    </p:anim>
                                  </p:childTnLst>
                                </p:cTn>
                              </p:par>
                              <p:par>
                                <p:cTn id="51" presetID="2" presetClass="entr" presetSubtype="4" decel="10000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ppt_x"/>
                                          </p:val>
                                        </p:tav>
                                        <p:tav tm="100000">
                                          <p:val>
                                            <p:strVal val="#ppt_x"/>
                                          </p:val>
                                        </p:tav>
                                      </p:tavLst>
                                    </p:anim>
                                    <p:anim calcmode="lin" valueType="num">
                                      <p:cBhvr additive="base">
                                        <p:cTn id="54" dur="5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decel="100000" fill="hold" nodeType="withEffect">
                                  <p:stCondLst>
                                    <p:cond delay="0"/>
                                  </p:stCondLst>
                                  <p:childTnLst>
                                    <p:set>
                                      <p:cBhvr>
                                        <p:cTn id="60" dur="1" fill="hold">
                                          <p:stCondLst>
                                            <p:cond delay="0"/>
                                          </p:stCondLst>
                                        </p:cTn>
                                        <p:tgtEl>
                                          <p:spTgt spid="62"/>
                                        </p:tgtEl>
                                        <p:attrNameLst>
                                          <p:attrName>style.visibility</p:attrName>
                                        </p:attrNameLst>
                                      </p:cBhvr>
                                      <p:to>
                                        <p:strVal val="visible"/>
                                      </p:to>
                                    </p:set>
                                    <p:anim calcmode="lin" valueType="num">
                                      <p:cBhvr additive="base">
                                        <p:cTn id="61" dur="500" fill="hold"/>
                                        <p:tgtEl>
                                          <p:spTgt spid="62"/>
                                        </p:tgtEl>
                                        <p:attrNameLst>
                                          <p:attrName>ppt_x</p:attrName>
                                        </p:attrNameLst>
                                      </p:cBhvr>
                                      <p:tavLst>
                                        <p:tav tm="0">
                                          <p:val>
                                            <p:strVal val="#ppt_x"/>
                                          </p:val>
                                        </p:tav>
                                        <p:tav tm="100000">
                                          <p:val>
                                            <p:strVal val="#ppt_x"/>
                                          </p:val>
                                        </p:tav>
                                      </p:tavLst>
                                    </p:anim>
                                    <p:anim calcmode="lin" valueType="num">
                                      <p:cBhvr additive="base">
                                        <p:cTn id="62" dur="500" fill="hold"/>
                                        <p:tgtEl>
                                          <p:spTgt spid="62"/>
                                        </p:tgtEl>
                                        <p:attrNameLst>
                                          <p:attrName>ppt_y</p:attrName>
                                        </p:attrNameLst>
                                      </p:cBhvr>
                                      <p:tavLst>
                                        <p:tav tm="0">
                                          <p:val>
                                            <p:strVal val="1+#ppt_h/2"/>
                                          </p:val>
                                        </p:tav>
                                        <p:tav tm="100000">
                                          <p:val>
                                            <p:strVal val="#ppt_y"/>
                                          </p:val>
                                        </p:tav>
                                      </p:tavLst>
                                    </p:anim>
                                  </p:childTnLst>
                                </p:cTn>
                              </p:par>
                              <p:par>
                                <p:cTn id="63" presetID="2" presetClass="entr" presetSubtype="4" decel="100000"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fill="hold"/>
                                        <p:tgtEl>
                                          <p:spTgt spid="52"/>
                                        </p:tgtEl>
                                        <p:attrNameLst>
                                          <p:attrName>ppt_x</p:attrName>
                                        </p:attrNameLst>
                                      </p:cBhvr>
                                      <p:tavLst>
                                        <p:tav tm="0">
                                          <p:val>
                                            <p:strVal val="#ppt_x"/>
                                          </p:val>
                                        </p:tav>
                                        <p:tav tm="100000">
                                          <p:val>
                                            <p:strVal val="#ppt_x"/>
                                          </p:val>
                                        </p:tav>
                                      </p:tavLst>
                                    </p:anim>
                                    <p:anim calcmode="lin" valueType="num">
                                      <p:cBhvr additive="base">
                                        <p:cTn id="66" dur="500" fill="hold"/>
                                        <p:tgtEl>
                                          <p:spTgt spid="52"/>
                                        </p:tgtEl>
                                        <p:attrNameLst>
                                          <p:attrName>ppt_y</p:attrName>
                                        </p:attrNameLst>
                                      </p:cBhvr>
                                      <p:tavLst>
                                        <p:tav tm="0">
                                          <p:val>
                                            <p:strVal val="1+#ppt_h/2"/>
                                          </p:val>
                                        </p:tav>
                                        <p:tav tm="100000">
                                          <p:val>
                                            <p:strVal val="#ppt_y"/>
                                          </p:val>
                                        </p:tav>
                                      </p:tavLst>
                                    </p:anim>
                                  </p:childTnLst>
                                </p:cTn>
                              </p:par>
                            </p:childTnLst>
                          </p:cTn>
                        </p:par>
                        <p:par>
                          <p:cTn id="67" fill="hold">
                            <p:stCondLst>
                              <p:cond delay="1500"/>
                            </p:stCondLst>
                            <p:childTnLst>
                              <p:par>
                                <p:cTn id="68" presetID="2" presetClass="entr" presetSubtype="4" decel="100000" fill="hold" grpId="0" nodeType="afterEffect">
                                  <p:stCondLst>
                                    <p:cond delay="0"/>
                                  </p:stCondLst>
                                  <p:childTnLst>
                                    <p:set>
                                      <p:cBhvr>
                                        <p:cTn id="69" dur="1" fill="hold">
                                          <p:stCondLst>
                                            <p:cond delay="0"/>
                                          </p:stCondLst>
                                        </p:cTn>
                                        <p:tgtEl>
                                          <p:spTgt spid="58"/>
                                        </p:tgtEl>
                                        <p:attrNameLst>
                                          <p:attrName>style.visibility</p:attrName>
                                        </p:attrNameLst>
                                      </p:cBhvr>
                                      <p:to>
                                        <p:strVal val="visible"/>
                                      </p:to>
                                    </p:set>
                                    <p:anim calcmode="lin" valueType="num">
                                      <p:cBhvr additive="base">
                                        <p:cTn id="70" dur="500" fill="hold"/>
                                        <p:tgtEl>
                                          <p:spTgt spid="58"/>
                                        </p:tgtEl>
                                        <p:attrNameLst>
                                          <p:attrName>ppt_x</p:attrName>
                                        </p:attrNameLst>
                                      </p:cBhvr>
                                      <p:tavLst>
                                        <p:tav tm="0">
                                          <p:val>
                                            <p:strVal val="#ppt_x"/>
                                          </p:val>
                                        </p:tav>
                                        <p:tav tm="100000">
                                          <p:val>
                                            <p:strVal val="#ppt_x"/>
                                          </p:val>
                                        </p:tav>
                                      </p:tavLst>
                                    </p:anim>
                                    <p:anim calcmode="lin" valueType="num">
                                      <p:cBhvr additive="base">
                                        <p:cTn id="71" dur="500" fill="hold"/>
                                        <p:tgtEl>
                                          <p:spTgt spid="58"/>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 fill="hold"/>
                                        <p:tgtEl>
                                          <p:spTgt spid="31"/>
                                        </p:tgtEl>
                                        <p:attrNameLst>
                                          <p:attrName>ppt_x</p:attrName>
                                        </p:attrNameLst>
                                      </p:cBhvr>
                                      <p:tavLst>
                                        <p:tav tm="0">
                                          <p:val>
                                            <p:strVal val="#ppt_x"/>
                                          </p:val>
                                        </p:tav>
                                        <p:tav tm="100000">
                                          <p:val>
                                            <p:strVal val="#ppt_x"/>
                                          </p:val>
                                        </p:tav>
                                      </p:tavLst>
                                    </p:anim>
                                    <p:anim calcmode="lin" valueType="num">
                                      <p:cBhvr additive="base">
                                        <p:cTn id="75" dur="500" fill="hold"/>
                                        <p:tgtEl>
                                          <p:spTgt spid="31"/>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additive="base">
                                        <p:cTn id="78" dur="500" fill="hold"/>
                                        <p:tgtEl>
                                          <p:spTgt spid="33"/>
                                        </p:tgtEl>
                                        <p:attrNameLst>
                                          <p:attrName>ppt_x</p:attrName>
                                        </p:attrNameLst>
                                      </p:cBhvr>
                                      <p:tavLst>
                                        <p:tav tm="0">
                                          <p:val>
                                            <p:strVal val="#ppt_x"/>
                                          </p:val>
                                        </p:tav>
                                        <p:tav tm="100000">
                                          <p:val>
                                            <p:strVal val="#ppt_x"/>
                                          </p:val>
                                        </p:tav>
                                      </p:tavLst>
                                    </p:anim>
                                    <p:anim calcmode="lin" valueType="num">
                                      <p:cBhvr additive="base">
                                        <p:cTn id="79" dur="500" fill="hold"/>
                                        <p:tgtEl>
                                          <p:spTgt spid="33"/>
                                        </p:tgtEl>
                                        <p:attrNameLst>
                                          <p:attrName>ppt_y</p:attrName>
                                        </p:attrNameLst>
                                      </p:cBhvr>
                                      <p:tavLst>
                                        <p:tav tm="0">
                                          <p:val>
                                            <p:strVal val="1+#ppt_h/2"/>
                                          </p:val>
                                        </p:tav>
                                        <p:tav tm="100000">
                                          <p:val>
                                            <p:strVal val="#ppt_y"/>
                                          </p:val>
                                        </p:tav>
                                      </p:tavLst>
                                    </p:anim>
                                  </p:childTnLst>
                                </p:cTn>
                              </p:par>
                              <p:par>
                                <p:cTn id="80" presetID="2" presetClass="entr" presetSubtype="4" decel="100000" fill="hold" nodeType="withEffect">
                                  <p:stCondLst>
                                    <p:cond delay="0"/>
                                  </p:stCondLst>
                                  <p:childTnLst>
                                    <p:set>
                                      <p:cBhvr>
                                        <p:cTn id="81" dur="1" fill="hold">
                                          <p:stCondLst>
                                            <p:cond delay="0"/>
                                          </p:stCondLst>
                                        </p:cTn>
                                        <p:tgtEl>
                                          <p:spTgt spid="34"/>
                                        </p:tgtEl>
                                        <p:attrNameLst>
                                          <p:attrName>style.visibility</p:attrName>
                                        </p:attrNameLst>
                                      </p:cBhvr>
                                      <p:to>
                                        <p:strVal val="visible"/>
                                      </p:to>
                                    </p:set>
                                    <p:anim calcmode="lin" valueType="num">
                                      <p:cBhvr additive="base">
                                        <p:cTn id="82" dur="500" fill="hold"/>
                                        <p:tgtEl>
                                          <p:spTgt spid="34"/>
                                        </p:tgtEl>
                                        <p:attrNameLst>
                                          <p:attrName>ppt_x</p:attrName>
                                        </p:attrNameLst>
                                      </p:cBhvr>
                                      <p:tavLst>
                                        <p:tav tm="0">
                                          <p:val>
                                            <p:strVal val="#ppt_x"/>
                                          </p:val>
                                        </p:tav>
                                        <p:tav tm="100000">
                                          <p:val>
                                            <p:strVal val="#ppt_x"/>
                                          </p:val>
                                        </p:tav>
                                      </p:tavLst>
                                    </p:anim>
                                    <p:anim calcmode="lin" valueType="num">
                                      <p:cBhvr additive="base">
                                        <p:cTn id="83" dur="500" fill="hold"/>
                                        <p:tgtEl>
                                          <p:spTgt spid="34"/>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 calcmode="lin" valueType="num">
                                      <p:cBhvr additive="base">
                                        <p:cTn id="86" dur="500" fill="hold"/>
                                        <p:tgtEl>
                                          <p:spTgt spid="53"/>
                                        </p:tgtEl>
                                        <p:attrNameLst>
                                          <p:attrName>ppt_x</p:attrName>
                                        </p:attrNameLst>
                                      </p:cBhvr>
                                      <p:tavLst>
                                        <p:tav tm="0">
                                          <p:val>
                                            <p:strVal val="#ppt_x"/>
                                          </p:val>
                                        </p:tav>
                                        <p:tav tm="100000">
                                          <p:val>
                                            <p:strVal val="#ppt_x"/>
                                          </p:val>
                                        </p:tav>
                                      </p:tavLst>
                                    </p:anim>
                                    <p:anim calcmode="lin" valueType="num">
                                      <p:cBhvr additive="base">
                                        <p:cTn id="87"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4" grpId="0" animBg="1"/>
      <p:bldP spid="6" grpId="0"/>
      <p:bldP spid="7" grpId="0"/>
      <p:bldP spid="50" grpId="0" animBg="1"/>
      <p:bldP spid="14" grpId="0"/>
      <p:bldP spid="15" grpId="0"/>
      <p:bldP spid="60" grpId="0" animBg="1"/>
      <p:bldP spid="51" grpId="0" animBg="1"/>
      <p:bldP spid="57" grpId="0" animBg="1"/>
      <p:bldP spid="22" grpId="0"/>
      <p:bldP spid="23" grpId="0"/>
      <p:bldP spid="52" grpId="0" animBg="1"/>
      <p:bldP spid="58" grpId="0" animBg="1"/>
      <p:bldP spid="31" grpId="0"/>
      <p:bldP spid="33" grpId="0"/>
      <p:bldP spid="5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Authentication box">
            <a:extLst>
              <a:ext uri="{FF2B5EF4-FFF2-40B4-BE49-F238E27FC236}">
                <a16:creationId xmlns:a16="http://schemas.microsoft.com/office/drawing/2014/main" id="{92BA2713-4435-4095-8479-09D0A27C3316}"/>
              </a:ext>
              <a:ext uri="{C183D7F6-B498-43B3-948B-1728B52AA6E4}">
                <adec:decorative xmlns:adec="http://schemas.microsoft.com/office/drawing/2017/decorative" val="1"/>
              </a:ext>
            </a:extLst>
          </p:cNvPr>
          <p:cNvSpPr/>
          <p:nvPr/>
        </p:nvSpPr>
        <p:spPr bwMode="auto">
          <a:xfrm>
            <a:off x="1" y="1112704"/>
            <a:ext cx="12192000" cy="1480027"/>
          </a:xfrm>
          <a:prstGeom prst="roundRect">
            <a:avLst>
              <a:gd name="adj" fmla="val 0"/>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5" name="Title 34">
            <a:extLst>
              <a:ext uri="{FF2B5EF4-FFF2-40B4-BE49-F238E27FC236}">
                <a16:creationId xmlns:a16="http://schemas.microsoft.com/office/drawing/2014/main" id="{94491BDD-AC8A-48AC-BDA9-A045FB5BE8D6}"/>
              </a:ext>
            </a:extLst>
          </p:cNvPr>
          <p:cNvSpPr txBox="1">
            <a:spLocks noGrp="1"/>
          </p:cNvSpPr>
          <p:nvPr>
            <p:ph type="title"/>
          </p:nvPr>
        </p:nvSpPr>
        <p:spPr>
          <a:prstGeom prst="rect">
            <a:avLst/>
          </a:prstGeom>
          <a:noFill/>
          <a:ln>
            <a:noFill/>
            <a:prstDash/>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l" defTabSz="932742" rtl="0" eaLnBrk="1" fontAlgn="auto" latinLnBrk="0" hangingPunct="1">
              <a:lnSpc>
                <a:spcPct val="100000"/>
              </a:lnSpc>
              <a:spcBef>
                <a:spcPct val="0"/>
              </a:spcBef>
              <a:spcAft>
                <a:spcPts val="600"/>
              </a:spcAft>
              <a:buClr>
                <a:srgbClr val="0078D4"/>
              </a:buClr>
              <a:buSzTx/>
              <a:buFontTx/>
              <a:buNone/>
              <a:tabLst/>
              <a:defRPr/>
            </a:pPr>
            <a:r>
              <a:rPr kumimoji="0" lang="en-US" sz="2800" b="0" i="0" u="none" strike="noStrike" kern="1200" cap="none" spc="-50" normalizeH="0" baseline="0" noProof="0" dirty="0">
                <a:ln w="3175">
                  <a:noFill/>
                </a:ln>
                <a:solidFill>
                  <a:srgbClr val="000000"/>
                </a:solidFill>
                <a:effectLst/>
                <a:uLnTx/>
                <a:uFillTx/>
                <a:latin typeface="+mj-lt"/>
                <a:ea typeface="+mn-ea"/>
                <a:cs typeface="Segoe UI" pitchFamily="34" charset="0"/>
              </a:rPr>
              <a:t>Authentication </a:t>
            </a:r>
          </a:p>
        </p:txBody>
      </p:sp>
      <p:sp>
        <p:nvSpPr>
          <p:cNvPr id="8" name="Text Placeholder 4">
            <a:extLst>
              <a:ext uri="{FF2B5EF4-FFF2-40B4-BE49-F238E27FC236}">
                <a16:creationId xmlns:a16="http://schemas.microsoft.com/office/drawing/2014/main" id="{F011CBD0-1FF5-49D1-9E51-CD29704A5AD2}"/>
              </a:ext>
            </a:extLst>
          </p:cNvPr>
          <p:cNvSpPr txBox="1">
            <a:spLocks/>
          </p:cNvSpPr>
          <p:nvPr/>
        </p:nvSpPr>
        <p:spPr>
          <a:xfrm>
            <a:off x="588963" y="2121642"/>
            <a:ext cx="1718343"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defTabSz="914367" rtl="0" eaLnBrk="1" fontAlgn="auto" latinLnBrk="0" hangingPunct="1">
              <a:lnSpc>
                <a:spcPct val="100000"/>
              </a:lnSpc>
              <a:spcBef>
                <a:spcPts val="0"/>
              </a:spcBef>
              <a:spcAft>
                <a:spcPts val="600"/>
              </a:spcAft>
              <a:buClr>
                <a:srgbClr val="0078D4"/>
              </a:buClr>
              <a:buSzPct val="100000"/>
              <a:buFont typeface="Wingdings" panose="05000000000000000000" pitchFamily="2" charset="2"/>
              <a:buNone/>
              <a:tabLst/>
              <a:defRPr/>
            </a:pPr>
            <a:r>
              <a:rPr lang="en-US" sz="1600" b="1" dirty="0">
                <a:solidFill>
                  <a:srgbClr val="282828"/>
                </a:solidFill>
                <a:latin typeface="+mj-lt"/>
              </a:rPr>
              <a:t>On-premises</a:t>
            </a:r>
            <a:endParaRPr kumimoji="0" lang="en-US" sz="1600" b="1" i="0" u="none" strike="noStrike" kern="1200" cap="none" spc="0" normalizeH="0" baseline="0" noProof="0" dirty="0">
              <a:ln>
                <a:noFill/>
              </a:ln>
              <a:solidFill>
                <a:srgbClr val="282828"/>
              </a:solidFill>
              <a:effectLst/>
              <a:uLnTx/>
              <a:uFillTx/>
              <a:latin typeface="+mj-lt"/>
              <a:ea typeface="+mn-ea"/>
              <a:cs typeface="+mn-cs"/>
            </a:endParaRPr>
          </a:p>
        </p:txBody>
      </p:sp>
      <p:sp>
        <p:nvSpPr>
          <p:cNvPr id="12" name="TextBox 11">
            <a:extLst>
              <a:ext uri="{FF2B5EF4-FFF2-40B4-BE49-F238E27FC236}">
                <a16:creationId xmlns:a16="http://schemas.microsoft.com/office/drawing/2014/main" id="{D8E616EE-AB72-4947-BA47-CC7417512F77}"/>
              </a:ext>
            </a:extLst>
          </p:cNvPr>
          <p:cNvSpPr txBox="1"/>
          <p:nvPr/>
        </p:nvSpPr>
        <p:spPr>
          <a:xfrm>
            <a:off x="588963" y="2837238"/>
            <a:ext cx="1911169" cy="1304973"/>
          </a:xfrm>
          <a:prstGeom prst="rect">
            <a:avLst/>
          </a:prstGeom>
          <a:noFill/>
        </p:spPr>
        <p:txBody>
          <a:bodyPr wrap="square" lIns="0" tIns="0" rIns="0" bIns="0" rtlCol="0">
            <a:spAutoFit/>
          </a:bodyPr>
          <a:lstStyle/>
          <a:p>
            <a:pPr>
              <a:lnSpc>
                <a:spcPct val="90000"/>
              </a:lnSpc>
              <a:spcBef>
                <a:spcPts val="600"/>
              </a:spcBef>
              <a:spcAft>
                <a:spcPts val="600"/>
              </a:spcAft>
            </a:pPr>
            <a:r>
              <a:rPr lang="en-GB" sz="1200" dirty="0"/>
              <a:t>Account created </a:t>
            </a:r>
            <a:br>
              <a:rPr lang="en-GB" sz="1200" dirty="0"/>
            </a:br>
            <a:r>
              <a:rPr lang="en-GB" sz="1200" dirty="0"/>
              <a:t>on-premises</a:t>
            </a:r>
          </a:p>
          <a:p>
            <a:pPr>
              <a:lnSpc>
                <a:spcPct val="90000"/>
              </a:lnSpc>
              <a:spcBef>
                <a:spcPts val="600"/>
              </a:spcBef>
              <a:spcAft>
                <a:spcPts val="600"/>
              </a:spcAft>
            </a:pPr>
            <a:r>
              <a:rPr lang="en-GB" sz="1200" dirty="0"/>
              <a:t>Azure Active Directory Sync (AAD Sync)</a:t>
            </a:r>
          </a:p>
          <a:p>
            <a:pPr>
              <a:lnSpc>
                <a:spcPct val="90000"/>
              </a:lnSpc>
              <a:spcBef>
                <a:spcPts val="600"/>
              </a:spcBef>
              <a:spcAft>
                <a:spcPts val="600"/>
              </a:spcAft>
            </a:pPr>
            <a:r>
              <a:rPr lang="en-GB" sz="1200" dirty="0"/>
              <a:t>Active Directory Federation Services (ADFS)</a:t>
            </a:r>
          </a:p>
        </p:txBody>
      </p:sp>
      <p:sp>
        <p:nvSpPr>
          <p:cNvPr id="26" name="Text Placeholder 4">
            <a:extLst>
              <a:ext uri="{FF2B5EF4-FFF2-40B4-BE49-F238E27FC236}">
                <a16:creationId xmlns:a16="http://schemas.microsoft.com/office/drawing/2014/main" id="{3F59B804-6189-4769-AF7B-92910C4BEDD4}"/>
              </a:ext>
            </a:extLst>
          </p:cNvPr>
          <p:cNvSpPr txBox="1">
            <a:spLocks/>
          </p:cNvSpPr>
          <p:nvPr/>
        </p:nvSpPr>
        <p:spPr>
          <a:xfrm>
            <a:off x="3035654" y="2121642"/>
            <a:ext cx="1546469"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defTabSz="914367" rtl="0" eaLnBrk="1" fontAlgn="auto" latinLnBrk="0" hangingPunct="1">
              <a:lnSpc>
                <a:spcPct val="100000"/>
              </a:lnSpc>
              <a:spcBef>
                <a:spcPts val="0"/>
              </a:spcBef>
              <a:spcAft>
                <a:spcPts val="600"/>
              </a:spcAft>
              <a:buClr>
                <a:srgbClr val="0078D4"/>
              </a:buClr>
              <a:buSzPct val="100000"/>
              <a:buFont typeface="Wingdings" panose="05000000000000000000" pitchFamily="2" charset="2"/>
              <a:buNone/>
              <a:tabLst/>
              <a:defRPr/>
            </a:pPr>
            <a:r>
              <a:rPr kumimoji="0" lang="en-US" sz="1600" b="1" i="0" u="none" strike="noStrike" kern="1200" cap="none" spc="0" normalizeH="0" baseline="0" noProof="0">
                <a:ln>
                  <a:noFill/>
                </a:ln>
                <a:solidFill>
                  <a:srgbClr val="282828"/>
                </a:solidFill>
                <a:effectLst/>
                <a:uLnTx/>
                <a:uFillTx/>
                <a:latin typeface="+mj-lt"/>
                <a:ea typeface="+mn-ea"/>
                <a:cs typeface="+mn-cs"/>
              </a:rPr>
              <a:t>Azure AD</a:t>
            </a:r>
          </a:p>
        </p:txBody>
      </p:sp>
      <p:sp>
        <p:nvSpPr>
          <p:cNvPr id="40" name="Text Placeholder 4">
            <a:extLst>
              <a:ext uri="{FF2B5EF4-FFF2-40B4-BE49-F238E27FC236}">
                <a16:creationId xmlns:a16="http://schemas.microsoft.com/office/drawing/2014/main" id="{F9046F75-FB3C-44DF-9619-82A6F0AE9B8D}"/>
              </a:ext>
            </a:extLst>
          </p:cNvPr>
          <p:cNvSpPr txBox="1">
            <a:spLocks/>
          </p:cNvSpPr>
          <p:nvPr/>
        </p:nvSpPr>
        <p:spPr>
          <a:xfrm>
            <a:off x="5242321" y="2121642"/>
            <a:ext cx="2050846"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defTabSz="914367" rtl="0" eaLnBrk="1" fontAlgn="auto" latinLnBrk="0" hangingPunct="1">
              <a:lnSpc>
                <a:spcPct val="100000"/>
              </a:lnSpc>
              <a:spcBef>
                <a:spcPts val="0"/>
              </a:spcBef>
              <a:spcAft>
                <a:spcPts val="600"/>
              </a:spcAft>
              <a:buClr>
                <a:srgbClr val="0078D4"/>
              </a:buClr>
              <a:buSzPct val="100000"/>
              <a:buFont typeface="Wingdings" panose="05000000000000000000" pitchFamily="2" charset="2"/>
              <a:buNone/>
              <a:tabLst/>
              <a:defRPr/>
            </a:pPr>
            <a:r>
              <a:rPr kumimoji="0" lang="en-US" sz="1600" b="1" i="0" u="none" strike="noStrike" kern="1200" cap="none" spc="0" normalizeH="0" baseline="0" noProof="0" dirty="0">
                <a:ln>
                  <a:noFill/>
                </a:ln>
                <a:solidFill>
                  <a:srgbClr val="282828"/>
                </a:solidFill>
                <a:effectLst/>
                <a:uLnTx/>
                <a:uFillTx/>
                <a:latin typeface="+mj-lt"/>
                <a:ea typeface="+mn-ea"/>
                <a:cs typeface="+mn-cs"/>
              </a:rPr>
              <a:t>Conditional access</a:t>
            </a:r>
          </a:p>
        </p:txBody>
      </p:sp>
      <p:sp>
        <p:nvSpPr>
          <p:cNvPr id="54" name="Text Placeholder 4">
            <a:extLst>
              <a:ext uri="{FF2B5EF4-FFF2-40B4-BE49-F238E27FC236}">
                <a16:creationId xmlns:a16="http://schemas.microsoft.com/office/drawing/2014/main" id="{7EEBC09C-971A-46C2-89ED-2AA2688174AA}"/>
              </a:ext>
            </a:extLst>
          </p:cNvPr>
          <p:cNvSpPr txBox="1">
            <a:spLocks/>
          </p:cNvSpPr>
          <p:nvPr/>
        </p:nvSpPr>
        <p:spPr>
          <a:xfrm>
            <a:off x="8525918" y="2121642"/>
            <a:ext cx="1546469"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defTabSz="914367" rtl="0" eaLnBrk="1" fontAlgn="auto" latinLnBrk="0" hangingPunct="1">
              <a:lnSpc>
                <a:spcPct val="100000"/>
              </a:lnSpc>
              <a:spcBef>
                <a:spcPts val="0"/>
              </a:spcBef>
              <a:spcAft>
                <a:spcPts val="600"/>
              </a:spcAft>
              <a:buClr>
                <a:srgbClr val="0078D4"/>
              </a:buClr>
              <a:buSzPct val="100000"/>
              <a:buFont typeface="Wingdings" panose="05000000000000000000" pitchFamily="2" charset="2"/>
              <a:buNone/>
              <a:tabLst/>
              <a:defRPr/>
            </a:pPr>
            <a:r>
              <a:rPr kumimoji="0" lang="en-US" sz="1600" b="1" i="0" u="none" strike="noStrike" kern="1200" cap="none" spc="0" normalizeH="0" baseline="0" noProof="0">
                <a:ln>
                  <a:noFill/>
                </a:ln>
                <a:solidFill>
                  <a:srgbClr val="282828"/>
                </a:solidFill>
                <a:effectLst/>
                <a:uLnTx/>
                <a:uFillTx/>
                <a:latin typeface="+mj-lt"/>
                <a:ea typeface="+mn-ea"/>
                <a:cs typeface="+mn-cs"/>
              </a:rPr>
              <a:t>Passwords</a:t>
            </a:r>
          </a:p>
        </p:txBody>
      </p:sp>
      <p:grpSp>
        <p:nvGrpSpPr>
          <p:cNvPr id="10" name="Group 9">
            <a:extLst>
              <a:ext uri="{FF2B5EF4-FFF2-40B4-BE49-F238E27FC236}">
                <a16:creationId xmlns:a16="http://schemas.microsoft.com/office/drawing/2014/main" id="{46501F6B-8279-4343-A170-FC292B4F9FA6}"/>
              </a:ext>
              <a:ext uri="{C183D7F6-B498-43B3-948B-1728B52AA6E4}">
                <adec:decorative xmlns:adec="http://schemas.microsoft.com/office/drawing/2017/decorative" val="1"/>
              </a:ext>
            </a:extLst>
          </p:cNvPr>
          <p:cNvGrpSpPr/>
          <p:nvPr/>
        </p:nvGrpSpPr>
        <p:grpSpPr>
          <a:xfrm>
            <a:off x="8444893" y="1372896"/>
            <a:ext cx="1120483" cy="572464"/>
            <a:chOff x="9180545" y="1581237"/>
            <a:chExt cx="1120483" cy="572464"/>
          </a:xfrm>
        </p:grpSpPr>
        <p:sp>
          <p:nvSpPr>
            <p:cNvPr id="13" name="Rectangle 12">
              <a:extLst>
                <a:ext uri="{FF2B5EF4-FFF2-40B4-BE49-F238E27FC236}">
                  <a16:creationId xmlns:a16="http://schemas.microsoft.com/office/drawing/2014/main" id="{1197F144-2C2F-42A1-8E57-38B3268D7C73}"/>
                </a:ext>
              </a:extLst>
            </p:cNvPr>
            <p:cNvSpPr/>
            <p:nvPr/>
          </p:nvSpPr>
          <p:spPr bwMode="auto">
            <a:xfrm>
              <a:off x="9299069" y="1704653"/>
              <a:ext cx="828777" cy="193596"/>
            </a:xfrm>
            <a:prstGeom prst="rect">
              <a:avLst/>
            </a:prstGeom>
            <a:solidFill>
              <a:schemeClr val="bg1"/>
            </a:solid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 name="TextBox 10">
              <a:extLst>
                <a:ext uri="{FF2B5EF4-FFF2-40B4-BE49-F238E27FC236}">
                  <a16:creationId xmlns:a16="http://schemas.microsoft.com/office/drawing/2014/main" id="{EA474C56-57EE-41D0-ACEB-23683951878D}"/>
                </a:ext>
              </a:extLst>
            </p:cNvPr>
            <p:cNvSpPr txBox="1"/>
            <p:nvPr/>
          </p:nvSpPr>
          <p:spPr>
            <a:xfrm>
              <a:off x="9180545" y="1581237"/>
              <a:ext cx="1120483" cy="572464"/>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1" i="0" u="none" strike="noStrike" kern="1200" cap="none" spc="0" normalizeH="0" baseline="0" noProof="0" dirty="0">
                  <a:ln>
                    <a:noFill/>
                  </a:ln>
                  <a:effectLst/>
                  <a:uLnTx/>
                  <a:uFillTx/>
                  <a:latin typeface="Segoe UI"/>
                  <a:ea typeface="+mn-ea"/>
                  <a:cs typeface="+mn-cs"/>
                </a:rPr>
                <a:t>******</a:t>
              </a:r>
            </a:p>
          </p:txBody>
        </p:sp>
      </p:grpSp>
      <p:sp>
        <p:nvSpPr>
          <p:cNvPr id="16" name="TextBox 15">
            <a:extLst>
              <a:ext uri="{FF2B5EF4-FFF2-40B4-BE49-F238E27FC236}">
                <a16:creationId xmlns:a16="http://schemas.microsoft.com/office/drawing/2014/main" id="{EC8BDD9A-BEF2-42D6-BE4B-693AA9AA04AF}"/>
              </a:ext>
            </a:extLst>
          </p:cNvPr>
          <p:cNvSpPr txBox="1"/>
          <p:nvPr/>
        </p:nvSpPr>
        <p:spPr>
          <a:xfrm>
            <a:off x="3035654" y="2837238"/>
            <a:ext cx="1708493" cy="818686"/>
          </a:xfrm>
          <a:prstGeom prst="rect">
            <a:avLst/>
          </a:prstGeom>
          <a:noFill/>
        </p:spPr>
        <p:txBody>
          <a:bodyPr wrap="square" lIns="0" tIns="0" rIns="0" bIns="0" rtlCol="0">
            <a:spAutoFit/>
          </a:bodyPr>
          <a:lstStyle/>
          <a:p>
            <a:pPr>
              <a:lnSpc>
                <a:spcPct val="90000"/>
              </a:lnSpc>
              <a:spcBef>
                <a:spcPts val="600"/>
              </a:spcBef>
              <a:spcAft>
                <a:spcPts val="600"/>
              </a:spcAft>
            </a:pPr>
            <a:r>
              <a:rPr lang="en-GB" sz="1200"/>
              <a:t>Account created in the cloud</a:t>
            </a:r>
          </a:p>
          <a:p>
            <a:pPr>
              <a:lnSpc>
                <a:spcPct val="90000"/>
              </a:lnSpc>
              <a:spcBef>
                <a:spcPts val="600"/>
              </a:spcBef>
              <a:spcAft>
                <a:spcPts val="600"/>
              </a:spcAft>
            </a:pPr>
            <a:r>
              <a:rPr lang="en-GB" sz="1200"/>
              <a:t>No on-premises dependency</a:t>
            </a:r>
          </a:p>
        </p:txBody>
      </p:sp>
      <p:sp>
        <p:nvSpPr>
          <p:cNvPr id="17" name="TextBox 16">
            <a:extLst>
              <a:ext uri="{FF2B5EF4-FFF2-40B4-BE49-F238E27FC236}">
                <a16:creationId xmlns:a16="http://schemas.microsoft.com/office/drawing/2014/main" id="{428CB18E-0338-4A8E-A417-E443C5F44527}"/>
              </a:ext>
            </a:extLst>
          </p:cNvPr>
          <p:cNvSpPr txBox="1"/>
          <p:nvPr/>
        </p:nvSpPr>
        <p:spPr>
          <a:xfrm>
            <a:off x="5242320" y="2837238"/>
            <a:ext cx="2625819" cy="1637371"/>
          </a:xfrm>
          <a:prstGeom prst="rect">
            <a:avLst/>
          </a:prstGeom>
          <a:noFill/>
        </p:spPr>
        <p:txBody>
          <a:bodyPr wrap="square" lIns="0" tIns="0" rIns="0" bIns="0" rtlCol="0" anchor="t">
            <a:spAutoFit/>
          </a:bodyPr>
          <a:lstStyle/>
          <a:p>
            <a:pPr>
              <a:lnSpc>
                <a:spcPct val="90000"/>
              </a:lnSpc>
              <a:spcBef>
                <a:spcPts val="600"/>
              </a:spcBef>
              <a:spcAft>
                <a:spcPts val="600"/>
              </a:spcAft>
            </a:pPr>
            <a:r>
              <a:rPr lang="en-GB" sz="1200" dirty="0"/>
              <a:t>Permit access to cloud-based resources or on-premises applications configured with Azure AD App Proxy</a:t>
            </a:r>
            <a:endParaRPr lang="en-GB" sz="1200" dirty="0">
              <a:cs typeface="Segoe UI"/>
            </a:endParaRPr>
          </a:p>
          <a:p>
            <a:pPr>
              <a:lnSpc>
                <a:spcPct val="90000"/>
              </a:lnSpc>
              <a:spcBef>
                <a:spcPts val="600"/>
              </a:spcBef>
              <a:spcAft>
                <a:spcPts val="600"/>
              </a:spcAft>
            </a:pPr>
            <a:r>
              <a:rPr lang="en-GB" sz="1200" dirty="0"/>
              <a:t>Based on signals such as user, IP address, device type, and more.</a:t>
            </a:r>
            <a:endParaRPr lang="en-GB" sz="1200" dirty="0">
              <a:cs typeface="Segoe UI"/>
            </a:endParaRPr>
          </a:p>
          <a:p>
            <a:pPr>
              <a:lnSpc>
                <a:spcPct val="90000"/>
              </a:lnSpc>
              <a:spcBef>
                <a:spcPts val="600"/>
              </a:spcBef>
              <a:spcAft>
                <a:spcPts val="600"/>
              </a:spcAft>
            </a:pPr>
            <a:r>
              <a:rPr lang="en-GB" sz="1200" dirty="0"/>
              <a:t>Can block or grant access, require additional authentication using Azure AD Multi Factor Authentication (MFA)</a:t>
            </a:r>
            <a:endParaRPr lang="en-GB" sz="1200" dirty="0">
              <a:cs typeface="Segoe UI"/>
            </a:endParaRPr>
          </a:p>
        </p:txBody>
      </p:sp>
      <p:sp>
        <p:nvSpPr>
          <p:cNvPr id="18" name="TextBox 17">
            <a:extLst>
              <a:ext uri="{FF2B5EF4-FFF2-40B4-BE49-F238E27FC236}">
                <a16:creationId xmlns:a16="http://schemas.microsoft.com/office/drawing/2014/main" id="{2C8A5669-ED98-4990-A945-FE9A6CCD7364}"/>
              </a:ext>
            </a:extLst>
          </p:cNvPr>
          <p:cNvSpPr txBox="1"/>
          <p:nvPr/>
        </p:nvSpPr>
        <p:spPr>
          <a:xfrm>
            <a:off x="8525917" y="2837238"/>
            <a:ext cx="3176087" cy="1945148"/>
          </a:xfrm>
          <a:prstGeom prst="rect">
            <a:avLst/>
          </a:prstGeom>
          <a:noFill/>
        </p:spPr>
        <p:txBody>
          <a:bodyPr wrap="square" lIns="0" tIns="0" rIns="0" bIns="0" rtlCol="0" anchor="t">
            <a:spAutoFit/>
          </a:bodyPr>
          <a:lstStyle>
            <a:defPPr>
              <a:defRPr lang="en-US"/>
            </a:defPPr>
            <a:lvl1pPr>
              <a:lnSpc>
                <a:spcPct val="90000"/>
              </a:lnSpc>
              <a:spcBef>
                <a:spcPts val="600"/>
              </a:spcBef>
              <a:spcAft>
                <a:spcPts val="600"/>
              </a:spcAft>
              <a:defRPr sz="1600">
                <a:gradFill>
                  <a:gsLst>
                    <a:gs pos="2917">
                      <a:schemeClr val="tx1"/>
                    </a:gs>
                    <a:gs pos="30000">
                      <a:schemeClr val="tx1"/>
                    </a:gs>
                  </a:gsLst>
                  <a:lin ang="5400000" scaled="0"/>
                </a:gradFill>
              </a:defRPr>
            </a:lvl1pPr>
          </a:lstStyle>
          <a:p>
            <a:r>
              <a:rPr lang="en-GB" sz="1200" dirty="0">
                <a:solidFill>
                  <a:schemeClr val="tx1"/>
                </a:solidFill>
              </a:rPr>
              <a:t>Must be kept secure</a:t>
            </a:r>
          </a:p>
          <a:p>
            <a:r>
              <a:rPr lang="en-GB" sz="1200" dirty="0">
                <a:solidFill>
                  <a:schemeClr val="tx1"/>
                </a:solidFill>
              </a:rPr>
              <a:t>Utilize remote provisioning capability for shared devices such as Common Area Phones</a:t>
            </a:r>
          </a:p>
          <a:p>
            <a:r>
              <a:rPr lang="en-GB" sz="1200" dirty="0">
                <a:solidFill>
                  <a:schemeClr val="tx1"/>
                </a:solidFill>
              </a:rPr>
              <a:t>Use a complex password</a:t>
            </a:r>
          </a:p>
          <a:p>
            <a:r>
              <a:rPr lang="en-GB" sz="1200" b="1" dirty="0">
                <a:solidFill>
                  <a:schemeClr val="tx1"/>
                </a:solidFill>
              </a:rPr>
              <a:t>Set passwords to never expire</a:t>
            </a:r>
            <a:r>
              <a:rPr lang="en-GB" sz="1200" dirty="0">
                <a:solidFill>
                  <a:schemeClr val="tx1"/>
                </a:solidFill>
              </a:rPr>
              <a:t> </a:t>
            </a:r>
            <a:br>
              <a:rPr lang="en-GB" sz="1200" dirty="0">
                <a:solidFill>
                  <a:schemeClr val="tx1"/>
                </a:solidFill>
              </a:rPr>
            </a:br>
            <a:r>
              <a:rPr lang="en-GB" sz="1200" dirty="0">
                <a:solidFill>
                  <a:schemeClr val="tx1"/>
                </a:solidFill>
              </a:rPr>
              <a:t>for shared devices such as Common Area Phones or Meeting Rooms.</a:t>
            </a:r>
            <a:endParaRPr lang="en-GB" sz="1200" dirty="0">
              <a:solidFill>
                <a:schemeClr val="tx1"/>
              </a:solidFill>
              <a:cs typeface="Segoe UI"/>
            </a:endParaRPr>
          </a:p>
          <a:p>
            <a:r>
              <a:rPr lang="en-GB" sz="1200" dirty="0">
                <a:solidFill>
                  <a:schemeClr val="tx1"/>
                </a:solidFill>
              </a:rPr>
              <a:t>Where applicable, enforce MFA</a:t>
            </a:r>
          </a:p>
        </p:txBody>
      </p:sp>
      <p:grpSp>
        <p:nvGrpSpPr>
          <p:cNvPr id="4" name="Group 3">
            <a:extLst>
              <a:ext uri="{FF2B5EF4-FFF2-40B4-BE49-F238E27FC236}">
                <a16:creationId xmlns:a16="http://schemas.microsoft.com/office/drawing/2014/main" id="{79445142-2FD6-495F-90E3-CF0E3066A246}"/>
              </a:ext>
              <a:ext uri="{C183D7F6-B498-43B3-948B-1728B52AA6E4}">
                <adec:decorative xmlns:adec="http://schemas.microsoft.com/office/drawing/2017/decorative" val="1"/>
              </a:ext>
            </a:extLst>
          </p:cNvPr>
          <p:cNvGrpSpPr/>
          <p:nvPr/>
        </p:nvGrpSpPr>
        <p:grpSpPr>
          <a:xfrm>
            <a:off x="588963" y="1398277"/>
            <a:ext cx="371028" cy="521702"/>
            <a:chOff x="453269" y="1656204"/>
            <a:chExt cx="362206" cy="509296"/>
          </a:xfrm>
        </p:grpSpPr>
        <p:sp>
          <p:nvSpPr>
            <p:cNvPr id="33" name="Freeform 13">
              <a:extLst>
                <a:ext uri="{FF2B5EF4-FFF2-40B4-BE49-F238E27FC236}">
                  <a16:creationId xmlns:a16="http://schemas.microsoft.com/office/drawing/2014/main" id="{D4901F0D-6722-4F69-81A4-A4CC279DC82F}"/>
                </a:ext>
              </a:extLst>
            </p:cNvPr>
            <p:cNvSpPr>
              <a:spLocks/>
            </p:cNvSpPr>
            <p:nvPr/>
          </p:nvSpPr>
          <p:spPr bwMode="auto">
            <a:xfrm>
              <a:off x="706997" y="1948544"/>
              <a:ext cx="71706" cy="71706"/>
            </a:xfrm>
            <a:custGeom>
              <a:avLst/>
              <a:gdLst>
                <a:gd name="T0" fmla="*/ 0 w 52"/>
                <a:gd name="T1" fmla="*/ 53 h 53"/>
                <a:gd name="T2" fmla="*/ 0 w 52"/>
                <a:gd name="T3" fmla="*/ 53 h 53"/>
                <a:gd name="T4" fmla="*/ 52 w 52"/>
                <a:gd name="T5" fmla="*/ 53 h 53"/>
                <a:gd name="T6" fmla="*/ 52 w 52"/>
                <a:gd name="T7" fmla="*/ 0 h 53"/>
                <a:gd name="T8" fmla="*/ 0 w 52"/>
                <a:gd name="T9" fmla="*/ 0 h 53"/>
                <a:gd name="T10" fmla="*/ 0 w 52"/>
                <a:gd name="T11" fmla="*/ 53 h 53"/>
              </a:gdLst>
              <a:ahLst/>
              <a:cxnLst>
                <a:cxn ang="0">
                  <a:pos x="T0" y="T1"/>
                </a:cxn>
                <a:cxn ang="0">
                  <a:pos x="T2" y="T3"/>
                </a:cxn>
                <a:cxn ang="0">
                  <a:pos x="T4" y="T5"/>
                </a:cxn>
                <a:cxn ang="0">
                  <a:pos x="T6" y="T7"/>
                </a:cxn>
                <a:cxn ang="0">
                  <a:pos x="T8" y="T9"/>
                </a:cxn>
                <a:cxn ang="0">
                  <a:pos x="T10" y="T11"/>
                </a:cxn>
              </a:cxnLst>
              <a:rect l="0" t="0" r="r" b="b"/>
              <a:pathLst>
                <a:path w="52" h="53">
                  <a:moveTo>
                    <a:pt x="0" y="53"/>
                  </a:moveTo>
                  <a:lnTo>
                    <a:pt x="0" y="53"/>
                  </a:lnTo>
                  <a:lnTo>
                    <a:pt x="52" y="53"/>
                  </a:lnTo>
                  <a:lnTo>
                    <a:pt x="52" y="0"/>
                  </a:lnTo>
                  <a:lnTo>
                    <a:pt x="0" y="0"/>
                  </a:lnTo>
                  <a:lnTo>
                    <a:pt x="0" y="53"/>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4" name="Freeform 14" title="decorative">
              <a:extLst>
                <a:ext uri="{FF2B5EF4-FFF2-40B4-BE49-F238E27FC236}">
                  <a16:creationId xmlns:a16="http://schemas.microsoft.com/office/drawing/2014/main" id="{3C907E84-8B39-4BD5-9EE1-CE2E0A2ED5CF}"/>
                </a:ext>
              </a:extLst>
            </p:cNvPr>
            <p:cNvSpPr>
              <a:spLocks noEditPoints="1"/>
            </p:cNvSpPr>
            <p:nvPr/>
          </p:nvSpPr>
          <p:spPr bwMode="auto">
            <a:xfrm>
              <a:off x="453269" y="1656204"/>
              <a:ext cx="362206" cy="509296"/>
            </a:xfrm>
            <a:custGeom>
              <a:avLst/>
              <a:gdLst>
                <a:gd name="T0" fmla="*/ 239 w 265"/>
                <a:gd name="T1" fmla="*/ 106 h 372"/>
                <a:gd name="T2" fmla="*/ 239 w 265"/>
                <a:gd name="T3" fmla="*/ 106 h 372"/>
                <a:gd name="T4" fmla="*/ 186 w 265"/>
                <a:gd name="T5" fmla="*/ 106 h 372"/>
                <a:gd name="T6" fmla="*/ 186 w 265"/>
                <a:gd name="T7" fmla="*/ 53 h 372"/>
                <a:gd name="T8" fmla="*/ 239 w 265"/>
                <a:gd name="T9" fmla="*/ 53 h 372"/>
                <a:gd name="T10" fmla="*/ 239 w 265"/>
                <a:gd name="T11" fmla="*/ 106 h 372"/>
                <a:gd name="T12" fmla="*/ 239 w 265"/>
                <a:gd name="T13" fmla="*/ 186 h 372"/>
                <a:gd name="T14" fmla="*/ 239 w 265"/>
                <a:gd name="T15" fmla="*/ 186 h 372"/>
                <a:gd name="T16" fmla="*/ 186 w 265"/>
                <a:gd name="T17" fmla="*/ 186 h 372"/>
                <a:gd name="T18" fmla="*/ 186 w 265"/>
                <a:gd name="T19" fmla="*/ 133 h 372"/>
                <a:gd name="T20" fmla="*/ 239 w 265"/>
                <a:gd name="T21" fmla="*/ 133 h 372"/>
                <a:gd name="T22" fmla="*/ 239 w 265"/>
                <a:gd name="T23" fmla="*/ 186 h 372"/>
                <a:gd name="T24" fmla="*/ 238 w 265"/>
                <a:gd name="T25" fmla="*/ 266 h 372"/>
                <a:gd name="T26" fmla="*/ 238 w 265"/>
                <a:gd name="T27" fmla="*/ 266 h 372"/>
                <a:gd name="T28" fmla="*/ 186 w 265"/>
                <a:gd name="T29" fmla="*/ 266 h 372"/>
                <a:gd name="T30" fmla="*/ 186 w 265"/>
                <a:gd name="T31" fmla="*/ 213 h 372"/>
                <a:gd name="T32" fmla="*/ 238 w 265"/>
                <a:gd name="T33" fmla="*/ 213 h 372"/>
                <a:gd name="T34" fmla="*/ 238 w 265"/>
                <a:gd name="T35" fmla="*/ 266 h 372"/>
                <a:gd name="T36" fmla="*/ 159 w 265"/>
                <a:gd name="T37" fmla="*/ 106 h 372"/>
                <a:gd name="T38" fmla="*/ 159 w 265"/>
                <a:gd name="T39" fmla="*/ 106 h 372"/>
                <a:gd name="T40" fmla="*/ 106 w 265"/>
                <a:gd name="T41" fmla="*/ 106 h 372"/>
                <a:gd name="T42" fmla="*/ 106 w 265"/>
                <a:gd name="T43" fmla="*/ 53 h 372"/>
                <a:gd name="T44" fmla="*/ 159 w 265"/>
                <a:gd name="T45" fmla="*/ 53 h 372"/>
                <a:gd name="T46" fmla="*/ 159 w 265"/>
                <a:gd name="T47" fmla="*/ 106 h 372"/>
                <a:gd name="T48" fmla="*/ 159 w 265"/>
                <a:gd name="T49" fmla="*/ 186 h 372"/>
                <a:gd name="T50" fmla="*/ 159 w 265"/>
                <a:gd name="T51" fmla="*/ 186 h 372"/>
                <a:gd name="T52" fmla="*/ 106 w 265"/>
                <a:gd name="T53" fmla="*/ 186 h 372"/>
                <a:gd name="T54" fmla="*/ 106 w 265"/>
                <a:gd name="T55" fmla="*/ 133 h 372"/>
                <a:gd name="T56" fmla="*/ 159 w 265"/>
                <a:gd name="T57" fmla="*/ 133 h 372"/>
                <a:gd name="T58" fmla="*/ 159 w 265"/>
                <a:gd name="T59" fmla="*/ 186 h 372"/>
                <a:gd name="T60" fmla="*/ 159 w 265"/>
                <a:gd name="T61" fmla="*/ 266 h 372"/>
                <a:gd name="T62" fmla="*/ 159 w 265"/>
                <a:gd name="T63" fmla="*/ 266 h 372"/>
                <a:gd name="T64" fmla="*/ 106 w 265"/>
                <a:gd name="T65" fmla="*/ 266 h 372"/>
                <a:gd name="T66" fmla="*/ 106 w 265"/>
                <a:gd name="T67" fmla="*/ 213 h 372"/>
                <a:gd name="T68" fmla="*/ 159 w 265"/>
                <a:gd name="T69" fmla="*/ 213 h 372"/>
                <a:gd name="T70" fmla="*/ 159 w 265"/>
                <a:gd name="T71" fmla="*/ 266 h 372"/>
                <a:gd name="T72" fmla="*/ 159 w 265"/>
                <a:gd name="T73" fmla="*/ 346 h 372"/>
                <a:gd name="T74" fmla="*/ 159 w 265"/>
                <a:gd name="T75" fmla="*/ 346 h 372"/>
                <a:gd name="T76" fmla="*/ 106 w 265"/>
                <a:gd name="T77" fmla="*/ 346 h 372"/>
                <a:gd name="T78" fmla="*/ 106 w 265"/>
                <a:gd name="T79" fmla="*/ 293 h 372"/>
                <a:gd name="T80" fmla="*/ 159 w 265"/>
                <a:gd name="T81" fmla="*/ 293 h 372"/>
                <a:gd name="T82" fmla="*/ 159 w 265"/>
                <a:gd name="T83" fmla="*/ 346 h 372"/>
                <a:gd name="T84" fmla="*/ 79 w 265"/>
                <a:gd name="T85" fmla="*/ 186 h 372"/>
                <a:gd name="T86" fmla="*/ 79 w 265"/>
                <a:gd name="T87" fmla="*/ 186 h 372"/>
                <a:gd name="T88" fmla="*/ 26 w 265"/>
                <a:gd name="T89" fmla="*/ 186 h 372"/>
                <a:gd name="T90" fmla="*/ 26 w 265"/>
                <a:gd name="T91" fmla="*/ 133 h 372"/>
                <a:gd name="T92" fmla="*/ 79 w 265"/>
                <a:gd name="T93" fmla="*/ 133 h 372"/>
                <a:gd name="T94" fmla="*/ 79 w 265"/>
                <a:gd name="T95" fmla="*/ 186 h 372"/>
                <a:gd name="T96" fmla="*/ 79 w 265"/>
                <a:gd name="T97" fmla="*/ 266 h 372"/>
                <a:gd name="T98" fmla="*/ 79 w 265"/>
                <a:gd name="T99" fmla="*/ 266 h 372"/>
                <a:gd name="T100" fmla="*/ 26 w 265"/>
                <a:gd name="T101" fmla="*/ 266 h 372"/>
                <a:gd name="T102" fmla="*/ 26 w 265"/>
                <a:gd name="T103" fmla="*/ 213 h 372"/>
                <a:gd name="T104" fmla="*/ 79 w 265"/>
                <a:gd name="T105" fmla="*/ 213 h 372"/>
                <a:gd name="T106" fmla="*/ 79 w 265"/>
                <a:gd name="T107" fmla="*/ 266 h 372"/>
                <a:gd name="T108" fmla="*/ 0 w 265"/>
                <a:gd name="T109" fmla="*/ 372 h 372"/>
                <a:gd name="T110" fmla="*/ 0 w 265"/>
                <a:gd name="T111" fmla="*/ 372 h 372"/>
                <a:gd name="T112" fmla="*/ 265 w 265"/>
                <a:gd name="T113" fmla="*/ 372 h 372"/>
                <a:gd name="T114" fmla="*/ 265 w 265"/>
                <a:gd name="T115" fmla="*/ 0 h 372"/>
                <a:gd name="T116" fmla="*/ 0 w 265"/>
                <a:gd name="T117" fmla="*/ 0 h 372"/>
                <a:gd name="T118" fmla="*/ 0 w 265"/>
                <a:gd name="T119"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5" h="372">
                  <a:moveTo>
                    <a:pt x="239" y="106"/>
                  </a:moveTo>
                  <a:lnTo>
                    <a:pt x="239" y="106"/>
                  </a:lnTo>
                  <a:lnTo>
                    <a:pt x="186" y="106"/>
                  </a:lnTo>
                  <a:lnTo>
                    <a:pt x="186" y="53"/>
                  </a:lnTo>
                  <a:lnTo>
                    <a:pt x="239" y="53"/>
                  </a:lnTo>
                  <a:lnTo>
                    <a:pt x="239" y="106"/>
                  </a:lnTo>
                  <a:close/>
                  <a:moveTo>
                    <a:pt x="239" y="186"/>
                  </a:moveTo>
                  <a:lnTo>
                    <a:pt x="239" y="186"/>
                  </a:lnTo>
                  <a:lnTo>
                    <a:pt x="186" y="186"/>
                  </a:lnTo>
                  <a:lnTo>
                    <a:pt x="186" y="133"/>
                  </a:lnTo>
                  <a:lnTo>
                    <a:pt x="239" y="133"/>
                  </a:lnTo>
                  <a:lnTo>
                    <a:pt x="239" y="186"/>
                  </a:lnTo>
                  <a:close/>
                  <a:moveTo>
                    <a:pt x="238" y="266"/>
                  </a:moveTo>
                  <a:lnTo>
                    <a:pt x="238" y="266"/>
                  </a:lnTo>
                  <a:lnTo>
                    <a:pt x="186" y="266"/>
                  </a:lnTo>
                  <a:lnTo>
                    <a:pt x="186" y="213"/>
                  </a:lnTo>
                  <a:lnTo>
                    <a:pt x="238" y="213"/>
                  </a:lnTo>
                  <a:lnTo>
                    <a:pt x="238" y="266"/>
                  </a:lnTo>
                  <a:close/>
                  <a:moveTo>
                    <a:pt x="159" y="106"/>
                  </a:moveTo>
                  <a:lnTo>
                    <a:pt x="159" y="106"/>
                  </a:lnTo>
                  <a:lnTo>
                    <a:pt x="106" y="106"/>
                  </a:lnTo>
                  <a:lnTo>
                    <a:pt x="106" y="53"/>
                  </a:lnTo>
                  <a:lnTo>
                    <a:pt x="159" y="53"/>
                  </a:lnTo>
                  <a:lnTo>
                    <a:pt x="159" y="106"/>
                  </a:lnTo>
                  <a:close/>
                  <a:moveTo>
                    <a:pt x="159" y="186"/>
                  </a:moveTo>
                  <a:lnTo>
                    <a:pt x="159" y="186"/>
                  </a:lnTo>
                  <a:lnTo>
                    <a:pt x="106" y="186"/>
                  </a:lnTo>
                  <a:lnTo>
                    <a:pt x="106" y="133"/>
                  </a:lnTo>
                  <a:lnTo>
                    <a:pt x="159" y="133"/>
                  </a:lnTo>
                  <a:lnTo>
                    <a:pt x="159" y="186"/>
                  </a:lnTo>
                  <a:close/>
                  <a:moveTo>
                    <a:pt x="159" y="266"/>
                  </a:moveTo>
                  <a:lnTo>
                    <a:pt x="159" y="266"/>
                  </a:lnTo>
                  <a:lnTo>
                    <a:pt x="106" y="266"/>
                  </a:lnTo>
                  <a:lnTo>
                    <a:pt x="106" y="213"/>
                  </a:lnTo>
                  <a:lnTo>
                    <a:pt x="159" y="213"/>
                  </a:lnTo>
                  <a:lnTo>
                    <a:pt x="159" y="266"/>
                  </a:lnTo>
                  <a:close/>
                  <a:moveTo>
                    <a:pt x="159" y="346"/>
                  </a:moveTo>
                  <a:lnTo>
                    <a:pt x="159" y="346"/>
                  </a:lnTo>
                  <a:lnTo>
                    <a:pt x="106" y="346"/>
                  </a:lnTo>
                  <a:lnTo>
                    <a:pt x="106" y="293"/>
                  </a:lnTo>
                  <a:lnTo>
                    <a:pt x="159" y="293"/>
                  </a:lnTo>
                  <a:lnTo>
                    <a:pt x="159" y="346"/>
                  </a:lnTo>
                  <a:close/>
                  <a:moveTo>
                    <a:pt x="79" y="186"/>
                  </a:moveTo>
                  <a:lnTo>
                    <a:pt x="79" y="186"/>
                  </a:lnTo>
                  <a:lnTo>
                    <a:pt x="26" y="186"/>
                  </a:lnTo>
                  <a:lnTo>
                    <a:pt x="26" y="133"/>
                  </a:lnTo>
                  <a:lnTo>
                    <a:pt x="79" y="133"/>
                  </a:lnTo>
                  <a:lnTo>
                    <a:pt x="79" y="186"/>
                  </a:lnTo>
                  <a:close/>
                  <a:moveTo>
                    <a:pt x="79" y="266"/>
                  </a:moveTo>
                  <a:lnTo>
                    <a:pt x="79" y="266"/>
                  </a:lnTo>
                  <a:lnTo>
                    <a:pt x="26" y="266"/>
                  </a:lnTo>
                  <a:lnTo>
                    <a:pt x="26" y="213"/>
                  </a:lnTo>
                  <a:lnTo>
                    <a:pt x="79" y="213"/>
                  </a:lnTo>
                  <a:lnTo>
                    <a:pt x="79" y="266"/>
                  </a:lnTo>
                  <a:close/>
                  <a:moveTo>
                    <a:pt x="0" y="372"/>
                  </a:moveTo>
                  <a:lnTo>
                    <a:pt x="0" y="372"/>
                  </a:lnTo>
                  <a:lnTo>
                    <a:pt x="265" y="372"/>
                  </a:lnTo>
                  <a:lnTo>
                    <a:pt x="265" y="0"/>
                  </a:lnTo>
                  <a:lnTo>
                    <a:pt x="0" y="0"/>
                  </a:lnTo>
                  <a:lnTo>
                    <a:pt x="0" y="372"/>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37" name="Group 36">
            <a:extLst>
              <a:ext uri="{FF2B5EF4-FFF2-40B4-BE49-F238E27FC236}">
                <a16:creationId xmlns:a16="http://schemas.microsoft.com/office/drawing/2014/main" id="{F367D8D4-964E-4E23-A866-E596EA4EDAAA}"/>
              </a:ext>
              <a:ext uri="{C183D7F6-B498-43B3-948B-1728B52AA6E4}">
                <adec:decorative xmlns:adec="http://schemas.microsoft.com/office/drawing/2017/decorative" val="1"/>
              </a:ext>
            </a:extLst>
          </p:cNvPr>
          <p:cNvGrpSpPr/>
          <p:nvPr/>
        </p:nvGrpSpPr>
        <p:grpSpPr>
          <a:xfrm>
            <a:off x="5242321" y="1340693"/>
            <a:ext cx="426273" cy="636870"/>
            <a:chOff x="612176" y="4782262"/>
            <a:chExt cx="381599" cy="567018"/>
          </a:xfrm>
        </p:grpSpPr>
        <p:sp>
          <p:nvSpPr>
            <p:cNvPr id="38" name="Freeform 9">
              <a:extLst>
                <a:ext uri="{FF2B5EF4-FFF2-40B4-BE49-F238E27FC236}">
                  <a16:creationId xmlns:a16="http://schemas.microsoft.com/office/drawing/2014/main" id="{222C9EC1-0622-438F-A7FB-BE8812A311EC}"/>
                </a:ext>
              </a:extLst>
            </p:cNvPr>
            <p:cNvSpPr>
              <a:spLocks noEditPoints="1"/>
            </p:cNvSpPr>
            <p:nvPr/>
          </p:nvSpPr>
          <p:spPr bwMode="auto">
            <a:xfrm>
              <a:off x="612176" y="4907955"/>
              <a:ext cx="229465" cy="441325"/>
            </a:xfrm>
            <a:custGeom>
              <a:avLst/>
              <a:gdLst>
                <a:gd name="T0" fmla="*/ 80 w 213"/>
                <a:gd name="T1" fmla="*/ 320 h 373"/>
                <a:gd name="T2" fmla="*/ 80 w 213"/>
                <a:gd name="T3" fmla="*/ 320 h 373"/>
                <a:gd name="T4" fmla="*/ 133 w 213"/>
                <a:gd name="T5" fmla="*/ 320 h 373"/>
                <a:gd name="T6" fmla="*/ 133 w 213"/>
                <a:gd name="T7" fmla="*/ 346 h 373"/>
                <a:gd name="T8" fmla="*/ 80 w 213"/>
                <a:gd name="T9" fmla="*/ 346 h 373"/>
                <a:gd name="T10" fmla="*/ 80 w 213"/>
                <a:gd name="T11" fmla="*/ 320 h 373"/>
                <a:gd name="T12" fmla="*/ 200 w 213"/>
                <a:gd name="T13" fmla="*/ 373 h 373"/>
                <a:gd name="T14" fmla="*/ 200 w 213"/>
                <a:gd name="T15" fmla="*/ 373 h 373"/>
                <a:gd name="T16" fmla="*/ 213 w 213"/>
                <a:gd name="T17" fmla="*/ 360 h 373"/>
                <a:gd name="T18" fmla="*/ 213 w 213"/>
                <a:gd name="T19" fmla="*/ 13 h 373"/>
                <a:gd name="T20" fmla="*/ 200 w 213"/>
                <a:gd name="T21" fmla="*/ 0 h 373"/>
                <a:gd name="T22" fmla="*/ 13 w 213"/>
                <a:gd name="T23" fmla="*/ 0 h 373"/>
                <a:gd name="T24" fmla="*/ 0 w 213"/>
                <a:gd name="T25" fmla="*/ 13 h 373"/>
                <a:gd name="T26" fmla="*/ 0 w 213"/>
                <a:gd name="T27" fmla="*/ 360 h 373"/>
                <a:gd name="T28" fmla="*/ 13 w 213"/>
                <a:gd name="T29" fmla="*/ 373 h 373"/>
                <a:gd name="T30" fmla="*/ 200 w 213"/>
                <a:gd name="T31" fmla="*/ 37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3" h="373">
                  <a:moveTo>
                    <a:pt x="80" y="320"/>
                  </a:moveTo>
                  <a:lnTo>
                    <a:pt x="80" y="320"/>
                  </a:lnTo>
                  <a:lnTo>
                    <a:pt x="133" y="320"/>
                  </a:lnTo>
                  <a:lnTo>
                    <a:pt x="133" y="346"/>
                  </a:lnTo>
                  <a:lnTo>
                    <a:pt x="80" y="346"/>
                  </a:lnTo>
                  <a:lnTo>
                    <a:pt x="80" y="320"/>
                  </a:lnTo>
                  <a:close/>
                  <a:moveTo>
                    <a:pt x="200" y="373"/>
                  </a:moveTo>
                  <a:lnTo>
                    <a:pt x="200" y="373"/>
                  </a:lnTo>
                  <a:cubicBezTo>
                    <a:pt x="208" y="373"/>
                    <a:pt x="213" y="367"/>
                    <a:pt x="213" y="360"/>
                  </a:cubicBezTo>
                  <a:lnTo>
                    <a:pt x="213" y="13"/>
                  </a:lnTo>
                  <a:cubicBezTo>
                    <a:pt x="213" y="5"/>
                    <a:pt x="208" y="0"/>
                    <a:pt x="200" y="0"/>
                  </a:cubicBezTo>
                  <a:lnTo>
                    <a:pt x="13" y="0"/>
                  </a:lnTo>
                  <a:cubicBezTo>
                    <a:pt x="6" y="0"/>
                    <a:pt x="0" y="5"/>
                    <a:pt x="0" y="13"/>
                  </a:cubicBezTo>
                  <a:lnTo>
                    <a:pt x="0" y="360"/>
                  </a:lnTo>
                  <a:cubicBezTo>
                    <a:pt x="0" y="367"/>
                    <a:pt x="6" y="373"/>
                    <a:pt x="13" y="373"/>
                  </a:cubicBezTo>
                  <a:lnTo>
                    <a:pt x="200" y="373"/>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9" name="Rectangle 38">
              <a:extLst>
                <a:ext uri="{FF2B5EF4-FFF2-40B4-BE49-F238E27FC236}">
                  <a16:creationId xmlns:a16="http://schemas.microsoft.com/office/drawing/2014/main" id="{02DD70BC-0AE5-4F06-8D2E-2CFCC678EFE8}"/>
                </a:ext>
              </a:extLst>
            </p:cNvPr>
            <p:cNvSpPr/>
            <p:nvPr/>
          </p:nvSpPr>
          <p:spPr bwMode="auto">
            <a:xfrm>
              <a:off x="709612" y="4836517"/>
              <a:ext cx="284163" cy="252413"/>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52400" tIns="121920" rIns="152400" bIns="121920" numCol="1" spcCol="0" rtlCol="0" fromWordArt="0" anchor="t" anchorCtr="0" forceAA="0" compatLnSpc="1">
              <a:prstTxWarp prst="textNoShape">
                <a:avLst/>
              </a:prstTxWarp>
              <a:noAutofit/>
            </a:bodyPr>
            <a:lstStyle/>
            <a:p>
              <a:pPr defTabSz="777029" fontAlgn="base">
                <a:spcBef>
                  <a:spcPct val="0"/>
                </a:spcBef>
                <a:spcAft>
                  <a:spcPct val="0"/>
                </a:spcAft>
              </a:pPr>
              <a:endParaRPr lang="en-US" sz="1667" dirty="0">
                <a:gradFill>
                  <a:gsLst>
                    <a:gs pos="0">
                      <a:srgbClr val="FFFFFF"/>
                    </a:gs>
                    <a:gs pos="100000">
                      <a:srgbClr val="FFFFFF"/>
                    </a:gs>
                  </a:gsLst>
                  <a:lin ang="5400000" scaled="0"/>
                </a:gradFill>
                <a:ea typeface="Segoe UI" pitchFamily="34" charset="0"/>
                <a:cs typeface="Segoe UI" pitchFamily="34" charset="0"/>
              </a:endParaRPr>
            </a:p>
          </p:txBody>
        </p:sp>
        <p:grpSp>
          <p:nvGrpSpPr>
            <p:cNvPr id="41" name="Group 40">
              <a:extLst>
                <a:ext uri="{FF2B5EF4-FFF2-40B4-BE49-F238E27FC236}">
                  <a16:creationId xmlns:a16="http://schemas.microsoft.com/office/drawing/2014/main" id="{DC47070B-14BA-4996-9C0A-545037A6C852}"/>
                </a:ext>
              </a:extLst>
            </p:cNvPr>
            <p:cNvGrpSpPr/>
            <p:nvPr/>
          </p:nvGrpSpPr>
          <p:grpSpPr>
            <a:xfrm>
              <a:off x="740569" y="4782262"/>
              <a:ext cx="209500" cy="276119"/>
              <a:chOff x="7945438" y="1516063"/>
              <a:chExt cx="379413" cy="500062"/>
            </a:xfrm>
          </p:grpSpPr>
          <p:sp>
            <p:nvSpPr>
              <p:cNvPr id="42" name="Freeform 5">
                <a:extLst>
                  <a:ext uri="{FF2B5EF4-FFF2-40B4-BE49-F238E27FC236}">
                    <a16:creationId xmlns:a16="http://schemas.microsoft.com/office/drawing/2014/main" id="{C8960B05-2BEE-4910-9FB6-7A88774B9A35}"/>
                  </a:ext>
                </a:extLst>
              </p:cNvPr>
              <p:cNvSpPr>
                <a:spLocks noEditPoints="1"/>
              </p:cNvSpPr>
              <p:nvPr/>
            </p:nvSpPr>
            <p:spPr bwMode="auto">
              <a:xfrm>
                <a:off x="7945438" y="1516063"/>
                <a:ext cx="379413" cy="219075"/>
              </a:xfrm>
              <a:custGeom>
                <a:avLst/>
                <a:gdLst>
                  <a:gd name="T0" fmla="*/ 80 w 320"/>
                  <a:gd name="T1" fmla="*/ 186 h 186"/>
                  <a:gd name="T2" fmla="*/ 80 w 320"/>
                  <a:gd name="T3" fmla="*/ 186 h 186"/>
                  <a:gd name="T4" fmla="*/ 240 w 320"/>
                  <a:gd name="T5" fmla="*/ 186 h 186"/>
                  <a:gd name="T6" fmla="*/ 240 w 320"/>
                  <a:gd name="T7" fmla="*/ 108 h 186"/>
                  <a:gd name="T8" fmla="*/ 234 w 320"/>
                  <a:gd name="T9" fmla="*/ 76 h 186"/>
                  <a:gd name="T10" fmla="*/ 217 w 320"/>
                  <a:gd name="T11" fmla="*/ 50 h 186"/>
                  <a:gd name="T12" fmla="*/ 192 w 320"/>
                  <a:gd name="T13" fmla="*/ 32 h 186"/>
                  <a:gd name="T14" fmla="*/ 160 w 320"/>
                  <a:gd name="T15" fmla="*/ 26 h 186"/>
                  <a:gd name="T16" fmla="*/ 128 w 320"/>
                  <a:gd name="T17" fmla="*/ 32 h 186"/>
                  <a:gd name="T18" fmla="*/ 103 w 320"/>
                  <a:gd name="T19" fmla="*/ 50 h 186"/>
                  <a:gd name="T20" fmla="*/ 86 w 320"/>
                  <a:gd name="T21" fmla="*/ 76 h 186"/>
                  <a:gd name="T22" fmla="*/ 80 w 320"/>
                  <a:gd name="T23" fmla="*/ 108 h 186"/>
                  <a:gd name="T24" fmla="*/ 80 w 320"/>
                  <a:gd name="T25" fmla="*/ 186 h 186"/>
                  <a:gd name="T26" fmla="*/ 0 w 320"/>
                  <a:gd name="T27" fmla="*/ 186 h 186"/>
                  <a:gd name="T28" fmla="*/ 0 w 320"/>
                  <a:gd name="T29" fmla="*/ 186 h 186"/>
                  <a:gd name="T30" fmla="*/ 53 w 320"/>
                  <a:gd name="T31" fmla="*/ 186 h 186"/>
                  <a:gd name="T32" fmla="*/ 53 w 320"/>
                  <a:gd name="T33" fmla="*/ 108 h 186"/>
                  <a:gd name="T34" fmla="*/ 61 w 320"/>
                  <a:gd name="T35" fmla="*/ 65 h 186"/>
                  <a:gd name="T36" fmla="*/ 84 w 320"/>
                  <a:gd name="T37" fmla="*/ 31 h 186"/>
                  <a:gd name="T38" fmla="*/ 118 w 320"/>
                  <a:gd name="T39" fmla="*/ 7 h 186"/>
                  <a:gd name="T40" fmla="*/ 160 w 320"/>
                  <a:gd name="T41" fmla="*/ 0 h 186"/>
                  <a:gd name="T42" fmla="*/ 202 w 320"/>
                  <a:gd name="T43" fmla="*/ 7 h 186"/>
                  <a:gd name="T44" fmla="*/ 236 w 320"/>
                  <a:gd name="T45" fmla="*/ 31 h 186"/>
                  <a:gd name="T46" fmla="*/ 258 w 320"/>
                  <a:gd name="T47" fmla="*/ 65 h 186"/>
                  <a:gd name="T48" fmla="*/ 266 w 320"/>
                  <a:gd name="T49" fmla="*/ 108 h 186"/>
                  <a:gd name="T50" fmla="*/ 266 w 320"/>
                  <a:gd name="T51" fmla="*/ 186 h 186"/>
                  <a:gd name="T52" fmla="*/ 320 w 320"/>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80" y="186"/>
                    </a:moveTo>
                    <a:lnTo>
                      <a:pt x="80" y="186"/>
                    </a:lnTo>
                    <a:lnTo>
                      <a:pt x="240" y="186"/>
                    </a:lnTo>
                    <a:lnTo>
                      <a:pt x="240" y="108"/>
                    </a:lnTo>
                    <a:cubicBezTo>
                      <a:pt x="240" y="96"/>
                      <a:pt x="238" y="86"/>
                      <a:pt x="234" y="76"/>
                    </a:cubicBezTo>
                    <a:cubicBezTo>
                      <a:pt x="230" y="66"/>
                      <a:pt x="224" y="57"/>
                      <a:pt x="217" y="50"/>
                    </a:cubicBezTo>
                    <a:cubicBezTo>
                      <a:pt x="210" y="42"/>
                      <a:pt x="201" y="36"/>
                      <a:pt x="192" y="32"/>
                    </a:cubicBezTo>
                    <a:cubicBezTo>
                      <a:pt x="182" y="28"/>
                      <a:pt x="171" y="26"/>
                      <a:pt x="160" y="26"/>
                    </a:cubicBezTo>
                    <a:cubicBezTo>
                      <a:pt x="148" y="26"/>
                      <a:pt x="138" y="28"/>
                      <a:pt x="128" y="32"/>
                    </a:cubicBezTo>
                    <a:cubicBezTo>
                      <a:pt x="118" y="36"/>
                      <a:pt x="110" y="42"/>
                      <a:pt x="103" y="50"/>
                    </a:cubicBezTo>
                    <a:cubicBezTo>
                      <a:pt x="95" y="57"/>
                      <a:pt x="90" y="66"/>
                      <a:pt x="86" y="76"/>
                    </a:cubicBezTo>
                    <a:cubicBezTo>
                      <a:pt x="82" y="86"/>
                      <a:pt x="80" y="96"/>
                      <a:pt x="80" y="108"/>
                    </a:cubicBezTo>
                    <a:lnTo>
                      <a:pt x="80" y="186"/>
                    </a:lnTo>
                    <a:close/>
                    <a:moveTo>
                      <a:pt x="0" y="186"/>
                    </a:moveTo>
                    <a:lnTo>
                      <a:pt x="0" y="186"/>
                    </a:lnTo>
                    <a:lnTo>
                      <a:pt x="53" y="186"/>
                    </a:lnTo>
                    <a:lnTo>
                      <a:pt x="53" y="108"/>
                    </a:lnTo>
                    <a:cubicBezTo>
                      <a:pt x="53" y="93"/>
                      <a:pt x="56" y="79"/>
                      <a:pt x="61" y="65"/>
                    </a:cubicBezTo>
                    <a:cubicBezTo>
                      <a:pt x="67" y="52"/>
                      <a:pt x="74" y="41"/>
                      <a:pt x="84" y="31"/>
                    </a:cubicBezTo>
                    <a:cubicBezTo>
                      <a:pt x="93" y="21"/>
                      <a:pt x="105" y="13"/>
                      <a:pt x="118" y="7"/>
                    </a:cubicBezTo>
                    <a:cubicBezTo>
                      <a:pt x="131" y="3"/>
                      <a:pt x="145" y="0"/>
                      <a:pt x="160" y="0"/>
                    </a:cubicBezTo>
                    <a:cubicBezTo>
                      <a:pt x="175" y="0"/>
                      <a:pt x="189" y="3"/>
                      <a:pt x="202" y="7"/>
                    </a:cubicBezTo>
                    <a:cubicBezTo>
                      <a:pt x="215" y="13"/>
                      <a:pt x="226" y="21"/>
                      <a:pt x="236" y="31"/>
                    </a:cubicBezTo>
                    <a:cubicBezTo>
                      <a:pt x="245" y="41"/>
                      <a:pt x="253" y="52"/>
                      <a:pt x="258" y="65"/>
                    </a:cubicBezTo>
                    <a:cubicBezTo>
                      <a:pt x="264" y="79"/>
                      <a:pt x="266" y="93"/>
                      <a:pt x="266" y="108"/>
                    </a:cubicBezTo>
                    <a:lnTo>
                      <a:pt x="266" y="186"/>
                    </a:lnTo>
                    <a:lnTo>
                      <a:pt x="320" y="186"/>
                    </a:lnTo>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3" name="Freeform 6">
                <a:extLst>
                  <a:ext uri="{FF2B5EF4-FFF2-40B4-BE49-F238E27FC236}">
                    <a16:creationId xmlns:a16="http://schemas.microsoft.com/office/drawing/2014/main" id="{A7974BC8-8C0B-4D6D-922B-064E9B266FF2}"/>
                  </a:ext>
                </a:extLst>
              </p:cNvPr>
              <p:cNvSpPr>
                <a:spLocks noEditPoints="1"/>
              </p:cNvSpPr>
              <p:nvPr/>
            </p:nvSpPr>
            <p:spPr bwMode="auto">
              <a:xfrm>
                <a:off x="7945438" y="1735138"/>
                <a:ext cx="379413" cy="280987"/>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44" name="Freeform 7">
                <a:extLst>
                  <a:ext uri="{FF2B5EF4-FFF2-40B4-BE49-F238E27FC236}">
                    <a16:creationId xmlns:a16="http://schemas.microsoft.com/office/drawing/2014/main" id="{E7533557-C1AB-40BE-8A68-4CEDCD0A2A2B}"/>
                  </a:ext>
                </a:extLst>
              </p:cNvPr>
              <p:cNvSpPr>
                <a:spLocks/>
              </p:cNvSpPr>
              <p:nvPr/>
            </p:nvSpPr>
            <p:spPr bwMode="auto">
              <a:xfrm>
                <a:off x="8102600" y="1852613"/>
                <a:ext cx="63500" cy="61912"/>
              </a:xfrm>
              <a:custGeom>
                <a:avLst/>
                <a:gdLst>
                  <a:gd name="T0" fmla="*/ 27 w 53"/>
                  <a:gd name="T1" fmla="*/ 0 h 53"/>
                  <a:gd name="T2" fmla="*/ 27 w 53"/>
                  <a:gd name="T3" fmla="*/ 0 h 53"/>
                  <a:gd name="T4" fmla="*/ 0 w 53"/>
                  <a:gd name="T5" fmla="*/ 26 h 53"/>
                  <a:gd name="T6" fmla="*/ 27 w 53"/>
                  <a:gd name="T7" fmla="*/ 53 h 53"/>
                  <a:gd name="T8" fmla="*/ 53 w 53"/>
                  <a:gd name="T9" fmla="*/ 26 h 53"/>
                  <a:gd name="T10" fmla="*/ 27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7" y="0"/>
                    </a:moveTo>
                    <a:lnTo>
                      <a:pt x="27" y="0"/>
                    </a:lnTo>
                    <a:cubicBezTo>
                      <a:pt x="12" y="0"/>
                      <a:pt x="0" y="11"/>
                      <a:pt x="0" y="26"/>
                    </a:cubicBezTo>
                    <a:cubicBezTo>
                      <a:pt x="0" y="41"/>
                      <a:pt x="12" y="53"/>
                      <a:pt x="27" y="53"/>
                    </a:cubicBezTo>
                    <a:cubicBezTo>
                      <a:pt x="42" y="53"/>
                      <a:pt x="53" y="41"/>
                      <a:pt x="53" y="26"/>
                    </a:cubicBezTo>
                    <a:cubicBezTo>
                      <a:pt x="53" y="11"/>
                      <a:pt x="42" y="0"/>
                      <a:pt x="27" y="0"/>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pic>
        <p:nvPicPr>
          <p:cNvPr id="30" name="Graphic 29">
            <a:extLst>
              <a:ext uri="{FF2B5EF4-FFF2-40B4-BE49-F238E27FC236}">
                <a16:creationId xmlns:a16="http://schemas.microsoft.com/office/drawing/2014/main" id="{E531FA52-E5D7-477E-8E15-332367A79C70}"/>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35654" y="1408989"/>
            <a:ext cx="500278" cy="500278"/>
          </a:xfrm>
          <a:prstGeom prst="rect">
            <a:avLst/>
          </a:prstGeom>
        </p:spPr>
      </p:pic>
    </p:spTree>
    <p:extLst>
      <p:ext uri="{BB962C8B-B14F-4D97-AF65-F5344CB8AC3E}">
        <p14:creationId xmlns:p14="http://schemas.microsoft.com/office/powerpoint/2010/main" val="328416492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75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7" grpId="0"/>
      <p:bldP spid="1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a:xfrm>
            <a:off x="585216" y="1365582"/>
            <a:ext cx="4982207" cy="997196"/>
          </a:xfrm>
        </p:spPr>
        <p:txBody>
          <a:bodyPr/>
          <a:lstStyle/>
          <a:p>
            <a:pPr lvl="0"/>
            <a:r>
              <a:rPr lang="en-US" dirty="0"/>
              <a:t>Azure Active Directory + conditional access</a:t>
            </a:r>
          </a:p>
        </p:txBody>
      </p:sp>
    </p:spTree>
    <p:extLst>
      <p:ext uri="{BB962C8B-B14F-4D97-AF65-F5344CB8AC3E}">
        <p14:creationId xmlns:p14="http://schemas.microsoft.com/office/powerpoint/2010/main" val="180662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Conditions box">
            <a:extLst>
              <a:ext uri="{FF2B5EF4-FFF2-40B4-BE49-F238E27FC236}">
                <a16:creationId xmlns:a16="http://schemas.microsoft.com/office/drawing/2014/main" id="{C9400365-179F-40A4-B692-8FFB3A69FA0F}"/>
              </a:ext>
              <a:ext uri="{C183D7F6-B498-43B3-948B-1728B52AA6E4}">
                <adec:decorative xmlns:adec="http://schemas.microsoft.com/office/drawing/2017/decorative" val="1"/>
              </a:ext>
            </a:extLst>
          </p:cNvPr>
          <p:cNvSpPr/>
          <p:nvPr/>
        </p:nvSpPr>
        <p:spPr bwMode="auto">
          <a:xfrm>
            <a:off x="3437361"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cs typeface="Segoe UI" pitchFamily="34" charset="0"/>
            </a:endParaRPr>
          </a:p>
        </p:txBody>
      </p:sp>
      <p:sp>
        <p:nvSpPr>
          <p:cNvPr id="156" name="!!Assignments box">
            <a:extLst>
              <a:ext uri="{FF2B5EF4-FFF2-40B4-BE49-F238E27FC236}">
                <a16:creationId xmlns:a16="http://schemas.microsoft.com/office/drawing/2014/main" id="{4F9BD6E3-79C3-46A8-92B9-0EA23EDA3AD4}"/>
              </a:ext>
              <a:ext uri="{C183D7F6-B498-43B3-948B-1728B52AA6E4}">
                <adec:decorative xmlns:adec="http://schemas.microsoft.com/office/drawing/2017/decorative" val="1"/>
              </a:ext>
            </a:extLst>
          </p:cNvPr>
          <p:cNvSpPr/>
          <p:nvPr/>
        </p:nvSpPr>
        <p:spPr bwMode="auto">
          <a:xfrm>
            <a:off x="588963"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cs typeface="Segoe UI" pitchFamily="34" charset="0"/>
            </a:endParaRPr>
          </a:p>
        </p:txBody>
      </p:sp>
      <p:sp>
        <p:nvSpPr>
          <p:cNvPr id="157" name="TextBox 156">
            <a:extLst>
              <a:ext uri="{FF2B5EF4-FFF2-40B4-BE49-F238E27FC236}">
                <a16:creationId xmlns:a16="http://schemas.microsoft.com/office/drawing/2014/main" id="{4536E360-E215-43A2-9C24-87ACBA9679A3}"/>
              </a:ext>
              <a:ext uri="{C183D7F6-B498-43B3-948B-1728B52AA6E4}">
                <adec:decorative xmlns:adec="http://schemas.microsoft.com/office/drawing/2017/decorative" val="1"/>
              </a:ext>
            </a:extLst>
          </p:cNvPr>
          <p:cNvSpPr txBox="1"/>
          <p:nvPr/>
        </p:nvSpPr>
        <p:spPr>
          <a:xfrm>
            <a:off x="1231896" y="2329989"/>
            <a:ext cx="1183016" cy="246221"/>
          </a:xfrm>
          <a:prstGeom prst="rect">
            <a:avLst/>
          </a:prstGeom>
          <a:noFill/>
        </p:spPr>
        <p:txBody>
          <a:bodyPr wrap="none" lIns="0" tIns="0" rIns="0" bIns="0" rtlCol="0">
            <a:spAutoFit/>
          </a:bodyPr>
          <a:lstStyle/>
          <a:p>
            <a:pPr lvl="0" algn="ctr">
              <a:spcAft>
                <a:spcPts val="600"/>
              </a:spcAft>
              <a:buClr>
                <a:srgbClr val="0078D4"/>
              </a:buClr>
              <a:defRPr/>
            </a:pPr>
            <a:r>
              <a:rPr lang="en-US" sz="1600" dirty="0">
                <a:solidFill>
                  <a:srgbClr val="4B53BC"/>
                </a:solidFill>
                <a:latin typeface="Segoe UI Semibold"/>
              </a:rPr>
              <a:t>Assignments</a:t>
            </a:r>
          </a:p>
        </p:txBody>
      </p:sp>
      <p:sp>
        <p:nvSpPr>
          <p:cNvPr id="158" name="TextBox 157">
            <a:extLst>
              <a:ext uri="{FF2B5EF4-FFF2-40B4-BE49-F238E27FC236}">
                <a16:creationId xmlns:a16="http://schemas.microsoft.com/office/drawing/2014/main" id="{CCAE0F65-918C-4F1E-BEA3-A47C6B7B4A50}"/>
              </a:ext>
              <a:ext uri="{C183D7F6-B498-43B3-948B-1728B52AA6E4}">
                <adec:decorative xmlns:adec="http://schemas.microsoft.com/office/drawing/2017/decorative" val="1"/>
              </a:ext>
            </a:extLst>
          </p:cNvPr>
          <p:cNvSpPr txBox="1"/>
          <p:nvPr/>
        </p:nvSpPr>
        <p:spPr>
          <a:xfrm>
            <a:off x="817563" y="3261940"/>
            <a:ext cx="2011680" cy="2089803"/>
          </a:xfrm>
          <a:prstGeom prst="rect">
            <a:avLst/>
          </a:prstGeom>
          <a:noFill/>
        </p:spPr>
        <p:txBody>
          <a:bodyPr wrap="square" lIns="0" tIns="0" rIns="0" bIns="0" rtlCol="0">
            <a:spAutoFit/>
          </a:bodyPr>
          <a:lstStyle/>
          <a:p>
            <a:pPr lvl="0" algn="ctr">
              <a:lnSpc>
                <a:spcPct val="90000"/>
              </a:lnSpc>
              <a:spcBef>
                <a:spcPts val="600"/>
              </a:spcBef>
              <a:buClr>
                <a:srgbClr val="4B53BC"/>
              </a:buClr>
              <a:defRPr/>
            </a:pPr>
            <a:r>
              <a:rPr lang="en-US" sz="1400" dirty="0">
                <a:solidFill>
                  <a:srgbClr val="282828"/>
                </a:solidFill>
                <a:latin typeface="+mj-lt"/>
              </a:rPr>
              <a:t>Include</a:t>
            </a:r>
          </a:p>
          <a:p>
            <a:pPr lvl="0" algn="ctr">
              <a:lnSpc>
                <a:spcPct val="90000"/>
              </a:lnSpc>
              <a:spcBef>
                <a:spcPts val="600"/>
              </a:spcBef>
              <a:buClr>
                <a:srgbClr val="4B53BC"/>
              </a:buClr>
              <a:defRPr/>
            </a:pPr>
            <a:r>
              <a:rPr lang="en-US" sz="1400" dirty="0">
                <a:solidFill>
                  <a:srgbClr val="282828"/>
                </a:solidFill>
              </a:rPr>
              <a:t>Users</a:t>
            </a:r>
          </a:p>
          <a:p>
            <a:pPr lvl="0" algn="ctr">
              <a:lnSpc>
                <a:spcPct val="90000"/>
              </a:lnSpc>
              <a:spcBef>
                <a:spcPts val="600"/>
              </a:spcBef>
              <a:buClr>
                <a:srgbClr val="4B53BC"/>
              </a:buClr>
              <a:defRPr/>
            </a:pPr>
            <a:r>
              <a:rPr lang="en-US" sz="1400" dirty="0">
                <a:solidFill>
                  <a:srgbClr val="282828"/>
                </a:solidFill>
              </a:rPr>
              <a:t>Groups</a:t>
            </a:r>
          </a:p>
          <a:p>
            <a:pPr lvl="0" algn="ctr">
              <a:lnSpc>
                <a:spcPct val="90000"/>
              </a:lnSpc>
              <a:spcBef>
                <a:spcPts val="600"/>
              </a:spcBef>
              <a:buClr>
                <a:srgbClr val="4B53BC"/>
              </a:buClr>
              <a:defRPr/>
            </a:pPr>
            <a:endParaRPr lang="en-US" sz="1400" dirty="0">
              <a:solidFill>
                <a:srgbClr val="282828"/>
              </a:solidFill>
            </a:endParaRPr>
          </a:p>
          <a:p>
            <a:pPr lvl="0" algn="ctr">
              <a:lnSpc>
                <a:spcPct val="90000"/>
              </a:lnSpc>
              <a:spcBef>
                <a:spcPts val="600"/>
              </a:spcBef>
              <a:buClr>
                <a:srgbClr val="4B53BC"/>
              </a:buClr>
              <a:defRPr/>
            </a:pPr>
            <a:r>
              <a:rPr lang="en-US" sz="1400" dirty="0">
                <a:solidFill>
                  <a:srgbClr val="282828"/>
                </a:solidFill>
                <a:latin typeface="+mj-lt"/>
              </a:rPr>
              <a:t>Exclude</a:t>
            </a:r>
          </a:p>
          <a:p>
            <a:pPr lvl="0" algn="ctr">
              <a:lnSpc>
                <a:spcPct val="90000"/>
              </a:lnSpc>
              <a:spcBef>
                <a:spcPts val="600"/>
              </a:spcBef>
              <a:buClr>
                <a:srgbClr val="4B53BC"/>
              </a:buClr>
              <a:defRPr/>
            </a:pPr>
            <a:r>
              <a:rPr lang="en-US" sz="1400" dirty="0">
                <a:solidFill>
                  <a:srgbClr val="282828"/>
                </a:solidFill>
              </a:rPr>
              <a:t>Users</a:t>
            </a:r>
          </a:p>
          <a:p>
            <a:pPr lvl="0" algn="ctr">
              <a:lnSpc>
                <a:spcPct val="90000"/>
              </a:lnSpc>
              <a:spcBef>
                <a:spcPts val="600"/>
              </a:spcBef>
              <a:buClr>
                <a:srgbClr val="4B53BC"/>
              </a:buClr>
              <a:defRPr/>
            </a:pPr>
            <a:r>
              <a:rPr lang="en-US" sz="1400" dirty="0">
                <a:solidFill>
                  <a:srgbClr val="282828"/>
                </a:solidFill>
              </a:rPr>
              <a:t>Groups</a:t>
            </a:r>
          </a:p>
          <a:p>
            <a:pPr lvl="0" algn="ctr">
              <a:lnSpc>
                <a:spcPct val="90000"/>
              </a:lnSpc>
              <a:spcBef>
                <a:spcPts val="600"/>
              </a:spcBef>
              <a:buClr>
                <a:srgbClr val="4B53BC"/>
              </a:buClr>
              <a:defRPr/>
            </a:pPr>
            <a:endParaRPr lang="en-US" sz="1400" dirty="0">
              <a:solidFill>
                <a:srgbClr val="282828"/>
              </a:solidFill>
              <a:latin typeface="+mj-lt"/>
            </a:endParaRPr>
          </a:p>
        </p:txBody>
      </p:sp>
      <p:sp>
        <p:nvSpPr>
          <p:cNvPr id="167" name="TextBox 166">
            <a:extLst>
              <a:ext uri="{FF2B5EF4-FFF2-40B4-BE49-F238E27FC236}">
                <a16:creationId xmlns:a16="http://schemas.microsoft.com/office/drawing/2014/main" id="{7AB8DC35-9059-4AD7-BC79-F99EE292C980}"/>
              </a:ext>
              <a:ext uri="{C183D7F6-B498-43B3-948B-1728B52AA6E4}">
                <adec:decorative xmlns:adec="http://schemas.microsoft.com/office/drawing/2017/decorative" val="1"/>
              </a:ext>
            </a:extLst>
          </p:cNvPr>
          <p:cNvSpPr txBox="1"/>
          <p:nvPr/>
        </p:nvSpPr>
        <p:spPr>
          <a:xfrm>
            <a:off x="4170061" y="2329989"/>
            <a:ext cx="1003480" cy="246221"/>
          </a:xfrm>
          <a:prstGeom prst="rect">
            <a:avLst/>
          </a:prstGeom>
          <a:noFill/>
        </p:spPr>
        <p:txBody>
          <a:bodyPr wrap="none" lIns="0" tIns="0" rIns="0" bIns="0" rtlCol="0">
            <a:spAutoFit/>
          </a:bodyPr>
          <a:lstStyle/>
          <a:p>
            <a:pPr lvl="0" algn="ctr">
              <a:spcAft>
                <a:spcPts val="600"/>
              </a:spcAft>
              <a:buClr>
                <a:srgbClr val="0078D4"/>
              </a:buClr>
              <a:defRPr/>
            </a:pPr>
            <a:r>
              <a:rPr lang="en-US" sz="1600">
                <a:solidFill>
                  <a:srgbClr val="4B53BC"/>
                </a:solidFill>
                <a:latin typeface="Segoe UI Semibold"/>
              </a:rPr>
              <a:t>Conditions</a:t>
            </a:r>
          </a:p>
        </p:txBody>
      </p:sp>
      <p:sp>
        <p:nvSpPr>
          <p:cNvPr id="168" name="TextBox 167">
            <a:extLst>
              <a:ext uri="{FF2B5EF4-FFF2-40B4-BE49-F238E27FC236}">
                <a16:creationId xmlns:a16="http://schemas.microsoft.com/office/drawing/2014/main" id="{D7DF62BF-DA16-475E-9859-890FF9D257A9}"/>
              </a:ext>
              <a:ext uri="{C183D7F6-B498-43B3-948B-1728B52AA6E4}">
                <adec:decorative xmlns:adec="http://schemas.microsoft.com/office/drawing/2017/decorative" val="1"/>
              </a:ext>
            </a:extLst>
          </p:cNvPr>
          <p:cNvSpPr txBox="1"/>
          <p:nvPr/>
        </p:nvSpPr>
        <p:spPr>
          <a:xfrm>
            <a:off x="3665961" y="3261940"/>
            <a:ext cx="2011680" cy="1932837"/>
          </a:xfrm>
          <a:prstGeom prst="rect">
            <a:avLst/>
          </a:prstGeom>
          <a:noFill/>
        </p:spPr>
        <p:txBody>
          <a:bodyPr wrap="square" lIns="0" tIns="0" rIns="0" bIns="0" rtlCol="0">
            <a:spAutoFit/>
          </a:bodyPr>
          <a:lstStyle/>
          <a:p>
            <a:pPr lvl="0" algn="ctr">
              <a:lnSpc>
                <a:spcPct val="90000"/>
              </a:lnSpc>
              <a:spcBef>
                <a:spcPts val="600"/>
              </a:spcBef>
              <a:spcAft>
                <a:spcPts val="600"/>
              </a:spcAft>
              <a:buClr>
                <a:srgbClr val="4B53BC"/>
              </a:buClr>
              <a:defRPr/>
            </a:pPr>
            <a:r>
              <a:rPr lang="en-US" sz="1400" dirty="0">
                <a:solidFill>
                  <a:srgbClr val="282828"/>
                </a:solidFill>
              </a:rPr>
              <a:t>User risk</a:t>
            </a:r>
          </a:p>
          <a:p>
            <a:pPr lvl="0" algn="ctr">
              <a:lnSpc>
                <a:spcPct val="90000"/>
              </a:lnSpc>
              <a:spcBef>
                <a:spcPts val="600"/>
              </a:spcBef>
              <a:spcAft>
                <a:spcPts val="600"/>
              </a:spcAft>
              <a:buClr>
                <a:srgbClr val="4B53BC"/>
              </a:buClr>
              <a:defRPr/>
            </a:pPr>
            <a:r>
              <a:rPr lang="en-US" sz="1400" dirty="0">
                <a:solidFill>
                  <a:srgbClr val="282828"/>
                </a:solidFill>
              </a:rPr>
              <a:t>Sign-in risk</a:t>
            </a:r>
          </a:p>
          <a:p>
            <a:pPr lvl="0" algn="ctr">
              <a:lnSpc>
                <a:spcPct val="90000"/>
              </a:lnSpc>
              <a:spcBef>
                <a:spcPts val="600"/>
              </a:spcBef>
              <a:spcAft>
                <a:spcPts val="600"/>
              </a:spcAft>
              <a:buClr>
                <a:srgbClr val="4B53BC"/>
              </a:buClr>
              <a:defRPr/>
            </a:pPr>
            <a:r>
              <a:rPr lang="en-US" sz="1400" dirty="0">
                <a:solidFill>
                  <a:srgbClr val="282828"/>
                </a:solidFill>
              </a:rPr>
              <a:t>Device platforms</a:t>
            </a:r>
          </a:p>
          <a:p>
            <a:pPr lvl="0" algn="ctr">
              <a:lnSpc>
                <a:spcPct val="90000"/>
              </a:lnSpc>
              <a:spcBef>
                <a:spcPts val="600"/>
              </a:spcBef>
              <a:spcAft>
                <a:spcPts val="600"/>
              </a:spcAft>
              <a:buClr>
                <a:srgbClr val="4B53BC"/>
              </a:buClr>
              <a:defRPr/>
            </a:pPr>
            <a:r>
              <a:rPr lang="en-US" sz="1400" dirty="0">
                <a:solidFill>
                  <a:srgbClr val="282828"/>
                </a:solidFill>
              </a:rPr>
              <a:t>Location</a:t>
            </a:r>
          </a:p>
          <a:p>
            <a:pPr lvl="0" algn="ctr">
              <a:lnSpc>
                <a:spcPct val="90000"/>
              </a:lnSpc>
              <a:spcBef>
                <a:spcPts val="600"/>
              </a:spcBef>
              <a:spcAft>
                <a:spcPts val="600"/>
              </a:spcAft>
              <a:buClr>
                <a:srgbClr val="4B53BC"/>
              </a:buClr>
              <a:defRPr/>
            </a:pPr>
            <a:r>
              <a:rPr lang="en-US" sz="1400" dirty="0">
                <a:solidFill>
                  <a:srgbClr val="282828"/>
                </a:solidFill>
              </a:rPr>
              <a:t>Device state</a:t>
            </a:r>
          </a:p>
          <a:p>
            <a:pPr lvl="0" algn="ctr">
              <a:lnSpc>
                <a:spcPct val="90000"/>
              </a:lnSpc>
              <a:spcBef>
                <a:spcPts val="600"/>
              </a:spcBef>
              <a:spcAft>
                <a:spcPts val="600"/>
              </a:spcAft>
              <a:buClr>
                <a:srgbClr val="4B53BC"/>
              </a:buClr>
              <a:defRPr/>
            </a:pPr>
            <a:r>
              <a:rPr lang="en-US" sz="1400" dirty="0">
                <a:solidFill>
                  <a:srgbClr val="282828"/>
                </a:solidFill>
              </a:rPr>
              <a:t>Scoping filters</a:t>
            </a:r>
          </a:p>
        </p:txBody>
      </p:sp>
      <p:sp>
        <p:nvSpPr>
          <p:cNvPr id="171" name="Cloud apps box">
            <a:extLst>
              <a:ext uri="{FF2B5EF4-FFF2-40B4-BE49-F238E27FC236}">
                <a16:creationId xmlns:a16="http://schemas.microsoft.com/office/drawing/2014/main" id="{459230DE-2338-4998-9CEB-7322E7DC76E9}"/>
              </a:ext>
              <a:ext uri="{C183D7F6-B498-43B3-948B-1728B52AA6E4}">
                <adec:decorative xmlns:adec="http://schemas.microsoft.com/office/drawing/2017/decorative" val="1"/>
              </a:ext>
            </a:extLst>
          </p:cNvPr>
          <p:cNvSpPr/>
          <p:nvPr/>
        </p:nvSpPr>
        <p:spPr bwMode="auto">
          <a:xfrm>
            <a:off x="6285759"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cs typeface="Segoe UI" pitchFamily="34" charset="0"/>
            </a:endParaRPr>
          </a:p>
        </p:txBody>
      </p:sp>
      <p:sp>
        <p:nvSpPr>
          <p:cNvPr id="172" name="TextBox 171">
            <a:extLst>
              <a:ext uri="{FF2B5EF4-FFF2-40B4-BE49-F238E27FC236}">
                <a16:creationId xmlns:a16="http://schemas.microsoft.com/office/drawing/2014/main" id="{DA9652A1-2AB9-43D8-AB39-9435A4FEFB3C}"/>
              </a:ext>
              <a:ext uri="{C183D7F6-B498-43B3-948B-1728B52AA6E4}">
                <adec:decorative xmlns:adec="http://schemas.microsoft.com/office/drawing/2017/decorative" val="1"/>
              </a:ext>
            </a:extLst>
          </p:cNvPr>
          <p:cNvSpPr txBox="1"/>
          <p:nvPr/>
        </p:nvSpPr>
        <p:spPr>
          <a:xfrm>
            <a:off x="6263440" y="2329989"/>
            <a:ext cx="2513520" cy="246221"/>
          </a:xfrm>
          <a:prstGeom prst="rect">
            <a:avLst/>
          </a:prstGeom>
          <a:noFill/>
        </p:spPr>
        <p:txBody>
          <a:bodyPr wrap="square" lIns="0" tIns="0" rIns="0" bIns="0" rtlCol="0">
            <a:spAutoFit/>
          </a:bodyPr>
          <a:lstStyle/>
          <a:p>
            <a:pPr lvl="0" algn="ctr">
              <a:spcAft>
                <a:spcPts val="600"/>
              </a:spcAft>
              <a:buClr>
                <a:srgbClr val="0078D4"/>
              </a:buClr>
              <a:defRPr/>
            </a:pPr>
            <a:r>
              <a:rPr lang="en-US" sz="1600">
                <a:solidFill>
                  <a:srgbClr val="4B53BC"/>
                </a:solidFill>
                <a:latin typeface="Segoe UI Semibold"/>
              </a:rPr>
              <a:t>Cloud apps or actions</a:t>
            </a:r>
          </a:p>
        </p:txBody>
      </p:sp>
      <p:sp>
        <p:nvSpPr>
          <p:cNvPr id="173" name="TextBox 172">
            <a:extLst>
              <a:ext uri="{FF2B5EF4-FFF2-40B4-BE49-F238E27FC236}">
                <a16:creationId xmlns:a16="http://schemas.microsoft.com/office/drawing/2014/main" id="{B4B4AAB9-AFDB-4BDE-8A2F-6D3EDEF9CEFD}"/>
              </a:ext>
              <a:ext uri="{C183D7F6-B498-43B3-948B-1728B52AA6E4}">
                <adec:decorative xmlns:adec="http://schemas.microsoft.com/office/drawing/2017/decorative" val="1"/>
              </a:ext>
            </a:extLst>
          </p:cNvPr>
          <p:cNvSpPr txBox="1"/>
          <p:nvPr/>
        </p:nvSpPr>
        <p:spPr>
          <a:xfrm>
            <a:off x="6514359" y="3261940"/>
            <a:ext cx="2011680" cy="889474"/>
          </a:xfrm>
          <a:prstGeom prst="rect">
            <a:avLst/>
          </a:prstGeom>
          <a:noFill/>
        </p:spPr>
        <p:txBody>
          <a:bodyPr wrap="square" lIns="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lvl="0">
              <a:spcBef>
                <a:spcPts val="600"/>
              </a:spcBef>
              <a:buClr>
                <a:srgbClr val="4B53BC"/>
              </a:buClr>
              <a:defRPr/>
            </a:pPr>
            <a:r>
              <a:rPr lang="en-US" sz="1400" dirty="0">
                <a:solidFill>
                  <a:srgbClr val="282828"/>
                </a:solidFill>
                <a:latin typeface="+mn-lt"/>
              </a:rPr>
              <a:t>All cloud apps</a:t>
            </a:r>
          </a:p>
          <a:p>
            <a:pPr lvl="0">
              <a:spcBef>
                <a:spcPts val="600"/>
              </a:spcBef>
              <a:buClr>
                <a:srgbClr val="4B53BC"/>
              </a:buClr>
              <a:defRPr/>
            </a:pPr>
            <a:r>
              <a:rPr lang="en-US" sz="1400" dirty="0">
                <a:solidFill>
                  <a:srgbClr val="282828"/>
                </a:solidFill>
                <a:latin typeface="+mn-lt"/>
              </a:rPr>
              <a:t>Specific cloud apps</a:t>
            </a:r>
          </a:p>
          <a:p>
            <a:pPr lvl="0">
              <a:spcBef>
                <a:spcPts val="600"/>
              </a:spcBef>
              <a:buClr>
                <a:srgbClr val="4B53BC"/>
              </a:buClr>
              <a:defRPr/>
            </a:pPr>
            <a:r>
              <a:rPr lang="en-US" sz="1400" dirty="0">
                <a:solidFill>
                  <a:srgbClr val="282828"/>
                </a:solidFill>
                <a:latin typeface="+mn-lt"/>
              </a:rPr>
              <a:t>User actions</a:t>
            </a:r>
          </a:p>
        </p:txBody>
      </p:sp>
      <p:sp>
        <p:nvSpPr>
          <p:cNvPr id="182" name="Access box">
            <a:extLst>
              <a:ext uri="{FF2B5EF4-FFF2-40B4-BE49-F238E27FC236}">
                <a16:creationId xmlns:a16="http://schemas.microsoft.com/office/drawing/2014/main" id="{8572A002-84AF-4A0D-9E46-97F7F72D46CD}"/>
              </a:ext>
              <a:ext uri="{C183D7F6-B498-43B3-948B-1728B52AA6E4}">
                <adec:decorative xmlns:adec="http://schemas.microsoft.com/office/drawing/2017/decorative" val="1"/>
              </a:ext>
            </a:extLst>
          </p:cNvPr>
          <p:cNvSpPr/>
          <p:nvPr/>
        </p:nvSpPr>
        <p:spPr bwMode="auto">
          <a:xfrm>
            <a:off x="9134157" y="1170690"/>
            <a:ext cx="2468880" cy="4338860"/>
          </a:xfrm>
          <a:prstGeom prst="roundRect">
            <a:avLst>
              <a:gd name="adj" fmla="val 7716"/>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cs typeface="Segoe UI" pitchFamily="34" charset="0"/>
            </a:endParaRPr>
          </a:p>
        </p:txBody>
      </p:sp>
      <p:sp>
        <p:nvSpPr>
          <p:cNvPr id="183" name="TextBox 182">
            <a:extLst>
              <a:ext uri="{FF2B5EF4-FFF2-40B4-BE49-F238E27FC236}">
                <a16:creationId xmlns:a16="http://schemas.microsoft.com/office/drawing/2014/main" id="{03877E11-5150-40C5-8903-632C1F1287B5}"/>
              </a:ext>
              <a:ext uri="{C183D7F6-B498-43B3-948B-1728B52AA6E4}">
                <adec:decorative xmlns:adec="http://schemas.microsoft.com/office/drawing/2017/decorative" val="1"/>
              </a:ext>
            </a:extLst>
          </p:cNvPr>
          <p:cNvSpPr txBox="1"/>
          <p:nvPr/>
        </p:nvSpPr>
        <p:spPr>
          <a:xfrm>
            <a:off x="9491355" y="2329989"/>
            <a:ext cx="1754484" cy="246221"/>
          </a:xfrm>
          <a:prstGeom prst="rect">
            <a:avLst/>
          </a:prstGeom>
          <a:noFill/>
        </p:spPr>
        <p:txBody>
          <a:bodyPr wrap="square" lIns="0" tIns="0" rIns="0" bIns="0" rtlCol="0" anchor="t">
            <a:spAutoFit/>
          </a:bodyPr>
          <a:lstStyle/>
          <a:p>
            <a:pPr lvl="0" algn="ctr">
              <a:spcAft>
                <a:spcPts val="600"/>
              </a:spcAft>
              <a:buClr>
                <a:srgbClr val="0078D4"/>
              </a:buClr>
              <a:defRPr/>
            </a:pPr>
            <a:r>
              <a:rPr lang="en-US" sz="1600">
                <a:solidFill>
                  <a:srgbClr val="4B53BC"/>
                </a:solidFill>
                <a:latin typeface="Segoe UI Semibold"/>
              </a:rPr>
              <a:t>Access controls</a:t>
            </a:r>
          </a:p>
        </p:txBody>
      </p:sp>
      <p:sp>
        <p:nvSpPr>
          <p:cNvPr id="184" name="TextBox 183">
            <a:extLst>
              <a:ext uri="{FF2B5EF4-FFF2-40B4-BE49-F238E27FC236}">
                <a16:creationId xmlns:a16="http://schemas.microsoft.com/office/drawing/2014/main" id="{7859FDD0-638E-4274-B243-660DA76CB599}"/>
              </a:ext>
              <a:ext uri="{C183D7F6-B498-43B3-948B-1728B52AA6E4}">
                <adec:decorative xmlns:adec="http://schemas.microsoft.com/office/drawing/2017/decorative" val="1"/>
              </a:ext>
            </a:extLst>
          </p:cNvPr>
          <p:cNvSpPr txBox="1"/>
          <p:nvPr/>
        </p:nvSpPr>
        <p:spPr>
          <a:xfrm>
            <a:off x="9362757" y="3261940"/>
            <a:ext cx="2011680" cy="1277273"/>
          </a:xfrm>
          <a:prstGeom prst="rect">
            <a:avLst/>
          </a:prstGeom>
          <a:noFill/>
        </p:spPr>
        <p:txBody>
          <a:bodyPr wrap="square" lIns="0" tIns="0" rIns="0" bIns="0" rtlCol="0">
            <a:spAutoFit/>
          </a:bodyPr>
          <a:lstStyle>
            <a:defPPr>
              <a:defRPr lang="en-US"/>
            </a:defPPr>
            <a:lvl1pPr algn="ctr">
              <a:lnSpc>
                <a:spcPct val="90000"/>
              </a:lnSpc>
              <a:spcAft>
                <a:spcPts val="600"/>
              </a:spcAft>
              <a:defRPr sz="1568">
                <a:solidFill>
                  <a:srgbClr val="737373"/>
                </a:solidFill>
                <a:latin typeface="Segoe UI" panose="020B0502040204020203" pitchFamily="34" charset="0"/>
                <a:cs typeface="Segoe UI" panose="020B0502040204020203" pitchFamily="34" charset="0"/>
              </a:defRPr>
            </a:lvl1pPr>
          </a:lstStyle>
          <a:p>
            <a:pPr lvl="0">
              <a:spcBef>
                <a:spcPts val="600"/>
              </a:spcBef>
              <a:buClr>
                <a:srgbClr val="4B53BC"/>
              </a:buClr>
              <a:defRPr/>
            </a:pPr>
            <a:r>
              <a:rPr lang="en-US" sz="1400">
                <a:solidFill>
                  <a:srgbClr val="292929"/>
                </a:solidFill>
                <a:latin typeface="+mn-lt"/>
              </a:rPr>
              <a:t>Block or grant</a:t>
            </a:r>
          </a:p>
          <a:p>
            <a:pPr lvl="0">
              <a:spcBef>
                <a:spcPts val="600"/>
              </a:spcBef>
              <a:buClr>
                <a:srgbClr val="4B53BC"/>
              </a:buClr>
              <a:defRPr/>
            </a:pPr>
            <a:r>
              <a:rPr lang="en-US" sz="1400">
                <a:solidFill>
                  <a:srgbClr val="292929"/>
                </a:solidFill>
                <a:latin typeface="+mn-lt"/>
              </a:rPr>
              <a:t>Require multi-factor authentication</a:t>
            </a:r>
          </a:p>
          <a:p>
            <a:pPr lvl="0">
              <a:spcBef>
                <a:spcPts val="600"/>
              </a:spcBef>
              <a:buClr>
                <a:srgbClr val="4B53BC"/>
              </a:buClr>
              <a:defRPr/>
            </a:pPr>
            <a:r>
              <a:rPr lang="en-US" sz="1400">
                <a:solidFill>
                  <a:srgbClr val="292929"/>
                </a:solidFill>
                <a:latin typeface="+mn-lt"/>
              </a:rPr>
              <a:t>Require Intune compliance</a:t>
            </a:r>
          </a:p>
        </p:txBody>
      </p:sp>
      <p:sp>
        <p:nvSpPr>
          <p:cNvPr id="2" name="Title 1">
            <a:extLst>
              <a:ext uri="{FF2B5EF4-FFF2-40B4-BE49-F238E27FC236}">
                <a16:creationId xmlns:a16="http://schemas.microsoft.com/office/drawing/2014/main" id="{69B94EF9-12D0-486B-99DE-A1F22F5C969C}"/>
              </a:ext>
            </a:extLst>
          </p:cNvPr>
          <p:cNvSpPr>
            <a:spLocks noGrp="1"/>
          </p:cNvSpPr>
          <p:nvPr>
            <p:ph type="title"/>
          </p:nvPr>
        </p:nvSpPr>
        <p:spPr>
          <a:xfrm>
            <a:off x="588263" y="497541"/>
            <a:ext cx="11018520" cy="430887"/>
          </a:xfrm>
        </p:spPr>
        <p:txBody>
          <a:bodyPr/>
          <a:lstStyle/>
          <a:p>
            <a:r>
              <a:rPr lang="en-US"/>
              <a:t>Conditional Access fundamentals</a:t>
            </a:r>
          </a:p>
        </p:txBody>
      </p:sp>
      <p:grpSp>
        <p:nvGrpSpPr>
          <p:cNvPr id="44" name="!!Group 4">
            <a:extLst>
              <a:ext uri="{FF2B5EF4-FFF2-40B4-BE49-F238E27FC236}">
                <a16:creationId xmlns:a16="http://schemas.microsoft.com/office/drawing/2014/main" id="{D8F56627-185F-414E-81F4-B673DA9427A2}"/>
              </a:ext>
              <a:ext uri="{C183D7F6-B498-43B3-948B-1728B52AA6E4}">
                <adec:decorative xmlns:adec="http://schemas.microsoft.com/office/drawing/2017/decorative" val="1"/>
              </a:ext>
            </a:extLst>
          </p:cNvPr>
          <p:cNvGrpSpPr>
            <a:grpSpLocks noChangeAspect="1"/>
          </p:cNvGrpSpPr>
          <p:nvPr/>
        </p:nvGrpSpPr>
        <p:grpSpPr bwMode="auto">
          <a:xfrm>
            <a:off x="4440642" y="1588168"/>
            <a:ext cx="504573" cy="444023"/>
            <a:chOff x="4197" y="1000"/>
            <a:chExt cx="275" cy="242"/>
          </a:xfrm>
        </p:grpSpPr>
        <p:sp>
          <p:nvSpPr>
            <p:cNvPr id="46" name="Freeform 5">
              <a:extLst>
                <a:ext uri="{FF2B5EF4-FFF2-40B4-BE49-F238E27FC236}">
                  <a16:creationId xmlns:a16="http://schemas.microsoft.com/office/drawing/2014/main" id="{D88EBCA1-4218-4853-BC56-46DF2B63A80B}"/>
                </a:ext>
              </a:extLst>
            </p:cNvPr>
            <p:cNvSpPr>
              <a:spLocks/>
            </p:cNvSpPr>
            <p:nvPr/>
          </p:nvSpPr>
          <p:spPr bwMode="auto">
            <a:xfrm>
              <a:off x="4197" y="1015"/>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4" name="Freeform 6">
              <a:extLst>
                <a:ext uri="{FF2B5EF4-FFF2-40B4-BE49-F238E27FC236}">
                  <a16:creationId xmlns:a16="http://schemas.microsoft.com/office/drawing/2014/main" id="{60E1C9EE-7A0C-4BD8-8853-D7E752D38EFC}"/>
                </a:ext>
              </a:extLst>
            </p:cNvPr>
            <p:cNvSpPr>
              <a:spLocks/>
            </p:cNvSpPr>
            <p:nvPr/>
          </p:nvSpPr>
          <p:spPr bwMode="auto">
            <a:xfrm>
              <a:off x="4197" y="1104"/>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5" name="Freeform 7">
              <a:extLst>
                <a:ext uri="{FF2B5EF4-FFF2-40B4-BE49-F238E27FC236}">
                  <a16:creationId xmlns:a16="http://schemas.microsoft.com/office/drawing/2014/main" id="{DE5FC83D-3354-4A6A-A200-14B515ED8C6E}"/>
                </a:ext>
              </a:extLst>
            </p:cNvPr>
            <p:cNvSpPr>
              <a:spLocks/>
            </p:cNvSpPr>
            <p:nvPr/>
          </p:nvSpPr>
          <p:spPr bwMode="auto">
            <a:xfrm>
              <a:off x="4197" y="1192"/>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6" name="Freeform 8">
              <a:extLst>
                <a:ext uri="{FF2B5EF4-FFF2-40B4-BE49-F238E27FC236}">
                  <a16:creationId xmlns:a16="http://schemas.microsoft.com/office/drawing/2014/main" id="{438B5E14-A1CD-43EB-89D5-0BD8D493EDAE}"/>
                </a:ext>
              </a:extLst>
            </p:cNvPr>
            <p:cNvSpPr>
              <a:spLocks/>
            </p:cNvSpPr>
            <p:nvPr/>
          </p:nvSpPr>
          <p:spPr bwMode="auto">
            <a:xfrm>
              <a:off x="4390" y="1088"/>
              <a:ext cx="82" cy="66"/>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7" name="Freeform 9">
              <a:extLst>
                <a:ext uri="{FF2B5EF4-FFF2-40B4-BE49-F238E27FC236}">
                  <a16:creationId xmlns:a16="http://schemas.microsoft.com/office/drawing/2014/main" id="{81C16053-952B-42DA-A2A7-DD5E8D008FC6}"/>
                </a:ext>
              </a:extLst>
            </p:cNvPr>
            <p:cNvSpPr>
              <a:spLocks/>
            </p:cNvSpPr>
            <p:nvPr/>
          </p:nvSpPr>
          <p:spPr bwMode="auto">
            <a:xfrm>
              <a:off x="4390" y="1177"/>
              <a:ext cx="82" cy="65"/>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58" name="Freeform 10">
              <a:extLst>
                <a:ext uri="{FF2B5EF4-FFF2-40B4-BE49-F238E27FC236}">
                  <a16:creationId xmlns:a16="http://schemas.microsoft.com/office/drawing/2014/main" id="{2D42D8E7-70B9-4FC3-A0AD-0DAE18634C06}"/>
                </a:ext>
              </a:extLst>
            </p:cNvPr>
            <p:cNvSpPr>
              <a:spLocks/>
            </p:cNvSpPr>
            <p:nvPr/>
          </p:nvSpPr>
          <p:spPr bwMode="auto">
            <a:xfrm>
              <a:off x="4390" y="1000"/>
              <a:ext cx="82" cy="65"/>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59" name="Group 13">
            <a:extLst>
              <a:ext uri="{FF2B5EF4-FFF2-40B4-BE49-F238E27FC236}">
                <a16:creationId xmlns:a16="http://schemas.microsoft.com/office/drawing/2014/main" id="{3A281C15-16C1-4BBB-AE42-0A6E5431E0C4}"/>
              </a:ext>
              <a:ext uri="{C183D7F6-B498-43B3-948B-1728B52AA6E4}">
                <adec:decorative xmlns:adec="http://schemas.microsoft.com/office/drawing/2017/decorative" val="1"/>
              </a:ext>
            </a:extLst>
          </p:cNvPr>
          <p:cNvGrpSpPr>
            <a:grpSpLocks noChangeAspect="1"/>
          </p:cNvGrpSpPr>
          <p:nvPr/>
        </p:nvGrpSpPr>
        <p:grpSpPr bwMode="auto">
          <a:xfrm>
            <a:off x="10079854" y="1477604"/>
            <a:ext cx="594816" cy="632580"/>
            <a:chOff x="4268" y="985"/>
            <a:chExt cx="252" cy="268"/>
          </a:xfrm>
        </p:grpSpPr>
        <p:sp>
          <p:nvSpPr>
            <p:cNvPr id="60" name="Freeform 14">
              <a:extLst>
                <a:ext uri="{FF2B5EF4-FFF2-40B4-BE49-F238E27FC236}">
                  <a16:creationId xmlns:a16="http://schemas.microsoft.com/office/drawing/2014/main" id="{C4F8F077-4C33-4B82-A5FC-F3CE1AB14AA2}"/>
                </a:ext>
              </a:extLst>
            </p:cNvPr>
            <p:cNvSpPr>
              <a:spLocks/>
            </p:cNvSpPr>
            <p:nvPr/>
          </p:nvSpPr>
          <p:spPr bwMode="auto">
            <a:xfrm>
              <a:off x="4350" y="985"/>
              <a:ext cx="94" cy="103"/>
            </a:xfrm>
            <a:custGeom>
              <a:avLst/>
              <a:gdLst>
                <a:gd name="T0" fmla="*/ 76 w 126"/>
                <a:gd name="T1" fmla="*/ 0 h 139"/>
                <a:gd name="T2" fmla="*/ 76 w 126"/>
                <a:gd name="T3" fmla="*/ 0 h 139"/>
                <a:gd name="T4" fmla="*/ 50 w 126"/>
                <a:gd name="T5" fmla="*/ 0 h 139"/>
                <a:gd name="T6" fmla="*/ 50 w 126"/>
                <a:gd name="T7" fmla="*/ 88 h 139"/>
                <a:gd name="T8" fmla="*/ 19 w 126"/>
                <a:gd name="T9" fmla="*/ 57 h 139"/>
                <a:gd name="T10" fmla="*/ 0 w 126"/>
                <a:gd name="T11" fmla="*/ 76 h 139"/>
                <a:gd name="T12" fmla="*/ 63 w 126"/>
                <a:gd name="T13" fmla="*/ 139 h 139"/>
                <a:gd name="T14" fmla="*/ 126 w 126"/>
                <a:gd name="T15" fmla="*/ 76 h 139"/>
                <a:gd name="T16" fmla="*/ 107 w 126"/>
                <a:gd name="T17" fmla="*/ 57 h 139"/>
                <a:gd name="T18" fmla="*/ 76 w 126"/>
                <a:gd name="T19" fmla="*/ 88 h 139"/>
                <a:gd name="T20" fmla="*/ 76 w 126"/>
                <a:gd name="T21"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6" h="139">
                  <a:moveTo>
                    <a:pt x="76" y="0"/>
                  </a:moveTo>
                  <a:lnTo>
                    <a:pt x="76" y="0"/>
                  </a:lnTo>
                  <a:lnTo>
                    <a:pt x="50" y="0"/>
                  </a:lnTo>
                  <a:lnTo>
                    <a:pt x="50" y="88"/>
                  </a:lnTo>
                  <a:lnTo>
                    <a:pt x="19" y="57"/>
                  </a:lnTo>
                  <a:lnTo>
                    <a:pt x="0" y="76"/>
                  </a:lnTo>
                  <a:lnTo>
                    <a:pt x="63" y="139"/>
                  </a:lnTo>
                  <a:lnTo>
                    <a:pt x="126" y="76"/>
                  </a:lnTo>
                  <a:lnTo>
                    <a:pt x="107" y="57"/>
                  </a:lnTo>
                  <a:lnTo>
                    <a:pt x="76" y="88"/>
                  </a:lnTo>
                  <a:lnTo>
                    <a:pt x="76"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1" name="Freeform 15">
              <a:extLst>
                <a:ext uri="{FF2B5EF4-FFF2-40B4-BE49-F238E27FC236}">
                  <a16:creationId xmlns:a16="http://schemas.microsoft.com/office/drawing/2014/main" id="{00BDA8BD-2FE7-43E7-95FE-C712A4AA4D0E}"/>
                </a:ext>
              </a:extLst>
            </p:cNvPr>
            <p:cNvSpPr>
              <a:spLocks/>
            </p:cNvSpPr>
            <p:nvPr/>
          </p:nvSpPr>
          <p:spPr bwMode="auto">
            <a:xfrm>
              <a:off x="4268" y="1213"/>
              <a:ext cx="56" cy="40"/>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2"/>
                    <a:pt x="61" y="0"/>
                    <a:pt x="54" y="0"/>
                  </a:cubicBezTo>
                  <a:cubicBezTo>
                    <a:pt x="24" y="0"/>
                    <a:pt x="0" y="24"/>
                    <a:pt x="0" y="53"/>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2" name="Freeform 16">
              <a:extLst>
                <a:ext uri="{FF2B5EF4-FFF2-40B4-BE49-F238E27FC236}">
                  <a16:creationId xmlns:a16="http://schemas.microsoft.com/office/drawing/2014/main" id="{547C098E-5E67-4642-B408-466726487782}"/>
                </a:ext>
              </a:extLst>
            </p:cNvPr>
            <p:cNvSpPr>
              <a:spLocks/>
            </p:cNvSpPr>
            <p:nvPr/>
          </p:nvSpPr>
          <p:spPr bwMode="auto">
            <a:xfrm>
              <a:off x="4335" y="1193"/>
              <a:ext cx="103" cy="60"/>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9"/>
                    <a:pt x="16" y="32"/>
                    <a:pt x="13" y="36"/>
                  </a:cubicBezTo>
                  <a:cubicBezTo>
                    <a:pt x="11" y="40"/>
                    <a:pt x="8" y="44"/>
                    <a:pt x="6" y="48"/>
                  </a:cubicBezTo>
                  <a:cubicBezTo>
                    <a:pt x="2" y="58"/>
                    <a:pt x="0" y="69"/>
                    <a:pt x="0" y="80"/>
                  </a:cubicBezTo>
                  <a:lnTo>
                    <a:pt x="17" y="80"/>
                  </a:lnTo>
                  <a:lnTo>
                    <a:pt x="30" y="80"/>
                  </a:lnTo>
                  <a:lnTo>
                    <a:pt x="44" y="80"/>
                  </a:lnTo>
                  <a:lnTo>
                    <a:pt x="116" y="80"/>
                  </a:lnTo>
                  <a:cubicBezTo>
                    <a:pt x="116" y="59"/>
                    <a:pt x="124" y="39"/>
                    <a:pt x="138" y="25"/>
                  </a:cubicBezTo>
                  <a:cubicBezTo>
                    <a:pt x="123" y="10"/>
                    <a:pt x="103" y="0"/>
                    <a:pt x="80" y="0"/>
                  </a:cubicBezTo>
                  <a:cubicBezTo>
                    <a:pt x="57" y="0"/>
                    <a:pt x="36" y="10"/>
                    <a:pt x="22" y="25"/>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3" name="Freeform 17">
              <a:extLst>
                <a:ext uri="{FF2B5EF4-FFF2-40B4-BE49-F238E27FC236}">
                  <a16:creationId xmlns:a16="http://schemas.microsoft.com/office/drawing/2014/main" id="{E3EA739A-CBD5-45DF-8740-30E13B715E77}"/>
                </a:ext>
              </a:extLst>
            </p:cNvPr>
            <p:cNvSpPr>
              <a:spLocks/>
            </p:cNvSpPr>
            <p:nvPr/>
          </p:nvSpPr>
          <p:spPr bwMode="auto">
            <a:xfrm>
              <a:off x="4441" y="1213"/>
              <a:ext cx="79" cy="40"/>
            </a:xfrm>
            <a:custGeom>
              <a:avLst/>
              <a:gdLst>
                <a:gd name="T0" fmla="*/ 53 w 106"/>
                <a:gd name="T1" fmla="*/ 0 h 53"/>
                <a:gd name="T2" fmla="*/ 53 w 106"/>
                <a:gd name="T3" fmla="*/ 0 h 53"/>
                <a:gd name="T4" fmla="*/ 32 w 106"/>
                <a:gd name="T5" fmla="*/ 4 h 53"/>
                <a:gd name="T6" fmla="*/ 20 w 106"/>
                <a:gd name="T7" fmla="*/ 11 h 53"/>
                <a:gd name="T8" fmla="*/ 10 w 106"/>
                <a:gd name="T9" fmla="*/ 21 h 53"/>
                <a:gd name="T10" fmla="*/ 0 w 106"/>
                <a:gd name="T11" fmla="*/ 53 h 53"/>
                <a:gd name="T12" fmla="*/ 17 w 106"/>
                <a:gd name="T13" fmla="*/ 53 h 53"/>
                <a:gd name="T14" fmla="*/ 30 w 106"/>
                <a:gd name="T15" fmla="*/ 53 h 53"/>
                <a:gd name="T16" fmla="*/ 44 w 106"/>
                <a:gd name="T17" fmla="*/ 53 h 53"/>
                <a:gd name="T18" fmla="*/ 106 w 106"/>
                <a:gd name="T19" fmla="*/ 53 h 53"/>
                <a:gd name="T20" fmla="*/ 53 w 106"/>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3">
                  <a:moveTo>
                    <a:pt x="53" y="0"/>
                  </a:moveTo>
                  <a:lnTo>
                    <a:pt x="53" y="0"/>
                  </a:lnTo>
                  <a:cubicBezTo>
                    <a:pt x="45" y="0"/>
                    <a:pt x="38" y="1"/>
                    <a:pt x="32" y="4"/>
                  </a:cubicBezTo>
                  <a:cubicBezTo>
                    <a:pt x="27" y="6"/>
                    <a:pt x="24" y="8"/>
                    <a:pt x="20" y="11"/>
                  </a:cubicBezTo>
                  <a:cubicBezTo>
                    <a:pt x="16" y="14"/>
                    <a:pt x="13" y="17"/>
                    <a:pt x="10" y="21"/>
                  </a:cubicBezTo>
                  <a:cubicBezTo>
                    <a:pt x="4" y="30"/>
                    <a:pt x="0" y="41"/>
                    <a:pt x="0" y="53"/>
                  </a:cubicBezTo>
                  <a:lnTo>
                    <a:pt x="17" y="53"/>
                  </a:lnTo>
                  <a:lnTo>
                    <a:pt x="30" y="53"/>
                  </a:lnTo>
                  <a:lnTo>
                    <a:pt x="44" y="53"/>
                  </a:lnTo>
                  <a:lnTo>
                    <a:pt x="106" y="53"/>
                  </a:lnTo>
                  <a:cubicBezTo>
                    <a:pt x="106" y="24"/>
                    <a:pt x="82" y="0"/>
                    <a:pt x="53" y="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4" name="Freeform 18">
              <a:extLst>
                <a:ext uri="{FF2B5EF4-FFF2-40B4-BE49-F238E27FC236}">
                  <a16:creationId xmlns:a16="http://schemas.microsoft.com/office/drawing/2014/main" id="{9B28C974-B927-4326-AB07-D174DC07CD06}"/>
                </a:ext>
              </a:extLst>
            </p:cNvPr>
            <p:cNvSpPr>
              <a:spLocks/>
            </p:cNvSpPr>
            <p:nvPr/>
          </p:nvSpPr>
          <p:spPr bwMode="auto">
            <a:xfrm>
              <a:off x="4456" y="1154"/>
              <a:ext cx="49" cy="50"/>
            </a:xfrm>
            <a:custGeom>
              <a:avLst/>
              <a:gdLst>
                <a:gd name="T0" fmla="*/ 31 w 66"/>
                <a:gd name="T1" fmla="*/ 67 h 67"/>
                <a:gd name="T2" fmla="*/ 31 w 66"/>
                <a:gd name="T3" fmla="*/ 67 h 67"/>
                <a:gd name="T4" fmla="*/ 33 w 66"/>
                <a:gd name="T5" fmla="*/ 67 h 67"/>
                <a:gd name="T6" fmla="*/ 35 w 66"/>
                <a:gd name="T7" fmla="*/ 67 h 67"/>
                <a:gd name="T8" fmla="*/ 57 w 66"/>
                <a:gd name="T9" fmla="*/ 57 h 67"/>
                <a:gd name="T10" fmla="*/ 66 w 66"/>
                <a:gd name="T11" fmla="*/ 33 h 67"/>
                <a:gd name="T12" fmla="*/ 33 w 66"/>
                <a:gd name="T13" fmla="*/ 0 h 67"/>
                <a:gd name="T14" fmla="*/ 0 w 66"/>
                <a:gd name="T15" fmla="*/ 33 h 67"/>
                <a:gd name="T16" fmla="*/ 9 w 66"/>
                <a:gd name="T17" fmla="*/ 57 h 67"/>
                <a:gd name="T18" fmla="*/ 31 w 66"/>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7"/>
                  </a:moveTo>
                  <a:lnTo>
                    <a:pt x="31" y="67"/>
                  </a:lnTo>
                  <a:cubicBezTo>
                    <a:pt x="31" y="67"/>
                    <a:pt x="32" y="67"/>
                    <a:pt x="33" y="67"/>
                  </a:cubicBezTo>
                  <a:cubicBezTo>
                    <a:pt x="34" y="67"/>
                    <a:pt x="34" y="67"/>
                    <a:pt x="35" y="67"/>
                  </a:cubicBezTo>
                  <a:cubicBezTo>
                    <a:pt x="44" y="66"/>
                    <a:pt x="51" y="62"/>
                    <a:pt x="57" y="57"/>
                  </a:cubicBezTo>
                  <a:cubicBezTo>
                    <a:pt x="63" y="51"/>
                    <a:pt x="66" y="43"/>
                    <a:pt x="66" y="33"/>
                  </a:cubicBezTo>
                  <a:cubicBezTo>
                    <a:pt x="66" y="15"/>
                    <a:pt x="51" y="0"/>
                    <a:pt x="33" y="0"/>
                  </a:cubicBezTo>
                  <a:cubicBezTo>
                    <a:pt x="14" y="0"/>
                    <a:pt x="0" y="15"/>
                    <a:pt x="0" y="33"/>
                  </a:cubicBezTo>
                  <a:cubicBezTo>
                    <a:pt x="0" y="43"/>
                    <a:pt x="3" y="51"/>
                    <a:pt x="9" y="57"/>
                  </a:cubicBezTo>
                  <a:cubicBezTo>
                    <a:pt x="15" y="62"/>
                    <a:pt x="22" y="66"/>
                    <a:pt x="31" y="67"/>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5" name="Freeform 19">
              <a:extLst>
                <a:ext uri="{FF2B5EF4-FFF2-40B4-BE49-F238E27FC236}">
                  <a16:creationId xmlns:a16="http://schemas.microsoft.com/office/drawing/2014/main" id="{FE71CCB5-0EE9-4EC0-A0C0-FF5E37701CE4}"/>
                </a:ext>
              </a:extLst>
            </p:cNvPr>
            <p:cNvSpPr>
              <a:spLocks/>
            </p:cNvSpPr>
            <p:nvPr/>
          </p:nvSpPr>
          <p:spPr bwMode="auto">
            <a:xfrm>
              <a:off x="4355" y="1105"/>
              <a:ext cx="79" cy="79"/>
            </a:xfrm>
            <a:custGeom>
              <a:avLst/>
              <a:gdLst>
                <a:gd name="T0" fmla="*/ 23 w 106"/>
                <a:gd name="T1" fmla="*/ 97 h 106"/>
                <a:gd name="T2" fmla="*/ 23 w 106"/>
                <a:gd name="T3" fmla="*/ 97 h 106"/>
                <a:gd name="T4" fmla="*/ 49 w 106"/>
                <a:gd name="T5" fmla="*/ 106 h 106"/>
                <a:gd name="T6" fmla="*/ 53 w 106"/>
                <a:gd name="T7" fmla="*/ 106 h 106"/>
                <a:gd name="T8" fmla="*/ 57 w 106"/>
                <a:gd name="T9" fmla="*/ 106 h 106"/>
                <a:gd name="T10" fmla="*/ 83 w 106"/>
                <a:gd name="T11" fmla="*/ 97 h 106"/>
                <a:gd name="T12" fmla="*/ 106 w 106"/>
                <a:gd name="T13" fmla="*/ 53 h 106"/>
                <a:gd name="T14" fmla="*/ 75 w 106"/>
                <a:gd name="T15" fmla="*/ 4 h 106"/>
                <a:gd name="T16" fmla="*/ 53 w 106"/>
                <a:gd name="T17" fmla="*/ 0 h 106"/>
                <a:gd name="T18" fmla="*/ 31 w 106"/>
                <a:gd name="T19" fmla="*/ 4 h 106"/>
                <a:gd name="T20" fmla="*/ 0 w 106"/>
                <a:gd name="T21" fmla="*/ 53 h 106"/>
                <a:gd name="T22" fmla="*/ 23 w 106"/>
                <a:gd name="T23"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06">
                  <a:moveTo>
                    <a:pt x="23" y="97"/>
                  </a:moveTo>
                  <a:lnTo>
                    <a:pt x="23" y="97"/>
                  </a:lnTo>
                  <a:cubicBezTo>
                    <a:pt x="30" y="102"/>
                    <a:pt x="39" y="105"/>
                    <a:pt x="49" y="106"/>
                  </a:cubicBezTo>
                  <a:cubicBezTo>
                    <a:pt x="50" y="106"/>
                    <a:pt x="52" y="106"/>
                    <a:pt x="53" y="106"/>
                  </a:cubicBezTo>
                  <a:cubicBezTo>
                    <a:pt x="54" y="106"/>
                    <a:pt x="55" y="106"/>
                    <a:pt x="57" y="106"/>
                  </a:cubicBezTo>
                  <a:cubicBezTo>
                    <a:pt x="66" y="105"/>
                    <a:pt x="76" y="102"/>
                    <a:pt x="83" y="97"/>
                  </a:cubicBezTo>
                  <a:cubicBezTo>
                    <a:pt x="97" y="87"/>
                    <a:pt x="106" y="71"/>
                    <a:pt x="106" y="53"/>
                  </a:cubicBezTo>
                  <a:cubicBezTo>
                    <a:pt x="106" y="31"/>
                    <a:pt x="93" y="13"/>
                    <a:pt x="75" y="4"/>
                  </a:cubicBezTo>
                  <a:cubicBezTo>
                    <a:pt x="68" y="1"/>
                    <a:pt x="61" y="0"/>
                    <a:pt x="53" y="0"/>
                  </a:cubicBezTo>
                  <a:cubicBezTo>
                    <a:pt x="45" y="0"/>
                    <a:pt x="38" y="1"/>
                    <a:pt x="31" y="4"/>
                  </a:cubicBezTo>
                  <a:cubicBezTo>
                    <a:pt x="12" y="13"/>
                    <a:pt x="0" y="31"/>
                    <a:pt x="0" y="53"/>
                  </a:cubicBezTo>
                  <a:cubicBezTo>
                    <a:pt x="0" y="71"/>
                    <a:pt x="9" y="87"/>
                    <a:pt x="23" y="97"/>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66" name="Freeform 20">
              <a:extLst>
                <a:ext uri="{FF2B5EF4-FFF2-40B4-BE49-F238E27FC236}">
                  <a16:creationId xmlns:a16="http://schemas.microsoft.com/office/drawing/2014/main" id="{2428AD04-218C-4541-8E7A-1828729CA3EC}"/>
                </a:ext>
              </a:extLst>
            </p:cNvPr>
            <p:cNvSpPr>
              <a:spLocks/>
            </p:cNvSpPr>
            <p:nvPr/>
          </p:nvSpPr>
          <p:spPr bwMode="auto">
            <a:xfrm>
              <a:off x="4278" y="1144"/>
              <a:ext cx="60" cy="60"/>
            </a:xfrm>
            <a:custGeom>
              <a:avLst/>
              <a:gdLst>
                <a:gd name="T0" fmla="*/ 40 w 80"/>
                <a:gd name="T1" fmla="*/ 0 h 80"/>
                <a:gd name="T2" fmla="*/ 40 w 80"/>
                <a:gd name="T3" fmla="*/ 0 h 80"/>
                <a:gd name="T4" fmla="*/ 0 w 80"/>
                <a:gd name="T5" fmla="*/ 40 h 80"/>
                <a:gd name="T6" fmla="*/ 14 w 80"/>
                <a:gd name="T7" fmla="*/ 71 h 80"/>
                <a:gd name="T8" fmla="*/ 37 w 80"/>
                <a:gd name="T9" fmla="*/ 80 h 80"/>
                <a:gd name="T10" fmla="*/ 40 w 80"/>
                <a:gd name="T11" fmla="*/ 80 h 80"/>
                <a:gd name="T12" fmla="*/ 42 w 80"/>
                <a:gd name="T13" fmla="*/ 80 h 80"/>
                <a:gd name="T14" fmla="*/ 65 w 80"/>
                <a:gd name="T15" fmla="*/ 71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1"/>
                  </a:cubicBezTo>
                  <a:cubicBezTo>
                    <a:pt x="21" y="76"/>
                    <a:pt x="29" y="79"/>
                    <a:pt x="37" y="80"/>
                  </a:cubicBezTo>
                  <a:cubicBezTo>
                    <a:pt x="38" y="80"/>
                    <a:pt x="39" y="80"/>
                    <a:pt x="40" y="80"/>
                  </a:cubicBezTo>
                  <a:cubicBezTo>
                    <a:pt x="41" y="80"/>
                    <a:pt x="41" y="80"/>
                    <a:pt x="42" y="80"/>
                  </a:cubicBezTo>
                  <a:cubicBezTo>
                    <a:pt x="51" y="79"/>
                    <a:pt x="59" y="76"/>
                    <a:pt x="65" y="71"/>
                  </a:cubicBezTo>
                  <a:cubicBezTo>
                    <a:pt x="74" y="63"/>
                    <a:pt x="80" y="52"/>
                    <a:pt x="80" y="40"/>
                  </a:cubicBezTo>
                  <a:cubicBezTo>
                    <a:pt x="80" y="18"/>
                    <a:pt x="62" y="0"/>
                    <a:pt x="40" y="0"/>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67" name="Group 66">
            <a:extLst>
              <a:ext uri="{FF2B5EF4-FFF2-40B4-BE49-F238E27FC236}">
                <a16:creationId xmlns:a16="http://schemas.microsoft.com/office/drawing/2014/main" id="{BE6FE970-6B80-4924-BD06-FE47EB76D2B7}"/>
              </a:ext>
              <a:ext uri="{C183D7F6-B498-43B3-948B-1728B52AA6E4}">
                <adec:decorative xmlns:adec="http://schemas.microsoft.com/office/drawing/2017/decorative" val="1"/>
              </a:ext>
            </a:extLst>
          </p:cNvPr>
          <p:cNvGrpSpPr/>
          <p:nvPr/>
        </p:nvGrpSpPr>
        <p:grpSpPr>
          <a:xfrm>
            <a:off x="1479534" y="1467746"/>
            <a:ext cx="688062" cy="684866"/>
            <a:chOff x="606455" y="1683584"/>
            <a:chExt cx="615186" cy="615186"/>
          </a:xfrm>
        </p:grpSpPr>
        <p:sp>
          <p:nvSpPr>
            <p:cNvPr id="68" name="Freeform 8">
              <a:extLst>
                <a:ext uri="{FF2B5EF4-FFF2-40B4-BE49-F238E27FC236}">
                  <a16:creationId xmlns:a16="http://schemas.microsoft.com/office/drawing/2014/main" id="{3FA3E34A-FB06-4A4C-A3E2-BD1B144B6CC3}"/>
                </a:ext>
              </a:extLst>
            </p:cNvPr>
            <p:cNvSpPr>
              <a:spLocks/>
            </p:cNvSpPr>
            <p:nvPr/>
          </p:nvSpPr>
          <p:spPr bwMode="auto">
            <a:xfrm>
              <a:off x="606455" y="1683584"/>
              <a:ext cx="615186" cy="615186"/>
            </a:xfrm>
            <a:custGeom>
              <a:avLst/>
              <a:gdLst>
                <a:gd name="T0" fmla="*/ 389 w 389"/>
                <a:gd name="T1" fmla="*/ 195 h 390"/>
                <a:gd name="T2" fmla="*/ 389 w 389"/>
                <a:gd name="T3" fmla="*/ 195 h 390"/>
                <a:gd name="T4" fmla="*/ 195 w 389"/>
                <a:gd name="T5" fmla="*/ 390 h 390"/>
                <a:gd name="T6" fmla="*/ 40 w 389"/>
                <a:gd name="T7" fmla="*/ 313 h 390"/>
                <a:gd name="T8" fmla="*/ 32 w 389"/>
                <a:gd name="T9" fmla="*/ 345 h 390"/>
                <a:gd name="T10" fmla="*/ 17 w 389"/>
                <a:gd name="T11" fmla="*/ 357 h 390"/>
                <a:gd name="T12" fmla="*/ 14 w 389"/>
                <a:gd name="T13" fmla="*/ 357 h 390"/>
                <a:gd name="T14" fmla="*/ 2 w 389"/>
                <a:gd name="T15" fmla="*/ 338 h 390"/>
                <a:gd name="T16" fmla="*/ 22 w 389"/>
                <a:gd name="T17" fmla="*/ 254 h 390"/>
                <a:gd name="T18" fmla="*/ 107 w 389"/>
                <a:gd name="T19" fmla="*/ 273 h 390"/>
                <a:gd name="T20" fmla="*/ 119 w 389"/>
                <a:gd name="T21" fmla="*/ 292 h 390"/>
                <a:gd name="T22" fmla="*/ 100 w 389"/>
                <a:gd name="T23" fmla="*/ 303 h 390"/>
                <a:gd name="T24" fmla="*/ 64 w 389"/>
                <a:gd name="T25" fmla="*/ 295 h 390"/>
                <a:gd name="T26" fmla="*/ 195 w 389"/>
                <a:gd name="T27" fmla="*/ 359 h 390"/>
                <a:gd name="T28" fmla="*/ 359 w 389"/>
                <a:gd name="T29" fmla="*/ 195 h 390"/>
                <a:gd name="T30" fmla="*/ 342 w 389"/>
                <a:gd name="T31" fmla="*/ 122 h 390"/>
                <a:gd name="T32" fmla="*/ 279 w 389"/>
                <a:gd name="T33" fmla="*/ 55 h 390"/>
                <a:gd name="T34" fmla="*/ 195 w 389"/>
                <a:gd name="T35" fmla="*/ 31 h 390"/>
                <a:gd name="T36" fmla="*/ 30 w 389"/>
                <a:gd name="T37" fmla="*/ 195 h 390"/>
                <a:gd name="T38" fmla="*/ 15 w 389"/>
                <a:gd name="T39" fmla="*/ 211 h 390"/>
                <a:gd name="T40" fmla="*/ 0 w 389"/>
                <a:gd name="T41" fmla="*/ 195 h 390"/>
                <a:gd name="T42" fmla="*/ 195 w 389"/>
                <a:gd name="T43" fmla="*/ 0 h 390"/>
                <a:gd name="T44" fmla="*/ 389 w 389"/>
                <a:gd name="T45" fmla="*/ 195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9" h="390">
                  <a:moveTo>
                    <a:pt x="389" y="195"/>
                  </a:moveTo>
                  <a:lnTo>
                    <a:pt x="389" y="195"/>
                  </a:lnTo>
                  <a:cubicBezTo>
                    <a:pt x="389" y="303"/>
                    <a:pt x="302" y="390"/>
                    <a:pt x="195" y="390"/>
                  </a:cubicBezTo>
                  <a:cubicBezTo>
                    <a:pt x="133" y="390"/>
                    <a:pt x="76" y="362"/>
                    <a:pt x="40" y="313"/>
                  </a:cubicBezTo>
                  <a:lnTo>
                    <a:pt x="32" y="345"/>
                  </a:lnTo>
                  <a:cubicBezTo>
                    <a:pt x="31" y="352"/>
                    <a:pt x="24" y="357"/>
                    <a:pt x="17" y="357"/>
                  </a:cubicBezTo>
                  <a:cubicBezTo>
                    <a:pt x="16" y="357"/>
                    <a:pt x="15" y="357"/>
                    <a:pt x="14" y="357"/>
                  </a:cubicBezTo>
                  <a:cubicBezTo>
                    <a:pt x="6" y="355"/>
                    <a:pt x="1" y="347"/>
                    <a:pt x="2" y="338"/>
                  </a:cubicBezTo>
                  <a:lnTo>
                    <a:pt x="22" y="254"/>
                  </a:lnTo>
                  <a:lnTo>
                    <a:pt x="107" y="273"/>
                  </a:lnTo>
                  <a:cubicBezTo>
                    <a:pt x="115" y="275"/>
                    <a:pt x="120" y="283"/>
                    <a:pt x="119" y="292"/>
                  </a:cubicBezTo>
                  <a:cubicBezTo>
                    <a:pt x="117" y="300"/>
                    <a:pt x="108" y="305"/>
                    <a:pt x="100" y="303"/>
                  </a:cubicBezTo>
                  <a:lnTo>
                    <a:pt x="64" y="295"/>
                  </a:lnTo>
                  <a:cubicBezTo>
                    <a:pt x="95" y="336"/>
                    <a:pt x="143" y="359"/>
                    <a:pt x="195" y="359"/>
                  </a:cubicBezTo>
                  <a:cubicBezTo>
                    <a:pt x="285" y="359"/>
                    <a:pt x="359" y="286"/>
                    <a:pt x="359" y="195"/>
                  </a:cubicBezTo>
                  <a:cubicBezTo>
                    <a:pt x="359" y="169"/>
                    <a:pt x="353" y="144"/>
                    <a:pt x="342" y="122"/>
                  </a:cubicBezTo>
                  <a:cubicBezTo>
                    <a:pt x="328" y="94"/>
                    <a:pt x="306" y="71"/>
                    <a:pt x="279" y="55"/>
                  </a:cubicBezTo>
                  <a:cubicBezTo>
                    <a:pt x="254" y="40"/>
                    <a:pt x="225" y="31"/>
                    <a:pt x="195" y="31"/>
                  </a:cubicBezTo>
                  <a:cubicBezTo>
                    <a:pt x="104" y="31"/>
                    <a:pt x="30" y="105"/>
                    <a:pt x="30" y="195"/>
                  </a:cubicBezTo>
                  <a:cubicBezTo>
                    <a:pt x="30" y="204"/>
                    <a:pt x="23" y="211"/>
                    <a:pt x="15" y="211"/>
                  </a:cubicBezTo>
                  <a:cubicBezTo>
                    <a:pt x="7" y="211"/>
                    <a:pt x="0" y="204"/>
                    <a:pt x="0" y="195"/>
                  </a:cubicBezTo>
                  <a:cubicBezTo>
                    <a:pt x="0" y="88"/>
                    <a:pt x="87" y="0"/>
                    <a:pt x="195" y="0"/>
                  </a:cubicBezTo>
                  <a:cubicBezTo>
                    <a:pt x="302" y="0"/>
                    <a:pt x="389" y="88"/>
                    <a:pt x="389" y="195"/>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grpSp>
          <p:nvGrpSpPr>
            <p:cNvPr id="69" name="Group 68">
              <a:extLst>
                <a:ext uri="{FF2B5EF4-FFF2-40B4-BE49-F238E27FC236}">
                  <a16:creationId xmlns:a16="http://schemas.microsoft.com/office/drawing/2014/main" id="{7B4BC6D3-7E03-4DC5-898C-E2019DA3F320}"/>
                </a:ext>
              </a:extLst>
            </p:cNvPr>
            <p:cNvGrpSpPr/>
            <p:nvPr/>
          </p:nvGrpSpPr>
          <p:grpSpPr>
            <a:xfrm>
              <a:off x="742013" y="1857372"/>
              <a:ext cx="344071" cy="267611"/>
              <a:chOff x="8585201" y="5754688"/>
              <a:chExt cx="328613" cy="255588"/>
            </a:xfrm>
            <a:solidFill>
              <a:srgbClr val="5558AF"/>
            </a:solidFill>
          </p:grpSpPr>
          <p:sp>
            <p:nvSpPr>
              <p:cNvPr id="70" name="Freeform 12">
                <a:extLst>
                  <a:ext uri="{FF2B5EF4-FFF2-40B4-BE49-F238E27FC236}">
                    <a16:creationId xmlns:a16="http://schemas.microsoft.com/office/drawing/2014/main" id="{1534F240-F207-4746-A0E9-FDEE0BD33CF8}"/>
                  </a:ext>
                </a:extLst>
              </p:cNvPr>
              <p:cNvSpPr>
                <a:spLocks/>
              </p:cNvSpPr>
              <p:nvPr/>
            </p:nvSpPr>
            <p:spPr bwMode="auto">
              <a:xfrm>
                <a:off x="8702676" y="5821363"/>
                <a:ext cx="92075" cy="50800"/>
              </a:xfrm>
              <a:custGeom>
                <a:avLst/>
                <a:gdLst>
                  <a:gd name="T0" fmla="*/ 93 w 93"/>
                  <a:gd name="T1" fmla="*/ 51 h 51"/>
                  <a:gd name="T2" fmla="*/ 93 w 93"/>
                  <a:gd name="T3" fmla="*/ 51 h 51"/>
                  <a:gd name="T4" fmla="*/ 93 w 93"/>
                  <a:gd name="T5" fmla="*/ 19 h 51"/>
                  <a:gd name="T6" fmla="*/ 91 w 93"/>
                  <a:gd name="T7" fmla="*/ 12 h 51"/>
                  <a:gd name="T8" fmla="*/ 87 w 93"/>
                  <a:gd name="T9" fmla="*/ 6 h 51"/>
                  <a:gd name="T10" fmla="*/ 81 w 93"/>
                  <a:gd name="T11" fmla="*/ 2 h 51"/>
                  <a:gd name="T12" fmla="*/ 74 w 93"/>
                  <a:gd name="T13" fmla="*/ 0 h 51"/>
                  <a:gd name="T14" fmla="*/ 18 w 93"/>
                  <a:gd name="T15" fmla="*/ 0 h 51"/>
                  <a:gd name="T16" fmla="*/ 11 w 93"/>
                  <a:gd name="T17" fmla="*/ 2 h 51"/>
                  <a:gd name="T18" fmla="*/ 6 w 93"/>
                  <a:gd name="T19" fmla="*/ 6 h 51"/>
                  <a:gd name="T20" fmla="*/ 1 w 93"/>
                  <a:gd name="T21" fmla="*/ 12 h 51"/>
                  <a:gd name="T22" fmla="*/ 0 w 93"/>
                  <a:gd name="T23" fmla="*/ 19 h 51"/>
                  <a:gd name="T24" fmla="*/ 0 w 93"/>
                  <a:gd name="T25" fmla="*/ 51 h 51"/>
                  <a:gd name="T26" fmla="*/ 48 w 93"/>
                  <a:gd name="T27" fmla="*/ 49 h 51"/>
                  <a:gd name="T28" fmla="*/ 93 w 93"/>
                  <a:gd name="T29"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51">
                    <a:moveTo>
                      <a:pt x="93" y="51"/>
                    </a:moveTo>
                    <a:lnTo>
                      <a:pt x="93" y="51"/>
                    </a:lnTo>
                    <a:lnTo>
                      <a:pt x="93" y="19"/>
                    </a:lnTo>
                    <a:cubicBezTo>
                      <a:pt x="93" y="17"/>
                      <a:pt x="92" y="14"/>
                      <a:pt x="91" y="12"/>
                    </a:cubicBezTo>
                    <a:cubicBezTo>
                      <a:pt x="90" y="10"/>
                      <a:pt x="89" y="8"/>
                      <a:pt x="87" y="6"/>
                    </a:cubicBezTo>
                    <a:cubicBezTo>
                      <a:pt x="85" y="4"/>
                      <a:pt x="83" y="3"/>
                      <a:pt x="81" y="2"/>
                    </a:cubicBezTo>
                    <a:cubicBezTo>
                      <a:pt x="78" y="1"/>
                      <a:pt x="76" y="0"/>
                      <a:pt x="74" y="0"/>
                    </a:cubicBezTo>
                    <a:lnTo>
                      <a:pt x="18" y="0"/>
                    </a:lnTo>
                    <a:cubicBezTo>
                      <a:pt x="16" y="0"/>
                      <a:pt x="14" y="1"/>
                      <a:pt x="11" y="2"/>
                    </a:cubicBezTo>
                    <a:cubicBezTo>
                      <a:pt x="9" y="3"/>
                      <a:pt x="7" y="4"/>
                      <a:pt x="6" y="6"/>
                    </a:cubicBezTo>
                    <a:cubicBezTo>
                      <a:pt x="4" y="8"/>
                      <a:pt x="2" y="10"/>
                      <a:pt x="1" y="12"/>
                    </a:cubicBezTo>
                    <a:cubicBezTo>
                      <a:pt x="0" y="14"/>
                      <a:pt x="0" y="17"/>
                      <a:pt x="0" y="19"/>
                    </a:cubicBezTo>
                    <a:lnTo>
                      <a:pt x="0" y="51"/>
                    </a:lnTo>
                    <a:cubicBezTo>
                      <a:pt x="16" y="49"/>
                      <a:pt x="32" y="49"/>
                      <a:pt x="48" y="49"/>
                    </a:cubicBezTo>
                    <a:cubicBezTo>
                      <a:pt x="63" y="49"/>
                      <a:pt x="78" y="49"/>
                      <a:pt x="93" y="51"/>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71" name="Freeform 13">
                <a:extLst>
                  <a:ext uri="{FF2B5EF4-FFF2-40B4-BE49-F238E27FC236}">
                    <a16:creationId xmlns:a16="http://schemas.microsoft.com/office/drawing/2014/main" id="{B5407216-98A7-4905-A778-B1DCC02161DA}"/>
                  </a:ext>
                </a:extLst>
              </p:cNvPr>
              <p:cNvSpPr>
                <a:spLocks/>
              </p:cNvSpPr>
              <p:nvPr/>
            </p:nvSpPr>
            <p:spPr bwMode="auto">
              <a:xfrm>
                <a:off x="8721726" y="5754688"/>
                <a:ext cx="53975" cy="52388"/>
              </a:xfrm>
              <a:custGeom>
                <a:avLst/>
                <a:gdLst>
                  <a:gd name="T0" fmla="*/ 27 w 54"/>
                  <a:gd name="T1" fmla="*/ 53 h 53"/>
                  <a:gd name="T2" fmla="*/ 27 w 54"/>
                  <a:gd name="T3" fmla="*/ 53 h 53"/>
                  <a:gd name="T4" fmla="*/ 54 w 54"/>
                  <a:gd name="T5" fmla="*/ 26 h 53"/>
                  <a:gd name="T6" fmla="*/ 27 w 54"/>
                  <a:gd name="T7" fmla="*/ 0 h 53"/>
                  <a:gd name="T8" fmla="*/ 0 w 54"/>
                  <a:gd name="T9" fmla="*/ 26 h 53"/>
                  <a:gd name="T10" fmla="*/ 27 w 54"/>
                  <a:gd name="T11" fmla="*/ 53 h 53"/>
                </a:gdLst>
                <a:ahLst/>
                <a:cxnLst>
                  <a:cxn ang="0">
                    <a:pos x="T0" y="T1"/>
                  </a:cxn>
                  <a:cxn ang="0">
                    <a:pos x="T2" y="T3"/>
                  </a:cxn>
                  <a:cxn ang="0">
                    <a:pos x="T4" y="T5"/>
                  </a:cxn>
                  <a:cxn ang="0">
                    <a:pos x="T6" y="T7"/>
                  </a:cxn>
                  <a:cxn ang="0">
                    <a:pos x="T8" y="T9"/>
                  </a:cxn>
                  <a:cxn ang="0">
                    <a:pos x="T10" y="T11"/>
                  </a:cxn>
                </a:cxnLst>
                <a:rect l="0" t="0" r="r" b="b"/>
                <a:pathLst>
                  <a:path w="54" h="53">
                    <a:moveTo>
                      <a:pt x="27" y="53"/>
                    </a:moveTo>
                    <a:lnTo>
                      <a:pt x="27" y="53"/>
                    </a:lnTo>
                    <a:cubicBezTo>
                      <a:pt x="42" y="53"/>
                      <a:pt x="54" y="41"/>
                      <a:pt x="54" y="26"/>
                    </a:cubicBezTo>
                    <a:cubicBezTo>
                      <a:pt x="54" y="11"/>
                      <a:pt x="42" y="0"/>
                      <a:pt x="27" y="0"/>
                    </a:cubicBezTo>
                    <a:cubicBezTo>
                      <a:pt x="12" y="0"/>
                      <a:pt x="0" y="11"/>
                      <a:pt x="0" y="26"/>
                    </a:cubicBezTo>
                    <a:cubicBezTo>
                      <a:pt x="0" y="41"/>
                      <a:pt x="12" y="53"/>
                      <a:pt x="27" y="53"/>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73" name="Freeform 14">
                <a:extLst>
                  <a:ext uri="{FF2B5EF4-FFF2-40B4-BE49-F238E27FC236}">
                    <a16:creationId xmlns:a16="http://schemas.microsoft.com/office/drawing/2014/main" id="{0257C099-911A-447B-8BD3-B3F55FA7D3F0}"/>
                  </a:ext>
                </a:extLst>
              </p:cNvPr>
              <p:cNvSpPr>
                <a:spLocks/>
              </p:cNvSpPr>
              <p:nvPr/>
            </p:nvSpPr>
            <p:spPr bwMode="auto">
              <a:xfrm>
                <a:off x="8585201" y="5848351"/>
                <a:ext cx="92075" cy="61913"/>
              </a:xfrm>
              <a:custGeom>
                <a:avLst/>
                <a:gdLst>
                  <a:gd name="T0" fmla="*/ 93 w 93"/>
                  <a:gd name="T1" fmla="*/ 18 h 63"/>
                  <a:gd name="T2" fmla="*/ 93 w 93"/>
                  <a:gd name="T3" fmla="*/ 18 h 63"/>
                  <a:gd name="T4" fmla="*/ 91 w 93"/>
                  <a:gd name="T5" fmla="*/ 12 h 63"/>
                  <a:gd name="T6" fmla="*/ 87 w 93"/>
                  <a:gd name="T7" fmla="*/ 6 h 63"/>
                  <a:gd name="T8" fmla="*/ 81 w 93"/>
                  <a:gd name="T9" fmla="*/ 1 h 63"/>
                  <a:gd name="T10" fmla="*/ 74 w 93"/>
                  <a:gd name="T11" fmla="*/ 0 h 63"/>
                  <a:gd name="T12" fmla="*/ 18 w 93"/>
                  <a:gd name="T13" fmla="*/ 0 h 63"/>
                  <a:gd name="T14" fmla="*/ 12 w 93"/>
                  <a:gd name="T15" fmla="*/ 1 h 63"/>
                  <a:gd name="T16" fmla="*/ 6 w 93"/>
                  <a:gd name="T17" fmla="*/ 6 h 63"/>
                  <a:gd name="T18" fmla="*/ 1 w 93"/>
                  <a:gd name="T19" fmla="*/ 12 h 63"/>
                  <a:gd name="T20" fmla="*/ 0 w 93"/>
                  <a:gd name="T21" fmla="*/ 18 h 63"/>
                  <a:gd name="T22" fmla="*/ 0 w 93"/>
                  <a:gd name="T23" fmla="*/ 62 h 63"/>
                  <a:gd name="T24" fmla="*/ 0 w 93"/>
                  <a:gd name="T25" fmla="*/ 63 h 63"/>
                  <a:gd name="T26" fmla="*/ 93 w 93"/>
                  <a:gd name="T27" fmla="*/ 28 h 63"/>
                  <a:gd name="T28" fmla="*/ 93 w 93"/>
                  <a:gd name="T29" fmla="*/ 1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63">
                    <a:moveTo>
                      <a:pt x="93" y="18"/>
                    </a:moveTo>
                    <a:lnTo>
                      <a:pt x="93" y="18"/>
                    </a:lnTo>
                    <a:cubicBezTo>
                      <a:pt x="93" y="16"/>
                      <a:pt x="92" y="14"/>
                      <a:pt x="91" y="12"/>
                    </a:cubicBezTo>
                    <a:cubicBezTo>
                      <a:pt x="90" y="10"/>
                      <a:pt x="89" y="8"/>
                      <a:pt x="87" y="6"/>
                    </a:cubicBezTo>
                    <a:cubicBezTo>
                      <a:pt x="85" y="4"/>
                      <a:pt x="83" y="3"/>
                      <a:pt x="81" y="1"/>
                    </a:cubicBezTo>
                    <a:cubicBezTo>
                      <a:pt x="79" y="0"/>
                      <a:pt x="76" y="0"/>
                      <a:pt x="74" y="0"/>
                    </a:cubicBezTo>
                    <a:lnTo>
                      <a:pt x="18" y="0"/>
                    </a:lnTo>
                    <a:cubicBezTo>
                      <a:pt x="16" y="0"/>
                      <a:pt x="14" y="0"/>
                      <a:pt x="12" y="1"/>
                    </a:cubicBezTo>
                    <a:cubicBezTo>
                      <a:pt x="9" y="3"/>
                      <a:pt x="7" y="4"/>
                      <a:pt x="6" y="6"/>
                    </a:cubicBezTo>
                    <a:cubicBezTo>
                      <a:pt x="4" y="7"/>
                      <a:pt x="2" y="9"/>
                      <a:pt x="1" y="12"/>
                    </a:cubicBezTo>
                    <a:cubicBezTo>
                      <a:pt x="0" y="14"/>
                      <a:pt x="0" y="16"/>
                      <a:pt x="0" y="18"/>
                    </a:cubicBezTo>
                    <a:lnTo>
                      <a:pt x="0" y="62"/>
                    </a:lnTo>
                    <a:cubicBezTo>
                      <a:pt x="0" y="62"/>
                      <a:pt x="0" y="63"/>
                      <a:pt x="0" y="63"/>
                    </a:cubicBezTo>
                    <a:cubicBezTo>
                      <a:pt x="21" y="46"/>
                      <a:pt x="55" y="34"/>
                      <a:pt x="93" y="28"/>
                    </a:cubicBezTo>
                    <a:lnTo>
                      <a:pt x="93" y="18"/>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74" name="Freeform 15">
                <a:extLst>
                  <a:ext uri="{FF2B5EF4-FFF2-40B4-BE49-F238E27FC236}">
                    <a16:creationId xmlns:a16="http://schemas.microsoft.com/office/drawing/2014/main" id="{439DD4F1-997A-4984-B9D0-771B5E36C9D8}"/>
                  </a:ext>
                </a:extLst>
              </p:cNvPr>
              <p:cNvSpPr>
                <a:spLocks/>
              </p:cNvSpPr>
              <p:nvPr/>
            </p:nvSpPr>
            <p:spPr bwMode="auto">
              <a:xfrm>
                <a:off x="8604251" y="5781676"/>
                <a:ext cx="52388" cy="52388"/>
              </a:xfrm>
              <a:custGeom>
                <a:avLst/>
                <a:gdLst>
                  <a:gd name="T0" fmla="*/ 26 w 53"/>
                  <a:gd name="T1" fmla="*/ 0 h 53"/>
                  <a:gd name="T2" fmla="*/ 26 w 53"/>
                  <a:gd name="T3" fmla="*/ 0 h 53"/>
                  <a:gd name="T4" fmla="*/ 0 w 53"/>
                  <a:gd name="T5" fmla="*/ 27 h 53"/>
                  <a:gd name="T6" fmla="*/ 26 w 53"/>
                  <a:gd name="T7" fmla="*/ 53 h 53"/>
                  <a:gd name="T8" fmla="*/ 53 w 53"/>
                  <a:gd name="T9" fmla="*/ 27 h 53"/>
                  <a:gd name="T10" fmla="*/ 26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6" y="0"/>
                    </a:moveTo>
                    <a:lnTo>
                      <a:pt x="26" y="0"/>
                    </a:lnTo>
                    <a:cubicBezTo>
                      <a:pt x="12" y="0"/>
                      <a:pt x="0" y="12"/>
                      <a:pt x="0" y="27"/>
                    </a:cubicBezTo>
                    <a:cubicBezTo>
                      <a:pt x="0" y="42"/>
                      <a:pt x="12" y="53"/>
                      <a:pt x="26" y="53"/>
                    </a:cubicBezTo>
                    <a:cubicBezTo>
                      <a:pt x="41" y="53"/>
                      <a:pt x="53" y="42"/>
                      <a:pt x="53" y="27"/>
                    </a:cubicBezTo>
                    <a:cubicBezTo>
                      <a:pt x="53" y="12"/>
                      <a:pt x="41" y="0"/>
                      <a:pt x="26" y="0"/>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75" name="Freeform 16">
                <a:extLst>
                  <a:ext uri="{FF2B5EF4-FFF2-40B4-BE49-F238E27FC236}">
                    <a16:creationId xmlns:a16="http://schemas.microsoft.com/office/drawing/2014/main" id="{8FFD51BD-B755-43BD-82E1-5441D563111C}"/>
                  </a:ext>
                </a:extLst>
              </p:cNvPr>
              <p:cNvSpPr>
                <a:spLocks/>
              </p:cNvSpPr>
              <p:nvPr/>
            </p:nvSpPr>
            <p:spPr bwMode="auto">
              <a:xfrm>
                <a:off x="8820151" y="5848351"/>
                <a:ext cx="93663" cy="57150"/>
              </a:xfrm>
              <a:custGeom>
                <a:avLst/>
                <a:gdLst>
                  <a:gd name="T0" fmla="*/ 94 w 94"/>
                  <a:gd name="T1" fmla="*/ 18 h 59"/>
                  <a:gd name="T2" fmla="*/ 94 w 94"/>
                  <a:gd name="T3" fmla="*/ 18 h 59"/>
                  <a:gd name="T4" fmla="*/ 92 w 94"/>
                  <a:gd name="T5" fmla="*/ 12 h 59"/>
                  <a:gd name="T6" fmla="*/ 88 w 94"/>
                  <a:gd name="T7" fmla="*/ 6 h 59"/>
                  <a:gd name="T8" fmla="*/ 82 w 94"/>
                  <a:gd name="T9" fmla="*/ 1 h 59"/>
                  <a:gd name="T10" fmla="*/ 75 w 94"/>
                  <a:gd name="T11" fmla="*/ 0 h 59"/>
                  <a:gd name="T12" fmla="*/ 19 w 94"/>
                  <a:gd name="T13" fmla="*/ 0 h 59"/>
                  <a:gd name="T14" fmla="*/ 12 w 94"/>
                  <a:gd name="T15" fmla="*/ 1 h 59"/>
                  <a:gd name="T16" fmla="*/ 6 w 94"/>
                  <a:gd name="T17" fmla="*/ 6 h 59"/>
                  <a:gd name="T18" fmla="*/ 2 w 94"/>
                  <a:gd name="T19" fmla="*/ 12 h 59"/>
                  <a:gd name="T20" fmla="*/ 0 w 94"/>
                  <a:gd name="T21" fmla="*/ 18 h 59"/>
                  <a:gd name="T22" fmla="*/ 0 w 94"/>
                  <a:gd name="T23" fmla="*/ 27 h 59"/>
                  <a:gd name="T24" fmla="*/ 94 w 94"/>
                  <a:gd name="T25" fmla="*/ 59 h 59"/>
                  <a:gd name="T26" fmla="*/ 94 w 94"/>
                  <a:gd name="T2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59">
                    <a:moveTo>
                      <a:pt x="94" y="18"/>
                    </a:moveTo>
                    <a:lnTo>
                      <a:pt x="94" y="18"/>
                    </a:lnTo>
                    <a:cubicBezTo>
                      <a:pt x="94" y="16"/>
                      <a:pt x="93" y="14"/>
                      <a:pt x="92" y="12"/>
                    </a:cubicBezTo>
                    <a:cubicBezTo>
                      <a:pt x="91" y="10"/>
                      <a:pt x="89" y="8"/>
                      <a:pt x="88" y="6"/>
                    </a:cubicBezTo>
                    <a:cubicBezTo>
                      <a:pt x="86" y="4"/>
                      <a:pt x="84" y="3"/>
                      <a:pt x="82" y="1"/>
                    </a:cubicBezTo>
                    <a:cubicBezTo>
                      <a:pt x="79" y="0"/>
                      <a:pt x="77" y="0"/>
                      <a:pt x="75" y="0"/>
                    </a:cubicBezTo>
                    <a:lnTo>
                      <a:pt x="19" y="0"/>
                    </a:lnTo>
                    <a:cubicBezTo>
                      <a:pt x="17" y="0"/>
                      <a:pt x="15" y="0"/>
                      <a:pt x="12" y="1"/>
                    </a:cubicBezTo>
                    <a:cubicBezTo>
                      <a:pt x="10" y="3"/>
                      <a:pt x="8" y="4"/>
                      <a:pt x="6" y="6"/>
                    </a:cubicBezTo>
                    <a:cubicBezTo>
                      <a:pt x="5" y="7"/>
                      <a:pt x="3" y="9"/>
                      <a:pt x="2" y="12"/>
                    </a:cubicBezTo>
                    <a:cubicBezTo>
                      <a:pt x="1" y="14"/>
                      <a:pt x="0" y="16"/>
                      <a:pt x="0" y="18"/>
                    </a:cubicBezTo>
                    <a:lnTo>
                      <a:pt x="0" y="27"/>
                    </a:lnTo>
                    <a:cubicBezTo>
                      <a:pt x="38" y="33"/>
                      <a:pt x="71" y="44"/>
                      <a:pt x="94" y="59"/>
                    </a:cubicBezTo>
                    <a:lnTo>
                      <a:pt x="94" y="18"/>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76" name="Freeform 17">
                <a:extLst>
                  <a:ext uri="{FF2B5EF4-FFF2-40B4-BE49-F238E27FC236}">
                    <a16:creationId xmlns:a16="http://schemas.microsoft.com/office/drawing/2014/main" id="{A942C872-8CF8-4AEB-8B43-CA2BE3B56542}"/>
                  </a:ext>
                </a:extLst>
              </p:cNvPr>
              <p:cNvSpPr>
                <a:spLocks/>
              </p:cNvSpPr>
              <p:nvPr/>
            </p:nvSpPr>
            <p:spPr bwMode="auto">
              <a:xfrm>
                <a:off x="8840788" y="5781676"/>
                <a:ext cx="52388" cy="52388"/>
              </a:xfrm>
              <a:custGeom>
                <a:avLst/>
                <a:gdLst>
                  <a:gd name="T0" fmla="*/ 0 w 54"/>
                  <a:gd name="T1" fmla="*/ 27 h 53"/>
                  <a:gd name="T2" fmla="*/ 0 w 54"/>
                  <a:gd name="T3" fmla="*/ 27 h 53"/>
                  <a:gd name="T4" fmla="*/ 27 w 54"/>
                  <a:gd name="T5" fmla="*/ 53 h 53"/>
                  <a:gd name="T6" fmla="*/ 54 w 54"/>
                  <a:gd name="T7" fmla="*/ 27 h 53"/>
                  <a:gd name="T8" fmla="*/ 27 w 54"/>
                  <a:gd name="T9" fmla="*/ 0 h 53"/>
                  <a:gd name="T10" fmla="*/ 0 w 54"/>
                  <a:gd name="T11" fmla="*/ 27 h 53"/>
                </a:gdLst>
                <a:ahLst/>
                <a:cxnLst>
                  <a:cxn ang="0">
                    <a:pos x="T0" y="T1"/>
                  </a:cxn>
                  <a:cxn ang="0">
                    <a:pos x="T2" y="T3"/>
                  </a:cxn>
                  <a:cxn ang="0">
                    <a:pos x="T4" y="T5"/>
                  </a:cxn>
                  <a:cxn ang="0">
                    <a:pos x="T6" y="T7"/>
                  </a:cxn>
                  <a:cxn ang="0">
                    <a:pos x="T8" y="T9"/>
                  </a:cxn>
                  <a:cxn ang="0">
                    <a:pos x="T10" y="T11"/>
                  </a:cxn>
                </a:cxnLst>
                <a:rect l="0" t="0" r="r" b="b"/>
                <a:pathLst>
                  <a:path w="54" h="53">
                    <a:moveTo>
                      <a:pt x="0" y="27"/>
                    </a:moveTo>
                    <a:lnTo>
                      <a:pt x="0" y="27"/>
                    </a:lnTo>
                    <a:cubicBezTo>
                      <a:pt x="0" y="42"/>
                      <a:pt x="12" y="53"/>
                      <a:pt x="27" y="53"/>
                    </a:cubicBezTo>
                    <a:cubicBezTo>
                      <a:pt x="42" y="53"/>
                      <a:pt x="54" y="42"/>
                      <a:pt x="54" y="27"/>
                    </a:cubicBezTo>
                    <a:cubicBezTo>
                      <a:pt x="54" y="12"/>
                      <a:pt x="42" y="0"/>
                      <a:pt x="27" y="0"/>
                    </a:cubicBezTo>
                    <a:cubicBezTo>
                      <a:pt x="12" y="0"/>
                      <a:pt x="0" y="12"/>
                      <a:pt x="0" y="27"/>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77" name="Freeform 18">
                <a:extLst>
                  <a:ext uri="{FF2B5EF4-FFF2-40B4-BE49-F238E27FC236}">
                    <a16:creationId xmlns:a16="http://schemas.microsoft.com/office/drawing/2014/main" id="{736D7600-30BA-4166-9088-685566F96C16}"/>
                  </a:ext>
                </a:extLst>
              </p:cNvPr>
              <p:cNvSpPr>
                <a:spLocks/>
              </p:cNvSpPr>
              <p:nvPr/>
            </p:nvSpPr>
            <p:spPr bwMode="auto">
              <a:xfrm>
                <a:off x="8588376" y="5895976"/>
                <a:ext cx="325438" cy="114300"/>
              </a:xfrm>
              <a:custGeom>
                <a:avLst/>
                <a:gdLst>
                  <a:gd name="T0" fmla="*/ 311 w 331"/>
                  <a:gd name="T1" fmla="*/ 31 h 116"/>
                  <a:gd name="T2" fmla="*/ 311 w 331"/>
                  <a:gd name="T3" fmla="*/ 31 h 116"/>
                  <a:gd name="T4" fmla="*/ 236 w 331"/>
                  <a:gd name="T5" fmla="*/ 6 h 116"/>
                  <a:gd name="T6" fmla="*/ 192 w 331"/>
                  <a:gd name="T7" fmla="*/ 1 h 116"/>
                  <a:gd name="T8" fmla="*/ 165 w 331"/>
                  <a:gd name="T9" fmla="*/ 0 h 116"/>
                  <a:gd name="T10" fmla="*/ 135 w 331"/>
                  <a:gd name="T11" fmla="*/ 1 h 116"/>
                  <a:gd name="T12" fmla="*/ 90 w 331"/>
                  <a:gd name="T13" fmla="*/ 7 h 116"/>
                  <a:gd name="T14" fmla="*/ 15 w 331"/>
                  <a:gd name="T15" fmla="*/ 34 h 116"/>
                  <a:gd name="T16" fmla="*/ 0 w 331"/>
                  <a:gd name="T17" fmla="*/ 58 h 116"/>
                  <a:gd name="T18" fmla="*/ 165 w 331"/>
                  <a:gd name="T19" fmla="*/ 116 h 116"/>
                  <a:gd name="T20" fmla="*/ 331 w 331"/>
                  <a:gd name="T21" fmla="*/ 58 h 116"/>
                  <a:gd name="T22" fmla="*/ 311 w 331"/>
                  <a:gd name="T23" fmla="*/ 3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1" h="116">
                    <a:moveTo>
                      <a:pt x="311" y="31"/>
                    </a:moveTo>
                    <a:lnTo>
                      <a:pt x="311" y="31"/>
                    </a:lnTo>
                    <a:cubicBezTo>
                      <a:pt x="295" y="20"/>
                      <a:pt x="268" y="11"/>
                      <a:pt x="236" y="6"/>
                    </a:cubicBezTo>
                    <a:cubicBezTo>
                      <a:pt x="223" y="4"/>
                      <a:pt x="208" y="2"/>
                      <a:pt x="192" y="1"/>
                    </a:cubicBezTo>
                    <a:cubicBezTo>
                      <a:pt x="183" y="1"/>
                      <a:pt x="174" y="0"/>
                      <a:pt x="165" y="0"/>
                    </a:cubicBezTo>
                    <a:cubicBezTo>
                      <a:pt x="155" y="0"/>
                      <a:pt x="145" y="1"/>
                      <a:pt x="135" y="1"/>
                    </a:cubicBezTo>
                    <a:cubicBezTo>
                      <a:pt x="119" y="2"/>
                      <a:pt x="104" y="4"/>
                      <a:pt x="90" y="7"/>
                    </a:cubicBezTo>
                    <a:cubicBezTo>
                      <a:pt x="57" y="13"/>
                      <a:pt x="31" y="22"/>
                      <a:pt x="15" y="34"/>
                    </a:cubicBezTo>
                    <a:cubicBezTo>
                      <a:pt x="5" y="41"/>
                      <a:pt x="0" y="50"/>
                      <a:pt x="0" y="58"/>
                    </a:cubicBezTo>
                    <a:cubicBezTo>
                      <a:pt x="0" y="90"/>
                      <a:pt x="74" y="116"/>
                      <a:pt x="165" y="116"/>
                    </a:cubicBezTo>
                    <a:cubicBezTo>
                      <a:pt x="257" y="116"/>
                      <a:pt x="331" y="90"/>
                      <a:pt x="331" y="58"/>
                    </a:cubicBezTo>
                    <a:cubicBezTo>
                      <a:pt x="331" y="48"/>
                      <a:pt x="324" y="39"/>
                      <a:pt x="311" y="31"/>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grpSp>
      </p:grpSp>
      <p:grpSp>
        <p:nvGrpSpPr>
          <p:cNvPr id="78" name="Group 4">
            <a:extLst>
              <a:ext uri="{FF2B5EF4-FFF2-40B4-BE49-F238E27FC236}">
                <a16:creationId xmlns:a16="http://schemas.microsoft.com/office/drawing/2014/main" id="{79309C08-BCF3-4745-941F-F6A320953635}"/>
              </a:ext>
              <a:ext uri="{C183D7F6-B498-43B3-948B-1728B52AA6E4}">
                <adec:decorative xmlns:adec="http://schemas.microsoft.com/office/drawing/2017/decorative" val="1"/>
              </a:ext>
            </a:extLst>
          </p:cNvPr>
          <p:cNvGrpSpPr>
            <a:grpSpLocks noChangeAspect="1"/>
          </p:cNvGrpSpPr>
          <p:nvPr/>
        </p:nvGrpSpPr>
        <p:grpSpPr bwMode="auto">
          <a:xfrm>
            <a:off x="7181486" y="1602826"/>
            <a:ext cx="677426" cy="414706"/>
            <a:chOff x="6348" y="2577"/>
            <a:chExt cx="312" cy="191"/>
          </a:xfrm>
        </p:grpSpPr>
        <p:sp>
          <p:nvSpPr>
            <p:cNvPr id="79" name="Freeform 5">
              <a:extLst>
                <a:ext uri="{FF2B5EF4-FFF2-40B4-BE49-F238E27FC236}">
                  <a16:creationId xmlns:a16="http://schemas.microsoft.com/office/drawing/2014/main" id="{82CC5478-3911-4817-A478-2A1BBE799B19}"/>
                </a:ext>
              </a:extLst>
            </p:cNvPr>
            <p:cNvSpPr>
              <a:spLocks/>
            </p:cNvSpPr>
            <p:nvPr/>
          </p:nvSpPr>
          <p:spPr bwMode="auto">
            <a:xfrm>
              <a:off x="6348" y="2577"/>
              <a:ext cx="245" cy="176"/>
            </a:xfrm>
            <a:custGeom>
              <a:avLst/>
              <a:gdLst>
                <a:gd name="T0" fmla="*/ 35 w 329"/>
                <a:gd name="T1" fmla="*/ 124 h 236"/>
                <a:gd name="T2" fmla="*/ 35 w 329"/>
                <a:gd name="T3" fmla="*/ 124 h 236"/>
                <a:gd name="T4" fmla="*/ 9 w 329"/>
                <a:gd name="T5" fmla="*/ 146 h 236"/>
                <a:gd name="T6" fmla="*/ 0 w 329"/>
                <a:gd name="T7" fmla="*/ 179 h 236"/>
                <a:gd name="T8" fmla="*/ 5 w 329"/>
                <a:gd name="T9" fmla="*/ 201 h 236"/>
                <a:gd name="T10" fmla="*/ 17 w 329"/>
                <a:gd name="T11" fmla="*/ 219 h 236"/>
                <a:gd name="T12" fmla="*/ 36 w 329"/>
                <a:gd name="T13" fmla="*/ 232 h 236"/>
                <a:gd name="T14" fmla="*/ 57 w 329"/>
                <a:gd name="T15" fmla="*/ 236 h 236"/>
                <a:gd name="T16" fmla="*/ 85 w 329"/>
                <a:gd name="T17" fmla="*/ 236 h 236"/>
                <a:gd name="T18" fmla="*/ 80 w 329"/>
                <a:gd name="T19" fmla="*/ 219 h 236"/>
                <a:gd name="T20" fmla="*/ 79 w 329"/>
                <a:gd name="T21" fmla="*/ 202 h 236"/>
                <a:gd name="T22" fmla="*/ 83 w 329"/>
                <a:gd name="T23" fmla="*/ 176 h 236"/>
                <a:gd name="T24" fmla="*/ 96 w 329"/>
                <a:gd name="T25" fmla="*/ 155 h 236"/>
                <a:gd name="T26" fmla="*/ 115 w 329"/>
                <a:gd name="T27" fmla="*/ 139 h 236"/>
                <a:gd name="T28" fmla="*/ 140 w 329"/>
                <a:gd name="T29" fmla="*/ 130 h 236"/>
                <a:gd name="T30" fmla="*/ 140 w 329"/>
                <a:gd name="T31" fmla="*/ 130 h 236"/>
                <a:gd name="T32" fmla="*/ 153 w 329"/>
                <a:gd name="T33" fmla="*/ 100 h 236"/>
                <a:gd name="T34" fmla="*/ 174 w 329"/>
                <a:gd name="T35" fmla="*/ 76 h 236"/>
                <a:gd name="T36" fmla="*/ 201 w 329"/>
                <a:gd name="T37" fmla="*/ 61 h 236"/>
                <a:gd name="T38" fmla="*/ 233 w 329"/>
                <a:gd name="T39" fmla="*/ 55 h 236"/>
                <a:gd name="T40" fmla="*/ 252 w 329"/>
                <a:gd name="T41" fmla="*/ 58 h 236"/>
                <a:gd name="T42" fmla="*/ 270 w 329"/>
                <a:gd name="T43" fmla="*/ 64 h 236"/>
                <a:gd name="T44" fmla="*/ 286 w 329"/>
                <a:gd name="T45" fmla="*/ 74 h 236"/>
                <a:gd name="T46" fmla="*/ 299 w 329"/>
                <a:gd name="T47" fmla="*/ 89 h 236"/>
                <a:gd name="T48" fmla="*/ 314 w 329"/>
                <a:gd name="T49" fmla="*/ 83 h 236"/>
                <a:gd name="T50" fmla="*/ 329 w 329"/>
                <a:gd name="T51" fmla="*/ 82 h 236"/>
                <a:gd name="T52" fmla="*/ 319 w 329"/>
                <a:gd name="T53" fmla="*/ 50 h 236"/>
                <a:gd name="T54" fmla="*/ 298 w 329"/>
                <a:gd name="T55" fmla="*/ 24 h 236"/>
                <a:gd name="T56" fmla="*/ 269 w 329"/>
                <a:gd name="T57" fmla="*/ 6 h 236"/>
                <a:gd name="T58" fmla="*/ 235 w 329"/>
                <a:gd name="T59" fmla="*/ 0 h 236"/>
                <a:gd name="T60" fmla="*/ 211 w 329"/>
                <a:gd name="T61" fmla="*/ 3 h 236"/>
                <a:gd name="T62" fmla="*/ 190 w 329"/>
                <a:gd name="T63" fmla="*/ 13 h 236"/>
                <a:gd name="T64" fmla="*/ 171 w 329"/>
                <a:gd name="T65" fmla="*/ 28 h 236"/>
                <a:gd name="T66" fmla="*/ 157 w 329"/>
                <a:gd name="T67" fmla="*/ 47 h 236"/>
                <a:gd name="T68" fmla="*/ 149 w 329"/>
                <a:gd name="T69" fmla="*/ 44 h 236"/>
                <a:gd name="T70" fmla="*/ 140 w 329"/>
                <a:gd name="T71" fmla="*/ 41 h 236"/>
                <a:gd name="T72" fmla="*/ 131 w 329"/>
                <a:gd name="T73" fmla="*/ 39 h 236"/>
                <a:gd name="T74" fmla="*/ 123 w 329"/>
                <a:gd name="T75" fmla="*/ 38 h 236"/>
                <a:gd name="T76" fmla="*/ 95 w 329"/>
                <a:gd name="T77" fmla="*/ 44 h 236"/>
                <a:gd name="T78" fmla="*/ 72 w 329"/>
                <a:gd name="T79" fmla="*/ 60 h 236"/>
                <a:gd name="T80" fmla="*/ 57 w 329"/>
                <a:gd name="T81" fmla="*/ 84 h 236"/>
                <a:gd name="T82" fmla="*/ 52 w 329"/>
                <a:gd name="T83" fmla="*/ 112 h 236"/>
                <a:gd name="T84" fmla="*/ 52 w 329"/>
                <a:gd name="T85" fmla="*/ 116 h 236"/>
                <a:gd name="T86" fmla="*/ 52 w 329"/>
                <a:gd name="T87" fmla="*/ 120 h 236"/>
                <a:gd name="T88" fmla="*/ 43 w 329"/>
                <a:gd name="T89" fmla="*/ 121 h 236"/>
                <a:gd name="T90" fmla="*/ 35 w 329"/>
                <a:gd name="T91" fmla="*/ 12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9" h="236">
                  <a:moveTo>
                    <a:pt x="35" y="124"/>
                  </a:moveTo>
                  <a:lnTo>
                    <a:pt x="35" y="124"/>
                  </a:lnTo>
                  <a:cubicBezTo>
                    <a:pt x="23" y="129"/>
                    <a:pt x="14" y="136"/>
                    <a:pt x="9" y="146"/>
                  </a:cubicBezTo>
                  <a:cubicBezTo>
                    <a:pt x="3" y="155"/>
                    <a:pt x="0" y="166"/>
                    <a:pt x="0" y="179"/>
                  </a:cubicBezTo>
                  <a:cubicBezTo>
                    <a:pt x="0" y="186"/>
                    <a:pt x="2" y="194"/>
                    <a:pt x="5" y="201"/>
                  </a:cubicBezTo>
                  <a:cubicBezTo>
                    <a:pt x="8" y="207"/>
                    <a:pt x="12" y="214"/>
                    <a:pt x="17" y="219"/>
                  </a:cubicBezTo>
                  <a:cubicBezTo>
                    <a:pt x="23" y="224"/>
                    <a:pt x="29" y="228"/>
                    <a:pt x="36" y="232"/>
                  </a:cubicBezTo>
                  <a:cubicBezTo>
                    <a:pt x="43" y="235"/>
                    <a:pt x="50" y="236"/>
                    <a:pt x="57" y="236"/>
                  </a:cubicBezTo>
                  <a:lnTo>
                    <a:pt x="85" y="236"/>
                  </a:lnTo>
                  <a:cubicBezTo>
                    <a:pt x="83" y="231"/>
                    <a:pt x="81" y="225"/>
                    <a:pt x="80" y="219"/>
                  </a:cubicBezTo>
                  <a:cubicBezTo>
                    <a:pt x="79" y="214"/>
                    <a:pt x="79" y="208"/>
                    <a:pt x="79" y="202"/>
                  </a:cubicBezTo>
                  <a:cubicBezTo>
                    <a:pt x="79" y="192"/>
                    <a:pt x="80" y="184"/>
                    <a:pt x="83" y="176"/>
                  </a:cubicBezTo>
                  <a:cubicBezTo>
                    <a:pt x="86" y="168"/>
                    <a:pt x="90" y="161"/>
                    <a:pt x="96" y="155"/>
                  </a:cubicBezTo>
                  <a:cubicBezTo>
                    <a:pt x="101" y="148"/>
                    <a:pt x="108" y="143"/>
                    <a:pt x="115" y="139"/>
                  </a:cubicBezTo>
                  <a:cubicBezTo>
                    <a:pt x="123" y="135"/>
                    <a:pt x="131" y="132"/>
                    <a:pt x="140" y="130"/>
                  </a:cubicBezTo>
                  <a:lnTo>
                    <a:pt x="140" y="130"/>
                  </a:lnTo>
                  <a:cubicBezTo>
                    <a:pt x="143" y="119"/>
                    <a:pt x="147" y="109"/>
                    <a:pt x="153" y="100"/>
                  </a:cubicBezTo>
                  <a:cubicBezTo>
                    <a:pt x="159" y="91"/>
                    <a:pt x="166" y="83"/>
                    <a:pt x="174" y="76"/>
                  </a:cubicBezTo>
                  <a:cubicBezTo>
                    <a:pt x="182" y="70"/>
                    <a:pt x="191" y="65"/>
                    <a:pt x="201" y="61"/>
                  </a:cubicBezTo>
                  <a:cubicBezTo>
                    <a:pt x="211" y="57"/>
                    <a:pt x="222" y="55"/>
                    <a:pt x="233" y="55"/>
                  </a:cubicBezTo>
                  <a:cubicBezTo>
                    <a:pt x="240" y="55"/>
                    <a:pt x="246" y="56"/>
                    <a:pt x="252" y="58"/>
                  </a:cubicBezTo>
                  <a:cubicBezTo>
                    <a:pt x="259" y="59"/>
                    <a:pt x="265" y="61"/>
                    <a:pt x="270" y="64"/>
                  </a:cubicBezTo>
                  <a:cubicBezTo>
                    <a:pt x="276" y="67"/>
                    <a:pt x="281" y="70"/>
                    <a:pt x="286" y="74"/>
                  </a:cubicBezTo>
                  <a:cubicBezTo>
                    <a:pt x="291" y="78"/>
                    <a:pt x="295" y="83"/>
                    <a:pt x="299" y="89"/>
                  </a:cubicBezTo>
                  <a:cubicBezTo>
                    <a:pt x="303" y="86"/>
                    <a:pt x="308" y="84"/>
                    <a:pt x="314" y="83"/>
                  </a:cubicBezTo>
                  <a:cubicBezTo>
                    <a:pt x="319" y="83"/>
                    <a:pt x="324" y="82"/>
                    <a:pt x="329" y="82"/>
                  </a:cubicBezTo>
                  <a:cubicBezTo>
                    <a:pt x="328" y="71"/>
                    <a:pt x="324" y="60"/>
                    <a:pt x="319" y="50"/>
                  </a:cubicBezTo>
                  <a:cubicBezTo>
                    <a:pt x="313" y="40"/>
                    <a:pt x="306" y="31"/>
                    <a:pt x="298" y="24"/>
                  </a:cubicBezTo>
                  <a:cubicBezTo>
                    <a:pt x="289" y="16"/>
                    <a:pt x="280" y="10"/>
                    <a:pt x="269" y="6"/>
                  </a:cubicBezTo>
                  <a:cubicBezTo>
                    <a:pt x="258" y="2"/>
                    <a:pt x="247" y="0"/>
                    <a:pt x="235" y="0"/>
                  </a:cubicBezTo>
                  <a:cubicBezTo>
                    <a:pt x="227" y="0"/>
                    <a:pt x="219" y="1"/>
                    <a:pt x="211" y="3"/>
                  </a:cubicBezTo>
                  <a:cubicBezTo>
                    <a:pt x="204" y="5"/>
                    <a:pt x="196" y="9"/>
                    <a:pt x="190" y="13"/>
                  </a:cubicBezTo>
                  <a:cubicBezTo>
                    <a:pt x="183" y="17"/>
                    <a:pt x="177" y="22"/>
                    <a:pt x="171" y="28"/>
                  </a:cubicBezTo>
                  <a:cubicBezTo>
                    <a:pt x="166" y="34"/>
                    <a:pt x="161" y="40"/>
                    <a:pt x="157" y="47"/>
                  </a:cubicBezTo>
                  <a:cubicBezTo>
                    <a:pt x="155" y="46"/>
                    <a:pt x="152" y="45"/>
                    <a:pt x="149" y="44"/>
                  </a:cubicBezTo>
                  <a:cubicBezTo>
                    <a:pt x="146" y="42"/>
                    <a:pt x="143" y="41"/>
                    <a:pt x="140" y="41"/>
                  </a:cubicBezTo>
                  <a:cubicBezTo>
                    <a:pt x="137" y="40"/>
                    <a:pt x="134" y="39"/>
                    <a:pt x="131" y="39"/>
                  </a:cubicBezTo>
                  <a:cubicBezTo>
                    <a:pt x="128" y="39"/>
                    <a:pt x="125" y="38"/>
                    <a:pt x="123" y="38"/>
                  </a:cubicBezTo>
                  <a:cubicBezTo>
                    <a:pt x="113" y="38"/>
                    <a:pt x="103" y="40"/>
                    <a:pt x="95" y="44"/>
                  </a:cubicBezTo>
                  <a:cubicBezTo>
                    <a:pt x="86" y="48"/>
                    <a:pt x="79" y="54"/>
                    <a:pt x="72" y="60"/>
                  </a:cubicBezTo>
                  <a:cubicBezTo>
                    <a:pt x="66" y="67"/>
                    <a:pt x="61" y="75"/>
                    <a:pt x="57" y="84"/>
                  </a:cubicBezTo>
                  <a:cubicBezTo>
                    <a:pt x="54" y="93"/>
                    <a:pt x="52" y="102"/>
                    <a:pt x="52" y="112"/>
                  </a:cubicBezTo>
                  <a:cubicBezTo>
                    <a:pt x="52" y="113"/>
                    <a:pt x="52" y="114"/>
                    <a:pt x="52" y="116"/>
                  </a:cubicBezTo>
                  <a:cubicBezTo>
                    <a:pt x="52" y="117"/>
                    <a:pt x="52" y="118"/>
                    <a:pt x="52" y="120"/>
                  </a:cubicBezTo>
                  <a:cubicBezTo>
                    <a:pt x="49" y="120"/>
                    <a:pt x="46" y="120"/>
                    <a:pt x="43" y="121"/>
                  </a:cubicBezTo>
                  <a:cubicBezTo>
                    <a:pt x="40" y="122"/>
                    <a:pt x="38" y="123"/>
                    <a:pt x="35" y="124"/>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0" name="Freeform 6">
              <a:extLst>
                <a:ext uri="{FF2B5EF4-FFF2-40B4-BE49-F238E27FC236}">
                  <a16:creationId xmlns:a16="http://schemas.microsoft.com/office/drawing/2014/main" id="{FE2377B2-8CDB-480A-A2C7-43635D69E821}"/>
                </a:ext>
              </a:extLst>
            </p:cNvPr>
            <p:cNvSpPr>
              <a:spLocks/>
            </p:cNvSpPr>
            <p:nvPr/>
          </p:nvSpPr>
          <p:spPr bwMode="auto">
            <a:xfrm>
              <a:off x="6427" y="2640"/>
              <a:ext cx="233" cy="128"/>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
        <p:nvSpPr>
          <p:cNvPr id="194" name="!!Rectangle 272">
            <a:extLst>
              <a:ext uri="{FF2B5EF4-FFF2-40B4-BE49-F238E27FC236}">
                <a16:creationId xmlns:a16="http://schemas.microsoft.com/office/drawing/2014/main" id="{32D85EA7-C7FF-4CF3-BAE4-EC320049541C}"/>
              </a:ext>
              <a:ext uri="{C183D7F6-B498-43B3-948B-1728B52AA6E4}">
                <adec:decorative xmlns:adec="http://schemas.microsoft.com/office/drawing/2017/decorative" val="1"/>
              </a:ext>
            </a:extLst>
          </p:cNvPr>
          <p:cNvSpPr/>
          <p:nvPr/>
        </p:nvSpPr>
        <p:spPr bwMode="auto">
          <a:xfrm rot="18900000" flipV="1">
            <a:off x="1680845" y="2693725"/>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
        <p:nvSpPr>
          <p:cNvPr id="195" name="Rectangle 272">
            <a:extLst>
              <a:ext uri="{FF2B5EF4-FFF2-40B4-BE49-F238E27FC236}">
                <a16:creationId xmlns:a16="http://schemas.microsoft.com/office/drawing/2014/main" id="{E5BD7F02-1045-4E2F-BC9A-8D6F49AAB48F}"/>
              </a:ext>
              <a:ext uri="{C183D7F6-B498-43B3-948B-1728B52AA6E4}">
                <adec:decorative xmlns:adec="http://schemas.microsoft.com/office/drawing/2017/decorative" val="1"/>
              </a:ext>
            </a:extLst>
          </p:cNvPr>
          <p:cNvSpPr/>
          <p:nvPr/>
        </p:nvSpPr>
        <p:spPr bwMode="auto">
          <a:xfrm rot="18900000" flipV="1">
            <a:off x="4529243" y="2693725"/>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
        <p:nvSpPr>
          <p:cNvPr id="196" name="Rectangle 272">
            <a:extLst>
              <a:ext uri="{FF2B5EF4-FFF2-40B4-BE49-F238E27FC236}">
                <a16:creationId xmlns:a16="http://schemas.microsoft.com/office/drawing/2014/main" id="{9379F008-848C-425C-9FD3-33C12C31CA98}"/>
              </a:ext>
              <a:ext uri="{C183D7F6-B498-43B3-948B-1728B52AA6E4}">
                <adec:decorative xmlns:adec="http://schemas.microsoft.com/office/drawing/2017/decorative" val="1"/>
              </a:ext>
            </a:extLst>
          </p:cNvPr>
          <p:cNvSpPr/>
          <p:nvPr/>
        </p:nvSpPr>
        <p:spPr bwMode="auto">
          <a:xfrm rot="18900000" flipV="1">
            <a:off x="7377641" y="2693725"/>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sp>
        <p:nvSpPr>
          <p:cNvPr id="197" name="Rectangle 272">
            <a:extLst>
              <a:ext uri="{FF2B5EF4-FFF2-40B4-BE49-F238E27FC236}">
                <a16:creationId xmlns:a16="http://schemas.microsoft.com/office/drawing/2014/main" id="{5800629D-1092-4A76-AC99-3B5838BDA781}"/>
              </a:ext>
              <a:ext uri="{C183D7F6-B498-43B3-948B-1728B52AA6E4}">
                <adec:decorative xmlns:adec="http://schemas.microsoft.com/office/drawing/2017/decorative" val="1"/>
              </a:ext>
            </a:extLst>
          </p:cNvPr>
          <p:cNvSpPr/>
          <p:nvPr/>
        </p:nvSpPr>
        <p:spPr bwMode="auto">
          <a:xfrm rot="18900000" flipV="1">
            <a:off x="10226039" y="2693725"/>
            <a:ext cx="285116" cy="285116"/>
          </a:xfrm>
          <a:custGeom>
            <a:avLst/>
            <a:gdLst>
              <a:gd name="connsiteX0" fmla="*/ 0 w 493485"/>
              <a:gd name="connsiteY0" fmla="*/ 0 h 493485"/>
              <a:gd name="connsiteX1" fmla="*/ 493485 w 493485"/>
              <a:gd name="connsiteY1" fmla="*/ 0 h 493485"/>
              <a:gd name="connsiteX2" fmla="*/ 493485 w 493485"/>
              <a:gd name="connsiteY2" fmla="*/ 493485 h 493485"/>
              <a:gd name="connsiteX3" fmla="*/ 0 w 493485"/>
              <a:gd name="connsiteY3" fmla="*/ 493485 h 493485"/>
              <a:gd name="connsiteX4" fmla="*/ 0 w 493485"/>
              <a:gd name="connsiteY4" fmla="*/ 0 h 493485"/>
              <a:gd name="connsiteX0" fmla="*/ 493485 w 584925"/>
              <a:gd name="connsiteY0" fmla="*/ 493485 h 584925"/>
              <a:gd name="connsiteX1" fmla="*/ 0 w 584925"/>
              <a:gd name="connsiteY1" fmla="*/ 493485 h 584925"/>
              <a:gd name="connsiteX2" fmla="*/ 0 w 584925"/>
              <a:gd name="connsiteY2" fmla="*/ 0 h 584925"/>
              <a:gd name="connsiteX3" fmla="*/ 493485 w 584925"/>
              <a:gd name="connsiteY3" fmla="*/ 0 h 584925"/>
              <a:gd name="connsiteX4" fmla="*/ 584925 w 584925"/>
              <a:gd name="connsiteY4" fmla="*/ 584925 h 584925"/>
              <a:gd name="connsiteX0" fmla="*/ 493485 w 493485"/>
              <a:gd name="connsiteY0" fmla="*/ 493485 h 493485"/>
              <a:gd name="connsiteX1" fmla="*/ 0 w 493485"/>
              <a:gd name="connsiteY1" fmla="*/ 493485 h 493485"/>
              <a:gd name="connsiteX2" fmla="*/ 0 w 493485"/>
              <a:gd name="connsiteY2" fmla="*/ 0 h 493485"/>
              <a:gd name="connsiteX3" fmla="*/ 493485 w 493485"/>
              <a:gd name="connsiteY3" fmla="*/ 0 h 493485"/>
              <a:gd name="connsiteX0" fmla="*/ 0 w 493485"/>
              <a:gd name="connsiteY0" fmla="*/ 493485 h 493485"/>
              <a:gd name="connsiteX1" fmla="*/ 0 w 493485"/>
              <a:gd name="connsiteY1" fmla="*/ 0 h 493485"/>
              <a:gd name="connsiteX2" fmla="*/ 493485 w 493485"/>
              <a:gd name="connsiteY2" fmla="*/ 0 h 493485"/>
            </a:gdLst>
            <a:ahLst/>
            <a:cxnLst>
              <a:cxn ang="0">
                <a:pos x="connsiteX0" y="connsiteY0"/>
              </a:cxn>
              <a:cxn ang="0">
                <a:pos x="connsiteX1" y="connsiteY1"/>
              </a:cxn>
              <a:cxn ang="0">
                <a:pos x="connsiteX2" y="connsiteY2"/>
              </a:cxn>
            </a:cxnLst>
            <a:rect l="l" t="t" r="r" b="b"/>
            <a:pathLst>
              <a:path w="493485" h="493485">
                <a:moveTo>
                  <a:pt x="0" y="493485"/>
                </a:moveTo>
                <a:lnTo>
                  <a:pt x="0" y="0"/>
                </a:lnTo>
                <a:lnTo>
                  <a:pt x="493485" y="0"/>
                </a:lnTo>
              </a:path>
            </a:pathLst>
          </a:custGeom>
          <a:noFill/>
          <a:ln w="38100">
            <a:solidFill>
              <a:schemeClr val="bg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900">
              <a:gradFill>
                <a:gsLst>
                  <a:gs pos="5417">
                    <a:schemeClr val="accent6"/>
                  </a:gs>
                  <a:gs pos="100000">
                    <a:schemeClr val="accent6"/>
                  </a:gs>
                </a:gsLst>
                <a:lin ang="5400000" scaled="0"/>
              </a:gradFill>
            </a:endParaRPr>
          </a:p>
        </p:txBody>
      </p:sp>
      <p:cxnSp>
        <p:nvCxnSpPr>
          <p:cNvPr id="47" name="Straight Arrow Connector 46">
            <a:extLst>
              <a:ext uri="{FF2B5EF4-FFF2-40B4-BE49-F238E27FC236}">
                <a16:creationId xmlns:a16="http://schemas.microsoft.com/office/drawing/2014/main" id="{99B15C13-7738-4F4B-A2A7-9A3334806311}"/>
              </a:ext>
              <a:ext uri="{C183D7F6-B498-43B3-948B-1728B52AA6E4}">
                <adec:decorative xmlns:adec="http://schemas.microsoft.com/office/drawing/2017/decorative" val="1"/>
              </a:ext>
            </a:extLst>
          </p:cNvPr>
          <p:cNvCxnSpPr>
            <a:cxnSpLocks/>
          </p:cNvCxnSpPr>
          <p:nvPr/>
        </p:nvCxnSpPr>
        <p:spPr>
          <a:xfrm>
            <a:off x="1275977" y="4158910"/>
            <a:ext cx="1156525" cy="0"/>
          </a:xfrm>
          <a:prstGeom prst="straightConnector1">
            <a:avLst/>
          </a:prstGeom>
          <a:ln w="1905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52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156"/>
                                        </p:tgtEl>
                                        <p:attrNameLst>
                                          <p:attrName>style.visibility</p:attrName>
                                        </p:attrNameLst>
                                      </p:cBhvr>
                                      <p:to>
                                        <p:strVal val="visible"/>
                                      </p:to>
                                    </p:set>
                                    <p:anim calcmode="lin" valueType="num">
                                      <p:cBhvr additive="base">
                                        <p:cTn id="7" dur="500" fill="hold"/>
                                        <p:tgtEl>
                                          <p:spTgt spid="156"/>
                                        </p:tgtEl>
                                        <p:attrNameLst>
                                          <p:attrName>ppt_x</p:attrName>
                                        </p:attrNameLst>
                                      </p:cBhvr>
                                      <p:tavLst>
                                        <p:tav tm="0">
                                          <p:val>
                                            <p:strVal val="#ppt_x"/>
                                          </p:val>
                                        </p:tav>
                                        <p:tav tm="100000">
                                          <p:val>
                                            <p:strVal val="#ppt_x"/>
                                          </p:val>
                                        </p:tav>
                                      </p:tavLst>
                                    </p:anim>
                                    <p:anim calcmode="lin" valueType="num">
                                      <p:cBhvr additive="base">
                                        <p:cTn id="8" dur="500" fill="hold"/>
                                        <p:tgtEl>
                                          <p:spTgt spid="15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57"/>
                                        </p:tgtEl>
                                        <p:attrNameLst>
                                          <p:attrName>style.visibility</p:attrName>
                                        </p:attrNameLst>
                                      </p:cBhvr>
                                      <p:to>
                                        <p:strVal val="visible"/>
                                      </p:to>
                                    </p:set>
                                    <p:anim calcmode="lin" valueType="num">
                                      <p:cBhvr additive="base">
                                        <p:cTn id="11" dur="500" fill="hold"/>
                                        <p:tgtEl>
                                          <p:spTgt spid="157"/>
                                        </p:tgtEl>
                                        <p:attrNameLst>
                                          <p:attrName>ppt_x</p:attrName>
                                        </p:attrNameLst>
                                      </p:cBhvr>
                                      <p:tavLst>
                                        <p:tav tm="0">
                                          <p:val>
                                            <p:strVal val="#ppt_x"/>
                                          </p:val>
                                        </p:tav>
                                        <p:tav tm="100000">
                                          <p:val>
                                            <p:strVal val="#ppt_x"/>
                                          </p:val>
                                        </p:tav>
                                      </p:tavLst>
                                    </p:anim>
                                    <p:anim calcmode="lin" valueType="num">
                                      <p:cBhvr additive="base">
                                        <p:cTn id="12" dur="500" fill="hold"/>
                                        <p:tgtEl>
                                          <p:spTgt spid="15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58"/>
                                        </p:tgtEl>
                                        <p:attrNameLst>
                                          <p:attrName>style.visibility</p:attrName>
                                        </p:attrNameLst>
                                      </p:cBhvr>
                                      <p:to>
                                        <p:strVal val="visible"/>
                                      </p:to>
                                    </p:set>
                                    <p:anim calcmode="lin" valueType="num">
                                      <p:cBhvr additive="base">
                                        <p:cTn id="15" dur="500" fill="hold"/>
                                        <p:tgtEl>
                                          <p:spTgt spid="158"/>
                                        </p:tgtEl>
                                        <p:attrNameLst>
                                          <p:attrName>ppt_x</p:attrName>
                                        </p:attrNameLst>
                                      </p:cBhvr>
                                      <p:tavLst>
                                        <p:tav tm="0">
                                          <p:val>
                                            <p:strVal val="#ppt_x"/>
                                          </p:val>
                                        </p:tav>
                                        <p:tav tm="100000">
                                          <p:val>
                                            <p:strVal val="#ppt_x"/>
                                          </p:val>
                                        </p:tav>
                                      </p:tavLst>
                                    </p:anim>
                                    <p:anim calcmode="lin" valueType="num">
                                      <p:cBhvr additive="base">
                                        <p:cTn id="16" dur="500" fill="hold"/>
                                        <p:tgtEl>
                                          <p:spTgt spid="158"/>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fill="hold"/>
                                        <p:tgtEl>
                                          <p:spTgt spid="67"/>
                                        </p:tgtEl>
                                        <p:attrNameLst>
                                          <p:attrName>ppt_x</p:attrName>
                                        </p:attrNameLst>
                                      </p:cBhvr>
                                      <p:tavLst>
                                        <p:tav tm="0">
                                          <p:val>
                                            <p:strVal val="#ppt_x"/>
                                          </p:val>
                                        </p:tav>
                                        <p:tav tm="100000">
                                          <p:val>
                                            <p:strVal val="#ppt_x"/>
                                          </p:val>
                                        </p:tav>
                                      </p:tavLst>
                                    </p:anim>
                                    <p:anim calcmode="lin" valueType="num">
                                      <p:cBhvr additive="base">
                                        <p:cTn id="20" dur="500" fill="hold"/>
                                        <p:tgtEl>
                                          <p:spTgt spid="6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94"/>
                                        </p:tgtEl>
                                        <p:attrNameLst>
                                          <p:attrName>style.visibility</p:attrName>
                                        </p:attrNameLst>
                                      </p:cBhvr>
                                      <p:to>
                                        <p:strVal val="visible"/>
                                      </p:to>
                                    </p:set>
                                    <p:anim calcmode="lin" valueType="num">
                                      <p:cBhvr additive="base">
                                        <p:cTn id="23" dur="500" fill="hold"/>
                                        <p:tgtEl>
                                          <p:spTgt spid="194"/>
                                        </p:tgtEl>
                                        <p:attrNameLst>
                                          <p:attrName>ppt_x</p:attrName>
                                        </p:attrNameLst>
                                      </p:cBhvr>
                                      <p:tavLst>
                                        <p:tav tm="0">
                                          <p:val>
                                            <p:strVal val="#ppt_x"/>
                                          </p:val>
                                        </p:tav>
                                        <p:tav tm="100000">
                                          <p:val>
                                            <p:strVal val="#ppt_x"/>
                                          </p:val>
                                        </p:tav>
                                      </p:tavLst>
                                    </p:anim>
                                    <p:anim calcmode="lin" valueType="num">
                                      <p:cBhvr additive="base">
                                        <p:cTn id="24" dur="500" fill="hold"/>
                                        <p:tgtEl>
                                          <p:spTgt spid="194"/>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ppt_x"/>
                                          </p:val>
                                        </p:tav>
                                        <p:tav tm="100000">
                                          <p:val>
                                            <p:strVal val="#ppt_x"/>
                                          </p:val>
                                        </p:tav>
                                      </p:tavLst>
                                    </p:anim>
                                    <p:anim calcmode="lin" valueType="num">
                                      <p:cBhvr additive="base">
                                        <p:cTn id="28" dur="500" fill="hold"/>
                                        <p:tgtEl>
                                          <p:spTgt spid="47"/>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2" presetClass="entr" presetSubtype="4" decel="100000" fill="hold" grpId="0" nodeType="afterEffect">
                                  <p:stCondLst>
                                    <p:cond delay="0"/>
                                  </p:stCondLst>
                                  <p:childTnLst>
                                    <p:set>
                                      <p:cBhvr>
                                        <p:cTn id="31" dur="1" fill="hold">
                                          <p:stCondLst>
                                            <p:cond delay="0"/>
                                          </p:stCondLst>
                                        </p:cTn>
                                        <p:tgtEl>
                                          <p:spTgt spid="155"/>
                                        </p:tgtEl>
                                        <p:attrNameLst>
                                          <p:attrName>style.visibility</p:attrName>
                                        </p:attrNameLst>
                                      </p:cBhvr>
                                      <p:to>
                                        <p:strVal val="visible"/>
                                      </p:to>
                                    </p:set>
                                    <p:anim calcmode="lin" valueType="num">
                                      <p:cBhvr additive="base">
                                        <p:cTn id="32" dur="500" fill="hold"/>
                                        <p:tgtEl>
                                          <p:spTgt spid="155"/>
                                        </p:tgtEl>
                                        <p:attrNameLst>
                                          <p:attrName>ppt_x</p:attrName>
                                        </p:attrNameLst>
                                      </p:cBhvr>
                                      <p:tavLst>
                                        <p:tav tm="0">
                                          <p:val>
                                            <p:strVal val="#ppt_x"/>
                                          </p:val>
                                        </p:tav>
                                        <p:tav tm="100000">
                                          <p:val>
                                            <p:strVal val="#ppt_x"/>
                                          </p:val>
                                        </p:tav>
                                      </p:tavLst>
                                    </p:anim>
                                    <p:anim calcmode="lin" valueType="num">
                                      <p:cBhvr additive="base">
                                        <p:cTn id="33" dur="500" fill="hold"/>
                                        <p:tgtEl>
                                          <p:spTgt spid="155"/>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0"/>
                                  </p:stCondLst>
                                  <p:childTnLst>
                                    <p:set>
                                      <p:cBhvr>
                                        <p:cTn id="35" dur="1" fill="hold">
                                          <p:stCondLst>
                                            <p:cond delay="0"/>
                                          </p:stCondLst>
                                        </p:cTn>
                                        <p:tgtEl>
                                          <p:spTgt spid="167"/>
                                        </p:tgtEl>
                                        <p:attrNameLst>
                                          <p:attrName>style.visibility</p:attrName>
                                        </p:attrNameLst>
                                      </p:cBhvr>
                                      <p:to>
                                        <p:strVal val="visible"/>
                                      </p:to>
                                    </p:set>
                                    <p:anim calcmode="lin" valueType="num">
                                      <p:cBhvr additive="base">
                                        <p:cTn id="36" dur="500" fill="hold"/>
                                        <p:tgtEl>
                                          <p:spTgt spid="167"/>
                                        </p:tgtEl>
                                        <p:attrNameLst>
                                          <p:attrName>ppt_x</p:attrName>
                                        </p:attrNameLst>
                                      </p:cBhvr>
                                      <p:tavLst>
                                        <p:tav tm="0">
                                          <p:val>
                                            <p:strVal val="#ppt_x"/>
                                          </p:val>
                                        </p:tav>
                                        <p:tav tm="100000">
                                          <p:val>
                                            <p:strVal val="#ppt_x"/>
                                          </p:val>
                                        </p:tav>
                                      </p:tavLst>
                                    </p:anim>
                                    <p:anim calcmode="lin" valueType="num">
                                      <p:cBhvr additive="base">
                                        <p:cTn id="37" dur="500" fill="hold"/>
                                        <p:tgtEl>
                                          <p:spTgt spid="167"/>
                                        </p:tgtEl>
                                        <p:attrNameLst>
                                          <p:attrName>ppt_y</p:attrName>
                                        </p:attrNameLst>
                                      </p:cBhvr>
                                      <p:tavLst>
                                        <p:tav tm="0">
                                          <p:val>
                                            <p:strVal val="1+#ppt_h/2"/>
                                          </p:val>
                                        </p:tav>
                                        <p:tav tm="100000">
                                          <p:val>
                                            <p:strVal val="#ppt_y"/>
                                          </p:val>
                                        </p:tav>
                                      </p:tavLst>
                                    </p:anim>
                                  </p:childTnLst>
                                </p:cTn>
                              </p:par>
                              <p:par>
                                <p:cTn id="38" presetID="2" presetClass="entr" presetSubtype="4" decel="100000" fill="hold" grpId="0" nodeType="withEffect">
                                  <p:stCondLst>
                                    <p:cond delay="0"/>
                                  </p:stCondLst>
                                  <p:childTnLst>
                                    <p:set>
                                      <p:cBhvr>
                                        <p:cTn id="39" dur="1" fill="hold">
                                          <p:stCondLst>
                                            <p:cond delay="0"/>
                                          </p:stCondLst>
                                        </p:cTn>
                                        <p:tgtEl>
                                          <p:spTgt spid="168"/>
                                        </p:tgtEl>
                                        <p:attrNameLst>
                                          <p:attrName>style.visibility</p:attrName>
                                        </p:attrNameLst>
                                      </p:cBhvr>
                                      <p:to>
                                        <p:strVal val="visible"/>
                                      </p:to>
                                    </p:set>
                                    <p:anim calcmode="lin" valueType="num">
                                      <p:cBhvr additive="base">
                                        <p:cTn id="40" dur="500" fill="hold"/>
                                        <p:tgtEl>
                                          <p:spTgt spid="168"/>
                                        </p:tgtEl>
                                        <p:attrNameLst>
                                          <p:attrName>ppt_x</p:attrName>
                                        </p:attrNameLst>
                                      </p:cBhvr>
                                      <p:tavLst>
                                        <p:tav tm="0">
                                          <p:val>
                                            <p:strVal val="#ppt_x"/>
                                          </p:val>
                                        </p:tav>
                                        <p:tav tm="100000">
                                          <p:val>
                                            <p:strVal val="#ppt_x"/>
                                          </p:val>
                                        </p:tav>
                                      </p:tavLst>
                                    </p:anim>
                                    <p:anim calcmode="lin" valueType="num">
                                      <p:cBhvr additive="base">
                                        <p:cTn id="41" dur="500" fill="hold"/>
                                        <p:tgtEl>
                                          <p:spTgt spid="168"/>
                                        </p:tgtEl>
                                        <p:attrNameLst>
                                          <p:attrName>ppt_y</p:attrName>
                                        </p:attrNameLst>
                                      </p:cBhvr>
                                      <p:tavLst>
                                        <p:tav tm="0">
                                          <p:val>
                                            <p:strVal val="1+#ppt_h/2"/>
                                          </p:val>
                                        </p:tav>
                                        <p:tav tm="100000">
                                          <p:val>
                                            <p:strVal val="#ppt_y"/>
                                          </p:val>
                                        </p:tav>
                                      </p:tavLst>
                                    </p:anim>
                                  </p:childTnLst>
                                </p:cTn>
                              </p:par>
                              <p:par>
                                <p:cTn id="42" presetID="2" presetClass="entr" presetSubtype="4" decel="100000" fill="hold" nodeType="withEffect">
                                  <p:stCondLst>
                                    <p:cond delay="0"/>
                                  </p:stCondLst>
                                  <p:childTnLst>
                                    <p:set>
                                      <p:cBhvr>
                                        <p:cTn id="43" dur="1" fill="hold">
                                          <p:stCondLst>
                                            <p:cond delay="0"/>
                                          </p:stCondLst>
                                        </p:cTn>
                                        <p:tgtEl>
                                          <p:spTgt spid="44"/>
                                        </p:tgtEl>
                                        <p:attrNameLst>
                                          <p:attrName>style.visibility</p:attrName>
                                        </p:attrNameLst>
                                      </p:cBhvr>
                                      <p:to>
                                        <p:strVal val="visible"/>
                                      </p:to>
                                    </p:set>
                                    <p:anim calcmode="lin" valueType="num">
                                      <p:cBhvr additive="base">
                                        <p:cTn id="44" dur="500" fill="hold"/>
                                        <p:tgtEl>
                                          <p:spTgt spid="44"/>
                                        </p:tgtEl>
                                        <p:attrNameLst>
                                          <p:attrName>ppt_x</p:attrName>
                                        </p:attrNameLst>
                                      </p:cBhvr>
                                      <p:tavLst>
                                        <p:tav tm="0">
                                          <p:val>
                                            <p:strVal val="#ppt_x"/>
                                          </p:val>
                                        </p:tav>
                                        <p:tav tm="100000">
                                          <p:val>
                                            <p:strVal val="#ppt_x"/>
                                          </p:val>
                                        </p:tav>
                                      </p:tavLst>
                                    </p:anim>
                                    <p:anim calcmode="lin" valueType="num">
                                      <p:cBhvr additive="base">
                                        <p:cTn id="45" dur="500" fill="hold"/>
                                        <p:tgtEl>
                                          <p:spTgt spid="44"/>
                                        </p:tgtEl>
                                        <p:attrNameLst>
                                          <p:attrName>ppt_y</p:attrName>
                                        </p:attrNameLst>
                                      </p:cBhvr>
                                      <p:tavLst>
                                        <p:tav tm="0">
                                          <p:val>
                                            <p:strVal val="1+#ppt_h/2"/>
                                          </p:val>
                                        </p:tav>
                                        <p:tav tm="100000">
                                          <p:val>
                                            <p:strVal val="#ppt_y"/>
                                          </p:val>
                                        </p:tav>
                                      </p:tavLst>
                                    </p:anim>
                                  </p:childTnLst>
                                </p:cTn>
                              </p:par>
                              <p:par>
                                <p:cTn id="46" presetID="2" presetClass="entr" presetSubtype="4" decel="100000" fill="hold" grpId="0" nodeType="withEffect">
                                  <p:stCondLst>
                                    <p:cond delay="0"/>
                                  </p:stCondLst>
                                  <p:childTnLst>
                                    <p:set>
                                      <p:cBhvr>
                                        <p:cTn id="47" dur="1" fill="hold">
                                          <p:stCondLst>
                                            <p:cond delay="0"/>
                                          </p:stCondLst>
                                        </p:cTn>
                                        <p:tgtEl>
                                          <p:spTgt spid="195"/>
                                        </p:tgtEl>
                                        <p:attrNameLst>
                                          <p:attrName>style.visibility</p:attrName>
                                        </p:attrNameLst>
                                      </p:cBhvr>
                                      <p:to>
                                        <p:strVal val="visible"/>
                                      </p:to>
                                    </p:set>
                                    <p:anim calcmode="lin" valueType="num">
                                      <p:cBhvr additive="base">
                                        <p:cTn id="48" dur="500" fill="hold"/>
                                        <p:tgtEl>
                                          <p:spTgt spid="195"/>
                                        </p:tgtEl>
                                        <p:attrNameLst>
                                          <p:attrName>ppt_x</p:attrName>
                                        </p:attrNameLst>
                                      </p:cBhvr>
                                      <p:tavLst>
                                        <p:tav tm="0">
                                          <p:val>
                                            <p:strVal val="#ppt_x"/>
                                          </p:val>
                                        </p:tav>
                                        <p:tav tm="100000">
                                          <p:val>
                                            <p:strVal val="#ppt_x"/>
                                          </p:val>
                                        </p:tav>
                                      </p:tavLst>
                                    </p:anim>
                                    <p:anim calcmode="lin" valueType="num">
                                      <p:cBhvr additive="base">
                                        <p:cTn id="49" dur="500" fill="hold"/>
                                        <p:tgtEl>
                                          <p:spTgt spid="195"/>
                                        </p:tgtEl>
                                        <p:attrNameLst>
                                          <p:attrName>ppt_y</p:attrName>
                                        </p:attrNameLst>
                                      </p:cBhvr>
                                      <p:tavLst>
                                        <p:tav tm="0">
                                          <p:val>
                                            <p:strVal val="1+#ppt_h/2"/>
                                          </p:val>
                                        </p:tav>
                                        <p:tav tm="100000">
                                          <p:val>
                                            <p:strVal val="#ppt_y"/>
                                          </p:val>
                                        </p:tav>
                                      </p:tavLst>
                                    </p:anim>
                                  </p:childTnLst>
                                </p:cTn>
                              </p:par>
                            </p:childTnLst>
                          </p:cTn>
                        </p:par>
                        <p:par>
                          <p:cTn id="50" fill="hold">
                            <p:stCondLst>
                              <p:cond delay="1000"/>
                            </p:stCondLst>
                            <p:childTnLst>
                              <p:par>
                                <p:cTn id="51" presetID="2" presetClass="entr" presetSubtype="4" decel="100000" fill="hold" grpId="0" nodeType="afterEffect">
                                  <p:stCondLst>
                                    <p:cond delay="0"/>
                                  </p:stCondLst>
                                  <p:childTnLst>
                                    <p:set>
                                      <p:cBhvr>
                                        <p:cTn id="52" dur="1" fill="hold">
                                          <p:stCondLst>
                                            <p:cond delay="0"/>
                                          </p:stCondLst>
                                        </p:cTn>
                                        <p:tgtEl>
                                          <p:spTgt spid="171"/>
                                        </p:tgtEl>
                                        <p:attrNameLst>
                                          <p:attrName>style.visibility</p:attrName>
                                        </p:attrNameLst>
                                      </p:cBhvr>
                                      <p:to>
                                        <p:strVal val="visible"/>
                                      </p:to>
                                    </p:set>
                                    <p:anim calcmode="lin" valueType="num">
                                      <p:cBhvr additive="base">
                                        <p:cTn id="53" dur="500" fill="hold"/>
                                        <p:tgtEl>
                                          <p:spTgt spid="171"/>
                                        </p:tgtEl>
                                        <p:attrNameLst>
                                          <p:attrName>ppt_x</p:attrName>
                                        </p:attrNameLst>
                                      </p:cBhvr>
                                      <p:tavLst>
                                        <p:tav tm="0">
                                          <p:val>
                                            <p:strVal val="#ppt_x"/>
                                          </p:val>
                                        </p:tav>
                                        <p:tav tm="100000">
                                          <p:val>
                                            <p:strVal val="#ppt_x"/>
                                          </p:val>
                                        </p:tav>
                                      </p:tavLst>
                                    </p:anim>
                                    <p:anim calcmode="lin" valueType="num">
                                      <p:cBhvr additive="base">
                                        <p:cTn id="54" dur="500" fill="hold"/>
                                        <p:tgtEl>
                                          <p:spTgt spid="171"/>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72"/>
                                        </p:tgtEl>
                                        <p:attrNameLst>
                                          <p:attrName>style.visibility</p:attrName>
                                        </p:attrNameLst>
                                      </p:cBhvr>
                                      <p:to>
                                        <p:strVal val="visible"/>
                                      </p:to>
                                    </p:set>
                                    <p:anim calcmode="lin" valueType="num">
                                      <p:cBhvr additive="base">
                                        <p:cTn id="57" dur="500" fill="hold"/>
                                        <p:tgtEl>
                                          <p:spTgt spid="172"/>
                                        </p:tgtEl>
                                        <p:attrNameLst>
                                          <p:attrName>ppt_x</p:attrName>
                                        </p:attrNameLst>
                                      </p:cBhvr>
                                      <p:tavLst>
                                        <p:tav tm="0">
                                          <p:val>
                                            <p:strVal val="#ppt_x"/>
                                          </p:val>
                                        </p:tav>
                                        <p:tav tm="100000">
                                          <p:val>
                                            <p:strVal val="#ppt_x"/>
                                          </p:val>
                                        </p:tav>
                                      </p:tavLst>
                                    </p:anim>
                                    <p:anim calcmode="lin" valueType="num">
                                      <p:cBhvr additive="base">
                                        <p:cTn id="58" dur="500" fill="hold"/>
                                        <p:tgtEl>
                                          <p:spTgt spid="172"/>
                                        </p:tgtEl>
                                        <p:attrNameLst>
                                          <p:attrName>ppt_y</p:attrName>
                                        </p:attrNameLst>
                                      </p:cBhvr>
                                      <p:tavLst>
                                        <p:tav tm="0">
                                          <p:val>
                                            <p:strVal val="1+#ppt_h/2"/>
                                          </p:val>
                                        </p:tav>
                                        <p:tav tm="100000">
                                          <p:val>
                                            <p:strVal val="#ppt_y"/>
                                          </p:val>
                                        </p:tav>
                                      </p:tavLst>
                                    </p:anim>
                                  </p:childTnLst>
                                </p:cTn>
                              </p:par>
                              <p:par>
                                <p:cTn id="59" presetID="2" presetClass="entr" presetSubtype="4" decel="100000" fill="hold" grpId="0" nodeType="withEffect">
                                  <p:stCondLst>
                                    <p:cond delay="0"/>
                                  </p:stCondLst>
                                  <p:childTnLst>
                                    <p:set>
                                      <p:cBhvr>
                                        <p:cTn id="60" dur="1" fill="hold">
                                          <p:stCondLst>
                                            <p:cond delay="0"/>
                                          </p:stCondLst>
                                        </p:cTn>
                                        <p:tgtEl>
                                          <p:spTgt spid="173"/>
                                        </p:tgtEl>
                                        <p:attrNameLst>
                                          <p:attrName>style.visibility</p:attrName>
                                        </p:attrNameLst>
                                      </p:cBhvr>
                                      <p:to>
                                        <p:strVal val="visible"/>
                                      </p:to>
                                    </p:set>
                                    <p:anim calcmode="lin" valueType="num">
                                      <p:cBhvr additive="base">
                                        <p:cTn id="61" dur="500" fill="hold"/>
                                        <p:tgtEl>
                                          <p:spTgt spid="173"/>
                                        </p:tgtEl>
                                        <p:attrNameLst>
                                          <p:attrName>ppt_x</p:attrName>
                                        </p:attrNameLst>
                                      </p:cBhvr>
                                      <p:tavLst>
                                        <p:tav tm="0">
                                          <p:val>
                                            <p:strVal val="#ppt_x"/>
                                          </p:val>
                                        </p:tav>
                                        <p:tav tm="100000">
                                          <p:val>
                                            <p:strVal val="#ppt_x"/>
                                          </p:val>
                                        </p:tav>
                                      </p:tavLst>
                                    </p:anim>
                                    <p:anim calcmode="lin" valueType="num">
                                      <p:cBhvr additive="base">
                                        <p:cTn id="62" dur="500" fill="hold"/>
                                        <p:tgtEl>
                                          <p:spTgt spid="173"/>
                                        </p:tgtEl>
                                        <p:attrNameLst>
                                          <p:attrName>ppt_y</p:attrName>
                                        </p:attrNameLst>
                                      </p:cBhvr>
                                      <p:tavLst>
                                        <p:tav tm="0">
                                          <p:val>
                                            <p:strVal val="1+#ppt_h/2"/>
                                          </p:val>
                                        </p:tav>
                                        <p:tav tm="100000">
                                          <p:val>
                                            <p:strVal val="#ppt_y"/>
                                          </p:val>
                                        </p:tav>
                                      </p:tavLst>
                                    </p:anim>
                                  </p:childTnLst>
                                </p:cTn>
                              </p:par>
                              <p:par>
                                <p:cTn id="63" presetID="2" presetClass="entr" presetSubtype="4" decel="100000" fill="hold" nodeType="withEffect">
                                  <p:stCondLst>
                                    <p:cond delay="0"/>
                                  </p:stCondLst>
                                  <p:childTnLst>
                                    <p:set>
                                      <p:cBhvr>
                                        <p:cTn id="64" dur="1" fill="hold">
                                          <p:stCondLst>
                                            <p:cond delay="0"/>
                                          </p:stCondLst>
                                        </p:cTn>
                                        <p:tgtEl>
                                          <p:spTgt spid="78"/>
                                        </p:tgtEl>
                                        <p:attrNameLst>
                                          <p:attrName>style.visibility</p:attrName>
                                        </p:attrNameLst>
                                      </p:cBhvr>
                                      <p:to>
                                        <p:strVal val="visible"/>
                                      </p:to>
                                    </p:set>
                                    <p:anim calcmode="lin" valueType="num">
                                      <p:cBhvr additive="base">
                                        <p:cTn id="65" dur="500" fill="hold"/>
                                        <p:tgtEl>
                                          <p:spTgt spid="78"/>
                                        </p:tgtEl>
                                        <p:attrNameLst>
                                          <p:attrName>ppt_x</p:attrName>
                                        </p:attrNameLst>
                                      </p:cBhvr>
                                      <p:tavLst>
                                        <p:tav tm="0">
                                          <p:val>
                                            <p:strVal val="#ppt_x"/>
                                          </p:val>
                                        </p:tav>
                                        <p:tav tm="100000">
                                          <p:val>
                                            <p:strVal val="#ppt_x"/>
                                          </p:val>
                                        </p:tav>
                                      </p:tavLst>
                                    </p:anim>
                                    <p:anim calcmode="lin" valueType="num">
                                      <p:cBhvr additive="base">
                                        <p:cTn id="66" dur="500" fill="hold"/>
                                        <p:tgtEl>
                                          <p:spTgt spid="78"/>
                                        </p:tgtEl>
                                        <p:attrNameLst>
                                          <p:attrName>ppt_y</p:attrName>
                                        </p:attrNameLst>
                                      </p:cBhvr>
                                      <p:tavLst>
                                        <p:tav tm="0">
                                          <p:val>
                                            <p:strVal val="1+#ppt_h/2"/>
                                          </p:val>
                                        </p:tav>
                                        <p:tav tm="100000">
                                          <p:val>
                                            <p:strVal val="#ppt_y"/>
                                          </p:val>
                                        </p:tav>
                                      </p:tavLst>
                                    </p:anim>
                                  </p:childTnLst>
                                </p:cTn>
                              </p:par>
                              <p:par>
                                <p:cTn id="67" presetID="2" presetClass="entr" presetSubtype="4" decel="100000" fill="hold" grpId="0" nodeType="withEffect">
                                  <p:stCondLst>
                                    <p:cond delay="0"/>
                                  </p:stCondLst>
                                  <p:childTnLst>
                                    <p:set>
                                      <p:cBhvr>
                                        <p:cTn id="68" dur="1" fill="hold">
                                          <p:stCondLst>
                                            <p:cond delay="0"/>
                                          </p:stCondLst>
                                        </p:cTn>
                                        <p:tgtEl>
                                          <p:spTgt spid="196"/>
                                        </p:tgtEl>
                                        <p:attrNameLst>
                                          <p:attrName>style.visibility</p:attrName>
                                        </p:attrNameLst>
                                      </p:cBhvr>
                                      <p:to>
                                        <p:strVal val="visible"/>
                                      </p:to>
                                    </p:set>
                                    <p:anim calcmode="lin" valueType="num">
                                      <p:cBhvr additive="base">
                                        <p:cTn id="69" dur="500" fill="hold"/>
                                        <p:tgtEl>
                                          <p:spTgt spid="196"/>
                                        </p:tgtEl>
                                        <p:attrNameLst>
                                          <p:attrName>ppt_x</p:attrName>
                                        </p:attrNameLst>
                                      </p:cBhvr>
                                      <p:tavLst>
                                        <p:tav tm="0">
                                          <p:val>
                                            <p:strVal val="#ppt_x"/>
                                          </p:val>
                                        </p:tav>
                                        <p:tav tm="100000">
                                          <p:val>
                                            <p:strVal val="#ppt_x"/>
                                          </p:val>
                                        </p:tav>
                                      </p:tavLst>
                                    </p:anim>
                                    <p:anim calcmode="lin" valueType="num">
                                      <p:cBhvr additive="base">
                                        <p:cTn id="70" dur="500" fill="hold"/>
                                        <p:tgtEl>
                                          <p:spTgt spid="196"/>
                                        </p:tgtEl>
                                        <p:attrNameLst>
                                          <p:attrName>ppt_y</p:attrName>
                                        </p:attrNameLst>
                                      </p:cBhvr>
                                      <p:tavLst>
                                        <p:tav tm="0">
                                          <p:val>
                                            <p:strVal val="1+#ppt_h/2"/>
                                          </p:val>
                                        </p:tav>
                                        <p:tav tm="100000">
                                          <p:val>
                                            <p:strVal val="#ppt_y"/>
                                          </p:val>
                                        </p:tav>
                                      </p:tavLst>
                                    </p:anim>
                                  </p:childTnLst>
                                </p:cTn>
                              </p:par>
                            </p:childTnLst>
                          </p:cTn>
                        </p:par>
                        <p:par>
                          <p:cTn id="71" fill="hold">
                            <p:stCondLst>
                              <p:cond delay="1500"/>
                            </p:stCondLst>
                            <p:childTnLst>
                              <p:par>
                                <p:cTn id="72" presetID="2" presetClass="entr" presetSubtype="4" decel="100000" fill="hold" grpId="0" nodeType="afterEffect">
                                  <p:stCondLst>
                                    <p:cond delay="0"/>
                                  </p:stCondLst>
                                  <p:childTnLst>
                                    <p:set>
                                      <p:cBhvr>
                                        <p:cTn id="73" dur="1" fill="hold">
                                          <p:stCondLst>
                                            <p:cond delay="0"/>
                                          </p:stCondLst>
                                        </p:cTn>
                                        <p:tgtEl>
                                          <p:spTgt spid="182"/>
                                        </p:tgtEl>
                                        <p:attrNameLst>
                                          <p:attrName>style.visibility</p:attrName>
                                        </p:attrNameLst>
                                      </p:cBhvr>
                                      <p:to>
                                        <p:strVal val="visible"/>
                                      </p:to>
                                    </p:set>
                                    <p:anim calcmode="lin" valueType="num">
                                      <p:cBhvr additive="base">
                                        <p:cTn id="74" dur="500" fill="hold"/>
                                        <p:tgtEl>
                                          <p:spTgt spid="182"/>
                                        </p:tgtEl>
                                        <p:attrNameLst>
                                          <p:attrName>ppt_x</p:attrName>
                                        </p:attrNameLst>
                                      </p:cBhvr>
                                      <p:tavLst>
                                        <p:tav tm="0">
                                          <p:val>
                                            <p:strVal val="#ppt_x"/>
                                          </p:val>
                                        </p:tav>
                                        <p:tav tm="100000">
                                          <p:val>
                                            <p:strVal val="#ppt_x"/>
                                          </p:val>
                                        </p:tav>
                                      </p:tavLst>
                                    </p:anim>
                                    <p:anim calcmode="lin" valueType="num">
                                      <p:cBhvr additive="base">
                                        <p:cTn id="75" dur="500" fill="hold"/>
                                        <p:tgtEl>
                                          <p:spTgt spid="182"/>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0"/>
                                  </p:stCondLst>
                                  <p:childTnLst>
                                    <p:set>
                                      <p:cBhvr>
                                        <p:cTn id="77" dur="1" fill="hold">
                                          <p:stCondLst>
                                            <p:cond delay="0"/>
                                          </p:stCondLst>
                                        </p:cTn>
                                        <p:tgtEl>
                                          <p:spTgt spid="183"/>
                                        </p:tgtEl>
                                        <p:attrNameLst>
                                          <p:attrName>style.visibility</p:attrName>
                                        </p:attrNameLst>
                                      </p:cBhvr>
                                      <p:to>
                                        <p:strVal val="visible"/>
                                      </p:to>
                                    </p:set>
                                    <p:anim calcmode="lin" valueType="num">
                                      <p:cBhvr additive="base">
                                        <p:cTn id="78" dur="500" fill="hold"/>
                                        <p:tgtEl>
                                          <p:spTgt spid="183"/>
                                        </p:tgtEl>
                                        <p:attrNameLst>
                                          <p:attrName>ppt_x</p:attrName>
                                        </p:attrNameLst>
                                      </p:cBhvr>
                                      <p:tavLst>
                                        <p:tav tm="0">
                                          <p:val>
                                            <p:strVal val="#ppt_x"/>
                                          </p:val>
                                        </p:tav>
                                        <p:tav tm="100000">
                                          <p:val>
                                            <p:strVal val="#ppt_x"/>
                                          </p:val>
                                        </p:tav>
                                      </p:tavLst>
                                    </p:anim>
                                    <p:anim calcmode="lin" valueType="num">
                                      <p:cBhvr additive="base">
                                        <p:cTn id="79" dur="500" fill="hold"/>
                                        <p:tgtEl>
                                          <p:spTgt spid="183"/>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0"/>
                                  </p:stCondLst>
                                  <p:childTnLst>
                                    <p:set>
                                      <p:cBhvr>
                                        <p:cTn id="81" dur="1" fill="hold">
                                          <p:stCondLst>
                                            <p:cond delay="0"/>
                                          </p:stCondLst>
                                        </p:cTn>
                                        <p:tgtEl>
                                          <p:spTgt spid="184"/>
                                        </p:tgtEl>
                                        <p:attrNameLst>
                                          <p:attrName>style.visibility</p:attrName>
                                        </p:attrNameLst>
                                      </p:cBhvr>
                                      <p:to>
                                        <p:strVal val="visible"/>
                                      </p:to>
                                    </p:set>
                                    <p:anim calcmode="lin" valueType="num">
                                      <p:cBhvr additive="base">
                                        <p:cTn id="82" dur="500" fill="hold"/>
                                        <p:tgtEl>
                                          <p:spTgt spid="184"/>
                                        </p:tgtEl>
                                        <p:attrNameLst>
                                          <p:attrName>ppt_x</p:attrName>
                                        </p:attrNameLst>
                                      </p:cBhvr>
                                      <p:tavLst>
                                        <p:tav tm="0">
                                          <p:val>
                                            <p:strVal val="#ppt_x"/>
                                          </p:val>
                                        </p:tav>
                                        <p:tav tm="100000">
                                          <p:val>
                                            <p:strVal val="#ppt_x"/>
                                          </p:val>
                                        </p:tav>
                                      </p:tavLst>
                                    </p:anim>
                                    <p:anim calcmode="lin" valueType="num">
                                      <p:cBhvr additive="base">
                                        <p:cTn id="83" dur="500" fill="hold"/>
                                        <p:tgtEl>
                                          <p:spTgt spid="184"/>
                                        </p:tgtEl>
                                        <p:attrNameLst>
                                          <p:attrName>ppt_y</p:attrName>
                                        </p:attrNameLst>
                                      </p:cBhvr>
                                      <p:tavLst>
                                        <p:tav tm="0">
                                          <p:val>
                                            <p:strVal val="1+#ppt_h/2"/>
                                          </p:val>
                                        </p:tav>
                                        <p:tav tm="100000">
                                          <p:val>
                                            <p:strVal val="#ppt_y"/>
                                          </p:val>
                                        </p:tav>
                                      </p:tavLst>
                                    </p:anim>
                                  </p:childTnLst>
                                </p:cTn>
                              </p:par>
                              <p:par>
                                <p:cTn id="84" presetID="2" presetClass="entr" presetSubtype="4" decel="100000" fill="hold" nodeType="withEffect">
                                  <p:stCondLst>
                                    <p:cond delay="0"/>
                                  </p:stCondLst>
                                  <p:childTnLst>
                                    <p:set>
                                      <p:cBhvr>
                                        <p:cTn id="85" dur="1" fill="hold">
                                          <p:stCondLst>
                                            <p:cond delay="0"/>
                                          </p:stCondLst>
                                        </p:cTn>
                                        <p:tgtEl>
                                          <p:spTgt spid="59"/>
                                        </p:tgtEl>
                                        <p:attrNameLst>
                                          <p:attrName>style.visibility</p:attrName>
                                        </p:attrNameLst>
                                      </p:cBhvr>
                                      <p:to>
                                        <p:strVal val="visible"/>
                                      </p:to>
                                    </p:set>
                                    <p:anim calcmode="lin" valueType="num">
                                      <p:cBhvr additive="base">
                                        <p:cTn id="86" dur="500" fill="hold"/>
                                        <p:tgtEl>
                                          <p:spTgt spid="59"/>
                                        </p:tgtEl>
                                        <p:attrNameLst>
                                          <p:attrName>ppt_x</p:attrName>
                                        </p:attrNameLst>
                                      </p:cBhvr>
                                      <p:tavLst>
                                        <p:tav tm="0">
                                          <p:val>
                                            <p:strVal val="#ppt_x"/>
                                          </p:val>
                                        </p:tav>
                                        <p:tav tm="100000">
                                          <p:val>
                                            <p:strVal val="#ppt_x"/>
                                          </p:val>
                                        </p:tav>
                                      </p:tavLst>
                                    </p:anim>
                                    <p:anim calcmode="lin" valueType="num">
                                      <p:cBhvr additive="base">
                                        <p:cTn id="87" dur="500" fill="hold"/>
                                        <p:tgtEl>
                                          <p:spTgt spid="59"/>
                                        </p:tgtEl>
                                        <p:attrNameLst>
                                          <p:attrName>ppt_y</p:attrName>
                                        </p:attrNameLst>
                                      </p:cBhvr>
                                      <p:tavLst>
                                        <p:tav tm="0">
                                          <p:val>
                                            <p:strVal val="1+#ppt_h/2"/>
                                          </p:val>
                                        </p:tav>
                                        <p:tav tm="100000">
                                          <p:val>
                                            <p:strVal val="#ppt_y"/>
                                          </p:val>
                                        </p:tav>
                                      </p:tavLst>
                                    </p:anim>
                                  </p:childTnLst>
                                </p:cTn>
                              </p:par>
                              <p:par>
                                <p:cTn id="88" presetID="2" presetClass="entr" presetSubtype="4" decel="100000" fill="hold" grpId="0" nodeType="withEffect">
                                  <p:stCondLst>
                                    <p:cond delay="0"/>
                                  </p:stCondLst>
                                  <p:childTnLst>
                                    <p:set>
                                      <p:cBhvr>
                                        <p:cTn id="89" dur="1" fill="hold">
                                          <p:stCondLst>
                                            <p:cond delay="0"/>
                                          </p:stCondLst>
                                        </p:cTn>
                                        <p:tgtEl>
                                          <p:spTgt spid="197"/>
                                        </p:tgtEl>
                                        <p:attrNameLst>
                                          <p:attrName>style.visibility</p:attrName>
                                        </p:attrNameLst>
                                      </p:cBhvr>
                                      <p:to>
                                        <p:strVal val="visible"/>
                                      </p:to>
                                    </p:set>
                                    <p:anim calcmode="lin" valueType="num">
                                      <p:cBhvr additive="base">
                                        <p:cTn id="90" dur="500" fill="hold"/>
                                        <p:tgtEl>
                                          <p:spTgt spid="197"/>
                                        </p:tgtEl>
                                        <p:attrNameLst>
                                          <p:attrName>ppt_x</p:attrName>
                                        </p:attrNameLst>
                                      </p:cBhvr>
                                      <p:tavLst>
                                        <p:tav tm="0">
                                          <p:val>
                                            <p:strVal val="#ppt_x"/>
                                          </p:val>
                                        </p:tav>
                                        <p:tav tm="100000">
                                          <p:val>
                                            <p:strVal val="#ppt_x"/>
                                          </p:val>
                                        </p:tav>
                                      </p:tavLst>
                                    </p:anim>
                                    <p:anim calcmode="lin" valueType="num">
                                      <p:cBhvr additive="base">
                                        <p:cTn id="91" dur="500" fill="hold"/>
                                        <p:tgtEl>
                                          <p:spTgt spid="1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animBg="1"/>
      <p:bldP spid="156" grpId="0" animBg="1"/>
      <p:bldP spid="157" grpId="0"/>
      <p:bldP spid="158" grpId="0"/>
      <p:bldP spid="167" grpId="0"/>
      <p:bldP spid="168" grpId="0"/>
      <p:bldP spid="171" grpId="0" animBg="1"/>
      <p:bldP spid="172" grpId="0"/>
      <p:bldP spid="173" grpId="0"/>
      <p:bldP spid="182" grpId="0" animBg="1"/>
      <p:bldP spid="183" grpId="0"/>
      <p:bldP spid="184" grpId="0"/>
      <p:bldP spid="194" grpId="0" animBg="1"/>
      <p:bldP spid="195" grpId="0" animBg="1"/>
      <p:bldP spid="196" grpId="0" animBg="1"/>
      <p:bldP spid="197"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A648D96-829C-48B3-B216-7AC5DE31DC08}"/>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8041" r="20478"/>
          <a:stretch/>
        </p:blipFill>
        <p:spPr>
          <a:xfrm>
            <a:off x="7924798" y="0"/>
            <a:ext cx="4267201" cy="6858000"/>
          </a:xfrm>
          <a:prstGeom prst="rect">
            <a:avLst/>
          </a:prstGeom>
        </p:spPr>
      </p:pic>
      <p:sp>
        <p:nvSpPr>
          <p:cNvPr id="2" name="Title 1">
            <a:extLst>
              <a:ext uri="{FF2B5EF4-FFF2-40B4-BE49-F238E27FC236}">
                <a16:creationId xmlns:a16="http://schemas.microsoft.com/office/drawing/2014/main" id="{ADEC1DF2-5D10-412F-A61A-2772301F73F1}"/>
              </a:ext>
            </a:extLst>
          </p:cNvPr>
          <p:cNvSpPr>
            <a:spLocks noGrp="1"/>
          </p:cNvSpPr>
          <p:nvPr>
            <p:ph type="title"/>
          </p:nvPr>
        </p:nvSpPr>
        <p:spPr/>
        <p:txBody>
          <a:bodyPr/>
          <a:lstStyle/>
          <a:p>
            <a:r>
              <a:rPr lang="en-US"/>
              <a:t>Assignments</a:t>
            </a:r>
          </a:p>
        </p:txBody>
      </p:sp>
      <p:grpSp>
        <p:nvGrpSpPr>
          <p:cNvPr id="3" name="Group 2">
            <a:extLst>
              <a:ext uri="{FF2B5EF4-FFF2-40B4-BE49-F238E27FC236}">
                <a16:creationId xmlns:a16="http://schemas.microsoft.com/office/drawing/2014/main" id="{89A1CDBA-BAA0-45ED-9334-093F94DAC879}"/>
              </a:ext>
              <a:ext uri="{C183D7F6-B498-43B3-948B-1728B52AA6E4}">
                <adec:decorative xmlns:adec="http://schemas.microsoft.com/office/drawing/2017/decorative" val="1"/>
              </a:ext>
            </a:extLst>
          </p:cNvPr>
          <p:cNvGrpSpPr/>
          <p:nvPr/>
        </p:nvGrpSpPr>
        <p:grpSpPr>
          <a:xfrm>
            <a:off x="588963" y="2203387"/>
            <a:ext cx="3798478" cy="544765"/>
            <a:chOff x="588963" y="2562202"/>
            <a:chExt cx="3798478" cy="544765"/>
          </a:xfrm>
        </p:grpSpPr>
        <p:sp>
          <p:nvSpPr>
            <p:cNvPr id="8" name="TextBox 7">
              <a:extLst>
                <a:ext uri="{FF2B5EF4-FFF2-40B4-BE49-F238E27FC236}">
                  <a16:creationId xmlns:a16="http://schemas.microsoft.com/office/drawing/2014/main" id="{32ADC4AF-EDF1-4040-8062-17E6F62560C8}"/>
                </a:ext>
              </a:extLst>
            </p:cNvPr>
            <p:cNvSpPr txBox="1"/>
            <p:nvPr/>
          </p:nvSpPr>
          <p:spPr>
            <a:xfrm>
              <a:off x="1334949" y="2562202"/>
              <a:ext cx="3052492" cy="544765"/>
            </a:xfrm>
            <a:prstGeom prst="rect">
              <a:avLst/>
            </a:prstGeom>
            <a:noFill/>
          </p:spPr>
          <p:txBody>
            <a:bodyPr wrap="square" lIns="0" tIns="146304" rIns="182880" bIns="146304" rtlCol="0">
              <a:sp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dirty="0">
                  <a:ln>
                    <a:noFill/>
                  </a:ln>
                  <a:effectLst/>
                  <a:uLnTx/>
                  <a:uFillTx/>
                  <a:ea typeface="+mn-ea"/>
                  <a:cs typeface="+mn-cs"/>
                </a:rPr>
                <a:t>Users and groups</a:t>
              </a:r>
            </a:p>
          </p:txBody>
        </p:sp>
        <p:grpSp>
          <p:nvGrpSpPr>
            <p:cNvPr id="9" name="Group 17">
              <a:extLst>
                <a:ext uri="{FF2B5EF4-FFF2-40B4-BE49-F238E27FC236}">
                  <a16:creationId xmlns:a16="http://schemas.microsoft.com/office/drawing/2014/main" id="{428C82B0-BBAB-4D22-B42F-8640321F3FD3}"/>
                </a:ext>
                <a:ext uri="{C183D7F6-B498-43B3-948B-1728B52AA6E4}">
                  <adec:decorative xmlns:adec="http://schemas.microsoft.com/office/drawing/2017/decorative" val="1"/>
                </a:ext>
              </a:extLst>
            </p:cNvPr>
            <p:cNvGrpSpPr>
              <a:grpSpLocks noChangeAspect="1"/>
            </p:cNvGrpSpPr>
            <p:nvPr/>
          </p:nvGrpSpPr>
          <p:grpSpPr bwMode="auto">
            <a:xfrm>
              <a:off x="588963" y="2598047"/>
              <a:ext cx="419100" cy="417513"/>
              <a:chOff x="3405" y="1696"/>
              <a:chExt cx="264" cy="263"/>
            </a:xfrm>
            <a:solidFill>
              <a:schemeClr val="tx2"/>
            </a:solidFill>
          </p:grpSpPr>
          <p:sp>
            <p:nvSpPr>
              <p:cNvPr id="10" name="Freeform 18">
                <a:extLst>
                  <a:ext uri="{FF2B5EF4-FFF2-40B4-BE49-F238E27FC236}">
                    <a16:creationId xmlns:a16="http://schemas.microsoft.com/office/drawing/2014/main" id="{36B96219-169B-4C85-B727-96ECEA4417B7}"/>
                  </a:ext>
                </a:extLst>
              </p:cNvPr>
              <p:cNvSpPr>
                <a:spLocks/>
              </p:cNvSpPr>
              <p:nvPr/>
            </p:nvSpPr>
            <p:spPr bwMode="auto">
              <a:xfrm>
                <a:off x="3405" y="1696"/>
                <a:ext cx="66" cy="65"/>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1" name="Freeform 19">
                <a:extLst>
                  <a:ext uri="{FF2B5EF4-FFF2-40B4-BE49-F238E27FC236}">
                    <a16:creationId xmlns:a16="http://schemas.microsoft.com/office/drawing/2014/main" id="{BE2F2A06-3E17-47A3-B135-2A37E48F6B57}"/>
                  </a:ext>
                </a:extLst>
              </p:cNvPr>
              <p:cNvSpPr>
                <a:spLocks/>
              </p:cNvSpPr>
              <p:nvPr/>
            </p:nvSpPr>
            <p:spPr bwMode="auto">
              <a:xfrm>
                <a:off x="3405" y="1894"/>
                <a:ext cx="66" cy="65"/>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2" name="Freeform 20">
                <a:extLst>
                  <a:ext uri="{FF2B5EF4-FFF2-40B4-BE49-F238E27FC236}">
                    <a16:creationId xmlns:a16="http://schemas.microsoft.com/office/drawing/2014/main" id="{BE4DB934-DD15-41DC-BA13-C161AC0FD250}"/>
                  </a:ext>
                </a:extLst>
              </p:cNvPr>
              <p:cNvSpPr>
                <a:spLocks/>
              </p:cNvSpPr>
              <p:nvPr/>
            </p:nvSpPr>
            <p:spPr bwMode="auto">
              <a:xfrm>
                <a:off x="3604" y="1696"/>
                <a:ext cx="65" cy="65"/>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3" name="Freeform 21">
                <a:extLst>
                  <a:ext uri="{FF2B5EF4-FFF2-40B4-BE49-F238E27FC236}">
                    <a16:creationId xmlns:a16="http://schemas.microsoft.com/office/drawing/2014/main" id="{CDA490B0-2E09-4853-AAC7-925ACBFF3E25}"/>
                  </a:ext>
                </a:extLst>
              </p:cNvPr>
              <p:cNvSpPr>
                <a:spLocks/>
              </p:cNvSpPr>
              <p:nvPr/>
            </p:nvSpPr>
            <p:spPr bwMode="auto">
              <a:xfrm>
                <a:off x="3604" y="1894"/>
                <a:ext cx="65" cy="65"/>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4" name="Freeform 22">
                <a:extLst>
                  <a:ext uri="{FF2B5EF4-FFF2-40B4-BE49-F238E27FC236}">
                    <a16:creationId xmlns:a16="http://schemas.microsoft.com/office/drawing/2014/main" id="{460BB7CC-0307-41C4-85AF-7C8FCFC07B88}"/>
                  </a:ext>
                </a:extLst>
              </p:cNvPr>
              <p:cNvSpPr>
                <a:spLocks/>
              </p:cNvSpPr>
              <p:nvPr/>
            </p:nvSpPr>
            <p:spPr bwMode="auto">
              <a:xfrm>
                <a:off x="3503" y="1761"/>
                <a:ext cx="67" cy="67"/>
              </a:xfrm>
              <a:custGeom>
                <a:avLst/>
                <a:gdLst>
                  <a:gd name="T0" fmla="*/ 4 w 108"/>
                  <a:gd name="T1" fmla="*/ 75 h 108"/>
                  <a:gd name="T2" fmla="*/ 4 w 108"/>
                  <a:gd name="T3" fmla="*/ 75 h 108"/>
                  <a:gd name="T4" fmla="*/ 0 w 108"/>
                  <a:gd name="T5" fmla="*/ 54 h 108"/>
                  <a:gd name="T6" fmla="*/ 4 w 108"/>
                  <a:gd name="T7" fmla="*/ 33 h 108"/>
                  <a:gd name="T8" fmla="*/ 16 w 108"/>
                  <a:gd name="T9" fmla="*/ 16 h 108"/>
                  <a:gd name="T10" fmla="*/ 33 w 108"/>
                  <a:gd name="T11" fmla="*/ 4 h 108"/>
                  <a:gd name="T12" fmla="*/ 54 w 108"/>
                  <a:gd name="T13" fmla="*/ 0 h 108"/>
                  <a:gd name="T14" fmla="*/ 75 w 108"/>
                  <a:gd name="T15" fmla="*/ 4 h 108"/>
                  <a:gd name="T16" fmla="*/ 92 w 108"/>
                  <a:gd name="T17" fmla="*/ 16 h 108"/>
                  <a:gd name="T18" fmla="*/ 104 w 108"/>
                  <a:gd name="T19" fmla="*/ 33 h 108"/>
                  <a:gd name="T20" fmla="*/ 108 w 108"/>
                  <a:gd name="T21" fmla="*/ 54 h 108"/>
                  <a:gd name="T22" fmla="*/ 104 w 108"/>
                  <a:gd name="T23" fmla="*/ 75 h 108"/>
                  <a:gd name="T24" fmla="*/ 92 w 108"/>
                  <a:gd name="T25" fmla="*/ 92 h 108"/>
                  <a:gd name="T26" fmla="*/ 75 w 108"/>
                  <a:gd name="T27" fmla="*/ 104 h 108"/>
                  <a:gd name="T28" fmla="*/ 54 w 108"/>
                  <a:gd name="T29" fmla="*/ 108 h 108"/>
                  <a:gd name="T30" fmla="*/ 33 w 108"/>
                  <a:gd name="T31" fmla="*/ 104 h 108"/>
                  <a:gd name="T32" fmla="*/ 16 w 108"/>
                  <a:gd name="T33" fmla="*/ 92 h 108"/>
                  <a:gd name="T34" fmla="*/ 4 w 108"/>
                  <a:gd name="T35" fmla="*/ 7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08">
                    <a:moveTo>
                      <a:pt x="4" y="75"/>
                    </a:moveTo>
                    <a:lnTo>
                      <a:pt x="4" y="75"/>
                    </a:lnTo>
                    <a:cubicBezTo>
                      <a:pt x="1" y="68"/>
                      <a:pt x="0" y="61"/>
                      <a:pt x="0" y="54"/>
                    </a:cubicBezTo>
                    <a:cubicBezTo>
                      <a:pt x="0" y="46"/>
                      <a:pt x="1" y="39"/>
                      <a:pt x="4" y="33"/>
                    </a:cubicBezTo>
                    <a:cubicBezTo>
                      <a:pt x="7" y="26"/>
                      <a:pt x="11" y="20"/>
                      <a:pt x="16" y="16"/>
                    </a:cubicBezTo>
                    <a:cubicBezTo>
                      <a:pt x="20" y="11"/>
                      <a:pt x="26" y="7"/>
                      <a:pt x="33" y="4"/>
                    </a:cubicBezTo>
                    <a:cubicBezTo>
                      <a:pt x="39" y="1"/>
                      <a:pt x="46" y="0"/>
                      <a:pt x="54" y="0"/>
                    </a:cubicBezTo>
                    <a:cubicBezTo>
                      <a:pt x="61" y="0"/>
                      <a:pt x="68" y="1"/>
                      <a:pt x="75" y="4"/>
                    </a:cubicBezTo>
                    <a:cubicBezTo>
                      <a:pt x="81" y="7"/>
                      <a:pt x="87" y="11"/>
                      <a:pt x="92" y="16"/>
                    </a:cubicBezTo>
                    <a:cubicBezTo>
                      <a:pt x="97" y="20"/>
                      <a:pt x="101" y="26"/>
                      <a:pt x="104" y="33"/>
                    </a:cubicBezTo>
                    <a:cubicBezTo>
                      <a:pt x="106" y="39"/>
                      <a:pt x="108" y="46"/>
                      <a:pt x="108" y="54"/>
                    </a:cubicBezTo>
                    <a:cubicBezTo>
                      <a:pt x="108" y="61"/>
                      <a:pt x="106" y="68"/>
                      <a:pt x="104" y="75"/>
                    </a:cubicBezTo>
                    <a:cubicBezTo>
                      <a:pt x="101" y="81"/>
                      <a:pt x="97" y="87"/>
                      <a:pt x="92" y="92"/>
                    </a:cubicBezTo>
                    <a:cubicBezTo>
                      <a:pt x="87" y="97"/>
                      <a:pt x="81" y="101"/>
                      <a:pt x="75" y="104"/>
                    </a:cubicBezTo>
                    <a:cubicBezTo>
                      <a:pt x="68" y="106"/>
                      <a:pt x="61" y="108"/>
                      <a:pt x="54" y="108"/>
                    </a:cubicBezTo>
                    <a:cubicBezTo>
                      <a:pt x="46" y="108"/>
                      <a:pt x="39" y="106"/>
                      <a:pt x="33" y="104"/>
                    </a:cubicBezTo>
                    <a:cubicBezTo>
                      <a:pt x="26" y="101"/>
                      <a:pt x="20" y="97"/>
                      <a:pt x="16" y="92"/>
                    </a:cubicBezTo>
                    <a:cubicBezTo>
                      <a:pt x="11" y="87"/>
                      <a:pt x="7" y="81"/>
                      <a:pt x="4" y="75"/>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5" name="Freeform 23">
                <a:extLst>
                  <a:ext uri="{FF2B5EF4-FFF2-40B4-BE49-F238E27FC236}">
                    <a16:creationId xmlns:a16="http://schemas.microsoft.com/office/drawing/2014/main" id="{07474059-8667-4329-B0EC-4FE749544C33}"/>
                  </a:ext>
                </a:extLst>
              </p:cNvPr>
              <p:cNvSpPr>
                <a:spLocks/>
              </p:cNvSpPr>
              <p:nvPr/>
            </p:nvSpPr>
            <p:spPr bwMode="auto">
              <a:xfrm>
                <a:off x="3486" y="1845"/>
                <a:ext cx="101" cy="48"/>
              </a:xfrm>
              <a:custGeom>
                <a:avLst/>
                <a:gdLst>
                  <a:gd name="T0" fmla="*/ 0 w 162"/>
                  <a:gd name="T1" fmla="*/ 77 h 77"/>
                  <a:gd name="T2" fmla="*/ 0 w 162"/>
                  <a:gd name="T3" fmla="*/ 77 h 77"/>
                  <a:gd name="T4" fmla="*/ 6 w 162"/>
                  <a:gd name="T5" fmla="*/ 49 h 77"/>
                  <a:gd name="T6" fmla="*/ 23 w 162"/>
                  <a:gd name="T7" fmla="*/ 24 h 77"/>
                  <a:gd name="T8" fmla="*/ 49 w 162"/>
                  <a:gd name="T9" fmla="*/ 6 h 77"/>
                  <a:gd name="T10" fmla="*/ 81 w 162"/>
                  <a:gd name="T11" fmla="*/ 0 h 77"/>
                  <a:gd name="T12" fmla="*/ 113 w 162"/>
                  <a:gd name="T13" fmla="*/ 6 h 77"/>
                  <a:gd name="T14" fmla="*/ 139 w 162"/>
                  <a:gd name="T15" fmla="*/ 23 h 77"/>
                  <a:gd name="T16" fmla="*/ 156 w 162"/>
                  <a:gd name="T17" fmla="*/ 49 h 77"/>
                  <a:gd name="T18" fmla="*/ 162 w 162"/>
                  <a:gd name="T19" fmla="*/ 77 h 77"/>
                  <a:gd name="T20" fmla="*/ 0 w 162"/>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0" y="77"/>
                    </a:moveTo>
                    <a:lnTo>
                      <a:pt x="0" y="77"/>
                    </a:lnTo>
                    <a:cubicBezTo>
                      <a:pt x="0" y="67"/>
                      <a:pt x="2" y="58"/>
                      <a:pt x="6" y="49"/>
                    </a:cubicBezTo>
                    <a:cubicBezTo>
                      <a:pt x="10" y="39"/>
                      <a:pt x="16" y="31"/>
                      <a:pt x="23" y="24"/>
                    </a:cubicBezTo>
                    <a:cubicBezTo>
                      <a:pt x="30" y="16"/>
                      <a:pt x="39" y="11"/>
                      <a:pt x="49" y="6"/>
                    </a:cubicBezTo>
                    <a:cubicBezTo>
                      <a:pt x="59" y="2"/>
                      <a:pt x="69" y="0"/>
                      <a:pt x="81" y="0"/>
                    </a:cubicBezTo>
                    <a:cubicBezTo>
                      <a:pt x="92" y="0"/>
                      <a:pt x="103" y="2"/>
                      <a:pt x="113" y="6"/>
                    </a:cubicBezTo>
                    <a:cubicBezTo>
                      <a:pt x="123" y="10"/>
                      <a:pt x="131" y="16"/>
                      <a:pt x="139" y="23"/>
                    </a:cubicBezTo>
                    <a:cubicBezTo>
                      <a:pt x="146" y="31"/>
                      <a:pt x="152" y="39"/>
                      <a:pt x="156" y="49"/>
                    </a:cubicBezTo>
                    <a:cubicBezTo>
                      <a:pt x="159" y="58"/>
                      <a:pt x="161" y="67"/>
                      <a:pt x="162" y="77"/>
                    </a:cubicBezTo>
                    <a:lnTo>
                      <a:pt x="0" y="7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grpSp>
      </p:grpSp>
      <p:grpSp>
        <p:nvGrpSpPr>
          <p:cNvPr id="4" name="Group 3">
            <a:extLst>
              <a:ext uri="{FF2B5EF4-FFF2-40B4-BE49-F238E27FC236}">
                <a16:creationId xmlns:a16="http://schemas.microsoft.com/office/drawing/2014/main" id="{454C5516-29FE-425E-8412-A2F99F341FD8}"/>
              </a:ext>
              <a:ext uri="{C183D7F6-B498-43B3-948B-1728B52AA6E4}">
                <adec:decorative xmlns:adec="http://schemas.microsoft.com/office/drawing/2017/decorative" val="1"/>
              </a:ext>
            </a:extLst>
          </p:cNvPr>
          <p:cNvGrpSpPr/>
          <p:nvPr/>
        </p:nvGrpSpPr>
        <p:grpSpPr>
          <a:xfrm>
            <a:off x="588963" y="3307708"/>
            <a:ext cx="3573296" cy="544765"/>
            <a:chOff x="588963" y="3666523"/>
            <a:chExt cx="3573296" cy="544765"/>
          </a:xfrm>
        </p:grpSpPr>
        <p:sp>
          <p:nvSpPr>
            <p:cNvPr id="7" name="TextBox 6">
              <a:extLst>
                <a:ext uri="{FF2B5EF4-FFF2-40B4-BE49-F238E27FC236}">
                  <a16:creationId xmlns:a16="http://schemas.microsoft.com/office/drawing/2014/main" id="{23C19D44-B29B-4E1F-A56A-E77972AA685F}"/>
                </a:ext>
              </a:extLst>
            </p:cNvPr>
            <p:cNvSpPr txBox="1"/>
            <p:nvPr/>
          </p:nvSpPr>
          <p:spPr>
            <a:xfrm>
              <a:off x="1334949" y="3666523"/>
              <a:ext cx="2827310" cy="544765"/>
            </a:xfrm>
            <a:prstGeom prst="rect">
              <a:avLst/>
            </a:prstGeom>
            <a:noFill/>
          </p:spPr>
          <p:txBody>
            <a:bodyPr wrap="square" lIns="0" tIns="146304" rIns="182880" bIns="146304" rtlCol="0">
              <a:sp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dirty="0">
                  <a:ln>
                    <a:noFill/>
                  </a:ln>
                  <a:effectLst/>
                  <a:uLnTx/>
                  <a:uFillTx/>
                  <a:ea typeface="+mn-ea"/>
                  <a:cs typeface="+mn-cs"/>
                </a:rPr>
                <a:t>Directory roles</a:t>
              </a:r>
            </a:p>
          </p:txBody>
        </p:sp>
        <p:sp>
          <p:nvSpPr>
            <p:cNvPr id="16" name="Freeform 13">
              <a:extLst>
                <a:ext uri="{FF2B5EF4-FFF2-40B4-BE49-F238E27FC236}">
                  <a16:creationId xmlns:a16="http://schemas.microsoft.com/office/drawing/2014/main" id="{6FB05414-CE24-414B-8317-A38B42DAD255}"/>
                </a:ext>
                <a:ext uri="{C183D7F6-B498-43B3-948B-1728B52AA6E4}">
                  <adec:decorative xmlns:adec="http://schemas.microsoft.com/office/drawing/2017/decorative" val="1"/>
                </a:ext>
              </a:extLst>
            </p:cNvPr>
            <p:cNvSpPr>
              <a:spLocks noEditPoints="1"/>
            </p:cNvSpPr>
            <p:nvPr/>
          </p:nvSpPr>
          <p:spPr bwMode="auto">
            <a:xfrm>
              <a:off x="588963" y="3762537"/>
              <a:ext cx="392906" cy="394229"/>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360132382"/>
      </p:ext>
    </p:extLst>
  </p:cSld>
  <p:clrMapOvr>
    <a:masterClrMapping/>
  </p:clrMapOvr>
  <mc:AlternateContent xmlns:mc="http://schemas.openxmlformats.org/markup-compatibility/2006" xmlns:p159="http://schemas.microsoft.com/office/powerpoint/2015/09/main">
    <mc:Choice Requires="p159">
      <p:transition spd="slow">
        <p159:morph option="byWord"/>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Conditions</a:t>
            </a:r>
          </a:p>
        </p:txBody>
      </p:sp>
      <p:sp>
        <p:nvSpPr>
          <p:cNvPr id="25" name="TextBox 24">
            <a:extLst>
              <a:ext uri="{FF2B5EF4-FFF2-40B4-BE49-F238E27FC236}">
                <a16:creationId xmlns:a16="http://schemas.microsoft.com/office/drawing/2014/main" id="{678AD0B6-6C0B-4B28-9456-E02CBC72B596}"/>
              </a:ext>
            </a:extLst>
          </p:cNvPr>
          <p:cNvSpPr txBox="1"/>
          <p:nvPr/>
        </p:nvSpPr>
        <p:spPr>
          <a:xfrm>
            <a:off x="588963" y="1228670"/>
            <a:ext cx="1605248" cy="517065"/>
          </a:xfrm>
          <a:prstGeom prst="rect">
            <a:avLst/>
          </a:prstGeom>
          <a:noFill/>
        </p:spPr>
        <p:txBody>
          <a:bodyPr wrap="square" lIns="0" tIns="146304" rIns="91440" bIns="146304" rtlCol="0">
            <a:spAutoFit/>
          </a:bodyPr>
          <a:lstStyle/>
          <a:p>
            <a:pPr>
              <a:lnSpc>
                <a:spcPct val="90000"/>
              </a:lnSpc>
              <a:spcAft>
                <a:spcPts val="600"/>
              </a:spcAft>
            </a:pPr>
            <a:r>
              <a:rPr lang="en-US" sz="1600" dirty="0">
                <a:solidFill>
                  <a:schemeClr val="accent1"/>
                </a:solidFill>
                <a:latin typeface="+mj-lt"/>
              </a:rPr>
              <a:t>User risk</a:t>
            </a:r>
          </a:p>
        </p:txBody>
      </p:sp>
      <p:sp>
        <p:nvSpPr>
          <p:cNvPr id="19" name="TextBox 18">
            <a:extLst>
              <a:ext uri="{FF2B5EF4-FFF2-40B4-BE49-F238E27FC236}">
                <a16:creationId xmlns:a16="http://schemas.microsoft.com/office/drawing/2014/main" id="{E1CF65D8-A718-42B6-B70A-F4D776493C54}"/>
              </a:ext>
            </a:extLst>
          </p:cNvPr>
          <p:cNvSpPr txBox="1"/>
          <p:nvPr/>
        </p:nvSpPr>
        <p:spPr>
          <a:xfrm>
            <a:off x="588963" y="1740493"/>
            <a:ext cx="5507037" cy="6070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29210" rIns="91440" bIns="29210" numCol="1" spcCol="1270" anchor="t" anchorCtr="0">
            <a:noAutofit/>
          </a:bodyPr>
          <a:lstStyle/>
          <a:p>
            <a:pPr marL="0" lvl="1" algn="l" defTabSz="800100">
              <a:lnSpc>
                <a:spcPct val="90000"/>
              </a:lnSpc>
              <a:spcBef>
                <a:spcPct val="0"/>
              </a:spcBef>
              <a:spcAft>
                <a:spcPts val="1200"/>
              </a:spcAft>
            </a:pPr>
            <a:r>
              <a:rPr lang="en-GB" sz="1400" kern="1200" dirty="0"/>
              <a:t>Used with Identity Protection. Evaluates the probability of an identity or account being compromised.</a:t>
            </a:r>
          </a:p>
        </p:txBody>
      </p:sp>
      <p:sp>
        <p:nvSpPr>
          <p:cNvPr id="4" name="TextBox 3">
            <a:extLst>
              <a:ext uri="{FF2B5EF4-FFF2-40B4-BE49-F238E27FC236}">
                <a16:creationId xmlns:a16="http://schemas.microsoft.com/office/drawing/2014/main" id="{CB251B33-61A8-484F-823C-7335A892D326}"/>
              </a:ext>
            </a:extLst>
          </p:cNvPr>
          <p:cNvSpPr txBox="1"/>
          <p:nvPr/>
        </p:nvSpPr>
        <p:spPr>
          <a:xfrm>
            <a:off x="588963" y="2480968"/>
            <a:ext cx="1964320" cy="517065"/>
          </a:xfrm>
          <a:prstGeom prst="rect">
            <a:avLst/>
          </a:prstGeom>
          <a:noFill/>
        </p:spPr>
        <p:txBody>
          <a:bodyPr wrap="square" lIns="0" tIns="146304" rIns="91440" bIns="146304" rtlCol="0">
            <a:spAutoFit/>
          </a:bodyPr>
          <a:lstStyle/>
          <a:p>
            <a:pPr>
              <a:lnSpc>
                <a:spcPct val="90000"/>
              </a:lnSpc>
              <a:spcAft>
                <a:spcPts val="600"/>
              </a:spcAft>
            </a:pPr>
            <a:r>
              <a:rPr lang="en-US" sz="1600" dirty="0">
                <a:solidFill>
                  <a:schemeClr val="accent1"/>
                </a:solidFill>
                <a:latin typeface="+mj-lt"/>
              </a:rPr>
              <a:t>Sign-in risk</a:t>
            </a:r>
          </a:p>
        </p:txBody>
      </p:sp>
      <p:sp>
        <p:nvSpPr>
          <p:cNvPr id="20" name="TextBox 19">
            <a:extLst>
              <a:ext uri="{FF2B5EF4-FFF2-40B4-BE49-F238E27FC236}">
                <a16:creationId xmlns:a16="http://schemas.microsoft.com/office/drawing/2014/main" id="{A155B26F-AA4E-4B83-A735-5CDACED9E74B}"/>
              </a:ext>
            </a:extLst>
          </p:cNvPr>
          <p:cNvSpPr txBox="1"/>
          <p:nvPr/>
        </p:nvSpPr>
        <p:spPr>
          <a:xfrm>
            <a:off x="588963" y="2955433"/>
            <a:ext cx="5318005" cy="6070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29210" rIns="91440" bIns="29210" numCol="1" spcCol="1270" anchor="t" anchorCtr="0">
            <a:noAutofit/>
          </a:bodyPr>
          <a:lstStyle/>
          <a:p>
            <a:pPr marL="0" lvl="1" defTabSz="800100">
              <a:lnSpc>
                <a:spcPct val="90000"/>
              </a:lnSpc>
              <a:spcBef>
                <a:spcPct val="0"/>
              </a:spcBef>
              <a:spcAft>
                <a:spcPts val="1200"/>
              </a:spcAft>
            </a:pPr>
            <a:r>
              <a:rPr lang="en-GB" sz="1400" kern="1200" dirty="0"/>
              <a:t>Used with Identity Protection. Evaluates the </a:t>
            </a:r>
            <a:r>
              <a:rPr lang="en-GB" sz="1400" dirty="0"/>
              <a:t>sign in</a:t>
            </a:r>
            <a:r>
              <a:rPr lang="en-GB" sz="1400" kern="1200" dirty="0"/>
              <a:t> request </a:t>
            </a:r>
            <a:r>
              <a:rPr lang="en-GB" sz="1400" dirty="0"/>
              <a:t>for any abnormal behaviour</a:t>
            </a:r>
            <a:r>
              <a:rPr lang="en-GB" sz="1400" kern="1200" dirty="0"/>
              <a:t>.</a:t>
            </a:r>
          </a:p>
        </p:txBody>
      </p:sp>
      <p:sp>
        <p:nvSpPr>
          <p:cNvPr id="3" name="TextBox 2">
            <a:extLst>
              <a:ext uri="{FF2B5EF4-FFF2-40B4-BE49-F238E27FC236}">
                <a16:creationId xmlns:a16="http://schemas.microsoft.com/office/drawing/2014/main" id="{183FD84D-04F9-4396-AA52-78D7A868712E}"/>
              </a:ext>
            </a:extLst>
          </p:cNvPr>
          <p:cNvSpPr txBox="1"/>
          <p:nvPr/>
        </p:nvSpPr>
        <p:spPr>
          <a:xfrm>
            <a:off x="588963" y="3724574"/>
            <a:ext cx="2645019" cy="517065"/>
          </a:xfrm>
          <a:prstGeom prst="rect">
            <a:avLst/>
          </a:prstGeom>
          <a:noFill/>
        </p:spPr>
        <p:txBody>
          <a:bodyPr wrap="square" lIns="0" tIns="146304" rIns="91440" bIns="146304" rtlCol="0">
            <a:spAutoFit/>
          </a:bodyPr>
          <a:lstStyle/>
          <a:p>
            <a:pPr>
              <a:lnSpc>
                <a:spcPct val="90000"/>
              </a:lnSpc>
              <a:spcAft>
                <a:spcPts val="600"/>
              </a:spcAft>
            </a:pPr>
            <a:r>
              <a:rPr lang="en-US" sz="1600" dirty="0">
                <a:solidFill>
                  <a:schemeClr val="accent1"/>
                </a:solidFill>
                <a:latin typeface="+mj-lt"/>
              </a:rPr>
              <a:t>Device platforms</a:t>
            </a:r>
          </a:p>
        </p:txBody>
      </p:sp>
      <p:pic>
        <p:nvPicPr>
          <p:cNvPr id="9" name="Picture Placeholder 2">
            <a:extLst>
              <a:ext uri="{FF2B5EF4-FFF2-40B4-BE49-F238E27FC236}">
                <a16:creationId xmlns:a16="http://schemas.microsoft.com/office/drawing/2014/main" id="{3A570AF9-6931-433C-A6CC-C41AB915136E}"/>
              </a:ext>
              <a:ext uri="{C183D7F6-B498-43B3-948B-1728B52AA6E4}">
                <adec:decorative xmlns:adec="http://schemas.microsoft.com/office/drawing/2017/decorative" val="1"/>
              </a:ext>
            </a:extLst>
          </p:cNvPr>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l="33110" r="33110"/>
          <a:stretch/>
        </p:blipFill>
        <p:spPr>
          <a:xfrm>
            <a:off x="7924800" y="0"/>
            <a:ext cx="4267200" cy="6858000"/>
          </a:xfrm>
          <a:prstGeom prst="rect">
            <a:avLst/>
          </a:prstGeom>
        </p:spPr>
      </p:pic>
      <p:sp>
        <p:nvSpPr>
          <p:cNvPr id="23" name="TextBox 22">
            <a:extLst>
              <a:ext uri="{FF2B5EF4-FFF2-40B4-BE49-F238E27FC236}">
                <a16:creationId xmlns:a16="http://schemas.microsoft.com/office/drawing/2014/main" id="{0F35DACB-46DE-4681-A208-3B994497F5ED}"/>
              </a:ext>
            </a:extLst>
          </p:cNvPr>
          <p:cNvSpPr txBox="1"/>
          <p:nvPr/>
        </p:nvSpPr>
        <p:spPr>
          <a:xfrm>
            <a:off x="588963" y="4156176"/>
            <a:ext cx="5507037" cy="20472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29210" rIns="91440" bIns="29210" numCol="1" spcCol="1270" anchor="t" anchorCtr="0">
            <a:noAutofit/>
          </a:bodyPr>
          <a:lstStyle/>
          <a:p>
            <a:pPr marL="0" lvl="1" algn="l" defTabSz="800100">
              <a:lnSpc>
                <a:spcPct val="90000"/>
              </a:lnSpc>
              <a:spcBef>
                <a:spcPct val="0"/>
              </a:spcBef>
              <a:spcAft>
                <a:spcPts val="1200"/>
              </a:spcAft>
            </a:pPr>
            <a:r>
              <a:rPr lang="en-GB" sz="1400" kern="1200" dirty="0"/>
              <a:t>Enables the targeting of rules to specific device platforms.</a:t>
            </a:r>
          </a:p>
          <a:p>
            <a:pPr marL="0" lvl="1" indent="-285750" defTabSz="800100">
              <a:lnSpc>
                <a:spcPct val="90000"/>
              </a:lnSpc>
              <a:spcBef>
                <a:spcPct val="0"/>
              </a:spcBef>
              <a:spcAft>
                <a:spcPts val="1200"/>
              </a:spcAft>
              <a:buClr>
                <a:schemeClr val="tx1"/>
              </a:buClr>
            </a:pPr>
            <a:r>
              <a:rPr lang="en-GB" sz="1200" kern="1200" dirty="0">
                <a:solidFill>
                  <a:schemeClr val="accent1"/>
                </a:solidFill>
                <a:latin typeface="+mj-lt"/>
              </a:rPr>
              <a:t>Android</a:t>
            </a:r>
            <a:r>
              <a:rPr lang="en-GB" sz="1200" kern="1200" dirty="0"/>
              <a:t> – </a:t>
            </a:r>
            <a:r>
              <a:rPr lang="en-GB" sz="1200" b="0" kern="1200" dirty="0"/>
              <a:t>All Teams Android devices can be targeted when using this condition</a:t>
            </a:r>
            <a:endParaRPr lang="en-GB" sz="1200" b="1" kern="1200" dirty="0"/>
          </a:p>
          <a:p>
            <a:pPr marL="0" lvl="1" indent="-285750" defTabSz="800100">
              <a:lnSpc>
                <a:spcPct val="90000"/>
              </a:lnSpc>
              <a:spcBef>
                <a:spcPct val="0"/>
              </a:spcBef>
              <a:spcAft>
                <a:spcPts val="1200"/>
              </a:spcAft>
            </a:pPr>
            <a:r>
              <a:rPr lang="en-GB" sz="1200" kern="1200" dirty="0"/>
              <a:t>iOS</a:t>
            </a:r>
          </a:p>
          <a:p>
            <a:pPr marL="0" lvl="1" indent="-285750" defTabSz="800100">
              <a:lnSpc>
                <a:spcPct val="90000"/>
              </a:lnSpc>
              <a:spcBef>
                <a:spcPct val="0"/>
              </a:spcBef>
              <a:spcAft>
                <a:spcPts val="1200"/>
              </a:spcAft>
            </a:pPr>
            <a:r>
              <a:rPr lang="en-GB" sz="1200" kern="1200" dirty="0"/>
              <a:t>Windows</a:t>
            </a:r>
          </a:p>
          <a:p>
            <a:pPr marL="0" lvl="1" indent="-285750" defTabSz="800100">
              <a:lnSpc>
                <a:spcPct val="90000"/>
              </a:lnSpc>
              <a:spcBef>
                <a:spcPct val="0"/>
              </a:spcBef>
              <a:spcAft>
                <a:spcPts val="1200"/>
              </a:spcAft>
            </a:pPr>
            <a:r>
              <a:rPr lang="en-GB" sz="1200" kern="1200" dirty="0"/>
              <a:t>MacOS</a:t>
            </a:r>
            <a:endParaRPr lang="en-GB" sz="1100" kern="1200" dirty="0"/>
          </a:p>
        </p:txBody>
      </p:sp>
    </p:spTree>
    <p:extLst>
      <p:ext uri="{BB962C8B-B14F-4D97-AF65-F5344CB8AC3E}">
        <p14:creationId xmlns:p14="http://schemas.microsoft.com/office/powerpoint/2010/main" val="31343394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42" presetClass="path" presetSubtype="0" decel="100000" fill="hold" grpId="1" nodeType="withEffect">
                                  <p:stCondLst>
                                    <p:cond delay="0"/>
                                  </p:stCondLst>
                                  <p:childTnLst>
                                    <p:animMotion origin="layout" path="M -2.5E-6 1.85185E-6 L -2.5E-6 0.04166 " pathEditMode="relative" rAng="0" ptsTypes="AA">
                                      <p:cBhvr>
                                        <p:cTn id="9" dur="750" spd="-100000" fill="hold"/>
                                        <p:tgtEl>
                                          <p:spTgt spid="25"/>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42" presetClass="path" presetSubtype="0" decel="100000" fill="hold" grpId="1" nodeType="withEffect">
                                  <p:stCondLst>
                                    <p:cond delay="0"/>
                                  </p:stCondLst>
                                  <p:childTnLst>
                                    <p:animMotion origin="layout" path="M 1.45833E-6 3.33333E-6 L 1.45833E-6 0.04166 " pathEditMode="relative" rAng="0" ptsTypes="AA">
                                      <p:cBhvr>
                                        <p:cTn id="14" dur="750" spd="-100000" fill="hold"/>
                                        <p:tgtEl>
                                          <p:spTgt spid="19"/>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42" presetClass="path" presetSubtype="0" decel="100000" fill="hold" grpId="1" nodeType="withEffect">
                                  <p:stCondLst>
                                    <p:cond delay="0"/>
                                  </p:stCondLst>
                                  <p:childTnLst>
                                    <p:animMotion origin="layout" path="M 3.95833E-6 2.96296E-6 L 3.95833E-6 0.04166 " pathEditMode="relative" rAng="0" ptsTypes="AA">
                                      <p:cBhvr>
                                        <p:cTn id="19" dur="750" spd="-100000" fill="hold"/>
                                        <p:tgtEl>
                                          <p:spTgt spid="4"/>
                                        </p:tgtEl>
                                        <p:attrNameLst>
                                          <p:attrName>ppt_x</p:attrName>
                                          <p:attrName>ppt_y</p:attrName>
                                        </p:attrNameLst>
                                      </p:cBhvr>
                                      <p:rCtr x="0" y="2083"/>
                                    </p:animMotion>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42" presetClass="path" presetSubtype="0" decel="100000" fill="hold" grpId="1" nodeType="withEffect">
                                  <p:stCondLst>
                                    <p:cond delay="0"/>
                                  </p:stCondLst>
                                  <p:childTnLst>
                                    <p:animMotion origin="layout" path="M 3.75E-6 -1.48148E-6 L 3.75E-6 0.04167 " pathEditMode="relative" rAng="0" ptsTypes="AA">
                                      <p:cBhvr>
                                        <p:cTn id="24" dur="750" spd="-100000" fill="hold"/>
                                        <p:tgtEl>
                                          <p:spTgt spid="20"/>
                                        </p:tgtEl>
                                        <p:attrNameLst>
                                          <p:attrName>ppt_x</p:attrName>
                                          <p:attrName>ppt_y</p:attrName>
                                        </p:attrNameLst>
                                      </p:cBhvr>
                                      <p:rCtr x="0" y="2083"/>
                                    </p:animMotion>
                                  </p:childTnLst>
                                </p:cTn>
                              </p:par>
                              <p:par>
                                <p:cTn id="25" presetID="10" presetClass="entr" presetSubtype="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par>
                                <p:cTn id="28" presetID="42" presetClass="path" presetSubtype="0" decel="100000" fill="hold" grpId="1" nodeType="withEffect">
                                  <p:stCondLst>
                                    <p:cond delay="0"/>
                                  </p:stCondLst>
                                  <p:childTnLst>
                                    <p:animMotion origin="layout" path="M -8.33333E-7 2.96296E-6 L -8.33333E-7 0.04166 " pathEditMode="relative" rAng="0" ptsTypes="AA">
                                      <p:cBhvr>
                                        <p:cTn id="29" dur="750" spd="-100000" fill="hold"/>
                                        <p:tgtEl>
                                          <p:spTgt spid="3"/>
                                        </p:tgtEl>
                                        <p:attrNameLst>
                                          <p:attrName>ppt_x</p:attrName>
                                          <p:attrName>ppt_y</p:attrName>
                                        </p:attrNameLst>
                                      </p:cBhvr>
                                      <p:rCtr x="0" y="2083"/>
                                    </p:animMotion>
                                  </p:childTnLst>
                                </p:cTn>
                              </p:par>
                              <p:par>
                                <p:cTn id="30" presetID="10"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42" presetClass="path" presetSubtype="0" decel="100000" fill="hold" grpId="1" nodeType="withEffect">
                                  <p:stCondLst>
                                    <p:cond delay="0"/>
                                  </p:stCondLst>
                                  <p:childTnLst>
                                    <p:animMotion origin="layout" path="M 1.45833E-6 -4.07407E-6 L 1.45833E-6 0.04167 " pathEditMode="relative" rAng="0" ptsTypes="AA">
                                      <p:cBhvr>
                                        <p:cTn id="34" dur="750" spd="-100000" fill="hold"/>
                                        <p:tgtEl>
                                          <p:spTgt spid="23"/>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5" grpId="1"/>
      <p:bldP spid="19" grpId="0"/>
      <p:bldP spid="19" grpId="1"/>
      <p:bldP spid="4" grpId="0"/>
      <p:bldP spid="4" grpId="1"/>
      <p:bldP spid="20" grpId="0"/>
      <p:bldP spid="20" grpId="1"/>
      <p:bldP spid="3" grpId="0"/>
      <p:bldP spid="3" grpId="1"/>
      <p:bldP spid="23" grpId="0"/>
      <p:bldP spid="23"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a:extLst>
              <a:ext uri="{FF2B5EF4-FFF2-40B4-BE49-F238E27FC236}">
                <a16:creationId xmlns:a16="http://schemas.microsoft.com/office/drawing/2014/main" id="{9F21FC35-1F24-4674-920F-5E20D71575C5}"/>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0005"/>
          <a:stretch/>
        </p:blipFill>
        <p:spPr>
          <a:xfrm>
            <a:off x="7922963" y="0"/>
            <a:ext cx="4269038" cy="6858000"/>
          </a:xfrm>
          <a:prstGeom prst="rect">
            <a:avLst/>
          </a:prstGeom>
        </p:spPr>
      </p:pic>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Conditions </a:t>
            </a:r>
          </a:p>
        </p:txBody>
      </p:sp>
      <p:sp>
        <p:nvSpPr>
          <p:cNvPr id="22" name="TextBox 21">
            <a:extLst>
              <a:ext uri="{FF2B5EF4-FFF2-40B4-BE49-F238E27FC236}">
                <a16:creationId xmlns:a16="http://schemas.microsoft.com/office/drawing/2014/main" id="{DFDB0719-D623-4D1D-BD15-D187428B861B}"/>
              </a:ext>
            </a:extLst>
          </p:cNvPr>
          <p:cNvSpPr txBox="1"/>
          <p:nvPr/>
        </p:nvSpPr>
        <p:spPr>
          <a:xfrm>
            <a:off x="588963" y="1335611"/>
            <a:ext cx="1530373" cy="313932"/>
          </a:xfrm>
          <a:prstGeom prst="rect">
            <a:avLst/>
          </a:prstGeom>
          <a:noFill/>
        </p:spPr>
        <p:txBody>
          <a:bodyPr wrap="square" lIns="0">
            <a:spAutoFit/>
          </a:bodyPr>
          <a:lstStyle/>
          <a:p>
            <a:pPr>
              <a:lnSpc>
                <a:spcPct val="90000"/>
              </a:lnSpc>
              <a:spcAft>
                <a:spcPts val="600"/>
              </a:spcAft>
            </a:pPr>
            <a:r>
              <a:rPr lang="en-US" sz="1600" dirty="0">
                <a:solidFill>
                  <a:schemeClr val="accent1"/>
                </a:solidFill>
                <a:latin typeface="+mj-lt"/>
              </a:rPr>
              <a:t>Location</a:t>
            </a:r>
          </a:p>
        </p:txBody>
      </p:sp>
      <p:sp>
        <p:nvSpPr>
          <p:cNvPr id="9" name="TextBox 8">
            <a:extLst>
              <a:ext uri="{FF2B5EF4-FFF2-40B4-BE49-F238E27FC236}">
                <a16:creationId xmlns:a16="http://schemas.microsoft.com/office/drawing/2014/main" id="{01F3CC25-E856-4FEC-A00E-F0750A595A7D}"/>
              </a:ext>
            </a:extLst>
          </p:cNvPr>
          <p:cNvSpPr txBox="1"/>
          <p:nvPr/>
        </p:nvSpPr>
        <p:spPr>
          <a:xfrm>
            <a:off x="588963" y="1740493"/>
            <a:ext cx="6237813" cy="523220"/>
          </a:xfrm>
          <a:prstGeom prst="rect">
            <a:avLst/>
          </a:prstGeom>
          <a:noFill/>
        </p:spPr>
        <p:txBody>
          <a:bodyPr wrap="square" lIns="0">
            <a:spAutoFit/>
          </a:bodyPr>
          <a:lstStyle>
            <a:defPPr>
              <a:defRPr lang="en-US"/>
            </a:defPPr>
            <a:lvl1pPr>
              <a:defRPr b="0" i="0"/>
            </a:lvl1pPr>
          </a:lstStyle>
          <a:p>
            <a:r>
              <a:rPr lang="en-GB" sz="1400" dirty="0"/>
              <a:t>Include or exclude locations based in rulesets. Typically used for excluding Multi Factor Authentication in a company office or lowering a sign-in risk. </a:t>
            </a:r>
          </a:p>
        </p:txBody>
      </p:sp>
      <p:sp>
        <p:nvSpPr>
          <p:cNvPr id="26" name="TextBox 25">
            <a:extLst>
              <a:ext uri="{FF2B5EF4-FFF2-40B4-BE49-F238E27FC236}">
                <a16:creationId xmlns:a16="http://schemas.microsoft.com/office/drawing/2014/main" id="{3EBC0272-F7E0-42FC-A47E-6ADA8BC9A5A5}"/>
              </a:ext>
            </a:extLst>
          </p:cNvPr>
          <p:cNvSpPr txBox="1"/>
          <p:nvPr/>
        </p:nvSpPr>
        <p:spPr>
          <a:xfrm>
            <a:off x="588963" y="2348060"/>
            <a:ext cx="6237813" cy="307777"/>
          </a:xfrm>
          <a:prstGeom prst="rect">
            <a:avLst/>
          </a:prstGeom>
          <a:noFill/>
        </p:spPr>
        <p:txBody>
          <a:bodyPr wrap="square" lIns="0">
            <a:spAutoFit/>
          </a:bodyPr>
          <a:lstStyle>
            <a:defPPr>
              <a:defRPr lang="en-US"/>
            </a:defPPr>
            <a:lvl1pPr>
              <a:defRPr b="0" i="0"/>
            </a:lvl1pPr>
          </a:lstStyle>
          <a:p>
            <a:r>
              <a:rPr lang="en-GB" sz="1400"/>
              <a:t>Locations based on the external IP address.</a:t>
            </a:r>
          </a:p>
        </p:txBody>
      </p:sp>
    </p:spTree>
    <p:extLst>
      <p:ext uri="{BB962C8B-B14F-4D97-AF65-F5344CB8AC3E}">
        <p14:creationId xmlns:p14="http://schemas.microsoft.com/office/powerpoint/2010/main" val="35364712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42" presetClass="path" presetSubtype="0" decel="100000" fill="hold" grpId="1" nodeType="withEffect">
                                  <p:stCondLst>
                                    <p:cond delay="0"/>
                                  </p:stCondLst>
                                  <p:childTnLst>
                                    <p:animMotion origin="layout" path="M 2.29167E-6 -2.59259E-6 L 2.29167E-6 0.04167 " pathEditMode="relative" rAng="0" ptsTypes="AA">
                                      <p:cBhvr>
                                        <p:cTn id="9" dur="750" spd="-100000" fill="hold"/>
                                        <p:tgtEl>
                                          <p:spTgt spid="22"/>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path" presetSubtype="0" decel="100000" fill="hold" grpId="1" nodeType="withEffect">
                                  <p:stCondLst>
                                    <p:cond delay="0"/>
                                  </p:stCondLst>
                                  <p:childTnLst>
                                    <p:animMotion origin="layout" path="M 3.54167E-6 1.85185E-6 L 3.54167E-6 0.04166 " pathEditMode="relative" rAng="0" ptsTypes="AA">
                                      <p:cBhvr>
                                        <p:cTn id="14" dur="750" spd="-100000" fill="hold"/>
                                        <p:tgtEl>
                                          <p:spTgt spid="9"/>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par>
                                <p:cTn id="18" presetID="42" presetClass="path" presetSubtype="0" decel="100000" fill="hold" grpId="1" nodeType="withEffect">
                                  <p:stCondLst>
                                    <p:cond delay="0"/>
                                  </p:stCondLst>
                                  <p:childTnLst>
                                    <p:animMotion origin="layout" path="M 3.54167E-6 -4.81481E-6 L 3.54167E-6 0.04167 " pathEditMode="relative" rAng="0" ptsTypes="AA">
                                      <p:cBhvr>
                                        <p:cTn id="19" dur="750" spd="-100000" fill="hold"/>
                                        <p:tgtEl>
                                          <p:spTgt spid="26"/>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9" grpId="0"/>
      <p:bldP spid="9" grpId="1"/>
      <p:bldP spid="26" grpId="0"/>
      <p:bldP spid="26" grpId="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3305B0B-A0F0-42E5-8DE2-47C923584185}"/>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2761" r="2321"/>
          <a:stretch/>
        </p:blipFill>
        <p:spPr>
          <a:xfrm>
            <a:off x="7924800" y="0"/>
            <a:ext cx="4267200" cy="6858000"/>
          </a:xfrm>
          <a:prstGeom prst="rect">
            <a:avLst/>
          </a:prstGeom>
        </p:spPr>
      </p:pic>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Conditions  </a:t>
            </a:r>
          </a:p>
        </p:txBody>
      </p:sp>
      <p:sp>
        <p:nvSpPr>
          <p:cNvPr id="22" name="TextBox 21">
            <a:extLst>
              <a:ext uri="{FF2B5EF4-FFF2-40B4-BE49-F238E27FC236}">
                <a16:creationId xmlns:a16="http://schemas.microsoft.com/office/drawing/2014/main" id="{DFDB0719-D623-4D1D-BD15-D187428B861B}"/>
              </a:ext>
            </a:extLst>
          </p:cNvPr>
          <p:cNvSpPr txBox="1"/>
          <p:nvPr/>
        </p:nvSpPr>
        <p:spPr>
          <a:xfrm>
            <a:off x="588963" y="1331278"/>
            <a:ext cx="4968502" cy="313932"/>
          </a:xfrm>
          <a:prstGeom prst="rect">
            <a:avLst/>
          </a:prstGeom>
          <a:noFill/>
        </p:spPr>
        <p:txBody>
          <a:bodyPr wrap="square" lIns="0">
            <a:spAutoFit/>
          </a:bodyPr>
          <a:lstStyle/>
          <a:p>
            <a:pPr>
              <a:lnSpc>
                <a:spcPct val="90000"/>
              </a:lnSpc>
              <a:spcAft>
                <a:spcPts val="600"/>
              </a:spcAft>
            </a:pPr>
            <a:r>
              <a:rPr lang="en-US" sz="1600" dirty="0">
                <a:solidFill>
                  <a:schemeClr val="accent1"/>
                </a:solidFill>
                <a:latin typeface="+mj-lt"/>
              </a:rPr>
              <a:t>Filters for Devices</a:t>
            </a:r>
          </a:p>
        </p:txBody>
      </p:sp>
      <p:sp>
        <p:nvSpPr>
          <p:cNvPr id="9" name="TextBox 8">
            <a:extLst>
              <a:ext uri="{FF2B5EF4-FFF2-40B4-BE49-F238E27FC236}">
                <a16:creationId xmlns:a16="http://schemas.microsoft.com/office/drawing/2014/main" id="{01F3CC25-E856-4FEC-A00E-F0750A595A7D}"/>
              </a:ext>
            </a:extLst>
          </p:cNvPr>
          <p:cNvSpPr txBox="1"/>
          <p:nvPr/>
        </p:nvSpPr>
        <p:spPr>
          <a:xfrm>
            <a:off x="588963" y="1740493"/>
            <a:ext cx="5507037" cy="1815882"/>
          </a:xfrm>
          <a:prstGeom prst="rect">
            <a:avLst/>
          </a:prstGeom>
          <a:noFill/>
        </p:spPr>
        <p:txBody>
          <a:bodyPr wrap="square" lIns="0" tIns="45720" rIns="91440" bIns="45720" anchor="t">
            <a:spAutoFit/>
          </a:bodyPr>
          <a:lstStyle>
            <a:defPPr>
              <a:defRPr lang="en-US"/>
            </a:defPPr>
            <a:lvl1pPr>
              <a:defRPr b="0" i="0"/>
            </a:lvl1pPr>
          </a:lstStyle>
          <a:p>
            <a:r>
              <a:rPr lang="en-GB" sz="1400" dirty="0"/>
              <a:t>Include or exclude devices in conditional access rules based upon rulesets. Useful for targeting CA rules to Teams devices by targeting the model of the device.</a:t>
            </a:r>
          </a:p>
          <a:p>
            <a:endParaRPr lang="en-GB" sz="1400" dirty="0">
              <a:cs typeface="Segoe UI"/>
            </a:endParaRPr>
          </a:p>
          <a:p>
            <a:r>
              <a:rPr lang="en-GB" sz="1400" dirty="0">
                <a:cs typeface="Segoe UI"/>
              </a:rPr>
              <a:t>Provides a custom rules engine for authoring Conditional Access policies distinctly for Teams devices based on multiple attributes. Consider using custom-created extension attributes for even greater flexibility.</a:t>
            </a:r>
          </a:p>
        </p:txBody>
      </p:sp>
      <p:sp>
        <p:nvSpPr>
          <p:cNvPr id="26" name="TextBox 25">
            <a:extLst>
              <a:ext uri="{FF2B5EF4-FFF2-40B4-BE49-F238E27FC236}">
                <a16:creationId xmlns:a16="http://schemas.microsoft.com/office/drawing/2014/main" id="{3EBC0272-F7E0-42FC-A47E-6ADA8BC9A5A5}"/>
              </a:ext>
            </a:extLst>
          </p:cNvPr>
          <p:cNvSpPr txBox="1"/>
          <p:nvPr/>
        </p:nvSpPr>
        <p:spPr>
          <a:xfrm>
            <a:off x="588263" y="3651658"/>
            <a:ext cx="5507036" cy="523220"/>
          </a:xfrm>
          <a:prstGeom prst="rect">
            <a:avLst/>
          </a:prstGeom>
          <a:noFill/>
        </p:spPr>
        <p:txBody>
          <a:bodyPr wrap="square" lIns="0">
            <a:spAutoFit/>
          </a:bodyPr>
          <a:lstStyle>
            <a:defPPr>
              <a:defRPr lang="en-US"/>
            </a:defPPr>
            <a:lvl1pPr>
              <a:defRPr b="0" i="0"/>
            </a:lvl1pPr>
          </a:lstStyle>
          <a:p>
            <a:r>
              <a:rPr lang="en-GB" sz="1400" dirty="0"/>
              <a:t>Consistent and familiar rule authoring experience shared with Microsoft Intune.</a:t>
            </a:r>
          </a:p>
        </p:txBody>
      </p:sp>
      <p:sp>
        <p:nvSpPr>
          <p:cNvPr id="3" name="TextBox 2">
            <a:extLst>
              <a:ext uri="{FF2B5EF4-FFF2-40B4-BE49-F238E27FC236}">
                <a16:creationId xmlns:a16="http://schemas.microsoft.com/office/drawing/2014/main" id="{B6835754-943E-47DD-9A02-D3E58AC1970A}"/>
              </a:ext>
            </a:extLst>
          </p:cNvPr>
          <p:cNvSpPr txBox="1"/>
          <p:nvPr/>
        </p:nvSpPr>
        <p:spPr>
          <a:xfrm>
            <a:off x="588963" y="6116429"/>
            <a:ext cx="4107306" cy="461665"/>
          </a:xfrm>
          <a:prstGeom prst="rect">
            <a:avLst/>
          </a:prstGeom>
          <a:noFill/>
        </p:spPr>
        <p:txBody>
          <a:bodyPr wrap="square" lIns="0" tIns="146304" rIns="182880" bIns="146304" rtlCol="0">
            <a:spAutoFit/>
          </a:bodyPr>
          <a:lstStyle/>
          <a:p>
            <a:pPr>
              <a:lnSpc>
                <a:spcPct val="90000"/>
              </a:lnSpc>
              <a:spcAft>
                <a:spcPts val="600"/>
              </a:spcAft>
            </a:pPr>
            <a:r>
              <a:rPr lang="en-US" sz="1200">
                <a:solidFill>
                  <a:schemeClr val="tx1">
                    <a:lumMod val="50000"/>
                    <a:lumOff val="50000"/>
                  </a:schemeClr>
                </a:solidFill>
              </a:rPr>
              <a:t>aka.ms/</a:t>
            </a:r>
            <a:r>
              <a:rPr lang="en-US" sz="1200" err="1">
                <a:solidFill>
                  <a:schemeClr val="tx1">
                    <a:lumMod val="50000"/>
                    <a:lumOff val="50000"/>
                  </a:schemeClr>
                </a:solidFill>
              </a:rPr>
              <a:t>filtersfordevices</a:t>
            </a:r>
            <a:endParaRPr lang="en-GB" sz="1200">
              <a:solidFill>
                <a:schemeClr val="tx1">
                  <a:lumMod val="50000"/>
                  <a:lumOff val="50000"/>
                </a:schemeClr>
              </a:solidFill>
            </a:endParaRPr>
          </a:p>
        </p:txBody>
      </p:sp>
    </p:spTree>
    <p:extLst>
      <p:ext uri="{BB962C8B-B14F-4D97-AF65-F5344CB8AC3E}">
        <p14:creationId xmlns:p14="http://schemas.microsoft.com/office/powerpoint/2010/main" val="34728244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42" presetClass="path" presetSubtype="0" decel="100000" fill="hold" grpId="1" nodeType="withEffect">
                                  <p:stCondLst>
                                    <p:cond delay="0"/>
                                  </p:stCondLst>
                                  <p:childTnLst>
                                    <p:animMotion origin="layout" path="M -3.33333E-6 1.85185E-6 L -3.33333E-6 0.04166 " pathEditMode="relative" rAng="0" ptsTypes="AA">
                                      <p:cBhvr>
                                        <p:cTn id="9" dur="750" spd="-100000" fill="hold"/>
                                        <p:tgtEl>
                                          <p:spTgt spid="22"/>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path" presetSubtype="0" decel="100000" fill="hold" grpId="1" nodeType="withEffect">
                                  <p:stCondLst>
                                    <p:cond delay="0"/>
                                  </p:stCondLst>
                                  <p:childTnLst>
                                    <p:animMotion origin="layout" path="M 1.45833E-6 -1.11111E-6 L 1.45833E-6 0.04167 " pathEditMode="relative" rAng="0" ptsTypes="AA">
                                      <p:cBhvr>
                                        <p:cTn id="14" dur="750" spd="-100000" fill="hold"/>
                                        <p:tgtEl>
                                          <p:spTgt spid="9"/>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par>
                                <p:cTn id="18" presetID="42" presetClass="path" presetSubtype="0" decel="100000" fill="hold" grpId="1" nodeType="withEffect">
                                  <p:stCondLst>
                                    <p:cond delay="0"/>
                                  </p:stCondLst>
                                  <p:childTnLst>
                                    <p:animMotion origin="layout" path="M 1.45833E-6 -1.85185E-6 L 1.45833E-6 0.04167 " pathEditMode="relative" rAng="0" ptsTypes="AA">
                                      <p:cBhvr>
                                        <p:cTn id="19" dur="750" spd="-100000" fill="hold"/>
                                        <p:tgtEl>
                                          <p:spTgt spid="26"/>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9" grpId="0"/>
      <p:bldP spid="9" grpId="1"/>
      <p:bldP spid="26" grpId="0"/>
      <p:bldP spid="26" grpId="1"/>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87EC269D-BD97-47F2-9E36-6F51AA01311E}"/>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4325" y="0"/>
            <a:ext cx="4257675" cy="6858000"/>
          </a:xfrm>
          <a:prstGeom prst="rect">
            <a:avLst/>
          </a:prstGeom>
          <a:noFill/>
        </p:spPr>
      </p:pic>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US"/>
              <a:t>Filters for Devices (Preview)</a:t>
            </a:r>
          </a:p>
        </p:txBody>
      </p:sp>
      <p:sp>
        <p:nvSpPr>
          <p:cNvPr id="23" name="TextBox 22">
            <a:extLst>
              <a:ext uri="{FF2B5EF4-FFF2-40B4-BE49-F238E27FC236}">
                <a16:creationId xmlns:a16="http://schemas.microsoft.com/office/drawing/2014/main" id="{47CF247F-FFD8-47C3-AEB6-B440BE19F175}"/>
              </a:ext>
            </a:extLst>
          </p:cNvPr>
          <p:cNvSpPr txBox="1"/>
          <p:nvPr/>
        </p:nvSpPr>
        <p:spPr>
          <a:xfrm>
            <a:off x="588962" y="1100953"/>
            <a:ext cx="6124354" cy="4419671"/>
          </a:xfrm>
          <a:prstGeom prst="rect">
            <a:avLst/>
          </a:prstGeom>
        </p:spPr>
        <p:txBody>
          <a:bodyPr vert="horz" wrap="square" lIns="0" tIns="0" rIns="0" bIns="0" rtlCol="0">
            <a:spAutoFit/>
          </a:bodyPr>
          <a:lstStyle>
            <a:defPPr>
              <a:defRPr lang="en-US"/>
            </a:defPPr>
            <a:lvl1pPr marR="0" indent="0" defTabSz="914367" fontAlgn="auto">
              <a:lnSpc>
                <a:spcPct val="100000"/>
              </a:lnSpc>
              <a:spcBef>
                <a:spcPts val="0"/>
              </a:spcBef>
              <a:spcAft>
                <a:spcPts val="600"/>
              </a:spcAft>
              <a:buClr>
                <a:schemeClr val="accent1"/>
              </a:buClr>
              <a:buSzPct val="100000"/>
              <a:buFont typeface="Wingdings" panose="05000000000000000000" pitchFamily="2" charset="2"/>
              <a:buNone/>
              <a:tabLst/>
              <a:defRPr b="0" i="0" spc="0" baseline="0">
                <a:solidFill>
                  <a:srgbClr val="000000"/>
                </a:solidFill>
              </a:defRPr>
            </a:lvl1pPr>
            <a:lvl2pPr marL="224097"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3pPr>
            <a:lvl4pPr marL="672290"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r>
              <a:rPr lang="en-US" sz="1600" dirty="0">
                <a:latin typeface="+mj-lt"/>
              </a:rPr>
              <a:t>Supports the following attributes with recommended in </a:t>
            </a:r>
            <a:r>
              <a:rPr lang="en-US" sz="1600" dirty="0">
                <a:solidFill>
                  <a:schemeClr val="accent1"/>
                </a:solidFill>
                <a:latin typeface="+mj-lt"/>
              </a:rPr>
              <a:t>purple:</a:t>
            </a:r>
          </a:p>
          <a:p>
            <a:pPr>
              <a:lnSpc>
                <a:spcPct val="90000"/>
              </a:lnSpc>
              <a:spcBef>
                <a:spcPts val="600"/>
              </a:spcBef>
            </a:pPr>
            <a:r>
              <a:rPr lang="en-US" sz="1400" dirty="0" err="1"/>
              <a:t>deviceID</a:t>
            </a:r>
            <a:endParaRPr lang="en-US" sz="1400" dirty="0"/>
          </a:p>
          <a:p>
            <a:pPr>
              <a:lnSpc>
                <a:spcPct val="90000"/>
              </a:lnSpc>
              <a:spcBef>
                <a:spcPts val="600"/>
              </a:spcBef>
            </a:pPr>
            <a:r>
              <a:rPr lang="en-US" sz="1400" dirty="0" err="1"/>
              <a:t>displayName</a:t>
            </a:r>
            <a:endParaRPr lang="en-US" sz="1400" dirty="0"/>
          </a:p>
          <a:p>
            <a:pPr>
              <a:lnSpc>
                <a:spcPct val="90000"/>
              </a:lnSpc>
              <a:spcBef>
                <a:spcPts val="600"/>
              </a:spcBef>
            </a:pPr>
            <a:r>
              <a:rPr lang="en-US" sz="1400" dirty="0">
                <a:solidFill>
                  <a:schemeClr val="accent1"/>
                </a:solidFill>
              </a:rPr>
              <a:t>manufacturer</a:t>
            </a:r>
          </a:p>
          <a:p>
            <a:pPr>
              <a:lnSpc>
                <a:spcPct val="90000"/>
              </a:lnSpc>
              <a:spcBef>
                <a:spcPts val="600"/>
              </a:spcBef>
            </a:pPr>
            <a:r>
              <a:rPr lang="en-US" sz="1400" dirty="0" err="1">
                <a:solidFill>
                  <a:schemeClr val="tx1"/>
                </a:solidFill>
              </a:rPr>
              <a:t>mdmAppID</a:t>
            </a:r>
            <a:endParaRPr lang="en-US" sz="1400" dirty="0">
              <a:solidFill>
                <a:schemeClr val="tx1"/>
              </a:solidFill>
            </a:endParaRPr>
          </a:p>
          <a:p>
            <a:pPr>
              <a:lnSpc>
                <a:spcPct val="90000"/>
              </a:lnSpc>
              <a:spcBef>
                <a:spcPts val="600"/>
              </a:spcBef>
            </a:pPr>
            <a:r>
              <a:rPr lang="en-US" sz="1400" dirty="0">
                <a:solidFill>
                  <a:schemeClr val="accent1"/>
                </a:solidFill>
              </a:rPr>
              <a:t>model</a:t>
            </a:r>
          </a:p>
          <a:p>
            <a:pPr>
              <a:lnSpc>
                <a:spcPct val="90000"/>
              </a:lnSpc>
              <a:spcBef>
                <a:spcPts val="600"/>
              </a:spcBef>
            </a:pPr>
            <a:r>
              <a:rPr lang="en-US" sz="1400" dirty="0" err="1"/>
              <a:t>operatingSystem</a:t>
            </a:r>
            <a:endParaRPr lang="en-US" sz="1400" dirty="0"/>
          </a:p>
          <a:p>
            <a:pPr>
              <a:lnSpc>
                <a:spcPct val="90000"/>
              </a:lnSpc>
              <a:spcBef>
                <a:spcPts val="600"/>
              </a:spcBef>
            </a:pPr>
            <a:r>
              <a:rPr lang="en-US" sz="1400" dirty="0" err="1"/>
              <a:t>operatingSystemVersion</a:t>
            </a:r>
            <a:endParaRPr lang="en-US" sz="1400" dirty="0"/>
          </a:p>
          <a:p>
            <a:pPr>
              <a:lnSpc>
                <a:spcPct val="90000"/>
              </a:lnSpc>
              <a:spcBef>
                <a:spcPts val="600"/>
              </a:spcBef>
            </a:pPr>
            <a:r>
              <a:rPr lang="en-US" sz="1400" dirty="0" err="1"/>
              <a:t>physicalIDs</a:t>
            </a:r>
            <a:endParaRPr lang="en-US" sz="1400" dirty="0"/>
          </a:p>
          <a:p>
            <a:pPr>
              <a:lnSpc>
                <a:spcPct val="90000"/>
              </a:lnSpc>
              <a:spcBef>
                <a:spcPts val="600"/>
              </a:spcBef>
            </a:pPr>
            <a:r>
              <a:rPr lang="en-US" sz="1400" dirty="0" err="1"/>
              <a:t>profileType</a:t>
            </a:r>
            <a:endParaRPr lang="en-US" sz="1400" dirty="0"/>
          </a:p>
          <a:p>
            <a:pPr>
              <a:lnSpc>
                <a:spcPct val="90000"/>
              </a:lnSpc>
              <a:spcBef>
                <a:spcPts val="600"/>
              </a:spcBef>
            </a:pPr>
            <a:r>
              <a:rPr lang="en-US" sz="1400" dirty="0" err="1"/>
              <a:t>systemLabels</a:t>
            </a:r>
            <a:endParaRPr lang="en-US" sz="1400" dirty="0"/>
          </a:p>
          <a:p>
            <a:pPr>
              <a:lnSpc>
                <a:spcPct val="90000"/>
              </a:lnSpc>
              <a:spcBef>
                <a:spcPts val="600"/>
              </a:spcBef>
            </a:pPr>
            <a:r>
              <a:rPr lang="en-US" sz="1400" dirty="0" err="1"/>
              <a:t>TrustType</a:t>
            </a:r>
            <a:endParaRPr lang="en-US" sz="1400" dirty="0"/>
          </a:p>
          <a:p>
            <a:pPr>
              <a:lnSpc>
                <a:spcPct val="90000"/>
              </a:lnSpc>
              <a:spcBef>
                <a:spcPts val="600"/>
              </a:spcBef>
            </a:pPr>
            <a:r>
              <a:rPr lang="en-US" sz="1400" dirty="0"/>
              <a:t>extensionAttribute1-15</a:t>
            </a:r>
          </a:p>
        </p:txBody>
      </p:sp>
      <p:sp>
        <p:nvSpPr>
          <p:cNvPr id="8" name="TextBox 7">
            <a:extLst>
              <a:ext uri="{FF2B5EF4-FFF2-40B4-BE49-F238E27FC236}">
                <a16:creationId xmlns:a16="http://schemas.microsoft.com/office/drawing/2014/main" id="{94B277BB-DEEE-4516-812A-AB39F7F5FB31}"/>
              </a:ext>
            </a:extLst>
          </p:cNvPr>
          <p:cNvSpPr txBox="1"/>
          <p:nvPr/>
        </p:nvSpPr>
        <p:spPr>
          <a:xfrm>
            <a:off x="588963" y="6116429"/>
            <a:ext cx="4107306" cy="461665"/>
          </a:xfrm>
          <a:prstGeom prst="rect">
            <a:avLst/>
          </a:prstGeom>
          <a:noFill/>
        </p:spPr>
        <p:txBody>
          <a:bodyPr wrap="square" lIns="0" tIns="146304" rIns="182880" bIns="146304" rtlCol="0">
            <a:spAutoFit/>
          </a:bodyPr>
          <a:lstStyle/>
          <a:p>
            <a:pPr>
              <a:lnSpc>
                <a:spcPct val="90000"/>
              </a:lnSpc>
              <a:spcAft>
                <a:spcPts val="600"/>
              </a:spcAft>
            </a:pPr>
            <a:r>
              <a:rPr lang="en-US" sz="1200">
                <a:solidFill>
                  <a:schemeClr val="tx1">
                    <a:lumMod val="50000"/>
                    <a:lumOff val="50000"/>
                  </a:schemeClr>
                </a:solidFill>
              </a:rPr>
              <a:t>aka.ms/</a:t>
            </a:r>
            <a:r>
              <a:rPr lang="en-US" sz="1200" err="1">
                <a:solidFill>
                  <a:schemeClr val="tx1">
                    <a:lumMod val="50000"/>
                    <a:lumOff val="50000"/>
                  </a:schemeClr>
                </a:solidFill>
              </a:rPr>
              <a:t>filtersfordevices</a:t>
            </a:r>
            <a:endParaRPr lang="en-GB" sz="1200">
              <a:solidFill>
                <a:schemeClr val="tx1">
                  <a:lumMod val="50000"/>
                  <a:lumOff val="50000"/>
                </a:schemeClr>
              </a:solidFill>
            </a:endParaRPr>
          </a:p>
        </p:txBody>
      </p:sp>
    </p:spTree>
    <p:extLst>
      <p:ext uri="{BB962C8B-B14F-4D97-AF65-F5344CB8AC3E}">
        <p14:creationId xmlns:p14="http://schemas.microsoft.com/office/powerpoint/2010/main" val="8624921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42" presetClass="path" presetSubtype="0" decel="100000" fill="hold" grpId="1" nodeType="withEffect">
                                  <p:stCondLst>
                                    <p:cond delay="0"/>
                                  </p:stCondLst>
                                  <p:childTnLst>
                                    <p:animMotion origin="layout" path="M 8.33333E-7 -3.7037E-7 L 8.33333E-7 0.04167 " pathEditMode="relative" rAng="0" ptsTypes="AA">
                                      <p:cBhvr>
                                        <p:cTn id="9" dur="750" spd="-100000" fill="hold"/>
                                        <p:tgtEl>
                                          <p:spTgt spid="23"/>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Controls</a:t>
            </a:r>
          </a:p>
        </p:txBody>
      </p:sp>
      <p:sp>
        <p:nvSpPr>
          <p:cNvPr id="19" name="TextBox 18">
            <a:extLst>
              <a:ext uri="{FF2B5EF4-FFF2-40B4-BE49-F238E27FC236}">
                <a16:creationId xmlns:a16="http://schemas.microsoft.com/office/drawing/2014/main" id="{AD9F4DFC-353B-4027-988D-76424E1BFEB9}"/>
              </a:ext>
            </a:extLst>
          </p:cNvPr>
          <p:cNvSpPr txBox="1"/>
          <p:nvPr/>
        </p:nvSpPr>
        <p:spPr>
          <a:xfrm>
            <a:off x="588963" y="1304552"/>
            <a:ext cx="5382150" cy="338554"/>
          </a:xfrm>
          <a:prstGeom prst="rect">
            <a:avLst/>
          </a:prstGeom>
          <a:noFill/>
        </p:spPr>
        <p:txBody>
          <a:bodyPr wrap="square" lIns="0">
            <a:spAutoFit/>
          </a:bodyPr>
          <a:lstStyle/>
          <a:p>
            <a:pPr lvl="0"/>
            <a:r>
              <a:rPr lang="en-GB" sz="1600" dirty="0">
                <a:solidFill>
                  <a:schemeClr val="accent1"/>
                </a:solidFill>
                <a:latin typeface="+mj-lt"/>
              </a:rPr>
              <a:t>Block or Grant</a:t>
            </a:r>
          </a:p>
        </p:txBody>
      </p:sp>
      <p:sp>
        <p:nvSpPr>
          <p:cNvPr id="17" name="TextBox 16">
            <a:extLst>
              <a:ext uri="{FF2B5EF4-FFF2-40B4-BE49-F238E27FC236}">
                <a16:creationId xmlns:a16="http://schemas.microsoft.com/office/drawing/2014/main" id="{47DD7242-78B1-4F61-8ADF-7CEB726CC527}"/>
              </a:ext>
            </a:extLst>
          </p:cNvPr>
          <p:cNvSpPr txBox="1"/>
          <p:nvPr/>
        </p:nvSpPr>
        <p:spPr>
          <a:xfrm>
            <a:off x="588964" y="1654247"/>
            <a:ext cx="6344272" cy="523220"/>
          </a:xfrm>
          <a:prstGeom prst="rect">
            <a:avLst/>
          </a:prstGeom>
          <a:noFill/>
        </p:spPr>
        <p:txBody>
          <a:bodyPr wrap="square" lIns="0">
            <a:spAutoFit/>
          </a:bodyPr>
          <a:lstStyle/>
          <a:p>
            <a:r>
              <a:rPr lang="en-GB" sz="1400" dirty="0"/>
              <a:t>Block specific users access to a cloud app.</a:t>
            </a:r>
          </a:p>
          <a:p>
            <a:r>
              <a:rPr lang="en-GB" sz="1400" dirty="0"/>
              <a:t>Grant enables the enforcement of one or more controls when granting access. </a:t>
            </a:r>
            <a:endParaRPr lang="en-US" sz="1400" dirty="0"/>
          </a:p>
        </p:txBody>
      </p:sp>
      <p:sp>
        <p:nvSpPr>
          <p:cNvPr id="22" name="TextBox 21">
            <a:extLst>
              <a:ext uri="{FF2B5EF4-FFF2-40B4-BE49-F238E27FC236}">
                <a16:creationId xmlns:a16="http://schemas.microsoft.com/office/drawing/2014/main" id="{C3C33260-B2F2-4B74-91C7-60523ECD130B}"/>
              </a:ext>
            </a:extLst>
          </p:cNvPr>
          <p:cNvSpPr txBox="1"/>
          <p:nvPr/>
        </p:nvSpPr>
        <p:spPr>
          <a:xfrm>
            <a:off x="588963" y="2475870"/>
            <a:ext cx="5382150" cy="338554"/>
          </a:xfrm>
          <a:prstGeom prst="rect">
            <a:avLst/>
          </a:prstGeom>
          <a:noFill/>
        </p:spPr>
        <p:txBody>
          <a:bodyPr wrap="square" lIns="0">
            <a:spAutoFit/>
          </a:bodyPr>
          <a:lstStyle/>
          <a:p>
            <a:pPr lvl="0"/>
            <a:r>
              <a:rPr lang="en-GB" sz="1600">
                <a:solidFill>
                  <a:schemeClr val="accent1"/>
                </a:solidFill>
                <a:latin typeface="+mj-lt"/>
              </a:rPr>
              <a:t>Require Multi-Factor Authentication</a:t>
            </a:r>
          </a:p>
        </p:txBody>
      </p:sp>
      <p:sp>
        <p:nvSpPr>
          <p:cNvPr id="18" name="TextBox 17">
            <a:extLst>
              <a:ext uri="{FF2B5EF4-FFF2-40B4-BE49-F238E27FC236}">
                <a16:creationId xmlns:a16="http://schemas.microsoft.com/office/drawing/2014/main" id="{461710E7-79F7-4DBD-ADB7-269063F793DB}"/>
              </a:ext>
            </a:extLst>
          </p:cNvPr>
          <p:cNvSpPr txBox="1"/>
          <p:nvPr/>
        </p:nvSpPr>
        <p:spPr>
          <a:xfrm>
            <a:off x="588963" y="2843440"/>
            <a:ext cx="5382150" cy="523220"/>
          </a:xfrm>
          <a:prstGeom prst="rect">
            <a:avLst/>
          </a:prstGeom>
          <a:noFill/>
        </p:spPr>
        <p:txBody>
          <a:bodyPr wrap="square" lIns="0">
            <a:spAutoFit/>
          </a:bodyPr>
          <a:lstStyle/>
          <a:p>
            <a:r>
              <a:rPr lang="en-GB" sz="1400" dirty="0"/>
              <a:t>Require users to perform Azure AD Multi-Factor Authentication before access is granted. </a:t>
            </a:r>
          </a:p>
        </p:txBody>
      </p:sp>
      <p:sp>
        <p:nvSpPr>
          <p:cNvPr id="23" name="TextBox 22">
            <a:extLst>
              <a:ext uri="{FF2B5EF4-FFF2-40B4-BE49-F238E27FC236}">
                <a16:creationId xmlns:a16="http://schemas.microsoft.com/office/drawing/2014/main" id="{79633954-86D6-4633-BAB3-20EFC0385706}"/>
              </a:ext>
            </a:extLst>
          </p:cNvPr>
          <p:cNvSpPr txBox="1"/>
          <p:nvPr/>
        </p:nvSpPr>
        <p:spPr>
          <a:xfrm>
            <a:off x="588963" y="3729396"/>
            <a:ext cx="6179882" cy="338554"/>
          </a:xfrm>
          <a:prstGeom prst="rect">
            <a:avLst/>
          </a:prstGeom>
          <a:noFill/>
        </p:spPr>
        <p:txBody>
          <a:bodyPr wrap="square" lIns="0">
            <a:spAutoFit/>
          </a:bodyPr>
          <a:lstStyle/>
          <a:p>
            <a:pPr lvl="0"/>
            <a:r>
              <a:rPr lang="en-GB" sz="1600">
                <a:solidFill>
                  <a:schemeClr val="accent1"/>
                </a:solidFill>
                <a:latin typeface="+mj-lt"/>
              </a:rPr>
              <a:t>Require device to be marked as compliant</a:t>
            </a:r>
          </a:p>
        </p:txBody>
      </p:sp>
      <p:sp>
        <p:nvSpPr>
          <p:cNvPr id="3" name="Rectangle 2">
            <a:extLst>
              <a:ext uri="{FF2B5EF4-FFF2-40B4-BE49-F238E27FC236}">
                <a16:creationId xmlns:a16="http://schemas.microsoft.com/office/drawing/2014/main" id="{3D7EEDC5-2436-4E4A-BB75-D1FF41F9F91A}"/>
              </a:ext>
            </a:extLst>
          </p:cNvPr>
          <p:cNvSpPr/>
          <p:nvPr/>
        </p:nvSpPr>
        <p:spPr>
          <a:xfrm>
            <a:off x="588963" y="4086571"/>
            <a:ext cx="6350481" cy="523220"/>
          </a:xfrm>
          <a:prstGeom prst="rect">
            <a:avLst/>
          </a:prstGeom>
          <a:noFill/>
        </p:spPr>
        <p:txBody>
          <a:bodyPr wrap="square" lIns="0">
            <a:spAutoFit/>
          </a:bodyPr>
          <a:lstStyle/>
          <a:p>
            <a:r>
              <a:rPr lang="en-GB" sz="1400" dirty="0"/>
              <a:t>Used in conjunction with Microsoft Intune. Devices must meet specific compliance requirements before access is granted. </a:t>
            </a:r>
          </a:p>
        </p:txBody>
      </p:sp>
      <p:pic>
        <p:nvPicPr>
          <p:cNvPr id="5" name="Picture 4">
            <a:extLst>
              <a:ext uri="{FF2B5EF4-FFF2-40B4-BE49-F238E27FC236}">
                <a16:creationId xmlns:a16="http://schemas.microsoft.com/office/drawing/2014/main" id="{C31D7C9A-9963-4E5A-8BA1-DFB06E462912}"/>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81" r="39834"/>
          <a:stretch/>
        </p:blipFill>
        <p:spPr>
          <a:xfrm>
            <a:off x="7915275" y="0"/>
            <a:ext cx="4276725" cy="6858000"/>
          </a:xfrm>
          <a:prstGeom prst="rect">
            <a:avLst/>
          </a:prstGeom>
        </p:spPr>
      </p:pic>
    </p:spTree>
    <p:extLst>
      <p:ext uri="{BB962C8B-B14F-4D97-AF65-F5344CB8AC3E}">
        <p14:creationId xmlns:p14="http://schemas.microsoft.com/office/powerpoint/2010/main" val="23551720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42" presetClass="path" presetSubtype="0" decel="100000" fill="hold" grpId="1" nodeType="withEffect">
                                  <p:stCondLst>
                                    <p:cond delay="0"/>
                                  </p:stCondLst>
                                  <p:childTnLst>
                                    <p:animMotion origin="layout" path="M -4.16667E-7 -4.81481E-6 L -4.16667E-7 0.04167 " pathEditMode="relative" rAng="0" ptsTypes="AA">
                                      <p:cBhvr>
                                        <p:cTn id="9" dur="750" spd="-100000" fill="hold"/>
                                        <p:tgtEl>
                                          <p:spTgt spid="19"/>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42" presetClass="path" presetSubtype="0" decel="100000" fill="hold" grpId="1" nodeType="withEffect">
                                  <p:stCondLst>
                                    <p:cond delay="0"/>
                                  </p:stCondLst>
                                  <p:childTnLst>
                                    <p:animMotion origin="layout" path="M -3.54167E-6 1.85185E-6 L -3.54167E-6 0.04166 " pathEditMode="relative" rAng="0" ptsTypes="AA">
                                      <p:cBhvr>
                                        <p:cTn id="14" dur="750" spd="-100000" fill="hold"/>
                                        <p:tgtEl>
                                          <p:spTgt spid="17"/>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par>
                                <p:cTn id="18" presetID="42" presetClass="path" presetSubtype="0" decel="100000" fill="hold" grpId="1" nodeType="withEffect">
                                  <p:stCondLst>
                                    <p:cond delay="0"/>
                                  </p:stCondLst>
                                  <p:childTnLst>
                                    <p:animMotion origin="layout" path="M -4.16667E-7 1.85185E-6 L -4.16667E-7 0.04166 " pathEditMode="relative" rAng="0" ptsTypes="AA">
                                      <p:cBhvr>
                                        <p:cTn id="19" dur="750" spd="-100000" fill="hold"/>
                                        <p:tgtEl>
                                          <p:spTgt spid="22"/>
                                        </p:tgtEl>
                                        <p:attrNameLst>
                                          <p:attrName>ppt_x</p:attrName>
                                          <p:attrName>ppt_y</p:attrName>
                                        </p:attrNameLst>
                                      </p:cBhvr>
                                      <p:rCtr x="0" y="2083"/>
                                    </p:animMotion>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42" presetClass="path" presetSubtype="0" decel="100000" fill="hold" grpId="1" nodeType="withEffect">
                                  <p:stCondLst>
                                    <p:cond delay="0"/>
                                  </p:stCondLst>
                                  <p:childTnLst>
                                    <p:animMotion origin="layout" path="M -4.16667E-7 2.22222E-6 L -4.16667E-7 0.04166 " pathEditMode="relative" rAng="0" ptsTypes="AA">
                                      <p:cBhvr>
                                        <p:cTn id="24" dur="750" spd="-100000" fill="hold"/>
                                        <p:tgtEl>
                                          <p:spTgt spid="18"/>
                                        </p:tgtEl>
                                        <p:attrNameLst>
                                          <p:attrName>ppt_x</p:attrName>
                                          <p:attrName>ppt_y</p:attrName>
                                        </p:attrNameLst>
                                      </p:cBhvr>
                                      <p:rCtr x="0" y="2083"/>
                                    </p:animMotion>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42" presetClass="path" presetSubtype="0" decel="100000" fill="hold" grpId="1" nodeType="withEffect">
                                  <p:stCondLst>
                                    <p:cond delay="0"/>
                                  </p:stCondLst>
                                  <p:childTnLst>
                                    <p:animMotion origin="layout" path="M -2.70833E-6 2.96296E-6 L -2.70833E-6 0.04166 " pathEditMode="relative" rAng="0" ptsTypes="AA">
                                      <p:cBhvr>
                                        <p:cTn id="29" dur="750" spd="-100000" fill="hold"/>
                                        <p:tgtEl>
                                          <p:spTgt spid="23"/>
                                        </p:tgtEl>
                                        <p:attrNameLst>
                                          <p:attrName>ppt_x</p:attrName>
                                          <p:attrName>ppt_y</p:attrName>
                                        </p:attrNameLst>
                                      </p:cBhvr>
                                      <p:rCtr x="0" y="2083"/>
                                    </p:animMotion>
                                  </p:childTnLst>
                                </p:cTn>
                              </p:par>
                              <p:par>
                                <p:cTn id="30" presetID="10" presetClass="entr" presetSubtype="0"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42" presetClass="path" presetSubtype="0" decel="100000" fill="hold" grpId="1" nodeType="withEffect">
                                  <p:stCondLst>
                                    <p:cond delay="0"/>
                                  </p:stCondLst>
                                  <p:childTnLst>
                                    <p:animMotion origin="layout" path="M -3.95833E-6 2.22222E-6 L -3.95833E-6 0.04166 " pathEditMode="relative" rAng="0" ptsTypes="AA">
                                      <p:cBhvr>
                                        <p:cTn id="34" dur="750" spd="-100000" fill="hold"/>
                                        <p:tgtEl>
                                          <p:spTgt spid="3"/>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17" grpId="0"/>
      <p:bldP spid="17" grpId="1"/>
      <p:bldP spid="22" grpId="0"/>
      <p:bldP spid="22" grpId="1"/>
      <p:bldP spid="18" grpId="0"/>
      <p:bldP spid="18" grpId="1"/>
      <p:bldP spid="23" grpId="0"/>
      <p:bldP spid="23" grpId="1"/>
      <p:bldP spid="3" grpId="0"/>
      <p:bldP spid="3"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B78F371F-F8FC-45F8-85DA-974F864D82EB}"/>
              </a:ext>
              <a:ext uri="{C183D7F6-B498-43B3-948B-1728B52AA6E4}">
                <adec:decorative xmlns:adec="http://schemas.microsoft.com/office/drawing/2017/decorative" val="1"/>
              </a:ext>
            </a:extLst>
          </p:cNvPr>
          <p:cNvSpPr/>
          <p:nvPr/>
        </p:nvSpPr>
        <p:spPr bwMode="auto">
          <a:xfrm>
            <a:off x="6419654" y="0"/>
            <a:ext cx="5772345" cy="6857996"/>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32AF7A49-CDBB-4F67-BC13-381FD2FC6DFF}"/>
              </a:ext>
            </a:extLst>
          </p:cNvPr>
          <p:cNvSpPr>
            <a:spLocks noGrp="1"/>
          </p:cNvSpPr>
          <p:nvPr>
            <p:ph type="title"/>
          </p:nvPr>
        </p:nvSpPr>
        <p:spPr/>
        <p:txBody>
          <a:bodyPr/>
          <a:lstStyle/>
          <a:p>
            <a:r>
              <a:rPr lang="en-GB"/>
              <a:t>Conditional Access with devices</a:t>
            </a:r>
          </a:p>
        </p:txBody>
      </p:sp>
      <p:sp>
        <p:nvSpPr>
          <p:cNvPr id="10" name="TextBox 9">
            <a:extLst>
              <a:ext uri="{FF2B5EF4-FFF2-40B4-BE49-F238E27FC236}">
                <a16:creationId xmlns:a16="http://schemas.microsoft.com/office/drawing/2014/main" id="{FC09049C-AC10-440A-8AC9-3675C4407B83}"/>
              </a:ext>
            </a:extLst>
          </p:cNvPr>
          <p:cNvSpPr txBox="1"/>
          <p:nvPr/>
        </p:nvSpPr>
        <p:spPr>
          <a:xfrm>
            <a:off x="588963" y="1597584"/>
            <a:ext cx="5221901" cy="338554"/>
          </a:xfrm>
          <a:prstGeom prst="rect">
            <a:avLst/>
          </a:prstGeom>
          <a:noFill/>
        </p:spPr>
        <p:txBody>
          <a:bodyPr wrap="square" lIns="0">
            <a:spAutoFit/>
          </a:bodyPr>
          <a:lstStyle>
            <a:defPPr>
              <a:defRPr lang="en-US"/>
            </a:defPPr>
            <a:lvl1pPr>
              <a:defRPr b="0" i="0"/>
            </a:lvl1pPr>
          </a:lstStyle>
          <a:p>
            <a:r>
              <a:rPr lang="en-US" sz="1600" dirty="0"/>
              <a:t>Balance </a:t>
            </a:r>
            <a:r>
              <a:rPr lang="en-US" sz="1600" dirty="0">
                <a:solidFill>
                  <a:schemeClr val="accent1"/>
                </a:solidFill>
                <a:latin typeface="+mj-lt"/>
              </a:rPr>
              <a:t>security</a:t>
            </a:r>
            <a:r>
              <a:rPr lang="en-US" sz="1600" dirty="0"/>
              <a:t> with </a:t>
            </a:r>
            <a:r>
              <a:rPr lang="en-US" sz="1600" dirty="0">
                <a:solidFill>
                  <a:schemeClr val="accent1"/>
                </a:solidFill>
                <a:latin typeface="+mj-lt"/>
              </a:rPr>
              <a:t>user experience</a:t>
            </a:r>
          </a:p>
        </p:txBody>
      </p:sp>
      <p:sp>
        <p:nvSpPr>
          <p:cNvPr id="12" name="TextBox 11">
            <a:extLst>
              <a:ext uri="{FF2B5EF4-FFF2-40B4-BE49-F238E27FC236}">
                <a16:creationId xmlns:a16="http://schemas.microsoft.com/office/drawing/2014/main" id="{0A49599B-A184-4230-991B-B51E3D034064}"/>
              </a:ext>
            </a:extLst>
          </p:cNvPr>
          <p:cNvSpPr txBox="1"/>
          <p:nvPr/>
        </p:nvSpPr>
        <p:spPr>
          <a:xfrm>
            <a:off x="588963" y="2353117"/>
            <a:ext cx="5405125" cy="338554"/>
          </a:xfrm>
          <a:prstGeom prst="rect">
            <a:avLst/>
          </a:prstGeom>
          <a:noFill/>
        </p:spPr>
        <p:txBody>
          <a:bodyPr wrap="square" lIns="0">
            <a:spAutoFit/>
          </a:bodyPr>
          <a:lstStyle>
            <a:defPPr>
              <a:defRPr lang="en-US"/>
            </a:defPPr>
            <a:lvl1pPr>
              <a:defRPr b="0" i="0"/>
            </a:lvl1pPr>
          </a:lstStyle>
          <a:p>
            <a:r>
              <a:rPr lang="en-US" sz="1600" dirty="0"/>
              <a:t>Try and keep your rules as </a:t>
            </a:r>
            <a:r>
              <a:rPr lang="en-US" sz="1600" dirty="0">
                <a:solidFill>
                  <a:schemeClr val="accent1"/>
                </a:solidFill>
                <a:latin typeface="+mj-lt"/>
              </a:rPr>
              <a:t>simple</a:t>
            </a:r>
            <a:r>
              <a:rPr lang="en-US" sz="1600" dirty="0"/>
              <a:t> as possible</a:t>
            </a:r>
          </a:p>
        </p:txBody>
      </p:sp>
      <p:sp>
        <p:nvSpPr>
          <p:cNvPr id="18" name="TextBox 17">
            <a:extLst>
              <a:ext uri="{FF2B5EF4-FFF2-40B4-BE49-F238E27FC236}">
                <a16:creationId xmlns:a16="http://schemas.microsoft.com/office/drawing/2014/main" id="{A4A97D9B-E4F2-4F0C-A7F1-A4BCE0FD2A7C}"/>
              </a:ext>
            </a:extLst>
          </p:cNvPr>
          <p:cNvSpPr txBox="1"/>
          <p:nvPr/>
        </p:nvSpPr>
        <p:spPr>
          <a:xfrm>
            <a:off x="588963" y="3075057"/>
            <a:ext cx="5405125" cy="338554"/>
          </a:xfrm>
          <a:prstGeom prst="rect">
            <a:avLst/>
          </a:prstGeom>
          <a:noFill/>
        </p:spPr>
        <p:txBody>
          <a:bodyPr wrap="square" lIns="0">
            <a:spAutoFit/>
          </a:bodyPr>
          <a:lstStyle>
            <a:defPPr>
              <a:defRPr lang="en-US"/>
            </a:defPPr>
            <a:lvl1pPr>
              <a:defRPr b="0" i="0"/>
            </a:lvl1pPr>
          </a:lstStyle>
          <a:p>
            <a:r>
              <a:rPr lang="en-US" sz="1600" dirty="0"/>
              <a:t>Android devices </a:t>
            </a:r>
            <a:r>
              <a:rPr lang="en-US" sz="1600" dirty="0">
                <a:solidFill>
                  <a:schemeClr val="accent1"/>
                </a:solidFill>
                <a:latin typeface="+mj-lt"/>
              </a:rPr>
              <a:t>do not </a:t>
            </a:r>
            <a:r>
              <a:rPr lang="en-US" sz="1600" dirty="0"/>
              <a:t>support all conditions or controls</a:t>
            </a:r>
          </a:p>
        </p:txBody>
      </p:sp>
      <p:grpSp>
        <p:nvGrpSpPr>
          <p:cNvPr id="19" name="Group 18">
            <a:extLst>
              <a:ext uri="{FF2B5EF4-FFF2-40B4-BE49-F238E27FC236}">
                <a16:creationId xmlns:a16="http://schemas.microsoft.com/office/drawing/2014/main" id="{6EBD7C56-E16C-4FC1-9E20-719FB5A5B247}"/>
              </a:ext>
              <a:ext uri="{C183D7F6-B498-43B3-948B-1728B52AA6E4}">
                <adec:decorative xmlns:adec="http://schemas.microsoft.com/office/drawing/2017/decorative" val="1"/>
              </a:ext>
            </a:extLst>
          </p:cNvPr>
          <p:cNvGrpSpPr/>
          <p:nvPr/>
        </p:nvGrpSpPr>
        <p:grpSpPr>
          <a:xfrm>
            <a:off x="6773988" y="1054828"/>
            <a:ext cx="5418012" cy="4748344"/>
            <a:chOff x="6224321" y="1706639"/>
            <a:chExt cx="5418012" cy="4748344"/>
          </a:xfrm>
        </p:grpSpPr>
        <p:grpSp>
          <p:nvGrpSpPr>
            <p:cNvPr id="20" name="Group 19">
              <a:extLst>
                <a:ext uri="{FF2B5EF4-FFF2-40B4-BE49-F238E27FC236}">
                  <a16:creationId xmlns:a16="http://schemas.microsoft.com/office/drawing/2014/main" id="{26C73A57-576E-4981-B030-9E43BABEEF2B}"/>
                </a:ext>
              </a:extLst>
            </p:cNvPr>
            <p:cNvGrpSpPr/>
            <p:nvPr/>
          </p:nvGrpSpPr>
          <p:grpSpPr>
            <a:xfrm>
              <a:off x="6224321" y="1706639"/>
              <a:ext cx="5418012" cy="4748344"/>
              <a:chOff x="6224321" y="1706639"/>
              <a:chExt cx="5418012" cy="4748344"/>
            </a:xfrm>
          </p:grpSpPr>
          <p:grpSp>
            <p:nvGrpSpPr>
              <p:cNvPr id="22" name="Group 21">
                <a:extLst>
                  <a:ext uri="{FF2B5EF4-FFF2-40B4-BE49-F238E27FC236}">
                    <a16:creationId xmlns:a16="http://schemas.microsoft.com/office/drawing/2014/main" id="{03E0ED8A-3D92-40D9-8720-25D464302646}"/>
                  </a:ext>
                  <a:ext uri="{C183D7F6-B498-43B3-948B-1728B52AA6E4}">
                    <adec:decorative xmlns:adec="http://schemas.microsoft.com/office/drawing/2017/decorative" val="1"/>
                  </a:ext>
                </a:extLst>
              </p:cNvPr>
              <p:cNvGrpSpPr/>
              <p:nvPr/>
            </p:nvGrpSpPr>
            <p:grpSpPr>
              <a:xfrm>
                <a:off x="6224321" y="1706639"/>
                <a:ext cx="5418012" cy="4748344"/>
                <a:chOff x="5550124" y="1351633"/>
                <a:chExt cx="6282941" cy="5506367"/>
              </a:xfrm>
            </p:grpSpPr>
            <p:sp>
              <p:nvSpPr>
                <p:cNvPr id="24" name="Oval 23">
                  <a:extLst>
                    <a:ext uri="{FF2B5EF4-FFF2-40B4-BE49-F238E27FC236}">
                      <a16:creationId xmlns:a16="http://schemas.microsoft.com/office/drawing/2014/main" id="{CDCCBAEB-A890-4CB8-894A-F78D30F595A3}"/>
                    </a:ext>
                  </a:extLst>
                </p:cNvPr>
                <p:cNvSpPr/>
                <p:nvPr/>
              </p:nvSpPr>
              <p:spPr bwMode="auto">
                <a:xfrm>
                  <a:off x="6413975" y="1743071"/>
                  <a:ext cx="4418235" cy="4418235"/>
                </a:xfrm>
                <a:prstGeom prst="ellipse">
                  <a:avLst/>
                </a:prstGeom>
                <a:noFill/>
                <a:ln w="12700">
                  <a:solidFill>
                    <a:srgbClr val="4B53BC"/>
                  </a:solidFill>
                  <a:prstDash val="solid"/>
                </a:ln>
                <a:effectLst>
                  <a:innerShdw blurRad="304800" dist="215900" dir="13500000">
                    <a:prstClr val="black">
                      <a:alpha val="11000"/>
                    </a:prstClr>
                  </a:innerShdw>
                </a:effectLst>
              </p:spPr>
              <p:txBody>
                <a:bodyPr vert="horz" wrap="square" lIns="89642" tIns="44821" rIns="89642" bIns="44821"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353535"/>
                    </a:solidFill>
                    <a:effectLst/>
                    <a:uLnTx/>
                    <a:uFillTx/>
                    <a:latin typeface="Segoe UI Semilight"/>
                    <a:ea typeface="+mn-ea"/>
                    <a:cs typeface="+mn-cs"/>
                  </a:endParaRPr>
                </a:p>
              </p:txBody>
            </p:sp>
            <p:grpSp>
              <p:nvGrpSpPr>
                <p:cNvPr id="25" name="Group 24">
                  <a:extLst>
                    <a:ext uri="{FF2B5EF4-FFF2-40B4-BE49-F238E27FC236}">
                      <a16:creationId xmlns:a16="http://schemas.microsoft.com/office/drawing/2014/main" id="{2E7277A4-A9A8-4579-8C32-9664C03502E7}"/>
                    </a:ext>
                  </a:extLst>
                </p:cNvPr>
                <p:cNvGrpSpPr/>
                <p:nvPr/>
              </p:nvGrpSpPr>
              <p:grpSpPr>
                <a:xfrm>
                  <a:off x="9861177" y="4914950"/>
                  <a:ext cx="721573" cy="1282958"/>
                  <a:chOff x="10423426" y="2441158"/>
                  <a:chExt cx="1768574" cy="3113394"/>
                </a:xfrm>
              </p:grpSpPr>
              <p:grpSp>
                <p:nvGrpSpPr>
                  <p:cNvPr id="47" name="Group 46">
                    <a:extLst>
                      <a:ext uri="{FF2B5EF4-FFF2-40B4-BE49-F238E27FC236}">
                        <a16:creationId xmlns:a16="http://schemas.microsoft.com/office/drawing/2014/main" id="{46BA0A87-279D-428F-9475-F3DAB7DB9583}"/>
                      </a:ext>
                    </a:extLst>
                  </p:cNvPr>
                  <p:cNvGrpSpPr/>
                  <p:nvPr/>
                </p:nvGrpSpPr>
                <p:grpSpPr>
                  <a:xfrm>
                    <a:off x="10423426" y="2441158"/>
                    <a:ext cx="1768574" cy="3113394"/>
                    <a:chOff x="9026801" y="240830"/>
                    <a:chExt cx="2741788" cy="4826638"/>
                  </a:xfrm>
                </p:grpSpPr>
                <p:pic>
                  <p:nvPicPr>
                    <p:cNvPr id="52" name="Picture 51">
                      <a:extLst>
                        <a:ext uri="{FF2B5EF4-FFF2-40B4-BE49-F238E27FC236}">
                          <a16:creationId xmlns:a16="http://schemas.microsoft.com/office/drawing/2014/main" id="{68DE7FD6-9516-4D5D-8F1A-CD274FD3FDA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026801" y="240830"/>
                      <a:ext cx="2741788" cy="4826638"/>
                    </a:xfrm>
                    <a:prstGeom prst="rect">
                      <a:avLst/>
                    </a:prstGeom>
                  </p:spPr>
                </p:pic>
                <p:grpSp>
                  <p:nvGrpSpPr>
                    <p:cNvPr id="53" name="Group 52">
                      <a:extLst>
                        <a:ext uri="{FF2B5EF4-FFF2-40B4-BE49-F238E27FC236}">
                          <a16:creationId xmlns:a16="http://schemas.microsoft.com/office/drawing/2014/main" id="{CA125E9E-5C98-4247-8AC5-63D79832105E}"/>
                        </a:ext>
                      </a:extLst>
                    </p:cNvPr>
                    <p:cNvGrpSpPr/>
                    <p:nvPr/>
                  </p:nvGrpSpPr>
                  <p:grpSpPr>
                    <a:xfrm>
                      <a:off x="9430750" y="762129"/>
                      <a:ext cx="1868440" cy="3325927"/>
                      <a:chOff x="7078482" y="1980163"/>
                      <a:chExt cx="1868440" cy="3325927"/>
                    </a:xfrm>
                  </p:grpSpPr>
                  <p:pic>
                    <p:nvPicPr>
                      <p:cNvPr id="54" name="Picture 53">
                        <a:extLst>
                          <a:ext uri="{FF2B5EF4-FFF2-40B4-BE49-F238E27FC236}">
                            <a16:creationId xmlns:a16="http://schemas.microsoft.com/office/drawing/2014/main" id="{8AF8FE92-98BC-4306-898D-E2CA93E08F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78482" y="1983918"/>
                        <a:ext cx="1867788" cy="3322172"/>
                      </a:xfrm>
                      <a:prstGeom prst="rect">
                        <a:avLst/>
                      </a:prstGeom>
                    </p:spPr>
                  </p:pic>
                  <p:pic>
                    <p:nvPicPr>
                      <p:cNvPr id="55" name="Picture 54">
                        <a:extLst>
                          <a:ext uri="{FF2B5EF4-FFF2-40B4-BE49-F238E27FC236}">
                            <a16:creationId xmlns:a16="http://schemas.microsoft.com/office/drawing/2014/main" id="{551C11BE-754E-4F7F-B6A2-C4374D20750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78482" y="1980163"/>
                        <a:ext cx="1867788" cy="3322172"/>
                      </a:xfrm>
                      <a:prstGeom prst="rect">
                        <a:avLst/>
                      </a:prstGeom>
                    </p:spPr>
                  </p:pic>
                  <p:pic>
                    <p:nvPicPr>
                      <p:cNvPr id="56" name="Picture 55">
                        <a:extLst>
                          <a:ext uri="{FF2B5EF4-FFF2-40B4-BE49-F238E27FC236}">
                            <a16:creationId xmlns:a16="http://schemas.microsoft.com/office/drawing/2014/main" id="{110812F2-5E14-4E70-A106-4E1FAEB7D74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80872" y="3118565"/>
                        <a:ext cx="1866050" cy="1026328"/>
                      </a:xfrm>
                      <a:prstGeom prst="rect">
                        <a:avLst/>
                      </a:prstGeom>
                    </p:spPr>
                  </p:pic>
                </p:grpSp>
              </p:grpSp>
              <p:grpSp>
                <p:nvGrpSpPr>
                  <p:cNvPr id="48" name="Group 47">
                    <a:extLst>
                      <a:ext uri="{FF2B5EF4-FFF2-40B4-BE49-F238E27FC236}">
                        <a16:creationId xmlns:a16="http://schemas.microsoft.com/office/drawing/2014/main" id="{C843FFA9-8129-41D8-AD22-DCEE9A1A8B0B}"/>
                      </a:ext>
                    </a:extLst>
                  </p:cNvPr>
                  <p:cNvGrpSpPr/>
                  <p:nvPr/>
                </p:nvGrpSpPr>
                <p:grpSpPr>
                  <a:xfrm>
                    <a:off x="10688868" y="3553272"/>
                    <a:ext cx="1149825" cy="163563"/>
                    <a:chOff x="4622131" y="654383"/>
                    <a:chExt cx="4396397" cy="320378"/>
                  </a:xfrm>
                </p:grpSpPr>
                <p:pic>
                  <p:nvPicPr>
                    <p:cNvPr id="50" name="Picture 49" descr="A screenshot of a cell phone&#10;&#10;Description generated with very high confidence">
                      <a:extLst>
                        <a:ext uri="{FF2B5EF4-FFF2-40B4-BE49-F238E27FC236}">
                          <a16:creationId xmlns:a16="http://schemas.microsoft.com/office/drawing/2014/main" id="{C3FF6789-A13E-4419-B631-3C36390F07E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622131" y="814572"/>
                      <a:ext cx="4396397" cy="160189"/>
                    </a:xfrm>
                    <a:prstGeom prst="rect">
                      <a:avLst/>
                    </a:prstGeom>
                  </p:spPr>
                </p:pic>
                <p:pic>
                  <p:nvPicPr>
                    <p:cNvPr id="51" name="Picture 50" descr="A screenshot of a cell phone&#10;&#10;Description generated with very high confidence">
                      <a:extLst>
                        <a:ext uri="{FF2B5EF4-FFF2-40B4-BE49-F238E27FC236}">
                          <a16:creationId xmlns:a16="http://schemas.microsoft.com/office/drawing/2014/main" id="{349AC9AE-1D82-4A90-BDBF-4DDF6149F1D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622131" y="654383"/>
                      <a:ext cx="4396397" cy="160189"/>
                    </a:xfrm>
                    <a:prstGeom prst="rect">
                      <a:avLst/>
                    </a:prstGeom>
                  </p:spPr>
                </p:pic>
              </p:grpSp>
              <p:sp>
                <p:nvSpPr>
                  <p:cNvPr id="49" name="Rectangle 48">
                    <a:extLst>
                      <a:ext uri="{FF2B5EF4-FFF2-40B4-BE49-F238E27FC236}">
                        <a16:creationId xmlns:a16="http://schemas.microsoft.com/office/drawing/2014/main" id="{41AC1D5F-4333-4A59-A972-92E56306DEA2}"/>
                      </a:ext>
                    </a:extLst>
                  </p:cNvPr>
                  <p:cNvSpPr/>
                  <p:nvPr/>
                </p:nvSpPr>
                <p:spPr>
                  <a:xfrm>
                    <a:off x="10660060" y="3512785"/>
                    <a:ext cx="892162" cy="24682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 b="0" i="0" u="none" strike="noStrike" kern="1200" cap="none" spc="0" normalizeH="0" baseline="0" noProof="0">
                        <a:ln>
                          <a:noFill/>
                        </a:ln>
                        <a:solidFill>
                          <a:srgbClr val="282828"/>
                        </a:solidFill>
                        <a:effectLst/>
                        <a:uLnTx/>
                        <a:uFillTx/>
                        <a:latin typeface="Segoe UI Semibold"/>
                        <a:ea typeface="+mn-ea"/>
                        <a:cs typeface="+mn-cs"/>
                      </a:rPr>
                      <a:t>Budget Allocation</a:t>
                    </a:r>
                  </a:p>
                </p:txBody>
              </p:sp>
            </p:grpSp>
            <p:grpSp>
              <p:nvGrpSpPr>
                <p:cNvPr id="26" name="Group 25">
                  <a:extLst>
                    <a:ext uri="{FF2B5EF4-FFF2-40B4-BE49-F238E27FC236}">
                      <a16:creationId xmlns:a16="http://schemas.microsoft.com/office/drawing/2014/main" id="{EE74A4D3-5060-4B0E-A134-89711EBE01A8}"/>
                    </a:ext>
                  </a:extLst>
                </p:cNvPr>
                <p:cNvGrpSpPr/>
                <p:nvPr/>
              </p:nvGrpSpPr>
              <p:grpSpPr>
                <a:xfrm>
                  <a:off x="5708884" y="3977767"/>
                  <a:ext cx="2657450" cy="1253645"/>
                  <a:chOff x="5884451" y="3552841"/>
                  <a:chExt cx="6947729" cy="3277588"/>
                </a:xfrm>
              </p:grpSpPr>
              <p:pic>
                <p:nvPicPr>
                  <p:cNvPr id="40" name="Picture 39">
                    <a:extLst>
                      <a:ext uri="{FF2B5EF4-FFF2-40B4-BE49-F238E27FC236}">
                        <a16:creationId xmlns:a16="http://schemas.microsoft.com/office/drawing/2014/main" id="{9264398A-3D87-4E16-96D3-BF9BAE6A02B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27767" y="4697237"/>
                    <a:ext cx="532312" cy="133078"/>
                  </a:xfrm>
                  <a:prstGeom prst="rect">
                    <a:avLst/>
                  </a:prstGeom>
                </p:spPr>
              </p:pic>
              <p:grpSp>
                <p:nvGrpSpPr>
                  <p:cNvPr id="41" name="Group 40">
                    <a:extLst>
                      <a:ext uri="{FF2B5EF4-FFF2-40B4-BE49-F238E27FC236}">
                        <a16:creationId xmlns:a16="http://schemas.microsoft.com/office/drawing/2014/main" id="{54C79184-8F2B-436B-B2E9-1F9F55C6A005}"/>
                      </a:ext>
                    </a:extLst>
                  </p:cNvPr>
                  <p:cNvGrpSpPr/>
                  <p:nvPr/>
                </p:nvGrpSpPr>
                <p:grpSpPr>
                  <a:xfrm>
                    <a:off x="5884451" y="3552841"/>
                    <a:ext cx="6947729" cy="3277588"/>
                    <a:chOff x="5705777" y="3383280"/>
                    <a:chExt cx="6947729" cy="3277588"/>
                  </a:xfrm>
                </p:grpSpPr>
                <p:pic>
                  <p:nvPicPr>
                    <p:cNvPr id="45" name="Picture 2" descr="Image result for laptop">
                      <a:extLst>
                        <a:ext uri="{FF2B5EF4-FFF2-40B4-BE49-F238E27FC236}">
                          <a16:creationId xmlns:a16="http://schemas.microsoft.com/office/drawing/2014/main" id="{70125CF2-B580-418B-B100-7F7FF9E17D16}"/>
                        </a:ext>
                      </a:extLst>
                    </p:cNvPr>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705777" y="3383280"/>
                      <a:ext cx="6947729" cy="327758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15">
                      <a:extLst>
                        <a:ext uri="{FF2B5EF4-FFF2-40B4-BE49-F238E27FC236}">
                          <a16:creationId xmlns:a16="http://schemas.microsoft.com/office/drawing/2014/main" id="{4289F981-7E99-4611-A885-F212E9A91213}"/>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954566" y="3540327"/>
                      <a:ext cx="4370697" cy="2458517"/>
                    </a:xfrm>
                    <a:prstGeom prst="rect">
                      <a:avLst/>
                    </a:prstGeom>
                  </p:spPr>
                </p:pic>
              </p:grpSp>
              <p:pic>
                <p:nvPicPr>
                  <p:cNvPr id="42" name="Picture 41" descr="A screenshot of a cell phone&#10;&#10;Description generated with very high confidence">
                    <a:extLst>
                      <a:ext uri="{FF2B5EF4-FFF2-40B4-BE49-F238E27FC236}">
                        <a16:creationId xmlns:a16="http://schemas.microsoft.com/office/drawing/2014/main" id="{78258BA7-89A7-4677-B7A3-99E73CD6754D}"/>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7353447" y="4260490"/>
                    <a:ext cx="3121523" cy="213319"/>
                  </a:xfrm>
                  <a:prstGeom prst="rect">
                    <a:avLst/>
                  </a:prstGeom>
                </p:spPr>
              </p:pic>
              <p:pic>
                <p:nvPicPr>
                  <p:cNvPr id="43" name="Picture 42" descr="A screenshot of a cell phone&#10;&#10;Description generated with very high confidence">
                    <a:extLst>
                      <a:ext uri="{FF2B5EF4-FFF2-40B4-BE49-F238E27FC236}">
                        <a16:creationId xmlns:a16="http://schemas.microsoft.com/office/drawing/2014/main" id="{92066DE8-35DE-4F09-AF78-B355C82A838E}"/>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7353447" y="4079494"/>
                    <a:ext cx="3027324" cy="206882"/>
                  </a:xfrm>
                  <a:prstGeom prst="rect">
                    <a:avLst/>
                  </a:prstGeom>
                </p:spPr>
              </p:pic>
              <p:sp>
                <p:nvSpPr>
                  <p:cNvPr id="44" name="TextBox 43">
                    <a:extLst>
                      <a:ext uri="{FF2B5EF4-FFF2-40B4-BE49-F238E27FC236}">
                        <a16:creationId xmlns:a16="http://schemas.microsoft.com/office/drawing/2014/main" id="{FBEDDCD6-ADEE-4E5B-A7AA-CBCDD8105C08}"/>
                      </a:ext>
                    </a:extLst>
                  </p:cNvPr>
                  <p:cNvSpPr txBox="1"/>
                  <p:nvPr/>
                </p:nvSpPr>
                <p:spPr>
                  <a:xfrm>
                    <a:off x="7473048" y="4029389"/>
                    <a:ext cx="2661199" cy="239472"/>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282828"/>
                        </a:solidFill>
                        <a:effectLst/>
                        <a:uLnTx/>
                        <a:uFillTx/>
                        <a:latin typeface="Segoe UI Semibold"/>
                        <a:ea typeface="+mn-ea"/>
                        <a:cs typeface="+mn-cs"/>
                      </a:rPr>
                      <a:t>Budget Allocation</a:t>
                    </a:r>
                  </a:p>
                </p:txBody>
              </p:sp>
            </p:grpSp>
            <p:grpSp>
              <p:nvGrpSpPr>
                <p:cNvPr id="27" name="Group 26">
                  <a:extLst>
                    <a:ext uri="{FF2B5EF4-FFF2-40B4-BE49-F238E27FC236}">
                      <a16:creationId xmlns:a16="http://schemas.microsoft.com/office/drawing/2014/main" id="{94BE41D2-12B3-40A4-9A11-D3246C5DAEA3}"/>
                    </a:ext>
                  </a:extLst>
                </p:cNvPr>
                <p:cNvGrpSpPr/>
                <p:nvPr/>
              </p:nvGrpSpPr>
              <p:grpSpPr>
                <a:xfrm>
                  <a:off x="5550124" y="1775312"/>
                  <a:ext cx="2575761" cy="1840499"/>
                  <a:chOff x="4831288" y="1436460"/>
                  <a:chExt cx="7360712" cy="5259563"/>
                </a:xfrm>
              </p:grpSpPr>
              <p:grpSp>
                <p:nvGrpSpPr>
                  <p:cNvPr id="33" name="Group 32">
                    <a:extLst>
                      <a:ext uri="{FF2B5EF4-FFF2-40B4-BE49-F238E27FC236}">
                        <a16:creationId xmlns:a16="http://schemas.microsoft.com/office/drawing/2014/main" id="{489F7ECC-EC7E-4DFF-887F-C29E3071AD5A}"/>
                      </a:ext>
                    </a:extLst>
                  </p:cNvPr>
                  <p:cNvGrpSpPr/>
                  <p:nvPr/>
                </p:nvGrpSpPr>
                <p:grpSpPr>
                  <a:xfrm>
                    <a:off x="4831288" y="1436460"/>
                    <a:ext cx="7360712" cy="5259563"/>
                    <a:chOff x="4831288" y="1439231"/>
                    <a:chExt cx="7360712" cy="5259563"/>
                  </a:xfrm>
                </p:grpSpPr>
                <p:grpSp>
                  <p:nvGrpSpPr>
                    <p:cNvPr id="36" name="Group 35">
                      <a:extLst>
                        <a:ext uri="{FF2B5EF4-FFF2-40B4-BE49-F238E27FC236}">
                          <a16:creationId xmlns:a16="http://schemas.microsoft.com/office/drawing/2014/main" id="{F86C4F20-FAA4-4A9A-B41D-CCC4C4BB8F34}"/>
                        </a:ext>
                      </a:extLst>
                    </p:cNvPr>
                    <p:cNvGrpSpPr/>
                    <p:nvPr/>
                  </p:nvGrpSpPr>
                  <p:grpSpPr>
                    <a:xfrm>
                      <a:off x="4831288" y="1439231"/>
                      <a:ext cx="7360712" cy="5259563"/>
                      <a:chOff x="4295120" y="1503123"/>
                      <a:chExt cx="7362629" cy="5260933"/>
                    </a:xfrm>
                  </p:grpSpPr>
                  <p:pic>
                    <p:nvPicPr>
                      <p:cNvPr id="38" name="Picture 37">
                        <a:extLst>
                          <a:ext uri="{FF2B5EF4-FFF2-40B4-BE49-F238E27FC236}">
                            <a16:creationId xmlns:a16="http://schemas.microsoft.com/office/drawing/2014/main" id="{F50D7D76-22B6-40F9-9051-D58A5EDA1A5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879863" y="1747793"/>
                        <a:ext cx="6173324" cy="3472495"/>
                      </a:xfrm>
                      <a:prstGeom prst="rect">
                        <a:avLst/>
                      </a:prstGeom>
                    </p:spPr>
                  </p:pic>
                  <p:pic>
                    <p:nvPicPr>
                      <p:cNvPr id="39" name="Picture 38">
                        <a:extLst>
                          <a:ext uri="{FF2B5EF4-FFF2-40B4-BE49-F238E27FC236}">
                            <a16:creationId xmlns:a16="http://schemas.microsoft.com/office/drawing/2014/main" id="{9ED27F86-6FD4-4F00-A0AB-AB3B032BBDC3}"/>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295120" y="1503123"/>
                        <a:ext cx="7362629" cy="5260933"/>
                      </a:xfrm>
                      <a:prstGeom prst="rect">
                        <a:avLst/>
                      </a:prstGeom>
                    </p:spPr>
                  </p:pic>
                </p:grpSp>
                <p:pic>
                  <p:nvPicPr>
                    <p:cNvPr id="37" name="Picture 36">
                      <a:extLst>
                        <a:ext uri="{FF2B5EF4-FFF2-40B4-BE49-F238E27FC236}">
                          <a16:creationId xmlns:a16="http://schemas.microsoft.com/office/drawing/2014/main" id="{E17ADC5E-DBB6-4F46-910F-DB97694ADADD}"/>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5432453" y="1675522"/>
                      <a:ext cx="6144057" cy="3452536"/>
                    </a:xfrm>
                    <a:prstGeom prst="rect">
                      <a:avLst/>
                    </a:prstGeom>
                  </p:spPr>
                </p:pic>
              </p:grpSp>
              <p:pic>
                <p:nvPicPr>
                  <p:cNvPr id="34" name="Picture 33" descr="A screenshot of a cell phone&#10;&#10;Description generated with very high confidence">
                    <a:extLst>
                      <a:ext uri="{FF2B5EF4-FFF2-40B4-BE49-F238E27FC236}">
                        <a16:creationId xmlns:a16="http://schemas.microsoft.com/office/drawing/2014/main" id="{533CA8FE-E9B6-4501-A039-4E9B638CB882}"/>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5820799" y="2409554"/>
                    <a:ext cx="2689471" cy="168685"/>
                  </a:xfrm>
                  <a:prstGeom prst="rect">
                    <a:avLst/>
                  </a:prstGeom>
                </p:spPr>
              </p:pic>
              <p:sp>
                <p:nvSpPr>
                  <p:cNvPr id="35" name="TextBox 34">
                    <a:extLst>
                      <a:ext uri="{FF2B5EF4-FFF2-40B4-BE49-F238E27FC236}">
                        <a16:creationId xmlns:a16="http://schemas.microsoft.com/office/drawing/2014/main" id="{342BD163-6185-4D2F-8031-F5502526577F}"/>
                      </a:ext>
                    </a:extLst>
                  </p:cNvPr>
                  <p:cNvSpPr txBox="1"/>
                  <p:nvPr/>
                </p:nvSpPr>
                <p:spPr>
                  <a:xfrm>
                    <a:off x="5945881" y="2300051"/>
                    <a:ext cx="2068251" cy="200407"/>
                  </a:xfrm>
                  <a:prstGeom prst="rect">
                    <a:avLst/>
                  </a:prstGeom>
                  <a:solidFill>
                    <a:srgbClr val="93ABBD"/>
                  </a:solid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 b="0" i="0" u="none" strike="noStrike" kern="1200" cap="none" spc="0" normalizeH="0" baseline="0" noProof="0">
                        <a:ln>
                          <a:noFill/>
                        </a:ln>
                        <a:solidFill>
                          <a:srgbClr val="282828"/>
                        </a:solidFill>
                        <a:effectLst/>
                        <a:uLnTx/>
                        <a:uFillTx/>
                        <a:latin typeface="Segoe UI Semibold"/>
                        <a:ea typeface="+mn-ea"/>
                        <a:cs typeface="+mn-cs"/>
                      </a:rPr>
                      <a:t>Budget Allocation</a:t>
                    </a:r>
                  </a:p>
                </p:txBody>
              </p:sp>
            </p:grpSp>
            <p:grpSp>
              <p:nvGrpSpPr>
                <p:cNvPr id="28" name="Group 27">
                  <a:extLst>
                    <a:ext uri="{FF2B5EF4-FFF2-40B4-BE49-F238E27FC236}">
                      <a16:creationId xmlns:a16="http://schemas.microsoft.com/office/drawing/2014/main" id="{BFD1F44B-6CFF-4A0B-A512-9C51057E4FCE}"/>
                    </a:ext>
                  </a:extLst>
                </p:cNvPr>
                <p:cNvGrpSpPr/>
                <p:nvPr/>
              </p:nvGrpSpPr>
              <p:grpSpPr>
                <a:xfrm>
                  <a:off x="8318026" y="1351633"/>
                  <a:ext cx="3016607" cy="1863200"/>
                  <a:chOff x="6262604" y="835933"/>
                  <a:chExt cx="3016607" cy="1863200"/>
                </a:xfrm>
              </p:grpSpPr>
              <p:pic>
                <p:nvPicPr>
                  <p:cNvPr id="31" name="Picture 30">
                    <a:extLst>
                      <a:ext uri="{FF2B5EF4-FFF2-40B4-BE49-F238E27FC236}">
                        <a16:creationId xmlns:a16="http://schemas.microsoft.com/office/drawing/2014/main" id="{6D9C547C-21CA-4011-B421-3F4433848F91}"/>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6269748" y="873425"/>
                    <a:ext cx="2964223" cy="1717054"/>
                  </a:xfrm>
                  <a:prstGeom prst="rect">
                    <a:avLst/>
                  </a:prstGeom>
                </p:spPr>
              </p:pic>
              <p:pic>
                <p:nvPicPr>
                  <p:cNvPr id="32" name="Picture 31" descr="A flat screen television&#10;&#10;Description automatically generated">
                    <a:extLst>
                      <a:ext uri="{FF2B5EF4-FFF2-40B4-BE49-F238E27FC236}">
                        <a16:creationId xmlns:a16="http://schemas.microsoft.com/office/drawing/2014/main" id="{5EB59937-3A4A-4D6E-A14F-9AF6C0FD13A7}"/>
                      </a:ext>
                    </a:extLst>
                  </p:cNvPr>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6262604" y="835933"/>
                    <a:ext cx="3016607" cy="1863200"/>
                  </a:xfrm>
                  <a:prstGeom prst="rect">
                    <a:avLst/>
                  </a:prstGeom>
                </p:spPr>
              </p:pic>
            </p:grpSp>
            <p:pic>
              <p:nvPicPr>
                <p:cNvPr id="29" name="Picture 28">
                  <a:extLst>
                    <a:ext uri="{FF2B5EF4-FFF2-40B4-BE49-F238E27FC236}">
                      <a16:creationId xmlns:a16="http://schemas.microsoft.com/office/drawing/2014/main" id="{264B6521-6B8C-4417-8843-A7379D047501}"/>
                    </a:ext>
                  </a:extLst>
                </p:cNvPr>
                <p:cNvPicPr>
                  <a:picLocks noChangeAspect="1"/>
                </p:cNvPicPr>
                <p:nvPr/>
              </p:nvPicPr>
              <p:blipFill>
                <a:blip r:embed="rId18"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773986" y="3475435"/>
                  <a:ext cx="2059079" cy="1499295"/>
                </a:xfrm>
                <a:prstGeom prst="rect">
                  <a:avLst/>
                </a:prstGeom>
              </p:spPr>
            </p:pic>
            <p:pic>
              <p:nvPicPr>
                <p:cNvPr id="30" name="Picture 29" descr="A close up of electronics&#10;&#10;Description automatically generated">
                  <a:extLst>
                    <a:ext uri="{FF2B5EF4-FFF2-40B4-BE49-F238E27FC236}">
                      <a16:creationId xmlns:a16="http://schemas.microsoft.com/office/drawing/2014/main" id="{F4ABFAA1-BC36-4C13-A1F5-A883D724A675}"/>
                    </a:ext>
                  </a:extLst>
                </p:cNvPr>
                <p:cNvPicPr>
                  <a:picLocks noChangeAspect="1"/>
                </p:cNvPicPr>
                <p:nvPr/>
              </p:nvPicPr>
              <p:blipFill>
                <a:blip r:embed="rId19" cstate="screen">
                  <a:extLst>
                    <a:ext uri="{BEBA8EAE-BF5A-486C-A8C5-ECC9F3942E4B}">
                      <a14:imgProps xmlns:a14="http://schemas.microsoft.com/office/drawing/2010/main">
                        <a14:imgLayer r:embed="rId20">
                          <a14:imgEffect>
                            <a14:backgroundRemoval t="4612" b="93353" l="5994" r="89909">
                              <a14:foregroundMark x1="61869" y1="24886" x2="49170" y2="25634"/>
                              <a14:foregroundMark x1="49170" y1="25634" x2="45818" y2="32530"/>
                              <a14:foregroundMark x1="45818" y1="32530" x2="52624" y2="36103"/>
                              <a14:foregroundMark x1="52624" y1="36103" x2="71453" y2="36311"/>
                              <a14:foregroundMark x1="71453" y1="36311" x2="78124" y2="36186"/>
                              <a14:foregroundMark x1="78124" y1="36186" x2="81341" y2="29497"/>
                              <a14:foregroundMark x1="81341" y1="29497" x2="77006" y2="24304"/>
                              <a14:foregroundMark x1="77006" y1="24304" x2="68540" y2="25800"/>
                              <a14:foregroundMark x1="68540" y1="25800" x2="68371" y2="26672"/>
                              <a14:foregroundMark x1="68270" y1="16784" x2="67321" y2="9888"/>
                              <a14:foregroundMark x1="67321" y1="9888" x2="63325" y2="4653"/>
                              <a14:foregroundMark x1="63325" y1="4653" x2="61023" y2="12256"/>
                              <a14:foregroundMark x1="61023" y1="12256" x2="47105" y2="12090"/>
                              <a14:foregroundMark x1="47105" y1="12090" x2="41991" y2="17324"/>
                              <a14:foregroundMark x1="41991" y1="17324" x2="42161" y2="19277"/>
                              <a14:foregroundMark x1="66035" y1="14292" x2="77988" y2="12796"/>
                              <a14:foregroundMark x1="77988" y1="12796" x2="83644" y2="13627"/>
                              <a14:foregroundMark x1="83644" y1="13627" x2="85066" y2="20648"/>
                              <a14:foregroundMark x1="85066" y1="20648" x2="81036" y2="43664"/>
                              <a14:foregroundMark x1="81036" y1="43664" x2="76431" y2="49065"/>
                              <a14:foregroundMark x1="76431" y1="49065" x2="50593" y2="46780"/>
                              <a14:foregroundMark x1="50593" y1="46780" x2="44903" y2="43498"/>
                              <a14:foregroundMark x1="44903" y1="43498" x2="44125" y2="36768"/>
                              <a14:foregroundMark x1="44125" y1="36685" x2="64003" y2="43457"/>
                              <a14:foregroundMark x1="64003" y1="43457" x2="69963" y2="43581"/>
                              <a14:foregroundMark x1="69963" y1="43581" x2="75686" y2="40465"/>
                              <a14:foregroundMark x1="75686" y1="40465" x2="47816" y2="43207"/>
                              <a14:foregroundMark x1="45276" y1="23556" x2="50694" y2="18488"/>
                              <a14:foregroundMark x1="50694" y1="18488" x2="64070" y2="17366"/>
                              <a14:foregroundMark x1="64070" y1="17366" x2="78259" y2="17615"/>
                              <a14:foregroundMark x1="24111" y1="86789" x2="12496" y2="89406"/>
                              <a14:foregroundMark x1="12496" y1="89406" x2="17643" y2="93353"/>
                              <a14:foregroundMark x1="17643" y1="93353" x2="22655" y2="91649"/>
                              <a14:foregroundMark x1="12767" y1="91442" x2="6942" y2="91649"/>
                              <a14:foregroundMark x1="6942" y1="91649" x2="5994" y2="92273"/>
                              <a14:foregroundMark x1="55266" y1="51433" x2="62174" y2="51890"/>
                              <a14:foregroundMark x1="62174" y1="51890" x2="69184" y2="51433"/>
                              <a14:foregroundMark x1="69184" y1="51433" x2="71283" y2="51433"/>
                            </a14:backgroundRemoval>
                          </a14:imgEffect>
                        </a14:imgLayer>
                      </a14:imgProps>
                    </a:ext>
                    <a:ext uri="{28A0092B-C50C-407E-A947-70E740481C1C}">
                      <a14:useLocalDpi xmlns:a14="http://schemas.microsoft.com/office/drawing/2010/main"/>
                    </a:ext>
                  </a:extLst>
                </a:blip>
                <a:stretch>
                  <a:fillRect/>
                </a:stretch>
              </p:blipFill>
              <p:spPr>
                <a:xfrm>
                  <a:off x="7474369" y="4992357"/>
                  <a:ext cx="2288843" cy="1865643"/>
                </a:xfrm>
                <a:prstGeom prst="rect">
                  <a:avLst/>
                </a:prstGeom>
              </p:spPr>
            </p:pic>
          </p:grpSp>
          <p:pic>
            <p:nvPicPr>
              <p:cNvPr id="23" name="Picture 22">
                <a:extLst>
                  <a:ext uri="{FF2B5EF4-FFF2-40B4-BE49-F238E27FC236}">
                    <a16:creationId xmlns:a16="http://schemas.microsoft.com/office/drawing/2014/main" id="{AB38FE9C-B79D-4648-9FED-FE32D4D2E99D}"/>
                  </a:ext>
                </a:extLst>
              </p:cNvPr>
              <p:cNvPicPr>
                <a:picLocks noChangeAspect="1"/>
              </p:cNvPicPr>
              <p:nvPr/>
            </p:nvPicPr>
            <p:blipFill>
              <a:blip r:embed="rId21"/>
              <a:stretch>
                <a:fillRect/>
              </a:stretch>
            </p:blipFill>
            <p:spPr>
              <a:xfrm>
                <a:off x="7387598" y="2312315"/>
                <a:ext cx="854997" cy="489276"/>
              </a:xfrm>
              <a:prstGeom prst="rect">
                <a:avLst/>
              </a:prstGeom>
            </p:spPr>
          </p:pic>
        </p:grpSp>
        <p:pic>
          <p:nvPicPr>
            <p:cNvPr id="21" name="Picture 20">
              <a:extLst>
                <a:ext uri="{FF2B5EF4-FFF2-40B4-BE49-F238E27FC236}">
                  <a16:creationId xmlns:a16="http://schemas.microsoft.com/office/drawing/2014/main" id="{7FE8777E-E998-4A05-8F3B-847AF4110885}"/>
                </a:ext>
              </a:extLst>
            </p:cNvPr>
            <p:cNvPicPr>
              <a:picLocks noChangeAspect="1"/>
            </p:cNvPicPr>
            <p:nvPr/>
          </p:nvPicPr>
          <p:blipFill>
            <a:blip r:embed="rId21"/>
            <a:stretch>
              <a:fillRect/>
            </a:stretch>
          </p:blipFill>
          <p:spPr>
            <a:xfrm>
              <a:off x="7151502" y="3032468"/>
              <a:ext cx="196069" cy="112201"/>
            </a:xfrm>
            <a:prstGeom prst="rect">
              <a:avLst/>
            </a:prstGeom>
          </p:spPr>
        </p:pic>
      </p:grpSp>
    </p:spTree>
    <p:extLst>
      <p:ext uri="{BB962C8B-B14F-4D97-AF65-F5344CB8AC3E}">
        <p14:creationId xmlns:p14="http://schemas.microsoft.com/office/powerpoint/2010/main" val="14939374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42" presetClass="path" presetSubtype="0" decel="100000" fill="hold" grpId="1" nodeType="withEffect">
                                  <p:stCondLst>
                                    <p:cond delay="0"/>
                                  </p:stCondLst>
                                  <p:childTnLst>
                                    <p:animMotion origin="layout" path="M 2.08333E-7 1.11111E-6 L 2.08333E-7 0.04167 " pathEditMode="relative" rAng="0" ptsTypes="AA">
                                      <p:cBhvr>
                                        <p:cTn id="9" dur="750" spd="-100000" fill="hold"/>
                                        <p:tgtEl>
                                          <p:spTgt spid="10"/>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42" presetClass="path" presetSubtype="0" decel="100000" fill="hold" grpId="1" nodeType="withEffect">
                                  <p:stCondLst>
                                    <p:cond delay="0"/>
                                  </p:stCondLst>
                                  <p:childTnLst>
                                    <p:animMotion origin="layout" path="M -1.875E-6 -4.07407E-6 L -1.875E-6 0.04167 " pathEditMode="relative" rAng="0" ptsTypes="AA">
                                      <p:cBhvr>
                                        <p:cTn id="14" dur="750" spd="-100000" fill="hold"/>
                                        <p:tgtEl>
                                          <p:spTgt spid="12"/>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par>
                                <p:cTn id="18" presetID="42" presetClass="path" presetSubtype="0" decel="100000" fill="hold" grpId="1" nodeType="withEffect">
                                  <p:stCondLst>
                                    <p:cond delay="0"/>
                                  </p:stCondLst>
                                  <p:childTnLst>
                                    <p:animMotion origin="layout" path="M -1.875E-6 3.33333E-6 L -1.875E-6 0.04166 " pathEditMode="relative" rAng="0" ptsTypes="AA">
                                      <p:cBhvr>
                                        <p:cTn id="19" dur="750" spd="-100000" fill="hold"/>
                                        <p:tgtEl>
                                          <p:spTgt spid="18"/>
                                        </p:tgtEl>
                                        <p:attrNameLst>
                                          <p:attrName>ppt_x</p:attrName>
                                          <p:attrName>ppt_y</p:attrName>
                                        </p:attrNameLst>
                                      </p:cBhvr>
                                      <p:rCtr x="0" y="2083"/>
                                    </p:animMotion>
                                  </p:childTnLst>
                                </p:cTn>
                              </p:par>
                            </p:childTnLst>
                          </p:cTn>
                        </p:par>
                        <p:par>
                          <p:cTn id="20" fill="hold">
                            <p:stCondLst>
                              <p:cond delay="750"/>
                            </p:stCondLst>
                            <p:childTnLst>
                              <p:par>
                                <p:cTn id="21" presetID="10"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P spid="18" grpId="0"/>
      <p:bldP spid="18" grpId="1"/>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778E85-27BB-45EE-91CA-A6ED487F910C}"/>
              </a:ext>
              <a:ext uri="{C183D7F6-B498-43B3-948B-1728B52AA6E4}">
                <adec:decorative xmlns:adec="http://schemas.microsoft.com/office/drawing/2017/decorative" val="1"/>
              </a:ext>
            </a:extLst>
          </p:cNvPr>
          <p:cNvSpPr/>
          <p:nvPr/>
        </p:nvSpPr>
        <p:spPr bwMode="auto">
          <a:xfrm>
            <a:off x="6419654" y="0"/>
            <a:ext cx="5772345" cy="6857996"/>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Cloud apps</a:t>
            </a:r>
          </a:p>
        </p:txBody>
      </p:sp>
      <p:sp>
        <p:nvSpPr>
          <p:cNvPr id="7" name="TextBox 6">
            <a:extLst>
              <a:ext uri="{FF2B5EF4-FFF2-40B4-BE49-F238E27FC236}">
                <a16:creationId xmlns:a16="http://schemas.microsoft.com/office/drawing/2014/main" id="{B309192F-2951-4F21-A905-1496E95F379F}"/>
              </a:ext>
            </a:extLst>
          </p:cNvPr>
          <p:cNvSpPr txBox="1"/>
          <p:nvPr/>
        </p:nvSpPr>
        <p:spPr>
          <a:xfrm>
            <a:off x="588963" y="1249434"/>
            <a:ext cx="4202956" cy="584775"/>
          </a:xfrm>
          <a:prstGeom prst="rect">
            <a:avLst/>
          </a:prstGeom>
          <a:noFill/>
        </p:spPr>
        <p:txBody>
          <a:bodyPr wrap="square" lIns="0">
            <a:spAutoFit/>
          </a:bodyPr>
          <a:lstStyle/>
          <a:p>
            <a:r>
              <a:rPr lang="en-GB" sz="1600" dirty="0">
                <a:latin typeface="+mj-lt"/>
              </a:rPr>
              <a:t>Conditional Access (CA) evaluates policies in two ways:</a:t>
            </a:r>
          </a:p>
        </p:txBody>
      </p:sp>
      <p:sp>
        <p:nvSpPr>
          <p:cNvPr id="9" name="TextBox 8">
            <a:extLst>
              <a:ext uri="{FF2B5EF4-FFF2-40B4-BE49-F238E27FC236}">
                <a16:creationId xmlns:a16="http://schemas.microsoft.com/office/drawing/2014/main" id="{9EDBF11F-7B70-4AFD-A74C-DEEB9601F2A8}"/>
              </a:ext>
            </a:extLst>
          </p:cNvPr>
          <p:cNvSpPr txBox="1"/>
          <p:nvPr/>
        </p:nvSpPr>
        <p:spPr>
          <a:xfrm>
            <a:off x="588964" y="1908231"/>
            <a:ext cx="4301032" cy="738664"/>
          </a:xfrm>
          <a:prstGeom prst="rect">
            <a:avLst/>
          </a:prstGeom>
          <a:noFill/>
        </p:spPr>
        <p:txBody>
          <a:bodyPr wrap="square" lIns="0">
            <a:spAutoFit/>
          </a:bodyPr>
          <a:lstStyle/>
          <a:p>
            <a:r>
              <a:rPr lang="en-GB" sz="1400" dirty="0">
                <a:solidFill>
                  <a:schemeClr val="accent1"/>
                </a:solidFill>
                <a:latin typeface="+mj-lt"/>
              </a:rPr>
              <a:t>Early-bound policy enforcement </a:t>
            </a:r>
            <a:r>
              <a:rPr lang="en-GB" sz="1400" dirty="0"/>
              <a:t>means a user must satisfy the dependent service policy before accessing the calling app. </a:t>
            </a:r>
          </a:p>
        </p:txBody>
      </p:sp>
      <p:sp>
        <p:nvSpPr>
          <p:cNvPr id="13" name="TextBox 12">
            <a:extLst>
              <a:ext uri="{FF2B5EF4-FFF2-40B4-BE49-F238E27FC236}">
                <a16:creationId xmlns:a16="http://schemas.microsoft.com/office/drawing/2014/main" id="{E6EE88F7-A419-4B95-9C7A-C2EF08978CFB}"/>
              </a:ext>
            </a:extLst>
          </p:cNvPr>
          <p:cNvSpPr txBox="1"/>
          <p:nvPr/>
        </p:nvSpPr>
        <p:spPr>
          <a:xfrm>
            <a:off x="588964" y="2693821"/>
            <a:ext cx="4336780" cy="523220"/>
          </a:xfrm>
          <a:prstGeom prst="rect">
            <a:avLst/>
          </a:prstGeom>
          <a:noFill/>
        </p:spPr>
        <p:txBody>
          <a:bodyPr wrap="square" lIns="0">
            <a:spAutoFit/>
          </a:bodyPr>
          <a:lstStyle/>
          <a:p>
            <a:r>
              <a:rPr lang="en-GB" sz="1400" dirty="0"/>
              <a:t>For example, a user must satisfy SharePoint policy before signing into Teams.</a:t>
            </a:r>
          </a:p>
        </p:txBody>
      </p:sp>
      <p:sp>
        <p:nvSpPr>
          <p:cNvPr id="11" name="TextBox 10">
            <a:extLst>
              <a:ext uri="{FF2B5EF4-FFF2-40B4-BE49-F238E27FC236}">
                <a16:creationId xmlns:a16="http://schemas.microsoft.com/office/drawing/2014/main" id="{F7E7048F-8B17-4B22-81E7-55A9F0B887B5}"/>
              </a:ext>
            </a:extLst>
          </p:cNvPr>
          <p:cNvSpPr txBox="1"/>
          <p:nvPr/>
        </p:nvSpPr>
        <p:spPr>
          <a:xfrm>
            <a:off x="588963" y="3545705"/>
            <a:ext cx="4167209" cy="954107"/>
          </a:xfrm>
          <a:prstGeom prst="rect">
            <a:avLst/>
          </a:prstGeom>
          <a:noFill/>
        </p:spPr>
        <p:txBody>
          <a:bodyPr wrap="square" lIns="0">
            <a:spAutoFit/>
          </a:bodyPr>
          <a:lstStyle/>
          <a:p>
            <a:r>
              <a:rPr lang="en-GB" sz="1400" dirty="0">
                <a:solidFill>
                  <a:schemeClr val="accent1"/>
                </a:solidFill>
                <a:latin typeface="+mj-lt"/>
              </a:rPr>
              <a:t>Late-bound policy enforcement </a:t>
            </a:r>
            <a:r>
              <a:rPr lang="en-GB" sz="1400" dirty="0"/>
              <a:t>occurs after the user signs into the calling app. Enforcement is deferred to when calling app requests a token for the downstream service. </a:t>
            </a:r>
          </a:p>
        </p:txBody>
      </p:sp>
      <p:sp>
        <p:nvSpPr>
          <p:cNvPr id="31" name="TextBox 30">
            <a:extLst>
              <a:ext uri="{FF2B5EF4-FFF2-40B4-BE49-F238E27FC236}">
                <a16:creationId xmlns:a16="http://schemas.microsoft.com/office/drawing/2014/main" id="{075D98C4-D73D-4BAA-B24D-A2DF73254FA3}"/>
              </a:ext>
            </a:extLst>
          </p:cNvPr>
          <p:cNvSpPr txBox="1"/>
          <p:nvPr/>
        </p:nvSpPr>
        <p:spPr>
          <a:xfrm>
            <a:off x="588963" y="4577513"/>
            <a:ext cx="4014965" cy="430887"/>
          </a:xfrm>
          <a:prstGeom prst="rect">
            <a:avLst/>
          </a:prstGeom>
          <a:noFill/>
        </p:spPr>
        <p:txBody>
          <a:bodyPr vert="horz" wrap="square" lIns="0" tIns="0" rIns="0" bIns="0" rtlCol="0">
            <a:spAutoFit/>
          </a:bodyPr>
          <a:lstStyle>
            <a:lvl1pPr marR="0" indent="0" fontAlgn="auto">
              <a:lnSpc>
                <a:spcPct val="100000"/>
              </a:lnSpc>
              <a:spcBef>
                <a:spcPts val="0"/>
              </a:spcBef>
              <a:spcAft>
                <a:spcPts val="600"/>
              </a:spcAft>
              <a:buClr>
                <a:schemeClr val="accent1"/>
              </a:buClr>
              <a:buSzPct val="100000"/>
              <a:buFont typeface="Wingdings" panose="05000000000000000000" pitchFamily="2" charset="2"/>
              <a:buNone/>
              <a:tabLst/>
              <a:defRPr b="0" i="0" spc="0" baseline="0"/>
            </a:lvl1pPr>
            <a:lvl2pPr marL="224097"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2pPr>
            <a:lvl3pPr marL="448193"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3pPr>
            <a:lvl4pPr marL="672290" marR="0" indent="0" defTabSz="914367" fontAlgn="auto">
              <a:lnSpc>
                <a:spcPct val="90000"/>
              </a:lnSpc>
              <a:spcBef>
                <a:spcPts val="0"/>
              </a:spcBef>
              <a:spcAft>
                <a:spcPts val="1274"/>
              </a:spcAft>
              <a:buClrTx/>
              <a:buSzPct val="90000"/>
              <a:buFont typeface="Wingdings" panose="05000000000000000000" pitchFamily="2" charset="2"/>
              <a:buNone/>
              <a:tabLst/>
              <a:defRPr sz="1961" spc="0" baseline="0">
                <a:solidFill>
                  <a:srgbClr val="000000"/>
                </a:solidFill>
              </a:defRPr>
            </a:lvl4pPr>
            <a:lvl5pPr marL="896386" marR="0" indent="0" defTabSz="914367" fontAlgn="auto">
              <a:lnSpc>
                <a:spcPct val="90000"/>
              </a:lnSpc>
              <a:spcBef>
                <a:spcPts val="0"/>
              </a:spcBef>
              <a:spcAft>
                <a:spcPts val="0"/>
              </a:spcAft>
              <a:buClrTx/>
              <a:buSzPct val="90000"/>
              <a:buFont typeface="Wingdings" panose="05000000000000000000" pitchFamily="2" charset="2"/>
              <a:buNone/>
              <a:tabLst/>
              <a:defRPr sz="1568" spc="0" baseline="0">
                <a:solidFill>
                  <a:srgbClr val="000000"/>
                </a:solidFill>
              </a:defRPr>
            </a:lvl5pPr>
            <a:lvl6pPr marL="2514509" indent="-228592" defTabSz="914367">
              <a:spcBef>
                <a:spcPct val="20000"/>
              </a:spcBef>
              <a:buFont typeface="Arial" pitchFamily="34" charset="0"/>
              <a:buChar char="•"/>
              <a:defRPr sz="1961"/>
            </a:lvl6pPr>
            <a:lvl7pPr marL="2971693" indent="-228592" defTabSz="914367">
              <a:spcBef>
                <a:spcPct val="20000"/>
              </a:spcBef>
              <a:buFont typeface="Arial" pitchFamily="34" charset="0"/>
              <a:buChar char="•"/>
              <a:defRPr sz="1961"/>
            </a:lvl7pPr>
            <a:lvl8pPr marL="3428877" indent="-228592" defTabSz="914367">
              <a:spcBef>
                <a:spcPct val="20000"/>
              </a:spcBef>
              <a:buFont typeface="Arial" pitchFamily="34" charset="0"/>
              <a:buChar char="•"/>
              <a:defRPr sz="1961"/>
            </a:lvl8pPr>
            <a:lvl9pPr marL="3886061" indent="-228592" defTabSz="914367">
              <a:spcBef>
                <a:spcPct val="20000"/>
              </a:spcBef>
              <a:buFont typeface="Arial" pitchFamily="34" charset="0"/>
              <a:buChar char="•"/>
              <a:defRPr sz="1961"/>
            </a:lvl9pPr>
          </a:lstStyle>
          <a:p>
            <a:r>
              <a:rPr lang="en-GB" sz="1400"/>
              <a:t>Examples include Teams accessing Planner and Office.com accessing SharePoint.</a:t>
            </a:r>
          </a:p>
        </p:txBody>
      </p:sp>
      <p:pic>
        <p:nvPicPr>
          <p:cNvPr id="28" name="Picture 27" descr="MS Teams service dependencies">
            <a:extLst>
              <a:ext uri="{FF2B5EF4-FFF2-40B4-BE49-F238E27FC236}">
                <a16:creationId xmlns:a16="http://schemas.microsoft.com/office/drawing/2014/main" id="{920B4E3C-C656-4EF7-9FD6-D63EBCD86A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7922" y="828945"/>
            <a:ext cx="5381729" cy="4120916"/>
          </a:xfrm>
          <a:prstGeom prst="rect">
            <a:avLst/>
          </a:prstGeom>
          <a:solidFill>
            <a:schemeClr val="bg1"/>
          </a:solidFill>
          <a:ln>
            <a:noFill/>
          </a:ln>
          <a:effectLst>
            <a:outerShdw blurRad="152400" algn="tl" rotWithShape="0">
              <a:srgbClr val="333333">
                <a:alpha val="30000"/>
              </a:srgbClr>
            </a:outerShdw>
          </a:effectLst>
        </p:spPr>
      </p:pic>
      <p:sp>
        <p:nvSpPr>
          <p:cNvPr id="34" name="TextBox 33">
            <a:extLst>
              <a:ext uri="{FF2B5EF4-FFF2-40B4-BE49-F238E27FC236}">
                <a16:creationId xmlns:a16="http://schemas.microsoft.com/office/drawing/2014/main" id="{0D9403EB-F102-42E9-9C15-950C93D1E3E7}"/>
              </a:ext>
            </a:extLst>
          </p:cNvPr>
          <p:cNvSpPr txBox="1"/>
          <p:nvPr/>
        </p:nvSpPr>
        <p:spPr>
          <a:xfrm>
            <a:off x="588963" y="5398622"/>
            <a:ext cx="4723817" cy="584775"/>
          </a:xfrm>
          <a:prstGeom prst="rect">
            <a:avLst/>
          </a:prstGeom>
          <a:noFill/>
        </p:spPr>
        <p:txBody>
          <a:bodyPr wrap="square" l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strike="noStrike" kern="1200" cap="none" spc="0" normalizeH="0" baseline="0" noProof="0" dirty="0">
                <a:ln>
                  <a:noFill/>
                </a:ln>
                <a:solidFill>
                  <a:schemeClr val="accent1"/>
                </a:solidFill>
                <a:effectLst/>
                <a:uLnTx/>
                <a:uFillTx/>
                <a:latin typeface="+mj-lt"/>
                <a:ea typeface="+mn-ea"/>
                <a:cs typeface="+mn-cs"/>
              </a:rPr>
              <a:t>As a best practice, set common policies across related apps and services whenever possible.</a:t>
            </a:r>
          </a:p>
        </p:txBody>
      </p:sp>
    </p:spTree>
    <p:extLst>
      <p:ext uri="{BB962C8B-B14F-4D97-AF65-F5344CB8AC3E}">
        <p14:creationId xmlns:p14="http://schemas.microsoft.com/office/powerpoint/2010/main" val="675212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path" presetSubtype="0" decel="100000" fill="hold" grpId="1" nodeType="withEffect">
                                  <p:stCondLst>
                                    <p:cond delay="0"/>
                                  </p:stCondLst>
                                  <p:childTnLst>
                                    <p:animMotion origin="layout" path="M -3.125E-6 1.48148E-6 L -3.125E-6 0.04167 " pathEditMode="relative" rAng="0" ptsTypes="AA">
                                      <p:cBhvr>
                                        <p:cTn id="9" dur="750" spd="-100000" fill="hold"/>
                                        <p:tgtEl>
                                          <p:spTgt spid="7"/>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path" presetSubtype="0" decel="100000" fill="hold" grpId="1" nodeType="withEffect">
                                  <p:stCondLst>
                                    <p:cond delay="0"/>
                                  </p:stCondLst>
                                  <p:childTnLst>
                                    <p:animMotion origin="layout" path="M 6.25E-7 -4.44444E-6 L 6.25E-7 0.04167 " pathEditMode="relative" rAng="0" ptsTypes="AA">
                                      <p:cBhvr>
                                        <p:cTn id="14" dur="750" spd="-100000" fill="hold"/>
                                        <p:tgtEl>
                                          <p:spTgt spid="9"/>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42" presetClass="path" presetSubtype="0" decel="100000" fill="hold" grpId="1" nodeType="withEffect">
                                  <p:stCondLst>
                                    <p:cond delay="0"/>
                                  </p:stCondLst>
                                  <p:childTnLst>
                                    <p:animMotion origin="layout" path="M -1.875E-6 2.96296E-6 L -1.875E-6 0.04166 " pathEditMode="relative" rAng="0" ptsTypes="AA">
                                      <p:cBhvr>
                                        <p:cTn id="19" dur="750" spd="-100000" fill="hold"/>
                                        <p:tgtEl>
                                          <p:spTgt spid="13"/>
                                        </p:tgtEl>
                                        <p:attrNameLst>
                                          <p:attrName>ppt_x</p:attrName>
                                          <p:attrName>ppt_y</p:attrName>
                                        </p:attrNameLst>
                                      </p:cBhvr>
                                      <p:rCtr x="0" y="2083"/>
                                    </p:animMotion>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42" presetClass="path" presetSubtype="0" decel="100000" fill="hold" grpId="1" nodeType="withEffect">
                                  <p:stCondLst>
                                    <p:cond delay="0"/>
                                  </p:stCondLst>
                                  <p:childTnLst>
                                    <p:animMotion origin="layout" path="M -6.25E-7 -4.07407E-6 L -6.25E-7 0.04167 " pathEditMode="relative" rAng="0" ptsTypes="AA">
                                      <p:cBhvr>
                                        <p:cTn id="24" dur="750" spd="-100000" fill="hold"/>
                                        <p:tgtEl>
                                          <p:spTgt spid="11"/>
                                        </p:tgtEl>
                                        <p:attrNameLst>
                                          <p:attrName>ppt_x</p:attrName>
                                          <p:attrName>ppt_y</p:attrName>
                                        </p:attrNameLst>
                                      </p:cBhvr>
                                      <p:rCtr x="0" y="2083"/>
                                    </p:animMotion>
                                  </p:childTnLst>
                                </p:cTn>
                              </p:par>
                              <p:par>
                                <p:cTn id="25" presetID="10"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par>
                                <p:cTn id="28" presetID="42" presetClass="path" presetSubtype="0" decel="100000" fill="hold" grpId="1" nodeType="withEffect">
                                  <p:stCondLst>
                                    <p:cond delay="0"/>
                                  </p:stCondLst>
                                  <p:childTnLst>
                                    <p:animMotion origin="layout" path="M -6.25E-7 -2.59259E-6 L -6.25E-7 0.04167 " pathEditMode="relative" rAng="0" ptsTypes="AA">
                                      <p:cBhvr>
                                        <p:cTn id="29" dur="750" spd="-100000" fill="hold"/>
                                        <p:tgtEl>
                                          <p:spTgt spid="31"/>
                                        </p:tgtEl>
                                        <p:attrNameLst>
                                          <p:attrName>ppt_x</p:attrName>
                                          <p:attrName>ppt_y</p:attrName>
                                        </p:attrNameLst>
                                      </p:cBhvr>
                                      <p:rCtr x="0" y="2083"/>
                                    </p:animMotion>
                                  </p:childTnLst>
                                </p:cTn>
                              </p:par>
                              <p:par>
                                <p:cTn id="30" presetID="10"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par>
                                <p:cTn id="33" presetID="42" presetClass="path" presetSubtype="0" decel="100000" fill="hold" grpId="1" nodeType="withEffect">
                                  <p:stCondLst>
                                    <p:cond delay="0"/>
                                  </p:stCondLst>
                                  <p:childTnLst>
                                    <p:animMotion origin="layout" path="M 2.70833E-6 -1.11111E-6 L 2.70833E-6 0.04167 " pathEditMode="relative" rAng="0" ptsTypes="AA">
                                      <p:cBhvr>
                                        <p:cTn id="34" dur="750" spd="-100000" fill="hold"/>
                                        <p:tgtEl>
                                          <p:spTgt spid="34"/>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p:bldP spid="9" grpId="1"/>
      <p:bldP spid="13" grpId="0"/>
      <p:bldP spid="13" grpId="1"/>
      <p:bldP spid="11" grpId="0"/>
      <p:bldP spid="11" grpId="1"/>
      <p:bldP spid="31" grpId="0"/>
      <p:bldP spid="31" grpId="1"/>
      <p:bldP spid="34" grpId="0"/>
      <p:bldP spid="34"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C8930-748E-469C-8F08-EC255F86F160}"/>
              </a:ext>
            </a:extLst>
          </p:cNvPr>
          <p:cNvSpPr>
            <a:spLocks noGrp="1"/>
          </p:cNvSpPr>
          <p:nvPr>
            <p:ph type="title"/>
          </p:nvPr>
        </p:nvSpPr>
        <p:spPr/>
        <p:txBody>
          <a:bodyPr/>
          <a:lstStyle/>
          <a:p>
            <a:r>
              <a:rPr lang="en-GB"/>
              <a:t>User Actions</a:t>
            </a:r>
          </a:p>
        </p:txBody>
      </p:sp>
      <p:sp>
        <p:nvSpPr>
          <p:cNvPr id="23" name="TextBox 22">
            <a:extLst>
              <a:ext uri="{FF2B5EF4-FFF2-40B4-BE49-F238E27FC236}">
                <a16:creationId xmlns:a16="http://schemas.microsoft.com/office/drawing/2014/main" id="{5B99AD44-B2D1-4A59-ADB5-F99B8E7D29D9}"/>
              </a:ext>
            </a:extLst>
          </p:cNvPr>
          <p:cNvSpPr txBox="1"/>
          <p:nvPr/>
        </p:nvSpPr>
        <p:spPr>
          <a:xfrm>
            <a:off x="588963" y="1371707"/>
            <a:ext cx="3286352" cy="313932"/>
          </a:xfrm>
          <a:prstGeom prst="rect">
            <a:avLst/>
          </a:prstGeom>
          <a:noFill/>
        </p:spPr>
        <p:txBody>
          <a:bodyPr wrap="square" lIns="0">
            <a:spAutoFit/>
          </a:bodyPr>
          <a:lstStyle/>
          <a:p>
            <a:pPr marL="0" lvl="0" indent="0" defTabSz="1778000">
              <a:lnSpc>
                <a:spcPct val="90000"/>
              </a:lnSpc>
              <a:spcBef>
                <a:spcPct val="0"/>
              </a:spcBef>
              <a:spcAft>
                <a:spcPct val="35000"/>
              </a:spcAft>
              <a:buNone/>
            </a:pPr>
            <a:r>
              <a:rPr lang="en-GB" sz="1600" kern="1200" dirty="0">
                <a:latin typeface="+mj-lt"/>
              </a:rPr>
              <a:t>Register security information</a:t>
            </a:r>
          </a:p>
        </p:txBody>
      </p:sp>
      <p:sp>
        <p:nvSpPr>
          <p:cNvPr id="25" name="TextBox 24">
            <a:extLst>
              <a:ext uri="{FF2B5EF4-FFF2-40B4-BE49-F238E27FC236}">
                <a16:creationId xmlns:a16="http://schemas.microsoft.com/office/drawing/2014/main" id="{561628E8-8539-4B02-B3C4-E0C229DB5678}"/>
              </a:ext>
            </a:extLst>
          </p:cNvPr>
          <p:cNvSpPr txBox="1"/>
          <p:nvPr/>
        </p:nvSpPr>
        <p:spPr>
          <a:xfrm>
            <a:off x="588963" y="1758822"/>
            <a:ext cx="6413721" cy="480131"/>
          </a:xfrm>
          <a:prstGeom prst="rect">
            <a:avLst/>
          </a:prstGeom>
          <a:noFill/>
        </p:spPr>
        <p:txBody>
          <a:bodyPr wrap="square" lIns="0">
            <a:spAutoFit/>
          </a:bodyPr>
          <a:lstStyle/>
          <a:p>
            <a:pPr marL="0" lvl="1" algn="l" defTabSz="622300">
              <a:lnSpc>
                <a:spcPct val="90000"/>
              </a:lnSpc>
              <a:spcBef>
                <a:spcPts val="600"/>
              </a:spcBef>
              <a:spcAft>
                <a:spcPts val="600"/>
              </a:spcAft>
            </a:pPr>
            <a:r>
              <a:rPr lang="en-US" sz="1400" dirty="0"/>
              <a:t>Allows Conditional Access to enforce when users who are enabled for </a:t>
            </a:r>
            <a:r>
              <a:rPr lang="en-US" sz="1400" dirty="0">
                <a:solidFill>
                  <a:schemeClr val="accent1"/>
                </a:solidFill>
                <a:latin typeface="+mj-lt"/>
              </a:rPr>
              <a:t>combined</a:t>
            </a:r>
            <a:r>
              <a:rPr lang="en-US" sz="1400" dirty="0">
                <a:solidFill>
                  <a:schemeClr val="accent1"/>
                </a:solidFill>
              </a:rPr>
              <a:t> </a:t>
            </a:r>
            <a:r>
              <a:rPr lang="en-US" sz="1400" dirty="0">
                <a:solidFill>
                  <a:schemeClr val="accent1"/>
                </a:solidFill>
                <a:latin typeface="+mj-lt"/>
              </a:rPr>
              <a:t>registration</a:t>
            </a:r>
            <a:r>
              <a:rPr lang="en-US" sz="1400" dirty="0">
                <a:solidFill>
                  <a:schemeClr val="accent1"/>
                </a:solidFill>
              </a:rPr>
              <a:t> </a:t>
            </a:r>
            <a:r>
              <a:rPr lang="en-US" sz="1400" dirty="0"/>
              <a:t>to</a:t>
            </a:r>
            <a:r>
              <a:rPr lang="en-US" sz="1400" dirty="0">
                <a:solidFill>
                  <a:schemeClr val="tx2"/>
                </a:solidFill>
              </a:rPr>
              <a:t> </a:t>
            </a:r>
            <a:r>
              <a:rPr lang="en-US" sz="1400" dirty="0"/>
              <a:t>register their security information</a:t>
            </a:r>
          </a:p>
        </p:txBody>
      </p:sp>
      <p:sp>
        <p:nvSpPr>
          <p:cNvPr id="31" name="TextBox 30">
            <a:extLst>
              <a:ext uri="{FF2B5EF4-FFF2-40B4-BE49-F238E27FC236}">
                <a16:creationId xmlns:a16="http://schemas.microsoft.com/office/drawing/2014/main" id="{134C36B4-C453-4C06-88AA-15BEDA96423A}"/>
              </a:ext>
            </a:extLst>
          </p:cNvPr>
          <p:cNvSpPr txBox="1"/>
          <p:nvPr/>
        </p:nvSpPr>
        <p:spPr>
          <a:xfrm>
            <a:off x="588963" y="2537808"/>
            <a:ext cx="3704925" cy="313932"/>
          </a:xfrm>
          <a:prstGeom prst="rect">
            <a:avLst/>
          </a:prstGeom>
          <a:noFill/>
        </p:spPr>
        <p:txBody>
          <a:bodyPr wrap="square" lIns="0">
            <a:spAutoFit/>
          </a:bodyPr>
          <a:lstStyle/>
          <a:p>
            <a:pPr marL="0" lvl="0" indent="0" defTabSz="1778000">
              <a:lnSpc>
                <a:spcPct val="90000"/>
              </a:lnSpc>
              <a:spcBef>
                <a:spcPct val="0"/>
              </a:spcBef>
              <a:spcAft>
                <a:spcPct val="35000"/>
              </a:spcAft>
              <a:buNone/>
            </a:pPr>
            <a:r>
              <a:rPr lang="en-GB" sz="1600" kern="1200" dirty="0">
                <a:latin typeface="+mj-lt"/>
              </a:rPr>
              <a:t>Register or join devices</a:t>
            </a:r>
          </a:p>
        </p:txBody>
      </p:sp>
      <p:sp>
        <p:nvSpPr>
          <p:cNvPr id="33" name="TextBox 32">
            <a:extLst>
              <a:ext uri="{FF2B5EF4-FFF2-40B4-BE49-F238E27FC236}">
                <a16:creationId xmlns:a16="http://schemas.microsoft.com/office/drawing/2014/main" id="{BFFC3A26-139B-4FAF-898A-3AFB8B437208}"/>
              </a:ext>
            </a:extLst>
          </p:cNvPr>
          <p:cNvSpPr txBox="1"/>
          <p:nvPr/>
        </p:nvSpPr>
        <p:spPr>
          <a:xfrm>
            <a:off x="588963" y="2874354"/>
            <a:ext cx="6101205" cy="1021818"/>
          </a:xfrm>
          <a:prstGeom prst="rect">
            <a:avLst/>
          </a:prstGeom>
          <a:noFill/>
        </p:spPr>
        <p:txBody>
          <a:bodyPr wrap="square" lIns="0">
            <a:spAutoFit/>
          </a:bodyPr>
          <a:lstStyle/>
          <a:p>
            <a:pPr marL="0" lvl="1" defTabSz="622300">
              <a:lnSpc>
                <a:spcPct val="90000"/>
              </a:lnSpc>
              <a:spcBef>
                <a:spcPts val="600"/>
              </a:spcBef>
              <a:spcAft>
                <a:spcPts val="600"/>
              </a:spcAft>
            </a:pPr>
            <a:r>
              <a:rPr lang="en-GB" sz="1400" dirty="0"/>
              <a:t>Enables administrators to use Conditional Access to enforce policy when a user registers or joins a device to Azure Active Directory.</a:t>
            </a:r>
          </a:p>
          <a:p>
            <a:pPr marL="0" lvl="1" defTabSz="622300">
              <a:lnSpc>
                <a:spcPct val="90000"/>
              </a:lnSpc>
              <a:spcBef>
                <a:spcPts val="600"/>
              </a:spcBef>
              <a:spcAft>
                <a:spcPts val="600"/>
              </a:spcAft>
            </a:pPr>
            <a:r>
              <a:rPr lang="en-GB" sz="1400" dirty="0"/>
              <a:t>Provides </a:t>
            </a:r>
            <a:r>
              <a:rPr lang="en-GB" sz="1400" dirty="0">
                <a:solidFill>
                  <a:schemeClr val="accent1"/>
                </a:solidFill>
                <a:latin typeface="+mj-lt"/>
              </a:rPr>
              <a:t>granularity</a:t>
            </a:r>
            <a:r>
              <a:rPr lang="en-GB" sz="1400" dirty="0"/>
              <a:t> for configuring </a:t>
            </a:r>
            <a:r>
              <a:rPr lang="en-GB" sz="1400" dirty="0">
                <a:solidFill>
                  <a:schemeClr val="accent1"/>
                </a:solidFill>
                <a:latin typeface="+mj-lt"/>
              </a:rPr>
              <a:t>Multi Factor Authentication </a:t>
            </a:r>
            <a:r>
              <a:rPr lang="en-GB" sz="1400" dirty="0"/>
              <a:t>instead of using a </a:t>
            </a:r>
            <a:r>
              <a:rPr lang="en-GB" sz="1400" dirty="0">
                <a:solidFill>
                  <a:schemeClr val="accent1"/>
                </a:solidFill>
                <a:latin typeface="+mj-lt"/>
              </a:rPr>
              <a:t>tenant wide </a:t>
            </a:r>
            <a:r>
              <a:rPr lang="en-GB" sz="1400" dirty="0"/>
              <a:t>policy that exists today</a:t>
            </a:r>
          </a:p>
        </p:txBody>
      </p:sp>
      <p:pic>
        <p:nvPicPr>
          <p:cNvPr id="4" name="Picture 3">
            <a:extLst>
              <a:ext uri="{FF2B5EF4-FFF2-40B4-BE49-F238E27FC236}">
                <a16:creationId xmlns:a16="http://schemas.microsoft.com/office/drawing/2014/main" id="{991FA702-8E60-4A18-B0C1-2FC4989E4567}"/>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3243"/>
          <a:stretch/>
        </p:blipFill>
        <p:spPr>
          <a:xfrm>
            <a:off x="7898114" y="-10636"/>
            <a:ext cx="4293886" cy="6868636"/>
          </a:xfrm>
          <a:prstGeom prst="rect">
            <a:avLst/>
          </a:prstGeom>
        </p:spPr>
      </p:pic>
    </p:spTree>
    <p:extLst>
      <p:ext uri="{BB962C8B-B14F-4D97-AF65-F5344CB8AC3E}">
        <p14:creationId xmlns:p14="http://schemas.microsoft.com/office/powerpoint/2010/main" val="9697500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42" presetClass="path" presetSubtype="0" decel="100000" fill="hold" grpId="1" nodeType="withEffect">
                                  <p:stCondLst>
                                    <p:cond delay="0"/>
                                  </p:stCondLst>
                                  <p:childTnLst>
                                    <p:animMotion origin="layout" path="M -2.91667E-6 3.33333E-6 L -2.91667E-6 0.04166 " pathEditMode="relative" rAng="0" ptsTypes="AA">
                                      <p:cBhvr>
                                        <p:cTn id="9" dur="750" spd="-100000" fill="hold"/>
                                        <p:tgtEl>
                                          <p:spTgt spid="23"/>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42" presetClass="path" presetSubtype="0" decel="100000" fill="hold" grpId="1" nodeType="withEffect">
                                  <p:stCondLst>
                                    <p:cond delay="0"/>
                                  </p:stCondLst>
                                  <p:childTnLst>
                                    <p:animMotion origin="layout" path="M 1.875E-6 4.81481E-6 L 1.875E-6 0.04166 " pathEditMode="relative" rAng="0" ptsTypes="AA">
                                      <p:cBhvr>
                                        <p:cTn id="14" dur="750" spd="-100000" fill="hold"/>
                                        <p:tgtEl>
                                          <p:spTgt spid="25"/>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par>
                                <p:cTn id="18" presetID="42" presetClass="path" presetSubtype="0" decel="100000" fill="hold" grpId="1" nodeType="withEffect">
                                  <p:stCondLst>
                                    <p:cond delay="0"/>
                                  </p:stCondLst>
                                  <p:childTnLst>
                                    <p:animMotion origin="layout" path="M -4.16667E-7 -4.07407E-6 L -4.16667E-7 0.04167 " pathEditMode="relative" rAng="0" ptsTypes="AA">
                                      <p:cBhvr>
                                        <p:cTn id="19" dur="750" spd="-100000" fill="hold"/>
                                        <p:tgtEl>
                                          <p:spTgt spid="31"/>
                                        </p:tgtEl>
                                        <p:attrNameLst>
                                          <p:attrName>ppt_x</p:attrName>
                                          <p:attrName>ppt_y</p:attrName>
                                        </p:attrNameLst>
                                      </p:cBhvr>
                                      <p:rCtr x="0" y="2083"/>
                                    </p:animMotion>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42" presetClass="path" presetSubtype="0" decel="100000" fill="hold" grpId="1" nodeType="withEffect">
                                  <p:stCondLst>
                                    <p:cond delay="0"/>
                                  </p:stCondLst>
                                  <p:childTnLst>
                                    <p:animMotion origin="layout" path="M 2.5E-6 1.48148E-6 L 2.5E-6 0.04167 " pathEditMode="relative" rAng="0" ptsTypes="AA">
                                      <p:cBhvr>
                                        <p:cTn id="24" dur="750" spd="-100000" fill="hold"/>
                                        <p:tgtEl>
                                          <p:spTgt spid="33"/>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25" grpId="0"/>
      <p:bldP spid="25" grpId="1"/>
      <p:bldP spid="31" grpId="0"/>
      <p:bldP spid="31" grpId="1"/>
      <p:bldP spid="33" grpId="0"/>
      <p:bldP spid="33"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35B46706-8ACF-4B70-A626-88F674C0F37C}"/>
              </a:ext>
              <a:ext uri="{C183D7F6-B498-43B3-948B-1728B52AA6E4}">
                <adec:decorative xmlns:adec="http://schemas.microsoft.com/office/drawing/2017/decorative" val="1"/>
              </a:ext>
            </a:extLst>
          </p:cNvPr>
          <p:cNvCxnSpPr>
            <a:cxnSpLocks/>
          </p:cNvCxnSpPr>
          <p:nvPr/>
        </p:nvCxnSpPr>
        <p:spPr>
          <a:xfrm flipV="1">
            <a:off x="588963" y="4682335"/>
            <a:ext cx="5394960" cy="18038"/>
          </a:xfrm>
          <a:prstGeom prst="line">
            <a:avLst/>
          </a:prstGeom>
          <a:ln w="1905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B5722734-7995-4850-A550-385472040CAB}"/>
              </a:ext>
              <a:ext uri="{C183D7F6-B498-43B3-948B-1728B52AA6E4}">
                <adec:decorative xmlns:adec="http://schemas.microsoft.com/office/drawing/2017/decorative" val="1"/>
              </a:ext>
            </a:extLst>
          </p:cNvPr>
          <p:cNvCxnSpPr>
            <a:cxnSpLocks/>
          </p:cNvCxnSpPr>
          <p:nvPr/>
        </p:nvCxnSpPr>
        <p:spPr>
          <a:xfrm flipV="1">
            <a:off x="588963" y="2799677"/>
            <a:ext cx="5394960" cy="18038"/>
          </a:xfrm>
          <a:prstGeom prst="line">
            <a:avLst/>
          </a:prstGeom>
          <a:ln w="1905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47C8930-748E-469C-8F08-EC255F86F160}"/>
              </a:ext>
            </a:extLst>
          </p:cNvPr>
          <p:cNvSpPr>
            <a:spLocks noGrp="1"/>
          </p:cNvSpPr>
          <p:nvPr>
            <p:ph type="title"/>
          </p:nvPr>
        </p:nvSpPr>
        <p:spPr/>
        <p:txBody>
          <a:bodyPr/>
          <a:lstStyle/>
          <a:p>
            <a:r>
              <a:rPr lang="en-GB" dirty="0"/>
              <a:t>Understand sign-in flows</a:t>
            </a:r>
          </a:p>
        </p:txBody>
      </p:sp>
      <p:sp>
        <p:nvSpPr>
          <p:cNvPr id="23" name="TextBox 22">
            <a:extLst>
              <a:ext uri="{FF2B5EF4-FFF2-40B4-BE49-F238E27FC236}">
                <a16:creationId xmlns:a16="http://schemas.microsoft.com/office/drawing/2014/main" id="{5B99AD44-B2D1-4A59-ADB5-F99B8E7D29D9}"/>
              </a:ext>
            </a:extLst>
          </p:cNvPr>
          <p:cNvSpPr txBox="1"/>
          <p:nvPr/>
        </p:nvSpPr>
        <p:spPr>
          <a:xfrm>
            <a:off x="588963" y="1232811"/>
            <a:ext cx="1943328" cy="313932"/>
          </a:xfrm>
          <a:prstGeom prst="rect">
            <a:avLst/>
          </a:prstGeom>
          <a:noFill/>
        </p:spPr>
        <p:txBody>
          <a:bodyPr wrap="square" lIns="0">
            <a:spAutoFit/>
          </a:bodyPr>
          <a:lstStyle/>
          <a:p>
            <a:pPr marL="0" lvl="0" indent="0" defTabSz="1778000">
              <a:lnSpc>
                <a:spcPct val="90000"/>
              </a:lnSpc>
              <a:spcBef>
                <a:spcPct val="0"/>
              </a:spcBef>
              <a:spcAft>
                <a:spcPct val="35000"/>
              </a:spcAft>
              <a:buNone/>
            </a:pPr>
            <a:r>
              <a:rPr lang="en-GB" sz="1600" kern="1200" dirty="0">
                <a:solidFill>
                  <a:schemeClr val="accent1"/>
                </a:solidFill>
                <a:latin typeface="+mj-lt"/>
              </a:rPr>
              <a:t>User sign </a:t>
            </a:r>
            <a:r>
              <a:rPr lang="en-GB" sz="1600" dirty="0">
                <a:solidFill>
                  <a:schemeClr val="accent1"/>
                </a:solidFill>
                <a:latin typeface="+mj-lt"/>
              </a:rPr>
              <a:t>i</a:t>
            </a:r>
            <a:r>
              <a:rPr lang="en-GB" sz="1600" kern="1200" dirty="0">
                <a:solidFill>
                  <a:schemeClr val="accent1"/>
                </a:solidFill>
                <a:latin typeface="+mj-lt"/>
              </a:rPr>
              <a:t>n</a:t>
            </a:r>
          </a:p>
        </p:txBody>
      </p:sp>
      <p:sp>
        <p:nvSpPr>
          <p:cNvPr id="25" name="TextBox 24">
            <a:extLst>
              <a:ext uri="{FF2B5EF4-FFF2-40B4-BE49-F238E27FC236}">
                <a16:creationId xmlns:a16="http://schemas.microsoft.com/office/drawing/2014/main" id="{561628E8-8539-4B02-B3C4-E0C229DB5678}"/>
              </a:ext>
            </a:extLst>
          </p:cNvPr>
          <p:cNvSpPr txBox="1"/>
          <p:nvPr/>
        </p:nvSpPr>
        <p:spPr>
          <a:xfrm>
            <a:off x="588964" y="1619926"/>
            <a:ext cx="5394960" cy="981807"/>
          </a:xfrm>
          <a:prstGeom prst="rect">
            <a:avLst/>
          </a:prstGeom>
          <a:noFill/>
        </p:spPr>
        <p:txBody>
          <a:bodyPr wrap="square" lIns="0">
            <a:spAutoFit/>
          </a:bodyPr>
          <a:lstStyle/>
          <a:p>
            <a:pPr marL="0" lvl="1" algn="l" defTabSz="622300">
              <a:lnSpc>
                <a:spcPct val="90000"/>
              </a:lnSpc>
              <a:spcBef>
                <a:spcPts val="600"/>
              </a:spcBef>
              <a:spcAft>
                <a:spcPts val="600"/>
              </a:spcAft>
            </a:pPr>
            <a:r>
              <a:rPr lang="en-GB" sz="1400" kern="1200" dirty="0"/>
              <a:t>Users sign in using existing Conditional Access (CA) rules.</a:t>
            </a:r>
          </a:p>
          <a:p>
            <a:pPr marL="0" lvl="1" algn="l" defTabSz="622300">
              <a:lnSpc>
                <a:spcPct val="90000"/>
              </a:lnSpc>
              <a:spcBef>
                <a:spcPts val="600"/>
              </a:spcBef>
              <a:spcAft>
                <a:spcPts val="600"/>
              </a:spcAft>
            </a:pPr>
            <a:r>
              <a:rPr lang="en-GB" sz="1400" kern="1200" dirty="0"/>
              <a:t>May include Multi Factor authentication and/or device compliance.</a:t>
            </a:r>
          </a:p>
          <a:p>
            <a:pPr marL="0" lvl="1" defTabSz="622300">
              <a:lnSpc>
                <a:spcPct val="90000"/>
              </a:lnSpc>
              <a:spcBef>
                <a:spcPts val="600"/>
              </a:spcBef>
              <a:spcAft>
                <a:spcPts val="600"/>
              </a:spcAft>
            </a:pPr>
            <a:r>
              <a:rPr lang="en-GB" sz="1400" dirty="0"/>
              <a:t>Consider using device scoping filters. </a:t>
            </a:r>
            <a:endParaRPr lang="en-US" sz="1400" b="1" dirty="0"/>
          </a:p>
        </p:txBody>
      </p:sp>
      <p:sp>
        <p:nvSpPr>
          <p:cNvPr id="27" name="TextBox 26">
            <a:extLst>
              <a:ext uri="{FF2B5EF4-FFF2-40B4-BE49-F238E27FC236}">
                <a16:creationId xmlns:a16="http://schemas.microsoft.com/office/drawing/2014/main" id="{BDF52827-4900-434D-85A8-107C4FFBDFDD}"/>
              </a:ext>
            </a:extLst>
          </p:cNvPr>
          <p:cNvSpPr txBox="1"/>
          <p:nvPr/>
        </p:nvSpPr>
        <p:spPr>
          <a:xfrm>
            <a:off x="588963" y="3013489"/>
            <a:ext cx="3286353" cy="313932"/>
          </a:xfrm>
          <a:prstGeom prst="rect">
            <a:avLst/>
          </a:prstGeom>
          <a:noFill/>
        </p:spPr>
        <p:txBody>
          <a:bodyPr wrap="square" lIns="0">
            <a:spAutoFit/>
          </a:bodyPr>
          <a:lstStyle/>
          <a:p>
            <a:pPr defTabSz="1778000">
              <a:lnSpc>
                <a:spcPct val="90000"/>
              </a:lnSpc>
              <a:spcBef>
                <a:spcPct val="0"/>
              </a:spcBef>
              <a:spcAft>
                <a:spcPct val="35000"/>
              </a:spcAft>
            </a:pPr>
            <a:r>
              <a:rPr lang="en-GB" sz="1600">
                <a:solidFill>
                  <a:schemeClr val="accent1"/>
                </a:solidFill>
                <a:latin typeface="+mj-lt"/>
              </a:rPr>
              <a:t>Common area devices</a:t>
            </a:r>
          </a:p>
        </p:txBody>
      </p:sp>
      <p:sp>
        <p:nvSpPr>
          <p:cNvPr id="29" name="TextBox 28">
            <a:extLst>
              <a:ext uri="{FF2B5EF4-FFF2-40B4-BE49-F238E27FC236}">
                <a16:creationId xmlns:a16="http://schemas.microsoft.com/office/drawing/2014/main" id="{4D50A8BA-2761-46C1-8A2C-66DAB6CD408C}"/>
              </a:ext>
            </a:extLst>
          </p:cNvPr>
          <p:cNvSpPr txBox="1"/>
          <p:nvPr/>
        </p:nvSpPr>
        <p:spPr>
          <a:xfrm>
            <a:off x="588964" y="3374068"/>
            <a:ext cx="5394959" cy="1175706"/>
          </a:xfrm>
          <a:prstGeom prst="rect">
            <a:avLst/>
          </a:prstGeom>
          <a:noFill/>
        </p:spPr>
        <p:txBody>
          <a:bodyPr wrap="square" lIns="0">
            <a:spAutoFit/>
          </a:bodyPr>
          <a:lstStyle/>
          <a:p>
            <a:pPr marL="0" lvl="1" algn="l" defTabSz="622300">
              <a:lnSpc>
                <a:spcPct val="90000"/>
              </a:lnSpc>
              <a:spcBef>
                <a:spcPts val="600"/>
              </a:spcBef>
              <a:spcAft>
                <a:spcPts val="600"/>
              </a:spcAft>
            </a:pPr>
            <a:r>
              <a:rPr lang="en-GB" sz="1400" kern="1200" dirty="0"/>
              <a:t>Evaluate trusted location and/or device compliance-based controls. </a:t>
            </a:r>
          </a:p>
          <a:p>
            <a:pPr marL="0" lvl="1" algn="l" defTabSz="622300">
              <a:lnSpc>
                <a:spcPct val="90000"/>
              </a:lnSpc>
              <a:spcBef>
                <a:spcPts val="600"/>
              </a:spcBef>
              <a:spcAft>
                <a:spcPts val="600"/>
              </a:spcAft>
            </a:pPr>
            <a:r>
              <a:rPr lang="en-GB" sz="1400" kern="1200" dirty="0"/>
              <a:t>Target common area accounts with Azure AD groups in CA rules.</a:t>
            </a:r>
          </a:p>
          <a:p>
            <a:pPr marL="0" lvl="1" algn="l" defTabSz="622300">
              <a:lnSpc>
                <a:spcPct val="90000"/>
              </a:lnSpc>
              <a:spcBef>
                <a:spcPts val="600"/>
              </a:spcBef>
              <a:spcAft>
                <a:spcPts val="600"/>
              </a:spcAft>
            </a:pPr>
            <a:r>
              <a:rPr lang="en-GB" sz="1400" kern="1200" dirty="0"/>
              <a:t>Don’t use Multi Factor Authentication</a:t>
            </a:r>
            <a:r>
              <a:rPr lang="en-GB" sz="1400" dirty="0"/>
              <a:t> where possible and avoid using device compliance-based controls with hotdesking.</a:t>
            </a:r>
            <a:endParaRPr lang="en-GB" sz="1400" kern="1200" dirty="0"/>
          </a:p>
        </p:txBody>
      </p:sp>
      <p:sp>
        <p:nvSpPr>
          <p:cNvPr id="31" name="TextBox 30">
            <a:extLst>
              <a:ext uri="{FF2B5EF4-FFF2-40B4-BE49-F238E27FC236}">
                <a16:creationId xmlns:a16="http://schemas.microsoft.com/office/drawing/2014/main" id="{134C36B4-C453-4C06-88AA-15BEDA96423A}"/>
              </a:ext>
            </a:extLst>
          </p:cNvPr>
          <p:cNvSpPr txBox="1"/>
          <p:nvPr/>
        </p:nvSpPr>
        <p:spPr>
          <a:xfrm>
            <a:off x="588963" y="4888548"/>
            <a:ext cx="2617173" cy="313932"/>
          </a:xfrm>
          <a:prstGeom prst="rect">
            <a:avLst/>
          </a:prstGeom>
          <a:noFill/>
        </p:spPr>
        <p:txBody>
          <a:bodyPr wrap="square" lIns="0">
            <a:spAutoFit/>
          </a:bodyPr>
          <a:lstStyle/>
          <a:p>
            <a:pPr marL="0" lvl="0" indent="0" defTabSz="1778000">
              <a:lnSpc>
                <a:spcPct val="90000"/>
              </a:lnSpc>
              <a:spcBef>
                <a:spcPct val="0"/>
              </a:spcBef>
              <a:spcAft>
                <a:spcPct val="35000"/>
              </a:spcAft>
              <a:buNone/>
            </a:pPr>
            <a:r>
              <a:rPr lang="en-GB" sz="1600" kern="1200" dirty="0">
                <a:solidFill>
                  <a:schemeClr val="accent1"/>
                </a:solidFill>
                <a:latin typeface="+mj-lt"/>
              </a:rPr>
              <a:t>Meeting rooms</a:t>
            </a:r>
          </a:p>
        </p:txBody>
      </p:sp>
      <p:sp>
        <p:nvSpPr>
          <p:cNvPr id="33" name="TextBox 32">
            <a:extLst>
              <a:ext uri="{FF2B5EF4-FFF2-40B4-BE49-F238E27FC236}">
                <a16:creationId xmlns:a16="http://schemas.microsoft.com/office/drawing/2014/main" id="{BFFC3A26-139B-4FAF-898A-3AFB8B437208}"/>
              </a:ext>
            </a:extLst>
          </p:cNvPr>
          <p:cNvSpPr txBox="1"/>
          <p:nvPr/>
        </p:nvSpPr>
        <p:spPr>
          <a:xfrm>
            <a:off x="588964" y="5225094"/>
            <a:ext cx="5394960" cy="1175706"/>
          </a:xfrm>
          <a:prstGeom prst="rect">
            <a:avLst/>
          </a:prstGeom>
          <a:noFill/>
        </p:spPr>
        <p:txBody>
          <a:bodyPr wrap="square" lIns="0">
            <a:spAutoFit/>
          </a:bodyPr>
          <a:lstStyle/>
          <a:p>
            <a:pPr marL="0" lvl="1" defTabSz="622300">
              <a:lnSpc>
                <a:spcPct val="90000"/>
              </a:lnSpc>
              <a:spcBef>
                <a:spcPts val="600"/>
              </a:spcBef>
              <a:spcAft>
                <a:spcPts val="600"/>
              </a:spcAft>
            </a:pPr>
            <a:r>
              <a:rPr lang="en-GB" sz="1400" dirty="0"/>
              <a:t>Evaluate trusted location, device compliance, or device scoping filter-based controls. </a:t>
            </a:r>
          </a:p>
          <a:p>
            <a:pPr marL="0" lvl="1" defTabSz="622300">
              <a:lnSpc>
                <a:spcPct val="90000"/>
              </a:lnSpc>
              <a:spcBef>
                <a:spcPts val="600"/>
              </a:spcBef>
              <a:spcAft>
                <a:spcPts val="600"/>
              </a:spcAft>
            </a:pPr>
            <a:r>
              <a:rPr lang="en-GB" sz="1400" dirty="0"/>
              <a:t>Target meeting room accounts with Azure AD Groups on CA rules.</a:t>
            </a:r>
          </a:p>
          <a:p>
            <a:pPr marL="0" lvl="1" defTabSz="622300">
              <a:lnSpc>
                <a:spcPct val="90000"/>
              </a:lnSpc>
              <a:spcBef>
                <a:spcPts val="600"/>
              </a:spcBef>
              <a:spcAft>
                <a:spcPts val="600"/>
              </a:spcAft>
            </a:pPr>
            <a:r>
              <a:rPr lang="en-GB" sz="1400" dirty="0"/>
              <a:t>Don’t use Multi Factor Authentication.</a:t>
            </a:r>
          </a:p>
        </p:txBody>
      </p:sp>
      <p:pic>
        <p:nvPicPr>
          <p:cNvPr id="48" name="Picture 47">
            <a:extLst>
              <a:ext uri="{FF2B5EF4-FFF2-40B4-BE49-F238E27FC236}">
                <a16:creationId xmlns:a16="http://schemas.microsoft.com/office/drawing/2014/main" id="{FC97743D-0C3F-454E-ACD6-FBE8C61408B0}"/>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8110" t="1490" r="19873" b="366"/>
          <a:stretch/>
        </p:blipFill>
        <p:spPr>
          <a:xfrm>
            <a:off x="7934325" y="0"/>
            <a:ext cx="4257674" cy="6858000"/>
          </a:xfrm>
          <a:prstGeom prst="rect">
            <a:avLst/>
          </a:prstGeom>
        </p:spPr>
      </p:pic>
    </p:spTree>
    <p:extLst>
      <p:ext uri="{BB962C8B-B14F-4D97-AF65-F5344CB8AC3E}">
        <p14:creationId xmlns:p14="http://schemas.microsoft.com/office/powerpoint/2010/main" val="13459414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42" presetClass="path" presetSubtype="0" decel="100000" fill="hold" grpId="1" nodeType="withEffect">
                                  <p:stCondLst>
                                    <p:cond delay="0"/>
                                  </p:stCondLst>
                                  <p:childTnLst>
                                    <p:animMotion origin="layout" path="M -4.79167E-6 3.7037E-6 L -4.79167E-6 0.04166 " pathEditMode="relative" rAng="0" ptsTypes="AA">
                                      <p:cBhvr>
                                        <p:cTn id="9" dur="750" spd="-100000" fill="hold"/>
                                        <p:tgtEl>
                                          <p:spTgt spid="23"/>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42" presetClass="path" presetSubtype="0" decel="100000" fill="hold" grpId="1" nodeType="withEffect">
                                  <p:stCondLst>
                                    <p:cond delay="0"/>
                                  </p:stCondLst>
                                  <p:childTnLst>
                                    <p:animMotion origin="layout" path="M -1.25E-6 1.11111E-6 L -1.25E-6 0.04167 " pathEditMode="relative" rAng="0" ptsTypes="AA">
                                      <p:cBhvr>
                                        <p:cTn id="14" dur="750" spd="-100000" fill="hold"/>
                                        <p:tgtEl>
                                          <p:spTgt spid="25"/>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42" presetClass="path" presetSubtype="0" decel="100000" fill="hold" grpId="1" nodeType="withEffect">
                                  <p:stCondLst>
                                    <p:cond delay="0"/>
                                  </p:stCondLst>
                                  <p:childTnLst>
                                    <p:animMotion origin="layout" path="M -2.91667E-6 1.48148E-6 L -2.91667E-6 0.04167 " pathEditMode="relative" rAng="0" ptsTypes="AA">
                                      <p:cBhvr>
                                        <p:cTn id="19" dur="750" spd="-100000" fill="hold"/>
                                        <p:tgtEl>
                                          <p:spTgt spid="27"/>
                                        </p:tgtEl>
                                        <p:attrNameLst>
                                          <p:attrName>ppt_x</p:attrName>
                                          <p:attrName>ppt_y</p:attrName>
                                        </p:attrNameLst>
                                      </p:cBhvr>
                                      <p:rCtr x="0" y="2083"/>
                                    </p:animMotion>
                                  </p:childTnLst>
                                </p:cTn>
                              </p:par>
                              <p:par>
                                <p:cTn id="20" presetID="10" presetClass="entr" presetSubtype="0"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42" presetClass="path" presetSubtype="0" decel="100000" fill="hold" grpId="1" nodeType="withEffect">
                                  <p:stCondLst>
                                    <p:cond delay="0"/>
                                  </p:stCondLst>
                                  <p:childTnLst>
                                    <p:animMotion origin="layout" path="M -1.25E-6 3.7037E-6 L -1.25E-6 0.04166 " pathEditMode="relative" rAng="0" ptsTypes="AA">
                                      <p:cBhvr>
                                        <p:cTn id="24" dur="750" spd="-100000" fill="hold"/>
                                        <p:tgtEl>
                                          <p:spTgt spid="29"/>
                                        </p:tgtEl>
                                        <p:attrNameLst>
                                          <p:attrName>ppt_x</p:attrName>
                                          <p:attrName>ppt_y</p:attrName>
                                        </p:attrNameLst>
                                      </p:cBhvr>
                                      <p:rCtr x="0" y="2083"/>
                                    </p:animMotion>
                                  </p:childTnLst>
                                </p:cTn>
                              </p:par>
                              <p:par>
                                <p:cTn id="25" presetID="10"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par>
                                <p:cTn id="28" presetID="42" presetClass="path" presetSubtype="0" decel="100000" fill="hold" grpId="1" nodeType="withEffect">
                                  <p:stCondLst>
                                    <p:cond delay="0"/>
                                  </p:stCondLst>
                                  <p:childTnLst>
                                    <p:animMotion origin="layout" path="M 1.04167E-6 1.85185E-6 L 1.04167E-6 0.04166 " pathEditMode="relative" rAng="0" ptsTypes="AA">
                                      <p:cBhvr>
                                        <p:cTn id="29" dur="750" spd="-100000" fill="hold"/>
                                        <p:tgtEl>
                                          <p:spTgt spid="31"/>
                                        </p:tgtEl>
                                        <p:attrNameLst>
                                          <p:attrName>ppt_x</p:attrName>
                                          <p:attrName>ppt_y</p:attrName>
                                        </p:attrNameLst>
                                      </p:cBhvr>
                                      <p:rCtr x="0" y="2083"/>
                                    </p:animMotion>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42" presetClass="path" presetSubtype="0" decel="100000" fill="hold" grpId="1" nodeType="withEffect">
                                  <p:stCondLst>
                                    <p:cond delay="0"/>
                                  </p:stCondLst>
                                  <p:childTnLst>
                                    <p:animMotion origin="layout" path="M -1.25E-6 -3.7037E-6 L -1.25E-6 0.04167 " pathEditMode="relative" rAng="0" ptsTypes="AA">
                                      <p:cBhvr>
                                        <p:cTn id="34" dur="750" spd="-100000" fill="hold"/>
                                        <p:tgtEl>
                                          <p:spTgt spid="33"/>
                                        </p:tgtEl>
                                        <p:attrNameLst>
                                          <p:attrName>ppt_x</p:attrName>
                                          <p:attrName>ppt_y</p:attrName>
                                        </p:attrNameLst>
                                      </p:cBhvr>
                                      <p:rCtr x="0" y="2083"/>
                                    </p:animMotion>
                                  </p:childTnLst>
                                </p:cTn>
                              </p:par>
                            </p:childTnLst>
                          </p:cTn>
                        </p:par>
                        <p:par>
                          <p:cTn id="35" fill="hold">
                            <p:stCondLst>
                              <p:cond delay="750"/>
                            </p:stCondLst>
                            <p:childTnLst>
                              <p:par>
                                <p:cTn id="36" presetID="53" presetClass="entr" presetSubtype="16"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25" grpId="0"/>
      <p:bldP spid="25" grpId="1"/>
      <p:bldP spid="27" grpId="0"/>
      <p:bldP spid="27" grpId="1"/>
      <p:bldP spid="29" grpId="0"/>
      <p:bldP spid="29" grpId="1"/>
      <p:bldP spid="31" grpId="0"/>
      <p:bldP spid="31" grpId="1"/>
      <p:bldP spid="33" grpId="0"/>
      <p:bldP spid="33"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pPr lvl="0"/>
            <a:r>
              <a:rPr lang="en-US"/>
              <a:t>Conditional access config examples</a:t>
            </a:r>
          </a:p>
        </p:txBody>
      </p:sp>
    </p:spTree>
    <p:extLst>
      <p:ext uri="{BB962C8B-B14F-4D97-AF65-F5344CB8AC3E}">
        <p14:creationId xmlns:p14="http://schemas.microsoft.com/office/powerpoint/2010/main" val="1010442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User sign-in conditional access</a:t>
            </a:r>
            <a:br>
              <a:rPr lang="en-GB" dirty="0"/>
            </a:br>
            <a:r>
              <a:rPr lang="en-GB" sz="2000" spc="0" dirty="0">
                <a:latin typeface="+mn-lt"/>
              </a:rPr>
              <a:t>Multi-factor authentication</a:t>
            </a:r>
            <a:endParaRPr lang="en-US" spc="0" dirty="0">
              <a:latin typeface="+mn-lt"/>
            </a:endParaRPr>
          </a:p>
        </p:txBody>
      </p:sp>
      <p:sp>
        <p:nvSpPr>
          <p:cNvPr id="6" name="Rounded Rectangle 5">
            <a:extLst>
              <a:ext uri="{C183D7F6-B498-43B3-948B-1728B52AA6E4}">
                <adec:decorative xmlns:adec="http://schemas.microsoft.com/office/drawing/2017/decorative" val="1"/>
              </a:ext>
            </a:extLst>
          </p:cNvPr>
          <p:cNvSpPr/>
          <p:nvPr/>
        </p:nvSpPr>
        <p:spPr bwMode="auto">
          <a:xfrm>
            <a:off x="2694384" y="1627225"/>
            <a:ext cx="6981592" cy="4891267"/>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Azure Active Directory Conditional Access Rule</a:t>
            </a:r>
          </a:p>
        </p:txBody>
      </p:sp>
      <p:cxnSp>
        <p:nvCxnSpPr>
          <p:cNvPr id="8" name="Left Arrow">
            <a:extLst>
              <a:ext uri="{FF2B5EF4-FFF2-40B4-BE49-F238E27FC236}">
                <a16:creationId xmlns:a16="http://schemas.microsoft.com/office/drawing/2014/main" id="{446A8CB4-CEC1-4B59-A21F-5E31A40BAFAC}"/>
              </a:ext>
              <a:ext uri="{C183D7F6-B498-43B3-948B-1728B52AA6E4}">
                <adec:decorative xmlns:adec="http://schemas.microsoft.com/office/drawing/2017/decorative" val="1"/>
              </a:ext>
            </a:extLst>
          </p:cNvPr>
          <p:cNvCxnSpPr/>
          <p:nvPr/>
        </p:nvCxnSpPr>
        <p:spPr>
          <a:xfrm>
            <a:off x="1406759" y="3981399"/>
            <a:ext cx="1097280"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45" name="Rounded Rectangle 44">
            <a:extLst>
              <a:ext uri="{C183D7F6-B498-43B3-948B-1728B52AA6E4}">
                <adec:decorative xmlns:adec="http://schemas.microsoft.com/office/drawing/2017/decorative" val="1"/>
              </a:ext>
            </a:extLst>
          </p:cNvPr>
          <p:cNvSpPr/>
          <p:nvPr/>
        </p:nvSpPr>
        <p:spPr bwMode="auto">
          <a:xfrm>
            <a:off x="2916440" y="2270225"/>
            <a:ext cx="4331144" cy="4077425"/>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46" name="Rounded Rectangle 45">
            <a:extLst>
              <a:ext uri="{C183D7F6-B498-43B3-948B-1728B52AA6E4}">
                <adec:decorative xmlns:adec="http://schemas.microsoft.com/office/drawing/2017/decorative" val="1"/>
              </a:ext>
            </a:extLst>
          </p:cNvPr>
          <p:cNvSpPr/>
          <p:nvPr/>
        </p:nvSpPr>
        <p:spPr bwMode="auto">
          <a:xfrm>
            <a:off x="7380235" y="2270225"/>
            <a:ext cx="2076823" cy="4077425"/>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Access Controls</a:t>
            </a:r>
          </a:p>
        </p:txBody>
      </p:sp>
      <p:graphicFrame>
        <p:nvGraphicFramePr>
          <p:cNvPr id="3" name="Table 2">
            <a:extLst>
              <a:ext uri="{C183D7F6-B498-43B3-948B-1728B52AA6E4}">
                <adec:decorative xmlns:adec="http://schemas.microsoft.com/office/drawing/2017/decorative" val="1"/>
              </a:ext>
            </a:extLst>
          </p:cNvPr>
          <p:cNvGraphicFramePr>
            <a:graphicFrameLocks noGrp="1"/>
          </p:cNvGraphicFramePr>
          <p:nvPr/>
        </p:nvGraphicFramePr>
        <p:xfrm>
          <a:off x="3133655"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a:t>All Users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78" name="Table 77">
            <a:extLst>
              <a:ext uri="{C183D7F6-B498-43B3-948B-1728B52AA6E4}">
                <adec:decorative xmlns:adec="http://schemas.microsoft.com/office/drawing/2017/decorative" val="1"/>
              </a:ext>
            </a:extLst>
          </p:cNvPr>
          <p:cNvGraphicFramePr>
            <a:graphicFrameLocks noGrp="1"/>
          </p:cNvGraphicFramePr>
          <p:nvPr/>
        </p:nvGraphicFramePr>
        <p:xfrm>
          <a:off x="3133654" y="3826888"/>
          <a:ext cx="1869517" cy="1989573"/>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Exchange</a:t>
                      </a:r>
                      <a:r>
                        <a:rPr lang="en-US" sz="1200" baseline="0"/>
                        <a:t> Online</a:t>
                      </a:r>
                      <a:endParaRPr lang="en-US" sz="120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Microsoft Teams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519935">
                <a:tc>
                  <a:txBody>
                    <a:bodyPr/>
                    <a:lstStyle/>
                    <a:p>
                      <a:pPr algn="l"/>
                      <a:r>
                        <a:rPr lang="en-US" sz="1200"/>
                        <a:t>SharePoint Online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701402"/>
                  </a:ext>
                </a:extLst>
              </a:tr>
            </a:tbl>
          </a:graphicData>
        </a:graphic>
      </p:graphicFrame>
      <p:graphicFrame>
        <p:nvGraphicFramePr>
          <p:cNvPr id="86" name="Table 85">
            <a:extLs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071040492"/>
              </p:ext>
            </p:extLst>
          </p:nvPr>
        </p:nvGraphicFramePr>
        <p:xfrm>
          <a:off x="5083297" y="2898105"/>
          <a:ext cx="1869517" cy="1450026"/>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68">
                <a:tc>
                  <a:txBody>
                    <a:bodyPr/>
                    <a:lstStyle/>
                    <a:p>
                      <a:pPr algn="l"/>
                      <a:r>
                        <a:rPr lang="en-US" sz="1200" b="1" dirty="0">
                          <a:solidFill>
                            <a:schemeClr val="accent1"/>
                          </a:solidFill>
                        </a:rPr>
                        <a:t>Device</a:t>
                      </a:r>
                      <a:r>
                        <a:rPr lang="en-US" sz="1200" b="1" baseline="0" dirty="0">
                          <a:solidFill>
                            <a:schemeClr val="accent1"/>
                          </a:solidFill>
                        </a:rPr>
                        <a:t> Platforms</a:t>
                      </a:r>
                      <a:endParaRPr lang="en-US" sz="1200" b="1" dirty="0">
                        <a:solidFill>
                          <a:schemeClr val="accent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90490">
                <a:tc>
                  <a:txBody>
                    <a:bodyPr/>
                    <a:lstStyle/>
                    <a:p>
                      <a:pPr algn="l"/>
                      <a:r>
                        <a:rPr lang="en-US" sz="1200" dirty="0"/>
                        <a:t>Android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bl>
          </a:graphicData>
        </a:graphic>
      </p:graphicFrame>
      <p:pic>
        <p:nvPicPr>
          <p:cNvPr id="91" name="Picture 90">
            <a:extLst>
              <a:ext uri="{FF2B5EF4-FFF2-40B4-BE49-F238E27FC236}">
                <a16:creationId xmlns:a16="http://schemas.microsoft.com/office/drawing/2014/main" id="{C9147B8A-79A2-4109-8EE1-EFC7D19A89C9}"/>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01243" y="4215651"/>
            <a:ext cx="655057" cy="655057"/>
          </a:xfrm>
          <a:prstGeom prst="rect">
            <a:avLst/>
          </a:prstGeom>
        </p:spPr>
      </p:pic>
      <p:pic>
        <p:nvPicPr>
          <p:cNvPr id="92" name="Picture 91">
            <a:extLst>
              <a:ext uri="{FF2B5EF4-FFF2-40B4-BE49-F238E27FC236}">
                <a16:creationId xmlns:a16="http://schemas.microsoft.com/office/drawing/2014/main" id="{1620CE9C-D5D4-4FCE-B8A2-5256F958C91B}"/>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01243" y="4702611"/>
            <a:ext cx="655057" cy="655057"/>
          </a:xfrm>
          <a:prstGeom prst="rect">
            <a:avLst/>
          </a:prstGeom>
        </p:spPr>
      </p:pic>
      <p:pic>
        <p:nvPicPr>
          <p:cNvPr id="93" name="Picture 92">
            <a:extLst>
              <a:ext uri="{FF2B5EF4-FFF2-40B4-BE49-F238E27FC236}">
                <a16:creationId xmlns:a16="http://schemas.microsoft.com/office/drawing/2014/main" id="{78C03AA1-7B94-4AFB-B8BB-C5B4290BD6B2}"/>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01243" y="5211251"/>
            <a:ext cx="655057" cy="655057"/>
          </a:xfrm>
          <a:prstGeom prst="rect">
            <a:avLst/>
          </a:prstGeom>
        </p:spPr>
      </p:pic>
      <p:graphicFrame>
        <p:nvGraphicFramePr>
          <p:cNvPr id="95" name="Table 94">
            <a:extLst>
              <a:ext uri="{C183D7F6-B498-43B3-948B-1728B52AA6E4}">
                <adec:decorative xmlns:adec="http://schemas.microsoft.com/office/drawing/2017/decorative" val="1"/>
              </a:ext>
            </a:extLst>
          </p:cNvPr>
          <p:cNvGraphicFramePr>
            <a:graphicFrameLocks noGrp="1"/>
          </p:cNvGraphicFramePr>
          <p:nvPr/>
        </p:nvGraphicFramePr>
        <p:xfrm>
          <a:off x="7506280" y="2898103"/>
          <a:ext cx="1869516" cy="1103529"/>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a:t>Grant Access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96" name="Table 95">
            <a:extLst>
              <a:ext uri="{C183D7F6-B498-43B3-948B-1728B52AA6E4}">
                <adec:decorative xmlns:adec="http://schemas.microsoft.com/office/drawing/2017/decorative" val="1"/>
              </a:ext>
            </a:extLst>
          </p:cNvPr>
          <p:cNvGraphicFramePr>
            <a:graphicFrameLocks noGrp="1"/>
          </p:cNvGraphicFramePr>
          <p:nvPr/>
        </p:nvGraphicFramePr>
        <p:xfrm>
          <a:off x="7506280" y="4113070"/>
          <a:ext cx="1869516" cy="1146987"/>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Controls: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717197">
                <a:tc>
                  <a:txBody>
                    <a:bodyPr/>
                    <a:lstStyle/>
                    <a:p>
                      <a:pPr algn="l"/>
                      <a:r>
                        <a:rPr lang="en-US" sz="1200"/>
                        <a:t>Multi-Factor Authentication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sp>
        <p:nvSpPr>
          <p:cNvPr id="97" name="Freeform 13">
            <a:extLst>
              <a:ext uri="{FF2B5EF4-FFF2-40B4-BE49-F238E27FC236}">
                <a16:creationId xmlns:a16="http://schemas.microsoft.com/office/drawing/2014/main" id="{ECBB14C2-3710-4E01-96E5-2AFAF681E40E}"/>
              </a:ext>
              <a:ext uri="{C183D7F6-B498-43B3-948B-1728B52AA6E4}">
                <adec:decorative xmlns:adec="http://schemas.microsoft.com/office/drawing/2017/decorative" val="1"/>
              </a:ext>
            </a:extLst>
          </p:cNvPr>
          <p:cNvSpPr>
            <a:spLocks noEditPoints="1"/>
          </p:cNvSpPr>
          <p:nvPr/>
        </p:nvSpPr>
        <p:spPr bwMode="auto">
          <a:xfrm>
            <a:off x="8750818" y="3445722"/>
            <a:ext cx="392906" cy="394229"/>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chemeClr val="bg2">
              <a:lumMod val="75000"/>
            </a:schemeClr>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98" name="Group 97">
            <a:extLst>
              <a:ext uri="{FF2B5EF4-FFF2-40B4-BE49-F238E27FC236}">
                <a16:creationId xmlns:a16="http://schemas.microsoft.com/office/drawing/2014/main" id="{AB9D889A-34BE-43CF-9334-D663B6C374A2}"/>
              </a:ext>
              <a:ext uri="{C183D7F6-B498-43B3-948B-1728B52AA6E4}">
                <adec:decorative xmlns:adec="http://schemas.microsoft.com/office/drawing/2017/decorative" val="1"/>
              </a:ext>
            </a:extLst>
          </p:cNvPr>
          <p:cNvGrpSpPr/>
          <p:nvPr/>
        </p:nvGrpSpPr>
        <p:grpSpPr>
          <a:xfrm>
            <a:off x="8783491" y="4614094"/>
            <a:ext cx="327561" cy="472515"/>
            <a:chOff x="600702" y="4782262"/>
            <a:chExt cx="393073" cy="567018"/>
          </a:xfrm>
        </p:grpSpPr>
        <p:sp>
          <p:nvSpPr>
            <p:cNvPr id="99" name="Freeform 9">
              <a:extLst>
                <a:ext uri="{FF2B5EF4-FFF2-40B4-BE49-F238E27FC236}">
                  <a16:creationId xmlns:a16="http://schemas.microsoft.com/office/drawing/2014/main" id="{05CD5629-BE23-4121-AA34-23299ECCD7BA}"/>
                </a:ext>
              </a:extLst>
            </p:cNvPr>
            <p:cNvSpPr>
              <a:spLocks noEditPoints="1"/>
            </p:cNvSpPr>
            <p:nvPr/>
          </p:nvSpPr>
          <p:spPr bwMode="auto">
            <a:xfrm>
              <a:off x="600702" y="4907955"/>
              <a:ext cx="252412" cy="441325"/>
            </a:xfrm>
            <a:custGeom>
              <a:avLst/>
              <a:gdLst>
                <a:gd name="T0" fmla="*/ 80 w 213"/>
                <a:gd name="T1" fmla="*/ 320 h 373"/>
                <a:gd name="T2" fmla="*/ 80 w 213"/>
                <a:gd name="T3" fmla="*/ 320 h 373"/>
                <a:gd name="T4" fmla="*/ 133 w 213"/>
                <a:gd name="T5" fmla="*/ 320 h 373"/>
                <a:gd name="T6" fmla="*/ 133 w 213"/>
                <a:gd name="T7" fmla="*/ 346 h 373"/>
                <a:gd name="T8" fmla="*/ 80 w 213"/>
                <a:gd name="T9" fmla="*/ 346 h 373"/>
                <a:gd name="T10" fmla="*/ 80 w 213"/>
                <a:gd name="T11" fmla="*/ 320 h 373"/>
                <a:gd name="T12" fmla="*/ 200 w 213"/>
                <a:gd name="T13" fmla="*/ 373 h 373"/>
                <a:gd name="T14" fmla="*/ 200 w 213"/>
                <a:gd name="T15" fmla="*/ 373 h 373"/>
                <a:gd name="T16" fmla="*/ 213 w 213"/>
                <a:gd name="T17" fmla="*/ 360 h 373"/>
                <a:gd name="T18" fmla="*/ 213 w 213"/>
                <a:gd name="T19" fmla="*/ 13 h 373"/>
                <a:gd name="T20" fmla="*/ 200 w 213"/>
                <a:gd name="T21" fmla="*/ 0 h 373"/>
                <a:gd name="T22" fmla="*/ 13 w 213"/>
                <a:gd name="T23" fmla="*/ 0 h 373"/>
                <a:gd name="T24" fmla="*/ 0 w 213"/>
                <a:gd name="T25" fmla="*/ 13 h 373"/>
                <a:gd name="T26" fmla="*/ 0 w 213"/>
                <a:gd name="T27" fmla="*/ 360 h 373"/>
                <a:gd name="T28" fmla="*/ 13 w 213"/>
                <a:gd name="T29" fmla="*/ 373 h 373"/>
                <a:gd name="T30" fmla="*/ 200 w 213"/>
                <a:gd name="T31" fmla="*/ 37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3" h="373">
                  <a:moveTo>
                    <a:pt x="80" y="320"/>
                  </a:moveTo>
                  <a:lnTo>
                    <a:pt x="80" y="320"/>
                  </a:lnTo>
                  <a:lnTo>
                    <a:pt x="133" y="320"/>
                  </a:lnTo>
                  <a:lnTo>
                    <a:pt x="133" y="346"/>
                  </a:lnTo>
                  <a:lnTo>
                    <a:pt x="80" y="346"/>
                  </a:lnTo>
                  <a:lnTo>
                    <a:pt x="80" y="320"/>
                  </a:lnTo>
                  <a:close/>
                  <a:moveTo>
                    <a:pt x="200" y="373"/>
                  </a:moveTo>
                  <a:lnTo>
                    <a:pt x="200" y="373"/>
                  </a:lnTo>
                  <a:cubicBezTo>
                    <a:pt x="208" y="373"/>
                    <a:pt x="213" y="367"/>
                    <a:pt x="213" y="360"/>
                  </a:cubicBezTo>
                  <a:lnTo>
                    <a:pt x="213" y="13"/>
                  </a:lnTo>
                  <a:cubicBezTo>
                    <a:pt x="213" y="5"/>
                    <a:pt x="208" y="0"/>
                    <a:pt x="200" y="0"/>
                  </a:cubicBezTo>
                  <a:lnTo>
                    <a:pt x="13" y="0"/>
                  </a:lnTo>
                  <a:cubicBezTo>
                    <a:pt x="6" y="0"/>
                    <a:pt x="0" y="5"/>
                    <a:pt x="0" y="13"/>
                  </a:cubicBezTo>
                  <a:lnTo>
                    <a:pt x="0" y="360"/>
                  </a:lnTo>
                  <a:cubicBezTo>
                    <a:pt x="0" y="367"/>
                    <a:pt x="6" y="373"/>
                    <a:pt x="13" y="373"/>
                  </a:cubicBezTo>
                  <a:lnTo>
                    <a:pt x="200" y="373"/>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0" name="Rectangle 99">
              <a:extLst>
                <a:ext uri="{FF2B5EF4-FFF2-40B4-BE49-F238E27FC236}">
                  <a16:creationId xmlns:a16="http://schemas.microsoft.com/office/drawing/2014/main" id="{93591AF6-F3AB-4C56-8DA0-AA24824C868A}"/>
                </a:ext>
              </a:extLst>
            </p:cNvPr>
            <p:cNvSpPr/>
            <p:nvPr/>
          </p:nvSpPr>
          <p:spPr bwMode="auto">
            <a:xfrm>
              <a:off x="709612" y="4836517"/>
              <a:ext cx="284163" cy="252413"/>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52400" tIns="121920" rIns="152400" bIns="121920" numCol="1" spcCol="0" rtlCol="0" fromWordArt="0" anchor="t" anchorCtr="0" forceAA="0" compatLnSpc="1">
              <a:prstTxWarp prst="textNoShape">
                <a:avLst/>
              </a:prstTxWarp>
              <a:noAutofit/>
            </a:bodyPr>
            <a:lstStyle/>
            <a:p>
              <a:pPr defTabSz="777029" fontAlgn="base">
                <a:spcBef>
                  <a:spcPct val="0"/>
                </a:spcBef>
                <a:spcAft>
                  <a:spcPct val="0"/>
                </a:spcAft>
              </a:pPr>
              <a:endParaRPr lang="en-US" sz="1667" err="1">
                <a:gradFill>
                  <a:gsLst>
                    <a:gs pos="0">
                      <a:srgbClr val="FFFFFF"/>
                    </a:gs>
                    <a:gs pos="100000">
                      <a:srgbClr val="FFFFFF"/>
                    </a:gs>
                  </a:gsLst>
                  <a:lin ang="5400000" scaled="0"/>
                </a:gradFill>
                <a:ea typeface="Segoe UI" pitchFamily="34" charset="0"/>
                <a:cs typeface="Segoe UI" pitchFamily="34" charset="0"/>
              </a:endParaRPr>
            </a:p>
          </p:txBody>
        </p:sp>
        <p:grpSp>
          <p:nvGrpSpPr>
            <p:cNvPr id="101" name="Group 100">
              <a:extLst>
                <a:ext uri="{FF2B5EF4-FFF2-40B4-BE49-F238E27FC236}">
                  <a16:creationId xmlns:a16="http://schemas.microsoft.com/office/drawing/2014/main" id="{B53B8FFD-A6F5-45D0-8B55-6CF5D0460D3E}"/>
                </a:ext>
              </a:extLst>
            </p:cNvPr>
            <p:cNvGrpSpPr/>
            <p:nvPr/>
          </p:nvGrpSpPr>
          <p:grpSpPr>
            <a:xfrm>
              <a:off x="740569" y="4782262"/>
              <a:ext cx="209500" cy="276119"/>
              <a:chOff x="7945438" y="1516063"/>
              <a:chExt cx="379413" cy="500062"/>
            </a:xfrm>
          </p:grpSpPr>
          <p:sp>
            <p:nvSpPr>
              <p:cNvPr id="102" name="Freeform 5">
                <a:extLst>
                  <a:ext uri="{FF2B5EF4-FFF2-40B4-BE49-F238E27FC236}">
                    <a16:creationId xmlns:a16="http://schemas.microsoft.com/office/drawing/2014/main" id="{153599C4-022F-43FF-882F-678381BA7B9C}"/>
                  </a:ext>
                </a:extLst>
              </p:cNvPr>
              <p:cNvSpPr>
                <a:spLocks noEditPoints="1"/>
              </p:cNvSpPr>
              <p:nvPr/>
            </p:nvSpPr>
            <p:spPr bwMode="auto">
              <a:xfrm>
                <a:off x="7945438" y="1516063"/>
                <a:ext cx="379413" cy="219075"/>
              </a:xfrm>
              <a:custGeom>
                <a:avLst/>
                <a:gdLst>
                  <a:gd name="T0" fmla="*/ 80 w 320"/>
                  <a:gd name="T1" fmla="*/ 186 h 186"/>
                  <a:gd name="T2" fmla="*/ 80 w 320"/>
                  <a:gd name="T3" fmla="*/ 186 h 186"/>
                  <a:gd name="T4" fmla="*/ 240 w 320"/>
                  <a:gd name="T5" fmla="*/ 186 h 186"/>
                  <a:gd name="T6" fmla="*/ 240 w 320"/>
                  <a:gd name="T7" fmla="*/ 108 h 186"/>
                  <a:gd name="T8" fmla="*/ 234 w 320"/>
                  <a:gd name="T9" fmla="*/ 76 h 186"/>
                  <a:gd name="T10" fmla="*/ 217 w 320"/>
                  <a:gd name="T11" fmla="*/ 50 h 186"/>
                  <a:gd name="T12" fmla="*/ 192 w 320"/>
                  <a:gd name="T13" fmla="*/ 32 h 186"/>
                  <a:gd name="T14" fmla="*/ 160 w 320"/>
                  <a:gd name="T15" fmla="*/ 26 h 186"/>
                  <a:gd name="T16" fmla="*/ 128 w 320"/>
                  <a:gd name="T17" fmla="*/ 32 h 186"/>
                  <a:gd name="T18" fmla="*/ 103 w 320"/>
                  <a:gd name="T19" fmla="*/ 50 h 186"/>
                  <a:gd name="T20" fmla="*/ 86 w 320"/>
                  <a:gd name="T21" fmla="*/ 76 h 186"/>
                  <a:gd name="T22" fmla="*/ 80 w 320"/>
                  <a:gd name="T23" fmla="*/ 108 h 186"/>
                  <a:gd name="T24" fmla="*/ 80 w 320"/>
                  <a:gd name="T25" fmla="*/ 186 h 186"/>
                  <a:gd name="T26" fmla="*/ 0 w 320"/>
                  <a:gd name="T27" fmla="*/ 186 h 186"/>
                  <a:gd name="T28" fmla="*/ 0 w 320"/>
                  <a:gd name="T29" fmla="*/ 186 h 186"/>
                  <a:gd name="T30" fmla="*/ 53 w 320"/>
                  <a:gd name="T31" fmla="*/ 186 h 186"/>
                  <a:gd name="T32" fmla="*/ 53 w 320"/>
                  <a:gd name="T33" fmla="*/ 108 h 186"/>
                  <a:gd name="T34" fmla="*/ 61 w 320"/>
                  <a:gd name="T35" fmla="*/ 65 h 186"/>
                  <a:gd name="T36" fmla="*/ 84 w 320"/>
                  <a:gd name="T37" fmla="*/ 31 h 186"/>
                  <a:gd name="T38" fmla="*/ 118 w 320"/>
                  <a:gd name="T39" fmla="*/ 7 h 186"/>
                  <a:gd name="T40" fmla="*/ 160 w 320"/>
                  <a:gd name="T41" fmla="*/ 0 h 186"/>
                  <a:gd name="T42" fmla="*/ 202 w 320"/>
                  <a:gd name="T43" fmla="*/ 7 h 186"/>
                  <a:gd name="T44" fmla="*/ 236 w 320"/>
                  <a:gd name="T45" fmla="*/ 31 h 186"/>
                  <a:gd name="T46" fmla="*/ 258 w 320"/>
                  <a:gd name="T47" fmla="*/ 65 h 186"/>
                  <a:gd name="T48" fmla="*/ 266 w 320"/>
                  <a:gd name="T49" fmla="*/ 108 h 186"/>
                  <a:gd name="T50" fmla="*/ 266 w 320"/>
                  <a:gd name="T51" fmla="*/ 186 h 186"/>
                  <a:gd name="T52" fmla="*/ 320 w 320"/>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80" y="186"/>
                    </a:moveTo>
                    <a:lnTo>
                      <a:pt x="80" y="186"/>
                    </a:lnTo>
                    <a:lnTo>
                      <a:pt x="240" y="186"/>
                    </a:lnTo>
                    <a:lnTo>
                      <a:pt x="240" y="108"/>
                    </a:lnTo>
                    <a:cubicBezTo>
                      <a:pt x="240" y="96"/>
                      <a:pt x="238" y="86"/>
                      <a:pt x="234" y="76"/>
                    </a:cubicBezTo>
                    <a:cubicBezTo>
                      <a:pt x="230" y="66"/>
                      <a:pt x="224" y="57"/>
                      <a:pt x="217" y="50"/>
                    </a:cubicBezTo>
                    <a:cubicBezTo>
                      <a:pt x="210" y="42"/>
                      <a:pt x="201" y="36"/>
                      <a:pt x="192" y="32"/>
                    </a:cubicBezTo>
                    <a:cubicBezTo>
                      <a:pt x="182" y="28"/>
                      <a:pt x="171" y="26"/>
                      <a:pt x="160" y="26"/>
                    </a:cubicBezTo>
                    <a:cubicBezTo>
                      <a:pt x="148" y="26"/>
                      <a:pt x="138" y="28"/>
                      <a:pt x="128" y="32"/>
                    </a:cubicBezTo>
                    <a:cubicBezTo>
                      <a:pt x="118" y="36"/>
                      <a:pt x="110" y="42"/>
                      <a:pt x="103" y="50"/>
                    </a:cubicBezTo>
                    <a:cubicBezTo>
                      <a:pt x="95" y="57"/>
                      <a:pt x="90" y="66"/>
                      <a:pt x="86" y="76"/>
                    </a:cubicBezTo>
                    <a:cubicBezTo>
                      <a:pt x="82" y="86"/>
                      <a:pt x="80" y="96"/>
                      <a:pt x="80" y="108"/>
                    </a:cubicBezTo>
                    <a:lnTo>
                      <a:pt x="80" y="186"/>
                    </a:lnTo>
                    <a:close/>
                    <a:moveTo>
                      <a:pt x="0" y="186"/>
                    </a:moveTo>
                    <a:lnTo>
                      <a:pt x="0" y="186"/>
                    </a:lnTo>
                    <a:lnTo>
                      <a:pt x="53" y="186"/>
                    </a:lnTo>
                    <a:lnTo>
                      <a:pt x="53" y="108"/>
                    </a:lnTo>
                    <a:cubicBezTo>
                      <a:pt x="53" y="93"/>
                      <a:pt x="56" y="79"/>
                      <a:pt x="61" y="65"/>
                    </a:cubicBezTo>
                    <a:cubicBezTo>
                      <a:pt x="67" y="52"/>
                      <a:pt x="74" y="41"/>
                      <a:pt x="84" y="31"/>
                    </a:cubicBezTo>
                    <a:cubicBezTo>
                      <a:pt x="93" y="21"/>
                      <a:pt x="105" y="13"/>
                      <a:pt x="118" y="7"/>
                    </a:cubicBezTo>
                    <a:cubicBezTo>
                      <a:pt x="131" y="3"/>
                      <a:pt x="145" y="0"/>
                      <a:pt x="160" y="0"/>
                    </a:cubicBezTo>
                    <a:cubicBezTo>
                      <a:pt x="175" y="0"/>
                      <a:pt x="189" y="3"/>
                      <a:pt x="202" y="7"/>
                    </a:cubicBezTo>
                    <a:cubicBezTo>
                      <a:pt x="215" y="13"/>
                      <a:pt x="226" y="21"/>
                      <a:pt x="236" y="31"/>
                    </a:cubicBezTo>
                    <a:cubicBezTo>
                      <a:pt x="245" y="41"/>
                      <a:pt x="253" y="52"/>
                      <a:pt x="258" y="65"/>
                    </a:cubicBezTo>
                    <a:cubicBezTo>
                      <a:pt x="264" y="79"/>
                      <a:pt x="266" y="93"/>
                      <a:pt x="266" y="108"/>
                    </a:cubicBezTo>
                    <a:lnTo>
                      <a:pt x="266" y="186"/>
                    </a:lnTo>
                    <a:lnTo>
                      <a:pt x="320" y="186"/>
                    </a:lnTo>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3" name="Freeform 6">
                <a:extLst>
                  <a:ext uri="{FF2B5EF4-FFF2-40B4-BE49-F238E27FC236}">
                    <a16:creationId xmlns:a16="http://schemas.microsoft.com/office/drawing/2014/main" id="{F102CFE8-5520-4FF2-AE3C-B47311F8FF44}"/>
                  </a:ext>
                </a:extLst>
              </p:cNvPr>
              <p:cNvSpPr>
                <a:spLocks noEditPoints="1"/>
              </p:cNvSpPr>
              <p:nvPr/>
            </p:nvSpPr>
            <p:spPr bwMode="auto">
              <a:xfrm>
                <a:off x="7945438" y="1735138"/>
                <a:ext cx="379413" cy="280987"/>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4" name="Freeform 7">
                <a:extLst>
                  <a:ext uri="{FF2B5EF4-FFF2-40B4-BE49-F238E27FC236}">
                    <a16:creationId xmlns:a16="http://schemas.microsoft.com/office/drawing/2014/main" id="{A2F1918A-1CD0-46E9-8C60-EFDBBCCCDDBB}"/>
                  </a:ext>
                </a:extLst>
              </p:cNvPr>
              <p:cNvSpPr>
                <a:spLocks/>
              </p:cNvSpPr>
              <p:nvPr/>
            </p:nvSpPr>
            <p:spPr bwMode="auto">
              <a:xfrm>
                <a:off x="8102600" y="1852613"/>
                <a:ext cx="63500" cy="61912"/>
              </a:xfrm>
              <a:custGeom>
                <a:avLst/>
                <a:gdLst>
                  <a:gd name="T0" fmla="*/ 27 w 53"/>
                  <a:gd name="T1" fmla="*/ 0 h 53"/>
                  <a:gd name="T2" fmla="*/ 27 w 53"/>
                  <a:gd name="T3" fmla="*/ 0 h 53"/>
                  <a:gd name="T4" fmla="*/ 0 w 53"/>
                  <a:gd name="T5" fmla="*/ 26 h 53"/>
                  <a:gd name="T6" fmla="*/ 27 w 53"/>
                  <a:gd name="T7" fmla="*/ 53 h 53"/>
                  <a:gd name="T8" fmla="*/ 53 w 53"/>
                  <a:gd name="T9" fmla="*/ 26 h 53"/>
                  <a:gd name="T10" fmla="*/ 27 w 53"/>
                  <a:gd name="T11" fmla="*/ 0 h 53"/>
                </a:gdLst>
                <a:ahLst/>
                <a:cxnLst>
                  <a:cxn ang="0">
                    <a:pos x="T0" y="T1"/>
                  </a:cxn>
                  <a:cxn ang="0">
                    <a:pos x="T2" y="T3"/>
                  </a:cxn>
                  <a:cxn ang="0">
                    <a:pos x="T4" y="T5"/>
                  </a:cxn>
                  <a:cxn ang="0">
                    <a:pos x="T6" y="T7"/>
                  </a:cxn>
                  <a:cxn ang="0">
                    <a:pos x="T8" y="T9"/>
                  </a:cxn>
                  <a:cxn ang="0">
                    <a:pos x="T10" y="T11"/>
                  </a:cxn>
                </a:cxnLst>
                <a:rect l="0" t="0" r="r" b="b"/>
                <a:pathLst>
                  <a:path w="53" h="53">
                    <a:moveTo>
                      <a:pt x="27" y="0"/>
                    </a:moveTo>
                    <a:lnTo>
                      <a:pt x="27" y="0"/>
                    </a:lnTo>
                    <a:cubicBezTo>
                      <a:pt x="12" y="0"/>
                      <a:pt x="0" y="11"/>
                      <a:pt x="0" y="26"/>
                    </a:cubicBezTo>
                    <a:cubicBezTo>
                      <a:pt x="0" y="41"/>
                      <a:pt x="12" y="53"/>
                      <a:pt x="27" y="53"/>
                    </a:cubicBezTo>
                    <a:cubicBezTo>
                      <a:pt x="42" y="53"/>
                      <a:pt x="53" y="41"/>
                      <a:pt x="53" y="26"/>
                    </a:cubicBezTo>
                    <a:cubicBezTo>
                      <a:pt x="53" y="11"/>
                      <a:pt x="42" y="0"/>
                      <a:pt x="27" y="0"/>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pic>
        <p:nvPicPr>
          <p:cNvPr id="72" name="Graphic 71">
            <a:extLst>
              <a:ext uri="{FF2B5EF4-FFF2-40B4-BE49-F238E27FC236}">
                <a16:creationId xmlns:a16="http://schemas.microsoft.com/office/drawing/2014/main" id="{36F82F4B-954E-4346-A899-70556DA9AC53}"/>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13831" y="1713100"/>
            <a:ext cx="454367" cy="454367"/>
          </a:xfrm>
          <a:prstGeom prst="rect">
            <a:avLst/>
          </a:prstGeom>
        </p:spPr>
      </p:pic>
      <p:pic>
        <p:nvPicPr>
          <p:cNvPr id="73" name="Picture 72">
            <a:extLst>
              <a:ext uri="{FF2B5EF4-FFF2-40B4-BE49-F238E27FC236}">
                <a16:creationId xmlns:a16="http://schemas.microsoft.com/office/drawing/2014/main" id="{0BE8EBBD-F9BE-4B0E-A8BB-28B56E130A4F}"/>
              </a:ext>
              <a:ext uri="{C183D7F6-B498-43B3-948B-1728B52AA6E4}">
                <adec:decorative xmlns:adec="http://schemas.microsoft.com/office/drawing/2017/decorative" val="1"/>
              </a:ext>
            </a:extLst>
          </p:cNvPr>
          <p:cNvPicPr>
            <a:picLocks noChangeAspect="1"/>
          </p:cNvPicPr>
          <p:nvPr/>
        </p:nvPicPr>
        <p:blipFill rotWithShape="1">
          <a:blip r:embed="rId8"/>
          <a:srcRect l="14959" t="14959" r="14959" b="14959"/>
          <a:stretch/>
        </p:blipFill>
        <p:spPr>
          <a:xfrm>
            <a:off x="10878674" y="3468143"/>
            <a:ext cx="1058122" cy="1058122"/>
          </a:xfrm>
          <a:prstGeom prst="rect">
            <a:avLst/>
          </a:prstGeom>
        </p:spPr>
      </p:pic>
      <p:pic>
        <p:nvPicPr>
          <p:cNvPr id="76" name="Android">
            <a:extLst>
              <a:ext uri="{FF2B5EF4-FFF2-40B4-BE49-F238E27FC236}">
                <a16:creationId xmlns:a16="http://schemas.microsoft.com/office/drawing/2014/main" id="{50B4A391-E22F-48DF-9093-4847D2BB0C6E}"/>
              </a:ext>
              <a:ext uri="{C183D7F6-B498-43B3-948B-1728B52AA6E4}">
                <adec:decorative xmlns:adec="http://schemas.microsoft.com/office/drawing/2017/decorative" val="1"/>
              </a:ext>
            </a:extLst>
          </p:cNvPr>
          <p:cNvPicPr>
            <a:picLocks noChangeAspect="1"/>
          </p:cNvPicPr>
          <p:nvPr/>
        </p:nvPicPr>
        <p:blipFill rotWithShape="1">
          <a:blip r:embed="rId9"/>
          <a:srcRect l="7" t="-7921" r="66535" b="7921"/>
          <a:stretch/>
        </p:blipFill>
        <p:spPr>
          <a:xfrm>
            <a:off x="6097191" y="3842667"/>
            <a:ext cx="367629" cy="395562"/>
          </a:xfrm>
          <a:prstGeom prst="rect">
            <a:avLst/>
          </a:prstGeom>
        </p:spPr>
      </p:pic>
      <p:grpSp>
        <p:nvGrpSpPr>
          <p:cNvPr id="79" name="Group 11">
            <a:extLst>
              <a:ext uri="{FF2B5EF4-FFF2-40B4-BE49-F238E27FC236}">
                <a16:creationId xmlns:a16="http://schemas.microsoft.com/office/drawing/2014/main" id="{5281D677-D200-4CA1-92F3-508421ADD967}"/>
              </a:ext>
              <a:ext uri="{C183D7F6-B498-43B3-948B-1728B52AA6E4}">
                <adec:decorative xmlns:adec="http://schemas.microsoft.com/office/drawing/2017/decorative" val="1"/>
              </a:ext>
            </a:extLst>
          </p:cNvPr>
          <p:cNvGrpSpPr>
            <a:grpSpLocks noChangeAspect="1"/>
          </p:cNvGrpSpPr>
          <p:nvPr/>
        </p:nvGrpSpPr>
        <p:grpSpPr bwMode="auto">
          <a:xfrm>
            <a:off x="4469145" y="3420533"/>
            <a:ext cx="376883" cy="222838"/>
            <a:chOff x="1174" y="1815"/>
            <a:chExt cx="252" cy="149"/>
          </a:xfrm>
          <a:solidFill>
            <a:schemeClr val="bg2">
              <a:lumMod val="75000"/>
            </a:schemeClr>
          </a:solidFill>
        </p:grpSpPr>
        <p:sp>
          <p:nvSpPr>
            <p:cNvPr id="81" name="Freeform 12">
              <a:extLst>
                <a:ext uri="{FF2B5EF4-FFF2-40B4-BE49-F238E27FC236}">
                  <a16:creationId xmlns:a16="http://schemas.microsoft.com/office/drawing/2014/main" id="{33BA00C3-CCAB-4D57-9C48-EA2AA1D17B27}"/>
                </a:ext>
              </a:extLst>
            </p:cNvPr>
            <p:cNvSpPr>
              <a:spLocks/>
            </p:cNvSpPr>
            <p:nvPr/>
          </p:nvSpPr>
          <p:spPr bwMode="auto">
            <a:xfrm>
              <a:off x="1174" y="1925"/>
              <a:ext cx="56" cy="39"/>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3" name="Freeform 13">
              <a:extLst>
                <a:ext uri="{FF2B5EF4-FFF2-40B4-BE49-F238E27FC236}">
                  <a16:creationId xmlns:a16="http://schemas.microsoft.com/office/drawing/2014/main" id="{64EE8206-B5EA-4571-AA8D-2080A567DD99}"/>
                </a:ext>
              </a:extLst>
            </p:cNvPr>
            <p:cNvSpPr>
              <a:spLocks/>
            </p:cNvSpPr>
            <p:nvPr/>
          </p:nvSpPr>
          <p:spPr bwMode="auto">
            <a:xfrm>
              <a:off x="1241" y="1905"/>
              <a:ext cx="103" cy="59"/>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4" name="Freeform 14">
              <a:extLst>
                <a:ext uri="{FF2B5EF4-FFF2-40B4-BE49-F238E27FC236}">
                  <a16:creationId xmlns:a16="http://schemas.microsoft.com/office/drawing/2014/main" id="{0276F405-B6E0-4D0F-85FC-7634B88077D3}"/>
                </a:ext>
              </a:extLst>
            </p:cNvPr>
            <p:cNvSpPr>
              <a:spLocks/>
            </p:cNvSpPr>
            <p:nvPr/>
          </p:nvSpPr>
          <p:spPr bwMode="auto">
            <a:xfrm>
              <a:off x="1347" y="1924"/>
              <a:ext cx="79" cy="40"/>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5" name="Freeform 15">
              <a:extLst>
                <a:ext uri="{FF2B5EF4-FFF2-40B4-BE49-F238E27FC236}">
                  <a16:creationId xmlns:a16="http://schemas.microsoft.com/office/drawing/2014/main" id="{DEA46A12-BE5B-44CE-A982-C45F129F9765}"/>
                </a:ext>
              </a:extLst>
            </p:cNvPr>
            <p:cNvSpPr>
              <a:spLocks/>
            </p:cNvSpPr>
            <p:nvPr/>
          </p:nvSpPr>
          <p:spPr bwMode="auto">
            <a:xfrm>
              <a:off x="1362" y="1865"/>
              <a:ext cx="49" cy="5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7" name="Freeform 16">
              <a:extLst>
                <a:ext uri="{FF2B5EF4-FFF2-40B4-BE49-F238E27FC236}">
                  <a16:creationId xmlns:a16="http://schemas.microsoft.com/office/drawing/2014/main" id="{421370FB-5C27-4384-894A-8D0D3B0A83AA}"/>
                </a:ext>
              </a:extLst>
            </p:cNvPr>
            <p:cNvSpPr>
              <a:spLocks/>
            </p:cNvSpPr>
            <p:nvPr/>
          </p:nvSpPr>
          <p:spPr bwMode="auto">
            <a:xfrm>
              <a:off x="1261" y="1815"/>
              <a:ext cx="79" cy="80"/>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88" name="Freeform 17">
              <a:extLst>
                <a:ext uri="{FF2B5EF4-FFF2-40B4-BE49-F238E27FC236}">
                  <a16:creationId xmlns:a16="http://schemas.microsoft.com/office/drawing/2014/main" id="{0CCC079D-7264-4FA1-AE53-1947FFBD8952}"/>
                </a:ext>
              </a:extLst>
            </p:cNvPr>
            <p:cNvSpPr>
              <a:spLocks/>
            </p:cNvSpPr>
            <p:nvPr/>
          </p:nvSpPr>
          <p:spPr bwMode="auto">
            <a:xfrm>
              <a:off x="1184" y="1856"/>
              <a:ext cx="60" cy="59"/>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cxnSp>
        <p:nvCxnSpPr>
          <p:cNvPr id="89" name="Right Arrow">
            <a:extLst>
              <a:ext uri="{FF2B5EF4-FFF2-40B4-BE49-F238E27FC236}">
                <a16:creationId xmlns:a16="http://schemas.microsoft.com/office/drawing/2014/main" id="{7EC4DFA2-DDBF-4B44-8178-4607047D5051}"/>
              </a:ext>
              <a:ext uri="{C183D7F6-B498-43B3-948B-1728B52AA6E4}">
                <adec:decorative xmlns:adec="http://schemas.microsoft.com/office/drawing/2017/decorative" val="1"/>
              </a:ext>
            </a:extLst>
          </p:cNvPr>
          <p:cNvCxnSpPr>
            <a:cxnSpLocks/>
          </p:cNvCxnSpPr>
          <p:nvPr/>
        </p:nvCxnSpPr>
        <p:spPr>
          <a:xfrm>
            <a:off x="9813628" y="4001632"/>
            <a:ext cx="1092279"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pic>
        <p:nvPicPr>
          <p:cNvPr id="69" name="Graphic 68">
            <a:extLst>
              <a:ext uri="{FF2B5EF4-FFF2-40B4-BE49-F238E27FC236}">
                <a16:creationId xmlns:a16="http://schemas.microsoft.com/office/drawing/2014/main" id="{7F384B5F-609B-4F32-8096-4EBB2D4074BD}"/>
              </a:ext>
              <a:ext uri="{C183D7F6-B498-43B3-948B-1728B52AA6E4}">
                <adec:decorative xmlns:adec="http://schemas.microsoft.com/office/drawing/2017/decorative" val="1"/>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flipH="1">
            <a:off x="-502439" y="6313234"/>
            <a:ext cx="514176" cy="544766"/>
          </a:xfrm>
          <a:prstGeom prst="rect">
            <a:avLst/>
          </a:prstGeom>
        </p:spPr>
      </p:pic>
      <p:grpSp>
        <p:nvGrpSpPr>
          <p:cNvPr id="62" name="Group 61">
            <a:extLst>
              <a:ext uri="{FF2B5EF4-FFF2-40B4-BE49-F238E27FC236}">
                <a16:creationId xmlns:a16="http://schemas.microsoft.com/office/drawing/2014/main" id="{0CC5AB19-82A1-2AAD-801C-5BDB42FB75CC}"/>
              </a:ext>
              <a:ext uri="{C183D7F6-B498-43B3-948B-1728B52AA6E4}">
                <adec:decorative xmlns:adec="http://schemas.microsoft.com/office/drawing/2017/decorative" val="1"/>
              </a:ext>
            </a:extLst>
          </p:cNvPr>
          <p:cNvGrpSpPr/>
          <p:nvPr/>
        </p:nvGrpSpPr>
        <p:grpSpPr>
          <a:xfrm>
            <a:off x="564337" y="5357668"/>
            <a:ext cx="842422" cy="842418"/>
            <a:chOff x="6673946" y="5433647"/>
            <a:chExt cx="842422" cy="842418"/>
          </a:xfrm>
        </p:grpSpPr>
        <p:sp>
          <p:nvSpPr>
            <p:cNvPr id="63" name="Oval 62">
              <a:extLst>
                <a:ext uri="{FF2B5EF4-FFF2-40B4-BE49-F238E27FC236}">
                  <a16:creationId xmlns:a16="http://schemas.microsoft.com/office/drawing/2014/main" id="{F85B4306-BB88-0680-34C5-E632466DF9D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64" name="Group 63">
              <a:extLst>
                <a:ext uri="{FF2B5EF4-FFF2-40B4-BE49-F238E27FC236}">
                  <a16:creationId xmlns:a16="http://schemas.microsoft.com/office/drawing/2014/main" id="{79C9211D-47A7-C79E-2D2E-B958EA4BF0D7}"/>
                </a:ext>
              </a:extLst>
            </p:cNvPr>
            <p:cNvGrpSpPr/>
            <p:nvPr/>
          </p:nvGrpSpPr>
          <p:grpSpPr>
            <a:xfrm>
              <a:off x="6837029" y="5667525"/>
              <a:ext cx="516256" cy="374663"/>
              <a:chOff x="9721214" y="3600212"/>
              <a:chExt cx="516256" cy="374663"/>
            </a:xfrm>
          </p:grpSpPr>
          <p:sp>
            <p:nvSpPr>
              <p:cNvPr id="65" name="Rectangle: Rounded Corners 64">
                <a:extLst>
                  <a:ext uri="{FF2B5EF4-FFF2-40B4-BE49-F238E27FC236}">
                    <a16:creationId xmlns:a16="http://schemas.microsoft.com/office/drawing/2014/main" id="{5C78B198-2AC6-2F47-6D3D-58DA1332D002}"/>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66" name="Rectangle 65">
                <a:extLst>
                  <a:ext uri="{FF2B5EF4-FFF2-40B4-BE49-F238E27FC236}">
                    <a16:creationId xmlns:a16="http://schemas.microsoft.com/office/drawing/2014/main" id="{F46FBDE7-E537-4822-BACF-EF9D72381E4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77" name="Oval 76">
            <a:extLst>
              <a:ext uri="{FF2B5EF4-FFF2-40B4-BE49-F238E27FC236}">
                <a16:creationId xmlns:a16="http://schemas.microsoft.com/office/drawing/2014/main" id="{2D2D2374-17A9-E4F4-2255-CA0DF890EEF8}"/>
              </a:ext>
              <a:ext uri="{C183D7F6-B498-43B3-948B-1728B52AA6E4}">
                <adec:decorative xmlns:adec="http://schemas.microsoft.com/office/drawing/2017/decorative" val="1"/>
              </a:ext>
            </a:extLst>
          </p:cNvPr>
          <p:cNvSpPr/>
          <p:nvPr/>
        </p:nvSpPr>
        <p:spPr bwMode="auto">
          <a:xfrm>
            <a:off x="564337" y="1828449"/>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0" name="Group 79">
            <a:extLst>
              <a:ext uri="{FF2B5EF4-FFF2-40B4-BE49-F238E27FC236}">
                <a16:creationId xmlns:a16="http://schemas.microsoft.com/office/drawing/2014/main" id="{5D6CE74C-5AC1-A73B-4521-5B9BF3D653BE}"/>
              </a:ext>
              <a:ext uri="{C183D7F6-B498-43B3-948B-1728B52AA6E4}">
                <adec:decorative xmlns:adec="http://schemas.microsoft.com/office/drawing/2017/decorative" val="1"/>
              </a:ext>
            </a:extLst>
          </p:cNvPr>
          <p:cNvGrpSpPr/>
          <p:nvPr/>
        </p:nvGrpSpPr>
        <p:grpSpPr>
          <a:xfrm>
            <a:off x="755566" y="2007773"/>
            <a:ext cx="459964" cy="483771"/>
            <a:chOff x="9328524" y="2214820"/>
            <a:chExt cx="459964" cy="483771"/>
          </a:xfrm>
        </p:grpSpPr>
        <p:sp>
          <p:nvSpPr>
            <p:cNvPr id="82" name="Rectangle: Rounded Corners 81">
              <a:extLst>
                <a:ext uri="{FF2B5EF4-FFF2-40B4-BE49-F238E27FC236}">
                  <a16:creationId xmlns:a16="http://schemas.microsoft.com/office/drawing/2014/main" id="{7B27F164-A8EB-BCF2-A094-25C8ED35D5C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0" name="Rectangle: Rounded Corners 89">
              <a:extLst>
                <a:ext uri="{FF2B5EF4-FFF2-40B4-BE49-F238E27FC236}">
                  <a16:creationId xmlns:a16="http://schemas.microsoft.com/office/drawing/2014/main" id="{5D702106-FADD-EF2E-61FA-C0DC33422A7F}"/>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94" name="Group 93">
              <a:extLst>
                <a:ext uri="{FF2B5EF4-FFF2-40B4-BE49-F238E27FC236}">
                  <a16:creationId xmlns:a16="http://schemas.microsoft.com/office/drawing/2014/main" id="{91CE934F-3CB6-9AD2-A64A-2C6B1DC2BA6B}"/>
                </a:ext>
              </a:extLst>
            </p:cNvPr>
            <p:cNvGrpSpPr/>
            <p:nvPr/>
          </p:nvGrpSpPr>
          <p:grpSpPr>
            <a:xfrm>
              <a:off x="9549692" y="2525789"/>
              <a:ext cx="155052" cy="148677"/>
              <a:chOff x="4039410" y="4948360"/>
              <a:chExt cx="155073" cy="148698"/>
            </a:xfrm>
            <a:solidFill>
              <a:schemeClr val="bg1"/>
            </a:solidFill>
          </p:grpSpPr>
          <p:sp>
            <p:nvSpPr>
              <p:cNvPr id="107" name="Rectangle: Rounded Corners 106">
                <a:extLst>
                  <a:ext uri="{FF2B5EF4-FFF2-40B4-BE49-F238E27FC236}">
                    <a16:creationId xmlns:a16="http://schemas.microsoft.com/office/drawing/2014/main" id="{1EB606A6-D898-A3FC-C827-D9B2D1E20B4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8" name="Rectangle: Rounded Corners 107">
                <a:extLst>
                  <a:ext uri="{FF2B5EF4-FFF2-40B4-BE49-F238E27FC236}">
                    <a16:creationId xmlns:a16="http://schemas.microsoft.com/office/drawing/2014/main" id="{590FA0CA-8F7E-2940-23A2-3FD8C6CEA77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9" name="Rectangle: Rounded Corners 108">
                <a:extLst>
                  <a:ext uri="{FF2B5EF4-FFF2-40B4-BE49-F238E27FC236}">
                    <a16:creationId xmlns:a16="http://schemas.microsoft.com/office/drawing/2014/main" id="{526166FC-9DF0-9136-7000-AAA2B735825A}"/>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01A7F7AA-A4ED-5607-A4E7-55A39796B56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1" name="Rectangle: Rounded Corners 110">
                <a:extLst>
                  <a:ext uri="{FF2B5EF4-FFF2-40B4-BE49-F238E27FC236}">
                    <a16:creationId xmlns:a16="http://schemas.microsoft.com/office/drawing/2014/main" id="{94A83EAF-A6AC-EE6C-0E84-EB4E610EEEC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2" name="Rectangle: Rounded Corners 111">
                <a:extLst>
                  <a:ext uri="{FF2B5EF4-FFF2-40B4-BE49-F238E27FC236}">
                    <a16:creationId xmlns:a16="http://schemas.microsoft.com/office/drawing/2014/main" id="{E3915CA6-AC10-9EAE-AF54-FDD25EC1821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3" name="Rectangle: Rounded Corners 112">
                <a:extLst>
                  <a:ext uri="{FF2B5EF4-FFF2-40B4-BE49-F238E27FC236}">
                    <a16:creationId xmlns:a16="http://schemas.microsoft.com/office/drawing/2014/main" id="{7661FAFE-98CB-359B-6477-16315DC2C7D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4" name="Rectangle: Rounded Corners 113">
                <a:extLst>
                  <a:ext uri="{FF2B5EF4-FFF2-40B4-BE49-F238E27FC236}">
                    <a16:creationId xmlns:a16="http://schemas.microsoft.com/office/drawing/2014/main" id="{D49286C0-3401-8F49-94D9-E7F5485F7F0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5" name="Rectangle: Rounded Corners 114">
                <a:extLst>
                  <a:ext uri="{FF2B5EF4-FFF2-40B4-BE49-F238E27FC236}">
                    <a16:creationId xmlns:a16="http://schemas.microsoft.com/office/drawing/2014/main" id="{26B4647C-5B24-F8C5-E26F-EF0EFB933BF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5" name="Rectangle: Rounded Corners 104">
              <a:extLst>
                <a:ext uri="{FF2B5EF4-FFF2-40B4-BE49-F238E27FC236}">
                  <a16:creationId xmlns:a16="http://schemas.microsoft.com/office/drawing/2014/main" id="{E731F2C0-98DE-B6BE-6D29-709E7DF9D1A8}"/>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2CC8961A-F0F6-9B15-8753-77D3414EE40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nvGrpSpPr>
          <p:cNvPr id="116" name="Group 115">
            <a:extLst>
              <a:ext uri="{FF2B5EF4-FFF2-40B4-BE49-F238E27FC236}">
                <a16:creationId xmlns:a16="http://schemas.microsoft.com/office/drawing/2014/main" id="{8B7FA33B-37A4-C1B8-0081-6AE13383E779}"/>
              </a:ext>
              <a:ext uri="{C183D7F6-B498-43B3-948B-1728B52AA6E4}">
                <adec:decorative xmlns:adec="http://schemas.microsoft.com/office/drawing/2017/decorative" val="1"/>
              </a:ext>
            </a:extLst>
          </p:cNvPr>
          <p:cNvGrpSpPr/>
          <p:nvPr/>
        </p:nvGrpSpPr>
        <p:grpSpPr>
          <a:xfrm>
            <a:off x="564337" y="4202833"/>
            <a:ext cx="842422" cy="842418"/>
            <a:chOff x="2643786" y="4215754"/>
            <a:chExt cx="842422" cy="842418"/>
          </a:xfrm>
        </p:grpSpPr>
        <p:sp>
          <p:nvSpPr>
            <p:cNvPr id="117" name="Oval 116">
              <a:extLst>
                <a:ext uri="{FF2B5EF4-FFF2-40B4-BE49-F238E27FC236}">
                  <a16:creationId xmlns:a16="http://schemas.microsoft.com/office/drawing/2014/main" id="{FA429FFE-312B-9367-48F7-E536E44E6F02}"/>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8" name="Group 117">
              <a:extLst>
                <a:ext uri="{FF2B5EF4-FFF2-40B4-BE49-F238E27FC236}">
                  <a16:creationId xmlns:a16="http://schemas.microsoft.com/office/drawing/2014/main" id="{E391F7D2-54BA-BFEC-5607-1C880FDFB1F6}"/>
                </a:ext>
              </a:extLst>
            </p:cNvPr>
            <p:cNvGrpSpPr/>
            <p:nvPr/>
          </p:nvGrpSpPr>
          <p:grpSpPr>
            <a:xfrm>
              <a:off x="2725034" y="4518060"/>
              <a:ext cx="679926" cy="237806"/>
              <a:chOff x="2739549" y="4545762"/>
              <a:chExt cx="679926" cy="237806"/>
            </a:xfrm>
          </p:grpSpPr>
          <p:sp>
            <p:nvSpPr>
              <p:cNvPr id="119" name="Rectangle 5">
                <a:extLst>
                  <a:ext uri="{FF2B5EF4-FFF2-40B4-BE49-F238E27FC236}">
                    <a16:creationId xmlns:a16="http://schemas.microsoft.com/office/drawing/2014/main" id="{E9DB84BB-4C87-3541-8B89-B492F2EEFF0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20" name="Oval 119">
                <a:extLst>
                  <a:ext uri="{FF2B5EF4-FFF2-40B4-BE49-F238E27FC236}">
                    <a16:creationId xmlns:a16="http://schemas.microsoft.com/office/drawing/2014/main" id="{366B10C1-60A3-8BFF-491C-EF4B9758D24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21" name="Group 120">
            <a:extLst>
              <a:ext uri="{FF2B5EF4-FFF2-40B4-BE49-F238E27FC236}">
                <a16:creationId xmlns:a16="http://schemas.microsoft.com/office/drawing/2014/main" id="{65B3C162-5ED6-41EC-E6B5-4E06B646708E}"/>
              </a:ext>
              <a:ext uri="{C183D7F6-B498-43B3-948B-1728B52AA6E4}">
                <adec:decorative xmlns:adec="http://schemas.microsoft.com/office/drawing/2017/decorative" val="1"/>
              </a:ext>
            </a:extLst>
          </p:cNvPr>
          <p:cNvGrpSpPr/>
          <p:nvPr/>
        </p:nvGrpSpPr>
        <p:grpSpPr>
          <a:xfrm>
            <a:off x="564337" y="3015641"/>
            <a:ext cx="842422" cy="842418"/>
            <a:chOff x="2643786" y="3028562"/>
            <a:chExt cx="842422" cy="842418"/>
          </a:xfrm>
        </p:grpSpPr>
        <p:sp>
          <p:nvSpPr>
            <p:cNvPr id="122" name="Oval 121">
              <a:extLst>
                <a:ext uri="{FF2B5EF4-FFF2-40B4-BE49-F238E27FC236}">
                  <a16:creationId xmlns:a16="http://schemas.microsoft.com/office/drawing/2014/main" id="{CC70555C-162B-11EA-CC60-1A70A76EA88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3" name="Group 122">
              <a:extLst>
                <a:ext uri="{FF2B5EF4-FFF2-40B4-BE49-F238E27FC236}">
                  <a16:creationId xmlns:a16="http://schemas.microsoft.com/office/drawing/2014/main" id="{E77496EE-3121-7C7E-91B4-9CC3FB860099}"/>
                </a:ext>
              </a:extLst>
            </p:cNvPr>
            <p:cNvGrpSpPr/>
            <p:nvPr/>
          </p:nvGrpSpPr>
          <p:grpSpPr>
            <a:xfrm>
              <a:off x="2863714" y="3137652"/>
              <a:ext cx="402567" cy="624238"/>
              <a:chOff x="2905821" y="3132001"/>
              <a:chExt cx="339644" cy="655658"/>
            </a:xfrm>
          </p:grpSpPr>
          <p:pic>
            <p:nvPicPr>
              <p:cNvPr id="124" name="Picture 123">
                <a:extLst>
                  <a:ext uri="{FF2B5EF4-FFF2-40B4-BE49-F238E27FC236}">
                    <a16:creationId xmlns:a16="http://schemas.microsoft.com/office/drawing/2014/main" id="{AD04ED01-BB96-7038-4825-A25314D0F94F}"/>
                  </a:ext>
                </a:extLst>
              </p:cNvPr>
              <p:cNvPicPr>
                <a:picLocks noChangeAspect="1"/>
              </p:cNvPicPr>
              <p:nvPr/>
            </p:nvPicPr>
            <p:blipFill>
              <a:blip r:embed="rId12"/>
              <a:stretch>
                <a:fillRect/>
              </a:stretch>
            </p:blipFill>
            <p:spPr>
              <a:xfrm>
                <a:off x="2905821" y="3132001"/>
                <a:ext cx="339644" cy="655658"/>
              </a:xfrm>
              <a:prstGeom prst="rect">
                <a:avLst/>
              </a:prstGeom>
            </p:spPr>
          </p:pic>
          <p:sp>
            <p:nvSpPr>
              <p:cNvPr id="125" name="Rectangle 124">
                <a:extLst>
                  <a:ext uri="{FF2B5EF4-FFF2-40B4-BE49-F238E27FC236}">
                    <a16:creationId xmlns:a16="http://schemas.microsoft.com/office/drawing/2014/main" id="{D9B1D92A-D787-FDCC-EC19-CCB089E14BB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26" name="Oval 125">
                <a:extLst>
                  <a:ext uri="{FF2B5EF4-FFF2-40B4-BE49-F238E27FC236}">
                    <a16:creationId xmlns:a16="http://schemas.microsoft.com/office/drawing/2014/main" id="{BD517D61-0598-1FFA-ADB8-454BF047D5B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40830904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08333E-6 4.81481E-6 L 0.04219 0.00092 " pathEditMode="relative" rAng="0" ptsTypes="AA">
                                      <p:cBhvr>
                                        <p:cTn id="6" dur="500" fill="hold"/>
                                        <p:tgtEl>
                                          <p:spTgt spid="69"/>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69"/>
                                        </p:tgtEl>
                                      </p:cBhvr>
                                    </p:animEffect>
                                    <p:animScale>
                                      <p:cBhvr>
                                        <p:cTn id="10" dur="250" autoRev="1" fill="hold"/>
                                        <p:tgtEl>
                                          <p:spTgt spid="69"/>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69"/>
                                        </p:tgtEl>
                                      </p:cBhvr>
                                    </p:animEffect>
                                    <p:set>
                                      <p:cBhvr>
                                        <p:cTn id="14" dur="1" fill="hold">
                                          <p:stCondLst>
                                            <p:cond delay="499"/>
                                          </p:stCondLst>
                                        </p:cTn>
                                        <p:tgtEl>
                                          <p:spTgt spid="6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500"/>
                                        <p:tgtEl>
                                          <p:spTgt spid="46"/>
                                        </p:tgtEl>
                                      </p:cBhvr>
                                    </p:animEffect>
                                  </p:childTnLst>
                                </p:cTn>
                              </p:par>
                              <p:par>
                                <p:cTn id="20" presetID="10" presetClass="entr" presetSubtype="0" fill="hold" nodeType="withEffect">
                                  <p:stCondLst>
                                    <p:cond delay="0"/>
                                  </p:stCondLst>
                                  <p:childTnLst>
                                    <p:set>
                                      <p:cBhvr>
                                        <p:cTn id="21" dur="1" fill="hold">
                                          <p:stCondLst>
                                            <p:cond delay="0"/>
                                          </p:stCondLst>
                                        </p:cTn>
                                        <p:tgtEl>
                                          <p:spTgt spid="96"/>
                                        </p:tgtEl>
                                        <p:attrNameLst>
                                          <p:attrName>style.visibility</p:attrName>
                                        </p:attrNameLst>
                                      </p:cBhvr>
                                      <p:to>
                                        <p:strVal val="visible"/>
                                      </p:to>
                                    </p:set>
                                    <p:animEffect transition="in" filter="fade">
                                      <p:cBhvr>
                                        <p:cTn id="22" dur="500"/>
                                        <p:tgtEl>
                                          <p:spTgt spid="96"/>
                                        </p:tgtEl>
                                      </p:cBhvr>
                                    </p:animEffect>
                                  </p:childTnLst>
                                </p:cTn>
                              </p:par>
                              <p:par>
                                <p:cTn id="23" presetID="10" presetClass="entr" presetSubtype="0" fill="hold" nodeType="withEffect">
                                  <p:stCondLst>
                                    <p:cond delay="0"/>
                                  </p:stCondLst>
                                  <p:childTnLst>
                                    <p:set>
                                      <p:cBhvr>
                                        <p:cTn id="24" dur="1" fill="hold">
                                          <p:stCondLst>
                                            <p:cond delay="0"/>
                                          </p:stCondLst>
                                        </p:cTn>
                                        <p:tgtEl>
                                          <p:spTgt spid="95"/>
                                        </p:tgtEl>
                                        <p:attrNameLst>
                                          <p:attrName>style.visibility</p:attrName>
                                        </p:attrNameLst>
                                      </p:cBhvr>
                                      <p:to>
                                        <p:strVal val="visible"/>
                                      </p:to>
                                    </p:set>
                                    <p:animEffect transition="in" filter="fade">
                                      <p:cBhvr>
                                        <p:cTn id="25" dur="500"/>
                                        <p:tgtEl>
                                          <p:spTgt spid="9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7"/>
                                        </p:tgtEl>
                                        <p:attrNameLst>
                                          <p:attrName>style.visibility</p:attrName>
                                        </p:attrNameLst>
                                      </p:cBhvr>
                                      <p:to>
                                        <p:strVal val="visible"/>
                                      </p:to>
                                    </p:set>
                                    <p:animEffect transition="in" filter="fade">
                                      <p:cBhvr>
                                        <p:cTn id="28" dur="500"/>
                                        <p:tgtEl>
                                          <p:spTgt spid="97"/>
                                        </p:tgtEl>
                                      </p:cBhvr>
                                    </p:animEffect>
                                  </p:childTnLst>
                                </p:cTn>
                              </p:par>
                              <p:par>
                                <p:cTn id="29" presetID="10" presetClass="entr" presetSubtype="0" fill="hold" nodeType="withEffect">
                                  <p:stCondLst>
                                    <p:cond delay="0"/>
                                  </p:stCondLst>
                                  <p:childTnLst>
                                    <p:set>
                                      <p:cBhvr>
                                        <p:cTn id="30" dur="1" fill="hold">
                                          <p:stCondLst>
                                            <p:cond delay="0"/>
                                          </p:stCondLst>
                                        </p:cTn>
                                        <p:tgtEl>
                                          <p:spTgt spid="98"/>
                                        </p:tgtEl>
                                        <p:attrNameLst>
                                          <p:attrName>style.visibility</p:attrName>
                                        </p:attrNameLst>
                                      </p:cBhvr>
                                      <p:to>
                                        <p:strVal val="visible"/>
                                      </p:to>
                                    </p:set>
                                    <p:animEffect transition="in" filter="fade">
                                      <p:cBhvr>
                                        <p:cTn id="31"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9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ounded Rectangle 2">
            <a:extLst>
              <a:ext uri="{FF2B5EF4-FFF2-40B4-BE49-F238E27FC236}">
                <a16:creationId xmlns:a16="http://schemas.microsoft.com/office/drawing/2014/main" id="{CA676A31-B68E-4C3A-A6BE-D526066281B6}"/>
              </a:ext>
              <a:ext uri="{C183D7F6-B498-43B3-948B-1728B52AA6E4}">
                <adec:decorative xmlns:adec="http://schemas.microsoft.com/office/drawing/2017/decorative" val="1"/>
              </a:ext>
            </a:extLst>
          </p:cNvPr>
          <p:cNvSpPr/>
          <p:nvPr/>
        </p:nvSpPr>
        <p:spPr bwMode="auto">
          <a:xfrm>
            <a:off x="7996696" y="1851378"/>
            <a:ext cx="2154273" cy="4667116"/>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Intune</a:t>
            </a:r>
          </a:p>
        </p:txBody>
      </p:sp>
      <p:sp>
        <p:nvSpPr>
          <p:cNvPr id="4" name="Title 3"/>
          <p:cNvSpPr>
            <a:spLocks noGrp="1"/>
          </p:cNvSpPr>
          <p:nvPr>
            <p:ph type="title"/>
          </p:nvPr>
        </p:nvSpPr>
        <p:spPr/>
        <p:txBody>
          <a:bodyPr/>
          <a:lstStyle/>
          <a:p>
            <a:r>
              <a:rPr lang="en-GB"/>
              <a:t>User sign-in conditional access</a:t>
            </a:r>
            <a:br>
              <a:rPr lang="en-GB"/>
            </a:br>
            <a:r>
              <a:rPr lang="en-GB" sz="2000" spc="0">
                <a:latin typeface="+mn-lt"/>
              </a:rPr>
              <a:t>Intune compliance</a:t>
            </a:r>
            <a:endParaRPr lang="en-US" sz="2000" spc="0">
              <a:latin typeface="+mn-lt"/>
            </a:endParaRPr>
          </a:p>
        </p:txBody>
      </p:sp>
      <p:sp>
        <p:nvSpPr>
          <p:cNvPr id="3" name="Rounded Rectangle 2">
            <a:extLst>
              <a:ext uri="{C183D7F6-B498-43B3-948B-1728B52AA6E4}">
                <adec:decorative xmlns:adec="http://schemas.microsoft.com/office/drawing/2017/decorative" val="1"/>
              </a:ext>
            </a:extLst>
          </p:cNvPr>
          <p:cNvSpPr/>
          <p:nvPr/>
        </p:nvSpPr>
        <p:spPr bwMode="auto">
          <a:xfrm>
            <a:off x="1667305" y="1627225"/>
            <a:ext cx="6238185" cy="4891269"/>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Azure Active Directory Conditional Access Rule</a:t>
            </a:r>
          </a:p>
        </p:txBody>
      </p:sp>
      <p:sp>
        <p:nvSpPr>
          <p:cNvPr id="42" name="Rounded Rectangle 41">
            <a:extLst>
              <a:ext uri="{C183D7F6-B498-43B3-948B-1728B52AA6E4}">
                <adec:decorative xmlns:adec="http://schemas.microsoft.com/office/drawing/2017/decorative" val="1"/>
              </a:ext>
            </a:extLst>
          </p:cNvPr>
          <p:cNvSpPr/>
          <p:nvPr/>
        </p:nvSpPr>
        <p:spPr bwMode="auto">
          <a:xfrm>
            <a:off x="1787765" y="2253289"/>
            <a:ext cx="4103192"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43" name="Rounded Rectangle 42">
            <a:extLst>
              <a:ext uri="{C183D7F6-B498-43B3-948B-1728B52AA6E4}">
                <adec:decorative xmlns:adec="http://schemas.microsoft.com/office/drawing/2017/decorative" val="1"/>
              </a:ext>
            </a:extLst>
          </p:cNvPr>
          <p:cNvSpPr/>
          <p:nvPr/>
        </p:nvSpPr>
        <p:spPr bwMode="auto">
          <a:xfrm>
            <a:off x="5965241" y="2253289"/>
            <a:ext cx="1787121"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Access Controls</a:t>
            </a:r>
          </a:p>
        </p:txBody>
      </p:sp>
      <p:sp>
        <p:nvSpPr>
          <p:cNvPr id="70" name="Rounded Rectangle 69">
            <a:extLst>
              <a:ext uri="{C183D7F6-B498-43B3-948B-1728B52AA6E4}">
                <adec:decorative xmlns:adec="http://schemas.microsoft.com/office/drawing/2017/decorative" val="1"/>
              </a:ext>
            </a:extLst>
          </p:cNvPr>
          <p:cNvSpPr/>
          <p:nvPr/>
        </p:nvSpPr>
        <p:spPr bwMode="auto">
          <a:xfrm>
            <a:off x="8091324" y="2495835"/>
            <a:ext cx="1924180" cy="386875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Compliance Policy</a:t>
            </a:r>
          </a:p>
        </p:txBody>
      </p:sp>
      <p:graphicFrame>
        <p:nvGraphicFramePr>
          <p:cNvPr id="71" name="Table 70">
            <a:extLs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880906564"/>
              </p:ext>
            </p:extLst>
          </p:nvPr>
        </p:nvGraphicFramePr>
        <p:xfrm>
          <a:off x="8247992" y="2896289"/>
          <a:ext cx="1607609" cy="3291840"/>
        </p:xfrm>
        <a:graphic>
          <a:graphicData uri="http://schemas.openxmlformats.org/drawingml/2006/table">
            <a:tbl>
              <a:tblPr firstRow="1" bandRow="1">
                <a:tableStyleId>{073A0DAA-6AF3-43AB-8588-CEC1D06C72B9}</a:tableStyleId>
              </a:tblPr>
              <a:tblGrid>
                <a:gridCol w="1607609">
                  <a:extLst>
                    <a:ext uri="{9D8B030D-6E8A-4147-A177-3AD203B41FA5}">
                      <a16:colId xmlns:a16="http://schemas.microsoft.com/office/drawing/2014/main" val="4234686993"/>
                    </a:ext>
                  </a:extLst>
                </a:gridCol>
              </a:tblGrid>
              <a:tr h="375104">
                <a:tc>
                  <a:txBody>
                    <a:bodyPr/>
                    <a:lstStyle/>
                    <a:p>
                      <a:pPr algn="ctr"/>
                      <a:r>
                        <a:rPr lang="en-US" sz="1200" b="1" dirty="0">
                          <a:solidFill>
                            <a:schemeClr val="accent1"/>
                          </a:solidFill>
                        </a:rPr>
                        <a:t>Compliance Settings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341657">
                <a:tc>
                  <a:txBody>
                    <a:bodyPr/>
                    <a:lstStyle/>
                    <a:p>
                      <a:pPr algn="r"/>
                      <a:r>
                        <a:rPr lang="en-US" sz="1050"/>
                        <a:t>Rooted</a:t>
                      </a:r>
                      <a:r>
                        <a:rPr lang="en-US" sz="1050" baseline="0"/>
                        <a:t> Devices: Block</a:t>
                      </a:r>
                    </a:p>
                    <a:p>
                      <a:pPr algn="r"/>
                      <a:r>
                        <a:rPr lang="en-US" sz="1050" baseline="0"/>
                        <a:t>Block Minimum OS: 5.0</a:t>
                      </a:r>
                      <a:endParaRPr lang="en-US" sz="105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375104">
                <a:tc>
                  <a:txBody>
                    <a:bodyPr/>
                    <a:lstStyle/>
                    <a:p>
                      <a:pPr algn="ctr"/>
                      <a:r>
                        <a:rPr lang="en-US" sz="1200" b="1" dirty="0">
                          <a:solidFill>
                            <a:schemeClr val="accent1"/>
                          </a:solidFill>
                        </a:rPr>
                        <a:t>Actions for </a:t>
                      </a:r>
                      <a:br>
                        <a:rPr lang="en-US" sz="1200" b="1" dirty="0">
                          <a:solidFill>
                            <a:schemeClr val="accent1"/>
                          </a:solidFill>
                        </a:rPr>
                      </a:br>
                      <a:r>
                        <a:rPr lang="en-US" sz="1200" b="1" dirty="0">
                          <a:solidFill>
                            <a:schemeClr val="accent1"/>
                          </a:solidFill>
                        </a:rPr>
                        <a:t>non-compliance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468880">
                <a:tc>
                  <a:txBody>
                    <a:bodyPr/>
                    <a:lstStyle/>
                    <a:p>
                      <a:pPr algn="ctr"/>
                      <a:r>
                        <a:rPr lang="en-US" sz="1050"/>
                        <a:t>Mark device noncompliant: Immediately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r h="225062">
                <a:tc>
                  <a:txBody>
                    <a:bodyPr/>
                    <a:lstStyle/>
                    <a:p>
                      <a:pPr marL="0" algn="ctr" defTabSz="914367" rtl="0" eaLnBrk="1" latinLnBrk="0" hangingPunct="1"/>
                      <a:r>
                        <a:rPr lang="en-US" sz="1200" b="1" kern="1200" dirty="0">
                          <a:solidFill>
                            <a:schemeClr val="accent1"/>
                          </a:solidFill>
                          <a:latin typeface="+mn-lt"/>
                          <a:ea typeface="+mn-ea"/>
                          <a:cs typeface="+mn-cs"/>
                        </a:rPr>
                        <a:t>Assignments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3523906"/>
                  </a:ext>
                </a:extLst>
              </a:tr>
              <a:tr h="206307">
                <a:tc>
                  <a:txBody>
                    <a:bodyPr/>
                    <a:lstStyle/>
                    <a:p>
                      <a:pPr algn="ctr"/>
                      <a:r>
                        <a:rPr lang="en-US" sz="1050"/>
                        <a:t>All Users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57871788"/>
                  </a:ext>
                </a:extLst>
              </a:tr>
              <a:tr h="375104">
                <a:tc>
                  <a:txBody>
                    <a:bodyPr/>
                    <a:lstStyle/>
                    <a:p>
                      <a:pPr marL="0" algn="ctr" defTabSz="914367" rtl="0" eaLnBrk="1" latinLnBrk="0" hangingPunct="1"/>
                      <a:r>
                        <a:rPr lang="en-US" sz="1200" b="1" kern="1200" dirty="0">
                          <a:solidFill>
                            <a:schemeClr val="accent1"/>
                          </a:solidFill>
                          <a:latin typeface="+mn-lt"/>
                          <a:ea typeface="+mn-ea"/>
                          <a:cs typeface="+mn-cs"/>
                        </a:rPr>
                        <a:t>Device Scoping Filters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78199055"/>
                  </a:ext>
                </a:extLst>
              </a:tr>
              <a:tr h="337593">
                <a:tc>
                  <a:txBody>
                    <a:bodyPr/>
                    <a:lstStyle/>
                    <a:p>
                      <a:pPr algn="ctr"/>
                      <a:r>
                        <a:rPr lang="en-US" sz="1050" dirty="0"/>
                        <a:t>Teams Android </a:t>
                      </a:r>
                      <a:br>
                        <a:rPr lang="en-US" sz="1050" dirty="0"/>
                      </a:br>
                      <a:r>
                        <a:rPr lang="en-US" sz="1050" dirty="0"/>
                        <a:t>Device Models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41906722"/>
                  </a:ext>
                </a:extLst>
              </a:tr>
            </a:tbl>
          </a:graphicData>
        </a:graphic>
      </p:graphicFrame>
      <p:pic>
        <p:nvPicPr>
          <p:cNvPr id="75" name="Graphic 358">
            <a:extLst>
              <a:ext uri="{FF2B5EF4-FFF2-40B4-BE49-F238E27FC236}">
                <a16:creationId xmlns:a16="http://schemas.microsoft.com/office/drawing/2014/main" id="{86A9D539-5311-4EDF-A57A-BF1FAF70D3E9}"/>
              </a:ext>
              <a:ext uri="{C183D7F6-B498-43B3-948B-1728B52AA6E4}">
                <adec:decorative xmlns:adec="http://schemas.microsoft.com/office/drawing/2017/decorative" val="1"/>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42408" t="-42408" r="-42408" b="-42408"/>
          <a:stretch/>
        </p:blipFill>
        <p:spPr>
          <a:xfrm>
            <a:off x="8137494" y="1808860"/>
            <a:ext cx="670210" cy="670206"/>
          </a:xfrm>
          <a:prstGeom prst="rect">
            <a:avLst/>
          </a:prstGeom>
        </p:spPr>
      </p:pic>
      <p:pic>
        <p:nvPicPr>
          <p:cNvPr id="80" name="Graphic 79">
            <a:extLst>
              <a:ext uri="{FF2B5EF4-FFF2-40B4-BE49-F238E27FC236}">
                <a16:creationId xmlns:a16="http://schemas.microsoft.com/office/drawing/2014/main" id="{83243566-A56B-4C57-AC73-B8329D2D1496}"/>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932648" y="1713100"/>
            <a:ext cx="454367" cy="454367"/>
          </a:xfrm>
          <a:prstGeom prst="rect">
            <a:avLst/>
          </a:prstGeom>
        </p:spPr>
      </p:pic>
      <p:pic>
        <p:nvPicPr>
          <p:cNvPr id="81" name="Picture 80">
            <a:extLst>
              <a:ext uri="{FF2B5EF4-FFF2-40B4-BE49-F238E27FC236}">
                <a16:creationId xmlns:a16="http://schemas.microsoft.com/office/drawing/2014/main" id="{59F5DDC7-C88A-40C9-A663-46E85B743530}"/>
              </a:ext>
              <a:ext uri="{C183D7F6-B498-43B3-948B-1728B52AA6E4}">
                <adec:decorative xmlns:adec="http://schemas.microsoft.com/office/drawing/2017/decorative" val="1"/>
              </a:ext>
            </a:extLst>
          </p:cNvPr>
          <p:cNvPicPr>
            <a:picLocks noChangeAspect="1"/>
          </p:cNvPicPr>
          <p:nvPr/>
        </p:nvPicPr>
        <p:blipFill rotWithShape="1">
          <a:blip r:embed="rId6"/>
          <a:srcRect l="14959" t="14959" r="14959" b="14959"/>
          <a:stretch/>
        </p:blipFill>
        <p:spPr>
          <a:xfrm>
            <a:off x="10529768" y="3461042"/>
            <a:ext cx="1058122" cy="1058122"/>
          </a:xfrm>
          <a:prstGeom prst="rect">
            <a:avLst/>
          </a:prstGeom>
        </p:spPr>
      </p:pic>
      <p:graphicFrame>
        <p:nvGraphicFramePr>
          <p:cNvPr id="99" name="Table 98">
            <a:extLst>
              <a:ext uri="{FF2B5EF4-FFF2-40B4-BE49-F238E27FC236}">
                <a16:creationId xmlns:a16="http://schemas.microsoft.com/office/drawing/2014/main" id="{B387A204-3CC7-45D1-8D40-338252249BC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885837838"/>
              </p:ext>
            </p:extLst>
          </p:nvPr>
        </p:nvGraphicFramePr>
        <p:xfrm>
          <a:off x="6110142" y="4113070"/>
          <a:ext cx="1500828" cy="1146987"/>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ctr"/>
                      <a:r>
                        <a:rPr lang="en-US" sz="1200"/>
                        <a:t>Controls: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717197">
                <a:tc>
                  <a:txBody>
                    <a:bodyPr/>
                    <a:lstStyle/>
                    <a:p>
                      <a:pPr algn="ctr"/>
                      <a:r>
                        <a:rPr lang="en-US" sz="1200"/>
                        <a:t>Require Device</a:t>
                      </a:r>
                    </a:p>
                    <a:p>
                      <a:pPr algn="ctr"/>
                      <a:r>
                        <a:rPr lang="en-US" sz="1200"/>
                        <a:t> to be marked</a:t>
                      </a:r>
                    </a:p>
                    <a:p>
                      <a:pPr algn="ctr"/>
                      <a:r>
                        <a:rPr lang="en-US" sz="1200"/>
                        <a:t> as Compliant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10" name="Table 109">
            <a:extLst>
              <a:ext uri="{FF2B5EF4-FFF2-40B4-BE49-F238E27FC236}">
                <a16:creationId xmlns:a16="http://schemas.microsoft.com/office/drawing/2014/main" id="{B26DC4AA-32A1-45CB-8BC7-49E59F0A019C}"/>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2877348808"/>
              </p:ext>
            </p:extLst>
          </p:nvPr>
        </p:nvGraphicFramePr>
        <p:xfrm>
          <a:off x="1928001"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a:t>All Users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11" name="Table 110">
            <a:extLst>
              <a:ext uri="{FF2B5EF4-FFF2-40B4-BE49-F238E27FC236}">
                <a16:creationId xmlns:a16="http://schemas.microsoft.com/office/drawing/2014/main" id="{4B19DFBE-0D25-45F2-BF58-6ECF265CF7BE}"/>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505689274"/>
              </p:ext>
            </p:extLst>
          </p:nvPr>
        </p:nvGraphicFramePr>
        <p:xfrm>
          <a:off x="1928000" y="3826888"/>
          <a:ext cx="1869517" cy="1989573"/>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Exchange</a:t>
                      </a:r>
                      <a:r>
                        <a:rPr lang="en-US" sz="1200" baseline="0"/>
                        <a:t> Online</a:t>
                      </a:r>
                      <a:endParaRPr lang="en-US" sz="120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Microsoft Teams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519935">
                <a:tc>
                  <a:txBody>
                    <a:bodyPr/>
                    <a:lstStyle/>
                    <a:p>
                      <a:pPr algn="l"/>
                      <a:r>
                        <a:rPr lang="en-US" sz="1200"/>
                        <a:t>SharePoint Online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701402"/>
                  </a:ext>
                </a:extLst>
              </a:tr>
            </a:tbl>
          </a:graphicData>
        </a:graphic>
      </p:graphicFrame>
      <p:graphicFrame>
        <p:nvGraphicFramePr>
          <p:cNvPr id="112" name="Table 111">
            <a:extLst>
              <a:ext uri="{FF2B5EF4-FFF2-40B4-BE49-F238E27FC236}">
                <a16:creationId xmlns:a16="http://schemas.microsoft.com/office/drawing/2014/main" id="{17BEDBEC-A32D-4A27-B49C-47511E0B5EDD}"/>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305023258"/>
              </p:ext>
            </p:extLst>
          </p:nvPr>
        </p:nvGraphicFramePr>
        <p:xfrm>
          <a:off x="3877643" y="2898105"/>
          <a:ext cx="1869517" cy="2470284"/>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dirty="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68">
                <a:tc>
                  <a:txBody>
                    <a:bodyPr/>
                    <a:lstStyle/>
                    <a:p>
                      <a:pPr algn="l"/>
                      <a:r>
                        <a:rPr lang="en-US" sz="1200" b="1" dirty="0">
                          <a:solidFill>
                            <a:schemeClr val="accent1"/>
                          </a:solidFill>
                        </a:rPr>
                        <a:t>Device</a:t>
                      </a:r>
                      <a:r>
                        <a:rPr lang="en-US" sz="1200" b="1" baseline="0" dirty="0">
                          <a:solidFill>
                            <a:schemeClr val="accent1"/>
                          </a:solidFill>
                        </a:rPr>
                        <a:t> Platforms</a:t>
                      </a:r>
                      <a:endParaRPr lang="en-US" sz="1200" b="1" dirty="0">
                        <a:solidFill>
                          <a:schemeClr val="accent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90490">
                <a:tc>
                  <a:txBody>
                    <a:bodyPr/>
                    <a:lstStyle/>
                    <a:p>
                      <a:pPr algn="l"/>
                      <a:r>
                        <a:rPr lang="en-US" sz="1200"/>
                        <a:t>Android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429768">
                <a:tc>
                  <a:txBody>
                    <a:bodyPr/>
                    <a:lstStyle/>
                    <a:p>
                      <a:pPr algn="l"/>
                      <a:r>
                        <a:rPr lang="en-US" sz="1200" b="1" dirty="0">
                          <a:solidFill>
                            <a:schemeClr val="accent1"/>
                          </a:solidFill>
                        </a:rPr>
                        <a:t>Device Scoping Filters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590490">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t>Team Android </a:t>
                      </a:r>
                      <a:br>
                        <a:rPr lang="en-US" sz="1200" dirty="0"/>
                      </a:br>
                      <a:r>
                        <a:rPr lang="en-US" sz="1200" dirty="0"/>
                        <a:t>Device Models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bl>
          </a:graphicData>
        </a:graphic>
      </p:graphicFrame>
      <p:pic>
        <p:nvPicPr>
          <p:cNvPr id="113" name="Picture 112">
            <a:extLst>
              <a:ext uri="{FF2B5EF4-FFF2-40B4-BE49-F238E27FC236}">
                <a16:creationId xmlns:a16="http://schemas.microsoft.com/office/drawing/2014/main" id="{7467DB24-4037-46F2-9D84-3A182AC11405}"/>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95589" y="4215651"/>
            <a:ext cx="655057" cy="655057"/>
          </a:xfrm>
          <a:prstGeom prst="rect">
            <a:avLst/>
          </a:prstGeom>
        </p:spPr>
      </p:pic>
      <p:pic>
        <p:nvPicPr>
          <p:cNvPr id="114" name="Picture 113">
            <a:extLst>
              <a:ext uri="{FF2B5EF4-FFF2-40B4-BE49-F238E27FC236}">
                <a16:creationId xmlns:a16="http://schemas.microsoft.com/office/drawing/2014/main" id="{6D29569C-F234-458F-87BD-63F6BB557C29}"/>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5589" y="4702611"/>
            <a:ext cx="655057" cy="655057"/>
          </a:xfrm>
          <a:prstGeom prst="rect">
            <a:avLst/>
          </a:prstGeom>
        </p:spPr>
      </p:pic>
      <p:pic>
        <p:nvPicPr>
          <p:cNvPr id="115" name="Picture 114">
            <a:extLst>
              <a:ext uri="{FF2B5EF4-FFF2-40B4-BE49-F238E27FC236}">
                <a16:creationId xmlns:a16="http://schemas.microsoft.com/office/drawing/2014/main" id="{1B80D653-2FB5-4109-A14E-5461944A69EC}"/>
              </a:ext>
              <a:ext uri="{C183D7F6-B498-43B3-948B-1728B52AA6E4}">
                <adec:decorative xmlns:adec="http://schemas.microsoft.com/office/drawing/2017/decorative" val="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195589" y="5211251"/>
            <a:ext cx="655057" cy="655057"/>
          </a:xfrm>
          <a:prstGeom prst="rect">
            <a:avLst/>
          </a:prstGeom>
        </p:spPr>
      </p:pic>
      <p:graphicFrame>
        <p:nvGraphicFramePr>
          <p:cNvPr id="116" name="Table 115">
            <a:extLst>
              <a:ext uri="{FF2B5EF4-FFF2-40B4-BE49-F238E27FC236}">
                <a16:creationId xmlns:a16="http://schemas.microsoft.com/office/drawing/2014/main" id="{876FC8EC-A4DF-4E36-8F98-D6297F1219D5}"/>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184746707"/>
              </p:ext>
            </p:extLst>
          </p:nvPr>
        </p:nvGraphicFramePr>
        <p:xfrm>
          <a:off x="6110142" y="2898103"/>
          <a:ext cx="1500828" cy="1103529"/>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l"/>
                      <a:r>
                        <a:rPr lang="en-US" sz="120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a:t>Grant Access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sp>
        <p:nvSpPr>
          <p:cNvPr id="118" name="Freeform 13">
            <a:extLst>
              <a:ext uri="{FF2B5EF4-FFF2-40B4-BE49-F238E27FC236}">
                <a16:creationId xmlns:a16="http://schemas.microsoft.com/office/drawing/2014/main" id="{110BD951-175D-44BA-91F0-0CE2CEE09659}"/>
              </a:ext>
              <a:ext uri="{C183D7F6-B498-43B3-948B-1728B52AA6E4}">
                <adec:decorative xmlns:adec="http://schemas.microsoft.com/office/drawing/2017/decorative" val="1"/>
              </a:ext>
            </a:extLst>
          </p:cNvPr>
          <p:cNvSpPr>
            <a:spLocks noEditPoints="1"/>
          </p:cNvSpPr>
          <p:nvPr/>
        </p:nvSpPr>
        <p:spPr bwMode="auto">
          <a:xfrm>
            <a:off x="7149777" y="3502079"/>
            <a:ext cx="280570" cy="281516"/>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chemeClr val="bg2">
              <a:lumMod val="75000"/>
            </a:schemeClr>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pic>
        <p:nvPicPr>
          <p:cNvPr id="126" name="Android">
            <a:extLst>
              <a:ext uri="{FF2B5EF4-FFF2-40B4-BE49-F238E27FC236}">
                <a16:creationId xmlns:a16="http://schemas.microsoft.com/office/drawing/2014/main" id="{A8EA9468-5774-4CBC-B922-BD9D5EC3D0E8}"/>
              </a:ext>
              <a:ext uri="{C183D7F6-B498-43B3-948B-1728B52AA6E4}">
                <adec:decorative xmlns:adec="http://schemas.microsoft.com/office/drawing/2017/decorative" val="1"/>
              </a:ext>
            </a:extLst>
          </p:cNvPr>
          <p:cNvPicPr>
            <a:picLocks noChangeAspect="1"/>
          </p:cNvPicPr>
          <p:nvPr/>
        </p:nvPicPr>
        <p:blipFill rotWithShape="1">
          <a:blip r:embed="rId10"/>
          <a:srcRect l="7" t="-7921" r="66535" b="7921"/>
          <a:stretch/>
        </p:blipFill>
        <p:spPr>
          <a:xfrm>
            <a:off x="4671618" y="3842667"/>
            <a:ext cx="367629" cy="395562"/>
          </a:xfrm>
          <a:prstGeom prst="rect">
            <a:avLst/>
          </a:prstGeom>
        </p:spPr>
      </p:pic>
      <p:pic>
        <p:nvPicPr>
          <p:cNvPr id="127" name="Picture 126">
            <a:extLst>
              <a:ext uri="{FF2B5EF4-FFF2-40B4-BE49-F238E27FC236}">
                <a16:creationId xmlns:a16="http://schemas.microsoft.com/office/drawing/2014/main" id="{3CC51122-9CBE-496B-8519-F3A4D2AC2594}"/>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933630" y="4655092"/>
            <a:ext cx="813197" cy="813197"/>
          </a:xfrm>
          <a:prstGeom prst="rect">
            <a:avLst/>
          </a:prstGeom>
        </p:spPr>
      </p:pic>
      <p:grpSp>
        <p:nvGrpSpPr>
          <p:cNvPr id="128" name="Group 11">
            <a:extLst>
              <a:ext uri="{FF2B5EF4-FFF2-40B4-BE49-F238E27FC236}">
                <a16:creationId xmlns:a16="http://schemas.microsoft.com/office/drawing/2014/main" id="{0748AA6D-0643-4D82-8269-E58E1929256E}"/>
              </a:ext>
              <a:ext uri="{C183D7F6-B498-43B3-948B-1728B52AA6E4}">
                <adec:decorative xmlns:adec="http://schemas.microsoft.com/office/drawing/2017/decorative" val="1"/>
              </a:ext>
            </a:extLst>
          </p:cNvPr>
          <p:cNvGrpSpPr>
            <a:grpSpLocks noChangeAspect="1"/>
          </p:cNvGrpSpPr>
          <p:nvPr/>
        </p:nvGrpSpPr>
        <p:grpSpPr bwMode="auto">
          <a:xfrm>
            <a:off x="3263491" y="3420533"/>
            <a:ext cx="376883" cy="222838"/>
            <a:chOff x="1174" y="1815"/>
            <a:chExt cx="252" cy="149"/>
          </a:xfrm>
          <a:solidFill>
            <a:schemeClr val="bg2">
              <a:lumMod val="75000"/>
            </a:schemeClr>
          </a:solidFill>
        </p:grpSpPr>
        <p:sp>
          <p:nvSpPr>
            <p:cNvPr id="129" name="Freeform 12">
              <a:extLst>
                <a:ext uri="{FF2B5EF4-FFF2-40B4-BE49-F238E27FC236}">
                  <a16:creationId xmlns:a16="http://schemas.microsoft.com/office/drawing/2014/main" id="{F79EAB29-5DED-451B-8654-726237CA37EB}"/>
                </a:ext>
              </a:extLst>
            </p:cNvPr>
            <p:cNvSpPr>
              <a:spLocks/>
            </p:cNvSpPr>
            <p:nvPr/>
          </p:nvSpPr>
          <p:spPr bwMode="auto">
            <a:xfrm>
              <a:off x="1174" y="1925"/>
              <a:ext cx="56" cy="39"/>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0" name="Freeform 13">
              <a:extLst>
                <a:ext uri="{FF2B5EF4-FFF2-40B4-BE49-F238E27FC236}">
                  <a16:creationId xmlns:a16="http://schemas.microsoft.com/office/drawing/2014/main" id="{B7D8A84C-78E8-41C3-B307-D70ABB977D5B}"/>
                </a:ext>
              </a:extLst>
            </p:cNvPr>
            <p:cNvSpPr>
              <a:spLocks/>
            </p:cNvSpPr>
            <p:nvPr/>
          </p:nvSpPr>
          <p:spPr bwMode="auto">
            <a:xfrm>
              <a:off x="1241" y="1905"/>
              <a:ext cx="103" cy="59"/>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1" name="Freeform 14">
              <a:extLst>
                <a:ext uri="{FF2B5EF4-FFF2-40B4-BE49-F238E27FC236}">
                  <a16:creationId xmlns:a16="http://schemas.microsoft.com/office/drawing/2014/main" id="{A77D3A37-BC2B-41E5-A34C-DB8F35BC7495}"/>
                </a:ext>
              </a:extLst>
            </p:cNvPr>
            <p:cNvSpPr>
              <a:spLocks/>
            </p:cNvSpPr>
            <p:nvPr/>
          </p:nvSpPr>
          <p:spPr bwMode="auto">
            <a:xfrm>
              <a:off x="1347" y="1924"/>
              <a:ext cx="79" cy="40"/>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2" name="Freeform 15">
              <a:extLst>
                <a:ext uri="{FF2B5EF4-FFF2-40B4-BE49-F238E27FC236}">
                  <a16:creationId xmlns:a16="http://schemas.microsoft.com/office/drawing/2014/main" id="{871C52B8-2290-41B9-BD35-D647C53DCC14}"/>
                </a:ext>
              </a:extLst>
            </p:cNvPr>
            <p:cNvSpPr>
              <a:spLocks/>
            </p:cNvSpPr>
            <p:nvPr/>
          </p:nvSpPr>
          <p:spPr bwMode="auto">
            <a:xfrm>
              <a:off x="1362" y="1865"/>
              <a:ext cx="49" cy="5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3" name="Freeform 16">
              <a:extLst>
                <a:ext uri="{FF2B5EF4-FFF2-40B4-BE49-F238E27FC236}">
                  <a16:creationId xmlns:a16="http://schemas.microsoft.com/office/drawing/2014/main" id="{C2380018-B02B-4060-B3C3-2BACE4704E9D}"/>
                </a:ext>
              </a:extLst>
            </p:cNvPr>
            <p:cNvSpPr>
              <a:spLocks/>
            </p:cNvSpPr>
            <p:nvPr/>
          </p:nvSpPr>
          <p:spPr bwMode="auto">
            <a:xfrm>
              <a:off x="1261" y="1815"/>
              <a:ext cx="79" cy="80"/>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4" name="Freeform 17">
              <a:extLst>
                <a:ext uri="{FF2B5EF4-FFF2-40B4-BE49-F238E27FC236}">
                  <a16:creationId xmlns:a16="http://schemas.microsoft.com/office/drawing/2014/main" id="{759ADA1A-C6F4-4407-9396-81F55FE3A961}"/>
                </a:ext>
              </a:extLst>
            </p:cNvPr>
            <p:cNvSpPr>
              <a:spLocks/>
            </p:cNvSpPr>
            <p:nvPr/>
          </p:nvSpPr>
          <p:spPr bwMode="auto">
            <a:xfrm>
              <a:off x="1184" y="1856"/>
              <a:ext cx="60" cy="59"/>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cxnSp>
        <p:nvCxnSpPr>
          <p:cNvPr id="135" name="Right Arrow">
            <a:extLst>
              <a:ext uri="{FF2B5EF4-FFF2-40B4-BE49-F238E27FC236}">
                <a16:creationId xmlns:a16="http://schemas.microsoft.com/office/drawing/2014/main" id="{B010873B-A1FE-4917-AB58-5C3959C593EA}"/>
              </a:ext>
              <a:ext uri="{C183D7F6-B498-43B3-948B-1728B52AA6E4}">
                <adec:decorative xmlns:adec="http://schemas.microsoft.com/office/drawing/2017/decorative" val="1"/>
              </a:ext>
            </a:extLst>
          </p:cNvPr>
          <p:cNvCxnSpPr>
            <a:cxnSpLocks/>
          </p:cNvCxnSpPr>
          <p:nvPr/>
        </p:nvCxnSpPr>
        <p:spPr>
          <a:xfrm>
            <a:off x="10212839" y="4001632"/>
            <a:ext cx="35850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pic>
        <p:nvPicPr>
          <p:cNvPr id="65" name="Graphic 64">
            <a:extLst>
              <a:ext uri="{FF2B5EF4-FFF2-40B4-BE49-F238E27FC236}">
                <a16:creationId xmlns:a16="http://schemas.microsoft.com/office/drawing/2014/main" id="{A4B0BD14-6A4C-41EA-815D-DCDE7027E721}"/>
              </a:ext>
              <a:ext uri="{C183D7F6-B498-43B3-948B-1728B52AA6E4}">
                <adec:decorative xmlns:adec="http://schemas.microsoft.com/office/drawing/2017/decorative" val="1"/>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502439" y="6313234"/>
            <a:ext cx="514176" cy="544766"/>
          </a:xfrm>
          <a:prstGeom prst="rect">
            <a:avLst/>
          </a:prstGeom>
        </p:spPr>
      </p:pic>
      <p:cxnSp>
        <p:nvCxnSpPr>
          <p:cNvPr id="67" name="Left Arrow">
            <a:extLst>
              <a:ext uri="{FF2B5EF4-FFF2-40B4-BE49-F238E27FC236}">
                <a16:creationId xmlns:a16="http://schemas.microsoft.com/office/drawing/2014/main" id="{8A26191B-1983-496A-B929-0CCA7F2DBFD1}"/>
              </a:ext>
              <a:ext uri="{C183D7F6-B498-43B3-948B-1728B52AA6E4}">
                <adec:decorative xmlns:adec="http://schemas.microsoft.com/office/drawing/2017/decorative" val="1"/>
              </a:ext>
            </a:extLst>
          </p:cNvPr>
          <p:cNvCxnSpPr>
            <a:cxnSpLocks/>
          </p:cNvCxnSpPr>
          <p:nvPr/>
        </p:nvCxnSpPr>
        <p:spPr>
          <a:xfrm>
            <a:off x="1171529" y="4003313"/>
            <a:ext cx="37462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grpSp>
        <p:nvGrpSpPr>
          <p:cNvPr id="77" name="Group 76">
            <a:extLst>
              <a:ext uri="{FF2B5EF4-FFF2-40B4-BE49-F238E27FC236}">
                <a16:creationId xmlns:a16="http://schemas.microsoft.com/office/drawing/2014/main" id="{0493200D-CA15-9630-9A4D-A6FAE73C3392}"/>
              </a:ext>
              <a:ext uri="{C183D7F6-B498-43B3-948B-1728B52AA6E4}">
                <adec:decorative xmlns:adec="http://schemas.microsoft.com/office/drawing/2017/decorative" val="1"/>
              </a:ext>
            </a:extLst>
          </p:cNvPr>
          <p:cNvGrpSpPr/>
          <p:nvPr/>
        </p:nvGrpSpPr>
        <p:grpSpPr>
          <a:xfrm>
            <a:off x="410355" y="1870861"/>
            <a:ext cx="842422" cy="4403995"/>
            <a:chOff x="453733" y="1664347"/>
            <a:chExt cx="842422" cy="4403995"/>
          </a:xfrm>
        </p:grpSpPr>
        <p:sp>
          <p:nvSpPr>
            <p:cNvPr id="78" name="Oval 77">
              <a:extLst>
                <a:ext uri="{FF2B5EF4-FFF2-40B4-BE49-F238E27FC236}">
                  <a16:creationId xmlns:a16="http://schemas.microsoft.com/office/drawing/2014/main" id="{EC5AD0D1-BD33-4F49-9FFC-2CE06829DD04}"/>
                </a:ext>
                <a:ext uri="{C183D7F6-B498-43B3-948B-1728B52AA6E4}">
                  <adec:decorative xmlns:adec="http://schemas.microsoft.com/office/drawing/2017/decorative" val="1"/>
                </a:ext>
              </a:extLst>
            </p:cNvPr>
            <p:cNvSpPr/>
            <p:nvPr/>
          </p:nvSpPr>
          <p:spPr bwMode="auto">
            <a:xfrm>
              <a:off x="453733" y="16643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9" name="Group 78">
              <a:extLst>
                <a:ext uri="{FF2B5EF4-FFF2-40B4-BE49-F238E27FC236}">
                  <a16:creationId xmlns:a16="http://schemas.microsoft.com/office/drawing/2014/main" id="{54585E64-2791-B35D-1909-E11FDBDC8183}"/>
                </a:ext>
                <a:ext uri="{C183D7F6-B498-43B3-948B-1728B52AA6E4}">
                  <adec:decorative xmlns:adec="http://schemas.microsoft.com/office/drawing/2017/decorative" val="1"/>
                </a:ext>
              </a:extLst>
            </p:cNvPr>
            <p:cNvGrpSpPr/>
            <p:nvPr/>
          </p:nvGrpSpPr>
          <p:grpSpPr>
            <a:xfrm>
              <a:off x="644962" y="1843671"/>
              <a:ext cx="459964" cy="483771"/>
              <a:chOff x="9328524" y="2214820"/>
              <a:chExt cx="459964" cy="483771"/>
            </a:xfrm>
          </p:grpSpPr>
          <p:sp>
            <p:nvSpPr>
              <p:cNvPr id="100" name="Rectangle: Rounded Corners 99">
                <a:extLst>
                  <a:ext uri="{FF2B5EF4-FFF2-40B4-BE49-F238E27FC236}">
                    <a16:creationId xmlns:a16="http://schemas.microsoft.com/office/drawing/2014/main" id="{4DF687C5-831E-FC40-8117-844014C2CAC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D073F4F6-8C8B-7F2F-9CAC-271A77DE995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2" name="Group 101">
                <a:extLst>
                  <a:ext uri="{FF2B5EF4-FFF2-40B4-BE49-F238E27FC236}">
                    <a16:creationId xmlns:a16="http://schemas.microsoft.com/office/drawing/2014/main" id="{960FD00C-CB59-FD43-92DF-B45026F278A5}"/>
                  </a:ext>
                </a:extLst>
              </p:cNvPr>
              <p:cNvGrpSpPr/>
              <p:nvPr/>
            </p:nvGrpSpPr>
            <p:grpSpPr>
              <a:xfrm>
                <a:off x="9549692" y="2525789"/>
                <a:ext cx="155052" cy="148677"/>
                <a:chOff x="4039410" y="4948360"/>
                <a:chExt cx="155073" cy="148698"/>
              </a:xfrm>
              <a:solidFill>
                <a:schemeClr val="bg1"/>
              </a:solidFill>
            </p:grpSpPr>
            <p:sp>
              <p:nvSpPr>
                <p:cNvPr id="105" name="Rectangle: Rounded Corners 104">
                  <a:extLst>
                    <a:ext uri="{FF2B5EF4-FFF2-40B4-BE49-F238E27FC236}">
                      <a16:creationId xmlns:a16="http://schemas.microsoft.com/office/drawing/2014/main" id="{57C9335F-E064-3DD1-FC85-3F33CC6A08A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C9B8856F-02D1-A1FE-233E-F5A0855F63A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E458039A-BC0D-D26C-C7D2-E30EB6A8264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8" name="Rectangle: Rounded Corners 107">
                  <a:extLst>
                    <a:ext uri="{FF2B5EF4-FFF2-40B4-BE49-F238E27FC236}">
                      <a16:creationId xmlns:a16="http://schemas.microsoft.com/office/drawing/2014/main" id="{631F11E4-AE1B-7FA0-EBEB-C0DF441B3120}"/>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9" name="Rectangle: Rounded Corners 108">
                  <a:extLst>
                    <a:ext uri="{FF2B5EF4-FFF2-40B4-BE49-F238E27FC236}">
                      <a16:creationId xmlns:a16="http://schemas.microsoft.com/office/drawing/2014/main" id="{65C0600E-611F-AF41-1DF3-023A88BDAF8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7" name="Rectangle: Rounded Corners 116">
                  <a:extLst>
                    <a:ext uri="{FF2B5EF4-FFF2-40B4-BE49-F238E27FC236}">
                      <a16:creationId xmlns:a16="http://schemas.microsoft.com/office/drawing/2014/main" id="{7ADE501A-4200-2084-5E15-F7E36E0698AE}"/>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9" name="Rectangle: Rounded Corners 118">
                  <a:extLst>
                    <a:ext uri="{FF2B5EF4-FFF2-40B4-BE49-F238E27FC236}">
                      <a16:creationId xmlns:a16="http://schemas.microsoft.com/office/drawing/2014/main" id="{88922B23-F49B-0774-7160-D4F2CC98991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0" name="Rectangle: Rounded Corners 119">
                  <a:extLst>
                    <a:ext uri="{FF2B5EF4-FFF2-40B4-BE49-F238E27FC236}">
                      <a16:creationId xmlns:a16="http://schemas.microsoft.com/office/drawing/2014/main" id="{524B59BC-7F91-58FD-E217-0852DEC7EF62}"/>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1" name="Rectangle: Rounded Corners 120">
                  <a:extLst>
                    <a:ext uri="{FF2B5EF4-FFF2-40B4-BE49-F238E27FC236}">
                      <a16:creationId xmlns:a16="http://schemas.microsoft.com/office/drawing/2014/main" id="{B83F8CED-47AB-5B50-6BD4-E8499026328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3" name="Rectangle: Rounded Corners 102">
                <a:extLst>
                  <a:ext uri="{FF2B5EF4-FFF2-40B4-BE49-F238E27FC236}">
                    <a16:creationId xmlns:a16="http://schemas.microsoft.com/office/drawing/2014/main" id="{3F75D950-68AE-1EC1-195E-5C3FD7D7CC1A}"/>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F0671DF0-9686-2BA7-8DFE-A20D96798FE9}"/>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nvGrpSpPr>
            <p:cNvPr id="83" name="Group 82">
              <a:extLst>
                <a:ext uri="{FF2B5EF4-FFF2-40B4-BE49-F238E27FC236}">
                  <a16:creationId xmlns:a16="http://schemas.microsoft.com/office/drawing/2014/main" id="{56436229-9C45-7B7B-A4D0-446ABD7142C0}"/>
                </a:ext>
              </a:extLst>
            </p:cNvPr>
            <p:cNvGrpSpPr/>
            <p:nvPr/>
          </p:nvGrpSpPr>
          <p:grpSpPr>
            <a:xfrm>
              <a:off x="453733" y="4038731"/>
              <a:ext cx="842422" cy="842418"/>
              <a:chOff x="2643786" y="4215754"/>
              <a:chExt cx="842422" cy="842418"/>
            </a:xfrm>
          </p:grpSpPr>
          <p:sp>
            <p:nvSpPr>
              <p:cNvPr id="95" name="Oval 94">
                <a:extLst>
                  <a:ext uri="{FF2B5EF4-FFF2-40B4-BE49-F238E27FC236}">
                    <a16:creationId xmlns:a16="http://schemas.microsoft.com/office/drawing/2014/main" id="{67A7BAD8-A43F-2D96-E0A9-A15736490885}"/>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6" name="Group 95">
                <a:extLst>
                  <a:ext uri="{FF2B5EF4-FFF2-40B4-BE49-F238E27FC236}">
                    <a16:creationId xmlns:a16="http://schemas.microsoft.com/office/drawing/2014/main" id="{C7621590-A1B2-7F9D-F1C3-7E6027C828FF}"/>
                  </a:ext>
                </a:extLst>
              </p:cNvPr>
              <p:cNvGrpSpPr/>
              <p:nvPr/>
            </p:nvGrpSpPr>
            <p:grpSpPr>
              <a:xfrm>
                <a:off x="2725034" y="4518060"/>
                <a:ext cx="679926" cy="237806"/>
                <a:chOff x="2739549" y="4545762"/>
                <a:chExt cx="679926" cy="237806"/>
              </a:xfrm>
            </p:grpSpPr>
            <p:sp>
              <p:nvSpPr>
                <p:cNvPr id="97" name="Rectangle 5">
                  <a:extLst>
                    <a:ext uri="{FF2B5EF4-FFF2-40B4-BE49-F238E27FC236}">
                      <a16:creationId xmlns:a16="http://schemas.microsoft.com/office/drawing/2014/main" id="{C6516B79-6DEF-1B3A-995E-056304C6A13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8" name="Oval 97">
                  <a:extLst>
                    <a:ext uri="{FF2B5EF4-FFF2-40B4-BE49-F238E27FC236}">
                      <a16:creationId xmlns:a16="http://schemas.microsoft.com/office/drawing/2014/main" id="{7864D8AB-133B-B6C4-6950-E68C79E1D1D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4" name="Group 83">
              <a:extLst>
                <a:ext uri="{FF2B5EF4-FFF2-40B4-BE49-F238E27FC236}">
                  <a16:creationId xmlns:a16="http://schemas.microsoft.com/office/drawing/2014/main" id="{6ED4E1AB-02E1-995D-52C3-0D80B93CD05E}"/>
                </a:ext>
                <a:ext uri="{C183D7F6-B498-43B3-948B-1728B52AA6E4}">
                  <adec:decorative xmlns:adec="http://schemas.microsoft.com/office/drawing/2017/decorative" val="1"/>
                </a:ext>
              </a:extLst>
            </p:cNvPr>
            <p:cNvGrpSpPr/>
            <p:nvPr/>
          </p:nvGrpSpPr>
          <p:grpSpPr>
            <a:xfrm>
              <a:off x="453733" y="5225924"/>
              <a:ext cx="842422" cy="842418"/>
              <a:chOff x="6673946" y="5433647"/>
              <a:chExt cx="842422" cy="842418"/>
            </a:xfrm>
          </p:grpSpPr>
          <p:sp>
            <p:nvSpPr>
              <p:cNvPr id="91" name="Oval 90">
                <a:extLst>
                  <a:ext uri="{FF2B5EF4-FFF2-40B4-BE49-F238E27FC236}">
                    <a16:creationId xmlns:a16="http://schemas.microsoft.com/office/drawing/2014/main" id="{4A571EA6-31A0-053C-2CCC-DD036B6037F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2" name="Group 91">
                <a:extLst>
                  <a:ext uri="{FF2B5EF4-FFF2-40B4-BE49-F238E27FC236}">
                    <a16:creationId xmlns:a16="http://schemas.microsoft.com/office/drawing/2014/main" id="{19840DF0-F41F-0425-E3AD-0CA335A37082}"/>
                  </a:ext>
                </a:extLst>
              </p:cNvPr>
              <p:cNvGrpSpPr/>
              <p:nvPr/>
            </p:nvGrpSpPr>
            <p:grpSpPr>
              <a:xfrm>
                <a:off x="6837029" y="5667525"/>
                <a:ext cx="516256" cy="374663"/>
                <a:chOff x="9721214" y="3600212"/>
                <a:chExt cx="516256" cy="374663"/>
              </a:xfrm>
            </p:grpSpPr>
            <p:sp>
              <p:nvSpPr>
                <p:cNvPr id="93" name="Rectangle: Rounded Corners 92">
                  <a:extLst>
                    <a:ext uri="{FF2B5EF4-FFF2-40B4-BE49-F238E27FC236}">
                      <a16:creationId xmlns:a16="http://schemas.microsoft.com/office/drawing/2014/main" id="{E1DA3F6F-25B7-F687-3957-0D658E1C2B8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94" name="Rectangle 93">
                  <a:extLst>
                    <a:ext uri="{FF2B5EF4-FFF2-40B4-BE49-F238E27FC236}">
                      <a16:creationId xmlns:a16="http://schemas.microsoft.com/office/drawing/2014/main" id="{4DB0A868-738E-4208-B316-8DD7D11CEDD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5" name="Group 84">
              <a:extLst>
                <a:ext uri="{FF2B5EF4-FFF2-40B4-BE49-F238E27FC236}">
                  <a16:creationId xmlns:a16="http://schemas.microsoft.com/office/drawing/2014/main" id="{692A169C-E623-B136-1522-421783C45771}"/>
                </a:ext>
              </a:extLst>
            </p:cNvPr>
            <p:cNvGrpSpPr/>
            <p:nvPr/>
          </p:nvGrpSpPr>
          <p:grpSpPr>
            <a:xfrm>
              <a:off x="453733" y="2851539"/>
              <a:ext cx="842422" cy="842418"/>
              <a:chOff x="2643786" y="3028562"/>
              <a:chExt cx="842422" cy="842418"/>
            </a:xfrm>
          </p:grpSpPr>
          <p:sp>
            <p:nvSpPr>
              <p:cNvPr id="86" name="Oval 85">
                <a:extLst>
                  <a:ext uri="{FF2B5EF4-FFF2-40B4-BE49-F238E27FC236}">
                    <a16:creationId xmlns:a16="http://schemas.microsoft.com/office/drawing/2014/main" id="{1D551666-418B-A0A8-4723-2D7D9EED2FD4}"/>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7" name="Group 86">
                <a:extLst>
                  <a:ext uri="{FF2B5EF4-FFF2-40B4-BE49-F238E27FC236}">
                    <a16:creationId xmlns:a16="http://schemas.microsoft.com/office/drawing/2014/main" id="{2A9FFCE9-0367-8575-5999-2F1B2BB079A6}"/>
                  </a:ext>
                </a:extLst>
              </p:cNvPr>
              <p:cNvGrpSpPr/>
              <p:nvPr/>
            </p:nvGrpSpPr>
            <p:grpSpPr>
              <a:xfrm>
                <a:off x="2863714" y="3137652"/>
                <a:ext cx="402567" cy="624238"/>
                <a:chOff x="2905821" y="3132001"/>
                <a:chExt cx="339644" cy="655658"/>
              </a:xfrm>
            </p:grpSpPr>
            <p:pic>
              <p:nvPicPr>
                <p:cNvPr id="88" name="Picture 87">
                  <a:extLst>
                    <a:ext uri="{FF2B5EF4-FFF2-40B4-BE49-F238E27FC236}">
                      <a16:creationId xmlns:a16="http://schemas.microsoft.com/office/drawing/2014/main" id="{6B5E8F68-4269-44F6-BA4C-59F977207623}"/>
                    </a:ext>
                  </a:extLst>
                </p:cNvPr>
                <p:cNvPicPr>
                  <a:picLocks noChangeAspect="1"/>
                </p:cNvPicPr>
                <p:nvPr/>
              </p:nvPicPr>
              <p:blipFill>
                <a:blip r:embed="rId13"/>
                <a:stretch>
                  <a:fillRect/>
                </a:stretch>
              </p:blipFill>
              <p:spPr>
                <a:xfrm>
                  <a:off x="2905821" y="3132001"/>
                  <a:ext cx="339644" cy="655658"/>
                </a:xfrm>
                <a:prstGeom prst="rect">
                  <a:avLst/>
                </a:prstGeom>
              </p:spPr>
            </p:pic>
            <p:sp>
              <p:nvSpPr>
                <p:cNvPr id="89" name="Rectangle 88">
                  <a:extLst>
                    <a:ext uri="{FF2B5EF4-FFF2-40B4-BE49-F238E27FC236}">
                      <a16:creationId xmlns:a16="http://schemas.microsoft.com/office/drawing/2014/main" id="{FFFA0D68-5FE0-36EE-1EEE-4799D498692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0" name="Oval 89">
                  <a:extLst>
                    <a:ext uri="{FF2B5EF4-FFF2-40B4-BE49-F238E27FC236}">
                      <a16:creationId xmlns:a16="http://schemas.microsoft.com/office/drawing/2014/main" id="{73BCFD1D-BE8F-EEF3-BA15-7097F0E9E60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spTree>
    <p:extLst>
      <p:ext uri="{BB962C8B-B14F-4D97-AF65-F5344CB8AC3E}">
        <p14:creationId xmlns:p14="http://schemas.microsoft.com/office/powerpoint/2010/main" val="27425295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fade">
                                      <p:cBhvr>
                                        <p:cTn id="7" dur="500"/>
                                        <p:tgtEl>
                                          <p:spTgt spid="1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8"/>
                                        </p:tgtEl>
                                        <p:attrNameLst>
                                          <p:attrName>style.visibility</p:attrName>
                                        </p:attrNameLst>
                                      </p:cBhvr>
                                      <p:to>
                                        <p:strVal val="visible"/>
                                      </p:to>
                                    </p:set>
                                    <p:animEffect transition="in" filter="fade">
                                      <p:cBhvr>
                                        <p:cTn id="10" dur="500"/>
                                        <p:tgtEl>
                                          <p:spTgt spid="118"/>
                                        </p:tgtEl>
                                      </p:cBhvr>
                                    </p:animEffect>
                                  </p:childTnLst>
                                </p:cTn>
                              </p:par>
                              <p:par>
                                <p:cTn id="11" presetID="10" presetClass="entr" presetSubtype="0" fill="hold" nodeType="withEffect">
                                  <p:stCondLst>
                                    <p:cond delay="0"/>
                                  </p:stCondLst>
                                  <p:childTnLst>
                                    <p:set>
                                      <p:cBhvr>
                                        <p:cTn id="12" dur="1" fill="hold">
                                          <p:stCondLst>
                                            <p:cond delay="0"/>
                                          </p:stCondLst>
                                        </p:cTn>
                                        <p:tgtEl>
                                          <p:spTgt spid="99"/>
                                        </p:tgtEl>
                                        <p:attrNameLst>
                                          <p:attrName>style.visibility</p:attrName>
                                        </p:attrNameLst>
                                      </p:cBhvr>
                                      <p:to>
                                        <p:strVal val="visible"/>
                                      </p:to>
                                    </p:set>
                                    <p:animEffect transition="in" filter="fade">
                                      <p:cBhvr>
                                        <p:cTn id="13" dur="500"/>
                                        <p:tgtEl>
                                          <p:spTgt spid="9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500"/>
                                        <p:tgtEl>
                                          <p:spTgt spid="43"/>
                                        </p:tgtEl>
                                      </p:cBhvr>
                                    </p:animEffect>
                                  </p:childTnLst>
                                </p:cTn>
                              </p:par>
                            </p:childTnLst>
                          </p:cTn>
                        </p:par>
                        <p:par>
                          <p:cTn id="17" fill="hold">
                            <p:stCondLst>
                              <p:cond delay="500"/>
                            </p:stCondLst>
                            <p:childTnLst>
                              <p:par>
                                <p:cTn id="18" presetID="42" presetClass="path" presetSubtype="0" accel="50000" decel="50000" fill="hold" nodeType="afterEffect">
                                  <p:stCondLst>
                                    <p:cond delay="0"/>
                                  </p:stCondLst>
                                  <p:childTnLst>
                                    <p:animMotion origin="layout" path="M 2.08333E-6 4.81481E-6 L 0.04219 0.00092 " pathEditMode="relative" rAng="0" ptsTypes="AA">
                                      <p:cBhvr>
                                        <p:cTn id="19" dur="500" fill="hold"/>
                                        <p:tgtEl>
                                          <p:spTgt spid="65"/>
                                        </p:tgtEl>
                                        <p:attrNameLst>
                                          <p:attrName>ppt_x</p:attrName>
                                          <p:attrName>ppt_y</p:attrName>
                                        </p:attrNameLst>
                                      </p:cBhvr>
                                      <p:rCtr x="2109" y="46"/>
                                    </p:animMotion>
                                  </p:childTnLst>
                                </p:cTn>
                              </p:par>
                            </p:childTnLst>
                          </p:cTn>
                        </p:par>
                        <p:par>
                          <p:cTn id="20" fill="hold">
                            <p:stCondLst>
                              <p:cond delay="1000"/>
                            </p:stCondLst>
                            <p:childTnLst>
                              <p:par>
                                <p:cTn id="21" presetID="26" presetClass="emph" presetSubtype="0" repeatCount="3000" fill="hold" nodeType="afterEffect">
                                  <p:stCondLst>
                                    <p:cond delay="0"/>
                                  </p:stCondLst>
                                  <p:childTnLst>
                                    <p:animEffect transition="out" filter="fade">
                                      <p:cBhvr>
                                        <p:cTn id="22" dur="500" tmFilter="0, 0; .2, .5; .8, .5; 1, 0"/>
                                        <p:tgtEl>
                                          <p:spTgt spid="65"/>
                                        </p:tgtEl>
                                      </p:cBhvr>
                                    </p:animEffect>
                                    <p:animScale>
                                      <p:cBhvr>
                                        <p:cTn id="23" dur="250" autoRev="1" fill="hold"/>
                                        <p:tgtEl>
                                          <p:spTgt spid="65"/>
                                        </p:tgtEl>
                                      </p:cBhvr>
                                      <p:by x="105000" y="105000"/>
                                    </p:animScale>
                                  </p:childTnLst>
                                </p:cTn>
                              </p:par>
                            </p:childTnLst>
                          </p:cTn>
                        </p:par>
                        <p:par>
                          <p:cTn id="24" fill="hold">
                            <p:stCondLst>
                              <p:cond delay="2500"/>
                            </p:stCondLst>
                            <p:childTnLst>
                              <p:par>
                                <p:cTn id="25" presetID="10" presetClass="exit" presetSubtype="0" fill="hold" nodeType="afterEffect">
                                  <p:stCondLst>
                                    <p:cond delay="0"/>
                                  </p:stCondLst>
                                  <p:childTnLst>
                                    <p:animEffect transition="out" filter="fade">
                                      <p:cBhvr>
                                        <p:cTn id="26" dur="500"/>
                                        <p:tgtEl>
                                          <p:spTgt spid="65"/>
                                        </p:tgtEl>
                                      </p:cBhvr>
                                    </p:animEffect>
                                    <p:set>
                                      <p:cBhvr>
                                        <p:cTn id="27" dur="1" fill="hold">
                                          <p:stCondLst>
                                            <p:cond delay="499"/>
                                          </p:stCondLst>
                                        </p:cTn>
                                        <p:tgtEl>
                                          <p:spTgt spid="6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par>
                                <p:cTn id="36" presetID="10" presetClass="entr" presetSubtype="0" fill="hold" nodeType="withEffect">
                                  <p:stCondLst>
                                    <p:cond delay="0"/>
                                  </p:stCondLst>
                                  <p:childTnLst>
                                    <p:set>
                                      <p:cBhvr>
                                        <p:cTn id="37" dur="1" fill="hold">
                                          <p:stCondLst>
                                            <p:cond delay="0"/>
                                          </p:stCondLst>
                                        </p:cTn>
                                        <p:tgtEl>
                                          <p:spTgt spid="71"/>
                                        </p:tgtEl>
                                        <p:attrNameLst>
                                          <p:attrName>style.visibility</p:attrName>
                                        </p:attrNameLst>
                                      </p:cBhvr>
                                      <p:to>
                                        <p:strVal val="visible"/>
                                      </p:to>
                                    </p:set>
                                    <p:animEffect transition="in" filter="fade">
                                      <p:cBhvr>
                                        <p:cTn id="38" dur="500"/>
                                        <p:tgtEl>
                                          <p:spTgt spid="71"/>
                                        </p:tgtEl>
                                      </p:cBhvr>
                                    </p:animEffect>
                                  </p:childTnLst>
                                </p:cTn>
                              </p:par>
                              <p:par>
                                <p:cTn id="39" presetID="10" presetClass="entr" presetSubtype="0" fill="hold" nodeType="withEffect">
                                  <p:stCondLst>
                                    <p:cond delay="0"/>
                                  </p:stCondLst>
                                  <p:childTnLst>
                                    <p:set>
                                      <p:cBhvr>
                                        <p:cTn id="40" dur="1" fill="hold">
                                          <p:stCondLst>
                                            <p:cond delay="0"/>
                                          </p:stCondLst>
                                        </p:cTn>
                                        <p:tgtEl>
                                          <p:spTgt spid="75"/>
                                        </p:tgtEl>
                                        <p:attrNameLst>
                                          <p:attrName>style.visibility</p:attrName>
                                        </p:attrNameLst>
                                      </p:cBhvr>
                                      <p:to>
                                        <p:strVal val="visible"/>
                                      </p:to>
                                    </p:set>
                                    <p:animEffect transition="in" filter="fade">
                                      <p:cBhvr>
                                        <p:cTn id="4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43" grpId="0" animBg="1"/>
      <p:bldP spid="70" grpId="0" animBg="1"/>
      <p:bldP spid="11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User sign-in conditional access</a:t>
            </a:r>
            <a:br>
              <a:rPr lang="en-GB"/>
            </a:br>
            <a:r>
              <a:rPr lang="en-GB" sz="2000" spc="0">
                <a:latin typeface="+mn-lt"/>
              </a:rPr>
              <a:t>Intune compliance + Trusted location</a:t>
            </a:r>
            <a:endParaRPr lang="en-US" sz="2000" spc="0">
              <a:latin typeface="+mn-lt"/>
            </a:endParaRPr>
          </a:p>
        </p:txBody>
      </p:sp>
      <p:sp>
        <p:nvSpPr>
          <p:cNvPr id="76" name="Rounded Rectangle 2">
            <a:extLst>
              <a:ext uri="{FF2B5EF4-FFF2-40B4-BE49-F238E27FC236}">
                <a16:creationId xmlns:a16="http://schemas.microsoft.com/office/drawing/2014/main" id="{ADB10001-DB28-43DA-9CC3-1AE7459A9683}"/>
              </a:ext>
              <a:ext uri="{C183D7F6-B498-43B3-948B-1728B52AA6E4}">
                <adec:decorative xmlns:adec="http://schemas.microsoft.com/office/drawing/2017/decorative" val="1"/>
              </a:ext>
            </a:extLst>
          </p:cNvPr>
          <p:cNvSpPr/>
          <p:nvPr/>
        </p:nvSpPr>
        <p:spPr bwMode="auto">
          <a:xfrm>
            <a:off x="7996696" y="1851378"/>
            <a:ext cx="2154273" cy="4667116"/>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Intune</a:t>
            </a:r>
          </a:p>
        </p:txBody>
      </p:sp>
      <p:sp>
        <p:nvSpPr>
          <p:cNvPr id="77" name="Rounded Rectangle 2">
            <a:extLst>
              <a:ext uri="{FF2B5EF4-FFF2-40B4-BE49-F238E27FC236}">
                <a16:creationId xmlns:a16="http://schemas.microsoft.com/office/drawing/2014/main" id="{BEFFDCD3-9670-4225-808B-8E2EB9DBEAE6}"/>
              </a:ext>
              <a:ext uri="{C183D7F6-B498-43B3-948B-1728B52AA6E4}">
                <adec:decorative xmlns:adec="http://schemas.microsoft.com/office/drawing/2017/decorative" val="1"/>
              </a:ext>
            </a:extLst>
          </p:cNvPr>
          <p:cNvSpPr/>
          <p:nvPr/>
        </p:nvSpPr>
        <p:spPr bwMode="auto">
          <a:xfrm>
            <a:off x="1667305" y="1627225"/>
            <a:ext cx="6238185" cy="4891269"/>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Azure Active Directory Conditional Access Rule</a:t>
            </a:r>
          </a:p>
        </p:txBody>
      </p:sp>
      <p:sp>
        <p:nvSpPr>
          <p:cNvPr id="80" name="Rounded Rectangle 41">
            <a:extLst>
              <a:ext uri="{FF2B5EF4-FFF2-40B4-BE49-F238E27FC236}">
                <a16:creationId xmlns:a16="http://schemas.microsoft.com/office/drawing/2014/main" id="{B73A1894-FB44-46EC-8D55-2512AE436DB9}"/>
              </a:ext>
              <a:ext uri="{C183D7F6-B498-43B3-948B-1728B52AA6E4}">
                <adec:decorative xmlns:adec="http://schemas.microsoft.com/office/drawing/2017/decorative" val="1"/>
              </a:ext>
            </a:extLst>
          </p:cNvPr>
          <p:cNvSpPr/>
          <p:nvPr/>
        </p:nvSpPr>
        <p:spPr bwMode="auto">
          <a:xfrm>
            <a:off x="1787765" y="2253289"/>
            <a:ext cx="4103192"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81" name="Rounded Rectangle 42">
            <a:extLst>
              <a:ext uri="{FF2B5EF4-FFF2-40B4-BE49-F238E27FC236}">
                <a16:creationId xmlns:a16="http://schemas.microsoft.com/office/drawing/2014/main" id="{322928CB-12F9-4C92-8387-05153B0CC281}"/>
              </a:ext>
              <a:ext uri="{C183D7F6-B498-43B3-948B-1728B52AA6E4}">
                <adec:decorative xmlns:adec="http://schemas.microsoft.com/office/drawing/2017/decorative" val="1"/>
              </a:ext>
            </a:extLst>
          </p:cNvPr>
          <p:cNvSpPr/>
          <p:nvPr/>
        </p:nvSpPr>
        <p:spPr bwMode="auto">
          <a:xfrm>
            <a:off x="5965241" y="2253289"/>
            <a:ext cx="1787121"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Access Controls</a:t>
            </a:r>
          </a:p>
        </p:txBody>
      </p:sp>
      <p:sp>
        <p:nvSpPr>
          <p:cNvPr id="82" name="Rounded Rectangle 69">
            <a:extLst>
              <a:ext uri="{FF2B5EF4-FFF2-40B4-BE49-F238E27FC236}">
                <a16:creationId xmlns:a16="http://schemas.microsoft.com/office/drawing/2014/main" id="{44095B16-A6D8-418B-AC57-2CD27B36D24D}"/>
              </a:ext>
              <a:ext uri="{C183D7F6-B498-43B3-948B-1728B52AA6E4}">
                <adec:decorative xmlns:adec="http://schemas.microsoft.com/office/drawing/2017/decorative" val="1"/>
              </a:ext>
            </a:extLst>
          </p:cNvPr>
          <p:cNvSpPr/>
          <p:nvPr/>
        </p:nvSpPr>
        <p:spPr bwMode="auto">
          <a:xfrm>
            <a:off x="8091324" y="2495835"/>
            <a:ext cx="1924180" cy="386875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Compliance Policy</a:t>
            </a:r>
          </a:p>
        </p:txBody>
      </p:sp>
      <p:graphicFrame>
        <p:nvGraphicFramePr>
          <p:cNvPr id="83" name="Table 82">
            <a:extLst>
              <a:ext uri="{FF2B5EF4-FFF2-40B4-BE49-F238E27FC236}">
                <a16:creationId xmlns:a16="http://schemas.microsoft.com/office/drawing/2014/main" id="{9AF3E0A3-4D17-4CCA-BAA5-BEB0A5CD5C51}"/>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2062752817"/>
              </p:ext>
            </p:extLst>
          </p:nvPr>
        </p:nvGraphicFramePr>
        <p:xfrm>
          <a:off x="8247992" y="2896289"/>
          <a:ext cx="1607609" cy="3291840"/>
        </p:xfrm>
        <a:graphic>
          <a:graphicData uri="http://schemas.openxmlformats.org/drawingml/2006/table">
            <a:tbl>
              <a:tblPr firstRow="1" bandRow="1">
                <a:tableStyleId>{073A0DAA-6AF3-43AB-8588-CEC1D06C72B9}</a:tableStyleId>
              </a:tblPr>
              <a:tblGrid>
                <a:gridCol w="1607609">
                  <a:extLst>
                    <a:ext uri="{9D8B030D-6E8A-4147-A177-3AD203B41FA5}">
                      <a16:colId xmlns:a16="http://schemas.microsoft.com/office/drawing/2014/main" val="4234686993"/>
                    </a:ext>
                  </a:extLst>
                </a:gridCol>
              </a:tblGrid>
              <a:tr h="375104">
                <a:tc>
                  <a:txBody>
                    <a:bodyPr/>
                    <a:lstStyle/>
                    <a:p>
                      <a:pPr algn="ctr"/>
                      <a:r>
                        <a:rPr lang="en-US" sz="1200" b="1" dirty="0">
                          <a:solidFill>
                            <a:schemeClr val="accent1"/>
                          </a:solidFill>
                        </a:rPr>
                        <a:t>Compliance Settings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341657">
                <a:tc>
                  <a:txBody>
                    <a:bodyPr/>
                    <a:lstStyle/>
                    <a:p>
                      <a:pPr algn="r"/>
                      <a:r>
                        <a:rPr lang="en-US" sz="1050"/>
                        <a:t>Rooted</a:t>
                      </a:r>
                      <a:r>
                        <a:rPr lang="en-US" sz="1050" baseline="0"/>
                        <a:t> Devices: Block</a:t>
                      </a:r>
                    </a:p>
                    <a:p>
                      <a:pPr algn="r"/>
                      <a:r>
                        <a:rPr lang="en-US" sz="1050" baseline="0"/>
                        <a:t>Block Minimum OS: 5.0</a:t>
                      </a:r>
                      <a:endParaRPr lang="en-US" sz="105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375104">
                <a:tc>
                  <a:txBody>
                    <a:bodyPr/>
                    <a:lstStyle/>
                    <a:p>
                      <a:pPr algn="ctr"/>
                      <a:r>
                        <a:rPr lang="en-US" sz="1200" b="1" dirty="0">
                          <a:solidFill>
                            <a:schemeClr val="accent1"/>
                          </a:solidFill>
                        </a:rPr>
                        <a:t>Actions for </a:t>
                      </a:r>
                      <a:br>
                        <a:rPr lang="en-US" sz="1200" b="1" dirty="0">
                          <a:solidFill>
                            <a:schemeClr val="accent1"/>
                          </a:solidFill>
                        </a:rPr>
                      </a:br>
                      <a:r>
                        <a:rPr lang="en-US" sz="1200" b="1" dirty="0">
                          <a:solidFill>
                            <a:schemeClr val="accent1"/>
                          </a:solidFill>
                        </a:rPr>
                        <a:t>non-compliance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468880">
                <a:tc>
                  <a:txBody>
                    <a:bodyPr/>
                    <a:lstStyle/>
                    <a:p>
                      <a:pPr algn="ctr"/>
                      <a:r>
                        <a:rPr lang="en-US" sz="1050"/>
                        <a:t>Mark device noncompliant: Immediately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r h="225062">
                <a:tc>
                  <a:txBody>
                    <a:bodyPr/>
                    <a:lstStyle/>
                    <a:p>
                      <a:pPr marL="0" algn="ctr" defTabSz="914367" rtl="0" eaLnBrk="1" latinLnBrk="0" hangingPunct="1"/>
                      <a:r>
                        <a:rPr lang="en-US" sz="1200" b="1" kern="1200" dirty="0">
                          <a:solidFill>
                            <a:schemeClr val="accent1"/>
                          </a:solidFill>
                          <a:latin typeface="+mn-lt"/>
                          <a:ea typeface="+mn-ea"/>
                          <a:cs typeface="+mn-cs"/>
                        </a:rPr>
                        <a:t>Assignments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3523906"/>
                  </a:ext>
                </a:extLst>
              </a:tr>
              <a:tr h="206307">
                <a:tc>
                  <a:txBody>
                    <a:bodyPr/>
                    <a:lstStyle/>
                    <a:p>
                      <a:pPr algn="ctr"/>
                      <a:r>
                        <a:rPr lang="en-US" sz="1050"/>
                        <a:t>All Users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57871788"/>
                  </a:ext>
                </a:extLst>
              </a:tr>
              <a:tr h="375104">
                <a:tc>
                  <a:txBody>
                    <a:bodyPr/>
                    <a:lstStyle/>
                    <a:p>
                      <a:pPr marL="0" algn="ctr" defTabSz="914367" rtl="0" eaLnBrk="1" latinLnBrk="0" hangingPunct="1"/>
                      <a:r>
                        <a:rPr lang="en-US" sz="1200" b="1" kern="1200" dirty="0">
                          <a:solidFill>
                            <a:schemeClr val="accent1"/>
                          </a:solidFill>
                          <a:latin typeface="+mn-lt"/>
                          <a:ea typeface="+mn-ea"/>
                          <a:cs typeface="+mn-cs"/>
                        </a:rPr>
                        <a:t>Device Scoping Filters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78199055"/>
                  </a:ext>
                </a:extLst>
              </a:tr>
              <a:tr h="337593">
                <a:tc>
                  <a:txBody>
                    <a:bodyPr/>
                    <a:lstStyle/>
                    <a:p>
                      <a:pPr algn="ctr"/>
                      <a:r>
                        <a:rPr lang="en-US" sz="1050" dirty="0"/>
                        <a:t>Teams Android </a:t>
                      </a:r>
                      <a:br>
                        <a:rPr lang="en-US" sz="1050" dirty="0"/>
                      </a:br>
                      <a:r>
                        <a:rPr lang="en-US" sz="1050" dirty="0"/>
                        <a:t>Device Models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41906722"/>
                  </a:ext>
                </a:extLst>
              </a:tr>
            </a:tbl>
          </a:graphicData>
        </a:graphic>
      </p:graphicFrame>
      <p:pic>
        <p:nvPicPr>
          <p:cNvPr id="84" name="Graphic 358">
            <a:extLst>
              <a:ext uri="{FF2B5EF4-FFF2-40B4-BE49-F238E27FC236}">
                <a16:creationId xmlns:a16="http://schemas.microsoft.com/office/drawing/2014/main" id="{318E3AB5-8552-42EF-A4EE-A66CED94D397}"/>
              </a:ext>
              <a:ext uri="{C183D7F6-B498-43B3-948B-1728B52AA6E4}">
                <adec:decorative xmlns:adec="http://schemas.microsoft.com/office/drawing/2017/decorative" val="1"/>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42408" t="-42408" r="-42408" b="-42408"/>
          <a:stretch/>
        </p:blipFill>
        <p:spPr>
          <a:xfrm>
            <a:off x="8137494" y="1808860"/>
            <a:ext cx="670210" cy="670206"/>
          </a:xfrm>
          <a:prstGeom prst="rect">
            <a:avLst/>
          </a:prstGeom>
        </p:spPr>
      </p:pic>
      <p:pic>
        <p:nvPicPr>
          <p:cNvPr id="86" name="Picture 85">
            <a:extLst>
              <a:ext uri="{FF2B5EF4-FFF2-40B4-BE49-F238E27FC236}">
                <a16:creationId xmlns:a16="http://schemas.microsoft.com/office/drawing/2014/main" id="{FDCC8608-2461-4074-8EC0-A4F4F3E13D02}"/>
              </a:ext>
              <a:ext uri="{C183D7F6-B498-43B3-948B-1728B52AA6E4}">
                <adec:decorative xmlns:adec="http://schemas.microsoft.com/office/drawing/2017/decorative" val="1"/>
              </a:ext>
            </a:extLst>
          </p:cNvPr>
          <p:cNvPicPr>
            <a:picLocks noChangeAspect="1"/>
          </p:cNvPicPr>
          <p:nvPr/>
        </p:nvPicPr>
        <p:blipFill rotWithShape="1">
          <a:blip r:embed="rId4"/>
          <a:srcRect l="14959" t="14959" r="14959" b="14959"/>
          <a:stretch/>
        </p:blipFill>
        <p:spPr>
          <a:xfrm>
            <a:off x="10503595" y="3484087"/>
            <a:ext cx="1058122" cy="1058122"/>
          </a:xfrm>
          <a:prstGeom prst="rect">
            <a:avLst/>
          </a:prstGeom>
        </p:spPr>
      </p:pic>
      <p:graphicFrame>
        <p:nvGraphicFramePr>
          <p:cNvPr id="106" name="Table 105">
            <a:extLst>
              <a:ext uri="{FF2B5EF4-FFF2-40B4-BE49-F238E27FC236}">
                <a16:creationId xmlns:a16="http://schemas.microsoft.com/office/drawing/2014/main" id="{049623DC-ABFC-4BFF-B3C4-9B6262DB53F3}"/>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75401829"/>
              </p:ext>
            </p:extLst>
          </p:nvPr>
        </p:nvGraphicFramePr>
        <p:xfrm>
          <a:off x="6110142" y="4113070"/>
          <a:ext cx="1500828" cy="1146987"/>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ctr"/>
                      <a:r>
                        <a:rPr lang="en-US" sz="1200"/>
                        <a:t>Controls: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717197">
                <a:tc>
                  <a:txBody>
                    <a:bodyPr/>
                    <a:lstStyle/>
                    <a:p>
                      <a:pPr algn="ctr"/>
                      <a:r>
                        <a:rPr lang="en-US" sz="1200"/>
                        <a:t>Require Device</a:t>
                      </a:r>
                    </a:p>
                    <a:p>
                      <a:pPr algn="ctr"/>
                      <a:r>
                        <a:rPr lang="en-US" sz="1200"/>
                        <a:t> to be marked</a:t>
                      </a:r>
                    </a:p>
                    <a:p>
                      <a:pPr algn="ctr"/>
                      <a:r>
                        <a:rPr lang="en-US" sz="1200"/>
                        <a:t> as Compliant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7" name="Table 106">
            <a:extLst>
              <a:ext uri="{FF2B5EF4-FFF2-40B4-BE49-F238E27FC236}">
                <a16:creationId xmlns:a16="http://schemas.microsoft.com/office/drawing/2014/main" id="{486C41A5-2126-41F2-A677-7A94D8FC1C65}"/>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865793161"/>
              </p:ext>
            </p:extLst>
          </p:nvPr>
        </p:nvGraphicFramePr>
        <p:xfrm>
          <a:off x="1928001"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a:t>All Users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8" name="Table 107">
            <a:extLst>
              <a:ext uri="{FF2B5EF4-FFF2-40B4-BE49-F238E27FC236}">
                <a16:creationId xmlns:a16="http://schemas.microsoft.com/office/drawing/2014/main" id="{B311C5F9-CA2A-406F-ABF7-B1CE32897FEF}"/>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812457520"/>
              </p:ext>
            </p:extLst>
          </p:nvPr>
        </p:nvGraphicFramePr>
        <p:xfrm>
          <a:off x="1928000" y="3826888"/>
          <a:ext cx="1869517" cy="1989573"/>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Exchange</a:t>
                      </a:r>
                      <a:r>
                        <a:rPr lang="en-US" sz="1200" baseline="0"/>
                        <a:t> Online</a:t>
                      </a:r>
                      <a:endParaRPr lang="en-US" sz="120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Microsoft Teams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519935">
                <a:tc>
                  <a:txBody>
                    <a:bodyPr/>
                    <a:lstStyle/>
                    <a:p>
                      <a:pPr algn="l"/>
                      <a:r>
                        <a:rPr lang="en-US" sz="1200"/>
                        <a:t>SharePoint Online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701402"/>
                  </a:ext>
                </a:extLst>
              </a:tr>
            </a:tbl>
          </a:graphicData>
        </a:graphic>
      </p:graphicFrame>
      <p:graphicFrame>
        <p:nvGraphicFramePr>
          <p:cNvPr id="109" name="Table 108">
            <a:extLst>
              <a:ext uri="{FF2B5EF4-FFF2-40B4-BE49-F238E27FC236}">
                <a16:creationId xmlns:a16="http://schemas.microsoft.com/office/drawing/2014/main" id="{F8BF6ED9-8B19-4B28-927A-89E84254AEEA}"/>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82098122"/>
              </p:ext>
            </p:extLst>
          </p:nvPr>
        </p:nvGraphicFramePr>
        <p:xfrm>
          <a:off x="3877643" y="2898105"/>
          <a:ext cx="1869517" cy="2478024"/>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dirty="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68">
                <a:tc>
                  <a:txBody>
                    <a:bodyPr/>
                    <a:lstStyle/>
                    <a:p>
                      <a:pPr algn="l"/>
                      <a:r>
                        <a:rPr lang="en-US" sz="1200" b="1" dirty="0">
                          <a:solidFill>
                            <a:schemeClr val="accent1"/>
                          </a:solidFill>
                        </a:rPr>
                        <a:t>Device</a:t>
                      </a:r>
                      <a:r>
                        <a:rPr lang="en-US" sz="1200" b="1" baseline="0" dirty="0">
                          <a:solidFill>
                            <a:schemeClr val="accent1"/>
                          </a:solidFill>
                        </a:rPr>
                        <a:t> Platforms</a:t>
                      </a:r>
                      <a:endParaRPr lang="en-US" sz="1200" b="1" dirty="0">
                        <a:solidFill>
                          <a:schemeClr val="accent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94360">
                <a:tc>
                  <a:txBody>
                    <a:bodyPr/>
                    <a:lstStyle/>
                    <a:p>
                      <a:pPr algn="l"/>
                      <a:r>
                        <a:rPr lang="en-US" sz="1200" dirty="0"/>
                        <a:t>Android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429768">
                <a:tc>
                  <a:txBody>
                    <a:bodyPr/>
                    <a:lstStyle/>
                    <a:p>
                      <a:pPr algn="l"/>
                      <a:r>
                        <a:rPr lang="en-US" sz="1200" b="1" dirty="0">
                          <a:solidFill>
                            <a:schemeClr val="accent1"/>
                          </a:solidFill>
                        </a:rPr>
                        <a:t>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99926782"/>
                  </a:ext>
                </a:extLst>
              </a:tr>
              <a:tr h="594360">
                <a:tc>
                  <a:txBody>
                    <a:bodyPr/>
                    <a:lstStyle/>
                    <a:p>
                      <a:pPr algn="l"/>
                      <a:r>
                        <a:rPr lang="en-US" sz="1200" kern="1200" dirty="0">
                          <a:solidFill>
                            <a:schemeClr val="dk1"/>
                          </a:solidFill>
                          <a:latin typeface="+mn-lt"/>
                          <a:ea typeface="+mn-ea"/>
                          <a:cs typeface="+mn-cs"/>
                        </a:rPr>
                        <a:t>All trusted 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5994862"/>
                  </a:ext>
                </a:extLst>
              </a:tr>
            </a:tbl>
          </a:graphicData>
        </a:graphic>
      </p:graphicFrame>
      <p:pic>
        <p:nvPicPr>
          <p:cNvPr id="110" name="Picture 109">
            <a:extLst>
              <a:ext uri="{FF2B5EF4-FFF2-40B4-BE49-F238E27FC236}">
                <a16:creationId xmlns:a16="http://schemas.microsoft.com/office/drawing/2014/main" id="{ECED7F5B-2652-4482-9BCB-67ED567622D9}"/>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95589" y="4215651"/>
            <a:ext cx="655057" cy="655057"/>
          </a:xfrm>
          <a:prstGeom prst="rect">
            <a:avLst/>
          </a:prstGeom>
        </p:spPr>
      </p:pic>
      <p:pic>
        <p:nvPicPr>
          <p:cNvPr id="111" name="Picture 110">
            <a:extLst>
              <a:ext uri="{FF2B5EF4-FFF2-40B4-BE49-F238E27FC236}">
                <a16:creationId xmlns:a16="http://schemas.microsoft.com/office/drawing/2014/main" id="{84A62E25-E0DB-4235-B794-74F1C2F0E2A4}"/>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95589" y="4702611"/>
            <a:ext cx="655057" cy="655057"/>
          </a:xfrm>
          <a:prstGeom prst="rect">
            <a:avLst/>
          </a:prstGeom>
        </p:spPr>
      </p:pic>
      <p:pic>
        <p:nvPicPr>
          <p:cNvPr id="112" name="Picture 111">
            <a:extLst>
              <a:ext uri="{FF2B5EF4-FFF2-40B4-BE49-F238E27FC236}">
                <a16:creationId xmlns:a16="http://schemas.microsoft.com/office/drawing/2014/main" id="{01A644A2-9625-4D6D-80A9-E5A24F919874}"/>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95589" y="5211251"/>
            <a:ext cx="655057" cy="655057"/>
          </a:xfrm>
          <a:prstGeom prst="rect">
            <a:avLst/>
          </a:prstGeom>
        </p:spPr>
      </p:pic>
      <p:graphicFrame>
        <p:nvGraphicFramePr>
          <p:cNvPr id="113" name="Table 112">
            <a:extLst>
              <a:ext uri="{FF2B5EF4-FFF2-40B4-BE49-F238E27FC236}">
                <a16:creationId xmlns:a16="http://schemas.microsoft.com/office/drawing/2014/main" id="{E2BA181C-0E69-4E5A-B5FA-F9005E38B1E2}"/>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774708087"/>
              </p:ext>
            </p:extLst>
          </p:nvPr>
        </p:nvGraphicFramePr>
        <p:xfrm>
          <a:off x="6110142" y="2898103"/>
          <a:ext cx="1500828" cy="1103529"/>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l"/>
                      <a:r>
                        <a:rPr lang="en-US" sz="120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a:t>Grant Access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sp>
        <p:nvSpPr>
          <p:cNvPr id="114" name="Freeform 13">
            <a:extLst>
              <a:ext uri="{FF2B5EF4-FFF2-40B4-BE49-F238E27FC236}">
                <a16:creationId xmlns:a16="http://schemas.microsoft.com/office/drawing/2014/main" id="{637122AB-A1D6-4E7D-93BE-E8E6D8DD8A8B}"/>
              </a:ext>
              <a:ext uri="{C183D7F6-B498-43B3-948B-1728B52AA6E4}">
                <adec:decorative xmlns:adec="http://schemas.microsoft.com/office/drawing/2017/decorative" val="1"/>
              </a:ext>
            </a:extLst>
          </p:cNvPr>
          <p:cNvSpPr>
            <a:spLocks noEditPoints="1"/>
          </p:cNvSpPr>
          <p:nvPr/>
        </p:nvSpPr>
        <p:spPr bwMode="auto">
          <a:xfrm>
            <a:off x="7149777" y="3502079"/>
            <a:ext cx="280570" cy="281516"/>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chemeClr val="bg2">
              <a:lumMod val="75000"/>
            </a:schemeClr>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nvGrpSpPr>
          <p:cNvPr id="117" name="Group 11">
            <a:extLst>
              <a:ext uri="{FF2B5EF4-FFF2-40B4-BE49-F238E27FC236}">
                <a16:creationId xmlns:a16="http://schemas.microsoft.com/office/drawing/2014/main" id="{3E9DDF98-7C63-404A-B966-7B772820E917}"/>
              </a:ext>
              <a:ext uri="{C183D7F6-B498-43B3-948B-1728B52AA6E4}">
                <adec:decorative xmlns:adec="http://schemas.microsoft.com/office/drawing/2017/decorative" val="1"/>
              </a:ext>
            </a:extLst>
          </p:cNvPr>
          <p:cNvGrpSpPr>
            <a:grpSpLocks noChangeAspect="1"/>
          </p:cNvGrpSpPr>
          <p:nvPr/>
        </p:nvGrpSpPr>
        <p:grpSpPr bwMode="auto">
          <a:xfrm>
            <a:off x="3263491" y="3420533"/>
            <a:ext cx="376883" cy="222838"/>
            <a:chOff x="1174" y="1815"/>
            <a:chExt cx="252" cy="149"/>
          </a:xfrm>
          <a:solidFill>
            <a:schemeClr val="bg2">
              <a:lumMod val="75000"/>
            </a:schemeClr>
          </a:solidFill>
        </p:grpSpPr>
        <p:sp>
          <p:nvSpPr>
            <p:cNvPr id="118" name="Freeform 12">
              <a:extLst>
                <a:ext uri="{FF2B5EF4-FFF2-40B4-BE49-F238E27FC236}">
                  <a16:creationId xmlns:a16="http://schemas.microsoft.com/office/drawing/2014/main" id="{51E9DE62-52B0-4899-8514-9338E8B32680}"/>
                </a:ext>
              </a:extLst>
            </p:cNvPr>
            <p:cNvSpPr>
              <a:spLocks/>
            </p:cNvSpPr>
            <p:nvPr/>
          </p:nvSpPr>
          <p:spPr bwMode="auto">
            <a:xfrm>
              <a:off x="1174" y="1925"/>
              <a:ext cx="56" cy="39"/>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19" name="Freeform 13">
              <a:extLst>
                <a:ext uri="{FF2B5EF4-FFF2-40B4-BE49-F238E27FC236}">
                  <a16:creationId xmlns:a16="http://schemas.microsoft.com/office/drawing/2014/main" id="{91CD311F-F81F-46FB-93F1-0BEA733A8DB0}"/>
                </a:ext>
              </a:extLst>
            </p:cNvPr>
            <p:cNvSpPr>
              <a:spLocks/>
            </p:cNvSpPr>
            <p:nvPr/>
          </p:nvSpPr>
          <p:spPr bwMode="auto">
            <a:xfrm>
              <a:off x="1241" y="1905"/>
              <a:ext cx="103" cy="59"/>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0" name="Freeform 14">
              <a:extLst>
                <a:ext uri="{FF2B5EF4-FFF2-40B4-BE49-F238E27FC236}">
                  <a16:creationId xmlns:a16="http://schemas.microsoft.com/office/drawing/2014/main" id="{1CB89CBC-70F9-4FEE-BB1F-A3F634114736}"/>
                </a:ext>
              </a:extLst>
            </p:cNvPr>
            <p:cNvSpPr>
              <a:spLocks/>
            </p:cNvSpPr>
            <p:nvPr/>
          </p:nvSpPr>
          <p:spPr bwMode="auto">
            <a:xfrm>
              <a:off x="1347" y="1924"/>
              <a:ext cx="79" cy="40"/>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1" name="Freeform 15">
              <a:extLst>
                <a:ext uri="{FF2B5EF4-FFF2-40B4-BE49-F238E27FC236}">
                  <a16:creationId xmlns:a16="http://schemas.microsoft.com/office/drawing/2014/main" id="{03EC1DEF-BEE2-484E-B255-CB783F4ED105}"/>
                </a:ext>
              </a:extLst>
            </p:cNvPr>
            <p:cNvSpPr>
              <a:spLocks/>
            </p:cNvSpPr>
            <p:nvPr/>
          </p:nvSpPr>
          <p:spPr bwMode="auto">
            <a:xfrm>
              <a:off x="1362" y="1865"/>
              <a:ext cx="49" cy="5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2" name="Freeform 16">
              <a:extLst>
                <a:ext uri="{FF2B5EF4-FFF2-40B4-BE49-F238E27FC236}">
                  <a16:creationId xmlns:a16="http://schemas.microsoft.com/office/drawing/2014/main" id="{00C53D3F-9A21-463F-8B24-31E72E2291E8}"/>
                </a:ext>
              </a:extLst>
            </p:cNvPr>
            <p:cNvSpPr>
              <a:spLocks/>
            </p:cNvSpPr>
            <p:nvPr/>
          </p:nvSpPr>
          <p:spPr bwMode="auto">
            <a:xfrm>
              <a:off x="1261" y="1815"/>
              <a:ext cx="79" cy="80"/>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3" name="Freeform 17">
              <a:extLst>
                <a:ext uri="{FF2B5EF4-FFF2-40B4-BE49-F238E27FC236}">
                  <a16:creationId xmlns:a16="http://schemas.microsoft.com/office/drawing/2014/main" id="{BF8AA1B9-4479-48EA-BEB1-708194DA134E}"/>
                </a:ext>
              </a:extLst>
            </p:cNvPr>
            <p:cNvSpPr>
              <a:spLocks/>
            </p:cNvSpPr>
            <p:nvPr/>
          </p:nvSpPr>
          <p:spPr bwMode="auto">
            <a:xfrm>
              <a:off x="1184" y="1856"/>
              <a:ext cx="60" cy="59"/>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pic>
        <p:nvPicPr>
          <p:cNvPr id="65" name="Graphic 64">
            <a:extLst>
              <a:ext uri="{FF2B5EF4-FFF2-40B4-BE49-F238E27FC236}">
                <a16:creationId xmlns:a16="http://schemas.microsoft.com/office/drawing/2014/main" id="{5012221E-B5A2-468F-812E-833312F0D89A}"/>
              </a:ext>
              <a:ext uri="{C183D7F6-B498-43B3-948B-1728B52AA6E4}">
                <adec:decorative xmlns:adec="http://schemas.microsoft.com/office/drawing/2017/decorative" val="1"/>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H="1">
            <a:off x="-502439" y="6313234"/>
            <a:ext cx="514176" cy="544766"/>
          </a:xfrm>
          <a:prstGeom prst="rect">
            <a:avLst/>
          </a:prstGeom>
        </p:spPr>
      </p:pic>
      <p:pic>
        <p:nvPicPr>
          <p:cNvPr id="66" name="Graphic 65">
            <a:extLst>
              <a:ext uri="{FF2B5EF4-FFF2-40B4-BE49-F238E27FC236}">
                <a16:creationId xmlns:a16="http://schemas.microsoft.com/office/drawing/2014/main" id="{708A10EE-9B0F-4727-98B6-000B2C65BCBE}"/>
              </a:ext>
              <a:ext uri="{C183D7F6-B498-43B3-948B-1728B52AA6E4}">
                <adec:decorative xmlns:adec="http://schemas.microsoft.com/office/drawing/2017/decorative" val="1"/>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H="1">
            <a:off x="-502439" y="6313234"/>
            <a:ext cx="514176" cy="544766"/>
          </a:xfrm>
          <a:prstGeom prst="rect">
            <a:avLst/>
          </a:prstGeom>
        </p:spPr>
      </p:pic>
      <p:pic>
        <p:nvPicPr>
          <p:cNvPr id="69" name="Android">
            <a:extLst>
              <a:ext uri="{FF2B5EF4-FFF2-40B4-BE49-F238E27FC236}">
                <a16:creationId xmlns:a16="http://schemas.microsoft.com/office/drawing/2014/main" id="{C4B4FDF5-017C-4433-BEEA-015A4B7CDC96}"/>
              </a:ext>
              <a:ext uri="{C183D7F6-B498-43B3-948B-1728B52AA6E4}">
                <adec:decorative xmlns:adec="http://schemas.microsoft.com/office/drawing/2017/decorative" val="1"/>
              </a:ext>
            </a:extLst>
          </p:cNvPr>
          <p:cNvPicPr>
            <a:picLocks noChangeAspect="1"/>
          </p:cNvPicPr>
          <p:nvPr/>
        </p:nvPicPr>
        <p:blipFill rotWithShape="1">
          <a:blip r:embed="rId10"/>
          <a:srcRect l="7" t="-7921" r="66535" b="7921"/>
          <a:stretch/>
        </p:blipFill>
        <p:spPr>
          <a:xfrm>
            <a:off x="4671618" y="3842667"/>
            <a:ext cx="367629" cy="395562"/>
          </a:xfrm>
          <a:prstGeom prst="rect">
            <a:avLst/>
          </a:prstGeom>
        </p:spPr>
      </p:pic>
      <p:grpSp>
        <p:nvGrpSpPr>
          <p:cNvPr id="2" name="Group 1">
            <a:extLst>
              <a:ext uri="{FF2B5EF4-FFF2-40B4-BE49-F238E27FC236}">
                <a16:creationId xmlns:a16="http://schemas.microsoft.com/office/drawing/2014/main" id="{1FC8F1DA-20A7-FDEF-9B4D-41B0A97B9D7E}"/>
              </a:ext>
              <a:ext uri="{C183D7F6-B498-43B3-948B-1728B52AA6E4}">
                <adec:decorative xmlns:adec="http://schemas.microsoft.com/office/drawing/2017/decorative" val="1"/>
              </a:ext>
            </a:extLst>
          </p:cNvPr>
          <p:cNvGrpSpPr/>
          <p:nvPr/>
        </p:nvGrpSpPr>
        <p:grpSpPr>
          <a:xfrm>
            <a:off x="410355" y="1870861"/>
            <a:ext cx="842422" cy="4403995"/>
            <a:chOff x="453733" y="1664347"/>
            <a:chExt cx="842422" cy="4403995"/>
          </a:xfrm>
        </p:grpSpPr>
        <p:sp>
          <p:nvSpPr>
            <p:cNvPr id="3" name="Oval 2">
              <a:extLst>
                <a:ext uri="{FF2B5EF4-FFF2-40B4-BE49-F238E27FC236}">
                  <a16:creationId xmlns:a16="http://schemas.microsoft.com/office/drawing/2014/main" id="{A548B4EF-506A-1461-55CF-96ACCCFF1B13}"/>
                </a:ext>
                <a:ext uri="{C183D7F6-B498-43B3-948B-1728B52AA6E4}">
                  <adec:decorative xmlns:adec="http://schemas.microsoft.com/office/drawing/2017/decorative" val="1"/>
                </a:ext>
              </a:extLst>
            </p:cNvPr>
            <p:cNvSpPr/>
            <p:nvPr/>
          </p:nvSpPr>
          <p:spPr bwMode="auto">
            <a:xfrm>
              <a:off x="453733" y="16643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5" name="Group 4">
              <a:extLst>
                <a:ext uri="{FF2B5EF4-FFF2-40B4-BE49-F238E27FC236}">
                  <a16:creationId xmlns:a16="http://schemas.microsoft.com/office/drawing/2014/main" id="{59EF8599-5BAD-FDEC-98D4-CC659B856E39}"/>
                </a:ext>
                <a:ext uri="{C183D7F6-B498-43B3-948B-1728B52AA6E4}">
                  <adec:decorative xmlns:adec="http://schemas.microsoft.com/office/drawing/2017/decorative" val="1"/>
                </a:ext>
              </a:extLst>
            </p:cNvPr>
            <p:cNvGrpSpPr/>
            <p:nvPr/>
          </p:nvGrpSpPr>
          <p:grpSpPr>
            <a:xfrm>
              <a:off x="644962" y="1843671"/>
              <a:ext cx="459964" cy="483771"/>
              <a:chOff x="9328524" y="2214820"/>
              <a:chExt cx="459964" cy="483771"/>
            </a:xfrm>
          </p:grpSpPr>
          <p:sp>
            <p:nvSpPr>
              <p:cNvPr id="55" name="Rectangle: Rounded Corners 54">
                <a:extLst>
                  <a:ext uri="{FF2B5EF4-FFF2-40B4-BE49-F238E27FC236}">
                    <a16:creationId xmlns:a16="http://schemas.microsoft.com/office/drawing/2014/main" id="{CA703C61-59D2-CE1B-D082-E31C780B1DA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6" name="Rectangle: Rounded Corners 55">
                <a:extLst>
                  <a:ext uri="{FF2B5EF4-FFF2-40B4-BE49-F238E27FC236}">
                    <a16:creationId xmlns:a16="http://schemas.microsoft.com/office/drawing/2014/main" id="{97001E90-5640-3A89-80BB-3A18FA68D66A}"/>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57" name="Group 56">
                <a:extLst>
                  <a:ext uri="{FF2B5EF4-FFF2-40B4-BE49-F238E27FC236}">
                    <a16:creationId xmlns:a16="http://schemas.microsoft.com/office/drawing/2014/main" id="{D8B86814-846B-D7ED-07E0-C3811D48A127}"/>
                  </a:ext>
                </a:extLst>
              </p:cNvPr>
              <p:cNvGrpSpPr/>
              <p:nvPr/>
            </p:nvGrpSpPr>
            <p:grpSpPr>
              <a:xfrm>
                <a:off x="9549692" y="2525789"/>
                <a:ext cx="155052" cy="148677"/>
                <a:chOff x="4039410" y="4948360"/>
                <a:chExt cx="155073" cy="148698"/>
              </a:xfrm>
              <a:solidFill>
                <a:schemeClr val="bg1"/>
              </a:solidFill>
            </p:grpSpPr>
            <p:sp>
              <p:nvSpPr>
                <p:cNvPr id="60" name="Rectangle: Rounded Corners 59">
                  <a:extLst>
                    <a:ext uri="{FF2B5EF4-FFF2-40B4-BE49-F238E27FC236}">
                      <a16:creationId xmlns:a16="http://schemas.microsoft.com/office/drawing/2014/main" id="{89B244B3-D989-C7AF-17B7-1A85BD67C6D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1" name="Rectangle: Rounded Corners 60">
                  <a:extLst>
                    <a:ext uri="{FF2B5EF4-FFF2-40B4-BE49-F238E27FC236}">
                      <a16:creationId xmlns:a16="http://schemas.microsoft.com/office/drawing/2014/main" id="{116C5EF6-329D-E205-8A77-59DAFCED8ED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2" name="Rectangle: Rounded Corners 61">
                  <a:extLst>
                    <a:ext uri="{FF2B5EF4-FFF2-40B4-BE49-F238E27FC236}">
                      <a16:creationId xmlns:a16="http://schemas.microsoft.com/office/drawing/2014/main" id="{1D043ADE-C94A-0BB8-E522-D7B9C5ED7BC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3" name="Rectangle: Rounded Corners 62">
                  <a:extLst>
                    <a:ext uri="{FF2B5EF4-FFF2-40B4-BE49-F238E27FC236}">
                      <a16:creationId xmlns:a16="http://schemas.microsoft.com/office/drawing/2014/main" id="{2F013808-40FF-5C03-3883-D2041B721A6C}"/>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4" name="Rectangle: Rounded Corners 63">
                  <a:extLst>
                    <a:ext uri="{FF2B5EF4-FFF2-40B4-BE49-F238E27FC236}">
                      <a16:creationId xmlns:a16="http://schemas.microsoft.com/office/drawing/2014/main" id="{C70D9263-2FC7-0D3C-5338-6CE0701B157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7" name="Rectangle: Rounded Corners 66">
                  <a:extLst>
                    <a:ext uri="{FF2B5EF4-FFF2-40B4-BE49-F238E27FC236}">
                      <a16:creationId xmlns:a16="http://schemas.microsoft.com/office/drawing/2014/main" id="{D6B192BC-91B1-3702-E8B7-694B10B18FB9}"/>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68" name="Rectangle: Rounded Corners 67">
                  <a:extLst>
                    <a:ext uri="{FF2B5EF4-FFF2-40B4-BE49-F238E27FC236}">
                      <a16:creationId xmlns:a16="http://schemas.microsoft.com/office/drawing/2014/main" id="{6ACF943D-A5E0-5178-6901-8658FF474C56}"/>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0" name="Rectangle: Rounded Corners 69">
                  <a:extLst>
                    <a:ext uri="{FF2B5EF4-FFF2-40B4-BE49-F238E27FC236}">
                      <a16:creationId xmlns:a16="http://schemas.microsoft.com/office/drawing/2014/main" id="{DC9A49B5-A794-9702-AE9F-7F9ED7942F21}"/>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2" name="Rectangle: Rounded Corners 71">
                  <a:extLst>
                    <a:ext uri="{FF2B5EF4-FFF2-40B4-BE49-F238E27FC236}">
                      <a16:creationId xmlns:a16="http://schemas.microsoft.com/office/drawing/2014/main" id="{D0F57643-6670-DD56-E32E-ECACE074397C}"/>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58" name="Rectangle: Rounded Corners 57">
                <a:extLst>
                  <a:ext uri="{FF2B5EF4-FFF2-40B4-BE49-F238E27FC236}">
                    <a16:creationId xmlns:a16="http://schemas.microsoft.com/office/drawing/2014/main" id="{8AA21B50-CB8D-FFC0-ADE8-E91DD1C4FDC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9" name="Rectangle: Rounded Corners 58">
                <a:extLst>
                  <a:ext uri="{FF2B5EF4-FFF2-40B4-BE49-F238E27FC236}">
                    <a16:creationId xmlns:a16="http://schemas.microsoft.com/office/drawing/2014/main" id="{88220C87-2EDC-4CCE-C625-326F38F0FAC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nvGrpSpPr>
            <p:cNvPr id="6" name="Group 5">
              <a:extLst>
                <a:ext uri="{FF2B5EF4-FFF2-40B4-BE49-F238E27FC236}">
                  <a16:creationId xmlns:a16="http://schemas.microsoft.com/office/drawing/2014/main" id="{FA901DA0-55EC-A09F-4560-BA1DAD1C69FE}"/>
                </a:ext>
              </a:extLst>
            </p:cNvPr>
            <p:cNvGrpSpPr/>
            <p:nvPr/>
          </p:nvGrpSpPr>
          <p:grpSpPr>
            <a:xfrm>
              <a:off x="453733" y="4038731"/>
              <a:ext cx="842422" cy="842418"/>
              <a:chOff x="2643786" y="4215754"/>
              <a:chExt cx="842422" cy="842418"/>
            </a:xfrm>
          </p:grpSpPr>
          <p:sp>
            <p:nvSpPr>
              <p:cNvPr id="51" name="Oval 50">
                <a:extLst>
                  <a:ext uri="{FF2B5EF4-FFF2-40B4-BE49-F238E27FC236}">
                    <a16:creationId xmlns:a16="http://schemas.microsoft.com/office/drawing/2014/main" id="{8028B71F-6A65-48E9-091D-8D6EE841A0BB}"/>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52" name="Group 51">
                <a:extLst>
                  <a:ext uri="{FF2B5EF4-FFF2-40B4-BE49-F238E27FC236}">
                    <a16:creationId xmlns:a16="http://schemas.microsoft.com/office/drawing/2014/main" id="{4AE657B6-5EDF-5260-3974-DC177D3D6F7F}"/>
                  </a:ext>
                </a:extLst>
              </p:cNvPr>
              <p:cNvGrpSpPr/>
              <p:nvPr/>
            </p:nvGrpSpPr>
            <p:grpSpPr>
              <a:xfrm>
                <a:off x="2725034" y="4518060"/>
                <a:ext cx="679926" cy="237806"/>
                <a:chOff x="2739549" y="4545762"/>
                <a:chExt cx="679926" cy="237806"/>
              </a:xfrm>
            </p:grpSpPr>
            <p:sp>
              <p:nvSpPr>
                <p:cNvPr id="53" name="Rectangle 5">
                  <a:extLst>
                    <a:ext uri="{FF2B5EF4-FFF2-40B4-BE49-F238E27FC236}">
                      <a16:creationId xmlns:a16="http://schemas.microsoft.com/office/drawing/2014/main" id="{A7A4FDA9-CF1C-938B-1A1A-28E04B6480A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54" name="Oval 53">
                  <a:extLst>
                    <a:ext uri="{FF2B5EF4-FFF2-40B4-BE49-F238E27FC236}">
                      <a16:creationId xmlns:a16="http://schemas.microsoft.com/office/drawing/2014/main" id="{C32894B1-C5C9-5EC9-2372-3434179124BC}"/>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4B8930E6-1099-8C90-0EEE-F7BEB6CE31D2}"/>
                </a:ext>
                <a:ext uri="{C183D7F6-B498-43B3-948B-1728B52AA6E4}">
                  <adec:decorative xmlns:adec="http://schemas.microsoft.com/office/drawing/2017/decorative" val="1"/>
                </a:ext>
              </a:extLst>
            </p:cNvPr>
            <p:cNvGrpSpPr/>
            <p:nvPr/>
          </p:nvGrpSpPr>
          <p:grpSpPr>
            <a:xfrm>
              <a:off x="453733" y="5225924"/>
              <a:ext cx="842422" cy="842418"/>
              <a:chOff x="6673946" y="5433647"/>
              <a:chExt cx="842422" cy="842418"/>
            </a:xfrm>
          </p:grpSpPr>
          <p:sp>
            <p:nvSpPr>
              <p:cNvPr id="47" name="Oval 46">
                <a:extLst>
                  <a:ext uri="{FF2B5EF4-FFF2-40B4-BE49-F238E27FC236}">
                    <a16:creationId xmlns:a16="http://schemas.microsoft.com/office/drawing/2014/main" id="{681813E9-4B76-0F71-621C-BF94E3CEB08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8" name="Group 47">
                <a:extLst>
                  <a:ext uri="{FF2B5EF4-FFF2-40B4-BE49-F238E27FC236}">
                    <a16:creationId xmlns:a16="http://schemas.microsoft.com/office/drawing/2014/main" id="{E9ABD650-1358-BCB7-E8A5-EECD4D0975D3}"/>
                  </a:ext>
                </a:extLst>
              </p:cNvPr>
              <p:cNvGrpSpPr/>
              <p:nvPr/>
            </p:nvGrpSpPr>
            <p:grpSpPr>
              <a:xfrm>
                <a:off x="6837029" y="5667525"/>
                <a:ext cx="516256" cy="374663"/>
                <a:chOff x="9721214" y="3600212"/>
                <a:chExt cx="516256" cy="374663"/>
              </a:xfrm>
            </p:grpSpPr>
            <p:sp>
              <p:nvSpPr>
                <p:cNvPr id="49" name="Rectangle: Rounded Corners 48">
                  <a:extLst>
                    <a:ext uri="{FF2B5EF4-FFF2-40B4-BE49-F238E27FC236}">
                      <a16:creationId xmlns:a16="http://schemas.microsoft.com/office/drawing/2014/main" id="{CCE00FC2-CAF1-9AC1-835D-13BE849D2F6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50" name="Rectangle 49">
                  <a:extLst>
                    <a:ext uri="{FF2B5EF4-FFF2-40B4-BE49-F238E27FC236}">
                      <a16:creationId xmlns:a16="http://schemas.microsoft.com/office/drawing/2014/main" id="{A2A10C6D-FDE3-D2E8-8F75-8B5C3FE0CCE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79A2E743-1EE3-12D3-59B1-E88FAA130B13}"/>
                </a:ext>
              </a:extLst>
            </p:cNvPr>
            <p:cNvGrpSpPr/>
            <p:nvPr/>
          </p:nvGrpSpPr>
          <p:grpSpPr>
            <a:xfrm>
              <a:off x="453733" y="2851539"/>
              <a:ext cx="842422" cy="842418"/>
              <a:chOff x="2643786" y="3028562"/>
              <a:chExt cx="842422" cy="842418"/>
            </a:xfrm>
          </p:grpSpPr>
          <p:sp>
            <p:nvSpPr>
              <p:cNvPr id="42" name="Oval 41">
                <a:extLst>
                  <a:ext uri="{FF2B5EF4-FFF2-40B4-BE49-F238E27FC236}">
                    <a16:creationId xmlns:a16="http://schemas.microsoft.com/office/drawing/2014/main" id="{C4C4B13D-99C0-F8D1-084B-25A9C722DEC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3" name="Group 42">
                <a:extLst>
                  <a:ext uri="{FF2B5EF4-FFF2-40B4-BE49-F238E27FC236}">
                    <a16:creationId xmlns:a16="http://schemas.microsoft.com/office/drawing/2014/main" id="{2981252B-BBCD-F052-D022-F742ED059AC0}"/>
                  </a:ext>
                </a:extLst>
              </p:cNvPr>
              <p:cNvGrpSpPr/>
              <p:nvPr/>
            </p:nvGrpSpPr>
            <p:grpSpPr>
              <a:xfrm>
                <a:off x="2863714" y="3137652"/>
                <a:ext cx="402567" cy="624238"/>
                <a:chOff x="2905821" y="3132001"/>
                <a:chExt cx="339644" cy="655658"/>
              </a:xfrm>
            </p:grpSpPr>
            <p:pic>
              <p:nvPicPr>
                <p:cNvPr id="44" name="Picture 43">
                  <a:extLst>
                    <a:ext uri="{FF2B5EF4-FFF2-40B4-BE49-F238E27FC236}">
                      <a16:creationId xmlns:a16="http://schemas.microsoft.com/office/drawing/2014/main" id="{BD8ECC74-3489-FC27-36F2-CB381AC3E20F}"/>
                    </a:ext>
                  </a:extLst>
                </p:cNvPr>
                <p:cNvPicPr>
                  <a:picLocks noChangeAspect="1"/>
                </p:cNvPicPr>
                <p:nvPr/>
              </p:nvPicPr>
              <p:blipFill>
                <a:blip r:embed="rId11"/>
                <a:stretch>
                  <a:fillRect/>
                </a:stretch>
              </p:blipFill>
              <p:spPr>
                <a:xfrm>
                  <a:off x="2905821" y="3132001"/>
                  <a:ext cx="339644" cy="655658"/>
                </a:xfrm>
                <a:prstGeom prst="rect">
                  <a:avLst/>
                </a:prstGeom>
              </p:spPr>
            </p:pic>
            <p:sp>
              <p:nvSpPr>
                <p:cNvPr id="45" name="Rectangle 44">
                  <a:extLst>
                    <a:ext uri="{FF2B5EF4-FFF2-40B4-BE49-F238E27FC236}">
                      <a16:creationId xmlns:a16="http://schemas.microsoft.com/office/drawing/2014/main" id="{354BF916-BDA8-5572-D872-8DC33267454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46" name="Oval 45">
                  <a:extLst>
                    <a:ext uri="{FF2B5EF4-FFF2-40B4-BE49-F238E27FC236}">
                      <a16:creationId xmlns:a16="http://schemas.microsoft.com/office/drawing/2014/main" id="{7AA11DF1-5744-7C05-DC5D-413D10FC2C3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pic>
        <p:nvPicPr>
          <p:cNvPr id="74" name="Picture 73">
            <a:extLst>
              <a:ext uri="{FF2B5EF4-FFF2-40B4-BE49-F238E27FC236}">
                <a16:creationId xmlns:a16="http://schemas.microsoft.com/office/drawing/2014/main" id="{2844E5C2-A99F-BBE0-48B9-7065CF4B62C3}"/>
              </a:ext>
              <a:ext uri="{C183D7F6-B498-43B3-948B-1728B52AA6E4}">
                <adec:decorative xmlns:adec="http://schemas.microsoft.com/office/drawing/2017/decorative" val="1"/>
              </a:ext>
            </a:extLst>
          </p:cNvPr>
          <p:cNvPicPr>
            <a:picLocks noChangeAspect="1"/>
          </p:cNvPicPr>
          <p:nvPr/>
        </p:nvPicPr>
        <p:blipFill rotWithShape="1">
          <a:blip r:embed="rId4"/>
          <a:srcRect l="14959" t="14959" r="14959" b="14959"/>
          <a:stretch/>
        </p:blipFill>
        <p:spPr>
          <a:xfrm>
            <a:off x="10529768" y="3461042"/>
            <a:ext cx="1058122" cy="1058122"/>
          </a:xfrm>
          <a:prstGeom prst="rect">
            <a:avLst/>
          </a:prstGeom>
        </p:spPr>
      </p:pic>
      <p:cxnSp>
        <p:nvCxnSpPr>
          <p:cNvPr id="78" name="Right Arrow">
            <a:extLst>
              <a:ext uri="{FF2B5EF4-FFF2-40B4-BE49-F238E27FC236}">
                <a16:creationId xmlns:a16="http://schemas.microsoft.com/office/drawing/2014/main" id="{6DDCC112-275F-5269-B1F0-E764BB309425}"/>
              </a:ext>
              <a:ext uri="{C183D7F6-B498-43B3-948B-1728B52AA6E4}">
                <adec:decorative xmlns:adec="http://schemas.microsoft.com/office/drawing/2017/decorative" val="1"/>
              </a:ext>
            </a:extLst>
          </p:cNvPr>
          <p:cNvCxnSpPr>
            <a:cxnSpLocks/>
          </p:cNvCxnSpPr>
          <p:nvPr/>
        </p:nvCxnSpPr>
        <p:spPr>
          <a:xfrm>
            <a:off x="10212839" y="4001632"/>
            <a:ext cx="35850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88" name="Left Arrow">
            <a:extLst>
              <a:ext uri="{FF2B5EF4-FFF2-40B4-BE49-F238E27FC236}">
                <a16:creationId xmlns:a16="http://schemas.microsoft.com/office/drawing/2014/main" id="{752650CD-ECE1-DBFA-A1F6-C2893E69DDB8}"/>
              </a:ext>
              <a:ext uri="{C183D7F6-B498-43B3-948B-1728B52AA6E4}">
                <adec:decorative xmlns:adec="http://schemas.microsoft.com/office/drawing/2017/decorative" val="1"/>
              </a:ext>
            </a:extLst>
          </p:cNvPr>
          <p:cNvCxnSpPr>
            <a:cxnSpLocks/>
          </p:cNvCxnSpPr>
          <p:nvPr/>
        </p:nvCxnSpPr>
        <p:spPr>
          <a:xfrm>
            <a:off x="1252777" y="4001632"/>
            <a:ext cx="37462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12730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08333E-6 4.81481E-6 L 0.04219 0.00092 " pathEditMode="relative" rAng="0" ptsTypes="AA">
                                      <p:cBhvr>
                                        <p:cTn id="6" dur="500" fill="hold"/>
                                        <p:tgtEl>
                                          <p:spTgt spid="65"/>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65"/>
                                        </p:tgtEl>
                                      </p:cBhvr>
                                    </p:animEffect>
                                    <p:animScale>
                                      <p:cBhvr>
                                        <p:cTn id="10" dur="250" autoRev="1" fill="hold"/>
                                        <p:tgtEl>
                                          <p:spTgt spid="65"/>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65"/>
                                        </p:tgtEl>
                                      </p:cBhvr>
                                    </p:animEffect>
                                    <p:set>
                                      <p:cBhvr>
                                        <p:cTn id="14" dur="1" fill="hold">
                                          <p:stCondLst>
                                            <p:cond delay="499"/>
                                          </p:stCondLst>
                                        </p:cTn>
                                        <p:tgtEl>
                                          <p:spTgt spid="6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fade">
                                      <p:cBhvr>
                                        <p:cTn id="19" dur="500"/>
                                        <p:tgtEl>
                                          <p:spTgt spid="81"/>
                                        </p:tgtEl>
                                      </p:cBhvr>
                                    </p:animEffect>
                                  </p:childTnLst>
                                </p:cTn>
                              </p:par>
                              <p:par>
                                <p:cTn id="20" presetID="10" presetClass="entr" presetSubtype="0" fill="hold" nodeType="withEffect">
                                  <p:stCondLst>
                                    <p:cond delay="0"/>
                                  </p:stCondLst>
                                  <p:childTnLst>
                                    <p:set>
                                      <p:cBhvr>
                                        <p:cTn id="21" dur="1" fill="hold">
                                          <p:stCondLst>
                                            <p:cond delay="0"/>
                                          </p:stCondLst>
                                        </p:cTn>
                                        <p:tgtEl>
                                          <p:spTgt spid="113"/>
                                        </p:tgtEl>
                                        <p:attrNameLst>
                                          <p:attrName>style.visibility</p:attrName>
                                        </p:attrNameLst>
                                      </p:cBhvr>
                                      <p:to>
                                        <p:strVal val="visible"/>
                                      </p:to>
                                    </p:set>
                                    <p:animEffect transition="in" filter="fade">
                                      <p:cBhvr>
                                        <p:cTn id="22" dur="500"/>
                                        <p:tgtEl>
                                          <p:spTgt spid="1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4"/>
                                        </p:tgtEl>
                                        <p:attrNameLst>
                                          <p:attrName>style.visibility</p:attrName>
                                        </p:attrNameLst>
                                      </p:cBhvr>
                                      <p:to>
                                        <p:strVal val="visible"/>
                                      </p:to>
                                    </p:set>
                                    <p:animEffect transition="in" filter="fade">
                                      <p:cBhvr>
                                        <p:cTn id="25" dur="500"/>
                                        <p:tgtEl>
                                          <p:spTgt spid="114"/>
                                        </p:tgtEl>
                                      </p:cBhvr>
                                    </p:animEffect>
                                  </p:childTnLst>
                                </p:cTn>
                              </p:par>
                              <p:par>
                                <p:cTn id="26" presetID="10" presetClass="entr" presetSubtype="0" fill="hold" nodeType="with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childTnLst>
                          </p:cTn>
                        </p:par>
                        <p:par>
                          <p:cTn id="29" fill="hold">
                            <p:stCondLst>
                              <p:cond delay="500"/>
                            </p:stCondLst>
                            <p:childTnLst>
                              <p:par>
                                <p:cTn id="30" presetID="42" presetClass="path" presetSubtype="0" accel="50000" decel="50000" fill="hold" nodeType="afterEffect">
                                  <p:stCondLst>
                                    <p:cond delay="0"/>
                                  </p:stCondLst>
                                  <p:childTnLst>
                                    <p:animMotion origin="layout" path="M 2.08333E-6 4.81481E-6 L 0.04219 0.00092 " pathEditMode="relative" rAng="0" ptsTypes="AA">
                                      <p:cBhvr>
                                        <p:cTn id="31" dur="500" fill="hold"/>
                                        <p:tgtEl>
                                          <p:spTgt spid="66"/>
                                        </p:tgtEl>
                                        <p:attrNameLst>
                                          <p:attrName>ppt_x</p:attrName>
                                          <p:attrName>ppt_y</p:attrName>
                                        </p:attrNameLst>
                                      </p:cBhvr>
                                      <p:rCtr x="2109" y="46"/>
                                    </p:animMotion>
                                  </p:childTnLst>
                                </p:cTn>
                              </p:par>
                            </p:childTnLst>
                          </p:cTn>
                        </p:par>
                        <p:par>
                          <p:cTn id="32" fill="hold">
                            <p:stCondLst>
                              <p:cond delay="1000"/>
                            </p:stCondLst>
                            <p:childTnLst>
                              <p:par>
                                <p:cTn id="33" presetID="26" presetClass="emph" presetSubtype="0" repeatCount="3000" fill="hold" nodeType="afterEffect">
                                  <p:stCondLst>
                                    <p:cond delay="0"/>
                                  </p:stCondLst>
                                  <p:childTnLst>
                                    <p:animEffect transition="out" filter="fade">
                                      <p:cBhvr>
                                        <p:cTn id="34" dur="500" tmFilter="0, 0; .2, .5; .8, .5; 1, 0"/>
                                        <p:tgtEl>
                                          <p:spTgt spid="66"/>
                                        </p:tgtEl>
                                      </p:cBhvr>
                                    </p:animEffect>
                                    <p:animScale>
                                      <p:cBhvr>
                                        <p:cTn id="35" dur="250" autoRev="1" fill="hold"/>
                                        <p:tgtEl>
                                          <p:spTgt spid="66"/>
                                        </p:tgtEl>
                                      </p:cBhvr>
                                      <p:by x="105000" y="105000"/>
                                    </p:animScale>
                                  </p:childTnLst>
                                </p:cTn>
                              </p:par>
                            </p:childTnLst>
                          </p:cTn>
                        </p:par>
                        <p:par>
                          <p:cTn id="36" fill="hold">
                            <p:stCondLst>
                              <p:cond delay="2500"/>
                            </p:stCondLst>
                            <p:childTnLst>
                              <p:par>
                                <p:cTn id="37" presetID="10" presetClass="exit" presetSubtype="0" fill="hold" nodeType="afterEffect">
                                  <p:stCondLst>
                                    <p:cond delay="0"/>
                                  </p:stCondLst>
                                  <p:childTnLst>
                                    <p:animEffect transition="out" filter="fade">
                                      <p:cBhvr>
                                        <p:cTn id="38" dur="500"/>
                                        <p:tgtEl>
                                          <p:spTgt spid="66"/>
                                        </p:tgtEl>
                                      </p:cBhvr>
                                    </p:animEffect>
                                    <p:set>
                                      <p:cBhvr>
                                        <p:cTn id="39" dur="1" fill="hold">
                                          <p:stCondLst>
                                            <p:cond delay="499"/>
                                          </p:stCondLst>
                                        </p:cTn>
                                        <p:tgtEl>
                                          <p:spTgt spid="66"/>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fade">
                                      <p:cBhvr>
                                        <p:cTn id="44" dur="500"/>
                                        <p:tgtEl>
                                          <p:spTgt spid="7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2"/>
                                        </p:tgtEl>
                                        <p:attrNameLst>
                                          <p:attrName>style.visibility</p:attrName>
                                        </p:attrNameLst>
                                      </p:cBhvr>
                                      <p:to>
                                        <p:strVal val="visible"/>
                                      </p:to>
                                    </p:set>
                                    <p:animEffect transition="in" filter="fade">
                                      <p:cBhvr>
                                        <p:cTn id="47" dur="500"/>
                                        <p:tgtEl>
                                          <p:spTgt spid="82"/>
                                        </p:tgtEl>
                                      </p:cBhvr>
                                    </p:animEffect>
                                  </p:childTnLst>
                                </p:cTn>
                              </p:par>
                              <p:par>
                                <p:cTn id="48" presetID="10" presetClass="entr" presetSubtype="0" fill="hold" nodeType="withEffect">
                                  <p:stCondLst>
                                    <p:cond delay="0"/>
                                  </p:stCondLst>
                                  <p:childTnLst>
                                    <p:set>
                                      <p:cBhvr>
                                        <p:cTn id="49" dur="1" fill="hold">
                                          <p:stCondLst>
                                            <p:cond delay="0"/>
                                          </p:stCondLst>
                                        </p:cTn>
                                        <p:tgtEl>
                                          <p:spTgt spid="83"/>
                                        </p:tgtEl>
                                        <p:attrNameLst>
                                          <p:attrName>style.visibility</p:attrName>
                                        </p:attrNameLst>
                                      </p:cBhvr>
                                      <p:to>
                                        <p:strVal val="visible"/>
                                      </p:to>
                                    </p:set>
                                    <p:animEffect transition="in" filter="fade">
                                      <p:cBhvr>
                                        <p:cTn id="50" dur="500"/>
                                        <p:tgtEl>
                                          <p:spTgt spid="83"/>
                                        </p:tgtEl>
                                      </p:cBhvr>
                                    </p:animEffect>
                                  </p:childTnLst>
                                </p:cTn>
                              </p:par>
                              <p:par>
                                <p:cTn id="51" presetID="10" presetClass="entr" presetSubtype="0" fill="hold"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1" grpId="0" animBg="1"/>
      <p:bldP spid="82" grpId="0" animBg="1"/>
      <p:bldP spid="1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Shared devices conditional access </a:t>
            </a:r>
            <a:br>
              <a:rPr lang="en-GB"/>
            </a:br>
            <a:r>
              <a:rPr lang="en-GB" sz="2000" spc="0">
                <a:latin typeface="+mn-lt"/>
              </a:rPr>
              <a:t>Intune compliance + Trusted location</a:t>
            </a:r>
            <a:endParaRPr lang="en-US" sz="2000" spc="0">
              <a:latin typeface="+mn-lt"/>
            </a:endParaRPr>
          </a:p>
        </p:txBody>
      </p:sp>
      <p:sp>
        <p:nvSpPr>
          <p:cNvPr id="76" name="Rounded Rectangle 2">
            <a:extLst>
              <a:ext uri="{FF2B5EF4-FFF2-40B4-BE49-F238E27FC236}">
                <a16:creationId xmlns:a16="http://schemas.microsoft.com/office/drawing/2014/main" id="{01A186A6-BF52-4AC4-967F-233CEA5387ED}"/>
              </a:ext>
              <a:ext uri="{C183D7F6-B498-43B3-948B-1728B52AA6E4}">
                <adec:decorative xmlns:adec="http://schemas.microsoft.com/office/drawing/2017/decorative" val="1"/>
              </a:ext>
            </a:extLst>
          </p:cNvPr>
          <p:cNvSpPr/>
          <p:nvPr/>
        </p:nvSpPr>
        <p:spPr bwMode="auto">
          <a:xfrm>
            <a:off x="7996696" y="1851378"/>
            <a:ext cx="2154273" cy="4667116"/>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Intune</a:t>
            </a:r>
          </a:p>
        </p:txBody>
      </p:sp>
      <p:sp>
        <p:nvSpPr>
          <p:cNvPr id="77" name="Rounded Rectangle 2">
            <a:extLst>
              <a:ext uri="{FF2B5EF4-FFF2-40B4-BE49-F238E27FC236}">
                <a16:creationId xmlns:a16="http://schemas.microsoft.com/office/drawing/2014/main" id="{83DC458E-3330-4FFC-B6B0-6F99060F24D1}"/>
              </a:ext>
              <a:ext uri="{C183D7F6-B498-43B3-948B-1728B52AA6E4}">
                <adec:decorative xmlns:adec="http://schemas.microsoft.com/office/drawing/2017/decorative" val="1"/>
              </a:ext>
            </a:extLst>
          </p:cNvPr>
          <p:cNvSpPr/>
          <p:nvPr/>
        </p:nvSpPr>
        <p:spPr bwMode="auto">
          <a:xfrm>
            <a:off x="1667305" y="1627225"/>
            <a:ext cx="6238185" cy="4891269"/>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Azure Active Directory Conditional Access Rule</a:t>
            </a:r>
          </a:p>
        </p:txBody>
      </p:sp>
      <p:sp>
        <p:nvSpPr>
          <p:cNvPr id="80" name="Rounded Rectangle 41">
            <a:extLst>
              <a:ext uri="{FF2B5EF4-FFF2-40B4-BE49-F238E27FC236}">
                <a16:creationId xmlns:a16="http://schemas.microsoft.com/office/drawing/2014/main" id="{ABE6E16A-6145-4508-9EAD-D11391EFB300}"/>
              </a:ext>
              <a:ext uri="{C183D7F6-B498-43B3-948B-1728B52AA6E4}">
                <adec:decorative xmlns:adec="http://schemas.microsoft.com/office/drawing/2017/decorative" val="1"/>
              </a:ext>
            </a:extLst>
          </p:cNvPr>
          <p:cNvSpPr/>
          <p:nvPr/>
        </p:nvSpPr>
        <p:spPr bwMode="auto">
          <a:xfrm>
            <a:off x="1787765" y="2253289"/>
            <a:ext cx="4103192"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81" name="Rounded Rectangle 42">
            <a:extLst>
              <a:ext uri="{FF2B5EF4-FFF2-40B4-BE49-F238E27FC236}">
                <a16:creationId xmlns:a16="http://schemas.microsoft.com/office/drawing/2014/main" id="{FE190E7C-2E90-46C9-9490-50B00CE455B2}"/>
              </a:ext>
              <a:ext uri="{C183D7F6-B498-43B3-948B-1728B52AA6E4}">
                <adec:decorative xmlns:adec="http://schemas.microsoft.com/office/drawing/2017/decorative" val="1"/>
              </a:ext>
            </a:extLst>
          </p:cNvPr>
          <p:cNvSpPr/>
          <p:nvPr/>
        </p:nvSpPr>
        <p:spPr bwMode="auto">
          <a:xfrm>
            <a:off x="5965241" y="2253289"/>
            <a:ext cx="1787121"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Access Controls</a:t>
            </a:r>
          </a:p>
        </p:txBody>
      </p:sp>
      <p:sp>
        <p:nvSpPr>
          <p:cNvPr id="82" name="Rounded Rectangle 69">
            <a:extLst>
              <a:ext uri="{FF2B5EF4-FFF2-40B4-BE49-F238E27FC236}">
                <a16:creationId xmlns:a16="http://schemas.microsoft.com/office/drawing/2014/main" id="{8E96C18A-A170-4F9D-B4CC-C931016B0F9B}"/>
              </a:ext>
              <a:ext uri="{C183D7F6-B498-43B3-948B-1728B52AA6E4}">
                <adec:decorative xmlns:adec="http://schemas.microsoft.com/office/drawing/2017/decorative" val="1"/>
              </a:ext>
            </a:extLst>
          </p:cNvPr>
          <p:cNvSpPr/>
          <p:nvPr/>
        </p:nvSpPr>
        <p:spPr bwMode="auto">
          <a:xfrm>
            <a:off x="8091324" y="2495835"/>
            <a:ext cx="1924180" cy="386875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Compliance Policy</a:t>
            </a:r>
          </a:p>
        </p:txBody>
      </p:sp>
      <p:graphicFrame>
        <p:nvGraphicFramePr>
          <p:cNvPr id="83" name="Table 82">
            <a:extLst>
              <a:ext uri="{FF2B5EF4-FFF2-40B4-BE49-F238E27FC236}">
                <a16:creationId xmlns:a16="http://schemas.microsoft.com/office/drawing/2014/main" id="{96162C4B-B631-4F49-ABA8-FF956C5E3A21}"/>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2675344715"/>
              </p:ext>
            </p:extLst>
          </p:nvPr>
        </p:nvGraphicFramePr>
        <p:xfrm>
          <a:off x="8247992" y="2896289"/>
          <a:ext cx="1607609" cy="2583180"/>
        </p:xfrm>
        <a:graphic>
          <a:graphicData uri="http://schemas.openxmlformats.org/drawingml/2006/table">
            <a:tbl>
              <a:tblPr firstRow="1" bandRow="1">
                <a:tableStyleId>{073A0DAA-6AF3-43AB-8588-CEC1D06C72B9}</a:tableStyleId>
              </a:tblPr>
              <a:tblGrid>
                <a:gridCol w="1607609">
                  <a:extLst>
                    <a:ext uri="{9D8B030D-6E8A-4147-A177-3AD203B41FA5}">
                      <a16:colId xmlns:a16="http://schemas.microsoft.com/office/drawing/2014/main" val="4234686993"/>
                    </a:ext>
                  </a:extLst>
                </a:gridCol>
              </a:tblGrid>
              <a:tr h="375104">
                <a:tc>
                  <a:txBody>
                    <a:bodyPr/>
                    <a:lstStyle/>
                    <a:p>
                      <a:pPr algn="ctr"/>
                      <a:r>
                        <a:rPr lang="en-US" sz="1200" b="1" dirty="0">
                          <a:solidFill>
                            <a:schemeClr val="accent1"/>
                          </a:solidFill>
                        </a:rPr>
                        <a:t>Compliance Settings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341657">
                <a:tc>
                  <a:txBody>
                    <a:bodyPr/>
                    <a:lstStyle/>
                    <a:p>
                      <a:pPr algn="r"/>
                      <a:r>
                        <a:rPr lang="en-US" sz="1050"/>
                        <a:t>Rooted</a:t>
                      </a:r>
                      <a:r>
                        <a:rPr lang="en-US" sz="1050" baseline="0"/>
                        <a:t> Devices: Block</a:t>
                      </a:r>
                    </a:p>
                    <a:p>
                      <a:pPr algn="r"/>
                      <a:r>
                        <a:rPr lang="en-US" sz="1050" baseline="0"/>
                        <a:t>Block Minimum OS: 5.0</a:t>
                      </a:r>
                      <a:endParaRPr lang="en-US" sz="105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375104">
                <a:tc>
                  <a:txBody>
                    <a:bodyPr/>
                    <a:lstStyle/>
                    <a:p>
                      <a:pPr algn="ctr"/>
                      <a:r>
                        <a:rPr lang="en-US" sz="1200" b="1" dirty="0">
                          <a:solidFill>
                            <a:schemeClr val="accent1"/>
                          </a:solidFill>
                        </a:rPr>
                        <a:t>Actions for </a:t>
                      </a:r>
                      <a:br>
                        <a:rPr lang="en-US" sz="1200" b="1" dirty="0">
                          <a:solidFill>
                            <a:schemeClr val="accent1"/>
                          </a:solidFill>
                        </a:rPr>
                      </a:br>
                      <a:r>
                        <a:rPr lang="en-US" sz="1200" b="1" dirty="0">
                          <a:solidFill>
                            <a:schemeClr val="accent1"/>
                          </a:solidFill>
                        </a:rPr>
                        <a:t>non-compliance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468880">
                <a:tc>
                  <a:txBody>
                    <a:bodyPr/>
                    <a:lstStyle/>
                    <a:p>
                      <a:pPr algn="ctr"/>
                      <a:r>
                        <a:rPr lang="en-US" sz="1050"/>
                        <a:t>Mark device noncompliant: Immediately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r h="225062">
                <a:tc>
                  <a:txBody>
                    <a:bodyPr/>
                    <a:lstStyle/>
                    <a:p>
                      <a:pPr marL="0" algn="ctr" defTabSz="914367" rtl="0" eaLnBrk="1" latinLnBrk="0" hangingPunct="1"/>
                      <a:r>
                        <a:rPr lang="en-US" sz="1200" b="1" kern="1200" dirty="0">
                          <a:solidFill>
                            <a:schemeClr val="accent1"/>
                          </a:solidFill>
                          <a:latin typeface="+mn-lt"/>
                          <a:ea typeface="+mn-ea"/>
                          <a:cs typeface="+mn-cs"/>
                        </a:rPr>
                        <a:t>Assignments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3523906"/>
                  </a:ext>
                </a:extLst>
              </a:tr>
              <a:tr h="206307">
                <a:tc>
                  <a:txBody>
                    <a:bodyPr/>
                    <a:lstStyle/>
                    <a:p>
                      <a:pPr algn="ctr"/>
                      <a:r>
                        <a:rPr lang="en-US" sz="1050" dirty="0"/>
                        <a:t>Included groups:</a:t>
                      </a:r>
                    </a:p>
                    <a:p>
                      <a:pPr algn="ctr"/>
                      <a:r>
                        <a:rPr lang="en-US" sz="1050" dirty="0"/>
                        <a:t>Intune – Teams Devices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57871788"/>
                  </a:ext>
                </a:extLst>
              </a:tr>
            </a:tbl>
          </a:graphicData>
        </a:graphic>
      </p:graphicFrame>
      <p:pic>
        <p:nvPicPr>
          <p:cNvPr id="84" name="Graphic 358">
            <a:extLst>
              <a:ext uri="{FF2B5EF4-FFF2-40B4-BE49-F238E27FC236}">
                <a16:creationId xmlns:a16="http://schemas.microsoft.com/office/drawing/2014/main" id="{FE2CE5BE-9F8B-49D0-90D0-2825184C8B11}"/>
              </a:ex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rcRect l="-42408" t="-42408" r="-42408" b="-42408"/>
          <a:stretch/>
        </p:blipFill>
        <p:spPr>
          <a:xfrm>
            <a:off x="8137494" y="1808860"/>
            <a:ext cx="670210" cy="670206"/>
          </a:xfrm>
          <a:prstGeom prst="rect">
            <a:avLst/>
          </a:prstGeom>
        </p:spPr>
      </p:pic>
      <p:pic>
        <p:nvPicPr>
          <p:cNvPr id="85" name="Graphic 84">
            <a:extLst>
              <a:ext uri="{FF2B5EF4-FFF2-40B4-BE49-F238E27FC236}">
                <a16:creationId xmlns:a16="http://schemas.microsoft.com/office/drawing/2014/main" id="{7E140BD9-E70B-43BA-8CD0-9617CC1E0FA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32648" y="1713100"/>
            <a:ext cx="454367" cy="454367"/>
          </a:xfrm>
          <a:prstGeom prst="rect">
            <a:avLst/>
          </a:prstGeom>
        </p:spPr>
      </p:pic>
      <p:graphicFrame>
        <p:nvGraphicFramePr>
          <p:cNvPr id="105" name="Table 104">
            <a:extLst>
              <a:ext uri="{FF2B5EF4-FFF2-40B4-BE49-F238E27FC236}">
                <a16:creationId xmlns:a16="http://schemas.microsoft.com/office/drawing/2014/main" id="{A877C0E3-E4CA-4824-BC39-A4155C0B9DA9}"/>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729983313"/>
              </p:ext>
            </p:extLst>
          </p:nvPr>
        </p:nvGraphicFramePr>
        <p:xfrm>
          <a:off x="6110142" y="4113070"/>
          <a:ext cx="1500828" cy="1146987"/>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ctr"/>
                      <a:r>
                        <a:rPr lang="en-US" sz="1200"/>
                        <a:t>Controls: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717197">
                <a:tc>
                  <a:txBody>
                    <a:bodyPr/>
                    <a:lstStyle/>
                    <a:p>
                      <a:pPr algn="ctr"/>
                      <a:r>
                        <a:rPr lang="en-US" sz="1200"/>
                        <a:t>Require Device</a:t>
                      </a:r>
                    </a:p>
                    <a:p>
                      <a:pPr algn="ctr"/>
                      <a:r>
                        <a:rPr lang="en-US" sz="1200"/>
                        <a:t> to be marked</a:t>
                      </a:r>
                    </a:p>
                    <a:p>
                      <a:pPr algn="ctr"/>
                      <a:r>
                        <a:rPr lang="en-US" sz="1200"/>
                        <a:t> as Compliant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6" name="Table 105">
            <a:extLst>
              <a:ext uri="{FF2B5EF4-FFF2-40B4-BE49-F238E27FC236}">
                <a16:creationId xmlns:a16="http://schemas.microsoft.com/office/drawing/2014/main" id="{C3566B4F-F9DC-46D0-A989-EBBC9296806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884697026"/>
              </p:ext>
            </p:extLst>
          </p:nvPr>
        </p:nvGraphicFramePr>
        <p:xfrm>
          <a:off x="1928001"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dirty="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dirty="0"/>
                        <a:t>Shared devices group</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7" name="Table 106">
            <a:extLst>
              <a:ext uri="{FF2B5EF4-FFF2-40B4-BE49-F238E27FC236}">
                <a16:creationId xmlns:a16="http://schemas.microsoft.com/office/drawing/2014/main" id="{4ECDE43B-1193-4442-B09F-299B23B6EA8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934169473"/>
              </p:ext>
            </p:extLst>
          </p:nvPr>
        </p:nvGraphicFramePr>
        <p:xfrm>
          <a:off x="1928000" y="3826888"/>
          <a:ext cx="1869517" cy="1989573"/>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Exchange</a:t>
                      </a:r>
                      <a:r>
                        <a:rPr lang="en-US" sz="1200" baseline="0"/>
                        <a:t> Online</a:t>
                      </a:r>
                      <a:endParaRPr lang="en-US" sz="120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Microsoft Teams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519935">
                <a:tc>
                  <a:txBody>
                    <a:bodyPr/>
                    <a:lstStyle/>
                    <a:p>
                      <a:pPr algn="l"/>
                      <a:r>
                        <a:rPr lang="en-US" sz="1200"/>
                        <a:t>SharePoint Online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701402"/>
                  </a:ext>
                </a:extLst>
              </a:tr>
            </a:tbl>
          </a:graphicData>
        </a:graphic>
      </p:graphicFrame>
      <p:graphicFrame>
        <p:nvGraphicFramePr>
          <p:cNvPr id="108" name="Table 107">
            <a:extLst>
              <a:ext uri="{FF2B5EF4-FFF2-40B4-BE49-F238E27FC236}">
                <a16:creationId xmlns:a16="http://schemas.microsoft.com/office/drawing/2014/main" id="{3E647DBE-0C29-4481-8044-F09CFA286769}"/>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458452471"/>
              </p:ext>
            </p:extLst>
          </p:nvPr>
        </p:nvGraphicFramePr>
        <p:xfrm>
          <a:off x="3877643" y="2898105"/>
          <a:ext cx="1869517" cy="2478024"/>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68">
                <a:tc>
                  <a:txBody>
                    <a:bodyPr/>
                    <a:lstStyle/>
                    <a:p>
                      <a:pPr algn="l"/>
                      <a:r>
                        <a:rPr lang="en-US" sz="1200" b="1" dirty="0">
                          <a:solidFill>
                            <a:schemeClr val="accent1"/>
                          </a:solidFill>
                        </a:rPr>
                        <a:t>Device</a:t>
                      </a:r>
                      <a:r>
                        <a:rPr lang="en-US" sz="1200" b="1" baseline="0" dirty="0">
                          <a:solidFill>
                            <a:schemeClr val="accent1"/>
                          </a:solidFill>
                        </a:rPr>
                        <a:t> Platforms</a:t>
                      </a:r>
                      <a:endParaRPr lang="en-US" sz="1200" b="1" dirty="0">
                        <a:solidFill>
                          <a:schemeClr val="accent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94360">
                <a:tc>
                  <a:txBody>
                    <a:bodyPr/>
                    <a:lstStyle/>
                    <a:p>
                      <a:pPr algn="l"/>
                      <a:r>
                        <a:rPr lang="en-US" sz="1200" dirty="0"/>
                        <a:t>Android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429768">
                <a:tc>
                  <a:txBody>
                    <a:bodyPr/>
                    <a:lstStyle/>
                    <a:p>
                      <a:pPr algn="l"/>
                      <a:r>
                        <a:rPr lang="en-US" sz="1200" b="1" dirty="0">
                          <a:solidFill>
                            <a:schemeClr val="accent1"/>
                          </a:solidFill>
                        </a:rPr>
                        <a:t>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99926782"/>
                  </a:ext>
                </a:extLst>
              </a:tr>
              <a:tr h="594360">
                <a:tc>
                  <a:txBody>
                    <a:bodyPr/>
                    <a:lstStyle/>
                    <a:p>
                      <a:pPr algn="l"/>
                      <a:r>
                        <a:rPr lang="en-US" sz="1200" kern="1200" dirty="0">
                          <a:solidFill>
                            <a:schemeClr val="dk1"/>
                          </a:solidFill>
                          <a:latin typeface="+mn-lt"/>
                          <a:ea typeface="+mn-ea"/>
                          <a:cs typeface="+mn-cs"/>
                        </a:rPr>
                        <a:t>All trusted 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5994862"/>
                  </a:ext>
                </a:extLst>
              </a:tr>
            </a:tbl>
          </a:graphicData>
        </a:graphic>
      </p:graphicFrame>
      <p:pic>
        <p:nvPicPr>
          <p:cNvPr id="109" name="Picture 108">
            <a:extLst>
              <a:ext uri="{FF2B5EF4-FFF2-40B4-BE49-F238E27FC236}">
                <a16:creationId xmlns:a16="http://schemas.microsoft.com/office/drawing/2014/main" id="{D251C690-2B4C-42AC-A778-3E2C7101A5B2}"/>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95589" y="4215651"/>
            <a:ext cx="655057" cy="655057"/>
          </a:xfrm>
          <a:prstGeom prst="rect">
            <a:avLst/>
          </a:prstGeom>
        </p:spPr>
      </p:pic>
      <p:pic>
        <p:nvPicPr>
          <p:cNvPr id="110" name="Picture 109">
            <a:extLst>
              <a:ext uri="{FF2B5EF4-FFF2-40B4-BE49-F238E27FC236}">
                <a16:creationId xmlns:a16="http://schemas.microsoft.com/office/drawing/2014/main" id="{B0998A58-0F26-47F6-8A7D-2E4EA12961EA}"/>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5589" y="4702611"/>
            <a:ext cx="655057" cy="655057"/>
          </a:xfrm>
          <a:prstGeom prst="rect">
            <a:avLst/>
          </a:prstGeom>
        </p:spPr>
      </p:pic>
      <p:pic>
        <p:nvPicPr>
          <p:cNvPr id="111" name="Picture 110">
            <a:extLst>
              <a:ext uri="{FF2B5EF4-FFF2-40B4-BE49-F238E27FC236}">
                <a16:creationId xmlns:a16="http://schemas.microsoft.com/office/drawing/2014/main" id="{3740CF9A-ED37-4109-BA1D-B84A6CB6D7E9}"/>
              </a:ext>
              <a:ext uri="{C183D7F6-B498-43B3-948B-1728B52AA6E4}">
                <adec:decorative xmlns:adec="http://schemas.microsoft.com/office/drawing/2017/decorative" val="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195589" y="5211251"/>
            <a:ext cx="655057" cy="655057"/>
          </a:xfrm>
          <a:prstGeom prst="rect">
            <a:avLst/>
          </a:prstGeom>
        </p:spPr>
      </p:pic>
      <p:graphicFrame>
        <p:nvGraphicFramePr>
          <p:cNvPr id="112" name="Table 111">
            <a:extLst>
              <a:ext uri="{FF2B5EF4-FFF2-40B4-BE49-F238E27FC236}">
                <a16:creationId xmlns:a16="http://schemas.microsoft.com/office/drawing/2014/main" id="{7AB19FFE-1557-4227-9EFB-F645E59AAEF7}"/>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082224714"/>
              </p:ext>
            </p:extLst>
          </p:nvPr>
        </p:nvGraphicFramePr>
        <p:xfrm>
          <a:off x="6110142" y="2898103"/>
          <a:ext cx="1500828" cy="1103529"/>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l"/>
                      <a:r>
                        <a:rPr lang="en-US" sz="120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a:t>Grant Access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sp>
        <p:nvSpPr>
          <p:cNvPr id="113" name="Freeform 13">
            <a:extLst>
              <a:ext uri="{FF2B5EF4-FFF2-40B4-BE49-F238E27FC236}">
                <a16:creationId xmlns:a16="http://schemas.microsoft.com/office/drawing/2014/main" id="{065AF5AB-7DCE-406F-84E7-70489364686F}"/>
              </a:ext>
              <a:ext uri="{C183D7F6-B498-43B3-948B-1728B52AA6E4}">
                <adec:decorative xmlns:adec="http://schemas.microsoft.com/office/drawing/2017/decorative" val="1"/>
              </a:ext>
            </a:extLst>
          </p:cNvPr>
          <p:cNvSpPr>
            <a:spLocks noEditPoints="1"/>
          </p:cNvSpPr>
          <p:nvPr/>
        </p:nvSpPr>
        <p:spPr bwMode="auto">
          <a:xfrm>
            <a:off x="7149777" y="3502079"/>
            <a:ext cx="280570" cy="281516"/>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chemeClr val="bg2">
              <a:lumMod val="75000"/>
            </a:schemeClr>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pic>
        <p:nvPicPr>
          <p:cNvPr id="57" name="Graphic 56">
            <a:extLst>
              <a:ext uri="{FF2B5EF4-FFF2-40B4-BE49-F238E27FC236}">
                <a16:creationId xmlns:a16="http://schemas.microsoft.com/office/drawing/2014/main" id="{81ADC260-530B-4BC7-B206-A416DDBCE7FC}"/>
              </a:ext>
              <a:ext uri="{C183D7F6-B498-43B3-948B-1728B52AA6E4}">
                <adec:decorative xmlns:adec="http://schemas.microsoft.com/office/drawing/2017/decorative" val="1"/>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flipH="1">
            <a:off x="-502439" y="6313234"/>
            <a:ext cx="514176" cy="544766"/>
          </a:xfrm>
          <a:prstGeom prst="rect">
            <a:avLst/>
          </a:prstGeom>
        </p:spPr>
      </p:pic>
      <p:pic>
        <p:nvPicPr>
          <p:cNvPr id="58" name="Graphic 57">
            <a:extLst>
              <a:ext uri="{FF2B5EF4-FFF2-40B4-BE49-F238E27FC236}">
                <a16:creationId xmlns:a16="http://schemas.microsoft.com/office/drawing/2014/main" id="{7276C3EF-07BC-4E3A-9EA5-AEC65FEADE58}"/>
              </a:ext>
              <a:ext uri="{C183D7F6-B498-43B3-948B-1728B52AA6E4}">
                <adec:decorative xmlns:adec="http://schemas.microsoft.com/office/drawing/2017/decorative" val="1"/>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flipH="1">
            <a:off x="-502439" y="6313234"/>
            <a:ext cx="514176" cy="544766"/>
          </a:xfrm>
          <a:prstGeom prst="rect">
            <a:avLst/>
          </a:prstGeom>
        </p:spPr>
      </p:pic>
      <p:pic>
        <p:nvPicPr>
          <p:cNvPr id="59" name="Android">
            <a:extLst>
              <a:ext uri="{FF2B5EF4-FFF2-40B4-BE49-F238E27FC236}">
                <a16:creationId xmlns:a16="http://schemas.microsoft.com/office/drawing/2014/main" id="{2CF65ECF-5511-478C-883D-043FC894ED53}"/>
              </a:ext>
              <a:ext uri="{C183D7F6-B498-43B3-948B-1728B52AA6E4}">
                <adec:decorative xmlns:adec="http://schemas.microsoft.com/office/drawing/2017/decorative" val="1"/>
              </a:ext>
            </a:extLst>
          </p:cNvPr>
          <p:cNvPicPr>
            <a:picLocks noChangeAspect="1"/>
          </p:cNvPicPr>
          <p:nvPr/>
        </p:nvPicPr>
        <p:blipFill rotWithShape="1">
          <a:blip r:embed="rId12"/>
          <a:srcRect l="7" t="-7921" r="66535" b="7921"/>
          <a:stretch/>
        </p:blipFill>
        <p:spPr>
          <a:xfrm>
            <a:off x="4671618" y="3842667"/>
            <a:ext cx="367629" cy="395562"/>
          </a:xfrm>
          <a:prstGeom prst="rect">
            <a:avLst/>
          </a:prstGeom>
        </p:spPr>
      </p:pic>
      <p:cxnSp>
        <p:nvCxnSpPr>
          <p:cNvPr id="61" name="Left Arrow">
            <a:extLst>
              <a:ext uri="{FF2B5EF4-FFF2-40B4-BE49-F238E27FC236}">
                <a16:creationId xmlns:a16="http://schemas.microsoft.com/office/drawing/2014/main" id="{362D5F9C-D7C5-422A-BD72-811C074E71C0}"/>
              </a:ext>
              <a:ext uri="{C183D7F6-B498-43B3-948B-1728B52AA6E4}">
                <adec:decorative xmlns:adec="http://schemas.microsoft.com/office/drawing/2017/decorative" val="1"/>
              </a:ext>
            </a:extLst>
          </p:cNvPr>
          <p:cNvCxnSpPr>
            <a:cxnSpLocks/>
          </p:cNvCxnSpPr>
          <p:nvPr/>
        </p:nvCxnSpPr>
        <p:spPr>
          <a:xfrm>
            <a:off x="1252777" y="4001632"/>
            <a:ext cx="37462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grpSp>
        <p:nvGrpSpPr>
          <p:cNvPr id="73" name="Group 72">
            <a:extLst>
              <a:ext uri="{FF2B5EF4-FFF2-40B4-BE49-F238E27FC236}">
                <a16:creationId xmlns:a16="http://schemas.microsoft.com/office/drawing/2014/main" id="{2DE28E1D-132D-54FC-6EB0-ED69BCB893D6}"/>
              </a:ext>
              <a:ext uri="{C183D7F6-B498-43B3-948B-1728B52AA6E4}">
                <adec:decorative xmlns:adec="http://schemas.microsoft.com/office/drawing/2017/decorative" val="1"/>
              </a:ext>
            </a:extLst>
          </p:cNvPr>
          <p:cNvGrpSpPr/>
          <p:nvPr/>
        </p:nvGrpSpPr>
        <p:grpSpPr>
          <a:xfrm>
            <a:off x="410355" y="1870861"/>
            <a:ext cx="842422" cy="4403995"/>
            <a:chOff x="453733" y="1664347"/>
            <a:chExt cx="842422" cy="4403995"/>
          </a:xfrm>
        </p:grpSpPr>
        <p:sp>
          <p:nvSpPr>
            <p:cNvPr id="74" name="Oval 73">
              <a:extLst>
                <a:ext uri="{FF2B5EF4-FFF2-40B4-BE49-F238E27FC236}">
                  <a16:creationId xmlns:a16="http://schemas.microsoft.com/office/drawing/2014/main" id="{D9FD39AA-CE13-78E7-6E06-5660C8B86D26}"/>
                </a:ext>
                <a:ext uri="{C183D7F6-B498-43B3-948B-1728B52AA6E4}">
                  <adec:decorative xmlns:adec="http://schemas.microsoft.com/office/drawing/2017/decorative" val="1"/>
                </a:ext>
              </a:extLst>
            </p:cNvPr>
            <p:cNvSpPr/>
            <p:nvPr/>
          </p:nvSpPr>
          <p:spPr bwMode="auto">
            <a:xfrm>
              <a:off x="453733" y="16643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5" name="Group 74">
              <a:extLst>
                <a:ext uri="{FF2B5EF4-FFF2-40B4-BE49-F238E27FC236}">
                  <a16:creationId xmlns:a16="http://schemas.microsoft.com/office/drawing/2014/main" id="{AC467161-B207-8463-F57E-280643EBF673}"/>
                </a:ext>
                <a:ext uri="{C183D7F6-B498-43B3-948B-1728B52AA6E4}">
                  <adec:decorative xmlns:adec="http://schemas.microsoft.com/office/drawing/2017/decorative" val="1"/>
                </a:ext>
              </a:extLst>
            </p:cNvPr>
            <p:cNvGrpSpPr/>
            <p:nvPr/>
          </p:nvGrpSpPr>
          <p:grpSpPr>
            <a:xfrm>
              <a:off x="644962" y="1843671"/>
              <a:ext cx="459964" cy="483771"/>
              <a:chOff x="9328524" y="2214820"/>
              <a:chExt cx="459964" cy="483771"/>
            </a:xfrm>
          </p:grpSpPr>
          <p:sp>
            <p:nvSpPr>
              <p:cNvPr id="101" name="Rectangle: Rounded Corners 100">
                <a:extLst>
                  <a:ext uri="{FF2B5EF4-FFF2-40B4-BE49-F238E27FC236}">
                    <a16:creationId xmlns:a16="http://schemas.microsoft.com/office/drawing/2014/main" id="{34316DA6-A38E-1CCE-C1B9-4F3A5405D201}"/>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2" name="Rectangle: Rounded Corners 101">
                <a:extLst>
                  <a:ext uri="{FF2B5EF4-FFF2-40B4-BE49-F238E27FC236}">
                    <a16:creationId xmlns:a16="http://schemas.microsoft.com/office/drawing/2014/main" id="{C026EBD1-54D5-0517-C4E0-E60AF2C3E14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3" name="Group 102">
                <a:extLst>
                  <a:ext uri="{FF2B5EF4-FFF2-40B4-BE49-F238E27FC236}">
                    <a16:creationId xmlns:a16="http://schemas.microsoft.com/office/drawing/2014/main" id="{8AC94E18-ED91-DB48-0EB4-9D1E99288C0A}"/>
                  </a:ext>
                </a:extLst>
              </p:cNvPr>
              <p:cNvGrpSpPr/>
              <p:nvPr/>
            </p:nvGrpSpPr>
            <p:grpSpPr>
              <a:xfrm>
                <a:off x="9549692" y="2525789"/>
                <a:ext cx="155052" cy="148677"/>
                <a:chOff x="4039410" y="4948360"/>
                <a:chExt cx="155073" cy="148698"/>
              </a:xfrm>
              <a:solidFill>
                <a:schemeClr val="bg1"/>
              </a:solidFill>
            </p:grpSpPr>
            <p:sp>
              <p:nvSpPr>
                <p:cNvPr id="115" name="Rectangle: Rounded Corners 114">
                  <a:extLst>
                    <a:ext uri="{FF2B5EF4-FFF2-40B4-BE49-F238E27FC236}">
                      <a16:creationId xmlns:a16="http://schemas.microsoft.com/office/drawing/2014/main" id="{FBD3024F-D472-750F-67EB-ABB1BBCB6770}"/>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6" name="Rectangle: Rounded Corners 115">
                  <a:extLst>
                    <a:ext uri="{FF2B5EF4-FFF2-40B4-BE49-F238E27FC236}">
                      <a16:creationId xmlns:a16="http://schemas.microsoft.com/office/drawing/2014/main" id="{D9D4F427-AA17-798A-ECFC-C26C896EC1A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7" name="Rectangle: Rounded Corners 116">
                  <a:extLst>
                    <a:ext uri="{FF2B5EF4-FFF2-40B4-BE49-F238E27FC236}">
                      <a16:creationId xmlns:a16="http://schemas.microsoft.com/office/drawing/2014/main" id="{B0F84EC9-5843-3D8F-455D-5B9CD9D73F99}"/>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8" name="Rectangle: Rounded Corners 117">
                  <a:extLst>
                    <a:ext uri="{FF2B5EF4-FFF2-40B4-BE49-F238E27FC236}">
                      <a16:creationId xmlns:a16="http://schemas.microsoft.com/office/drawing/2014/main" id="{85F46B7F-E3DB-1144-75AC-84B7158254BA}"/>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9" name="Rectangle: Rounded Corners 118">
                  <a:extLst>
                    <a:ext uri="{FF2B5EF4-FFF2-40B4-BE49-F238E27FC236}">
                      <a16:creationId xmlns:a16="http://schemas.microsoft.com/office/drawing/2014/main" id="{F6123C4A-DF94-7E29-D86F-FB810E75ABA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0" name="Rectangle: Rounded Corners 119">
                  <a:extLst>
                    <a:ext uri="{FF2B5EF4-FFF2-40B4-BE49-F238E27FC236}">
                      <a16:creationId xmlns:a16="http://schemas.microsoft.com/office/drawing/2014/main" id="{78C9917E-E804-0EE4-27E0-73F10C7E510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1" name="Rectangle: Rounded Corners 120">
                  <a:extLst>
                    <a:ext uri="{FF2B5EF4-FFF2-40B4-BE49-F238E27FC236}">
                      <a16:creationId xmlns:a16="http://schemas.microsoft.com/office/drawing/2014/main" id="{A5D865E3-D596-8D5A-ECE9-674ED931C92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2" name="Rectangle: Rounded Corners 121">
                  <a:extLst>
                    <a:ext uri="{FF2B5EF4-FFF2-40B4-BE49-F238E27FC236}">
                      <a16:creationId xmlns:a16="http://schemas.microsoft.com/office/drawing/2014/main" id="{CA3EA266-8A50-15E8-EC6B-68127F24C12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3" name="Rectangle: Rounded Corners 122">
                  <a:extLst>
                    <a:ext uri="{FF2B5EF4-FFF2-40B4-BE49-F238E27FC236}">
                      <a16:creationId xmlns:a16="http://schemas.microsoft.com/office/drawing/2014/main" id="{D5441653-4A7B-A349-DB30-DF64DC5AB2A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4" name="Rectangle: Rounded Corners 103">
                <a:extLst>
                  <a:ext uri="{FF2B5EF4-FFF2-40B4-BE49-F238E27FC236}">
                    <a16:creationId xmlns:a16="http://schemas.microsoft.com/office/drawing/2014/main" id="{4EA67F9F-8611-90B0-2ACA-A13E33FF055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4" name="Rectangle: Rounded Corners 113">
                <a:extLst>
                  <a:ext uri="{FF2B5EF4-FFF2-40B4-BE49-F238E27FC236}">
                    <a16:creationId xmlns:a16="http://schemas.microsoft.com/office/drawing/2014/main" id="{C5744263-A634-4B4C-0975-AEAE665B4FE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nvGrpSpPr>
            <p:cNvPr id="78" name="Group 77">
              <a:extLst>
                <a:ext uri="{FF2B5EF4-FFF2-40B4-BE49-F238E27FC236}">
                  <a16:creationId xmlns:a16="http://schemas.microsoft.com/office/drawing/2014/main" id="{521D582D-2437-7B00-AA42-2A2F428465D9}"/>
                </a:ext>
              </a:extLst>
            </p:cNvPr>
            <p:cNvGrpSpPr/>
            <p:nvPr/>
          </p:nvGrpSpPr>
          <p:grpSpPr>
            <a:xfrm>
              <a:off x="453733" y="4038731"/>
              <a:ext cx="842422" cy="842418"/>
              <a:chOff x="2643786" y="4215754"/>
              <a:chExt cx="842422" cy="842418"/>
            </a:xfrm>
          </p:grpSpPr>
          <p:sp>
            <p:nvSpPr>
              <p:cNvPr id="97" name="Oval 96">
                <a:extLst>
                  <a:ext uri="{FF2B5EF4-FFF2-40B4-BE49-F238E27FC236}">
                    <a16:creationId xmlns:a16="http://schemas.microsoft.com/office/drawing/2014/main" id="{82DE1C53-8593-B7C3-E512-FF084DCA283F}"/>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8" name="Group 97">
                <a:extLst>
                  <a:ext uri="{FF2B5EF4-FFF2-40B4-BE49-F238E27FC236}">
                    <a16:creationId xmlns:a16="http://schemas.microsoft.com/office/drawing/2014/main" id="{CE8C999A-1C9D-D587-8D7B-704FFFC20374}"/>
                  </a:ext>
                </a:extLst>
              </p:cNvPr>
              <p:cNvGrpSpPr/>
              <p:nvPr/>
            </p:nvGrpSpPr>
            <p:grpSpPr>
              <a:xfrm>
                <a:off x="2725034" y="4518060"/>
                <a:ext cx="679926" cy="237806"/>
                <a:chOff x="2739549" y="4545762"/>
                <a:chExt cx="679926" cy="237806"/>
              </a:xfrm>
            </p:grpSpPr>
            <p:sp>
              <p:nvSpPr>
                <p:cNvPr id="99" name="Rectangle 5">
                  <a:extLst>
                    <a:ext uri="{FF2B5EF4-FFF2-40B4-BE49-F238E27FC236}">
                      <a16:creationId xmlns:a16="http://schemas.microsoft.com/office/drawing/2014/main" id="{3C90377C-5EB4-84BC-48B6-C2D7DE1CA91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00" name="Oval 99">
                  <a:extLst>
                    <a:ext uri="{FF2B5EF4-FFF2-40B4-BE49-F238E27FC236}">
                      <a16:creationId xmlns:a16="http://schemas.microsoft.com/office/drawing/2014/main" id="{BF4F0C76-2834-D813-3BB0-ADCF82386C66}"/>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9" name="Group 78">
              <a:extLst>
                <a:ext uri="{FF2B5EF4-FFF2-40B4-BE49-F238E27FC236}">
                  <a16:creationId xmlns:a16="http://schemas.microsoft.com/office/drawing/2014/main" id="{75B6B2CF-E9FA-468C-A405-49140B91BA0C}"/>
                </a:ext>
                <a:ext uri="{C183D7F6-B498-43B3-948B-1728B52AA6E4}">
                  <adec:decorative xmlns:adec="http://schemas.microsoft.com/office/drawing/2017/decorative" val="1"/>
                </a:ext>
              </a:extLst>
            </p:cNvPr>
            <p:cNvGrpSpPr/>
            <p:nvPr/>
          </p:nvGrpSpPr>
          <p:grpSpPr>
            <a:xfrm>
              <a:off x="453733" y="5225924"/>
              <a:ext cx="842422" cy="842418"/>
              <a:chOff x="6673946" y="5433647"/>
              <a:chExt cx="842422" cy="842418"/>
            </a:xfrm>
          </p:grpSpPr>
          <p:sp>
            <p:nvSpPr>
              <p:cNvPr id="93" name="Oval 92">
                <a:extLst>
                  <a:ext uri="{FF2B5EF4-FFF2-40B4-BE49-F238E27FC236}">
                    <a16:creationId xmlns:a16="http://schemas.microsoft.com/office/drawing/2014/main" id="{26EE41F8-D59A-F62E-125D-9FC1AF6B6950}"/>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4" name="Group 93">
                <a:extLst>
                  <a:ext uri="{FF2B5EF4-FFF2-40B4-BE49-F238E27FC236}">
                    <a16:creationId xmlns:a16="http://schemas.microsoft.com/office/drawing/2014/main" id="{604B1CAD-71CC-9D23-52AF-A5546ECE9F52}"/>
                  </a:ext>
                </a:extLst>
              </p:cNvPr>
              <p:cNvGrpSpPr/>
              <p:nvPr/>
            </p:nvGrpSpPr>
            <p:grpSpPr>
              <a:xfrm>
                <a:off x="6837029" y="5667525"/>
                <a:ext cx="516256" cy="374663"/>
                <a:chOff x="9721214" y="3600212"/>
                <a:chExt cx="516256" cy="374663"/>
              </a:xfrm>
            </p:grpSpPr>
            <p:sp>
              <p:nvSpPr>
                <p:cNvPr id="95" name="Rectangle: Rounded Corners 94">
                  <a:extLst>
                    <a:ext uri="{FF2B5EF4-FFF2-40B4-BE49-F238E27FC236}">
                      <a16:creationId xmlns:a16="http://schemas.microsoft.com/office/drawing/2014/main" id="{98257A98-E8AE-ACE3-ECF9-6F63151721A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96" name="Rectangle 95">
                  <a:extLst>
                    <a:ext uri="{FF2B5EF4-FFF2-40B4-BE49-F238E27FC236}">
                      <a16:creationId xmlns:a16="http://schemas.microsoft.com/office/drawing/2014/main" id="{9B6F886B-E5B0-6BCF-03F8-D5471D61218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7" name="Group 86">
              <a:extLst>
                <a:ext uri="{FF2B5EF4-FFF2-40B4-BE49-F238E27FC236}">
                  <a16:creationId xmlns:a16="http://schemas.microsoft.com/office/drawing/2014/main" id="{38964D69-B22C-F738-E70C-7BCD2C39D2BD}"/>
                </a:ext>
              </a:extLst>
            </p:cNvPr>
            <p:cNvGrpSpPr/>
            <p:nvPr/>
          </p:nvGrpSpPr>
          <p:grpSpPr>
            <a:xfrm>
              <a:off x="453733" y="2851539"/>
              <a:ext cx="842422" cy="842418"/>
              <a:chOff x="2643786" y="3028562"/>
              <a:chExt cx="842422" cy="842418"/>
            </a:xfrm>
          </p:grpSpPr>
          <p:sp>
            <p:nvSpPr>
              <p:cNvPr id="88" name="Oval 87">
                <a:extLst>
                  <a:ext uri="{FF2B5EF4-FFF2-40B4-BE49-F238E27FC236}">
                    <a16:creationId xmlns:a16="http://schemas.microsoft.com/office/drawing/2014/main" id="{7C20D8E0-6EF4-4143-E8FB-A9FF2B80B86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9" name="Group 88">
                <a:extLst>
                  <a:ext uri="{FF2B5EF4-FFF2-40B4-BE49-F238E27FC236}">
                    <a16:creationId xmlns:a16="http://schemas.microsoft.com/office/drawing/2014/main" id="{EBA517E0-FF76-E189-DF4C-3E8EBE256A3C}"/>
                  </a:ext>
                </a:extLst>
              </p:cNvPr>
              <p:cNvGrpSpPr/>
              <p:nvPr/>
            </p:nvGrpSpPr>
            <p:grpSpPr>
              <a:xfrm>
                <a:off x="2863714" y="3137652"/>
                <a:ext cx="402567" cy="624238"/>
                <a:chOff x="2905821" y="3132001"/>
                <a:chExt cx="339644" cy="655658"/>
              </a:xfrm>
            </p:grpSpPr>
            <p:pic>
              <p:nvPicPr>
                <p:cNvPr id="90" name="Picture 89">
                  <a:extLst>
                    <a:ext uri="{FF2B5EF4-FFF2-40B4-BE49-F238E27FC236}">
                      <a16:creationId xmlns:a16="http://schemas.microsoft.com/office/drawing/2014/main" id="{84E69C51-AD96-C757-74FC-6105A5F1BC5B}"/>
                    </a:ext>
                  </a:extLst>
                </p:cNvPr>
                <p:cNvPicPr>
                  <a:picLocks noChangeAspect="1"/>
                </p:cNvPicPr>
                <p:nvPr/>
              </p:nvPicPr>
              <p:blipFill>
                <a:blip r:embed="rId13"/>
                <a:stretch>
                  <a:fillRect/>
                </a:stretch>
              </p:blipFill>
              <p:spPr>
                <a:xfrm>
                  <a:off x="2905821" y="3132001"/>
                  <a:ext cx="339644" cy="655658"/>
                </a:xfrm>
                <a:prstGeom prst="rect">
                  <a:avLst/>
                </a:prstGeom>
              </p:spPr>
            </p:pic>
            <p:sp>
              <p:nvSpPr>
                <p:cNvPr id="91" name="Rectangle 90">
                  <a:extLst>
                    <a:ext uri="{FF2B5EF4-FFF2-40B4-BE49-F238E27FC236}">
                      <a16:creationId xmlns:a16="http://schemas.microsoft.com/office/drawing/2014/main" id="{46A3D15C-C5ED-0BA0-5DC1-2C0BCCD4E1B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2" name="Oval 91">
                  <a:extLst>
                    <a:ext uri="{FF2B5EF4-FFF2-40B4-BE49-F238E27FC236}">
                      <a16:creationId xmlns:a16="http://schemas.microsoft.com/office/drawing/2014/main" id="{1E19863D-CFF2-ECA4-EFE0-FDBDB5858E8D}"/>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pic>
        <p:nvPicPr>
          <p:cNvPr id="126" name="Picture 125">
            <a:extLst>
              <a:ext uri="{FF2B5EF4-FFF2-40B4-BE49-F238E27FC236}">
                <a16:creationId xmlns:a16="http://schemas.microsoft.com/office/drawing/2014/main" id="{6B1DA549-0957-2E90-180A-B2E3152ADBE7}"/>
              </a:ext>
              <a:ext uri="{C183D7F6-B498-43B3-948B-1728B52AA6E4}">
                <adec:decorative xmlns:adec="http://schemas.microsoft.com/office/drawing/2017/decorative" val="1"/>
              </a:ext>
            </a:extLst>
          </p:cNvPr>
          <p:cNvPicPr>
            <a:picLocks noChangeAspect="1"/>
          </p:cNvPicPr>
          <p:nvPr/>
        </p:nvPicPr>
        <p:blipFill rotWithShape="1">
          <a:blip r:embed="rId14"/>
          <a:srcRect l="14959" t="14959" r="14959" b="14959"/>
          <a:stretch/>
        </p:blipFill>
        <p:spPr>
          <a:xfrm>
            <a:off x="10529768" y="3461042"/>
            <a:ext cx="1058122" cy="1058122"/>
          </a:xfrm>
          <a:prstGeom prst="rect">
            <a:avLst/>
          </a:prstGeom>
        </p:spPr>
      </p:pic>
      <p:cxnSp>
        <p:nvCxnSpPr>
          <p:cNvPr id="128" name="Right Arrow">
            <a:extLst>
              <a:ext uri="{FF2B5EF4-FFF2-40B4-BE49-F238E27FC236}">
                <a16:creationId xmlns:a16="http://schemas.microsoft.com/office/drawing/2014/main" id="{C6B7429D-461A-8674-5604-52CD63BA6D58}"/>
              </a:ext>
              <a:ext uri="{C183D7F6-B498-43B3-948B-1728B52AA6E4}">
                <adec:decorative xmlns:adec="http://schemas.microsoft.com/office/drawing/2017/decorative" val="1"/>
              </a:ext>
            </a:extLst>
          </p:cNvPr>
          <p:cNvCxnSpPr>
            <a:cxnSpLocks/>
          </p:cNvCxnSpPr>
          <p:nvPr/>
        </p:nvCxnSpPr>
        <p:spPr>
          <a:xfrm>
            <a:off x="10212839" y="4001632"/>
            <a:ext cx="35850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85485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08333E-6 4.81481E-6 L 0.04219 0.00092 " pathEditMode="relative" rAng="0" ptsTypes="AA">
                                      <p:cBhvr>
                                        <p:cTn id="6" dur="500" fill="hold"/>
                                        <p:tgtEl>
                                          <p:spTgt spid="58"/>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58"/>
                                        </p:tgtEl>
                                      </p:cBhvr>
                                    </p:animEffect>
                                    <p:animScale>
                                      <p:cBhvr>
                                        <p:cTn id="10" dur="250" autoRev="1" fill="hold"/>
                                        <p:tgtEl>
                                          <p:spTgt spid="58"/>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58"/>
                                        </p:tgtEl>
                                      </p:cBhvr>
                                    </p:animEffect>
                                    <p:set>
                                      <p:cBhvr>
                                        <p:cTn id="14" dur="1" fill="hold">
                                          <p:stCondLst>
                                            <p:cond delay="499"/>
                                          </p:stCondLst>
                                        </p:cTn>
                                        <p:tgtEl>
                                          <p:spTgt spid="5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fade">
                                      <p:cBhvr>
                                        <p:cTn id="19" dur="500"/>
                                        <p:tgtEl>
                                          <p:spTgt spid="81"/>
                                        </p:tgtEl>
                                      </p:cBhvr>
                                    </p:animEffect>
                                  </p:childTnLst>
                                </p:cTn>
                              </p:par>
                              <p:par>
                                <p:cTn id="20" presetID="10" presetClass="entr" presetSubtype="0" fill="hold" nodeType="withEffect">
                                  <p:stCondLst>
                                    <p:cond delay="0"/>
                                  </p:stCondLst>
                                  <p:childTnLst>
                                    <p:set>
                                      <p:cBhvr>
                                        <p:cTn id="21" dur="1" fill="hold">
                                          <p:stCondLst>
                                            <p:cond delay="0"/>
                                          </p:stCondLst>
                                        </p:cTn>
                                        <p:tgtEl>
                                          <p:spTgt spid="112"/>
                                        </p:tgtEl>
                                        <p:attrNameLst>
                                          <p:attrName>style.visibility</p:attrName>
                                        </p:attrNameLst>
                                      </p:cBhvr>
                                      <p:to>
                                        <p:strVal val="visible"/>
                                      </p:to>
                                    </p:set>
                                    <p:animEffect transition="in" filter="fade">
                                      <p:cBhvr>
                                        <p:cTn id="22" dur="500"/>
                                        <p:tgtEl>
                                          <p:spTgt spid="11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3"/>
                                        </p:tgtEl>
                                        <p:attrNameLst>
                                          <p:attrName>style.visibility</p:attrName>
                                        </p:attrNameLst>
                                      </p:cBhvr>
                                      <p:to>
                                        <p:strVal val="visible"/>
                                      </p:to>
                                    </p:set>
                                    <p:animEffect transition="in" filter="fade">
                                      <p:cBhvr>
                                        <p:cTn id="25" dur="500"/>
                                        <p:tgtEl>
                                          <p:spTgt spid="113"/>
                                        </p:tgtEl>
                                      </p:cBhvr>
                                    </p:animEffect>
                                  </p:childTnLst>
                                </p:cTn>
                              </p:par>
                              <p:par>
                                <p:cTn id="26" presetID="10" presetClass="entr" presetSubtype="0" fill="hold" nodeType="withEffect">
                                  <p:stCondLst>
                                    <p:cond delay="0"/>
                                  </p:stCondLst>
                                  <p:childTnLst>
                                    <p:set>
                                      <p:cBhvr>
                                        <p:cTn id="27" dur="1" fill="hold">
                                          <p:stCondLst>
                                            <p:cond delay="0"/>
                                          </p:stCondLst>
                                        </p:cTn>
                                        <p:tgtEl>
                                          <p:spTgt spid="105"/>
                                        </p:tgtEl>
                                        <p:attrNameLst>
                                          <p:attrName>style.visibility</p:attrName>
                                        </p:attrNameLst>
                                      </p:cBhvr>
                                      <p:to>
                                        <p:strVal val="visible"/>
                                      </p:to>
                                    </p:set>
                                    <p:animEffect transition="in" filter="fade">
                                      <p:cBhvr>
                                        <p:cTn id="28" dur="500"/>
                                        <p:tgtEl>
                                          <p:spTgt spid="105"/>
                                        </p:tgtEl>
                                      </p:cBhvr>
                                    </p:animEffect>
                                  </p:childTnLst>
                                </p:cTn>
                              </p:par>
                            </p:childTnLst>
                          </p:cTn>
                        </p:par>
                        <p:par>
                          <p:cTn id="29" fill="hold">
                            <p:stCondLst>
                              <p:cond delay="500"/>
                            </p:stCondLst>
                            <p:childTnLst>
                              <p:par>
                                <p:cTn id="30" presetID="42" presetClass="path" presetSubtype="0" accel="50000" decel="50000" fill="hold" nodeType="afterEffect">
                                  <p:stCondLst>
                                    <p:cond delay="0"/>
                                  </p:stCondLst>
                                  <p:childTnLst>
                                    <p:animMotion origin="layout" path="M 2.08333E-6 4.81481E-6 L 0.04219 0.00092 " pathEditMode="relative" rAng="0" ptsTypes="AA">
                                      <p:cBhvr>
                                        <p:cTn id="31" dur="500" fill="hold"/>
                                        <p:tgtEl>
                                          <p:spTgt spid="57"/>
                                        </p:tgtEl>
                                        <p:attrNameLst>
                                          <p:attrName>ppt_x</p:attrName>
                                          <p:attrName>ppt_y</p:attrName>
                                        </p:attrNameLst>
                                      </p:cBhvr>
                                      <p:rCtr x="2109" y="46"/>
                                    </p:animMotion>
                                  </p:childTnLst>
                                </p:cTn>
                              </p:par>
                            </p:childTnLst>
                          </p:cTn>
                        </p:par>
                        <p:par>
                          <p:cTn id="32" fill="hold">
                            <p:stCondLst>
                              <p:cond delay="1000"/>
                            </p:stCondLst>
                            <p:childTnLst>
                              <p:par>
                                <p:cTn id="33" presetID="26" presetClass="emph" presetSubtype="0" repeatCount="3000" fill="hold" nodeType="afterEffect">
                                  <p:stCondLst>
                                    <p:cond delay="0"/>
                                  </p:stCondLst>
                                  <p:childTnLst>
                                    <p:animEffect transition="out" filter="fade">
                                      <p:cBhvr>
                                        <p:cTn id="34" dur="500" tmFilter="0, 0; .2, .5; .8, .5; 1, 0"/>
                                        <p:tgtEl>
                                          <p:spTgt spid="57"/>
                                        </p:tgtEl>
                                      </p:cBhvr>
                                    </p:animEffect>
                                    <p:animScale>
                                      <p:cBhvr>
                                        <p:cTn id="35" dur="250" autoRev="1" fill="hold"/>
                                        <p:tgtEl>
                                          <p:spTgt spid="57"/>
                                        </p:tgtEl>
                                      </p:cBhvr>
                                      <p:by x="105000" y="105000"/>
                                    </p:animScale>
                                  </p:childTnLst>
                                </p:cTn>
                              </p:par>
                            </p:childTnLst>
                          </p:cTn>
                        </p:par>
                        <p:par>
                          <p:cTn id="36" fill="hold">
                            <p:stCondLst>
                              <p:cond delay="2500"/>
                            </p:stCondLst>
                            <p:childTnLst>
                              <p:par>
                                <p:cTn id="37" presetID="10" presetClass="exit" presetSubtype="0" fill="hold" nodeType="afterEffect">
                                  <p:stCondLst>
                                    <p:cond delay="0"/>
                                  </p:stCondLst>
                                  <p:childTnLst>
                                    <p:animEffect transition="out" filter="fade">
                                      <p:cBhvr>
                                        <p:cTn id="38" dur="500"/>
                                        <p:tgtEl>
                                          <p:spTgt spid="57"/>
                                        </p:tgtEl>
                                      </p:cBhvr>
                                    </p:animEffect>
                                    <p:set>
                                      <p:cBhvr>
                                        <p:cTn id="39" dur="1" fill="hold">
                                          <p:stCondLst>
                                            <p:cond delay="499"/>
                                          </p:stCondLst>
                                        </p:cTn>
                                        <p:tgtEl>
                                          <p:spTgt spid="57"/>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fade">
                                      <p:cBhvr>
                                        <p:cTn id="44" dur="500"/>
                                        <p:tgtEl>
                                          <p:spTgt spid="7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2"/>
                                        </p:tgtEl>
                                        <p:attrNameLst>
                                          <p:attrName>style.visibility</p:attrName>
                                        </p:attrNameLst>
                                      </p:cBhvr>
                                      <p:to>
                                        <p:strVal val="visible"/>
                                      </p:to>
                                    </p:set>
                                    <p:animEffect transition="in" filter="fade">
                                      <p:cBhvr>
                                        <p:cTn id="47" dur="500"/>
                                        <p:tgtEl>
                                          <p:spTgt spid="82"/>
                                        </p:tgtEl>
                                      </p:cBhvr>
                                    </p:animEffect>
                                  </p:childTnLst>
                                </p:cTn>
                              </p:par>
                              <p:par>
                                <p:cTn id="48" presetID="10" presetClass="entr" presetSubtype="0" fill="hold" nodeType="withEffect">
                                  <p:stCondLst>
                                    <p:cond delay="0"/>
                                  </p:stCondLst>
                                  <p:childTnLst>
                                    <p:set>
                                      <p:cBhvr>
                                        <p:cTn id="49" dur="1" fill="hold">
                                          <p:stCondLst>
                                            <p:cond delay="0"/>
                                          </p:stCondLst>
                                        </p:cTn>
                                        <p:tgtEl>
                                          <p:spTgt spid="83"/>
                                        </p:tgtEl>
                                        <p:attrNameLst>
                                          <p:attrName>style.visibility</p:attrName>
                                        </p:attrNameLst>
                                      </p:cBhvr>
                                      <p:to>
                                        <p:strVal val="visible"/>
                                      </p:to>
                                    </p:set>
                                    <p:animEffect transition="in" filter="fade">
                                      <p:cBhvr>
                                        <p:cTn id="50" dur="500"/>
                                        <p:tgtEl>
                                          <p:spTgt spid="83"/>
                                        </p:tgtEl>
                                      </p:cBhvr>
                                    </p:animEffect>
                                  </p:childTnLst>
                                </p:cTn>
                              </p:par>
                              <p:par>
                                <p:cTn id="51" presetID="10" presetClass="entr" presetSubtype="0" fill="hold"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1" grpId="0" animBg="1"/>
      <p:bldP spid="82" grpId="0" animBg="1"/>
      <p:bldP spid="1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Shared devices conditional access </a:t>
            </a:r>
            <a:br>
              <a:rPr lang="en-GB" dirty="0"/>
            </a:br>
            <a:r>
              <a:rPr lang="en-GB" sz="2000" spc="0" dirty="0">
                <a:latin typeface="+mn-lt"/>
              </a:rPr>
              <a:t>Intune compliance + Device filters</a:t>
            </a:r>
            <a:endParaRPr lang="en-US" sz="2000" spc="0" dirty="0">
              <a:latin typeface="+mn-lt"/>
            </a:endParaRPr>
          </a:p>
        </p:txBody>
      </p:sp>
      <p:sp>
        <p:nvSpPr>
          <p:cNvPr id="76" name="Rounded Rectangle 2">
            <a:extLst>
              <a:ext uri="{FF2B5EF4-FFF2-40B4-BE49-F238E27FC236}">
                <a16:creationId xmlns:a16="http://schemas.microsoft.com/office/drawing/2014/main" id="{01A186A6-BF52-4AC4-967F-233CEA5387ED}"/>
              </a:ext>
              <a:ext uri="{C183D7F6-B498-43B3-948B-1728B52AA6E4}">
                <adec:decorative xmlns:adec="http://schemas.microsoft.com/office/drawing/2017/decorative" val="1"/>
              </a:ext>
            </a:extLst>
          </p:cNvPr>
          <p:cNvSpPr/>
          <p:nvPr/>
        </p:nvSpPr>
        <p:spPr bwMode="auto">
          <a:xfrm>
            <a:off x="7996696" y="1851378"/>
            <a:ext cx="2154273" cy="4667116"/>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Intune</a:t>
            </a:r>
          </a:p>
        </p:txBody>
      </p:sp>
      <p:sp>
        <p:nvSpPr>
          <p:cNvPr id="77" name="Rounded Rectangle 2">
            <a:extLst>
              <a:ext uri="{FF2B5EF4-FFF2-40B4-BE49-F238E27FC236}">
                <a16:creationId xmlns:a16="http://schemas.microsoft.com/office/drawing/2014/main" id="{83DC458E-3330-4FFC-B6B0-6F99060F24D1}"/>
              </a:ext>
              <a:ext uri="{C183D7F6-B498-43B3-948B-1728B52AA6E4}">
                <adec:decorative xmlns:adec="http://schemas.microsoft.com/office/drawing/2017/decorative" val="1"/>
              </a:ext>
            </a:extLst>
          </p:cNvPr>
          <p:cNvSpPr/>
          <p:nvPr/>
        </p:nvSpPr>
        <p:spPr bwMode="auto">
          <a:xfrm>
            <a:off x="1667305" y="1627225"/>
            <a:ext cx="6238185" cy="4891269"/>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Azure Active Directory Conditional Access Rule</a:t>
            </a:r>
          </a:p>
        </p:txBody>
      </p:sp>
      <p:sp>
        <p:nvSpPr>
          <p:cNvPr id="80" name="Rounded Rectangle 41">
            <a:extLst>
              <a:ext uri="{FF2B5EF4-FFF2-40B4-BE49-F238E27FC236}">
                <a16:creationId xmlns:a16="http://schemas.microsoft.com/office/drawing/2014/main" id="{ABE6E16A-6145-4508-9EAD-D11391EFB300}"/>
              </a:ext>
              <a:ext uri="{C183D7F6-B498-43B3-948B-1728B52AA6E4}">
                <adec:decorative xmlns:adec="http://schemas.microsoft.com/office/drawing/2017/decorative" val="1"/>
              </a:ext>
            </a:extLst>
          </p:cNvPr>
          <p:cNvSpPr/>
          <p:nvPr/>
        </p:nvSpPr>
        <p:spPr bwMode="auto">
          <a:xfrm>
            <a:off x="1787765" y="2253289"/>
            <a:ext cx="4103192"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81" name="Rounded Rectangle 42">
            <a:extLst>
              <a:ext uri="{FF2B5EF4-FFF2-40B4-BE49-F238E27FC236}">
                <a16:creationId xmlns:a16="http://schemas.microsoft.com/office/drawing/2014/main" id="{FE190E7C-2E90-46C9-9490-50B00CE455B2}"/>
              </a:ext>
              <a:ext uri="{C183D7F6-B498-43B3-948B-1728B52AA6E4}">
                <adec:decorative xmlns:adec="http://schemas.microsoft.com/office/drawing/2017/decorative" val="1"/>
              </a:ext>
            </a:extLst>
          </p:cNvPr>
          <p:cNvSpPr/>
          <p:nvPr/>
        </p:nvSpPr>
        <p:spPr bwMode="auto">
          <a:xfrm>
            <a:off x="5965241" y="2253289"/>
            <a:ext cx="1787121"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dirty="0">
                <a:solidFill>
                  <a:schemeClr val="tx1"/>
                </a:solidFill>
                <a:latin typeface="+mj-lt"/>
                <a:ea typeface="Segoe UI" pitchFamily="34" charset="0"/>
                <a:cs typeface="Segoe UI" pitchFamily="34" charset="0"/>
              </a:rPr>
              <a:t>Access Controls</a:t>
            </a:r>
          </a:p>
        </p:txBody>
      </p:sp>
      <p:sp>
        <p:nvSpPr>
          <p:cNvPr id="82" name="Rounded Rectangle 69">
            <a:extLst>
              <a:ext uri="{FF2B5EF4-FFF2-40B4-BE49-F238E27FC236}">
                <a16:creationId xmlns:a16="http://schemas.microsoft.com/office/drawing/2014/main" id="{8E96C18A-A170-4F9D-B4CC-C931016B0F9B}"/>
              </a:ext>
              <a:ext uri="{C183D7F6-B498-43B3-948B-1728B52AA6E4}">
                <adec:decorative xmlns:adec="http://schemas.microsoft.com/office/drawing/2017/decorative" val="1"/>
              </a:ext>
            </a:extLst>
          </p:cNvPr>
          <p:cNvSpPr/>
          <p:nvPr/>
        </p:nvSpPr>
        <p:spPr bwMode="auto">
          <a:xfrm>
            <a:off x="8091324" y="2495835"/>
            <a:ext cx="1924180" cy="386875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Compliance Policy</a:t>
            </a:r>
          </a:p>
        </p:txBody>
      </p:sp>
      <p:graphicFrame>
        <p:nvGraphicFramePr>
          <p:cNvPr id="83" name="Table 82">
            <a:extLst>
              <a:ext uri="{FF2B5EF4-FFF2-40B4-BE49-F238E27FC236}">
                <a16:creationId xmlns:a16="http://schemas.microsoft.com/office/drawing/2014/main" id="{96162C4B-B631-4F49-ABA8-FF956C5E3A21}"/>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652063354"/>
              </p:ext>
            </p:extLst>
          </p:nvPr>
        </p:nvGraphicFramePr>
        <p:xfrm>
          <a:off x="8247992" y="2896289"/>
          <a:ext cx="1607609" cy="3291840"/>
        </p:xfrm>
        <a:graphic>
          <a:graphicData uri="http://schemas.openxmlformats.org/drawingml/2006/table">
            <a:tbl>
              <a:tblPr firstRow="1" bandRow="1">
                <a:tableStyleId>{073A0DAA-6AF3-43AB-8588-CEC1D06C72B9}</a:tableStyleId>
              </a:tblPr>
              <a:tblGrid>
                <a:gridCol w="1607609">
                  <a:extLst>
                    <a:ext uri="{9D8B030D-6E8A-4147-A177-3AD203B41FA5}">
                      <a16:colId xmlns:a16="http://schemas.microsoft.com/office/drawing/2014/main" val="4234686993"/>
                    </a:ext>
                  </a:extLst>
                </a:gridCol>
              </a:tblGrid>
              <a:tr h="375104">
                <a:tc>
                  <a:txBody>
                    <a:bodyPr/>
                    <a:lstStyle/>
                    <a:p>
                      <a:pPr algn="ctr"/>
                      <a:r>
                        <a:rPr lang="en-US" sz="1200" b="1" dirty="0">
                          <a:solidFill>
                            <a:schemeClr val="accent1"/>
                          </a:solidFill>
                        </a:rPr>
                        <a:t>Compliance Settings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341657">
                <a:tc>
                  <a:txBody>
                    <a:bodyPr/>
                    <a:lstStyle/>
                    <a:p>
                      <a:pPr algn="r"/>
                      <a:r>
                        <a:rPr lang="en-US" sz="1050"/>
                        <a:t>Rooted</a:t>
                      </a:r>
                      <a:r>
                        <a:rPr lang="en-US" sz="1050" baseline="0"/>
                        <a:t> Devices: Block</a:t>
                      </a:r>
                    </a:p>
                    <a:p>
                      <a:pPr algn="r"/>
                      <a:r>
                        <a:rPr lang="en-US" sz="1050" baseline="0"/>
                        <a:t>Block Minimum OS: 5.0</a:t>
                      </a:r>
                      <a:endParaRPr lang="en-US" sz="105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375104">
                <a:tc>
                  <a:txBody>
                    <a:bodyPr/>
                    <a:lstStyle/>
                    <a:p>
                      <a:pPr algn="ctr"/>
                      <a:r>
                        <a:rPr lang="en-US" sz="1200" b="1" dirty="0">
                          <a:solidFill>
                            <a:schemeClr val="accent1"/>
                          </a:solidFill>
                        </a:rPr>
                        <a:t>Actions for </a:t>
                      </a:r>
                      <a:br>
                        <a:rPr lang="en-US" sz="1200" b="1" dirty="0">
                          <a:solidFill>
                            <a:schemeClr val="accent1"/>
                          </a:solidFill>
                        </a:rPr>
                      </a:br>
                      <a:r>
                        <a:rPr lang="en-US" sz="1200" b="1" dirty="0">
                          <a:solidFill>
                            <a:schemeClr val="accent1"/>
                          </a:solidFill>
                        </a:rPr>
                        <a:t>non-compliance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468880">
                <a:tc>
                  <a:txBody>
                    <a:bodyPr/>
                    <a:lstStyle/>
                    <a:p>
                      <a:pPr algn="ctr"/>
                      <a:r>
                        <a:rPr lang="en-US" sz="1050"/>
                        <a:t>Mark device noncompliant: Immediately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r h="225062">
                <a:tc>
                  <a:txBody>
                    <a:bodyPr/>
                    <a:lstStyle/>
                    <a:p>
                      <a:pPr marL="0" algn="ctr" defTabSz="914367" rtl="0" eaLnBrk="1" latinLnBrk="0" hangingPunct="1"/>
                      <a:r>
                        <a:rPr lang="en-US" sz="1200" b="1" kern="1200" dirty="0">
                          <a:solidFill>
                            <a:schemeClr val="accent1"/>
                          </a:solidFill>
                          <a:latin typeface="+mn-lt"/>
                          <a:ea typeface="+mn-ea"/>
                          <a:cs typeface="+mn-cs"/>
                        </a:rPr>
                        <a:t>Assignments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03523906"/>
                  </a:ext>
                </a:extLst>
              </a:tr>
              <a:tr h="206307">
                <a:tc>
                  <a:txBody>
                    <a:bodyPr/>
                    <a:lstStyle/>
                    <a:p>
                      <a:pPr algn="ctr"/>
                      <a:r>
                        <a:rPr lang="en-US" sz="1050"/>
                        <a:t>Shared Devices Group</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57871788"/>
                  </a:ext>
                </a:extLst>
              </a:tr>
              <a:tr h="206307">
                <a:tc>
                  <a:txBody>
                    <a:bodyPr/>
                    <a:lstStyle/>
                    <a:p>
                      <a:pPr marL="0" algn="ctr" defTabSz="914367" rtl="0" eaLnBrk="1" latinLnBrk="0" hangingPunct="1"/>
                      <a:r>
                        <a:rPr lang="en-US" sz="1200" b="1" kern="1200" dirty="0">
                          <a:solidFill>
                            <a:schemeClr val="accent1"/>
                          </a:solidFill>
                          <a:latin typeface="+mn-lt"/>
                          <a:ea typeface="+mn-ea"/>
                          <a:cs typeface="+mn-cs"/>
                        </a:rPr>
                        <a:t>Device Scoping Filters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7726607"/>
                  </a:ext>
                </a:extLst>
              </a:tr>
              <a:tr h="206307">
                <a:tc>
                  <a:txBody>
                    <a:bodyPr/>
                    <a:lstStyle/>
                    <a:p>
                      <a:pPr algn="ctr"/>
                      <a:r>
                        <a:rPr lang="en-US" sz="1050" dirty="0"/>
                        <a:t>Teams Android </a:t>
                      </a:r>
                      <a:br>
                        <a:rPr lang="en-US" sz="1050" dirty="0"/>
                      </a:br>
                      <a:r>
                        <a:rPr lang="en-US" sz="1050" dirty="0"/>
                        <a:t>Device Models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9131994"/>
                  </a:ext>
                </a:extLst>
              </a:tr>
            </a:tbl>
          </a:graphicData>
        </a:graphic>
      </p:graphicFrame>
      <p:pic>
        <p:nvPicPr>
          <p:cNvPr id="84" name="Graphic 358">
            <a:extLst>
              <a:ext uri="{FF2B5EF4-FFF2-40B4-BE49-F238E27FC236}">
                <a16:creationId xmlns:a16="http://schemas.microsoft.com/office/drawing/2014/main" id="{FE2CE5BE-9F8B-49D0-90D0-2825184C8B11}"/>
              </a:ext>
              <a:ext uri="{C183D7F6-B498-43B3-948B-1728B52AA6E4}">
                <adec:decorative xmlns:adec="http://schemas.microsoft.com/office/drawing/2017/decorative" val="1"/>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42408" t="-42408" r="-42408" b="-42408"/>
          <a:stretch/>
        </p:blipFill>
        <p:spPr>
          <a:xfrm>
            <a:off x="8137494" y="1808860"/>
            <a:ext cx="670210" cy="670206"/>
          </a:xfrm>
          <a:prstGeom prst="rect">
            <a:avLst/>
          </a:prstGeom>
        </p:spPr>
      </p:pic>
      <p:pic>
        <p:nvPicPr>
          <p:cNvPr id="85" name="Graphic 84">
            <a:extLst>
              <a:ext uri="{FF2B5EF4-FFF2-40B4-BE49-F238E27FC236}">
                <a16:creationId xmlns:a16="http://schemas.microsoft.com/office/drawing/2014/main" id="{7E140BD9-E70B-43BA-8CD0-9617CC1E0FA3}"/>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932648" y="1713100"/>
            <a:ext cx="454367" cy="454367"/>
          </a:xfrm>
          <a:prstGeom prst="rect">
            <a:avLst/>
          </a:prstGeom>
        </p:spPr>
      </p:pic>
      <p:graphicFrame>
        <p:nvGraphicFramePr>
          <p:cNvPr id="105" name="Table 104">
            <a:extLst>
              <a:ext uri="{FF2B5EF4-FFF2-40B4-BE49-F238E27FC236}">
                <a16:creationId xmlns:a16="http://schemas.microsoft.com/office/drawing/2014/main" id="{A877C0E3-E4CA-4824-BC39-A4155C0B9DA9}"/>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173371524"/>
              </p:ext>
            </p:extLst>
          </p:nvPr>
        </p:nvGraphicFramePr>
        <p:xfrm>
          <a:off x="6110142" y="4113070"/>
          <a:ext cx="1500828" cy="1146987"/>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ctr"/>
                      <a:r>
                        <a:rPr lang="en-US" sz="1200"/>
                        <a:t>Controls: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717197">
                <a:tc>
                  <a:txBody>
                    <a:bodyPr/>
                    <a:lstStyle/>
                    <a:p>
                      <a:pPr algn="ctr"/>
                      <a:r>
                        <a:rPr lang="en-US" sz="1200"/>
                        <a:t>Require Device</a:t>
                      </a:r>
                    </a:p>
                    <a:p>
                      <a:pPr algn="ctr"/>
                      <a:r>
                        <a:rPr lang="en-US" sz="1200"/>
                        <a:t> to be marked</a:t>
                      </a:r>
                    </a:p>
                    <a:p>
                      <a:pPr algn="ctr"/>
                      <a:r>
                        <a:rPr lang="en-US" sz="1200"/>
                        <a:t> as Compliant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6" name="Table 105">
            <a:extLst>
              <a:ext uri="{FF2B5EF4-FFF2-40B4-BE49-F238E27FC236}">
                <a16:creationId xmlns:a16="http://schemas.microsoft.com/office/drawing/2014/main" id="{C3566B4F-F9DC-46D0-A989-EBBC9296806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914149452"/>
              </p:ext>
            </p:extLst>
          </p:nvPr>
        </p:nvGraphicFramePr>
        <p:xfrm>
          <a:off x="1928001"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a:t>Shared devices group</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7" name="Table 106">
            <a:extLst>
              <a:ext uri="{FF2B5EF4-FFF2-40B4-BE49-F238E27FC236}">
                <a16:creationId xmlns:a16="http://schemas.microsoft.com/office/drawing/2014/main" id="{4ECDE43B-1193-4442-B09F-299B23B6EA8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18983103"/>
              </p:ext>
            </p:extLst>
          </p:nvPr>
        </p:nvGraphicFramePr>
        <p:xfrm>
          <a:off x="1928000" y="3826888"/>
          <a:ext cx="1869517" cy="1989573"/>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Exchange</a:t>
                      </a:r>
                      <a:r>
                        <a:rPr lang="en-US" sz="1200" baseline="0"/>
                        <a:t> Online</a:t>
                      </a:r>
                      <a:endParaRPr lang="en-US" sz="120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Microsoft Teams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519935">
                <a:tc>
                  <a:txBody>
                    <a:bodyPr/>
                    <a:lstStyle/>
                    <a:p>
                      <a:pPr algn="l"/>
                      <a:r>
                        <a:rPr lang="en-US" sz="1200"/>
                        <a:t>SharePoint Online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701402"/>
                  </a:ext>
                </a:extLst>
              </a:tr>
            </a:tbl>
          </a:graphicData>
        </a:graphic>
      </p:graphicFrame>
      <p:graphicFrame>
        <p:nvGraphicFramePr>
          <p:cNvPr id="108" name="Table 107">
            <a:extLst>
              <a:ext uri="{FF2B5EF4-FFF2-40B4-BE49-F238E27FC236}">
                <a16:creationId xmlns:a16="http://schemas.microsoft.com/office/drawing/2014/main" id="{3E647DBE-0C29-4481-8044-F09CFA286769}"/>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220391993"/>
              </p:ext>
            </p:extLst>
          </p:nvPr>
        </p:nvGraphicFramePr>
        <p:xfrm>
          <a:off x="3877643" y="2898105"/>
          <a:ext cx="1869517" cy="2926036"/>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369930">
                <a:tc>
                  <a:txBody>
                    <a:bodyPr/>
                    <a:lstStyle/>
                    <a:p>
                      <a:pPr algn="l"/>
                      <a:r>
                        <a:rPr lang="en-US" sz="1200" b="1" dirty="0">
                          <a:solidFill>
                            <a:schemeClr val="accent1"/>
                          </a:solidFill>
                        </a:rPr>
                        <a:t>Device</a:t>
                      </a:r>
                      <a:r>
                        <a:rPr lang="en-US" sz="1200" b="1" baseline="0" dirty="0">
                          <a:solidFill>
                            <a:schemeClr val="accent1"/>
                          </a:solidFill>
                        </a:rPr>
                        <a:t> Platforms</a:t>
                      </a:r>
                      <a:endParaRPr lang="en-US" sz="1200" b="1" dirty="0">
                        <a:solidFill>
                          <a:schemeClr val="accent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08274">
                <a:tc>
                  <a:txBody>
                    <a:bodyPr/>
                    <a:lstStyle/>
                    <a:p>
                      <a:pPr algn="l"/>
                      <a:r>
                        <a:rPr lang="en-US" sz="1200"/>
                        <a:t>Android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369930">
                <a:tc>
                  <a:txBody>
                    <a:bodyPr/>
                    <a:lstStyle/>
                    <a:p>
                      <a:pPr algn="l"/>
                      <a:r>
                        <a:rPr lang="en-US" sz="1200" b="1" dirty="0">
                          <a:solidFill>
                            <a:schemeClr val="accent1"/>
                          </a:solidFill>
                        </a:rPr>
                        <a:t>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99926782"/>
                  </a:ext>
                </a:extLst>
              </a:tr>
              <a:tr h="369930">
                <a:tc>
                  <a:txBody>
                    <a:bodyPr/>
                    <a:lstStyle/>
                    <a:p>
                      <a:pPr algn="l"/>
                      <a:r>
                        <a:rPr lang="en-US" sz="1200" kern="1200">
                          <a:solidFill>
                            <a:schemeClr val="dk1"/>
                          </a:solidFill>
                          <a:latin typeface="+mn-lt"/>
                          <a:ea typeface="+mn-ea"/>
                          <a:cs typeface="+mn-cs"/>
                        </a:rPr>
                        <a:t>All trusted 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5994862"/>
                  </a:ext>
                </a:extLst>
              </a:tr>
              <a:tr h="369930">
                <a:tc>
                  <a:txBody>
                    <a:bodyPr/>
                    <a:lstStyle/>
                    <a:p>
                      <a:pPr algn="l"/>
                      <a:r>
                        <a:rPr lang="en-US" sz="1200" b="1" dirty="0">
                          <a:solidFill>
                            <a:schemeClr val="accent1"/>
                          </a:solidFill>
                        </a:rPr>
                        <a:t>Device Scoping Filters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508274">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dirty="0"/>
                        <a:t>Team Android </a:t>
                      </a:r>
                      <a:br>
                        <a:rPr lang="en-US" sz="1200" dirty="0"/>
                      </a:br>
                      <a:r>
                        <a:rPr lang="en-US" sz="1200" dirty="0"/>
                        <a:t>Device Models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bl>
          </a:graphicData>
        </a:graphic>
      </p:graphicFrame>
      <p:pic>
        <p:nvPicPr>
          <p:cNvPr id="109" name="Picture 108">
            <a:extLst>
              <a:ext uri="{FF2B5EF4-FFF2-40B4-BE49-F238E27FC236}">
                <a16:creationId xmlns:a16="http://schemas.microsoft.com/office/drawing/2014/main" id="{D251C690-2B4C-42AC-A778-3E2C7101A5B2}"/>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95589" y="4215651"/>
            <a:ext cx="655057" cy="655057"/>
          </a:xfrm>
          <a:prstGeom prst="rect">
            <a:avLst/>
          </a:prstGeom>
        </p:spPr>
      </p:pic>
      <p:pic>
        <p:nvPicPr>
          <p:cNvPr id="110" name="Picture 109">
            <a:extLst>
              <a:ext uri="{FF2B5EF4-FFF2-40B4-BE49-F238E27FC236}">
                <a16:creationId xmlns:a16="http://schemas.microsoft.com/office/drawing/2014/main" id="{B0998A58-0F26-47F6-8A7D-2E4EA12961EA}"/>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95589" y="4702611"/>
            <a:ext cx="655057" cy="655057"/>
          </a:xfrm>
          <a:prstGeom prst="rect">
            <a:avLst/>
          </a:prstGeom>
        </p:spPr>
      </p:pic>
      <p:pic>
        <p:nvPicPr>
          <p:cNvPr id="111" name="Picture 110">
            <a:extLst>
              <a:ext uri="{FF2B5EF4-FFF2-40B4-BE49-F238E27FC236}">
                <a16:creationId xmlns:a16="http://schemas.microsoft.com/office/drawing/2014/main" id="{3740CF9A-ED37-4109-BA1D-B84A6CB6D7E9}"/>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5589" y="5211251"/>
            <a:ext cx="655057" cy="655057"/>
          </a:xfrm>
          <a:prstGeom prst="rect">
            <a:avLst/>
          </a:prstGeom>
        </p:spPr>
      </p:pic>
      <p:graphicFrame>
        <p:nvGraphicFramePr>
          <p:cNvPr id="112" name="Table 111">
            <a:extLst>
              <a:ext uri="{FF2B5EF4-FFF2-40B4-BE49-F238E27FC236}">
                <a16:creationId xmlns:a16="http://schemas.microsoft.com/office/drawing/2014/main" id="{7AB19FFE-1557-4227-9EFB-F645E59AAEF7}"/>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2318593082"/>
              </p:ext>
            </p:extLst>
          </p:nvPr>
        </p:nvGraphicFramePr>
        <p:xfrm>
          <a:off x="6110142" y="2898103"/>
          <a:ext cx="1500828" cy="1103529"/>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l"/>
                      <a:r>
                        <a:rPr lang="en-US" sz="120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a:t>Grant Access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sp>
        <p:nvSpPr>
          <p:cNvPr id="113" name="Freeform 13">
            <a:extLst>
              <a:ext uri="{FF2B5EF4-FFF2-40B4-BE49-F238E27FC236}">
                <a16:creationId xmlns:a16="http://schemas.microsoft.com/office/drawing/2014/main" id="{065AF5AB-7DCE-406F-84E7-70489364686F}"/>
              </a:ext>
              <a:ext uri="{C183D7F6-B498-43B3-948B-1728B52AA6E4}">
                <adec:decorative xmlns:adec="http://schemas.microsoft.com/office/drawing/2017/decorative" val="1"/>
              </a:ext>
            </a:extLst>
          </p:cNvPr>
          <p:cNvSpPr>
            <a:spLocks noEditPoints="1"/>
          </p:cNvSpPr>
          <p:nvPr/>
        </p:nvSpPr>
        <p:spPr bwMode="auto">
          <a:xfrm>
            <a:off x="7149777" y="3502079"/>
            <a:ext cx="280570" cy="281516"/>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chemeClr val="bg2">
              <a:lumMod val="75000"/>
            </a:schemeClr>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pic>
        <p:nvPicPr>
          <p:cNvPr id="114" name="Android">
            <a:extLst>
              <a:ext uri="{FF2B5EF4-FFF2-40B4-BE49-F238E27FC236}">
                <a16:creationId xmlns:a16="http://schemas.microsoft.com/office/drawing/2014/main" id="{37813AE7-F531-405C-95E7-DB0DA9E71FB4}"/>
              </a:ext>
              <a:ext uri="{C183D7F6-B498-43B3-948B-1728B52AA6E4}">
                <adec:decorative xmlns:adec="http://schemas.microsoft.com/office/drawing/2017/decorative" val="1"/>
              </a:ext>
            </a:extLst>
          </p:cNvPr>
          <p:cNvPicPr>
            <a:picLocks noChangeAspect="1"/>
          </p:cNvPicPr>
          <p:nvPr/>
        </p:nvPicPr>
        <p:blipFill rotWithShape="1">
          <a:blip r:embed="rId9"/>
          <a:srcRect l="7" t="-7921" r="66535" b="7921"/>
          <a:stretch/>
        </p:blipFill>
        <p:spPr>
          <a:xfrm>
            <a:off x="4857670" y="3718489"/>
            <a:ext cx="367629" cy="395562"/>
          </a:xfrm>
          <a:prstGeom prst="rect">
            <a:avLst/>
          </a:prstGeom>
        </p:spPr>
      </p:pic>
      <p:pic>
        <p:nvPicPr>
          <p:cNvPr id="115" name="Picture 114">
            <a:extLst>
              <a:ext uri="{FF2B5EF4-FFF2-40B4-BE49-F238E27FC236}">
                <a16:creationId xmlns:a16="http://schemas.microsoft.com/office/drawing/2014/main" id="{A707DDAE-5409-4CD1-A67F-E17F747C59E3}"/>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956208" y="5140514"/>
            <a:ext cx="813197" cy="813197"/>
          </a:xfrm>
          <a:prstGeom prst="rect">
            <a:avLst/>
          </a:prstGeom>
        </p:spPr>
      </p:pic>
      <p:pic>
        <p:nvPicPr>
          <p:cNvPr id="58" name="Graphic 57">
            <a:extLst>
              <a:ext uri="{FF2B5EF4-FFF2-40B4-BE49-F238E27FC236}">
                <a16:creationId xmlns:a16="http://schemas.microsoft.com/office/drawing/2014/main" id="{BE1D114C-C358-42E5-BE97-D20050502DF9}"/>
              </a:ext>
              <a:ext uri="{C183D7F6-B498-43B3-948B-1728B52AA6E4}">
                <adec:decorative xmlns:adec="http://schemas.microsoft.com/office/drawing/2017/decorative" val="1"/>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flipH="1">
            <a:off x="-502439" y="6313234"/>
            <a:ext cx="514176" cy="544766"/>
          </a:xfrm>
          <a:prstGeom prst="rect">
            <a:avLst/>
          </a:prstGeom>
        </p:spPr>
      </p:pic>
      <p:pic>
        <p:nvPicPr>
          <p:cNvPr id="59" name="Graphic 58">
            <a:extLst>
              <a:ext uri="{FF2B5EF4-FFF2-40B4-BE49-F238E27FC236}">
                <a16:creationId xmlns:a16="http://schemas.microsoft.com/office/drawing/2014/main" id="{579DF39A-3911-49C8-BE15-255A4F530B88}"/>
              </a:ext>
              <a:ext uri="{C183D7F6-B498-43B3-948B-1728B52AA6E4}">
                <adec:decorative xmlns:adec="http://schemas.microsoft.com/office/drawing/2017/decorative" val="1"/>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flipH="1">
            <a:off x="-502439" y="6313234"/>
            <a:ext cx="514176" cy="544766"/>
          </a:xfrm>
          <a:prstGeom prst="rect">
            <a:avLst/>
          </a:prstGeom>
        </p:spPr>
      </p:pic>
      <p:grpSp>
        <p:nvGrpSpPr>
          <p:cNvPr id="72" name="Group 71">
            <a:extLst>
              <a:ext uri="{FF2B5EF4-FFF2-40B4-BE49-F238E27FC236}">
                <a16:creationId xmlns:a16="http://schemas.microsoft.com/office/drawing/2014/main" id="{FC5FF2A7-EFB7-F3F5-17E7-5DA308BE1ECA}"/>
              </a:ext>
              <a:ext uri="{C183D7F6-B498-43B3-948B-1728B52AA6E4}">
                <adec:decorative xmlns:adec="http://schemas.microsoft.com/office/drawing/2017/decorative" val="1"/>
              </a:ext>
            </a:extLst>
          </p:cNvPr>
          <p:cNvGrpSpPr/>
          <p:nvPr/>
        </p:nvGrpSpPr>
        <p:grpSpPr>
          <a:xfrm>
            <a:off x="410355" y="1870861"/>
            <a:ext cx="842422" cy="4403995"/>
            <a:chOff x="453733" y="1664347"/>
            <a:chExt cx="842422" cy="4403995"/>
          </a:xfrm>
        </p:grpSpPr>
        <p:sp>
          <p:nvSpPr>
            <p:cNvPr id="73" name="Oval 72">
              <a:extLst>
                <a:ext uri="{FF2B5EF4-FFF2-40B4-BE49-F238E27FC236}">
                  <a16:creationId xmlns:a16="http://schemas.microsoft.com/office/drawing/2014/main" id="{B7F01C01-8CAC-E2E9-2B81-B1CF383A812D}"/>
                </a:ext>
                <a:ext uri="{C183D7F6-B498-43B3-948B-1728B52AA6E4}">
                  <adec:decorative xmlns:adec="http://schemas.microsoft.com/office/drawing/2017/decorative" val="1"/>
                </a:ext>
              </a:extLst>
            </p:cNvPr>
            <p:cNvSpPr/>
            <p:nvPr/>
          </p:nvSpPr>
          <p:spPr bwMode="auto">
            <a:xfrm>
              <a:off x="453733" y="16643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4" name="Group 73">
              <a:extLst>
                <a:ext uri="{FF2B5EF4-FFF2-40B4-BE49-F238E27FC236}">
                  <a16:creationId xmlns:a16="http://schemas.microsoft.com/office/drawing/2014/main" id="{16685B90-9C4F-D63B-C805-CFFED8D06BC8}"/>
                </a:ext>
                <a:ext uri="{C183D7F6-B498-43B3-948B-1728B52AA6E4}">
                  <adec:decorative xmlns:adec="http://schemas.microsoft.com/office/drawing/2017/decorative" val="1"/>
                </a:ext>
              </a:extLst>
            </p:cNvPr>
            <p:cNvGrpSpPr/>
            <p:nvPr/>
          </p:nvGrpSpPr>
          <p:grpSpPr>
            <a:xfrm>
              <a:off x="644962" y="1843671"/>
              <a:ext cx="459964" cy="483771"/>
              <a:chOff x="9328524" y="2214820"/>
              <a:chExt cx="459964" cy="483771"/>
            </a:xfrm>
          </p:grpSpPr>
          <p:sp>
            <p:nvSpPr>
              <p:cNvPr id="100" name="Rectangle: Rounded Corners 99">
                <a:extLst>
                  <a:ext uri="{FF2B5EF4-FFF2-40B4-BE49-F238E27FC236}">
                    <a16:creationId xmlns:a16="http://schemas.microsoft.com/office/drawing/2014/main" id="{5A51A36A-5367-D2EB-7E80-1DFABC23E35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CA9B4B28-22F7-B801-7681-4763B3F13CD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2" name="Group 101">
                <a:extLst>
                  <a:ext uri="{FF2B5EF4-FFF2-40B4-BE49-F238E27FC236}">
                    <a16:creationId xmlns:a16="http://schemas.microsoft.com/office/drawing/2014/main" id="{FDC551BB-A6D7-2B63-0673-6AE58A053326}"/>
                  </a:ext>
                </a:extLst>
              </p:cNvPr>
              <p:cNvGrpSpPr/>
              <p:nvPr/>
            </p:nvGrpSpPr>
            <p:grpSpPr>
              <a:xfrm>
                <a:off x="9549692" y="2525789"/>
                <a:ext cx="155052" cy="148677"/>
                <a:chOff x="4039410" y="4948360"/>
                <a:chExt cx="155073" cy="148698"/>
              </a:xfrm>
              <a:solidFill>
                <a:schemeClr val="bg1"/>
              </a:solidFill>
            </p:grpSpPr>
            <p:sp>
              <p:nvSpPr>
                <p:cNvPr id="116" name="Rectangle: Rounded Corners 115">
                  <a:extLst>
                    <a:ext uri="{FF2B5EF4-FFF2-40B4-BE49-F238E27FC236}">
                      <a16:creationId xmlns:a16="http://schemas.microsoft.com/office/drawing/2014/main" id="{A73519F1-B755-3429-C4EA-B4030A06A2B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7" name="Rectangle: Rounded Corners 116">
                  <a:extLst>
                    <a:ext uri="{FF2B5EF4-FFF2-40B4-BE49-F238E27FC236}">
                      <a16:creationId xmlns:a16="http://schemas.microsoft.com/office/drawing/2014/main" id="{11EA8A06-C37C-5E55-E64F-25342520BBA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8" name="Rectangle: Rounded Corners 117">
                  <a:extLst>
                    <a:ext uri="{FF2B5EF4-FFF2-40B4-BE49-F238E27FC236}">
                      <a16:creationId xmlns:a16="http://schemas.microsoft.com/office/drawing/2014/main" id="{41B51A49-AA9B-1109-A4DF-F2217AE6F457}"/>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9" name="Rectangle: Rounded Corners 118">
                  <a:extLst>
                    <a:ext uri="{FF2B5EF4-FFF2-40B4-BE49-F238E27FC236}">
                      <a16:creationId xmlns:a16="http://schemas.microsoft.com/office/drawing/2014/main" id="{4357E77A-14CE-F5BD-53F9-EA6F25BF48F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0" name="Rectangle: Rounded Corners 119">
                  <a:extLst>
                    <a:ext uri="{FF2B5EF4-FFF2-40B4-BE49-F238E27FC236}">
                      <a16:creationId xmlns:a16="http://schemas.microsoft.com/office/drawing/2014/main" id="{8BE26664-8517-4ABF-B184-7CD10CF5A1E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1" name="Rectangle: Rounded Corners 120">
                  <a:extLst>
                    <a:ext uri="{FF2B5EF4-FFF2-40B4-BE49-F238E27FC236}">
                      <a16:creationId xmlns:a16="http://schemas.microsoft.com/office/drawing/2014/main" id="{AB9C8B23-DF08-737F-9ED5-A0191D52C1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2" name="Rectangle: Rounded Corners 121">
                  <a:extLst>
                    <a:ext uri="{FF2B5EF4-FFF2-40B4-BE49-F238E27FC236}">
                      <a16:creationId xmlns:a16="http://schemas.microsoft.com/office/drawing/2014/main" id="{08D1BD5C-3ED9-87A1-4BFD-B21B32E7693E}"/>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3" name="Rectangle: Rounded Corners 122">
                  <a:extLst>
                    <a:ext uri="{FF2B5EF4-FFF2-40B4-BE49-F238E27FC236}">
                      <a16:creationId xmlns:a16="http://schemas.microsoft.com/office/drawing/2014/main" id="{E2F634AA-DFF9-4A7F-8747-D2B42E1B3655}"/>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5" name="Rectangle: Rounded Corners 124">
                  <a:extLst>
                    <a:ext uri="{FF2B5EF4-FFF2-40B4-BE49-F238E27FC236}">
                      <a16:creationId xmlns:a16="http://schemas.microsoft.com/office/drawing/2014/main" id="{DB10A0FC-5136-BD50-F593-55BE3408276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3" name="Rectangle: Rounded Corners 102">
                <a:extLst>
                  <a:ext uri="{FF2B5EF4-FFF2-40B4-BE49-F238E27FC236}">
                    <a16:creationId xmlns:a16="http://schemas.microsoft.com/office/drawing/2014/main" id="{217B1860-80E4-6BD2-C785-593B5D789155}"/>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4DF15FB5-DDA0-2F61-7342-2CFD44CC5D4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nvGrpSpPr>
            <p:cNvPr id="75" name="Group 74">
              <a:extLst>
                <a:ext uri="{FF2B5EF4-FFF2-40B4-BE49-F238E27FC236}">
                  <a16:creationId xmlns:a16="http://schemas.microsoft.com/office/drawing/2014/main" id="{7EFAF7BC-FDF9-DE9E-5807-88F9FE7408A8}"/>
                </a:ext>
              </a:extLst>
            </p:cNvPr>
            <p:cNvGrpSpPr/>
            <p:nvPr/>
          </p:nvGrpSpPr>
          <p:grpSpPr>
            <a:xfrm>
              <a:off x="453733" y="4038731"/>
              <a:ext cx="842422" cy="842418"/>
              <a:chOff x="2643786" y="4215754"/>
              <a:chExt cx="842422" cy="842418"/>
            </a:xfrm>
          </p:grpSpPr>
          <p:sp>
            <p:nvSpPr>
              <p:cNvPr id="96" name="Oval 95">
                <a:extLst>
                  <a:ext uri="{FF2B5EF4-FFF2-40B4-BE49-F238E27FC236}">
                    <a16:creationId xmlns:a16="http://schemas.microsoft.com/office/drawing/2014/main" id="{553A6841-735F-EF98-BBAB-09741A71BA46}"/>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7" name="Group 96">
                <a:extLst>
                  <a:ext uri="{FF2B5EF4-FFF2-40B4-BE49-F238E27FC236}">
                    <a16:creationId xmlns:a16="http://schemas.microsoft.com/office/drawing/2014/main" id="{54C2C16C-4B70-A681-28FF-FB59CB3C8E62}"/>
                  </a:ext>
                </a:extLst>
              </p:cNvPr>
              <p:cNvGrpSpPr/>
              <p:nvPr/>
            </p:nvGrpSpPr>
            <p:grpSpPr>
              <a:xfrm>
                <a:off x="2725034" y="4518060"/>
                <a:ext cx="679926" cy="237806"/>
                <a:chOff x="2739549" y="4545762"/>
                <a:chExt cx="679926" cy="237806"/>
              </a:xfrm>
            </p:grpSpPr>
            <p:sp>
              <p:nvSpPr>
                <p:cNvPr id="98" name="Rectangle 5">
                  <a:extLst>
                    <a:ext uri="{FF2B5EF4-FFF2-40B4-BE49-F238E27FC236}">
                      <a16:creationId xmlns:a16="http://schemas.microsoft.com/office/drawing/2014/main" id="{66C8A419-73B6-038E-8ED5-ED5F6950798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99" name="Oval 98">
                  <a:extLst>
                    <a:ext uri="{FF2B5EF4-FFF2-40B4-BE49-F238E27FC236}">
                      <a16:creationId xmlns:a16="http://schemas.microsoft.com/office/drawing/2014/main" id="{AA2923D3-F9BF-FEE9-6B88-A9E4080812D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8" name="Group 77">
              <a:extLst>
                <a:ext uri="{FF2B5EF4-FFF2-40B4-BE49-F238E27FC236}">
                  <a16:creationId xmlns:a16="http://schemas.microsoft.com/office/drawing/2014/main" id="{55A2AF45-C97E-1728-11A8-A90FF433E073}"/>
                </a:ext>
                <a:ext uri="{C183D7F6-B498-43B3-948B-1728B52AA6E4}">
                  <adec:decorative xmlns:adec="http://schemas.microsoft.com/office/drawing/2017/decorative" val="1"/>
                </a:ext>
              </a:extLst>
            </p:cNvPr>
            <p:cNvGrpSpPr/>
            <p:nvPr/>
          </p:nvGrpSpPr>
          <p:grpSpPr>
            <a:xfrm>
              <a:off x="453733" y="5225924"/>
              <a:ext cx="842422" cy="842418"/>
              <a:chOff x="6673946" y="5433647"/>
              <a:chExt cx="842422" cy="842418"/>
            </a:xfrm>
          </p:grpSpPr>
          <p:sp>
            <p:nvSpPr>
              <p:cNvPr id="92" name="Oval 91">
                <a:extLst>
                  <a:ext uri="{FF2B5EF4-FFF2-40B4-BE49-F238E27FC236}">
                    <a16:creationId xmlns:a16="http://schemas.microsoft.com/office/drawing/2014/main" id="{78AD335D-D851-03A0-EB43-A19E6134CF7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3" name="Group 92">
                <a:extLst>
                  <a:ext uri="{FF2B5EF4-FFF2-40B4-BE49-F238E27FC236}">
                    <a16:creationId xmlns:a16="http://schemas.microsoft.com/office/drawing/2014/main" id="{F2C4146C-FDF8-9591-22A0-2C686164C08F}"/>
                  </a:ext>
                </a:extLst>
              </p:cNvPr>
              <p:cNvGrpSpPr/>
              <p:nvPr/>
            </p:nvGrpSpPr>
            <p:grpSpPr>
              <a:xfrm>
                <a:off x="6837029" y="5667525"/>
                <a:ext cx="516256" cy="374663"/>
                <a:chOff x="9721214" y="3600212"/>
                <a:chExt cx="516256" cy="374663"/>
              </a:xfrm>
            </p:grpSpPr>
            <p:sp>
              <p:nvSpPr>
                <p:cNvPr id="94" name="Rectangle: Rounded Corners 93">
                  <a:extLst>
                    <a:ext uri="{FF2B5EF4-FFF2-40B4-BE49-F238E27FC236}">
                      <a16:creationId xmlns:a16="http://schemas.microsoft.com/office/drawing/2014/main" id="{E912198B-9319-C086-FA7B-82AC5C14B6C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95" name="Rectangle 94">
                  <a:extLst>
                    <a:ext uri="{FF2B5EF4-FFF2-40B4-BE49-F238E27FC236}">
                      <a16:creationId xmlns:a16="http://schemas.microsoft.com/office/drawing/2014/main" id="{1361D9B3-FD3B-89BE-3B9E-F7C3E29169F3}"/>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79" name="Group 78">
              <a:extLst>
                <a:ext uri="{FF2B5EF4-FFF2-40B4-BE49-F238E27FC236}">
                  <a16:creationId xmlns:a16="http://schemas.microsoft.com/office/drawing/2014/main" id="{B2328726-0737-50C9-F7E4-C61D7F373C0E}"/>
                </a:ext>
              </a:extLst>
            </p:cNvPr>
            <p:cNvGrpSpPr/>
            <p:nvPr/>
          </p:nvGrpSpPr>
          <p:grpSpPr>
            <a:xfrm>
              <a:off x="453733" y="2851539"/>
              <a:ext cx="842422" cy="842418"/>
              <a:chOff x="2643786" y="3028562"/>
              <a:chExt cx="842422" cy="842418"/>
            </a:xfrm>
          </p:grpSpPr>
          <p:sp>
            <p:nvSpPr>
              <p:cNvPr id="87" name="Oval 86">
                <a:extLst>
                  <a:ext uri="{FF2B5EF4-FFF2-40B4-BE49-F238E27FC236}">
                    <a16:creationId xmlns:a16="http://schemas.microsoft.com/office/drawing/2014/main" id="{22D02A05-AFA9-43CD-31B9-ED919B998EAD}"/>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8" name="Group 87">
                <a:extLst>
                  <a:ext uri="{FF2B5EF4-FFF2-40B4-BE49-F238E27FC236}">
                    <a16:creationId xmlns:a16="http://schemas.microsoft.com/office/drawing/2014/main" id="{11D46891-8941-269F-87A6-535C5BA56A0F}"/>
                  </a:ext>
                </a:extLst>
              </p:cNvPr>
              <p:cNvGrpSpPr/>
              <p:nvPr/>
            </p:nvGrpSpPr>
            <p:grpSpPr>
              <a:xfrm>
                <a:off x="2863714" y="3137652"/>
                <a:ext cx="402567" cy="624238"/>
                <a:chOff x="2905821" y="3132001"/>
                <a:chExt cx="339644" cy="655658"/>
              </a:xfrm>
            </p:grpSpPr>
            <p:pic>
              <p:nvPicPr>
                <p:cNvPr id="89" name="Picture 88">
                  <a:extLst>
                    <a:ext uri="{FF2B5EF4-FFF2-40B4-BE49-F238E27FC236}">
                      <a16:creationId xmlns:a16="http://schemas.microsoft.com/office/drawing/2014/main" id="{7F2ECE1C-9512-E41E-FCB6-0E7D8530C345}"/>
                    </a:ext>
                  </a:extLst>
                </p:cNvPr>
                <p:cNvPicPr>
                  <a:picLocks noChangeAspect="1"/>
                </p:cNvPicPr>
                <p:nvPr/>
              </p:nvPicPr>
              <p:blipFill>
                <a:blip r:embed="rId12"/>
                <a:stretch>
                  <a:fillRect/>
                </a:stretch>
              </p:blipFill>
              <p:spPr>
                <a:xfrm>
                  <a:off x="2905821" y="3132001"/>
                  <a:ext cx="339644" cy="655658"/>
                </a:xfrm>
                <a:prstGeom prst="rect">
                  <a:avLst/>
                </a:prstGeom>
              </p:spPr>
            </p:pic>
            <p:sp>
              <p:nvSpPr>
                <p:cNvPr id="90" name="Rectangle 89">
                  <a:extLst>
                    <a:ext uri="{FF2B5EF4-FFF2-40B4-BE49-F238E27FC236}">
                      <a16:creationId xmlns:a16="http://schemas.microsoft.com/office/drawing/2014/main" id="{B9B0A4AB-16C9-9DFE-FAE3-E0E869599D77}"/>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1" name="Oval 90">
                  <a:extLst>
                    <a:ext uri="{FF2B5EF4-FFF2-40B4-BE49-F238E27FC236}">
                      <a16:creationId xmlns:a16="http://schemas.microsoft.com/office/drawing/2014/main" id="{A366983E-E431-1825-B5B3-8A7BAE2368E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cxnSp>
        <p:nvCxnSpPr>
          <p:cNvPr id="127" name="Left Arrow">
            <a:extLst>
              <a:ext uri="{FF2B5EF4-FFF2-40B4-BE49-F238E27FC236}">
                <a16:creationId xmlns:a16="http://schemas.microsoft.com/office/drawing/2014/main" id="{C8D486B2-31C7-3D43-C50E-23AE6F8733B4}"/>
              </a:ext>
              <a:ext uri="{C183D7F6-B498-43B3-948B-1728B52AA6E4}">
                <adec:decorative xmlns:adec="http://schemas.microsoft.com/office/drawing/2017/decorative" val="1"/>
              </a:ext>
            </a:extLst>
          </p:cNvPr>
          <p:cNvCxnSpPr>
            <a:cxnSpLocks/>
          </p:cNvCxnSpPr>
          <p:nvPr/>
        </p:nvCxnSpPr>
        <p:spPr>
          <a:xfrm>
            <a:off x="1252777" y="4001632"/>
            <a:ext cx="37462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pic>
        <p:nvPicPr>
          <p:cNvPr id="129" name="Picture 128">
            <a:extLst>
              <a:ext uri="{FF2B5EF4-FFF2-40B4-BE49-F238E27FC236}">
                <a16:creationId xmlns:a16="http://schemas.microsoft.com/office/drawing/2014/main" id="{FCB1AD90-DCC9-2F9F-52DF-47C9249A7B3A}"/>
              </a:ext>
              <a:ext uri="{C183D7F6-B498-43B3-948B-1728B52AA6E4}">
                <adec:decorative xmlns:adec="http://schemas.microsoft.com/office/drawing/2017/decorative" val="1"/>
              </a:ext>
            </a:extLst>
          </p:cNvPr>
          <p:cNvPicPr>
            <a:picLocks noChangeAspect="1"/>
          </p:cNvPicPr>
          <p:nvPr/>
        </p:nvPicPr>
        <p:blipFill rotWithShape="1">
          <a:blip r:embed="rId13"/>
          <a:srcRect l="14959" t="14959" r="14959" b="14959"/>
          <a:stretch/>
        </p:blipFill>
        <p:spPr>
          <a:xfrm>
            <a:off x="10529768" y="3461042"/>
            <a:ext cx="1058122" cy="1058122"/>
          </a:xfrm>
          <a:prstGeom prst="rect">
            <a:avLst/>
          </a:prstGeom>
        </p:spPr>
      </p:pic>
      <p:cxnSp>
        <p:nvCxnSpPr>
          <p:cNvPr id="131" name="Right Arrow">
            <a:extLst>
              <a:ext uri="{FF2B5EF4-FFF2-40B4-BE49-F238E27FC236}">
                <a16:creationId xmlns:a16="http://schemas.microsoft.com/office/drawing/2014/main" id="{F6FAA53B-5359-3469-0669-25B1DF79FC08}"/>
              </a:ext>
              <a:ext uri="{C183D7F6-B498-43B3-948B-1728B52AA6E4}">
                <adec:decorative xmlns:adec="http://schemas.microsoft.com/office/drawing/2017/decorative" val="1"/>
              </a:ext>
            </a:extLst>
          </p:cNvPr>
          <p:cNvCxnSpPr>
            <a:cxnSpLocks/>
          </p:cNvCxnSpPr>
          <p:nvPr/>
        </p:nvCxnSpPr>
        <p:spPr>
          <a:xfrm>
            <a:off x="10212839" y="4001632"/>
            <a:ext cx="35850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32295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08333E-6 4.81481E-6 L 0.04219 0.00092 " pathEditMode="relative" rAng="0" ptsTypes="AA">
                                      <p:cBhvr>
                                        <p:cTn id="6" dur="500" fill="hold"/>
                                        <p:tgtEl>
                                          <p:spTgt spid="58"/>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58"/>
                                        </p:tgtEl>
                                      </p:cBhvr>
                                    </p:animEffect>
                                    <p:animScale>
                                      <p:cBhvr>
                                        <p:cTn id="10" dur="250" autoRev="1" fill="hold"/>
                                        <p:tgtEl>
                                          <p:spTgt spid="58"/>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58"/>
                                        </p:tgtEl>
                                      </p:cBhvr>
                                    </p:animEffect>
                                    <p:set>
                                      <p:cBhvr>
                                        <p:cTn id="14" dur="1" fill="hold">
                                          <p:stCondLst>
                                            <p:cond delay="499"/>
                                          </p:stCondLst>
                                        </p:cTn>
                                        <p:tgtEl>
                                          <p:spTgt spid="5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fade">
                                      <p:cBhvr>
                                        <p:cTn id="19" dur="500"/>
                                        <p:tgtEl>
                                          <p:spTgt spid="81"/>
                                        </p:tgtEl>
                                      </p:cBhvr>
                                    </p:animEffect>
                                  </p:childTnLst>
                                </p:cTn>
                              </p:par>
                              <p:par>
                                <p:cTn id="20" presetID="10" presetClass="entr" presetSubtype="0" fill="hold" nodeType="withEffect">
                                  <p:stCondLst>
                                    <p:cond delay="0"/>
                                  </p:stCondLst>
                                  <p:childTnLst>
                                    <p:set>
                                      <p:cBhvr>
                                        <p:cTn id="21" dur="1" fill="hold">
                                          <p:stCondLst>
                                            <p:cond delay="0"/>
                                          </p:stCondLst>
                                        </p:cTn>
                                        <p:tgtEl>
                                          <p:spTgt spid="105"/>
                                        </p:tgtEl>
                                        <p:attrNameLst>
                                          <p:attrName>style.visibility</p:attrName>
                                        </p:attrNameLst>
                                      </p:cBhvr>
                                      <p:to>
                                        <p:strVal val="visible"/>
                                      </p:to>
                                    </p:set>
                                    <p:animEffect transition="in" filter="fade">
                                      <p:cBhvr>
                                        <p:cTn id="22" dur="500"/>
                                        <p:tgtEl>
                                          <p:spTgt spid="105"/>
                                        </p:tgtEl>
                                      </p:cBhvr>
                                    </p:animEffect>
                                  </p:childTnLst>
                                </p:cTn>
                              </p:par>
                              <p:par>
                                <p:cTn id="23" presetID="10" presetClass="entr" presetSubtype="0" fill="hold" nodeType="withEffect">
                                  <p:stCondLst>
                                    <p:cond delay="0"/>
                                  </p:stCondLst>
                                  <p:childTnLst>
                                    <p:set>
                                      <p:cBhvr>
                                        <p:cTn id="24" dur="1" fill="hold">
                                          <p:stCondLst>
                                            <p:cond delay="0"/>
                                          </p:stCondLst>
                                        </p:cTn>
                                        <p:tgtEl>
                                          <p:spTgt spid="112"/>
                                        </p:tgtEl>
                                        <p:attrNameLst>
                                          <p:attrName>style.visibility</p:attrName>
                                        </p:attrNameLst>
                                      </p:cBhvr>
                                      <p:to>
                                        <p:strVal val="visible"/>
                                      </p:to>
                                    </p:set>
                                    <p:animEffect transition="in" filter="fade">
                                      <p:cBhvr>
                                        <p:cTn id="25" dur="500"/>
                                        <p:tgtEl>
                                          <p:spTgt spid="1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3"/>
                                        </p:tgtEl>
                                        <p:attrNameLst>
                                          <p:attrName>style.visibility</p:attrName>
                                        </p:attrNameLst>
                                      </p:cBhvr>
                                      <p:to>
                                        <p:strVal val="visible"/>
                                      </p:to>
                                    </p:set>
                                    <p:animEffect transition="in" filter="fade">
                                      <p:cBhvr>
                                        <p:cTn id="28" dur="500"/>
                                        <p:tgtEl>
                                          <p:spTgt spid="113"/>
                                        </p:tgtEl>
                                      </p:cBhvr>
                                    </p:animEffect>
                                  </p:childTnLst>
                                </p:cTn>
                              </p:par>
                            </p:childTnLst>
                          </p:cTn>
                        </p:par>
                        <p:par>
                          <p:cTn id="29" fill="hold">
                            <p:stCondLst>
                              <p:cond delay="500"/>
                            </p:stCondLst>
                            <p:childTnLst>
                              <p:par>
                                <p:cTn id="30" presetID="42" presetClass="path" presetSubtype="0" accel="50000" decel="50000" fill="hold" nodeType="afterEffect">
                                  <p:stCondLst>
                                    <p:cond delay="0"/>
                                  </p:stCondLst>
                                  <p:childTnLst>
                                    <p:animMotion origin="layout" path="M 2.08333E-6 4.81481E-6 L 0.04219 0.00092 " pathEditMode="relative" rAng="0" ptsTypes="AA">
                                      <p:cBhvr>
                                        <p:cTn id="31" dur="500" fill="hold"/>
                                        <p:tgtEl>
                                          <p:spTgt spid="59"/>
                                        </p:tgtEl>
                                        <p:attrNameLst>
                                          <p:attrName>ppt_x</p:attrName>
                                          <p:attrName>ppt_y</p:attrName>
                                        </p:attrNameLst>
                                      </p:cBhvr>
                                      <p:rCtr x="2109" y="46"/>
                                    </p:animMotion>
                                  </p:childTnLst>
                                </p:cTn>
                              </p:par>
                            </p:childTnLst>
                          </p:cTn>
                        </p:par>
                        <p:par>
                          <p:cTn id="32" fill="hold">
                            <p:stCondLst>
                              <p:cond delay="1000"/>
                            </p:stCondLst>
                            <p:childTnLst>
                              <p:par>
                                <p:cTn id="33" presetID="26" presetClass="emph" presetSubtype="0" repeatCount="3000" fill="hold" nodeType="afterEffect">
                                  <p:stCondLst>
                                    <p:cond delay="0"/>
                                  </p:stCondLst>
                                  <p:childTnLst>
                                    <p:animEffect transition="out" filter="fade">
                                      <p:cBhvr>
                                        <p:cTn id="34" dur="500" tmFilter="0, 0; .2, .5; .8, .5; 1, 0"/>
                                        <p:tgtEl>
                                          <p:spTgt spid="59"/>
                                        </p:tgtEl>
                                      </p:cBhvr>
                                    </p:animEffect>
                                    <p:animScale>
                                      <p:cBhvr>
                                        <p:cTn id="35" dur="250" autoRev="1" fill="hold"/>
                                        <p:tgtEl>
                                          <p:spTgt spid="59"/>
                                        </p:tgtEl>
                                      </p:cBhvr>
                                      <p:by x="105000" y="105000"/>
                                    </p:animScale>
                                  </p:childTnLst>
                                </p:cTn>
                              </p:par>
                            </p:childTnLst>
                          </p:cTn>
                        </p:par>
                        <p:par>
                          <p:cTn id="36" fill="hold">
                            <p:stCondLst>
                              <p:cond delay="2500"/>
                            </p:stCondLst>
                            <p:childTnLst>
                              <p:par>
                                <p:cTn id="37" presetID="10" presetClass="exit" presetSubtype="0" fill="hold" nodeType="afterEffect">
                                  <p:stCondLst>
                                    <p:cond delay="0"/>
                                  </p:stCondLst>
                                  <p:childTnLst>
                                    <p:animEffect transition="out" filter="fade">
                                      <p:cBhvr>
                                        <p:cTn id="38" dur="500"/>
                                        <p:tgtEl>
                                          <p:spTgt spid="59"/>
                                        </p:tgtEl>
                                      </p:cBhvr>
                                    </p:animEffect>
                                    <p:set>
                                      <p:cBhvr>
                                        <p:cTn id="39" dur="1" fill="hold">
                                          <p:stCondLst>
                                            <p:cond delay="499"/>
                                          </p:stCondLst>
                                        </p:cTn>
                                        <p:tgtEl>
                                          <p:spTgt spid="59"/>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fade">
                                      <p:cBhvr>
                                        <p:cTn id="44" dur="500"/>
                                        <p:tgtEl>
                                          <p:spTgt spid="7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2"/>
                                        </p:tgtEl>
                                        <p:attrNameLst>
                                          <p:attrName>style.visibility</p:attrName>
                                        </p:attrNameLst>
                                      </p:cBhvr>
                                      <p:to>
                                        <p:strVal val="visible"/>
                                      </p:to>
                                    </p:set>
                                    <p:animEffect transition="in" filter="fade">
                                      <p:cBhvr>
                                        <p:cTn id="47" dur="500"/>
                                        <p:tgtEl>
                                          <p:spTgt spid="82"/>
                                        </p:tgtEl>
                                      </p:cBhvr>
                                    </p:animEffect>
                                  </p:childTnLst>
                                </p:cTn>
                              </p:par>
                              <p:par>
                                <p:cTn id="48" presetID="10" presetClass="entr" presetSubtype="0" fill="hold" nodeType="withEffect">
                                  <p:stCondLst>
                                    <p:cond delay="0"/>
                                  </p:stCondLst>
                                  <p:childTnLst>
                                    <p:set>
                                      <p:cBhvr>
                                        <p:cTn id="49" dur="1" fill="hold">
                                          <p:stCondLst>
                                            <p:cond delay="0"/>
                                          </p:stCondLst>
                                        </p:cTn>
                                        <p:tgtEl>
                                          <p:spTgt spid="83"/>
                                        </p:tgtEl>
                                        <p:attrNameLst>
                                          <p:attrName>style.visibility</p:attrName>
                                        </p:attrNameLst>
                                      </p:cBhvr>
                                      <p:to>
                                        <p:strVal val="visible"/>
                                      </p:to>
                                    </p:set>
                                    <p:animEffect transition="in" filter="fade">
                                      <p:cBhvr>
                                        <p:cTn id="50" dur="500"/>
                                        <p:tgtEl>
                                          <p:spTgt spid="83"/>
                                        </p:tgtEl>
                                      </p:cBhvr>
                                    </p:animEffect>
                                  </p:childTnLst>
                                </p:cTn>
                              </p:par>
                              <p:par>
                                <p:cTn id="51" presetID="10" presetClass="entr" presetSubtype="0" fill="hold"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1" grpId="0" animBg="1"/>
      <p:bldP spid="82" grpId="0" animBg="1"/>
      <p:bldP spid="1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User Sign-In without Intune License</a:t>
            </a:r>
            <a:br>
              <a:rPr lang="en-GB" dirty="0"/>
            </a:br>
            <a:r>
              <a:rPr lang="en-GB" sz="2000" spc="0" dirty="0">
                <a:latin typeface="+mn-lt"/>
              </a:rPr>
              <a:t>Trusted Location + Multi Factor Authentication</a:t>
            </a:r>
            <a:endParaRPr lang="en-US" sz="2000" spc="0" dirty="0">
              <a:latin typeface="+mn-lt"/>
            </a:endParaRPr>
          </a:p>
        </p:txBody>
      </p:sp>
      <p:sp>
        <p:nvSpPr>
          <p:cNvPr id="77" name="Rounded Rectangle 2">
            <a:extLst>
              <a:ext uri="{FF2B5EF4-FFF2-40B4-BE49-F238E27FC236}">
                <a16:creationId xmlns:a16="http://schemas.microsoft.com/office/drawing/2014/main" id="{83DC458E-3330-4FFC-B6B0-6F99060F24D1}"/>
              </a:ext>
              <a:ext uri="{C183D7F6-B498-43B3-948B-1728B52AA6E4}">
                <adec:decorative xmlns:adec="http://schemas.microsoft.com/office/drawing/2017/decorative" val="1"/>
              </a:ext>
            </a:extLst>
          </p:cNvPr>
          <p:cNvSpPr/>
          <p:nvPr/>
        </p:nvSpPr>
        <p:spPr bwMode="auto">
          <a:xfrm>
            <a:off x="1667305" y="1627225"/>
            <a:ext cx="6238185" cy="4891269"/>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dirty="0">
                <a:solidFill>
                  <a:schemeClr val="tx1"/>
                </a:solidFill>
                <a:latin typeface="+mj-lt"/>
                <a:ea typeface="Segoe UI" pitchFamily="34" charset="0"/>
                <a:cs typeface="Segoe UI" pitchFamily="34" charset="0"/>
              </a:rPr>
              <a:t>Azure Active Directory Conditional Access Rule</a:t>
            </a:r>
          </a:p>
        </p:txBody>
      </p:sp>
      <p:sp>
        <p:nvSpPr>
          <p:cNvPr id="80" name="Rounded Rectangle 41">
            <a:extLst>
              <a:ext uri="{FF2B5EF4-FFF2-40B4-BE49-F238E27FC236}">
                <a16:creationId xmlns:a16="http://schemas.microsoft.com/office/drawing/2014/main" id="{ABE6E16A-6145-4508-9EAD-D11391EFB300}"/>
              </a:ext>
              <a:ext uri="{C183D7F6-B498-43B3-948B-1728B52AA6E4}">
                <adec:decorative xmlns:adec="http://schemas.microsoft.com/office/drawing/2017/decorative" val="1"/>
              </a:ext>
            </a:extLst>
          </p:cNvPr>
          <p:cNvSpPr/>
          <p:nvPr/>
        </p:nvSpPr>
        <p:spPr bwMode="auto">
          <a:xfrm>
            <a:off x="1787765" y="2253289"/>
            <a:ext cx="4103192"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81" name="Rounded Rectangle 42">
            <a:extLst>
              <a:ext uri="{FF2B5EF4-FFF2-40B4-BE49-F238E27FC236}">
                <a16:creationId xmlns:a16="http://schemas.microsoft.com/office/drawing/2014/main" id="{FE190E7C-2E90-46C9-9490-50B00CE455B2}"/>
              </a:ext>
              <a:ext uri="{C183D7F6-B498-43B3-948B-1728B52AA6E4}">
                <adec:decorative xmlns:adec="http://schemas.microsoft.com/office/drawing/2017/decorative" val="1"/>
              </a:ext>
            </a:extLst>
          </p:cNvPr>
          <p:cNvSpPr/>
          <p:nvPr/>
        </p:nvSpPr>
        <p:spPr bwMode="auto">
          <a:xfrm>
            <a:off x="5965241" y="2253289"/>
            <a:ext cx="1787121" cy="4094361"/>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Access Controls</a:t>
            </a:r>
          </a:p>
        </p:txBody>
      </p:sp>
      <p:pic>
        <p:nvPicPr>
          <p:cNvPr id="85" name="Graphic 84">
            <a:extLst>
              <a:ext uri="{FF2B5EF4-FFF2-40B4-BE49-F238E27FC236}">
                <a16:creationId xmlns:a16="http://schemas.microsoft.com/office/drawing/2014/main" id="{7E140BD9-E70B-43BA-8CD0-9617CC1E0FA3}"/>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32648" y="1713100"/>
            <a:ext cx="454367" cy="454367"/>
          </a:xfrm>
          <a:prstGeom prst="rect">
            <a:avLst/>
          </a:prstGeom>
        </p:spPr>
      </p:pic>
      <p:graphicFrame>
        <p:nvGraphicFramePr>
          <p:cNvPr id="105" name="Table 104">
            <a:extLst>
              <a:ext uri="{FF2B5EF4-FFF2-40B4-BE49-F238E27FC236}">
                <a16:creationId xmlns:a16="http://schemas.microsoft.com/office/drawing/2014/main" id="{A877C0E3-E4CA-4824-BC39-A4155C0B9DA9}"/>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865631585"/>
              </p:ext>
            </p:extLst>
          </p:nvPr>
        </p:nvGraphicFramePr>
        <p:xfrm>
          <a:off x="6110142" y="4113070"/>
          <a:ext cx="1500828" cy="1146987"/>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ctr"/>
                      <a:r>
                        <a:rPr lang="en-US" sz="1200" dirty="0"/>
                        <a:t>Controls: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717197">
                <a:tc>
                  <a:txBody>
                    <a:bodyPr/>
                    <a:lstStyle/>
                    <a:p>
                      <a:pPr algn="ctr"/>
                      <a:r>
                        <a:rPr lang="en-US" sz="1200" dirty="0"/>
                        <a:t>Require Multi Factor Authentication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6" name="Table 105">
            <a:extLst>
              <a:ext uri="{FF2B5EF4-FFF2-40B4-BE49-F238E27FC236}">
                <a16:creationId xmlns:a16="http://schemas.microsoft.com/office/drawing/2014/main" id="{C3566B4F-F9DC-46D0-A989-EBBC9296806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309359222"/>
              </p:ext>
            </p:extLst>
          </p:nvPr>
        </p:nvGraphicFramePr>
        <p:xfrm>
          <a:off x="1928001"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a:t>Shared devices group</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107" name="Table 106">
            <a:extLst>
              <a:ext uri="{FF2B5EF4-FFF2-40B4-BE49-F238E27FC236}">
                <a16:creationId xmlns:a16="http://schemas.microsoft.com/office/drawing/2014/main" id="{4ECDE43B-1193-4442-B09F-299B23B6EA88}"/>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54014140"/>
              </p:ext>
            </p:extLst>
          </p:nvPr>
        </p:nvGraphicFramePr>
        <p:xfrm>
          <a:off x="1928000" y="3826888"/>
          <a:ext cx="1869517" cy="1989573"/>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Exchange</a:t>
                      </a:r>
                      <a:r>
                        <a:rPr lang="en-US" sz="1200" baseline="0"/>
                        <a:t> Online</a:t>
                      </a:r>
                      <a:endParaRPr lang="en-US" sz="120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Microsoft Teams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519935">
                <a:tc>
                  <a:txBody>
                    <a:bodyPr/>
                    <a:lstStyle/>
                    <a:p>
                      <a:pPr algn="l"/>
                      <a:r>
                        <a:rPr lang="en-US" sz="1200"/>
                        <a:t>SharePoint Online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701402"/>
                  </a:ext>
                </a:extLst>
              </a:tr>
            </a:tbl>
          </a:graphicData>
        </a:graphic>
      </p:graphicFrame>
      <p:graphicFrame>
        <p:nvGraphicFramePr>
          <p:cNvPr id="108" name="Table 107">
            <a:extLst>
              <a:ext uri="{FF2B5EF4-FFF2-40B4-BE49-F238E27FC236}">
                <a16:creationId xmlns:a16="http://schemas.microsoft.com/office/drawing/2014/main" id="{3E647DBE-0C29-4481-8044-F09CFA286769}"/>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87479336"/>
              </p:ext>
            </p:extLst>
          </p:nvPr>
        </p:nvGraphicFramePr>
        <p:xfrm>
          <a:off x="3877643" y="2898105"/>
          <a:ext cx="1869517" cy="2047832"/>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dirty="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369930">
                <a:tc>
                  <a:txBody>
                    <a:bodyPr/>
                    <a:lstStyle/>
                    <a:p>
                      <a:pPr algn="l"/>
                      <a:r>
                        <a:rPr lang="en-US" sz="1200" b="1" dirty="0">
                          <a:solidFill>
                            <a:schemeClr val="accent1"/>
                          </a:solidFill>
                        </a:rPr>
                        <a:t>Device</a:t>
                      </a:r>
                      <a:r>
                        <a:rPr lang="en-US" sz="1200" b="1" baseline="0" dirty="0">
                          <a:solidFill>
                            <a:schemeClr val="accent1"/>
                          </a:solidFill>
                        </a:rPr>
                        <a:t> Platforms</a:t>
                      </a:r>
                      <a:endParaRPr lang="en-US" sz="1200" b="1" dirty="0">
                        <a:solidFill>
                          <a:schemeClr val="accent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08274">
                <a:tc>
                  <a:txBody>
                    <a:bodyPr/>
                    <a:lstStyle/>
                    <a:p>
                      <a:pPr algn="l"/>
                      <a:r>
                        <a:rPr lang="en-US" sz="1200"/>
                        <a:t>Android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369930">
                <a:tc>
                  <a:txBody>
                    <a:bodyPr/>
                    <a:lstStyle/>
                    <a:p>
                      <a:pPr algn="l"/>
                      <a:r>
                        <a:rPr lang="en-US" sz="1200" b="1" dirty="0">
                          <a:solidFill>
                            <a:schemeClr val="accent1"/>
                          </a:solidFill>
                        </a:rPr>
                        <a:t>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99926782"/>
                  </a:ext>
                </a:extLst>
              </a:tr>
              <a:tr h="369930">
                <a:tc>
                  <a:txBody>
                    <a:bodyPr/>
                    <a:lstStyle/>
                    <a:p>
                      <a:pPr algn="l"/>
                      <a:r>
                        <a:rPr lang="en-US" sz="1200" kern="1200" dirty="0">
                          <a:solidFill>
                            <a:schemeClr val="dk1"/>
                          </a:solidFill>
                          <a:latin typeface="+mn-lt"/>
                          <a:ea typeface="+mn-ea"/>
                          <a:cs typeface="+mn-cs"/>
                        </a:rPr>
                        <a:t>All trusted locations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5994862"/>
                  </a:ext>
                </a:extLst>
              </a:tr>
            </a:tbl>
          </a:graphicData>
        </a:graphic>
      </p:graphicFrame>
      <p:pic>
        <p:nvPicPr>
          <p:cNvPr id="109" name="Picture 108">
            <a:extLst>
              <a:ext uri="{FF2B5EF4-FFF2-40B4-BE49-F238E27FC236}">
                <a16:creationId xmlns:a16="http://schemas.microsoft.com/office/drawing/2014/main" id="{D251C690-2B4C-42AC-A778-3E2C7101A5B2}"/>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95589" y="4215651"/>
            <a:ext cx="655057" cy="655057"/>
          </a:xfrm>
          <a:prstGeom prst="rect">
            <a:avLst/>
          </a:prstGeom>
        </p:spPr>
      </p:pic>
      <p:pic>
        <p:nvPicPr>
          <p:cNvPr id="110" name="Picture 109">
            <a:extLst>
              <a:ext uri="{FF2B5EF4-FFF2-40B4-BE49-F238E27FC236}">
                <a16:creationId xmlns:a16="http://schemas.microsoft.com/office/drawing/2014/main" id="{B0998A58-0F26-47F6-8A7D-2E4EA12961E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95589" y="4702611"/>
            <a:ext cx="655057" cy="655057"/>
          </a:xfrm>
          <a:prstGeom prst="rect">
            <a:avLst/>
          </a:prstGeom>
        </p:spPr>
      </p:pic>
      <p:pic>
        <p:nvPicPr>
          <p:cNvPr id="111" name="Picture 110">
            <a:extLst>
              <a:ext uri="{FF2B5EF4-FFF2-40B4-BE49-F238E27FC236}">
                <a16:creationId xmlns:a16="http://schemas.microsoft.com/office/drawing/2014/main" id="{3740CF9A-ED37-4109-BA1D-B84A6CB6D7E9}"/>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95589" y="5211251"/>
            <a:ext cx="655057" cy="655057"/>
          </a:xfrm>
          <a:prstGeom prst="rect">
            <a:avLst/>
          </a:prstGeom>
        </p:spPr>
      </p:pic>
      <p:graphicFrame>
        <p:nvGraphicFramePr>
          <p:cNvPr id="112" name="Table 111">
            <a:extLst>
              <a:ext uri="{FF2B5EF4-FFF2-40B4-BE49-F238E27FC236}">
                <a16:creationId xmlns:a16="http://schemas.microsoft.com/office/drawing/2014/main" id="{7AB19FFE-1557-4227-9EFB-F645E59AAEF7}"/>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387939773"/>
              </p:ext>
            </p:extLst>
          </p:nvPr>
        </p:nvGraphicFramePr>
        <p:xfrm>
          <a:off x="6110142" y="2898103"/>
          <a:ext cx="1500828" cy="1103529"/>
        </p:xfrm>
        <a:graphic>
          <a:graphicData uri="http://schemas.openxmlformats.org/drawingml/2006/table">
            <a:tbl>
              <a:tblPr firstRow="1" bandRow="1">
                <a:tableStyleId>{073A0DAA-6AF3-43AB-8588-CEC1D06C72B9}</a:tableStyleId>
              </a:tblPr>
              <a:tblGrid>
                <a:gridCol w="1500828">
                  <a:extLst>
                    <a:ext uri="{9D8B030D-6E8A-4147-A177-3AD203B41FA5}">
                      <a16:colId xmlns:a16="http://schemas.microsoft.com/office/drawing/2014/main" val="4234686993"/>
                    </a:ext>
                  </a:extLst>
                </a:gridCol>
              </a:tblGrid>
              <a:tr h="429790">
                <a:tc>
                  <a:txBody>
                    <a:bodyPr/>
                    <a:lstStyle/>
                    <a:p>
                      <a:pPr algn="l"/>
                      <a:r>
                        <a:rPr lang="en-US" sz="1200" dirty="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dirty="0"/>
                        <a:t>Grant Access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sp>
        <p:nvSpPr>
          <p:cNvPr id="113" name="Freeform 13">
            <a:extLst>
              <a:ext uri="{FF2B5EF4-FFF2-40B4-BE49-F238E27FC236}">
                <a16:creationId xmlns:a16="http://schemas.microsoft.com/office/drawing/2014/main" id="{065AF5AB-7DCE-406F-84E7-70489364686F}"/>
              </a:ext>
              <a:ext uri="{C183D7F6-B498-43B3-948B-1728B52AA6E4}">
                <adec:decorative xmlns:adec="http://schemas.microsoft.com/office/drawing/2017/decorative" val="1"/>
              </a:ext>
            </a:extLst>
          </p:cNvPr>
          <p:cNvSpPr>
            <a:spLocks noEditPoints="1"/>
          </p:cNvSpPr>
          <p:nvPr/>
        </p:nvSpPr>
        <p:spPr bwMode="auto">
          <a:xfrm>
            <a:off x="7149777" y="3502079"/>
            <a:ext cx="280570" cy="281516"/>
          </a:xfrm>
          <a:custGeom>
            <a:avLst/>
            <a:gdLst>
              <a:gd name="T0" fmla="*/ 118 w 400"/>
              <a:gd name="T1" fmla="*/ 104 h 400"/>
              <a:gd name="T2" fmla="*/ 118 w 400"/>
              <a:gd name="T3" fmla="*/ 104 h 400"/>
              <a:gd name="T4" fmla="*/ 112 w 400"/>
              <a:gd name="T5" fmla="*/ 112 h 400"/>
              <a:gd name="T6" fmla="*/ 104 w 400"/>
              <a:gd name="T7" fmla="*/ 118 h 400"/>
              <a:gd name="T8" fmla="*/ 93 w 400"/>
              <a:gd name="T9" fmla="*/ 120 h 400"/>
              <a:gd name="T10" fmla="*/ 83 w 400"/>
              <a:gd name="T11" fmla="*/ 118 h 400"/>
              <a:gd name="T12" fmla="*/ 74 w 400"/>
              <a:gd name="T13" fmla="*/ 112 h 400"/>
              <a:gd name="T14" fmla="*/ 69 w 400"/>
              <a:gd name="T15" fmla="*/ 104 h 400"/>
              <a:gd name="T16" fmla="*/ 67 w 400"/>
              <a:gd name="T17" fmla="*/ 93 h 400"/>
              <a:gd name="T18" fmla="*/ 69 w 400"/>
              <a:gd name="T19" fmla="*/ 83 h 400"/>
              <a:gd name="T20" fmla="*/ 74 w 400"/>
              <a:gd name="T21" fmla="*/ 75 h 400"/>
              <a:gd name="T22" fmla="*/ 83 w 400"/>
              <a:gd name="T23" fmla="*/ 69 h 400"/>
              <a:gd name="T24" fmla="*/ 93 w 400"/>
              <a:gd name="T25" fmla="*/ 67 h 400"/>
              <a:gd name="T26" fmla="*/ 104 w 400"/>
              <a:gd name="T27" fmla="*/ 69 h 400"/>
              <a:gd name="T28" fmla="*/ 112 w 400"/>
              <a:gd name="T29" fmla="*/ 75 h 400"/>
              <a:gd name="T30" fmla="*/ 118 w 400"/>
              <a:gd name="T31" fmla="*/ 83 h 400"/>
              <a:gd name="T32" fmla="*/ 120 w 400"/>
              <a:gd name="T33" fmla="*/ 93 h 400"/>
              <a:gd name="T34" fmla="*/ 118 w 400"/>
              <a:gd name="T35" fmla="*/ 104 h 400"/>
              <a:gd name="T36" fmla="*/ 258 w 400"/>
              <a:gd name="T37" fmla="*/ 179 h 400"/>
              <a:gd name="T38" fmla="*/ 258 w 400"/>
              <a:gd name="T39" fmla="*/ 179 h 400"/>
              <a:gd name="T40" fmla="*/ 263 w 400"/>
              <a:gd name="T41" fmla="*/ 161 h 400"/>
              <a:gd name="T42" fmla="*/ 267 w 400"/>
              <a:gd name="T43" fmla="*/ 133 h 400"/>
              <a:gd name="T44" fmla="*/ 256 w 400"/>
              <a:gd name="T45" fmla="*/ 82 h 400"/>
              <a:gd name="T46" fmla="*/ 227 w 400"/>
              <a:gd name="T47" fmla="*/ 39 h 400"/>
              <a:gd name="T48" fmla="*/ 185 w 400"/>
              <a:gd name="T49" fmla="*/ 11 h 400"/>
              <a:gd name="T50" fmla="*/ 133 w 400"/>
              <a:gd name="T51" fmla="*/ 0 h 400"/>
              <a:gd name="T52" fmla="*/ 81 w 400"/>
              <a:gd name="T53" fmla="*/ 11 h 400"/>
              <a:gd name="T54" fmla="*/ 39 w 400"/>
              <a:gd name="T55" fmla="*/ 39 h 400"/>
              <a:gd name="T56" fmla="*/ 10 w 400"/>
              <a:gd name="T57" fmla="*/ 82 h 400"/>
              <a:gd name="T58" fmla="*/ 0 w 400"/>
              <a:gd name="T59" fmla="*/ 133 h 400"/>
              <a:gd name="T60" fmla="*/ 10 w 400"/>
              <a:gd name="T61" fmla="*/ 185 h 400"/>
              <a:gd name="T62" fmla="*/ 39 w 400"/>
              <a:gd name="T63" fmla="*/ 228 h 400"/>
              <a:gd name="T64" fmla="*/ 81 w 400"/>
              <a:gd name="T65" fmla="*/ 256 h 400"/>
              <a:gd name="T66" fmla="*/ 133 w 400"/>
              <a:gd name="T67" fmla="*/ 267 h 400"/>
              <a:gd name="T68" fmla="*/ 177 w 400"/>
              <a:gd name="T69" fmla="*/ 259 h 400"/>
              <a:gd name="T70" fmla="*/ 213 w 400"/>
              <a:gd name="T71" fmla="*/ 240 h 400"/>
              <a:gd name="T72" fmla="*/ 213 w 400"/>
              <a:gd name="T73" fmla="*/ 240 h 400"/>
              <a:gd name="T74" fmla="*/ 213 w 400"/>
              <a:gd name="T75" fmla="*/ 293 h 400"/>
              <a:gd name="T76" fmla="*/ 267 w 400"/>
              <a:gd name="T77" fmla="*/ 293 h 400"/>
              <a:gd name="T78" fmla="*/ 267 w 400"/>
              <a:gd name="T79" fmla="*/ 347 h 400"/>
              <a:gd name="T80" fmla="*/ 320 w 400"/>
              <a:gd name="T81" fmla="*/ 347 h 400"/>
              <a:gd name="T82" fmla="*/ 320 w 400"/>
              <a:gd name="T83" fmla="*/ 400 h 400"/>
              <a:gd name="T84" fmla="*/ 400 w 400"/>
              <a:gd name="T85" fmla="*/ 400 h 400"/>
              <a:gd name="T86" fmla="*/ 400 w 400"/>
              <a:gd name="T87" fmla="*/ 320 h 400"/>
              <a:gd name="T88" fmla="*/ 258 w 400"/>
              <a:gd name="T89" fmla="*/ 17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0" h="400">
                <a:moveTo>
                  <a:pt x="118" y="104"/>
                </a:moveTo>
                <a:lnTo>
                  <a:pt x="118" y="104"/>
                </a:lnTo>
                <a:cubicBezTo>
                  <a:pt x="116" y="107"/>
                  <a:pt x="114" y="110"/>
                  <a:pt x="112" y="112"/>
                </a:cubicBezTo>
                <a:cubicBezTo>
                  <a:pt x="110" y="115"/>
                  <a:pt x="107" y="117"/>
                  <a:pt x="104" y="118"/>
                </a:cubicBezTo>
                <a:cubicBezTo>
                  <a:pt x="100" y="119"/>
                  <a:pt x="97" y="120"/>
                  <a:pt x="93" y="120"/>
                </a:cubicBezTo>
                <a:cubicBezTo>
                  <a:pt x="89" y="120"/>
                  <a:pt x="86" y="119"/>
                  <a:pt x="83" y="118"/>
                </a:cubicBezTo>
                <a:cubicBezTo>
                  <a:pt x="80" y="117"/>
                  <a:pt x="77" y="115"/>
                  <a:pt x="74" y="112"/>
                </a:cubicBezTo>
                <a:cubicBezTo>
                  <a:pt x="72" y="110"/>
                  <a:pt x="70" y="107"/>
                  <a:pt x="69" y="104"/>
                </a:cubicBezTo>
                <a:cubicBezTo>
                  <a:pt x="67" y="101"/>
                  <a:pt x="67" y="97"/>
                  <a:pt x="67" y="93"/>
                </a:cubicBezTo>
                <a:cubicBezTo>
                  <a:pt x="67" y="90"/>
                  <a:pt x="67" y="86"/>
                  <a:pt x="69" y="83"/>
                </a:cubicBezTo>
                <a:cubicBezTo>
                  <a:pt x="70" y="80"/>
                  <a:pt x="72" y="77"/>
                  <a:pt x="74" y="75"/>
                </a:cubicBezTo>
                <a:cubicBezTo>
                  <a:pt x="77" y="72"/>
                  <a:pt x="80" y="70"/>
                  <a:pt x="83" y="69"/>
                </a:cubicBezTo>
                <a:cubicBezTo>
                  <a:pt x="86" y="68"/>
                  <a:pt x="89" y="67"/>
                  <a:pt x="93" y="67"/>
                </a:cubicBezTo>
                <a:cubicBezTo>
                  <a:pt x="97" y="67"/>
                  <a:pt x="100" y="68"/>
                  <a:pt x="104" y="69"/>
                </a:cubicBezTo>
                <a:cubicBezTo>
                  <a:pt x="107" y="70"/>
                  <a:pt x="110" y="72"/>
                  <a:pt x="112" y="75"/>
                </a:cubicBezTo>
                <a:cubicBezTo>
                  <a:pt x="114" y="77"/>
                  <a:pt x="116" y="80"/>
                  <a:pt x="118" y="83"/>
                </a:cubicBezTo>
                <a:cubicBezTo>
                  <a:pt x="119" y="86"/>
                  <a:pt x="120" y="90"/>
                  <a:pt x="120" y="93"/>
                </a:cubicBezTo>
                <a:cubicBezTo>
                  <a:pt x="120" y="97"/>
                  <a:pt x="119" y="101"/>
                  <a:pt x="118" y="104"/>
                </a:cubicBezTo>
                <a:close/>
                <a:moveTo>
                  <a:pt x="258" y="179"/>
                </a:moveTo>
                <a:lnTo>
                  <a:pt x="258" y="179"/>
                </a:lnTo>
                <a:cubicBezTo>
                  <a:pt x="260" y="173"/>
                  <a:pt x="262" y="167"/>
                  <a:pt x="263" y="161"/>
                </a:cubicBezTo>
                <a:cubicBezTo>
                  <a:pt x="265" y="152"/>
                  <a:pt x="267" y="143"/>
                  <a:pt x="267" y="133"/>
                </a:cubicBezTo>
                <a:cubicBezTo>
                  <a:pt x="267" y="115"/>
                  <a:pt x="263" y="98"/>
                  <a:pt x="256" y="82"/>
                </a:cubicBezTo>
                <a:cubicBezTo>
                  <a:pt x="249" y="65"/>
                  <a:pt x="239" y="51"/>
                  <a:pt x="227" y="39"/>
                </a:cubicBezTo>
                <a:cubicBezTo>
                  <a:pt x="215" y="27"/>
                  <a:pt x="201" y="18"/>
                  <a:pt x="185" y="11"/>
                </a:cubicBezTo>
                <a:cubicBezTo>
                  <a:pt x="169" y="4"/>
                  <a:pt x="151" y="0"/>
                  <a:pt x="133" y="0"/>
                </a:cubicBezTo>
                <a:cubicBezTo>
                  <a:pt x="115" y="0"/>
                  <a:pt x="97" y="4"/>
                  <a:pt x="81" y="11"/>
                </a:cubicBezTo>
                <a:cubicBezTo>
                  <a:pt x="65" y="18"/>
                  <a:pt x="51" y="27"/>
                  <a:pt x="39" y="39"/>
                </a:cubicBezTo>
                <a:cubicBezTo>
                  <a:pt x="27" y="51"/>
                  <a:pt x="17" y="65"/>
                  <a:pt x="10" y="82"/>
                </a:cubicBezTo>
                <a:cubicBezTo>
                  <a:pt x="3" y="98"/>
                  <a:pt x="0" y="115"/>
                  <a:pt x="0" y="133"/>
                </a:cubicBezTo>
                <a:cubicBezTo>
                  <a:pt x="0" y="152"/>
                  <a:pt x="3" y="169"/>
                  <a:pt x="10" y="185"/>
                </a:cubicBezTo>
                <a:cubicBezTo>
                  <a:pt x="17" y="202"/>
                  <a:pt x="27" y="216"/>
                  <a:pt x="39" y="228"/>
                </a:cubicBezTo>
                <a:cubicBezTo>
                  <a:pt x="51" y="240"/>
                  <a:pt x="65" y="249"/>
                  <a:pt x="81" y="256"/>
                </a:cubicBezTo>
                <a:cubicBezTo>
                  <a:pt x="97" y="263"/>
                  <a:pt x="115" y="267"/>
                  <a:pt x="133" y="267"/>
                </a:cubicBezTo>
                <a:cubicBezTo>
                  <a:pt x="148" y="267"/>
                  <a:pt x="163" y="264"/>
                  <a:pt x="177" y="259"/>
                </a:cubicBezTo>
                <a:cubicBezTo>
                  <a:pt x="190" y="255"/>
                  <a:pt x="202" y="248"/>
                  <a:pt x="213" y="240"/>
                </a:cubicBezTo>
                <a:lnTo>
                  <a:pt x="213" y="240"/>
                </a:lnTo>
                <a:lnTo>
                  <a:pt x="213" y="293"/>
                </a:lnTo>
                <a:lnTo>
                  <a:pt x="267" y="293"/>
                </a:lnTo>
                <a:lnTo>
                  <a:pt x="267" y="347"/>
                </a:lnTo>
                <a:lnTo>
                  <a:pt x="320" y="347"/>
                </a:lnTo>
                <a:lnTo>
                  <a:pt x="320" y="400"/>
                </a:lnTo>
                <a:lnTo>
                  <a:pt x="400" y="400"/>
                </a:lnTo>
                <a:lnTo>
                  <a:pt x="400" y="320"/>
                </a:lnTo>
                <a:lnTo>
                  <a:pt x="258" y="179"/>
                </a:lnTo>
                <a:close/>
              </a:path>
            </a:pathLst>
          </a:custGeom>
          <a:solidFill>
            <a:schemeClr val="bg2">
              <a:lumMod val="75000"/>
            </a:schemeClr>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pic>
        <p:nvPicPr>
          <p:cNvPr id="114" name="Android">
            <a:extLst>
              <a:ext uri="{FF2B5EF4-FFF2-40B4-BE49-F238E27FC236}">
                <a16:creationId xmlns:a16="http://schemas.microsoft.com/office/drawing/2014/main" id="{37813AE7-F531-405C-95E7-DB0DA9E71FB4}"/>
              </a:ext>
              <a:ext uri="{C183D7F6-B498-43B3-948B-1728B52AA6E4}">
                <adec:decorative xmlns:adec="http://schemas.microsoft.com/office/drawing/2017/decorative" val="1"/>
              </a:ext>
            </a:extLst>
          </p:cNvPr>
          <p:cNvPicPr>
            <a:picLocks noChangeAspect="1"/>
          </p:cNvPicPr>
          <p:nvPr/>
        </p:nvPicPr>
        <p:blipFill rotWithShape="1">
          <a:blip r:embed="rId7"/>
          <a:srcRect l="7" t="-7921" r="66535" b="7921"/>
          <a:stretch/>
        </p:blipFill>
        <p:spPr>
          <a:xfrm>
            <a:off x="4857670" y="3718489"/>
            <a:ext cx="367629" cy="395562"/>
          </a:xfrm>
          <a:prstGeom prst="rect">
            <a:avLst/>
          </a:prstGeom>
        </p:spPr>
      </p:pic>
      <p:pic>
        <p:nvPicPr>
          <p:cNvPr id="58" name="Graphic 57">
            <a:extLst>
              <a:ext uri="{FF2B5EF4-FFF2-40B4-BE49-F238E27FC236}">
                <a16:creationId xmlns:a16="http://schemas.microsoft.com/office/drawing/2014/main" id="{BE1D114C-C358-42E5-BE97-D20050502DF9}"/>
              </a:ext>
              <a:ext uri="{C183D7F6-B498-43B3-948B-1728B52AA6E4}">
                <adec:decorative xmlns:adec="http://schemas.microsoft.com/office/drawing/2017/decorative" val="1"/>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H="1">
            <a:off x="-502439" y="6313234"/>
            <a:ext cx="514176" cy="544766"/>
          </a:xfrm>
          <a:prstGeom prst="rect">
            <a:avLst/>
          </a:prstGeom>
        </p:spPr>
      </p:pic>
      <p:pic>
        <p:nvPicPr>
          <p:cNvPr id="59" name="Graphic 58">
            <a:extLst>
              <a:ext uri="{FF2B5EF4-FFF2-40B4-BE49-F238E27FC236}">
                <a16:creationId xmlns:a16="http://schemas.microsoft.com/office/drawing/2014/main" id="{579DF39A-3911-49C8-BE15-255A4F530B88}"/>
              </a:ext>
              <a:ext uri="{C183D7F6-B498-43B3-948B-1728B52AA6E4}">
                <adec:decorative xmlns:adec="http://schemas.microsoft.com/office/drawing/2017/decorative" val="1"/>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H="1">
            <a:off x="-502439" y="6313234"/>
            <a:ext cx="514176" cy="544766"/>
          </a:xfrm>
          <a:prstGeom prst="rect">
            <a:avLst/>
          </a:prstGeom>
        </p:spPr>
      </p:pic>
      <p:sp>
        <p:nvSpPr>
          <p:cNvPr id="55" name="Rounded Rectangle 2">
            <a:extLst>
              <a:ext uri="{FF2B5EF4-FFF2-40B4-BE49-F238E27FC236}">
                <a16:creationId xmlns:a16="http://schemas.microsoft.com/office/drawing/2014/main" id="{E2A7EEF7-1F91-1441-89E3-B50DD7BFF9C7}"/>
              </a:ext>
              <a:ext uri="{C183D7F6-B498-43B3-948B-1728B52AA6E4}">
                <adec:decorative xmlns:adec="http://schemas.microsoft.com/office/drawing/2017/decorative" val="1"/>
              </a:ext>
            </a:extLst>
          </p:cNvPr>
          <p:cNvSpPr/>
          <p:nvPr/>
        </p:nvSpPr>
        <p:spPr bwMode="auto">
          <a:xfrm>
            <a:off x="10503125" y="94859"/>
            <a:ext cx="1513766" cy="1776330"/>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dirty="0">
              <a:solidFill>
                <a:schemeClr val="tx1"/>
              </a:solidFill>
              <a:latin typeface="+mj-lt"/>
              <a:ea typeface="Segoe UI" pitchFamily="34" charset="0"/>
              <a:cs typeface="Segoe UI" pitchFamily="34" charset="0"/>
            </a:endParaRPr>
          </a:p>
        </p:txBody>
      </p:sp>
      <p:sp>
        <p:nvSpPr>
          <p:cNvPr id="56" name="Rounded Rectangle 42">
            <a:extLst>
              <a:ext uri="{FF2B5EF4-FFF2-40B4-BE49-F238E27FC236}">
                <a16:creationId xmlns:a16="http://schemas.microsoft.com/office/drawing/2014/main" id="{1503178F-CD77-A040-9589-5A421A19074D}"/>
              </a:ext>
              <a:ext uri="{C183D7F6-B498-43B3-948B-1728B52AA6E4}">
                <adec:decorative xmlns:adec="http://schemas.microsoft.com/office/drawing/2017/decorative" val="1"/>
              </a:ext>
            </a:extLst>
          </p:cNvPr>
          <p:cNvSpPr/>
          <p:nvPr/>
        </p:nvSpPr>
        <p:spPr bwMode="auto">
          <a:xfrm>
            <a:off x="10575300" y="207254"/>
            <a:ext cx="1369415" cy="1566193"/>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dirty="0">
                <a:solidFill>
                  <a:schemeClr val="tx1"/>
                </a:solidFill>
                <a:latin typeface="+mj-lt"/>
                <a:ea typeface="Segoe UI" pitchFamily="34" charset="0"/>
                <a:cs typeface="Segoe UI" pitchFamily="34" charset="0"/>
              </a:rPr>
              <a:t>License Assignment</a:t>
            </a:r>
          </a:p>
        </p:txBody>
      </p:sp>
      <p:sp>
        <p:nvSpPr>
          <p:cNvPr id="5" name="TextBox 4">
            <a:extLst>
              <a:ext uri="{FF2B5EF4-FFF2-40B4-BE49-F238E27FC236}">
                <a16:creationId xmlns:a16="http://schemas.microsoft.com/office/drawing/2014/main" id="{DB6B30B2-5504-4C4D-AF64-25D9395A2AD1}"/>
              </a:ext>
            </a:extLst>
          </p:cNvPr>
          <p:cNvSpPr txBox="1"/>
          <p:nvPr/>
        </p:nvSpPr>
        <p:spPr>
          <a:xfrm>
            <a:off x="10694241" y="763199"/>
            <a:ext cx="1192959" cy="184666"/>
          </a:xfrm>
          <a:prstGeom prst="rect">
            <a:avLst/>
          </a:prstGeom>
          <a:noFill/>
        </p:spPr>
        <p:txBody>
          <a:bodyPr wrap="square" lIns="0" tIns="0" rIns="0" bIns="0" rtlCol="0">
            <a:spAutoFit/>
          </a:bodyPr>
          <a:lstStyle/>
          <a:p>
            <a:pPr algn="ctr"/>
            <a:r>
              <a:rPr lang="en-US" sz="120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Teams</a:t>
            </a:r>
          </a:p>
        </p:txBody>
      </p:sp>
      <p:sp>
        <p:nvSpPr>
          <p:cNvPr id="60" name="TextBox 59">
            <a:extLst>
              <a:ext uri="{FF2B5EF4-FFF2-40B4-BE49-F238E27FC236}">
                <a16:creationId xmlns:a16="http://schemas.microsoft.com/office/drawing/2014/main" id="{A87170A7-D0F7-9046-9BC8-0BB4AE8AF189}"/>
              </a:ext>
            </a:extLst>
          </p:cNvPr>
          <p:cNvSpPr txBox="1"/>
          <p:nvPr/>
        </p:nvSpPr>
        <p:spPr>
          <a:xfrm>
            <a:off x="10694241" y="1111878"/>
            <a:ext cx="1192959" cy="369332"/>
          </a:xfrm>
          <a:prstGeom prst="rect">
            <a:avLst/>
          </a:prstGeom>
          <a:noFill/>
        </p:spPr>
        <p:txBody>
          <a:bodyPr wrap="square" lIns="0" tIns="0" rIns="0" bIns="0" rtlCol="0">
            <a:spAutoFit/>
          </a:bodyPr>
          <a:lstStyle/>
          <a:p>
            <a:pPr algn="ctr"/>
            <a:r>
              <a:rPr lang="en-US" sz="1200" dirty="0">
                <a:gradFill>
                  <a:gsLst>
                    <a:gs pos="2917">
                      <a:schemeClr val="tx1"/>
                    </a:gs>
                    <a:gs pos="30000">
                      <a:schemeClr val="tx1"/>
                    </a:gs>
                  </a:gsLst>
                  <a:lin ang="5400000" scaled="0"/>
                </a:gradFill>
                <a:latin typeface="Segoe UI" panose="020B0502040204020203" pitchFamily="34" charset="0"/>
                <a:cs typeface="Segoe UI" panose="020B0502040204020203" pitchFamily="34" charset="0"/>
              </a:rPr>
              <a:t>Azure Active Directory P1</a:t>
            </a:r>
          </a:p>
        </p:txBody>
      </p:sp>
      <p:cxnSp>
        <p:nvCxnSpPr>
          <p:cNvPr id="76" name="Left Arrow">
            <a:extLst>
              <a:ext uri="{FF2B5EF4-FFF2-40B4-BE49-F238E27FC236}">
                <a16:creationId xmlns:a16="http://schemas.microsoft.com/office/drawing/2014/main" id="{A45E2C33-A829-814D-8A9D-C40DB8BBF1C4}"/>
              </a:ext>
              <a:ext uri="{C183D7F6-B498-43B3-948B-1728B52AA6E4}">
                <adec:decorative xmlns:adec="http://schemas.microsoft.com/office/drawing/2017/decorative" val="1"/>
              </a:ext>
            </a:extLst>
          </p:cNvPr>
          <p:cNvCxnSpPr>
            <a:cxnSpLocks/>
          </p:cNvCxnSpPr>
          <p:nvPr/>
        </p:nvCxnSpPr>
        <p:spPr>
          <a:xfrm>
            <a:off x="1252777" y="4001632"/>
            <a:ext cx="37462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grpSp>
        <p:nvGrpSpPr>
          <p:cNvPr id="79" name="Group 78">
            <a:extLst>
              <a:ext uri="{FF2B5EF4-FFF2-40B4-BE49-F238E27FC236}">
                <a16:creationId xmlns:a16="http://schemas.microsoft.com/office/drawing/2014/main" id="{1CA07484-0DA5-9504-382D-75C059906690}"/>
              </a:ext>
              <a:ext uri="{C183D7F6-B498-43B3-948B-1728B52AA6E4}">
                <adec:decorative xmlns:adec="http://schemas.microsoft.com/office/drawing/2017/decorative" val="1"/>
              </a:ext>
            </a:extLst>
          </p:cNvPr>
          <p:cNvGrpSpPr/>
          <p:nvPr/>
        </p:nvGrpSpPr>
        <p:grpSpPr>
          <a:xfrm>
            <a:off x="410355" y="1870861"/>
            <a:ext cx="842422" cy="4403995"/>
            <a:chOff x="453733" y="1664347"/>
            <a:chExt cx="842422" cy="4403995"/>
          </a:xfrm>
        </p:grpSpPr>
        <p:sp>
          <p:nvSpPr>
            <p:cNvPr id="82" name="Oval 81">
              <a:extLst>
                <a:ext uri="{FF2B5EF4-FFF2-40B4-BE49-F238E27FC236}">
                  <a16:creationId xmlns:a16="http://schemas.microsoft.com/office/drawing/2014/main" id="{A9F8CC1B-BF14-973C-3D35-7DB3CDDF1D3E}"/>
                </a:ext>
                <a:ext uri="{C183D7F6-B498-43B3-948B-1728B52AA6E4}">
                  <adec:decorative xmlns:adec="http://schemas.microsoft.com/office/drawing/2017/decorative" val="1"/>
                </a:ext>
              </a:extLst>
            </p:cNvPr>
            <p:cNvSpPr/>
            <p:nvPr/>
          </p:nvSpPr>
          <p:spPr bwMode="auto">
            <a:xfrm>
              <a:off x="453733" y="16643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3" name="Group 82">
              <a:extLst>
                <a:ext uri="{FF2B5EF4-FFF2-40B4-BE49-F238E27FC236}">
                  <a16:creationId xmlns:a16="http://schemas.microsoft.com/office/drawing/2014/main" id="{F7981FFB-1A4D-CF61-B5BE-418DBF1CE800}"/>
                </a:ext>
                <a:ext uri="{C183D7F6-B498-43B3-948B-1728B52AA6E4}">
                  <adec:decorative xmlns:adec="http://schemas.microsoft.com/office/drawing/2017/decorative" val="1"/>
                </a:ext>
              </a:extLst>
            </p:cNvPr>
            <p:cNvGrpSpPr/>
            <p:nvPr/>
          </p:nvGrpSpPr>
          <p:grpSpPr>
            <a:xfrm>
              <a:off x="644962" y="1843671"/>
              <a:ext cx="459964" cy="483771"/>
              <a:chOff x="9328524" y="2214820"/>
              <a:chExt cx="459964" cy="483771"/>
            </a:xfrm>
          </p:grpSpPr>
          <p:sp>
            <p:nvSpPr>
              <p:cNvPr id="102" name="Rectangle: Rounded Corners 101">
                <a:extLst>
                  <a:ext uri="{FF2B5EF4-FFF2-40B4-BE49-F238E27FC236}">
                    <a16:creationId xmlns:a16="http://schemas.microsoft.com/office/drawing/2014/main" id="{A4E06FE0-F4C0-0244-5A45-C7E7AB7FAD35}"/>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467DAF0A-FD65-4D56-2CB2-E23DC4D12801}"/>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4" name="Group 103">
                <a:extLst>
                  <a:ext uri="{FF2B5EF4-FFF2-40B4-BE49-F238E27FC236}">
                    <a16:creationId xmlns:a16="http://schemas.microsoft.com/office/drawing/2014/main" id="{8D2D13DF-5569-C033-F918-2A9DB06C0767}"/>
                  </a:ext>
                </a:extLst>
              </p:cNvPr>
              <p:cNvGrpSpPr/>
              <p:nvPr/>
            </p:nvGrpSpPr>
            <p:grpSpPr>
              <a:xfrm>
                <a:off x="9549692" y="2525789"/>
                <a:ext cx="155052" cy="148677"/>
                <a:chOff x="4039410" y="4948360"/>
                <a:chExt cx="155073" cy="148698"/>
              </a:xfrm>
              <a:solidFill>
                <a:schemeClr val="bg1"/>
              </a:solidFill>
            </p:grpSpPr>
            <p:sp>
              <p:nvSpPr>
                <p:cNvPr id="117" name="Rectangle: Rounded Corners 116">
                  <a:extLst>
                    <a:ext uri="{FF2B5EF4-FFF2-40B4-BE49-F238E27FC236}">
                      <a16:creationId xmlns:a16="http://schemas.microsoft.com/office/drawing/2014/main" id="{87FC68A1-278C-1E27-3CAA-9E5913C4304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8" name="Rectangle: Rounded Corners 117">
                  <a:extLst>
                    <a:ext uri="{FF2B5EF4-FFF2-40B4-BE49-F238E27FC236}">
                      <a16:creationId xmlns:a16="http://schemas.microsoft.com/office/drawing/2014/main" id="{A528D95E-9A20-9118-ACAF-4ACCD0FA9FD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9" name="Rectangle: Rounded Corners 118">
                  <a:extLst>
                    <a:ext uri="{FF2B5EF4-FFF2-40B4-BE49-F238E27FC236}">
                      <a16:creationId xmlns:a16="http://schemas.microsoft.com/office/drawing/2014/main" id="{3A1C82E5-7050-7BF9-5C7A-3945BD38652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0" name="Rectangle: Rounded Corners 119">
                  <a:extLst>
                    <a:ext uri="{FF2B5EF4-FFF2-40B4-BE49-F238E27FC236}">
                      <a16:creationId xmlns:a16="http://schemas.microsoft.com/office/drawing/2014/main" id="{C6C6CF71-EFE0-08CD-6BEC-E82DF09F9EA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1" name="Rectangle: Rounded Corners 120">
                  <a:extLst>
                    <a:ext uri="{FF2B5EF4-FFF2-40B4-BE49-F238E27FC236}">
                      <a16:creationId xmlns:a16="http://schemas.microsoft.com/office/drawing/2014/main" id="{046B0838-EA07-8902-EA42-7AD321AEC86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2" name="Rectangle: Rounded Corners 121">
                  <a:extLst>
                    <a:ext uri="{FF2B5EF4-FFF2-40B4-BE49-F238E27FC236}">
                      <a16:creationId xmlns:a16="http://schemas.microsoft.com/office/drawing/2014/main" id="{D6D9DCD2-15FD-5829-D5EF-D027F2CA6B7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3" name="Rectangle: Rounded Corners 122">
                  <a:extLst>
                    <a:ext uri="{FF2B5EF4-FFF2-40B4-BE49-F238E27FC236}">
                      <a16:creationId xmlns:a16="http://schemas.microsoft.com/office/drawing/2014/main" id="{C35BCAE4-FA77-34D5-D329-ABB1903A4AC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5" name="Rectangle: Rounded Corners 124">
                  <a:extLst>
                    <a:ext uri="{FF2B5EF4-FFF2-40B4-BE49-F238E27FC236}">
                      <a16:creationId xmlns:a16="http://schemas.microsoft.com/office/drawing/2014/main" id="{066FA8A8-E3B8-CAFC-BFCF-4FD4CEB2F66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6" name="Rectangle: Rounded Corners 125">
                  <a:extLst>
                    <a:ext uri="{FF2B5EF4-FFF2-40B4-BE49-F238E27FC236}">
                      <a16:creationId xmlns:a16="http://schemas.microsoft.com/office/drawing/2014/main" id="{D631C09D-5733-4DDE-78A3-A871925C222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15" name="Rectangle: Rounded Corners 114">
                <a:extLst>
                  <a:ext uri="{FF2B5EF4-FFF2-40B4-BE49-F238E27FC236}">
                    <a16:creationId xmlns:a16="http://schemas.microsoft.com/office/drawing/2014/main" id="{D586363A-CDC4-7A04-E571-D92DE13201B8}"/>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6" name="Rectangle: Rounded Corners 115">
                <a:extLst>
                  <a:ext uri="{FF2B5EF4-FFF2-40B4-BE49-F238E27FC236}">
                    <a16:creationId xmlns:a16="http://schemas.microsoft.com/office/drawing/2014/main" id="{7B70F6CA-4D4E-4F74-C833-EA3CB561C2DD}"/>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nvGrpSpPr>
            <p:cNvPr id="84" name="Group 83">
              <a:extLst>
                <a:ext uri="{FF2B5EF4-FFF2-40B4-BE49-F238E27FC236}">
                  <a16:creationId xmlns:a16="http://schemas.microsoft.com/office/drawing/2014/main" id="{2A9D5528-A4A8-1666-B37B-997C984D0A6C}"/>
                </a:ext>
              </a:extLst>
            </p:cNvPr>
            <p:cNvGrpSpPr/>
            <p:nvPr/>
          </p:nvGrpSpPr>
          <p:grpSpPr>
            <a:xfrm>
              <a:off x="453733" y="4038731"/>
              <a:ext cx="842422" cy="842418"/>
              <a:chOff x="2643786" y="4215754"/>
              <a:chExt cx="842422" cy="842418"/>
            </a:xfrm>
          </p:grpSpPr>
          <p:sp>
            <p:nvSpPr>
              <p:cNvPr id="98" name="Oval 97">
                <a:extLst>
                  <a:ext uri="{FF2B5EF4-FFF2-40B4-BE49-F238E27FC236}">
                    <a16:creationId xmlns:a16="http://schemas.microsoft.com/office/drawing/2014/main" id="{B84EBBA7-5E99-BD5B-710D-E266EACCCE93}"/>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9" name="Group 98">
                <a:extLst>
                  <a:ext uri="{FF2B5EF4-FFF2-40B4-BE49-F238E27FC236}">
                    <a16:creationId xmlns:a16="http://schemas.microsoft.com/office/drawing/2014/main" id="{E134CD98-9961-E0A5-6BC9-5A63C31710C8}"/>
                  </a:ext>
                </a:extLst>
              </p:cNvPr>
              <p:cNvGrpSpPr/>
              <p:nvPr/>
            </p:nvGrpSpPr>
            <p:grpSpPr>
              <a:xfrm>
                <a:off x="2725034" y="4518060"/>
                <a:ext cx="679926" cy="237806"/>
                <a:chOff x="2739549" y="4545762"/>
                <a:chExt cx="679926" cy="237806"/>
              </a:xfrm>
            </p:grpSpPr>
            <p:sp>
              <p:nvSpPr>
                <p:cNvPr id="100" name="Rectangle 5">
                  <a:extLst>
                    <a:ext uri="{FF2B5EF4-FFF2-40B4-BE49-F238E27FC236}">
                      <a16:creationId xmlns:a16="http://schemas.microsoft.com/office/drawing/2014/main" id="{76901C13-7BC7-1925-D208-001EA8FF1332}"/>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01" name="Oval 100">
                  <a:extLst>
                    <a:ext uri="{FF2B5EF4-FFF2-40B4-BE49-F238E27FC236}">
                      <a16:creationId xmlns:a16="http://schemas.microsoft.com/office/drawing/2014/main" id="{21FA07F0-9CAB-0073-710E-B32B81031DF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7" name="Group 86">
              <a:extLst>
                <a:ext uri="{FF2B5EF4-FFF2-40B4-BE49-F238E27FC236}">
                  <a16:creationId xmlns:a16="http://schemas.microsoft.com/office/drawing/2014/main" id="{C89DC0CD-69D9-46D1-07E9-F0BCFA40A672}"/>
                </a:ext>
                <a:ext uri="{C183D7F6-B498-43B3-948B-1728B52AA6E4}">
                  <adec:decorative xmlns:adec="http://schemas.microsoft.com/office/drawing/2017/decorative" val="1"/>
                </a:ext>
              </a:extLst>
            </p:cNvPr>
            <p:cNvGrpSpPr/>
            <p:nvPr/>
          </p:nvGrpSpPr>
          <p:grpSpPr>
            <a:xfrm>
              <a:off x="453733" y="5225924"/>
              <a:ext cx="842422" cy="842418"/>
              <a:chOff x="6673946" y="5433647"/>
              <a:chExt cx="842422" cy="842418"/>
            </a:xfrm>
          </p:grpSpPr>
          <p:sp>
            <p:nvSpPr>
              <p:cNvPr id="94" name="Oval 93">
                <a:extLst>
                  <a:ext uri="{FF2B5EF4-FFF2-40B4-BE49-F238E27FC236}">
                    <a16:creationId xmlns:a16="http://schemas.microsoft.com/office/drawing/2014/main" id="{2DA9E0F2-3207-2831-0A5A-A8226770CBD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5" name="Group 94">
                <a:extLst>
                  <a:ext uri="{FF2B5EF4-FFF2-40B4-BE49-F238E27FC236}">
                    <a16:creationId xmlns:a16="http://schemas.microsoft.com/office/drawing/2014/main" id="{6A8C331A-01FC-0C71-9956-FF0D88B112AE}"/>
                  </a:ext>
                </a:extLst>
              </p:cNvPr>
              <p:cNvGrpSpPr/>
              <p:nvPr/>
            </p:nvGrpSpPr>
            <p:grpSpPr>
              <a:xfrm>
                <a:off x="6837029" y="5667525"/>
                <a:ext cx="516256" cy="374663"/>
                <a:chOff x="9721214" y="3600212"/>
                <a:chExt cx="516256" cy="374663"/>
              </a:xfrm>
            </p:grpSpPr>
            <p:sp>
              <p:nvSpPr>
                <p:cNvPr id="96" name="Rectangle: Rounded Corners 95">
                  <a:extLst>
                    <a:ext uri="{FF2B5EF4-FFF2-40B4-BE49-F238E27FC236}">
                      <a16:creationId xmlns:a16="http://schemas.microsoft.com/office/drawing/2014/main" id="{D2E447F4-C16D-8E5C-4558-571986AE3CB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97" name="Rectangle 96">
                  <a:extLst>
                    <a:ext uri="{FF2B5EF4-FFF2-40B4-BE49-F238E27FC236}">
                      <a16:creationId xmlns:a16="http://schemas.microsoft.com/office/drawing/2014/main" id="{93206421-7EBD-FBA0-DA72-283594C0AEB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88" name="Group 87">
              <a:extLst>
                <a:ext uri="{FF2B5EF4-FFF2-40B4-BE49-F238E27FC236}">
                  <a16:creationId xmlns:a16="http://schemas.microsoft.com/office/drawing/2014/main" id="{F3375A27-58DA-6743-687D-2EEB1FD938D2}"/>
                </a:ext>
              </a:extLst>
            </p:cNvPr>
            <p:cNvGrpSpPr/>
            <p:nvPr/>
          </p:nvGrpSpPr>
          <p:grpSpPr>
            <a:xfrm>
              <a:off x="453733" y="2851539"/>
              <a:ext cx="842422" cy="842418"/>
              <a:chOff x="2643786" y="3028562"/>
              <a:chExt cx="842422" cy="842418"/>
            </a:xfrm>
          </p:grpSpPr>
          <p:sp>
            <p:nvSpPr>
              <p:cNvPr id="89" name="Oval 88">
                <a:extLst>
                  <a:ext uri="{FF2B5EF4-FFF2-40B4-BE49-F238E27FC236}">
                    <a16:creationId xmlns:a16="http://schemas.microsoft.com/office/drawing/2014/main" id="{8B511F0F-275D-1C56-42C0-A36231CAC64F}"/>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0" name="Group 89">
                <a:extLst>
                  <a:ext uri="{FF2B5EF4-FFF2-40B4-BE49-F238E27FC236}">
                    <a16:creationId xmlns:a16="http://schemas.microsoft.com/office/drawing/2014/main" id="{DE103C5D-B957-66C6-C0D5-6218CFCDB6AB}"/>
                  </a:ext>
                </a:extLst>
              </p:cNvPr>
              <p:cNvGrpSpPr/>
              <p:nvPr/>
            </p:nvGrpSpPr>
            <p:grpSpPr>
              <a:xfrm>
                <a:off x="2863714" y="3137652"/>
                <a:ext cx="402567" cy="624238"/>
                <a:chOff x="2905821" y="3132001"/>
                <a:chExt cx="339644" cy="655658"/>
              </a:xfrm>
            </p:grpSpPr>
            <p:pic>
              <p:nvPicPr>
                <p:cNvPr id="91" name="Picture 90">
                  <a:extLst>
                    <a:ext uri="{FF2B5EF4-FFF2-40B4-BE49-F238E27FC236}">
                      <a16:creationId xmlns:a16="http://schemas.microsoft.com/office/drawing/2014/main" id="{49FB54A3-7ADC-657B-D66B-5D9C84B58BBD}"/>
                    </a:ext>
                  </a:extLst>
                </p:cNvPr>
                <p:cNvPicPr>
                  <a:picLocks noChangeAspect="1"/>
                </p:cNvPicPr>
                <p:nvPr/>
              </p:nvPicPr>
              <p:blipFill>
                <a:blip r:embed="rId10"/>
                <a:stretch>
                  <a:fillRect/>
                </a:stretch>
              </p:blipFill>
              <p:spPr>
                <a:xfrm>
                  <a:off x="2905821" y="3132001"/>
                  <a:ext cx="339644" cy="655658"/>
                </a:xfrm>
                <a:prstGeom prst="rect">
                  <a:avLst/>
                </a:prstGeom>
              </p:spPr>
            </p:pic>
            <p:sp>
              <p:nvSpPr>
                <p:cNvPr id="92" name="Rectangle 91">
                  <a:extLst>
                    <a:ext uri="{FF2B5EF4-FFF2-40B4-BE49-F238E27FC236}">
                      <a16:creationId xmlns:a16="http://schemas.microsoft.com/office/drawing/2014/main" id="{F8705BFE-65F6-F700-8D12-ABDE9E264DF2}"/>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3" name="Oval 92">
                  <a:extLst>
                    <a:ext uri="{FF2B5EF4-FFF2-40B4-BE49-F238E27FC236}">
                      <a16:creationId xmlns:a16="http://schemas.microsoft.com/office/drawing/2014/main" id="{4D04DE67-AE9C-B35C-2667-E040E31F364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pic>
        <p:nvPicPr>
          <p:cNvPr id="128" name="Picture 127">
            <a:extLst>
              <a:ext uri="{FF2B5EF4-FFF2-40B4-BE49-F238E27FC236}">
                <a16:creationId xmlns:a16="http://schemas.microsoft.com/office/drawing/2014/main" id="{FC978E86-6A5F-988E-70E0-24DB843AE078}"/>
              </a:ext>
              <a:ext uri="{C183D7F6-B498-43B3-948B-1728B52AA6E4}">
                <adec:decorative xmlns:adec="http://schemas.microsoft.com/office/drawing/2017/decorative" val="1"/>
              </a:ext>
            </a:extLst>
          </p:cNvPr>
          <p:cNvPicPr>
            <a:picLocks noChangeAspect="1"/>
          </p:cNvPicPr>
          <p:nvPr/>
        </p:nvPicPr>
        <p:blipFill rotWithShape="1">
          <a:blip r:embed="rId11"/>
          <a:srcRect l="14959" t="14959" r="14959" b="14959"/>
          <a:stretch/>
        </p:blipFill>
        <p:spPr>
          <a:xfrm>
            <a:off x="8259810" y="3461042"/>
            <a:ext cx="1058122" cy="1058122"/>
          </a:xfrm>
          <a:prstGeom prst="rect">
            <a:avLst/>
          </a:prstGeom>
        </p:spPr>
      </p:pic>
      <p:cxnSp>
        <p:nvCxnSpPr>
          <p:cNvPr id="130" name="Right Arrow">
            <a:extLst>
              <a:ext uri="{FF2B5EF4-FFF2-40B4-BE49-F238E27FC236}">
                <a16:creationId xmlns:a16="http://schemas.microsoft.com/office/drawing/2014/main" id="{D9A9127B-6F6C-5AFB-5B05-01DCB64CE7A0}"/>
              </a:ext>
              <a:ext uri="{C183D7F6-B498-43B3-948B-1728B52AA6E4}">
                <adec:decorative xmlns:adec="http://schemas.microsoft.com/office/drawing/2017/decorative" val="1"/>
              </a:ext>
            </a:extLst>
          </p:cNvPr>
          <p:cNvCxnSpPr>
            <a:cxnSpLocks/>
          </p:cNvCxnSpPr>
          <p:nvPr/>
        </p:nvCxnSpPr>
        <p:spPr>
          <a:xfrm>
            <a:off x="7942881" y="4001632"/>
            <a:ext cx="35850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82682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08333E-6 4.81481E-6 L 0.04219 0.00092 " pathEditMode="relative" rAng="0" ptsTypes="AA">
                                      <p:cBhvr>
                                        <p:cTn id="6" dur="500" fill="hold"/>
                                        <p:tgtEl>
                                          <p:spTgt spid="58"/>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58"/>
                                        </p:tgtEl>
                                      </p:cBhvr>
                                    </p:animEffect>
                                    <p:animScale>
                                      <p:cBhvr>
                                        <p:cTn id="10" dur="250" autoRev="1" fill="hold"/>
                                        <p:tgtEl>
                                          <p:spTgt spid="58"/>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58"/>
                                        </p:tgtEl>
                                      </p:cBhvr>
                                    </p:animEffect>
                                    <p:set>
                                      <p:cBhvr>
                                        <p:cTn id="14" dur="1" fill="hold">
                                          <p:stCondLst>
                                            <p:cond delay="499"/>
                                          </p:stCondLst>
                                        </p:cTn>
                                        <p:tgtEl>
                                          <p:spTgt spid="5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fade">
                                      <p:cBhvr>
                                        <p:cTn id="19" dur="500"/>
                                        <p:tgtEl>
                                          <p:spTgt spid="81"/>
                                        </p:tgtEl>
                                      </p:cBhvr>
                                    </p:animEffect>
                                  </p:childTnLst>
                                </p:cTn>
                              </p:par>
                              <p:par>
                                <p:cTn id="20" presetID="10" presetClass="entr" presetSubtype="0" fill="hold" nodeType="withEffect">
                                  <p:stCondLst>
                                    <p:cond delay="0"/>
                                  </p:stCondLst>
                                  <p:childTnLst>
                                    <p:set>
                                      <p:cBhvr>
                                        <p:cTn id="21" dur="1" fill="hold">
                                          <p:stCondLst>
                                            <p:cond delay="0"/>
                                          </p:stCondLst>
                                        </p:cTn>
                                        <p:tgtEl>
                                          <p:spTgt spid="105"/>
                                        </p:tgtEl>
                                        <p:attrNameLst>
                                          <p:attrName>style.visibility</p:attrName>
                                        </p:attrNameLst>
                                      </p:cBhvr>
                                      <p:to>
                                        <p:strVal val="visible"/>
                                      </p:to>
                                    </p:set>
                                    <p:animEffect transition="in" filter="fade">
                                      <p:cBhvr>
                                        <p:cTn id="22" dur="500"/>
                                        <p:tgtEl>
                                          <p:spTgt spid="105"/>
                                        </p:tgtEl>
                                      </p:cBhvr>
                                    </p:animEffect>
                                  </p:childTnLst>
                                </p:cTn>
                              </p:par>
                              <p:par>
                                <p:cTn id="23" presetID="10" presetClass="entr" presetSubtype="0" fill="hold" nodeType="withEffect">
                                  <p:stCondLst>
                                    <p:cond delay="0"/>
                                  </p:stCondLst>
                                  <p:childTnLst>
                                    <p:set>
                                      <p:cBhvr>
                                        <p:cTn id="24" dur="1" fill="hold">
                                          <p:stCondLst>
                                            <p:cond delay="0"/>
                                          </p:stCondLst>
                                        </p:cTn>
                                        <p:tgtEl>
                                          <p:spTgt spid="112"/>
                                        </p:tgtEl>
                                        <p:attrNameLst>
                                          <p:attrName>style.visibility</p:attrName>
                                        </p:attrNameLst>
                                      </p:cBhvr>
                                      <p:to>
                                        <p:strVal val="visible"/>
                                      </p:to>
                                    </p:set>
                                    <p:animEffect transition="in" filter="fade">
                                      <p:cBhvr>
                                        <p:cTn id="25" dur="500"/>
                                        <p:tgtEl>
                                          <p:spTgt spid="1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3"/>
                                        </p:tgtEl>
                                        <p:attrNameLst>
                                          <p:attrName>style.visibility</p:attrName>
                                        </p:attrNameLst>
                                      </p:cBhvr>
                                      <p:to>
                                        <p:strVal val="visible"/>
                                      </p:to>
                                    </p:set>
                                    <p:animEffect transition="in" filter="fade">
                                      <p:cBhvr>
                                        <p:cTn id="28" dur="500"/>
                                        <p:tgtEl>
                                          <p:spTgt spid="113"/>
                                        </p:tgtEl>
                                      </p:cBhvr>
                                    </p:animEffect>
                                  </p:childTnLst>
                                </p:cTn>
                              </p:par>
                            </p:childTnLst>
                          </p:cTn>
                        </p:par>
                        <p:par>
                          <p:cTn id="29" fill="hold">
                            <p:stCondLst>
                              <p:cond delay="500"/>
                            </p:stCondLst>
                            <p:childTnLst>
                              <p:par>
                                <p:cTn id="30" presetID="42" presetClass="path" presetSubtype="0" accel="50000" decel="50000" fill="hold" nodeType="afterEffect">
                                  <p:stCondLst>
                                    <p:cond delay="0"/>
                                  </p:stCondLst>
                                  <p:childTnLst>
                                    <p:animMotion origin="layout" path="M 2.08333E-6 4.81481E-6 L 0.04219 0.00092 " pathEditMode="relative" rAng="0" ptsTypes="AA">
                                      <p:cBhvr>
                                        <p:cTn id="31" dur="500" fill="hold"/>
                                        <p:tgtEl>
                                          <p:spTgt spid="59"/>
                                        </p:tgtEl>
                                        <p:attrNameLst>
                                          <p:attrName>ppt_x</p:attrName>
                                          <p:attrName>ppt_y</p:attrName>
                                        </p:attrNameLst>
                                      </p:cBhvr>
                                      <p:rCtr x="2109" y="46"/>
                                    </p:animMotion>
                                  </p:childTnLst>
                                </p:cTn>
                              </p:par>
                            </p:childTnLst>
                          </p:cTn>
                        </p:par>
                        <p:par>
                          <p:cTn id="32" fill="hold">
                            <p:stCondLst>
                              <p:cond delay="1000"/>
                            </p:stCondLst>
                            <p:childTnLst>
                              <p:par>
                                <p:cTn id="33" presetID="26" presetClass="emph" presetSubtype="0" repeatCount="3000" fill="hold" nodeType="afterEffect">
                                  <p:stCondLst>
                                    <p:cond delay="0"/>
                                  </p:stCondLst>
                                  <p:childTnLst>
                                    <p:animEffect transition="out" filter="fade">
                                      <p:cBhvr>
                                        <p:cTn id="34" dur="500" tmFilter="0, 0; .2, .5; .8, .5; 1, 0"/>
                                        <p:tgtEl>
                                          <p:spTgt spid="59"/>
                                        </p:tgtEl>
                                      </p:cBhvr>
                                    </p:animEffect>
                                    <p:animScale>
                                      <p:cBhvr>
                                        <p:cTn id="35" dur="250" autoRev="1" fill="hold"/>
                                        <p:tgtEl>
                                          <p:spTgt spid="59"/>
                                        </p:tgtEl>
                                      </p:cBhvr>
                                      <p:by x="105000" y="105000"/>
                                    </p:animScale>
                                  </p:childTnLst>
                                </p:cTn>
                              </p:par>
                            </p:childTnLst>
                          </p:cTn>
                        </p:par>
                        <p:par>
                          <p:cTn id="36" fill="hold">
                            <p:stCondLst>
                              <p:cond delay="2500"/>
                            </p:stCondLst>
                            <p:childTnLst>
                              <p:par>
                                <p:cTn id="37" presetID="10" presetClass="exit" presetSubtype="0" fill="hold" nodeType="afterEffect">
                                  <p:stCondLst>
                                    <p:cond delay="0"/>
                                  </p:stCondLst>
                                  <p:childTnLst>
                                    <p:animEffect transition="out" filter="fade">
                                      <p:cBhvr>
                                        <p:cTn id="38" dur="500"/>
                                        <p:tgtEl>
                                          <p:spTgt spid="59"/>
                                        </p:tgtEl>
                                      </p:cBhvr>
                                    </p:animEffect>
                                    <p:set>
                                      <p:cBhvr>
                                        <p:cTn id="39" dur="1" fill="hold">
                                          <p:stCondLst>
                                            <p:cond delay="499"/>
                                          </p:stCondLst>
                                        </p:cTn>
                                        <p:tgtEl>
                                          <p:spTgt spid="59"/>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500"/>
                                        <p:tgtEl>
                                          <p:spTgt spid="5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500"/>
                                        <p:tgtEl>
                                          <p:spTgt spid="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fade">
                                      <p:cBhvr>
                                        <p:cTn id="5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113" grpId="0" animBg="1"/>
      <p:bldP spid="55" grpId="0" animBg="1"/>
      <p:bldP spid="56" grpId="0" animBg="1"/>
      <p:bldP spid="5" grpId="0"/>
      <p:bldP spid="6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User sign-in conditional access</a:t>
            </a:r>
            <a:br>
              <a:rPr lang="en-GB"/>
            </a:br>
            <a:r>
              <a:rPr lang="en-GB" sz="2000" spc="0">
                <a:latin typeface="+mn-lt"/>
              </a:rPr>
              <a:t>Block all other access</a:t>
            </a:r>
            <a:endParaRPr lang="en-US" sz="2000" spc="0">
              <a:latin typeface="+mn-lt"/>
            </a:endParaRPr>
          </a:p>
        </p:txBody>
      </p:sp>
      <p:pic>
        <p:nvPicPr>
          <p:cNvPr id="6" name="PC">
            <a:extLst>
              <a:ext uri="{FF2B5EF4-FFF2-40B4-BE49-F238E27FC236}">
                <a16:creationId xmlns:a16="http://schemas.microsoft.com/office/drawing/2014/main" id="{165AC2E4-3ACA-421E-A616-86AA3219D25F}"/>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653447" y="2493644"/>
            <a:ext cx="657225" cy="466725"/>
          </a:xfrm>
          <a:prstGeom prst="rect">
            <a:avLst/>
          </a:prstGeom>
        </p:spPr>
      </p:pic>
      <p:pic>
        <p:nvPicPr>
          <p:cNvPr id="7" name="iPhone">
            <a:extLst>
              <a:ext uri="{FF2B5EF4-FFF2-40B4-BE49-F238E27FC236}">
                <a16:creationId xmlns:a16="http://schemas.microsoft.com/office/drawing/2014/main" id="{70E3EBC4-03E1-40BC-8049-03C472D51F4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86797" y="3404613"/>
            <a:ext cx="390525" cy="685800"/>
          </a:xfrm>
          <a:prstGeom prst="rect">
            <a:avLst/>
          </a:prstGeom>
        </p:spPr>
      </p:pic>
      <p:pic>
        <p:nvPicPr>
          <p:cNvPr id="8" name="Andorid Phone">
            <a:extLst>
              <a:ext uri="{FF2B5EF4-FFF2-40B4-BE49-F238E27FC236}">
                <a16:creationId xmlns:a16="http://schemas.microsoft.com/office/drawing/2014/main" id="{3B940F45-3EB9-4778-A245-5E39D01F64A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777272" y="4429454"/>
            <a:ext cx="409575" cy="676275"/>
          </a:xfrm>
          <a:prstGeom prst="rect">
            <a:avLst/>
          </a:prstGeom>
        </p:spPr>
      </p:pic>
      <p:sp>
        <p:nvSpPr>
          <p:cNvPr id="22" name="Rounded Rectangle 5">
            <a:extLst>
              <a:ext uri="{FF2B5EF4-FFF2-40B4-BE49-F238E27FC236}">
                <a16:creationId xmlns:a16="http://schemas.microsoft.com/office/drawing/2014/main" id="{7A4FEFB4-AC8C-470F-A49C-9A85801DEAAD}"/>
              </a:ext>
              <a:ext uri="{C183D7F6-B498-43B3-948B-1728B52AA6E4}">
                <adec:decorative xmlns:adec="http://schemas.microsoft.com/office/drawing/2017/decorative" val="1"/>
              </a:ext>
            </a:extLst>
          </p:cNvPr>
          <p:cNvSpPr/>
          <p:nvPr/>
        </p:nvSpPr>
        <p:spPr bwMode="auto">
          <a:xfrm>
            <a:off x="1667305" y="1627225"/>
            <a:ext cx="6981592" cy="4891267"/>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a:solidFill>
                  <a:schemeClr val="tx1"/>
                </a:solidFill>
                <a:latin typeface="+mj-lt"/>
                <a:ea typeface="Segoe UI" pitchFamily="34" charset="0"/>
                <a:cs typeface="Segoe UI" pitchFamily="34" charset="0"/>
              </a:rPr>
              <a:t>Azure Active Directory Conditional Access Rule</a:t>
            </a:r>
          </a:p>
        </p:txBody>
      </p:sp>
      <p:sp>
        <p:nvSpPr>
          <p:cNvPr id="24" name="Rounded Rectangle 44">
            <a:extLst>
              <a:ext uri="{FF2B5EF4-FFF2-40B4-BE49-F238E27FC236}">
                <a16:creationId xmlns:a16="http://schemas.microsoft.com/office/drawing/2014/main" id="{86C15AAD-275F-4AC0-82BE-A89D9DBFE0A7}"/>
              </a:ext>
              <a:ext uri="{C183D7F6-B498-43B3-948B-1728B52AA6E4}">
                <adec:decorative xmlns:adec="http://schemas.microsoft.com/office/drawing/2017/decorative" val="1"/>
              </a:ext>
            </a:extLst>
          </p:cNvPr>
          <p:cNvSpPr/>
          <p:nvPr/>
        </p:nvSpPr>
        <p:spPr bwMode="auto">
          <a:xfrm>
            <a:off x="1889361" y="2270225"/>
            <a:ext cx="4331144" cy="4077425"/>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Assignment</a:t>
            </a:r>
          </a:p>
        </p:txBody>
      </p:sp>
      <p:sp>
        <p:nvSpPr>
          <p:cNvPr id="25" name="Rounded Rectangle 45">
            <a:extLst>
              <a:ext uri="{FF2B5EF4-FFF2-40B4-BE49-F238E27FC236}">
                <a16:creationId xmlns:a16="http://schemas.microsoft.com/office/drawing/2014/main" id="{2DC8461F-F077-4274-9C0F-F03A678EFB86}"/>
              </a:ext>
              <a:ext uri="{C183D7F6-B498-43B3-948B-1728B52AA6E4}">
                <adec:decorative xmlns:adec="http://schemas.microsoft.com/office/drawing/2017/decorative" val="1"/>
              </a:ext>
            </a:extLst>
          </p:cNvPr>
          <p:cNvSpPr/>
          <p:nvPr/>
        </p:nvSpPr>
        <p:spPr bwMode="auto">
          <a:xfrm>
            <a:off x="6353156" y="2270225"/>
            <a:ext cx="2076823" cy="4077425"/>
          </a:xfrm>
          <a:prstGeom prst="roundRect">
            <a:avLst>
              <a:gd name="adj" fmla="val 0"/>
            </a:avLst>
          </a:prstGeom>
          <a:solidFill>
            <a:schemeClr val="bg1">
              <a:lumMod val="95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200">
                <a:solidFill>
                  <a:schemeClr val="tx1"/>
                </a:solidFill>
                <a:latin typeface="+mj-lt"/>
                <a:ea typeface="Segoe UI" pitchFamily="34" charset="0"/>
                <a:cs typeface="Segoe UI" pitchFamily="34" charset="0"/>
              </a:rPr>
              <a:t>Access Controls</a:t>
            </a:r>
          </a:p>
        </p:txBody>
      </p:sp>
      <p:graphicFrame>
        <p:nvGraphicFramePr>
          <p:cNvPr id="26" name="Table 25">
            <a:extLst>
              <a:ext uri="{FF2B5EF4-FFF2-40B4-BE49-F238E27FC236}">
                <a16:creationId xmlns:a16="http://schemas.microsoft.com/office/drawing/2014/main" id="{62DA14FA-74E3-4201-B53E-7AB1CB93D906}"/>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453346089"/>
              </p:ext>
            </p:extLst>
          </p:nvPr>
        </p:nvGraphicFramePr>
        <p:xfrm>
          <a:off x="2106576" y="2898103"/>
          <a:ext cx="1869516" cy="859580"/>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Users &amp; Groups: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29790">
                <a:tc>
                  <a:txBody>
                    <a:bodyPr/>
                    <a:lstStyle/>
                    <a:p>
                      <a:pPr algn="l"/>
                      <a:r>
                        <a:rPr lang="en-US" sz="1200"/>
                        <a:t>Shared devices group</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graphicFrame>
        <p:nvGraphicFramePr>
          <p:cNvPr id="27" name="Table 26">
            <a:extLst>
              <a:ext uri="{FF2B5EF4-FFF2-40B4-BE49-F238E27FC236}">
                <a16:creationId xmlns:a16="http://schemas.microsoft.com/office/drawing/2014/main" id="{7F2A2E13-A15A-4E8B-B7E1-D18DF9E3E2AC}"/>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1187043854"/>
              </p:ext>
            </p:extLst>
          </p:nvPr>
        </p:nvGraphicFramePr>
        <p:xfrm>
          <a:off x="2106575" y="3826888"/>
          <a:ext cx="1869517" cy="1469638"/>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Cloud</a:t>
                      </a:r>
                      <a:r>
                        <a:rPr lang="en-US" sz="1200" baseline="0"/>
                        <a:t> Apps:</a:t>
                      </a:r>
                      <a:endParaRPr lang="en-US" sz="120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519935">
                <a:tc>
                  <a:txBody>
                    <a:bodyPr/>
                    <a:lstStyle/>
                    <a:p>
                      <a:pPr algn="l"/>
                      <a:r>
                        <a:rPr lang="en-US" sz="1200"/>
                        <a:t>Office 365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19935">
                <a:tc>
                  <a:txBody>
                    <a:bodyPr/>
                    <a:lstStyle/>
                    <a:p>
                      <a:pPr algn="l"/>
                      <a:r>
                        <a:rPr lang="en-US" sz="1200"/>
                        <a:t>Azure Management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bl>
          </a:graphicData>
        </a:graphic>
      </p:graphicFrame>
      <p:graphicFrame>
        <p:nvGraphicFramePr>
          <p:cNvPr id="28" name="Table 27">
            <a:extLst>
              <a:ext uri="{FF2B5EF4-FFF2-40B4-BE49-F238E27FC236}">
                <a16:creationId xmlns:a16="http://schemas.microsoft.com/office/drawing/2014/main" id="{54B527DC-782D-40C0-82BB-09B003A86DB1}"/>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762579092"/>
              </p:ext>
            </p:extLst>
          </p:nvPr>
        </p:nvGraphicFramePr>
        <p:xfrm>
          <a:off x="4056218" y="2898105"/>
          <a:ext cx="1869517" cy="2419824"/>
        </p:xfrm>
        <a:graphic>
          <a:graphicData uri="http://schemas.openxmlformats.org/drawingml/2006/table">
            <a:tbl>
              <a:tblPr firstRow="1" bandRow="1">
                <a:tableStyleId>{073A0DAA-6AF3-43AB-8588-CEC1D06C72B9}</a:tableStyleId>
              </a:tblPr>
              <a:tblGrid>
                <a:gridCol w="1869517">
                  <a:extLst>
                    <a:ext uri="{9D8B030D-6E8A-4147-A177-3AD203B41FA5}">
                      <a16:colId xmlns:a16="http://schemas.microsoft.com/office/drawing/2014/main" val="4234686993"/>
                    </a:ext>
                  </a:extLst>
                </a:gridCol>
              </a:tblGrid>
              <a:tr h="429768">
                <a:tc>
                  <a:txBody>
                    <a:bodyPr/>
                    <a:lstStyle/>
                    <a:p>
                      <a:pPr algn="l"/>
                      <a:r>
                        <a:rPr lang="en-US" sz="1200"/>
                        <a:t>Conditions: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419140">
                <a:tc>
                  <a:txBody>
                    <a:bodyPr/>
                    <a:lstStyle/>
                    <a:p>
                      <a:pPr marL="0" algn="l" defTabSz="932742" rtl="0" eaLnBrk="1" latinLnBrk="0" hangingPunct="1"/>
                      <a:r>
                        <a:rPr lang="en-US" sz="1200" kern="1200">
                          <a:solidFill>
                            <a:schemeClr val="dk1"/>
                          </a:solidFill>
                          <a:latin typeface="+mn-lt"/>
                          <a:ea typeface="+mn-ea"/>
                          <a:cs typeface="+mn-cs"/>
                        </a:rPr>
                        <a:t>Windows Phone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r h="575888">
                <a:tc>
                  <a:txBody>
                    <a:bodyPr/>
                    <a:lstStyle/>
                    <a:p>
                      <a:pPr marL="0" algn="l" defTabSz="932742" rtl="0" eaLnBrk="1" latinLnBrk="0" hangingPunct="1"/>
                      <a:r>
                        <a:rPr lang="en-US" sz="1200" kern="1200">
                          <a:solidFill>
                            <a:schemeClr val="dk1"/>
                          </a:solidFill>
                          <a:latin typeface="+mn-lt"/>
                          <a:ea typeface="+mn-ea"/>
                          <a:cs typeface="+mn-cs"/>
                        </a:rPr>
                        <a:t>iOS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8071981"/>
                  </a:ext>
                </a:extLst>
              </a:tr>
              <a:tr h="419140">
                <a:tc>
                  <a:txBody>
                    <a:bodyPr/>
                    <a:lstStyle/>
                    <a:p>
                      <a:pPr marL="0" algn="l" defTabSz="932742" rtl="0" eaLnBrk="1" latinLnBrk="0" hangingPunct="1"/>
                      <a:r>
                        <a:rPr lang="en-US" sz="1200" kern="1200">
                          <a:solidFill>
                            <a:schemeClr val="dk1"/>
                          </a:solidFill>
                          <a:latin typeface="+mn-lt"/>
                          <a:ea typeface="+mn-ea"/>
                          <a:cs typeface="+mn-cs"/>
                        </a:rPr>
                        <a:t>Windows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6445748"/>
                  </a:ext>
                </a:extLst>
              </a:tr>
              <a:tr h="575888">
                <a:tc>
                  <a: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lang="en-US" sz="1200" kern="1200">
                          <a:solidFill>
                            <a:schemeClr val="dk1"/>
                          </a:solidFill>
                          <a:latin typeface="+mn-lt"/>
                          <a:ea typeface="+mn-ea"/>
                          <a:cs typeface="+mn-cs"/>
                        </a:rPr>
                        <a:t>MacOS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10599127"/>
                  </a:ext>
                </a:extLst>
              </a:tr>
            </a:tbl>
          </a:graphicData>
        </a:graphic>
      </p:graphicFrame>
      <p:graphicFrame>
        <p:nvGraphicFramePr>
          <p:cNvPr id="32" name="Table 31">
            <a:extLst>
              <a:ext uri="{FF2B5EF4-FFF2-40B4-BE49-F238E27FC236}">
                <a16:creationId xmlns:a16="http://schemas.microsoft.com/office/drawing/2014/main" id="{683F4ADC-15B7-425F-94CE-DDF416DEF6B5}"/>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2196329187"/>
              </p:ext>
            </p:extLst>
          </p:nvPr>
        </p:nvGraphicFramePr>
        <p:xfrm>
          <a:off x="6479201" y="2898103"/>
          <a:ext cx="1869516" cy="1103529"/>
        </p:xfrm>
        <a:graphic>
          <a:graphicData uri="http://schemas.openxmlformats.org/drawingml/2006/table">
            <a:tbl>
              <a:tblPr firstRow="1" bandRow="1">
                <a:tableStyleId>{073A0DAA-6AF3-43AB-8588-CEC1D06C72B9}</a:tableStyleId>
              </a:tblPr>
              <a:tblGrid>
                <a:gridCol w="1869516">
                  <a:extLst>
                    <a:ext uri="{9D8B030D-6E8A-4147-A177-3AD203B41FA5}">
                      <a16:colId xmlns:a16="http://schemas.microsoft.com/office/drawing/2014/main" val="4234686993"/>
                    </a:ext>
                  </a:extLst>
                </a:gridCol>
              </a:tblGrid>
              <a:tr h="429790">
                <a:tc>
                  <a:txBody>
                    <a:bodyPr/>
                    <a:lstStyle/>
                    <a:p>
                      <a:pPr algn="l"/>
                      <a:r>
                        <a:rPr lang="en-US" sz="1200"/>
                        <a:t>Grant Type: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4B53BC"/>
                    </a:solidFill>
                  </a:tcPr>
                </a:tc>
                <a:extLst>
                  <a:ext uri="{0D108BD9-81ED-4DB2-BD59-A6C34878D82A}">
                    <a16:rowId xmlns:a16="http://schemas.microsoft.com/office/drawing/2014/main" val="2149516697"/>
                  </a:ext>
                </a:extLst>
              </a:tr>
              <a:tr h="673739">
                <a:tc>
                  <a:txBody>
                    <a:bodyPr/>
                    <a:lstStyle/>
                    <a:p>
                      <a:pPr algn="l"/>
                      <a:r>
                        <a:rPr lang="en-US" sz="1200" dirty="0">
                          <a:solidFill>
                            <a:srgbClr val="D83B01"/>
                          </a:solidFill>
                          <a:latin typeface="+mj-lt"/>
                        </a:rPr>
                        <a:t>Block</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7704779"/>
                  </a:ext>
                </a:extLst>
              </a:tr>
            </a:tbl>
          </a:graphicData>
        </a:graphic>
      </p:graphicFrame>
      <p:pic>
        <p:nvPicPr>
          <p:cNvPr id="42" name="Graphic 41">
            <a:extLst>
              <a:ext uri="{FF2B5EF4-FFF2-40B4-BE49-F238E27FC236}">
                <a16:creationId xmlns:a16="http://schemas.microsoft.com/office/drawing/2014/main" id="{6B62BA37-640D-4D83-89F7-06185E60AEC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86752" y="1713100"/>
            <a:ext cx="454367" cy="454367"/>
          </a:xfrm>
          <a:prstGeom prst="rect">
            <a:avLst/>
          </a:prstGeom>
        </p:spPr>
      </p:pic>
      <p:sp>
        <p:nvSpPr>
          <p:cNvPr id="55" name="TextBox 54">
            <a:extLst>
              <a:ext uri="{FF2B5EF4-FFF2-40B4-BE49-F238E27FC236}">
                <a16:creationId xmlns:a16="http://schemas.microsoft.com/office/drawing/2014/main" id="{2838AFC0-5F3C-4EDA-A6B5-C5041CB8CE30}"/>
              </a:ext>
              <a:ext uri="{C183D7F6-B498-43B3-948B-1728B52AA6E4}">
                <adec:decorative xmlns:adec="http://schemas.microsoft.com/office/drawing/2017/decorative" val="1"/>
              </a:ext>
            </a:extLst>
          </p:cNvPr>
          <p:cNvSpPr txBox="1"/>
          <p:nvPr/>
        </p:nvSpPr>
        <p:spPr>
          <a:xfrm>
            <a:off x="8781548" y="1713100"/>
            <a:ext cx="1835966" cy="1338828"/>
          </a:xfrm>
          <a:prstGeom prst="rect">
            <a:avLst/>
          </a:prstGeom>
          <a:noFill/>
        </p:spPr>
        <p:txBody>
          <a:bodyPr wrap="square">
            <a:sp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dirty="0">
                <a:ln>
                  <a:noFill/>
                </a:ln>
                <a:solidFill>
                  <a:srgbClr val="4B53BC"/>
                </a:solidFill>
                <a:effectLst/>
                <a:uLnTx/>
                <a:uFillTx/>
                <a:latin typeface="+mj-lt"/>
                <a:ea typeface="+mn-ea"/>
                <a:cs typeface="+mn-cs"/>
              </a:rPr>
              <a:t>Used to harden shared device accounts and block malicious access.</a:t>
            </a:r>
          </a:p>
        </p:txBody>
      </p:sp>
      <p:pic>
        <p:nvPicPr>
          <p:cNvPr id="16" name="Graphic 15">
            <a:extLst>
              <a:ext uri="{FF2B5EF4-FFF2-40B4-BE49-F238E27FC236}">
                <a16:creationId xmlns:a16="http://schemas.microsoft.com/office/drawing/2014/main" id="{D28B3D09-C39B-49D9-8143-34730F1CCE97}"/>
              </a:ext>
              <a:ext uri="{C183D7F6-B498-43B3-948B-1728B52AA6E4}">
                <adec:decorative xmlns:adec="http://schemas.microsoft.com/office/drawing/2017/decorative" val="1"/>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02439" y="6313234"/>
            <a:ext cx="514176" cy="544766"/>
          </a:xfrm>
          <a:prstGeom prst="rect">
            <a:avLst/>
          </a:prstGeom>
        </p:spPr>
      </p:pic>
      <p:cxnSp>
        <p:nvCxnSpPr>
          <p:cNvPr id="18" name="Left Arrow">
            <a:extLst>
              <a:ext uri="{FF2B5EF4-FFF2-40B4-BE49-F238E27FC236}">
                <a16:creationId xmlns:a16="http://schemas.microsoft.com/office/drawing/2014/main" id="{3A750530-99AC-47F3-95A2-55974297A47B}"/>
              </a:ext>
              <a:ext uri="{C183D7F6-B498-43B3-948B-1728B52AA6E4}">
                <adec:decorative xmlns:adec="http://schemas.microsoft.com/office/drawing/2017/decorative" val="1"/>
              </a:ext>
            </a:extLst>
          </p:cNvPr>
          <p:cNvCxnSpPr>
            <a:cxnSpLocks/>
          </p:cNvCxnSpPr>
          <p:nvPr/>
        </p:nvCxnSpPr>
        <p:spPr>
          <a:xfrm>
            <a:off x="1210339" y="3747513"/>
            <a:ext cx="374621"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672575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08333E-6 4.81481E-6 L 0.04219 0.00092 " pathEditMode="relative" rAng="0" ptsTypes="AA">
                                      <p:cBhvr>
                                        <p:cTn id="6" dur="500" fill="hold"/>
                                        <p:tgtEl>
                                          <p:spTgt spid="16"/>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16"/>
                                        </p:tgtEl>
                                      </p:cBhvr>
                                    </p:animEffect>
                                    <p:animScale>
                                      <p:cBhvr>
                                        <p:cTn id="10" dur="250" autoRev="1" fill="hold"/>
                                        <p:tgtEl>
                                          <p:spTgt spid="16"/>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16"/>
                                        </p:tgtEl>
                                      </p:cBhvr>
                                    </p:animEffect>
                                    <p:set>
                                      <p:cBhvr>
                                        <p:cTn id="14" dur="1" fill="hold">
                                          <p:stCondLst>
                                            <p:cond delay="499"/>
                                          </p:stCondLst>
                                        </p:cTn>
                                        <p:tgtEl>
                                          <p:spTgt spid="1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pPr lvl="0"/>
            <a:r>
              <a:rPr lang="en-US" dirty="0"/>
              <a:t>Intune</a:t>
            </a:r>
          </a:p>
        </p:txBody>
      </p:sp>
    </p:spTree>
    <p:extLst>
      <p:ext uri="{BB962C8B-B14F-4D97-AF65-F5344CB8AC3E}">
        <p14:creationId xmlns:p14="http://schemas.microsoft.com/office/powerpoint/2010/main" val="150401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EBB13A-7CF9-4D9B-8380-01FD01FF4B92}"/>
              </a:ext>
            </a:extLst>
          </p:cNvPr>
          <p:cNvSpPr>
            <a:spLocks noGrp="1"/>
          </p:cNvSpPr>
          <p:nvPr>
            <p:ph type="title"/>
          </p:nvPr>
        </p:nvSpPr>
        <p:spPr/>
        <p:txBody>
          <a:bodyPr/>
          <a:lstStyle/>
          <a:p>
            <a:r>
              <a:rPr lang="en-GB"/>
              <a:t>Example architecture</a:t>
            </a:r>
          </a:p>
        </p:txBody>
      </p:sp>
      <p:grpSp>
        <p:nvGrpSpPr>
          <p:cNvPr id="25" name="Group 24">
            <a:extLst>
              <a:ext uri="{FF2B5EF4-FFF2-40B4-BE49-F238E27FC236}">
                <a16:creationId xmlns:a16="http://schemas.microsoft.com/office/drawing/2014/main" id="{F151E089-FED8-4530-BDAE-01C532E7F158}"/>
              </a:ext>
              <a:ext uri="{C183D7F6-B498-43B3-948B-1728B52AA6E4}">
                <adec:decorative xmlns:adec="http://schemas.microsoft.com/office/drawing/2017/decorative" val="1"/>
              </a:ext>
            </a:extLst>
          </p:cNvPr>
          <p:cNvGrpSpPr/>
          <p:nvPr/>
        </p:nvGrpSpPr>
        <p:grpSpPr>
          <a:xfrm>
            <a:off x="556743" y="4981854"/>
            <a:ext cx="1666414" cy="600164"/>
            <a:chOff x="405083" y="6065471"/>
            <a:chExt cx="1666414" cy="600164"/>
          </a:xfrm>
        </p:grpSpPr>
        <p:sp>
          <p:nvSpPr>
            <p:cNvPr id="193" name="Rectangle: Rounded Corners 192">
              <a:extLst>
                <a:ext uri="{FF2B5EF4-FFF2-40B4-BE49-F238E27FC236}">
                  <a16:creationId xmlns:a16="http://schemas.microsoft.com/office/drawing/2014/main" id="{389DD158-CA1C-464F-BBC6-C2A869CDC5A2}"/>
                </a:ext>
              </a:extLst>
            </p:cNvPr>
            <p:cNvSpPr/>
            <p:nvPr/>
          </p:nvSpPr>
          <p:spPr bwMode="auto">
            <a:xfrm>
              <a:off x="405083" y="6235454"/>
              <a:ext cx="418191" cy="240471"/>
            </a:xfrm>
            <a:prstGeom prst="round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194" name="TextBox 193">
              <a:extLst>
                <a:ext uri="{FF2B5EF4-FFF2-40B4-BE49-F238E27FC236}">
                  <a16:creationId xmlns:a16="http://schemas.microsoft.com/office/drawing/2014/main" id="{A5D3F54E-B09D-4A2C-A59F-8DFA8EB0707C}"/>
                </a:ext>
              </a:extLst>
            </p:cNvPr>
            <p:cNvSpPr txBox="1"/>
            <p:nvPr/>
          </p:nvSpPr>
          <p:spPr>
            <a:xfrm>
              <a:off x="806033" y="6065471"/>
              <a:ext cx="1265464" cy="600164"/>
            </a:xfrm>
            <a:prstGeom prst="rect">
              <a:avLst/>
            </a:prstGeom>
            <a:noFill/>
          </p:spPr>
          <p:txBody>
            <a:bodyPr wrap="square" lIns="182880" tIns="146304" rIns="182880" bIns="146304" rtlCol="0">
              <a:spAutoFit/>
            </a:bodyPr>
            <a:lstStyle/>
            <a:p>
              <a:pPr>
                <a:lnSpc>
                  <a:spcPct val="90000"/>
                </a:lnSpc>
                <a:spcAft>
                  <a:spcPts val="600"/>
                </a:spcAft>
              </a:pPr>
              <a:r>
                <a:rPr lang="en-GB" sz="1100" dirty="0"/>
                <a:t>Compatible Policies</a:t>
              </a:r>
            </a:p>
          </p:txBody>
        </p:sp>
      </p:grpSp>
      <p:sp>
        <p:nvSpPr>
          <p:cNvPr id="140" name="TextBox 139">
            <a:extLst>
              <a:ext uri="{FF2B5EF4-FFF2-40B4-BE49-F238E27FC236}">
                <a16:creationId xmlns:a16="http://schemas.microsoft.com/office/drawing/2014/main" id="{28D2D89A-B6E7-4116-9C7B-D158BB0E4084}"/>
              </a:ext>
              <a:ext uri="{C183D7F6-B498-43B3-948B-1728B52AA6E4}">
                <adec:decorative xmlns:adec="http://schemas.microsoft.com/office/drawing/2017/decorative" val="1"/>
              </a:ext>
            </a:extLst>
          </p:cNvPr>
          <p:cNvSpPr txBox="1"/>
          <p:nvPr/>
        </p:nvSpPr>
        <p:spPr>
          <a:xfrm>
            <a:off x="10507328" y="3291450"/>
            <a:ext cx="1114358" cy="184666"/>
          </a:xfrm>
          <a:prstGeom prst="rect">
            <a:avLst/>
          </a:prstGeom>
          <a:noFill/>
        </p:spPr>
        <p:txBody>
          <a:bodyPr wrap="square" lIns="0" tIns="0" rIns="0" bIns="0" rtlCol="0" anchor="ctr">
            <a:spAutoFit/>
          </a:bodyPr>
          <a:lstStyle/>
          <a:p>
            <a:pPr algn="ctr">
              <a:spcAft>
                <a:spcPts val="600"/>
              </a:spcAft>
            </a:pPr>
            <a:r>
              <a:rPr lang="en-US" sz="1200" dirty="0"/>
              <a:t>Intune Console</a:t>
            </a:r>
          </a:p>
        </p:txBody>
      </p:sp>
      <p:sp>
        <p:nvSpPr>
          <p:cNvPr id="105" name="Rectangle: Rounded Corners 104">
            <a:extLst>
              <a:ext uri="{FF2B5EF4-FFF2-40B4-BE49-F238E27FC236}">
                <a16:creationId xmlns:a16="http://schemas.microsoft.com/office/drawing/2014/main" id="{07E1A1AF-5FB8-4291-BA30-BB03A87A37E3}"/>
              </a:ext>
              <a:ext uri="{C183D7F6-B498-43B3-948B-1728B52AA6E4}">
                <adec:decorative xmlns:adec="http://schemas.microsoft.com/office/drawing/2017/decorative" val="1"/>
              </a:ext>
            </a:extLst>
          </p:cNvPr>
          <p:cNvSpPr/>
          <p:nvPr/>
        </p:nvSpPr>
        <p:spPr bwMode="auto">
          <a:xfrm>
            <a:off x="561975" y="2121723"/>
            <a:ext cx="2552730" cy="1272799"/>
          </a:xfrm>
          <a:prstGeom prst="roundRect">
            <a:avLst>
              <a:gd name="adj" fmla="val 0"/>
            </a:avLst>
          </a:prstGeom>
          <a:solidFill>
            <a:schemeClr val="bg1">
              <a:lumMod val="95000"/>
            </a:schemeClr>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109" name="Rectangle: Top Corners Rounded 108">
            <a:extLst>
              <a:ext uri="{FF2B5EF4-FFF2-40B4-BE49-F238E27FC236}">
                <a16:creationId xmlns:a16="http://schemas.microsoft.com/office/drawing/2014/main" id="{3FE458F1-3A19-4A85-A3D0-41EB637682C8}"/>
              </a:ext>
              <a:ext uri="{C183D7F6-B498-43B3-948B-1728B52AA6E4}">
                <adec:decorative xmlns:adec="http://schemas.microsoft.com/office/drawing/2017/decorative" val="1"/>
              </a:ext>
            </a:extLst>
          </p:cNvPr>
          <p:cNvSpPr/>
          <p:nvPr/>
        </p:nvSpPr>
        <p:spPr bwMode="auto">
          <a:xfrm>
            <a:off x="865847" y="3393201"/>
            <a:ext cx="1949713" cy="482037"/>
          </a:xfrm>
          <a:prstGeom prst="round2SameRect">
            <a:avLst>
              <a:gd name="adj1" fmla="val 0"/>
              <a:gd name="adj2" fmla="val 13889"/>
            </a:avLst>
          </a:prstGeom>
          <a:solidFill>
            <a:srgbClr val="4B53BC"/>
          </a:solidFill>
          <a:ln>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IN" sz="1400">
                <a:solidFill>
                  <a:schemeClr val="bg1"/>
                </a:solidFill>
                <a:latin typeface="+mj-lt"/>
                <a:ea typeface="Segoe UI" pitchFamily="34" charset="0"/>
                <a:cs typeface="Segoe UI" pitchFamily="34" charset="0"/>
              </a:rPr>
              <a:t>MDM</a:t>
            </a:r>
            <a:endParaRPr lang="en-US" sz="1400">
              <a:solidFill>
                <a:schemeClr val="bg1"/>
              </a:solidFill>
              <a:latin typeface="+mj-lt"/>
              <a:ea typeface="Segoe UI" pitchFamily="34" charset="0"/>
              <a:cs typeface="Segoe UI" pitchFamily="34" charset="0"/>
            </a:endParaRPr>
          </a:p>
        </p:txBody>
      </p:sp>
      <p:sp>
        <p:nvSpPr>
          <p:cNvPr id="82" name="Oval 81">
            <a:extLst>
              <a:ext uri="{FF2B5EF4-FFF2-40B4-BE49-F238E27FC236}">
                <a16:creationId xmlns:a16="http://schemas.microsoft.com/office/drawing/2014/main" id="{8704E7F8-B5CD-4777-95B9-550023EBC52F}"/>
              </a:ext>
              <a:ext uri="{C183D7F6-B498-43B3-948B-1728B52AA6E4}">
                <adec:decorative xmlns:adec="http://schemas.microsoft.com/office/drawing/2017/decorative" val="1"/>
              </a:ext>
            </a:extLst>
          </p:cNvPr>
          <p:cNvSpPr/>
          <p:nvPr/>
        </p:nvSpPr>
        <p:spPr bwMode="auto">
          <a:xfrm>
            <a:off x="3807636" y="1159350"/>
            <a:ext cx="5956830" cy="1621451"/>
          </a:xfrm>
          <a:prstGeom prst="ellipse">
            <a:avLst/>
          </a:prstGeom>
          <a:noFill/>
          <a:ln w="19050">
            <a:solidFill>
              <a:schemeClr val="bg1">
                <a:lumMod val="75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800">
              <a:solidFill>
                <a:schemeClr val="tx1"/>
              </a:solidFill>
              <a:ea typeface="Segoe UI" pitchFamily="34" charset="0"/>
              <a:cs typeface="Segoe UI" pitchFamily="34" charset="0"/>
            </a:endParaRPr>
          </a:p>
        </p:txBody>
      </p:sp>
      <p:sp>
        <p:nvSpPr>
          <p:cNvPr id="83" name="Freeform 13">
            <a:extLst>
              <a:ext uri="{FF2B5EF4-FFF2-40B4-BE49-F238E27FC236}">
                <a16:creationId xmlns:a16="http://schemas.microsoft.com/office/drawing/2014/main" id="{1FC9D106-CD4F-4023-86CF-E173EC33125A}"/>
              </a:ext>
              <a:ext uri="{C183D7F6-B498-43B3-948B-1728B52AA6E4}">
                <adec:decorative xmlns:adec="http://schemas.microsoft.com/office/drawing/2017/decorative" val="1"/>
              </a:ext>
            </a:extLst>
          </p:cNvPr>
          <p:cNvSpPr>
            <a:spLocks noChangeAspect="1"/>
          </p:cNvSpPr>
          <p:nvPr/>
        </p:nvSpPr>
        <p:spPr bwMode="auto">
          <a:xfrm>
            <a:off x="4397478" y="1154625"/>
            <a:ext cx="850041" cy="432478"/>
          </a:xfrm>
          <a:custGeom>
            <a:avLst/>
            <a:gdLst>
              <a:gd name="T0" fmla="*/ 384 w 771"/>
              <a:gd name="T1" fmla="*/ 0 h 422"/>
              <a:gd name="T2" fmla="*/ 549 w 771"/>
              <a:gd name="T3" fmla="*/ 110 h 422"/>
              <a:gd name="T4" fmla="*/ 551 w 771"/>
              <a:gd name="T5" fmla="*/ 115 h 422"/>
              <a:gd name="T6" fmla="*/ 565 w 771"/>
              <a:gd name="T7" fmla="*/ 110 h 422"/>
              <a:gd name="T8" fmla="*/ 612 w 771"/>
              <a:gd name="T9" fmla="*/ 103 h 422"/>
              <a:gd name="T10" fmla="*/ 771 w 771"/>
              <a:gd name="T11" fmla="*/ 262 h 422"/>
              <a:gd name="T12" fmla="*/ 628 w 771"/>
              <a:gd name="T13" fmla="*/ 420 h 422"/>
              <a:gd name="T14" fmla="*/ 616 w 771"/>
              <a:gd name="T15" fmla="*/ 421 h 422"/>
              <a:gd name="T16" fmla="*/ 610 w 771"/>
              <a:gd name="T17" fmla="*/ 421 h 422"/>
              <a:gd name="T18" fmla="*/ 98 w 771"/>
              <a:gd name="T19" fmla="*/ 421 h 422"/>
              <a:gd name="T20" fmla="*/ 91 w 771"/>
              <a:gd name="T21" fmla="*/ 422 h 422"/>
              <a:gd name="T22" fmla="*/ 74 w 771"/>
              <a:gd name="T23" fmla="*/ 419 h 422"/>
              <a:gd name="T24" fmla="*/ 12 w 771"/>
              <a:gd name="T25" fmla="*/ 312 h 422"/>
              <a:gd name="T26" fmla="*/ 101 w 771"/>
              <a:gd name="T27" fmla="*/ 247 h 422"/>
              <a:gd name="T28" fmla="*/ 108 w 771"/>
              <a:gd name="T29" fmla="*/ 249 h 422"/>
              <a:gd name="T30" fmla="*/ 106 w 771"/>
              <a:gd name="T31" fmla="*/ 238 h 422"/>
              <a:gd name="T32" fmla="*/ 119 w 771"/>
              <a:gd name="T33" fmla="*/ 179 h 422"/>
              <a:gd name="T34" fmla="*/ 201 w 771"/>
              <a:gd name="T35" fmla="*/ 128 h 422"/>
              <a:gd name="T36" fmla="*/ 213 w 771"/>
              <a:gd name="T37" fmla="*/ 128 h 422"/>
              <a:gd name="T38" fmla="*/ 213 w 771"/>
              <a:gd name="T39" fmla="*/ 127 h 422"/>
              <a:gd name="T40" fmla="*/ 384 w 771"/>
              <a:gd name="T41" fmla="*/ 0 h 422"/>
              <a:gd name="connsiteX0" fmla="*/ 4863 w 9882"/>
              <a:gd name="connsiteY0" fmla="*/ 0 h 10000"/>
              <a:gd name="connsiteX1" fmla="*/ 7003 w 9882"/>
              <a:gd name="connsiteY1" fmla="*/ 2607 h 10000"/>
              <a:gd name="connsiteX2" fmla="*/ 7029 w 9882"/>
              <a:gd name="connsiteY2" fmla="*/ 2725 h 10000"/>
              <a:gd name="connsiteX3" fmla="*/ 7210 w 9882"/>
              <a:gd name="connsiteY3" fmla="*/ 2607 h 10000"/>
              <a:gd name="connsiteX4" fmla="*/ 7820 w 9882"/>
              <a:gd name="connsiteY4" fmla="*/ 2441 h 10000"/>
              <a:gd name="connsiteX5" fmla="*/ 9882 w 9882"/>
              <a:gd name="connsiteY5" fmla="*/ 6209 h 10000"/>
              <a:gd name="connsiteX6" fmla="*/ 8027 w 9882"/>
              <a:gd name="connsiteY6" fmla="*/ 9953 h 10000"/>
              <a:gd name="connsiteX7" fmla="*/ 7872 w 9882"/>
              <a:gd name="connsiteY7" fmla="*/ 9976 h 10000"/>
              <a:gd name="connsiteX8" fmla="*/ 7794 w 9882"/>
              <a:gd name="connsiteY8" fmla="*/ 9976 h 10000"/>
              <a:gd name="connsiteX9" fmla="*/ 1062 w 9882"/>
              <a:gd name="connsiteY9" fmla="*/ 10000 h 10000"/>
              <a:gd name="connsiteX10" fmla="*/ 842 w 9882"/>
              <a:gd name="connsiteY10" fmla="*/ 9929 h 10000"/>
              <a:gd name="connsiteX11" fmla="*/ 38 w 9882"/>
              <a:gd name="connsiteY11" fmla="*/ 7393 h 10000"/>
              <a:gd name="connsiteX12" fmla="*/ 1192 w 9882"/>
              <a:gd name="connsiteY12" fmla="*/ 5853 h 10000"/>
              <a:gd name="connsiteX13" fmla="*/ 1283 w 9882"/>
              <a:gd name="connsiteY13" fmla="*/ 5900 h 10000"/>
              <a:gd name="connsiteX14" fmla="*/ 1257 w 9882"/>
              <a:gd name="connsiteY14" fmla="*/ 5640 h 10000"/>
              <a:gd name="connsiteX15" fmla="*/ 1425 w 9882"/>
              <a:gd name="connsiteY15" fmla="*/ 4242 h 10000"/>
              <a:gd name="connsiteX16" fmla="*/ 2489 w 9882"/>
              <a:gd name="connsiteY16" fmla="*/ 3033 h 10000"/>
              <a:gd name="connsiteX17" fmla="*/ 2645 w 9882"/>
              <a:gd name="connsiteY17" fmla="*/ 3033 h 10000"/>
              <a:gd name="connsiteX18" fmla="*/ 2645 w 9882"/>
              <a:gd name="connsiteY18" fmla="*/ 3009 h 10000"/>
              <a:gd name="connsiteX19" fmla="*/ 4863 w 9882"/>
              <a:gd name="connsiteY19"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82" h="10000">
                <a:moveTo>
                  <a:pt x="4863" y="0"/>
                </a:moveTo>
                <a:cubicBezTo>
                  <a:pt x="5822" y="0"/>
                  <a:pt x="6652" y="1090"/>
                  <a:pt x="7003" y="2607"/>
                </a:cubicBezTo>
                <a:lnTo>
                  <a:pt x="7029" y="2725"/>
                </a:lnTo>
                <a:lnTo>
                  <a:pt x="7210" y="2607"/>
                </a:lnTo>
                <a:cubicBezTo>
                  <a:pt x="7405" y="2488"/>
                  <a:pt x="7612" y="2441"/>
                  <a:pt x="7820" y="2441"/>
                </a:cubicBezTo>
                <a:cubicBezTo>
                  <a:pt x="8961" y="2441"/>
                  <a:pt x="9882" y="4123"/>
                  <a:pt x="9882" y="6209"/>
                </a:cubicBezTo>
                <a:cubicBezTo>
                  <a:pt x="9882" y="8152"/>
                  <a:pt x="9065" y="9763"/>
                  <a:pt x="8027" y="9953"/>
                </a:cubicBezTo>
                <a:lnTo>
                  <a:pt x="7872" y="9976"/>
                </a:lnTo>
                <a:lnTo>
                  <a:pt x="7794" y="9976"/>
                </a:lnTo>
                <a:lnTo>
                  <a:pt x="1062" y="10000"/>
                </a:lnTo>
                <a:cubicBezTo>
                  <a:pt x="984" y="9976"/>
                  <a:pt x="907" y="9953"/>
                  <a:pt x="842" y="9929"/>
                </a:cubicBezTo>
                <a:cubicBezTo>
                  <a:pt x="232" y="9621"/>
                  <a:pt x="-118" y="8507"/>
                  <a:pt x="38" y="7393"/>
                </a:cubicBezTo>
                <a:cubicBezTo>
                  <a:pt x="180" y="6422"/>
                  <a:pt x="673" y="5806"/>
                  <a:pt x="1192" y="5853"/>
                </a:cubicBezTo>
                <a:lnTo>
                  <a:pt x="1283" y="5900"/>
                </a:lnTo>
                <a:lnTo>
                  <a:pt x="1257" y="5640"/>
                </a:lnTo>
                <a:cubicBezTo>
                  <a:pt x="1244" y="5166"/>
                  <a:pt x="1296" y="4692"/>
                  <a:pt x="1425" y="4242"/>
                </a:cubicBezTo>
                <a:cubicBezTo>
                  <a:pt x="1659" y="3507"/>
                  <a:pt x="2061" y="3081"/>
                  <a:pt x="2489" y="3033"/>
                </a:cubicBezTo>
                <a:lnTo>
                  <a:pt x="2645" y="3033"/>
                </a:lnTo>
                <a:lnTo>
                  <a:pt x="2645" y="3009"/>
                </a:lnTo>
                <a:cubicBezTo>
                  <a:pt x="2943" y="1256"/>
                  <a:pt x="3825" y="0"/>
                  <a:pt x="4863" y="0"/>
                </a:cubicBezTo>
                <a:close/>
              </a:path>
            </a:pathLst>
          </a:cu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100">
                <a:solidFill>
                  <a:schemeClr val="tx1"/>
                </a:solidFill>
                <a:latin typeface="+mj-lt"/>
                <a:cs typeface="Segoe UI" pitchFamily="34" charset="0"/>
              </a:rPr>
              <a:t>O365</a:t>
            </a:r>
          </a:p>
        </p:txBody>
      </p:sp>
      <p:sp>
        <p:nvSpPr>
          <p:cNvPr id="84" name="Freeform 13">
            <a:extLst>
              <a:ext uri="{FF2B5EF4-FFF2-40B4-BE49-F238E27FC236}">
                <a16:creationId xmlns:a16="http://schemas.microsoft.com/office/drawing/2014/main" id="{2EF17E1D-6F7A-490E-A730-DE3A7AFE302F}"/>
              </a:ext>
              <a:ext uri="{C183D7F6-B498-43B3-948B-1728B52AA6E4}">
                <adec:decorative xmlns:adec="http://schemas.microsoft.com/office/drawing/2017/decorative" val="1"/>
              </a:ext>
            </a:extLst>
          </p:cNvPr>
          <p:cNvSpPr>
            <a:spLocks noChangeAspect="1"/>
          </p:cNvSpPr>
          <p:nvPr/>
        </p:nvSpPr>
        <p:spPr bwMode="auto">
          <a:xfrm>
            <a:off x="6490660" y="938386"/>
            <a:ext cx="850041" cy="432478"/>
          </a:xfrm>
          <a:custGeom>
            <a:avLst/>
            <a:gdLst>
              <a:gd name="T0" fmla="*/ 384 w 771"/>
              <a:gd name="T1" fmla="*/ 0 h 422"/>
              <a:gd name="T2" fmla="*/ 549 w 771"/>
              <a:gd name="T3" fmla="*/ 110 h 422"/>
              <a:gd name="T4" fmla="*/ 551 w 771"/>
              <a:gd name="T5" fmla="*/ 115 h 422"/>
              <a:gd name="T6" fmla="*/ 565 w 771"/>
              <a:gd name="T7" fmla="*/ 110 h 422"/>
              <a:gd name="T8" fmla="*/ 612 w 771"/>
              <a:gd name="T9" fmla="*/ 103 h 422"/>
              <a:gd name="T10" fmla="*/ 771 w 771"/>
              <a:gd name="T11" fmla="*/ 262 h 422"/>
              <a:gd name="T12" fmla="*/ 628 w 771"/>
              <a:gd name="T13" fmla="*/ 420 h 422"/>
              <a:gd name="T14" fmla="*/ 616 w 771"/>
              <a:gd name="T15" fmla="*/ 421 h 422"/>
              <a:gd name="T16" fmla="*/ 610 w 771"/>
              <a:gd name="T17" fmla="*/ 421 h 422"/>
              <a:gd name="T18" fmla="*/ 98 w 771"/>
              <a:gd name="T19" fmla="*/ 421 h 422"/>
              <a:gd name="T20" fmla="*/ 91 w 771"/>
              <a:gd name="T21" fmla="*/ 422 h 422"/>
              <a:gd name="T22" fmla="*/ 74 w 771"/>
              <a:gd name="T23" fmla="*/ 419 h 422"/>
              <a:gd name="T24" fmla="*/ 12 w 771"/>
              <a:gd name="T25" fmla="*/ 312 h 422"/>
              <a:gd name="T26" fmla="*/ 101 w 771"/>
              <a:gd name="T27" fmla="*/ 247 h 422"/>
              <a:gd name="T28" fmla="*/ 108 w 771"/>
              <a:gd name="T29" fmla="*/ 249 h 422"/>
              <a:gd name="T30" fmla="*/ 106 w 771"/>
              <a:gd name="T31" fmla="*/ 238 h 422"/>
              <a:gd name="T32" fmla="*/ 119 w 771"/>
              <a:gd name="T33" fmla="*/ 179 h 422"/>
              <a:gd name="T34" fmla="*/ 201 w 771"/>
              <a:gd name="T35" fmla="*/ 128 h 422"/>
              <a:gd name="T36" fmla="*/ 213 w 771"/>
              <a:gd name="T37" fmla="*/ 128 h 422"/>
              <a:gd name="T38" fmla="*/ 213 w 771"/>
              <a:gd name="T39" fmla="*/ 127 h 422"/>
              <a:gd name="T40" fmla="*/ 384 w 771"/>
              <a:gd name="T41" fmla="*/ 0 h 422"/>
              <a:gd name="connsiteX0" fmla="*/ 4863 w 9882"/>
              <a:gd name="connsiteY0" fmla="*/ 0 h 10000"/>
              <a:gd name="connsiteX1" fmla="*/ 7003 w 9882"/>
              <a:gd name="connsiteY1" fmla="*/ 2607 h 10000"/>
              <a:gd name="connsiteX2" fmla="*/ 7029 w 9882"/>
              <a:gd name="connsiteY2" fmla="*/ 2725 h 10000"/>
              <a:gd name="connsiteX3" fmla="*/ 7210 w 9882"/>
              <a:gd name="connsiteY3" fmla="*/ 2607 h 10000"/>
              <a:gd name="connsiteX4" fmla="*/ 7820 w 9882"/>
              <a:gd name="connsiteY4" fmla="*/ 2441 h 10000"/>
              <a:gd name="connsiteX5" fmla="*/ 9882 w 9882"/>
              <a:gd name="connsiteY5" fmla="*/ 6209 h 10000"/>
              <a:gd name="connsiteX6" fmla="*/ 8027 w 9882"/>
              <a:gd name="connsiteY6" fmla="*/ 9953 h 10000"/>
              <a:gd name="connsiteX7" fmla="*/ 7872 w 9882"/>
              <a:gd name="connsiteY7" fmla="*/ 9976 h 10000"/>
              <a:gd name="connsiteX8" fmla="*/ 7794 w 9882"/>
              <a:gd name="connsiteY8" fmla="*/ 9976 h 10000"/>
              <a:gd name="connsiteX9" fmla="*/ 1062 w 9882"/>
              <a:gd name="connsiteY9" fmla="*/ 10000 h 10000"/>
              <a:gd name="connsiteX10" fmla="*/ 842 w 9882"/>
              <a:gd name="connsiteY10" fmla="*/ 9929 h 10000"/>
              <a:gd name="connsiteX11" fmla="*/ 38 w 9882"/>
              <a:gd name="connsiteY11" fmla="*/ 7393 h 10000"/>
              <a:gd name="connsiteX12" fmla="*/ 1192 w 9882"/>
              <a:gd name="connsiteY12" fmla="*/ 5853 h 10000"/>
              <a:gd name="connsiteX13" fmla="*/ 1283 w 9882"/>
              <a:gd name="connsiteY13" fmla="*/ 5900 h 10000"/>
              <a:gd name="connsiteX14" fmla="*/ 1257 w 9882"/>
              <a:gd name="connsiteY14" fmla="*/ 5640 h 10000"/>
              <a:gd name="connsiteX15" fmla="*/ 1425 w 9882"/>
              <a:gd name="connsiteY15" fmla="*/ 4242 h 10000"/>
              <a:gd name="connsiteX16" fmla="*/ 2489 w 9882"/>
              <a:gd name="connsiteY16" fmla="*/ 3033 h 10000"/>
              <a:gd name="connsiteX17" fmla="*/ 2645 w 9882"/>
              <a:gd name="connsiteY17" fmla="*/ 3033 h 10000"/>
              <a:gd name="connsiteX18" fmla="*/ 2645 w 9882"/>
              <a:gd name="connsiteY18" fmla="*/ 3009 h 10000"/>
              <a:gd name="connsiteX19" fmla="*/ 4863 w 9882"/>
              <a:gd name="connsiteY19"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82" h="10000">
                <a:moveTo>
                  <a:pt x="4863" y="0"/>
                </a:moveTo>
                <a:cubicBezTo>
                  <a:pt x="5822" y="0"/>
                  <a:pt x="6652" y="1090"/>
                  <a:pt x="7003" y="2607"/>
                </a:cubicBezTo>
                <a:lnTo>
                  <a:pt x="7029" y="2725"/>
                </a:lnTo>
                <a:lnTo>
                  <a:pt x="7210" y="2607"/>
                </a:lnTo>
                <a:cubicBezTo>
                  <a:pt x="7405" y="2488"/>
                  <a:pt x="7612" y="2441"/>
                  <a:pt x="7820" y="2441"/>
                </a:cubicBezTo>
                <a:cubicBezTo>
                  <a:pt x="8961" y="2441"/>
                  <a:pt x="9882" y="4123"/>
                  <a:pt x="9882" y="6209"/>
                </a:cubicBezTo>
                <a:cubicBezTo>
                  <a:pt x="9882" y="8152"/>
                  <a:pt x="9065" y="9763"/>
                  <a:pt x="8027" y="9953"/>
                </a:cubicBezTo>
                <a:lnTo>
                  <a:pt x="7872" y="9976"/>
                </a:lnTo>
                <a:lnTo>
                  <a:pt x="7794" y="9976"/>
                </a:lnTo>
                <a:lnTo>
                  <a:pt x="1062" y="10000"/>
                </a:lnTo>
                <a:cubicBezTo>
                  <a:pt x="984" y="9976"/>
                  <a:pt x="907" y="9953"/>
                  <a:pt x="842" y="9929"/>
                </a:cubicBezTo>
                <a:cubicBezTo>
                  <a:pt x="232" y="9621"/>
                  <a:pt x="-118" y="8507"/>
                  <a:pt x="38" y="7393"/>
                </a:cubicBezTo>
                <a:cubicBezTo>
                  <a:pt x="180" y="6422"/>
                  <a:pt x="673" y="5806"/>
                  <a:pt x="1192" y="5853"/>
                </a:cubicBezTo>
                <a:lnTo>
                  <a:pt x="1283" y="5900"/>
                </a:lnTo>
                <a:lnTo>
                  <a:pt x="1257" y="5640"/>
                </a:lnTo>
                <a:cubicBezTo>
                  <a:pt x="1244" y="5166"/>
                  <a:pt x="1296" y="4692"/>
                  <a:pt x="1425" y="4242"/>
                </a:cubicBezTo>
                <a:cubicBezTo>
                  <a:pt x="1659" y="3507"/>
                  <a:pt x="2061" y="3081"/>
                  <a:pt x="2489" y="3033"/>
                </a:cubicBezTo>
                <a:lnTo>
                  <a:pt x="2645" y="3033"/>
                </a:lnTo>
                <a:lnTo>
                  <a:pt x="2645" y="3009"/>
                </a:lnTo>
                <a:cubicBezTo>
                  <a:pt x="2943" y="1256"/>
                  <a:pt x="3825" y="0"/>
                  <a:pt x="4863" y="0"/>
                </a:cubicBezTo>
                <a:close/>
              </a:path>
            </a:pathLst>
          </a:cu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100">
                <a:solidFill>
                  <a:schemeClr val="tx1"/>
                </a:solidFill>
                <a:latin typeface="+mj-lt"/>
                <a:cs typeface="Segoe UI" pitchFamily="34" charset="0"/>
              </a:rPr>
              <a:t>Azure</a:t>
            </a:r>
          </a:p>
        </p:txBody>
      </p:sp>
      <p:sp>
        <p:nvSpPr>
          <p:cNvPr id="85" name="Freeform 13">
            <a:extLst>
              <a:ext uri="{FF2B5EF4-FFF2-40B4-BE49-F238E27FC236}">
                <a16:creationId xmlns:a16="http://schemas.microsoft.com/office/drawing/2014/main" id="{BBAA5F70-CF6C-40CC-B7CE-DC2CC3748119}"/>
              </a:ext>
              <a:ext uri="{C183D7F6-B498-43B3-948B-1728B52AA6E4}">
                <adec:decorative xmlns:adec="http://schemas.microsoft.com/office/drawing/2017/decorative" val="1"/>
              </a:ext>
            </a:extLst>
          </p:cNvPr>
          <p:cNvSpPr>
            <a:spLocks noChangeAspect="1"/>
          </p:cNvSpPr>
          <p:nvPr/>
        </p:nvSpPr>
        <p:spPr bwMode="auto">
          <a:xfrm>
            <a:off x="8583842" y="1174467"/>
            <a:ext cx="850041" cy="432478"/>
          </a:xfrm>
          <a:custGeom>
            <a:avLst/>
            <a:gdLst>
              <a:gd name="T0" fmla="*/ 384 w 771"/>
              <a:gd name="T1" fmla="*/ 0 h 422"/>
              <a:gd name="T2" fmla="*/ 549 w 771"/>
              <a:gd name="T3" fmla="*/ 110 h 422"/>
              <a:gd name="T4" fmla="*/ 551 w 771"/>
              <a:gd name="T5" fmla="*/ 115 h 422"/>
              <a:gd name="T6" fmla="*/ 565 w 771"/>
              <a:gd name="T7" fmla="*/ 110 h 422"/>
              <a:gd name="T8" fmla="*/ 612 w 771"/>
              <a:gd name="T9" fmla="*/ 103 h 422"/>
              <a:gd name="T10" fmla="*/ 771 w 771"/>
              <a:gd name="T11" fmla="*/ 262 h 422"/>
              <a:gd name="T12" fmla="*/ 628 w 771"/>
              <a:gd name="T13" fmla="*/ 420 h 422"/>
              <a:gd name="T14" fmla="*/ 616 w 771"/>
              <a:gd name="T15" fmla="*/ 421 h 422"/>
              <a:gd name="T16" fmla="*/ 610 w 771"/>
              <a:gd name="T17" fmla="*/ 421 h 422"/>
              <a:gd name="T18" fmla="*/ 98 w 771"/>
              <a:gd name="T19" fmla="*/ 421 h 422"/>
              <a:gd name="T20" fmla="*/ 91 w 771"/>
              <a:gd name="T21" fmla="*/ 422 h 422"/>
              <a:gd name="T22" fmla="*/ 74 w 771"/>
              <a:gd name="T23" fmla="*/ 419 h 422"/>
              <a:gd name="T24" fmla="*/ 12 w 771"/>
              <a:gd name="T25" fmla="*/ 312 h 422"/>
              <a:gd name="T26" fmla="*/ 101 w 771"/>
              <a:gd name="T27" fmla="*/ 247 h 422"/>
              <a:gd name="T28" fmla="*/ 108 w 771"/>
              <a:gd name="T29" fmla="*/ 249 h 422"/>
              <a:gd name="T30" fmla="*/ 106 w 771"/>
              <a:gd name="T31" fmla="*/ 238 h 422"/>
              <a:gd name="T32" fmla="*/ 119 w 771"/>
              <a:gd name="T33" fmla="*/ 179 h 422"/>
              <a:gd name="T34" fmla="*/ 201 w 771"/>
              <a:gd name="T35" fmla="*/ 128 h 422"/>
              <a:gd name="T36" fmla="*/ 213 w 771"/>
              <a:gd name="T37" fmla="*/ 128 h 422"/>
              <a:gd name="T38" fmla="*/ 213 w 771"/>
              <a:gd name="T39" fmla="*/ 127 h 422"/>
              <a:gd name="T40" fmla="*/ 384 w 771"/>
              <a:gd name="T41" fmla="*/ 0 h 422"/>
              <a:gd name="connsiteX0" fmla="*/ 4863 w 9882"/>
              <a:gd name="connsiteY0" fmla="*/ 0 h 10000"/>
              <a:gd name="connsiteX1" fmla="*/ 7003 w 9882"/>
              <a:gd name="connsiteY1" fmla="*/ 2607 h 10000"/>
              <a:gd name="connsiteX2" fmla="*/ 7029 w 9882"/>
              <a:gd name="connsiteY2" fmla="*/ 2725 h 10000"/>
              <a:gd name="connsiteX3" fmla="*/ 7210 w 9882"/>
              <a:gd name="connsiteY3" fmla="*/ 2607 h 10000"/>
              <a:gd name="connsiteX4" fmla="*/ 7820 w 9882"/>
              <a:gd name="connsiteY4" fmla="*/ 2441 h 10000"/>
              <a:gd name="connsiteX5" fmla="*/ 9882 w 9882"/>
              <a:gd name="connsiteY5" fmla="*/ 6209 h 10000"/>
              <a:gd name="connsiteX6" fmla="*/ 8027 w 9882"/>
              <a:gd name="connsiteY6" fmla="*/ 9953 h 10000"/>
              <a:gd name="connsiteX7" fmla="*/ 7872 w 9882"/>
              <a:gd name="connsiteY7" fmla="*/ 9976 h 10000"/>
              <a:gd name="connsiteX8" fmla="*/ 7794 w 9882"/>
              <a:gd name="connsiteY8" fmla="*/ 9976 h 10000"/>
              <a:gd name="connsiteX9" fmla="*/ 1062 w 9882"/>
              <a:gd name="connsiteY9" fmla="*/ 10000 h 10000"/>
              <a:gd name="connsiteX10" fmla="*/ 842 w 9882"/>
              <a:gd name="connsiteY10" fmla="*/ 9929 h 10000"/>
              <a:gd name="connsiteX11" fmla="*/ 38 w 9882"/>
              <a:gd name="connsiteY11" fmla="*/ 7393 h 10000"/>
              <a:gd name="connsiteX12" fmla="*/ 1192 w 9882"/>
              <a:gd name="connsiteY12" fmla="*/ 5853 h 10000"/>
              <a:gd name="connsiteX13" fmla="*/ 1283 w 9882"/>
              <a:gd name="connsiteY13" fmla="*/ 5900 h 10000"/>
              <a:gd name="connsiteX14" fmla="*/ 1257 w 9882"/>
              <a:gd name="connsiteY14" fmla="*/ 5640 h 10000"/>
              <a:gd name="connsiteX15" fmla="*/ 1425 w 9882"/>
              <a:gd name="connsiteY15" fmla="*/ 4242 h 10000"/>
              <a:gd name="connsiteX16" fmla="*/ 2489 w 9882"/>
              <a:gd name="connsiteY16" fmla="*/ 3033 h 10000"/>
              <a:gd name="connsiteX17" fmla="*/ 2645 w 9882"/>
              <a:gd name="connsiteY17" fmla="*/ 3033 h 10000"/>
              <a:gd name="connsiteX18" fmla="*/ 2645 w 9882"/>
              <a:gd name="connsiteY18" fmla="*/ 3009 h 10000"/>
              <a:gd name="connsiteX19" fmla="*/ 4863 w 9882"/>
              <a:gd name="connsiteY19"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82" h="10000">
                <a:moveTo>
                  <a:pt x="4863" y="0"/>
                </a:moveTo>
                <a:cubicBezTo>
                  <a:pt x="5822" y="0"/>
                  <a:pt x="6652" y="1090"/>
                  <a:pt x="7003" y="2607"/>
                </a:cubicBezTo>
                <a:lnTo>
                  <a:pt x="7029" y="2725"/>
                </a:lnTo>
                <a:lnTo>
                  <a:pt x="7210" y="2607"/>
                </a:lnTo>
                <a:cubicBezTo>
                  <a:pt x="7405" y="2488"/>
                  <a:pt x="7612" y="2441"/>
                  <a:pt x="7820" y="2441"/>
                </a:cubicBezTo>
                <a:cubicBezTo>
                  <a:pt x="8961" y="2441"/>
                  <a:pt x="9882" y="4123"/>
                  <a:pt x="9882" y="6209"/>
                </a:cubicBezTo>
                <a:cubicBezTo>
                  <a:pt x="9882" y="8152"/>
                  <a:pt x="9065" y="9763"/>
                  <a:pt x="8027" y="9953"/>
                </a:cubicBezTo>
                <a:lnTo>
                  <a:pt x="7872" y="9976"/>
                </a:lnTo>
                <a:lnTo>
                  <a:pt x="7794" y="9976"/>
                </a:lnTo>
                <a:lnTo>
                  <a:pt x="1062" y="10000"/>
                </a:lnTo>
                <a:cubicBezTo>
                  <a:pt x="984" y="9976"/>
                  <a:pt x="907" y="9953"/>
                  <a:pt x="842" y="9929"/>
                </a:cubicBezTo>
                <a:cubicBezTo>
                  <a:pt x="232" y="9621"/>
                  <a:pt x="-118" y="8507"/>
                  <a:pt x="38" y="7393"/>
                </a:cubicBezTo>
                <a:cubicBezTo>
                  <a:pt x="180" y="6422"/>
                  <a:pt x="673" y="5806"/>
                  <a:pt x="1192" y="5853"/>
                </a:cubicBezTo>
                <a:lnTo>
                  <a:pt x="1283" y="5900"/>
                </a:lnTo>
                <a:lnTo>
                  <a:pt x="1257" y="5640"/>
                </a:lnTo>
                <a:cubicBezTo>
                  <a:pt x="1244" y="5166"/>
                  <a:pt x="1296" y="4692"/>
                  <a:pt x="1425" y="4242"/>
                </a:cubicBezTo>
                <a:cubicBezTo>
                  <a:pt x="1659" y="3507"/>
                  <a:pt x="2061" y="3081"/>
                  <a:pt x="2489" y="3033"/>
                </a:cubicBezTo>
                <a:lnTo>
                  <a:pt x="2645" y="3033"/>
                </a:lnTo>
                <a:lnTo>
                  <a:pt x="2645" y="3009"/>
                </a:lnTo>
                <a:cubicBezTo>
                  <a:pt x="2943" y="1256"/>
                  <a:pt x="3825" y="0"/>
                  <a:pt x="4863" y="0"/>
                </a:cubicBezTo>
                <a:close/>
              </a:path>
            </a:pathLst>
          </a:cu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100">
                <a:solidFill>
                  <a:schemeClr val="tx1"/>
                </a:solidFill>
                <a:latin typeface="+mj-lt"/>
                <a:cs typeface="Segoe UI" pitchFamily="34" charset="0"/>
              </a:rPr>
              <a:t>M365</a:t>
            </a:r>
          </a:p>
        </p:txBody>
      </p:sp>
      <p:sp>
        <p:nvSpPr>
          <p:cNvPr id="86" name="Rectangle: Rounded Corners 85">
            <a:extLst>
              <a:ext uri="{FF2B5EF4-FFF2-40B4-BE49-F238E27FC236}">
                <a16:creationId xmlns:a16="http://schemas.microsoft.com/office/drawing/2014/main" id="{80951131-AC27-4CBC-83FC-5ABD0668ACEF}"/>
              </a:ext>
              <a:ext uri="{C183D7F6-B498-43B3-948B-1728B52AA6E4}">
                <adec:decorative xmlns:adec="http://schemas.microsoft.com/office/drawing/2017/decorative" val="1"/>
              </a:ext>
            </a:extLst>
          </p:cNvPr>
          <p:cNvSpPr/>
          <p:nvPr/>
        </p:nvSpPr>
        <p:spPr bwMode="auto">
          <a:xfrm>
            <a:off x="3595074" y="1886644"/>
            <a:ext cx="6463956" cy="2552973"/>
          </a:xfrm>
          <a:prstGeom prst="roundRect">
            <a:avLst>
              <a:gd name="adj" fmla="val 7238"/>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en-US" sz="1600" dirty="0">
                <a:solidFill>
                  <a:schemeClr val="tx1"/>
                </a:solidFill>
                <a:latin typeface="+mj-lt"/>
                <a:cs typeface="Segoe UI" pitchFamily="34" charset="0"/>
              </a:rPr>
              <a:t>Microsoft Intune</a:t>
            </a:r>
          </a:p>
        </p:txBody>
      </p:sp>
      <p:pic>
        <p:nvPicPr>
          <p:cNvPr id="87" name="Picture 86">
            <a:extLst>
              <a:ext uri="{FF2B5EF4-FFF2-40B4-BE49-F238E27FC236}">
                <a16:creationId xmlns:a16="http://schemas.microsoft.com/office/drawing/2014/main" id="{2DC06196-A796-4AE0-9E92-B60FCD36C4E5}"/>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4584737" y="1957384"/>
            <a:ext cx="451840" cy="367749"/>
          </a:xfrm>
          <a:prstGeom prst="rect">
            <a:avLst/>
          </a:prstGeom>
        </p:spPr>
      </p:pic>
      <p:sp>
        <p:nvSpPr>
          <p:cNvPr id="88" name="Rectangle: Rounded Corners 87">
            <a:extLst>
              <a:ext uri="{FF2B5EF4-FFF2-40B4-BE49-F238E27FC236}">
                <a16:creationId xmlns:a16="http://schemas.microsoft.com/office/drawing/2014/main" id="{8A2CF5A0-2D9E-40C3-AF85-720950835193}"/>
              </a:ext>
              <a:ext uri="{C183D7F6-B498-43B3-948B-1728B52AA6E4}">
                <adec:decorative xmlns:adec="http://schemas.microsoft.com/office/drawing/2017/decorative" val="1"/>
              </a:ext>
            </a:extLst>
          </p:cNvPr>
          <p:cNvSpPr/>
          <p:nvPr/>
        </p:nvSpPr>
        <p:spPr bwMode="auto">
          <a:xfrm>
            <a:off x="3810000" y="2753613"/>
            <a:ext cx="1467900" cy="1326661"/>
          </a:xfrm>
          <a:prstGeom prst="roundRect">
            <a:avLst>
              <a:gd name="adj" fmla="val 14949"/>
            </a:avLst>
          </a:prstGeom>
          <a:ln w="19050">
            <a:solidFill>
              <a:schemeClr val="bg2">
                <a:lumMod val="90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spcBef>
                <a:spcPct val="0"/>
              </a:spcBef>
              <a:spcAft>
                <a:spcPct val="0"/>
              </a:spcAft>
            </a:pPr>
            <a:endParaRPr lang="en-US" sz="2400">
              <a:ea typeface="Segoe UI" pitchFamily="34" charset="0"/>
              <a:cs typeface="Segoe UI" pitchFamily="34" charset="0"/>
            </a:endParaRPr>
          </a:p>
        </p:txBody>
      </p:sp>
      <p:sp>
        <p:nvSpPr>
          <p:cNvPr id="189" name="Rectangle: Rounded Corners 188">
            <a:extLst>
              <a:ext uri="{FF2B5EF4-FFF2-40B4-BE49-F238E27FC236}">
                <a16:creationId xmlns:a16="http://schemas.microsoft.com/office/drawing/2014/main" id="{2E746187-7404-4FA5-8A7C-81A55CDDA86A}"/>
              </a:ext>
              <a:ext uri="{C183D7F6-B498-43B3-948B-1728B52AA6E4}">
                <adec:decorative xmlns:adec="http://schemas.microsoft.com/office/drawing/2017/decorative" val="1"/>
              </a:ext>
            </a:extLst>
          </p:cNvPr>
          <p:cNvSpPr/>
          <p:nvPr/>
        </p:nvSpPr>
        <p:spPr bwMode="auto">
          <a:xfrm>
            <a:off x="6302223" y="2788822"/>
            <a:ext cx="907321" cy="1238581"/>
          </a:xfrm>
          <a:prstGeom prst="round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800" err="1">
              <a:solidFill>
                <a:schemeClr val="tx1"/>
              </a:solidFill>
              <a:ea typeface="Segoe UI" pitchFamily="34" charset="0"/>
              <a:cs typeface="Segoe UI" pitchFamily="34" charset="0"/>
            </a:endParaRPr>
          </a:p>
        </p:txBody>
      </p:sp>
      <p:sp>
        <p:nvSpPr>
          <p:cNvPr id="191" name="Rectangle: Rounded Corners 190">
            <a:extLst>
              <a:ext uri="{FF2B5EF4-FFF2-40B4-BE49-F238E27FC236}">
                <a16:creationId xmlns:a16="http://schemas.microsoft.com/office/drawing/2014/main" id="{135586FC-F680-4F79-BEBE-0B0B9BA510D3}"/>
              </a:ext>
              <a:ext uri="{C183D7F6-B498-43B3-948B-1728B52AA6E4}">
                <adec:decorative xmlns:adec="http://schemas.microsoft.com/office/drawing/2017/decorative" val="1"/>
              </a:ext>
            </a:extLst>
          </p:cNvPr>
          <p:cNvSpPr/>
          <p:nvPr/>
        </p:nvSpPr>
        <p:spPr bwMode="auto">
          <a:xfrm>
            <a:off x="8185131" y="2797653"/>
            <a:ext cx="795582" cy="1238581"/>
          </a:xfrm>
          <a:prstGeom prst="roundRect">
            <a:avLst/>
          </a:prstGeom>
          <a:solidFill>
            <a:schemeClr val="bg2">
              <a:lumMod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800" err="1">
              <a:solidFill>
                <a:schemeClr val="tx1"/>
              </a:solidFill>
              <a:ea typeface="Segoe UI" pitchFamily="34" charset="0"/>
              <a:cs typeface="Segoe UI" pitchFamily="34" charset="0"/>
            </a:endParaRPr>
          </a:p>
        </p:txBody>
      </p:sp>
      <p:sp>
        <p:nvSpPr>
          <p:cNvPr id="10" name="TextBox 9">
            <a:extLst>
              <a:ext uri="{FF2B5EF4-FFF2-40B4-BE49-F238E27FC236}">
                <a16:creationId xmlns:a16="http://schemas.microsoft.com/office/drawing/2014/main" id="{B060B7F7-D5F5-4878-B2CD-7AEFFA8262A7}"/>
              </a:ext>
              <a:ext uri="{C183D7F6-B498-43B3-948B-1728B52AA6E4}">
                <adec:decorative xmlns:adec="http://schemas.microsoft.com/office/drawing/2017/decorative" val="0"/>
              </a:ext>
            </a:extLst>
          </p:cNvPr>
          <p:cNvSpPr txBox="1"/>
          <p:nvPr/>
        </p:nvSpPr>
        <p:spPr>
          <a:xfrm>
            <a:off x="576737" y="2141259"/>
            <a:ext cx="2561090" cy="461665"/>
          </a:xfrm>
          <a:prstGeom prst="rect">
            <a:avLst/>
          </a:prstGeom>
          <a:noFill/>
        </p:spPr>
        <p:txBody>
          <a:bodyPr wrap="square" lIns="182880" tIns="146304" rIns="182880" bIns="146304" rtlCol="0">
            <a:spAutoFit/>
          </a:bodyPr>
          <a:lstStyle/>
          <a:p>
            <a:pPr algn="ctr">
              <a:lnSpc>
                <a:spcPct val="90000"/>
              </a:lnSpc>
              <a:spcAft>
                <a:spcPts val="600"/>
              </a:spcAft>
            </a:pPr>
            <a:r>
              <a:rPr kumimoji="0" lang="en-US" sz="1200" i="0" u="none" strike="noStrike" kern="1200" cap="none" spc="0" normalizeH="0" baseline="0" noProof="0" dirty="0">
                <a:ln>
                  <a:noFill/>
                </a:ln>
                <a:solidFill>
                  <a:srgbClr val="282828"/>
                </a:solidFill>
                <a:effectLst/>
                <a:uLnTx/>
                <a:uFillTx/>
                <a:latin typeface="+mj-lt"/>
              </a:rPr>
              <a:t>Enrolled in Intune</a:t>
            </a:r>
            <a:endParaRPr lang="en-GB" sz="1200" dirty="0">
              <a:gradFill>
                <a:gsLst>
                  <a:gs pos="2917">
                    <a:schemeClr val="tx1"/>
                  </a:gs>
                  <a:gs pos="30000">
                    <a:schemeClr val="tx1"/>
                  </a:gs>
                </a:gsLst>
                <a:lin ang="5400000" scaled="0"/>
              </a:gradFill>
              <a:latin typeface="+mj-lt"/>
            </a:endParaRPr>
          </a:p>
        </p:txBody>
      </p:sp>
      <p:cxnSp>
        <p:nvCxnSpPr>
          <p:cNvPr id="16" name="Straight Arrow Connector 15">
            <a:extLst>
              <a:ext uri="{FF2B5EF4-FFF2-40B4-BE49-F238E27FC236}">
                <a16:creationId xmlns:a16="http://schemas.microsoft.com/office/drawing/2014/main" id="{2D82D4B0-6C5A-4E6F-85C2-F95BE7233D21}"/>
              </a:ext>
              <a:ext uri="{C183D7F6-B498-43B3-948B-1728B52AA6E4}">
                <adec:decorative xmlns:adec="http://schemas.microsoft.com/office/drawing/2017/decorative" val="1"/>
              </a:ext>
            </a:extLst>
          </p:cNvPr>
          <p:cNvCxnSpPr/>
          <p:nvPr/>
        </p:nvCxnSpPr>
        <p:spPr>
          <a:xfrm>
            <a:off x="3137827" y="2808130"/>
            <a:ext cx="472440" cy="0"/>
          </a:xfrm>
          <a:prstGeom prst="straightConnector1">
            <a:avLst/>
          </a:prstGeom>
          <a:ln w="19050">
            <a:solidFill>
              <a:schemeClr val="bg1">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1" name="Straight Arrow Connector 140">
            <a:extLst>
              <a:ext uri="{FF2B5EF4-FFF2-40B4-BE49-F238E27FC236}">
                <a16:creationId xmlns:a16="http://schemas.microsoft.com/office/drawing/2014/main" id="{BDDA3117-175E-48AB-A3A7-389516B437D5}"/>
              </a:ext>
              <a:ext uri="{C183D7F6-B498-43B3-948B-1728B52AA6E4}">
                <adec:decorative xmlns:adec="http://schemas.microsoft.com/office/drawing/2017/decorative" val="1"/>
              </a:ext>
            </a:extLst>
          </p:cNvPr>
          <p:cNvCxnSpPr/>
          <p:nvPr/>
        </p:nvCxnSpPr>
        <p:spPr>
          <a:xfrm>
            <a:off x="10129593" y="2808130"/>
            <a:ext cx="472440" cy="0"/>
          </a:xfrm>
          <a:prstGeom prst="straightConnector1">
            <a:avLst/>
          </a:prstGeom>
          <a:ln w="19050">
            <a:solidFill>
              <a:schemeClr val="bg1">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1E999957-D646-4C36-8578-32C93BFB6598}"/>
              </a:ext>
              <a:ext uri="{C183D7F6-B498-43B3-948B-1728B52AA6E4}">
                <adec:decorative xmlns:adec="http://schemas.microsoft.com/office/drawing/2017/decorative" val="1"/>
              </a:ext>
            </a:extLst>
          </p:cNvPr>
          <p:cNvGrpSpPr/>
          <p:nvPr/>
        </p:nvGrpSpPr>
        <p:grpSpPr>
          <a:xfrm>
            <a:off x="9136506" y="2905114"/>
            <a:ext cx="627960" cy="954901"/>
            <a:chOff x="8507141" y="3694414"/>
            <a:chExt cx="627960" cy="954901"/>
          </a:xfrm>
        </p:grpSpPr>
        <p:sp>
          <p:nvSpPr>
            <p:cNvPr id="103" name="TextBox 102">
              <a:extLst>
                <a:ext uri="{FF2B5EF4-FFF2-40B4-BE49-F238E27FC236}">
                  <a16:creationId xmlns:a16="http://schemas.microsoft.com/office/drawing/2014/main" id="{B6118595-BA3C-4573-AF30-C15D18D7F7DE}"/>
                </a:ext>
              </a:extLst>
            </p:cNvPr>
            <p:cNvSpPr txBox="1"/>
            <p:nvPr/>
          </p:nvSpPr>
          <p:spPr>
            <a:xfrm>
              <a:off x="8507141" y="4164567"/>
              <a:ext cx="627960" cy="484748"/>
            </a:xfrm>
            <a:prstGeom prst="rect">
              <a:avLst/>
            </a:prstGeom>
            <a:noFill/>
          </p:spPr>
          <p:txBody>
            <a:bodyPr wrap="square" lIns="0" tIns="0" rIns="0" bIns="0" rtlCol="0">
              <a:spAutoFit/>
            </a:bodyPr>
            <a:lstStyle/>
            <a:p>
              <a:pPr algn="ctr">
                <a:spcAft>
                  <a:spcPts val="600"/>
                </a:spcAft>
              </a:pPr>
              <a:r>
                <a:rPr lang="en-US" sz="1050"/>
                <a:t>Endpoint Protection Policies</a:t>
              </a:r>
            </a:p>
          </p:txBody>
        </p:sp>
        <p:grpSp>
          <p:nvGrpSpPr>
            <p:cNvPr id="17" name="Group 16">
              <a:extLst>
                <a:ext uri="{FF2B5EF4-FFF2-40B4-BE49-F238E27FC236}">
                  <a16:creationId xmlns:a16="http://schemas.microsoft.com/office/drawing/2014/main" id="{578DE5CD-8360-481C-A90B-1EA8944CD70F}"/>
                </a:ext>
              </a:extLst>
            </p:cNvPr>
            <p:cNvGrpSpPr/>
            <p:nvPr/>
          </p:nvGrpSpPr>
          <p:grpSpPr>
            <a:xfrm>
              <a:off x="8680013" y="3694414"/>
              <a:ext cx="282216" cy="373135"/>
              <a:chOff x="8480784" y="3649512"/>
              <a:chExt cx="316177" cy="418037"/>
            </a:xfrm>
          </p:grpSpPr>
          <p:sp>
            <p:nvSpPr>
              <p:cNvPr id="143" name="Freeform 5">
                <a:extLst>
                  <a:ext uri="{FF2B5EF4-FFF2-40B4-BE49-F238E27FC236}">
                    <a16:creationId xmlns:a16="http://schemas.microsoft.com/office/drawing/2014/main" id="{C012BF5E-7D74-4F93-9C56-FE63C286ADF9}"/>
                  </a:ext>
                </a:extLst>
              </p:cNvPr>
              <p:cNvSpPr>
                <a:spLocks noEditPoints="1"/>
              </p:cNvSpPr>
              <p:nvPr/>
            </p:nvSpPr>
            <p:spPr bwMode="auto">
              <a:xfrm>
                <a:off x="8480784" y="3649512"/>
                <a:ext cx="316177" cy="418037"/>
              </a:xfrm>
              <a:custGeom>
                <a:avLst/>
                <a:gdLst>
                  <a:gd name="T0" fmla="*/ 0 w 320"/>
                  <a:gd name="T1" fmla="*/ 0 h 425"/>
                  <a:gd name="T2" fmla="*/ 0 w 320"/>
                  <a:gd name="T3" fmla="*/ 0 h 425"/>
                  <a:gd name="T4" fmla="*/ 0 w 320"/>
                  <a:gd name="T5" fmla="*/ 425 h 425"/>
                  <a:gd name="T6" fmla="*/ 320 w 320"/>
                  <a:gd name="T7" fmla="*/ 425 h 425"/>
                  <a:gd name="T8" fmla="*/ 320 w 320"/>
                  <a:gd name="T9" fmla="*/ 132 h 425"/>
                  <a:gd name="T10" fmla="*/ 186 w 320"/>
                  <a:gd name="T11" fmla="*/ 132 h 425"/>
                  <a:gd name="T12" fmla="*/ 186 w 320"/>
                  <a:gd name="T13" fmla="*/ 0 h 425"/>
                  <a:gd name="T14" fmla="*/ 0 w 320"/>
                  <a:gd name="T15" fmla="*/ 0 h 425"/>
                  <a:gd name="T16" fmla="*/ 31 w 320"/>
                  <a:gd name="T17" fmla="*/ 138 h 425"/>
                  <a:gd name="T18" fmla="*/ 31 w 320"/>
                  <a:gd name="T19" fmla="*/ 138 h 425"/>
                  <a:gd name="T20" fmla="*/ 102 w 320"/>
                  <a:gd name="T21" fmla="*/ 138 h 425"/>
                  <a:gd name="T22" fmla="*/ 102 w 320"/>
                  <a:gd name="T23" fmla="*/ 165 h 425"/>
                  <a:gd name="T24" fmla="*/ 31 w 320"/>
                  <a:gd name="T25" fmla="*/ 165 h 425"/>
                  <a:gd name="T26" fmla="*/ 31 w 320"/>
                  <a:gd name="T27" fmla="*/ 138 h 425"/>
                  <a:gd name="T28" fmla="*/ 31 w 320"/>
                  <a:gd name="T29" fmla="*/ 192 h 425"/>
                  <a:gd name="T30" fmla="*/ 31 w 320"/>
                  <a:gd name="T31" fmla="*/ 192 h 425"/>
                  <a:gd name="T32" fmla="*/ 289 w 320"/>
                  <a:gd name="T33" fmla="*/ 192 h 425"/>
                  <a:gd name="T34" fmla="*/ 289 w 320"/>
                  <a:gd name="T35" fmla="*/ 218 h 425"/>
                  <a:gd name="T36" fmla="*/ 31 w 320"/>
                  <a:gd name="T37" fmla="*/ 218 h 425"/>
                  <a:gd name="T38" fmla="*/ 31 w 320"/>
                  <a:gd name="T39" fmla="*/ 192 h 425"/>
                  <a:gd name="T40" fmla="*/ 190 w 320"/>
                  <a:gd name="T41" fmla="*/ 245 h 425"/>
                  <a:gd name="T42" fmla="*/ 190 w 320"/>
                  <a:gd name="T43" fmla="*/ 245 h 425"/>
                  <a:gd name="T44" fmla="*/ 289 w 320"/>
                  <a:gd name="T45" fmla="*/ 245 h 425"/>
                  <a:gd name="T46" fmla="*/ 289 w 320"/>
                  <a:gd name="T47" fmla="*/ 272 h 425"/>
                  <a:gd name="T48" fmla="*/ 190 w 320"/>
                  <a:gd name="T49" fmla="*/ 272 h 425"/>
                  <a:gd name="T50" fmla="*/ 190 w 320"/>
                  <a:gd name="T51" fmla="*/ 245 h 425"/>
                  <a:gd name="T52" fmla="*/ 31 w 320"/>
                  <a:gd name="T53" fmla="*/ 245 h 425"/>
                  <a:gd name="T54" fmla="*/ 31 w 320"/>
                  <a:gd name="T55" fmla="*/ 245 h 425"/>
                  <a:gd name="T56" fmla="*/ 163 w 320"/>
                  <a:gd name="T57" fmla="*/ 245 h 425"/>
                  <a:gd name="T58" fmla="*/ 163 w 320"/>
                  <a:gd name="T59" fmla="*/ 272 h 425"/>
                  <a:gd name="T60" fmla="*/ 31 w 320"/>
                  <a:gd name="T61" fmla="*/ 272 h 425"/>
                  <a:gd name="T62" fmla="*/ 31 w 320"/>
                  <a:gd name="T63" fmla="*/ 245 h 425"/>
                  <a:gd name="T64" fmla="*/ 31 w 320"/>
                  <a:gd name="T65" fmla="*/ 298 h 425"/>
                  <a:gd name="T66" fmla="*/ 31 w 320"/>
                  <a:gd name="T67" fmla="*/ 298 h 425"/>
                  <a:gd name="T68" fmla="*/ 289 w 320"/>
                  <a:gd name="T69" fmla="*/ 298 h 425"/>
                  <a:gd name="T70" fmla="*/ 289 w 320"/>
                  <a:gd name="T71" fmla="*/ 325 h 425"/>
                  <a:gd name="T72" fmla="*/ 31 w 320"/>
                  <a:gd name="T73" fmla="*/ 325 h 425"/>
                  <a:gd name="T74" fmla="*/ 31 w 320"/>
                  <a:gd name="T75" fmla="*/ 298 h 425"/>
                  <a:gd name="T76" fmla="*/ 31 w 320"/>
                  <a:gd name="T77" fmla="*/ 352 h 425"/>
                  <a:gd name="T78" fmla="*/ 31 w 320"/>
                  <a:gd name="T79" fmla="*/ 352 h 425"/>
                  <a:gd name="T80" fmla="*/ 289 w 320"/>
                  <a:gd name="T81" fmla="*/ 352 h 425"/>
                  <a:gd name="T82" fmla="*/ 289 w 320"/>
                  <a:gd name="T83" fmla="*/ 378 h 425"/>
                  <a:gd name="T84" fmla="*/ 31 w 320"/>
                  <a:gd name="T85" fmla="*/ 378 h 425"/>
                  <a:gd name="T86" fmla="*/ 31 w 320"/>
                  <a:gd name="T87" fmla="*/ 352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0" h="425">
                    <a:moveTo>
                      <a:pt x="0" y="0"/>
                    </a:moveTo>
                    <a:lnTo>
                      <a:pt x="0" y="0"/>
                    </a:lnTo>
                    <a:lnTo>
                      <a:pt x="0" y="425"/>
                    </a:lnTo>
                    <a:lnTo>
                      <a:pt x="320" y="425"/>
                    </a:lnTo>
                    <a:lnTo>
                      <a:pt x="320" y="132"/>
                    </a:lnTo>
                    <a:lnTo>
                      <a:pt x="186" y="132"/>
                    </a:lnTo>
                    <a:lnTo>
                      <a:pt x="186" y="0"/>
                    </a:lnTo>
                    <a:lnTo>
                      <a:pt x="0" y="0"/>
                    </a:lnTo>
                    <a:close/>
                    <a:moveTo>
                      <a:pt x="31" y="138"/>
                    </a:moveTo>
                    <a:lnTo>
                      <a:pt x="31" y="138"/>
                    </a:lnTo>
                    <a:lnTo>
                      <a:pt x="102" y="138"/>
                    </a:lnTo>
                    <a:lnTo>
                      <a:pt x="102" y="165"/>
                    </a:lnTo>
                    <a:lnTo>
                      <a:pt x="31" y="165"/>
                    </a:lnTo>
                    <a:lnTo>
                      <a:pt x="31" y="138"/>
                    </a:lnTo>
                    <a:close/>
                    <a:moveTo>
                      <a:pt x="31" y="192"/>
                    </a:moveTo>
                    <a:lnTo>
                      <a:pt x="31" y="192"/>
                    </a:lnTo>
                    <a:lnTo>
                      <a:pt x="289" y="192"/>
                    </a:lnTo>
                    <a:lnTo>
                      <a:pt x="289" y="218"/>
                    </a:lnTo>
                    <a:lnTo>
                      <a:pt x="31" y="218"/>
                    </a:lnTo>
                    <a:lnTo>
                      <a:pt x="31" y="192"/>
                    </a:lnTo>
                    <a:close/>
                    <a:moveTo>
                      <a:pt x="190" y="245"/>
                    </a:moveTo>
                    <a:lnTo>
                      <a:pt x="190" y="245"/>
                    </a:lnTo>
                    <a:lnTo>
                      <a:pt x="289" y="245"/>
                    </a:lnTo>
                    <a:lnTo>
                      <a:pt x="289" y="272"/>
                    </a:lnTo>
                    <a:lnTo>
                      <a:pt x="190" y="272"/>
                    </a:lnTo>
                    <a:lnTo>
                      <a:pt x="190" y="245"/>
                    </a:lnTo>
                    <a:close/>
                    <a:moveTo>
                      <a:pt x="31" y="245"/>
                    </a:moveTo>
                    <a:lnTo>
                      <a:pt x="31" y="245"/>
                    </a:lnTo>
                    <a:lnTo>
                      <a:pt x="163" y="245"/>
                    </a:lnTo>
                    <a:lnTo>
                      <a:pt x="163" y="272"/>
                    </a:lnTo>
                    <a:lnTo>
                      <a:pt x="31" y="272"/>
                    </a:lnTo>
                    <a:lnTo>
                      <a:pt x="31" y="245"/>
                    </a:lnTo>
                    <a:close/>
                    <a:moveTo>
                      <a:pt x="31" y="298"/>
                    </a:moveTo>
                    <a:lnTo>
                      <a:pt x="31" y="298"/>
                    </a:lnTo>
                    <a:lnTo>
                      <a:pt x="289" y="298"/>
                    </a:lnTo>
                    <a:lnTo>
                      <a:pt x="289" y="325"/>
                    </a:lnTo>
                    <a:lnTo>
                      <a:pt x="31" y="325"/>
                    </a:lnTo>
                    <a:lnTo>
                      <a:pt x="31" y="298"/>
                    </a:lnTo>
                    <a:close/>
                    <a:moveTo>
                      <a:pt x="31" y="352"/>
                    </a:moveTo>
                    <a:lnTo>
                      <a:pt x="31" y="352"/>
                    </a:lnTo>
                    <a:lnTo>
                      <a:pt x="289" y="352"/>
                    </a:lnTo>
                    <a:lnTo>
                      <a:pt x="289" y="378"/>
                    </a:lnTo>
                    <a:lnTo>
                      <a:pt x="31" y="378"/>
                    </a:lnTo>
                    <a:lnTo>
                      <a:pt x="31" y="352"/>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44" name="Freeform 6">
                <a:extLst>
                  <a:ext uri="{FF2B5EF4-FFF2-40B4-BE49-F238E27FC236}">
                    <a16:creationId xmlns:a16="http://schemas.microsoft.com/office/drawing/2014/main" id="{CDD1C819-3B00-4779-AEC2-2BD1FDB8FB44}"/>
                  </a:ext>
                </a:extLst>
              </p:cNvPr>
              <p:cNvSpPr>
                <a:spLocks/>
              </p:cNvSpPr>
              <p:nvPr/>
            </p:nvSpPr>
            <p:spPr bwMode="auto">
              <a:xfrm>
                <a:off x="8691128" y="3649512"/>
                <a:ext cx="105833" cy="104509"/>
              </a:xfrm>
              <a:custGeom>
                <a:avLst/>
                <a:gdLst>
                  <a:gd name="T0" fmla="*/ 0 w 107"/>
                  <a:gd name="T1" fmla="*/ 106 h 106"/>
                  <a:gd name="T2" fmla="*/ 0 w 107"/>
                  <a:gd name="T3" fmla="*/ 106 h 106"/>
                  <a:gd name="T4" fmla="*/ 107 w 107"/>
                  <a:gd name="T5" fmla="*/ 106 h 106"/>
                  <a:gd name="T6" fmla="*/ 0 w 107"/>
                  <a:gd name="T7" fmla="*/ 0 h 106"/>
                  <a:gd name="T8" fmla="*/ 0 w 107"/>
                  <a:gd name="T9" fmla="*/ 106 h 106"/>
                </a:gdLst>
                <a:ahLst/>
                <a:cxnLst>
                  <a:cxn ang="0">
                    <a:pos x="T0" y="T1"/>
                  </a:cxn>
                  <a:cxn ang="0">
                    <a:pos x="T2" y="T3"/>
                  </a:cxn>
                  <a:cxn ang="0">
                    <a:pos x="T4" y="T5"/>
                  </a:cxn>
                  <a:cxn ang="0">
                    <a:pos x="T6" y="T7"/>
                  </a:cxn>
                  <a:cxn ang="0">
                    <a:pos x="T8" y="T9"/>
                  </a:cxn>
                </a:cxnLst>
                <a:rect l="0" t="0" r="r" b="b"/>
                <a:pathLst>
                  <a:path w="107" h="106">
                    <a:moveTo>
                      <a:pt x="0" y="106"/>
                    </a:moveTo>
                    <a:lnTo>
                      <a:pt x="0" y="106"/>
                    </a:lnTo>
                    <a:lnTo>
                      <a:pt x="107" y="106"/>
                    </a:lnTo>
                    <a:lnTo>
                      <a:pt x="0" y="0"/>
                    </a:lnTo>
                    <a:lnTo>
                      <a:pt x="0" y="106"/>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grpSp>
        <p:nvGrpSpPr>
          <p:cNvPr id="23" name="Group 22">
            <a:extLst>
              <a:ext uri="{FF2B5EF4-FFF2-40B4-BE49-F238E27FC236}">
                <a16:creationId xmlns:a16="http://schemas.microsoft.com/office/drawing/2014/main" id="{D5C1FD0A-A0C2-4D5F-8F47-509E1B9E4550}"/>
              </a:ext>
              <a:ext uri="{C183D7F6-B498-43B3-948B-1728B52AA6E4}">
                <adec:decorative xmlns:adec="http://schemas.microsoft.com/office/drawing/2017/decorative" val="1"/>
              </a:ext>
            </a:extLst>
          </p:cNvPr>
          <p:cNvGrpSpPr/>
          <p:nvPr/>
        </p:nvGrpSpPr>
        <p:grpSpPr>
          <a:xfrm>
            <a:off x="8219490" y="2905114"/>
            <a:ext cx="730713" cy="954901"/>
            <a:chOff x="7653446" y="3694414"/>
            <a:chExt cx="730713" cy="954901"/>
          </a:xfrm>
        </p:grpSpPr>
        <p:sp>
          <p:nvSpPr>
            <p:cNvPr id="101" name="TextBox 100">
              <a:extLst>
                <a:ext uri="{FF2B5EF4-FFF2-40B4-BE49-F238E27FC236}">
                  <a16:creationId xmlns:a16="http://schemas.microsoft.com/office/drawing/2014/main" id="{A21BBF6C-9520-419F-B54A-007BC195E2D7}"/>
                </a:ext>
              </a:extLst>
            </p:cNvPr>
            <p:cNvSpPr txBox="1"/>
            <p:nvPr/>
          </p:nvSpPr>
          <p:spPr>
            <a:xfrm>
              <a:off x="7653446" y="4164567"/>
              <a:ext cx="730713" cy="484748"/>
            </a:xfrm>
            <a:prstGeom prst="rect">
              <a:avLst/>
            </a:prstGeom>
            <a:noFill/>
          </p:spPr>
          <p:txBody>
            <a:bodyPr wrap="square" lIns="0" tIns="0" rIns="0" bIns="0" rtlCol="0">
              <a:spAutoFit/>
            </a:bodyPr>
            <a:lstStyle/>
            <a:p>
              <a:pPr algn="ctr">
                <a:spcAft>
                  <a:spcPts val="600"/>
                </a:spcAft>
              </a:pPr>
              <a:r>
                <a:rPr lang="en-US" sz="1050"/>
                <a:t>Device Compliance Policies</a:t>
              </a:r>
            </a:p>
          </p:txBody>
        </p:sp>
        <p:grpSp>
          <p:nvGrpSpPr>
            <p:cNvPr id="147" name="Group 146">
              <a:extLst>
                <a:ext uri="{FF2B5EF4-FFF2-40B4-BE49-F238E27FC236}">
                  <a16:creationId xmlns:a16="http://schemas.microsoft.com/office/drawing/2014/main" id="{725AC60C-8710-432B-9241-2D91A4E491B9}"/>
                </a:ext>
              </a:extLst>
            </p:cNvPr>
            <p:cNvGrpSpPr/>
            <p:nvPr/>
          </p:nvGrpSpPr>
          <p:grpSpPr>
            <a:xfrm>
              <a:off x="7880749" y="3694414"/>
              <a:ext cx="282216" cy="373135"/>
              <a:chOff x="8480784" y="3649512"/>
              <a:chExt cx="316177" cy="418037"/>
            </a:xfrm>
          </p:grpSpPr>
          <p:sp>
            <p:nvSpPr>
              <p:cNvPr id="148" name="Freeform 5">
                <a:extLst>
                  <a:ext uri="{FF2B5EF4-FFF2-40B4-BE49-F238E27FC236}">
                    <a16:creationId xmlns:a16="http://schemas.microsoft.com/office/drawing/2014/main" id="{33A8A716-F3CE-4538-9F17-8D1BEE0C5B33}"/>
                  </a:ext>
                </a:extLst>
              </p:cNvPr>
              <p:cNvSpPr>
                <a:spLocks noEditPoints="1"/>
              </p:cNvSpPr>
              <p:nvPr/>
            </p:nvSpPr>
            <p:spPr bwMode="auto">
              <a:xfrm>
                <a:off x="8480784" y="3649512"/>
                <a:ext cx="316177" cy="418037"/>
              </a:xfrm>
              <a:custGeom>
                <a:avLst/>
                <a:gdLst>
                  <a:gd name="T0" fmla="*/ 0 w 320"/>
                  <a:gd name="T1" fmla="*/ 0 h 425"/>
                  <a:gd name="T2" fmla="*/ 0 w 320"/>
                  <a:gd name="T3" fmla="*/ 0 h 425"/>
                  <a:gd name="T4" fmla="*/ 0 w 320"/>
                  <a:gd name="T5" fmla="*/ 425 h 425"/>
                  <a:gd name="T6" fmla="*/ 320 w 320"/>
                  <a:gd name="T7" fmla="*/ 425 h 425"/>
                  <a:gd name="T8" fmla="*/ 320 w 320"/>
                  <a:gd name="T9" fmla="*/ 132 h 425"/>
                  <a:gd name="T10" fmla="*/ 186 w 320"/>
                  <a:gd name="T11" fmla="*/ 132 h 425"/>
                  <a:gd name="T12" fmla="*/ 186 w 320"/>
                  <a:gd name="T13" fmla="*/ 0 h 425"/>
                  <a:gd name="T14" fmla="*/ 0 w 320"/>
                  <a:gd name="T15" fmla="*/ 0 h 425"/>
                  <a:gd name="T16" fmla="*/ 31 w 320"/>
                  <a:gd name="T17" fmla="*/ 138 h 425"/>
                  <a:gd name="T18" fmla="*/ 31 w 320"/>
                  <a:gd name="T19" fmla="*/ 138 h 425"/>
                  <a:gd name="T20" fmla="*/ 102 w 320"/>
                  <a:gd name="T21" fmla="*/ 138 h 425"/>
                  <a:gd name="T22" fmla="*/ 102 w 320"/>
                  <a:gd name="T23" fmla="*/ 165 h 425"/>
                  <a:gd name="T24" fmla="*/ 31 w 320"/>
                  <a:gd name="T25" fmla="*/ 165 h 425"/>
                  <a:gd name="T26" fmla="*/ 31 w 320"/>
                  <a:gd name="T27" fmla="*/ 138 h 425"/>
                  <a:gd name="T28" fmla="*/ 31 w 320"/>
                  <a:gd name="T29" fmla="*/ 192 h 425"/>
                  <a:gd name="T30" fmla="*/ 31 w 320"/>
                  <a:gd name="T31" fmla="*/ 192 h 425"/>
                  <a:gd name="T32" fmla="*/ 289 w 320"/>
                  <a:gd name="T33" fmla="*/ 192 h 425"/>
                  <a:gd name="T34" fmla="*/ 289 w 320"/>
                  <a:gd name="T35" fmla="*/ 218 h 425"/>
                  <a:gd name="T36" fmla="*/ 31 w 320"/>
                  <a:gd name="T37" fmla="*/ 218 h 425"/>
                  <a:gd name="T38" fmla="*/ 31 w 320"/>
                  <a:gd name="T39" fmla="*/ 192 h 425"/>
                  <a:gd name="T40" fmla="*/ 190 w 320"/>
                  <a:gd name="T41" fmla="*/ 245 h 425"/>
                  <a:gd name="T42" fmla="*/ 190 w 320"/>
                  <a:gd name="T43" fmla="*/ 245 h 425"/>
                  <a:gd name="T44" fmla="*/ 289 w 320"/>
                  <a:gd name="T45" fmla="*/ 245 h 425"/>
                  <a:gd name="T46" fmla="*/ 289 w 320"/>
                  <a:gd name="T47" fmla="*/ 272 h 425"/>
                  <a:gd name="T48" fmla="*/ 190 w 320"/>
                  <a:gd name="T49" fmla="*/ 272 h 425"/>
                  <a:gd name="T50" fmla="*/ 190 w 320"/>
                  <a:gd name="T51" fmla="*/ 245 h 425"/>
                  <a:gd name="T52" fmla="*/ 31 w 320"/>
                  <a:gd name="T53" fmla="*/ 245 h 425"/>
                  <a:gd name="T54" fmla="*/ 31 w 320"/>
                  <a:gd name="T55" fmla="*/ 245 h 425"/>
                  <a:gd name="T56" fmla="*/ 163 w 320"/>
                  <a:gd name="T57" fmla="*/ 245 h 425"/>
                  <a:gd name="T58" fmla="*/ 163 w 320"/>
                  <a:gd name="T59" fmla="*/ 272 h 425"/>
                  <a:gd name="T60" fmla="*/ 31 w 320"/>
                  <a:gd name="T61" fmla="*/ 272 h 425"/>
                  <a:gd name="T62" fmla="*/ 31 w 320"/>
                  <a:gd name="T63" fmla="*/ 245 h 425"/>
                  <a:gd name="T64" fmla="*/ 31 w 320"/>
                  <a:gd name="T65" fmla="*/ 298 h 425"/>
                  <a:gd name="T66" fmla="*/ 31 w 320"/>
                  <a:gd name="T67" fmla="*/ 298 h 425"/>
                  <a:gd name="T68" fmla="*/ 289 w 320"/>
                  <a:gd name="T69" fmla="*/ 298 h 425"/>
                  <a:gd name="T70" fmla="*/ 289 w 320"/>
                  <a:gd name="T71" fmla="*/ 325 h 425"/>
                  <a:gd name="T72" fmla="*/ 31 w 320"/>
                  <a:gd name="T73" fmla="*/ 325 h 425"/>
                  <a:gd name="T74" fmla="*/ 31 w 320"/>
                  <a:gd name="T75" fmla="*/ 298 h 425"/>
                  <a:gd name="T76" fmla="*/ 31 w 320"/>
                  <a:gd name="T77" fmla="*/ 352 h 425"/>
                  <a:gd name="T78" fmla="*/ 31 w 320"/>
                  <a:gd name="T79" fmla="*/ 352 h 425"/>
                  <a:gd name="T80" fmla="*/ 289 w 320"/>
                  <a:gd name="T81" fmla="*/ 352 h 425"/>
                  <a:gd name="T82" fmla="*/ 289 w 320"/>
                  <a:gd name="T83" fmla="*/ 378 h 425"/>
                  <a:gd name="T84" fmla="*/ 31 w 320"/>
                  <a:gd name="T85" fmla="*/ 378 h 425"/>
                  <a:gd name="T86" fmla="*/ 31 w 320"/>
                  <a:gd name="T87" fmla="*/ 352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0" h="425">
                    <a:moveTo>
                      <a:pt x="0" y="0"/>
                    </a:moveTo>
                    <a:lnTo>
                      <a:pt x="0" y="0"/>
                    </a:lnTo>
                    <a:lnTo>
                      <a:pt x="0" y="425"/>
                    </a:lnTo>
                    <a:lnTo>
                      <a:pt x="320" y="425"/>
                    </a:lnTo>
                    <a:lnTo>
                      <a:pt x="320" y="132"/>
                    </a:lnTo>
                    <a:lnTo>
                      <a:pt x="186" y="132"/>
                    </a:lnTo>
                    <a:lnTo>
                      <a:pt x="186" y="0"/>
                    </a:lnTo>
                    <a:lnTo>
                      <a:pt x="0" y="0"/>
                    </a:lnTo>
                    <a:close/>
                    <a:moveTo>
                      <a:pt x="31" y="138"/>
                    </a:moveTo>
                    <a:lnTo>
                      <a:pt x="31" y="138"/>
                    </a:lnTo>
                    <a:lnTo>
                      <a:pt x="102" y="138"/>
                    </a:lnTo>
                    <a:lnTo>
                      <a:pt x="102" y="165"/>
                    </a:lnTo>
                    <a:lnTo>
                      <a:pt x="31" y="165"/>
                    </a:lnTo>
                    <a:lnTo>
                      <a:pt x="31" y="138"/>
                    </a:lnTo>
                    <a:close/>
                    <a:moveTo>
                      <a:pt x="31" y="192"/>
                    </a:moveTo>
                    <a:lnTo>
                      <a:pt x="31" y="192"/>
                    </a:lnTo>
                    <a:lnTo>
                      <a:pt x="289" y="192"/>
                    </a:lnTo>
                    <a:lnTo>
                      <a:pt x="289" y="218"/>
                    </a:lnTo>
                    <a:lnTo>
                      <a:pt x="31" y="218"/>
                    </a:lnTo>
                    <a:lnTo>
                      <a:pt x="31" y="192"/>
                    </a:lnTo>
                    <a:close/>
                    <a:moveTo>
                      <a:pt x="190" y="245"/>
                    </a:moveTo>
                    <a:lnTo>
                      <a:pt x="190" y="245"/>
                    </a:lnTo>
                    <a:lnTo>
                      <a:pt x="289" y="245"/>
                    </a:lnTo>
                    <a:lnTo>
                      <a:pt x="289" y="272"/>
                    </a:lnTo>
                    <a:lnTo>
                      <a:pt x="190" y="272"/>
                    </a:lnTo>
                    <a:lnTo>
                      <a:pt x="190" y="245"/>
                    </a:lnTo>
                    <a:close/>
                    <a:moveTo>
                      <a:pt x="31" y="245"/>
                    </a:moveTo>
                    <a:lnTo>
                      <a:pt x="31" y="245"/>
                    </a:lnTo>
                    <a:lnTo>
                      <a:pt x="163" y="245"/>
                    </a:lnTo>
                    <a:lnTo>
                      <a:pt x="163" y="272"/>
                    </a:lnTo>
                    <a:lnTo>
                      <a:pt x="31" y="272"/>
                    </a:lnTo>
                    <a:lnTo>
                      <a:pt x="31" y="245"/>
                    </a:lnTo>
                    <a:close/>
                    <a:moveTo>
                      <a:pt x="31" y="298"/>
                    </a:moveTo>
                    <a:lnTo>
                      <a:pt x="31" y="298"/>
                    </a:lnTo>
                    <a:lnTo>
                      <a:pt x="289" y="298"/>
                    </a:lnTo>
                    <a:lnTo>
                      <a:pt x="289" y="325"/>
                    </a:lnTo>
                    <a:lnTo>
                      <a:pt x="31" y="325"/>
                    </a:lnTo>
                    <a:lnTo>
                      <a:pt x="31" y="298"/>
                    </a:lnTo>
                    <a:close/>
                    <a:moveTo>
                      <a:pt x="31" y="352"/>
                    </a:moveTo>
                    <a:lnTo>
                      <a:pt x="31" y="352"/>
                    </a:lnTo>
                    <a:lnTo>
                      <a:pt x="289" y="352"/>
                    </a:lnTo>
                    <a:lnTo>
                      <a:pt x="289" y="378"/>
                    </a:lnTo>
                    <a:lnTo>
                      <a:pt x="31" y="378"/>
                    </a:lnTo>
                    <a:lnTo>
                      <a:pt x="31" y="352"/>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49" name="Freeform 6">
                <a:extLst>
                  <a:ext uri="{FF2B5EF4-FFF2-40B4-BE49-F238E27FC236}">
                    <a16:creationId xmlns:a16="http://schemas.microsoft.com/office/drawing/2014/main" id="{3511F1D6-AFB6-4756-9E3B-6909EE999942}"/>
                  </a:ext>
                </a:extLst>
              </p:cNvPr>
              <p:cNvSpPr>
                <a:spLocks/>
              </p:cNvSpPr>
              <p:nvPr/>
            </p:nvSpPr>
            <p:spPr bwMode="auto">
              <a:xfrm>
                <a:off x="8691128" y="3649512"/>
                <a:ext cx="105833" cy="104509"/>
              </a:xfrm>
              <a:custGeom>
                <a:avLst/>
                <a:gdLst>
                  <a:gd name="T0" fmla="*/ 0 w 107"/>
                  <a:gd name="T1" fmla="*/ 106 h 106"/>
                  <a:gd name="T2" fmla="*/ 0 w 107"/>
                  <a:gd name="T3" fmla="*/ 106 h 106"/>
                  <a:gd name="T4" fmla="*/ 107 w 107"/>
                  <a:gd name="T5" fmla="*/ 106 h 106"/>
                  <a:gd name="T6" fmla="*/ 0 w 107"/>
                  <a:gd name="T7" fmla="*/ 0 h 106"/>
                  <a:gd name="T8" fmla="*/ 0 w 107"/>
                  <a:gd name="T9" fmla="*/ 106 h 106"/>
                </a:gdLst>
                <a:ahLst/>
                <a:cxnLst>
                  <a:cxn ang="0">
                    <a:pos x="T0" y="T1"/>
                  </a:cxn>
                  <a:cxn ang="0">
                    <a:pos x="T2" y="T3"/>
                  </a:cxn>
                  <a:cxn ang="0">
                    <a:pos x="T4" y="T5"/>
                  </a:cxn>
                  <a:cxn ang="0">
                    <a:pos x="T6" y="T7"/>
                  </a:cxn>
                  <a:cxn ang="0">
                    <a:pos x="T8" y="T9"/>
                  </a:cxn>
                </a:cxnLst>
                <a:rect l="0" t="0" r="r" b="b"/>
                <a:pathLst>
                  <a:path w="107" h="106">
                    <a:moveTo>
                      <a:pt x="0" y="106"/>
                    </a:moveTo>
                    <a:lnTo>
                      <a:pt x="0" y="106"/>
                    </a:lnTo>
                    <a:lnTo>
                      <a:pt x="107" y="106"/>
                    </a:lnTo>
                    <a:lnTo>
                      <a:pt x="0" y="0"/>
                    </a:lnTo>
                    <a:lnTo>
                      <a:pt x="0" y="106"/>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grpSp>
        <p:nvGrpSpPr>
          <p:cNvPr id="22" name="Group 21">
            <a:extLst>
              <a:ext uri="{FF2B5EF4-FFF2-40B4-BE49-F238E27FC236}">
                <a16:creationId xmlns:a16="http://schemas.microsoft.com/office/drawing/2014/main" id="{7344AC8C-E247-4DA8-806C-989E333A5B29}"/>
              </a:ext>
              <a:ext uri="{C183D7F6-B498-43B3-948B-1728B52AA6E4}">
                <adec:decorative xmlns:adec="http://schemas.microsoft.com/office/drawing/2017/decorative" val="1"/>
              </a:ext>
            </a:extLst>
          </p:cNvPr>
          <p:cNvGrpSpPr/>
          <p:nvPr/>
        </p:nvGrpSpPr>
        <p:grpSpPr>
          <a:xfrm>
            <a:off x="7345444" y="2905114"/>
            <a:ext cx="687743" cy="1116484"/>
            <a:chOff x="7035608" y="3694414"/>
            <a:chExt cx="687743" cy="1116484"/>
          </a:xfrm>
        </p:grpSpPr>
        <p:sp>
          <p:nvSpPr>
            <p:cNvPr id="99" name="TextBox 98">
              <a:extLst>
                <a:ext uri="{FF2B5EF4-FFF2-40B4-BE49-F238E27FC236}">
                  <a16:creationId xmlns:a16="http://schemas.microsoft.com/office/drawing/2014/main" id="{8E7898A3-2E66-4FE5-B396-4D5E9ABE37BA}"/>
                </a:ext>
              </a:extLst>
            </p:cNvPr>
            <p:cNvSpPr txBox="1"/>
            <p:nvPr/>
          </p:nvSpPr>
          <p:spPr>
            <a:xfrm>
              <a:off x="7035608" y="4164567"/>
              <a:ext cx="687743" cy="646331"/>
            </a:xfrm>
            <a:prstGeom prst="rect">
              <a:avLst/>
            </a:prstGeom>
            <a:noFill/>
          </p:spPr>
          <p:txBody>
            <a:bodyPr wrap="square" lIns="0" tIns="0" rIns="0" bIns="0" rtlCol="0">
              <a:spAutoFit/>
            </a:bodyPr>
            <a:lstStyle/>
            <a:p>
              <a:pPr algn="ctr">
                <a:spcAft>
                  <a:spcPts val="600"/>
                </a:spcAft>
              </a:pPr>
              <a:r>
                <a:rPr lang="en-US" sz="1050"/>
                <a:t>Windows Update For Business Policies</a:t>
              </a:r>
            </a:p>
          </p:txBody>
        </p:sp>
        <p:grpSp>
          <p:nvGrpSpPr>
            <p:cNvPr id="150" name="Group 149">
              <a:extLst>
                <a:ext uri="{FF2B5EF4-FFF2-40B4-BE49-F238E27FC236}">
                  <a16:creationId xmlns:a16="http://schemas.microsoft.com/office/drawing/2014/main" id="{41B69EF0-591F-4EC9-ADAC-414954469D5D}"/>
                </a:ext>
              </a:extLst>
            </p:cNvPr>
            <p:cNvGrpSpPr/>
            <p:nvPr/>
          </p:nvGrpSpPr>
          <p:grpSpPr>
            <a:xfrm>
              <a:off x="7238371" y="3694414"/>
              <a:ext cx="282216" cy="373135"/>
              <a:chOff x="8480784" y="3649512"/>
              <a:chExt cx="316177" cy="418037"/>
            </a:xfrm>
          </p:grpSpPr>
          <p:sp>
            <p:nvSpPr>
              <p:cNvPr id="151" name="Freeform 5">
                <a:extLst>
                  <a:ext uri="{FF2B5EF4-FFF2-40B4-BE49-F238E27FC236}">
                    <a16:creationId xmlns:a16="http://schemas.microsoft.com/office/drawing/2014/main" id="{A9C2BA6A-EA7D-49D7-A95D-6F6FD329CFCA}"/>
                  </a:ext>
                </a:extLst>
              </p:cNvPr>
              <p:cNvSpPr>
                <a:spLocks noEditPoints="1"/>
              </p:cNvSpPr>
              <p:nvPr/>
            </p:nvSpPr>
            <p:spPr bwMode="auto">
              <a:xfrm>
                <a:off x="8480784" y="3649512"/>
                <a:ext cx="316177" cy="418037"/>
              </a:xfrm>
              <a:custGeom>
                <a:avLst/>
                <a:gdLst>
                  <a:gd name="T0" fmla="*/ 0 w 320"/>
                  <a:gd name="T1" fmla="*/ 0 h 425"/>
                  <a:gd name="T2" fmla="*/ 0 w 320"/>
                  <a:gd name="T3" fmla="*/ 0 h 425"/>
                  <a:gd name="T4" fmla="*/ 0 w 320"/>
                  <a:gd name="T5" fmla="*/ 425 h 425"/>
                  <a:gd name="T6" fmla="*/ 320 w 320"/>
                  <a:gd name="T7" fmla="*/ 425 h 425"/>
                  <a:gd name="T8" fmla="*/ 320 w 320"/>
                  <a:gd name="T9" fmla="*/ 132 h 425"/>
                  <a:gd name="T10" fmla="*/ 186 w 320"/>
                  <a:gd name="T11" fmla="*/ 132 h 425"/>
                  <a:gd name="T12" fmla="*/ 186 w 320"/>
                  <a:gd name="T13" fmla="*/ 0 h 425"/>
                  <a:gd name="T14" fmla="*/ 0 w 320"/>
                  <a:gd name="T15" fmla="*/ 0 h 425"/>
                  <a:gd name="T16" fmla="*/ 31 w 320"/>
                  <a:gd name="T17" fmla="*/ 138 h 425"/>
                  <a:gd name="T18" fmla="*/ 31 w 320"/>
                  <a:gd name="T19" fmla="*/ 138 h 425"/>
                  <a:gd name="T20" fmla="*/ 102 w 320"/>
                  <a:gd name="T21" fmla="*/ 138 h 425"/>
                  <a:gd name="T22" fmla="*/ 102 w 320"/>
                  <a:gd name="T23" fmla="*/ 165 h 425"/>
                  <a:gd name="T24" fmla="*/ 31 w 320"/>
                  <a:gd name="T25" fmla="*/ 165 h 425"/>
                  <a:gd name="T26" fmla="*/ 31 w 320"/>
                  <a:gd name="T27" fmla="*/ 138 h 425"/>
                  <a:gd name="T28" fmla="*/ 31 w 320"/>
                  <a:gd name="T29" fmla="*/ 192 h 425"/>
                  <a:gd name="T30" fmla="*/ 31 w 320"/>
                  <a:gd name="T31" fmla="*/ 192 h 425"/>
                  <a:gd name="T32" fmla="*/ 289 w 320"/>
                  <a:gd name="T33" fmla="*/ 192 h 425"/>
                  <a:gd name="T34" fmla="*/ 289 w 320"/>
                  <a:gd name="T35" fmla="*/ 218 h 425"/>
                  <a:gd name="T36" fmla="*/ 31 w 320"/>
                  <a:gd name="T37" fmla="*/ 218 h 425"/>
                  <a:gd name="T38" fmla="*/ 31 w 320"/>
                  <a:gd name="T39" fmla="*/ 192 h 425"/>
                  <a:gd name="T40" fmla="*/ 190 w 320"/>
                  <a:gd name="T41" fmla="*/ 245 h 425"/>
                  <a:gd name="T42" fmla="*/ 190 w 320"/>
                  <a:gd name="T43" fmla="*/ 245 h 425"/>
                  <a:gd name="T44" fmla="*/ 289 w 320"/>
                  <a:gd name="T45" fmla="*/ 245 h 425"/>
                  <a:gd name="T46" fmla="*/ 289 w 320"/>
                  <a:gd name="T47" fmla="*/ 272 h 425"/>
                  <a:gd name="T48" fmla="*/ 190 w 320"/>
                  <a:gd name="T49" fmla="*/ 272 h 425"/>
                  <a:gd name="T50" fmla="*/ 190 w 320"/>
                  <a:gd name="T51" fmla="*/ 245 h 425"/>
                  <a:gd name="T52" fmla="*/ 31 w 320"/>
                  <a:gd name="T53" fmla="*/ 245 h 425"/>
                  <a:gd name="T54" fmla="*/ 31 w 320"/>
                  <a:gd name="T55" fmla="*/ 245 h 425"/>
                  <a:gd name="T56" fmla="*/ 163 w 320"/>
                  <a:gd name="T57" fmla="*/ 245 h 425"/>
                  <a:gd name="T58" fmla="*/ 163 w 320"/>
                  <a:gd name="T59" fmla="*/ 272 h 425"/>
                  <a:gd name="T60" fmla="*/ 31 w 320"/>
                  <a:gd name="T61" fmla="*/ 272 h 425"/>
                  <a:gd name="T62" fmla="*/ 31 w 320"/>
                  <a:gd name="T63" fmla="*/ 245 h 425"/>
                  <a:gd name="T64" fmla="*/ 31 w 320"/>
                  <a:gd name="T65" fmla="*/ 298 h 425"/>
                  <a:gd name="T66" fmla="*/ 31 w 320"/>
                  <a:gd name="T67" fmla="*/ 298 h 425"/>
                  <a:gd name="T68" fmla="*/ 289 w 320"/>
                  <a:gd name="T69" fmla="*/ 298 h 425"/>
                  <a:gd name="T70" fmla="*/ 289 w 320"/>
                  <a:gd name="T71" fmla="*/ 325 h 425"/>
                  <a:gd name="T72" fmla="*/ 31 w 320"/>
                  <a:gd name="T73" fmla="*/ 325 h 425"/>
                  <a:gd name="T74" fmla="*/ 31 w 320"/>
                  <a:gd name="T75" fmla="*/ 298 h 425"/>
                  <a:gd name="T76" fmla="*/ 31 w 320"/>
                  <a:gd name="T77" fmla="*/ 352 h 425"/>
                  <a:gd name="T78" fmla="*/ 31 w 320"/>
                  <a:gd name="T79" fmla="*/ 352 h 425"/>
                  <a:gd name="T80" fmla="*/ 289 w 320"/>
                  <a:gd name="T81" fmla="*/ 352 h 425"/>
                  <a:gd name="T82" fmla="*/ 289 w 320"/>
                  <a:gd name="T83" fmla="*/ 378 h 425"/>
                  <a:gd name="T84" fmla="*/ 31 w 320"/>
                  <a:gd name="T85" fmla="*/ 378 h 425"/>
                  <a:gd name="T86" fmla="*/ 31 w 320"/>
                  <a:gd name="T87" fmla="*/ 352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0" h="425">
                    <a:moveTo>
                      <a:pt x="0" y="0"/>
                    </a:moveTo>
                    <a:lnTo>
                      <a:pt x="0" y="0"/>
                    </a:lnTo>
                    <a:lnTo>
                      <a:pt x="0" y="425"/>
                    </a:lnTo>
                    <a:lnTo>
                      <a:pt x="320" y="425"/>
                    </a:lnTo>
                    <a:lnTo>
                      <a:pt x="320" y="132"/>
                    </a:lnTo>
                    <a:lnTo>
                      <a:pt x="186" y="132"/>
                    </a:lnTo>
                    <a:lnTo>
                      <a:pt x="186" y="0"/>
                    </a:lnTo>
                    <a:lnTo>
                      <a:pt x="0" y="0"/>
                    </a:lnTo>
                    <a:close/>
                    <a:moveTo>
                      <a:pt x="31" y="138"/>
                    </a:moveTo>
                    <a:lnTo>
                      <a:pt x="31" y="138"/>
                    </a:lnTo>
                    <a:lnTo>
                      <a:pt x="102" y="138"/>
                    </a:lnTo>
                    <a:lnTo>
                      <a:pt x="102" y="165"/>
                    </a:lnTo>
                    <a:lnTo>
                      <a:pt x="31" y="165"/>
                    </a:lnTo>
                    <a:lnTo>
                      <a:pt x="31" y="138"/>
                    </a:lnTo>
                    <a:close/>
                    <a:moveTo>
                      <a:pt x="31" y="192"/>
                    </a:moveTo>
                    <a:lnTo>
                      <a:pt x="31" y="192"/>
                    </a:lnTo>
                    <a:lnTo>
                      <a:pt x="289" y="192"/>
                    </a:lnTo>
                    <a:lnTo>
                      <a:pt x="289" y="218"/>
                    </a:lnTo>
                    <a:lnTo>
                      <a:pt x="31" y="218"/>
                    </a:lnTo>
                    <a:lnTo>
                      <a:pt x="31" y="192"/>
                    </a:lnTo>
                    <a:close/>
                    <a:moveTo>
                      <a:pt x="190" y="245"/>
                    </a:moveTo>
                    <a:lnTo>
                      <a:pt x="190" y="245"/>
                    </a:lnTo>
                    <a:lnTo>
                      <a:pt x="289" y="245"/>
                    </a:lnTo>
                    <a:lnTo>
                      <a:pt x="289" y="272"/>
                    </a:lnTo>
                    <a:lnTo>
                      <a:pt x="190" y="272"/>
                    </a:lnTo>
                    <a:lnTo>
                      <a:pt x="190" y="245"/>
                    </a:lnTo>
                    <a:close/>
                    <a:moveTo>
                      <a:pt x="31" y="245"/>
                    </a:moveTo>
                    <a:lnTo>
                      <a:pt x="31" y="245"/>
                    </a:lnTo>
                    <a:lnTo>
                      <a:pt x="163" y="245"/>
                    </a:lnTo>
                    <a:lnTo>
                      <a:pt x="163" y="272"/>
                    </a:lnTo>
                    <a:lnTo>
                      <a:pt x="31" y="272"/>
                    </a:lnTo>
                    <a:lnTo>
                      <a:pt x="31" y="245"/>
                    </a:lnTo>
                    <a:close/>
                    <a:moveTo>
                      <a:pt x="31" y="298"/>
                    </a:moveTo>
                    <a:lnTo>
                      <a:pt x="31" y="298"/>
                    </a:lnTo>
                    <a:lnTo>
                      <a:pt x="289" y="298"/>
                    </a:lnTo>
                    <a:lnTo>
                      <a:pt x="289" y="325"/>
                    </a:lnTo>
                    <a:lnTo>
                      <a:pt x="31" y="325"/>
                    </a:lnTo>
                    <a:lnTo>
                      <a:pt x="31" y="298"/>
                    </a:lnTo>
                    <a:close/>
                    <a:moveTo>
                      <a:pt x="31" y="352"/>
                    </a:moveTo>
                    <a:lnTo>
                      <a:pt x="31" y="352"/>
                    </a:lnTo>
                    <a:lnTo>
                      <a:pt x="289" y="352"/>
                    </a:lnTo>
                    <a:lnTo>
                      <a:pt x="289" y="378"/>
                    </a:lnTo>
                    <a:lnTo>
                      <a:pt x="31" y="378"/>
                    </a:lnTo>
                    <a:lnTo>
                      <a:pt x="31" y="352"/>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52" name="Freeform 6">
                <a:extLst>
                  <a:ext uri="{FF2B5EF4-FFF2-40B4-BE49-F238E27FC236}">
                    <a16:creationId xmlns:a16="http://schemas.microsoft.com/office/drawing/2014/main" id="{74E35A4D-2E63-4A72-B9F2-360A0DD0D338}"/>
                  </a:ext>
                </a:extLst>
              </p:cNvPr>
              <p:cNvSpPr>
                <a:spLocks/>
              </p:cNvSpPr>
              <p:nvPr/>
            </p:nvSpPr>
            <p:spPr bwMode="auto">
              <a:xfrm>
                <a:off x="8691128" y="3649512"/>
                <a:ext cx="105833" cy="104509"/>
              </a:xfrm>
              <a:custGeom>
                <a:avLst/>
                <a:gdLst>
                  <a:gd name="T0" fmla="*/ 0 w 107"/>
                  <a:gd name="T1" fmla="*/ 106 h 106"/>
                  <a:gd name="T2" fmla="*/ 0 w 107"/>
                  <a:gd name="T3" fmla="*/ 106 h 106"/>
                  <a:gd name="T4" fmla="*/ 107 w 107"/>
                  <a:gd name="T5" fmla="*/ 106 h 106"/>
                  <a:gd name="T6" fmla="*/ 0 w 107"/>
                  <a:gd name="T7" fmla="*/ 0 h 106"/>
                  <a:gd name="T8" fmla="*/ 0 w 107"/>
                  <a:gd name="T9" fmla="*/ 106 h 106"/>
                </a:gdLst>
                <a:ahLst/>
                <a:cxnLst>
                  <a:cxn ang="0">
                    <a:pos x="T0" y="T1"/>
                  </a:cxn>
                  <a:cxn ang="0">
                    <a:pos x="T2" y="T3"/>
                  </a:cxn>
                  <a:cxn ang="0">
                    <a:pos x="T4" y="T5"/>
                  </a:cxn>
                  <a:cxn ang="0">
                    <a:pos x="T6" y="T7"/>
                  </a:cxn>
                  <a:cxn ang="0">
                    <a:pos x="T8" y="T9"/>
                  </a:cxn>
                </a:cxnLst>
                <a:rect l="0" t="0" r="r" b="b"/>
                <a:pathLst>
                  <a:path w="107" h="106">
                    <a:moveTo>
                      <a:pt x="0" y="106"/>
                    </a:moveTo>
                    <a:lnTo>
                      <a:pt x="0" y="106"/>
                    </a:lnTo>
                    <a:lnTo>
                      <a:pt x="107" y="106"/>
                    </a:lnTo>
                    <a:lnTo>
                      <a:pt x="0" y="0"/>
                    </a:lnTo>
                    <a:lnTo>
                      <a:pt x="0" y="106"/>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grpSp>
        <p:nvGrpSpPr>
          <p:cNvPr id="21" name="Group 20">
            <a:extLst>
              <a:ext uri="{FF2B5EF4-FFF2-40B4-BE49-F238E27FC236}">
                <a16:creationId xmlns:a16="http://schemas.microsoft.com/office/drawing/2014/main" id="{8EAFD921-337C-4E4A-A64D-D26249D981DE}"/>
              </a:ext>
              <a:ext uri="{C183D7F6-B498-43B3-948B-1728B52AA6E4}">
                <adec:decorative xmlns:adec="http://schemas.microsoft.com/office/drawing/2017/decorative" val="1"/>
              </a:ext>
            </a:extLst>
          </p:cNvPr>
          <p:cNvGrpSpPr/>
          <p:nvPr/>
        </p:nvGrpSpPr>
        <p:grpSpPr>
          <a:xfrm>
            <a:off x="6335500" y="2905114"/>
            <a:ext cx="823641" cy="954901"/>
            <a:chOff x="6316901" y="3694414"/>
            <a:chExt cx="823641" cy="954901"/>
          </a:xfrm>
        </p:grpSpPr>
        <p:sp>
          <p:nvSpPr>
            <p:cNvPr id="97" name="TextBox 96">
              <a:extLst>
                <a:ext uri="{FF2B5EF4-FFF2-40B4-BE49-F238E27FC236}">
                  <a16:creationId xmlns:a16="http://schemas.microsoft.com/office/drawing/2014/main" id="{7B9AE1FD-7A03-43BE-BA1D-3207F9B7D66F}"/>
                </a:ext>
              </a:extLst>
            </p:cNvPr>
            <p:cNvSpPr txBox="1"/>
            <p:nvPr/>
          </p:nvSpPr>
          <p:spPr>
            <a:xfrm>
              <a:off x="6316901" y="4164567"/>
              <a:ext cx="823641" cy="484748"/>
            </a:xfrm>
            <a:prstGeom prst="rect">
              <a:avLst/>
            </a:prstGeom>
            <a:noFill/>
          </p:spPr>
          <p:txBody>
            <a:bodyPr wrap="square" lIns="0" tIns="0" rIns="0" bIns="0" rtlCol="0">
              <a:spAutoFit/>
            </a:bodyPr>
            <a:lstStyle/>
            <a:p>
              <a:pPr algn="ctr">
                <a:spcAft>
                  <a:spcPts val="600"/>
                </a:spcAft>
              </a:pPr>
              <a:r>
                <a:rPr lang="en-US" sz="1050" dirty="0"/>
                <a:t>Device Configuration Policies</a:t>
              </a:r>
            </a:p>
          </p:txBody>
        </p:sp>
        <p:grpSp>
          <p:nvGrpSpPr>
            <p:cNvPr id="153" name="Group 152">
              <a:extLst>
                <a:ext uri="{FF2B5EF4-FFF2-40B4-BE49-F238E27FC236}">
                  <a16:creationId xmlns:a16="http://schemas.microsoft.com/office/drawing/2014/main" id="{32480CEE-790B-4C00-BC4E-87045F7ABA7B}"/>
                </a:ext>
              </a:extLst>
            </p:cNvPr>
            <p:cNvGrpSpPr/>
            <p:nvPr/>
          </p:nvGrpSpPr>
          <p:grpSpPr>
            <a:xfrm>
              <a:off x="6560074" y="3694414"/>
              <a:ext cx="282216" cy="373135"/>
              <a:chOff x="8480784" y="3649512"/>
              <a:chExt cx="316177" cy="418037"/>
            </a:xfrm>
          </p:grpSpPr>
          <p:sp>
            <p:nvSpPr>
              <p:cNvPr id="154" name="Freeform 5">
                <a:extLst>
                  <a:ext uri="{FF2B5EF4-FFF2-40B4-BE49-F238E27FC236}">
                    <a16:creationId xmlns:a16="http://schemas.microsoft.com/office/drawing/2014/main" id="{752F8AAE-A0E7-4D43-BA09-50AA81780FFF}"/>
                  </a:ext>
                </a:extLst>
              </p:cNvPr>
              <p:cNvSpPr>
                <a:spLocks noEditPoints="1"/>
              </p:cNvSpPr>
              <p:nvPr/>
            </p:nvSpPr>
            <p:spPr bwMode="auto">
              <a:xfrm>
                <a:off x="8480784" y="3649512"/>
                <a:ext cx="316177" cy="418037"/>
              </a:xfrm>
              <a:custGeom>
                <a:avLst/>
                <a:gdLst>
                  <a:gd name="T0" fmla="*/ 0 w 320"/>
                  <a:gd name="T1" fmla="*/ 0 h 425"/>
                  <a:gd name="T2" fmla="*/ 0 w 320"/>
                  <a:gd name="T3" fmla="*/ 0 h 425"/>
                  <a:gd name="T4" fmla="*/ 0 w 320"/>
                  <a:gd name="T5" fmla="*/ 425 h 425"/>
                  <a:gd name="T6" fmla="*/ 320 w 320"/>
                  <a:gd name="T7" fmla="*/ 425 h 425"/>
                  <a:gd name="T8" fmla="*/ 320 w 320"/>
                  <a:gd name="T9" fmla="*/ 132 h 425"/>
                  <a:gd name="T10" fmla="*/ 186 w 320"/>
                  <a:gd name="T11" fmla="*/ 132 h 425"/>
                  <a:gd name="T12" fmla="*/ 186 w 320"/>
                  <a:gd name="T13" fmla="*/ 0 h 425"/>
                  <a:gd name="T14" fmla="*/ 0 w 320"/>
                  <a:gd name="T15" fmla="*/ 0 h 425"/>
                  <a:gd name="T16" fmla="*/ 31 w 320"/>
                  <a:gd name="T17" fmla="*/ 138 h 425"/>
                  <a:gd name="T18" fmla="*/ 31 w 320"/>
                  <a:gd name="T19" fmla="*/ 138 h 425"/>
                  <a:gd name="T20" fmla="*/ 102 w 320"/>
                  <a:gd name="T21" fmla="*/ 138 h 425"/>
                  <a:gd name="T22" fmla="*/ 102 w 320"/>
                  <a:gd name="T23" fmla="*/ 165 h 425"/>
                  <a:gd name="T24" fmla="*/ 31 w 320"/>
                  <a:gd name="T25" fmla="*/ 165 h 425"/>
                  <a:gd name="T26" fmla="*/ 31 w 320"/>
                  <a:gd name="T27" fmla="*/ 138 h 425"/>
                  <a:gd name="T28" fmla="*/ 31 w 320"/>
                  <a:gd name="T29" fmla="*/ 192 h 425"/>
                  <a:gd name="T30" fmla="*/ 31 w 320"/>
                  <a:gd name="T31" fmla="*/ 192 h 425"/>
                  <a:gd name="T32" fmla="*/ 289 w 320"/>
                  <a:gd name="T33" fmla="*/ 192 h 425"/>
                  <a:gd name="T34" fmla="*/ 289 w 320"/>
                  <a:gd name="T35" fmla="*/ 218 h 425"/>
                  <a:gd name="T36" fmla="*/ 31 w 320"/>
                  <a:gd name="T37" fmla="*/ 218 h 425"/>
                  <a:gd name="T38" fmla="*/ 31 w 320"/>
                  <a:gd name="T39" fmla="*/ 192 h 425"/>
                  <a:gd name="T40" fmla="*/ 190 w 320"/>
                  <a:gd name="T41" fmla="*/ 245 h 425"/>
                  <a:gd name="T42" fmla="*/ 190 w 320"/>
                  <a:gd name="T43" fmla="*/ 245 h 425"/>
                  <a:gd name="T44" fmla="*/ 289 w 320"/>
                  <a:gd name="T45" fmla="*/ 245 h 425"/>
                  <a:gd name="T46" fmla="*/ 289 w 320"/>
                  <a:gd name="T47" fmla="*/ 272 h 425"/>
                  <a:gd name="T48" fmla="*/ 190 w 320"/>
                  <a:gd name="T49" fmla="*/ 272 h 425"/>
                  <a:gd name="T50" fmla="*/ 190 w 320"/>
                  <a:gd name="T51" fmla="*/ 245 h 425"/>
                  <a:gd name="T52" fmla="*/ 31 w 320"/>
                  <a:gd name="T53" fmla="*/ 245 h 425"/>
                  <a:gd name="T54" fmla="*/ 31 w 320"/>
                  <a:gd name="T55" fmla="*/ 245 h 425"/>
                  <a:gd name="T56" fmla="*/ 163 w 320"/>
                  <a:gd name="T57" fmla="*/ 245 h 425"/>
                  <a:gd name="T58" fmla="*/ 163 w 320"/>
                  <a:gd name="T59" fmla="*/ 272 h 425"/>
                  <a:gd name="T60" fmla="*/ 31 w 320"/>
                  <a:gd name="T61" fmla="*/ 272 h 425"/>
                  <a:gd name="T62" fmla="*/ 31 w 320"/>
                  <a:gd name="T63" fmla="*/ 245 h 425"/>
                  <a:gd name="T64" fmla="*/ 31 w 320"/>
                  <a:gd name="T65" fmla="*/ 298 h 425"/>
                  <a:gd name="T66" fmla="*/ 31 w 320"/>
                  <a:gd name="T67" fmla="*/ 298 h 425"/>
                  <a:gd name="T68" fmla="*/ 289 w 320"/>
                  <a:gd name="T69" fmla="*/ 298 h 425"/>
                  <a:gd name="T70" fmla="*/ 289 w 320"/>
                  <a:gd name="T71" fmla="*/ 325 h 425"/>
                  <a:gd name="T72" fmla="*/ 31 w 320"/>
                  <a:gd name="T73" fmla="*/ 325 h 425"/>
                  <a:gd name="T74" fmla="*/ 31 w 320"/>
                  <a:gd name="T75" fmla="*/ 298 h 425"/>
                  <a:gd name="T76" fmla="*/ 31 w 320"/>
                  <a:gd name="T77" fmla="*/ 352 h 425"/>
                  <a:gd name="T78" fmla="*/ 31 w 320"/>
                  <a:gd name="T79" fmla="*/ 352 h 425"/>
                  <a:gd name="T80" fmla="*/ 289 w 320"/>
                  <a:gd name="T81" fmla="*/ 352 h 425"/>
                  <a:gd name="T82" fmla="*/ 289 w 320"/>
                  <a:gd name="T83" fmla="*/ 378 h 425"/>
                  <a:gd name="T84" fmla="*/ 31 w 320"/>
                  <a:gd name="T85" fmla="*/ 378 h 425"/>
                  <a:gd name="T86" fmla="*/ 31 w 320"/>
                  <a:gd name="T87" fmla="*/ 352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0" h="425">
                    <a:moveTo>
                      <a:pt x="0" y="0"/>
                    </a:moveTo>
                    <a:lnTo>
                      <a:pt x="0" y="0"/>
                    </a:lnTo>
                    <a:lnTo>
                      <a:pt x="0" y="425"/>
                    </a:lnTo>
                    <a:lnTo>
                      <a:pt x="320" y="425"/>
                    </a:lnTo>
                    <a:lnTo>
                      <a:pt x="320" y="132"/>
                    </a:lnTo>
                    <a:lnTo>
                      <a:pt x="186" y="132"/>
                    </a:lnTo>
                    <a:lnTo>
                      <a:pt x="186" y="0"/>
                    </a:lnTo>
                    <a:lnTo>
                      <a:pt x="0" y="0"/>
                    </a:lnTo>
                    <a:close/>
                    <a:moveTo>
                      <a:pt x="31" y="138"/>
                    </a:moveTo>
                    <a:lnTo>
                      <a:pt x="31" y="138"/>
                    </a:lnTo>
                    <a:lnTo>
                      <a:pt x="102" y="138"/>
                    </a:lnTo>
                    <a:lnTo>
                      <a:pt x="102" y="165"/>
                    </a:lnTo>
                    <a:lnTo>
                      <a:pt x="31" y="165"/>
                    </a:lnTo>
                    <a:lnTo>
                      <a:pt x="31" y="138"/>
                    </a:lnTo>
                    <a:close/>
                    <a:moveTo>
                      <a:pt x="31" y="192"/>
                    </a:moveTo>
                    <a:lnTo>
                      <a:pt x="31" y="192"/>
                    </a:lnTo>
                    <a:lnTo>
                      <a:pt x="289" y="192"/>
                    </a:lnTo>
                    <a:lnTo>
                      <a:pt x="289" y="218"/>
                    </a:lnTo>
                    <a:lnTo>
                      <a:pt x="31" y="218"/>
                    </a:lnTo>
                    <a:lnTo>
                      <a:pt x="31" y="192"/>
                    </a:lnTo>
                    <a:close/>
                    <a:moveTo>
                      <a:pt x="190" y="245"/>
                    </a:moveTo>
                    <a:lnTo>
                      <a:pt x="190" y="245"/>
                    </a:lnTo>
                    <a:lnTo>
                      <a:pt x="289" y="245"/>
                    </a:lnTo>
                    <a:lnTo>
                      <a:pt x="289" y="272"/>
                    </a:lnTo>
                    <a:lnTo>
                      <a:pt x="190" y="272"/>
                    </a:lnTo>
                    <a:lnTo>
                      <a:pt x="190" y="245"/>
                    </a:lnTo>
                    <a:close/>
                    <a:moveTo>
                      <a:pt x="31" y="245"/>
                    </a:moveTo>
                    <a:lnTo>
                      <a:pt x="31" y="245"/>
                    </a:lnTo>
                    <a:lnTo>
                      <a:pt x="163" y="245"/>
                    </a:lnTo>
                    <a:lnTo>
                      <a:pt x="163" y="272"/>
                    </a:lnTo>
                    <a:lnTo>
                      <a:pt x="31" y="272"/>
                    </a:lnTo>
                    <a:lnTo>
                      <a:pt x="31" y="245"/>
                    </a:lnTo>
                    <a:close/>
                    <a:moveTo>
                      <a:pt x="31" y="298"/>
                    </a:moveTo>
                    <a:lnTo>
                      <a:pt x="31" y="298"/>
                    </a:lnTo>
                    <a:lnTo>
                      <a:pt x="289" y="298"/>
                    </a:lnTo>
                    <a:lnTo>
                      <a:pt x="289" y="325"/>
                    </a:lnTo>
                    <a:lnTo>
                      <a:pt x="31" y="325"/>
                    </a:lnTo>
                    <a:lnTo>
                      <a:pt x="31" y="298"/>
                    </a:lnTo>
                    <a:close/>
                    <a:moveTo>
                      <a:pt x="31" y="352"/>
                    </a:moveTo>
                    <a:lnTo>
                      <a:pt x="31" y="352"/>
                    </a:lnTo>
                    <a:lnTo>
                      <a:pt x="289" y="352"/>
                    </a:lnTo>
                    <a:lnTo>
                      <a:pt x="289" y="378"/>
                    </a:lnTo>
                    <a:lnTo>
                      <a:pt x="31" y="378"/>
                    </a:lnTo>
                    <a:lnTo>
                      <a:pt x="31" y="352"/>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55" name="Freeform 6">
                <a:extLst>
                  <a:ext uri="{FF2B5EF4-FFF2-40B4-BE49-F238E27FC236}">
                    <a16:creationId xmlns:a16="http://schemas.microsoft.com/office/drawing/2014/main" id="{108409A0-3478-44FE-9714-B40A685294B1}"/>
                  </a:ext>
                </a:extLst>
              </p:cNvPr>
              <p:cNvSpPr>
                <a:spLocks/>
              </p:cNvSpPr>
              <p:nvPr/>
            </p:nvSpPr>
            <p:spPr bwMode="auto">
              <a:xfrm>
                <a:off x="8691128" y="3649512"/>
                <a:ext cx="105833" cy="104509"/>
              </a:xfrm>
              <a:custGeom>
                <a:avLst/>
                <a:gdLst>
                  <a:gd name="T0" fmla="*/ 0 w 107"/>
                  <a:gd name="T1" fmla="*/ 106 h 106"/>
                  <a:gd name="T2" fmla="*/ 0 w 107"/>
                  <a:gd name="T3" fmla="*/ 106 h 106"/>
                  <a:gd name="T4" fmla="*/ 107 w 107"/>
                  <a:gd name="T5" fmla="*/ 106 h 106"/>
                  <a:gd name="T6" fmla="*/ 0 w 107"/>
                  <a:gd name="T7" fmla="*/ 0 h 106"/>
                  <a:gd name="T8" fmla="*/ 0 w 107"/>
                  <a:gd name="T9" fmla="*/ 106 h 106"/>
                </a:gdLst>
                <a:ahLst/>
                <a:cxnLst>
                  <a:cxn ang="0">
                    <a:pos x="T0" y="T1"/>
                  </a:cxn>
                  <a:cxn ang="0">
                    <a:pos x="T2" y="T3"/>
                  </a:cxn>
                  <a:cxn ang="0">
                    <a:pos x="T4" y="T5"/>
                  </a:cxn>
                  <a:cxn ang="0">
                    <a:pos x="T6" y="T7"/>
                  </a:cxn>
                  <a:cxn ang="0">
                    <a:pos x="T8" y="T9"/>
                  </a:cxn>
                </a:cxnLst>
                <a:rect l="0" t="0" r="r" b="b"/>
                <a:pathLst>
                  <a:path w="107" h="106">
                    <a:moveTo>
                      <a:pt x="0" y="106"/>
                    </a:moveTo>
                    <a:lnTo>
                      <a:pt x="0" y="106"/>
                    </a:lnTo>
                    <a:lnTo>
                      <a:pt x="107" y="106"/>
                    </a:lnTo>
                    <a:lnTo>
                      <a:pt x="0" y="0"/>
                    </a:lnTo>
                    <a:lnTo>
                      <a:pt x="0" y="106"/>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grpSp>
        <p:nvGrpSpPr>
          <p:cNvPr id="20" name="Group 19">
            <a:extLst>
              <a:ext uri="{FF2B5EF4-FFF2-40B4-BE49-F238E27FC236}">
                <a16:creationId xmlns:a16="http://schemas.microsoft.com/office/drawing/2014/main" id="{EFAA5D14-D805-4805-9695-B6C6864D87E3}"/>
              </a:ext>
              <a:ext uri="{C183D7F6-B498-43B3-948B-1728B52AA6E4}">
                <adec:decorative xmlns:adec="http://schemas.microsoft.com/office/drawing/2017/decorative" val="1"/>
              </a:ext>
            </a:extLst>
          </p:cNvPr>
          <p:cNvGrpSpPr/>
          <p:nvPr/>
        </p:nvGrpSpPr>
        <p:grpSpPr>
          <a:xfrm>
            <a:off x="5540831" y="2905114"/>
            <a:ext cx="608366" cy="954901"/>
            <a:chOff x="5886870" y="3694414"/>
            <a:chExt cx="608366" cy="954901"/>
          </a:xfrm>
        </p:grpSpPr>
        <p:sp>
          <p:nvSpPr>
            <p:cNvPr id="95" name="TextBox 94">
              <a:extLst>
                <a:ext uri="{FF2B5EF4-FFF2-40B4-BE49-F238E27FC236}">
                  <a16:creationId xmlns:a16="http://schemas.microsoft.com/office/drawing/2014/main" id="{F8DFB060-1E14-48C5-B1AD-795A288CB286}"/>
                </a:ext>
              </a:extLst>
            </p:cNvPr>
            <p:cNvSpPr txBox="1"/>
            <p:nvPr/>
          </p:nvSpPr>
          <p:spPr>
            <a:xfrm>
              <a:off x="5886870" y="4164567"/>
              <a:ext cx="608366" cy="484748"/>
            </a:xfrm>
            <a:prstGeom prst="rect">
              <a:avLst/>
            </a:prstGeom>
            <a:noFill/>
          </p:spPr>
          <p:txBody>
            <a:bodyPr wrap="square" lIns="0" tIns="0" rIns="0" bIns="0" rtlCol="0">
              <a:spAutoFit/>
            </a:bodyPr>
            <a:lstStyle/>
            <a:p>
              <a:pPr algn="ctr">
                <a:spcAft>
                  <a:spcPts val="600"/>
                </a:spcAft>
              </a:pPr>
              <a:r>
                <a:rPr lang="en-US" sz="1050"/>
                <a:t>Resource Access Policies</a:t>
              </a:r>
            </a:p>
          </p:txBody>
        </p:sp>
        <p:grpSp>
          <p:nvGrpSpPr>
            <p:cNvPr id="156" name="Group 155">
              <a:extLst>
                <a:ext uri="{FF2B5EF4-FFF2-40B4-BE49-F238E27FC236}">
                  <a16:creationId xmlns:a16="http://schemas.microsoft.com/office/drawing/2014/main" id="{A8E70BBF-2323-4E03-8F46-5E566C8A5BB2}"/>
                </a:ext>
              </a:extLst>
            </p:cNvPr>
            <p:cNvGrpSpPr/>
            <p:nvPr/>
          </p:nvGrpSpPr>
          <p:grpSpPr>
            <a:xfrm>
              <a:off x="6040193" y="3694414"/>
              <a:ext cx="282216" cy="373135"/>
              <a:chOff x="8480784" y="3649512"/>
              <a:chExt cx="316177" cy="418037"/>
            </a:xfrm>
          </p:grpSpPr>
          <p:sp>
            <p:nvSpPr>
              <p:cNvPr id="157" name="Freeform 5">
                <a:extLst>
                  <a:ext uri="{FF2B5EF4-FFF2-40B4-BE49-F238E27FC236}">
                    <a16:creationId xmlns:a16="http://schemas.microsoft.com/office/drawing/2014/main" id="{56624881-FB28-4255-903F-11CE7EEC0BAD}"/>
                  </a:ext>
                </a:extLst>
              </p:cNvPr>
              <p:cNvSpPr>
                <a:spLocks noEditPoints="1"/>
              </p:cNvSpPr>
              <p:nvPr/>
            </p:nvSpPr>
            <p:spPr bwMode="auto">
              <a:xfrm>
                <a:off x="8480784" y="3649512"/>
                <a:ext cx="316177" cy="418037"/>
              </a:xfrm>
              <a:custGeom>
                <a:avLst/>
                <a:gdLst>
                  <a:gd name="T0" fmla="*/ 0 w 320"/>
                  <a:gd name="T1" fmla="*/ 0 h 425"/>
                  <a:gd name="T2" fmla="*/ 0 w 320"/>
                  <a:gd name="T3" fmla="*/ 0 h 425"/>
                  <a:gd name="T4" fmla="*/ 0 w 320"/>
                  <a:gd name="T5" fmla="*/ 425 h 425"/>
                  <a:gd name="T6" fmla="*/ 320 w 320"/>
                  <a:gd name="T7" fmla="*/ 425 h 425"/>
                  <a:gd name="T8" fmla="*/ 320 w 320"/>
                  <a:gd name="T9" fmla="*/ 132 h 425"/>
                  <a:gd name="T10" fmla="*/ 186 w 320"/>
                  <a:gd name="T11" fmla="*/ 132 h 425"/>
                  <a:gd name="T12" fmla="*/ 186 w 320"/>
                  <a:gd name="T13" fmla="*/ 0 h 425"/>
                  <a:gd name="T14" fmla="*/ 0 w 320"/>
                  <a:gd name="T15" fmla="*/ 0 h 425"/>
                  <a:gd name="T16" fmla="*/ 31 w 320"/>
                  <a:gd name="T17" fmla="*/ 138 h 425"/>
                  <a:gd name="T18" fmla="*/ 31 w 320"/>
                  <a:gd name="T19" fmla="*/ 138 h 425"/>
                  <a:gd name="T20" fmla="*/ 102 w 320"/>
                  <a:gd name="T21" fmla="*/ 138 h 425"/>
                  <a:gd name="T22" fmla="*/ 102 w 320"/>
                  <a:gd name="T23" fmla="*/ 165 h 425"/>
                  <a:gd name="T24" fmla="*/ 31 w 320"/>
                  <a:gd name="T25" fmla="*/ 165 h 425"/>
                  <a:gd name="T26" fmla="*/ 31 w 320"/>
                  <a:gd name="T27" fmla="*/ 138 h 425"/>
                  <a:gd name="T28" fmla="*/ 31 w 320"/>
                  <a:gd name="T29" fmla="*/ 192 h 425"/>
                  <a:gd name="T30" fmla="*/ 31 w 320"/>
                  <a:gd name="T31" fmla="*/ 192 h 425"/>
                  <a:gd name="T32" fmla="*/ 289 w 320"/>
                  <a:gd name="T33" fmla="*/ 192 h 425"/>
                  <a:gd name="T34" fmla="*/ 289 w 320"/>
                  <a:gd name="T35" fmla="*/ 218 h 425"/>
                  <a:gd name="T36" fmla="*/ 31 w 320"/>
                  <a:gd name="T37" fmla="*/ 218 h 425"/>
                  <a:gd name="T38" fmla="*/ 31 w 320"/>
                  <a:gd name="T39" fmla="*/ 192 h 425"/>
                  <a:gd name="T40" fmla="*/ 190 w 320"/>
                  <a:gd name="T41" fmla="*/ 245 h 425"/>
                  <a:gd name="T42" fmla="*/ 190 w 320"/>
                  <a:gd name="T43" fmla="*/ 245 h 425"/>
                  <a:gd name="T44" fmla="*/ 289 w 320"/>
                  <a:gd name="T45" fmla="*/ 245 h 425"/>
                  <a:gd name="T46" fmla="*/ 289 w 320"/>
                  <a:gd name="T47" fmla="*/ 272 h 425"/>
                  <a:gd name="T48" fmla="*/ 190 w 320"/>
                  <a:gd name="T49" fmla="*/ 272 h 425"/>
                  <a:gd name="T50" fmla="*/ 190 w 320"/>
                  <a:gd name="T51" fmla="*/ 245 h 425"/>
                  <a:gd name="T52" fmla="*/ 31 w 320"/>
                  <a:gd name="T53" fmla="*/ 245 h 425"/>
                  <a:gd name="T54" fmla="*/ 31 w 320"/>
                  <a:gd name="T55" fmla="*/ 245 h 425"/>
                  <a:gd name="T56" fmla="*/ 163 w 320"/>
                  <a:gd name="T57" fmla="*/ 245 h 425"/>
                  <a:gd name="T58" fmla="*/ 163 w 320"/>
                  <a:gd name="T59" fmla="*/ 272 h 425"/>
                  <a:gd name="T60" fmla="*/ 31 w 320"/>
                  <a:gd name="T61" fmla="*/ 272 h 425"/>
                  <a:gd name="T62" fmla="*/ 31 w 320"/>
                  <a:gd name="T63" fmla="*/ 245 h 425"/>
                  <a:gd name="T64" fmla="*/ 31 w 320"/>
                  <a:gd name="T65" fmla="*/ 298 h 425"/>
                  <a:gd name="T66" fmla="*/ 31 w 320"/>
                  <a:gd name="T67" fmla="*/ 298 h 425"/>
                  <a:gd name="T68" fmla="*/ 289 w 320"/>
                  <a:gd name="T69" fmla="*/ 298 h 425"/>
                  <a:gd name="T70" fmla="*/ 289 w 320"/>
                  <a:gd name="T71" fmla="*/ 325 h 425"/>
                  <a:gd name="T72" fmla="*/ 31 w 320"/>
                  <a:gd name="T73" fmla="*/ 325 h 425"/>
                  <a:gd name="T74" fmla="*/ 31 w 320"/>
                  <a:gd name="T75" fmla="*/ 298 h 425"/>
                  <a:gd name="T76" fmla="*/ 31 w 320"/>
                  <a:gd name="T77" fmla="*/ 352 h 425"/>
                  <a:gd name="T78" fmla="*/ 31 w 320"/>
                  <a:gd name="T79" fmla="*/ 352 h 425"/>
                  <a:gd name="T80" fmla="*/ 289 w 320"/>
                  <a:gd name="T81" fmla="*/ 352 h 425"/>
                  <a:gd name="T82" fmla="*/ 289 w 320"/>
                  <a:gd name="T83" fmla="*/ 378 h 425"/>
                  <a:gd name="T84" fmla="*/ 31 w 320"/>
                  <a:gd name="T85" fmla="*/ 378 h 425"/>
                  <a:gd name="T86" fmla="*/ 31 w 320"/>
                  <a:gd name="T87" fmla="*/ 352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0" h="425">
                    <a:moveTo>
                      <a:pt x="0" y="0"/>
                    </a:moveTo>
                    <a:lnTo>
                      <a:pt x="0" y="0"/>
                    </a:lnTo>
                    <a:lnTo>
                      <a:pt x="0" y="425"/>
                    </a:lnTo>
                    <a:lnTo>
                      <a:pt x="320" y="425"/>
                    </a:lnTo>
                    <a:lnTo>
                      <a:pt x="320" y="132"/>
                    </a:lnTo>
                    <a:lnTo>
                      <a:pt x="186" y="132"/>
                    </a:lnTo>
                    <a:lnTo>
                      <a:pt x="186" y="0"/>
                    </a:lnTo>
                    <a:lnTo>
                      <a:pt x="0" y="0"/>
                    </a:lnTo>
                    <a:close/>
                    <a:moveTo>
                      <a:pt x="31" y="138"/>
                    </a:moveTo>
                    <a:lnTo>
                      <a:pt x="31" y="138"/>
                    </a:lnTo>
                    <a:lnTo>
                      <a:pt x="102" y="138"/>
                    </a:lnTo>
                    <a:lnTo>
                      <a:pt x="102" y="165"/>
                    </a:lnTo>
                    <a:lnTo>
                      <a:pt x="31" y="165"/>
                    </a:lnTo>
                    <a:lnTo>
                      <a:pt x="31" y="138"/>
                    </a:lnTo>
                    <a:close/>
                    <a:moveTo>
                      <a:pt x="31" y="192"/>
                    </a:moveTo>
                    <a:lnTo>
                      <a:pt x="31" y="192"/>
                    </a:lnTo>
                    <a:lnTo>
                      <a:pt x="289" y="192"/>
                    </a:lnTo>
                    <a:lnTo>
                      <a:pt x="289" y="218"/>
                    </a:lnTo>
                    <a:lnTo>
                      <a:pt x="31" y="218"/>
                    </a:lnTo>
                    <a:lnTo>
                      <a:pt x="31" y="192"/>
                    </a:lnTo>
                    <a:close/>
                    <a:moveTo>
                      <a:pt x="190" y="245"/>
                    </a:moveTo>
                    <a:lnTo>
                      <a:pt x="190" y="245"/>
                    </a:lnTo>
                    <a:lnTo>
                      <a:pt x="289" y="245"/>
                    </a:lnTo>
                    <a:lnTo>
                      <a:pt x="289" y="272"/>
                    </a:lnTo>
                    <a:lnTo>
                      <a:pt x="190" y="272"/>
                    </a:lnTo>
                    <a:lnTo>
                      <a:pt x="190" y="245"/>
                    </a:lnTo>
                    <a:close/>
                    <a:moveTo>
                      <a:pt x="31" y="245"/>
                    </a:moveTo>
                    <a:lnTo>
                      <a:pt x="31" y="245"/>
                    </a:lnTo>
                    <a:lnTo>
                      <a:pt x="163" y="245"/>
                    </a:lnTo>
                    <a:lnTo>
                      <a:pt x="163" y="272"/>
                    </a:lnTo>
                    <a:lnTo>
                      <a:pt x="31" y="272"/>
                    </a:lnTo>
                    <a:lnTo>
                      <a:pt x="31" y="245"/>
                    </a:lnTo>
                    <a:close/>
                    <a:moveTo>
                      <a:pt x="31" y="298"/>
                    </a:moveTo>
                    <a:lnTo>
                      <a:pt x="31" y="298"/>
                    </a:lnTo>
                    <a:lnTo>
                      <a:pt x="289" y="298"/>
                    </a:lnTo>
                    <a:lnTo>
                      <a:pt x="289" y="325"/>
                    </a:lnTo>
                    <a:lnTo>
                      <a:pt x="31" y="325"/>
                    </a:lnTo>
                    <a:lnTo>
                      <a:pt x="31" y="298"/>
                    </a:lnTo>
                    <a:close/>
                    <a:moveTo>
                      <a:pt x="31" y="352"/>
                    </a:moveTo>
                    <a:lnTo>
                      <a:pt x="31" y="352"/>
                    </a:lnTo>
                    <a:lnTo>
                      <a:pt x="289" y="352"/>
                    </a:lnTo>
                    <a:lnTo>
                      <a:pt x="289" y="378"/>
                    </a:lnTo>
                    <a:lnTo>
                      <a:pt x="31" y="378"/>
                    </a:lnTo>
                    <a:lnTo>
                      <a:pt x="31" y="352"/>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58" name="Freeform 6">
                <a:extLst>
                  <a:ext uri="{FF2B5EF4-FFF2-40B4-BE49-F238E27FC236}">
                    <a16:creationId xmlns:a16="http://schemas.microsoft.com/office/drawing/2014/main" id="{4BE35373-4B2D-4B8A-8F26-98FCE81059AE}"/>
                  </a:ext>
                </a:extLst>
              </p:cNvPr>
              <p:cNvSpPr>
                <a:spLocks/>
              </p:cNvSpPr>
              <p:nvPr/>
            </p:nvSpPr>
            <p:spPr bwMode="auto">
              <a:xfrm>
                <a:off x="8691128" y="3649512"/>
                <a:ext cx="105833" cy="104509"/>
              </a:xfrm>
              <a:custGeom>
                <a:avLst/>
                <a:gdLst>
                  <a:gd name="T0" fmla="*/ 0 w 107"/>
                  <a:gd name="T1" fmla="*/ 106 h 106"/>
                  <a:gd name="T2" fmla="*/ 0 w 107"/>
                  <a:gd name="T3" fmla="*/ 106 h 106"/>
                  <a:gd name="T4" fmla="*/ 107 w 107"/>
                  <a:gd name="T5" fmla="*/ 106 h 106"/>
                  <a:gd name="T6" fmla="*/ 0 w 107"/>
                  <a:gd name="T7" fmla="*/ 0 h 106"/>
                  <a:gd name="T8" fmla="*/ 0 w 107"/>
                  <a:gd name="T9" fmla="*/ 106 h 106"/>
                </a:gdLst>
                <a:ahLst/>
                <a:cxnLst>
                  <a:cxn ang="0">
                    <a:pos x="T0" y="T1"/>
                  </a:cxn>
                  <a:cxn ang="0">
                    <a:pos x="T2" y="T3"/>
                  </a:cxn>
                  <a:cxn ang="0">
                    <a:pos x="T4" y="T5"/>
                  </a:cxn>
                  <a:cxn ang="0">
                    <a:pos x="T6" y="T7"/>
                  </a:cxn>
                  <a:cxn ang="0">
                    <a:pos x="T8" y="T9"/>
                  </a:cxn>
                </a:cxnLst>
                <a:rect l="0" t="0" r="r" b="b"/>
                <a:pathLst>
                  <a:path w="107" h="106">
                    <a:moveTo>
                      <a:pt x="0" y="106"/>
                    </a:moveTo>
                    <a:lnTo>
                      <a:pt x="0" y="106"/>
                    </a:lnTo>
                    <a:lnTo>
                      <a:pt x="107" y="106"/>
                    </a:lnTo>
                    <a:lnTo>
                      <a:pt x="0" y="0"/>
                    </a:lnTo>
                    <a:lnTo>
                      <a:pt x="0" y="106"/>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grpSp>
        <p:nvGrpSpPr>
          <p:cNvPr id="19" name="Group 18">
            <a:extLst>
              <a:ext uri="{FF2B5EF4-FFF2-40B4-BE49-F238E27FC236}">
                <a16:creationId xmlns:a16="http://schemas.microsoft.com/office/drawing/2014/main" id="{129071FF-D650-43B6-A9E3-2946927FC258}"/>
              </a:ext>
              <a:ext uri="{C183D7F6-B498-43B3-948B-1728B52AA6E4}">
                <adec:decorative xmlns:adec="http://schemas.microsoft.com/office/drawing/2017/decorative" val="1"/>
              </a:ext>
            </a:extLst>
          </p:cNvPr>
          <p:cNvGrpSpPr/>
          <p:nvPr/>
        </p:nvGrpSpPr>
        <p:grpSpPr>
          <a:xfrm>
            <a:off x="4594979" y="2959912"/>
            <a:ext cx="579442" cy="900103"/>
            <a:chOff x="5115323" y="3749212"/>
            <a:chExt cx="579442" cy="900103"/>
          </a:xfrm>
        </p:grpSpPr>
        <p:sp>
          <p:nvSpPr>
            <p:cNvPr id="92" name="TextBox 91">
              <a:extLst>
                <a:ext uri="{FF2B5EF4-FFF2-40B4-BE49-F238E27FC236}">
                  <a16:creationId xmlns:a16="http://schemas.microsoft.com/office/drawing/2014/main" id="{BE1653B4-9634-48B7-9C97-86CABE82C175}"/>
                </a:ext>
              </a:extLst>
            </p:cNvPr>
            <p:cNvSpPr txBox="1"/>
            <p:nvPr/>
          </p:nvSpPr>
          <p:spPr>
            <a:xfrm>
              <a:off x="5115323" y="4164567"/>
              <a:ext cx="579442" cy="484748"/>
            </a:xfrm>
            <a:prstGeom prst="rect">
              <a:avLst/>
            </a:prstGeom>
            <a:noFill/>
          </p:spPr>
          <p:txBody>
            <a:bodyPr wrap="square" lIns="0" tIns="0" rIns="0" bIns="0" rtlCol="0">
              <a:spAutoFit/>
            </a:bodyPr>
            <a:lstStyle/>
            <a:p>
              <a:pPr algn="ctr">
                <a:spcAft>
                  <a:spcPts val="600"/>
                </a:spcAft>
              </a:pPr>
              <a:r>
                <a:rPr lang="en-US" sz="1050"/>
                <a:t>Office</a:t>
              </a:r>
              <a:br>
                <a:rPr lang="en-US" sz="1050"/>
              </a:br>
              <a:r>
                <a:rPr lang="en-US" sz="1050"/>
                <a:t>Click-to-run Apps</a:t>
              </a:r>
            </a:p>
          </p:txBody>
        </p:sp>
        <p:grpSp>
          <p:nvGrpSpPr>
            <p:cNvPr id="159" name="Group 158">
              <a:extLst>
                <a:ext uri="{FF2B5EF4-FFF2-40B4-BE49-F238E27FC236}">
                  <a16:creationId xmlns:a16="http://schemas.microsoft.com/office/drawing/2014/main" id="{6924B518-D9A1-4838-B8CE-553E283CF69E}"/>
                </a:ext>
                <a:ext uri="{C183D7F6-B498-43B3-948B-1728B52AA6E4}">
                  <adec:decorative xmlns:adec="http://schemas.microsoft.com/office/drawing/2017/decorative" val="1"/>
                </a:ext>
              </a:extLst>
            </p:cNvPr>
            <p:cNvGrpSpPr/>
            <p:nvPr/>
          </p:nvGrpSpPr>
          <p:grpSpPr>
            <a:xfrm>
              <a:off x="5197345" y="3749212"/>
              <a:ext cx="415398" cy="332618"/>
              <a:chOff x="7566039" y="563563"/>
              <a:chExt cx="578997" cy="463617"/>
            </a:xfrm>
          </p:grpSpPr>
          <p:sp>
            <p:nvSpPr>
              <p:cNvPr id="160" name="Rectangle 159">
                <a:extLst>
                  <a:ext uri="{FF2B5EF4-FFF2-40B4-BE49-F238E27FC236}">
                    <a16:creationId xmlns:a16="http://schemas.microsoft.com/office/drawing/2014/main" id="{C12807B6-3027-4EEC-8BCA-E5BF60D6A106}"/>
                  </a:ext>
                </a:extLst>
              </p:cNvPr>
              <p:cNvSpPr/>
              <p:nvPr/>
            </p:nvSpPr>
            <p:spPr bwMode="auto">
              <a:xfrm>
                <a:off x="7615252" y="619124"/>
                <a:ext cx="474648" cy="35877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61" name="Freeform 21">
                <a:extLst>
                  <a:ext uri="{FF2B5EF4-FFF2-40B4-BE49-F238E27FC236}">
                    <a16:creationId xmlns:a16="http://schemas.microsoft.com/office/drawing/2014/main" id="{24439466-ACBB-4C04-ACB8-8B4E4EBFC169}"/>
                  </a:ext>
                </a:extLst>
              </p:cNvPr>
              <p:cNvSpPr>
                <a:spLocks noEditPoints="1"/>
              </p:cNvSpPr>
              <p:nvPr/>
            </p:nvSpPr>
            <p:spPr bwMode="auto">
              <a:xfrm>
                <a:off x="7566039" y="563563"/>
                <a:ext cx="578997" cy="463617"/>
              </a:xfrm>
              <a:custGeom>
                <a:avLst/>
                <a:gdLst>
                  <a:gd name="T0" fmla="*/ 240 w 267"/>
                  <a:gd name="T1" fmla="*/ 186 h 213"/>
                  <a:gd name="T2" fmla="*/ 240 w 267"/>
                  <a:gd name="T3" fmla="*/ 186 h 213"/>
                  <a:gd name="T4" fmla="*/ 27 w 267"/>
                  <a:gd name="T5" fmla="*/ 186 h 213"/>
                  <a:gd name="T6" fmla="*/ 27 w 267"/>
                  <a:gd name="T7" fmla="*/ 27 h 213"/>
                  <a:gd name="T8" fmla="*/ 240 w 267"/>
                  <a:gd name="T9" fmla="*/ 27 h 213"/>
                  <a:gd name="T10" fmla="*/ 240 w 267"/>
                  <a:gd name="T11" fmla="*/ 186 h 213"/>
                  <a:gd name="T12" fmla="*/ 259 w 267"/>
                  <a:gd name="T13" fmla="*/ 205 h 213"/>
                  <a:gd name="T14" fmla="*/ 259 w 267"/>
                  <a:gd name="T15" fmla="*/ 205 h 213"/>
                  <a:gd name="T16" fmla="*/ 265 w 267"/>
                  <a:gd name="T17" fmla="*/ 197 h 213"/>
                  <a:gd name="T18" fmla="*/ 267 w 267"/>
                  <a:gd name="T19" fmla="*/ 186 h 213"/>
                  <a:gd name="T20" fmla="*/ 267 w 267"/>
                  <a:gd name="T21" fmla="*/ 26 h 213"/>
                  <a:gd name="T22" fmla="*/ 265 w 267"/>
                  <a:gd name="T23" fmla="*/ 16 h 213"/>
                  <a:gd name="T24" fmla="*/ 259 w 267"/>
                  <a:gd name="T25" fmla="*/ 8 h 213"/>
                  <a:gd name="T26" fmla="*/ 251 w 267"/>
                  <a:gd name="T27" fmla="*/ 2 h 213"/>
                  <a:gd name="T28" fmla="*/ 240 w 267"/>
                  <a:gd name="T29" fmla="*/ 0 h 213"/>
                  <a:gd name="T30" fmla="*/ 27 w 267"/>
                  <a:gd name="T31" fmla="*/ 0 h 213"/>
                  <a:gd name="T32" fmla="*/ 14 w 267"/>
                  <a:gd name="T33" fmla="*/ 4 h 213"/>
                  <a:gd name="T34" fmla="*/ 0 w 267"/>
                  <a:gd name="T35" fmla="*/ 25 h 213"/>
                  <a:gd name="T36" fmla="*/ 0 w 267"/>
                  <a:gd name="T37" fmla="*/ 160 h 213"/>
                  <a:gd name="T38" fmla="*/ 1 w 267"/>
                  <a:gd name="T39" fmla="*/ 160 h 213"/>
                  <a:gd name="T40" fmla="*/ 1 w 267"/>
                  <a:gd name="T41" fmla="*/ 186 h 213"/>
                  <a:gd name="T42" fmla="*/ 3 w 267"/>
                  <a:gd name="T43" fmla="*/ 197 h 213"/>
                  <a:gd name="T44" fmla="*/ 8 w 267"/>
                  <a:gd name="T45" fmla="*/ 205 h 213"/>
                  <a:gd name="T46" fmla="*/ 17 w 267"/>
                  <a:gd name="T47" fmla="*/ 211 h 213"/>
                  <a:gd name="T48" fmla="*/ 27 w 267"/>
                  <a:gd name="T49" fmla="*/ 213 h 213"/>
                  <a:gd name="T50" fmla="*/ 240 w 267"/>
                  <a:gd name="T51" fmla="*/ 213 h 213"/>
                  <a:gd name="T52" fmla="*/ 251 w 267"/>
                  <a:gd name="T53" fmla="*/ 211 h 213"/>
                  <a:gd name="T54" fmla="*/ 259 w 267"/>
                  <a:gd name="T55" fmla="*/ 205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7" h="213">
                    <a:moveTo>
                      <a:pt x="240" y="186"/>
                    </a:moveTo>
                    <a:lnTo>
                      <a:pt x="240" y="186"/>
                    </a:lnTo>
                    <a:lnTo>
                      <a:pt x="27" y="186"/>
                    </a:lnTo>
                    <a:lnTo>
                      <a:pt x="27" y="27"/>
                    </a:lnTo>
                    <a:lnTo>
                      <a:pt x="240" y="27"/>
                    </a:lnTo>
                    <a:lnTo>
                      <a:pt x="240" y="186"/>
                    </a:lnTo>
                    <a:close/>
                    <a:moveTo>
                      <a:pt x="259" y="205"/>
                    </a:moveTo>
                    <a:lnTo>
                      <a:pt x="259" y="205"/>
                    </a:lnTo>
                    <a:cubicBezTo>
                      <a:pt x="262" y="203"/>
                      <a:pt x="264" y="200"/>
                      <a:pt x="265" y="197"/>
                    </a:cubicBezTo>
                    <a:cubicBezTo>
                      <a:pt x="266" y="193"/>
                      <a:pt x="267" y="190"/>
                      <a:pt x="267" y="186"/>
                    </a:cubicBezTo>
                    <a:lnTo>
                      <a:pt x="267" y="26"/>
                    </a:lnTo>
                    <a:cubicBezTo>
                      <a:pt x="267" y="22"/>
                      <a:pt x="266" y="19"/>
                      <a:pt x="265" y="16"/>
                    </a:cubicBezTo>
                    <a:cubicBezTo>
                      <a:pt x="263" y="13"/>
                      <a:pt x="261" y="10"/>
                      <a:pt x="259" y="8"/>
                    </a:cubicBezTo>
                    <a:cubicBezTo>
                      <a:pt x="257" y="5"/>
                      <a:pt x="254" y="3"/>
                      <a:pt x="251" y="2"/>
                    </a:cubicBezTo>
                    <a:cubicBezTo>
                      <a:pt x="247" y="1"/>
                      <a:pt x="244" y="0"/>
                      <a:pt x="240" y="0"/>
                    </a:cubicBezTo>
                    <a:lnTo>
                      <a:pt x="27" y="0"/>
                    </a:lnTo>
                    <a:cubicBezTo>
                      <a:pt x="19" y="0"/>
                      <a:pt x="14" y="4"/>
                      <a:pt x="14" y="4"/>
                    </a:cubicBezTo>
                    <a:cubicBezTo>
                      <a:pt x="7" y="8"/>
                      <a:pt x="0" y="13"/>
                      <a:pt x="0" y="25"/>
                    </a:cubicBezTo>
                    <a:lnTo>
                      <a:pt x="0" y="160"/>
                    </a:lnTo>
                    <a:lnTo>
                      <a:pt x="1" y="160"/>
                    </a:lnTo>
                    <a:lnTo>
                      <a:pt x="1" y="186"/>
                    </a:lnTo>
                    <a:cubicBezTo>
                      <a:pt x="1" y="190"/>
                      <a:pt x="1" y="194"/>
                      <a:pt x="3" y="197"/>
                    </a:cubicBezTo>
                    <a:cubicBezTo>
                      <a:pt x="4" y="200"/>
                      <a:pt x="6" y="203"/>
                      <a:pt x="8" y="205"/>
                    </a:cubicBezTo>
                    <a:cubicBezTo>
                      <a:pt x="11" y="208"/>
                      <a:pt x="14" y="210"/>
                      <a:pt x="17" y="211"/>
                    </a:cubicBezTo>
                    <a:cubicBezTo>
                      <a:pt x="20" y="212"/>
                      <a:pt x="23" y="213"/>
                      <a:pt x="27" y="213"/>
                    </a:cubicBezTo>
                    <a:lnTo>
                      <a:pt x="240" y="213"/>
                    </a:lnTo>
                    <a:cubicBezTo>
                      <a:pt x="244" y="213"/>
                      <a:pt x="248" y="212"/>
                      <a:pt x="251" y="211"/>
                    </a:cubicBezTo>
                    <a:cubicBezTo>
                      <a:pt x="254" y="210"/>
                      <a:pt x="257" y="208"/>
                      <a:pt x="259" y="205"/>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63" name="Rectangle 162">
                <a:extLst>
                  <a:ext uri="{FF2B5EF4-FFF2-40B4-BE49-F238E27FC236}">
                    <a16:creationId xmlns:a16="http://schemas.microsoft.com/office/drawing/2014/main" id="{8D498494-FFF4-4974-B1E7-3BF3163B1E81}"/>
                  </a:ext>
                </a:extLst>
              </p:cNvPr>
              <p:cNvSpPr/>
              <p:nvPr/>
            </p:nvSpPr>
            <p:spPr bwMode="auto">
              <a:xfrm>
                <a:off x="7656994" y="666582"/>
                <a:ext cx="111846" cy="11184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65" name="Rectangle 164">
                <a:extLst>
                  <a:ext uri="{FF2B5EF4-FFF2-40B4-BE49-F238E27FC236}">
                    <a16:creationId xmlns:a16="http://schemas.microsoft.com/office/drawing/2014/main" id="{70C481E8-ECCE-46C3-B6E4-B695BA9839FF}"/>
                  </a:ext>
                </a:extLst>
              </p:cNvPr>
              <p:cNvSpPr/>
              <p:nvPr/>
            </p:nvSpPr>
            <p:spPr bwMode="auto">
              <a:xfrm>
                <a:off x="7799614" y="666582"/>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0" name="Rectangle 169">
                <a:extLst>
                  <a:ext uri="{FF2B5EF4-FFF2-40B4-BE49-F238E27FC236}">
                    <a16:creationId xmlns:a16="http://schemas.microsoft.com/office/drawing/2014/main" id="{C27F8CEF-8622-4E91-A1F6-ADAE850CEC3C}"/>
                  </a:ext>
                </a:extLst>
              </p:cNvPr>
              <p:cNvSpPr/>
              <p:nvPr/>
            </p:nvSpPr>
            <p:spPr bwMode="auto">
              <a:xfrm>
                <a:off x="7942234" y="666582"/>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2" name="Rectangle 171">
                <a:extLst>
                  <a:ext uri="{FF2B5EF4-FFF2-40B4-BE49-F238E27FC236}">
                    <a16:creationId xmlns:a16="http://schemas.microsoft.com/office/drawing/2014/main" id="{63A9E27B-9B58-4C9E-9C4A-4721E6C946E2}"/>
                  </a:ext>
                </a:extLst>
              </p:cNvPr>
              <p:cNvSpPr/>
              <p:nvPr/>
            </p:nvSpPr>
            <p:spPr bwMode="auto">
              <a:xfrm>
                <a:off x="7656994" y="815807"/>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3" name="Rectangle 172">
                <a:extLst>
                  <a:ext uri="{FF2B5EF4-FFF2-40B4-BE49-F238E27FC236}">
                    <a16:creationId xmlns:a16="http://schemas.microsoft.com/office/drawing/2014/main" id="{79D240DB-7198-49E5-B2A3-8AA43E681A66}"/>
                  </a:ext>
                </a:extLst>
              </p:cNvPr>
              <p:cNvSpPr/>
              <p:nvPr/>
            </p:nvSpPr>
            <p:spPr bwMode="auto">
              <a:xfrm>
                <a:off x="7799614" y="815807"/>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grpSp>
        <p:nvGrpSpPr>
          <p:cNvPr id="18" name="Group 17">
            <a:extLst>
              <a:ext uri="{FF2B5EF4-FFF2-40B4-BE49-F238E27FC236}">
                <a16:creationId xmlns:a16="http://schemas.microsoft.com/office/drawing/2014/main" id="{9AA6BFCF-7110-4FE3-951F-2DF8265F5559}"/>
              </a:ext>
              <a:ext uri="{C183D7F6-B498-43B3-948B-1728B52AA6E4}">
                <adec:decorative xmlns:adec="http://schemas.microsoft.com/office/drawing/2017/decorative" val="1"/>
              </a:ext>
            </a:extLst>
          </p:cNvPr>
          <p:cNvGrpSpPr/>
          <p:nvPr/>
        </p:nvGrpSpPr>
        <p:grpSpPr>
          <a:xfrm>
            <a:off x="3843903" y="2959912"/>
            <a:ext cx="580013" cy="738520"/>
            <a:chOff x="4345731" y="3749212"/>
            <a:chExt cx="580013" cy="738520"/>
          </a:xfrm>
        </p:grpSpPr>
        <p:sp>
          <p:nvSpPr>
            <p:cNvPr id="90" name="TextBox 89">
              <a:extLst>
                <a:ext uri="{FF2B5EF4-FFF2-40B4-BE49-F238E27FC236}">
                  <a16:creationId xmlns:a16="http://schemas.microsoft.com/office/drawing/2014/main" id="{78DB0501-82F0-45A7-8822-2D313D139E7B}"/>
                </a:ext>
              </a:extLst>
            </p:cNvPr>
            <p:cNvSpPr txBox="1"/>
            <p:nvPr/>
          </p:nvSpPr>
          <p:spPr>
            <a:xfrm>
              <a:off x="4345731" y="4164567"/>
              <a:ext cx="580013" cy="323165"/>
            </a:xfrm>
            <a:prstGeom prst="rect">
              <a:avLst/>
            </a:prstGeom>
            <a:noFill/>
          </p:spPr>
          <p:txBody>
            <a:bodyPr wrap="square" lIns="0" tIns="0" rIns="0" bIns="0" rtlCol="0">
              <a:spAutoFit/>
            </a:bodyPr>
            <a:lstStyle/>
            <a:p>
              <a:pPr algn="ctr">
                <a:spcAft>
                  <a:spcPts val="600"/>
                </a:spcAft>
              </a:pPr>
              <a:r>
                <a:rPr lang="en-US" sz="1050"/>
                <a:t>Client Apps</a:t>
              </a:r>
            </a:p>
          </p:txBody>
        </p:sp>
        <p:grpSp>
          <p:nvGrpSpPr>
            <p:cNvPr id="174" name="Group 173">
              <a:extLst>
                <a:ext uri="{FF2B5EF4-FFF2-40B4-BE49-F238E27FC236}">
                  <a16:creationId xmlns:a16="http://schemas.microsoft.com/office/drawing/2014/main" id="{7475E4D8-DCD8-4756-BF6B-3EA7C5B8E823}"/>
                </a:ext>
                <a:ext uri="{C183D7F6-B498-43B3-948B-1728B52AA6E4}">
                  <adec:decorative xmlns:adec="http://schemas.microsoft.com/office/drawing/2017/decorative" val="1"/>
                </a:ext>
              </a:extLst>
            </p:cNvPr>
            <p:cNvGrpSpPr/>
            <p:nvPr/>
          </p:nvGrpSpPr>
          <p:grpSpPr>
            <a:xfrm>
              <a:off x="4428038" y="3749212"/>
              <a:ext cx="415398" cy="332618"/>
              <a:chOff x="7566039" y="563563"/>
              <a:chExt cx="578997" cy="463617"/>
            </a:xfrm>
          </p:grpSpPr>
          <p:sp>
            <p:nvSpPr>
              <p:cNvPr id="175" name="Rectangle 174">
                <a:extLst>
                  <a:ext uri="{FF2B5EF4-FFF2-40B4-BE49-F238E27FC236}">
                    <a16:creationId xmlns:a16="http://schemas.microsoft.com/office/drawing/2014/main" id="{8B6FBEE0-CBAD-444C-9096-A030900A5A77}"/>
                  </a:ext>
                </a:extLst>
              </p:cNvPr>
              <p:cNvSpPr/>
              <p:nvPr/>
            </p:nvSpPr>
            <p:spPr bwMode="auto">
              <a:xfrm>
                <a:off x="7615252" y="619124"/>
                <a:ext cx="474648" cy="35877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6" name="Freeform 21">
                <a:extLst>
                  <a:ext uri="{FF2B5EF4-FFF2-40B4-BE49-F238E27FC236}">
                    <a16:creationId xmlns:a16="http://schemas.microsoft.com/office/drawing/2014/main" id="{05F43212-1231-40F5-92BC-1CFC01CF4622}"/>
                  </a:ext>
                </a:extLst>
              </p:cNvPr>
              <p:cNvSpPr>
                <a:spLocks noEditPoints="1"/>
              </p:cNvSpPr>
              <p:nvPr/>
            </p:nvSpPr>
            <p:spPr bwMode="auto">
              <a:xfrm>
                <a:off x="7566039" y="563563"/>
                <a:ext cx="578997" cy="463617"/>
              </a:xfrm>
              <a:custGeom>
                <a:avLst/>
                <a:gdLst>
                  <a:gd name="T0" fmla="*/ 240 w 267"/>
                  <a:gd name="T1" fmla="*/ 186 h 213"/>
                  <a:gd name="T2" fmla="*/ 240 w 267"/>
                  <a:gd name="T3" fmla="*/ 186 h 213"/>
                  <a:gd name="T4" fmla="*/ 27 w 267"/>
                  <a:gd name="T5" fmla="*/ 186 h 213"/>
                  <a:gd name="T6" fmla="*/ 27 w 267"/>
                  <a:gd name="T7" fmla="*/ 27 h 213"/>
                  <a:gd name="T8" fmla="*/ 240 w 267"/>
                  <a:gd name="T9" fmla="*/ 27 h 213"/>
                  <a:gd name="T10" fmla="*/ 240 w 267"/>
                  <a:gd name="T11" fmla="*/ 186 h 213"/>
                  <a:gd name="T12" fmla="*/ 259 w 267"/>
                  <a:gd name="T13" fmla="*/ 205 h 213"/>
                  <a:gd name="T14" fmla="*/ 259 w 267"/>
                  <a:gd name="T15" fmla="*/ 205 h 213"/>
                  <a:gd name="T16" fmla="*/ 265 w 267"/>
                  <a:gd name="T17" fmla="*/ 197 h 213"/>
                  <a:gd name="T18" fmla="*/ 267 w 267"/>
                  <a:gd name="T19" fmla="*/ 186 h 213"/>
                  <a:gd name="T20" fmla="*/ 267 w 267"/>
                  <a:gd name="T21" fmla="*/ 26 h 213"/>
                  <a:gd name="T22" fmla="*/ 265 w 267"/>
                  <a:gd name="T23" fmla="*/ 16 h 213"/>
                  <a:gd name="T24" fmla="*/ 259 w 267"/>
                  <a:gd name="T25" fmla="*/ 8 h 213"/>
                  <a:gd name="T26" fmla="*/ 251 w 267"/>
                  <a:gd name="T27" fmla="*/ 2 h 213"/>
                  <a:gd name="T28" fmla="*/ 240 w 267"/>
                  <a:gd name="T29" fmla="*/ 0 h 213"/>
                  <a:gd name="T30" fmla="*/ 27 w 267"/>
                  <a:gd name="T31" fmla="*/ 0 h 213"/>
                  <a:gd name="T32" fmla="*/ 14 w 267"/>
                  <a:gd name="T33" fmla="*/ 4 h 213"/>
                  <a:gd name="T34" fmla="*/ 0 w 267"/>
                  <a:gd name="T35" fmla="*/ 25 h 213"/>
                  <a:gd name="T36" fmla="*/ 0 w 267"/>
                  <a:gd name="T37" fmla="*/ 160 h 213"/>
                  <a:gd name="T38" fmla="*/ 1 w 267"/>
                  <a:gd name="T39" fmla="*/ 160 h 213"/>
                  <a:gd name="T40" fmla="*/ 1 w 267"/>
                  <a:gd name="T41" fmla="*/ 186 h 213"/>
                  <a:gd name="T42" fmla="*/ 3 w 267"/>
                  <a:gd name="T43" fmla="*/ 197 h 213"/>
                  <a:gd name="T44" fmla="*/ 8 w 267"/>
                  <a:gd name="T45" fmla="*/ 205 h 213"/>
                  <a:gd name="T46" fmla="*/ 17 w 267"/>
                  <a:gd name="T47" fmla="*/ 211 h 213"/>
                  <a:gd name="T48" fmla="*/ 27 w 267"/>
                  <a:gd name="T49" fmla="*/ 213 h 213"/>
                  <a:gd name="T50" fmla="*/ 240 w 267"/>
                  <a:gd name="T51" fmla="*/ 213 h 213"/>
                  <a:gd name="T52" fmla="*/ 251 w 267"/>
                  <a:gd name="T53" fmla="*/ 211 h 213"/>
                  <a:gd name="T54" fmla="*/ 259 w 267"/>
                  <a:gd name="T55" fmla="*/ 205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7" h="213">
                    <a:moveTo>
                      <a:pt x="240" y="186"/>
                    </a:moveTo>
                    <a:lnTo>
                      <a:pt x="240" y="186"/>
                    </a:lnTo>
                    <a:lnTo>
                      <a:pt x="27" y="186"/>
                    </a:lnTo>
                    <a:lnTo>
                      <a:pt x="27" y="27"/>
                    </a:lnTo>
                    <a:lnTo>
                      <a:pt x="240" y="27"/>
                    </a:lnTo>
                    <a:lnTo>
                      <a:pt x="240" y="186"/>
                    </a:lnTo>
                    <a:close/>
                    <a:moveTo>
                      <a:pt x="259" y="205"/>
                    </a:moveTo>
                    <a:lnTo>
                      <a:pt x="259" y="205"/>
                    </a:lnTo>
                    <a:cubicBezTo>
                      <a:pt x="262" y="203"/>
                      <a:pt x="264" y="200"/>
                      <a:pt x="265" y="197"/>
                    </a:cubicBezTo>
                    <a:cubicBezTo>
                      <a:pt x="266" y="193"/>
                      <a:pt x="267" y="190"/>
                      <a:pt x="267" y="186"/>
                    </a:cubicBezTo>
                    <a:lnTo>
                      <a:pt x="267" y="26"/>
                    </a:lnTo>
                    <a:cubicBezTo>
                      <a:pt x="267" y="22"/>
                      <a:pt x="266" y="19"/>
                      <a:pt x="265" y="16"/>
                    </a:cubicBezTo>
                    <a:cubicBezTo>
                      <a:pt x="263" y="13"/>
                      <a:pt x="261" y="10"/>
                      <a:pt x="259" y="8"/>
                    </a:cubicBezTo>
                    <a:cubicBezTo>
                      <a:pt x="257" y="5"/>
                      <a:pt x="254" y="3"/>
                      <a:pt x="251" y="2"/>
                    </a:cubicBezTo>
                    <a:cubicBezTo>
                      <a:pt x="247" y="1"/>
                      <a:pt x="244" y="0"/>
                      <a:pt x="240" y="0"/>
                    </a:cubicBezTo>
                    <a:lnTo>
                      <a:pt x="27" y="0"/>
                    </a:lnTo>
                    <a:cubicBezTo>
                      <a:pt x="19" y="0"/>
                      <a:pt x="14" y="4"/>
                      <a:pt x="14" y="4"/>
                    </a:cubicBezTo>
                    <a:cubicBezTo>
                      <a:pt x="7" y="8"/>
                      <a:pt x="0" y="13"/>
                      <a:pt x="0" y="25"/>
                    </a:cubicBezTo>
                    <a:lnTo>
                      <a:pt x="0" y="160"/>
                    </a:lnTo>
                    <a:lnTo>
                      <a:pt x="1" y="160"/>
                    </a:lnTo>
                    <a:lnTo>
                      <a:pt x="1" y="186"/>
                    </a:lnTo>
                    <a:cubicBezTo>
                      <a:pt x="1" y="190"/>
                      <a:pt x="1" y="194"/>
                      <a:pt x="3" y="197"/>
                    </a:cubicBezTo>
                    <a:cubicBezTo>
                      <a:pt x="4" y="200"/>
                      <a:pt x="6" y="203"/>
                      <a:pt x="8" y="205"/>
                    </a:cubicBezTo>
                    <a:cubicBezTo>
                      <a:pt x="11" y="208"/>
                      <a:pt x="14" y="210"/>
                      <a:pt x="17" y="211"/>
                    </a:cubicBezTo>
                    <a:cubicBezTo>
                      <a:pt x="20" y="212"/>
                      <a:pt x="23" y="213"/>
                      <a:pt x="27" y="213"/>
                    </a:cubicBezTo>
                    <a:lnTo>
                      <a:pt x="240" y="213"/>
                    </a:lnTo>
                    <a:cubicBezTo>
                      <a:pt x="244" y="213"/>
                      <a:pt x="248" y="212"/>
                      <a:pt x="251" y="211"/>
                    </a:cubicBezTo>
                    <a:cubicBezTo>
                      <a:pt x="254" y="210"/>
                      <a:pt x="257" y="208"/>
                      <a:pt x="259" y="205"/>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177" name="Rectangle 176">
                <a:extLst>
                  <a:ext uri="{FF2B5EF4-FFF2-40B4-BE49-F238E27FC236}">
                    <a16:creationId xmlns:a16="http://schemas.microsoft.com/office/drawing/2014/main" id="{233B7CEA-DBED-4D0A-B387-D7408A15E25A}"/>
                  </a:ext>
                </a:extLst>
              </p:cNvPr>
              <p:cNvSpPr/>
              <p:nvPr/>
            </p:nvSpPr>
            <p:spPr bwMode="auto">
              <a:xfrm>
                <a:off x="7656994" y="666582"/>
                <a:ext cx="111846" cy="11184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8" name="Rectangle 177">
                <a:extLst>
                  <a:ext uri="{FF2B5EF4-FFF2-40B4-BE49-F238E27FC236}">
                    <a16:creationId xmlns:a16="http://schemas.microsoft.com/office/drawing/2014/main" id="{A64F4BD3-2C50-4AA4-B091-A881073DDA60}"/>
                  </a:ext>
                </a:extLst>
              </p:cNvPr>
              <p:cNvSpPr/>
              <p:nvPr/>
            </p:nvSpPr>
            <p:spPr bwMode="auto">
              <a:xfrm>
                <a:off x="7799614" y="666582"/>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79" name="Rectangle 178">
                <a:extLst>
                  <a:ext uri="{FF2B5EF4-FFF2-40B4-BE49-F238E27FC236}">
                    <a16:creationId xmlns:a16="http://schemas.microsoft.com/office/drawing/2014/main" id="{FC166141-A0AC-43D1-BFF6-FD08FC12517E}"/>
                  </a:ext>
                </a:extLst>
              </p:cNvPr>
              <p:cNvSpPr/>
              <p:nvPr/>
            </p:nvSpPr>
            <p:spPr bwMode="auto">
              <a:xfrm>
                <a:off x="7942234" y="666582"/>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80" name="Rectangle 179">
                <a:extLst>
                  <a:ext uri="{FF2B5EF4-FFF2-40B4-BE49-F238E27FC236}">
                    <a16:creationId xmlns:a16="http://schemas.microsoft.com/office/drawing/2014/main" id="{F4A41B33-B4EF-4DD1-B9EB-54954BA1E8D4}"/>
                  </a:ext>
                </a:extLst>
              </p:cNvPr>
              <p:cNvSpPr/>
              <p:nvPr/>
            </p:nvSpPr>
            <p:spPr bwMode="auto">
              <a:xfrm>
                <a:off x="7656994" y="815807"/>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81" name="Rectangle 180">
                <a:extLst>
                  <a:ext uri="{FF2B5EF4-FFF2-40B4-BE49-F238E27FC236}">
                    <a16:creationId xmlns:a16="http://schemas.microsoft.com/office/drawing/2014/main" id="{7BE03C38-EC16-4AC0-A36D-D7F1BBC5F26F}"/>
                  </a:ext>
                </a:extLst>
              </p:cNvPr>
              <p:cNvSpPr/>
              <p:nvPr/>
            </p:nvSpPr>
            <p:spPr bwMode="auto">
              <a:xfrm>
                <a:off x="7799614" y="815807"/>
                <a:ext cx="111846" cy="111846"/>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34" fontAlgn="base">
                  <a:spcBef>
                    <a:spcPct val="0"/>
                  </a:spcBef>
                  <a:spcAft>
                    <a:spcPct val="0"/>
                  </a:spcAft>
                </a:pPr>
                <a:endParaRPr lang="en-US" sz="200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grpSp>
      <p:grpSp>
        <p:nvGrpSpPr>
          <p:cNvPr id="182" name="Group 4">
            <a:extLst>
              <a:ext uri="{FF2B5EF4-FFF2-40B4-BE49-F238E27FC236}">
                <a16:creationId xmlns:a16="http://schemas.microsoft.com/office/drawing/2014/main" id="{D93EE40F-450F-4688-BEBD-E327708BB52C}"/>
              </a:ext>
              <a:ext uri="{C183D7F6-B498-43B3-948B-1728B52AA6E4}">
                <adec:decorative xmlns:adec="http://schemas.microsoft.com/office/drawing/2017/decorative" val="1"/>
              </a:ext>
            </a:extLst>
          </p:cNvPr>
          <p:cNvGrpSpPr>
            <a:grpSpLocks noChangeAspect="1"/>
          </p:cNvGrpSpPr>
          <p:nvPr/>
        </p:nvGrpSpPr>
        <p:grpSpPr bwMode="auto">
          <a:xfrm>
            <a:off x="10771793" y="2495521"/>
            <a:ext cx="585429" cy="563269"/>
            <a:chOff x="3245" y="4026"/>
            <a:chExt cx="317" cy="305"/>
          </a:xfrm>
        </p:grpSpPr>
        <p:sp>
          <p:nvSpPr>
            <p:cNvPr id="183" name="Freeform 5">
              <a:extLst>
                <a:ext uri="{FF2B5EF4-FFF2-40B4-BE49-F238E27FC236}">
                  <a16:creationId xmlns:a16="http://schemas.microsoft.com/office/drawing/2014/main" id="{DAB5748A-1581-4FCD-8994-8A10BFF3ABCF}"/>
                </a:ext>
              </a:extLst>
            </p:cNvPr>
            <p:cNvSpPr>
              <a:spLocks/>
            </p:cNvSpPr>
            <p:nvPr/>
          </p:nvSpPr>
          <p:spPr bwMode="auto">
            <a:xfrm>
              <a:off x="3245" y="4084"/>
              <a:ext cx="317" cy="247"/>
            </a:xfrm>
            <a:custGeom>
              <a:avLst/>
              <a:gdLst>
                <a:gd name="T0" fmla="*/ 413 w 426"/>
                <a:gd name="T1" fmla="*/ 268 h 333"/>
                <a:gd name="T2" fmla="*/ 413 w 426"/>
                <a:gd name="T3" fmla="*/ 268 h 333"/>
                <a:gd name="T4" fmla="*/ 426 w 426"/>
                <a:gd name="T5" fmla="*/ 256 h 333"/>
                <a:gd name="T6" fmla="*/ 426 w 426"/>
                <a:gd name="T7" fmla="*/ 13 h 333"/>
                <a:gd name="T8" fmla="*/ 413 w 426"/>
                <a:gd name="T9" fmla="*/ 0 h 333"/>
                <a:gd name="T10" fmla="*/ 317 w 426"/>
                <a:gd name="T11" fmla="*/ 0 h 333"/>
                <a:gd name="T12" fmla="*/ 299 w 426"/>
                <a:gd name="T13" fmla="*/ 18 h 333"/>
                <a:gd name="T14" fmla="*/ 233 w 426"/>
                <a:gd name="T15" fmla="*/ 84 h 333"/>
                <a:gd name="T16" fmla="*/ 214 w 426"/>
                <a:gd name="T17" fmla="*/ 103 h 333"/>
                <a:gd name="T18" fmla="*/ 195 w 426"/>
                <a:gd name="T19" fmla="*/ 84 h 333"/>
                <a:gd name="T20" fmla="*/ 128 w 426"/>
                <a:gd name="T21" fmla="*/ 18 h 333"/>
                <a:gd name="T22" fmla="*/ 111 w 426"/>
                <a:gd name="T23" fmla="*/ 0 h 333"/>
                <a:gd name="T24" fmla="*/ 12 w 426"/>
                <a:gd name="T25" fmla="*/ 0 h 333"/>
                <a:gd name="T26" fmla="*/ 0 w 426"/>
                <a:gd name="T27" fmla="*/ 13 h 333"/>
                <a:gd name="T28" fmla="*/ 0 w 426"/>
                <a:gd name="T29" fmla="*/ 256 h 333"/>
                <a:gd name="T30" fmla="*/ 12 w 426"/>
                <a:gd name="T31" fmla="*/ 268 h 333"/>
                <a:gd name="T32" fmla="*/ 195 w 426"/>
                <a:gd name="T33" fmla="*/ 268 h 333"/>
                <a:gd name="T34" fmla="*/ 195 w 426"/>
                <a:gd name="T35" fmla="*/ 307 h 333"/>
                <a:gd name="T36" fmla="*/ 130 w 426"/>
                <a:gd name="T37" fmla="*/ 307 h 333"/>
                <a:gd name="T38" fmla="*/ 130 w 426"/>
                <a:gd name="T39" fmla="*/ 333 h 333"/>
                <a:gd name="T40" fmla="*/ 293 w 426"/>
                <a:gd name="T41" fmla="*/ 333 h 333"/>
                <a:gd name="T42" fmla="*/ 293 w 426"/>
                <a:gd name="T43" fmla="*/ 307 h 333"/>
                <a:gd name="T44" fmla="*/ 228 w 426"/>
                <a:gd name="T45" fmla="*/ 307 h 333"/>
                <a:gd name="T46" fmla="*/ 228 w 426"/>
                <a:gd name="T47" fmla="*/ 268 h 333"/>
                <a:gd name="T48" fmla="*/ 413 w 426"/>
                <a:gd name="T49" fmla="*/ 26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6" h="333">
                  <a:moveTo>
                    <a:pt x="413" y="268"/>
                  </a:moveTo>
                  <a:lnTo>
                    <a:pt x="413" y="268"/>
                  </a:lnTo>
                  <a:cubicBezTo>
                    <a:pt x="420" y="268"/>
                    <a:pt x="426" y="263"/>
                    <a:pt x="426" y="256"/>
                  </a:cubicBezTo>
                  <a:lnTo>
                    <a:pt x="426" y="13"/>
                  </a:lnTo>
                  <a:cubicBezTo>
                    <a:pt x="426" y="6"/>
                    <a:pt x="420" y="0"/>
                    <a:pt x="413" y="0"/>
                  </a:cubicBezTo>
                  <a:lnTo>
                    <a:pt x="317" y="0"/>
                  </a:lnTo>
                  <a:lnTo>
                    <a:pt x="299" y="18"/>
                  </a:lnTo>
                  <a:lnTo>
                    <a:pt x="233" y="84"/>
                  </a:lnTo>
                  <a:lnTo>
                    <a:pt x="214" y="103"/>
                  </a:lnTo>
                  <a:lnTo>
                    <a:pt x="195" y="84"/>
                  </a:lnTo>
                  <a:lnTo>
                    <a:pt x="128" y="18"/>
                  </a:lnTo>
                  <a:lnTo>
                    <a:pt x="111" y="0"/>
                  </a:lnTo>
                  <a:lnTo>
                    <a:pt x="12" y="0"/>
                  </a:lnTo>
                  <a:cubicBezTo>
                    <a:pt x="5" y="0"/>
                    <a:pt x="0" y="6"/>
                    <a:pt x="0" y="13"/>
                  </a:cubicBezTo>
                  <a:lnTo>
                    <a:pt x="0" y="256"/>
                  </a:lnTo>
                  <a:cubicBezTo>
                    <a:pt x="0" y="263"/>
                    <a:pt x="5" y="268"/>
                    <a:pt x="12" y="268"/>
                  </a:cubicBezTo>
                  <a:lnTo>
                    <a:pt x="195" y="268"/>
                  </a:lnTo>
                  <a:lnTo>
                    <a:pt x="195" y="307"/>
                  </a:lnTo>
                  <a:lnTo>
                    <a:pt x="130" y="307"/>
                  </a:lnTo>
                  <a:lnTo>
                    <a:pt x="130" y="333"/>
                  </a:lnTo>
                  <a:lnTo>
                    <a:pt x="293" y="333"/>
                  </a:lnTo>
                  <a:lnTo>
                    <a:pt x="293" y="307"/>
                  </a:lnTo>
                  <a:lnTo>
                    <a:pt x="228" y="307"/>
                  </a:lnTo>
                  <a:lnTo>
                    <a:pt x="228" y="268"/>
                  </a:lnTo>
                  <a:lnTo>
                    <a:pt x="413" y="268"/>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84" name="Freeform 6">
              <a:extLst>
                <a:ext uri="{FF2B5EF4-FFF2-40B4-BE49-F238E27FC236}">
                  <a16:creationId xmlns:a16="http://schemas.microsoft.com/office/drawing/2014/main" id="{EE378091-3E2A-41B1-BBCF-8D61B6A9A058}"/>
                </a:ext>
              </a:extLst>
            </p:cNvPr>
            <p:cNvSpPr>
              <a:spLocks/>
            </p:cNvSpPr>
            <p:nvPr/>
          </p:nvSpPr>
          <p:spPr bwMode="auto">
            <a:xfrm>
              <a:off x="3354" y="4026"/>
              <a:ext cx="100" cy="107"/>
            </a:xfrm>
            <a:custGeom>
              <a:avLst/>
              <a:gdLst>
                <a:gd name="T0" fmla="*/ 81 w 134"/>
                <a:gd name="T1" fmla="*/ 0 h 143"/>
                <a:gd name="T2" fmla="*/ 81 w 134"/>
                <a:gd name="T3" fmla="*/ 0 h 143"/>
                <a:gd name="T4" fmla="*/ 53 w 134"/>
                <a:gd name="T5" fmla="*/ 0 h 143"/>
                <a:gd name="T6" fmla="*/ 53 w 134"/>
                <a:gd name="T7" fmla="*/ 77 h 143"/>
                <a:gd name="T8" fmla="*/ 53 w 134"/>
                <a:gd name="T9" fmla="*/ 88 h 143"/>
                <a:gd name="T10" fmla="*/ 41 w 134"/>
                <a:gd name="T11" fmla="*/ 77 h 143"/>
                <a:gd name="T12" fmla="*/ 20 w 134"/>
                <a:gd name="T13" fmla="*/ 56 h 143"/>
                <a:gd name="T14" fmla="*/ 0 w 134"/>
                <a:gd name="T15" fmla="*/ 76 h 143"/>
                <a:gd name="T16" fmla="*/ 1 w 134"/>
                <a:gd name="T17" fmla="*/ 77 h 143"/>
                <a:gd name="T18" fmla="*/ 67 w 134"/>
                <a:gd name="T19" fmla="*/ 143 h 143"/>
                <a:gd name="T20" fmla="*/ 132 w 134"/>
                <a:gd name="T21" fmla="*/ 77 h 143"/>
                <a:gd name="T22" fmla="*/ 134 w 134"/>
                <a:gd name="T23" fmla="*/ 76 h 143"/>
                <a:gd name="T24" fmla="*/ 114 w 134"/>
                <a:gd name="T25" fmla="*/ 56 h 143"/>
                <a:gd name="T26" fmla="*/ 92 w 134"/>
                <a:gd name="T27" fmla="*/ 77 h 143"/>
                <a:gd name="T28" fmla="*/ 81 w 134"/>
                <a:gd name="T29" fmla="*/ 88 h 143"/>
                <a:gd name="T30" fmla="*/ 81 w 134"/>
                <a:gd name="T31" fmla="*/ 77 h 143"/>
                <a:gd name="T32" fmla="*/ 81 w 134"/>
                <a:gd name="T33"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43">
                  <a:moveTo>
                    <a:pt x="81" y="0"/>
                  </a:moveTo>
                  <a:lnTo>
                    <a:pt x="81" y="0"/>
                  </a:lnTo>
                  <a:lnTo>
                    <a:pt x="53" y="0"/>
                  </a:lnTo>
                  <a:lnTo>
                    <a:pt x="53" y="77"/>
                  </a:lnTo>
                  <a:lnTo>
                    <a:pt x="53" y="88"/>
                  </a:lnTo>
                  <a:lnTo>
                    <a:pt x="41" y="77"/>
                  </a:lnTo>
                  <a:lnTo>
                    <a:pt x="20" y="56"/>
                  </a:lnTo>
                  <a:lnTo>
                    <a:pt x="0" y="76"/>
                  </a:lnTo>
                  <a:lnTo>
                    <a:pt x="1" y="77"/>
                  </a:lnTo>
                  <a:lnTo>
                    <a:pt x="67" y="143"/>
                  </a:lnTo>
                  <a:lnTo>
                    <a:pt x="132" y="77"/>
                  </a:lnTo>
                  <a:lnTo>
                    <a:pt x="134" y="76"/>
                  </a:lnTo>
                  <a:lnTo>
                    <a:pt x="114" y="56"/>
                  </a:lnTo>
                  <a:lnTo>
                    <a:pt x="92" y="77"/>
                  </a:lnTo>
                  <a:lnTo>
                    <a:pt x="81" y="88"/>
                  </a:lnTo>
                  <a:lnTo>
                    <a:pt x="81" y="77"/>
                  </a:lnTo>
                  <a:lnTo>
                    <a:pt x="81" y="0"/>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
        <p:nvSpPr>
          <p:cNvPr id="185" name="Rectangle: Rounded Corners 184">
            <a:extLst>
              <a:ext uri="{FF2B5EF4-FFF2-40B4-BE49-F238E27FC236}">
                <a16:creationId xmlns:a16="http://schemas.microsoft.com/office/drawing/2014/main" id="{D6512974-91E0-4F97-B484-D45EC0D9A2DE}"/>
              </a:ext>
              <a:ext uri="{C183D7F6-B498-43B3-948B-1728B52AA6E4}">
                <adec:decorative xmlns:adec="http://schemas.microsoft.com/office/drawing/2017/decorative" val="1"/>
              </a:ext>
            </a:extLst>
          </p:cNvPr>
          <p:cNvSpPr/>
          <p:nvPr/>
        </p:nvSpPr>
        <p:spPr bwMode="auto">
          <a:xfrm>
            <a:off x="5431971" y="2753613"/>
            <a:ext cx="4484915" cy="1326661"/>
          </a:xfrm>
          <a:prstGeom prst="roundRect">
            <a:avLst>
              <a:gd name="adj" fmla="val 14949"/>
            </a:avLst>
          </a:prstGeom>
          <a:ln w="19050">
            <a:solidFill>
              <a:schemeClr val="bg2">
                <a:lumMod val="90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spcBef>
                <a:spcPct val="0"/>
              </a:spcBef>
              <a:spcAft>
                <a:spcPct val="0"/>
              </a:spcAft>
            </a:pPr>
            <a:endParaRPr lang="en-US" sz="2400">
              <a:ea typeface="Segoe UI" pitchFamily="34" charset="0"/>
              <a:cs typeface="Segoe UI" pitchFamily="34" charset="0"/>
            </a:endParaRPr>
          </a:p>
        </p:txBody>
      </p:sp>
      <p:grpSp>
        <p:nvGrpSpPr>
          <p:cNvPr id="2" name="Group 1">
            <a:extLst>
              <a:ext uri="{FF2B5EF4-FFF2-40B4-BE49-F238E27FC236}">
                <a16:creationId xmlns:a16="http://schemas.microsoft.com/office/drawing/2014/main" id="{769B961C-CE14-336A-D77F-C8B6F78E2B04}"/>
              </a:ext>
              <a:ext uri="{C183D7F6-B498-43B3-948B-1728B52AA6E4}">
                <adec:decorative xmlns:adec="http://schemas.microsoft.com/office/drawing/2017/decorative" val="1"/>
              </a:ext>
            </a:extLst>
          </p:cNvPr>
          <p:cNvGrpSpPr/>
          <p:nvPr/>
        </p:nvGrpSpPr>
        <p:grpSpPr>
          <a:xfrm>
            <a:off x="734872" y="2622460"/>
            <a:ext cx="2176693" cy="450541"/>
            <a:chOff x="9419668" y="306995"/>
            <a:chExt cx="2518106" cy="521208"/>
          </a:xfrm>
        </p:grpSpPr>
        <p:grpSp>
          <p:nvGrpSpPr>
            <p:cNvPr id="3" name="Group 2">
              <a:extLst>
                <a:ext uri="{FF2B5EF4-FFF2-40B4-BE49-F238E27FC236}">
                  <a16:creationId xmlns:a16="http://schemas.microsoft.com/office/drawing/2014/main" id="{5789A26A-6D39-1C45-1D1A-9B4DC922FF49}"/>
                </a:ext>
                <a:ext uri="{C183D7F6-B498-43B3-948B-1728B52AA6E4}">
                  <adec:decorative xmlns:adec="http://schemas.microsoft.com/office/drawing/2017/decorative" val="1"/>
                </a:ext>
              </a:extLst>
            </p:cNvPr>
            <p:cNvGrpSpPr/>
            <p:nvPr/>
          </p:nvGrpSpPr>
          <p:grpSpPr>
            <a:xfrm>
              <a:off x="11455735" y="326581"/>
              <a:ext cx="482039" cy="482037"/>
              <a:chOff x="6673946" y="5433647"/>
              <a:chExt cx="842422" cy="842418"/>
            </a:xfrm>
          </p:grpSpPr>
          <p:sp>
            <p:nvSpPr>
              <p:cNvPr id="45" name="Oval 44">
                <a:extLst>
                  <a:ext uri="{FF2B5EF4-FFF2-40B4-BE49-F238E27FC236}">
                    <a16:creationId xmlns:a16="http://schemas.microsoft.com/office/drawing/2014/main" id="{85727E9A-F3F1-A6B7-6BB8-501C86F8DF00}"/>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6" name="Group 45">
                <a:extLst>
                  <a:ext uri="{FF2B5EF4-FFF2-40B4-BE49-F238E27FC236}">
                    <a16:creationId xmlns:a16="http://schemas.microsoft.com/office/drawing/2014/main" id="{C9E69603-4878-D114-47DF-D488155FC159}"/>
                  </a:ext>
                </a:extLst>
              </p:cNvPr>
              <p:cNvGrpSpPr/>
              <p:nvPr/>
            </p:nvGrpSpPr>
            <p:grpSpPr>
              <a:xfrm>
                <a:off x="6837029" y="5667525"/>
                <a:ext cx="516256" cy="374663"/>
                <a:chOff x="9721214" y="3600212"/>
                <a:chExt cx="516256" cy="374663"/>
              </a:xfrm>
            </p:grpSpPr>
            <p:sp>
              <p:nvSpPr>
                <p:cNvPr id="47" name="Rectangle: Rounded Corners 46">
                  <a:extLst>
                    <a:ext uri="{FF2B5EF4-FFF2-40B4-BE49-F238E27FC236}">
                      <a16:creationId xmlns:a16="http://schemas.microsoft.com/office/drawing/2014/main" id="{CD1FD62E-8DE8-39C9-8316-4308AB86471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8" name="Rectangle 47">
                  <a:extLst>
                    <a:ext uri="{FF2B5EF4-FFF2-40B4-BE49-F238E27FC236}">
                      <a16:creationId xmlns:a16="http://schemas.microsoft.com/office/drawing/2014/main" id="{6E582254-B90D-9D12-A3F8-DDDC77442F8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5" name="Group 4">
              <a:extLst>
                <a:ext uri="{FF2B5EF4-FFF2-40B4-BE49-F238E27FC236}">
                  <a16:creationId xmlns:a16="http://schemas.microsoft.com/office/drawing/2014/main" id="{0803DA31-A1BD-DA4E-6351-86D283DB0208}"/>
                </a:ext>
              </a:extLst>
            </p:cNvPr>
            <p:cNvGrpSpPr/>
            <p:nvPr/>
          </p:nvGrpSpPr>
          <p:grpSpPr>
            <a:xfrm>
              <a:off x="9419668" y="307745"/>
              <a:ext cx="519711" cy="519708"/>
              <a:chOff x="2643786" y="1841370"/>
              <a:chExt cx="842422" cy="842418"/>
            </a:xfrm>
          </p:grpSpPr>
          <p:sp>
            <p:nvSpPr>
              <p:cNvPr id="29" name="Oval 28">
                <a:extLst>
                  <a:ext uri="{FF2B5EF4-FFF2-40B4-BE49-F238E27FC236}">
                    <a16:creationId xmlns:a16="http://schemas.microsoft.com/office/drawing/2014/main" id="{30C86403-2AA5-F31B-FFAB-A68182329806}"/>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6E602A5D-7351-2FBC-FB40-D09AFB9BB8BD}"/>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1" name="Rectangle: Rounded Corners 30">
                  <a:extLst>
                    <a:ext uri="{FF2B5EF4-FFF2-40B4-BE49-F238E27FC236}">
                      <a16:creationId xmlns:a16="http://schemas.microsoft.com/office/drawing/2014/main" id="{1AF72186-1B0A-ADF1-D0D7-30AE31E480E2}"/>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31FC3B74-099B-FE2E-B5E1-B6A636C8DD8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3" name="Group 32">
                  <a:extLst>
                    <a:ext uri="{FF2B5EF4-FFF2-40B4-BE49-F238E27FC236}">
                      <a16:creationId xmlns:a16="http://schemas.microsoft.com/office/drawing/2014/main" id="{B66DDA7C-81F3-3AFB-5EA7-DBC55D709523}"/>
                    </a:ext>
                  </a:extLst>
                </p:cNvPr>
                <p:cNvGrpSpPr/>
                <p:nvPr/>
              </p:nvGrpSpPr>
              <p:grpSpPr>
                <a:xfrm>
                  <a:off x="9549692" y="2525789"/>
                  <a:ext cx="155052" cy="148677"/>
                  <a:chOff x="4039410" y="4948360"/>
                  <a:chExt cx="155073" cy="148698"/>
                </a:xfrm>
                <a:solidFill>
                  <a:schemeClr val="bg1"/>
                </a:solidFill>
              </p:grpSpPr>
              <p:sp>
                <p:nvSpPr>
                  <p:cNvPr id="36" name="Rectangle: Rounded Corners 35">
                    <a:extLst>
                      <a:ext uri="{FF2B5EF4-FFF2-40B4-BE49-F238E27FC236}">
                        <a16:creationId xmlns:a16="http://schemas.microsoft.com/office/drawing/2014/main" id="{C0EDABB1-FAD6-2C12-49E1-224C23D8B66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043340BE-E559-9FEE-3063-D9B852BDEAE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E87AF9E8-5E87-CEA6-057C-E855E50DBAB4}"/>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C247D5C5-FD22-A8C5-2058-921D741CBDD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B9A7822C-98F2-242A-BD1C-12B9B03E7F37}"/>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3E47E2DB-4113-5DCA-9700-C851496A522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4AF22305-67F7-B45E-E9F8-52107DAD859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08FE401D-D90B-E951-775F-845F03BAD5E0}"/>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B3D630FB-E318-7F1F-6A50-D1F90997728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4" name="Rectangle: Rounded Corners 33">
                  <a:extLst>
                    <a:ext uri="{FF2B5EF4-FFF2-40B4-BE49-F238E27FC236}">
                      <a16:creationId xmlns:a16="http://schemas.microsoft.com/office/drawing/2014/main" id="{C3C92AC9-D922-9A5A-029E-E732F55779F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C71948A9-55B1-67BC-FD0D-FEAE8F311F91}"/>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2822A70C-90B7-6890-2A63-06D8F0DB7BF9}"/>
                </a:ext>
              </a:extLst>
            </p:cNvPr>
            <p:cNvGrpSpPr/>
            <p:nvPr/>
          </p:nvGrpSpPr>
          <p:grpSpPr>
            <a:xfrm>
              <a:off x="10776547" y="306995"/>
              <a:ext cx="521208" cy="521208"/>
              <a:chOff x="2643786" y="4215754"/>
              <a:chExt cx="842422" cy="842418"/>
            </a:xfrm>
          </p:grpSpPr>
          <p:sp>
            <p:nvSpPr>
              <p:cNvPr id="14" name="Oval 13">
                <a:extLst>
                  <a:ext uri="{FF2B5EF4-FFF2-40B4-BE49-F238E27FC236}">
                    <a16:creationId xmlns:a16="http://schemas.microsoft.com/office/drawing/2014/main" id="{C9DAAB34-771E-424B-D575-2915D913FECB}"/>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5" name="Group 14">
                <a:extLst>
                  <a:ext uri="{FF2B5EF4-FFF2-40B4-BE49-F238E27FC236}">
                    <a16:creationId xmlns:a16="http://schemas.microsoft.com/office/drawing/2014/main" id="{FFEE0A51-463A-7D83-A18E-8036B716FE4B}"/>
                  </a:ext>
                </a:extLst>
              </p:cNvPr>
              <p:cNvGrpSpPr/>
              <p:nvPr/>
            </p:nvGrpSpPr>
            <p:grpSpPr>
              <a:xfrm>
                <a:off x="2725034" y="4518060"/>
                <a:ext cx="679926" cy="237806"/>
                <a:chOff x="2739549" y="4545762"/>
                <a:chExt cx="679926" cy="237806"/>
              </a:xfrm>
            </p:grpSpPr>
            <p:sp>
              <p:nvSpPr>
                <p:cNvPr id="26" name="Rectangle 5">
                  <a:extLst>
                    <a:ext uri="{FF2B5EF4-FFF2-40B4-BE49-F238E27FC236}">
                      <a16:creationId xmlns:a16="http://schemas.microsoft.com/office/drawing/2014/main" id="{7688A5A4-BFEF-C6D8-C031-89F29F26735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8" name="Oval 27">
                  <a:extLst>
                    <a:ext uri="{FF2B5EF4-FFF2-40B4-BE49-F238E27FC236}">
                      <a16:creationId xmlns:a16="http://schemas.microsoft.com/office/drawing/2014/main" id="{20FF6049-85D0-C5F6-6EFB-5DD5EAFBE5F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19ACC906-996D-B284-10D8-1CD8EA547BCF}"/>
                </a:ext>
              </a:extLst>
            </p:cNvPr>
            <p:cNvGrpSpPr/>
            <p:nvPr/>
          </p:nvGrpSpPr>
          <p:grpSpPr>
            <a:xfrm>
              <a:off x="10097359" y="306995"/>
              <a:ext cx="521208" cy="521208"/>
              <a:chOff x="2643786" y="3028562"/>
              <a:chExt cx="842422" cy="842418"/>
            </a:xfrm>
          </p:grpSpPr>
          <p:sp>
            <p:nvSpPr>
              <p:cNvPr id="8" name="Oval 7">
                <a:extLst>
                  <a:ext uri="{FF2B5EF4-FFF2-40B4-BE49-F238E27FC236}">
                    <a16:creationId xmlns:a16="http://schemas.microsoft.com/office/drawing/2014/main" id="{2DB75F24-4789-B994-A0B7-E50326D1E171}"/>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 name="Group 8">
                <a:extLst>
                  <a:ext uri="{FF2B5EF4-FFF2-40B4-BE49-F238E27FC236}">
                    <a16:creationId xmlns:a16="http://schemas.microsoft.com/office/drawing/2014/main" id="{A76A1072-98E2-857E-122F-0D7978BF42FB}"/>
                  </a:ext>
                </a:extLst>
              </p:cNvPr>
              <p:cNvGrpSpPr/>
              <p:nvPr/>
            </p:nvGrpSpPr>
            <p:grpSpPr>
              <a:xfrm>
                <a:off x="2863714" y="3137652"/>
                <a:ext cx="402567" cy="624238"/>
                <a:chOff x="2905821" y="3132001"/>
                <a:chExt cx="339644" cy="655658"/>
              </a:xfrm>
            </p:grpSpPr>
            <p:pic>
              <p:nvPicPr>
                <p:cNvPr id="11" name="Picture 10">
                  <a:extLst>
                    <a:ext uri="{FF2B5EF4-FFF2-40B4-BE49-F238E27FC236}">
                      <a16:creationId xmlns:a16="http://schemas.microsoft.com/office/drawing/2014/main" id="{438D3127-C70E-3090-5BD8-DB26EF5C44A0}"/>
                    </a:ext>
                  </a:extLst>
                </p:cNvPr>
                <p:cNvPicPr>
                  <a:picLocks noChangeAspect="1"/>
                </p:cNvPicPr>
                <p:nvPr/>
              </p:nvPicPr>
              <p:blipFill>
                <a:blip r:embed="rId3"/>
                <a:stretch>
                  <a:fillRect/>
                </a:stretch>
              </p:blipFill>
              <p:spPr>
                <a:xfrm>
                  <a:off x="2905821" y="3132001"/>
                  <a:ext cx="339644" cy="655658"/>
                </a:xfrm>
                <a:prstGeom prst="rect">
                  <a:avLst/>
                </a:prstGeom>
              </p:spPr>
            </p:pic>
            <p:sp>
              <p:nvSpPr>
                <p:cNvPr id="12" name="Rectangle 11">
                  <a:extLst>
                    <a:ext uri="{FF2B5EF4-FFF2-40B4-BE49-F238E27FC236}">
                      <a16:creationId xmlns:a16="http://schemas.microsoft.com/office/drawing/2014/main" id="{2749B4A1-C437-0295-F2B1-C3475A7C65F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 name="Oval 12">
                  <a:extLst>
                    <a:ext uri="{FF2B5EF4-FFF2-40B4-BE49-F238E27FC236}">
                      <a16:creationId xmlns:a16="http://schemas.microsoft.com/office/drawing/2014/main" id="{44789ED2-83C7-E1B7-346B-20B6DF7CBC9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spTree>
    <p:extLst>
      <p:ext uri="{BB962C8B-B14F-4D97-AF65-F5344CB8AC3E}">
        <p14:creationId xmlns:p14="http://schemas.microsoft.com/office/powerpoint/2010/main" val="11318666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10000" fill="hold" grpId="0" nodeType="withEffect">
                                  <p:stCondLst>
                                    <p:cond delay="0"/>
                                  </p:stCondLst>
                                  <p:childTnLst>
                                    <p:animEffect transition="out" filter="fade">
                                      <p:cBhvr>
                                        <p:cTn id="6" dur="3000" tmFilter="0, 0; .2, .5; .8, .5; 1, 0"/>
                                        <p:tgtEl>
                                          <p:spTgt spid="189"/>
                                        </p:tgtEl>
                                      </p:cBhvr>
                                    </p:animEffect>
                                    <p:animScale>
                                      <p:cBhvr>
                                        <p:cTn id="7" dur="1500" autoRev="1" fill="hold"/>
                                        <p:tgtEl>
                                          <p:spTgt spid="189"/>
                                        </p:tgtEl>
                                      </p:cBhvr>
                                      <p:by x="105000" y="105000"/>
                                    </p:animScale>
                                  </p:childTnLst>
                                </p:cTn>
                              </p:par>
                              <p:par>
                                <p:cTn id="8" presetID="26" presetClass="emph" presetSubtype="0" repeatCount="10000" fill="hold" grpId="0" nodeType="withEffect">
                                  <p:stCondLst>
                                    <p:cond delay="0"/>
                                  </p:stCondLst>
                                  <p:childTnLst>
                                    <p:animEffect transition="out" filter="fade">
                                      <p:cBhvr>
                                        <p:cTn id="9" dur="3000" tmFilter="0, 0; .2, .5; .8, .5; 1, 0"/>
                                        <p:tgtEl>
                                          <p:spTgt spid="191"/>
                                        </p:tgtEl>
                                      </p:cBhvr>
                                    </p:animEffect>
                                    <p:animScale>
                                      <p:cBhvr>
                                        <p:cTn id="10" dur="1500" autoRev="1" fill="hold"/>
                                        <p:tgtEl>
                                          <p:spTgt spid="191"/>
                                        </p:tgtEl>
                                      </p:cBhvr>
                                      <p:by x="105000" y="105000"/>
                                    </p:animScale>
                                  </p:childTnLst>
                                </p:cTn>
                              </p:par>
                            </p:childTnLst>
                          </p:cTn>
                        </p:par>
                        <p:par>
                          <p:cTn id="11" fill="hold">
                            <p:stCondLst>
                              <p:cond delay="3000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 grpId="0" animBg="1"/>
      <p:bldP spid="191" grpId="0" animBg="1"/>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2B85B8E-86A6-47BA-AB39-579D5BC57628}"/>
              </a:ext>
              <a:ext uri="{C183D7F6-B498-43B3-948B-1728B52AA6E4}">
                <adec:decorative xmlns:adec="http://schemas.microsoft.com/office/drawing/2017/decorative" val="1"/>
              </a:ext>
            </a:extLst>
          </p:cNvPr>
          <p:cNvSpPr/>
          <p:nvPr/>
        </p:nvSpPr>
        <p:spPr bwMode="auto">
          <a:xfrm>
            <a:off x="588263" y="1206960"/>
            <a:ext cx="3601772" cy="1405236"/>
          </a:xfrm>
          <a:prstGeom prst="roundRect">
            <a:avLst>
              <a:gd name="adj" fmla="val 7462"/>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22" name="Rectangle: Rounded Corners 21">
            <a:extLst>
              <a:ext uri="{FF2B5EF4-FFF2-40B4-BE49-F238E27FC236}">
                <a16:creationId xmlns:a16="http://schemas.microsoft.com/office/drawing/2014/main" id="{CD06E683-6E87-433B-A9A7-35B045385D06}"/>
              </a:ext>
              <a:ext uri="{C183D7F6-B498-43B3-948B-1728B52AA6E4}">
                <adec:decorative xmlns:adec="http://schemas.microsoft.com/office/drawing/2017/decorative" val="1"/>
              </a:ext>
            </a:extLst>
          </p:cNvPr>
          <p:cNvSpPr/>
          <p:nvPr/>
        </p:nvSpPr>
        <p:spPr bwMode="auto">
          <a:xfrm>
            <a:off x="588263" y="2950856"/>
            <a:ext cx="3601772" cy="1405236"/>
          </a:xfrm>
          <a:prstGeom prst="roundRect">
            <a:avLst>
              <a:gd name="adj" fmla="val 7462"/>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23" name="Rectangle: Rounded Corners 22">
            <a:extLst>
              <a:ext uri="{FF2B5EF4-FFF2-40B4-BE49-F238E27FC236}">
                <a16:creationId xmlns:a16="http://schemas.microsoft.com/office/drawing/2014/main" id="{8018FB0A-5667-4889-B6BD-4280AA567D91}"/>
              </a:ext>
              <a:ext uri="{C183D7F6-B498-43B3-948B-1728B52AA6E4}">
                <adec:decorative xmlns:adec="http://schemas.microsoft.com/office/drawing/2017/decorative" val="1"/>
              </a:ext>
            </a:extLst>
          </p:cNvPr>
          <p:cNvSpPr/>
          <p:nvPr/>
        </p:nvSpPr>
        <p:spPr bwMode="auto">
          <a:xfrm>
            <a:off x="588263" y="4691529"/>
            <a:ext cx="3601772" cy="1405236"/>
          </a:xfrm>
          <a:prstGeom prst="roundRect">
            <a:avLst>
              <a:gd name="adj" fmla="val 7462"/>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US"/>
              <a:t>Microsoft Teams Android device management</a:t>
            </a:r>
            <a:endParaRPr lang="en-GB"/>
          </a:p>
        </p:txBody>
      </p:sp>
      <p:sp>
        <p:nvSpPr>
          <p:cNvPr id="6" name="TextBox 5">
            <a:extLst>
              <a:ext uri="{FF2B5EF4-FFF2-40B4-BE49-F238E27FC236}">
                <a16:creationId xmlns:a16="http://schemas.microsoft.com/office/drawing/2014/main" id="{8A1AC401-1A57-4D79-868F-BBEC7BA094C5}"/>
              </a:ext>
            </a:extLst>
          </p:cNvPr>
          <p:cNvSpPr txBox="1"/>
          <p:nvPr/>
        </p:nvSpPr>
        <p:spPr>
          <a:xfrm>
            <a:off x="1236243" y="2001064"/>
            <a:ext cx="2305813" cy="5447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dirty="0">
                <a:ln>
                  <a:noFill/>
                </a:ln>
                <a:effectLst/>
                <a:uLnTx/>
                <a:uFillTx/>
                <a:latin typeface="+mj-lt"/>
                <a:ea typeface="+mn-ea"/>
                <a:cs typeface="+mn-cs"/>
              </a:rPr>
              <a:t>Assignments</a:t>
            </a:r>
          </a:p>
        </p:txBody>
      </p:sp>
      <p:pic>
        <p:nvPicPr>
          <p:cNvPr id="3" name="Picture 2">
            <a:extLst>
              <a:ext uri="{FF2B5EF4-FFF2-40B4-BE49-F238E27FC236}">
                <a16:creationId xmlns:a16="http://schemas.microsoft.com/office/drawing/2014/main" id="{E2234EC4-13C6-483F-B8A8-75B636AF317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044695" y="1372237"/>
            <a:ext cx="688908" cy="688908"/>
          </a:xfrm>
          <a:prstGeom prst="rect">
            <a:avLst/>
          </a:prstGeom>
        </p:spPr>
      </p:pic>
      <p:sp>
        <p:nvSpPr>
          <p:cNvPr id="19" name="TextBox 18">
            <a:extLst>
              <a:ext uri="{FF2B5EF4-FFF2-40B4-BE49-F238E27FC236}">
                <a16:creationId xmlns:a16="http://schemas.microsoft.com/office/drawing/2014/main" id="{FA11AF1A-F889-469E-BB0F-57388C42B595}"/>
              </a:ext>
            </a:extLst>
          </p:cNvPr>
          <p:cNvSpPr txBox="1"/>
          <p:nvPr/>
        </p:nvSpPr>
        <p:spPr>
          <a:xfrm>
            <a:off x="967089" y="3730302"/>
            <a:ext cx="2844121" cy="5447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a:ln>
                  <a:noFill/>
                </a:ln>
                <a:effectLst/>
                <a:uLnTx/>
                <a:uFillTx/>
                <a:latin typeface="+mj-lt"/>
                <a:ea typeface="+mn-ea"/>
                <a:cs typeface="+mn-cs"/>
              </a:rPr>
              <a:t>Device </a:t>
            </a:r>
            <a:r>
              <a:rPr kumimoji="0" lang="en-GB" b="0" i="0" u="none" strike="noStrike" kern="1200" cap="none" spc="0" normalizeH="0" baseline="0" noProof="0" err="1">
                <a:ln>
                  <a:noFill/>
                </a:ln>
                <a:effectLst/>
                <a:uLnTx/>
                <a:uFillTx/>
                <a:latin typeface="+mj-lt"/>
                <a:ea typeface="+mn-ea"/>
                <a:cs typeface="+mn-cs"/>
              </a:rPr>
              <a:t>enrollment</a:t>
            </a:r>
            <a:endParaRPr kumimoji="0" lang="en-GB" b="0" i="0" u="none" strike="noStrike" kern="1200" cap="none" spc="0" normalizeH="0" baseline="0" noProof="0">
              <a:ln>
                <a:noFill/>
              </a:ln>
              <a:effectLst/>
              <a:uLnTx/>
              <a:uFillTx/>
              <a:latin typeface="+mj-lt"/>
              <a:ea typeface="+mn-ea"/>
              <a:cs typeface="+mn-cs"/>
            </a:endParaRPr>
          </a:p>
        </p:txBody>
      </p:sp>
      <p:grpSp>
        <p:nvGrpSpPr>
          <p:cNvPr id="9" name="Group 16">
            <a:extLst>
              <a:ext uri="{FF2B5EF4-FFF2-40B4-BE49-F238E27FC236}">
                <a16:creationId xmlns:a16="http://schemas.microsoft.com/office/drawing/2014/main" id="{25C81036-0BE2-4920-91EC-13E335D8D1F1}"/>
              </a:ext>
              <a:ext uri="{C183D7F6-B498-43B3-948B-1728B52AA6E4}">
                <adec:decorative xmlns:adec="http://schemas.microsoft.com/office/drawing/2017/decorative" val="1"/>
              </a:ext>
            </a:extLst>
          </p:cNvPr>
          <p:cNvGrpSpPr>
            <a:grpSpLocks noChangeAspect="1"/>
          </p:cNvGrpSpPr>
          <p:nvPr/>
        </p:nvGrpSpPr>
        <p:grpSpPr bwMode="auto">
          <a:xfrm>
            <a:off x="2075110" y="3161324"/>
            <a:ext cx="628078" cy="603916"/>
            <a:chOff x="6402" y="4040"/>
            <a:chExt cx="312" cy="300"/>
          </a:xfrm>
        </p:grpSpPr>
        <p:sp>
          <p:nvSpPr>
            <p:cNvPr id="10" name="Freeform 17">
              <a:extLst>
                <a:ext uri="{FF2B5EF4-FFF2-40B4-BE49-F238E27FC236}">
                  <a16:creationId xmlns:a16="http://schemas.microsoft.com/office/drawing/2014/main" id="{A62D6FFF-FD68-418E-A7CD-E00FD0B4957B}"/>
                </a:ext>
              </a:extLst>
            </p:cNvPr>
            <p:cNvSpPr>
              <a:spLocks/>
            </p:cNvSpPr>
            <p:nvPr/>
          </p:nvSpPr>
          <p:spPr bwMode="auto">
            <a:xfrm>
              <a:off x="6402" y="4101"/>
              <a:ext cx="300" cy="23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3 h 320"/>
                <a:gd name="T16" fmla="*/ 136 w 403"/>
                <a:gd name="T17" fmla="*/ 293 h 320"/>
                <a:gd name="T18" fmla="*/ 136 w 403"/>
                <a:gd name="T19" fmla="*/ 320 h 320"/>
                <a:gd name="T20" fmla="*/ 269 w 403"/>
                <a:gd name="T21" fmla="*/ 320 h 320"/>
                <a:gd name="T22" fmla="*/ 269 w 403"/>
                <a:gd name="T23" fmla="*/ 294 h 320"/>
                <a:gd name="T24" fmla="*/ 232 w 403"/>
                <a:gd name="T25" fmla="*/ 294 h 320"/>
                <a:gd name="T26" fmla="*/ 228 w 403"/>
                <a:gd name="T27" fmla="*/ 293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0 h 320"/>
                <a:gd name="T42" fmla="*/ 304 w 403"/>
                <a:gd name="T43" fmla="*/ 0 h 320"/>
                <a:gd name="T44" fmla="*/ 291 w 403"/>
                <a:gd name="T45" fmla="*/ 13 h 320"/>
                <a:gd name="T46" fmla="*/ 225 w 403"/>
                <a:gd name="T47" fmla="*/ 80 h 320"/>
                <a:gd name="T48" fmla="*/ 206 w 403"/>
                <a:gd name="T49" fmla="*/ 99 h 320"/>
                <a:gd name="T50" fmla="*/ 187 w 403"/>
                <a:gd name="T51" fmla="*/ 80 h 320"/>
                <a:gd name="T52" fmla="*/ 120 w 403"/>
                <a:gd name="T53" fmla="*/ 13 h 320"/>
                <a:gd name="T54" fmla="*/ 107 w 403"/>
                <a:gd name="T55" fmla="*/ 0 h 320"/>
                <a:gd name="T56" fmla="*/ 0 w 403"/>
                <a:gd name="T57" fmla="*/ 0 h 320"/>
                <a:gd name="T58" fmla="*/ 0 w 403"/>
                <a:gd name="T59"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3"/>
                  </a:lnTo>
                  <a:lnTo>
                    <a:pt x="136" y="293"/>
                  </a:lnTo>
                  <a:lnTo>
                    <a:pt x="136" y="320"/>
                  </a:lnTo>
                  <a:lnTo>
                    <a:pt x="269" y="320"/>
                  </a:lnTo>
                  <a:lnTo>
                    <a:pt x="269" y="294"/>
                  </a:lnTo>
                  <a:lnTo>
                    <a:pt x="232" y="294"/>
                  </a:lnTo>
                  <a:cubicBezTo>
                    <a:pt x="231" y="294"/>
                    <a:pt x="229" y="294"/>
                    <a:pt x="228" y="293"/>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0"/>
                  </a:lnTo>
                  <a:lnTo>
                    <a:pt x="304" y="0"/>
                  </a:lnTo>
                  <a:lnTo>
                    <a:pt x="291" y="13"/>
                  </a:lnTo>
                  <a:lnTo>
                    <a:pt x="225" y="80"/>
                  </a:lnTo>
                  <a:lnTo>
                    <a:pt x="206" y="99"/>
                  </a:lnTo>
                  <a:lnTo>
                    <a:pt x="187" y="80"/>
                  </a:lnTo>
                  <a:lnTo>
                    <a:pt x="120" y="13"/>
                  </a:lnTo>
                  <a:lnTo>
                    <a:pt x="107" y="0"/>
                  </a:lnTo>
                  <a:lnTo>
                    <a:pt x="0" y="0"/>
                  </a:lnTo>
                  <a:lnTo>
                    <a:pt x="0" y="99"/>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1" name="Freeform 18">
              <a:extLst>
                <a:ext uri="{FF2B5EF4-FFF2-40B4-BE49-F238E27FC236}">
                  <a16:creationId xmlns:a16="http://schemas.microsoft.com/office/drawing/2014/main" id="{DAA77C9F-E219-493B-AFF1-1E07257D0DDD}"/>
                </a:ext>
              </a:extLst>
            </p:cNvPr>
            <p:cNvSpPr>
              <a:spLocks noEditPoints="1"/>
            </p:cNvSpPr>
            <p:nvPr/>
          </p:nvSpPr>
          <p:spPr bwMode="auto">
            <a:xfrm>
              <a:off x="6403" y="4195"/>
              <a:ext cx="60" cy="109"/>
            </a:xfrm>
            <a:custGeom>
              <a:avLst/>
              <a:gdLst>
                <a:gd name="T0" fmla="*/ 24 w 80"/>
                <a:gd name="T1" fmla="*/ 128 h 147"/>
                <a:gd name="T2" fmla="*/ 24 w 80"/>
                <a:gd name="T3" fmla="*/ 128 h 147"/>
                <a:gd name="T4" fmla="*/ 24 w 80"/>
                <a:gd name="T5" fmla="*/ 107 h 147"/>
                <a:gd name="T6" fmla="*/ 50 w 80"/>
                <a:gd name="T7" fmla="*/ 107 h 147"/>
                <a:gd name="T8" fmla="*/ 50 w 80"/>
                <a:gd name="T9" fmla="*/ 128 h 147"/>
                <a:gd name="T10" fmla="*/ 50 w 80"/>
                <a:gd name="T11" fmla="*/ 133 h 147"/>
                <a:gd name="T12" fmla="*/ 24 w 80"/>
                <a:gd name="T13" fmla="*/ 133 h 147"/>
                <a:gd name="T14" fmla="*/ 24 w 80"/>
                <a:gd name="T15" fmla="*/ 128 h 147"/>
                <a:gd name="T16" fmla="*/ 0 w 80"/>
                <a:gd name="T17" fmla="*/ 147 h 147"/>
                <a:gd name="T18" fmla="*/ 0 w 80"/>
                <a:gd name="T19" fmla="*/ 147 h 147"/>
                <a:gd name="T20" fmla="*/ 80 w 80"/>
                <a:gd name="T21" fmla="*/ 146 h 147"/>
                <a:gd name="T22" fmla="*/ 80 w 80"/>
                <a:gd name="T23" fmla="*/ 128 h 147"/>
                <a:gd name="T24" fmla="*/ 80 w 80"/>
                <a:gd name="T25" fmla="*/ 0 h 147"/>
                <a:gd name="T26" fmla="*/ 0 w 80"/>
                <a:gd name="T27" fmla="*/ 0 h 147"/>
                <a:gd name="T28" fmla="*/ 0 w 80"/>
                <a:gd name="T29" fmla="*/ 128 h 147"/>
                <a:gd name="T30" fmla="*/ 0 w 80"/>
                <a:gd name="T3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24" y="128"/>
                  </a:moveTo>
                  <a:lnTo>
                    <a:pt x="24" y="128"/>
                  </a:lnTo>
                  <a:lnTo>
                    <a:pt x="24" y="107"/>
                  </a:lnTo>
                  <a:lnTo>
                    <a:pt x="50" y="107"/>
                  </a:lnTo>
                  <a:lnTo>
                    <a:pt x="50" y="128"/>
                  </a:lnTo>
                  <a:lnTo>
                    <a:pt x="50" y="133"/>
                  </a:lnTo>
                  <a:lnTo>
                    <a:pt x="24" y="133"/>
                  </a:lnTo>
                  <a:lnTo>
                    <a:pt x="24" y="128"/>
                  </a:lnTo>
                  <a:close/>
                  <a:moveTo>
                    <a:pt x="0" y="147"/>
                  </a:moveTo>
                  <a:lnTo>
                    <a:pt x="0" y="147"/>
                  </a:lnTo>
                  <a:lnTo>
                    <a:pt x="80" y="146"/>
                  </a:lnTo>
                  <a:lnTo>
                    <a:pt x="80" y="128"/>
                  </a:lnTo>
                  <a:lnTo>
                    <a:pt x="80" y="0"/>
                  </a:lnTo>
                  <a:lnTo>
                    <a:pt x="0" y="0"/>
                  </a:lnTo>
                  <a:lnTo>
                    <a:pt x="0" y="128"/>
                  </a:lnTo>
                  <a:lnTo>
                    <a:pt x="0" y="14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 name="Freeform 19">
              <a:extLst>
                <a:ext uri="{FF2B5EF4-FFF2-40B4-BE49-F238E27FC236}">
                  <a16:creationId xmlns:a16="http://schemas.microsoft.com/office/drawing/2014/main" id="{0F496900-A8C9-4DB6-99AC-AAFB29393F6E}"/>
                </a:ext>
              </a:extLst>
            </p:cNvPr>
            <p:cNvSpPr>
              <a:spLocks/>
            </p:cNvSpPr>
            <p:nvPr/>
          </p:nvSpPr>
          <p:spPr bwMode="auto">
            <a:xfrm>
              <a:off x="6506" y="4040"/>
              <a:ext cx="99" cy="107"/>
            </a:xfrm>
            <a:custGeom>
              <a:avLst/>
              <a:gdLst>
                <a:gd name="T0" fmla="*/ 67 w 133"/>
                <a:gd name="T1" fmla="*/ 143 h 143"/>
                <a:gd name="T2" fmla="*/ 67 w 133"/>
                <a:gd name="T3" fmla="*/ 143 h 143"/>
                <a:gd name="T4" fmla="*/ 128 w 133"/>
                <a:gd name="T5" fmla="*/ 82 h 143"/>
                <a:gd name="T6" fmla="*/ 133 w 133"/>
                <a:gd name="T7" fmla="*/ 76 h 143"/>
                <a:gd name="T8" fmla="*/ 113 w 133"/>
                <a:gd name="T9" fmla="*/ 56 h 143"/>
                <a:gd name="T10" fmla="*/ 88 w 133"/>
                <a:gd name="T11" fmla="*/ 82 h 143"/>
                <a:gd name="T12" fmla="*/ 81 w 133"/>
                <a:gd name="T13" fmla="*/ 89 h 143"/>
                <a:gd name="T14" fmla="*/ 81 w 133"/>
                <a:gd name="T15" fmla="*/ 82 h 143"/>
                <a:gd name="T16" fmla="*/ 81 w 133"/>
                <a:gd name="T17" fmla="*/ 0 h 143"/>
                <a:gd name="T18" fmla="*/ 52 w 133"/>
                <a:gd name="T19" fmla="*/ 0 h 143"/>
                <a:gd name="T20" fmla="*/ 52 w 133"/>
                <a:gd name="T21" fmla="*/ 82 h 143"/>
                <a:gd name="T22" fmla="*/ 52 w 133"/>
                <a:gd name="T23" fmla="*/ 89 h 143"/>
                <a:gd name="T24" fmla="*/ 46 w 133"/>
                <a:gd name="T25" fmla="*/ 82 h 143"/>
                <a:gd name="T26" fmla="*/ 20 w 133"/>
                <a:gd name="T27" fmla="*/ 56 h 143"/>
                <a:gd name="T28" fmla="*/ 0 w 133"/>
                <a:gd name="T29" fmla="*/ 76 h 143"/>
                <a:gd name="T30" fmla="*/ 6 w 133"/>
                <a:gd name="T31" fmla="*/ 82 h 143"/>
                <a:gd name="T32" fmla="*/ 67 w 133"/>
                <a:gd name="T33" fmla="*/ 14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 h="143">
                  <a:moveTo>
                    <a:pt x="67" y="143"/>
                  </a:moveTo>
                  <a:lnTo>
                    <a:pt x="67" y="143"/>
                  </a:lnTo>
                  <a:lnTo>
                    <a:pt x="128" y="82"/>
                  </a:lnTo>
                  <a:lnTo>
                    <a:pt x="133" y="76"/>
                  </a:lnTo>
                  <a:lnTo>
                    <a:pt x="113" y="56"/>
                  </a:lnTo>
                  <a:lnTo>
                    <a:pt x="88" y="82"/>
                  </a:lnTo>
                  <a:lnTo>
                    <a:pt x="81" y="89"/>
                  </a:lnTo>
                  <a:lnTo>
                    <a:pt x="81" y="82"/>
                  </a:lnTo>
                  <a:lnTo>
                    <a:pt x="81" y="0"/>
                  </a:lnTo>
                  <a:lnTo>
                    <a:pt x="52" y="0"/>
                  </a:lnTo>
                  <a:lnTo>
                    <a:pt x="52" y="82"/>
                  </a:lnTo>
                  <a:lnTo>
                    <a:pt x="52" y="89"/>
                  </a:lnTo>
                  <a:lnTo>
                    <a:pt x="46" y="82"/>
                  </a:lnTo>
                  <a:lnTo>
                    <a:pt x="20" y="56"/>
                  </a:lnTo>
                  <a:lnTo>
                    <a:pt x="0" y="76"/>
                  </a:lnTo>
                  <a:lnTo>
                    <a:pt x="6" y="82"/>
                  </a:lnTo>
                  <a:lnTo>
                    <a:pt x="67" y="143"/>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 name="Freeform 20">
              <a:extLst>
                <a:ext uri="{FF2B5EF4-FFF2-40B4-BE49-F238E27FC236}">
                  <a16:creationId xmlns:a16="http://schemas.microsoft.com/office/drawing/2014/main" id="{EA9DF728-BD07-433F-832E-550D6C852B46}"/>
                </a:ext>
              </a:extLst>
            </p:cNvPr>
            <p:cNvSpPr>
              <a:spLocks noEditPoints="1"/>
            </p:cNvSpPr>
            <p:nvPr/>
          </p:nvSpPr>
          <p:spPr bwMode="auto">
            <a:xfrm>
              <a:off x="6575" y="4201"/>
              <a:ext cx="139" cy="99"/>
            </a:xfrm>
            <a:custGeom>
              <a:avLst/>
              <a:gdLst>
                <a:gd name="T0" fmla="*/ 111 w 187"/>
                <a:gd name="T1" fmla="*/ 120 h 133"/>
                <a:gd name="T2" fmla="*/ 111 w 187"/>
                <a:gd name="T3" fmla="*/ 120 h 133"/>
                <a:gd name="T4" fmla="*/ 111 w 187"/>
                <a:gd name="T5" fmla="*/ 120 h 133"/>
                <a:gd name="T6" fmla="*/ 71 w 187"/>
                <a:gd name="T7" fmla="*/ 120 h 133"/>
                <a:gd name="T8" fmla="*/ 71 w 187"/>
                <a:gd name="T9" fmla="*/ 120 h 133"/>
                <a:gd name="T10" fmla="*/ 71 w 187"/>
                <a:gd name="T11" fmla="*/ 93 h 133"/>
                <a:gd name="T12" fmla="*/ 111 w 187"/>
                <a:gd name="T13" fmla="*/ 93 h 133"/>
                <a:gd name="T14" fmla="*/ 111 w 187"/>
                <a:gd name="T15" fmla="*/ 120 h 133"/>
                <a:gd name="T16" fmla="*/ 187 w 187"/>
                <a:gd name="T17" fmla="*/ 0 h 133"/>
                <a:gd name="T18" fmla="*/ 187 w 187"/>
                <a:gd name="T19" fmla="*/ 0 h 133"/>
                <a:gd name="T20" fmla="*/ 171 w 187"/>
                <a:gd name="T21" fmla="*/ 0 h 133"/>
                <a:gd name="T22" fmla="*/ 0 w 187"/>
                <a:gd name="T23" fmla="*/ 0 h 133"/>
                <a:gd name="T24" fmla="*/ 0 w 187"/>
                <a:gd name="T25" fmla="*/ 120 h 133"/>
                <a:gd name="T26" fmla="*/ 0 w 187"/>
                <a:gd name="T27" fmla="*/ 133 h 133"/>
                <a:gd name="T28" fmla="*/ 187 w 187"/>
                <a:gd name="T29" fmla="*/ 133 h 133"/>
                <a:gd name="T30" fmla="*/ 187 w 187"/>
                <a:gd name="T31"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11" y="120"/>
                  </a:moveTo>
                  <a:lnTo>
                    <a:pt x="111" y="120"/>
                  </a:lnTo>
                  <a:lnTo>
                    <a:pt x="111" y="120"/>
                  </a:lnTo>
                  <a:lnTo>
                    <a:pt x="71" y="120"/>
                  </a:lnTo>
                  <a:lnTo>
                    <a:pt x="71" y="120"/>
                  </a:lnTo>
                  <a:lnTo>
                    <a:pt x="71" y="93"/>
                  </a:lnTo>
                  <a:lnTo>
                    <a:pt x="111" y="93"/>
                  </a:lnTo>
                  <a:lnTo>
                    <a:pt x="111" y="120"/>
                  </a:lnTo>
                  <a:close/>
                  <a:moveTo>
                    <a:pt x="187" y="0"/>
                  </a:moveTo>
                  <a:lnTo>
                    <a:pt x="187" y="0"/>
                  </a:lnTo>
                  <a:lnTo>
                    <a:pt x="171" y="0"/>
                  </a:lnTo>
                  <a:lnTo>
                    <a:pt x="0" y="0"/>
                  </a:lnTo>
                  <a:lnTo>
                    <a:pt x="0" y="120"/>
                  </a:lnTo>
                  <a:lnTo>
                    <a:pt x="0" y="133"/>
                  </a:lnTo>
                  <a:lnTo>
                    <a:pt x="187" y="133"/>
                  </a:lnTo>
                  <a:lnTo>
                    <a:pt x="187" y="0"/>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
        <p:nvSpPr>
          <p:cNvPr id="100" name="TextBox 99">
            <a:extLst>
              <a:ext uri="{FF2B5EF4-FFF2-40B4-BE49-F238E27FC236}">
                <a16:creationId xmlns:a16="http://schemas.microsoft.com/office/drawing/2014/main" id="{9498EA62-742B-449F-84D0-EED1B5812027}"/>
              </a:ext>
            </a:extLst>
          </p:cNvPr>
          <p:cNvSpPr txBox="1"/>
          <p:nvPr/>
        </p:nvSpPr>
        <p:spPr>
          <a:xfrm>
            <a:off x="826849" y="5439462"/>
            <a:ext cx="3124600" cy="5447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a:ln>
                  <a:noFill/>
                </a:ln>
                <a:effectLst/>
                <a:uLnTx/>
                <a:uFillTx/>
                <a:latin typeface="+mj-lt"/>
                <a:ea typeface="+mn-ea"/>
                <a:cs typeface="+mn-cs"/>
              </a:rPr>
              <a:t>Compliance policies</a:t>
            </a:r>
          </a:p>
        </p:txBody>
      </p:sp>
      <p:grpSp>
        <p:nvGrpSpPr>
          <p:cNvPr id="14" name="Group 4">
            <a:extLst>
              <a:ext uri="{FF2B5EF4-FFF2-40B4-BE49-F238E27FC236}">
                <a16:creationId xmlns:a16="http://schemas.microsoft.com/office/drawing/2014/main" id="{7558817F-DC24-416B-A095-B19E74883F4C}"/>
              </a:ext>
              <a:ext uri="{C183D7F6-B498-43B3-948B-1728B52AA6E4}">
                <adec:decorative xmlns:adec="http://schemas.microsoft.com/office/drawing/2017/decorative" val="1"/>
              </a:ext>
            </a:extLst>
          </p:cNvPr>
          <p:cNvGrpSpPr>
            <a:grpSpLocks noChangeAspect="1"/>
          </p:cNvGrpSpPr>
          <p:nvPr/>
        </p:nvGrpSpPr>
        <p:grpSpPr bwMode="auto">
          <a:xfrm>
            <a:off x="2148588" y="4928862"/>
            <a:ext cx="481122" cy="487160"/>
            <a:chOff x="7349" y="2514"/>
            <a:chExt cx="239" cy="242"/>
          </a:xfrm>
        </p:grpSpPr>
        <p:sp>
          <p:nvSpPr>
            <p:cNvPr id="15" name="Freeform 5">
              <a:extLst>
                <a:ext uri="{FF2B5EF4-FFF2-40B4-BE49-F238E27FC236}">
                  <a16:creationId xmlns:a16="http://schemas.microsoft.com/office/drawing/2014/main" id="{E9074772-C496-4D8A-93E9-AF754D86E49B}"/>
                </a:ext>
              </a:extLst>
            </p:cNvPr>
            <p:cNvSpPr>
              <a:spLocks/>
            </p:cNvSpPr>
            <p:nvPr/>
          </p:nvSpPr>
          <p:spPr bwMode="auto">
            <a:xfrm>
              <a:off x="7349" y="2514"/>
              <a:ext cx="130" cy="215"/>
            </a:xfrm>
            <a:custGeom>
              <a:avLst/>
              <a:gdLst>
                <a:gd name="T0" fmla="*/ 150 w 174"/>
                <a:gd name="T1" fmla="*/ 0 h 289"/>
                <a:gd name="T2" fmla="*/ 150 w 174"/>
                <a:gd name="T3" fmla="*/ 0 h 289"/>
                <a:gd name="T4" fmla="*/ 0 w 174"/>
                <a:gd name="T5" fmla="*/ 0 h 289"/>
                <a:gd name="T6" fmla="*/ 0 w 174"/>
                <a:gd name="T7" fmla="*/ 289 h 289"/>
                <a:gd name="T8" fmla="*/ 67 w 174"/>
                <a:gd name="T9" fmla="*/ 289 h 289"/>
                <a:gd name="T10" fmla="*/ 67 w 174"/>
                <a:gd name="T11" fmla="*/ 33 h 289"/>
                <a:gd name="T12" fmla="*/ 174 w 174"/>
                <a:gd name="T13" fmla="*/ 33 h 289"/>
                <a:gd name="T14" fmla="*/ 150 w 174"/>
                <a:gd name="T15" fmla="*/ 0 h 2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289">
                  <a:moveTo>
                    <a:pt x="150" y="0"/>
                  </a:moveTo>
                  <a:lnTo>
                    <a:pt x="150" y="0"/>
                  </a:lnTo>
                  <a:lnTo>
                    <a:pt x="0" y="0"/>
                  </a:lnTo>
                  <a:lnTo>
                    <a:pt x="0" y="289"/>
                  </a:lnTo>
                  <a:lnTo>
                    <a:pt x="67" y="289"/>
                  </a:lnTo>
                  <a:lnTo>
                    <a:pt x="67" y="33"/>
                  </a:lnTo>
                  <a:lnTo>
                    <a:pt x="174" y="33"/>
                  </a:lnTo>
                  <a:lnTo>
                    <a:pt x="150" y="0"/>
                  </a:ln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6" name="Freeform 6">
              <a:extLst>
                <a:ext uri="{FF2B5EF4-FFF2-40B4-BE49-F238E27FC236}">
                  <a16:creationId xmlns:a16="http://schemas.microsoft.com/office/drawing/2014/main" id="{ADBDB2A4-7B5D-436D-BED7-D891509553B6}"/>
                </a:ext>
              </a:extLst>
            </p:cNvPr>
            <p:cNvSpPr>
              <a:spLocks noEditPoints="1"/>
            </p:cNvSpPr>
            <p:nvPr/>
          </p:nvSpPr>
          <p:spPr bwMode="auto">
            <a:xfrm>
              <a:off x="7418" y="2557"/>
              <a:ext cx="170" cy="199"/>
            </a:xfrm>
            <a:custGeom>
              <a:avLst/>
              <a:gdLst>
                <a:gd name="T0" fmla="*/ 200 w 228"/>
                <a:gd name="T1" fmla="*/ 134 h 267"/>
                <a:gd name="T2" fmla="*/ 200 w 228"/>
                <a:gd name="T3" fmla="*/ 134 h 267"/>
                <a:gd name="T4" fmla="*/ 27 w 228"/>
                <a:gd name="T5" fmla="*/ 134 h 267"/>
                <a:gd name="T6" fmla="*/ 27 w 228"/>
                <a:gd name="T7" fmla="*/ 107 h 267"/>
                <a:gd name="T8" fmla="*/ 200 w 228"/>
                <a:gd name="T9" fmla="*/ 107 h 267"/>
                <a:gd name="T10" fmla="*/ 200 w 228"/>
                <a:gd name="T11" fmla="*/ 134 h 267"/>
                <a:gd name="T12" fmla="*/ 200 w 228"/>
                <a:gd name="T13" fmla="*/ 187 h 267"/>
                <a:gd name="T14" fmla="*/ 200 w 228"/>
                <a:gd name="T15" fmla="*/ 187 h 267"/>
                <a:gd name="T16" fmla="*/ 27 w 228"/>
                <a:gd name="T17" fmla="*/ 187 h 267"/>
                <a:gd name="T18" fmla="*/ 27 w 228"/>
                <a:gd name="T19" fmla="*/ 160 h 267"/>
                <a:gd name="T20" fmla="*/ 200 w 228"/>
                <a:gd name="T21" fmla="*/ 160 h 267"/>
                <a:gd name="T22" fmla="*/ 200 w 228"/>
                <a:gd name="T23" fmla="*/ 187 h 267"/>
                <a:gd name="T24" fmla="*/ 200 w 228"/>
                <a:gd name="T25" fmla="*/ 240 h 267"/>
                <a:gd name="T26" fmla="*/ 200 w 228"/>
                <a:gd name="T27" fmla="*/ 240 h 267"/>
                <a:gd name="T28" fmla="*/ 27 w 228"/>
                <a:gd name="T29" fmla="*/ 240 h 267"/>
                <a:gd name="T30" fmla="*/ 27 w 228"/>
                <a:gd name="T31" fmla="*/ 213 h 267"/>
                <a:gd name="T32" fmla="*/ 200 w 228"/>
                <a:gd name="T33" fmla="*/ 213 h 267"/>
                <a:gd name="T34" fmla="*/ 200 w 228"/>
                <a:gd name="T35" fmla="*/ 240 h 267"/>
                <a:gd name="T36" fmla="*/ 27 w 228"/>
                <a:gd name="T37" fmla="*/ 54 h 267"/>
                <a:gd name="T38" fmla="*/ 27 w 228"/>
                <a:gd name="T39" fmla="*/ 54 h 267"/>
                <a:gd name="T40" fmla="*/ 94 w 228"/>
                <a:gd name="T41" fmla="*/ 54 h 267"/>
                <a:gd name="T42" fmla="*/ 94 w 228"/>
                <a:gd name="T43" fmla="*/ 80 h 267"/>
                <a:gd name="T44" fmla="*/ 27 w 228"/>
                <a:gd name="T45" fmla="*/ 80 h 267"/>
                <a:gd name="T46" fmla="*/ 27 w 228"/>
                <a:gd name="T47" fmla="*/ 54 h 267"/>
                <a:gd name="T48" fmla="*/ 212 w 228"/>
                <a:gd name="T49" fmla="*/ 0 h 267"/>
                <a:gd name="T50" fmla="*/ 212 w 228"/>
                <a:gd name="T51" fmla="*/ 0 h 267"/>
                <a:gd name="T52" fmla="*/ 93 w 228"/>
                <a:gd name="T53" fmla="*/ 0 h 267"/>
                <a:gd name="T54" fmla="*/ 0 w 228"/>
                <a:gd name="T55" fmla="*/ 0 h 267"/>
                <a:gd name="T56" fmla="*/ 0 w 228"/>
                <a:gd name="T57" fmla="*/ 267 h 267"/>
                <a:gd name="T58" fmla="*/ 225 w 228"/>
                <a:gd name="T59" fmla="*/ 267 h 267"/>
                <a:gd name="T60" fmla="*/ 228 w 228"/>
                <a:gd name="T61" fmla="*/ 16 h 267"/>
                <a:gd name="T62" fmla="*/ 212 w 228"/>
                <a:gd name="T6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8" h="267">
                  <a:moveTo>
                    <a:pt x="200" y="134"/>
                  </a:moveTo>
                  <a:lnTo>
                    <a:pt x="200" y="134"/>
                  </a:lnTo>
                  <a:lnTo>
                    <a:pt x="27" y="134"/>
                  </a:lnTo>
                  <a:lnTo>
                    <a:pt x="27" y="107"/>
                  </a:lnTo>
                  <a:lnTo>
                    <a:pt x="200" y="107"/>
                  </a:lnTo>
                  <a:lnTo>
                    <a:pt x="200" y="134"/>
                  </a:lnTo>
                  <a:close/>
                  <a:moveTo>
                    <a:pt x="200" y="187"/>
                  </a:moveTo>
                  <a:lnTo>
                    <a:pt x="200" y="187"/>
                  </a:lnTo>
                  <a:lnTo>
                    <a:pt x="27" y="187"/>
                  </a:lnTo>
                  <a:lnTo>
                    <a:pt x="27" y="160"/>
                  </a:lnTo>
                  <a:lnTo>
                    <a:pt x="200" y="160"/>
                  </a:lnTo>
                  <a:lnTo>
                    <a:pt x="200" y="187"/>
                  </a:lnTo>
                  <a:close/>
                  <a:moveTo>
                    <a:pt x="200" y="240"/>
                  </a:moveTo>
                  <a:lnTo>
                    <a:pt x="200" y="240"/>
                  </a:lnTo>
                  <a:lnTo>
                    <a:pt x="27" y="240"/>
                  </a:lnTo>
                  <a:lnTo>
                    <a:pt x="27" y="213"/>
                  </a:lnTo>
                  <a:lnTo>
                    <a:pt x="200" y="213"/>
                  </a:lnTo>
                  <a:lnTo>
                    <a:pt x="200" y="240"/>
                  </a:lnTo>
                  <a:close/>
                  <a:moveTo>
                    <a:pt x="27" y="54"/>
                  </a:moveTo>
                  <a:lnTo>
                    <a:pt x="27" y="54"/>
                  </a:lnTo>
                  <a:lnTo>
                    <a:pt x="94" y="54"/>
                  </a:lnTo>
                  <a:lnTo>
                    <a:pt x="94" y="80"/>
                  </a:lnTo>
                  <a:lnTo>
                    <a:pt x="27" y="80"/>
                  </a:lnTo>
                  <a:lnTo>
                    <a:pt x="27" y="54"/>
                  </a:lnTo>
                  <a:close/>
                  <a:moveTo>
                    <a:pt x="212" y="0"/>
                  </a:moveTo>
                  <a:lnTo>
                    <a:pt x="212" y="0"/>
                  </a:lnTo>
                  <a:lnTo>
                    <a:pt x="93" y="0"/>
                  </a:lnTo>
                  <a:lnTo>
                    <a:pt x="0" y="0"/>
                  </a:lnTo>
                  <a:lnTo>
                    <a:pt x="0" y="267"/>
                  </a:lnTo>
                  <a:lnTo>
                    <a:pt x="225" y="267"/>
                  </a:lnTo>
                  <a:lnTo>
                    <a:pt x="228" y="16"/>
                  </a:lnTo>
                  <a:lnTo>
                    <a:pt x="212" y="0"/>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Tree>
    <p:extLst>
      <p:ext uri="{BB962C8B-B14F-4D97-AF65-F5344CB8AC3E}">
        <p14:creationId xmlns:p14="http://schemas.microsoft.com/office/powerpoint/2010/main" val="3900610535"/>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0C47F3D-2E80-4B07-BDA1-36DDB49F8012}"/>
              </a:ext>
              <a:ext uri="{C183D7F6-B498-43B3-948B-1728B52AA6E4}">
                <adec:decorative xmlns:adec="http://schemas.microsoft.com/office/drawing/2017/decorative" val="1"/>
              </a:ext>
            </a:extLst>
          </p:cNvPr>
          <p:cNvSpPr/>
          <p:nvPr/>
        </p:nvSpPr>
        <p:spPr bwMode="auto">
          <a:xfrm>
            <a:off x="588263" y="1206960"/>
            <a:ext cx="3601772" cy="1405236"/>
          </a:xfrm>
          <a:prstGeom prst="roundRect">
            <a:avLst>
              <a:gd name="adj" fmla="val 7462"/>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26" name="Rectangle: Rounded Corners 25">
            <a:extLst>
              <a:ext uri="{FF2B5EF4-FFF2-40B4-BE49-F238E27FC236}">
                <a16:creationId xmlns:a16="http://schemas.microsoft.com/office/drawing/2014/main" id="{3718C767-92C6-499E-8983-CB070F98C780}"/>
              </a:ext>
              <a:ext uri="{C183D7F6-B498-43B3-948B-1728B52AA6E4}">
                <adec:decorative xmlns:adec="http://schemas.microsoft.com/office/drawing/2017/decorative" val="1"/>
              </a:ext>
            </a:extLst>
          </p:cNvPr>
          <p:cNvSpPr/>
          <p:nvPr/>
        </p:nvSpPr>
        <p:spPr bwMode="auto">
          <a:xfrm>
            <a:off x="588263" y="2950856"/>
            <a:ext cx="3601772" cy="1405236"/>
          </a:xfrm>
          <a:prstGeom prst="roundRect">
            <a:avLst>
              <a:gd name="adj" fmla="val 7462"/>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29" name="Rectangle: Rounded Corners 28">
            <a:extLst>
              <a:ext uri="{FF2B5EF4-FFF2-40B4-BE49-F238E27FC236}">
                <a16:creationId xmlns:a16="http://schemas.microsoft.com/office/drawing/2014/main" id="{0D746B09-46BB-4310-9085-DD9E5412A9C9}"/>
              </a:ext>
              <a:ext uri="{C183D7F6-B498-43B3-948B-1728B52AA6E4}">
                <adec:decorative xmlns:adec="http://schemas.microsoft.com/office/drawing/2017/decorative" val="1"/>
              </a:ext>
            </a:extLst>
          </p:cNvPr>
          <p:cNvSpPr/>
          <p:nvPr/>
        </p:nvSpPr>
        <p:spPr bwMode="auto">
          <a:xfrm>
            <a:off x="588263" y="4691529"/>
            <a:ext cx="3601772" cy="1405236"/>
          </a:xfrm>
          <a:prstGeom prst="roundRect">
            <a:avLst>
              <a:gd name="adj" fmla="val 7462"/>
            </a:avLst>
          </a:prstGeom>
          <a:solidFill>
            <a:schemeClr val="bg2"/>
          </a:solidFill>
          <a:ln>
            <a:noFill/>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38" name="TextBox 37">
            <a:extLst>
              <a:ext uri="{FF2B5EF4-FFF2-40B4-BE49-F238E27FC236}">
                <a16:creationId xmlns:a16="http://schemas.microsoft.com/office/drawing/2014/main" id="{1471BD11-B62B-4ED4-BBA4-98DA4C63E389}"/>
              </a:ext>
              <a:ext uri="{C183D7F6-B498-43B3-948B-1728B52AA6E4}">
                <adec:decorative xmlns:adec="http://schemas.microsoft.com/office/drawing/2017/decorative" val="1"/>
              </a:ext>
            </a:extLst>
          </p:cNvPr>
          <p:cNvSpPr txBox="1"/>
          <p:nvPr/>
        </p:nvSpPr>
        <p:spPr>
          <a:xfrm>
            <a:off x="1236243" y="2001064"/>
            <a:ext cx="2305813" cy="5447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dirty="0">
                <a:ln>
                  <a:noFill/>
                </a:ln>
                <a:effectLst/>
                <a:uLnTx/>
                <a:uFillTx/>
                <a:latin typeface="+mj-lt"/>
                <a:ea typeface="+mn-ea"/>
                <a:cs typeface="+mn-cs"/>
              </a:rPr>
              <a:t>Users</a:t>
            </a:r>
          </a:p>
        </p:txBody>
      </p:sp>
      <p:sp>
        <p:nvSpPr>
          <p:cNvPr id="46" name="TextBox 45">
            <a:extLst>
              <a:ext uri="{FF2B5EF4-FFF2-40B4-BE49-F238E27FC236}">
                <a16:creationId xmlns:a16="http://schemas.microsoft.com/office/drawing/2014/main" id="{0B6972BE-AA1F-434D-9804-944AF0C9CB5A}"/>
              </a:ext>
              <a:ext uri="{C183D7F6-B498-43B3-948B-1728B52AA6E4}">
                <adec:decorative xmlns:adec="http://schemas.microsoft.com/office/drawing/2017/decorative" val="1"/>
              </a:ext>
            </a:extLst>
          </p:cNvPr>
          <p:cNvSpPr txBox="1"/>
          <p:nvPr/>
        </p:nvSpPr>
        <p:spPr>
          <a:xfrm>
            <a:off x="967089" y="3730302"/>
            <a:ext cx="2844121" cy="5447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dirty="0">
                <a:ln>
                  <a:noFill/>
                </a:ln>
                <a:effectLst/>
                <a:uLnTx/>
                <a:uFillTx/>
                <a:latin typeface="+mj-lt"/>
                <a:ea typeface="+mn-ea"/>
                <a:cs typeface="+mn-cs"/>
              </a:rPr>
              <a:t>Groups</a:t>
            </a:r>
          </a:p>
        </p:txBody>
      </p:sp>
      <p:sp>
        <p:nvSpPr>
          <p:cNvPr id="49" name="TextBox 48">
            <a:extLst>
              <a:ext uri="{FF2B5EF4-FFF2-40B4-BE49-F238E27FC236}">
                <a16:creationId xmlns:a16="http://schemas.microsoft.com/office/drawing/2014/main" id="{32CB9EF8-CDBB-4B46-9BA6-73B57ED416E0}"/>
              </a:ext>
              <a:ext uri="{C183D7F6-B498-43B3-948B-1728B52AA6E4}">
                <adec:decorative xmlns:adec="http://schemas.microsoft.com/office/drawing/2017/decorative" val="1"/>
              </a:ext>
            </a:extLst>
          </p:cNvPr>
          <p:cNvSpPr txBox="1"/>
          <p:nvPr/>
        </p:nvSpPr>
        <p:spPr>
          <a:xfrm>
            <a:off x="826849" y="5439462"/>
            <a:ext cx="3124600" cy="5447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GB" b="0" i="0" u="none" strike="noStrike" kern="1200" cap="none" spc="0" normalizeH="0" baseline="0" noProof="0">
                <a:ln>
                  <a:noFill/>
                </a:ln>
                <a:effectLst/>
                <a:uLnTx/>
                <a:uFillTx/>
                <a:latin typeface="+mj-lt"/>
                <a:ea typeface="+mn-ea"/>
                <a:cs typeface="+mn-cs"/>
              </a:rPr>
              <a:t>Devices</a:t>
            </a:r>
          </a:p>
        </p:txBody>
      </p:sp>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solidFill>
                  <a:schemeClr val="tx1"/>
                </a:solidFill>
              </a:rPr>
              <a:t>Assignments </a:t>
            </a:r>
          </a:p>
        </p:txBody>
      </p:sp>
      <p:grpSp>
        <p:nvGrpSpPr>
          <p:cNvPr id="16" name="Group 11">
            <a:extLst>
              <a:ext uri="{FF2B5EF4-FFF2-40B4-BE49-F238E27FC236}">
                <a16:creationId xmlns:a16="http://schemas.microsoft.com/office/drawing/2014/main" id="{0ABDF938-9868-48B8-88E9-0CEF8982F09F}"/>
              </a:ext>
              <a:ext uri="{C183D7F6-B498-43B3-948B-1728B52AA6E4}">
                <adec:decorative xmlns:adec="http://schemas.microsoft.com/office/drawing/2017/decorative" val="1"/>
              </a:ext>
            </a:extLst>
          </p:cNvPr>
          <p:cNvGrpSpPr>
            <a:grpSpLocks noChangeAspect="1"/>
          </p:cNvGrpSpPr>
          <p:nvPr/>
        </p:nvGrpSpPr>
        <p:grpSpPr bwMode="auto">
          <a:xfrm>
            <a:off x="1981927" y="1435653"/>
            <a:ext cx="814444" cy="481552"/>
            <a:chOff x="1174" y="1815"/>
            <a:chExt cx="252" cy="149"/>
          </a:xfrm>
        </p:grpSpPr>
        <p:sp>
          <p:nvSpPr>
            <p:cNvPr id="20" name="Freeform 12">
              <a:extLst>
                <a:ext uri="{FF2B5EF4-FFF2-40B4-BE49-F238E27FC236}">
                  <a16:creationId xmlns:a16="http://schemas.microsoft.com/office/drawing/2014/main" id="{6A69376B-21F9-49E6-9097-36ACEAA81060}"/>
                </a:ext>
              </a:extLst>
            </p:cNvPr>
            <p:cNvSpPr>
              <a:spLocks/>
            </p:cNvSpPr>
            <p:nvPr/>
          </p:nvSpPr>
          <p:spPr bwMode="auto">
            <a:xfrm>
              <a:off x="1174" y="1925"/>
              <a:ext cx="56" cy="39"/>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1" name="Freeform 13">
              <a:extLst>
                <a:ext uri="{FF2B5EF4-FFF2-40B4-BE49-F238E27FC236}">
                  <a16:creationId xmlns:a16="http://schemas.microsoft.com/office/drawing/2014/main" id="{A6DEBFE3-BFFF-49BC-93F9-D586C93EE5D1}"/>
                </a:ext>
              </a:extLst>
            </p:cNvPr>
            <p:cNvSpPr>
              <a:spLocks/>
            </p:cNvSpPr>
            <p:nvPr/>
          </p:nvSpPr>
          <p:spPr bwMode="auto">
            <a:xfrm>
              <a:off x="1241" y="1905"/>
              <a:ext cx="103" cy="59"/>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2" name="Freeform 14">
              <a:extLst>
                <a:ext uri="{FF2B5EF4-FFF2-40B4-BE49-F238E27FC236}">
                  <a16:creationId xmlns:a16="http://schemas.microsoft.com/office/drawing/2014/main" id="{1B5D6C1B-F886-46FE-A9D2-3E0E7D132F55}"/>
                </a:ext>
              </a:extLst>
            </p:cNvPr>
            <p:cNvSpPr>
              <a:spLocks/>
            </p:cNvSpPr>
            <p:nvPr/>
          </p:nvSpPr>
          <p:spPr bwMode="auto">
            <a:xfrm>
              <a:off x="1347" y="1924"/>
              <a:ext cx="79" cy="40"/>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4" name="Freeform 15">
              <a:extLst>
                <a:ext uri="{FF2B5EF4-FFF2-40B4-BE49-F238E27FC236}">
                  <a16:creationId xmlns:a16="http://schemas.microsoft.com/office/drawing/2014/main" id="{4F1CE8D7-2640-48EF-9F0C-C47261E38E6A}"/>
                </a:ext>
              </a:extLst>
            </p:cNvPr>
            <p:cNvSpPr>
              <a:spLocks/>
            </p:cNvSpPr>
            <p:nvPr/>
          </p:nvSpPr>
          <p:spPr bwMode="auto">
            <a:xfrm>
              <a:off x="1362" y="1865"/>
              <a:ext cx="49" cy="5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5" name="Freeform 16">
              <a:extLst>
                <a:ext uri="{FF2B5EF4-FFF2-40B4-BE49-F238E27FC236}">
                  <a16:creationId xmlns:a16="http://schemas.microsoft.com/office/drawing/2014/main" id="{52D78E31-C99D-44C4-89A3-52A71272B7A1}"/>
                </a:ext>
              </a:extLst>
            </p:cNvPr>
            <p:cNvSpPr>
              <a:spLocks/>
            </p:cNvSpPr>
            <p:nvPr/>
          </p:nvSpPr>
          <p:spPr bwMode="auto">
            <a:xfrm>
              <a:off x="1261" y="1815"/>
              <a:ext cx="79" cy="80"/>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8" name="Freeform 17">
              <a:extLst>
                <a:ext uri="{FF2B5EF4-FFF2-40B4-BE49-F238E27FC236}">
                  <a16:creationId xmlns:a16="http://schemas.microsoft.com/office/drawing/2014/main" id="{557D8BC2-AC92-4F87-9FCA-4C6A454E7ACF}"/>
                </a:ext>
              </a:extLst>
            </p:cNvPr>
            <p:cNvSpPr>
              <a:spLocks/>
            </p:cNvSpPr>
            <p:nvPr/>
          </p:nvSpPr>
          <p:spPr bwMode="auto">
            <a:xfrm>
              <a:off x="1184" y="1856"/>
              <a:ext cx="60" cy="59"/>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solidFill>
              <a:srgbClr val="D1D1D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57" name="Group 4">
            <a:extLst>
              <a:ext uri="{FF2B5EF4-FFF2-40B4-BE49-F238E27FC236}">
                <a16:creationId xmlns:a16="http://schemas.microsoft.com/office/drawing/2014/main" id="{7B6C324E-56DC-40FE-BE9B-7B40CC380B49}"/>
              </a:ext>
              <a:ext uri="{C183D7F6-B498-43B3-948B-1728B52AA6E4}">
                <adec:decorative xmlns:adec="http://schemas.microsoft.com/office/drawing/2017/decorative" val="1"/>
              </a:ext>
            </a:extLst>
          </p:cNvPr>
          <p:cNvGrpSpPr>
            <a:grpSpLocks noChangeAspect="1"/>
          </p:cNvGrpSpPr>
          <p:nvPr/>
        </p:nvGrpSpPr>
        <p:grpSpPr bwMode="auto">
          <a:xfrm>
            <a:off x="2087639" y="4860630"/>
            <a:ext cx="603020" cy="600736"/>
            <a:chOff x="239" y="3358"/>
            <a:chExt cx="264" cy="263"/>
          </a:xfrm>
        </p:grpSpPr>
        <p:sp>
          <p:nvSpPr>
            <p:cNvPr id="58" name="Freeform 5">
              <a:extLst>
                <a:ext uri="{FF2B5EF4-FFF2-40B4-BE49-F238E27FC236}">
                  <a16:creationId xmlns:a16="http://schemas.microsoft.com/office/drawing/2014/main" id="{AB9D3062-FA3A-41AD-8C0B-D205B877530A}"/>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59" name="Freeform 6">
              <a:extLst>
                <a:ext uri="{FF2B5EF4-FFF2-40B4-BE49-F238E27FC236}">
                  <a16:creationId xmlns:a16="http://schemas.microsoft.com/office/drawing/2014/main" id="{2D61DCB8-CF19-4C1F-8144-331A7A207514}"/>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60" name="Freeform 7">
              <a:extLst>
                <a:ext uri="{FF2B5EF4-FFF2-40B4-BE49-F238E27FC236}">
                  <a16:creationId xmlns:a16="http://schemas.microsoft.com/office/drawing/2014/main" id="{6C7C4D81-E8D4-42BE-91AC-8B2E70B1A20D}"/>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sp>
          <p:nvSpPr>
            <p:cNvPr id="61" name="Freeform 8">
              <a:extLst>
                <a:ext uri="{FF2B5EF4-FFF2-40B4-BE49-F238E27FC236}">
                  <a16:creationId xmlns:a16="http://schemas.microsoft.com/office/drawing/2014/main" id="{24FF0A89-4541-4807-88E1-63C1637FEC3B}"/>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a:solidFill>
                  <a:srgbClr val="1A1A1A"/>
                </a:solidFill>
                <a:latin typeface="Segoe UI"/>
              </a:endParaRPr>
            </a:p>
          </p:txBody>
        </p:sp>
      </p:grpSp>
      <p:pic>
        <p:nvPicPr>
          <p:cNvPr id="4" name="Picture 3">
            <a:extLst>
              <a:ext uri="{FF2B5EF4-FFF2-40B4-BE49-F238E27FC236}">
                <a16:creationId xmlns:a16="http://schemas.microsoft.com/office/drawing/2014/main" id="{0C4AF045-ED65-4468-BC90-7E17C05AA19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096216" y="3187174"/>
            <a:ext cx="585867" cy="466303"/>
          </a:xfrm>
          <a:prstGeom prst="rect">
            <a:avLst/>
          </a:prstGeom>
        </p:spPr>
      </p:pic>
    </p:spTree>
    <p:extLst>
      <p:ext uri="{BB962C8B-B14F-4D97-AF65-F5344CB8AC3E}">
        <p14:creationId xmlns:p14="http://schemas.microsoft.com/office/powerpoint/2010/main" val="1492499621"/>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Device </a:t>
            </a:r>
            <a:r>
              <a:rPr lang="en-GB" err="1"/>
              <a:t>enrollment</a:t>
            </a:r>
            <a:r>
              <a:rPr lang="en-GB"/>
              <a:t> </a:t>
            </a:r>
          </a:p>
        </p:txBody>
      </p:sp>
      <p:sp>
        <p:nvSpPr>
          <p:cNvPr id="6" name="Rectangle 5">
            <a:extLst>
              <a:ext uri="{FF2B5EF4-FFF2-40B4-BE49-F238E27FC236}">
                <a16:creationId xmlns:a16="http://schemas.microsoft.com/office/drawing/2014/main" id="{0FDC8CDD-4BBD-4725-838A-AC94757AA4E9}"/>
              </a:ext>
            </a:extLst>
          </p:cNvPr>
          <p:cNvSpPr/>
          <p:nvPr/>
        </p:nvSpPr>
        <p:spPr>
          <a:xfrm>
            <a:off x="588263" y="1151182"/>
            <a:ext cx="6417510" cy="5096809"/>
          </a:xfrm>
          <a:prstGeom prst="rect">
            <a:avLst/>
          </a:prstGeom>
        </p:spPr>
        <p:txBody>
          <a:bodyPr lIns="0"/>
          <a:lstStyle/>
          <a:p>
            <a:pPr lvl="0">
              <a:lnSpc>
                <a:spcPct val="90000"/>
              </a:lnSpc>
              <a:spcBef>
                <a:spcPts val="600"/>
              </a:spcBef>
              <a:spcAft>
                <a:spcPts val="600"/>
              </a:spcAft>
            </a:pPr>
            <a:r>
              <a:rPr lang="en-GB" sz="1600" dirty="0">
                <a:solidFill>
                  <a:schemeClr val="accent1"/>
                </a:solidFill>
                <a:latin typeface="+mj-lt"/>
              </a:rPr>
              <a:t>Android </a:t>
            </a:r>
            <a:r>
              <a:rPr lang="en-GB" sz="1600" dirty="0" err="1">
                <a:solidFill>
                  <a:schemeClr val="accent1"/>
                </a:solidFill>
                <a:latin typeface="+mj-lt"/>
              </a:rPr>
              <a:t>enrollment</a:t>
            </a:r>
            <a:r>
              <a:rPr lang="en-GB" sz="1600" dirty="0">
                <a:solidFill>
                  <a:schemeClr val="accent1"/>
                </a:solidFill>
                <a:latin typeface="+mj-lt"/>
              </a:rPr>
              <a:t> </a:t>
            </a:r>
          </a:p>
          <a:p>
            <a:pPr>
              <a:lnSpc>
                <a:spcPct val="90000"/>
              </a:lnSpc>
              <a:spcBef>
                <a:spcPts val="600"/>
              </a:spcBef>
              <a:spcAft>
                <a:spcPts val="600"/>
              </a:spcAft>
            </a:pPr>
            <a:r>
              <a:rPr lang="en-GB" sz="1400" dirty="0"/>
              <a:t>Use Company Portal client that </a:t>
            </a:r>
            <a:r>
              <a:rPr lang="en-GB" sz="1400" dirty="0" err="1"/>
              <a:t>enrolls</a:t>
            </a:r>
            <a:r>
              <a:rPr lang="en-GB" sz="1400" dirty="0"/>
              <a:t> using Device Administrator profile.</a:t>
            </a:r>
          </a:p>
          <a:p>
            <a:pPr>
              <a:lnSpc>
                <a:spcPct val="90000"/>
              </a:lnSpc>
              <a:spcBef>
                <a:spcPts val="600"/>
              </a:spcBef>
              <a:spcAft>
                <a:spcPts val="600"/>
              </a:spcAft>
            </a:pPr>
            <a:r>
              <a:rPr lang="en-GB" sz="1400" dirty="0"/>
              <a:t>These devices do not run Google Play Services and run Android Open-Source versions.  </a:t>
            </a:r>
          </a:p>
          <a:p>
            <a:pPr>
              <a:lnSpc>
                <a:spcPct val="90000"/>
              </a:lnSpc>
              <a:spcBef>
                <a:spcPts val="600"/>
              </a:spcBef>
              <a:spcAft>
                <a:spcPts val="600"/>
              </a:spcAft>
            </a:pPr>
            <a:r>
              <a:rPr lang="en-GB" sz="1400" dirty="0"/>
              <a:t>Firmware is built and supported by our OEM partners</a:t>
            </a:r>
          </a:p>
          <a:p>
            <a:pPr>
              <a:lnSpc>
                <a:spcPct val="90000"/>
              </a:lnSpc>
              <a:spcBef>
                <a:spcPts val="1200"/>
              </a:spcBef>
              <a:spcAft>
                <a:spcPts val="600"/>
              </a:spcAft>
            </a:pPr>
            <a:r>
              <a:rPr lang="en-GB" sz="1600" dirty="0" err="1">
                <a:solidFill>
                  <a:schemeClr val="accent1"/>
                </a:solidFill>
                <a:latin typeface="+mj-lt"/>
              </a:rPr>
              <a:t>Enrollment</a:t>
            </a:r>
            <a:r>
              <a:rPr lang="en-GB" sz="1600" dirty="0">
                <a:solidFill>
                  <a:schemeClr val="accent1"/>
                </a:solidFill>
                <a:latin typeface="+mj-lt"/>
              </a:rPr>
              <a:t> restrictions</a:t>
            </a:r>
          </a:p>
          <a:p>
            <a:pPr lvl="0">
              <a:lnSpc>
                <a:spcPct val="90000"/>
              </a:lnSpc>
              <a:spcBef>
                <a:spcPts val="600"/>
              </a:spcBef>
              <a:spcAft>
                <a:spcPts val="600"/>
              </a:spcAft>
            </a:pPr>
            <a:r>
              <a:rPr lang="en-GB" sz="1400" dirty="0"/>
              <a:t>By default, users can only </a:t>
            </a:r>
            <a:r>
              <a:rPr lang="en-GB" sz="1400" dirty="0" err="1"/>
              <a:t>enroll</a:t>
            </a:r>
            <a:r>
              <a:rPr lang="en-GB" sz="1400" dirty="0"/>
              <a:t> up to 5 devices. </a:t>
            </a:r>
          </a:p>
          <a:p>
            <a:pPr lvl="0">
              <a:lnSpc>
                <a:spcPct val="90000"/>
              </a:lnSpc>
              <a:spcBef>
                <a:spcPts val="600"/>
              </a:spcBef>
              <a:spcAft>
                <a:spcPts val="600"/>
              </a:spcAft>
            </a:pPr>
            <a:r>
              <a:rPr lang="en-GB" sz="1400" dirty="0"/>
              <a:t>If using hotdesking, this number may need to be increased.</a:t>
            </a:r>
          </a:p>
          <a:p>
            <a:pPr lvl="0">
              <a:lnSpc>
                <a:spcPct val="90000"/>
              </a:lnSpc>
              <a:spcBef>
                <a:spcPts val="600"/>
              </a:spcBef>
              <a:spcAft>
                <a:spcPts val="600"/>
              </a:spcAft>
            </a:pPr>
            <a:r>
              <a:rPr lang="en-GB" sz="1400" dirty="0"/>
              <a:t>Consider any existing device type restrictions and if changes need to be made.</a:t>
            </a:r>
            <a:endParaRPr lang="en-GB" sz="1400" dirty="0">
              <a:solidFill>
                <a:srgbClr val="4B53BC"/>
              </a:solidFill>
              <a:latin typeface="+mj-lt"/>
            </a:endParaRPr>
          </a:p>
          <a:p>
            <a:pPr>
              <a:lnSpc>
                <a:spcPct val="90000"/>
              </a:lnSpc>
              <a:spcBef>
                <a:spcPts val="1200"/>
              </a:spcBef>
              <a:spcAft>
                <a:spcPts val="600"/>
              </a:spcAft>
            </a:pPr>
            <a:r>
              <a:rPr lang="en-GB" sz="1600" dirty="0">
                <a:solidFill>
                  <a:schemeClr val="accent1"/>
                </a:solidFill>
                <a:latin typeface="+mj-lt"/>
              </a:rPr>
              <a:t>Corporate Device Management</a:t>
            </a:r>
          </a:p>
          <a:p>
            <a:pPr>
              <a:lnSpc>
                <a:spcPct val="90000"/>
              </a:lnSpc>
              <a:spcBef>
                <a:spcPts val="600"/>
              </a:spcBef>
              <a:spcAft>
                <a:spcPts val="600"/>
              </a:spcAft>
            </a:pPr>
            <a:r>
              <a:rPr lang="en-GB" sz="1400" dirty="0"/>
              <a:t>Importing device serial numbers into Microsoft Intune lets you identify them as Corporate devices identifiers.</a:t>
            </a:r>
          </a:p>
          <a:p>
            <a:pPr>
              <a:lnSpc>
                <a:spcPct val="90000"/>
              </a:lnSpc>
              <a:spcBef>
                <a:spcPts val="600"/>
              </a:spcBef>
              <a:spcAft>
                <a:spcPts val="600"/>
              </a:spcAft>
            </a:pPr>
            <a:r>
              <a:rPr lang="en-GB" sz="1400" dirty="0"/>
              <a:t>Ensures that only authorised devices are used. </a:t>
            </a:r>
            <a:endParaRPr lang="en-GB" sz="1400" b="1" dirty="0"/>
          </a:p>
        </p:txBody>
      </p:sp>
      <p:pic>
        <p:nvPicPr>
          <p:cNvPr id="8" name="Picture 7">
            <a:extLst>
              <a:ext uri="{FF2B5EF4-FFF2-40B4-BE49-F238E27FC236}">
                <a16:creationId xmlns:a16="http://schemas.microsoft.com/office/drawing/2014/main" id="{4FFBF7DB-53F4-4195-90F2-832EBC488D1A}"/>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114" r="48675"/>
          <a:stretch/>
        </p:blipFill>
        <p:spPr>
          <a:xfrm>
            <a:off x="7924801" y="0"/>
            <a:ext cx="4267200" cy="6858000"/>
          </a:xfrm>
          <a:prstGeom prst="rect">
            <a:avLst/>
          </a:prstGeom>
        </p:spPr>
      </p:pic>
    </p:spTree>
    <p:extLst>
      <p:ext uri="{BB962C8B-B14F-4D97-AF65-F5344CB8AC3E}">
        <p14:creationId xmlns:p14="http://schemas.microsoft.com/office/powerpoint/2010/main" val="23772555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100000" fill="hold" grpId="1" nodeType="withEffect">
                                  <p:stCondLst>
                                    <p:cond delay="0"/>
                                  </p:stCondLst>
                                  <p:childTnLst>
                                    <p:animMotion origin="layout" path="M 1.66667E-6 -1.85185E-6 L 1.66667E-6 0.04167 " pathEditMode="relative" rAng="0" ptsTypes="AA">
                                      <p:cBhvr>
                                        <p:cTn id="9" dur="750" spd="-100000" fill="hold"/>
                                        <p:tgtEl>
                                          <p:spTgt spid="6"/>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468F-9621-4CDD-9FA3-FFC43A91E316}"/>
              </a:ext>
            </a:extLst>
          </p:cNvPr>
          <p:cNvSpPr>
            <a:spLocks noGrp="1"/>
          </p:cNvSpPr>
          <p:nvPr>
            <p:ph type="title"/>
          </p:nvPr>
        </p:nvSpPr>
        <p:spPr/>
        <p:txBody>
          <a:bodyPr/>
          <a:lstStyle/>
          <a:p>
            <a:r>
              <a:rPr lang="en-GB"/>
              <a:t>Compliance Policies</a:t>
            </a:r>
          </a:p>
        </p:txBody>
      </p:sp>
      <p:sp>
        <p:nvSpPr>
          <p:cNvPr id="6" name="Rectangle 5">
            <a:extLst>
              <a:ext uri="{FF2B5EF4-FFF2-40B4-BE49-F238E27FC236}">
                <a16:creationId xmlns:a16="http://schemas.microsoft.com/office/drawing/2014/main" id="{0FDC8CDD-4BBD-4725-838A-AC94757AA4E9}"/>
              </a:ext>
            </a:extLst>
          </p:cNvPr>
          <p:cNvSpPr/>
          <p:nvPr/>
        </p:nvSpPr>
        <p:spPr>
          <a:xfrm>
            <a:off x="588263" y="1151182"/>
            <a:ext cx="6417510" cy="5096809"/>
          </a:xfrm>
          <a:prstGeom prst="rect">
            <a:avLst/>
          </a:prstGeom>
        </p:spPr>
        <p:txBody>
          <a:bodyPr lIns="0" tIns="45720" rIns="91440" bIns="45720" anchor="t"/>
          <a:lstStyle/>
          <a:p>
            <a:pPr lvl="0">
              <a:lnSpc>
                <a:spcPct val="90000"/>
              </a:lnSpc>
              <a:spcBef>
                <a:spcPts val="600"/>
              </a:spcBef>
              <a:spcAft>
                <a:spcPts val="600"/>
              </a:spcAft>
              <a:tabLst>
                <a:tab pos="3309938" algn="l"/>
              </a:tabLst>
            </a:pPr>
            <a:r>
              <a:rPr lang="en-GB" sz="1600" dirty="0">
                <a:solidFill>
                  <a:schemeClr val="accent1"/>
                </a:solidFill>
                <a:latin typeface="+mj-lt"/>
              </a:rPr>
              <a:t>What is a compliance policy?</a:t>
            </a:r>
          </a:p>
          <a:p>
            <a:pPr lvl="0">
              <a:lnSpc>
                <a:spcPct val="90000"/>
              </a:lnSpc>
              <a:spcBef>
                <a:spcPts val="600"/>
              </a:spcBef>
              <a:spcAft>
                <a:spcPts val="600"/>
              </a:spcAft>
            </a:pPr>
            <a:r>
              <a:rPr lang="en-GB" sz="1400" dirty="0"/>
              <a:t>Defines the </a:t>
            </a:r>
            <a:r>
              <a:rPr lang="en-GB" sz="1400" dirty="0">
                <a:latin typeface="+mj-lt"/>
              </a:rPr>
              <a:t>rules and settings </a:t>
            </a:r>
            <a:r>
              <a:rPr lang="en-GB" sz="1400" dirty="0"/>
              <a:t>a user or device must meet to be compliant. </a:t>
            </a:r>
          </a:p>
          <a:p>
            <a:pPr lvl="0">
              <a:lnSpc>
                <a:spcPct val="90000"/>
              </a:lnSpc>
              <a:spcBef>
                <a:spcPts val="600"/>
              </a:spcBef>
              <a:spcAft>
                <a:spcPts val="600"/>
              </a:spcAft>
            </a:pPr>
            <a:r>
              <a:rPr lang="en-GB" sz="1400" dirty="0"/>
              <a:t>Can include </a:t>
            </a:r>
            <a:r>
              <a:rPr lang="en-GB" sz="1400" dirty="0">
                <a:latin typeface="+mj-lt"/>
              </a:rPr>
              <a:t>actions</a:t>
            </a:r>
            <a:r>
              <a:rPr lang="en-GB" sz="1400" dirty="0"/>
              <a:t> to take on any device that isn’t compliant and be used with </a:t>
            </a:r>
            <a:r>
              <a:rPr lang="en-GB" sz="1400" dirty="0">
                <a:latin typeface="+mj-lt"/>
              </a:rPr>
              <a:t>conditional access </a:t>
            </a:r>
            <a:r>
              <a:rPr lang="en-GB" sz="1400" dirty="0"/>
              <a:t>to block access if required.</a:t>
            </a:r>
            <a:br>
              <a:rPr lang="en-GB" sz="1400" dirty="0"/>
            </a:br>
            <a:endParaRPr lang="en-GB" sz="1600" dirty="0">
              <a:solidFill>
                <a:schemeClr val="accent1"/>
              </a:solidFill>
            </a:endParaRPr>
          </a:p>
          <a:p>
            <a:pPr>
              <a:lnSpc>
                <a:spcPct val="90000"/>
              </a:lnSpc>
              <a:spcBef>
                <a:spcPts val="600"/>
              </a:spcBef>
              <a:spcAft>
                <a:spcPts val="600"/>
              </a:spcAft>
            </a:pPr>
            <a:r>
              <a:rPr lang="en-GB" sz="1600" dirty="0">
                <a:solidFill>
                  <a:schemeClr val="accent1"/>
                </a:solidFill>
                <a:latin typeface="+mj-lt"/>
              </a:rPr>
              <a:t>Best Practices with Teams Android Devices</a:t>
            </a:r>
          </a:p>
          <a:p>
            <a:pPr>
              <a:lnSpc>
                <a:spcPct val="90000"/>
              </a:lnSpc>
              <a:spcBef>
                <a:spcPts val="600"/>
              </a:spcBef>
              <a:spcAft>
                <a:spcPts val="600"/>
              </a:spcAft>
            </a:pPr>
            <a:r>
              <a:rPr lang="en-GB" sz="1400" dirty="0"/>
              <a:t>Not all </a:t>
            </a:r>
            <a:r>
              <a:rPr lang="en-GB" sz="1400" dirty="0">
                <a:latin typeface="+mj-lt"/>
              </a:rPr>
              <a:t>compliance settings </a:t>
            </a:r>
            <a:r>
              <a:rPr lang="en-GB" sz="1400" dirty="0"/>
              <a:t>are </a:t>
            </a:r>
            <a:r>
              <a:rPr lang="en-GB" sz="1400" dirty="0">
                <a:latin typeface="+mj-lt"/>
              </a:rPr>
              <a:t>applicable</a:t>
            </a:r>
            <a:r>
              <a:rPr lang="en-GB" sz="1400" dirty="0"/>
              <a:t> to Teams Android Devices such as:</a:t>
            </a:r>
          </a:p>
          <a:p>
            <a:pPr marL="288925" lvl="1" indent="-168275">
              <a:lnSpc>
                <a:spcPct val="90000"/>
              </a:lnSpc>
              <a:spcBef>
                <a:spcPts val="600"/>
              </a:spcBef>
              <a:spcAft>
                <a:spcPts val="600"/>
              </a:spcAft>
              <a:buFont typeface="Arial" panose="020B0604020202020204" pitchFamily="34" charset="0"/>
              <a:buChar char="•"/>
            </a:pPr>
            <a:r>
              <a:rPr lang="en-GB" sz="1200" dirty="0"/>
              <a:t>Google Play Protect</a:t>
            </a:r>
          </a:p>
          <a:p>
            <a:pPr marL="288925" lvl="1" indent="-168275">
              <a:lnSpc>
                <a:spcPct val="90000"/>
              </a:lnSpc>
              <a:spcBef>
                <a:spcPts val="600"/>
              </a:spcBef>
              <a:spcAft>
                <a:spcPts val="600"/>
              </a:spcAft>
              <a:buFont typeface="Arial" panose="020B0604020202020204" pitchFamily="34" charset="0"/>
              <a:buChar char="•"/>
            </a:pPr>
            <a:r>
              <a:rPr lang="en-GB" sz="1200" dirty="0"/>
              <a:t>Defender for Endpoint Rules</a:t>
            </a:r>
          </a:p>
          <a:p>
            <a:pPr>
              <a:lnSpc>
                <a:spcPct val="90000"/>
              </a:lnSpc>
              <a:spcBef>
                <a:spcPts val="600"/>
              </a:spcBef>
              <a:spcAft>
                <a:spcPts val="600"/>
              </a:spcAft>
            </a:pPr>
            <a:r>
              <a:rPr lang="en-GB" sz="1400" dirty="0"/>
              <a:t>Deploy </a:t>
            </a:r>
            <a:r>
              <a:rPr lang="en-GB" sz="1400" dirty="0">
                <a:latin typeface="+mj-lt"/>
              </a:rPr>
              <a:t>Assignment Filters </a:t>
            </a:r>
            <a:r>
              <a:rPr lang="en-GB" sz="1400" dirty="0"/>
              <a:t>in your environment to ensure fine grain control on </a:t>
            </a:r>
            <a:r>
              <a:rPr lang="en-GB" sz="1400" dirty="0">
                <a:latin typeface="+mj-lt"/>
              </a:rPr>
              <a:t>applying compliance policies to the correct device types.</a:t>
            </a:r>
          </a:p>
        </p:txBody>
      </p:sp>
      <p:pic>
        <p:nvPicPr>
          <p:cNvPr id="5" name="Picture 4">
            <a:extLst>
              <a:ext uri="{FF2B5EF4-FFF2-40B4-BE49-F238E27FC236}">
                <a16:creationId xmlns:a16="http://schemas.microsoft.com/office/drawing/2014/main" id="{1A7464E4-39F4-4D6F-A70C-63ABAAD2759B}"/>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6" r="7223"/>
          <a:stretch/>
        </p:blipFill>
        <p:spPr>
          <a:xfrm>
            <a:off x="7940984" y="0"/>
            <a:ext cx="4251016" cy="6858000"/>
          </a:xfrm>
          <a:prstGeom prst="rect">
            <a:avLst/>
          </a:prstGeom>
        </p:spPr>
      </p:pic>
    </p:spTree>
    <p:extLst>
      <p:ext uri="{BB962C8B-B14F-4D97-AF65-F5344CB8AC3E}">
        <p14:creationId xmlns:p14="http://schemas.microsoft.com/office/powerpoint/2010/main" val="19608427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100000" fill="hold" grpId="1" nodeType="withEffect">
                                  <p:stCondLst>
                                    <p:cond delay="0"/>
                                  </p:stCondLst>
                                  <p:childTnLst>
                                    <p:animMotion origin="layout" path="M 1.66667E-6 -1.85185E-6 L 1.66667E-6 0.04167 " pathEditMode="relative" rAng="0" ptsTypes="AA">
                                      <p:cBhvr>
                                        <p:cTn id="9" dur="750" spd="-100000" fill="hold"/>
                                        <p:tgtEl>
                                          <p:spTgt spid="6"/>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689A6-784A-4866-A44C-27D1E9E6DF17}"/>
              </a:ext>
            </a:extLst>
          </p:cNvPr>
          <p:cNvSpPr>
            <a:spLocks noGrp="1"/>
          </p:cNvSpPr>
          <p:nvPr>
            <p:ph type="title"/>
          </p:nvPr>
        </p:nvSpPr>
        <p:spPr>
          <a:xfrm>
            <a:off x="588263" y="497541"/>
            <a:ext cx="11018520" cy="430887"/>
          </a:xfrm>
        </p:spPr>
        <p:txBody>
          <a:bodyPr/>
          <a:lstStyle/>
          <a:p>
            <a:r>
              <a:rPr lang="en-US"/>
              <a:t>Assignment filters in Intune </a:t>
            </a:r>
            <a:endParaRPr lang="en-GB"/>
          </a:p>
        </p:txBody>
      </p:sp>
      <p:sp>
        <p:nvSpPr>
          <p:cNvPr id="19" name="TextBox 18">
            <a:extLst>
              <a:ext uri="{FF2B5EF4-FFF2-40B4-BE49-F238E27FC236}">
                <a16:creationId xmlns:a16="http://schemas.microsoft.com/office/drawing/2014/main" id="{4FAE8EB4-AAB5-4A7E-8E24-67C66CB9BC49}"/>
              </a:ext>
            </a:extLst>
          </p:cNvPr>
          <p:cNvSpPr txBox="1"/>
          <p:nvPr/>
        </p:nvSpPr>
        <p:spPr>
          <a:xfrm>
            <a:off x="1107734" y="1459432"/>
            <a:ext cx="1371559" cy="276999"/>
          </a:xfrm>
          <a:prstGeom prst="rect">
            <a:avLst/>
          </a:prstGeom>
          <a:noFill/>
        </p:spPr>
        <p:txBody>
          <a:bodyPr wrap="square" lIns="0">
            <a:spAutoFit/>
          </a:bodyPr>
          <a:lstStyle/>
          <a:p>
            <a:r>
              <a:rPr lang="en-US" sz="1200">
                <a:latin typeface="+mj-lt"/>
                <a:cs typeface="Segoe UI Light" panose="020B0502040204020203" pitchFamily="34" charset="0"/>
              </a:rPr>
              <a:t>Create filter</a:t>
            </a:r>
          </a:p>
        </p:txBody>
      </p:sp>
      <p:sp>
        <p:nvSpPr>
          <p:cNvPr id="15" name="TextBox 14">
            <a:extLst>
              <a:ext uri="{FF2B5EF4-FFF2-40B4-BE49-F238E27FC236}">
                <a16:creationId xmlns:a16="http://schemas.microsoft.com/office/drawing/2014/main" id="{B6BBA5F3-753C-4EAA-A29E-B4FFBFC14712}"/>
              </a:ext>
            </a:extLst>
          </p:cNvPr>
          <p:cNvSpPr txBox="1"/>
          <p:nvPr/>
        </p:nvSpPr>
        <p:spPr>
          <a:xfrm>
            <a:off x="3590438" y="1274766"/>
            <a:ext cx="1818017" cy="646331"/>
          </a:xfrm>
          <a:prstGeom prst="rect">
            <a:avLst/>
          </a:prstGeom>
          <a:noFill/>
        </p:spPr>
        <p:txBody>
          <a:bodyPr wrap="square" lIns="0">
            <a:spAutoFit/>
          </a:bodyPr>
          <a:lstStyle/>
          <a:p>
            <a:r>
              <a:rPr lang="en-US" sz="1200" dirty="0">
                <a:latin typeface="+mj-lt"/>
                <a:cs typeface="Segoe UI Light" panose="020B0502040204020203" pitchFamily="34" charset="0"/>
              </a:rPr>
              <a:t>Assign application or policy while specifying which filter to use</a:t>
            </a:r>
          </a:p>
        </p:txBody>
      </p:sp>
      <p:sp>
        <p:nvSpPr>
          <p:cNvPr id="67" name="TextBox 66">
            <a:extLst>
              <a:ext uri="{FF2B5EF4-FFF2-40B4-BE49-F238E27FC236}">
                <a16:creationId xmlns:a16="http://schemas.microsoft.com/office/drawing/2014/main" id="{80C9E561-A99D-4E8A-8A23-316DF3916BF4}"/>
              </a:ext>
            </a:extLst>
          </p:cNvPr>
          <p:cNvSpPr txBox="1"/>
          <p:nvPr/>
        </p:nvSpPr>
        <p:spPr>
          <a:xfrm>
            <a:off x="6163931" y="1367099"/>
            <a:ext cx="1671973" cy="461665"/>
          </a:xfrm>
          <a:prstGeom prst="rect">
            <a:avLst/>
          </a:prstGeom>
          <a:noFill/>
        </p:spPr>
        <p:txBody>
          <a:bodyPr wrap="square" lIns="0">
            <a:spAutoFit/>
          </a:bodyPr>
          <a:lstStyle/>
          <a:p>
            <a:r>
              <a:rPr lang="en-US" sz="1200" dirty="0">
                <a:latin typeface="+mj-lt"/>
                <a:cs typeface="Segoe UI Light" panose="020B0502040204020203" pitchFamily="34" charset="0"/>
              </a:rPr>
              <a:t>Wait for device check-in and filter evaluation</a:t>
            </a:r>
          </a:p>
        </p:txBody>
      </p:sp>
      <p:sp>
        <p:nvSpPr>
          <p:cNvPr id="13" name="TextBox 12">
            <a:extLst>
              <a:ext uri="{FF2B5EF4-FFF2-40B4-BE49-F238E27FC236}">
                <a16:creationId xmlns:a16="http://schemas.microsoft.com/office/drawing/2014/main" id="{BD27C646-C958-482E-BD43-CC1A8C1F8B6C}"/>
              </a:ext>
            </a:extLst>
          </p:cNvPr>
          <p:cNvSpPr txBox="1"/>
          <p:nvPr/>
        </p:nvSpPr>
        <p:spPr>
          <a:xfrm>
            <a:off x="9456803" y="1459432"/>
            <a:ext cx="1930951" cy="276999"/>
          </a:xfrm>
          <a:prstGeom prst="rect">
            <a:avLst/>
          </a:prstGeom>
          <a:noFill/>
        </p:spPr>
        <p:txBody>
          <a:bodyPr wrap="square" lIns="0">
            <a:spAutoFit/>
          </a:bodyPr>
          <a:lstStyle/>
          <a:p>
            <a:r>
              <a:rPr lang="en-US" sz="1200">
                <a:latin typeface="+mj-lt"/>
                <a:cs typeface="Segoe UI Light" panose="020B0502040204020203" pitchFamily="34" charset="0"/>
              </a:rPr>
              <a:t>View results</a:t>
            </a:r>
          </a:p>
        </p:txBody>
      </p:sp>
      <p:sp>
        <p:nvSpPr>
          <p:cNvPr id="7" name="Oval 6">
            <a:extLst>
              <a:ext uri="{FF2B5EF4-FFF2-40B4-BE49-F238E27FC236}">
                <a16:creationId xmlns:a16="http://schemas.microsoft.com/office/drawing/2014/main" id="{E443B557-1ED3-45E2-A170-72A35186D796}"/>
              </a:ext>
              <a:ext uri="{C183D7F6-B498-43B3-948B-1728B52AA6E4}">
                <adec:decorative xmlns:adec="http://schemas.microsoft.com/office/drawing/2017/decorative" val="1"/>
              </a:ext>
            </a:extLst>
          </p:cNvPr>
          <p:cNvSpPr/>
          <p:nvPr/>
        </p:nvSpPr>
        <p:spPr bwMode="auto">
          <a:xfrm>
            <a:off x="585058" y="1382031"/>
            <a:ext cx="431800" cy="431800"/>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a:solidFill>
                  <a:schemeClr val="bg1"/>
                </a:solidFill>
                <a:latin typeface="+mj-lt"/>
                <a:ea typeface="Segoe UI" pitchFamily="34" charset="0"/>
                <a:cs typeface="Segoe UI" pitchFamily="34" charset="0"/>
              </a:rPr>
              <a:t>1</a:t>
            </a:r>
          </a:p>
        </p:txBody>
      </p:sp>
      <p:sp>
        <p:nvSpPr>
          <p:cNvPr id="95" name="Oval 94">
            <a:extLst>
              <a:ext uri="{FF2B5EF4-FFF2-40B4-BE49-F238E27FC236}">
                <a16:creationId xmlns:a16="http://schemas.microsoft.com/office/drawing/2014/main" id="{A0502108-4606-4EED-8A90-2FB1B42A1490}"/>
              </a:ext>
              <a:ext uri="{C183D7F6-B498-43B3-948B-1728B52AA6E4}">
                <adec:decorative xmlns:adec="http://schemas.microsoft.com/office/drawing/2017/decorative" val="1"/>
              </a:ext>
            </a:extLst>
          </p:cNvPr>
          <p:cNvSpPr/>
          <p:nvPr/>
        </p:nvSpPr>
        <p:spPr bwMode="auto">
          <a:xfrm>
            <a:off x="3027399" y="1382031"/>
            <a:ext cx="431800" cy="431800"/>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a:solidFill>
                  <a:schemeClr val="bg1"/>
                </a:solidFill>
                <a:latin typeface="+mj-lt"/>
                <a:ea typeface="Segoe UI" pitchFamily="34" charset="0"/>
                <a:cs typeface="Segoe UI" pitchFamily="34" charset="0"/>
              </a:rPr>
              <a:t>2</a:t>
            </a:r>
          </a:p>
        </p:txBody>
      </p:sp>
      <p:sp>
        <p:nvSpPr>
          <p:cNvPr id="96" name="Oval 95">
            <a:extLst>
              <a:ext uri="{FF2B5EF4-FFF2-40B4-BE49-F238E27FC236}">
                <a16:creationId xmlns:a16="http://schemas.microsoft.com/office/drawing/2014/main" id="{C9FDA86C-C4BD-450B-A046-70F1A651D07E}"/>
              </a:ext>
              <a:ext uri="{C183D7F6-B498-43B3-948B-1728B52AA6E4}">
                <adec:decorative xmlns:adec="http://schemas.microsoft.com/office/drawing/2017/decorative" val="1"/>
              </a:ext>
            </a:extLst>
          </p:cNvPr>
          <p:cNvSpPr/>
          <p:nvPr/>
        </p:nvSpPr>
        <p:spPr bwMode="auto">
          <a:xfrm>
            <a:off x="5641255" y="1382031"/>
            <a:ext cx="431800" cy="431800"/>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a:solidFill>
                  <a:schemeClr val="bg1"/>
                </a:solidFill>
                <a:latin typeface="+mj-lt"/>
                <a:ea typeface="Segoe UI" pitchFamily="34" charset="0"/>
                <a:cs typeface="Segoe UI" pitchFamily="34" charset="0"/>
              </a:rPr>
              <a:t>3</a:t>
            </a:r>
          </a:p>
        </p:txBody>
      </p:sp>
      <p:sp>
        <p:nvSpPr>
          <p:cNvPr id="97" name="Oval 96">
            <a:extLst>
              <a:ext uri="{FF2B5EF4-FFF2-40B4-BE49-F238E27FC236}">
                <a16:creationId xmlns:a16="http://schemas.microsoft.com/office/drawing/2014/main" id="{F450974B-B87E-4DA4-B1F3-A3F226B23CB8}"/>
              </a:ext>
              <a:ext uri="{C183D7F6-B498-43B3-948B-1728B52AA6E4}">
                <adec:decorative xmlns:adec="http://schemas.microsoft.com/office/drawing/2017/decorative" val="1"/>
              </a:ext>
            </a:extLst>
          </p:cNvPr>
          <p:cNvSpPr/>
          <p:nvPr/>
        </p:nvSpPr>
        <p:spPr bwMode="auto">
          <a:xfrm>
            <a:off x="8934127" y="1382031"/>
            <a:ext cx="431800" cy="431800"/>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a:solidFill>
                  <a:schemeClr val="bg1"/>
                </a:solidFill>
                <a:latin typeface="+mj-lt"/>
                <a:ea typeface="Segoe UI" pitchFamily="34" charset="0"/>
                <a:cs typeface="Segoe UI" pitchFamily="34" charset="0"/>
              </a:rPr>
              <a:t>4</a:t>
            </a:r>
          </a:p>
        </p:txBody>
      </p:sp>
      <p:sp>
        <p:nvSpPr>
          <p:cNvPr id="3" name="Rectangle 2">
            <a:extLst>
              <a:ext uri="{FF2B5EF4-FFF2-40B4-BE49-F238E27FC236}">
                <a16:creationId xmlns:a16="http://schemas.microsoft.com/office/drawing/2014/main" id="{86B68233-A07D-4B91-8E29-9858F7556927}"/>
              </a:ext>
              <a:ext uri="{C183D7F6-B498-43B3-948B-1728B52AA6E4}">
                <adec:decorative xmlns:adec="http://schemas.microsoft.com/office/drawing/2017/decorative" val="1"/>
              </a:ext>
            </a:extLst>
          </p:cNvPr>
          <p:cNvSpPr/>
          <p:nvPr/>
        </p:nvSpPr>
        <p:spPr>
          <a:xfrm flipV="1">
            <a:off x="3055170" y="2052964"/>
            <a:ext cx="2377217" cy="1648947"/>
          </a:xfrm>
          <a:prstGeom prst="rect">
            <a:avLst/>
          </a:prstGeom>
          <a:solidFill>
            <a:schemeClr val="bg2"/>
          </a:solid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sz="2000">
              <a:solidFill>
                <a:schemeClr val="tx1"/>
              </a:solidFill>
              <a:cs typeface="Segoe UI Light" panose="020B0502040204020203" pitchFamily="34" charset="0"/>
            </a:endParaRPr>
          </a:p>
        </p:txBody>
      </p:sp>
      <p:sp>
        <p:nvSpPr>
          <p:cNvPr id="5" name="Rectangle 4">
            <a:extLst>
              <a:ext uri="{FF2B5EF4-FFF2-40B4-BE49-F238E27FC236}">
                <a16:creationId xmlns:a16="http://schemas.microsoft.com/office/drawing/2014/main" id="{EAD2F1BD-E4A8-4098-AD27-161715BBEF08}"/>
              </a:ext>
              <a:ext uri="{C183D7F6-B498-43B3-948B-1728B52AA6E4}">
                <adec:decorative xmlns:adec="http://schemas.microsoft.com/office/drawing/2017/decorative" val="1"/>
              </a:ext>
            </a:extLst>
          </p:cNvPr>
          <p:cNvSpPr/>
          <p:nvPr/>
        </p:nvSpPr>
        <p:spPr>
          <a:xfrm>
            <a:off x="426424" y="2052964"/>
            <a:ext cx="2377217" cy="1648947"/>
          </a:xfrm>
          <a:prstGeom prst="rect">
            <a:avLst/>
          </a:prstGeom>
          <a:solidFill>
            <a:schemeClr val="bg2"/>
          </a:solid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sz="2000">
              <a:solidFill>
                <a:schemeClr val="tx1"/>
              </a:solidFill>
              <a:cs typeface="Segoe UI Light" panose="020B0502040204020203" pitchFamily="34" charset="0"/>
            </a:endParaRPr>
          </a:p>
        </p:txBody>
      </p:sp>
      <p:sp>
        <p:nvSpPr>
          <p:cNvPr id="29" name="Rectangle 28">
            <a:extLst>
              <a:ext uri="{FF2B5EF4-FFF2-40B4-BE49-F238E27FC236}">
                <a16:creationId xmlns:a16="http://schemas.microsoft.com/office/drawing/2014/main" id="{B5CE3A5B-AD11-46FC-B380-836CC53A177E}"/>
              </a:ext>
              <a:ext uri="{C183D7F6-B498-43B3-948B-1728B52AA6E4}">
                <adec:decorative xmlns:adec="http://schemas.microsoft.com/office/drawing/2017/decorative" val="1"/>
              </a:ext>
            </a:extLst>
          </p:cNvPr>
          <p:cNvSpPr/>
          <p:nvPr/>
        </p:nvSpPr>
        <p:spPr>
          <a:xfrm>
            <a:off x="5641255" y="2052964"/>
            <a:ext cx="3130783" cy="1648947"/>
          </a:xfrm>
          <a:prstGeom prst="rect">
            <a:avLst/>
          </a:prstGeom>
          <a:solidFill>
            <a:schemeClr val="bg2"/>
          </a:solid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b"/>
          <a:lstStyle/>
          <a:p>
            <a:pPr algn="ctr"/>
            <a:endParaRPr lang="en-US" sz="1000">
              <a:solidFill>
                <a:schemeClr val="tx1"/>
              </a:solidFill>
              <a:cs typeface="Segoe UI Light" panose="020B0502040204020203" pitchFamily="34" charset="0"/>
            </a:endParaRPr>
          </a:p>
        </p:txBody>
      </p:sp>
      <p:sp>
        <p:nvSpPr>
          <p:cNvPr id="31" name="Rectangle 30">
            <a:extLst>
              <a:ext uri="{FF2B5EF4-FFF2-40B4-BE49-F238E27FC236}">
                <a16:creationId xmlns:a16="http://schemas.microsoft.com/office/drawing/2014/main" id="{F6ED0271-4636-4D02-8AE4-E9CCE05E7A6F}"/>
              </a:ext>
              <a:ext uri="{C183D7F6-B498-43B3-948B-1728B52AA6E4}">
                <adec:decorative xmlns:adec="http://schemas.microsoft.com/office/drawing/2017/decorative" val="1"/>
              </a:ext>
            </a:extLst>
          </p:cNvPr>
          <p:cNvSpPr/>
          <p:nvPr/>
        </p:nvSpPr>
        <p:spPr>
          <a:xfrm>
            <a:off x="5762567" y="2228111"/>
            <a:ext cx="2926657" cy="491413"/>
          </a:xfrm>
          <a:prstGeom prst="rect">
            <a:avLst/>
          </a:prstGeom>
          <a:no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tIns="0" rtlCol="0" anchor="t" anchorCtr="0"/>
          <a:lstStyle/>
          <a:p>
            <a:pPr algn="ctr"/>
            <a:r>
              <a:rPr lang="en-US" sz="1200" b="1">
                <a:solidFill>
                  <a:schemeClr val="tx1"/>
                </a:solidFill>
                <a:cs typeface="Segoe UI Light" panose="020B0502040204020203" pitchFamily="34" charset="0"/>
              </a:rPr>
              <a:t>Filter Evaluation Engine</a:t>
            </a:r>
          </a:p>
        </p:txBody>
      </p:sp>
      <p:sp>
        <p:nvSpPr>
          <p:cNvPr id="41" name="TextBox 40">
            <a:extLst>
              <a:ext uri="{FF2B5EF4-FFF2-40B4-BE49-F238E27FC236}">
                <a16:creationId xmlns:a16="http://schemas.microsoft.com/office/drawing/2014/main" id="{7F53D847-C570-4C09-AAA8-AD42426B4A13}"/>
              </a:ext>
              <a:ext uri="{C183D7F6-B498-43B3-948B-1728B52AA6E4}">
                <adec:decorative xmlns:adec="http://schemas.microsoft.com/office/drawing/2017/decorative" val="1"/>
              </a:ext>
            </a:extLst>
          </p:cNvPr>
          <p:cNvSpPr txBox="1"/>
          <p:nvPr/>
        </p:nvSpPr>
        <p:spPr>
          <a:xfrm>
            <a:off x="3011815" y="3016788"/>
            <a:ext cx="1109816" cy="246221"/>
          </a:xfrm>
          <a:prstGeom prst="rect">
            <a:avLst/>
          </a:prstGeom>
          <a:noFill/>
        </p:spPr>
        <p:txBody>
          <a:bodyPr wrap="square">
            <a:spAutoFit/>
          </a:bodyPr>
          <a:lstStyle/>
          <a:p>
            <a:pPr algn="ctr"/>
            <a:r>
              <a:rPr lang="en-US" sz="1000">
                <a:cs typeface="Segoe UI Light" panose="020B0502040204020203" pitchFamily="34" charset="0"/>
              </a:rPr>
              <a:t>All Users</a:t>
            </a:r>
          </a:p>
        </p:txBody>
      </p:sp>
      <p:sp>
        <p:nvSpPr>
          <p:cNvPr id="43" name="TextBox 42">
            <a:extLst>
              <a:ext uri="{FF2B5EF4-FFF2-40B4-BE49-F238E27FC236}">
                <a16:creationId xmlns:a16="http://schemas.microsoft.com/office/drawing/2014/main" id="{ABFE485E-743F-488F-8462-2539A5AD54CD}"/>
              </a:ext>
              <a:ext uri="{C183D7F6-B498-43B3-948B-1728B52AA6E4}">
                <adec:decorative xmlns:adec="http://schemas.microsoft.com/office/drawing/2017/decorative" val="1"/>
              </a:ext>
            </a:extLst>
          </p:cNvPr>
          <p:cNvSpPr txBox="1"/>
          <p:nvPr/>
        </p:nvSpPr>
        <p:spPr>
          <a:xfrm>
            <a:off x="603489" y="2228111"/>
            <a:ext cx="2023086" cy="600164"/>
          </a:xfrm>
          <a:prstGeom prst="rect">
            <a:avLst/>
          </a:prstGeom>
          <a:noFill/>
        </p:spPr>
        <p:txBody>
          <a:bodyPr wrap="square" tIns="0" anchor="t" anchorCtr="0">
            <a:spAutoFit/>
          </a:bodyPr>
          <a:lstStyle/>
          <a:p>
            <a:pPr algn="ctr"/>
            <a:r>
              <a:rPr lang="en-US" sz="1200" b="1" dirty="0"/>
              <a:t>Teams Android Devices Filter</a:t>
            </a:r>
          </a:p>
          <a:p>
            <a:pPr algn="ctr"/>
            <a:r>
              <a:rPr lang="en-US" sz="1200" dirty="0" err="1"/>
              <a:t>device.model</a:t>
            </a:r>
            <a:r>
              <a:rPr lang="en-US" sz="1200" dirty="0"/>
              <a:t> –in “CCX600”</a:t>
            </a:r>
          </a:p>
        </p:txBody>
      </p:sp>
      <p:sp>
        <p:nvSpPr>
          <p:cNvPr id="47" name="TextBox 46">
            <a:extLst>
              <a:ext uri="{FF2B5EF4-FFF2-40B4-BE49-F238E27FC236}">
                <a16:creationId xmlns:a16="http://schemas.microsoft.com/office/drawing/2014/main" id="{E7F9DD47-ACFC-40B0-BD9E-19988A041BBC}"/>
              </a:ext>
              <a:ext uri="{C183D7F6-B498-43B3-948B-1728B52AA6E4}">
                <adec:decorative xmlns:adec="http://schemas.microsoft.com/office/drawing/2017/decorative" val="1"/>
              </a:ext>
            </a:extLst>
          </p:cNvPr>
          <p:cNvSpPr txBox="1"/>
          <p:nvPr/>
        </p:nvSpPr>
        <p:spPr>
          <a:xfrm>
            <a:off x="4098170" y="3155260"/>
            <a:ext cx="1310285" cy="400110"/>
          </a:xfrm>
          <a:prstGeom prst="rect">
            <a:avLst/>
          </a:prstGeom>
          <a:noFill/>
        </p:spPr>
        <p:txBody>
          <a:bodyPr wrap="square">
            <a:spAutoFit/>
          </a:bodyPr>
          <a:lstStyle/>
          <a:p>
            <a:pPr algn="ctr"/>
            <a:r>
              <a:rPr lang="en-US" sz="1000">
                <a:cs typeface="Segoe UI Light" panose="020B0502040204020203" pitchFamily="34" charset="0"/>
              </a:rPr>
              <a:t>Teams Android Devices Filter</a:t>
            </a:r>
          </a:p>
        </p:txBody>
      </p:sp>
      <p:pic>
        <p:nvPicPr>
          <p:cNvPr id="49" name="Graphic 48">
            <a:extLst>
              <a:ext uri="{FF2B5EF4-FFF2-40B4-BE49-F238E27FC236}">
                <a16:creationId xmlns:a16="http://schemas.microsoft.com/office/drawing/2014/main" id="{8DFAF66E-459B-4866-A9D9-9868DB2C9053}"/>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14790" y="2828540"/>
            <a:ext cx="256766" cy="244065"/>
          </a:xfrm>
          <a:prstGeom prst="rect">
            <a:avLst/>
          </a:prstGeom>
        </p:spPr>
      </p:pic>
      <p:sp>
        <p:nvSpPr>
          <p:cNvPr id="51" name="TextBox 50">
            <a:extLst>
              <a:ext uri="{FF2B5EF4-FFF2-40B4-BE49-F238E27FC236}">
                <a16:creationId xmlns:a16="http://schemas.microsoft.com/office/drawing/2014/main" id="{EB70781A-A459-41B4-88EB-97615E6D09B6}"/>
              </a:ext>
              <a:ext uri="{C183D7F6-B498-43B3-948B-1728B52AA6E4}">
                <adec:decorative xmlns:adec="http://schemas.microsoft.com/office/drawing/2017/decorative" val="1"/>
              </a:ext>
            </a:extLst>
          </p:cNvPr>
          <p:cNvSpPr txBox="1"/>
          <p:nvPr/>
        </p:nvSpPr>
        <p:spPr>
          <a:xfrm>
            <a:off x="3550546" y="2228111"/>
            <a:ext cx="1310285" cy="230832"/>
          </a:xfrm>
          <a:prstGeom prst="rect">
            <a:avLst/>
          </a:prstGeom>
          <a:noFill/>
        </p:spPr>
        <p:txBody>
          <a:bodyPr wrap="square" tIns="0" anchor="t" anchorCtr="0">
            <a:spAutoFit/>
          </a:bodyPr>
          <a:lstStyle/>
          <a:p>
            <a:pPr algn="ctr"/>
            <a:r>
              <a:rPr lang="en-US" sz="1200" b="1">
                <a:cs typeface="Segoe UI Light" panose="020B0502040204020203" pitchFamily="34" charset="0"/>
              </a:rPr>
              <a:t>Assignment</a:t>
            </a:r>
          </a:p>
        </p:txBody>
      </p:sp>
      <p:pic>
        <p:nvPicPr>
          <p:cNvPr id="53" name="Graphic 52">
            <a:extLst>
              <a:ext uri="{FF2B5EF4-FFF2-40B4-BE49-F238E27FC236}">
                <a16:creationId xmlns:a16="http://schemas.microsoft.com/office/drawing/2014/main" id="{0B5E6294-86CA-44BE-AA19-3C7A55A7B8A1}"/>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30823" y="2891804"/>
            <a:ext cx="148014" cy="142925"/>
          </a:xfrm>
          <a:prstGeom prst="rect">
            <a:avLst/>
          </a:prstGeom>
        </p:spPr>
      </p:pic>
      <p:sp>
        <p:nvSpPr>
          <p:cNvPr id="55" name="Rectangle 54">
            <a:extLst>
              <a:ext uri="{FF2B5EF4-FFF2-40B4-BE49-F238E27FC236}">
                <a16:creationId xmlns:a16="http://schemas.microsoft.com/office/drawing/2014/main" id="{74B37B64-B6DB-4F67-9263-571C6112B676}"/>
              </a:ext>
              <a:ext uri="{C183D7F6-B498-43B3-948B-1728B52AA6E4}">
                <adec:decorative xmlns:adec="http://schemas.microsoft.com/office/drawing/2017/decorative" val="1"/>
              </a:ext>
            </a:extLst>
          </p:cNvPr>
          <p:cNvSpPr/>
          <p:nvPr/>
        </p:nvSpPr>
        <p:spPr>
          <a:xfrm>
            <a:off x="8934127" y="2052964"/>
            <a:ext cx="2828336" cy="1648947"/>
          </a:xfrm>
          <a:prstGeom prst="rect">
            <a:avLst/>
          </a:prstGeom>
          <a:solidFill>
            <a:schemeClr val="bg2"/>
          </a:solid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sz="2000">
              <a:solidFill>
                <a:schemeClr val="tx1"/>
              </a:solidFill>
            </a:endParaRPr>
          </a:p>
        </p:txBody>
      </p:sp>
      <p:sp>
        <p:nvSpPr>
          <p:cNvPr id="57" name="TextBox 56">
            <a:extLst>
              <a:ext uri="{FF2B5EF4-FFF2-40B4-BE49-F238E27FC236}">
                <a16:creationId xmlns:a16="http://schemas.microsoft.com/office/drawing/2014/main" id="{10A5983A-B269-4A56-9267-8C50800D3F84}"/>
              </a:ext>
              <a:ext uri="{C183D7F6-B498-43B3-948B-1728B52AA6E4}">
                <adec:decorative xmlns:adec="http://schemas.microsoft.com/office/drawing/2017/decorative" val="1"/>
              </a:ext>
            </a:extLst>
          </p:cNvPr>
          <p:cNvSpPr txBox="1"/>
          <p:nvPr/>
        </p:nvSpPr>
        <p:spPr>
          <a:xfrm>
            <a:off x="8993281" y="2250421"/>
            <a:ext cx="2711931" cy="969496"/>
          </a:xfrm>
          <a:prstGeom prst="rect">
            <a:avLst/>
          </a:prstGeom>
          <a:noFill/>
        </p:spPr>
        <p:txBody>
          <a:bodyPr wrap="square" tIns="0" anchor="t" anchorCtr="0">
            <a:spAutoFit/>
          </a:bodyPr>
          <a:lstStyle/>
          <a:p>
            <a:r>
              <a:rPr lang="en-US" sz="1200" b="1" dirty="0">
                <a:cs typeface="Segoe UI Light" panose="020B0502040204020203" pitchFamily="34" charset="0"/>
              </a:rPr>
              <a:t>Device: </a:t>
            </a:r>
            <a:r>
              <a:rPr lang="en-US" sz="1200" dirty="0">
                <a:cs typeface="Segoe UI Light" panose="020B0502040204020203" pitchFamily="34" charset="0"/>
              </a:rPr>
              <a:t>Poly CCX600</a:t>
            </a:r>
          </a:p>
          <a:p>
            <a:r>
              <a:rPr lang="en-US" sz="1200" b="1" dirty="0">
                <a:cs typeface="Segoe UI Light" panose="020B0502040204020203" pitchFamily="34" charset="0"/>
              </a:rPr>
              <a:t>Workload: </a:t>
            </a:r>
            <a:r>
              <a:rPr lang="en-US" sz="1200" dirty="0">
                <a:cs typeface="Segoe UI Light" panose="020B0502040204020203" pitchFamily="34" charset="0"/>
              </a:rPr>
              <a:t>Teams Device Compliance Policy</a:t>
            </a:r>
          </a:p>
          <a:p>
            <a:r>
              <a:rPr lang="en-US" sz="1200" b="1" dirty="0">
                <a:cs typeface="Segoe UI Light" panose="020B0502040204020203" pitchFamily="34" charset="0"/>
              </a:rPr>
              <a:t>Evaluation result: </a:t>
            </a:r>
            <a:r>
              <a:rPr lang="en-US" sz="1200" dirty="0">
                <a:cs typeface="Segoe UI Light" panose="020B0502040204020203" pitchFamily="34" charset="0"/>
              </a:rPr>
              <a:t>All models except CCX600 excluded from this policy</a:t>
            </a:r>
          </a:p>
        </p:txBody>
      </p:sp>
      <p:sp>
        <p:nvSpPr>
          <p:cNvPr id="79" name="TextBox 78">
            <a:extLst>
              <a:ext uri="{FF2B5EF4-FFF2-40B4-BE49-F238E27FC236}">
                <a16:creationId xmlns:a16="http://schemas.microsoft.com/office/drawing/2014/main" id="{B82EB85A-6D54-4C3D-8A06-0AC8D2E9041F}"/>
              </a:ext>
              <a:ext uri="{C183D7F6-B498-43B3-948B-1728B52AA6E4}">
                <adec:decorative xmlns:adec="http://schemas.microsoft.com/office/drawing/2017/decorative" val="1"/>
              </a:ext>
            </a:extLst>
          </p:cNvPr>
          <p:cNvSpPr txBox="1"/>
          <p:nvPr/>
        </p:nvSpPr>
        <p:spPr>
          <a:xfrm>
            <a:off x="4753311" y="2706006"/>
            <a:ext cx="955828" cy="230832"/>
          </a:xfrm>
          <a:prstGeom prst="rect">
            <a:avLst/>
          </a:prstGeom>
          <a:noFill/>
        </p:spPr>
        <p:txBody>
          <a:bodyPr wrap="square">
            <a:spAutoFit/>
          </a:bodyPr>
          <a:lstStyle/>
          <a:p>
            <a:r>
              <a:rPr lang="en-US" sz="900"/>
              <a:t>Include</a:t>
            </a:r>
          </a:p>
        </p:txBody>
      </p:sp>
      <p:sp>
        <p:nvSpPr>
          <p:cNvPr id="81" name="TextBox 80">
            <a:extLst>
              <a:ext uri="{FF2B5EF4-FFF2-40B4-BE49-F238E27FC236}">
                <a16:creationId xmlns:a16="http://schemas.microsoft.com/office/drawing/2014/main" id="{B62D094E-9407-4893-8F8F-2BB856EF8EC4}"/>
              </a:ext>
              <a:ext uri="{C183D7F6-B498-43B3-948B-1728B52AA6E4}">
                <adec:decorative xmlns:adec="http://schemas.microsoft.com/office/drawing/2017/decorative" val="1"/>
              </a:ext>
            </a:extLst>
          </p:cNvPr>
          <p:cNvSpPr txBox="1"/>
          <p:nvPr/>
        </p:nvSpPr>
        <p:spPr>
          <a:xfrm>
            <a:off x="2988292" y="2484966"/>
            <a:ext cx="1109816" cy="246221"/>
          </a:xfrm>
          <a:prstGeom prst="rect">
            <a:avLst/>
          </a:prstGeom>
          <a:noFill/>
        </p:spPr>
        <p:txBody>
          <a:bodyPr wrap="square">
            <a:spAutoFit/>
          </a:bodyPr>
          <a:lstStyle/>
          <a:p>
            <a:pPr algn="ctr"/>
            <a:r>
              <a:rPr lang="en-US" sz="1000">
                <a:cs typeface="Segoe UI Light" panose="020B0502040204020203" pitchFamily="34" charset="0"/>
              </a:rPr>
              <a:t>Group</a:t>
            </a:r>
          </a:p>
        </p:txBody>
      </p:sp>
      <p:sp>
        <p:nvSpPr>
          <p:cNvPr id="83" name="TextBox 82">
            <a:extLst>
              <a:ext uri="{FF2B5EF4-FFF2-40B4-BE49-F238E27FC236}">
                <a16:creationId xmlns:a16="http://schemas.microsoft.com/office/drawing/2014/main" id="{3E0FB563-A712-43DF-AEAA-E995F440E922}"/>
              </a:ext>
              <a:ext uri="{C183D7F6-B498-43B3-948B-1728B52AA6E4}">
                <adec:decorative xmlns:adec="http://schemas.microsoft.com/office/drawing/2017/decorative" val="1"/>
              </a:ext>
            </a:extLst>
          </p:cNvPr>
          <p:cNvSpPr txBox="1"/>
          <p:nvPr/>
        </p:nvSpPr>
        <p:spPr>
          <a:xfrm>
            <a:off x="4134047" y="2514655"/>
            <a:ext cx="1109816" cy="246221"/>
          </a:xfrm>
          <a:prstGeom prst="rect">
            <a:avLst/>
          </a:prstGeom>
          <a:noFill/>
        </p:spPr>
        <p:txBody>
          <a:bodyPr wrap="square">
            <a:spAutoFit/>
          </a:bodyPr>
          <a:lstStyle/>
          <a:p>
            <a:pPr algn="ctr"/>
            <a:r>
              <a:rPr lang="en-US" sz="1000">
                <a:cs typeface="Segoe UI Light" panose="020B0502040204020203" pitchFamily="34" charset="0"/>
              </a:rPr>
              <a:t>Filter</a:t>
            </a:r>
          </a:p>
        </p:txBody>
      </p:sp>
      <p:pic>
        <p:nvPicPr>
          <p:cNvPr id="85" name="Graphic 84">
            <a:extLst>
              <a:ext uri="{FF2B5EF4-FFF2-40B4-BE49-F238E27FC236}">
                <a16:creationId xmlns:a16="http://schemas.microsoft.com/office/drawing/2014/main" id="{148BBE28-7044-45B1-B975-D0FF3A142B0D}"/>
              </a:ext>
              <a:ext uri="{C183D7F6-B498-43B3-948B-1728B52AA6E4}">
                <adec:decorative xmlns:adec="http://schemas.microsoft.com/office/drawing/2017/decorative" val="1"/>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387231" y="2724237"/>
            <a:ext cx="422097" cy="407583"/>
          </a:xfrm>
          <a:prstGeom prst="rect">
            <a:avLst/>
          </a:prstGeom>
        </p:spPr>
      </p:pic>
      <p:grpSp>
        <p:nvGrpSpPr>
          <p:cNvPr id="98" name="Group 11">
            <a:extLst>
              <a:ext uri="{FF2B5EF4-FFF2-40B4-BE49-F238E27FC236}">
                <a16:creationId xmlns:a16="http://schemas.microsoft.com/office/drawing/2014/main" id="{4DE90009-87E6-4039-A32E-C36CB78CCB3A}"/>
              </a:ext>
              <a:ext uri="{C183D7F6-B498-43B3-948B-1728B52AA6E4}">
                <adec:decorative xmlns:adec="http://schemas.microsoft.com/office/drawing/2017/decorative" val="1"/>
              </a:ext>
            </a:extLst>
          </p:cNvPr>
          <p:cNvGrpSpPr>
            <a:grpSpLocks noChangeAspect="1"/>
          </p:cNvGrpSpPr>
          <p:nvPr/>
        </p:nvGrpSpPr>
        <p:grpSpPr bwMode="auto">
          <a:xfrm>
            <a:off x="3364335" y="2731524"/>
            <a:ext cx="429921" cy="254197"/>
            <a:chOff x="1174" y="1815"/>
            <a:chExt cx="252" cy="149"/>
          </a:xfrm>
          <a:solidFill>
            <a:schemeClr val="bg2">
              <a:lumMod val="75000"/>
            </a:schemeClr>
          </a:solidFill>
        </p:grpSpPr>
        <p:sp>
          <p:nvSpPr>
            <p:cNvPr id="99" name="Freeform 12">
              <a:extLst>
                <a:ext uri="{FF2B5EF4-FFF2-40B4-BE49-F238E27FC236}">
                  <a16:creationId xmlns:a16="http://schemas.microsoft.com/office/drawing/2014/main" id="{5755E7E1-0774-440F-8F9F-B2D7E802DB47}"/>
                </a:ext>
              </a:extLst>
            </p:cNvPr>
            <p:cNvSpPr>
              <a:spLocks/>
            </p:cNvSpPr>
            <p:nvPr/>
          </p:nvSpPr>
          <p:spPr bwMode="auto">
            <a:xfrm>
              <a:off x="1174" y="1925"/>
              <a:ext cx="56" cy="39"/>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1"/>
                    <a:pt x="61" y="0"/>
                    <a:pt x="54" y="0"/>
                  </a:cubicBezTo>
                  <a:cubicBezTo>
                    <a:pt x="24" y="0"/>
                    <a:pt x="0" y="24"/>
                    <a:pt x="0" y="53"/>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0" name="Freeform 13">
              <a:extLst>
                <a:ext uri="{FF2B5EF4-FFF2-40B4-BE49-F238E27FC236}">
                  <a16:creationId xmlns:a16="http://schemas.microsoft.com/office/drawing/2014/main" id="{8CC25973-3C47-4787-AFCA-87587C465748}"/>
                </a:ext>
              </a:extLst>
            </p:cNvPr>
            <p:cNvSpPr>
              <a:spLocks/>
            </p:cNvSpPr>
            <p:nvPr/>
          </p:nvSpPr>
          <p:spPr bwMode="auto">
            <a:xfrm>
              <a:off x="1241" y="1905"/>
              <a:ext cx="103" cy="59"/>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8"/>
                    <a:pt x="16" y="32"/>
                    <a:pt x="13" y="36"/>
                  </a:cubicBezTo>
                  <a:cubicBezTo>
                    <a:pt x="11" y="40"/>
                    <a:pt x="8" y="44"/>
                    <a:pt x="6" y="48"/>
                  </a:cubicBezTo>
                  <a:cubicBezTo>
                    <a:pt x="2" y="58"/>
                    <a:pt x="0" y="69"/>
                    <a:pt x="0" y="80"/>
                  </a:cubicBezTo>
                  <a:lnTo>
                    <a:pt x="17" y="80"/>
                  </a:lnTo>
                  <a:lnTo>
                    <a:pt x="30" y="80"/>
                  </a:lnTo>
                  <a:lnTo>
                    <a:pt x="44" y="80"/>
                  </a:lnTo>
                  <a:lnTo>
                    <a:pt x="116" y="80"/>
                  </a:lnTo>
                  <a:cubicBezTo>
                    <a:pt x="116" y="58"/>
                    <a:pt x="124" y="39"/>
                    <a:pt x="138" y="25"/>
                  </a:cubicBezTo>
                  <a:cubicBezTo>
                    <a:pt x="123" y="9"/>
                    <a:pt x="103" y="0"/>
                    <a:pt x="80" y="0"/>
                  </a:cubicBezTo>
                  <a:cubicBezTo>
                    <a:pt x="57" y="0"/>
                    <a:pt x="36" y="9"/>
                    <a:pt x="22" y="25"/>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1" name="Freeform 14">
              <a:extLst>
                <a:ext uri="{FF2B5EF4-FFF2-40B4-BE49-F238E27FC236}">
                  <a16:creationId xmlns:a16="http://schemas.microsoft.com/office/drawing/2014/main" id="{40E52643-DD57-43BB-A7B8-BE67C67E81D0}"/>
                </a:ext>
              </a:extLst>
            </p:cNvPr>
            <p:cNvSpPr>
              <a:spLocks/>
            </p:cNvSpPr>
            <p:nvPr/>
          </p:nvSpPr>
          <p:spPr bwMode="auto">
            <a:xfrm>
              <a:off x="1347" y="1924"/>
              <a:ext cx="79" cy="40"/>
            </a:xfrm>
            <a:custGeom>
              <a:avLst/>
              <a:gdLst>
                <a:gd name="T0" fmla="*/ 53 w 106"/>
                <a:gd name="T1" fmla="*/ 0 h 54"/>
                <a:gd name="T2" fmla="*/ 53 w 106"/>
                <a:gd name="T3" fmla="*/ 0 h 54"/>
                <a:gd name="T4" fmla="*/ 32 w 106"/>
                <a:gd name="T5" fmla="*/ 5 h 54"/>
                <a:gd name="T6" fmla="*/ 20 w 106"/>
                <a:gd name="T7" fmla="*/ 12 h 54"/>
                <a:gd name="T8" fmla="*/ 10 w 106"/>
                <a:gd name="T9" fmla="*/ 22 h 54"/>
                <a:gd name="T10" fmla="*/ 0 w 106"/>
                <a:gd name="T11" fmla="*/ 54 h 54"/>
                <a:gd name="T12" fmla="*/ 17 w 106"/>
                <a:gd name="T13" fmla="*/ 54 h 54"/>
                <a:gd name="T14" fmla="*/ 30 w 106"/>
                <a:gd name="T15" fmla="*/ 54 h 54"/>
                <a:gd name="T16" fmla="*/ 44 w 106"/>
                <a:gd name="T17" fmla="*/ 54 h 54"/>
                <a:gd name="T18" fmla="*/ 106 w 106"/>
                <a:gd name="T19" fmla="*/ 54 h 54"/>
                <a:gd name="T20" fmla="*/ 53 w 106"/>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4">
                  <a:moveTo>
                    <a:pt x="53" y="0"/>
                  </a:moveTo>
                  <a:lnTo>
                    <a:pt x="53" y="0"/>
                  </a:lnTo>
                  <a:cubicBezTo>
                    <a:pt x="45" y="0"/>
                    <a:pt x="38" y="2"/>
                    <a:pt x="32" y="5"/>
                  </a:cubicBezTo>
                  <a:cubicBezTo>
                    <a:pt x="27" y="7"/>
                    <a:pt x="24" y="9"/>
                    <a:pt x="20" y="12"/>
                  </a:cubicBezTo>
                  <a:cubicBezTo>
                    <a:pt x="16" y="15"/>
                    <a:pt x="13" y="18"/>
                    <a:pt x="10" y="22"/>
                  </a:cubicBezTo>
                  <a:cubicBezTo>
                    <a:pt x="4" y="31"/>
                    <a:pt x="0" y="42"/>
                    <a:pt x="0" y="54"/>
                  </a:cubicBezTo>
                  <a:lnTo>
                    <a:pt x="17" y="54"/>
                  </a:lnTo>
                  <a:lnTo>
                    <a:pt x="30" y="54"/>
                  </a:lnTo>
                  <a:lnTo>
                    <a:pt x="44" y="54"/>
                  </a:lnTo>
                  <a:lnTo>
                    <a:pt x="106" y="54"/>
                  </a:lnTo>
                  <a:cubicBezTo>
                    <a:pt x="106" y="24"/>
                    <a:pt x="82" y="0"/>
                    <a:pt x="53"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2" name="Freeform 15">
              <a:extLst>
                <a:ext uri="{FF2B5EF4-FFF2-40B4-BE49-F238E27FC236}">
                  <a16:creationId xmlns:a16="http://schemas.microsoft.com/office/drawing/2014/main" id="{BEA74B40-F8CD-4583-BF69-C1D20EEBD718}"/>
                </a:ext>
              </a:extLst>
            </p:cNvPr>
            <p:cNvSpPr>
              <a:spLocks/>
            </p:cNvSpPr>
            <p:nvPr/>
          </p:nvSpPr>
          <p:spPr bwMode="auto">
            <a:xfrm>
              <a:off x="1362" y="1865"/>
              <a:ext cx="49" cy="50"/>
            </a:xfrm>
            <a:custGeom>
              <a:avLst/>
              <a:gdLst>
                <a:gd name="T0" fmla="*/ 31 w 66"/>
                <a:gd name="T1" fmla="*/ 66 h 67"/>
                <a:gd name="T2" fmla="*/ 31 w 66"/>
                <a:gd name="T3" fmla="*/ 66 h 67"/>
                <a:gd name="T4" fmla="*/ 33 w 66"/>
                <a:gd name="T5" fmla="*/ 67 h 67"/>
                <a:gd name="T6" fmla="*/ 35 w 66"/>
                <a:gd name="T7" fmla="*/ 66 h 67"/>
                <a:gd name="T8" fmla="*/ 57 w 66"/>
                <a:gd name="T9" fmla="*/ 56 h 67"/>
                <a:gd name="T10" fmla="*/ 66 w 66"/>
                <a:gd name="T11" fmla="*/ 33 h 67"/>
                <a:gd name="T12" fmla="*/ 33 w 66"/>
                <a:gd name="T13" fmla="*/ 0 h 67"/>
                <a:gd name="T14" fmla="*/ 0 w 66"/>
                <a:gd name="T15" fmla="*/ 33 h 67"/>
                <a:gd name="T16" fmla="*/ 9 w 66"/>
                <a:gd name="T17" fmla="*/ 56 h 67"/>
                <a:gd name="T18" fmla="*/ 31 w 66"/>
                <a:gd name="T19"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6"/>
                  </a:moveTo>
                  <a:lnTo>
                    <a:pt x="31" y="66"/>
                  </a:lnTo>
                  <a:cubicBezTo>
                    <a:pt x="31" y="66"/>
                    <a:pt x="32" y="67"/>
                    <a:pt x="33" y="67"/>
                  </a:cubicBezTo>
                  <a:cubicBezTo>
                    <a:pt x="34" y="67"/>
                    <a:pt x="34" y="66"/>
                    <a:pt x="35" y="66"/>
                  </a:cubicBezTo>
                  <a:cubicBezTo>
                    <a:pt x="44" y="66"/>
                    <a:pt x="51" y="62"/>
                    <a:pt x="57" y="56"/>
                  </a:cubicBezTo>
                  <a:cubicBezTo>
                    <a:pt x="63" y="50"/>
                    <a:pt x="66" y="42"/>
                    <a:pt x="66" y="33"/>
                  </a:cubicBezTo>
                  <a:cubicBezTo>
                    <a:pt x="66" y="15"/>
                    <a:pt x="51" y="0"/>
                    <a:pt x="33" y="0"/>
                  </a:cubicBezTo>
                  <a:cubicBezTo>
                    <a:pt x="14" y="0"/>
                    <a:pt x="0" y="15"/>
                    <a:pt x="0" y="33"/>
                  </a:cubicBezTo>
                  <a:cubicBezTo>
                    <a:pt x="0" y="42"/>
                    <a:pt x="3" y="50"/>
                    <a:pt x="9" y="56"/>
                  </a:cubicBezTo>
                  <a:cubicBezTo>
                    <a:pt x="15" y="62"/>
                    <a:pt x="22" y="66"/>
                    <a:pt x="31" y="66"/>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3" name="Freeform 16">
              <a:extLst>
                <a:ext uri="{FF2B5EF4-FFF2-40B4-BE49-F238E27FC236}">
                  <a16:creationId xmlns:a16="http://schemas.microsoft.com/office/drawing/2014/main" id="{038B89AA-15B4-4C72-B710-0C652F86689F}"/>
                </a:ext>
              </a:extLst>
            </p:cNvPr>
            <p:cNvSpPr>
              <a:spLocks/>
            </p:cNvSpPr>
            <p:nvPr/>
          </p:nvSpPr>
          <p:spPr bwMode="auto">
            <a:xfrm>
              <a:off x="1261" y="1815"/>
              <a:ext cx="79" cy="80"/>
            </a:xfrm>
            <a:custGeom>
              <a:avLst/>
              <a:gdLst>
                <a:gd name="T0" fmla="*/ 23 w 106"/>
                <a:gd name="T1" fmla="*/ 98 h 107"/>
                <a:gd name="T2" fmla="*/ 23 w 106"/>
                <a:gd name="T3" fmla="*/ 98 h 107"/>
                <a:gd name="T4" fmla="*/ 49 w 106"/>
                <a:gd name="T5" fmla="*/ 107 h 107"/>
                <a:gd name="T6" fmla="*/ 53 w 106"/>
                <a:gd name="T7" fmla="*/ 107 h 107"/>
                <a:gd name="T8" fmla="*/ 57 w 106"/>
                <a:gd name="T9" fmla="*/ 107 h 107"/>
                <a:gd name="T10" fmla="*/ 83 w 106"/>
                <a:gd name="T11" fmla="*/ 98 h 107"/>
                <a:gd name="T12" fmla="*/ 106 w 106"/>
                <a:gd name="T13" fmla="*/ 54 h 107"/>
                <a:gd name="T14" fmla="*/ 75 w 106"/>
                <a:gd name="T15" fmla="*/ 5 h 107"/>
                <a:gd name="T16" fmla="*/ 53 w 106"/>
                <a:gd name="T17" fmla="*/ 0 h 107"/>
                <a:gd name="T18" fmla="*/ 31 w 106"/>
                <a:gd name="T19" fmla="*/ 5 h 107"/>
                <a:gd name="T20" fmla="*/ 31 w 106"/>
                <a:gd name="T21" fmla="*/ 5 h 107"/>
                <a:gd name="T22" fmla="*/ 0 w 106"/>
                <a:gd name="T23" fmla="*/ 54 h 107"/>
                <a:gd name="T24" fmla="*/ 23 w 106"/>
                <a:gd name="T25" fmla="*/ 9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107">
                  <a:moveTo>
                    <a:pt x="23" y="98"/>
                  </a:moveTo>
                  <a:lnTo>
                    <a:pt x="23" y="98"/>
                  </a:lnTo>
                  <a:cubicBezTo>
                    <a:pt x="30" y="103"/>
                    <a:pt x="39" y="106"/>
                    <a:pt x="49" y="107"/>
                  </a:cubicBezTo>
                  <a:cubicBezTo>
                    <a:pt x="50" y="107"/>
                    <a:pt x="52" y="107"/>
                    <a:pt x="53" y="107"/>
                  </a:cubicBezTo>
                  <a:cubicBezTo>
                    <a:pt x="54" y="107"/>
                    <a:pt x="55" y="107"/>
                    <a:pt x="57" y="107"/>
                  </a:cubicBezTo>
                  <a:cubicBezTo>
                    <a:pt x="66" y="106"/>
                    <a:pt x="76" y="103"/>
                    <a:pt x="83" y="98"/>
                  </a:cubicBezTo>
                  <a:cubicBezTo>
                    <a:pt x="97" y="88"/>
                    <a:pt x="106" y="72"/>
                    <a:pt x="106" y="54"/>
                  </a:cubicBezTo>
                  <a:cubicBezTo>
                    <a:pt x="106" y="32"/>
                    <a:pt x="93" y="14"/>
                    <a:pt x="75" y="5"/>
                  </a:cubicBezTo>
                  <a:cubicBezTo>
                    <a:pt x="68" y="2"/>
                    <a:pt x="61" y="0"/>
                    <a:pt x="53" y="0"/>
                  </a:cubicBezTo>
                  <a:cubicBezTo>
                    <a:pt x="45" y="0"/>
                    <a:pt x="38" y="2"/>
                    <a:pt x="31" y="5"/>
                  </a:cubicBezTo>
                  <a:lnTo>
                    <a:pt x="31" y="5"/>
                  </a:lnTo>
                  <a:cubicBezTo>
                    <a:pt x="12" y="14"/>
                    <a:pt x="0" y="32"/>
                    <a:pt x="0" y="54"/>
                  </a:cubicBezTo>
                  <a:cubicBezTo>
                    <a:pt x="0" y="72"/>
                    <a:pt x="9" y="88"/>
                    <a:pt x="23" y="98"/>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04" name="Freeform 17">
              <a:extLst>
                <a:ext uri="{FF2B5EF4-FFF2-40B4-BE49-F238E27FC236}">
                  <a16:creationId xmlns:a16="http://schemas.microsoft.com/office/drawing/2014/main" id="{D4F75338-BDE5-4558-B09A-8EEC2C20E1F6}"/>
                </a:ext>
              </a:extLst>
            </p:cNvPr>
            <p:cNvSpPr>
              <a:spLocks/>
            </p:cNvSpPr>
            <p:nvPr/>
          </p:nvSpPr>
          <p:spPr bwMode="auto">
            <a:xfrm>
              <a:off x="1184" y="1856"/>
              <a:ext cx="60" cy="59"/>
            </a:xfrm>
            <a:custGeom>
              <a:avLst/>
              <a:gdLst>
                <a:gd name="T0" fmla="*/ 40 w 80"/>
                <a:gd name="T1" fmla="*/ 0 h 80"/>
                <a:gd name="T2" fmla="*/ 40 w 80"/>
                <a:gd name="T3" fmla="*/ 0 h 80"/>
                <a:gd name="T4" fmla="*/ 0 w 80"/>
                <a:gd name="T5" fmla="*/ 40 h 80"/>
                <a:gd name="T6" fmla="*/ 14 w 80"/>
                <a:gd name="T7" fmla="*/ 70 h 80"/>
                <a:gd name="T8" fmla="*/ 37 w 80"/>
                <a:gd name="T9" fmla="*/ 80 h 80"/>
                <a:gd name="T10" fmla="*/ 40 w 80"/>
                <a:gd name="T11" fmla="*/ 80 h 80"/>
                <a:gd name="T12" fmla="*/ 42 w 80"/>
                <a:gd name="T13" fmla="*/ 80 h 80"/>
                <a:gd name="T14" fmla="*/ 65 w 80"/>
                <a:gd name="T15" fmla="*/ 70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0"/>
                  </a:cubicBezTo>
                  <a:cubicBezTo>
                    <a:pt x="21" y="76"/>
                    <a:pt x="29" y="79"/>
                    <a:pt x="37" y="80"/>
                  </a:cubicBezTo>
                  <a:cubicBezTo>
                    <a:pt x="38" y="80"/>
                    <a:pt x="39" y="80"/>
                    <a:pt x="40" y="80"/>
                  </a:cubicBezTo>
                  <a:cubicBezTo>
                    <a:pt x="41" y="80"/>
                    <a:pt x="41" y="80"/>
                    <a:pt x="42" y="80"/>
                  </a:cubicBezTo>
                  <a:cubicBezTo>
                    <a:pt x="51" y="79"/>
                    <a:pt x="59" y="76"/>
                    <a:pt x="65" y="70"/>
                  </a:cubicBezTo>
                  <a:cubicBezTo>
                    <a:pt x="74" y="63"/>
                    <a:pt x="80" y="52"/>
                    <a:pt x="80" y="40"/>
                  </a:cubicBezTo>
                  <a:cubicBezTo>
                    <a:pt x="80" y="18"/>
                    <a:pt x="62" y="0"/>
                    <a:pt x="40" y="0"/>
                  </a:cubicBez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112" name="Group 111">
            <a:extLst>
              <a:ext uri="{FF2B5EF4-FFF2-40B4-BE49-F238E27FC236}">
                <a16:creationId xmlns:a16="http://schemas.microsoft.com/office/drawing/2014/main" id="{1AEC9EDF-C9D2-4956-ABCB-E492CC24CE63}"/>
              </a:ext>
              <a:ext uri="{C183D7F6-B498-43B3-948B-1728B52AA6E4}">
                <adec:decorative xmlns:adec="http://schemas.microsoft.com/office/drawing/2017/decorative" val="1"/>
              </a:ext>
            </a:extLst>
          </p:cNvPr>
          <p:cNvGrpSpPr/>
          <p:nvPr/>
        </p:nvGrpSpPr>
        <p:grpSpPr>
          <a:xfrm>
            <a:off x="6856398" y="2706527"/>
            <a:ext cx="553514" cy="558387"/>
            <a:chOff x="7737596" y="1195808"/>
            <a:chExt cx="1890591" cy="1907236"/>
          </a:xfrm>
          <a:solidFill>
            <a:schemeClr val="bg2">
              <a:lumMod val="75000"/>
            </a:schemeClr>
          </a:solidFill>
        </p:grpSpPr>
        <p:grpSp>
          <p:nvGrpSpPr>
            <p:cNvPr id="113" name="Group 112">
              <a:extLst>
                <a:ext uri="{FF2B5EF4-FFF2-40B4-BE49-F238E27FC236}">
                  <a16:creationId xmlns:a16="http://schemas.microsoft.com/office/drawing/2014/main" id="{3DFDDE5A-49CF-4B17-A812-2497C23C3654}"/>
                </a:ext>
              </a:extLst>
            </p:cNvPr>
            <p:cNvGrpSpPr/>
            <p:nvPr/>
          </p:nvGrpSpPr>
          <p:grpSpPr>
            <a:xfrm>
              <a:off x="8215326" y="1195808"/>
              <a:ext cx="1412861" cy="1372203"/>
              <a:chOff x="9858391" y="1434969"/>
              <a:chExt cx="1695433" cy="1646643"/>
            </a:xfrm>
            <a:grpFill/>
          </p:grpSpPr>
          <p:sp>
            <p:nvSpPr>
              <p:cNvPr id="124" name="Freeform 5">
                <a:extLst>
                  <a:ext uri="{FF2B5EF4-FFF2-40B4-BE49-F238E27FC236}">
                    <a16:creationId xmlns:a16="http://schemas.microsoft.com/office/drawing/2014/main" id="{64D773F5-0531-472B-AF2A-D47E13CF54E7}"/>
                  </a:ext>
                </a:extLst>
              </p:cNvPr>
              <p:cNvSpPr>
                <a:spLocks/>
              </p:cNvSpPr>
              <p:nvPr/>
            </p:nvSpPr>
            <p:spPr bwMode="auto">
              <a:xfrm>
                <a:off x="10876870" y="1434969"/>
                <a:ext cx="225651" cy="201256"/>
              </a:xfrm>
              <a:custGeom>
                <a:avLst/>
                <a:gdLst>
                  <a:gd name="T0" fmla="*/ 29 w 37"/>
                  <a:gd name="T1" fmla="*/ 33 h 33"/>
                  <a:gd name="T2" fmla="*/ 0 w 37"/>
                  <a:gd name="T3" fmla="*/ 22 h 33"/>
                  <a:gd name="T4" fmla="*/ 9 w 37"/>
                  <a:gd name="T5" fmla="*/ 0 h 33"/>
                  <a:gd name="T6" fmla="*/ 37 w 37"/>
                  <a:gd name="T7" fmla="*/ 11 h 33"/>
                  <a:gd name="T8" fmla="*/ 29 w 37"/>
                  <a:gd name="T9" fmla="*/ 33 h 33"/>
                </a:gdLst>
                <a:ahLst/>
                <a:cxnLst>
                  <a:cxn ang="0">
                    <a:pos x="T0" y="T1"/>
                  </a:cxn>
                  <a:cxn ang="0">
                    <a:pos x="T2" y="T3"/>
                  </a:cxn>
                  <a:cxn ang="0">
                    <a:pos x="T4" y="T5"/>
                  </a:cxn>
                  <a:cxn ang="0">
                    <a:pos x="T6" y="T7"/>
                  </a:cxn>
                  <a:cxn ang="0">
                    <a:pos x="T8" y="T9"/>
                  </a:cxn>
                </a:cxnLst>
                <a:rect l="0" t="0" r="r" b="b"/>
                <a:pathLst>
                  <a:path w="37" h="33">
                    <a:moveTo>
                      <a:pt x="29" y="33"/>
                    </a:moveTo>
                    <a:lnTo>
                      <a:pt x="0" y="22"/>
                    </a:lnTo>
                    <a:lnTo>
                      <a:pt x="9" y="0"/>
                    </a:lnTo>
                    <a:lnTo>
                      <a:pt x="37" y="11"/>
                    </a:lnTo>
                    <a:lnTo>
                      <a:pt x="29"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5" name="Freeform 6">
                <a:extLst>
                  <a:ext uri="{FF2B5EF4-FFF2-40B4-BE49-F238E27FC236}">
                    <a16:creationId xmlns:a16="http://schemas.microsoft.com/office/drawing/2014/main" id="{348B21EA-694C-4276-9291-9B9EFADCAEBD}"/>
                  </a:ext>
                </a:extLst>
              </p:cNvPr>
              <p:cNvSpPr>
                <a:spLocks/>
              </p:cNvSpPr>
              <p:nvPr/>
            </p:nvSpPr>
            <p:spPr bwMode="auto">
              <a:xfrm>
                <a:off x="10285298" y="1441068"/>
                <a:ext cx="225651" cy="201256"/>
              </a:xfrm>
              <a:custGeom>
                <a:avLst/>
                <a:gdLst>
                  <a:gd name="T0" fmla="*/ 0 w 37"/>
                  <a:gd name="T1" fmla="*/ 12 h 33"/>
                  <a:gd name="T2" fmla="*/ 28 w 37"/>
                  <a:gd name="T3" fmla="*/ 0 h 33"/>
                  <a:gd name="T4" fmla="*/ 37 w 37"/>
                  <a:gd name="T5" fmla="*/ 21 h 33"/>
                  <a:gd name="T6" fmla="*/ 9 w 37"/>
                  <a:gd name="T7" fmla="*/ 33 h 33"/>
                  <a:gd name="T8" fmla="*/ 0 w 37"/>
                  <a:gd name="T9" fmla="*/ 12 h 33"/>
                </a:gdLst>
                <a:ahLst/>
                <a:cxnLst>
                  <a:cxn ang="0">
                    <a:pos x="T0" y="T1"/>
                  </a:cxn>
                  <a:cxn ang="0">
                    <a:pos x="T2" y="T3"/>
                  </a:cxn>
                  <a:cxn ang="0">
                    <a:pos x="T4" y="T5"/>
                  </a:cxn>
                  <a:cxn ang="0">
                    <a:pos x="T6" y="T7"/>
                  </a:cxn>
                  <a:cxn ang="0">
                    <a:pos x="T8" y="T9"/>
                  </a:cxn>
                </a:cxnLst>
                <a:rect l="0" t="0" r="r" b="b"/>
                <a:pathLst>
                  <a:path w="37" h="33">
                    <a:moveTo>
                      <a:pt x="0" y="12"/>
                    </a:moveTo>
                    <a:lnTo>
                      <a:pt x="28" y="0"/>
                    </a:lnTo>
                    <a:lnTo>
                      <a:pt x="37" y="21"/>
                    </a:lnTo>
                    <a:lnTo>
                      <a:pt x="9" y="33"/>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6" name="Freeform 10">
                <a:extLst>
                  <a:ext uri="{FF2B5EF4-FFF2-40B4-BE49-F238E27FC236}">
                    <a16:creationId xmlns:a16="http://schemas.microsoft.com/office/drawing/2014/main" id="{6475D1FD-BCC5-4165-8813-AD6ABA8A1BE8}"/>
                  </a:ext>
                </a:extLst>
              </p:cNvPr>
              <p:cNvSpPr>
                <a:spLocks noEditPoints="1"/>
              </p:cNvSpPr>
              <p:nvPr/>
            </p:nvSpPr>
            <p:spPr bwMode="auto">
              <a:xfrm>
                <a:off x="9858391" y="1508153"/>
                <a:ext cx="1695433" cy="1500275"/>
              </a:xfrm>
              <a:custGeom>
                <a:avLst/>
                <a:gdLst>
                  <a:gd name="T0" fmla="*/ 507 w 1015"/>
                  <a:gd name="T1" fmla="*/ 128 h 896"/>
                  <a:gd name="T2" fmla="*/ 626 w 1015"/>
                  <a:gd name="T3" fmla="*/ 151 h 896"/>
                  <a:gd name="T4" fmla="*/ 801 w 1015"/>
                  <a:gd name="T5" fmla="*/ 322 h 896"/>
                  <a:gd name="T6" fmla="*/ 804 w 1015"/>
                  <a:gd name="T7" fmla="*/ 567 h 896"/>
                  <a:gd name="T8" fmla="*/ 685 w 1015"/>
                  <a:gd name="T9" fmla="*/ 714 h 896"/>
                  <a:gd name="T10" fmla="*/ 600 w 1015"/>
                  <a:gd name="T11" fmla="*/ 754 h 896"/>
                  <a:gd name="T12" fmla="*/ 507 w 1015"/>
                  <a:gd name="T13" fmla="*/ 768 h 896"/>
                  <a:gd name="T14" fmla="*/ 389 w 1015"/>
                  <a:gd name="T15" fmla="*/ 745 h 896"/>
                  <a:gd name="T16" fmla="*/ 213 w 1015"/>
                  <a:gd name="T17" fmla="*/ 575 h 896"/>
                  <a:gd name="T18" fmla="*/ 210 w 1015"/>
                  <a:gd name="T19" fmla="*/ 330 h 896"/>
                  <a:gd name="T20" fmla="*/ 330 w 1015"/>
                  <a:gd name="T21" fmla="*/ 182 h 896"/>
                  <a:gd name="T22" fmla="*/ 414 w 1015"/>
                  <a:gd name="T23" fmla="*/ 142 h 896"/>
                  <a:gd name="T24" fmla="*/ 507 w 1015"/>
                  <a:gd name="T25" fmla="*/ 128 h 896"/>
                  <a:gd name="T26" fmla="*/ 507 w 1015"/>
                  <a:gd name="T27" fmla="*/ 128 h 896"/>
                  <a:gd name="T28" fmla="*/ 507 w 1015"/>
                  <a:gd name="T29" fmla="*/ 128 h 896"/>
                  <a:gd name="T30" fmla="*/ 507 w 1015"/>
                  <a:gd name="T31" fmla="*/ 0 h 896"/>
                  <a:gd name="T32" fmla="*/ 91 w 1015"/>
                  <a:gd name="T33" fmla="*/ 282 h 896"/>
                  <a:gd name="T34" fmla="*/ 341 w 1015"/>
                  <a:gd name="T35" fmla="*/ 864 h 896"/>
                  <a:gd name="T36" fmla="*/ 507 w 1015"/>
                  <a:gd name="T37" fmla="*/ 896 h 896"/>
                  <a:gd name="T38" fmla="*/ 923 w 1015"/>
                  <a:gd name="T39" fmla="*/ 614 h 896"/>
                  <a:gd name="T40" fmla="*/ 673 w 1015"/>
                  <a:gd name="T41" fmla="*/ 32 h 896"/>
                  <a:gd name="T42" fmla="*/ 507 w 1015"/>
                  <a:gd name="T43" fmla="*/ 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15" h="896">
                    <a:moveTo>
                      <a:pt x="507" y="128"/>
                    </a:moveTo>
                    <a:cubicBezTo>
                      <a:pt x="548" y="128"/>
                      <a:pt x="588" y="136"/>
                      <a:pt x="626" y="151"/>
                    </a:cubicBezTo>
                    <a:cubicBezTo>
                      <a:pt x="705" y="183"/>
                      <a:pt x="767" y="244"/>
                      <a:pt x="801" y="322"/>
                    </a:cubicBezTo>
                    <a:cubicBezTo>
                      <a:pt x="835" y="401"/>
                      <a:pt x="836" y="487"/>
                      <a:pt x="804" y="567"/>
                    </a:cubicBezTo>
                    <a:cubicBezTo>
                      <a:pt x="780" y="627"/>
                      <a:pt x="739" y="679"/>
                      <a:pt x="685" y="714"/>
                    </a:cubicBezTo>
                    <a:cubicBezTo>
                      <a:pt x="659" y="732"/>
                      <a:pt x="630" y="745"/>
                      <a:pt x="600" y="754"/>
                    </a:cubicBezTo>
                    <a:cubicBezTo>
                      <a:pt x="570" y="764"/>
                      <a:pt x="538" y="768"/>
                      <a:pt x="507" y="768"/>
                    </a:cubicBezTo>
                    <a:cubicBezTo>
                      <a:pt x="467" y="768"/>
                      <a:pt x="427" y="761"/>
                      <a:pt x="389" y="745"/>
                    </a:cubicBezTo>
                    <a:cubicBezTo>
                      <a:pt x="309" y="714"/>
                      <a:pt x="247" y="653"/>
                      <a:pt x="213" y="575"/>
                    </a:cubicBezTo>
                    <a:cubicBezTo>
                      <a:pt x="180" y="496"/>
                      <a:pt x="178" y="409"/>
                      <a:pt x="210" y="330"/>
                    </a:cubicBezTo>
                    <a:cubicBezTo>
                      <a:pt x="234" y="269"/>
                      <a:pt x="276" y="218"/>
                      <a:pt x="330" y="182"/>
                    </a:cubicBezTo>
                    <a:cubicBezTo>
                      <a:pt x="356" y="165"/>
                      <a:pt x="384" y="151"/>
                      <a:pt x="414" y="142"/>
                    </a:cubicBezTo>
                    <a:cubicBezTo>
                      <a:pt x="445" y="133"/>
                      <a:pt x="476" y="128"/>
                      <a:pt x="507" y="128"/>
                    </a:cubicBezTo>
                    <a:cubicBezTo>
                      <a:pt x="507" y="128"/>
                      <a:pt x="507" y="128"/>
                      <a:pt x="507" y="128"/>
                    </a:cubicBezTo>
                    <a:cubicBezTo>
                      <a:pt x="507" y="128"/>
                      <a:pt x="507" y="128"/>
                      <a:pt x="507" y="128"/>
                    </a:cubicBezTo>
                    <a:moveTo>
                      <a:pt x="507" y="0"/>
                    </a:moveTo>
                    <a:cubicBezTo>
                      <a:pt x="329" y="0"/>
                      <a:pt x="161" y="107"/>
                      <a:pt x="91" y="282"/>
                    </a:cubicBezTo>
                    <a:cubicBezTo>
                      <a:pt x="0" y="512"/>
                      <a:pt x="111" y="773"/>
                      <a:pt x="341" y="864"/>
                    </a:cubicBezTo>
                    <a:cubicBezTo>
                      <a:pt x="396" y="886"/>
                      <a:pt x="452" y="896"/>
                      <a:pt x="507" y="896"/>
                    </a:cubicBezTo>
                    <a:cubicBezTo>
                      <a:pt x="685" y="896"/>
                      <a:pt x="853" y="790"/>
                      <a:pt x="923" y="614"/>
                    </a:cubicBezTo>
                    <a:cubicBezTo>
                      <a:pt x="1015" y="385"/>
                      <a:pt x="903" y="124"/>
                      <a:pt x="673" y="32"/>
                    </a:cubicBezTo>
                    <a:cubicBezTo>
                      <a:pt x="619" y="11"/>
                      <a:pt x="563" y="0"/>
                      <a:pt x="5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7" name="Freeform 11">
                <a:extLst>
                  <a:ext uri="{FF2B5EF4-FFF2-40B4-BE49-F238E27FC236}">
                    <a16:creationId xmlns:a16="http://schemas.microsoft.com/office/drawing/2014/main" id="{F8280097-F29A-42AD-8D4D-CA94CE50ED69}"/>
                  </a:ext>
                </a:extLst>
              </p:cNvPr>
              <p:cNvSpPr>
                <a:spLocks/>
              </p:cNvSpPr>
              <p:nvPr/>
            </p:nvSpPr>
            <p:spPr bwMode="auto">
              <a:xfrm>
                <a:off x="10303594" y="2880356"/>
                <a:ext cx="225651" cy="201256"/>
              </a:xfrm>
              <a:custGeom>
                <a:avLst/>
                <a:gdLst>
                  <a:gd name="T0" fmla="*/ 28 w 37"/>
                  <a:gd name="T1" fmla="*/ 33 h 33"/>
                  <a:gd name="T2" fmla="*/ 0 w 37"/>
                  <a:gd name="T3" fmla="*/ 21 h 33"/>
                  <a:gd name="T4" fmla="*/ 8 w 37"/>
                  <a:gd name="T5" fmla="*/ 0 h 33"/>
                  <a:gd name="T6" fmla="*/ 37 w 37"/>
                  <a:gd name="T7" fmla="*/ 11 h 33"/>
                  <a:gd name="T8" fmla="*/ 28 w 37"/>
                  <a:gd name="T9" fmla="*/ 33 h 33"/>
                </a:gdLst>
                <a:ahLst/>
                <a:cxnLst>
                  <a:cxn ang="0">
                    <a:pos x="T0" y="T1"/>
                  </a:cxn>
                  <a:cxn ang="0">
                    <a:pos x="T2" y="T3"/>
                  </a:cxn>
                  <a:cxn ang="0">
                    <a:pos x="T4" y="T5"/>
                  </a:cxn>
                  <a:cxn ang="0">
                    <a:pos x="T6" y="T7"/>
                  </a:cxn>
                  <a:cxn ang="0">
                    <a:pos x="T8" y="T9"/>
                  </a:cxn>
                </a:cxnLst>
                <a:rect l="0" t="0" r="r" b="b"/>
                <a:pathLst>
                  <a:path w="37" h="33">
                    <a:moveTo>
                      <a:pt x="28" y="33"/>
                    </a:moveTo>
                    <a:lnTo>
                      <a:pt x="0" y="21"/>
                    </a:lnTo>
                    <a:lnTo>
                      <a:pt x="8" y="0"/>
                    </a:lnTo>
                    <a:lnTo>
                      <a:pt x="37" y="11"/>
                    </a:lnTo>
                    <a:lnTo>
                      <a:pt x="2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8" name="Freeform 12">
                <a:extLst>
                  <a:ext uri="{FF2B5EF4-FFF2-40B4-BE49-F238E27FC236}">
                    <a16:creationId xmlns:a16="http://schemas.microsoft.com/office/drawing/2014/main" id="{5170C9A8-0F9D-4143-845E-D25E766CEF73}"/>
                  </a:ext>
                </a:extLst>
              </p:cNvPr>
              <p:cNvSpPr>
                <a:spLocks/>
              </p:cNvSpPr>
              <p:nvPr/>
            </p:nvSpPr>
            <p:spPr bwMode="auto">
              <a:xfrm>
                <a:off x="11322074" y="2429054"/>
                <a:ext cx="201256" cy="231750"/>
              </a:xfrm>
              <a:custGeom>
                <a:avLst/>
                <a:gdLst>
                  <a:gd name="T0" fmla="*/ 33 w 33"/>
                  <a:gd name="T1" fmla="*/ 9 h 38"/>
                  <a:gd name="T2" fmla="*/ 22 w 33"/>
                  <a:gd name="T3" fmla="*/ 38 h 38"/>
                  <a:gd name="T4" fmla="*/ 0 w 33"/>
                  <a:gd name="T5" fmla="*/ 29 h 38"/>
                  <a:gd name="T6" fmla="*/ 12 w 33"/>
                  <a:gd name="T7" fmla="*/ 0 h 38"/>
                  <a:gd name="T8" fmla="*/ 33 w 33"/>
                  <a:gd name="T9" fmla="*/ 9 h 38"/>
                </a:gdLst>
                <a:ahLst/>
                <a:cxnLst>
                  <a:cxn ang="0">
                    <a:pos x="T0" y="T1"/>
                  </a:cxn>
                  <a:cxn ang="0">
                    <a:pos x="T2" y="T3"/>
                  </a:cxn>
                  <a:cxn ang="0">
                    <a:pos x="T4" y="T5"/>
                  </a:cxn>
                  <a:cxn ang="0">
                    <a:pos x="T6" y="T7"/>
                  </a:cxn>
                  <a:cxn ang="0">
                    <a:pos x="T8" y="T9"/>
                  </a:cxn>
                </a:cxnLst>
                <a:rect l="0" t="0" r="r" b="b"/>
                <a:pathLst>
                  <a:path w="33" h="38">
                    <a:moveTo>
                      <a:pt x="33" y="9"/>
                    </a:moveTo>
                    <a:lnTo>
                      <a:pt x="22" y="38"/>
                    </a:lnTo>
                    <a:lnTo>
                      <a:pt x="0" y="29"/>
                    </a:lnTo>
                    <a:lnTo>
                      <a:pt x="12" y="0"/>
                    </a:lnTo>
                    <a:lnTo>
                      <a:pt x="3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9" name="Freeform 13">
                <a:extLst>
                  <a:ext uri="{FF2B5EF4-FFF2-40B4-BE49-F238E27FC236}">
                    <a16:creationId xmlns:a16="http://schemas.microsoft.com/office/drawing/2014/main" id="{02DA0905-0DF6-4BF5-A70E-98AC4C710AC9}"/>
                  </a:ext>
                </a:extLst>
              </p:cNvPr>
              <p:cNvSpPr>
                <a:spLocks/>
              </p:cNvSpPr>
              <p:nvPr/>
            </p:nvSpPr>
            <p:spPr bwMode="auto">
              <a:xfrm>
                <a:off x="9882785" y="1855778"/>
                <a:ext cx="201256" cy="225651"/>
              </a:xfrm>
              <a:custGeom>
                <a:avLst/>
                <a:gdLst>
                  <a:gd name="T0" fmla="*/ 33 w 33"/>
                  <a:gd name="T1" fmla="*/ 9 h 37"/>
                  <a:gd name="T2" fmla="*/ 22 w 33"/>
                  <a:gd name="T3" fmla="*/ 37 h 37"/>
                  <a:gd name="T4" fmla="*/ 0 w 33"/>
                  <a:gd name="T5" fmla="*/ 29 h 37"/>
                  <a:gd name="T6" fmla="*/ 11 w 33"/>
                  <a:gd name="T7" fmla="*/ 0 h 37"/>
                  <a:gd name="T8" fmla="*/ 33 w 33"/>
                  <a:gd name="T9" fmla="*/ 9 h 37"/>
                </a:gdLst>
                <a:ahLst/>
                <a:cxnLst>
                  <a:cxn ang="0">
                    <a:pos x="T0" y="T1"/>
                  </a:cxn>
                  <a:cxn ang="0">
                    <a:pos x="T2" y="T3"/>
                  </a:cxn>
                  <a:cxn ang="0">
                    <a:pos x="T4" y="T5"/>
                  </a:cxn>
                  <a:cxn ang="0">
                    <a:pos x="T6" y="T7"/>
                  </a:cxn>
                  <a:cxn ang="0">
                    <a:pos x="T8" y="T9"/>
                  </a:cxn>
                </a:cxnLst>
                <a:rect l="0" t="0" r="r" b="b"/>
                <a:pathLst>
                  <a:path w="33" h="37">
                    <a:moveTo>
                      <a:pt x="33" y="9"/>
                    </a:moveTo>
                    <a:lnTo>
                      <a:pt x="22" y="37"/>
                    </a:lnTo>
                    <a:lnTo>
                      <a:pt x="0" y="29"/>
                    </a:lnTo>
                    <a:lnTo>
                      <a:pt x="11" y="0"/>
                    </a:lnTo>
                    <a:lnTo>
                      <a:pt x="3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30" name="Freeform 14">
                <a:extLst>
                  <a:ext uri="{FF2B5EF4-FFF2-40B4-BE49-F238E27FC236}">
                    <a16:creationId xmlns:a16="http://schemas.microsoft.com/office/drawing/2014/main" id="{D228BF14-89DD-4057-B018-ECFA38329586}"/>
                  </a:ext>
                </a:extLst>
              </p:cNvPr>
              <p:cNvSpPr>
                <a:spLocks/>
              </p:cNvSpPr>
              <p:nvPr/>
            </p:nvSpPr>
            <p:spPr bwMode="auto">
              <a:xfrm>
                <a:off x="9888884" y="2447350"/>
                <a:ext cx="201256" cy="231750"/>
              </a:xfrm>
              <a:custGeom>
                <a:avLst/>
                <a:gdLst>
                  <a:gd name="T0" fmla="*/ 21 w 33"/>
                  <a:gd name="T1" fmla="*/ 0 h 38"/>
                  <a:gd name="T2" fmla="*/ 33 w 33"/>
                  <a:gd name="T3" fmla="*/ 29 h 38"/>
                  <a:gd name="T4" fmla="*/ 12 w 33"/>
                  <a:gd name="T5" fmla="*/ 38 h 38"/>
                  <a:gd name="T6" fmla="*/ 0 w 33"/>
                  <a:gd name="T7" fmla="*/ 9 h 38"/>
                  <a:gd name="T8" fmla="*/ 21 w 33"/>
                  <a:gd name="T9" fmla="*/ 0 h 38"/>
                </a:gdLst>
                <a:ahLst/>
                <a:cxnLst>
                  <a:cxn ang="0">
                    <a:pos x="T0" y="T1"/>
                  </a:cxn>
                  <a:cxn ang="0">
                    <a:pos x="T2" y="T3"/>
                  </a:cxn>
                  <a:cxn ang="0">
                    <a:pos x="T4" y="T5"/>
                  </a:cxn>
                  <a:cxn ang="0">
                    <a:pos x="T6" y="T7"/>
                  </a:cxn>
                  <a:cxn ang="0">
                    <a:pos x="T8" y="T9"/>
                  </a:cxn>
                </a:cxnLst>
                <a:rect l="0" t="0" r="r" b="b"/>
                <a:pathLst>
                  <a:path w="33" h="38">
                    <a:moveTo>
                      <a:pt x="21" y="0"/>
                    </a:moveTo>
                    <a:lnTo>
                      <a:pt x="33" y="29"/>
                    </a:lnTo>
                    <a:lnTo>
                      <a:pt x="12" y="38"/>
                    </a:lnTo>
                    <a:lnTo>
                      <a:pt x="0" y="9"/>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31" name="Freeform 15">
                <a:extLst>
                  <a:ext uri="{FF2B5EF4-FFF2-40B4-BE49-F238E27FC236}">
                    <a16:creationId xmlns:a16="http://schemas.microsoft.com/office/drawing/2014/main" id="{286B8151-491F-4F9E-9355-387F0FC54DEC}"/>
                  </a:ext>
                </a:extLst>
              </p:cNvPr>
              <p:cNvSpPr>
                <a:spLocks/>
              </p:cNvSpPr>
              <p:nvPr/>
            </p:nvSpPr>
            <p:spPr bwMode="auto">
              <a:xfrm>
                <a:off x="11309877" y="1837482"/>
                <a:ext cx="207355" cy="225651"/>
              </a:xfrm>
              <a:custGeom>
                <a:avLst/>
                <a:gdLst>
                  <a:gd name="T0" fmla="*/ 22 w 34"/>
                  <a:gd name="T1" fmla="*/ 0 h 37"/>
                  <a:gd name="T2" fmla="*/ 34 w 34"/>
                  <a:gd name="T3" fmla="*/ 28 h 37"/>
                  <a:gd name="T4" fmla="*/ 13 w 34"/>
                  <a:gd name="T5" fmla="*/ 37 h 37"/>
                  <a:gd name="T6" fmla="*/ 0 w 34"/>
                  <a:gd name="T7" fmla="*/ 9 h 37"/>
                  <a:gd name="T8" fmla="*/ 22 w 34"/>
                  <a:gd name="T9" fmla="*/ 0 h 37"/>
                </a:gdLst>
                <a:ahLst/>
                <a:cxnLst>
                  <a:cxn ang="0">
                    <a:pos x="T0" y="T1"/>
                  </a:cxn>
                  <a:cxn ang="0">
                    <a:pos x="T2" y="T3"/>
                  </a:cxn>
                  <a:cxn ang="0">
                    <a:pos x="T4" y="T5"/>
                  </a:cxn>
                  <a:cxn ang="0">
                    <a:pos x="T6" y="T7"/>
                  </a:cxn>
                  <a:cxn ang="0">
                    <a:pos x="T8" y="T9"/>
                  </a:cxn>
                </a:cxnLst>
                <a:rect l="0" t="0" r="r" b="b"/>
                <a:pathLst>
                  <a:path w="34" h="37">
                    <a:moveTo>
                      <a:pt x="22" y="0"/>
                    </a:moveTo>
                    <a:lnTo>
                      <a:pt x="34" y="28"/>
                    </a:lnTo>
                    <a:lnTo>
                      <a:pt x="13" y="37"/>
                    </a:lnTo>
                    <a:lnTo>
                      <a:pt x="0" y="9"/>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32" name="Freeform 16">
                <a:extLst>
                  <a:ext uri="{FF2B5EF4-FFF2-40B4-BE49-F238E27FC236}">
                    <a16:creationId xmlns:a16="http://schemas.microsoft.com/office/drawing/2014/main" id="{B48936CD-54A2-4FA9-A7DD-019D9346D23F}"/>
                  </a:ext>
                </a:extLst>
              </p:cNvPr>
              <p:cNvSpPr>
                <a:spLocks/>
              </p:cNvSpPr>
              <p:nvPr/>
            </p:nvSpPr>
            <p:spPr bwMode="auto">
              <a:xfrm>
                <a:off x="10895166" y="2868159"/>
                <a:ext cx="231750" cy="201256"/>
              </a:xfrm>
              <a:custGeom>
                <a:avLst/>
                <a:gdLst>
                  <a:gd name="T0" fmla="*/ 0 w 38"/>
                  <a:gd name="T1" fmla="*/ 12 h 33"/>
                  <a:gd name="T2" fmla="*/ 28 w 38"/>
                  <a:gd name="T3" fmla="*/ 0 h 33"/>
                  <a:gd name="T4" fmla="*/ 38 w 38"/>
                  <a:gd name="T5" fmla="*/ 21 h 33"/>
                  <a:gd name="T6" fmla="*/ 9 w 38"/>
                  <a:gd name="T7" fmla="*/ 33 h 33"/>
                  <a:gd name="T8" fmla="*/ 0 w 38"/>
                  <a:gd name="T9" fmla="*/ 12 h 33"/>
                </a:gdLst>
                <a:ahLst/>
                <a:cxnLst>
                  <a:cxn ang="0">
                    <a:pos x="T0" y="T1"/>
                  </a:cxn>
                  <a:cxn ang="0">
                    <a:pos x="T2" y="T3"/>
                  </a:cxn>
                  <a:cxn ang="0">
                    <a:pos x="T4" y="T5"/>
                  </a:cxn>
                  <a:cxn ang="0">
                    <a:pos x="T6" y="T7"/>
                  </a:cxn>
                  <a:cxn ang="0">
                    <a:pos x="T8" y="T9"/>
                  </a:cxn>
                </a:cxnLst>
                <a:rect l="0" t="0" r="r" b="b"/>
                <a:pathLst>
                  <a:path w="38" h="33">
                    <a:moveTo>
                      <a:pt x="0" y="12"/>
                    </a:moveTo>
                    <a:lnTo>
                      <a:pt x="28" y="0"/>
                    </a:lnTo>
                    <a:lnTo>
                      <a:pt x="38" y="21"/>
                    </a:lnTo>
                    <a:lnTo>
                      <a:pt x="9" y="33"/>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grpSp>
        <p:grpSp>
          <p:nvGrpSpPr>
            <p:cNvPr id="114" name="Group 113">
              <a:extLst>
                <a:ext uri="{FF2B5EF4-FFF2-40B4-BE49-F238E27FC236}">
                  <a16:creationId xmlns:a16="http://schemas.microsoft.com/office/drawing/2014/main" id="{492C24EB-AED1-48D7-B9B2-531DFD1D0A51}"/>
                </a:ext>
              </a:extLst>
            </p:cNvPr>
            <p:cNvGrpSpPr/>
            <p:nvPr/>
          </p:nvGrpSpPr>
          <p:grpSpPr>
            <a:xfrm>
              <a:off x="7737596" y="2269557"/>
              <a:ext cx="833486" cy="833487"/>
              <a:chOff x="9242424" y="2721790"/>
              <a:chExt cx="1000183" cy="1000184"/>
            </a:xfrm>
            <a:grpFill/>
          </p:grpSpPr>
          <p:sp>
            <p:nvSpPr>
              <p:cNvPr id="115" name="Rectangle 7">
                <a:extLst>
                  <a:ext uri="{FF2B5EF4-FFF2-40B4-BE49-F238E27FC236}">
                    <a16:creationId xmlns:a16="http://schemas.microsoft.com/office/drawing/2014/main" id="{ECA5F587-9888-438C-9893-55F79E333DF2}"/>
                  </a:ext>
                </a:extLst>
              </p:cNvPr>
              <p:cNvSpPr>
                <a:spLocks noChangeArrowheads="1"/>
              </p:cNvSpPr>
              <p:nvPr/>
            </p:nvSpPr>
            <p:spPr bwMode="auto">
              <a:xfrm>
                <a:off x="9699825" y="3636592"/>
                <a:ext cx="103678" cy="853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16" name="Freeform 8">
                <a:extLst>
                  <a:ext uri="{FF2B5EF4-FFF2-40B4-BE49-F238E27FC236}">
                    <a16:creationId xmlns:a16="http://schemas.microsoft.com/office/drawing/2014/main" id="{E0A86F09-6E73-4D45-A1CB-9BAE84340D7D}"/>
                  </a:ext>
                </a:extLst>
              </p:cNvPr>
              <p:cNvSpPr>
                <a:spLocks/>
              </p:cNvSpPr>
              <p:nvPr/>
            </p:nvSpPr>
            <p:spPr bwMode="auto">
              <a:xfrm>
                <a:off x="9242424" y="3166994"/>
                <a:ext cx="91480" cy="109776"/>
              </a:xfrm>
              <a:custGeom>
                <a:avLst/>
                <a:gdLst>
                  <a:gd name="T0" fmla="*/ 15 w 15"/>
                  <a:gd name="T1" fmla="*/ 0 h 18"/>
                  <a:gd name="T2" fmla="*/ 15 w 15"/>
                  <a:gd name="T3" fmla="*/ 17 h 18"/>
                  <a:gd name="T4" fmla="*/ 0 w 15"/>
                  <a:gd name="T5" fmla="*/ 18 h 18"/>
                  <a:gd name="T6" fmla="*/ 0 w 15"/>
                  <a:gd name="T7" fmla="*/ 1 h 18"/>
                  <a:gd name="T8" fmla="*/ 15 w 15"/>
                  <a:gd name="T9" fmla="*/ 0 h 18"/>
                </a:gdLst>
                <a:ahLst/>
                <a:cxnLst>
                  <a:cxn ang="0">
                    <a:pos x="T0" y="T1"/>
                  </a:cxn>
                  <a:cxn ang="0">
                    <a:pos x="T2" y="T3"/>
                  </a:cxn>
                  <a:cxn ang="0">
                    <a:pos x="T4" y="T5"/>
                  </a:cxn>
                  <a:cxn ang="0">
                    <a:pos x="T6" y="T7"/>
                  </a:cxn>
                  <a:cxn ang="0">
                    <a:pos x="T8" y="T9"/>
                  </a:cxn>
                </a:cxnLst>
                <a:rect l="0" t="0" r="r" b="b"/>
                <a:pathLst>
                  <a:path w="15" h="18">
                    <a:moveTo>
                      <a:pt x="15" y="0"/>
                    </a:moveTo>
                    <a:lnTo>
                      <a:pt x="15" y="17"/>
                    </a:lnTo>
                    <a:lnTo>
                      <a:pt x="0" y="18"/>
                    </a:lnTo>
                    <a:lnTo>
                      <a:pt x="0" y="1"/>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17" name="Freeform 9">
                <a:extLst>
                  <a:ext uri="{FF2B5EF4-FFF2-40B4-BE49-F238E27FC236}">
                    <a16:creationId xmlns:a16="http://schemas.microsoft.com/office/drawing/2014/main" id="{5EED2DFD-4036-4E12-B76C-CD98E6945D93}"/>
                  </a:ext>
                </a:extLst>
              </p:cNvPr>
              <p:cNvSpPr>
                <a:spLocks/>
              </p:cNvSpPr>
              <p:nvPr/>
            </p:nvSpPr>
            <p:spPr bwMode="auto">
              <a:xfrm>
                <a:off x="9352200" y="3478027"/>
                <a:ext cx="140270" cy="134171"/>
              </a:xfrm>
              <a:custGeom>
                <a:avLst/>
                <a:gdLst>
                  <a:gd name="T0" fmla="*/ 10 w 23"/>
                  <a:gd name="T1" fmla="*/ 0 h 22"/>
                  <a:gd name="T2" fmla="*/ 23 w 23"/>
                  <a:gd name="T3" fmla="*/ 13 h 22"/>
                  <a:gd name="T4" fmla="*/ 13 w 23"/>
                  <a:gd name="T5" fmla="*/ 22 h 22"/>
                  <a:gd name="T6" fmla="*/ 0 w 23"/>
                  <a:gd name="T7" fmla="*/ 10 h 22"/>
                  <a:gd name="T8" fmla="*/ 10 w 23"/>
                  <a:gd name="T9" fmla="*/ 0 h 22"/>
                </a:gdLst>
                <a:ahLst/>
                <a:cxnLst>
                  <a:cxn ang="0">
                    <a:pos x="T0" y="T1"/>
                  </a:cxn>
                  <a:cxn ang="0">
                    <a:pos x="T2" y="T3"/>
                  </a:cxn>
                  <a:cxn ang="0">
                    <a:pos x="T4" y="T5"/>
                  </a:cxn>
                  <a:cxn ang="0">
                    <a:pos x="T6" y="T7"/>
                  </a:cxn>
                  <a:cxn ang="0">
                    <a:pos x="T8" y="T9"/>
                  </a:cxn>
                </a:cxnLst>
                <a:rect l="0" t="0" r="r" b="b"/>
                <a:pathLst>
                  <a:path w="23" h="22">
                    <a:moveTo>
                      <a:pt x="10" y="0"/>
                    </a:moveTo>
                    <a:lnTo>
                      <a:pt x="23" y="13"/>
                    </a:lnTo>
                    <a:lnTo>
                      <a:pt x="13" y="22"/>
                    </a:lnTo>
                    <a:lnTo>
                      <a:pt x="0" y="1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18" name="Freeform 17">
                <a:extLst>
                  <a:ext uri="{FF2B5EF4-FFF2-40B4-BE49-F238E27FC236}">
                    <a16:creationId xmlns:a16="http://schemas.microsoft.com/office/drawing/2014/main" id="{82BE0604-634C-436E-B49D-BF2239BBF2C0}"/>
                  </a:ext>
                </a:extLst>
              </p:cNvPr>
              <p:cNvSpPr>
                <a:spLocks noEditPoints="1"/>
              </p:cNvSpPr>
              <p:nvPr/>
            </p:nvSpPr>
            <p:spPr bwMode="auto">
              <a:xfrm>
                <a:off x="9309509" y="2794975"/>
                <a:ext cx="859914" cy="859914"/>
              </a:xfrm>
              <a:custGeom>
                <a:avLst/>
                <a:gdLst>
                  <a:gd name="T0" fmla="*/ 258 w 516"/>
                  <a:gd name="T1" fmla="*/ 128 h 512"/>
                  <a:gd name="T2" fmla="*/ 348 w 516"/>
                  <a:gd name="T3" fmla="*/ 165 h 512"/>
                  <a:gd name="T4" fmla="*/ 386 w 516"/>
                  <a:gd name="T5" fmla="*/ 254 h 512"/>
                  <a:gd name="T6" fmla="*/ 350 w 516"/>
                  <a:gd name="T7" fmla="*/ 345 h 512"/>
                  <a:gd name="T8" fmla="*/ 260 w 516"/>
                  <a:gd name="T9" fmla="*/ 384 h 512"/>
                  <a:gd name="T10" fmla="*/ 258 w 516"/>
                  <a:gd name="T11" fmla="*/ 384 h 512"/>
                  <a:gd name="T12" fmla="*/ 168 w 516"/>
                  <a:gd name="T13" fmla="*/ 347 h 512"/>
                  <a:gd name="T14" fmla="*/ 130 w 516"/>
                  <a:gd name="T15" fmla="*/ 258 h 512"/>
                  <a:gd name="T16" fmla="*/ 166 w 516"/>
                  <a:gd name="T17" fmla="*/ 167 h 512"/>
                  <a:gd name="T18" fmla="*/ 256 w 516"/>
                  <a:gd name="T19" fmla="*/ 128 h 512"/>
                  <a:gd name="T20" fmla="*/ 258 w 516"/>
                  <a:gd name="T21" fmla="*/ 128 h 512"/>
                  <a:gd name="T22" fmla="*/ 258 w 516"/>
                  <a:gd name="T23" fmla="*/ 128 h 512"/>
                  <a:gd name="T24" fmla="*/ 258 w 516"/>
                  <a:gd name="T25" fmla="*/ 128 h 512"/>
                  <a:gd name="T26" fmla="*/ 258 w 516"/>
                  <a:gd name="T27" fmla="*/ 0 h 512"/>
                  <a:gd name="T28" fmla="*/ 255 w 516"/>
                  <a:gd name="T29" fmla="*/ 0 h 512"/>
                  <a:gd name="T30" fmla="*/ 2 w 516"/>
                  <a:gd name="T31" fmla="*/ 259 h 512"/>
                  <a:gd name="T32" fmla="*/ 258 w 516"/>
                  <a:gd name="T33" fmla="*/ 512 h 512"/>
                  <a:gd name="T34" fmla="*/ 261 w 516"/>
                  <a:gd name="T35" fmla="*/ 512 h 512"/>
                  <a:gd name="T36" fmla="*/ 514 w 516"/>
                  <a:gd name="T37" fmla="*/ 253 h 512"/>
                  <a:gd name="T38" fmla="*/ 258 w 516"/>
                  <a:gd name="T3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16" h="512">
                    <a:moveTo>
                      <a:pt x="258" y="128"/>
                    </a:moveTo>
                    <a:cubicBezTo>
                      <a:pt x="292" y="128"/>
                      <a:pt x="324" y="141"/>
                      <a:pt x="348" y="165"/>
                    </a:cubicBezTo>
                    <a:cubicBezTo>
                      <a:pt x="372" y="189"/>
                      <a:pt x="386" y="220"/>
                      <a:pt x="386" y="254"/>
                    </a:cubicBezTo>
                    <a:cubicBezTo>
                      <a:pt x="386" y="288"/>
                      <a:pt x="374" y="321"/>
                      <a:pt x="350" y="345"/>
                    </a:cubicBezTo>
                    <a:cubicBezTo>
                      <a:pt x="326" y="370"/>
                      <a:pt x="294" y="383"/>
                      <a:pt x="260" y="384"/>
                    </a:cubicBezTo>
                    <a:cubicBezTo>
                      <a:pt x="259" y="384"/>
                      <a:pt x="259" y="384"/>
                      <a:pt x="258" y="384"/>
                    </a:cubicBezTo>
                    <a:cubicBezTo>
                      <a:pt x="224" y="384"/>
                      <a:pt x="192" y="371"/>
                      <a:pt x="168" y="347"/>
                    </a:cubicBezTo>
                    <a:cubicBezTo>
                      <a:pt x="144" y="323"/>
                      <a:pt x="130" y="291"/>
                      <a:pt x="130" y="258"/>
                    </a:cubicBezTo>
                    <a:cubicBezTo>
                      <a:pt x="130" y="223"/>
                      <a:pt x="143" y="191"/>
                      <a:pt x="166" y="167"/>
                    </a:cubicBezTo>
                    <a:cubicBezTo>
                      <a:pt x="190" y="142"/>
                      <a:pt x="222" y="128"/>
                      <a:pt x="256" y="128"/>
                    </a:cubicBezTo>
                    <a:cubicBezTo>
                      <a:pt x="257" y="128"/>
                      <a:pt x="258" y="128"/>
                      <a:pt x="258" y="128"/>
                    </a:cubicBezTo>
                    <a:cubicBezTo>
                      <a:pt x="258" y="128"/>
                      <a:pt x="258" y="128"/>
                      <a:pt x="258" y="128"/>
                    </a:cubicBezTo>
                    <a:cubicBezTo>
                      <a:pt x="258" y="128"/>
                      <a:pt x="258" y="128"/>
                      <a:pt x="258" y="128"/>
                    </a:cubicBezTo>
                    <a:moveTo>
                      <a:pt x="258" y="0"/>
                    </a:moveTo>
                    <a:cubicBezTo>
                      <a:pt x="257" y="0"/>
                      <a:pt x="256" y="0"/>
                      <a:pt x="255" y="0"/>
                    </a:cubicBezTo>
                    <a:cubicBezTo>
                      <a:pt x="113" y="2"/>
                      <a:pt x="0" y="118"/>
                      <a:pt x="2" y="259"/>
                    </a:cubicBezTo>
                    <a:cubicBezTo>
                      <a:pt x="4" y="399"/>
                      <a:pt x="118" y="512"/>
                      <a:pt x="258" y="512"/>
                    </a:cubicBezTo>
                    <a:cubicBezTo>
                      <a:pt x="259" y="512"/>
                      <a:pt x="260" y="512"/>
                      <a:pt x="261" y="512"/>
                    </a:cubicBezTo>
                    <a:cubicBezTo>
                      <a:pt x="403" y="510"/>
                      <a:pt x="516" y="394"/>
                      <a:pt x="514" y="253"/>
                    </a:cubicBezTo>
                    <a:cubicBezTo>
                      <a:pt x="512" y="112"/>
                      <a:pt x="398" y="0"/>
                      <a:pt x="25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19" name="Freeform 18">
                <a:extLst>
                  <a:ext uri="{FF2B5EF4-FFF2-40B4-BE49-F238E27FC236}">
                    <a16:creationId xmlns:a16="http://schemas.microsoft.com/office/drawing/2014/main" id="{EC7EF54D-839C-4B74-AB78-C006FE24BF53}"/>
                  </a:ext>
                </a:extLst>
              </p:cNvPr>
              <p:cNvSpPr>
                <a:spLocks/>
              </p:cNvSpPr>
              <p:nvPr/>
            </p:nvSpPr>
            <p:spPr bwMode="auto">
              <a:xfrm>
                <a:off x="9681529" y="2721790"/>
                <a:ext cx="103678" cy="91480"/>
              </a:xfrm>
              <a:custGeom>
                <a:avLst/>
                <a:gdLst>
                  <a:gd name="T0" fmla="*/ 17 w 17"/>
                  <a:gd name="T1" fmla="*/ 14 h 15"/>
                  <a:gd name="T2" fmla="*/ 0 w 17"/>
                  <a:gd name="T3" fmla="*/ 15 h 15"/>
                  <a:gd name="T4" fmla="*/ 0 w 17"/>
                  <a:gd name="T5" fmla="*/ 0 h 15"/>
                  <a:gd name="T6" fmla="*/ 17 w 17"/>
                  <a:gd name="T7" fmla="*/ 0 h 15"/>
                  <a:gd name="T8" fmla="*/ 17 w 17"/>
                  <a:gd name="T9" fmla="*/ 14 h 15"/>
                </a:gdLst>
                <a:ahLst/>
                <a:cxnLst>
                  <a:cxn ang="0">
                    <a:pos x="T0" y="T1"/>
                  </a:cxn>
                  <a:cxn ang="0">
                    <a:pos x="T2" y="T3"/>
                  </a:cxn>
                  <a:cxn ang="0">
                    <a:pos x="T4" y="T5"/>
                  </a:cxn>
                  <a:cxn ang="0">
                    <a:pos x="T6" y="T7"/>
                  </a:cxn>
                  <a:cxn ang="0">
                    <a:pos x="T8" y="T9"/>
                  </a:cxn>
                </a:cxnLst>
                <a:rect l="0" t="0" r="r" b="b"/>
                <a:pathLst>
                  <a:path w="17" h="15">
                    <a:moveTo>
                      <a:pt x="17" y="14"/>
                    </a:moveTo>
                    <a:lnTo>
                      <a:pt x="0" y="15"/>
                    </a:lnTo>
                    <a:lnTo>
                      <a:pt x="0" y="0"/>
                    </a:lnTo>
                    <a:lnTo>
                      <a:pt x="17" y="0"/>
                    </a:lnTo>
                    <a:lnTo>
                      <a:pt x="17"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0" name="Freeform 19">
                <a:extLst>
                  <a:ext uri="{FF2B5EF4-FFF2-40B4-BE49-F238E27FC236}">
                    <a16:creationId xmlns:a16="http://schemas.microsoft.com/office/drawing/2014/main" id="{0857CF36-99DB-4B1C-A0C6-1B02F86C9872}"/>
                  </a:ext>
                </a:extLst>
              </p:cNvPr>
              <p:cNvSpPr>
                <a:spLocks/>
              </p:cNvSpPr>
              <p:nvPr/>
            </p:nvSpPr>
            <p:spPr bwMode="auto">
              <a:xfrm>
                <a:off x="10151127" y="3166994"/>
                <a:ext cx="91480" cy="109776"/>
              </a:xfrm>
              <a:custGeom>
                <a:avLst/>
                <a:gdLst>
                  <a:gd name="T0" fmla="*/ 14 w 15"/>
                  <a:gd name="T1" fmla="*/ 0 h 18"/>
                  <a:gd name="T2" fmla="*/ 15 w 15"/>
                  <a:gd name="T3" fmla="*/ 17 h 18"/>
                  <a:gd name="T4" fmla="*/ 0 w 15"/>
                  <a:gd name="T5" fmla="*/ 18 h 18"/>
                  <a:gd name="T6" fmla="*/ 0 w 15"/>
                  <a:gd name="T7" fmla="*/ 1 h 18"/>
                  <a:gd name="T8" fmla="*/ 14 w 15"/>
                  <a:gd name="T9" fmla="*/ 0 h 18"/>
                </a:gdLst>
                <a:ahLst/>
                <a:cxnLst>
                  <a:cxn ang="0">
                    <a:pos x="T0" y="T1"/>
                  </a:cxn>
                  <a:cxn ang="0">
                    <a:pos x="T2" y="T3"/>
                  </a:cxn>
                  <a:cxn ang="0">
                    <a:pos x="T4" y="T5"/>
                  </a:cxn>
                  <a:cxn ang="0">
                    <a:pos x="T6" y="T7"/>
                  </a:cxn>
                  <a:cxn ang="0">
                    <a:pos x="T8" y="T9"/>
                  </a:cxn>
                </a:cxnLst>
                <a:rect l="0" t="0" r="r" b="b"/>
                <a:pathLst>
                  <a:path w="15" h="18">
                    <a:moveTo>
                      <a:pt x="14" y="0"/>
                    </a:moveTo>
                    <a:lnTo>
                      <a:pt x="15" y="17"/>
                    </a:lnTo>
                    <a:lnTo>
                      <a:pt x="0" y="18"/>
                    </a:lnTo>
                    <a:lnTo>
                      <a:pt x="0" y="1"/>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1" name="Freeform 20">
                <a:extLst>
                  <a:ext uri="{FF2B5EF4-FFF2-40B4-BE49-F238E27FC236}">
                    <a16:creationId xmlns:a16="http://schemas.microsoft.com/office/drawing/2014/main" id="{68B39246-8D95-483B-A68A-D2B549D7ED48}"/>
                  </a:ext>
                </a:extLst>
              </p:cNvPr>
              <p:cNvSpPr>
                <a:spLocks/>
              </p:cNvSpPr>
              <p:nvPr/>
            </p:nvSpPr>
            <p:spPr bwMode="auto">
              <a:xfrm>
                <a:off x="9992562" y="2831567"/>
                <a:ext cx="140270" cy="134171"/>
              </a:xfrm>
              <a:custGeom>
                <a:avLst/>
                <a:gdLst>
                  <a:gd name="T0" fmla="*/ 10 w 23"/>
                  <a:gd name="T1" fmla="*/ 0 h 22"/>
                  <a:gd name="T2" fmla="*/ 23 w 23"/>
                  <a:gd name="T3" fmla="*/ 13 h 22"/>
                  <a:gd name="T4" fmla="*/ 13 w 23"/>
                  <a:gd name="T5" fmla="*/ 22 h 22"/>
                  <a:gd name="T6" fmla="*/ 0 w 23"/>
                  <a:gd name="T7" fmla="*/ 10 h 22"/>
                  <a:gd name="T8" fmla="*/ 10 w 23"/>
                  <a:gd name="T9" fmla="*/ 0 h 22"/>
                </a:gdLst>
                <a:ahLst/>
                <a:cxnLst>
                  <a:cxn ang="0">
                    <a:pos x="T0" y="T1"/>
                  </a:cxn>
                  <a:cxn ang="0">
                    <a:pos x="T2" y="T3"/>
                  </a:cxn>
                  <a:cxn ang="0">
                    <a:pos x="T4" y="T5"/>
                  </a:cxn>
                  <a:cxn ang="0">
                    <a:pos x="T6" y="T7"/>
                  </a:cxn>
                  <a:cxn ang="0">
                    <a:pos x="T8" y="T9"/>
                  </a:cxn>
                </a:cxnLst>
                <a:rect l="0" t="0" r="r" b="b"/>
                <a:pathLst>
                  <a:path w="23" h="22">
                    <a:moveTo>
                      <a:pt x="10" y="0"/>
                    </a:moveTo>
                    <a:lnTo>
                      <a:pt x="23" y="13"/>
                    </a:lnTo>
                    <a:lnTo>
                      <a:pt x="13" y="22"/>
                    </a:lnTo>
                    <a:lnTo>
                      <a:pt x="0" y="1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2" name="Freeform 21">
                <a:extLst>
                  <a:ext uri="{FF2B5EF4-FFF2-40B4-BE49-F238E27FC236}">
                    <a16:creationId xmlns:a16="http://schemas.microsoft.com/office/drawing/2014/main" id="{9F06E7AD-4AAA-4EDC-B14C-3B918D5FDD92}"/>
                  </a:ext>
                </a:extLst>
              </p:cNvPr>
              <p:cNvSpPr>
                <a:spLocks/>
              </p:cNvSpPr>
              <p:nvPr/>
            </p:nvSpPr>
            <p:spPr bwMode="auto">
              <a:xfrm>
                <a:off x="9998660" y="3471928"/>
                <a:ext cx="140270" cy="134171"/>
              </a:xfrm>
              <a:custGeom>
                <a:avLst/>
                <a:gdLst>
                  <a:gd name="T0" fmla="*/ 0 w 23"/>
                  <a:gd name="T1" fmla="*/ 13 h 22"/>
                  <a:gd name="T2" fmla="*/ 13 w 23"/>
                  <a:gd name="T3" fmla="*/ 0 h 22"/>
                  <a:gd name="T4" fmla="*/ 23 w 23"/>
                  <a:gd name="T5" fmla="*/ 9 h 22"/>
                  <a:gd name="T6" fmla="*/ 10 w 23"/>
                  <a:gd name="T7" fmla="*/ 22 h 22"/>
                  <a:gd name="T8" fmla="*/ 0 w 23"/>
                  <a:gd name="T9" fmla="*/ 13 h 22"/>
                </a:gdLst>
                <a:ahLst/>
                <a:cxnLst>
                  <a:cxn ang="0">
                    <a:pos x="T0" y="T1"/>
                  </a:cxn>
                  <a:cxn ang="0">
                    <a:pos x="T2" y="T3"/>
                  </a:cxn>
                  <a:cxn ang="0">
                    <a:pos x="T4" y="T5"/>
                  </a:cxn>
                  <a:cxn ang="0">
                    <a:pos x="T6" y="T7"/>
                  </a:cxn>
                  <a:cxn ang="0">
                    <a:pos x="T8" y="T9"/>
                  </a:cxn>
                </a:cxnLst>
                <a:rect l="0" t="0" r="r" b="b"/>
                <a:pathLst>
                  <a:path w="23" h="22">
                    <a:moveTo>
                      <a:pt x="0" y="13"/>
                    </a:moveTo>
                    <a:lnTo>
                      <a:pt x="13" y="0"/>
                    </a:lnTo>
                    <a:lnTo>
                      <a:pt x="23" y="9"/>
                    </a:lnTo>
                    <a:lnTo>
                      <a:pt x="10" y="22"/>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sp>
            <p:nvSpPr>
              <p:cNvPr id="123" name="Freeform 22">
                <a:extLst>
                  <a:ext uri="{FF2B5EF4-FFF2-40B4-BE49-F238E27FC236}">
                    <a16:creationId xmlns:a16="http://schemas.microsoft.com/office/drawing/2014/main" id="{9D4153B7-2EEA-44A0-B0A4-8A1ED81B0E0E}"/>
                  </a:ext>
                </a:extLst>
              </p:cNvPr>
              <p:cNvSpPr>
                <a:spLocks/>
              </p:cNvSpPr>
              <p:nvPr/>
            </p:nvSpPr>
            <p:spPr bwMode="auto">
              <a:xfrm>
                <a:off x="9346102" y="2843764"/>
                <a:ext cx="134171" cy="134171"/>
              </a:xfrm>
              <a:custGeom>
                <a:avLst/>
                <a:gdLst>
                  <a:gd name="T0" fmla="*/ 0 w 22"/>
                  <a:gd name="T1" fmla="*/ 12 h 22"/>
                  <a:gd name="T2" fmla="*/ 13 w 22"/>
                  <a:gd name="T3" fmla="*/ 0 h 22"/>
                  <a:gd name="T4" fmla="*/ 22 w 22"/>
                  <a:gd name="T5" fmla="*/ 9 h 22"/>
                  <a:gd name="T6" fmla="*/ 10 w 22"/>
                  <a:gd name="T7" fmla="*/ 22 h 22"/>
                  <a:gd name="T8" fmla="*/ 0 w 22"/>
                  <a:gd name="T9" fmla="*/ 12 h 22"/>
                </a:gdLst>
                <a:ahLst/>
                <a:cxnLst>
                  <a:cxn ang="0">
                    <a:pos x="T0" y="T1"/>
                  </a:cxn>
                  <a:cxn ang="0">
                    <a:pos x="T2" y="T3"/>
                  </a:cxn>
                  <a:cxn ang="0">
                    <a:pos x="T4" y="T5"/>
                  </a:cxn>
                  <a:cxn ang="0">
                    <a:pos x="T6" y="T7"/>
                  </a:cxn>
                  <a:cxn ang="0">
                    <a:pos x="T8" y="T9"/>
                  </a:cxn>
                </a:cxnLst>
                <a:rect l="0" t="0" r="r" b="b"/>
                <a:pathLst>
                  <a:path w="22" h="22">
                    <a:moveTo>
                      <a:pt x="0" y="12"/>
                    </a:moveTo>
                    <a:lnTo>
                      <a:pt x="13" y="0"/>
                    </a:lnTo>
                    <a:lnTo>
                      <a:pt x="22" y="9"/>
                    </a:lnTo>
                    <a:lnTo>
                      <a:pt x="10" y="22"/>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endParaRPr lang="en-US" sz="1471"/>
              </a:p>
            </p:txBody>
          </p:sp>
        </p:grpSp>
      </p:grpSp>
      <p:sp>
        <p:nvSpPr>
          <p:cNvPr id="134" name="Rectangle: Rounded Corners 133">
            <a:extLst>
              <a:ext uri="{FF2B5EF4-FFF2-40B4-BE49-F238E27FC236}">
                <a16:creationId xmlns:a16="http://schemas.microsoft.com/office/drawing/2014/main" id="{73270709-DAF9-4DF2-BEFC-79E19B559460}"/>
              </a:ext>
              <a:ext uri="{C183D7F6-B498-43B3-948B-1728B52AA6E4}">
                <adec:decorative xmlns:adec="http://schemas.microsoft.com/office/drawing/2017/decorative" val="1"/>
              </a:ext>
            </a:extLst>
          </p:cNvPr>
          <p:cNvSpPr/>
          <p:nvPr/>
        </p:nvSpPr>
        <p:spPr bwMode="auto">
          <a:xfrm>
            <a:off x="3051987" y="3604427"/>
            <a:ext cx="2374328" cy="1231734"/>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135" name="Rectangle: Rounded Corners 134">
            <a:extLst>
              <a:ext uri="{FF2B5EF4-FFF2-40B4-BE49-F238E27FC236}">
                <a16:creationId xmlns:a16="http://schemas.microsoft.com/office/drawing/2014/main" id="{1D8AEFDC-F543-4337-93AF-4B62E7307D3B}"/>
              </a:ext>
              <a:ext uri="{C183D7F6-B498-43B3-948B-1728B52AA6E4}">
                <adec:decorative xmlns:adec="http://schemas.microsoft.com/office/drawing/2017/decorative" val="1"/>
              </a:ext>
            </a:extLst>
          </p:cNvPr>
          <p:cNvSpPr/>
          <p:nvPr/>
        </p:nvSpPr>
        <p:spPr bwMode="auto">
          <a:xfrm>
            <a:off x="5650057" y="3604427"/>
            <a:ext cx="3121980" cy="1231734"/>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136" name="Rectangle: Rounded Corners 135">
            <a:extLst>
              <a:ext uri="{FF2B5EF4-FFF2-40B4-BE49-F238E27FC236}">
                <a16:creationId xmlns:a16="http://schemas.microsoft.com/office/drawing/2014/main" id="{D7EEEEFF-E41B-4C5B-B629-2094FC37BD9E}"/>
              </a:ext>
              <a:ext uri="{C183D7F6-B498-43B3-948B-1728B52AA6E4}">
                <adec:decorative xmlns:adec="http://schemas.microsoft.com/office/drawing/2017/decorative" val="1"/>
              </a:ext>
            </a:extLst>
          </p:cNvPr>
          <p:cNvSpPr/>
          <p:nvPr/>
        </p:nvSpPr>
        <p:spPr bwMode="auto">
          <a:xfrm>
            <a:off x="8933076" y="3604427"/>
            <a:ext cx="2828336" cy="1231734"/>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133" name="Rectangle: Rounded Corners 132">
            <a:extLst>
              <a:ext uri="{FF2B5EF4-FFF2-40B4-BE49-F238E27FC236}">
                <a16:creationId xmlns:a16="http://schemas.microsoft.com/office/drawing/2014/main" id="{9280C9FC-B705-481B-9D78-888354F9D950}"/>
              </a:ext>
              <a:ext uri="{C183D7F6-B498-43B3-948B-1728B52AA6E4}">
                <adec:decorative xmlns:adec="http://schemas.microsoft.com/office/drawing/2017/decorative" val="1"/>
              </a:ext>
            </a:extLst>
          </p:cNvPr>
          <p:cNvSpPr/>
          <p:nvPr/>
        </p:nvSpPr>
        <p:spPr bwMode="auto">
          <a:xfrm>
            <a:off x="425440" y="3604427"/>
            <a:ext cx="2374328" cy="1231734"/>
          </a:xfrm>
          <a:prstGeom prst="roundRect">
            <a:avLst>
              <a:gd name="adj" fmla="val 0"/>
            </a:avLst>
          </a:prstGeom>
          <a:solidFill>
            <a:schemeClr val="bg1"/>
          </a:solidFill>
          <a:ln>
            <a:noFill/>
          </a:ln>
          <a:effectLst>
            <a:outerShdw blurRad="152400" algn="tl" rotWithShape="0">
              <a:srgbClr val="333333">
                <a:alpha val="30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82880" rIns="182880" bIns="91440"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600">
              <a:solidFill>
                <a:schemeClr val="tx1"/>
              </a:solidFill>
              <a:latin typeface="+mj-lt"/>
              <a:cs typeface="Segoe UI" pitchFamily="34" charset="0"/>
            </a:endParaRPr>
          </a:p>
        </p:txBody>
      </p:sp>
      <p:sp>
        <p:nvSpPr>
          <p:cNvPr id="11" name="Flowchart: Magnetic Disk 10">
            <a:extLst>
              <a:ext uri="{FF2B5EF4-FFF2-40B4-BE49-F238E27FC236}">
                <a16:creationId xmlns:a16="http://schemas.microsoft.com/office/drawing/2014/main" id="{6EBC85A1-FF73-49C7-BED0-AA077080582D}"/>
              </a:ext>
              <a:ext uri="{C183D7F6-B498-43B3-948B-1728B52AA6E4}">
                <adec:decorative xmlns:adec="http://schemas.microsoft.com/office/drawing/2017/decorative" val="1"/>
              </a:ext>
            </a:extLst>
          </p:cNvPr>
          <p:cNvSpPr/>
          <p:nvPr/>
        </p:nvSpPr>
        <p:spPr>
          <a:xfrm>
            <a:off x="9085842" y="4003069"/>
            <a:ext cx="1089682" cy="456433"/>
          </a:xfrm>
          <a:prstGeom prst="flowChartMagneticDisk">
            <a:avLst/>
          </a:prstGeom>
          <a:ln w="19050">
            <a:solidFill>
              <a:schemeClr val="accent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50" b="1" dirty="0">
                <a:solidFill>
                  <a:schemeClr val="accent1"/>
                </a:solidFill>
                <a:cs typeface="Segoe UI Light" panose="020B0502040204020203" pitchFamily="34" charset="0"/>
              </a:rPr>
              <a:t>Reporting</a:t>
            </a:r>
          </a:p>
        </p:txBody>
      </p:sp>
      <p:pic>
        <p:nvPicPr>
          <p:cNvPr id="17" name="Graphic 16">
            <a:extLst>
              <a:ext uri="{FF2B5EF4-FFF2-40B4-BE49-F238E27FC236}">
                <a16:creationId xmlns:a16="http://schemas.microsoft.com/office/drawing/2014/main" id="{5C5EC2A8-7E8D-4188-9492-9986D052E7D5}"/>
              </a:ext>
              <a:ext uri="{C183D7F6-B498-43B3-948B-1728B52AA6E4}">
                <adec:decorative xmlns:adec="http://schemas.microsoft.com/office/drawing/2017/decorative" val="1"/>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74141" y="3760754"/>
            <a:ext cx="913988" cy="870028"/>
          </a:xfrm>
          <a:prstGeom prst="rect">
            <a:avLst/>
          </a:prstGeom>
        </p:spPr>
      </p:pic>
      <p:sp>
        <p:nvSpPr>
          <p:cNvPr id="21" name="Flowchart: Magnetic Disk 20">
            <a:extLst>
              <a:ext uri="{FF2B5EF4-FFF2-40B4-BE49-F238E27FC236}">
                <a16:creationId xmlns:a16="http://schemas.microsoft.com/office/drawing/2014/main" id="{3DCED31D-93F5-4377-9A6D-285FB092BF63}"/>
              </a:ext>
              <a:ext uri="{C183D7F6-B498-43B3-948B-1728B52AA6E4}">
                <adec:decorative xmlns:adec="http://schemas.microsoft.com/office/drawing/2017/decorative" val="1"/>
              </a:ext>
            </a:extLst>
          </p:cNvPr>
          <p:cNvSpPr/>
          <p:nvPr/>
        </p:nvSpPr>
        <p:spPr>
          <a:xfrm>
            <a:off x="1775752" y="4055986"/>
            <a:ext cx="732120" cy="366114"/>
          </a:xfrm>
          <a:prstGeom prst="flowChartMagneticDisk">
            <a:avLst/>
          </a:prstGeom>
          <a:ln w="19050">
            <a:solidFill>
              <a:schemeClr val="accent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00" b="1" dirty="0">
                <a:solidFill>
                  <a:schemeClr val="accent1"/>
                </a:solidFill>
                <a:cs typeface="Segoe UI Light" panose="020B0502040204020203" pitchFamily="34" charset="0"/>
              </a:rPr>
              <a:t>Filters</a:t>
            </a:r>
          </a:p>
        </p:txBody>
      </p:sp>
      <p:pic>
        <p:nvPicPr>
          <p:cNvPr id="35" name="Graphic 34">
            <a:extLst>
              <a:ext uri="{FF2B5EF4-FFF2-40B4-BE49-F238E27FC236}">
                <a16:creationId xmlns:a16="http://schemas.microsoft.com/office/drawing/2014/main" id="{21BFF5D7-F622-43EB-BD9E-E5B1BA9AD3E7}"/>
              </a:ext>
              <a:ext uri="{C183D7F6-B498-43B3-948B-1728B52AA6E4}">
                <adec:decorative xmlns:adec="http://schemas.microsoft.com/office/drawing/2017/decorative" val="1"/>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894028" y="3760754"/>
            <a:ext cx="913988" cy="870028"/>
          </a:xfrm>
          <a:prstGeom prst="rect">
            <a:avLst/>
          </a:prstGeom>
        </p:spPr>
      </p:pic>
      <p:pic>
        <p:nvPicPr>
          <p:cNvPr id="37" name="Graphic 36">
            <a:extLst>
              <a:ext uri="{FF2B5EF4-FFF2-40B4-BE49-F238E27FC236}">
                <a16:creationId xmlns:a16="http://schemas.microsoft.com/office/drawing/2014/main" id="{E8FF086F-6677-4FEB-8C6B-E6E0119FF086}"/>
              </a:ext>
              <a:ext uri="{C183D7F6-B498-43B3-948B-1728B52AA6E4}">
                <adec:decorative xmlns:adec="http://schemas.microsoft.com/office/drawing/2017/decorative" val="1"/>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422279" y="3760754"/>
            <a:ext cx="913988" cy="870028"/>
          </a:xfrm>
          <a:prstGeom prst="rect">
            <a:avLst/>
          </a:prstGeom>
        </p:spPr>
      </p:pic>
      <p:sp>
        <p:nvSpPr>
          <p:cNvPr id="65" name="Speech Bubble: Rectangle 64">
            <a:extLst>
              <a:ext uri="{FF2B5EF4-FFF2-40B4-BE49-F238E27FC236}">
                <a16:creationId xmlns:a16="http://schemas.microsoft.com/office/drawing/2014/main" id="{C3459B3F-CC1A-441D-B43C-54BAD2BC6919}"/>
              </a:ext>
              <a:ext uri="{C183D7F6-B498-43B3-948B-1728B52AA6E4}">
                <adec:decorative xmlns:adec="http://schemas.microsoft.com/office/drawing/2017/decorative" val="1"/>
              </a:ext>
            </a:extLst>
          </p:cNvPr>
          <p:cNvSpPr/>
          <p:nvPr/>
        </p:nvSpPr>
        <p:spPr>
          <a:xfrm>
            <a:off x="5922943" y="3723721"/>
            <a:ext cx="1102188" cy="514270"/>
          </a:xfrm>
          <a:prstGeom prst="wedgeRectCallout">
            <a:avLst>
              <a:gd name="adj1" fmla="val -18874"/>
              <a:gd name="adj2" fmla="val -112602"/>
            </a:avLst>
          </a:prstGeom>
          <a:solidFill>
            <a:schemeClr val="accent1"/>
          </a:solid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sz="2000"/>
          </a:p>
        </p:txBody>
      </p:sp>
      <p:pic>
        <p:nvPicPr>
          <p:cNvPr id="71" name="Graphic 70">
            <a:extLst>
              <a:ext uri="{FF2B5EF4-FFF2-40B4-BE49-F238E27FC236}">
                <a16:creationId xmlns:a16="http://schemas.microsoft.com/office/drawing/2014/main" id="{4C6E91A6-0534-4C5C-8D5F-92DBC95EF158}"/>
              </a:ext>
              <a:ext uri="{C183D7F6-B498-43B3-948B-1728B52AA6E4}">
                <adec:decorative xmlns:adec="http://schemas.microsoft.com/office/drawing/2017/decorative" val="1"/>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015501" y="3765764"/>
            <a:ext cx="163960" cy="153106"/>
          </a:xfrm>
          <a:prstGeom prst="rect">
            <a:avLst/>
          </a:prstGeom>
        </p:spPr>
      </p:pic>
      <p:pic>
        <p:nvPicPr>
          <p:cNvPr id="73" name="Graphic 72">
            <a:extLst>
              <a:ext uri="{FF2B5EF4-FFF2-40B4-BE49-F238E27FC236}">
                <a16:creationId xmlns:a16="http://schemas.microsoft.com/office/drawing/2014/main" id="{708A716D-26DF-460D-96E2-68361CC7703B}"/>
              </a:ext>
              <a:ext uri="{C183D7F6-B498-43B3-948B-1728B52AA6E4}">
                <adec:decorative xmlns:adec="http://schemas.microsoft.com/office/drawing/2017/decorative" val="1"/>
              </a:ext>
            </a:extLst>
          </p:cNvPr>
          <p:cNvPicPr>
            <a:picLocks noChangeAspect="1"/>
          </p:cNvPicPr>
          <p:nvPr/>
        </p:nvPicPr>
        <p:blipFill>
          <a:blip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a:xfrm>
            <a:off x="6013801" y="4039218"/>
            <a:ext cx="163960" cy="153106"/>
          </a:xfrm>
          <a:prstGeom prst="rect">
            <a:avLst/>
          </a:prstGeom>
        </p:spPr>
      </p:pic>
      <p:sp>
        <p:nvSpPr>
          <p:cNvPr id="75" name="TextBox 74">
            <a:extLst>
              <a:ext uri="{FF2B5EF4-FFF2-40B4-BE49-F238E27FC236}">
                <a16:creationId xmlns:a16="http://schemas.microsoft.com/office/drawing/2014/main" id="{81023E74-7478-44D9-BF48-FBF121558700}"/>
              </a:ext>
              <a:ext uri="{C183D7F6-B498-43B3-948B-1728B52AA6E4}">
                <adec:decorative xmlns:adec="http://schemas.microsoft.com/office/drawing/2017/decorative" val="1"/>
              </a:ext>
            </a:extLst>
          </p:cNvPr>
          <p:cNvSpPr txBox="1"/>
          <p:nvPr/>
        </p:nvSpPr>
        <p:spPr>
          <a:xfrm>
            <a:off x="6152675" y="3709623"/>
            <a:ext cx="808718" cy="246221"/>
          </a:xfrm>
          <a:prstGeom prst="rect">
            <a:avLst/>
          </a:prstGeom>
          <a:noFill/>
        </p:spPr>
        <p:txBody>
          <a:bodyPr wrap="square">
            <a:spAutoFit/>
          </a:bodyPr>
          <a:lstStyle/>
          <a:p>
            <a:r>
              <a:rPr lang="en-US" sz="1000">
                <a:solidFill>
                  <a:schemeClr val="bg1"/>
                </a:solidFill>
                <a:cs typeface="Segoe UI Light" panose="020B0502040204020203" pitchFamily="34" charset="0"/>
              </a:rPr>
              <a:t>Apply</a:t>
            </a:r>
          </a:p>
        </p:txBody>
      </p:sp>
      <p:sp>
        <p:nvSpPr>
          <p:cNvPr id="77" name="TextBox 76">
            <a:extLst>
              <a:ext uri="{FF2B5EF4-FFF2-40B4-BE49-F238E27FC236}">
                <a16:creationId xmlns:a16="http://schemas.microsoft.com/office/drawing/2014/main" id="{06472227-10E9-4ADD-BC21-0D2E1A80C079}"/>
              </a:ext>
              <a:ext uri="{C183D7F6-B498-43B3-948B-1728B52AA6E4}">
                <adec:decorative xmlns:adec="http://schemas.microsoft.com/office/drawing/2017/decorative" val="1"/>
              </a:ext>
            </a:extLst>
          </p:cNvPr>
          <p:cNvSpPr txBox="1"/>
          <p:nvPr/>
        </p:nvSpPr>
        <p:spPr>
          <a:xfrm>
            <a:off x="6145538" y="3981447"/>
            <a:ext cx="1115690" cy="246221"/>
          </a:xfrm>
          <a:prstGeom prst="rect">
            <a:avLst/>
          </a:prstGeom>
          <a:noFill/>
        </p:spPr>
        <p:txBody>
          <a:bodyPr wrap="square">
            <a:spAutoFit/>
          </a:bodyPr>
          <a:lstStyle/>
          <a:p>
            <a:r>
              <a:rPr lang="en-US" sz="1000">
                <a:solidFill>
                  <a:schemeClr val="bg1"/>
                </a:solidFill>
                <a:cs typeface="Segoe UI Light" panose="020B0502040204020203" pitchFamily="34" charset="0"/>
              </a:rPr>
              <a:t>Don’t Apply</a:t>
            </a:r>
          </a:p>
        </p:txBody>
      </p:sp>
      <p:grpSp>
        <p:nvGrpSpPr>
          <p:cNvPr id="8" name="Group 7">
            <a:extLst>
              <a:ext uri="{C183D7F6-B498-43B3-948B-1728B52AA6E4}">
                <adec:decorative xmlns:adec="http://schemas.microsoft.com/office/drawing/2017/decorative" val="1"/>
              </a:ext>
            </a:extLst>
          </p:cNvPr>
          <p:cNvGrpSpPr/>
          <p:nvPr/>
        </p:nvGrpSpPr>
        <p:grpSpPr>
          <a:xfrm>
            <a:off x="7497803" y="3689303"/>
            <a:ext cx="219075" cy="468220"/>
            <a:chOff x="7814432" y="3068505"/>
            <a:chExt cx="219075" cy="548640"/>
          </a:xfrm>
        </p:grpSpPr>
        <p:cxnSp>
          <p:nvCxnSpPr>
            <p:cNvPr id="48" name="Straight Connector 47">
              <a:extLst>
                <a:ext uri="{FF2B5EF4-FFF2-40B4-BE49-F238E27FC236}">
                  <a16:creationId xmlns:a16="http://schemas.microsoft.com/office/drawing/2014/main" id="{9F164FEA-057F-4608-A88B-8E2298C4C78D}"/>
                </a:ext>
              </a:extLst>
            </p:cNvPr>
            <p:cNvCxnSpPr>
              <a:cxnSpLocks/>
            </p:cNvCxnSpPr>
            <p:nvPr/>
          </p:nvCxnSpPr>
          <p:spPr>
            <a:xfrm>
              <a:off x="7814432" y="3068505"/>
              <a:ext cx="0" cy="548640"/>
            </a:xfrm>
            <a:prstGeom prst="line">
              <a:avLst/>
            </a:prstGeom>
            <a:ln w="19050">
              <a:solidFill>
                <a:schemeClr val="bg1">
                  <a:lumMod val="75000"/>
                </a:schemeClr>
              </a:solidFill>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50" name="Straight Connector 49">
              <a:extLst>
                <a:ext uri="{FF2B5EF4-FFF2-40B4-BE49-F238E27FC236}">
                  <a16:creationId xmlns:a16="http://schemas.microsoft.com/office/drawing/2014/main" id="{9F164FEA-057F-4608-A88B-8E2298C4C78D}"/>
                </a:ext>
              </a:extLst>
            </p:cNvPr>
            <p:cNvCxnSpPr>
              <a:cxnSpLocks/>
            </p:cNvCxnSpPr>
            <p:nvPr/>
          </p:nvCxnSpPr>
          <p:spPr>
            <a:xfrm flipV="1">
              <a:off x="8033507" y="3068505"/>
              <a:ext cx="0" cy="548640"/>
            </a:xfrm>
            <a:prstGeom prst="line">
              <a:avLst/>
            </a:prstGeom>
            <a:ln w="19050">
              <a:solidFill>
                <a:schemeClr val="bg1">
                  <a:lumMod val="75000"/>
                </a:schemeClr>
              </a:solidFill>
              <a:headEnd type="triangle" w="med" len="med"/>
              <a:tailEnd type="none" w="med" len="med"/>
            </a:ln>
          </p:spPr>
          <p:style>
            <a:lnRef idx="1">
              <a:schemeClr val="dk1"/>
            </a:lnRef>
            <a:fillRef idx="0">
              <a:schemeClr val="dk1"/>
            </a:fillRef>
            <a:effectRef idx="0">
              <a:schemeClr val="dk1"/>
            </a:effectRef>
            <a:fontRef idx="minor">
              <a:schemeClr val="tx1"/>
            </a:fontRef>
          </p:style>
        </p:cxnSp>
      </p:grpSp>
      <p:grpSp>
        <p:nvGrpSpPr>
          <p:cNvPr id="105" name="Group 104">
            <a:extLst>
              <a:ext uri="{FF2B5EF4-FFF2-40B4-BE49-F238E27FC236}">
                <a16:creationId xmlns:a16="http://schemas.microsoft.com/office/drawing/2014/main" id="{71E81737-C628-4419-9B72-767B5EBC4AA7}"/>
              </a:ext>
              <a:ext uri="{C183D7F6-B498-43B3-948B-1728B52AA6E4}">
                <adec:decorative xmlns:adec="http://schemas.microsoft.com/office/drawing/2017/decorative" val="1"/>
              </a:ext>
            </a:extLst>
          </p:cNvPr>
          <p:cNvGrpSpPr/>
          <p:nvPr/>
        </p:nvGrpSpPr>
        <p:grpSpPr>
          <a:xfrm>
            <a:off x="7354933" y="4359483"/>
            <a:ext cx="480971" cy="367950"/>
            <a:chOff x="3671863" y="1732489"/>
            <a:chExt cx="577165" cy="517377"/>
          </a:xfrm>
        </p:grpSpPr>
        <p:sp>
          <p:nvSpPr>
            <p:cNvPr id="106" name="Freeform 15">
              <a:extLst>
                <a:ext uri="{FF2B5EF4-FFF2-40B4-BE49-F238E27FC236}">
                  <a16:creationId xmlns:a16="http://schemas.microsoft.com/office/drawing/2014/main" id="{40EC94B9-E4FD-4E10-B400-9B0370856FF9}"/>
                </a:ext>
              </a:extLst>
            </p:cNvPr>
            <p:cNvSpPr>
              <a:spLocks noEditPoints="1"/>
            </p:cNvSpPr>
            <p:nvPr/>
          </p:nvSpPr>
          <p:spPr bwMode="auto">
            <a:xfrm>
              <a:off x="3671863" y="1732489"/>
              <a:ext cx="577165" cy="397795"/>
            </a:xfrm>
            <a:custGeom>
              <a:avLst/>
              <a:gdLst>
                <a:gd name="T0" fmla="*/ 120 w 425"/>
                <a:gd name="T1" fmla="*/ 253 h 293"/>
                <a:gd name="T2" fmla="*/ 120 w 425"/>
                <a:gd name="T3" fmla="*/ 253 h 293"/>
                <a:gd name="T4" fmla="*/ 27 w 425"/>
                <a:gd name="T5" fmla="*/ 253 h 293"/>
                <a:gd name="T6" fmla="*/ 27 w 425"/>
                <a:gd name="T7" fmla="*/ 93 h 293"/>
                <a:gd name="T8" fmla="*/ 120 w 425"/>
                <a:gd name="T9" fmla="*/ 93 h 293"/>
                <a:gd name="T10" fmla="*/ 120 w 425"/>
                <a:gd name="T11" fmla="*/ 253 h 293"/>
                <a:gd name="T12" fmla="*/ 94 w 425"/>
                <a:gd name="T13" fmla="*/ 280 h 293"/>
                <a:gd name="T14" fmla="*/ 94 w 425"/>
                <a:gd name="T15" fmla="*/ 280 h 293"/>
                <a:gd name="T16" fmla="*/ 54 w 425"/>
                <a:gd name="T17" fmla="*/ 280 h 293"/>
                <a:gd name="T18" fmla="*/ 54 w 425"/>
                <a:gd name="T19" fmla="*/ 266 h 293"/>
                <a:gd name="T20" fmla="*/ 94 w 425"/>
                <a:gd name="T21" fmla="*/ 266 h 293"/>
                <a:gd name="T22" fmla="*/ 94 w 425"/>
                <a:gd name="T23" fmla="*/ 280 h 293"/>
                <a:gd name="T24" fmla="*/ 421 w 425"/>
                <a:gd name="T25" fmla="*/ 226 h 293"/>
                <a:gd name="T26" fmla="*/ 421 w 425"/>
                <a:gd name="T27" fmla="*/ 226 h 293"/>
                <a:gd name="T28" fmla="*/ 387 w 425"/>
                <a:gd name="T29" fmla="*/ 193 h 293"/>
                <a:gd name="T30" fmla="*/ 387 w 425"/>
                <a:gd name="T31" fmla="*/ 26 h 293"/>
                <a:gd name="T32" fmla="*/ 385 w 425"/>
                <a:gd name="T33" fmla="*/ 16 h 293"/>
                <a:gd name="T34" fmla="*/ 379 w 425"/>
                <a:gd name="T35" fmla="*/ 7 h 293"/>
                <a:gd name="T36" fmla="*/ 371 w 425"/>
                <a:gd name="T37" fmla="*/ 2 h 293"/>
                <a:gd name="T38" fmla="*/ 360 w 425"/>
                <a:gd name="T39" fmla="*/ 0 h 293"/>
                <a:gd name="T40" fmla="*/ 94 w 425"/>
                <a:gd name="T41" fmla="*/ 0 h 293"/>
                <a:gd name="T42" fmla="*/ 83 w 425"/>
                <a:gd name="T43" fmla="*/ 2 h 293"/>
                <a:gd name="T44" fmla="*/ 75 w 425"/>
                <a:gd name="T45" fmla="*/ 7 h 293"/>
                <a:gd name="T46" fmla="*/ 69 w 425"/>
                <a:gd name="T47" fmla="*/ 16 h 293"/>
                <a:gd name="T48" fmla="*/ 67 w 425"/>
                <a:gd name="T49" fmla="*/ 26 h 293"/>
                <a:gd name="T50" fmla="*/ 67 w 425"/>
                <a:gd name="T51" fmla="*/ 66 h 293"/>
                <a:gd name="T52" fmla="*/ 27 w 425"/>
                <a:gd name="T53" fmla="*/ 66 h 293"/>
                <a:gd name="T54" fmla="*/ 17 w 425"/>
                <a:gd name="T55" fmla="*/ 68 h 293"/>
                <a:gd name="T56" fmla="*/ 8 w 425"/>
                <a:gd name="T57" fmla="*/ 74 h 293"/>
                <a:gd name="T58" fmla="*/ 2 w 425"/>
                <a:gd name="T59" fmla="*/ 82 h 293"/>
                <a:gd name="T60" fmla="*/ 0 w 425"/>
                <a:gd name="T61" fmla="*/ 93 h 293"/>
                <a:gd name="T62" fmla="*/ 0 w 425"/>
                <a:gd name="T63" fmla="*/ 266 h 293"/>
                <a:gd name="T64" fmla="*/ 2 w 425"/>
                <a:gd name="T65" fmla="*/ 277 h 293"/>
                <a:gd name="T66" fmla="*/ 8 w 425"/>
                <a:gd name="T67" fmla="*/ 285 h 293"/>
                <a:gd name="T68" fmla="*/ 17 w 425"/>
                <a:gd name="T69" fmla="*/ 291 h 293"/>
                <a:gd name="T70" fmla="*/ 27 w 425"/>
                <a:gd name="T71" fmla="*/ 293 h 293"/>
                <a:gd name="T72" fmla="*/ 120 w 425"/>
                <a:gd name="T73" fmla="*/ 293 h 293"/>
                <a:gd name="T74" fmla="*/ 131 w 425"/>
                <a:gd name="T75" fmla="*/ 291 h 293"/>
                <a:gd name="T76" fmla="*/ 139 w 425"/>
                <a:gd name="T77" fmla="*/ 285 h 293"/>
                <a:gd name="T78" fmla="*/ 145 w 425"/>
                <a:gd name="T79" fmla="*/ 277 h 293"/>
                <a:gd name="T80" fmla="*/ 147 w 425"/>
                <a:gd name="T81" fmla="*/ 266 h 293"/>
                <a:gd name="T82" fmla="*/ 147 w 425"/>
                <a:gd name="T83" fmla="*/ 93 h 293"/>
                <a:gd name="T84" fmla="*/ 145 w 425"/>
                <a:gd name="T85" fmla="*/ 82 h 293"/>
                <a:gd name="T86" fmla="*/ 139 w 425"/>
                <a:gd name="T87" fmla="*/ 74 h 293"/>
                <a:gd name="T88" fmla="*/ 131 w 425"/>
                <a:gd name="T89" fmla="*/ 68 h 293"/>
                <a:gd name="T90" fmla="*/ 120 w 425"/>
                <a:gd name="T91" fmla="*/ 66 h 293"/>
                <a:gd name="T92" fmla="*/ 94 w 425"/>
                <a:gd name="T93" fmla="*/ 66 h 293"/>
                <a:gd name="T94" fmla="*/ 94 w 425"/>
                <a:gd name="T95" fmla="*/ 26 h 293"/>
                <a:gd name="T96" fmla="*/ 360 w 425"/>
                <a:gd name="T97" fmla="*/ 26 h 293"/>
                <a:gd name="T98" fmla="*/ 360 w 425"/>
                <a:gd name="T99" fmla="*/ 186 h 293"/>
                <a:gd name="T100" fmla="*/ 179 w 425"/>
                <a:gd name="T101" fmla="*/ 186 h 293"/>
                <a:gd name="T102" fmla="*/ 197 w 425"/>
                <a:gd name="T103" fmla="*/ 253 h 293"/>
                <a:gd name="T104" fmla="*/ 412 w 425"/>
                <a:gd name="T105" fmla="*/ 253 h 293"/>
                <a:gd name="T106" fmla="*/ 423 w 425"/>
                <a:gd name="T107" fmla="*/ 248 h 293"/>
                <a:gd name="T108" fmla="*/ 425 w 425"/>
                <a:gd name="T109" fmla="*/ 236 h 293"/>
                <a:gd name="T110" fmla="*/ 424 w 425"/>
                <a:gd name="T111" fmla="*/ 230 h 293"/>
                <a:gd name="T112" fmla="*/ 421 w 425"/>
                <a:gd name="T113" fmla="*/ 226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5" h="293">
                  <a:moveTo>
                    <a:pt x="120" y="253"/>
                  </a:moveTo>
                  <a:lnTo>
                    <a:pt x="120" y="253"/>
                  </a:lnTo>
                  <a:lnTo>
                    <a:pt x="27" y="253"/>
                  </a:lnTo>
                  <a:lnTo>
                    <a:pt x="27" y="93"/>
                  </a:lnTo>
                  <a:lnTo>
                    <a:pt x="120" y="93"/>
                  </a:lnTo>
                  <a:lnTo>
                    <a:pt x="120" y="253"/>
                  </a:lnTo>
                  <a:close/>
                  <a:moveTo>
                    <a:pt x="94" y="280"/>
                  </a:moveTo>
                  <a:lnTo>
                    <a:pt x="94" y="280"/>
                  </a:lnTo>
                  <a:lnTo>
                    <a:pt x="54" y="280"/>
                  </a:lnTo>
                  <a:lnTo>
                    <a:pt x="54" y="266"/>
                  </a:lnTo>
                  <a:lnTo>
                    <a:pt x="94" y="266"/>
                  </a:lnTo>
                  <a:lnTo>
                    <a:pt x="94" y="280"/>
                  </a:lnTo>
                  <a:close/>
                  <a:moveTo>
                    <a:pt x="421" y="226"/>
                  </a:moveTo>
                  <a:lnTo>
                    <a:pt x="421" y="226"/>
                  </a:lnTo>
                  <a:lnTo>
                    <a:pt x="387" y="193"/>
                  </a:lnTo>
                  <a:lnTo>
                    <a:pt x="387" y="26"/>
                  </a:lnTo>
                  <a:cubicBezTo>
                    <a:pt x="387" y="22"/>
                    <a:pt x="386" y="19"/>
                    <a:pt x="385" y="16"/>
                  </a:cubicBezTo>
                  <a:cubicBezTo>
                    <a:pt x="384" y="13"/>
                    <a:pt x="382" y="10"/>
                    <a:pt x="379" y="7"/>
                  </a:cubicBezTo>
                  <a:cubicBezTo>
                    <a:pt x="377" y="5"/>
                    <a:pt x="374" y="3"/>
                    <a:pt x="371" y="2"/>
                  </a:cubicBezTo>
                  <a:cubicBezTo>
                    <a:pt x="368" y="0"/>
                    <a:pt x="364" y="0"/>
                    <a:pt x="360" y="0"/>
                  </a:cubicBezTo>
                  <a:lnTo>
                    <a:pt x="94" y="0"/>
                  </a:lnTo>
                  <a:cubicBezTo>
                    <a:pt x="90" y="0"/>
                    <a:pt x="86" y="0"/>
                    <a:pt x="83" y="2"/>
                  </a:cubicBezTo>
                  <a:cubicBezTo>
                    <a:pt x="80" y="3"/>
                    <a:pt x="77" y="5"/>
                    <a:pt x="75" y="7"/>
                  </a:cubicBezTo>
                  <a:cubicBezTo>
                    <a:pt x="72" y="10"/>
                    <a:pt x="70" y="13"/>
                    <a:pt x="69" y="16"/>
                  </a:cubicBezTo>
                  <a:cubicBezTo>
                    <a:pt x="68" y="19"/>
                    <a:pt x="67" y="22"/>
                    <a:pt x="67" y="26"/>
                  </a:cubicBezTo>
                  <a:lnTo>
                    <a:pt x="67" y="66"/>
                  </a:lnTo>
                  <a:lnTo>
                    <a:pt x="27" y="66"/>
                  </a:lnTo>
                  <a:cubicBezTo>
                    <a:pt x="23" y="66"/>
                    <a:pt x="20" y="67"/>
                    <a:pt x="17" y="68"/>
                  </a:cubicBezTo>
                  <a:cubicBezTo>
                    <a:pt x="13" y="70"/>
                    <a:pt x="11" y="72"/>
                    <a:pt x="8" y="74"/>
                  </a:cubicBezTo>
                  <a:cubicBezTo>
                    <a:pt x="6" y="76"/>
                    <a:pt x="4" y="79"/>
                    <a:pt x="2" y="82"/>
                  </a:cubicBezTo>
                  <a:cubicBezTo>
                    <a:pt x="1" y="86"/>
                    <a:pt x="0" y="89"/>
                    <a:pt x="0" y="93"/>
                  </a:cubicBezTo>
                  <a:lnTo>
                    <a:pt x="0" y="266"/>
                  </a:lnTo>
                  <a:cubicBezTo>
                    <a:pt x="0" y="270"/>
                    <a:pt x="1" y="273"/>
                    <a:pt x="2" y="277"/>
                  </a:cubicBezTo>
                  <a:cubicBezTo>
                    <a:pt x="4" y="280"/>
                    <a:pt x="6" y="283"/>
                    <a:pt x="8" y="285"/>
                  </a:cubicBezTo>
                  <a:cubicBezTo>
                    <a:pt x="11" y="287"/>
                    <a:pt x="13" y="289"/>
                    <a:pt x="17" y="291"/>
                  </a:cubicBezTo>
                  <a:cubicBezTo>
                    <a:pt x="20" y="292"/>
                    <a:pt x="23" y="293"/>
                    <a:pt x="27" y="293"/>
                  </a:cubicBezTo>
                  <a:lnTo>
                    <a:pt x="120" y="293"/>
                  </a:lnTo>
                  <a:cubicBezTo>
                    <a:pt x="124" y="293"/>
                    <a:pt x="128" y="292"/>
                    <a:pt x="131" y="291"/>
                  </a:cubicBezTo>
                  <a:cubicBezTo>
                    <a:pt x="134" y="289"/>
                    <a:pt x="137" y="287"/>
                    <a:pt x="139" y="285"/>
                  </a:cubicBezTo>
                  <a:cubicBezTo>
                    <a:pt x="142" y="283"/>
                    <a:pt x="144" y="280"/>
                    <a:pt x="145" y="277"/>
                  </a:cubicBezTo>
                  <a:cubicBezTo>
                    <a:pt x="146" y="273"/>
                    <a:pt x="147" y="270"/>
                    <a:pt x="147" y="266"/>
                  </a:cubicBezTo>
                  <a:lnTo>
                    <a:pt x="147" y="93"/>
                  </a:lnTo>
                  <a:cubicBezTo>
                    <a:pt x="147" y="89"/>
                    <a:pt x="146" y="86"/>
                    <a:pt x="145" y="82"/>
                  </a:cubicBezTo>
                  <a:cubicBezTo>
                    <a:pt x="144" y="79"/>
                    <a:pt x="142" y="76"/>
                    <a:pt x="139" y="74"/>
                  </a:cubicBezTo>
                  <a:cubicBezTo>
                    <a:pt x="137" y="72"/>
                    <a:pt x="134" y="70"/>
                    <a:pt x="131" y="68"/>
                  </a:cubicBezTo>
                  <a:cubicBezTo>
                    <a:pt x="128" y="67"/>
                    <a:pt x="124" y="66"/>
                    <a:pt x="120" y="66"/>
                  </a:cubicBezTo>
                  <a:lnTo>
                    <a:pt x="94" y="66"/>
                  </a:lnTo>
                  <a:lnTo>
                    <a:pt x="94" y="26"/>
                  </a:lnTo>
                  <a:lnTo>
                    <a:pt x="360" y="26"/>
                  </a:lnTo>
                  <a:lnTo>
                    <a:pt x="360" y="186"/>
                  </a:lnTo>
                  <a:lnTo>
                    <a:pt x="179" y="186"/>
                  </a:lnTo>
                  <a:lnTo>
                    <a:pt x="197" y="253"/>
                  </a:lnTo>
                  <a:lnTo>
                    <a:pt x="412" y="253"/>
                  </a:lnTo>
                  <a:cubicBezTo>
                    <a:pt x="417" y="253"/>
                    <a:pt x="421" y="251"/>
                    <a:pt x="423" y="248"/>
                  </a:cubicBezTo>
                  <a:cubicBezTo>
                    <a:pt x="424" y="244"/>
                    <a:pt x="425" y="240"/>
                    <a:pt x="425" y="236"/>
                  </a:cubicBezTo>
                  <a:cubicBezTo>
                    <a:pt x="425" y="234"/>
                    <a:pt x="425" y="232"/>
                    <a:pt x="424" y="230"/>
                  </a:cubicBezTo>
                  <a:cubicBezTo>
                    <a:pt x="423" y="229"/>
                    <a:pt x="422" y="227"/>
                    <a:pt x="421" y="226"/>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grpSp>
          <p:nvGrpSpPr>
            <p:cNvPr id="107" name="Group 106">
              <a:extLst>
                <a:ext uri="{FF2B5EF4-FFF2-40B4-BE49-F238E27FC236}">
                  <a16:creationId xmlns:a16="http://schemas.microsoft.com/office/drawing/2014/main" id="{4B6BF7F8-1BA9-4C82-ADAA-5B21B5417239}"/>
                </a:ext>
              </a:extLst>
            </p:cNvPr>
            <p:cNvGrpSpPr/>
            <p:nvPr/>
          </p:nvGrpSpPr>
          <p:grpSpPr>
            <a:xfrm>
              <a:off x="3803923" y="1952251"/>
              <a:ext cx="297615" cy="297615"/>
              <a:chOff x="10108883" y="2533650"/>
              <a:chExt cx="581977" cy="581977"/>
            </a:xfrm>
          </p:grpSpPr>
          <p:sp>
            <p:nvSpPr>
              <p:cNvPr id="108" name="Oval 107">
                <a:extLst>
                  <a:ext uri="{FF2B5EF4-FFF2-40B4-BE49-F238E27FC236}">
                    <a16:creationId xmlns:a16="http://schemas.microsoft.com/office/drawing/2014/main" id="{193FBE51-598A-4E35-AB16-330BAC2F64C6}"/>
                  </a:ext>
                </a:extLst>
              </p:cNvPr>
              <p:cNvSpPr/>
              <p:nvPr/>
            </p:nvSpPr>
            <p:spPr bwMode="auto">
              <a:xfrm>
                <a:off x="10108883" y="2533650"/>
                <a:ext cx="581977" cy="581977"/>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52400" tIns="121920" rIns="152400" bIns="121920" numCol="1" spcCol="0" rtlCol="0" fromWordArt="0" anchor="t" anchorCtr="0" forceAA="0" compatLnSpc="1">
                <a:prstTxWarp prst="textNoShape">
                  <a:avLst/>
                </a:prstTxWarp>
                <a:noAutofit/>
              </a:bodyPr>
              <a:lstStyle/>
              <a:p>
                <a:pPr defTabSz="777029" fontAlgn="base">
                  <a:spcBef>
                    <a:spcPct val="0"/>
                  </a:spcBef>
                  <a:spcAft>
                    <a:spcPct val="0"/>
                  </a:spcAft>
                  <a:defRPr/>
                </a:pPr>
                <a:endParaRPr lang="en-US" sz="1667">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9" name="Group 108">
                <a:extLst>
                  <a:ext uri="{FF2B5EF4-FFF2-40B4-BE49-F238E27FC236}">
                    <a16:creationId xmlns:a16="http://schemas.microsoft.com/office/drawing/2014/main" id="{DC420028-F39C-44C8-BCE6-9197F54AFF5B}"/>
                  </a:ext>
                </a:extLst>
              </p:cNvPr>
              <p:cNvGrpSpPr/>
              <p:nvPr/>
            </p:nvGrpSpPr>
            <p:grpSpPr>
              <a:xfrm>
                <a:off x="10190321" y="2615088"/>
                <a:ext cx="419100" cy="419100"/>
                <a:chOff x="9396413" y="3357563"/>
                <a:chExt cx="419100" cy="419100"/>
              </a:xfrm>
            </p:grpSpPr>
            <p:sp>
              <p:nvSpPr>
                <p:cNvPr id="110" name="Freeform 10">
                  <a:extLst>
                    <a:ext uri="{FF2B5EF4-FFF2-40B4-BE49-F238E27FC236}">
                      <a16:creationId xmlns:a16="http://schemas.microsoft.com/office/drawing/2014/main" id="{919BBB33-4E8A-4BBC-854F-CC4506DBE686}"/>
                    </a:ext>
                  </a:extLst>
                </p:cNvPr>
                <p:cNvSpPr>
                  <a:spLocks noEditPoints="1"/>
                </p:cNvSpPr>
                <p:nvPr/>
              </p:nvSpPr>
              <p:spPr bwMode="auto">
                <a:xfrm>
                  <a:off x="9396413" y="3357563"/>
                  <a:ext cx="419100" cy="419100"/>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sp>
              <p:nvSpPr>
                <p:cNvPr id="111" name="Freeform 11">
                  <a:extLst>
                    <a:ext uri="{FF2B5EF4-FFF2-40B4-BE49-F238E27FC236}">
                      <a16:creationId xmlns:a16="http://schemas.microsoft.com/office/drawing/2014/main" id="{ADDD6026-8B92-4451-95AB-5A23BFBF2775}"/>
                    </a:ext>
                  </a:extLst>
                </p:cNvPr>
                <p:cNvSpPr>
                  <a:spLocks/>
                </p:cNvSpPr>
                <p:nvPr/>
              </p:nvSpPr>
              <p:spPr bwMode="auto">
                <a:xfrm>
                  <a:off x="9491663" y="3478213"/>
                  <a:ext cx="228600" cy="173038"/>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bg1"/>
                </a:solidFill>
                <a:ln w="0">
                  <a:noFill/>
                  <a:prstDash val="solid"/>
                  <a:round/>
                  <a:headEnd/>
                  <a:tailEnd/>
                </a:ln>
              </p:spPr>
              <p:txBody>
                <a:bodyPr vert="horz" wrap="square" lIns="76200" tIns="38100" rIns="76200" bIns="38100" numCol="1" anchor="t" anchorCtr="0" compatLnSpc="1">
                  <a:prstTxWarp prst="textNoShape">
                    <a:avLst/>
                  </a:prstTxWarp>
                </a:bodyPr>
                <a:lstStyle/>
                <a:p>
                  <a:pPr defTabSz="761970">
                    <a:defRPr/>
                  </a:pPr>
                  <a:endParaRPr lang="en-US" sz="1500">
                    <a:solidFill>
                      <a:srgbClr val="282828"/>
                    </a:solidFill>
                    <a:latin typeface="Segoe UI"/>
                  </a:endParaRPr>
                </a:p>
              </p:txBody>
            </p:sp>
          </p:grpSp>
        </p:grpSp>
      </p:grpSp>
    </p:spTree>
    <p:extLst>
      <p:ext uri="{BB962C8B-B14F-4D97-AF65-F5344CB8AC3E}">
        <p14:creationId xmlns:p14="http://schemas.microsoft.com/office/powerpoint/2010/main" val="18172784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fade">
                                      <p:cBhvr>
                                        <p:cTn id="10" dur="500"/>
                                        <p:tgtEl>
                                          <p:spTgt spid="9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500"/>
                                        <p:tgtEl>
                                          <p:spTgt spid="47"/>
                                        </p:tgtEl>
                                      </p:cBhvr>
                                    </p:animEffect>
                                  </p:childTnLst>
                                </p:cTn>
                              </p:par>
                              <p:par>
                                <p:cTn id="20" presetID="10" presetClass="entr" presetSubtype="0" fill="hold"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par>
                                <p:cTn id="26" presetID="10" presetClass="entr" presetSubtype="0" fill="hold"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500"/>
                                        <p:tgtEl>
                                          <p:spTgt spid="5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1"/>
                                        </p:tgtEl>
                                        <p:attrNameLst>
                                          <p:attrName>style.visibility</p:attrName>
                                        </p:attrNameLst>
                                      </p:cBhvr>
                                      <p:to>
                                        <p:strVal val="visible"/>
                                      </p:to>
                                    </p:set>
                                    <p:animEffect transition="in" filter="fade">
                                      <p:cBhvr>
                                        <p:cTn id="34" dur="500"/>
                                        <p:tgtEl>
                                          <p:spTgt spid="8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fade">
                                      <p:cBhvr>
                                        <p:cTn id="37" dur="500"/>
                                        <p:tgtEl>
                                          <p:spTgt spid="83"/>
                                        </p:tgtEl>
                                      </p:cBhvr>
                                    </p:animEffect>
                                  </p:childTnLst>
                                </p:cTn>
                              </p:par>
                              <p:par>
                                <p:cTn id="38" presetID="10" presetClass="entr" presetSubtype="0" fill="hold" nodeType="with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childTnLst>
                                </p:cTn>
                              </p:par>
                              <p:par>
                                <p:cTn id="41" presetID="10" presetClass="entr" presetSubtype="0" fill="hold" nodeType="withEffect">
                                  <p:stCondLst>
                                    <p:cond delay="0"/>
                                  </p:stCondLst>
                                  <p:childTnLst>
                                    <p:set>
                                      <p:cBhvr>
                                        <p:cTn id="42" dur="1" fill="hold">
                                          <p:stCondLst>
                                            <p:cond delay="0"/>
                                          </p:stCondLst>
                                        </p:cTn>
                                        <p:tgtEl>
                                          <p:spTgt spid="98"/>
                                        </p:tgtEl>
                                        <p:attrNameLst>
                                          <p:attrName>style.visibility</p:attrName>
                                        </p:attrNameLst>
                                      </p:cBhvr>
                                      <p:to>
                                        <p:strVal val="visible"/>
                                      </p:to>
                                    </p:set>
                                    <p:animEffect transition="in" filter="fade">
                                      <p:cBhvr>
                                        <p:cTn id="43" dur="500"/>
                                        <p:tgtEl>
                                          <p:spTgt spid="9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4"/>
                                        </p:tgtEl>
                                        <p:attrNameLst>
                                          <p:attrName>style.visibility</p:attrName>
                                        </p:attrNameLst>
                                      </p:cBhvr>
                                      <p:to>
                                        <p:strVal val="visible"/>
                                      </p:to>
                                    </p:set>
                                    <p:animEffect transition="in" filter="fade">
                                      <p:cBhvr>
                                        <p:cTn id="46" dur="500"/>
                                        <p:tgtEl>
                                          <p:spTgt spid="134"/>
                                        </p:tgtEl>
                                      </p:cBhvr>
                                    </p:animEffect>
                                  </p:childTnLst>
                                </p:cTn>
                              </p:par>
                              <p:par>
                                <p:cTn id="47" presetID="10" presetClass="entr" presetSubtype="0"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6"/>
                                        </p:tgtEl>
                                        <p:attrNameLst>
                                          <p:attrName>style.visibility</p:attrName>
                                        </p:attrNameLst>
                                      </p:cBhvr>
                                      <p:to>
                                        <p:strVal val="visible"/>
                                      </p:to>
                                    </p:set>
                                    <p:animEffect transition="in" filter="fade">
                                      <p:cBhvr>
                                        <p:cTn id="56" dur="500"/>
                                        <p:tgtEl>
                                          <p:spTgt spid="9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500"/>
                                        <p:tgtEl>
                                          <p:spTgt spid="2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nodeType="withEffect">
                                  <p:stCondLst>
                                    <p:cond delay="0"/>
                                  </p:stCondLst>
                                  <p:childTnLst>
                                    <p:set>
                                      <p:cBhvr>
                                        <p:cTn id="64" dur="1" fill="hold">
                                          <p:stCondLst>
                                            <p:cond delay="0"/>
                                          </p:stCondLst>
                                        </p:cTn>
                                        <p:tgtEl>
                                          <p:spTgt spid="112"/>
                                        </p:tgtEl>
                                        <p:attrNameLst>
                                          <p:attrName>style.visibility</p:attrName>
                                        </p:attrNameLst>
                                      </p:cBhvr>
                                      <p:to>
                                        <p:strVal val="visible"/>
                                      </p:to>
                                    </p:set>
                                    <p:animEffect transition="in" filter="fade">
                                      <p:cBhvr>
                                        <p:cTn id="65" dur="500"/>
                                        <p:tgtEl>
                                          <p:spTgt spid="11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35"/>
                                        </p:tgtEl>
                                        <p:attrNameLst>
                                          <p:attrName>style.visibility</p:attrName>
                                        </p:attrNameLst>
                                      </p:cBhvr>
                                      <p:to>
                                        <p:strVal val="visible"/>
                                      </p:to>
                                    </p:set>
                                    <p:animEffect transition="in" filter="fade">
                                      <p:cBhvr>
                                        <p:cTn id="68" dur="500"/>
                                        <p:tgtEl>
                                          <p:spTgt spid="13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500"/>
                                        <p:tgtEl>
                                          <p:spTgt spid="65"/>
                                        </p:tgtEl>
                                      </p:cBhvr>
                                    </p:animEffect>
                                  </p:childTnLst>
                                </p:cTn>
                              </p:par>
                              <p:par>
                                <p:cTn id="72" presetID="10" presetClass="entr" presetSubtype="0" fill="hold" nodeType="withEffect">
                                  <p:stCondLst>
                                    <p:cond delay="0"/>
                                  </p:stCondLst>
                                  <p:childTnLst>
                                    <p:set>
                                      <p:cBhvr>
                                        <p:cTn id="73" dur="1" fill="hold">
                                          <p:stCondLst>
                                            <p:cond delay="0"/>
                                          </p:stCondLst>
                                        </p:cTn>
                                        <p:tgtEl>
                                          <p:spTgt spid="71"/>
                                        </p:tgtEl>
                                        <p:attrNameLst>
                                          <p:attrName>style.visibility</p:attrName>
                                        </p:attrNameLst>
                                      </p:cBhvr>
                                      <p:to>
                                        <p:strVal val="visible"/>
                                      </p:to>
                                    </p:set>
                                    <p:animEffect transition="in" filter="fade">
                                      <p:cBhvr>
                                        <p:cTn id="74" dur="500"/>
                                        <p:tgtEl>
                                          <p:spTgt spid="71"/>
                                        </p:tgtEl>
                                      </p:cBhvr>
                                    </p:animEffect>
                                  </p:childTnLst>
                                </p:cTn>
                              </p:par>
                              <p:par>
                                <p:cTn id="75" presetID="10" presetClass="entr" presetSubtype="0" fill="hold" nodeType="withEffect">
                                  <p:stCondLst>
                                    <p:cond delay="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500"/>
                                        <p:tgtEl>
                                          <p:spTgt spid="73"/>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75"/>
                                        </p:tgtEl>
                                        <p:attrNameLst>
                                          <p:attrName>style.visibility</p:attrName>
                                        </p:attrNameLst>
                                      </p:cBhvr>
                                      <p:to>
                                        <p:strVal val="visible"/>
                                      </p:to>
                                    </p:set>
                                    <p:animEffect transition="in" filter="fade">
                                      <p:cBhvr>
                                        <p:cTn id="80" dur="500"/>
                                        <p:tgtEl>
                                          <p:spTgt spid="7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500"/>
                                        <p:tgtEl>
                                          <p:spTgt spid="7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500"/>
                                        <p:tgtEl>
                                          <p:spTgt spid="8"/>
                                        </p:tgtEl>
                                      </p:cBhvr>
                                    </p:animEffect>
                                  </p:childTnLst>
                                </p:cTn>
                              </p:par>
                              <p:par>
                                <p:cTn id="87" presetID="10" presetClass="entr" presetSubtype="0" fill="hold" nodeType="with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fade">
                                      <p:cBhvr>
                                        <p:cTn id="89" dur="500"/>
                                        <p:tgtEl>
                                          <p:spTgt spid="105"/>
                                        </p:tgtEl>
                                      </p:cBhvr>
                                    </p:animEffect>
                                  </p:childTnLst>
                                </p:cTn>
                              </p:par>
                            </p:childTnLst>
                          </p:cTn>
                        </p:par>
                        <p:par>
                          <p:cTn id="90" fill="hold">
                            <p:stCondLst>
                              <p:cond delay="1000"/>
                            </p:stCondLst>
                            <p:childTnLst>
                              <p:par>
                                <p:cTn id="91" presetID="10" presetClass="entr" presetSubtype="0" fill="hold" grpId="0" nodeType="after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fade">
                                      <p:cBhvr>
                                        <p:cTn id="93" dur="500"/>
                                        <p:tgtEl>
                                          <p:spTgt spid="13"/>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97"/>
                                        </p:tgtEl>
                                        <p:attrNameLst>
                                          <p:attrName>style.visibility</p:attrName>
                                        </p:attrNameLst>
                                      </p:cBhvr>
                                      <p:to>
                                        <p:strVal val="visible"/>
                                      </p:to>
                                    </p:set>
                                    <p:animEffect transition="in" filter="fade">
                                      <p:cBhvr>
                                        <p:cTn id="96" dur="500"/>
                                        <p:tgtEl>
                                          <p:spTgt spid="97"/>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55"/>
                                        </p:tgtEl>
                                        <p:attrNameLst>
                                          <p:attrName>style.visibility</p:attrName>
                                        </p:attrNameLst>
                                      </p:cBhvr>
                                      <p:to>
                                        <p:strVal val="visible"/>
                                      </p:to>
                                    </p:set>
                                    <p:animEffect transition="in" filter="fade">
                                      <p:cBhvr>
                                        <p:cTn id="99" dur="500"/>
                                        <p:tgtEl>
                                          <p:spTgt spid="55"/>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7"/>
                                        </p:tgtEl>
                                        <p:attrNameLst>
                                          <p:attrName>style.visibility</p:attrName>
                                        </p:attrNameLst>
                                      </p:cBhvr>
                                      <p:to>
                                        <p:strVal val="visible"/>
                                      </p:to>
                                    </p:set>
                                    <p:animEffect transition="in" filter="fade">
                                      <p:cBhvr>
                                        <p:cTn id="102" dur="500"/>
                                        <p:tgtEl>
                                          <p:spTgt spid="57"/>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136"/>
                                        </p:tgtEl>
                                        <p:attrNameLst>
                                          <p:attrName>style.visibility</p:attrName>
                                        </p:attrNameLst>
                                      </p:cBhvr>
                                      <p:to>
                                        <p:strVal val="visible"/>
                                      </p:to>
                                    </p:set>
                                    <p:animEffect transition="in" filter="fade">
                                      <p:cBhvr>
                                        <p:cTn id="105" dur="500"/>
                                        <p:tgtEl>
                                          <p:spTgt spid="136"/>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1"/>
                                        </p:tgtEl>
                                        <p:attrNameLst>
                                          <p:attrName>style.visibility</p:attrName>
                                        </p:attrNameLst>
                                      </p:cBhvr>
                                      <p:to>
                                        <p:strVal val="visible"/>
                                      </p:to>
                                    </p:set>
                                    <p:animEffect transition="in" filter="fade">
                                      <p:cBhvr>
                                        <p:cTn id="108" dur="500"/>
                                        <p:tgtEl>
                                          <p:spTgt spid="11"/>
                                        </p:tgtEl>
                                      </p:cBhvr>
                                    </p:animEffect>
                                  </p:childTnLst>
                                </p:cTn>
                              </p:par>
                              <p:par>
                                <p:cTn id="109" presetID="10" presetClass="entr" presetSubtype="0" fill="hold"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7" grpId="0"/>
      <p:bldP spid="13" grpId="0"/>
      <p:bldP spid="95" grpId="0" animBg="1"/>
      <p:bldP spid="96" grpId="0" animBg="1"/>
      <p:bldP spid="97" grpId="0" animBg="1"/>
      <p:bldP spid="3" grpId="0" animBg="1"/>
      <p:bldP spid="29" grpId="0" animBg="1"/>
      <p:bldP spid="31" grpId="0"/>
      <p:bldP spid="41" grpId="0"/>
      <p:bldP spid="47" grpId="0"/>
      <p:bldP spid="51" grpId="0"/>
      <p:bldP spid="55" grpId="0" animBg="1"/>
      <p:bldP spid="57" grpId="0"/>
      <p:bldP spid="79" grpId="0"/>
      <p:bldP spid="81" grpId="0"/>
      <p:bldP spid="83" grpId="0"/>
      <p:bldP spid="134" grpId="0" animBg="1"/>
      <p:bldP spid="135" grpId="0" animBg="1"/>
      <p:bldP spid="136" grpId="0" animBg="1"/>
      <p:bldP spid="11" grpId="0" animBg="1"/>
      <p:bldP spid="65" grpId="0" animBg="1"/>
      <p:bldP spid="75" grpId="0"/>
      <p:bldP spid="7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B5722734-7995-4850-A550-385472040CAB}"/>
              </a:ext>
              <a:ext uri="{C183D7F6-B498-43B3-948B-1728B52AA6E4}">
                <adec:decorative xmlns:adec="http://schemas.microsoft.com/office/drawing/2017/decorative" val="1"/>
              </a:ext>
            </a:extLst>
          </p:cNvPr>
          <p:cNvCxnSpPr>
            <a:cxnSpLocks/>
          </p:cNvCxnSpPr>
          <p:nvPr/>
        </p:nvCxnSpPr>
        <p:spPr>
          <a:xfrm flipV="1">
            <a:off x="577388" y="3945145"/>
            <a:ext cx="6031756" cy="14214"/>
          </a:xfrm>
          <a:prstGeom prst="line">
            <a:avLst/>
          </a:prstGeom>
          <a:ln w="1905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47C8930-748E-469C-8F08-EC255F86F160}"/>
              </a:ext>
            </a:extLst>
          </p:cNvPr>
          <p:cNvSpPr>
            <a:spLocks noGrp="1"/>
          </p:cNvSpPr>
          <p:nvPr>
            <p:ph type="title"/>
          </p:nvPr>
        </p:nvSpPr>
        <p:spPr>
          <a:xfrm>
            <a:off x="588963" y="496888"/>
            <a:ext cx="11017250" cy="431800"/>
          </a:xfrm>
        </p:spPr>
        <p:txBody>
          <a:bodyPr/>
          <a:lstStyle/>
          <a:p>
            <a:r>
              <a:rPr lang="en-GB" dirty="0"/>
              <a:t>Intune Licensing Impacts on Sign-In</a:t>
            </a:r>
          </a:p>
        </p:txBody>
      </p:sp>
      <p:sp>
        <p:nvSpPr>
          <p:cNvPr id="23" name="TextBox 22">
            <a:extLst>
              <a:ext uri="{FF2B5EF4-FFF2-40B4-BE49-F238E27FC236}">
                <a16:creationId xmlns:a16="http://schemas.microsoft.com/office/drawing/2014/main" id="{5B99AD44-B2D1-4A59-ADB5-F99B8E7D29D9}"/>
              </a:ext>
            </a:extLst>
          </p:cNvPr>
          <p:cNvSpPr txBox="1"/>
          <p:nvPr/>
        </p:nvSpPr>
        <p:spPr>
          <a:xfrm>
            <a:off x="588963" y="1371707"/>
            <a:ext cx="3092388" cy="313932"/>
          </a:xfrm>
          <a:prstGeom prst="rect">
            <a:avLst/>
          </a:prstGeom>
          <a:noFill/>
        </p:spPr>
        <p:txBody>
          <a:bodyPr wrap="square" lIns="0">
            <a:spAutoFit/>
          </a:bodyPr>
          <a:lstStyle/>
          <a:p>
            <a:pPr marL="0" lvl="0" indent="0" defTabSz="1778000">
              <a:lnSpc>
                <a:spcPct val="90000"/>
              </a:lnSpc>
              <a:spcBef>
                <a:spcPct val="0"/>
              </a:spcBef>
              <a:spcAft>
                <a:spcPct val="35000"/>
              </a:spcAft>
              <a:buNone/>
            </a:pPr>
            <a:r>
              <a:rPr lang="en-GB" sz="1600" kern="1200" dirty="0">
                <a:solidFill>
                  <a:schemeClr val="accent1"/>
                </a:solidFill>
                <a:latin typeface="+mj-lt"/>
              </a:rPr>
              <a:t>Intune License Assigned</a:t>
            </a:r>
          </a:p>
        </p:txBody>
      </p:sp>
      <p:sp>
        <p:nvSpPr>
          <p:cNvPr id="25" name="TextBox 24">
            <a:extLst>
              <a:ext uri="{FF2B5EF4-FFF2-40B4-BE49-F238E27FC236}">
                <a16:creationId xmlns:a16="http://schemas.microsoft.com/office/drawing/2014/main" id="{561628E8-8539-4B02-B3C4-E0C229DB5678}"/>
              </a:ext>
            </a:extLst>
          </p:cNvPr>
          <p:cNvSpPr txBox="1"/>
          <p:nvPr/>
        </p:nvSpPr>
        <p:spPr>
          <a:xfrm>
            <a:off x="588963" y="1758822"/>
            <a:ext cx="5615067" cy="1951303"/>
          </a:xfrm>
          <a:prstGeom prst="rect">
            <a:avLst/>
          </a:prstGeom>
          <a:noFill/>
        </p:spPr>
        <p:txBody>
          <a:bodyPr wrap="square" lIns="0">
            <a:spAutoFit/>
          </a:bodyPr>
          <a:lstStyle/>
          <a:p>
            <a:pPr marL="0" lvl="1" defTabSz="622300">
              <a:lnSpc>
                <a:spcPct val="90000"/>
              </a:lnSpc>
              <a:spcBef>
                <a:spcPts val="600"/>
              </a:spcBef>
              <a:spcAft>
                <a:spcPts val="600"/>
              </a:spcAft>
            </a:pPr>
            <a:r>
              <a:rPr lang="en-GB" sz="1400" dirty="0"/>
              <a:t>Assignment of an </a:t>
            </a:r>
            <a:r>
              <a:rPr lang="en-GB" sz="1400" dirty="0">
                <a:latin typeface="+mj-lt"/>
              </a:rPr>
              <a:t>Intune license </a:t>
            </a:r>
            <a:r>
              <a:rPr lang="en-GB" sz="1400" dirty="0"/>
              <a:t>will </a:t>
            </a:r>
            <a:r>
              <a:rPr lang="en-GB" sz="1400" dirty="0">
                <a:latin typeface="+mj-lt"/>
              </a:rPr>
              <a:t>enforce Intune enrollment </a:t>
            </a:r>
            <a:r>
              <a:rPr lang="en-GB" sz="1400" dirty="0"/>
              <a:t>during sign-in.</a:t>
            </a:r>
            <a:br>
              <a:rPr lang="en-GB" sz="1400" dirty="0"/>
            </a:br>
            <a:br>
              <a:rPr lang="en-GB" sz="1400" dirty="0"/>
            </a:br>
            <a:r>
              <a:rPr lang="en-GB" sz="1400" dirty="0"/>
              <a:t>Ensure that </a:t>
            </a:r>
            <a:r>
              <a:rPr lang="en-GB" sz="1400" dirty="0">
                <a:latin typeface="+mj-lt"/>
              </a:rPr>
              <a:t>Device Administrator is enabled</a:t>
            </a:r>
            <a:r>
              <a:rPr lang="en-GB" sz="1400" dirty="0"/>
              <a:t>, and </a:t>
            </a:r>
            <a:r>
              <a:rPr lang="en-GB" sz="1400" dirty="0">
                <a:latin typeface="+mj-lt"/>
              </a:rPr>
              <a:t>enrollment restrictions </a:t>
            </a:r>
            <a:r>
              <a:rPr lang="en-GB" sz="1400" dirty="0"/>
              <a:t>configured if required.</a:t>
            </a:r>
          </a:p>
          <a:p>
            <a:pPr marL="0" lvl="1" defTabSz="622300">
              <a:lnSpc>
                <a:spcPct val="90000"/>
              </a:lnSpc>
              <a:spcBef>
                <a:spcPts val="600"/>
              </a:spcBef>
              <a:spcAft>
                <a:spcPts val="600"/>
              </a:spcAft>
            </a:pPr>
            <a:r>
              <a:rPr lang="en-GB" sz="1400" dirty="0"/>
              <a:t>The device will </a:t>
            </a:r>
            <a:r>
              <a:rPr lang="en-GB" sz="1400" dirty="0">
                <a:latin typeface="+mj-lt"/>
              </a:rPr>
              <a:t>Azure AD Register </a:t>
            </a:r>
            <a:r>
              <a:rPr lang="en-GB" sz="1400" dirty="0"/>
              <a:t>as part of sign-in</a:t>
            </a:r>
          </a:p>
          <a:p>
            <a:pPr marL="0" lvl="1" defTabSz="622300">
              <a:lnSpc>
                <a:spcPct val="90000"/>
              </a:lnSpc>
              <a:spcBef>
                <a:spcPts val="600"/>
              </a:spcBef>
              <a:spcAft>
                <a:spcPts val="600"/>
              </a:spcAft>
            </a:pPr>
            <a:r>
              <a:rPr lang="en-GB" sz="1400" dirty="0"/>
              <a:t>If Conditional Access is configured requiring a compliant device, ensure a compliance policy is configured correctly and assigned.</a:t>
            </a:r>
          </a:p>
        </p:txBody>
      </p:sp>
      <p:sp>
        <p:nvSpPr>
          <p:cNvPr id="27" name="TextBox 26">
            <a:extLst>
              <a:ext uri="{FF2B5EF4-FFF2-40B4-BE49-F238E27FC236}">
                <a16:creationId xmlns:a16="http://schemas.microsoft.com/office/drawing/2014/main" id="{BDF52827-4900-434D-85A8-107C4FFBDFDD}"/>
              </a:ext>
            </a:extLst>
          </p:cNvPr>
          <p:cNvSpPr txBox="1"/>
          <p:nvPr/>
        </p:nvSpPr>
        <p:spPr>
          <a:xfrm>
            <a:off x="588963" y="4199151"/>
            <a:ext cx="3286353" cy="313932"/>
          </a:xfrm>
          <a:prstGeom prst="rect">
            <a:avLst/>
          </a:prstGeom>
          <a:noFill/>
        </p:spPr>
        <p:txBody>
          <a:bodyPr wrap="square" lIns="0">
            <a:spAutoFit/>
          </a:bodyPr>
          <a:lstStyle/>
          <a:p>
            <a:pPr defTabSz="1778000">
              <a:lnSpc>
                <a:spcPct val="90000"/>
              </a:lnSpc>
              <a:spcBef>
                <a:spcPct val="0"/>
              </a:spcBef>
              <a:spcAft>
                <a:spcPct val="35000"/>
              </a:spcAft>
            </a:pPr>
            <a:r>
              <a:rPr lang="en-GB" sz="1600" dirty="0">
                <a:solidFill>
                  <a:schemeClr val="accent1"/>
                </a:solidFill>
                <a:latin typeface="+mj-lt"/>
              </a:rPr>
              <a:t>No Intune License Assigned</a:t>
            </a:r>
          </a:p>
        </p:txBody>
      </p:sp>
      <p:sp>
        <p:nvSpPr>
          <p:cNvPr id="29" name="TextBox 28">
            <a:extLst>
              <a:ext uri="{FF2B5EF4-FFF2-40B4-BE49-F238E27FC236}">
                <a16:creationId xmlns:a16="http://schemas.microsoft.com/office/drawing/2014/main" id="{4D50A8BA-2761-46C1-8A2C-66DAB6CD408C}"/>
              </a:ext>
            </a:extLst>
          </p:cNvPr>
          <p:cNvSpPr txBox="1"/>
          <p:nvPr/>
        </p:nvSpPr>
        <p:spPr>
          <a:xfrm>
            <a:off x="588963" y="4626428"/>
            <a:ext cx="5036333" cy="1369606"/>
          </a:xfrm>
          <a:prstGeom prst="rect">
            <a:avLst/>
          </a:prstGeom>
          <a:noFill/>
        </p:spPr>
        <p:txBody>
          <a:bodyPr wrap="square" lIns="0">
            <a:spAutoFit/>
          </a:bodyPr>
          <a:lstStyle/>
          <a:p>
            <a:pPr marL="0" lvl="1" algn="l" defTabSz="622300">
              <a:lnSpc>
                <a:spcPct val="90000"/>
              </a:lnSpc>
              <a:spcBef>
                <a:spcPts val="600"/>
              </a:spcBef>
              <a:spcAft>
                <a:spcPts val="600"/>
              </a:spcAft>
            </a:pPr>
            <a:r>
              <a:rPr lang="en-GB" sz="1400" kern="1200" dirty="0"/>
              <a:t>No </a:t>
            </a:r>
            <a:r>
              <a:rPr lang="en-GB" sz="1400" kern="1200" dirty="0">
                <a:latin typeface="+mj-lt"/>
              </a:rPr>
              <a:t>Intune license </a:t>
            </a:r>
            <a:r>
              <a:rPr lang="en-GB" sz="1400" kern="1200" dirty="0"/>
              <a:t>assigned to the </a:t>
            </a:r>
            <a:r>
              <a:rPr lang="en-GB" sz="1400" kern="1200" dirty="0">
                <a:latin typeface="+mj-lt"/>
              </a:rPr>
              <a:t>personal</a:t>
            </a:r>
            <a:r>
              <a:rPr lang="en-GB" sz="1400" kern="1200" dirty="0"/>
              <a:t> or </a:t>
            </a:r>
            <a:r>
              <a:rPr lang="en-GB" sz="1400" kern="1200" dirty="0">
                <a:latin typeface="+mj-lt"/>
              </a:rPr>
              <a:t>shared account </a:t>
            </a:r>
            <a:r>
              <a:rPr lang="en-GB" sz="1400" kern="1200" dirty="0"/>
              <a:t>will </a:t>
            </a:r>
            <a:r>
              <a:rPr lang="en-GB" sz="1400" kern="1200" dirty="0">
                <a:latin typeface="+mj-lt"/>
              </a:rPr>
              <a:t>skip Intune enrollment </a:t>
            </a:r>
            <a:r>
              <a:rPr lang="en-GB" sz="1400" kern="1200" dirty="0"/>
              <a:t>during sign-in</a:t>
            </a:r>
          </a:p>
          <a:p>
            <a:pPr marL="0" lvl="1" algn="l" defTabSz="622300">
              <a:lnSpc>
                <a:spcPct val="90000"/>
              </a:lnSpc>
              <a:spcBef>
                <a:spcPts val="600"/>
              </a:spcBef>
              <a:spcAft>
                <a:spcPts val="600"/>
              </a:spcAft>
            </a:pPr>
            <a:r>
              <a:rPr lang="en-GB" sz="1400" dirty="0"/>
              <a:t>The device will </a:t>
            </a:r>
            <a:r>
              <a:rPr lang="en-GB" sz="1400" dirty="0">
                <a:latin typeface="+mj-lt"/>
              </a:rPr>
              <a:t>Azure AD Register </a:t>
            </a:r>
            <a:r>
              <a:rPr lang="en-GB" sz="1400" dirty="0"/>
              <a:t>as part of </a:t>
            </a:r>
            <a:r>
              <a:rPr lang="en-GB" sz="1400" dirty="0">
                <a:latin typeface="+mj-lt"/>
              </a:rPr>
              <a:t>sign-in</a:t>
            </a:r>
          </a:p>
          <a:p>
            <a:pPr marL="0" lvl="1" defTabSz="622300">
              <a:lnSpc>
                <a:spcPct val="90000"/>
              </a:lnSpc>
              <a:spcBef>
                <a:spcPts val="600"/>
              </a:spcBef>
              <a:spcAft>
                <a:spcPts val="600"/>
              </a:spcAft>
            </a:pPr>
            <a:r>
              <a:rPr lang="en-GB" sz="1400" dirty="0"/>
              <a:t>If </a:t>
            </a:r>
            <a:r>
              <a:rPr lang="en-GB" sz="1400" dirty="0">
                <a:latin typeface="+mj-lt"/>
              </a:rPr>
              <a:t>Conditional Access </a:t>
            </a:r>
            <a:r>
              <a:rPr lang="en-GB" sz="1400" dirty="0"/>
              <a:t>is configured, </a:t>
            </a:r>
            <a:r>
              <a:rPr lang="en-GB" sz="1400" dirty="0">
                <a:latin typeface="+mj-lt"/>
              </a:rPr>
              <a:t>exclude the account </a:t>
            </a:r>
            <a:r>
              <a:rPr lang="en-GB" sz="1400" dirty="0"/>
              <a:t>from any policies requiring a </a:t>
            </a:r>
            <a:r>
              <a:rPr lang="en-GB" sz="1400" dirty="0">
                <a:latin typeface="+mj-lt"/>
              </a:rPr>
              <a:t>compliant device</a:t>
            </a:r>
            <a:r>
              <a:rPr lang="en-GB" sz="1400" dirty="0"/>
              <a:t>.</a:t>
            </a:r>
            <a:endParaRPr lang="en-GB" sz="1400" kern="1200" dirty="0"/>
          </a:p>
        </p:txBody>
      </p:sp>
      <p:pic>
        <p:nvPicPr>
          <p:cNvPr id="9" name="Picture 8">
            <a:extLst>
              <a:ext uri="{FF2B5EF4-FFF2-40B4-BE49-F238E27FC236}">
                <a16:creationId xmlns:a16="http://schemas.microsoft.com/office/drawing/2014/main" id="{5FE3C7F3-5521-4619-9A9F-16EDAA8959C5}"/>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53482"/>
          <a:stretch/>
        </p:blipFill>
        <p:spPr>
          <a:xfrm>
            <a:off x="7938377" y="-3316"/>
            <a:ext cx="4253623" cy="6861316"/>
          </a:xfrm>
          <a:prstGeom prst="rect">
            <a:avLst/>
          </a:prstGeom>
        </p:spPr>
      </p:pic>
    </p:spTree>
    <p:extLst>
      <p:ext uri="{BB962C8B-B14F-4D97-AF65-F5344CB8AC3E}">
        <p14:creationId xmlns:p14="http://schemas.microsoft.com/office/powerpoint/2010/main" val="251443512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42" presetClass="path" presetSubtype="0" decel="100000" fill="hold" grpId="1" nodeType="withEffect">
                                  <p:stCondLst>
                                    <p:cond delay="0"/>
                                  </p:stCondLst>
                                  <p:childTnLst>
                                    <p:animMotion origin="layout" path="M -2.08333E-7 3.33333E-6 L -2.08333E-7 0.04166 " pathEditMode="relative" rAng="0" ptsTypes="AA">
                                      <p:cBhvr>
                                        <p:cTn id="9" dur="750" spd="-100000" fill="hold"/>
                                        <p:tgtEl>
                                          <p:spTgt spid="23"/>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42" presetClass="path" presetSubtype="0" decel="100000" fill="hold" grpId="1" nodeType="withEffect">
                                  <p:stCondLst>
                                    <p:cond delay="0"/>
                                  </p:stCondLst>
                                  <p:childTnLst>
                                    <p:animMotion origin="layout" path="M 4.375E-6 -1.11111E-6 L 4.375E-6 0.04167 " pathEditMode="relative" rAng="0" ptsTypes="AA">
                                      <p:cBhvr>
                                        <p:cTn id="14" dur="750" spd="-100000" fill="hold"/>
                                        <p:tgtEl>
                                          <p:spTgt spid="25"/>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42" presetClass="path" presetSubtype="0" decel="100000" fill="hold" grpId="1" nodeType="withEffect">
                                  <p:stCondLst>
                                    <p:cond delay="0"/>
                                  </p:stCondLst>
                                  <p:childTnLst>
                                    <p:animMotion origin="layout" path="M -2.91667E-6 4.81481E-6 L -2.91667E-6 0.04166 " pathEditMode="relative" rAng="0" ptsTypes="AA">
                                      <p:cBhvr>
                                        <p:cTn id="19" dur="750" spd="-100000" fill="hold"/>
                                        <p:tgtEl>
                                          <p:spTgt spid="27"/>
                                        </p:tgtEl>
                                        <p:attrNameLst>
                                          <p:attrName>ppt_x</p:attrName>
                                          <p:attrName>ppt_y</p:attrName>
                                        </p:attrNameLst>
                                      </p:cBhvr>
                                      <p:rCtr x="0" y="2083"/>
                                    </p:animMotion>
                                  </p:childTnLst>
                                </p:cTn>
                              </p:par>
                              <p:par>
                                <p:cTn id="20" presetID="10" presetClass="entr" presetSubtype="0"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42" presetClass="path" presetSubtype="0" decel="100000" fill="hold" grpId="1" nodeType="withEffect">
                                  <p:stCondLst>
                                    <p:cond delay="0"/>
                                  </p:stCondLst>
                                  <p:childTnLst>
                                    <p:animMotion origin="layout" path="M 2.29167E-6 4.44444E-6 L 2.29167E-6 0.04166 " pathEditMode="relative" rAng="0" ptsTypes="AA">
                                      <p:cBhvr>
                                        <p:cTn id="24" dur="750" spd="-100000" fill="hold"/>
                                        <p:tgtEl>
                                          <p:spTgt spid="29"/>
                                        </p:tgtEl>
                                        <p:attrNameLst>
                                          <p:attrName>ppt_x</p:attrName>
                                          <p:attrName>ppt_y</p:attrName>
                                        </p:attrNameLst>
                                      </p:cBhvr>
                                      <p:rCtr x="0" y="2083"/>
                                    </p:animMotion>
                                  </p:childTnLst>
                                </p:cTn>
                              </p:par>
                            </p:childTnLst>
                          </p:cTn>
                        </p:par>
                        <p:par>
                          <p:cTn id="25" fill="hold">
                            <p:stCondLst>
                              <p:cond delay="750"/>
                            </p:stCondLst>
                            <p:childTnLst>
                              <p:par>
                                <p:cTn id="26" presetID="53" presetClass="entr" presetSubtype="16"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3" grpId="1"/>
      <p:bldP spid="25" grpId="0"/>
      <p:bldP spid="25" grpId="1"/>
      <p:bldP spid="27" grpId="0"/>
      <p:bldP spid="27" grpId="1"/>
      <p:bldP spid="29" grpId="0"/>
      <p:bldP spid="29" grpId="1"/>
    </p:bld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5FA1-E3E6-430A-922B-777EABE1D952}"/>
              </a:ext>
            </a:extLst>
          </p:cNvPr>
          <p:cNvSpPr>
            <a:spLocks noGrp="1"/>
          </p:cNvSpPr>
          <p:nvPr>
            <p:ph type="title"/>
          </p:nvPr>
        </p:nvSpPr>
        <p:spPr/>
        <p:txBody>
          <a:bodyPr/>
          <a:lstStyle/>
          <a:p>
            <a:pPr lvl="0"/>
            <a:r>
              <a:rPr lang="en-US"/>
              <a:t>Example config walkthrough</a:t>
            </a:r>
          </a:p>
        </p:txBody>
      </p:sp>
    </p:spTree>
    <p:extLst>
      <p:ext uri="{BB962C8B-B14F-4D97-AF65-F5344CB8AC3E}">
        <p14:creationId xmlns:p14="http://schemas.microsoft.com/office/powerpoint/2010/main" val="979983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9CF0D-FFC0-48CD-AD15-F726266E1AED}"/>
              </a:ext>
            </a:extLst>
          </p:cNvPr>
          <p:cNvSpPr>
            <a:spLocks noGrp="1"/>
          </p:cNvSpPr>
          <p:nvPr>
            <p:ph type="title"/>
          </p:nvPr>
        </p:nvSpPr>
        <p:spPr/>
        <p:txBody>
          <a:bodyPr/>
          <a:lstStyle/>
          <a:p>
            <a:r>
              <a:rPr lang="en-US"/>
              <a:t>Device enrolment restrictions</a:t>
            </a:r>
            <a:endParaRPr lang="en-GB"/>
          </a:p>
        </p:txBody>
      </p:sp>
      <p:pic>
        <p:nvPicPr>
          <p:cNvPr id="5" name="Picture 4">
            <a:extLst>
              <a:ext uri="{FF2B5EF4-FFF2-40B4-BE49-F238E27FC236}">
                <a16:creationId xmlns:a16="http://schemas.microsoft.com/office/drawing/2014/main" id="{A16A2AF7-7A2E-450E-8413-613E8F9873A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87593" y="1195086"/>
            <a:ext cx="11018520" cy="3046615"/>
          </a:xfrm>
          <a:prstGeom prst="rect">
            <a:avLst/>
          </a:prstGeom>
          <a:solidFill>
            <a:schemeClr val="bg1"/>
          </a:solidFill>
          <a:ln>
            <a:noFill/>
          </a:ln>
          <a:effectLst>
            <a:outerShdw blurRad="190500" algn="tl" rotWithShape="0">
              <a:srgbClr val="333333">
                <a:alpha val="30000"/>
              </a:srgbClr>
            </a:outerShdw>
          </a:effectLst>
        </p:spPr>
      </p:pic>
      <p:sp>
        <p:nvSpPr>
          <p:cNvPr id="4" name="Rectangle 3">
            <a:extLst>
              <a:ext uri="{FF2B5EF4-FFF2-40B4-BE49-F238E27FC236}">
                <a16:creationId xmlns:a16="http://schemas.microsoft.com/office/drawing/2014/main" id="{B24C0D35-0631-4B1C-BA72-4339A4CE14B7}"/>
              </a:ext>
              <a:ext uri="{C183D7F6-B498-43B3-948B-1728B52AA6E4}">
                <adec:decorative xmlns:adec="http://schemas.microsoft.com/office/drawing/2017/decorative" val="1"/>
              </a:ext>
            </a:extLst>
          </p:cNvPr>
          <p:cNvSpPr/>
          <p:nvPr/>
        </p:nvSpPr>
        <p:spPr bwMode="auto">
          <a:xfrm flipH="1">
            <a:off x="7568107" y="2869262"/>
            <a:ext cx="792191" cy="250018"/>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a:extLst>
              <a:ext uri="{FF2B5EF4-FFF2-40B4-BE49-F238E27FC236}">
                <a16:creationId xmlns:a16="http://schemas.microsoft.com/office/drawing/2014/main" id="{BAFCB093-28B3-47B5-A312-2B01F0555212}"/>
              </a:ext>
              <a:ext uri="{C183D7F6-B498-43B3-948B-1728B52AA6E4}">
                <adec:decorative xmlns:adec="http://schemas.microsoft.com/office/drawing/2017/decorative" val="1"/>
              </a:ext>
            </a:extLst>
          </p:cNvPr>
          <p:cNvSpPr/>
          <p:nvPr/>
        </p:nvSpPr>
        <p:spPr bwMode="auto">
          <a:xfrm flipH="1">
            <a:off x="3723383" y="2857478"/>
            <a:ext cx="792190" cy="250018"/>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 name="TextBox 2">
            <a:extLst>
              <a:ext uri="{FF2B5EF4-FFF2-40B4-BE49-F238E27FC236}">
                <a16:creationId xmlns:a16="http://schemas.microsoft.com/office/drawing/2014/main" id="{C1DAA478-DFA2-4E53-8C2A-90E1186D4723}"/>
              </a:ext>
            </a:extLst>
          </p:cNvPr>
          <p:cNvSpPr txBox="1"/>
          <p:nvPr/>
        </p:nvSpPr>
        <p:spPr>
          <a:xfrm>
            <a:off x="487593" y="4462111"/>
            <a:ext cx="4558969" cy="492443"/>
          </a:xfrm>
          <a:prstGeom prst="rect">
            <a:avLst/>
          </a:prstGeom>
          <a:noFill/>
        </p:spPr>
        <p:txBody>
          <a:bodyPr wrap="square" lIns="0" tIns="0" rIns="0" bIns="0" rtlCol="0">
            <a:spAutoFit/>
          </a:bodyPr>
          <a:lstStyle/>
          <a:p>
            <a:pPr algn="l"/>
            <a:r>
              <a:rPr lang="en-US" sz="1600" dirty="0">
                <a:solidFill>
                  <a:schemeClr val="accent1"/>
                </a:solidFill>
                <a:latin typeface="+mj-lt"/>
              </a:rPr>
              <a:t>Personally owned </a:t>
            </a:r>
            <a:r>
              <a:rPr lang="en-US" sz="1600" dirty="0"/>
              <a:t>devices do not have their serial numbers registered with Intune.</a:t>
            </a:r>
          </a:p>
        </p:txBody>
      </p:sp>
    </p:spTree>
    <p:extLst>
      <p:ext uri="{BB962C8B-B14F-4D97-AF65-F5344CB8AC3E}">
        <p14:creationId xmlns:p14="http://schemas.microsoft.com/office/powerpoint/2010/main" val="16495740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000"/>
                                        <p:tgtEl>
                                          <p:spTgt spid="6"/>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297D-5FC3-4C3F-8A41-AFD230E64925}"/>
              </a:ext>
            </a:extLst>
          </p:cNvPr>
          <p:cNvSpPr>
            <a:spLocks noGrp="1"/>
          </p:cNvSpPr>
          <p:nvPr>
            <p:ph type="title"/>
          </p:nvPr>
        </p:nvSpPr>
        <p:spPr/>
        <p:txBody>
          <a:bodyPr/>
          <a:lstStyle/>
          <a:p>
            <a:r>
              <a:rPr lang="en-US"/>
              <a:t>Corporate device identifiers</a:t>
            </a:r>
            <a:endParaRPr lang="en-GB"/>
          </a:p>
        </p:txBody>
      </p:sp>
      <p:pic>
        <p:nvPicPr>
          <p:cNvPr id="5" name="Picture 4">
            <a:extLst>
              <a:ext uri="{FF2B5EF4-FFF2-40B4-BE49-F238E27FC236}">
                <a16:creationId xmlns:a16="http://schemas.microsoft.com/office/drawing/2014/main" id="{64948A69-EB2B-4E26-A25E-373D2FC16506}"/>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1195086"/>
            <a:ext cx="11018520" cy="2381725"/>
          </a:xfrm>
          <a:prstGeom prst="rect">
            <a:avLst/>
          </a:prstGeom>
          <a:solidFill>
            <a:schemeClr val="bg1"/>
          </a:solidFill>
          <a:ln>
            <a:noFill/>
          </a:ln>
          <a:effectLst>
            <a:outerShdw blurRad="190500" algn="tl" rotWithShape="0">
              <a:srgbClr val="333333">
                <a:alpha val="30000"/>
              </a:srgbClr>
            </a:outerShdw>
          </a:effectLst>
        </p:spPr>
      </p:pic>
      <p:sp>
        <p:nvSpPr>
          <p:cNvPr id="4" name="Rectangle 3">
            <a:extLst>
              <a:ext uri="{FF2B5EF4-FFF2-40B4-BE49-F238E27FC236}">
                <a16:creationId xmlns:a16="http://schemas.microsoft.com/office/drawing/2014/main" id="{4EFE8892-909A-46BF-AC79-6265872C1614}"/>
              </a:ext>
              <a:ext uri="{C183D7F6-B498-43B3-948B-1728B52AA6E4}">
                <adec:decorative xmlns:adec="http://schemas.microsoft.com/office/drawing/2017/decorative" val="1"/>
              </a:ext>
            </a:extLst>
          </p:cNvPr>
          <p:cNvSpPr/>
          <p:nvPr/>
        </p:nvSpPr>
        <p:spPr bwMode="auto">
          <a:xfrm flipH="1">
            <a:off x="4710174" y="2247584"/>
            <a:ext cx="710238" cy="872274"/>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62BC6BDF-68E3-4F91-A30E-FD8E5CBFEECB}"/>
              </a:ext>
              <a:ext uri="{C183D7F6-B498-43B3-948B-1728B52AA6E4}">
                <adec:decorative xmlns:adec="http://schemas.microsoft.com/office/drawing/2017/decorative" val="1"/>
              </a:ext>
            </a:extLst>
          </p:cNvPr>
          <p:cNvSpPr/>
          <p:nvPr/>
        </p:nvSpPr>
        <p:spPr bwMode="auto">
          <a:xfrm flipH="1">
            <a:off x="6061352" y="2247584"/>
            <a:ext cx="710238" cy="872274"/>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 name="Rectangle 2">
            <a:extLst>
              <a:ext uri="{FF2B5EF4-FFF2-40B4-BE49-F238E27FC236}">
                <a16:creationId xmlns:a16="http://schemas.microsoft.com/office/drawing/2014/main" id="{CCE8C410-7E25-1F41-8B8E-632474E3B99A}"/>
              </a:ext>
            </a:extLst>
          </p:cNvPr>
          <p:cNvSpPr/>
          <p:nvPr/>
        </p:nvSpPr>
        <p:spPr>
          <a:xfrm>
            <a:off x="588263" y="3789681"/>
            <a:ext cx="5106481" cy="1231106"/>
          </a:xfrm>
          <a:prstGeom prst="rect">
            <a:avLst/>
          </a:prstGeom>
        </p:spPr>
        <p:txBody>
          <a:bodyPr wrap="square" lIns="0">
            <a:spAutoFit/>
          </a:bodyPr>
          <a:lstStyle/>
          <a:p>
            <a:pPr>
              <a:spcBef>
                <a:spcPts val="1200"/>
              </a:spcBef>
            </a:pPr>
            <a:r>
              <a:rPr lang="en-GB" sz="1600" dirty="0"/>
              <a:t>Add</a:t>
            </a:r>
            <a:r>
              <a:rPr lang="en-GB" sz="1600" dirty="0">
                <a:solidFill>
                  <a:schemeClr val="accent1"/>
                </a:solidFill>
              </a:rPr>
              <a:t> </a:t>
            </a:r>
            <a:r>
              <a:rPr lang="en-GB" sz="1600" dirty="0">
                <a:solidFill>
                  <a:schemeClr val="accent1"/>
                </a:solidFill>
                <a:latin typeface="+mj-lt"/>
              </a:rPr>
              <a:t>identifiers</a:t>
            </a:r>
            <a:r>
              <a:rPr lang="en-GB" sz="1600" dirty="0">
                <a:solidFill>
                  <a:schemeClr val="accent1"/>
                </a:solidFill>
              </a:rPr>
              <a:t> </a:t>
            </a:r>
            <a:r>
              <a:rPr lang="en-GB" sz="1600" dirty="0"/>
              <a:t>(e.g. serial number) to mark devices as </a:t>
            </a:r>
            <a:r>
              <a:rPr lang="en-GB" sz="1600" dirty="0">
                <a:solidFill>
                  <a:schemeClr val="accent1"/>
                </a:solidFill>
                <a:latin typeface="+mj-lt"/>
              </a:rPr>
              <a:t>corporate owned</a:t>
            </a:r>
            <a:r>
              <a:rPr lang="en-GB" sz="1600" dirty="0">
                <a:solidFill>
                  <a:schemeClr val="accent1"/>
                </a:solidFill>
              </a:rPr>
              <a:t>.</a:t>
            </a:r>
          </a:p>
          <a:p>
            <a:pPr>
              <a:spcBef>
                <a:spcPts val="1200"/>
              </a:spcBef>
            </a:pPr>
            <a:r>
              <a:rPr lang="en-GB" sz="1600" dirty="0"/>
              <a:t>There are </a:t>
            </a:r>
            <a:r>
              <a:rPr lang="en-GB" sz="1600" dirty="0">
                <a:solidFill>
                  <a:schemeClr val="accent1"/>
                </a:solidFill>
                <a:latin typeface="+mj-lt"/>
                <a:hlinkClick r:id="rId4">
                  <a:extLst>
                    <a:ext uri="{A12FA001-AC4F-418D-AE19-62706E023703}">
                      <ahyp:hlinkClr xmlns:ahyp="http://schemas.microsoft.com/office/drawing/2018/hyperlinkcolor" val="tx"/>
                    </a:ext>
                  </a:extLst>
                </a:hlinkClick>
              </a:rPr>
              <a:t>sample scripts </a:t>
            </a:r>
            <a:r>
              <a:rPr lang="en-GB" sz="1600" dirty="0"/>
              <a:t>available to help automate corporate device enrolment.</a:t>
            </a:r>
            <a:endParaRPr lang="en-US" sz="1600" dirty="0"/>
          </a:p>
        </p:txBody>
      </p:sp>
    </p:spTree>
    <p:extLst>
      <p:ext uri="{BB962C8B-B14F-4D97-AF65-F5344CB8AC3E}">
        <p14:creationId xmlns:p14="http://schemas.microsoft.com/office/powerpoint/2010/main" val="11559358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03B99-ED35-4E3B-B586-5E49FD85BCC3}"/>
              </a:ext>
            </a:extLst>
          </p:cNvPr>
          <p:cNvSpPr>
            <a:spLocks noGrp="1"/>
          </p:cNvSpPr>
          <p:nvPr>
            <p:ph type="title"/>
          </p:nvPr>
        </p:nvSpPr>
        <p:spPr/>
        <p:txBody>
          <a:bodyPr/>
          <a:lstStyle/>
          <a:p>
            <a:r>
              <a:rPr lang="en-US"/>
              <a:t>Filters</a:t>
            </a:r>
            <a:endParaRPr lang="en-GB"/>
          </a:p>
        </p:txBody>
      </p:sp>
      <p:pic>
        <p:nvPicPr>
          <p:cNvPr id="5" name="Picture 4">
            <a:extLst>
              <a:ext uri="{FF2B5EF4-FFF2-40B4-BE49-F238E27FC236}">
                <a16:creationId xmlns:a16="http://schemas.microsoft.com/office/drawing/2014/main" id="{B74CF590-0FB9-4FCB-8F4B-0DA440BA9A57}"/>
              </a:ext>
              <a:ext uri="{C183D7F6-B498-43B3-948B-1728B52AA6E4}">
                <adec:decorative xmlns:adec="http://schemas.microsoft.com/office/drawing/2017/decorative" val="1"/>
              </a:ext>
            </a:extLst>
          </p:cNvPr>
          <p:cNvPicPr>
            <a:picLocks noChangeAspect="1"/>
          </p:cNvPicPr>
          <p:nvPr/>
        </p:nvPicPr>
        <p:blipFill rotWithShape="1">
          <a:blip r:embed="rId2"/>
          <a:srcRect b="64116"/>
          <a:stretch/>
        </p:blipFill>
        <p:spPr>
          <a:xfrm>
            <a:off x="588263" y="1195086"/>
            <a:ext cx="11015474" cy="2207623"/>
          </a:xfrm>
          <a:prstGeom prst="rect">
            <a:avLst/>
          </a:prstGeom>
          <a:solidFill>
            <a:schemeClr val="bg1"/>
          </a:solidFill>
          <a:ln>
            <a:noFill/>
          </a:ln>
          <a:effectLst>
            <a:outerShdw blurRad="190500" algn="tl" rotWithShape="0">
              <a:srgbClr val="333333">
                <a:alpha val="30000"/>
              </a:srgbClr>
            </a:outerShdw>
          </a:effectLst>
        </p:spPr>
      </p:pic>
      <p:sp>
        <p:nvSpPr>
          <p:cNvPr id="4" name="Rectangle 3">
            <a:extLst>
              <a:ext uri="{FF2B5EF4-FFF2-40B4-BE49-F238E27FC236}">
                <a16:creationId xmlns:a16="http://schemas.microsoft.com/office/drawing/2014/main" id="{82888380-DA24-4D17-87FA-4C8CBABBF50A}"/>
              </a:ext>
              <a:ext uri="{C183D7F6-B498-43B3-948B-1728B52AA6E4}">
                <adec:decorative xmlns:adec="http://schemas.microsoft.com/office/drawing/2017/decorative" val="1"/>
              </a:ext>
            </a:extLst>
          </p:cNvPr>
          <p:cNvSpPr/>
          <p:nvPr/>
        </p:nvSpPr>
        <p:spPr bwMode="auto">
          <a:xfrm flipH="1">
            <a:off x="3214456" y="2608293"/>
            <a:ext cx="8267390" cy="386500"/>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CB516C24-4970-4E41-9D7A-59D634BA74EE}"/>
              </a:ext>
            </a:extLst>
          </p:cNvPr>
          <p:cNvSpPr/>
          <p:nvPr/>
        </p:nvSpPr>
        <p:spPr>
          <a:xfrm>
            <a:off x="588263" y="3789681"/>
            <a:ext cx="5342289" cy="338554"/>
          </a:xfrm>
          <a:prstGeom prst="rect">
            <a:avLst/>
          </a:prstGeom>
        </p:spPr>
        <p:txBody>
          <a:bodyPr wrap="square" lIns="0">
            <a:spAutoFit/>
          </a:bodyPr>
          <a:lstStyle/>
          <a:p>
            <a:r>
              <a:rPr lang="en-GB" sz="1600" dirty="0"/>
              <a:t>Create a filter for </a:t>
            </a:r>
            <a:r>
              <a:rPr lang="en-GB" sz="1600" dirty="0">
                <a:solidFill>
                  <a:schemeClr val="accent1"/>
                </a:solidFill>
                <a:latin typeface="+mj-lt"/>
              </a:rPr>
              <a:t>corporate owned </a:t>
            </a:r>
            <a:r>
              <a:rPr lang="en-GB" sz="1600" dirty="0"/>
              <a:t>device </a:t>
            </a:r>
            <a:r>
              <a:rPr lang="en-GB" sz="1600" dirty="0">
                <a:solidFill>
                  <a:schemeClr val="accent1"/>
                </a:solidFill>
                <a:latin typeface="+mj-lt"/>
              </a:rPr>
              <a:t>models</a:t>
            </a:r>
            <a:r>
              <a:rPr lang="en-GB" sz="1600" dirty="0">
                <a:solidFill>
                  <a:srgbClr val="4B53BC"/>
                </a:solidFill>
              </a:rPr>
              <a:t>.</a:t>
            </a:r>
            <a:endParaRPr lang="en-US" sz="1600" dirty="0">
              <a:solidFill>
                <a:srgbClr val="4B53BC"/>
              </a:solidFill>
            </a:endParaRPr>
          </a:p>
        </p:txBody>
      </p:sp>
    </p:spTree>
    <p:extLst>
      <p:ext uri="{BB962C8B-B14F-4D97-AF65-F5344CB8AC3E}">
        <p14:creationId xmlns:p14="http://schemas.microsoft.com/office/powerpoint/2010/main" val="24626656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0E503A0-B1BC-469D-975A-84A17E5B5A8C}"/>
              </a:ext>
              <a:ext uri="{C183D7F6-B498-43B3-948B-1728B52AA6E4}">
                <adec:decorative xmlns:adec="http://schemas.microsoft.com/office/drawing/2017/decorative" val="1"/>
              </a:ext>
            </a:extLst>
          </p:cNvPr>
          <p:cNvPicPr>
            <a:picLocks noChangeAspect="1"/>
          </p:cNvPicPr>
          <p:nvPr/>
        </p:nvPicPr>
        <p:blipFill rotWithShape="1">
          <a:blip r:embed="rId2"/>
          <a:srcRect b="40840"/>
          <a:stretch/>
        </p:blipFill>
        <p:spPr>
          <a:xfrm>
            <a:off x="588263" y="1195086"/>
            <a:ext cx="9880633" cy="3436103"/>
          </a:xfrm>
          <a:prstGeom prst="rect">
            <a:avLst/>
          </a:prstGeom>
          <a:solidFill>
            <a:schemeClr val="bg1"/>
          </a:solidFill>
          <a:ln>
            <a:noFill/>
          </a:ln>
          <a:effectLst>
            <a:outerShdw blurRad="190500" algn="tl" rotWithShape="0">
              <a:srgbClr val="333333">
                <a:alpha val="30000"/>
              </a:srgbClr>
            </a:outerShdw>
          </a:effectLst>
        </p:spPr>
      </p:pic>
      <p:sp>
        <p:nvSpPr>
          <p:cNvPr id="2" name="Title 1">
            <a:extLst>
              <a:ext uri="{FF2B5EF4-FFF2-40B4-BE49-F238E27FC236}">
                <a16:creationId xmlns:a16="http://schemas.microsoft.com/office/drawing/2014/main" id="{D1903B99-ED35-4E3B-B586-5E49FD85BCC3}"/>
              </a:ext>
            </a:extLst>
          </p:cNvPr>
          <p:cNvSpPr>
            <a:spLocks noGrp="1"/>
          </p:cNvSpPr>
          <p:nvPr>
            <p:ph type="title"/>
          </p:nvPr>
        </p:nvSpPr>
        <p:spPr/>
        <p:txBody>
          <a:bodyPr/>
          <a:lstStyle/>
          <a:p>
            <a:r>
              <a:rPr lang="en-US"/>
              <a:t>Filters </a:t>
            </a:r>
            <a:endParaRPr lang="en-GB"/>
          </a:p>
        </p:txBody>
      </p:sp>
      <p:sp>
        <p:nvSpPr>
          <p:cNvPr id="5" name="Rectangle 4">
            <a:extLst>
              <a:ext uri="{FF2B5EF4-FFF2-40B4-BE49-F238E27FC236}">
                <a16:creationId xmlns:a16="http://schemas.microsoft.com/office/drawing/2014/main" id="{B9ED0574-0B98-45B1-8D3C-58B52505DA0C}"/>
              </a:ext>
              <a:ext uri="{C183D7F6-B498-43B3-948B-1728B52AA6E4}">
                <adec:decorative xmlns:adec="http://schemas.microsoft.com/office/drawing/2017/decorative" val="1"/>
              </a:ext>
            </a:extLst>
          </p:cNvPr>
          <p:cNvSpPr/>
          <p:nvPr/>
        </p:nvSpPr>
        <p:spPr bwMode="auto">
          <a:xfrm flipH="1">
            <a:off x="2159955" y="3677699"/>
            <a:ext cx="4555985" cy="800100"/>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4" name="Rectangle 3">
            <a:extLst>
              <a:ext uri="{FF2B5EF4-FFF2-40B4-BE49-F238E27FC236}">
                <a16:creationId xmlns:a16="http://schemas.microsoft.com/office/drawing/2014/main" id="{C44CF169-EA5F-4757-ACF2-747F21C64D00}"/>
              </a:ext>
            </a:extLst>
          </p:cNvPr>
          <p:cNvSpPr/>
          <p:nvPr/>
        </p:nvSpPr>
        <p:spPr>
          <a:xfrm>
            <a:off x="588263" y="4832322"/>
            <a:ext cx="5580495" cy="584775"/>
          </a:xfrm>
          <a:prstGeom prst="rect">
            <a:avLst/>
          </a:prstGeom>
        </p:spPr>
        <p:txBody>
          <a:bodyPr wrap="square" lIns="0">
            <a:spAutoFit/>
          </a:bodyPr>
          <a:lstStyle/>
          <a:p>
            <a:r>
              <a:rPr lang="en-GB" sz="1600" dirty="0"/>
              <a:t>Enter device </a:t>
            </a:r>
            <a:r>
              <a:rPr lang="en-GB" sz="1600" dirty="0">
                <a:solidFill>
                  <a:schemeClr val="accent1"/>
                </a:solidFill>
                <a:latin typeface="+mj-lt"/>
              </a:rPr>
              <a:t>model</a:t>
            </a:r>
            <a:r>
              <a:rPr lang="en-GB" sz="1600" dirty="0"/>
              <a:t>.</a:t>
            </a:r>
          </a:p>
          <a:p>
            <a:r>
              <a:rPr lang="en-GB" sz="1600" dirty="0"/>
              <a:t>You can get the model names via </a:t>
            </a:r>
            <a:r>
              <a:rPr lang="en-GB" sz="1600" dirty="0">
                <a:solidFill>
                  <a:schemeClr val="accent1"/>
                </a:solidFill>
                <a:latin typeface="+mj-lt"/>
              </a:rPr>
              <a:t>Teams admin </a:t>
            </a:r>
            <a:r>
              <a:rPr lang="en-GB" sz="1600" dirty="0" err="1">
                <a:solidFill>
                  <a:schemeClr val="accent1"/>
                </a:solidFill>
                <a:latin typeface="+mj-lt"/>
              </a:rPr>
              <a:t>center</a:t>
            </a:r>
            <a:r>
              <a:rPr lang="en-GB" sz="1600" dirty="0">
                <a:solidFill>
                  <a:srgbClr val="4B53BC"/>
                </a:solidFill>
                <a:latin typeface="+mj-lt"/>
              </a:rPr>
              <a:t>.</a:t>
            </a:r>
            <a:endParaRPr lang="en-US" sz="1600" dirty="0">
              <a:solidFill>
                <a:srgbClr val="4B53BC"/>
              </a:solidFill>
              <a:latin typeface="+mj-lt"/>
            </a:endParaRPr>
          </a:p>
        </p:txBody>
      </p:sp>
    </p:spTree>
    <p:extLst>
      <p:ext uri="{BB962C8B-B14F-4D97-AF65-F5344CB8AC3E}">
        <p14:creationId xmlns:p14="http://schemas.microsoft.com/office/powerpoint/2010/main" val="23308222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1CA5C-2E12-4DD8-9B44-9BB9F4EB5B65}"/>
              </a:ext>
            </a:extLst>
          </p:cNvPr>
          <p:cNvSpPr>
            <a:spLocks noGrp="1"/>
          </p:cNvSpPr>
          <p:nvPr>
            <p:ph type="title"/>
          </p:nvPr>
        </p:nvSpPr>
        <p:spPr/>
        <p:txBody>
          <a:bodyPr/>
          <a:lstStyle/>
          <a:p>
            <a:r>
              <a:rPr lang="en-US" dirty="0"/>
              <a:t>Compliance policies  </a:t>
            </a:r>
            <a:endParaRPr lang="en-GB" dirty="0"/>
          </a:p>
        </p:txBody>
      </p:sp>
      <p:pic>
        <p:nvPicPr>
          <p:cNvPr id="5" name="Picture 4">
            <a:extLst>
              <a:ext uri="{FF2B5EF4-FFF2-40B4-BE49-F238E27FC236}">
                <a16:creationId xmlns:a16="http://schemas.microsoft.com/office/drawing/2014/main" id="{DFF7B406-F551-433C-A964-3E456BD42DA6}"/>
              </a:ext>
              <a:ext uri="{C183D7F6-B498-43B3-948B-1728B52AA6E4}">
                <adec:decorative xmlns:adec="http://schemas.microsoft.com/office/drawing/2017/decorative" val="1"/>
              </a:ext>
            </a:extLst>
          </p:cNvPr>
          <p:cNvPicPr>
            <a:picLocks noChangeAspect="1"/>
          </p:cNvPicPr>
          <p:nvPr/>
        </p:nvPicPr>
        <p:blipFill rotWithShape="1">
          <a:blip r:embed="rId2"/>
          <a:srcRect b="10935"/>
          <a:stretch/>
        </p:blipFill>
        <p:spPr>
          <a:xfrm>
            <a:off x="588263" y="1195086"/>
            <a:ext cx="7907555" cy="3871055"/>
          </a:xfrm>
          <a:prstGeom prst="rect">
            <a:avLst/>
          </a:prstGeom>
          <a:solidFill>
            <a:schemeClr val="bg1"/>
          </a:solidFill>
          <a:ln>
            <a:noFill/>
          </a:ln>
          <a:effectLst>
            <a:outerShdw blurRad="190500" algn="tl" rotWithShape="0">
              <a:srgbClr val="333333">
                <a:alpha val="30000"/>
              </a:srgbClr>
            </a:outerShdw>
          </a:effectLst>
        </p:spPr>
      </p:pic>
      <p:sp>
        <p:nvSpPr>
          <p:cNvPr id="4" name="Rectangle 3">
            <a:extLst>
              <a:ext uri="{FF2B5EF4-FFF2-40B4-BE49-F238E27FC236}">
                <a16:creationId xmlns:a16="http://schemas.microsoft.com/office/drawing/2014/main" id="{064DB469-0FE8-4C08-8CE8-169EAA4AAA77}"/>
              </a:ext>
              <a:ext uri="{C183D7F6-B498-43B3-948B-1728B52AA6E4}">
                <adec:decorative xmlns:adec="http://schemas.microsoft.com/office/drawing/2017/decorative" val="1"/>
              </a:ext>
            </a:extLst>
          </p:cNvPr>
          <p:cNvSpPr/>
          <p:nvPr/>
        </p:nvSpPr>
        <p:spPr bwMode="auto">
          <a:xfrm flipH="1">
            <a:off x="2391394" y="4549041"/>
            <a:ext cx="3210753" cy="509096"/>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EA18291-AB79-4FED-A262-FC16B80D5035}"/>
              </a:ext>
            </a:extLst>
          </p:cNvPr>
          <p:cNvSpPr/>
          <p:nvPr/>
        </p:nvSpPr>
        <p:spPr>
          <a:xfrm>
            <a:off x="588263" y="5293582"/>
            <a:ext cx="5580495" cy="338554"/>
          </a:xfrm>
          <a:prstGeom prst="rect">
            <a:avLst/>
          </a:prstGeom>
        </p:spPr>
        <p:txBody>
          <a:bodyPr wrap="square" lIns="0">
            <a:spAutoFit/>
          </a:bodyPr>
          <a:lstStyle/>
          <a:p>
            <a:r>
              <a:rPr lang="en-GB" sz="1600" dirty="0"/>
              <a:t>Add </a:t>
            </a:r>
            <a:r>
              <a:rPr lang="en-GB" sz="1600" dirty="0">
                <a:solidFill>
                  <a:schemeClr val="accent1"/>
                </a:solidFill>
                <a:latin typeface="+mj-lt"/>
              </a:rPr>
              <a:t>devices filter </a:t>
            </a:r>
            <a:r>
              <a:rPr lang="en-GB" sz="1600" dirty="0"/>
              <a:t>to device </a:t>
            </a:r>
            <a:r>
              <a:rPr lang="en-GB" sz="1600" dirty="0">
                <a:solidFill>
                  <a:schemeClr val="accent1"/>
                </a:solidFill>
                <a:latin typeface="+mj-lt"/>
              </a:rPr>
              <a:t>compliance policy</a:t>
            </a:r>
            <a:r>
              <a:rPr lang="en-GB" sz="1600" dirty="0"/>
              <a:t>.</a:t>
            </a:r>
            <a:endParaRPr lang="en-US" sz="1600" dirty="0">
              <a:solidFill>
                <a:srgbClr val="4B53BC"/>
              </a:solidFill>
            </a:endParaRPr>
          </a:p>
        </p:txBody>
      </p:sp>
    </p:spTree>
    <p:extLst>
      <p:ext uri="{BB962C8B-B14F-4D97-AF65-F5344CB8AC3E}">
        <p14:creationId xmlns:p14="http://schemas.microsoft.com/office/powerpoint/2010/main" val="4328768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1CA5C-2E12-4DD8-9B44-9BB9F4EB5B65}"/>
              </a:ext>
            </a:extLst>
          </p:cNvPr>
          <p:cNvSpPr>
            <a:spLocks noGrp="1"/>
          </p:cNvSpPr>
          <p:nvPr>
            <p:ph type="title"/>
          </p:nvPr>
        </p:nvSpPr>
        <p:spPr/>
        <p:txBody>
          <a:bodyPr/>
          <a:lstStyle/>
          <a:p>
            <a:r>
              <a:rPr lang="en-US"/>
              <a:t>Compliance policies </a:t>
            </a:r>
            <a:endParaRPr lang="en-GB"/>
          </a:p>
        </p:txBody>
      </p:sp>
      <p:sp>
        <p:nvSpPr>
          <p:cNvPr id="3" name="Text Placeholder 2">
            <a:extLst>
              <a:ext uri="{FF2B5EF4-FFF2-40B4-BE49-F238E27FC236}">
                <a16:creationId xmlns:a16="http://schemas.microsoft.com/office/drawing/2014/main" id="{B7B073F1-7865-404D-BD05-AA412C333B06}"/>
              </a:ext>
            </a:extLst>
          </p:cNvPr>
          <p:cNvSpPr>
            <a:spLocks noGrp="1"/>
          </p:cNvSpPr>
          <p:nvPr>
            <p:ph type="body" sz="quarter" idx="11"/>
          </p:nvPr>
        </p:nvSpPr>
        <p:spPr/>
        <p:txBody>
          <a:bodyPr/>
          <a:lstStyle/>
          <a:p>
            <a:endParaRPr lang="en-US"/>
          </a:p>
        </p:txBody>
      </p:sp>
      <p:pic>
        <p:nvPicPr>
          <p:cNvPr id="4" name="Picture 3">
            <a:extLst>
              <a:ext uri="{FF2B5EF4-FFF2-40B4-BE49-F238E27FC236}">
                <a16:creationId xmlns:a16="http://schemas.microsoft.com/office/drawing/2014/main" id="{DDED62C3-B766-4038-BF5C-1B8566422F33}"/>
              </a:ext>
              <a:ext uri="{C183D7F6-B498-43B3-948B-1728B52AA6E4}">
                <adec:decorative xmlns:adec="http://schemas.microsoft.com/office/drawing/2017/decorative" val="1"/>
              </a:ext>
            </a:extLst>
          </p:cNvPr>
          <p:cNvPicPr>
            <a:picLocks noChangeAspect="1"/>
          </p:cNvPicPr>
          <p:nvPr/>
        </p:nvPicPr>
        <p:blipFill rotWithShape="1">
          <a:blip r:embed="rId2"/>
          <a:srcRect b="52663"/>
          <a:stretch/>
        </p:blipFill>
        <p:spPr>
          <a:xfrm>
            <a:off x="588263" y="1195086"/>
            <a:ext cx="9218540" cy="2438144"/>
          </a:xfrm>
          <a:prstGeom prst="rect">
            <a:avLst/>
          </a:prstGeom>
          <a:solidFill>
            <a:schemeClr val="bg1"/>
          </a:solidFill>
          <a:ln>
            <a:noFill/>
          </a:ln>
          <a:effectLst>
            <a:outerShdw blurRad="190500" algn="tl" rotWithShape="0">
              <a:srgbClr val="333333">
                <a:alpha val="30000"/>
              </a:srgbClr>
            </a:outerShdw>
          </a:effectLst>
        </p:spPr>
      </p:pic>
      <p:sp>
        <p:nvSpPr>
          <p:cNvPr id="5" name="Rectangle 4">
            <a:extLst>
              <a:ext uri="{FF2B5EF4-FFF2-40B4-BE49-F238E27FC236}">
                <a16:creationId xmlns:a16="http://schemas.microsoft.com/office/drawing/2014/main" id="{FBDBECA4-4611-4009-A3F3-9901AFB591ED}"/>
              </a:ext>
              <a:ext uri="{C183D7F6-B498-43B3-948B-1728B52AA6E4}">
                <adec:decorative xmlns:adec="http://schemas.microsoft.com/office/drawing/2017/decorative" val="1"/>
              </a:ext>
            </a:extLst>
          </p:cNvPr>
          <p:cNvSpPr/>
          <p:nvPr/>
        </p:nvSpPr>
        <p:spPr bwMode="auto">
          <a:xfrm flipH="1">
            <a:off x="7306388" y="2059074"/>
            <a:ext cx="2500415" cy="690970"/>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9778442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8C35C-906E-431E-8712-FE55DDD9E34B}"/>
              </a:ext>
            </a:extLst>
          </p:cNvPr>
          <p:cNvSpPr>
            <a:spLocks noGrp="1"/>
          </p:cNvSpPr>
          <p:nvPr>
            <p:ph type="title"/>
          </p:nvPr>
        </p:nvSpPr>
        <p:spPr/>
        <p:txBody>
          <a:bodyPr/>
          <a:lstStyle/>
          <a:p>
            <a:r>
              <a:rPr lang="en-US" dirty="0"/>
              <a:t>Monitoring your compliance policy</a:t>
            </a:r>
            <a:endParaRPr lang="en-GB" dirty="0"/>
          </a:p>
        </p:txBody>
      </p:sp>
      <p:pic>
        <p:nvPicPr>
          <p:cNvPr id="5" name="Picture 4">
            <a:extLst>
              <a:ext uri="{FF2B5EF4-FFF2-40B4-BE49-F238E27FC236}">
                <a16:creationId xmlns:a16="http://schemas.microsoft.com/office/drawing/2014/main" id="{54409D0E-F761-4D12-8878-8B6F5FECE075}"/>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88263" y="1350085"/>
            <a:ext cx="7291881" cy="5066891"/>
          </a:xfrm>
          <a:prstGeom prst="rect">
            <a:avLst/>
          </a:prstGeom>
          <a:solidFill>
            <a:schemeClr val="bg1"/>
          </a:solidFill>
          <a:ln>
            <a:noFill/>
          </a:ln>
          <a:effectLst>
            <a:outerShdw blurRad="190500" algn="tl" rotWithShape="0">
              <a:srgbClr val="333333">
                <a:alpha val="30000"/>
              </a:srgbClr>
            </a:outerShdw>
          </a:effectLst>
        </p:spPr>
      </p:pic>
      <p:sp>
        <p:nvSpPr>
          <p:cNvPr id="4" name="Rectangle 3">
            <a:extLst>
              <a:ext uri="{FF2B5EF4-FFF2-40B4-BE49-F238E27FC236}">
                <a16:creationId xmlns:a16="http://schemas.microsoft.com/office/drawing/2014/main" id="{5B46D657-5B77-4203-BE89-BA1032FC9AC0}"/>
              </a:ext>
              <a:ext uri="{C183D7F6-B498-43B3-948B-1728B52AA6E4}">
                <adec:decorative xmlns:adec="http://schemas.microsoft.com/office/drawing/2017/decorative" val="1"/>
              </a:ext>
            </a:extLst>
          </p:cNvPr>
          <p:cNvSpPr/>
          <p:nvPr/>
        </p:nvSpPr>
        <p:spPr bwMode="auto">
          <a:xfrm flipH="1">
            <a:off x="1965351" y="2128713"/>
            <a:ext cx="2355171" cy="518475"/>
          </a:xfrm>
          <a:prstGeom prst="rect">
            <a:avLst/>
          </a:prstGeom>
          <a:noFill/>
          <a:ln w="38100">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1047475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5905A0-5645-4D3F-83E8-DB4937A14D12}"/>
              </a:ext>
              <a:ext uri="{C183D7F6-B498-43B3-948B-1728B52AA6E4}">
                <adec:decorative xmlns:adec="http://schemas.microsoft.com/office/drawing/2017/decorative" val="1"/>
              </a:ext>
            </a:extLst>
          </p:cNvPr>
          <p:cNvSpPr/>
          <p:nvPr/>
        </p:nvSpPr>
        <p:spPr bwMode="auto">
          <a:xfrm>
            <a:off x="0" y="0"/>
            <a:ext cx="3226816"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5" name="Title 4">
            <a:extLst>
              <a:ext uri="{FF2B5EF4-FFF2-40B4-BE49-F238E27FC236}">
                <a16:creationId xmlns:a16="http://schemas.microsoft.com/office/drawing/2014/main" id="{B45F66A8-16F1-4A5F-BB14-C3871373C345}"/>
              </a:ext>
            </a:extLst>
          </p:cNvPr>
          <p:cNvSpPr>
            <a:spLocks noGrp="1"/>
          </p:cNvSpPr>
          <p:nvPr>
            <p:ph type="title"/>
          </p:nvPr>
        </p:nvSpPr>
        <p:spPr>
          <a:xfrm>
            <a:off x="588263" y="915700"/>
            <a:ext cx="1853995" cy="430887"/>
          </a:xfrm>
        </p:spPr>
        <p:txBody>
          <a:bodyPr/>
          <a:lstStyle/>
          <a:p>
            <a:r>
              <a:rPr lang="en-US" dirty="0">
                <a:solidFill>
                  <a:schemeClr val="bg1"/>
                </a:solidFill>
              </a:rPr>
              <a:t>Bringing it all together</a:t>
            </a:r>
            <a:endParaRPr lang="en-GB" dirty="0">
              <a:solidFill>
                <a:schemeClr val="bg1"/>
              </a:solidFill>
            </a:endParaRPr>
          </a:p>
        </p:txBody>
      </p:sp>
      <p:sp>
        <p:nvSpPr>
          <p:cNvPr id="22" name="TextBox 21">
            <a:extLst>
              <a:ext uri="{FF2B5EF4-FFF2-40B4-BE49-F238E27FC236}">
                <a16:creationId xmlns:a16="http://schemas.microsoft.com/office/drawing/2014/main" id="{7A89A4A8-18C6-4D33-8F3C-01C16F60AE99}"/>
              </a:ext>
              <a:ext uri="{C183D7F6-B498-43B3-948B-1728B52AA6E4}">
                <adec:decorative xmlns:adec="http://schemas.microsoft.com/office/drawing/2017/decorative" val="1"/>
              </a:ext>
            </a:extLst>
          </p:cNvPr>
          <p:cNvSpPr txBox="1"/>
          <p:nvPr/>
        </p:nvSpPr>
        <p:spPr>
          <a:xfrm>
            <a:off x="8899672" y="2115206"/>
            <a:ext cx="848040" cy="1209562"/>
          </a:xfrm>
          <a:prstGeom prst="rect">
            <a:avLst/>
          </a:prstGeom>
          <a:noFill/>
        </p:spPr>
        <p:txBody>
          <a:bodyPr wrap="square" lIns="182880" tIns="146304" rIns="182880" bIns="146304" rtlCol="0">
            <a:spAutoFit/>
          </a:bodyPr>
          <a:lstStyle/>
          <a:p>
            <a:pPr>
              <a:lnSpc>
                <a:spcPct val="90000"/>
              </a:lnSpc>
              <a:spcAft>
                <a:spcPts val="600"/>
              </a:spcAft>
            </a:pPr>
            <a:r>
              <a:rPr lang="en-US" sz="6600" dirty="0"/>
              <a:t>=</a:t>
            </a:r>
            <a:endParaRPr lang="en-GB" sz="6600" dirty="0"/>
          </a:p>
        </p:txBody>
      </p:sp>
      <p:pic>
        <p:nvPicPr>
          <p:cNvPr id="18" name="Graphic 23">
            <a:extLst>
              <a:ext uri="{FF2B5EF4-FFF2-40B4-BE49-F238E27FC236}">
                <a16:creationId xmlns:a16="http://schemas.microsoft.com/office/drawing/2014/main" id="{B6E71AA3-ECEC-400D-9E15-D16AC1117E4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63253" y="1764745"/>
            <a:ext cx="1910484" cy="1910484"/>
          </a:xfrm>
          <a:prstGeom prst="rect">
            <a:avLst/>
          </a:prstGeom>
        </p:spPr>
      </p:pic>
      <p:sp>
        <p:nvSpPr>
          <p:cNvPr id="21" name="Rectangle: Rounded Corners 20">
            <a:extLst>
              <a:ext uri="{FF2B5EF4-FFF2-40B4-BE49-F238E27FC236}">
                <a16:creationId xmlns:a16="http://schemas.microsoft.com/office/drawing/2014/main" id="{DB8CAC5A-4AE8-41A5-B6DD-66784AB066F7}"/>
              </a:ext>
              <a:ext uri="{C183D7F6-B498-43B3-948B-1728B52AA6E4}">
                <adec:decorative xmlns:adec="http://schemas.microsoft.com/office/drawing/2017/decorative" val="1"/>
              </a:ext>
            </a:extLst>
          </p:cNvPr>
          <p:cNvSpPr/>
          <p:nvPr/>
        </p:nvSpPr>
        <p:spPr bwMode="auto">
          <a:xfrm>
            <a:off x="3760124" y="670172"/>
            <a:ext cx="1828800" cy="3554588"/>
          </a:xfrm>
          <a:prstGeom prst="roundRect">
            <a:avLst>
              <a:gd name="adj" fmla="val 8314"/>
            </a:avLst>
          </a:prstGeom>
          <a:noFill/>
          <a:ln w="38100">
            <a:solidFill>
              <a:srgbClr val="5CB5D9"/>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3" name="Rectangle: Rounded Corners 22">
            <a:extLst>
              <a:ext uri="{FF2B5EF4-FFF2-40B4-BE49-F238E27FC236}">
                <a16:creationId xmlns:a16="http://schemas.microsoft.com/office/drawing/2014/main" id="{D775C835-D37D-484C-9DB6-002453D8897B}"/>
              </a:ext>
              <a:ext uri="{C183D7F6-B498-43B3-948B-1728B52AA6E4}">
                <adec:decorative xmlns:adec="http://schemas.microsoft.com/office/drawing/2017/decorative" val="1"/>
              </a:ext>
            </a:extLst>
          </p:cNvPr>
          <p:cNvSpPr/>
          <p:nvPr/>
        </p:nvSpPr>
        <p:spPr bwMode="auto">
          <a:xfrm>
            <a:off x="6903341" y="670171"/>
            <a:ext cx="1828800" cy="3554588"/>
          </a:xfrm>
          <a:prstGeom prst="roundRect">
            <a:avLst>
              <a:gd name="adj" fmla="val 8344"/>
            </a:avLst>
          </a:prstGeom>
          <a:noFill/>
          <a:ln w="3810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cxnSp>
        <p:nvCxnSpPr>
          <p:cNvPr id="24" name="Straight Arrow Connector 23">
            <a:extLst>
              <a:ext uri="{FF2B5EF4-FFF2-40B4-BE49-F238E27FC236}">
                <a16:creationId xmlns:a16="http://schemas.microsoft.com/office/drawing/2014/main" id="{70CC2220-67A5-4E5F-97AF-571606CF7816}"/>
              </a:ext>
              <a:ext uri="{C183D7F6-B498-43B3-948B-1728B52AA6E4}">
                <adec:decorative xmlns:adec="http://schemas.microsoft.com/office/drawing/2017/decorative" val="1"/>
              </a:ext>
            </a:extLst>
          </p:cNvPr>
          <p:cNvCxnSpPr>
            <a:cxnSpLocks/>
          </p:cNvCxnSpPr>
          <p:nvPr/>
        </p:nvCxnSpPr>
        <p:spPr>
          <a:xfrm>
            <a:off x="5729970" y="2719987"/>
            <a:ext cx="1005840" cy="0"/>
          </a:xfrm>
          <a:prstGeom prst="straightConnector1">
            <a:avLst/>
          </a:prstGeom>
          <a:ln w="19050">
            <a:solidFill>
              <a:schemeClr val="bg1">
                <a:lumMod val="7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26" name="Rectangle: Rounded Corners 25">
            <a:extLst>
              <a:ext uri="{FF2B5EF4-FFF2-40B4-BE49-F238E27FC236}">
                <a16:creationId xmlns:a16="http://schemas.microsoft.com/office/drawing/2014/main" id="{A345A1FD-097A-4CF5-B750-C058CD443851}"/>
              </a:ext>
              <a:ext uri="{C183D7F6-B498-43B3-948B-1728B52AA6E4}">
                <adec:decorative xmlns:adec="http://schemas.microsoft.com/office/drawing/2017/decorative" val="1"/>
              </a:ext>
            </a:extLst>
          </p:cNvPr>
          <p:cNvSpPr/>
          <p:nvPr/>
        </p:nvSpPr>
        <p:spPr bwMode="auto">
          <a:xfrm rot="5400000">
            <a:off x="3713388" y="2672242"/>
            <a:ext cx="2675091" cy="222531"/>
          </a:xfrm>
          <a:prstGeom prst="roundRect">
            <a:avLst/>
          </a:prstGeom>
          <a:solidFill>
            <a:srgbClr val="5CB5D9"/>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tx1"/>
                </a:solidFill>
                <a:ea typeface="Segoe UI" pitchFamily="34" charset="0"/>
                <a:cs typeface="Segoe UI" pitchFamily="34" charset="0"/>
              </a:rPr>
              <a:t>Conditional Access</a:t>
            </a:r>
            <a:endParaRPr lang="en-GB" sz="1400" err="1">
              <a:solidFill>
                <a:schemeClr val="tx1"/>
              </a:solidFill>
              <a:ea typeface="Segoe UI" pitchFamily="34" charset="0"/>
              <a:cs typeface="Segoe UI" pitchFamily="34" charset="0"/>
            </a:endParaRPr>
          </a:p>
        </p:txBody>
      </p:sp>
      <p:sp>
        <p:nvSpPr>
          <p:cNvPr id="27" name="Rectangle: Rounded Corners 26">
            <a:extLst>
              <a:ext uri="{FF2B5EF4-FFF2-40B4-BE49-F238E27FC236}">
                <a16:creationId xmlns:a16="http://schemas.microsoft.com/office/drawing/2014/main" id="{E56502DE-7746-4D6A-AE19-B4BC8F909B8E}"/>
              </a:ext>
              <a:ext uri="{C183D7F6-B498-43B3-948B-1728B52AA6E4}">
                <adec:decorative xmlns:adec="http://schemas.microsoft.com/office/drawing/2017/decorative" val="1"/>
              </a:ext>
            </a:extLst>
          </p:cNvPr>
          <p:cNvSpPr/>
          <p:nvPr/>
        </p:nvSpPr>
        <p:spPr bwMode="auto">
          <a:xfrm rot="5400000">
            <a:off x="5796378" y="2672241"/>
            <a:ext cx="2675091" cy="222531"/>
          </a:xfrm>
          <a:prstGeom prst="roundRect">
            <a:avLst/>
          </a:prstGeom>
          <a:solidFill>
            <a:schemeClr val="accent1"/>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bg1"/>
                </a:solidFill>
                <a:ea typeface="Segoe UI" pitchFamily="34" charset="0"/>
                <a:cs typeface="Segoe UI" pitchFamily="34" charset="0"/>
              </a:rPr>
              <a:t>Device Registration</a:t>
            </a:r>
            <a:endParaRPr lang="en-GB" sz="1400">
              <a:solidFill>
                <a:schemeClr val="bg1"/>
              </a:solidFill>
              <a:ea typeface="Segoe UI" pitchFamily="34" charset="0"/>
              <a:cs typeface="Segoe UI" pitchFamily="34" charset="0"/>
            </a:endParaRPr>
          </a:p>
        </p:txBody>
      </p:sp>
      <p:sp>
        <p:nvSpPr>
          <p:cNvPr id="28" name="Rectangle: Rounded Corners 27">
            <a:extLst>
              <a:ext uri="{FF2B5EF4-FFF2-40B4-BE49-F238E27FC236}">
                <a16:creationId xmlns:a16="http://schemas.microsoft.com/office/drawing/2014/main" id="{B8F7F18F-C377-447D-84BB-28B5E3F1D4D9}"/>
              </a:ext>
              <a:ext uri="{C183D7F6-B498-43B3-948B-1728B52AA6E4}">
                <adec:decorative xmlns:adec="http://schemas.microsoft.com/office/drawing/2017/decorative" val="1"/>
              </a:ext>
            </a:extLst>
          </p:cNvPr>
          <p:cNvSpPr/>
          <p:nvPr/>
        </p:nvSpPr>
        <p:spPr bwMode="auto">
          <a:xfrm rot="5400000">
            <a:off x="3988223" y="2672242"/>
            <a:ext cx="2675091" cy="222531"/>
          </a:xfrm>
          <a:prstGeom prst="roundRect">
            <a:avLst/>
          </a:prstGeom>
          <a:solidFill>
            <a:srgbClr val="5CB5D9"/>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tx1"/>
                </a:solidFill>
                <a:ea typeface="Segoe UI" pitchFamily="34" charset="0"/>
                <a:cs typeface="Segoe UI" pitchFamily="34" charset="0"/>
              </a:rPr>
              <a:t>Workplace Join </a:t>
            </a:r>
            <a:endParaRPr lang="en-GB" sz="1400" err="1">
              <a:solidFill>
                <a:schemeClr val="tx1"/>
              </a:solidFill>
              <a:ea typeface="Segoe UI" pitchFamily="34" charset="0"/>
              <a:cs typeface="Segoe UI" pitchFamily="34" charset="0"/>
            </a:endParaRPr>
          </a:p>
        </p:txBody>
      </p:sp>
      <p:sp>
        <p:nvSpPr>
          <p:cNvPr id="30" name="TextBox 29">
            <a:extLst>
              <a:ext uri="{FF2B5EF4-FFF2-40B4-BE49-F238E27FC236}">
                <a16:creationId xmlns:a16="http://schemas.microsoft.com/office/drawing/2014/main" id="{DB848F5D-F939-4B8D-9581-2175B3909C8B}"/>
              </a:ext>
              <a:ext uri="{C183D7F6-B498-43B3-948B-1728B52AA6E4}">
                <adec:decorative xmlns:adec="http://schemas.microsoft.com/office/drawing/2017/decorative" val="1"/>
              </a:ext>
            </a:extLst>
          </p:cNvPr>
          <p:cNvSpPr txBox="1"/>
          <p:nvPr/>
        </p:nvSpPr>
        <p:spPr>
          <a:xfrm>
            <a:off x="3714404" y="695781"/>
            <a:ext cx="1920240" cy="683264"/>
          </a:xfrm>
          <a:prstGeom prst="rect">
            <a:avLst/>
          </a:prstGeom>
          <a:noFill/>
        </p:spPr>
        <p:txBody>
          <a:bodyPr wrap="square" lIns="182880" tIns="146304" rIns="182880" bIns="146304" rtlCol="0">
            <a:spAutoFit/>
          </a:bodyPr>
          <a:lstStyle/>
          <a:p>
            <a:pPr algn="ctr">
              <a:lnSpc>
                <a:spcPct val="90000"/>
              </a:lnSpc>
              <a:spcAft>
                <a:spcPts val="600"/>
              </a:spcAft>
            </a:pPr>
            <a:r>
              <a:rPr lang="en-US" sz="1400" dirty="0">
                <a:latin typeface="+mj-lt"/>
              </a:rPr>
              <a:t>Azure Active Directory</a:t>
            </a:r>
            <a:endParaRPr lang="en-GB" sz="1400" dirty="0">
              <a:latin typeface="+mj-lt"/>
            </a:endParaRPr>
          </a:p>
        </p:txBody>
      </p:sp>
      <p:sp>
        <p:nvSpPr>
          <p:cNvPr id="31" name="TextBox 30">
            <a:extLst>
              <a:ext uri="{FF2B5EF4-FFF2-40B4-BE49-F238E27FC236}">
                <a16:creationId xmlns:a16="http://schemas.microsoft.com/office/drawing/2014/main" id="{9EA9B18B-C024-41A7-B067-116D14378FAE}"/>
              </a:ext>
              <a:ext uri="{C183D7F6-B498-43B3-948B-1728B52AA6E4}">
                <adec:decorative xmlns:adec="http://schemas.microsoft.com/office/drawing/2017/decorative" val="1"/>
              </a:ext>
            </a:extLst>
          </p:cNvPr>
          <p:cNvSpPr txBox="1"/>
          <p:nvPr/>
        </p:nvSpPr>
        <p:spPr>
          <a:xfrm>
            <a:off x="6857621" y="695781"/>
            <a:ext cx="1920240" cy="489365"/>
          </a:xfrm>
          <a:prstGeom prst="rect">
            <a:avLst/>
          </a:prstGeom>
          <a:noFill/>
        </p:spPr>
        <p:txBody>
          <a:bodyPr wrap="square" lIns="182880" tIns="146304" rIns="182880" bIns="146304" rtlCol="0">
            <a:spAutoFit/>
          </a:bodyPr>
          <a:lstStyle/>
          <a:p>
            <a:pPr algn="ctr">
              <a:lnSpc>
                <a:spcPct val="90000"/>
              </a:lnSpc>
              <a:spcAft>
                <a:spcPts val="600"/>
              </a:spcAft>
            </a:pPr>
            <a:r>
              <a:rPr lang="en-US" sz="1400" dirty="0">
                <a:latin typeface="+mj-lt"/>
              </a:rPr>
              <a:t>Microsoft Intune</a:t>
            </a:r>
            <a:endParaRPr lang="en-GB" sz="1400" dirty="0">
              <a:latin typeface="+mj-lt"/>
            </a:endParaRPr>
          </a:p>
        </p:txBody>
      </p:sp>
      <p:sp>
        <p:nvSpPr>
          <p:cNvPr id="32" name="Rectangle: Rounded Corners 31">
            <a:extLst>
              <a:ext uri="{FF2B5EF4-FFF2-40B4-BE49-F238E27FC236}">
                <a16:creationId xmlns:a16="http://schemas.microsoft.com/office/drawing/2014/main" id="{8E0575EF-3978-429B-B2B8-9AE98EC09BC4}"/>
              </a:ext>
              <a:ext uri="{C183D7F6-B498-43B3-948B-1728B52AA6E4}">
                <adec:decorative xmlns:adec="http://schemas.microsoft.com/office/drawing/2017/decorative" val="1"/>
              </a:ext>
            </a:extLst>
          </p:cNvPr>
          <p:cNvSpPr/>
          <p:nvPr/>
        </p:nvSpPr>
        <p:spPr bwMode="auto">
          <a:xfrm rot="5400000">
            <a:off x="6074240" y="2672241"/>
            <a:ext cx="2675091" cy="222531"/>
          </a:xfrm>
          <a:prstGeom prst="roundRect">
            <a:avLst/>
          </a:prstGeom>
          <a:solidFill>
            <a:schemeClr val="accent1"/>
          </a:solid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1400">
                <a:solidFill>
                  <a:schemeClr val="bg1"/>
                </a:solidFill>
                <a:ea typeface="Segoe UI" pitchFamily="34" charset="0"/>
                <a:cs typeface="Segoe UI" pitchFamily="34" charset="0"/>
              </a:rPr>
              <a:t>Compliance Policies</a:t>
            </a:r>
            <a:endParaRPr lang="en-GB" sz="1400">
              <a:solidFill>
                <a:schemeClr val="bg1"/>
              </a:solidFill>
              <a:ea typeface="Segoe UI" pitchFamily="34" charset="0"/>
              <a:cs typeface="Segoe UI" pitchFamily="34" charset="0"/>
            </a:endParaRPr>
          </a:p>
        </p:txBody>
      </p:sp>
      <p:pic>
        <p:nvPicPr>
          <p:cNvPr id="33" name="Graphic 358" title="decorative">
            <a:extLst>
              <a:ext uri="{FF2B5EF4-FFF2-40B4-BE49-F238E27FC236}">
                <a16:creationId xmlns:a16="http://schemas.microsoft.com/office/drawing/2014/main" id="{99C0A890-10BB-4518-8AE6-6F6D59188D8F}"/>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l="-42408" t="-42408" r="-42408" b="-42408"/>
          <a:stretch/>
        </p:blipFill>
        <p:spPr>
          <a:xfrm>
            <a:off x="7562039" y="2154434"/>
            <a:ext cx="1131114" cy="1131106"/>
          </a:xfrm>
          <a:prstGeom prst="rect">
            <a:avLst/>
          </a:prstGeom>
        </p:spPr>
      </p:pic>
      <p:pic>
        <p:nvPicPr>
          <p:cNvPr id="34" name="Graphic 33">
            <a:extLst>
              <a:ext uri="{FF2B5EF4-FFF2-40B4-BE49-F238E27FC236}">
                <a16:creationId xmlns:a16="http://schemas.microsoft.com/office/drawing/2014/main" id="{BB13D2EF-C9A5-4CB9-9428-B925FF3F88D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074125" y="2436121"/>
            <a:ext cx="567732" cy="567732"/>
          </a:xfrm>
          <a:prstGeom prst="rect">
            <a:avLst/>
          </a:prstGeom>
        </p:spPr>
      </p:pic>
    </p:spTree>
    <p:extLst>
      <p:ext uri="{BB962C8B-B14F-4D97-AF65-F5344CB8AC3E}">
        <p14:creationId xmlns:p14="http://schemas.microsoft.com/office/powerpoint/2010/main" val="40413269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par>
                                <p:cTn id="17" presetID="10"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par>
                          <p:cTn id="20" fill="hold">
                            <p:stCondLst>
                              <p:cond delay="500"/>
                            </p:stCondLst>
                            <p:childTnLst>
                              <p:par>
                                <p:cTn id="21" presetID="10" presetClass="entr" presetSubtype="0" fill="hold" nodeType="afterEffect">
                                  <p:stCondLst>
                                    <p:cond delay="50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10" presetClass="entr" presetSubtype="0" fill="hold"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2000"/>
                            </p:stCondLst>
                            <p:childTnLst>
                              <p:par>
                                <p:cTn id="41" presetID="10" presetClass="entr" presetSubtype="0" fill="hold" grpId="0" nodeType="afterEffect">
                                  <p:stCondLst>
                                    <p:cond delay="5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par>
                          <p:cTn id="44" fill="hold">
                            <p:stCondLst>
                              <p:cond delay="3000"/>
                            </p:stCondLst>
                            <p:childTnLst>
                              <p:par>
                                <p:cTn id="45" presetID="10" presetClass="entr" presetSubtype="0"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1" grpId="0" animBg="1"/>
      <p:bldP spid="23" grpId="0" animBg="1"/>
      <p:bldP spid="26" grpId="0" animBg="1"/>
      <p:bldP spid="27" grpId="0" animBg="1"/>
      <p:bldP spid="28" grpId="0" animBg="1"/>
      <p:bldP spid="30" grpId="0"/>
      <p:bldP spid="31" grpId="0"/>
      <p:bldP spid="32"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3845519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3">
            <a:extLst>
              <a:ext uri="{FF2B5EF4-FFF2-40B4-BE49-F238E27FC236}">
                <a16:creationId xmlns:a16="http://schemas.microsoft.com/office/drawing/2014/main" id="{8799482C-3256-4D63-9DE5-D723B5E7EBEC}"/>
              </a:ext>
            </a:extLst>
          </p:cNvPr>
          <p:cNvSpPr>
            <a:spLocks noGrp="1"/>
          </p:cNvSpPr>
          <p:nvPr>
            <p:ph type="title"/>
          </p:nvPr>
        </p:nvSpPr>
        <p:spPr>
          <a:xfrm>
            <a:off x="585216" y="619442"/>
            <a:ext cx="5163831" cy="430887"/>
          </a:xfrm>
        </p:spPr>
        <p:txBody>
          <a:bodyPr/>
          <a:lstStyle/>
          <a:p>
            <a:r>
              <a:rPr lang="en-US" dirty="0"/>
              <a:t>Summary </a:t>
            </a:r>
          </a:p>
        </p:txBody>
      </p:sp>
      <p:sp>
        <p:nvSpPr>
          <p:cNvPr id="17" name="Title 16">
            <a:extLst>
              <a:ext uri="{FF2B5EF4-FFF2-40B4-BE49-F238E27FC236}">
                <a16:creationId xmlns:a16="http://schemas.microsoft.com/office/drawing/2014/main" id="{01BC26BC-782D-4F53-A403-C1CA2217C5DD}"/>
              </a:ext>
            </a:extLst>
          </p:cNvPr>
          <p:cNvSpPr txBox="1">
            <a:spLocks noGrp="1"/>
          </p:cNvSpPr>
          <p:nvPr>
            <p:ph type="title" idx="4294967295"/>
          </p:nvPr>
        </p:nvSpPr>
        <p:spPr>
          <a:xfrm>
            <a:off x="585216" y="2107066"/>
            <a:ext cx="4023360" cy="584775"/>
          </a:xfrm>
          <a:prstGeom prst="rect">
            <a:avLst/>
          </a:prstGeom>
          <a:noFill/>
          <a:ln>
            <a:noFill/>
            <a:prstDash/>
          </a:ln>
          <a:effectLst/>
        </p:spPr>
        <p:txBody>
          <a:bodyPr rot="0" spcFirstLastPara="0" vertOverflow="overflow" horzOverflow="overflow" vert="horz" wrap="square" lIns="0" tIns="45720" rIns="91440" bIns="45720" numCol="1" spcCol="0" rtlCol="0" fromWordArt="0" anchor="t" anchorCtr="0" forceAA="0" compatLnSpc="1">
            <a:prstTxWarp prst="textNoShape">
              <a:avLst/>
            </a:prstTxWarp>
            <a:spAutoFit/>
          </a:bodyPr>
          <a:lstStyle/>
          <a:p>
            <a:pPr lvl="0" defTabSz="914400">
              <a:spcBef>
                <a:spcPts val="0"/>
              </a:spcBef>
              <a:defRPr/>
            </a:pPr>
            <a:r>
              <a:rPr lang="en-US" sz="1600" spc="0" dirty="0">
                <a:ln>
                  <a:noFill/>
                </a:ln>
                <a:latin typeface="+mn-lt"/>
                <a:cs typeface="+mn-cs"/>
              </a:rPr>
              <a:t>Leverage Teams Admin Center to manage Microsoft Teams Devices</a:t>
            </a:r>
          </a:p>
        </p:txBody>
      </p:sp>
      <p:sp>
        <p:nvSpPr>
          <p:cNvPr id="18" name="TextBox 17">
            <a:extLst>
              <a:ext uri="{FF2B5EF4-FFF2-40B4-BE49-F238E27FC236}">
                <a16:creationId xmlns:a16="http://schemas.microsoft.com/office/drawing/2014/main" id="{9ECEF494-6D84-41FC-8324-46C6C3471622}"/>
              </a:ext>
            </a:extLst>
          </p:cNvPr>
          <p:cNvSpPr txBox="1"/>
          <p:nvPr/>
        </p:nvSpPr>
        <p:spPr>
          <a:xfrm>
            <a:off x="585216" y="3044123"/>
            <a:ext cx="4023360" cy="535531"/>
          </a:xfrm>
          <a:prstGeom prst="rect">
            <a:avLst/>
          </a:prstGeom>
          <a:noFill/>
        </p:spPr>
        <p:txBody>
          <a:bodyPr wrap="square" lIns="0">
            <a:spAutoFit/>
          </a:bodyPr>
          <a:lstStyle/>
          <a:p>
            <a:pPr>
              <a:lnSpc>
                <a:spcPct val="90000"/>
              </a:lnSpc>
              <a:spcAft>
                <a:spcPts val="2400"/>
              </a:spcAft>
            </a:pPr>
            <a:r>
              <a:rPr lang="en-US" sz="1600" dirty="0"/>
              <a:t>Learn how to use Conditional Access to securely sign into Teams Android devices</a:t>
            </a:r>
          </a:p>
        </p:txBody>
      </p:sp>
      <p:sp>
        <p:nvSpPr>
          <p:cNvPr id="19" name="TextBox 18">
            <a:extLst>
              <a:ext uri="{FF2B5EF4-FFF2-40B4-BE49-F238E27FC236}">
                <a16:creationId xmlns:a16="http://schemas.microsoft.com/office/drawing/2014/main" id="{16DCAFC6-BCD6-4359-933B-662F3EEFE24A}"/>
              </a:ext>
            </a:extLst>
          </p:cNvPr>
          <p:cNvSpPr txBox="1"/>
          <p:nvPr/>
        </p:nvSpPr>
        <p:spPr>
          <a:xfrm>
            <a:off x="585216" y="3925689"/>
            <a:ext cx="4023360" cy="535531"/>
          </a:xfrm>
          <a:prstGeom prst="rect">
            <a:avLst/>
          </a:prstGeom>
          <a:noFill/>
        </p:spPr>
        <p:txBody>
          <a:bodyPr wrap="square" lIns="0">
            <a:spAutoFit/>
          </a:bodyPr>
          <a:lstStyle/>
          <a:p>
            <a:pPr>
              <a:lnSpc>
                <a:spcPct val="90000"/>
              </a:lnSpc>
              <a:spcAft>
                <a:spcPts val="2400"/>
              </a:spcAft>
            </a:pPr>
            <a:r>
              <a:rPr lang="en-US" sz="1600" dirty="0"/>
              <a:t>Understand how to use Microsoft Intune with Teams Android Devices</a:t>
            </a:r>
          </a:p>
        </p:txBody>
      </p:sp>
      <p:pic>
        <p:nvPicPr>
          <p:cNvPr id="8" name="Picture 7">
            <a:extLst>
              <a:ext uri="{FF2B5EF4-FFF2-40B4-BE49-F238E27FC236}">
                <a16:creationId xmlns:a16="http://schemas.microsoft.com/office/drawing/2014/main" id="{23FE02DF-EBBF-4B03-96E5-95013C4CEF6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pic>
        <p:nvPicPr>
          <p:cNvPr id="11" name="Picture 10">
            <a:extLst>
              <a:ext uri="{FF2B5EF4-FFF2-40B4-BE49-F238E27FC236}">
                <a16:creationId xmlns:a16="http://schemas.microsoft.com/office/drawing/2014/main" id="{A567B168-B72F-4292-810E-8855F327AA75}"/>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5654211" y="972626"/>
            <a:ext cx="6096000" cy="5214055"/>
          </a:xfrm>
          <a:prstGeom prst="rect">
            <a:avLst/>
          </a:prstGeom>
        </p:spPr>
      </p:pic>
    </p:spTree>
    <p:extLst>
      <p:ext uri="{BB962C8B-B14F-4D97-AF65-F5344CB8AC3E}">
        <p14:creationId xmlns:p14="http://schemas.microsoft.com/office/powerpoint/2010/main" val="1381117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100000" fill="hold" grpId="1" nodeType="withEffect">
                                  <p:stCondLst>
                                    <p:cond delay="0"/>
                                  </p:stCondLst>
                                  <p:childTnLst>
                                    <p:animMotion origin="layout" path="M 0 -1.48148E-6 L 0 0.04167 " pathEditMode="relative" rAng="0" ptsTypes="AA">
                                      <p:cBhvr>
                                        <p:cTn id="9" dur="750" spd="-100000" fill="hold"/>
                                        <p:tgtEl>
                                          <p:spTgt spid="17"/>
                                        </p:tgtEl>
                                        <p:attrNameLst>
                                          <p:attrName>ppt_x</p:attrName>
                                          <p:attrName>ppt_y</p:attrName>
                                        </p:attrNameLst>
                                      </p:cBhvr>
                                      <p:rCtr x="0" y="2083"/>
                                    </p:animMotion>
                                  </p:childTnLst>
                                </p:cTn>
                              </p:par>
                              <p:par>
                                <p:cTn id="10" presetID="10" presetClass="entr" presetSubtype="0" fill="hold" grpId="0" nodeType="withEffect">
                                  <p:stCondLst>
                                    <p:cond delay="2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42" presetClass="path" presetSubtype="0" decel="100000" fill="hold" grpId="1" nodeType="withEffect">
                                  <p:stCondLst>
                                    <p:cond delay="200"/>
                                  </p:stCondLst>
                                  <p:childTnLst>
                                    <p:animMotion origin="layout" path="M 0 -3.7037E-7 L 0 0.04167 " pathEditMode="relative" rAng="0" ptsTypes="AA">
                                      <p:cBhvr>
                                        <p:cTn id="14" dur="750" spd="-100000" fill="hold"/>
                                        <p:tgtEl>
                                          <p:spTgt spid="18"/>
                                        </p:tgtEl>
                                        <p:attrNameLst>
                                          <p:attrName>ppt_x</p:attrName>
                                          <p:attrName>ppt_y</p:attrName>
                                        </p:attrNameLst>
                                      </p:cBhvr>
                                      <p:rCtr x="0" y="2083"/>
                                    </p:animMotion>
                                  </p:childTnLst>
                                </p:cTn>
                              </p:par>
                              <p:par>
                                <p:cTn id="15" presetID="10" presetClass="entr" presetSubtype="0" fill="hold" grpId="0" nodeType="withEffect">
                                  <p:stCondLst>
                                    <p:cond delay="4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42" presetClass="path" presetSubtype="0" decel="100000" fill="hold" grpId="1" nodeType="withEffect">
                                  <p:stCondLst>
                                    <p:cond delay="400"/>
                                  </p:stCondLst>
                                  <p:childTnLst>
                                    <p:animMotion origin="layout" path="M -8.33333E-7 -2.59259E-6 L -8.33333E-7 0.04167 " pathEditMode="relative" rAng="0" ptsTypes="AA">
                                      <p:cBhvr>
                                        <p:cTn id="19" dur="750" spd="-100000" fill="hold"/>
                                        <p:tgtEl>
                                          <p:spTgt spid="19"/>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P spid="18" grpId="0"/>
      <p:bldP spid="18" grpId="1"/>
      <p:bldP spid="19" grpId="0"/>
      <p:bldP spid="19" grpId="1"/>
    </p:bld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1135395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2F32A-671A-47FE-A937-AFADC7E982C2}"/>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4135045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ams Workshop 2022 - Stand Out Presenter Mod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D6103D478F59A418314044D209180AB" ma:contentTypeVersion="20" ma:contentTypeDescription="Create a new document." ma:contentTypeScope="" ma:versionID="681adac9b3f5594500872f9956f21361">
  <xsd:schema xmlns:xsd="http://www.w3.org/2001/XMLSchema" xmlns:xs="http://www.w3.org/2001/XMLSchema" xmlns:p="http://schemas.microsoft.com/office/2006/metadata/properties" xmlns:ns1="http://schemas.microsoft.com/sharepoint/v3" xmlns:ns2="71f1f120-f20f-4439-80f5-0c00e87e45e5" xmlns:ns3="230e9df3-be65-4c73-a93b-d1236ebd677e" xmlns:ns4="debb5864-8a30-424d-86a9-594811468b06" targetNamespace="http://schemas.microsoft.com/office/2006/metadata/properties" ma:root="true" ma:fieldsID="dc17600029b581bbcecfbac482fc2786" ns1:_="" ns2:_="" ns3:_="" ns4:_="">
    <xsd:import namespace="http://schemas.microsoft.com/sharepoint/v3"/>
    <xsd:import namespace="71f1f120-f20f-4439-80f5-0c00e87e45e5"/>
    <xsd:import namespace="230e9df3-be65-4c73-a93b-d1236ebd677e"/>
    <xsd:import namespace="debb5864-8a30-424d-86a9-594811468b06"/>
    <xsd:element name="properties">
      <xsd:complexType>
        <xsd:sequence>
          <xsd:element name="documentManagement">
            <xsd:complexType>
              <xsd:all>
                <xsd:element ref="ns2:MediaServiceMetadata" minOccurs="0"/>
                <xsd:element ref="ns2:MediaServiceFastMetadata" minOccurs="0"/>
                <xsd:element ref="ns2:ImageTagsTaxHTField" minOccurs="0"/>
                <xsd:element ref="ns3:TaxCatchAll" minOccurs="0"/>
                <xsd:element ref="ns2:MediaServiceAutoKeyPoints" minOccurs="0"/>
                <xsd:element ref="ns2:MediaServiceKeyPoints" minOccurs="0"/>
                <xsd:element ref="ns4:SharedWithUsers" minOccurs="0"/>
                <xsd:element ref="ns4:SharedWithDetail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Notes" minOccurs="0"/>
                <xsd:element ref="ns1:_ip_UnifiedCompliancePolicyProperties" minOccurs="0"/>
                <xsd:element ref="ns1:_ip_UnifiedCompliancePolicyUIAction" minOccurs="0"/>
                <xsd:element ref="ns2:MediaServiceSearchProperties" minOccurs="0"/>
                <xsd:element ref="ns2:MediaServiceDoc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f1f120-f20f-4439-80f5-0c00e87e45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ImageTagsTaxHTField" ma:index="11"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Notes" ma:index="22" nillable="true" ma:displayName="Notes"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92f0aa1-b272-4bdc-b151-be65ae5f0c8f}" ma:internalName="TaxCatchAll" ma:showField="CatchAllData" ma:web="debb5864-8a30-424d-86a9-594811468b0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ebb5864-8a30-424d-86a9-594811468b0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Notes xmlns="71f1f120-f20f-4439-80f5-0c00e87e45e5" xsi:nil="true"/>
    <ImageTagsTaxHTField xmlns="71f1f120-f20f-4439-80f5-0c00e87e45e5">
      <Terms xmlns="http://schemas.microsoft.com/office/infopath/2007/PartnerControls"/>
    </ImageTagsTaxHTField>
    <TaxCatchAll xmlns="230e9df3-be65-4c73-a93b-d1236ebd677e" xsi:nil="true"/>
    <MediaLengthInSeconds xmlns="71f1f120-f20f-4439-80f5-0c00e87e45e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7410A5-8476-4666-9365-376FDE12C1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f1f120-f20f-4439-80f5-0c00e87e45e5"/>
    <ds:schemaRef ds:uri="230e9df3-be65-4c73-a93b-d1236ebd677e"/>
    <ds:schemaRef ds:uri="debb5864-8a30-424d-86a9-594811468b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F05251E-F76B-4C93-9EE8-2D5E66D1F233}">
  <ds:schemaRefs>
    <ds:schemaRef ds:uri="http://www.w3.org/XML/1998/namespace"/>
    <ds:schemaRef ds:uri="http://schemas.microsoft.com/sharepoint/v3"/>
    <ds:schemaRef ds:uri="http://schemas.microsoft.com/office/2006/documentManagement/types"/>
    <ds:schemaRef ds:uri="http://schemas.openxmlformats.org/package/2006/metadata/core-properties"/>
    <ds:schemaRef ds:uri="http://schemas.microsoft.com/office/2006/metadata/properties"/>
    <ds:schemaRef ds:uri="http://purl.org/dc/elements/1.1/"/>
    <ds:schemaRef ds:uri="http://purl.org/dc/terms/"/>
    <ds:schemaRef ds:uri="230e9df3-be65-4c73-a93b-d1236ebd677e"/>
    <ds:schemaRef ds:uri="debb5864-8a30-424d-86a9-594811468b06"/>
    <ds:schemaRef ds:uri="http://schemas.microsoft.com/office/infopath/2007/PartnerControls"/>
    <ds:schemaRef ds:uri="71f1f120-f20f-4439-80f5-0c00e87e45e5"/>
    <ds:schemaRef ds:uri="http://purl.org/dc/dcmitype/"/>
  </ds:schemaRefs>
</ds:datastoreItem>
</file>

<file path=customXml/itemProps3.xml><?xml version="1.0" encoding="utf-8"?>
<ds:datastoreItem xmlns:ds="http://schemas.openxmlformats.org/officeDocument/2006/customXml" ds:itemID="{B52BF1F0-783A-46FA-BE11-4787A7B871EF}">
  <ds:schemaRefs>
    <ds:schemaRef ds:uri="http://schemas.microsoft.com/sharepoint/v3/contenttype/forms"/>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otalTime>0</TotalTime>
  <Words>5248</Words>
  <Application>Microsoft Office PowerPoint</Application>
  <PresentationFormat>Widescreen</PresentationFormat>
  <Paragraphs>863</Paragraphs>
  <Slides>79</Slides>
  <Notes>51</Notes>
  <HiddenSlides>17</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79</vt:i4>
      </vt:variant>
    </vt:vector>
  </HeadingPairs>
  <TitlesOfParts>
    <vt:vector size="88" baseType="lpstr">
      <vt:lpstr>Arial</vt:lpstr>
      <vt:lpstr>Calibri</vt:lpstr>
      <vt:lpstr>Calibri Light</vt:lpstr>
      <vt:lpstr>Consolas</vt:lpstr>
      <vt:lpstr>Segoe UI</vt:lpstr>
      <vt:lpstr>Segoe UI Semibold</vt:lpstr>
      <vt:lpstr>Segoe UI Semilight</vt:lpstr>
      <vt:lpstr>Wingdings</vt:lpstr>
      <vt:lpstr>Teams Workshop 2022 - Stand Out Presenter Mode</vt:lpstr>
      <vt:lpstr>Module 3 Managing Microsoft Teams Android Devices</vt:lpstr>
      <vt:lpstr>Version history</vt:lpstr>
      <vt:lpstr>Objectives</vt:lpstr>
      <vt:lpstr>Feature availability icons</vt:lpstr>
      <vt:lpstr>Device management touchpoints</vt:lpstr>
      <vt:lpstr>Management capabilities based on Microsoft Teams Rooms license</vt:lpstr>
      <vt:lpstr>Management options</vt:lpstr>
      <vt:lpstr>Teams admin center</vt:lpstr>
      <vt:lpstr>Teams admin center </vt:lpstr>
      <vt:lpstr>Teams admin center roles</vt:lpstr>
      <vt:lpstr>Introducing Teams devices administrator</vt:lpstr>
      <vt:lpstr>Managing Teams devices</vt:lpstr>
      <vt:lpstr>Configuration profiles</vt:lpstr>
      <vt:lpstr>Configuration profiles </vt:lpstr>
      <vt:lpstr>Tags</vt:lpstr>
      <vt:lpstr>Manage individual devices</vt:lpstr>
      <vt:lpstr>Manage individual device</vt:lpstr>
      <vt:lpstr>Manage individual device </vt:lpstr>
      <vt:lpstr>Manage individual device  </vt:lpstr>
      <vt:lpstr>Manage individual device   </vt:lpstr>
      <vt:lpstr>Manage individual device    </vt:lpstr>
      <vt:lpstr>Manage individual device     </vt:lpstr>
      <vt:lpstr>Notifications and alerts</vt:lpstr>
      <vt:lpstr>Notifications and alerts  </vt:lpstr>
      <vt:lpstr>Notifications and alerts    </vt:lpstr>
      <vt:lpstr>Notifications and alerts   </vt:lpstr>
      <vt:lpstr>Updating Teams devices</vt:lpstr>
      <vt:lpstr>Teams admin center or vendor utilities</vt:lpstr>
      <vt:lpstr>Firmware updates</vt:lpstr>
      <vt:lpstr>Updating</vt:lpstr>
      <vt:lpstr>Updating </vt:lpstr>
      <vt:lpstr>Updating  </vt:lpstr>
      <vt:lpstr>Understanding device sign-in</vt:lpstr>
      <vt:lpstr>Sign-in and registration components</vt:lpstr>
      <vt:lpstr>Sign-in and registration Flow</vt:lpstr>
      <vt:lpstr>Authentication</vt:lpstr>
      <vt:lpstr>Fundamentals</vt:lpstr>
      <vt:lpstr>Authentication </vt:lpstr>
      <vt:lpstr>Azure Active Directory + conditional access</vt:lpstr>
      <vt:lpstr>Conditional Access fundamentals</vt:lpstr>
      <vt:lpstr>Assignments</vt:lpstr>
      <vt:lpstr>Conditions</vt:lpstr>
      <vt:lpstr>Conditions </vt:lpstr>
      <vt:lpstr>Conditions  </vt:lpstr>
      <vt:lpstr>Filters for Devices (Preview)</vt:lpstr>
      <vt:lpstr>Controls</vt:lpstr>
      <vt:lpstr>Conditional Access with devices</vt:lpstr>
      <vt:lpstr>Cloud apps</vt:lpstr>
      <vt:lpstr>User Actions</vt:lpstr>
      <vt:lpstr>Understand sign-in flows</vt:lpstr>
      <vt:lpstr>Conditional access config examples</vt:lpstr>
      <vt:lpstr>User sign-in conditional access Multi-factor authentication</vt:lpstr>
      <vt:lpstr>User sign-in conditional access Intune compliance</vt:lpstr>
      <vt:lpstr>User sign-in conditional access Intune compliance + Trusted location</vt:lpstr>
      <vt:lpstr>Shared devices conditional access  Intune compliance + Trusted location</vt:lpstr>
      <vt:lpstr>Shared devices conditional access  Intune compliance + Device filters</vt:lpstr>
      <vt:lpstr>User Sign-In without Intune License Trusted Location + Multi Factor Authentication</vt:lpstr>
      <vt:lpstr>User sign-in conditional access Block all other access</vt:lpstr>
      <vt:lpstr>Intune</vt:lpstr>
      <vt:lpstr>Example architecture</vt:lpstr>
      <vt:lpstr>Microsoft Teams Android device management</vt:lpstr>
      <vt:lpstr>Assignments </vt:lpstr>
      <vt:lpstr>Device enrollment </vt:lpstr>
      <vt:lpstr>Compliance Policies</vt:lpstr>
      <vt:lpstr>Assignment filters in Intune </vt:lpstr>
      <vt:lpstr>Intune Licensing Impacts on Sign-In</vt:lpstr>
      <vt:lpstr>Example config walkthrough</vt:lpstr>
      <vt:lpstr>Device enrolment restrictions</vt:lpstr>
      <vt:lpstr>Corporate device identifiers</vt:lpstr>
      <vt:lpstr>Filters</vt:lpstr>
      <vt:lpstr>Filters </vt:lpstr>
      <vt:lpstr>Compliance policies  </vt:lpstr>
      <vt:lpstr>Compliance policies </vt:lpstr>
      <vt:lpstr>Monitoring your compliance policy</vt:lpstr>
      <vt:lpstr>Bringing it all together</vt:lpstr>
      <vt:lpstr>Summary</vt:lpstr>
      <vt:lpstr>Summary </vt:lpstr>
      <vt:lpstr>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Deploying Microsoft Teams on Android Devices</dc:title>
  <dc:creator/>
  <cp:lastModifiedBy/>
  <cp:revision>5</cp:revision>
  <dcterms:created xsi:type="dcterms:W3CDTF">2021-05-12T18:21:40Z</dcterms:created>
  <dcterms:modified xsi:type="dcterms:W3CDTF">2023-05-04T11:16:58Z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0x0101009D6103D478F59A418314044D209180AB</vt:lpwstr>
  </property>
  <property fmtid="{D5CDD505-2E9C-101B-9397-08002B2CF9AE}" pid="3" name="Order">
    <vt:lpwstr>18725700.0000000</vt:lpwstr>
  </property>
  <property fmtid="{D5CDD505-2E9C-101B-9397-08002B2CF9AE}" pid="4" name="xd_Signature">
    <vt:lpwstr/>
  </property>
  <property fmtid="{D5CDD505-2E9C-101B-9397-08002B2CF9AE}" pid="5" name="xd_ProgID">
    <vt:lpwstr/>
  </property>
  <property fmtid="{D5CDD505-2E9C-101B-9397-08002B2CF9AE}" pid="6" name="MediaServiceImageTags">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