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6"/>
  </p:notesMasterIdLst>
  <p:handoutMasterIdLst>
    <p:handoutMasterId r:id="rId27"/>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9" r:id="rId17"/>
    <p:sldId id="278" r:id="rId18"/>
    <p:sldId id="271" r:id="rId19"/>
    <p:sldId id="272" r:id="rId20"/>
    <p:sldId id="273" r:id="rId21"/>
    <p:sldId id="274" r:id="rId22"/>
    <p:sldId id="275" r:id="rId23"/>
    <p:sldId id="276" r:id="rId24"/>
    <p:sldId id="277" r:id="rId25"/>
  </p:sldIdLst>
  <p:sldSz cx="9144000" cy="6858000" type="screen4x3"/>
  <p:notesSz cx="6858000" cy="9144000"/>
  <p:custDataLst>
    <p:tags r:id="rId28"/>
  </p:custDataLst>
  <p:defaultTex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jcao" initials="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897892"/>
    <a:srgbClr val="000000"/>
    <a:srgbClr val="8B7F8B"/>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1" autoAdjust="0"/>
    <p:restoredTop sz="65773" autoAdjust="0"/>
  </p:normalViewPr>
  <p:slideViewPr>
    <p:cSldViewPr>
      <p:cViewPr varScale="1">
        <p:scale>
          <a:sx n="54" d="100"/>
          <a:sy n="54" d="100"/>
        </p:scale>
        <p:origin x="-201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3" d="100"/>
          <a:sy n="63" d="100"/>
        </p:scale>
        <p:origin x="-2970" y="-120"/>
      </p:cViewPr>
      <p:guideLst>
        <p:guide orient="horz" pos="2880"/>
        <p:guide pos="2160"/>
      </p:guideLst>
    </p:cSldViewPr>
  </p:notesViewPr>
  <p:gridSpacing cx="46085125" cy="4608512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5ECFEF-3FC8-4E4B-9229-72A770C838DF}" type="datetimeFigureOut">
              <a:rPr lang="zh-CN" altLang="en-US" smtClean="0"/>
              <a:pPr/>
              <a:t>2010-6-7</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6BE7E6-C621-4C7E-BFF9-5E4A9419FB42}"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37A2690B-34E5-4EAE-829A-5F5040A42436}" type="datetimeFigureOut">
              <a:rPr lang="zh-CN" altLang="en-US"/>
              <a:pPr>
                <a:defRPr/>
              </a:pPr>
              <a:t>2010-6-7</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076BE6FE-8B28-448A-A3AA-77566CCBE984}"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portal.acm.org/author_page.cfm?id=81100126125&amp;coll=GUIDE&amp;dl=GUIDE&amp;trk=0&amp;CFID=88228174&amp;CFTOKEN=57117210"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noFill/>
          <a:ln>
            <a:solidFill>
              <a:srgbClr val="000000"/>
            </a:solidFill>
            <a:miter lim="800000"/>
            <a:headEnd/>
            <a:tailEnd/>
          </a:ln>
        </p:spPr>
      </p:sp>
      <p:sp>
        <p:nvSpPr>
          <p:cNvPr id="33795" name="备注占位符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smtClean="0"/>
              <a:t>Thank you! We are going to discuss the extraction of curve-skeletons</a:t>
            </a:r>
            <a:r>
              <a:rPr lang="en-US" altLang="zh-CN" baseline="0" dirty="0" smtClean="0"/>
              <a:t> from </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baseline="0" dirty="0" smtClean="0"/>
              <a:t>Unorganized point clouds via Laplacian-Based Contraction</a:t>
            </a:r>
            <a:r>
              <a:rPr lang="en-US" altLang="zh-CN" dirty="0" smtClean="0"/>
              <a:t>. </a:t>
            </a:r>
            <a:endParaRPr lang="en-US" altLang="zh-CN" dirty="0" smtClean="0">
              <a:solidFill>
                <a:srgbClr val="0000FF"/>
              </a:solidFill>
            </a:endParaRPr>
          </a:p>
          <a:p>
            <a:endParaRPr lang="en-US" altLang="zh-CN" dirty="0" smtClean="0"/>
          </a:p>
          <a:p>
            <a:r>
              <a:rPr lang="en-US" altLang="zh-CN" dirty="0" smtClean="0"/>
              <a:t>Graphics + usability + visualization</a:t>
            </a:r>
            <a:endParaRPr lang="zh-CN" altLang="en-US" dirty="0" smtClean="0"/>
          </a:p>
        </p:txBody>
      </p:sp>
      <p:sp>
        <p:nvSpPr>
          <p:cNvPr id="4" name="灯片编号占位符 3"/>
          <p:cNvSpPr>
            <a:spLocks noGrp="1"/>
          </p:cNvSpPr>
          <p:nvPr>
            <p:ph type="sldNum" sz="quarter" idx="5"/>
          </p:nvPr>
        </p:nvSpPr>
        <p:spPr/>
        <p:txBody>
          <a:bodyPr/>
          <a:lstStyle/>
          <a:p>
            <a:pPr>
              <a:defRPr/>
            </a:pPr>
            <a:fld id="{7E316C0A-FDD5-4185-A870-98BDE29AF912}" type="slidenum">
              <a:rPr lang="zh-CN" altLang="en-US" smtClean="0"/>
              <a:pPr>
                <a:defRPr/>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baseline="0" dirty="0" smtClean="0">
                <a:solidFill>
                  <a:schemeClr val="tx1"/>
                </a:solidFill>
                <a:latin typeface="+mn-lt"/>
                <a:ea typeface="+mn-ea"/>
                <a:cs typeface="+mn-cs"/>
              </a:rPr>
              <a:t>1D curve skeleton provides a compact representation of the shape. Examples of applications (that use a curve skeleton) include:</a:t>
            </a:r>
          </a:p>
          <a:p>
            <a:r>
              <a:rPr lang="en-US" altLang="zh-CN" dirty="0" smtClean="0"/>
              <a:t>Deformation, Navigation, Segmentation, Shape editing, Shape correspondence,</a:t>
            </a:r>
          </a:p>
          <a:p>
            <a:r>
              <a:rPr lang="en-US" altLang="zh-CN" dirty="0" smtClean="0"/>
              <a:t>Topology repair: Topology Repair of Solid Models Using Skeletons_tvcg07</a:t>
            </a:r>
          </a:p>
          <a:p>
            <a:r>
              <a:rPr lang="en-US" altLang="zh-CN" dirty="0" smtClean="0"/>
              <a:t>etc.</a:t>
            </a:r>
          </a:p>
        </p:txBody>
      </p:sp>
      <p:sp>
        <p:nvSpPr>
          <p:cNvPr id="4" name="灯片编号占位符 3"/>
          <p:cNvSpPr>
            <a:spLocks noGrp="1"/>
          </p:cNvSpPr>
          <p:nvPr>
            <p:ph type="sldNum" sz="quarter" idx="10"/>
          </p:nvPr>
        </p:nvSpPr>
        <p:spPr/>
        <p:txBody>
          <a:bodyPr/>
          <a:lstStyle/>
          <a:p>
            <a:pPr>
              <a:defRPr/>
            </a:pPr>
            <a:fld id="{076BE6FE-8B28-448A-A3AA-77566CCBE984}" type="slidenum">
              <a:rPr lang="zh-CN" altLang="en-US" smtClean="0"/>
              <a:pPr>
                <a:defRPr/>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228600" indent="-228600">
              <a:buNone/>
            </a:pPr>
            <a:r>
              <a:rPr lang="en-US" baseline="0" dirty="0" smtClean="0"/>
              <a:t>There are many techniques for curve skeleton extraction, such as:</a:t>
            </a:r>
          </a:p>
          <a:p>
            <a:pPr marL="228600" indent="-228600">
              <a:buFont typeface="+mj-lt"/>
              <a:buAutoNum type="arabicPeriod"/>
            </a:pPr>
            <a:r>
              <a:rPr lang="en-US" baseline="0" dirty="0" err="1" smtClean="0"/>
              <a:t>Voxel</a:t>
            </a:r>
            <a:r>
              <a:rPr lang="en-US" baseline="0" dirty="0" smtClean="0"/>
              <a:t> thinning: : </a:t>
            </a:r>
            <a:r>
              <a:rPr lang="en-US" altLang="zh-CN" sz="1200" kern="1200" baseline="0" dirty="0" smtClean="0">
                <a:solidFill>
                  <a:schemeClr val="tx1"/>
                </a:solidFill>
                <a:latin typeface="+mn-lt"/>
                <a:ea typeface="+mn-ea"/>
                <a:cs typeface="+mn-cs"/>
              </a:rPr>
              <a:t>[</a:t>
            </a:r>
            <a:r>
              <a:rPr lang="en-US" altLang="zh-CN" sz="1200" kern="1200" baseline="0" dirty="0" err="1" smtClean="0">
                <a:solidFill>
                  <a:schemeClr val="tx1"/>
                </a:solidFill>
                <a:latin typeface="+mn-lt"/>
                <a:ea typeface="+mn-ea"/>
                <a:cs typeface="+mn-cs"/>
              </a:rPr>
              <a:t>Bucksch</a:t>
            </a:r>
            <a:r>
              <a:rPr lang="en-US" altLang="zh-CN" sz="1200" kern="1200" baseline="0" dirty="0" smtClean="0">
                <a:solidFill>
                  <a:schemeClr val="tx1"/>
                </a:solidFill>
                <a:latin typeface="+mn-lt"/>
                <a:ea typeface="+mn-ea"/>
                <a:cs typeface="+mn-cs"/>
              </a:rPr>
              <a:t> and </a:t>
            </a:r>
            <a:r>
              <a:rPr lang="en-US" altLang="zh-CN" sz="1200" kern="1200" baseline="0" dirty="0" err="1" smtClean="0">
                <a:solidFill>
                  <a:schemeClr val="tx1"/>
                </a:solidFill>
                <a:latin typeface="+mn-lt"/>
                <a:ea typeface="+mn-ea"/>
                <a:cs typeface="+mn-cs"/>
              </a:rPr>
              <a:t>Lindenbergh</a:t>
            </a:r>
            <a:r>
              <a:rPr lang="en-US" altLang="zh-CN" sz="1200" kern="1200" baseline="0" dirty="0" smtClean="0">
                <a:solidFill>
                  <a:schemeClr val="tx1"/>
                </a:solidFill>
                <a:latin typeface="+mn-lt"/>
                <a:ea typeface="+mn-ea"/>
                <a:cs typeface="+mn-cs"/>
              </a:rPr>
              <a:t> 2008]</a:t>
            </a:r>
            <a:r>
              <a:rPr lang="zh-CN" altLang="en-US" sz="1200" kern="1200" baseline="0" dirty="0" smtClean="0">
                <a:solidFill>
                  <a:schemeClr val="tx1"/>
                </a:solidFill>
                <a:latin typeface="+mn-lt"/>
                <a:ea typeface="+mn-ea"/>
                <a:cs typeface="+mn-cs"/>
              </a:rPr>
              <a:t> </a:t>
            </a:r>
            <a:r>
              <a:rPr lang="en-US" altLang="zh-CN" sz="1200" kern="1200" baseline="0" dirty="0" smtClean="0">
                <a:solidFill>
                  <a:schemeClr val="tx1"/>
                </a:solidFill>
                <a:latin typeface="+mn-lt"/>
                <a:ea typeface="+mn-ea"/>
                <a:cs typeface="+mn-cs"/>
              </a:rPr>
              <a:t>CAMPINO — A skeletonization method for point cloud processing</a:t>
            </a:r>
            <a:endParaRPr lang="en-US" baseline="0" dirty="0" smtClean="0"/>
          </a:p>
          <a:p>
            <a:pPr marL="228600" indent="-228600">
              <a:buFont typeface="+mj-lt"/>
              <a:buAutoNum type="arabicPeriod"/>
            </a:pPr>
            <a:r>
              <a:rPr lang="en-US" baseline="0" dirty="0" smtClean="0"/>
              <a:t>Automatic adaption of template skeleton: [</a:t>
            </a:r>
            <a:r>
              <a:rPr lang="en-US" baseline="0" dirty="0" err="1" smtClean="0"/>
              <a:t>Baran</a:t>
            </a:r>
            <a:r>
              <a:rPr lang="en-US" baseline="0" dirty="0" smtClean="0"/>
              <a:t> and </a:t>
            </a:r>
            <a:r>
              <a:rPr lang="en-US" baseline="0" dirty="0" err="1" smtClean="0"/>
              <a:t>Popovic</a:t>
            </a:r>
            <a:r>
              <a:rPr lang="en-US" baseline="0" dirty="0" smtClean="0"/>
              <a:t> 2007] Automatic Rigging and Animation of 3D Characters_tog07</a:t>
            </a:r>
          </a:p>
          <a:p>
            <a:pPr marL="228600" indent="-228600">
              <a:buFont typeface="+mj-lt"/>
              <a:buAutoNum type="arabicPeriod"/>
            </a:pPr>
            <a:r>
              <a:rPr lang="en-US" baseline="0" dirty="0" smtClean="0"/>
              <a:t>Pruning the medial axis: </a:t>
            </a:r>
            <a:r>
              <a:rPr kumimoji="0" lang="en-US" sz="1200" b="0" i="0" u="none" strike="noStrike" kern="1200" cap="none" spc="0" normalizeH="0" noProof="0" dirty="0" smtClean="0">
                <a:ln>
                  <a:noFill/>
                </a:ln>
                <a:solidFill>
                  <a:srgbClr val="000000"/>
                </a:solidFill>
                <a:effectLst/>
                <a:uLnTx/>
                <a:uFillTx/>
                <a:latin typeface="+mn-lt"/>
                <a:ea typeface="+mn-ea"/>
                <a:cs typeface="+mn-cs"/>
              </a:rPr>
              <a:t>[</a:t>
            </a:r>
            <a:r>
              <a:rPr kumimoji="0" lang="en-US" sz="1200" b="0" i="0" u="none" strike="noStrike" kern="1200" cap="none" spc="0" normalizeH="0" noProof="0" dirty="0" err="1" smtClean="0">
                <a:ln>
                  <a:noFill/>
                </a:ln>
                <a:solidFill>
                  <a:srgbClr val="000000"/>
                </a:solidFill>
                <a:effectLst/>
                <a:uLnTx/>
                <a:uFillTx/>
                <a:latin typeface="+mn-lt"/>
                <a:ea typeface="+mn-ea"/>
                <a:cs typeface="+mn-cs"/>
              </a:rPr>
              <a:t>Dey</a:t>
            </a:r>
            <a:r>
              <a:rPr kumimoji="0" lang="en-US" sz="1200" b="0" i="0" u="none" strike="noStrike" kern="1200" cap="none" spc="0" normalizeH="0" noProof="0" dirty="0" smtClean="0">
                <a:ln>
                  <a:noFill/>
                </a:ln>
                <a:solidFill>
                  <a:srgbClr val="000000"/>
                </a:solidFill>
                <a:effectLst/>
                <a:uLnTx/>
                <a:uFillTx/>
                <a:latin typeface="+mn-lt"/>
                <a:ea typeface="+mn-ea"/>
                <a:cs typeface="+mn-cs"/>
              </a:rPr>
              <a:t> and Sun 2006] </a:t>
            </a:r>
            <a:r>
              <a:rPr lang="en-US" baseline="0" dirty="0" smtClean="0"/>
              <a:t>Pruning the medial axis,(</a:t>
            </a:r>
            <a:r>
              <a:rPr kumimoji="0" lang="en-US" sz="2400" b="0" i="0" u="none" strike="noStrike" kern="1200" cap="none" spc="0" normalizeH="0" baseline="0" noProof="0" dirty="0" smtClean="0">
                <a:ln>
                  <a:noFill/>
                </a:ln>
                <a:solidFill>
                  <a:srgbClr val="000000"/>
                </a:solidFill>
                <a:effectLst/>
                <a:uLnTx/>
                <a:uFillTx/>
                <a:latin typeface="+mn-lt"/>
                <a:ea typeface="+mn-ea"/>
                <a:cs typeface="+mn-cs"/>
              </a:rPr>
              <a:t>Medial geodesic</a:t>
            </a:r>
            <a:r>
              <a:rPr kumimoji="0" lang="en-US" sz="2400" b="0" i="0" u="none" strike="noStrike" kern="1200" cap="none" spc="0" normalizeH="0" noProof="0" dirty="0" smtClean="0">
                <a:ln>
                  <a:noFill/>
                </a:ln>
                <a:solidFill>
                  <a:srgbClr val="000000"/>
                </a:solidFill>
                <a:effectLst/>
                <a:uLnTx/>
                <a:uFillTx/>
                <a:latin typeface="+mn-lt"/>
                <a:ea typeface="+mn-ea"/>
                <a:cs typeface="+mn-cs"/>
              </a:rPr>
              <a:t> function</a:t>
            </a:r>
            <a:r>
              <a:rPr lang="en-US" baseline="0" dirty="0" smtClean="0"/>
              <a:t>)</a:t>
            </a:r>
          </a:p>
          <a:p>
            <a:pPr marL="228600" indent="-228600">
              <a:buFont typeface="+mj-lt"/>
              <a:buAutoNum type="arabicPeriod"/>
            </a:pPr>
            <a:r>
              <a:rPr lang="en-US" baseline="0" dirty="0" smtClean="0"/>
              <a:t>Volume contraction, [Wang and Lee 2008] Curve-Skeleton Extraction Using Iterative Least Square Optimization TVCG08</a:t>
            </a:r>
          </a:p>
          <a:p>
            <a:pPr marL="228600" indent="-228600">
              <a:buFont typeface="+mj-lt"/>
              <a:buAutoNum type="arabicPeriod"/>
            </a:pPr>
            <a:r>
              <a:rPr lang="en-US" baseline="0" dirty="0" smtClean="0"/>
              <a:t>Mesh contraction, (Au, skeleton extraction by mesh contraction, SigA08).</a:t>
            </a:r>
          </a:p>
          <a:p>
            <a:pPr marL="228600" marR="0" lvl="1" indent="-22860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228600" indent="-228600">
              <a:buNone/>
            </a:pPr>
            <a:r>
              <a:rPr lang="en-US" baseline="0" dirty="0" smtClean="0"/>
              <a:t>Most of them, work for volumetric or triangulated representations, and operate on complete data.</a:t>
            </a:r>
          </a:p>
          <a:p>
            <a:r>
              <a:rPr lang="en-US" altLang="zh-CN" sz="1200" kern="1200" baseline="0" dirty="0" smtClean="0">
                <a:solidFill>
                  <a:schemeClr val="tx1"/>
                </a:solidFill>
                <a:latin typeface="+mn-lt"/>
                <a:ea typeface="+mn-ea"/>
                <a:cs typeface="+mn-cs"/>
              </a:rPr>
              <a:t>However, most interesting models are first acquired in the form of point cloud data. </a:t>
            </a:r>
            <a:endParaRPr lang="en-US" baseline="0" dirty="0" smtClean="0"/>
          </a:p>
          <a:p>
            <a:pPr marL="228600" indent="-228600">
              <a:buNone/>
            </a:pPr>
            <a:endParaRPr lang="en-US" baseline="0" dirty="0" smtClean="0"/>
          </a:p>
          <a:p>
            <a:endParaRPr lang="zh-CN" altLang="en-US" dirty="0"/>
          </a:p>
        </p:txBody>
      </p:sp>
      <p:sp>
        <p:nvSpPr>
          <p:cNvPr id="4" name="灯片编号占位符 3"/>
          <p:cNvSpPr>
            <a:spLocks noGrp="1"/>
          </p:cNvSpPr>
          <p:nvPr>
            <p:ph type="sldNum" sz="quarter" idx="10"/>
          </p:nvPr>
        </p:nvSpPr>
        <p:spPr/>
        <p:txBody>
          <a:bodyPr/>
          <a:lstStyle/>
          <a:p>
            <a:pPr>
              <a:defRPr/>
            </a:pPr>
            <a:fld id="{076BE6FE-8B28-448A-A3AA-77566CCBE984}" type="slidenum">
              <a:rPr lang="zh-CN" altLang="en-US" smtClean="0"/>
              <a:pPr>
                <a:defRPr/>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228600" marR="0" indent="-228600" algn="l" defTabSz="914400" rtl="0" eaLnBrk="0" fontAlgn="base" latinLnBrk="0" hangingPunct="0">
              <a:lnSpc>
                <a:spcPct val="100000"/>
              </a:lnSpc>
              <a:spcBef>
                <a:spcPct val="30000"/>
              </a:spcBef>
              <a:spcAft>
                <a:spcPct val="0"/>
              </a:spcAft>
              <a:buClrTx/>
              <a:buSzTx/>
              <a:buFontTx/>
              <a:buNone/>
              <a:tabLst/>
              <a:defRPr/>
            </a:pPr>
            <a:r>
              <a:rPr lang="en-US" altLang="zh-CN" sz="1200" dirty="0" smtClean="0"/>
              <a:t>For point clouds skeleton extraction we have several alternatives:</a:t>
            </a:r>
            <a:endParaRPr lang="en-US" altLang="zh-CN" sz="1200" kern="1200" baseline="0" dirty="0" smtClean="0">
              <a:solidFill>
                <a:schemeClr val="tx1"/>
              </a:solidFill>
              <a:latin typeface="+mn-lt"/>
              <a:ea typeface="+mn-ea"/>
              <a:cs typeface="+mn-cs"/>
              <a:hlinkClick r:id="rId3" action="ppaction://hlinkfile"/>
            </a:endParaRP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US" altLang="zh-CN" sz="1200" kern="1200" baseline="0" dirty="0" err="1" smtClean="0">
                <a:solidFill>
                  <a:schemeClr val="tx1"/>
                </a:solidFill>
                <a:latin typeface="+mn-lt"/>
                <a:ea typeface="+mn-ea"/>
                <a:cs typeface="+mn-cs"/>
              </a:rPr>
              <a:t>Reeb</a:t>
            </a:r>
            <a:r>
              <a:rPr lang="en-US" altLang="zh-CN" sz="1200" kern="1200" baseline="0" dirty="0" smtClean="0">
                <a:solidFill>
                  <a:schemeClr val="tx1"/>
                </a:solidFill>
                <a:latin typeface="+mn-lt"/>
                <a:ea typeface="+mn-ea"/>
                <a:cs typeface="+mn-cs"/>
              </a:rPr>
              <a:t> Graph based method: [</a:t>
            </a:r>
            <a:r>
              <a:rPr lang="en-US" altLang="zh-CN" sz="1200" kern="1200" baseline="0" dirty="0" err="1" smtClean="0">
                <a:solidFill>
                  <a:schemeClr val="tx1"/>
                </a:solidFill>
                <a:latin typeface="+mn-lt"/>
                <a:ea typeface="+mn-ea"/>
                <a:cs typeface="+mn-cs"/>
              </a:rPr>
              <a:t>Verroust</a:t>
            </a:r>
            <a:r>
              <a:rPr lang="en-US" altLang="zh-CN" sz="1200" kern="1200" baseline="0" dirty="0" smtClean="0">
                <a:solidFill>
                  <a:schemeClr val="tx1"/>
                </a:solidFill>
                <a:latin typeface="+mn-lt"/>
                <a:ea typeface="+mn-ea"/>
                <a:cs typeface="+mn-cs"/>
              </a:rPr>
              <a:t> and Lazarus 2000], Extracting Skeletal Curves from 3D Scattered Data, vc00</a:t>
            </a:r>
          </a:p>
          <a:p>
            <a:pPr marL="228600" indent="-228600">
              <a:buFont typeface="+mj-lt"/>
              <a:buAutoNum type="arabicPeriod"/>
            </a:pPr>
            <a:r>
              <a:rPr lang="en-US" baseline="0" dirty="0" smtClean="0"/>
              <a:t>Geometry snake-like method: [</a:t>
            </a:r>
            <a:r>
              <a:rPr lang="en-US" baseline="0" dirty="0" err="1" smtClean="0"/>
              <a:t>Sharf</a:t>
            </a:r>
            <a:r>
              <a:rPr lang="en-US" baseline="0" dirty="0" smtClean="0"/>
              <a:t> et al. 2007], deformable modes, for mesh and point cloud, EG07</a:t>
            </a:r>
          </a:p>
          <a:p>
            <a:pPr marL="228600" indent="-228600">
              <a:buFont typeface="+mj-lt"/>
              <a:buAutoNum type="arabicPeriod"/>
            </a:pPr>
            <a:r>
              <a:rPr lang="en-US" altLang="zh-CN" sz="1200" kern="1200" baseline="0" dirty="0" smtClean="0">
                <a:solidFill>
                  <a:schemeClr val="tx1"/>
                </a:solidFill>
                <a:latin typeface="+mn-lt"/>
                <a:ea typeface="+mn-ea"/>
                <a:cs typeface="+mn-cs"/>
              </a:rPr>
              <a:t>Generalized rotationally symmetric analysis based method: [</a:t>
            </a:r>
            <a:r>
              <a:rPr lang="en-US" altLang="zh-CN" sz="1200" kern="1200" baseline="0" dirty="0" err="1" smtClean="0">
                <a:solidFill>
                  <a:schemeClr val="tx1"/>
                </a:solidFill>
                <a:latin typeface="+mn-lt"/>
                <a:ea typeface="+mn-ea"/>
                <a:cs typeface="+mn-cs"/>
              </a:rPr>
              <a:t>Tagliasacchi</a:t>
            </a:r>
            <a:r>
              <a:rPr lang="en-US" altLang="zh-CN" sz="1200" kern="1200" baseline="0" dirty="0" smtClean="0">
                <a:solidFill>
                  <a:schemeClr val="tx1"/>
                </a:solidFill>
                <a:latin typeface="+mn-lt"/>
                <a:ea typeface="+mn-ea"/>
                <a:cs typeface="+mn-cs"/>
              </a:rPr>
              <a:t> et al. 2009], The first to extract curve skeleton for PCD in the presentence of large amounts of missing data.</a:t>
            </a:r>
          </a:p>
          <a:p>
            <a:pPr marL="228600" indent="-228600">
              <a:buFont typeface="+mj-lt"/>
              <a:buAutoNum type="arabicPeriod"/>
            </a:pPr>
            <a:endParaRPr lang="en-US" sz="1200" kern="1200" baseline="0" dirty="0" smtClean="0">
              <a:solidFill>
                <a:schemeClr val="tx1"/>
              </a:solidFill>
              <a:latin typeface="+mn-lt"/>
              <a:ea typeface="+mn-ea"/>
              <a:cs typeface="+mn-cs"/>
            </a:endParaRPr>
          </a:p>
          <a:p>
            <a:pPr marL="228600" indent="-228600">
              <a:buFont typeface="+mj-lt"/>
              <a:buNone/>
            </a:pPr>
            <a:r>
              <a:rPr lang="en-US" sz="1200" kern="1200" baseline="0" dirty="0" smtClean="0">
                <a:solidFill>
                  <a:schemeClr val="tx1"/>
                </a:solidFill>
                <a:latin typeface="+mn-lt"/>
                <a:ea typeface="+mn-ea"/>
                <a:cs typeface="+mn-cs"/>
              </a:rPr>
              <a:t>Here, we will present a new curve skeleton extraction method for point cloud models.</a:t>
            </a:r>
            <a:endParaRPr lang="en-US" baseline="0" dirty="0" smtClean="0"/>
          </a:p>
          <a:p>
            <a:endParaRPr lang="zh-CN" altLang="en-US" dirty="0"/>
          </a:p>
        </p:txBody>
      </p:sp>
      <p:sp>
        <p:nvSpPr>
          <p:cNvPr id="4" name="灯片编号占位符 3"/>
          <p:cNvSpPr>
            <a:spLocks noGrp="1"/>
          </p:cNvSpPr>
          <p:nvPr>
            <p:ph type="sldNum" sz="quarter" idx="10"/>
          </p:nvPr>
        </p:nvSpPr>
        <p:spPr/>
        <p:txBody>
          <a:bodyPr/>
          <a:lstStyle/>
          <a:p>
            <a:pPr>
              <a:defRPr/>
            </a:pPr>
            <a:fld id="{076BE6FE-8B28-448A-A3AA-77566CCBE984}" type="slidenum">
              <a:rPr lang="zh-CN" altLang="en-US" smtClean="0"/>
              <a:pPr>
                <a:defRPr/>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lnSpcReduction="10000"/>
          </a:bodyPr>
          <a:lstStyle/>
          <a:p>
            <a:r>
              <a:rPr lang="en-US" altLang="zh-CN" sz="1200" kern="1200" baseline="0" dirty="0" smtClean="0">
                <a:solidFill>
                  <a:schemeClr val="tx1"/>
                </a:solidFill>
                <a:latin typeface="+mn-lt"/>
                <a:ea typeface="+mn-ea"/>
                <a:cs typeface="+mn-cs"/>
              </a:rPr>
              <a:t>Given a point cloud, how could we get its curve skeleton?</a:t>
            </a:r>
          </a:p>
          <a:p>
            <a:r>
              <a:rPr lang="en-US" altLang="zh-CN" sz="1200" kern="1200" baseline="0" dirty="0" smtClean="0">
                <a:solidFill>
                  <a:schemeClr val="tx1"/>
                </a:solidFill>
                <a:latin typeface="+mn-lt"/>
                <a:ea typeface="+mn-ea"/>
                <a:cs typeface="+mn-cs"/>
              </a:rPr>
              <a:t>Indeed, one may compute the curve skeleton of a point set by first performing a </a:t>
            </a:r>
            <a:r>
              <a:rPr lang="en-US" altLang="zh-CN" sz="1200" kern="1200" baseline="0" dirty="0" err="1" smtClean="0">
                <a:solidFill>
                  <a:schemeClr val="tx1"/>
                </a:solidFill>
                <a:latin typeface="+mn-lt"/>
                <a:ea typeface="+mn-ea"/>
                <a:cs typeface="+mn-cs"/>
              </a:rPr>
              <a:t>voxelization</a:t>
            </a:r>
            <a:r>
              <a:rPr lang="en-US" altLang="zh-CN" sz="1200" kern="1200" baseline="0" dirty="0" smtClean="0">
                <a:solidFill>
                  <a:schemeClr val="tx1"/>
                </a:solidFill>
                <a:latin typeface="+mn-lt"/>
                <a:ea typeface="+mn-ea"/>
                <a:cs typeface="+mn-cs"/>
              </a:rPr>
              <a:t> or surface reconstruction and then apply volumetric or mesh skeletonization.</a:t>
            </a:r>
          </a:p>
          <a:p>
            <a:endParaRPr lang="en-US" altLang="zh-CN" sz="1200" kern="1200" baseline="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baseline="0" dirty="0" smtClean="0">
                <a:solidFill>
                  <a:schemeClr val="tx1"/>
                </a:solidFill>
                <a:latin typeface="+mn-lt"/>
                <a:ea typeface="+mn-ea"/>
                <a:cs typeface="+mn-cs"/>
              </a:rPr>
              <a:t>It is well known that volumetric methods share the common drawbacks of potential loss of details and numerical instability caused by inappropriate </a:t>
            </a:r>
            <a:r>
              <a:rPr lang="en-US" altLang="zh-CN" sz="1200" kern="1200" baseline="0" dirty="0" err="1" smtClean="0">
                <a:solidFill>
                  <a:schemeClr val="tx1"/>
                </a:solidFill>
                <a:latin typeface="+mn-lt"/>
                <a:ea typeface="+mn-ea"/>
                <a:cs typeface="+mn-cs"/>
              </a:rPr>
              <a:t>discretization</a:t>
            </a:r>
            <a:r>
              <a:rPr lang="en-US" altLang="zh-CN" sz="1200" kern="1200" baseline="0" dirty="0" smtClean="0">
                <a:solidFill>
                  <a:schemeClr val="tx1"/>
                </a:solidFill>
                <a:latin typeface="+mn-lt"/>
                <a:ea typeface="+mn-ea"/>
                <a:cs typeface="+mn-cs"/>
              </a:rPr>
              <a:t> resolution.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zh-CN" sz="1200" kern="1200" baseline="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baseline="0" dirty="0" smtClean="0">
                <a:solidFill>
                  <a:schemeClr val="tx1"/>
                </a:solidFill>
                <a:latin typeface="+mn-lt"/>
                <a:ea typeface="+mn-ea"/>
                <a:cs typeface="+mn-cs"/>
              </a:rPr>
              <a:t>And point cloud data acquired from 3D scanner are often not well-sampled and with missing part for self-occlusion and other acquisition hindrances. When the PCD contains large amounts of missing data, automatic surface reconstruction schemes tend to produce incorrect surface topology, which in turn, cause the extracted skeletons to be erroneous.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zh-CN" sz="1200" kern="1200" baseline="0" dirty="0" smtClean="0">
              <a:solidFill>
                <a:schemeClr val="tx1"/>
              </a:solidFill>
              <a:latin typeface="+mn-lt"/>
              <a:ea typeface="+mn-ea"/>
              <a:cs typeface="+mn-cs"/>
            </a:endParaRPr>
          </a:p>
          <a:p>
            <a:r>
              <a:rPr lang="en-US" altLang="zh-CN" sz="1200" kern="1200" baseline="0" dirty="0" smtClean="0">
                <a:solidFill>
                  <a:schemeClr val="tx1"/>
                </a:solidFill>
                <a:latin typeface="+mn-lt"/>
                <a:ea typeface="+mn-ea"/>
                <a:cs typeface="+mn-cs"/>
              </a:rPr>
              <a:t>So we propose an algorithm to construct a curve skeleton directly on point cloud data, without </a:t>
            </a:r>
            <a:r>
              <a:rPr lang="en-US" altLang="zh-CN" sz="1200" kern="1200" baseline="0" dirty="0" err="1" smtClean="0">
                <a:solidFill>
                  <a:schemeClr val="tx1"/>
                </a:solidFill>
                <a:latin typeface="+mn-lt"/>
                <a:ea typeface="+mn-ea"/>
                <a:cs typeface="+mn-cs"/>
              </a:rPr>
              <a:t>voxelization</a:t>
            </a:r>
            <a:r>
              <a:rPr lang="en-US" altLang="zh-CN" sz="1200" kern="1200" baseline="0" dirty="0" smtClean="0">
                <a:solidFill>
                  <a:schemeClr val="tx1"/>
                </a:solidFill>
                <a:latin typeface="+mn-lt"/>
                <a:ea typeface="+mn-ea"/>
                <a:cs typeface="+mn-cs"/>
              </a:rPr>
              <a:t>  the shape or explicit surface reconstruction.</a:t>
            </a:r>
          </a:p>
          <a:p>
            <a:endParaRPr lang="en-US" altLang="zh-CN" sz="1200" kern="1200" baseline="0" dirty="0" smtClean="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pPr>
              <a:defRPr/>
            </a:pPr>
            <a:fld id="{076BE6FE-8B28-448A-A3AA-77566CCBE984}" type="slidenum">
              <a:rPr lang="zh-CN" altLang="en-US" smtClean="0"/>
              <a:pPr>
                <a:defRPr/>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lnSpcReduction="10000"/>
          </a:bodyPr>
          <a:lstStyle/>
          <a:p>
            <a:pPr marL="228600" indent="-228600">
              <a:buAutoNum type="arabicPeriod"/>
            </a:pPr>
            <a:r>
              <a:rPr lang="en-US" altLang="zh-CN" sz="1200" kern="1200" baseline="0" dirty="0" smtClean="0">
                <a:solidFill>
                  <a:schemeClr val="tx1"/>
                </a:solidFill>
                <a:latin typeface="+mn-lt"/>
                <a:ea typeface="+mn-ea"/>
                <a:cs typeface="+mn-cs"/>
              </a:rPr>
              <a:t>We extract the skeleton directly overcoming the significant obstacle in solving problems like: shape matching, retrieval, segmentation, or animation directly on PCD, without a costly </a:t>
            </a:r>
            <a:r>
              <a:rPr lang="en-US" dirty="0" smtClean="0"/>
              <a:t>and maybe error-prone reconstruction phase.</a:t>
            </a:r>
            <a:endParaRPr lang="en-US" altLang="zh-CN" sz="1200" kern="1200" baseline="0" dirty="0" smtClean="0">
              <a:solidFill>
                <a:schemeClr val="tx1"/>
              </a:solidFill>
              <a:latin typeface="+mn-lt"/>
              <a:ea typeface="+mn-ea"/>
              <a:cs typeface="+mn-cs"/>
            </a:endParaRPr>
          </a:p>
          <a:p>
            <a:pPr marL="228600" indent="-228600">
              <a:buAutoNum type="arabicPeriod"/>
            </a:pPr>
            <a:r>
              <a:rPr lang="en-US" altLang="zh-CN" sz="1200" kern="1200" baseline="0" dirty="0" smtClean="0">
                <a:solidFill>
                  <a:schemeClr val="tx1"/>
                </a:solidFill>
                <a:latin typeface="+mn-lt"/>
                <a:ea typeface="+mn-ea"/>
                <a:cs typeface="+mn-cs"/>
              </a:rPr>
              <a:t>Our solution neither requires normal information or any strong shape prior on the input model.</a:t>
            </a:r>
            <a:endParaRPr lang="en-US" sz="1200" kern="1200" dirty="0" smtClean="0">
              <a:solidFill>
                <a:schemeClr val="tx1"/>
              </a:solidFill>
              <a:latin typeface="+mn-lt"/>
              <a:ea typeface="+mn-ea"/>
              <a:cs typeface="+mn-cs"/>
            </a:endParaRPr>
          </a:p>
          <a:p>
            <a:pPr marL="228600" marR="0" indent="-228600" algn="l" defTabSz="914400" rtl="0" eaLnBrk="0" fontAlgn="base" latinLnBrk="0" hangingPunct="0">
              <a:lnSpc>
                <a:spcPct val="100000"/>
              </a:lnSpc>
              <a:spcBef>
                <a:spcPct val="30000"/>
              </a:spcBef>
              <a:spcAft>
                <a:spcPct val="0"/>
              </a:spcAft>
              <a:buClrTx/>
              <a:buSzTx/>
              <a:buFontTx/>
              <a:buAutoNum type="arabicPeriod"/>
              <a:tabLst/>
              <a:defRPr/>
            </a:pPr>
            <a:r>
              <a:rPr lang="en-US" sz="1200" kern="1200" dirty="0" smtClean="0">
                <a:solidFill>
                  <a:schemeClr val="tx1"/>
                </a:solidFill>
                <a:latin typeface="+mn-lt"/>
                <a:ea typeface="+mn-ea"/>
                <a:cs typeface="+mn-cs"/>
              </a:rPr>
              <a:t>We</a:t>
            </a:r>
            <a:r>
              <a:rPr lang="en-US" sz="1200" kern="1200" baseline="0" dirty="0" smtClean="0">
                <a:solidFill>
                  <a:schemeClr val="tx1"/>
                </a:solidFill>
                <a:latin typeface="+mn-lt"/>
                <a:ea typeface="+mn-ea"/>
                <a:cs typeface="+mn-cs"/>
              </a:rPr>
              <a:t> illustrate how Laplacian based processing is applicable to point clouds, extending the work in Au et </a:t>
            </a:r>
            <a:r>
              <a:rPr lang="en-US" sz="1200" kern="1200" baseline="0" dirty="0" err="1" smtClean="0">
                <a:solidFill>
                  <a:schemeClr val="tx1"/>
                </a:solidFill>
                <a:latin typeface="+mn-lt"/>
                <a:ea typeface="+mn-ea"/>
                <a:cs typeface="+mn-cs"/>
              </a:rPr>
              <a:t>al’s</a:t>
            </a:r>
            <a:r>
              <a:rPr lang="en-US" sz="1200" kern="1200" baseline="0" dirty="0" smtClean="0">
                <a:solidFill>
                  <a:schemeClr val="tx1"/>
                </a:solidFill>
                <a:latin typeface="+mn-lt"/>
                <a:ea typeface="+mn-ea"/>
                <a:cs typeface="+mn-cs"/>
              </a:rPr>
              <a:t> </a:t>
            </a:r>
          </a:p>
          <a:p>
            <a:pPr marL="228600" marR="0" indent="-228600" algn="l" defTabSz="914400" rtl="0" eaLnBrk="0" fontAlgn="base" latinLnBrk="0" hangingPunct="0">
              <a:lnSpc>
                <a:spcPct val="100000"/>
              </a:lnSpc>
              <a:spcBef>
                <a:spcPct val="30000"/>
              </a:spcBef>
              <a:spcAft>
                <a:spcPct val="0"/>
              </a:spcAft>
              <a:buClrTx/>
              <a:buSzTx/>
              <a:buFontTx/>
              <a:buAutoNum type="arabicPeriod"/>
              <a:tabLst/>
              <a:defRPr/>
            </a:pPr>
            <a:r>
              <a:rPr lang="en-US" sz="1200" kern="1200" dirty="0" smtClean="0">
                <a:solidFill>
                  <a:schemeClr val="tx1"/>
                </a:solidFill>
                <a:latin typeface="+mn-lt"/>
                <a:ea typeface="+mn-ea"/>
                <a:cs typeface="+mn-cs"/>
              </a:rPr>
              <a:t>Finally,</a:t>
            </a:r>
            <a:r>
              <a:rPr lang="en-US" sz="1200" kern="1200" baseline="0" dirty="0" smtClean="0">
                <a:solidFill>
                  <a:schemeClr val="tx1"/>
                </a:solidFill>
                <a:latin typeface="+mn-lt"/>
                <a:ea typeface="+mn-ea"/>
                <a:cs typeface="+mn-cs"/>
              </a:rPr>
              <a:t> we present a skeleton-assisted topology-preserving reconstruction algorithm (extending the finite element method of Sharf et al. [</a:t>
            </a:r>
            <a:r>
              <a:rPr lang="en-US" sz="1200" kern="1200" baseline="0" smtClean="0">
                <a:solidFill>
                  <a:schemeClr val="tx1"/>
                </a:solidFill>
                <a:latin typeface="+mn-lt"/>
                <a:ea typeface="+mn-ea"/>
                <a:cs typeface="+mn-cs"/>
              </a:rPr>
              <a:t>27])</a:t>
            </a:r>
            <a:endParaRPr lang="en-US" altLang="zh-CN" sz="1200" kern="1200" baseline="0" dirty="0" smtClean="0">
              <a:solidFill>
                <a:schemeClr val="tx1"/>
              </a:solidFill>
              <a:latin typeface="+mn-lt"/>
              <a:ea typeface="+mn-ea"/>
              <a:cs typeface="+mn-cs"/>
            </a:endParaRPr>
          </a:p>
          <a:p>
            <a:pPr marL="228600" indent="-228600">
              <a:buAutoNum type="arabicPeriod"/>
            </a:pPr>
            <a:endParaRPr lang="en-US" sz="1200" kern="1200" dirty="0" smtClean="0">
              <a:solidFill>
                <a:schemeClr val="tx1"/>
              </a:solidFill>
              <a:latin typeface="+mn-lt"/>
              <a:ea typeface="+mn-ea"/>
              <a:cs typeface="+mn-cs"/>
            </a:endParaRPr>
          </a:p>
          <a:p>
            <a:pPr marL="228600" indent="-228600">
              <a:buAutoNum type="arabicPeriod"/>
            </a:pPr>
            <a:endParaRPr lang="en-US" sz="1200" kern="1200" dirty="0" smtClean="0">
              <a:solidFill>
                <a:schemeClr val="tx1"/>
              </a:solidFill>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076BE6FE-8B28-448A-A3AA-77566CCBE984}" type="slidenum">
              <a:rPr lang="zh-CN" altLang="en-US" smtClean="0"/>
              <a:pPr>
                <a:defRPr/>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Given a point cloud, we first contract it to a zero-volume point set.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Next, we build a skeleton graph by sub-sampling and the contracted cloud and computing a restricted connectivity</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We then contract edges of the skeleton graph iteratively to build a curve skeleton.</a:t>
            </a:r>
          </a:p>
        </p:txBody>
      </p:sp>
      <p:sp>
        <p:nvSpPr>
          <p:cNvPr id="4" name="灯片编号占位符 3"/>
          <p:cNvSpPr>
            <a:spLocks noGrp="1"/>
          </p:cNvSpPr>
          <p:nvPr>
            <p:ph type="sldNum" sz="quarter" idx="10"/>
          </p:nvPr>
        </p:nvSpPr>
        <p:spPr/>
        <p:txBody>
          <a:bodyPr/>
          <a:lstStyle/>
          <a:p>
            <a:pPr>
              <a:defRPr/>
            </a:pPr>
            <a:fld id="{076BE6FE-8B28-448A-A3AA-77566CCBE984}" type="slidenum">
              <a:rPr lang="zh-CN" altLang="en-US" smtClean="0"/>
              <a:pPr>
                <a:defRPr/>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baseline="0" dirty="0" smtClean="0">
                <a:solidFill>
                  <a:schemeClr val="tx1"/>
                </a:solidFill>
                <a:latin typeface="+mn-lt"/>
                <a:ea typeface="+mn-ea"/>
                <a:cs typeface="+mn-cs"/>
              </a:rPr>
              <a:t>The energy minimization is similar to </a:t>
            </a:r>
            <a:r>
              <a:rPr lang="en-US" altLang="zh-CN" sz="1200" kern="1200" baseline="0" dirty="0" err="1" smtClean="0">
                <a:solidFill>
                  <a:schemeClr val="tx1"/>
                </a:solidFill>
                <a:latin typeface="+mn-lt"/>
                <a:ea typeface="+mn-ea"/>
                <a:cs typeface="+mn-cs"/>
              </a:rPr>
              <a:t>Au’s</a:t>
            </a:r>
            <a:r>
              <a:rPr lang="en-US" altLang="zh-CN" sz="1200" kern="1200" baseline="0" dirty="0" smtClean="0">
                <a:solidFill>
                  <a:schemeClr val="tx1"/>
                </a:solidFill>
                <a:latin typeface="+mn-lt"/>
                <a:ea typeface="+mn-ea"/>
                <a:cs typeface="+mn-cs"/>
              </a:rPr>
              <a:t> approach, an iterative quadratic energy minimization:</a:t>
            </a:r>
          </a:p>
          <a:p>
            <a:pPr marL="685800" lvl="1" indent="-228600">
              <a:buFont typeface="+mj-lt"/>
              <a:buAutoNum type="arabicPeriod"/>
            </a:pPr>
            <a:r>
              <a:rPr lang="en-US" altLang="zh-CN" sz="1200" kern="1200" baseline="0" dirty="0" smtClean="0">
                <a:solidFill>
                  <a:schemeClr val="tx1"/>
                </a:solidFill>
                <a:latin typeface="+mn-lt"/>
                <a:ea typeface="+mn-ea"/>
                <a:cs typeface="+mn-cs"/>
              </a:rPr>
              <a:t>The Laplacian contraction term removes geometry details along the normal directions.</a:t>
            </a:r>
          </a:p>
          <a:p>
            <a:pPr marL="685800" lvl="1" indent="-228600">
              <a:buFont typeface="+mj-lt"/>
              <a:buAutoNum type="arabicPeriod"/>
            </a:pPr>
            <a:r>
              <a:rPr lang="en-US" altLang="zh-CN" sz="1200" kern="1200" baseline="0" dirty="0" smtClean="0">
                <a:solidFill>
                  <a:schemeClr val="tx1"/>
                </a:solidFill>
                <a:latin typeface="+mn-lt"/>
                <a:ea typeface="+mn-ea"/>
                <a:cs typeface="+mn-cs"/>
              </a:rPr>
              <a:t>An attraction term preserves the geometry of the shape by anchoring points</a:t>
            </a:r>
          </a:p>
          <a:p>
            <a:endParaRPr lang="en-US" altLang="zh-CN" sz="1200" kern="1200" baseline="0" dirty="0" smtClean="0">
              <a:solidFill>
                <a:schemeClr val="tx1"/>
              </a:solidFill>
              <a:latin typeface="+mn-lt"/>
              <a:ea typeface="+mn-ea"/>
              <a:cs typeface="+mn-cs"/>
            </a:endParaRPr>
          </a:p>
          <a:p>
            <a:r>
              <a:rPr lang="en-US" altLang="zh-CN" sz="1200" kern="1200" baseline="0" dirty="0" smtClean="0">
                <a:solidFill>
                  <a:schemeClr val="tx1"/>
                </a:solidFill>
                <a:latin typeface="+mn-lt"/>
                <a:ea typeface="+mn-ea"/>
                <a:cs typeface="+mn-cs"/>
              </a:rPr>
              <a:t>The challenge of this geometry contraction is the tuning of Laplacian constraint weights WL and the Position constraint weights WH </a:t>
            </a:r>
          </a:p>
          <a:p>
            <a:r>
              <a:rPr lang="en-US" altLang="zh-CN" sz="1200" kern="1200" baseline="0" dirty="0" smtClean="0">
                <a:solidFill>
                  <a:schemeClr val="tx1"/>
                </a:solidFill>
                <a:latin typeface="+mn-lt"/>
                <a:ea typeface="+mn-ea"/>
                <a:cs typeface="+mn-cs"/>
              </a:rPr>
              <a:t>Correct tuning will result in a contraction which well approximates the original geometry of the shape.</a:t>
            </a:r>
          </a:p>
          <a:p>
            <a:endParaRPr lang="en-US" sz="1200" kern="1200" baseline="0" dirty="0" smtClean="0">
              <a:solidFill>
                <a:schemeClr val="tx1"/>
              </a:solidFill>
              <a:latin typeface="+mn-lt"/>
              <a:ea typeface="+mn-ea"/>
              <a:cs typeface="+mn-cs"/>
            </a:endParaRPr>
          </a:p>
          <a:p>
            <a:endParaRPr lang="en-US" baseline="0" dirty="0" smtClean="0"/>
          </a:p>
          <a:p>
            <a:endParaRPr lang="zh-CN" altLang="en-US" dirty="0"/>
          </a:p>
        </p:txBody>
      </p:sp>
      <p:sp>
        <p:nvSpPr>
          <p:cNvPr id="4" name="灯片编号占位符 3"/>
          <p:cNvSpPr>
            <a:spLocks noGrp="1"/>
          </p:cNvSpPr>
          <p:nvPr>
            <p:ph type="sldNum" sz="quarter" idx="10"/>
          </p:nvPr>
        </p:nvSpPr>
        <p:spPr/>
        <p:txBody>
          <a:bodyPr/>
          <a:lstStyle/>
          <a:p>
            <a:pPr>
              <a:defRPr/>
            </a:pPr>
            <a:fld id="{076BE6FE-8B28-448A-A3AA-77566CCBE984}" type="slidenum">
              <a:rPr lang="zh-CN" altLang="en-US" smtClean="0"/>
              <a:pPr>
                <a:defRPr/>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lnSpcReduction="10000"/>
          </a:bodyPr>
          <a:lstStyle/>
          <a:p>
            <a:r>
              <a:rPr lang="en-US" altLang="zh-CN" sz="1200" kern="1200" baseline="0" dirty="0" smtClean="0">
                <a:solidFill>
                  <a:schemeClr val="tx1"/>
                </a:solidFill>
                <a:latin typeface="+mn-lt"/>
                <a:ea typeface="+mn-ea"/>
                <a:cs typeface="+mn-cs"/>
              </a:rPr>
              <a:t>The most of important is to find proper </a:t>
            </a:r>
            <a:r>
              <a:rPr lang="en-US" altLang="zh-CN" sz="1200" kern="1200" baseline="0" dirty="0" err="1" smtClean="0">
                <a:solidFill>
                  <a:schemeClr val="tx1"/>
                </a:solidFill>
                <a:latin typeface="+mn-lt"/>
                <a:ea typeface="+mn-ea"/>
                <a:cs typeface="+mn-cs"/>
              </a:rPr>
              <a:t>Laplacian</a:t>
            </a:r>
            <a:r>
              <a:rPr lang="en-US" altLang="zh-CN" sz="1200" kern="1200" baseline="0" dirty="0" smtClean="0">
                <a:solidFill>
                  <a:schemeClr val="tx1"/>
                </a:solidFill>
                <a:latin typeface="+mn-lt"/>
                <a:ea typeface="+mn-ea"/>
                <a:cs typeface="+mn-cs"/>
              </a:rPr>
              <a:t> for the contraction purpose on PCD.</a:t>
            </a:r>
          </a:p>
          <a:p>
            <a:r>
              <a:rPr lang="en-US" altLang="zh-CN" sz="1200" kern="1200" baseline="0" dirty="0" smtClean="0">
                <a:solidFill>
                  <a:schemeClr val="tx1"/>
                </a:solidFill>
                <a:latin typeface="+mn-lt"/>
                <a:ea typeface="+mn-ea"/>
                <a:cs typeface="+mn-cs"/>
              </a:rPr>
              <a:t>The two recently proposed Laplacian for PCD are not proper for the job. </a:t>
            </a:r>
          </a:p>
          <a:p>
            <a:endParaRPr lang="en-US" altLang="zh-CN" sz="1200" kern="1200" baseline="0" dirty="0" smtClean="0">
              <a:solidFill>
                <a:schemeClr val="tx1"/>
              </a:solidFill>
              <a:latin typeface="+mn-lt"/>
              <a:ea typeface="+mn-ea"/>
              <a:cs typeface="+mn-cs"/>
            </a:endParaRPr>
          </a:p>
          <a:p>
            <a:r>
              <a:rPr lang="en-US" altLang="zh-CN" sz="1200" kern="1200" baseline="0" dirty="0" smtClean="0">
                <a:solidFill>
                  <a:schemeClr val="tx1"/>
                </a:solidFill>
                <a:latin typeface="+mn-lt"/>
                <a:ea typeface="+mn-ea"/>
                <a:cs typeface="+mn-cs"/>
              </a:rPr>
              <a:t>They are similar, as both need to compute a planar Delaunay triangulation of the set of points within a distance R and then use the triangulation to define a weighting scheme. Since no automatic scheme for the choice of the scale parameter R is available, applying such techniques directly would be difficult, especially as we need to re-compute the </a:t>
            </a:r>
            <a:r>
              <a:rPr lang="en-US" altLang="zh-CN" sz="1200" kern="1200" baseline="0" dirty="0" err="1" smtClean="0">
                <a:solidFill>
                  <a:schemeClr val="tx1"/>
                </a:solidFill>
                <a:latin typeface="+mn-lt"/>
                <a:ea typeface="+mn-ea"/>
                <a:cs typeface="+mn-cs"/>
              </a:rPr>
              <a:t>Laplacian</a:t>
            </a:r>
            <a:r>
              <a:rPr lang="en-US" altLang="zh-CN" sz="1200" kern="1200" baseline="0" dirty="0" smtClean="0">
                <a:solidFill>
                  <a:schemeClr val="tx1"/>
                </a:solidFill>
                <a:latin typeface="+mn-lt"/>
                <a:ea typeface="+mn-ea"/>
                <a:cs typeface="+mn-cs"/>
              </a:rPr>
              <a:t> at every iteration.</a:t>
            </a:r>
          </a:p>
          <a:p>
            <a:endParaRPr lang="en-US" altLang="zh-CN" sz="1200" kern="1200" baseline="0" dirty="0" smtClean="0">
              <a:solidFill>
                <a:schemeClr val="tx1"/>
              </a:solidFill>
              <a:latin typeface="+mn-lt"/>
              <a:ea typeface="+mn-ea"/>
              <a:cs typeface="+mn-cs"/>
            </a:endParaRPr>
          </a:p>
          <a:p>
            <a:r>
              <a:rPr lang="en-US" altLang="zh-CN" sz="1200" kern="1200" baseline="0" dirty="0" smtClean="0">
                <a:solidFill>
                  <a:schemeClr val="tx1"/>
                </a:solidFill>
                <a:latin typeface="+mn-lt"/>
                <a:ea typeface="+mn-ea"/>
                <a:cs typeface="+mn-cs"/>
              </a:rPr>
              <a:t>We need to do the local triangulation only once and keep the 1-ring structure along the contraction iterations. Since after several contractions, lost of points crowded almost together make the estimation of local tangent plane and triangulation numerically unstable.</a:t>
            </a:r>
          </a:p>
          <a:p>
            <a:endParaRPr lang="en-US" altLang="zh-CN" sz="1200" kern="1200" baseline="0" dirty="0" smtClean="0">
              <a:solidFill>
                <a:schemeClr val="tx1"/>
              </a:solidFill>
              <a:latin typeface="+mn-lt"/>
              <a:ea typeface="+mn-ea"/>
              <a:cs typeface="+mn-cs"/>
            </a:endParaRPr>
          </a:p>
          <a:p>
            <a:r>
              <a:rPr lang="en-US" altLang="zh-CN" sz="1200" kern="1200" baseline="0" dirty="0" smtClean="0">
                <a:solidFill>
                  <a:schemeClr val="tx1"/>
                </a:solidFill>
                <a:latin typeface="+mn-lt"/>
                <a:ea typeface="+mn-ea"/>
                <a:cs typeface="+mn-cs"/>
              </a:rPr>
              <a:t>To mitigate these problems, we take a similar approach to Floater’s </a:t>
            </a:r>
            <a:r>
              <a:rPr lang="en-US" altLang="zh-CN" sz="1200" kern="1200" baseline="0" dirty="0" err="1" smtClean="0">
                <a:solidFill>
                  <a:schemeClr val="tx1"/>
                </a:solidFill>
                <a:latin typeface="+mn-lt"/>
                <a:ea typeface="+mn-ea"/>
                <a:cs typeface="+mn-cs"/>
              </a:rPr>
              <a:t>meshless</a:t>
            </a:r>
            <a:r>
              <a:rPr lang="en-US" altLang="zh-CN" sz="1200" kern="1200" baseline="0" dirty="0" smtClean="0">
                <a:solidFill>
                  <a:schemeClr val="tx1"/>
                </a:solidFill>
                <a:latin typeface="+mn-lt"/>
                <a:ea typeface="+mn-ea"/>
                <a:cs typeface="+mn-cs"/>
              </a:rPr>
              <a:t> </a:t>
            </a:r>
            <a:r>
              <a:rPr lang="en-US" altLang="zh-CN" sz="1200" kern="1200" baseline="0" dirty="0" err="1" smtClean="0">
                <a:solidFill>
                  <a:schemeClr val="tx1"/>
                </a:solidFill>
                <a:latin typeface="+mn-lt"/>
                <a:ea typeface="+mn-ea"/>
                <a:cs typeface="+mn-cs"/>
              </a:rPr>
              <a:t>parameterizaiton</a:t>
            </a:r>
            <a:r>
              <a:rPr lang="en-US" altLang="zh-CN" sz="1200" kern="1200" baseline="0" dirty="0" smtClean="0">
                <a:solidFill>
                  <a:schemeClr val="tx1"/>
                </a:solidFill>
                <a:latin typeface="+mn-lt"/>
                <a:ea typeface="+mn-ea"/>
                <a:cs typeface="+mn-cs"/>
              </a:rPr>
              <a:t>.</a:t>
            </a:r>
          </a:p>
          <a:p>
            <a:r>
              <a:rPr lang="en-US" altLang="zh-CN" sz="1200" kern="1200" baseline="0" dirty="0" smtClean="0">
                <a:solidFill>
                  <a:schemeClr val="tx1"/>
                </a:solidFill>
                <a:latin typeface="+mn-lt"/>
                <a:ea typeface="+mn-ea"/>
                <a:cs typeface="+mn-cs"/>
              </a:rPr>
              <a:t>Use K nearest neighbor of a point P to estimate a tangent plane. Construct </a:t>
            </a:r>
            <a:r>
              <a:rPr lang="en-US" altLang="zh-CN" sz="1200" kern="1200" baseline="0" dirty="0" err="1" smtClean="0">
                <a:solidFill>
                  <a:schemeClr val="tx1"/>
                </a:solidFill>
                <a:latin typeface="+mn-lt"/>
                <a:ea typeface="+mn-ea"/>
                <a:cs typeface="+mn-cs"/>
              </a:rPr>
              <a:t>Laplacian</a:t>
            </a:r>
            <a:r>
              <a:rPr lang="en-US" altLang="zh-CN" sz="1200" kern="1200" baseline="0" dirty="0" smtClean="0">
                <a:solidFill>
                  <a:schemeClr val="tx1"/>
                </a:solidFill>
                <a:latin typeface="+mn-lt"/>
                <a:ea typeface="+mn-ea"/>
                <a:cs typeface="+mn-cs"/>
              </a:rPr>
              <a:t> via 1-ring of the Delaunay triangulation. Now we can use the famous cotangent weights Laplacian to contraction the PCD.</a:t>
            </a:r>
          </a:p>
          <a:p>
            <a:endParaRPr lang="en-US" altLang="zh-CN" sz="1200" kern="1200" baseline="0" dirty="0" smtClean="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pPr>
              <a:defRPr/>
            </a:pPr>
            <a:fld id="{076BE6FE-8B28-448A-A3AA-77566CCBE984}" type="slidenum">
              <a:rPr lang="zh-CN" altLang="en-US" smtClean="0"/>
              <a:pPr>
                <a:defRPr/>
              </a:pPr>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b="1" dirty="0" smtClean="0"/>
              <a:t>NOTE: skim these notes down… you don’t want to take too long here..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zh-CN"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smtClean="0"/>
              <a:t>Previous techniques</a:t>
            </a:r>
            <a:r>
              <a:rPr lang="en-US" altLang="zh-CN" baseline="0" dirty="0" smtClean="0"/>
              <a:t> for c</a:t>
            </a:r>
            <a:r>
              <a:rPr lang="en-US" altLang="zh-CN" dirty="0" smtClean="0"/>
              <a:t>onverting contracted points to curve skeleton, use </a:t>
            </a:r>
            <a:r>
              <a:rPr lang="en-US" altLang="zh-CN" sz="1200" kern="1200" baseline="0" dirty="0" smtClean="0">
                <a:solidFill>
                  <a:schemeClr val="tx1"/>
                </a:solidFill>
                <a:latin typeface="+mn-lt"/>
                <a:ea typeface="+mn-ea"/>
                <a:cs typeface="+mn-cs"/>
              </a:rPr>
              <a:t>moving least squares (MLS) projections and </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baseline="0" dirty="0" smtClean="0">
                <a:solidFill>
                  <a:schemeClr val="tx1"/>
                </a:solidFill>
                <a:latin typeface="+mn-lt"/>
                <a:ea typeface="+mn-ea"/>
                <a:cs typeface="+mn-cs"/>
              </a:rPr>
              <a:t>Joint identification by PCA.</a:t>
            </a:r>
          </a:p>
          <a:p>
            <a:r>
              <a:rPr lang="en-US" altLang="zh-CN" sz="1200" kern="1200" baseline="0" dirty="0" smtClean="0">
                <a:solidFill>
                  <a:schemeClr val="tx1"/>
                </a:solidFill>
                <a:latin typeface="+mn-lt"/>
                <a:ea typeface="+mn-ea"/>
                <a:cs typeface="+mn-cs"/>
              </a:rPr>
              <a:t>It delicates parameter tuning to handle a contracted shape with different local characteristics.</a:t>
            </a:r>
          </a:p>
          <a:p>
            <a:endParaRPr lang="en-US" altLang="zh-CN" sz="1200" kern="1200" baseline="0" dirty="0" smtClean="0">
              <a:solidFill>
                <a:schemeClr val="tx1"/>
              </a:solidFill>
              <a:latin typeface="+mn-lt"/>
              <a:ea typeface="+mn-ea"/>
              <a:cs typeface="+mn-cs"/>
            </a:endParaRPr>
          </a:p>
          <a:p>
            <a:r>
              <a:rPr lang="en-US" altLang="zh-CN" sz="1200" kern="1200" baseline="0" dirty="0" smtClean="0">
                <a:solidFill>
                  <a:schemeClr val="tx1"/>
                </a:solidFill>
                <a:latin typeface="+mn-lt"/>
                <a:ea typeface="+mn-ea"/>
                <a:cs typeface="+mn-cs"/>
              </a:rPr>
              <a:t>So the approach we take is building connectivity + edge contraction.</a:t>
            </a:r>
          </a:p>
          <a:p>
            <a:endParaRPr lang="en-US" altLang="zh-CN" sz="1200" kern="1200" baseline="0" dirty="0" smtClean="0">
              <a:solidFill>
                <a:schemeClr val="tx1"/>
              </a:solidFill>
              <a:latin typeface="+mn-lt"/>
              <a:ea typeface="+mn-ea"/>
              <a:cs typeface="+mn-cs"/>
            </a:endParaRPr>
          </a:p>
          <a:p>
            <a:r>
              <a:rPr lang="en-US" altLang="zh-CN" sz="1200" kern="1200" baseline="0" dirty="0" smtClean="0">
                <a:solidFill>
                  <a:schemeClr val="tx1"/>
                </a:solidFill>
                <a:latin typeface="+mn-lt"/>
                <a:ea typeface="+mn-ea"/>
                <a:cs typeface="+mn-cs"/>
              </a:rPr>
              <a:t>===============================================================================</a:t>
            </a:r>
          </a:p>
          <a:p>
            <a:r>
              <a:rPr lang="en-US" altLang="zh-CN" sz="1200" kern="1200" baseline="0" dirty="0" smtClean="0">
                <a:solidFill>
                  <a:schemeClr val="tx1"/>
                </a:solidFill>
                <a:latin typeface="+mn-lt"/>
                <a:ea typeface="+mn-ea"/>
                <a:cs typeface="+mn-cs"/>
              </a:rPr>
              <a:t>, which is similar to progressive mesh</a:t>
            </a:r>
          </a:p>
          <a:p>
            <a:r>
              <a:rPr lang="en-US" altLang="zh-CN" sz="1200" kern="1200" baseline="0" dirty="0" smtClean="0">
                <a:solidFill>
                  <a:schemeClr val="tx1"/>
                </a:solidFill>
                <a:latin typeface="+mn-lt"/>
                <a:ea typeface="+mn-ea"/>
                <a:cs typeface="+mn-cs"/>
              </a:rPr>
              <a:t>algorithms first presented in [Li et al. 2001].</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zh-CN"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dirty="0" smtClean="0"/>
              <a:t>[</a:t>
            </a:r>
            <a:r>
              <a:rPr lang="en-US" altLang="zh-CN" sz="1200" dirty="0" err="1" smtClean="0"/>
              <a:t>Shapira</a:t>
            </a:r>
            <a:r>
              <a:rPr lang="en-US" altLang="zh-CN" sz="1200" dirty="0" smtClean="0"/>
              <a:t> et al. 2008]: </a:t>
            </a:r>
            <a:r>
              <a:rPr lang="en-US" altLang="zh-CN" sz="1200" kern="1200" baseline="0" dirty="0" smtClean="0">
                <a:solidFill>
                  <a:schemeClr val="tx1"/>
                </a:solidFill>
                <a:latin typeface="+mn-lt"/>
                <a:ea typeface="+mn-ea"/>
                <a:cs typeface="+mn-cs"/>
              </a:rPr>
              <a:t>Consistent mesh partitioning and </a:t>
            </a:r>
            <a:r>
              <a:rPr lang="en-US" altLang="zh-CN" sz="1200" kern="1200" baseline="0" dirty="0" err="1" smtClean="0">
                <a:solidFill>
                  <a:schemeClr val="tx1"/>
                </a:solidFill>
                <a:latin typeface="+mn-lt"/>
                <a:ea typeface="+mn-ea"/>
                <a:cs typeface="+mn-cs"/>
              </a:rPr>
              <a:t>skeletonization</a:t>
            </a:r>
            <a:r>
              <a:rPr lang="en-US" altLang="zh-CN" sz="1200" kern="1200" baseline="0" dirty="0" smtClean="0">
                <a:solidFill>
                  <a:schemeClr val="tx1"/>
                </a:solidFill>
                <a:latin typeface="+mn-lt"/>
                <a:ea typeface="+mn-ea"/>
                <a:cs typeface="+mn-cs"/>
              </a:rPr>
              <a:t> using the shape diameter function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dirty="0" smtClean="0"/>
              <a:t>[</a:t>
            </a:r>
            <a:r>
              <a:rPr lang="en-US" altLang="zh-CN" sz="1200" dirty="0" err="1" smtClean="0"/>
              <a:t>Tagliasacchi</a:t>
            </a:r>
            <a:r>
              <a:rPr lang="en-US" altLang="zh-CN" sz="1200" dirty="0" smtClean="0"/>
              <a:t> et al. 2009]</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dirty="0" smtClean="0"/>
              <a:t>[Li et al. 2001] “Decomposing  polygon meshes for interactive applications”</a:t>
            </a:r>
            <a:endParaRPr lang="zh-CN" altLang="en-US" sz="1200" dirty="0" smtClean="0"/>
          </a:p>
          <a:p>
            <a:endParaRPr lang="zh-CN" altLang="en-US" dirty="0"/>
          </a:p>
        </p:txBody>
      </p:sp>
      <p:sp>
        <p:nvSpPr>
          <p:cNvPr id="4" name="灯片编号占位符 3"/>
          <p:cNvSpPr>
            <a:spLocks noGrp="1"/>
          </p:cNvSpPr>
          <p:nvPr>
            <p:ph type="sldNum" sz="quarter" idx="10"/>
          </p:nvPr>
        </p:nvSpPr>
        <p:spPr/>
        <p:txBody>
          <a:bodyPr/>
          <a:lstStyle/>
          <a:p>
            <a:pPr>
              <a:defRPr/>
            </a:pPr>
            <a:fld id="{076BE6FE-8B28-448A-A3AA-77566CCBE984}" type="slidenum">
              <a:rPr lang="zh-CN" altLang="en-US" smtClean="0"/>
              <a:pPr>
                <a:defRPr/>
              </a:pPr>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baseline="0" dirty="0" smtClean="0">
                <a:solidFill>
                  <a:schemeClr val="tx1"/>
                </a:solidFill>
                <a:latin typeface="+mn-lt"/>
                <a:ea typeface="+mn-ea"/>
                <a:cs typeface="+mn-cs"/>
              </a:rPr>
              <a:t>We sample contracted points using farthest-point sampling and a ball of radius r (r=0.02 times the length of the longest diagonal of the model’s bounding box).</a:t>
            </a:r>
            <a:endParaRPr lang="en-US" altLang="zh-CN" dirty="0" smtClean="0"/>
          </a:p>
        </p:txBody>
      </p:sp>
      <p:sp>
        <p:nvSpPr>
          <p:cNvPr id="4" name="灯片编号占位符 3"/>
          <p:cNvSpPr>
            <a:spLocks noGrp="1"/>
          </p:cNvSpPr>
          <p:nvPr>
            <p:ph type="sldNum" sz="quarter" idx="10"/>
          </p:nvPr>
        </p:nvSpPr>
        <p:spPr/>
        <p:txBody>
          <a:bodyPr/>
          <a:lstStyle/>
          <a:p>
            <a:pPr>
              <a:defRPr/>
            </a:pPr>
            <a:fld id="{076BE6FE-8B28-448A-A3AA-77566CCBE984}" type="slidenum">
              <a:rPr lang="zh-CN" altLang="en-US" smtClean="0"/>
              <a:pPr>
                <a:defRPr/>
              </a:pPr>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We use this strip-shaped point set to illustrate the process, since it is difficult to make the process clear using a well-contracted point set.</a:t>
            </a:r>
          </a:p>
        </p:txBody>
      </p:sp>
      <p:sp>
        <p:nvSpPr>
          <p:cNvPr id="4" name="Slide Number Placeholder 3"/>
          <p:cNvSpPr>
            <a:spLocks noGrp="1"/>
          </p:cNvSpPr>
          <p:nvPr>
            <p:ph type="sldNum" sz="quarter" idx="10"/>
          </p:nvPr>
        </p:nvSpPr>
        <p:spPr/>
        <p:txBody>
          <a:bodyPr/>
          <a:lstStyle/>
          <a:p>
            <a:pPr>
              <a:defRPr/>
            </a:pPr>
            <a:fld id="{076BE6FE-8B28-448A-A3AA-77566CCBE984}" type="slidenum">
              <a:rPr lang="zh-CN" altLang="en-US" smtClean="0"/>
              <a:pPr>
                <a:defRPr/>
              </a:pPr>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mtClean="0"/>
              <a:t>Finally </a:t>
            </a:r>
            <a:r>
              <a:rPr lang="en-US" altLang="zh-CN" dirty="0" smtClean="0"/>
              <a:t>we </a:t>
            </a:r>
            <a:r>
              <a:rPr lang="en-US" altLang="zh-CN" baseline="0" dirty="0" smtClean="0"/>
              <a:t>post-process the graph by removing the remaining small cycles (</a:t>
            </a:r>
            <a:r>
              <a:rPr lang="en-US" altLang="zh-CN" sz="1200" kern="1200" baseline="0" dirty="0" smtClean="0">
                <a:solidFill>
                  <a:schemeClr val="tx1"/>
                </a:solidFill>
                <a:latin typeface="+mn-lt"/>
                <a:ea typeface="+mn-ea"/>
                <a:cs typeface="+mn-cs"/>
              </a:rPr>
              <a:t>measured by topological length</a:t>
            </a:r>
            <a:r>
              <a:rPr lang="en-US" altLang="zh-CN" baseline="0" dirty="0" smtClean="0"/>
              <a:t>) so that we obtain a true “curve” (1D, line representation)</a:t>
            </a:r>
          </a:p>
        </p:txBody>
      </p:sp>
      <p:sp>
        <p:nvSpPr>
          <p:cNvPr id="4" name="灯片编号占位符 3"/>
          <p:cNvSpPr>
            <a:spLocks noGrp="1"/>
          </p:cNvSpPr>
          <p:nvPr>
            <p:ph type="sldNum" sz="quarter" idx="10"/>
          </p:nvPr>
        </p:nvSpPr>
        <p:spPr/>
        <p:txBody>
          <a:bodyPr/>
          <a:lstStyle/>
          <a:p>
            <a:pPr>
              <a:defRPr/>
            </a:pPr>
            <a:fld id="{076BE6FE-8B28-448A-A3AA-77566CCBE984}" type="slidenum">
              <a:rPr lang="zh-CN" altLang="en-US" smtClean="0"/>
              <a:pPr>
                <a:defRPr/>
              </a:pPr>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We now</a:t>
            </a:r>
            <a:r>
              <a:rPr lang="en-US" altLang="zh-CN" baseline="0" dirty="0" smtClean="0"/>
              <a:t> present several results from our algorithm</a:t>
            </a:r>
            <a:r>
              <a:rPr lang="en-US" altLang="zh-CN" dirty="0" smtClean="0"/>
              <a:t>. </a:t>
            </a:r>
          </a:p>
          <a:p>
            <a:r>
              <a:rPr lang="en-US" altLang="zh-CN" sz="1200" kern="1200" baseline="0" dirty="0" smtClean="0">
                <a:solidFill>
                  <a:schemeClr val="tx1"/>
                </a:solidFill>
                <a:latin typeface="+mn-lt"/>
                <a:ea typeface="+mn-ea"/>
                <a:cs typeface="+mn-cs"/>
              </a:rPr>
              <a:t>We can properly identify the curve skeleton in spherical regions, as in Fig. 7(a), and sheet-like regions, as in Fig. (b).</a:t>
            </a:r>
          </a:p>
          <a:p>
            <a:r>
              <a:rPr lang="en-US" altLang="zh-CN" sz="1200" kern="1200" baseline="0" dirty="0" smtClean="0">
                <a:solidFill>
                  <a:schemeClr val="tx1"/>
                </a:solidFill>
                <a:latin typeface="+mn-lt"/>
                <a:ea typeface="+mn-ea"/>
                <a:cs typeface="+mn-cs"/>
              </a:rPr>
              <a:t>The algorithm is able to deal with close-by structures, as the claws in Fig. 7(b), (c), and (d).</a:t>
            </a:r>
          </a:p>
          <a:p>
            <a:endParaRPr lang="en-US" altLang="zh-CN" sz="1200" kern="1200" baseline="0" dirty="0" smtClean="0">
              <a:solidFill>
                <a:schemeClr val="tx1"/>
              </a:solidFill>
              <a:latin typeface="+mn-lt"/>
              <a:ea typeface="+mn-ea"/>
              <a:cs typeface="+mn-cs"/>
            </a:endParaRPr>
          </a:p>
          <a:p>
            <a:r>
              <a:rPr lang="en-US" altLang="zh-CN" sz="1200" kern="1200" baseline="0" dirty="0" smtClean="0">
                <a:solidFill>
                  <a:schemeClr val="tx1"/>
                </a:solidFill>
                <a:latin typeface="+mn-lt"/>
                <a:ea typeface="+mn-ea"/>
                <a:cs typeface="+mn-cs"/>
              </a:rPr>
              <a:t>Our method also works well for surfaces </a:t>
            </a:r>
            <a:r>
              <a:rPr lang="en-US" altLang="zh-CN" sz="1200" kern="1200" baseline="0" smtClean="0">
                <a:solidFill>
                  <a:schemeClr val="tx1"/>
                </a:solidFill>
                <a:latin typeface="+mn-lt"/>
                <a:ea typeface="+mn-ea"/>
                <a:cs typeface="+mn-cs"/>
              </a:rPr>
              <a:t>with boundaries as </a:t>
            </a:r>
            <a:r>
              <a:rPr lang="en-US" altLang="zh-CN" sz="1200" kern="1200" baseline="0" dirty="0" smtClean="0">
                <a:solidFill>
                  <a:schemeClr val="tx1"/>
                </a:solidFill>
                <a:latin typeface="+mn-lt"/>
                <a:ea typeface="+mn-ea"/>
                <a:cs typeface="+mn-cs"/>
              </a:rPr>
              <a:t>shown in Fig. 7(i) and (j), and models with complex topology.</a:t>
            </a:r>
            <a:endParaRPr lang="en-US" altLang="zh-CN" dirty="0" smtClean="0"/>
          </a:p>
          <a:p>
            <a:endParaRPr lang="en-US" altLang="zh-CN" dirty="0" smtClean="0"/>
          </a:p>
          <a:p>
            <a:r>
              <a:rPr lang="en-US" altLang="zh-CN" sz="1200" kern="1200" baseline="0" dirty="0" smtClean="0">
                <a:solidFill>
                  <a:schemeClr val="tx1"/>
                </a:solidFill>
                <a:latin typeface="+mn-lt"/>
                <a:ea typeface="+mn-ea"/>
                <a:cs typeface="+mn-cs"/>
              </a:rPr>
              <a:t>Our MATLAB implementation typically takes less than 2 minutes on a point cloud with 10K points.</a:t>
            </a:r>
            <a:endParaRPr lang="zh-CN" altLang="en-US" dirty="0"/>
          </a:p>
        </p:txBody>
      </p:sp>
      <p:sp>
        <p:nvSpPr>
          <p:cNvPr id="4" name="灯片编号占位符 3"/>
          <p:cNvSpPr>
            <a:spLocks noGrp="1"/>
          </p:cNvSpPr>
          <p:nvPr>
            <p:ph type="sldNum" sz="quarter" idx="10"/>
          </p:nvPr>
        </p:nvSpPr>
        <p:spPr/>
        <p:txBody>
          <a:bodyPr/>
          <a:lstStyle/>
          <a:p>
            <a:pPr>
              <a:defRPr/>
            </a:pPr>
            <a:fld id="{076BE6FE-8B28-448A-A3AA-77566CCBE984}" type="slidenum">
              <a:rPr lang="zh-CN" altLang="en-US" smtClean="0"/>
              <a:pPr>
                <a:defRPr/>
              </a:pPr>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1%, 2% and 3% random noise</a:t>
            </a:r>
          </a:p>
        </p:txBody>
      </p:sp>
      <p:sp>
        <p:nvSpPr>
          <p:cNvPr id="4" name="灯片编号占位符 3"/>
          <p:cNvSpPr>
            <a:spLocks noGrp="1"/>
          </p:cNvSpPr>
          <p:nvPr>
            <p:ph type="sldNum" sz="quarter" idx="10"/>
          </p:nvPr>
        </p:nvSpPr>
        <p:spPr/>
        <p:txBody>
          <a:bodyPr/>
          <a:lstStyle/>
          <a:p>
            <a:pPr>
              <a:defRPr/>
            </a:pPr>
            <a:fld id="{076BE6FE-8B28-448A-A3AA-77566CCBE984}" type="slidenum">
              <a:rPr lang="zh-CN" altLang="en-US" smtClean="0"/>
              <a:pPr>
                <a:defRPr/>
              </a:pPr>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0.5%, 1%</a:t>
            </a:r>
            <a:r>
              <a:rPr lang="en-US" altLang="zh-CN" baseline="0" dirty="0" smtClean="0"/>
              <a:t> and 1.5% misalignment noise</a:t>
            </a:r>
          </a:p>
        </p:txBody>
      </p:sp>
      <p:sp>
        <p:nvSpPr>
          <p:cNvPr id="4" name="灯片编号占位符 3"/>
          <p:cNvSpPr>
            <a:spLocks noGrp="1"/>
          </p:cNvSpPr>
          <p:nvPr>
            <p:ph type="sldNum" sz="quarter" idx="10"/>
          </p:nvPr>
        </p:nvSpPr>
        <p:spPr/>
        <p:txBody>
          <a:bodyPr/>
          <a:lstStyle/>
          <a:p>
            <a:pPr>
              <a:defRPr/>
            </a:pPr>
            <a:fld id="{076BE6FE-8B28-448A-A3AA-77566CCBE984}" type="slidenum">
              <a:rPr lang="zh-CN" altLang="en-US" smtClean="0"/>
              <a:pPr>
                <a:defRPr/>
              </a:pPr>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076BE6FE-8B28-448A-A3AA-77566CCBE984}" type="slidenum">
              <a:rPr lang="zh-CN" altLang="en-US" smtClean="0"/>
              <a:pPr>
                <a:defRPr/>
              </a:pPr>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The first row</a:t>
            </a:r>
            <a:r>
              <a:rPr lang="en-US" altLang="zh-CN" baseline="0" dirty="0" smtClean="0"/>
              <a:t> are skeletons from mesh model via Au et </a:t>
            </a:r>
            <a:r>
              <a:rPr lang="en-US" altLang="zh-CN" baseline="0" dirty="0" err="1" smtClean="0"/>
              <a:t>al’s</a:t>
            </a:r>
            <a:r>
              <a:rPr lang="en-US" altLang="zh-CN" baseline="0" dirty="0" smtClean="0"/>
              <a:t> mesh contraction method,</a:t>
            </a:r>
          </a:p>
          <a:p>
            <a:r>
              <a:rPr lang="en-US" altLang="zh-CN" baseline="0" dirty="0" smtClean="0"/>
              <a:t>The second row are skeletons of our point set contraction method for the same models.</a:t>
            </a:r>
          </a:p>
          <a:p>
            <a:r>
              <a:rPr lang="en-US" altLang="zh-CN" baseline="0" dirty="0" smtClean="0"/>
              <a:t>The third row are Poisson reconstruction followed by mesh contraction.</a:t>
            </a:r>
          </a:p>
          <a:p>
            <a:r>
              <a:rPr lang="en-US" altLang="zh-CN" baseline="0" dirty="0" smtClean="0"/>
              <a:t>the forth row are skeletons of applying our method directly on the raw scan point cloud data.</a:t>
            </a:r>
          </a:p>
          <a:p>
            <a:endParaRPr lang="en-US" altLang="zh-CN" baseline="0" dirty="0" smtClean="0"/>
          </a:p>
          <a:p>
            <a:r>
              <a:rPr lang="en-US" altLang="zh-CN" baseline="0" dirty="0" smtClean="0"/>
              <a:t>We can see that our method is designed for multiple discrete geometry data. And similar results are generated without an additional reconstruction process.</a:t>
            </a:r>
            <a:endParaRPr lang="zh-CN" altLang="en-US" dirty="0"/>
          </a:p>
        </p:txBody>
      </p:sp>
      <p:sp>
        <p:nvSpPr>
          <p:cNvPr id="4" name="灯片编号占位符 3"/>
          <p:cNvSpPr>
            <a:spLocks noGrp="1"/>
          </p:cNvSpPr>
          <p:nvPr>
            <p:ph type="sldNum" sz="quarter" idx="10"/>
          </p:nvPr>
        </p:nvSpPr>
        <p:spPr/>
        <p:txBody>
          <a:bodyPr/>
          <a:lstStyle/>
          <a:p>
            <a:pPr>
              <a:defRPr/>
            </a:pPr>
            <a:fld id="{076BE6FE-8B28-448A-A3AA-77566CCBE984}" type="slidenum">
              <a:rPr lang="zh-CN" altLang="en-US" smtClean="0"/>
              <a:pPr>
                <a:defRPr/>
              </a:pPr>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All parameters are described in Cornea_tvcg07. All </a:t>
            </a:r>
            <a:r>
              <a:rPr lang="en-US" sz="1200" kern="1200" dirty="0" err="1" smtClean="0">
                <a:solidFill>
                  <a:schemeClr val="tx1"/>
                </a:solidFill>
                <a:latin typeface="+mn-lt"/>
                <a:ea typeface="+mn-ea"/>
                <a:cs typeface="+mn-cs"/>
              </a:rPr>
              <a:t>voxelizations</a:t>
            </a:r>
            <a:r>
              <a:rPr lang="en-US" sz="1200" kern="1200" dirty="0" smtClean="0">
                <a:solidFill>
                  <a:schemeClr val="tx1"/>
                </a:solidFill>
                <a:latin typeface="+mn-lt"/>
                <a:ea typeface="+mn-ea"/>
                <a:cs typeface="+mn-cs"/>
              </a:rPr>
              <a:t> are created by </a:t>
            </a:r>
            <a:r>
              <a:rPr lang="en-US" sz="1200" kern="1200" dirty="0" err="1" smtClean="0">
                <a:solidFill>
                  <a:schemeClr val="tx1"/>
                </a:solidFill>
                <a:latin typeface="+mn-lt"/>
                <a:ea typeface="+mn-ea"/>
                <a:cs typeface="+mn-cs"/>
              </a:rPr>
              <a:t>Corea’s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VoxelizeOff</a:t>
            </a:r>
            <a:r>
              <a:rPr lang="en-US" sz="1200" kern="1200" dirty="0" smtClean="0">
                <a:solidFill>
                  <a:schemeClr val="tx1"/>
                </a:solidFill>
                <a:latin typeface="+mn-lt"/>
                <a:ea typeface="+mn-ea"/>
                <a:cs typeface="+mn-cs"/>
              </a:rPr>
              <a:t> (convert OFF file into </a:t>
            </a:r>
            <a:r>
              <a:rPr lang="en-US" sz="1200" kern="1200" dirty="0" err="1" smtClean="0">
                <a:solidFill>
                  <a:schemeClr val="tx1"/>
                </a:solidFill>
                <a:latin typeface="+mn-lt"/>
                <a:ea typeface="+mn-ea"/>
                <a:cs typeface="+mn-cs"/>
              </a:rPr>
              <a:t>voxelization</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MakeSolidVol</a:t>
            </a:r>
            <a:r>
              <a:rPr lang="en-US" sz="1200" kern="1200" dirty="0" smtClean="0">
                <a:solidFill>
                  <a:schemeClr val="tx1"/>
                </a:solidFill>
                <a:latin typeface="+mn-lt"/>
                <a:ea typeface="+mn-ea"/>
                <a:cs typeface="+mn-cs"/>
              </a:rPr>
              <a:t> (Fill </a:t>
            </a:r>
            <a:r>
              <a:rPr lang="en-US" sz="1200" kern="1200" dirty="0" err="1" smtClean="0">
                <a:solidFill>
                  <a:schemeClr val="tx1"/>
                </a:solidFill>
                <a:latin typeface="+mn-lt"/>
                <a:ea typeface="+mn-ea"/>
                <a:cs typeface="+mn-cs"/>
              </a:rPr>
              <a:t>voxelization</a:t>
            </a:r>
            <a:r>
              <a:rPr lang="en-US" sz="1200" kern="1200" dirty="0" smtClean="0">
                <a:solidFill>
                  <a:schemeClr val="tx1"/>
                </a:solidFill>
                <a:latin typeface="+mn-lt"/>
                <a:ea typeface="+mn-ea"/>
                <a:cs typeface="+mn-cs"/>
              </a:rPr>
              <a:t>, make it a solid </a:t>
            </a:r>
            <a:r>
              <a:rPr lang="en-US" sz="1200" kern="1200" dirty="0" err="1" smtClean="0">
                <a:solidFill>
                  <a:schemeClr val="tx1"/>
                </a:solidFill>
                <a:latin typeface="+mn-lt"/>
                <a:ea typeface="+mn-ea"/>
                <a:cs typeface="+mn-cs"/>
              </a:rPr>
              <a:t>voxelization</a:t>
            </a:r>
            <a:r>
              <a:rPr lang="en-US" sz="1200" kern="1200" dirty="0" smtClean="0">
                <a:solidFill>
                  <a:schemeClr val="tx1"/>
                </a:solidFill>
                <a:latin typeface="+mn-lt"/>
                <a:ea typeface="+mn-ea"/>
                <a:cs typeface="+mn-cs"/>
              </a:rPr>
              <a:t>).</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grid resolution was also same with the paper (chosen such that its largest dimension is 300 </a:t>
            </a:r>
            <a:r>
              <a:rPr lang="en-US" sz="1200" kern="1200" dirty="0" err="1" smtClean="0">
                <a:solidFill>
                  <a:schemeClr val="tx1"/>
                </a:solidFill>
                <a:latin typeface="+mn-lt"/>
                <a:ea typeface="+mn-ea"/>
                <a:cs typeface="+mn-cs"/>
              </a:rPr>
              <a:t>voxels</a:t>
            </a:r>
            <a:r>
              <a:rPr lang="en-US" sz="1200" kern="1200" dirty="0" smtClean="0">
                <a:solidFill>
                  <a:schemeClr val="tx1"/>
                </a:solidFill>
                <a:latin typeface="+mn-lt"/>
                <a:ea typeface="+mn-ea"/>
                <a:cs typeface="+mn-cs"/>
              </a:rPr>
              <a:t> and the aspect ratio of the object is maintained), except the dinosaur model (200x70x187).</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potential Field method is very</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slow. (9.22 minutes for the dinosaur. 200x70x187, and 287.8 minutes for fertility_4n_Poisson.300x224x109.vol)</a:t>
            </a:r>
            <a:endParaRPr lang="zh-CN" altLang="en-US" sz="1200" kern="1200" dirty="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pPr>
              <a:defRPr/>
            </a:pPr>
            <a:fld id="{076BE6FE-8B28-448A-A3AA-77566CCBE984}" type="slidenum">
              <a:rPr lang="zh-CN" altLang="en-US" smtClean="0"/>
              <a:pPr>
                <a:defRPr/>
              </a:pPr>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mn-ea"/>
                <a:cs typeface="+mn-cs"/>
              </a:rPr>
              <a:t>Compare with volume based method – Potential Field,</a:t>
            </a:r>
            <a:r>
              <a:rPr lang="en-US" sz="1200" kern="1200" baseline="0" dirty="0" smtClean="0">
                <a:solidFill>
                  <a:schemeClr val="tx1"/>
                </a:solidFill>
                <a:latin typeface="+mn-lt"/>
                <a:ea typeface="+mn-ea"/>
                <a:cs typeface="+mn-cs"/>
              </a:rPr>
              <a:t> our method may keep more details.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mn-lt"/>
              <a:ea typeface="+mn-ea"/>
              <a:cs typeface="+mn-cs"/>
            </a:endParaRPr>
          </a:p>
          <a:p>
            <a:r>
              <a:rPr lang="en-US" altLang="zh-CN" sz="1200" kern="1200" baseline="0" dirty="0" smtClean="0">
                <a:solidFill>
                  <a:schemeClr val="tx1"/>
                </a:solidFill>
                <a:latin typeface="+mn-lt"/>
                <a:ea typeface="+mn-ea"/>
                <a:cs typeface="+mn-cs"/>
              </a:rPr>
              <a:t>We also compared our method with three famous point cloud skeleton extraction methods.</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baseline="0" dirty="0" smtClean="0">
                <a:solidFill>
                  <a:schemeClr val="tx1"/>
                </a:solidFill>
                <a:latin typeface="+mn-lt"/>
                <a:ea typeface="+mn-ea"/>
                <a:cs typeface="+mn-cs"/>
              </a:rPr>
              <a:t>Comparing to </a:t>
            </a:r>
            <a:r>
              <a:rPr lang="en-US" altLang="zh-CN" sz="1200" kern="1200" baseline="0" dirty="0" err="1" smtClean="0">
                <a:solidFill>
                  <a:schemeClr val="tx1"/>
                </a:solidFill>
                <a:latin typeface="+mn-lt"/>
                <a:ea typeface="+mn-ea"/>
                <a:cs typeface="+mn-cs"/>
              </a:rPr>
              <a:t>Verroust</a:t>
            </a:r>
            <a:r>
              <a:rPr lang="en-US" altLang="zh-CN" sz="1200" kern="1200" baseline="0" dirty="0" smtClean="0">
                <a:solidFill>
                  <a:schemeClr val="tx1"/>
                </a:solidFill>
                <a:latin typeface="+mn-lt"/>
                <a:ea typeface="+mn-ea"/>
                <a:cs typeface="+mn-cs"/>
              </a:rPr>
              <a:t> et al. [5]’s </a:t>
            </a:r>
            <a:r>
              <a:rPr lang="en-US" altLang="zh-CN" sz="1200" kern="1200" baseline="0" dirty="0" err="1" smtClean="0">
                <a:solidFill>
                  <a:schemeClr val="tx1"/>
                </a:solidFill>
                <a:latin typeface="+mn-lt"/>
                <a:ea typeface="+mn-ea"/>
                <a:cs typeface="+mn-cs"/>
              </a:rPr>
              <a:t>Reeb</a:t>
            </a:r>
            <a:r>
              <a:rPr lang="en-US" altLang="zh-CN" sz="1200" kern="1200" baseline="0" dirty="0" smtClean="0">
                <a:solidFill>
                  <a:schemeClr val="tx1"/>
                </a:solidFill>
                <a:latin typeface="+mn-lt"/>
                <a:ea typeface="+mn-ea"/>
                <a:cs typeface="+mn-cs"/>
              </a:rPr>
              <a:t> graph like method: Our skeletons are smoother, keep more features.</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baseline="0" dirty="0" err="1" smtClean="0">
                <a:solidFill>
                  <a:schemeClr val="tx1"/>
                </a:solidFill>
                <a:latin typeface="+mn-lt"/>
                <a:ea typeface="+mn-ea"/>
                <a:cs typeface="+mn-cs"/>
              </a:rPr>
              <a:t>Sharf</a:t>
            </a:r>
            <a:r>
              <a:rPr lang="en-US" altLang="zh-CN" sz="1200" kern="1200" baseline="0" dirty="0" smtClean="0">
                <a:solidFill>
                  <a:schemeClr val="tx1"/>
                </a:solidFill>
                <a:latin typeface="+mn-lt"/>
                <a:ea typeface="+mn-ea"/>
                <a:cs typeface="+mn-cs"/>
              </a:rPr>
              <a:t> et al. [4]’s Deformable blob, it need lost of parameter tuning and iterations to compute the result. </a:t>
            </a:r>
            <a:endParaRPr lang="zh-CN" alt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mn-lt"/>
              <a:ea typeface="+mn-ea"/>
              <a:cs typeface="+mn-cs"/>
            </a:endParaRPr>
          </a:p>
          <a:p>
            <a:r>
              <a:rPr lang="en-US" altLang="zh-CN" sz="1200" kern="1200" baseline="0" dirty="0" smtClean="0">
                <a:solidFill>
                  <a:schemeClr val="tx1"/>
                </a:solidFill>
                <a:latin typeface="+mn-lt"/>
                <a:ea typeface="+mn-ea"/>
                <a:cs typeface="+mn-cs"/>
              </a:rPr>
              <a:t>Compared to </a:t>
            </a:r>
            <a:r>
              <a:rPr lang="en-US" sz="1200" kern="1200" dirty="0" err="1" smtClean="0">
                <a:solidFill>
                  <a:schemeClr val="tx1"/>
                </a:solidFill>
                <a:latin typeface="+mn-lt"/>
                <a:ea typeface="+mn-ea"/>
                <a:cs typeface="+mn-cs"/>
              </a:rPr>
              <a:t>Tagliasacchi</a:t>
            </a:r>
            <a:r>
              <a:rPr lang="en-US" sz="1200" kern="1200" dirty="0" smtClean="0">
                <a:solidFill>
                  <a:schemeClr val="tx1"/>
                </a:solidFill>
                <a:latin typeface="+mn-lt"/>
                <a:ea typeface="+mn-ea"/>
                <a:cs typeface="+mn-cs"/>
              </a:rPr>
              <a:t>[9]’s </a:t>
            </a:r>
            <a:r>
              <a:rPr lang="en-US" altLang="zh-CN" sz="1200" kern="1200" baseline="0" dirty="0" smtClean="0">
                <a:solidFill>
                  <a:schemeClr val="tx1"/>
                </a:solidFill>
                <a:latin typeface="+mn-lt"/>
                <a:ea typeface="+mn-ea"/>
                <a:cs typeface="+mn-cs"/>
              </a:rPr>
              <a:t>generalized rotationally symmetric analysis method, our solution neither requires normal information or any strong prior on the input shape, and explicitly models joint structures.</a:t>
            </a:r>
            <a:endParaRPr lang="zh-CN" altLang="en-US" dirty="0" smtClean="0"/>
          </a:p>
        </p:txBody>
      </p:sp>
      <p:sp>
        <p:nvSpPr>
          <p:cNvPr id="4" name="灯片编号占位符 3"/>
          <p:cNvSpPr>
            <a:spLocks noGrp="1"/>
          </p:cNvSpPr>
          <p:nvPr>
            <p:ph type="sldNum" sz="quarter" idx="10"/>
          </p:nvPr>
        </p:nvSpPr>
        <p:spPr/>
        <p:txBody>
          <a:bodyPr/>
          <a:lstStyle/>
          <a:p>
            <a:pPr>
              <a:defRPr/>
            </a:pPr>
            <a:fld id="{076BE6FE-8B28-448A-A3AA-77566CCBE984}" type="slidenum">
              <a:rPr lang="zh-CN" altLang="en-US" smtClean="0"/>
              <a:pPr>
                <a:defRPr/>
              </a:pPr>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baseline="0" dirty="0" smtClean="0">
                <a:solidFill>
                  <a:schemeClr val="tx1"/>
                </a:solidFill>
                <a:latin typeface="+mn-lt"/>
                <a:ea typeface="+mn-ea"/>
                <a:cs typeface="+mn-cs"/>
              </a:rPr>
              <a:t>In many situations, both surface reconstruction and skeleton extraction</a:t>
            </a:r>
          </a:p>
          <a:p>
            <a:r>
              <a:rPr lang="en-US" altLang="zh-CN" sz="1200" kern="1200" baseline="0" dirty="0" smtClean="0">
                <a:solidFill>
                  <a:schemeClr val="tx1"/>
                </a:solidFill>
                <a:latin typeface="+mn-lt"/>
                <a:ea typeface="+mn-ea"/>
                <a:cs typeface="+mn-cs"/>
              </a:rPr>
              <a:t>automatically from the cloud is unsatisfactory both in terms of geometry and topology. </a:t>
            </a:r>
          </a:p>
          <a:p>
            <a:r>
              <a:rPr lang="en-US" altLang="zh-CN" sz="1200" kern="1200" baseline="0" dirty="0" smtClean="0">
                <a:solidFill>
                  <a:schemeClr val="tx1"/>
                </a:solidFill>
                <a:latin typeface="+mn-lt"/>
                <a:ea typeface="+mn-ea"/>
                <a:cs typeface="+mn-cs"/>
              </a:rPr>
              <a:t>Nevertheless, curve skeletons are more efficient structure for topology and geometry editing than meshes with thousands of vertices and faces.</a:t>
            </a:r>
          </a:p>
          <a:p>
            <a:endParaRPr lang="en-US" altLang="zh-CN" sz="1200" kern="1200" baseline="0" dirty="0" smtClean="0">
              <a:solidFill>
                <a:schemeClr val="tx1"/>
              </a:solidFill>
              <a:latin typeface="+mn-lt"/>
              <a:ea typeface="+mn-ea"/>
              <a:cs typeface="+mn-cs"/>
            </a:endParaRPr>
          </a:p>
          <a:p>
            <a:r>
              <a:rPr lang="en-US" altLang="zh-CN" sz="1200" kern="1200" baseline="0" dirty="0" smtClean="0">
                <a:solidFill>
                  <a:schemeClr val="tx1"/>
                </a:solidFill>
                <a:latin typeface="+mn-lt"/>
                <a:ea typeface="+mn-ea"/>
                <a:cs typeface="+mn-cs"/>
              </a:rPr>
              <a:t>Thus, we allow the user to refine the location of skeletal nodes and modify the topology of the skeleton graph, to obtain a refined skeleton.</a:t>
            </a:r>
          </a:p>
          <a:p>
            <a:endParaRPr lang="en-US" altLang="zh-CN" sz="1200" kern="1200" baseline="0" dirty="0" smtClean="0">
              <a:solidFill>
                <a:schemeClr val="tx1"/>
              </a:solidFill>
              <a:latin typeface="+mn-lt"/>
              <a:ea typeface="+mn-ea"/>
              <a:cs typeface="+mn-cs"/>
            </a:endParaRPr>
          </a:p>
          <a:p>
            <a:r>
              <a:rPr lang="en-US" altLang="zh-CN" sz="1200" kern="1200" baseline="0" dirty="0" smtClean="0">
                <a:solidFill>
                  <a:schemeClr val="tx1"/>
                </a:solidFill>
                <a:latin typeface="+mn-lt"/>
                <a:ea typeface="+mn-ea"/>
                <a:cs typeface="+mn-cs"/>
              </a:rPr>
              <a:t>Based on the refined skeleton, we strive to compute the signed distance field of the shape, so that its surface</a:t>
            </a:r>
          </a:p>
          <a:p>
            <a:r>
              <a:rPr lang="en-US" altLang="zh-CN" sz="1200" kern="1200" baseline="0" dirty="0" smtClean="0">
                <a:solidFill>
                  <a:schemeClr val="tx1"/>
                </a:solidFill>
                <a:latin typeface="+mn-lt"/>
                <a:ea typeface="+mn-ea"/>
                <a:cs typeface="+mn-cs"/>
              </a:rPr>
              <a:t>can be extracted by zero-level-set </a:t>
            </a:r>
            <a:r>
              <a:rPr lang="en-US" altLang="zh-CN" sz="1200" kern="1200" baseline="0" dirty="0" err="1" smtClean="0">
                <a:solidFill>
                  <a:schemeClr val="tx1"/>
                </a:solidFill>
                <a:latin typeface="+mn-lt"/>
                <a:ea typeface="+mn-ea"/>
                <a:cs typeface="+mn-cs"/>
              </a:rPr>
              <a:t>iso</a:t>
            </a:r>
            <a:r>
              <a:rPr lang="en-US" altLang="zh-CN" sz="1200" kern="1200" baseline="0" dirty="0" smtClean="0">
                <a:solidFill>
                  <a:schemeClr val="tx1"/>
                </a:solidFill>
                <a:latin typeface="+mn-lt"/>
                <a:ea typeface="+mn-ea"/>
                <a:cs typeface="+mn-cs"/>
              </a:rPr>
              <a:t>-surfacing.</a:t>
            </a:r>
          </a:p>
        </p:txBody>
      </p:sp>
      <p:sp>
        <p:nvSpPr>
          <p:cNvPr id="4" name="灯片编号占位符 3"/>
          <p:cNvSpPr>
            <a:spLocks noGrp="1"/>
          </p:cNvSpPr>
          <p:nvPr>
            <p:ph type="sldNum" sz="quarter" idx="10"/>
          </p:nvPr>
        </p:nvSpPr>
        <p:spPr/>
        <p:txBody>
          <a:bodyPr/>
          <a:lstStyle/>
          <a:p>
            <a:pPr>
              <a:defRPr/>
            </a:pPr>
            <a:fld id="{076BE6FE-8B28-448A-A3AA-77566CCBE984}" type="slidenum">
              <a:rPr lang="zh-CN" altLang="en-US" smtClean="0"/>
              <a:pPr>
                <a:defRPr/>
              </a:pPr>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a:lstStyle/>
          <a:p>
            <a:r>
              <a:rPr lang="en-US" altLang="zh-CN" dirty="0" smtClean="0"/>
              <a:t>At end, we’ll thank anonymous reviewers for their useful comments; shape repository for free models; and the organizations listed for their generous support.</a:t>
            </a:r>
          </a:p>
          <a:p>
            <a:pPr>
              <a:spcBef>
                <a:spcPct val="0"/>
              </a:spcBef>
            </a:pPr>
            <a:endParaRPr lang="en-US" altLang="zh-CN" dirty="0" smtClean="0"/>
          </a:p>
          <a:p>
            <a:pPr>
              <a:spcBef>
                <a:spcPct val="0"/>
              </a:spcBef>
            </a:pPr>
            <a:endParaRPr lang="en-US" altLang="zh-CN" dirty="0" smtClean="0"/>
          </a:p>
        </p:txBody>
      </p:sp>
      <p:sp>
        <p:nvSpPr>
          <p:cNvPr id="7066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3F63CF5F-D5AA-425C-AB32-A973757F92D2}" type="slidenum">
              <a:rPr lang="en-US" altLang="zh-CN" sz="1200"/>
              <a:pPr algn="r"/>
              <a:t>24</a:t>
            </a:fld>
            <a:endParaRPr lang="en-US" altLang="zh-CN" sz="12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173157"/>
            <a:ext cx="7772400" cy="1470025"/>
          </a:xfrm>
        </p:spPr>
        <p:txBody>
          <a:bodyPr anchor="b"/>
          <a:lstStyle>
            <a:lvl1pPr algn="l">
              <a:defRPr sz="4800"/>
            </a:lvl1pPr>
          </a:lstStyle>
          <a:p>
            <a:r>
              <a:rPr lang="zh-CN" altLang="en-US" dirty="0" smtClean="0"/>
              <a:t>单击此处编辑母版标题样式</a:t>
            </a:r>
            <a:endParaRPr lang="en-US" dirty="0"/>
          </a:p>
        </p:txBody>
      </p:sp>
      <p:sp>
        <p:nvSpPr>
          <p:cNvPr id="3" name="副标题 2"/>
          <p:cNvSpPr>
            <a:spLocks noGrp="1"/>
          </p:cNvSpPr>
          <p:nvPr>
            <p:ph type="subTitle" idx="1"/>
          </p:nvPr>
        </p:nvSpPr>
        <p:spPr>
          <a:xfrm>
            <a:off x="687716" y="2643182"/>
            <a:ext cx="6670366" cy="1752600"/>
          </a:xfrm>
        </p:spPr>
        <p:txBody>
          <a:bodyPr/>
          <a:lstStyle>
            <a:lvl1pPr marL="0" indent="0" algn="l">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a:p>
        </p:txBody>
      </p:sp>
      <p:sp>
        <p:nvSpPr>
          <p:cNvPr id="4" name="日期占位符 3"/>
          <p:cNvSpPr>
            <a:spLocks noGrp="1"/>
          </p:cNvSpPr>
          <p:nvPr>
            <p:ph type="dt" sz="half" idx="10"/>
          </p:nvPr>
        </p:nvSpPr>
        <p:spPr/>
        <p:txBody>
          <a:bodyPr/>
          <a:lstStyle>
            <a:lvl1pPr>
              <a:defRPr/>
            </a:lvl1pPr>
          </a:lstStyle>
          <a:p>
            <a:pPr>
              <a:defRPr/>
            </a:pPr>
            <a:fld id="{54163B74-871C-4152-AA70-2FFFA0F556C2}" type="datetime1">
              <a:rPr lang="zh-CN" altLang="en-US" smtClean="0"/>
              <a:pPr>
                <a:defRPr/>
              </a:pPr>
              <a:t>2010-6-7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2D82965-31E3-43AB-BC3D-9E968B6AB48F}" type="slidenum">
              <a:rPr lang="zh-CN" altLang="en-US"/>
              <a:pPr>
                <a:defRPr/>
              </a:pPr>
              <a:t>‹#›</a:t>
            </a:fld>
            <a:endParaRPr lang="zh-CN" altLang="en-US"/>
          </a:p>
        </p:txBody>
      </p:sp>
      <p:pic>
        <p:nvPicPr>
          <p:cNvPr id="1026" name="Picture 2" descr="C:\Documents and Settings\Administrator\桌面\1.jpg"/>
          <p:cNvPicPr>
            <a:picLocks noChangeAspect="1" noChangeArrowheads="1"/>
          </p:cNvPicPr>
          <p:nvPr userDrawn="1"/>
        </p:nvPicPr>
        <p:blipFill>
          <a:blip r:embed="rId2"/>
          <a:srcRect/>
          <a:stretch>
            <a:fillRect/>
          </a:stretch>
        </p:blipFill>
        <p:spPr bwMode="auto">
          <a:xfrm>
            <a:off x="0" y="0"/>
            <a:ext cx="1800225" cy="628650"/>
          </a:xfrm>
          <a:prstGeom prst="rect">
            <a:avLst/>
          </a:prstGeom>
          <a:noFill/>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sz="3600"/>
            </a:lvl1pPr>
          </a:lstStyle>
          <a:p>
            <a:r>
              <a:rPr lang="zh-CN" altLang="en-US" dirty="0" smtClean="0"/>
              <a:t>单击此处编辑母版标题样式</a:t>
            </a:r>
            <a:endParaRPr lang="en-US" dirty="0"/>
          </a:p>
        </p:txBody>
      </p:sp>
      <p:sp>
        <p:nvSpPr>
          <p:cNvPr id="3" name="内容占位符 2"/>
          <p:cNvSpPr>
            <a:spLocks noGrp="1"/>
          </p:cNvSpPr>
          <p:nvPr>
            <p:ph idx="1"/>
          </p:nvPr>
        </p:nvSpPr>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4" name="日期占位符 3"/>
          <p:cNvSpPr>
            <a:spLocks noGrp="1"/>
          </p:cNvSpPr>
          <p:nvPr>
            <p:ph type="dt" sz="half" idx="10"/>
          </p:nvPr>
        </p:nvSpPr>
        <p:spPr/>
        <p:txBody>
          <a:bodyPr/>
          <a:lstStyle>
            <a:lvl1pPr>
              <a:defRPr/>
            </a:lvl1pPr>
          </a:lstStyle>
          <a:p>
            <a:pPr>
              <a:defRPr/>
            </a:pPr>
            <a:fld id="{648B4BE2-FCB6-439F-BA2C-BCCE0DC712EE}" type="datetime1">
              <a:rPr lang="zh-CN" altLang="en-US" smtClean="0"/>
              <a:pPr>
                <a:defRPr/>
              </a:pPr>
              <a:t>2010-6-7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6BEEA6DE-2F47-4A6B-AE22-2F1052A0CAE7}" type="slidenum">
              <a:rPr lang="zh-CN" altLang="en-US"/>
              <a:pPr>
                <a:defRPr/>
              </a:pPr>
              <a:t>‹#›</a:t>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85800" y="2924181"/>
            <a:ext cx="7772400" cy="1362075"/>
          </a:xfrm>
        </p:spPr>
        <p:txBody>
          <a:bodyPr anchor="t"/>
          <a:lstStyle>
            <a:lvl1pPr algn="l">
              <a:defRPr sz="4400" b="0" cap="all"/>
            </a:lvl1pPr>
          </a:lstStyle>
          <a:p>
            <a:r>
              <a:rPr lang="zh-CN" altLang="en-US" smtClean="0"/>
              <a:t>单击此处编辑母版标题样式</a:t>
            </a:r>
            <a:endParaRPr lang="en-US"/>
          </a:p>
        </p:txBody>
      </p:sp>
      <p:sp>
        <p:nvSpPr>
          <p:cNvPr id="3" name="文本占位符 2"/>
          <p:cNvSpPr>
            <a:spLocks noGrp="1"/>
          </p:cNvSpPr>
          <p:nvPr>
            <p:ph type="body" idx="1"/>
          </p:nvPr>
        </p:nvSpPr>
        <p:spPr>
          <a:xfrm>
            <a:off x="685800" y="1428747"/>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3"/>
          <p:cNvSpPr>
            <a:spLocks noGrp="1"/>
          </p:cNvSpPr>
          <p:nvPr>
            <p:ph type="dt" sz="half" idx="10"/>
          </p:nvPr>
        </p:nvSpPr>
        <p:spPr/>
        <p:txBody>
          <a:bodyPr/>
          <a:lstStyle>
            <a:lvl1pPr>
              <a:defRPr/>
            </a:lvl1pPr>
          </a:lstStyle>
          <a:p>
            <a:pPr>
              <a:defRPr/>
            </a:pPr>
            <a:fld id="{2A6DAA39-A764-4666-BE48-568E7E5B3F1C}" type="datetime1">
              <a:rPr lang="zh-CN" altLang="en-US" smtClean="0"/>
              <a:pPr>
                <a:defRPr/>
              </a:pPr>
              <a:t>2010-6-7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20B57ED-F5AD-40D4-978C-B187AAE8C92A}" type="slidenum">
              <a:rPr lang="zh-CN" altLang="en-US"/>
              <a:pPr>
                <a:defRPr/>
              </a:pPr>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日期占位符 3"/>
          <p:cNvSpPr>
            <a:spLocks noGrp="1"/>
          </p:cNvSpPr>
          <p:nvPr>
            <p:ph type="dt" sz="half" idx="10"/>
          </p:nvPr>
        </p:nvSpPr>
        <p:spPr/>
        <p:txBody>
          <a:bodyPr/>
          <a:lstStyle>
            <a:lvl1pPr>
              <a:defRPr/>
            </a:lvl1pPr>
          </a:lstStyle>
          <a:p>
            <a:pPr>
              <a:defRPr/>
            </a:pPr>
            <a:fld id="{2B0D507A-38A9-4401-B593-4AFB477E3940}" type="datetime1">
              <a:rPr lang="zh-CN" altLang="en-US" smtClean="0"/>
              <a:pPr>
                <a:defRPr/>
              </a:pPr>
              <a:t>2010-6-7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8D085B1-5176-42E9-B4DC-D9FCAA0AD408}"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7" name="日期占位符 3"/>
          <p:cNvSpPr>
            <a:spLocks noGrp="1"/>
          </p:cNvSpPr>
          <p:nvPr>
            <p:ph type="dt" sz="half" idx="10"/>
          </p:nvPr>
        </p:nvSpPr>
        <p:spPr/>
        <p:txBody>
          <a:bodyPr/>
          <a:lstStyle>
            <a:lvl1pPr>
              <a:defRPr/>
            </a:lvl1pPr>
          </a:lstStyle>
          <a:p>
            <a:pPr>
              <a:defRPr/>
            </a:pPr>
            <a:fld id="{FF9AA460-5CCB-4BF0-864F-BEFD51B6CB28}" type="datetime1">
              <a:rPr lang="zh-CN" altLang="en-US" smtClean="0"/>
              <a:pPr>
                <a:defRPr/>
              </a:pPr>
              <a:t>2010-6-7</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100F688F-1A62-472C-8B9E-63B9FE40658F}"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日期占位符 3"/>
          <p:cNvSpPr>
            <a:spLocks noGrp="1"/>
          </p:cNvSpPr>
          <p:nvPr>
            <p:ph type="dt" sz="half" idx="10"/>
          </p:nvPr>
        </p:nvSpPr>
        <p:spPr/>
        <p:txBody>
          <a:bodyPr/>
          <a:lstStyle>
            <a:lvl1pPr>
              <a:defRPr/>
            </a:lvl1pPr>
          </a:lstStyle>
          <a:p>
            <a:pPr>
              <a:defRPr/>
            </a:pPr>
            <a:fld id="{55BC5F0A-CBFC-4139-81F1-D7028D5DBC92}" type="datetime1">
              <a:rPr lang="zh-CN" altLang="en-US" smtClean="0"/>
              <a:pPr>
                <a:defRPr/>
              </a:pPr>
              <a:t>2010-6-7</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4E30B140-69F5-414C-B0FE-654E302CC858}"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B3CA813F-8FA9-4A5E-AA59-293AD95D744C}" type="datetime1">
              <a:rPr lang="zh-CN" altLang="en-US" smtClean="0"/>
              <a:pPr>
                <a:defRPr/>
              </a:pPr>
              <a:t>2010-6-7</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8E9A305E-7730-4D11-8B13-637CD602D8B8}"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3" name="内容占位符 2"/>
          <p:cNvSpPr>
            <a:spLocks noGrp="1"/>
          </p:cNvSpPr>
          <p:nvPr>
            <p:ph idx="1"/>
          </p:nvPr>
        </p:nvSpPr>
        <p:spPr>
          <a:xfrm>
            <a:off x="460382" y="1071546"/>
            <a:ext cx="5111750" cy="50497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文本占位符 3"/>
          <p:cNvSpPr>
            <a:spLocks noGrp="1"/>
          </p:cNvSpPr>
          <p:nvPr>
            <p:ph type="body" sz="half" idx="2"/>
          </p:nvPr>
        </p:nvSpPr>
        <p:spPr>
          <a:xfrm>
            <a:off x="5679083" y="1071546"/>
            <a:ext cx="3008313" cy="34290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2" name="标题 1"/>
          <p:cNvSpPr>
            <a:spLocks noGrp="1"/>
          </p:cNvSpPr>
          <p:nvPr>
            <p:ph type="title"/>
          </p:nvPr>
        </p:nvSpPr>
        <p:spPr>
          <a:xfrm>
            <a:off x="457205" y="285728"/>
            <a:ext cx="8230993" cy="696626"/>
          </a:xfrm>
        </p:spPr>
        <p:txBody>
          <a:bodyPr/>
          <a:lstStyle>
            <a:lvl1pPr algn="ctr">
              <a:defRPr sz="3600" b="0"/>
            </a:lvl1pPr>
          </a:lstStyle>
          <a:p>
            <a:r>
              <a:rPr lang="zh-CN" altLang="en-US" smtClean="0"/>
              <a:t>单击此处编辑母版标题样式</a:t>
            </a:r>
            <a:endParaRPr lang="en-US"/>
          </a:p>
        </p:txBody>
      </p:sp>
      <p:sp>
        <p:nvSpPr>
          <p:cNvPr id="5" name="日期占位符 3"/>
          <p:cNvSpPr>
            <a:spLocks noGrp="1"/>
          </p:cNvSpPr>
          <p:nvPr>
            <p:ph type="dt" sz="half" idx="10"/>
          </p:nvPr>
        </p:nvSpPr>
        <p:spPr/>
        <p:txBody>
          <a:bodyPr/>
          <a:lstStyle>
            <a:lvl1pPr>
              <a:defRPr/>
            </a:lvl1pPr>
          </a:lstStyle>
          <a:p>
            <a:pPr>
              <a:defRPr/>
            </a:pPr>
            <a:fld id="{A1FDF433-5788-44D1-976C-647D39525B80}" type="datetime1">
              <a:rPr lang="zh-CN" altLang="en-US" smtClean="0"/>
              <a:pPr>
                <a:defRPr/>
              </a:pPr>
              <a:t>2010-6-7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97E262AF-BE76-4B3D-9D4F-6A764265743E}"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001024" y="642918"/>
            <a:ext cx="785818" cy="4572032"/>
          </a:xfrm>
        </p:spPr>
        <p:txBody>
          <a:bodyPr vert="eaVert"/>
          <a:lstStyle>
            <a:lvl1pPr algn="l">
              <a:defRPr sz="2400" b="0"/>
            </a:lvl1pPr>
          </a:lstStyle>
          <a:p>
            <a:r>
              <a:rPr lang="zh-CN" altLang="en-US" smtClean="0"/>
              <a:t>单击此处编辑母版标题样式</a:t>
            </a:r>
            <a:endParaRPr lang="en-US"/>
          </a:p>
        </p:txBody>
      </p:sp>
      <p:sp>
        <p:nvSpPr>
          <p:cNvPr id="3" name="图片占位符 2"/>
          <p:cNvSpPr>
            <a:spLocks noGrp="1"/>
          </p:cNvSpPr>
          <p:nvPr>
            <p:ph type="pic" idx="1"/>
          </p:nvPr>
        </p:nvSpPr>
        <p:spPr>
          <a:xfrm>
            <a:off x="442922" y="541340"/>
            <a:ext cx="6415094" cy="5459428"/>
          </a:xfrm>
          <a:prstGeom prst="roundRect">
            <a:avLst>
              <a:gd name="adj" fmla="val 4800"/>
            </a:avLst>
          </a:prstGeom>
          <a:solidFill>
            <a:schemeClr val="accent1">
              <a:tint val="20000"/>
            </a:schemeClr>
          </a:solidFill>
          <a:ln w="38100">
            <a:gradFill flip="none" rotWithShape="1">
              <a:gsLst>
                <a:gs pos="0">
                  <a:schemeClr val="accent1">
                    <a:alpha val="50000"/>
                  </a:schemeClr>
                </a:gs>
                <a:gs pos="100000">
                  <a:schemeClr val="accent1">
                    <a:tint val="20000"/>
                  </a:schemeClr>
                </a:gs>
              </a:gsLst>
              <a:lin ang="16200000" scaled="1"/>
              <a:tileRect/>
            </a:gradFill>
          </a:ln>
          <a:effectLst>
            <a:outerShdw blurRad="76200" dist="38100" dir="5400000" sx="100500" sy="100500" algn="tl" rotWithShape="0">
              <a:srgbClr val="000000">
                <a:alpha val="50000"/>
              </a:srgb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en-US" noProof="0"/>
          </a:p>
        </p:txBody>
      </p:sp>
      <p:sp>
        <p:nvSpPr>
          <p:cNvPr id="4" name="文本占位符 3"/>
          <p:cNvSpPr>
            <a:spLocks noGrp="1"/>
          </p:cNvSpPr>
          <p:nvPr>
            <p:ph type="body" sz="half" idx="2"/>
          </p:nvPr>
        </p:nvSpPr>
        <p:spPr>
          <a:xfrm>
            <a:off x="7072330" y="1000108"/>
            <a:ext cx="914368" cy="4214842"/>
          </a:xfrm>
        </p:spPr>
        <p:txBody>
          <a:bodyPr vert="eaVert" anchor="ctr"/>
          <a:lstStyle>
            <a:lvl1pPr marL="0" indent="0" algn="ctr">
              <a:buNone/>
              <a:defRPr sz="1400"/>
            </a:lvl1pPr>
            <a:lvl2pPr marL="457200" indent="0" algn="ctr">
              <a:buNone/>
              <a:defRPr sz="1200"/>
            </a:lvl2pPr>
            <a:lvl3pPr marL="914400" indent="0" algn="ctr">
              <a:buNone/>
              <a:defRPr sz="1000"/>
            </a:lvl3pPr>
            <a:lvl4pPr marL="1371600" indent="0" algn="ctr">
              <a:buNone/>
              <a:defRPr sz="900"/>
            </a:lvl4pPr>
            <a:lvl5pPr marL="1828800" indent="0" algn="ctr">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日期占位符 3"/>
          <p:cNvSpPr>
            <a:spLocks noGrp="1"/>
          </p:cNvSpPr>
          <p:nvPr>
            <p:ph type="dt" sz="half" idx="10"/>
          </p:nvPr>
        </p:nvSpPr>
        <p:spPr/>
        <p:txBody>
          <a:bodyPr/>
          <a:lstStyle>
            <a:lvl1pPr>
              <a:defRPr/>
            </a:lvl1pPr>
          </a:lstStyle>
          <a:p>
            <a:pPr>
              <a:defRPr/>
            </a:pPr>
            <a:fld id="{207FD8F7-01CF-4B89-A746-06E2E9AD679E}" type="datetime1">
              <a:rPr lang="zh-CN" altLang="en-US" smtClean="0"/>
              <a:pPr>
                <a:defRPr/>
              </a:pPr>
              <a:t>2010-6-7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C221653-27DA-4EDE-BC3C-3802D8BD8FAB}"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3"/>
          <p:cNvSpPr>
            <a:spLocks noGrp="1"/>
          </p:cNvSpPr>
          <p:nvPr>
            <p:ph type="dt" sz="half" idx="10"/>
          </p:nvPr>
        </p:nvSpPr>
        <p:spPr/>
        <p:txBody>
          <a:bodyPr/>
          <a:lstStyle>
            <a:lvl1pPr>
              <a:defRPr/>
            </a:lvl1pPr>
          </a:lstStyle>
          <a:p>
            <a:pPr>
              <a:defRPr/>
            </a:pPr>
            <a:fld id="{47379443-C487-4F11-9957-284D7E618A50}" type="datetime1">
              <a:rPr lang="zh-CN" altLang="en-US" smtClean="0"/>
              <a:pPr>
                <a:defRPr/>
              </a:pPr>
              <a:t>2010-6-7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A4F21A7-7155-4A7B-9E86-E967EC58F91B}"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143768" y="274639"/>
            <a:ext cx="1543032" cy="5851525"/>
          </a:xfrm>
        </p:spPr>
        <p:txBody>
          <a:bodyPr vert="eaVert"/>
          <a:lstStyle/>
          <a:p>
            <a:r>
              <a:rPr lang="zh-CN" altLang="en-US" smtClean="0"/>
              <a:t>单击此处编辑母版标题样式</a:t>
            </a:r>
            <a:endParaRPr lang="en-US"/>
          </a:p>
        </p:txBody>
      </p:sp>
      <p:sp>
        <p:nvSpPr>
          <p:cNvPr id="3" name="竖排文字占位符 2"/>
          <p:cNvSpPr>
            <a:spLocks noGrp="1"/>
          </p:cNvSpPr>
          <p:nvPr>
            <p:ph type="body" orient="vert" idx="1"/>
          </p:nvPr>
        </p:nvSpPr>
        <p:spPr>
          <a:xfrm>
            <a:off x="457200" y="274639"/>
            <a:ext cx="661513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3"/>
          <p:cNvSpPr>
            <a:spLocks noGrp="1"/>
          </p:cNvSpPr>
          <p:nvPr>
            <p:ph type="dt" sz="half" idx="10"/>
          </p:nvPr>
        </p:nvSpPr>
        <p:spPr/>
        <p:txBody>
          <a:bodyPr/>
          <a:lstStyle>
            <a:lvl1pPr>
              <a:defRPr/>
            </a:lvl1pPr>
          </a:lstStyle>
          <a:p>
            <a:pPr>
              <a:defRPr/>
            </a:pPr>
            <a:fld id="{22E28958-1D2B-4131-8BC1-9ECC1E98E1BC}" type="datetime1">
              <a:rPr lang="zh-CN" altLang="en-US" smtClean="0"/>
              <a:pPr>
                <a:defRPr/>
              </a:pPr>
              <a:t>2010-6-7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ADC92AE-B2CD-44C9-A738-A616C7D654AA}"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5.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图片 7"/>
          <p:cNvPicPr>
            <a:picLocks noChangeAspect="1"/>
          </p:cNvPicPr>
          <p:nvPr/>
        </p:nvPicPr>
        <p:blipFill>
          <a:blip r:embed="rId13">
            <a:duotone>
              <a:schemeClr val="accent6">
                <a:shade val="45000"/>
                <a:satMod val="135000"/>
              </a:schemeClr>
              <a:prstClr val="white"/>
            </a:duotone>
          </a:blip>
          <a:srcRect/>
          <a:stretch>
            <a:fillRect/>
          </a:stretch>
        </p:blipFill>
        <p:spPr bwMode="auto">
          <a:xfrm>
            <a:off x="6667500" y="4914900"/>
            <a:ext cx="2476500" cy="1943100"/>
          </a:xfrm>
          <a:prstGeom prst="rect">
            <a:avLst/>
          </a:prstGeom>
          <a:noFill/>
          <a:ln w="9525">
            <a:noFill/>
            <a:miter lim="800000"/>
            <a:headEnd/>
            <a:tailEnd/>
          </a:ln>
        </p:spPr>
      </p:pic>
      <p:pic>
        <p:nvPicPr>
          <p:cNvPr id="5129" name="图片 8"/>
          <p:cNvPicPr>
            <a:picLocks noChangeAspect="1"/>
          </p:cNvPicPr>
          <p:nvPr/>
        </p:nvPicPr>
        <p:blipFill>
          <a:blip r:embed="rId14">
            <a:duotone>
              <a:schemeClr val="accent6">
                <a:shade val="45000"/>
                <a:satMod val="135000"/>
              </a:schemeClr>
              <a:prstClr val="white"/>
            </a:duotone>
          </a:blip>
          <a:srcRect/>
          <a:stretch>
            <a:fillRect/>
          </a:stretch>
        </p:blipFill>
        <p:spPr bwMode="auto">
          <a:xfrm>
            <a:off x="0" y="6419850"/>
            <a:ext cx="9144000" cy="438150"/>
          </a:xfrm>
          <a:prstGeom prst="rect">
            <a:avLst/>
          </a:prstGeom>
          <a:noFill/>
          <a:ln w="9525">
            <a:noFill/>
            <a:miter lim="800000"/>
            <a:headEnd/>
            <a:tailEnd/>
          </a:ln>
        </p:spPr>
      </p:pic>
      <p:sp>
        <p:nvSpPr>
          <p:cNvPr id="5130" name="标题占位符 1"/>
          <p:cNvSpPr>
            <a:spLocks noGrp="1"/>
          </p:cNvSpPr>
          <p:nvPr>
            <p:ph type="title"/>
          </p:nvPr>
        </p:nvSpPr>
        <p:spPr bwMode="auto">
          <a:xfrm>
            <a:off x="457200" y="274638"/>
            <a:ext cx="8229600" cy="79690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dirty="0" smtClean="0"/>
              <a:t>单击此处编辑母版标题样式</a:t>
            </a:r>
            <a:endParaRPr lang="en-US" dirty="0" smtClean="0"/>
          </a:p>
        </p:txBody>
      </p:sp>
      <p:sp>
        <p:nvSpPr>
          <p:cNvPr id="5131"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smtClean="0"/>
          </a:p>
        </p:txBody>
      </p:sp>
      <p:sp>
        <p:nvSpPr>
          <p:cNvPr id="4" name="日期占位符 3"/>
          <p:cNvSpPr>
            <a:spLocks noGrp="1"/>
          </p:cNvSpPr>
          <p:nvPr>
            <p:ph type="dt" sz="half" idx="2"/>
          </p:nvPr>
        </p:nvSpPr>
        <p:spPr>
          <a:xfrm>
            <a:off x="457200" y="6356350"/>
            <a:ext cx="2133600" cy="365125"/>
          </a:xfrm>
          <a:prstGeom prst="rect">
            <a:avLst/>
          </a:prstGeom>
        </p:spPr>
        <p:txBody>
          <a:bodyPr vert="horz" rtlCol="0" anchor="ctr"/>
          <a:lstStyle>
            <a:lvl1pPr algn="l" eaLnBrk="1" fontAlgn="auto" latinLnBrk="0" hangingPunct="1">
              <a:spcBef>
                <a:spcPts val="0"/>
              </a:spcBef>
              <a:spcAft>
                <a:spcPts val="0"/>
              </a:spcAft>
              <a:defRPr kumimoji="0" sz="1200">
                <a:solidFill>
                  <a:schemeClr val="tx1">
                    <a:tint val="75000"/>
                  </a:schemeClr>
                </a:solidFill>
                <a:latin typeface="+mn-lt"/>
                <a:ea typeface="+mn-ea"/>
              </a:defRPr>
            </a:lvl1pPr>
          </a:lstStyle>
          <a:p>
            <a:pPr>
              <a:defRPr/>
            </a:pPr>
            <a:fld id="{51B5DF49-3A8E-4B13-BA4F-0D683FA2317C}" type="datetime1">
              <a:rPr lang="zh-CN" altLang="en-US" smtClean="0"/>
              <a:pPr>
                <a:defRPr/>
              </a:pPr>
              <a:t>2010-6-7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rtlCol="0" anchor="ctr"/>
          <a:lstStyle>
            <a:lvl1pPr algn="ctr" eaLnBrk="1" fontAlgn="auto" latinLnBrk="0" hangingPunct="1">
              <a:spcBef>
                <a:spcPts val="0"/>
              </a:spcBef>
              <a:spcAft>
                <a:spcPts val="0"/>
              </a:spcAft>
              <a:defRPr kumimoji="0" sz="1200">
                <a:solidFill>
                  <a:schemeClr val="tx1">
                    <a:tint val="75000"/>
                  </a:schemeClr>
                </a:solidFill>
                <a:latin typeface="+mn-lt"/>
                <a:ea typeface="+mn-ea"/>
              </a:defRPr>
            </a:lvl1pPr>
          </a:lstStyle>
          <a:p>
            <a:pPr>
              <a:defRPr/>
            </a:pPr>
            <a:endParaRPr lang="zh-CN" altLang="en-US" dirty="0"/>
          </a:p>
        </p:txBody>
      </p:sp>
      <p:sp>
        <p:nvSpPr>
          <p:cNvPr id="6" name="灯片编号占位符 5"/>
          <p:cNvSpPr>
            <a:spLocks noGrp="1"/>
          </p:cNvSpPr>
          <p:nvPr>
            <p:ph type="sldNum" sz="quarter" idx="4"/>
          </p:nvPr>
        </p:nvSpPr>
        <p:spPr>
          <a:xfrm>
            <a:off x="7010400" y="0"/>
            <a:ext cx="2133600" cy="365125"/>
          </a:xfrm>
          <a:prstGeom prst="rect">
            <a:avLst/>
          </a:prstGeom>
        </p:spPr>
        <p:txBody>
          <a:bodyPr vert="horz" rtlCol="0" anchor="ctr"/>
          <a:lstStyle>
            <a:lvl1pPr algn="r" eaLnBrk="1" fontAlgn="auto" latinLnBrk="0" hangingPunct="1">
              <a:spcBef>
                <a:spcPts val="0"/>
              </a:spcBef>
              <a:spcAft>
                <a:spcPts val="0"/>
              </a:spcAft>
              <a:defRPr kumimoji="0" sz="1200" b="1">
                <a:solidFill>
                  <a:srgbClr val="7030A0"/>
                </a:solidFill>
                <a:latin typeface="+mn-lt"/>
                <a:ea typeface="+mn-ea"/>
              </a:defRPr>
            </a:lvl1pPr>
          </a:lstStyle>
          <a:p>
            <a:pPr>
              <a:defRPr/>
            </a:pPr>
            <a:fld id="{E6D66C6B-6CB4-41AB-ACE7-8B130FC2E834}" type="slidenum">
              <a:rPr lang="zh-CN" altLang="en-US" smtClean="0"/>
              <a:pPr>
                <a:defRPr/>
              </a:pPr>
              <a:t>‹#›</a:t>
            </a:fld>
            <a:endParaRPr lang="zh-CN" altLang="en-US" dirty="0"/>
          </a:p>
        </p:txBody>
      </p:sp>
      <p:pic>
        <p:nvPicPr>
          <p:cNvPr id="14" name="Picture 2" descr="C:\Documents and Settings\Administrator\桌面\1.jpg"/>
          <p:cNvPicPr>
            <a:picLocks noChangeAspect="1" noChangeArrowheads="1"/>
          </p:cNvPicPr>
          <p:nvPr userDrawn="1"/>
        </p:nvPicPr>
        <p:blipFill>
          <a:blip r:embed="rId15"/>
          <a:srcRect/>
          <a:stretch>
            <a:fillRect/>
          </a:stretch>
        </p:blipFill>
        <p:spPr bwMode="auto">
          <a:xfrm>
            <a:off x="428596" y="1009636"/>
            <a:ext cx="8372475" cy="419100"/>
          </a:xfrm>
          <a:prstGeom prst="rect">
            <a:avLst/>
          </a:prstGeom>
          <a:noFill/>
        </p:spPr>
      </p:pic>
    </p:spTree>
  </p:cSld>
  <p:clrMap bg1="lt1" tx1="dk1" bg2="lt2" tx2="dk2" accent1="accent1" accent2="accent2" accent3="accent3" accent4="accent4" accent5="accent5" accent6="accent6" hlink="hlink" folHlink="folHlink"/>
  <p:sldLayoutIdLst>
    <p:sldLayoutId id="2147483696" r:id="rId1"/>
    <p:sldLayoutId id="2147483687" r:id="rId2"/>
    <p:sldLayoutId id="214748369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3600" b="1"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Maiandra GD" pitchFamily="34" charset="0"/>
          <a:ea typeface="隶书" pitchFamily="49" charset="-122"/>
        </a:defRPr>
      </a:lvl2pPr>
      <a:lvl3pPr algn="ctr" rtl="0" eaLnBrk="0" fontAlgn="base" hangingPunct="0">
        <a:spcBef>
          <a:spcPct val="0"/>
        </a:spcBef>
        <a:spcAft>
          <a:spcPct val="0"/>
        </a:spcAft>
        <a:defRPr sz="4400">
          <a:solidFill>
            <a:schemeClr val="tx2"/>
          </a:solidFill>
          <a:latin typeface="Maiandra GD" pitchFamily="34" charset="0"/>
          <a:ea typeface="隶书" pitchFamily="49" charset="-122"/>
        </a:defRPr>
      </a:lvl3pPr>
      <a:lvl4pPr algn="ctr" rtl="0" eaLnBrk="0" fontAlgn="base" hangingPunct="0">
        <a:spcBef>
          <a:spcPct val="0"/>
        </a:spcBef>
        <a:spcAft>
          <a:spcPct val="0"/>
        </a:spcAft>
        <a:defRPr sz="4400">
          <a:solidFill>
            <a:schemeClr val="tx2"/>
          </a:solidFill>
          <a:latin typeface="Maiandra GD" pitchFamily="34" charset="0"/>
          <a:ea typeface="隶书" pitchFamily="49" charset="-122"/>
        </a:defRPr>
      </a:lvl4pPr>
      <a:lvl5pPr algn="ctr" rtl="0" eaLnBrk="0" fontAlgn="base" hangingPunct="0">
        <a:spcBef>
          <a:spcPct val="0"/>
        </a:spcBef>
        <a:spcAft>
          <a:spcPct val="0"/>
        </a:spcAft>
        <a:defRPr sz="4400">
          <a:solidFill>
            <a:schemeClr val="tx2"/>
          </a:solidFill>
          <a:latin typeface="Maiandra GD" pitchFamily="34" charset="0"/>
          <a:ea typeface="隶书" pitchFamily="49" charset="-122"/>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0" fontAlgn="base" hangingPunct="0">
        <a:spcBef>
          <a:spcPct val="20000"/>
        </a:spcBef>
        <a:spcAft>
          <a:spcPct val="0"/>
        </a:spcAft>
        <a:buClr>
          <a:schemeClr val="accent1"/>
        </a:buClr>
        <a:buSzPct val="50000"/>
        <a:buFont typeface="Wingdings 2" pitchFamily="18"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50000"/>
        <a:buFont typeface="Wingdings 2" pitchFamily="18" charset="2"/>
        <a:buChar char="³"/>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7B9B57"/>
        </a:buClr>
        <a:buSzPct val="60000"/>
        <a:buFont typeface="Wingdings 2" pitchFamily="18" charset="2"/>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8B7396"/>
        </a:buClr>
        <a:buSzPct val="45000"/>
        <a:buFont typeface="Wingdings 2" pitchFamily="18" charset="2"/>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E89A53"/>
        </a:buClr>
        <a:buFont typeface="Wingdings 2" pitchFamily="18" charset="2"/>
        <a:buChar char=""/>
        <a:defRPr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gif"/></Relationships>
</file>

<file path=ppt/slides/_rels/slide2.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1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2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4.jpeg"/></Relationships>
</file>

<file path=ppt/slides/_rels/slide2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Documents and Settings\Administrator\桌面\1.jpg"/>
          <p:cNvPicPr>
            <a:picLocks noChangeAspect="1" noChangeArrowheads="1"/>
          </p:cNvPicPr>
          <p:nvPr/>
        </p:nvPicPr>
        <p:blipFill>
          <a:blip r:embed="rId3" cstate="print">
            <a:lum bright="70000" contrast="-70000"/>
          </a:blip>
          <a:srcRect/>
          <a:stretch>
            <a:fillRect/>
          </a:stretch>
        </p:blipFill>
        <p:spPr bwMode="auto">
          <a:xfrm>
            <a:off x="3571868" y="2214554"/>
            <a:ext cx="2690441" cy="3071834"/>
          </a:xfrm>
          <a:prstGeom prst="rect">
            <a:avLst/>
          </a:prstGeom>
          <a:noFill/>
        </p:spPr>
      </p:pic>
      <p:pic>
        <p:nvPicPr>
          <p:cNvPr id="8" name="Picture 15" descr="gruviWordCol.gif"/>
          <p:cNvPicPr>
            <a:picLocks noChangeAspect="1"/>
          </p:cNvPicPr>
          <p:nvPr/>
        </p:nvPicPr>
        <p:blipFill>
          <a:blip r:embed="rId4"/>
          <a:srcRect r="72374"/>
          <a:stretch>
            <a:fillRect/>
          </a:stretch>
        </p:blipFill>
        <p:spPr>
          <a:xfrm>
            <a:off x="1000100" y="5643578"/>
            <a:ext cx="912319" cy="455205"/>
          </a:xfrm>
          <a:prstGeom prst="rect">
            <a:avLst/>
          </a:prstGeom>
        </p:spPr>
      </p:pic>
      <p:sp>
        <p:nvSpPr>
          <p:cNvPr id="6" name="Subtitle 18"/>
          <p:cNvSpPr txBox="1">
            <a:spLocks/>
          </p:cNvSpPr>
          <p:nvPr/>
        </p:nvSpPr>
        <p:spPr bwMode="auto">
          <a:xfrm>
            <a:off x="714348" y="3571876"/>
            <a:ext cx="6143668" cy="258692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70000" lnSpcReduction="20000"/>
          </a:bodyPr>
          <a:lstStyle/>
          <a:p>
            <a:pPr marL="0" marR="0" lvl="0" indent="0" algn="l" defTabSz="914400" rtl="0" eaLnBrk="0" fontAlgn="base" latinLnBrk="0" hangingPunct="0">
              <a:lnSpc>
                <a:spcPct val="100000"/>
              </a:lnSpc>
              <a:spcBef>
                <a:spcPct val="20000"/>
              </a:spcBef>
              <a:spcAft>
                <a:spcPct val="0"/>
              </a:spcAft>
              <a:buClr>
                <a:schemeClr val="accent1"/>
              </a:buClr>
              <a:buSzPct val="50000"/>
              <a:buFont typeface="Wingdings 2" pitchFamily="18" charset="2"/>
              <a:buNone/>
              <a:tabLst/>
              <a:defRPr/>
            </a:pPr>
            <a:r>
              <a:rPr kumimoji="0" lang="en-US" sz="3200" b="0" i="0" u="none" strike="noStrike" kern="1200" cap="none" spc="0" normalizeH="0" baseline="0" noProof="0" dirty="0" smtClean="0">
                <a:ln>
                  <a:noFill/>
                </a:ln>
                <a:effectLst/>
                <a:uLnTx/>
                <a:uFillTx/>
                <a:latin typeface="+mn-lt"/>
                <a:ea typeface="+mn-ea"/>
                <a:cs typeface="+mn-cs"/>
              </a:rPr>
              <a:t>Junjie Cao</a:t>
            </a:r>
            <a:r>
              <a:rPr kumimoji="0" lang="en-US" sz="3200" b="0" i="0" u="none" strike="noStrike" kern="1200" cap="none" spc="0" normalizeH="0" baseline="30000" noProof="0" dirty="0" smtClean="0">
                <a:ln>
                  <a:noFill/>
                </a:ln>
                <a:effectLst/>
                <a:uLnTx/>
                <a:uFillTx/>
                <a:latin typeface="+mn-lt"/>
                <a:ea typeface="+mn-ea"/>
                <a:cs typeface="+mn-cs"/>
              </a:rPr>
              <a:t>1</a:t>
            </a:r>
            <a:r>
              <a:rPr kumimoji="0" lang="en-US" sz="3200" b="0" i="0" u="none" strike="noStrike" kern="1200" cap="none" spc="0" normalizeH="0" baseline="0" noProof="0" dirty="0" smtClean="0">
                <a:ln>
                  <a:noFill/>
                </a:ln>
                <a:effectLst/>
                <a:uLnTx/>
                <a:uFillTx/>
                <a:latin typeface="+mn-lt"/>
                <a:ea typeface="+mn-ea"/>
                <a:cs typeface="+mn-cs"/>
              </a:rPr>
              <a:t>,</a:t>
            </a:r>
          </a:p>
          <a:p>
            <a:pPr marL="0" marR="0" lvl="0" indent="0" algn="l" defTabSz="914400" rtl="0" eaLnBrk="0" fontAlgn="base" latinLnBrk="0" hangingPunct="0">
              <a:lnSpc>
                <a:spcPct val="100000"/>
              </a:lnSpc>
              <a:spcBef>
                <a:spcPct val="20000"/>
              </a:spcBef>
              <a:spcAft>
                <a:spcPct val="0"/>
              </a:spcAft>
              <a:buClr>
                <a:schemeClr val="accent1"/>
              </a:buClr>
              <a:buSzPct val="50000"/>
              <a:buFont typeface="Wingdings 2" pitchFamily="18" charset="2"/>
              <a:buNone/>
              <a:tabLst/>
              <a:defRPr/>
            </a:pPr>
            <a:r>
              <a:rPr kumimoji="0" lang="en-US" sz="3200" b="0" i="0" u="none" strike="noStrike" kern="1200" cap="none" spc="0" normalizeH="0" baseline="0" noProof="0" dirty="0" smtClean="0">
                <a:ln>
                  <a:noFill/>
                </a:ln>
                <a:effectLst/>
                <a:uLnTx/>
                <a:uFillTx/>
                <a:latin typeface="+mn-lt"/>
                <a:ea typeface="+mn-ea"/>
                <a:cs typeface="+mn-cs"/>
              </a:rPr>
              <a:t>Andrea Tagliasacchi</a:t>
            </a:r>
            <a:r>
              <a:rPr kumimoji="0" lang="en-US" sz="3200" b="0" i="0" u="none" strike="noStrike" kern="1200" cap="none" spc="0" normalizeH="0" baseline="30000" noProof="0" dirty="0" smtClean="0">
                <a:ln>
                  <a:noFill/>
                </a:ln>
                <a:effectLst/>
                <a:uLnTx/>
                <a:uFillTx/>
                <a:latin typeface="+mn-lt"/>
                <a:ea typeface="+mn-ea"/>
                <a:cs typeface="+mn-cs"/>
              </a:rPr>
              <a:t>2</a:t>
            </a:r>
            <a:r>
              <a:rPr kumimoji="0" lang="en-US" sz="3200" b="0" i="0" u="none" strike="noStrike" kern="1200" cap="none" spc="0" normalizeH="0" baseline="0" noProof="0" dirty="0" smtClean="0">
                <a:ln>
                  <a:noFill/>
                </a:ln>
                <a:effectLst/>
                <a:uLnTx/>
                <a:uFillTx/>
                <a:latin typeface="+mn-lt"/>
                <a:ea typeface="+mn-ea"/>
                <a:cs typeface="+mn-cs"/>
              </a:rPr>
              <a:t>, </a:t>
            </a:r>
          </a:p>
          <a:p>
            <a:pPr eaLnBrk="0" hangingPunct="0">
              <a:spcBef>
                <a:spcPct val="20000"/>
              </a:spcBef>
              <a:buClr>
                <a:schemeClr val="accent1"/>
              </a:buClr>
              <a:buSzPct val="50000"/>
              <a:defRPr/>
            </a:pPr>
            <a:r>
              <a:rPr lang="en-US" altLang="zh-CN" sz="3200" dirty="0" smtClean="0">
                <a:latin typeface="+mn-lt"/>
                <a:ea typeface="+mn-ea"/>
              </a:rPr>
              <a:t>Matt Olson</a:t>
            </a:r>
            <a:r>
              <a:rPr lang="en-US" altLang="zh-CN" sz="3200" baseline="30000" dirty="0" smtClean="0">
                <a:latin typeface="+mn-lt"/>
                <a:ea typeface="+mn-ea"/>
              </a:rPr>
              <a:t>2</a:t>
            </a:r>
            <a:r>
              <a:rPr lang="en-US" sz="3200" dirty="0" smtClean="0">
                <a:latin typeface="+mn-lt"/>
                <a:ea typeface="+mn-ea"/>
              </a:rPr>
              <a:t>,</a:t>
            </a:r>
          </a:p>
          <a:p>
            <a:pPr eaLnBrk="0" hangingPunct="0">
              <a:spcBef>
                <a:spcPct val="20000"/>
              </a:spcBef>
              <a:buClr>
                <a:schemeClr val="accent1"/>
              </a:buClr>
              <a:buSzPct val="50000"/>
              <a:defRPr/>
            </a:pPr>
            <a:r>
              <a:rPr lang="en-US" sz="3200" dirty="0" err="1" smtClean="0">
                <a:latin typeface="+mn-lt"/>
                <a:ea typeface="+mn-ea"/>
              </a:rPr>
              <a:t>Hao</a:t>
            </a:r>
            <a:r>
              <a:rPr lang="en-US" sz="3200" dirty="0" smtClean="0">
                <a:latin typeface="+mn-lt"/>
                <a:ea typeface="+mn-ea"/>
              </a:rPr>
              <a:t> Zhang</a:t>
            </a:r>
            <a:r>
              <a:rPr lang="en-US" sz="3200" baseline="30000" dirty="0" smtClean="0">
                <a:latin typeface="+mn-lt"/>
                <a:ea typeface="+mn-ea"/>
              </a:rPr>
              <a:t>2</a:t>
            </a:r>
            <a:r>
              <a:rPr lang="en-US" sz="3200" dirty="0" smtClean="0">
                <a:latin typeface="+mn-lt"/>
                <a:ea typeface="+mn-ea"/>
              </a:rPr>
              <a:t>, </a:t>
            </a:r>
          </a:p>
          <a:p>
            <a:pPr eaLnBrk="0" hangingPunct="0">
              <a:spcBef>
                <a:spcPct val="20000"/>
              </a:spcBef>
              <a:buClr>
                <a:schemeClr val="accent1"/>
              </a:buClr>
              <a:buSzPct val="50000"/>
              <a:defRPr/>
            </a:pPr>
            <a:r>
              <a:rPr lang="en-US" altLang="zh-CN" sz="3200" dirty="0" err="1" smtClean="0">
                <a:latin typeface="+mn-lt"/>
                <a:ea typeface="+mn-ea"/>
              </a:rPr>
              <a:t>Zhixun</a:t>
            </a:r>
            <a:r>
              <a:rPr lang="en-US" altLang="zh-CN" sz="3200" dirty="0" smtClean="0">
                <a:latin typeface="+mn-lt"/>
                <a:ea typeface="+mn-ea"/>
              </a:rPr>
              <a:t> Su</a:t>
            </a:r>
            <a:r>
              <a:rPr lang="en-US" altLang="zh-CN" sz="3200" baseline="30000" dirty="0" smtClean="0">
                <a:latin typeface="+mn-lt"/>
                <a:ea typeface="+mn-ea"/>
              </a:rPr>
              <a:t>1</a:t>
            </a:r>
            <a:endParaRPr lang="en-US" sz="3200" baseline="30000" dirty="0" smtClean="0">
              <a:latin typeface="+mn-lt"/>
              <a:ea typeface="+mn-ea"/>
            </a:endParaRPr>
          </a:p>
          <a:p>
            <a:pPr marL="0" marR="0" lvl="0" indent="0" algn="l" defTabSz="914400" rtl="0" eaLnBrk="0" fontAlgn="base" latinLnBrk="0" hangingPunct="0">
              <a:lnSpc>
                <a:spcPct val="100000"/>
              </a:lnSpc>
              <a:spcBef>
                <a:spcPct val="20000"/>
              </a:spcBef>
              <a:spcAft>
                <a:spcPct val="0"/>
              </a:spcAft>
              <a:buClr>
                <a:schemeClr val="accent1"/>
              </a:buClr>
              <a:buSzPct val="50000"/>
              <a:buFont typeface="Wingdings 2" pitchFamily="18" charset="2"/>
              <a:buNone/>
              <a:tabLst/>
              <a:defRPr/>
            </a:pPr>
            <a:endParaRPr kumimoji="0" lang="en-US" sz="3200" b="0" i="0" u="none" strike="noStrike" kern="1200" cap="none" spc="0" normalizeH="0" baseline="30000" noProof="0" dirty="0" smtClean="0">
              <a:ln>
                <a:noFill/>
              </a:ln>
              <a:effectLst/>
              <a:uLnTx/>
              <a:uFillTx/>
              <a:latin typeface="+mn-lt"/>
              <a:ea typeface="+mn-ea"/>
              <a:cs typeface="+mn-cs"/>
            </a:endParaRPr>
          </a:p>
          <a:p>
            <a:pPr eaLnBrk="0" hangingPunct="0">
              <a:spcBef>
                <a:spcPct val="20000"/>
              </a:spcBef>
              <a:buClr>
                <a:schemeClr val="accent1"/>
              </a:buClr>
              <a:buSzPct val="50000"/>
              <a:defRPr/>
            </a:pPr>
            <a:r>
              <a:rPr kumimoji="0" lang="en-US" sz="2800" b="0" i="0" u="none" strike="noStrike" kern="1200" cap="none" spc="0" normalizeH="0" baseline="30000" noProof="0" dirty="0" smtClean="0">
                <a:ln>
                  <a:noFill/>
                </a:ln>
                <a:effectLst/>
                <a:uLnTx/>
                <a:uFillTx/>
                <a:latin typeface="+mn-lt"/>
                <a:ea typeface="+mn-ea"/>
                <a:cs typeface="+mn-cs"/>
              </a:rPr>
              <a:t>1   </a:t>
            </a:r>
            <a:r>
              <a:rPr lang="en-US" sz="2800" dirty="0" smtClean="0"/>
              <a:t>Dalian University of Technology</a:t>
            </a:r>
          </a:p>
          <a:p>
            <a:pPr lvl="0" eaLnBrk="0" hangingPunct="0">
              <a:spcBef>
                <a:spcPct val="20000"/>
              </a:spcBef>
              <a:buClr>
                <a:schemeClr val="accent1"/>
              </a:buClr>
              <a:buSzPct val="50000"/>
              <a:defRPr/>
            </a:pPr>
            <a:r>
              <a:rPr kumimoji="0" lang="en-US" sz="2800" b="0" i="0" u="none" strike="noStrike" kern="1200" cap="none" spc="0" normalizeH="0" baseline="30000" noProof="0" dirty="0" smtClean="0">
                <a:ln>
                  <a:noFill/>
                </a:ln>
                <a:effectLst/>
                <a:uLnTx/>
                <a:uFillTx/>
                <a:latin typeface="+mn-lt"/>
                <a:ea typeface="+mn-ea"/>
                <a:cs typeface="+mn-cs"/>
              </a:rPr>
              <a:t>2</a:t>
            </a:r>
            <a:r>
              <a:rPr kumimoji="0" lang="en-US" sz="2800" b="0" i="0" u="none" strike="noStrike" kern="1200" cap="none" spc="0" normalizeH="0" baseline="0" noProof="0" dirty="0" smtClean="0">
                <a:ln>
                  <a:noFill/>
                </a:ln>
                <a:effectLst/>
                <a:uLnTx/>
                <a:uFillTx/>
                <a:latin typeface="+mn-lt"/>
                <a:ea typeface="+mn-ea"/>
                <a:cs typeface="+mn-cs"/>
              </a:rPr>
              <a:t>                   </a:t>
            </a:r>
            <a:r>
              <a:rPr lang="en-US" sz="2800" dirty="0" smtClean="0"/>
              <a:t>Simon Fraser University</a:t>
            </a:r>
            <a:endParaRPr kumimoji="0" lang="en-US" sz="28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1026" name="Picture 2" descr="C:\Documents and Settings\Administrator\桌面\1.jpg"/>
          <p:cNvPicPr>
            <a:picLocks noChangeAspect="1" noChangeArrowheads="1"/>
          </p:cNvPicPr>
          <p:nvPr/>
        </p:nvPicPr>
        <p:blipFill>
          <a:blip r:embed="rId5" cstate="print"/>
          <a:srcRect/>
          <a:stretch>
            <a:fillRect/>
          </a:stretch>
        </p:blipFill>
        <p:spPr bwMode="auto">
          <a:xfrm>
            <a:off x="4714877" y="5334178"/>
            <a:ext cx="428628" cy="433116"/>
          </a:xfrm>
          <a:prstGeom prst="rect">
            <a:avLst/>
          </a:prstGeom>
          <a:noFill/>
        </p:spPr>
      </p:pic>
      <p:pic>
        <p:nvPicPr>
          <p:cNvPr id="9" name="Picture 12" descr="SFU_Block_P187_PB7.jpg"/>
          <p:cNvPicPr>
            <a:picLocks noChangeAspect="1"/>
          </p:cNvPicPr>
          <p:nvPr/>
        </p:nvPicPr>
        <p:blipFill>
          <a:blip r:embed="rId6" cstate="print"/>
          <a:stretch>
            <a:fillRect/>
          </a:stretch>
        </p:blipFill>
        <p:spPr>
          <a:xfrm>
            <a:off x="4714876" y="5786454"/>
            <a:ext cx="513255" cy="285752"/>
          </a:xfrm>
          <a:prstGeom prst="rect">
            <a:avLst/>
          </a:prstGeom>
        </p:spPr>
      </p:pic>
      <p:sp>
        <p:nvSpPr>
          <p:cNvPr id="10" name="矩形 9"/>
          <p:cNvSpPr/>
          <p:nvPr/>
        </p:nvSpPr>
        <p:spPr>
          <a:xfrm>
            <a:off x="285720" y="1000108"/>
            <a:ext cx="8643998" cy="5000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ctrTitle"/>
          </p:nvPr>
        </p:nvSpPr>
        <p:spPr>
          <a:xfrm>
            <a:off x="0" y="714356"/>
            <a:ext cx="9144000" cy="1357322"/>
          </a:xfrm>
        </p:spPr>
        <p:txBody>
          <a:bodyPr rtlCol="0">
            <a:normAutofit fontScale="90000"/>
          </a:bodyPr>
          <a:lstStyle/>
          <a:p>
            <a:pPr algn="ctr" eaLnBrk="1" fontAlgn="auto" hangingPunct="1">
              <a:spcAft>
                <a:spcPts val="0"/>
              </a:spcAft>
              <a:defRPr/>
            </a:pPr>
            <a:r>
              <a:rPr lang="en-US" altLang="zh-CN" sz="5400" dirty="0" smtClean="0"/>
              <a:t>Point Cloud Skeletons via </a:t>
            </a:r>
            <a:r>
              <a:rPr lang="en-US" altLang="zh-CN" sz="5400" dirty="0" err="1" smtClean="0"/>
              <a:t>Laplacian</a:t>
            </a:r>
            <a:r>
              <a:rPr lang="en-US" altLang="zh-CN" sz="5400" dirty="0" smtClean="0"/>
              <a:t>-Based Contraction</a:t>
            </a:r>
            <a:endParaRPr lang="zh-CN" altLang="en-US" dirty="0">
              <a:solidFill>
                <a:schemeClr val="bg1">
                  <a:lumMod val="50000"/>
                </a:schemeClr>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101600" y="0"/>
            <a:ext cx="8613804"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defRPr/>
            </a:pPr>
            <a:r>
              <a:rPr kumimoji="0" lang="en-US" sz="3600" b="1" i="0" u="none" strike="noStrike" kern="1200" cap="none" spc="0" normalizeH="0" baseline="0" noProof="0" dirty="0" smtClean="0">
                <a:ln>
                  <a:noFill/>
                </a:ln>
                <a:solidFill>
                  <a:schemeClr val="tx2"/>
                </a:solidFill>
                <a:effectLst/>
                <a:uLnTx/>
                <a:uFillTx/>
                <a:latin typeface="+mj-lt"/>
                <a:ea typeface="+mj-ea"/>
                <a:cs typeface="+mj-cs"/>
              </a:rPr>
              <a:t>Curve </a:t>
            </a:r>
            <a:r>
              <a:rPr lang="en-US" sz="3600" b="1" dirty="0" smtClean="0">
                <a:solidFill>
                  <a:schemeClr val="tx2"/>
                </a:solidFill>
                <a:latin typeface="+mj-lt"/>
                <a:ea typeface="+mj-ea"/>
                <a:cs typeface="+mj-cs"/>
              </a:rPr>
              <a:t>skeletons and their applications</a:t>
            </a:r>
            <a:endParaRPr lang="en-US" sz="3600" b="1" dirty="0">
              <a:solidFill>
                <a:schemeClr val="tx2"/>
              </a:solidFill>
              <a:latin typeface="+mj-lt"/>
              <a:ea typeface="+mj-ea"/>
              <a:cs typeface="+mj-cs"/>
            </a:endParaRPr>
          </a:p>
        </p:txBody>
      </p:sp>
      <p:sp>
        <p:nvSpPr>
          <p:cNvPr id="6" name="Slide Number Placeholder 11"/>
          <p:cNvSpPr>
            <a:spLocks noGrp="1"/>
          </p:cNvSpPr>
          <p:nvPr>
            <p:ph type="sldNum" sz="quarter" idx="12"/>
          </p:nvPr>
        </p:nvSpPr>
        <p:spPr>
          <a:xfrm>
            <a:off x="8382000" y="0"/>
            <a:ext cx="762000" cy="365125"/>
          </a:xfrm>
        </p:spPr>
        <p:txBody>
          <a:bodyPr/>
          <a:lstStyle/>
          <a:p>
            <a:fld id="{823A3B13-B9C3-42D0-9D3D-A97F7B406212}" type="slidenum">
              <a:rPr lang="en-US" smtClean="0"/>
              <a:pPr/>
              <a:t>2</a:t>
            </a:fld>
            <a:endParaRPr lang="en-US" dirty="0"/>
          </a:p>
        </p:txBody>
      </p:sp>
      <p:sp>
        <p:nvSpPr>
          <p:cNvPr id="7" name="TextBox 6"/>
          <p:cNvSpPr txBox="1"/>
          <p:nvPr/>
        </p:nvSpPr>
        <p:spPr>
          <a:xfrm>
            <a:off x="357158" y="1357298"/>
            <a:ext cx="8043333" cy="369332"/>
          </a:xfrm>
          <a:prstGeom prst="rect">
            <a:avLst/>
          </a:prstGeom>
          <a:noFill/>
        </p:spPr>
        <p:txBody>
          <a:bodyPr wrap="square" rtlCol="0">
            <a:spAutoFit/>
          </a:bodyPr>
          <a:lstStyle/>
          <a:p>
            <a:r>
              <a:rPr lang="en-US" dirty="0" smtClean="0">
                <a:solidFill>
                  <a:srgbClr val="000000"/>
                </a:solidFill>
              </a:rPr>
              <a:t>A 1D curve providing a compact representation of the shape </a:t>
            </a:r>
            <a:r>
              <a:rPr lang="en-US" sz="1200" dirty="0" smtClean="0">
                <a:solidFill>
                  <a:srgbClr val="000000"/>
                </a:solidFill>
              </a:rPr>
              <a:t>[Cornea et al. 20 07]</a:t>
            </a:r>
          </a:p>
        </p:txBody>
      </p:sp>
      <p:pic>
        <p:nvPicPr>
          <p:cNvPr id="12" name="Picture 22" descr="96.png"/>
          <p:cNvPicPr>
            <a:picLocks noChangeAspect="1"/>
          </p:cNvPicPr>
          <p:nvPr/>
        </p:nvPicPr>
        <p:blipFill>
          <a:blip r:embed="rId3"/>
          <a:stretch>
            <a:fillRect/>
          </a:stretch>
        </p:blipFill>
        <p:spPr>
          <a:xfrm>
            <a:off x="4357686" y="2000240"/>
            <a:ext cx="2975841" cy="2687524"/>
          </a:xfrm>
          <a:prstGeom prst="rect">
            <a:avLst/>
          </a:prstGeom>
        </p:spPr>
      </p:pic>
      <p:pic>
        <p:nvPicPr>
          <p:cNvPr id="13" name="Picture 24" descr="19.png"/>
          <p:cNvPicPr>
            <a:picLocks noChangeAspect="1"/>
          </p:cNvPicPr>
          <p:nvPr/>
        </p:nvPicPr>
        <p:blipFill>
          <a:blip r:embed="rId4"/>
          <a:stretch>
            <a:fillRect/>
          </a:stretch>
        </p:blipFill>
        <p:spPr>
          <a:xfrm>
            <a:off x="714348" y="2000240"/>
            <a:ext cx="3652327" cy="1987296"/>
          </a:xfrm>
          <a:prstGeom prst="rect">
            <a:avLst/>
          </a:prstGeom>
        </p:spPr>
      </p:pic>
      <p:pic>
        <p:nvPicPr>
          <p:cNvPr id="10" name="Picture 17" descr="122.png"/>
          <p:cNvPicPr>
            <a:picLocks noChangeAspect="1"/>
          </p:cNvPicPr>
          <p:nvPr/>
        </p:nvPicPr>
        <p:blipFill>
          <a:blip r:embed="rId5"/>
          <a:stretch>
            <a:fillRect/>
          </a:stretch>
        </p:blipFill>
        <p:spPr>
          <a:xfrm>
            <a:off x="714348" y="3929066"/>
            <a:ext cx="2590800" cy="2397697"/>
          </a:xfrm>
          <a:prstGeom prst="rect">
            <a:avLst/>
          </a:prstGeom>
        </p:spPr>
      </p:pic>
      <p:pic>
        <p:nvPicPr>
          <p:cNvPr id="14" name="Picture 15" descr="64.png"/>
          <p:cNvPicPr>
            <a:picLocks noChangeAspect="1"/>
          </p:cNvPicPr>
          <p:nvPr/>
        </p:nvPicPr>
        <p:blipFill>
          <a:blip r:embed="rId6" cstate="print"/>
          <a:stretch>
            <a:fillRect/>
          </a:stretch>
        </p:blipFill>
        <p:spPr>
          <a:xfrm>
            <a:off x="714348" y="2000240"/>
            <a:ext cx="1785950" cy="2709025"/>
          </a:xfrm>
          <a:prstGeom prst="rect">
            <a:avLst/>
          </a:prstGeom>
        </p:spPr>
      </p:pic>
      <p:pic>
        <p:nvPicPr>
          <p:cNvPr id="11" name="Picture 12" descr="27.png"/>
          <p:cNvPicPr>
            <a:picLocks noChangeAspect="1"/>
          </p:cNvPicPr>
          <p:nvPr/>
        </p:nvPicPr>
        <p:blipFill>
          <a:blip r:embed="rId7" cstate="print"/>
          <a:stretch>
            <a:fillRect/>
          </a:stretch>
        </p:blipFill>
        <p:spPr>
          <a:xfrm>
            <a:off x="1357290" y="3571876"/>
            <a:ext cx="5286412" cy="2676247"/>
          </a:xfrm>
          <a:prstGeom prst="rect">
            <a:avLst/>
          </a:prstGeom>
        </p:spPr>
      </p:pic>
      <p:pic>
        <p:nvPicPr>
          <p:cNvPr id="2050" name="Picture 2"/>
          <p:cNvPicPr>
            <a:picLocks noChangeAspect="1" noChangeArrowheads="1"/>
          </p:cNvPicPr>
          <p:nvPr/>
        </p:nvPicPr>
        <p:blipFill>
          <a:blip r:embed="rId8"/>
          <a:srcRect/>
          <a:stretch>
            <a:fillRect/>
          </a:stretch>
        </p:blipFill>
        <p:spPr bwMode="auto">
          <a:xfrm>
            <a:off x="2214546" y="2857496"/>
            <a:ext cx="3894915" cy="2043109"/>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accel="50000" decel="5000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1+#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accel="50000" decel="5000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0-#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accel="50000" decel="5000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2050"/>
                                        </p:tgtEl>
                                        <p:attrNameLst>
                                          <p:attrName>style.visibility</p:attrName>
                                        </p:attrNameLst>
                                      </p:cBhvr>
                                      <p:to>
                                        <p:strVal val="visible"/>
                                      </p:to>
                                    </p:set>
                                    <p:anim calcmode="lin" valueType="num">
                                      <p:cBhvr additive="base">
                                        <p:cTn id="37" dur="500" fill="hold"/>
                                        <p:tgtEl>
                                          <p:spTgt spid="2050"/>
                                        </p:tgtEl>
                                        <p:attrNameLst>
                                          <p:attrName>ppt_x</p:attrName>
                                        </p:attrNameLst>
                                      </p:cBhvr>
                                      <p:tavLst>
                                        <p:tav tm="0">
                                          <p:val>
                                            <p:strVal val="1+#ppt_w/2"/>
                                          </p:val>
                                        </p:tav>
                                        <p:tav tm="100000">
                                          <p:val>
                                            <p:strVal val="#ppt_x"/>
                                          </p:val>
                                        </p:tav>
                                      </p:tavLst>
                                    </p:anim>
                                    <p:anim calcmode="lin" valueType="num">
                                      <p:cBhvr additive="base">
                                        <p:cTn id="38" dur="500" fill="hold"/>
                                        <p:tgtEl>
                                          <p:spTgt spid="20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3" descr="campino.png"/>
          <p:cNvPicPr>
            <a:picLocks noChangeAspect="1"/>
          </p:cNvPicPr>
          <p:nvPr/>
        </p:nvPicPr>
        <p:blipFill>
          <a:blip r:embed="rId3"/>
          <a:stretch>
            <a:fillRect/>
          </a:stretch>
        </p:blipFill>
        <p:spPr>
          <a:xfrm>
            <a:off x="3657992" y="1428736"/>
            <a:ext cx="2643205" cy="2026165"/>
          </a:xfrm>
          <a:prstGeom prst="rect">
            <a:avLst/>
          </a:prstGeom>
        </p:spPr>
      </p:pic>
      <p:sp>
        <p:nvSpPr>
          <p:cNvPr id="2" name="标题 1"/>
          <p:cNvSpPr>
            <a:spLocks noGrp="1"/>
          </p:cNvSpPr>
          <p:nvPr>
            <p:ph type="title"/>
          </p:nvPr>
        </p:nvSpPr>
        <p:spPr>
          <a:xfrm>
            <a:off x="0" y="214290"/>
            <a:ext cx="9144000" cy="714380"/>
          </a:xfrm>
        </p:spPr>
        <p:txBody>
          <a:bodyPr/>
          <a:lstStyle/>
          <a:p>
            <a:r>
              <a:rPr lang="en-US" altLang="zh-CN" sz="4000" b="1" dirty="0" smtClean="0"/>
              <a:t> </a:t>
            </a:r>
            <a:r>
              <a:rPr lang="en-US" altLang="zh-CN" sz="3600" b="1" dirty="0" smtClean="0"/>
              <a:t>Existing curve skeleton extraction methods</a:t>
            </a:r>
            <a:endParaRPr lang="zh-CN" altLang="en-US" sz="3600" b="1" dirty="0"/>
          </a:p>
        </p:txBody>
      </p:sp>
      <p:pic>
        <p:nvPicPr>
          <p:cNvPr id="2050" name="Picture 2"/>
          <p:cNvPicPr>
            <a:picLocks noGrp="1" noChangeAspect="1" noChangeArrowheads="1"/>
          </p:cNvPicPr>
          <p:nvPr>
            <p:ph idx="1"/>
          </p:nvPr>
        </p:nvPicPr>
        <p:blipFill>
          <a:blip r:embed="rId4"/>
          <a:srcRect/>
          <a:stretch>
            <a:fillRect/>
          </a:stretch>
        </p:blipFill>
        <p:spPr bwMode="auto">
          <a:xfrm>
            <a:off x="6500826" y="1428736"/>
            <a:ext cx="2413727" cy="2000264"/>
          </a:xfrm>
          <a:prstGeom prst="rect">
            <a:avLst/>
          </a:prstGeom>
          <a:noFill/>
        </p:spPr>
      </p:pic>
      <p:sp>
        <p:nvSpPr>
          <p:cNvPr id="15" name="矩形 14"/>
          <p:cNvSpPr/>
          <p:nvPr/>
        </p:nvSpPr>
        <p:spPr>
          <a:xfrm>
            <a:off x="349250" y="1357298"/>
            <a:ext cx="3387754" cy="2973122"/>
          </a:xfrm>
          <a:prstGeom prst="rect">
            <a:avLst/>
          </a:prstGeom>
        </p:spPr>
        <p:txBody>
          <a:bodyPr wrap="square">
            <a:spAutoFit/>
          </a:bodyPr>
          <a:lstStyle/>
          <a:p>
            <a:pPr marL="457200" indent="-457200" eaLnBrk="0" hangingPunct="0">
              <a:spcBef>
                <a:spcPct val="20000"/>
              </a:spcBef>
              <a:buClr>
                <a:schemeClr val="accent1"/>
              </a:buClr>
              <a:buSzPct val="50000"/>
              <a:buFont typeface="+mj-lt"/>
              <a:buAutoNum type="arabicPeriod"/>
            </a:pPr>
            <a:r>
              <a:rPr lang="en-US" altLang="zh-CN" sz="2400" dirty="0" smtClean="0">
                <a:latin typeface="+mn-lt"/>
                <a:ea typeface="+mn-ea"/>
              </a:rPr>
              <a:t> </a:t>
            </a:r>
            <a:r>
              <a:rPr lang="en-US" altLang="zh-CN" sz="2400" dirty="0" err="1" smtClean="0">
                <a:latin typeface="+mn-lt"/>
                <a:ea typeface="+mn-ea"/>
              </a:rPr>
              <a:t>Voxel</a:t>
            </a:r>
            <a:r>
              <a:rPr lang="en-US" altLang="zh-CN" sz="2400" dirty="0" smtClean="0">
                <a:latin typeface="+mn-lt"/>
                <a:ea typeface="+mn-ea"/>
              </a:rPr>
              <a:t> thinning</a:t>
            </a:r>
          </a:p>
          <a:p>
            <a:pPr marL="457200" indent="-457200" eaLnBrk="0" hangingPunct="0">
              <a:spcBef>
                <a:spcPct val="20000"/>
              </a:spcBef>
              <a:buClr>
                <a:schemeClr val="accent1"/>
              </a:buClr>
              <a:buSzPct val="50000"/>
              <a:buFont typeface="+mj-lt"/>
              <a:buAutoNum type="arabicPeriod"/>
            </a:pPr>
            <a:r>
              <a:rPr lang="en-US" altLang="zh-CN" sz="2400" dirty="0" smtClean="0">
                <a:latin typeface="+mn-lt"/>
                <a:ea typeface="+mn-ea"/>
              </a:rPr>
              <a:t> Template skeleton adaption</a:t>
            </a:r>
          </a:p>
          <a:p>
            <a:pPr marL="457200" indent="-457200" eaLnBrk="0" hangingPunct="0">
              <a:spcBef>
                <a:spcPct val="20000"/>
              </a:spcBef>
              <a:buClr>
                <a:schemeClr val="accent1"/>
              </a:buClr>
              <a:buSzPct val="50000"/>
              <a:buFont typeface="+mj-lt"/>
              <a:buAutoNum type="arabicPeriod"/>
            </a:pPr>
            <a:r>
              <a:rPr lang="en-US" altLang="zh-CN" sz="2400" dirty="0" smtClean="0">
                <a:latin typeface="+mn-lt"/>
                <a:ea typeface="+mn-ea"/>
              </a:rPr>
              <a:t> Pruning medial axis</a:t>
            </a:r>
          </a:p>
          <a:p>
            <a:pPr marL="457200" indent="-457200" eaLnBrk="0" hangingPunct="0">
              <a:spcBef>
                <a:spcPct val="20000"/>
              </a:spcBef>
              <a:buClr>
                <a:schemeClr val="accent1"/>
              </a:buClr>
              <a:buSzPct val="50000"/>
              <a:buFont typeface="+mj-lt"/>
              <a:buAutoNum type="arabicPeriod"/>
            </a:pPr>
            <a:r>
              <a:rPr lang="en-US" altLang="zh-CN" sz="2400" dirty="0" smtClean="0">
                <a:latin typeface="+mn-lt"/>
                <a:ea typeface="+mn-ea"/>
              </a:rPr>
              <a:t> Volume contraction </a:t>
            </a:r>
          </a:p>
          <a:p>
            <a:pPr marL="457200" indent="-457200" eaLnBrk="0" hangingPunct="0">
              <a:spcBef>
                <a:spcPct val="20000"/>
              </a:spcBef>
              <a:buClr>
                <a:schemeClr val="accent1"/>
              </a:buClr>
              <a:buSzPct val="50000"/>
              <a:buFont typeface="+mj-lt"/>
              <a:buAutoNum type="arabicPeriod"/>
            </a:pPr>
            <a:r>
              <a:rPr lang="en-US" altLang="zh-CN" sz="2400" dirty="0" smtClean="0">
                <a:latin typeface="+mn-lt"/>
                <a:ea typeface="+mn-ea"/>
              </a:rPr>
              <a:t> Mesh contraction</a:t>
            </a:r>
          </a:p>
          <a:p>
            <a:pPr>
              <a:buFont typeface="Arial" pitchFamily="34" charset="0"/>
              <a:buChar char="•"/>
            </a:pPr>
            <a:endParaRPr lang="zh-CN" altLang="en-US" sz="2400" dirty="0"/>
          </a:p>
        </p:txBody>
      </p:sp>
      <p:sp>
        <p:nvSpPr>
          <p:cNvPr id="17" name="矩形 16"/>
          <p:cNvSpPr/>
          <p:nvPr/>
        </p:nvSpPr>
        <p:spPr>
          <a:xfrm>
            <a:off x="6500826" y="3429000"/>
            <a:ext cx="2244525" cy="307777"/>
          </a:xfrm>
          <a:prstGeom prst="rect">
            <a:avLst/>
          </a:prstGeom>
        </p:spPr>
        <p:txBody>
          <a:bodyPr wrap="none">
            <a:spAutoFit/>
          </a:bodyPr>
          <a:lstStyle/>
          <a:p>
            <a:r>
              <a:rPr lang="en-US" sz="1400" dirty="0" smtClean="0"/>
              <a:t>[</a:t>
            </a:r>
            <a:r>
              <a:rPr lang="en-US" sz="1400" dirty="0" err="1" smtClean="0"/>
              <a:t>Baran</a:t>
            </a:r>
            <a:r>
              <a:rPr lang="en-US" sz="1400" dirty="0" smtClean="0"/>
              <a:t> and </a:t>
            </a:r>
            <a:r>
              <a:rPr lang="en-US" sz="1400" dirty="0" err="1" smtClean="0"/>
              <a:t>Popovic</a:t>
            </a:r>
            <a:r>
              <a:rPr lang="en-US" sz="1400" dirty="0" smtClean="0"/>
              <a:t> 2007]</a:t>
            </a:r>
            <a:endParaRPr lang="zh-CN" altLang="en-US" sz="1400" dirty="0"/>
          </a:p>
        </p:txBody>
      </p:sp>
      <p:pic>
        <p:nvPicPr>
          <p:cNvPr id="12290" name="Picture 2" descr="C:\Documents and Settings\Administrator\桌面\1.jpg"/>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142844" y="5046733"/>
            <a:ext cx="6858048" cy="1168349"/>
          </a:xfrm>
          <a:prstGeom prst="rect">
            <a:avLst/>
          </a:prstGeom>
          <a:noFill/>
        </p:spPr>
      </p:pic>
      <p:sp>
        <p:nvSpPr>
          <p:cNvPr id="22" name="矩形 21"/>
          <p:cNvSpPr/>
          <p:nvPr/>
        </p:nvSpPr>
        <p:spPr>
          <a:xfrm>
            <a:off x="3214678" y="6143644"/>
            <a:ext cx="1388521" cy="307777"/>
          </a:xfrm>
          <a:prstGeom prst="rect">
            <a:avLst/>
          </a:prstGeom>
        </p:spPr>
        <p:txBody>
          <a:bodyPr wrap="none">
            <a:spAutoFit/>
          </a:bodyPr>
          <a:lstStyle/>
          <a:p>
            <a:pPr marL="228600" indent="-228600" algn="ctr" eaLnBrk="0" hangingPunct="0">
              <a:spcBef>
                <a:spcPct val="30000"/>
              </a:spcBef>
              <a:defRPr/>
            </a:pPr>
            <a:r>
              <a:rPr lang="en-US" sz="1400" dirty="0" smtClean="0"/>
              <a:t>[Au et al. 2008]</a:t>
            </a:r>
          </a:p>
        </p:txBody>
      </p:sp>
      <p:sp>
        <p:nvSpPr>
          <p:cNvPr id="13" name="矩形 12"/>
          <p:cNvSpPr/>
          <p:nvPr/>
        </p:nvSpPr>
        <p:spPr>
          <a:xfrm>
            <a:off x="3571868" y="3429000"/>
            <a:ext cx="2800767" cy="307777"/>
          </a:xfrm>
          <a:prstGeom prst="rect">
            <a:avLst/>
          </a:prstGeom>
        </p:spPr>
        <p:txBody>
          <a:bodyPr wrap="none">
            <a:spAutoFit/>
          </a:bodyPr>
          <a:lstStyle/>
          <a:p>
            <a:r>
              <a:rPr lang="en-US" altLang="zh-CN" sz="1400" dirty="0" smtClean="0"/>
              <a:t>[</a:t>
            </a:r>
            <a:r>
              <a:rPr lang="en-US" altLang="zh-CN" sz="1400" dirty="0" err="1" smtClean="0"/>
              <a:t>Bucksch</a:t>
            </a:r>
            <a:r>
              <a:rPr lang="en-US" altLang="zh-CN" sz="1400" dirty="0" smtClean="0"/>
              <a:t> and </a:t>
            </a:r>
            <a:r>
              <a:rPr lang="en-US" altLang="zh-CN" sz="1400" dirty="0" err="1" smtClean="0"/>
              <a:t>Lindenbergh</a:t>
            </a:r>
            <a:r>
              <a:rPr lang="en-US" altLang="zh-CN" sz="1400" dirty="0" smtClean="0"/>
              <a:t> 2008]</a:t>
            </a:r>
            <a:endParaRPr lang="zh-CN" altLang="en-US" sz="1400" dirty="0"/>
          </a:p>
        </p:txBody>
      </p:sp>
      <p:pic>
        <p:nvPicPr>
          <p:cNvPr id="8" name="Picture 9" descr="Picture 5.png"/>
          <p:cNvPicPr>
            <a:picLocks noChangeAspect="1"/>
          </p:cNvPicPr>
          <p:nvPr/>
        </p:nvPicPr>
        <p:blipFill>
          <a:blip r:embed="rId6" cstate="print"/>
          <a:stretch>
            <a:fillRect/>
          </a:stretch>
        </p:blipFill>
        <p:spPr>
          <a:xfrm>
            <a:off x="3500430" y="3286124"/>
            <a:ext cx="3000364" cy="1814111"/>
          </a:xfrm>
          <a:prstGeom prst="rect">
            <a:avLst/>
          </a:prstGeom>
        </p:spPr>
      </p:pic>
      <p:sp>
        <p:nvSpPr>
          <p:cNvPr id="18" name="矩形 17"/>
          <p:cNvSpPr/>
          <p:nvPr/>
        </p:nvSpPr>
        <p:spPr>
          <a:xfrm>
            <a:off x="4143372" y="5000636"/>
            <a:ext cx="1766830" cy="307777"/>
          </a:xfrm>
          <a:prstGeom prst="rect">
            <a:avLst/>
          </a:prstGeom>
        </p:spPr>
        <p:txBody>
          <a:bodyPr wrap="none">
            <a:spAutoFit/>
          </a:bodyPr>
          <a:lstStyle/>
          <a:p>
            <a:r>
              <a:rPr lang="en-US" sz="1400" dirty="0" smtClean="0">
                <a:solidFill>
                  <a:srgbClr val="000000"/>
                </a:solidFill>
              </a:rPr>
              <a:t>[</a:t>
            </a:r>
            <a:r>
              <a:rPr lang="en-US" sz="1400" dirty="0" err="1" smtClean="0">
                <a:solidFill>
                  <a:srgbClr val="000000"/>
                </a:solidFill>
              </a:rPr>
              <a:t>Dey</a:t>
            </a:r>
            <a:r>
              <a:rPr lang="en-US" sz="1400" dirty="0" smtClean="0">
                <a:solidFill>
                  <a:srgbClr val="000000"/>
                </a:solidFill>
              </a:rPr>
              <a:t> and Sun 2006]</a:t>
            </a:r>
            <a:endParaRPr lang="zh-CN" altLang="en-US" sz="1400" dirty="0"/>
          </a:p>
        </p:txBody>
      </p:sp>
      <p:pic>
        <p:nvPicPr>
          <p:cNvPr id="12289" name="Picture 1" descr="C:\Documents and Settings\Administrator\桌面\1.jpg"/>
          <p:cNvPicPr>
            <a:picLocks noChangeAspect="1" noChangeArrowheads="1"/>
          </p:cNvPicPr>
          <p:nvPr/>
        </p:nvPicPr>
        <p:blipFill>
          <a:blip r:embed="rId7"/>
          <a:srcRect/>
          <a:stretch>
            <a:fillRect/>
          </a:stretch>
        </p:blipFill>
        <p:spPr bwMode="auto">
          <a:xfrm>
            <a:off x="6847909" y="3335538"/>
            <a:ext cx="1510305" cy="1785949"/>
          </a:xfrm>
          <a:prstGeom prst="rect">
            <a:avLst/>
          </a:prstGeom>
          <a:noFill/>
        </p:spPr>
      </p:pic>
      <p:sp>
        <p:nvSpPr>
          <p:cNvPr id="16" name="矩形 15"/>
          <p:cNvSpPr/>
          <p:nvPr/>
        </p:nvSpPr>
        <p:spPr>
          <a:xfrm>
            <a:off x="6715140" y="5050049"/>
            <a:ext cx="1888402" cy="307777"/>
          </a:xfrm>
          <a:prstGeom prst="rect">
            <a:avLst/>
          </a:prstGeom>
        </p:spPr>
        <p:txBody>
          <a:bodyPr wrap="none">
            <a:spAutoFit/>
          </a:bodyPr>
          <a:lstStyle/>
          <a:p>
            <a:r>
              <a:rPr lang="en-US" sz="1400" dirty="0" smtClean="0"/>
              <a:t>[Wang and Lee 2008]</a:t>
            </a:r>
            <a:endParaRPr lang="zh-CN" altLang="en-US" sz="1400" dirty="0"/>
          </a:p>
        </p:txBody>
      </p:sp>
      <p:sp>
        <p:nvSpPr>
          <p:cNvPr id="14" name="灯片编号占位符 13"/>
          <p:cNvSpPr>
            <a:spLocks noGrp="1"/>
          </p:cNvSpPr>
          <p:nvPr>
            <p:ph type="sldNum" sz="quarter" idx="12"/>
          </p:nvPr>
        </p:nvSpPr>
        <p:spPr/>
        <p:txBody>
          <a:bodyPr/>
          <a:lstStyle/>
          <a:p>
            <a:pPr>
              <a:defRPr/>
            </a:pPr>
            <a:fld id="{6BEEA6DE-2F47-4A6B-AE22-2F1052A0CAE7}" type="slidenum">
              <a:rPr lang="zh-CN" altLang="en-US" smtClean="0"/>
              <a:pPr>
                <a:defRPr/>
              </a:pPr>
              <a:t>3</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1+#ppt_w/2"/>
                                          </p:val>
                                        </p:tav>
                                        <p:tav tm="100000">
                                          <p:val>
                                            <p:strVal val="#ppt_x"/>
                                          </p:val>
                                        </p:tav>
                                      </p:tavLst>
                                    </p:anim>
                                    <p:anim calcmode="lin" valueType="num">
                                      <p:cBhvr additive="base">
                                        <p:cTn id="8" dur="500" fill="hold"/>
                                        <p:tgtEl>
                                          <p:spTgt spid="205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1" presetClass="entr" presetSubtype="0" fill="hold" nodeType="withEffect">
                                  <p:stCondLst>
                                    <p:cond delay="0"/>
                                  </p:stCondLst>
                                  <p:childTnLst>
                                    <p:set>
                                      <p:cBhvr>
                                        <p:cTn id="14" dur="1" fill="hold">
                                          <p:stCondLst>
                                            <p:cond delay="0"/>
                                          </p:stCondLst>
                                        </p:cTn>
                                        <p:tgtEl>
                                          <p:spTgt spid="15">
                                            <p:txEl>
                                              <p:pRg st="1" end="1"/>
                                            </p:txEl>
                                          </p:spTgt>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xEl>
                                              <p:pRg st="2" end="2"/>
                                            </p:txEl>
                                          </p:spTgt>
                                        </p:tgtEl>
                                        <p:attrNameLst>
                                          <p:attrName>style.visibility</p:attrName>
                                        </p:attrNameLst>
                                      </p:cBhvr>
                                      <p:to>
                                        <p:strVal val="visible"/>
                                      </p:to>
                                    </p:set>
                                  </p:childTnLst>
                                </p:cTn>
                              </p:par>
                              <p:par>
                                <p:cTn id="21" presetID="2" presetClass="entr" presetSubtype="8"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0-#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0-#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par>
                                <p:cTn id="29" presetID="1" presetClass="exit" presetSubtype="0" fill="hold" grpId="1" nodeType="withEffect">
                                  <p:stCondLst>
                                    <p:cond delay="0"/>
                                  </p:stCondLst>
                                  <p:childTnLst>
                                    <p:set>
                                      <p:cBhvr>
                                        <p:cTn id="30" dur="1" fill="hold">
                                          <p:stCondLst>
                                            <p:cond delay="0"/>
                                          </p:stCondLst>
                                        </p:cTn>
                                        <p:tgtEl>
                                          <p:spTgt spid="1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xEl>
                                              <p:pRg st="3" end="3"/>
                                            </p:txEl>
                                          </p:spTgt>
                                        </p:tgtEl>
                                        <p:attrNameLst>
                                          <p:attrName>style.visibility</p:attrName>
                                        </p:attrNameLst>
                                      </p:cBhvr>
                                      <p:to>
                                        <p:strVal val="visible"/>
                                      </p:to>
                                    </p:set>
                                  </p:childTnLst>
                                </p:cTn>
                              </p:par>
                              <p:par>
                                <p:cTn id="35" presetID="2" presetClass="entr" presetSubtype="2" fill="hold" nodeType="withEffect">
                                  <p:stCondLst>
                                    <p:cond delay="0"/>
                                  </p:stCondLst>
                                  <p:childTnLst>
                                    <p:set>
                                      <p:cBhvr>
                                        <p:cTn id="36" dur="1" fill="hold">
                                          <p:stCondLst>
                                            <p:cond delay="0"/>
                                          </p:stCondLst>
                                        </p:cTn>
                                        <p:tgtEl>
                                          <p:spTgt spid="12289"/>
                                        </p:tgtEl>
                                        <p:attrNameLst>
                                          <p:attrName>style.visibility</p:attrName>
                                        </p:attrNameLst>
                                      </p:cBhvr>
                                      <p:to>
                                        <p:strVal val="visible"/>
                                      </p:to>
                                    </p:set>
                                    <p:anim calcmode="lin" valueType="num">
                                      <p:cBhvr additive="base">
                                        <p:cTn id="37" dur="500" fill="hold"/>
                                        <p:tgtEl>
                                          <p:spTgt spid="12289"/>
                                        </p:tgtEl>
                                        <p:attrNameLst>
                                          <p:attrName>ppt_x</p:attrName>
                                        </p:attrNameLst>
                                      </p:cBhvr>
                                      <p:tavLst>
                                        <p:tav tm="0">
                                          <p:val>
                                            <p:strVal val="1+#ppt_w/2"/>
                                          </p:val>
                                        </p:tav>
                                        <p:tav tm="100000">
                                          <p:val>
                                            <p:strVal val="#ppt_x"/>
                                          </p:val>
                                        </p:tav>
                                      </p:tavLst>
                                    </p:anim>
                                    <p:anim calcmode="lin" valueType="num">
                                      <p:cBhvr additive="base">
                                        <p:cTn id="38" dur="500" fill="hold"/>
                                        <p:tgtEl>
                                          <p:spTgt spid="12289"/>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1+#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par>
                                <p:cTn id="43" presetID="1" presetClass="exit" presetSubtype="0" fill="hold" grpId="1" nodeType="withEffect">
                                  <p:stCondLst>
                                    <p:cond delay="0"/>
                                  </p:stCondLst>
                                  <p:childTnLst>
                                    <p:set>
                                      <p:cBhvr>
                                        <p:cTn id="44" dur="1" fill="hold">
                                          <p:stCondLst>
                                            <p:cond delay="0"/>
                                          </p:stCondLst>
                                        </p:cTn>
                                        <p:tgtEl>
                                          <p:spTgt spid="18"/>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5">
                                            <p:txEl>
                                              <p:pRg st="4" end="4"/>
                                            </p:txEl>
                                          </p:spTgt>
                                        </p:tgtEl>
                                        <p:attrNameLst>
                                          <p:attrName>style.visibility</p:attrName>
                                        </p:attrNameLst>
                                      </p:cBhvr>
                                      <p:to>
                                        <p:strVal val="visible"/>
                                      </p:to>
                                    </p:set>
                                  </p:childTnLst>
                                </p:cTn>
                              </p:par>
                              <p:par>
                                <p:cTn id="49" presetID="2" presetClass="entr" presetSubtype="4" fill="hold" nodeType="withEffect">
                                  <p:stCondLst>
                                    <p:cond delay="0"/>
                                  </p:stCondLst>
                                  <p:childTnLst>
                                    <p:set>
                                      <p:cBhvr>
                                        <p:cTn id="50" dur="1" fill="hold">
                                          <p:stCondLst>
                                            <p:cond delay="0"/>
                                          </p:stCondLst>
                                        </p:cTn>
                                        <p:tgtEl>
                                          <p:spTgt spid="12290"/>
                                        </p:tgtEl>
                                        <p:attrNameLst>
                                          <p:attrName>style.visibility</p:attrName>
                                        </p:attrNameLst>
                                      </p:cBhvr>
                                      <p:to>
                                        <p:strVal val="visible"/>
                                      </p:to>
                                    </p:set>
                                    <p:anim calcmode="lin" valueType="num">
                                      <p:cBhvr additive="base">
                                        <p:cTn id="51" dur="500" fill="hold"/>
                                        <p:tgtEl>
                                          <p:spTgt spid="12290"/>
                                        </p:tgtEl>
                                        <p:attrNameLst>
                                          <p:attrName>ppt_x</p:attrName>
                                        </p:attrNameLst>
                                      </p:cBhvr>
                                      <p:tavLst>
                                        <p:tav tm="0">
                                          <p:val>
                                            <p:strVal val="#ppt_x"/>
                                          </p:val>
                                        </p:tav>
                                        <p:tav tm="100000">
                                          <p:val>
                                            <p:strVal val="#ppt_x"/>
                                          </p:val>
                                        </p:tav>
                                      </p:tavLst>
                                    </p:anim>
                                    <p:anim calcmode="lin" valueType="num">
                                      <p:cBhvr additive="base">
                                        <p:cTn id="52" dur="500" fill="hold"/>
                                        <p:tgtEl>
                                          <p:spTgt spid="1229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ppt_x"/>
                                          </p:val>
                                        </p:tav>
                                        <p:tav tm="100000">
                                          <p:val>
                                            <p:strVal val="#ppt_x"/>
                                          </p:val>
                                        </p:tav>
                                      </p:tavLst>
                                    </p:anim>
                                    <p:anim calcmode="lin" valueType="num">
                                      <p:cBhvr additive="base">
                                        <p:cTn id="56" dur="500" fill="hold"/>
                                        <p:tgtEl>
                                          <p:spTgt spid="22"/>
                                        </p:tgtEl>
                                        <p:attrNameLst>
                                          <p:attrName>ppt_y</p:attrName>
                                        </p:attrNameLst>
                                      </p:cBhvr>
                                      <p:tavLst>
                                        <p:tav tm="0">
                                          <p:val>
                                            <p:strVal val="1+#ppt_h/2"/>
                                          </p:val>
                                        </p:tav>
                                        <p:tav tm="100000">
                                          <p:val>
                                            <p:strVal val="#ppt_y"/>
                                          </p:val>
                                        </p:tav>
                                      </p:tavLst>
                                    </p:anim>
                                  </p:childTnLst>
                                </p:cTn>
                              </p:par>
                              <p:par>
                                <p:cTn id="57" presetID="1" presetClass="exit" presetSubtype="0" fill="hold" nodeType="withEffect">
                                  <p:stCondLst>
                                    <p:cond delay="0"/>
                                  </p:stCondLst>
                                  <p:childTnLst>
                                    <p:set>
                                      <p:cBhvr>
                                        <p:cTn id="58"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7" grpId="1"/>
      <p:bldP spid="22" grpId="0"/>
      <p:bldP spid="13" grpId="0"/>
      <p:bldP spid="18" grpId="0"/>
      <p:bldP spid="18" grpId="1"/>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274638"/>
            <a:ext cx="9144000" cy="654032"/>
          </a:xfrm>
          <a:noFill/>
          <a:ln w="9525">
            <a:noFill/>
            <a:miter lim="800000"/>
            <a:headEnd/>
            <a:tailEnd/>
          </a:ln>
        </p:spPr>
        <p:txBody>
          <a:bodyPr vert="horz" wrap="square" lIns="91440" tIns="45720" rIns="91440" bIns="45720" numCol="1" anchor="ctr" anchorCtr="0" compatLnSpc="1">
            <a:prstTxWarp prst="textNoShape">
              <a:avLst/>
            </a:prstTxWarp>
          </a:bodyPr>
          <a:lstStyle/>
          <a:p>
            <a:r>
              <a:rPr lang="en-US" altLang="zh-CN" sz="3600" dirty="0" smtClean="0"/>
              <a:t> </a:t>
            </a:r>
            <a:r>
              <a:rPr lang="en-US" altLang="zh-CN" sz="3600" b="1" dirty="0" smtClean="0"/>
              <a:t>Existing curve skeleton extraction methods</a:t>
            </a:r>
            <a:endParaRPr lang="zh-CN" altLang="en-US" sz="3600" b="1" dirty="0" smtClean="0"/>
          </a:p>
        </p:txBody>
      </p:sp>
      <p:sp>
        <p:nvSpPr>
          <p:cNvPr id="3" name="内容占位符 2"/>
          <p:cNvSpPr>
            <a:spLocks noGrp="1"/>
          </p:cNvSpPr>
          <p:nvPr>
            <p:ph idx="1"/>
          </p:nvPr>
        </p:nvSpPr>
        <p:spPr>
          <a:xfrm>
            <a:off x="285720" y="1285861"/>
            <a:ext cx="3930680" cy="2187590"/>
          </a:xfrm>
        </p:spPr>
        <p:txBody>
          <a:bodyPr/>
          <a:lstStyle/>
          <a:p>
            <a:pPr>
              <a:buFont typeface="+mj-lt"/>
              <a:buAutoNum type="arabicPeriod"/>
            </a:pPr>
            <a:r>
              <a:rPr lang="en-US" altLang="zh-CN" sz="2400" dirty="0" err="1" smtClean="0"/>
              <a:t>Reeb</a:t>
            </a:r>
            <a:r>
              <a:rPr lang="en-US" altLang="zh-CN" sz="2400" dirty="0" smtClean="0"/>
              <a:t> graph</a:t>
            </a:r>
          </a:p>
          <a:p>
            <a:pPr>
              <a:buFont typeface="+mj-lt"/>
              <a:buAutoNum type="arabicPeriod"/>
            </a:pPr>
            <a:r>
              <a:rPr lang="en-US" altLang="zh-CN" sz="2400" dirty="0" smtClean="0"/>
              <a:t>Geometry snake</a:t>
            </a:r>
          </a:p>
          <a:p>
            <a:pPr>
              <a:buFont typeface="+mj-lt"/>
              <a:buAutoNum type="arabicPeriod"/>
            </a:pPr>
            <a:r>
              <a:rPr lang="en-US" altLang="zh-CN" sz="2400" dirty="0" smtClean="0"/>
              <a:t>Generalized rotational symmetry axis</a:t>
            </a:r>
            <a:endParaRPr lang="zh-CN" altLang="en-US" sz="2400" dirty="0"/>
          </a:p>
        </p:txBody>
      </p:sp>
      <p:grpSp>
        <p:nvGrpSpPr>
          <p:cNvPr id="5" name="组合 4"/>
          <p:cNvGrpSpPr/>
          <p:nvPr/>
        </p:nvGrpSpPr>
        <p:grpSpPr>
          <a:xfrm>
            <a:off x="3786214" y="3247853"/>
            <a:ext cx="3097186" cy="2981497"/>
            <a:chOff x="0" y="2950381"/>
            <a:chExt cx="3809982" cy="3907618"/>
          </a:xfrm>
        </p:grpSpPr>
        <p:pic>
          <p:nvPicPr>
            <p:cNvPr id="6" name="Picture 2"/>
            <p:cNvPicPr>
              <a:picLocks noChangeAspect="1" noChangeArrowheads="1"/>
            </p:cNvPicPr>
            <p:nvPr/>
          </p:nvPicPr>
          <p:blipFill>
            <a:blip r:embed="rId3">
              <a:clrChange>
                <a:clrFrom>
                  <a:srgbClr val="FFFEFF"/>
                </a:clrFrom>
                <a:clrTo>
                  <a:srgbClr val="FFFEFF">
                    <a:alpha val="0"/>
                  </a:srgbClr>
                </a:clrTo>
              </a:clrChange>
            </a:blip>
            <a:srcRect/>
            <a:stretch>
              <a:fillRect/>
            </a:stretch>
          </p:blipFill>
          <p:spPr bwMode="auto">
            <a:xfrm>
              <a:off x="0" y="4238624"/>
              <a:ext cx="2000250" cy="2619375"/>
            </a:xfrm>
            <a:prstGeom prst="rect">
              <a:avLst/>
            </a:prstGeom>
            <a:noFill/>
            <a:ln w="9525">
              <a:noFill/>
              <a:miter lim="800000"/>
              <a:headEnd/>
              <a:tailEnd/>
            </a:ln>
            <a:effectLst/>
          </p:spPr>
        </p:pic>
        <p:pic>
          <p:nvPicPr>
            <p:cNvPr id="7" name="Picture 3"/>
            <p:cNvPicPr>
              <a:picLocks noChangeAspect="1" noChangeArrowheads="1"/>
            </p:cNvPicPr>
            <p:nvPr/>
          </p:nvPicPr>
          <p:blipFill>
            <a:blip r:embed="rId4">
              <a:clrChange>
                <a:clrFrom>
                  <a:srgbClr val="FFFEFF"/>
                </a:clrFrom>
                <a:clrTo>
                  <a:srgbClr val="FFFEFF">
                    <a:alpha val="0"/>
                  </a:srgbClr>
                </a:clrTo>
              </a:clrChange>
            </a:blip>
            <a:srcRect/>
            <a:stretch>
              <a:fillRect/>
            </a:stretch>
          </p:blipFill>
          <p:spPr bwMode="auto">
            <a:xfrm>
              <a:off x="2000232" y="4267200"/>
              <a:ext cx="1809750" cy="2590799"/>
            </a:xfrm>
            <a:prstGeom prst="rect">
              <a:avLst/>
            </a:prstGeom>
            <a:noFill/>
            <a:ln w="9525">
              <a:noFill/>
              <a:miter lim="800000"/>
              <a:headEnd/>
              <a:tailEnd/>
            </a:ln>
            <a:effectLst/>
          </p:spPr>
        </p:pic>
        <p:pic>
          <p:nvPicPr>
            <p:cNvPr id="8" name="Picture 4" descr="C:\Documents and Settings\Administrator\桌面\1.jpg"/>
            <p:cNvPicPr>
              <a:picLocks noChangeAspect="1" noChangeArrowheads="1"/>
            </p:cNvPicPr>
            <p:nvPr/>
          </p:nvPicPr>
          <p:blipFill>
            <a:blip r:embed="rId5">
              <a:clrChange>
                <a:clrFrom>
                  <a:srgbClr val="FFFEFF"/>
                </a:clrFrom>
                <a:clrTo>
                  <a:srgbClr val="FFFEFF">
                    <a:alpha val="0"/>
                  </a:srgbClr>
                </a:clrTo>
              </a:clrChange>
            </a:blip>
            <a:srcRect/>
            <a:stretch>
              <a:fillRect/>
            </a:stretch>
          </p:blipFill>
          <p:spPr bwMode="auto">
            <a:xfrm>
              <a:off x="0" y="2950381"/>
              <a:ext cx="3786182" cy="1084845"/>
            </a:xfrm>
            <a:prstGeom prst="rect">
              <a:avLst/>
            </a:prstGeom>
            <a:noFill/>
          </p:spPr>
        </p:pic>
      </p:grpSp>
      <p:pic>
        <p:nvPicPr>
          <p:cNvPr id="29698" name="Picture 2" descr="C:\Documents and Settings\Administrator\桌面\1.jpg"/>
          <p:cNvPicPr>
            <a:picLocks noChangeAspect="1" noChangeArrowheads="1"/>
          </p:cNvPicPr>
          <p:nvPr/>
        </p:nvPicPr>
        <p:blipFill>
          <a:blip r:embed="rId6"/>
          <a:srcRect/>
          <a:stretch>
            <a:fillRect/>
          </a:stretch>
        </p:blipFill>
        <p:spPr bwMode="auto">
          <a:xfrm>
            <a:off x="3905250" y="1444995"/>
            <a:ext cx="4857752" cy="1164154"/>
          </a:xfrm>
          <a:prstGeom prst="rect">
            <a:avLst/>
          </a:prstGeom>
          <a:noFill/>
        </p:spPr>
      </p:pic>
      <p:sp>
        <p:nvSpPr>
          <p:cNvPr id="10" name="矩形 9"/>
          <p:cNvSpPr/>
          <p:nvPr/>
        </p:nvSpPr>
        <p:spPr>
          <a:xfrm>
            <a:off x="4973892" y="2495550"/>
            <a:ext cx="2431820" cy="307777"/>
          </a:xfrm>
          <a:prstGeom prst="rect">
            <a:avLst/>
          </a:prstGeom>
          <a:noFill/>
        </p:spPr>
        <p:txBody>
          <a:bodyPr wrap="none">
            <a:spAutoFit/>
          </a:bodyPr>
          <a:lstStyle/>
          <a:p>
            <a:r>
              <a:rPr lang="en-US" altLang="zh-CN" sz="1400" dirty="0" smtClean="0">
                <a:solidFill>
                  <a:srgbClr val="000000"/>
                </a:solidFill>
              </a:rPr>
              <a:t>[</a:t>
            </a:r>
            <a:r>
              <a:rPr lang="en-US" altLang="zh-CN" sz="1400" dirty="0" err="1" smtClean="0">
                <a:solidFill>
                  <a:srgbClr val="000000"/>
                </a:solidFill>
              </a:rPr>
              <a:t>Verroust</a:t>
            </a:r>
            <a:r>
              <a:rPr lang="en-US" altLang="zh-CN" sz="1400" dirty="0" smtClean="0">
                <a:solidFill>
                  <a:srgbClr val="000000"/>
                </a:solidFill>
              </a:rPr>
              <a:t> and Lazarus 2000]</a:t>
            </a:r>
            <a:endParaRPr lang="zh-CN" altLang="en-US" sz="1400" dirty="0" smtClean="0">
              <a:solidFill>
                <a:srgbClr val="000000"/>
              </a:solidFill>
            </a:endParaRPr>
          </a:p>
        </p:txBody>
      </p:sp>
      <p:pic>
        <p:nvPicPr>
          <p:cNvPr id="4" name="Picture 19" descr="skeleblob.png"/>
          <p:cNvPicPr>
            <a:picLocks noChangeAspect="1"/>
          </p:cNvPicPr>
          <p:nvPr/>
        </p:nvPicPr>
        <p:blipFill>
          <a:blip r:embed="rId7"/>
          <a:stretch>
            <a:fillRect/>
          </a:stretch>
        </p:blipFill>
        <p:spPr>
          <a:xfrm>
            <a:off x="487370" y="3117850"/>
            <a:ext cx="3062280" cy="3240405"/>
          </a:xfrm>
          <a:prstGeom prst="rect">
            <a:avLst/>
          </a:prstGeom>
        </p:spPr>
      </p:pic>
      <p:sp>
        <p:nvSpPr>
          <p:cNvPr id="12" name="矩形 11"/>
          <p:cNvSpPr/>
          <p:nvPr/>
        </p:nvSpPr>
        <p:spPr>
          <a:xfrm>
            <a:off x="969173" y="6330504"/>
            <a:ext cx="2168543" cy="387796"/>
          </a:xfrm>
          <a:prstGeom prst="rect">
            <a:avLst/>
          </a:prstGeom>
        </p:spPr>
        <p:txBody>
          <a:bodyPr wrap="none">
            <a:spAutoFit/>
          </a:bodyPr>
          <a:lstStyle/>
          <a:p>
            <a:r>
              <a:rPr lang="en-US" altLang="zh-CN" sz="1400" dirty="0" smtClean="0">
                <a:solidFill>
                  <a:srgbClr val="000000"/>
                </a:solidFill>
              </a:rPr>
              <a:t>[</a:t>
            </a:r>
            <a:r>
              <a:rPr lang="en-US" altLang="zh-CN" sz="1400" dirty="0" err="1" smtClean="0">
                <a:solidFill>
                  <a:srgbClr val="000000"/>
                </a:solidFill>
              </a:rPr>
              <a:t>Sharf</a:t>
            </a:r>
            <a:r>
              <a:rPr lang="en-US" altLang="zh-CN" sz="1400" dirty="0" smtClean="0">
                <a:solidFill>
                  <a:srgbClr val="000000"/>
                </a:solidFill>
              </a:rPr>
              <a:t> et al. 2007]</a:t>
            </a:r>
            <a:endParaRPr lang="zh-CN" altLang="en-US" sz="1400" dirty="0">
              <a:solidFill>
                <a:srgbClr val="000000"/>
              </a:solidFill>
            </a:endParaRPr>
          </a:p>
        </p:txBody>
      </p:sp>
      <p:sp>
        <p:nvSpPr>
          <p:cNvPr id="13" name="矩形 12"/>
          <p:cNvSpPr/>
          <p:nvPr/>
        </p:nvSpPr>
        <p:spPr>
          <a:xfrm>
            <a:off x="4161052" y="6362700"/>
            <a:ext cx="2144498" cy="307777"/>
          </a:xfrm>
          <a:prstGeom prst="rect">
            <a:avLst/>
          </a:prstGeom>
        </p:spPr>
        <p:txBody>
          <a:bodyPr wrap="none">
            <a:spAutoFit/>
          </a:bodyPr>
          <a:lstStyle/>
          <a:p>
            <a:r>
              <a:rPr lang="en-US" altLang="zh-CN" sz="1400" dirty="0" smtClean="0">
                <a:solidFill>
                  <a:srgbClr val="000000"/>
                </a:solidFill>
              </a:rPr>
              <a:t>[</a:t>
            </a:r>
            <a:r>
              <a:rPr lang="en-US" altLang="zh-CN" sz="1400" dirty="0" err="1" smtClean="0">
                <a:solidFill>
                  <a:srgbClr val="000000"/>
                </a:solidFill>
              </a:rPr>
              <a:t>Tagliasacchi</a:t>
            </a:r>
            <a:r>
              <a:rPr lang="en-US" altLang="zh-CN" sz="1400" dirty="0" smtClean="0">
                <a:solidFill>
                  <a:srgbClr val="000000"/>
                </a:solidFill>
              </a:rPr>
              <a:t> et al. 2009]</a:t>
            </a:r>
            <a:endParaRPr lang="zh-CN" altLang="en-US" sz="1400" dirty="0">
              <a:solidFill>
                <a:srgbClr val="000000"/>
              </a:solidFill>
            </a:endParaRPr>
          </a:p>
        </p:txBody>
      </p:sp>
      <p:sp>
        <p:nvSpPr>
          <p:cNvPr id="14" name="灯片编号占位符 13"/>
          <p:cNvSpPr>
            <a:spLocks noGrp="1"/>
          </p:cNvSpPr>
          <p:nvPr>
            <p:ph type="sldNum" sz="quarter" idx="12"/>
          </p:nvPr>
        </p:nvSpPr>
        <p:spPr/>
        <p:txBody>
          <a:bodyPr/>
          <a:lstStyle/>
          <a:p>
            <a:pPr>
              <a:defRPr/>
            </a:pPr>
            <a:fld id="{6BEEA6DE-2F47-4A6B-AE22-2F1052A0CAE7}" type="slidenum">
              <a:rPr lang="zh-CN" altLang="en-US" smtClean="0"/>
              <a:pPr>
                <a:defRPr/>
              </a:pPr>
              <a:t>4</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par>
                                <p:cTn id="9" presetID="2" presetClass="entr" presetSubtype="8"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2" presetClass="entr" presetSubtype="2"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1+#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1" presetClass="exit" presetSubtype="0" fill="hold" grpId="1" nodeType="withEffect">
                                  <p:stCondLst>
                                    <p:cond delay="0"/>
                                  </p:stCondLst>
                                  <p:childTnLst>
                                    <p:set>
                                      <p:cBhvr>
                                        <p:cTn id="30"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2" grpId="1"/>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57158" y="71414"/>
            <a:ext cx="8501122" cy="1143000"/>
          </a:xfrm>
        </p:spPr>
        <p:txBody>
          <a:bodyPr/>
          <a:lstStyle/>
          <a:p>
            <a:r>
              <a:rPr lang="en-US" altLang="zh-CN" dirty="0" smtClean="0"/>
              <a:t>Is extracting skeleton directly from point cloud data necessary?</a:t>
            </a:r>
            <a:endParaRPr lang="zh-CN" altLang="en-US" dirty="0"/>
          </a:p>
        </p:txBody>
      </p:sp>
      <p:pic>
        <p:nvPicPr>
          <p:cNvPr id="1026" name="Picture 2"/>
          <p:cNvPicPr>
            <a:picLocks noChangeAspect="1" noChangeArrowheads="1"/>
          </p:cNvPicPr>
          <p:nvPr/>
        </p:nvPicPr>
        <p:blipFill>
          <a:blip r:embed="rId3"/>
          <a:srcRect/>
          <a:stretch>
            <a:fillRect/>
          </a:stretch>
        </p:blipFill>
        <p:spPr bwMode="auto">
          <a:xfrm>
            <a:off x="862466" y="3487167"/>
            <a:ext cx="2418890" cy="1914526"/>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3400434" y="3487167"/>
            <a:ext cx="2466975" cy="1962150"/>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a:srcRect/>
          <a:stretch>
            <a:fillRect/>
          </a:stretch>
        </p:blipFill>
        <p:spPr bwMode="auto">
          <a:xfrm>
            <a:off x="5900764" y="3487167"/>
            <a:ext cx="2457450" cy="1943100"/>
          </a:xfrm>
          <a:prstGeom prst="rect">
            <a:avLst/>
          </a:prstGeom>
          <a:noFill/>
          <a:ln w="9525">
            <a:noFill/>
            <a:miter lim="800000"/>
            <a:headEnd/>
            <a:tailEnd/>
          </a:ln>
          <a:effectLst/>
        </p:spPr>
      </p:pic>
      <p:sp>
        <p:nvSpPr>
          <p:cNvPr id="12" name="左箭头 11"/>
          <p:cNvSpPr/>
          <p:nvPr/>
        </p:nvSpPr>
        <p:spPr>
          <a:xfrm rot="12026783">
            <a:off x="5228614" y="1785926"/>
            <a:ext cx="357188" cy="142875"/>
          </a:xfrm>
          <a:prstGeom prst="leftArrow">
            <a:avLst/>
          </a:prstGeom>
          <a:solidFill>
            <a:schemeClr val="accent6"/>
          </a:solidFill>
          <a:ln>
            <a:solidFill>
              <a:srgbClr val="89789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左箭头 16"/>
          <p:cNvSpPr/>
          <p:nvPr/>
        </p:nvSpPr>
        <p:spPr>
          <a:xfrm rot="9609896">
            <a:off x="5228555" y="2301069"/>
            <a:ext cx="357188" cy="142875"/>
          </a:xfrm>
          <a:prstGeom prst="leftArrow">
            <a:avLst/>
          </a:prstGeom>
          <a:solidFill>
            <a:schemeClr val="accent6"/>
          </a:solidFill>
          <a:ln>
            <a:solidFill>
              <a:srgbClr val="89789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 name="左箭头 22"/>
          <p:cNvSpPr/>
          <p:nvPr/>
        </p:nvSpPr>
        <p:spPr>
          <a:xfrm rot="9387474">
            <a:off x="3283992" y="1780384"/>
            <a:ext cx="360000" cy="144000"/>
          </a:xfrm>
          <a:prstGeom prst="leftArrow">
            <a:avLst/>
          </a:prstGeom>
          <a:solidFill>
            <a:schemeClr val="accent6"/>
          </a:solidFill>
          <a:ln>
            <a:solidFill>
              <a:srgbClr val="89789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左箭头 23"/>
          <p:cNvSpPr/>
          <p:nvPr/>
        </p:nvSpPr>
        <p:spPr>
          <a:xfrm rot="12125250">
            <a:off x="3269410" y="2348392"/>
            <a:ext cx="360000" cy="144000"/>
          </a:xfrm>
          <a:prstGeom prst="leftArrow">
            <a:avLst/>
          </a:prstGeom>
          <a:solidFill>
            <a:schemeClr val="accent6"/>
          </a:solidFill>
          <a:ln>
            <a:solidFill>
              <a:srgbClr val="89789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Text Box 21"/>
          <p:cNvSpPr txBox="1">
            <a:spLocks noChangeArrowheads="1"/>
          </p:cNvSpPr>
          <p:nvPr/>
        </p:nvSpPr>
        <p:spPr bwMode="auto">
          <a:xfrm>
            <a:off x="1000100" y="5487431"/>
            <a:ext cx="2286016" cy="338554"/>
          </a:xfrm>
          <a:prstGeom prst="rect">
            <a:avLst/>
          </a:prstGeom>
          <a:noFill/>
          <a:ln w="9525">
            <a:noFill/>
            <a:miter lim="800000"/>
            <a:headEnd/>
            <a:tailEnd/>
          </a:ln>
        </p:spPr>
        <p:txBody>
          <a:bodyPr wrap="square">
            <a:spAutoFit/>
          </a:bodyPr>
          <a:lstStyle/>
          <a:p>
            <a:pPr>
              <a:spcBef>
                <a:spcPct val="50000"/>
              </a:spcBef>
            </a:pPr>
            <a:r>
              <a:rPr lang="en-US" altLang="zh-CN" sz="1600" dirty="0" smtClean="0">
                <a:latin typeface="+mn-lt"/>
              </a:rPr>
              <a:t>PCD with missing part</a:t>
            </a:r>
            <a:endParaRPr lang="en-US" altLang="zh-CN" sz="1600" dirty="0">
              <a:latin typeface="+mn-lt"/>
            </a:endParaRPr>
          </a:p>
        </p:txBody>
      </p:sp>
      <p:sp>
        <p:nvSpPr>
          <p:cNvPr id="21" name="Text Box 21"/>
          <p:cNvSpPr txBox="1">
            <a:spLocks noChangeArrowheads="1"/>
          </p:cNvSpPr>
          <p:nvPr/>
        </p:nvSpPr>
        <p:spPr bwMode="auto">
          <a:xfrm>
            <a:off x="3643306" y="5487431"/>
            <a:ext cx="2286016" cy="1077218"/>
          </a:xfrm>
          <a:prstGeom prst="rect">
            <a:avLst/>
          </a:prstGeom>
          <a:noFill/>
          <a:ln w="9525">
            <a:noFill/>
            <a:miter lim="800000"/>
            <a:headEnd/>
            <a:tailEnd/>
          </a:ln>
        </p:spPr>
        <p:txBody>
          <a:bodyPr wrap="square">
            <a:spAutoFit/>
          </a:bodyPr>
          <a:lstStyle/>
          <a:p>
            <a:pPr>
              <a:spcBef>
                <a:spcPct val="50000"/>
              </a:spcBef>
            </a:pPr>
            <a:r>
              <a:rPr lang="en-US" altLang="zh-CN" sz="1600" dirty="0" smtClean="0">
                <a:latin typeface="+mn-lt"/>
              </a:rPr>
              <a:t>Poisson reconstruction and skeletonization by mesh contraction </a:t>
            </a:r>
            <a:r>
              <a:rPr lang="en-US" sz="1600" dirty="0" smtClean="0"/>
              <a:t>[Au et al. 2008]</a:t>
            </a:r>
          </a:p>
        </p:txBody>
      </p:sp>
      <p:sp>
        <p:nvSpPr>
          <p:cNvPr id="22" name="Text Box 21"/>
          <p:cNvSpPr txBox="1">
            <a:spLocks noChangeArrowheads="1"/>
          </p:cNvSpPr>
          <p:nvPr/>
        </p:nvSpPr>
        <p:spPr bwMode="auto">
          <a:xfrm>
            <a:off x="6357950" y="5487431"/>
            <a:ext cx="2286016" cy="338554"/>
          </a:xfrm>
          <a:prstGeom prst="rect">
            <a:avLst/>
          </a:prstGeom>
          <a:noFill/>
          <a:ln w="9525">
            <a:noFill/>
            <a:miter lim="800000"/>
            <a:headEnd/>
            <a:tailEnd/>
          </a:ln>
        </p:spPr>
        <p:txBody>
          <a:bodyPr wrap="square">
            <a:spAutoFit/>
          </a:bodyPr>
          <a:lstStyle/>
          <a:p>
            <a:pPr>
              <a:spcBef>
                <a:spcPct val="50000"/>
              </a:spcBef>
            </a:pPr>
            <a:r>
              <a:rPr lang="en-US" altLang="zh-CN" sz="1600" dirty="0" smtClean="0">
                <a:latin typeface="+mn-lt"/>
              </a:rPr>
              <a:t>Our method</a:t>
            </a:r>
            <a:endParaRPr lang="en-US" altLang="zh-CN" sz="1600" dirty="0">
              <a:latin typeface="+mn-lt"/>
            </a:endParaRPr>
          </a:p>
        </p:txBody>
      </p:sp>
      <p:sp>
        <p:nvSpPr>
          <p:cNvPr id="28" name="圆角矩形 27"/>
          <p:cNvSpPr/>
          <p:nvPr/>
        </p:nvSpPr>
        <p:spPr>
          <a:xfrm>
            <a:off x="1857356" y="2000240"/>
            <a:ext cx="1357322" cy="285752"/>
          </a:xfrm>
          <a:prstGeom prst="roundRect">
            <a:avLst/>
          </a:prstGeom>
          <a:solidFill>
            <a:srgbClr val="8978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Point cloud</a:t>
            </a:r>
            <a:endParaRPr lang="zh-CN" altLang="en-US" dirty="0"/>
          </a:p>
        </p:txBody>
      </p:sp>
      <p:sp>
        <p:nvSpPr>
          <p:cNvPr id="27" name="爆炸形 1 26"/>
          <p:cNvSpPr>
            <a:spLocks noChangeArrowheads="1"/>
          </p:cNvSpPr>
          <p:nvPr/>
        </p:nvSpPr>
        <p:spPr bwMode="auto">
          <a:xfrm>
            <a:off x="571472" y="1357298"/>
            <a:ext cx="1857377" cy="1214437"/>
          </a:xfrm>
          <a:prstGeom prst="irregularSeal1">
            <a:avLst/>
          </a:prstGeom>
          <a:solidFill>
            <a:srgbClr val="FF0000">
              <a:alpha val="54117"/>
            </a:srgbClr>
          </a:solidFill>
          <a:ln w="9525" algn="ctr">
            <a:noFill/>
            <a:round/>
            <a:headEnd/>
            <a:tailEnd/>
          </a:ln>
        </p:spPr>
        <p:txBody>
          <a:bodyPr/>
          <a:lstStyle/>
          <a:p>
            <a:pPr algn="ctr"/>
            <a:r>
              <a:rPr lang="en-US" altLang="zh-CN" b="1" dirty="0" smtClean="0">
                <a:latin typeface="+mn-lt"/>
              </a:rPr>
              <a:t>Missing data</a:t>
            </a:r>
            <a:endParaRPr lang="zh-CN" altLang="en-US" b="1" dirty="0">
              <a:latin typeface="+mn-lt"/>
            </a:endParaRPr>
          </a:p>
        </p:txBody>
      </p:sp>
      <p:sp>
        <p:nvSpPr>
          <p:cNvPr id="29" name="圆角矩形 28"/>
          <p:cNvSpPr/>
          <p:nvPr/>
        </p:nvSpPr>
        <p:spPr>
          <a:xfrm>
            <a:off x="3714744" y="1643050"/>
            <a:ext cx="1357322" cy="285752"/>
          </a:xfrm>
          <a:prstGeom prst="roundRect">
            <a:avLst/>
          </a:prstGeom>
          <a:solidFill>
            <a:srgbClr val="8978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Volume</a:t>
            </a:r>
            <a:endParaRPr lang="zh-CN" altLang="en-US" dirty="0"/>
          </a:p>
        </p:txBody>
      </p:sp>
      <p:sp>
        <p:nvSpPr>
          <p:cNvPr id="30" name="圆角矩形 29"/>
          <p:cNvSpPr/>
          <p:nvPr/>
        </p:nvSpPr>
        <p:spPr>
          <a:xfrm>
            <a:off x="3714744" y="2357430"/>
            <a:ext cx="1357322" cy="285752"/>
          </a:xfrm>
          <a:prstGeom prst="roundRect">
            <a:avLst/>
          </a:prstGeom>
          <a:solidFill>
            <a:srgbClr val="8978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Mesh</a:t>
            </a:r>
            <a:endParaRPr lang="zh-CN" altLang="en-US" dirty="0"/>
          </a:p>
        </p:txBody>
      </p:sp>
      <p:sp>
        <p:nvSpPr>
          <p:cNvPr id="31" name="圆角矩形 30"/>
          <p:cNvSpPr/>
          <p:nvPr/>
        </p:nvSpPr>
        <p:spPr>
          <a:xfrm>
            <a:off x="5643570" y="2000240"/>
            <a:ext cx="1357322" cy="285752"/>
          </a:xfrm>
          <a:prstGeom prst="roundRect">
            <a:avLst/>
          </a:prstGeom>
          <a:solidFill>
            <a:srgbClr val="8978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Skeleton</a:t>
            </a:r>
            <a:endParaRPr lang="zh-CN" altLang="en-US" dirty="0" smtClean="0"/>
          </a:p>
        </p:txBody>
      </p:sp>
      <p:sp>
        <p:nvSpPr>
          <p:cNvPr id="32" name="左箭头 31"/>
          <p:cNvSpPr/>
          <p:nvPr/>
        </p:nvSpPr>
        <p:spPr>
          <a:xfrm rot="10800000">
            <a:off x="3714744" y="2071678"/>
            <a:ext cx="1404000" cy="142875"/>
          </a:xfrm>
          <a:prstGeom prst="leftArrow">
            <a:avLst/>
          </a:prstGeom>
          <a:solidFill>
            <a:schemeClr val="accent6"/>
          </a:solidFill>
          <a:ln>
            <a:solidFill>
              <a:srgbClr val="89789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 name="矩形 32"/>
          <p:cNvSpPr/>
          <p:nvPr/>
        </p:nvSpPr>
        <p:spPr>
          <a:xfrm>
            <a:off x="4071934" y="1643050"/>
            <a:ext cx="607859" cy="923330"/>
          </a:xfrm>
          <a:prstGeom prst="rect">
            <a:avLst/>
          </a:prstGeom>
          <a:noFill/>
        </p:spPr>
        <p:txBody>
          <a:bodyPr wrap="none" lIns="91440" tIns="45720" rIns="91440" bIns="45720">
            <a:spAutoFit/>
          </a:bodyPr>
          <a:lstStyle/>
          <a:p>
            <a:pPr algn="ctr"/>
            <a:r>
              <a:rPr lang="en-US" altLang="zh-CN" sz="5400" b="1" cap="none" spc="0" dirty="0" smtClean="0">
                <a:ln w="12700">
                  <a:solidFill>
                    <a:schemeClr val="tx2">
                      <a:satMod val="155000"/>
                    </a:schemeClr>
                  </a:solidFill>
                  <a:prstDash val="solid"/>
                </a:ln>
                <a:solidFill>
                  <a:schemeClr val="accent6"/>
                </a:solidFill>
                <a:effectLst>
                  <a:outerShdw blurRad="41275" dist="20320" dir="1800000" algn="tl" rotWithShape="0">
                    <a:srgbClr val="000000">
                      <a:alpha val="40000"/>
                    </a:srgbClr>
                  </a:outerShdw>
                </a:effectLst>
              </a:rPr>
              <a:t>?</a:t>
            </a:r>
            <a:endParaRPr lang="zh-CN" altLang="en-US" sz="5400" b="1" cap="none" spc="0" dirty="0">
              <a:ln w="12700">
                <a:solidFill>
                  <a:schemeClr val="tx2">
                    <a:satMod val="155000"/>
                  </a:schemeClr>
                </a:solidFill>
                <a:prstDash val="solid"/>
              </a:ln>
              <a:solidFill>
                <a:schemeClr val="accent6"/>
              </a:solidFill>
              <a:effectLst>
                <a:outerShdw blurRad="41275" dist="20320" dir="1800000" algn="tl" rotWithShape="0">
                  <a:srgbClr val="000000">
                    <a:alpha val="40000"/>
                  </a:srgbClr>
                </a:outerShdw>
              </a:effectLst>
            </a:endParaRPr>
          </a:p>
        </p:txBody>
      </p:sp>
      <p:sp>
        <p:nvSpPr>
          <p:cNvPr id="25" name="灯片编号占位符 24"/>
          <p:cNvSpPr>
            <a:spLocks noGrp="1"/>
          </p:cNvSpPr>
          <p:nvPr>
            <p:ph type="sldNum" sz="quarter" idx="12"/>
          </p:nvPr>
        </p:nvSpPr>
        <p:spPr/>
        <p:txBody>
          <a:bodyPr/>
          <a:lstStyle/>
          <a:p>
            <a:pPr>
              <a:defRPr/>
            </a:pPr>
            <a:fld id="{6BEEA6DE-2F47-4A6B-AE22-2F1052A0CAE7}" type="slidenum">
              <a:rPr lang="zh-CN" altLang="en-US" smtClean="0"/>
              <a:pPr>
                <a:defRPr/>
              </a:pPr>
              <a:t>5</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hidden"/>
                                      </p:to>
                                    </p:set>
                                  </p:childTnLst>
                                </p:cTn>
                              </p:par>
                              <p:par>
                                <p:cTn id="7" presetID="1" presetClass="entr" presetSubtype="0" fill="hold" grpId="1"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xit"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hidden"/>
                                      </p:to>
                                    </p:set>
                                  </p:childTnLst>
                                </p:cTn>
                              </p:par>
                              <p:par>
                                <p:cTn id="49" presetID="1" presetClass="exit"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hidden"/>
                                      </p:to>
                                    </p:set>
                                  </p:childTnLst>
                                </p:cTn>
                              </p:par>
                              <p:par>
                                <p:cTn id="51" presetID="1" presetClass="exit"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7" grpId="0" animBg="1"/>
      <p:bldP spid="17" grpId="1" animBg="1"/>
      <p:bldP spid="23" grpId="0" animBg="1"/>
      <p:bldP spid="23" grpId="1" animBg="1"/>
      <p:bldP spid="24" grpId="0" animBg="1"/>
      <p:bldP spid="24" grpId="1" animBg="1"/>
      <p:bldP spid="20" grpId="0"/>
      <p:bldP spid="21" grpId="0"/>
      <p:bldP spid="22" grpId="0"/>
      <p:bldP spid="29" grpId="0" animBg="1"/>
      <p:bldP spid="29" grpId="1" animBg="1"/>
      <p:bldP spid="30" grpId="0" animBg="1"/>
      <p:bldP spid="30" grpId="1" animBg="1"/>
      <p:bldP spid="32" grpId="0" animBg="1"/>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Contributions</a:t>
            </a:r>
            <a:endParaRPr lang="zh-CN" altLang="en-US" dirty="0"/>
          </a:p>
        </p:txBody>
      </p:sp>
      <p:sp>
        <p:nvSpPr>
          <p:cNvPr id="3" name="内容占位符 2"/>
          <p:cNvSpPr>
            <a:spLocks noGrp="1"/>
          </p:cNvSpPr>
          <p:nvPr>
            <p:ph idx="1"/>
          </p:nvPr>
        </p:nvSpPr>
        <p:spPr>
          <a:xfrm>
            <a:off x="214282" y="1357298"/>
            <a:ext cx="8715436" cy="4768865"/>
          </a:xfrm>
        </p:spPr>
        <p:txBody>
          <a:bodyPr/>
          <a:lstStyle/>
          <a:p>
            <a:pPr marL="550926" indent="-514350">
              <a:lnSpc>
                <a:spcPct val="150000"/>
              </a:lnSpc>
              <a:buFont typeface="+mj-lt"/>
              <a:buAutoNum type="arabicPeriod"/>
            </a:pPr>
            <a:r>
              <a:rPr lang="en-US" dirty="0" smtClean="0"/>
              <a:t>Directly on point cloud</a:t>
            </a:r>
            <a:endParaRPr lang="en-US" sz="1400" dirty="0" smtClean="0"/>
          </a:p>
          <a:p>
            <a:pPr marL="550926" indent="-514350">
              <a:lnSpc>
                <a:spcPct val="150000"/>
              </a:lnSpc>
              <a:buFont typeface="+mj-lt"/>
              <a:buAutoNum type="arabicPeriod"/>
            </a:pPr>
            <a:r>
              <a:rPr lang="en-US" altLang="zh-CN" dirty="0" smtClean="0"/>
              <a:t>No normal or any strong prior</a:t>
            </a:r>
          </a:p>
          <a:p>
            <a:pPr marL="550926" indent="-514350">
              <a:lnSpc>
                <a:spcPct val="150000"/>
              </a:lnSpc>
              <a:buFont typeface="+mj-lt"/>
              <a:buAutoNum type="arabicPeriod"/>
            </a:pPr>
            <a:r>
              <a:rPr lang="en-US" dirty="0" smtClean="0"/>
              <a:t>Application of point cloud </a:t>
            </a:r>
            <a:r>
              <a:rPr lang="en-US" dirty="0" err="1" smtClean="0"/>
              <a:t>Laplacian</a:t>
            </a:r>
            <a:endParaRPr lang="en-US" dirty="0" smtClean="0"/>
          </a:p>
          <a:p>
            <a:pPr marL="550926" indent="-514350">
              <a:lnSpc>
                <a:spcPct val="150000"/>
              </a:lnSpc>
              <a:buFont typeface="+mj-lt"/>
              <a:buAutoNum type="arabicPeriod"/>
            </a:pPr>
            <a:r>
              <a:rPr lang="en-US" dirty="0" smtClean="0"/>
              <a:t>Skeleton-assisted topology-preserving reconstruction</a:t>
            </a:r>
          </a:p>
          <a:p>
            <a:endParaRPr lang="zh-CN" altLang="en-US" dirty="0"/>
          </a:p>
        </p:txBody>
      </p:sp>
      <p:sp>
        <p:nvSpPr>
          <p:cNvPr id="4" name="灯片编号占位符 3"/>
          <p:cNvSpPr>
            <a:spLocks noGrp="1"/>
          </p:cNvSpPr>
          <p:nvPr>
            <p:ph type="sldNum" sz="quarter" idx="12"/>
          </p:nvPr>
        </p:nvSpPr>
        <p:spPr/>
        <p:txBody>
          <a:bodyPr/>
          <a:lstStyle/>
          <a:p>
            <a:pPr>
              <a:defRPr/>
            </a:pPr>
            <a:fld id="{6BEEA6DE-2F47-4A6B-AE22-2F1052A0CAE7}" type="slidenum">
              <a:rPr lang="zh-CN" altLang="en-US" smtClean="0"/>
              <a:pPr>
                <a:defRPr/>
              </a:pPr>
              <a:t>6</a:t>
            </a:fld>
            <a:endParaRPr lang="zh-CN"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Outline</a:t>
            </a:r>
            <a:endParaRPr lang="zh-CN" altLang="en-US" dirty="0"/>
          </a:p>
        </p:txBody>
      </p:sp>
      <p:pic>
        <p:nvPicPr>
          <p:cNvPr id="2050" name="Picture 2" descr="C:\Documents and Settings\Administrator\桌面\1.jpg"/>
          <p:cNvPicPr>
            <a:picLocks noChangeAspect="1" noChangeArrowheads="1"/>
          </p:cNvPicPr>
          <p:nvPr/>
        </p:nvPicPr>
        <p:blipFill>
          <a:blip r:embed="rId3" cstate="print"/>
          <a:srcRect/>
          <a:stretch>
            <a:fillRect/>
          </a:stretch>
        </p:blipFill>
        <p:spPr bwMode="auto">
          <a:xfrm>
            <a:off x="428596" y="2431617"/>
            <a:ext cx="4254547" cy="1800000"/>
          </a:xfrm>
          <a:prstGeom prst="rect">
            <a:avLst/>
          </a:prstGeom>
          <a:noFill/>
        </p:spPr>
      </p:pic>
      <p:pic>
        <p:nvPicPr>
          <p:cNvPr id="2051" name="Picture 3" descr="C:\Documents and Settings\Administrator\桌面\2.jpg"/>
          <p:cNvPicPr>
            <a:picLocks noChangeAspect="1" noChangeArrowheads="1"/>
          </p:cNvPicPr>
          <p:nvPr/>
        </p:nvPicPr>
        <p:blipFill>
          <a:blip r:embed="rId4"/>
          <a:srcRect/>
          <a:stretch>
            <a:fillRect/>
          </a:stretch>
        </p:blipFill>
        <p:spPr bwMode="auto">
          <a:xfrm>
            <a:off x="4693029" y="2428868"/>
            <a:ext cx="4054019" cy="1800000"/>
          </a:xfrm>
          <a:prstGeom prst="rect">
            <a:avLst/>
          </a:prstGeom>
          <a:noFill/>
        </p:spPr>
      </p:pic>
      <p:grpSp>
        <p:nvGrpSpPr>
          <p:cNvPr id="3" name="组合 9"/>
          <p:cNvGrpSpPr/>
          <p:nvPr/>
        </p:nvGrpSpPr>
        <p:grpSpPr>
          <a:xfrm>
            <a:off x="500034" y="4357694"/>
            <a:ext cx="3643338" cy="628647"/>
            <a:chOff x="500034" y="5214950"/>
            <a:chExt cx="5472121" cy="628647"/>
          </a:xfrm>
        </p:grpSpPr>
        <p:sp>
          <p:nvSpPr>
            <p:cNvPr id="8" name="圆角矩形 7"/>
            <p:cNvSpPr/>
            <p:nvPr/>
          </p:nvSpPr>
          <p:spPr>
            <a:xfrm>
              <a:off x="500034" y="5214950"/>
              <a:ext cx="5472121" cy="628647"/>
            </a:xfrm>
            <a:prstGeom prst="roundRect">
              <a:avLst>
                <a:gd name="adj" fmla="val 10000"/>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9" name="圆角矩形 4"/>
            <p:cNvSpPr/>
            <p:nvPr/>
          </p:nvSpPr>
          <p:spPr>
            <a:xfrm>
              <a:off x="500034" y="5214950"/>
              <a:ext cx="5435297" cy="5918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altLang="zh-CN" sz="2800" kern="1200" dirty="0" smtClean="0"/>
                <a:t>Geometry contraction</a:t>
              </a:r>
              <a:endParaRPr lang="zh-CN" altLang="en-US" sz="2800" kern="1200" dirty="0"/>
            </a:p>
          </p:txBody>
        </p:sp>
      </p:grpSp>
      <p:grpSp>
        <p:nvGrpSpPr>
          <p:cNvPr id="4" name="组合 15"/>
          <p:cNvGrpSpPr/>
          <p:nvPr/>
        </p:nvGrpSpPr>
        <p:grpSpPr>
          <a:xfrm>
            <a:off x="4929190" y="4357694"/>
            <a:ext cx="3714776" cy="628647"/>
            <a:chOff x="500034" y="5214950"/>
            <a:chExt cx="5472121" cy="628647"/>
          </a:xfrm>
        </p:grpSpPr>
        <p:sp>
          <p:nvSpPr>
            <p:cNvPr id="17" name="圆角矩形 16"/>
            <p:cNvSpPr/>
            <p:nvPr/>
          </p:nvSpPr>
          <p:spPr>
            <a:xfrm>
              <a:off x="500034" y="5214950"/>
              <a:ext cx="5472121" cy="628647"/>
            </a:xfrm>
            <a:prstGeom prst="roundRect">
              <a:avLst>
                <a:gd name="adj" fmla="val 10000"/>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8" name="圆角矩形 4"/>
            <p:cNvSpPr/>
            <p:nvPr/>
          </p:nvSpPr>
          <p:spPr>
            <a:xfrm>
              <a:off x="500034" y="5214950"/>
              <a:ext cx="5435297" cy="5918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altLang="zh-CN" sz="2800" kern="1200" dirty="0" smtClean="0"/>
                <a:t>Topological thinning</a:t>
              </a:r>
              <a:endParaRPr lang="zh-CN" altLang="en-US" sz="2800" kern="1200" dirty="0"/>
            </a:p>
          </p:txBody>
        </p:sp>
      </p:grpSp>
      <p:sp>
        <p:nvSpPr>
          <p:cNvPr id="20" name="矩形 19"/>
          <p:cNvSpPr/>
          <p:nvPr/>
        </p:nvSpPr>
        <p:spPr>
          <a:xfrm>
            <a:off x="4286248" y="4214818"/>
            <a:ext cx="588623" cy="923330"/>
          </a:xfrm>
          <a:prstGeom prst="rect">
            <a:avLst/>
          </a:prstGeom>
          <a:noFill/>
        </p:spPr>
        <p:txBody>
          <a:bodyPr wrap="none" lIns="91440" tIns="45720" rIns="91440" bIns="45720">
            <a:spAutoFit/>
          </a:bodyPr>
          <a:lstStyle/>
          <a:p>
            <a:pPr algn="ctr"/>
            <a:r>
              <a:rPr lang="en-US" altLang="zh-CN" sz="5400" b="1" cap="none" spc="0" dirty="0" smtClean="0">
                <a:ln w="12700">
                  <a:solidFill>
                    <a:schemeClr val="tx2">
                      <a:satMod val="155000"/>
                    </a:schemeClr>
                  </a:solidFill>
                  <a:prstDash val="solid"/>
                </a:ln>
                <a:solidFill>
                  <a:schemeClr val="accent6"/>
                </a:solidFill>
                <a:effectLst>
                  <a:outerShdw blurRad="41275" dist="20320" dir="1800000" algn="tl" rotWithShape="0">
                    <a:srgbClr val="000000">
                      <a:alpha val="40000"/>
                    </a:srgbClr>
                  </a:outerShdw>
                </a:effectLst>
              </a:rPr>
              <a:t>+</a:t>
            </a:r>
            <a:endParaRPr lang="zh-CN" altLang="en-US" sz="5400" b="1" cap="none" spc="0" dirty="0">
              <a:ln w="12700">
                <a:solidFill>
                  <a:schemeClr val="tx2">
                    <a:satMod val="155000"/>
                  </a:schemeClr>
                </a:solidFill>
                <a:prstDash val="solid"/>
              </a:ln>
              <a:solidFill>
                <a:schemeClr val="accent6"/>
              </a:solidFill>
              <a:effectLst>
                <a:outerShdw blurRad="41275" dist="20320" dir="1800000" algn="tl" rotWithShape="0">
                  <a:srgbClr val="000000">
                    <a:alpha val="40000"/>
                  </a:srgbClr>
                </a:outerShdw>
              </a:effectLst>
            </a:endParaRPr>
          </a:p>
        </p:txBody>
      </p:sp>
      <p:sp>
        <p:nvSpPr>
          <p:cNvPr id="12" name="灯片编号占位符 11"/>
          <p:cNvSpPr>
            <a:spLocks noGrp="1"/>
          </p:cNvSpPr>
          <p:nvPr>
            <p:ph type="sldNum" sz="quarter" idx="12"/>
          </p:nvPr>
        </p:nvSpPr>
        <p:spPr/>
        <p:txBody>
          <a:bodyPr/>
          <a:lstStyle/>
          <a:p>
            <a:pPr>
              <a:defRPr/>
            </a:pPr>
            <a:fld id="{6BEEA6DE-2F47-4A6B-AE22-2F1052A0CAE7}" type="slidenum">
              <a:rPr lang="zh-CN" altLang="en-US" smtClean="0"/>
              <a:pPr>
                <a:defRPr/>
              </a:pPr>
              <a:t>7</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标题 1"/>
          <p:cNvSpPr>
            <a:spLocks noGrp="1"/>
          </p:cNvSpPr>
          <p:nvPr>
            <p:ph type="title"/>
          </p:nvPr>
        </p:nvSpPr>
        <p:spPr/>
        <p:txBody>
          <a:bodyPr/>
          <a:lstStyle/>
          <a:p>
            <a:pPr eaLnBrk="1" hangingPunct="1"/>
            <a:r>
              <a:rPr lang="en-US" altLang="zh-CN" dirty="0" smtClean="0"/>
              <a:t>Geometry Contraction</a:t>
            </a:r>
            <a:endParaRPr lang="zh-CN" altLang="en-US" dirty="0" smtClean="0"/>
          </a:p>
        </p:txBody>
      </p:sp>
      <p:sp>
        <p:nvSpPr>
          <p:cNvPr id="3076" name="内容占位符 2"/>
          <p:cNvSpPr>
            <a:spLocks noGrp="1"/>
          </p:cNvSpPr>
          <p:nvPr>
            <p:ph idx="1"/>
          </p:nvPr>
        </p:nvSpPr>
        <p:spPr>
          <a:xfrm>
            <a:off x="457200" y="1500174"/>
            <a:ext cx="8229600" cy="4625989"/>
          </a:xfrm>
        </p:spPr>
        <p:txBody>
          <a:bodyPr/>
          <a:lstStyle/>
          <a:p>
            <a:pPr eaLnBrk="1" hangingPunct="1"/>
            <a:r>
              <a:rPr lang="en-US" altLang="zh-CN" dirty="0" smtClean="0"/>
              <a:t>Minimizing the quadratic energy iteratively:</a:t>
            </a:r>
            <a:endParaRPr lang="zh-CN" altLang="en-US" dirty="0" smtClean="0"/>
          </a:p>
        </p:txBody>
      </p:sp>
      <p:graphicFrame>
        <p:nvGraphicFramePr>
          <p:cNvPr id="3074" name="Object 2"/>
          <p:cNvGraphicFramePr>
            <a:graphicFrameLocks noChangeAspect="1"/>
          </p:cNvGraphicFramePr>
          <p:nvPr/>
        </p:nvGraphicFramePr>
        <p:xfrm>
          <a:off x="2454275" y="2278063"/>
          <a:ext cx="4302125" cy="928687"/>
        </p:xfrm>
        <a:graphic>
          <a:graphicData uri="http://schemas.openxmlformats.org/presentationml/2006/ole">
            <p:oleObj spid="_x0000_s31746" name="Equation" r:id="rId4" imgW="7315200" imgH="1574800" progId="Equation.DSMT4">
              <p:embed/>
            </p:oleObj>
          </a:graphicData>
        </a:graphic>
      </p:graphicFrame>
      <p:pic>
        <p:nvPicPr>
          <p:cNvPr id="3077" name="图片 4" descr="snapshot20080625204259.bmp"/>
          <p:cNvPicPr>
            <a:picLocks noChangeAspect="1"/>
          </p:cNvPicPr>
          <p:nvPr/>
        </p:nvPicPr>
        <p:blipFill>
          <a:blip r:embed="rId5"/>
          <a:srcRect/>
          <a:stretch>
            <a:fillRect/>
          </a:stretch>
        </p:blipFill>
        <p:spPr bwMode="auto">
          <a:xfrm>
            <a:off x="285750" y="3500438"/>
            <a:ext cx="4000500" cy="3000375"/>
          </a:xfrm>
          <a:prstGeom prst="rect">
            <a:avLst/>
          </a:prstGeom>
          <a:noFill/>
          <a:ln w="9525">
            <a:noFill/>
            <a:miter lim="800000"/>
            <a:headEnd/>
            <a:tailEnd/>
          </a:ln>
        </p:spPr>
      </p:pic>
      <p:pic>
        <p:nvPicPr>
          <p:cNvPr id="3078" name="图片 5" descr="snapshot20080625204313.bmp"/>
          <p:cNvPicPr>
            <a:picLocks noChangeAspect="1"/>
          </p:cNvPicPr>
          <p:nvPr/>
        </p:nvPicPr>
        <p:blipFill>
          <a:blip r:embed="rId6"/>
          <a:srcRect/>
          <a:stretch>
            <a:fillRect/>
          </a:stretch>
        </p:blipFill>
        <p:spPr bwMode="auto">
          <a:xfrm>
            <a:off x="4929188" y="3500438"/>
            <a:ext cx="4000500" cy="3000375"/>
          </a:xfrm>
          <a:prstGeom prst="rect">
            <a:avLst/>
          </a:prstGeom>
          <a:noFill/>
          <a:ln w="9525">
            <a:noFill/>
            <a:miter lim="800000"/>
            <a:headEnd/>
            <a:tailEnd/>
          </a:ln>
        </p:spPr>
      </p:pic>
      <p:sp>
        <p:nvSpPr>
          <p:cNvPr id="3079" name="TextBox 6"/>
          <p:cNvSpPr txBox="1">
            <a:spLocks noChangeArrowheads="1"/>
          </p:cNvSpPr>
          <p:nvPr/>
        </p:nvSpPr>
        <p:spPr bwMode="auto">
          <a:xfrm>
            <a:off x="1000125" y="3071813"/>
            <a:ext cx="2786063" cy="400050"/>
          </a:xfrm>
          <a:prstGeom prst="rect">
            <a:avLst/>
          </a:prstGeom>
          <a:solidFill>
            <a:srgbClr val="FF0000"/>
          </a:solidFill>
          <a:ln w="9525">
            <a:noFill/>
            <a:miter lim="800000"/>
            <a:headEnd/>
            <a:tailEnd/>
          </a:ln>
        </p:spPr>
        <p:txBody>
          <a:bodyPr>
            <a:spAutoFit/>
          </a:bodyPr>
          <a:lstStyle/>
          <a:p>
            <a:r>
              <a:rPr lang="en-US" altLang="zh-CN" sz="2000" dirty="0">
                <a:solidFill>
                  <a:srgbClr val="FFFF00"/>
                </a:solidFill>
                <a:latin typeface="Cambria" pitchFamily="18" charset="0"/>
                <a:ea typeface="华文楷体" pitchFamily="2" charset="-122"/>
              </a:rPr>
              <a:t>Contraction constraint</a:t>
            </a:r>
            <a:endParaRPr lang="zh-CN" altLang="en-US" sz="2000" dirty="0">
              <a:solidFill>
                <a:srgbClr val="FFFF00"/>
              </a:solidFill>
              <a:latin typeface="Cambria" pitchFamily="18" charset="0"/>
              <a:ea typeface="华文楷体" pitchFamily="2" charset="-122"/>
            </a:endParaRPr>
          </a:p>
        </p:txBody>
      </p:sp>
      <p:sp>
        <p:nvSpPr>
          <p:cNvPr id="3080" name="TextBox 7"/>
          <p:cNvSpPr txBox="1">
            <a:spLocks noChangeArrowheads="1"/>
          </p:cNvSpPr>
          <p:nvPr/>
        </p:nvSpPr>
        <p:spPr bwMode="auto">
          <a:xfrm>
            <a:off x="5572125" y="3028950"/>
            <a:ext cx="2500313" cy="400050"/>
          </a:xfrm>
          <a:prstGeom prst="rect">
            <a:avLst/>
          </a:prstGeom>
          <a:solidFill>
            <a:srgbClr val="00B0F0"/>
          </a:solidFill>
          <a:ln w="9525">
            <a:noFill/>
            <a:miter lim="800000"/>
            <a:headEnd/>
            <a:tailEnd/>
          </a:ln>
        </p:spPr>
        <p:txBody>
          <a:bodyPr>
            <a:spAutoFit/>
          </a:bodyPr>
          <a:lstStyle/>
          <a:p>
            <a:r>
              <a:rPr lang="en-US" altLang="zh-CN" sz="2000" dirty="0">
                <a:latin typeface="Cambria" pitchFamily="18" charset="0"/>
                <a:ea typeface="华文楷体" pitchFamily="2" charset="-122"/>
              </a:rPr>
              <a:t>Attraction constraint</a:t>
            </a:r>
            <a:endParaRPr lang="zh-CN" altLang="en-US" sz="2000" dirty="0">
              <a:latin typeface="Cambria" pitchFamily="18" charset="0"/>
              <a:ea typeface="华文楷体" pitchFamily="2" charset="-122"/>
            </a:endParaRPr>
          </a:p>
        </p:txBody>
      </p:sp>
      <p:sp>
        <p:nvSpPr>
          <p:cNvPr id="12" name="矩形 11"/>
          <p:cNvSpPr/>
          <p:nvPr/>
        </p:nvSpPr>
        <p:spPr>
          <a:xfrm>
            <a:off x="477816" y="2071678"/>
            <a:ext cx="3071834" cy="285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Laplacian constraint weights</a:t>
            </a:r>
            <a:endParaRPr lang="zh-CN" altLang="en-US" dirty="0"/>
          </a:p>
        </p:txBody>
      </p:sp>
      <p:sp>
        <p:nvSpPr>
          <p:cNvPr id="13" name="矩形 12"/>
          <p:cNvSpPr/>
          <p:nvPr/>
        </p:nvSpPr>
        <p:spPr>
          <a:xfrm>
            <a:off x="4572000" y="2071678"/>
            <a:ext cx="3071834" cy="285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Position constraint weights</a:t>
            </a:r>
            <a:endParaRPr lang="zh-CN" altLang="en-US" dirty="0"/>
          </a:p>
        </p:txBody>
      </p:sp>
      <p:sp>
        <p:nvSpPr>
          <p:cNvPr id="11" name="灯片编号占位符 10"/>
          <p:cNvSpPr>
            <a:spLocks noGrp="1"/>
          </p:cNvSpPr>
          <p:nvPr>
            <p:ph type="sldNum" sz="quarter" idx="12"/>
          </p:nvPr>
        </p:nvSpPr>
        <p:spPr/>
        <p:txBody>
          <a:bodyPr/>
          <a:lstStyle/>
          <a:p>
            <a:pPr>
              <a:defRPr/>
            </a:pPr>
            <a:fld id="{6BEEA6DE-2F47-4A6B-AE22-2F1052A0CAE7}" type="slidenum">
              <a:rPr lang="zh-CN" altLang="en-US" smtClean="0"/>
              <a:pPr>
                <a:defRPr/>
              </a:pPr>
              <a:t>8</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79"/>
                                        </p:tgtEl>
                                        <p:attrNameLst>
                                          <p:attrName>style.visibility</p:attrName>
                                        </p:attrNameLst>
                                      </p:cBhvr>
                                      <p:to>
                                        <p:strVal val="visible"/>
                                      </p:to>
                                    </p:set>
                                    <p:anim calcmode="lin" valueType="num">
                                      <p:cBhvr additive="base">
                                        <p:cTn id="7" dur="500" fill="hold"/>
                                        <p:tgtEl>
                                          <p:spTgt spid="3079"/>
                                        </p:tgtEl>
                                        <p:attrNameLst>
                                          <p:attrName>ppt_x</p:attrName>
                                        </p:attrNameLst>
                                      </p:cBhvr>
                                      <p:tavLst>
                                        <p:tav tm="0">
                                          <p:val>
                                            <p:strVal val="0-#ppt_w/2"/>
                                          </p:val>
                                        </p:tav>
                                        <p:tav tm="100000">
                                          <p:val>
                                            <p:strVal val="#ppt_x"/>
                                          </p:val>
                                        </p:tav>
                                      </p:tavLst>
                                    </p:anim>
                                    <p:anim calcmode="lin" valueType="num">
                                      <p:cBhvr additive="base">
                                        <p:cTn id="8" dur="500" fill="hold"/>
                                        <p:tgtEl>
                                          <p:spTgt spid="307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077"/>
                                        </p:tgtEl>
                                        <p:attrNameLst>
                                          <p:attrName>style.visibility</p:attrName>
                                        </p:attrNameLst>
                                      </p:cBhvr>
                                      <p:to>
                                        <p:strVal val="visible"/>
                                      </p:to>
                                    </p:set>
                                    <p:anim calcmode="lin" valueType="num">
                                      <p:cBhvr additive="base">
                                        <p:cTn id="11" dur="500" fill="hold"/>
                                        <p:tgtEl>
                                          <p:spTgt spid="3077"/>
                                        </p:tgtEl>
                                        <p:attrNameLst>
                                          <p:attrName>ppt_x</p:attrName>
                                        </p:attrNameLst>
                                      </p:cBhvr>
                                      <p:tavLst>
                                        <p:tav tm="0">
                                          <p:val>
                                            <p:strVal val="0-#ppt_w/2"/>
                                          </p:val>
                                        </p:tav>
                                        <p:tav tm="100000">
                                          <p:val>
                                            <p:strVal val="#ppt_x"/>
                                          </p:val>
                                        </p:tav>
                                      </p:tavLst>
                                    </p:anim>
                                    <p:anim calcmode="lin" valueType="num">
                                      <p:cBhvr additive="base">
                                        <p:cTn id="12" dur="500" fill="hold"/>
                                        <p:tgtEl>
                                          <p:spTgt spid="307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3080"/>
                                        </p:tgtEl>
                                        <p:attrNameLst>
                                          <p:attrName>style.visibility</p:attrName>
                                        </p:attrNameLst>
                                      </p:cBhvr>
                                      <p:to>
                                        <p:strVal val="visible"/>
                                      </p:to>
                                    </p:set>
                                    <p:anim calcmode="lin" valueType="num">
                                      <p:cBhvr additive="base">
                                        <p:cTn id="17" dur="500" fill="hold"/>
                                        <p:tgtEl>
                                          <p:spTgt spid="3080"/>
                                        </p:tgtEl>
                                        <p:attrNameLst>
                                          <p:attrName>ppt_x</p:attrName>
                                        </p:attrNameLst>
                                      </p:cBhvr>
                                      <p:tavLst>
                                        <p:tav tm="0">
                                          <p:val>
                                            <p:strVal val="1+#ppt_w/2"/>
                                          </p:val>
                                        </p:tav>
                                        <p:tav tm="100000">
                                          <p:val>
                                            <p:strVal val="#ppt_x"/>
                                          </p:val>
                                        </p:tav>
                                      </p:tavLst>
                                    </p:anim>
                                    <p:anim calcmode="lin" valueType="num">
                                      <p:cBhvr additive="base">
                                        <p:cTn id="18" dur="500" fill="hold"/>
                                        <p:tgtEl>
                                          <p:spTgt spid="3080"/>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3078"/>
                                        </p:tgtEl>
                                        <p:attrNameLst>
                                          <p:attrName>style.visibility</p:attrName>
                                        </p:attrNameLst>
                                      </p:cBhvr>
                                      <p:to>
                                        <p:strVal val="visible"/>
                                      </p:to>
                                    </p:set>
                                    <p:anim calcmode="lin" valueType="num">
                                      <p:cBhvr additive="base">
                                        <p:cTn id="21" dur="500" fill="hold"/>
                                        <p:tgtEl>
                                          <p:spTgt spid="3078"/>
                                        </p:tgtEl>
                                        <p:attrNameLst>
                                          <p:attrName>ppt_x</p:attrName>
                                        </p:attrNameLst>
                                      </p:cBhvr>
                                      <p:tavLst>
                                        <p:tav tm="0">
                                          <p:val>
                                            <p:strVal val="1+#ppt_w/2"/>
                                          </p:val>
                                        </p:tav>
                                        <p:tav tm="100000">
                                          <p:val>
                                            <p:strVal val="#ppt_x"/>
                                          </p:val>
                                        </p:tav>
                                      </p:tavLst>
                                    </p:anim>
                                    <p:anim calcmode="lin" valueType="num">
                                      <p:cBhvr additive="base">
                                        <p:cTn id="22" dur="500" fill="hold"/>
                                        <p:tgtEl>
                                          <p:spTgt spid="3078"/>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9" grpId="0" animBg="1"/>
      <p:bldP spid="3080" grpId="0" animBg="1"/>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1414"/>
            <a:ext cx="8229600" cy="1143000"/>
          </a:xfrm>
        </p:spPr>
        <p:txBody>
          <a:bodyPr/>
          <a:lstStyle/>
          <a:p>
            <a:r>
              <a:rPr lang="en-US" altLang="zh-CN" dirty="0" smtClean="0"/>
              <a:t>Laplacian construction for point cloud</a:t>
            </a:r>
            <a:endParaRPr lang="zh-CN" altLang="en-US" dirty="0"/>
          </a:p>
        </p:txBody>
      </p:sp>
      <p:sp>
        <p:nvSpPr>
          <p:cNvPr id="3" name="内容占位符 2"/>
          <p:cNvSpPr>
            <a:spLocks noGrp="1"/>
          </p:cNvSpPr>
          <p:nvPr>
            <p:ph idx="1"/>
          </p:nvPr>
        </p:nvSpPr>
        <p:spPr>
          <a:xfrm>
            <a:off x="349250" y="1357299"/>
            <a:ext cx="8534400" cy="2605102"/>
          </a:xfrm>
        </p:spPr>
        <p:txBody>
          <a:bodyPr/>
          <a:lstStyle/>
          <a:p>
            <a:r>
              <a:rPr lang="en-US" altLang="zh-CN" sz="2400" dirty="0" smtClean="0"/>
              <a:t>Voronoi-Laplacian, PCD-</a:t>
            </a:r>
            <a:r>
              <a:rPr lang="en-US" altLang="zh-CN" sz="2400" dirty="0" err="1" smtClean="0"/>
              <a:t>Laplacian</a:t>
            </a:r>
            <a:r>
              <a:rPr lang="en-US" altLang="zh-CN" sz="2400" dirty="0" smtClean="0"/>
              <a:t>?</a:t>
            </a:r>
          </a:p>
          <a:p>
            <a:pPr lvl="1"/>
            <a:r>
              <a:rPr lang="en-US" altLang="zh-CN" sz="2000" dirty="0" smtClean="0"/>
              <a:t>Planar Delaunay triangulation of points within a distance R</a:t>
            </a:r>
          </a:p>
          <a:p>
            <a:pPr lvl="1"/>
            <a:r>
              <a:rPr lang="en-US" sz="2000" dirty="0" smtClean="0"/>
              <a:t>Assumption: point cloud is smooth enough and well sampled</a:t>
            </a:r>
          </a:p>
          <a:p>
            <a:r>
              <a:rPr lang="en-US" altLang="zh-CN" sz="2400" dirty="0" smtClean="0"/>
              <a:t>KNN + 1-ring of local (planar) Delaunay triangulation</a:t>
            </a:r>
          </a:p>
          <a:p>
            <a:pPr lvl="1"/>
            <a:r>
              <a:rPr lang="en-US" altLang="zh-CN" sz="2000" dirty="0" smtClean="0"/>
              <a:t>Keep the 1-ring during the contraction iterations</a:t>
            </a:r>
          </a:p>
          <a:p>
            <a:pPr lvl="1"/>
            <a:r>
              <a:rPr lang="en-US" altLang="zh-CN" sz="2000" dirty="0" smtClean="0"/>
              <a:t>Cotangent weights</a:t>
            </a:r>
          </a:p>
        </p:txBody>
      </p:sp>
      <p:sp>
        <p:nvSpPr>
          <p:cNvPr id="7" name="矩形 6"/>
          <p:cNvSpPr/>
          <p:nvPr/>
        </p:nvSpPr>
        <p:spPr>
          <a:xfrm>
            <a:off x="260350" y="5897543"/>
            <a:ext cx="8883650" cy="954107"/>
          </a:xfrm>
          <a:prstGeom prst="rect">
            <a:avLst/>
          </a:prstGeom>
        </p:spPr>
        <p:txBody>
          <a:bodyPr wrap="square">
            <a:spAutoFit/>
          </a:bodyPr>
          <a:lstStyle/>
          <a:p>
            <a:r>
              <a:rPr lang="en-US" altLang="zh-CN" sz="1400" dirty="0" err="1" smtClean="0"/>
              <a:t>Voronoi-Laplacian</a:t>
            </a:r>
            <a:r>
              <a:rPr lang="en-US" altLang="zh-CN" sz="1400" dirty="0" smtClean="0"/>
              <a:t>: C. </a:t>
            </a:r>
            <a:r>
              <a:rPr lang="en-US" altLang="zh-CN" sz="1400" dirty="0" err="1" smtClean="0"/>
              <a:t>Luo</a:t>
            </a:r>
            <a:r>
              <a:rPr lang="en-US" altLang="zh-CN" sz="1400" dirty="0" smtClean="0"/>
              <a:t>, I. </a:t>
            </a:r>
            <a:r>
              <a:rPr lang="en-US" altLang="zh-CN" sz="1400" dirty="0" err="1" smtClean="0"/>
              <a:t>Safa</a:t>
            </a:r>
            <a:r>
              <a:rPr lang="en-US" altLang="zh-CN" sz="1400" dirty="0" smtClean="0"/>
              <a:t>, and Y. Wang, “Approximating gradients for meshes and point clouds via diffusion metric”, Computer </a:t>
            </a:r>
            <a:r>
              <a:rPr lang="pt-BR" altLang="zh-CN" sz="1400" dirty="0" smtClean="0"/>
              <a:t>Graphics Forum, vol. 28, no. 5, pp. 1497–1508, 2009</a:t>
            </a:r>
            <a:r>
              <a:rPr lang="en-US" altLang="zh-CN" sz="1400" dirty="0" smtClean="0"/>
              <a:t>.</a:t>
            </a:r>
          </a:p>
          <a:p>
            <a:r>
              <a:rPr lang="en-US" altLang="zh-CN" sz="1400" dirty="0" smtClean="0"/>
              <a:t>PCD-Laplacian: M. </a:t>
            </a:r>
            <a:r>
              <a:rPr lang="en-US" altLang="zh-CN" sz="1400" dirty="0" err="1" smtClean="0"/>
              <a:t>Belkin</a:t>
            </a:r>
            <a:r>
              <a:rPr lang="en-US" altLang="zh-CN" sz="1400" dirty="0" smtClean="0"/>
              <a:t>, J. Sun, and Y. Wang, “Constructing Laplace operator from point clouds in R</a:t>
            </a:r>
            <a:r>
              <a:rPr lang="en-US" altLang="zh-CN" sz="1400" baseline="30000" dirty="0" smtClean="0"/>
              <a:t>d</a:t>
            </a:r>
            <a:r>
              <a:rPr lang="en-US" altLang="zh-CN" sz="1400" dirty="0" smtClean="0"/>
              <a:t>”, in Proc. of ACM </a:t>
            </a:r>
            <a:r>
              <a:rPr lang="en-US" altLang="zh-CN" sz="1400" dirty="0" err="1" smtClean="0"/>
              <a:t>Symp</a:t>
            </a:r>
            <a:r>
              <a:rPr lang="en-US" altLang="zh-CN" sz="1400" dirty="0" smtClean="0"/>
              <a:t>. on Discrete Algorithms,  pp. 1031–104, 2009.</a:t>
            </a:r>
          </a:p>
        </p:txBody>
      </p:sp>
      <p:sp>
        <p:nvSpPr>
          <p:cNvPr id="9" name="灯片编号占位符 8"/>
          <p:cNvSpPr>
            <a:spLocks noGrp="1"/>
          </p:cNvSpPr>
          <p:nvPr>
            <p:ph type="sldNum" sz="quarter" idx="12"/>
          </p:nvPr>
        </p:nvSpPr>
        <p:spPr/>
        <p:txBody>
          <a:bodyPr/>
          <a:lstStyle/>
          <a:p>
            <a:pPr>
              <a:defRPr/>
            </a:pPr>
            <a:fld id="{6BEEA6DE-2F47-4A6B-AE22-2F1052A0CAE7}" type="slidenum">
              <a:rPr lang="zh-CN" altLang="en-US" smtClean="0"/>
              <a:pPr>
                <a:defRPr/>
              </a:pPr>
              <a:t>9</a:t>
            </a:fld>
            <a:endParaRPr lang="zh-CN" altLang="en-US"/>
          </a:p>
        </p:txBody>
      </p:sp>
      <p:grpSp>
        <p:nvGrpSpPr>
          <p:cNvPr id="17" name="组合 16"/>
          <p:cNvGrpSpPr/>
          <p:nvPr/>
        </p:nvGrpSpPr>
        <p:grpSpPr>
          <a:xfrm>
            <a:off x="7385325" y="2027019"/>
            <a:ext cx="1765025" cy="646331"/>
            <a:chOff x="7385325" y="1626969"/>
            <a:chExt cx="1765025" cy="646331"/>
          </a:xfrm>
        </p:grpSpPr>
        <p:sp>
          <p:nvSpPr>
            <p:cNvPr id="10" name="矩形 9"/>
            <p:cNvSpPr/>
            <p:nvPr/>
          </p:nvSpPr>
          <p:spPr>
            <a:xfrm>
              <a:off x="7385325" y="1626969"/>
              <a:ext cx="1765025" cy="646331"/>
            </a:xfrm>
            <a:prstGeom prst="rect">
              <a:avLst/>
            </a:prstGeom>
          </p:spPr>
          <p:txBody>
            <a:bodyPr wrap="square">
              <a:spAutoFit/>
            </a:bodyPr>
            <a:lstStyle/>
            <a:p>
              <a:pPr lvl="1">
                <a:buNone/>
              </a:pPr>
              <a:r>
                <a:rPr lang="en-US" sz="1200" dirty="0" smtClean="0"/>
                <a:t>ε-sampling </a:t>
              </a:r>
            </a:p>
            <a:p>
              <a:pPr lvl="1">
                <a:buNone/>
              </a:pPr>
              <a:endParaRPr lang="en-US" sz="1200" dirty="0" smtClean="0"/>
            </a:p>
            <a:p>
              <a:pPr lvl="1">
                <a:buNone/>
              </a:pPr>
              <a:r>
                <a:rPr lang="en-US" sz="1200" dirty="0" smtClean="0"/>
                <a:t>(</a:t>
              </a:r>
              <a:r>
                <a:rPr lang="en-US" sz="1200" dirty="0" err="1" smtClean="0"/>
                <a:t>ε,δ</a:t>
              </a:r>
              <a:r>
                <a:rPr lang="en-US" sz="1200" dirty="0" smtClean="0"/>
                <a:t>)-sampling</a:t>
              </a:r>
              <a:endParaRPr lang="en-US" altLang="zh-CN" sz="1200" dirty="0" smtClean="0"/>
            </a:p>
          </p:txBody>
        </p:sp>
        <p:sp>
          <p:nvSpPr>
            <p:cNvPr id="11" name="左大括号 10"/>
            <p:cNvSpPr/>
            <p:nvPr/>
          </p:nvSpPr>
          <p:spPr>
            <a:xfrm>
              <a:off x="7772400" y="1695450"/>
              <a:ext cx="133350" cy="533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pic>
        <p:nvPicPr>
          <p:cNvPr id="12" name="Picture 4" descr="C:\Documents and Settings\Administrator\桌面\2.jp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680774" y="3562353"/>
            <a:ext cx="3177242" cy="2533647"/>
          </a:xfrm>
          <a:prstGeom prst="rect">
            <a:avLst/>
          </a:prstGeom>
          <a:noFill/>
          <a:ln w="9525">
            <a:noFill/>
            <a:miter lim="800000"/>
            <a:headEnd/>
            <a:tailEnd/>
          </a:ln>
        </p:spPr>
      </p:pic>
      <p:grpSp>
        <p:nvGrpSpPr>
          <p:cNvPr id="13" name="组合 12"/>
          <p:cNvGrpSpPr/>
          <p:nvPr/>
        </p:nvGrpSpPr>
        <p:grpSpPr>
          <a:xfrm>
            <a:off x="1071538" y="3524232"/>
            <a:ext cx="3357586" cy="2428892"/>
            <a:chOff x="1071538" y="2656342"/>
            <a:chExt cx="3571900" cy="2845556"/>
          </a:xfrm>
        </p:grpSpPr>
        <p:pic>
          <p:nvPicPr>
            <p:cNvPr id="14" name="Picture 2"/>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071538" y="2656342"/>
              <a:ext cx="3571900" cy="2845556"/>
            </a:xfrm>
            <a:prstGeom prst="rect">
              <a:avLst/>
            </a:prstGeom>
            <a:noFill/>
            <a:ln w="9525">
              <a:noFill/>
              <a:miter lim="800000"/>
              <a:headEnd/>
              <a:tailEnd/>
            </a:ln>
            <a:effectLst/>
          </p:spPr>
        </p:pic>
        <p:cxnSp>
          <p:nvCxnSpPr>
            <p:cNvPr id="15" name="直接箭头连接符 14"/>
            <p:cNvCxnSpPr/>
            <p:nvPr/>
          </p:nvCxnSpPr>
          <p:spPr>
            <a:xfrm>
              <a:off x="2857488" y="3929066"/>
              <a:ext cx="285752"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rot="5400000">
              <a:off x="2750050" y="3963942"/>
              <a:ext cx="144000" cy="7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Topological thinning</a:t>
            </a:r>
            <a:endParaRPr lang="zh-CN" altLang="en-US" dirty="0"/>
          </a:p>
        </p:txBody>
      </p:sp>
      <p:pic>
        <p:nvPicPr>
          <p:cNvPr id="6146" name="Picture 2" descr="C:\Documents and Settings\Administrator\桌面\1.jpg"/>
          <p:cNvPicPr>
            <a:picLocks noChangeAspect="1" noChangeArrowheads="1"/>
          </p:cNvPicPr>
          <p:nvPr/>
        </p:nvPicPr>
        <p:blipFill>
          <a:blip r:embed="rId3" cstate="print"/>
          <a:srcRect/>
          <a:stretch>
            <a:fillRect/>
          </a:stretch>
        </p:blipFill>
        <p:spPr bwMode="auto">
          <a:xfrm>
            <a:off x="457200" y="3581400"/>
            <a:ext cx="3714776" cy="1866309"/>
          </a:xfrm>
          <a:prstGeom prst="rect">
            <a:avLst/>
          </a:prstGeom>
          <a:noFill/>
        </p:spPr>
      </p:pic>
      <p:grpSp>
        <p:nvGrpSpPr>
          <p:cNvPr id="3" name="组合 9"/>
          <p:cNvGrpSpPr/>
          <p:nvPr/>
        </p:nvGrpSpPr>
        <p:grpSpPr>
          <a:xfrm>
            <a:off x="762000" y="1447800"/>
            <a:ext cx="2714644" cy="1928826"/>
            <a:chOff x="2928926" y="1767866"/>
            <a:chExt cx="3385613" cy="2389640"/>
          </a:xfrm>
        </p:grpSpPr>
        <p:pic>
          <p:nvPicPr>
            <p:cNvPr id="6" name="Picture 12" descr="Picture 3.png"/>
            <p:cNvPicPr>
              <a:picLocks noChangeAspect="1"/>
            </p:cNvPicPr>
            <p:nvPr/>
          </p:nvPicPr>
          <p:blipFill>
            <a:blip r:embed="rId4" cstate="print"/>
            <a:srcRect l="31233" t="14151" r="31233" b="18279"/>
            <a:stretch>
              <a:fillRect/>
            </a:stretch>
          </p:blipFill>
          <p:spPr>
            <a:xfrm flipH="1">
              <a:off x="3929058" y="1781999"/>
              <a:ext cx="1295405" cy="2375507"/>
            </a:xfrm>
            <a:prstGeom prst="rect">
              <a:avLst/>
            </a:prstGeom>
          </p:spPr>
        </p:pic>
        <p:pic>
          <p:nvPicPr>
            <p:cNvPr id="7" name="Picture 13" descr="Picture 4.png"/>
            <p:cNvPicPr>
              <a:picLocks noChangeAspect="1"/>
            </p:cNvPicPr>
            <p:nvPr/>
          </p:nvPicPr>
          <p:blipFill>
            <a:blip r:embed="rId5" cstate="print"/>
            <a:srcRect l="31233" t="14151" r="34837" b="18279"/>
            <a:stretch>
              <a:fillRect/>
            </a:stretch>
          </p:blipFill>
          <p:spPr>
            <a:xfrm flipH="1">
              <a:off x="5143504" y="1767866"/>
              <a:ext cx="1171035" cy="2375514"/>
            </a:xfrm>
            <a:prstGeom prst="rect">
              <a:avLst/>
            </a:prstGeom>
          </p:spPr>
        </p:pic>
        <p:pic>
          <p:nvPicPr>
            <p:cNvPr id="8" name="Picture 8" descr="Picture 2.png"/>
            <p:cNvPicPr>
              <a:picLocks noChangeAspect="1"/>
            </p:cNvPicPr>
            <p:nvPr/>
          </p:nvPicPr>
          <p:blipFill>
            <a:blip r:embed="rId6" cstate="print"/>
            <a:srcRect l="33636" t="14151" r="33636" b="18279"/>
            <a:stretch>
              <a:fillRect/>
            </a:stretch>
          </p:blipFill>
          <p:spPr>
            <a:xfrm flipH="1">
              <a:off x="2928926" y="1785926"/>
              <a:ext cx="1119107" cy="2353527"/>
            </a:xfrm>
            <a:prstGeom prst="rect">
              <a:avLst/>
            </a:prstGeom>
          </p:spPr>
        </p:pic>
      </p:grpSp>
      <p:sp>
        <p:nvSpPr>
          <p:cNvPr id="9" name="矩形 8"/>
          <p:cNvSpPr/>
          <p:nvPr/>
        </p:nvSpPr>
        <p:spPr>
          <a:xfrm>
            <a:off x="4343400" y="1981200"/>
            <a:ext cx="4114800" cy="1200328"/>
          </a:xfrm>
          <a:prstGeom prst="rect">
            <a:avLst/>
          </a:prstGeom>
        </p:spPr>
        <p:txBody>
          <a:bodyPr wrap="square">
            <a:spAutoFit/>
          </a:bodyPr>
          <a:lstStyle/>
          <a:p>
            <a:pPr>
              <a:buFont typeface="Arial" pitchFamily="34" charset="0"/>
              <a:buChar char="•"/>
            </a:pPr>
            <a:r>
              <a:rPr lang="en-US" altLang="zh-CN" sz="2400" dirty="0" smtClean="0"/>
              <a:t>Previous approach: MLS projection (line thinning) + Joint identification</a:t>
            </a:r>
            <a:endParaRPr lang="zh-CN" altLang="en-US" sz="2400" dirty="0"/>
          </a:p>
        </p:txBody>
      </p:sp>
      <p:sp>
        <p:nvSpPr>
          <p:cNvPr id="11" name="矩形 10"/>
          <p:cNvSpPr/>
          <p:nvPr/>
        </p:nvSpPr>
        <p:spPr>
          <a:xfrm>
            <a:off x="4343400" y="4045803"/>
            <a:ext cx="4038600" cy="830997"/>
          </a:xfrm>
          <a:prstGeom prst="rect">
            <a:avLst/>
          </a:prstGeom>
        </p:spPr>
        <p:txBody>
          <a:bodyPr wrap="square">
            <a:spAutoFit/>
          </a:bodyPr>
          <a:lstStyle/>
          <a:p>
            <a:pPr eaLnBrk="0" hangingPunct="0">
              <a:spcBef>
                <a:spcPct val="30000"/>
              </a:spcBef>
              <a:buFont typeface="Arial" pitchFamily="34" charset="0"/>
              <a:buChar char="•"/>
              <a:defRPr/>
            </a:pPr>
            <a:r>
              <a:rPr lang="en-US" altLang="zh-CN" sz="2400" dirty="0" smtClean="0"/>
              <a:t>Our approach: Building connectivity + Edge collapse</a:t>
            </a:r>
          </a:p>
        </p:txBody>
      </p:sp>
      <p:sp>
        <p:nvSpPr>
          <p:cNvPr id="12" name="矩形 11"/>
          <p:cNvSpPr/>
          <p:nvPr/>
        </p:nvSpPr>
        <p:spPr>
          <a:xfrm>
            <a:off x="5638800" y="3810000"/>
            <a:ext cx="1155700" cy="276999"/>
          </a:xfrm>
          <a:prstGeom prst="rect">
            <a:avLst/>
          </a:prstGeom>
        </p:spPr>
        <p:txBody>
          <a:bodyPr wrap="square">
            <a:spAutoFit/>
          </a:bodyPr>
          <a:lstStyle/>
          <a:p>
            <a:r>
              <a:rPr lang="en-US" altLang="zh-CN" sz="1200" dirty="0" smtClean="0"/>
              <a:t>[Li et al. 2001]</a:t>
            </a:r>
            <a:endParaRPr lang="zh-CN" altLang="en-US" sz="1200" dirty="0" smtClean="0"/>
          </a:p>
        </p:txBody>
      </p:sp>
      <p:sp>
        <p:nvSpPr>
          <p:cNvPr id="14" name="矩形 13"/>
          <p:cNvSpPr/>
          <p:nvPr/>
        </p:nvSpPr>
        <p:spPr>
          <a:xfrm>
            <a:off x="4724400" y="1676400"/>
            <a:ext cx="3333750" cy="276999"/>
          </a:xfrm>
          <a:prstGeom prst="rect">
            <a:avLst/>
          </a:prstGeom>
        </p:spPr>
        <p:txBody>
          <a:bodyPr wrap="square">
            <a:spAutoFit/>
          </a:bodyPr>
          <a:lstStyle/>
          <a:p>
            <a:r>
              <a:rPr lang="en-US" altLang="zh-CN" sz="1200" dirty="0" smtClean="0"/>
              <a:t>[</a:t>
            </a:r>
            <a:r>
              <a:rPr lang="en-US" altLang="zh-CN" sz="1200" dirty="0" err="1" smtClean="0"/>
              <a:t>Shapira</a:t>
            </a:r>
            <a:r>
              <a:rPr lang="en-US" altLang="zh-CN" sz="1200" dirty="0" smtClean="0"/>
              <a:t> et al. 2008], [</a:t>
            </a:r>
            <a:r>
              <a:rPr lang="en-US" altLang="zh-CN" sz="1200" dirty="0" err="1" smtClean="0"/>
              <a:t>Tagliasacchi</a:t>
            </a:r>
            <a:r>
              <a:rPr lang="en-US" altLang="zh-CN" sz="1200" dirty="0" smtClean="0"/>
              <a:t> et al. 2009]</a:t>
            </a:r>
            <a:endParaRPr lang="zh-CN" altLang="en-US" sz="1200" dirty="0" smtClean="0"/>
          </a:p>
        </p:txBody>
      </p:sp>
      <p:sp>
        <p:nvSpPr>
          <p:cNvPr id="13" name="灯片编号占位符 12"/>
          <p:cNvSpPr>
            <a:spLocks noGrp="1"/>
          </p:cNvSpPr>
          <p:nvPr>
            <p:ph type="sldNum" sz="quarter" idx="12"/>
          </p:nvPr>
        </p:nvSpPr>
        <p:spPr/>
        <p:txBody>
          <a:bodyPr/>
          <a:lstStyle/>
          <a:p>
            <a:pPr>
              <a:defRPr/>
            </a:pPr>
            <a:fld id="{6BEEA6DE-2F47-4A6B-AE22-2F1052A0CAE7}" type="slidenum">
              <a:rPr lang="zh-CN" altLang="en-US" smtClean="0"/>
              <a:pPr>
                <a:defRPr/>
              </a:pPr>
              <a:t>10</a:t>
            </a:fld>
            <a:endParaRPr lang="zh-CN"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274638"/>
            <a:ext cx="9144000" cy="796908"/>
          </a:xfrm>
        </p:spPr>
        <p:txBody>
          <a:bodyPr/>
          <a:lstStyle/>
          <a:p>
            <a:r>
              <a:rPr lang="en-US" altLang="zh-CN" sz="3200" dirty="0" smtClean="0"/>
              <a:t>Topological thinning – Farthest point sampling</a:t>
            </a:r>
            <a:endParaRPr lang="zh-CN" altLang="en-US" sz="3200" dirty="0"/>
          </a:p>
        </p:txBody>
      </p:sp>
      <p:grpSp>
        <p:nvGrpSpPr>
          <p:cNvPr id="3" name="组合 403"/>
          <p:cNvGrpSpPr/>
          <p:nvPr/>
        </p:nvGrpSpPr>
        <p:grpSpPr>
          <a:xfrm>
            <a:off x="1879600" y="2855088"/>
            <a:ext cx="459312" cy="1964826"/>
            <a:chOff x="214282" y="1643050"/>
            <a:chExt cx="459312" cy="1964826"/>
          </a:xfrm>
        </p:grpSpPr>
        <p:sp>
          <p:nvSpPr>
            <p:cNvPr id="201" name="流程图: 联系 200"/>
            <p:cNvSpPr/>
            <p:nvPr/>
          </p:nvSpPr>
          <p:spPr>
            <a:xfrm>
              <a:off x="249720" y="321468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流程图: 联系 201"/>
            <p:cNvSpPr/>
            <p:nvPr/>
          </p:nvSpPr>
          <p:spPr>
            <a:xfrm>
              <a:off x="351842" y="214311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流程图: 联系 202"/>
            <p:cNvSpPr/>
            <p:nvPr/>
          </p:nvSpPr>
          <p:spPr>
            <a:xfrm>
              <a:off x="553974" y="244791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流程图: 联系 203"/>
            <p:cNvSpPr/>
            <p:nvPr/>
          </p:nvSpPr>
          <p:spPr>
            <a:xfrm>
              <a:off x="494718" y="278605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 name="流程图: 联系 204"/>
            <p:cNvSpPr/>
            <p:nvPr/>
          </p:nvSpPr>
          <p:spPr>
            <a:xfrm>
              <a:off x="530156" y="215264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6" name="流程图: 联系 205"/>
            <p:cNvSpPr/>
            <p:nvPr/>
          </p:nvSpPr>
          <p:spPr>
            <a:xfrm>
              <a:off x="351842" y="267862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7" name="流程图: 联系 206"/>
            <p:cNvSpPr/>
            <p:nvPr/>
          </p:nvSpPr>
          <p:spPr>
            <a:xfrm>
              <a:off x="601594" y="228122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流程图: 联系 207"/>
            <p:cNvSpPr/>
            <p:nvPr/>
          </p:nvSpPr>
          <p:spPr>
            <a:xfrm>
              <a:off x="392596" y="321468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9" name="流程图: 联系 208"/>
            <p:cNvSpPr/>
            <p:nvPr/>
          </p:nvSpPr>
          <p:spPr>
            <a:xfrm>
              <a:off x="458718" y="164305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流程图: 联系 209"/>
            <p:cNvSpPr/>
            <p:nvPr/>
          </p:nvSpPr>
          <p:spPr>
            <a:xfrm>
              <a:off x="637594" y="171448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1" name="流程图: 联系 210"/>
            <p:cNvSpPr/>
            <p:nvPr/>
          </p:nvSpPr>
          <p:spPr>
            <a:xfrm>
              <a:off x="494718" y="185736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流程图: 联系 211"/>
            <p:cNvSpPr/>
            <p:nvPr/>
          </p:nvSpPr>
          <p:spPr>
            <a:xfrm>
              <a:off x="637594" y="185736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流程图: 联系 212"/>
            <p:cNvSpPr/>
            <p:nvPr/>
          </p:nvSpPr>
          <p:spPr>
            <a:xfrm>
              <a:off x="423280" y="200024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流程图: 联系 213"/>
            <p:cNvSpPr/>
            <p:nvPr/>
          </p:nvSpPr>
          <p:spPr>
            <a:xfrm>
              <a:off x="525948" y="200024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流程图: 联系 214"/>
            <p:cNvSpPr/>
            <p:nvPr/>
          </p:nvSpPr>
          <p:spPr>
            <a:xfrm>
              <a:off x="464034" y="235743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6" name="流程图: 联系 215"/>
            <p:cNvSpPr/>
            <p:nvPr/>
          </p:nvSpPr>
          <p:spPr>
            <a:xfrm>
              <a:off x="285720" y="332156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流程图: 联系 216"/>
            <p:cNvSpPr/>
            <p:nvPr/>
          </p:nvSpPr>
          <p:spPr>
            <a:xfrm>
              <a:off x="330136" y="297866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8" name="流程图: 联系 217"/>
            <p:cNvSpPr/>
            <p:nvPr/>
          </p:nvSpPr>
          <p:spPr>
            <a:xfrm>
              <a:off x="482536" y="313106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流程图: 联系 218"/>
            <p:cNvSpPr/>
            <p:nvPr/>
          </p:nvSpPr>
          <p:spPr>
            <a:xfrm>
              <a:off x="428596" y="335756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0" name="流程图: 联系 219"/>
            <p:cNvSpPr/>
            <p:nvPr/>
          </p:nvSpPr>
          <p:spPr>
            <a:xfrm>
              <a:off x="351842" y="357187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1" name="流程图: 联系 220"/>
            <p:cNvSpPr/>
            <p:nvPr/>
          </p:nvSpPr>
          <p:spPr>
            <a:xfrm>
              <a:off x="214282" y="353587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2" name="流程图: 联系 221"/>
            <p:cNvSpPr/>
            <p:nvPr/>
          </p:nvSpPr>
          <p:spPr>
            <a:xfrm>
              <a:off x="361366" y="246430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3" name="流程图: 联系 222"/>
            <p:cNvSpPr/>
            <p:nvPr/>
          </p:nvSpPr>
          <p:spPr>
            <a:xfrm>
              <a:off x="513766" y="254526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4" name="流程图: 联系 223"/>
            <p:cNvSpPr/>
            <p:nvPr/>
          </p:nvSpPr>
          <p:spPr>
            <a:xfrm>
              <a:off x="387280" y="228599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5" name="流程图: 联系 224"/>
            <p:cNvSpPr/>
            <p:nvPr/>
          </p:nvSpPr>
          <p:spPr>
            <a:xfrm>
              <a:off x="464034" y="292893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smtClean="0"/>
            </a:p>
          </p:txBody>
        </p:sp>
        <p:sp>
          <p:nvSpPr>
            <p:cNvPr id="226" name="流程图: 联系 225"/>
            <p:cNvSpPr/>
            <p:nvPr/>
          </p:nvSpPr>
          <p:spPr>
            <a:xfrm>
              <a:off x="280404" y="277387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8" name="流程图: 联系 227"/>
            <p:cNvSpPr/>
            <p:nvPr/>
          </p:nvSpPr>
          <p:spPr>
            <a:xfrm>
              <a:off x="351842" y="257174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9" name="流程图: 联系 228"/>
            <p:cNvSpPr/>
            <p:nvPr/>
          </p:nvSpPr>
          <p:spPr>
            <a:xfrm>
              <a:off x="214282" y="307181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0" name="流程图: 联系 229"/>
            <p:cNvSpPr/>
            <p:nvPr/>
          </p:nvSpPr>
          <p:spPr>
            <a:xfrm>
              <a:off x="244404" y="339300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402"/>
          <p:cNvGrpSpPr/>
          <p:nvPr/>
        </p:nvGrpSpPr>
        <p:grpSpPr>
          <a:xfrm>
            <a:off x="1835150" y="2855088"/>
            <a:ext cx="484470" cy="1964826"/>
            <a:chOff x="908000" y="1643050"/>
            <a:chExt cx="484470" cy="1964826"/>
          </a:xfrm>
        </p:grpSpPr>
        <p:sp>
          <p:nvSpPr>
            <p:cNvPr id="169" name="流程图: 联系 168"/>
            <p:cNvSpPr/>
            <p:nvPr/>
          </p:nvSpPr>
          <p:spPr>
            <a:xfrm>
              <a:off x="968596" y="321468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流程图: 联系 169"/>
            <p:cNvSpPr/>
            <p:nvPr/>
          </p:nvSpPr>
          <p:spPr>
            <a:xfrm>
              <a:off x="1070718" y="214311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流程图: 联系 170"/>
            <p:cNvSpPr/>
            <p:nvPr/>
          </p:nvSpPr>
          <p:spPr>
            <a:xfrm>
              <a:off x="1272850" y="244791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流程图: 联系 171"/>
            <p:cNvSpPr/>
            <p:nvPr/>
          </p:nvSpPr>
          <p:spPr>
            <a:xfrm>
              <a:off x="1213594" y="278605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流程图: 联系 172"/>
            <p:cNvSpPr/>
            <p:nvPr/>
          </p:nvSpPr>
          <p:spPr>
            <a:xfrm>
              <a:off x="1249032" y="215264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流程图: 联系 173"/>
            <p:cNvSpPr/>
            <p:nvPr/>
          </p:nvSpPr>
          <p:spPr>
            <a:xfrm>
              <a:off x="1070718" y="267862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流程图: 联系 174"/>
            <p:cNvSpPr/>
            <p:nvPr/>
          </p:nvSpPr>
          <p:spPr>
            <a:xfrm>
              <a:off x="1320470" y="228122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流程图: 联系 175"/>
            <p:cNvSpPr/>
            <p:nvPr/>
          </p:nvSpPr>
          <p:spPr>
            <a:xfrm>
              <a:off x="1111472" y="321468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流程图: 联系 176"/>
            <p:cNvSpPr/>
            <p:nvPr/>
          </p:nvSpPr>
          <p:spPr>
            <a:xfrm>
              <a:off x="1177594" y="164305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流程图: 联系 177"/>
            <p:cNvSpPr/>
            <p:nvPr/>
          </p:nvSpPr>
          <p:spPr>
            <a:xfrm>
              <a:off x="1356470" y="171448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流程图: 联系 178"/>
            <p:cNvSpPr/>
            <p:nvPr/>
          </p:nvSpPr>
          <p:spPr>
            <a:xfrm>
              <a:off x="1213594" y="185736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流程图: 联系 179"/>
            <p:cNvSpPr/>
            <p:nvPr/>
          </p:nvSpPr>
          <p:spPr>
            <a:xfrm>
              <a:off x="1356470" y="185736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流程图: 联系 180"/>
            <p:cNvSpPr/>
            <p:nvPr/>
          </p:nvSpPr>
          <p:spPr>
            <a:xfrm>
              <a:off x="1142156" y="200024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流程图: 联系 181"/>
            <p:cNvSpPr/>
            <p:nvPr/>
          </p:nvSpPr>
          <p:spPr>
            <a:xfrm>
              <a:off x="1244824" y="200024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流程图: 联系 182"/>
            <p:cNvSpPr/>
            <p:nvPr/>
          </p:nvSpPr>
          <p:spPr>
            <a:xfrm>
              <a:off x="1182910" y="235743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流程图: 联系 183"/>
            <p:cNvSpPr/>
            <p:nvPr/>
          </p:nvSpPr>
          <p:spPr>
            <a:xfrm>
              <a:off x="1004596" y="332156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流程图: 联系 184"/>
            <p:cNvSpPr/>
            <p:nvPr/>
          </p:nvSpPr>
          <p:spPr>
            <a:xfrm>
              <a:off x="1049012" y="297866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流程图: 联系 185"/>
            <p:cNvSpPr/>
            <p:nvPr/>
          </p:nvSpPr>
          <p:spPr>
            <a:xfrm>
              <a:off x="1201412" y="313106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流程图: 联系 186"/>
            <p:cNvSpPr/>
            <p:nvPr/>
          </p:nvSpPr>
          <p:spPr>
            <a:xfrm>
              <a:off x="1147472" y="335756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流程图: 联系 187"/>
            <p:cNvSpPr/>
            <p:nvPr/>
          </p:nvSpPr>
          <p:spPr>
            <a:xfrm>
              <a:off x="1070718" y="357187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流程图: 联系 188"/>
            <p:cNvSpPr/>
            <p:nvPr/>
          </p:nvSpPr>
          <p:spPr>
            <a:xfrm>
              <a:off x="933158" y="353587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流程图: 联系 189"/>
            <p:cNvSpPr/>
            <p:nvPr/>
          </p:nvSpPr>
          <p:spPr>
            <a:xfrm>
              <a:off x="1080242" y="246430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流程图: 联系 190"/>
            <p:cNvSpPr/>
            <p:nvPr/>
          </p:nvSpPr>
          <p:spPr>
            <a:xfrm>
              <a:off x="1232642" y="254526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流程图: 联系 191"/>
            <p:cNvSpPr/>
            <p:nvPr/>
          </p:nvSpPr>
          <p:spPr>
            <a:xfrm>
              <a:off x="1106156" y="228599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流程图: 联系 192"/>
            <p:cNvSpPr/>
            <p:nvPr/>
          </p:nvSpPr>
          <p:spPr>
            <a:xfrm>
              <a:off x="1182910" y="292893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smtClean="0"/>
            </a:p>
          </p:txBody>
        </p:sp>
        <p:sp>
          <p:nvSpPr>
            <p:cNvPr id="194" name="流程图: 联系 193"/>
            <p:cNvSpPr/>
            <p:nvPr/>
          </p:nvSpPr>
          <p:spPr>
            <a:xfrm>
              <a:off x="999280" y="277387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流程图: 联系 195"/>
            <p:cNvSpPr/>
            <p:nvPr/>
          </p:nvSpPr>
          <p:spPr>
            <a:xfrm>
              <a:off x="1070718" y="257174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7" name="流程图: 联系 196"/>
            <p:cNvSpPr/>
            <p:nvPr/>
          </p:nvSpPr>
          <p:spPr>
            <a:xfrm>
              <a:off x="933158" y="307181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流程图: 联系 197"/>
            <p:cNvSpPr/>
            <p:nvPr/>
          </p:nvSpPr>
          <p:spPr>
            <a:xfrm>
              <a:off x="963280" y="3393000"/>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1" name="流程图: 或者 230"/>
            <p:cNvSpPr/>
            <p:nvPr/>
          </p:nvSpPr>
          <p:spPr>
            <a:xfrm>
              <a:off x="908000" y="3357562"/>
              <a:ext cx="108000" cy="108000"/>
            </a:xfrm>
            <a:prstGeom prst="flowChartOr">
              <a:avLst/>
            </a:prstGeom>
            <a:solidFill>
              <a:srgbClr val="FFFF0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01"/>
          <p:cNvGrpSpPr/>
          <p:nvPr/>
        </p:nvGrpSpPr>
        <p:grpSpPr>
          <a:xfrm>
            <a:off x="1612900" y="2855088"/>
            <a:ext cx="709596" cy="2059812"/>
            <a:chOff x="1504950" y="1678488"/>
            <a:chExt cx="709596" cy="2059812"/>
          </a:xfrm>
        </p:grpSpPr>
        <p:sp>
          <p:nvSpPr>
            <p:cNvPr id="34" name="流程图: 联系 33"/>
            <p:cNvSpPr/>
            <p:nvPr/>
          </p:nvSpPr>
          <p:spPr>
            <a:xfrm>
              <a:off x="1504950" y="3162300"/>
              <a:ext cx="576000" cy="576000"/>
            </a:xfrm>
            <a:prstGeom prst="flowChartConnector">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smtClean="0"/>
            </a:p>
          </p:txBody>
        </p:sp>
        <p:sp>
          <p:nvSpPr>
            <p:cNvPr id="232" name="流程图: 联系 231"/>
            <p:cNvSpPr/>
            <p:nvPr/>
          </p:nvSpPr>
          <p:spPr>
            <a:xfrm>
              <a:off x="1790672" y="325012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3" name="流程图: 联系 232"/>
            <p:cNvSpPr/>
            <p:nvPr/>
          </p:nvSpPr>
          <p:spPr>
            <a:xfrm>
              <a:off x="1892794" y="217855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4" name="流程图: 联系 233"/>
            <p:cNvSpPr/>
            <p:nvPr/>
          </p:nvSpPr>
          <p:spPr>
            <a:xfrm>
              <a:off x="2094926" y="248335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5" name="流程图: 联系 234"/>
            <p:cNvSpPr/>
            <p:nvPr/>
          </p:nvSpPr>
          <p:spPr>
            <a:xfrm>
              <a:off x="2035670" y="282149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6" name="流程图: 联系 235"/>
            <p:cNvSpPr/>
            <p:nvPr/>
          </p:nvSpPr>
          <p:spPr>
            <a:xfrm>
              <a:off x="2071108" y="218807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7" name="流程图: 联系 236"/>
            <p:cNvSpPr/>
            <p:nvPr/>
          </p:nvSpPr>
          <p:spPr>
            <a:xfrm>
              <a:off x="1892794" y="271405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8" name="流程图: 联系 237"/>
            <p:cNvSpPr/>
            <p:nvPr/>
          </p:nvSpPr>
          <p:spPr>
            <a:xfrm>
              <a:off x="2142546" y="231666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9" name="流程图: 联系 238"/>
            <p:cNvSpPr/>
            <p:nvPr/>
          </p:nvSpPr>
          <p:spPr>
            <a:xfrm>
              <a:off x="1933548" y="325012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0" name="流程图: 联系 239"/>
            <p:cNvSpPr/>
            <p:nvPr/>
          </p:nvSpPr>
          <p:spPr>
            <a:xfrm>
              <a:off x="1999670" y="167848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1" name="流程图: 联系 240"/>
            <p:cNvSpPr/>
            <p:nvPr/>
          </p:nvSpPr>
          <p:spPr>
            <a:xfrm>
              <a:off x="2178546" y="174992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2" name="流程图: 联系 241"/>
            <p:cNvSpPr/>
            <p:nvPr/>
          </p:nvSpPr>
          <p:spPr>
            <a:xfrm>
              <a:off x="2035670" y="189280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3" name="流程图: 联系 242"/>
            <p:cNvSpPr/>
            <p:nvPr/>
          </p:nvSpPr>
          <p:spPr>
            <a:xfrm>
              <a:off x="2178546" y="189280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4" name="流程图: 联系 243"/>
            <p:cNvSpPr/>
            <p:nvPr/>
          </p:nvSpPr>
          <p:spPr>
            <a:xfrm>
              <a:off x="1964232" y="203567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5" name="流程图: 联系 244"/>
            <p:cNvSpPr/>
            <p:nvPr/>
          </p:nvSpPr>
          <p:spPr>
            <a:xfrm>
              <a:off x="2066900" y="203567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6" name="流程图: 联系 245"/>
            <p:cNvSpPr/>
            <p:nvPr/>
          </p:nvSpPr>
          <p:spPr>
            <a:xfrm>
              <a:off x="2004986" y="239286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7" name="流程图: 联系 246"/>
            <p:cNvSpPr/>
            <p:nvPr/>
          </p:nvSpPr>
          <p:spPr>
            <a:xfrm>
              <a:off x="1826672" y="335700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8" name="流程图: 联系 247"/>
            <p:cNvSpPr/>
            <p:nvPr/>
          </p:nvSpPr>
          <p:spPr>
            <a:xfrm>
              <a:off x="1871088" y="301410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9" name="流程图: 联系 248"/>
            <p:cNvSpPr/>
            <p:nvPr/>
          </p:nvSpPr>
          <p:spPr>
            <a:xfrm>
              <a:off x="2023488" y="316650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0" name="流程图: 联系 249"/>
            <p:cNvSpPr/>
            <p:nvPr/>
          </p:nvSpPr>
          <p:spPr>
            <a:xfrm>
              <a:off x="1969548" y="339300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1" name="流程图: 联系 250"/>
            <p:cNvSpPr/>
            <p:nvPr/>
          </p:nvSpPr>
          <p:spPr>
            <a:xfrm>
              <a:off x="1892794" y="360731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2" name="流程图: 联系 251"/>
            <p:cNvSpPr/>
            <p:nvPr/>
          </p:nvSpPr>
          <p:spPr>
            <a:xfrm>
              <a:off x="1755234" y="357131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3" name="流程图: 联系 252"/>
            <p:cNvSpPr/>
            <p:nvPr/>
          </p:nvSpPr>
          <p:spPr>
            <a:xfrm>
              <a:off x="1902318" y="249974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4" name="流程图: 联系 253"/>
            <p:cNvSpPr/>
            <p:nvPr/>
          </p:nvSpPr>
          <p:spPr>
            <a:xfrm>
              <a:off x="2054718" y="258070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5" name="流程图: 联系 254"/>
            <p:cNvSpPr/>
            <p:nvPr/>
          </p:nvSpPr>
          <p:spPr>
            <a:xfrm>
              <a:off x="1928232" y="232143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6" name="流程图: 联系 255"/>
            <p:cNvSpPr/>
            <p:nvPr/>
          </p:nvSpPr>
          <p:spPr>
            <a:xfrm>
              <a:off x="2004986" y="296437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smtClean="0"/>
            </a:p>
          </p:txBody>
        </p:sp>
        <p:sp>
          <p:nvSpPr>
            <p:cNvPr id="257" name="流程图: 联系 256"/>
            <p:cNvSpPr/>
            <p:nvPr/>
          </p:nvSpPr>
          <p:spPr>
            <a:xfrm>
              <a:off x="1821356" y="280931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9" name="流程图: 联系 258"/>
            <p:cNvSpPr/>
            <p:nvPr/>
          </p:nvSpPr>
          <p:spPr>
            <a:xfrm>
              <a:off x="1892794" y="260718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0" name="流程图: 联系 259"/>
            <p:cNvSpPr/>
            <p:nvPr/>
          </p:nvSpPr>
          <p:spPr>
            <a:xfrm>
              <a:off x="1755234" y="310724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1" name="流程图: 联系 260"/>
            <p:cNvSpPr/>
            <p:nvPr/>
          </p:nvSpPr>
          <p:spPr>
            <a:xfrm>
              <a:off x="1785356" y="3428438"/>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2" name="流程图: 或者 261"/>
            <p:cNvSpPr/>
            <p:nvPr/>
          </p:nvSpPr>
          <p:spPr>
            <a:xfrm>
              <a:off x="1752550" y="3409900"/>
              <a:ext cx="108000" cy="108000"/>
            </a:xfrm>
            <a:prstGeom prst="flowChartOr">
              <a:avLst/>
            </a:prstGeom>
            <a:solidFill>
              <a:srgbClr val="FFFF0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400"/>
          <p:cNvGrpSpPr/>
          <p:nvPr/>
        </p:nvGrpSpPr>
        <p:grpSpPr>
          <a:xfrm>
            <a:off x="1612900" y="2855088"/>
            <a:ext cx="709596" cy="2059812"/>
            <a:chOff x="2351104" y="1695450"/>
            <a:chExt cx="709596" cy="2059812"/>
          </a:xfrm>
        </p:grpSpPr>
        <p:sp>
          <p:nvSpPr>
            <p:cNvPr id="263" name="流程图: 联系 262"/>
            <p:cNvSpPr/>
            <p:nvPr/>
          </p:nvSpPr>
          <p:spPr>
            <a:xfrm>
              <a:off x="2351104" y="3179262"/>
              <a:ext cx="576000" cy="576000"/>
            </a:xfrm>
            <a:prstGeom prst="flowChartConnector">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smtClean="0"/>
            </a:p>
          </p:txBody>
        </p:sp>
        <p:sp>
          <p:nvSpPr>
            <p:cNvPr id="264" name="流程图: 联系 263"/>
            <p:cNvSpPr/>
            <p:nvPr/>
          </p:nvSpPr>
          <p:spPr>
            <a:xfrm>
              <a:off x="2636826" y="3267086"/>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5" name="流程图: 联系 264"/>
            <p:cNvSpPr/>
            <p:nvPr/>
          </p:nvSpPr>
          <p:spPr>
            <a:xfrm>
              <a:off x="2738948" y="219551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6" name="流程图: 联系 265"/>
            <p:cNvSpPr/>
            <p:nvPr/>
          </p:nvSpPr>
          <p:spPr>
            <a:xfrm>
              <a:off x="2941080" y="250031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7" name="流程图: 联系 266"/>
            <p:cNvSpPr/>
            <p:nvPr/>
          </p:nvSpPr>
          <p:spPr>
            <a:xfrm>
              <a:off x="2881824" y="283845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8" name="流程图: 联系 267"/>
            <p:cNvSpPr/>
            <p:nvPr/>
          </p:nvSpPr>
          <p:spPr>
            <a:xfrm>
              <a:off x="2917262" y="220504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流程图: 联系 268"/>
            <p:cNvSpPr/>
            <p:nvPr/>
          </p:nvSpPr>
          <p:spPr>
            <a:xfrm>
              <a:off x="2738948" y="273102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 name="流程图: 联系 269"/>
            <p:cNvSpPr/>
            <p:nvPr/>
          </p:nvSpPr>
          <p:spPr>
            <a:xfrm>
              <a:off x="2988700" y="233362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1" name="流程图: 联系 270"/>
            <p:cNvSpPr/>
            <p:nvPr/>
          </p:nvSpPr>
          <p:spPr>
            <a:xfrm>
              <a:off x="2779702" y="3267086"/>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2" name="流程图: 联系 271"/>
            <p:cNvSpPr/>
            <p:nvPr/>
          </p:nvSpPr>
          <p:spPr>
            <a:xfrm>
              <a:off x="2845824" y="169545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3" name="流程图: 联系 272"/>
            <p:cNvSpPr/>
            <p:nvPr/>
          </p:nvSpPr>
          <p:spPr>
            <a:xfrm>
              <a:off x="3024700" y="176688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流程图: 联系 273"/>
            <p:cNvSpPr/>
            <p:nvPr/>
          </p:nvSpPr>
          <p:spPr>
            <a:xfrm>
              <a:off x="2881824" y="190976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5" name="流程图: 联系 274"/>
            <p:cNvSpPr/>
            <p:nvPr/>
          </p:nvSpPr>
          <p:spPr>
            <a:xfrm>
              <a:off x="3024700" y="190976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6" name="流程图: 联系 275"/>
            <p:cNvSpPr/>
            <p:nvPr/>
          </p:nvSpPr>
          <p:spPr>
            <a:xfrm>
              <a:off x="2810386" y="205264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7" name="流程图: 联系 276"/>
            <p:cNvSpPr/>
            <p:nvPr/>
          </p:nvSpPr>
          <p:spPr>
            <a:xfrm>
              <a:off x="2913054" y="205264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8" name="流程图: 联系 277"/>
            <p:cNvSpPr/>
            <p:nvPr/>
          </p:nvSpPr>
          <p:spPr>
            <a:xfrm>
              <a:off x="2851140" y="240983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9" name="流程图: 联系 278"/>
            <p:cNvSpPr/>
            <p:nvPr/>
          </p:nvSpPr>
          <p:spPr>
            <a:xfrm>
              <a:off x="2672826" y="3373962"/>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0" name="流程图: 联系 279"/>
            <p:cNvSpPr/>
            <p:nvPr/>
          </p:nvSpPr>
          <p:spPr>
            <a:xfrm>
              <a:off x="2717242" y="303106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1" name="流程图: 联系 280"/>
            <p:cNvSpPr/>
            <p:nvPr/>
          </p:nvSpPr>
          <p:spPr>
            <a:xfrm>
              <a:off x="2869642" y="318346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2" name="流程图: 联系 281"/>
            <p:cNvSpPr/>
            <p:nvPr/>
          </p:nvSpPr>
          <p:spPr>
            <a:xfrm>
              <a:off x="2815702" y="3409962"/>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3" name="流程图: 联系 282"/>
            <p:cNvSpPr/>
            <p:nvPr/>
          </p:nvSpPr>
          <p:spPr>
            <a:xfrm>
              <a:off x="2738948" y="3624276"/>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4" name="流程图: 联系 283"/>
            <p:cNvSpPr/>
            <p:nvPr/>
          </p:nvSpPr>
          <p:spPr>
            <a:xfrm>
              <a:off x="2601388" y="3588276"/>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5" name="流程图: 联系 284"/>
            <p:cNvSpPr/>
            <p:nvPr/>
          </p:nvSpPr>
          <p:spPr>
            <a:xfrm>
              <a:off x="2748472" y="251670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6" name="流程图: 联系 285"/>
            <p:cNvSpPr/>
            <p:nvPr/>
          </p:nvSpPr>
          <p:spPr>
            <a:xfrm>
              <a:off x="2900872" y="259766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7" name="流程图: 联系 286"/>
            <p:cNvSpPr/>
            <p:nvPr/>
          </p:nvSpPr>
          <p:spPr>
            <a:xfrm>
              <a:off x="2774386" y="233839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8" name="流程图: 联系 287"/>
            <p:cNvSpPr/>
            <p:nvPr/>
          </p:nvSpPr>
          <p:spPr>
            <a:xfrm>
              <a:off x="2851140" y="298133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smtClean="0"/>
            </a:p>
          </p:txBody>
        </p:sp>
        <p:sp>
          <p:nvSpPr>
            <p:cNvPr id="289" name="流程图: 联系 288"/>
            <p:cNvSpPr/>
            <p:nvPr/>
          </p:nvSpPr>
          <p:spPr>
            <a:xfrm>
              <a:off x="2667510" y="282627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1" name="流程图: 联系 290"/>
            <p:cNvSpPr/>
            <p:nvPr/>
          </p:nvSpPr>
          <p:spPr>
            <a:xfrm>
              <a:off x="2738948" y="262414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2" name="流程图: 联系 291"/>
            <p:cNvSpPr/>
            <p:nvPr/>
          </p:nvSpPr>
          <p:spPr>
            <a:xfrm>
              <a:off x="2601388" y="312421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3" name="流程图: 联系 292"/>
            <p:cNvSpPr/>
            <p:nvPr/>
          </p:nvSpPr>
          <p:spPr>
            <a:xfrm>
              <a:off x="2631510" y="3445400"/>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4" name="流程图: 或者 293"/>
            <p:cNvSpPr/>
            <p:nvPr/>
          </p:nvSpPr>
          <p:spPr>
            <a:xfrm>
              <a:off x="2598704" y="3426862"/>
              <a:ext cx="108000" cy="108000"/>
            </a:xfrm>
            <a:prstGeom prst="flowChartOr">
              <a:avLst/>
            </a:prstGeom>
            <a:solidFill>
              <a:srgbClr val="FFFF0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399"/>
          <p:cNvGrpSpPr/>
          <p:nvPr/>
        </p:nvGrpSpPr>
        <p:grpSpPr>
          <a:xfrm>
            <a:off x="1612900" y="2855088"/>
            <a:ext cx="754046" cy="2059812"/>
            <a:chOff x="3195654" y="1695450"/>
            <a:chExt cx="754046" cy="2059812"/>
          </a:xfrm>
        </p:grpSpPr>
        <p:sp>
          <p:nvSpPr>
            <p:cNvPr id="295" name="流程图: 联系 294"/>
            <p:cNvSpPr/>
            <p:nvPr/>
          </p:nvSpPr>
          <p:spPr>
            <a:xfrm>
              <a:off x="3195654" y="3179262"/>
              <a:ext cx="576000" cy="576000"/>
            </a:xfrm>
            <a:prstGeom prst="flowChartConnector">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smtClean="0"/>
            </a:p>
          </p:txBody>
        </p:sp>
        <p:sp>
          <p:nvSpPr>
            <p:cNvPr id="296" name="流程图: 联系 295"/>
            <p:cNvSpPr/>
            <p:nvPr/>
          </p:nvSpPr>
          <p:spPr>
            <a:xfrm>
              <a:off x="3481376" y="3267086"/>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7" name="流程图: 联系 296"/>
            <p:cNvSpPr/>
            <p:nvPr/>
          </p:nvSpPr>
          <p:spPr>
            <a:xfrm>
              <a:off x="3583498" y="219551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8" name="流程图: 联系 297"/>
            <p:cNvSpPr/>
            <p:nvPr/>
          </p:nvSpPr>
          <p:spPr>
            <a:xfrm>
              <a:off x="3785630" y="250031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9" name="流程图: 联系 298"/>
            <p:cNvSpPr/>
            <p:nvPr/>
          </p:nvSpPr>
          <p:spPr>
            <a:xfrm>
              <a:off x="3726374" y="283845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0" name="流程图: 联系 299"/>
            <p:cNvSpPr/>
            <p:nvPr/>
          </p:nvSpPr>
          <p:spPr>
            <a:xfrm>
              <a:off x="3761812" y="220504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1" name="流程图: 联系 300"/>
            <p:cNvSpPr/>
            <p:nvPr/>
          </p:nvSpPr>
          <p:spPr>
            <a:xfrm>
              <a:off x="3583498" y="273102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2" name="流程图: 联系 301"/>
            <p:cNvSpPr/>
            <p:nvPr/>
          </p:nvSpPr>
          <p:spPr>
            <a:xfrm>
              <a:off x="3833250" y="233362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3" name="流程图: 联系 302"/>
            <p:cNvSpPr/>
            <p:nvPr/>
          </p:nvSpPr>
          <p:spPr>
            <a:xfrm>
              <a:off x="3624252" y="3267086"/>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4" name="流程图: 联系 303"/>
            <p:cNvSpPr/>
            <p:nvPr/>
          </p:nvSpPr>
          <p:spPr>
            <a:xfrm>
              <a:off x="3690374" y="169545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5" name="流程图: 联系 304"/>
            <p:cNvSpPr/>
            <p:nvPr/>
          </p:nvSpPr>
          <p:spPr>
            <a:xfrm>
              <a:off x="3869250" y="176688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流程图: 联系 305"/>
            <p:cNvSpPr/>
            <p:nvPr/>
          </p:nvSpPr>
          <p:spPr>
            <a:xfrm>
              <a:off x="3726374" y="190976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7" name="流程图: 联系 306"/>
            <p:cNvSpPr/>
            <p:nvPr/>
          </p:nvSpPr>
          <p:spPr>
            <a:xfrm>
              <a:off x="3869250" y="190976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8" name="流程图: 联系 307"/>
            <p:cNvSpPr/>
            <p:nvPr/>
          </p:nvSpPr>
          <p:spPr>
            <a:xfrm>
              <a:off x="3654936" y="205264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流程图: 联系 308"/>
            <p:cNvSpPr/>
            <p:nvPr/>
          </p:nvSpPr>
          <p:spPr>
            <a:xfrm>
              <a:off x="3757604" y="205264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0" name="流程图: 联系 309"/>
            <p:cNvSpPr/>
            <p:nvPr/>
          </p:nvSpPr>
          <p:spPr>
            <a:xfrm>
              <a:off x="3695690" y="240983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1" name="流程图: 联系 310"/>
            <p:cNvSpPr/>
            <p:nvPr/>
          </p:nvSpPr>
          <p:spPr>
            <a:xfrm>
              <a:off x="3517376" y="3373962"/>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2" name="流程图: 联系 311"/>
            <p:cNvSpPr/>
            <p:nvPr/>
          </p:nvSpPr>
          <p:spPr>
            <a:xfrm>
              <a:off x="3561792" y="303106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3" name="流程图: 联系 312"/>
            <p:cNvSpPr/>
            <p:nvPr/>
          </p:nvSpPr>
          <p:spPr>
            <a:xfrm>
              <a:off x="3714192" y="318346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4" name="流程图: 联系 313"/>
            <p:cNvSpPr/>
            <p:nvPr/>
          </p:nvSpPr>
          <p:spPr>
            <a:xfrm>
              <a:off x="3660252" y="3409962"/>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5" name="流程图: 联系 314"/>
            <p:cNvSpPr/>
            <p:nvPr/>
          </p:nvSpPr>
          <p:spPr>
            <a:xfrm>
              <a:off x="3583498" y="3624276"/>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6" name="流程图: 联系 315"/>
            <p:cNvSpPr/>
            <p:nvPr/>
          </p:nvSpPr>
          <p:spPr>
            <a:xfrm>
              <a:off x="3445938" y="3588276"/>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7" name="流程图: 联系 316"/>
            <p:cNvSpPr/>
            <p:nvPr/>
          </p:nvSpPr>
          <p:spPr>
            <a:xfrm>
              <a:off x="3593022" y="251670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8" name="流程图: 联系 317"/>
            <p:cNvSpPr/>
            <p:nvPr/>
          </p:nvSpPr>
          <p:spPr>
            <a:xfrm>
              <a:off x="3745422" y="259766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9" name="流程图: 联系 318"/>
            <p:cNvSpPr/>
            <p:nvPr/>
          </p:nvSpPr>
          <p:spPr>
            <a:xfrm>
              <a:off x="3618936" y="233839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0" name="流程图: 联系 319"/>
            <p:cNvSpPr/>
            <p:nvPr/>
          </p:nvSpPr>
          <p:spPr>
            <a:xfrm>
              <a:off x="3695690" y="298133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smtClean="0"/>
            </a:p>
          </p:txBody>
        </p:sp>
        <p:sp>
          <p:nvSpPr>
            <p:cNvPr id="321" name="流程图: 联系 320"/>
            <p:cNvSpPr/>
            <p:nvPr/>
          </p:nvSpPr>
          <p:spPr>
            <a:xfrm>
              <a:off x="3512060" y="282627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3" name="流程图: 联系 322"/>
            <p:cNvSpPr/>
            <p:nvPr/>
          </p:nvSpPr>
          <p:spPr>
            <a:xfrm>
              <a:off x="3583498" y="262414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4" name="流程图: 联系 323"/>
            <p:cNvSpPr/>
            <p:nvPr/>
          </p:nvSpPr>
          <p:spPr>
            <a:xfrm>
              <a:off x="3445938" y="312421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5" name="流程图: 联系 324"/>
            <p:cNvSpPr/>
            <p:nvPr/>
          </p:nvSpPr>
          <p:spPr>
            <a:xfrm>
              <a:off x="3476060" y="3445400"/>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6" name="流程图: 或者 325"/>
            <p:cNvSpPr/>
            <p:nvPr/>
          </p:nvSpPr>
          <p:spPr>
            <a:xfrm>
              <a:off x="3443254" y="3426862"/>
              <a:ext cx="108000" cy="108000"/>
            </a:xfrm>
            <a:prstGeom prst="flowChartOr">
              <a:avLst/>
            </a:prstGeom>
            <a:solidFill>
              <a:srgbClr val="FFFF0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7" name="流程图: 或者 326"/>
            <p:cNvSpPr/>
            <p:nvPr/>
          </p:nvSpPr>
          <p:spPr>
            <a:xfrm>
              <a:off x="3595654" y="3251200"/>
              <a:ext cx="108000" cy="108000"/>
            </a:xfrm>
            <a:prstGeom prst="flowChartOr">
              <a:avLst/>
            </a:prstGeom>
            <a:solidFill>
              <a:srgbClr val="00B05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8" name="流程图: 联系 327"/>
            <p:cNvSpPr/>
            <p:nvPr/>
          </p:nvSpPr>
          <p:spPr>
            <a:xfrm>
              <a:off x="3373700" y="2986350"/>
              <a:ext cx="576000" cy="576000"/>
            </a:xfrm>
            <a:prstGeom prst="flowChartConnector">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398"/>
          <p:cNvGrpSpPr/>
          <p:nvPr/>
        </p:nvGrpSpPr>
        <p:grpSpPr>
          <a:xfrm>
            <a:off x="1612900" y="2855088"/>
            <a:ext cx="754046" cy="2059812"/>
            <a:chOff x="4173554" y="1680338"/>
            <a:chExt cx="754046" cy="2059812"/>
          </a:xfrm>
        </p:grpSpPr>
        <p:sp>
          <p:nvSpPr>
            <p:cNvPr id="329" name="流程图: 联系 328"/>
            <p:cNvSpPr/>
            <p:nvPr/>
          </p:nvSpPr>
          <p:spPr>
            <a:xfrm>
              <a:off x="4173554" y="3164150"/>
              <a:ext cx="576000" cy="576000"/>
            </a:xfrm>
            <a:prstGeom prst="flowChartConnector">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smtClean="0"/>
            </a:p>
          </p:txBody>
        </p:sp>
        <p:sp>
          <p:nvSpPr>
            <p:cNvPr id="330" name="流程图: 联系 329"/>
            <p:cNvSpPr/>
            <p:nvPr/>
          </p:nvSpPr>
          <p:spPr>
            <a:xfrm>
              <a:off x="4459276" y="3251974"/>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1" name="流程图: 联系 330"/>
            <p:cNvSpPr/>
            <p:nvPr/>
          </p:nvSpPr>
          <p:spPr>
            <a:xfrm>
              <a:off x="4561398" y="218040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2" name="流程图: 联系 331"/>
            <p:cNvSpPr/>
            <p:nvPr/>
          </p:nvSpPr>
          <p:spPr>
            <a:xfrm>
              <a:off x="4763530" y="248520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3" name="流程图: 联系 332"/>
            <p:cNvSpPr/>
            <p:nvPr/>
          </p:nvSpPr>
          <p:spPr>
            <a:xfrm>
              <a:off x="4704274" y="282334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4" name="流程图: 联系 333"/>
            <p:cNvSpPr/>
            <p:nvPr/>
          </p:nvSpPr>
          <p:spPr>
            <a:xfrm>
              <a:off x="4739712" y="218992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5" name="流程图: 联系 334"/>
            <p:cNvSpPr/>
            <p:nvPr/>
          </p:nvSpPr>
          <p:spPr>
            <a:xfrm>
              <a:off x="4561398" y="271590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流程图: 联系 335"/>
            <p:cNvSpPr/>
            <p:nvPr/>
          </p:nvSpPr>
          <p:spPr>
            <a:xfrm>
              <a:off x="4811150" y="231851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7" name="流程图: 联系 336"/>
            <p:cNvSpPr/>
            <p:nvPr/>
          </p:nvSpPr>
          <p:spPr>
            <a:xfrm>
              <a:off x="4602152" y="3251974"/>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8" name="流程图: 联系 337"/>
            <p:cNvSpPr/>
            <p:nvPr/>
          </p:nvSpPr>
          <p:spPr>
            <a:xfrm>
              <a:off x="4668274" y="168033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9" name="流程图: 联系 338"/>
            <p:cNvSpPr/>
            <p:nvPr/>
          </p:nvSpPr>
          <p:spPr>
            <a:xfrm>
              <a:off x="4847150" y="175177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0" name="流程图: 联系 339"/>
            <p:cNvSpPr/>
            <p:nvPr/>
          </p:nvSpPr>
          <p:spPr>
            <a:xfrm>
              <a:off x="4704274" y="189465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1" name="流程图: 联系 340"/>
            <p:cNvSpPr/>
            <p:nvPr/>
          </p:nvSpPr>
          <p:spPr>
            <a:xfrm>
              <a:off x="4847150" y="189465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流程图: 联系 341"/>
            <p:cNvSpPr/>
            <p:nvPr/>
          </p:nvSpPr>
          <p:spPr>
            <a:xfrm>
              <a:off x="4632836" y="203752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3" name="流程图: 联系 342"/>
            <p:cNvSpPr/>
            <p:nvPr/>
          </p:nvSpPr>
          <p:spPr>
            <a:xfrm>
              <a:off x="4735504" y="203752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4" name="流程图: 联系 343"/>
            <p:cNvSpPr/>
            <p:nvPr/>
          </p:nvSpPr>
          <p:spPr>
            <a:xfrm>
              <a:off x="4673590" y="239471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5" name="流程图: 联系 344"/>
            <p:cNvSpPr/>
            <p:nvPr/>
          </p:nvSpPr>
          <p:spPr>
            <a:xfrm>
              <a:off x="4495276" y="3358850"/>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6" name="流程图: 联系 345"/>
            <p:cNvSpPr/>
            <p:nvPr/>
          </p:nvSpPr>
          <p:spPr>
            <a:xfrm>
              <a:off x="4539692" y="3015954"/>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7" name="流程图: 联系 346"/>
            <p:cNvSpPr/>
            <p:nvPr/>
          </p:nvSpPr>
          <p:spPr>
            <a:xfrm>
              <a:off x="4692092" y="3168354"/>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8" name="流程图: 联系 347"/>
            <p:cNvSpPr/>
            <p:nvPr/>
          </p:nvSpPr>
          <p:spPr>
            <a:xfrm>
              <a:off x="4638152" y="3394850"/>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9" name="流程图: 联系 348"/>
            <p:cNvSpPr/>
            <p:nvPr/>
          </p:nvSpPr>
          <p:spPr>
            <a:xfrm>
              <a:off x="4561398" y="3609164"/>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0" name="流程图: 联系 349"/>
            <p:cNvSpPr/>
            <p:nvPr/>
          </p:nvSpPr>
          <p:spPr>
            <a:xfrm>
              <a:off x="4423838" y="3573164"/>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1" name="流程图: 联系 350"/>
            <p:cNvSpPr/>
            <p:nvPr/>
          </p:nvSpPr>
          <p:spPr>
            <a:xfrm>
              <a:off x="4570922" y="250159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2" name="流程图: 联系 351"/>
            <p:cNvSpPr/>
            <p:nvPr/>
          </p:nvSpPr>
          <p:spPr>
            <a:xfrm>
              <a:off x="4723322" y="258255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3" name="流程图: 联系 352"/>
            <p:cNvSpPr/>
            <p:nvPr/>
          </p:nvSpPr>
          <p:spPr>
            <a:xfrm>
              <a:off x="4596836" y="232328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4" name="流程图: 联系 353"/>
            <p:cNvSpPr/>
            <p:nvPr/>
          </p:nvSpPr>
          <p:spPr>
            <a:xfrm>
              <a:off x="4673590" y="2966222"/>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smtClean="0"/>
            </a:p>
          </p:txBody>
        </p:sp>
        <p:sp>
          <p:nvSpPr>
            <p:cNvPr id="355" name="流程图: 联系 354"/>
            <p:cNvSpPr/>
            <p:nvPr/>
          </p:nvSpPr>
          <p:spPr>
            <a:xfrm>
              <a:off x="4489960" y="281116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7" name="流程图: 联系 356"/>
            <p:cNvSpPr/>
            <p:nvPr/>
          </p:nvSpPr>
          <p:spPr>
            <a:xfrm>
              <a:off x="4561398" y="260903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8" name="流程图: 联系 357"/>
            <p:cNvSpPr/>
            <p:nvPr/>
          </p:nvSpPr>
          <p:spPr>
            <a:xfrm>
              <a:off x="4423838" y="3109098"/>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9" name="流程图: 联系 358"/>
            <p:cNvSpPr/>
            <p:nvPr/>
          </p:nvSpPr>
          <p:spPr>
            <a:xfrm>
              <a:off x="4453960" y="3430288"/>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0" name="流程图: 或者 359"/>
            <p:cNvSpPr/>
            <p:nvPr/>
          </p:nvSpPr>
          <p:spPr>
            <a:xfrm>
              <a:off x="4421154" y="3411750"/>
              <a:ext cx="108000" cy="108000"/>
            </a:xfrm>
            <a:prstGeom prst="flowChartOr">
              <a:avLst/>
            </a:prstGeom>
            <a:solidFill>
              <a:srgbClr val="FFFF0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1" name="流程图: 或者 360"/>
            <p:cNvSpPr/>
            <p:nvPr/>
          </p:nvSpPr>
          <p:spPr>
            <a:xfrm>
              <a:off x="4573554" y="3236088"/>
              <a:ext cx="108000" cy="108000"/>
            </a:xfrm>
            <a:prstGeom prst="flowChartOr">
              <a:avLst/>
            </a:prstGeom>
            <a:solidFill>
              <a:srgbClr val="00B05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2" name="流程图: 联系 361"/>
            <p:cNvSpPr/>
            <p:nvPr/>
          </p:nvSpPr>
          <p:spPr>
            <a:xfrm>
              <a:off x="4351600" y="2971238"/>
              <a:ext cx="576000" cy="576000"/>
            </a:xfrm>
            <a:prstGeom prst="flowChartConnector">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397"/>
          <p:cNvGrpSpPr/>
          <p:nvPr/>
        </p:nvGrpSpPr>
        <p:grpSpPr>
          <a:xfrm>
            <a:off x="1612900" y="2855088"/>
            <a:ext cx="841096" cy="2059812"/>
            <a:chOff x="5240354" y="1680338"/>
            <a:chExt cx="841096" cy="2059812"/>
          </a:xfrm>
        </p:grpSpPr>
        <p:sp>
          <p:nvSpPr>
            <p:cNvPr id="101" name="流程图: 联系 100"/>
            <p:cNvSpPr/>
            <p:nvPr/>
          </p:nvSpPr>
          <p:spPr>
            <a:xfrm>
              <a:off x="5505450" y="2673350"/>
              <a:ext cx="576000" cy="576000"/>
            </a:xfrm>
            <a:prstGeom prst="flowChartConnector">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3" name="流程图: 联系 362"/>
            <p:cNvSpPr/>
            <p:nvPr/>
          </p:nvSpPr>
          <p:spPr>
            <a:xfrm>
              <a:off x="5240354" y="3164150"/>
              <a:ext cx="576000" cy="576000"/>
            </a:xfrm>
            <a:prstGeom prst="flowChartConnector">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smtClean="0"/>
            </a:p>
          </p:txBody>
        </p:sp>
        <p:sp>
          <p:nvSpPr>
            <p:cNvPr id="364" name="流程图: 联系 363"/>
            <p:cNvSpPr/>
            <p:nvPr/>
          </p:nvSpPr>
          <p:spPr>
            <a:xfrm>
              <a:off x="5526076" y="3251974"/>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5" name="流程图: 联系 364"/>
            <p:cNvSpPr/>
            <p:nvPr/>
          </p:nvSpPr>
          <p:spPr>
            <a:xfrm>
              <a:off x="5628198" y="218040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6" name="流程图: 联系 365"/>
            <p:cNvSpPr/>
            <p:nvPr/>
          </p:nvSpPr>
          <p:spPr>
            <a:xfrm>
              <a:off x="5830330" y="248520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7" name="流程图: 联系 366"/>
            <p:cNvSpPr/>
            <p:nvPr/>
          </p:nvSpPr>
          <p:spPr>
            <a:xfrm>
              <a:off x="5771074" y="2823346"/>
              <a:ext cx="36000" cy="36000"/>
            </a:xfrm>
            <a:prstGeom prst="flowChartConnector">
              <a:avLst/>
            </a:prstGeom>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8" name="流程图: 联系 367"/>
            <p:cNvSpPr/>
            <p:nvPr/>
          </p:nvSpPr>
          <p:spPr>
            <a:xfrm>
              <a:off x="5806512" y="218992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9" name="流程图: 联系 368"/>
            <p:cNvSpPr/>
            <p:nvPr/>
          </p:nvSpPr>
          <p:spPr>
            <a:xfrm>
              <a:off x="5628198" y="2715908"/>
              <a:ext cx="36000" cy="36000"/>
            </a:xfrm>
            <a:prstGeom prst="flowChartConnector">
              <a:avLst/>
            </a:prstGeom>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0" name="流程图: 联系 369"/>
            <p:cNvSpPr/>
            <p:nvPr/>
          </p:nvSpPr>
          <p:spPr>
            <a:xfrm>
              <a:off x="5877950" y="231851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1" name="流程图: 联系 370"/>
            <p:cNvSpPr/>
            <p:nvPr/>
          </p:nvSpPr>
          <p:spPr>
            <a:xfrm>
              <a:off x="5668952" y="3251974"/>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2" name="流程图: 联系 371"/>
            <p:cNvSpPr/>
            <p:nvPr/>
          </p:nvSpPr>
          <p:spPr>
            <a:xfrm>
              <a:off x="5735074" y="168033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3" name="流程图: 联系 372"/>
            <p:cNvSpPr/>
            <p:nvPr/>
          </p:nvSpPr>
          <p:spPr>
            <a:xfrm>
              <a:off x="5913950" y="175177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4" name="流程图: 联系 373"/>
            <p:cNvSpPr/>
            <p:nvPr/>
          </p:nvSpPr>
          <p:spPr>
            <a:xfrm>
              <a:off x="5771074" y="189465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5" name="流程图: 联系 374"/>
            <p:cNvSpPr/>
            <p:nvPr/>
          </p:nvSpPr>
          <p:spPr>
            <a:xfrm>
              <a:off x="5913950" y="189465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6" name="流程图: 联系 375"/>
            <p:cNvSpPr/>
            <p:nvPr/>
          </p:nvSpPr>
          <p:spPr>
            <a:xfrm>
              <a:off x="5699636" y="203752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7" name="流程图: 联系 376"/>
            <p:cNvSpPr/>
            <p:nvPr/>
          </p:nvSpPr>
          <p:spPr>
            <a:xfrm>
              <a:off x="5802304" y="203752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8" name="流程图: 联系 377"/>
            <p:cNvSpPr/>
            <p:nvPr/>
          </p:nvSpPr>
          <p:spPr>
            <a:xfrm>
              <a:off x="5740390" y="239471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9" name="流程图: 联系 378"/>
            <p:cNvSpPr/>
            <p:nvPr/>
          </p:nvSpPr>
          <p:spPr>
            <a:xfrm>
              <a:off x="5562076" y="3358850"/>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0" name="流程图: 联系 379"/>
            <p:cNvSpPr/>
            <p:nvPr/>
          </p:nvSpPr>
          <p:spPr>
            <a:xfrm>
              <a:off x="5606492" y="3015954"/>
              <a:ext cx="36000" cy="36000"/>
            </a:xfrm>
            <a:prstGeom prst="flowChartConnector">
              <a:avLst/>
            </a:prstGeom>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1" name="流程图: 联系 380"/>
            <p:cNvSpPr/>
            <p:nvPr/>
          </p:nvSpPr>
          <p:spPr>
            <a:xfrm>
              <a:off x="5758892" y="3168354"/>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2" name="流程图: 联系 381"/>
            <p:cNvSpPr/>
            <p:nvPr/>
          </p:nvSpPr>
          <p:spPr>
            <a:xfrm>
              <a:off x="5704952" y="3394850"/>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3" name="流程图: 联系 382"/>
            <p:cNvSpPr/>
            <p:nvPr/>
          </p:nvSpPr>
          <p:spPr>
            <a:xfrm>
              <a:off x="5628198" y="3609164"/>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4" name="流程图: 联系 383"/>
            <p:cNvSpPr/>
            <p:nvPr/>
          </p:nvSpPr>
          <p:spPr>
            <a:xfrm>
              <a:off x="5490638" y="3573164"/>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5" name="流程图: 联系 384"/>
            <p:cNvSpPr/>
            <p:nvPr/>
          </p:nvSpPr>
          <p:spPr>
            <a:xfrm>
              <a:off x="5637722" y="250159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6" name="流程图: 联系 385"/>
            <p:cNvSpPr/>
            <p:nvPr/>
          </p:nvSpPr>
          <p:spPr>
            <a:xfrm>
              <a:off x="5790122" y="258255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7" name="流程图: 联系 386"/>
            <p:cNvSpPr/>
            <p:nvPr/>
          </p:nvSpPr>
          <p:spPr>
            <a:xfrm>
              <a:off x="5663636" y="232328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8" name="流程图: 联系 387"/>
            <p:cNvSpPr/>
            <p:nvPr/>
          </p:nvSpPr>
          <p:spPr>
            <a:xfrm>
              <a:off x="5740390" y="2966222"/>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smtClean="0"/>
            </a:p>
          </p:txBody>
        </p:sp>
        <p:sp>
          <p:nvSpPr>
            <p:cNvPr id="389" name="流程图: 联系 388"/>
            <p:cNvSpPr/>
            <p:nvPr/>
          </p:nvSpPr>
          <p:spPr>
            <a:xfrm>
              <a:off x="5556760" y="2811164"/>
              <a:ext cx="36000" cy="36000"/>
            </a:xfrm>
            <a:prstGeom prst="flowChartConnector">
              <a:avLst/>
            </a:prstGeom>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1" name="流程图: 联系 390"/>
            <p:cNvSpPr/>
            <p:nvPr/>
          </p:nvSpPr>
          <p:spPr>
            <a:xfrm>
              <a:off x="5628198" y="260903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2" name="流程图: 联系 391"/>
            <p:cNvSpPr/>
            <p:nvPr/>
          </p:nvSpPr>
          <p:spPr>
            <a:xfrm>
              <a:off x="5490638" y="3109098"/>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3" name="流程图: 联系 392"/>
            <p:cNvSpPr/>
            <p:nvPr/>
          </p:nvSpPr>
          <p:spPr>
            <a:xfrm>
              <a:off x="5520760" y="3430288"/>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4" name="流程图: 或者 393"/>
            <p:cNvSpPr/>
            <p:nvPr/>
          </p:nvSpPr>
          <p:spPr>
            <a:xfrm>
              <a:off x="5487954" y="3411750"/>
              <a:ext cx="108000" cy="108000"/>
            </a:xfrm>
            <a:prstGeom prst="flowChartOr">
              <a:avLst/>
            </a:prstGeom>
            <a:solidFill>
              <a:srgbClr val="FFFF0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5" name="流程图: 或者 394"/>
            <p:cNvSpPr/>
            <p:nvPr/>
          </p:nvSpPr>
          <p:spPr>
            <a:xfrm>
              <a:off x="5640354" y="3236088"/>
              <a:ext cx="108000" cy="108000"/>
            </a:xfrm>
            <a:prstGeom prst="flowChartOr">
              <a:avLst/>
            </a:prstGeom>
            <a:solidFill>
              <a:srgbClr val="00B05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6" name="流程图: 联系 395"/>
            <p:cNvSpPr/>
            <p:nvPr/>
          </p:nvSpPr>
          <p:spPr>
            <a:xfrm>
              <a:off x="5418400" y="2971238"/>
              <a:ext cx="576000" cy="576000"/>
            </a:xfrm>
            <a:prstGeom prst="flowChartConnector">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7" name="流程图: 或者 396"/>
            <p:cNvSpPr/>
            <p:nvPr/>
          </p:nvSpPr>
          <p:spPr>
            <a:xfrm>
              <a:off x="5727700" y="2940050"/>
              <a:ext cx="108000" cy="108000"/>
            </a:xfrm>
            <a:prstGeom prst="flowChartOr">
              <a:avLst/>
            </a:prstGeom>
            <a:solidFill>
              <a:srgbClr val="0000FF"/>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520"/>
          <p:cNvGrpSpPr/>
          <p:nvPr/>
        </p:nvGrpSpPr>
        <p:grpSpPr>
          <a:xfrm>
            <a:off x="3209646" y="2812488"/>
            <a:ext cx="977900" cy="2146862"/>
            <a:chOff x="4927600" y="2408500"/>
            <a:chExt cx="977900" cy="2146862"/>
          </a:xfrm>
        </p:grpSpPr>
        <p:sp>
          <p:nvSpPr>
            <p:cNvPr id="477" name="流程图: 联系 476"/>
            <p:cNvSpPr/>
            <p:nvPr/>
          </p:nvSpPr>
          <p:spPr>
            <a:xfrm>
              <a:off x="5192696" y="3488562"/>
              <a:ext cx="576000" cy="576000"/>
            </a:xfrm>
            <a:prstGeom prst="flowChartConnector">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8" name="流程图: 联系 477"/>
            <p:cNvSpPr/>
            <p:nvPr/>
          </p:nvSpPr>
          <p:spPr>
            <a:xfrm>
              <a:off x="4927600" y="3979362"/>
              <a:ext cx="576000" cy="576000"/>
            </a:xfrm>
            <a:prstGeom prst="flowChartConnector">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smtClean="0"/>
            </a:p>
          </p:txBody>
        </p:sp>
        <p:sp>
          <p:nvSpPr>
            <p:cNvPr id="479" name="流程图: 联系 478"/>
            <p:cNvSpPr/>
            <p:nvPr/>
          </p:nvSpPr>
          <p:spPr>
            <a:xfrm>
              <a:off x="5213322" y="4067186"/>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0" name="流程图: 联系 479"/>
            <p:cNvSpPr/>
            <p:nvPr/>
          </p:nvSpPr>
          <p:spPr>
            <a:xfrm>
              <a:off x="5315444" y="2995616"/>
              <a:ext cx="36000" cy="36000"/>
            </a:xfrm>
            <a:prstGeom prst="flowChartConnector">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1" name="流程图: 联系 480"/>
            <p:cNvSpPr/>
            <p:nvPr/>
          </p:nvSpPr>
          <p:spPr>
            <a:xfrm>
              <a:off x="5517576" y="330041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2" name="流程图: 联系 481"/>
            <p:cNvSpPr/>
            <p:nvPr/>
          </p:nvSpPr>
          <p:spPr>
            <a:xfrm>
              <a:off x="5458320" y="3638558"/>
              <a:ext cx="36000" cy="36000"/>
            </a:xfrm>
            <a:prstGeom prst="flowChartConnector">
              <a:avLst/>
            </a:prstGeom>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3" name="流程图: 联系 482"/>
            <p:cNvSpPr/>
            <p:nvPr/>
          </p:nvSpPr>
          <p:spPr>
            <a:xfrm>
              <a:off x="5493758" y="300514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4" name="流程图: 联系 483"/>
            <p:cNvSpPr/>
            <p:nvPr/>
          </p:nvSpPr>
          <p:spPr>
            <a:xfrm>
              <a:off x="5315444" y="3531120"/>
              <a:ext cx="36000" cy="36000"/>
            </a:xfrm>
            <a:prstGeom prst="flowChartConnector">
              <a:avLst/>
            </a:prstGeom>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5" name="流程图: 联系 484"/>
            <p:cNvSpPr/>
            <p:nvPr/>
          </p:nvSpPr>
          <p:spPr>
            <a:xfrm>
              <a:off x="5565196" y="3133722"/>
              <a:ext cx="36000" cy="36000"/>
            </a:xfrm>
            <a:prstGeom prst="flowChartConnector">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6" name="流程图: 联系 485"/>
            <p:cNvSpPr/>
            <p:nvPr/>
          </p:nvSpPr>
          <p:spPr>
            <a:xfrm>
              <a:off x="5356198" y="4067186"/>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7" name="流程图: 联系 486"/>
            <p:cNvSpPr/>
            <p:nvPr/>
          </p:nvSpPr>
          <p:spPr>
            <a:xfrm>
              <a:off x="5422320" y="2495550"/>
              <a:ext cx="36000" cy="36000"/>
            </a:xfrm>
            <a:prstGeom prst="flowChartConnector">
              <a:avLst/>
            </a:prstGeom>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8" name="流程图: 联系 487"/>
            <p:cNvSpPr/>
            <p:nvPr/>
          </p:nvSpPr>
          <p:spPr>
            <a:xfrm>
              <a:off x="5601196" y="2566988"/>
              <a:ext cx="36000" cy="36000"/>
            </a:xfrm>
            <a:prstGeom prst="flowChartConnector">
              <a:avLst/>
            </a:prstGeom>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9" name="流程图: 联系 488"/>
            <p:cNvSpPr/>
            <p:nvPr/>
          </p:nvSpPr>
          <p:spPr>
            <a:xfrm>
              <a:off x="5458320" y="2709864"/>
              <a:ext cx="36000" cy="36000"/>
            </a:xfrm>
            <a:prstGeom prst="flowChartConnector">
              <a:avLst/>
            </a:prstGeom>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0" name="流程图: 联系 489"/>
            <p:cNvSpPr/>
            <p:nvPr/>
          </p:nvSpPr>
          <p:spPr>
            <a:xfrm>
              <a:off x="5601196" y="270986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1" name="流程图: 联系 490"/>
            <p:cNvSpPr/>
            <p:nvPr/>
          </p:nvSpPr>
          <p:spPr>
            <a:xfrm>
              <a:off x="5386882" y="2852740"/>
              <a:ext cx="36000" cy="36000"/>
            </a:xfrm>
            <a:prstGeom prst="flowChartConnector">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2" name="流程图: 联系 491"/>
            <p:cNvSpPr/>
            <p:nvPr/>
          </p:nvSpPr>
          <p:spPr>
            <a:xfrm>
              <a:off x="5489550" y="2852740"/>
              <a:ext cx="36000" cy="36000"/>
            </a:xfrm>
            <a:prstGeom prst="flowChartConnector">
              <a:avLst/>
            </a:prstGeom>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3" name="流程图: 联系 492"/>
            <p:cNvSpPr/>
            <p:nvPr/>
          </p:nvSpPr>
          <p:spPr>
            <a:xfrm>
              <a:off x="5427636" y="3209930"/>
              <a:ext cx="36000" cy="36000"/>
            </a:xfrm>
            <a:prstGeom prst="flowChartConnector">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4" name="流程图: 联系 493"/>
            <p:cNvSpPr/>
            <p:nvPr/>
          </p:nvSpPr>
          <p:spPr>
            <a:xfrm>
              <a:off x="5249322" y="4174062"/>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5" name="流程图: 联系 494"/>
            <p:cNvSpPr/>
            <p:nvPr/>
          </p:nvSpPr>
          <p:spPr>
            <a:xfrm>
              <a:off x="5293738" y="3831166"/>
              <a:ext cx="36000" cy="36000"/>
            </a:xfrm>
            <a:prstGeom prst="flowChartConnector">
              <a:avLst/>
            </a:prstGeom>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6" name="流程图: 联系 495"/>
            <p:cNvSpPr/>
            <p:nvPr/>
          </p:nvSpPr>
          <p:spPr>
            <a:xfrm>
              <a:off x="5446138" y="3983566"/>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7" name="流程图: 联系 496"/>
            <p:cNvSpPr/>
            <p:nvPr/>
          </p:nvSpPr>
          <p:spPr>
            <a:xfrm>
              <a:off x="5392198" y="4210062"/>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8" name="流程图: 联系 497"/>
            <p:cNvSpPr/>
            <p:nvPr/>
          </p:nvSpPr>
          <p:spPr>
            <a:xfrm>
              <a:off x="5315444" y="4424376"/>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9" name="流程图: 联系 498"/>
            <p:cNvSpPr/>
            <p:nvPr/>
          </p:nvSpPr>
          <p:spPr>
            <a:xfrm>
              <a:off x="5177884" y="4388376"/>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0" name="流程图: 联系 499"/>
            <p:cNvSpPr/>
            <p:nvPr/>
          </p:nvSpPr>
          <p:spPr>
            <a:xfrm>
              <a:off x="5324968" y="3316806"/>
              <a:ext cx="36000" cy="36000"/>
            </a:xfrm>
            <a:prstGeom prst="flowChartConnector">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1" name="流程图: 联系 500"/>
            <p:cNvSpPr/>
            <p:nvPr/>
          </p:nvSpPr>
          <p:spPr>
            <a:xfrm>
              <a:off x="5477368" y="3397768"/>
              <a:ext cx="36000" cy="36000"/>
            </a:xfrm>
            <a:prstGeom prst="flowChartConnector">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2" name="流程图: 联系 501"/>
            <p:cNvSpPr/>
            <p:nvPr/>
          </p:nvSpPr>
          <p:spPr>
            <a:xfrm>
              <a:off x="5350882" y="3138492"/>
              <a:ext cx="36000" cy="36000"/>
            </a:xfrm>
            <a:prstGeom prst="flowChartConnector">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3" name="流程图: 联系 502"/>
            <p:cNvSpPr/>
            <p:nvPr/>
          </p:nvSpPr>
          <p:spPr>
            <a:xfrm>
              <a:off x="5427636" y="3781434"/>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smtClean="0"/>
            </a:p>
          </p:txBody>
        </p:sp>
        <p:sp>
          <p:nvSpPr>
            <p:cNvPr id="504" name="流程图: 联系 503"/>
            <p:cNvSpPr/>
            <p:nvPr/>
          </p:nvSpPr>
          <p:spPr>
            <a:xfrm>
              <a:off x="5244006" y="3626376"/>
              <a:ext cx="36000" cy="36000"/>
            </a:xfrm>
            <a:prstGeom prst="flowChartConnector">
              <a:avLst/>
            </a:prstGeom>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6" name="流程图: 联系 505"/>
            <p:cNvSpPr/>
            <p:nvPr/>
          </p:nvSpPr>
          <p:spPr>
            <a:xfrm>
              <a:off x="5315444" y="3424244"/>
              <a:ext cx="36000" cy="36000"/>
            </a:xfrm>
            <a:prstGeom prst="flowChartConnector">
              <a:avLst/>
            </a:prstGeom>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7" name="流程图: 联系 506"/>
            <p:cNvSpPr/>
            <p:nvPr/>
          </p:nvSpPr>
          <p:spPr>
            <a:xfrm>
              <a:off x="5177884" y="3924310"/>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8" name="流程图: 联系 507"/>
            <p:cNvSpPr/>
            <p:nvPr/>
          </p:nvSpPr>
          <p:spPr>
            <a:xfrm>
              <a:off x="5208006" y="4245500"/>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9" name="流程图: 或者 508"/>
            <p:cNvSpPr/>
            <p:nvPr/>
          </p:nvSpPr>
          <p:spPr>
            <a:xfrm>
              <a:off x="5175200" y="4226962"/>
              <a:ext cx="108000" cy="108000"/>
            </a:xfrm>
            <a:prstGeom prst="flowChartOr">
              <a:avLst/>
            </a:prstGeom>
            <a:solidFill>
              <a:srgbClr val="FFFF0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0" name="流程图: 或者 509"/>
            <p:cNvSpPr/>
            <p:nvPr/>
          </p:nvSpPr>
          <p:spPr>
            <a:xfrm>
              <a:off x="5327600" y="4051300"/>
              <a:ext cx="108000" cy="108000"/>
            </a:xfrm>
            <a:prstGeom prst="flowChartOr">
              <a:avLst/>
            </a:prstGeom>
            <a:solidFill>
              <a:srgbClr val="00B05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1" name="流程图: 联系 510"/>
            <p:cNvSpPr/>
            <p:nvPr/>
          </p:nvSpPr>
          <p:spPr>
            <a:xfrm>
              <a:off x="5105646" y="3786450"/>
              <a:ext cx="576000" cy="576000"/>
            </a:xfrm>
            <a:prstGeom prst="flowChartConnector">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2" name="流程图: 或者 511"/>
            <p:cNvSpPr/>
            <p:nvPr/>
          </p:nvSpPr>
          <p:spPr>
            <a:xfrm>
              <a:off x="5414946" y="3755262"/>
              <a:ext cx="108000" cy="108000"/>
            </a:xfrm>
            <a:prstGeom prst="flowChartOr">
              <a:avLst/>
            </a:prstGeom>
            <a:solidFill>
              <a:srgbClr val="0000FF"/>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3" name="流程图: 联系 512"/>
            <p:cNvSpPr/>
            <p:nvPr/>
          </p:nvSpPr>
          <p:spPr>
            <a:xfrm>
              <a:off x="5060950" y="3251200"/>
              <a:ext cx="576000" cy="576000"/>
            </a:xfrm>
            <a:prstGeom prst="flowChartConnector">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4" name="流程图: 联系 513"/>
            <p:cNvSpPr/>
            <p:nvPr/>
          </p:nvSpPr>
          <p:spPr>
            <a:xfrm>
              <a:off x="5240600" y="3030800"/>
              <a:ext cx="576000" cy="576000"/>
            </a:xfrm>
            <a:prstGeom prst="flowChartConnector">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5" name="流程图: 联系 514"/>
            <p:cNvSpPr/>
            <p:nvPr/>
          </p:nvSpPr>
          <p:spPr>
            <a:xfrm>
              <a:off x="5194300" y="2717800"/>
              <a:ext cx="576000" cy="576000"/>
            </a:xfrm>
            <a:prstGeom prst="flowChartConnector">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6" name="流程图: 联系 515"/>
            <p:cNvSpPr/>
            <p:nvPr/>
          </p:nvSpPr>
          <p:spPr>
            <a:xfrm>
              <a:off x="5329500" y="2408500"/>
              <a:ext cx="576000" cy="576000"/>
            </a:xfrm>
            <a:prstGeom prst="flowChartConnector">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7" name="流程图: 或者 516"/>
            <p:cNvSpPr/>
            <p:nvPr/>
          </p:nvSpPr>
          <p:spPr>
            <a:xfrm>
              <a:off x="5283200" y="3498800"/>
              <a:ext cx="108000" cy="108000"/>
            </a:xfrm>
            <a:prstGeom prst="flowChartOr">
              <a:avLst/>
            </a:prstGeom>
            <a:solidFill>
              <a:srgbClr val="00B0F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8" name="流程图: 或者 517"/>
            <p:cNvSpPr/>
            <p:nvPr/>
          </p:nvSpPr>
          <p:spPr>
            <a:xfrm>
              <a:off x="5486350" y="3251200"/>
              <a:ext cx="108000" cy="108000"/>
            </a:xfrm>
            <a:prstGeom prst="flowChartOr">
              <a:avLst/>
            </a:prstGeom>
            <a:solidFill>
              <a:srgbClr val="C0000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9" name="流程图: 或者 518"/>
            <p:cNvSpPr/>
            <p:nvPr/>
          </p:nvSpPr>
          <p:spPr>
            <a:xfrm>
              <a:off x="5461000" y="2965400"/>
              <a:ext cx="108000" cy="108000"/>
            </a:xfrm>
            <a:prstGeom prst="flowChartOr">
              <a:avLst/>
            </a:prstGeom>
            <a:solidFill>
              <a:srgbClr val="7030A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0" name="流程图: 或者 519"/>
            <p:cNvSpPr/>
            <p:nvPr/>
          </p:nvSpPr>
          <p:spPr>
            <a:xfrm>
              <a:off x="5549900" y="2673350"/>
              <a:ext cx="108000" cy="108000"/>
            </a:xfrm>
            <a:prstGeom prst="flowChartOr">
              <a:avLst/>
            </a:prstGeom>
            <a:solidFill>
              <a:srgbClr val="7030A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53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sp>
        <p:nvSpPr>
          <p:cNvPr id="405" name="矩形 404"/>
          <p:cNvSpPr/>
          <p:nvPr/>
        </p:nvSpPr>
        <p:spPr>
          <a:xfrm>
            <a:off x="482600" y="1339850"/>
            <a:ext cx="8001056" cy="646331"/>
          </a:xfrm>
          <a:prstGeom prst="rect">
            <a:avLst/>
          </a:prstGeom>
        </p:spPr>
        <p:txBody>
          <a:bodyPr wrap="square">
            <a:spAutoFit/>
          </a:bodyPr>
          <a:lstStyle/>
          <a:p>
            <a:pPr marL="342900" indent="-342900">
              <a:buFont typeface="+mj-lt"/>
              <a:buAutoNum type="arabicPeriod"/>
            </a:pPr>
            <a:r>
              <a:rPr lang="en-US" altLang="zh-CN" dirty="0" smtClean="0"/>
              <a:t>Sample contracted points using farthest-point sampling and a ball of radius r (r=0.02*</a:t>
            </a:r>
            <a:r>
              <a:rPr lang="en-US" altLang="zh-CN" dirty="0" err="1" smtClean="0"/>
              <a:t>diag</a:t>
            </a:r>
            <a:r>
              <a:rPr lang="en-US" altLang="zh-CN" dirty="0" smtClean="0"/>
              <a:t>(BBOX|P|) )</a:t>
            </a:r>
          </a:p>
        </p:txBody>
      </p:sp>
      <p:pic>
        <p:nvPicPr>
          <p:cNvPr id="21506" name="Picture 2" descr="E:\jjcao_newLab\self\workspace_cloudcontr\ppt\furthest_downsampling.gif"/>
          <p:cNvPicPr>
            <a:picLocks noChangeAspect="1" noChangeArrowheads="1" noCrop="1"/>
          </p:cNvPicPr>
          <p:nvPr/>
        </p:nvPicPr>
        <p:blipFill>
          <a:blip r:embed="rId3">
            <a:clrChange>
              <a:clrFrom>
                <a:srgbClr val="C0C0C0"/>
              </a:clrFrom>
              <a:clrTo>
                <a:srgbClr val="C0C0C0">
                  <a:alpha val="0"/>
                </a:srgbClr>
              </a:clrTo>
            </a:clrChange>
          </a:blip>
          <a:srcRect/>
          <a:stretch>
            <a:fillRect/>
          </a:stretch>
        </p:blipFill>
        <p:spPr bwMode="auto">
          <a:xfrm>
            <a:off x="4502150" y="2717800"/>
            <a:ext cx="3048000" cy="2286000"/>
          </a:xfrm>
          <a:prstGeom prst="rect">
            <a:avLst/>
          </a:prstGeom>
          <a:noFill/>
        </p:spPr>
      </p:pic>
      <p:sp>
        <p:nvSpPr>
          <p:cNvPr id="290" name="灯片编号占位符 289"/>
          <p:cNvSpPr>
            <a:spLocks noGrp="1"/>
          </p:cNvSpPr>
          <p:nvPr>
            <p:ph type="sldNum" sz="quarter" idx="12"/>
          </p:nvPr>
        </p:nvSpPr>
        <p:spPr/>
        <p:txBody>
          <a:bodyPr/>
          <a:lstStyle/>
          <a:p>
            <a:pPr>
              <a:defRPr/>
            </a:pPr>
            <a:fld id="{6BEEA6DE-2F47-4A6B-AE22-2F1052A0CAE7}" type="slidenum">
              <a:rPr lang="zh-CN" altLang="en-US" smtClean="0"/>
              <a:pPr>
                <a:defRPr/>
              </a:pPr>
              <a:t>11</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3"/>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4"/>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6"/>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7"/>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8"/>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E:\jjcao_newLab\self\workspace_cloudcontr\ppt\build_connectivity.gif"/>
          <p:cNvPicPr>
            <a:picLocks noChangeAspect="1" noChangeArrowheads="1" noCrop="1"/>
          </p:cNvPicPr>
          <p:nvPr/>
        </p:nvPicPr>
        <p:blipFill>
          <a:blip r:embed="rId3">
            <a:clrChange>
              <a:clrFrom>
                <a:srgbClr val="C0C0C0"/>
              </a:clrFrom>
              <a:clrTo>
                <a:srgbClr val="C0C0C0">
                  <a:alpha val="0"/>
                </a:srgbClr>
              </a:clrTo>
            </a:clrChange>
          </a:blip>
          <a:srcRect/>
          <a:stretch>
            <a:fillRect/>
          </a:stretch>
        </p:blipFill>
        <p:spPr bwMode="auto">
          <a:xfrm>
            <a:off x="6096000" y="2743200"/>
            <a:ext cx="3048000" cy="2286000"/>
          </a:xfrm>
          <a:prstGeom prst="rect">
            <a:avLst/>
          </a:prstGeom>
          <a:noFill/>
        </p:spPr>
      </p:pic>
      <p:sp>
        <p:nvSpPr>
          <p:cNvPr id="2" name="标题 1"/>
          <p:cNvSpPr>
            <a:spLocks noGrp="1"/>
          </p:cNvSpPr>
          <p:nvPr>
            <p:ph type="title"/>
          </p:nvPr>
        </p:nvSpPr>
        <p:spPr>
          <a:xfrm>
            <a:off x="304800" y="274638"/>
            <a:ext cx="8578850" cy="796908"/>
          </a:xfrm>
        </p:spPr>
        <p:txBody>
          <a:bodyPr/>
          <a:lstStyle/>
          <a:p>
            <a:r>
              <a:rPr lang="en-US" altLang="zh-CN" sz="3200" dirty="0" smtClean="0"/>
              <a:t>Topological thinning – Building connectivity </a:t>
            </a:r>
            <a:endParaRPr lang="zh-CN" altLang="en-US" sz="3200" dirty="0"/>
          </a:p>
        </p:txBody>
      </p:sp>
      <p:grpSp>
        <p:nvGrpSpPr>
          <p:cNvPr id="3" name="组合 95"/>
          <p:cNvGrpSpPr/>
          <p:nvPr/>
        </p:nvGrpSpPr>
        <p:grpSpPr>
          <a:xfrm>
            <a:off x="4483100" y="3307318"/>
            <a:ext cx="1986007" cy="1391682"/>
            <a:chOff x="6661150" y="1784350"/>
            <a:chExt cx="1986007" cy="1391682"/>
          </a:xfrm>
        </p:grpSpPr>
        <p:pic>
          <p:nvPicPr>
            <p:cNvPr id="50" name="Picture 1"/>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6661150" y="1784350"/>
              <a:ext cx="1911350" cy="1022350"/>
            </a:xfrm>
            <a:prstGeom prst="rect">
              <a:avLst/>
            </a:prstGeom>
            <a:noFill/>
          </p:spPr>
        </p:pic>
        <p:sp>
          <p:nvSpPr>
            <p:cNvPr id="51" name="矩形 50"/>
            <p:cNvSpPr/>
            <p:nvPr/>
          </p:nvSpPr>
          <p:spPr>
            <a:xfrm>
              <a:off x="6705600" y="2806700"/>
              <a:ext cx="1941557" cy="369332"/>
            </a:xfrm>
            <a:prstGeom prst="rect">
              <a:avLst/>
            </a:prstGeom>
          </p:spPr>
          <p:txBody>
            <a:bodyPr wrap="none">
              <a:spAutoFit/>
            </a:bodyPr>
            <a:lstStyle/>
            <a:p>
              <a:r>
                <a:rPr lang="en-US" altLang="zh-CN" dirty="0" smtClean="0"/>
                <a:t>Adjacency matrix</a:t>
              </a:r>
              <a:endParaRPr lang="zh-CN" altLang="en-US" dirty="0"/>
            </a:p>
          </p:txBody>
        </p:sp>
      </p:grpSp>
      <p:grpSp>
        <p:nvGrpSpPr>
          <p:cNvPr id="4" name="组合 51"/>
          <p:cNvGrpSpPr/>
          <p:nvPr/>
        </p:nvGrpSpPr>
        <p:grpSpPr>
          <a:xfrm>
            <a:off x="438150" y="3098800"/>
            <a:ext cx="977900" cy="2146862"/>
            <a:chOff x="4927600" y="2408500"/>
            <a:chExt cx="977900" cy="2146862"/>
          </a:xfrm>
        </p:grpSpPr>
        <p:sp>
          <p:nvSpPr>
            <p:cNvPr id="53" name="流程图: 联系 52"/>
            <p:cNvSpPr/>
            <p:nvPr/>
          </p:nvSpPr>
          <p:spPr>
            <a:xfrm>
              <a:off x="5192696" y="3488562"/>
              <a:ext cx="576000" cy="576000"/>
            </a:xfrm>
            <a:prstGeom prst="flowChartConnector">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流程图: 联系 53"/>
            <p:cNvSpPr/>
            <p:nvPr/>
          </p:nvSpPr>
          <p:spPr>
            <a:xfrm>
              <a:off x="4927600" y="3979362"/>
              <a:ext cx="576000" cy="576000"/>
            </a:xfrm>
            <a:prstGeom prst="flowChartConnector">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smtClean="0"/>
            </a:p>
          </p:txBody>
        </p:sp>
        <p:sp>
          <p:nvSpPr>
            <p:cNvPr id="55" name="流程图: 联系 54"/>
            <p:cNvSpPr/>
            <p:nvPr/>
          </p:nvSpPr>
          <p:spPr>
            <a:xfrm>
              <a:off x="5213322" y="4067186"/>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流程图: 联系 55"/>
            <p:cNvSpPr/>
            <p:nvPr/>
          </p:nvSpPr>
          <p:spPr>
            <a:xfrm>
              <a:off x="5315444" y="2995616"/>
              <a:ext cx="36000" cy="36000"/>
            </a:xfrm>
            <a:prstGeom prst="flowChartConnector">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流程图: 联系 56"/>
            <p:cNvSpPr/>
            <p:nvPr/>
          </p:nvSpPr>
          <p:spPr>
            <a:xfrm>
              <a:off x="5517576" y="3300416"/>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流程图: 联系 57"/>
            <p:cNvSpPr/>
            <p:nvPr/>
          </p:nvSpPr>
          <p:spPr>
            <a:xfrm>
              <a:off x="5458320" y="3638558"/>
              <a:ext cx="36000" cy="36000"/>
            </a:xfrm>
            <a:prstGeom prst="flowChartConnector">
              <a:avLst/>
            </a:prstGeom>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流程图: 联系 58"/>
            <p:cNvSpPr/>
            <p:nvPr/>
          </p:nvSpPr>
          <p:spPr>
            <a:xfrm>
              <a:off x="5493758" y="3005140"/>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流程图: 联系 59"/>
            <p:cNvSpPr/>
            <p:nvPr/>
          </p:nvSpPr>
          <p:spPr>
            <a:xfrm>
              <a:off x="5315444" y="3531120"/>
              <a:ext cx="36000" cy="36000"/>
            </a:xfrm>
            <a:prstGeom prst="flowChartConnector">
              <a:avLst/>
            </a:prstGeom>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流程图: 联系 60"/>
            <p:cNvSpPr/>
            <p:nvPr/>
          </p:nvSpPr>
          <p:spPr>
            <a:xfrm>
              <a:off x="5565196" y="3133722"/>
              <a:ext cx="36000" cy="36000"/>
            </a:xfrm>
            <a:prstGeom prst="flowChartConnector">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流程图: 联系 61"/>
            <p:cNvSpPr/>
            <p:nvPr/>
          </p:nvSpPr>
          <p:spPr>
            <a:xfrm>
              <a:off x="5356198" y="4067186"/>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流程图: 联系 62"/>
            <p:cNvSpPr/>
            <p:nvPr/>
          </p:nvSpPr>
          <p:spPr>
            <a:xfrm>
              <a:off x="5422320" y="2495550"/>
              <a:ext cx="36000" cy="36000"/>
            </a:xfrm>
            <a:prstGeom prst="flowChartConnector">
              <a:avLst/>
            </a:prstGeom>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流程图: 联系 63"/>
            <p:cNvSpPr/>
            <p:nvPr/>
          </p:nvSpPr>
          <p:spPr>
            <a:xfrm>
              <a:off x="5601196" y="2566988"/>
              <a:ext cx="36000" cy="36000"/>
            </a:xfrm>
            <a:prstGeom prst="flowChartConnector">
              <a:avLst/>
            </a:prstGeom>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流程图: 联系 64"/>
            <p:cNvSpPr/>
            <p:nvPr/>
          </p:nvSpPr>
          <p:spPr>
            <a:xfrm>
              <a:off x="5458320" y="2709864"/>
              <a:ext cx="36000" cy="36000"/>
            </a:xfrm>
            <a:prstGeom prst="flowChartConnector">
              <a:avLst/>
            </a:prstGeom>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流程图: 联系 65"/>
            <p:cNvSpPr/>
            <p:nvPr/>
          </p:nvSpPr>
          <p:spPr>
            <a:xfrm>
              <a:off x="5601196" y="270986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流程图: 联系 66"/>
            <p:cNvSpPr/>
            <p:nvPr/>
          </p:nvSpPr>
          <p:spPr>
            <a:xfrm>
              <a:off x="5386882" y="2852740"/>
              <a:ext cx="36000" cy="36000"/>
            </a:xfrm>
            <a:prstGeom prst="flowChartConnector">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流程图: 联系 67"/>
            <p:cNvSpPr/>
            <p:nvPr/>
          </p:nvSpPr>
          <p:spPr>
            <a:xfrm>
              <a:off x="5489550" y="2852740"/>
              <a:ext cx="36000" cy="36000"/>
            </a:xfrm>
            <a:prstGeom prst="flowChartConnector">
              <a:avLst/>
            </a:prstGeom>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流程图: 联系 68"/>
            <p:cNvSpPr/>
            <p:nvPr/>
          </p:nvSpPr>
          <p:spPr>
            <a:xfrm>
              <a:off x="5427636" y="3209930"/>
              <a:ext cx="36000" cy="36000"/>
            </a:xfrm>
            <a:prstGeom prst="flowChartConnector">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流程图: 联系 69"/>
            <p:cNvSpPr/>
            <p:nvPr/>
          </p:nvSpPr>
          <p:spPr>
            <a:xfrm>
              <a:off x="5249322" y="4174062"/>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流程图: 联系 70"/>
            <p:cNvSpPr/>
            <p:nvPr/>
          </p:nvSpPr>
          <p:spPr>
            <a:xfrm>
              <a:off x="5293738" y="3831166"/>
              <a:ext cx="36000" cy="36000"/>
            </a:xfrm>
            <a:prstGeom prst="flowChartConnector">
              <a:avLst/>
            </a:prstGeom>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流程图: 联系 71"/>
            <p:cNvSpPr/>
            <p:nvPr/>
          </p:nvSpPr>
          <p:spPr>
            <a:xfrm>
              <a:off x="5446138" y="3983566"/>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流程图: 联系 72"/>
            <p:cNvSpPr/>
            <p:nvPr/>
          </p:nvSpPr>
          <p:spPr>
            <a:xfrm>
              <a:off x="5392198" y="4210062"/>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流程图: 联系 73"/>
            <p:cNvSpPr/>
            <p:nvPr/>
          </p:nvSpPr>
          <p:spPr>
            <a:xfrm>
              <a:off x="5315444" y="4424376"/>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流程图: 联系 74"/>
            <p:cNvSpPr/>
            <p:nvPr/>
          </p:nvSpPr>
          <p:spPr>
            <a:xfrm>
              <a:off x="5177884" y="4388376"/>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流程图: 联系 75"/>
            <p:cNvSpPr/>
            <p:nvPr/>
          </p:nvSpPr>
          <p:spPr>
            <a:xfrm>
              <a:off x="5324968" y="3316806"/>
              <a:ext cx="36000" cy="36000"/>
            </a:xfrm>
            <a:prstGeom prst="flowChartConnector">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流程图: 联系 76"/>
            <p:cNvSpPr/>
            <p:nvPr/>
          </p:nvSpPr>
          <p:spPr>
            <a:xfrm>
              <a:off x="5477368" y="3397768"/>
              <a:ext cx="36000" cy="36000"/>
            </a:xfrm>
            <a:prstGeom prst="flowChartConnector">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流程图: 联系 77"/>
            <p:cNvSpPr/>
            <p:nvPr/>
          </p:nvSpPr>
          <p:spPr>
            <a:xfrm>
              <a:off x="5350882" y="3138492"/>
              <a:ext cx="36000" cy="36000"/>
            </a:xfrm>
            <a:prstGeom prst="flowChartConnector">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流程图: 联系 78"/>
            <p:cNvSpPr/>
            <p:nvPr/>
          </p:nvSpPr>
          <p:spPr>
            <a:xfrm>
              <a:off x="5427636" y="3781434"/>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smtClean="0"/>
            </a:p>
          </p:txBody>
        </p:sp>
        <p:sp>
          <p:nvSpPr>
            <p:cNvPr id="80" name="流程图: 联系 79"/>
            <p:cNvSpPr/>
            <p:nvPr/>
          </p:nvSpPr>
          <p:spPr>
            <a:xfrm>
              <a:off x="5244006" y="3626376"/>
              <a:ext cx="36000" cy="36000"/>
            </a:xfrm>
            <a:prstGeom prst="flowChartConnector">
              <a:avLst/>
            </a:prstGeom>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流程图: 联系 80"/>
            <p:cNvSpPr/>
            <p:nvPr/>
          </p:nvSpPr>
          <p:spPr>
            <a:xfrm>
              <a:off x="5315444" y="3424244"/>
              <a:ext cx="36000" cy="36000"/>
            </a:xfrm>
            <a:prstGeom prst="flowChartConnector">
              <a:avLst/>
            </a:prstGeom>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流程图: 联系 81"/>
            <p:cNvSpPr/>
            <p:nvPr/>
          </p:nvSpPr>
          <p:spPr>
            <a:xfrm>
              <a:off x="5177884" y="3924310"/>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流程图: 联系 82"/>
            <p:cNvSpPr/>
            <p:nvPr/>
          </p:nvSpPr>
          <p:spPr>
            <a:xfrm>
              <a:off x="5208006" y="4245500"/>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流程图: 或者 83"/>
            <p:cNvSpPr/>
            <p:nvPr/>
          </p:nvSpPr>
          <p:spPr>
            <a:xfrm>
              <a:off x="5175200" y="4226962"/>
              <a:ext cx="108000" cy="108000"/>
            </a:xfrm>
            <a:prstGeom prst="flowChartOr">
              <a:avLst/>
            </a:prstGeom>
            <a:solidFill>
              <a:srgbClr val="FFFF0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流程图: 或者 84"/>
            <p:cNvSpPr/>
            <p:nvPr/>
          </p:nvSpPr>
          <p:spPr>
            <a:xfrm>
              <a:off x="5327600" y="4051300"/>
              <a:ext cx="108000" cy="108000"/>
            </a:xfrm>
            <a:prstGeom prst="flowChartOr">
              <a:avLst/>
            </a:prstGeom>
            <a:solidFill>
              <a:srgbClr val="00B05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流程图: 联系 85"/>
            <p:cNvSpPr/>
            <p:nvPr/>
          </p:nvSpPr>
          <p:spPr>
            <a:xfrm>
              <a:off x="5105646" y="3786450"/>
              <a:ext cx="576000" cy="576000"/>
            </a:xfrm>
            <a:prstGeom prst="flowChartConnector">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流程图: 或者 86"/>
            <p:cNvSpPr/>
            <p:nvPr/>
          </p:nvSpPr>
          <p:spPr>
            <a:xfrm>
              <a:off x="5414946" y="3755262"/>
              <a:ext cx="108000" cy="108000"/>
            </a:xfrm>
            <a:prstGeom prst="flowChartOr">
              <a:avLst/>
            </a:prstGeom>
            <a:solidFill>
              <a:srgbClr val="0000FF"/>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流程图: 联系 87"/>
            <p:cNvSpPr/>
            <p:nvPr/>
          </p:nvSpPr>
          <p:spPr>
            <a:xfrm>
              <a:off x="5060950" y="3251200"/>
              <a:ext cx="576000" cy="576000"/>
            </a:xfrm>
            <a:prstGeom prst="flowChartConnector">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流程图: 联系 88"/>
            <p:cNvSpPr/>
            <p:nvPr/>
          </p:nvSpPr>
          <p:spPr>
            <a:xfrm>
              <a:off x="5240600" y="3030800"/>
              <a:ext cx="576000" cy="576000"/>
            </a:xfrm>
            <a:prstGeom prst="flowChartConnector">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流程图: 联系 89"/>
            <p:cNvSpPr/>
            <p:nvPr/>
          </p:nvSpPr>
          <p:spPr>
            <a:xfrm>
              <a:off x="5194300" y="2717800"/>
              <a:ext cx="576000" cy="576000"/>
            </a:xfrm>
            <a:prstGeom prst="flowChartConnector">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流程图: 联系 90"/>
            <p:cNvSpPr/>
            <p:nvPr/>
          </p:nvSpPr>
          <p:spPr>
            <a:xfrm>
              <a:off x="5329500" y="2408500"/>
              <a:ext cx="576000" cy="576000"/>
            </a:xfrm>
            <a:prstGeom prst="flowChartConnector">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流程图: 或者 91"/>
            <p:cNvSpPr/>
            <p:nvPr/>
          </p:nvSpPr>
          <p:spPr>
            <a:xfrm>
              <a:off x="5283200" y="3498800"/>
              <a:ext cx="108000" cy="108000"/>
            </a:xfrm>
            <a:prstGeom prst="flowChartOr">
              <a:avLst/>
            </a:prstGeom>
            <a:solidFill>
              <a:srgbClr val="00B0F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流程图: 或者 92"/>
            <p:cNvSpPr/>
            <p:nvPr/>
          </p:nvSpPr>
          <p:spPr>
            <a:xfrm>
              <a:off x="5486350" y="3251200"/>
              <a:ext cx="108000" cy="108000"/>
            </a:xfrm>
            <a:prstGeom prst="flowChartOr">
              <a:avLst/>
            </a:prstGeom>
            <a:solidFill>
              <a:srgbClr val="C0000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流程图: 或者 93"/>
            <p:cNvSpPr/>
            <p:nvPr/>
          </p:nvSpPr>
          <p:spPr>
            <a:xfrm>
              <a:off x="5461000" y="2965400"/>
              <a:ext cx="108000" cy="108000"/>
            </a:xfrm>
            <a:prstGeom prst="flowChartOr">
              <a:avLst/>
            </a:prstGeom>
            <a:solidFill>
              <a:srgbClr val="7030A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流程图: 或者 94"/>
            <p:cNvSpPr/>
            <p:nvPr/>
          </p:nvSpPr>
          <p:spPr>
            <a:xfrm>
              <a:off x="5549900" y="2673350"/>
              <a:ext cx="108000" cy="108000"/>
            </a:xfrm>
            <a:prstGeom prst="flowChartOr">
              <a:avLst/>
            </a:prstGeom>
            <a:solidFill>
              <a:srgbClr val="7030A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1" name="矩形 100"/>
          <p:cNvSpPr/>
          <p:nvPr/>
        </p:nvSpPr>
        <p:spPr>
          <a:xfrm>
            <a:off x="482600" y="1404719"/>
            <a:ext cx="8204200" cy="1200329"/>
          </a:xfrm>
          <a:prstGeom prst="rect">
            <a:avLst/>
          </a:prstGeom>
        </p:spPr>
        <p:txBody>
          <a:bodyPr wrap="square">
            <a:spAutoFit/>
          </a:bodyPr>
          <a:lstStyle/>
          <a:p>
            <a:pPr marL="342900" indent="-342900">
              <a:buFont typeface="+mj-lt"/>
              <a:buAutoNum type="arabicPeriod"/>
            </a:pPr>
            <a:r>
              <a:rPr lang="en-US" altLang="zh-CN" dirty="0" smtClean="0">
                <a:solidFill>
                  <a:schemeClr val="bg1">
                    <a:lumMod val="65000"/>
                  </a:schemeClr>
                </a:solidFill>
              </a:rPr>
              <a:t>Sample contracted points using farthest-point sampling and a ball of radius r (r=0.02*</a:t>
            </a:r>
            <a:r>
              <a:rPr lang="en-US" altLang="zh-CN" dirty="0" err="1" smtClean="0">
                <a:solidFill>
                  <a:schemeClr val="bg1">
                    <a:lumMod val="65000"/>
                  </a:schemeClr>
                </a:solidFill>
              </a:rPr>
              <a:t>diag</a:t>
            </a:r>
            <a:r>
              <a:rPr lang="en-US" altLang="zh-CN" dirty="0" smtClean="0">
                <a:solidFill>
                  <a:schemeClr val="bg1">
                    <a:lumMod val="65000"/>
                  </a:schemeClr>
                </a:solidFill>
              </a:rPr>
              <a:t>(BBOX|P|) )</a:t>
            </a:r>
          </a:p>
          <a:p>
            <a:pPr marL="342900" indent="-342900">
              <a:buFont typeface="+mj-lt"/>
              <a:buAutoNum type="arabicPeriod"/>
            </a:pPr>
            <a:r>
              <a:rPr lang="en-US" altLang="zh-CN" dirty="0" smtClean="0"/>
              <a:t>Connecting two samples if their associated points share common local 1-ring neighbors</a:t>
            </a:r>
          </a:p>
        </p:txBody>
      </p:sp>
      <p:grpSp>
        <p:nvGrpSpPr>
          <p:cNvPr id="52" name="组合 261"/>
          <p:cNvGrpSpPr/>
          <p:nvPr/>
        </p:nvGrpSpPr>
        <p:grpSpPr>
          <a:xfrm>
            <a:off x="3371850" y="3143250"/>
            <a:ext cx="908050" cy="2197100"/>
            <a:chOff x="5530850" y="2743200"/>
            <a:chExt cx="908050" cy="2197100"/>
          </a:xfrm>
        </p:grpSpPr>
        <p:sp>
          <p:nvSpPr>
            <p:cNvPr id="5" name="流程图: 联系 4"/>
            <p:cNvSpPr/>
            <p:nvPr/>
          </p:nvSpPr>
          <p:spPr>
            <a:xfrm>
              <a:off x="5803922" y="4445774"/>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流程图: 联系 5"/>
            <p:cNvSpPr/>
            <p:nvPr/>
          </p:nvSpPr>
          <p:spPr>
            <a:xfrm>
              <a:off x="5906044" y="3374204"/>
              <a:ext cx="36000" cy="36000"/>
            </a:xfrm>
            <a:prstGeom prst="flowChartConnector">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流程图: 联系 6"/>
            <p:cNvSpPr/>
            <p:nvPr/>
          </p:nvSpPr>
          <p:spPr>
            <a:xfrm>
              <a:off x="6108176" y="3679004"/>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流程图: 联系 7"/>
            <p:cNvSpPr/>
            <p:nvPr/>
          </p:nvSpPr>
          <p:spPr>
            <a:xfrm>
              <a:off x="6048920" y="4017146"/>
              <a:ext cx="36000" cy="36000"/>
            </a:xfrm>
            <a:prstGeom prst="flowChartConnector">
              <a:avLst/>
            </a:prstGeom>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流程图: 联系 8"/>
            <p:cNvSpPr/>
            <p:nvPr/>
          </p:nvSpPr>
          <p:spPr>
            <a:xfrm>
              <a:off x="6084358" y="338372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联系 9"/>
            <p:cNvSpPr/>
            <p:nvPr/>
          </p:nvSpPr>
          <p:spPr>
            <a:xfrm>
              <a:off x="5906044" y="3909708"/>
              <a:ext cx="36000" cy="36000"/>
            </a:xfrm>
            <a:prstGeom prst="flowChartConnector">
              <a:avLst/>
            </a:prstGeom>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流程图: 联系 10"/>
            <p:cNvSpPr/>
            <p:nvPr/>
          </p:nvSpPr>
          <p:spPr>
            <a:xfrm>
              <a:off x="6155796" y="3512310"/>
              <a:ext cx="36000" cy="36000"/>
            </a:xfrm>
            <a:prstGeom prst="flowChartConnector">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流程图: 联系 11"/>
            <p:cNvSpPr/>
            <p:nvPr/>
          </p:nvSpPr>
          <p:spPr>
            <a:xfrm>
              <a:off x="5946798" y="4445774"/>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流程图: 联系 12"/>
            <p:cNvSpPr/>
            <p:nvPr/>
          </p:nvSpPr>
          <p:spPr>
            <a:xfrm>
              <a:off x="6012920" y="2874138"/>
              <a:ext cx="36000" cy="36000"/>
            </a:xfrm>
            <a:prstGeom prst="flowChartConnector">
              <a:avLst/>
            </a:prstGeom>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流程图: 联系 13"/>
            <p:cNvSpPr/>
            <p:nvPr/>
          </p:nvSpPr>
          <p:spPr>
            <a:xfrm>
              <a:off x="6191796" y="2945576"/>
              <a:ext cx="36000" cy="36000"/>
            </a:xfrm>
            <a:prstGeom prst="flowChartConnector">
              <a:avLst/>
            </a:prstGeom>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流程图: 联系 14"/>
            <p:cNvSpPr/>
            <p:nvPr/>
          </p:nvSpPr>
          <p:spPr>
            <a:xfrm>
              <a:off x="6048920" y="3088452"/>
              <a:ext cx="36000" cy="36000"/>
            </a:xfrm>
            <a:prstGeom prst="flowChartConnector">
              <a:avLst/>
            </a:prstGeom>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流程图: 联系 15"/>
            <p:cNvSpPr/>
            <p:nvPr/>
          </p:nvSpPr>
          <p:spPr>
            <a:xfrm>
              <a:off x="6191796" y="3088452"/>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流程图: 联系 16"/>
            <p:cNvSpPr/>
            <p:nvPr/>
          </p:nvSpPr>
          <p:spPr>
            <a:xfrm>
              <a:off x="5977482" y="3231328"/>
              <a:ext cx="36000" cy="36000"/>
            </a:xfrm>
            <a:prstGeom prst="flowChartConnector">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流程图: 联系 17"/>
            <p:cNvSpPr/>
            <p:nvPr/>
          </p:nvSpPr>
          <p:spPr>
            <a:xfrm>
              <a:off x="6080150" y="3231328"/>
              <a:ext cx="36000" cy="36000"/>
            </a:xfrm>
            <a:prstGeom prst="flowChartConnector">
              <a:avLst/>
            </a:prstGeom>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流程图: 联系 18"/>
            <p:cNvSpPr/>
            <p:nvPr/>
          </p:nvSpPr>
          <p:spPr>
            <a:xfrm>
              <a:off x="6018236" y="3588518"/>
              <a:ext cx="36000" cy="36000"/>
            </a:xfrm>
            <a:prstGeom prst="flowChartConnector">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流程图: 联系 19"/>
            <p:cNvSpPr/>
            <p:nvPr/>
          </p:nvSpPr>
          <p:spPr>
            <a:xfrm>
              <a:off x="5839922" y="4552650"/>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流程图: 联系 20"/>
            <p:cNvSpPr/>
            <p:nvPr/>
          </p:nvSpPr>
          <p:spPr>
            <a:xfrm>
              <a:off x="5884338" y="4209754"/>
              <a:ext cx="36000" cy="36000"/>
            </a:xfrm>
            <a:prstGeom prst="flowChartConnector">
              <a:avLst/>
            </a:prstGeom>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流程图: 联系 21"/>
            <p:cNvSpPr/>
            <p:nvPr/>
          </p:nvSpPr>
          <p:spPr>
            <a:xfrm>
              <a:off x="6036738" y="4362154"/>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流程图: 联系 22"/>
            <p:cNvSpPr/>
            <p:nvPr/>
          </p:nvSpPr>
          <p:spPr>
            <a:xfrm>
              <a:off x="5982798" y="4588650"/>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流程图: 联系 23"/>
            <p:cNvSpPr/>
            <p:nvPr/>
          </p:nvSpPr>
          <p:spPr>
            <a:xfrm>
              <a:off x="5906044" y="4802964"/>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流程图: 联系 24"/>
            <p:cNvSpPr/>
            <p:nvPr/>
          </p:nvSpPr>
          <p:spPr>
            <a:xfrm>
              <a:off x="5768484" y="4766964"/>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流程图: 联系 25"/>
            <p:cNvSpPr/>
            <p:nvPr/>
          </p:nvSpPr>
          <p:spPr>
            <a:xfrm>
              <a:off x="5915568" y="3695394"/>
              <a:ext cx="36000" cy="36000"/>
            </a:xfrm>
            <a:prstGeom prst="flowChartConnector">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流程图: 联系 26"/>
            <p:cNvSpPr/>
            <p:nvPr/>
          </p:nvSpPr>
          <p:spPr>
            <a:xfrm>
              <a:off x="6067968" y="3776356"/>
              <a:ext cx="36000" cy="36000"/>
            </a:xfrm>
            <a:prstGeom prst="flowChartConnector">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流程图: 联系 27"/>
            <p:cNvSpPr/>
            <p:nvPr/>
          </p:nvSpPr>
          <p:spPr>
            <a:xfrm>
              <a:off x="5941482" y="3517080"/>
              <a:ext cx="36000" cy="36000"/>
            </a:xfrm>
            <a:prstGeom prst="flowChartConnector">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流程图: 联系 28"/>
            <p:cNvSpPr/>
            <p:nvPr/>
          </p:nvSpPr>
          <p:spPr>
            <a:xfrm>
              <a:off x="6018236" y="4160022"/>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smtClean="0"/>
            </a:p>
          </p:txBody>
        </p:sp>
        <p:sp>
          <p:nvSpPr>
            <p:cNvPr id="30" name="流程图: 联系 29"/>
            <p:cNvSpPr/>
            <p:nvPr/>
          </p:nvSpPr>
          <p:spPr>
            <a:xfrm>
              <a:off x="5834606" y="4004964"/>
              <a:ext cx="36000" cy="36000"/>
            </a:xfrm>
            <a:prstGeom prst="flowChartConnector">
              <a:avLst/>
            </a:prstGeom>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流程图: 联系 30"/>
            <p:cNvSpPr/>
            <p:nvPr/>
          </p:nvSpPr>
          <p:spPr>
            <a:xfrm>
              <a:off x="5906044" y="3802832"/>
              <a:ext cx="36000" cy="36000"/>
            </a:xfrm>
            <a:prstGeom prst="flowChartConnector">
              <a:avLst/>
            </a:prstGeom>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流程图: 联系 31"/>
            <p:cNvSpPr/>
            <p:nvPr/>
          </p:nvSpPr>
          <p:spPr>
            <a:xfrm>
              <a:off x="5768484" y="4302898"/>
              <a:ext cx="36000" cy="36000"/>
            </a:xfrm>
            <a:prstGeom prst="flowChartConnector">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流程图: 联系 32"/>
            <p:cNvSpPr/>
            <p:nvPr/>
          </p:nvSpPr>
          <p:spPr>
            <a:xfrm>
              <a:off x="5798606" y="4624088"/>
              <a:ext cx="36000" cy="36000"/>
            </a:xfrm>
            <a:prstGeom prst="flowChartConnector">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流程图: 或者 33"/>
            <p:cNvSpPr/>
            <p:nvPr/>
          </p:nvSpPr>
          <p:spPr>
            <a:xfrm>
              <a:off x="5765800" y="4605550"/>
              <a:ext cx="108000" cy="108000"/>
            </a:xfrm>
            <a:prstGeom prst="flowChartOr">
              <a:avLst/>
            </a:prstGeom>
            <a:solidFill>
              <a:srgbClr val="FFFF0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流程图: 或者 34"/>
            <p:cNvSpPr/>
            <p:nvPr/>
          </p:nvSpPr>
          <p:spPr>
            <a:xfrm>
              <a:off x="5918200" y="4429888"/>
              <a:ext cx="108000" cy="108000"/>
            </a:xfrm>
            <a:prstGeom prst="flowChartOr">
              <a:avLst/>
            </a:prstGeom>
            <a:solidFill>
              <a:srgbClr val="00B05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流程图: 或者 35"/>
            <p:cNvSpPr/>
            <p:nvPr/>
          </p:nvSpPr>
          <p:spPr>
            <a:xfrm>
              <a:off x="6005546" y="4133850"/>
              <a:ext cx="108000" cy="108000"/>
            </a:xfrm>
            <a:prstGeom prst="flowChartOr">
              <a:avLst/>
            </a:prstGeom>
            <a:solidFill>
              <a:srgbClr val="0000FF"/>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流程图: 或者 36"/>
            <p:cNvSpPr/>
            <p:nvPr/>
          </p:nvSpPr>
          <p:spPr>
            <a:xfrm>
              <a:off x="5873800" y="3877388"/>
              <a:ext cx="108000" cy="108000"/>
            </a:xfrm>
            <a:prstGeom prst="flowChartOr">
              <a:avLst/>
            </a:prstGeom>
            <a:solidFill>
              <a:srgbClr val="00B0F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流程图: 或者 37"/>
            <p:cNvSpPr/>
            <p:nvPr/>
          </p:nvSpPr>
          <p:spPr>
            <a:xfrm>
              <a:off x="6076950" y="3629788"/>
              <a:ext cx="108000" cy="108000"/>
            </a:xfrm>
            <a:prstGeom prst="flowChartOr">
              <a:avLst/>
            </a:prstGeom>
            <a:solidFill>
              <a:srgbClr val="C0000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流程图: 或者 38"/>
            <p:cNvSpPr/>
            <p:nvPr/>
          </p:nvSpPr>
          <p:spPr>
            <a:xfrm>
              <a:off x="6051600" y="3343988"/>
              <a:ext cx="108000" cy="108000"/>
            </a:xfrm>
            <a:prstGeom prst="flowChartOr">
              <a:avLst/>
            </a:prstGeom>
            <a:solidFill>
              <a:srgbClr val="7030A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流程图: 或者 39"/>
            <p:cNvSpPr/>
            <p:nvPr/>
          </p:nvSpPr>
          <p:spPr>
            <a:xfrm>
              <a:off x="6140500" y="3051938"/>
              <a:ext cx="108000" cy="108000"/>
            </a:xfrm>
            <a:prstGeom prst="flowChartOr">
              <a:avLst/>
            </a:prstGeom>
            <a:solidFill>
              <a:srgbClr val="7030A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a:stCxn id="34" idx="7"/>
              <a:endCxn id="35" idx="3"/>
            </p:cNvCxnSpPr>
            <p:nvPr/>
          </p:nvCxnSpPr>
          <p:spPr>
            <a:xfrm rot="5400000" flipH="1" flipV="1">
              <a:off x="5842000" y="4538056"/>
              <a:ext cx="108000" cy="76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36" idx="3"/>
              <a:endCxn id="35" idx="0"/>
            </p:cNvCxnSpPr>
            <p:nvPr/>
          </p:nvCxnSpPr>
          <p:spPr>
            <a:xfrm rot="5400000">
              <a:off x="5894854" y="4303380"/>
              <a:ext cx="203854" cy="4916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37" idx="5"/>
            </p:cNvCxnSpPr>
            <p:nvPr/>
          </p:nvCxnSpPr>
          <p:spPr>
            <a:xfrm rot="16200000" flipH="1">
              <a:off x="5913626" y="4021930"/>
              <a:ext cx="190332" cy="8561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38" idx="4"/>
              <a:endCxn id="37" idx="7"/>
            </p:cNvCxnSpPr>
            <p:nvPr/>
          </p:nvCxnSpPr>
          <p:spPr>
            <a:xfrm rot="5400000">
              <a:off x="5970759" y="3733013"/>
              <a:ext cx="155416" cy="16496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39" idx="4"/>
            </p:cNvCxnSpPr>
            <p:nvPr/>
          </p:nvCxnSpPr>
          <p:spPr>
            <a:xfrm rot="16200000" flipH="1">
              <a:off x="6037786" y="3519802"/>
              <a:ext cx="170528" cy="349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40" idx="3"/>
            </p:cNvCxnSpPr>
            <p:nvPr/>
          </p:nvCxnSpPr>
          <p:spPr>
            <a:xfrm rot="5400000">
              <a:off x="6008005" y="3222617"/>
              <a:ext cx="226806" cy="6981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16200000" flipH="1">
              <a:off x="6004872" y="2891528"/>
              <a:ext cx="315706" cy="4445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5400000">
              <a:off x="5673775" y="4778375"/>
              <a:ext cx="266700" cy="4445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39" idx="3"/>
              <a:endCxn id="37" idx="1"/>
            </p:cNvCxnSpPr>
            <p:nvPr/>
          </p:nvCxnSpPr>
          <p:spPr>
            <a:xfrm rot="5400000">
              <a:off x="5750000" y="3575788"/>
              <a:ext cx="457032" cy="177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8" name="流程图: 摘录 147"/>
            <p:cNvSpPr/>
            <p:nvPr/>
          </p:nvSpPr>
          <p:spPr>
            <a:xfrm>
              <a:off x="5791200" y="3243580"/>
              <a:ext cx="45719" cy="45719"/>
            </a:xfrm>
            <a:prstGeom prst="flowChartExtract">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流程图: 摘录 150"/>
            <p:cNvSpPr/>
            <p:nvPr/>
          </p:nvSpPr>
          <p:spPr>
            <a:xfrm>
              <a:off x="5746750" y="3378200"/>
              <a:ext cx="45719" cy="45719"/>
            </a:xfrm>
            <a:prstGeom prst="flowChartExtract">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流程图: 摘录 151"/>
            <p:cNvSpPr/>
            <p:nvPr/>
          </p:nvSpPr>
          <p:spPr>
            <a:xfrm>
              <a:off x="5746750" y="3511550"/>
              <a:ext cx="45719" cy="45719"/>
            </a:xfrm>
            <a:prstGeom prst="flowChartExtract">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流程图: 摘录 152"/>
            <p:cNvSpPr/>
            <p:nvPr/>
          </p:nvSpPr>
          <p:spPr>
            <a:xfrm>
              <a:off x="6323331" y="3511550"/>
              <a:ext cx="45719" cy="45719"/>
            </a:xfrm>
            <a:prstGeom prst="flowChartExtract">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流程图: 摘录 153"/>
            <p:cNvSpPr/>
            <p:nvPr/>
          </p:nvSpPr>
          <p:spPr>
            <a:xfrm>
              <a:off x="6323331" y="3376931"/>
              <a:ext cx="45719" cy="45719"/>
            </a:xfrm>
            <a:prstGeom prst="flowChartExtract">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流程图: 摘录 154"/>
            <p:cNvSpPr/>
            <p:nvPr/>
          </p:nvSpPr>
          <p:spPr>
            <a:xfrm>
              <a:off x="5789931" y="3556000"/>
              <a:ext cx="45719" cy="45719"/>
            </a:xfrm>
            <a:prstGeom prst="flowChartExtract">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流程图: 摘录 155"/>
            <p:cNvSpPr/>
            <p:nvPr/>
          </p:nvSpPr>
          <p:spPr>
            <a:xfrm>
              <a:off x="5745481" y="3689350"/>
              <a:ext cx="45719" cy="45719"/>
            </a:xfrm>
            <a:prstGeom prst="flowChartExtract">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流程图: 摘录 156"/>
            <p:cNvSpPr/>
            <p:nvPr/>
          </p:nvSpPr>
          <p:spPr>
            <a:xfrm>
              <a:off x="6323331" y="3644900"/>
              <a:ext cx="45719" cy="45719"/>
            </a:xfrm>
            <a:prstGeom prst="flowChartExtract">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流程图: 摘录 157"/>
            <p:cNvSpPr/>
            <p:nvPr/>
          </p:nvSpPr>
          <p:spPr>
            <a:xfrm>
              <a:off x="6280150" y="3776981"/>
              <a:ext cx="45719" cy="45719"/>
            </a:xfrm>
            <a:prstGeom prst="flowChartExtract">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流程图: 摘录 158"/>
            <p:cNvSpPr/>
            <p:nvPr/>
          </p:nvSpPr>
          <p:spPr>
            <a:xfrm>
              <a:off x="5701031" y="3778250"/>
              <a:ext cx="45719" cy="45719"/>
            </a:xfrm>
            <a:prstGeom prst="flowChartExtract">
              <a:avLst/>
            </a:prstGeom>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流程图: 摘录 159"/>
            <p:cNvSpPr/>
            <p:nvPr/>
          </p:nvSpPr>
          <p:spPr>
            <a:xfrm>
              <a:off x="5657850" y="3999231"/>
              <a:ext cx="45719" cy="45719"/>
            </a:xfrm>
            <a:prstGeom prst="flowChartExtract">
              <a:avLst/>
            </a:prstGeom>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流程图: 摘录 160"/>
            <p:cNvSpPr/>
            <p:nvPr/>
          </p:nvSpPr>
          <p:spPr>
            <a:xfrm>
              <a:off x="6235700" y="3867150"/>
              <a:ext cx="45719" cy="45719"/>
            </a:xfrm>
            <a:prstGeom prst="flowChartExtract">
              <a:avLst/>
            </a:prstGeom>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流程图: 摘录 161"/>
            <p:cNvSpPr/>
            <p:nvPr/>
          </p:nvSpPr>
          <p:spPr>
            <a:xfrm>
              <a:off x="6234431" y="4000500"/>
              <a:ext cx="45719" cy="45719"/>
            </a:xfrm>
            <a:prstGeom prst="flowChartExtract">
              <a:avLst/>
            </a:prstGeom>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任意多边形 163"/>
            <p:cNvSpPr/>
            <p:nvPr/>
          </p:nvSpPr>
          <p:spPr>
            <a:xfrm>
              <a:off x="5530850" y="2762250"/>
              <a:ext cx="338667" cy="2114550"/>
            </a:xfrm>
            <a:custGeom>
              <a:avLst/>
              <a:gdLst>
                <a:gd name="connsiteX0" fmla="*/ 298450 w 338667"/>
                <a:gd name="connsiteY0" fmla="*/ 0 h 2114550"/>
                <a:gd name="connsiteX1" fmla="*/ 336550 w 338667"/>
                <a:gd name="connsiteY1" fmla="*/ 292100 h 2114550"/>
                <a:gd name="connsiteX2" fmla="*/ 285750 w 338667"/>
                <a:gd name="connsiteY2" fmla="*/ 520700 h 2114550"/>
                <a:gd name="connsiteX3" fmla="*/ 228600 w 338667"/>
                <a:gd name="connsiteY3" fmla="*/ 647700 h 2114550"/>
                <a:gd name="connsiteX4" fmla="*/ 234950 w 338667"/>
                <a:gd name="connsiteY4" fmla="*/ 787400 h 2114550"/>
                <a:gd name="connsiteX5" fmla="*/ 304800 w 338667"/>
                <a:gd name="connsiteY5" fmla="*/ 825500 h 2114550"/>
                <a:gd name="connsiteX6" fmla="*/ 254000 w 338667"/>
                <a:gd name="connsiteY6" fmla="*/ 889000 h 2114550"/>
                <a:gd name="connsiteX7" fmla="*/ 152400 w 338667"/>
                <a:gd name="connsiteY7" fmla="*/ 1149350 h 2114550"/>
                <a:gd name="connsiteX8" fmla="*/ 139700 w 338667"/>
                <a:gd name="connsiteY8" fmla="*/ 1422400 h 2114550"/>
                <a:gd name="connsiteX9" fmla="*/ 120650 w 338667"/>
                <a:gd name="connsiteY9" fmla="*/ 1803400 h 2114550"/>
                <a:gd name="connsiteX10" fmla="*/ 0 w 338667"/>
                <a:gd name="connsiteY10" fmla="*/ 2114550 h 211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8667" h="2114550">
                  <a:moveTo>
                    <a:pt x="298450" y="0"/>
                  </a:moveTo>
                  <a:cubicBezTo>
                    <a:pt x="318558" y="102658"/>
                    <a:pt x="338667" y="205317"/>
                    <a:pt x="336550" y="292100"/>
                  </a:cubicBezTo>
                  <a:cubicBezTo>
                    <a:pt x="334433" y="378883"/>
                    <a:pt x="303742" y="461433"/>
                    <a:pt x="285750" y="520700"/>
                  </a:cubicBezTo>
                  <a:cubicBezTo>
                    <a:pt x="267758" y="579967"/>
                    <a:pt x="237067" y="603250"/>
                    <a:pt x="228600" y="647700"/>
                  </a:cubicBezTo>
                  <a:cubicBezTo>
                    <a:pt x="220133" y="692150"/>
                    <a:pt x="222250" y="757767"/>
                    <a:pt x="234950" y="787400"/>
                  </a:cubicBezTo>
                  <a:cubicBezTo>
                    <a:pt x="247650" y="817033"/>
                    <a:pt x="301625" y="808567"/>
                    <a:pt x="304800" y="825500"/>
                  </a:cubicBezTo>
                  <a:cubicBezTo>
                    <a:pt x="307975" y="842433"/>
                    <a:pt x="279400" y="835025"/>
                    <a:pt x="254000" y="889000"/>
                  </a:cubicBezTo>
                  <a:cubicBezTo>
                    <a:pt x="228600" y="942975"/>
                    <a:pt x="171450" y="1060450"/>
                    <a:pt x="152400" y="1149350"/>
                  </a:cubicBezTo>
                  <a:cubicBezTo>
                    <a:pt x="133350" y="1238250"/>
                    <a:pt x="144992" y="1313392"/>
                    <a:pt x="139700" y="1422400"/>
                  </a:cubicBezTo>
                  <a:cubicBezTo>
                    <a:pt x="134408" y="1531408"/>
                    <a:pt x="143933" y="1688042"/>
                    <a:pt x="120650" y="1803400"/>
                  </a:cubicBezTo>
                  <a:cubicBezTo>
                    <a:pt x="97367" y="1918758"/>
                    <a:pt x="34925" y="2054225"/>
                    <a:pt x="0" y="2114550"/>
                  </a:cubicBezTo>
                </a:path>
              </a:pathLst>
            </a:custGeom>
            <a:ln>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5" name="任意多边形 164"/>
            <p:cNvSpPr/>
            <p:nvPr/>
          </p:nvSpPr>
          <p:spPr>
            <a:xfrm>
              <a:off x="6083300" y="2743200"/>
              <a:ext cx="337608" cy="2197100"/>
            </a:xfrm>
            <a:custGeom>
              <a:avLst/>
              <a:gdLst>
                <a:gd name="connsiteX0" fmla="*/ 260350 w 337608"/>
                <a:gd name="connsiteY0" fmla="*/ 0 h 2197100"/>
                <a:gd name="connsiteX1" fmla="*/ 336550 w 337608"/>
                <a:gd name="connsiteY1" fmla="*/ 349250 h 2197100"/>
                <a:gd name="connsiteX2" fmla="*/ 266700 w 337608"/>
                <a:gd name="connsiteY2" fmla="*/ 679450 h 2197100"/>
                <a:gd name="connsiteX3" fmla="*/ 260350 w 337608"/>
                <a:gd name="connsiteY3" fmla="*/ 952500 h 2197100"/>
                <a:gd name="connsiteX4" fmla="*/ 177800 w 337608"/>
                <a:gd name="connsiteY4" fmla="*/ 1181100 h 2197100"/>
                <a:gd name="connsiteX5" fmla="*/ 190500 w 337608"/>
                <a:gd name="connsiteY5" fmla="*/ 1479550 h 2197100"/>
                <a:gd name="connsiteX6" fmla="*/ 107950 w 337608"/>
                <a:gd name="connsiteY6" fmla="*/ 1892300 h 2197100"/>
                <a:gd name="connsiteX7" fmla="*/ 0 w 337608"/>
                <a:gd name="connsiteY7" fmla="*/ 2197100 h 219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608" h="2197100">
                  <a:moveTo>
                    <a:pt x="260350" y="0"/>
                  </a:moveTo>
                  <a:cubicBezTo>
                    <a:pt x="297921" y="118004"/>
                    <a:pt x="335492" y="236008"/>
                    <a:pt x="336550" y="349250"/>
                  </a:cubicBezTo>
                  <a:cubicBezTo>
                    <a:pt x="337608" y="462492"/>
                    <a:pt x="279400" y="578908"/>
                    <a:pt x="266700" y="679450"/>
                  </a:cubicBezTo>
                  <a:cubicBezTo>
                    <a:pt x="254000" y="779992"/>
                    <a:pt x="275167" y="868892"/>
                    <a:pt x="260350" y="952500"/>
                  </a:cubicBezTo>
                  <a:cubicBezTo>
                    <a:pt x="245533" y="1036108"/>
                    <a:pt x="189442" y="1093258"/>
                    <a:pt x="177800" y="1181100"/>
                  </a:cubicBezTo>
                  <a:cubicBezTo>
                    <a:pt x="166158" y="1268942"/>
                    <a:pt x="202142" y="1361017"/>
                    <a:pt x="190500" y="1479550"/>
                  </a:cubicBezTo>
                  <a:cubicBezTo>
                    <a:pt x="178858" y="1598083"/>
                    <a:pt x="139700" y="1772708"/>
                    <a:pt x="107950" y="1892300"/>
                  </a:cubicBezTo>
                  <a:cubicBezTo>
                    <a:pt x="76200" y="2011892"/>
                    <a:pt x="40217" y="2116667"/>
                    <a:pt x="0" y="2197100"/>
                  </a:cubicBezTo>
                </a:path>
              </a:pathLst>
            </a:custGeom>
            <a:ln>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8" name="矩形 167"/>
            <p:cNvSpPr/>
            <p:nvPr/>
          </p:nvSpPr>
          <p:spPr>
            <a:xfrm>
              <a:off x="6127750" y="3234551"/>
              <a:ext cx="311150" cy="276999"/>
            </a:xfrm>
            <a:prstGeom prst="rect">
              <a:avLst/>
            </a:prstGeom>
          </p:spPr>
          <p:txBody>
            <a:bodyPr wrap="square">
              <a:spAutoFit/>
            </a:bodyPr>
            <a:lstStyle/>
            <a:p>
              <a:r>
                <a:rPr lang="en-US" altLang="zh-CN" sz="1200" b="1" dirty="0" err="1" smtClean="0">
                  <a:solidFill>
                    <a:srgbClr val="7030A0"/>
                  </a:solidFill>
                  <a:latin typeface="+mj-lt"/>
                  <a:ea typeface="+mj-ea"/>
                  <a:cs typeface="+mj-cs"/>
                </a:rPr>
                <a:t>i</a:t>
              </a:r>
              <a:endParaRPr lang="zh-CN" altLang="en-US" sz="1200" b="1" dirty="0" smtClean="0">
                <a:solidFill>
                  <a:srgbClr val="7030A0"/>
                </a:solidFill>
                <a:latin typeface="+mj-lt"/>
                <a:ea typeface="+mj-ea"/>
                <a:cs typeface="+mj-cs"/>
              </a:endParaRPr>
            </a:p>
          </p:txBody>
        </p:sp>
        <p:sp>
          <p:nvSpPr>
            <p:cNvPr id="169" name="矩形 168"/>
            <p:cNvSpPr/>
            <p:nvPr/>
          </p:nvSpPr>
          <p:spPr>
            <a:xfrm>
              <a:off x="5949950" y="3774301"/>
              <a:ext cx="311150" cy="276999"/>
            </a:xfrm>
            <a:prstGeom prst="rect">
              <a:avLst/>
            </a:prstGeom>
          </p:spPr>
          <p:txBody>
            <a:bodyPr wrap="square">
              <a:spAutoFit/>
            </a:bodyPr>
            <a:lstStyle/>
            <a:p>
              <a:r>
                <a:rPr lang="en-US" altLang="zh-CN" sz="1200" b="1" dirty="0" smtClean="0">
                  <a:solidFill>
                    <a:srgbClr val="00B0F0"/>
                  </a:solidFill>
                  <a:latin typeface="+mj-lt"/>
                  <a:ea typeface="+mj-ea"/>
                  <a:cs typeface="+mj-cs"/>
                </a:rPr>
                <a:t>j</a:t>
              </a:r>
              <a:endParaRPr lang="zh-CN" altLang="en-US" sz="1200" b="1" dirty="0" smtClean="0">
                <a:solidFill>
                  <a:srgbClr val="00B0F0"/>
                </a:solidFill>
                <a:latin typeface="+mj-lt"/>
                <a:ea typeface="+mj-ea"/>
                <a:cs typeface="+mj-cs"/>
              </a:endParaRPr>
            </a:p>
          </p:txBody>
        </p:sp>
      </p:grpSp>
      <p:cxnSp>
        <p:nvCxnSpPr>
          <p:cNvPr id="171" name="直接连接符 170"/>
          <p:cNvCxnSpPr/>
          <p:nvPr/>
        </p:nvCxnSpPr>
        <p:spPr>
          <a:xfrm rot="16200000" flipV="1">
            <a:off x="2746375" y="2828925"/>
            <a:ext cx="889000" cy="7556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rot="10800000" flipV="1">
            <a:off x="2813050" y="4495800"/>
            <a:ext cx="622300" cy="133350"/>
          </a:xfrm>
          <a:prstGeom prst="line">
            <a:avLst/>
          </a:prstGeom>
        </p:spPr>
        <p:style>
          <a:lnRef idx="1">
            <a:schemeClr val="accent1"/>
          </a:lnRef>
          <a:fillRef idx="0">
            <a:schemeClr val="accent1"/>
          </a:fillRef>
          <a:effectRef idx="0">
            <a:schemeClr val="accent1"/>
          </a:effectRef>
          <a:fontRef idx="minor">
            <a:schemeClr val="tx1"/>
          </a:fontRef>
        </p:style>
      </p:cxnSp>
      <p:grpSp>
        <p:nvGrpSpPr>
          <p:cNvPr id="96" name="组合 263"/>
          <p:cNvGrpSpPr/>
          <p:nvPr/>
        </p:nvGrpSpPr>
        <p:grpSpPr>
          <a:xfrm>
            <a:off x="1657350" y="2673350"/>
            <a:ext cx="1263650" cy="2000250"/>
            <a:chOff x="3816350" y="2273300"/>
            <a:chExt cx="1263650" cy="2000250"/>
          </a:xfrm>
        </p:grpSpPr>
        <p:sp>
          <p:nvSpPr>
            <p:cNvPr id="166" name="圆角矩形 165"/>
            <p:cNvSpPr/>
            <p:nvPr/>
          </p:nvSpPr>
          <p:spPr>
            <a:xfrm>
              <a:off x="3816350" y="2273300"/>
              <a:ext cx="1200150" cy="2000250"/>
            </a:xfrm>
            <a:prstGeom prst="roundRect">
              <a:avLst/>
            </a:prstGeom>
            <a:solidFill>
              <a:schemeClr val="accent1">
                <a:tint val="100000"/>
                <a:shade val="100000"/>
                <a:hueMod val="100000"/>
                <a:satMod val="100000"/>
                <a:alpha val="11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流程图: 联系 176"/>
            <p:cNvSpPr/>
            <p:nvPr/>
          </p:nvSpPr>
          <p:spPr>
            <a:xfrm>
              <a:off x="4420144" y="2761174"/>
              <a:ext cx="36000" cy="36000"/>
            </a:xfrm>
            <a:prstGeom prst="flowChartConnector">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流程图: 联系 177"/>
            <p:cNvSpPr/>
            <p:nvPr/>
          </p:nvSpPr>
          <p:spPr>
            <a:xfrm>
              <a:off x="4572000" y="3340100"/>
              <a:ext cx="36000" cy="36000"/>
            </a:xfrm>
            <a:prstGeom prst="flowChartConnector">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流程图: 联系 178"/>
            <p:cNvSpPr/>
            <p:nvPr/>
          </p:nvSpPr>
          <p:spPr>
            <a:xfrm>
              <a:off x="4448720" y="3837500"/>
              <a:ext cx="36000" cy="36000"/>
            </a:xfrm>
            <a:prstGeom prst="flowChartConnector">
              <a:avLst/>
            </a:prstGeom>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流程图: 联系 179"/>
            <p:cNvSpPr/>
            <p:nvPr/>
          </p:nvSpPr>
          <p:spPr>
            <a:xfrm>
              <a:off x="4725458" y="2672528"/>
              <a:ext cx="36000" cy="3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流程图: 联系 180"/>
            <p:cNvSpPr/>
            <p:nvPr/>
          </p:nvSpPr>
          <p:spPr>
            <a:xfrm>
              <a:off x="4305844" y="3730062"/>
              <a:ext cx="36000" cy="36000"/>
            </a:xfrm>
            <a:prstGeom prst="flowChartConnector">
              <a:avLst/>
            </a:prstGeom>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流程图: 联系 181"/>
            <p:cNvSpPr/>
            <p:nvPr/>
          </p:nvSpPr>
          <p:spPr>
            <a:xfrm>
              <a:off x="4796896" y="2948500"/>
              <a:ext cx="36000" cy="36000"/>
            </a:xfrm>
            <a:prstGeom prst="flowChartConnector">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流程图: 联系 187"/>
            <p:cNvSpPr/>
            <p:nvPr/>
          </p:nvSpPr>
          <p:spPr>
            <a:xfrm>
              <a:off x="4491582" y="2520128"/>
              <a:ext cx="36000" cy="36000"/>
            </a:xfrm>
            <a:prstGeom prst="flowChartConnector">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流程图: 联系 189"/>
            <p:cNvSpPr/>
            <p:nvPr/>
          </p:nvSpPr>
          <p:spPr>
            <a:xfrm>
              <a:off x="4659336" y="3170750"/>
              <a:ext cx="36000" cy="36000"/>
            </a:xfrm>
            <a:prstGeom prst="flowChartConnector">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7" name="流程图: 联系 196"/>
            <p:cNvSpPr/>
            <p:nvPr/>
          </p:nvSpPr>
          <p:spPr>
            <a:xfrm>
              <a:off x="4358200" y="3170750"/>
              <a:ext cx="36000" cy="36000"/>
            </a:xfrm>
            <a:prstGeom prst="flowChartConnector">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流程图: 联系 197"/>
            <p:cNvSpPr/>
            <p:nvPr/>
          </p:nvSpPr>
          <p:spPr>
            <a:xfrm>
              <a:off x="4467768" y="3596710"/>
              <a:ext cx="36000" cy="36000"/>
            </a:xfrm>
            <a:prstGeom prst="flowChartConnector">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流程图: 联系 198"/>
            <p:cNvSpPr/>
            <p:nvPr/>
          </p:nvSpPr>
          <p:spPr>
            <a:xfrm>
              <a:off x="4358200" y="2895600"/>
              <a:ext cx="80450" cy="88900"/>
            </a:xfrm>
            <a:prstGeom prst="flowChartConnector">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流程图: 联系 200"/>
            <p:cNvSpPr/>
            <p:nvPr/>
          </p:nvSpPr>
          <p:spPr>
            <a:xfrm>
              <a:off x="4171950" y="3784600"/>
              <a:ext cx="36000" cy="36000"/>
            </a:xfrm>
            <a:prstGeom prst="flowChartConnector">
              <a:avLst/>
            </a:prstGeom>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流程图: 联系 201"/>
            <p:cNvSpPr/>
            <p:nvPr/>
          </p:nvSpPr>
          <p:spPr>
            <a:xfrm>
              <a:off x="4260850" y="3429000"/>
              <a:ext cx="88900" cy="88900"/>
            </a:xfrm>
            <a:prstGeom prst="flowChartConnector">
              <a:avLst/>
            </a:prstGeom>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流程图: 或者 207"/>
            <p:cNvSpPr/>
            <p:nvPr/>
          </p:nvSpPr>
          <p:spPr>
            <a:xfrm>
              <a:off x="4273600" y="3697742"/>
              <a:ext cx="108000" cy="108000"/>
            </a:xfrm>
            <a:prstGeom prst="flowChartOr">
              <a:avLst/>
            </a:prstGeom>
            <a:solidFill>
              <a:srgbClr val="00B0F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流程图: 或者 209"/>
            <p:cNvSpPr/>
            <p:nvPr/>
          </p:nvSpPr>
          <p:spPr>
            <a:xfrm>
              <a:off x="4692700" y="2632788"/>
              <a:ext cx="108000" cy="108000"/>
            </a:xfrm>
            <a:prstGeom prst="flowChartOr">
              <a:avLst/>
            </a:prstGeom>
            <a:solidFill>
              <a:srgbClr val="7030A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0" name="直接连接符 219"/>
            <p:cNvCxnSpPr>
              <a:stCxn id="210" idx="3"/>
              <a:endCxn id="237" idx="1"/>
            </p:cNvCxnSpPr>
            <p:nvPr/>
          </p:nvCxnSpPr>
          <p:spPr>
            <a:xfrm rot="5400000">
              <a:off x="4025042" y="3049680"/>
              <a:ext cx="1008183" cy="35876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21" name="流程图: 摘录 220"/>
            <p:cNvSpPr/>
            <p:nvPr/>
          </p:nvSpPr>
          <p:spPr>
            <a:xfrm>
              <a:off x="4127500" y="2532380"/>
              <a:ext cx="45719" cy="45719"/>
            </a:xfrm>
            <a:prstGeom prst="flowChartExtract">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2" name="流程图: 摘录 221"/>
            <p:cNvSpPr/>
            <p:nvPr/>
          </p:nvSpPr>
          <p:spPr>
            <a:xfrm>
              <a:off x="4083050" y="2667000"/>
              <a:ext cx="45719" cy="45719"/>
            </a:xfrm>
            <a:prstGeom prst="flowChartExtract">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3" name="流程图: 摘录 222"/>
            <p:cNvSpPr/>
            <p:nvPr/>
          </p:nvSpPr>
          <p:spPr>
            <a:xfrm>
              <a:off x="4083050" y="2800350"/>
              <a:ext cx="88900" cy="95250"/>
            </a:xfrm>
            <a:prstGeom prst="flowChartExtract">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6" name="流程图: 摘录 225"/>
            <p:cNvSpPr/>
            <p:nvPr/>
          </p:nvSpPr>
          <p:spPr>
            <a:xfrm>
              <a:off x="4083050" y="3028950"/>
              <a:ext cx="45719" cy="45719"/>
            </a:xfrm>
            <a:prstGeom prst="flowChartExtract">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7" name="流程图: 摘录 226"/>
            <p:cNvSpPr/>
            <p:nvPr/>
          </p:nvSpPr>
          <p:spPr>
            <a:xfrm>
              <a:off x="4083050" y="3206750"/>
              <a:ext cx="45719" cy="45719"/>
            </a:xfrm>
            <a:prstGeom prst="flowChartExtract">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0" name="流程图: 摘录 229"/>
            <p:cNvSpPr/>
            <p:nvPr/>
          </p:nvSpPr>
          <p:spPr>
            <a:xfrm>
              <a:off x="3994150" y="3384550"/>
              <a:ext cx="88900" cy="88900"/>
            </a:xfrm>
            <a:prstGeom prst="flowChartExtract">
              <a:avLst/>
            </a:prstGeom>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1" name="流程图: 摘录 230"/>
            <p:cNvSpPr/>
            <p:nvPr/>
          </p:nvSpPr>
          <p:spPr>
            <a:xfrm>
              <a:off x="3949700" y="3694431"/>
              <a:ext cx="45719" cy="45719"/>
            </a:xfrm>
            <a:prstGeom prst="flowChartExtract">
              <a:avLst/>
            </a:prstGeom>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6" name="矩形 235"/>
            <p:cNvSpPr/>
            <p:nvPr/>
          </p:nvSpPr>
          <p:spPr>
            <a:xfrm>
              <a:off x="4768850" y="2523351"/>
              <a:ext cx="311150" cy="276999"/>
            </a:xfrm>
            <a:prstGeom prst="rect">
              <a:avLst/>
            </a:prstGeom>
          </p:spPr>
          <p:txBody>
            <a:bodyPr wrap="square">
              <a:spAutoFit/>
            </a:bodyPr>
            <a:lstStyle/>
            <a:p>
              <a:r>
                <a:rPr lang="en-US" altLang="zh-CN" sz="1200" b="1" dirty="0" err="1" smtClean="0">
                  <a:solidFill>
                    <a:srgbClr val="7030A0"/>
                  </a:solidFill>
                  <a:latin typeface="+mj-lt"/>
                  <a:ea typeface="+mj-ea"/>
                  <a:cs typeface="+mj-cs"/>
                </a:rPr>
                <a:t>i</a:t>
              </a:r>
              <a:endParaRPr lang="zh-CN" altLang="en-US" sz="1200" b="1" dirty="0" smtClean="0">
                <a:solidFill>
                  <a:srgbClr val="7030A0"/>
                </a:solidFill>
                <a:latin typeface="+mj-lt"/>
                <a:ea typeface="+mj-ea"/>
                <a:cs typeface="+mj-cs"/>
              </a:endParaRPr>
            </a:p>
          </p:txBody>
        </p:sp>
        <p:sp>
          <p:nvSpPr>
            <p:cNvPr id="237" name="矩形 236"/>
            <p:cNvSpPr/>
            <p:nvPr/>
          </p:nvSpPr>
          <p:spPr>
            <a:xfrm>
              <a:off x="4349750" y="3594655"/>
              <a:ext cx="311150" cy="276999"/>
            </a:xfrm>
            <a:prstGeom prst="rect">
              <a:avLst/>
            </a:prstGeom>
          </p:spPr>
          <p:txBody>
            <a:bodyPr wrap="square">
              <a:spAutoFit/>
            </a:bodyPr>
            <a:lstStyle/>
            <a:p>
              <a:r>
                <a:rPr lang="en-US" altLang="zh-CN" sz="1200" b="1" dirty="0" smtClean="0">
                  <a:solidFill>
                    <a:srgbClr val="00B0F0"/>
                  </a:solidFill>
                  <a:latin typeface="+mj-lt"/>
                  <a:ea typeface="+mj-ea"/>
                  <a:cs typeface="+mj-cs"/>
                </a:rPr>
                <a:t>j</a:t>
              </a:r>
              <a:endParaRPr lang="zh-CN" altLang="en-US" sz="1200" b="1" dirty="0" smtClean="0">
                <a:solidFill>
                  <a:srgbClr val="00B0F0"/>
                </a:solidFill>
                <a:latin typeface="+mj-lt"/>
                <a:ea typeface="+mj-ea"/>
                <a:cs typeface="+mj-cs"/>
              </a:endParaRPr>
            </a:p>
          </p:txBody>
        </p:sp>
        <p:cxnSp>
          <p:nvCxnSpPr>
            <p:cNvPr id="241" name="直接箭头连接符 240"/>
            <p:cNvCxnSpPr>
              <a:stCxn id="223" idx="3"/>
              <a:endCxn id="199" idx="2"/>
            </p:cNvCxnSpPr>
            <p:nvPr/>
          </p:nvCxnSpPr>
          <p:spPr>
            <a:xfrm>
              <a:off x="4149725" y="2847975"/>
              <a:ext cx="208475" cy="92075"/>
            </a:xfrm>
            <a:prstGeom prst="straightConnector1">
              <a:avLst/>
            </a:prstGeom>
            <a:ln>
              <a:prstDash val="sysDot"/>
              <a:tailEnd type="arrow"/>
            </a:ln>
          </p:spPr>
          <p:style>
            <a:lnRef idx="1">
              <a:schemeClr val="accent1"/>
            </a:lnRef>
            <a:fillRef idx="0">
              <a:schemeClr val="accent1"/>
            </a:fillRef>
            <a:effectRef idx="0">
              <a:schemeClr val="accent1"/>
            </a:effectRef>
            <a:fontRef idx="minor">
              <a:schemeClr val="tx1"/>
            </a:fontRef>
          </p:style>
        </p:cxnSp>
        <p:cxnSp>
          <p:nvCxnSpPr>
            <p:cNvPr id="242" name="直接箭头连接符 241"/>
            <p:cNvCxnSpPr>
              <a:stCxn id="199" idx="7"/>
              <a:endCxn id="210" idx="3"/>
            </p:cNvCxnSpPr>
            <p:nvPr/>
          </p:nvCxnSpPr>
          <p:spPr>
            <a:xfrm rot="5400000" flipH="1" flipV="1">
              <a:off x="4475869" y="2675972"/>
              <a:ext cx="183647" cy="281648"/>
            </a:xfrm>
            <a:prstGeom prst="straightConnector1">
              <a:avLst/>
            </a:prstGeom>
            <a:ln>
              <a:prstDash val="sysDot"/>
              <a:tailEnd type="arrow"/>
            </a:ln>
          </p:spPr>
          <p:style>
            <a:lnRef idx="1">
              <a:schemeClr val="accent1"/>
            </a:lnRef>
            <a:fillRef idx="0">
              <a:schemeClr val="accent1"/>
            </a:fillRef>
            <a:effectRef idx="0">
              <a:schemeClr val="accent1"/>
            </a:effectRef>
            <a:fontRef idx="minor">
              <a:schemeClr val="tx1"/>
            </a:fontRef>
          </p:style>
        </p:cxnSp>
        <p:cxnSp>
          <p:nvCxnSpPr>
            <p:cNvPr id="245" name="直接箭头连接符 244"/>
            <p:cNvCxnSpPr>
              <a:stCxn id="230" idx="2"/>
              <a:endCxn id="202" idx="2"/>
            </p:cNvCxnSpPr>
            <p:nvPr/>
          </p:nvCxnSpPr>
          <p:spPr>
            <a:xfrm rot="16200000" flipH="1">
              <a:off x="4149725" y="3362325"/>
              <a:ext cx="1588" cy="222250"/>
            </a:xfrm>
            <a:prstGeom prst="straightConnector1">
              <a:avLst/>
            </a:prstGeom>
            <a:ln>
              <a:prstDash val="sysDot"/>
              <a:tailEnd type="arrow"/>
            </a:ln>
          </p:spPr>
          <p:style>
            <a:lnRef idx="1">
              <a:schemeClr val="accent1"/>
            </a:lnRef>
            <a:fillRef idx="0">
              <a:schemeClr val="accent1"/>
            </a:fillRef>
            <a:effectRef idx="0">
              <a:schemeClr val="accent1"/>
            </a:effectRef>
            <a:fontRef idx="minor">
              <a:schemeClr val="tx1"/>
            </a:fontRef>
          </p:style>
        </p:cxnSp>
        <p:cxnSp>
          <p:nvCxnSpPr>
            <p:cNvPr id="249" name="直接箭头连接符 248"/>
            <p:cNvCxnSpPr>
              <a:stCxn id="202" idx="3"/>
              <a:endCxn id="208" idx="1"/>
            </p:cNvCxnSpPr>
            <p:nvPr/>
          </p:nvCxnSpPr>
          <p:spPr>
            <a:xfrm rot="16200000" flipH="1">
              <a:off x="4177304" y="3601445"/>
              <a:ext cx="208677" cy="15547"/>
            </a:xfrm>
            <a:prstGeom prst="straightConnector1">
              <a:avLst/>
            </a:prstGeom>
            <a:ln>
              <a:prstDash val="sysDot"/>
              <a:tailEnd type="arrow"/>
            </a:ln>
          </p:spPr>
          <p:style>
            <a:lnRef idx="1">
              <a:schemeClr val="accent1"/>
            </a:lnRef>
            <a:fillRef idx="0">
              <a:schemeClr val="accent1"/>
            </a:fillRef>
            <a:effectRef idx="0">
              <a:schemeClr val="accent1"/>
            </a:effectRef>
            <a:fontRef idx="minor">
              <a:schemeClr val="tx1"/>
            </a:fontRef>
          </p:style>
        </p:cxnSp>
      </p:grpSp>
      <p:sp>
        <p:nvSpPr>
          <p:cNvPr id="254" name="流程图: 摘录 253"/>
          <p:cNvSpPr/>
          <p:nvPr/>
        </p:nvSpPr>
        <p:spPr>
          <a:xfrm>
            <a:off x="799444" y="6277173"/>
            <a:ext cx="88900" cy="95250"/>
          </a:xfrm>
          <a:prstGeom prst="flowChartExtract">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5" name="流程图: 摘录 254"/>
          <p:cNvSpPr/>
          <p:nvPr/>
        </p:nvSpPr>
        <p:spPr>
          <a:xfrm>
            <a:off x="710544" y="6326704"/>
            <a:ext cx="45719" cy="45719"/>
          </a:xfrm>
          <a:prstGeom prst="flowChartExtract">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6" name="流程图: 联系 255"/>
          <p:cNvSpPr/>
          <p:nvPr/>
        </p:nvSpPr>
        <p:spPr>
          <a:xfrm>
            <a:off x="718994" y="6010473"/>
            <a:ext cx="36000" cy="36000"/>
          </a:xfrm>
          <a:prstGeom prst="flowChartConnector">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7" name="流程图: 联系 256"/>
          <p:cNvSpPr/>
          <p:nvPr/>
        </p:nvSpPr>
        <p:spPr>
          <a:xfrm>
            <a:off x="807894" y="5966023"/>
            <a:ext cx="80450" cy="88900"/>
          </a:xfrm>
          <a:prstGeom prst="flowChartConnector">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8" name="流程图: 或者 257"/>
          <p:cNvSpPr/>
          <p:nvPr/>
        </p:nvSpPr>
        <p:spPr>
          <a:xfrm>
            <a:off x="754994" y="5610423"/>
            <a:ext cx="108000" cy="108000"/>
          </a:xfrm>
          <a:prstGeom prst="flowChartOr">
            <a:avLst/>
          </a:prstGeom>
          <a:solidFill>
            <a:srgbClr val="7030A0"/>
          </a:solid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9" name="矩形 258"/>
          <p:cNvSpPr/>
          <p:nvPr/>
        </p:nvSpPr>
        <p:spPr>
          <a:xfrm>
            <a:off x="1066144" y="5521523"/>
            <a:ext cx="1511300" cy="317957"/>
          </a:xfrm>
          <a:prstGeom prst="rect">
            <a:avLst/>
          </a:prstGeom>
        </p:spPr>
        <p:txBody>
          <a:bodyPr wrap="square">
            <a:spAutoFit/>
          </a:bodyPr>
          <a:lstStyle/>
          <a:p>
            <a:r>
              <a:rPr lang="en-US" sz="1400" dirty="0" smtClean="0"/>
              <a:t>skeleton point</a:t>
            </a:r>
          </a:p>
        </p:txBody>
      </p:sp>
      <p:sp>
        <p:nvSpPr>
          <p:cNvPr id="260" name="矩形 259"/>
          <p:cNvSpPr/>
          <p:nvPr/>
        </p:nvSpPr>
        <p:spPr>
          <a:xfrm>
            <a:off x="1067464" y="5832673"/>
            <a:ext cx="2621230" cy="307777"/>
          </a:xfrm>
          <a:prstGeom prst="rect">
            <a:avLst/>
          </a:prstGeom>
        </p:spPr>
        <p:txBody>
          <a:bodyPr wrap="none">
            <a:spAutoFit/>
          </a:bodyPr>
          <a:lstStyle/>
          <a:p>
            <a:r>
              <a:rPr lang="en-US" sz="1400" dirty="0" smtClean="0"/>
              <a:t>point on contracted point cloud</a:t>
            </a:r>
            <a:endParaRPr lang="zh-CN" altLang="en-US" sz="1400" dirty="0"/>
          </a:p>
        </p:txBody>
      </p:sp>
      <p:sp>
        <p:nvSpPr>
          <p:cNvPr id="261" name="矩形 260"/>
          <p:cNvSpPr/>
          <p:nvPr/>
        </p:nvSpPr>
        <p:spPr>
          <a:xfrm>
            <a:off x="1066144" y="6143823"/>
            <a:ext cx="2661306" cy="307777"/>
          </a:xfrm>
          <a:prstGeom prst="rect">
            <a:avLst/>
          </a:prstGeom>
        </p:spPr>
        <p:txBody>
          <a:bodyPr wrap="none">
            <a:spAutoFit/>
          </a:bodyPr>
          <a:lstStyle/>
          <a:p>
            <a:r>
              <a:rPr lang="en-US" sz="1400" dirty="0" smtClean="0"/>
              <a:t>point on the original point cloud</a:t>
            </a:r>
            <a:endParaRPr lang="zh-CN" altLang="en-US" sz="1400" dirty="0"/>
          </a:p>
        </p:txBody>
      </p:sp>
      <p:sp>
        <p:nvSpPr>
          <p:cNvPr id="163" name="灯片编号占位符 162"/>
          <p:cNvSpPr>
            <a:spLocks noGrp="1"/>
          </p:cNvSpPr>
          <p:nvPr>
            <p:ph type="sldNum" sz="quarter" idx="12"/>
          </p:nvPr>
        </p:nvSpPr>
        <p:spPr/>
        <p:txBody>
          <a:bodyPr/>
          <a:lstStyle/>
          <a:p>
            <a:pPr>
              <a:defRPr/>
            </a:pPr>
            <a:fld id="{6BEEA6DE-2F47-4A6B-AE22-2F1052A0CAE7}" type="slidenum">
              <a:rPr lang="zh-CN" altLang="en-US" smtClean="0"/>
              <a:pPr>
                <a:defRPr/>
              </a:pPr>
              <a:t>12</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4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dirty="0" smtClean="0"/>
              <a:t>Topological thinning – Edge collapse</a:t>
            </a:r>
            <a:endParaRPr lang="zh-CN" altLang="en-US" sz="3200" dirty="0"/>
          </a:p>
        </p:txBody>
      </p:sp>
      <p:sp>
        <p:nvSpPr>
          <p:cNvPr id="4" name="矩形 3"/>
          <p:cNvSpPr/>
          <p:nvPr/>
        </p:nvSpPr>
        <p:spPr>
          <a:xfrm>
            <a:off x="482600" y="1339850"/>
            <a:ext cx="8001056" cy="1477328"/>
          </a:xfrm>
          <a:prstGeom prst="rect">
            <a:avLst/>
          </a:prstGeom>
        </p:spPr>
        <p:txBody>
          <a:bodyPr wrap="square">
            <a:spAutoFit/>
          </a:bodyPr>
          <a:lstStyle/>
          <a:p>
            <a:pPr marL="342900" indent="-342900">
              <a:buFont typeface="+mj-lt"/>
              <a:buAutoNum type="arabicPeriod"/>
            </a:pPr>
            <a:r>
              <a:rPr lang="en-US" altLang="zh-CN" dirty="0" smtClean="0">
                <a:solidFill>
                  <a:schemeClr val="bg1">
                    <a:lumMod val="65000"/>
                  </a:schemeClr>
                </a:solidFill>
              </a:rPr>
              <a:t>Sample contracted points using farthest-point sampling and a ball of radius r (r=0.02*</a:t>
            </a:r>
            <a:r>
              <a:rPr lang="en-US" altLang="zh-CN" dirty="0" err="1" smtClean="0">
                <a:solidFill>
                  <a:schemeClr val="bg1">
                    <a:lumMod val="65000"/>
                  </a:schemeClr>
                </a:solidFill>
              </a:rPr>
              <a:t>diag</a:t>
            </a:r>
            <a:r>
              <a:rPr lang="en-US" altLang="zh-CN" dirty="0" smtClean="0">
                <a:solidFill>
                  <a:schemeClr val="bg1">
                    <a:lumMod val="65000"/>
                  </a:schemeClr>
                </a:solidFill>
              </a:rPr>
              <a:t>(BBOX|P|) )</a:t>
            </a:r>
          </a:p>
          <a:p>
            <a:pPr marL="342900" indent="-342900">
              <a:buFont typeface="+mj-lt"/>
              <a:buAutoNum type="arabicPeriod"/>
            </a:pPr>
            <a:r>
              <a:rPr lang="en-US" altLang="zh-CN" dirty="0" smtClean="0">
                <a:solidFill>
                  <a:schemeClr val="bg1">
                    <a:lumMod val="65000"/>
                  </a:schemeClr>
                </a:solidFill>
              </a:rPr>
              <a:t>Connecting two samples if their associated points share common local 1-ring neighbors</a:t>
            </a:r>
          </a:p>
          <a:p>
            <a:pPr marL="342900" indent="-342900">
              <a:buFont typeface="+mj-lt"/>
              <a:buAutoNum type="arabicPeriod"/>
            </a:pPr>
            <a:r>
              <a:rPr lang="en-US" altLang="zh-CN" dirty="0" smtClean="0"/>
              <a:t>Collapse unnecessary edges until no triangles exist</a:t>
            </a:r>
            <a:endParaRPr lang="zh-CN" altLang="en-US" dirty="0"/>
          </a:p>
        </p:txBody>
      </p:sp>
      <p:pic>
        <p:nvPicPr>
          <p:cNvPr id="20484" name="Picture 4" descr="E:\jjcao_newLab\self\workspace_cloudcontr\ppt\edge_collapse.gif"/>
          <p:cNvPicPr>
            <a:picLocks noChangeAspect="1" noChangeArrowheads="1" noCrop="1"/>
          </p:cNvPicPr>
          <p:nvPr/>
        </p:nvPicPr>
        <p:blipFill>
          <a:blip r:embed="rId3">
            <a:clrChange>
              <a:clrFrom>
                <a:srgbClr val="C0C0C0"/>
              </a:clrFrom>
              <a:clrTo>
                <a:srgbClr val="C0C0C0">
                  <a:alpha val="0"/>
                </a:srgbClr>
              </a:clrTo>
            </a:clrChange>
          </a:blip>
          <a:srcRect/>
          <a:stretch>
            <a:fillRect/>
          </a:stretch>
        </p:blipFill>
        <p:spPr bwMode="auto">
          <a:xfrm>
            <a:off x="882650" y="2940050"/>
            <a:ext cx="3048000" cy="2286000"/>
          </a:xfrm>
          <a:prstGeom prst="rect">
            <a:avLst/>
          </a:prstGeom>
          <a:noFill/>
        </p:spPr>
      </p:pic>
      <p:pic>
        <p:nvPicPr>
          <p:cNvPr id="20486" name="Picture 6" descr="C:\Documents and Settings\Administrator\桌面\1.png"/>
          <p:cNvPicPr>
            <a:picLocks noChangeAspect="1" noChangeArrowheads="1"/>
          </p:cNvPicPr>
          <p:nvPr/>
        </p:nvPicPr>
        <p:blipFill>
          <a:blip r:embed="rId4"/>
          <a:srcRect/>
          <a:stretch>
            <a:fillRect/>
          </a:stretch>
        </p:blipFill>
        <p:spPr bwMode="auto">
          <a:xfrm>
            <a:off x="3905250" y="3028950"/>
            <a:ext cx="2622550" cy="2089625"/>
          </a:xfrm>
          <a:prstGeom prst="rect">
            <a:avLst/>
          </a:prstGeom>
          <a:noFill/>
        </p:spPr>
      </p:pic>
      <p:sp>
        <p:nvSpPr>
          <p:cNvPr id="6" name="灯片编号占位符 5"/>
          <p:cNvSpPr>
            <a:spLocks noGrp="1"/>
          </p:cNvSpPr>
          <p:nvPr>
            <p:ph type="sldNum" sz="quarter" idx="12"/>
          </p:nvPr>
        </p:nvSpPr>
        <p:spPr/>
        <p:txBody>
          <a:bodyPr/>
          <a:lstStyle/>
          <a:p>
            <a:pPr>
              <a:defRPr/>
            </a:pPr>
            <a:fld id="{6BEEA6DE-2F47-4A6B-AE22-2F1052A0CAE7}" type="slidenum">
              <a:rPr lang="zh-CN" altLang="en-US" smtClean="0"/>
              <a:pPr>
                <a:defRPr/>
              </a:pPr>
              <a:t>13</a:t>
            </a:fld>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285720" y="1000108"/>
            <a:ext cx="8643998" cy="5000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428596" y="71414"/>
            <a:ext cx="8229600" cy="428628"/>
          </a:xfrm>
        </p:spPr>
        <p:txBody>
          <a:bodyPr/>
          <a:lstStyle/>
          <a:p>
            <a:r>
              <a:rPr lang="en-US" altLang="zh-CN" dirty="0" smtClean="0"/>
              <a:t>Gallery</a:t>
            </a:r>
            <a:endParaRPr lang="zh-CN" altLang="en-US" dirty="0"/>
          </a:p>
        </p:txBody>
      </p:sp>
      <p:sp>
        <p:nvSpPr>
          <p:cNvPr id="5" name="灯片编号占位符 3"/>
          <p:cNvSpPr>
            <a:spLocks noGrp="1"/>
          </p:cNvSpPr>
          <p:nvPr>
            <p:ph type="sldNum" sz="quarter" idx="12"/>
          </p:nvPr>
        </p:nvSpPr>
        <p:spPr>
          <a:xfrm>
            <a:off x="7010400" y="0"/>
            <a:ext cx="2133600" cy="457200"/>
          </a:xfrm>
          <a:noFill/>
        </p:spPr>
        <p:txBody>
          <a:bodyPr/>
          <a:lstStyle/>
          <a:p>
            <a:fld id="{101B3618-DCC8-4B11-8C93-0B5934E4ACD5}" type="slidenum">
              <a:rPr lang="en-US" altLang="zh-CN" smtClean="0">
                <a:ea typeface="宋体" charset="-122"/>
              </a:rPr>
              <a:pPr/>
              <a:t>14</a:t>
            </a:fld>
            <a:endParaRPr lang="en-US" altLang="zh-CN" dirty="0" smtClean="0">
              <a:ea typeface="宋体" charset="-122"/>
            </a:endParaRPr>
          </a:p>
        </p:txBody>
      </p:sp>
      <p:pic>
        <p:nvPicPr>
          <p:cNvPr id="6" name="Picture 2"/>
          <p:cNvPicPr>
            <a:picLocks noChangeAspect="1" noChangeArrowheads="1"/>
          </p:cNvPicPr>
          <p:nvPr/>
        </p:nvPicPr>
        <p:blipFill>
          <a:blip r:embed="rId3"/>
          <a:srcRect/>
          <a:stretch>
            <a:fillRect/>
          </a:stretch>
        </p:blipFill>
        <p:spPr bwMode="auto">
          <a:xfrm>
            <a:off x="2227265" y="555932"/>
            <a:ext cx="1150945" cy="1571636"/>
          </a:xfrm>
          <a:prstGeom prst="rect">
            <a:avLst/>
          </a:prstGeom>
          <a:noFill/>
          <a:ln w="9525">
            <a:noFill/>
            <a:miter lim="800000"/>
            <a:headEnd/>
            <a:tailEnd/>
          </a:ln>
          <a:effectLst/>
        </p:spPr>
      </p:pic>
      <p:pic>
        <p:nvPicPr>
          <p:cNvPr id="7" name="Picture 4"/>
          <p:cNvPicPr>
            <a:picLocks noChangeAspect="1" noChangeArrowheads="1"/>
          </p:cNvPicPr>
          <p:nvPr/>
        </p:nvPicPr>
        <p:blipFill>
          <a:blip r:embed="rId4"/>
          <a:srcRect/>
          <a:stretch>
            <a:fillRect/>
          </a:stretch>
        </p:blipFill>
        <p:spPr bwMode="auto">
          <a:xfrm>
            <a:off x="3719525" y="555932"/>
            <a:ext cx="1373197" cy="1571636"/>
          </a:xfrm>
          <a:prstGeom prst="rect">
            <a:avLst/>
          </a:prstGeom>
          <a:noFill/>
          <a:ln w="9525">
            <a:noFill/>
            <a:miter lim="800000"/>
            <a:headEnd/>
            <a:tailEnd/>
          </a:ln>
          <a:effectLst/>
        </p:spPr>
      </p:pic>
      <p:sp>
        <p:nvSpPr>
          <p:cNvPr id="8" name="矩形 7"/>
          <p:cNvSpPr/>
          <p:nvPr/>
        </p:nvSpPr>
        <p:spPr>
          <a:xfrm>
            <a:off x="142844" y="984560"/>
            <a:ext cx="2056973" cy="923330"/>
          </a:xfrm>
          <a:prstGeom prst="rect">
            <a:avLst/>
          </a:prstGeom>
        </p:spPr>
        <p:txBody>
          <a:bodyPr wrap="none">
            <a:spAutoFit/>
          </a:bodyPr>
          <a:lstStyle/>
          <a:p>
            <a:r>
              <a:rPr lang="en-US" altLang="zh-CN" dirty="0" smtClean="0"/>
              <a:t>Spherical region</a:t>
            </a:r>
          </a:p>
          <a:p>
            <a:r>
              <a:rPr lang="en-US" altLang="zh-CN" dirty="0" smtClean="0"/>
              <a:t>Sheet-like region</a:t>
            </a:r>
          </a:p>
          <a:p>
            <a:r>
              <a:rPr lang="en-US" altLang="zh-CN" dirty="0" smtClean="0"/>
              <a:t>Close-by structure</a:t>
            </a:r>
            <a:endParaRPr lang="zh-CN" altLang="en-US" dirty="0"/>
          </a:p>
        </p:txBody>
      </p:sp>
      <p:pic>
        <p:nvPicPr>
          <p:cNvPr id="9" name="Picture 6"/>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5378474" y="555932"/>
            <a:ext cx="1357322" cy="1645239"/>
          </a:xfrm>
          <a:prstGeom prst="rect">
            <a:avLst/>
          </a:prstGeom>
          <a:noFill/>
          <a:ln w="9525">
            <a:noFill/>
            <a:miter lim="800000"/>
            <a:headEnd/>
            <a:tailEnd/>
          </a:ln>
          <a:effectLst/>
        </p:spPr>
      </p:pic>
      <p:pic>
        <p:nvPicPr>
          <p:cNvPr id="10" name="Picture 7"/>
          <p:cNvPicPr>
            <a:picLocks noChangeAspect="1" noChangeArrowheads="1"/>
          </p:cNvPicPr>
          <p:nvPr/>
        </p:nvPicPr>
        <p:blipFill>
          <a:blip r:embed="rId6"/>
          <a:srcRect/>
          <a:stretch>
            <a:fillRect/>
          </a:stretch>
        </p:blipFill>
        <p:spPr bwMode="auto">
          <a:xfrm>
            <a:off x="7079280" y="698808"/>
            <a:ext cx="1728218" cy="1357322"/>
          </a:xfrm>
          <a:prstGeom prst="rect">
            <a:avLst/>
          </a:prstGeom>
          <a:noFill/>
          <a:ln w="9525">
            <a:noFill/>
            <a:miter lim="800000"/>
            <a:headEnd/>
            <a:tailEnd/>
          </a:ln>
          <a:effectLst/>
        </p:spPr>
      </p:pic>
      <p:pic>
        <p:nvPicPr>
          <p:cNvPr id="11" name="Picture 8"/>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1949450" y="2127568"/>
            <a:ext cx="6500858" cy="1716715"/>
          </a:xfrm>
          <a:prstGeom prst="rect">
            <a:avLst/>
          </a:prstGeom>
          <a:noFill/>
          <a:ln w="9525">
            <a:noFill/>
            <a:miter lim="800000"/>
            <a:headEnd/>
            <a:tailEnd/>
          </a:ln>
          <a:effectLst/>
        </p:spPr>
      </p:pic>
      <p:sp>
        <p:nvSpPr>
          <p:cNvPr id="12" name="矩形 11"/>
          <p:cNvSpPr/>
          <p:nvPr/>
        </p:nvSpPr>
        <p:spPr>
          <a:xfrm>
            <a:off x="214282" y="2841948"/>
            <a:ext cx="1479892" cy="369332"/>
          </a:xfrm>
          <a:prstGeom prst="rect">
            <a:avLst/>
          </a:prstGeom>
        </p:spPr>
        <p:txBody>
          <a:bodyPr wrap="none">
            <a:spAutoFit/>
          </a:bodyPr>
          <a:lstStyle/>
          <a:p>
            <a:r>
              <a:rPr lang="en-US" altLang="zh-CN" dirty="0" smtClean="0"/>
              <a:t>Missing data</a:t>
            </a:r>
            <a:endParaRPr lang="zh-CN" altLang="en-US" dirty="0"/>
          </a:p>
        </p:txBody>
      </p:sp>
      <p:sp>
        <p:nvSpPr>
          <p:cNvPr id="13" name="矩形 12"/>
          <p:cNvSpPr/>
          <p:nvPr/>
        </p:nvSpPr>
        <p:spPr>
          <a:xfrm>
            <a:off x="304800" y="4342146"/>
            <a:ext cx="864339" cy="369332"/>
          </a:xfrm>
          <a:prstGeom prst="rect">
            <a:avLst/>
          </a:prstGeom>
        </p:spPr>
        <p:txBody>
          <a:bodyPr wrap="none">
            <a:spAutoFit/>
          </a:bodyPr>
          <a:lstStyle/>
          <a:p>
            <a:r>
              <a:rPr lang="en-US" altLang="zh-CN" dirty="0" smtClean="0"/>
              <a:t>Genus</a:t>
            </a:r>
            <a:endParaRPr lang="zh-CN" altLang="en-US" dirty="0"/>
          </a:p>
        </p:txBody>
      </p:sp>
      <p:sp>
        <p:nvSpPr>
          <p:cNvPr id="14" name="矩形 13"/>
          <p:cNvSpPr/>
          <p:nvPr/>
        </p:nvSpPr>
        <p:spPr>
          <a:xfrm>
            <a:off x="260350" y="5699468"/>
            <a:ext cx="1800493" cy="646331"/>
          </a:xfrm>
          <a:prstGeom prst="rect">
            <a:avLst/>
          </a:prstGeom>
        </p:spPr>
        <p:txBody>
          <a:bodyPr wrap="none">
            <a:spAutoFit/>
          </a:bodyPr>
          <a:lstStyle/>
          <a:p>
            <a:r>
              <a:rPr lang="en-US" altLang="zh-CN" dirty="0" smtClean="0"/>
              <a:t>Surfaces </a:t>
            </a:r>
          </a:p>
          <a:p>
            <a:r>
              <a:rPr lang="en-US" altLang="zh-CN" dirty="0" smtClean="0"/>
              <a:t>with boundaries</a:t>
            </a:r>
            <a:endParaRPr lang="zh-CN" altLang="en-US" dirty="0"/>
          </a:p>
        </p:txBody>
      </p:sp>
      <p:pic>
        <p:nvPicPr>
          <p:cNvPr id="15" name="Picture 2"/>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2235202" y="5399205"/>
            <a:ext cx="1285884" cy="1228957"/>
          </a:xfrm>
          <a:prstGeom prst="rect">
            <a:avLst/>
          </a:prstGeom>
          <a:noFill/>
          <a:ln w="9525">
            <a:noFill/>
            <a:miter lim="800000"/>
            <a:headEnd/>
            <a:tailEnd/>
          </a:ln>
          <a:effectLst/>
        </p:spPr>
      </p:pic>
      <p:pic>
        <p:nvPicPr>
          <p:cNvPr id="16" name="Picture 3"/>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3663962" y="5485154"/>
            <a:ext cx="1643074" cy="1233146"/>
          </a:xfrm>
          <a:prstGeom prst="rect">
            <a:avLst/>
          </a:prstGeom>
          <a:noFill/>
          <a:ln w="9525">
            <a:noFill/>
            <a:miter lim="800000"/>
            <a:headEnd/>
            <a:tailEnd/>
          </a:ln>
          <a:effectLst/>
        </p:spPr>
      </p:pic>
      <p:pic>
        <p:nvPicPr>
          <p:cNvPr id="17" name="Picture 4"/>
          <p:cNvPicPr>
            <a:picLocks noChangeAspect="1" noChangeArrowheads="1"/>
          </p:cNvPicPr>
          <p:nvPr/>
        </p:nvPicPr>
        <p:blipFill>
          <a:blip r:embed="rId10"/>
          <a:srcRect/>
          <a:stretch>
            <a:fillRect/>
          </a:stretch>
        </p:blipFill>
        <p:spPr bwMode="auto">
          <a:xfrm>
            <a:off x="2235202" y="3913518"/>
            <a:ext cx="967041" cy="1643074"/>
          </a:xfrm>
          <a:prstGeom prst="rect">
            <a:avLst/>
          </a:prstGeom>
          <a:noFill/>
          <a:ln w="9525">
            <a:noFill/>
            <a:miter lim="800000"/>
            <a:headEnd/>
            <a:tailEnd/>
          </a:ln>
          <a:effectLst/>
        </p:spPr>
      </p:pic>
      <p:pic>
        <p:nvPicPr>
          <p:cNvPr id="18" name="Picture 5"/>
          <p:cNvPicPr>
            <a:picLocks noChangeAspect="1" noChangeArrowheads="1"/>
          </p:cNvPicPr>
          <p:nvPr/>
        </p:nvPicPr>
        <p:blipFill>
          <a:blip r:embed="rId11"/>
          <a:srcRect/>
          <a:stretch>
            <a:fillRect/>
          </a:stretch>
        </p:blipFill>
        <p:spPr bwMode="auto">
          <a:xfrm>
            <a:off x="3663962" y="3791311"/>
            <a:ext cx="1643074" cy="169384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4282" y="71414"/>
            <a:ext cx="8715436" cy="1143000"/>
          </a:xfrm>
        </p:spPr>
        <p:txBody>
          <a:bodyPr/>
          <a:lstStyle/>
          <a:p>
            <a:r>
              <a:rPr lang="en-US" sz="4000" b="0" dirty="0" smtClean="0">
                <a:solidFill>
                  <a:schemeClr val="tx1"/>
                </a:solidFill>
              </a:rPr>
              <a:t>Insensitive to random noise</a:t>
            </a:r>
            <a:endParaRPr lang="zh-CN" altLang="en-US" sz="4000" dirty="0"/>
          </a:p>
        </p:txBody>
      </p:sp>
      <p:grpSp>
        <p:nvGrpSpPr>
          <p:cNvPr id="3" name="组合 12"/>
          <p:cNvGrpSpPr/>
          <p:nvPr/>
        </p:nvGrpSpPr>
        <p:grpSpPr>
          <a:xfrm>
            <a:off x="1500166" y="1357298"/>
            <a:ext cx="6076992" cy="4512736"/>
            <a:chOff x="1500166" y="1357298"/>
            <a:chExt cx="6076992" cy="4512736"/>
          </a:xfrm>
        </p:grpSpPr>
        <p:pic>
          <p:nvPicPr>
            <p:cNvPr id="7172" name="Picture 4" descr="C:\Documents and Settings\Administrator\桌面\1.jpg"/>
            <p:cNvPicPr>
              <a:picLocks noChangeAspect="1" noChangeArrowheads="1"/>
            </p:cNvPicPr>
            <p:nvPr/>
          </p:nvPicPr>
          <p:blipFill>
            <a:blip r:embed="rId3"/>
            <a:srcRect/>
            <a:stretch>
              <a:fillRect/>
            </a:stretch>
          </p:blipFill>
          <p:spPr bwMode="auto">
            <a:xfrm>
              <a:off x="1500166" y="1357298"/>
              <a:ext cx="6076992" cy="4143404"/>
            </a:xfrm>
            <a:prstGeom prst="rect">
              <a:avLst/>
            </a:prstGeom>
            <a:noFill/>
          </p:spPr>
        </p:pic>
        <p:sp>
          <p:nvSpPr>
            <p:cNvPr id="7" name="矩形 6"/>
            <p:cNvSpPr/>
            <p:nvPr/>
          </p:nvSpPr>
          <p:spPr>
            <a:xfrm>
              <a:off x="2786050" y="5500702"/>
              <a:ext cx="3288080" cy="369332"/>
            </a:xfrm>
            <a:prstGeom prst="rect">
              <a:avLst/>
            </a:prstGeom>
          </p:spPr>
          <p:txBody>
            <a:bodyPr wrap="none">
              <a:spAutoFit/>
            </a:bodyPr>
            <a:lstStyle/>
            <a:p>
              <a:r>
                <a:rPr lang="en-US" altLang="zh-CN" dirty="0" smtClean="0"/>
                <a:t>1%, 2% and 3% random noise</a:t>
              </a:r>
              <a:endParaRPr lang="zh-CN" altLang="en-US" dirty="0"/>
            </a:p>
          </p:txBody>
        </p:sp>
      </p:grpSp>
      <p:sp>
        <p:nvSpPr>
          <p:cNvPr id="10" name="灯片编号占位符 9"/>
          <p:cNvSpPr>
            <a:spLocks noGrp="1"/>
          </p:cNvSpPr>
          <p:nvPr>
            <p:ph type="sldNum" sz="quarter" idx="12"/>
          </p:nvPr>
        </p:nvSpPr>
        <p:spPr/>
        <p:txBody>
          <a:bodyPr/>
          <a:lstStyle/>
          <a:p>
            <a:pPr>
              <a:defRPr/>
            </a:pPr>
            <a:fld id="{6BEEA6DE-2F47-4A6B-AE22-2F1052A0CAE7}" type="slidenum">
              <a:rPr lang="zh-CN" altLang="en-US" smtClean="0"/>
              <a:pPr>
                <a:defRPr/>
              </a:pPr>
              <a:t>15</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4282" y="71414"/>
            <a:ext cx="8715436" cy="1143000"/>
          </a:xfrm>
        </p:spPr>
        <p:txBody>
          <a:bodyPr/>
          <a:lstStyle/>
          <a:p>
            <a:r>
              <a:rPr lang="en-US" sz="4000" b="0" dirty="0" smtClean="0">
                <a:solidFill>
                  <a:schemeClr val="tx1"/>
                </a:solidFill>
              </a:rPr>
              <a:t>Insensitive to misalignment</a:t>
            </a:r>
            <a:endParaRPr lang="zh-CN" altLang="en-US" sz="4000" dirty="0"/>
          </a:p>
        </p:txBody>
      </p:sp>
      <p:grpSp>
        <p:nvGrpSpPr>
          <p:cNvPr id="4" name="组合 13"/>
          <p:cNvGrpSpPr/>
          <p:nvPr/>
        </p:nvGrpSpPr>
        <p:grpSpPr>
          <a:xfrm>
            <a:off x="357158" y="2000240"/>
            <a:ext cx="8501123" cy="2655348"/>
            <a:chOff x="285719" y="1357298"/>
            <a:chExt cx="8501123" cy="2655348"/>
          </a:xfrm>
        </p:grpSpPr>
        <p:pic>
          <p:nvPicPr>
            <p:cNvPr id="8" name="Picture 3" descr="C:\Documents and Settings\Administrator\桌面\2.jpg"/>
            <p:cNvPicPr>
              <a:picLocks noChangeAspect="1" noChangeArrowheads="1"/>
            </p:cNvPicPr>
            <p:nvPr/>
          </p:nvPicPr>
          <p:blipFill>
            <a:blip r:embed="rId3"/>
            <a:srcRect/>
            <a:stretch>
              <a:fillRect/>
            </a:stretch>
          </p:blipFill>
          <p:spPr bwMode="auto">
            <a:xfrm>
              <a:off x="285719" y="1357298"/>
              <a:ext cx="8501123" cy="2286016"/>
            </a:xfrm>
            <a:prstGeom prst="rect">
              <a:avLst/>
            </a:prstGeom>
            <a:noFill/>
          </p:spPr>
        </p:pic>
        <p:sp>
          <p:nvSpPr>
            <p:cNvPr id="9" name="矩形 8"/>
            <p:cNvSpPr/>
            <p:nvPr/>
          </p:nvSpPr>
          <p:spPr>
            <a:xfrm>
              <a:off x="2214546" y="3643314"/>
              <a:ext cx="4249881" cy="369332"/>
            </a:xfrm>
            <a:prstGeom prst="rect">
              <a:avLst/>
            </a:prstGeom>
          </p:spPr>
          <p:txBody>
            <a:bodyPr wrap="none">
              <a:spAutoFit/>
            </a:bodyPr>
            <a:lstStyle/>
            <a:p>
              <a:r>
                <a:rPr lang="en-US" altLang="zh-CN" dirty="0" smtClean="0"/>
                <a:t>0.5%, 1% and 1.5% misalignment noise</a:t>
              </a:r>
              <a:endParaRPr lang="zh-CN" altLang="en-US" dirty="0"/>
            </a:p>
          </p:txBody>
        </p:sp>
      </p:grpSp>
      <p:sp>
        <p:nvSpPr>
          <p:cNvPr id="10" name="灯片编号占位符 9"/>
          <p:cNvSpPr>
            <a:spLocks noGrp="1"/>
          </p:cNvSpPr>
          <p:nvPr>
            <p:ph type="sldNum" sz="quarter" idx="12"/>
          </p:nvPr>
        </p:nvSpPr>
        <p:spPr/>
        <p:txBody>
          <a:bodyPr/>
          <a:lstStyle/>
          <a:p>
            <a:pPr>
              <a:defRPr/>
            </a:pPr>
            <a:fld id="{6BEEA6DE-2F47-4A6B-AE22-2F1052A0CAE7}" type="slidenum">
              <a:rPr lang="zh-CN" altLang="en-US" smtClean="0"/>
              <a:pPr>
                <a:defRPr/>
              </a:pPr>
              <a:t>16</a:t>
            </a:fld>
            <a:endParaRPr lang="zh-CN"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4282" y="71414"/>
            <a:ext cx="8715436" cy="1143000"/>
          </a:xfrm>
        </p:spPr>
        <p:txBody>
          <a:bodyPr/>
          <a:lstStyle/>
          <a:p>
            <a:r>
              <a:rPr lang="en-US" altLang="zh-CN" sz="4000" dirty="0" smtClean="0"/>
              <a:t>Insensitive to non-uniform sampling</a:t>
            </a:r>
            <a:endParaRPr lang="zh-CN" altLang="en-US" sz="4000" dirty="0"/>
          </a:p>
        </p:txBody>
      </p:sp>
      <p:pic>
        <p:nvPicPr>
          <p:cNvPr id="12" name="Picture 2" descr="C:\Documents and Settings\Administrator\桌面\1.jpg"/>
          <p:cNvPicPr>
            <a:picLocks noChangeAspect="1" noChangeArrowheads="1"/>
          </p:cNvPicPr>
          <p:nvPr/>
        </p:nvPicPr>
        <p:blipFill>
          <a:blip r:embed="rId3"/>
          <a:srcRect/>
          <a:stretch>
            <a:fillRect/>
          </a:stretch>
        </p:blipFill>
        <p:spPr bwMode="auto">
          <a:xfrm>
            <a:off x="785786" y="1643050"/>
            <a:ext cx="7509273" cy="3490836"/>
          </a:xfrm>
          <a:prstGeom prst="rect">
            <a:avLst/>
          </a:prstGeom>
          <a:noFill/>
        </p:spPr>
      </p:pic>
      <p:sp>
        <p:nvSpPr>
          <p:cNvPr id="10" name="灯片编号占位符 9"/>
          <p:cNvSpPr>
            <a:spLocks noGrp="1"/>
          </p:cNvSpPr>
          <p:nvPr>
            <p:ph type="sldNum" sz="quarter" idx="12"/>
          </p:nvPr>
        </p:nvSpPr>
        <p:spPr/>
        <p:txBody>
          <a:bodyPr/>
          <a:lstStyle/>
          <a:p>
            <a:pPr>
              <a:defRPr/>
            </a:pPr>
            <a:fld id="{6BEEA6DE-2F47-4A6B-AE22-2F1052A0CAE7}" type="slidenum">
              <a:rPr lang="zh-CN" altLang="en-US" smtClean="0"/>
              <a:pPr>
                <a:defRPr/>
              </a:pPr>
              <a:t>17</a:t>
            </a:fld>
            <a:endParaRPr lang="zh-CN"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9700" y="50800"/>
            <a:ext cx="8883650" cy="511156"/>
          </a:xfrm>
        </p:spPr>
        <p:txBody>
          <a:bodyPr/>
          <a:lstStyle/>
          <a:p>
            <a:r>
              <a:rPr lang="en-US" altLang="zh-CN" sz="2800" dirty="0" smtClean="0"/>
              <a:t>Comparison with [Au et al. 2008]</a:t>
            </a:r>
            <a:endParaRPr lang="zh-CN" altLang="en-US" sz="2800" dirty="0"/>
          </a:p>
        </p:txBody>
      </p:sp>
      <p:sp>
        <p:nvSpPr>
          <p:cNvPr id="5" name="灯片编号占位符 4"/>
          <p:cNvSpPr>
            <a:spLocks noGrp="1"/>
          </p:cNvSpPr>
          <p:nvPr>
            <p:ph type="sldNum" sz="quarter" idx="12"/>
          </p:nvPr>
        </p:nvSpPr>
        <p:spPr/>
        <p:txBody>
          <a:bodyPr/>
          <a:lstStyle/>
          <a:p>
            <a:pPr>
              <a:defRPr/>
            </a:pPr>
            <a:fld id="{6BEEA6DE-2F47-4A6B-AE22-2F1052A0CAE7}" type="slidenum">
              <a:rPr lang="zh-CN" altLang="en-US" smtClean="0"/>
              <a:pPr>
                <a:defRPr/>
              </a:pPr>
              <a:t>18</a:t>
            </a:fld>
            <a:endParaRPr lang="zh-CN" altLang="en-US"/>
          </a:p>
        </p:txBody>
      </p:sp>
      <p:pic>
        <p:nvPicPr>
          <p:cNvPr id="6" name="Picture 2"/>
          <p:cNvPicPr>
            <a:picLocks noChangeAspect="1" noChangeArrowheads="1"/>
          </p:cNvPicPr>
          <p:nvPr/>
        </p:nvPicPr>
        <p:blipFill>
          <a:blip r:embed="rId3"/>
          <a:srcRect/>
          <a:stretch>
            <a:fillRect/>
          </a:stretch>
        </p:blipFill>
        <p:spPr bwMode="auto">
          <a:xfrm>
            <a:off x="1492250" y="571500"/>
            <a:ext cx="5937250" cy="6086475"/>
          </a:xfrm>
          <a:prstGeom prst="rect">
            <a:avLst/>
          </a:prstGeom>
          <a:noFill/>
          <a:ln w="9525">
            <a:noFill/>
            <a:miter lim="800000"/>
            <a:headEnd/>
            <a:tailEnd/>
          </a:ln>
        </p:spPr>
      </p:pic>
      <p:sp>
        <p:nvSpPr>
          <p:cNvPr id="7" name="矩形 5"/>
          <p:cNvSpPr>
            <a:spLocks noChangeArrowheads="1"/>
          </p:cNvSpPr>
          <p:nvPr/>
        </p:nvSpPr>
        <p:spPr bwMode="auto">
          <a:xfrm>
            <a:off x="336307" y="1739900"/>
            <a:ext cx="813043" cy="646331"/>
          </a:xfrm>
          <a:prstGeom prst="rect">
            <a:avLst/>
          </a:prstGeom>
          <a:noFill/>
          <a:ln w="9525">
            <a:noFill/>
            <a:miter lim="800000"/>
            <a:headEnd/>
            <a:tailEnd/>
          </a:ln>
        </p:spPr>
        <p:txBody>
          <a:bodyPr vert="horz" wrap="none">
            <a:spAutoFit/>
          </a:bodyPr>
          <a:lstStyle/>
          <a:p>
            <a:r>
              <a:rPr lang="en-US" altLang="zh-CN" dirty="0" smtClean="0"/>
              <a:t>Mesh</a:t>
            </a:r>
          </a:p>
          <a:p>
            <a:r>
              <a:rPr lang="en-US" altLang="zh-CN" dirty="0" smtClean="0"/>
              <a:t>model</a:t>
            </a:r>
            <a:endParaRPr lang="zh-CN" altLang="en-US" dirty="0"/>
          </a:p>
        </p:txBody>
      </p:sp>
      <p:sp>
        <p:nvSpPr>
          <p:cNvPr id="8" name="矩形 6"/>
          <p:cNvSpPr>
            <a:spLocks noChangeArrowheads="1"/>
          </p:cNvSpPr>
          <p:nvPr/>
        </p:nvSpPr>
        <p:spPr bwMode="auto">
          <a:xfrm>
            <a:off x="304800" y="4683720"/>
            <a:ext cx="813043" cy="923330"/>
          </a:xfrm>
          <a:prstGeom prst="rect">
            <a:avLst/>
          </a:prstGeom>
          <a:noFill/>
          <a:ln w="9525">
            <a:noFill/>
            <a:miter lim="800000"/>
            <a:headEnd/>
            <a:tailEnd/>
          </a:ln>
        </p:spPr>
        <p:txBody>
          <a:bodyPr vert="horz" wrap="none">
            <a:spAutoFit/>
          </a:bodyPr>
          <a:lstStyle/>
          <a:p>
            <a:r>
              <a:rPr lang="en-US" altLang="zh-CN" dirty="0" smtClean="0"/>
              <a:t>Point</a:t>
            </a:r>
          </a:p>
          <a:p>
            <a:r>
              <a:rPr lang="en-US" altLang="zh-CN" dirty="0" smtClean="0"/>
              <a:t>Cloud</a:t>
            </a:r>
          </a:p>
          <a:p>
            <a:r>
              <a:rPr lang="en-US" altLang="zh-CN" dirty="0" smtClean="0"/>
              <a:t>model</a:t>
            </a:r>
            <a:endParaRPr lang="zh-CN" altLang="en-US" dirty="0"/>
          </a:p>
        </p:txBody>
      </p:sp>
      <p:sp>
        <p:nvSpPr>
          <p:cNvPr id="9" name="圆角矩形 8"/>
          <p:cNvSpPr/>
          <p:nvPr/>
        </p:nvSpPr>
        <p:spPr>
          <a:xfrm>
            <a:off x="7429500" y="1028700"/>
            <a:ext cx="1498600" cy="3556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dirty="0" smtClean="0"/>
              <a:t>[Au et al. 2008]</a:t>
            </a:r>
            <a:endParaRPr lang="zh-CN" altLang="en-US" sz="1600" dirty="0"/>
          </a:p>
        </p:txBody>
      </p:sp>
      <p:sp>
        <p:nvSpPr>
          <p:cNvPr id="13" name="左大括号 12"/>
          <p:cNvSpPr/>
          <p:nvPr/>
        </p:nvSpPr>
        <p:spPr>
          <a:xfrm>
            <a:off x="1214438" y="1000125"/>
            <a:ext cx="285750" cy="2071688"/>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dirty="0"/>
          </a:p>
        </p:txBody>
      </p:sp>
      <p:sp>
        <p:nvSpPr>
          <p:cNvPr id="14" name="左大括号 13"/>
          <p:cNvSpPr/>
          <p:nvPr/>
        </p:nvSpPr>
        <p:spPr>
          <a:xfrm>
            <a:off x="1214438" y="4143375"/>
            <a:ext cx="285750" cy="2071688"/>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dirty="0"/>
          </a:p>
        </p:txBody>
      </p:sp>
      <p:sp>
        <p:nvSpPr>
          <p:cNvPr id="15" name="圆角矩形 14"/>
          <p:cNvSpPr/>
          <p:nvPr/>
        </p:nvSpPr>
        <p:spPr>
          <a:xfrm>
            <a:off x="7416800" y="2673350"/>
            <a:ext cx="1498600" cy="3556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dirty="0" smtClean="0"/>
              <a:t>Our method</a:t>
            </a:r>
            <a:endParaRPr lang="zh-CN" altLang="en-US" sz="1600" dirty="0"/>
          </a:p>
        </p:txBody>
      </p:sp>
      <p:sp>
        <p:nvSpPr>
          <p:cNvPr id="16" name="圆角矩形 15"/>
          <p:cNvSpPr/>
          <p:nvPr/>
        </p:nvSpPr>
        <p:spPr>
          <a:xfrm>
            <a:off x="7416800" y="4184650"/>
            <a:ext cx="1498600" cy="3556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dirty="0" smtClean="0"/>
              <a:t>[Au et al. 2008]</a:t>
            </a:r>
            <a:endParaRPr lang="zh-CN" altLang="en-US" sz="1600" dirty="0"/>
          </a:p>
        </p:txBody>
      </p:sp>
      <p:sp>
        <p:nvSpPr>
          <p:cNvPr id="17" name="圆角矩形 16"/>
          <p:cNvSpPr/>
          <p:nvPr/>
        </p:nvSpPr>
        <p:spPr>
          <a:xfrm>
            <a:off x="7473950" y="5651500"/>
            <a:ext cx="1498600" cy="3556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dirty="0" smtClean="0"/>
              <a:t>Our method</a:t>
            </a:r>
            <a:endParaRPr lang="zh-CN" altLang="en-US" sz="1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1414"/>
            <a:ext cx="8229600" cy="1143000"/>
          </a:xfrm>
        </p:spPr>
        <p:txBody>
          <a:bodyPr/>
          <a:lstStyle/>
          <a:p>
            <a:r>
              <a:rPr lang="en-US" sz="4000" dirty="0" smtClean="0"/>
              <a:t>Comparison with four methods in [Cornea_tvcg07]</a:t>
            </a:r>
            <a:endParaRPr lang="zh-CN" altLang="en-US" sz="4000" dirty="0"/>
          </a:p>
        </p:txBody>
      </p:sp>
      <p:sp>
        <p:nvSpPr>
          <p:cNvPr id="3" name="内容占位符 2"/>
          <p:cNvSpPr>
            <a:spLocks noGrp="1"/>
          </p:cNvSpPr>
          <p:nvPr>
            <p:ph idx="1"/>
          </p:nvPr>
        </p:nvSpPr>
        <p:spPr/>
        <p:txBody>
          <a:bodyPr/>
          <a:lstStyle/>
          <a:p>
            <a:endParaRPr lang="zh-CN" altLang="en-US" dirty="0"/>
          </a:p>
        </p:txBody>
      </p:sp>
      <p:pic>
        <p:nvPicPr>
          <p:cNvPr id="28675" name="Picture 3"/>
          <p:cNvPicPr>
            <a:picLocks noChangeAspect="1" noChangeArrowheads="1"/>
          </p:cNvPicPr>
          <p:nvPr/>
        </p:nvPicPr>
        <p:blipFill>
          <a:blip r:embed="rId3"/>
          <a:srcRect/>
          <a:stretch>
            <a:fillRect/>
          </a:stretch>
        </p:blipFill>
        <p:spPr bwMode="auto">
          <a:xfrm>
            <a:off x="0" y="1438286"/>
            <a:ext cx="9172575" cy="3562350"/>
          </a:xfrm>
          <a:prstGeom prst="rect">
            <a:avLst/>
          </a:prstGeom>
          <a:noFill/>
          <a:ln w="9525">
            <a:noFill/>
            <a:miter lim="800000"/>
            <a:headEnd/>
            <a:tailEnd/>
          </a:ln>
          <a:effectLst/>
        </p:spPr>
      </p:pic>
      <p:sp>
        <p:nvSpPr>
          <p:cNvPr id="5" name="灯片编号占位符 4"/>
          <p:cNvSpPr>
            <a:spLocks noGrp="1"/>
          </p:cNvSpPr>
          <p:nvPr>
            <p:ph type="sldNum" sz="quarter" idx="12"/>
          </p:nvPr>
        </p:nvSpPr>
        <p:spPr/>
        <p:txBody>
          <a:bodyPr/>
          <a:lstStyle/>
          <a:p>
            <a:pPr>
              <a:defRPr/>
            </a:pPr>
            <a:fld id="{6BEEA6DE-2F47-4A6B-AE22-2F1052A0CAE7}" type="slidenum">
              <a:rPr lang="zh-CN" altLang="en-US" smtClean="0"/>
              <a:pPr>
                <a:defRPr/>
              </a:pPr>
              <a:t>19</a:t>
            </a:fld>
            <a:endParaRPr lang="zh-CN" alt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511156"/>
          </a:xfrm>
        </p:spPr>
        <p:txBody>
          <a:bodyPr/>
          <a:lstStyle/>
          <a:p>
            <a:r>
              <a:rPr lang="en-US" altLang="zh-CN" dirty="0" smtClean="0"/>
              <a:t>More comparisons</a:t>
            </a:r>
            <a:endParaRPr lang="zh-CN" altLang="en-US" dirty="0"/>
          </a:p>
        </p:txBody>
      </p:sp>
      <p:sp>
        <p:nvSpPr>
          <p:cNvPr id="3" name="内容占位符 2"/>
          <p:cNvSpPr>
            <a:spLocks noGrp="1"/>
          </p:cNvSpPr>
          <p:nvPr>
            <p:ph idx="1"/>
          </p:nvPr>
        </p:nvSpPr>
        <p:spPr/>
        <p:txBody>
          <a:bodyPr/>
          <a:lstStyle/>
          <a:p>
            <a:endParaRPr lang="zh-CN" altLang="en-US"/>
          </a:p>
        </p:txBody>
      </p:sp>
      <p:pic>
        <p:nvPicPr>
          <p:cNvPr id="29698" name="Picture 2" descr="E:\jjcao_lab\self\SEPCC09\workspace_cloudcontr\writeup\figures\comparison_reeb.png"/>
          <p:cNvPicPr>
            <a:picLocks noChangeAspect="1" noChangeArrowheads="1"/>
          </p:cNvPicPr>
          <p:nvPr/>
        </p:nvPicPr>
        <p:blipFill>
          <a:blip r:embed="rId3" cstate="print"/>
          <a:srcRect/>
          <a:stretch>
            <a:fillRect/>
          </a:stretch>
        </p:blipFill>
        <p:spPr bwMode="auto">
          <a:xfrm>
            <a:off x="5286380" y="785794"/>
            <a:ext cx="3429024" cy="2811732"/>
          </a:xfrm>
          <a:prstGeom prst="rect">
            <a:avLst/>
          </a:prstGeom>
          <a:noFill/>
        </p:spPr>
      </p:pic>
      <p:pic>
        <p:nvPicPr>
          <p:cNvPr id="29702" name="Picture 6" descr="E:\jjcao_lab\self\SEPCC09\workspace_cloudcontr\writeup\figures\comparison_5.png"/>
          <p:cNvPicPr>
            <a:picLocks noChangeAspect="1" noChangeArrowheads="1"/>
          </p:cNvPicPr>
          <p:nvPr/>
        </p:nvPicPr>
        <p:blipFill>
          <a:blip r:embed="rId4"/>
          <a:srcRect/>
          <a:stretch>
            <a:fillRect/>
          </a:stretch>
        </p:blipFill>
        <p:spPr bwMode="auto">
          <a:xfrm>
            <a:off x="142844" y="3912529"/>
            <a:ext cx="8858312" cy="2445429"/>
          </a:xfrm>
          <a:prstGeom prst="rect">
            <a:avLst/>
          </a:prstGeom>
          <a:noFill/>
        </p:spPr>
      </p:pic>
      <p:pic>
        <p:nvPicPr>
          <p:cNvPr id="9" name="Picture 2" descr="E:\jjcao_lab\self\dissertation\figures\skel_compare_Cornea.png"/>
          <p:cNvPicPr>
            <a:picLocks noChangeAspect="1" noChangeArrowheads="1"/>
          </p:cNvPicPr>
          <p:nvPr/>
        </p:nvPicPr>
        <p:blipFill>
          <a:blip r:embed="rId5"/>
          <a:srcRect/>
          <a:stretch>
            <a:fillRect/>
          </a:stretch>
        </p:blipFill>
        <p:spPr bwMode="auto">
          <a:xfrm>
            <a:off x="428596" y="785794"/>
            <a:ext cx="4857752" cy="2725932"/>
          </a:xfrm>
          <a:prstGeom prst="rect">
            <a:avLst/>
          </a:prstGeom>
          <a:noFill/>
        </p:spPr>
      </p:pic>
      <p:sp>
        <p:nvSpPr>
          <p:cNvPr id="10" name="矩形 9"/>
          <p:cNvSpPr/>
          <p:nvPr/>
        </p:nvSpPr>
        <p:spPr>
          <a:xfrm>
            <a:off x="428596" y="6286520"/>
            <a:ext cx="736099" cy="369332"/>
          </a:xfrm>
          <a:prstGeom prst="rect">
            <a:avLst/>
          </a:prstGeom>
        </p:spPr>
        <p:txBody>
          <a:bodyPr wrap="none">
            <a:spAutoFit/>
          </a:bodyPr>
          <a:lstStyle/>
          <a:p>
            <a:pPr eaLnBrk="0" hangingPunct="0">
              <a:spcBef>
                <a:spcPct val="30000"/>
              </a:spcBef>
              <a:defRPr/>
            </a:pPr>
            <a:r>
              <a:rPr lang="en-US" altLang="zh-CN" dirty="0" err="1" smtClean="0"/>
              <a:t>Reeb</a:t>
            </a:r>
            <a:endParaRPr lang="en-US" altLang="zh-CN" dirty="0" smtClean="0"/>
          </a:p>
        </p:txBody>
      </p:sp>
      <p:sp>
        <p:nvSpPr>
          <p:cNvPr id="11" name="矩形 10"/>
          <p:cNvSpPr/>
          <p:nvPr/>
        </p:nvSpPr>
        <p:spPr>
          <a:xfrm>
            <a:off x="1785918" y="6286520"/>
            <a:ext cx="1877437" cy="369332"/>
          </a:xfrm>
          <a:prstGeom prst="rect">
            <a:avLst/>
          </a:prstGeom>
        </p:spPr>
        <p:txBody>
          <a:bodyPr wrap="none">
            <a:spAutoFit/>
          </a:bodyPr>
          <a:lstStyle/>
          <a:p>
            <a:pPr eaLnBrk="0" hangingPunct="0">
              <a:spcBef>
                <a:spcPct val="30000"/>
              </a:spcBef>
              <a:defRPr/>
            </a:pPr>
            <a:r>
              <a:rPr lang="en-US" altLang="zh-CN" dirty="0" smtClean="0"/>
              <a:t>Deformable blob</a:t>
            </a:r>
          </a:p>
        </p:txBody>
      </p:sp>
      <p:sp>
        <p:nvSpPr>
          <p:cNvPr id="12" name="矩形 11"/>
          <p:cNvSpPr/>
          <p:nvPr/>
        </p:nvSpPr>
        <p:spPr>
          <a:xfrm>
            <a:off x="3896262" y="6286520"/>
            <a:ext cx="890052" cy="369332"/>
          </a:xfrm>
          <a:prstGeom prst="rect">
            <a:avLst/>
          </a:prstGeom>
        </p:spPr>
        <p:txBody>
          <a:bodyPr wrap="none">
            <a:spAutoFit/>
          </a:bodyPr>
          <a:lstStyle/>
          <a:p>
            <a:pPr eaLnBrk="0" hangingPunct="0">
              <a:spcBef>
                <a:spcPct val="30000"/>
              </a:spcBef>
              <a:defRPr/>
            </a:pPr>
            <a:r>
              <a:rPr lang="en-US" dirty="0" smtClean="0"/>
              <a:t>ROSA </a:t>
            </a:r>
            <a:endParaRPr lang="en-US" altLang="zh-CN" dirty="0" smtClean="0"/>
          </a:p>
        </p:txBody>
      </p:sp>
      <p:sp>
        <p:nvSpPr>
          <p:cNvPr id="13" name="矩形 12"/>
          <p:cNvSpPr/>
          <p:nvPr/>
        </p:nvSpPr>
        <p:spPr>
          <a:xfrm>
            <a:off x="5500694" y="6286520"/>
            <a:ext cx="1402948" cy="369332"/>
          </a:xfrm>
          <a:prstGeom prst="rect">
            <a:avLst/>
          </a:prstGeom>
        </p:spPr>
        <p:txBody>
          <a:bodyPr wrap="none">
            <a:spAutoFit/>
          </a:bodyPr>
          <a:lstStyle/>
          <a:p>
            <a:pPr eaLnBrk="0" hangingPunct="0">
              <a:spcBef>
                <a:spcPct val="30000"/>
              </a:spcBef>
              <a:defRPr/>
            </a:pPr>
            <a:r>
              <a:rPr lang="en-US" dirty="0" smtClean="0"/>
              <a:t>Our method</a:t>
            </a:r>
            <a:endParaRPr lang="en-US" altLang="zh-CN" dirty="0" smtClean="0"/>
          </a:p>
        </p:txBody>
      </p:sp>
      <p:sp>
        <p:nvSpPr>
          <p:cNvPr id="14" name="矩形 13"/>
          <p:cNvSpPr/>
          <p:nvPr/>
        </p:nvSpPr>
        <p:spPr>
          <a:xfrm>
            <a:off x="7000892" y="6286520"/>
            <a:ext cx="1941557" cy="369332"/>
          </a:xfrm>
          <a:prstGeom prst="rect">
            <a:avLst/>
          </a:prstGeom>
        </p:spPr>
        <p:txBody>
          <a:bodyPr wrap="none">
            <a:spAutoFit/>
          </a:bodyPr>
          <a:lstStyle/>
          <a:p>
            <a:pPr eaLnBrk="0" hangingPunct="0">
              <a:spcBef>
                <a:spcPct val="30000"/>
              </a:spcBef>
              <a:defRPr/>
            </a:pPr>
            <a:r>
              <a:rPr lang="en-US" dirty="0" smtClean="0"/>
              <a:t>Mesh contraction</a:t>
            </a:r>
            <a:endParaRPr lang="en-US" altLang="zh-CN" dirty="0" smtClean="0"/>
          </a:p>
        </p:txBody>
      </p:sp>
      <p:sp>
        <p:nvSpPr>
          <p:cNvPr id="15" name="矩形 14"/>
          <p:cNvSpPr/>
          <p:nvPr/>
        </p:nvSpPr>
        <p:spPr>
          <a:xfrm>
            <a:off x="5572132" y="3571876"/>
            <a:ext cx="2569934" cy="369332"/>
          </a:xfrm>
          <a:prstGeom prst="rect">
            <a:avLst/>
          </a:prstGeom>
        </p:spPr>
        <p:txBody>
          <a:bodyPr wrap="none">
            <a:spAutoFit/>
          </a:bodyPr>
          <a:lstStyle/>
          <a:p>
            <a:pPr eaLnBrk="0" hangingPunct="0">
              <a:spcBef>
                <a:spcPct val="30000"/>
              </a:spcBef>
              <a:defRPr/>
            </a:pPr>
            <a:r>
              <a:rPr lang="en-US" altLang="zh-CN" dirty="0" smtClean="0"/>
              <a:t>Comparison with </a:t>
            </a:r>
            <a:r>
              <a:rPr lang="en-US" altLang="zh-CN" dirty="0" err="1" smtClean="0"/>
              <a:t>Reeb</a:t>
            </a:r>
            <a:endParaRPr lang="en-US" altLang="zh-CN" dirty="0" smtClean="0"/>
          </a:p>
        </p:txBody>
      </p:sp>
      <p:sp>
        <p:nvSpPr>
          <p:cNvPr id="16" name="矩形 15"/>
          <p:cNvSpPr/>
          <p:nvPr/>
        </p:nvSpPr>
        <p:spPr>
          <a:xfrm>
            <a:off x="928662" y="3571876"/>
            <a:ext cx="3429144" cy="369332"/>
          </a:xfrm>
          <a:prstGeom prst="rect">
            <a:avLst/>
          </a:prstGeom>
        </p:spPr>
        <p:txBody>
          <a:bodyPr wrap="none">
            <a:spAutoFit/>
          </a:bodyPr>
          <a:lstStyle/>
          <a:p>
            <a:pPr eaLnBrk="0" hangingPunct="0">
              <a:spcBef>
                <a:spcPct val="30000"/>
              </a:spcBef>
              <a:defRPr/>
            </a:pPr>
            <a:r>
              <a:rPr lang="en-US" altLang="zh-CN" dirty="0" smtClean="0"/>
              <a:t>Comparison with Potential Field</a:t>
            </a:r>
          </a:p>
        </p:txBody>
      </p:sp>
      <p:sp>
        <p:nvSpPr>
          <p:cNvPr id="17" name="灯片编号占位符 16"/>
          <p:cNvSpPr>
            <a:spLocks noGrp="1"/>
          </p:cNvSpPr>
          <p:nvPr>
            <p:ph type="sldNum" sz="quarter" idx="12"/>
          </p:nvPr>
        </p:nvSpPr>
        <p:spPr/>
        <p:txBody>
          <a:bodyPr/>
          <a:lstStyle/>
          <a:p>
            <a:pPr>
              <a:defRPr/>
            </a:pPr>
            <a:fld id="{6BEEA6DE-2F47-4A6B-AE22-2F1052A0CAE7}" type="slidenum">
              <a:rPr lang="zh-CN" altLang="en-US" smtClean="0"/>
              <a:pPr>
                <a:defRPr/>
              </a:pPr>
              <a:t>20</a:t>
            </a:fld>
            <a:endParaRPr lang="zh-CN" alt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1438" y="142852"/>
            <a:ext cx="9072594" cy="1143000"/>
          </a:xfrm>
        </p:spPr>
        <p:txBody>
          <a:bodyPr/>
          <a:lstStyle/>
          <a:p>
            <a:r>
              <a:rPr lang="en-US" altLang="zh-CN" dirty="0" smtClean="0"/>
              <a:t>Skeleton driven </a:t>
            </a:r>
            <a:r>
              <a:rPr lang="en-US" altLang="zh-CN" dirty="0" smtClean="0"/>
              <a:t>point cloud reconstruction</a:t>
            </a:r>
            <a:endParaRPr lang="zh-CN" altLang="en-US" dirty="0"/>
          </a:p>
        </p:txBody>
      </p:sp>
      <p:pic>
        <p:nvPicPr>
          <p:cNvPr id="8194" name="Picture 2" descr="C:\Documents and Settings\Administrator\桌面\1.jpg"/>
          <p:cNvPicPr>
            <a:picLocks noChangeAspect="1" noChangeArrowheads="1"/>
          </p:cNvPicPr>
          <p:nvPr/>
        </p:nvPicPr>
        <p:blipFill>
          <a:blip r:embed="rId3"/>
          <a:srcRect/>
          <a:stretch>
            <a:fillRect/>
          </a:stretch>
        </p:blipFill>
        <p:spPr bwMode="auto">
          <a:xfrm>
            <a:off x="2214546" y="1285860"/>
            <a:ext cx="4714908" cy="1544350"/>
          </a:xfrm>
          <a:prstGeom prst="rect">
            <a:avLst/>
          </a:prstGeom>
          <a:noFill/>
        </p:spPr>
      </p:pic>
      <p:pic>
        <p:nvPicPr>
          <p:cNvPr id="8198" name="Picture 6" descr="C:\Documents and Settings\Administrator\桌面\1.jpg"/>
          <p:cNvPicPr>
            <a:picLocks noChangeAspect="1" noChangeArrowheads="1"/>
          </p:cNvPicPr>
          <p:nvPr/>
        </p:nvPicPr>
        <p:blipFill>
          <a:blip r:embed="rId4"/>
          <a:srcRect/>
          <a:stretch>
            <a:fillRect/>
          </a:stretch>
        </p:blipFill>
        <p:spPr bwMode="auto">
          <a:xfrm>
            <a:off x="214282" y="2988230"/>
            <a:ext cx="4071966" cy="1894875"/>
          </a:xfrm>
          <a:prstGeom prst="rect">
            <a:avLst/>
          </a:prstGeom>
          <a:noFill/>
        </p:spPr>
      </p:pic>
      <p:pic>
        <p:nvPicPr>
          <p:cNvPr id="8199" name="Picture 7" descr="C:\Documents and Settings\Administrator\桌面\2.jpg"/>
          <p:cNvPicPr>
            <a:picLocks noChangeAspect="1" noChangeArrowheads="1"/>
          </p:cNvPicPr>
          <p:nvPr/>
        </p:nvPicPr>
        <p:blipFill>
          <a:blip r:embed="rId5"/>
          <a:srcRect/>
          <a:stretch>
            <a:fillRect/>
          </a:stretch>
        </p:blipFill>
        <p:spPr bwMode="auto">
          <a:xfrm>
            <a:off x="4786314" y="3480549"/>
            <a:ext cx="3929090" cy="1007879"/>
          </a:xfrm>
          <a:prstGeom prst="rect">
            <a:avLst/>
          </a:prstGeom>
          <a:noFill/>
        </p:spPr>
      </p:pic>
      <p:sp>
        <p:nvSpPr>
          <p:cNvPr id="12" name="矩形 11"/>
          <p:cNvSpPr/>
          <p:nvPr/>
        </p:nvSpPr>
        <p:spPr>
          <a:xfrm>
            <a:off x="4857752" y="4917056"/>
            <a:ext cx="3714776" cy="646331"/>
          </a:xfrm>
          <a:prstGeom prst="rect">
            <a:avLst/>
          </a:prstGeom>
        </p:spPr>
        <p:txBody>
          <a:bodyPr wrap="square">
            <a:spAutoFit/>
          </a:bodyPr>
          <a:lstStyle/>
          <a:p>
            <a:r>
              <a:rPr lang="en-US" altLang="zh-CN" dirty="0" smtClean="0"/>
              <a:t>2. Reconstruction along a skeleton branch</a:t>
            </a:r>
            <a:endParaRPr lang="zh-CN" altLang="en-US" dirty="0"/>
          </a:p>
        </p:txBody>
      </p:sp>
      <p:sp>
        <p:nvSpPr>
          <p:cNvPr id="13" name="矩形 12"/>
          <p:cNvSpPr/>
          <p:nvPr/>
        </p:nvSpPr>
        <p:spPr>
          <a:xfrm>
            <a:off x="500034" y="4917056"/>
            <a:ext cx="3786214" cy="646331"/>
          </a:xfrm>
          <a:prstGeom prst="rect">
            <a:avLst/>
          </a:prstGeom>
        </p:spPr>
        <p:txBody>
          <a:bodyPr wrap="square">
            <a:spAutoFit/>
          </a:bodyPr>
          <a:lstStyle/>
          <a:p>
            <a:r>
              <a:rPr lang="en-US" altLang="zh-CN" dirty="0" smtClean="0"/>
              <a:t>1. Reconstruction on a skeleton cross-section</a:t>
            </a:r>
            <a:endParaRPr lang="zh-CN" altLang="en-US" dirty="0"/>
          </a:p>
        </p:txBody>
      </p:sp>
      <p:sp>
        <p:nvSpPr>
          <p:cNvPr id="8" name="灯片编号占位符 7"/>
          <p:cNvSpPr>
            <a:spLocks noGrp="1"/>
          </p:cNvSpPr>
          <p:nvPr>
            <p:ph type="sldNum" sz="quarter" idx="12"/>
          </p:nvPr>
        </p:nvSpPr>
        <p:spPr/>
        <p:txBody>
          <a:bodyPr/>
          <a:lstStyle/>
          <a:p>
            <a:pPr>
              <a:defRPr/>
            </a:pPr>
            <a:fld id="{6BEEA6DE-2F47-4A6B-AE22-2F1052A0CAE7}" type="slidenum">
              <a:rPr lang="zh-CN" altLang="en-US" smtClean="0"/>
              <a:pPr>
                <a:defRPr/>
              </a:pPr>
              <a:t>21</a:t>
            </a:fld>
            <a:endParaRPr lang="zh-CN" alt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Documents and Settings\Administrator\桌面\1.jpg"/>
          <p:cNvPicPr>
            <a:picLocks noChangeAspect="1" noChangeArrowheads="1"/>
          </p:cNvPicPr>
          <p:nvPr/>
        </p:nvPicPr>
        <p:blipFill>
          <a:blip r:embed="rId2"/>
          <a:srcRect/>
          <a:stretch>
            <a:fillRect/>
          </a:stretch>
        </p:blipFill>
        <p:spPr bwMode="auto">
          <a:xfrm>
            <a:off x="428596" y="1428736"/>
            <a:ext cx="6315075" cy="4867275"/>
          </a:xfrm>
          <a:prstGeom prst="rect">
            <a:avLst/>
          </a:prstGeom>
          <a:noFill/>
        </p:spPr>
      </p:pic>
      <p:sp>
        <p:nvSpPr>
          <p:cNvPr id="5" name="标题 1"/>
          <p:cNvSpPr>
            <a:spLocks noGrp="1"/>
          </p:cNvSpPr>
          <p:nvPr>
            <p:ph type="title"/>
          </p:nvPr>
        </p:nvSpPr>
        <p:spPr>
          <a:xfrm>
            <a:off x="214282" y="142852"/>
            <a:ext cx="8715436" cy="1143000"/>
          </a:xfrm>
        </p:spPr>
        <p:txBody>
          <a:bodyPr/>
          <a:lstStyle/>
          <a:p>
            <a:r>
              <a:rPr lang="en-US" altLang="zh-CN" sz="4000" dirty="0" smtClean="0"/>
              <a:t>Skeleton driven </a:t>
            </a:r>
            <a:r>
              <a:rPr lang="en-US" altLang="zh-CN" sz="4000" dirty="0" smtClean="0"/>
              <a:t>point cloud reconstruction</a:t>
            </a:r>
            <a:endParaRPr lang="zh-CN" altLang="en-US" sz="4000" dirty="0"/>
          </a:p>
        </p:txBody>
      </p:sp>
      <p:sp>
        <p:nvSpPr>
          <p:cNvPr id="4" name="灯片编号占位符 3"/>
          <p:cNvSpPr>
            <a:spLocks noGrp="1"/>
          </p:cNvSpPr>
          <p:nvPr>
            <p:ph type="sldNum" sz="quarter" idx="12"/>
          </p:nvPr>
        </p:nvSpPr>
        <p:spPr/>
        <p:txBody>
          <a:bodyPr/>
          <a:lstStyle/>
          <a:p>
            <a:pPr>
              <a:defRPr/>
            </a:pPr>
            <a:fld id="{6BEEA6DE-2F47-4A6B-AE22-2F1052A0CAE7}" type="slidenum">
              <a:rPr lang="zh-CN" altLang="en-US" smtClean="0"/>
              <a:pPr>
                <a:defRPr/>
              </a:pPr>
              <a:t>22</a:t>
            </a:fld>
            <a:endParaRPr lang="zh-CN"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Limitations and future work</a:t>
            </a:r>
            <a:endParaRPr lang="zh-CN" altLang="en-US" dirty="0"/>
          </a:p>
        </p:txBody>
      </p:sp>
      <p:sp>
        <p:nvSpPr>
          <p:cNvPr id="3" name="内容占位符 2"/>
          <p:cNvSpPr>
            <a:spLocks noGrp="1"/>
          </p:cNvSpPr>
          <p:nvPr>
            <p:ph idx="1"/>
          </p:nvPr>
        </p:nvSpPr>
        <p:spPr>
          <a:xfrm>
            <a:off x="457200" y="1517650"/>
            <a:ext cx="8229600" cy="4525963"/>
          </a:xfrm>
        </p:spPr>
        <p:txBody>
          <a:bodyPr/>
          <a:lstStyle/>
          <a:p>
            <a:pPr marL="514350" indent="-514350">
              <a:buFont typeface="+mj-lt"/>
              <a:buAutoNum type="arabicPeriod"/>
            </a:pPr>
            <a:r>
              <a:rPr lang="en-US" altLang="zh-CN" dirty="0" smtClean="0"/>
              <a:t>Improve neighborhood construction </a:t>
            </a:r>
          </a:p>
          <a:p>
            <a:pPr lvl="1"/>
            <a:r>
              <a:rPr lang="en-US" altLang="zh-CN" dirty="0" smtClean="0"/>
              <a:t>Handle close-by structures</a:t>
            </a:r>
          </a:p>
          <a:p>
            <a:pPr marL="514350" indent="-514350">
              <a:buFont typeface="+mj-lt"/>
              <a:buAutoNum type="arabicPeriod"/>
            </a:pPr>
            <a:r>
              <a:rPr lang="en-US" altLang="zh-CN" dirty="0" smtClean="0"/>
              <a:t>Use the curve skeleton to repair the point clouds directly</a:t>
            </a:r>
            <a:endParaRPr lang="zh-CN" altLang="en-US" dirty="0"/>
          </a:p>
        </p:txBody>
      </p:sp>
      <p:pic>
        <p:nvPicPr>
          <p:cNvPr id="4" name="Picture 3" descr="C:\Documents and Settings\Administrator\桌面\2.jpg"/>
          <p:cNvPicPr>
            <a:picLocks noChangeAspect="1" noChangeArrowheads="1"/>
          </p:cNvPicPr>
          <p:nvPr/>
        </p:nvPicPr>
        <p:blipFill>
          <a:blip r:embed="rId2"/>
          <a:srcRect/>
          <a:stretch>
            <a:fillRect/>
          </a:stretch>
        </p:blipFill>
        <p:spPr bwMode="auto">
          <a:xfrm>
            <a:off x="285752" y="4000504"/>
            <a:ext cx="8572528" cy="2557866"/>
          </a:xfrm>
          <a:prstGeom prst="rect">
            <a:avLst/>
          </a:prstGeom>
          <a:noFill/>
        </p:spPr>
      </p:pic>
      <p:sp>
        <p:nvSpPr>
          <p:cNvPr id="5" name="灯片编号占位符 4"/>
          <p:cNvSpPr>
            <a:spLocks noGrp="1"/>
          </p:cNvSpPr>
          <p:nvPr>
            <p:ph type="sldNum" sz="quarter" idx="12"/>
          </p:nvPr>
        </p:nvSpPr>
        <p:spPr/>
        <p:txBody>
          <a:bodyPr/>
          <a:lstStyle/>
          <a:p>
            <a:pPr>
              <a:defRPr/>
            </a:pPr>
            <a:fld id="{6BEEA6DE-2F47-4A6B-AE22-2F1052A0CAE7}" type="slidenum">
              <a:rPr lang="zh-CN" altLang="en-US" smtClean="0"/>
              <a:pPr>
                <a:defRPr/>
              </a:pPr>
              <a:t>23</a:t>
            </a:fld>
            <a:endParaRPr lang="zh-CN"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5"/>
          <p:cNvSpPr>
            <a:spLocks noGrp="1"/>
          </p:cNvSpPr>
          <p:nvPr>
            <p:ph type="sldNum" sz="quarter" idx="12"/>
          </p:nvPr>
        </p:nvSpPr>
        <p:spPr bwMode="auto">
          <a:noFill/>
          <a:ln>
            <a:miter lim="800000"/>
            <a:headEnd/>
            <a:tailEnd/>
          </a:ln>
        </p:spPr>
        <p:txBody>
          <a:bodyPr/>
          <a:lstStyle/>
          <a:p>
            <a:fld id="{B4C020CB-D64A-431D-8605-CF25CB1F5289}" type="slidenum">
              <a:rPr lang="en-US" altLang="zh-CN" smtClean="0"/>
              <a:pPr/>
              <a:t>24</a:t>
            </a:fld>
            <a:endParaRPr lang="en-US" altLang="zh-CN" smtClean="0"/>
          </a:p>
        </p:txBody>
      </p:sp>
      <p:sp>
        <p:nvSpPr>
          <p:cNvPr id="34820" name="Text Box 5"/>
          <p:cNvSpPr txBox="1">
            <a:spLocks noChangeArrowheads="1"/>
          </p:cNvSpPr>
          <p:nvPr/>
        </p:nvSpPr>
        <p:spPr bwMode="auto">
          <a:xfrm>
            <a:off x="1643042" y="1683143"/>
            <a:ext cx="6096000" cy="4031873"/>
          </a:xfrm>
          <a:prstGeom prst="rect">
            <a:avLst/>
          </a:prstGeom>
          <a:noFill/>
          <a:ln w="9525">
            <a:noFill/>
            <a:miter lim="800000"/>
            <a:headEnd/>
            <a:tailEnd/>
          </a:ln>
        </p:spPr>
        <p:txBody>
          <a:bodyPr>
            <a:spAutoFit/>
          </a:bodyPr>
          <a:lstStyle/>
          <a:p>
            <a:r>
              <a:rPr lang="en-US" altLang="zh-CN" sz="3200" dirty="0" smtClean="0"/>
              <a:t>Anonymous </a:t>
            </a:r>
            <a:r>
              <a:rPr lang="en-US" altLang="zh-CN" sz="3200" dirty="0"/>
              <a:t>Reviewers</a:t>
            </a:r>
          </a:p>
          <a:p>
            <a:endParaRPr lang="en-US" altLang="zh-CN" sz="3200" dirty="0"/>
          </a:p>
          <a:p>
            <a:r>
              <a:rPr lang="en-US" altLang="zh-CN" sz="3200" dirty="0"/>
              <a:t>AIM@SHAPE</a:t>
            </a:r>
          </a:p>
          <a:p>
            <a:endParaRPr lang="en-US" altLang="zh-CN" sz="3200" dirty="0" smtClean="0"/>
          </a:p>
          <a:p>
            <a:r>
              <a:rPr lang="en-US" altLang="zh-CN" sz="3200" dirty="0" smtClean="0"/>
              <a:t>NSFC (No. 60673006 and No. U0935004)</a:t>
            </a:r>
          </a:p>
          <a:p>
            <a:endParaRPr lang="en-US" altLang="zh-CN" sz="3200" dirty="0" smtClean="0"/>
          </a:p>
          <a:p>
            <a:r>
              <a:rPr lang="en-US" altLang="zh-CN" sz="3200" dirty="0" smtClean="0"/>
              <a:t>NSERC (No. 611370)</a:t>
            </a:r>
            <a:endParaRPr lang="en-US" altLang="zh-CN" sz="3200" dirty="0"/>
          </a:p>
        </p:txBody>
      </p:sp>
      <p:sp>
        <p:nvSpPr>
          <p:cNvPr id="34821" name="TextBox 3"/>
          <p:cNvSpPr txBox="1">
            <a:spLocks noChangeArrowheads="1"/>
          </p:cNvSpPr>
          <p:nvPr/>
        </p:nvSpPr>
        <p:spPr bwMode="auto">
          <a:xfrm>
            <a:off x="838200" y="381000"/>
            <a:ext cx="7467600" cy="823913"/>
          </a:xfrm>
          <a:prstGeom prst="rect">
            <a:avLst/>
          </a:prstGeom>
          <a:noFill/>
          <a:ln w="9525">
            <a:noFill/>
            <a:miter lim="800000"/>
            <a:headEnd/>
            <a:tailEnd/>
          </a:ln>
        </p:spPr>
        <p:txBody>
          <a:bodyPr>
            <a:spAutoFit/>
          </a:bodyPr>
          <a:lstStyle/>
          <a:p>
            <a:pPr algn="ctr"/>
            <a:r>
              <a:rPr lang="en-US" altLang="zh-CN" sz="4800" b="1" dirty="0"/>
              <a:t>Acknowledgements</a:t>
            </a:r>
          </a:p>
        </p:txBody>
      </p:sp>
      <p:sp>
        <p:nvSpPr>
          <p:cNvPr id="34822" name="Text Box 6"/>
          <p:cNvSpPr txBox="1">
            <a:spLocks noChangeArrowheads="1"/>
          </p:cNvSpPr>
          <p:nvPr/>
        </p:nvSpPr>
        <p:spPr bwMode="auto">
          <a:xfrm>
            <a:off x="1447800" y="3733800"/>
            <a:ext cx="5486400" cy="519113"/>
          </a:xfrm>
          <a:prstGeom prst="rect">
            <a:avLst/>
          </a:prstGeom>
          <a:noFill/>
          <a:ln w="9525">
            <a:noFill/>
            <a:miter lim="800000"/>
            <a:headEnd/>
            <a:tailEnd/>
          </a:ln>
        </p:spPr>
        <p:txBody>
          <a:bodyPr>
            <a:spAutoFit/>
          </a:bodyPr>
          <a:lstStyle/>
          <a:p>
            <a:pPr>
              <a:spcBef>
                <a:spcPct val="50000"/>
              </a:spcBef>
            </a:pPr>
            <a:endParaRPr lang="zh-CN" altLang="zh-CN">
              <a:solidFill>
                <a:schemeClr val="bg1"/>
              </a:solidFill>
            </a:endParaRPr>
          </a:p>
        </p:txBody>
      </p:sp>
    </p:spTree>
  </p:cSld>
  <p:clrMapOvr>
    <a:masterClrMapping/>
  </p:clrMapOvr>
  <p:transition advTm="25086"/>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8&quot; unique_id=&quot;11213&quot;&gt;&lt;/object&gt;&lt;object type=&quot;2&quot; unique_id=&quot;11214&quot;&gt;&lt;object type=&quot;3&quot; unique_id=&quot;11215&quot;&gt;&lt;property id=&quot;20148&quot; value=&quot;5&quot;/&gt;&lt;property id=&quot;20300&quot; value=&quot;Slide 1 - &amp;quot;Skeleton and its applications&amp;quot;&quot;/&gt;&lt;property id=&quot;20307&quot; value=&quot;323&quot;/&gt;&lt;/object&gt;&lt;object type=&quot;3&quot; unique_id=&quot;11216&quot;&gt;&lt;property id=&quot;20148&quot; value=&quot;5&quot;/&gt;&lt;property id=&quot;20300&quot; value=&quot;Slide 11 - &amp;quot;Discussion&amp;quot;&quot;/&gt;&lt;property id=&quot;20307&quot; value=&quot;322&quot;/&gt;&lt;/object&gt;&lt;object type=&quot;3&quot; unique_id=&quot;11419&quot;&gt;&lt;property id=&quot;20148&quot; value=&quot;5&quot;/&gt;&lt;property id=&quot;20300&quot; value=&quot;Slide 2 - &amp;quot;Skeletal animation&amp;quot;&quot;/&gt;&lt;property id=&quot;20307&quot; value=&quot;351&quot;/&gt;&lt;/object&gt;&lt;object type=&quot;3&quot; unique_id=&quot;11420&quot;&gt;&lt;property id=&quot;20148&quot; value=&quot;5&quot;/&gt;&lt;property id=&quot;20300&quot; value=&quot;Slide 3 - &amp;quot;Skeleton&amp;quot;&quot;/&gt;&lt;property id=&quot;20307&quot; value=&quot;352&quot;/&gt;&lt;/object&gt;&lt;object type=&quot;3&quot; unique_id=&quot;11421&quot;&gt;&lt;property id=&quot;20148&quot; value=&quot;5&quot;/&gt;&lt;property id=&quot;20300&quot; value=&quot;Slide 5 - &amp;quot;Unit Quaternions and Rotation&amp;quot;&quot;/&gt;&lt;property id=&quot;20307&quot; value=&quot;353&quot;/&gt;&lt;/object&gt;&lt;object type=&quot;3&quot; unique_id=&quot;11422&quot;&gt;&lt;property id=&quot;20148&quot; value=&quot;5&quot;/&gt;&lt;property id=&quot;20300&quot; value=&quot;Slide 10 - &amp;quot;Bone Heat&amp;quot;&quot;/&gt;&lt;property id=&quot;20307&quot; value=&quot;354&quot;/&gt;&lt;/object&gt;&lt;object type=&quot;3&quot; unique_id=&quot;11505&quot;&gt;&lt;property id=&quot;20148&quot; value=&quot;5&quot;/&gt;&lt;property id=&quot;20300&quot; value=&quot;Slide 8&quot;/&gt;&lt;property id=&quot;20307&quot; value=&quot;355&quot;/&gt;&lt;/object&gt;&lt;object type=&quot;3&quot; unique_id=&quot;11506&quot;&gt;&lt;property id=&quot;20148&quot; value=&quot;5&quot;/&gt;&lt;property id=&quot;20300&quot; value=&quot;Slide 4 - &amp;quot;Rotation: Euler rotation &amp;amp; DCM&amp;quot;&quot;/&gt;&lt;property id=&quot;20307&quot; value=&quot;359&quot;/&gt;&lt;/object&gt;&lt;object type=&quot;3&quot; unique_id=&quot;11507&quot;&gt;&lt;property id=&quot;20148&quot; value=&quot;5&quot;/&gt;&lt;property id=&quot;20300&quot; value=&quot;Slide 6 - &amp;quot;Quaternion Operations&amp;quot;&quot;/&gt;&lt;property id=&quot;20307&quot; value=&quot;356&quot;/&gt;&lt;/object&gt;&lt;object type=&quot;3&quot; unique_id=&quot;11508&quot;&gt;&lt;property id=&quot;20148&quot; value=&quot;5&quot;/&gt;&lt;property id=&quot;20300&quot; value=&quot;Slide 7 - &amp;quot;Hamilton product&amp;quot;&quot;/&gt;&lt;property id=&quot;20307&quot; value=&quot;357&quot;/&gt;&lt;/object&gt;&lt;object type=&quot;3&quot; unique_id=&quot;11509&quot;&gt;&lt;property id=&quot;20148&quot; value=&quot;5&quot;/&gt;&lt;property id=&quot;20300&quot; value=&quot;Slide 9 - &amp;quot;Quaternion-&amp;gt;DCM&amp;quot;&quot;/&gt;&lt;property id=&quot;20307&quot; value=&quot;358&quot;/&gt;&lt;/object&gt;&lt;/object&gt;&lt;/object&gt;&lt;/database&gt;"/>
  <p:tag name="SECTOMILLISECCONVERTED" val="1"/>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龙腾四海">
  <a:themeElements>
    <a:clrScheme name="龙腾四海">
      <a:dk1>
        <a:sysClr val="windowText" lastClr="000000"/>
      </a:dk1>
      <a:lt1>
        <a:sysClr val="window" lastClr="FFFFFF"/>
      </a:lt1>
      <a:dk2>
        <a:srgbClr val="001B36"/>
      </a:dk2>
      <a:lt2>
        <a:srgbClr val="EDF8FE"/>
      </a:lt2>
      <a:accent1>
        <a:srgbClr val="477AB1"/>
      </a:accent1>
      <a:accent2>
        <a:srgbClr val="51848E"/>
      </a:accent2>
      <a:accent3>
        <a:srgbClr val="7B9B57"/>
      </a:accent3>
      <a:accent4>
        <a:srgbClr val="8B8D8C"/>
      </a:accent4>
      <a:accent5>
        <a:srgbClr val="8B7396"/>
      </a:accent5>
      <a:accent6>
        <a:srgbClr val="E89A53"/>
      </a:accent6>
      <a:hlink>
        <a:srgbClr val="0080FF"/>
      </a:hlink>
      <a:folHlink>
        <a:srgbClr val="FF00FF"/>
      </a:folHlink>
    </a:clrScheme>
    <a:fontScheme name="龙腾四海">
      <a:majorFont>
        <a:latin typeface="Maiandra GD"/>
        <a:ea typeface=""/>
        <a:cs typeface=""/>
        <a:font script="CYRL" typeface="Times New Roman"/>
        <a:font script="GREK" typeface="Times New Roman"/>
        <a:font script="Jpan" typeface="ＭＳ Ｐゴシック"/>
        <a:font script="Hang" typeface="HY중고딕"/>
        <a:font script="Hans" typeface="隶书"/>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ambria"/>
        <a:ea typeface=""/>
        <a:cs typeface=""/>
        <a:font script="Jpan" typeface="ＭＳ Ｐ明朝"/>
        <a:font script="Hang" typeface="HY견명조"/>
        <a:font script="Hans" typeface="华文楷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龙腾四海">
      <a:fillStyleLst>
        <a:solidFill>
          <a:schemeClr val="phClr">
            <a:tint val="100000"/>
            <a:shade val="100000"/>
            <a:hueMod val="100000"/>
            <a:satMod val="100000"/>
          </a:schemeClr>
        </a:solidFill>
        <a:gradFill rotWithShape="1">
          <a:gsLst>
            <a:gs pos="0">
              <a:schemeClr val="phClr">
                <a:tint val="100000"/>
                <a:shade val="50000"/>
                <a:hueMod val="100000"/>
                <a:satMod val="250000"/>
              </a:schemeClr>
            </a:gs>
            <a:gs pos="75000">
              <a:schemeClr val="phClr">
                <a:tint val="80000"/>
                <a:shade val="100000"/>
                <a:hueMod val="100000"/>
                <a:satMod val="375000"/>
              </a:schemeClr>
            </a:gs>
            <a:gs pos="100000">
              <a:schemeClr val="phClr">
                <a:tint val="50000"/>
                <a:shade val="100000"/>
                <a:hueMod val="100000"/>
                <a:satMod val="500000"/>
              </a:schemeClr>
            </a:gs>
          </a:gsLst>
          <a:lin ang="16200000" scaled="1"/>
        </a:gradFill>
        <a:blipFill>
          <a:blip xmlns:r="http://schemas.openxmlformats.org/officeDocument/2006/relationships" r:embed="rId1">
            <a:duotone>
              <a:schemeClr val="phClr">
                <a:tint val="100000"/>
                <a:shade val="50000"/>
                <a:hueMod val="100000"/>
                <a:satMod val="100000"/>
              </a:schemeClr>
              <a:schemeClr val="phClr">
                <a:tint val="100000"/>
                <a:shade val="75000"/>
                <a:hueMod val="100000"/>
                <a:satMod val="100000"/>
              </a:schemeClr>
            </a:duotone>
          </a:blip>
          <a:tile tx="0" ty="0" sx="50000" sy="50000" flip="none" algn="ctr"/>
        </a:blipFill>
      </a:fillStyleLst>
      <a:lnStyleLst>
        <a:ln w="127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glow>
              <a:schemeClr val="phClr">
                <a:tint val="100000"/>
                <a:shade val="100000"/>
                <a:hueMod val="100000"/>
                <a:satMod val="100000"/>
              </a:schemeClr>
            </a:glow>
          </a:effectLst>
        </a:effectStyle>
        <a:effectStyle>
          <a:effectLst>
            <a:glow>
              <a:schemeClr val="phClr">
                <a:tint val="100000"/>
                <a:shade val="100000"/>
                <a:hueMod val="100000"/>
                <a:satMod val="100000"/>
              </a:schemeClr>
            </a:glow>
          </a:effectLst>
          <a:scene3d>
            <a:camera prst="orthographicFront" fov="0">
              <a:rot lat="0" lon="0" rev="0"/>
            </a:camera>
            <a:lightRig rig="threePt" dir="tl">
              <a:rot lat="0" lon="0" rev="0"/>
            </a:lightRig>
          </a:scene3d>
          <a:sp3d prstMaterial="metal">
            <a:bevelT w="12700" h="12700" prst="relaxedInset"/>
            <a:contourClr>
              <a:schemeClr val="phClr">
                <a:tint val="100000"/>
                <a:shade val="100000"/>
                <a:hueMod val="100000"/>
                <a:satMod val="100000"/>
              </a:schemeClr>
            </a:contourClr>
          </a:sp3d>
        </a:effectStyle>
        <a:effectStyle>
          <a:effectLst>
            <a:glow>
              <a:schemeClr val="phClr">
                <a:tint val="100000"/>
                <a:shade val="100000"/>
                <a:hueMod val="100000"/>
                <a:satMod val="100000"/>
              </a:schemeClr>
            </a:glow>
            <a:outerShdw blurRad="44450" dist="50800" dir="3300000" sx="99000" sy="99000" algn="tl" rotWithShape="0">
              <a:srgbClr val="000000">
                <a:alpha val="55000"/>
              </a:srgbClr>
            </a:outerShdw>
          </a:effectLst>
          <a:scene3d>
            <a:camera prst="orthographicFront">
              <a:rot lat="0" lon="0" rev="0"/>
            </a:camera>
            <a:lightRig rig="contrasting" dir="tl">
              <a:rot lat="0" lon="0" rev="14220000"/>
            </a:lightRig>
          </a:scene3d>
          <a:sp3d prstMaterial="dkEdge">
            <a:bevelT w="63500" h="63500"/>
            <a:bevelB w="0" h="0"/>
            <a:contourClr>
              <a:schemeClr val="phClr">
                <a:tint val="100000"/>
                <a:shade val="100000"/>
                <a:hueMod val="100000"/>
                <a:satMod val="100000"/>
              </a:schemeClr>
            </a:contourClr>
          </a:sp3d>
        </a:effectStyle>
      </a:effectStyleLst>
      <a:bgFillStyleLst>
        <a:solidFill>
          <a:schemeClr val="phClr">
            <a:tint val="100000"/>
            <a:shade val="100000"/>
            <a:hueMod val="100000"/>
            <a:satMod val="100000"/>
          </a:schemeClr>
        </a:solidFill>
        <a:gradFill rotWithShape="1">
          <a:gsLst>
            <a:gs pos="0">
              <a:schemeClr val="bg1">
                <a:tint val="100000"/>
                <a:shade val="100000"/>
                <a:hueMod val="100000"/>
                <a:satMod val="150000"/>
              </a:schemeClr>
            </a:gs>
            <a:gs pos="55000">
              <a:schemeClr val="bg1">
                <a:tint val="100000"/>
                <a:shade val="90000"/>
                <a:hueMod val="100000"/>
                <a:satMod val="375000"/>
              </a:schemeClr>
            </a:gs>
            <a:gs pos="100000">
              <a:schemeClr val="phClr">
                <a:tint val="88000"/>
                <a:shade val="100000"/>
                <a:hueMod val="100000"/>
                <a:satMod val="500000"/>
              </a:schemeClr>
            </a:gs>
          </a:gsLst>
          <a:lin ang="5400000" scaled="1"/>
        </a:gradFill>
        <a:blipFill>
          <a:blip xmlns:r="http://schemas.openxmlformats.org/officeDocument/2006/relationships" r:embed="rId2">
            <a:duotone>
              <a:schemeClr val="phClr">
                <a:shade val="30000"/>
                <a:satMod val="555000"/>
              </a:schemeClr>
              <a:schemeClr val="phClr">
                <a:tint val="96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Dragon</Template>
  <TotalTime>6290</TotalTime>
  <Words>2338</Words>
  <PresentationFormat>全屏显示(4:3)</PresentationFormat>
  <Paragraphs>288</Paragraphs>
  <Slides>24</Slides>
  <Notes>22</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24</vt:i4>
      </vt:variant>
    </vt:vector>
  </HeadingPairs>
  <TitlesOfParts>
    <vt:vector size="26" baseType="lpstr">
      <vt:lpstr>龙腾四海</vt:lpstr>
      <vt:lpstr>Equation</vt:lpstr>
      <vt:lpstr>Point Cloud Skeletons via Laplacian-Based Contraction</vt:lpstr>
      <vt:lpstr>幻灯片 2</vt:lpstr>
      <vt:lpstr> Existing curve skeleton extraction methods</vt:lpstr>
      <vt:lpstr> Existing curve skeleton extraction methods</vt:lpstr>
      <vt:lpstr>Is extracting skeleton directly from point cloud data necessary?</vt:lpstr>
      <vt:lpstr>Contributions</vt:lpstr>
      <vt:lpstr>Outline</vt:lpstr>
      <vt:lpstr>Geometry Contraction</vt:lpstr>
      <vt:lpstr>Laplacian construction for point cloud</vt:lpstr>
      <vt:lpstr>Topological thinning</vt:lpstr>
      <vt:lpstr>Topological thinning – Farthest point sampling</vt:lpstr>
      <vt:lpstr>Topological thinning – Building connectivity </vt:lpstr>
      <vt:lpstr>Topological thinning – Edge collapse</vt:lpstr>
      <vt:lpstr>Gallery</vt:lpstr>
      <vt:lpstr>Insensitive to random noise</vt:lpstr>
      <vt:lpstr>Insensitive to misalignment</vt:lpstr>
      <vt:lpstr>Insensitive to non-uniform sampling</vt:lpstr>
      <vt:lpstr>Comparison with [Au et al. 2008]</vt:lpstr>
      <vt:lpstr>Comparison with four methods in [Cornea_tvcg07]</vt:lpstr>
      <vt:lpstr>More comparisons</vt:lpstr>
      <vt:lpstr>Skeleton driven point cloud reconstruction</vt:lpstr>
      <vt:lpstr>Skeleton driven point cloud reconstruction</vt:lpstr>
      <vt:lpstr>Limitations and future work</vt:lpstr>
      <vt:lpstr>幻灯片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cp:lastModifiedBy>Junjie Cao</cp:lastModifiedBy>
  <cp:revision>530</cp:revision>
  <dcterms:modified xsi:type="dcterms:W3CDTF">2010-06-07T06:45:46Z</dcterms:modified>
</cp:coreProperties>
</file>