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_rels/.rels" ContentType="application/vnd.openxmlformats-package.relationships+xml"/>
  <Override PartName="/ppt/slides/slide64.xml" ContentType="application/vnd.openxmlformats-officedocument.presentationml.slide+xml"/>
  <Override PartName="/ppt/slides/slide63.xml" ContentType="application/vnd.openxmlformats-officedocument.presentationml.slide+xml"/>
  <Override PartName="/ppt/slides/slide62.xml" ContentType="application/vnd.openxmlformats-officedocument.presentationml.slide+xml"/>
  <Override PartName="/ppt/slides/slide61.xml" ContentType="application/vnd.openxmlformats-officedocument.presentationml.slide+xml"/>
  <Override PartName="/ppt/slides/slide60.xml" ContentType="application/vnd.openxmlformats-officedocument.presentationml.slide+xml"/>
  <Override PartName="/ppt/slides/slide59.xml" ContentType="application/vnd.openxmlformats-officedocument.presentationml.slide+xml"/>
  <Override PartName="/ppt/slides/slide58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_rels/slide64.xml.rels" ContentType="application/vnd.openxmlformats-package.relationships+xml"/>
  <Override PartName="/ppt/slides/_rels/slide63.xml.rels" ContentType="application/vnd.openxmlformats-package.relationships+xml"/>
  <Override PartName="/ppt/slides/_rels/slide62.xml.rels" ContentType="application/vnd.openxmlformats-package.relationships+xml"/>
  <Override PartName="/ppt/slides/_rels/slide61.xml.rels" ContentType="application/vnd.openxmlformats-package.relationships+xml"/>
  <Override PartName="/ppt/slides/_rels/slide60.xml.rels" ContentType="application/vnd.openxmlformats-package.relationships+xml"/>
  <Override PartName="/ppt/slides/_rels/slide59.xml.rels" ContentType="application/vnd.openxmlformats-package.relationships+xml"/>
  <Override PartName="/ppt/slides/_rels/slide57.xml.rels" ContentType="application/vnd.openxmlformats-package.relationships+xml"/>
  <Override PartName="/ppt/slides/_rels/slide56.xml.rels" ContentType="application/vnd.openxmlformats-package.relationships+xml"/>
  <Override PartName="/ppt/slides/_rels/slide55.xml.rels" ContentType="application/vnd.openxmlformats-package.relationships+xml"/>
  <Override PartName="/ppt/slides/_rels/slide54.xml.rels" ContentType="application/vnd.openxmlformats-package.relationships+xml"/>
  <Override PartName="/ppt/slides/_rels/slide53.xml.rels" ContentType="application/vnd.openxmlformats-package.relationships+xml"/>
  <Override PartName="/ppt/slides/_rels/slide52.xml.rels" ContentType="application/vnd.openxmlformats-package.relationships+xml"/>
  <Override PartName="/ppt/slides/_rels/slide49.xml.rels" ContentType="application/vnd.openxmlformats-package.relationships+xml"/>
  <Override PartName="/ppt/slides/_rels/slide48.xml.rels" ContentType="application/vnd.openxmlformats-package.relationships+xml"/>
  <Override PartName="/ppt/slides/_rels/slide21.xml.rels" ContentType="application/vnd.openxmlformats-package.relationships+xml"/>
  <Override PartName="/ppt/slides/_rels/slide32.xml.rels" ContentType="application/vnd.openxmlformats-package.relationships+xml"/>
  <Override PartName="/ppt/slides/_rels/slide20.xml.rels" ContentType="application/vnd.openxmlformats-package.relationships+xml"/>
  <Override PartName="/ppt/slides/_rels/slide31.xml.rels" ContentType="application/vnd.openxmlformats-package.relationships+xml"/>
  <Override PartName="/ppt/slides/_rels/slide16.xml.rels" ContentType="application/vnd.openxmlformats-package.relationships+xml"/>
  <Override PartName="/ppt/slides/_rels/slide23.xml.rels" ContentType="application/vnd.openxmlformats-package.relationships+xml"/>
  <Override PartName="/ppt/slides/_rels/slide1.xml.rels" ContentType="application/vnd.openxmlformats-package.relationships+xml"/>
  <Override PartName="/ppt/slides/_rels/slide15.xml.rels" ContentType="application/vnd.openxmlformats-package.relationships+xml"/>
  <Override PartName="/ppt/slides/_rels/slide22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50.xml.rels" ContentType="application/vnd.openxmlformats-package.relationships+xml"/>
  <Override PartName="/ppt/slides/_rels/slide5.xml.rels" ContentType="application/vnd.openxmlformats-package.relationships+xml"/>
  <Override PartName="/ppt/slides/_rels/slide27.xml.rels" ContentType="application/vnd.openxmlformats-package.relationships+xml"/>
  <Override PartName="/ppt/slides/_rels/slide19.xml.rels" ContentType="application/vnd.openxmlformats-package.relationships+xml"/>
  <Override PartName="/ppt/slides/_rels/slide12.xml.rels" ContentType="application/vnd.openxmlformats-package.relationships+xml"/>
  <Override PartName="/ppt/slides/_rels/slide4.xml.rels" ContentType="application/vnd.openxmlformats-package.relationships+xml"/>
  <Override PartName="/ppt/slides/_rels/slide51.xml.rels" ContentType="application/vnd.openxmlformats-package.relationships+xml"/>
  <Override PartName="/ppt/slides/_rels/slide6.xml.rels" ContentType="application/vnd.openxmlformats-package.relationships+xml"/>
  <Override PartName="/ppt/slides/_rels/slide28.xml.rels" ContentType="application/vnd.openxmlformats-package.relationships+xml"/>
  <Override PartName="/ppt/slides/_rels/slide7.xml.rels" ContentType="application/vnd.openxmlformats-package.relationships+xml"/>
  <Override PartName="/ppt/slides/_rels/slide3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2.xml.rels" ContentType="application/vnd.openxmlformats-package.relationships+xml"/>
  <Override PartName="/ppt/slides/_rels/slide24.xml.rels" ContentType="application/vnd.openxmlformats-package.relationships+xml"/>
  <Override PartName="/ppt/slides/_rels/slide17.xml.rels" ContentType="application/vnd.openxmlformats-package.relationships+xml"/>
  <Override PartName="/ppt/slides/_rels/slide29.xml.rels" ContentType="application/vnd.openxmlformats-package.relationships+xml"/>
  <Override PartName="/ppt/slides/_rels/slide10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58.xml.rels" ContentType="application/vnd.openxmlformats-package.relationships+xml"/>
  <Override PartName="/ppt/slides/_rels/slide26.xml.rels" ContentType="application/vnd.openxmlformats-package.relationships+xml"/>
  <Override PartName="/ppt/slides/_rels/slide30.xml.rels" ContentType="application/vnd.openxmlformats-package.relationships+xml"/>
  <Override PartName="/ppt/slides/_rels/slide33.xml.rels" ContentType="application/vnd.openxmlformats-package.relationships+xml"/>
  <Override PartName="/ppt/slides/_rels/slide44.xml.rels" ContentType="application/vnd.openxmlformats-package.relationships+xml"/>
  <Override PartName="/ppt/slides/_rels/slide34.xml.rels" ContentType="application/vnd.openxmlformats-package.relationships+xml"/>
  <Override PartName="/ppt/slides/_rels/slide45.xml.rels" ContentType="application/vnd.openxmlformats-package.relationships+xml"/>
  <Override PartName="/ppt/slides/_rels/slide35.xml.rels" ContentType="application/vnd.openxmlformats-package.relationships+xml"/>
  <Override PartName="/ppt/slides/_rels/slide36.xml.rels" ContentType="application/vnd.openxmlformats-package.relationships+xml"/>
  <Override PartName="/ppt/slides/_rels/slide37.xml.rels" ContentType="application/vnd.openxmlformats-package.relationships+xml"/>
  <Override PartName="/ppt/slides/_rels/slide38.xml.rels" ContentType="application/vnd.openxmlformats-package.relationships+xml"/>
  <Override PartName="/ppt/slides/_rels/slide39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slide53.xml" ContentType="application/vnd.openxmlformats-officedocument.presentationml.slide+xml"/>
  <Override PartName="/ppt/slides/slide5.xml" ContentType="application/vnd.openxmlformats-officedocument.presentationml.slide+xml"/>
  <Override PartName="/ppt/slides/slide27.xml" ContentType="application/vnd.openxmlformats-officedocument.presentationml.slide+xml"/>
  <Override PartName="/ppt/slides/slide52.xml" ContentType="application/vnd.openxmlformats-officedocument.presentationml.slide+xml"/>
  <Override PartName="/ppt/slides/slide4.xml" ContentType="application/vnd.openxmlformats-officedocument.presentationml.slide+xml"/>
  <Override PartName="/ppt/slides/slide26.xml" ContentType="application/vnd.openxmlformats-officedocument.presentationml.slide+xml"/>
  <Override PartName="/ppt/slides/slide51.xml" ContentType="application/vnd.openxmlformats-officedocument.presentationml.slide+xml"/>
  <Override PartName="/ppt/slides/slide3.xml" ContentType="application/vnd.openxmlformats-officedocument.presentationml.slide+xml"/>
  <Override PartName="/ppt/slides/slide25.xml" ContentType="application/vnd.openxmlformats-officedocument.presentationml.slide+xml"/>
  <Override PartName="/ppt/slides/slide19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56.xml" ContentType="application/vnd.openxmlformats-officedocument.presentationml.slide+xml"/>
  <Override PartName="/ppt/slides/slide8.xml" ContentType="application/vnd.openxmlformats-officedocument.presentationml.slide+xml"/>
  <Override PartName="/ppt/slides/slide50.xml" ContentType="application/vnd.openxmlformats-officedocument.presentationml.slide+xml"/>
  <Override PartName="/ppt/slides/slide2.xml" ContentType="application/vnd.openxmlformats-officedocument.presentationml.slide+xml"/>
  <Override PartName="/ppt/slides/slide24.xml" ContentType="application/vnd.openxmlformats-officedocument.presentationml.slide+xml"/>
  <Override PartName="/ppt/slides/slide11.xml" ContentType="application/vnd.openxmlformats-officedocument.presentationml.slide+xml"/>
  <Override PartName="/ppt/slides/slide57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55.xml" ContentType="application/vnd.openxmlformats-officedocument.presentationml.slide+xml"/>
  <Override PartName="/ppt/slides/slide7.xml" ContentType="application/vnd.openxmlformats-officedocument.presentationml.slide+xml"/>
  <Override PartName="/ppt/slides/slide29.xml" ContentType="application/vnd.openxmlformats-officedocument.presentationml.slid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47.png" ContentType="image/png"/>
  <Override PartName="/ppt/media/image46.png" ContentType="image/png"/>
  <Override PartName="/ppt/media/image45.png" ContentType="image/png"/>
  <Override PartName="/ppt/media/image43.png" ContentType="image/png"/>
  <Override PartName="/ppt/media/image42.png" ContentType="image/png"/>
  <Override PartName="/ppt/media/image41.png" ContentType="image/png"/>
  <Override PartName="/ppt/media/image40.png" ContentType="image/png"/>
  <Override PartName="/ppt/media/image39.png" ContentType="image/png"/>
  <Override PartName="/ppt/media/image35.png" ContentType="image/png"/>
  <Override PartName="/ppt/media/image34.png" ContentType="image/png"/>
  <Override PartName="/ppt/media/image33.png" ContentType="image/png"/>
  <Override PartName="/ppt/media/image32.png" ContentType="image/png"/>
  <Override PartName="/ppt/media/image31.png" ContentType="image/png"/>
  <Override PartName="/ppt/media/image30.png" ContentType="image/png"/>
  <Override PartName="/ppt/media/image29.png" ContentType="image/png"/>
  <Override PartName="/ppt/media/image28.png" ContentType="image/png"/>
  <Override PartName="/ppt/media/image27.png" ContentType="image/png"/>
  <Override PartName="/ppt/media/image26.png" ContentType="image/png"/>
  <Override PartName="/ppt/media/image25.png" ContentType="image/png"/>
  <Override PartName="/ppt/media/image10.png" ContentType="image/png"/>
  <Override PartName="/ppt/media/image24.png" ContentType="image/png"/>
  <Override PartName="/ppt/media/image9.png" ContentType="image/png"/>
  <Override PartName="/ppt/media/image37.png" ContentType="image/png"/>
  <Override PartName="/ppt/media/image2.png" ContentType="image/png"/>
  <Override PartName="/ppt/media/image22.png" ContentType="image/png"/>
  <Override PartName="/ppt/media/image6.jpeg" ContentType="image/jpeg"/>
  <Override PartName="/ppt/media/image12.png" ContentType="image/png"/>
  <Override PartName="/ppt/media/image36.png" ContentType="image/png"/>
  <Override PartName="/ppt/media/image1.png" ContentType="image/png"/>
  <Override PartName="/ppt/media/image21.png" ContentType="image/png"/>
  <Override PartName="/ppt/media/image44.png" ContentType="image/png"/>
  <Override PartName="/ppt/media/image11.jpeg" ContentType="image/jpeg"/>
  <Override PartName="/ppt/media/image5.jpeg" ContentType="image/jpeg"/>
  <Override PartName="/ppt/media/image8.png" ContentType="image/png"/>
  <Override PartName="/ppt/media/image23.png" ContentType="image/png"/>
  <Override PartName="/ppt/media/image38.png" ContentType="image/png"/>
  <Override PartName="/ppt/media/image3.png" ContentType="image/png"/>
  <Override PartName="/ppt/media/image4.jpeg" ContentType="image/jpeg"/>
  <Override PartName="/ppt/media/image13.png" ContentType="image/png"/>
  <Override PartName="/ppt/media/image14.png" ContentType="image/png"/>
  <Override PartName="/ppt/media/image7.jpeg" ContentType="image/jpe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slideLayouts/_rels/slideLayout1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368000"/>
            <a:ext cx="9072000" cy="3288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907200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216000"/>
            <a:ext cx="7020000" cy="4340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4000" y="30855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30855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3085560"/>
            <a:ext cx="907200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907200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3085560"/>
            <a:ext cx="907200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04000" y="30855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152680" y="30855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29210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560" y="1368000"/>
            <a:ext cx="29210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9120" y="1368000"/>
            <a:ext cx="29210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504000" y="3085560"/>
            <a:ext cx="29210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560" y="3085560"/>
            <a:ext cx="29210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639120" y="3085560"/>
            <a:ext cx="29210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-58320" y="81000"/>
            <a:ext cx="7794360" cy="120564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907200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Click to edit the outline text format</a:t>
            </a:r>
            <a:endParaRPr b="0" lang="en-US" sz="2000" spc="-1" strike="noStrike">
              <a:latin typeface="Arial"/>
            </a:endParaRPr>
          </a:p>
          <a:p>
            <a:pPr lvl="1" marL="864000" indent="-324000">
              <a:spcAft>
                <a:spcPts val="918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280" spc="-1" strike="noStrike">
                <a:latin typeface="Arial"/>
              </a:rPr>
              <a:t>Second Outline Level</a:t>
            </a:r>
            <a:endParaRPr b="0" lang="en-US" sz="2280" spc="-1" strike="noStrike">
              <a:latin typeface="Arial"/>
            </a:endParaRPr>
          </a:p>
          <a:p>
            <a:pPr lvl="2" marL="1296000" indent="-288000">
              <a:spcAft>
                <a:spcPts val="68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50" spc="-1" strike="noStrike">
                <a:latin typeface="Arial"/>
              </a:rPr>
              <a:t>Third Outline Level</a:t>
            </a:r>
            <a:endParaRPr b="0" lang="en-US" sz="1950" spc="-1" strike="noStrike">
              <a:latin typeface="Arial"/>
            </a:endParaRPr>
          </a:p>
          <a:p>
            <a:pPr lvl="3" marL="1728000" indent="-216000">
              <a:spcAft>
                <a:spcPts val="459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29" spc="-1" strike="noStrike">
                <a:latin typeface="Arial"/>
              </a:rPr>
              <a:t>Fourth Outline Level</a:t>
            </a:r>
            <a:endParaRPr b="0" lang="en-US" sz="1629" spc="-1" strike="noStrike">
              <a:latin typeface="Arial"/>
            </a:endParaRPr>
          </a:p>
          <a:p>
            <a:pPr lvl="4" marL="2160000" indent="-216000">
              <a:spcAft>
                <a:spcPts val="23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29" spc="-1" strike="noStrike">
                <a:latin typeface="Arial"/>
              </a:rPr>
              <a:t>Fifth Outline Level</a:t>
            </a:r>
            <a:endParaRPr b="0" lang="en-US" sz="1629" spc="-1" strike="noStrike">
              <a:latin typeface="Arial"/>
            </a:endParaRPr>
          </a:p>
          <a:p>
            <a:pPr lvl="5" marL="2592000" indent="-216000">
              <a:spcAft>
                <a:spcPts val="23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29" spc="-1" strike="noStrike">
                <a:latin typeface="Arial"/>
              </a:rPr>
              <a:t>Sixth Outline Level</a:t>
            </a:r>
            <a:endParaRPr b="0" lang="en-US" sz="1629" spc="-1" strike="noStrike">
              <a:latin typeface="Arial"/>
            </a:endParaRPr>
          </a:p>
          <a:p>
            <a:pPr lvl="6" marL="3024000" indent="-216000">
              <a:spcAft>
                <a:spcPts val="23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29" spc="-1" strike="noStrike">
                <a:latin typeface="Arial"/>
              </a:rPr>
              <a:t>Seventh Outline Level</a:t>
            </a:r>
            <a:endParaRPr b="0" lang="en-US" sz="1629" spc="-1" strike="noStrike"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516492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Arial"/>
              </a:rPr>
              <a:t>&lt;date/time&gt;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000" y="5164920"/>
            <a:ext cx="319500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US" sz="1400" spc="-1" strike="noStrike">
                <a:latin typeface="Arial"/>
              </a:rPr>
              <a:t>&lt;footer&gt;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000" y="516492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53169EF2-DF45-41CF-BA58-4296DFE6D4C3}" type="slidenum">
              <a:rPr b="0" lang="en-US" sz="1400" spc="-1" strike="noStrike">
                <a:latin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://www.hack23.com/" TargetMode="External"/><Relationship Id="rId2" Type="http://schemas.openxmlformats.org/officeDocument/2006/relationships/hyperlink" Target="https://github.com/pethers" TargetMode="External"/><Relationship Id="rId3" Type="http://schemas.openxmlformats.org/officeDocument/2006/relationships/hyperlink" Target="https://www.linkedin.com/in/james-pether-s&#246;rling-41194218/" TargetMode="External"/><Relationship Id="rId4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hyperlink" Target="https://www.openhub.net/accounts/pether" TargetMode="External"/><Relationship Id="rId3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wirelesscar.com/" TargetMode="Externa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https://www.hack23.com/sonar/" TargetMode="External"/><Relationship Id="rId2" Type="http://schemas.openxmlformats.org/officeDocument/2006/relationships/hyperlink" Target="https://github.com/Hack23/cia" TargetMode="External"/><Relationship Id="rId3" Type="http://schemas.openxmlformats.org/officeDocument/2006/relationships/hyperlink" Target="https://www.hack23.com/cia/" TargetMode="External"/><Relationship Id="rId4" Type="http://schemas.openxmlformats.org/officeDocument/2006/relationships/image" Target="../media/image14.png"/><Relationship Id="rId5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hyperlink" Target="https://cwe.mitre.org/" TargetMode="External"/><Relationship Id="rId2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hyperlink" Target="https://www.sans.org/top25-software-errors/" TargetMode="External"/><Relationship Id="rId2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hyperlink" Target="https://www.owasp.org/index.php/Category:OWASP_Top_Ten_Project" TargetMode="External"/><Relationship Id="rId2" Type="http://schemas.openxmlformats.org/officeDocument/2006/relationships/slideLayout" Target="../slideLayouts/slideLayout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hyperlink" Target="https://nvd.nist.gov/" TargetMode="External"/><Relationship Id="rId2" Type="http://schemas.openxmlformats.org/officeDocument/2006/relationships/hyperlink" Target="https://nvd.nist.gov/vuln-metrics/cvss/v3-calculator" TargetMode="External"/><Relationship Id="rId3" Type="http://schemas.openxmlformats.org/officeDocument/2006/relationships/slideLayout" Target="../slideLayouts/slideLayout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hyperlink" Target="https://alphabravo.io/wp-content/uploads/2019/09/DoD-Enterprise-DevSecOps-Reference-Design-V1.0.pdf" TargetMode="External"/><Relationship Id="rId2" Type="http://schemas.openxmlformats.org/officeDocument/2006/relationships/slideLayout" Target="../slideLayouts/slideLayout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hyperlink" Target="https://www.owasp.org/index.php/Component_Analysis" TargetMode="External"/><Relationship Id="rId2" Type="http://schemas.openxmlformats.org/officeDocument/2006/relationships/hyperlink" Target="https://www.owasp.org/index.php/Component_Analysis" TargetMode="External"/><Relationship Id="rId3" Type="http://schemas.openxmlformats.org/officeDocument/2006/relationships/slideLayout" Target="../slideLayouts/slideLayout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hyperlink" Target="https://www.sonatype.com/en-us/2019ssc" TargetMode="External"/><Relationship Id="rId3" Type="http://schemas.openxmlformats.org/officeDocument/2006/relationships/slideLayout" Target="../slideLayouts/slideLayout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2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hyperlink" Target="https://www.hack23.com/jenkins/view/Pipelines/job/CloudPipeline/" TargetMode="External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3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hyperlink" Target="https://www.sonarqube.org/" TargetMode="External"/><Relationship Id="rId2" Type="http://schemas.openxmlformats.org/officeDocument/2006/relationships/hyperlink" Target="https://github.com/Coveros/zap-sonar-plugin" TargetMode="External"/><Relationship Id="rId3" Type="http://schemas.openxmlformats.org/officeDocument/2006/relationships/hyperlink" Target="https://github.com/Coveros/zap-sonar-plugin" TargetMode="External"/><Relationship Id="rId4" Type="http://schemas.openxmlformats.org/officeDocument/2006/relationships/hyperlink" Target="https://github.com/SonarSecurityCommunity/dependency-check-sonar-plugin" TargetMode="External"/><Relationship Id="rId5" Type="http://schemas.openxmlformats.org/officeDocument/2006/relationships/hyperlink" Target="https://github.com/SonarSecurityCommunity/dependency-check-sonar-plugin" TargetMode="External"/><Relationship Id="rId6" Type="http://schemas.openxmlformats.org/officeDocument/2006/relationships/hyperlink" Target="https://github.com/porscheinformatik/sonarqube-licensecheck" TargetMode="External"/><Relationship Id="rId7" Type="http://schemas.openxmlformats.org/officeDocument/2006/relationships/hyperlink" Target="https://github.com/porscheinformatik/sonarqube-licensecheck" TargetMode="External"/><Relationship Id="rId8" Type="http://schemas.openxmlformats.org/officeDocument/2006/relationships/hyperlink" Target="https://github.com/reallyinsane/mathan-dependency-updates-sonar-plugin" TargetMode="External"/><Relationship Id="rId9" Type="http://schemas.openxmlformats.org/officeDocument/2006/relationships/slideLayout" Target="../slideLayouts/slideLayout2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3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3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3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3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3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3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2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3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3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3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3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3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3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3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3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8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Secure your development pipeline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James Pether Sörling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latin typeface="Arial"/>
                <a:hlinkClick r:id="rId1"/>
              </a:rPr>
              <a:t>www.hack23.com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  <a:hlinkClick r:id="rId2"/>
              </a:rPr>
              <a:t>https://github.com/pethers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  <a:hlinkClick r:id="rId3"/>
              </a:rPr>
              <a:t>https://www.linkedin.com/in/james-pether-sörling-41194218/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About me: Open source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2092680" y="1368000"/>
            <a:ext cx="5894280" cy="3288240"/>
          </a:xfrm>
          <a:prstGeom prst="rect">
            <a:avLst/>
          </a:prstGeom>
          <a:ln>
            <a:noFill/>
          </a:ln>
        </p:spPr>
      </p:pic>
      <p:sp>
        <p:nvSpPr>
          <p:cNvPr id="46" name="TextShape 2"/>
          <p:cNvSpPr txBox="1"/>
          <p:nvPr/>
        </p:nvSpPr>
        <p:spPr>
          <a:xfrm>
            <a:off x="2327040" y="4959720"/>
            <a:ext cx="436716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  <a:hlinkClick r:id="rId2"/>
              </a:rPr>
              <a:t>https://www.openhub.net/accounts/pether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About me: Open source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pic>
        <p:nvPicPr>
          <p:cNvPr id="49" name="" descr=""/>
          <p:cNvPicPr/>
          <p:nvPr/>
        </p:nvPicPr>
        <p:blipFill>
          <a:blip r:embed="rId1"/>
          <a:stretch/>
        </p:blipFill>
        <p:spPr>
          <a:xfrm>
            <a:off x="504000" y="1368000"/>
            <a:ext cx="8688960" cy="3120120"/>
          </a:xfrm>
          <a:prstGeom prst="rect">
            <a:avLst/>
          </a:prstGeom>
          <a:ln>
            <a:noFill/>
          </a:ln>
        </p:spPr>
      </p:pic>
      <p:sp>
        <p:nvSpPr>
          <p:cNvPr id="50" name="TextShape 3"/>
          <p:cNvSpPr txBox="1"/>
          <p:nvPr/>
        </p:nvSpPr>
        <p:spPr>
          <a:xfrm>
            <a:off x="2560320" y="4937760"/>
            <a:ext cx="288432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https://sourcerer.io/pethers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About me: Preferences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52" name="" descr=""/>
          <p:cNvPicPr/>
          <p:nvPr/>
        </p:nvPicPr>
        <p:blipFill>
          <a:blip r:embed="rId1"/>
          <a:stretch/>
        </p:blipFill>
        <p:spPr>
          <a:xfrm>
            <a:off x="885960" y="1368000"/>
            <a:ext cx="2157120" cy="1568160"/>
          </a:xfrm>
          <a:prstGeom prst="rect">
            <a:avLst/>
          </a:prstGeom>
          <a:ln>
            <a:noFill/>
          </a:ln>
        </p:spPr>
      </p:pic>
      <p:pic>
        <p:nvPicPr>
          <p:cNvPr id="53" name="" descr=""/>
          <p:cNvPicPr/>
          <p:nvPr/>
        </p:nvPicPr>
        <p:blipFill>
          <a:blip r:embed="rId2"/>
          <a:stretch/>
        </p:blipFill>
        <p:spPr>
          <a:xfrm>
            <a:off x="4248000" y="1368000"/>
            <a:ext cx="1568160" cy="1568160"/>
          </a:xfrm>
          <a:prstGeom prst="rect">
            <a:avLst/>
          </a:prstGeom>
          <a:ln>
            <a:noFill/>
          </a:ln>
        </p:spPr>
      </p:pic>
      <p:pic>
        <p:nvPicPr>
          <p:cNvPr id="54" name="" descr=""/>
          <p:cNvPicPr/>
          <p:nvPr/>
        </p:nvPicPr>
        <p:blipFill>
          <a:blip r:embed="rId3"/>
          <a:stretch/>
        </p:blipFill>
        <p:spPr>
          <a:xfrm>
            <a:off x="6852960" y="1368000"/>
            <a:ext cx="2493000" cy="1568160"/>
          </a:xfrm>
          <a:prstGeom prst="rect">
            <a:avLst/>
          </a:prstGeom>
          <a:ln>
            <a:noFill/>
          </a:ln>
        </p:spPr>
      </p:pic>
      <p:pic>
        <p:nvPicPr>
          <p:cNvPr id="55" name="" descr=""/>
          <p:cNvPicPr/>
          <p:nvPr/>
        </p:nvPicPr>
        <p:blipFill>
          <a:blip r:embed="rId4"/>
          <a:stretch/>
        </p:blipFill>
        <p:spPr>
          <a:xfrm>
            <a:off x="1180440" y="3085560"/>
            <a:ext cx="1568160" cy="1568160"/>
          </a:xfrm>
          <a:prstGeom prst="rect">
            <a:avLst/>
          </a:prstGeom>
          <a:ln>
            <a:noFill/>
          </a:ln>
        </p:spPr>
      </p:pic>
      <p:pic>
        <p:nvPicPr>
          <p:cNvPr id="56" name="" descr=""/>
          <p:cNvPicPr/>
          <p:nvPr/>
        </p:nvPicPr>
        <p:blipFill>
          <a:blip r:embed="rId5"/>
          <a:stretch/>
        </p:blipFill>
        <p:spPr>
          <a:xfrm>
            <a:off x="4248000" y="3085560"/>
            <a:ext cx="1568160" cy="1568160"/>
          </a:xfrm>
          <a:prstGeom prst="rect">
            <a:avLst/>
          </a:prstGeom>
          <a:ln>
            <a:noFill/>
          </a:ln>
        </p:spPr>
      </p:pic>
      <p:pic>
        <p:nvPicPr>
          <p:cNvPr id="57" name="" descr=""/>
          <p:cNvPicPr/>
          <p:nvPr/>
        </p:nvPicPr>
        <p:blipFill>
          <a:blip r:embed="rId6"/>
          <a:stretch/>
        </p:blipFill>
        <p:spPr>
          <a:xfrm>
            <a:off x="6837120" y="3085560"/>
            <a:ext cx="2525040" cy="1568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About me : Work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9" name="TextShape 2"/>
          <p:cNvSpPr txBox="1"/>
          <p:nvPr/>
        </p:nvSpPr>
        <p:spPr>
          <a:xfrm>
            <a:off x="504000" y="1368000"/>
            <a:ext cx="9072000" cy="174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 fontScale="47000"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Experience from development, security and operations.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20+ years java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10+ years aws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Currently : Security architect </a:t>
            </a:r>
            <a:r>
              <a:rPr b="0" lang="en-US" sz="2000" spc="-1" strike="noStrike">
                <a:latin typeface="Arial"/>
                <a:hlinkClick r:id="rId1"/>
              </a:rPr>
              <a:t>https://www.wirelesscar.com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Working with security and compliance in the cloud.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  <p:pic>
        <p:nvPicPr>
          <p:cNvPr id="60" name="wirelesscar-logo.svg" descr=""/>
          <p:cNvPicPr/>
          <p:nvPr/>
        </p:nvPicPr>
        <p:blipFill>
          <a:blip r:embed="rId2"/>
          <a:stretch/>
        </p:blipFill>
        <p:spPr>
          <a:xfrm>
            <a:off x="4364640" y="3383280"/>
            <a:ext cx="5145120" cy="1074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Intro: Why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2" name="" descr=""/>
          <p:cNvPicPr/>
          <p:nvPr/>
        </p:nvPicPr>
        <p:blipFill>
          <a:blip r:embed="rId1"/>
          <a:stretch/>
        </p:blipFill>
        <p:spPr>
          <a:xfrm>
            <a:off x="1371600" y="1097280"/>
            <a:ext cx="5577840" cy="4563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Intro:Who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4" name="" descr=""/>
          <p:cNvPicPr/>
          <p:nvPr/>
        </p:nvPicPr>
        <p:blipFill>
          <a:blip r:embed="rId1"/>
          <a:stretch/>
        </p:blipFill>
        <p:spPr>
          <a:xfrm>
            <a:off x="914400" y="1280160"/>
            <a:ext cx="6844680" cy="3928320"/>
          </a:xfrm>
          <a:prstGeom prst="rect">
            <a:avLst/>
          </a:prstGeom>
          <a:ln>
            <a:noFill/>
          </a:ln>
        </p:spPr>
      </p:pic>
      <p:sp>
        <p:nvSpPr>
          <p:cNvPr id="65" name="TextShape 2"/>
          <p:cNvSpPr txBox="1"/>
          <p:nvPr/>
        </p:nvSpPr>
        <p:spPr>
          <a:xfrm>
            <a:off x="1355760" y="5303520"/>
            <a:ext cx="614268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The-State-Of-Open-Source-Security-Report-2019-Snyk.pdf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Intro: How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7" name="" descr=""/>
          <p:cNvPicPr/>
          <p:nvPr/>
        </p:nvPicPr>
        <p:blipFill>
          <a:blip r:embed="rId1"/>
          <a:stretch/>
        </p:blipFill>
        <p:spPr>
          <a:xfrm>
            <a:off x="1392480" y="1554480"/>
            <a:ext cx="6745680" cy="3288240"/>
          </a:xfrm>
          <a:prstGeom prst="rect">
            <a:avLst/>
          </a:prstGeom>
          <a:ln>
            <a:noFill/>
          </a:ln>
        </p:spPr>
      </p:pic>
      <p:sp>
        <p:nvSpPr>
          <p:cNvPr id="68" name="TextShape 2"/>
          <p:cNvSpPr txBox="1"/>
          <p:nvPr/>
        </p:nvSpPr>
        <p:spPr>
          <a:xfrm>
            <a:off x="1355760" y="5303520"/>
            <a:ext cx="614268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The-State-Of-Open-Source-Security-Report-2019-Snyk.pdf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69" name="TextShape 3"/>
          <p:cNvSpPr txBox="1"/>
          <p:nvPr/>
        </p:nvSpPr>
        <p:spPr>
          <a:xfrm>
            <a:off x="185040" y="4774320"/>
            <a:ext cx="731304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Missing: We dynamically test our running application for vulnerabilities 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Intro: Agenda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" name="TextShape 2"/>
          <p:cNvSpPr txBox="1"/>
          <p:nvPr/>
        </p:nvSpPr>
        <p:spPr>
          <a:xfrm>
            <a:off x="504000" y="1368000"/>
            <a:ext cx="9072000" cy="3412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spAutoFit/>
          </a:bodyPr>
          <a:p>
            <a:pPr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 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Tracking bugs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DevSecOps 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Security testing 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Secure development pipeline  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Sonarqube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Demo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Tracking bugs : Example project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3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Open source project "Citizen Intelligence Agency::Tracking politicians like bugs." is used for all examples.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Source 11 , Possible runtime 11, 12, 13, 14b13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Sonarqube : </a:t>
            </a:r>
            <a:r>
              <a:rPr b="0" lang="en-US" sz="2000" spc="-1" strike="noStrike">
                <a:latin typeface="Arial"/>
                <a:hlinkClick r:id="rId1"/>
              </a:rPr>
              <a:t>https://www.hack23.com/sonar/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Source: </a:t>
            </a:r>
            <a:r>
              <a:rPr b="0" lang="en-US" sz="2000" spc="-1" strike="noStrike">
                <a:latin typeface="Arial"/>
                <a:hlinkClick r:id="rId2"/>
              </a:rPr>
              <a:t>https://github.com/Hack23/cia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Demo : </a:t>
            </a:r>
            <a:r>
              <a:rPr b="0" lang="en-US" sz="2000" spc="-1" strike="noStrike">
                <a:latin typeface="Arial"/>
                <a:hlinkClick r:id="rId3"/>
              </a:rPr>
              <a:t>https://www.hack23.com/cia/</a:t>
            </a:r>
            <a:r>
              <a:rPr b="0" lang="en-US" sz="2000" spc="-1" strike="noStrike">
                <a:latin typeface="Arial"/>
              </a:rPr>
              <a:t> (running JDK 13)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  <p:pic>
        <p:nvPicPr>
          <p:cNvPr id="74" name="" descr=""/>
          <p:cNvPicPr/>
          <p:nvPr/>
        </p:nvPicPr>
        <p:blipFill>
          <a:blip r:embed="rId4"/>
          <a:stretch/>
        </p:blipFill>
        <p:spPr>
          <a:xfrm>
            <a:off x="7925040" y="152640"/>
            <a:ext cx="1036080" cy="1036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Tracking bugs : How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So how do we track bugs(security) ?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Shape 1"/>
          <p:cNvSpPr txBox="1"/>
          <p:nvPr/>
        </p:nvSpPr>
        <p:spPr>
          <a:xfrm>
            <a:off x="4572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Tracking bugs: Types of bugs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Common Weakness Enumeration (CWE) is a category system for software weaknesses and vulnerabilities.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  <a:hlinkClick r:id="rId1"/>
              </a:rPr>
              <a:t>https://cwe.mitre.org/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4572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Tracking bugs: </a:t>
            </a:r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Most Dangerous Software Errors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0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The SANS Top 25 Most Dangerous Software Errors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  <a:hlinkClick r:id="rId1"/>
              </a:rPr>
              <a:t>https://www.sans.org/top25-software-errors/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4572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Tracking bugs: </a:t>
            </a:r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Web Application Security Risks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OWASP Top 10 Most Critical Web Application Security Risks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  <a:hlinkClick r:id="rId1"/>
              </a:rPr>
              <a:t>https://www.owasp.org/index.php/Category:OWASP_Top_Ten_Project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504000" y="-75240"/>
            <a:ext cx="7020000" cy="1518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Tracking bugs: Known </a:t>
            </a:r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vulnerabilities in software 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Common Vulnerabilities and Exposures (CVE)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cve-NUMBER reference for publicly known security vulnerabilities classified by risk score 0-10. with 10 being the most severe.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  <a:hlinkClick r:id="rId1"/>
              </a:rPr>
              <a:t>https://nvd.nist.gov/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  <a:hlinkClick r:id="rId2"/>
              </a:rPr>
              <a:t>https://nvd.nist.gov/vuln-metrics/cvss/v3-calculator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Tracking bugs: </a:t>
            </a:r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Vulnerabilities without cve:s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Not all security issues covered, mainly companies and large organizations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So important to patch often.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DevSecOps Reference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6583680" y="4884120"/>
            <a:ext cx="3383280" cy="602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DoD-Enterprise-DevSecOps-Reference-Design-V1.0.pdf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9" name="TextShape 3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  <a:hlinkClick r:id="rId1"/>
              </a:rPr>
              <a:t>https://alphabravo.io/wp-content/uploads/2019/09/DoD-Enterprise-DevSecOps-Reference-Design-V1.0.pdf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DevSecOps Processes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1920240" y="1280160"/>
            <a:ext cx="5577840" cy="4333320"/>
          </a:xfrm>
          <a:prstGeom prst="rect">
            <a:avLst/>
          </a:prstGeom>
          <a:ln>
            <a:noFill/>
          </a:ln>
        </p:spPr>
      </p:pic>
      <p:sp>
        <p:nvSpPr>
          <p:cNvPr id="92" name="TextShape 2"/>
          <p:cNvSpPr txBox="1"/>
          <p:nvPr/>
        </p:nvSpPr>
        <p:spPr>
          <a:xfrm>
            <a:off x="6583680" y="4884120"/>
            <a:ext cx="3383280" cy="602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DoD-Enterprise-DevSecOps-Reference-Design-V1.0.pdf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DevSecOps software lifecycle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4" name="" descr=""/>
          <p:cNvPicPr/>
          <p:nvPr/>
        </p:nvPicPr>
        <p:blipFill>
          <a:blip r:embed="rId1"/>
          <a:stretch/>
        </p:blipFill>
        <p:spPr>
          <a:xfrm>
            <a:off x="582840" y="1364400"/>
            <a:ext cx="8012520" cy="3664800"/>
          </a:xfrm>
          <a:prstGeom prst="rect">
            <a:avLst/>
          </a:prstGeom>
          <a:ln>
            <a:noFill/>
          </a:ln>
        </p:spPr>
      </p:pic>
      <p:sp>
        <p:nvSpPr>
          <p:cNvPr id="95" name="TextShape 2"/>
          <p:cNvSpPr txBox="1"/>
          <p:nvPr/>
        </p:nvSpPr>
        <p:spPr>
          <a:xfrm>
            <a:off x="1796040" y="4957200"/>
            <a:ext cx="588492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DoD-Enterprise-DevSecOps-Reference-Design-V1.0.pdf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Security test : Types of security test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Static application security test(SAST) (scan code)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Software composition analysis(SCA) </a:t>
            </a: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(scan dependencies)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Dynamic application security test(DAST) (scan applications)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504000" y="64440"/>
            <a:ext cx="7020000" cy="12391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2800" spc="-1" strike="noStrike">
                <a:solidFill>
                  <a:srgbClr val="eeeeee"/>
                </a:solidFill>
                <a:latin typeface="Franklin Gothic Book"/>
              </a:rPr>
              <a:t>Security test : Static application security test(SAST)</a:t>
            </a:r>
            <a:br/>
            <a:endParaRPr b="0" lang="en-US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TextShape 2"/>
          <p:cNvSpPr txBox="1"/>
          <p:nvPr/>
        </p:nvSpPr>
        <p:spPr>
          <a:xfrm>
            <a:off x="548640" y="13752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Analysis of code, so requires source code.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Do not require application to deployed/running.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2800" spc="-1" strike="noStrike">
                <a:solidFill>
                  <a:srgbClr val="eeeeee"/>
                </a:solidFill>
                <a:latin typeface="Franklin Gothic Book"/>
              </a:rPr>
              <a:t>Security test : SAST questions</a:t>
            </a:r>
            <a:endParaRPr b="0" lang="en-US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How much code is in the project ?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Is the code tested ?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How much of it is tested ?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How many potential issues can be detected by the scanning code ? 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2800" spc="-1" strike="noStrike">
                <a:solidFill>
                  <a:srgbClr val="eeeeee"/>
                </a:solidFill>
                <a:latin typeface="Franklin Gothic Book"/>
              </a:rPr>
              <a:t>Security test :</a:t>
            </a:r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 SAST alternatives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TextShape 2"/>
          <p:cNvSpPr txBox="1"/>
          <p:nvPr/>
        </p:nvSpPr>
        <p:spPr>
          <a:xfrm>
            <a:off x="504000" y="13680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lnSpc>
                <a:spcPct val="100000"/>
              </a:lnSpc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  <a:ea typeface="DejaVu Sans"/>
              </a:rPr>
              <a:t>Sonarqube</a:t>
            </a:r>
            <a:endParaRPr b="0" lang="en-US" sz="26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  <a:ea typeface="DejaVu Sans"/>
              </a:rPr>
              <a:t>Pmd </a:t>
            </a:r>
            <a:r>
              <a:rPr b="0" lang="en-US" sz="2000" spc="-1" strike="noStrike">
                <a:latin typeface="Arial"/>
                <a:ea typeface="DejaVu Sans"/>
              </a:rPr>
              <a:t>(open source)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  <a:ea typeface="DejaVu Sans"/>
              </a:rPr>
              <a:t>Findbugs </a:t>
            </a:r>
            <a:r>
              <a:rPr b="0" lang="en-US" sz="2000" spc="-1" strike="noStrike">
                <a:latin typeface="Arial"/>
                <a:ea typeface="DejaVu Sans"/>
              </a:rPr>
              <a:t>(open source)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  <a:ea typeface="DejaVu Sans"/>
              </a:rPr>
              <a:t>Checkstyle (open source)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  <a:ea typeface="DejaVu Sans"/>
              </a:rPr>
              <a:t>Checkmarx(Enterprise)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  <a:ea typeface="DejaVu Sans"/>
              </a:rPr>
              <a:t>Coverity(Enterprise)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  <a:ea typeface="DejaVu Sans"/>
              </a:rPr>
              <a:t>IBM Security Appscan(Enterprise)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882"/>
              </a:spcAft>
            </a:pPr>
            <a:endParaRPr b="0" lang="en-US" sz="2000" spc="-1" strike="noStrike">
              <a:latin typeface="Arial"/>
            </a:endParaRPr>
          </a:p>
          <a:p>
            <a:endParaRPr b="0" lang="en-US" sz="2000" spc="-1" strike="noStrike">
              <a:latin typeface="Arial"/>
            </a:endParaRPr>
          </a:p>
          <a:p>
            <a:endParaRPr b="0" lang="en-US" sz="2000" spc="-1" strike="noStrike">
              <a:latin typeface="Arial"/>
            </a:endParaRPr>
          </a:p>
          <a:p>
            <a:endParaRPr b="0" lang="en-US" sz="2000" spc="-1" strike="noStrike">
              <a:latin typeface="Arial"/>
            </a:endParaRPr>
          </a:p>
        </p:txBody>
      </p:sp>
      <p:sp>
        <p:nvSpPr>
          <p:cNvPr id="104" name="TextShape 3"/>
          <p:cNvSpPr txBox="1"/>
          <p:nvPr/>
        </p:nvSpPr>
        <p:spPr>
          <a:xfrm>
            <a:off x="5152680" y="13680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 fontScale="88000"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Hosted (Free for open source)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Sonarcloud(sonarqube)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Bettercodehub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Codebeat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Lgtm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Codeclimate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Codacy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Codefactor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3314160" y="3026880"/>
            <a:ext cx="4824000" cy="1728000"/>
          </a:xfrm>
          <a:prstGeom prst="rect">
            <a:avLst/>
          </a:prstGeom>
          <a:solidFill>
            <a:srgbClr val="ff0000"/>
          </a:solidFill>
          <a:ln w="25560">
            <a:solidFill>
              <a:srgbClr val="3a5f8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Calibri"/>
              </a:rPr>
              <a:t>Other peoples code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06" name="CustomShape 2"/>
          <p:cNvSpPr/>
          <p:nvPr/>
        </p:nvSpPr>
        <p:spPr>
          <a:xfrm>
            <a:off x="2468880" y="3017520"/>
            <a:ext cx="2016000" cy="791640"/>
          </a:xfrm>
          <a:prstGeom prst="round1Rect">
            <a:avLst>
              <a:gd name="adj" fmla="val 16667"/>
            </a:avLst>
          </a:prstGeom>
          <a:solidFill>
            <a:srgbClr val="00b050"/>
          </a:solidFill>
          <a:ln w="25560">
            <a:solidFill>
              <a:srgbClr val="3a5f8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latin typeface="Calibri"/>
              </a:rPr>
              <a:t>Your/team code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07" name="TextShape 3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2800" spc="-1" strike="noStrike">
                <a:solidFill>
                  <a:srgbClr val="eeeeee"/>
                </a:solidFill>
                <a:latin typeface="Franklin Gothic Book"/>
              </a:rPr>
              <a:t>Security test :Software composition analysis(SCA)</a:t>
            </a:r>
            <a:endParaRPr b="0" lang="en-US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8" name="TextShape 4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pc="-1" strike="noStrike" u="sng">
                <a:solidFill>
                  <a:srgbClr val="0000ff"/>
                </a:solidFill>
                <a:uFillTx/>
                <a:latin typeface="Franklin Gothic Book"/>
                <a:hlinkClick r:id="rId1"/>
              </a:rPr>
              <a:t>https://www.owasp.org/index.php/Component_Analysis</a:t>
            </a: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 will cover component inventory, known vulnerabilities, outdated components and licenses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09" name="TextShape 5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pc="-1" strike="noStrike" u="sng">
                <a:solidFill>
                  <a:srgbClr val="0000ff"/>
                </a:solidFill>
                <a:uFillTx/>
                <a:latin typeface="Franklin Gothic Book"/>
                <a:hlinkClick r:id="rId2"/>
              </a:rPr>
              <a:t>https://www.owasp.org/index.php/Component_Analysis</a:t>
            </a:r>
            <a:r>
              <a:rPr b="0" lang="en-US" sz="2000" spc="-1" strike="noStrike">
                <a:solidFill>
                  <a:srgbClr val="000000"/>
                </a:solidFill>
                <a:latin typeface="Franklin Gothic Book"/>
              </a:rPr>
              <a:t> will cover component inventory, known vulnerabilities, outdated components and licenses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Security test : Open source dependencies(SCA)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1" name="" descr=""/>
          <p:cNvPicPr/>
          <p:nvPr/>
        </p:nvPicPr>
        <p:blipFill>
          <a:blip r:embed="rId1"/>
          <a:stretch/>
        </p:blipFill>
        <p:spPr>
          <a:xfrm>
            <a:off x="1920240" y="1280160"/>
            <a:ext cx="5486400" cy="4202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Security test : New vulnerabilities (SCA)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700200" y="1280160"/>
            <a:ext cx="7346520" cy="4114800"/>
          </a:xfrm>
          <a:prstGeom prst="rect">
            <a:avLst/>
          </a:prstGeom>
          <a:ln>
            <a:noFill/>
          </a:ln>
        </p:spPr>
      </p:pic>
      <p:sp>
        <p:nvSpPr>
          <p:cNvPr id="114" name="TextShape 2"/>
          <p:cNvSpPr txBox="1"/>
          <p:nvPr/>
        </p:nvSpPr>
        <p:spPr>
          <a:xfrm>
            <a:off x="1355400" y="5303520"/>
            <a:ext cx="614268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The-State-Of-Open-Source-Security-Report-2019-Snyk.pdf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Security test : update dependencies(SCA)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6" name="" descr=""/>
          <p:cNvPicPr/>
          <p:nvPr/>
        </p:nvPicPr>
        <p:blipFill>
          <a:blip r:embed="rId1"/>
          <a:stretch/>
        </p:blipFill>
        <p:spPr>
          <a:xfrm>
            <a:off x="2155320" y="1558080"/>
            <a:ext cx="4336920" cy="3288240"/>
          </a:xfrm>
          <a:prstGeom prst="rect">
            <a:avLst/>
          </a:prstGeom>
          <a:ln>
            <a:noFill/>
          </a:ln>
        </p:spPr>
      </p:pic>
      <p:sp>
        <p:nvSpPr>
          <p:cNvPr id="117" name="TextShape 2"/>
          <p:cNvSpPr txBox="1"/>
          <p:nvPr/>
        </p:nvSpPr>
        <p:spPr>
          <a:xfrm>
            <a:off x="2976840" y="5253840"/>
            <a:ext cx="2509560" cy="232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000" spc="-1" strike="noStrike">
                <a:latin typeface="Arial"/>
                <a:hlinkClick r:id="rId2"/>
              </a:rPr>
              <a:t>https://www.sonatype.com/en-us/2019ssc</a:t>
            </a:r>
            <a:endParaRPr b="0" lang="en-US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Security test : Metrics(SCA)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9" name="" descr=""/>
          <p:cNvPicPr/>
          <p:nvPr/>
        </p:nvPicPr>
        <p:blipFill>
          <a:blip r:embed="rId1"/>
          <a:stretch/>
        </p:blipFill>
        <p:spPr>
          <a:xfrm>
            <a:off x="1412640" y="1368000"/>
            <a:ext cx="7254360" cy="3288240"/>
          </a:xfrm>
          <a:prstGeom prst="rect">
            <a:avLst/>
          </a:prstGeom>
          <a:ln>
            <a:noFill/>
          </a:ln>
        </p:spPr>
      </p:pic>
      <p:sp>
        <p:nvSpPr>
          <p:cNvPr id="120" name="TextShape 2"/>
          <p:cNvSpPr txBox="1"/>
          <p:nvPr/>
        </p:nvSpPr>
        <p:spPr>
          <a:xfrm>
            <a:off x="2467800" y="5212080"/>
            <a:ext cx="438084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https://www.sonatype.com/en-us/2019ssc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Security test : Licenses, rights in copyright (SCA)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2" name="" descr=""/>
          <p:cNvPicPr/>
          <p:nvPr/>
        </p:nvPicPr>
        <p:blipFill>
          <a:blip r:embed="rId1"/>
          <a:stretch/>
        </p:blipFill>
        <p:spPr>
          <a:xfrm>
            <a:off x="504000" y="1939680"/>
            <a:ext cx="9072000" cy="2144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Security test : Licenses, open source licenses (SCA)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pic>
        <p:nvPicPr>
          <p:cNvPr id="125" name="" descr=""/>
          <p:cNvPicPr/>
          <p:nvPr/>
        </p:nvPicPr>
        <p:blipFill>
          <a:blip r:embed="rId1"/>
          <a:stretch/>
        </p:blipFill>
        <p:spPr>
          <a:xfrm>
            <a:off x="1499040" y="1368000"/>
            <a:ext cx="6730560" cy="3204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Security test: SCA questions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 fontScale="97000"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How many and which dependencies do the project have?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Are the project allowed to use all dependencies, license or compliance issues ?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Any known vulnerabilities and security risk with dependencies ?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Do the project have any stale dependencies and how outdated are they ? 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Security test: SCA alternatives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TextShape 2"/>
          <p:cNvSpPr txBox="1"/>
          <p:nvPr/>
        </p:nvSpPr>
        <p:spPr>
          <a:xfrm>
            <a:off x="1005840" y="1280160"/>
            <a:ext cx="6400800" cy="50137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Known vulnerabilities</a:t>
            </a: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Dependency-check-maven|*</a:t>
            </a: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Sonarqube </a:t>
            </a: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Snyk</a:t>
            </a:r>
            <a:r>
              <a:rPr b="0" lang="en-US" sz="3200" spc="-1" strike="noStrike">
                <a:latin typeface="Arial"/>
              </a:rPr>
              <a:t>(commercial)</a:t>
            </a: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Dependa-bot</a:t>
            </a:r>
            <a:r>
              <a:rPr b="0" lang="en-US" sz="3200" spc="-1" strike="noStrike">
                <a:latin typeface="Arial"/>
              </a:rPr>
              <a:t>(commercial)</a:t>
            </a: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Blackduck(commercial)</a:t>
            </a: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Nexus depshield(commercial)</a:t>
            </a: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IQServer(commercial)</a:t>
            </a: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Security test: SCA alternatives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TextShape 2"/>
          <p:cNvSpPr txBox="1"/>
          <p:nvPr/>
        </p:nvSpPr>
        <p:spPr>
          <a:xfrm>
            <a:off x="2377440" y="1143720"/>
            <a:ext cx="6217920" cy="35197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Licenses</a:t>
            </a: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Sonarqube</a:t>
            </a: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Maven-license-plugin</a:t>
            </a: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FOSSA (Free for open source)</a:t>
            </a: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Blackduck(commercial)</a:t>
            </a:r>
            <a:endParaRPr b="0" lang="en-US" sz="3200" spc="-1" strike="noStrike">
              <a:latin typeface="Arial"/>
            </a:endParaRPr>
          </a:p>
          <a:p>
            <a:pPr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504000" y="-75240"/>
            <a:ext cx="7020000" cy="1518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Security test: Dynamic Application Security Testing(DAST)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Runtime analysis (active, passive scanning)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Requires deployed/running application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Security test:  DAST alternatives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Zed attack proxy (open source)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W3AF (open source)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Arachni (open source)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Acunetix(commercial)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Detectify</a:t>
            </a: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(commercial)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Qualys</a:t>
            </a: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(commercial)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Secure build pipeline: Why </a:t>
            </a:r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Sonarqube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 fontScale="88000"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Open source, good record of stable releases and large community.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Plugins for many use cases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Aggregates reports in one central place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Governance: Promote transparency, Accountability, Enforce policies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Manage issues, handle false positives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Jenkins,Maven,Gradle plugins works well for a few projects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Secure build pipeline: Why ZAP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Easy to run and plugin available for Sonarqube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The Zed Attack Proxy (ZAP) is an OWASP project for doing Dynamic Application Security Testing (DAST) towards a web application or API.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Web: https://github.com/zaproxy/zaproxy/wiki/ZAP-Full-Scan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entury Gothic"/>
              </a:rPr>
              <a:t>Api : https://github.com/zaproxy/zaproxy/wiki/ZAP-API-Scan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86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Secure build pipeline: Basic CI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41" name="" descr=""/>
          <p:cNvPicPr/>
          <p:nvPr/>
        </p:nvPicPr>
        <p:blipFill>
          <a:blip r:embed="rId1"/>
          <a:stretch/>
        </p:blipFill>
        <p:spPr>
          <a:xfrm>
            <a:off x="504000" y="1972800"/>
            <a:ext cx="9072000" cy="2078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Secure development pipeline: Cloud CI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1005840" y="4846320"/>
            <a:ext cx="682236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  <a:hlinkClick r:id="rId1"/>
              </a:rPr>
              <a:t>https://www.hack23.com/jenkins/view/Pipelines/job/CloudPipeline/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44" name="" descr=""/>
          <p:cNvPicPr/>
          <p:nvPr/>
        </p:nvPicPr>
        <p:blipFill>
          <a:blip r:embed="rId2"/>
          <a:stretch/>
        </p:blipFill>
        <p:spPr>
          <a:xfrm>
            <a:off x="-9000" y="2174400"/>
            <a:ext cx="10079640" cy="20764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Secure development pipeline: Example maven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 fontScale="37000"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latin typeface="Arial"/>
              </a:rPr>
              <a:t>mvn org.jacoco:jacoco-maven-plugin:prepare-agent install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latin typeface="Arial"/>
              </a:rPr>
              <a:t>mvn org.owasp:dependency-check-maven:check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latin typeface="Arial"/>
              </a:rPr>
              <a:t>mvn org.codehaus.mojo:versions-maven-plugin:dependency-updates-report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latin typeface="Arial"/>
              </a:rPr>
              <a:t>mvn jetty:start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latin typeface="Arial"/>
              </a:rPr>
              <a:t>web: docker run -v $(pwd)/reports:/zap/wrk/:rw -t owasp/zap2docker-weekly zap-full-scan.py -t ${webURL} -j -a -x testreport.xml -r testreport.html -z "-config ajaxSpider.browserId=chrome"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en-US" sz="2000" spc="-1" strike="noStrike">
                <a:latin typeface="Arial"/>
              </a:rPr>
              <a:t>api : docker run -v $(pwd)/reports:/zap/wrk/:rw -t owasp/zap2docker-weekly zap-api-scan.py -f openapi -t ${webURL} -a -x testreport.xml -r testreport.html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latin typeface="Arial"/>
              </a:rPr>
              <a:t>mvn jetty:stop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pc="-1" strike="noStrike">
                <a:latin typeface="Arial"/>
              </a:rPr>
              <a:t>mvn org.sonarsource.scanner.maven:sonar-maven-plugin:sonar -Dsonar.dependencyCheck.reportPath=target/dependency-check-report.xml -Dsonar.dependencyCheck.htmlReportPath=target/dependency-check-report.html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Sonarqube: intro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48" name="" descr=""/>
          <p:cNvPicPr/>
          <p:nvPr/>
        </p:nvPicPr>
        <p:blipFill>
          <a:blip r:embed="rId1"/>
          <a:stretch/>
        </p:blipFill>
        <p:spPr>
          <a:xfrm>
            <a:off x="160920" y="1285200"/>
            <a:ext cx="9875520" cy="3657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Sonarqube: Scanning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50" name="" descr=""/>
          <p:cNvPicPr/>
          <p:nvPr/>
        </p:nvPicPr>
        <p:blipFill>
          <a:blip r:embed="rId1"/>
          <a:stretch/>
        </p:blipFill>
        <p:spPr>
          <a:xfrm>
            <a:off x="504000" y="1818360"/>
            <a:ext cx="9072000" cy="2387160"/>
          </a:xfrm>
          <a:prstGeom prst="rect">
            <a:avLst/>
          </a:prstGeom>
          <a:ln>
            <a:noFill/>
          </a:ln>
        </p:spPr>
      </p:pic>
      <p:pic>
        <p:nvPicPr>
          <p:cNvPr id="151" name="" descr=""/>
          <p:cNvPicPr/>
          <p:nvPr/>
        </p:nvPicPr>
        <p:blipFill>
          <a:blip r:embed="rId2"/>
          <a:stretch/>
        </p:blipFill>
        <p:spPr>
          <a:xfrm>
            <a:off x="504000" y="1818720"/>
            <a:ext cx="9072000" cy="2387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Sonarqube: Integrate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53" name="" descr=""/>
          <p:cNvPicPr/>
          <p:nvPr/>
        </p:nvPicPr>
        <p:blipFill>
          <a:blip r:embed="rId1"/>
          <a:stretch/>
        </p:blipFill>
        <p:spPr>
          <a:xfrm>
            <a:off x="433440" y="1268280"/>
            <a:ext cx="7887600" cy="4113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Sonarqube: IDE support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55" name="" descr=""/>
          <p:cNvPicPr/>
          <p:nvPr/>
        </p:nvPicPr>
        <p:blipFill>
          <a:blip r:embed="rId1"/>
          <a:stretch/>
        </p:blipFill>
        <p:spPr>
          <a:xfrm>
            <a:off x="2469960" y="1280160"/>
            <a:ext cx="3656520" cy="4243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Sonarqube: Requirements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Server LTS 7.9.X (requires JDK11 runtime)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Scanner requires minimum JDK8 and support standalone, maven, gradle and ant.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100+ plugins with support for 25+ programming languages. 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Sonarqube : Setup links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 u="sng">
                <a:solidFill>
                  <a:srgbClr val="0000ff"/>
                </a:solidFill>
                <a:uFillTx/>
                <a:latin typeface="Franklin Gothic Book"/>
                <a:hlinkClick r:id="rId1"/>
              </a:rPr>
              <a:t>https://www.sonarqube.org/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 u="sng">
                <a:solidFill>
                  <a:srgbClr val="0000ff"/>
                </a:solidFill>
                <a:uFillTx/>
                <a:latin typeface="Franklin Gothic Book"/>
                <a:hlinkClick r:id="rId2"/>
              </a:rPr>
              <a:t>https</a:t>
            </a:r>
            <a:r>
              <a:rPr b="0" lang="en-US" sz="2400" spc="-1" strike="noStrike" u="sng">
                <a:solidFill>
                  <a:srgbClr val="0000ff"/>
                </a:solidFill>
                <a:uFillTx/>
                <a:latin typeface="Franklin Gothic Book"/>
                <a:hlinkClick r:id="rId3"/>
              </a:rPr>
              <a:t>://github.com/Coveros/zap-sonar-plugin</a:t>
            </a:r>
            <a:r>
              <a:rPr b="0" lang="en-US" sz="2400" spc="-1" strike="noStrike">
                <a:solidFill>
                  <a:srgbClr val="000000"/>
                </a:solidFill>
                <a:latin typeface="Franklin Gothic Book"/>
              </a:rPr>
              <a:t>)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 u="sng">
                <a:solidFill>
                  <a:srgbClr val="0000ff"/>
                </a:solidFill>
                <a:uFillTx/>
                <a:latin typeface="Franklin Gothic Book"/>
                <a:hlinkClick r:id="rId4"/>
              </a:rPr>
              <a:t>https://</a:t>
            </a:r>
            <a:r>
              <a:rPr b="0" lang="en-US" sz="2400" spc="-1" strike="noStrike" u="sng">
                <a:solidFill>
                  <a:srgbClr val="0000ff"/>
                </a:solidFill>
                <a:uFillTx/>
                <a:latin typeface="Franklin Gothic Book"/>
                <a:hlinkClick r:id="rId5"/>
              </a:rPr>
              <a:t>github.com/SonarSecurityCommunity/dependency-check-sonar-plugin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 u="sng">
                <a:solidFill>
                  <a:srgbClr val="0000ff"/>
                </a:solidFill>
                <a:uFillTx/>
                <a:latin typeface="Franklin Gothic Book"/>
                <a:hlinkClick r:id="rId6"/>
              </a:rPr>
              <a:t>https://</a:t>
            </a:r>
            <a:r>
              <a:rPr b="0" lang="en-US" sz="2400" spc="-1" strike="noStrike" u="sng">
                <a:solidFill>
                  <a:srgbClr val="0000ff"/>
                </a:solidFill>
                <a:uFillTx/>
                <a:latin typeface="Franklin Gothic Book"/>
                <a:hlinkClick r:id="rId7"/>
              </a:rPr>
              <a:t>github.com/porscheinformatik/sonarqube-licensecheck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 u="sng">
                <a:solidFill>
                  <a:srgbClr val="0000ff"/>
                </a:solidFill>
                <a:uFillTx/>
                <a:latin typeface="Franklin Gothic Book"/>
                <a:hlinkClick r:id="rId8"/>
              </a:rPr>
              <a:t>https://github.com/reallyinsane/mathan-dependency-updates-sonar-plugin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Sonarqube : Rules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  <p:pic>
        <p:nvPicPr>
          <p:cNvPr id="162" name="" descr=""/>
          <p:cNvPicPr/>
          <p:nvPr/>
        </p:nvPicPr>
        <p:blipFill>
          <a:blip r:embed="rId1"/>
          <a:stretch/>
        </p:blipFill>
        <p:spPr>
          <a:xfrm>
            <a:off x="1188720" y="1697400"/>
            <a:ext cx="6476040" cy="33318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Sonarqube : Issues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 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Vulnerability (classified by owasp,sans, cwe,cve)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Security Hotspot (classified by owasp,sans, cwe)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000" spc="-1" strike="noStrike">
              <a:latin typeface="Arial"/>
            </a:endParaRPr>
          </a:p>
        </p:txBody>
      </p:sp>
      <p:pic>
        <p:nvPicPr>
          <p:cNvPr id="165" name="" descr=""/>
          <p:cNvPicPr/>
          <p:nvPr/>
        </p:nvPicPr>
        <p:blipFill>
          <a:blip r:embed="rId1"/>
          <a:stretch/>
        </p:blipFill>
        <p:spPr>
          <a:xfrm>
            <a:off x="1097280" y="1859760"/>
            <a:ext cx="3900960" cy="1523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Sonarqube : Metric categories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67" name="" descr=""/>
          <p:cNvPicPr/>
          <p:nvPr/>
        </p:nvPicPr>
        <p:blipFill>
          <a:blip r:embed="rId1"/>
          <a:stretch/>
        </p:blipFill>
        <p:spPr>
          <a:xfrm>
            <a:off x="640080" y="1366560"/>
            <a:ext cx="3749040" cy="4211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Sonarqube : Quality gates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69" name="" descr=""/>
          <p:cNvPicPr/>
          <p:nvPr/>
        </p:nvPicPr>
        <p:blipFill>
          <a:blip r:embed="rId1"/>
          <a:stretch/>
        </p:blipFill>
        <p:spPr>
          <a:xfrm>
            <a:off x="1645920" y="1463040"/>
            <a:ext cx="4890240" cy="3937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Sonarqube : Quality gates thresholds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71" name="" descr=""/>
          <p:cNvPicPr/>
          <p:nvPr/>
        </p:nvPicPr>
        <p:blipFill>
          <a:blip r:embed="rId1"/>
          <a:stretch/>
        </p:blipFill>
        <p:spPr>
          <a:xfrm>
            <a:off x="265320" y="1280160"/>
            <a:ext cx="8330040" cy="44038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468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Demo: Overall status(ratings)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73" name="" descr=""/>
          <p:cNvPicPr/>
          <p:nvPr/>
        </p:nvPicPr>
        <p:blipFill>
          <a:blip r:embed="rId1"/>
          <a:stretch/>
        </p:blipFill>
        <p:spPr>
          <a:xfrm>
            <a:off x="504000" y="2319840"/>
            <a:ext cx="9072000" cy="1384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Demo : Project view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75" name="" descr=""/>
          <p:cNvPicPr/>
          <p:nvPr/>
        </p:nvPicPr>
        <p:blipFill>
          <a:blip r:embed="rId1"/>
          <a:stretch/>
        </p:blipFill>
        <p:spPr>
          <a:xfrm>
            <a:off x="731520" y="1371600"/>
            <a:ext cx="7261200" cy="4118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Demo : Licenses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  <p:pic>
        <p:nvPicPr>
          <p:cNvPr id="178" name="" descr=""/>
          <p:cNvPicPr/>
          <p:nvPr/>
        </p:nvPicPr>
        <p:blipFill>
          <a:blip r:embed="rId1"/>
          <a:stretch/>
        </p:blipFill>
        <p:spPr>
          <a:xfrm>
            <a:off x="1005840" y="1422720"/>
            <a:ext cx="6595920" cy="39722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Demo : License issues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Will create issues for unknown license</a:t>
            </a:r>
            <a:endParaRPr b="0" lang="en-US" sz="2000" spc="-1" strike="noStrike">
              <a:latin typeface="Arial"/>
            </a:endParaRPr>
          </a:p>
          <a:p>
            <a:pPr marL="432000" indent="-324000">
              <a:spcAft>
                <a:spcPts val="88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Will create issues for not allowed license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181" name="" descr=""/>
          <p:cNvPicPr/>
          <p:nvPr/>
        </p:nvPicPr>
        <p:blipFill>
          <a:blip r:embed="rId1"/>
          <a:stretch/>
        </p:blipFill>
        <p:spPr>
          <a:xfrm>
            <a:off x="-2160" y="3065040"/>
            <a:ext cx="10079640" cy="1082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Demo: Dependency updates 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83" name="" descr=""/>
          <p:cNvPicPr/>
          <p:nvPr/>
        </p:nvPicPr>
        <p:blipFill>
          <a:blip r:embed="rId1"/>
          <a:stretch/>
        </p:blipFill>
        <p:spPr>
          <a:xfrm>
            <a:off x="1591560" y="1371600"/>
            <a:ext cx="5083560" cy="4179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Demo: Dependency updates issues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85" name="" descr=""/>
          <p:cNvPicPr/>
          <p:nvPr/>
        </p:nvPicPr>
        <p:blipFill>
          <a:blip r:embed="rId1"/>
          <a:stretch/>
        </p:blipFill>
        <p:spPr>
          <a:xfrm>
            <a:off x="109800" y="1920240"/>
            <a:ext cx="9857160" cy="19202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Demo: Known vulnerabilities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87" name="" descr=""/>
          <p:cNvPicPr/>
          <p:nvPr/>
        </p:nvPicPr>
        <p:blipFill>
          <a:blip r:embed="rId1"/>
          <a:stretch/>
        </p:blipFill>
        <p:spPr>
          <a:xfrm>
            <a:off x="1937880" y="1280160"/>
            <a:ext cx="5011560" cy="4316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Demo: Known vulnerabilities report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89" name="" descr=""/>
          <p:cNvPicPr/>
          <p:nvPr/>
        </p:nvPicPr>
        <p:blipFill>
          <a:blip r:embed="rId1"/>
          <a:stretch/>
        </p:blipFill>
        <p:spPr>
          <a:xfrm>
            <a:off x="-360" y="1514520"/>
            <a:ext cx="10079640" cy="2783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Demo : Known vulnerabilities issues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91" name="" descr=""/>
          <p:cNvPicPr/>
          <p:nvPr/>
        </p:nvPicPr>
        <p:blipFill>
          <a:blip r:embed="rId1"/>
          <a:stretch/>
        </p:blipFill>
        <p:spPr>
          <a:xfrm>
            <a:off x="360" y="1892520"/>
            <a:ext cx="10079640" cy="1490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Demo : Zap report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93" name="" descr=""/>
          <p:cNvPicPr/>
          <p:nvPr/>
        </p:nvPicPr>
        <p:blipFill>
          <a:blip r:embed="rId1"/>
          <a:stretch/>
        </p:blipFill>
        <p:spPr>
          <a:xfrm>
            <a:off x="70200" y="1737360"/>
            <a:ext cx="10079640" cy="2557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Demo : Zap issues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95" name="" descr=""/>
          <p:cNvPicPr/>
          <p:nvPr/>
        </p:nvPicPr>
        <p:blipFill>
          <a:blip r:embed="rId1"/>
          <a:stretch/>
        </p:blipFill>
        <p:spPr>
          <a:xfrm>
            <a:off x="360" y="1699920"/>
            <a:ext cx="10079640" cy="3146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Demo: Badges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TextShape 2"/>
          <p:cNvSpPr txBox="1"/>
          <p:nvPr/>
        </p:nvSpPr>
        <p:spPr>
          <a:xfrm>
            <a:off x="504000" y="13680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  <a:p>
            <a:endParaRPr b="0" lang="en-US" sz="2000" spc="-1" strike="noStrike">
              <a:latin typeface="Arial"/>
            </a:endParaRPr>
          </a:p>
        </p:txBody>
      </p:sp>
      <p:pic>
        <p:nvPicPr>
          <p:cNvPr id="198" name="" descr=""/>
          <p:cNvPicPr/>
          <p:nvPr/>
        </p:nvPicPr>
        <p:blipFill>
          <a:blip r:embed="rId1"/>
          <a:stretch/>
        </p:blipFill>
        <p:spPr>
          <a:xfrm>
            <a:off x="70200" y="1645920"/>
            <a:ext cx="10079640" cy="2252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Shape 1"/>
          <p:cNvSpPr txBox="1"/>
          <p:nvPr/>
        </p:nvSpPr>
        <p:spPr>
          <a:xfrm>
            <a:off x="504000" y="177840"/>
            <a:ext cx="7020000" cy="1012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r>
              <a:rPr b="0" lang="en-US" sz="3570" spc="-1" strike="noStrike">
                <a:solidFill>
                  <a:srgbClr val="ffffff"/>
                </a:solidFill>
                <a:latin typeface="Arial"/>
              </a:rPr>
              <a:t>Demo: Bots</a:t>
            </a:r>
            <a:endParaRPr b="0" lang="en-US" sz="35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TextShape 2"/>
          <p:cNvSpPr txBox="1"/>
          <p:nvPr/>
        </p:nvSpPr>
        <p:spPr>
          <a:xfrm>
            <a:off x="504000" y="13680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0" lang="en-US" sz="2000" spc="-1" strike="noStrike">
              <a:latin typeface="Arial"/>
            </a:endParaRPr>
          </a:p>
          <a:p>
            <a:endParaRPr b="0" lang="en-US" sz="2000" spc="-1" strike="noStrike">
              <a:latin typeface="Arial"/>
            </a:endParaRPr>
          </a:p>
        </p:txBody>
      </p:sp>
      <p:pic>
        <p:nvPicPr>
          <p:cNvPr id="201" name="" descr=""/>
          <p:cNvPicPr/>
          <p:nvPr/>
        </p:nvPicPr>
        <p:blipFill>
          <a:blip r:embed="rId1"/>
          <a:stretch/>
        </p:blipFill>
        <p:spPr>
          <a:xfrm>
            <a:off x="1005840" y="1280160"/>
            <a:ext cx="6035040" cy="4297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4816</TotalTime>
  <Application>LibreOffice/6.2.6.2$Linux_X86_64 LibreOffice_project/20$Build-2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2019-09-10T21:09:04Z</dcterms:created>
  <dc:creator/>
  <dc:description/>
  <dc:language>en-US</dc:language>
  <cp:lastModifiedBy/>
  <dcterms:modified xsi:type="dcterms:W3CDTF">2019-09-19T13:24:36Z</dcterms:modified>
  <cp:revision>277</cp:revision>
  <dc:subject/>
  <dc:title>Bright Blue</dc:title>
</cp:coreProperties>
</file>