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90" r:id="rId2"/>
    <p:sldId id="293" r:id="rId3"/>
    <p:sldId id="338" r:id="rId4"/>
    <p:sldId id="339" r:id="rId5"/>
    <p:sldId id="340" r:id="rId6"/>
    <p:sldId id="34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362" autoAdjust="0"/>
  </p:normalViewPr>
  <p:slideViewPr>
    <p:cSldViewPr snapToGrid="0">
      <p:cViewPr varScale="1">
        <p:scale>
          <a:sx n="77" d="100"/>
          <a:sy n="77" d="100"/>
        </p:scale>
        <p:origin x="92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91062-EF12-46A9-B437-7769B7E4707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697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2DB9031-E283-42AE-8AB1-E4698CE36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589" y="2599663"/>
            <a:ext cx="914400" cy="9144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88B4450-FA42-4E6C-85FF-547FED49AD1C}"/>
              </a:ext>
            </a:extLst>
          </p:cNvPr>
          <p:cNvSpPr txBox="1">
            <a:spLocks/>
          </p:cNvSpPr>
          <p:nvPr/>
        </p:nvSpPr>
        <p:spPr>
          <a:xfrm>
            <a:off x="615775" y="1868882"/>
            <a:ext cx="1129900" cy="7426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Silent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Teacher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741C9B5-107A-4237-A699-B03FDE924B02}"/>
              </a:ext>
            </a:extLst>
          </p:cNvPr>
          <p:cNvSpPr txBox="1">
            <a:spLocks/>
          </p:cNvSpPr>
          <p:nvPr/>
        </p:nvSpPr>
        <p:spPr>
          <a:xfrm>
            <a:off x="2654031" y="2043456"/>
            <a:ext cx="1292775" cy="3934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Narration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1EF6F7E-60A8-4269-B56D-EA7FDB31BFB9}"/>
              </a:ext>
            </a:extLst>
          </p:cNvPr>
          <p:cNvSpPr txBox="1">
            <a:spLocks/>
          </p:cNvSpPr>
          <p:nvPr/>
        </p:nvSpPr>
        <p:spPr>
          <a:xfrm>
            <a:off x="4855162" y="2043456"/>
            <a:ext cx="1384033" cy="3934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Your Turn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CAE33AA-B4D9-4F9C-9E3E-C1CC5FF192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39" y="2561145"/>
            <a:ext cx="914400" cy="914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C3F8E7C-4AA3-4B5E-BD37-56B6034A6A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625" y="2553875"/>
            <a:ext cx="914400" cy="914400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E99A4E36-4EB9-4BD0-B817-7F8AFF917375}"/>
              </a:ext>
            </a:extLst>
          </p:cNvPr>
          <p:cNvSpPr txBox="1">
            <a:spLocks/>
          </p:cNvSpPr>
          <p:nvPr/>
        </p:nvSpPr>
        <p:spPr>
          <a:xfrm>
            <a:off x="7147551" y="1847072"/>
            <a:ext cx="1384033" cy="7862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Intelligent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Practice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31B7783-623F-41B2-9FCC-FB3BFE8CA0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554" y="2642772"/>
            <a:ext cx="1621437" cy="78622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A44E449-DC1A-4D44-8D31-66FA7BF3F950}"/>
              </a:ext>
            </a:extLst>
          </p:cNvPr>
          <p:cNvSpPr txBox="1"/>
          <p:nvPr/>
        </p:nvSpPr>
        <p:spPr>
          <a:xfrm rot="16200000">
            <a:off x="-412810" y="6075856"/>
            <a:ext cx="11949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7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Practice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DD2F296-060C-4BEE-A058-6719F714F40B}"/>
              </a:ext>
            </a:extLst>
          </p:cNvPr>
          <p:cNvSpPr txBox="1">
            <a:spLocks/>
          </p:cNvSpPr>
          <p:nvPr/>
        </p:nvSpPr>
        <p:spPr>
          <a:xfrm>
            <a:off x="508396" y="255561"/>
            <a:ext cx="8120269" cy="13868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b="1" dirty="0">
                <a:solidFill>
                  <a:schemeClr val="bg1"/>
                </a:solidFill>
              </a:rPr>
              <a:t>Box plots: </a:t>
            </a:r>
            <a:br>
              <a:rPr lang="en-GB" sz="4400" b="1" dirty="0">
                <a:solidFill>
                  <a:schemeClr val="bg1"/>
                </a:solidFill>
              </a:rPr>
            </a:br>
            <a:r>
              <a:rPr lang="en-GB" sz="4400" b="1" dirty="0">
                <a:solidFill>
                  <a:schemeClr val="bg1"/>
                </a:solidFill>
              </a:rPr>
              <a:t>Increase, decrease, same?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2A102D-2DEC-473C-A53E-A9D6E2E1C993}"/>
              </a:ext>
            </a:extLst>
          </p:cNvPr>
          <p:cNvSpPr/>
          <p:nvPr/>
        </p:nvSpPr>
        <p:spPr>
          <a:xfrm>
            <a:off x="3538330" y="4527274"/>
            <a:ext cx="2186609" cy="48701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951182-3246-4CB9-A545-77021170F799}"/>
              </a:ext>
            </a:extLst>
          </p:cNvPr>
          <p:cNvCxnSpPr/>
          <p:nvPr/>
        </p:nvCxnSpPr>
        <p:spPr>
          <a:xfrm>
            <a:off x="5218043" y="4527274"/>
            <a:ext cx="0" cy="4870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75E0A82-CAC2-4048-B8C9-20B0CCE75F50}"/>
              </a:ext>
            </a:extLst>
          </p:cNvPr>
          <p:cNvCxnSpPr/>
          <p:nvPr/>
        </p:nvCxnSpPr>
        <p:spPr>
          <a:xfrm>
            <a:off x="2170043" y="4527274"/>
            <a:ext cx="0" cy="4870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7DFC97B-AC06-43AF-BF62-F28E54AEDC3E}"/>
              </a:ext>
            </a:extLst>
          </p:cNvPr>
          <p:cNvCxnSpPr/>
          <p:nvPr/>
        </p:nvCxnSpPr>
        <p:spPr>
          <a:xfrm>
            <a:off x="6586330" y="4527274"/>
            <a:ext cx="0" cy="4870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F0B2245-5E8B-4318-AEDA-03EC11F85842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2170043" y="4770782"/>
            <a:ext cx="1368287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E8FA9DC-4472-4AE7-A63B-A6196779C55A}"/>
              </a:ext>
            </a:extLst>
          </p:cNvPr>
          <p:cNvCxnSpPr>
            <a:cxnSpLocks/>
          </p:cNvCxnSpPr>
          <p:nvPr/>
        </p:nvCxnSpPr>
        <p:spPr>
          <a:xfrm>
            <a:off x="5724939" y="4770782"/>
            <a:ext cx="86139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875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5672" y="54965"/>
            <a:ext cx="1767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0952" y="57300"/>
            <a:ext cx="1767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483931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DFF0F80-5EEB-452A-BD27-6E7FBB66B62F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mrbartonmaths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www.imathas.com/stattools/boxplot.php?n=1&amp;title0=&amp;ds0q0=1&amp;ds0q1=2&amp;ds0q2=3&amp;ds0q3=5&amp;ds0q4=6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C49DF68D-DEFE-4FB8-A8A1-A61127C0A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52" y="777093"/>
            <a:ext cx="3980942" cy="144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43EE0C-5590-4496-B0CB-D9CFCB9D19BB}"/>
              </a:ext>
            </a:extLst>
          </p:cNvPr>
          <p:cNvSpPr txBox="1"/>
          <p:nvPr/>
        </p:nvSpPr>
        <p:spPr>
          <a:xfrm>
            <a:off x="183552" y="2872667"/>
            <a:ext cx="22263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Median =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Range =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Interquartile range =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3E6494-0BEB-4C2E-BCE1-BB0AC9AFBDFA}"/>
              </a:ext>
            </a:extLst>
          </p:cNvPr>
          <p:cNvSpPr txBox="1"/>
          <p:nvPr/>
        </p:nvSpPr>
        <p:spPr>
          <a:xfrm>
            <a:off x="4581571" y="2872667"/>
            <a:ext cx="22263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Median =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Range =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Interquartile range = </a:t>
            </a:r>
          </a:p>
        </p:txBody>
      </p:sp>
      <p:pic>
        <p:nvPicPr>
          <p:cNvPr id="1028" name="Picture 4" descr="http://www.imathas.com/stattools/boxplot.php?n=1&amp;title0=&amp;ds0q0=1&amp;ds0q1=2&amp;ds0q2=3&amp;ds0q3=4&amp;ds0q4=6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C77DC309-F35A-4726-9AB7-20C57F661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545" y="717576"/>
            <a:ext cx="4144614" cy="150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274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68B0850-FFD7-42D1-810D-580A8B7D8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690483"/>
              </p:ext>
            </p:extLst>
          </p:nvPr>
        </p:nvGraphicFramePr>
        <p:xfrm>
          <a:off x="4323522" y="224180"/>
          <a:ext cx="4558749" cy="627510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19583">
                  <a:extLst>
                    <a:ext uri="{9D8B030D-6E8A-4147-A177-3AD203B41FA5}">
                      <a16:colId xmlns:a16="http://schemas.microsoft.com/office/drawing/2014/main" val="2140232584"/>
                    </a:ext>
                  </a:extLst>
                </a:gridCol>
                <a:gridCol w="1519583">
                  <a:extLst>
                    <a:ext uri="{9D8B030D-6E8A-4147-A177-3AD203B41FA5}">
                      <a16:colId xmlns:a16="http://schemas.microsoft.com/office/drawing/2014/main" val="2183795733"/>
                    </a:ext>
                  </a:extLst>
                </a:gridCol>
                <a:gridCol w="1519583">
                  <a:extLst>
                    <a:ext uri="{9D8B030D-6E8A-4147-A177-3AD203B41FA5}">
                      <a16:colId xmlns:a16="http://schemas.microsoft.com/office/drawing/2014/main" val="3608696197"/>
                    </a:ext>
                  </a:extLst>
                </a:gridCol>
              </a:tblGrid>
              <a:tr h="610707">
                <a:tc>
                  <a:txBody>
                    <a:bodyPr/>
                    <a:lstStyle/>
                    <a:p>
                      <a:r>
                        <a:rPr lang="en-GB" dirty="0"/>
                        <a:t>Median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Range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Interquartile range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908610117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13707889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479438074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165664352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176738605"/>
                  </a:ext>
                </a:extLst>
              </a:tr>
            </a:tbl>
          </a:graphicData>
        </a:graphic>
      </p:graphicFrame>
      <p:pic>
        <p:nvPicPr>
          <p:cNvPr id="2050" name="Picture 2" descr="http://www.imathas.com/stattools/boxplot.php?n=1&amp;title0=&amp;ds0q0=1&amp;ds0q1=2&amp;ds0q2=3&amp;ds0q3=4&amp;ds0q4=5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E18DCD21-1912-4DD9-9C94-52983F5C8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766969"/>
            <a:ext cx="3783497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imathas.com/stattools/boxplot.php?n=1&amp;title0=&amp;ds0q0=2&amp;ds0q1=3&amp;ds0q2=4&amp;ds0q3=5&amp;ds0q4=6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909BA84E-D59E-4D0B-9CD8-FD07CDF84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2242176"/>
            <a:ext cx="3783497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imathas.com/stattools/boxplot.php?n=1&amp;title0=&amp;ds0q0=2&amp;ds0q1=3&amp;ds0q2=4&amp;ds0q3=5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C8F729DA-EFDD-40C9-AB13-0AAEE2D4A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3757139"/>
            <a:ext cx="3783496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imathas.com/stattools/boxplot.php?n=1&amp;title0=&amp;ds0q0=2&amp;ds0q1=3&amp;ds0q2=4&amp;ds0q3=7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AADB5A97-6BCE-496F-973D-295B6462A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5300867"/>
            <a:ext cx="3783496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926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68B0850-FFD7-42D1-810D-580A8B7D8371}"/>
              </a:ext>
            </a:extLst>
          </p:cNvPr>
          <p:cNvGraphicFramePr>
            <a:graphicFrameLocks noGrp="1"/>
          </p:cNvGraphicFramePr>
          <p:nvPr/>
        </p:nvGraphicFramePr>
        <p:xfrm>
          <a:off x="4323522" y="224180"/>
          <a:ext cx="4558749" cy="627510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19583">
                  <a:extLst>
                    <a:ext uri="{9D8B030D-6E8A-4147-A177-3AD203B41FA5}">
                      <a16:colId xmlns:a16="http://schemas.microsoft.com/office/drawing/2014/main" val="2140232584"/>
                    </a:ext>
                  </a:extLst>
                </a:gridCol>
                <a:gridCol w="1519583">
                  <a:extLst>
                    <a:ext uri="{9D8B030D-6E8A-4147-A177-3AD203B41FA5}">
                      <a16:colId xmlns:a16="http://schemas.microsoft.com/office/drawing/2014/main" val="2183795733"/>
                    </a:ext>
                  </a:extLst>
                </a:gridCol>
                <a:gridCol w="1519583">
                  <a:extLst>
                    <a:ext uri="{9D8B030D-6E8A-4147-A177-3AD203B41FA5}">
                      <a16:colId xmlns:a16="http://schemas.microsoft.com/office/drawing/2014/main" val="3608696197"/>
                    </a:ext>
                  </a:extLst>
                </a:gridCol>
              </a:tblGrid>
              <a:tr h="610707">
                <a:tc>
                  <a:txBody>
                    <a:bodyPr/>
                    <a:lstStyle/>
                    <a:p>
                      <a:r>
                        <a:rPr lang="en-GB" dirty="0"/>
                        <a:t>Median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Range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Interquartile range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908610117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13707889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479438074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165664352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176738605"/>
                  </a:ext>
                </a:extLst>
              </a:tr>
            </a:tbl>
          </a:graphicData>
        </a:graphic>
      </p:graphicFrame>
      <p:pic>
        <p:nvPicPr>
          <p:cNvPr id="3082" name="Picture 10" descr="http://www.imathas.com/stattools/boxplot.php?n=1&amp;title0=&amp;ds0q0=2&amp;ds0q1=3&amp;ds0q2=5&amp;ds0q3=7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9E3F94B3-3C79-457B-8E49-8004A1451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776909"/>
            <a:ext cx="3872949" cy="140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imathas.com/stattools/boxplot.php?n=1&amp;title0=&amp;ds0q0=2&amp;ds0q1=4&amp;ds0q2=5&amp;ds0q3=6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79D78D25-0210-42B0-80C2-FA458BA90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2287657"/>
            <a:ext cx="3872949" cy="140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www.imathas.com/stattools/boxplot.php?n=1&amp;title0=&amp;ds0q0=2&amp;ds0q1=3&amp;ds0q2=4&amp;ds0q3=5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EAFDF09E-2178-42C6-A2F6-A3C229BE0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3798405"/>
            <a:ext cx="3872949" cy="140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www.imathas.com/stattools/boxplot.php?n=1&amp;title0=&amp;ds0q0=1&amp;ds0q1=3&amp;ds0q2=4&amp;ds0q3=5&amp;ds0q4=9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B3450864-3164-49AF-9D70-0B0A22BE8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5237922"/>
            <a:ext cx="3872949" cy="140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644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68B0850-FFD7-42D1-810D-580A8B7D8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175186"/>
              </p:ext>
            </p:extLst>
          </p:nvPr>
        </p:nvGraphicFramePr>
        <p:xfrm>
          <a:off x="4323522" y="224180"/>
          <a:ext cx="4558749" cy="627510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19583">
                  <a:extLst>
                    <a:ext uri="{9D8B030D-6E8A-4147-A177-3AD203B41FA5}">
                      <a16:colId xmlns:a16="http://schemas.microsoft.com/office/drawing/2014/main" val="2140232584"/>
                    </a:ext>
                  </a:extLst>
                </a:gridCol>
                <a:gridCol w="1519583">
                  <a:extLst>
                    <a:ext uri="{9D8B030D-6E8A-4147-A177-3AD203B41FA5}">
                      <a16:colId xmlns:a16="http://schemas.microsoft.com/office/drawing/2014/main" val="2183795733"/>
                    </a:ext>
                  </a:extLst>
                </a:gridCol>
                <a:gridCol w="1519583">
                  <a:extLst>
                    <a:ext uri="{9D8B030D-6E8A-4147-A177-3AD203B41FA5}">
                      <a16:colId xmlns:a16="http://schemas.microsoft.com/office/drawing/2014/main" val="3608696197"/>
                    </a:ext>
                  </a:extLst>
                </a:gridCol>
              </a:tblGrid>
              <a:tr h="610707">
                <a:tc>
                  <a:txBody>
                    <a:bodyPr/>
                    <a:lstStyle/>
                    <a:p>
                      <a:r>
                        <a:rPr lang="en-GB" dirty="0"/>
                        <a:t>Median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Range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Interquartile range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908610117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13707889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(4)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(4)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(2)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479438074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(4)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(6)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(2)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165664352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(4)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(6)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(4)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176738605"/>
                  </a:ext>
                </a:extLst>
              </a:tr>
            </a:tbl>
          </a:graphicData>
        </a:graphic>
      </p:graphicFrame>
      <p:pic>
        <p:nvPicPr>
          <p:cNvPr id="2050" name="Picture 2" descr="http://www.imathas.com/stattools/boxplot.php?n=1&amp;title0=&amp;ds0q0=1&amp;ds0q1=2&amp;ds0q2=3&amp;ds0q3=4&amp;ds0q4=5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E18DCD21-1912-4DD9-9C94-52983F5C8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766969"/>
            <a:ext cx="3783497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imathas.com/stattools/boxplot.php?n=1&amp;title0=&amp;ds0q0=2&amp;ds0q1=3&amp;ds0q2=4&amp;ds0q3=5&amp;ds0q4=6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909BA84E-D59E-4D0B-9CD8-FD07CDF84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2242176"/>
            <a:ext cx="3783497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imathas.com/stattools/boxplot.php?n=1&amp;title0=&amp;ds0q0=2&amp;ds0q1=3&amp;ds0q2=4&amp;ds0q3=5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C8F729DA-EFDD-40C9-AB13-0AAEE2D4A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3757139"/>
            <a:ext cx="3783496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imathas.com/stattools/boxplot.php?n=1&amp;title0=&amp;ds0q0=2&amp;ds0q1=3&amp;ds0q2=4&amp;ds0q3=7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AADB5A97-6BCE-496F-973D-295B6462A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5300867"/>
            <a:ext cx="3783496" cy="137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035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68B0850-FFD7-42D1-810D-580A8B7D8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024471"/>
              </p:ext>
            </p:extLst>
          </p:nvPr>
        </p:nvGraphicFramePr>
        <p:xfrm>
          <a:off x="4323522" y="224180"/>
          <a:ext cx="4558749" cy="627510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19583">
                  <a:extLst>
                    <a:ext uri="{9D8B030D-6E8A-4147-A177-3AD203B41FA5}">
                      <a16:colId xmlns:a16="http://schemas.microsoft.com/office/drawing/2014/main" val="2140232584"/>
                    </a:ext>
                  </a:extLst>
                </a:gridCol>
                <a:gridCol w="1519583">
                  <a:extLst>
                    <a:ext uri="{9D8B030D-6E8A-4147-A177-3AD203B41FA5}">
                      <a16:colId xmlns:a16="http://schemas.microsoft.com/office/drawing/2014/main" val="2183795733"/>
                    </a:ext>
                  </a:extLst>
                </a:gridCol>
                <a:gridCol w="1519583">
                  <a:extLst>
                    <a:ext uri="{9D8B030D-6E8A-4147-A177-3AD203B41FA5}">
                      <a16:colId xmlns:a16="http://schemas.microsoft.com/office/drawing/2014/main" val="3608696197"/>
                    </a:ext>
                  </a:extLst>
                </a:gridCol>
              </a:tblGrid>
              <a:tr h="610707">
                <a:tc>
                  <a:txBody>
                    <a:bodyPr/>
                    <a:lstStyle/>
                    <a:p>
                      <a:r>
                        <a:rPr lang="en-GB" dirty="0"/>
                        <a:t>Median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Range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Interquartile range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908610117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(5)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(6)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(4)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13707889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(5)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(6)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Decrease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(2)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479438074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Decrease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(4)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(6)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(2)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165664352"/>
                  </a:ext>
                </a:extLst>
              </a:tr>
              <a:tr h="140875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(4)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(8)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(2)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176738605"/>
                  </a:ext>
                </a:extLst>
              </a:tr>
            </a:tbl>
          </a:graphicData>
        </a:graphic>
      </p:graphicFrame>
      <p:pic>
        <p:nvPicPr>
          <p:cNvPr id="3082" name="Picture 10" descr="http://www.imathas.com/stattools/boxplot.php?n=1&amp;title0=&amp;ds0q0=2&amp;ds0q1=3&amp;ds0q2=5&amp;ds0q3=7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9E3F94B3-3C79-457B-8E49-8004A1451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776909"/>
            <a:ext cx="3872949" cy="140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imathas.com/stattools/boxplot.php?n=1&amp;title0=&amp;ds0q0=2&amp;ds0q1=4&amp;ds0q2=5&amp;ds0q3=6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79D78D25-0210-42B0-80C2-FA458BA90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2287657"/>
            <a:ext cx="3872949" cy="140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www.imathas.com/stattools/boxplot.php?n=1&amp;title0=&amp;ds0q0=2&amp;ds0q1=3&amp;ds0q2=4&amp;ds0q3=5&amp;ds0q4=8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EAFDF09E-2178-42C6-A2F6-A3C229BE0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3798405"/>
            <a:ext cx="3872949" cy="140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www.imathas.com/stattools/boxplot.php?n=1&amp;title0=&amp;ds0q0=1&amp;ds0q1=3&amp;ds0q2=4&amp;ds0q3=5&amp;ds0q4=9&amp;title1=&amp;ds1q0=&amp;ds1q1=&amp;ds1q2=&amp;ds1q3=&amp;ds1q4=&amp;title2=&amp;ds2q0=&amp;ds2q1=&amp;ds2q2=&amp;ds2q3=&amp;ds2q4=&amp;xmin=0&amp;xmax=10&amp;ticks=1&amp;axistitle=&amp;imgwidth=550&amp;imgheight=200">
            <a:extLst>
              <a:ext uri="{FF2B5EF4-FFF2-40B4-BE49-F238E27FC236}">
                <a16:creationId xmlns:a16="http://schemas.microsoft.com/office/drawing/2014/main" id="{B3450864-3164-49AF-9D70-0B0A22BE8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9" y="5237922"/>
            <a:ext cx="3872949" cy="140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659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835</TotalTime>
  <Words>135</Words>
  <Application>Microsoft Office PowerPoint</Application>
  <PresentationFormat>On-screen Show (4:3)</PresentationFormat>
  <Paragraphs>82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Craig Barton</cp:lastModifiedBy>
  <cp:revision>77</cp:revision>
  <dcterms:created xsi:type="dcterms:W3CDTF">2018-01-26T08:52:52Z</dcterms:created>
  <dcterms:modified xsi:type="dcterms:W3CDTF">2018-08-03T07:12:41Z</dcterms:modified>
</cp:coreProperties>
</file>