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vtt" ContentType="text/vt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00" r:id="rId4"/>
  </p:sldMasterIdLst>
  <p:notesMasterIdLst>
    <p:notesMasterId r:id="rId42"/>
  </p:notesMasterIdLst>
  <p:sldIdLst>
    <p:sldId id="256" r:id="rId5"/>
    <p:sldId id="260" r:id="rId6"/>
    <p:sldId id="261" r:id="rId7"/>
    <p:sldId id="325" r:id="rId8"/>
    <p:sldId id="2147483632" r:id="rId9"/>
    <p:sldId id="2147483645" r:id="rId10"/>
    <p:sldId id="283" r:id="rId11"/>
    <p:sldId id="2147483608" r:id="rId12"/>
    <p:sldId id="262" r:id="rId13"/>
    <p:sldId id="290" r:id="rId14"/>
    <p:sldId id="297" r:id="rId15"/>
    <p:sldId id="2147483631" r:id="rId16"/>
    <p:sldId id="267" r:id="rId17"/>
    <p:sldId id="277" r:id="rId18"/>
    <p:sldId id="2147483630" r:id="rId19"/>
    <p:sldId id="268" r:id="rId20"/>
    <p:sldId id="271" r:id="rId21"/>
    <p:sldId id="2147483616" r:id="rId22"/>
    <p:sldId id="2147483646" r:id="rId23"/>
    <p:sldId id="265" r:id="rId24"/>
    <p:sldId id="266" r:id="rId25"/>
    <p:sldId id="269" r:id="rId26"/>
    <p:sldId id="270" r:id="rId27"/>
    <p:sldId id="296" r:id="rId28"/>
    <p:sldId id="2147481815" r:id="rId29"/>
    <p:sldId id="2147483647" r:id="rId30"/>
    <p:sldId id="257" r:id="rId31"/>
    <p:sldId id="282" r:id="rId32"/>
    <p:sldId id="258" r:id="rId33"/>
    <p:sldId id="276" r:id="rId34"/>
    <p:sldId id="2147483636" r:id="rId35"/>
    <p:sldId id="2147481844" r:id="rId36"/>
    <p:sldId id="280" r:id="rId37"/>
    <p:sldId id="278" r:id="rId38"/>
    <p:sldId id="259" r:id="rId39"/>
    <p:sldId id="264" r:id="rId40"/>
    <p:sldId id="272"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674A5940-8CF0-42B1-B636-35B844E031BC}">
          <p14:sldIdLst>
            <p14:sldId id="256"/>
            <p14:sldId id="260"/>
          </p14:sldIdLst>
        </p14:section>
        <p14:section name="Word, Excel, and PowerPoint Agents" id="{0F35CF95-699F-4C07-BC21-CEC3BDC00D50}">
          <p14:sldIdLst>
            <p14:sldId id="261"/>
            <p14:sldId id="325"/>
            <p14:sldId id="2147483632"/>
            <p14:sldId id="2147483645"/>
            <p14:sldId id="283"/>
            <p14:sldId id="2147483608"/>
            <p14:sldId id="262"/>
            <p14:sldId id="290"/>
            <p14:sldId id="297"/>
            <p14:sldId id="2147483631"/>
            <p14:sldId id="267"/>
          </p14:sldIdLst>
        </p14:section>
        <p14:section name="Researcher" id="{1CFFBFE5-357B-4C58-9713-E52AF317AD96}">
          <p14:sldIdLst>
            <p14:sldId id="277"/>
            <p14:sldId id="2147483630"/>
            <p14:sldId id="268"/>
            <p14:sldId id="271"/>
            <p14:sldId id="2147483616"/>
            <p14:sldId id="2147483646"/>
          </p14:sldIdLst>
        </p14:section>
        <p14:section name="Analyst" id="{5C3815D7-4B35-4625-B810-8B9CABFED0AD}">
          <p14:sldIdLst>
            <p14:sldId id="265"/>
            <p14:sldId id="266"/>
            <p14:sldId id="269"/>
            <p14:sldId id="270"/>
            <p14:sldId id="296"/>
            <p14:sldId id="2147481815"/>
          </p14:sldIdLst>
        </p14:section>
        <p14:section name="Facilitator" id="{10720CC1-080B-4C90-8338-842495C7852F}">
          <p14:sldIdLst>
            <p14:sldId id="2147483647"/>
            <p14:sldId id="257"/>
            <p14:sldId id="282"/>
            <p14:sldId id="258"/>
            <p14:sldId id="276"/>
          </p14:sldIdLst>
        </p14:section>
        <p14:section name="Agent Store" id="{7E4BFD9F-4D5F-4B5D-A722-BFA306CBB5E6}">
          <p14:sldIdLst>
            <p14:sldId id="2147483636"/>
            <p14:sldId id="2147481844"/>
            <p14:sldId id="280"/>
            <p14:sldId id="278"/>
            <p14:sldId id="259"/>
            <p14:sldId id="264"/>
          </p14:sldIdLst>
        </p14:section>
        <p14:section name="Resources" id="{B4B4B9B1-C6A4-4CD5-804F-0C9A4368A319}">
          <p14:sldIdLst>
            <p14:sldId id="272"/>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7028601-0729-5D14-4BCD-4F77A1ECBBE3}" name="Penny Garrett" initials="PG" userId="S::pennygarrett@microsoft.com::1f6afa75-b535-4cc5-9f63-e5047008dd3e" providerId="AD"/>
  <p188:author id="{5A02B80E-149C-7DFD-4E8D-3782118F40E7}" name="Alicia Peterson (NAYAMODE INC)" initials="AP" userId="S::v-petersonal@microsoft.com::f8898314-5523-4930-acf0-2b563b2b4dc9" providerId="AD"/>
  <p188:author id="{510D8F14-A022-0A99-8116-51D39974EA9F}" name="Anne Fernando" initials="AF" userId="S::anfern@microsoft.com::c02b9aa4-0131-48a6-ac5f-35d8d38dc7d1" providerId="AD"/>
  <p188:author id="{FE7F071F-C7D6-C75C-5E86-59EEA1AFE243}" name="Sree Yeggina" initials="SY" userId="S::sryeggin@microsoft.com::5065568b-05d3-437c-b969-b1b86c48db23" providerId="AD"/>
  <p188:author id="{0E27B621-F825-1B6B-2798-2C7CDE303C20}" name="Rebecca Anthony" initials="RA" userId="S::rebecan@microsoft.com::67a22e29-1e9a-4397-b40f-d7a6a833df3c" providerId="AD"/>
  <p188:author id="{0531392E-A5DF-BBF0-70C7-610272F7DC87}" name="Jyoti Rathod" initials="JR" userId="S::jyrathod@microsoft.com::9b91ecaf-5f8a-4a12-a9c9-51a52c265f69" providerId="AD"/>
  <p188:author id="{85A9EB42-0803-00DA-C8DB-5D93C0B4CC5E}" name="Ashley Penning" initials="AP" userId="S::aspennin@microsoft.com::79e845e9-93ea-4d0f-a5c0-c3f02541bb74" providerId="AD"/>
  <p188:author id="{39CCD650-A9D2-AFB1-91FE-FBA52202C897}" name="Daryl Schaal" initials="DS" userId="S::daryl.schaal@piedmontconsultants.com::62dc53c3-c3a2-4d5f-a7fa-d4aca2f1d062" providerId="AD"/>
  <p188:author id="{313E0066-267E-403D-FEAF-4D3667531674}" name="Renuka D'Souza (SHE/HER)" initials="RD" userId="S::renukad@microsoft.com::8aff62eb-87d0-48ad-9bea-1190e4425689" providerId="AD"/>
  <p188:author id="{45A8DB67-60EC-035F-2AB4-E5120256C69E}" name="Alejandro Bordon" initials="" userId="S::alejandrobo@microsoft.com::41a3d7f5-08da-49be-ba74-736a356fde57" providerId="AD"/>
  <p188:author id="{93F74FB1-CD28-841F-CBE5-048F6A4F4738}" name="Meera Ajam" initials="MA" userId="S::meajam@microsoft.com::e3aa850f-4e4a-4fb9-9652-550f2c3796d4" providerId="AD"/>
  <p188:author id="{574773BD-EF0A-200E-7AE8-A361ACD0E8B9}" name="Tracey Dowling" initials="TD" userId="S::tdowling@microsoft.com::59e542a1-f28b-482c-b269-1456b14d8ef7" providerId="AD"/>
  <p188:author id="{C52A54D3-1347-4190-5F40-6F5444B3D3A4}" name="Rajiv Thandla" initials="RT" userId="S::rajivthandla@microsoft.com::fabdc47e-1289-4ceb-abc2-acffe7192ea1" providerId="AD"/>
  <p188:author id="{D07302D7-2581-A303-EF67-6D516FCADB8D}" name="Meenakshi Barik [Chillibreeze]" initials="MB" userId="S::meenakshi.b@chillibreeze.com::b22b221b-c585-443a-aba6-cb2e7fee0c24" providerId="AD"/>
  <p188:author id="{83ABE0E4-8D08-7E08-B752-E0CDE9F7E209}" name="Wanpynshailang Bang [Chillibreeze]" initials="WB" userId="S::wanpynshailang.b@chillibreeze.com::358758f8-3264-4ab8-a3dd-baafa2d4f72b" providerId="AD"/>
  <p188:author id="{16B3E6EB-1235-FCC0-D390-6DB61CAD54BA}" name="Ambreen Hassan" initials="AH" userId="S::amhassan@microsoft.com::defa224d-8c47-4a24-8c98-cc74beae06fc" providerId="AD"/>
  <p188:author id="{76A68FF0-46CB-71BD-82D7-7E52E767E8D1}" name="Victoria Sykes" initials="" userId="S::vsykes@microsoft.com::7b59a303-9d78-45ed-917e-d87eff3d840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AFAFA"/>
    <a:srgbClr val="D9ECF7"/>
    <a:srgbClr val="6666FF"/>
    <a:srgbClr val="FFF7FF"/>
    <a:srgbClr val="FFCCFF"/>
    <a:srgbClr val="F2D8F3"/>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E425BF-0B99-BBE1-211C-5353A5D17287}" v="2" dt="2026-04-28T17:38:04.172"/>
    <p1510:client id="{B964A846-80E1-4C99-9D4B-4DCD3ECEB53D}" v="75" dt="2026-04-27T22:50:04.041"/>
    <p1510:client id="{EE85F0B5-BB52-4479-9F23-BC96F2B68F42}" v="230" dt="2026-04-27T23:17:29.6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2" d="100"/>
          <a:sy n="72" d="100"/>
        </p:scale>
        <p:origin x="36" y="5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3007D8-CDC2-4988-8B35-6FBE3E6AAB68}" type="datetimeFigureOut">
              <a:rPr lang="en-AU" smtClean="0"/>
              <a:t>15/05/2026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56AD01-A18C-44FC-AA94-18707F249DC3}" type="slidenum">
              <a:rPr lang="en-AU" smtClean="0"/>
              <a:t>‹#›</a:t>
            </a:fld>
            <a:endParaRPr lang="en-AU"/>
          </a:p>
        </p:txBody>
      </p:sp>
    </p:spTree>
    <p:extLst>
      <p:ext uri="{BB962C8B-B14F-4D97-AF65-F5344CB8AC3E}">
        <p14:creationId xmlns:p14="http://schemas.microsoft.com/office/powerpoint/2010/main" val="1242336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44670-89BF-E617-326F-E0C00F1E3B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C053B7-3864-160C-2DE4-66CD2411A15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1CA0819-5715-65FA-3CD6-0C920940BE57}"/>
              </a:ext>
            </a:extLst>
          </p:cNvPr>
          <p:cNvSpPr>
            <a:spLocks noGrp="1"/>
          </p:cNvSpPr>
          <p:nvPr>
            <p:ph type="body" idx="1"/>
          </p:nvPr>
        </p:nvSpPr>
        <p:spPr/>
        <p:txBody>
          <a:bodyPr/>
          <a:lstStyle/>
          <a:p>
            <a:r>
              <a:rPr lang="en-US" sz="1200" b="0" i="0" kern="1200">
                <a:solidFill>
                  <a:schemeClr val="tx1"/>
                </a:solidFill>
                <a:effectLst/>
                <a:latin typeface="+mn-lt"/>
                <a:ea typeface="+mn-ea"/>
                <a:cs typeface="+mn-cs"/>
              </a:rPr>
              <a:t>With dedicated Word, Excel, and PowerPoint Agents in Microsoft 365 Copilot, users can now start projects in Copilot Chat—using natural language prompts to quickly generate documents, spreadsheets, and presentations. </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These agents don’t just create; they guide users with clarifying questions, helping shape outputs that match specific goals and use cases. This chat-first approach makes it easy to get started, whether you’re drafting a strategic plan, analyzing data, or building a presentation. </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Once the initial draft is ready, Copilot makes it seamless to move into Word, Excel, or PowerPoint for deeper editing and customization. Inside each app, Copilot continues to assist, help refine content, apply formatting, and</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Key differentiators:</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Office-native file generation</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Enterprise grounding with Work IQ and context</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Compliant storage with OneDrive</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Multi-step reasoning</a:t>
            </a:r>
          </a:p>
          <a:p>
            <a:pPr rtl="0" fontAlgn="base"/>
            <a:endParaRPr lang="en-US" sz="1000">
              <a:solidFill>
                <a:srgbClr val="0078D4"/>
              </a:solidFill>
              <a:latin typeface="Segoe Sans Display Semibold"/>
              <a:cs typeface="Segoe Sans Display" pitchFamily="2" charset="0"/>
            </a:endParaRPr>
          </a:p>
        </p:txBody>
      </p:sp>
      <p:sp>
        <p:nvSpPr>
          <p:cNvPr id="4" name="Slide Number Placeholder 3">
            <a:extLst>
              <a:ext uri="{FF2B5EF4-FFF2-40B4-BE49-F238E27FC236}">
                <a16:creationId xmlns:a16="http://schemas.microsoft.com/office/drawing/2014/main" id="{F099932A-29C1-88A7-9EE7-730B76B2E3E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0B1B71-AA82-464B-A393-9479827C6D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48623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04AED-126D-835C-7B7B-0C2CA21522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1AB24D-6092-F8C4-EB80-4E66A8C6BB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F3A5CF-7521-E94D-6C19-089B2E55BEC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C562F8F-522E-FE99-1FD6-6ED39AC6304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7620E4-3E68-4063-8237-3C1BA541B8B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47869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556AD01-A18C-44FC-AA94-18707F249DC3}" type="slidenum">
              <a:rPr lang="en-AU" smtClean="0"/>
              <a:t>21</a:t>
            </a:fld>
            <a:endParaRPr lang="en-AU"/>
          </a:p>
        </p:txBody>
      </p:sp>
    </p:spTree>
    <p:extLst>
      <p:ext uri="{BB962C8B-B14F-4D97-AF65-F5344CB8AC3E}">
        <p14:creationId xmlns:p14="http://schemas.microsoft.com/office/powerpoint/2010/main" val="38405199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1AF3F-9A0B-83E1-29ED-66371FB3F7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3C5C0-B0C0-A3D5-E11E-1985A5A5F8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8836C2-415F-82A5-BCEF-23CEEE3F308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82CAE9A-32FC-BF3D-5529-89622BCF99DF}"/>
              </a:ext>
            </a:extLst>
          </p:cNvPr>
          <p:cNvSpPr>
            <a:spLocks noGrp="1"/>
          </p:cNvSpPr>
          <p:nvPr>
            <p:ph type="sldNum" sz="quarter" idx="5"/>
          </p:nvPr>
        </p:nvSpPr>
        <p:spPr/>
        <p:txBody>
          <a:bodyPr/>
          <a:lstStyle/>
          <a:p>
            <a:fld id="{BF7620E4-3E68-4063-8237-3C1BA541B8BC}" type="slidenum">
              <a:rPr lang="en-US" smtClean="0"/>
              <a:t>25</a:t>
            </a:fld>
            <a:endParaRPr lang="en-US"/>
          </a:p>
        </p:txBody>
      </p:sp>
    </p:spTree>
    <p:extLst>
      <p:ext uri="{BB962C8B-B14F-4D97-AF65-F5344CB8AC3E}">
        <p14:creationId xmlns:p14="http://schemas.microsoft.com/office/powerpoint/2010/main" val="18491276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953DDD-B756-BF41-FB40-60D967632C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B1828F-7F92-FF9E-6052-BE99684D1F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D3EBFB-EF58-A95C-CD80-9C0E250838E5}"/>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CFF05973-2FE8-A2DA-14AD-34FD92575694}"/>
              </a:ext>
            </a:extLst>
          </p:cNvPr>
          <p:cNvSpPr>
            <a:spLocks noGrp="1"/>
          </p:cNvSpPr>
          <p:nvPr>
            <p:ph type="sldNum" sz="quarter" idx="5"/>
          </p:nvPr>
        </p:nvSpPr>
        <p:spPr/>
        <p:txBody>
          <a:bodyPr/>
          <a:lstStyle/>
          <a:p>
            <a:fld id="{9556AD01-A18C-44FC-AA94-18707F249DC3}" type="slidenum">
              <a:rPr lang="en-AU" smtClean="0"/>
              <a:t>30</a:t>
            </a:fld>
            <a:endParaRPr lang="en-AU"/>
          </a:p>
        </p:txBody>
      </p:sp>
    </p:spTree>
    <p:extLst>
      <p:ext uri="{BB962C8B-B14F-4D97-AF65-F5344CB8AC3E}">
        <p14:creationId xmlns:p14="http://schemas.microsoft.com/office/powerpoint/2010/main" val="4127306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11EAE3-013A-4F73-8174-14C48CD2D86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13240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53CBF-B98B-2258-BBE7-C92CE6C176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CC70A3-B519-1AF7-3F90-C136ADDFE4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D17A82-C5DB-A132-1C5B-BE239CE08C94}"/>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D523588D-386B-7CF4-04D7-347425F1D527}"/>
              </a:ext>
            </a:extLst>
          </p:cNvPr>
          <p:cNvSpPr>
            <a:spLocks noGrp="1"/>
          </p:cNvSpPr>
          <p:nvPr>
            <p:ph type="sldNum" sz="quarter" idx="5"/>
          </p:nvPr>
        </p:nvSpPr>
        <p:spPr/>
        <p:txBody>
          <a:bodyPr/>
          <a:lstStyle/>
          <a:p>
            <a:fld id="{9556AD01-A18C-44FC-AA94-18707F249DC3}" type="slidenum">
              <a:rPr lang="en-AU" smtClean="0"/>
              <a:t>33</a:t>
            </a:fld>
            <a:endParaRPr lang="en-AU"/>
          </a:p>
        </p:txBody>
      </p:sp>
    </p:spTree>
    <p:extLst>
      <p:ext uri="{BB962C8B-B14F-4D97-AF65-F5344CB8AC3E}">
        <p14:creationId xmlns:p14="http://schemas.microsoft.com/office/powerpoint/2010/main" val="37908442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CA832-B821-31F0-0D22-502D946469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9EDF04-7576-8968-5C07-1572620779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31D37A-B8AD-C9D0-B832-0E9AA8756FE8}"/>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6C5033D7-C774-89E3-41B1-ADA012DF217B}"/>
              </a:ext>
            </a:extLst>
          </p:cNvPr>
          <p:cNvSpPr>
            <a:spLocks noGrp="1"/>
          </p:cNvSpPr>
          <p:nvPr>
            <p:ph type="sldNum" sz="quarter" idx="5"/>
          </p:nvPr>
        </p:nvSpPr>
        <p:spPr/>
        <p:txBody>
          <a:bodyPr/>
          <a:lstStyle/>
          <a:p>
            <a:fld id="{9556AD01-A18C-44FC-AA94-18707F249DC3}" type="slidenum">
              <a:rPr lang="en-AU" smtClean="0"/>
              <a:t>34</a:t>
            </a:fld>
            <a:endParaRPr lang="en-AU"/>
          </a:p>
        </p:txBody>
      </p:sp>
    </p:spTree>
    <p:extLst>
      <p:ext uri="{BB962C8B-B14F-4D97-AF65-F5344CB8AC3E}">
        <p14:creationId xmlns:p14="http://schemas.microsoft.com/office/powerpoint/2010/main" val="33064677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556AD01-A18C-44FC-AA94-18707F249DC3}" type="slidenum">
              <a:rPr lang="en-AU" smtClean="0"/>
              <a:t>35</a:t>
            </a:fld>
            <a:endParaRPr lang="en-AU"/>
          </a:p>
        </p:txBody>
      </p:sp>
    </p:spTree>
    <p:extLst>
      <p:ext uri="{BB962C8B-B14F-4D97-AF65-F5344CB8AC3E}">
        <p14:creationId xmlns:p14="http://schemas.microsoft.com/office/powerpoint/2010/main" val="41904516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3866A-FBFF-0B72-F062-536089B9E8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EC23BD-6B0E-616B-526A-B432629800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C309CD-5BFB-FA44-D5E4-C117B294B54F}"/>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2C08CE13-F918-1BD2-A17A-B686CC3A04FA}"/>
              </a:ext>
            </a:extLst>
          </p:cNvPr>
          <p:cNvSpPr>
            <a:spLocks noGrp="1"/>
          </p:cNvSpPr>
          <p:nvPr>
            <p:ph type="sldNum" sz="quarter" idx="5"/>
          </p:nvPr>
        </p:nvSpPr>
        <p:spPr/>
        <p:txBody>
          <a:bodyPr/>
          <a:lstStyle/>
          <a:p>
            <a:fld id="{9556AD01-A18C-44FC-AA94-18707F249DC3}" type="slidenum">
              <a:rPr lang="en-AU" smtClean="0"/>
              <a:t>36</a:t>
            </a:fld>
            <a:endParaRPr lang="en-AU"/>
          </a:p>
        </p:txBody>
      </p:sp>
    </p:spTree>
    <p:extLst>
      <p:ext uri="{BB962C8B-B14F-4D97-AF65-F5344CB8AC3E}">
        <p14:creationId xmlns:p14="http://schemas.microsoft.com/office/powerpoint/2010/main" val="22344408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31A669-EFF0-DA64-C66D-270C1856D9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81EFCD-441C-02A8-520D-3CD0CA6405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3EDB62-2786-DB3F-A48E-C071DA7292A3}"/>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FB739477-76ED-FB48-8FF3-2F6169DD8954}"/>
              </a:ext>
            </a:extLst>
          </p:cNvPr>
          <p:cNvSpPr>
            <a:spLocks noGrp="1"/>
          </p:cNvSpPr>
          <p:nvPr>
            <p:ph type="sldNum" sz="quarter" idx="5"/>
          </p:nvPr>
        </p:nvSpPr>
        <p:spPr/>
        <p:txBody>
          <a:bodyPr/>
          <a:lstStyle/>
          <a:p>
            <a:fld id="{9556AD01-A18C-44FC-AA94-18707F249DC3}" type="slidenum">
              <a:rPr lang="en-AU" smtClean="0"/>
              <a:t>37</a:t>
            </a:fld>
            <a:endParaRPr lang="en-AU"/>
          </a:p>
        </p:txBody>
      </p:sp>
    </p:spTree>
    <p:extLst>
      <p:ext uri="{BB962C8B-B14F-4D97-AF65-F5344CB8AC3E}">
        <p14:creationId xmlns:p14="http://schemas.microsoft.com/office/powerpoint/2010/main" val="1249500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A48FB-0B49-6C46-1AF2-D9F082A2E9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6B4418-2336-8B93-EB37-64941054E0E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1ECF933-0525-DDA0-B7B3-9B539A6F8A3C}"/>
              </a:ext>
            </a:extLst>
          </p:cNvPr>
          <p:cNvSpPr>
            <a:spLocks noGrp="1"/>
          </p:cNvSpPr>
          <p:nvPr>
            <p:ph type="body" idx="1"/>
          </p:nvPr>
        </p:nvSpPr>
        <p:spPr/>
        <p:txBody>
          <a:bodyPr/>
          <a:lstStyle/>
          <a:p>
            <a:pPr rtl="0" fontAlgn="base"/>
            <a:endParaRPr lang="en-US" sz="1000" b="0">
              <a:solidFill>
                <a:srgbClr val="0078D4"/>
              </a:solidFill>
              <a:latin typeface="Segoe Sans Display Semibold"/>
              <a:cs typeface="Segoe Sans Display" pitchFamily="2" charset="0"/>
            </a:endParaRPr>
          </a:p>
        </p:txBody>
      </p:sp>
      <p:sp>
        <p:nvSpPr>
          <p:cNvPr id="4" name="Slide Number Placeholder 3">
            <a:extLst>
              <a:ext uri="{FF2B5EF4-FFF2-40B4-BE49-F238E27FC236}">
                <a16:creationId xmlns:a16="http://schemas.microsoft.com/office/drawing/2014/main" id="{8F4AA397-E090-C230-57E7-7B06B3A1975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0B1B71-AA82-464B-A393-9479827C6D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4897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BE396-37D5-9E01-757D-BCA9311ED5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E4795A-E2ED-0C5A-487E-F0B0658C47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8EFDA7-508E-1FB2-6788-2A53F05D724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5FBD723-8EB4-48CD-224F-52E24065E6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7620E4-3E68-4063-8237-3C1BA541B8B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54428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705FFF-7C3C-C751-E5A0-BADA9FE693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FA8E1F-3F79-1548-CEDB-37A7F2FC6C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6137E6-AFBD-672E-0018-8126095D0B8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E9D5D19-0CEC-221C-A159-36215CB3A8D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7620E4-3E68-4063-8237-3C1BA541B8B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73260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3E175-E5B6-C923-915A-1DABCD3D40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A72217-2574-7132-4C42-5F4B383F00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2BCEE3-8BB0-C3B6-04F7-1D92FBE04DD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7B9ADE0-F637-64C2-5133-445EF4E935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7620E4-3E68-4063-8237-3C1BA541B8B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38429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04AED-126D-835C-7B7B-0C2CA21522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1AB24D-6092-F8C4-EB80-4E66A8C6BB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F3A5CF-7521-E94D-6C19-089B2E55BEC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C562F8F-522E-FE99-1FD6-6ED39AC6304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7620E4-3E68-4063-8237-3C1BA541B8B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47869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5930F-71E9-DD28-BC2E-8D41954955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E05867-5358-9A1B-4D32-571730066F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A68690-B085-81D9-C12D-590A03B936C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i="0" u="none" strike="noStrike" kern="1200" cap="none" spc="0" normalizeH="0" baseline="0" noProof="0">
              <a:ln>
                <a:noFill/>
              </a:ln>
              <a:solidFill>
                <a:srgbClr val="000000"/>
              </a:solidFill>
              <a:effectLst/>
              <a:uLnTx/>
              <a:uFillTx/>
              <a:latin typeface="Segoe Sans Display"/>
              <a:cs typeface="Segoe UI"/>
            </a:endParaRPr>
          </a:p>
        </p:txBody>
      </p:sp>
      <p:sp>
        <p:nvSpPr>
          <p:cNvPr id="4" name="Slide Number Placeholder 3">
            <a:extLst>
              <a:ext uri="{FF2B5EF4-FFF2-40B4-BE49-F238E27FC236}">
                <a16:creationId xmlns:a16="http://schemas.microsoft.com/office/drawing/2014/main" id="{DA9C887C-3CF5-BD17-787A-39C32210C28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56AD01-A18C-44FC-AA94-18707F249DC3}"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A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107642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556AD01-A18C-44FC-AA94-18707F249DC3}" type="slidenum">
              <a:rPr lang="en-AU" smtClean="0"/>
              <a:t>15</a:t>
            </a:fld>
            <a:endParaRPr lang="en-AU"/>
          </a:p>
        </p:txBody>
      </p:sp>
    </p:spTree>
    <p:extLst>
      <p:ext uri="{BB962C8B-B14F-4D97-AF65-F5344CB8AC3E}">
        <p14:creationId xmlns:p14="http://schemas.microsoft.com/office/powerpoint/2010/main" val="3194534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7620E4-3E68-4063-8237-3C1BA541B8B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338815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1"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1"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2" name="Picture 1" descr="A logo of a company&#10;&#10;Description automatically generated">
            <a:extLst>
              <a:ext uri="{FF2B5EF4-FFF2-40B4-BE49-F238E27FC236}">
                <a16:creationId xmlns:a16="http://schemas.microsoft.com/office/drawing/2014/main" id="{C59F7E7E-633F-C363-1EB4-5EB18E743D3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71500" y="581979"/>
            <a:ext cx="1454782" cy="343851"/>
          </a:xfrm>
          <a:prstGeom prst="rect">
            <a:avLst/>
          </a:prstGeom>
        </p:spPr>
      </p:pic>
    </p:spTree>
    <p:extLst>
      <p:ext uri="{BB962C8B-B14F-4D97-AF65-F5344CB8AC3E}">
        <p14:creationId xmlns:p14="http://schemas.microsoft.com/office/powerpoint/2010/main" val="15402535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6">
    <p:bg>
      <p:bgPr>
        <a:solidFill>
          <a:srgbClr val="2A446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61"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412530863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Title 7">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61"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253105489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82796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7829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198655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ird white half gradi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3B2449-29BC-FA3D-8E8C-DCCEE8B99D26}"/>
              </a:ext>
              <a:ext uri="{C183D7F6-B498-43B3-948B-1728B52AA6E4}">
                <adec:decorative xmlns:adec="http://schemas.microsoft.com/office/drawing/2017/decorative" val="1"/>
              </a:ext>
            </a:extLst>
          </p:cNvPr>
          <p:cNvSpPr/>
          <p:nvPr userDrawn="1"/>
        </p:nvSpPr>
        <p:spPr>
          <a:xfrm>
            <a:off x="-5080" y="0"/>
            <a:ext cx="4356100" cy="6858000"/>
          </a:xfrm>
          <a:prstGeom prst="rect">
            <a:avLst/>
          </a:prstGeom>
          <a:gradFill flip="none" rotWithShape="1">
            <a:gsLst>
              <a:gs pos="11000">
                <a:schemeClr val="accent1"/>
              </a:gs>
              <a:gs pos="100000">
                <a:schemeClr val="accent2"/>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 Placeholder 2"/>
          <p:cNvSpPr>
            <a:spLocks noGrp="1"/>
          </p:cNvSpPr>
          <p:nvPr>
            <p:ph type="body" sz="quarter" idx="10"/>
          </p:nvPr>
        </p:nvSpPr>
        <p:spPr>
          <a:xfrm>
            <a:off x="574816" y="1446836"/>
            <a:ext cx="3418450" cy="4171950"/>
          </a:xfrm>
        </p:spPr>
        <p:txBody>
          <a:bodyPr>
            <a:noAutofit/>
          </a:bodyPr>
          <a:lstStyle>
            <a:lvl1pPr marL="0" indent="0">
              <a:lnSpc>
                <a:spcPct val="100000"/>
              </a:lnSpc>
              <a:spcBef>
                <a:spcPts val="1600"/>
              </a:spcBef>
              <a:buNone/>
              <a:defRPr sz="1600">
                <a:solidFill>
                  <a:schemeClr val="bg1"/>
                </a:solidFill>
                <a:latin typeface="+mj-lt"/>
              </a:defRPr>
            </a:lvl1pPr>
            <a:lvl2pPr marL="0" indent="0">
              <a:lnSpc>
                <a:spcPct val="100000"/>
              </a:lnSpc>
              <a:spcBef>
                <a:spcPts val="900"/>
              </a:spcBef>
              <a:buNone/>
              <a:defRPr sz="1400">
                <a:solidFill>
                  <a:schemeClr val="bg1"/>
                </a:solidFill>
              </a:defRPr>
            </a:lvl2pPr>
            <a:lvl3pPr>
              <a:lnSpc>
                <a:spcPct val="100000"/>
              </a:lnSpc>
              <a:defRPr sz="1401">
                <a:solidFill>
                  <a:schemeClr val="bg1"/>
                </a:solidFill>
              </a:defRPr>
            </a:lvl3pPr>
            <a:lvl4pPr>
              <a:lnSpc>
                <a:spcPct val="100000"/>
              </a:lnSpc>
              <a:defRPr sz="1200">
                <a:solidFill>
                  <a:schemeClr val="bg1"/>
                </a:solidFill>
              </a:defRPr>
            </a:lvl4pPr>
            <a:lvl5pPr>
              <a:lnSpc>
                <a:spcPct val="100000"/>
              </a:lnSpc>
              <a:defRPr sz="100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a:extLst>
              <a:ext uri="{FF2B5EF4-FFF2-40B4-BE49-F238E27FC236}">
                <a16:creationId xmlns:a16="http://schemas.microsoft.com/office/drawing/2014/main" id="{A0B9A94C-F8F8-2A22-B125-7808DDC912F3}"/>
              </a:ext>
            </a:extLst>
          </p:cNvPr>
          <p:cNvSpPr>
            <a:spLocks noGrp="1"/>
          </p:cNvSpPr>
          <p:nvPr>
            <p:ph type="title"/>
          </p:nvPr>
        </p:nvSpPr>
        <p:spPr>
          <a:xfrm>
            <a:off x="574816" y="510988"/>
            <a:ext cx="3418450" cy="1107996"/>
          </a:xfrm>
        </p:spPr>
        <p:txBody>
          <a:bodyPr wrap="square">
            <a:spAutoFit/>
          </a:bodyPr>
          <a:lstStyle>
            <a:lvl1pPr>
              <a:defRPr>
                <a:solidFill>
                  <a:schemeClr val="bg1"/>
                </a:solidFill>
              </a:defRPr>
            </a:lvl1pPr>
          </a:lstStyle>
          <a:p>
            <a:r>
              <a:rPr lang="en-US"/>
              <a:t>Click to edit Master title style</a:t>
            </a:r>
          </a:p>
        </p:txBody>
      </p:sp>
      <p:sp>
        <p:nvSpPr>
          <p:cNvPr id="8" name="Eyebrow placeholder">
            <a:extLst>
              <a:ext uri="{FF2B5EF4-FFF2-40B4-BE49-F238E27FC236}">
                <a16:creationId xmlns:a16="http://schemas.microsoft.com/office/drawing/2014/main" id="{B0B136DF-1567-C57A-E4C1-C541F62F78C1}"/>
              </a:ext>
            </a:extLst>
          </p:cNvPr>
          <p:cNvSpPr>
            <a:spLocks noGrp="1"/>
          </p:cNvSpPr>
          <p:nvPr>
            <p:ph type="body" sz="quarter" idx="11"/>
          </p:nvPr>
        </p:nvSpPr>
        <p:spPr>
          <a:xfrm>
            <a:off x="574816" y="246889"/>
            <a:ext cx="3418450" cy="246221"/>
          </a:xfrm>
        </p:spPr>
        <p:txBody>
          <a:bodyPr/>
          <a:lstStyle>
            <a:lvl1pPr marL="0" indent="0">
              <a:buNone/>
              <a:defRPr sz="160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262074354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8CB3F5-1CC2-D302-C94C-47AD4EFDA0DE}"/>
              </a:ext>
            </a:extLst>
          </p:cNvPr>
          <p:cNvSpPr/>
          <p:nvPr userDrawn="1"/>
        </p:nvSpPr>
        <p:spPr bwMode="auto">
          <a:xfrm>
            <a:off x="5428527" y="0"/>
            <a:ext cx="6763472"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91"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5" name="Title 1">
            <a:extLst>
              <a:ext uri="{FF2B5EF4-FFF2-40B4-BE49-F238E27FC236}">
                <a16:creationId xmlns:a16="http://schemas.microsoft.com/office/drawing/2014/main" id="{63A4D100-4E3F-6901-FF2E-6ACBF4524451}"/>
              </a:ext>
            </a:extLst>
          </p:cNvPr>
          <p:cNvSpPr>
            <a:spLocks noGrp="1"/>
          </p:cNvSpPr>
          <p:nvPr>
            <p:ph type="title"/>
          </p:nvPr>
        </p:nvSpPr>
        <p:spPr>
          <a:xfrm>
            <a:off x="588264" y="457201"/>
            <a:ext cx="4578823" cy="984885"/>
          </a:xfrm>
        </p:spPr>
        <p:txBody>
          <a:bodyPr/>
          <a:lstStyle>
            <a:lvl1pPr>
              <a:defRPr sz="3200"/>
            </a:lvl1pPr>
          </a:lstStyle>
          <a:p>
            <a:r>
              <a:rPr lang="en-US"/>
              <a:t>Click to edit Master title style</a:t>
            </a:r>
          </a:p>
        </p:txBody>
      </p:sp>
      <p:sp>
        <p:nvSpPr>
          <p:cNvPr id="16" name="Text Placeholder 2">
            <a:extLst>
              <a:ext uri="{FF2B5EF4-FFF2-40B4-BE49-F238E27FC236}">
                <a16:creationId xmlns:a16="http://schemas.microsoft.com/office/drawing/2014/main" id="{E01B24C0-3891-6D0E-55B4-F5146629A220}"/>
              </a:ext>
            </a:extLst>
          </p:cNvPr>
          <p:cNvSpPr>
            <a:spLocks noGrp="1"/>
          </p:cNvSpPr>
          <p:nvPr>
            <p:ph type="body" sz="quarter" idx="11" hasCustomPrompt="1"/>
          </p:nvPr>
        </p:nvSpPr>
        <p:spPr>
          <a:xfrm>
            <a:off x="588264" y="1379616"/>
            <a:ext cx="4578823" cy="341632"/>
          </a:xfrm>
        </p:spPr>
        <p:txBody>
          <a:bodyPr tIns="64008"/>
          <a:lstStyle>
            <a:lvl1pPr marL="0" indent="0">
              <a:buNone/>
              <a:defRPr sz="1800">
                <a:solidFill>
                  <a:schemeClr val="tx1"/>
                </a:solidFill>
                <a:latin typeface="+mj-lt"/>
              </a:defRPr>
            </a:lvl1pPr>
          </a:lstStyle>
          <a:p>
            <a:pPr lvl="0"/>
            <a:r>
              <a:rPr lang="en-US"/>
              <a:t>Subtitle</a:t>
            </a:r>
          </a:p>
        </p:txBody>
      </p:sp>
    </p:spTree>
    <p:extLst>
      <p:ext uri="{BB962C8B-B14F-4D97-AF65-F5344CB8AC3E}">
        <p14:creationId xmlns:p14="http://schemas.microsoft.com/office/powerpoint/2010/main" val="10351622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with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18520" cy="492443"/>
          </a:xfrm>
        </p:spPr>
        <p:txBody>
          <a:bodyPr/>
          <a:lstStyle>
            <a:lvl1pPr>
              <a:defRPr sz="3200">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2569322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6CFC0-333C-8C69-2EAC-4AAA071403AA}"/>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B090F040-08C0-DC6A-DF4C-7097EC3D46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DD62BC6-81B6-3557-37F0-0ABA6977D1C7}"/>
              </a:ext>
            </a:extLst>
          </p:cNvPr>
          <p:cNvSpPr>
            <a:spLocks noGrp="1"/>
          </p:cNvSpPr>
          <p:nvPr>
            <p:ph type="dt" sz="half" idx="10"/>
          </p:nvPr>
        </p:nvSpPr>
        <p:spPr/>
        <p:txBody>
          <a:bodyPr/>
          <a:lstStyle/>
          <a:p>
            <a:fld id="{ABFCD912-9AA5-479F-88D1-9D4CD4CA6D93}" type="datetimeFigureOut">
              <a:rPr lang="en-AU" smtClean="0"/>
              <a:t>15/05/2026</a:t>
            </a:fld>
            <a:endParaRPr lang="en-AU"/>
          </a:p>
        </p:txBody>
      </p:sp>
      <p:sp>
        <p:nvSpPr>
          <p:cNvPr id="5" name="Footer Placeholder 4">
            <a:extLst>
              <a:ext uri="{FF2B5EF4-FFF2-40B4-BE49-F238E27FC236}">
                <a16:creationId xmlns:a16="http://schemas.microsoft.com/office/drawing/2014/main" id="{B010D0A8-9DBD-9283-F59F-7986EDC8D99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162ADC6-7624-1EC9-1EB8-E5F24280CCE3}"/>
              </a:ext>
            </a:extLst>
          </p:cNvPr>
          <p:cNvSpPr>
            <a:spLocks noGrp="1"/>
          </p:cNvSpPr>
          <p:nvPr>
            <p:ph type="sldNum" sz="quarter" idx="12"/>
          </p:nvPr>
        </p:nvSpPr>
        <p:spPr/>
        <p:txBody>
          <a:bodyPr/>
          <a:lstStyle/>
          <a:p>
            <a:fld id="{9CCCB12B-D90C-448B-A335-1D5475BD5A44}" type="slidenum">
              <a:rPr lang="en-AU" smtClean="0"/>
              <a:t>‹#›</a:t>
            </a:fld>
            <a:endParaRPr lang="en-AU"/>
          </a:p>
        </p:txBody>
      </p:sp>
    </p:spTree>
    <p:extLst>
      <p:ext uri="{BB962C8B-B14F-4D97-AF65-F5344CB8AC3E}">
        <p14:creationId xmlns:p14="http://schemas.microsoft.com/office/powerpoint/2010/main" val="41459103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A54CD-795C-59BF-FF82-DB52BAAB49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28650B5D-3EB9-DEC4-35C7-F16B537242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08239CC5-F3E7-F405-6F60-6CD71E24F2DD}"/>
              </a:ext>
            </a:extLst>
          </p:cNvPr>
          <p:cNvSpPr>
            <a:spLocks noGrp="1"/>
          </p:cNvSpPr>
          <p:nvPr>
            <p:ph type="dt" sz="half" idx="10"/>
          </p:nvPr>
        </p:nvSpPr>
        <p:spPr/>
        <p:txBody>
          <a:bodyPr/>
          <a:lstStyle/>
          <a:p>
            <a:fld id="{ABFCD912-9AA5-479F-88D1-9D4CD4CA6D93}" type="datetimeFigureOut">
              <a:rPr lang="en-AU" smtClean="0"/>
              <a:t>15/05/2026</a:t>
            </a:fld>
            <a:endParaRPr lang="en-AU"/>
          </a:p>
        </p:txBody>
      </p:sp>
      <p:sp>
        <p:nvSpPr>
          <p:cNvPr id="5" name="Footer Placeholder 4">
            <a:extLst>
              <a:ext uri="{FF2B5EF4-FFF2-40B4-BE49-F238E27FC236}">
                <a16:creationId xmlns:a16="http://schemas.microsoft.com/office/drawing/2014/main" id="{681DF091-DCB3-4D76-E9CF-4045252B97C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5A26D19-5B8D-07DF-4110-66A501B88D2D}"/>
              </a:ext>
            </a:extLst>
          </p:cNvPr>
          <p:cNvSpPr>
            <a:spLocks noGrp="1"/>
          </p:cNvSpPr>
          <p:nvPr>
            <p:ph type="sldNum" sz="quarter" idx="12"/>
          </p:nvPr>
        </p:nvSpPr>
        <p:spPr/>
        <p:txBody>
          <a:bodyPr/>
          <a:lstStyle/>
          <a:p>
            <a:fld id="{9CCCB12B-D90C-448B-A335-1D5475BD5A44}" type="slidenum">
              <a:rPr lang="en-AU" smtClean="0"/>
              <a:t>‹#›</a:t>
            </a:fld>
            <a:endParaRPr lang="en-AU"/>
          </a:p>
        </p:txBody>
      </p:sp>
    </p:spTree>
    <p:extLst>
      <p:ext uri="{BB962C8B-B14F-4D97-AF65-F5344CB8AC3E}">
        <p14:creationId xmlns:p14="http://schemas.microsoft.com/office/powerpoint/2010/main" val="1498665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Slide 3">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A614D4-E416-33B9-5B0C-89F44F69D396}"/>
              </a:ext>
            </a:extLst>
          </p:cNvPr>
          <p:cNvSpPr/>
          <p:nvPr userDrawn="1"/>
        </p:nvSpPr>
        <p:spPr bwMode="auto">
          <a:xfrm>
            <a:off x="0" y="3"/>
            <a:ext cx="12192000" cy="6564311"/>
          </a:xfrm>
          <a:prstGeom prst="rect">
            <a:avLst/>
          </a:prstGeom>
          <a:gradFill flip="none" rotWithShape="1">
            <a:gsLst>
              <a:gs pos="0">
                <a:srgbClr val="EAD9C7"/>
              </a:gs>
              <a:gs pos="100000">
                <a:srgbClr val="FBEEDF"/>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91" fontAlgn="base">
              <a:spcBef>
                <a:spcPct val="0"/>
              </a:spcBef>
              <a:spcAft>
                <a:spcPct val="0"/>
              </a:spcAft>
            </a:pPr>
            <a:endParaRPr lang="en-GB" sz="2000">
              <a:solidFill>
                <a:schemeClr val="bg1"/>
              </a:solidFill>
              <a:ea typeface="Segoe UI" pitchFamily="34" charset="0"/>
              <a:cs typeface="Segoe UI" pitchFamily="34" charset="0"/>
            </a:endParaRPr>
          </a:p>
        </p:txBody>
      </p:sp>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sp>
        <p:nvSpPr>
          <p:cNvPr id="4" name="Rectangle 3">
            <a:extLst>
              <a:ext uri="{FF2B5EF4-FFF2-40B4-BE49-F238E27FC236}">
                <a16:creationId xmlns:a16="http://schemas.microsoft.com/office/drawing/2014/main" id="{CD6D5697-73FE-F7BE-B05F-7C9E51006214}"/>
              </a:ext>
            </a:extLst>
          </p:cNvPr>
          <p:cNvSpPr/>
          <p:nvPr userDrawn="1"/>
        </p:nvSpPr>
        <p:spPr bwMode="auto">
          <a:xfrm>
            <a:off x="0" y="6564313"/>
            <a:ext cx="12192000" cy="293687"/>
          </a:xfrm>
          <a:prstGeom prst="rect">
            <a:avLst/>
          </a:prstGeom>
          <a:gradFill>
            <a:gsLst>
              <a:gs pos="27119">
                <a:srgbClr val="2CB4FE"/>
              </a:gs>
              <a:gs pos="75696">
                <a:srgbClr val="EE8AAE"/>
              </a:gs>
              <a:gs pos="50500">
                <a:srgbClr val="BC6EFF"/>
              </a:gs>
              <a:gs pos="0">
                <a:srgbClr val="0078D6"/>
              </a:gs>
              <a:gs pos="100000">
                <a:srgbClr val="FEA875"/>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91" fontAlgn="base">
              <a:spcBef>
                <a:spcPct val="0"/>
              </a:spcBef>
              <a:spcAft>
                <a:spcPct val="0"/>
              </a:spcAft>
            </a:pPr>
            <a:endParaRPr lang="en-GB" sz="2000">
              <a:solidFill>
                <a:schemeClr val="bg1"/>
              </a:solidFill>
              <a:ea typeface="Segoe UI" pitchFamily="34" charset="0"/>
              <a:cs typeface="Segoe UI" pitchFamily="34" charset="0"/>
            </a:endParaRPr>
          </a:p>
        </p:txBody>
      </p:sp>
      <p:pic>
        <p:nvPicPr>
          <p:cNvPr id="6" name="Picture 5" descr="A logo of a company&#10;&#10;Description automatically generated">
            <a:extLst>
              <a:ext uri="{FF2B5EF4-FFF2-40B4-BE49-F238E27FC236}">
                <a16:creationId xmlns:a16="http://schemas.microsoft.com/office/drawing/2014/main" id="{E8D945E0-35E8-9446-D133-C6E37773047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71500" y="581979"/>
            <a:ext cx="1454782" cy="343851"/>
          </a:xfrm>
          <a:prstGeom prst="rect">
            <a:avLst/>
          </a:prstGeom>
        </p:spPr>
      </p:pic>
    </p:spTree>
    <p:extLst>
      <p:ext uri="{BB962C8B-B14F-4D97-AF65-F5344CB8AC3E}">
        <p14:creationId xmlns:p14="http://schemas.microsoft.com/office/powerpoint/2010/main" val="7243977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627824973"/>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pic>
        <p:nvPicPr>
          <p:cNvPr id="11" name="Picture 10" descr="A blue sky with white clouds&#10;&#10;Description automatically generated">
            <a:extLst>
              <a:ext uri="{FF2B5EF4-FFF2-40B4-BE49-F238E27FC236}">
                <a16:creationId xmlns:a16="http://schemas.microsoft.com/office/drawing/2014/main" id="{79BAFC8C-EB9A-06B0-36D4-AEB224BFA26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1529"/>
            <a:ext cx="12192000" cy="6869529"/>
          </a:xfrm>
          <a:prstGeom prst="rect">
            <a:avLst/>
          </a:prstGeom>
        </p:spPr>
      </p:pic>
      <p:sp>
        <p:nvSpPr>
          <p:cNvPr id="8" name="Rectangle 7">
            <a:extLst>
              <a:ext uri="{FF2B5EF4-FFF2-40B4-BE49-F238E27FC236}">
                <a16:creationId xmlns:a16="http://schemas.microsoft.com/office/drawing/2014/main" id="{108F13F4-2AA0-2751-9C54-183410D351E2}"/>
              </a:ext>
            </a:extLst>
          </p:cNvPr>
          <p:cNvSpPr/>
          <p:nvPr userDrawn="1"/>
        </p:nvSpPr>
        <p:spPr>
          <a:xfrm>
            <a:off x="0" y="0"/>
            <a:ext cx="6616700" cy="6858000"/>
          </a:xfrm>
          <a:prstGeom prst="rect">
            <a:avLst/>
          </a:prstGeom>
          <a:gradFill flip="none" rotWithShape="1">
            <a:gsLst>
              <a:gs pos="26000">
                <a:schemeClr val="bg1">
                  <a:alpha val="58000"/>
                </a:schemeClr>
              </a:gs>
              <a:gs pos="70000">
                <a:schemeClr val="bg1">
                  <a:alpha val="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6" name="Title 15">
            <a:extLst>
              <a:ext uri="{FF2B5EF4-FFF2-40B4-BE49-F238E27FC236}">
                <a16:creationId xmlns:a16="http://schemas.microsoft.com/office/drawing/2014/main" id="{1AB79229-7EF8-8D54-ED6D-2A2E11C74F94}"/>
              </a:ext>
            </a:extLst>
          </p:cNvPr>
          <p:cNvSpPr>
            <a:spLocks noGrp="1"/>
          </p:cNvSpPr>
          <p:nvPr>
            <p:ph type="title"/>
          </p:nvPr>
        </p:nvSpPr>
        <p:spPr>
          <a:xfrm>
            <a:off x="389121" y="3202170"/>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67023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9142661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sub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CED40-B553-E4BB-FECB-00EA38C73FC5}"/>
              </a:ext>
            </a:extLst>
          </p:cNvPr>
          <p:cNvSpPr>
            <a:spLocks noGrp="1"/>
          </p:cNvSpPr>
          <p:nvPr>
            <p:ph type="title"/>
          </p:nvPr>
        </p:nvSpPr>
        <p:spPr>
          <a:xfrm>
            <a:off x="588263" y="457201"/>
            <a:ext cx="11018520" cy="492443"/>
          </a:xfrm>
        </p:spPr>
        <p:txBody>
          <a:bodyPr/>
          <a:lstStyle>
            <a:lvl1pPr>
              <a:defRPr sz="3200"/>
            </a:lvl1pPr>
          </a:lstStyle>
          <a:p>
            <a:r>
              <a:rPr lang="en-US"/>
              <a:t>Click to edit Master title style</a:t>
            </a:r>
          </a:p>
        </p:txBody>
      </p:sp>
      <p:sp>
        <p:nvSpPr>
          <p:cNvPr id="3" name="Text Placeholder 2">
            <a:extLst>
              <a:ext uri="{FF2B5EF4-FFF2-40B4-BE49-F238E27FC236}">
                <a16:creationId xmlns:a16="http://schemas.microsoft.com/office/drawing/2014/main" id="{CFBA703B-ABC9-3827-3CEB-9A18933B496C}"/>
              </a:ext>
            </a:extLst>
          </p:cNvPr>
          <p:cNvSpPr>
            <a:spLocks noGrp="1"/>
          </p:cNvSpPr>
          <p:nvPr>
            <p:ph type="body" sz="quarter" idx="11" hasCustomPrompt="1"/>
          </p:nvPr>
        </p:nvSpPr>
        <p:spPr>
          <a:xfrm>
            <a:off x="588263" y="970418"/>
            <a:ext cx="11018520" cy="341632"/>
          </a:xfrm>
        </p:spPr>
        <p:txBody>
          <a:bodyPr tIns="64008"/>
          <a:lstStyle>
            <a:lvl1pPr marL="0" indent="0">
              <a:buNone/>
              <a:defRPr sz="180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329281832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60">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64">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97370028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1"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334301875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61"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17190358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Agenda 2">
    <p:bg>
      <p:bgPr>
        <a:gradFill>
          <a:gsLst>
            <a:gs pos="46000">
              <a:srgbClr val="F9F0EA"/>
            </a:gs>
            <a:gs pos="99000">
              <a:srgbClr val="F4EAE5"/>
            </a:gs>
          </a:gsLst>
          <a:lin ang="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E0350C-54ED-1D42-705C-797F15D14F2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8248730">
            <a:off x="-1884876" y="653248"/>
            <a:ext cx="8451704" cy="4959292"/>
          </a:xfrm>
          <a:custGeom>
            <a:avLst/>
            <a:gdLst>
              <a:gd name="connsiteX0" fmla="*/ 6329580 w 8451704"/>
              <a:gd name="connsiteY0" fmla="*/ 0 h 4959292"/>
              <a:gd name="connsiteX1" fmla="*/ 8451704 w 8451704"/>
              <a:gd name="connsiteY1" fmla="*/ 3129009 h 4959292"/>
              <a:gd name="connsiteX2" fmla="*/ 8451704 w 8451704"/>
              <a:gd name="connsiteY2" fmla="*/ 4959292 h 4959292"/>
              <a:gd name="connsiteX3" fmla="*/ 1406557 w 8451704"/>
              <a:gd name="connsiteY3" fmla="*/ 4959292 h 4959292"/>
              <a:gd name="connsiteX4" fmla="*/ 0 w 8451704"/>
              <a:gd name="connsiteY4" fmla="*/ 2885366 h 4959292"/>
              <a:gd name="connsiteX5" fmla="*/ 0 w 8451704"/>
              <a:gd name="connsiteY5" fmla="*/ 2517078 h 4959292"/>
              <a:gd name="connsiteX6" fmla="*/ 3711357 w 8451704"/>
              <a:gd name="connsiteY6" fmla="*/ 0 h 4959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51704" h="4959292">
                <a:moveTo>
                  <a:pt x="6329580" y="0"/>
                </a:moveTo>
                <a:lnTo>
                  <a:pt x="8451704" y="3129009"/>
                </a:lnTo>
                <a:lnTo>
                  <a:pt x="8451704" y="4959292"/>
                </a:lnTo>
                <a:lnTo>
                  <a:pt x="1406557" y="4959292"/>
                </a:lnTo>
                <a:lnTo>
                  <a:pt x="0" y="2885366"/>
                </a:lnTo>
                <a:lnTo>
                  <a:pt x="0" y="2517078"/>
                </a:lnTo>
                <a:lnTo>
                  <a:pt x="3711357" y="0"/>
                </a:lnTo>
                <a:close/>
              </a:path>
            </a:pathLst>
          </a:custGeom>
        </p:spPr>
      </p:pic>
    </p:spTree>
    <p:extLst>
      <p:ext uri="{BB962C8B-B14F-4D97-AF65-F5344CB8AC3E}">
        <p14:creationId xmlns:p14="http://schemas.microsoft.com/office/powerpoint/2010/main" val="240314935"/>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5">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61"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366238069"/>
      </p:ext>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sv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oleObject" Target="../embeddings/oleObject1.bin"/><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E8291822-AA1D-7DB3-42FB-B20AE617C2D9}"/>
              </a:ext>
            </a:extLst>
          </p:cNvPr>
          <p:cNvGraphicFramePr>
            <a:graphicFrameLocks/>
          </p:cNvGraphicFramePr>
          <p:nvPr userDrawn="1">
            <p:custDataLst>
              <p:tags r:id="rId23"/>
            </p:custDataLst>
            <p:extLst>
              <p:ext uri="{D42A27DB-BD31-4B8C-83A1-F6EECF244321}">
                <p14:modId xmlns:p14="http://schemas.microsoft.com/office/powerpoint/2010/main" val="34229036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4" imgW="425" imgH="424" progId="TCLayout.ActiveDocument.1">
                  <p:embed/>
                </p:oleObj>
              </mc:Choice>
              <mc:Fallback>
                <p:oleObj name="think-cell Slide" r:id="rId24" imgW="425" imgH="424" progId="TCLayout.ActiveDocument.1">
                  <p:embed/>
                  <p:pic>
                    <p:nvPicPr>
                      <p:cNvPr id="5" name="think-cell data - do not delete" hidden="1">
                        <a:extLst>
                          <a:ext uri="{FF2B5EF4-FFF2-40B4-BE49-F238E27FC236}">
                            <a16:creationId xmlns:a16="http://schemas.microsoft.com/office/drawing/2014/main" id="{E8291822-AA1D-7DB3-42FB-B20AE617C2D9}"/>
                          </a:ext>
                        </a:extLst>
                      </p:cNvPr>
                      <p:cNvPicPr/>
                      <p:nvPr/>
                    </p:nvPicPr>
                    <p:blipFill>
                      <a:blip r:embed="rId25"/>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4"/>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91"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91"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a:extLst>
              <a:ext uri="{96DAC541-7B7A-43D3-8B79-37D633B846F1}">
                <asvg:svgBlip xmlns:asvg="http://schemas.microsoft.com/office/drawing/2016/SVG/main" r:embed="rId26"/>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089406020"/>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12" r:id="rId12"/>
    <p:sldLayoutId id="2147483913" r:id="rId13"/>
    <p:sldLayoutId id="2147483914" r:id="rId14"/>
    <p:sldLayoutId id="2147483915" r:id="rId15"/>
    <p:sldLayoutId id="2147483916" r:id="rId16"/>
    <p:sldLayoutId id="2147483917" r:id="rId17"/>
    <p:sldLayoutId id="2147483918" r:id="rId18"/>
    <p:sldLayoutId id="2147483919" r:id="rId19"/>
    <p:sldLayoutId id="2147483920" r:id="rId20"/>
    <p:sldLayoutId id="2147483921" r:id="rId21"/>
  </p:sldLayoutIdLst>
  <p:transition>
    <p:fade/>
  </p:transition>
  <p:hf hdr="0" ftr="0" dt="0"/>
  <p:txStyles>
    <p:titleStyle>
      <a:lvl1pPr algn="l" defTabSz="932761"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5" marR="0" indent="-228605" algn="l" defTabSz="93276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9" marR="0" indent="-228605" algn="l" defTabSz="93276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38" marR="0" indent="-200029" algn="l" defTabSz="93276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80" marR="0" indent="-180979" algn="l" defTabSz="93276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59" marR="0" indent="-168278" algn="l" defTabSz="93276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91" indent="-233191" algn="l" defTabSz="93276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73" indent="-233191" algn="l" defTabSz="93276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853" indent="-233191" algn="l" defTabSz="93276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234" indent="-233191" algn="l" defTabSz="93276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61" rtl="0" eaLnBrk="1" latinLnBrk="0" hangingPunct="1">
        <a:defRPr sz="1800" kern="1200">
          <a:solidFill>
            <a:schemeClr val="tx1"/>
          </a:solidFill>
          <a:latin typeface="+mn-lt"/>
          <a:ea typeface="+mn-ea"/>
          <a:cs typeface="+mn-cs"/>
        </a:defRPr>
      </a:lvl1pPr>
      <a:lvl2pPr marL="466380" algn="l" defTabSz="932761" rtl="0" eaLnBrk="1" latinLnBrk="0" hangingPunct="1">
        <a:defRPr sz="1800" kern="1200">
          <a:solidFill>
            <a:schemeClr val="tx1"/>
          </a:solidFill>
          <a:latin typeface="+mn-lt"/>
          <a:ea typeface="+mn-ea"/>
          <a:cs typeface="+mn-cs"/>
        </a:defRPr>
      </a:lvl2pPr>
      <a:lvl3pPr marL="932761" algn="l" defTabSz="932761" rtl="0" eaLnBrk="1" latinLnBrk="0" hangingPunct="1">
        <a:defRPr sz="1800" kern="1200">
          <a:solidFill>
            <a:schemeClr val="tx1"/>
          </a:solidFill>
          <a:latin typeface="+mn-lt"/>
          <a:ea typeface="+mn-ea"/>
          <a:cs typeface="+mn-cs"/>
        </a:defRPr>
      </a:lvl3pPr>
      <a:lvl4pPr marL="1399141" algn="l" defTabSz="932761" rtl="0" eaLnBrk="1" latinLnBrk="0" hangingPunct="1">
        <a:defRPr sz="1800" kern="1200">
          <a:solidFill>
            <a:schemeClr val="tx1"/>
          </a:solidFill>
          <a:latin typeface="+mn-lt"/>
          <a:ea typeface="+mn-ea"/>
          <a:cs typeface="+mn-cs"/>
        </a:defRPr>
      </a:lvl4pPr>
      <a:lvl5pPr marL="1865521" algn="l" defTabSz="932761" rtl="0" eaLnBrk="1" latinLnBrk="0" hangingPunct="1">
        <a:defRPr sz="1800" kern="1200">
          <a:solidFill>
            <a:schemeClr val="tx1"/>
          </a:solidFill>
          <a:latin typeface="+mn-lt"/>
          <a:ea typeface="+mn-ea"/>
          <a:cs typeface="+mn-cs"/>
        </a:defRPr>
      </a:lvl5pPr>
      <a:lvl6pPr marL="2331903" algn="l" defTabSz="932761" rtl="0" eaLnBrk="1" latinLnBrk="0" hangingPunct="1">
        <a:defRPr sz="1800" kern="1200">
          <a:solidFill>
            <a:schemeClr val="tx1"/>
          </a:solidFill>
          <a:latin typeface="+mn-lt"/>
          <a:ea typeface="+mn-ea"/>
          <a:cs typeface="+mn-cs"/>
        </a:defRPr>
      </a:lvl6pPr>
      <a:lvl7pPr marL="2798282" algn="l" defTabSz="932761" rtl="0" eaLnBrk="1" latinLnBrk="0" hangingPunct="1">
        <a:defRPr sz="1800" kern="1200">
          <a:solidFill>
            <a:schemeClr val="tx1"/>
          </a:solidFill>
          <a:latin typeface="+mn-lt"/>
          <a:ea typeface="+mn-ea"/>
          <a:cs typeface="+mn-cs"/>
        </a:defRPr>
      </a:lvl7pPr>
      <a:lvl8pPr marL="3264662" algn="l" defTabSz="932761" rtl="0" eaLnBrk="1" latinLnBrk="0" hangingPunct="1">
        <a:defRPr sz="1800" kern="1200">
          <a:solidFill>
            <a:schemeClr val="tx1"/>
          </a:solidFill>
          <a:latin typeface="+mn-lt"/>
          <a:ea typeface="+mn-ea"/>
          <a:cs typeface="+mn-cs"/>
        </a:defRPr>
      </a:lvl8pPr>
      <a:lvl9pPr marL="3731044" algn="l" defTabSz="932761"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3.svg"/><Relationship Id="rId5" Type="http://schemas.openxmlformats.org/officeDocument/2006/relationships/image" Target="../media/image22.svg"/><Relationship Id="rId4" Type="http://schemas.openxmlformats.org/officeDocument/2006/relationships/image" Target="../media/image21.svg"/></Relationships>
</file>

<file path=ppt/slides/_rels/slide13.xml.rels><?xml version="1.0" encoding="UTF-8" standalone="yes"?>
<Relationships xmlns="http://schemas.openxmlformats.org/package/2006/relationships"><Relationship Id="rId3" Type="http://schemas.openxmlformats.org/officeDocument/2006/relationships/hyperlink" Target="https://m365.cloud.microsoft/"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hyperlink" Target="https://support.microsoft.com/en-us/topic/get-started-with-word-excel-and-powerpoint-agents-in-microsoft-365-copilot-76691f5e-bb19-4029-a34d-33a00e0a0c4f" TargetMode="External"/><Relationship Id="rId5" Type="http://schemas.openxmlformats.org/officeDocument/2006/relationships/hyperlink" Target="https://www.microsoft.com/en-us/microsoft-365/blog/2025/09/29/vibe-working-introducing-agent-mode-and-office-agent-in-microsoft-365-copilot/" TargetMode="Externa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0.xml"/><Relationship Id="rId5" Type="http://schemas.openxmlformats.org/officeDocument/2006/relationships/image" Target="../media/image31.pn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35.svg"/><Relationship Id="rId5" Type="http://schemas.openxmlformats.org/officeDocument/2006/relationships/image" Target="../media/image34.svg"/><Relationship Id="rId4" Type="http://schemas.openxmlformats.org/officeDocument/2006/relationships/image" Target="../media/image33.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44.png"/><Relationship Id="rId2" Type="http://schemas.openxmlformats.org/officeDocument/2006/relationships/image" Target="../media/image39.svg"/><Relationship Id="rId1" Type="http://schemas.openxmlformats.org/officeDocument/2006/relationships/slideLayout" Target="../slideLayouts/slideLayout3.xml"/><Relationship Id="rId6" Type="http://schemas.openxmlformats.org/officeDocument/2006/relationships/image" Target="../media/image43.svg"/><Relationship Id="rId5" Type="http://schemas.openxmlformats.org/officeDocument/2006/relationships/image" Target="../media/image42.svg"/><Relationship Id="rId4" Type="http://schemas.openxmlformats.org/officeDocument/2006/relationships/image" Target="../media/image41.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7.png"/><Relationship Id="rId1" Type="http://schemas.openxmlformats.org/officeDocument/2006/relationships/slideLayout" Target="../slideLayouts/slideLayout19.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svg"/><Relationship Id="rId1" Type="http://schemas.openxmlformats.org/officeDocument/2006/relationships/slideLayout" Target="../slideLayouts/slideLayout20.xml"/><Relationship Id="rId6" Type="http://schemas.openxmlformats.org/officeDocument/2006/relationships/image" Target="../media/image56.svg"/><Relationship Id="rId5" Type="http://schemas.openxmlformats.org/officeDocument/2006/relationships/image" Target="../media/image55.svg"/><Relationship Id="rId4" Type="http://schemas.openxmlformats.org/officeDocument/2006/relationships/image" Target="../media/image54.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hyperlink" Target="https://learn.microsoft.com/en-us/microsoftteams/facilitator-teams" TargetMode="External"/><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20.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hyperlink" Target="https://youtu.be/PMoGOWOBicY?si=Wn_DGsVOnvFKufg0" TargetMode="External"/><Relationship Id="rId9" Type="http://schemas.openxmlformats.org/officeDocument/2006/relationships/image" Target="../media/image6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20.xml"/><Relationship Id="rId4" Type="http://schemas.openxmlformats.org/officeDocument/2006/relationships/image" Target="../media/image67.png"/></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20.xml"/><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20.xml"/><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20.xml"/><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8" Type="http://schemas.openxmlformats.org/officeDocument/2006/relationships/hyperlink" Target="https://msbulkcomm.microsoft.com/h/i/dzkytG2T/c11pFRn0?url=https://learn.microsoft.com/en-us/copilot/microsoft-365/agent-essentials/agent-essentials-overview" TargetMode="External"/><Relationship Id="rId3" Type="http://schemas.openxmlformats.org/officeDocument/2006/relationships/image" Target="../media/image74.svg"/><Relationship Id="rId7" Type="http://schemas.openxmlformats.org/officeDocument/2006/relationships/hyperlink" Target="https://learn.microsoft.com/en-us/training/paths/implement-no-code-copilot-agents-microsoft-365-sharepoint/" TargetMode="External"/><Relationship Id="rId2" Type="http://schemas.openxmlformats.org/officeDocument/2006/relationships/notesSlide" Target="../notesSlides/notesSlide19.xml"/><Relationship Id="rId1" Type="http://schemas.openxmlformats.org/officeDocument/2006/relationships/slideLayout" Target="../slideLayouts/slideLayout21.xml"/><Relationship Id="rId6" Type="http://schemas.openxmlformats.org/officeDocument/2006/relationships/hyperlink" Target="https://aiskillsnavigator.microsoft.com/" TargetMode="External"/><Relationship Id="rId11" Type="http://schemas.openxmlformats.org/officeDocument/2006/relationships/image" Target="../media/image77.png"/><Relationship Id="rId5" Type="http://schemas.openxmlformats.org/officeDocument/2006/relationships/hyperlink" Target="https://enablement.microsoft.com/en-us/ai-agents/success-kit/" TargetMode="External"/><Relationship Id="rId10" Type="http://schemas.openxmlformats.org/officeDocument/2006/relationships/image" Target="../media/image76.png"/><Relationship Id="rId4" Type="http://schemas.openxmlformats.org/officeDocument/2006/relationships/image" Target="../media/image75.svg"/><Relationship Id="rId9" Type="http://schemas.openxmlformats.org/officeDocument/2006/relationships/hyperlink" Target="https://adoption.microsoft.com/en-us/customer-hub/copilot-and-agents-spotlight/"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microsoft.com/office/2017/04/relationships/track" Target="../media/track1.vtt"/><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4BE9C4-7189-F534-19F6-DB123F8FDF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ECFB7A-4B5B-BCE6-040B-DF8FD9A6F553}"/>
              </a:ext>
            </a:extLst>
          </p:cNvPr>
          <p:cNvSpPr>
            <a:spLocks noGrp="1"/>
          </p:cNvSpPr>
          <p:nvPr>
            <p:ph type="title"/>
          </p:nvPr>
        </p:nvSpPr>
        <p:spPr>
          <a:xfrm>
            <a:off x="584200" y="2355332"/>
            <a:ext cx="4510314" cy="2462213"/>
          </a:xfrm>
        </p:spPr>
        <p:txBody>
          <a:bodyPr/>
          <a:lstStyle/>
          <a:p>
            <a:r>
              <a:rPr lang="en-US"/>
              <a:t>Upleveling your work with Microsoft 365 Copilot agents</a:t>
            </a:r>
            <a:endParaRPr lang="en-AU"/>
          </a:p>
        </p:txBody>
      </p:sp>
      <p:sp>
        <p:nvSpPr>
          <p:cNvPr id="3" name="Text Placeholder 2">
            <a:extLst>
              <a:ext uri="{FF2B5EF4-FFF2-40B4-BE49-F238E27FC236}">
                <a16:creationId xmlns:a16="http://schemas.microsoft.com/office/drawing/2014/main" id="{63F43E83-D658-4825-B021-4DEACF7BAE02}"/>
              </a:ext>
            </a:extLst>
          </p:cNvPr>
          <p:cNvSpPr>
            <a:spLocks noGrp="1"/>
          </p:cNvSpPr>
          <p:nvPr>
            <p:ph type="body" sz="quarter" idx="12"/>
          </p:nvPr>
        </p:nvSpPr>
        <p:spPr>
          <a:xfrm>
            <a:off x="584200" y="5246170"/>
            <a:ext cx="4079875" cy="246063"/>
          </a:xfrm>
        </p:spPr>
        <p:txBody>
          <a:bodyPr/>
          <a:lstStyle/>
          <a:p>
            <a:r>
              <a:rPr lang="en-US"/>
              <a:t>Microsoft 365 Copilot licensed users</a:t>
            </a:r>
          </a:p>
        </p:txBody>
      </p:sp>
    </p:spTree>
    <p:extLst>
      <p:ext uri="{BB962C8B-B14F-4D97-AF65-F5344CB8AC3E}">
        <p14:creationId xmlns:p14="http://schemas.microsoft.com/office/powerpoint/2010/main" val="534464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ECD2C-CB5E-1B6F-695D-D15AD6D0BD8F}"/>
            </a:ext>
          </a:extLst>
        </p:cNvPr>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1878E8E9-9FFD-D1EB-98EB-013FCF69A40D}"/>
              </a:ext>
              <a:ext uri="{C183D7F6-B498-43B3-948B-1728B52AA6E4}">
                <adec:decorative xmlns:adec="http://schemas.microsoft.com/office/drawing/2017/decorative" val="1"/>
              </a:ext>
            </a:extLst>
          </p:cNvPr>
          <p:cNvSpPr/>
          <p:nvPr/>
        </p:nvSpPr>
        <p:spPr bwMode="auto">
          <a:xfrm>
            <a:off x="571500" y="1751620"/>
            <a:ext cx="11049000" cy="4879767"/>
          </a:xfrm>
          <a:prstGeom prst="roundRect">
            <a:avLst>
              <a:gd name="adj" fmla="val 2254"/>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bIns="187036" rtlCol="0" anchor="t"/>
          <a:lstStyle/>
          <a:p>
            <a:pPr defTabSz="311719"/>
            <a:endParaRPr lang="en-US" sz="955">
              <a:solidFill>
                <a:srgbClr val="091F2C"/>
              </a:solidFill>
              <a:cs typeface="Segoe Sans Display" pitchFamily="2" charset="0"/>
            </a:endParaRPr>
          </a:p>
        </p:txBody>
      </p:sp>
      <p:sp>
        <p:nvSpPr>
          <p:cNvPr id="17" name="Oval 16">
            <a:extLst>
              <a:ext uri="{FF2B5EF4-FFF2-40B4-BE49-F238E27FC236}">
                <a16:creationId xmlns:a16="http://schemas.microsoft.com/office/drawing/2014/main" id="{EA631ACC-CF19-A93F-EFE5-6F86719BD9BB}"/>
              </a:ext>
              <a:ext uri="{C183D7F6-B498-43B3-948B-1728B52AA6E4}">
                <adec:decorative xmlns:adec="http://schemas.microsoft.com/office/drawing/2017/decorative" val="1"/>
              </a:ext>
            </a:extLst>
          </p:cNvPr>
          <p:cNvSpPr/>
          <p:nvPr/>
        </p:nvSpPr>
        <p:spPr bwMode="auto">
          <a:xfrm>
            <a:off x="10270856" y="1936391"/>
            <a:ext cx="660938" cy="660938"/>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18" name="Picture 17">
            <a:extLst>
              <a:ext uri="{FF2B5EF4-FFF2-40B4-BE49-F238E27FC236}">
                <a16:creationId xmlns:a16="http://schemas.microsoft.com/office/drawing/2014/main" id="{0E9AF66A-DBE2-0E3E-5658-6F175B13516F}"/>
              </a:ext>
              <a:ext uri="{C183D7F6-B498-43B3-948B-1728B52AA6E4}">
                <adec:decorative xmlns:adec="http://schemas.microsoft.com/office/drawing/2017/decorative" val="1"/>
              </a:ext>
            </a:extLst>
          </p:cNvPr>
          <p:cNvPicPr>
            <a:picLocks/>
          </p:cNvPicPr>
          <p:nvPr/>
        </p:nvPicPr>
        <p:blipFill rotWithShape="1">
          <a:blip r:embed="rId3">
            <a:extLst>
              <a:ext uri="{28A0092B-C50C-407E-A947-70E740481C1C}">
                <a14:useLocalDpi xmlns:a14="http://schemas.microsoft.com/office/drawing/2010/main" val="0"/>
              </a:ext>
            </a:extLst>
          </a:blip>
          <a:srcRect l="7843" r="7843"/>
          <a:stretch>
            <a:fillRect/>
          </a:stretch>
        </p:blipFill>
        <p:spPr>
          <a:xfrm>
            <a:off x="10295398" y="1961965"/>
            <a:ext cx="611857" cy="609791"/>
          </a:xfrm>
          <a:prstGeom prst="ellipse">
            <a:avLst/>
          </a:prstGeom>
        </p:spPr>
      </p:pic>
      <p:sp>
        <p:nvSpPr>
          <p:cNvPr id="20" name="Oval 19">
            <a:extLst>
              <a:ext uri="{FF2B5EF4-FFF2-40B4-BE49-F238E27FC236}">
                <a16:creationId xmlns:a16="http://schemas.microsoft.com/office/drawing/2014/main" id="{FD88FFBE-F5B9-DB9E-43EF-9B2031BBEBEC}"/>
              </a:ext>
              <a:ext uri="{C183D7F6-B498-43B3-948B-1728B52AA6E4}">
                <adec:decorative xmlns:adec="http://schemas.microsoft.com/office/drawing/2017/decorative" val="1"/>
              </a:ext>
            </a:extLst>
          </p:cNvPr>
          <p:cNvSpPr/>
          <p:nvPr/>
        </p:nvSpPr>
        <p:spPr bwMode="auto">
          <a:xfrm>
            <a:off x="4155806" y="1936391"/>
            <a:ext cx="660938" cy="660938"/>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21" name="Picture 20">
            <a:extLst>
              <a:ext uri="{FF2B5EF4-FFF2-40B4-BE49-F238E27FC236}">
                <a16:creationId xmlns:a16="http://schemas.microsoft.com/office/drawing/2014/main" id="{AD07B17D-3694-2323-B14E-D4F5464DC56A}"/>
              </a:ext>
              <a:ext uri="{C183D7F6-B498-43B3-948B-1728B52AA6E4}">
                <adec:decorative xmlns:adec="http://schemas.microsoft.com/office/drawing/2017/decorative" val="1"/>
              </a:ext>
            </a:extLst>
          </p:cNvPr>
          <p:cNvPicPr>
            <a:picLocks/>
          </p:cNvPicPr>
          <p:nvPr/>
        </p:nvPicPr>
        <p:blipFill rotWithShape="1">
          <a:blip r:embed="rId4">
            <a:extLst>
              <a:ext uri="{28A0092B-C50C-407E-A947-70E740481C1C}">
                <a14:useLocalDpi xmlns:a14="http://schemas.microsoft.com/office/drawing/2010/main" val="0"/>
              </a:ext>
            </a:extLst>
          </a:blip>
          <a:srcRect l="8049" r="8049"/>
          <a:stretch/>
        </p:blipFill>
        <p:spPr>
          <a:xfrm>
            <a:off x="4180347" y="1961966"/>
            <a:ext cx="611857" cy="609791"/>
          </a:xfrm>
          <a:prstGeom prst="ellipse">
            <a:avLst/>
          </a:prstGeom>
        </p:spPr>
      </p:pic>
      <p:sp>
        <p:nvSpPr>
          <p:cNvPr id="34" name="Oval 33">
            <a:extLst>
              <a:ext uri="{FF2B5EF4-FFF2-40B4-BE49-F238E27FC236}">
                <a16:creationId xmlns:a16="http://schemas.microsoft.com/office/drawing/2014/main" id="{48005994-3751-F09A-AB68-B9C64EA4F102}"/>
              </a:ext>
              <a:ext uri="{C183D7F6-B498-43B3-948B-1728B52AA6E4}">
                <adec:decorative xmlns:adec="http://schemas.microsoft.com/office/drawing/2017/decorative" val="1"/>
              </a:ext>
            </a:extLst>
          </p:cNvPr>
          <p:cNvSpPr/>
          <p:nvPr/>
        </p:nvSpPr>
        <p:spPr bwMode="auto">
          <a:xfrm>
            <a:off x="6194156" y="1936391"/>
            <a:ext cx="660938" cy="660938"/>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35" name="Picture 34">
            <a:extLst>
              <a:ext uri="{FF2B5EF4-FFF2-40B4-BE49-F238E27FC236}">
                <a16:creationId xmlns:a16="http://schemas.microsoft.com/office/drawing/2014/main" id="{F9386763-C17B-19AA-9AEC-6FEE936DEC5B}"/>
              </a:ext>
              <a:ext uri="{C183D7F6-B498-43B3-948B-1728B52AA6E4}">
                <adec:decorative xmlns:adec="http://schemas.microsoft.com/office/drawing/2017/decorative" val="1"/>
              </a:ext>
            </a:extLst>
          </p:cNvPr>
          <p:cNvPicPr>
            <a:picLocks/>
          </p:cNvPicPr>
          <p:nvPr/>
        </p:nvPicPr>
        <p:blipFill rotWithShape="1">
          <a:blip r:embed="rId5">
            <a:extLst>
              <a:ext uri="{28A0092B-C50C-407E-A947-70E740481C1C}">
                <a14:useLocalDpi xmlns:a14="http://schemas.microsoft.com/office/drawing/2010/main" val="0"/>
              </a:ext>
            </a:extLst>
          </a:blip>
          <a:srcRect l="8049" r="8049"/>
          <a:stretch/>
        </p:blipFill>
        <p:spPr>
          <a:xfrm>
            <a:off x="6218697" y="1961965"/>
            <a:ext cx="611857" cy="609791"/>
          </a:xfrm>
          <a:prstGeom prst="ellipse">
            <a:avLst/>
          </a:prstGeom>
        </p:spPr>
      </p:pic>
      <p:sp>
        <p:nvSpPr>
          <p:cNvPr id="41" name="Oval 40">
            <a:extLst>
              <a:ext uri="{FF2B5EF4-FFF2-40B4-BE49-F238E27FC236}">
                <a16:creationId xmlns:a16="http://schemas.microsoft.com/office/drawing/2014/main" id="{F1137B83-BB6D-B5CC-3072-EA7C2C4A7D38}"/>
              </a:ext>
              <a:ext uri="{C183D7F6-B498-43B3-948B-1728B52AA6E4}">
                <adec:decorative xmlns:adec="http://schemas.microsoft.com/office/drawing/2017/decorative" val="1"/>
              </a:ext>
            </a:extLst>
          </p:cNvPr>
          <p:cNvSpPr/>
          <p:nvPr/>
        </p:nvSpPr>
        <p:spPr bwMode="auto">
          <a:xfrm>
            <a:off x="8232506" y="1936391"/>
            <a:ext cx="660938" cy="660938"/>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42" name="Picture 41">
            <a:extLst>
              <a:ext uri="{FF2B5EF4-FFF2-40B4-BE49-F238E27FC236}">
                <a16:creationId xmlns:a16="http://schemas.microsoft.com/office/drawing/2014/main" id="{F68C7BEC-7A46-80EA-3DF9-9FBBD619A013}"/>
              </a:ext>
              <a:ext uri="{C183D7F6-B498-43B3-948B-1728B52AA6E4}">
                <adec:decorative xmlns:adec="http://schemas.microsoft.com/office/drawing/2017/decorative" val="1"/>
              </a:ext>
            </a:extLst>
          </p:cNvPr>
          <p:cNvPicPr>
            <a:picLocks/>
          </p:cNvPicPr>
          <p:nvPr/>
        </p:nvPicPr>
        <p:blipFill rotWithShape="1">
          <a:blip r:embed="rId6">
            <a:extLst>
              <a:ext uri="{28A0092B-C50C-407E-A947-70E740481C1C}">
                <a14:useLocalDpi xmlns:a14="http://schemas.microsoft.com/office/drawing/2010/main" val="0"/>
              </a:ext>
            </a:extLst>
          </a:blip>
          <a:srcRect l="7843" r="7843"/>
          <a:stretch>
            <a:fillRect/>
          </a:stretch>
        </p:blipFill>
        <p:spPr>
          <a:xfrm>
            <a:off x="8257048" y="1961965"/>
            <a:ext cx="611857" cy="609791"/>
          </a:xfrm>
          <a:prstGeom prst="ellipse">
            <a:avLst/>
          </a:prstGeom>
        </p:spPr>
      </p:pic>
      <p:sp>
        <p:nvSpPr>
          <p:cNvPr id="44" name="Oval 43">
            <a:extLst>
              <a:ext uri="{FF2B5EF4-FFF2-40B4-BE49-F238E27FC236}">
                <a16:creationId xmlns:a16="http://schemas.microsoft.com/office/drawing/2014/main" id="{59FDAE01-6B0B-417E-A5AA-2AF119F71668}"/>
              </a:ext>
              <a:ext uri="{C183D7F6-B498-43B3-948B-1728B52AA6E4}">
                <adec:decorative xmlns:adec="http://schemas.microsoft.com/office/drawing/2017/decorative" val="1"/>
              </a:ext>
            </a:extLst>
          </p:cNvPr>
          <p:cNvSpPr/>
          <p:nvPr/>
        </p:nvSpPr>
        <p:spPr bwMode="auto">
          <a:xfrm>
            <a:off x="2117456" y="1936391"/>
            <a:ext cx="660938" cy="660938"/>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45" name="Picture 44">
            <a:extLst>
              <a:ext uri="{FF2B5EF4-FFF2-40B4-BE49-F238E27FC236}">
                <a16:creationId xmlns:a16="http://schemas.microsoft.com/office/drawing/2014/main" id="{F62398A9-663C-4450-8F9B-006C719E743F}"/>
              </a:ext>
              <a:ext uri="{C183D7F6-B498-43B3-948B-1728B52AA6E4}">
                <adec:decorative xmlns:adec="http://schemas.microsoft.com/office/drawing/2017/decorative" val="1"/>
              </a:ext>
            </a:extLst>
          </p:cNvPr>
          <p:cNvPicPr>
            <a:picLocks noChangeAspect="1"/>
          </p:cNvPicPr>
          <p:nvPr/>
        </p:nvPicPr>
        <p:blipFill rotWithShape="1">
          <a:blip r:embed="rId7">
            <a:extLst>
              <a:ext uri="{28A0092B-C50C-407E-A947-70E740481C1C}">
                <a14:useLocalDpi xmlns:a14="http://schemas.microsoft.com/office/drawing/2010/main" val="0"/>
              </a:ext>
            </a:extLst>
          </a:blip>
          <a:srcRect l="32645" t="12229" r="17578" b="13359"/>
          <a:stretch>
            <a:fillRect/>
          </a:stretch>
        </p:blipFill>
        <p:spPr>
          <a:xfrm>
            <a:off x="2141998" y="1961966"/>
            <a:ext cx="611857" cy="609791"/>
          </a:xfrm>
          <a:custGeom>
            <a:avLst/>
            <a:gdLst>
              <a:gd name="connsiteX0" fmla="*/ 314698 w 629396"/>
              <a:gd name="connsiteY0" fmla="*/ 0 h 627270"/>
              <a:gd name="connsiteX1" fmla="*/ 629396 w 629396"/>
              <a:gd name="connsiteY1" fmla="*/ 313635 h 627270"/>
              <a:gd name="connsiteX2" fmla="*/ 314698 w 629396"/>
              <a:gd name="connsiteY2" fmla="*/ 627270 h 627270"/>
              <a:gd name="connsiteX3" fmla="*/ 0 w 629396"/>
              <a:gd name="connsiteY3" fmla="*/ 313635 h 627270"/>
              <a:gd name="connsiteX4" fmla="*/ 314698 w 629396"/>
              <a:gd name="connsiteY4" fmla="*/ 0 h 627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396" h="627270">
                <a:moveTo>
                  <a:pt x="314698" y="0"/>
                </a:moveTo>
                <a:cubicBezTo>
                  <a:pt x="488501" y="0"/>
                  <a:pt x="629396" y="140419"/>
                  <a:pt x="629396" y="313635"/>
                </a:cubicBezTo>
                <a:cubicBezTo>
                  <a:pt x="629396" y="486851"/>
                  <a:pt x="488501" y="627270"/>
                  <a:pt x="314698" y="627270"/>
                </a:cubicBezTo>
                <a:cubicBezTo>
                  <a:pt x="140895" y="627270"/>
                  <a:pt x="0" y="486851"/>
                  <a:pt x="0" y="313635"/>
                </a:cubicBezTo>
                <a:cubicBezTo>
                  <a:pt x="0" y="140419"/>
                  <a:pt x="140895" y="0"/>
                  <a:pt x="314698" y="0"/>
                </a:cubicBezTo>
                <a:close/>
              </a:path>
            </a:pathLst>
          </a:custGeom>
        </p:spPr>
      </p:pic>
      <p:sp>
        <p:nvSpPr>
          <p:cNvPr id="2" name="Title 1">
            <a:extLst>
              <a:ext uri="{FF2B5EF4-FFF2-40B4-BE49-F238E27FC236}">
                <a16:creationId xmlns:a16="http://schemas.microsoft.com/office/drawing/2014/main" id="{F1862171-9390-D475-4F96-8A16E0064ED7}"/>
              </a:ext>
            </a:extLst>
          </p:cNvPr>
          <p:cNvSpPr>
            <a:spLocks noGrp="1"/>
          </p:cNvSpPr>
          <p:nvPr>
            <p:ph type="title"/>
          </p:nvPr>
        </p:nvSpPr>
        <p:spPr>
          <a:xfrm>
            <a:off x="588263" y="457200"/>
            <a:ext cx="11018520" cy="553998"/>
          </a:xfrm>
        </p:spPr>
        <p:txBody>
          <a:bodyPr/>
          <a:lstStyle/>
          <a:p>
            <a:r>
              <a:rPr lang="en-US"/>
              <a:t>Excel Agent in Action</a:t>
            </a:r>
            <a:endParaRPr lang="en-GB"/>
          </a:p>
        </p:txBody>
      </p:sp>
      <p:sp>
        <p:nvSpPr>
          <p:cNvPr id="3" name="1Text">
            <a:extLst>
              <a:ext uri="{FF2B5EF4-FFF2-40B4-BE49-F238E27FC236}">
                <a16:creationId xmlns:a16="http://schemas.microsoft.com/office/drawing/2014/main" id="{6D59CC31-F048-0468-901F-2F834636ABE0}"/>
              </a:ext>
            </a:extLst>
          </p:cNvPr>
          <p:cNvSpPr>
            <a:spLocks/>
          </p:cNvSpPr>
          <p:nvPr/>
        </p:nvSpPr>
        <p:spPr bwMode="auto">
          <a:xfrm>
            <a:off x="8307573" y="457200"/>
            <a:ext cx="3579627" cy="329637"/>
          </a:xfrm>
          <a:prstGeom prst="roundRect">
            <a:avLst>
              <a:gd name="adj" fmla="val 12065"/>
            </a:avLst>
          </a:prstGeom>
          <a:gradFill flip="none" rotWithShape="1">
            <a:gsLst>
              <a:gs pos="11000">
                <a:schemeClr val="accent1"/>
              </a:gs>
              <a:gs pos="100000">
                <a:schemeClr val="accent2"/>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latin typeface="+mj-lt"/>
              </a:rPr>
              <a:t>Included with Microsoft 365 Copilot</a:t>
            </a:r>
          </a:p>
        </p:txBody>
      </p:sp>
      <p:sp>
        <p:nvSpPr>
          <p:cNvPr id="48" name="Text Placeholder 18">
            <a:extLst>
              <a:ext uri="{FF2B5EF4-FFF2-40B4-BE49-F238E27FC236}">
                <a16:creationId xmlns:a16="http://schemas.microsoft.com/office/drawing/2014/main" id="{EAF6CFD1-DCA1-4082-F3A0-A3CA15AA1F5F}"/>
              </a:ext>
            </a:extLst>
          </p:cNvPr>
          <p:cNvSpPr txBox="1">
            <a:spLocks/>
          </p:cNvSpPr>
          <p:nvPr/>
        </p:nvSpPr>
        <p:spPr>
          <a:xfrm>
            <a:off x="586581" y="1166812"/>
            <a:ext cx="11018838" cy="430887"/>
          </a:xfrm>
          <a:prstGeom prst="rect">
            <a:avLst/>
          </a:prstGeom>
        </p:spPr>
        <p:txBody>
          <a:bodyPr vert="horz" wrap="square" lIns="0" tIns="0" rIns="0" bIns="0" rtlCol="0">
            <a:spAutoFit/>
          </a:bodyPr>
          <a:lstStyle>
            <a:lvl1pPr marL="228605" marR="0" indent="-228605" algn="l" defTabSz="93276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9" marR="0" indent="-228605" algn="l" defTabSz="93276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38" marR="0" indent="-200029" algn="l" defTabSz="93276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80" marR="0" indent="-180979" algn="l" defTabSz="93276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59" marR="0" indent="-168278" algn="l" defTabSz="93276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91" indent="-233191" algn="l" defTabSz="93276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73" indent="-233191" algn="l" defTabSz="93276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853" indent="-233191" algn="l" defTabSz="93276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234" indent="-233191" algn="l" defTabSz="93276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400"/>
              <a:t>Excel Agent builds and analyzes spreadsheets using natural language — generating formulas, summaries, and performing multi‑step data tasks with iterative reasoning.</a:t>
            </a:r>
          </a:p>
        </p:txBody>
      </p:sp>
      <p:sp>
        <p:nvSpPr>
          <p:cNvPr id="47" name="Rectangle: Top Corners Rounded 46">
            <a:extLst>
              <a:ext uri="{FF2B5EF4-FFF2-40B4-BE49-F238E27FC236}">
                <a16:creationId xmlns:a16="http://schemas.microsoft.com/office/drawing/2014/main" id="{E036CEAF-7F2B-6A35-E13E-FD3B27F3F639}"/>
              </a:ext>
              <a:ext uri="{C183D7F6-B498-43B3-948B-1728B52AA6E4}">
                <adec:decorative xmlns:adec="http://schemas.microsoft.com/office/drawing/2017/decorative" val="0"/>
              </a:ext>
            </a:extLst>
          </p:cNvPr>
          <p:cNvSpPr/>
          <p:nvPr/>
        </p:nvSpPr>
        <p:spPr bwMode="auto">
          <a:xfrm rot="5400000">
            <a:off x="849566" y="1667488"/>
            <a:ext cx="315044" cy="852849"/>
          </a:xfrm>
          <a:prstGeom prst="round2SameRect">
            <a:avLst/>
          </a:prstGeom>
          <a:solidFill>
            <a:srgbClr val="0A1F2B">
              <a:lumMod val="20000"/>
              <a:lumOff val="80000"/>
            </a:srgbClr>
          </a:solidFill>
          <a:ln w="12700" cap="flat" cmpd="sng" algn="ctr">
            <a:noFill/>
            <a:prstDash val="solid"/>
          </a:ln>
          <a:effectLst>
            <a:outerShdw blurRad="177800" dist="25400" algn="tl" rotWithShape="0">
              <a:prstClr val="black">
                <a:alpha val="10000"/>
              </a:prstClr>
            </a:outerShdw>
          </a:effectLst>
        </p:spPr>
        <p:txBody>
          <a:bodyPr vert="vert270" wrap="square" lIns="45720" tIns="45720" rIns="4572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j-lt"/>
                <a:ea typeface="+mn-ea"/>
                <a:cs typeface="+mn-cs"/>
              </a:rPr>
              <a:t>Examples</a:t>
            </a:r>
            <a:endParaRPr kumimoji="0" lang="en-US" sz="1200" b="0" i="0" u="none" strike="noStrike" kern="0" cap="none" spc="0" normalizeH="0" baseline="0" noProof="0">
              <a:ln>
                <a:noFill/>
              </a:ln>
              <a:solidFill>
                <a:srgbClr val="091F2C"/>
              </a:solidFill>
              <a:effectLst/>
              <a:uLnTx/>
              <a:uFillTx/>
              <a:latin typeface="+mj-lt"/>
              <a:ea typeface="+mn-ea"/>
              <a:cs typeface="+mn-cs"/>
            </a:endParaRPr>
          </a:p>
        </p:txBody>
      </p:sp>
      <p:graphicFrame>
        <p:nvGraphicFramePr>
          <p:cNvPr id="46" name="Table 45">
            <a:extLst>
              <a:ext uri="{FF2B5EF4-FFF2-40B4-BE49-F238E27FC236}">
                <a16:creationId xmlns:a16="http://schemas.microsoft.com/office/drawing/2014/main" id="{5AE7D034-AD7B-1809-626A-E3B7EFFF7FC8}"/>
              </a:ext>
            </a:extLst>
          </p:cNvPr>
          <p:cNvGraphicFramePr>
            <a:graphicFrameLocks noGrp="1"/>
          </p:cNvGraphicFramePr>
          <p:nvPr>
            <p:extLst>
              <p:ext uri="{D42A27DB-BD31-4B8C-83A1-F6EECF244321}">
                <p14:modId xmlns:p14="http://schemas.microsoft.com/office/powerpoint/2010/main" val="1600474106"/>
              </p:ext>
            </p:extLst>
          </p:nvPr>
        </p:nvGraphicFramePr>
        <p:xfrm>
          <a:off x="571500" y="2486443"/>
          <a:ext cx="11033920" cy="4144944"/>
        </p:xfrm>
        <a:graphic>
          <a:graphicData uri="http://schemas.openxmlformats.org/drawingml/2006/table">
            <a:tbl>
              <a:tblPr firstRow="1" firstCol="1" bandRow="1">
                <a:tableStyleId>{5C22544A-7EE6-4342-B048-85BDC9FD1C3A}</a:tableStyleId>
              </a:tblPr>
              <a:tblGrid>
                <a:gridCol w="849985">
                  <a:extLst>
                    <a:ext uri="{9D8B030D-6E8A-4147-A177-3AD203B41FA5}">
                      <a16:colId xmlns:a16="http://schemas.microsoft.com/office/drawing/2014/main" val="419529123"/>
                    </a:ext>
                  </a:extLst>
                </a:gridCol>
                <a:gridCol w="1973722">
                  <a:extLst>
                    <a:ext uri="{9D8B030D-6E8A-4147-A177-3AD203B41FA5}">
                      <a16:colId xmlns:a16="http://schemas.microsoft.com/office/drawing/2014/main" val="1793691201"/>
                    </a:ext>
                  </a:extLst>
                </a:gridCol>
                <a:gridCol w="2099852">
                  <a:extLst>
                    <a:ext uri="{9D8B030D-6E8A-4147-A177-3AD203B41FA5}">
                      <a16:colId xmlns:a16="http://schemas.microsoft.com/office/drawing/2014/main" val="757685473"/>
                    </a:ext>
                  </a:extLst>
                </a:gridCol>
                <a:gridCol w="2098437">
                  <a:extLst>
                    <a:ext uri="{9D8B030D-6E8A-4147-A177-3AD203B41FA5}">
                      <a16:colId xmlns:a16="http://schemas.microsoft.com/office/drawing/2014/main" val="1936690869"/>
                    </a:ext>
                  </a:extLst>
                </a:gridCol>
                <a:gridCol w="2091193">
                  <a:extLst>
                    <a:ext uri="{9D8B030D-6E8A-4147-A177-3AD203B41FA5}">
                      <a16:colId xmlns:a16="http://schemas.microsoft.com/office/drawing/2014/main" val="717494166"/>
                    </a:ext>
                  </a:extLst>
                </a:gridCol>
                <a:gridCol w="1920731">
                  <a:extLst>
                    <a:ext uri="{9D8B030D-6E8A-4147-A177-3AD203B41FA5}">
                      <a16:colId xmlns:a16="http://schemas.microsoft.com/office/drawing/2014/main" val="2661904891"/>
                    </a:ext>
                  </a:extLst>
                </a:gridCol>
              </a:tblGrid>
              <a:tr h="289182">
                <a:tc>
                  <a:txBody>
                    <a:bodyPr/>
                    <a:lstStyle/>
                    <a:p>
                      <a:pPr algn="ctr"/>
                      <a:endParaRPr lang="en-US" sz="1200" b="0">
                        <a:latin typeface="+mn-lt"/>
                      </a:endParaRPr>
                    </a:p>
                  </a:txBody>
                  <a:tcPr>
                    <a:lnL w="190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a:latin typeface="+mn-lt"/>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a:latin typeface="+mn-lt"/>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a:latin typeface="+mn-lt"/>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a:latin typeface="+mn-lt"/>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a:latin typeface="+mn-lt"/>
                      </a:endParaRPr>
                    </a:p>
                  </a:txBody>
                  <a:tcPr>
                    <a:lnL w="63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67051948"/>
                  </a:ext>
                </a:extLst>
              </a:tr>
              <a:tr h="289182">
                <a:tc>
                  <a:txBody>
                    <a:bodyPr/>
                    <a:lstStyle/>
                    <a:p>
                      <a:pPr marL="0" marR="0" lvl="2" indent="0" algn="ctr" defTabSz="457200" rtl="0" eaLnBrk="1" fontAlgn="auto" latinLnBrk="0" hangingPunct="1">
                        <a:lnSpc>
                          <a:spcPct val="100000"/>
                        </a:lnSpc>
                        <a:spcBef>
                          <a:spcPts val="400"/>
                        </a:spcBef>
                        <a:spcAft>
                          <a:spcPts val="0"/>
                        </a:spcAft>
                        <a:buClrTx/>
                        <a:buSzPct val="90000"/>
                        <a:buFontTx/>
                        <a:buNone/>
                        <a:tabLst/>
                        <a:defRPr/>
                      </a:pPr>
                      <a:endParaRPr kumimoji="0" lang="en-US" sz="1200" b="0" i="0" u="none" strike="noStrike" kern="1200" cap="none" spc="0" normalizeH="0" baseline="0">
                        <a:ln>
                          <a:noFill/>
                        </a:ln>
                        <a:solidFill>
                          <a:schemeClr val="accent1"/>
                        </a:solidFill>
                        <a:effectLst/>
                        <a:uLnTx/>
                        <a:uFillTx/>
                        <a:latin typeface="Segoe Sans Display Semibold"/>
                        <a:ea typeface="+mn-ea"/>
                        <a:cs typeface="+mn-cs"/>
                      </a:endParaRPr>
                    </a:p>
                  </a:txBody>
                  <a:tcPr>
                    <a:lnL w="190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2" indent="0" algn="ctr" defTabSz="457200" rtl="0" eaLnBrk="1" fontAlgn="auto" latinLnBrk="0" hangingPunct="1">
                        <a:lnSpc>
                          <a:spcPct val="100000"/>
                        </a:lnSpc>
                        <a:spcBef>
                          <a:spcPts val="400"/>
                        </a:spcBef>
                        <a:spcAft>
                          <a:spcPts val="0"/>
                        </a:spcAft>
                        <a:buClrTx/>
                        <a:buSzPct val="90000"/>
                        <a:buFontTx/>
                        <a:buNone/>
                        <a:tabLst/>
                        <a:defRPr/>
                      </a:pPr>
                      <a:r>
                        <a:rPr kumimoji="0" lang="en-US" sz="1200" b="0" i="0" u="none" strike="noStrike" kern="1200" cap="none" spc="0" normalizeH="0" baseline="0">
                          <a:ln>
                            <a:noFill/>
                          </a:ln>
                          <a:solidFill>
                            <a:schemeClr val="accent1"/>
                          </a:solidFill>
                          <a:effectLst/>
                          <a:uLnTx/>
                          <a:uFillTx/>
                          <a:latin typeface="+mj-lt"/>
                          <a:ea typeface="+mn-ea"/>
                          <a:cs typeface="+mn-cs"/>
                        </a:rPr>
                        <a:t>Sales planning</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2" indent="0" algn="ctr" defTabSz="457200" rtl="0" eaLnBrk="1" fontAlgn="auto" latinLnBrk="0" hangingPunct="1">
                        <a:lnSpc>
                          <a:spcPct val="100000"/>
                        </a:lnSpc>
                        <a:spcBef>
                          <a:spcPts val="400"/>
                        </a:spcBef>
                        <a:spcAft>
                          <a:spcPts val="0"/>
                        </a:spcAft>
                        <a:buClrTx/>
                        <a:buSzPct val="90000"/>
                        <a:buFontTx/>
                        <a:buNone/>
                        <a:tabLst/>
                        <a:defRPr/>
                      </a:pPr>
                      <a:r>
                        <a:rPr kumimoji="0" lang="en-US" sz="1200" b="0" i="0" u="none" strike="noStrike" kern="1200" cap="none" spc="0" normalizeH="0" baseline="0">
                          <a:ln>
                            <a:noFill/>
                          </a:ln>
                          <a:solidFill>
                            <a:schemeClr val="accent1"/>
                          </a:solidFill>
                          <a:effectLst/>
                          <a:uLnTx/>
                          <a:uFillTx/>
                          <a:latin typeface="+mj-lt"/>
                          <a:ea typeface="+mn-ea"/>
                          <a:cs typeface="+mn-cs"/>
                        </a:rPr>
                        <a:t>Financial model</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2" indent="0" algn="ctr" defTabSz="457200" rtl="0" eaLnBrk="1" fontAlgn="auto" latinLnBrk="0" hangingPunct="1">
                        <a:lnSpc>
                          <a:spcPct val="100000"/>
                        </a:lnSpc>
                        <a:spcBef>
                          <a:spcPts val="400"/>
                        </a:spcBef>
                        <a:spcAft>
                          <a:spcPts val="0"/>
                        </a:spcAft>
                        <a:buClrTx/>
                        <a:buSzPct val="90000"/>
                        <a:buFontTx/>
                        <a:buNone/>
                        <a:tabLst/>
                        <a:defRPr/>
                      </a:pPr>
                      <a:r>
                        <a:rPr kumimoji="0" lang="en-US" sz="1200" b="0" i="0" u="none" strike="noStrike" kern="1200" cap="none" spc="0" normalizeH="0" baseline="0">
                          <a:ln>
                            <a:noFill/>
                          </a:ln>
                          <a:solidFill>
                            <a:schemeClr val="accent1"/>
                          </a:solidFill>
                          <a:effectLst/>
                          <a:uLnTx/>
                          <a:uFillTx/>
                          <a:latin typeface="+mj-lt"/>
                          <a:ea typeface="+mn-ea"/>
                          <a:cs typeface="+mn-cs"/>
                        </a:rPr>
                        <a:t>Project tracking</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2" indent="0" algn="ctr" defTabSz="457200" rtl="0" eaLnBrk="1" fontAlgn="auto" latinLnBrk="0" hangingPunct="1">
                        <a:lnSpc>
                          <a:spcPct val="100000"/>
                        </a:lnSpc>
                        <a:spcBef>
                          <a:spcPts val="400"/>
                        </a:spcBef>
                        <a:spcAft>
                          <a:spcPts val="0"/>
                        </a:spcAft>
                        <a:buClrTx/>
                        <a:buSzPct val="90000"/>
                        <a:buFontTx/>
                        <a:buNone/>
                        <a:tabLst/>
                        <a:defRPr/>
                      </a:pPr>
                      <a:r>
                        <a:rPr kumimoji="0" lang="en-US" sz="1200" b="0" i="0" u="none" strike="noStrike" kern="1200" cap="none" spc="0" normalizeH="0" baseline="0">
                          <a:ln>
                            <a:noFill/>
                          </a:ln>
                          <a:solidFill>
                            <a:schemeClr val="accent1"/>
                          </a:solidFill>
                          <a:effectLst/>
                          <a:uLnTx/>
                          <a:uFillTx/>
                          <a:latin typeface="+mj-lt"/>
                          <a:ea typeface="+mn-ea"/>
                          <a:cs typeface="+mn-cs"/>
                        </a:rPr>
                        <a:t>Scenario modeling</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2" indent="0" algn="ctr" defTabSz="457200" rtl="0" eaLnBrk="1" fontAlgn="auto" latinLnBrk="0" hangingPunct="1">
                        <a:lnSpc>
                          <a:spcPct val="100000"/>
                        </a:lnSpc>
                        <a:spcBef>
                          <a:spcPts val="400"/>
                        </a:spcBef>
                        <a:spcAft>
                          <a:spcPts val="0"/>
                        </a:spcAft>
                        <a:buClrTx/>
                        <a:buSzPct val="90000"/>
                        <a:buFontTx/>
                        <a:buNone/>
                        <a:tabLst/>
                        <a:defRPr/>
                      </a:pPr>
                      <a:r>
                        <a:rPr kumimoji="0" lang="en-US" sz="1200" b="0" i="0" u="none" strike="noStrike" kern="1200" cap="none" spc="0" normalizeH="0" baseline="0">
                          <a:ln>
                            <a:noFill/>
                          </a:ln>
                          <a:solidFill>
                            <a:schemeClr val="accent1"/>
                          </a:solidFill>
                          <a:effectLst/>
                          <a:uLnTx/>
                          <a:uFillTx/>
                          <a:latin typeface="+mj-lt"/>
                          <a:ea typeface="+mn-ea"/>
                          <a:cs typeface="+mn-cs"/>
                        </a:rPr>
                        <a:t>Market forecast</a:t>
                      </a:r>
                    </a:p>
                  </a:txBody>
                  <a:tcPr>
                    <a:lnL w="63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5780946"/>
                  </a:ext>
                </a:extLst>
              </a:tr>
              <a:tr h="3566580">
                <a:tc>
                  <a:txBody>
                    <a:bodyPr/>
                    <a:lstStyle/>
                    <a:p>
                      <a:pPr marL="0" marR="0" lvl="0" indent="0" algn="l" defTabSz="932742" rtl="0" eaLnBrk="1" fontAlgn="auto" latinLnBrk="0" hangingPunct="1">
                        <a:lnSpc>
                          <a:spcPct val="100000"/>
                        </a:lnSpc>
                        <a:spcBef>
                          <a:spcPts val="30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mj-lt"/>
                          <a:ea typeface="+mj-ea"/>
                          <a:cs typeface="+mj-cs"/>
                        </a:rPr>
                        <a:t>Prompt</a:t>
                      </a:r>
                      <a:endParaRPr kumimoji="0" lang="en-US" sz="1200" b="0" i="0" u="none" strike="noStrike" kern="1200" cap="none" spc="0" normalizeH="0" baseline="0">
                        <a:ln>
                          <a:noFill/>
                        </a:ln>
                        <a:solidFill>
                          <a:schemeClr val="tx1"/>
                        </a:solidFill>
                        <a:effectLst/>
                        <a:uLnTx/>
                        <a:uFillTx/>
                        <a:latin typeface="+mj-lt"/>
                        <a:ea typeface="+mj-ea"/>
                        <a:cs typeface="+mj-cs"/>
                      </a:endParaRPr>
                    </a:p>
                  </a:txBody>
                  <a:tcPr>
                    <a:lnL w="190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200" b="0" i="1" kern="1200">
                          <a:solidFill>
                            <a:schemeClr val="tx1"/>
                          </a:solidFill>
                          <a:latin typeface="+mn-lt"/>
                          <a:ea typeface="+mn-ea"/>
                          <a:cs typeface="+mn-cs"/>
                        </a:rPr>
                        <a:t>Create a workbook called ‘Q2 Sales Plan’:</a:t>
                      </a:r>
                      <a:endParaRPr lang="en-US" sz="1200"/>
                    </a:p>
                    <a:p>
                      <a:pPr marL="171450" marR="0" lvl="0" indent="-171450" algn="l">
                        <a:lnSpc>
                          <a:spcPct val="100000"/>
                        </a:lnSpc>
                        <a:spcBef>
                          <a:spcPts val="0"/>
                        </a:spcBef>
                        <a:spcAft>
                          <a:spcPts val="0"/>
                        </a:spcAft>
                        <a:buClrTx/>
                        <a:buSzTx/>
                        <a:buFont typeface="Arial"/>
                        <a:buChar char="•"/>
                      </a:pPr>
                      <a:r>
                        <a:rPr lang="en-US" sz="1200" b="0" i="1" kern="1200">
                          <a:solidFill>
                            <a:schemeClr val="tx1"/>
                          </a:solidFill>
                          <a:latin typeface="+mn-lt"/>
                          <a:ea typeface="+mn-ea"/>
                          <a:cs typeface="+mn-cs"/>
                        </a:rPr>
                        <a:t>Include sheets for Pipeline, Actuals, and Assumptions</a:t>
                      </a:r>
                    </a:p>
                    <a:p>
                      <a:pPr marL="171450" marR="0" lvl="0" indent="-171450" algn="l" rtl="0" eaLnBrk="1" fontAlgn="auto" latinLnBrk="0" hangingPunct="1">
                        <a:lnSpc>
                          <a:spcPct val="100000"/>
                        </a:lnSpc>
                        <a:spcBef>
                          <a:spcPts val="0"/>
                        </a:spcBef>
                        <a:spcAft>
                          <a:spcPts val="0"/>
                        </a:spcAft>
                        <a:buClrTx/>
                        <a:buSzTx/>
                        <a:buFont typeface="Arial" panose="020B0604020202020204" pitchFamily="34" charset="0"/>
                        <a:buChar char="•"/>
                      </a:pPr>
                      <a:r>
                        <a:rPr lang="en-US" sz="1200" b="0" i="1" kern="1200">
                          <a:solidFill>
                            <a:schemeClr val="tx1"/>
                          </a:solidFill>
                          <a:latin typeface="+mn-lt"/>
                          <a:ea typeface="+mn-ea"/>
                          <a:cs typeface="+mn-cs"/>
                        </a:rPr>
                        <a:t>Fill last 6 months with data from [Dataset.xlsx] for [customer segments] across [regions]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kern="1200">
                          <a:solidFill>
                            <a:schemeClr val="tx1"/>
                          </a:solidFill>
                          <a:latin typeface="+mn-lt"/>
                          <a:ea typeface="+mn-ea"/>
                          <a:cs typeface="+mn-cs"/>
                        </a:rPr>
                        <a:t>Use clean tables and proper dates</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200" b="0" i="1" kern="1200">
                          <a:solidFill>
                            <a:schemeClr val="tx1"/>
                          </a:solidFill>
                          <a:latin typeface="+mn-lt"/>
                          <a:ea typeface="+mn-ea"/>
                          <a:cs typeface="+mn-cs"/>
                        </a:rPr>
                        <a:t>Create discounted cash flow (DCF) model for [project name]:</a:t>
                      </a:r>
                      <a:endParaRPr lang="en-US" sz="1200"/>
                    </a:p>
                    <a:p>
                      <a:pPr marL="171450" marR="0" lvl="0" indent="-171450" algn="l">
                        <a:lnSpc>
                          <a:spcPct val="100000"/>
                        </a:lnSpc>
                        <a:spcBef>
                          <a:spcPts val="0"/>
                        </a:spcBef>
                        <a:spcAft>
                          <a:spcPts val="0"/>
                        </a:spcAft>
                        <a:buClrTx/>
                        <a:buSzTx/>
                        <a:buFont typeface="Arial"/>
                        <a:buChar char="•"/>
                      </a:pPr>
                      <a:r>
                        <a:rPr lang="en-US" sz="1200" b="0" i="1" kern="1200">
                          <a:solidFill>
                            <a:schemeClr val="tx1"/>
                          </a:solidFill>
                          <a:latin typeface="+mn-lt"/>
                          <a:ea typeface="+mn-ea"/>
                          <a:cs typeface="+mn-cs"/>
                        </a:rPr>
                        <a:t>Consider project financials in [data file] and model assumptions in [data file]</a:t>
                      </a:r>
                    </a:p>
                    <a:p>
                      <a:pPr marL="171450" marR="0" lvl="0" indent="-171450" algn="l">
                        <a:lnSpc>
                          <a:spcPct val="100000"/>
                        </a:lnSpc>
                        <a:spcBef>
                          <a:spcPts val="0"/>
                        </a:spcBef>
                        <a:spcAft>
                          <a:spcPts val="0"/>
                        </a:spcAft>
                        <a:buClrTx/>
                        <a:buSzTx/>
                        <a:buFont typeface="Arial"/>
                        <a:buChar char="•"/>
                      </a:pPr>
                      <a:r>
                        <a:rPr lang="en-US" sz="1200" b="0" i="1" kern="1200">
                          <a:solidFill>
                            <a:schemeClr val="tx1"/>
                          </a:solidFill>
                          <a:latin typeface="+mn-lt"/>
                          <a:ea typeface="+mn-ea"/>
                          <a:cs typeface="+mn-cs"/>
                        </a:rPr>
                        <a:t>Include: assumptions tab, revenue build, full income statement and free cash flow bridge, DCF valuation and terminal value, sensitivity table across WACC and terminal growth ranges</a:t>
                      </a:r>
                      <a:endParaRPr lang="en-US" sz="1200"/>
                    </a:p>
                    <a:p>
                      <a:pPr marL="171450" marR="0" lvl="0" indent="-171450" algn="l">
                        <a:lnSpc>
                          <a:spcPct val="100000"/>
                        </a:lnSpc>
                        <a:spcBef>
                          <a:spcPts val="0"/>
                        </a:spcBef>
                        <a:spcAft>
                          <a:spcPts val="0"/>
                        </a:spcAft>
                        <a:buClrTx/>
                        <a:buSzTx/>
                        <a:buFont typeface="Arial"/>
                        <a:buChar char="•"/>
                      </a:pPr>
                      <a:r>
                        <a:rPr lang="en-US" sz="1200" b="0" i="1" kern="1200">
                          <a:solidFill>
                            <a:schemeClr val="tx1"/>
                          </a:solidFill>
                          <a:latin typeface="+mn-lt"/>
                          <a:ea typeface="+mn-ea"/>
                          <a:cs typeface="+mn-cs"/>
                        </a:rPr>
                        <a:t>Formatting: use standard financial formatting</a:t>
                      </a:r>
                      <a:endParaRPr lang="en-US" sz="1200"/>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200" b="0" i="1" kern="1200">
                          <a:solidFill>
                            <a:schemeClr val="tx1"/>
                          </a:solidFill>
                          <a:latin typeface="+mn-lt"/>
                          <a:ea typeface="+mn-ea"/>
                          <a:cs typeface="+mn-cs"/>
                        </a:rPr>
                        <a:t>Create a project tracking system for [project name]:</a:t>
                      </a:r>
                      <a:endParaRPr lang="en-US" sz="1200"/>
                    </a:p>
                    <a:p>
                      <a:pPr marL="171450" marR="0" lvl="0" indent="-171450" algn="l">
                        <a:lnSpc>
                          <a:spcPct val="100000"/>
                        </a:lnSpc>
                        <a:spcBef>
                          <a:spcPts val="0"/>
                        </a:spcBef>
                        <a:spcAft>
                          <a:spcPts val="0"/>
                        </a:spcAft>
                        <a:buClrTx/>
                        <a:buSzTx/>
                        <a:buFont typeface="Arial"/>
                        <a:buChar char="•"/>
                      </a:pPr>
                      <a:r>
                        <a:rPr lang="en-US" sz="1200" b="0" i="1" kern="1200">
                          <a:solidFill>
                            <a:schemeClr val="tx1"/>
                          </a:solidFill>
                          <a:latin typeface="+mn-lt"/>
                          <a:ea typeface="+mn-ea"/>
                          <a:cs typeface="+mn-cs"/>
                        </a:rPr>
                        <a:t>Include tasks, owners, milestones, budgets, and risk ratings</a:t>
                      </a:r>
                    </a:p>
                    <a:p>
                      <a:pPr marL="171450" marR="0" lvl="0" indent="-171450" algn="l" rtl="0" eaLnBrk="1" fontAlgn="auto" latinLnBrk="0" hangingPunct="1">
                        <a:lnSpc>
                          <a:spcPct val="100000"/>
                        </a:lnSpc>
                        <a:spcBef>
                          <a:spcPts val="0"/>
                        </a:spcBef>
                        <a:spcAft>
                          <a:spcPts val="0"/>
                        </a:spcAft>
                        <a:buClrTx/>
                        <a:buSzTx/>
                        <a:buFont typeface="Arial" panose="020B0604020202020204" pitchFamily="34" charset="0"/>
                        <a:buChar char="•"/>
                      </a:pPr>
                      <a:r>
                        <a:rPr lang="en-US" sz="1200" b="0" i="1" kern="1200">
                          <a:solidFill>
                            <a:schemeClr val="tx1"/>
                          </a:solidFill>
                          <a:latin typeface="+mn-lt"/>
                          <a:ea typeface="+mn-ea"/>
                          <a:cs typeface="+mn-cs"/>
                        </a:rPr>
                        <a:t>Use recent workback plans in [folder], sprint notes, and budget files [data files]</a:t>
                      </a:r>
                    </a:p>
                    <a:p>
                      <a:pPr marL="171450" marR="0" lvl="0" indent="-171450"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kern="1200">
                          <a:solidFill>
                            <a:schemeClr val="tx1"/>
                          </a:solidFill>
                          <a:latin typeface="+mn-lt"/>
                          <a:ea typeface="+mn-ea"/>
                          <a:cs typeface="+mn-cs"/>
                        </a:rPr>
                        <a:t>Generate: Gantt-style timeline, conditional formatting for at-risk/overdue tasks</a:t>
                      </a:r>
                    </a:p>
                    <a:p>
                      <a:pPr marL="171450" marR="0" lvl="0" indent="-171450"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kern="1200">
                          <a:solidFill>
                            <a:schemeClr val="tx1"/>
                          </a:solidFill>
                          <a:latin typeface="+mn-lt"/>
                          <a:ea typeface="+mn-ea"/>
                          <a:cs typeface="+mn-cs"/>
                        </a:rPr>
                        <a:t>Include: dashboard with burndown charts, budget tracking, risk heatmap, and status-ready summary</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200" b="0" i="1" kern="1200" noProof="0">
                          <a:solidFill>
                            <a:schemeClr val="tx1"/>
                          </a:solidFill>
                          <a:latin typeface="+mn-lt"/>
                          <a:ea typeface="+mn-ea"/>
                          <a:cs typeface="+mn-cs"/>
                        </a:rPr>
                        <a:t>Build a multi-year growth model for [product name]:</a:t>
                      </a:r>
                    </a:p>
                    <a:p>
                      <a:pPr marL="171450" marR="0" lvl="0" indent="-171450" algn="l">
                        <a:lnSpc>
                          <a:spcPct val="100000"/>
                        </a:lnSpc>
                        <a:spcBef>
                          <a:spcPts val="0"/>
                        </a:spcBef>
                        <a:spcAft>
                          <a:spcPts val="0"/>
                        </a:spcAft>
                        <a:buClrTx/>
                        <a:buSzTx/>
                        <a:buFont typeface="Arial"/>
                        <a:buChar char="•"/>
                      </a:pPr>
                      <a:r>
                        <a:rPr lang="en-US" sz="1200" b="0" i="1" kern="1200" noProof="0">
                          <a:solidFill>
                            <a:schemeClr val="tx1"/>
                          </a:solidFill>
                          <a:latin typeface="+mn-lt"/>
                          <a:ea typeface="+mn-ea"/>
                          <a:cs typeface="+mn-cs"/>
                        </a:rPr>
                        <a:t>Consider historical revenue, cost, pipeline, renewal, and pricing guidance data [data file]</a:t>
                      </a:r>
                      <a:endParaRPr lang="en-US" sz="1200"/>
                    </a:p>
                    <a:p>
                      <a:pPr marL="171450" marR="0" lvl="0" indent="-171450"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kern="1200" noProof="0">
                          <a:solidFill>
                            <a:schemeClr val="tx1"/>
                          </a:solidFill>
                          <a:latin typeface="+mn-lt"/>
                          <a:ea typeface="+mn-ea"/>
                          <a:cs typeface="+mn-cs"/>
                        </a:rPr>
                        <a:t>Include: full P&amp;L, cash flow, balance sheet views</a:t>
                      </a:r>
                    </a:p>
                    <a:p>
                      <a:pPr marL="171450" marR="0" lvl="0" indent="-171450"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kern="1200" noProof="0">
                          <a:solidFill>
                            <a:schemeClr val="tx1"/>
                          </a:solidFill>
                          <a:latin typeface="+mn-lt"/>
                          <a:ea typeface="+mn-ea"/>
                          <a:cs typeface="+mn-cs"/>
                        </a:rPr>
                        <a:t>Use: driver-based forecasting, base/upside/downside scenarios</a:t>
                      </a:r>
                    </a:p>
                    <a:p>
                      <a:pPr marL="171450" marR="0" lvl="0" indent="-171450"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kern="1200" noProof="0">
                          <a:solidFill>
                            <a:schemeClr val="tx1"/>
                          </a:solidFill>
                          <a:latin typeface="+mn-lt"/>
                          <a:ea typeface="+mn-ea"/>
                          <a:cs typeface="+mn-cs"/>
                        </a:rPr>
                        <a:t>Add: sensitivity analysis (price, win rate, churn), error checks, dashboard, and executive summary</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eaLnBrk="1" fontAlgn="t" latinLnBrk="0" hangingPunct="1">
                        <a:lnSpc>
                          <a:spcPct val="100000"/>
                        </a:lnSpc>
                        <a:spcBef>
                          <a:spcPts val="0"/>
                        </a:spcBef>
                        <a:spcAft>
                          <a:spcPts val="0"/>
                        </a:spcAft>
                        <a:buClrTx/>
                        <a:buSzTx/>
                        <a:buFontTx/>
                        <a:buNone/>
                      </a:pPr>
                      <a:r>
                        <a:rPr lang="en-US" sz="1200" b="0" i="1" kern="1200">
                          <a:solidFill>
                            <a:schemeClr val="tx1"/>
                          </a:solidFill>
                          <a:latin typeface="+mn-lt"/>
                          <a:ea typeface="+mn-ea"/>
                          <a:cs typeface="+mn-cs"/>
                        </a:rPr>
                        <a:t>Build a market forecast for [category] in [region] for [range of years]</a:t>
                      </a:r>
                    </a:p>
                    <a:p>
                      <a:pPr marL="171450" marR="0" lvl="0" indent="-171450" algn="l" rtl="0" eaLnBrk="1" fontAlgn="t" latinLnBrk="0" hangingPunct="1">
                        <a:lnSpc>
                          <a:spcPct val="100000"/>
                        </a:lnSpc>
                        <a:spcBef>
                          <a:spcPts val="0"/>
                        </a:spcBef>
                        <a:spcAft>
                          <a:spcPts val="0"/>
                        </a:spcAft>
                        <a:buClrTx/>
                        <a:buSzTx/>
                        <a:buFont typeface="Arial" panose="020B0604020202020204" pitchFamily="34" charset="0"/>
                        <a:buChar char="•"/>
                      </a:pPr>
                      <a:r>
                        <a:rPr lang="en-US" sz="1200" b="0" i="1" kern="1200">
                          <a:solidFill>
                            <a:schemeClr val="tx1"/>
                          </a:solidFill>
                          <a:latin typeface="+mn-lt"/>
                          <a:ea typeface="+mn-ea"/>
                          <a:cs typeface="+mn-cs"/>
                        </a:rPr>
                        <a:t>Use latest data on [category] sales and growth rates from [file], and adjustable assumptions in [file]</a:t>
                      </a:r>
                    </a:p>
                    <a:p>
                      <a:pPr marL="171450" marR="0" lvl="0" indent="-171450" algn="l" rtl="0" eaLnBrk="1" fontAlgn="t" latinLnBrk="0" hangingPunct="1">
                        <a:lnSpc>
                          <a:spcPct val="100000"/>
                        </a:lnSpc>
                        <a:spcBef>
                          <a:spcPts val="0"/>
                        </a:spcBef>
                        <a:spcAft>
                          <a:spcPts val="0"/>
                        </a:spcAft>
                        <a:buClrTx/>
                        <a:buSzTx/>
                        <a:buFont typeface="Arial" panose="020B0604020202020204" pitchFamily="34" charset="0"/>
                        <a:buChar char="•"/>
                      </a:pPr>
                      <a:r>
                        <a:rPr lang="en-US" sz="1200" b="0" i="1" kern="1200">
                          <a:solidFill>
                            <a:schemeClr val="tx1"/>
                          </a:solidFill>
                          <a:latin typeface="+mn-lt"/>
                          <a:ea typeface="+mn-ea"/>
                          <a:cs typeface="+mn-cs"/>
                        </a:rPr>
                        <a:t>Include: assumptions, revenue forecast by segment, summary</a:t>
                      </a:r>
                    </a:p>
                  </a:txBody>
                  <a:tcPr>
                    <a:lnL w="6350" cap="flat" cmpd="sng" algn="ctr">
                      <a:solidFill>
                        <a:schemeClr val="bg1">
                          <a:lumMod val="85000"/>
                        </a:schemeClr>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1219429"/>
                  </a:ext>
                </a:extLst>
              </a:tr>
            </a:tbl>
          </a:graphicData>
        </a:graphic>
      </p:graphicFrame>
    </p:spTree>
    <p:extLst>
      <p:ext uri="{BB962C8B-B14F-4D97-AF65-F5344CB8AC3E}">
        <p14:creationId xmlns:p14="http://schemas.microsoft.com/office/powerpoint/2010/main" val="91617242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A7C17-8682-9C54-9DED-10C8EDE2CCAE}"/>
            </a:ext>
          </a:extLst>
        </p:cNvPr>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FC9F1EBF-B41C-E541-194B-EF16A4708E91}"/>
              </a:ext>
              <a:ext uri="{C183D7F6-B498-43B3-948B-1728B52AA6E4}">
                <adec:decorative xmlns:adec="http://schemas.microsoft.com/office/drawing/2017/decorative" val="1"/>
              </a:ext>
            </a:extLst>
          </p:cNvPr>
          <p:cNvSpPr/>
          <p:nvPr/>
        </p:nvSpPr>
        <p:spPr bwMode="auto">
          <a:xfrm>
            <a:off x="571500" y="1560789"/>
            <a:ext cx="11049000" cy="5038794"/>
          </a:xfrm>
          <a:prstGeom prst="roundRect">
            <a:avLst>
              <a:gd name="adj" fmla="val 2254"/>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bIns="187036" rtlCol="0" anchor="t"/>
          <a:lstStyle/>
          <a:p>
            <a:pPr defTabSz="311719"/>
            <a:endParaRPr lang="en-US" sz="955">
              <a:solidFill>
                <a:srgbClr val="091F2C"/>
              </a:solidFill>
              <a:cs typeface="Segoe Sans Display" pitchFamily="2" charset="0"/>
            </a:endParaRPr>
          </a:p>
        </p:txBody>
      </p:sp>
      <p:sp>
        <p:nvSpPr>
          <p:cNvPr id="16" name="Oval 15">
            <a:extLst>
              <a:ext uri="{FF2B5EF4-FFF2-40B4-BE49-F238E27FC236}">
                <a16:creationId xmlns:a16="http://schemas.microsoft.com/office/drawing/2014/main" id="{4DE9BED5-239E-5BF0-2DC6-2FA48C936AEF}"/>
              </a:ext>
              <a:ext uri="{C183D7F6-B498-43B3-948B-1728B52AA6E4}">
                <adec:decorative xmlns:adec="http://schemas.microsoft.com/office/drawing/2017/decorative" val="1"/>
              </a:ext>
            </a:extLst>
          </p:cNvPr>
          <p:cNvSpPr/>
          <p:nvPr/>
        </p:nvSpPr>
        <p:spPr bwMode="auto">
          <a:xfrm>
            <a:off x="10270856" y="1745559"/>
            <a:ext cx="660938" cy="660938"/>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17" name="Picture 16">
            <a:extLst>
              <a:ext uri="{FF2B5EF4-FFF2-40B4-BE49-F238E27FC236}">
                <a16:creationId xmlns:a16="http://schemas.microsoft.com/office/drawing/2014/main" id="{392C0DFF-FC2E-E338-AEF5-FE02E5FEAF0A}"/>
              </a:ext>
              <a:ext uri="{C183D7F6-B498-43B3-948B-1728B52AA6E4}">
                <adec:decorative xmlns:adec="http://schemas.microsoft.com/office/drawing/2017/decorative" val="1"/>
              </a:ext>
            </a:extLst>
          </p:cNvPr>
          <p:cNvPicPr>
            <a:picLocks/>
          </p:cNvPicPr>
          <p:nvPr/>
        </p:nvPicPr>
        <p:blipFill rotWithShape="1">
          <a:blip r:embed="rId3">
            <a:extLst>
              <a:ext uri="{28A0092B-C50C-407E-A947-70E740481C1C}">
                <a14:useLocalDpi xmlns:a14="http://schemas.microsoft.com/office/drawing/2010/main" val="0"/>
              </a:ext>
            </a:extLst>
          </a:blip>
          <a:srcRect l="7843" r="7843"/>
          <a:stretch>
            <a:fillRect/>
          </a:stretch>
        </p:blipFill>
        <p:spPr>
          <a:xfrm>
            <a:off x="10295398" y="1771133"/>
            <a:ext cx="611857" cy="609791"/>
          </a:xfrm>
          <a:prstGeom prst="ellipse">
            <a:avLst/>
          </a:prstGeom>
        </p:spPr>
      </p:pic>
      <p:sp>
        <p:nvSpPr>
          <p:cNvPr id="19" name="Oval 18">
            <a:extLst>
              <a:ext uri="{FF2B5EF4-FFF2-40B4-BE49-F238E27FC236}">
                <a16:creationId xmlns:a16="http://schemas.microsoft.com/office/drawing/2014/main" id="{87A31B5E-3AD6-C8EA-8D61-D71E80B3E234}"/>
              </a:ext>
              <a:ext uri="{C183D7F6-B498-43B3-948B-1728B52AA6E4}">
                <adec:decorative xmlns:adec="http://schemas.microsoft.com/office/drawing/2017/decorative" val="1"/>
              </a:ext>
            </a:extLst>
          </p:cNvPr>
          <p:cNvSpPr/>
          <p:nvPr/>
        </p:nvSpPr>
        <p:spPr bwMode="auto">
          <a:xfrm>
            <a:off x="4155806" y="1745559"/>
            <a:ext cx="660938" cy="660938"/>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20" name="Picture 19">
            <a:extLst>
              <a:ext uri="{FF2B5EF4-FFF2-40B4-BE49-F238E27FC236}">
                <a16:creationId xmlns:a16="http://schemas.microsoft.com/office/drawing/2014/main" id="{84C4F2E0-E8F7-EFC4-8698-B481E7E9BFEA}"/>
              </a:ext>
              <a:ext uri="{C183D7F6-B498-43B3-948B-1728B52AA6E4}">
                <adec:decorative xmlns:adec="http://schemas.microsoft.com/office/drawing/2017/decorative" val="1"/>
              </a:ext>
            </a:extLst>
          </p:cNvPr>
          <p:cNvPicPr>
            <a:picLocks/>
          </p:cNvPicPr>
          <p:nvPr/>
        </p:nvPicPr>
        <p:blipFill rotWithShape="1">
          <a:blip r:embed="rId4">
            <a:extLst>
              <a:ext uri="{28A0092B-C50C-407E-A947-70E740481C1C}">
                <a14:useLocalDpi xmlns:a14="http://schemas.microsoft.com/office/drawing/2010/main" val="0"/>
              </a:ext>
            </a:extLst>
          </a:blip>
          <a:srcRect l="8049" r="8049"/>
          <a:stretch/>
        </p:blipFill>
        <p:spPr>
          <a:xfrm>
            <a:off x="4180347" y="1771134"/>
            <a:ext cx="611857" cy="609791"/>
          </a:xfrm>
          <a:prstGeom prst="ellipse">
            <a:avLst/>
          </a:prstGeom>
        </p:spPr>
      </p:pic>
      <p:sp>
        <p:nvSpPr>
          <p:cNvPr id="24" name="Oval 23">
            <a:extLst>
              <a:ext uri="{FF2B5EF4-FFF2-40B4-BE49-F238E27FC236}">
                <a16:creationId xmlns:a16="http://schemas.microsoft.com/office/drawing/2014/main" id="{7C22DF30-31A0-3A1F-7D95-69BE61897995}"/>
              </a:ext>
              <a:ext uri="{C183D7F6-B498-43B3-948B-1728B52AA6E4}">
                <adec:decorative xmlns:adec="http://schemas.microsoft.com/office/drawing/2017/decorative" val="1"/>
              </a:ext>
            </a:extLst>
          </p:cNvPr>
          <p:cNvSpPr/>
          <p:nvPr/>
        </p:nvSpPr>
        <p:spPr bwMode="auto">
          <a:xfrm>
            <a:off x="6194156" y="1745559"/>
            <a:ext cx="660938" cy="660938"/>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34" name="Picture 33">
            <a:extLst>
              <a:ext uri="{FF2B5EF4-FFF2-40B4-BE49-F238E27FC236}">
                <a16:creationId xmlns:a16="http://schemas.microsoft.com/office/drawing/2014/main" id="{DC776521-A5C7-8B2B-FE22-D52D0D1C1E41}"/>
              </a:ext>
              <a:ext uri="{C183D7F6-B498-43B3-948B-1728B52AA6E4}">
                <adec:decorative xmlns:adec="http://schemas.microsoft.com/office/drawing/2017/decorative" val="1"/>
              </a:ext>
            </a:extLst>
          </p:cNvPr>
          <p:cNvPicPr>
            <a:picLocks/>
          </p:cNvPicPr>
          <p:nvPr/>
        </p:nvPicPr>
        <p:blipFill rotWithShape="1">
          <a:blip r:embed="rId5">
            <a:extLst>
              <a:ext uri="{28A0092B-C50C-407E-A947-70E740481C1C}">
                <a14:useLocalDpi xmlns:a14="http://schemas.microsoft.com/office/drawing/2010/main" val="0"/>
              </a:ext>
            </a:extLst>
          </a:blip>
          <a:srcRect l="8049" r="8049"/>
          <a:stretch/>
        </p:blipFill>
        <p:spPr>
          <a:xfrm>
            <a:off x="6218697" y="1771133"/>
            <a:ext cx="611857" cy="609791"/>
          </a:xfrm>
          <a:prstGeom prst="ellipse">
            <a:avLst/>
          </a:prstGeom>
        </p:spPr>
      </p:pic>
      <p:sp>
        <p:nvSpPr>
          <p:cNvPr id="36" name="Oval 35">
            <a:extLst>
              <a:ext uri="{FF2B5EF4-FFF2-40B4-BE49-F238E27FC236}">
                <a16:creationId xmlns:a16="http://schemas.microsoft.com/office/drawing/2014/main" id="{D894879F-DE99-9EA2-FC5D-2B87B84EF356}"/>
              </a:ext>
              <a:ext uri="{C183D7F6-B498-43B3-948B-1728B52AA6E4}">
                <adec:decorative xmlns:adec="http://schemas.microsoft.com/office/drawing/2017/decorative" val="1"/>
              </a:ext>
            </a:extLst>
          </p:cNvPr>
          <p:cNvSpPr/>
          <p:nvPr/>
        </p:nvSpPr>
        <p:spPr bwMode="auto">
          <a:xfrm>
            <a:off x="8232506" y="1745559"/>
            <a:ext cx="660938" cy="660938"/>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41" name="Picture 40">
            <a:extLst>
              <a:ext uri="{FF2B5EF4-FFF2-40B4-BE49-F238E27FC236}">
                <a16:creationId xmlns:a16="http://schemas.microsoft.com/office/drawing/2014/main" id="{E97580AB-C6F9-7175-6EC6-91B6384E64E5}"/>
              </a:ext>
              <a:ext uri="{C183D7F6-B498-43B3-948B-1728B52AA6E4}">
                <adec:decorative xmlns:adec="http://schemas.microsoft.com/office/drawing/2017/decorative" val="1"/>
              </a:ext>
            </a:extLst>
          </p:cNvPr>
          <p:cNvPicPr>
            <a:picLocks/>
          </p:cNvPicPr>
          <p:nvPr/>
        </p:nvPicPr>
        <p:blipFill rotWithShape="1">
          <a:blip r:embed="rId6">
            <a:extLst>
              <a:ext uri="{28A0092B-C50C-407E-A947-70E740481C1C}">
                <a14:useLocalDpi xmlns:a14="http://schemas.microsoft.com/office/drawing/2010/main" val="0"/>
              </a:ext>
            </a:extLst>
          </a:blip>
          <a:srcRect l="7843" r="7843"/>
          <a:stretch>
            <a:fillRect/>
          </a:stretch>
        </p:blipFill>
        <p:spPr>
          <a:xfrm>
            <a:off x="8257048" y="1771133"/>
            <a:ext cx="611857" cy="609791"/>
          </a:xfrm>
          <a:prstGeom prst="ellipse">
            <a:avLst/>
          </a:prstGeom>
        </p:spPr>
      </p:pic>
      <p:sp>
        <p:nvSpPr>
          <p:cNvPr id="43" name="Oval 42">
            <a:extLst>
              <a:ext uri="{FF2B5EF4-FFF2-40B4-BE49-F238E27FC236}">
                <a16:creationId xmlns:a16="http://schemas.microsoft.com/office/drawing/2014/main" id="{B1C433F8-DFD8-2E92-8D1E-81348DFBD1DD}"/>
              </a:ext>
              <a:ext uri="{C183D7F6-B498-43B3-948B-1728B52AA6E4}">
                <adec:decorative xmlns:adec="http://schemas.microsoft.com/office/drawing/2017/decorative" val="1"/>
              </a:ext>
            </a:extLst>
          </p:cNvPr>
          <p:cNvSpPr/>
          <p:nvPr/>
        </p:nvSpPr>
        <p:spPr bwMode="auto">
          <a:xfrm>
            <a:off x="2117456" y="1745559"/>
            <a:ext cx="660938" cy="660938"/>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44" name="Picture 43">
            <a:extLst>
              <a:ext uri="{FF2B5EF4-FFF2-40B4-BE49-F238E27FC236}">
                <a16:creationId xmlns:a16="http://schemas.microsoft.com/office/drawing/2014/main" id="{67F0A099-6695-5200-DB1C-6957577BEBC0}"/>
              </a:ext>
              <a:ext uri="{C183D7F6-B498-43B3-948B-1728B52AA6E4}">
                <adec:decorative xmlns:adec="http://schemas.microsoft.com/office/drawing/2017/decorative" val="1"/>
              </a:ext>
            </a:extLst>
          </p:cNvPr>
          <p:cNvPicPr>
            <a:picLocks noChangeAspect="1"/>
          </p:cNvPicPr>
          <p:nvPr/>
        </p:nvPicPr>
        <p:blipFill rotWithShape="1">
          <a:blip r:embed="rId7">
            <a:extLst>
              <a:ext uri="{28A0092B-C50C-407E-A947-70E740481C1C}">
                <a14:useLocalDpi xmlns:a14="http://schemas.microsoft.com/office/drawing/2010/main" val="0"/>
              </a:ext>
            </a:extLst>
          </a:blip>
          <a:srcRect l="32645" t="12229" r="17578" b="13359"/>
          <a:stretch>
            <a:fillRect/>
          </a:stretch>
        </p:blipFill>
        <p:spPr>
          <a:xfrm>
            <a:off x="2141998" y="1771134"/>
            <a:ext cx="611857" cy="609791"/>
          </a:xfrm>
          <a:custGeom>
            <a:avLst/>
            <a:gdLst>
              <a:gd name="connsiteX0" fmla="*/ 314698 w 629396"/>
              <a:gd name="connsiteY0" fmla="*/ 0 h 627270"/>
              <a:gd name="connsiteX1" fmla="*/ 629396 w 629396"/>
              <a:gd name="connsiteY1" fmla="*/ 313635 h 627270"/>
              <a:gd name="connsiteX2" fmla="*/ 314698 w 629396"/>
              <a:gd name="connsiteY2" fmla="*/ 627270 h 627270"/>
              <a:gd name="connsiteX3" fmla="*/ 0 w 629396"/>
              <a:gd name="connsiteY3" fmla="*/ 313635 h 627270"/>
              <a:gd name="connsiteX4" fmla="*/ 314698 w 629396"/>
              <a:gd name="connsiteY4" fmla="*/ 0 h 627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396" h="627270">
                <a:moveTo>
                  <a:pt x="314698" y="0"/>
                </a:moveTo>
                <a:cubicBezTo>
                  <a:pt x="488501" y="0"/>
                  <a:pt x="629396" y="140419"/>
                  <a:pt x="629396" y="313635"/>
                </a:cubicBezTo>
                <a:cubicBezTo>
                  <a:pt x="629396" y="486851"/>
                  <a:pt x="488501" y="627270"/>
                  <a:pt x="314698" y="627270"/>
                </a:cubicBezTo>
                <a:cubicBezTo>
                  <a:pt x="140895" y="627270"/>
                  <a:pt x="0" y="486851"/>
                  <a:pt x="0" y="313635"/>
                </a:cubicBezTo>
                <a:cubicBezTo>
                  <a:pt x="0" y="140419"/>
                  <a:pt x="140895" y="0"/>
                  <a:pt x="314698" y="0"/>
                </a:cubicBezTo>
                <a:close/>
              </a:path>
            </a:pathLst>
          </a:custGeom>
        </p:spPr>
      </p:pic>
      <p:sp>
        <p:nvSpPr>
          <p:cNvPr id="2" name="Title 1">
            <a:extLst>
              <a:ext uri="{FF2B5EF4-FFF2-40B4-BE49-F238E27FC236}">
                <a16:creationId xmlns:a16="http://schemas.microsoft.com/office/drawing/2014/main" id="{C41A3145-BA50-1CE6-29E7-889541E04FC6}"/>
              </a:ext>
            </a:extLst>
          </p:cNvPr>
          <p:cNvSpPr>
            <a:spLocks noGrp="1"/>
          </p:cNvSpPr>
          <p:nvPr>
            <p:ph type="title"/>
          </p:nvPr>
        </p:nvSpPr>
        <p:spPr/>
        <p:txBody>
          <a:bodyPr/>
          <a:lstStyle/>
          <a:p>
            <a:r>
              <a:rPr lang="en-US"/>
              <a:t>PowerPoint Agent in Action</a:t>
            </a:r>
            <a:endParaRPr lang="en-GB">
              <a:latin typeface="+mn-lt"/>
            </a:endParaRPr>
          </a:p>
        </p:txBody>
      </p:sp>
      <p:sp>
        <p:nvSpPr>
          <p:cNvPr id="3" name="1Text">
            <a:extLst>
              <a:ext uri="{FF2B5EF4-FFF2-40B4-BE49-F238E27FC236}">
                <a16:creationId xmlns:a16="http://schemas.microsoft.com/office/drawing/2014/main" id="{2A6BCB52-A001-1A26-6082-07ADB0B96AE7}"/>
              </a:ext>
            </a:extLst>
          </p:cNvPr>
          <p:cNvSpPr>
            <a:spLocks/>
          </p:cNvSpPr>
          <p:nvPr/>
        </p:nvSpPr>
        <p:spPr bwMode="auto">
          <a:xfrm>
            <a:off x="8307573" y="457200"/>
            <a:ext cx="3579627" cy="329637"/>
          </a:xfrm>
          <a:prstGeom prst="roundRect">
            <a:avLst>
              <a:gd name="adj" fmla="val 12065"/>
            </a:avLst>
          </a:prstGeom>
          <a:gradFill flip="none" rotWithShape="1">
            <a:gsLst>
              <a:gs pos="11000">
                <a:schemeClr val="accent1"/>
              </a:gs>
              <a:gs pos="100000">
                <a:schemeClr val="accent2"/>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latin typeface="+mj-lt"/>
              </a:rPr>
              <a:t>Included with Microsoft 365 Copilot</a:t>
            </a:r>
          </a:p>
        </p:txBody>
      </p:sp>
      <p:sp>
        <p:nvSpPr>
          <p:cNvPr id="47" name="Text Placeholder 18">
            <a:extLst>
              <a:ext uri="{FF2B5EF4-FFF2-40B4-BE49-F238E27FC236}">
                <a16:creationId xmlns:a16="http://schemas.microsoft.com/office/drawing/2014/main" id="{3AEE6335-776C-4E1E-F01F-833EE2CECD64}"/>
              </a:ext>
            </a:extLst>
          </p:cNvPr>
          <p:cNvSpPr txBox="1">
            <a:spLocks/>
          </p:cNvSpPr>
          <p:nvPr/>
        </p:nvSpPr>
        <p:spPr>
          <a:xfrm>
            <a:off x="586581" y="1166812"/>
            <a:ext cx="11018838" cy="215444"/>
          </a:xfrm>
          <a:prstGeom prst="rect">
            <a:avLst/>
          </a:prstGeom>
        </p:spPr>
        <p:txBody>
          <a:bodyPr vert="horz" wrap="square" lIns="0" tIns="0" rIns="0" bIns="0" rtlCol="0">
            <a:spAutoFit/>
          </a:bodyPr>
          <a:lstStyle>
            <a:lvl1pPr marL="228605" marR="0" indent="-228605" algn="l" defTabSz="93276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9" marR="0" indent="-228605" algn="l" defTabSz="93276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38" marR="0" indent="-200029" algn="l" defTabSz="93276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80" marR="0" indent="-180979" algn="l" defTabSz="93276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59" marR="0" indent="-168278" algn="l" defTabSz="93276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91" indent="-233191" algn="l" defTabSz="93276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73" indent="-233191" algn="l" defTabSz="93276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853" indent="-233191" algn="l" defTabSz="93276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234" indent="-233191" algn="l" defTabSz="93276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400"/>
              <a:t>PowerPoint Agent turns prompts into complete presentations — generating slides, layouts, visuals, and helping refine content.</a:t>
            </a:r>
          </a:p>
        </p:txBody>
      </p:sp>
      <p:sp>
        <p:nvSpPr>
          <p:cNvPr id="46" name="Rectangle: Top Corners Rounded 45">
            <a:extLst>
              <a:ext uri="{FF2B5EF4-FFF2-40B4-BE49-F238E27FC236}">
                <a16:creationId xmlns:a16="http://schemas.microsoft.com/office/drawing/2014/main" id="{D0DD0B8D-C58B-5DEB-FD5F-4A08D25008D2}"/>
              </a:ext>
              <a:ext uri="{C183D7F6-B498-43B3-948B-1728B52AA6E4}">
                <adec:decorative xmlns:adec="http://schemas.microsoft.com/office/drawing/2017/decorative" val="0"/>
              </a:ext>
            </a:extLst>
          </p:cNvPr>
          <p:cNvSpPr/>
          <p:nvPr/>
        </p:nvSpPr>
        <p:spPr bwMode="auto">
          <a:xfrm rot="5400000">
            <a:off x="849566" y="1476656"/>
            <a:ext cx="315044" cy="852849"/>
          </a:xfrm>
          <a:prstGeom prst="round2SameRect">
            <a:avLst/>
          </a:prstGeom>
          <a:solidFill>
            <a:srgbClr val="0A1F2B">
              <a:lumMod val="20000"/>
              <a:lumOff val="80000"/>
            </a:srgbClr>
          </a:solidFill>
          <a:ln w="12700" cap="flat" cmpd="sng" algn="ctr">
            <a:noFill/>
            <a:prstDash val="solid"/>
          </a:ln>
          <a:effectLst>
            <a:outerShdw blurRad="177800" dist="25400" algn="tl" rotWithShape="0">
              <a:prstClr val="black">
                <a:alpha val="10000"/>
              </a:prstClr>
            </a:outerShdw>
          </a:effectLst>
        </p:spPr>
        <p:txBody>
          <a:bodyPr vert="vert270" wrap="square" lIns="45720" tIns="45720" rIns="4572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j-lt"/>
                <a:ea typeface="+mn-ea"/>
                <a:cs typeface="+mn-cs"/>
              </a:rPr>
              <a:t>Examples</a:t>
            </a:r>
            <a:endParaRPr kumimoji="0" lang="en-US" sz="1200" b="0" i="0" u="none" strike="noStrike" kern="0" cap="none" spc="0" normalizeH="0" baseline="0" noProof="0">
              <a:ln>
                <a:noFill/>
              </a:ln>
              <a:solidFill>
                <a:srgbClr val="091F2C"/>
              </a:solidFill>
              <a:effectLst/>
              <a:uLnTx/>
              <a:uFillTx/>
              <a:latin typeface="+mj-lt"/>
              <a:ea typeface="+mn-ea"/>
              <a:cs typeface="+mn-cs"/>
            </a:endParaRPr>
          </a:p>
        </p:txBody>
      </p:sp>
      <p:graphicFrame>
        <p:nvGraphicFramePr>
          <p:cNvPr id="45" name="Table 44">
            <a:extLst>
              <a:ext uri="{FF2B5EF4-FFF2-40B4-BE49-F238E27FC236}">
                <a16:creationId xmlns:a16="http://schemas.microsoft.com/office/drawing/2014/main" id="{0333F91C-12A8-3A20-AFDC-2B894235EB29}"/>
              </a:ext>
            </a:extLst>
          </p:cNvPr>
          <p:cNvGraphicFramePr>
            <a:graphicFrameLocks noGrp="1"/>
          </p:cNvGraphicFramePr>
          <p:nvPr>
            <p:extLst>
              <p:ext uri="{D42A27DB-BD31-4B8C-83A1-F6EECF244321}">
                <p14:modId xmlns:p14="http://schemas.microsoft.com/office/powerpoint/2010/main" val="3023272497"/>
              </p:ext>
            </p:extLst>
          </p:nvPr>
        </p:nvGraphicFramePr>
        <p:xfrm>
          <a:off x="571500" y="2295611"/>
          <a:ext cx="11033921" cy="4114800"/>
        </p:xfrm>
        <a:graphic>
          <a:graphicData uri="http://schemas.openxmlformats.org/drawingml/2006/table">
            <a:tbl>
              <a:tblPr firstRow="1" firstCol="1" bandRow="1">
                <a:tableStyleId>{5C22544A-7EE6-4342-B048-85BDC9FD1C3A}</a:tableStyleId>
              </a:tblPr>
              <a:tblGrid>
                <a:gridCol w="849986">
                  <a:extLst>
                    <a:ext uri="{9D8B030D-6E8A-4147-A177-3AD203B41FA5}">
                      <a16:colId xmlns:a16="http://schemas.microsoft.com/office/drawing/2014/main" val="419529123"/>
                    </a:ext>
                  </a:extLst>
                </a:gridCol>
                <a:gridCol w="2036787">
                  <a:extLst>
                    <a:ext uri="{9D8B030D-6E8A-4147-A177-3AD203B41FA5}">
                      <a16:colId xmlns:a16="http://schemas.microsoft.com/office/drawing/2014/main" val="1793691201"/>
                    </a:ext>
                  </a:extLst>
                </a:gridCol>
                <a:gridCol w="2036787">
                  <a:extLst>
                    <a:ext uri="{9D8B030D-6E8A-4147-A177-3AD203B41FA5}">
                      <a16:colId xmlns:a16="http://schemas.microsoft.com/office/drawing/2014/main" val="757685473"/>
                    </a:ext>
                  </a:extLst>
                </a:gridCol>
                <a:gridCol w="2036787">
                  <a:extLst>
                    <a:ext uri="{9D8B030D-6E8A-4147-A177-3AD203B41FA5}">
                      <a16:colId xmlns:a16="http://schemas.microsoft.com/office/drawing/2014/main" val="1936690869"/>
                    </a:ext>
                  </a:extLst>
                </a:gridCol>
                <a:gridCol w="2036787">
                  <a:extLst>
                    <a:ext uri="{9D8B030D-6E8A-4147-A177-3AD203B41FA5}">
                      <a16:colId xmlns:a16="http://schemas.microsoft.com/office/drawing/2014/main" val="717494166"/>
                    </a:ext>
                  </a:extLst>
                </a:gridCol>
                <a:gridCol w="2036787">
                  <a:extLst>
                    <a:ext uri="{9D8B030D-6E8A-4147-A177-3AD203B41FA5}">
                      <a16:colId xmlns:a16="http://schemas.microsoft.com/office/drawing/2014/main" val="2661904891"/>
                    </a:ext>
                  </a:extLst>
                </a:gridCol>
              </a:tblGrid>
              <a:tr h="0">
                <a:tc>
                  <a:txBody>
                    <a:bodyPr/>
                    <a:lstStyle/>
                    <a:p>
                      <a:pPr algn="ctr"/>
                      <a:endParaRPr lang="en-US" sz="1200" b="0">
                        <a:latin typeface="+mn-lt"/>
                      </a:endParaRPr>
                    </a:p>
                  </a:txBody>
                  <a:tcPr>
                    <a:lnL w="190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a:latin typeface="+mn-lt"/>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a:latin typeface="+mn-lt"/>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a:latin typeface="+mn-lt"/>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a:latin typeface="+mn-lt"/>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a:latin typeface="+mn-lt"/>
                      </a:endParaRPr>
                    </a:p>
                  </a:txBody>
                  <a:tcPr>
                    <a:lnL w="63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67051948"/>
                  </a:ext>
                </a:extLst>
              </a:tr>
              <a:tr h="0">
                <a:tc>
                  <a:txBody>
                    <a:bodyPr/>
                    <a:lstStyle/>
                    <a:p>
                      <a:pPr marL="0" marR="0" lvl="2" indent="0" algn="ctr" defTabSz="457200" rtl="0" eaLnBrk="1" fontAlgn="auto" latinLnBrk="0" hangingPunct="1">
                        <a:lnSpc>
                          <a:spcPct val="100000"/>
                        </a:lnSpc>
                        <a:spcBef>
                          <a:spcPts val="400"/>
                        </a:spcBef>
                        <a:spcAft>
                          <a:spcPts val="0"/>
                        </a:spcAft>
                        <a:buClrTx/>
                        <a:buSzPct val="90000"/>
                        <a:buFontTx/>
                        <a:buNone/>
                        <a:tabLst/>
                        <a:defRPr/>
                      </a:pPr>
                      <a:endParaRPr kumimoji="0" lang="en-US" sz="1200" b="0" i="0" u="none" strike="noStrike" kern="1200" cap="none" spc="0" normalizeH="0" baseline="0">
                        <a:ln>
                          <a:noFill/>
                        </a:ln>
                        <a:solidFill>
                          <a:schemeClr val="accent1"/>
                        </a:solidFill>
                        <a:effectLst/>
                        <a:uLnTx/>
                        <a:uFillTx/>
                        <a:latin typeface="Segoe Sans Display Semibold"/>
                        <a:ea typeface="+mn-ea"/>
                        <a:cs typeface="+mn-cs"/>
                      </a:endParaRPr>
                    </a:p>
                  </a:txBody>
                  <a:tcPr>
                    <a:lnL w="190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2" indent="0" algn="ctr" defTabSz="457200" rtl="0" eaLnBrk="1" fontAlgn="auto" latinLnBrk="0" hangingPunct="1">
                        <a:lnSpc>
                          <a:spcPct val="100000"/>
                        </a:lnSpc>
                        <a:spcBef>
                          <a:spcPts val="400"/>
                        </a:spcBef>
                        <a:spcAft>
                          <a:spcPts val="0"/>
                        </a:spcAft>
                        <a:buClrTx/>
                        <a:buSzPct val="90000"/>
                        <a:buFontTx/>
                        <a:buNone/>
                        <a:tabLst/>
                        <a:defRPr/>
                      </a:pPr>
                      <a:r>
                        <a:rPr kumimoji="0" lang="en-US" sz="1200" b="0" i="0" u="none" strike="noStrike" kern="1200" cap="none" spc="0" normalizeH="0" baseline="0">
                          <a:ln>
                            <a:noFill/>
                          </a:ln>
                          <a:solidFill>
                            <a:schemeClr val="accent1"/>
                          </a:solidFill>
                          <a:effectLst/>
                          <a:uLnTx/>
                          <a:uFillTx/>
                          <a:latin typeface="+mj-lt"/>
                          <a:ea typeface="+mn-ea"/>
                          <a:cs typeface="+mn-cs"/>
                        </a:rPr>
                        <a:t>Project update</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2" indent="0" algn="ctr" defTabSz="457200" rtl="0" eaLnBrk="1" fontAlgn="auto" latinLnBrk="0" hangingPunct="1">
                        <a:lnSpc>
                          <a:spcPct val="100000"/>
                        </a:lnSpc>
                        <a:spcBef>
                          <a:spcPts val="400"/>
                        </a:spcBef>
                        <a:spcAft>
                          <a:spcPts val="0"/>
                        </a:spcAft>
                        <a:buClrTx/>
                        <a:buSzPct val="90000"/>
                        <a:buFontTx/>
                        <a:buNone/>
                        <a:tabLst/>
                        <a:defRPr/>
                      </a:pPr>
                      <a:r>
                        <a:rPr kumimoji="0" lang="en-US" sz="1200" b="0" i="0" u="none" strike="noStrike" kern="1200" cap="none" spc="0" normalizeH="0" baseline="0">
                          <a:ln>
                            <a:noFill/>
                          </a:ln>
                          <a:solidFill>
                            <a:schemeClr val="accent1"/>
                          </a:solidFill>
                          <a:effectLst/>
                          <a:uLnTx/>
                          <a:uFillTx/>
                          <a:latin typeface="+mj-lt"/>
                          <a:ea typeface="+mn-ea"/>
                          <a:cs typeface="+mn-cs"/>
                        </a:rPr>
                        <a:t>Financial analysis</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2" indent="0" algn="ctr" defTabSz="457200" rtl="0" eaLnBrk="1" fontAlgn="auto" latinLnBrk="0" hangingPunct="1">
                        <a:lnSpc>
                          <a:spcPct val="100000"/>
                        </a:lnSpc>
                        <a:spcBef>
                          <a:spcPts val="400"/>
                        </a:spcBef>
                        <a:spcAft>
                          <a:spcPts val="0"/>
                        </a:spcAft>
                        <a:buClrTx/>
                        <a:buSzPct val="90000"/>
                        <a:buFontTx/>
                        <a:buNone/>
                        <a:tabLst/>
                        <a:defRPr/>
                      </a:pPr>
                      <a:r>
                        <a:rPr kumimoji="0" lang="en-US" sz="1200" b="0" i="0" u="none" strike="noStrike" kern="1200" cap="none" spc="0" normalizeH="0" baseline="0">
                          <a:ln>
                            <a:noFill/>
                          </a:ln>
                          <a:solidFill>
                            <a:schemeClr val="accent1"/>
                          </a:solidFill>
                          <a:effectLst/>
                          <a:uLnTx/>
                          <a:uFillTx/>
                          <a:latin typeface="+mj-lt"/>
                          <a:ea typeface="+mn-ea"/>
                          <a:cs typeface="+mn-cs"/>
                        </a:rPr>
                        <a:t>Retirement savings plan</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2" indent="0" algn="ctr" defTabSz="457200" rtl="0" eaLnBrk="1" fontAlgn="auto" latinLnBrk="0" hangingPunct="1">
                        <a:lnSpc>
                          <a:spcPct val="100000"/>
                        </a:lnSpc>
                        <a:spcBef>
                          <a:spcPts val="400"/>
                        </a:spcBef>
                        <a:spcAft>
                          <a:spcPts val="0"/>
                        </a:spcAft>
                        <a:buClrTx/>
                        <a:buSzPct val="90000"/>
                        <a:buFontTx/>
                        <a:buNone/>
                        <a:tabLst/>
                        <a:defRPr/>
                      </a:pPr>
                      <a:r>
                        <a:rPr kumimoji="0" lang="en-US" sz="1200" b="0" i="0" u="none" strike="noStrike" kern="1200" cap="none" spc="0" normalizeH="0" baseline="0">
                          <a:ln>
                            <a:noFill/>
                          </a:ln>
                          <a:solidFill>
                            <a:schemeClr val="accent1"/>
                          </a:solidFill>
                          <a:effectLst/>
                          <a:uLnTx/>
                          <a:uFillTx/>
                          <a:latin typeface="+mj-lt"/>
                          <a:ea typeface="+mn-ea"/>
                          <a:cs typeface="+mn-cs"/>
                        </a:rPr>
                        <a:t>Business planning</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2" indent="0" algn="ctr" rtl="0" eaLnBrk="1" fontAlgn="auto" latinLnBrk="0" hangingPunct="1">
                        <a:lnSpc>
                          <a:spcPct val="100000"/>
                        </a:lnSpc>
                        <a:spcBef>
                          <a:spcPts val="400"/>
                        </a:spcBef>
                        <a:spcAft>
                          <a:spcPts val="0"/>
                        </a:spcAft>
                        <a:buClrTx/>
                        <a:buSzPct val="90000"/>
                        <a:buFontTx/>
                        <a:buNone/>
                      </a:pPr>
                      <a:r>
                        <a:rPr lang="en-US" sz="1200" b="0" i="0" u="none" strike="noStrike" kern="1200" cap="none" spc="0" normalizeH="0" baseline="0">
                          <a:ln>
                            <a:noFill/>
                          </a:ln>
                          <a:solidFill>
                            <a:schemeClr val="accent1"/>
                          </a:solidFill>
                          <a:effectLst/>
                          <a:uLnTx/>
                          <a:uFillTx/>
                          <a:latin typeface="Segoe Sans Display Semibold"/>
                          <a:ea typeface="+mn-ea"/>
                          <a:cs typeface="+mn-cs"/>
                        </a:rPr>
                        <a:t>Campaign readout</a:t>
                      </a:r>
                      <a:endParaRPr kumimoji="0" lang="en-US" sz="1200" b="0" i="0" u="none" strike="noStrike" kern="1200" cap="none" spc="0" normalizeH="0" baseline="0">
                        <a:ln>
                          <a:noFill/>
                        </a:ln>
                        <a:solidFill>
                          <a:schemeClr val="accent1"/>
                        </a:solidFill>
                        <a:effectLst/>
                        <a:uLnTx/>
                        <a:uFillTx/>
                        <a:latin typeface="Segoe Sans Display Semibold"/>
                        <a:ea typeface="+mn-ea"/>
                        <a:cs typeface="+mn-cs"/>
                      </a:endParaRPr>
                    </a:p>
                  </a:txBody>
                  <a:tcPr>
                    <a:lnL w="63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5780946"/>
                  </a:ext>
                </a:extLst>
              </a:tr>
              <a:tr h="3200400">
                <a:tc>
                  <a:txBody>
                    <a:bodyPr/>
                    <a:lstStyle/>
                    <a:p>
                      <a:pPr marL="0" marR="0" lvl="0" indent="0" algn="l" defTabSz="932742" rtl="0" eaLnBrk="1" fontAlgn="auto" latinLnBrk="0" hangingPunct="1">
                        <a:lnSpc>
                          <a:spcPct val="100000"/>
                        </a:lnSpc>
                        <a:spcBef>
                          <a:spcPts val="30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mj-lt"/>
                          <a:ea typeface="+mj-ea"/>
                          <a:cs typeface="+mj-cs"/>
                        </a:rPr>
                        <a:t>Prompt</a:t>
                      </a:r>
                      <a:endParaRPr kumimoji="0" lang="en-US" sz="1200" b="0" i="0" u="none" strike="noStrike" kern="1200" cap="none" spc="0" normalizeH="0" baseline="0">
                        <a:ln>
                          <a:noFill/>
                        </a:ln>
                        <a:solidFill>
                          <a:schemeClr val="tx1"/>
                        </a:solidFill>
                        <a:effectLst/>
                        <a:uLnTx/>
                        <a:uFillTx/>
                        <a:latin typeface="+mj-lt"/>
                        <a:ea typeface="+mj-ea"/>
                        <a:cs typeface="+mj-cs"/>
                      </a:endParaRPr>
                    </a:p>
                  </a:txBody>
                  <a:tcPr>
                    <a:lnL w="190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a:solidFill>
                            <a:schemeClr val="tx1"/>
                          </a:solidFill>
                          <a:latin typeface="+mn-lt"/>
                          <a:ea typeface="+mn-ea"/>
                          <a:cs typeface="+mn-cs"/>
                        </a:rPr>
                        <a:t>Create a leadership-ready project update deck on [topic]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kern="1200">
                          <a:solidFill>
                            <a:schemeClr val="tx1"/>
                          </a:solidFill>
                          <a:latin typeface="+mn-lt"/>
                          <a:ea typeface="+mn-ea"/>
                          <a:cs typeface="+mn-cs"/>
                        </a:rPr>
                        <a:t>Pull: decisions, milestones, owners, dates from emails, Teams chats, meeting 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kern="1200">
                          <a:solidFill>
                            <a:schemeClr val="tx1"/>
                          </a:solidFill>
                          <a:latin typeface="+mn-lt"/>
                          <a:ea typeface="+mn-ea"/>
                          <a:cs typeface="+mn-cs"/>
                        </a:rPr>
                        <a:t>Add: external benchmarks and competitor/news context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kern="1200">
                          <a:solidFill>
                            <a:schemeClr val="tx1"/>
                          </a:solidFill>
                          <a:latin typeface="+mn-lt"/>
                          <a:ea typeface="+mn-ea"/>
                          <a:cs typeface="+mn-cs"/>
                        </a:rPr>
                        <a:t>Include: status vs goals, top risks with mitigations, open asks, timeline, action-item table</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200" b="0" i="1" kern="1200">
                          <a:solidFill>
                            <a:schemeClr val="tx1"/>
                          </a:solidFill>
                          <a:latin typeface="+mn-lt"/>
                          <a:ea typeface="+mn-ea"/>
                          <a:cs typeface="+mn-cs"/>
                        </a:rPr>
                        <a:t>Build a presentation to discuss [range of years] forecast for [business unit] in [region]</a:t>
                      </a:r>
                      <a:endParaRPr lang="en-US" sz="1200"/>
                    </a:p>
                    <a:p>
                      <a:pPr marL="171450" marR="0" lvl="0" indent="-171450" algn="l">
                        <a:lnSpc>
                          <a:spcPct val="100000"/>
                        </a:lnSpc>
                        <a:spcBef>
                          <a:spcPts val="0"/>
                        </a:spcBef>
                        <a:spcAft>
                          <a:spcPts val="0"/>
                        </a:spcAft>
                        <a:buClrTx/>
                        <a:buSzTx/>
                        <a:buFont typeface="Arial"/>
                        <a:buChar char="•"/>
                      </a:pPr>
                      <a:r>
                        <a:rPr lang="en-US" sz="1200" b="0" i="1" kern="1200">
                          <a:solidFill>
                            <a:schemeClr val="tx1"/>
                          </a:solidFill>
                          <a:latin typeface="+mn-lt"/>
                          <a:ea typeface="+mn-ea"/>
                          <a:cs typeface="+mn-cs"/>
                        </a:rPr>
                        <a:t>Use: internal assumptions, prior models, stakeholder notes from emails, chats, meeting recaps</a:t>
                      </a:r>
                      <a:endParaRPr lang="en-US" sz="1200"/>
                    </a:p>
                    <a:p>
                      <a:pPr marL="171450" marR="0" lvl="0" indent="-171450" algn="l" rtl="0" eaLnBrk="1" fontAlgn="auto" latinLnBrk="0" hangingPunct="1">
                        <a:lnSpc>
                          <a:spcPct val="100000"/>
                        </a:lnSpc>
                        <a:spcBef>
                          <a:spcPts val="0"/>
                        </a:spcBef>
                        <a:spcAft>
                          <a:spcPts val="0"/>
                        </a:spcAft>
                        <a:buClrTx/>
                        <a:buSzTx/>
                        <a:buFont typeface="Arial" panose="020B0604020202020204" pitchFamily="34" charset="0"/>
                        <a:buChar char="•"/>
                      </a:pPr>
                      <a:r>
                        <a:rPr lang="en-US" sz="1200" b="0" i="1" kern="1200">
                          <a:solidFill>
                            <a:schemeClr val="tx1"/>
                          </a:solidFill>
                          <a:latin typeface="+mn-lt"/>
                          <a:ea typeface="+mn-ea"/>
                          <a:cs typeface="+mn-cs"/>
                        </a:rPr>
                        <a:t>Include infographic for TAM and growth drivers with industry reports and public filings from [file]</a:t>
                      </a:r>
                    </a:p>
                    <a:p>
                      <a:pPr marL="171450" marR="0" lvl="0" indent="-171450" algn="l" rtl="0" eaLnBrk="1" fontAlgn="auto" latinLnBrk="0" hangingPunct="1">
                        <a:lnSpc>
                          <a:spcPct val="100000"/>
                        </a:lnSpc>
                        <a:spcBef>
                          <a:spcPts val="0"/>
                        </a:spcBef>
                        <a:spcAft>
                          <a:spcPts val="0"/>
                        </a:spcAft>
                        <a:buClrTx/>
                        <a:buSzTx/>
                        <a:buFont typeface="Arial" panose="020B0604020202020204" pitchFamily="34" charset="0"/>
                        <a:buChar char="•"/>
                      </a:pPr>
                      <a:r>
                        <a:rPr lang="en-US" sz="1200" b="0" i="1" kern="1200">
                          <a:solidFill>
                            <a:schemeClr val="tx1"/>
                          </a:solidFill>
                          <a:latin typeface="+mn-lt"/>
                          <a:ea typeface="+mn-ea"/>
                          <a:cs typeface="+mn-cs"/>
                        </a:rPr>
                        <a:t>Include: assumptions, business unit forecast charts and tables, breakdowns by key segments, and sensitivity analysis</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b="0" i="1" kern="1200">
                          <a:solidFill>
                            <a:schemeClr val="tx1"/>
                          </a:solidFill>
                          <a:latin typeface="+mn-lt"/>
                          <a:ea typeface="+mn-ea"/>
                          <a:cs typeface="+mn-cs"/>
                        </a:rPr>
                        <a:t>Create an employee-facing slide deck to increase retirement plan participation</a:t>
                      </a:r>
                    </a:p>
                    <a:p>
                      <a:pPr marL="171450" marR="0" lvl="0" indent="-171450"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kern="1200">
                          <a:solidFill>
                            <a:schemeClr val="tx1"/>
                          </a:solidFill>
                          <a:latin typeface="+mn-lt"/>
                          <a:ea typeface="+mn-ea"/>
                          <a:cs typeface="+mn-cs"/>
                        </a:rPr>
                        <a:t>Pull: program details (match %, eligibility, enrollment steps, deadlines) from HR emails, benefits PDFs, Teams posts</a:t>
                      </a:r>
                    </a:p>
                    <a:p>
                      <a:pPr marL="171450" marR="0" lvl="0" indent="-171450"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kern="1200">
                          <a:solidFill>
                            <a:schemeClr val="tx1"/>
                          </a:solidFill>
                          <a:latin typeface="+mn-lt"/>
                          <a:ea typeface="+mn-ea"/>
                          <a:cs typeface="+mn-cs"/>
                        </a:rPr>
                        <a:t>Include: FAQs, narrative with examples, ‘How to enroll’ guide, key reminders, manager talk-track</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200" b="0" i="1" kern="1200" noProof="0">
                          <a:solidFill>
                            <a:schemeClr val="tx1"/>
                          </a:solidFill>
                          <a:latin typeface="+mn-lt"/>
                          <a:ea typeface="+mn-ea"/>
                          <a:cs typeface="+mn-cs"/>
                        </a:rPr>
                        <a:t>Draft an 8-slide plan the launch of [event name] in [location] with budget [amount]:</a:t>
                      </a:r>
                      <a:endParaRPr lang="en-US" sz="1200"/>
                    </a:p>
                    <a:p>
                      <a:pPr marL="171450" marR="0" lvl="0" indent="-171450" algn="l">
                        <a:lnSpc>
                          <a:spcPct val="100000"/>
                        </a:lnSpc>
                        <a:spcBef>
                          <a:spcPts val="0"/>
                        </a:spcBef>
                        <a:spcAft>
                          <a:spcPts val="0"/>
                        </a:spcAft>
                        <a:buClrTx/>
                        <a:buSzTx/>
                        <a:buFont typeface="Arial"/>
                        <a:buChar char="•"/>
                      </a:pPr>
                      <a:r>
                        <a:rPr lang="en-US" sz="1200" b="0" i="1" kern="1200" noProof="0">
                          <a:solidFill>
                            <a:schemeClr val="tx1"/>
                          </a:solidFill>
                          <a:latin typeface="+mn-lt"/>
                          <a:ea typeface="+mn-ea"/>
                          <a:cs typeface="+mn-cs"/>
                        </a:rPr>
                        <a:t>Use: internal templates [template file], past event runbooks, vendor notes in [folder]</a:t>
                      </a:r>
                    </a:p>
                    <a:p>
                      <a:pPr marL="171450" marR="0" lvl="0" indent="-171450" algn="l" rtl="0" eaLnBrk="1" fontAlgn="auto" latinLnBrk="0" hangingPunct="1">
                        <a:lnSpc>
                          <a:spcPct val="100000"/>
                        </a:lnSpc>
                        <a:spcBef>
                          <a:spcPts val="0"/>
                        </a:spcBef>
                        <a:spcAft>
                          <a:spcPts val="0"/>
                        </a:spcAft>
                        <a:buClrTx/>
                        <a:buSzTx/>
                        <a:buFont typeface="Arial" panose="020B0604020202020204" pitchFamily="34" charset="0"/>
                        <a:buChar char="•"/>
                      </a:pPr>
                      <a:r>
                        <a:rPr lang="en-US" sz="1200" b="0" i="1" kern="1200" noProof="0">
                          <a:solidFill>
                            <a:schemeClr val="tx1"/>
                          </a:solidFill>
                          <a:latin typeface="+mn-lt"/>
                          <a:ea typeface="+mn-ea"/>
                          <a:cs typeface="+mn-cs"/>
                        </a:rPr>
                        <a:t>Consider: permit/health requirements from city/county guidance</a:t>
                      </a:r>
                    </a:p>
                    <a:p>
                      <a:pPr marL="171450" marR="0" lvl="0" indent="-171450" algn="l" rtl="0" eaLnBrk="1" fontAlgn="auto" latinLnBrk="0" hangingPunct="1">
                        <a:lnSpc>
                          <a:spcPct val="100000"/>
                        </a:lnSpc>
                        <a:spcBef>
                          <a:spcPts val="0"/>
                        </a:spcBef>
                        <a:spcAft>
                          <a:spcPts val="0"/>
                        </a:spcAft>
                        <a:buClrTx/>
                        <a:buSzTx/>
                        <a:buFont typeface="Arial" panose="020B0604020202020204" pitchFamily="34" charset="0"/>
                        <a:buChar char="•"/>
                      </a:pPr>
                      <a:r>
                        <a:rPr lang="en-US" sz="1200" b="0" i="1" kern="1200" noProof="0">
                          <a:solidFill>
                            <a:schemeClr val="tx1"/>
                          </a:solidFill>
                          <a:latin typeface="+mn-lt"/>
                          <a:ea typeface="+mn-ea"/>
                          <a:cs typeface="+mn-cs"/>
                        </a:rPr>
                        <a:t>Include: working backward timeline, milestones, staffing,  budget breakdown, compliance checklist with owners</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a:lnSpc>
                          <a:spcPct val="100000"/>
                        </a:lnSpc>
                        <a:spcBef>
                          <a:spcPts val="0"/>
                        </a:spcBef>
                        <a:spcAft>
                          <a:spcPts val="0"/>
                        </a:spcAft>
                        <a:buNone/>
                      </a:pPr>
                      <a:r>
                        <a:rPr lang="en-US" sz="1200" b="0" i="1" u="none" strike="noStrike" kern="1200" baseline="0" noProof="0">
                          <a:solidFill>
                            <a:srgbClr val="091F2C"/>
                          </a:solidFill>
                          <a:latin typeface="+mn-lt"/>
                          <a:ea typeface="+mn-ea"/>
                          <a:cs typeface="Segoe Sans Display"/>
                        </a:rPr>
                        <a:t>Create a deck summarizing our demand gen campaign performance for [quarter]:</a:t>
                      </a:r>
                      <a:endParaRPr lang="en-US" sz="1200" i="1"/>
                    </a:p>
                    <a:p>
                      <a:pPr marL="171450" marR="0" lvl="0" indent="-171450" algn="l">
                        <a:lnSpc>
                          <a:spcPct val="100000"/>
                        </a:lnSpc>
                        <a:spcBef>
                          <a:spcPts val="0"/>
                        </a:spcBef>
                        <a:spcAft>
                          <a:spcPts val="0"/>
                        </a:spcAft>
                        <a:buFont typeface="Arial"/>
                        <a:buChar char="•"/>
                      </a:pPr>
                      <a:r>
                        <a:rPr lang="en-US" sz="1200" b="0" i="1" u="none" strike="noStrike" kern="1200" baseline="0" noProof="0">
                          <a:solidFill>
                            <a:srgbClr val="091F2C"/>
                          </a:solidFill>
                          <a:latin typeface="+mn-lt"/>
                          <a:ea typeface="+mn-ea"/>
                          <a:cs typeface="Segoe Sans Display"/>
                        </a:rPr>
                        <a:t>Consider structure from past campaign readout in [file] and data from [data file]</a:t>
                      </a:r>
                    </a:p>
                    <a:p>
                      <a:pPr marL="171450" marR="0" lvl="0" indent="-171450" algn="l">
                        <a:lnSpc>
                          <a:spcPct val="100000"/>
                        </a:lnSpc>
                        <a:spcBef>
                          <a:spcPts val="0"/>
                        </a:spcBef>
                        <a:spcAft>
                          <a:spcPts val="0"/>
                        </a:spcAft>
                        <a:buFont typeface="Arial"/>
                        <a:buChar char="•"/>
                      </a:pPr>
                      <a:r>
                        <a:rPr lang="en-US" sz="1200" b="0" i="1" u="none" strike="noStrike" kern="1200" baseline="0" noProof="0">
                          <a:solidFill>
                            <a:srgbClr val="091F2C"/>
                          </a:solidFill>
                          <a:latin typeface="+mn-lt"/>
                          <a:ea typeface="+mn-ea"/>
                          <a:cs typeface="Segoe Sans Display"/>
                        </a:rPr>
                        <a:t>Consider all major channels (</a:t>
                      </a:r>
                      <a:r>
                        <a:rPr lang="en-US" sz="1200" b="0" i="1" u="none" strike="noStrike" kern="1200" baseline="0" noProof="0">
                          <a:solidFill>
                            <a:srgbClr val="091F2C"/>
                          </a:solidFill>
                        </a:rPr>
                        <a:t>paid search, paid social, onsite, and events)</a:t>
                      </a:r>
                      <a:endParaRPr lang="en-US" sz="1200" b="0" i="1" u="none" strike="noStrike" kern="1200" baseline="0" noProof="0">
                        <a:solidFill>
                          <a:srgbClr val="091F2C"/>
                        </a:solidFill>
                        <a:latin typeface="+mn-lt"/>
                        <a:ea typeface="+mn-ea"/>
                        <a:cs typeface="Segoe Sans Display"/>
                      </a:endParaRPr>
                    </a:p>
                    <a:p>
                      <a:pPr marL="171450" marR="0" lvl="0" indent="-171450" algn="l">
                        <a:lnSpc>
                          <a:spcPct val="100000"/>
                        </a:lnSpc>
                        <a:spcBef>
                          <a:spcPts val="0"/>
                        </a:spcBef>
                        <a:spcAft>
                          <a:spcPts val="0"/>
                        </a:spcAft>
                        <a:buFont typeface="Arial"/>
                        <a:buChar char="•"/>
                      </a:pPr>
                      <a:r>
                        <a:rPr lang="en-US" sz="1200" b="0" i="1" u="none" strike="noStrike" kern="1200" baseline="0" noProof="0">
                          <a:solidFill>
                            <a:srgbClr val="091F2C"/>
                          </a:solidFill>
                        </a:rPr>
                        <a:t>Include: key performance indicators, spend/ROI, top performing channels and assets, learnings, and recommendations</a:t>
                      </a:r>
                    </a:p>
                    <a:p>
                      <a:pPr marL="171450" marR="0" lvl="0" indent="-171450" algn="l">
                        <a:lnSpc>
                          <a:spcPct val="100000"/>
                        </a:lnSpc>
                        <a:spcBef>
                          <a:spcPts val="0"/>
                        </a:spcBef>
                        <a:spcAft>
                          <a:spcPts val="0"/>
                        </a:spcAft>
                        <a:buFont typeface="Arial"/>
                        <a:buChar char="•"/>
                      </a:pPr>
                      <a:r>
                        <a:rPr lang="en-US" sz="1200" b="0" i="1" u="none" strike="noStrike" kern="1200" baseline="0" noProof="0">
                          <a:solidFill>
                            <a:srgbClr val="091F2C"/>
                          </a:solidFill>
                        </a:rPr>
                        <a:t>Limit to 10 slides intended for marketing leadership</a:t>
                      </a:r>
                    </a:p>
                  </a:txBody>
                  <a:tcPr>
                    <a:lnL w="6350" cap="flat" cmpd="sng" algn="ctr">
                      <a:solidFill>
                        <a:schemeClr val="bg1">
                          <a:lumMod val="85000"/>
                        </a:schemeClr>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1219429"/>
                  </a:ext>
                </a:extLst>
              </a:tr>
            </a:tbl>
          </a:graphicData>
        </a:graphic>
      </p:graphicFrame>
    </p:spTree>
    <p:extLst>
      <p:ext uri="{BB962C8B-B14F-4D97-AF65-F5344CB8AC3E}">
        <p14:creationId xmlns:p14="http://schemas.microsoft.com/office/powerpoint/2010/main" val="200256374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2AE16-9C11-A890-7112-2F0D05CF2A0B}"/>
            </a:ext>
          </a:extLst>
        </p:cNvPr>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67FB275F-C0EB-7F47-1971-34526E8BBEE3}"/>
              </a:ext>
              <a:ext uri="{C183D7F6-B498-43B3-948B-1728B52AA6E4}">
                <adec:decorative xmlns:adec="http://schemas.microsoft.com/office/drawing/2017/decorative" val="1"/>
              </a:ext>
            </a:extLst>
          </p:cNvPr>
          <p:cNvSpPr>
            <a:spLocks/>
          </p:cNvSpPr>
          <p:nvPr/>
        </p:nvSpPr>
        <p:spPr bwMode="auto">
          <a:xfrm>
            <a:off x="584201" y="2019428"/>
            <a:ext cx="3558523" cy="2006601"/>
          </a:xfrm>
          <a:prstGeom prst="roundRect">
            <a:avLst>
              <a:gd name="adj" fmla="val 4425"/>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91440" rIns="91440" bIns="232756" rtlCol="0" anchor="t"/>
          <a:lstStyle/>
          <a:p>
            <a:pPr lvl="0" defTabSz="932472" fontAlgn="base">
              <a:spcBef>
                <a:spcPts val="600"/>
              </a:spcBef>
              <a:defRPr/>
            </a:pPr>
            <a:endParaRPr lang="en-US" sz="1200">
              <a:solidFill>
                <a:srgbClr val="091F2C"/>
              </a:solidFill>
              <a:cs typeface="Segoe UI" pitchFamily="34" charset="0"/>
            </a:endParaRPr>
          </a:p>
        </p:txBody>
      </p:sp>
      <p:sp>
        <p:nvSpPr>
          <p:cNvPr id="12" name="Rectangle: Rounded Corners 11">
            <a:extLst>
              <a:ext uri="{FF2B5EF4-FFF2-40B4-BE49-F238E27FC236}">
                <a16:creationId xmlns:a16="http://schemas.microsoft.com/office/drawing/2014/main" id="{8B834727-A850-E3BE-F257-18FE99E91E5F}"/>
              </a:ext>
              <a:ext uri="{C183D7F6-B498-43B3-948B-1728B52AA6E4}">
                <adec:decorative xmlns:adec="http://schemas.microsoft.com/office/drawing/2017/decorative" val="1"/>
              </a:ext>
            </a:extLst>
          </p:cNvPr>
          <p:cNvSpPr>
            <a:spLocks/>
          </p:cNvSpPr>
          <p:nvPr/>
        </p:nvSpPr>
        <p:spPr bwMode="auto">
          <a:xfrm>
            <a:off x="4321898" y="2019428"/>
            <a:ext cx="3558523" cy="2006601"/>
          </a:xfrm>
          <a:prstGeom prst="roundRect">
            <a:avLst>
              <a:gd name="adj" fmla="val 4425"/>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91440" rIns="91440" bIns="232756" rtlCol="0" anchor="t"/>
          <a:lstStyle/>
          <a:p>
            <a:pPr lvl="0" defTabSz="932472" fontAlgn="base">
              <a:spcBef>
                <a:spcPts val="600"/>
              </a:spcBef>
              <a:defRPr/>
            </a:pPr>
            <a:endParaRPr lang="en-US" sz="1200">
              <a:solidFill>
                <a:srgbClr val="091F2C"/>
              </a:solidFill>
              <a:cs typeface="Segoe UI" pitchFamily="34" charset="0"/>
            </a:endParaRPr>
          </a:p>
        </p:txBody>
      </p:sp>
      <p:sp>
        <p:nvSpPr>
          <p:cNvPr id="13" name="Rectangle: Rounded Corners 12">
            <a:extLst>
              <a:ext uri="{FF2B5EF4-FFF2-40B4-BE49-F238E27FC236}">
                <a16:creationId xmlns:a16="http://schemas.microsoft.com/office/drawing/2014/main" id="{19BB5E4F-3C00-BAEE-02FE-02E0196EA31B}"/>
              </a:ext>
              <a:ext uri="{C183D7F6-B498-43B3-948B-1728B52AA6E4}">
                <adec:decorative xmlns:adec="http://schemas.microsoft.com/office/drawing/2017/decorative" val="1"/>
              </a:ext>
            </a:extLst>
          </p:cNvPr>
          <p:cNvSpPr>
            <a:spLocks/>
          </p:cNvSpPr>
          <p:nvPr/>
        </p:nvSpPr>
        <p:spPr bwMode="auto">
          <a:xfrm>
            <a:off x="8059595" y="2019428"/>
            <a:ext cx="3558523" cy="2006601"/>
          </a:xfrm>
          <a:prstGeom prst="roundRect">
            <a:avLst>
              <a:gd name="adj" fmla="val 4425"/>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91440" rIns="91440" bIns="232756" rtlCol="0" anchor="t"/>
          <a:lstStyle/>
          <a:p>
            <a:pPr lvl="0" defTabSz="932472" fontAlgn="base">
              <a:spcBef>
                <a:spcPts val="600"/>
              </a:spcBef>
              <a:defRPr/>
            </a:pPr>
            <a:endParaRPr lang="en-US" sz="1200">
              <a:solidFill>
                <a:srgbClr val="091F2C"/>
              </a:solidFill>
              <a:cs typeface="Segoe UI" pitchFamily="34" charset="0"/>
            </a:endParaRPr>
          </a:p>
        </p:txBody>
      </p:sp>
      <p:sp>
        <p:nvSpPr>
          <p:cNvPr id="16" name="Rectangle: Rounded Corners 15">
            <a:extLst>
              <a:ext uri="{FF2B5EF4-FFF2-40B4-BE49-F238E27FC236}">
                <a16:creationId xmlns:a16="http://schemas.microsoft.com/office/drawing/2014/main" id="{F3F3EDAA-7D71-9531-59D3-2EC62B983882}"/>
              </a:ext>
              <a:ext uri="{C183D7F6-B498-43B3-948B-1728B52AA6E4}">
                <adec:decorative xmlns:adec="http://schemas.microsoft.com/office/drawing/2017/decorative" val="1"/>
              </a:ext>
            </a:extLst>
          </p:cNvPr>
          <p:cNvSpPr>
            <a:spLocks/>
          </p:cNvSpPr>
          <p:nvPr/>
        </p:nvSpPr>
        <p:spPr bwMode="auto">
          <a:xfrm>
            <a:off x="584201" y="4262437"/>
            <a:ext cx="3558523" cy="2006601"/>
          </a:xfrm>
          <a:prstGeom prst="roundRect">
            <a:avLst>
              <a:gd name="adj" fmla="val 4425"/>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91440" rIns="91440" bIns="232756" rtlCol="0" anchor="t"/>
          <a:lstStyle/>
          <a:p>
            <a:pPr lvl="0" defTabSz="932472" fontAlgn="base">
              <a:spcBef>
                <a:spcPts val="600"/>
              </a:spcBef>
              <a:defRPr/>
            </a:pPr>
            <a:endParaRPr lang="en-US" sz="1200">
              <a:solidFill>
                <a:srgbClr val="091F2C"/>
              </a:solidFill>
              <a:cs typeface="Segoe UI" pitchFamily="34" charset="0"/>
            </a:endParaRPr>
          </a:p>
        </p:txBody>
      </p:sp>
      <p:sp>
        <p:nvSpPr>
          <p:cNvPr id="17" name="Rectangle: Rounded Corners 16">
            <a:extLst>
              <a:ext uri="{FF2B5EF4-FFF2-40B4-BE49-F238E27FC236}">
                <a16:creationId xmlns:a16="http://schemas.microsoft.com/office/drawing/2014/main" id="{85B4F8E3-3DD4-3475-3F24-D87DB979C0E2}"/>
              </a:ext>
              <a:ext uri="{C183D7F6-B498-43B3-948B-1728B52AA6E4}">
                <adec:decorative xmlns:adec="http://schemas.microsoft.com/office/drawing/2017/decorative" val="1"/>
              </a:ext>
            </a:extLst>
          </p:cNvPr>
          <p:cNvSpPr>
            <a:spLocks/>
          </p:cNvSpPr>
          <p:nvPr/>
        </p:nvSpPr>
        <p:spPr bwMode="auto">
          <a:xfrm>
            <a:off x="4321898" y="4262437"/>
            <a:ext cx="3558523" cy="2006601"/>
          </a:xfrm>
          <a:prstGeom prst="roundRect">
            <a:avLst>
              <a:gd name="adj" fmla="val 4425"/>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91440" rIns="91440" bIns="232756" rtlCol="0" anchor="t"/>
          <a:lstStyle/>
          <a:p>
            <a:pPr lvl="0" defTabSz="932472" fontAlgn="base">
              <a:spcBef>
                <a:spcPts val="600"/>
              </a:spcBef>
              <a:defRPr/>
            </a:pPr>
            <a:endParaRPr lang="en-US" sz="1200">
              <a:solidFill>
                <a:srgbClr val="091F2C"/>
              </a:solidFill>
              <a:cs typeface="Segoe UI" pitchFamily="34" charset="0"/>
            </a:endParaRPr>
          </a:p>
        </p:txBody>
      </p:sp>
      <p:sp>
        <p:nvSpPr>
          <p:cNvPr id="18" name="Rectangle: Rounded Corners 17">
            <a:extLst>
              <a:ext uri="{FF2B5EF4-FFF2-40B4-BE49-F238E27FC236}">
                <a16:creationId xmlns:a16="http://schemas.microsoft.com/office/drawing/2014/main" id="{91DC8E81-A81C-23FF-386B-56FB81D1A334}"/>
              </a:ext>
              <a:ext uri="{C183D7F6-B498-43B3-948B-1728B52AA6E4}">
                <adec:decorative xmlns:adec="http://schemas.microsoft.com/office/drawing/2017/decorative" val="1"/>
              </a:ext>
            </a:extLst>
          </p:cNvPr>
          <p:cNvSpPr>
            <a:spLocks/>
          </p:cNvSpPr>
          <p:nvPr/>
        </p:nvSpPr>
        <p:spPr bwMode="auto">
          <a:xfrm>
            <a:off x="8059596" y="4262437"/>
            <a:ext cx="3558523" cy="2006601"/>
          </a:xfrm>
          <a:prstGeom prst="roundRect">
            <a:avLst>
              <a:gd name="adj" fmla="val 4425"/>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91440" rIns="91440" bIns="232756" rtlCol="0" anchor="t"/>
          <a:lstStyle/>
          <a:p>
            <a:pPr lvl="0" defTabSz="932472" fontAlgn="base">
              <a:spcBef>
                <a:spcPts val="600"/>
              </a:spcBef>
              <a:defRPr/>
            </a:pPr>
            <a:endParaRPr lang="en-US" sz="1200">
              <a:solidFill>
                <a:srgbClr val="091F2C"/>
              </a:solidFill>
              <a:cs typeface="Segoe UI" pitchFamily="34" charset="0"/>
            </a:endParaRPr>
          </a:p>
        </p:txBody>
      </p:sp>
      <p:sp>
        <p:nvSpPr>
          <p:cNvPr id="21" name="Oval 20">
            <a:extLst>
              <a:ext uri="{FF2B5EF4-FFF2-40B4-BE49-F238E27FC236}">
                <a16:creationId xmlns:a16="http://schemas.microsoft.com/office/drawing/2014/main" id="{96DBC6AE-229B-30D7-B511-6C11F1721453}"/>
              </a:ext>
              <a:ext uri="{C183D7F6-B498-43B3-948B-1728B52AA6E4}">
                <adec:decorative xmlns:adec="http://schemas.microsoft.com/office/drawing/2017/decorative" val="1"/>
              </a:ext>
            </a:extLst>
          </p:cNvPr>
          <p:cNvSpPr/>
          <p:nvPr/>
        </p:nvSpPr>
        <p:spPr bwMode="auto">
          <a:xfrm>
            <a:off x="708025" y="2143251"/>
            <a:ext cx="492446" cy="492443"/>
          </a:xfrm>
          <a:prstGeom prst="ellipse">
            <a:avLst/>
          </a:prstGeom>
          <a:solidFill>
            <a:schemeClr val="bg1"/>
          </a:solidFill>
          <a:ln>
            <a:gradFill flip="none" rotWithShape="1">
              <a:gsLst>
                <a:gs pos="0">
                  <a:schemeClr val="accent1"/>
                </a:gs>
                <a:gs pos="100000">
                  <a:schemeClr val="accent2"/>
                </a:gs>
              </a:gsLst>
              <a:lin ang="2700000" scaled="1"/>
              <a:tileRect/>
            </a:gradFill>
            <a:headEnd type="none" w="med" len="med"/>
            <a:tailEnd type="none" w="med" len="med"/>
          </a:ln>
          <a:effectLst>
            <a:outerShdw blurRad="190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a:solidFill>
                <a:schemeClr val="accent4"/>
              </a:solidFill>
              <a:latin typeface="+mj-lt"/>
              <a:cs typeface="Segoe UI" pitchFamily="34" charset="0"/>
            </a:endParaRPr>
          </a:p>
        </p:txBody>
      </p:sp>
      <p:sp>
        <p:nvSpPr>
          <p:cNvPr id="29" name="Oval 28">
            <a:extLst>
              <a:ext uri="{FF2B5EF4-FFF2-40B4-BE49-F238E27FC236}">
                <a16:creationId xmlns:a16="http://schemas.microsoft.com/office/drawing/2014/main" id="{8B1B0607-CCEC-6268-4BF1-03797148A328}"/>
              </a:ext>
              <a:ext uri="{C183D7F6-B498-43B3-948B-1728B52AA6E4}">
                <adec:decorative xmlns:adec="http://schemas.microsoft.com/office/drawing/2017/decorative" val="1"/>
              </a:ext>
            </a:extLst>
          </p:cNvPr>
          <p:cNvSpPr/>
          <p:nvPr/>
        </p:nvSpPr>
        <p:spPr bwMode="auto">
          <a:xfrm>
            <a:off x="4445722" y="2143251"/>
            <a:ext cx="492446" cy="492443"/>
          </a:xfrm>
          <a:prstGeom prst="ellipse">
            <a:avLst/>
          </a:prstGeom>
          <a:solidFill>
            <a:schemeClr val="bg1"/>
          </a:solidFill>
          <a:ln>
            <a:gradFill flip="none" rotWithShape="1">
              <a:gsLst>
                <a:gs pos="0">
                  <a:schemeClr val="accent1"/>
                </a:gs>
                <a:gs pos="100000">
                  <a:schemeClr val="accent2"/>
                </a:gs>
              </a:gsLst>
              <a:lin ang="2700000" scaled="1"/>
              <a:tileRect/>
            </a:gradFill>
            <a:headEnd type="none" w="med" len="med"/>
            <a:tailEnd type="none" w="med" len="med"/>
          </a:ln>
          <a:effectLst>
            <a:outerShdw blurRad="190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a:solidFill>
                <a:schemeClr val="accent4"/>
              </a:solidFill>
              <a:latin typeface="+mj-lt"/>
              <a:cs typeface="Segoe UI" pitchFamily="34" charset="0"/>
            </a:endParaRPr>
          </a:p>
        </p:txBody>
      </p:sp>
      <p:sp>
        <p:nvSpPr>
          <p:cNvPr id="34" name="Oval 33">
            <a:extLst>
              <a:ext uri="{FF2B5EF4-FFF2-40B4-BE49-F238E27FC236}">
                <a16:creationId xmlns:a16="http://schemas.microsoft.com/office/drawing/2014/main" id="{3F945957-4907-B266-07C2-2DD16480F307}"/>
              </a:ext>
              <a:ext uri="{C183D7F6-B498-43B3-948B-1728B52AA6E4}">
                <adec:decorative xmlns:adec="http://schemas.microsoft.com/office/drawing/2017/decorative" val="1"/>
              </a:ext>
            </a:extLst>
          </p:cNvPr>
          <p:cNvSpPr/>
          <p:nvPr/>
        </p:nvSpPr>
        <p:spPr bwMode="auto">
          <a:xfrm>
            <a:off x="8183419" y="2143251"/>
            <a:ext cx="492446" cy="492443"/>
          </a:xfrm>
          <a:prstGeom prst="ellipse">
            <a:avLst/>
          </a:prstGeom>
          <a:solidFill>
            <a:schemeClr val="bg1"/>
          </a:solidFill>
          <a:ln>
            <a:gradFill flip="none" rotWithShape="1">
              <a:gsLst>
                <a:gs pos="0">
                  <a:schemeClr val="accent1"/>
                </a:gs>
                <a:gs pos="100000">
                  <a:schemeClr val="accent2"/>
                </a:gs>
              </a:gsLst>
              <a:lin ang="2700000" scaled="1"/>
              <a:tileRect/>
            </a:gradFill>
            <a:headEnd type="none" w="med" len="med"/>
            <a:tailEnd type="none" w="med" len="med"/>
          </a:ln>
          <a:effectLst>
            <a:outerShdw blurRad="190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a:solidFill>
                <a:schemeClr val="accent4"/>
              </a:solidFill>
              <a:latin typeface="+mj-lt"/>
              <a:cs typeface="Segoe UI" pitchFamily="34" charset="0"/>
            </a:endParaRPr>
          </a:p>
        </p:txBody>
      </p:sp>
      <p:sp>
        <p:nvSpPr>
          <p:cNvPr id="77" name="Oval 76">
            <a:extLst>
              <a:ext uri="{FF2B5EF4-FFF2-40B4-BE49-F238E27FC236}">
                <a16:creationId xmlns:a16="http://schemas.microsoft.com/office/drawing/2014/main" id="{916F1022-90A5-07B3-C298-D02C913ED01E}"/>
              </a:ext>
              <a:ext uri="{C183D7F6-B498-43B3-948B-1728B52AA6E4}">
                <adec:decorative xmlns:adec="http://schemas.microsoft.com/office/drawing/2017/decorative" val="1"/>
              </a:ext>
            </a:extLst>
          </p:cNvPr>
          <p:cNvSpPr/>
          <p:nvPr/>
        </p:nvSpPr>
        <p:spPr bwMode="auto">
          <a:xfrm>
            <a:off x="708025" y="4386261"/>
            <a:ext cx="492446" cy="492443"/>
          </a:xfrm>
          <a:prstGeom prst="ellipse">
            <a:avLst/>
          </a:prstGeom>
          <a:solidFill>
            <a:schemeClr val="bg1"/>
          </a:solidFill>
          <a:ln>
            <a:gradFill flip="none" rotWithShape="1">
              <a:gsLst>
                <a:gs pos="0">
                  <a:schemeClr val="accent1"/>
                </a:gs>
                <a:gs pos="100000">
                  <a:schemeClr val="accent2"/>
                </a:gs>
              </a:gsLst>
              <a:lin ang="2700000" scaled="1"/>
              <a:tileRect/>
            </a:gradFill>
            <a:headEnd type="none" w="med" len="med"/>
            <a:tailEnd type="none" w="med" len="med"/>
          </a:ln>
          <a:effectLst>
            <a:outerShdw blurRad="190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a:solidFill>
                <a:schemeClr val="accent4"/>
              </a:solidFill>
              <a:latin typeface="+mj-lt"/>
              <a:cs typeface="Segoe UI" pitchFamily="34" charset="0"/>
            </a:endParaRPr>
          </a:p>
        </p:txBody>
      </p:sp>
      <p:sp>
        <p:nvSpPr>
          <p:cNvPr id="72" name="Oval 71">
            <a:extLst>
              <a:ext uri="{FF2B5EF4-FFF2-40B4-BE49-F238E27FC236}">
                <a16:creationId xmlns:a16="http://schemas.microsoft.com/office/drawing/2014/main" id="{7DB98F7D-3369-043A-5429-DCC256423839}"/>
              </a:ext>
              <a:ext uri="{C183D7F6-B498-43B3-948B-1728B52AA6E4}">
                <adec:decorative xmlns:adec="http://schemas.microsoft.com/office/drawing/2017/decorative" val="1"/>
              </a:ext>
            </a:extLst>
          </p:cNvPr>
          <p:cNvSpPr/>
          <p:nvPr/>
        </p:nvSpPr>
        <p:spPr bwMode="auto">
          <a:xfrm>
            <a:off x="4445722" y="4386261"/>
            <a:ext cx="492446" cy="492443"/>
          </a:xfrm>
          <a:prstGeom prst="ellipse">
            <a:avLst/>
          </a:prstGeom>
          <a:solidFill>
            <a:schemeClr val="bg1"/>
          </a:solidFill>
          <a:ln>
            <a:gradFill flip="none" rotWithShape="1">
              <a:gsLst>
                <a:gs pos="0">
                  <a:schemeClr val="accent1"/>
                </a:gs>
                <a:gs pos="100000">
                  <a:schemeClr val="accent2"/>
                </a:gs>
              </a:gsLst>
              <a:lin ang="2700000" scaled="1"/>
              <a:tileRect/>
            </a:gradFill>
            <a:headEnd type="none" w="med" len="med"/>
            <a:tailEnd type="none" w="med" len="med"/>
          </a:ln>
          <a:effectLst>
            <a:outerShdw blurRad="190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a:solidFill>
                <a:schemeClr val="accent4"/>
              </a:solidFill>
              <a:latin typeface="+mj-lt"/>
              <a:cs typeface="Segoe UI" pitchFamily="34" charset="0"/>
            </a:endParaRPr>
          </a:p>
        </p:txBody>
      </p:sp>
      <p:sp>
        <p:nvSpPr>
          <p:cNvPr id="46" name="Oval 45">
            <a:extLst>
              <a:ext uri="{FF2B5EF4-FFF2-40B4-BE49-F238E27FC236}">
                <a16:creationId xmlns:a16="http://schemas.microsoft.com/office/drawing/2014/main" id="{8A3F339F-7FAA-FB69-8226-7C69CDCA3258}"/>
              </a:ext>
              <a:ext uri="{C183D7F6-B498-43B3-948B-1728B52AA6E4}">
                <adec:decorative xmlns:adec="http://schemas.microsoft.com/office/drawing/2017/decorative" val="1"/>
              </a:ext>
            </a:extLst>
          </p:cNvPr>
          <p:cNvSpPr/>
          <p:nvPr/>
        </p:nvSpPr>
        <p:spPr bwMode="auto">
          <a:xfrm>
            <a:off x="8183419" y="4386261"/>
            <a:ext cx="492446" cy="492443"/>
          </a:xfrm>
          <a:prstGeom prst="ellipse">
            <a:avLst/>
          </a:prstGeom>
          <a:solidFill>
            <a:schemeClr val="bg1"/>
          </a:solidFill>
          <a:ln>
            <a:gradFill flip="none" rotWithShape="1">
              <a:gsLst>
                <a:gs pos="0">
                  <a:schemeClr val="accent1"/>
                </a:gs>
                <a:gs pos="100000">
                  <a:schemeClr val="accent2"/>
                </a:gs>
              </a:gsLst>
              <a:lin ang="2700000" scaled="1"/>
              <a:tileRect/>
            </a:gradFill>
            <a:headEnd type="none" w="med" len="med"/>
            <a:tailEnd type="none" w="med" len="med"/>
          </a:ln>
          <a:effectLst>
            <a:outerShdw blurRad="190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a:solidFill>
                <a:schemeClr val="accent4"/>
              </a:solidFill>
              <a:latin typeface="+mj-lt"/>
              <a:cs typeface="Segoe UI" pitchFamily="34" charset="0"/>
            </a:endParaRPr>
          </a:p>
        </p:txBody>
      </p:sp>
      <p:sp>
        <p:nvSpPr>
          <p:cNvPr id="2" name="Title 1">
            <a:extLst>
              <a:ext uri="{FF2B5EF4-FFF2-40B4-BE49-F238E27FC236}">
                <a16:creationId xmlns:a16="http://schemas.microsoft.com/office/drawing/2014/main" id="{12D3CE09-1097-1986-CFDE-E5C6ECCE9AE7}"/>
              </a:ext>
            </a:extLst>
          </p:cNvPr>
          <p:cNvSpPr>
            <a:spLocks noGrp="1"/>
          </p:cNvSpPr>
          <p:nvPr>
            <p:ph type="title"/>
          </p:nvPr>
        </p:nvSpPr>
        <p:spPr>
          <a:xfrm>
            <a:off x="588263" y="457200"/>
            <a:ext cx="11018520" cy="553998"/>
          </a:xfrm>
        </p:spPr>
        <p:txBody>
          <a:bodyPr/>
          <a:lstStyle/>
          <a:p>
            <a:r>
              <a:rPr lang="en-US"/>
              <a:t>Top Industry Use Cases</a:t>
            </a:r>
            <a:endParaRPr lang="en-GB"/>
          </a:p>
        </p:txBody>
      </p:sp>
      <p:sp>
        <p:nvSpPr>
          <p:cNvPr id="7" name="1Text">
            <a:extLst>
              <a:ext uri="{FF2B5EF4-FFF2-40B4-BE49-F238E27FC236}">
                <a16:creationId xmlns:a16="http://schemas.microsoft.com/office/drawing/2014/main" id="{8F8F9281-E919-0BBB-96EF-48492710808A}"/>
              </a:ext>
            </a:extLst>
          </p:cNvPr>
          <p:cNvSpPr>
            <a:spLocks/>
          </p:cNvSpPr>
          <p:nvPr/>
        </p:nvSpPr>
        <p:spPr bwMode="auto">
          <a:xfrm>
            <a:off x="8307573" y="457200"/>
            <a:ext cx="3579627" cy="329637"/>
          </a:xfrm>
          <a:prstGeom prst="roundRect">
            <a:avLst>
              <a:gd name="adj" fmla="val 12065"/>
            </a:avLst>
          </a:prstGeom>
          <a:gradFill flip="none" rotWithShape="1">
            <a:gsLst>
              <a:gs pos="11000">
                <a:schemeClr val="accent1"/>
              </a:gs>
              <a:gs pos="100000">
                <a:schemeClr val="accent2"/>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latin typeface="+mj-lt"/>
              </a:rPr>
              <a:t>Included with Microsoft 365 Copilot</a:t>
            </a:r>
          </a:p>
        </p:txBody>
      </p:sp>
      <p:sp>
        <p:nvSpPr>
          <p:cNvPr id="10" name="Text Placeholder 18">
            <a:extLst>
              <a:ext uri="{FF2B5EF4-FFF2-40B4-BE49-F238E27FC236}">
                <a16:creationId xmlns:a16="http://schemas.microsoft.com/office/drawing/2014/main" id="{689B2252-E374-AE3A-A686-6D50CCCB2A88}"/>
              </a:ext>
            </a:extLst>
          </p:cNvPr>
          <p:cNvSpPr txBox="1">
            <a:spLocks/>
          </p:cNvSpPr>
          <p:nvPr/>
        </p:nvSpPr>
        <p:spPr>
          <a:xfrm>
            <a:off x="586581" y="1166812"/>
            <a:ext cx="11018838" cy="492443"/>
          </a:xfrm>
          <a:prstGeom prst="rect">
            <a:avLst/>
          </a:prstGeom>
        </p:spPr>
        <p:txBody>
          <a:bodyPr vert="horz" wrap="square" lIns="0" tIns="0" rIns="0" bIns="0" rtlCol="0">
            <a:spAutoFit/>
          </a:bodyPr>
          <a:lstStyle>
            <a:lvl1pPr marL="228605" marR="0" indent="-228605" algn="l" defTabSz="93276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9" marR="0" indent="-228605" algn="l" defTabSz="93276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38" marR="0" indent="-200029" algn="l" defTabSz="93276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80" marR="0" indent="-180979" algn="l" defTabSz="93276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59" marR="0" indent="-168278" algn="l" defTabSz="93276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91" indent="-233191" algn="l" defTabSz="93276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73" indent="-233191" algn="l" defTabSz="93276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853" indent="-233191" algn="l" defTabSz="93276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234" indent="-233191" algn="l" defTabSz="93276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a:t>Researcher gives organizations the capability they’d expect from a highly paid strategist or researcher, by combining the most advanced deep reasoning models with your organization’s work data and information on the web.</a:t>
            </a:r>
          </a:p>
        </p:txBody>
      </p:sp>
      <p:pic>
        <p:nvPicPr>
          <p:cNvPr id="91" name="Graphic 90" descr="Icon of a healthcare">
            <a:extLst>
              <a:ext uri="{FF2B5EF4-FFF2-40B4-BE49-F238E27FC236}">
                <a16:creationId xmlns:a16="http://schemas.microsoft.com/office/drawing/2014/main" id="{6A3E561C-C7D6-9B9B-D6C1-1A59AC71114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02926" y="2238150"/>
            <a:ext cx="302644" cy="302644"/>
          </a:xfrm>
          <a:prstGeom prst="rect">
            <a:avLst/>
          </a:prstGeom>
        </p:spPr>
      </p:pic>
      <p:sp>
        <p:nvSpPr>
          <p:cNvPr id="19" name="Rectangle 18">
            <a:extLst>
              <a:ext uri="{FF2B5EF4-FFF2-40B4-BE49-F238E27FC236}">
                <a16:creationId xmlns:a16="http://schemas.microsoft.com/office/drawing/2014/main" id="{8F3A1D7C-9A02-B366-740E-7C24FAC6C708}"/>
              </a:ext>
            </a:extLst>
          </p:cNvPr>
          <p:cNvSpPr/>
          <p:nvPr/>
        </p:nvSpPr>
        <p:spPr>
          <a:xfrm>
            <a:off x="1364851" y="2266362"/>
            <a:ext cx="2654049" cy="250266"/>
          </a:xfrm>
          <a:prstGeom prst="rect">
            <a:avLst/>
          </a:prstGeom>
        </p:spPr>
        <p:txBody>
          <a:bodyPr wrap="square" lIns="0" tIns="0" rIns="0" bIns="0" anchor="ctr">
            <a:spAutoFit/>
          </a:bodyPr>
          <a:lstStyle/>
          <a:p>
            <a:pPr marL="0" marR="0" lvl="1" algn="l" defTabSz="914379" rtl="0" eaLnBrk="1" fontAlgn="auto" latinLnBrk="0" hangingPunct="1">
              <a:spcBef>
                <a:spcPts val="0"/>
              </a:spcBef>
              <a:spcAft>
                <a:spcPts val="1200"/>
              </a:spcAft>
              <a:buClrTx/>
              <a:buSzTx/>
              <a:tabLst/>
              <a:defRPr/>
            </a:pPr>
            <a:r>
              <a:rPr kumimoji="0" lang="en-US" sz="1600" b="0" i="0" u="none" strike="noStrike" kern="1200" cap="none" spc="0" normalizeH="0" baseline="0" noProof="0">
                <a:ln>
                  <a:noFill/>
                </a:ln>
                <a:solidFill>
                  <a:schemeClr val="accent1"/>
                </a:solidFill>
                <a:effectLst/>
                <a:uLnTx/>
                <a:uFillTx/>
                <a:latin typeface="+mj-lt"/>
                <a:ea typeface="+mn-ea"/>
                <a:cs typeface="Segoe UI Semilight" panose="020B0402040204020203" pitchFamily="34" charset="0"/>
              </a:rPr>
              <a:t>Healthcare</a:t>
            </a:r>
          </a:p>
        </p:txBody>
      </p:sp>
      <p:sp>
        <p:nvSpPr>
          <p:cNvPr id="82" name="TextBox 81">
            <a:extLst>
              <a:ext uri="{FF2B5EF4-FFF2-40B4-BE49-F238E27FC236}">
                <a16:creationId xmlns:a16="http://schemas.microsoft.com/office/drawing/2014/main" id="{33CAEC26-3E91-E113-C7D6-D5737E028095}"/>
              </a:ext>
            </a:extLst>
          </p:cNvPr>
          <p:cNvSpPr txBox="1"/>
          <p:nvPr/>
        </p:nvSpPr>
        <p:spPr>
          <a:xfrm>
            <a:off x="708026" y="2753036"/>
            <a:ext cx="3310874" cy="1092607"/>
          </a:xfrm>
          <a:prstGeom prst="rect">
            <a:avLst/>
          </a:prstGeom>
          <a:noFill/>
        </p:spPr>
        <p:txBody>
          <a:bodyPr wrap="square" lIns="0" tIns="0" rIns="0" bIns="0">
            <a:spAutoFit/>
          </a:bodyPr>
          <a:lstStyle/>
          <a:p>
            <a:pPr marL="0" marR="0" lvl="0" indent="0" defTabSz="914400" rtl="0" eaLnBrk="1" fontAlgn="auto" latinLnBrk="0" hangingPunct="1">
              <a:spcBef>
                <a:spcPts val="600"/>
              </a:spcBef>
              <a:spcAft>
                <a:spcPts val="0"/>
              </a:spcAft>
              <a:buClrTx/>
              <a:buSzTx/>
              <a:buFont typeface="Arial" panose="020B0604020202020204" pitchFamily="34" charset="0"/>
              <a:buNone/>
              <a:tabLst/>
              <a:defRPr/>
            </a:pPr>
            <a:r>
              <a:rPr kumimoji="0" lang="en-US" sz="1100" i="1" u="none" strike="noStrike" kern="1200" cap="none" spc="0" normalizeH="0" baseline="0" noProof="0">
                <a:ln>
                  <a:noFill/>
                </a:ln>
                <a:effectLst/>
                <a:uLnTx/>
                <a:uFillTx/>
                <a:latin typeface="+mj-lt"/>
                <a:ea typeface="+mn-ea"/>
                <a:cs typeface="+mn-cs"/>
              </a:rPr>
              <a:t>Doctors and researchers face information overload with vast amounts of medical data</a:t>
            </a:r>
          </a:p>
          <a:p>
            <a:pPr marL="0" marR="0" lvl="0" indent="0" defTabSz="914400" rtl="0" eaLnBrk="1" fontAlgn="auto" latinLnBrk="0" hangingPunct="1">
              <a:spcBef>
                <a:spcPts val="60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effectLst/>
                <a:uLnTx/>
                <a:uFillTx/>
                <a:ea typeface="+mn-ea"/>
                <a:cs typeface="+mn-cs"/>
              </a:rPr>
              <a:t>Try this prompt in PowerPoint Agent: “Build a 10-slide presentation summarizing the latest research on [medical topic] for a hospital leadership briefing, including key findings and implications.”</a:t>
            </a:r>
            <a:endParaRPr kumimoji="0" lang="en-US" sz="1100" b="1" i="0" u="none" strike="noStrike" kern="1200" cap="none" spc="0" normalizeH="0" baseline="0" noProof="0">
              <a:ln>
                <a:noFill/>
              </a:ln>
              <a:effectLst/>
              <a:uLnTx/>
              <a:uFillTx/>
              <a:ea typeface="+mn-ea"/>
              <a:cs typeface="+mn-cs"/>
            </a:endParaRPr>
          </a:p>
        </p:txBody>
      </p:sp>
      <p:pic>
        <p:nvPicPr>
          <p:cNvPr id="93" name="Graphic 92" descr="Icon of a shopping bag">
            <a:extLst>
              <a:ext uri="{FF2B5EF4-FFF2-40B4-BE49-F238E27FC236}">
                <a16:creationId xmlns:a16="http://schemas.microsoft.com/office/drawing/2014/main" id="{E62F0716-00D3-8E7C-236E-3173FF53C3C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540623" y="2238150"/>
            <a:ext cx="302644" cy="302644"/>
          </a:xfrm>
          <a:prstGeom prst="rect">
            <a:avLst/>
          </a:prstGeom>
        </p:spPr>
      </p:pic>
      <p:sp>
        <p:nvSpPr>
          <p:cNvPr id="27" name="Rectangle 26">
            <a:extLst>
              <a:ext uri="{FF2B5EF4-FFF2-40B4-BE49-F238E27FC236}">
                <a16:creationId xmlns:a16="http://schemas.microsoft.com/office/drawing/2014/main" id="{3ED2375D-FB51-8E5B-84E4-321FA3B0FE78}"/>
              </a:ext>
            </a:extLst>
          </p:cNvPr>
          <p:cNvSpPr/>
          <p:nvPr/>
        </p:nvSpPr>
        <p:spPr>
          <a:xfrm>
            <a:off x="5102548" y="2266362"/>
            <a:ext cx="2654049" cy="250266"/>
          </a:xfrm>
          <a:prstGeom prst="rect">
            <a:avLst/>
          </a:prstGeom>
        </p:spPr>
        <p:txBody>
          <a:bodyPr wrap="square" lIns="0" tIns="0" rIns="0" bIns="0" anchor="ctr">
            <a:spAutoFit/>
          </a:bodyPr>
          <a:lstStyle/>
          <a:p>
            <a:pPr marL="0" marR="0" lvl="1" algn="l" defTabSz="914379" rtl="0" eaLnBrk="1" fontAlgn="auto" latinLnBrk="0" hangingPunct="1">
              <a:spcBef>
                <a:spcPts val="0"/>
              </a:spcBef>
              <a:spcAft>
                <a:spcPts val="1200"/>
              </a:spcAft>
              <a:buClrTx/>
              <a:buSzTx/>
              <a:tabLst/>
              <a:defRPr/>
            </a:pPr>
            <a:r>
              <a:rPr kumimoji="0" lang="en-US" sz="1600" b="0" i="0" u="none" strike="noStrike" kern="1200" cap="none" spc="0" normalizeH="0" baseline="0" noProof="0">
                <a:ln>
                  <a:noFill/>
                </a:ln>
                <a:solidFill>
                  <a:schemeClr val="accent1"/>
                </a:solidFill>
                <a:effectLst/>
                <a:uLnTx/>
                <a:uFillTx/>
                <a:latin typeface="+mj-lt"/>
                <a:ea typeface="+mn-ea"/>
                <a:cs typeface="Segoe UI Semilight" panose="020B0402040204020203" pitchFamily="34" charset="0"/>
              </a:rPr>
              <a:t>Retail</a:t>
            </a:r>
          </a:p>
        </p:txBody>
      </p:sp>
      <p:sp>
        <p:nvSpPr>
          <p:cNvPr id="83" name="TextBox 82">
            <a:extLst>
              <a:ext uri="{FF2B5EF4-FFF2-40B4-BE49-F238E27FC236}">
                <a16:creationId xmlns:a16="http://schemas.microsoft.com/office/drawing/2014/main" id="{27E5B296-28FF-DAE2-745D-57680BB25A52}"/>
              </a:ext>
            </a:extLst>
          </p:cNvPr>
          <p:cNvSpPr txBox="1"/>
          <p:nvPr/>
        </p:nvSpPr>
        <p:spPr>
          <a:xfrm>
            <a:off x="4445722" y="2753036"/>
            <a:ext cx="3310874" cy="1092607"/>
          </a:xfrm>
          <a:prstGeom prst="rect">
            <a:avLst/>
          </a:prstGeom>
          <a:noFill/>
        </p:spPr>
        <p:txBody>
          <a:bodyPr wrap="square" lIns="0" tIns="0" rIns="0" bIns="0">
            <a:spAutoFit/>
          </a:bodyPr>
          <a:lstStyle/>
          <a:p>
            <a:pPr marL="0" marR="0" lvl="0" indent="0" defTabSz="914400" rtl="0" eaLnBrk="1" fontAlgn="auto" latinLnBrk="0" hangingPunct="1">
              <a:spcBef>
                <a:spcPts val="600"/>
              </a:spcBef>
              <a:spcAft>
                <a:spcPts val="0"/>
              </a:spcAft>
              <a:buClrTx/>
              <a:buSzTx/>
              <a:buFont typeface="Arial" panose="020B0604020202020204" pitchFamily="34" charset="0"/>
              <a:buNone/>
              <a:tabLst/>
              <a:defRPr/>
            </a:pPr>
            <a:r>
              <a:rPr kumimoji="0" lang="en-US" sz="1100" i="1" u="none" strike="noStrike" kern="1200" cap="none" spc="0" normalizeH="0" baseline="0" noProof="0">
                <a:ln>
                  <a:noFill/>
                </a:ln>
                <a:effectLst/>
                <a:uLnTx/>
                <a:uFillTx/>
                <a:latin typeface="+mj-lt"/>
                <a:ea typeface="+mn-ea"/>
                <a:cs typeface="+mn-cs"/>
              </a:rPr>
              <a:t>Retail managers struggle with inconsistent data from various sales channels</a:t>
            </a:r>
          </a:p>
          <a:p>
            <a:pPr marL="0" marR="0" lvl="0" indent="0" defTabSz="914400" rtl="0" eaLnBrk="1" fontAlgn="auto" latinLnBrk="0" hangingPunct="1">
              <a:spcBef>
                <a:spcPts val="600"/>
              </a:spcBef>
              <a:spcAft>
                <a:spcPts val="0"/>
              </a:spcAft>
              <a:buClrTx/>
              <a:buSzTx/>
              <a:buFont typeface="Arial" panose="020B0604020202020204" pitchFamily="34" charset="0"/>
              <a:buNone/>
              <a:tabLst/>
              <a:defRPr/>
            </a:pPr>
            <a:r>
              <a:rPr lang="en-US" sz="1100"/>
              <a:t>Try this prompt in Excel Agent: “Build a dashboard comparing online vs in-store sales by region and product category, with trendlines and inventory turnover rates.”</a:t>
            </a:r>
          </a:p>
        </p:txBody>
      </p:sp>
      <p:pic>
        <p:nvPicPr>
          <p:cNvPr id="95" name="Graphic 94" descr="Icon of a Government building">
            <a:extLst>
              <a:ext uri="{FF2B5EF4-FFF2-40B4-BE49-F238E27FC236}">
                <a16:creationId xmlns:a16="http://schemas.microsoft.com/office/drawing/2014/main" id="{DC9EA96D-1C05-9EFF-5CAF-14967C793EA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278320" y="2238150"/>
            <a:ext cx="302644" cy="302644"/>
          </a:xfrm>
          <a:prstGeom prst="rect">
            <a:avLst/>
          </a:prstGeom>
        </p:spPr>
      </p:pic>
      <p:sp>
        <p:nvSpPr>
          <p:cNvPr id="32" name="Rectangle 31">
            <a:extLst>
              <a:ext uri="{FF2B5EF4-FFF2-40B4-BE49-F238E27FC236}">
                <a16:creationId xmlns:a16="http://schemas.microsoft.com/office/drawing/2014/main" id="{D1481204-D875-8CAF-061C-62332F59CD82}"/>
              </a:ext>
            </a:extLst>
          </p:cNvPr>
          <p:cNvSpPr/>
          <p:nvPr/>
        </p:nvSpPr>
        <p:spPr>
          <a:xfrm>
            <a:off x="8840245" y="2266362"/>
            <a:ext cx="2654049" cy="250266"/>
          </a:xfrm>
          <a:prstGeom prst="rect">
            <a:avLst/>
          </a:prstGeom>
        </p:spPr>
        <p:txBody>
          <a:bodyPr wrap="square" lIns="0" tIns="0" rIns="0" bIns="0" anchor="ctr">
            <a:spAutoFit/>
          </a:bodyPr>
          <a:lstStyle/>
          <a:p>
            <a:pPr marL="0" marR="0" lvl="1" algn="l" defTabSz="914379" rtl="0" eaLnBrk="1" fontAlgn="auto" latinLnBrk="0" hangingPunct="1">
              <a:spcBef>
                <a:spcPts val="0"/>
              </a:spcBef>
              <a:spcAft>
                <a:spcPts val="1200"/>
              </a:spcAft>
              <a:buClrTx/>
              <a:buSzTx/>
              <a:tabLst/>
              <a:defRPr/>
            </a:pPr>
            <a:r>
              <a:rPr kumimoji="0" lang="en-US" sz="1600" b="0" i="0" u="none" strike="noStrike" kern="1200" cap="none" spc="0" normalizeH="0" baseline="0" noProof="0">
                <a:ln>
                  <a:noFill/>
                </a:ln>
                <a:solidFill>
                  <a:schemeClr val="accent1"/>
                </a:solidFill>
                <a:effectLst/>
                <a:uLnTx/>
                <a:uFillTx/>
                <a:latin typeface="+mj-lt"/>
                <a:ea typeface="+mn-ea"/>
                <a:cs typeface="Segoe UI Semilight" panose="020B0402040204020203" pitchFamily="34" charset="0"/>
              </a:rPr>
              <a:t>Legal</a:t>
            </a:r>
          </a:p>
        </p:txBody>
      </p:sp>
      <p:sp>
        <p:nvSpPr>
          <p:cNvPr id="84" name="TextBox 83">
            <a:extLst>
              <a:ext uri="{FF2B5EF4-FFF2-40B4-BE49-F238E27FC236}">
                <a16:creationId xmlns:a16="http://schemas.microsoft.com/office/drawing/2014/main" id="{EB67975F-9FB6-8755-4F56-01CD2DA826D5}"/>
              </a:ext>
            </a:extLst>
          </p:cNvPr>
          <p:cNvSpPr txBox="1"/>
          <p:nvPr/>
        </p:nvSpPr>
        <p:spPr>
          <a:xfrm>
            <a:off x="8183420" y="2753036"/>
            <a:ext cx="3310874" cy="1092607"/>
          </a:xfrm>
          <a:prstGeom prst="rect">
            <a:avLst/>
          </a:prstGeom>
          <a:noFill/>
        </p:spPr>
        <p:txBody>
          <a:bodyPr wrap="square" lIns="0" tIns="0" rIns="0" bIns="0">
            <a:spAutoFit/>
          </a:bodyPr>
          <a:lstStyle/>
          <a:p>
            <a:pPr marL="0" marR="0" lvl="0" indent="0" defTabSz="914400" rtl="0" eaLnBrk="1" fontAlgn="auto" latinLnBrk="0" hangingPunct="1">
              <a:spcBef>
                <a:spcPts val="600"/>
              </a:spcBef>
              <a:spcAft>
                <a:spcPts val="0"/>
              </a:spcAft>
              <a:buClrTx/>
              <a:buSzTx/>
              <a:buFont typeface="Arial" panose="020B0604020202020204" pitchFamily="34" charset="0"/>
              <a:buNone/>
              <a:tabLst/>
              <a:defRPr/>
            </a:pPr>
            <a:r>
              <a:rPr kumimoji="0" lang="en-US" sz="1100" i="1" u="none" strike="noStrike" kern="1200" cap="none" spc="0" normalizeH="0" baseline="0" noProof="0">
                <a:ln>
                  <a:noFill/>
                </a:ln>
                <a:effectLst/>
                <a:uLnTx/>
                <a:uFillTx/>
                <a:latin typeface="+mj-lt"/>
                <a:ea typeface="+mn-ea"/>
                <a:cs typeface="+mn-cs"/>
              </a:rPr>
              <a:t>Lawyers and legal researchers need to sift through vast amounts of case law and legal documents.</a:t>
            </a:r>
          </a:p>
          <a:p>
            <a:pPr marL="0" marR="0" lvl="0" indent="0" defTabSz="914400" rtl="0" eaLnBrk="1" fontAlgn="auto" latinLnBrk="0" hangingPunct="1">
              <a:spcBef>
                <a:spcPts val="600"/>
              </a:spcBef>
              <a:spcAft>
                <a:spcPts val="0"/>
              </a:spcAft>
              <a:buClrTx/>
              <a:buSzTx/>
              <a:buFont typeface="Arial" panose="020B0604020202020204" pitchFamily="34" charset="0"/>
              <a:buNone/>
              <a:tabLst/>
              <a:defRPr/>
            </a:pPr>
            <a:r>
              <a:rPr lang="en-US" sz="1100"/>
              <a:t>Try this prompt in Word Agent: “Draft a legal brief summarizing recent case law on [topic], referencing internal memos, past case files, and regulatory updates.”</a:t>
            </a:r>
          </a:p>
        </p:txBody>
      </p:sp>
      <p:pic>
        <p:nvPicPr>
          <p:cNvPr id="97" name="Graphic 96" descr="Icon of money besides a calculator">
            <a:extLst>
              <a:ext uri="{FF2B5EF4-FFF2-40B4-BE49-F238E27FC236}">
                <a16:creationId xmlns:a16="http://schemas.microsoft.com/office/drawing/2014/main" id="{D7475E7F-B8EF-32F5-5DA8-00F68B2A29EC}"/>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88919" y="4467153"/>
            <a:ext cx="330658" cy="330658"/>
          </a:xfrm>
          <a:prstGeom prst="rect">
            <a:avLst/>
          </a:prstGeom>
        </p:spPr>
      </p:pic>
      <p:sp>
        <p:nvSpPr>
          <p:cNvPr id="75" name="Rectangle 74">
            <a:extLst>
              <a:ext uri="{FF2B5EF4-FFF2-40B4-BE49-F238E27FC236}">
                <a16:creationId xmlns:a16="http://schemas.microsoft.com/office/drawing/2014/main" id="{8100FF1D-D08B-1661-D5BF-70B6DCBF494E}"/>
              </a:ext>
            </a:extLst>
          </p:cNvPr>
          <p:cNvSpPr/>
          <p:nvPr/>
        </p:nvSpPr>
        <p:spPr>
          <a:xfrm>
            <a:off x="1364851" y="4509372"/>
            <a:ext cx="2654049" cy="250266"/>
          </a:xfrm>
          <a:prstGeom prst="rect">
            <a:avLst/>
          </a:prstGeom>
        </p:spPr>
        <p:txBody>
          <a:bodyPr wrap="square" lIns="0" tIns="0" rIns="0" bIns="0" anchor="ctr">
            <a:spAutoFit/>
          </a:bodyPr>
          <a:lstStyle/>
          <a:p>
            <a:pPr marL="0" marR="0" lvl="1" algn="l" defTabSz="914379" rtl="0" eaLnBrk="1" fontAlgn="auto" latinLnBrk="0" hangingPunct="1">
              <a:spcBef>
                <a:spcPts val="0"/>
              </a:spcBef>
              <a:spcAft>
                <a:spcPts val="1200"/>
              </a:spcAft>
              <a:buClrTx/>
              <a:buSzTx/>
              <a:tabLst/>
              <a:defRPr/>
            </a:pPr>
            <a:r>
              <a:rPr kumimoji="0" lang="en-US" sz="1600" b="0" i="0" u="none" strike="noStrike" kern="1200" cap="none" spc="0" normalizeH="0" baseline="0" noProof="0">
                <a:ln>
                  <a:noFill/>
                </a:ln>
                <a:solidFill>
                  <a:schemeClr val="accent1"/>
                </a:solidFill>
                <a:effectLst/>
                <a:uLnTx/>
                <a:uFillTx/>
                <a:latin typeface="+mj-lt"/>
                <a:ea typeface="+mn-ea"/>
                <a:cs typeface="Segoe UI Semilight" panose="020B0402040204020203" pitchFamily="34" charset="0"/>
              </a:rPr>
              <a:t>Finance</a:t>
            </a:r>
          </a:p>
        </p:txBody>
      </p:sp>
      <p:sp>
        <p:nvSpPr>
          <p:cNvPr id="85" name="TextBox 84">
            <a:extLst>
              <a:ext uri="{FF2B5EF4-FFF2-40B4-BE49-F238E27FC236}">
                <a16:creationId xmlns:a16="http://schemas.microsoft.com/office/drawing/2014/main" id="{516FACAD-201F-DD8A-5720-EC77D5753D53}"/>
              </a:ext>
            </a:extLst>
          </p:cNvPr>
          <p:cNvSpPr txBox="1"/>
          <p:nvPr/>
        </p:nvSpPr>
        <p:spPr>
          <a:xfrm>
            <a:off x="708026" y="5034219"/>
            <a:ext cx="3310874" cy="923330"/>
          </a:xfrm>
          <a:prstGeom prst="rect">
            <a:avLst/>
          </a:prstGeom>
          <a:noFill/>
        </p:spPr>
        <p:txBody>
          <a:bodyPr wrap="square" lIns="0" tIns="0" rIns="0" bIns="0">
            <a:spAutoFit/>
          </a:bodyPr>
          <a:lstStyle/>
          <a:p>
            <a:pPr marL="0" marR="0" lvl="0" indent="0" defTabSz="914400" rtl="0" eaLnBrk="1" fontAlgn="auto" latinLnBrk="0" hangingPunct="1">
              <a:spcBef>
                <a:spcPts val="600"/>
              </a:spcBef>
              <a:spcAft>
                <a:spcPts val="0"/>
              </a:spcAft>
              <a:buClrTx/>
              <a:buSzTx/>
              <a:buFont typeface="Arial" panose="020B0604020202020204" pitchFamily="34" charset="0"/>
              <a:buNone/>
              <a:tabLst/>
              <a:defRPr/>
            </a:pPr>
            <a:r>
              <a:rPr kumimoji="0" lang="en-US" sz="1100" i="1" u="none" strike="noStrike" kern="1200" cap="none" spc="0" normalizeH="0" baseline="0" noProof="0">
                <a:ln>
                  <a:noFill/>
                </a:ln>
                <a:effectLst/>
                <a:uLnTx/>
                <a:uFillTx/>
                <a:latin typeface="+mj-lt"/>
                <a:ea typeface="+mn-ea"/>
                <a:cs typeface="+mn-cs"/>
              </a:rPr>
              <a:t>Financial analysts need to stay updated with market trends and regulatory changes</a:t>
            </a:r>
          </a:p>
          <a:p>
            <a:pPr marL="0" marR="0" lvl="0" indent="0" defTabSz="914400" rtl="0" eaLnBrk="1" fontAlgn="auto" latinLnBrk="0" hangingPunct="1">
              <a:spcBef>
                <a:spcPts val="600"/>
              </a:spcBef>
              <a:spcAft>
                <a:spcPts val="0"/>
              </a:spcAft>
              <a:buClrTx/>
              <a:buSzTx/>
              <a:buFont typeface="Arial" panose="020B0604020202020204" pitchFamily="34" charset="0"/>
              <a:buNone/>
              <a:tabLst/>
              <a:defRPr/>
            </a:pPr>
            <a:r>
              <a:rPr lang="en-US" sz="1100"/>
              <a:t>Try this prompt in Excel Agent: “Build a financial model for a new product launch, including revenue projections, cost breakdowns, and ROI scenarios.”</a:t>
            </a:r>
          </a:p>
        </p:txBody>
      </p:sp>
      <p:pic>
        <p:nvPicPr>
          <p:cNvPr id="99" name="Graphic 98" descr="Icon of a factory">
            <a:extLst>
              <a:ext uri="{FF2B5EF4-FFF2-40B4-BE49-F238E27FC236}">
                <a16:creationId xmlns:a16="http://schemas.microsoft.com/office/drawing/2014/main" id="{9953D900-C07B-F3D1-67D7-D5343B33559C}"/>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540623" y="4481160"/>
            <a:ext cx="302644" cy="302644"/>
          </a:xfrm>
          <a:prstGeom prst="rect">
            <a:avLst/>
          </a:prstGeom>
        </p:spPr>
      </p:pic>
      <p:sp>
        <p:nvSpPr>
          <p:cNvPr id="48" name="Rectangle 47">
            <a:extLst>
              <a:ext uri="{FF2B5EF4-FFF2-40B4-BE49-F238E27FC236}">
                <a16:creationId xmlns:a16="http://schemas.microsoft.com/office/drawing/2014/main" id="{ADD73A59-292E-20D3-DDCB-98AAC40C6B56}"/>
              </a:ext>
            </a:extLst>
          </p:cNvPr>
          <p:cNvSpPr/>
          <p:nvPr/>
        </p:nvSpPr>
        <p:spPr>
          <a:xfrm>
            <a:off x="5102548" y="4509372"/>
            <a:ext cx="2654049" cy="250266"/>
          </a:xfrm>
          <a:prstGeom prst="rect">
            <a:avLst/>
          </a:prstGeom>
        </p:spPr>
        <p:txBody>
          <a:bodyPr wrap="square" lIns="0" tIns="0" rIns="0" bIns="0" anchor="ctr">
            <a:spAutoFit/>
          </a:bodyPr>
          <a:lstStyle/>
          <a:p>
            <a:pPr marL="0" marR="0" lvl="1" algn="l" defTabSz="914379" rtl="0" eaLnBrk="1" fontAlgn="auto" latinLnBrk="0" hangingPunct="1">
              <a:spcBef>
                <a:spcPts val="0"/>
              </a:spcBef>
              <a:spcAft>
                <a:spcPts val="1200"/>
              </a:spcAft>
              <a:buClrTx/>
              <a:buSzTx/>
              <a:tabLst/>
              <a:defRPr/>
            </a:pPr>
            <a:r>
              <a:rPr kumimoji="0" lang="en-US" sz="1600" b="0" i="0" u="none" strike="noStrike" kern="1200" cap="none" spc="0" normalizeH="0" baseline="0" noProof="0">
                <a:ln>
                  <a:noFill/>
                </a:ln>
                <a:solidFill>
                  <a:schemeClr val="accent1"/>
                </a:solidFill>
                <a:effectLst/>
                <a:uLnTx/>
                <a:uFillTx/>
                <a:latin typeface="+mj-lt"/>
                <a:ea typeface="+mn-ea"/>
                <a:cs typeface="Segoe UI Semilight" panose="020B0402040204020203" pitchFamily="34" charset="0"/>
              </a:rPr>
              <a:t>Manufacturing</a:t>
            </a:r>
          </a:p>
        </p:txBody>
      </p:sp>
      <p:sp>
        <p:nvSpPr>
          <p:cNvPr id="86" name="TextBox 85">
            <a:extLst>
              <a:ext uri="{FF2B5EF4-FFF2-40B4-BE49-F238E27FC236}">
                <a16:creationId xmlns:a16="http://schemas.microsoft.com/office/drawing/2014/main" id="{7582A8DB-9350-7DF1-42B7-05A095806A68}"/>
              </a:ext>
            </a:extLst>
          </p:cNvPr>
          <p:cNvSpPr txBox="1"/>
          <p:nvPr/>
        </p:nvSpPr>
        <p:spPr>
          <a:xfrm>
            <a:off x="4445722" y="5034219"/>
            <a:ext cx="3310874" cy="1092607"/>
          </a:xfrm>
          <a:prstGeom prst="rect">
            <a:avLst/>
          </a:prstGeom>
          <a:noFill/>
        </p:spPr>
        <p:txBody>
          <a:bodyPr wrap="square" lIns="0" tIns="0" rIns="0" bIns="0">
            <a:spAutoFit/>
          </a:bodyPr>
          <a:lstStyle/>
          <a:p>
            <a:pPr marL="0" marR="0" lvl="0" indent="0" defTabSz="914400" rtl="0" eaLnBrk="1" fontAlgn="auto" latinLnBrk="0" hangingPunct="1">
              <a:spcBef>
                <a:spcPts val="600"/>
              </a:spcBef>
              <a:spcAft>
                <a:spcPts val="0"/>
              </a:spcAft>
              <a:buClrTx/>
              <a:buSzTx/>
              <a:buFont typeface="Arial" panose="020B0604020202020204" pitchFamily="34" charset="0"/>
              <a:buNone/>
              <a:tabLst/>
              <a:defRPr/>
            </a:pPr>
            <a:r>
              <a:rPr kumimoji="0" lang="en-US" sz="1100" i="1" u="none" strike="noStrike" kern="1200" cap="none" spc="0" normalizeH="0" baseline="0" noProof="0">
                <a:ln>
                  <a:noFill/>
                </a:ln>
                <a:effectLst/>
                <a:uLnTx/>
                <a:uFillTx/>
                <a:latin typeface="+mj-lt"/>
                <a:ea typeface="+mn-ea"/>
                <a:cs typeface="+mn-cs"/>
              </a:rPr>
              <a:t>Engineers and production managers need to monitor and analyze production data</a:t>
            </a:r>
          </a:p>
          <a:p>
            <a:pPr marL="0" marR="0" lvl="0" indent="0" defTabSz="914400" rtl="0" eaLnBrk="1" fontAlgn="auto" latinLnBrk="0" hangingPunct="1">
              <a:spcBef>
                <a:spcPts val="600"/>
              </a:spcBef>
              <a:spcAft>
                <a:spcPts val="0"/>
              </a:spcAft>
              <a:buClrTx/>
              <a:buSzTx/>
              <a:buFont typeface="Arial" panose="020B0604020202020204" pitchFamily="34" charset="0"/>
              <a:buNone/>
              <a:tabLst/>
              <a:defRPr/>
            </a:pPr>
            <a:r>
              <a:rPr lang="en-US" sz="1100"/>
              <a:t>Try this prompt in PowerPoint Agent: “Build a presentation for the operations team showing bottlenecks, downtime trends, and proposed process improvements.”</a:t>
            </a:r>
          </a:p>
        </p:txBody>
      </p:sp>
      <p:pic>
        <p:nvPicPr>
          <p:cNvPr id="101" name="Graphic 100" descr="Icon of bar chart with a pen beside it">
            <a:extLst>
              <a:ext uri="{FF2B5EF4-FFF2-40B4-BE49-F238E27FC236}">
                <a16:creationId xmlns:a16="http://schemas.microsoft.com/office/drawing/2014/main" id="{3C35E781-2952-3210-1563-775A62A2932D}"/>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278320" y="4481160"/>
            <a:ext cx="302644" cy="302644"/>
          </a:xfrm>
          <a:prstGeom prst="rect">
            <a:avLst/>
          </a:prstGeom>
        </p:spPr>
      </p:pic>
      <p:sp>
        <p:nvSpPr>
          <p:cNvPr id="44" name="Rectangle 43">
            <a:extLst>
              <a:ext uri="{FF2B5EF4-FFF2-40B4-BE49-F238E27FC236}">
                <a16:creationId xmlns:a16="http://schemas.microsoft.com/office/drawing/2014/main" id="{7E48DAE7-4729-7087-0B35-71F050570583}"/>
              </a:ext>
            </a:extLst>
          </p:cNvPr>
          <p:cNvSpPr/>
          <p:nvPr/>
        </p:nvSpPr>
        <p:spPr>
          <a:xfrm>
            <a:off x="8840245" y="4509372"/>
            <a:ext cx="2654049" cy="250266"/>
          </a:xfrm>
          <a:prstGeom prst="rect">
            <a:avLst/>
          </a:prstGeom>
        </p:spPr>
        <p:txBody>
          <a:bodyPr wrap="square" lIns="0" tIns="0" rIns="0" bIns="0" anchor="ctr">
            <a:spAutoFit/>
          </a:bodyPr>
          <a:lstStyle/>
          <a:p>
            <a:pPr marL="0" marR="0" lvl="1" algn="l" defTabSz="914379" rtl="0" eaLnBrk="1" fontAlgn="auto" latinLnBrk="0" hangingPunct="1">
              <a:spcBef>
                <a:spcPts val="0"/>
              </a:spcBef>
              <a:spcAft>
                <a:spcPts val="1200"/>
              </a:spcAft>
              <a:buClrTx/>
              <a:buSzTx/>
              <a:tabLst/>
              <a:defRPr/>
            </a:pPr>
            <a:r>
              <a:rPr kumimoji="0" lang="en-US" sz="1600" b="0" i="0" u="none" strike="noStrike" kern="1200" cap="none" spc="0" normalizeH="0" baseline="0" noProof="0">
                <a:ln>
                  <a:noFill/>
                </a:ln>
                <a:solidFill>
                  <a:schemeClr val="accent1"/>
                </a:solidFill>
                <a:effectLst/>
                <a:uLnTx/>
                <a:uFillTx/>
                <a:latin typeface="+mj-lt"/>
                <a:ea typeface="+mn-ea"/>
                <a:cs typeface="Segoe UI Semilight" panose="020B0402040204020203" pitchFamily="34" charset="0"/>
              </a:rPr>
              <a:t>Technology</a:t>
            </a:r>
          </a:p>
        </p:txBody>
      </p:sp>
      <p:sp>
        <p:nvSpPr>
          <p:cNvPr id="87" name="TextBox 86">
            <a:extLst>
              <a:ext uri="{FF2B5EF4-FFF2-40B4-BE49-F238E27FC236}">
                <a16:creationId xmlns:a16="http://schemas.microsoft.com/office/drawing/2014/main" id="{EFF8463A-CD9C-B349-B889-5757E7415D46}"/>
              </a:ext>
            </a:extLst>
          </p:cNvPr>
          <p:cNvSpPr txBox="1"/>
          <p:nvPr/>
        </p:nvSpPr>
        <p:spPr>
          <a:xfrm>
            <a:off x="8183420" y="5034219"/>
            <a:ext cx="3310874" cy="1092607"/>
          </a:xfrm>
          <a:prstGeom prst="rect">
            <a:avLst/>
          </a:prstGeom>
          <a:noFill/>
        </p:spPr>
        <p:txBody>
          <a:bodyPr wrap="square" lIns="0" tIns="0" rIns="0" bIns="0">
            <a:spAutoFit/>
          </a:bodyPr>
          <a:lstStyle/>
          <a:p>
            <a:pPr marL="0" marR="0" lvl="0" indent="0" defTabSz="914400" rtl="0" eaLnBrk="1" fontAlgn="auto" latinLnBrk="0" hangingPunct="1">
              <a:spcBef>
                <a:spcPts val="600"/>
              </a:spcBef>
              <a:spcAft>
                <a:spcPts val="0"/>
              </a:spcAft>
              <a:buClrTx/>
              <a:buSzTx/>
              <a:buFont typeface="Arial" panose="020B0604020202020204" pitchFamily="34" charset="0"/>
              <a:buNone/>
              <a:tabLst/>
              <a:defRPr/>
            </a:pPr>
            <a:r>
              <a:rPr kumimoji="0" lang="en-US" sz="1100" i="1" u="none" strike="noStrike" kern="1200" cap="none" spc="0" normalizeH="0" baseline="0" noProof="0">
                <a:ln>
                  <a:noFill/>
                </a:ln>
                <a:effectLst/>
                <a:uLnTx/>
                <a:uFillTx/>
                <a:latin typeface="+mj-lt"/>
                <a:ea typeface="+mn-ea"/>
                <a:cs typeface="+mn-cs"/>
              </a:rPr>
              <a:t>Need to stay ahead of rapidly evolving technology trends and security threats</a:t>
            </a:r>
          </a:p>
          <a:p>
            <a:pPr marL="0" marR="0" lvl="0" indent="0" defTabSz="914400" rtl="0" eaLnBrk="1" fontAlgn="auto" latinLnBrk="0" hangingPunct="1">
              <a:spcBef>
                <a:spcPts val="600"/>
              </a:spcBef>
              <a:spcAft>
                <a:spcPts val="0"/>
              </a:spcAft>
              <a:buClrTx/>
              <a:buSzTx/>
              <a:buFont typeface="Arial" panose="020B0604020202020204" pitchFamily="34" charset="0"/>
              <a:buNone/>
              <a:tabLst/>
              <a:defRPr/>
            </a:pPr>
            <a:r>
              <a:rPr lang="en-US" sz="1100"/>
              <a:t>Try this prompt in Word Agent: “Write a whitepaper on emerging AI security risks, using internal threat reports, industry publications, and recent incident data.”</a:t>
            </a:r>
          </a:p>
        </p:txBody>
      </p:sp>
    </p:spTree>
    <p:extLst>
      <p:ext uri="{BB962C8B-B14F-4D97-AF65-F5344CB8AC3E}">
        <p14:creationId xmlns:p14="http://schemas.microsoft.com/office/powerpoint/2010/main" val="223226036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580E5-1E7C-4EAE-A44A-EC28FDA34C4E}"/>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7AE13E12-09E6-8345-D51F-DAE94C2FFE7C}"/>
              </a:ext>
              <a:ext uri="{C183D7F6-B498-43B3-948B-1728B52AA6E4}">
                <adec:decorative xmlns:adec="http://schemas.microsoft.com/office/drawing/2017/decorative" val="1"/>
              </a:ext>
            </a:extLst>
          </p:cNvPr>
          <p:cNvSpPr/>
          <p:nvPr/>
        </p:nvSpPr>
        <p:spPr>
          <a:xfrm>
            <a:off x="9271226" y="0"/>
            <a:ext cx="2920774" cy="6858000"/>
          </a:xfrm>
          <a:prstGeom prst="rect">
            <a:avLst/>
          </a:prstGeom>
          <a:gradFill flip="none" rotWithShape="1">
            <a:gsLst>
              <a:gs pos="11000">
                <a:schemeClr val="accent1"/>
              </a:gs>
              <a:gs pos="100000">
                <a:schemeClr val="accent2"/>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Rounded Corners 8">
            <a:extLst>
              <a:ext uri="{FF2B5EF4-FFF2-40B4-BE49-F238E27FC236}">
                <a16:creationId xmlns:a16="http://schemas.microsoft.com/office/drawing/2014/main" id="{E32F4681-D220-E202-AB76-1320A8B05AC1}"/>
              </a:ext>
              <a:ext uri="{C183D7F6-B498-43B3-948B-1728B52AA6E4}">
                <adec:decorative xmlns:adec="http://schemas.microsoft.com/office/drawing/2017/decorative" val="1"/>
              </a:ext>
            </a:extLst>
          </p:cNvPr>
          <p:cNvSpPr/>
          <p:nvPr/>
        </p:nvSpPr>
        <p:spPr>
          <a:xfrm>
            <a:off x="5556005" y="959670"/>
            <a:ext cx="6064496" cy="5309368"/>
          </a:xfrm>
          <a:prstGeom prst="roundRect">
            <a:avLst>
              <a:gd name="adj" fmla="val 2691"/>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bIns="187036" rtlCol="0" anchor="t"/>
          <a:lstStyle/>
          <a:p>
            <a:pPr defTabSz="311719">
              <a:defRPr/>
            </a:pPr>
            <a:endParaRPr lang="en-US" sz="955">
              <a:solidFill>
                <a:srgbClr val="091F2C"/>
              </a:solidFill>
              <a:latin typeface="Segoe Sans Display"/>
              <a:cs typeface="Segoe Sans Display" pitchFamily="2" charset="0"/>
            </a:endParaRPr>
          </a:p>
        </p:txBody>
      </p:sp>
      <p:sp>
        <p:nvSpPr>
          <p:cNvPr id="2" name="Title 1">
            <a:extLst>
              <a:ext uri="{FF2B5EF4-FFF2-40B4-BE49-F238E27FC236}">
                <a16:creationId xmlns:a16="http://schemas.microsoft.com/office/drawing/2014/main" id="{B31D6E42-8906-E863-E752-74D89438DE93}"/>
              </a:ext>
            </a:extLst>
          </p:cNvPr>
          <p:cNvSpPr>
            <a:spLocks noGrp="1"/>
          </p:cNvSpPr>
          <p:nvPr>
            <p:ph type="title"/>
          </p:nvPr>
        </p:nvSpPr>
        <p:spPr>
          <a:xfrm>
            <a:off x="588963" y="457200"/>
            <a:ext cx="4423550" cy="554038"/>
          </a:xfrm>
        </p:spPr>
        <p:txBody>
          <a:bodyPr/>
          <a:lstStyle/>
          <a:p>
            <a:r>
              <a:rPr lang="en-US"/>
              <a:t>Experience the Benefits today</a:t>
            </a:r>
            <a:endParaRPr lang="en-GB"/>
          </a:p>
        </p:txBody>
      </p:sp>
      <p:sp>
        <p:nvSpPr>
          <p:cNvPr id="5" name="Title 1">
            <a:extLst>
              <a:ext uri="{FF2B5EF4-FFF2-40B4-BE49-F238E27FC236}">
                <a16:creationId xmlns:a16="http://schemas.microsoft.com/office/drawing/2014/main" id="{F7019085-6CB8-07FD-13BA-9BA12EE4DEB1}"/>
              </a:ext>
            </a:extLst>
          </p:cNvPr>
          <p:cNvSpPr txBox="1">
            <a:spLocks/>
          </p:cNvSpPr>
          <p:nvPr/>
        </p:nvSpPr>
        <p:spPr>
          <a:xfrm>
            <a:off x="571501" y="2017713"/>
            <a:ext cx="4727574" cy="2893100"/>
          </a:xfrm>
          <a:prstGeom prst="rect">
            <a:avLst/>
          </a:prstGeom>
        </p:spPr>
        <p:txBody>
          <a:bodyPr vert="horz" wrap="square" lIns="0" tIns="0" rIns="0" bIns="0" rtlCol="0" anchor="t">
            <a:spAutoFit/>
          </a:bodyPr>
          <a:lstStyle>
            <a:lvl1pPr algn="l" defTabSz="932559" rtl="0" eaLnBrk="1" latinLnBrk="0" hangingPunct="1">
              <a:lnSpc>
                <a:spcPct val="90000"/>
              </a:lnSpc>
              <a:spcBef>
                <a:spcPct val="0"/>
              </a:spcBef>
              <a:buNone/>
              <a:defRPr lang="en-US" sz="5507" b="0" kern="1200" cap="none" spc="-102" baseline="0">
                <a:ln w="3175">
                  <a:noFill/>
                </a:ln>
                <a:gradFill>
                  <a:gsLst>
                    <a:gs pos="1250">
                      <a:schemeClr val="tx2"/>
                    </a:gs>
                    <a:gs pos="100000">
                      <a:schemeClr val="tx2"/>
                    </a:gs>
                  </a:gsLst>
                  <a:lin ang="5400000" scaled="0"/>
                </a:gradFill>
                <a:effectLst/>
                <a:latin typeface="+mj-lt"/>
                <a:ea typeface="+mn-ea"/>
                <a:cs typeface="Arial" charset="0"/>
              </a:defRPr>
            </a:lvl1pPr>
          </a:lstStyle>
          <a:p>
            <a:pPr marL="0" marR="0" lvl="0" indent="0" algn="l" defTabSz="914400" rtl="0" eaLnBrk="1" fontAlgn="auto" latinLnBrk="0" hangingPunct="1">
              <a:lnSpc>
                <a:spcPct val="100000"/>
              </a:lnSpc>
              <a:spcBef>
                <a:spcPts val="2400"/>
              </a:spcBef>
              <a:spcAft>
                <a:spcPts val="0"/>
              </a:spcAft>
              <a:buClrTx/>
              <a:buSzTx/>
              <a:buFontTx/>
              <a:buNone/>
              <a:tabLst/>
              <a:defRPr/>
            </a:pPr>
            <a:r>
              <a:rPr kumimoji="0" lang="en-US" sz="2400" b="0" i="0" u="none" strike="noStrike" kern="1200" cap="none" spc="0" normalizeH="0" baseline="0" noProof="0">
                <a:ln>
                  <a:noFill/>
                </a:ln>
                <a:solidFill>
                  <a:schemeClr val="tx1"/>
                </a:solidFill>
                <a:effectLst/>
                <a:uLnTx/>
                <a:uFillTx/>
                <a:latin typeface="+mn-lt"/>
                <a:ea typeface="+mn-ea"/>
                <a:cs typeface="+mn-cs"/>
              </a:rPr>
              <a:t>Microsoft 365 Copilot licensed employees now have access to the Word, Excel and PowerPoint Agents within the Agent menu in the Microsoft 365 Copilot app.</a:t>
            </a:r>
          </a:p>
          <a:p>
            <a:pPr marL="0" marR="0" lvl="0" indent="0" algn="l" defTabSz="914400" rtl="0" eaLnBrk="1" fontAlgn="auto" latinLnBrk="0" hangingPunct="1">
              <a:lnSpc>
                <a:spcPct val="100000"/>
              </a:lnSpc>
              <a:spcBef>
                <a:spcPts val="2400"/>
              </a:spcBef>
              <a:spcAft>
                <a:spcPts val="0"/>
              </a:spcAft>
              <a:buClrTx/>
              <a:buSzTx/>
              <a:buFontTx/>
              <a:buNone/>
              <a:tabLst/>
              <a:defRPr/>
            </a:pPr>
            <a:r>
              <a:rPr kumimoji="0" lang="en-US" sz="2400" b="0" i="0" u="none" strike="noStrike" kern="1200" cap="none" spc="0" normalizeH="0" baseline="0" noProof="0">
                <a:ln>
                  <a:noFill/>
                </a:ln>
                <a:solidFill>
                  <a:schemeClr val="tx1"/>
                </a:solidFill>
                <a:effectLst/>
                <a:uLnTx/>
                <a:uFillTx/>
                <a:latin typeface="+mn-lt"/>
                <a:ea typeface="+mn-ea"/>
                <a:cs typeface="+mn-cs"/>
              </a:rPr>
              <a:t>Try it today on </a:t>
            </a:r>
            <a:r>
              <a:rPr kumimoji="0" lang="en-US" sz="2400" b="0" i="0" u="none" strike="noStrike" kern="1200" cap="none" spc="0" normalizeH="0" baseline="0" noProof="0">
                <a:ln>
                  <a:noFill/>
                </a:ln>
                <a:solidFill>
                  <a:schemeClr val="accent1"/>
                </a:solidFill>
                <a:effectLst/>
                <a:uLnTx/>
                <a:uFillTx/>
                <a:latin typeface="+mn-lt"/>
                <a:ea typeface="+mn-ea"/>
                <a:cs typeface="+mn-cs"/>
                <a:hlinkClick r:id="rId3">
                  <a:extLst>
                    <a:ext uri="{A12FA001-AC4F-418D-AE19-62706E023703}">
                      <ahyp:hlinkClr xmlns:ahyp="http://schemas.microsoft.com/office/drawing/2018/hyperlinkcolor" val="tx"/>
                    </a:ext>
                  </a:extLst>
                </a:hlinkClick>
              </a:rPr>
              <a:t>Microsoft 365 Copilot</a:t>
            </a:r>
            <a:r>
              <a:rPr kumimoji="0" lang="en-US" sz="2400" b="0" i="0" u="none" strike="noStrike" kern="1200" cap="none" spc="0" normalizeH="0" baseline="0" noProof="0">
                <a:ln>
                  <a:noFill/>
                </a:ln>
                <a:solidFill>
                  <a:schemeClr val="tx1"/>
                </a:solidFill>
                <a:effectLst/>
                <a:uLnTx/>
                <a:uFillTx/>
                <a:latin typeface="+mn-lt"/>
                <a:ea typeface="+mn-ea"/>
                <a:cs typeface="+mn-cs"/>
              </a:rPr>
              <a:t>. </a:t>
            </a:r>
            <a:endParaRPr kumimoji="0" lang="en-GB" sz="2400" b="0" i="0" u="none" strike="noStrike" kern="1200" cap="none" spc="0" normalizeH="0" baseline="0" noProof="0">
              <a:ln>
                <a:noFill/>
              </a:ln>
              <a:solidFill>
                <a:schemeClr val="tx1"/>
              </a:solidFill>
              <a:effectLst/>
              <a:uLnTx/>
              <a:uFillTx/>
              <a:latin typeface="+mn-lt"/>
              <a:ea typeface="+mn-ea"/>
              <a:cs typeface="+mn-cs"/>
            </a:endParaRPr>
          </a:p>
        </p:txBody>
      </p:sp>
      <p:sp>
        <p:nvSpPr>
          <p:cNvPr id="6" name="1Text">
            <a:extLst>
              <a:ext uri="{FF2B5EF4-FFF2-40B4-BE49-F238E27FC236}">
                <a16:creationId xmlns:a16="http://schemas.microsoft.com/office/drawing/2014/main" id="{C1A5A961-006F-C6D3-4DF9-6257DC107F54}"/>
              </a:ext>
            </a:extLst>
          </p:cNvPr>
          <p:cNvSpPr>
            <a:spLocks/>
          </p:cNvSpPr>
          <p:nvPr/>
        </p:nvSpPr>
        <p:spPr bwMode="auto">
          <a:xfrm rot="5400000">
            <a:off x="2250959" y="3220924"/>
            <a:ext cx="797152" cy="5299077"/>
          </a:xfrm>
          <a:prstGeom prst="round2SameRect">
            <a:avLst>
              <a:gd name="adj1" fmla="val 21656"/>
              <a:gd name="adj2" fmla="val 0"/>
            </a:avLst>
          </a:prstGeom>
          <a:gradFill flip="none" rotWithShape="1">
            <a:gsLst>
              <a:gs pos="11000">
                <a:srgbClr val="0F69BA"/>
              </a:gs>
              <a:gs pos="100000">
                <a:schemeClr val="accent2"/>
              </a:gs>
            </a:gsLst>
            <a:lin ang="14400000" scaled="0"/>
            <a:tileRect/>
          </a:gradFill>
          <a:ln>
            <a:noFill/>
            <a:headEnd type="none" w="med" len="med"/>
            <a:tailEnd type="none" w="med" len="med"/>
          </a:ln>
          <a:effectLst/>
          <a:scene3d>
            <a:camera prst="perspectiveFront">
              <a:rot lat="0" lon="2159400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vert270" wrap="square" lIns="91440" tIns="45720" rIns="91440" bIns="59436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rtl="0" eaLnBrk="1" fontAlgn="auto" latinLnBrk="0" hangingPunct="1">
              <a:lnSpc>
                <a:spcPct val="100000"/>
              </a:lnSpc>
              <a:spcBef>
                <a:spcPts val="600"/>
              </a:spcBef>
              <a:spcAft>
                <a:spcPts val="0"/>
              </a:spcAft>
              <a:buClrTx/>
              <a:buSzTx/>
              <a:buFontTx/>
              <a:buNone/>
              <a:tabLst/>
              <a:defRPr/>
            </a:pPr>
            <a:r>
              <a:rPr kumimoji="0" lang="en-US" sz="2000" b="0" i="1" u="none" strike="noStrike" kern="1200" cap="none" spc="0" normalizeH="0" baseline="0" noProof="0">
                <a:ln w="3175">
                  <a:noFill/>
                </a:ln>
                <a:solidFill>
                  <a:prstClr val="white"/>
                </a:solidFill>
                <a:effectLst/>
                <a:uLnTx/>
                <a:uFillTx/>
                <a:latin typeface="Segoe Sans Display Semibold" pitchFamily="2" charset="0"/>
                <a:ea typeface="+mn-ea"/>
                <a:cs typeface="Segoe Sans Display Semibold" pitchFamily="2" charset="0"/>
              </a:rPr>
              <a:t>Also available via the M365 Copilot Mobile App</a:t>
            </a:r>
          </a:p>
        </p:txBody>
      </p:sp>
      <p:pic>
        <p:nvPicPr>
          <p:cNvPr id="8" name="Picture 7" descr="Word start screen with a prompt to describe a new document and options for project status update, strategic planning, and technical documentation">
            <a:extLst>
              <a:ext uri="{FF2B5EF4-FFF2-40B4-BE49-F238E27FC236}">
                <a16:creationId xmlns:a16="http://schemas.microsoft.com/office/drawing/2014/main" id="{898DA5E6-A833-199E-9623-AC4E052C23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3320" y="1049899"/>
            <a:ext cx="5889868" cy="3206178"/>
          </a:xfrm>
          <a:prstGeom prst="roundRect">
            <a:avLst>
              <a:gd name="adj" fmla="val 4180"/>
            </a:avLst>
          </a:prstGeom>
        </p:spPr>
      </p:pic>
      <p:sp>
        <p:nvSpPr>
          <p:cNvPr id="11" name="Rectangle: Rounded Corners 10">
            <a:extLst>
              <a:ext uri="{FF2B5EF4-FFF2-40B4-BE49-F238E27FC236}">
                <a16:creationId xmlns:a16="http://schemas.microsoft.com/office/drawing/2014/main" id="{3CBACEE6-E954-A3E6-2015-187FAA78D747}"/>
              </a:ext>
            </a:extLst>
          </p:cNvPr>
          <p:cNvSpPr/>
          <p:nvPr/>
        </p:nvSpPr>
        <p:spPr bwMode="auto">
          <a:xfrm>
            <a:off x="5643319" y="4388585"/>
            <a:ext cx="5889868" cy="1790224"/>
          </a:xfrm>
          <a:prstGeom prst="roundRect">
            <a:avLst>
              <a:gd name="adj" fmla="val 7546"/>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b="1" i="0" u="none" strike="noStrike" kern="1200" cap="none" spc="0" normalizeH="0" baseline="0" noProof="0">
                <a:ln>
                  <a:noFill/>
                </a:ln>
                <a:solidFill>
                  <a:srgbClr val="091F2C"/>
                </a:solidFill>
                <a:effectLst/>
                <a:uLnTx/>
                <a:uFillTx/>
                <a:latin typeface="+mj-lt"/>
                <a:ea typeface="+mn-ea"/>
                <a:cs typeface="+mn-cs"/>
              </a:rPr>
              <a:t>Learn more</a:t>
            </a:r>
          </a:p>
          <a:p>
            <a:pPr marL="228600" marR="0" lvl="0" indent="-171450" algn="l" defTabSz="914400" rtl="0" eaLnBrk="1" fontAlgn="auto" latinLnBrk="0" hangingPunct="1">
              <a:lnSpc>
                <a:spcPct val="100000"/>
              </a:lnSpc>
              <a:spcBef>
                <a:spcPts val="600"/>
              </a:spcBef>
              <a:spcAft>
                <a:spcPts val="0"/>
              </a:spcAft>
              <a:buClr>
                <a:schemeClr val="tx1"/>
              </a:buClr>
              <a:buSzTx/>
              <a:buFont typeface="Arial" panose="020B0604020202020204" pitchFamily="34" charset="0"/>
              <a:buChar char="•"/>
              <a:tabLst/>
              <a:defRPr/>
            </a:pPr>
            <a:r>
              <a:rPr kumimoji="0" lang="en-GB" b="0" i="0" u="none" strike="noStrike" kern="1200" cap="none" spc="0" normalizeH="0" baseline="0" noProof="0">
                <a:ln>
                  <a:noFill/>
                </a:ln>
                <a:solidFill>
                  <a:srgbClr val="091F2C"/>
                </a:solidFill>
                <a:effectLst/>
                <a:uLnTx/>
                <a:uFillTx/>
                <a:ea typeface="+mn-ea"/>
                <a:cs typeface="+mn-cs"/>
              </a:rPr>
              <a:t>See the Excel, Word and PowerPoint agents in action in our </a:t>
            </a:r>
            <a:r>
              <a:rPr kumimoji="0" lang="en-GB" b="0" i="0" u="sng" strike="noStrike" kern="1200" cap="none" spc="0" normalizeH="0" baseline="0" noProof="0">
                <a:ln>
                  <a:noFill/>
                </a:ln>
                <a:solidFill>
                  <a:schemeClr val="accent1"/>
                </a:solidFill>
                <a:effectLst/>
                <a:uLnTx/>
                <a:uFillTx/>
                <a:ea typeface="+mn-ea"/>
                <a:cs typeface="+mn-cs"/>
                <a:hlinkClick r:id="rId5">
                  <a:extLst>
                    <a:ext uri="{A12FA001-AC4F-418D-AE19-62706E023703}">
                      <ahyp:hlinkClr xmlns:ahyp="http://schemas.microsoft.com/office/drawing/2018/hyperlinkcolor" val="tx"/>
                    </a:ext>
                  </a:extLst>
                </a:hlinkClick>
              </a:rPr>
              <a:t>announcement blog</a:t>
            </a:r>
            <a:r>
              <a:rPr kumimoji="0" lang="en-GB" b="0" i="0" u="none" strike="noStrike" kern="1200" cap="none" spc="0" normalizeH="0" baseline="0" noProof="0">
                <a:ln>
                  <a:noFill/>
                </a:ln>
                <a:solidFill>
                  <a:schemeClr val="accent1"/>
                </a:solidFill>
                <a:effectLst/>
                <a:uLnTx/>
                <a:uFillTx/>
                <a:ea typeface="+mn-ea"/>
                <a:cs typeface="+mn-cs"/>
              </a:rPr>
              <a:t> </a:t>
            </a:r>
            <a:endParaRPr kumimoji="0" lang="en-US" b="0" i="0" u="none" strike="noStrike" kern="1200" cap="none" spc="0" normalizeH="0" baseline="0" noProof="0">
              <a:ln>
                <a:noFill/>
              </a:ln>
              <a:solidFill>
                <a:schemeClr val="accent1"/>
              </a:solidFill>
              <a:effectLst/>
              <a:uLnTx/>
              <a:uFillTx/>
              <a:ea typeface="+mn-ea"/>
              <a:cs typeface="+mn-cs"/>
            </a:endParaRPr>
          </a:p>
          <a:p>
            <a:pPr marL="228600" marR="0" lvl="0" indent="-171450" algn="l" defTabSz="914400" rtl="0" eaLnBrk="1" fontAlgn="auto" latinLnBrk="0" hangingPunct="1">
              <a:lnSpc>
                <a:spcPct val="100000"/>
              </a:lnSpc>
              <a:spcBef>
                <a:spcPts val="600"/>
              </a:spcBef>
              <a:spcAft>
                <a:spcPts val="0"/>
              </a:spcAft>
              <a:buClr>
                <a:schemeClr val="tx1"/>
              </a:buClr>
              <a:buSzTx/>
              <a:buFont typeface="Arial" panose="020B0604020202020204" pitchFamily="34" charset="0"/>
              <a:buChar char="•"/>
              <a:tabLst/>
              <a:defRPr/>
            </a:pPr>
            <a:r>
              <a:rPr kumimoji="0" lang="en-GB" b="0" i="0" u="sng" strike="noStrike" kern="1200" cap="none" spc="0" normalizeH="0" baseline="0" noProof="0">
                <a:ln>
                  <a:noFill/>
                </a:ln>
                <a:solidFill>
                  <a:schemeClr val="accent1"/>
                </a:solidFill>
                <a:effectLst/>
                <a:uLnTx/>
                <a:uFillTx/>
                <a:ea typeface="+mn-ea"/>
                <a:cs typeface="+mn-cs"/>
                <a:hlinkClick r:id="rId6">
                  <a:extLst>
                    <a:ext uri="{A12FA001-AC4F-418D-AE19-62706E023703}">
                      <ahyp:hlinkClr xmlns:ahyp="http://schemas.microsoft.com/office/drawing/2018/hyperlinkcolor" val="tx"/>
                    </a:ext>
                  </a:extLst>
                </a:hlinkClick>
              </a:rPr>
              <a:t>Get started with Word, Excel, and PowerPoint Agents in Microsoft 365 Copilot</a:t>
            </a:r>
            <a:endParaRPr kumimoji="0" lang="en-US" b="0" i="0" u="none" strike="noStrike" kern="1200" cap="none" spc="0" normalizeH="0" baseline="0" noProof="0">
              <a:ln>
                <a:noFill/>
              </a:ln>
              <a:solidFill>
                <a:schemeClr val="accent1"/>
              </a:solidFill>
              <a:effectLst/>
              <a:uLnTx/>
              <a:uFillTx/>
              <a:ea typeface="+mn-ea"/>
              <a:cs typeface="+mn-cs"/>
            </a:endParaRPr>
          </a:p>
        </p:txBody>
      </p:sp>
    </p:spTree>
    <p:extLst>
      <p:ext uri="{BB962C8B-B14F-4D97-AF65-F5344CB8AC3E}">
        <p14:creationId xmlns:p14="http://schemas.microsoft.com/office/powerpoint/2010/main" val="66238496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4DD87-BF26-B505-C9E8-D1E879253196}"/>
              </a:ext>
            </a:extLst>
          </p:cNvPr>
          <p:cNvSpPr>
            <a:spLocks noGrp="1"/>
          </p:cNvSpPr>
          <p:nvPr>
            <p:ph type="title"/>
          </p:nvPr>
        </p:nvSpPr>
        <p:spPr>
          <a:xfrm>
            <a:off x="584200" y="2918223"/>
            <a:ext cx="4080397" cy="615553"/>
          </a:xfrm>
        </p:spPr>
        <p:txBody>
          <a:bodyPr/>
          <a:lstStyle/>
          <a:p>
            <a:r>
              <a:rPr lang="en-GB"/>
              <a:t>Researcher</a:t>
            </a:r>
            <a:endParaRPr lang="en-AU"/>
          </a:p>
        </p:txBody>
      </p:sp>
      <p:sp>
        <p:nvSpPr>
          <p:cNvPr id="3" name="Text Placeholder 2">
            <a:extLst>
              <a:ext uri="{FF2B5EF4-FFF2-40B4-BE49-F238E27FC236}">
                <a16:creationId xmlns:a16="http://schemas.microsoft.com/office/drawing/2014/main" id="{A6F86D20-35A1-7BBB-A40C-9A5F3AA02059}"/>
              </a:ext>
            </a:extLst>
          </p:cNvPr>
          <p:cNvSpPr>
            <a:spLocks noGrp="1"/>
          </p:cNvSpPr>
          <p:nvPr>
            <p:ph type="body" sz="quarter" idx="12"/>
          </p:nvPr>
        </p:nvSpPr>
        <p:spPr>
          <a:xfrm>
            <a:off x="584200" y="3962400"/>
            <a:ext cx="4080397" cy="246221"/>
          </a:xfrm>
        </p:spPr>
        <p:txBody>
          <a:bodyPr/>
          <a:lstStyle/>
          <a:p>
            <a:r>
              <a:rPr lang="en-US" b="1">
                <a:ln w="3175">
                  <a:noFill/>
                </a:ln>
                <a:solidFill>
                  <a:schemeClr val="accent1"/>
                </a:solidFill>
                <a:latin typeface="Segoe UI" panose="020B0502040204020203" pitchFamily="34" charset="0"/>
                <a:cs typeface="Segoe UI" panose="020B0502040204020203" pitchFamily="34" charset="0"/>
              </a:rPr>
              <a:t>Included with Microsoft 365 Copilot</a:t>
            </a:r>
          </a:p>
        </p:txBody>
      </p:sp>
    </p:spTree>
    <p:extLst>
      <p:ext uri="{BB962C8B-B14F-4D97-AF65-F5344CB8AC3E}">
        <p14:creationId xmlns:p14="http://schemas.microsoft.com/office/powerpoint/2010/main" val="1906398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33E0494-E408-3926-DA65-72E2018DE200}"/>
              </a:ext>
              <a:ext uri="{C183D7F6-B498-43B3-948B-1728B52AA6E4}">
                <adec:decorative xmlns:adec="http://schemas.microsoft.com/office/drawing/2017/decorative" val="1"/>
              </a:ext>
            </a:extLst>
          </p:cNvPr>
          <p:cNvSpPr/>
          <p:nvPr/>
        </p:nvSpPr>
        <p:spPr>
          <a:xfrm rot="16200000">
            <a:off x="5968999" y="634997"/>
            <a:ext cx="6858001" cy="5588000"/>
          </a:xfrm>
          <a:prstGeom prst="rect">
            <a:avLst/>
          </a:prstGeom>
          <a:gradFill flip="none" rotWithShape="1">
            <a:gsLst>
              <a:gs pos="40000">
                <a:srgbClr val="0078D4">
                  <a:alpha val="50000"/>
                </a:srgbClr>
              </a:gs>
              <a:gs pos="100000">
                <a:srgbClr val="C53FCC">
                  <a:alpha val="50000"/>
                </a:srgbClr>
              </a:gs>
            </a:gsLst>
            <a:lin ang="282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2" name="Title 25">
            <a:extLst>
              <a:ext uri="{FF2B5EF4-FFF2-40B4-BE49-F238E27FC236}">
                <a16:creationId xmlns:a16="http://schemas.microsoft.com/office/drawing/2014/main" id="{B9E4FDFA-A8E5-A715-BEA3-B7D229F442A0}"/>
              </a:ext>
            </a:extLst>
          </p:cNvPr>
          <p:cNvSpPr txBox="1">
            <a:spLocks/>
          </p:cNvSpPr>
          <p:nvPr/>
        </p:nvSpPr>
        <p:spPr>
          <a:xfrm>
            <a:off x="1275965" y="827776"/>
            <a:ext cx="3097681" cy="590931"/>
          </a:xfrm>
          <a:prstGeom prst="rect">
            <a:avLst/>
          </a:prstGeom>
          <a:noFill/>
          <a:ln>
            <a:noFill/>
            <a:prstDash/>
          </a:ln>
          <a:effectLst/>
        </p:spPr>
        <p:txBody>
          <a:bodyPr rot="0" spcFirstLastPara="0" vertOverflow="overflow" horzOverflow="overflow" vert="horz" wrap="square" lIns="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lang="en-US" sz="3000" b="1" i="0" kern="1200" cap="none" spc="-20" baseline="0">
                <a:ln w="3175">
                  <a:noFill/>
                </a:ln>
                <a:solidFill>
                  <a:srgbClr val="000000"/>
                </a:solidFill>
                <a:effectLst/>
                <a:latin typeface="Segoe Sans Display Semibold" pitchFamily="2" charset="0"/>
                <a:ea typeface="+mj-ea"/>
                <a:cs typeface="Segoe Sans Display Semibold" pitchFamily="2" charset="0"/>
              </a:defRPr>
            </a:lvl1pPr>
          </a:lstStyle>
          <a:p>
            <a:r>
              <a:rPr lang="en-AU" sz="3600">
                <a:solidFill>
                  <a:srgbClr val="7030A0"/>
                </a:solidFill>
              </a:rPr>
              <a:t>Researcher</a:t>
            </a:r>
          </a:p>
        </p:txBody>
      </p:sp>
      <p:sp>
        <p:nvSpPr>
          <p:cNvPr id="3" name="TextBox 2">
            <a:extLst>
              <a:ext uri="{FF2B5EF4-FFF2-40B4-BE49-F238E27FC236}">
                <a16:creationId xmlns:a16="http://schemas.microsoft.com/office/drawing/2014/main" id="{B2DAB2EC-BED4-A907-80A4-E8C7A320104E}"/>
              </a:ext>
            </a:extLst>
          </p:cNvPr>
          <p:cNvSpPr txBox="1"/>
          <p:nvPr/>
        </p:nvSpPr>
        <p:spPr>
          <a:xfrm>
            <a:off x="588963" y="1907590"/>
            <a:ext cx="5715245" cy="984885"/>
          </a:xfrm>
          <a:prstGeom prst="rect">
            <a:avLst/>
          </a:prstGeom>
          <a:noFill/>
        </p:spPr>
        <p:txBody>
          <a:bodyPr wrap="square" lIns="0" tIns="0" rIns="0" bIns="0" rtlCol="0">
            <a:spAutoFit/>
          </a:bodyPr>
          <a:lstStyle/>
          <a:p>
            <a:pPr lvl="0">
              <a:defRPr/>
            </a:pPr>
            <a:r>
              <a:rPr lang="en-US" sz="1600">
                <a:solidFill>
                  <a:srgbClr val="091F2C"/>
                </a:solidFill>
                <a:latin typeface="Segoe Sans Display"/>
              </a:rPr>
              <a:t>Researcher </a:t>
            </a:r>
            <a:r>
              <a:rPr lang="en-US" sz="1600">
                <a:solidFill>
                  <a:srgbClr val="000000"/>
                </a:solidFill>
                <a:latin typeface="Segoe Sans Display"/>
              </a:rPr>
              <a:t>gives organizations the capability they’d expect from a highly paid strategist or researcher, by combining the most advanced deep reasoning models with your organization’s work data and information on the web.</a:t>
            </a:r>
            <a:endParaRPr lang="en-GB">
              <a:solidFill>
                <a:srgbClr val="091F2C"/>
              </a:solidFill>
              <a:latin typeface="Segoe Sans Display"/>
            </a:endParaRPr>
          </a:p>
        </p:txBody>
      </p:sp>
      <p:pic>
        <p:nvPicPr>
          <p:cNvPr id="4" name="Picture Placeholder 10" descr="Screenshot of Researcher agent interface">
            <a:extLst>
              <a:ext uri="{FF2B5EF4-FFF2-40B4-BE49-F238E27FC236}">
                <a16:creationId xmlns:a16="http://schemas.microsoft.com/office/drawing/2014/main" id="{13B9A9FC-18F7-EAB4-5B89-DD360BA835B8}"/>
              </a:ext>
            </a:extLst>
          </p:cNvPr>
          <p:cNvPicPr>
            <a:picLocks noChangeAspect="1"/>
          </p:cNvPicPr>
          <p:nvPr/>
        </p:nvPicPr>
        <p:blipFill rotWithShape="1">
          <a:blip r:embed="rId3"/>
          <a:srcRect l="6912" r="6912"/>
          <a:stretch>
            <a:fillRect/>
          </a:stretch>
        </p:blipFill>
        <p:spPr>
          <a:xfrm>
            <a:off x="6802997" y="1183481"/>
            <a:ext cx="5038984" cy="3289093"/>
          </a:xfrm>
          <a:prstGeom prst="roundRect">
            <a:avLst>
              <a:gd name="adj" fmla="val 1336"/>
            </a:avLst>
          </a:prstGeom>
          <a:effectLst>
            <a:outerShdw blurRad="63500" algn="ctr" rotWithShape="0">
              <a:prstClr val="black">
                <a:alpha val="20000"/>
              </a:prstClr>
            </a:outerShdw>
          </a:effectLst>
        </p:spPr>
      </p:pic>
      <p:sp>
        <p:nvSpPr>
          <p:cNvPr id="8" name="Speech Bubble: Rectangle with Corners Rounded 17">
            <a:extLst>
              <a:ext uri="{FF2B5EF4-FFF2-40B4-BE49-F238E27FC236}">
                <a16:creationId xmlns:a16="http://schemas.microsoft.com/office/drawing/2014/main" id="{D3A42AE5-424A-5822-493D-35A7A8303D10}"/>
              </a:ext>
            </a:extLst>
          </p:cNvPr>
          <p:cNvSpPr/>
          <p:nvPr/>
        </p:nvSpPr>
        <p:spPr>
          <a:xfrm>
            <a:off x="6968948" y="5656059"/>
            <a:ext cx="4858102" cy="927172"/>
          </a:xfrm>
          <a:prstGeom prst="wedgeRoundRectCallout">
            <a:avLst>
              <a:gd name="adj1" fmla="val -39486"/>
              <a:gd name="adj2" fmla="val 62424"/>
              <a:gd name="adj3" fmla="val 16667"/>
            </a:avLst>
          </a:prstGeom>
          <a:solidFill>
            <a:schemeClr val="bg2"/>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1" u="none" strike="noStrike" kern="1200" cap="none" spc="0" normalizeH="0" baseline="0" noProof="0">
              <a:ln>
                <a:noFill/>
              </a:ln>
              <a:solidFill>
                <a:srgbClr val="404040"/>
              </a:solidFill>
              <a:effectLst/>
              <a:uLnTx/>
              <a:uFillTx/>
              <a:latin typeface="Aptos"/>
              <a:ea typeface="+mn-ea"/>
              <a:cs typeface="+mn-cs"/>
            </a:endParaRPr>
          </a:p>
          <a:p>
            <a:pPr>
              <a:spcAft>
                <a:spcPts val="750"/>
              </a:spcAft>
              <a:buNone/>
            </a:pPr>
            <a:r>
              <a:rPr lang="en-GB" sz="1200" i="1">
                <a:solidFill>
                  <a:schemeClr val="tx2"/>
                </a:solidFill>
                <a:latin typeface="Segoe UI" panose="020B0502040204020203" pitchFamily="34" charset="0"/>
              </a:rPr>
              <a:t>It searched </a:t>
            </a:r>
            <a:r>
              <a:rPr lang="en-GB" sz="1200" b="1" i="1">
                <a:solidFill>
                  <a:schemeClr val="tx2"/>
                </a:solidFill>
                <a:latin typeface="Segoe UI" panose="020B0502040204020203" pitchFamily="34" charset="0"/>
              </a:rPr>
              <a:t>everywhere</a:t>
            </a:r>
            <a:r>
              <a:rPr lang="en-GB" sz="1200" i="1">
                <a:solidFill>
                  <a:schemeClr val="tx2"/>
                </a:solidFill>
                <a:latin typeface="Segoe UI" panose="020B0502040204020203" pitchFamily="34" charset="0"/>
              </a:rPr>
              <a:t>—my meeting transcripts, shared files, the web—[</a:t>
            </a:r>
            <a:r>
              <a:rPr lang="en-GB" sz="1200" i="1" err="1">
                <a:solidFill>
                  <a:schemeClr val="tx2"/>
                </a:solidFill>
                <a:latin typeface="Segoe UI" panose="020B0502040204020203" pitchFamily="34" charset="0"/>
              </a:rPr>
              <a:t>ït</a:t>
            </a:r>
            <a:r>
              <a:rPr lang="en-GB" sz="1200" i="1">
                <a:solidFill>
                  <a:schemeClr val="tx2"/>
                </a:solidFill>
                <a:latin typeface="Segoe UI" panose="020B0502040204020203" pitchFamily="34" charset="0"/>
              </a:rPr>
              <a:t>] makes me trust the final recommendation much more.</a:t>
            </a:r>
            <a:r>
              <a:rPr lang="en-GB" sz="1200">
                <a:solidFill>
                  <a:schemeClr val="tx2"/>
                </a:solidFill>
                <a:latin typeface="Segoe UI" panose="020B0502040204020203" pitchFamily="34" charset="0"/>
              </a:rPr>
              <a:t> </a:t>
            </a:r>
            <a:r>
              <a:rPr lang="en-GB" sz="1200" i="1">
                <a:solidFill>
                  <a:schemeClr val="tx2"/>
                </a:solidFill>
                <a:latin typeface="Segoe UI" panose="020B0502040204020203" pitchFamily="34" charset="0"/>
              </a:rPr>
              <a:t>I have found myself using Researcher daily.</a:t>
            </a:r>
            <a:r>
              <a:rPr lang="en-GB" sz="1200">
                <a:solidFill>
                  <a:schemeClr val="tx2"/>
                </a:solidFill>
                <a:latin typeface="Segoe UI" panose="020B0502040204020203" pitchFamily="34" charset="0"/>
              </a:rPr>
              <a:t>            Product Manager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1" u="none" strike="noStrike" kern="1200" cap="none" spc="0" normalizeH="0" baseline="0" noProof="0">
              <a:ln>
                <a:noFill/>
              </a:ln>
              <a:solidFill>
                <a:srgbClr val="404040"/>
              </a:solidFill>
              <a:effectLst/>
              <a:uLnTx/>
              <a:uFillTx/>
              <a:latin typeface="Aptos"/>
              <a:ea typeface="+mn-ea"/>
              <a:cs typeface="+mn-cs"/>
            </a:endParaRPr>
          </a:p>
        </p:txBody>
      </p:sp>
      <p:sp>
        <p:nvSpPr>
          <p:cNvPr id="10" name="Rectangle: Rounded Corners 9">
            <a:extLst>
              <a:ext uri="{FF2B5EF4-FFF2-40B4-BE49-F238E27FC236}">
                <a16:creationId xmlns:a16="http://schemas.microsoft.com/office/drawing/2014/main" id="{802CC07E-F260-C7DD-C763-13200E59AC54}"/>
              </a:ext>
            </a:extLst>
          </p:cNvPr>
          <p:cNvSpPr/>
          <p:nvPr/>
        </p:nvSpPr>
        <p:spPr>
          <a:xfrm>
            <a:off x="2344901" y="4147938"/>
            <a:ext cx="2041200" cy="1737360"/>
          </a:xfrm>
          <a:prstGeom prst="roundRect">
            <a:avLst>
              <a:gd name="adj" fmla="val 4435"/>
            </a:avLst>
          </a:prstGeom>
          <a:solidFill>
            <a:srgbClr val="F4F3F5"/>
          </a:solidFill>
          <a:effectLst/>
        </p:spPr>
        <p:txBody>
          <a:bodyPr wrap="square" lIns="1463040" tIns="36000" rIns="1463040" bIns="3600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0" cap="none" spc="-150" normalizeH="0" baseline="0" noProof="0">
              <a:ln>
                <a:noFill/>
              </a:ln>
              <a:gradFill>
                <a:gsLst>
                  <a:gs pos="0">
                    <a:srgbClr val="BF4DCC"/>
                  </a:gs>
                  <a:gs pos="100000">
                    <a:srgbClr val="0078D4"/>
                  </a:gs>
                </a:gsLst>
                <a:lin ang="2700000" scaled="0"/>
              </a:gradFill>
              <a:effectLst/>
              <a:uLnTx/>
              <a:uFillTx/>
              <a:latin typeface="Segoe UI Semibold"/>
              <a:ea typeface="Calibri" panose="020F0502020204030204" pitchFamily="34" charset="0"/>
              <a:cs typeface="+mn-cs"/>
            </a:endParaRPr>
          </a:p>
        </p:txBody>
      </p:sp>
      <p:sp>
        <p:nvSpPr>
          <p:cNvPr id="11" name="Rectangle: Rounded Corners 10">
            <a:extLst>
              <a:ext uri="{FF2B5EF4-FFF2-40B4-BE49-F238E27FC236}">
                <a16:creationId xmlns:a16="http://schemas.microsoft.com/office/drawing/2014/main" id="{831F8E4B-25AE-A27B-73AC-FCD5984C0ABB}"/>
              </a:ext>
            </a:extLst>
          </p:cNvPr>
          <p:cNvSpPr/>
          <p:nvPr/>
        </p:nvSpPr>
        <p:spPr>
          <a:xfrm>
            <a:off x="229337" y="4148836"/>
            <a:ext cx="2040396" cy="1737360"/>
          </a:xfrm>
          <a:prstGeom prst="roundRect">
            <a:avLst>
              <a:gd name="adj" fmla="val 4435"/>
            </a:avLst>
          </a:prstGeom>
          <a:solidFill>
            <a:srgbClr val="F4F3F5"/>
          </a:solidFill>
          <a:effectLst/>
        </p:spPr>
        <p:txBody>
          <a:bodyPr wrap="square" lIns="1463040" tIns="36000" rIns="1463040" bIns="3600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0" cap="none" spc="-150" normalizeH="0" baseline="0" noProof="0">
              <a:ln>
                <a:noFill/>
              </a:ln>
              <a:gradFill>
                <a:gsLst>
                  <a:gs pos="0">
                    <a:srgbClr val="BF4DCC"/>
                  </a:gs>
                  <a:gs pos="100000">
                    <a:srgbClr val="0078D4"/>
                  </a:gs>
                </a:gsLst>
                <a:lin ang="2700000" scaled="0"/>
              </a:gradFill>
              <a:effectLst/>
              <a:uLnTx/>
              <a:uFillTx/>
              <a:latin typeface="Segoe UI Semibold"/>
              <a:ea typeface="Calibri" panose="020F0502020204030204" pitchFamily="34" charset="0"/>
              <a:cs typeface="+mn-cs"/>
            </a:endParaRPr>
          </a:p>
        </p:txBody>
      </p:sp>
      <p:sp>
        <p:nvSpPr>
          <p:cNvPr id="12" name="TextBox 11">
            <a:extLst>
              <a:ext uri="{FF2B5EF4-FFF2-40B4-BE49-F238E27FC236}">
                <a16:creationId xmlns:a16="http://schemas.microsoft.com/office/drawing/2014/main" id="{39919E2B-9DA8-FEC3-BACA-0990659020A6}"/>
              </a:ext>
            </a:extLst>
          </p:cNvPr>
          <p:cNvSpPr txBox="1"/>
          <p:nvPr/>
        </p:nvSpPr>
        <p:spPr>
          <a:xfrm>
            <a:off x="249848" y="4266576"/>
            <a:ext cx="2012610" cy="369332"/>
          </a:xfrm>
          <a:prstGeom prst="rect">
            <a:avLst/>
          </a:prstGeom>
          <a:noFill/>
        </p:spPr>
        <p:txBody>
          <a:bodyPr wrap="square" lIns="0" tIns="0" rIns="0" bIns="0" rtlCol="0">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en-US" sz="2400" kern="0">
                <a:solidFill>
                  <a:srgbClr val="0078D4"/>
                </a:solidFill>
                <a:latin typeface="Segoe UI Semibold"/>
                <a:ea typeface="Segoe UI" pitchFamily="34" charset="0"/>
                <a:cs typeface="Segoe UI Semibold" panose="020B0702040204020203" pitchFamily="34" charset="0"/>
              </a:rPr>
              <a:t>Thorough</a:t>
            </a:r>
            <a:endParaRPr kumimoji="0" lang="en-US" sz="2400" b="0" i="0" u="none" strike="noStrike" kern="0" cap="none" spc="0" normalizeH="0" baseline="0" noProof="0">
              <a:ln>
                <a:noFill/>
              </a:ln>
              <a:solidFill>
                <a:srgbClr val="0078D4"/>
              </a:solidFill>
              <a:effectLst/>
              <a:uLnTx/>
              <a:uFillTx/>
              <a:latin typeface="Segoe UI Semibold"/>
              <a:ea typeface="Segoe UI" pitchFamily="34" charset="0"/>
              <a:cs typeface="Segoe UI Semibold" panose="020B0702040204020203" pitchFamily="34" charset="0"/>
            </a:endParaRPr>
          </a:p>
        </p:txBody>
      </p:sp>
      <p:sp>
        <p:nvSpPr>
          <p:cNvPr id="13" name="TextBox 12">
            <a:extLst>
              <a:ext uri="{FF2B5EF4-FFF2-40B4-BE49-F238E27FC236}">
                <a16:creationId xmlns:a16="http://schemas.microsoft.com/office/drawing/2014/main" id="{181C7F9A-1DF9-AE3A-79E0-A4EF3C6DC9D7}"/>
              </a:ext>
            </a:extLst>
          </p:cNvPr>
          <p:cNvSpPr txBox="1"/>
          <p:nvPr/>
        </p:nvSpPr>
        <p:spPr>
          <a:xfrm>
            <a:off x="249849" y="4809295"/>
            <a:ext cx="2000974" cy="923330"/>
          </a:xfrm>
          <a:prstGeom prst="rect">
            <a:avLst/>
          </a:prstGeom>
          <a:noFill/>
        </p:spPr>
        <p:txBody>
          <a:bodyPr wrap="square" lIns="0" tIns="0" rIns="0" bIns="0" rtlCol="0" anchor="t">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prstClr val="black"/>
                </a:solidFill>
                <a:effectLst/>
                <a:uLnTx/>
                <a:uFillTx/>
                <a:latin typeface="Segoe Sans Display" pitchFamily="2" charset="0"/>
                <a:ea typeface="Segoe UI" pitchFamily="34" charset="0"/>
                <a:cs typeface="Segoe Sans Display" pitchFamily="2" charset="0"/>
              </a:rPr>
              <a:t>Researcher goes beyond quick answers - it comprehensively compiles data, trends and insights for proposals or decisions</a:t>
            </a:r>
            <a:endParaRPr kumimoji="0" lang="en-US" sz="1200" b="0" i="0" u="none" strike="noStrike" kern="0" cap="none" spc="0" normalizeH="0" baseline="0" noProof="0">
              <a:ln>
                <a:noFill/>
              </a:ln>
              <a:solidFill>
                <a:prstClr val="black"/>
              </a:solidFill>
              <a:effectLst/>
              <a:highlight>
                <a:srgbClr val="FFFF00"/>
              </a:highlight>
              <a:uLnTx/>
              <a:uFillTx/>
              <a:latin typeface="Segoe Sans Display" pitchFamily="2" charset="0"/>
              <a:ea typeface="Segoe UI" pitchFamily="34" charset="0"/>
              <a:cs typeface="Segoe Sans Display" pitchFamily="2" charset="0"/>
            </a:endParaRPr>
          </a:p>
        </p:txBody>
      </p:sp>
      <p:sp>
        <p:nvSpPr>
          <p:cNvPr id="14" name="TextBox 13">
            <a:extLst>
              <a:ext uri="{FF2B5EF4-FFF2-40B4-BE49-F238E27FC236}">
                <a16:creationId xmlns:a16="http://schemas.microsoft.com/office/drawing/2014/main" id="{F3C4B3EC-AEA0-6134-FBA3-6BBAE019BD0D}"/>
              </a:ext>
            </a:extLst>
          </p:cNvPr>
          <p:cNvSpPr txBox="1"/>
          <p:nvPr/>
        </p:nvSpPr>
        <p:spPr>
          <a:xfrm>
            <a:off x="2401365" y="4809295"/>
            <a:ext cx="1903213" cy="923330"/>
          </a:xfrm>
          <a:prstGeom prst="rect">
            <a:avLst/>
          </a:prstGeom>
          <a:noFill/>
        </p:spPr>
        <p:txBody>
          <a:bodyPr wrap="square" lIns="0" tIns="0" rIns="0" bIns="0" rtlCol="0" anchor="t">
            <a:spAutoFit/>
          </a:bodyPr>
          <a:lstStyle/>
          <a:p>
            <a:pPr lvl="0" algn="ctr" defTabSz="932472" fontAlgn="base">
              <a:spcBef>
                <a:spcPct val="0"/>
              </a:spcBef>
              <a:spcAft>
                <a:spcPct val="0"/>
              </a:spcAft>
              <a:defRPr/>
            </a:pPr>
            <a:r>
              <a:rPr kumimoji="0" lang="en-GB" sz="1200" b="0" i="0" u="none" strike="noStrike" kern="0" cap="none" spc="0" normalizeH="0" baseline="0" noProof="0">
                <a:ln>
                  <a:noFill/>
                </a:ln>
                <a:solidFill>
                  <a:prstClr val="black"/>
                </a:solidFill>
                <a:effectLst/>
                <a:uLnTx/>
                <a:uFillTx/>
                <a:latin typeface="Segoe Sans Display" pitchFamily="2" charset="0"/>
                <a:ea typeface="Segoe UI" pitchFamily="34" charset="0"/>
                <a:cs typeface="Segoe Sans Display" pitchFamily="2" charset="0"/>
              </a:rPr>
              <a:t>Researcher considers the outcome</a:t>
            </a:r>
            <a:r>
              <a:rPr lang="en-GB" sz="1200" kern="0">
                <a:solidFill>
                  <a:prstClr val="black"/>
                </a:solidFill>
                <a:latin typeface="Segoe Sans Display" pitchFamily="2" charset="0"/>
                <a:ea typeface="Segoe UI" pitchFamily="34" charset="0"/>
                <a:cs typeface="Segoe Sans Display" pitchFamily="2" charset="0"/>
              </a:rPr>
              <a:t> and works</a:t>
            </a:r>
            <a:r>
              <a:rPr kumimoji="0" lang="en-GB" sz="1200" b="0" i="0" u="none" strike="noStrike" kern="0" cap="none" spc="0" normalizeH="0" baseline="0" noProof="0">
                <a:ln>
                  <a:noFill/>
                </a:ln>
                <a:solidFill>
                  <a:prstClr val="black"/>
                </a:solidFill>
                <a:effectLst/>
                <a:uLnTx/>
                <a:uFillTx/>
                <a:latin typeface="Segoe Sans Display" pitchFamily="2" charset="0"/>
                <a:ea typeface="Segoe UI" pitchFamily="34" charset="0"/>
                <a:cs typeface="Segoe Sans Display" pitchFamily="2" charset="0"/>
              </a:rPr>
              <a:t> </a:t>
            </a:r>
            <a:r>
              <a:rPr kumimoji="0" lang="en-GB" sz="1200" b="1" i="1" u="none" strike="noStrike" kern="0" cap="none" spc="0" normalizeH="0" baseline="0" noProof="0">
                <a:ln>
                  <a:noFill/>
                </a:ln>
                <a:solidFill>
                  <a:prstClr val="black"/>
                </a:solidFill>
                <a:effectLst/>
                <a:uLnTx/>
                <a:uFillTx/>
                <a:latin typeface="Segoe Sans Display" pitchFamily="2" charset="0"/>
                <a:ea typeface="Segoe UI" pitchFamily="34" charset="0"/>
                <a:cs typeface="Segoe Sans Display" pitchFamily="2" charset="0"/>
              </a:rPr>
              <a:t>FOR</a:t>
            </a:r>
            <a:r>
              <a:rPr kumimoji="0" lang="en-GB" sz="1200" b="0" i="0" u="none" strike="noStrike" kern="0" cap="none" spc="0" normalizeH="0" baseline="0" noProof="0">
                <a:ln>
                  <a:noFill/>
                </a:ln>
                <a:solidFill>
                  <a:prstClr val="black"/>
                </a:solidFill>
                <a:effectLst/>
                <a:uLnTx/>
                <a:uFillTx/>
                <a:latin typeface="Segoe Sans Display" pitchFamily="2" charset="0"/>
                <a:ea typeface="Segoe UI" pitchFamily="34" charset="0"/>
                <a:cs typeface="Segoe Sans Display" pitchFamily="2" charset="0"/>
              </a:rPr>
              <a:t> you -  </a:t>
            </a:r>
            <a:r>
              <a:rPr lang="en-GB" sz="1200" kern="0">
                <a:solidFill>
                  <a:prstClr val="black"/>
                </a:solidFill>
                <a:latin typeface="Segoe Sans Display" pitchFamily="2" charset="0"/>
                <a:ea typeface="Segoe UI" pitchFamily="34" charset="0"/>
                <a:cs typeface="Segoe Sans Display" pitchFamily="2" charset="0"/>
              </a:rPr>
              <a:t>autonomously synthesizing multi-step, multi-source analysis</a:t>
            </a:r>
            <a:endParaRPr kumimoji="0" lang="en-US" sz="1200" b="0" i="0" u="none" strike="noStrike" kern="0" cap="none" spc="0" normalizeH="0" baseline="0" noProof="0">
              <a:ln>
                <a:noFill/>
              </a:ln>
              <a:solidFill>
                <a:prstClr val="black"/>
              </a:solidFill>
              <a:effectLst/>
              <a:uLnTx/>
              <a:uFillTx/>
              <a:latin typeface="Segoe Sans Display" pitchFamily="2" charset="0"/>
              <a:ea typeface="Segoe UI" pitchFamily="34" charset="0"/>
              <a:cs typeface="Segoe Sans Display" pitchFamily="2" charset="0"/>
            </a:endParaRPr>
          </a:p>
        </p:txBody>
      </p:sp>
      <p:sp>
        <p:nvSpPr>
          <p:cNvPr id="15" name="Rectangle: Rounded Corners 14">
            <a:extLst>
              <a:ext uri="{FF2B5EF4-FFF2-40B4-BE49-F238E27FC236}">
                <a16:creationId xmlns:a16="http://schemas.microsoft.com/office/drawing/2014/main" id="{6583DFCD-17B2-033F-0AD8-96B1519A3E88}"/>
              </a:ext>
            </a:extLst>
          </p:cNvPr>
          <p:cNvSpPr/>
          <p:nvPr/>
        </p:nvSpPr>
        <p:spPr>
          <a:xfrm>
            <a:off x="4455120" y="4144058"/>
            <a:ext cx="2041200" cy="1737360"/>
          </a:xfrm>
          <a:prstGeom prst="roundRect">
            <a:avLst>
              <a:gd name="adj" fmla="val 4435"/>
            </a:avLst>
          </a:prstGeom>
          <a:solidFill>
            <a:srgbClr val="F4F3F5"/>
          </a:solidFill>
          <a:effectLst/>
        </p:spPr>
        <p:txBody>
          <a:bodyPr wrap="square" lIns="1463040" tIns="36000" rIns="1463040" bIns="3600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0" cap="none" spc="-150" normalizeH="0" baseline="0" noProof="0">
              <a:ln>
                <a:noFill/>
              </a:ln>
              <a:gradFill>
                <a:gsLst>
                  <a:gs pos="0">
                    <a:srgbClr val="BF4DCC"/>
                  </a:gs>
                  <a:gs pos="100000">
                    <a:srgbClr val="0078D4"/>
                  </a:gs>
                </a:gsLst>
                <a:lin ang="2700000" scaled="0"/>
              </a:gradFill>
              <a:effectLst/>
              <a:uLnTx/>
              <a:uFillTx/>
              <a:latin typeface="Segoe UI Semibold"/>
              <a:ea typeface="Calibri" panose="020F0502020204030204" pitchFamily="34" charset="0"/>
              <a:cs typeface="+mn-cs"/>
            </a:endParaRPr>
          </a:p>
        </p:txBody>
      </p:sp>
      <p:sp>
        <p:nvSpPr>
          <p:cNvPr id="16" name="TextBox 15">
            <a:extLst>
              <a:ext uri="{FF2B5EF4-FFF2-40B4-BE49-F238E27FC236}">
                <a16:creationId xmlns:a16="http://schemas.microsoft.com/office/drawing/2014/main" id="{45B6F2B9-8E08-684A-0EB4-96A87D992FAF}"/>
              </a:ext>
            </a:extLst>
          </p:cNvPr>
          <p:cNvSpPr txBox="1"/>
          <p:nvPr/>
        </p:nvSpPr>
        <p:spPr>
          <a:xfrm>
            <a:off x="4465588" y="4266576"/>
            <a:ext cx="1989455" cy="369332"/>
          </a:xfrm>
          <a:prstGeom prst="rect">
            <a:avLst/>
          </a:prstGeom>
          <a:noFill/>
        </p:spPr>
        <p:txBody>
          <a:bodyPr wrap="square" lIns="0" tIns="0" rIns="0" bIns="0" rtlCol="0">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en-US" sz="2400" kern="0">
                <a:solidFill>
                  <a:srgbClr val="0078D4"/>
                </a:solidFill>
                <a:latin typeface="Segoe UI Semibold"/>
                <a:ea typeface="Segoe UI" pitchFamily="34" charset="0"/>
                <a:cs typeface="Segoe UI Semibold" panose="020B0702040204020203" pitchFamily="34" charset="0"/>
              </a:rPr>
              <a:t>Trusted</a:t>
            </a:r>
            <a:endParaRPr kumimoji="0" lang="en-US" sz="2400" b="0" i="0" u="none" strike="noStrike" kern="0" cap="none" spc="0" normalizeH="0" baseline="0" noProof="0">
              <a:ln>
                <a:noFill/>
              </a:ln>
              <a:solidFill>
                <a:srgbClr val="0078D4"/>
              </a:solidFill>
              <a:effectLst/>
              <a:uLnTx/>
              <a:uFillTx/>
              <a:latin typeface="Segoe UI Semibold"/>
              <a:ea typeface="Segoe UI" pitchFamily="34" charset="0"/>
              <a:cs typeface="Segoe UI Semibold" panose="020B0702040204020203" pitchFamily="34" charset="0"/>
            </a:endParaRPr>
          </a:p>
        </p:txBody>
      </p:sp>
      <p:sp>
        <p:nvSpPr>
          <p:cNvPr id="17" name="TextBox 16">
            <a:extLst>
              <a:ext uri="{FF2B5EF4-FFF2-40B4-BE49-F238E27FC236}">
                <a16:creationId xmlns:a16="http://schemas.microsoft.com/office/drawing/2014/main" id="{E13AB085-77CF-01DA-C475-2BF40EB59277}"/>
              </a:ext>
            </a:extLst>
          </p:cNvPr>
          <p:cNvSpPr txBox="1"/>
          <p:nvPr/>
        </p:nvSpPr>
        <p:spPr>
          <a:xfrm>
            <a:off x="4517733" y="4809295"/>
            <a:ext cx="1937310" cy="923330"/>
          </a:xfrm>
          <a:prstGeom prst="rect">
            <a:avLst/>
          </a:prstGeom>
          <a:noFill/>
        </p:spPr>
        <p:txBody>
          <a:bodyPr wrap="square" lIns="0" tIns="0" rIns="0" bIns="0" rtlCol="0" anchor="t">
            <a:spAutoFit/>
          </a:bodyPr>
          <a:lstStyle/>
          <a:p>
            <a:pPr lvl="0" algn="ctr" defTabSz="932472" fontAlgn="base">
              <a:spcBef>
                <a:spcPct val="0"/>
              </a:spcBef>
              <a:spcAft>
                <a:spcPct val="0"/>
              </a:spcAft>
              <a:defRPr/>
            </a:pPr>
            <a:r>
              <a:rPr lang="en-GB" sz="1200" kern="0">
                <a:solidFill>
                  <a:prstClr val="black"/>
                </a:solidFill>
                <a:latin typeface="Segoe Sans Display" pitchFamily="2" charset="0"/>
                <a:ea typeface="Segoe UI" pitchFamily="34" charset="0"/>
                <a:cs typeface="Segoe Sans Display" pitchFamily="2" charset="0"/>
              </a:rPr>
              <a:t>Enterprise security for your M365 data combined with external insights transparently </a:t>
            </a:r>
            <a:r>
              <a:rPr lang="en-GB" sz="1200" b="1" kern="0">
                <a:solidFill>
                  <a:prstClr val="black"/>
                </a:solidFill>
                <a:latin typeface="Segoe Sans Display" pitchFamily="2" charset="0"/>
                <a:ea typeface="Segoe UI" pitchFamily="34" charset="0"/>
                <a:cs typeface="Segoe Sans Display" pitchFamily="2" charset="0"/>
              </a:rPr>
              <a:t>source-cited </a:t>
            </a:r>
            <a:r>
              <a:rPr lang="en-GB" sz="1200" kern="0">
                <a:solidFill>
                  <a:prstClr val="black"/>
                </a:solidFill>
                <a:latin typeface="Segoe Sans Display" pitchFamily="2" charset="0"/>
                <a:ea typeface="Segoe UI" pitchFamily="34" charset="0"/>
                <a:cs typeface="Segoe Sans Display" pitchFamily="2" charset="0"/>
              </a:rPr>
              <a:t>for increased confidence</a:t>
            </a:r>
            <a:endParaRPr lang="en-US" sz="1200" kern="0">
              <a:solidFill>
                <a:prstClr val="black"/>
              </a:solidFill>
              <a:latin typeface="Segoe Sans Display" pitchFamily="2" charset="0"/>
              <a:ea typeface="Segoe UI" pitchFamily="34" charset="0"/>
              <a:cs typeface="Segoe Sans Display" pitchFamily="2" charset="0"/>
            </a:endParaRPr>
          </a:p>
        </p:txBody>
      </p:sp>
      <p:sp>
        <p:nvSpPr>
          <p:cNvPr id="18" name="TextBox 17">
            <a:extLst>
              <a:ext uri="{FF2B5EF4-FFF2-40B4-BE49-F238E27FC236}">
                <a16:creationId xmlns:a16="http://schemas.microsoft.com/office/drawing/2014/main" id="{E8494D91-A1D9-A77F-3BC4-8054D6932C9A}"/>
              </a:ext>
            </a:extLst>
          </p:cNvPr>
          <p:cNvSpPr txBox="1"/>
          <p:nvPr/>
        </p:nvSpPr>
        <p:spPr>
          <a:xfrm>
            <a:off x="2331435" y="4266576"/>
            <a:ext cx="2054666" cy="369332"/>
          </a:xfrm>
          <a:prstGeom prst="rect">
            <a:avLst/>
          </a:prstGeom>
          <a:noFill/>
        </p:spPr>
        <p:txBody>
          <a:bodyPr wrap="square" lIns="0" tIns="0" rIns="0" bIns="0" rtlCol="0">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en-US" sz="2400" kern="0">
                <a:solidFill>
                  <a:srgbClr val="0078D4"/>
                </a:solidFill>
                <a:latin typeface="Segoe UI Semibold"/>
                <a:ea typeface="Segoe UI" pitchFamily="34" charset="0"/>
                <a:cs typeface="Segoe UI Semibold" panose="020B0702040204020203" pitchFamily="34" charset="0"/>
              </a:rPr>
              <a:t>Purposeful</a:t>
            </a:r>
            <a:endParaRPr kumimoji="0" lang="en-US" sz="2400" b="0" i="0" u="none" strike="noStrike" kern="0" cap="none" spc="0" normalizeH="0" baseline="0" noProof="0">
              <a:ln>
                <a:noFill/>
              </a:ln>
              <a:solidFill>
                <a:srgbClr val="0078D4"/>
              </a:solidFill>
              <a:effectLst/>
              <a:uLnTx/>
              <a:uFillTx/>
              <a:latin typeface="Segoe UI Semibold"/>
              <a:ea typeface="Segoe UI" pitchFamily="34" charset="0"/>
              <a:cs typeface="Segoe UI Semibold" panose="020B0702040204020203" pitchFamily="34" charset="0"/>
            </a:endParaRPr>
          </a:p>
        </p:txBody>
      </p:sp>
      <p:sp>
        <p:nvSpPr>
          <p:cNvPr id="20" name="TextBox 19">
            <a:extLst>
              <a:ext uri="{FF2B5EF4-FFF2-40B4-BE49-F238E27FC236}">
                <a16:creationId xmlns:a16="http://schemas.microsoft.com/office/drawing/2014/main" id="{5A61F03B-A686-560A-A98E-26E7577A8DA4}"/>
              </a:ext>
            </a:extLst>
          </p:cNvPr>
          <p:cNvSpPr txBox="1"/>
          <p:nvPr/>
        </p:nvSpPr>
        <p:spPr>
          <a:xfrm>
            <a:off x="507998" y="3244331"/>
            <a:ext cx="6096000" cy="369332"/>
          </a:xfrm>
          <a:prstGeom prst="rect">
            <a:avLst/>
          </a:prstGeom>
          <a:noFill/>
        </p:spPr>
        <p:txBody>
          <a:bodyPr wrap="square">
            <a:spAutoFit/>
          </a:bodyPr>
          <a:lstStyle/>
          <a:p>
            <a:r>
              <a:rPr lang="en-US" sz="1800" b="1"/>
              <a:t>Delegate complexity. Gain clarity. Stay ahead.</a:t>
            </a:r>
            <a:endParaRPr lang="en-US" sz="1800"/>
          </a:p>
        </p:txBody>
      </p:sp>
      <p:sp>
        <p:nvSpPr>
          <p:cNvPr id="24" name="Rectangle: Rounded Corners 23">
            <a:extLst>
              <a:ext uri="{FF2B5EF4-FFF2-40B4-BE49-F238E27FC236}">
                <a16:creationId xmlns:a16="http://schemas.microsoft.com/office/drawing/2014/main" id="{D360540C-53F4-E9D3-570C-D4DAE0BC0F62}"/>
              </a:ext>
            </a:extLst>
          </p:cNvPr>
          <p:cNvSpPr/>
          <p:nvPr/>
        </p:nvSpPr>
        <p:spPr bwMode="auto">
          <a:xfrm>
            <a:off x="531971" y="676566"/>
            <a:ext cx="635046" cy="768066"/>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25" name="Picture 24">
            <a:extLst>
              <a:ext uri="{FF2B5EF4-FFF2-40B4-BE49-F238E27FC236}">
                <a16:creationId xmlns:a16="http://schemas.microsoft.com/office/drawing/2014/main" id="{0C9FF8EA-02CD-9F57-6A9D-FD9DB26A004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99517" y="844738"/>
            <a:ext cx="464639" cy="464639"/>
          </a:xfrm>
          <a:prstGeom prst="rect">
            <a:avLst/>
          </a:prstGeom>
        </p:spPr>
      </p:pic>
      <p:sp>
        <p:nvSpPr>
          <p:cNvPr id="19" name="1Text">
            <a:extLst>
              <a:ext uri="{FF2B5EF4-FFF2-40B4-BE49-F238E27FC236}">
                <a16:creationId xmlns:a16="http://schemas.microsoft.com/office/drawing/2014/main" id="{AA7A7418-57AC-E130-6F55-C6AB94BEE6F2}"/>
              </a:ext>
            </a:extLst>
          </p:cNvPr>
          <p:cNvSpPr>
            <a:spLocks/>
          </p:cNvSpPr>
          <p:nvPr/>
        </p:nvSpPr>
        <p:spPr bwMode="auto">
          <a:xfrm>
            <a:off x="1484146" y="6339354"/>
            <a:ext cx="3579627" cy="329637"/>
          </a:xfrm>
          <a:prstGeom prst="roundRect">
            <a:avLst>
              <a:gd name="adj" fmla="val 12065"/>
            </a:avLst>
          </a:prstGeom>
          <a:gradFill>
            <a:gsLst>
              <a:gs pos="0">
                <a:srgbClr val="0F69BA"/>
              </a:gs>
              <a:gs pos="80000">
                <a:srgbClr val="7448B3"/>
              </a:gs>
            </a:gsLst>
            <a:path path="circle">
              <a:fillToRect l="100000" t="100000"/>
            </a:path>
          </a:gradFill>
          <a:ln>
            <a:noFill/>
            <a:headEnd type="none" w="med" len="med"/>
            <a:tailEnd type="none" w="med" len="med"/>
          </a:ln>
          <a:effectLst/>
          <a:scene3d>
            <a:camera prst="perspectiveFront">
              <a:rot lat="0" lon="2159400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horz" wrap="square" lIns="360000" tIns="45720" rIns="36000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w="3175">
                  <a:noFill/>
                </a:ln>
                <a:solidFill>
                  <a:prstClr val="white"/>
                </a:solidFill>
                <a:effectLst/>
                <a:uLnTx/>
                <a:uFillTx/>
                <a:latin typeface="Segoe UI" panose="020B0502040204020203" pitchFamily="34" charset="0"/>
                <a:ea typeface="+mn-ea"/>
                <a:cs typeface="Segoe UI" panose="020B0502040204020203" pitchFamily="34" charset="0"/>
              </a:rPr>
              <a:t>Included with Microsoft 365 Copilot</a:t>
            </a:r>
          </a:p>
        </p:txBody>
      </p:sp>
    </p:spTree>
    <p:extLst>
      <p:ext uri="{BB962C8B-B14F-4D97-AF65-F5344CB8AC3E}">
        <p14:creationId xmlns:p14="http://schemas.microsoft.com/office/powerpoint/2010/main" val="37682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64" presetClass="path" presetSubtype="0" accel="50000" decel="50000" fill="hold" grpId="1" nodeType="withEffect">
                                  <p:stCondLst>
                                    <p:cond delay="0"/>
                                  </p:stCondLst>
                                  <p:childTnLst>
                                    <p:animMotion origin="layout" path="M -4.16667E-7 0.03704 L -4.16667E-7 1.48148E-6 " pathEditMode="relative" rAng="0" ptsTypes="AA">
                                      <p:cBhvr>
                                        <p:cTn id="8" dur="500" fill="hold"/>
                                        <p:tgtEl>
                                          <p:spTgt spid="2"/>
                                        </p:tgtEl>
                                        <p:attrNameLst>
                                          <p:attrName>ppt_x</p:attrName>
                                          <p:attrName>ppt_y</p:attrName>
                                        </p:attrNameLst>
                                      </p:cBhvr>
                                      <p:rCtr x="0" y="-1852"/>
                                    </p:animMotion>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64" presetClass="path" presetSubtype="0" accel="50000" decel="50000" fill="hold" grpId="1" nodeType="withEffect">
                                  <p:stCondLst>
                                    <p:cond delay="0"/>
                                  </p:stCondLst>
                                  <p:childTnLst>
                                    <p:animMotion origin="layout" path="M -4.16667E-7 0.03704 L -4.16667E-7 3.7037E-7 " pathEditMode="relative" rAng="0" ptsTypes="AA">
                                      <p:cBhvr>
                                        <p:cTn id="12" dur="500" fill="hold"/>
                                        <p:tgtEl>
                                          <p:spTgt spid="3"/>
                                        </p:tgtEl>
                                        <p:attrNameLst>
                                          <p:attrName>ppt_x</p:attrName>
                                          <p:attrName>ppt_y</p:attrName>
                                        </p:attrNameLst>
                                      </p:cBhvr>
                                      <p:rCtr x="0" y="-1852"/>
                                    </p:animMotion>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64" presetClass="path" presetSubtype="0" accel="50000" decel="50000" fill="hold" nodeType="withEffect">
                                  <p:stCondLst>
                                    <p:cond delay="0"/>
                                  </p:stCondLst>
                                  <p:childTnLst>
                                    <p:animMotion origin="layout" path="M 1.25E-6 0.03703 L 1.25E-6 4.07407E-6 " pathEditMode="relative" rAng="0" ptsTypes="AA">
                                      <p:cBhvr>
                                        <p:cTn id="16" dur="500" fill="hold"/>
                                        <p:tgtEl>
                                          <p:spTgt spid="4"/>
                                        </p:tgtEl>
                                        <p:attrNameLst>
                                          <p:attrName>ppt_x</p:attrName>
                                          <p:attrName>ppt_y</p:attrName>
                                        </p:attrNameLst>
                                      </p:cBhvr>
                                      <p:rCtr x="0" y="-1852"/>
                                    </p:animMotion>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64" presetClass="path" presetSubtype="0" accel="50000" decel="50000" fill="hold" grpId="1" nodeType="withEffect">
                                  <p:stCondLst>
                                    <p:cond delay="0"/>
                                  </p:stCondLst>
                                  <p:childTnLst>
                                    <p:animMotion origin="layout" path="M 1.25E-6 0.03703 L 1.25E-6 4.07407E-6 " pathEditMode="relative" rAng="0" ptsTypes="AA">
                                      <p:cBhvr>
                                        <p:cTn id="20" dur="500" fill="hold"/>
                                        <p:tgtEl>
                                          <p:spTgt spid="5"/>
                                        </p:tgtEl>
                                        <p:attrNameLst>
                                          <p:attrName>ppt_x</p:attrName>
                                          <p:attrName>ppt_y</p:attrName>
                                        </p:attrNameLst>
                                      </p:cBhvr>
                                      <p:rCtr x="0" y="-18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2" grpId="0"/>
      <p:bldP spid="2" grpId="1"/>
      <p:bldP spid="3" grpId="0"/>
      <p:bldP spid="3"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802508-7DB0-33EA-8310-AB401B84C4D7}"/>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C0FC10E5-5822-7103-752A-CA7183F25BA7}"/>
              </a:ext>
              <a:ext uri="{C183D7F6-B498-43B3-948B-1728B52AA6E4}">
                <adec:decorative xmlns:adec="http://schemas.microsoft.com/office/drawing/2017/decorative" val="1"/>
              </a:ext>
            </a:extLst>
          </p:cNvPr>
          <p:cNvGrpSpPr/>
          <p:nvPr/>
        </p:nvGrpSpPr>
        <p:grpSpPr>
          <a:xfrm flipV="1">
            <a:off x="8381" y="5903880"/>
            <a:ext cx="12192000" cy="954119"/>
            <a:chOff x="0" y="0"/>
            <a:chExt cx="12192000" cy="1309115"/>
          </a:xfrm>
        </p:grpSpPr>
        <p:sp>
          <p:nvSpPr>
            <p:cNvPr id="22" name="Rectangle 21">
              <a:extLst>
                <a:ext uri="{FF2B5EF4-FFF2-40B4-BE49-F238E27FC236}">
                  <a16:creationId xmlns:a16="http://schemas.microsoft.com/office/drawing/2014/main" id="{2279A252-D862-3E0D-CD2D-C8A9078BDE97}"/>
                </a:ext>
                <a:ext uri="{C183D7F6-B498-43B3-948B-1728B52AA6E4}">
                  <adec:decorative xmlns:adec="http://schemas.microsoft.com/office/drawing/2017/decorative" val="1"/>
                </a:ext>
              </a:extLst>
            </p:cNvPr>
            <p:cNvSpPr/>
            <p:nvPr/>
          </p:nvSpPr>
          <p:spPr>
            <a:xfrm>
              <a:off x="0" y="0"/>
              <a:ext cx="12192000" cy="1245107"/>
            </a:xfrm>
            <a:prstGeom prst="rect">
              <a:avLst/>
            </a:prstGeom>
            <a:gradFill flip="none" rotWithShape="1">
              <a:gsLst>
                <a:gs pos="40000">
                  <a:srgbClr val="0078D4">
                    <a:alpha val="50000"/>
                  </a:srgbClr>
                </a:gs>
                <a:gs pos="100000">
                  <a:srgbClr val="C53FCC">
                    <a:alpha val="50000"/>
                  </a:srgbClr>
                </a:gs>
              </a:gsLst>
              <a:lin ang="282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24" name="Rectangle 23">
              <a:extLst>
                <a:ext uri="{FF2B5EF4-FFF2-40B4-BE49-F238E27FC236}">
                  <a16:creationId xmlns:a16="http://schemas.microsoft.com/office/drawing/2014/main" id="{7C8E46AC-96E0-409E-E442-C61D89361F90}"/>
                </a:ext>
                <a:ext uri="{C183D7F6-B498-43B3-948B-1728B52AA6E4}">
                  <adec:decorative xmlns:adec="http://schemas.microsoft.com/office/drawing/2017/decorative" val="1"/>
                </a:ext>
              </a:extLst>
            </p:cNvPr>
            <p:cNvSpPr/>
            <p:nvPr/>
          </p:nvSpPr>
          <p:spPr>
            <a:xfrm>
              <a:off x="0" y="1245107"/>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sp>
        <p:nvSpPr>
          <p:cNvPr id="18" name="Rectangle: Rounded Corners 17">
            <a:extLst>
              <a:ext uri="{FF2B5EF4-FFF2-40B4-BE49-F238E27FC236}">
                <a16:creationId xmlns:a16="http://schemas.microsoft.com/office/drawing/2014/main" id="{CB72B3DB-EED5-88D3-0107-9B539A3E7D38}"/>
              </a:ext>
              <a:ext uri="{C183D7F6-B498-43B3-948B-1728B52AA6E4}">
                <adec:decorative xmlns:adec="http://schemas.microsoft.com/office/drawing/2017/decorative" val="1"/>
              </a:ext>
            </a:extLst>
          </p:cNvPr>
          <p:cNvSpPr/>
          <p:nvPr/>
        </p:nvSpPr>
        <p:spPr bwMode="auto">
          <a:xfrm>
            <a:off x="584200" y="1267732"/>
            <a:ext cx="11279147" cy="4497132"/>
          </a:xfrm>
          <a:prstGeom prst="roundRect">
            <a:avLst>
              <a:gd name="adj" fmla="val 2650"/>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8D4"/>
              </a:solidFill>
              <a:effectLst/>
              <a:uLnTx/>
              <a:uFillTx/>
              <a:latin typeface="Segoe Sans Display"/>
              <a:ea typeface="+mn-ea"/>
              <a:cs typeface="+mn-cs"/>
            </a:endParaRPr>
          </a:p>
        </p:txBody>
      </p:sp>
      <p:sp>
        <p:nvSpPr>
          <p:cNvPr id="4" name="Content Placeholder 5">
            <a:extLst>
              <a:ext uri="{FF2B5EF4-FFF2-40B4-BE49-F238E27FC236}">
                <a16:creationId xmlns:a16="http://schemas.microsoft.com/office/drawing/2014/main" id="{343300F8-5F0E-E655-4A70-EF4B86E91694}"/>
              </a:ext>
            </a:extLst>
          </p:cNvPr>
          <p:cNvSpPr txBox="1">
            <a:spLocks/>
          </p:cNvSpPr>
          <p:nvPr/>
        </p:nvSpPr>
        <p:spPr>
          <a:xfrm>
            <a:off x="664997" y="1580147"/>
            <a:ext cx="3320291" cy="12577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defRPr/>
            </a:pPr>
            <a:r>
              <a:rPr lang="en-US" sz="1400">
                <a:solidFill>
                  <a:srgbClr val="091F2C"/>
                </a:solidFill>
                <a:latin typeface="Segoe Sans Display Semibold"/>
              </a:rPr>
              <a:t>Knowledge workers rely on </a:t>
            </a:r>
            <a:br>
              <a:rPr lang="en-US" sz="1400">
                <a:solidFill>
                  <a:srgbClr val="091F2C"/>
                </a:solidFill>
                <a:latin typeface="Segoe Sans Display Semibold"/>
              </a:rPr>
            </a:br>
            <a:r>
              <a:rPr lang="en-US" sz="1400">
                <a:solidFill>
                  <a:srgbClr val="0078D4"/>
                </a:solidFill>
                <a:latin typeface="Segoe Sans Display Semibold"/>
              </a:rPr>
              <a:t>two types of data:</a:t>
            </a:r>
          </a:p>
        </p:txBody>
      </p:sp>
      <p:sp>
        <p:nvSpPr>
          <p:cNvPr id="5" name="Rectangle: Rounded Corners 4">
            <a:extLst>
              <a:ext uri="{FF2B5EF4-FFF2-40B4-BE49-F238E27FC236}">
                <a16:creationId xmlns:a16="http://schemas.microsoft.com/office/drawing/2014/main" id="{6EF33E23-A8BE-BBDA-E47C-6DBB83D748AF}"/>
              </a:ext>
              <a:ext uri="{C183D7F6-B498-43B3-948B-1728B52AA6E4}">
                <adec:decorative xmlns:adec="http://schemas.microsoft.com/office/drawing/2017/decorative" val="0"/>
              </a:ext>
            </a:extLst>
          </p:cNvPr>
          <p:cNvSpPr>
            <a:spLocks/>
          </p:cNvSpPr>
          <p:nvPr/>
        </p:nvSpPr>
        <p:spPr bwMode="auto">
          <a:xfrm>
            <a:off x="664996" y="2216132"/>
            <a:ext cx="3320291" cy="945688"/>
          </a:xfrm>
          <a:prstGeom prst="roundRect">
            <a:avLst>
              <a:gd name="adj" fmla="val 8884"/>
            </a:avLst>
          </a:prstGeom>
          <a:solidFill>
            <a:srgbClr val="F0ECF8"/>
          </a:solidFill>
          <a:ln w="10795" cap="flat" cmpd="sng" algn="ctr">
            <a:noFill/>
            <a:prstDash val="solid"/>
          </a:ln>
          <a:effectLst/>
        </p:spPr>
        <p:txBody>
          <a:bodyPr lIns="91440" tIns="45720" rIns="91440" bIns="45720" rtlCol="0" anchor="t"/>
          <a:lstStyle/>
          <a:p>
            <a:pPr marL="0" marR="0" lvl="2" indent="0" defTabSz="457200" eaLnBrk="1" fontAlgn="auto" latinLnBrk="0" hangingPunct="1">
              <a:lnSpc>
                <a:spcPct val="100000"/>
              </a:lnSpc>
              <a:spcBef>
                <a:spcPts val="400"/>
              </a:spcBef>
              <a:spcAft>
                <a:spcPts val="0"/>
              </a:spcAft>
              <a:buClrTx/>
              <a:buSzPct val="90000"/>
              <a:buFontTx/>
              <a:buNone/>
              <a:tabLst/>
              <a:defRPr/>
            </a:pPr>
            <a:r>
              <a:rPr kumimoji="0" lang="en-US" sz="1600" b="0" i="0" u="none" strike="noStrike" kern="0" cap="none" spc="0" normalizeH="0" baseline="0" noProof="0">
                <a:ln>
                  <a:noFill/>
                </a:ln>
                <a:solidFill>
                  <a:srgbClr val="0070C0"/>
                </a:solidFill>
                <a:effectLst/>
                <a:uLnTx/>
                <a:uFillTx/>
                <a:latin typeface="Segoe Sans Display Semibold"/>
                <a:ea typeface="+mn-ea"/>
                <a:cs typeface="+mn-cs"/>
              </a:rPr>
              <a:t>Web Data</a:t>
            </a:r>
          </a:p>
          <a:p>
            <a:pPr marL="0" marR="0" lvl="2" indent="0" defTabSz="457200" eaLnBrk="1" fontAlgn="auto" latinLnBrk="0" hangingPunct="1">
              <a:lnSpc>
                <a:spcPct val="100000"/>
              </a:lnSpc>
              <a:spcBef>
                <a:spcPts val="400"/>
              </a:spcBef>
              <a:spcAft>
                <a:spcPts val="0"/>
              </a:spcAft>
              <a:buClrTx/>
              <a:buSzPct val="90000"/>
              <a:buFontTx/>
              <a:buNone/>
              <a:tabLst/>
              <a:defRPr/>
            </a:pPr>
            <a:r>
              <a:rPr kumimoji="0" lang="en-US" sz="1400" b="0" i="0" u="none" strike="noStrike" kern="0" cap="none" spc="0" normalizeH="0" baseline="0" noProof="0">
                <a:ln>
                  <a:noFill/>
                </a:ln>
                <a:solidFill>
                  <a:srgbClr val="091F2C"/>
                </a:solidFill>
                <a:effectLst/>
                <a:uLnTx/>
                <a:uFillTx/>
                <a:latin typeface="Segoe Sans Display"/>
                <a:ea typeface="+mn-ea"/>
                <a:cs typeface="+mn-cs"/>
              </a:rPr>
              <a:t>Publicly available data that helps define the current state of the world.</a:t>
            </a:r>
          </a:p>
        </p:txBody>
      </p:sp>
      <p:sp>
        <p:nvSpPr>
          <p:cNvPr id="6" name="Content Placeholder 5">
            <a:extLst>
              <a:ext uri="{FF2B5EF4-FFF2-40B4-BE49-F238E27FC236}">
                <a16:creationId xmlns:a16="http://schemas.microsoft.com/office/drawing/2014/main" id="{FB91F0C6-5379-2513-2867-92D81B30D338}"/>
              </a:ext>
            </a:extLst>
          </p:cNvPr>
          <p:cNvSpPr txBox="1">
            <a:spLocks/>
          </p:cNvSpPr>
          <p:nvPr/>
        </p:nvSpPr>
        <p:spPr>
          <a:xfrm>
            <a:off x="4236023" y="1580147"/>
            <a:ext cx="3491185" cy="12577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defRPr/>
            </a:pPr>
            <a:r>
              <a:rPr lang="en-US" sz="1400">
                <a:solidFill>
                  <a:srgbClr val="0078D4"/>
                </a:solidFill>
                <a:latin typeface="Segoe Sans Display Semibold"/>
              </a:rPr>
              <a:t>Copilot Chat </a:t>
            </a:r>
            <a:r>
              <a:rPr lang="en-US" sz="1400">
                <a:solidFill>
                  <a:srgbClr val="091F2C"/>
                </a:solidFill>
                <a:latin typeface="Segoe Sans Display Semibold"/>
              </a:rPr>
              <a:t>relies on the latest large language models to quickly search work and web data sets and provide rapid quick, concise answers.</a:t>
            </a:r>
          </a:p>
        </p:txBody>
      </p:sp>
      <p:sp>
        <p:nvSpPr>
          <p:cNvPr id="7" name="Rectangle: Rounded Corners 6">
            <a:extLst>
              <a:ext uri="{FF2B5EF4-FFF2-40B4-BE49-F238E27FC236}">
                <a16:creationId xmlns:a16="http://schemas.microsoft.com/office/drawing/2014/main" id="{594F3E8B-637E-7292-D586-D1768C93434A}"/>
              </a:ext>
              <a:ext uri="{C183D7F6-B498-43B3-948B-1728B52AA6E4}">
                <adec:decorative xmlns:adec="http://schemas.microsoft.com/office/drawing/2017/decorative" val="0"/>
              </a:ext>
            </a:extLst>
          </p:cNvPr>
          <p:cNvSpPr>
            <a:spLocks/>
          </p:cNvSpPr>
          <p:nvPr/>
        </p:nvSpPr>
        <p:spPr bwMode="auto">
          <a:xfrm>
            <a:off x="4253766" y="2630624"/>
            <a:ext cx="3320291" cy="1552906"/>
          </a:xfrm>
          <a:prstGeom prst="roundRect">
            <a:avLst>
              <a:gd name="adj" fmla="val 3879"/>
            </a:avLst>
          </a:prstGeom>
          <a:solidFill>
            <a:srgbClr val="F0ECF8"/>
          </a:solidFill>
          <a:ln w="10795" cap="flat" cmpd="sng" algn="ctr">
            <a:noFill/>
            <a:prstDash val="solid"/>
          </a:ln>
          <a:effectLst/>
        </p:spPr>
        <p:txBody>
          <a:bodyPr lIns="91440" tIns="45720" rIns="91440" bIns="45720" rtlCol="0" anchor="t"/>
          <a:lstStyle/>
          <a:p>
            <a:pPr marL="0" marR="0" lvl="2" indent="0" defTabSz="457200" eaLnBrk="1" fontAlgn="auto" latinLnBrk="0" hangingPunct="1">
              <a:lnSpc>
                <a:spcPct val="100000"/>
              </a:lnSpc>
              <a:spcBef>
                <a:spcPts val="400"/>
              </a:spcBef>
              <a:spcAft>
                <a:spcPts val="0"/>
              </a:spcAft>
              <a:buClrTx/>
              <a:buSzPct val="90000"/>
              <a:buFontTx/>
              <a:buNone/>
              <a:tabLst/>
              <a:defRPr/>
            </a:pPr>
            <a:r>
              <a:rPr kumimoji="0" lang="en-US" sz="1600" b="0" i="0" u="none" strike="noStrike" kern="0" cap="none" spc="0" normalizeH="0" baseline="0" noProof="0">
                <a:ln>
                  <a:noFill/>
                </a:ln>
                <a:solidFill>
                  <a:srgbClr val="0070C0"/>
                </a:solidFill>
                <a:effectLst/>
                <a:uLnTx/>
                <a:uFillTx/>
                <a:latin typeface="Segoe Sans Display Semibold"/>
                <a:ea typeface="+mn-ea"/>
                <a:cs typeface="+mn-cs"/>
              </a:rPr>
              <a:t>Retrieval Augmented Generation</a:t>
            </a:r>
          </a:p>
          <a:p>
            <a:pPr marL="0" marR="0" lvl="2" indent="0" defTabSz="457200" eaLnBrk="1" fontAlgn="auto" latinLnBrk="0" hangingPunct="1">
              <a:lnSpc>
                <a:spcPct val="100000"/>
              </a:lnSpc>
              <a:spcBef>
                <a:spcPts val="400"/>
              </a:spcBef>
              <a:spcAft>
                <a:spcPts val="0"/>
              </a:spcAft>
              <a:buClrTx/>
              <a:buSzPct val="90000"/>
              <a:buFontTx/>
              <a:buNone/>
              <a:tabLst/>
              <a:defRPr/>
            </a:pPr>
            <a:r>
              <a:rPr kumimoji="0" lang="en-US" sz="1400" b="0" i="0" u="none" strike="noStrike" kern="0" cap="none" spc="0" normalizeH="0" baseline="0" noProof="0">
                <a:ln>
                  <a:noFill/>
                </a:ln>
                <a:solidFill>
                  <a:srgbClr val="091F2C"/>
                </a:solidFill>
                <a:effectLst/>
                <a:uLnTx/>
                <a:uFillTx/>
                <a:latin typeface="Segoe Sans Display"/>
                <a:ea typeface="+mn-ea"/>
                <a:cs typeface="+mn-cs"/>
              </a:rPr>
              <a:t>Copilot Chat uses a tool called Retrieval Augmented Generation to search across all of a user’s data – and the web – to extract the items most relevant to the question asked.</a:t>
            </a:r>
          </a:p>
        </p:txBody>
      </p:sp>
      <p:sp>
        <p:nvSpPr>
          <p:cNvPr id="8" name="Rectangle: Rounded Corners 7">
            <a:extLst>
              <a:ext uri="{FF2B5EF4-FFF2-40B4-BE49-F238E27FC236}">
                <a16:creationId xmlns:a16="http://schemas.microsoft.com/office/drawing/2014/main" id="{AB732632-38DE-B247-3AE3-5A4AB462F350}"/>
              </a:ext>
              <a:ext uri="{C183D7F6-B498-43B3-948B-1728B52AA6E4}">
                <adec:decorative xmlns:adec="http://schemas.microsoft.com/office/drawing/2017/decorative" val="1"/>
              </a:ext>
            </a:extLst>
          </p:cNvPr>
          <p:cNvSpPr/>
          <p:nvPr/>
        </p:nvSpPr>
        <p:spPr bwMode="auto">
          <a:xfrm>
            <a:off x="7842535" y="1435806"/>
            <a:ext cx="3896323" cy="4254721"/>
          </a:xfrm>
          <a:prstGeom prst="roundRect">
            <a:avLst>
              <a:gd name="adj" fmla="val 2650"/>
            </a:avLst>
          </a:prstGeom>
          <a:solidFill>
            <a:srgbClr val="0A1F2B">
              <a:lumMod val="20000"/>
              <a:lumOff val="80000"/>
            </a:srgbClr>
          </a:solidFill>
          <a:ln w="12700" cap="flat" cmpd="sng" algn="ctr">
            <a:noFill/>
            <a:prstDash val="solid"/>
          </a:ln>
          <a:effectLst>
            <a:outerShdw blurRad="177800" dist="25400" algn="tl" rotWithShape="0">
              <a:prstClr val="black">
                <a:alpha val="1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91F2C"/>
              </a:solidFill>
              <a:effectLst/>
              <a:uLnTx/>
              <a:uFillTx/>
              <a:latin typeface="Segoe Sans Display"/>
              <a:ea typeface="+mn-ea"/>
              <a:cs typeface="+mn-cs"/>
            </a:endParaRPr>
          </a:p>
        </p:txBody>
      </p:sp>
      <p:sp>
        <p:nvSpPr>
          <p:cNvPr id="10" name="Rectangle: Rounded Corners 9" descr="box highlighting the section of text">
            <a:extLst>
              <a:ext uri="{FF2B5EF4-FFF2-40B4-BE49-F238E27FC236}">
                <a16:creationId xmlns:a16="http://schemas.microsoft.com/office/drawing/2014/main" id="{2025955E-D2A7-3776-681F-D18AE35BEC78}"/>
              </a:ext>
            </a:extLst>
          </p:cNvPr>
          <p:cNvSpPr/>
          <p:nvPr/>
        </p:nvSpPr>
        <p:spPr>
          <a:xfrm>
            <a:off x="7842535" y="1435806"/>
            <a:ext cx="3896323" cy="4254721"/>
          </a:xfrm>
          <a:prstGeom prst="roundRect">
            <a:avLst>
              <a:gd name="adj" fmla="val 1576"/>
            </a:avLst>
          </a:prstGeom>
          <a:noFill/>
          <a:ln w="38100" cap="flat" cmpd="sng" algn="ctr">
            <a:gradFill flip="none" rotWithShape="1">
              <a:gsLst>
                <a:gs pos="0">
                  <a:srgbClr val="8661C5"/>
                </a:gs>
                <a:gs pos="100000">
                  <a:srgbClr val="0A1F2B"/>
                </a:gs>
              </a:gsLst>
              <a:lin ang="2700000" scaled="1"/>
              <a:tileRect/>
            </a:gra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91F2C"/>
              </a:solidFill>
              <a:effectLst/>
              <a:uLnTx/>
              <a:uFillTx/>
              <a:latin typeface="Segoe Sans Display"/>
              <a:ea typeface="+mn-ea"/>
              <a:cs typeface="+mn-cs"/>
            </a:endParaRPr>
          </a:p>
        </p:txBody>
      </p:sp>
      <p:sp>
        <p:nvSpPr>
          <p:cNvPr id="11" name="Content Placeholder 5">
            <a:extLst>
              <a:ext uri="{FF2B5EF4-FFF2-40B4-BE49-F238E27FC236}">
                <a16:creationId xmlns:a16="http://schemas.microsoft.com/office/drawing/2014/main" id="{159C8CF6-8BFD-8A65-677F-9AE196297626}"/>
              </a:ext>
            </a:extLst>
          </p:cNvPr>
          <p:cNvSpPr txBox="1">
            <a:spLocks/>
          </p:cNvSpPr>
          <p:nvPr/>
        </p:nvSpPr>
        <p:spPr>
          <a:xfrm>
            <a:off x="7977944" y="1580147"/>
            <a:ext cx="3607764" cy="12577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defRPr/>
            </a:pPr>
            <a:r>
              <a:rPr lang="en-US" sz="1400">
                <a:solidFill>
                  <a:srgbClr val="0078D4"/>
                </a:solidFill>
                <a:latin typeface="Segoe Sans Display Semibold"/>
              </a:rPr>
              <a:t>Researcher</a:t>
            </a:r>
            <a:r>
              <a:rPr lang="en-US" sz="1400">
                <a:solidFill>
                  <a:srgbClr val="091F2C"/>
                </a:solidFill>
                <a:latin typeface="Segoe Sans Display Semibold"/>
              </a:rPr>
              <a:t> builds on Copilot Chat with a new class of models – advanced reasoning models – to create a research plan, execute it, and build more comprehensive, complex, and exec-ready reports.</a:t>
            </a:r>
          </a:p>
        </p:txBody>
      </p:sp>
      <p:sp>
        <p:nvSpPr>
          <p:cNvPr id="12" name="Rectangle: Rounded Corners 11">
            <a:extLst>
              <a:ext uri="{FF2B5EF4-FFF2-40B4-BE49-F238E27FC236}">
                <a16:creationId xmlns:a16="http://schemas.microsoft.com/office/drawing/2014/main" id="{5408F296-6247-1636-26DC-13BE9E512EC1}"/>
              </a:ext>
              <a:ext uri="{C183D7F6-B498-43B3-948B-1728B52AA6E4}">
                <adec:decorative xmlns:adec="http://schemas.microsoft.com/office/drawing/2017/decorative" val="0"/>
              </a:ext>
            </a:extLst>
          </p:cNvPr>
          <p:cNvSpPr>
            <a:spLocks/>
          </p:cNvSpPr>
          <p:nvPr/>
        </p:nvSpPr>
        <p:spPr bwMode="auto">
          <a:xfrm>
            <a:off x="7995687" y="2785425"/>
            <a:ext cx="3607764" cy="1420217"/>
          </a:xfrm>
          <a:prstGeom prst="roundRect">
            <a:avLst>
              <a:gd name="adj" fmla="val 7503"/>
            </a:avLst>
          </a:prstGeom>
          <a:solidFill>
            <a:srgbClr val="F0ECF8"/>
          </a:solidFill>
          <a:ln w="10795" cap="flat" cmpd="sng" algn="ctr">
            <a:noFill/>
            <a:prstDash val="solid"/>
          </a:ln>
          <a:effectLst/>
        </p:spPr>
        <p:txBody>
          <a:bodyPr lIns="91440" tIns="45720" rIns="91440" bIns="45720" rtlCol="0" anchor="t"/>
          <a:lstStyle/>
          <a:p>
            <a:pPr marL="0" marR="0" lvl="2" indent="0" defTabSz="457200" eaLnBrk="1" fontAlgn="auto" latinLnBrk="0" hangingPunct="1">
              <a:lnSpc>
                <a:spcPct val="100000"/>
              </a:lnSpc>
              <a:spcBef>
                <a:spcPts val="400"/>
              </a:spcBef>
              <a:spcAft>
                <a:spcPts val="0"/>
              </a:spcAft>
              <a:buClrTx/>
              <a:buSzPct val="90000"/>
              <a:buFontTx/>
              <a:buNone/>
              <a:tabLst/>
              <a:defRPr/>
            </a:pPr>
            <a:r>
              <a:rPr kumimoji="0" lang="en-US" sz="1600" b="0" i="0" u="none" strike="noStrike" kern="0" cap="none" spc="0" normalizeH="0" baseline="0" noProof="0">
                <a:ln>
                  <a:noFill/>
                </a:ln>
                <a:solidFill>
                  <a:srgbClr val="0070C0"/>
                </a:solidFill>
                <a:effectLst/>
                <a:uLnTx/>
                <a:uFillTx/>
                <a:latin typeface="Segoe Sans Display Semibold"/>
                <a:ea typeface="+mn-ea"/>
                <a:cs typeface="+mn-cs"/>
              </a:rPr>
              <a:t>Chain of Thought</a:t>
            </a:r>
          </a:p>
          <a:p>
            <a:pPr marL="0" marR="0" lvl="2" indent="0" defTabSz="457200" eaLnBrk="1" fontAlgn="auto" latinLnBrk="0" hangingPunct="1">
              <a:lnSpc>
                <a:spcPct val="100000"/>
              </a:lnSpc>
              <a:spcBef>
                <a:spcPts val="400"/>
              </a:spcBef>
              <a:spcAft>
                <a:spcPts val="0"/>
              </a:spcAft>
              <a:buClrTx/>
              <a:buSzPct val="90000"/>
              <a:buFontTx/>
              <a:buNone/>
              <a:tabLst/>
              <a:defRPr/>
            </a:pPr>
            <a:r>
              <a:rPr kumimoji="0" lang="en-US" sz="1400" b="0" i="0" u="none" strike="noStrike" kern="0" cap="none" spc="0" normalizeH="0" baseline="0" noProof="0">
                <a:ln>
                  <a:noFill/>
                </a:ln>
                <a:solidFill>
                  <a:srgbClr val="091F2C"/>
                </a:solidFill>
                <a:effectLst/>
                <a:uLnTx/>
                <a:uFillTx/>
                <a:latin typeface="Segoe Sans Display"/>
                <a:ea typeface="+mn-ea"/>
                <a:cs typeface="+mn-cs"/>
              </a:rPr>
              <a:t>In response to a prompt, Researcher uses recursive reasoning to understand a task, perform research, and create a report.</a:t>
            </a:r>
          </a:p>
        </p:txBody>
      </p:sp>
      <p:sp>
        <p:nvSpPr>
          <p:cNvPr id="13" name="Rectangle: Rounded Corners 12">
            <a:extLst>
              <a:ext uri="{FF2B5EF4-FFF2-40B4-BE49-F238E27FC236}">
                <a16:creationId xmlns:a16="http://schemas.microsoft.com/office/drawing/2014/main" id="{102CA584-B1FF-CE36-5493-72DB53CC0DC6}"/>
              </a:ext>
              <a:ext uri="{C183D7F6-B498-43B3-948B-1728B52AA6E4}">
                <adec:decorative xmlns:adec="http://schemas.microsoft.com/office/drawing/2017/decorative" val="0"/>
              </a:ext>
            </a:extLst>
          </p:cNvPr>
          <p:cNvSpPr>
            <a:spLocks/>
          </p:cNvSpPr>
          <p:nvPr/>
        </p:nvSpPr>
        <p:spPr bwMode="auto">
          <a:xfrm>
            <a:off x="7995686" y="4315633"/>
            <a:ext cx="3607764" cy="1207028"/>
          </a:xfrm>
          <a:prstGeom prst="roundRect">
            <a:avLst>
              <a:gd name="adj" fmla="val 8884"/>
            </a:avLst>
          </a:prstGeom>
          <a:solidFill>
            <a:srgbClr val="F0ECF8"/>
          </a:solidFill>
          <a:ln w="10795" cap="flat" cmpd="sng" algn="ctr">
            <a:noFill/>
            <a:prstDash val="solid"/>
          </a:ln>
          <a:effectLst/>
        </p:spPr>
        <p:txBody>
          <a:bodyPr lIns="91440" tIns="45720" rIns="91440" bIns="45720" rtlCol="0" anchor="t"/>
          <a:lstStyle/>
          <a:p>
            <a:pPr marL="0" marR="0" lvl="2" indent="0" defTabSz="457200" eaLnBrk="1" fontAlgn="auto" latinLnBrk="0" hangingPunct="1">
              <a:lnSpc>
                <a:spcPct val="100000"/>
              </a:lnSpc>
              <a:spcBef>
                <a:spcPts val="400"/>
              </a:spcBef>
              <a:spcAft>
                <a:spcPts val="0"/>
              </a:spcAft>
              <a:buClrTx/>
              <a:buSzPct val="90000"/>
              <a:buFontTx/>
              <a:buNone/>
              <a:tabLst/>
              <a:defRPr/>
            </a:pPr>
            <a:r>
              <a:rPr kumimoji="0" lang="en-US" sz="1600" b="0" i="0" u="none" strike="noStrike" kern="0" cap="none" spc="0" normalizeH="0" baseline="0" noProof="0">
                <a:ln>
                  <a:noFill/>
                </a:ln>
                <a:solidFill>
                  <a:srgbClr val="0070C0"/>
                </a:solidFill>
                <a:effectLst/>
                <a:uLnTx/>
                <a:uFillTx/>
                <a:latin typeface="Segoe Sans Display Semibold"/>
                <a:ea typeface="+mn-ea"/>
                <a:cs typeface="+mn-cs"/>
              </a:rPr>
              <a:t>Research</a:t>
            </a:r>
          </a:p>
          <a:p>
            <a:pPr marL="0" marR="0" lvl="2" indent="0" defTabSz="457200" eaLnBrk="1" fontAlgn="auto" latinLnBrk="0" hangingPunct="1">
              <a:lnSpc>
                <a:spcPct val="100000"/>
              </a:lnSpc>
              <a:spcBef>
                <a:spcPts val="400"/>
              </a:spcBef>
              <a:spcAft>
                <a:spcPts val="0"/>
              </a:spcAft>
              <a:buClrTx/>
              <a:buSzPct val="90000"/>
              <a:buFontTx/>
              <a:buNone/>
              <a:tabLst/>
              <a:defRPr/>
            </a:pPr>
            <a:r>
              <a:rPr kumimoji="0" lang="en-US" sz="1400" b="0" i="0" u="none" strike="noStrike" kern="0" cap="none" spc="0" normalizeH="0" baseline="0" noProof="0">
                <a:ln>
                  <a:noFill/>
                </a:ln>
                <a:solidFill>
                  <a:srgbClr val="091F2C"/>
                </a:solidFill>
                <a:effectLst/>
                <a:uLnTx/>
                <a:uFillTx/>
                <a:latin typeface="Segoe Sans Display"/>
                <a:ea typeface="+mn-ea"/>
                <a:cs typeface="+mn-cs"/>
              </a:rPr>
              <a:t>Researcher is built on a model that’s been taught to think like a professional researcher.</a:t>
            </a:r>
          </a:p>
        </p:txBody>
      </p:sp>
      <p:sp>
        <p:nvSpPr>
          <p:cNvPr id="14" name="Rectangle: Rounded Corners 13">
            <a:extLst>
              <a:ext uri="{FF2B5EF4-FFF2-40B4-BE49-F238E27FC236}">
                <a16:creationId xmlns:a16="http://schemas.microsoft.com/office/drawing/2014/main" id="{787732B1-A45F-931C-7768-4A2706BF2F37}"/>
              </a:ext>
              <a:ext uri="{C183D7F6-B498-43B3-948B-1728B52AA6E4}">
                <adec:decorative xmlns:adec="http://schemas.microsoft.com/office/drawing/2017/decorative" val="0"/>
              </a:ext>
            </a:extLst>
          </p:cNvPr>
          <p:cNvSpPr>
            <a:spLocks/>
          </p:cNvSpPr>
          <p:nvPr/>
        </p:nvSpPr>
        <p:spPr bwMode="auto">
          <a:xfrm>
            <a:off x="664995" y="3407077"/>
            <a:ext cx="3320291" cy="1331858"/>
          </a:xfrm>
          <a:prstGeom prst="roundRect">
            <a:avLst>
              <a:gd name="adj" fmla="val 7503"/>
            </a:avLst>
          </a:prstGeom>
          <a:solidFill>
            <a:srgbClr val="F0ECF8"/>
          </a:solidFill>
          <a:ln w="10795" cap="flat" cmpd="sng" algn="ctr">
            <a:noFill/>
            <a:prstDash val="solid"/>
          </a:ln>
          <a:effectLst/>
        </p:spPr>
        <p:txBody>
          <a:bodyPr lIns="91440" tIns="45720" rIns="91440" bIns="45720" rtlCol="0" anchor="t"/>
          <a:lstStyle/>
          <a:p>
            <a:pPr marL="0" marR="0" lvl="2" indent="0" defTabSz="457200" eaLnBrk="1" fontAlgn="auto" latinLnBrk="0" hangingPunct="1">
              <a:lnSpc>
                <a:spcPct val="100000"/>
              </a:lnSpc>
              <a:spcBef>
                <a:spcPts val="400"/>
              </a:spcBef>
              <a:spcAft>
                <a:spcPts val="0"/>
              </a:spcAft>
              <a:buClrTx/>
              <a:buSzPct val="90000"/>
              <a:buFontTx/>
              <a:buNone/>
              <a:tabLst/>
              <a:defRPr/>
            </a:pPr>
            <a:r>
              <a:rPr kumimoji="0" lang="en-US" sz="1600" b="0" i="0" u="none" strike="noStrike" kern="0" cap="none" spc="0" normalizeH="0" baseline="0" noProof="0">
                <a:ln>
                  <a:noFill/>
                </a:ln>
                <a:solidFill>
                  <a:srgbClr val="0070C0"/>
                </a:solidFill>
                <a:effectLst/>
                <a:uLnTx/>
                <a:uFillTx/>
                <a:latin typeface="Segoe Sans Display Semibold"/>
                <a:ea typeface="+mn-ea"/>
                <a:cs typeface="+mn-cs"/>
              </a:rPr>
              <a:t>Work Data</a:t>
            </a:r>
          </a:p>
          <a:p>
            <a:pPr marL="0" marR="0" lvl="2" indent="0" defTabSz="457200" eaLnBrk="1" fontAlgn="auto" latinLnBrk="0" hangingPunct="1">
              <a:lnSpc>
                <a:spcPct val="100000"/>
              </a:lnSpc>
              <a:spcBef>
                <a:spcPts val="400"/>
              </a:spcBef>
              <a:spcAft>
                <a:spcPts val="0"/>
              </a:spcAft>
              <a:buClrTx/>
              <a:buSzPct val="90000"/>
              <a:buFontTx/>
              <a:buNone/>
              <a:tabLst/>
              <a:defRPr/>
            </a:pPr>
            <a:r>
              <a:rPr kumimoji="0" lang="en-US" sz="1400" b="0" i="0" u="none" strike="noStrike" kern="0" cap="none" spc="0" normalizeH="0" baseline="0" noProof="0">
                <a:ln>
                  <a:noFill/>
                </a:ln>
                <a:solidFill>
                  <a:srgbClr val="091F2C"/>
                </a:solidFill>
                <a:effectLst/>
                <a:uLnTx/>
                <a:uFillTx/>
                <a:latin typeface="Segoe Sans Display"/>
                <a:ea typeface="+mn-ea"/>
                <a:cs typeface="+mn-cs"/>
              </a:rPr>
              <a:t>The proprietary data that a user has access to, from emails and call transcripts to SharePoint sites and databases.</a:t>
            </a:r>
          </a:p>
        </p:txBody>
      </p:sp>
      <p:sp>
        <p:nvSpPr>
          <p:cNvPr id="17" name="TextBox 16">
            <a:extLst>
              <a:ext uri="{FF2B5EF4-FFF2-40B4-BE49-F238E27FC236}">
                <a16:creationId xmlns:a16="http://schemas.microsoft.com/office/drawing/2014/main" id="{C86A495B-D23A-BCF1-1B94-0E802AE35735}"/>
              </a:ext>
            </a:extLst>
          </p:cNvPr>
          <p:cNvSpPr txBox="1"/>
          <p:nvPr/>
        </p:nvSpPr>
        <p:spPr>
          <a:xfrm>
            <a:off x="1661362" y="6138003"/>
            <a:ext cx="10201985" cy="5693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chemeClr val="bg1"/>
                </a:solidFill>
                <a:effectLst/>
                <a:uLnTx/>
                <a:uFillTx/>
                <a:latin typeface="Segoe Pro Semibold" panose="020B0702040504020203" pitchFamily="34" charset="0"/>
              </a:rPr>
              <a:t>Researcher works FOR you to compile deeper, more thorough content – this may take minutes</a:t>
            </a:r>
            <a:r>
              <a:rPr lang="en-US" sz="1600">
                <a:solidFill>
                  <a:schemeClr val="bg1"/>
                </a:solidFill>
                <a:latin typeface="Segoe Pro Semibold" panose="020B0702040504020203" pitchFamily="34" charset="0"/>
              </a:rPr>
              <a:t>. </a:t>
            </a:r>
          </a:p>
          <a:p>
            <a:pPr marL="0" marR="0" lvl="0" indent="0" algn="ctr" defTabSz="914400" rtl="0" eaLnBrk="1" fontAlgn="auto" latinLnBrk="0" hangingPunct="1">
              <a:lnSpc>
                <a:spcPct val="100000"/>
              </a:lnSpc>
              <a:spcBef>
                <a:spcPts val="0"/>
              </a:spcBef>
              <a:spcAft>
                <a:spcPts val="600"/>
              </a:spcAft>
              <a:buClrTx/>
              <a:buSzTx/>
              <a:buFontTx/>
              <a:buNone/>
              <a:tabLst/>
              <a:defRPr/>
            </a:pPr>
            <a:r>
              <a:rPr lang="en-US" sz="1600">
                <a:solidFill>
                  <a:schemeClr val="bg1"/>
                </a:solidFill>
                <a:latin typeface="Segoe Pro Semibold" panose="020B0702040504020203" pitchFamily="34" charset="0"/>
              </a:rPr>
              <a:t>Continue tasks, attend a meeting or use M365 Copilot via another channel while it works!</a:t>
            </a:r>
            <a:endParaRPr kumimoji="0" lang="en-GB" sz="1600" b="0" i="0" u="none" strike="noStrike" kern="1200" cap="none" spc="0" normalizeH="0" baseline="0" noProof="0">
              <a:ln>
                <a:noFill/>
              </a:ln>
              <a:solidFill>
                <a:schemeClr val="bg1"/>
              </a:solidFill>
              <a:effectLst/>
              <a:uLnTx/>
              <a:uFillTx/>
              <a:latin typeface="Segoe Pro Semibold" panose="020B0702040504020203" pitchFamily="34" charset="0"/>
            </a:endParaRPr>
          </a:p>
        </p:txBody>
      </p:sp>
      <p:sp>
        <p:nvSpPr>
          <p:cNvPr id="26" name="Title 1">
            <a:extLst>
              <a:ext uri="{FF2B5EF4-FFF2-40B4-BE49-F238E27FC236}">
                <a16:creationId xmlns:a16="http://schemas.microsoft.com/office/drawing/2014/main" id="{B9433357-8DFB-C89E-DDE5-8DB50A77482B}"/>
              </a:ext>
            </a:extLst>
          </p:cNvPr>
          <p:cNvSpPr txBox="1">
            <a:spLocks/>
          </p:cNvSpPr>
          <p:nvPr/>
        </p:nvSpPr>
        <p:spPr>
          <a:xfrm>
            <a:off x="588263" y="457200"/>
            <a:ext cx="11018520" cy="5539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32742">
              <a:lnSpc>
                <a:spcPct val="120000"/>
              </a:lnSpc>
            </a:pPr>
            <a:r>
              <a:rPr lang="en-GB" sz="3600" spc="-50">
                <a:ln w="3175">
                  <a:noFill/>
                </a:ln>
                <a:latin typeface="Segoe Sans Display Semibold" pitchFamily="2" charset="0"/>
                <a:ea typeface="+mn-ea"/>
                <a:cs typeface="Segoe Sans Display Semibold" pitchFamily="2" charset="0"/>
              </a:rPr>
              <a:t>How it Works</a:t>
            </a:r>
            <a:endParaRPr lang="en-AU" sz="3600" spc="-50">
              <a:ln w="3175">
                <a:noFill/>
              </a:ln>
              <a:latin typeface="Segoe Sans Display Semibold" pitchFamily="2" charset="0"/>
              <a:ea typeface="+mn-ea"/>
              <a:cs typeface="Segoe Sans Display Semibold" pitchFamily="2" charset="0"/>
            </a:endParaRPr>
          </a:p>
        </p:txBody>
      </p:sp>
      <p:sp>
        <p:nvSpPr>
          <p:cNvPr id="20" name="Rectangle: Rounded Corners 10 - 1">
            <a:extLst>
              <a:ext uri="{FF2B5EF4-FFF2-40B4-BE49-F238E27FC236}">
                <a16:creationId xmlns:a16="http://schemas.microsoft.com/office/drawing/2014/main" id="{495971D3-A7A9-F0DE-1DAE-F366461AF944}"/>
              </a:ext>
            </a:extLst>
          </p:cNvPr>
          <p:cNvSpPr>
            <a:spLocks/>
          </p:cNvSpPr>
          <p:nvPr/>
        </p:nvSpPr>
        <p:spPr>
          <a:xfrm>
            <a:off x="1056779" y="6089547"/>
            <a:ext cx="1209165" cy="689105"/>
          </a:xfrm>
          <a:prstGeom prst="roundRect">
            <a:avLst>
              <a:gd name="adj" fmla="val 12539"/>
            </a:avLst>
          </a:prstGeom>
          <a:solidFill>
            <a:srgbClr val="0078D4"/>
          </a:solidFill>
          <a:ln w="10795" cap="flat" cmpd="sng" algn="ctr">
            <a:noFill/>
            <a:prstDash val="solid"/>
          </a:ln>
          <a:effectLst>
            <a:outerShdw blurRad="127000" dist="50800" dir="5400000" algn="ctr" rotWithShape="0">
              <a:srgbClr val="000000">
                <a:alpha val="1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ct val="0"/>
              </a:spcBef>
              <a:spcAft>
                <a:spcPts val="800"/>
              </a:spcAft>
              <a:buClrTx/>
              <a:buSzTx/>
              <a:buFontTx/>
              <a:buNone/>
              <a:tabLst/>
              <a:defRPr/>
            </a:pPr>
            <a:r>
              <a:rPr kumimoji="0" lang="en-US" sz="2400" b="1" i="0" u="none" strike="noStrike" kern="0" cap="none" spc="0" normalizeH="0" baseline="0" noProof="0">
                <a:ln>
                  <a:noFill/>
                </a:ln>
                <a:solidFill>
                  <a:srgbClr val="FFFFFF"/>
                </a:solidFill>
                <a:effectLst/>
                <a:uLnTx/>
                <a:uFillTx/>
                <a:latin typeface="Segoe Sans Display Semibold"/>
                <a:ea typeface="+mn-ea"/>
                <a:cs typeface="+mn-cs"/>
              </a:rPr>
              <a:t>Tip !</a:t>
            </a:r>
            <a:endParaRPr kumimoji="0" lang="en-US" sz="2400" b="0" i="0" u="none" strike="noStrike" kern="0" cap="none" spc="0" normalizeH="0" baseline="0" noProof="0">
              <a:ln w="3175">
                <a:noFill/>
              </a:ln>
              <a:solidFill>
                <a:srgbClr val="FFFFFF"/>
              </a:solidFill>
              <a:effectLst/>
              <a:uLnTx/>
              <a:uFillTx/>
              <a:latin typeface="Segoe Sans Display Semibold"/>
              <a:ea typeface="+mn-ea"/>
              <a:cs typeface="+mn-cs"/>
            </a:endParaRPr>
          </a:p>
        </p:txBody>
      </p:sp>
    </p:spTree>
    <p:extLst>
      <p:ext uri="{BB962C8B-B14F-4D97-AF65-F5344CB8AC3E}">
        <p14:creationId xmlns:p14="http://schemas.microsoft.com/office/powerpoint/2010/main" val="178782291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19C14-E8AA-9B78-2F24-6BE88BD10EE1}"/>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FEC6EC6B-EBE9-EE61-CA34-797ED6D122B2}"/>
              </a:ext>
              <a:ext uri="{C183D7F6-B498-43B3-948B-1728B52AA6E4}">
                <adec:decorative xmlns:adec="http://schemas.microsoft.com/office/drawing/2017/decorative" val="1"/>
              </a:ext>
            </a:extLst>
          </p:cNvPr>
          <p:cNvSpPr/>
          <p:nvPr/>
        </p:nvSpPr>
        <p:spPr>
          <a:xfrm rot="16200000">
            <a:off x="3231545" y="-2102460"/>
            <a:ext cx="5728910" cy="12192000"/>
          </a:xfrm>
          <a:prstGeom prst="rect">
            <a:avLst/>
          </a:prstGeom>
          <a:gradFill flip="none" rotWithShape="1">
            <a:gsLst>
              <a:gs pos="40000">
                <a:srgbClr val="0078D4">
                  <a:alpha val="50000"/>
                </a:srgbClr>
              </a:gs>
              <a:gs pos="100000">
                <a:srgbClr val="C53FCC">
                  <a:alpha val="50000"/>
                </a:srgbClr>
              </a:gs>
            </a:gsLst>
            <a:lin ang="282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0" name="Rectangle: Rounded Corners 9">
            <a:extLst>
              <a:ext uri="{FF2B5EF4-FFF2-40B4-BE49-F238E27FC236}">
                <a16:creationId xmlns:a16="http://schemas.microsoft.com/office/drawing/2014/main" id="{48DFAB71-3B67-80D3-4B8A-E23EF10E5941}"/>
              </a:ext>
              <a:ext uri="{C183D7F6-B498-43B3-948B-1728B52AA6E4}">
                <adec:decorative xmlns:adec="http://schemas.microsoft.com/office/drawing/2017/decorative" val="1"/>
              </a:ext>
            </a:extLst>
          </p:cNvPr>
          <p:cNvSpPr/>
          <p:nvPr/>
        </p:nvSpPr>
        <p:spPr bwMode="auto">
          <a:xfrm>
            <a:off x="555818" y="1282222"/>
            <a:ext cx="11080364" cy="5420728"/>
          </a:xfrm>
          <a:prstGeom prst="roundRect">
            <a:avLst>
              <a:gd name="adj" fmla="val 2650"/>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8D4"/>
              </a:solidFill>
              <a:effectLst/>
              <a:uLnTx/>
              <a:uFillTx/>
              <a:latin typeface="Segoe Sans Display"/>
              <a:ea typeface="+mn-ea"/>
              <a:cs typeface="+mn-cs"/>
            </a:endParaRPr>
          </a:p>
        </p:txBody>
      </p:sp>
      <p:sp>
        <p:nvSpPr>
          <p:cNvPr id="2" name="Title 1">
            <a:extLst>
              <a:ext uri="{FF2B5EF4-FFF2-40B4-BE49-F238E27FC236}">
                <a16:creationId xmlns:a16="http://schemas.microsoft.com/office/drawing/2014/main" id="{4E694EA5-FCAD-B970-09FE-C0382F9C3C6D}"/>
              </a:ext>
            </a:extLst>
          </p:cNvPr>
          <p:cNvSpPr>
            <a:spLocks noGrp="1"/>
          </p:cNvSpPr>
          <p:nvPr>
            <p:ph type="title"/>
          </p:nvPr>
        </p:nvSpPr>
        <p:spPr/>
        <p:txBody>
          <a:bodyPr/>
          <a:lstStyle/>
          <a:p>
            <a:r>
              <a:rPr lang="en-GB"/>
              <a:t>How it Compares</a:t>
            </a:r>
            <a:endParaRPr lang="en-AU"/>
          </a:p>
        </p:txBody>
      </p:sp>
      <p:graphicFrame>
        <p:nvGraphicFramePr>
          <p:cNvPr id="21" name="Table 20">
            <a:extLst>
              <a:ext uri="{FF2B5EF4-FFF2-40B4-BE49-F238E27FC236}">
                <a16:creationId xmlns:a16="http://schemas.microsoft.com/office/drawing/2014/main" id="{9C157542-933C-77C6-1D1A-7C45F6DE0B0C}"/>
              </a:ext>
            </a:extLst>
          </p:cNvPr>
          <p:cNvGraphicFramePr>
            <a:graphicFrameLocks noGrp="1"/>
          </p:cNvGraphicFramePr>
          <p:nvPr/>
        </p:nvGraphicFramePr>
        <p:xfrm>
          <a:off x="695518" y="1888383"/>
          <a:ext cx="10800000" cy="4723272"/>
        </p:xfrm>
        <a:graphic>
          <a:graphicData uri="http://schemas.openxmlformats.org/drawingml/2006/table">
            <a:tbl>
              <a:tblPr firstRow="1" bandRow="1">
                <a:tableStyleId>{5C22544A-7EE6-4342-B048-85BDC9FD1C3A}</a:tableStyleId>
              </a:tblPr>
              <a:tblGrid>
                <a:gridCol w="5400000">
                  <a:extLst>
                    <a:ext uri="{9D8B030D-6E8A-4147-A177-3AD203B41FA5}">
                      <a16:colId xmlns:a16="http://schemas.microsoft.com/office/drawing/2014/main" val="3384674597"/>
                    </a:ext>
                  </a:extLst>
                </a:gridCol>
                <a:gridCol w="5400000">
                  <a:extLst>
                    <a:ext uri="{9D8B030D-6E8A-4147-A177-3AD203B41FA5}">
                      <a16:colId xmlns:a16="http://schemas.microsoft.com/office/drawing/2014/main" val="4034568379"/>
                    </a:ext>
                  </a:extLst>
                </a:gridCol>
              </a:tblGrid>
              <a:tr h="550577">
                <a:tc>
                  <a:txBody>
                    <a:bodyPr/>
                    <a:lstStyle/>
                    <a:p>
                      <a:pPr algn="ctr"/>
                      <a:r>
                        <a:rPr lang="en-GB" sz="1600" b="1" i="1">
                          <a:effectLst/>
                          <a:latin typeface="Segoe UI" panose="020B0502040204020203" pitchFamily="34" charset="0"/>
                        </a:rPr>
                        <a:t>Enhances</a:t>
                      </a:r>
                      <a:r>
                        <a:rPr lang="en-GB" sz="1600" b="1" i="0">
                          <a:effectLst/>
                          <a:latin typeface="Segoe UI" panose="020B0502040204020203" pitchFamily="34" charset="0"/>
                        </a:rPr>
                        <a:t> the reasoning engine, but </a:t>
                      </a:r>
                      <a:r>
                        <a:rPr lang="en-GB" sz="1600" b="0" i="0">
                          <a:effectLst/>
                          <a:latin typeface="Segoe UI" panose="020B0502040204020203" pitchFamily="34" charset="0"/>
                        </a:rPr>
                        <a:t>interaction remains </a:t>
                      </a:r>
                      <a:r>
                        <a:rPr lang="en-GB" sz="1600" b="1" i="0">
                          <a:effectLst/>
                          <a:latin typeface="Segoe UI" panose="020B0502040204020203" pitchFamily="34" charset="0"/>
                        </a:rPr>
                        <a:t>conversational</a:t>
                      </a:r>
                      <a:endParaRPr lang="en-AU" sz="1600"/>
                    </a:p>
                  </a:txBody>
                  <a:tcPr>
                    <a:solidFill>
                      <a:schemeClr val="accent4"/>
                    </a:solidFill>
                  </a:tcPr>
                </a:tc>
                <a:tc>
                  <a:txBody>
                    <a:bodyPr/>
                    <a:lstStyle/>
                    <a:p>
                      <a:pPr algn="ctr"/>
                      <a:r>
                        <a:rPr lang="en-GB" sz="1600" b="1" i="1">
                          <a:effectLst/>
                          <a:latin typeface="Segoe UI" panose="020B0502040204020203" pitchFamily="34" charset="0"/>
                        </a:rPr>
                        <a:t>Purpose‑built </a:t>
                      </a:r>
                      <a:r>
                        <a:rPr lang="en-GB" sz="1600" b="0" i="0">
                          <a:effectLst/>
                          <a:latin typeface="Segoe UI" panose="020B0502040204020203" pitchFamily="34" charset="0"/>
                        </a:rPr>
                        <a:t>to reason within your enterprise &amp; produce trusted, decision‑ready outputs</a:t>
                      </a:r>
                      <a:endParaRPr lang="en-AU" sz="1600" b="0"/>
                    </a:p>
                  </a:txBody>
                  <a:tcPr>
                    <a:solidFill>
                      <a:schemeClr val="accent4"/>
                    </a:solidFill>
                  </a:tcPr>
                </a:tc>
                <a:extLst>
                  <a:ext uri="{0D108BD9-81ED-4DB2-BD59-A6C34878D82A}">
                    <a16:rowId xmlns:a16="http://schemas.microsoft.com/office/drawing/2014/main" val="62662417"/>
                  </a:ext>
                </a:extLst>
              </a:tr>
              <a:tr h="340713">
                <a:tc>
                  <a:txBody>
                    <a:bodyPr/>
                    <a:lstStyle/>
                    <a:p>
                      <a:pPr algn="l"/>
                      <a:r>
                        <a:rPr lang="en-GB" sz="1200" b="1" i="1">
                          <a:latin typeface="+mn-lt"/>
                        </a:rPr>
                        <a:t>Included</a:t>
                      </a:r>
                      <a:r>
                        <a:rPr lang="en-GB" sz="1200">
                          <a:latin typeface="+mn-lt"/>
                        </a:rPr>
                        <a:t> in all Microsoft 365 Enterprise SKUS via Chat GPT 5.2 LLM</a:t>
                      </a:r>
                      <a:endParaRPr lang="en-AU" sz="1200">
                        <a:latin typeface="+mn-lt"/>
                      </a:endParaRPr>
                    </a:p>
                  </a:txBody>
                  <a:tcPr>
                    <a:noFill/>
                  </a:tcPr>
                </a:tc>
                <a:tc>
                  <a:txBody>
                    <a:bodyPr/>
                    <a:lstStyle/>
                    <a:p>
                      <a:pPr algn="l" fontAlgn="t">
                        <a:lnSpc>
                          <a:spcPts val="1500"/>
                        </a:lnSpc>
                        <a:buFont typeface="Arial" panose="020B0604020202020204" pitchFamily="34" charset="0"/>
                        <a:buNone/>
                      </a:pPr>
                      <a:r>
                        <a:rPr lang="en-GB" sz="1200" b="1" i="1">
                          <a:effectLst/>
                          <a:latin typeface="+mn-lt"/>
                        </a:rPr>
                        <a:t>Included</a:t>
                      </a:r>
                      <a:r>
                        <a:rPr lang="en-GB" sz="1200" b="0" i="0">
                          <a:effectLst/>
                          <a:latin typeface="+mn-lt"/>
                        </a:rPr>
                        <a:t> with M365 Copilot licensed SKU as pre-built agent</a:t>
                      </a:r>
                    </a:p>
                  </a:txBody>
                  <a:tcPr>
                    <a:noFill/>
                  </a:tcPr>
                </a:tc>
                <a:extLst>
                  <a:ext uri="{0D108BD9-81ED-4DB2-BD59-A6C34878D82A}">
                    <a16:rowId xmlns:a16="http://schemas.microsoft.com/office/drawing/2014/main" val="501784702"/>
                  </a:ext>
                </a:extLst>
              </a:tr>
              <a:tr h="340713">
                <a:tc>
                  <a:txBody>
                    <a:bodyPr/>
                    <a:lstStyle/>
                    <a:p>
                      <a:pPr algn="l"/>
                      <a:r>
                        <a:rPr lang="en-GB" sz="1200" b="1">
                          <a:latin typeface="+mn-lt"/>
                        </a:rPr>
                        <a:t>Output: </a:t>
                      </a:r>
                      <a:r>
                        <a:rPr lang="en-GB" sz="1200">
                          <a:latin typeface="+mn-lt"/>
                        </a:rPr>
                        <a:t>Conversational, user-driven interactions</a:t>
                      </a:r>
                      <a:endParaRPr lang="en-AU" sz="1200">
                        <a:latin typeface="+mn-lt"/>
                      </a:endParaRPr>
                    </a:p>
                  </a:txBody>
                  <a:tcPr>
                    <a:noFill/>
                  </a:tcPr>
                </a:tc>
                <a:tc>
                  <a:txBody>
                    <a:bodyPr/>
                    <a:lstStyle/>
                    <a:p>
                      <a:pPr algn="l" fontAlgn="t">
                        <a:lnSpc>
                          <a:spcPts val="1500"/>
                        </a:lnSpc>
                        <a:buFont typeface="Arial" panose="020B0604020202020204" pitchFamily="34" charset="0"/>
                        <a:buNone/>
                      </a:pPr>
                      <a:r>
                        <a:rPr lang="en-GB" sz="1200" b="1">
                          <a:latin typeface="+mn-lt"/>
                        </a:rPr>
                        <a:t>Output: </a:t>
                      </a:r>
                      <a:r>
                        <a:rPr lang="en-GB" sz="1200" b="0" i="0">
                          <a:effectLst/>
                          <a:latin typeface="+mn-lt"/>
                        </a:rPr>
                        <a:t>Thorough, synthesized report compiled over several minutes</a:t>
                      </a:r>
                    </a:p>
                  </a:txBody>
                  <a:tcPr>
                    <a:noFill/>
                  </a:tcPr>
                </a:tc>
                <a:extLst>
                  <a:ext uri="{0D108BD9-81ED-4DB2-BD59-A6C34878D82A}">
                    <a16:rowId xmlns:a16="http://schemas.microsoft.com/office/drawing/2014/main" val="3292155405"/>
                  </a:ext>
                </a:extLst>
              </a:tr>
              <a:tr h="992488">
                <a:tc>
                  <a:txBody>
                    <a:bodyPr/>
                    <a:lstStyle/>
                    <a:p>
                      <a:pPr algn="l" fontAlgn="t">
                        <a:lnSpc>
                          <a:spcPts val="1500"/>
                        </a:lnSpc>
                        <a:buFont typeface="Arial" panose="020B0604020202020204" pitchFamily="34" charset="0"/>
                        <a:buNone/>
                      </a:pPr>
                      <a:r>
                        <a:rPr lang="en-GB" sz="1200" b="1" i="0">
                          <a:effectLst/>
                          <a:latin typeface="+mn-lt"/>
                        </a:rPr>
                        <a:t>Use it when:</a:t>
                      </a:r>
                    </a:p>
                    <a:p>
                      <a:pPr algn="l" fontAlgn="t">
                        <a:lnSpc>
                          <a:spcPts val="1500"/>
                        </a:lnSpc>
                        <a:buFont typeface="Arial" panose="020B0604020202020204" pitchFamily="34" charset="0"/>
                        <a:buChar char="•"/>
                      </a:pPr>
                      <a:r>
                        <a:rPr lang="en-GB" sz="1200" b="0" i="0">
                          <a:effectLst/>
                          <a:latin typeface="+mn-lt"/>
                        </a:rPr>
                        <a:t>You’re iterating, brainstorming, or drafting</a:t>
                      </a:r>
                    </a:p>
                    <a:p>
                      <a:pPr algn="l" fontAlgn="t">
                        <a:lnSpc>
                          <a:spcPts val="1500"/>
                        </a:lnSpc>
                        <a:buFont typeface="Arial" panose="020B0604020202020204" pitchFamily="34" charset="0"/>
                        <a:buChar char="•"/>
                      </a:pPr>
                      <a:r>
                        <a:rPr lang="en-GB" sz="1200" b="0" i="0">
                          <a:effectLst/>
                          <a:latin typeface="+mn-lt"/>
                        </a:rPr>
                        <a:t>You know what to ask and how deep to go</a:t>
                      </a:r>
                    </a:p>
                    <a:p>
                      <a:pPr algn="l" fontAlgn="t">
                        <a:lnSpc>
                          <a:spcPts val="1500"/>
                        </a:lnSpc>
                        <a:buFont typeface="Arial" panose="020B0604020202020204" pitchFamily="34" charset="0"/>
                        <a:buChar char="•"/>
                      </a:pPr>
                      <a:r>
                        <a:rPr lang="en-GB" sz="1200" b="0" i="0">
                          <a:effectLst/>
                          <a:latin typeface="+mn-lt"/>
                        </a:rPr>
                        <a:t>Speed matters more than completeness</a:t>
                      </a:r>
                    </a:p>
                    <a:p>
                      <a:pPr algn="l"/>
                      <a:endParaRPr lang="en-AU" sz="1200">
                        <a:latin typeface="+mn-lt"/>
                      </a:endParaRPr>
                    </a:p>
                  </a:txBody>
                  <a:tcPr>
                    <a:noFill/>
                  </a:tcPr>
                </a:tc>
                <a:tc>
                  <a:txBody>
                    <a:bodyPr/>
                    <a:lstStyle/>
                    <a:p>
                      <a:pPr marL="0" marR="0" lvl="0" indent="0" algn="l" defTabSz="932742" rtl="0" eaLnBrk="1" fontAlgn="t" latinLnBrk="0" hangingPunct="1">
                        <a:lnSpc>
                          <a:spcPts val="1500"/>
                        </a:lnSpc>
                        <a:spcBef>
                          <a:spcPts val="0"/>
                        </a:spcBef>
                        <a:spcAft>
                          <a:spcPts val="0"/>
                        </a:spcAft>
                        <a:buClrTx/>
                        <a:buSzTx/>
                        <a:buFont typeface="Arial" panose="020B0604020202020204" pitchFamily="34" charset="0"/>
                        <a:buNone/>
                        <a:tabLst/>
                        <a:defRPr/>
                      </a:pPr>
                      <a:r>
                        <a:rPr lang="en-GB" sz="1200" b="1" i="0">
                          <a:effectLst/>
                          <a:latin typeface="+mn-lt"/>
                        </a:rPr>
                        <a:t>Use it when:</a:t>
                      </a:r>
                      <a:endParaRPr lang="en-GB" sz="1200" b="0" i="0">
                        <a:effectLst/>
                        <a:latin typeface="+mn-lt"/>
                      </a:endParaRPr>
                    </a:p>
                    <a:p>
                      <a:pPr algn="l" fontAlgn="t">
                        <a:lnSpc>
                          <a:spcPts val="1500"/>
                        </a:lnSpc>
                        <a:buFont typeface="Arial" panose="020B0604020202020204" pitchFamily="34" charset="0"/>
                        <a:buChar char="•"/>
                      </a:pPr>
                      <a:r>
                        <a:rPr lang="en-GB" sz="1200" b="0" i="0">
                          <a:effectLst/>
                          <a:latin typeface="+mn-lt"/>
                        </a:rPr>
                        <a:t>You want inputs with an ambiguous or cross‑domain construct</a:t>
                      </a:r>
                    </a:p>
                    <a:p>
                      <a:pPr marL="0" marR="0" lvl="0" indent="0" algn="l" defTabSz="932742" rtl="0" eaLnBrk="1" fontAlgn="t" latinLnBrk="0" hangingPunct="1">
                        <a:lnSpc>
                          <a:spcPts val="1500"/>
                        </a:lnSpc>
                        <a:spcBef>
                          <a:spcPts val="0"/>
                        </a:spcBef>
                        <a:spcAft>
                          <a:spcPts val="0"/>
                        </a:spcAft>
                        <a:buClrTx/>
                        <a:buSzTx/>
                        <a:buFont typeface="Arial" panose="020B0604020202020204" pitchFamily="34" charset="0"/>
                        <a:buChar char="•"/>
                        <a:tabLst/>
                        <a:defRPr/>
                      </a:pPr>
                      <a:r>
                        <a:rPr lang="en-GB" sz="1200" b="0" i="0">
                          <a:effectLst/>
                          <a:latin typeface="+mn-lt"/>
                        </a:rPr>
                        <a:t>You want Copilot to </a:t>
                      </a:r>
                      <a:r>
                        <a:rPr lang="en-GB" sz="1200" b="0" i="1">
                          <a:effectLst/>
                          <a:latin typeface="+mn-lt"/>
                        </a:rPr>
                        <a:t>do the research</a:t>
                      </a:r>
                      <a:r>
                        <a:rPr lang="en-GB" sz="1200" b="0" i="0">
                          <a:effectLst/>
                          <a:latin typeface="+mn-lt"/>
                        </a:rPr>
                        <a:t>, not help you do it</a:t>
                      </a:r>
                    </a:p>
                    <a:p>
                      <a:pPr algn="l" fontAlgn="t">
                        <a:lnSpc>
                          <a:spcPts val="1500"/>
                        </a:lnSpc>
                        <a:buFont typeface="Arial" panose="020B0604020202020204" pitchFamily="34" charset="0"/>
                        <a:buChar char="•"/>
                      </a:pPr>
                      <a:r>
                        <a:rPr lang="en-GB" sz="1200" b="0" i="0">
                          <a:effectLst/>
                          <a:latin typeface="+mn-lt"/>
                        </a:rPr>
                        <a:t>The output must be trusted, cited, and shareable</a:t>
                      </a:r>
                    </a:p>
                    <a:p>
                      <a:pPr algn="l" fontAlgn="t">
                        <a:lnSpc>
                          <a:spcPts val="1500"/>
                        </a:lnSpc>
                        <a:buFont typeface="Arial" panose="020B0604020202020204" pitchFamily="34" charset="0"/>
                        <a:buChar char="•"/>
                      </a:pPr>
                      <a:r>
                        <a:rPr lang="en-GB" sz="1200" b="0" i="0">
                          <a:effectLst/>
                          <a:latin typeface="+mn-lt"/>
                        </a:rPr>
                        <a:t>E.g. for a plan, proposal, client summary, executive report, business case</a:t>
                      </a:r>
                    </a:p>
                  </a:txBody>
                  <a:tcPr>
                    <a:noFill/>
                  </a:tcPr>
                </a:tc>
                <a:extLst>
                  <a:ext uri="{0D108BD9-81ED-4DB2-BD59-A6C34878D82A}">
                    <a16:rowId xmlns:a16="http://schemas.microsoft.com/office/drawing/2014/main" val="3303198081"/>
                  </a:ext>
                </a:extLst>
              </a:tr>
              <a:tr h="340713">
                <a:tc>
                  <a:txBody>
                    <a:bodyPr/>
                    <a:lstStyle/>
                    <a:p>
                      <a:pPr algn="l"/>
                      <a:r>
                        <a:rPr lang="en-GB" sz="1200" b="1">
                          <a:latin typeface="+mn-lt"/>
                        </a:rPr>
                        <a:t>Sources: </a:t>
                      </a:r>
                      <a:r>
                        <a:rPr lang="en-GB" sz="1200">
                          <a:latin typeface="+mn-lt"/>
                        </a:rPr>
                        <a:t>Optional/light weight</a:t>
                      </a:r>
                      <a:endParaRPr lang="en-AU" sz="1200">
                        <a:latin typeface="+mn-lt"/>
                      </a:endParaRPr>
                    </a:p>
                  </a:txBody>
                  <a:tcPr>
                    <a:noFill/>
                  </a:tcPr>
                </a:tc>
                <a:tc>
                  <a:txBody>
                    <a:bodyPr/>
                    <a:lstStyle/>
                    <a:p>
                      <a:pPr algn="l" fontAlgn="t">
                        <a:lnSpc>
                          <a:spcPts val="1500"/>
                        </a:lnSpc>
                        <a:buFont typeface="Arial" panose="020B0604020202020204" pitchFamily="34" charset="0"/>
                        <a:buNone/>
                      </a:pPr>
                      <a:r>
                        <a:rPr lang="en-GB" sz="1200" b="1" i="0">
                          <a:effectLst/>
                          <a:latin typeface="+mn-lt"/>
                        </a:rPr>
                        <a:t>Sources: </a:t>
                      </a:r>
                      <a:r>
                        <a:rPr lang="en-GB" sz="1200" b="0" i="0">
                          <a:effectLst/>
                          <a:latin typeface="+mn-lt"/>
                        </a:rPr>
                        <a:t>Built-in, explicit source citing</a:t>
                      </a:r>
                    </a:p>
                  </a:txBody>
                  <a:tcPr>
                    <a:noFill/>
                  </a:tcPr>
                </a:tc>
                <a:extLst>
                  <a:ext uri="{0D108BD9-81ED-4DB2-BD59-A6C34878D82A}">
                    <a16:rowId xmlns:a16="http://schemas.microsoft.com/office/drawing/2014/main" val="86149011"/>
                  </a:ext>
                </a:extLst>
              </a:tr>
              <a:tr h="340713">
                <a:tc>
                  <a:txBody>
                    <a:bodyPr/>
                    <a:lstStyle/>
                    <a:p>
                      <a:pPr algn="l"/>
                      <a:r>
                        <a:rPr lang="en-GB" sz="1200">
                          <a:latin typeface="+mn-lt"/>
                        </a:rPr>
                        <a:t>No agent orchestration</a:t>
                      </a:r>
                      <a:endParaRPr lang="en-AU" sz="1200">
                        <a:latin typeface="+mn-lt"/>
                      </a:endParaRPr>
                    </a:p>
                  </a:txBody>
                  <a:tcPr>
                    <a:noFill/>
                  </a:tcPr>
                </a:tc>
                <a:tc>
                  <a:txBody>
                    <a:bodyPr/>
                    <a:lstStyle/>
                    <a:p>
                      <a:pPr algn="l" fontAlgn="t">
                        <a:lnSpc>
                          <a:spcPts val="1500"/>
                        </a:lnSpc>
                        <a:buFont typeface="Arial" panose="020B0604020202020204" pitchFamily="34" charset="0"/>
                        <a:buNone/>
                      </a:pPr>
                      <a:r>
                        <a:rPr lang="en-GB" sz="1200" b="0" i="0">
                          <a:effectLst/>
                          <a:latin typeface="+mn-lt"/>
                        </a:rPr>
                        <a:t>Can call other agents</a:t>
                      </a:r>
                    </a:p>
                  </a:txBody>
                  <a:tcPr>
                    <a:noFill/>
                  </a:tcPr>
                </a:tc>
                <a:extLst>
                  <a:ext uri="{0D108BD9-81ED-4DB2-BD59-A6C34878D82A}">
                    <a16:rowId xmlns:a16="http://schemas.microsoft.com/office/drawing/2014/main" val="2174401301"/>
                  </a:ext>
                </a:extLst>
              </a:tr>
              <a:tr h="1651732">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91F2C"/>
                          </a:solidFill>
                          <a:effectLst/>
                          <a:uLnTx/>
                          <a:uFillTx/>
                          <a:latin typeface="+mn-lt"/>
                          <a:ea typeface="+mn-ea"/>
                          <a:cs typeface="+mn-cs"/>
                        </a:rPr>
                        <a:t>Example: </a:t>
                      </a:r>
                      <a:r>
                        <a:rPr kumimoji="0" lang="en-US" sz="1200" b="0" i="0" u="none" strike="noStrike" kern="1200" cap="none" spc="0" normalizeH="0" baseline="0" noProof="0">
                          <a:ln>
                            <a:noFill/>
                          </a:ln>
                          <a:solidFill>
                            <a:srgbClr val="091F2C"/>
                          </a:solidFill>
                          <a:effectLst/>
                          <a:uLnTx/>
                          <a:uFillTx/>
                          <a:latin typeface="+mn-lt"/>
                          <a:ea typeface="+mn-ea"/>
                          <a:cs typeface="+mn-cs"/>
                        </a:rPr>
                        <a:t>Deep Thinking Output, </a:t>
                      </a:r>
                      <a:r>
                        <a:rPr lang="en-US" sz="1200">
                          <a:solidFill>
                            <a:srgbClr val="091F2C"/>
                          </a:solidFill>
                          <a:latin typeface="+mn-lt"/>
                        </a:rPr>
                        <a:t>3 prompts (~1 minute), exported to edit</a:t>
                      </a:r>
                    </a:p>
                    <a:p>
                      <a:pPr marL="0" marR="0" lvl="0" indent="0" algn="l" defTabSz="932742" rtl="0" eaLnBrk="1" fontAlgn="auto" latinLnBrk="0" hangingPunct="1">
                        <a:lnSpc>
                          <a:spcPct val="100000"/>
                        </a:lnSpc>
                        <a:spcBef>
                          <a:spcPts val="0"/>
                        </a:spcBef>
                        <a:spcAft>
                          <a:spcPts val="0"/>
                        </a:spcAft>
                        <a:buClrTx/>
                        <a:buSzTx/>
                        <a:buFontTx/>
                        <a:buNone/>
                        <a:tabLst/>
                        <a:defRPr/>
                      </a:pPr>
                      <a:endParaRPr lang="en-US" sz="1200">
                        <a:solidFill>
                          <a:srgbClr val="091F2C"/>
                        </a:solidFill>
                        <a:latin typeface="+mn-lt"/>
                      </a:endParaRPr>
                    </a:p>
                    <a:p>
                      <a:pPr marL="0" marR="0" lvl="0" indent="0" algn="l" defTabSz="932742" rtl="0" eaLnBrk="1" fontAlgn="auto" latinLnBrk="0" hangingPunct="1">
                        <a:lnSpc>
                          <a:spcPct val="100000"/>
                        </a:lnSpc>
                        <a:spcBef>
                          <a:spcPts val="0"/>
                        </a:spcBef>
                        <a:spcAft>
                          <a:spcPts val="0"/>
                        </a:spcAft>
                        <a:buClrTx/>
                        <a:buSzTx/>
                        <a:buFontTx/>
                        <a:buNone/>
                        <a:tabLst/>
                        <a:defRPr/>
                      </a:pPr>
                      <a:endParaRPr lang="en-US" sz="1200">
                        <a:solidFill>
                          <a:srgbClr val="091F2C"/>
                        </a:solidFill>
                        <a:latin typeface="+mn-lt"/>
                      </a:endParaRPr>
                    </a:p>
                    <a:p>
                      <a:pPr marL="0" marR="0" lvl="0" indent="0" algn="l" defTabSz="932742" rtl="0" eaLnBrk="1" fontAlgn="auto" latinLnBrk="0" hangingPunct="1">
                        <a:lnSpc>
                          <a:spcPct val="100000"/>
                        </a:lnSpc>
                        <a:spcBef>
                          <a:spcPts val="0"/>
                        </a:spcBef>
                        <a:spcAft>
                          <a:spcPts val="0"/>
                        </a:spcAft>
                        <a:buClrTx/>
                        <a:buSzTx/>
                        <a:buFontTx/>
                        <a:buNone/>
                        <a:tabLst/>
                        <a:defRPr/>
                      </a:pPr>
                      <a:endParaRPr lang="en-AU" sz="1200">
                        <a:latin typeface="+mn-lt"/>
                      </a:endParaRPr>
                    </a:p>
                    <a:p>
                      <a:pPr algn="l"/>
                      <a:endParaRPr lang="en-AU" sz="1200">
                        <a:latin typeface="+mn-lt"/>
                      </a:endParaRPr>
                    </a:p>
                    <a:p>
                      <a:pPr algn="l"/>
                      <a:endParaRPr lang="en-AU" sz="1200">
                        <a:latin typeface="+mn-lt"/>
                      </a:endParaRPr>
                    </a:p>
                    <a:p>
                      <a:pPr algn="l"/>
                      <a:endParaRPr lang="en-AU" sz="1200">
                        <a:latin typeface="+mn-lt"/>
                      </a:endParaRPr>
                    </a:p>
                    <a:p>
                      <a:pPr algn="l"/>
                      <a:endParaRPr lang="en-AU" sz="1200">
                        <a:latin typeface="+mn-lt"/>
                      </a:endParaRPr>
                    </a:p>
                    <a:p>
                      <a:pPr algn="l"/>
                      <a:endParaRPr lang="en-AU" sz="1200">
                        <a:latin typeface="+mn-lt"/>
                      </a:endParaRPr>
                    </a:p>
                  </a:txBody>
                  <a:tcPr>
                    <a:noFill/>
                  </a:tcPr>
                </a:tc>
                <a:tc>
                  <a:txBody>
                    <a:bodyPr/>
                    <a:lstStyle/>
                    <a:p>
                      <a:pPr marL="0" marR="0" lvl="0" indent="0" algn="l" defTabSz="932742" rtl="0" eaLnBrk="1" fontAlgn="t" latinLnBrk="0" hangingPunct="1">
                        <a:lnSpc>
                          <a:spcPts val="15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srgbClr val="091F2C"/>
                          </a:solidFill>
                          <a:effectLst/>
                          <a:uLnTx/>
                          <a:uFillTx/>
                          <a:latin typeface="+mn-lt"/>
                          <a:ea typeface="+mn-ea"/>
                          <a:cs typeface="+mn-cs"/>
                        </a:rPr>
                        <a:t>Example: </a:t>
                      </a:r>
                      <a:r>
                        <a:rPr kumimoji="0" lang="en-US" sz="1200" b="0" i="0" u="none" strike="noStrike" kern="1200" cap="none" spc="0" normalizeH="0" baseline="0" noProof="0">
                          <a:ln>
                            <a:noFill/>
                          </a:ln>
                          <a:solidFill>
                            <a:srgbClr val="091F2C"/>
                          </a:solidFill>
                          <a:effectLst/>
                          <a:uLnTx/>
                          <a:uFillTx/>
                          <a:latin typeface="+mn-lt"/>
                          <a:ea typeface="+mn-ea"/>
                          <a:cs typeface="+mn-cs"/>
                        </a:rPr>
                        <a:t>Researcher Output, single prompt (~3 minutes), editable</a:t>
                      </a:r>
                      <a:endParaRPr lang="en-AU" sz="1200"/>
                    </a:p>
                    <a:p>
                      <a:pPr algn="l" fontAlgn="t">
                        <a:lnSpc>
                          <a:spcPts val="1500"/>
                        </a:lnSpc>
                        <a:buFont typeface="Arial" panose="020B0604020202020204" pitchFamily="34" charset="0"/>
                        <a:buNone/>
                      </a:pPr>
                      <a:endParaRPr lang="en-GB" sz="1200" b="0" i="0">
                        <a:effectLst/>
                        <a:latin typeface="+mn-lt"/>
                      </a:endParaRPr>
                    </a:p>
                    <a:p>
                      <a:pPr algn="l" fontAlgn="t">
                        <a:lnSpc>
                          <a:spcPts val="1500"/>
                        </a:lnSpc>
                        <a:buFont typeface="Arial" panose="020B0604020202020204" pitchFamily="34" charset="0"/>
                        <a:buNone/>
                      </a:pPr>
                      <a:endParaRPr lang="en-GB" sz="1200" b="0" i="0">
                        <a:effectLst/>
                        <a:latin typeface="+mn-lt"/>
                      </a:endParaRPr>
                    </a:p>
                  </a:txBody>
                  <a:tcPr>
                    <a:noFill/>
                  </a:tcPr>
                </a:tc>
                <a:extLst>
                  <a:ext uri="{0D108BD9-81ED-4DB2-BD59-A6C34878D82A}">
                    <a16:rowId xmlns:a16="http://schemas.microsoft.com/office/drawing/2014/main" val="2948105631"/>
                  </a:ext>
                </a:extLst>
              </a:tr>
            </a:tbl>
          </a:graphicData>
        </a:graphic>
      </p:graphicFrame>
      <p:pic>
        <p:nvPicPr>
          <p:cNvPr id="23" name="Picture 22">
            <a:extLst>
              <a:ext uri="{FF2B5EF4-FFF2-40B4-BE49-F238E27FC236}">
                <a16:creationId xmlns:a16="http://schemas.microsoft.com/office/drawing/2014/main" id="{6C874789-C946-19C2-6C92-E8766E1339F8}"/>
              </a:ext>
            </a:extLst>
          </p:cNvPr>
          <p:cNvPicPr>
            <a:picLocks noChangeAspect="1"/>
          </p:cNvPicPr>
          <p:nvPr/>
        </p:nvPicPr>
        <p:blipFill>
          <a:blip r:embed="rId2"/>
          <a:stretch>
            <a:fillRect/>
          </a:stretch>
        </p:blipFill>
        <p:spPr>
          <a:xfrm>
            <a:off x="1852753" y="5285527"/>
            <a:ext cx="2313994" cy="1115273"/>
          </a:xfrm>
          <a:prstGeom prst="rect">
            <a:avLst/>
          </a:prstGeom>
          <a:ln>
            <a:noFill/>
          </a:ln>
          <a:effectLst>
            <a:outerShdw blurRad="292100" dist="139700" dir="2700000" algn="tl" rotWithShape="0">
              <a:srgbClr val="333333">
                <a:alpha val="65000"/>
              </a:srgbClr>
            </a:outerShdw>
          </a:effectLst>
        </p:spPr>
      </p:pic>
      <p:sp>
        <p:nvSpPr>
          <p:cNvPr id="4" name="Title 25">
            <a:extLst>
              <a:ext uri="{FF2B5EF4-FFF2-40B4-BE49-F238E27FC236}">
                <a16:creationId xmlns:a16="http://schemas.microsoft.com/office/drawing/2014/main" id="{E4D063B3-CEF8-270D-1100-FCEDCA18B941}"/>
              </a:ext>
            </a:extLst>
          </p:cNvPr>
          <p:cNvSpPr txBox="1">
            <a:spLocks/>
          </p:cNvSpPr>
          <p:nvPr/>
        </p:nvSpPr>
        <p:spPr>
          <a:xfrm>
            <a:off x="7060549" y="1402228"/>
            <a:ext cx="3097681" cy="424732"/>
          </a:xfrm>
          <a:prstGeom prst="rect">
            <a:avLst/>
          </a:prstGeom>
          <a:noFill/>
          <a:ln>
            <a:noFill/>
            <a:prstDash/>
          </a:ln>
          <a:effectLst/>
        </p:spPr>
        <p:txBody>
          <a:bodyPr rot="0" spcFirstLastPara="0" vertOverflow="overflow" horzOverflow="overflow" vert="horz" wrap="square" lIns="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lang="en-US" sz="3000" b="1" i="0" kern="1200" cap="none" spc="-20" baseline="0">
                <a:ln w="3175">
                  <a:noFill/>
                </a:ln>
                <a:solidFill>
                  <a:srgbClr val="000000"/>
                </a:solidFill>
                <a:effectLst/>
                <a:latin typeface="Segoe Sans Display Semibold" pitchFamily="2" charset="0"/>
                <a:ea typeface="+mj-ea"/>
                <a:cs typeface="Segoe Sans Display Semibold" pitchFamily="2" charset="0"/>
              </a:defRPr>
            </a:lvl1pPr>
          </a:lstStyle>
          <a:p>
            <a:pPr algn="ctr"/>
            <a:r>
              <a:rPr lang="en-AU" sz="2400">
                <a:solidFill>
                  <a:srgbClr val="7030A0"/>
                </a:solidFill>
              </a:rPr>
              <a:t>Researcher</a:t>
            </a:r>
          </a:p>
        </p:txBody>
      </p:sp>
      <p:pic>
        <p:nvPicPr>
          <p:cNvPr id="5" name="Picture 4">
            <a:extLst>
              <a:ext uri="{FF2B5EF4-FFF2-40B4-BE49-F238E27FC236}">
                <a16:creationId xmlns:a16="http://schemas.microsoft.com/office/drawing/2014/main" id="{8F55B144-3DA2-3D76-E872-C22315AF51B1}"/>
              </a:ext>
            </a:extLst>
          </p:cNvPr>
          <p:cNvPicPr>
            <a:picLocks noChangeAspect="1"/>
          </p:cNvPicPr>
          <p:nvPr/>
        </p:nvPicPr>
        <p:blipFill>
          <a:blip r:embed="rId3"/>
          <a:stretch>
            <a:fillRect/>
          </a:stretch>
        </p:blipFill>
        <p:spPr>
          <a:xfrm>
            <a:off x="7349768" y="5189432"/>
            <a:ext cx="2938526" cy="1499746"/>
          </a:xfrm>
          <a:prstGeom prst="rect">
            <a:avLst/>
          </a:prstGeom>
        </p:spPr>
      </p:pic>
      <p:pic>
        <p:nvPicPr>
          <p:cNvPr id="7" name="Picture 6">
            <a:extLst>
              <a:ext uri="{FF2B5EF4-FFF2-40B4-BE49-F238E27FC236}">
                <a16:creationId xmlns:a16="http://schemas.microsoft.com/office/drawing/2014/main" id="{EEE78638-B762-8D8D-BA1D-5E9683F0D55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128095" y="1382275"/>
            <a:ext cx="464639" cy="464639"/>
          </a:xfrm>
          <a:prstGeom prst="rect">
            <a:avLst/>
          </a:prstGeom>
        </p:spPr>
      </p:pic>
      <p:sp>
        <p:nvSpPr>
          <p:cNvPr id="8" name="Title 25">
            <a:extLst>
              <a:ext uri="{FF2B5EF4-FFF2-40B4-BE49-F238E27FC236}">
                <a16:creationId xmlns:a16="http://schemas.microsoft.com/office/drawing/2014/main" id="{0DA70297-45CC-7D71-A0EC-D7F44B8F5C99}"/>
              </a:ext>
            </a:extLst>
          </p:cNvPr>
          <p:cNvSpPr txBox="1">
            <a:spLocks/>
          </p:cNvSpPr>
          <p:nvPr/>
        </p:nvSpPr>
        <p:spPr>
          <a:xfrm>
            <a:off x="914399" y="1402228"/>
            <a:ext cx="4683319" cy="424732"/>
          </a:xfrm>
          <a:prstGeom prst="rect">
            <a:avLst/>
          </a:prstGeom>
          <a:noFill/>
          <a:ln>
            <a:noFill/>
            <a:prstDash/>
          </a:ln>
          <a:effectLst/>
        </p:spPr>
        <p:txBody>
          <a:bodyPr rot="0" spcFirstLastPara="0" vertOverflow="overflow" horzOverflow="overflow" vert="horz" wrap="square" lIns="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lang="en-US" sz="3000" b="1" i="0" kern="1200" cap="none" spc="-20" baseline="0">
                <a:ln w="3175">
                  <a:noFill/>
                </a:ln>
                <a:solidFill>
                  <a:srgbClr val="000000"/>
                </a:solidFill>
                <a:effectLst/>
                <a:latin typeface="Segoe Sans Display Semibold" pitchFamily="2" charset="0"/>
                <a:ea typeface="+mj-ea"/>
                <a:cs typeface="Segoe Sans Display Semibold" pitchFamily="2" charset="0"/>
              </a:defRPr>
            </a:lvl1pPr>
          </a:lstStyle>
          <a:p>
            <a:pPr algn="ctr"/>
            <a:r>
              <a:rPr lang="en-AU" sz="2400">
                <a:solidFill>
                  <a:srgbClr val="7030A0"/>
                </a:solidFill>
              </a:rPr>
              <a:t>Deep Thinking</a:t>
            </a:r>
          </a:p>
        </p:txBody>
      </p:sp>
      <p:pic>
        <p:nvPicPr>
          <p:cNvPr id="11" name="Picture 10">
            <a:extLst>
              <a:ext uri="{FF2B5EF4-FFF2-40B4-BE49-F238E27FC236}">
                <a16:creationId xmlns:a16="http://schemas.microsoft.com/office/drawing/2014/main" id="{A58B80E6-C294-4E55-FBF0-52B90175627E}"/>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728467" y="1450002"/>
            <a:ext cx="329184" cy="329184"/>
          </a:xfrm>
          <a:prstGeom prst="rect">
            <a:avLst/>
          </a:prstGeom>
        </p:spPr>
      </p:pic>
    </p:spTree>
    <p:extLst>
      <p:ext uri="{BB962C8B-B14F-4D97-AF65-F5344CB8AC3E}">
        <p14:creationId xmlns:p14="http://schemas.microsoft.com/office/powerpoint/2010/main" val="48085119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1665EC1B-A947-DFF3-727B-1C251373971C}"/>
              </a:ext>
              <a:ext uri="{C183D7F6-B498-43B3-948B-1728B52AA6E4}">
                <adec:decorative xmlns:adec="http://schemas.microsoft.com/office/drawing/2017/decorative" val="1"/>
              </a:ext>
            </a:extLst>
          </p:cNvPr>
          <p:cNvGrpSpPr/>
          <p:nvPr/>
        </p:nvGrpSpPr>
        <p:grpSpPr>
          <a:xfrm flipV="1">
            <a:off x="0" y="5548885"/>
            <a:ext cx="12192000" cy="1309115"/>
            <a:chOff x="0" y="0"/>
            <a:chExt cx="12192000" cy="1309115"/>
          </a:xfrm>
        </p:grpSpPr>
        <p:sp>
          <p:nvSpPr>
            <p:cNvPr id="38" name="Rectangle 37">
              <a:extLst>
                <a:ext uri="{FF2B5EF4-FFF2-40B4-BE49-F238E27FC236}">
                  <a16:creationId xmlns:a16="http://schemas.microsoft.com/office/drawing/2014/main" id="{A768465A-EE26-FC5B-E5F1-4EE974C2D6A9}"/>
                </a:ext>
                <a:ext uri="{C183D7F6-B498-43B3-948B-1728B52AA6E4}">
                  <adec:decorative xmlns:adec="http://schemas.microsoft.com/office/drawing/2017/decorative" val="1"/>
                </a:ext>
              </a:extLst>
            </p:cNvPr>
            <p:cNvSpPr/>
            <p:nvPr/>
          </p:nvSpPr>
          <p:spPr>
            <a:xfrm>
              <a:off x="0" y="0"/>
              <a:ext cx="12192000" cy="1245107"/>
            </a:xfrm>
            <a:prstGeom prst="rect">
              <a:avLst/>
            </a:prstGeom>
            <a:gradFill flip="none" rotWithShape="1">
              <a:gsLst>
                <a:gs pos="40000">
                  <a:srgbClr val="0078D4">
                    <a:alpha val="50000"/>
                  </a:srgbClr>
                </a:gs>
                <a:gs pos="100000">
                  <a:srgbClr val="C53FCC">
                    <a:alpha val="50000"/>
                  </a:srgbClr>
                </a:gs>
              </a:gsLst>
              <a:lin ang="282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39" name="Rectangle 38">
              <a:extLst>
                <a:ext uri="{FF2B5EF4-FFF2-40B4-BE49-F238E27FC236}">
                  <a16:creationId xmlns:a16="http://schemas.microsoft.com/office/drawing/2014/main" id="{A71373A0-EC61-FF86-638D-B7E2E6C76287}"/>
                </a:ext>
                <a:ext uri="{C183D7F6-B498-43B3-948B-1728B52AA6E4}">
                  <adec:decorative xmlns:adec="http://schemas.microsoft.com/office/drawing/2017/decorative" val="1"/>
                </a:ext>
              </a:extLst>
            </p:cNvPr>
            <p:cNvSpPr/>
            <p:nvPr/>
          </p:nvSpPr>
          <p:spPr>
            <a:xfrm>
              <a:off x="0" y="1245107"/>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sp>
        <p:nvSpPr>
          <p:cNvPr id="2" name="Title 1">
            <a:extLst>
              <a:ext uri="{FF2B5EF4-FFF2-40B4-BE49-F238E27FC236}">
                <a16:creationId xmlns:a16="http://schemas.microsoft.com/office/drawing/2014/main" id="{5C9D67D7-F23B-B0E8-D7C9-9630158A8C41}"/>
              </a:ext>
            </a:extLst>
          </p:cNvPr>
          <p:cNvSpPr>
            <a:spLocks noGrp="1"/>
          </p:cNvSpPr>
          <p:nvPr>
            <p:ph type="title"/>
          </p:nvPr>
        </p:nvSpPr>
        <p:spPr/>
        <p:txBody>
          <a:bodyPr/>
          <a:lstStyle/>
          <a:p>
            <a:r>
              <a:rPr lang="en-US"/>
              <a:t>Researcher in Action – </a:t>
            </a:r>
            <a:r>
              <a:rPr lang="en-US" sz="3200">
                <a:latin typeface="+mn-lt"/>
              </a:rPr>
              <a:t>no PhD required!</a:t>
            </a:r>
            <a:endParaRPr lang="en-GB">
              <a:latin typeface="+mn-lt"/>
            </a:endParaRPr>
          </a:p>
        </p:txBody>
      </p:sp>
      <p:sp>
        <p:nvSpPr>
          <p:cNvPr id="9" name="TextBox 8">
            <a:extLst>
              <a:ext uri="{FF2B5EF4-FFF2-40B4-BE49-F238E27FC236}">
                <a16:creationId xmlns:a16="http://schemas.microsoft.com/office/drawing/2014/main" id="{F9A9D872-A15E-A17A-3491-DDB35E7936B6}"/>
              </a:ext>
            </a:extLst>
          </p:cNvPr>
          <p:cNvSpPr txBox="1"/>
          <p:nvPr/>
        </p:nvSpPr>
        <p:spPr>
          <a:xfrm>
            <a:off x="579881" y="1195793"/>
            <a:ext cx="11032237"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Researcher </a:t>
            </a:r>
            <a:r>
              <a:rPr kumimoji="0" lang="en-US" sz="1400" b="0" i="0" u="none" strike="noStrike" kern="1200" cap="none" spc="0" normalizeH="0" baseline="0" noProof="0">
                <a:ln>
                  <a:noFill/>
                </a:ln>
                <a:solidFill>
                  <a:srgbClr val="000000"/>
                </a:solidFill>
                <a:effectLst/>
                <a:uLnTx/>
                <a:uFillTx/>
                <a:latin typeface="Segoe Sans Display"/>
                <a:ea typeface="+mn-ea"/>
                <a:cs typeface="+mn-cs"/>
              </a:rPr>
              <a:t>gives you the capability you’d expect from a highly paid strategist or researcher, saving you time and producing quality outputs, by combining the most advanced deep reasoning models with your organization’s work data and information on the web.</a:t>
            </a:r>
            <a:endParaRPr kumimoji="0" lang="en-GB" sz="16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3" name="1Text">
            <a:extLst>
              <a:ext uri="{FF2B5EF4-FFF2-40B4-BE49-F238E27FC236}">
                <a16:creationId xmlns:a16="http://schemas.microsoft.com/office/drawing/2014/main" id="{0C40686E-EB46-0439-EAE8-1636168C7BCA}"/>
              </a:ext>
            </a:extLst>
          </p:cNvPr>
          <p:cNvSpPr>
            <a:spLocks/>
          </p:cNvSpPr>
          <p:nvPr/>
        </p:nvSpPr>
        <p:spPr bwMode="auto">
          <a:xfrm>
            <a:off x="8453419" y="112882"/>
            <a:ext cx="3579627" cy="329637"/>
          </a:xfrm>
          <a:prstGeom prst="roundRect">
            <a:avLst>
              <a:gd name="adj" fmla="val 12065"/>
            </a:avLst>
          </a:prstGeom>
          <a:gradFill>
            <a:gsLst>
              <a:gs pos="0">
                <a:srgbClr val="0F69BA"/>
              </a:gs>
              <a:gs pos="80000">
                <a:srgbClr val="7448B3"/>
              </a:gs>
            </a:gsLst>
            <a:path path="circle">
              <a:fillToRect l="100000" t="100000"/>
            </a:path>
          </a:gradFill>
          <a:ln>
            <a:noFill/>
            <a:headEnd type="none" w="med" len="med"/>
            <a:tailEnd type="none" w="med" len="med"/>
          </a:ln>
          <a:effectLst/>
          <a:scene3d>
            <a:camera prst="perspectiveFront">
              <a:rot lat="0" lon="2159400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horz" wrap="square" lIns="360000" tIns="45720" rIns="36000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w="3175">
                  <a:noFill/>
                </a:ln>
                <a:solidFill>
                  <a:prstClr val="white"/>
                </a:solidFill>
                <a:effectLst/>
                <a:uLnTx/>
                <a:uFillTx/>
                <a:latin typeface="Segoe UI" panose="020B0502040204020203" pitchFamily="34" charset="0"/>
                <a:ea typeface="+mn-ea"/>
                <a:cs typeface="Segoe UI" panose="020B0502040204020203" pitchFamily="34" charset="0"/>
              </a:rPr>
              <a:t>Included with Microsoft 365 Copilot</a:t>
            </a:r>
          </a:p>
        </p:txBody>
      </p:sp>
      <p:sp>
        <p:nvSpPr>
          <p:cNvPr id="22" name="Rectangle: Rounded Corners 21">
            <a:extLst>
              <a:ext uri="{FF2B5EF4-FFF2-40B4-BE49-F238E27FC236}">
                <a16:creationId xmlns:a16="http://schemas.microsoft.com/office/drawing/2014/main" id="{0279471A-50B8-D99A-9799-B9E0FBC84464}"/>
              </a:ext>
              <a:ext uri="{C183D7F6-B498-43B3-948B-1728B52AA6E4}">
                <adec:decorative xmlns:adec="http://schemas.microsoft.com/office/drawing/2017/decorative" val="1"/>
              </a:ext>
            </a:extLst>
          </p:cNvPr>
          <p:cNvSpPr/>
          <p:nvPr/>
        </p:nvSpPr>
        <p:spPr bwMode="auto">
          <a:xfrm>
            <a:off x="174461" y="1974850"/>
            <a:ext cx="11871046" cy="4627922"/>
          </a:xfrm>
          <a:prstGeom prst="roundRect">
            <a:avLst>
              <a:gd name="adj" fmla="val 2650"/>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8D4"/>
              </a:solidFill>
              <a:effectLst/>
              <a:uLnTx/>
              <a:uFillTx/>
              <a:latin typeface="Segoe Sans Display"/>
              <a:ea typeface="+mn-ea"/>
              <a:cs typeface="+mn-cs"/>
            </a:endParaRPr>
          </a:p>
        </p:txBody>
      </p:sp>
      <p:sp>
        <p:nvSpPr>
          <p:cNvPr id="23" name="Rectangle: Single Corner Rounded 22">
            <a:extLst>
              <a:ext uri="{FF2B5EF4-FFF2-40B4-BE49-F238E27FC236}">
                <a16:creationId xmlns:a16="http://schemas.microsoft.com/office/drawing/2014/main" id="{B7F1EDAF-164E-6925-B8E9-1F48C640A238}"/>
              </a:ext>
              <a:ext uri="{C183D7F6-B498-43B3-948B-1728B52AA6E4}">
                <adec:decorative xmlns:adec="http://schemas.microsoft.com/office/drawing/2017/decorative" val="1"/>
              </a:ext>
            </a:extLst>
          </p:cNvPr>
          <p:cNvSpPr/>
          <p:nvPr/>
        </p:nvSpPr>
        <p:spPr bwMode="auto">
          <a:xfrm flipH="1" flipV="1">
            <a:off x="174461" y="2871787"/>
            <a:ext cx="911366" cy="3730986"/>
          </a:xfrm>
          <a:prstGeom prst="round1Rect">
            <a:avLst>
              <a:gd name="adj" fmla="val 13817"/>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nvGrpSpPr>
          <p:cNvPr id="10" name="Group 9">
            <a:extLst>
              <a:ext uri="{FF2B5EF4-FFF2-40B4-BE49-F238E27FC236}">
                <a16:creationId xmlns:a16="http://schemas.microsoft.com/office/drawing/2014/main" id="{66C93392-0B7E-F10F-DAC0-F08D28E16E98}"/>
              </a:ext>
            </a:extLst>
          </p:cNvPr>
          <p:cNvGrpSpPr/>
          <p:nvPr/>
        </p:nvGrpSpPr>
        <p:grpSpPr>
          <a:xfrm>
            <a:off x="10428823" y="2128639"/>
            <a:ext cx="758818" cy="758818"/>
            <a:chOff x="10215057" y="1713322"/>
            <a:chExt cx="758818" cy="758818"/>
          </a:xfrm>
        </p:grpSpPr>
        <p:sp>
          <p:nvSpPr>
            <p:cNvPr id="29" name="Oval 28">
              <a:extLst>
                <a:ext uri="{FF2B5EF4-FFF2-40B4-BE49-F238E27FC236}">
                  <a16:creationId xmlns:a16="http://schemas.microsoft.com/office/drawing/2014/main" id="{17648B4A-015B-E644-7533-4F9F4718432F}"/>
                </a:ext>
                <a:ext uri="{C183D7F6-B498-43B3-948B-1728B52AA6E4}">
                  <adec:decorative xmlns:adec="http://schemas.microsoft.com/office/drawing/2017/decorative" val="1"/>
                </a:ext>
              </a:extLst>
            </p:cNvPr>
            <p:cNvSpPr/>
            <p:nvPr/>
          </p:nvSpPr>
          <p:spPr bwMode="auto">
            <a:xfrm>
              <a:off x="10215057" y="1713322"/>
              <a:ext cx="758818" cy="758818"/>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30" name="Picture 29">
              <a:extLst>
                <a:ext uri="{FF2B5EF4-FFF2-40B4-BE49-F238E27FC236}">
                  <a16:creationId xmlns:a16="http://schemas.microsoft.com/office/drawing/2014/main" id="{78A7B6CE-C91A-303A-C8C2-B4C3E84CFD78}"/>
                </a:ext>
                <a:ext uri="{C183D7F6-B498-43B3-948B-1728B52AA6E4}">
                  <adec:decorative xmlns:adec="http://schemas.microsoft.com/office/drawing/2017/decorative" val="1"/>
                </a:ext>
              </a:extLst>
            </p:cNvPr>
            <p:cNvPicPr>
              <a:picLocks/>
            </p:cNvPicPr>
            <p:nvPr/>
          </p:nvPicPr>
          <p:blipFill rotWithShape="1">
            <a:blip r:embed="rId3">
              <a:extLst>
                <a:ext uri="{28A0092B-C50C-407E-A947-70E740481C1C}">
                  <a14:useLocalDpi xmlns:a14="http://schemas.microsoft.com/office/drawing/2010/main" val="0"/>
                </a:ext>
              </a:extLst>
            </a:blip>
            <a:srcRect l="7843" r="7843"/>
            <a:stretch>
              <a:fillRect/>
            </a:stretch>
          </p:blipFill>
          <p:spPr>
            <a:xfrm>
              <a:off x="10243233" y="1742683"/>
              <a:ext cx="702468" cy="700096"/>
            </a:xfrm>
            <a:prstGeom prst="ellipse">
              <a:avLst/>
            </a:prstGeom>
          </p:spPr>
        </p:pic>
      </p:grpSp>
      <p:grpSp>
        <p:nvGrpSpPr>
          <p:cNvPr id="6" name="Group 5">
            <a:extLst>
              <a:ext uri="{FF2B5EF4-FFF2-40B4-BE49-F238E27FC236}">
                <a16:creationId xmlns:a16="http://schemas.microsoft.com/office/drawing/2014/main" id="{711C7A06-0EBB-2641-4B1D-D7477DED6BAE}"/>
              </a:ext>
            </a:extLst>
          </p:cNvPr>
          <p:cNvGrpSpPr/>
          <p:nvPr/>
        </p:nvGrpSpPr>
        <p:grpSpPr>
          <a:xfrm>
            <a:off x="3891730" y="2128639"/>
            <a:ext cx="758818" cy="758818"/>
            <a:chOff x="4141159" y="1713322"/>
            <a:chExt cx="758818" cy="758818"/>
          </a:xfrm>
        </p:grpSpPr>
        <p:sp>
          <p:nvSpPr>
            <p:cNvPr id="26" name="Oval 25">
              <a:extLst>
                <a:ext uri="{FF2B5EF4-FFF2-40B4-BE49-F238E27FC236}">
                  <a16:creationId xmlns:a16="http://schemas.microsoft.com/office/drawing/2014/main" id="{155086EA-5D7D-7771-ADB6-7A7BA8931F32}"/>
                </a:ext>
                <a:ext uri="{C183D7F6-B498-43B3-948B-1728B52AA6E4}">
                  <adec:decorative xmlns:adec="http://schemas.microsoft.com/office/drawing/2017/decorative" val="1"/>
                </a:ext>
              </a:extLst>
            </p:cNvPr>
            <p:cNvSpPr/>
            <p:nvPr/>
          </p:nvSpPr>
          <p:spPr bwMode="auto">
            <a:xfrm>
              <a:off x="4141159" y="1713322"/>
              <a:ext cx="758818" cy="758818"/>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31" name="Picture 30">
              <a:extLst>
                <a:ext uri="{FF2B5EF4-FFF2-40B4-BE49-F238E27FC236}">
                  <a16:creationId xmlns:a16="http://schemas.microsoft.com/office/drawing/2014/main" id="{9FCB504D-E0A7-8F03-D99F-7519DCDB8D86}"/>
                </a:ext>
                <a:ext uri="{C183D7F6-B498-43B3-948B-1728B52AA6E4}">
                  <adec:decorative xmlns:adec="http://schemas.microsoft.com/office/drawing/2017/decorative" val="1"/>
                </a:ext>
              </a:extLst>
            </p:cNvPr>
            <p:cNvPicPr>
              <a:picLocks/>
            </p:cNvPicPr>
            <p:nvPr/>
          </p:nvPicPr>
          <p:blipFill rotWithShape="1">
            <a:blip r:embed="rId4">
              <a:extLst>
                <a:ext uri="{28A0092B-C50C-407E-A947-70E740481C1C}">
                  <a14:useLocalDpi xmlns:a14="http://schemas.microsoft.com/office/drawing/2010/main" val="0"/>
                </a:ext>
              </a:extLst>
            </a:blip>
            <a:srcRect l="8049" r="8049"/>
            <a:stretch/>
          </p:blipFill>
          <p:spPr>
            <a:xfrm>
              <a:off x="4169334" y="1742684"/>
              <a:ext cx="702468" cy="700096"/>
            </a:xfrm>
            <a:prstGeom prst="ellipse">
              <a:avLst/>
            </a:prstGeom>
          </p:spPr>
        </p:pic>
      </p:grpSp>
      <p:grpSp>
        <p:nvGrpSpPr>
          <p:cNvPr id="7" name="Group 6">
            <a:extLst>
              <a:ext uri="{FF2B5EF4-FFF2-40B4-BE49-F238E27FC236}">
                <a16:creationId xmlns:a16="http://schemas.microsoft.com/office/drawing/2014/main" id="{AB0E46A2-3E04-FD89-7417-A27F28DF20A4}"/>
              </a:ext>
            </a:extLst>
          </p:cNvPr>
          <p:cNvGrpSpPr/>
          <p:nvPr/>
        </p:nvGrpSpPr>
        <p:grpSpPr>
          <a:xfrm>
            <a:off x="6100497" y="2128639"/>
            <a:ext cx="758818" cy="758818"/>
            <a:chOff x="6165792" y="1713322"/>
            <a:chExt cx="758818" cy="758818"/>
          </a:xfrm>
        </p:grpSpPr>
        <p:sp>
          <p:nvSpPr>
            <p:cNvPr id="27" name="Oval 26">
              <a:extLst>
                <a:ext uri="{FF2B5EF4-FFF2-40B4-BE49-F238E27FC236}">
                  <a16:creationId xmlns:a16="http://schemas.microsoft.com/office/drawing/2014/main" id="{2BF71DA6-0133-2274-09A0-55376ACC578A}"/>
                </a:ext>
                <a:ext uri="{C183D7F6-B498-43B3-948B-1728B52AA6E4}">
                  <adec:decorative xmlns:adec="http://schemas.microsoft.com/office/drawing/2017/decorative" val="1"/>
                </a:ext>
              </a:extLst>
            </p:cNvPr>
            <p:cNvSpPr/>
            <p:nvPr/>
          </p:nvSpPr>
          <p:spPr bwMode="auto">
            <a:xfrm>
              <a:off x="6165792" y="1713322"/>
              <a:ext cx="758818" cy="758818"/>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32" name="Picture 31">
              <a:extLst>
                <a:ext uri="{FF2B5EF4-FFF2-40B4-BE49-F238E27FC236}">
                  <a16:creationId xmlns:a16="http://schemas.microsoft.com/office/drawing/2014/main" id="{37CC4686-D897-55A2-9C55-97A95393B209}"/>
                </a:ext>
                <a:ext uri="{C183D7F6-B498-43B3-948B-1728B52AA6E4}">
                  <adec:decorative xmlns:adec="http://schemas.microsoft.com/office/drawing/2017/decorative" val="1"/>
                </a:ext>
              </a:extLst>
            </p:cNvPr>
            <p:cNvPicPr>
              <a:picLocks/>
            </p:cNvPicPr>
            <p:nvPr/>
          </p:nvPicPr>
          <p:blipFill rotWithShape="1">
            <a:blip r:embed="rId5">
              <a:extLst>
                <a:ext uri="{28A0092B-C50C-407E-A947-70E740481C1C}">
                  <a14:useLocalDpi xmlns:a14="http://schemas.microsoft.com/office/drawing/2010/main" val="0"/>
                </a:ext>
              </a:extLst>
            </a:blip>
            <a:srcRect l="8049" r="8049"/>
            <a:stretch/>
          </p:blipFill>
          <p:spPr>
            <a:xfrm>
              <a:off x="6193967" y="1742683"/>
              <a:ext cx="702468" cy="700096"/>
            </a:xfrm>
            <a:prstGeom prst="ellipse">
              <a:avLst/>
            </a:prstGeom>
          </p:spPr>
        </p:pic>
      </p:grpSp>
      <p:grpSp>
        <p:nvGrpSpPr>
          <p:cNvPr id="8" name="Group 7">
            <a:extLst>
              <a:ext uri="{FF2B5EF4-FFF2-40B4-BE49-F238E27FC236}">
                <a16:creationId xmlns:a16="http://schemas.microsoft.com/office/drawing/2014/main" id="{9009F4A7-C423-5431-0218-AAE6B2E588D6}"/>
              </a:ext>
            </a:extLst>
          </p:cNvPr>
          <p:cNvGrpSpPr/>
          <p:nvPr/>
        </p:nvGrpSpPr>
        <p:grpSpPr>
          <a:xfrm>
            <a:off x="8264660" y="2128639"/>
            <a:ext cx="758818" cy="758818"/>
            <a:chOff x="8190424" y="1713322"/>
            <a:chExt cx="758818" cy="758818"/>
          </a:xfrm>
        </p:grpSpPr>
        <p:sp>
          <p:nvSpPr>
            <p:cNvPr id="28" name="Oval 27">
              <a:extLst>
                <a:ext uri="{FF2B5EF4-FFF2-40B4-BE49-F238E27FC236}">
                  <a16:creationId xmlns:a16="http://schemas.microsoft.com/office/drawing/2014/main" id="{99F490DF-C821-06B7-8AD0-152EDF8C85B7}"/>
                </a:ext>
                <a:ext uri="{C183D7F6-B498-43B3-948B-1728B52AA6E4}">
                  <adec:decorative xmlns:adec="http://schemas.microsoft.com/office/drawing/2017/decorative" val="1"/>
                </a:ext>
              </a:extLst>
            </p:cNvPr>
            <p:cNvSpPr/>
            <p:nvPr/>
          </p:nvSpPr>
          <p:spPr bwMode="auto">
            <a:xfrm>
              <a:off x="8190424" y="1713322"/>
              <a:ext cx="758818" cy="758818"/>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33" name="Picture 32">
              <a:extLst>
                <a:ext uri="{FF2B5EF4-FFF2-40B4-BE49-F238E27FC236}">
                  <a16:creationId xmlns:a16="http://schemas.microsoft.com/office/drawing/2014/main" id="{F354A0D2-B094-AEFE-6114-662B8B7D181C}"/>
                </a:ext>
                <a:ext uri="{C183D7F6-B498-43B3-948B-1728B52AA6E4}">
                  <adec:decorative xmlns:adec="http://schemas.microsoft.com/office/drawing/2017/decorative" val="1"/>
                </a:ext>
              </a:extLst>
            </p:cNvPr>
            <p:cNvPicPr>
              <a:picLocks/>
            </p:cNvPicPr>
            <p:nvPr/>
          </p:nvPicPr>
          <p:blipFill rotWithShape="1">
            <a:blip r:embed="rId6">
              <a:extLst>
                <a:ext uri="{28A0092B-C50C-407E-A947-70E740481C1C}">
                  <a14:useLocalDpi xmlns:a14="http://schemas.microsoft.com/office/drawing/2010/main" val="0"/>
                </a:ext>
              </a:extLst>
            </a:blip>
            <a:srcRect l="7843" r="7843"/>
            <a:stretch>
              <a:fillRect/>
            </a:stretch>
          </p:blipFill>
          <p:spPr>
            <a:xfrm>
              <a:off x="8218600" y="1742683"/>
              <a:ext cx="702468" cy="700096"/>
            </a:xfrm>
            <a:prstGeom prst="ellipse">
              <a:avLst/>
            </a:prstGeom>
          </p:spPr>
        </p:pic>
      </p:grpSp>
      <p:grpSp>
        <p:nvGrpSpPr>
          <p:cNvPr id="4" name="Group 3">
            <a:extLst>
              <a:ext uri="{FF2B5EF4-FFF2-40B4-BE49-F238E27FC236}">
                <a16:creationId xmlns:a16="http://schemas.microsoft.com/office/drawing/2014/main" id="{5A34B7F6-E113-28AA-3482-CB6A9483D286}"/>
              </a:ext>
            </a:extLst>
          </p:cNvPr>
          <p:cNvGrpSpPr/>
          <p:nvPr/>
        </p:nvGrpSpPr>
        <p:grpSpPr>
          <a:xfrm>
            <a:off x="1772171" y="2128639"/>
            <a:ext cx="758818" cy="758818"/>
            <a:chOff x="2116525" y="1713322"/>
            <a:chExt cx="758818" cy="758818"/>
          </a:xfrm>
        </p:grpSpPr>
        <p:sp>
          <p:nvSpPr>
            <p:cNvPr id="25" name="Oval 24">
              <a:extLst>
                <a:ext uri="{FF2B5EF4-FFF2-40B4-BE49-F238E27FC236}">
                  <a16:creationId xmlns:a16="http://schemas.microsoft.com/office/drawing/2014/main" id="{07D0E533-A879-D75B-2423-2E874906E3B3}"/>
                </a:ext>
                <a:ext uri="{C183D7F6-B498-43B3-948B-1728B52AA6E4}">
                  <adec:decorative xmlns:adec="http://schemas.microsoft.com/office/drawing/2017/decorative" val="1"/>
                </a:ext>
              </a:extLst>
            </p:cNvPr>
            <p:cNvSpPr/>
            <p:nvPr/>
          </p:nvSpPr>
          <p:spPr bwMode="auto">
            <a:xfrm>
              <a:off x="2116525" y="1713322"/>
              <a:ext cx="758818" cy="758818"/>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5" name="Picture 4">
              <a:extLst>
                <a:ext uri="{FF2B5EF4-FFF2-40B4-BE49-F238E27FC236}">
                  <a16:creationId xmlns:a16="http://schemas.microsoft.com/office/drawing/2014/main" id="{E6512787-9261-DC63-7C3A-9B649F332954}"/>
                </a:ext>
                <a:ext uri="{C183D7F6-B498-43B3-948B-1728B52AA6E4}">
                  <adec:decorative xmlns:adec="http://schemas.microsoft.com/office/drawing/2017/decorative" val="1"/>
                </a:ext>
              </a:extLst>
            </p:cNvPr>
            <p:cNvPicPr>
              <a:picLocks noChangeAspect="1"/>
            </p:cNvPicPr>
            <p:nvPr/>
          </p:nvPicPr>
          <p:blipFill rotWithShape="1">
            <a:blip r:embed="rId7">
              <a:extLst>
                <a:ext uri="{28A0092B-C50C-407E-A947-70E740481C1C}">
                  <a14:useLocalDpi xmlns:a14="http://schemas.microsoft.com/office/drawing/2010/main" val="0"/>
                </a:ext>
              </a:extLst>
            </a:blip>
            <a:srcRect l="32645" t="12229" r="17578" b="13359"/>
            <a:stretch>
              <a:fillRect/>
            </a:stretch>
          </p:blipFill>
          <p:spPr>
            <a:xfrm>
              <a:off x="2144701" y="1742684"/>
              <a:ext cx="702468" cy="700096"/>
            </a:xfrm>
            <a:custGeom>
              <a:avLst/>
              <a:gdLst>
                <a:gd name="connsiteX0" fmla="*/ 314698 w 629396"/>
                <a:gd name="connsiteY0" fmla="*/ 0 h 627270"/>
                <a:gd name="connsiteX1" fmla="*/ 629396 w 629396"/>
                <a:gd name="connsiteY1" fmla="*/ 313635 h 627270"/>
                <a:gd name="connsiteX2" fmla="*/ 314698 w 629396"/>
                <a:gd name="connsiteY2" fmla="*/ 627270 h 627270"/>
                <a:gd name="connsiteX3" fmla="*/ 0 w 629396"/>
                <a:gd name="connsiteY3" fmla="*/ 313635 h 627270"/>
                <a:gd name="connsiteX4" fmla="*/ 314698 w 629396"/>
                <a:gd name="connsiteY4" fmla="*/ 0 h 627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396" h="627270">
                  <a:moveTo>
                    <a:pt x="314698" y="0"/>
                  </a:moveTo>
                  <a:cubicBezTo>
                    <a:pt x="488501" y="0"/>
                    <a:pt x="629396" y="140419"/>
                    <a:pt x="629396" y="313635"/>
                  </a:cubicBezTo>
                  <a:cubicBezTo>
                    <a:pt x="629396" y="486851"/>
                    <a:pt x="488501" y="627270"/>
                    <a:pt x="314698" y="627270"/>
                  </a:cubicBezTo>
                  <a:cubicBezTo>
                    <a:pt x="140895" y="627270"/>
                    <a:pt x="0" y="486851"/>
                    <a:pt x="0" y="313635"/>
                  </a:cubicBezTo>
                  <a:cubicBezTo>
                    <a:pt x="0" y="140419"/>
                    <a:pt x="140895" y="0"/>
                    <a:pt x="314698" y="0"/>
                  </a:cubicBezTo>
                  <a:close/>
                </a:path>
              </a:pathLst>
            </a:custGeom>
          </p:spPr>
        </p:pic>
      </p:grpSp>
      <p:graphicFrame>
        <p:nvGraphicFramePr>
          <p:cNvPr id="40" name="Table 39">
            <a:extLst>
              <a:ext uri="{FF2B5EF4-FFF2-40B4-BE49-F238E27FC236}">
                <a16:creationId xmlns:a16="http://schemas.microsoft.com/office/drawing/2014/main" id="{F80AE6F7-14A1-8D35-D02A-2EA2B956F526}"/>
              </a:ext>
            </a:extLst>
          </p:cNvPr>
          <p:cNvGraphicFramePr>
            <a:graphicFrameLocks noGrp="1"/>
          </p:cNvGraphicFramePr>
          <p:nvPr/>
        </p:nvGraphicFramePr>
        <p:xfrm>
          <a:off x="211715" y="2888847"/>
          <a:ext cx="11833914" cy="3654207"/>
        </p:xfrm>
        <a:graphic>
          <a:graphicData uri="http://schemas.openxmlformats.org/drawingml/2006/table">
            <a:tbl>
              <a:tblPr firstRow="1" firstCol="1" bandRow="1">
                <a:tableStyleId>{5C22544A-7EE6-4342-B048-85BDC9FD1C3A}</a:tableStyleId>
              </a:tblPr>
              <a:tblGrid>
                <a:gridCol w="911612">
                  <a:extLst>
                    <a:ext uri="{9D8B030D-6E8A-4147-A177-3AD203B41FA5}">
                      <a16:colId xmlns:a16="http://schemas.microsoft.com/office/drawing/2014/main" val="419529123"/>
                    </a:ext>
                  </a:extLst>
                </a:gridCol>
                <a:gridCol w="2116818">
                  <a:extLst>
                    <a:ext uri="{9D8B030D-6E8A-4147-A177-3AD203B41FA5}">
                      <a16:colId xmlns:a16="http://schemas.microsoft.com/office/drawing/2014/main" val="1793691201"/>
                    </a:ext>
                  </a:extLst>
                </a:gridCol>
                <a:gridCol w="2201371">
                  <a:extLst>
                    <a:ext uri="{9D8B030D-6E8A-4147-A177-3AD203B41FA5}">
                      <a16:colId xmlns:a16="http://schemas.microsoft.com/office/drawing/2014/main" val="757685473"/>
                    </a:ext>
                  </a:extLst>
                </a:gridCol>
                <a:gridCol w="2201371">
                  <a:extLst>
                    <a:ext uri="{9D8B030D-6E8A-4147-A177-3AD203B41FA5}">
                      <a16:colId xmlns:a16="http://schemas.microsoft.com/office/drawing/2014/main" val="1936690869"/>
                    </a:ext>
                  </a:extLst>
                </a:gridCol>
                <a:gridCol w="2201371">
                  <a:extLst>
                    <a:ext uri="{9D8B030D-6E8A-4147-A177-3AD203B41FA5}">
                      <a16:colId xmlns:a16="http://schemas.microsoft.com/office/drawing/2014/main" val="717494166"/>
                    </a:ext>
                  </a:extLst>
                </a:gridCol>
                <a:gridCol w="2201371">
                  <a:extLst>
                    <a:ext uri="{9D8B030D-6E8A-4147-A177-3AD203B41FA5}">
                      <a16:colId xmlns:a16="http://schemas.microsoft.com/office/drawing/2014/main" val="2661904891"/>
                    </a:ext>
                  </a:extLst>
                </a:gridCol>
              </a:tblGrid>
              <a:tr h="0">
                <a:tc>
                  <a:txBody>
                    <a:bodyPr/>
                    <a:lstStyle/>
                    <a:p>
                      <a:pPr algn="ctr"/>
                      <a:endParaRPr lang="en-US" sz="200" b="0">
                        <a:latin typeface="+mn-lt"/>
                      </a:endParaRPr>
                    </a:p>
                  </a:txBody>
                  <a:tcPr marL="45720" marR="45720">
                    <a:lnL w="190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 b="0">
                        <a:latin typeface="+mn-lt"/>
                      </a:endParaRPr>
                    </a:p>
                  </a:txBody>
                  <a:tcPr marL="45720" marR="45720">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 b="0">
                        <a:latin typeface="+mn-lt"/>
                      </a:endParaRPr>
                    </a:p>
                  </a:txBody>
                  <a:tcPr marL="45720" marR="45720">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 b="0">
                        <a:latin typeface="+mn-lt"/>
                      </a:endParaRPr>
                    </a:p>
                  </a:txBody>
                  <a:tcPr marL="45720" marR="45720">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 b="0">
                        <a:latin typeface="+mn-lt"/>
                      </a:endParaRPr>
                    </a:p>
                  </a:txBody>
                  <a:tcPr marL="45720" marR="45720">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 b="0">
                        <a:latin typeface="+mn-lt"/>
                      </a:endParaRPr>
                    </a:p>
                  </a:txBody>
                  <a:tcPr marL="45720" marR="45720">
                    <a:lnL w="63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67051948"/>
                  </a:ext>
                </a:extLst>
              </a:tr>
              <a:tr h="288179">
                <a:tc>
                  <a:txBody>
                    <a:bodyPr/>
                    <a:lstStyle/>
                    <a:p>
                      <a:pPr marL="0" marR="0" lvl="2" indent="0" algn="ctr" defTabSz="457200" rtl="0" eaLnBrk="1" fontAlgn="auto" latinLnBrk="0" hangingPunct="1">
                        <a:lnSpc>
                          <a:spcPct val="100000"/>
                        </a:lnSpc>
                        <a:spcBef>
                          <a:spcPts val="400"/>
                        </a:spcBef>
                        <a:spcAft>
                          <a:spcPts val="0"/>
                        </a:spcAft>
                        <a:buClrTx/>
                        <a:buSzPct val="90000"/>
                        <a:buFontTx/>
                        <a:buNone/>
                        <a:tabLst/>
                        <a:defRPr/>
                      </a:pPr>
                      <a:endParaRPr kumimoji="0" lang="en-US" sz="1400" b="0" i="0" u="none" strike="noStrike" kern="1200" cap="none" spc="0" normalizeH="0" baseline="0">
                        <a:ln>
                          <a:noFill/>
                        </a:ln>
                        <a:solidFill>
                          <a:schemeClr val="accent1"/>
                        </a:solidFill>
                        <a:effectLst/>
                        <a:uLnTx/>
                        <a:uFillTx/>
                        <a:latin typeface="Segoe Sans Display Semibold"/>
                        <a:ea typeface="+mn-ea"/>
                        <a:cs typeface="+mn-cs"/>
                      </a:endParaRPr>
                    </a:p>
                  </a:txBody>
                  <a:tcPr marL="45720" marR="45720">
                    <a:lnL w="190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2" indent="0" algn="ctr" defTabSz="457200" rtl="0" eaLnBrk="1" fontAlgn="auto" latinLnBrk="0" hangingPunct="1">
                        <a:lnSpc>
                          <a:spcPct val="100000"/>
                        </a:lnSpc>
                        <a:spcBef>
                          <a:spcPts val="400"/>
                        </a:spcBef>
                        <a:spcAft>
                          <a:spcPts val="0"/>
                        </a:spcAft>
                        <a:buClrTx/>
                        <a:buSzPct val="90000"/>
                        <a:buFontTx/>
                        <a:buNone/>
                        <a:tabLst/>
                        <a:defRPr/>
                      </a:pPr>
                      <a:r>
                        <a:rPr kumimoji="0" lang="en-US" sz="1400" b="0" i="0" u="none" strike="noStrike" kern="1200" cap="none" spc="0" normalizeH="0" baseline="0">
                          <a:ln>
                            <a:noFill/>
                          </a:ln>
                          <a:solidFill>
                            <a:schemeClr val="accent1"/>
                          </a:solidFill>
                          <a:effectLst/>
                          <a:uLnTx/>
                          <a:uFillTx/>
                          <a:latin typeface="Segoe Sans Display Semibold"/>
                          <a:ea typeface="+mn-ea"/>
                          <a:cs typeface="+mn-cs"/>
                        </a:rPr>
                        <a:t>Competitive Analysis</a:t>
                      </a:r>
                    </a:p>
                  </a:txBody>
                  <a:tcPr marL="45720" marR="4572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2" indent="0" algn="ctr" defTabSz="457200" rtl="0" eaLnBrk="1" fontAlgn="auto" latinLnBrk="0" hangingPunct="1">
                        <a:lnSpc>
                          <a:spcPct val="100000"/>
                        </a:lnSpc>
                        <a:spcBef>
                          <a:spcPts val="400"/>
                        </a:spcBef>
                        <a:spcAft>
                          <a:spcPts val="0"/>
                        </a:spcAft>
                        <a:buClrTx/>
                        <a:buSzPct val="90000"/>
                        <a:buFontTx/>
                        <a:buNone/>
                        <a:tabLst/>
                        <a:defRPr/>
                      </a:pPr>
                      <a:r>
                        <a:rPr kumimoji="0" lang="en-US" sz="1400" b="0" i="0" u="none" strike="noStrike" kern="1200" cap="none" spc="0" normalizeH="0" baseline="0">
                          <a:ln>
                            <a:noFill/>
                          </a:ln>
                          <a:solidFill>
                            <a:schemeClr val="accent1"/>
                          </a:solidFill>
                          <a:effectLst/>
                          <a:uLnTx/>
                          <a:uFillTx/>
                          <a:latin typeface="Segoe Sans Display Semibold"/>
                          <a:ea typeface="+mn-ea"/>
                          <a:cs typeface="+mn-cs"/>
                        </a:rPr>
                        <a:t>Client Prep</a:t>
                      </a:r>
                    </a:p>
                  </a:txBody>
                  <a:tcPr marL="45720" marR="4572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2" indent="0" algn="ctr" defTabSz="457200" rtl="0" eaLnBrk="1" fontAlgn="auto" latinLnBrk="0" hangingPunct="1">
                        <a:lnSpc>
                          <a:spcPct val="100000"/>
                        </a:lnSpc>
                        <a:spcBef>
                          <a:spcPts val="400"/>
                        </a:spcBef>
                        <a:spcAft>
                          <a:spcPts val="0"/>
                        </a:spcAft>
                        <a:buClrTx/>
                        <a:buSzPct val="90000"/>
                        <a:buFontTx/>
                        <a:buNone/>
                        <a:tabLst/>
                        <a:defRPr/>
                      </a:pPr>
                      <a:r>
                        <a:rPr kumimoji="0" lang="en-US" sz="1400" b="0" i="0" u="none" strike="noStrike" kern="1200" cap="none" spc="0" normalizeH="0" baseline="0">
                          <a:ln>
                            <a:noFill/>
                          </a:ln>
                          <a:solidFill>
                            <a:schemeClr val="accent1"/>
                          </a:solidFill>
                          <a:effectLst/>
                          <a:uLnTx/>
                          <a:uFillTx/>
                          <a:latin typeface="Segoe Sans Display Semibold"/>
                          <a:ea typeface="+mn-ea"/>
                          <a:cs typeface="+mn-cs"/>
                        </a:rPr>
                        <a:t>Industry Research</a:t>
                      </a:r>
                    </a:p>
                  </a:txBody>
                  <a:tcPr marL="45720" marR="4572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2" indent="0" algn="ctr" defTabSz="457200" rtl="0" eaLnBrk="1" fontAlgn="auto" latinLnBrk="0" hangingPunct="1">
                        <a:lnSpc>
                          <a:spcPct val="100000"/>
                        </a:lnSpc>
                        <a:spcBef>
                          <a:spcPts val="400"/>
                        </a:spcBef>
                        <a:spcAft>
                          <a:spcPts val="0"/>
                        </a:spcAft>
                        <a:buClrTx/>
                        <a:buSzPct val="90000"/>
                        <a:buFontTx/>
                        <a:buNone/>
                        <a:tabLst/>
                        <a:defRPr/>
                      </a:pPr>
                      <a:r>
                        <a:rPr kumimoji="0" lang="en-US" sz="1400" b="0" i="0" u="none" strike="noStrike" kern="1200" cap="none" spc="0" normalizeH="0" baseline="0">
                          <a:ln>
                            <a:noFill/>
                          </a:ln>
                          <a:solidFill>
                            <a:schemeClr val="accent1"/>
                          </a:solidFill>
                          <a:effectLst/>
                          <a:uLnTx/>
                          <a:uFillTx/>
                          <a:latin typeface="Segoe Sans Display Semibold"/>
                          <a:ea typeface="+mn-ea"/>
                          <a:cs typeface="+mn-cs"/>
                        </a:rPr>
                        <a:t>Project Status Updates</a:t>
                      </a:r>
                    </a:p>
                  </a:txBody>
                  <a:tcPr marL="45720" marR="4572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2" indent="0" algn="ctr" defTabSz="457200" rtl="0" eaLnBrk="1" fontAlgn="auto" latinLnBrk="0" hangingPunct="1">
                        <a:lnSpc>
                          <a:spcPct val="100000"/>
                        </a:lnSpc>
                        <a:spcBef>
                          <a:spcPts val="400"/>
                        </a:spcBef>
                        <a:spcAft>
                          <a:spcPts val="0"/>
                        </a:spcAft>
                        <a:buClrTx/>
                        <a:buSzPct val="90000"/>
                        <a:buFontTx/>
                        <a:buNone/>
                        <a:tabLst/>
                        <a:defRPr/>
                      </a:pPr>
                      <a:r>
                        <a:rPr kumimoji="0" lang="en-US" sz="1400" b="0" i="0" u="none" strike="noStrike" kern="1200" cap="none" spc="0" normalizeH="0" baseline="0">
                          <a:ln>
                            <a:noFill/>
                          </a:ln>
                          <a:solidFill>
                            <a:schemeClr val="accent1"/>
                          </a:solidFill>
                          <a:effectLst/>
                          <a:uLnTx/>
                          <a:uFillTx/>
                          <a:latin typeface="Segoe Sans Display Semibold"/>
                          <a:ea typeface="+mn-ea"/>
                          <a:cs typeface="+mn-cs"/>
                        </a:rPr>
                        <a:t>Personal Productivity</a:t>
                      </a:r>
                    </a:p>
                  </a:txBody>
                  <a:tcPr marL="45720" marR="45720">
                    <a:lnL w="63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5780946"/>
                  </a:ext>
                </a:extLst>
              </a:tr>
              <a:tr h="639571">
                <a:tc>
                  <a:txBody>
                    <a:bodyPr/>
                    <a:lstStyle/>
                    <a:p>
                      <a:pPr marL="0" marR="0" lvl="0" indent="0" algn="l" defTabSz="932742" rtl="0" eaLnBrk="1" fontAlgn="auto" latinLnBrk="0" hangingPunct="1">
                        <a:lnSpc>
                          <a:spcPct val="100000"/>
                        </a:lnSpc>
                        <a:spcBef>
                          <a:spcPts val="30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mj-lt"/>
                          <a:ea typeface="+mj-ea"/>
                          <a:cs typeface="+mj-cs"/>
                        </a:rPr>
                        <a:t>Pain point</a:t>
                      </a:r>
                    </a:p>
                  </a:txBody>
                  <a:tcPr>
                    <a:lnL w="190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742" rtl="0" eaLnBrk="1" fontAlgn="t" latinLnBrk="0" hangingPunct="1">
                        <a:lnSpc>
                          <a:spcPct val="100000"/>
                        </a:lnSpc>
                        <a:buNone/>
                      </a:pPr>
                      <a:r>
                        <a:rPr lang="en-US" sz="1050" b="0" strike="noStrike" kern="1200" spc="0">
                          <a:solidFill>
                            <a:schemeClr val="tx1"/>
                          </a:solidFill>
                          <a:latin typeface="+mn-lt"/>
                          <a:ea typeface="+mn-ea"/>
                          <a:cs typeface="+mn-cs"/>
                        </a:rPr>
                        <a:t>Hard to track competitors quickly and consolidate insights across sources.</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300"/>
                        </a:spcBef>
                        <a:spcAft>
                          <a:spcPts val="0"/>
                        </a:spcAft>
                        <a:buClrTx/>
                        <a:buSzTx/>
                        <a:buFont typeface="Arial" panose="020B0604020202020204" pitchFamily="34" charset="0"/>
                        <a:buNone/>
                        <a:tabLst/>
                        <a:defRPr/>
                      </a:pPr>
                      <a:r>
                        <a:rPr lang="en-US" sz="1050" b="0" strike="noStrike" kern="1200" spc="0">
                          <a:solidFill>
                            <a:schemeClr val="tx1"/>
                          </a:solidFill>
                          <a:latin typeface="+mn-lt"/>
                          <a:ea typeface="+mn-ea"/>
                          <a:cs typeface="+mn-cs"/>
                        </a:rPr>
                        <a:t>Preparing for client meetings requires gathering scattered context under tight deadlines.</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300"/>
                        </a:spcBef>
                        <a:spcAft>
                          <a:spcPts val="0"/>
                        </a:spcAft>
                        <a:buClrTx/>
                        <a:buSzTx/>
                        <a:buFont typeface="Arial" panose="020B0604020202020204" pitchFamily="34" charset="0"/>
                        <a:buNone/>
                        <a:tabLst/>
                        <a:defRPr/>
                      </a:pPr>
                      <a:r>
                        <a:rPr lang="en-US" sz="1050" b="0" strike="noStrike" kern="1200" spc="0">
                          <a:solidFill>
                            <a:schemeClr val="tx1"/>
                          </a:solidFill>
                          <a:latin typeface="+mn-lt"/>
                          <a:ea typeface="+mn-ea"/>
                          <a:cs typeface="+mn-cs"/>
                        </a:rPr>
                        <a:t>Teams drown in information when trying to understand industry trends.</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300"/>
                        </a:spcBef>
                        <a:spcAft>
                          <a:spcPts val="0"/>
                        </a:spcAft>
                        <a:buClrTx/>
                        <a:buSzTx/>
                        <a:buFont typeface="Arial" panose="020B0604020202020204" pitchFamily="34" charset="0"/>
                        <a:buNone/>
                        <a:tabLst/>
                        <a:defRPr/>
                      </a:pPr>
                      <a:r>
                        <a:rPr lang="en-US" sz="1050" b="0" strike="noStrike" kern="1200" spc="0">
                          <a:solidFill>
                            <a:schemeClr val="tx1"/>
                          </a:solidFill>
                          <a:latin typeface="+mn-lt"/>
                          <a:ea typeface="+mn-ea"/>
                          <a:cs typeface="+mn-cs"/>
                        </a:rPr>
                        <a:t>Project updates live in many places, making status and blockers unclear.</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300"/>
                        </a:spcBef>
                        <a:spcAft>
                          <a:spcPts val="0"/>
                        </a:spcAft>
                        <a:buClrTx/>
                        <a:buSzTx/>
                        <a:buFont typeface="Arial" panose="020B0604020202020204" pitchFamily="34" charset="0"/>
                        <a:buNone/>
                        <a:tabLst/>
                        <a:defRPr/>
                      </a:pPr>
                      <a:r>
                        <a:rPr lang="en-US" sz="1050" b="0" strike="noStrike" kern="1200" spc="0">
                          <a:solidFill>
                            <a:schemeClr val="tx1"/>
                          </a:solidFill>
                          <a:latin typeface="+mn-lt"/>
                          <a:ea typeface="+mn-ea"/>
                          <a:cs typeface="+mn-cs"/>
                        </a:rPr>
                        <a:t>Busy schedules make it hard to prioritize tasks and plan effectively.</a:t>
                      </a:r>
                    </a:p>
                  </a:txBody>
                  <a:tcPr>
                    <a:lnL w="6350" cap="flat" cmpd="sng" algn="ctr">
                      <a:solidFill>
                        <a:schemeClr val="bg1">
                          <a:lumMod val="85000"/>
                        </a:schemeClr>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5874527"/>
                  </a:ext>
                </a:extLst>
              </a:tr>
              <a:tr h="480149">
                <a:tc>
                  <a:txBody>
                    <a:bodyPr/>
                    <a:lstStyle/>
                    <a:p>
                      <a:pPr marL="0" marR="0" lvl="0" indent="0" algn="l" defTabSz="932742" rtl="0" eaLnBrk="1" fontAlgn="auto" latinLnBrk="0" hangingPunct="1">
                        <a:lnSpc>
                          <a:spcPct val="100000"/>
                        </a:lnSpc>
                        <a:spcBef>
                          <a:spcPts val="30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mj-lt"/>
                          <a:ea typeface="+mj-ea"/>
                          <a:cs typeface="+mj-cs"/>
                        </a:rPr>
                        <a:t>Researcher can help</a:t>
                      </a:r>
                    </a:p>
                  </a:txBody>
                  <a:tcPr>
                    <a:lnL w="190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r>
                        <a:rPr lang="en-US" sz="1050" b="0" strike="noStrike" kern="1200" spc="0">
                          <a:solidFill>
                            <a:schemeClr val="tx1"/>
                          </a:solidFill>
                          <a:latin typeface="+mn-lt"/>
                          <a:ea typeface="+mn-ea"/>
                          <a:cs typeface="+mn-cs"/>
                        </a:rPr>
                        <a:t>Get fast, competitive insights with internal and external data.</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300"/>
                        </a:spcBef>
                        <a:spcAft>
                          <a:spcPts val="0"/>
                        </a:spcAft>
                        <a:buClrTx/>
                        <a:buSzTx/>
                        <a:buFontTx/>
                        <a:buNone/>
                        <a:tabLst/>
                        <a:defRPr/>
                      </a:pPr>
                      <a:r>
                        <a:rPr lang="en-US" sz="1050" b="0" strike="noStrike" kern="1200" spc="0">
                          <a:solidFill>
                            <a:schemeClr val="tx1"/>
                          </a:solidFill>
                          <a:latin typeface="+mn-lt"/>
                          <a:ea typeface="+mn-ea"/>
                          <a:cs typeface="+mn-cs"/>
                        </a:rPr>
                        <a:t>Summarize client history and insights into a meeting brief.</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300"/>
                        </a:spcBef>
                        <a:spcAft>
                          <a:spcPts val="0"/>
                        </a:spcAft>
                        <a:buClrTx/>
                        <a:buSzTx/>
                        <a:buFontTx/>
                        <a:buNone/>
                        <a:tabLst/>
                        <a:defRPr/>
                      </a:pPr>
                      <a:r>
                        <a:rPr lang="en-US" sz="1050" b="0" strike="noStrike" kern="1200" spc="0">
                          <a:solidFill>
                            <a:schemeClr val="tx1"/>
                          </a:solidFill>
                          <a:latin typeface="+mn-lt"/>
                          <a:ea typeface="+mn-ea"/>
                          <a:cs typeface="+mn-cs"/>
                        </a:rPr>
                        <a:t>Get relevant trends into focused, actionable insights.</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300"/>
                        </a:spcBef>
                        <a:spcAft>
                          <a:spcPts val="0"/>
                        </a:spcAft>
                        <a:buClrTx/>
                        <a:buSzTx/>
                        <a:buFontTx/>
                        <a:buNone/>
                        <a:tabLst/>
                        <a:defRPr/>
                      </a:pPr>
                      <a:r>
                        <a:rPr lang="en-US" sz="1050" b="0" strike="noStrike" kern="1200" spc="0" noProof="0">
                          <a:solidFill>
                            <a:schemeClr val="tx1"/>
                          </a:solidFill>
                          <a:latin typeface="+mn-lt"/>
                          <a:ea typeface="+mn-ea"/>
                          <a:cs typeface="+mn-cs"/>
                        </a:rPr>
                        <a:t>Consolidate updates, highlight decisions, and surface risks.</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300"/>
                        </a:spcBef>
                        <a:spcAft>
                          <a:spcPts val="0"/>
                        </a:spcAft>
                        <a:buClrTx/>
                        <a:buSzTx/>
                        <a:buFontTx/>
                        <a:buNone/>
                        <a:tabLst/>
                        <a:defRPr/>
                      </a:pPr>
                      <a:r>
                        <a:rPr lang="en-US" sz="1050" b="0" strike="noStrike" kern="1200" spc="0">
                          <a:solidFill>
                            <a:schemeClr val="tx1"/>
                          </a:solidFill>
                          <a:latin typeface="+mn-lt"/>
                          <a:ea typeface="+mn-ea"/>
                          <a:cs typeface="+mn-cs"/>
                        </a:rPr>
                        <a:t>Analyze your workload and create a clear, prioritized weekly plan.</a:t>
                      </a:r>
                    </a:p>
                  </a:txBody>
                  <a:tcPr>
                    <a:lnL w="6350" cap="flat" cmpd="sng" algn="ctr">
                      <a:solidFill>
                        <a:schemeClr val="bg1">
                          <a:lumMod val="85000"/>
                        </a:schemeClr>
                      </a:solid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9596279"/>
                  </a:ext>
                </a:extLst>
              </a:tr>
              <a:tr h="2107767">
                <a:tc>
                  <a:txBody>
                    <a:bodyPr/>
                    <a:lstStyle/>
                    <a:p>
                      <a:pPr marL="0" marR="0" lvl="0" indent="0" algn="l" defTabSz="932742" rtl="0" eaLnBrk="1" fontAlgn="auto" latinLnBrk="0" hangingPunct="1">
                        <a:lnSpc>
                          <a:spcPct val="100000"/>
                        </a:lnSpc>
                        <a:spcBef>
                          <a:spcPts val="30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mj-lt"/>
                          <a:ea typeface="+mj-ea"/>
                          <a:cs typeface="+mj-cs"/>
                        </a:rPr>
                        <a:t>Prompt</a:t>
                      </a:r>
                      <a:endParaRPr kumimoji="0" lang="en-US" sz="1050" b="0" i="0" u="none" strike="noStrike" kern="1200" cap="none" spc="0" normalizeH="0" baseline="0">
                        <a:ln>
                          <a:noFill/>
                        </a:ln>
                        <a:solidFill>
                          <a:schemeClr val="tx1"/>
                        </a:solidFill>
                        <a:effectLst/>
                        <a:uLnTx/>
                        <a:uFillTx/>
                        <a:latin typeface="+mj-lt"/>
                        <a:ea typeface="+mj-ea"/>
                        <a:cs typeface="+mj-cs"/>
                      </a:endParaRPr>
                    </a:p>
                  </a:txBody>
                  <a:tcPr>
                    <a:lnL w="190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1" kern="1200">
                          <a:solidFill>
                            <a:schemeClr val="tx1"/>
                          </a:solidFill>
                          <a:latin typeface="+mn-lt"/>
                          <a:ea typeface="+mn-ea"/>
                          <a:cs typeface="+mn-cs"/>
                        </a:rPr>
                        <a:t>Brief me on the latest developments at [Company Name]. Include: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0" i="1" kern="1200">
                          <a:solidFill>
                            <a:schemeClr val="tx1"/>
                          </a:solidFill>
                          <a:latin typeface="+mn-lt"/>
                          <a:ea typeface="+mn-ea"/>
                          <a:cs typeface="+mn-cs"/>
                        </a:rPr>
                        <a:t>Recent announcements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0" i="1" kern="1200">
                          <a:solidFill>
                            <a:schemeClr val="tx1"/>
                          </a:solidFill>
                          <a:latin typeface="+mn-lt"/>
                          <a:ea typeface="+mn-ea"/>
                          <a:cs typeface="+mn-cs"/>
                        </a:rPr>
                        <a:t>Financial performance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0" i="1" kern="1200">
                          <a:solidFill>
                            <a:schemeClr val="tx1"/>
                          </a:solidFill>
                          <a:latin typeface="+mn-lt"/>
                          <a:ea typeface="+mn-ea"/>
                          <a:cs typeface="+mn-cs"/>
                        </a:rPr>
                        <a:t>Key strategic signals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50" b="0" i="1" kern="1200">
                          <a:solidFill>
                            <a:schemeClr val="tx1"/>
                          </a:solidFill>
                          <a:latin typeface="+mn-lt"/>
                          <a:ea typeface="+mn-ea"/>
                          <a:cs typeface="+mn-cs"/>
                        </a:rPr>
                        <a:t>Then outline their biggest competitive threat to us and a  concise SWOT analysis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50" b="0" i="1" kern="1200">
                          <a:solidFill>
                            <a:schemeClr val="tx1"/>
                          </a:solidFill>
                          <a:latin typeface="+mn-lt"/>
                          <a:ea typeface="+mn-ea"/>
                          <a:cs typeface="+mn-cs"/>
                        </a:rPr>
                        <a:t>Summarize with a 3-point executive-level take-away</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300"/>
                        </a:spcBef>
                        <a:spcAft>
                          <a:spcPts val="0"/>
                        </a:spcAft>
                        <a:buClrTx/>
                        <a:buSzTx/>
                        <a:buFontTx/>
                        <a:buNone/>
                        <a:tabLst/>
                        <a:defRPr/>
                      </a:pPr>
                      <a:r>
                        <a:rPr lang="en-US" sz="1050" b="0" i="1" kern="1200">
                          <a:solidFill>
                            <a:schemeClr val="tx1"/>
                          </a:solidFill>
                          <a:latin typeface="+mn-lt"/>
                          <a:ea typeface="+mn-ea"/>
                          <a:cs typeface="+mn-cs"/>
                        </a:rPr>
                        <a:t>Prepare a briefing for my meeting with [Client Name]. Include:</a:t>
                      </a:r>
                    </a:p>
                    <a:p>
                      <a:pPr marL="171450" marR="0" lvl="0" indent="-171450" algn="l" defTabSz="932742"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050" b="0" i="1" kern="1200">
                          <a:solidFill>
                            <a:schemeClr val="tx1"/>
                          </a:solidFill>
                          <a:latin typeface="+mn-lt"/>
                          <a:ea typeface="+mn-ea"/>
                          <a:cs typeface="+mn-cs"/>
                        </a:rPr>
                        <a:t>Recent news and business priorities</a:t>
                      </a:r>
                    </a:p>
                    <a:p>
                      <a:pPr marL="171450" marR="0" lvl="0" indent="-171450" algn="l" defTabSz="932742"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050" b="0" i="1" kern="1200">
                          <a:solidFill>
                            <a:schemeClr val="tx1"/>
                          </a:solidFill>
                          <a:latin typeface="+mn-lt"/>
                          <a:ea typeface="+mn-ea"/>
                          <a:cs typeface="+mn-cs"/>
                        </a:rPr>
                        <a:t>Past interactions with us</a:t>
                      </a:r>
                    </a:p>
                    <a:p>
                      <a:pPr marL="171450" marR="0" lvl="0" indent="-171450" algn="l" defTabSz="932742"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050" b="0" i="1" kern="1200">
                          <a:solidFill>
                            <a:schemeClr val="tx1"/>
                          </a:solidFill>
                          <a:latin typeface="+mn-lt"/>
                          <a:ea typeface="+mn-ea"/>
                          <a:cs typeface="+mn-cs"/>
                        </a:rPr>
                        <a:t>Roles of stakeholders attending</a:t>
                      </a:r>
                    </a:p>
                    <a:p>
                      <a:pPr marL="0" marR="0" lvl="0" indent="0" algn="l" defTabSz="932742" rtl="0" eaLnBrk="1" fontAlgn="auto" latinLnBrk="0" hangingPunct="1">
                        <a:lnSpc>
                          <a:spcPct val="100000"/>
                        </a:lnSpc>
                        <a:spcBef>
                          <a:spcPts val="300"/>
                        </a:spcBef>
                        <a:spcAft>
                          <a:spcPts val="0"/>
                        </a:spcAft>
                        <a:buClrTx/>
                        <a:buSzTx/>
                        <a:buFont typeface="Arial" panose="020B0604020202020204" pitchFamily="34" charset="0"/>
                        <a:buNone/>
                        <a:tabLst/>
                        <a:defRPr/>
                      </a:pPr>
                      <a:r>
                        <a:rPr lang="en-US" sz="1050" b="0" i="1" kern="1200">
                          <a:solidFill>
                            <a:schemeClr val="tx1"/>
                          </a:solidFill>
                          <a:latin typeface="+mn-lt"/>
                          <a:ea typeface="+mn-ea"/>
                          <a:cs typeface="+mn-cs"/>
                        </a:rPr>
                        <a:t>Outline potential objections and how to address them with tailored recommendations for how we can add value</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300"/>
                        </a:spcBef>
                        <a:spcAft>
                          <a:spcPts val="0"/>
                        </a:spcAft>
                        <a:buClrTx/>
                        <a:buSzTx/>
                        <a:buFontTx/>
                        <a:buNone/>
                        <a:tabLst/>
                        <a:defRPr/>
                      </a:pPr>
                      <a:r>
                        <a:rPr lang="en-US" sz="1050" b="0" i="1" kern="1200">
                          <a:solidFill>
                            <a:schemeClr val="tx1"/>
                          </a:solidFill>
                          <a:latin typeface="+mn-lt"/>
                          <a:ea typeface="+mn-ea"/>
                          <a:cs typeface="+mn-cs"/>
                        </a:rPr>
                        <a:t>Produce a synthesized report on the current state of [Industry]. Include:</a:t>
                      </a:r>
                    </a:p>
                    <a:p>
                      <a:pPr marL="171450" marR="0" lvl="0" indent="-171450" algn="l" defTabSz="932742"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050" b="0" i="1" kern="1200">
                          <a:solidFill>
                            <a:schemeClr val="tx1"/>
                          </a:solidFill>
                          <a:latin typeface="+mn-lt"/>
                          <a:ea typeface="+mn-ea"/>
                          <a:cs typeface="+mn-cs"/>
                        </a:rPr>
                        <a:t>Key trends and regulatory shifts</a:t>
                      </a:r>
                    </a:p>
                    <a:p>
                      <a:pPr marL="171450" marR="0" lvl="0" indent="-171450" algn="l" defTabSz="932742"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050" b="0" i="1" kern="1200">
                          <a:solidFill>
                            <a:schemeClr val="tx1"/>
                          </a:solidFill>
                          <a:latin typeface="+mn-lt"/>
                          <a:ea typeface="+mn-ea"/>
                          <a:cs typeface="+mn-cs"/>
                        </a:rPr>
                        <a:t>Emerging players and technology disruptions</a:t>
                      </a:r>
                    </a:p>
                    <a:p>
                      <a:pPr marL="0" marR="0" lvl="0" indent="0" algn="l" defTabSz="932742" rtl="0" eaLnBrk="1" fontAlgn="auto" latinLnBrk="0" hangingPunct="1">
                        <a:lnSpc>
                          <a:spcPct val="100000"/>
                        </a:lnSpc>
                        <a:spcBef>
                          <a:spcPts val="300"/>
                        </a:spcBef>
                        <a:spcAft>
                          <a:spcPts val="0"/>
                        </a:spcAft>
                        <a:buClrTx/>
                        <a:buSzTx/>
                        <a:buFontTx/>
                        <a:buNone/>
                        <a:tabLst/>
                        <a:defRPr/>
                      </a:pPr>
                      <a:r>
                        <a:rPr lang="en-US" sz="1050" b="0" i="1" kern="1200">
                          <a:solidFill>
                            <a:schemeClr val="tx1"/>
                          </a:solidFill>
                          <a:latin typeface="+mn-lt"/>
                          <a:ea typeface="+mn-ea"/>
                          <a:cs typeface="+mn-cs"/>
                        </a:rPr>
                        <a:t>Then explain how these developments may impact our business, product, or strategy with 3–5 strategic considerations we should monitor or act on</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300"/>
                        </a:spcBef>
                        <a:spcAft>
                          <a:spcPts val="0"/>
                        </a:spcAft>
                        <a:buClrTx/>
                        <a:buSzTx/>
                        <a:buFontTx/>
                        <a:buNone/>
                        <a:tabLst/>
                        <a:defRPr/>
                      </a:pPr>
                      <a:r>
                        <a:rPr lang="en-US" sz="1050" b="0" i="1" kern="1200" noProof="0">
                          <a:solidFill>
                            <a:schemeClr val="tx1"/>
                          </a:solidFill>
                          <a:latin typeface="+mn-lt"/>
                          <a:ea typeface="+mn-ea"/>
                          <a:cs typeface="+mn-cs"/>
                        </a:rPr>
                        <a:t>Aggregate all updates for Project [Name] across documents, chats, meetings, and emails. Provide:</a:t>
                      </a:r>
                    </a:p>
                    <a:p>
                      <a:pPr marL="171450" marR="0" lvl="0" indent="-171450" algn="l" defTabSz="932742"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050" b="0" i="1" kern="1200" noProof="0">
                          <a:solidFill>
                            <a:schemeClr val="tx1"/>
                          </a:solidFill>
                          <a:latin typeface="+mn-lt"/>
                          <a:ea typeface="+mn-ea"/>
                          <a:cs typeface="+mn-cs"/>
                        </a:rPr>
                        <a:t>A detailed timeline of actions, decisions, open issues, and risks</a:t>
                      </a:r>
                    </a:p>
                    <a:p>
                      <a:pPr marL="171450" marR="0" lvl="0" indent="-171450" algn="l" defTabSz="932742"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050" b="0" i="1" kern="1200" noProof="0">
                          <a:solidFill>
                            <a:schemeClr val="tx1"/>
                          </a:solidFill>
                          <a:latin typeface="+mn-lt"/>
                          <a:ea typeface="+mn-ea"/>
                          <a:cs typeface="+mn-cs"/>
                        </a:rPr>
                        <a:t>Flags for blockers and likely owners</a:t>
                      </a:r>
                    </a:p>
                    <a:p>
                      <a:pPr marL="171450" marR="0" lvl="0" indent="-171450" algn="l" defTabSz="932742"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050" b="0" i="1" kern="1200" noProof="0">
                          <a:solidFill>
                            <a:schemeClr val="tx1"/>
                          </a:solidFill>
                          <a:latin typeface="+mn-lt"/>
                          <a:ea typeface="+mn-ea"/>
                          <a:cs typeface="+mn-cs"/>
                        </a:rPr>
                        <a:t>Recommended next steps</a:t>
                      </a:r>
                    </a:p>
                    <a:p>
                      <a:pPr marL="0" marR="0" lvl="0" indent="0" algn="l" defTabSz="932742" rtl="0" eaLnBrk="1" fontAlgn="auto" latinLnBrk="0" hangingPunct="1">
                        <a:lnSpc>
                          <a:spcPct val="100000"/>
                        </a:lnSpc>
                        <a:spcBef>
                          <a:spcPts val="300"/>
                        </a:spcBef>
                        <a:spcAft>
                          <a:spcPts val="0"/>
                        </a:spcAft>
                        <a:buClrTx/>
                        <a:buSzTx/>
                        <a:buFontTx/>
                        <a:buNone/>
                        <a:tabLst/>
                        <a:defRPr/>
                      </a:pPr>
                      <a:r>
                        <a:rPr lang="en-US" sz="1050" b="0" i="1" kern="1200" noProof="0">
                          <a:solidFill>
                            <a:schemeClr val="tx1"/>
                          </a:solidFill>
                          <a:latin typeface="+mn-lt"/>
                          <a:ea typeface="+mn-ea"/>
                          <a:cs typeface="+mn-cs"/>
                        </a:rPr>
                        <a:t>Then summarize  what leadership should know for a status review</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t" latinLnBrk="0" hangingPunct="1">
                        <a:lnSpc>
                          <a:spcPct val="100000"/>
                        </a:lnSpc>
                        <a:spcBef>
                          <a:spcPts val="0"/>
                        </a:spcBef>
                        <a:spcAft>
                          <a:spcPts val="0"/>
                        </a:spcAft>
                        <a:buClrTx/>
                        <a:buSzTx/>
                        <a:buFontTx/>
                        <a:buNone/>
                        <a:tabLst/>
                        <a:defRPr/>
                      </a:pPr>
                      <a:r>
                        <a:rPr lang="en-US" sz="1050" b="0" i="1" kern="1200">
                          <a:solidFill>
                            <a:schemeClr val="tx1"/>
                          </a:solidFill>
                          <a:latin typeface="+mn-lt"/>
                          <a:ea typeface="+mn-ea"/>
                          <a:cs typeface="+mn-cs"/>
                        </a:rPr>
                        <a:t>Using my calendar, emails, chats, and current documents, create a prioritized weekly plan. Identify:</a:t>
                      </a:r>
                    </a:p>
                    <a:p>
                      <a:pPr marL="171450" marR="0" lvl="0" indent="-171450" algn="l" defTabSz="932742"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sz="1050" b="0" i="1" kern="1200">
                          <a:solidFill>
                            <a:schemeClr val="tx1"/>
                          </a:solidFill>
                          <a:latin typeface="+mn-lt"/>
                          <a:ea typeface="+mn-ea"/>
                          <a:cs typeface="+mn-cs"/>
                        </a:rPr>
                        <a:t>My top objectives, deadlines, and required follow‑ups</a:t>
                      </a:r>
                    </a:p>
                    <a:p>
                      <a:pPr marL="171450" marR="0" lvl="0" indent="-171450" algn="l" defTabSz="932742"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sz="1050" b="0" i="1" kern="1200">
                          <a:solidFill>
                            <a:schemeClr val="tx1"/>
                          </a:solidFill>
                          <a:latin typeface="+mn-lt"/>
                          <a:ea typeface="+mn-ea"/>
                          <a:cs typeface="+mn-cs"/>
                        </a:rPr>
                        <a:t>Meetings to keep or decline</a:t>
                      </a:r>
                    </a:p>
                    <a:p>
                      <a:pPr marL="171450" marR="0" lvl="0" indent="-171450" algn="l" defTabSz="932742"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sz="1050" b="0" i="1" kern="1200">
                          <a:solidFill>
                            <a:schemeClr val="tx1"/>
                          </a:solidFill>
                          <a:latin typeface="+mn-lt"/>
                          <a:ea typeface="+mn-ea"/>
                          <a:cs typeface="+mn-cs"/>
                        </a:rPr>
                        <a:t>Prep work needed</a:t>
                      </a:r>
                    </a:p>
                    <a:p>
                      <a:pPr marL="0" marR="0" lvl="0" indent="0" algn="l" defTabSz="932742" rtl="0" eaLnBrk="1" fontAlgn="t" latinLnBrk="0" hangingPunct="1">
                        <a:lnSpc>
                          <a:spcPct val="100000"/>
                        </a:lnSpc>
                        <a:spcBef>
                          <a:spcPts val="0"/>
                        </a:spcBef>
                        <a:spcAft>
                          <a:spcPts val="0"/>
                        </a:spcAft>
                        <a:buClrTx/>
                        <a:buSzTx/>
                        <a:buFont typeface="Arial" panose="020B0604020202020204" pitchFamily="34" charset="0"/>
                        <a:buNone/>
                        <a:tabLst/>
                        <a:defRPr/>
                      </a:pPr>
                      <a:r>
                        <a:rPr lang="en-US" sz="1050" b="0" i="1" kern="1200">
                          <a:solidFill>
                            <a:schemeClr val="tx1"/>
                          </a:solidFill>
                          <a:latin typeface="+mn-lt"/>
                          <a:ea typeface="+mn-ea"/>
                          <a:cs typeface="+mn-cs"/>
                        </a:rPr>
                        <a:t>Then suggest:</a:t>
                      </a:r>
                    </a:p>
                    <a:p>
                      <a:pPr marL="171450" marR="0" lvl="0" indent="-171450" algn="l" defTabSz="932742"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sz="1050" b="0" i="1" kern="1200">
                          <a:solidFill>
                            <a:schemeClr val="tx1"/>
                          </a:solidFill>
                          <a:latin typeface="+mn-lt"/>
                          <a:ea typeface="+mn-ea"/>
                          <a:cs typeface="+mn-cs"/>
                        </a:rPr>
                        <a:t>Focus blocks aligned with current company context</a:t>
                      </a:r>
                    </a:p>
                  </a:txBody>
                  <a:tcPr>
                    <a:lnL w="6350" cap="flat" cmpd="sng" algn="ctr">
                      <a:solidFill>
                        <a:schemeClr val="bg1">
                          <a:lumMod val="85000"/>
                        </a:schemeClr>
                      </a:solid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1219429"/>
                  </a:ext>
                </a:extLst>
              </a:tr>
            </a:tbl>
          </a:graphicData>
        </a:graphic>
      </p:graphicFrame>
      <p:sp>
        <p:nvSpPr>
          <p:cNvPr id="12" name="Rectangle: Rounded Corners 11">
            <a:extLst>
              <a:ext uri="{FF2B5EF4-FFF2-40B4-BE49-F238E27FC236}">
                <a16:creationId xmlns:a16="http://schemas.microsoft.com/office/drawing/2014/main" id="{0DF0E9AA-6CD5-761A-AE64-B1E980C1028A}"/>
              </a:ext>
              <a:ext uri="{C183D7F6-B498-43B3-948B-1728B52AA6E4}">
                <adec:decorative xmlns:adec="http://schemas.microsoft.com/office/drawing/2017/decorative" val="1"/>
              </a:ext>
            </a:extLst>
          </p:cNvPr>
          <p:cNvSpPr/>
          <p:nvPr/>
        </p:nvSpPr>
        <p:spPr bwMode="auto">
          <a:xfrm>
            <a:off x="240470" y="1990274"/>
            <a:ext cx="1070801" cy="267822"/>
          </a:xfrm>
          <a:prstGeom prst="roundRect">
            <a:avLst>
              <a:gd name="adj" fmla="val 31939"/>
            </a:avLst>
          </a:prstGeom>
          <a:solidFill>
            <a:srgbClr val="0A1F2B">
              <a:lumMod val="20000"/>
              <a:lumOff val="80000"/>
            </a:srgbClr>
          </a:solidFill>
          <a:ln w="12700" cap="flat" cmpd="sng" algn="ctr">
            <a:noFill/>
            <a:prstDash val="solid"/>
          </a:ln>
          <a:effectLst>
            <a:outerShdw blurRad="177800" dist="25400" algn="tl" rotWithShape="0">
              <a:prstClr val="black">
                <a:alpha val="10000"/>
              </a:prstClr>
            </a:outerShdw>
          </a:effectLst>
        </p:spPr>
        <p:txBody>
          <a:bodyPr rtlCol="0" anchor="ctr"/>
          <a:lstStyle/>
          <a:p>
            <a:pPr lvl="0" algn="ctr">
              <a:defRPr/>
            </a:pPr>
            <a:r>
              <a:rPr lang="en-US" sz="1200">
                <a:solidFill>
                  <a:srgbClr val="000000"/>
                </a:solidFill>
              </a:rPr>
              <a:t>Examples</a:t>
            </a:r>
            <a:endParaRPr kumimoji="0" lang="en-US" sz="1200" b="0" i="0" u="none" strike="noStrike" kern="0" cap="none" spc="0" normalizeH="0" baseline="0" noProof="0">
              <a:ln>
                <a:noFill/>
              </a:ln>
              <a:solidFill>
                <a:srgbClr val="091F2C"/>
              </a:solidFill>
              <a:effectLst/>
              <a:uLnTx/>
              <a:uFillTx/>
              <a:latin typeface="Segoe Sans Display"/>
              <a:ea typeface="+mn-ea"/>
              <a:cs typeface="+mn-cs"/>
            </a:endParaRPr>
          </a:p>
        </p:txBody>
      </p:sp>
    </p:spTree>
    <p:extLst>
      <p:ext uri="{BB962C8B-B14F-4D97-AF65-F5344CB8AC3E}">
        <p14:creationId xmlns:p14="http://schemas.microsoft.com/office/powerpoint/2010/main" val="4210640510"/>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2AE16-9C11-A890-7112-2F0D05CF2A0B}"/>
            </a:ext>
          </a:extLst>
        </p:cNvPr>
        <p:cNvGrpSpPr/>
        <p:nvPr/>
      </p:nvGrpSpPr>
      <p:grpSpPr>
        <a:xfrm>
          <a:off x="0" y="0"/>
          <a:ext cx="0" cy="0"/>
          <a:chOff x="0" y="0"/>
          <a:chExt cx="0" cy="0"/>
        </a:xfrm>
      </p:grpSpPr>
      <p:grpSp>
        <p:nvGrpSpPr>
          <p:cNvPr id="37" name="Group 36">
            <a:extLst>
              <a:ext uri="{FF2B5EF4-FFF2-40B4-BE49-F238E27FC236}">
                <a16:creationId xmlns:a16="http://schemas.microsoft.com/office/drawing/2014/main" id="{E28A6170-5311-D83E-6464-8803ED6D2EA7}"/>
              </a:ext>
              <a:ext uri="{C183D7F6-B498-43B3-948B-1728B52AA6E4}">
                <adec:decorative xmlns:adec="http://schemas.microsoft.com/office/drawing/2017/decorative" val="1"/>
              </a:ext>
            </a:extLst>
          </p:cNvPr>
          <p:cNvGrpSpPr/>
          <p:nvPr/>
        </p:nvGrpSpPr>
        <p:grpSpPr>
          <a:xfrm flipV="1">
            <a:off x="8381" y="5548885"/>
            <a:ext cx="12192000" cy="1309115"/>
            <a:chOff x="0" y="0"/>
            <a:chExt cx="12192000" cy="1309115"/>
          </a:xfrm>
        </p:grpSpPr>
        <p:sp>
          <p:nvSpPr>
            <p:cNvPr id="38" name="Rectangle 37">
              <a:extLst>
                <a:ext uri="{FF2B5EF4-FFF2-40B4-BE49-F238E27FC236}">
                  <a16:creationId xmlns:a16="http://schemas.microsoft.com/office/drawing/2014/main" id="{49DEB53A-8496-671E-D475-CE9480EE27B9}"/>
                </a:ext>
                <a:ext uri="{C183D7F6-B498-43B3-948B-1728B52AA6E4}">
                  <adec:decorative xmlns:adec="http://schemas.microsoft.com/office/drawing/2017/decorative" val="1"/>
                </a:ext>
              </a:extLst>
            </p:cNvPr>
            <p:cNvSpPr/>
            <p:nvPr/>
          </p:nvSpPr>
          <p:spPr>
            <a:xfrm>
              <a:off x="0" y="0"/>
              <a:ext cx="12192000" cy="1245107"/>
            </a:xfrm>
            <a:prstGeom prst="rect">
              <a:avLst/>
            </a:prstGeom>
            <a:gradFill flip="none" rotWithShape="1">
              <a:gsLst>
                <a:gs pos="40000">
                  <a:srgbClr val="0078D4">
                    <a:alpha val="50000"/>
                  </a:srgbClr>
                </a:gs>
                <a:gs pos="100000">
                  <a:srgbClr val="C53FCC">
                    <a:alpha val="50000"/>
                  </a:srgbClr>
                </a:gs>
              </a:gsLst>
              <a:lin ang="282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39" name="Rectangle 38">
              <a:extLst>
                <a:ext uri="{FF2B5EF4-FFF2-40B4-BE49-F238E27FC236}">
                  <a16:creationId xmlns:a16="http://schemas.microsoft.com/office/drawing/2014/main" id="{C2644BE4-23F4-E10F-3D8A-1FD52E7C5667}"/>
                </a:ext>
                <a:ext uri="{C183D7F6-B498-43B3-948B-1728B52AA6E4}">
                  <adec:decorative xmlns:adec="http://schemas.microsoft.com/office/drawing/2017/decorative" val="1"/>
                </a:ext>
              </a:extLst>
            </p:cNvPr>
            <p:cNvSpPr/>
            <p:nvPr/>
          </p:nvSpPr>
          <p:spPr>
            <a:xfrm>
              <a:off x="0" y="1245107"/>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sp>
        <p:nvSpPr>
          <p:cNvPr id="2" name="Title 1">
            <a:extLst>
              <a:ext uri="{FF2B5EF4-FFF2-40B4-BE49-F238E27FC236}">
                <a16:creationId xmlns:a16="http://schemas.microsoft.com/office/drawing/2014/main" id="{12D3CE09-1097-1986-CFDE-E5C6ECCE9AE7}"/>
              </a:ext>
            </a:extLst>
          </p:cNvPr>
          <p:cNvSpPr>
            <a:spLocks noGrp="1"/>
          </p:cNvSpPr>
          <p:nvPr>
            <p:ph type="title"/>
          </p:nvPr>
        </p:nvSpPr>
        <p:spPr/>
        <p:txBody>
          <a:bodyPr/>
          <a:lstStyle/>
          <a:p>
            <a:r>
              <a:rPr lang="en-US"/>
              <a:t>Top Industry Use Cases</a:t>
            </a:r>
            <a:endParaRPr lang="en-GB"/>
          </a:p>
        </p:txBody>
      </p:sp>
      <p:sp>
        <p:nvSpPr>
          <p:cNvPr id="9" name="TextBox 8">
            <a:extLst>
              <a:ext uri="{FF2B5EF4-FFF2-40B4-BE49-F238E27FC236}">
                <a16:creationId xmlns:a16="http://schemas.microsoft.com/office/drawing/2014/main" id="{F1834079-B148-0128-E4B6-A9B64826FF88}"/>
              </a:ext>
            </a:extLst>
          </p:cNvPr>
          <p:cNvSpPr txBox="1"/>
          <p:nvPr/>
        </p:nvSpPr>
        <p:spPr>
          <a:xfrm>
            <a:off x="588263" y="1080925"/>
            <a:ext cx="11032237"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Researcher </a:t>
            </a:r>
            <a:r>
              <a:rPr kumimoji="0" lang="en-US" sz="1400" b="0" i="0" u="none" strike="noStrike" kern="1200" cap="none" spc="0" normalizeH="0" baseline="0" noProof="0">
                <a:ln>
                  <a:noFill/>
                </a:ln>
                <a:solidFill>
                  <a:srgbClr val="000000"/>
                </a:solidFill>
                <a:effectLst/>
                <a:uLnTx/>
                <a:uFillTx/>
                <a:latin typeface="Segoe Sans Display"/>
                <a:ea typeface="+mn-ea"/>
                <a:cs typeface="+mn-cs"/>
              </a:rPr>
              <a:t>gives organizations the capability they’d expect from a highly paid strategist or researcher, by combining the most advanced deep reasoning models with your organization’s work data and information on the web.</a:t>
            </a:r>
            <a:endParaRPr kumimoji="0" lang="en-GB" sz="16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3" name="1Text">
            <a:extLst>
              <a:ext uri="{FF2B5EF4-FFF2-40B4-BE49-F238E27FC236}">
                <a16:creationId xmlns:a16="http://schemas.microsoft.com/office/drawing/2014/main" id="{92B08484-77E1-9347-D266-387383067708}"/>
              </a:ext>
            </a:extLst>
          </p:cNvPr>
          <p:cNvSpPr>
            <a:spLocks/>
          </p:cNvSpPr>
          <p:nvPr/>
        </p:nvSpPr>
        <p:spPr bwMode="auto">
          <a:xfrm>
            <a:off x="8453419" y="112882"/>
            <a:ext cx="3579627" cy="329637"/>
          </a:xfrm>
          <a:prstGeom prst="roundRect">
            <a:avLst>
              <a:gd name="adj" fmla="val 12065"/>
            </a:avLst>
          </a:prstGeom>
          <a:gradFill>
            <a:gsLst>
              <a:gs pos="0">
                <a:srgbClr val="0F69BA"/>
              </a:gs>
              <a:gs pos="80000">
                <a:srgbClr val="7448B3"/>
              </a:gs>
            </a:gsLst>
            <a:path path="circle">
              <a:fillToRect l="100000" t="100000"/>
            </a:path>
          </a:gradFill>
          <a:ln>
            <a:noFill/>
            <a:headEnd type="none" w="med" len="med"/>
            <a:tailEnd type="none" w="med" len="med"/>
          </a:ln>
          <a:effectLst/>
          <a:scene3d>
            <a:camera prst="perspectiveFront">
              <a:rot lat="0" lon="2159400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horz" wrap="square" lIns="360000" tIns="45720" rIns="36000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w="3175">
                  <a:noFill/>
                </a:ln>
                <a:solidFill>
                  <a:prstClr val="white"/>
                </a:solidFill>
                <a:effectLst/>
                <a:uLnTx/>
                <a:uFillTx/>
                <a:latin typeface="Segoe UI" panose="020B0502040204020203" pitchFamily="34" charset="0"/>
                <a:ea typeface="+mn-ea"/>
                <a:cs typeface="Segoe UI" panose="020B0502040204020203" pitchFamily="34" charset="0"/>
              </a:rPr>
              <a:t>Included with Microsoft 365 Copilot</a:t>
            </a:r>
          </a:p>
        </p:txBody>
      </p:sp>
      <p:sp>
        <p:nvSpPr>
          <p:cNvPr id="22" name="Rectangle: Rounded Corners 21">
            <a:extLst>
              <a:ext uri="{FF2B5EF4-FFF2-40B4-BE49-F238E27FC236}">
                <a16:creationId xmlns:a16="http://schemas.microsoft.com/office/drawing/2014/main" id="{CF7560E6-D714-6E34-8608-80232D13F5AF}"/>
              </a:ext>
              <a:ext uri="{C183D7F6-B498-43B3-948B-1728B52AA6E4}">
                <adec:decorative xmlns:adec="http://schemas.microsoft.com/office/drawing/2017/decorative" val="1"/>
              </a:ext>
            </a:extLst>
          </p:cNvPr>
          <p:cNvSpPr/>
          <p:nvPr/>
        </p:nvSpPr>
        <p:spPr bwMode="auto">
          <a:xfrm>
            <a:off x="174461" y="1611705"/>
            <a:ext cx="11871046" cy="4991068"/>
          </a:xfrm>
          <a:prstGeom prst="roundRect">
            <a:avLst>
              <a:gd name="adj" fmla="val 2650"/>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8D4"/>
              </a:solidFill>
              <a:effectLst/>
              <a:uLnTx/>
              <a:uFillTx/>
              <a:latin typeface="Segoe Sans Display"/>
              <a:ea typeface="+mn-ea"/>
              <a:cs typeface="+mn-cs"/>
            </a:endParaRPr>
          </a:p>
        </p:txBody>
      </p:sp>
      <p:grpSp>
        <p:nvGrpSpPr>
          <p:cNvPr id="50" name="Group 49">
            <a:extLst>
              <a:ext uri="{FF2B5EF4-FFF2-40B4-BE49-F238E27FC236}">
                <a16:creationId xmlns:a16="http://schemas.microsoft.com/office/drawing/2014/main" id="{37984383-80F0-E69E-BED7-AD7EA49F044E}"/>
              </a:ext>
            </a:extLst>
          </p:cNvPr>
          <p:cNvGrpSpPr/>
          <p:nvPr/>
        </p:nvGrpSpPr>
        <p:grpSpPr>
          <a:xfrm>
            <a:off x="640144" y="1923896"/>
            <a:ext cx="3533803" cy="2032857"/>
            <a:chOff x="899652" y="1194620"/>
            <a:chExt cx="2727809" cy="4294089"/>
          </a:xfrm>
          <a:solidFill>
            <a:srgbClr val="CCECFF">
              <a:alpha val="30196"/>
            </a:srgbClr>
          </a:solidFill>
        </p:grpSpPr>
        <p:sp>
          <p:nvSpPr>
            <p:cNvPr id="51" name="Rounded Rectangle 2">
              <a:extLst>
                <a:ext uri="{FF2B5EF4-FFF2-40B4-BE49-F238E27FC236}">
                  <a16:creationId xmlns:a16="http://schemas.microsoft.com/office/drawing/2014/main" id="{7FE61AB7-AB1C-3A21-0A96-99C9C4541F24}"/>
                </a:ext>
              </a:extLst>
            </p:cNvPr>
            <p:cNvSpPr/>
            <p:nvPr/>
          </p:nvSpPr>
          <p:spPr>
            <a:xfrm>
              <a:off x="899652" y="1194620"/>
              <a:ext cx="2727809" cy="4294089"/>
            </a:xfrm>
            <a:prstGeom prst="roundRect">
              <a:avLst/>
            </a:prstGeom>
            <a:grp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MX"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52" name="Text Placeholder 21">
              <a:extLst>
                <a:ext uri="{FF2B5EF4-FFF2-40B4-BE49-F238E27FC236}">
                  <a16:creationId xmlns:a16="http://schemas.microsoft.com/office/drawing/2014/main" id="{53D1E9F5-C087-19C2-BC7B-75C3E5F32E0F}"/>
                </a:ext>
              </a:extLst>
            </p:cNvPr>
            <p:cNvSpPr txBox="1">
              <a:spLocks/>
            </p:cNvSpPr>
            <p:nvPr/>
          </p:nvSpPr>
          <p:spPr>
            <a:xfrm>
              <a:off x="1060552" y="1724332"/>
              <a:ext cx="2406007" cy="3164434"/>
            </a:xfrm>
            <a:prstGeom prst="rect">
              <a:avLst/>
            </a:prstGeom>
            <a:grp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prstClr val="black"/>
                  </a:solidFill>
                  <a:effectLst/>
                  <a:uLnTx/>
                  <a:uFillTx/>
                  <a:latin typeface="Aptos" panose="02110004020202020204"/>
                  <a:ea typeface="+mn-ea"/>
                  <a:cs typeface="+mn-cs"/>
                </a:rPr>
                <a:t>Healthcare</a:t>
              </a:r>
              <a:endParaRPr kumimoji="0" lang="en-US" sz="1600" b="0" i="1" u="none" strike="noStrike" kern="1200" cap="none" spc="0" normalizeH="0" baseline="0" noProof="0">
                <a:ln>
                  <a:noFill/>
                </a:ln>
                <a:solidFill>
                  <a:prstClr val="black">
                    <a:lumMod val="65000"/>
                    <a:lumOff val="35000"/>
                  </a:prstClr>
                </a:solidFill>
                <a:effectLst/>
                <a:uLnTx/>
                <a:uFillTx/>
                <a:latin typeface="Aptos" panose="0211000402020202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1" i="1"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Doctors and researchers face information overload with vast amounts of medical data</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The Researcher Agent synthesizes data from medical journals, patient records, and clinical trials to provide comprehensive reports, aiding in faster and more accurate diagnoses.</a:t>
              </a:r>
              <a:endParaRPr kumimoji="0" lang="en-US" sz="1100" b="1"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endParaRPr>
            </a:p>
          </p:txBody>
        </p:sp>
      </p:grpSp>
      <p:grpSp>
        <p:nvGrpSpPr>
          <p:cNvPr id="53" name="Group 52">
            <a:extLst>
              <a:ext uri="{FF2B5EF4-FFF2-40B4-BE49-F238E27FC236}">
                <a16:creationId xmlns:a16="http://schemas.microsoft.com/office/drawing/2014/main" id="{CD8BCEC3-6B9B-71C0-9E08-7F52438CECA8}"/>
              </a:ext>
            </a:extLst>
          </p:cNvPr>
          <p:cNvGrpSpPr/>
          <p:nvPr/>
        </p:nvGrpSpPr>
        <p:grpSpPr>
          <a:xfrm>
            <a:off x="4533273" y="1923896"/>
            <a:ext cx="3533803" cy="2032857"/>
            <a:chOff x="899652" y="1194620"/>
            <a:chExt cx="2727809" cy="4294089"/>
          </a:xfrm>
          <a:solidFill>
            <a:srgbClr val="CCECFF">
              <a:alpha val="30196"/>
            </a:srgbClr>
          </a:solidFill>
        </p:grpSpPr>
        <p:sp>
          <p:nvSpPr>
            <p:cNvPr id="54" name="Rounded Rectangle 6">
              <a:extLst>
                <a:ext uri="{FF2B5EF4-FFF2-40B4-BE49-F238E27FC236}">
                  <a16:creationId xmlns:a16="http://schemas.microsoft.com/office/drawing/2014/main" id="{44306B21-7222-C6C7-9070-798102D672BA}"/>
                </a:ext>
              </a:extLst>
            </p:cNvPr>
            <p:cNvSpPr/>
            <p:nvPr/>
          </p:nvSpPr>
          <p:spPr>
            <a:xfrm>
              <a:off x="899652" y="1194620"/>
              <a:ext cx="2727809" cy="4294089"/>
            </a:xfrm>
            <a:prstGeom prst="roundRect">
              <a:avLst/>
            </a:prstGeom>
            <a:grp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MX"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55" name="Text Placeholder 21">
              <a:extLst>
                <a:ext uri="{FF2B5EF4-FFF2-40B4-BE49-F238E27FC236}">
                  <a16:creationId xmlns:a16="http://schemas.microsoft.com/office/drawing/2014/main" id="{B5CB133D-78E4-DA1C-971F-76FAB5DC6BA7}"/>
                </a:ext>
              </a:extLst>
            </p:cNvPr>
            <p:cNvSpPr txBox="1">
              <a:spLocks/>
            </p:cNvSpPr>
            <p:nvPr/>
          </p:nvSpPr>
          <p:spPr>
            <a:xfrm>
              <a:off x="1060552" y="1724330"/>
              <a:ext cx="2406007" cy="3164434"/>
            </a:xfrm>
            <a:prstGeom prst="rect">
              <a:avLst/>
            </a:prstGeom>
            <a:grpFill/>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prstClr val="black"/>
                  </a:solidFill>
                  <a:effectLst/>
                  <a:uLnTx/>
                  <a:uFillTx/>
                  <a:latin typeface="Aptos" panose="02110004020202020204"/>
                  <a:ea typeface="+mn-ea"/>
                  <a:cs typeface="+mn-cs"/>
                </a:rPr>
                <a:t>Retail</a:t>
              </a:r>
              <a:endParaRPr kumimoji="0" lang="en-US" sz="2800" b="1"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1"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Retail managers struggle with inconsistent data from various sales channels</a:t>
              </a:r>
              <a:endParaRPr kumimoji="0" lang="en-US" sz="1100" b="0" i="1"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The Researcher Agent consolidates data from online and offline sales, customer feedback, and market trends, helping managers optimize inventory and improve customer satisfaction.</a:t>
              </a:r>
            </a:p>
          </p:txBody>
        </p:sp>
      </p:grpSp>
      <p:grpSp>
        <p:nvGrpSpPr>
          <p:cNvPr id="56" name="Group 55">
            <a:extLst>
              <a:ext uri="{FF2B5EF4-FFF2-40B4-BE49-F238E27FC236}">
                <a16:creationId xmlns:a16="http://schemas.microsoft.com/office/drawing/2014/main" id="{E2F7B280-D70F-F3D4-4F4E-646BB0EDBC2E}"/>
              </a:ext>
            </a:extLst>
          </p:cNvPr>
          <p:cNvGrpSpPr/>
          <p:nvPr/>
        </p:nvGrpSpPr>
        <p:grpSpPr>
          <a:xfrm>
            <a:off x="8410792" y="1923896"/>
            <a:ext cx="3533803" cy="2032857"/>
            <a:chOff x="899652" y="1194620"/>
            <a:chExt cx="2727809" cy="4294089"/>
          </a:xfrm>
          <a:solidFill>
            <a:srgbClr val="CCECFF">
              <a:alpha val="30196"/>
            </a:srgbClr>
          </a:solidFill>
        </p:grpSpPr>
        <p:sp>
          <p:nvSpPr>
            <p:cNvPr id="57" name="Rounded Rectangle 25">
              <a:extLst>
                <a:ext uri="{FF2B5EF4-FFF2-40B4-BE49-F238E27FC236}">
                  <a16:creationId xmlns:a16="http://schemas.microsoft.com/office/drawing/2014/main" id="{91088B48-39B7-7977-8030-CAF6745587BB}"/>
                </a:ext>
              </a:extLst>
            </p:cNvPr>
            <p:cNvSpPr/>
            <p:nvPr/>
          </p:nvSpPr>
          <p:spPr>
            <a:xfrm>
              <a:off x="899652" y="1194620"/>
              <a:ext cx="2727809" cy="4294089"/>
            </a:xfrm>
            <a:prstGeom prst="roundRect">
              <a:avLst/>
            </a:prstGeom>
            <a:grp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MX"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58" name="Text Placeholder 21">
              <a:extLst>
                <a:ext uri="{FF2B5EF4-FFF2-40B4-BE49-F238E27FC236}">
                  <a16:creationId xmlns:a16="http://schemas.microsoft.com/office/drawing/2014/main" id="{E46D521A-397A-A8D5-ED20-3B094372AA4B}"/>
                </a:ext>
              </a:extLst>
            </p:cNvPr>
            <p:cNvSpPr txBox="1">
              <a:spLocks/>
            </p:cNvSpPr>
            <p:nvPr/>
          </p:nvSpPr>
          <p:spPr>
            <a:xfrm>
              <a:off x="1060552" y="1724330"/>
              <a:ext cx="2406007" cy="3164434"/>
            </a:xfrm>
            <a:prstGeom prst="rect">
              <a:avLst/>
            </a:prstGeom>
            <a:grpFill/>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prstClr val="black"/>
                  </a:solidFill>
                  <a:effectLst/>
                  <a:uLnTx/>
                  <a:uFillTx/>
                  <a:latin typeface="Aptos" panose="02110004020202020204"/>
                  <a:ea typeface="+mn-ea"/>
                  <a:cs typeface="+mn-cs"/>
                </a:rPr>
                <a:t>Legal</a:t>
              </a:r>
              <a:endParaRPr kumimoji="0" lang="en-US" sz="2800" b="1"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1"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Lawyers and legal researchers need to sift through vast amounts of case law and legal documents.</a:t>
              </a:r>
              <a:endParaRPr kumimoji="0" lang="en-US" sz="1100" b="0" i="1"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The Researcher Agent analyzes legal texts, case law, and regulatory information, delivering comprehensive reports that support legal arguments and case preparation.</a:t>
              </a:r>
              <a:endParaRPr kumimoji="0" lang="en-US" sz="1100" b="1"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endParaRPr>
            </a:p>
          </p:txBody>
        </p:sp>
      </p:grpSp>
      <p:grpSp>
        <p:nvGrpSpPr>
          <p:cNvPr id="59" name="Group 58">
            <a:extLst>
              <a:ext uri="{FF2B5EF4-FFF2-40B4-BE49-F238E27FC236}">
                <a16:creationId xmlns:a16="http://schemas.microsoft.com/office/drawing/2014/main" id="{FCE660D6-05A8-259E-5681-04C27AB69151}"/>
              </a:ext>
            </a:extLst>
          </p:cNvPr>
          <p:cNvGrpSpPr/>
          <p:nvPr/>
        </p:nvGrpSpPr>
        <p:grpSpPr>
          <a:xfrm>
            <a:off x="640144" y="4285132"/>
            <a:ext cx="3533803" cy="2032857"/>
            <a:chOff x="899652" y="1194620"/>
            <a:chExt cx="2727809" cy="4294089"/>
          </a:xfrm>
          <a:solidFill>
            <a:srgbClr val="CCECFF">
              <a:alpha val="30196"/>
            </a:srgbClr>
          </a:solidFill>
        </p:grpSpPr>
        <p:sp>
          <p:nvSpPr>
            <p:cNvPr id="60" name="Rounded Rectangle 34">
              <a:extLst>
                <a:ext uri="{FF2B5EF4-FFF2-40B4-BE49-F238E27FC236}">
                  <a16:creationId xmlns:a16="http://schemas.microsoft.com/office/drawing/2014/main" id="{DA0DC492-DE73-3843-5B1B-26FB5839E76A}"/>
                </a:ext>
              </a:extLst>
            </p:cNvPr>
            <p:cNvSpPr/>
            <p:nvPr/>
          </p:nvSpPr>
          <p:spPr>
            <a:xfrm>
              <a:off x="899652" y="1194620"/>
              <a:ext cx="2727809" cy="4294089"/>
            </a:xfrm>
            <a:prstGeom prst="roundRect">
              <a:avLst/>
            </a:prstGeom>
            <a:grp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MX"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61" name="Text Placeholder 21">
              <a:extLst>
                <a:ext uri="{FF2B5EF4-FFF2-40B4-BE49-F238E27FC236}">
                  <a16:creationId xmlns:a16="http://schemas.microsoft.com/office/drawing/2014/main" id="{0D539CA4-E7FC-031D-6B69-7354A67334FB}"/>
                </a:ext>
              </a:extLst>
            </p:cNvPr>
            <p:cNvSpPr txBox="1">
              <a:spLocks/>
            </p:cNvSpPr>
            <p:nvPr/>
          </p:nvSpPr>
          <p:spPr>
            <a:xfrm>
              <a:off x="1060552" y="1724332"/>
              <a:ext cx="2406007" cy="3164434"/>
            </a:xfrm>
            <a:prstGeom prst="rect">
              <a:avLst/>
            </a:prstGeom>
            <a:grp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prstClr val="black"/>
                  </a:solidFill>
                  <a:effectLst/>
                  <a:uLnTx/>
                  <a:uFillTx/>
                  <a:latin typeface="Aptos" panose="02110004020202020204"/>
                  <a:ea typeface="+mn-ea"/>
                  <a:cs typeface="+mn-cs"/>
                </a:rPr>
                <a:t>Finance</a:t>
              </a:r>
              <a:endParaRPr kumimoji="0" lang="en-US" sz="1600" b="0" i="1" u="none" strike="noStrike" kern="1200" cap="none" spc="0" normalizeH="0" baseline="0" noProof="0">
                <a:ln>
                  <a:noFill/>
                </a:ln>
                <a:solidFill>
                  <a:prstClr val="black">
                    <a:lumMod val="65000"/>
                    <a:lumOff val="35000"/>
                  </a:prstClr>
                </a:solidFill>
                <a:effectLst/>
                <a:uLnTx/>
                <a:uFillTx/>
                <a:latin typeface="Aptos" panose="0211000402020202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1"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Financial analysts need to stay updated with market trends and regulatory changes</a:t>
              </a:r>
              <a:endParaRPr kumimoji="0" lang="en-US" sz="1100" b="0" i="1"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The Researcher Agent aggregates data from financial reports, market analysis, and regulatory updates, delivering detailed insights for informed investment decisions.</a:t>
              </a:r>
              <a:endParaRPr kumimoji="0" lang="en-US" sz="1100" b="1"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endParaRPr>
            </a:p>
          </p:txBody>
        </p:sp>
      </p:grpSp>
      <p:grpSp>
        <p:nvGrpSpPr>
          <p:cNvPr id="62" name="Group 61">
            <a:extLst>
              <a:ext uri="{FF2B5EF4-FFF2-40B4-BE49-F238E27FC236}">
                <a16:creationId xmlns:a16="http://schemas.microsoft.com/office/drawing/2014/main" id="{13324445-98A2-9508-A8AE-F5BD0E456C60}"/>
              </a:ext>
            </a:extLst>
          </p:cNvPr>
          <p:cNvGrpSpPr/>
          <p:nvPr/>
        </p:nvGrpSpPr>
        <p:grpSpPr>
          <a:xfrm>
            <a:off x="4533273" y="4285132"/>
            <a:ext cx="3533803" cy="2032857"/>
            <a:chOff x="899652" y="1194620"/>
            <a:chExt cx="2727809" cy="4294089"/>
          </a:xfrm>
          <a:solidFill>
            <a:srgbClr val="CCECFF">
              <a:alpha val="30196"/>
            </a:srgbClr>
          </a:solidFill>
        </p:grpSpPr>
        <p:sp>
          <p:nvSpPr>
            <p:cNvPr id="63" name="Rounded Rectangle 38">
              <a:extLst>
                <a:ext uri="{FF2B5EF4-FFF2-40B4-BE49-F238E27FC236}">
                  <a16:creationId xmlns:a16="http://schemas.microsoft.com/office/drawing/2014/main" id="{A72D30DB-39BA-2853-31F2-E91DA99B4CFE}"/>
                </a:ext>
              </a:extLst>
            </p:cNvPr>
            <p:cNvSpPr/>
            <p:nvPr/>
          </p:nvSpPr>
          <p:spPr>
            <a:xfrm>
              <a:off x="899652" y="1194620"/>
              <a:ext cx="2727809" cy="4294089"/>
            </a:xfrm>
            <a:prstGeom prst="roundRect">
              <a:avLst/>
            </a:prstGeom>
            <a:grp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MX"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64" name="Text Placeholder 21">
              <a:extLst>
                <a:ext uri="{FF2B5EF4-FFF2-40B4-BE49-F238E27FC236}">
                  <a16:creationId xmlns:a16="http://schemas.microsoft.com/office/drawing/2014/main" id="{AD97A8C9-1471-E371-5097-D50D1ECAEC50}"/>
                </a:ext>
              </a:extLst>
            </p:cNvPr>
            <p:cNvSpPr txBox="1">
              <a:spLocks/>
            </p:cNvSpPr>
            <p:nvPr/>
          </p:nvSpPr>
          <p:spPr>
            <a:xfrm>
              <a:off x="1060552" y="1724330"/>
              <a:ext cx="2406007" cy="3164434"/>
            </a:xfrm>
            <a:prstGeom prst="rect">
              <a:avLst/>
            </a:prstGeom>
            <a:grpFill/>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prstClr val="black"/>
                  </a:solidFill>
                  <a:effectLst/>
                  <a:uLnTx/>
                  <a:uFillTx/>
                  <a:latin typeface="Aptos" panose="02110004020202020204"/>
                  <a:ea typeface="+mn-ea"/>
                  <a:cs typeface="+mn-cs"/>
                </a:rPr>
                <a:t>Manufacturing</a:t>
              </a:r>
              <a:endParaRPr kumimoji="0" lang="en-US" sz="2800" b="1"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1"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Engineers and production managers need to monitor and analyze production data</a:t>
              </a:r>
              <a:endParaRPr kumimoji="0" lang="en-US" sz="1100" b="0" i="1"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The Researcher Agent compiles data from production logs, quality control reports, and supply chain information, providing insights to improve efficiency and reduce downtime.</a:t>
              </a:r>
              <a:endParaRPr kumimoji="0" lang="en-US" sz="1100" b="1"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endParaRPr>
            </a:p>
          </p:txBody>
        </p:sp>
      </p:grpSp>
      <p:grpSp>
        <p:nvGrpSpPr>
          <p:cNvPr id="65" name="Group 64">
            <a:extLst>
              <a:ext uri="{FF2B5EF4-FFF2-40B4-BE49-F238E27FC236}">
                <a16:creationId xmlns:a16="http://schemas.microsoft.com/office/drawing/2014/main" id="{DC95D513-6F4A-AA5F-9A64-7D16F750A7FA}"/>
              </a:ext>
            </a:extLst>
          </p:cNvPr>
          <p:cNvGrpSpPr/>
          <p:nvPr/>
        </p:nvGrpSpPr>
        <p:grpSpPr>
          <a:xfrm>
            <a:off x="8410792" y="4285132"/>
            <a:ext cx="3533803" cy="2032857"/>
            <a:chOff x="899652" y="1194620"/>
            <a:chExt cx="2727809" cy="4294089"/>
          </a:xfrm>
          <a:solidFill>
            <a:srgbClr val="CCECFF">
              <a:alpha val="30196"/>
            </a:srgbClr>
          </a:solidFill>
        </p:grpSpPr>
        <p:sp>
          <p:nvSpPr>
            <p:cNvPr id="66" name="Rounded Rectangle 41">
              <a:extLst>
                <a:ext uri="{FF2B5EF4-FFF2-40B4-BE49-F238E27FC236}">
                  <a16:creationId xmlns:a16="http://schemas.microsoft.com/office/drawing/2014/main" id="{1F1820EE-AF14-19D8-9FF2-8AB1213CB412}"/>
                </a:ext>
              </a:extLst>
            </p:cNvPr>
            <p:cNvSpPr/>
            <p:nvPr/>
          </p:nvSpPr>
          <p:spPr>
            <a:xfrm>
              <a:off x="899652" y="1194620"/>
              <a:ext cx="2727809" cy="4294089"/>
            </a:xfrm>
            <a:prstGeom prst="roundRect">
              <a:avLst/>
            </a:prstGeom>
            <a:grp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MX"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67" name="Text Placeholder 21">
              <a:extLst>
                <a:ext uri="{FF2B5EF4-FFF2-40B4-BE49-F238E27FC236}">
                  <a16:creationId xmlns:a16="http://schemas.microsoft.com/office/drawing/2014/main" id="{B05E22DD-E650-0FEB-77F1-843EA0D2966F}"/>
                </a:ext>
              </a:extLst>
            </p:cNvPr>
            <p:cNvSpPr txBox="1">
              <a:spLocks/>
            </p:cNvSpPr>
            <p:nvPr/>
          </p:nvSpPr>
          <p:spPr>
            <a:xfrm>
              <a:off x="1060552" y="1724330"/>
              <a:ext cx="2406007" cy="3164434"/>
            </a:xfrm>
            <a:prstGeom prst="rect">
              <a:avLst/>
            </a:prstGeom>
            <a:grpFill/>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prstClr val="black"/>
                  </a:solidFill>
                  <a:effectLst/>
                  <a:uLnTx/>
                  <a:uFillTx/>
                  <a:latin typeface="Aptos" panose="02110004020202020204"/>
                  <a:ea typeface="+mn-ea"/>
                  <a:cs typeface="+mn-cs"/>
                </a:rPr>
                <a:t>Technology</a:t>
              </a:r>
              <a:endParaRPr kumimoji="0" lang="en-US" sz="2800" b="1"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1"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Need to stay ahead of rapidly evolving technology trends and security threats</a:t>
              </a:r>
              <a:endParaRPr kumimoji="0" lang="en-US" sz="1100" b="0" i="1"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prstClr val="black"/>
                  </a:solidFill>
                  <a:effectLst/>
                  <a:uLnTx/>
                  <a:uFillTx/>
                  <a:latin typeface="Aptos" panose="02110004020202020204"/>
                  <a:ea typeface="+mn-ea"/>
                  <a:cs typeface="+mn-cs"/>
                </a:rPr>
                <a:t>The Researcher Agent gathers data from tech blogs, security reports, and industry publications, providing detailed insights to help IT professionals make informed decisions and stay ahead of threats.</a:t>
              </a:r>
              <a:endParaRPr kumimoji="0" lang="en-US" sz="1100" b="1" i="0" u="none" strike="noStrike" kern="1200" cap="none" spc="0" normalizeH="0" baseline="0" noProof="0">
                <a:ln>
                  <a:noFill/>
                </a:ln>
                <a:solidFill>
                  <a:prstClr val="black"/>
                </a:solidFill>
                <a:effectLst/>
                <a:uLnTx/>
                <a:uFillTx/>
                <a:latin typeface="Aptos" panose="02110004020202020204"/>
                <a:ea typeface="+mn-ea"/>
                <a:cs typeface="+mn-cs"/>
              </a:endParaRPr>
            </a:p>
          </p:txBody>
        </p:sp>
      </p:grpSp>
      <p:pic>
        <p:nvPicPr>
          <p:cNvPr id="68" name="Graphic 67" descr="Doctor male outline">
            <a:extLst>
              <a:ext uri="{FF2B5EF4-FFF2-40B4-BE49-F238E27FC236}">
                <a16:creationId xmlns:a16="http://schemas.microsoft.com/office/drawing/2014/main" id="{7BADD9CB-852E-CA5F-727A-1B033C4CC49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37751" y="1667520"/>
            <a:ext cx="914400" cy="914400"/>
          </a:xfrm>
          <a:prstGeom prst="rect">
            <a:avLst/>
          </a:prstGeom>
        </p:spPr>
      </p:pic>
      <p:pic>
        <p:nvPicPr>
          <p:cNvPr id="69" name="Graphic 68" descr="Shopping bag outline">
            <a:extLst>
              <a:ext uri="{FF2B5EF4-FFF2-40B4-BE49-F238E27FC236}">
                <a16:creationId xmlns:a16="http://schemas.microsoft.com/office/drawing/2014/main" id="{10C9CF1C-931F-B9C3-E147-3D276C5D944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397999" y="1639112"/>
            <a:ext cx="914400" cy="914400"/>
          </a:xfrm>
          <a:prstGeom prst="rect">
            <a:avLst/>
          </a:prstGeom>
        </p:spPr>
      </p:pic>
      <p:pic>
        <p:nvPicPr>
          <p:cNvPr id="70" name="Graphic 69" descr="Scales of justice outline">
            <a:extLst>
              <a:ext uri="{FF2B5EF4-FFF2-40B4-BE49-F238E27FC236}">
                <a16:creationId xmlns:a16="http://schemas.microsoft.com/office/drawing/2014/main" id="{2F5AA280-09F1-B428-48AC-EEF0788C621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309880" y="1511812"/>
            <a:ext cx="914400" cy="914400"/>
          </a:xfrm>
          <a:prstGeom prst="rect">
            <a:avLst/>
          </a:prstGeom>
        </p:spPr>
      </p:pic>
      <p:pic>
        <p:nvPicPr>
          <p:cNvPr id="71" name="Graphic 70" descr="Supply And Demand outline">
            <a:extLst>
              <a:ext uri="{FF2B5EF4-FFF2-40B4-BE49-F238E27FC236}">
                <a16:creationId xmlns:a16="http://schemas.microsoft.com/office/drawing/2014/main" id="{9E702061-138D-5AC5-3AE5-08C76977CF10}"/>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51835" y="4124882"/>
            <a:ext cx="775855" cy="822037"/>
          </a:xfrm>
          <a:prstGeom prst="rect">
            <a:avLst/>
          </a:prstGeom>
        </p:spPr>
      </p:pic>
      <p:pic>
        <p:nvPicPr>
          <p:cNvPr id="73" name="Graphic 72" descr="Lock outline">
            <a:extLst>
              <a:ext uri="{FF2B5EF4-FFF2-40B4-BE49-F238E27FC236}">
                <a16:creationId xmlns:a16="http://schemas.microsoft.com/office/drawing/2014/main" id="{00050402-1A07-3594-C934-2757773FC179}"/>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309880" y="4076319"/>
            <a:ext cx="914400" cy="914400"/>
          </a:xfrm>
          <a:prstGeom prst="rect">
            <a:avLst/>
          </a:prstGeom>
        </p:spPr>
      </p:pic>
    </p:spTree>
    <p:extLst>
      <p:ext uri="{BB962C8B-B14F-4D97-AF65-F5344CB8AC3E}">
        <p14:creationId xmlns:p14="http://schemas.microsoft.com/office/powerpoint/2010/main" val="99310359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A65A1-836E-80E0-622C-AD61AB89F6F8}"/>
              </a:ext>
            </a:extLst>
          </p:cNvPr>
          <p:cNvSpPr>
            <a:spLocks noGrp="1"/>
          </p:cNvSpPr>
          <p:nvPr>
            <p:ph type="title"/>
          </p:nvPr>
        </p:nvSpPr>
        <p:spPr>
          <a:xfrm>
            <a:off x="574816" y="1126542"/>
            <a:ext cx="3418450" cy="492443"/>
          </a:xfrm>
        </p:spPr>
        <p:txBody>
          <a:bodyPr anchor="b"/>
          <a:lstStyle/>
          <a:p>
            <a:r>
              <a:rPr lang="en-US" sz="3200"/>
              <a:t>What’s inside</a:t>
            </a:r>
          </a:p>
        </p:txBody>
      </p:sp>
      <p:sp>
        <p:nvSpPr>
          <p:cNvPr id="3" name="Text Placeholder 2">
            <a:extLst>
              <a:ext uri="{FF2B5EF4-FFF2-40B4-BE49-F238E27FC236}">
                <a16:creationId xmlns:a16="http://schemas.microsoft.com/office/drawing/2014/main" id="{71ABEA9B-54A8-764E-174C-4B5881A6149C}"/>
              </a:ext>
            </a:extLst>
          </p:cNvPr>
          <p:cNvSpPr>
            <a:spLocks noGrp="1"/>
          </p:cNvSpPr>
          <p:nvPr>
            <p:ph type="body" sz="quarter" idx="10"/>
          </p:nvPr>
        </p:nvSpPr>
        <p:spPr>
          <a:xfrm>
            <a:off x="574816" y="2377271"/>
            <a:ext cx="3141777" cy="4171950"/>
          </a:xfrm>
        </p:spPr>
        <p:txBody>
          <a:bodyPr anchor="t"/>
          <a:lstStyle/>
          <a:p>
            <a:pPr>
              <a:lnSpc>
                <a:spcPct val="120000"/>
              </a:lnSpc>
            </a:pPr>
            <a:r>
              <a:rPr lang="en-US" sz="1800">
                <a:latin typeface="+mn-lt"/>
              </a:rPr>
              <a:t>Microsoft 365 Copilot includes pre-built agents that help you work smarter, from creating content and analyzing data to running meetings. </a:t>
            </a:r>
          </a:p>
        </p:txBody>
      </p:sp>
      <p:sp>
        <p:nvSpPr>
          <p:cNvPr id="10" name="TOC Number 1"/>
          <p:cNvSpPr/>
          <p:nvPr/>
        </p:nvSpPr>
        <p:spPr>
          <a:xfrm>
            <a:off x="4989052" y="2244751"/>
            <a:ext cx="400000" cy="400000"/>
          </a:xfrm>
          <a:prstGeom prst="ellipse">
            <a:avLst/>
          </a:prstGeom>
          <a:solidFill>
            <a:srgbClr val="0078D4"/>
          </a:solidFill>
          <a:ln>
            <a:noFill/>
          </a:ln>
        </p:spPr>
        <p:txBody>
          <a:bodyPr lIns="0" tIns="0" rIns="0" bIns="0" anchor="ctr"/>
          <a:lstStyle/>
          <a:p>
            <a:pPr algn="ctr"/>
            <a:r>
              <a:rPr lang="en-US" sz="1800" b="1">
                <a:solidFill>
                  <a:srgbClr val="FFFFFF"/>
                </a:solidFill>
                <a:latin typeface="Segoe UI Semibold"/>
                <a:cs typeface="Segoe UI Semibold"/>
              </a:rPr>
              <a:t>1</a:t>
            </a:r>
          </a:p>
        </p:txBody>
      </p:sp>
      <p:sp>
        <p:nvSpPr>
          <p:cNvPr id="11" name="TOC Text 1"/>
          <p:cNvSpPr/>
          <p:nvPr/>
        </p:nvSpPr>
        <p:spPr>
          <a:xfrm>
            <a:off x="5504852" y="2246138"/>
            <a:ext cx="6225032" cy="400000"/>
          </a:xfrm>
          <a:prstGeom prst="rect">
            <a:avLst/>
          </a:prstGeom>
          <a:noFill/>
          <a:ln>
            <a:noFill/>
          </a:ln>
        </p:spPr>
        <p:txBody>
          <a:bodyPr lIns="72000" tIns="0" rIns="0" bIns="0" anchor="ctr"/>
          <a:lstStyle/>
          <a:p>
            <a:r>
              <a:rPr lang="en-US" sz="2000" b="1" dirty="0">
                <a:solidFill>
                  <a:srgbClr val="242424"/>
                </a:solidFill>
                <a:latin typeface="Segoe UI Semibold"/>
                <a:cs typeface="Segoe UI Semibold"/>
              </a:rPr>
              <a:t>Word, Excel, and PowerPoint Agents</a:t>
            </a:r>
          </a:p>
          <a:p>
            <a:r>
              <a:rPr lang="en-US" sz="1400" dirty="0">
                <a:solidFill>
                  <a:srgbClr val="616161"/>
                </a:solidFill>
              </a:rPr>
              <a:t>Create polished documents, spreadsheets, and presentations from chat</a:t>
            </a:r>
          </a:p>
        </p:txBody>
      </p:sp>
      <p:sp>
        <p:nvSpPr>
          <p:cNvPr id="20" name="TOC Number 2"/>
          <p:cNvSpPr/>
          <p:nvPr/>
        </p:nvSpPr>
        <p:spPr>
          <a:xfrm>
            <a:off x="4989052" y="3915916"/>
            <a:ext cx="400000" cy="400000"/>
          </a:xfrm>
          <a:prstGeom prst="ellipse">
            <a:avLst/>
          </a:prstGeom>
          <a:solidFill>
            <a:srgbClr val="8661C5"/>
          </a:solidFill>
          <a:ln>
            <a:noFill/>
          </a:ln>
        </p:spPr>
        <p:txBody>
          <a:bodyPr lIns="0" tIns="0" rIns="0" bIns="0" anchor="ctr"/>
          <a:lstStyle/>
          <a:p>
            <a:pPr algn="ctr"/>
            <a:r>
              <a:rPr lang="en-US" b="1" dirty="0">
                <a:solidFill>
                  <a:srgbClr val="FFFFFF"/>
                </a:solidFill>
                <a:latin typeface="Segoe UI Semibold"/>
                <a:cs typeface="Segoe UI Semibold"/>
              </a:rPr>
              <a:t>3</a:t>
            </a:r>
            <a:endParaRPr lang="en-US" sz="1800" b="1" dirty="0">
              <a:solidFill>
                <a:srgbClr val="FFFFFF"/>
              </a:solidFill>
              <a:latin typeface="Segoe UI Semibold"/>
              <a:cs typeface="Segoe UI Semibold"/>
            </a:endParaRPr>
          </a:p>
        </p:txBody>
      </p:sp>
      <p:sp>
        <p:nvSpPr>
          <p:cNvPr id="21" name="TOC Text 2"/>
          <p:cNvSpPr/>
          <p:nvPr/>
        </p:nvSpPr>
        <p:spPr>
          <a:xfrm>
            <a:off x="5504852" y="3915916"/>
            <a:ext cx="5399122" cy="400000"/>
          </a:xfrm>
          <a:prstGeom prst="rect">
            <a:avLst/>
          </a:prstGeom>
          <a:noFill/>
          <a:ln>
            <a:noFill/>
          </a:ln>
        </p:spPr>
        <p:txBody>
          <a:bodyPr lIns="72000" tIns="0" rIns="0" bIns="0" anchor="ctr"/>
          <a:lstStyle/>
          <a:p>
            <a:r>
              <a:rPr lang="en-US" sz="2000" b="1" dirty="0">
                <a:solidFill>
                  <a:srgbClr val="242424"/>
                </a:solidFill>
                <a:latin typeface="Segoe UI Semibold"/>
                <a:cs typeface="Segoe UI Semibold"/>
              </a:rPr>
              <a:t>Analyst</a:t>
            </a:r>
          </a:p>
          <a:p>
            <a:r>
              <a:rPr lang="en-US" sz="1400" dirty="0">
                <a:solidFill>
                  <a:srgbClr val="616161"/>
                </a:solidFill>
              </a:rPr>
              <a:t>Turn raw data into actionable insights with advanced reasoning</a:t>
            </a:r>
          </a:p>
        </p:txBody>
      </p:sp>
      <p:sp>
        <p:nvSpPr>
          <p:cNvPr id="30" name="TOC Number 3"/>
          <p:cNvSpPr/>
          <p:nvPr/>
        </p:nvSpPr>
        <p:spPr>
          <a:xfrm>
            <a:off x="4989051" y="4750805"/>
            <a:ext cx="400000" cy="400000"/>
          </a:xfrm>
          <a:prstGeom prst="ellipse">
            <a:avLst/>
          </a:prstGeom>
          <a:solidFill>
            <a:schemeClr val="accent2"/>
          </a:solidFill>
          <a:ln>
            <a:noFill/>
          </a:ln>
        </p:spPr>
        <p:txBody>
          <a:bodyPr lIns="0" tIns="0" rIns="0" bIns="0" anchor="ctr"/>
          <a:lstStyle/>
          <a:p>
            <a:pPr algn="ctr"/>
            <a:r>
              <a:rPr lang="en-US" sz="1800" b="1" dirty="0">
                <a:solidFill>
                  <a:srgbClr val="FFFFFF"/>
                </a:solidFill>
                <a:latin typeface="Segoe UI Semibold"/>
                <a:cs typeface="Segoe UI Semibold"/>
              </a:rPr>
              <a:t>4</a:t>
            </a:r>
          </a:p>
        </p:txBody>
      </p:sp>
      <p:sp>
        <p:nvSpPr>
          <p:cNvPr id="31" name="TOC Text 3"/>
          <p:cNvSpPr/>
          <p:nvPr/>
        </p:nvSpPr>
        <p:spPr>
          <a:xfrm>
            <a:off x="5504851" y="4750805"/>
            <a:ext cx="6302870" cy="400000"/>
          </a:xfrm>
          <a:prstGeom prst="rect">
            <a:avLst/>
          </a:prstGeom>
          <a:noFill/>
          <a:ln>
            <a:noFill/>
          </a:ln>
        </p:spPr>
        <p:txBody>
          <a:bodyPr lIns="72000" tIns="0" rIns="0" bIns="0" anchor="ctr"/>
          <a:lstStyle/>
          <a:p>
            <a:r>
              <a:rPr lang="en-US" sz="2000" b="1" dirty="0">
                <a:solidFill>
                  <a:srgbClr val="242424"/>
                </a:solidFill>
                <a:latin typeface="Segoe UI Semibold"/>
                <a:cs typeface="Segoe UI Semibold"/>
              </a:rPr>
              <a:t>Facilitator</a:t>
            </a:r>
          </a:p>
          <a:p>
            <a:r>
              <a:rPr lang="en-US" sz="1400" dirty="0">
                <a:solidFill>
                  <a:srgbClr val="616161"/>
                </a:solidFill>
              </a:rPr>
              <a:t>Run more effective meetings with real-time notes, agendas, and action items</a:t>
            </a:r>
          </a:p>
        </p:txBody>
      </p:sp>
      <p:sp>
        <p:nvSpPr>
          <p:cNvPr id="40" name="TOC Number 4"/>
          <p:cNvSpPr/>
          <p:nvPr/>
        </p:nvSpPr>
        <p:spPr>
          <a:xfrm>
            <a:off x="4989052" y="5585694"/>
            <a:ext cx="400000" cy="400000"/>
          </a:xfrm>
          <a:prstGeom prst="ellipse">
            <a:avLst/>
          </a:prstGeom>
          <a:solidFill>
            <a:srgbClr val="C5B4E3"/>
          </a:solidFill>
          <a:ln>
            <a:noFill/>
          </a:ln>
        </p:spPr>
        <p:txBody>
          <a:bodyPr lIns="0" tIns="0" rIns="0" bIns="0" anchor="ctr"/>
          <a:lstStyle/>
          <a:p>
            <a:pPr algn="ctr"/>
            <a:r>
              <a:rPr lang="en-US" b="1" dirty="0">
                <a:solidFill>
                  <a:srgbClr val="FFFFFF"/>
                </a:solidFill>
                <a:latin typeface="Segoe UI Semibold"/>
                <a:cs typeface="Segoe UI Semibold"/>
              </a:rPr>
              <a:t>5</a:t>
            </a:r>
            <a:endParaRPr lang="en-US" sz="1800" b="1" dirty="0">
              <a:solidFill>
                <a:srgbClr val="FFFFFF"/>
              </a:solidFill>
              <a:latin typeface="Segoe UI Semibold"/>
              <a:cs typeface="Segoe UI Semibold"/>
            </a:endParaRPr>
          </a:p>
        </p:txBody>
      </p:sp>
      <p:sp>
        <p:nvSpPr>
          <p:cNvPr id="41" name="TOC Text 4"/>
          <p:cNvSpPr/>
          <p:nvPr/>
        </p:nvSpPr>
        <p:spPr>
          <a:xfrm>
            <a:off x="5504851" y="5585694"/>
            <a:ext cx="6421677" cy="400000"/>
          </a:xfrm>
          <a:prstGeom prst="rect">
            <a:avLst/>
          </a:prstGeom>
          <a:noFill/>
          <a:ln>
            <a:noFill/>
          </a:ln>
        </p:spPr>
        <p:txBody>
          <a:bodyPr lIns="72000" tIns="0" rIns="0" bIns="0" anchor="ctr"/>
          <a:lstStyle/>
          <a:p>
            <a:r>
              <a:rPr lang="en-US" sz="2000" b="1">
                <a:solidFill>
                  <a:srgbClr val="242424"/>
                </a:solidFill>
                <a:latin typeface="Segoe UI Semibold"/>
                <a:cs typeface="Segoe UI Semibold"/>
              </a:rPr>
              <a:t>Coaches</a:t>
            </a:r>
            <a:endParaRPr lang="en-US" sz="2000" b="1" dirty="0">
              <a:solidFill>
                <a:srgbClr val="242424"/>
              </a:solidFill>
              <a:latin typeface="Segoe UI Semibold"/>
              <a:cs typeface="Segoe UI Semibold"/>
            </a:endParaRPr>
          </a:p>
          <a:p>
            <a:r>
              <a:rPr lang="en-US" sz="1400">
                <a:solidFill>
                  <a:srgbClr val="616161"/>
                </a:solidFill>
              </a:rPr>
              <a:t>Leverage coaches for</a:t>
            </a:r>
            <a:r>
              <a:rPr lang="en-US" sz="1400" dirty="0">
                <a:solidFill>
                  <a:srgbClr val="616161"/>
                </a:solidFill>
              </a:rPr>
              <a:t> </a:t>
            </a:r>
            <a:r>
              <a:rPr lang="en-US" sz="1400">
                <a:solidFill>
                  <a:srgbClr val="616161"/>
                </a:solidFill>
              </a:rPr>
              <a:t>better prompting</a:t>
            </a:r>
            <a:r>
              <a:rPr lang="en-US" sz="1400" dirty="0">
                <a:solidFill>
                  <a:srgbClr val="616161"/>
                </a:solidFill>
              </a:rPr>
              <a:t>, brainstorming, and everyday tasks</a:t>
            </a:r>
          </a:p>
        </p:txBody>
      </p:sp>
      <p:sp>
        <p:nvSpPr>
          <p:cNvPr id="50" name="Tagline"/>
          <p:cNvSpPr/>
          <p:nvPr/>
        </p:nvSpPr>
        <p:spPr>
          <a:xfrm>
            <a:off x="574816" y="6439762"/>
            <a:ext cx="5200000" cy="300000"/>
          </a:xfrm>
          <a:prstGeom prst="rect">
            <a:avLst/>
          </a:prstGeom>
          <a:noFill/>
          <a:ln>
            <a:noFill/>
          </a:ln>
        </p:spPr>
        <p:txBody>
          <a:bodyPr lIns="0" tIns="0" rIns="0" bIns="0" anchor="ctr"/>
          <a:lstStyle/>
          <a:p>
            <a:r>
              <a:rPr lang="en-US" sz="1100" i="1">
                <a:solidFill>
                  <a:schemeClr val="bg1"/>
                </a:solidFill>
                <a:latin typeface="Segoe UI" panose="020B0502040204020203" pitchFamily="34" charset="0"/>
                <a:cs typeface="Segoe UI" panose="020B0502040204020203" pitchFamily="34" charset="0"/>
              </a:rPr>
              <a:t>Included with Microsoft 365 Copilot</a:t>
            </a:r>
          </a:p>
        </p:txBody>
      </p:sp>
      <p:sp>
        <p:nvSpPr>
          <p:cNvPr id="6" name="TextBox 5">
            <a:extLst>
              <a:ext uri="{FF2B5EF4-FFF2-40B4-BE49-F238E27FC236}">
                <a16:creationId xmlns:a16="http://schemas.microsoft.com/office/drawing/2014/main" id="{AA35FDC8-A2C6-66A3-41A8-D78E4D9952B9}"/>
              </a:ext>
            </a:extLst>
          </p:cNvPr>
          <p:cNvSpPr txBox="1"/>
          <p:nvPr/>
        </p:nvSpPr>
        <p:spPr>
          <a:xfrm>
            <a:off x="4989052" y="1034210"/>
            <a:ext cx="6818670" cy="584775"/>
          </a:xfrm>
          <a:prstGeom prst="rect">
            <a:avLst/>
          </a:prstGeom>
          <a:noFill/>
        </p:spPr>
        <p:txBody>
          <a:bodyPr wrap="square">
            <a:spAutoFit/>
          </a:bodyPr>
          <a:lstStyle/>
          <a:p>
            <a:r>
              <a:rPr lang="en-US" sz="3200">
                <a:latin typeface="+mj-lt"/>
              </a:rPr>
              <a:t>Here’s what we’ll cover</a:t>
            </a:r>
          </a:p>
        </p:txBody>
      </p:sp>
      <p:sp>
        <p:nvSpPr>
          <p:cNvPr id="4" name="TOC Number 2">
            <a:extLst>
              <a:ext uri="{FF2B5EF4-FFF2-40B4-BE49-F238E27FC236}">
                <a16:creationId xmlns:a16="http://schemas.microsoft.com/office/drawing/2014/main" id="{982EA42D-AEF7-8B04-03E3-3EDEBCCDA50D}"/>
              </a:ext>
            </a:extLst>
          </p:cNvPr>
          <p:cNvSpPr/>
          <p:nvPr/>
        </p:nvSpPr>
        <p:spPr>
          <a:xfrm>
            <a:off x="4989052" y="3081027"/>
            <a:ext cx="400000" cy="400000"/>
          </a:xfrm>
          <a:prstGeom prst="ellipse">
            <a:avLst/>
          </a:prstGeom>
          <a:solidFill>
            <a:srgbClr val="8DC8E8"/>
          </a:solidFill>
          <a:ln>
            <a:noFill/>
          </a:ln>
        </p:spPr>
        <p:txBody>
          <a:bodyPr lIns="0" tIns="0" rIns="0" bIns="0" anchor="ctr"/>
          <a:lstStyle/>
          <a:p>
            <a:pPr algn="ctr"/>
            <a:r>
              <a:rPr lang="en-US" sz="1800" b="1" dirty="0">
                <a:solidFill>
                  <a:srgbClr val="FFFFFF"/>
                </a:solidFill>
                <a:latin typeface="Segoe UI Semibold"/>
                <a:cs typeface="Segoe UI Semibold"/>
              </a:rPr>
              <a:t>2</a:t>
            </a:r>
          </a:p>
        </p:txBody>
      </p:sp>
      <p:sp>
        <p:nvSpPr>
          <p:cNvPr id="5" name="TOC Text 2">
            <a:extLst>
              <a:ext uri="{FF2B5EF4-FFF2-40B4-BE49-F238E27FC236}">
                <a16:creationId xmlns:a16="http://schemas.microsoft.com/office/drawing/2014/main" id="{EA84DB61-1BB5-F75D-66D5-AB7E4D3B84E2}"/>
              </a:ext>
            </a:extLst>
          </p:cNvPr>
          <p:cNvSpPr/>
          <p:nvPr/>
        </p:nvSpPr>
        <p:spPr>
          <a:xfrm>
            <a:off x="5504852" y="3081027"/>
            <a:ext cx="6018364" cy="400000"/>
          </a:xfrm>
          <a:prstGeom prst="rect">
            <a:avLst/>
          </a:prstGeom>
          <a:noFill/>
          <a:ln>
            <a:noFill/>
          </a:ln>
        </p:spPr>
        <p:txBody>
          <a:bodyPr lIns="72000" tIns="0" rIns="0" bIns="0" anchor="ctr"/>
          <a:lstStyle/>
          <a:p>
            <a:r>
              <a:rPr lang="en-US" sz="2000" b="1" dirty="0">
                <a:solidFill>
                  <a:srgbClr val="242424"/>
                </a:solidFill>
                <a:latin typeface="Segoe UI Semibold"/>
                <a:cs typeface="Segoe UI Semibold"/>
              </a:rPr>
              <a:t>Researcher</a:t>
            </a:r>
          </a:p>
          <a:p>
            <a:r>
              <a:rPr lang="en-US" sz="1400" dirty="0">
                <a:solidFill>
                  <a:srgbClr val="616161"/>
                </a:solidFill>
              </a:rPr>
              <a:t>Collect and synthesize information for deeper, more informed decisions</a:t>
            </a:r>
          </a:p>
        </p:txBody>
      </p:sp>
    </p:spTree>
    <p:extLst>
      <p:ext uri="{BB962C8B-B14F-4D97-AF65-F5344CB8AC3E}">
        <p14:creationId xmlns:p14="http://schemas.microsoft.com/office/powerpoint/2010/main" val="683962581"/>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40C19-4784-CAF9-D295-8B021755E5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E11475-178D-750E-351A-5AECFD4DA7E7}"/>
              </a:ext>
            </a:extLst>
          </p:cNvPr>
          <p:cNvSpPr>
            <a:spLocks noGrp="1"/>
          </p:cNvSpPr>
          <p:nvPr>
            <p:ph type="title"/>
          </p:nvPr>
        </p:nvSpPr>
        <p:spPr>
          <a:xfrm>
            <a:off x="584200" y="2918223"/>
            <a:ext cx="4080397" cy="615553"/>
          </a:xfrm>
        </p:spPr>
        <p:txBody>
          <a:bodyPr/>
          <a:lstStyle/>
          <a:p>
            <a:r>
              <a:rPr lang="en-GB"/>
              <a:t>Analyst</a:t>
            </a:r>
            <a:endParaRPr lang="en-AU"/>
          </a:p>
        </p:txBody>
      </p:sp>
      <p:sp>
        <p:nvSpPr>
          <p:cNvPr id="3" name="Text Placeholder 2">
            <a:extLst>
              <a:ext uri="{FF2B5EF4-FFF2-40B4-BE49-F238E27FC236}">
                <a16:creationId xmlns:a16="http://schemas.microsoft.com/office/drawing/2014/main" id="{A46E9423-151D-3A35-2A57-BF737023BF23}"/>
              </a:ext>
            </a:extLst>
          </p:cNvPr>
          <p:cNvSpPr>
            <a:spLocks noGrp="1"/>
          </p:cNvSpPr>
          <p:nvPr>
            <p:ph type="body" sz="quarter" idx="12"/>
          </p:nvPr>
        </p:nvSpPr>
        <p:spPr>
          <a:xfrm>
            <a:off x="584200" y="3962400"/>
            <a:ext cx="4080397" cy="246221"/>
          </a:xfrm>
        </p:spPr>
        <p:txBody>
          <a:bodyPr/>
          <a:lstStyle/>
          <a:p>
            <a:r>
              <a:rPr lang="en-US" b="1">
                <a:ln w="3175">
                  <a:noFill/>
                </a:ln>
                <a:solidFill>
                  <a:schemeClr val="accent1"/>
                </a:solidFill>
                <a:latin typeface="Segoe Sans Text Semibold" pitchFamily="2" charset="0"/>
                <a:cs typeface="Segoe Sans Text Semibold" pitchFamily="2" charset="0"/>
              </a:rPr>
              <a:t>Included with Microsoft 365 Copilot</a:t>
            </a:r>
          </a:p>
        </p:txBody>
      </p:sp>
    </p:spTree>
    <p:extLst>
      <p:ext uri="{BB962C8B-B14F-4D97-AF65-F5344CB8AC3E}">
        <p14:creationId xmlns:p14="http://schemas.microsoft.com/office/powerpoint/2010/main" val="2274674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91FBA-F829-8B72-69AD-063B7CB7106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5AB6DC10-D17E-27C0-0A98-E62AE76ED447}"/>
              </a:ext>
              <a:ext uri="{C183D7F6-B498-43B3-948B-1728B52AA6E4}">
                <adec:decorative xmlns:adec="http://schemas.microsoft.com/office/drawing/2017/decorative" val="1"/>
              </a:ext>
            </a:extLst>
          </p:cNvPr>
          <p:cNvSpPr/>
          <p:nvPr/>
        </p:nvSpPr>
        <p:spPr>
          <a:xfrm rot="16200000">
            <a:off x="5968999" y="634997"/>
            <a:ext cx="6858001" cy="5588000"/>
          </a:xfrm>
          <a:prstGeom prst="rect">
            <a:avLst/>
          </a:prstGeom>
          <a:gradFill flip="none" rotWithShape="1">
            <a:gsLst>
              <a:gs pos="40000">
                <a:srgbClr val="0078D4">
                  <a:alpha val="50000"/>
                </a:srgbClr>
              </a:gs>
              <a:gs pos="100000">
                <a:srgbClr val="C53FCC">
                  <a:alpha val="50000"/>
                </a:srgbClr>
              </a:gs>
            </a:gsLst>
            <a:lin ang="282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2" name="Title 25">
            <a:extLst>
              <a:ext uri="{FF2B5EF4-FFF2-40B4-BE49-F238E27FC236}">
                <a16:creationId xmlns:a16="http://schemas.microsoft.com/office/drawing/2014/main" id="{19740783-15E7-E645-7BE0-099DE8DFA2C1}"/>
              </a:ext>
            </a:extLst>
          </p:cNvPr>
          <p:cNvSpPr txBox="1">
            <a:spLocks noGrp="1"/>
          </p:cNvSpPr>
          <p:nvPr>
            <p:ph type="title" idx="4294967295"/>
          </p:nvPr>
        </p:nvSpPr>
        <p:spPr>
          <a:xfrm>
            <a:off x="1275965" y="827776"/>
            <a:ext cx="3097681" cy="590931"/>
          </a:xfrm>
          <a:prstGeom prst="rect">
            <a:avLst/>
          </a:prstGeom>
          <a:noFill/>
          <a:ln>
            <a:noFill/>
            <a:prstDash/>
          </a:ln>
          <a:effectLst/>
        </p:spPr>
        <p:txBody>
          <a:bodyPr rot="0" spcFirstLastPara="0" vertOverflow="overflow" horzOverflow="overflow" vert="horz" wrap="square" lIns="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lang="en-US" sz="3000" b="1" i="0" kern="1200" cap="none" spc="-20" baseline="0">
                <a:ln w="3175">
                  <a:noFill/>
                </a:ln>
                <a:solidFill>
                  <a:srgbClr val="000000"/>
                </a:solidFill>
                <a:effectLst/>
                <a:latin typeface="Segoe Sans Display Semibold" pitchFamily="2" charset="0"/>
                <a:ea typeface="+mj-ea"/>
                <a:cs typeface="Segoe Sans Display Semibold" pitchFamily="2"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3600" b="1" i="0" u="none" strike="noStrike" kern="1200" cap="none" spc="-20" normalizeH="0" baseline="0" noProof="0">
                <a:ln w="3175">
                  <a:noFill/>
                </a:ln>
                <a:solidFill>
                  <a:schemeClr val="accent2"/>
                </a:solidFill>
                <a:effectLst/>
                <a:uLnTx/>
                <a:uFillTx/>
                <a:latin typeface="Segoe Sans Display Semibold" pitchFamily="2" charset="0"/>
                <a:ea typeface="+mj-ea"/>
                <a:cs typeface="Segoe Sans Display Semibold" pitchFamily="2" charset="0"/>
              </a:rPr>
              <a:t>Analyst</a:t>
            </a:r>
          </a:p>
        </p:txBody>
      </p:sp>
      <p:sp>
        <p:nvSpPr>
          <p:cNvPr id="8" name="Speech Bubble: Rectangle with Corners Rounded 17">
            <a:extLst>
              <a:ext uri="{FF2B5EF4-FFF2-40B4-BE49-F238E27FC236}">
                <a16:creationId xmlns:a16="http://schemas.microsoft.com/office/drawing/2014/main" id="{64F0F716-680B-9921-A031-A2E7AB8EA29E}"/>
              </a:ext>
            </a:extLst>
          </p:cNvPr>
          <p:cNvSpPr/>
          <p:nvPr/>
        </p:nvSpPr>
        <p:spPr>
          <a:xfrm>
            <a:off x="7005550" y="5530272"/>
            <a:ext cx="4858102" cy="927172"/>
          </a:xfrm>
          <a:prstGeom prst="wedgeRoundRectCallout">
            <a:avLst>
              <a:gd name="adj1" fmla="val -39486"/>
              <a:gd name="adj2" fmla="val 62424"/>
              <a:gd name="adj3" fmla="val 16667"/>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1" u="none" strike="noStrike" kern="1200" cap="none" spc="0" normalizeH="0" baseline="0" noProof="0">
              <a:ln>
                <a:noFill/>
              </a:ln>
              <a:solidFill>
                <a:srgbClr val="404040"/>
              </a:solidFill>
              <a:effectLst/>
              <a:uLnTx/>
              <a:uFillTx/>
              <a:latin typeface="Aptos"/>
              <a:ea typeface="+mn-ea"/>
              <a:cs typeface="+mn-cs"/>
            </a:endParaRPr>
          </a:p>
          <a:p>
            <a:pPr fontAlgn="t"/>
            <a:r>
              <a:rPr lang="en-GB" sz="1400">
                <a:solidFill>
                  <a:schemeClr val="tx1"/>
                </a:solidFill>
              </a:rPr>
              <a:t>Analyst helps users “ask their data questions in plain language — and get back not just answers, but actionable analysis.” 		                   </a:t>
            </a:r>
            <a:r>
              <a:rPr lang="en-AU" sz="1400">
                <a:solidFill>
                  <a:schemeClr val="tx1"/>
                </a:solidFill>
              </a:rPr>
              <a:t>Alan Cox, </a:t>
            </a:r>
            <a:r>
              <a:rPr lang="en-GB" sz="1400">
                <a:solidFill>
                  <a:schemeClr val="tx1"/>
                </a:solidFill>
              </a:rPr>
              <a:t>Microsoft MVP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1" u="none" strike="noStrike" kern="1200" cap="none" spc="0" normalizeH="0" baseline="0" noProof="0">
              <a:ln>
                <a:noFill/>
              </a:ln>
              <a:solidFill>
                <a:srgbClr val="404040"/>
              </a:solidFill>
              <a:effectLst/>
              <a:uLnTx/>
              <a:uFillTx/>
              <a:latin typeface="Aptos"/>
              <a:ea typeface="+mn-ea"/>
              <a:cs typeface="+mn-cs"/>
            </a:endParaRPr>
          </a:p>
        </p:txBody>
      </p:sp>
      <p:sp>
        <p:nvSpPr>
          <p:cNvPr id="10" name="Rectangle: Rounded Corners 9">
            <a:extLst>
              <a:ext uri="{FF2B5EF4-FFF2-40B4-BE49-F238E27FC236}">
                <a16:creationId xmlns:a16="http://schemas.microsoft.com/office/drawing/2014/main" id="{CAD1D852-C0CC-A9A7-A8CE-3C2C61455C2F}"/>
              </a:ext>
              <a:ext uri="{C183D7F6-B498-43B3-948B-1728B52AA6E4}">
                <adec:decorative xmlns:adec="http://schemas.microsoft.com/office/drawing/2017/decorative" val="1"/>
              </a:ext>
            </a:extLst>
          </p:cNvPr>
          <p:cNvSpPr/>
          <p:nvPr/>
        </p:nvSpPr>
        <p:spPr>
          <a:xfrm>
            <a:off x="2332446" y="4100365"/>
            <a:ext cx="2041200" cy="1737360"/>
          </a:xfrm>
          <a:prstGeom prst="roundRect">
            <a:avLst>
              <a:gd name="adj" fmla="val 4435"/>
            </a:avLst>
          </a:prstGeom>
          <a:solidFill>
            <a:srgbClr val="F4F3F5"/>
          </a:solidFill>
          <a:effectLst/>
        </p:spPr>
        <p:txBody>
          <a:bodyPr wrap="square" lIns="1463040" tIns="36000" rIns="1463040" bIns="3600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0" cap="none" spc="-150" normalizeH="0" baseline="0" noProof="0">
              <a:ln>
                <a:noFill/>
              </a:ln>
              <a:gradFill>
                <a:gsLst>
                  <a:gs pos="0">
                    <a:srgbClr val="BF4DCC"/>
                  </a:gs>
                  <a:gs pos="100000">
                    <a:srgbClr val="0078D4"/>
                  </a:gs>
                </a:gsLst>
                <a:lin ang="2700000" scaled="0"/>
              </a:gradFill>
              <a:effectLst/>
              <a:uLnTx/>
              <a:uFillTx/>
              <a:latin typeface="Segoe UI Semibold"/>
              <a:ea typeface="Calibri" panose="020F0502020204030204" pitchFamily="34" charset="0"/>
              <a:cs typeface="+mn-cs"/>
            </a:endParaRPr>
          </a:p>
        </p:txBody>
      </p:sp>
      <p:sp>
        <p:nvSpPr>
          <p:cNvPr id="11" name="Rectangle: Rounded Corners 10">
            <a:extLst>
              <a:ext uri="{FF2B5EF4-FFF2-40B4-BE49-F238E27FC236}">
                <a16:creationId xmlns:a16="http://schemas.microsoft.com/office/drawing/2014/main" id="{DFF52972-F164-2094-FB7D-B7C3FCEF1A5F}"/>
              </a:ext>
              <a:ext uri="{C183D7F6-B498-43B3-948B-1728B52AA6E4}">
                <adec:decorative xmlns:adec="http://schemas.microsoft.com/office/drawing/2017/decorative" val="1"/>
              </a:ext>
            </a:extLst>
          </p:cNvPr>
          <p:cNvSpPr/>
          <p:nvPr/>
        </p:nvSpPr>
        <p:spPr>
          <a:xfrm>
            <a:off x="216882" y="4101263"/>
            <a:ext cx="2040396" cy="1737360"/>
          </a:xfrm>
          <a:prstGeom prst="roundRect">
            <a:avLst>
              <a:gd name="adj" fmla="val 4435"/>
            </a:avLst>
          </a:prstGeom>
          <a:solidFill>
            <a:srgbClr val="F4F3F5"/>
          </a:solidFill>
          <a:effectLst/>
        </p:spPr>
        <p:txBody>
          <a:bodyPr wrap="square" lIns="1463040" tIns="36000" rIns="1463040" bIns="3600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0" cap="none" spc="-150" normalizeH="0" baseline="0" noProof="0">
              <a:ln>
                <a:noFill/>
              </a:ln>
              <a:gradFill>
                <a:gsLst>
                  <a:gs pos="0">
                    <a:srgbClr val="BF4DCC"/>
                  </a:gs>
                  <a:gs pos="100000">
                    <a:srgbClr val="0078D4"/>
                  </a:gs>
                </a:gsLst>
                <a:lin ang="2700000" scaled="0"/>
              </a:gradFill>
              <a:effectLst/>
              <a:uLnTx/>
              <a:uFillTx/>
              <a:latin typeface="Segoe UI Semibold"/>
              <a:ea typeface="Calibri" panose="020F0502020204030204" pitchFamily="34" charset="0"/>
              <a:cs typeface="+mn-cs"/>
            </a:endParaRPr>
          </a:p>
        </p:txBody>
      </p:sp>
      <p:sp>
        <p:nvSpPr>
          <p:cNvPr id="12" name="TextBox 11">
            <a:extLst>
              <a:ext uri="{FF2B5EF4-FFF2-40B4-BE49-F238E27FC236}">
                <a16:creationId xmlns:a16="http://schemas.microsoft.com/office/drawing/2014/main" id="{582035AC-5224-E4E8-8CBA-4727B0E4DDD2}"/>
              </a:ext>
            </a:extLst>
          </p:cNvPr>
          <p:cNvSpPr txBox="1"/>
          <p:nvPr/>
        </p:nvSpPr>
        <p:spPr>
          <a:xfrm>
            <a:off x="237393" y="4219003"/>
            <a:ext cx="2012610" cy="369332"/>
          </a:xfrm>
          <a:prstGeom prst="rect">
            <a:avLst/>
          </a:prstGeom>
          <a:noFill/>
        </p:spPr>
        <p:txBody>
          <a:bodyPr wrap="square" lIns="0" tIns="0" rIns="0" bIns="0" rtlCol="0">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en-US" sz="2400" kern="0">
                <a:solidFill>
                  <a:srgbClr val="0078D4"/>
                </a:solidFill>
                <a:latin typeface="Segoe UI Semibold"/>
                <a:ea typeface="Segoe UI" pitchFamily="34" charset="0"/>
                <a:cs typeface="Segoe UI Semibold" panose="020B0702040204020203" pitchFamily="34" charset="0"/>
              </a:rPr>
              <a:t>Decisive</a:t>
            </a:r>
            <a:endParaRPr kumimoji="0" lang="en-US" sz="2400" b="0" i="0" u="none" strike="noStrike" kern="0" cap="none" spc="0" normalizeH="0" baseline="0" noProof="0">
              <a:ln>
                <a:noFill/>
              </a:ln>
              <a:solidFill>
                <a:srgbClr val="0078D4"/>
              </a:solidFill>
              <a:effectLst/>
              <a:uLnTx/>
              <a:uFillTx/>
              <a:latin typeface="Segoe UI Semibold"/>
              <a:ea typeface="Segoe UI" pitchFamily="34" charset="0"/>
              <a:cs typeface="Segoe UI Semibold" panose="020B0702040204020203" pitchFamily="34" charset="0"/>
            </a:endParaRPr>
          </a:p>
        </p:txBody>
      </p:sp>
      <p:sp>
        <p:nvSpPr>
          <p:cNvPr id="13" name="TextBox 12">
            <a:extLst>
              <a:ext uri="{FF2B5EF4-FFF2-40B4-BE49-F238E27FC236}">
                <a16:creationId xmlns:a16="http://schemas.microsoft.com/office/drawing/2014/main" id="{42F8E7DE-FDBB-01FB-56D4-7F64C8865C6A}"/>
              </a:ext>
            </a:extLst>
          </p:cNvPr>
          <p:cNvSpPr txBox="1"/>
          <p:nvPr/>
        </p:nvSpPr>
        <p:spPr>
          <a:xfrm>
            <a:off x="237394" y="4761722"/>
            <a:ext cx="2000974" cy="738664"/>
          </a:xfrm>
          <a:prstGeom prst="rect">
            <a:avLst/>
          </a:prstGeom>
          <a:noFill/>
        </p:spPr>
        <p:txBody>
          <a:bodyPr wrap="square" lIns="0" tIns="0" rIns="0" bIns="0" rtlCol="0" anchor="t">
            <a:spAutoFit/>
          </a:bodyPr>
          <a:lstStyle/>
          <a:p>
            <a:pPr algn="ctr" fontAlgn="t"/>
            <a:r>
              <a:rPr lang="en-GB" sz="1200"/>
              <a:t>Surfaces insights that matter with clear next steps - turning complexity into confident, timely decisions.</a:t>
            </a:r>
          </a:p>
        </p:txBody>
      </p:sp>
      <p:sp>
        <p:nvSpPr>
          <p:cNvPr id="14" name="TextBox 13">
            <a:extLst>
              <a:ext uri="{FF2B5EF4-FFF2-40B4-BE49-F238E27FC236}">
                <a16:creationId xmlns:a16="http://schemas.microsoft.com/office/drawing/2014/main" id="{C84AEFDC-E918-B67C-C7DB-8B24479C69D1}"/>
              </a:ext>
            </a:extLst>
          </p:cNvPr>
          <p:cNvSpPr txBox="1"/>
          <p:nvPr/>
        </p:nvSpPr>
        <p:spPr>
          <a:xfrm>
            <a:off x="2388910" y="4761722"/>
            <a:ext cx="1903213" cy="923330"/>
          </a:xfrm>
          <a:prstGeom prst="rect">
            <a:avLst/>
          </a:prstGeom>
          <a:noFill/>
        </p:spPr>
        <p:txBody>
          <a:bodyPr wrap="square" lIns="0" tIns="0" rIns="0" bIns="0" rtlCol="0" anchor="t">
            <a:spAutoFit/>
          </a:bodyPr>
          <a:lstStyle/>
          <a:p>
            <a:pPr fontAlgn="t"/>
            <a:r>
              <a:rPr lang="en-GB" sz="1200"/>
              <a:t>Makes insights easy to grasp, guiding anyone to clear understanding with no need for data science expertise</a:t>
            </a:r>
            <a:endParaRPr lang="en-GB" sz="1200">
              <a:cs typeface="Segoe Sans Display"/>
            </a:endParaRPr>
          </a:p>
        </p:txBody>
      </p:sp>
      <p:sp>
        <p:nvSpPr>
          <p:cNvPr id="15" name="Rectangle: Rounded Corners 14">
            <a:extLst>
              <a:ext uri="{FF2B5EF4-FFF2-40B4-BE49-F238E27FC236}">
                <a16:creationId xmlns:a16="http://schemas.microsoft.com/office/drawing/2014/main" id="{1A140C57-78CE-D0BC-E432-243F7D7A3247}"/>
              </a:ext>
              <a:ext uri="{C183D7F6-B498-43B3-948B-1728B52AA6E4}">
                <adec:decorative xmlns:adec="http://schemas.microsoft.com/office/drawing/2017/decorative" val="1"/>
              </a:ext>
            </a:extLst>
          </p:cNvPr>
          <p:cNvSpPr/>
          <p:nvPr/>
        </p:nvSpPr>
        <p:spPr>
          <a:xfrm>
            <a:off x="4442665" y="4096485"/>
            <a:ext cx="2041200" cy="1737360"/>
          </a:xfrm>
          <a:prstGeom prst="roundRect">
            <a:avLst>
              <a:gd name="adj" fmla="val 4435"/>
            </a:avLst>
          </a:prstGeom>
          <a:solidFill>
            <a:srgbClr val="F4F3F5"/>
          </a:solidFill>
          <a:effectLst/>
        </p:spPr>
        <p:txBody>
          <a:bodyPr wrap="square" lIns="1463040" tIns="36000" rIns="1463040" bIns="3600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0" cap="none" spc="-150" normalizeH="0" baseline="0" noProof="0">
              <a:ln>
                <a:noFill/>
              </a:ln>
              <a:gradFill>
                <a:gsLst>
                  <a:gs pos="0">
                    <a:srgbClr val="BF4DCC"/>
                  </a:gs>
                  <a:gs pos="100000">
                    <a:srgbClr val="0078D4"/>
                  </a:gs>
                </a:gsLst>
                <a:lin ang="2700000" scaled="0"/>
              </a:gradFill>
              <a:effectLst/>
              <a:uLnTx/>
              <a:uFillTx/>
              <a:latin typeface="Segoe UI Semibold"/>
              <a:ea typeface="Calibri" panose="020F0502020204030204" pitchFamily="34" charset="0"/>
              <a:cs typeface="+mn-cs"/>
            </a:endParaRPr>
          </a:p>
        </p:txBody>
      </p:sp>
      <p:sp>
        <p:nvSpPr>
          <p:cNvPr id="16" name="TextBox 15">
            <a:extLst>
              <a:ext uri="{FF2B5EF4-FFF2-40B4-BE49-F238E27FC236}">
                <a16:creationId xmlns:a16="http://schemas.microsoft.com/office/drawing/2014/main" id="{E1D8AF6D-42C3-DB56-57A7-441A5EA150A8}"/>
              </a:ext>
            </a:extLst>
          </p:cNvPr>
          <p:cNvSpPr txBox="1"/>
          <p:nvPr/>
        </p:nvSpPr>
        <p:spPr>
          <a:xfrm>
            <a:off x="4453133" y="4219003"/>
            <a:ext cx="1989455" cy="369332"/>
          </a:xfrm>
          <a:prstGeom prst="rect">
            <a:avLst/>
          </a:prstGeom>
          <a:noFill/>
        </p:spPr>
        <p:txBody>
          <a:bodyPr wrap="square" lIns="0" tIns="0" rIns="0" bIns="0" rtlCol="0">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en-US" sz="2400" kern="0">
                <a:solidFill>
                  <a:srgbClr val="0078D4"/>
                </a:solidFill>
                <a:latin typeface="Segoe UI Semibold"/>
                <a:ea typeface="Segoe UI" pitchFamily="34" charset="0"/>
                <a:cs typeface="Segoe UI Semibold" panose="020B0702040204020203" pitchFamily="34" charset="0"/>
              </a:rPr>
              <a:t>Reliable</a:t>
            </a:r>
            <a:endParaRPr kumimoji="0" lang="en-US" sz="2400" b="0" i="0" u="none" strike="noStrike" kern="0" cap="none" spc="0" normalizeH="0" baseline="0" noProof="0">
              <a:ln>
                <a:noFill/>
              </a:ln>
              <a:solidFill>
                <a:srgbClr val="0078D4"/>
              </a:solidFill>
              <a:effectLst/>
              <a:uLnTx/>
              <a:uFillTx/>
              <a:latin typeface="Segoe UI Semibold"/>
              <a:ea typeface="Segoe UI" pitchFamily="34" charset="0"/>
              <a:cs typeface="Segoe UI Semibold" panose="020B0702040204020203" pitchFamily="34" charset="0"/>
            </a:endParaRPr>
          </a:p>
        </p:txBody>
      </p:sp>
      <p:sp>
        <p:nvSpPr>
          <p:cNvPr id="17" name="TextBox 16">
            <a:extLst>
              <a:ext uri="{FF2B5EF4-FFF2-40B4-BE49-F238E27FC236}">
                <a16:creationId xmlns:a16="http://schemas.microsoft.com/office/drawing/2014/main" id="{23412232-184F-2CC8-4F69-F9FE747D61FA}"/>
              </a:ext>
            </a:extLst>
          </p:cNvPr>
          <p:cNvSpPr txBox="1"/>
          <p:nvPr/>
        </p:nvSpPr>
        <p:spPr>
          <a:xfrm>
            <a:off x="4505278" y="4761722"/>
            <a:ext cx="1937310" cy="1107996"/>
          </a:xfrm>
          <a:prstGeom prst="rect">
            <a:avLst/>
          </a:prstGeom>
          <a:noFill/>
        </p:spPr>
        <p:txBody>
          <a:bodyPr wrap="square" lIns="0" tIns="0" rIns="0" bIns="0" rtlCol="0" anchor="t">
            <a:spAutoFit/>
          </a:bodyPr>
          <a:lstStyle/>
          <a:p>
            <a:pPr fontAlgn="t"/>
            <a:r>
              <a:rPr lang="en-GB" sz="1200"/>
              <a:t>Grounded in your secure M365 data, Analyst produces transparent, source‑linked summaries and recommendations you can trust</a:t>
            </a:r>
          </a:p>
        </p:txBody>
      </p:sp>
      <p:sp>
        <p:nvSpPr>
          <p:cNvPr id="18" name="TextBox 17">
            <a:extLst>
              <a:ext uri="{FF2B5EF4-FFF2-40B4-BE49-F238E27FC236}">
                <a16:creationId xmlns:a16="http://schemas.microsoft.com/office/drawing/2014/main" id="{EC7EBC0F-DA2F-8832-6A9B-884549EEB334}"/>
              </a:ext>
            </a:extLst>
          </p:cNvPr>
          <p:cNvSpPr txBox="1"/>
          <p:nvPr/>
        </p:nvSpPr>
        <p:spPr>
          <a:xfrm>
            <a:off x="2318980" y="4219003"/>
            <a:ext cx="2054666" cy="369332"/>
          </a:xfrm>
          <a:prstGeom prst="rect">
            <a:avLst/>
          </a:prstGeom>
          <a:noFill/>
        </p:spPr>
        <p:txBody>
          <a:bodyPr wrap="square" lIns="0" tIns="0" rIns="0" bIns="0" rtlCol="0">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0078D4"/>
                </a:solidFill>
                <a:effectLst/>
                <a:uLnTx/>
                <a:uFillTx/>
                <a:latin typeface="Segoe UI Semibold"/>
                <a:ea typeface="Segoe UI" pitchFamily="34" charset="0"/>
                <a:cs typeface="Segoe UI Semibold" panose="020B0702040204020203" pitchFamily="34" charset="0"/>
              </a:rPr>
              <a:t>Intuitive</a:t>
            </a:r>
          </a:p>
        </p:txBody>
      </p:sp>
      <p:sp>
        <p:nvSpPr>
          <p:cNvPr id="20" name="TextBox 19">
            <a:extLst>
              <a:ext uri="{FF2B5EF4-FFF2-40B4-BE49-F238E27FC236}">
                <a16:creationId xmlns:a16="http://schemas.microsoft.com/office/drawing/2014/main" id="{42FF976B-98BB-E87F-B9E2-22C8D7ABFFE2}"/>
              </a:ext>
            </a:extLst>
          </p:cNvPr>
          <p:cNvSpPr txBox="1"/>
          <p:nvPr/>
        </p:nvSpPr>
        <p:spPr>
          <a:xfrm>
            <a:off x="496421" y="3367949"/>
            <a:ext cx="6096000" cy="353943"/>
          </a:xfrm>
          <a:prstGeom prst="rect">
            <a:avLst/>
          </a:prstGeom>
          <a:noFill/>
        </p:spPr>
        <p:txBody>
          <a:bodyPr wrap="square">
            <a:spAutoFit/>
          </a:bodyPr>
          <a:lstStyle/>
          <a:p>
            <a:r>
              <a:rPr lang="en-GB" sz="1700" b="1"/>
              <a:t>From data to insight. Make decisions with confidence</a:t>
            </a:r>
            <a:r>
              <a:rPr lang="en-US" sz="1700" b="1"/>
              <a:t>.</a:t>
            </a:r>
          </a:p>
        </p:txBody>
      </p:sp>
      <p:sp>
        <p:nvSpPr>
          <p:cNvPr id="24" name="Rectangle: Rounded Corners 23" descr="Analyst logo">
            <a:extLst>
              <a:ext uri="{FF2B5EF4-FFF2-40B4-BE49-F238E27FC236}">
                <a16:creationId xmlns:a16="http://schemas.microsoft.com/office/drawing/2014/main" id="{C72B4389-AD4D-4BB9-93FD-09ECB83FEA99}"/>
              </a:ext>
            </a:extLst>
          </p:cNvPr>
          <p:cNvSpPr/>
          <p:nvPr/>
        </p:nvSpPr>
        <p:spPr bwMode="auto">
          <a:xfrm>
            <a:off x="531971" y="676566"/>
            <a:ext cx="635046" cy="768066"/>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 name="TextBox 5">
            <a:extLst>
              <a:ext uri="{FF2B5EF4-FFF2-40B4-BE49-F238E27FC236}">
                <a16:creationId xmlns:a16="http://schemas.microsoft.com/office/drawing/2014/main" id="{EABBBC1C-7E48-C628-CD18-948B4E39E871}"/>
              </a:ext>
            </a:extLst>
          </p:cNvPr>
          <p:cNvSpPr txBox="1"/>
          <p:nvPr/>
        </p:nvSpPr>
        <p:spPr>
          <a:xfrm>
            <a:off x="588963" y="1905824"/>
            <a:ext cx="4999039" cy="1384995"/>
          </a:xfrm>
          <a:prstGeom prst="rect">
            <a:avLst/>
          </a:prstGeom>
          <a:noFill/>
        </p:spPr>
        <p:txBody>
          <a:bodyPr wrap="square" lIns="0" tIns="0" rIns="0" bIns="0" rtlCol="0" anchor="t">
            <a:spAutoFit/>
          </a:bodyPr>
          <a:lstStyle/>
          <a:p>
            <a:pPr defTabSz="914367" fontAlgn="base">
              <a:spcBef>
                <a:spcPts val="400"/>
              </a:spcBef>
              <a:spcAft>
                <a:spcPts val="1200"/>
              </a:spcAft>
              <a:buClr>
                <a:srgbClr val="000000"/>
              </a:buClr>
              <a:defRPr/>
            </a:pPr>
            <a:r>
              <a:rPr kumimoji="0" lang="en-US" sz="1800" b="0" i="0" u="none" strike="noStrike" kern="1200" cap="none" spc="0" normalizeH="0" baseline="0" noProof="0">
                <a:ln>
                  <a:noFill/>
                </a:ln>
                <a:solidFill>
                  <a:srgbClr val="091F2C"/>
                </a:solidFill>
                <a:effectLst/>
                <a:uLnTx/>
                <a:uFillTx/>
                <a:latin typeface="Segoe Sans Display"/>
                <a:ea typeface="+mn-ea"/>
                <a:cs typeface="+mn-cs"/>
              </a:rPr>
              <a:t>is a reasoning agent that uses iterative chain-of-thought reasoning for advanced data analysis – turning raw data to insights in minutes with the power of </a:t>
            </a:r>
            <a:r>
              <a:rPr lang="en-US">
                <a:solidFill>
                  <a:srgbClr val="091F2C"/>
                </a:solidFill>
                <a:latin typeface="Segoe Sans Display"/>
              </a:rPr>
              <a:t>OpenAI models optimized by Microsoft for data analysis</a:t>
            </a:r>
            <a:r>
              <a:rPr kumimoji="0" lang="en-US" sz="1800" b="0" i="0" u="none" strike="noStrike" kern="1200" cap="none" spc="0" normalizeH="0" baseline="0" noProof="0">
                <a:ln>
                  <a:noFill/>
                </a:ln>
                <a:solidFill>
                  <a:srgbClr val="091F2C"/>
                </a:solidFill>
                <a:effectLst/>
                <a:uLnTx/>
                <a:uFillTx/>
                <a:latin typeface="Segoe Sans Display"/>
                <a:ea typeface="+mn-ea"/>
                <a:cs typeface="+mn-cs"/>
              </a:rPr>
              <a:t>.</a:t>
            </a:r>
          </a:p>
        </p:txBody>
      </p:sp>
      <p:pic>
        <p:nvPicPr>
          <p:cNvPr id="7" name="Picture 6" descr="Screenshot of Analyst interface">
            <a:extLst>
              <a:ext uri="{FF2B5EF4-FFF2-40B4-BE49-F238E27FC236}">
                <a16:creationId xmlns:a16="http://schemas.microsoft.com/office/drawing/2014/main" id="{A799E755-5125-9D99-F95A-FDA06C3545A5}"/>
              </a:ext>
            </a:extLst>
          </p:cNvPr>
          <p:cNvPicPr>
            <a:picLocks noChangeAspect="1"/>
          </p:cNvPicPr>
          <p:nvPr/>
        </p:nvPicPr>
        <p:blipFill>
          <a:blip r:embed="rId3" cstate="print">
            <a:extLst>
              <a:ext uri="{28A0092B-C50C-407E-A947-70E740481C1C}">
                <a14:useLocalDpi xmlns:a14="http://schemas.microsoft.com/office/drawing/2010/main" val="0"/>
              </a:ext>
            </a:extLst>
          </a:blip>
          <a:stretch/>
        </p:blipFill>
        <p:spPr>
          <a:xfrm>
            <a:off x="6818114" y="1800816"/>
            <a:ext cx="5232973" cy="2938887"/>
          </a:xfrm>
          <a:prstGeom prst="roundRect">
            <a:avLst>
              <a:gd name="adj" fmla="val 1677"/>
            </a:avLst>
          </a:prstGeom>
          <a:ln w="76200">
            <a:solidFill>
              <a:schemeClr val="tx2"/>
            </a:solidFill>
          </a:ln>
        </p:spPr>
      </p:pic>
      <p:pic>
        <p:nvPicPr>
          <p:cNvPr id="21" name="Picture 20" descr="Analyst logo">
            <a:extLst>
              <a:ext uri="{FF2B5EF4-FFF2-40B4-BE49-F238E27FC236}">
                <a16:creationId xmlns:a16="http://schemas.microsoft.com/office/drawing/2014/main" id="{9BDCEF6C-3E43-6FC4-39BE-67B24FC8B0D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7691" y="828796"/>
            <a:ext cx="463606" cy="463606"/>
          </a:xfrm>
          <a:prstGeom prst="rect">
            <a:avLst/>
          </a:prstGeom>
        </p:spPr>
      </p:pic>
      <p:sp>
        <p:nvSpPr>
          <p:cNvPr id="25" name="1Text">
            <a:extLst>
              <a:ext uri="{FF2B5EF4-FFF2-40B4-BE49-F238E27FC236}">
                <a16:creationId xmlns:a16="http://schemas.microsoft.com/office/drawing/2014/main" id="{5999F04E-5D3B-FB55-48A8-85B10A15028E}"/>
              </a:ext>
            </a:extLst>
          </p:cNvPr>
          <p:cNvSpPr>
            <a:spLocks/>
          </p:cNvSpPr>
          <p:nvPr/>
        </p:nvSpPr>
        <p:spPr bwMode="auto">
          <a:xfrm>
            <a:off x="1484146" y="6339354"/>
            <a:ext cx="3579627" cy="329637"/>
          </a:xfrm>
          <a:prstGeom prst="roundRect">
            <a:avLst>
              <a:gd name="adj" fmla="val 12065"/>
            </a:avLst>
          </a:prstGeom>
          <a:gradFill>
            <a:gsLst>
              <a:gs pos="0">
                <a:srgbClr val="0F69BA"/>
              </a:gs>
              <a:gs pos="80000">
                <a:srgbClr val="7448B3"/>
              </a:gs>
            </a:gsLst>
            <a:path path="circle">
              <a:fillToRect l="100000" t="100000"/>
            </a:path>
          </a:gradFill>
          <a:ln>
            <a:noFill/>
            <a:headEnd type="none" w="med" len="med"/>
            <a:tailEnd type="none" w="med" len="med"/>
          </a:ln>
          <a:effectLst/>
          <a:scene3d>
            <a:camera prst="perspectiveFront">
              <a:rot lat="0" lon="2159400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horz" wrap="square" lIns="360000" tIns="45720" rIns="36000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w="3175">
                  <a:noFill/>
                </a:ln>
                <a:solidFill>
                  <a:prstClr val="white"/>
                </a:solidFill>
                <a:effectLst/>
                <a:uLnTx/>
                <a:uFillTx/>
                <a:latin typeface="Segoe UI" panose="020B0502040204020203" pitchFamily="34" charset="0"/>
                <a:ea typeface="+mn-ea"/>
                <a:cs typeface="Segoe UI" panose="020B0502040204020203" pitchFamily="34" charset="0"/>
              </a:rPr>
              <a:t>Included with Microsoft 365 Copilot</a:t>
            </a:r>
          </a:p>
        </p:txBody>
      </p:sp>
    </p:spTree>
    <p:extLst>
      <p:ext uri="{BB962C8B-B14F-4D97-AF65-F5344CB8AC3E}">
        <p14:creationId xmlns:p14="http://schemas.microsoft.com/office/powerpoint/2010/main" val="424575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64" presetClass="path" presetSubtype="0" accel="50000" decel="50000" fill="hold" grpId="1" nodeType="withEffect">
                                  <p:stCondLst>
                                    <p:cond delay="0"/>
                                  </p:stCondLst>
                                  <p:childTnLst>
                                    <p:animMotion origin="layout" path="M -4.16667E-7 0.03704 L -4.16667E-7 1.48148E-6 " pathEditMode="relative" rAng="0" ptsTypes="AA">
                                      <p:cBhvr>
                                        <p:cTn id="8" dur="500" fill="hold"/>
                                        <p:tgtEl>
                                          <p:spTgt spid="2"/>
                                        </p:tgtEl>
                                        <p:attrNameLst>
                                          <p:attrName>ppt_x</p:attrName>
                                          <p:attrName>ppt_y</p:attrName>
                                        </p:attrNameLst>
                                      </p:cBhvr>
                                      <p:rCtr x="0" y="-1852"/>
                                    </p:animMotion>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64" presetClass="path" presetSubtype="0" accel="50000" decel="50000" fill="hold" grpId="1" nodeType="withEffect">
                                  <p:stCondLst>
                                    <p:cond delay="0"/>
                                  </p:stCondLst>
                                  <p:childTnLst>
                                    <p:animMotion origin="layout" path="M 1.25E-6 0.03703 L 1.25E-6 4.07407E-6 " pathEditMode="relative" rAng="0" ptsTypes="AA">
                                      <p:cBhvr>
                                        <p:cTn id="12" dur="500" fill="hold"/>
                                        <p:tgtEl>
                                          <p:spTgt spid="5"/>
                                        </p:tgtEl>
                                        <p:attrNameLst>
                                          <p:attrName>ppt_x</p:attrName>
                                          <p:attrName>ppt_y</p:attrName>
                                        </p:attrNameLst>
                                      </p:cBhvr>
                                      <p:rCtr x="0" y="-1852"/>
                                    </p:animMotion>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64" presetClass="path" presetSubtype="0" accel="50000" decel="50000" fill="hold" nodeType="withEffect">
                                  <p:stCondLst>
                                    <p:cond delay="0"/>
                                  </p:stCondLst>
                                  <p:childTnLst>
                                    <p:animMotion origin="layout" path="M -1.875E-6 0.03704 L -1.875E-6 0 " pathEditMode="relative" rAng="0" ptsTypes="AA">
                                      <p:cBhvr>
                                        <p:cTn id="16" dur="500" fill="hold"/>
                                        <p:tgtEl>
                                          <p:spTgt spid="7"/>
                                        </p:tgtEl>
                                        <p:attrNameLst>
                                          <p:attrName>ppt_x</p:attrName>
                                          <p:attrName>ppt_y</p:attrName>
                                        </p:attrNameLst>
                                      </p:cBhvr>
                                      <p:rCtr x="0" y="-1852"/>
                                    </p:animMotion>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4" presetClass="path" presetSubtype="0" accel="50000" decel="50000" fill="hold" grpId="1" nodeType="withEffect">
                                  <p:stCondLst>
                                    <p:cond delay="0"/>
                                  </p:stCondLst>
                                  <p:childTnLst>
                                    <p:animMotion origin="layout" path="M 4.79167E-6 0.03704 L 4.79167E-6 -4.81481E-6 " pathEditMode="relative" rAng="0" ptsTypes="AA">
                                      <p:cBhvr>
                                        <p:cTn id="20" dur="500" fill="hold"/>
                                        <p:tgtEl>
                                          <p:spTgt spid="6"/>
                                        </p:tgtEl>
                                        <p:attrNameLst>
                                          <p:attrName>ppt_x</p:attrName>
                                          <p:attrName>ppt_y</p:attrName>
                                        </p:attrNameLst>
                                      </p:cBhvr>
                                      <p:rCtr x="0" y="-18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2" grpId="0"/>
      <p:bldP spid="2" grpId="1"/>
      <p:bldP spid="6" grpId="0"/>
      <p:bldP spid="6"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B7225-27B9-D89B-F24D-2ED18FEBF222}"/>
              </a:ext>
            </a:extLst>
          </p:cNvPr>
          <p:cNvSpPr>
            <a:spLocks noGrp="1"/>
          </p:cNvSpPr>
          <p:nvPr>
            <p:ph type="title"/>
          </p:nvPr>
        </p:nvSpPr>
        <p:spPr/>
        <p:txBody>
          <a:bodyPr/>
          <a:lstStyle/>
          <a:p>
            <a:r>
              <a:rPr lang="en-GB"/>
              <a:t>Addresses Data Challenges</a:t>
            </a:r>
            <a:endParaRPr lang="en-AU"/>
          </a:p>
        </p:txBody>
      </p:sp>
      <p:sp>
        <p:nvSpPr>
          <p:cNvPr id="3" name="Freeform: Shape 3">
            <a:extLst>
              <a:ext uri="{FF2B5EF4-FFF2-40B4-BE49-F238E27FC236}">
                <a16:creationId xmlns:a16="http://schemas.microsoft.com/office/drawing/2014/main" id="{3239E929-02AD-F3E8-C700-831407495D75}"/>
              </a:ext>
              <a:ext uri="{C183D7F6-B498-43B3-948B-1728B52AA6E4}">
                <adec:decorative xmlns:adec="http://schemas.microsoft.com/office/drawing/2017/decorative" val="1"/>
              </a:ext>
            </a:extLst>
          </p:cNvPr>
          <p:cNvSpPr/>
          <p:nvPr/>
        </p:nvSpPr>
        <p:spPr bwMode="auto">
          <a:xfrm>
            <a:off x="0" y="4134613"/>
            <a:ext cx="12192000" cy="2723388"/>
          </a:xfrm>
          <a:prstGeom prst="rect">
            <a:avLst/>
          </a:prstGeom>
          <a:solidFill>
            <a:srgbClr val="C6E3F3">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594360" tIns="45720" rIns="59436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4" name="Rectangle: Rounded Corners 3">
            <a:extLst>
              <a:ext uri="{FF2B5EF4-FFF2-40B4-BE49-F238E27FC236}">
                <a16:creationId xmlns:a16="http://schemas.microsoft.com/office/drawing/2014/main" id="{4F228F95-7885-FFFE-D5AB-11D5287CBB56}"/>
              </a:ext>
              <a:ext uri="{C183D7F6-B498-43B3-948B-1728B52AA6E4}">
                <adec:decorative xmlns:adec="http://schemas.microsoft.com/office/drawing/2017/decorative" val="1"/>
              </a:ext>
            </a:extLst>
          </p:cNvPr>
          <p:cNvSpPr/>
          <p:nvPr/>
        </p:nvSpPr>
        <p:spPr bwMode="auto">
          <a:xfrm>
            <a:off x="588962" y="1340331"/>
            <a:ext cx="11017250" cy="2557765"/>
          </a:xfrm>
          <a:prstGeom prst="roundRect">
            <a:avLst>
              <a:gd name="adj" fmla="val 2650"/>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nvGrpSpPr>
          <p:cNvPr id="5" name="Group 4" descr="data pie chart icon">
            <a:extLst>
              <a:ext uri="{FF2B5EF4-FFF2-40B4-BE49-F238E27FC236}">
                <a16:creationId xmlns:a16="http://schemas.microsoft.com/office/drawing/2014/main" id="{2730ED12-67E8-1CBA-3DF9-ACFEBC341805}"/>
              </a:ext>
            </a:extLst>
          </p:cNvPr>
          <p:cNvGrpSpPr/>
          <p:nvPr/>
        </p:nvGrpSpPr>
        <p:grpSpPr>
          <a:xfrm>
            <a:off x="774977" y="1535098"/>
            <a:ext cx="536758" cy="536758"/>
            <a:chOff x="774977" y="1706829"/>
            <a:chExt cx="536758" cy="536758"/>
          </a:xfrm>
        </p:grpSpPr>
        <p:sp>
          <p:nvSpPr>
            <p:cNvPr id="6" name="Oval 5">
              <a:extLst>
                <a:ext uri="{FF2B5EF4-FFF2-40B4-BE49-F238E27FC236}">
                  <a16:creationId xmlns:a16="http://schemas.microsoft.com/office/drawing/2014/main" id="{003159B0-189F-B046-064C-A9DB12BA66A5}"/>
                </a:ext>
                <a:ext uri="{C183D7F6-B498-43B3-948B-1728B52AA6E4}">
                  <adec:decorative xmlns:adec="http://schemas.microsoft.com/office/drawing/2017/decorative" val="1"/>
                </a:ext>
              </a:extLst>
            </p:cNvPr>
            <p:cNvSpPr/>
            <p:nvPr/>
          </p:nvSpPr>
          <p:spPr bwMode="auto">
            <a:xfrm>
              <a:off x="774977" y="1706829"/>
              <a:ext cx="536758" cy="536758"/>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7" name="Graphic 6">
              <a:extLst>
                <a:ext uri="{FF2B5EF4-FFF2-40B4-BE49-F238E27FC236}">
                  <a16:creationId xmlns:a16="http://schemas.microsoft.com/office/drawing/2014/main" id="{45A0C013-9B12-7E42-1A42-CAFAF18DF4E5}"/>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899417" y="1831269"/>
              <a:ext cx="287878" cy="287878"/>
            </a:xfrm>
            <a:prstGeom prst="rect">
              <a:avLst/>
            </a:prstGeom>
          </p:spPr>
        </p:pic>
      </p:grpSp>
      <p:sp>
        <p:nvSpPr>
          <p:cNvPr id="8" name="Content Placeholder 5">
            <a:extLst>
              <a:ext uri="{FF2B5EF4-FFF2-40B4-BE49-F238E27FC236}">
                <a16:creationId xmlns:a16="http://schemas.microsoft.com/office/drawing/2014/main" id="{16585DF0-D59C-2726-7C4F-C6AB4539C42B}"/>
              </a:ext>
            </a:extLst>
          </p:cNvPr>
          <p:cNvSpPr txBox="1">
            <a:spLocks/>
          </p:cNvSpPr>
          <p:nvPr/>
        </p:nvSpPr>
        <p:spPr>
          <a:xfrm>
            <a:off x="1473208" y="1588033"/>
            <a:ext cx="9819375" cy="492443"/>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78D4"/>
                </a:solidFill>
                <a:effectLst/>
                <a:uLnTx/>
                <a:uFillTx/>
                <a:latin typeface="Segoe Sans Display Semibold"/>
                <a:ea typeface="+mn-ea"/>
                <a:cs typeface="Segoe Sans Display" pitchFamily="2" charset="0"/>
              </a:rPr>
              <a:t>Data overload: </a:t>
            </a:r>
            <a:r>
              <a:rPr kumimoji="0" lang="en-US" sz="1600" b="0" i="0" u="none" strike="noStrike" kern="1200" cap="none" spc="0" normalizeH="0" baseline="0" noProof="0">
                <a:ln>
                  <a:noFill/>
                </a:ln>
                <a:solidFill>
                  <a:srgbClr val="091F2C"/>
                </a:solidFill>
                <a:effectLst/>
                <a:uLnTx/>
                <a:uFillTx/>
                <a:latin typeface="Segoe Sans Display"/>
                <a:ea typeface="+mn-ea"/>
                <a:cs typeface="Segoe Sans Display" pitchFamily="2" charset="0"/>
              </a:rPr>
              <a:t>Organizations are inundated with structured and unstructured data from countless sources—making it difficult to extract timely, actionable insights.</a:t>
            </a:r>
          </a:p>
        </p:txBody>
      </p:sp>
      <p:cxnSp>
        <p:nvCxnSpPr>
          <p:cNvPr id="9" name="Straight Connector 8">
            <a:extLst>
              <a:ext uri="{FF2B5EF4-FFF2-40B4-BE49-F238E27FC236}">
                <a16:creationId xmlns:a16="http://schemas.microsoft.com/office/drawing/2014/main" id="{21039BA8-77F7-A69E-5FF9-E6BEC23773D8}"/>
              </a:ext>
              <a:ext uri="{C183D7F6-B498-43B3-948B-1728B52AA6E4}">
                <adec:decorative xmlns:adec="http://schemas.microsoft.com/office/drawing/2017/decorative" val="1"/>
              </a:ext>
            </a:extLst>
          </p:cNvPr>
          <p:cNvCxnSpPr>
            <a:cxnSpLocks/>
          </p:cNvCxnSpPr>
          <p:nvPr/>
        </p:nvCxnSpPr>
        <p:spPr>
          <a:xfrm>
            <a:off x="1473208" y="2198525"/>
            <a:ext cx="9903446"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10" name="Group 9" descr="gaps question icon">
            <a:extLst>
              <a:ext uri="{FF2B5EF4-FFF2-40B4-BE49-F238E27FC236}">
                <a16:creationId xmlns:a16="http://schemas.microsoft.com/office/drawing/2014/main" id="{55EE31A1-9EA3-5DAE-5E3A-94554AD3A618}"/>
              </a:ext>
            </a:extLst>
          </p:cNvPr>
          <p:cNvGrpSpPr/>
          <p:nvPr/>
        </p:nvGrpSpPr>
        <p:grpSpPr>
          <a:xfrm>
            <a:off x="774977" y="2354379"/>
            <a:ext cx="536758" cy="536758"/>
            <a:chOff x="774977" y="2636019"/>
            <a:chExt cx="536758" cy="536758"/>
          </a:xfrm>
        </p:grpSpPr>
        <p:sp>
          <p:nvSpPr>
            <p:cNvPr id="11" name="Oval 10">
              <a:extLst>
                <a:ext uri="{FF2B5EF4-FFF2-40B4-BE49-F238E27FC236}">
                  <a16:creationId xmlns:a16="http://schemas.microsoft.com/office/drawing/2014/main" id="{B12DE3ED-5DB8-C30F-CC79-0C9BDE09AD8B}"/>
                </a:ext>
                <a:ext uri="{C183D7F6-B498-43B3-948B-1728B52AA6E4}">
                  <adec:decorative xmlns:adec="http://schemas.microsoft.com/office/drawing/2017/decorative" val="1"/>
                </a:ext>
              </a:extLst>
            </p:cNvPr>
            <p:cNvSpPr/>
            <p:nvPr/>
          </p:nvSpPr>
          <p:spPr bwMode="auto">
            <a:xfrm>
              <a:off x="774977" y="2636019"/>
              <a:ext cx="536758" cy="536758"/>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12" name="Graphic 11">
              <a:extLst>
                <a:ext uri="{FF2B5EF4-FFF2-40B4-BE49-F238E27FC236}">
                  <a16:creationId xmlns:a16="http://schemas.microsoft.com/office/drawing/2014/main" id="{4BE2D0A2-02E1-618E-D17D-8E2ECCEB938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98669" y="2759711"/>
              <a:ext cx="289374" cy="289374"/>
            </a:xfrm>
            <a:prstGeom prst="rect">
              <a:avLst/>
            </a:prstGeom>
          </p:spPr>
        </p:pic>
      </p:grpSp>
      <p:sp>
        <p:nvSpPr>
          <p:cNvPr id="13" name="Content Placeholder 5">
            <a:extLst>
              <a:ext uri="{FF2B5EF4-FFF2-40B4-BE49-F238E27FC236}">
                <a16:creationId xmlns:a16="http://schemas.microsoft.com/office/drawing/2014/main" id="{01511031-599F-A411-D04E-E6589348ADF2}"/>
              </a:ext>
            </a:extLst>
          </p:cNvPr>
          <p:cNvSpPr txBox="1">
            <a:spLocks/>
          </p:cNvSpPr>
          <p:nvPr/>
        </p:nvSpPr>
        <p:spPr>
          <a:xfrm>
            <a:off x="1473208" y="2407314"/>
            <a:ext cx="9819375" cy="492443"/>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78D4"/>
                </a:solidFill>
                <a:effectLst/>
                <a:uLnTx/>
                <a:uFillTx/>
                <a:latin typeface="Segoe Sans Display Semibold"/>
                <a:ea typeface="+mn-ea"/>
                <a:cs typeface="Segoe Sans Display" pitchFamily="2" charset="0"/>
              </a:rPr>
              <a:t>Reliance on specialized</a:t>
            </a:r>
            <a:r>
              <a:rPr kumimoji="0" lang="en-US" sz="1600" b="0" i="0" u="none" strike="noStrike" kern="1200" cap="none" spc="0" normalizeH="0" noProof="0">
                <a:ln>
                  <a:noFill/>
                </a:ln>
                <a:solidFill>
                  <a:srgbClr val="0078D4"/>
                </a:solidFill>
                <a:effectLst/>
                <a:uLnTx/>
                <a:uFillTx/>
                <a:latin typeface="Segoe Sans Display Semibold"/>
                <a:ea typeface="+mn-ea"/>
                <a:cs typeface="Segoe Sans Display" pitchFamily="2" charset="0"/>
              </a:rPr>
              <a:t> skills</a:t>
            </a:r>
            <a:r>
              <a:rPr kumimoji="0" lang="en-US" sz="1600" b="0" i="0" u="none" strike="noStrike" kern="1200" cap="none" spc="0" normalizeH="0" baseline="0" noProof="0">
                <a:ln>
                  <a:noFill/>
                </a:ln>
                <a:solidFill>
                  <a:srgbClr val="0078D4"/>
                </a:solidFill>
                <a:effectLst/>
                <a:uLnTx/>
                <a:uFillTx/>
                <a:latin typeface="Segoe Sans Display Semibold"/>
                <a:ea typeface="+mn-ea"/>
                <a:cs typeface="Segoe Sans Display" pitchFamily="2" charset="0"/>
              </a:rPr>
              <a:t>: </a:t>
            </a:r>
            <a:r>
              <a:rPr kumimoji="0" lang="en-US" sz="1600" b="0" i="0" u="none" strike="noStrike" kern="1200" cap="none" spc="0" normalizeH="0" baseline="0" noProof="0">
                <a:ln>
                  <a:noFill/>
                </a:ln>
                <a:solidFill>
                  <a:srgbClr val="091F2C"/>
                </a:solidFill>
                <a:effectLst/>
                <a:uLnTx/>
                <a:uFillTx/>
                <a:latin typeface="Segoe Sans Display"/>
                <a:ea typeface="+mn-ea"/>
                <a:cs typeface="Segoe Sans Display" pitchFamily="2" charset="0"/>
              </a:rPr>
              <a:t>Extracting value from complex data often requires technical expertise—SQL, Python, BI tools—creating bottlenecks</a:t>
            </a:r>
            <a:r>
              <a:rPr kumimoji="0" lang="en-US" sz="1600" b="0" i="0" u="none" strike="noStrike" kern="1200" cap="none" spc="0" normalizeH="0" noProof="0">
                <a:ln>
                  <a:noFill/>
                </a:ln>
                <a:solidFill>
                  <a:srgbClr val="091F2C"/>
                </a:solidFill>
                <a:effectLst/>
                <a:uLnTx/>
                <a:uFillTx/>
                <a:latin typeface="Segoe Sans Display"/>
                <a:ea typeface="+mn-ea"/>
                <a:cs typeface="Segoe Sans Display" pitchFamily="2" charset="0"/>
              </a:rPr>
              <a:t> and reliance on specific roles</a:t>
            </a:r>
            <a:endParaRPr kumimoji="0" lang="en-US" sz="16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grpSp>
        <p:nvGrpSpPr>
          <p:cNvPr id="15" name="Group 14" descr="workflow icon">
            <a:extLst>
              <a:ext uri="{FF2B5EF4-FFF2-40B4-BE49-F238E27FC236}">
                <a16:creationId xmlns:a16="http://schemas.microsoft.com/office/drawing/2014/main" id="{6545F459-D6FB-39AE-258F-6A2247201DD2}"/>
              </a:ext>
            </a:extLst>
          </p:cNvPr>
          <p:cNvGrpSpPr/>
          <p:nvPr/>
        </p:nvGrpSpPr>
        <p:grpSpPr>
          <a:xfrm>
            <a:off x="390953" y="7133153"/>
            <a:ext cx="536758" cy="536758"/>
            <a:chOff x="774977" y="3565209"/>
            <a:chExt cx="536758" cy="536758"/>
          </a:xfrm>
        </p:grpSpPr>
        <p:sp>
          <p:nvSpPr>
            <p:cNvPr id="16" name="Oval 15">
              <a:extLst>
                <a:ext uri="{FF2B5EF4-FFF2-40B4-BE49-F238E27FC236}">
                  <a16:creationId xmlns:a16="http://schemas.microsoft.com/office/drawing/2014/main" id="{1C1AC832-EE5F-E1A1-2034-78A310A1EB5E}"/>
                </a:ext>
                <a:ext uri="{C183D7F6-B498-43B3-948B-1728B52AA6E4}">
                  <adec:decorative xmlns:adec="http://schemas.microsoft.com/office/drawing/2017/decorative" val="1"/>
                </a:ext>
              </a:extLst>
            </p:cNvPr>
            <p:cNvSpPr/>
            <p:nvPr/>
          </p:nvSpPr>
          <p:spPr bwMode="auto">
            <a:xfrm>
              <a:off x="774977" y="3565209"/>
              <a:ext cx="536758" cy="536758"/>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17" name="Graphic 16">
              <a:extLst>
                <a:ext uri="{FF2B5EF4-FFF2-40B4-BE49-F238E27FC236}">
                  <a16:creationId xmlns:a16="http://schemas.microsoft.com/office/drawing/2014/main" id="{5EB4B12D-8066-F9DA-4E88-6249375FDA3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98669" y="3688901"/>
              <a:ext cx="289374" cy="289374"/>
            </a:xfrm>
            <a:prstGeom prst="rect">
              <a:avLst/>
            </a:prstGeom>
          </p:spPr>
        </p:pic>
      </p:grpSp>
      <p:grpSp>
        <p:nvGrpSpPr>
          <p:cNvPr id="20" name="Group 19" descr="tools icon">
            <a:extLst>
              <a:ext uri="{FF2B5EF4-FFF2-40B4-BE49-F238E27FC236}">
                <a16:creationId xmlns:a16="http://schemas.microsoft.com/office/drawing/2014/main" id="{1BFAB643-D499-9270-D0E9-EE5EF672A3E3}"/>
              </a:ext>
            </a:extLst>
          </p:cNvPr>
          <p:cNvGrpSpPr/>
          <p:nvPr/>
        </p:nvGrpSpPr>
        <p:grpSpPr>
          <a:xfrm>
            <a:off x="774977" y="3196019"/>
            <a:ext cx="536758" cy="536758"/>
            <a:chOff x="774977" y="4494399"/>
            <a:chExt cx="536758" cy="536758"/>
          </a:xfrm>
        </p:grpSpPr>
        <p:sp>
          <p:nvSpPr>
            <p:cNvPr id="21" name="Oval 20">
              <a:extLst>
                <a:ext uri="{FF2B5EF4-FFF2-40B4-BE49-F238E27FC236}">
                  <a16:creationId xmlns:a16="http://schemas.microsoft.com/office/drawing/2014/main" id="{E3022B47-0A2B-B969-435C-F316ADD7140B}"/>
                </a:ext>
                <a:ext uri="{C183D7F6-B498-43B3-948B-1728B52AA6E4}">
                  <adec:decorative xmlns:adec="http://schemas.microsoft.com/office/drawing/2017/decorative" val="1"/>
                </a:ext>
              </a:extLst>
            </p:cNvPr>
            <p:cNvSpPr/>
            <p:nvPr/>
          </p:nvSpPr>
          <p:spPr bwMode="auto">
            <a:xfrm>
              <a:off x="774977" y="4494399"/>
              <a:ext cx="536758" cy="536758"/>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22" name="Graphic 21">
              <a:extLst>
                <a:ext uri="{FF2B5EF4-FFF2-40B4-BE49-F238E27FC236}">
                  <a16:creationId xmlns:a16="http://schemas.microsoft.com/office/drawing/2014/main" id="{A18D90F6-18B2-5A03-7852-49331CD9CD9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99417" y="4618839"/>
              <a:ext cx="287878" cy="287878"/>
            </a:xfrm>
            <a:prstGeom prst="rect">
              <a:avLst/>
            </a:prstGeom>
          </p:spPr>
        </p:pic>
      </p:grpSp>
      <p:sp>
        <p:nvSpPr>
          <p:cNvPr id="23" name="Content Placeholder 5">
            <a:extLst>
              <a:ext uri="{FF2B5EF4-FFF2-40B4-BE49-F238E27FC236}">
                <a16:creationId xmlns:a16="http://schemas.microsoft.com/office/drawing/2014/main" id="{991EFF13-63E7-9AA8-E7FD-452B7D366F11}"/>
              </a:ext>
            </a:extLst>
          </p:cNvPr>
          <p:cNvSpPr txBox="1">
            <a:spLocks/>
          </p:cNvSpPr>
          <p:nvPr/>
        </p:nvSpPr>
        <p:spPr>
          <a:xfrm>
            <a:off x="1473208" y="3210047"/>
            <a:ext cx="9742783" cy="492443"/>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78D4"/>
                </a:solidFill>
                <a:effectLst/>
                <a:uLnTx/>
                <a:uFillTx/>
                <a:latin typeface="Segoe Sans Display Semibold"/>
                <a:ea typeface="+mn-ea"/>
                <a:cs typeface="Segoe Sans Display" pitchFamily="2" charset="0"/>
              </a:rPr>
              <a:t>Fragmented tools and silos: </a:t>
            </a:r>
            <a:r>
              <a:rPr kumimoji="0" lang="en-US" sz="1600" b="0" i="0" u="none" strike="noStrike" kern="1200" cap="none" spc="0" normalizeH="0" baseline="0" noProof="0">
                <a:ln>
                  <a:noFill/>
                </a:ln>
                <a:solidFill>
                  <a:srgbClr val="091F2C"/>
                </a:solidFill>
                <a:effectLst/>
                <a:uLnTx/>
                <a:uFillTx/>
                <a:latin typeface="Segoe Sans Display"/>
                <a:ea typeface="+mn-ea"/>
                <a:cs typeface="Segoe Sans Display" pitchFamily="2" charset="0"/>
              </a:rPr>
              <a:t>Data lives in disconnected systems—Excel files, reporting systems, internal dashboards—making</a:t>
            </a:r>
            <a:r>
              <a:rPr kumimoji="0" lang="en-US" sz="1600" b="0" i="0" u="none" strike="noStrike" kern="1200" cap="none" spc="0" normalizeH="0" noProof="0">
                <a:ln>
                  <a:noFill/>
                </a:ln>
                <a:solidFill>
                  <a:srgbClr val="091F2C"/>
                </a:solidFill>
                <a:effectLst/>
                <a:uLnTx/>
                <a:uFillTx/>
                <a:latin typeface="Segoe Sans Display"/>
                <a:ea typeface="+mn-ea"/>
                <a:cs typeface="Segoe Sans Display" pitchFamily="2" charset="0"/>
              </a:rPr>
              <a:t> it difficult and time consuming to distill tangible insights</a:t>
            </a:r>
            <a:endParaRPr kumimoji="0" lang="en-US" sz="16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cxnSp>
        <p:nvCxnSpPr>
          <p:cNvPr id="24" name="Straight Connector 23">
            <a:extLst>
              <a:ext uri="{FF2B5EF4-FFF2-40B4-BE49-F238E27FC236}">
                <a16:creationId xmlns:a16="http://schemas.microsoft.com/office/drawing/2014/main" id="{5046C245-8EB8-7084-B755-FEDD07E8602B}"/>
              </a:ext>
              <a:ext uri="{C183D7F6-B498-43B3-948B-1728B52AA6E4}">
                <adec:decorative xmlns:adec="http://schemas.microsoft.com/office/drawing/2017/decorative" val="1"/>
              </a:ext>
            </a:extLst>
          </p:cNvPr>
          <p:cNvCxnSpPr>
            <a:cxnSpLocks/>
          </p:cNvCxnSpPr>
          <p:nvPr/>
        </p:nvCxnSpPr>
        <p:spPr>
          <a:xfrm>
            <a:off x="1473208" y="2992952"/>
            <a:ext cx="9903446"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25" name="Group 24" descr="insights icon">
            <a:extLst>
              <a:ext uri="{FF2B5EF4-FFF2-40B4-BE49-F238E27FC236}">
                <a16:creationId xmlns:a16="http://schemas.microsoft.com/office/drawing/2014/main" id="{6827D4D1-99A2-8CDC-4E93-437CDD75392C}"/>
              </a:ext>
            </a:extLst>
          </p:cNvPr>
          <p:cNvGrpSpPr/>
          <p:nvPr/>
        </p:nvGrpSpPr>
        <p:grpSpPr>
          <a:xfrm>
            <a:off x="1043356" y="7134155"/>
            <a:ext cx="536758" cy="536758"/>
            <a:chOff x="774977" y="5423587"/>
            <a:chExt cx="536758" cy="536758"/>
          </a:xfrm>
        </p:grpSpPr>
        <p:sp>
          <p:nvSpPr>
            <p:cNvPr id="26" name="Oval 25">
              <a:extLst>
                <a:ext uri="{FF2B5EF4-FFF2-40B4-BE49-F238E27FC236}">
                  <a16:creationId xmlns:a16="http://schemas.microsoft.com/office/drawing/2014/main" id="{81CBEBD7-10CB-79D0-B368-28D6848BDF5C}"/>
                </a:ext>
                <a:ext uri="{C183D7F6-B498-43B3-948B-1728B52AA6E4}">
                  <adec:decorative xmlns:adec="http://schemas.microsoft.com/office/drawing/2017/decorative" val="1"/>
                </a:ext>
              </a:extLst>
            </p:cNvPr>
            <p:cNvSpPr/>
            <p:nvPr/>
          </p:nvSpPr>
          <p:spPr bwMode="auto">
            <a:xfrm>
              <a:off x="774977" y="5423587"/>
              <a:ext cx="536758" cy="536758"/>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27" name="Graphic 26">
              <a:extLst>
                <a:ext uri="{FF2B5EF4-FFF2-40B4-BE49-F238E27FC236}">
                  <a16:creationId xmlns:a16="http://schemas.microsoft.com/office/drawing/2014/main" id="{833FBA38-5C37-343A-C555-AD87F99727F0}"/>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99417" y="5548027"/>
              <a:ext cx="287878" cy="287878"/>
            </a:xfrm>
            <a:prstGeom prst="rect">
              <a:avLst/>
            </a:prstGeom>
          </p:spPr>
        </p:pic>
      </p:grpSp>
      <p:grpSp>
        <p:nvGrpSpPr>
          <p:cNvPr id="30" name="Group 29" descr="Screenshot demonstrating how Analyst works ">
            <a:extLst>
              <a:ext uri="{FF2B5EF4-FFF2-40B4-BE49-F238E27FC236}">
                <a16:creationId xmlns:a16="http://schemas.microsoft.com/office/drawing/2014/main" id="{9CC571ED-5783-8CEE-3B85-61CC9340FECB}"/>
              </a:ext>
            </a:extLst>
          </p:cNvPr>
          <p:cNvGrpSpPr/>
          <p:nvPr/>
        </p:nvGrpSpPr>
        <p:grpSpPr>
          <a:xfrm>
            <a:off x="9204944" y="4301615"/>
            <a:ext cx="2522531" cy="2367051"/>
            <a:chOff x="4882067" y="559727"/>
            <a:chExt cx="6861718" cy="5738538"/>
          </a:xfrm>
        </p:grpSpPr>
        <p:pic>
          <p:nvPicPr>
            <p:cNvPr id="31" name="Picture 30" descr="A screenshot of a cell phone  AI-generated content may be incorrect.">
              <a:extLst>
                <a:ext uri="{FF2B5EF4-FFF2-40B4-BE49-F238E27FC236}">
                  <a16:creationId xmlns:a16="http://schemas.microsoft.com/office/drawing/2014/main" id="{F87166E8-8962-B3BF-C80D-C7CE542FE21D}"/>
                </a:ext>
              </a:extLst>
            </p:cNvPr>
            <p:cNvPicPr>
              <a:picLocks noChangeAspect="1"/>
            </p:cNvPicPr>
            <p:nvPr/>
          </p:nvPicPr>
          <p:blipFill>
            <a:blip r:embed="rId7" cstate="print">
              <a:extLst>
                <a:ext uri="{28A0092B-C50C-407E-A947-70E740481C1C}">
                  <a14:useLocalDpi xmlns:a14="http://schemas.microsoft.com/office/drawing/2010/main" val="0"/>
                </a:ext>
              </a:extLst>
            </a:blip>
            <a:srcRect l="5891" r="5891" b="49440"/>
            <a:stretch>
              <a:fillRect/>
            </a:stretch>
          </p:blipFill>
          <p:spPr>
            <a:xfrm>
              <a:off x="4882067" y="559727"/>
              <a:ext cx="3414400" cy="5738538"/>
            </a:xfrm>
            <a:prstGeom prst="roundRect">
              <a:avLst>
                <a:gd name="adj" fmla="val 1677"/>
              </a:avLst>
            </a:prstGeom>
            <a:ln w="76200">
              <a:noFill/>
            </a:ln>
          </p:spPr>
        </p:pic>
        <p:pic>
          <p:nvPicPr>
            <p:cNvPr id="32" name="Picture 31" descr="A screenshot of a cell phone  AI-generated content may be incorrect.">
              <a:extLst>
                <a:ext uri="{FF2B5EF4-FFF2-40B4-BE49-F238E27FC236}">
                  <a16:creationId xmlns:a16="http://schemas.microsoft.com/office/drawing/2014/main" id="{5C487361-5BC6-4319-5301-534C6EEB918C}"/>
                </a:ext>
              </a:extLst>
            </p:cNvPr>
            <p:cNvPicPr>
              <a:picLocks noChangeAspect="1"/>
            </p:cNvPicPr>
            <p:nvPr/>
          </p:nvPicPr>
          <p:blipFill>
            <a:blip r:embed="rId7" cstate="print">
              <a:extLst>
                <a:ext uri="{28A0092B-C50C-407E-A947-70E740481C1C}">
                  <a14:useLocalDpi xmlns:a14="http://schemas.microsoft.com/office/drawing/2010/main" val="0"/>
                </a:ext>
              </a:extLst>
            </a:blip>
            <a:srcRect l="5891" t="50000" r="5891" b="-560"/>
            <a:stretch>
              <a:fillRect/>
            </a:stretch>
          </p:blipFill>
          <p:spPr>
            <a:xfrm>
              <a:off x="8329385" y="559727"/>
              <a:ext cx="3414400" cy="5738538"/>
            </a:xfrm>
            <a:prstGeom prst="roundRect">
              <a:avLst>
                <a:gd name="adj" fmla="val 1677"/>
              </a:avLst>
            </a:prstGeom>
            <a:solidFill>
              <a:srgbClr val="FAFAFA"/>
            </a:solidFill>
            <a:ln w="76200">
              <a:noFill/>
            </a:ln>
          </p:spPr>
        </p:pic>
      </p:grpSp>
      <p:sp>
        <p:nvSpPr>
          <p:cNvPr id="33" name="Content Placeholder 5">
            <a:extLst>
              <a:ext uri="{FF2B5EF4-FFF2-40B4-BE49-F238E27FC236}">
                <a16:creationId xmlns:a16="http://schemas.microsoft.com/office/drawing/2014/main" id="{DCFBA4C1-E427-98E4-A75B-F1F93DA36950}"/>
              </a:ext>
            </a:extLst>
          </p:cNvPr>
          <p:cNvSpPr txBox="1">
            <a:spLocks/>
          </p:cNvSpPr>
          <p:nvPr/>
        </p:nvSpPr>
        <p:spPr>
          <a:xfrm>
            <a:off x="588263" y="4546103"/>
            <a:ext cx="8475193" cy="1724818"/>
          </a:xfrm>
          <a:prstGeom prst="rect">
            <a:avLst/>
          </a:prstGeom>
        </p:spPr>
        <p:txBody>
          <a:bodyPr lIns="0" tIns="0" rIns="0" bIns="0"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400"/>
              </a:spcAft>
              <a:buNone/>
              <a:defRPr/>
            </a:pPr>
            <a:r>
              <a:rPr kumimoji="0" lang="en-US" sz="1600" b="0" i="0" u="none" strike="noStrike" kern="1200" cap="none" spc="0" normalizeH="0" baseline="0" noProof="0">
                <a:ln>
                  <a:noFill/>
                </a:ln>
                <a:solidFill>
                  <a:srgbClr val="091F2C"/>
                </a:solidFill>
                <a:effectLst/>
                <a:uLnTx/>
                <a:uFillTx/>
                <a:latin typeface="Segoe Sans Display"/>
                <a:ea typeface="+mn-ea"/>
                <a:cs typeface="Segoe Sans Display"/>
              </a:rPr>
              <a:t>Traditional large language models jump too quickly from problem to proposed solution -  often failing to adjust to new complexities or gracefully recover from mistakes</a:t>
            </a:r>
            <a:r>
              <a:rPr lang="en-US" sz="1600">
                <a:solidFill>
                  <a:srgbClr val="091F2C"/>
                </a:solidFill>
                <a:latin typeface="Segoe Sans Display"/>
                <a:cs typeface="Segoe Sans Display"/>
              </a:rPr>
              <a:t>. </a:t>
            </a:r>
            <a:endParaRPr kumimoji="0" lang="en-US" sz="1600" b="0" i="0" u="none" strike="noStrike" kern="1200" cap="none" spc="0" normalizeH="0" baseline="0" noProof="0">
              <a:ln>
                <a:noFill/>
              </a:ln>
              <a:solidFill>
                <a:srgbClr val="091F2C"/>
              </a:solidFill>
              <a:effectLst/>
              <a:uLnTx/>
              <a:uFillTx/>
              <a:latin typeface="Segoe Sans Display"/>
              <a:ea typeface="+mn-ea"/>
              <a:cs typeface="Segoe Sans Display"/>
            </a:endParaRPr>
          </a:p>
          <a:p>
            <a:pPr marL="0" marR="0" lvl="0" indent="0" algn="l" defTabSz="932742" rtl="0" eaLnBrk="1" fontAlgn="auto" latinLnBrk="0" hangingPunct="1">
              <a:lnSpc>
                <a:spcPct val="100000"/>
              </a:lnSpc>
              <a:spcBef>
                <a:spcPts val="0"/>
              </a:spcBef>
              <a:spcAft>
                <a:spcPts val="400"/>
              </a:spcAft>
              <a:buClrTx/>
              <a:buSzPct val="90000"/>
              <a:buFont typeface="Wingdings" panose="05000000000000000000" pitchFamily="2" charset="2"/>
              <a:buNone/>
              <a:tabLst/>
              <a:defRPr/>
            </a:pPr>
            <a:endParaRPr kumimoji="0" lang="en-US" sz="1600" b="1"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a:p>
            <a:pPr marL="0" marR="0" lvl="0" indent="0" algn="l" defTabSz="932742" rtl="0" eaLnBrk="1" fontAlgn="auto" latinLnBrk="0" hangingPunct="1">
              <a:lnSpc>
                <a:spcPct val="100000"/>
              </a:lnSpc>
              <a:spcBef>
                <a:spcPts val="0"/>
              </a:spcBef>
              <a:spcAft>
                <a:spcPts val="400"/>
              </a:spcAft>
              <a:buClrTx/>
              <a:buSzPct val="90000"/>
              <a:buFont typeface="Wingdings" panose="05000000000000000000" pitchFamily="2" charset="2"/>
              <a:buNone/>
              <a:tabLst/>
              <a:defRPr/>
            </a:pPr>
            <a:r>
              <a:rPr kumimoji="0" lang="en-US" sz="1600" b="1" i="0" u="none" strike="noStrike" kern="1200" cap="none" spc="0" normalizeH="0" baseline="0" noProof="0">
                <a:ln>
                  <a:noFill/>
                </a:ln>
                <a:solidFill>
                  <a:srgbClr val="091F2C"/>
                </a:solidFill>
                <a:effectLst/>
                <a:uLnTx/>
                <a:uFillTx/>
                <a:latin typeface="Segoe Sans Display"/>
                <a:ea typeface="+mn-ea"/>
                <a:cs typeface="Segoe Sans Display" pitchFamily="2" charset="0"/>
              </a:rPr>
              <a:t>Analyst:</a:t>
            </a:r>
          </a:p>
          <a:p>
            <a:pPr indent="-174625">
              <a:spcBef>
                <a:spcPts val="0"/>
              </a:spcBef>
              <a:spcAft>
                <a:spcPts val="400"/>
              </a:spcAft>
              <a:buSzPct val="100000"/>
              <a:buFont typeface="Arial" panose="020B0604020202020204" pitchFamily="34" charset="0"/>
              <a:buChar char="•"/>
              <a:defRPr/>
            </a:pPr>
            <a:r>
              <a:rPr kumimoji="0" lang="en-US" sz="1500" b="0" i="0" u="none" strike="noStrike" kern="1200" cap="none" spc="0" normalizeH="0" baseline="0" noProof="0">
                <a:ln>
                  <a:noFill/>
                </a:ln>
                <a:solidFill>
                  <a:srgbClr val="091F2C"/>
                </a:solidFill>
                <a:effectLst/>
                <a:uLnTx/>
                <a:uFillTx/>
                <a:latin typeface="Segoe Sans Display"/>
                <a:ea typeface="+mn-ea"/>
                <a:cs typeface="Segoe Sans Display"/>
              </a:rPr>
              <a:t>Implements reasoning-driven, chain-of-thought (</a:t>
            </a:r>
            <a:r>
              <a:rPr kumimoji="0" lang="en-US" sz="1500" b="0" i="0" u="none" strike="noStrike" kern="1200" cap="none" spc="0" normalizeH="0" baseline="0" noProof="0" err="1">
                <a:ln>
                  <a:noFill/>
                </a:ln>
                <a:solidFill>
                  <a:srgbClr val="091F2C"/>
                </a:solidFill>
                <a:effectLst/>
                <a:uLnTx/>
                <a:uFillTx/>
                <a:latin typeface="Segoe Sans Display"/>
                <a:ea typeface="+mn-ea"/>
                <a:cs typeface="Segoe Sans Display"/>
              </a:rPr>
              <a:t>CoT</a:t>
            </a:r>
            <a:r>
              <a:rPr kumimoji="0" lang="en-US" sz="1500" b="0" i="0" u="none" strike="noStrike" kern="1200" cap="none" spc="0" normalizeH="0" baseline="0" noProof="0">
                <a:ln>
                  <a:noFill/>
                </a:ln>
                <a:solidFill>
                  <a:srgbClr val="091F2C"/>
                </a:solidFill>
                <a:effectLst/>
                <a:uLnTx/>
                <a:uFillTx/>
                <a:latin typeface="Segoe Sans Display"/>
                <a:ea typeface="+mn-ea"/>
                <a:cs typeface="Segoe Sans Display"/>
              </a:rPr>
              <a:t>) architecture derived from </a:t>
            </a:r>
            <a:r>
              <a:rPr lang="en-US" sz="1500">
                <a:solidFill>
                  <a:srgbClr val="091F2C"/>
                </a:solidFill>
                <a:latin typeface="Segoe Sans Display"/>
                <a:cs typeface="Segoe Sans Display"/>
              </a:rPr>
              <a:t>OpenAI reasoning models.</a:t>
            </a:r>
            <a:endParaRPr lang="en-US" sz="1500" b="0" i="0" u="none" strike="noStrike" kern="1200" cap="none" spc="0" normalizeH="0" baseline="0" noProof="0">
              <a:ln>
                <a:noFill/>
              </a:ln>
              <a:solidFill>
                <a:srgbClr val="091F2C"/>
              </a:solidFill>
              <a:effectLst/>
              <a:uLnTx/>
              <a:uFillTx/>
              <a:latin typeface="Segoe Sans Display"/>
              <a:cs typeface="Segoe Sans Display"/>
            </a:endParaRPr>
          </a:p>
          <a:p>
            <a:pPr marL="228600" marR="0" lvl="0" indent="-174625" algn="l" defTabSz="932742"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sz="1500" b="0" i="0" u="none" strike="noStrike" kern="1200" cap="none" spc="0" normalizeH="0" baseline="0" noProof="0">
                <a:ln>
                  <a:noFill/>
                </a:ln>
                <a:solidFill>
                  <a:srgbClr val="091F2C"/>
                </a:solidFill>
                <a:effectLst/>
                <a:uLnTx/>
                <a:uFillTx/>
                <a:latin typeface="Segoe Sans Display"/>
                <a:ea typeface="+mn-ea"/>
                <a:cs typeface="Segoe Sans Display" pitchFamily="2" charset="0"/>
              </a:rPr>
              <a:t>Progresses through problems iteratively by hypothesizing, testing, refining, and adapting</a:t>
            </a:r>
            <a:r>
              <a:rPr lang="en-US" sz="1500">
                <a:solidFill>
                  <a:srgbClr val="091F2C"/>
                </a:solidFill>
                <a:latin typeface="Segoe Sans Display"/>
              </a:rPr>
              <a:t> – adjusting </a:t>
            </a:r>
            <a:r>
              <a:rPr kumimoji="0" lang="en-US" sz="1500" b="0" i="0" u="none" strike="noStrike" kern="1200" cap="none" spc="0" normalizeH="0" baseline="0" noProof="0">
                <a:ln>
                  <a:noFill/>
                </a:ln>
                <a:solidFill>
                  <a:srgbClr val="091F2C"/>
                </a:solidFill>
                <a:effectLst/>
                <a:uLnTx/>
                <a:uFillTx/>
                <a:latin typeface="Segoe Sans Display"/>
                <a:ea typeface="+mn-ea"/>
                <a:cs typeface="Segoe Sans Display" pitchFamily="2" charset="0"/>
              </a:rPr>
              <a:t>to</a:t>
            </a:r>
            <a:r>
              <a:rPr lang="en-US" sz="1500">
                <a:solidFill>
                  <a:srgbClr val="091F2C"/>
                </a:solidFill>
                <a:latin typeface="Segoe Sans Display"/>
              </a:rPr>
              <a:t> complexity to </a:t>
            </a:r>
            <a:r>
              <a:rPr kumimoji="0" lang="en-US" sz="1500" b="0" i="0" u="none" strike="noStrike" kern="1200" cap="none" spc="0" normalizeH="0" baseline="0" noProof="0">
                <a:ln>
                  <a:noFill/>
                </a:ln>
                <a:solidFill>
                  <a:srgbClr val="091F2C"/>
                </a:solidFill>
                <a:effectLst/>
                <a:uLnTx/>
                <a:uFillTx/>
                <a:latin typeface="Segoe Sans Display"/>
                <a:ea typeface="+mn-ea"/>
                <a:cs typeface="Segoe Sans Display" pitchFamily="2" charset="0"/>
              </a:rPr>
              <a:t>mirror human analytical thinking.</a:t>
            </a:r>
          </a:p>
          <a:p>
            <a:pPr marL="228600" marR="0" lvl="0" indent="-174625" algn="l" defTabSz="932742"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endParaRPr kumimoji="0" lang="en-US" sz="14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Tree>
    <p:extLst>
      <p:ext uri="{BB962C8B-B14F-4D97-AF65-F5344CB8AC3E}">
        <p14:creationId xmlns:p14="http://schemas.microsoft.com/office/powerpoint/2010/main" val="28548104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par>
                                <p:cTn id="8" presetID="42" presetClass="path" presetSubtype="0" decel="100000" fill="hold" grpId="1" nodeType="withEffect">
                                  <p:stCondLst>
                                    <p:cond delay="0"/>
                                  </p:stCondLst>
                                  <p:childTnLst>
                                    <p:animMotion origin="layout" path="M -2.08333E-7 0.03889 L -2.08333E-7 -2.96296E-6 " pathEditMode="relative" rAng="0" ptsTypes="AA">
                                      <p:cBhvr>
                                        <p:cTn id="9" dur="500" fill="hold"/>
                                        <p:tgtEl>
                                          <p:spTgt spid="4"/>
                                        </p:tgtEl>
                                        <p:attrNameLst>
                                          <p:attrName>ppt_x</p:attrName>
                                          <p:attrName>ppt_y</p:attrName>
                                        </p:attrNameLst>
                                      </p:cBhvr>
                                      <p:rCtr x="0" y="-1944"/>
                                    </p:animMotion>
                                  </p:childTnLst>
                                </p:cTn>
                              </p:par>
                              <p:par>
                                <p:cTn id="10" presetID="10"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50"/>
                                        <p:tgtEl>
                                          <p:spTgt spid="9"/>
                                        </p:tgtEl>
                                      </p:cBhvr>
                                    </p:animEffect>
                                  </p:childTnLst>
                                </p:cTn>
                              </p:par>
                              <p:par>
                                <p:cTn id="13" presetID="42" presetClass="path" presetSubtype="0" decel="100000" fill="hold" nodeType="withEffect">
                                  <p:stCondLst>
                                    <p:cond delay="0"/>
                                  </p:stCondLst>
                                  <p:childTnLst>
                                    <p:animMotion origin="layout" path="M -3.125E-6 0.03889 L -3.125E-6 -1.85185E-6 " pathEditMode="relative" rAng="0" ptsTypes="AA">
                                      <p:cBhvr>
                                        <p:cTn id="14" dur="500" fill="hold"/>
                                        <p:tgtEl>
                                          <p:spTgt spid="9"/>
                                        </p:tgtEl>
                                        <p:attrNameLst>
                                          <p:attrName>ppt_x</p:attrName>
                                          <p:attrName>ppt_y</p:attrName>
                                        </p:attrNameLst>
                                      </p:cBhvr>
                                      <p:rCtr x="0" y="-1944"/>
                                    </p:animMotion>
                                  </p:childTnLst>
                                </p:cTn>
                              </p:par>
                              <p:par>
                                <p:cTn id="15" presetID="10"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250"/>
                                        <p:tgtEl>
                                          <p:spTgt spid="24"/>
                                        </p:tgtEl>
                                      </p:cBhvr>
                                    </p:animEffect>
                                  </p:childTnLst>
                                </p:cTn>
                              </p:par>
                              <p:par>
                                <p:cTn id="18" presetID="42" presetClass="path" presetSubtype="0" decel="100000" fill="hold" nodeType="withEffect">
                                  <p:stCondLst>
                                    <p:cond delay="0"/>
                                  </p:stCondLst>
                                  <p:childTnLst>
                                    <p:animMotion origin="layout" path="M -3.125E-6 0.03889 L -3.125E-6 -2.59259E-6 " pathEditMode="relative" rAng="0" ptsTypes="AA">
                                      <p:cBhvr>
                                        <p:cTn id="19" dur="500" fill="hold"/>
                                        <p:tgtEl>
                                          <p:spTgt spid="24"/>
                                        </p:tgtEl>
                                        <p:attrNameLst>
                                          <p:attrName>ppt_x</p:attrName>
                                          <p:attrName>ppt_y</p:attrName>
                                        </p:attrNameLst>
                                      </p:cBhvr>
                                      <p:rCtr x="0" y="-1944"/>
                                    </p:animMotion>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50"/>
                                        <p:tgtEl>
                                          <p:spTgt spid="8"/>
                                        </p:tgtEl>
                                      </p:cBhvr>
                                    </p:animEffect>
                                  </p:childTnLst>
                                </p:cTn>
                              </p:par>
                              <p:par>
                                <p:cTn id="23" presetID="42" presetClass="path" presetSubtype="0" decel="100000" fill="hold" grpId="1" nodeType="withEffect">
                                  <p:stCondLst>
                                    <p:cond delay="0"/>
                                  </p:stCondLst>
                                  <p:childTnLst>
                                    <p:animMotion origin="layout" path="M 2.5E-6 0.03889 L 2.5E-6 -1.11111E-6 " pathEditMode="relative" rAng="0" ptsTypes="AA">
                                      <p:cBhvr>
                                        <p:cTn id="24" dur="500" fill="hold"/>
                                        <p:tgtEl>
                                          <p:spTgt spid="8"/>
                                        </p:tgtEl>
                                        <p:attrNameLst>
                                          <p:attrName>ppt_x</p:attrName>
                                          <p:attrName>ppt_y</p:attrName>
                                        </p:attrNameLst>
                                      </p:cBhvr>
                                      <p:rCtr x="0" y="-1944"/>
                                    </p:animMotion>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250"/>
                                        <p:tgtEl>
                                          <p:spTgt spid="13"/>
                                        </p:tgtEl>
                                      </p:cBhvr>
                                    </p:animEffect>
                                  </p:childTnLst>
                                </p:cTn>
                              </p:par>
                              <p:par>
                                <p:cTn id="28" presetID="42" presetClass="path" presetSubtype="0" decel="100000" fill="hold" grpId="1" nodeType="withEffect">
                                  <p:stCondLst>
                                    <p:cond delay="0"/>
                                  </p:stCondLst>
                                  <p:childTnLst>
                                    <p:animMotion origin="layout" path="M 2.5E-6 0.03888 L 2.5E-6 4.44444E-6 " pathEditMode="relative" rAng="0" ptsTypes="AA">
                                      <p:cBhvr>
                                        <p:cTn id="29" dur="500" fill="hold"/>
                                        <p:tgtEl>
                                          <p:spTgt spid="13"/>
                                        </p:tgtEl>
                                        <p:attrNameLst>
                                          <p:attrName>ppt_x</p:attrName>
                                          <p:attrName>ppt_y</p:attrName>
                                        </p:attrNameLst>
                                      </p:cBhvr>
                                      <p:rCtr x="0" y="-1944"/>
                                    </p:animMotion>
                                  </p:childTnLst>
                                </p:cTn>
                              </p:par>
                              <p:par>
                                <p:cTn id="30" presetID="10"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250"/>
                                        <p:tgtEl>
                                          <p:spTgt spid="23"/>
                                        </p:tgtEl>
                                      </p:cBhvr>
                                    </p:animEffect>
                                  </p:childTnLst>
                                </p:cTn>
                              </p:par>
                              <p:par>
                                <p:cTn id="33" presetID="42" presetClass="path" presetSubtype="0" decel="100000" fill="hold" grpId="1" nodeType="withEffect">
                                  <p:stCondLst>
                                    <p:cond delay="0"/>
                                  </p:stCondLst>
                                  <p:childTnLst>
                                    <p:animMotion origin="layout" path="M -2.5E-6 0.03888 L -2.5E-6 4.81481E-6 " pathEditMode="relative" rAng="0" ptsTypes="AA">
                                      <p:cBhvr>
                                        <p:cTn id="34" dur="500" fill="hold"/>
                                        <p:tgtEl>
                                          <p:spTgt spid="23"/>
                                        </p:tgtEl>
                                        <p:attrNameLst>
                                          <p:attrName>ppt_x</p:attrName>
                                          <p:attrName>ppt_y</p:attrName>
                                        </p:attrNameLst>
                                      </p:cBhvr>
                                      <p:rCtr x="0" y="-1944"/>
                                    </p:animMotion>
                                  </p:childTnLst>
                                </p:cTn>
                              </p:par>
                              <p:par>
                                <p:cTn id="35" presetID="10"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250"/>
                                        <p:tgtEl>
                                          <p:spTgt spid="5"/>
                                        </p:tgtEl>
                                      </p:cBhvr>
                                    </p:animEffect>
                                  </p:childTnLst>
                                </p:cTn>
                              </p:par>
                              <p:par>
                                <p:cTn id="38" presetID="42" presetClass="path" presetSubtype="0" decel="100000" fill="hold" nodeType="withEffect">
                                  <p:stCondLst>
                                    <p:cond delay="0"/>
                                  </p:stCondLst>
                                  <p:childTnLst>
                                    <p:animMotion origin="layout" path="M 3.125E-6 0.03889 L 3.125E-6 -2.96296E-6 " pathEditMode="relative" rAng="0" ptsTypes="AA">
                                      <p:cBhvr>
                                        <p:cTn id="39" dur="500" fill="hold"/>
                                        <p:tgtEl>
                                          <p:spTgt spid="5"/>
                                        </p:tgtEl>
                                        <p:attrNameLst>
                                          <p:attrName>ppt_x</p:attrName>
                                          <p:attrName>ppt_y</p:attrName>
                                        </p:attrNameLst>
                                      </p:cBhvr>
                                      <p:rCtr x="0" y="-1944"/>
                                    </p:animMotion>
                                  </p:childTnLst>
                                </p:cTn>
                              </p:par>
                              <p:par>
                                <p:cTn id="40" presetID="10" presetClass="entr" presetSubtype="0"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250"/>
                                        <p:tgtEl>
                                          <p:spTgt spid="20"/>
                                        </p:tgtEl>
                                      </p:cBhvr>
                                    </p:animEffect>
                                  </p:childTnLst>
                                </p:cTn>
                              </p:par>
                              <p:par>
                                <p:cTn id="43" presetID="42" presetClass="path" presetSubtype="0" decel="100000" fill="hold" nodeType="withEffect">
                                  <p:stCondLst>
                                    <p:cond delay="0"/>
                                  </p:stCondLst>
                                  <p:childTnLst>
                                    <p:animMotion origin="layout" path="M 3.125E-6 0.03889 L 3.125E-6 -2.59259E-6 " pathEditMode="relative" rAng="0" ptsTypes="AA">
                                      <p:cBhvr>
                                        <p:cTn id="44" dur="500" fill="hold"/>
                                        <p:tgtEl>
                                          <p:spTgt spid="20"/>
                                        </p:tgtEl>
                                        <p:attrNameLst>
                                          <p:attrName>ppt_x</p:attrName>
                                          <p:attrName>ppt_y</p:attrName>
                                        </p:attrNameLst>
                                      </p:cBhvr>
                                      <p:rCtr x="0" y="-1944"/>
                                    </p:animMotion>
                                  </p:childTnLst>
                                </p:cTn>
                              </p:par>
                              <p:par>
                                <p:cTn id="45" presetID="10" presetClass="entr" presetSubtype="0"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250"/>
                                        <p:tgtEl>
                                          <p:spTgt spid="25"/>
                                        </p:tgtEl>
                                      </p:cBhvr>
                                    </p:animEffect>
                                  </p:childTnLst>
                                </p:cTn>
                              </p:par>
                              <p:par>
                                <p:cTn id="48" presetID="42" presetClass="path" presetSubtype="0" decel="100000" fill="hold" nodeType="withEffect">
                                  <p:stCondLst>
                                    <p:cond delay="0"/>
                                  </p:stCondLst>
                                  <p:childTnLst>
                                    <p:animMotion origin="layout" path="M -2.08333E-6 0.03889 L -2.08333E-6 1.85185E-6 " pathEditMode="relative" rAng="0" ptsTypes="AA">
                                      <p:cBhvr>
                                        <p:cTn id="49" dur="500" fill="hold"/>
                                        <p:tgtEl>
                                          <p:spTgt spid="25"/>
                                        </p:tgtEl>
                                        <p:attrNameLst>
                                          <p:attrName>ppt_x</p:attrName>
                                          <p:attrName>ppt_y</p:attrName>
                                        </p:attrNameLst>
                                      </p:cBhvr>
                                      <p:rCtr x="0" y="-1944"/>
                                    </p:animMotion>
                                  </p:childTnLst>
                                </p:cTn>
                              </p:par>
                              <p:par>
                                <p:cTn id="50" presetID="10" presetClass="entr" presetSubtype="0"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250"/>
                                        <p:tgtEl>
                                          <p:spTgt spid="15"/>
                                        </p:tgtEl>
                                      </p:cBhvr>
                                    </p:animEffect>
                                  </p:childTnLst>
                                </p:cTn>
                              </p:par>
                              <p:par>
                                <p:cTn id="53" presetID="42" presetClass="path" presetSubtype="0" decel="100000" fill="hold" nodeType="withEffect">
                                  <p:stCondLst>
                                    <p:cond delay="0"/>
                                  </p:stCondLst>
                                  <p:childTnLst>
                                    <p:animMotion origin="layout" path="M 3.54167E-6 0.03889 L 3.54167E-6 3.33333E-6 " pathEditMode="relative" rAng="0" ptsTypes="AA">
                                      <p:cBhvr>
                                        <p:cTn id="54" dur="500" fill="hold"/>
                                        <p:tgtEl>
                                          <p:spTgt spid="15"/>
                                        </p:tgtEl>
                                        <p:attrNameLst>
                                          <p:attrName>ppt_x</p:attrName>
                                          <p:attrName>ppt_y</p:attrName>
                                        </p:attrNameLst>
                                      </p:cBhvr>
                                      <p:rCtr x="0" y="-1944"/>
                                    </p:animMotion>
                                  </p:childTnLst>
                                </p:cTn>
                              </p:par>
                              <p:par>
                                <p:cTn id="55" presetID="10" presetClass="entr" presetSubtype="0"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250"/>
                                        <p:tgtEl>
                                          <p:spTgt spid="10"/>
                                        </p:tgtEl>
                                      </p:cBhvr>
                                    </p:animEffect>
                                  </p:childTnLst>
                                </p:cTn>
                              </p:par>
                              <p:par>
                                <p:cTn id="58" presetID="42" presetClass="path" presetSubtype="0" decel="100000" fill="hold" nodeType="withEffect">
                                  <p:stCondLst>
                                    <p:cond delay="0"/>
                                  </p:stCondLst>
                                  <p:childTnLst>
                                    <p:animMotion origin="layout" path="M 3.125E-6 0.03889 L 3.125E-6 2.59259E-6 " pathEditMode="relative" rAng="0" ptsTypes="AA">
                                      <p:cBhvr>
                                        <p:cTn id="59" dur="500" fill="hold"/>
                                        <p:tgtEl>
                                          <p:spTgt spid="10"/>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8" grpId="0"/>
      <p:bldP spid="8" grpId="1"/>
      <p:bldP spid="13" grpId="0"/>
      <p:bldP spid="13" grpId="1"/>
      <p:bldP spid="23" grpId="0"/>
      <p:bldP spid="23"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CFA82-2475-8E5E-C897-FDAD14635E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93ADBE-64BC-5488-39D5-DF36FC142FCC}"/>
              </a:ext>
            </a:extLst>
          </p:cNvPr>
          <p:cNvSpPr>
            <a:spLocks noGrp="1"/>
          </p:cNvSpPr>
          <p:nvPr>
            <p:ph type="title"/>
          </p:nvPr>
        </p:nvSpPr>
        <p:spPr/>
        <p:txBody>
          <a:bodyPr/>
          <a:lstStyle/>
          <a:p>
            <a:r>
              <a:rPr lang="en-GB"/>
              <a:t>How it works</a:t>
            </a:r>
            <a:endParaRPr lang="en-AU"/>
          </a:p>
        </p:txBody>
      </p:sp>
      <p:sp>
        <p:nvSpPr>
          <p:cNvPr id="3" name="Rectangle: Rounded Corners 2">
            <a:extLst>
              <a:ext uri="{FF2B5EF4-FFF2-40B4-BE49-F238E27FC236}">
                <a16:creationId xmlns:a16="http://schemas.microsoft.com/office/drawing/2014/main" id="{BE9041F3-D952-B9DF-5CA9-4432053F3D66}"/>
              </a:ext>
              <a:ext uri="{C183D7F6-B498-43B3-948B-1728B52AA6E4}">
                <adec:decorative xmlns:adec="http://schemas.microsoft.com/office/drawing/2017/decorative" val="1"/>
              </a:ext>
            </a:extLst>
          </p:cNvPr>
          <p:cNvSpPr>
            <a:spLocks/>
          </p:cNvSpPr>
          <p:nvPr/>
        </p:nvSpPr>
        <p:spPr bwMode="auto">
          <a:xfrm>
            <a:off x="588263" y="1502044"/>
            <a:ext cx="11018520" cy="4911394"/>
          </a:xfrm>
          <a:prstGeom prst="roundRect">
            <a:avLst>
              <a:gd name="adj" fmla="val 1817"/>
            </a:avLst>
          </a:prstGeom>
          <a:solidFill>
            <a:schemeClr val="bg1"/>
          </a:solidFill>
          <a:ln w="6350">
            <a:no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5" name="Text Placeholder 2">
            <a:extLst>
              <a:ext uri="{FF2B5EF4-FFF2-40B4-BE49-F238E27FC236}">
                <a16:creationId xmlns:a16="http://schemas.microsoft.com/office/drawing/2014/main" id="{B19B3B7E-6DE1-929B-7DAB-DEB520D4CB53}"/>
              </a:ext>
            </a:extLst>
          </p:cNvPr>
          <p:cNvSpPr txBox="1">
            <a:spLocks/>
          </p:cNvSpPr>
          <p:nvPr/>
        </p:nvSpPr>
        <p:spPr>
          <a:xfrm>
            <a:off x="793174" y="1679002"/>
            <a:ext cx="5385955" cy="4557478"/>
          </a:xfrm>
          <a:prstGeom prst="rect">
            <a:avLst/>
          </a:prstGeom>
        </p:spPr>
        <p:txBody>
          <a:bodyPr wrap="square" lIns="0" tIns="0" rIns="0" bIns="0" anchor="t">
            <a:noAutofit/>
          </a:bodyPr>
          <a:lstStyle>
            <a:lvl1pPr marL="285750" marR="0" indent="-285750" algn="l" defTabSz="914400" rtl="0" eaLnBrk="1" fontAlgn="auto" latinLnBrk="0" hangingPunct="1">
              <a:lnSpc>
                <a:spcPct val="100000"/>
              </a:lnSpc>
              <a:spcBef>
                <a:spcPct val="20000"/>
              </a:spcBef>
              <a:spcAft>
                <a:spcPts val="0"/>
              </a:spcAft>
              <a:buClrTx/>
              <a:buSzPct val="90000"/>
              <a:buFont typeface="Arial" panose="020B0604020202020204" pitchFamily="34" charset="0"/>
              <a:buChar char="•"/>
              <a:tabLst/>
              <a:defRPr kumimoji="0" lang="en-US" sz="1600" b="0" i="0" u="none" strike="noStrike" kern="1200" cap="none" spc="0" normalizeH="0" baseline="0" dirty="0">
                <a:ln>
                  <a:noFill/>
                </a:ln>
                <a:solidFill>
                  <a:schemeClr val="accent2"/>
                </a:solidFill>
                <a:effectLst/>
                <a:uLnTx/>
                <a:uFillTx/>
                <a:latin typeface="Segoe Sans Display Semibold"/>
                <a:ea typeface="+mn-ea"/>
                <a:cs typeface="+mn-cs"/>
              </a:defRPr>
            </a:lvl1pPr>
            <a:lvl2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2pPr>
            <a:lvl3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3pPr>
            <a:lvl4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4pPr>
            <a:lvl5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a:solidFill>
                  <a:schemeClr val="accent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7" rtl="0" eaLnBrk="1" fontAlgn="base"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0078D4"/>
                </a:solidFill>
                <a:effectLst/>
                <a:uLnTx/>
                <a:uFillTx/>
                <a:latin typeface="Segoe Sans Display Semibold"/>
                <a:ea typeface="+mn-ea"/>
                <a:cs typeface="+mn-cs"/>
              </a:rPr>
              <a:t>How to use Analyst</a:t>
            </a:r>
            <a:endParaRPr kumimoji="0" lang="en-US" sz="1600" b="0" i="0" u="none" strike="noStrike" kern="1200" cap="none" spc="0" normalizeH="0" baseline="0" noProof="0">
              <a:ln>
                <a:noFill/>
              </a:ln>
              <a:solidFill>
                <a:srgbClr val="0078D4"/>
              </a:solidFill>
              <a:effectLst/>
              <a:uLnTx/>
              <a:uFillTx/>
              <a:latin typeface="Segoe Sans Display"/>
              <a:ea typeface="+mn-ea"/>
              <a:cs typeface="+mn-cs"/>
            </a:endParaRPr>
          </a:p>
          <a:p>
            <a:pPr marL="285750" marR="0" lvl="0" indent="-190500" algn="l" defTabSz="932742"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endParaRPr kumimoji="0" lang="en-US" sz="1100" b="0" i="0" u="none" strike="noStrike" kern="1200" cap="none" spc="0" normalizeH="0" baseline="0" noProof="0">
              <a:ln>
                <a:noFill/>
              </a:ln>
              <a:solidFill>
                <a:srgbClr val="091F2C"/>
              </a:solidFill>
              <a:effectLst/>
              <a:uLnTx/>
              <a:uFillTx/>
              <a:latin typeface="Segoe Sans Display"/>
              <a:ea typeface="+mn-ea"/>
              <a:cs typeface="Segoe Sans Text" pitchFamily="2" charset="0"/>
            </a:endParaRPr>
          </a:p>
          <a:p>
            <a:pPr marL="285750" marR="0" lvl="0" indent="-190500" algn="l" defTabSz="932742"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Segoe Sans Text"/>
              </a:rPr>
              <a:t>Find the file(s) with the raw data to analyze and add it to your prompt in </a:t>
            </a:r>
            <a:r>
              <a:rPr lang="en-US">
                <a:solidFill>
                  <a:srgbClr val="091F2C"/>
                </a:solidFill>
                <a:latin typeface="Segoe Sans Display"/>
                <a:cs typeface="Segoe Sans Text"/>
              </a:rPr>
              <a:t>Analyst</a:t>
            </a:r>
            <a:r>
              <a:rPr kumimoji="0" lang="en-US" sz="1600" b="0" i="0" u="none" strike="noStrike" kern="1200" cap="none" spc="0" normalizeH="0" baseline="0" noProof="0">
                <a:ln>
                  <a:noFill/>
                </a:ln>
                <a:solidFill>
                  <a:srgbClr val="091F2C"/>
                </a:solidFill>
                <a:effectLst/>
                <a:uLnTx/>
                <a:uFillTx/>
                <a:latin typeface="Segoe Sans Display"/>
                <a:ea typeface="+mn-ea"/>
                <a:cs typeface="Segoe Sans Text"/>
              </a:rPr>
              <a:t>, either by uploading directly or selecting from your M365 files.</a:t>
            </a:r>
            <a:endParaRPr lang="en-US" sz="1600" b="0" i="0" u="none" strike="noStrike" kern="1200" cap="none" spc="0" normalizeH="0" baseline="0" noProof="0">
              <a:ln>
                <a:noFill/>
              </a:ln>
              <a:solidFill>
                <a:srgbClr val="091F2C"/>
              </a:solidFill>
              <a:effectLst/>
              <a:uLnTx/>
              <a:uFillTx/>
              <a:latin typeface="Segoe Sans Display"/>
              <a:cs typeface="Segoe Sans Text"/>
            </a:endParaRPr>
          </a:p>
          <a:p>
            <a:pPr marL="285750" marR="0" lvl="0" indent="-190500" algn="l" defTabSz="932742"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Segoe Sans Text" pitchFamily="2" charset="0"/>
              </a:rPr>
              <a:t>Analyst supports up to 5 files at once across multiple formats (Word, PPT, PDF) and datasets (Excel, CSV, JSON).</a:t>
            </a:r>
          </a:p>
          <a:p>
            <a:pPr marL="285750" marR="0" lvl="0" indent="-190500" algn="l" defTabSz="932742"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Segoe Sans Text"/>
              </a:rPr>
              <a:t>Ask Analyst to provide the insights you’re looking for, including specifying the type of visualization or graph.</a:t>
            </a:r>
            <a:endParaRPr lang="en-US" sz="1600" b="0" i="0" u="none" strike="noStrike" kern="1200" cap="none" spc="0" normalizeH="0" baseline="0" noProof="0">
              <a:ln>
                <a:noFill/>
              </a:ln>
              <a:solidFill>
                <a:srgbClr val="091F2C"/>
              </a:solidFill>
              <a:effectLst/>
              <a:uLnTx/>
              <a:uFillTx/>
              <a:latin typeface="Segoe Sans Display"/>
              <a:cs typeface="Segoe Sans Text"/>
            </a:endParaRPr>
          </a:p>
          <a:p>
            <a:pPr marL="285750" marR="0" lvl="0" indent="-190500" algn="l" defTabSz="932742"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Segoe Sans Text" pitchFamily="2" charset="0"/>
              </a:rPr>
              <a:t>Analyst will then understand the data, construct a plan, and execute Python code to reason over the prompt.</a:t>
            </a:r>
          </a:p>
        </p:txBody>
      </p:sp>
      <p:sp>
        <p:nvSpPr>
          <p:cNvPr id="6" name="Rectangle: Diagonal Corners Rounded 5">
            <a:extLst>
              <a:ext uri="{FF2B5EF4-FFF2-40B4-BE49-F238E27FC236}">
                <a16:creationId xmlns:a16="http://schemas.microsoft.com/office/drawing/2014/main" id="{DFD0CC14-60AD-33B2-0E02-32C624175FCA}"/>
              </a:ext>
              <a:ext uri="{C183D7F6-B498-43B3-948B-1728B52AA6E4}">
                <adec:decorative xmlns:adec="http://schemas.microsoft.com/office/drawing/2017/decorative" val="1"/>
              </a:ext>
            </a:extLst>
          </p:cNvPr>
          <p:cNvSpPr>
            <a:spLocks/>
          </p:cNvSpPr>
          <p:nvPr/>
        </p:nvSpPr>
        <p:spPr bwMode="auto">
          <a:xfrm flipH="1" flipV="1">
            <a:off x="6565897" y="1502041"/>
            <a:ext cx="5040883" cy="4911395"/>
          </a:xfrm>
          <a:prstGeom prst="round2DiagRect">
            <a:avLst>
              <a:gd name="adj1" fmla="val 1492"/>
              <a:gd name="adj2" fmla="val 0"/>
            </a:avLst>
          </a:prstGeom>
          <a:solidFill>
            <a:srgbClr val="F0ECF8"/>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7" name="Text Placeholder 2">
            <a:extLst>
              <a:ext uri="{FF2B5EF4-FFF2-40B4-BE49-F238E27FC236}">
                <a16:creationId xmlns:a16="http://schemas.microsoft.com/office/drawing/2014/main" id="{1ED6CEED-D349-4911-CC3D-E5B382F92647}"/>
              </a:ext>
            </a:extLst>
          </p:cNvPr>
          <p:cNvSpPr txBox="1">
            <a:spLocks/>
          </p:cNvSpPr>
          <p:nvPr/>
        </p:nvSpPr>
        <p:spPr>
          <a:xfrm>
            <a:off x="6779952" y="1913843"/>
            <a:ext cx="4640320" cy="1076671"/>
          </a:xfrm>
          <a:prstGeom prst="rect">
            <a:avLst/>
          </a:prstGeom>
        </p:spPr>
        <p:txBody>
          <a:bodyPr wrap="square" lIns="0" tIns="0" rIns="0" bIns="0" anchor="t">
            <a:noAutofit/>
          </a:bodyPr>
          <a:lstStyle>
            <a:lvl1pPr marL="285750" marR="0" indent="-285750" algn="l" defTabSz="914400" rtl="0" eaLnBrk="1" fontAlgn="auto" latinLnBrk="0" hangingPunct="1">
              <a:lnSpc>
                <a:spcPct val="100000"/>
              </a:lnSpc>
              <a:spcBef>
                <a:spcPct val="20000"/>
              </a:spcBef>
              <a:spcAft>
                <a:spcPts val="0"/>
              </a:spcAft>
              <a:buClrTx/>
              <a:buSzPct val="90000"/>
              <a:buFont typeface="Arial" panose="020B0604020202020204" pitchFamily="34" charset="0"/>
              <a:buChar char="•"/>
              <a:tabLst/>
              <a:defRPr kumimoji="0" lang="en-US" sz="1600" b="0" i="0" u="none" strike="noStrike" kern="1200" cap="none" spc="0" normalizeH="0" baseline="0" dirty="0">
                <a:ln>
                  <a:noFill/>
                </a:ln>
                <a:solidFill>
                  <a:schemeClr val="accent2"/>
                </a:solidFill>
                <a:effectLst/>
                <a:uLnTx/>
                <a:uFillTx/>
                <a:latin typeface="Segoe Sans Display Semibold"/>
                <a:ea typeface="+mn-ea"/>
                <a:cs typeface="+mn-cs"/>
              </a:defRPr>
            </a:lvl1pPr>
            <a:lvl2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2pPr>
            <a:lvl3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3pPr>
            <a:lvl4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4pPr>
            <a:lvl5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a:solidFill>
                  <a:schemeClr val="accent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2" indent="0" algn="l" defTabSz="457200"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70C0"/>
                </a:solidFill>
                <a:effectLst/>
                <a:uLnTx/>
                <a:uFillTx/>
                <a:latin typeface="Segoe Sans Display Semibold"/>
                <a:ea typeface="+mn-ea"/>
                <a:cs typeface="+mn-cs"/>
              </a:rPr>
              <a:t>Where can you use Analyst</a:t>
            </a:r>
          </a:p>
          <a:p>
            <a:pPr marL="233045" marR="0" lvl="0" indent="-147320" algn="l" defTabSz="932742"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mn-cs"/>
              </a:rPr>
              <a:t>Analyst is accessible as an agent in Copilot Chat in the Microsoft 365 Copilot app, Teams, and Outlook.</a:t>
            </a:r>
          </a:p>
          <a:p>
            <a:pPr marL="233045" indent="-147320" defTabSz="932742">
              <a:spcBef>
                <a:spcPts val="0"/>
              </a:spcBef>
              <a:spcAft>
                <a:spcPts val="600"/>
              </a:spcAft>
              <a:buSzPct val="100000"/>
              <a:defRPr/>
            </a:pPr>
            <a:r>
              <a:rPr lang="en-US">
                <a:solidFill>
                  <a:srgbClr val="091F2C"/>
                </a:solidFill>
                <a:latin typeface="Segoe Sans Display"/>
                <a:cs typeface="Segoe Sans Display"/>
              </a:rPr>
              <a:t>You can @mention Analyst from a Copilot chat or choose it from the Agents menu.</a:t>
            </a:r>
          </a:p>
        </p:txBody>
      </p:sp>
      <p:sp>
        <p:nvSpPr>
          <p:cNvPr id="8" name="Text Placeholder 2">
            <a:extLst>
              <a:ext uri="{FF2B5EF4-FFF2-40B4-BE49-F238E27FC236}">
                <a16:creationId xmlns:a16="http://schemas.microsoft.com/office/drawing/2014/main" id="{9377FEF5-F966-F085-6701-26B904859F57}"/>
              </a:ext>
            </a:extLst>
          </p:cNvPr>
          <p:cNvSpPr txBox="1">
            <a:spLocks/>
          </p:cNvSpPr>
          <p:nvPr/>
        </p:nvSpPr>
        <p:spPr>
          <a:xfrm>
            <a:off x="6779952" y="3843348"/>
            <a:ext cx="4640320" cy="1988026"/>
          </a:xfrm>
          <a:prstGeom prst="rect">
            <a:avLst/>
          </a:prstGeom>
        </p:spPr>
        <p:txBody>
          <a:bodyPr wrap="square" lIns="0" tIns="0" rIns="0" bIns="0" anchor="t">
            <a:noAutofit/>
          </a:bodyPr>
          <a:lstStyle>
            <a:lvl1pPr marL="285750" marR="0" indent="-285750" algn="l" defTabSz="914400" rtl="0" eaLnBrk="1" fontAlgn="auto" latinLnBrk="0" hangingPunct="1">
              <a:lnSpc>
                <a:spcPct val="100000"/>
              </a:lnSpc>
              <a:spcBef>
                <a:spcPct val="20000"/>
              </a:spcBef>
              <a:spcAft>
                <a:spcPts val="0"/>
              </a:spcAft>
              <a:buClrTx/>
              <a:buSzPct val="90000"/>
              <a:buFont typeface="Arial" panose="020B0604020202020204" pitchFamily="34" charset="0"/>
              <a:buChar char="•"/>
              <a:tabLst/>
              <a:defRPr kumimoji="0" lang="en-US" sz="1600" b="0" i="0" u="none" strike="noStrike" kern="1200" cap="none" spc="0" normalizeH="0" baseline="0" dirty="0">
                <a:ln>
                  <a:noFill/>
                </a:ln>
                <a:solidFill>
                  <a:schemeClr val="accent2"/>
                </a:solidFill>
                <a:effectLst/>
                <a:uLnTx/>
                <a:uFillTx/>
                <a:latin typeface="Segoe Sans Display Semibold"/>
                <a:ea typeface="+mn-ea"/>
                <a:cs typeface="+mn-cs"/>
              </a:defRPr>
            </a:lvl1pPr>
            <a:lvl2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2pPr>
            <a:lvl3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3pPr>
            <a:lvl4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4pPr>
            <a:lvl5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a:solidFill>
                  <a:schemeClr val="accent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2" indent="0" algn="l" defTabSz="457200"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70C0"/>
                </a:solidFill>
                <a:effectLst/>
                <a:uLnTx/>
                <a:uFillTx/>
                <a:latin typeface="Segoe Sans Display Semibold"/>
                <a:ea typeface="+mn-ea"/>
                <a:cs typeface="+mn-cs"/>
              </a:rPr>
              <a:t>Turning on Analyst</a:t>
            </a:r>
          </a:p>
          <a:p>
            <a:pPr marL="233045" marR="0" lvl="0" indent="-147320" algn="l" defTabSz="932742"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mn-cs"/>
              </a:rPr>
              <a:t>The agent will appear in the Agent Store under ‘Built by Microsoft’ located within the ‘All agents’ and ‘Get agents’ landing page. </a:t>
            </a:r>
            <a:endParaRPr kumimoji="0" lang="en-US" sz="1600" b="0" i="0" u="none" strike="noStrike" kern="1200" cap="none" spc="0" normalizeH="0" baseline="0" noProof="0">
              <a:ln>
                <a:noFill/>
              </a:ln>
              <a:solidFill>
                <a:srgbClr val="091F2C"/>
              </a:solidFill>
              <a:effectLst/>
              <a:uLnTx/>
              <a:uFillTx/>
              <a:latin typeface="Segoe Sans Display"/>
              <a:ea typeface="+mn-ea"/>
              <a:cs typeface="Segoe Sans Display"/>
            </a:endParaRPr>
          </a:p>
          <a:p>
            <a:pPr marL="233045" marR="0" lvl="0" indent="-147320" algn="l" defTabSz="932742"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mn-cs"/>
              </a:rPr>
              <a:t>For users with a Microsoft 365 Copilot license, Researcher and Analyst agents will be pre-pinned for all eligible users.</a:t>
            </a:r>
            <a:endParaRPr kumimoji="0" lang="en-US" sz="1600" b="0" i="0" u="none" strike="noStrike" kern="1200" cap="none" spc="0" normalizeH="0" baseline="0" noProof="0">
              <a:ln>
                <a:noFill/>
              </a:ln>
              <a:solidFill>
                <a:srgbClr val="091F2C"/>
              </a:solidFill>
              <a:effectLst/>
              <a:uLnTx/>
              <a:uFillTx/>
              <a:latin typeface="Segoe Sans Display"/>
              <a:ea typeface="+mn-ea"/>
              <a:cs typeface="Segoe Sans Display"/>
            </a:endParaRPr>
          </a:p>
          <a:p>
            <a:pPr marL="233045" marR="0" lvl="0" indent="-147320" algn="l" defTabSz="932742"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endParaRPr kumimoji="0" lang="en-US" sz="1600" b="0" i="0" u="none" strike="noStrike" kern="1200" cap="none" spc="0" normalizeH="0" baseline="0" noProof="0">
              <a:ln>
                <a:noFill/>
              </a:ln>
              <a:solidFill>
                <a:srgbClr val="091F2C"/>
              </a:solidFill>
              <a:effectLst/>
              <a:uLnTx/>
              <a:uFillTx/>
              <a:latin typeface="Segoe Sans Display"/>
              <a:ea typeface="+mn-ea"/>
              <a:cs typeface="Segoe Sans Display"/>
            </a:endParaRPr>
          </a:p>
        </p:txBody>
      </p:sp>
      <p:cxnSp>
        <p:nvCxnSpPr>
          <p:cNvPr id="9" name="Straight Connector 8">
            <a:extLst>
              <a:ext uri="{FF2B5EF4-FFF2-40B4-BE49-F238E27FC236}">
                <a16:creationId xmlns:a16="http://schemas.microsoft.com/office/drawing/2014/main" id="{A88DF947-9D13-AFF1-4035-F38FD770A5AC}"/>
              </a:ext>
              <a:ext uri="{C183D7F6-B498-43B3-948B-1728B52AA6E4}">
                <adec:decorative xmlns:adec="http://schemas.microsoft.com/office/drawing/2017/decorative" val="1"/>
              </a:ext>
            </a:extLst>
          </p:cNvPr>
          <p:cNvCxnSpPr>
            <a:cxnSpLocks/>
          </p:cNvCxnSpPr>
          <p:nvPr/>
        </p:nvCxnSpPr>
        <p:spPr>
          <a:xfrm>
            <a:off x="6779953" y="3572579"/>
            <a:ext cx="4713842" cy="0"/>
          </a:xfrm>
          <a:prstGeom prst="line">
            <a:avLst/>
          </a:prstGeom>
          <a:ln w="12700">
            <a:solidFill>
              <a:schemeClr val="bg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3" name="Freeform: Shape 3">
            <a:extLst>
              <a:ext uri="{FF2B5EF4-FFF2-40B4-BE49-F238E27FC236}">
                <a16:creationId xmlns:a16="http://schemas.microsoft.com/office/drawing/2014/main" id="{17757D0B-98FD-A75C-3087-FBAF64DFF369}"/>
              </a:ext>
              <a:ext uri="{C183D7F6-B498-43B3-948B-1728B52AA6E4}">
                <adec:decorative xmlns:adec="http://schemas.microsoft.com/office/drawing/2017/decorative" val="1"/>
              </a:ext>
            </a:extLst>
          </p:cNvPr>
          <p:cNvSpPr/>
          <p:nvPr/>
        </p:nvSpPr>
        <p:spPr bwMode="auto">
          <a:xfrm>
            <a:off x="585214" y="5237018"/>
            <a:ext cx="5980680" cy="1176418"/>
          </a:xfrm>
          <a:prstGeom prst="rect">
            <a:avLst/>
          </a:prstGeom>
          <a:solidFill>
            <a:srgbClr val="C6E3F3">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594360" tIns="45720" rIns="59436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2" name="TextBox 11">
            <a:extLst>
              <a:ext uri="{FF2B5EF4-FFF2-40B4-BE49-F238E27FC236}">
                <a16:creationId xmlns:a16="http://schemas.microsoft.com/office/drawing/2014/main" id="{C39449DF-9D9C-B3D4-1C5A-2A11703D7713}"/>
              </a:ext>
            </a:extLst>
          </p:cNvPr>
          <p:cNvSpPr txBox="1"/>
          <p:nvPr/>
        </p:nvSpPr>
        <p:spPr>
          <a:xfrm>
            <a:off x="585211" y="5322012"/>
            <a:ext cx="5794178" cy="923330"/>
          </a:xfrm>
          <a:prstGeom prst="rect">
            <a:avLst/>
          </a:prstGeom>
          <a:noFill/>
        </p:spPr>
        <p:txBody>
          <a:bodyPr wrap="square">
            <a:spAutoFit/>
          </a:bodyPr>
          <a:lstStyle/>
          <a:p>
            <a:pPr marL="95250" marR="0" lvl="0" algn="l" defTabSz="932742" rtl="0" eaLnBrk="1" fontAlgn="auto" latinLnBrk="0" hangingPunct="1">
              <a:lnSpc>
                <a:spcPct val="100000"/>
              </a:lnSpc>
              <a:spcBef>
                <a:spcPts val="0"/>
              </a:spcBef>
              <a:spcAft>
                <a:spcPts val="600"/>
              </a:spcAft>
              <a:buClrTx/>
              <a:buSzPct val="100000"/>
              <a:tabLst/>
              <a:defRPr/>
            </a:pPr>
            <a:r>
              <a:rPr kumimoji="0" lang="en-US" sz="1800" b="1" i="0" u="none" strike="noStrike" kern="1200" cap="none" spc="0" normalizeH="0" baseline="0" noProof="0">
                <a:ln>
                  <a:noFill/>
                </a:ln>
                <a:solidFill>
                  <a:schemeClr val="accent1"/>
                </a:solidFill>
                <a:effectLst/>
                <a:uLnTx/>
                <a:uFillTx/>
                <a:latin typeface="Segoe Sans Display"/>
                <a:ea typeface="+mn-ea"/>
                <a:cs typeface="Segoe Sans Text" pitchFamily="2" charset="0"/>
              </a:rPr>
              <a:t>TIP </a:t>
            </a:r>
            <a:r>
              <a:rPr kumimoji="0" lang="en-US" sz="1800" b="0" i="0" u="none" strike="noStrike" kern="1200" cap="none" spc="0" normalizeH="0" baseline="0" noProof="0">
                <a:ln>
                  <a:noFill/>
                </a:ln>
                <a:solidFill>
                  <a:srgbClr val="091F2C"/>
                </a:solidFill>
                <a:effectLst/>
                <a:uLnTx/>
                <a:uFillTx/>
                <a:latin typeface="Segoe Sans Display"/>
                <a:ea typeface="+mn-ea"/>
                <a:cs typeface="Segoe Sans Text" pitchFamily="2" charset="0"/>
              </a:rPr>
              <a:t>The process </a:t>
            </a:r>
            <a:r>
              <a:rPr kumimoji="0" lang="en-US" sz="1800" b="0" i="1" u="none" strike="noStrike" kern="1200" cap="none" spc="0" normalizeH="0" baseline="0" noProof="0">
                <a:ln>
                  <a:noFill/>
                </a:ln>
                <a:solidFill>
                  <a:srgbClr val="091F2C"/>
                </a:solidFill>
                <a:effectLst/>
                <a:uLnTx/>
                <a:uFillTx/>
                <a:latin typeface="Segoe Sans Display"/>
                <a:ea typeface="+mn-ea"/>
                <a:cs typeface="Segoe Sans Text" pitchFamily="2" charset="0"/>
              </a:rPr>
              <a:t>may take a few minutes</a:t>
            </a:r>
            <a:r>
              <a:rPr kumimoji="0" lang="en-US" sz="1800" b="0" i="0" u="none" strike="noStrike" kern="1200" cap="none" spc="0" normalizeH="0" baseline="0" noProof="0">
                <a:ln>
                  <a:noFill/>
                </a:ln>
                <a:solidFill>
                  <a:srgbClr val="091F2C"/>
                </a:solidFill>
                <a:effectLst/>
                <a:uLnTx/>
                <a:uFillTx/>
                <a:latin typeface="Segoe Sans Display"/>
                <a:ea typeface="+mn-ea"/>
                <a:cs typeface="Segoe Sans Text" pitchFamily="2" charset="0"/>
              </a:rPr>
              <a:t> -  you can follow the chain-of-thought reasoning or continue with other priorities while it works.</a:t>
            </a:r>
          </a:p>
        </p:txBody>
      </p:sp>
    </p:spTree>
    <p:extLst>
      <p:ext uri="{BB962C8B-B14F-4D97-AF65-F5344CB8AC3E}">
        <p14:creationId xmlns:p14="http://schemas.microsoft.com/office/powerpoint/2010/main" val="23289751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6FEE9-3162-C457-02E0-B8BEE85ED03A}"/>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4E658675-9ADC-2A9F-D097-0B34C49F3546}"/>
              </a:ext>
              <a:ext uri="{C183D7F6-B498-43B3-948B-1728B52AA6E4}">
                <adec:decorative xmlns:adec="http://schemas.microsoft.com/office/drawing/2017/decorative" val="1"/>
              </a:ext>
            </a:extLst>
          </p:cNvPr>
          <p:cNvGrpSpPr/>
          <p:nvPr/>
        </p:nvGrpSpPr>
        <p:grpSpPr>
          <a:xfrm>
            <a:off x="0" y="0"/>
            <a:ext cx="12192000" cy="1309115"/>
            <a:chOff x="0" y="0"/>
            <a:chExt cx="12192000" cy="1309115"/>
          </a:xfrm>
        </p:grpSpPr>
        <p:sp>
          <p:nvSpPr>
            <p:cNvPr id="6" name="Rectangle 5">
              <a:extLst>
                <a:ext uri="{FF2B5EF4-FFF2-40B4-BE49-F238E27FC236}">
                  <a16:creationId xmlns:a16="http://schemas.microsoft.com/office/drawing/2014/main" id="{700A5A6F-98CD-A18F-3CD8-B831B0438081}"/>
                </a:ext>
                <a:ext uri="{C183D7F6-B498-43B3-948B-1728B52AA6E4}">
                  <adec:decorative xmlns:adec="http://schemas.microsoft.com/office/drawing/2017/decorative" val="1"/>
                </a:ext>
              </a:extLst>
            </p:cNvPr>
            <p:cNvSpPr/>
            <p:nvPr/>
          </p:nvSpPr>
          <p:spPr>
            <a:xfrm>
              <a:off x="0" y="0"/>
              <a:ext cx="12192000" cy="1245107"/>
            </a:xfrm>
            <a:prstGeom prst="rect">
              <a:avLst/>
            </a:prstGeom>
            <a:gradFill flip="none" rotWithShape="1">
              <a:gsLst>
                <a:gs pos="40000">
                  <a:srgbClr val="0078D4">
                    <a:alpha val="50000"/>
                  </a:srgbClr>
                </a:gs>
                <a:gs pos="100000">
                  <a:srgbClr val="C53FCC">
                    <a:alpha val="50000"/>
                  </a:srgbClr>
                </a:gs>
              </a:gsLst>
              <a:lin ang="282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7" name="Rectangle 6">
              <a:extLst>
                <a:ext uri="{FF2B5EF4-FFF2-40B4-BE49-F238E27FC236}">
                  <a16:creationId xmlns:a16="http://schemas.microsoft.com/office/drawing/2014/main" id="{8FC9FFFF-2BE2-2A5E-D88D-991C30EB05EB}"/>
                </a:ext>
                <a:ext uri="{C183D7F6-B498-43B3-948B-1728B52AA6E4}">
                  <adec:decorative xmlns:adec="http://schemas.microsoft.com/office/drawing/2017/decorative" val="1"/>
                </a:ext>
              </a:extLst>
            </p:cNvPr>
            <p:cNvSpPr/>
            <p:nvPr/>
          </p:nvSpPr>
          <p:spPr>
            <a:xfrm>
              <a:off x="0" y="1245107"/>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sp>
        <p:nvSpPr>
          <p:cNvPr id="2" name="Title 1">
            <a:extLst>
              <a:ext uri="{FF2B5EF4-FFF2-40B4-BE49-F238E27FC236}">
                <a16:creationId xmlns:a16="http://schemas.microsoft.com/office/drawing/2014/main" id="{8F86BA81-FF0C-16F5-F344-CB3B417D6AFE}"/>
              </a:ext>
              <a:ext uri="{C183D7F6-B498-43B3-948B-1728B52AA6E4}">
                <adec:decorative xmlns:adec="http://schemas.microsoft.com/office/drawing/2017/decorative" val="1"/>
              </a:ext>
            </a:extLst>
          </p:cNvPr>
          <p:cNvSpPr>
            <a:spLocks noGrp="1"/>
          </p:cNvSpPr>
          <p:nvPr>
            <p:ph type="title"/>
          </p:nvPr>
        </p:nvSpPr>
        <p:spPr>
          <a:xfrm>
            <a:off x="588263" y="457200"/>
            <a:ext cx="11018520" cy="553998"/>
          </a:xfrm>
        </p:spPr>
        <p:txBody>
          <a:bodyPr/>
          <a:lstStyle/>
          <a:p>
            <a:r>
              <a:rPr lang="en-US"/>
              <a:t>When to use Analyst </a:t>
            </a:r>
          </a:p>
        </p:txBody>
      </p:sp>
      <p:sp>
        <p:nvSpPr>
          <p:cNvPr id="113" name="Rectangle: Rounded Corners 112">
            <a:extLst>
              <a:ext uri="{FF2B5EF4-FFF2-40B4-BE49-F238E27FC236}">
                <a16:creationId xmlns:a16="http://schemas.microsoft.com/office/drawing/2014/main" id="{C431DFE3-6CDE-482E-9BC7-55124C76C475}"/>
              </a:ext>
              <a:ext uri="{C183D7F6-B498-43B3-948B-1728B52AA6E4}">
                <adec:decorative xmlns:adec="http://schemas.microsoft.com/office/drawing/2017/decorative" val="1"/>
              </a:ext>
            </a:extLst>
          </p:cNvPr>
          <p:cNvSpPr>
            <a:spLocks/>
          </p:cNvSpPr>
          <p:nvPr/>
        </p:nvSpPr>
        <p:spPr bwMode="auto">
          <a:xfrm>
            <a:off x="588263" y="2019808"/>
            <a:ext cx="11018520" cy="4316982"/>
          </a:xfrm>
          <a:prstGeom prst="roundRect">
            <a:avLst>
              <a:gd name="adj" fmla="val 4514"/>
            </a:avLst>
          </a:prstGeom>
          <a:solidFill>
            <a:schemeClr val="bg1"/>
          </a:solidFill>
          <a:ln w="6350">
            <a:no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40" name="Text Placeholder 2">
            <a:extLst>
              <a:ext uri="{FF2B5EF4-FFF2-40B4-BE49-F238E27FC236}">
                <a16:creationId xmlns:a16="http://schemas.microsoft.com/office/drawing/2014/main" id="{4B3F82F0-7E6D-4CA1-0FC7-18572B87611D}"/>
              </a:ext>
            </a:extLst>
          </p:cNvPr>
          <p:cNvSpPr txBox="1">
            <a:spLocks/>
          </p:cNvSpPr>
          <p:nvPr/>
        </p:nvSpPr>
        <p:spPr>
          <a:xfrm>
            <a:off x="707480" y="2230905"/>
            <a:ext cx="10780085" cy="1492716"/>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ct val="20000"/>
              </a:spcBef>
              <a:spcAft>
                <a:spcPts val="0"/>
              </a:spcAft>
              <a:buClrTx/>
              <a:buSzPct val="90000"/>
              <a:buFont typeface="Arial" panose="020B0604020202020204" pitchFamily="34" charset="0"/>
              <a:buChar char="•"/>
              <a:tabLst/>
              <a:defRPr kumimoji="0" lang="en-US" sz="1600" b="0" i="0" u="none" strike="noStrike" kern="1200" cap="none" spc="0" normalizeH="0" baseline="0" dirty="0">
                <a:ln>
                  <a:noFill/>
                </a:ln>
                <a:solidFill>
                  <a:schemeClr val="accent2"/>
                </a:solidFill>
                <a:effectLst/>
                <a:uLnTx/>
                <a:uFillTx/>
                <a:latin typeface="Segoe Sans Display Semibold"/>
                <a:ea typeface="+mn-ea"/>
                <a:cs typeface="+mn-cs"/>
              </a:defRPr>
            </a:lvl1pPr>
            <a:lvl2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2pPr>
            <a:lvl3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3pPr>
            <a:lvl4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4pPr>
            <a:lvl5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a:solidFill>
                  <a:schemeClr val="accent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7" rtl="0" eaLnBrk="1" fontAlgn="base" latinLnBrk="0" hangingPunct="1">
              <a:lnSpc>
                <a:spcPct val="100000"/>
              </a:lnSpc>
              <a:spcBef>
                <a:spcPts val="600"/>
              </a:spcBef>
              <a:spcAft>
                <a:spcPts val="400"/>
              </a:spcAft>
              <a:buClrTx/>
              <a:buSzTx/>
              <a:buFontTx/>
              <a:buNone/>
              <a:tabLst/>
              <a:defRPr/>
            </a:pPr>
            <a:r>
              <a:rPr kumimoji="0" lang="en-US" sz="1600" b="0" i="0" u="none" strike="noStrike" kern="1200" cap="none" spc="0" normalizeH="0" baseline="0" noProof="0">
                <a:ln>
                  <a:noFill/>
                </a:ln>
                <a:solidFill>
                  <a:srgbClr val="0078D4"/>
                </a:solidFill>
                <a:effectLst/>
                <a:uLnTx/>
                <a:uFillTx/>
                <a:latin typeface="Segoe Sans Display Semibold"/>
                <a:ea typeface="+mn-ea"/>
                <a:cs typeface="+mn-cs"/>
              </a:rPr>
              <a:t>When to use Analyst</a:t>
            </a:r>
            <a:endParaRPr kumimoji="0" lang="en-US" sz="1400" b="0" i="0" u="none" strike="noStrike" kern="1200" cap="none" spc="0" normalizeH="0" baseline="0" noProof="0">
              <a:ln>
                <a:noFill/>
              </a:ln>
              <a:solidFill>
                <a:srgbClr val="0078D4"/>
              </a:solidFill>
              <a:effectLst/>
              <a:uLnTx/>
              <a:uFillTx/>
              <a:latin typeface="Segoe Sans Display"/>
              <a:ea typeface="+mn-ea"/>
              <a:cs typeface="+mn-cs"/>
            </a:endParaRPr>
          </a:p>
          <a:p>
            <a:pPr marL="284163" marR="0" lvl="0" indent="-173038" algn="l" defTabSz="932742" rtl="0" eaLnBrk="1" fontAlgn="auto" latinLnBrk="0" hangingPunct="1">
              <a:lnSpc>
                <a:spcPct val="100000"/>
              </a:lnSpc>
              <a:spcBef>
                <a:spcPts val="600"/>
              </a:spcBef>
              <a:spcAft>
                <a:spcPts val="400"/>
              </a:spcAft>
              <a:buClrTx/>
              <a:buSzPct val="100000"/>
              <a:buFont typeface="Arial" panose="020B0604020202020204" pitchFamily="34" charset="0"/>
              <a:buChar char="•"/>
              <a:tabLst/>
              <a:defRPr/>
            </a:pPr>
            <a:r>
              <a:rPr kumimoji="0" lang="en-US" sz="1400" b="0" i="0" u="none" strike="noStrike" kern="1200" cap="none" spc="0" normalizeH="0" baseline="0" noProof="0">
                <a:ln>
                  <a:noFill/>
                </a:ln>
                <a:solidFill>
                  <a:srgbClr val="091F2C"/>
                </a:solidFill>
                <a:effectLst/>
                <a:uLnTx/>
                <a:uFillTx/>
                <a:latin typeface="Segoe Sans Display Semibold"/>
                <a:ea typeface="+mn-ea"/>
                <a:cs typeface="Segoe Sans Text" pitchFamily="2" charset="0"/>
              </a:rPr>
              <a:t>Consulting multiple data sources: </a:t>
            </a:r>
            <a:r>
              <a:rPr kumimoji="0" lang="en-US" sz="1400" b="0" i="0" u="none" strike="noStrike" kern="1200" cap="none" spc="0" normalizeH="0" baseline="0" noProof="0">
                <a:ln>
                  <a:noFill/>
                </a:ln>
                <a:solidFill>
                  <a:srgbClr val="091F2C"/>
                </a:solidFill>
                <a:effectLst/>
                <a:uLnTx/>
                <a:uFillTx/>
                <a:latin typeface="Segoe Sans Display"/>
                <a:ea typeface="+mn-ea"/>
                <a:cs typeface="Segoe Sans Text" pitchFamily="2" charset="0"/>
              </a:rPr>
              <a:t>Gathers and integrates data from different file types for comprehensive analysis.</a:t>
            </a:r>
          </a:p>
          <a:p>
            <a:pPr marL="284163" marR="0" lvl="0" indent="-173038" algn="l" defTabSz="932742" rtl="0" eaLnBrk="1" fontAlgn="auto" latinLnBrk="0" hangingPunct="1">
              <a:lnSpc>
                <a:spcPct val="100000"/>
              </a:lnSpc>
              <a:spcBef>
                <a:spcPts val="600"/>
              </a:spcBef>
              <a:spcAft>
                <a:spcPts val="400"/>
              </a:spcAft>
              <a:buClrTx/>
              <a:buSzPct val="100000"/>
              <a:buFont typeface="Arial" panose="020B0604020202020204" pitchFamily="34" charset="0"/>
              <a:buChar char="•"/>
              <a:tabLst/>
              <a:defRPr/>
            </a:pPr>
            <a:r>
              <a:rPr kumimoji="0" lang="en-US" sz="1400" b="0" i="0" u="none" strike="noStrike" kern="1200" cap="none" spc="0" normalizeH="0" baseline="0" noProof="0">
                <a:ln>
                  <a:noFill/>
                </a:ln>
                <a:solidFill>
                  <a:srgbClr val="091F2C"/>
                </a:solidFill>
                <a:effectLst/>
                <a:uLnTx/>
                <a:uFillTx/>
                <a:latin typeface="Segoe Sans Display Semibold"/>
                <a:ea typeface="+mn-ea"/>
                <a:cs typeface="Segoe Sans Text" pitchFamily="2" charset="0"/>
              </a:rPr>
              <a:t>Step-by-step problem solving: </a:t>
            </a:r>
            <a:r>
              <a:rPr kumimoji="0" lang="en-US" sz="1400" b="0" i="0" u="none" strike="noStrike" kern="1200" cap="none" spc="0" normalizeH="0" baseline="0" noProof="0">
                <a:ln>
                  <a:noFill/>
                </a:ln>
                <a:solidFill>
                  <a:srgbClr val="091F2C"/>
                </a:solidFill>
                <a:effectLst/>
                <a:uLnTx/>
                <a:uFillTx/>
                <a:latin typeface="Segoe Sans Display"/>
                <a:ea typeface="+mn-ea"/>
                <a:cs typeface="Segoe Sans Text" pitchFamily="2" charset="0"/>
              </a:rPr>
              <a:t>Progresses through challenges by hypothesizing, testing, and adapting responses, making it useful for iterative decision-making.</a:t>
            </a:r>
          </a:p>
          <a:p>
            <a:pPr marL="284163" marR="0" lvl="0" indent="-173038" algn="l" defTabSz="932742" rtl="0" eaLnBrk="1" fontAlgn="auto" latinLnBrk="0" hangingPunct="1">
              <a:lnSpc>
                <a:spcPct val="100000"/>
              </a:lnSpc>
              <a:spcBef>
                <a:spcPts val="600"/>
              </a:spcBef>
              <a:spcAft>
                <a:spcPts val="400"/>
              </a:spcAft>
              <a:buClrTx/>
              <a:buSzPct val="100000"/>
              <a:buFont typeface="Arial" panose="020B0604020202020204" pitchFamily="34" charset="0"/>
              <a:buChar char="•"/>
              <a:tabLst/>
              <a:defRPr/>
            </a:pPr>
            <a:r>
              <a:rPr kumimoji="0" lang="en-US" sz="1400" b="0" i="0" u="none" strike="noStrike" kern="1200" cap="none" spc="0" normalizeH="0" baseline="0" noProof="0">
                <a:ln>
                  <a:noFill/>
                </a:ln>
                <a:solidFill>
                  <a:srgbClr val="091F2C"/>
                </a:solidFill>
                <a:effectLst/>
                <a:uLnTx/>
                <a:uFillTx/>
                <a:latin typeface="Segoe Sans Display Semibold"/>
                <a:ea typeface="+mn-ea"/>
                <a:cs typeface="Segoe Sans Text" pitchFamily="2" charset="0"/>
              </a:rPr>
              <a:t>Visualizations:</a:t>
            </a:r>
            <a:r>
              <a:rPr kumimoji="0" lang="en-US" sz="1400" b="0" i="0" u="none" strike="noStrike" kern="1200" cap="none" spc="0" normalizeH="0" baseline="0" noProof="0">
                <a:ln>
                  <a:noFill/>
                </a:ln>
                <a:solidFill>
                  <a:srgbClr val="091F2C"/>
                </a:solidFill>
                <a:effectLst/>
                <a:uLnTx/>
                <a:uFillTx/>
                <a:latin typeface="Segoe Sans Display"/>
                <a:ea typeface="+mn-ea"/>
                <a:cs typeface="Segoe Sans Text" pitchFamily="2" charset="0"/>
              </a:rPr>
              <a:t> creates key visualizations for data analysis and presentation.</a:t>
            </a:r>
          </a:p>
        </p:txBody>
      </p:sp>
      <p:cxnSp>
        <p:nvCxnSpPr>
          <p:cNvPr id="109" name="Straight Connector 108">
            <a:extLst>
              <a:ext uri="{FF2B5EF4-FFF2-40B4-BE49-F238E27FC236}">
                <a16:creationId xmlns:a16="http://schemas.microsoft.com/office/drawing/2014/main" id="{8B1CF161-D1FA-C180-F3A9-7C803F2A611E}"/>
              </a:ext>
              <a:ext uri="{C183D7F6-B498-43B3-948B-1728B52AA6E4}">
                <adec:decorative xmlns:adec="http://schemas.microsoft.com/office/drawing/2017/decorative" val="1"/>
              </a:ext>
            </a:extLst>
          </p:cNvPr>
          <p:cNvCxnSpPr>
            <a:cxnSpLocks/>
          </p:cNvCxnSpPr>
          <p:nvPr/>
        </p:nvCxnSpPr>
        <p:spPr>
          <a:xfrm>
            <a:off x="707480" y="4008571"/>
            <a:ext cx="10780776"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2956938F-277C-3A05-6697-151F5E061D7A}"/>
              </a:ext>
            </a:extLst>
          </p:cNvPr>
          <p:cNvSpPr txBox="1">
            <a:spLocks/>
          </p:cNvSpPr>
          <p:nvPr/>
        </p:nvSpPr>
        <p:spPr>
          <a:xfrm>
            <a:off x="707480" y="4201765"/>
            <a:ext cx="10780085" cy="1620957"/>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ct val="20000"/>
              </a:spcBef>
              <a:spcAft>
                <a:spcPts val="0"/>
              </a:spcAft>
              <a:buClrTx/>
              <a:buSzPct val="90000"/>
              <a:buFont typeface="Arial" panose="020B0604020202020204" pitchFamily="34" charset="0"/>
              <a:buChar char="•"/>
              <a:tabLst/>
              <a:defRPr kumimoji="0" lang="en-US" sz="1600" b="0" i="0" u="none" strike="noStrike" kern="1200" cap="none" spc="0" normalizeH="0" baseline="0" dirty="0">
                <a:ln>
                  <a:noFill/>
                </a:ln>
                <a:solidFill>
                  <a:schemeClr val="accent2"/>
                </a:solidFill>
                <a:effectLst/>
                <a:uLnTx/>
                <a:uFillTx/>
                <a:latin typeface="Segoe Sans Display Semibold"/>
                <a:ea typeface="+mn-ea"/>
                <a:cs typeface="+mn-cs"/>
              </a:defRPr>
            </a:lvl1pPr>
            <a:lvl2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2pPr>
            <a:lvl3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3pPr>
            <a:lvl4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4pPr>
            <a:lvl5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a:solidFill>
                  <a:schemeClr val="accent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7" rtl="0" eaLnBrk="1" fontAlgn="base" latinLnBrk="0" hangingPunct="1">
              <a:lnSpc>
                <a:spcPct val="100000"/>
              </a:lnSpc>
              <a:spcBef>
                <a:spcPts val="600"/>
              </a:spcBef>
              <a:spcAft>
                <a:spcPts val="40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78D4"/>
                </a:solidFill>
                <a:effectLst/>
                <a:uLnTx/>
                <a:uFillTx/>
                <a:latin typeface="Segoe Sans Display Semibold"/>
                <a:ea typeface="+mn-ea"/>
                <a:cs typeface="+mn-cs"/>
              </a:rPr>
              <a:t>Best practices</a:t>
            </a:r>
          </a:p>
          <a:p>
            <a:pPr marL="284163" marR="0" lvl="0" indent="-173038" algn="l" defTabSz="932742" rtl="0" eaLnBrk="1" fontAlgn="auto" latinLnBrk="0" hangingPunct="1">
              <a:lnSpc>
                <a:spcPct val="100000"/>
              </a:lnSpc>
              <a:spcBef>
                <a:spcPts val="600"/>
              </a:spcBef>
              <a:spcAft>
                <a:spcPts val="400"/>
              </a:spcAft>
              <a:buClrTx/>
              <a:buSzPct val="100000"/>
              <a:buFont typeface="Arial" panose="020B0604020202020204" pitchFamily="34" charset="0"/>
              <a:buChar char="•"/>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Upload both structured (Excel, CSV, JSON, etc.) and unstructured (PDF, Word, PowerPoint etc.) data files, up to 5 files at once</a:t>
            </a:r>
          </a:p>
          <a:p>
            <a:pPr marL="284163" marR="0" lvl="0" indent="-173038" algn="l" defTabSz="932742" rtl="0" eaLnBrk="1" fontAlgn="auto" latinLnBrk="0" hangingPunct="1">
              <a:lnSpc>
                <a:spcPct val="100000"/>
              </a:lnSpc>
              <a:spcBef>
                <a:spcPts val="600"/>
              </a:spcBef>
              <a:spcAft>
                <a:spcPts val="400"/>
              </a:spcAft>
              <a:buClrTx/>
              <a:buSzPct val="100000"/>
              <a:buFont typeface="Arial" panose="020B0604020202020204" pitchFamily="34" charset="0"/>
              <a:buChar char="•"/>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Ask complex, multi-variable questions that require advanced data analysis</a:t>
            </a:r>
          </a:p>
          <a:p>
            <a:pPr marL="284163" marR="0" lvl="0" indent="-173038" algn="l" defTabSz="932742" rtl="0" eaLnBrk="1" fontAlgn="auto" latinLnBrk="0" hangingPunct="1">
              <a:lnSpc>
                <a:spcPct val="100000"/>
              </a:lnSpc>
              <a:spcBef>
                <a:spcPts val="600"/>
              </a:spcBef>
              <a:spcAft>
                <a:spcPts val="400"/>
              </a:spcAft>
              <a:buClrTx/>
              <a:buSzPct val="100000"/>
              <a:buFont typeface="Arial" panose="020B0604020202020204" pitchFamily="34" charset="0"/>
              <a:buChar char="•"/>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Specify the type of insight or visualization needed</a:t>
            </a:r>
          </a:p>
          <a:p>
            <a:pPr marL="284163" marR="0" lvl="0" indent="-173038" algn="l" defTabSz="932742" rtl="0" eaLnBrk="1" fontAlgn="auto" latinLnBrk="0" hangingPunct="1">
              <a:lnSpc>
                <a:spcPct val="100000"/>
              </a:lnSpc>
              <a:spcBef>
                <a:spcPts val="600"/>
              </a:spcBef>
              <a:spcAft>
                <a:spcPts val="400"/>
              </a:spcAft>
              <a:buClrTx/>
              <a:buSzPct val="100000"/>
              <a:buFont typeface="Arial" panose="020B0604020202020204" pitchFamily="34" charset="0"/>
              <a:buChar char="•"/>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Review chain-of-thought and Python generated insights for accuracy </a:t>
            </a:r>
          </a:p>
        </p:txBody>
      </p:sp>
    </p:spTree>
    <p:extLst>
      <p:ext uri="{BB962C8B-B14F-4D97-AF65-F5344CB8AC3E}">
        <p14:creationId xmlns:p14="http://schemas.microsoft.com/office/powerpoint/2010/main" val="1367178516"/>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19317-3827-B483-76D0-3B7219C0B230}"/>
            </a:ext>
          </a:extLst>
        </p:cNvPr>
        <p:cNvGrpSpPr/>
        <p:nvPr/>
      </p:nvGrpSpPr>
      <p:grpSpPr>
        <a:xfrm>
          <a:off x="0" y="0"/>
          <a:ext cx="0" cy="0"/>
          <a:chOff x="0" y="0"/>
          <a:chExt cx="0" cy="0"/>
        </a:xfrm>
      </p:grpSpPr>
      <p:grpSp>
        <p:nvGrpSpPr>
          <p:cNvPr id="37" name="Group 36">
            <a:extLst>
              <a:ext uri="{FF2B5EF4-FFF2-40B4-BE49-F238E27FC236}">
                <a16:creationId xmlns:a16="http://schemas.microsoft.com/office/drawing/2014/main" id="{54FA9886-C198-753C-BEF7-470566EE24A7}"/>
              </a:ext>
              <a:ext uri="{C183D7F6-B498-43B3-948B-1728B52AA6E4}">
                <adec:decorative xmlns:adec="http://schemas.microsoft.com/office/drawing/2017/decorative" val="1"/>
              </a:ext>
            </a:extLst>
          </p:cNvPr>
          <p:cNvGrpSpPr/>
          <p:nvPr/>
        </p:nvGrpSpPr>
        <p:grpSpPr>
          <a:xfrm flipV="1">
            <a:off x="0" y="5548885"/>
            <a:ext cx="12192000" cy="1309115"/>
            <a:chOff x="0" y="0"/>
            <a:chExt cx="12192000" cy="1309115"/>
          </a:xfrm>
        </p:grpSpPr>
        <p:sp>
          <p:nvSpPr>
            <p:cNvPr id="38" name="Rectangle 37">
              <a:extLst>
                <a:ext uri="{FF2B5EF4-FFF2-40B4-BE49-F238E27FC236}">
                  <a16:creationId xmlns:a16="http://schemas.microsoft.com/office/drawing/2014/main" id="{0C32FE3E-5C6F-FE28-3782-82F66A3FEEC8}"/>
                </a:ext>
                <a:ext uri="{C183D7F6-B498-43B3-948B-1728B52AA6E4}">
                  <adec:decorative xmlns:adec="http://schemas.microsoft.com/office/drawing/2017/decorative" val="1"/>
                </a:ext>
              </a:extLst>
            </p:cNvPr>
            <p:cNvSpPr/>
            <p:nvPr/>
          </p:nvSpPr>
          <p:spPr>
            <a:xfrm>
              <a:off x="0" y="0"/>
              <a:ext cx="12192000" cy="1245107"/>
            </a:xfrm>
            <a:prstGeom prst="rect">
              <a:avLst/>
            </a:prstGeom>
            <a:gradFill flip="none" rotWithShape="1">
              <a:gsLst>
                <a:gs pos="40000">
                  <a:srgbClr val="0078D4">
                    <a:alpha val="50000"/>
                  </a:srgbClr>
                </a:gs>
                <a:gs pos="100000">
                  <a:srgbClr val="C53FCC">
                    <a:alpha val="50000"/>
                  </a:srgbClr>
                </a:gs>
              </a:gsLst>
              <a:lin ang="282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39" name="Rectangle 38">
              <a:extLst>
                <a:ext uri="{FF2B5EF4-FFF2-40B4-BE49-F238E27FC236}">
                  <a16:creationId xmlns:a16="http://schemas.microsoft.com/office/drawing/2014/main" id="{A01398C9-446E-9880-3155-AB3E3FBA4606}"/>
                </a:ext>
                <a:ext uri="{C183D7F6-B498-43B3-948B-1728B52AA6E4}">
                  <adec:decorative xmlns:adec="http://schemas.microsoft.com/office/drawing/2017/decorative" val="1"/>
                </a:ext>
              </a:extLst>
            </p:cNvPr>
            <p:cNvSpPr/>
            <p:nvPr/>
          </p:nvSpPr>
          <p:spPr>
            <a:xfrm>
              <a:off x="0" y="1245107"/>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sp>
        <p:nvSpPr>
          <p:cNvPr id="2" name="Title 1">
            <a:extLst>
              <a:ext uri="{FF2B5EF4-FFF2-40B4-BE49-F238E27FC236}">
                <a16:creationId xmlns:a16="http://schemas.microsoft.com/office/drawing/2014/main" id="{849A8BC6-6BD8-F490-5849-F258A57F315B}"/>
              </a:ext>
            </a:extLst>
          </p:cNvPr>
          <p:cNvSpPr>
            <a:spLocks noGrp="1"/>
          </p:cNvSpPr>
          <p:nvPr>
            <p:ph type="title"/>
          </p:nvPr>
        </p:nvSpPr>
        <p:spPr/>
        <p:txBody>
          <a:bodyPr/>
          <a:lstStyle/>
          <a:p>
            <a:r>
              <a:rPr lang="en-US"/>
              <a:t>Analyst in Action</a:t>
            </a:r>
            <a:endParaRPr lang="en-GB"/>
          </a:p>
        </p:txBody>
      </p:sp>
      <p:sp>
        <p:nvSpPr>
          <p:cNvPr id="9" name="TextBox 8">
            <a:extLst>
              <a:ext uri="{FF2B5EF4-FFF2-40B4-BE49-F238E27FC236}">
                <a16:creationId xmlns:a16="http://schemas.microsoft.com/office/drawing/2014/main" id="{3D1AC085-8263-BD2E-235E-CCA3D7231370}"/>
              </a:ext>
            </a:extLst>
          </p:cNvPr>
          <p:cNvSpPr txBox="1"/>
          <p:nvPr/>
        </p:nvSpPr>
        <p:spPr>
          <a:xfrm>
            <a:off x="588263" y="1029663"/>
            <a:ext cx="11032237" cy="430887"/>
          </a:xfrm>
          <a:prstGeom prst="rect">
            <a:avLst/>
          </a:prstGeom>
          <a:noFill/>
        </p:spPr>
        <p:txBody>
          <a:bodyPr wrap="square" lIns="0" tIns="0" rIns="0" bIns="0" rtlCol="0">
            <a:spAutoFit/>
          </a:bodyPr>
          <a:lstStyle/>
          <a:p>
            <a:pPr lvl="0">
              <a:defRPr/>
            </a:pPr>
            <a:r>
              <a:rPr lang="en-US" sz="1400">
                <a:solidFill>
                  <a:srgbClr val="000000"/>
                </a:solidFill>
              </a:rPr>
              <a:t>Your personal data </a:t>
            </a:r>
            <a:r>
              <a:rPr lang="en-GB" sz="1400">
                <a:solidFill>
                  <a:srgbClr val="000000"/>
                </a:solidFill>
              </a:rPr>
              <a:t>analyst</a:t>
            </a:r>
            <a:r>
              <a:rPr lang="en-US" sz="1400">
                <a:solidFill>
                  <a:srgbClr val="000000"/>
                </a:solidFill>
              </a:rPr>
              <a:t> that can reason over raw data from multiple sources to provide insights and visualizations in minutes. Analyst works with both </a:t>
            </a:r>
            <a:r>
              <a:rPr lang="en-GB" sz="1400">
                <a:solidFill>
                  <a:srgbClr val="000000"/>
                </a:solidFill>
              </a:rPr>
              <a:t>structured (.xlsx, .csv) and unstructured </a:t>
            </a:r>
            <a:r>
              <a:rPr lang="en-US" sz="1400">
                <a:solidFill>
                  <a:srgbClr val="000000"/>
                </a:solidFill>
              </a:rPr>
              <a:t>(.docx, .pptx, .pdf) data, conducting advanced data analysis by executing Python code. </a:t>
            </a:r>
            <a:endParaRPr lang="en-GB" sz="1400">
              <a:solidFill>
                <a:srgbClr val="000000"/>
              </a:solidFill>
            </a:endParaRPr>
          </a:p>
        </p:txBody>
      </p:sp>
      <p:sp>
        <p:nvSpPr>
          <p:cNvPr id="3" name="1Text">
            <a:extLst>
              <a:ext uri="{FF2B5EF4-FFF2-40B4-BE49-F238E27FC236}">
                <a16:creationId xmlns:a16="http://schemas.microsoft.com/office/drawing/2014/main" id="{24BEB8D2-A64C-9BDD-B090-988FEF65FEAD}"/>
              </a:ext>
            </a:extLst>
          </p:cNvPr>
          <p:cNvSpPr>
            <a:spLocks/>
          </p:cNvSpPr>
          <p:nvPr/>
        </p:nvSpPr>
        <p:spPr bwMode="auto">
          <a:xfrm>
            <a:off x="8453419" y="112882"/>
            <a:ext cx="3579627" cy="329637"/>
          </a:xfrm>
          <a:prstGeom prst="roundRect">
            <a:avLst>
              <a:gd name="adj" fmla="val 12065"/>
            </a:avLst>
          </a:prstGeom>
          <a:gradFill>
            <a:gsLst>
              <a:gs pos="0">
                <a:srgbClr val="0F69BA"/>
              </a:gs>
              <a:gs pos="80000">
                <a:srgbClr val="7448B3"/>
              </a:gs>
            </a:gsLst>
            <a:path path="circle">
              <a:fillToRect l="100000" t="100000"/>
            </a:path>
          </a:gradFill>
          <a:ln>
            <a:noFill/>
            <a:headEnd type="none" w="med" len="med"/>
            <a:tailEnd type="none" w="med" len="med"/>
          </a:ln>
          <a:effectLst/>
          <a:scene3d>
            <a:camera prst="perspectiveFront">
              <a:rot lat="0" lon="2159400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horz" wrap="square" lIns="360000" tIns="45720" rIns="36000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400" u="none" strike="noStrike" kern="1200" cap="none" spc="0" normalizeH="0" baseline="0" noProof="0">
                <a:ln w="3175">
                  <a:noFill/>
                </a:ln>
                <a:solidFill>
                  <a:prstClr val="white"/>
                </a:solidFill>
                <a:effectLst/>
                <a:uLnTx/>
                <a:uFillTx/>
                <a:latin typeface="Segoe UI" panose="020B0502040204020203" pitchFamily="34" charset="0"/>
                <a:ea typeface="+mn-ea"/>
                <a:cs typeface="Segoe UI" panose="020B0502040204020203" pitchFamily="34" charset="0"/>
              </a:rPr>
              <a:t>Included with Microsoft 365 Copilot</a:t>
            </a:r>
          </a:p>
        </p:txBody>
      </p:sp>
      <p:sp>
        <p:nvSpPr>
          <p:cNvPr id="22" name="Rectangle: Rounded Corners 21">
            <a:extLst>
              <a:ext uri="{FF2B5EF4-FFF2-40B4-BE49-F238E27FC236}">
                <a16:creationId xmlns:a16="http://schemas.microsoft.com/office/drawing/2014/main" id="{3ADB5B04-2458-D366-F4EE-C1BBDEB95530}"/>
              </a:ext>
              <a:ext uri="{C183D7F6-B498-43B3-948B-1728B52AA6E4}">
                <adec:decorative xmlns:adec="http://schemas.microsoft.com/office/drawing/2017/decorative" val="1"/>
              </a:ext>
            </a:extLst>
          </p:cNvPr>
          <p:cNvSpPr/>
          <p:nvPr/>
        </p:nvSpPr>
        <p:spPr bwMode="auto">
          <a:xfrm>
            <a:off x="162000" y="1631160"/>
            <a:ext cx="11871046" cy="4941495"/>
          </a:xfrm>
          <a:prstGeom prst="roundRect">
            <a:avLst>
              <a:gd name="adj" fmla="val 2650"/>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solidFill>
              <a:effectLst/>
              <a:uLnTx/>
              <a:uFillTx/>
              <a:latin typeface="Segoe Sans Display"/>
              <a:ea typeface="+mn-ea"/>
              <a:cs typeface="+mn-cs"/>
            </a:endParaRPr>
          </a:p>
        </p:txBody>
      </p:sp>
      <p:sp>
        <p:nvSpPr>
          <p:cNvPr id="23" name="Rectangle: Single Corner Rounded 22">
            <a:extLst>
              <a:ext uri="{FF2B5EF4-FFF2-40B4-BE49-F238E27FC236}">
                <a16:creationId xmlns:a16="http://schemas.microsoft.com/office/drawing/2014/main" id="{28AEA470-7356-DA38-53A1-3A6E9A0052E6}"/>
              </a:ext>
              <a:ext uri="{C183D7F6-B498-43B3-948B-1728B52AA6E4}">
                <adec:decorative xmlns:adec="http://schemas.microsoft.com/office/drawing/2017/decorative" val="1"/>
              </a:ext>
            </a:extLst>
          </p:cNvPr>
          <p:cNvSpPr/>
          <p:nvPr/>
        </p:nvSpPr>
        <p:spPr bwMode="auto">
          <a:xfrm flipH="1" flipV="1">
            <a:off x="158946" y="3057295"/>
            <a:ext cx="823709" cy="3515360"/>
          </a:xfrm>
          <a:prstGeom prst="round1Rect">
            <a:avLst>
              <a:gd name="adj" fmla="val 13817"/>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graphicFrame>
        <p:nvGraphicFramePr>
          <p:cNvPr id="40" name="Table 39">
            <a:extLst>
              <a:ext uri="{FF2B5EF4-FFF2-40B4-BE49-F238E27FC236}">
                <a16:creationId xmlns:a16="http://schemas.microsoft.com/office/drawing/2014/main" id="{ED13C9A7-DDB2-D677-AFC4-9468499D4578}"/>
              </a:ext>
            </a:extLst>
          </p:cNvPr>
          <p:cNvGraphicFramePr>
            <a:graphicFrameLocks noGrp="1"/>
          </p:cNvGraphicFramePr>
          <p:nvPr/>
        </p:nvGraphicFramePr>
        <p:xfrm>
          <a:off x="148791" y="2529299"/>
          <a:ext cx="11871044" cy="4035311"/>
        </p:xfrm>
        <a:graphic>
          <a:graphicData uri="http://schemas.openxmlformats.org/drawingml/2006/table">
            <a:tbl>
              <a:tblPr firstRow="1" firstCol="1" bandRow="1">
                <a:tableStyleId>{5C22544A-7EE6-4342-B048-85BDC9FD1C3A}</a:tableStyleId>
              </a:tblPr>
              <a:tblGrid>
                <a:gridCol w="829654">
                  <a:extLst>
                    <a:ext uri="{9D8B030D-6E8A-4147-A177-3AD203B41FA5}">
                      <a16:colId xmlns:a16="http://schemas.microsoft.com/office/drawing/2014/main" val="419529123"/>
                    </a:ext>
                  </a:extLst>
                </a:gridCol>
                <a:gridCol w="2208278">
                  <a:extLst>
                    <a:ext uri="{9D8B030D-6E8A-4147-A177-3AD203B41FA5}">
                      <a16:colId xmlns:a16="http://schemas.microsoft.com/office/drawing/2014/main" val="1793691201"/>
                    </a:ext>
                  </a:extLst>
                </a:gridCol>
                <a:gridCol w="2208278">
                  <a:extLst>
                    <a:ext uri="{9D8B030D-6E8A-4147-A177-3AD203B41FA5}">
                      <a16:colId xmlns:a16="http://schemas.microsoft.com/office/drawing/2014/main" val="757685473"/>
                    </a:ext>
                  </a:extLst>
                </a:gridCol>
                <a:gridCol w="2208278">
                  <a:extLst>
                    <a:ext uri="{9D8B030D-6E8A-4147-A177-3AD203B41FA5}">
                      <a16:colId xmlns:a16="http://schemas.microsoft.com/office/drawing/2014/main" val="1936690869"/>
                    </a:ext>
                  </a:extLst>
                </a:gridCol>
                <a:gridCol w="2208278">
                  <a:extLst>
                    <a:ext uri="{9D8B030D-6E8A-4147-A177-3AD203B41FA5}">
                      <a16:colId xmlns:a16="http://schemas.microsoft.com/office/drawing/2014/main" val="717494166"/>
                    </a:ext>
                  </a:extLst>
                </a:gridCol>
                <a:gridCol w="2208278">
                  <a:extLst>
                    <a:ext uri="{9D8B030D-6E8A-4147-A177-3AD203B41FA5}">
                      <a16:colId xmlns:a16="http://schemas.microsoft.com/office/drawing/2014/main" val="2661904891"/>
                    </a:ext>
                  </a:extLst>
                </a:gridCol>
              </a:tblGrid>
              <a:tr h="120074">
                <a:tc>
                  <a:txBody>
                    <a:bodyPr/>
                    <a:lstStyle/>
                    <a:p>
                      <a:pPr algn="ctr"/>
                      <a:endParaRPr lang="en-US" sz="200" b="0">
                        <a:latin typeface="+mn-lt"/>
                      </a:endParaRPr>
                    </a:p>
                  </a:txBody>
                  <a:tcPr marL="45720" marR="45720">
                    <a:lnL w="190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 b="0">
                        <a:latin typeface="+mn-lt"/>
                      </a:endParaRPr>
                    </a:p>
                  </a:txBody>
                  <a:tcPr marL="45720" marR="45720">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 b="0">
                        <a:latin typeface="+mn-lt"/>
                      </a:endParaRPr>
                    </a:p>
                  </a:txBody>
                  <a:tcPr marL="45720" marR="45720">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 b="0">
                        <a:latin typeface="+mn-lt"/>
                      </a:endParaRPr>
                    </a:p>
                  </a:txBody>
                  <a:tcPr marL="45720" marR="45720">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 b="0">
                        <a:latin typeface="+mn-lt"/>
                      </a:endParaRPr>
                    </a:p>
                  </a:txBody>
                  <a:tcPr marL="45720" marR="45720">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 b="0">
                        <a:latin typeface="+mn-lt"/>
                      </a:endParaRPr>
                    </a:p>
                  </a:txBody>
                  <a:tcPr marL="45720" marR="45720">
                    <a:lnL w="63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67051948"/>
                  </a:ext>
                </a:extLst>
              </a:tr>
              <a:tr h="358681">
                <a:tc>
                  <a:txBody>
                    <a:bodyPr/>
                    <a:lstStyle/>
                    <a:p>
                      <a:pPr marL="0" marR="0" lvl="2" indent="0" algn="ctr" defTabSz="457200" rtl="0" eaLnBrk="1" fontAlgn="auto" latinLnBrk="0" hangingPunct="1">
                        <a:lnSpc>
                          <a:spcPct val="100000"/>
                        </a:lnSpc>
                        <a:spcBef>
                          <a:spcPts val="400"/>
                        </a:spcBef>
                        <a:spcAft>
                          <a:spcPts val="0"/>
                        </a:spcAft>
                        <a:buClrTx/>
                        <a:buSzPct val="90000"/>
                        <a:buFontTx/>
                        <a:buNone/>
                        <a:tabLst/>
                        <a:defRPr/>
                      </a:pPr>
                      <a:endParaRPr kumimoji="0" lang="en-US" sz="1400" b="0" i="0" u="none" strike="noStrike" kern="1200" cap="none" spc="0" normalizeH="0" baseline="0">
                        <a:ln>
                          <a:noFill/>
                        </a:ln>
                        <a:solidFill>
                          <a:schemeClr val="accent1"/>
                        </a:solidFill>
                        <a:effectLst/>
                        <a:uLnTx/>
                        <a:uFillTx/>
                        <a:latin typeface="Segoe Sans Display Semibold"/>
                        <a:ea typeface="+mn-ea"/>
                        <a:cs typeface="+mn-cs"/>
                      </a:endParaRPr>
                    </a:p>
                  </a:txBody>
                  <a:tcPr marL="45720" marR="45720">
                    <a:lnL w="190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2" indent="0" algn="ctr" defTabSz="457200" rtl="0" eaLnBrk="1" fontAlgn="auto" latinLnBrk="0" hangingPunct="1">
                        <a:lnSpc>
                          <a:spcPct val="100000"/>
                        </a:lnSpc>
                        <a:spcBef>
                          <a:spcPts val="400"/>
                        </a:spcBef>
                        <a:spcAft>
                          <a:spcPts val="0"/>
                        </a:spcAft>
                        <a:buClrTx/>
                        <a:buSzPct val="90000"/>
                        <a:buFontTx/>
                        <a:buNone/>
                        <a:tabLst/>
                        <a:defRPr/>
                      </a:pPr>
                      <a:r>
                        <a:rPr kumimoji="0" lang="en-US" sz="1400" b="0" i="0" u="none" strike="noStrike" kern="1200" cap="none" spc="0" normalizeH="0" baseline="0">
                          <a:ln>
                            <a:noFill/>
                          </a:ln>
                          <a:solidFill>
                            <a:schemeClr val="accent1"/>
                          </a:solidFill>
                          <a:effectLst/>
                          <a:uLnTx/>
                          <a:uFillTx/>
                          <a:latin typeface="Segoe Sans Display Semibold"/>
                          <a:ea typeface="+mn-ea"/>
                          <a:cs typeface="+mn-cs"/>
                        </a:rPr>
                        <a:t>Sales Data Analysis</a:t>
                      </a:r>
                    </a:p>
                  </a:txBody>
                  <a:tcPr marL="45720" marR="4572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2" indent="0" algn="ctr" defTabSz="457200" rtl="0" eaLnBrk="1" fontAlgn="auto" latinLnBrk="0" hangingPunct="1">
                        <a:lnSpc>
                          <a:spcPct val="100000"/>
                        </a:lnSpc>
                        <a:spcBef>
                          <a:spcPts val="400"/>
                        </a:spcBef>
                        <a:spcAft>
                          <a:spcPts val="0"/>
                        </a:spcAft>
                        <a:buClrTx/>
                        <a:buSzPct val="90000"/>
                        <a:buFontTx/>
                        <a:buNone/>
                        <a:tabLst/>
                        <a:defRPr/>
                      </a:pPr>
                      <a:r>
                        <a:rPr kumimoji="0" lang="en-US" sz="1400" b="0" i="0" u="none" strike="noStrike" kern="1200" cap="none" spc="0" normalizeH="0" baseline="0">
                          <a:ln>
                            <a:noFill/>
                          </a:ln>
                          <a:solidFill>
                            <a:schemeClr val="accent1"/>
                          </a:solidFill>
                          <a:effectLst/>
                          <a:uLnTx/>
                          <a:uFillTx/>
                          <a:latin typeface="Segoe Sans Display Semibold"/>
                          <a:ea typeface="+mn-ea"/>
                          <a:cs typeface="+mn-cs"/>
                        </a:rPr>
                        <a:t>Executive Briefings</a:t>
                      </a:r>
                    </a:p>
                  </a:txBody>
                  <a:tcPr marL="45720" marR="4572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2" indent="0" algn="ctr" defTabSz="457200" rtl="0" eaLnBrk="1" fontAlgn="auto" latinLnBrk="0" hangingPunct="1">
                        <a:lnSpc>
                          <a:spcPct val="100000"/>
                        </a:lnSpc>
                        <a:spcBef>
                          <a:spcPts val="400"/>
                        </a:spcBef>
                        <a:spcAft>
                          <a:spcPts val="0"/>
                        </a:spcAft>
                        <a:buClrTx/>
                        <a:buSzPct val="90000"/>
                        <a:buFontTx/>
                        <a:buNone/>
                        <a:tabLst/>
                        <a:defRPr/>
                      </a:pPr>
                      <a:r>
                        <a:rPr kumimoji="0" lang="en-US" sz="1400" b="0" i="0" u="none" strike="noStrike" kern="1200" cap="none" spc="0" normalizeH="0" baseline="0">
                          <a:ln>
                            <a:noFill/>
                          </a:ln>
                          <a:solidFill>
                            <a:schemeClr val="accent1"/>
                          </a:solidFill>
                          <a:effectLst/>
                          <a:uLnTx/>
                          <a:uFillTx/>
                          <a:latin typeface="Segoe Sans Display Semibold"/>
                          <a:ea typeface="+mn-ea"/>
                          <a:cs typeface="+mn-cs"/>
                        </a:rPr>
                        <a:t>Revenue Forecasting</a:t>
                      </a:r>
                    </a:p>
                  </a:txBody>
                  <a:tcPr marL="45720" marR="4572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2" indent="0" algn="ctr" defTabSz="457200" rtl="0" eaLnBrk="1" fontAlgn="auto" latinLnBrk="0" hangingPunct="1">
                        <a:lnSpc>
                          <a:spcPct val="100000"/>
                        </a:lnSpc>
                        <a:spcBef>
                          <a:spcPts val="400"/>
                        </a:spcBef>
                        <a:spcAft>
                          <a:spcPts val="0"/>
                        </a:spcAft>
                        <a:buClrTx/>
                        <a:buSzPct val="90000"/>
                        <a:buFontTx/>
                        <a:buNone/>
                        <a:tabLst/>
                        <a:defRPr/>
                      </a:pPr>
                      <a:r>
                        <a:rPr kumimoji="0" lang="en-US" sz="1400" b="0" i="0" u="none" strike="noStrike" kern="1200" cap="none" spc="0" normalizeH="0" baseline="0">
                          <a:ln>
                            <a:noFill/>
                          </a:ln>
                          <a:solidFill>
                            <a:schemeClr val="accent1"/>
                          </a:solidFill>
                          <a:effectLst/>
                          <a:uLnTx/>
                          <a:uFillTx/>
                          <a:latin typeface="Segoe Sans Display Semibold"/>
                          <a:ea typeface="+mn-ea"/>
                          <a:cs typeface="+mn-cs"/>
                        </a:rPr>
                        <a:t>Customer Feedback</a:t>
                      </a:r>
                    </a:p>
                  </a:txBody>
                  <a:tcPr marL="45720" marR="4572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2" indent="0" algn="ctr" defTabSz="457200" rtl="0" eaLnBrk="1" fontAlgn="auto" latinLnBrk="0" hangingPunct="1">
                        <a:lnSpc>
                          <a:spcPct val="100000"/>
                        </a:lnSpc>
                        <a:spcBef>
                          <a:spcPts val="400"/>
                        </a:spcBef>
                        <a:spcAft>
                          <a:spcPts val="0"/>
                        </a:spcAft>
                        <a:buClrTx/>
                        <a:buSzPct val="90000"/>
                        <a:buFontTx/>
                        <a:buNone/>
                        <a:tabLst/>
                        <a:defRPr/>
                      </a:pPr>
                      <a:r>
                        <a:rPr kumimoji="0" lang="en-US" sz="1400" b="0" i="0" u="none" strike="noStrike" kern="1200" cap="none" spc="0" normalizeH="0" baseline="0">
                          <a:ln>
                            <a:noFill/>
                          </a:ln>
                          <a:solidFill>
                            <a:schemeClr val="accent1"/>
                          </a:solidFill>
                          <a:effectLst/>
                          <a:uLnTx/>
                          <a:uFillTx/>
                          <a:latin typeface="Segoe Sans Display Semibold"/>
                          <a:ea typeface="+mn-ea"/>
                          <a:cs typeface="+mn-cs"/>
                        </a:rPr>
                        <a:t>Marketing Targeting</a:t>
                      </a:r>
                    </a:p>
                  </a:txBody>
                  <a:tcPr marL="45720" marR="45720">
                    <a:lnL w="63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5780946"/>
                  </a:ext>
                </a:extLst>
              </a:tr>
              <a:tr h="687166">
                <a:tc>
                  <a:txBody>
                    <a:bodyPr/>
                    <a:lstStyle/>
                    <a:p>
                      <a:pPr marL="0" marR="0" lvl="0" indent="0" algn="l" defTabSz="932742" rtl="0" eaLnBrk="1" fontAlgn="auto" latinLnBrk="0" hangingPunct="1">
                        <a:lnSpc>
                          <a:spcPct val="100000"/>
                        </a:lnSpc>
                        <a:spcBef>
                          <a:spcPts val="30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mj-lt"/>
                          <a:ea typeface="+mj-ea"/>
                          <a:cs typeface="+mj-cs"/>
                        </a:rPr>
                        <a:t>Pain point</a:t>
                      </a:r>
                    </a:p>
                  </a:txBody>
                  <a:tcPr>
                    <a:lnL w="190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lnSpc>
                          <a:spcPct val="100000"/>
                        </a:lnSpc>
                        <a:buNone/>
                      </a:pPr>
                      <a:r>
                        <a:rPr lang="en-US" sz="1050" b="0" strike="noStrike" kern="1200" spc="0">
                          <a:solidFill>
                            <a:schemeClr val="tx1"/>
                          </a:solidFill>
                          <a:latin typeface="+mn-lt"/>
                          <a:ea typeface="+mn-ea"/>
                          <a:cs typeface="+mn-cs"/>
                        </a:rPr>
                        <a:t>Fragmented sales data that impacts the ability to analyze performance and trends.</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300"/>
                        </a:spcBef>
                        <a:spcAft>
                          <a:spcPts val="0"/>
                        </a:spcAft>
                        <a:buClrTx/>
                        <a:buSzTx/>
                        <a:buFont typeface="Arial" panose="020B0604020202020204" pitchFamily="34" charset="0"/>
                        <a:buNone/>
                        <a:tabLst/>
                        <a:defRPr/>
                      </a:pPr>
                      <a:r>
                        <a:rPr lang="en-US" sz="1050" b="0" strike="noStrike" kern="1200" spc="0">
                          <a:solidFill>
                            <a:schemeClr val="tx1"/>
                          </a:solidFill>
                          <a:latin typeface="+mn-lt"/>
                          <a:ea typeface="+mn-ea"/>
                          <a:cs typeface="+mn-cs"/>
                        </a:rPr>
                        <a:t>Leaders need concise, data‑anchored talking points for reviews.</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300"/>
                        </a:spcBef>
                        <a:spcAft>
                          <a:spcPts val="0"/>
                        </a:spcAft>
                        <a:buClrTx/>
                        <a:buSzTx/>
                        <a:buFont typeface="Arial" panose="020B0604020202020204" pitchFamily="34" charset="0"/>
                        <a:buNone/>
                        <a:tabLst/>
                        <a:defRPr/>
                      </a:pPr>
                      <a:r>
                        <a:rPr lang="en-US" sz="1050" b="0" strike="noStrike" kern="1200" spc="0">
                          <a:solidFill>
                            <a:schemeClr val="tx1"/>
                          </a:solidFill>
                          <a:latin typeface="+mn-lt"/>
                          <a:ea typeface="+mn-ea"/>
                          <a:cs typeface="+mn-cs"/>
                        </a:rPr>
                        <a:t>Forecasting requires consolidating data from many sources, slowing decisions.</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300"/>
                        </a:spcBef>
                        <a:spcAft>
                          <a:spcPts val="0"/>
                        </a:spcAft>
                        <a:buClrTx/>
                        <a:buSzTx/>
                        <a:buFont typeface="Arial" panose="020B0604020202020204" pitchFamily="34" charset="0"/>
                        <a:buNone/>
                        <a:tabLst/>
                        <a:defRPr/>
                      </a:pPr>
                      <a:r>
                        <a:rPr lang="en-US" sz="1050" b="0" strike="noStrike" kern="1200" spc="0">
                          <a:solidFill>
                            <a:schemeClr val="tx1"/>
                          </a:solidFill>
                          <a:latin typeface="+mn-lt"/>
                          <a:ea typeface="+mn-ea"/>
                          <a:cs typeface="+mn-cs"/>
                        </a:rPr>
                        <a:t>Recurring issues and trends are hard to identify quickly when customer feedback is scattered.</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300"/>
                        </a:spcBef>
                        <a:spcAft>
                          <a:spcPts val="0"/>
                        </a:spcAft>
                        <a:buClrTx/>
                        <a:buSzTx/>
                        <a:buFont typeface="Arial" panose="020B0604020202020204" pitchFamily="34" charset="0"/>
                        <a:buNone/>
                        <a:tabLst/>
                        <a:defRPr/>
                      </a:pPr>
                      <a:r>
                        <a:rPr lang="en-US" sz="1050" b="0" strike="noStrike" kern="1200" spc="0">
                          <a:solidFill>
                            <a:schemeClr val="tx1"/>
                          </a:solidFill>
                          <a:latin typeface="+mn-lt"/>
                          <a:ea typeface="+mn-ea"/>
                          <a:cs typeface="+mn-cs"/>
                        </a:rPr>
                        <a:t>Pinpointing the right audience segments and understand their behavior is difficult.</a:t>
                      </a:r>
                    </a:p>
                  </a:txBody>
                  <a:tcPr>
                    <a:lnL w="6350" cap="flat" cmpd="sng" algn="ctr">
                      <a:solidFill>
                        <a:schemeClr val="bg1">
                          <a:lumMod val="85000"/>
                        </a:schemeClr>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5874527"/>
                  </a:ext>
                </a:extLst>
              </a:tr>
              <a:tr h="562845">
                <a:tc>
                  <a:txBody>
                    <a:bodyPr/>
                    <a:lstStyle/>
                    <a:p>
                      <a:pPr marL="0" marR="0" lvl="0" indent="0" algn="l" defTabSz="932742" rtl="0" eaLnBrk="1" fontAlgn="auto" latinLnBrk="0" hangingPunct="1">
                        <a:lnSpc>
                          <a:spcPct val="100000"/>
                        </a:lnSpc>
                        <a:spcBef>
                          <a:spcPts val="30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mj-lt"/>
                          <a:ea typeface="+mj-ea"/>
                          <a:cs typeface="+mj-cs"/>
                        </a:rPr>
                        <a:t>Analyst can help</a:t>
                      </a:r>
                    </a:p>
                  </a:txBody>
                  <a:tcPr>
                    <a:lnL w="190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r>
                        <a:rPr lang="en-US" sz="1050" b="0" strike="noStrike" kern="1200" spc="0">
                          <a:solidFill>
                            <a:schemeClr val="tx1"/>
                          </a:solidFill>
                          <a:latin typeface="+mn-lt"/>
                          <a:ea typeface="+mn-ea"/>
                          <a:cs typeface="+mn-cs"/>
                        </a:rPr>
                        <a:t>Analyze sales data from multi-sources to form trends and insights.</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300"/>
                        </a:spcBef>
                        <a:spcAft>
                          <a:spcPts val="0"/>
                        </a:spcAft>
                        <a:buClrTx/>
                        <a:buSzTx/>
                        <a:buFontTx/>
                        <a:buNone/>
                        <a:tabLst/>
                        <a:defRPr/>
                      </a:pPr>
                      <a:r>
                        <a:rPr lang="en-US" sz="1050" b="0" strike="noStrike" kern="1200" spc="0">
                          <a:solidFill>
                            <a:schemeClr val="tx1"/>
                          </a:solidFill>
                          <a:latin typeface="+mn-lt"/>
                          <a:ea typeface="+mn-ea"/>
                          <a:cs typeface="+mn-cs"/>
                        </a:rPr>
                        <a:t>Distill the week’s insights into clear narrative with visuals.</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300"/>
                        </a:spcBef>
                        <a:spcAft>
                          <a:spcPts val="0"/>
                        </a:spcAft>
                        <a:buClrTx/>
                        <a:buSzTx/>
                        <a:buFontTx/>
                        <a:buNone/>
                        <a:tabLst/>
                        <a:defRPr/>
                      </a:pPr>
                      <a:r>
                        <a:rPr lang="en-US" sz="1050" b="0" strike="noStrike" kern="1200" spc="0">
                          <a:solidFill>
                            <a:schemeClr val="tx1"/>
                          </a:solidFill>
                          <a:latin typeface="+mn-lt"/>
                          <a:ea typeface="+mn-ea"/>
                          <a:cs typeface="+mn-cs"/>
                        </a:rPr>
                        <a:t>Build accurate forecasts using historical and current data.</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300"/>
                        </a:spcBef>
                        <a:spcAft>
                          <a:spcPts val="0"/>
                        </a:spcAft>
                        <a:buClrTx/>
                        <a:buSzTx/>
                        <a:buFontTx/>
                        <a:buNone/>
                        <a:tabLst/>
                        <a:defRPr/>
                      </a:pPr>
                      <a:r>
                        <a:rPr lang="en-US" sz="1050" b="0" strike="noStrike" kern="1200" spc="0" noProof="0">
                          <a:solidFill>
                            <a:schemeClr val="tx1"/>
                          </a:solidFill>
                          <a:latin typeface="+mn-lt"/>
                          <a:ea typeface="+mn-ea"/>
                          <a:cs typeface="+mn-cs"/>
                        </a:rPr>
                        <a:t>Quickly detect common themes, anomalies, and summarize trends.</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300"/>
                        </a:spcBef>
                        <a:spcAft>
                          <a:spcPts val="0"/>
                        </a:spcAft>
                        <a:buClrTx/>
                        <a:buSzTx/>
                        <a:buFontTx/>
                        <a:buNone/>
                        <a:tabLst/>
                        <a:defRPr/>
                      </a:pPr>
                      <a:r>
                        <a:rPr lang="en-US" sz="1050" b="0" strike="noStrike" kern="1200" spc="0">
                          <a:solidFill>
                            <a:schemeClr val="tx1"/>
                          </a:solidFill>
                          <a:latin typeface="+mn-lt"/>
                          <a:ea typeface="+mn-ea"/>
                          <a:cs typeface="+mn-cs"/>
                        </a:rPr>
                        <a:t>Analyze engagement data to pin-point refined targeting.</a:t>
                      </a:r>
                      <a:endParaRPr lang="en-US" sz="1050" b="0" strike="noStrike" kern="1200" spc="0">
                        <a:solidFill>
                          <a:schemeClr val="tx1"/>
                        </a:solidFill>
                        <a:highlight>
                          <a:srgbClr val="FFFF00"/>
                        </a:highlight>
                        <a:latin typeface="+mn-lt"/>
                        <a:ea typeface="+mn-ea"/>
                        <a:cs typeface="+mn-cs"/>
                      </a:endParaRPr>
                    </a:p>
                  </a:txBody>
                  <a:tcPr>
                    <a:lnL w="6350" cap="flat" cmpd="sng" algn="ctr">
                      <a:solidFill>
                        <a:schemeClr val="bg1">
                          <a:lumMod val="85000"/>
                        </a:schemeClr>
                      </a:solid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9596279"/>
                  </a:ext>
                </a:extLst>
              </a:tr>
              <a:tr h="2296044">
                <a:tc>
                  <a:txBody>
                    <a:bodyPr/>
                    <a:lstStyle/>
                    <a:p>
                      <a:pPr marL="0" marR="0" lvl="0" indent="0" algn="l" defTabSz="932742" rtl="0" eaLnBrk="1" fontAlgn="auto" latinLnBrk="0" hangingPunct="1">
                        <a:lnSpc>
                          <a:spcPct val="100000"/>
                        </a:lnSpc>
                        <a:spcBef>
                          <a:spcPts val="30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mj-lt"/>
                          <a:ea typeface="+mj-ea"/>
                          <a:cs typeface="+mj-cs"/>
                        </a:rPr>
                        <a:t>Prompt</a:t>
                      </a:r>
                      <a:endParaRPr kumimoji="0" lang="en-US" sz="1050" b="0" i="0" u="none" strike="noStrike" kern="1200" cap="none" spc="0" normalizeH="0" baseline="0">
                        <a:ln>
                          <a:noFill/>
                        </a:ln>
                        <a:solidFill>
                          <a:schemeClr val="tx1"/>
                        </a:solidFill>
                        <a:effectLst/>
                        <a:uLnTx/>
                        <a:uFillTx/>
                        <a:latin typeface="+mj-lt"/>
                        <a:ea typeface="+mj-ea"/>
                        <a:cs typeface="+mj-cs"/>
                      </a:endParaRPr>
                    </a:p>
                  </a:txBody>
                  <a:tcPr>
                    <a:lnL w="190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50" b="0" i="1" kern="1200">
                          <a:solidFill>
                            <a:schemeClr val="dk1"/>
                          </a:solidFill>
                          <a:latin typeface="+mn-lt"/>
                          <a:ea typeface="+mn-ea"/>
                          <a:cs typeface="+mn-cs"/>
                        </a:rPr>
                        <a:t>Analyze </a:t>
                      </a:r>
                      <a:r>
                        <a:rPr lang="en-GB" sz="1050" b="0" i="1" strike="noStrike" kern="1200" spc="0">
                          <a:solidFill>
                            <a:schemeClr val="tx1"/>
                          </a:solidFill>
                          <a:latin typeface="+mn-lt"/>
                          <a:ea typeface="+mn-ea"/>
                          <a:cs typeface="+mn-cs"/>
                        </a:rPr>
                        <a:t>these sales datasets to uncover key trends to:</a:t>
                      </a:r>
                    </a:p>
                    <a:p>
                      <a:pPr marL="171450" indent="-171450">
                        <a:buFont typeface="Arial" panose="020B0604020202020204" pitchFamily="34" charset="0"/>
                        <a:buChar char="•"/>
                      </a:pPr>
                      <a:r>
                        <a:rPr lang="en-GB" sz="1050" b="0" i="1" strike="noStrike" kern="1200" spc="0">
                          <a:solidFill>
                            <a:schemeClr val="tx1"/>
                          </a:solidFill>
                          <a:latin typeface="+mn-lt"/>
                          <a:ea typeface="+mn-ea"/>
                          <a:cs typeface="+mn-cs"/>
                        </a:rPr>
                        <a:t>Identify patterns in sales volume and revenue</a:t>
                      </a:r>
                    </a:p>
                    <a:p>
                      <a:pPr marL="171450" indent="-171450">
                        <a:buFont typeface="Arial" panose="020B0604020202020204" pitchFamily="34" charset="0"/>
                        <a:buChar char="•"/>
                      </a:pPr>
                      <a:r>
                        <a:rPr lang="en-GB" sz="1050" b="0" i="1" strike="noStrike" kern="1200" spc="0">
                          <a:solidFill>
                            <a:schemeClr val="tx1"/>
                          </a:solidFill>
                          <a:latin typeface="+mn-lt"/>
                          <a:ea typeface="+mn-ea"/>
                          <a:cs typeface="+mn-cs"/>
                        </a:rPr>
                        <a:t>Highlight correlations between price and sales performance</a:t>
                      </a:r>
                    </a:p>
                    <a:p>
                      <a:pPr marL="171450" indent="-171450">
                        <a:buFont typeface="Arial" panose="020B0604020202020204" pitchFamily="34" charset="0"/>
                        <a:buChar char="•"/>
                      </a:pPr>
                      <a:r>
                        <a:rPr lang="en-GB" sz="1050" b="0" i="1" strike="noStrike" kern="1200" spc="0">
                          <a:solidFill>
                            <a:schemeClr val="tx1"/>
                          </a:solidFill>
                          <a:latin typeface="+mn-lt"/>
                          <a:ea typeface="+mn-ea"/>
                          <a:cs typeface="+mn-cs"/>
                        </a:rPr>
                        <a:t>Provide insights for pricing or marketing strategies</a:t>
                      </a:r>
                    </a:p>
                    <a:p>
                      <a:pPr marL="171450" indent="-171450">
                        <a:buFont typeface="Arial" panose="020B0604020202020204" pitchFamily="34" charset="0"/>
                        <a:buChar char="•"/>
                      </a:pPr>
                      <a:r>
                        <a:rPr lang="en-GB" sz="1050" b="0" i="1" strike="noStrike" kern="1200" spc="0">
                          <a:solidFill>
                            <a:schemeClr val="tx1"/>
                          </a:solidFill>
                          <a:latin typeface="+mn-lt"/>
                          <a:ea typeface="+mn-ea"/>
                          <a:cs typeface="+mn-cs"/>
                        </a:rPr>
                        <a:t>Present findings using clear visualizations and charts </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300"/>
                        </a:spcBef>
                        <a:spcAft>
                          <a:spcPts val="0"/>
                        </a:spcAft>
                        <a:buClrTx/>
                        <a:buSzTx/>
                        <a:buFontTx/>
                        <a:buNone/>
                        <a:tabLst/>
                        <a:defRPr/>
                      </a:pPr>
                      <a:r>
                        <a:rPr lang="en-US" sz="1050" b="0" i="1" kern="1200">
                          <a:solidFill>
                            <a:schemeClr val="dk1"/>
                          </a:solidFill>
                          <a:latin typeface="+mn-lt"/>
                          <a:ea typeface="+mn-ea"/>
                          <a:cs typeface="+mn-cs"/>
                        </a:rPr>
                        <a:t>Create a weekly executive brief from [data sources]. Provide:</a:t>
                      </a:r>
                    </a:p>
                    <a:p>
                      <a:pPr marL="171450" marR="0" lvl="0" indent="-171450" algn="l" defTabSz="932742"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050" b="0" i="1" kern="1200">
                          <a:solidFill>
                            <a:schemeClr val="dk1"/>
                          </a:solidFill>
                          <a:latin typeface="+mn-lt"/>
                          <a:ea typeface="+mn-ea"/>
                          <a:cs typeface="+mn-cs"/>
                        </a:rPr>
                        <a:t>5 talking points with metric, variance, and source.</a:t>
                      </a:r>
                    </a:p>
                    <a:p>
                      <a:pPr marL="171450" marR="0" lvl="0" indent="-171450" algn="l" defTabSz="932742"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050" b="0" i="1" kern="1200">
                          <a:solidFill>
                            <a:schemeClr val="dk1"/>
                          </a:solidFill>
                          <a:latin typeface="+mn-lt"/>
                          <a:ea typeface="+mn-ea"/>
                          <a:cs typeface="+mn-cs"/>
                        </a:rPr>
                        <a:t>2–3 charts (trend/variance/funnel)</a:t>
                      </a:r>
                    </a:p>
                    <a:p>
                      <a:pPr marL="171450" marR="0" lvl="0" indent="-171450" algn="l" defTabSz="932742"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050" b="0" i="1" kern="1200">
                          <a:solidFill>
                            <a:schemeClr val="dk1"/>
                          </a:solidFill>
                          <a:latin typeface="+mn-lt"/>
                          <a:ea typeface="+mn-ea"/>
                          <a:cs typeface="+mn-cs"/>
                        </a:rPr>
                        <a:t>Top risks, decisions needed, and next steps (owner, due date)</a:t>
                      </a:r>
                    </a:p>
                    <a:p>
                      <a:pPr marL="171450" marR="0" lvl="0" indent="-171450" algn="l" defTabSz="932742"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050" b="0" i="1" kern="1200">
                          <a:solidFill>
                            <a:schemeClr val="dk1"/>
                          </a:solidFill>
                          <a:latin typeface="+mn-lt"/>
                          <a:ea typeface="+mn-ea"/>
                          <a:cs typeface="+mn-cs"/>
                        </a:rPr>
                        <a:t>Begin with summary status; keep under 400 words; bold items needing attention</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300"/>
                        </a:spcBef>
                        <a:spcAft>
                          <a:spcPts val="0"/>
                        </a:spcAft>
                        <a:buClrTx/>
                        <a:buSzTx/>
                        <a:buFontTx/>
                        <a:buNone/>
                        <a:tabLst/>
                        <a:defRPr/>
                      </a:pPr>
                      <a:r>
                        <a:rPr lang="en-US" sz="1050" b="0" i="1" kern="1200">
                          <a:solidFill>
                            <a:schemeClr val="dk1"/>
                          </a:solidFill>
                          <a:latin typeface="+mn-lt"/>
                          <a:ea typeface="+mn-ea"/>
                          <a:cs typeface="+mn-cs"/>
                        </a:rPr>
                        <a:t>Using historical revenue by product/region/segment and pipeline data from [data source], build forecasts for the next 12 months. Show:</a:t>
                      </a:r>
                    </a:p>
                    <a:p>
                      <a:pPr marL="171450" marR="0" lvl="0" indent="-171450" algn="l" defTabSz="932742"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050" b="0" i="1" kern="1200">
                          <a:solidFill>
                            <a:schemeClr val="dk1"/>
                          </a:solidFill>
                          <a:latin typeface="+mn-lt"/>
                          <a:ea typeface="+mn-ea"/>
                          <a:cs typeface="+mn-cs"/>
                        </a:rPr>
                        <a:t>Seasonality, win‑rate assumptions, and deal‑slip risk</a:t>
                      </a:r>
                    </a:p>
                    <a:p>
                      <a:pPr marL="171450" marR="0" lvl="0" indent="-171450" algn="l" defTabSz="932742"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050" b="0" i="1" kern="1200">
                          <a:solidFill>
                            <a:schemeClr val="dk1"/>
                          </a:solidFill>
                          <a:latin typeface="+mn-lt"/>
                          <a:ea typeface="+mn-ea"/>
                          <a:cs typeface="+mn-cs"/>
                        </a:rPr>
                        <a:t>A forecast table and drivers’ waterfall</a:t>
                      </a:r>
                    </a:p>
                    <a:p>
                      <a:pPr marL="171450" marR="0" lvl="0" indent="-171450" algn="l" defTabSz="932742"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050" b="0" i="1" kern="1200">
                          <a:solidFill>
                            <a:schemeClr val="dk1"/>
                          </a:solidFill>
                          <a:latin typeface="+mn-lt"/>
                          <a:ea typeface="+mn-ea"/>
                          <a:cs typeface="+mn-cs"/>
                        </a:rPr>
                        <a:t>A sensitivity analysis for two variables (price and conversion)</a:t>
                      </a:r>
                    </a:p>
                    <a:p>
                      <a:pPr marL="171450" marR="0" lvl="0" indent="-171450" algn="l" defTabSz="932742"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050" b="0" i="1" kern="1200">
                          <a:solidFill>
                            <a:schemeClr val="dk1"/>
                          </a:solidFill>
                          <a:latin typeface="+mn-lt"/>
                          <a:ea typeface="+mn-ea"/>
                          <a:cs typeface="+mn-cs"/>
                        </a:rPr>
                        <a:t>Provide a slide‑ready chart</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300"/>
                        </a:spcBef>
                        <a:spcAft>
                          <a:spcPts val="0"/>
                        </a:spcAft>
                        <a:buClrTx/>
                        <a:buSzTx/>
                        <a:buFontTx/>
                        <a:buNone/>
                        <a:tabLst/>
                        <a:defRPr/>
                      </a:pPr>
                      <a:r>
                        <a:rPr lang="en-US" sz="1050" b="0" i="1" kern="1200" noProof="0">
                          <a:solidFill>
                            <a:schemeClr val="dk1"/>
                          </a:solidFill>
                          <a:latin typeface="+mn-lt"/>
                          <a:ea typeface="+mn-ea"/>
                          <a:cs typeface="+mn-cs"/>
                        </a:rPr>
                        <a:t>Analyze customer feedback from support tickets, surveys, and reviews over the past quarter. Please identify:</a:t>
                      </a:r>
                    </a:p>
                    <a:p>
                      <a:pPr marL="171450" marR="0" lvl="0" indent="-171450" algn="l" defTabSz="932742"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050" b="0" i="1" kern="1200" noProof="0">
                          <a:solidFill>
                            <a:schemeClr val="dk1"/>
                          </a:solidFill>
                          <a:latin typeface="+mn-lt"/>
                          <a:ea typeface="+mn-ea"/>
                          <a:cs typeface="+mn-cs"/>
                        </a:rPr>
                        <a:t>The top 5 recurring issues</a:t>
                      </a:r>
                    </a:p>
                    <a:p>
                      <a:pPr marL="171450" marR="0" lvl="0" indent="-171450" algn="l" defTabSz="932742"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050" b="0" i="1" kern="1200" noProof="0">
                          <a:solidFill>
                            <a:schemeClr val="dk1"/>
                          </a:solidFill>
                          <a:latin typeface="+mn-lt"/>
                          <a:ea typeface="+mn-ea"/>
                          <a:cs typeface="+mn-cs"/>
                        </a:rPr>
                        <a:t>Sentiment trends</a:t>
                      </a:r>
                    </a:p>
                    <a:p>
                      <a:pPr marL="171450" marR="0" lvl="0" indent="-171450" algn="l" defTabSz="932742"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050" b="0" i="1" kern="1200" noProof="0">
                          <a:solidFill>
                            <a:schemeClr val="dk1"/>
                          </a:solidFill>
                          <a:latin typeface="+mn-lt"/>
                          <a:ea typeface="+mn-ea"/>
                          <a:cs typeface="+mn-cs"/>
                        </a:rPr>
                        <a:t>Any emerging concerns</a:t>
                      </a:r>
                    </a:p>
                    <a:p>
                      <a:pPr marL="0" marR="0" lvl="0" indent="0" algn="l" defTabSz="932742" rtl="0" eaLnBrk="1" fontAlgn="auto" latinLnBrk="0" hangingPunct="1">
                        <a:lnSpc>
                          <a:spcPct val="100000"/>
                        </a:lnSpc>
                        <a:spcBef>
                          <a:spcPts val="300"/>
                        </a:spcBef>
                        <a:spcAft>
                          <a:spcPts val="0"/>
                        </a:spcAft>
                        <a:buClrTx/>
                        <a:buSzTx/>
                        <a:buFont typeface="Arial" panose="020B0604020202020204" pitchFamily="34" charset="0"/>
                        <a:buNone/>
                        <a:tabLst/>
                        <a:defRPr/>
                      </a:pPr>
                      <a:r>
                        <a:rPr lang="en-US" sz="1050" b="0" i="1" kern="1200" noProof="0">
                          <a:solidFill>
                            <a:schemeClr val="dk1"/>
                          </a:solidFill>
                          <a:latin typeface="+mn-lt"/>
                          <a:ea typeface="+mn-ea"/>
                          <a:cs typeface="+mn-cs"/>
                        </a:rPr>
                        <a:t>Then present:</a:t>
                      </a:r>
                    </a:p>
                    <a:p>
                      <a:pPr marL="171450" marR="0" lvl="0" indent="-171450" algn="l" defTabSz="932742"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050" b="0" i="1" kern="1200" noProof="0">
                          <a:solidFill>
                            <a:schemeClr val="dk1"/>
                          </a:solidFill>
                          <a:latin typeface="+mn-lt"/>
                          <a:ea typeface="+mn-ea"/>
                          <a:cs typeface="+mn-cs"/>
                        </a:rPr>
                        <a:t>Visual charts summarizing insights</a:t>
                      </a:r>
                    </a:p>
                    <a:p>
                      <a:pPr marL="171450" marR="0" lvl="0" indent="-171450" algn="l" defTabSz="932742"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050" b="0" i="1" kern="1200" noProof="0">
                          <a:solidFill>
                            <a:schemeClr val="dk1"/>
                          </a:solidFill>
                          <a:latin typeface="+mn-lt"/>
                          <a:ea typeface="+mn-ea"/>
                          <a:cs typeface="+mn-cs"/>
                        </a:rPr>
                        <a:t>Recommended actions</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t" latinLnBrk="0" hangingPunct="1">
                        <a:lnSpc>
                          <a:spcPct val="100000"/>
                        </a:lnSpc>
                        <a:spcBef>
                          <a:spcPts val="0"/>
                        </a:spcBef>
                        <a:spcAft>
                          <a:spcPts val="0"/>
                        </a:spcAft>
                        <a:buClrTx/>
                        <a:buSzTx/>
                        <a:buFontTx/>
                        <a:buNone/>
                        <a:tabLst/>
                        <a:defRPr/>
                      </a:pPr>
                      <a:r>
                        <a:rPr lang="en-US" sz="1050" b="0" i="1" kern="1200">
                          <a:solidFill>
                            <a:schemeClr val="dk1"/>
                          </a:solidFill>
                          <a:latin typeface="+mn-lt"/>
                          <a:ea typeface="+mn-ea"/>
                          <a:cs typeface="+mn-cs"/>
                        </a:rPr>
                        <a:t>Analyze engagement across email, web, events, and social to identify high‑value audience segments. Build segments by Firmographics and Behavior</a:t>
                      </a:r>
                    </a:p>
                    <a:p>
                      <a:pPr marL="0" marR="0" lvl="0" indent="0" algn="l" defTabSz="932742" rtl="0" eaLnBrk="1" fontAlgn="t" latinLnBrk="0" hangingPunct="1">
                        <a:lnSpc>
                          <a:spcPct val="100000"/>
                        </a:lnSpc>
                        <a:spcBef>
                          <a:spcPts val="0"/>
                        </a:spcBef>
                        <a:spcAft>
                          <a:spcPts val="0"/>
                        </a:spcAft>
                        <a:buClrTx/>
                        <a:buSzTx/>
                        <a:buFont typeface="Arial" panose="020B0604020202020204" pitchFamily="34" charset="0"/>
                        <a:buNone/>
                        <a:tabLst/>
                        <a:defRPr/>
                      </a:pPr>
                      <a:r>
                        <a:rPr lang="en-US" sz="1050" b="0" i="1" kern="1200">
                          <a:solidFill>
                            <a:schemeClr val="dk1"/>
                          </a:solidFill>
                          <a:latin typeface="+mn-lt"/>
                          <a:ea typeface="+mn-ea"/>
                          <a:cs typeface="+mn-cs"/>
                        </a:rPr>
                        <a:t>Then provide:</a:t>
                      </a:r>
                    </a:p>
                    <a:p>
                      <a:pPr marL="171450" marR="0" lvl="0" indent="-171450" algn="l" defTabSz="932742"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sz="1050" b="0" i="1" kern="1200">
                          <a:solidFill>
                            <a:schemeClr val="dk1"/>
                          </a:solidFill>
                          <a:latin typeface="+mn-lt"/>
                          <a:ea typeface="+mn-ea"/>
                          <a:cs typeface="+mn-cs"/>
                        </a:rPr>
                        <a:t>Propensity‑to‑convert ranking and estimated revenue</a:t>
                      </a:r>
                    </a:p>
                    <a:p>
                      <a:pPr marL="171450" marR="0" lvl="0" indent="-171450" algn="l" defTabSz="932742"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sz="1050" b="0" i="1" kern="1200">
                          <a:solidFill>
                            <a:schemeClr val="dk1"/>
                          </a:solidFill>
                          <a:latin typeface="+mn-lt"/>
                          <a:ea typeface="+mn-ea"/>
                          <a:cs typeface="+mn-cs"/>
                        </a:rPr>
                        <a:t>3 segment profiles with key messages, channel mix, and sample offers</a:t>
                      </a:r>
                    </a:p>
                    <a:p>
                      <a:pPr marL="171450" marR="0" lvl="0" indent="-171450" algn="l" defTabSz="932742"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sz="1050" b="0" i="1" kern="1200">
                          <a:solidFill>
                            <a:schemeClr val="dk1"/>
                          </a:solidFill>
                          <a:latin typeface="+mn-lt"/>
                          <a:ea typeface="+mn-ea"/>
                          <a:cs typeface="+mn-cs"/>
                        </a:rPr>
                        <a:t>A targeting matrix and a next‑best‑action list</a:t>
                      </a:r>
                    </a:p>
                  </a:txBody>
                  <a:tcPr>
                    <a:lnL w="6350" cap="flat" cmpd="sng" algn="ctr">
                      <a:solidFill>
                        <a:schemeClr val="bg1">
                          <a:lumMod val="85000"/>
                        </a:schemeClr>
                      </a:solid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1219429"/>
                  </a:ext>
                </a:extLst>
              </a:tr>
            </a:tbl>
          </a:graphicData>
        </a:graphic>
      </p:graphicFrame>
      <p:grpSp>
        <p:nvGrpSpPr>
          <p:cNvPr id="51" name="Group 50">
            <a:extLst>
              <a:ext uri="{FF2B5EF4-FFF2-40B4-BE49-F238E27FC236}">
                <a16:creationId xmlns:a16="http://schemas.microsoft.com/office/drawing/2014/main" id="{2BFA1200-3423-5CFE-D10E-8949543C5238}"/>
              </a:ext>
              <a:ext uri="{C183D7F6-B498-43B3-948B-1728B52AA6E4}">
                <adec:decorative xmlns:adec="http://schemas.microsoft.com/office/drawing/2017/decorative" val="1"/>
              </a:ext>
            </a:extLst>
          </p:cNvPr>
          <p:cNvGrpSpPr/>
          <p:nvPr/>
        </p:nvGrpSpPr>
        <p:grpSpPr>
          <a:xfrm>
            <a:off x="1665059" y="1870695"/>
            <a:ext cx="758818" cy="758818"/>
            <a:chOff x="2115002" y="1736940"/>
            <a:chExt cx="758818" cy="758818"/>
          </a:xfrm>
        </p:grpSpPr>
        <p:sp>
          <p:nvSpPr>
            <p:cNvPr id="41" name="Oval 40">
              <a:extLst>
                <a:ext uri="{FF2B5EF4-FFF2-40B4-BE49-F238E27FC236}">
                  <a16:creationId xmlns:a16="http://schemas.microsoft.com/office/drawing/2014/main" id="{86EF3A30-290B-E830-7420-8A5E257FD7E8}"/>
                </a:ext>
                <a:ext uri="{C183D7F6-B498-43B3-948B-1728B52AA6E4}">
                  <adec:decorative xmlns:adec="http://schemas.microsoft.com/office/drawing/2017/decorative" val="1"/>
                </a:ext>
              </a:extLst>
            </p:cNvPr>
            <p:cNvSpPr/>
            <p:nvPr/>
          </p:nvSpPr>
          <p:spPr bwMode="auto">
            <a:xfrm>
              <a:off x="2115002" y="1736940"/>
              <a:ext cx="758818" cy="758818"/>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46" name="Picture 45">
              <a:extLst>
                <a:ext uri="{FF2B5EF4-FFF2-40B4-BE49-F238E27FC236}">
                  <a16:creationId xmlns:a16="http://schemas.microsoft.com/office/drawing/2014/main" id="{7DD01B18-8147-BB80-3BDE-743F7D977DD8}"/>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0532" t="16821" r="37264" b="50000"/>
            <a:stretch>
              <a:fillRect/>
            </a:stretch>
          </p:blipFill>
          <p:spPr>
            <a:xfrm>
              <a:off x="2143177" y="1766301"/>
              <a:ext cx="702468" cy="700096"/>
            </a:xfrm>
            <a:custGeom>
              <a:avLst/>
              <a:gdLst>
                <a:gd name="connsiteX0" fmla="*/ 314698 w 629396"/>
                <a:gd name="connsiteY0" fmla="*/ 0 h 627270"/>
                <a:gd name="connsiteX1" fmla="*/ 629396 w 629396"/>
                <a:gd name="connsiteY1" fmla="*/ 313635 h 627270"/>
                <a:gd name="connsiteX2" fmla="*/ 314698 w 629396"/>
                <a:gd name="connsiteY2" fmla="*/ 627270 h 627270"/>
                <a:gd name="connsiteX3" fmla="*/ 0 w 629396"/>
                <a:gd name="connsiteY3" fmla="*/ 313635 h 627270"/>
                <a:gd name="connsiteX4" fmla="*/ 314698 w 629396"/>
                <a:gd name="connsiteY4" fmla="*/ 0 h 627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396" h="627270">
                  <a:moveTo>
                    <a:pt x="314698" y="0"/>
                  </a:moveTo>
                  <a:cubicBezTo>
                    <a:pt x="488501" y="0"/>
                    <a:pt x="629396" y="140419"/>
                    <a:pt x="629396" y="313635"/>
                  </a:cubicBezTo>
                  <a:cubicBezTo>
                    <a:pt x="629396" y="486851"/>
                    <a:pt x="488501" y="627270"/>
                    <a:pt x="314698" y="627270"/>
                  </a:cubicBezTo>
                  <a:cubicBezTo>
                    <a:pt x="140895" y="627270"/>
                    <a:pt x="0" y="486851"/>
                    <a:pt x="0" y="313635"/>
                  </a:cubicBezTo>
                  <a:cubicBezTo>
                    <a:pt x="0" y="140419"/>
                    <a:pt x="140895" y="0"/>
                    <a:pt x="314698" y="0"/>
                  </a:cubicBezTo>
                  <a:close/>
                </a:path>
              </a:pathLst>
            </a:custGeom>
          </p:spPr>
        </p:pic>
      </p:grpSp>
      <p:grpSp>
        <p:nvGrpSpPr>
          <p:cNvPr id="52" name="Group 51">
            <a:extLst>
              <a:ext uri="{FF2B5EF4-FFF2-40B4-BE49-F238E27FC236}">
                <a16:creationId xmlns:a16="http://schemas.microsoft.com/office/drawing/2014/main" id="{5FBF187C-7A55-76A8-0BA9-E83AF5D440B7}"/>
              </a:ext>
              <a:ext uri="{C183D7F6-B498-43B3-948B-1728B52AA6E4}">
                <adec:decorative xmlns:adec="http://schemas.microsoft.com/office/drawing/2017/decorative" val="1"/>
              </a:ext>
            </a:extLst>
          </p:cNvPr>
          <p:cNvGrpSpPr/>
          <p:nvPr/>
        </p:nvGrpSpPr>
        <p:grpSpPr>
          <a:xfrm>
            <a:off x="3885635" y="1870695"/>
            <a:ext cx="758818" cy="758818"/>
            <a:chOff x="4139636" y="1736940"/>
            <a:chExt cx="758818" cy="758818"/>
          </a:xfrm>
        </p:grpSpPr>
        <p:sp>
          <p:nvSpPr>
            <p:cNvPr id="42" name="Oval 41">
              <a:extLst>
                <a:ext uri="{FF2B5EF4-FFF2-40B4-BE49-F238E27FC236}">
                  <a16:creationId xmlns:a16="http://schemas.microsoft.com/office/drawing/2014/main" id="{6E52EB4D-EC77-AFDE-47F0-CB7237BB9638}"/>
                </a:ext>
                <a:ext uri="{C183D7F6-B498-43B3-948B-1728B52AA6E4}">
                  <adec:decorative xmlns:adec="http://schemas.microsoft.com/office/drawing/2017/decorative" val="1"/>
                </a:ext>
              </a:extLst>
            </p:cNvPr>
            <p:cNvSpPr/>
            <p:nvPr/>
          </p:nvSpPr>
          <p:spPr bwMode="auto">
            <a:xfrm>
              <a:off x="4139636" y="1736940"/>
              <a:ext cx="758818" cy="758818"/>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47" name="Picture 46">
              <a:extLst>
                <a:ext uri="{FF2B5EF4-FFF2-40B4-BE49-F238E27FC236}">
                  <a16:creationId xmlns:a16="http://schemas.microsoft.com/office/drawing/2014/main" id="{303093B7-4E1D-8F99-1766-D2843F25CC4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l="30252" t="22947" r="41692" b="35113"/>
            <a:stretch>
              <a:fillRect/>
            </a:stretch>
          </p:blipFill>
          <p:spPr>
            <a:xfrm>
              <a:off x="4167810" y="1766301"/>
              <a:ext cx="702468" cy="700096"/>
            </a:xfrm>
            <a:custGeom>
              <a:avLst/>
              <a:gdLst>
                <a:gd name="connsiteX0" fmla="*/ 314698 w 629396"/>
                <a:gd name="connsiteY0" fmla="*/ 0 h 627270"/>
                <a:gd name="connsiteX1" fmla="*/ 629396 w 629396"/>
                <a:gd name="connsiteY1" fmla="*/ 313635 h 627270"/>
                <a:gd name="connsiteX2" fmla="*/ 314698 w 629396"/>
                <a:gd name="connsiteY2" fmla="*/ 627270 h 627270"/>
                <a:gd name="connsiteX3" fmla="*/ 0 w 629396"/>
                <a:gd name="connsiteY3" fmla="*/ 313635 h 627270"/>
                <a:gd name="connsiteX4" fmla="*/ 314698 w 629396"/>
                <a:gd name="connsiteY4" fmla="*/ 0 h 627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396" h="627270">
                  <a:moveTo>
                    <a:pt x="314698" y="0"/>
                  </a:moveTo>
                  <a:cubicBezTo>
                    <a:pt x="488501" y="0"/>
                    <a:pt x="629396" y="140419"/>
                    <a:pt x="629396" y="313635"/>
                  </a:cubicBezTo>
                  <a:cubicBezTo>
                    <a:pt x="629396" y="486851"/>
                    <a:pt x="488501" y="627270"/>
                    <a:pt x="314698" y="627270"/>
                  </a:cubicBezTo>
                  <a:cubicBezTo>
                    <a:pt x="140895" y="627270"/>
                    <a:pt x="0" y="486851"/>
                    <a:pt x="0" y="313635"/>
                  </a:cubicBezTo>
                  <a:cubicBezTo>
                    <a:pt x="0" y="140419"/>
                    <a:pt x="140895" y="0"/>
                    <a:pt x="314698" y="0"/>
                  </a:cubicBezTo>
                  <a:close/>
                </a:path>
              </a:pathLst>
            </a:custGeom>
          </p:spPr>
        </p:pic>
      </p:grpSp>
      <p:grpSp>
        <p:nvGrpSpPr>
          <p:cNvPr id="53" name="Group 52">
            <a:extLst>
              <a:ext uri="{FF2B5EF4-FFF2-40B4-BE49-F238E27FC236}">
                <a16:creationId xmlns:a16="http://schemas.microsoft.com/office/drawing/2014/main" id="{AA25BEE2-5E7B-7AF0-6318-5894A40BF93B}"/>
              </a:ext>
              <a:ext uri="{C183D7F6-B498-43B3-948B-1728B52AA6E4}">
                <adec:decorative xmlns:adec="http://schemas.microsoft.com/office/drawing/2017/decorative" val="1"/>
              </a:ext>
            </a:extLst>
          </p:cNvPr>
          <p:cNvGrpSpPr/>
          <p:nvPr/>
        </p:nvGrpSpPr>
        <p:grpSpPr>
          <a:xfrm>
            <a:off x="6106211" y="1870695"/>
            <a:ext cx="758818" cy="758818"/>
            <a:chOff x="6164269" y="1736940"/>
            <a:chExt cx="758818" cy="758818"/>
          </a:xfrm>
        </p:grpSpPr>
        <p:sp>
          <p:nvSpPr>
            <p:cNvPr id="43" name="Oval 42">
              <a:extLst>
                <a:ext uri="{FF2B5EF4-FFF2-40B4-BE49-F238E27FC236}">
                  <a16:creationId xmlns:a16="http://schemas.microsoft.com/office/drawing/2014/main" id="{DDE32423-12A2-11B2-F2AA-212ECF05FDA6}"/>
                </a:ext>
                <a:ext uri="{C183D7F6-B498-43B3-948B-1728B52AA6E4}">
                  <adec:decorative xmlns:adec="http://schemas.microsoft.com/office/drawing/2017/decorative" val="1"/>
                </a:ext>
              </a:extLst>
            </p:cNvPr>
            <p:cNvSpPr/>
            <p:nvPr/>
          </p:nvSpPr>
          <p:spPr bwMode="auto">
            <a:xfrm>
              <a:off x="6164269" y="1736940"/>
              <a:ext cx="758818" cy="758818"/>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48" name="Picture 47">
              <a:extLst>
                <a:ext uri="{FF2B5EF4-FFF2-40B4-BE49-F238E27FC236}">
                  <a16:creationId xmlns:a16="http://schemas.microsoft.com/office/drawing/2014/main" id="{285A4096-226E-34EB-D902-85129544D8B7}"/>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4912" r="28196"/>
            <a:stretch>
              <a:fillRect/>
            </a:stretch>
          </p:blipFill>
          <p:spPr>
            <a:xfrm>
              <a:off x="6192443" y="1766301"/>
              <a:ext cx="702468" cy="700096"/>
            </a:xfrm>
            <a:custGeom>
              <a:avLst/>
              <a:gdLst>
                <a:gd name="connsiteX0" fmla="*/ 314698 w 629396"/>
                <a:gd name="connsiteY0" fmla="*/ 0 h 627270"/>
                <a:gd name="connsiteX1" fmla="*/ 629396 w 629396"/>
                <a:gd name="connsiteY1" fmla="*/ 313635 h 627270"/>
                <a:gd name="connsiteX2" fmla="*/ 314698 w 629396"/>
                <a:gd name="connsiteY2" fmla="*/ 627270 h 627270"/>
                <a:gd name="connsiteX3" fmla="*/ 0 w 629396"/>
                <a:gd name="connsiteY3" fmla="*/ 313635 h 627270"/>
                <a:gd name="connsiteX4" fmla="*/ 314698 w 629396"/>
                <a:gd name="connsiteY4" fmla="*/ 0 h 627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396" h="627270">
                  <a:moveTo>
                    <a:pt x="314698" y="0"/>
                  </a:moveTo>
                  <a:cubicBezTo>
                    <a:pt x="488501" y="0"/>
                    <a:pt x="629396" y="140419"/>
                    <a:pt x="629396" y="313635"/>
                  </a:cubicBezTo>
                  <a:cubicBezTo>
                    <a:pt x="629396" y="486851"/>
                    <a:pt x="488501" y="627270"/>
                    <a:pt x="314698" y="627270"/>
                  </a:cubicBezTo>
                  <a:cubicBezTo>
                    <a:pt x="140895" y="627270"/>
                    <a:pt x="0" y="486851"/>
                    <a:pt x="0" y="313635"/>
                  </a:cubicBezTo>
                  <a:cubicBezTo>
                    <a:pt x="0" y="140419"/>
                    <a:pt x="140895" y="0"/>
                    <a:pt x="314698" y="0"/>
                  </a:cubicBezTo>
                  <a:close/>
                </a:path>
              </a:pathLst>
            </a:custGeom>
          </p:spPr>
        </p:pic>
      </p:grpSp>
      <p:grpSp>
        <p:nvGrpSpPr>
          <p:cNvPr id="54" name="Group 53">
            <a:extLst>
              <a:ext uri="{FF2B5EF4-FFF2-40B4-BE49-F238E27FC236}">
                <a16:creationId xmlns:a16="http://schemas.microsoft.com/office/drawing/2014/main" id="{77A44A8D-7C3F-5F91-CD14-44DF6C0040E2}"/>
              </a:ext>
              <a:ext uri="{C183D7F6-B498-43B3-948B-1728B52AA6E4}">
                <adec:decorative xmlns:adec="http://schemas.microsoft.com/office/drawing/2017/decorative" val="1"/>
              </a:ext>
            </a:extLst>
          </p:cNvPr>
          <p:cNvGrpSpPr/>
          <p:nvPr/>
        </p:nvGrpSpPr>
        <p:grpSpPr>
          <a:xfrm>
            <a:off x="8326787" y="1870695"/>
            <a:ext cx="758818" cy="758818"/>
            <a:chOff x="8188901" y="1736940"/>
            <a:chExt cx="758818" cy="758818"/>
          </a:xfrm>
        </p:grpSpPr>
        <p:sp>
          <p:nvSpPr>
            <p:cNvPr id="44" name="Oval 43">
              <a:extLst>
                <a:ext uri="{FF2B5EF4-FFF2-40B4-BE49-F238E27FC236}">
                  <a16:creationId xmlns:a16="http://schemas.microsoft.com/office/drawing/2014/main" id="{3E63C3B0-918A-C9D8-4B35-AC6F20299545}"/>
                </a:ext>
                <a:ext uri="{C183D7F6-B498-43B3-948B-1728B52AA6E4}">
                  <adec:decorative xmlns:adec="http://schemas.microsoft.com/office/drawing/2017/decorative" val="1"/>
                </a:ext>
              </a:extLst>
            </p:cNvPr>
            <p:cNvSpPr/>
            <p:nvPr/>
          </p:nvSpPr>
          <p:spPr bwMode="auto">
            <a:xfrm>
              <a:off x="8188901" y="1736940"/>
              <a:ext cx="758818" cy="758818"/>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49" name="Picture 48">
              <a:extLst>
                <a:ext uri="{FF2B5EF4-FFF2-40B4-BE49-F238E27FC236}">
                  <a16:creationId xmlns:a16="http://schemas.microsoft.com/office/drawing/2014/main" id="{04F4CF39-EEDA-A5CA-6B74-A462B7F28628}"/>
                </a:ext>
                <a:ext uri="{C183D7F6-B498-43B3-948B-1728B52AA6E4}">
                  <adec:decorative xmlns:adec="http://schemas.microsoft.com/office/drawing/2017/decorative" val="1"/>
                </a:ext>
              </a:extLst>
            </p:cNvPr>
            <p:cNvPicPr>
              <a:picLocks noChangeAspect="1"/>
            </p:cNvPicPr>
            <p:nvPr/>
          </p:nvPicPr>
          <p:blipFill rotWithShape="1">
            <a:blip r:embed="rId6">
              <a:extLst>
                <a:ext uri="{28A0092B-C50C-407E-A947-70E740481C1C}">
                  <a14:useLocalDpi xmlns:a14="http://schemas.microsoft.com/office/drawing/2010/main" val="0"/>
                </a:ext>
              </a:extLst>
            </a:blip>
            <a:srcRect l="53155" t="1876" r="16157" b="52247"/>
            <a:stretch>
              <a:fillRect/>
            </a:stretch>
          </p:blipFill>
          <p:spPr>
            <a:xfrm>
              <a:off x="8227236" y="1766301"/>
              <a:ext cx="702468" cy="700096"/>
            </a:xfrm>
            <a:custGeom>
              <a:avLst/>
              <a:gdLst>
                <a:gd name="connsiteX0" fmla="*/ 314698 w 629396"/>
                <a:gd name="connsiteY0" fmla="*/ 0 h 627270"/>
                <a:gd name="connsiteX1" fmla="*/ 629396 w 629396"/>
                <a:gd name="connsiteY1" fmla="*/ 313635 h 627270"/>
                <a:gd name="connsiteX2" fmla="*/ 314698 w 629396"/>
                <a:gd name="connsiteY2" fmla="*/ 627270 h 627270"/>
                <a:gd name="connsiteX3" fmla="*/ 0 w 629396"/>
                <a:gd name="connsiteY3" fmla="*/ 313635 h 627270"/>
                <a:gd name="connsiteX4" fmla="*/ 314698 w 629396"/>
                <a:gd name="connsiteY4" fmla="*/ 0 h 627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396" h="627270">
                  <a:moveTo>
                    <a:pt x="314698" y="0"/>
                  </a:moveTo>
                  <a:cubicBezTo>
                    <a:pt x="488501" y="0"/>
                    <a:pt x="629396" y="140419"/>
                    <a:pt x="629396" y="313635"/>
                  </a:cubicBezTo>
                  <a:cubicBezTo>
                    <a:pt x="629396" y="486851"/>
                    <a:pt x="488501" y="627270"/>
                    <a:pt x="314698" y="627270"/>
                  </a:cubicBezTo>
                  <a:cubicBezTo>
                    <a:pt x="140895" y="627270"/>
                    <a:pt x="0" y="486851"/>
                    <a:pt x="0" y="313635"/>
                  </a:cubicBezTo>
                  <a:cubicBezTo>
                    <a:pt x="0" y="140419"/>
                    <a:pt x="140895" y="0"/>
                    <a:pt x="314698" y="0"/>
                  </a:cubicBezTo>
                  <a:close/>
                </a:path>
              </a:pathLst>
            </a:custGeom>
          </p:spPr>
        </p:pic>
      </p:grpSp>
      <p:grpSp>
        <p:nvGrpSpPr>
          <p:cNvPr id="55" name="Group 54">
            <a:extLst>
              <a:ext uri="{FF2B5EF4-FFF2-40B4-BE49-F238E27FC236}">
                <a16:creationId xmlns:a16="http://schemas.microsoft.com/office/drawing/2014/main" id="{F3C89E36-F90D-8653-5B26-E67C48D45ECB}"/>
              </a:ext>
              <a:ext uri="{C183D7F6-B498-43B3-948B-1728B52AA6E4}">
                <adec:decorative xmlns:adec="http://schemas.microsoft.com/office/drawing/2017/decorative" val="1"/>
              </a:ext>
            </a:extLst>
          </p:cNvPr>
          <p:cNvGrpSpPr/>
          <p:nvPr/>
        </p:nvGrpSpPr>
        <p:grpSpPr>
          <a:xfrm>
            <a:off x="10547362" y="1870695"/>
            <a:ext cx="758818" cy="758818"/>
            <a:chOff x="10213534" y="1736940"/>
            <a:chExt cx="758818" cy="758818"/>
          </a:xfrm>
        </p:grpSpPr>
        <p:sp>
          <p:nvSpPr>
            <p:cNvPr id="45" name="Oval 44">
              <a:extLst>
                <a:ext uri="{FF2B5EF4-FFF2-40B4-BE49-F238E27FC236}">
                  <a16:creationId xmlns:a16="http://schemas.microsoft.com/office/drawing/2014/main" id="{ED69C471-54A1-ED0E-FA97-28141D8860F4}"/>
                </a:ext>
                <a:ext uri="{C183D7F6-B498-43B3-948B-1728B52AA6E4}">
                  <adec:decorative xmlns:adec="http://schemas.microsoft.com/office/drawing/2017/decorative" val="1"/>
                </a:ext>
              </a:extLst>
            </p:cNvPr>
            <p:cNvSpPr/>
            <p:nvPr/>
          </p:nvSpPr>
          <p:spPr bwMode="auto">
            <a:xfrm>
              <a:off x="10213534" y="1736940"/>
              <a:ext cx="758818" cy="758818"/>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50" name="Picture 49">
              <a:extLst>
                <a:ext uri="{FF2B5EF4-FFF2-40B4-BE49-F238E27FC236}">
                  <a16:creationId xmlns:a16="http://schemas.microsoft.com/office/drawing/2014/main" id="{AB32C99A-8DB8-1C18-12D2-FAD3141460BF}"/>
                </a:ext>
                <a:ext uri="{C183D7F6-B498-43B3-948B-1728B52AA6E4}">
                  <adec:decorative xmlns:adec="http://schemas.microsoft.com/office/drawing/2017/decorative" val="1"/>
                </a:ext>
              </a:extLst>
            </p:cNvPr>
            <p:cNvPicPr>
              <a:picLocks noChangeAspect="1"/>
            </p:cNvPicPr>
            <p:nvPr/>
          </p:nvPicPr>
          <p:blipFill rotWithShape="1">
            <a:blip r:embed="rId7">
              <a:extLst>
                <a:ext uri="{28A0092B-C50C-407E-A947-70E740481C1C}">
                  <a14:useLocalDpi xmlns:a14="http://schemas.microsoft.com/office/drawing/2010/main" val="0"/>
                </a:ext>
              </a:extLst>
            </a:blip>
            <a:srcRect l="34126" t="12276" r="35374" b="42150"/>
            <a:stretch>
              <a:fillRect/>
            </a:stretch>
          </p:blipFill>
          <p:spPr>
            <a:xfrm>
              <a:off x="10241709" y="1766301"/>
              <a:ext cx="702468" cy="700096"/>
            </a:xfrm>
            <a:custGeom>
              <a:avLst/>
              <a:gdLst>
                <a:gd name="connsiteX0" fmla="*/ 314698 w 629396"/>
                <a:gd name="connsiteY0" fmla="*/ 0 h 627270"/>
                <a:gd name="connsiteX1" fmla="*/ 629396 w 629396"/>
                <a:gd name="connsiteY1" fmla="*/ 313635 h 627270"/>
                <a:gd name="connsiteX2" fmla="*/ 314698 w 629396"/>
                <a:gd name="connsiteY2" fmla="*/ 627270 h 627270"/>
                <a:gd name="connsiteX3" fmla="*/ 0 w 629396"/>
                <a:gd name="connsiteY3" fmla="*/ 313635 h 627270"/>
                <a:gd name="connsiteX4" fmla="*/ 314698 w 629396"/>
                <a:gd name="connsiteY4" fmla="*/ 0 h 627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396" h="627270">
                  <a:moveTo>
                    <a:pt x="314698" y="0"/>
                  </a:moveTo>
                  <a:cubicBezTo>
                    <a:pt x="488501" y="0"/>
                    <a:pt x="629396" y="140419"/>
                    <a:pt x="629396" y="313635"/>
                  </a:cubicBezTo>
                  <a:cubicBezTo>
                    <a:pt x="629396" y="486851"/>
                    <a:pt x="488501" y="627270"/>
                    <a:pt x="314698" y="627270"/>
                  </a:cubicBezTo>
                  <a:cubicBezTo>
                    <a:pt x="140895" y="627270"/>
                    <a:pt x="0" y="486851"/>
                    <a:pt x="0" y="313635"/>
                  </a:cubicBezTo>
                  <a:cubicBezTo>
                    <a:pt x="0" y="140419"/>
                    <a:pt x="140895" y="0"/>
                    <a:pt x="314698" y="0"/>
                  </a:cubicBezTo>
                  <a:close/>
                </a:path>
              </a:pathLst>
            </a:custGeom>
          </p:spPr>
        </p:pic>
      </p:grpSp>
      <p:sp>
        <p:nvSpPr>
          <p:cNvPr id="4" name="Rectangle: Rounded Corners 3">
            <a:extLst>
              <a:ext uri="{FF2B5EF4-FFF2-40B4-BE49-F238E27FC236}">
                <a16:creationId xmlns:a16="http://schemas.microsoft.com/office/drawing/2014/main" id="{4C3F03E2-5D80-B7BC-8905-F57BAF4182D9}"/>
              </a:ext>
              <a:ext uri="{C183D7F6-B498-43B3-948B-1728B52AA6E4}">
                <adec:decorative xmlns:adec="http://schemas.microsoft.com/office/drawing/2017/decorative" val="1"/>
              </a:ext>
            </a:extLst>
          </p:cNvPr>
          <p:cNvSpPr/>
          <p:nvPr/>
        </p:nvSpPr>
        <p:spPr bwMode="auto">
          <a:xfrm>
            <a:off x="184346" y="1621923"/>
            <a:ext cx="1070801" cy="267822"/>
          </a:xfrm>
          <a:prstGeom prst="roundRect">
            <a:avLst>
              <a:gd name="adj" fmla="val 31939"/>
            </a:avLst>
          </a:prstGeom>
          <a:solidFill>
            <a:srgbClr val="0A1F2B">
              <a:lumMod val="20000"/>
              <a:lumOff val="80000"/>
            </a:srgbClr>
          </a:solidFill>
          <a:ln w="12700" cap="flat" cmpd="sng" algn="ctr">
            <a:noFill/>
            <a:prstDash val="solid"/>
          </a:ln>
          <a:effectLst>
            <a:outerShdw blurRad="177800" dist="25400" algn="tl" rotWithShape="0">
              <a:prstClr val="black">
                <a:alpha val="10000"/>
              </a:prstClr>
            </a:outerShdw>
          </a:effectLst>
        </p:spPr>
        <p:txBody>
          <a:bodyPr rtlCol="0" anchor="ctr"/>
          <a:lstStyle/>
          <a:p>
            <a:pPr lvl="0" algn="ctr">
              <a:defRPr/>
            </a:pPr>
            <a:r>
              <a:rPr lang="en-US" sz="1200">
                <a:solidFill>
                  <a:srgbClr val="000000"/>
                </a:solidFill>
              </a:rPr>
              <a:t>Examples</a:t>
            </a:r>
            <a:endParaRPr kumimoji="0" lang="en-US" sz="1200" b="0" i="0" u="none" strike="noStrike" kern="0" cap="none" spc="0" normalizeH="0" baseline="0" noProof="0">
              <a:ln>
                <a:noFill/>
              </a:ln>
              <a:solidFill>
                <a:srgbClr val="091F2C"/>
              </a:solidFill>
              <a:effectLst/>
              <a:uLnTx/>
              <a:uFillTx/>
              <a:latin typeface="Segoe Sans Display"/>
              <a:ea typeface="+mn-ea"/>
              <a:cs typeface="+mn-cs"/>
            </a:endParaRPr>
          </a:p>
        </p:txBody>
      </p:sp>
    </p:spTree>
    <p:extLst>
      <p:ext uri="{BB962C8B-B14F-4D97-AF65-F5344CB8AC3E}">
        <p14:creationId xmlns:p14="http://schemas.microsoft.com/office/powerpoint/2010/main" val="664785506"/>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843E07-1614-5972-D064-942689743A9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745E786-50A5-9E4C-6D62-D86DD31E47B0}"/>
              </a:ext>
            </a:extLst>
          </p:cNvPr>
          <p:cNvSpPr>
            <a:spLocks noGrp="1"/>
          </p:cNvSpPr>
          <p:nvPr>
            <p:ph type="title"/>
          </p:nvPr>
        </p:nvSpPr>
        <p:spPr>
          <a:xfrm>
            <a:off x="584200" y="2918223"/>
            <a:ext cx="4080397" cy="615553"/>
          </a:xfrm>
        </p:spPr>
        <p:txBody>
          <a:bodyPr/>
          <a:lstStyle/>
          <a:p>
            <a:r>
              <a:rPr lang="en-GB"/>
              <a:t>Facilitator</a:t>
            </a:r>
            <a:endParaRPr lang="en-AU"/>
          </a:p>
        </p:txBody>
      </p:sp>
      <p:sp>
        <p:nvSpPr>
          <p:cNvPr id="6" name="Text Placeholder 5">
            <a:extLst>
              <a:ext uri="{FF2B5EF4-FFF2-40B4-BE49-F238E27FC236}">
                <a16:creationId xmlns:a16="http://schemas.microsoft.com/office/drawing/2014/main" id="{0B207B5E-3A8B-F78F-A380-85D2E409C4D8}"/>
              </a:ext>
            </a:extLst>
          </p:cNvPr>
          <p:cNvSpPr>
            <a:spLocks noGrp="1"/>
          </p:cNvSpPr>
          <p:nvPr>
            <p:ph type="body" sz="quarter" idx="12"/>
          </p:nvPr>
        </p:nvSpPr>
        <p:spPr>
          <a:xfrm>
            <a:off x="584200" y="3962400"/>
            <a:ext cx="4080397" cy="246221"/>
          </a:xfrm>
        </p:spPr>
        <p:txBody>
          <a:bodyPr/>
          <a:lstStyle/>
          <a:p>
            <a:r>
              <a:rPr lang="en-US" b="1">
                <a:ln w="3175">
                  <a:noFill/>
                </a:ln>
                <a:solidFill>
                  <a:schemeClr val="accent1"/>
                </a:solidFill>
                <a:latin typeface="Segoe Sans Text Semibold" pitchFamily="2" charset="0"/>
                <a:cs typeface="Segoe Sans Text Semibold" pitchFamily="2" charset="0"/>
              </a:rPr>
              <a:t>Included with Microsoft 365 Copilot</a:t>
            </a:r>
          </a:p>
        </p:txBody>
      </p:sp>
    </p:spTree>
    <p:extLst>
      <p:ext uri="{BB962C8B-B14F-4D97-AF65-F5344CB8AC3E}">
        <p14:creationId xmlns:p14="http://schemas.microsoft.com/office/powerpoint/2010/main" val="225273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277DE-F1AE-0A80-5739-85B658C7546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17A4A4A-2FB8-62E3-6977-FDF2D357B994}"/>
              </a:ext>
              <a:ext uri="{C183D7F6-B498-43B3-948B-1728B52AA6E4}">
                <adec:decorative xmlns:adec="http://schemas.microsoft.com/office/drawing/2017/decorative" val="1"/>
              </a:ext>
            </a:extLst>
          </p:cNvPr>
          <p:cNvSpPr/>
          <p:nvPr/>
        </p:nvSpPr>
        <p:spPr>
          <a:xfrm rot="16200000">
            <a:off x="5968999" y="634997"/>
            <a:ext cx="6858001" cy="5588000"/>
          </a:xfrm>
          <a:prstGeom prst="rect">
            <a:avLst/>
          </a:prstGeom>
          <a:gradFill flip="none" rotWithShape="1">
            <a:gsLst>
              <a:gs pos="40000">
                <a:srgbClr val="0078D4">
                  <a:alpha val="50000"/>
                </a:srgbClr>
              </a:gs>
              <a:gs pos="100000">
                <a:srgbClr val="C53FCC">
                  <a:alpha val="50000"/>
                </a:srgbClr>
              </a:gs>
            </a:gsLst>
            <a:lin ang="282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2" name="Title 25">
            <a:extLst>
              <a:ext uri="{FF2B5EF4-FFF2-40B4-BE49-F238E27FC236}">
                <a16:creationId xmlns:a16="http://schemas.microsoft.com/office/drawing/2014/main" id="{DDFF4613-2E5B-6174-A5F1-A9836D7A71AD}"/>
              </a:ext>
            </a:extLst>
          </p:cNvPr>
          <p:cNvSpPr txBox="1">
            <a:spLocks noGrp="1"/>
          </p:cNvSpPr>
          <p:nvPr>
            <p:ph type="title" idx="4294967295"/>
          </p:nvPr>
        </p:nvSpPr>
        <p:spPr>
          <a:xfrm>
            <a:off x="1275965" y="781550"/>
            <a:ext cx="3097681" cy="590931"/>
          </a:xfrm>
          <a:prstGeom prst="rect">
            <a:avLst/>
          </a:prstGeom>
          <a:noFill/>
          <a:ln>
            <a:noFill/>
            <a:prstDash/>
          </a:ln>
          <a:effectLst/>
        </p:spPr>
        <p:txBody>
          <a:bodyPr rot="0" spcFirstLastPara="0" vertOverflow="overflow" horzOverflow="overflow" vert="horz" wrap="square" lIns="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lang="en-US" sz="3000" b="1" i="0" kern="1200" cap="none" spc="-20" baseline="0">
                <a:ln w="3175">
                  <a:noFill/>
                </a:ln>
                <a:solidFill>
                  <a:srgbClr val="000000"/>
                </a:solidFill>
                <a:effectLst/>
                <a:latin typeface="Segoe Sans Display Semibold" pitchFamily="2" charset="0"/>
                <a:ea typeface="+mj-ea"/>
                <a:cs typeface="Segoe Sans Display Semibold" pitchFamily="2"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3600" b="1" i="0" u="none" strike="noStrike" kern="1200" cap="none" spc="-20" normalizeH="0" baseline="0" noProof="0">
                <a:ln w="3175">
                  <a:noFill/>
                </a:ln>
                <a:solidFill>
                  <a:srgbClr val="6666FF"/>
                </a:solidFill>
                <a:effectLst/>
                <a:uLnTx/>
                <a:uFillTx/>
                <a:latin typeface="Segoe Sans Display Semibold" pitchFamily="2" charset="0"/>
                <a:ea typeface="+mj-ea"/>
                <a:cs typeface="Segoe Sans Display Semibold" pitchFamily="2" charset="0"/>
              </a:rPr>
              <a:t>Facilitator</a:t>
            </a:r>
          </a:p>
        </p:txBody>
      </p:sp>
      <p:sp>
        <p:nvSpPr>
          <p:cNvPr id="3" name="TextBox 2">
            <a:extLst>
              <a:ext uri="{FF2B5EF4-FFF2-40B4-BE49-F238E27FC236}">
                <a16:creationId xmlns:a16="http://schemas.microsoft.com/office/drawing/2014/main" id="{25F0B707-8E66-1B5F-E383-34463328C567}"/>
              </a:ext>
            </a:extLst>
          </p:cNvPr>
          <p:cNvSpPr txBox="1"/>
          <p:nvPr/>
        </p:nvSpPr>
        <p:spPr>
          <a:xfrm>
            <a:off x="588963" y="1907590"/>
            <a:ext cx="5715245" cy="1661993"/>
          </a:xfrm>
          <a:prstGeom prst="rect">
            <a:avLst/>
          </a:prstGeom>
          <a:noFill/>
        </p:spPr>
        <p:txBody>
          <a:bodyPr wrap="square" lIns="0" tIns="0" rIns="0" bIns="0" rtlCol="0" anchor="t">
            <a:spAutoFit/>
          </a:bodyPr>
          <a:lstStyle/>
          <a:p>
            <a:pPr>
              <a:defRPr/>
            </a:pPr>
            <a:r>
              <a:rPr lang="en-US">
                <a:solidFill>
                  <a:srgbClr val="000000"/>
                </a:solidFill>
              </a:rPr>
              <a:t>Facilitator transforms meetings from conversations into coordinated action. It works alongside your team in real time to structure discussion, capture decisions, and turn ideas into next steps. So every meeting drives clarity, alignment, and measurable progress. ​</a:t>
            </a:r>
            <a:endParaRPr lang="en-US">
              <a:solidFill>
                <a:srgbClr val="000000"/>
              </a:solidFill>
              <a:cs typeface="Segoe Sans Display"/>
            </a:endParaRPr>
          </a:p>
          <a:p>
            <a:pPr lvl="0">
              <a:defRPr/>
            </a:pPr>
            <a:endParaRPr lang="en-GB">
              <a:solidFill>
                <a:srgbClr val="091F2C"/>
              </a:solidFill>
              <a:latin typeface="Segoe Sans Display"/>
            </a:endParaRPr>
          </a:p>
        </p:txBody>
      </p:sp>
      <p:sp>
        <p:nvSpPr>
          <p:cNvPr id="10" name="Rectangle: Rounded Corners 9">
            <a:extLst>
              <a:ext uri="{FF2B5EF4-FFF2-40B4-BE49-F238E27FC236}">
                <a16:creationId xmlns:a16="http://schemas.microsoft.com/office/drawing/2014/main" id="{F99EA1CB-7D05-7283-2FE3-D6BD5EBE0B20}"/>
              </a:ext>
              <a:ext uri="{C183D7F6-B498-43B3-948B-1728B52AA6E4}">
                <adec:decorative xmlns:adec="http://schemas.microsoft.com/office/drawing/2017/decorative" val="1"/>
              </a:ext>
            </a:extLst>
          </p:cNvPr>
          <p:cNvSpPr/>
          <p:nvPr/>
        </p:nvSpPr>
        <p:spPr>
          <a:xfrm>
            <a:off x="2332446" y="4621065"/>
            <a:ext cx="2041200" cy="1737360"/>
          </a:xfrm>
          <a:prstGeom prst="roundRect">
            <a:avLst>
              <a:gd name="adj" fmla="val 4435"/>
            </a:avLst>
          </a:prstGeom>
          <a:solidFill>
            <a:srgbClr val="F4F3F5"/>
          </a:solidFill>
          <a:effectLst/>
        </p:spPr>
        <p:txBody>
          <a:bodyPr wrap="square" lIns="1463040" tIns="36000" rIns="1463040" bIns="3600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0" cap="none" spc="-150" normalizeH="0" baseline="0" noProof="0">
              <a:ln>
                <a:noFill/>
              </a:ln>
              <a:gradFill>
                <a:gsLst>
                  <a:gs pos="0">
                    <a:srgbClr val="BF4DCC"/>
                  </a:gs>
                  <a:gs pos="100000">
                    <a:srgbClr val="0078D4"/>
                  </a:gs>
                </a:gsLst>
                <a:lin ang="2700000" scaled="0"/>
              </a:gradFill>
              <a:effectLst/>
              <a:uLnTx/>
              <a:uFillTx/>
              <a:latin typeface="Segoe UI Semibold"/>
              <a:ea typeface="Calibri" panose="020F0502020204030204" pitchFamily="34" charset="0"/>
              <a:cs typeface="+mn-cs"/>
            </a:endParaRPr>
          </a:p>
        </p:txBody>
      </p:sp>
      <p:sp>
        <p:nvSpPr>
          <p:cNvPr id="11" name="Rectangle: Rounded Corners 10">
            <a:extLst>
              <a:ext uri="{FF2B5EF4-FFF2-40B4-BE49-F238E27FC236}">
                <a16:creationId xmlns:a16="http://schemas.microsoft.com/office/drawing/2014/main" id="{654FC124-CD1C-290B-0166-5EF5CE0A2DE5}"/>
              </a:ext>
              <a:ext uri="{C183D7F6-B498-43B3-948B-1728B52AA6E4}">
                <adec:decorative xmlns:adec="http://schemas.microsoft.com/office/drawing/2017/decorative" val="1"/>
              </a:ext>
            </a:extLst>
          </p:cNvPr>
          <p:cNvSpPr/>
          <p:nvPr/>
        </p:nvSpPr>
        <p:spPr>
          <a:xfrm>
            <a:off x="216882" y="4621963"/>
            <a:ext cx="2040396" cy="1737360"/>
          </a:xfrm>
          <a:prstGeom prst="roundRect">
            <a:avLst>
              <a:gd name="adj" fmla="val 4435"/>
            </a:avLst>
          </a:prstGeom>
          <a:solidFill>
            <a:srgbClr val="F4F3F5"/>
          </a:solidFill>
          <a:effectLst/>
        </p:spPr>
        <p:txBody>
          <a:bodyPr wrap="square" lIns="1463040" tIns="36000" rIns="1463040" bIns="3600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0" cap="none" spc="-150" normalizeH="0" baseline="0" noProof="0">
              <a:ln>
                <a:noFill/>
              </a:ln>
              <a:gradFill>
                <a:gsLst>
                  <a:gs pos="0">
                    <a:srgbClr val="BF4DCC"/>
                  </a:gs>
                  <a:gs pos="100000">
                    <a:srgbClr val="0078D4"/>
                  </a:gs>
                </a:gsLst>
                <a:lin ang="2700000" scaled="0"/>
              </a:gradFill>
              <a:effectLst/>
              <a:uLnTx/>
              <a:uFillTx/>
              <a:latin typeface="Segoe UI Semibold"/>
              <a:ea typeface="Calibri" panose="020F0502020204030204" pitchFamily="34" charset="0"/>
              <a:cs typeface="+mn-cs"/>
            </a:endParaRPr>
          </a:p>
        </p:txBody>
      </p:sp>
      <p:sp>
        <p:nvSpPr>
          <p:cNvPr id="12" name="TextBox 11">
            <a:extLst>
              <a:ext uri="{FF2B5EF4-FFF2-40B4-BE49-F238E27FC236}">
                <a16:creationId xmlns:a16="http://schemas.microsoft.com/office/drawing/2014/main" id="{8BD504F0-66FB-C003-F21B-1243E156048C}"/>
              </a:ext>
            </a:extLst>
          </p:cNvPr>
          <p:cNvSpPr txBox="1"/>
          <p:nvPr/>
        </p:nvSpPr>
        <p:spPr>
          <a:xfrm>
            <a:off x="237393" y="4739703"/>
            <a:ext cx="2012610" cy="369332"/>
          </a:xfrm>
          <a:prstGeom prst="rect">
            <a:avLst/>
          </a:prstGeom>
          <a:noFill/>
        </p:spPr>
        <p:txBody>
          <a:bodyPr wrap="square" lIns="0" tIns="0" rIns="0" bIns="0" rtlCol="0">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en-US" sz="2400" kern="0">
                <a:solidFill>
                  <a:srgbClr val="0078D4"/>
                </a:solidFill>
                <a:latin typeface="Segoe UI Semibold"/>
                <a:ea typeface="Segoe UI" pitchFamily="34" charset="0"/>
                <a:cs typeface="Segoe UI Semibold" panose="020B0702040204020203" pitchFamily="34" charset="0"/>
              </a:rPr>
              <a:t>Real-Time</a:t>
            </a:r>
            <a:endParaRPr kumimoji="0" lang="en-US" sz="2400" b="0" i="0" u="none" strike="noStrike" kern="0" cap="none" spc="0" normalizeH="0" baseline="0" noProof="0">
              <a:ln>
                <a:noFill/>
              </a:ln>
              <a:solidFill>
                <a:srgbClr val="0078D4"/>
              </a:solidFill>
              <a:effectLst/>
              <a:uLnTx/>
              <a:uFillTx/>
              <a:latin typeface="Segoe UI Semibold"/>
              <a:ea typeface="Segoe UI" pitchFamily="34" charset="0"/>
              <a:cs typeface="Segoe UI Semibold" panose="020B0702040204020203" pitchFamily="34" charset="0"/>
            </a:endParaRPr>
          </a:p>
        </p:txBody>
      </p:sp>
      <p:sp>
        <p:nvSpPr>
          <p:cNvPr id="13" name="TextBox 12">
            <a:extLst>
              <a:ext uri="{FF2B5EF4-FFF2-40B4-BE49-F238E27FC236}">
                <a16:creationId xmlns:a16="http://schemas.microsoft.com/office/drawing/2014/main" id="{C454A231-6615-4301-482C-791AA7F805DA}"/>
              </a:ext>
            </a:extLst>
          </p:cNvPr>
          <p:cNvSpPr txBox="1"/>
          <p:nvPr/>
        </p:nvSpPr>
        <p:spPr>
          <a:xfrm>
            <a:off x="237394" y="5531537"/>
            <a:ext cx="2000974" cy="738664"/>
          </a:xfrm>
          <a:prstGeom prst="rect">
            <a:avLst/>
          </a:prstGeom>
          <a:noFill/>
        </p:spPr>
        <p:txBody>
          <a:bodyPr wrap="square" lIns="0" tIns="0" rIns="0" bIns="0" rtlCol="0" anchor="t">
            <a:spAutoFit/>
          </a:bodyPr>
          <a:lstStyle/>
          <a:p>
            <a:pPr algn="ctr"/>
            <a:r>
              <a:rPr lang="en-GB" sz="1200">
                <a:solidFill>
                  <a:srgbClr val="000000"/>
                </a:solidFill>
                <a:latin typeface="Segoe Sans Display"/>
              </a:rPr>
              <a:t>Works during the meeting, guiding discussion, answering questions, and capturing decisions live</a:t>
            </a:r>
            <a:endParaRPr lang="en-US"/>
          </a:p>
        </p:txBody>
      </p:sp>
      <p:sp>
        <p:nvSpPr>
          <p:cNvPr id="14" name="TextBox 13">
            <a:extLst>
              <a:ext uri="{FF2B5EF4-FFF2-40B4-BE49-F238E27FC236}">
                <a16:creationId xmlns:a16="http://schemas.microsoft.com/office/drawing/2014/main" id="{7D4E9BD5-179C-33CE-FE7C-A5D3C50D6333}"/>
              </a:ext>
            </a:extLst>
          </p:cNvPr>
          <p:cNvSpPr txBox="1"/>
          <p:nvPr/>
        </p:nvSpPr>
        <p:spPr>
          <a:xfrm>
            <a:off x="2388910" y="5531537"/>
            <a:ext cx="1903213" cy="553998"/>
          </a:xfrm>
          <a:prstGeom prst="rect">
            <a:avLst/>
          </a:prstGeom>
          <a:noFill/>
        </p:spPr>
        <p:txBody>
          <a:bodyPr wrap="square" lIns="0" tIns="0" rIns="0" bIns="0" rtlCol="0" anchor="t">
            <a:spAutoFit/>
          </a:bodyPr>
          <a:lstStyle/>
          <a:p>
            <a:pPr algn="ctr" defTabSz="932472">
              <a:spcBef>
                <a:spcPct val="0"/>
              </a:spcBef>
              <a:spcAft>
                <a:spcPct val="0"/>
              </a:spcAft>
              <a:defRPr/>
            </a:pPr>
            <a:r>
              <a:rPr lang="en-GB" sz="1200">
                <a:solidFill>
                  <a:srgbClr val="000000"/>
                </a:solidFill>
                <a:latin typeface="Segoe Sans Display"/>
              </a:rPr>
              <a:t>Tasks, notes, and documents are created and organized as you speak</a:t>
            </a:r>
            <a:endParaRPr lang="en-US"/>
          </a:p>
        </p:txBody>
      </p:sp>
      <p:sp>
        <p:nvSpPr>
          <p:cNvPr id="15" name="Rectangle: Rounded Corners 14">
            <a:extLst>
              <a:ext uri="{FF2B5EF4-FFF2-40B4-BE49-F238E27FC236}">
                <a16:creationId xmlns:a16="http://schemas.microsoft.com/office/drawing/2014/main" id="{808FEC43-F7C7-77E2-1DF7-BA39B977EF89}"/>
              </a:ext>
              <a:ext uri="{C183D7F6-B498-43B3-948B-1728B52AA6E4}">
                <adec:decorative xmlns:adec="http://schemas.microsoft.com/office/drawing/2017/decorative" val="1"/>
              </a:ext>
            </a:extLst>
          </p:cNvPr>
          <p:cNvSpPr/>
          <p:nvPr/>
        </p:nvSpPr>
        <p:spPr>
          <a:xfrm>
            <a:off x="4442665" y="4617185"/>
            <a:ext cx="2041200" cy="1737360"/>
          </a:xfrm>
          <a:prstGeom prst="roundRect">
            <a:avLst>
              <a:gd name="adj" fmla="val 4435"/>
            </a:avLst>
          </a:prstGeom>
          <a:solidFill>
            <a:srgbClr val="F4F3F5"/>
          </a:solidFill>
          <a:effectLst/>
        </p:spPr>
        <p:txBody>
          <a:bodyPr wrap="square" lIns="1463040" tIns="36000" rIns="1463040" bIns="3600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0" cap="none" spc="-150" normalizeH="0" baseline="0" noProof="0">
              <a:ln>
                <a:noFill/>
              </a:ln>
              <a:gradFill>
                <a:gsLst>
                  <a:gs pos="0">
                    <a:srgbClr val="BF4DCC"/>
                  </a:gs>
                  <a:gs pos="100000">
                    <a:srgbClr val="0078D4"/>
                  </a:gs>
                </a:gsLst>
                <a:lin ang="2700000" scaled="0"/>
              </a:gradFill>
              <a:effectLst/>
              <a:uLnTx/>
              <a:uFillTx/>
              <a:latin typeface="Segoe UI Semibold"/>
              <a:ea typeface="Calibri" panose="020F0502020204030204" pitchFamily="34" charset="0"/>
              <a:cs typeface="+mn-cs"/>
            </a:endParaRPr>
          </a:p>
        </p:txBody>
      </p:sp>
      <p:sp>
        <p:nvSpPr>
          <p:cNvPr id="16" name="TextBox 15">
            <a:extLst>
              <a:ext uri="{FF2B5EF4-FFF2-40B4-BE49-F238E27FC236}">
                <a16:creationId xmlns:a16="http://schemas.microsoft.com/office/drawing/2014/main" id="{609F6749-B801-4DBC-949D-869319D5F7A5}"/>
              </a:ext>
            </a:extLst>
          </p:cNvPr>
          <p:cNvSpPr txBox="1"/>
          <p:nvPr/>
        </p:nvSpPr>
        <p:spPr>
          <a:xfrm>
            <a:off x="4453133" y="4739703"/>
            <a:ext cx="1989455" cy="738664"/>
          </a:xfrm>
          <a:prstGeom prst="rect">
            <a:avLst/>
          </a:prstGeom>
          <a:noFill/>
        </p:spPr>
        <p:txBody>
          <a:bodyPr wrap="square" lIns="0" tIns="0" rIns="0" bIns="0" rtlCol="0" anchor="t">
            <a:spAutoFit/>
          </a:bodyPr>
          <a:lstStyle/>
          <a:p>
            <a:pPr algn="ctr" defTabSz="932472">
              <a:spcBef>
                <a:spcPct val="0"/>
              </a:spcBef>
              <a:spcAft>
                <a:spcPct val="0"/>
              </a:spcAft>
              <a:defRPr/>
            </a:pPr>
            <a:r>
              <a:rPr lang="en-US" sz="2400" kern="0">
                <a:solidFill>
                  <a:srgbClr val="0078D4"/>
                </a:solidFill>
                <a:latin typeface="Segoe UI Semibold"/>
                <a:cs typeface="Segoe UI Semibold"/>
              </a:rPr>
              <a:t>Collaborative AI</a:t>
            </a:r>
            <a:endParaRPr lang="en-US"/>
          </a:p>
        </p:txBody>
      </p:sp>
      <p:sp>
        <p:nvSpPr>
          <p:cNvPr id="17" name="TextBox 16">
            <a:extLst>
              <a:ext uri="{FF2B5EF4-FFF2-40B4-BE49-F238E27FC236}">
                <a16:creationId xmlns:a16="http://schemas.microsoft.com/office/drawing/2014/main" id="{A94D0D61-997C-4A20-E9E1-6DAD6EAEBCEF}"/>
              </a:ext>
            </a:extLst>
          </p:cNvPr>
          <p:cNvSpPr txBox="1"/>
          <p:nvPr/>
        </p:nvSpPr>
        <p:spPr>
          <a:xfrm>
            <a:off x="4549240" y="5531538"/>
            <a:ext cx="1937310" cy="738664"/>
          </a:xfrm>
          <a:prstGeom prst="rect">
            <a:avLst/>
          </a:prstGeom>
          <a:noFill/>
        </p:spPr>
        <p:txBody>
          <a:bodyPr wrap="square" lIns="0" tIns="0" rIns="0" bIns="0" rtlCol="0" anchor="t">
            <a:spAutoFit/>
          </a:bodyPr>
          <a:lstStyle/>
          <a:p>
            <a:pPr algn="ctr" defTabSz="932472">
              <a:spcBef>
                <a:spcPct val="0"/>
              </a:spcBef>
              <a:spcAft>
                <a:spcPct val="0"/>
              </a:spcAft>
              <a:defRPr/>
            </a:pPr>
            <a:r>
              <a:rPr lang="en-GB" sz="1200">
                <a:solidFill>
                  <a:srgbClr val="000000"/>
                </a:solidFill>
                <a:latin typeface="Segoe Sans Display"/>
              </a:rPr>
              <a:t>A shared experience that keeps everyone informed, engaged, and moving together </a:t>
            </a:r>
            <a:endParaRPr lang="en-US"/>
          </a:p>
        </p:txBody>
      </p:sp>
      <p:sp>
        <p:nvSpPr>
          <p:cNvPr id="18" name="TextBox 17">
            <a:extLst>
              <a:ext uri="{FF2B5EF4-FFF2-40B4-BE49-F238E27FC236}">
                <a16:creationId xmlns:a16="http://schemas.microsoft.com/office/drawing/2014/main" id="{0B8000FE-3AB5-4041-A9A6-51D9A740F0D8}"/>
              </a:ext>
            </a:extLst>
          </p:cNvPr>
          <p:cNvSpPr txBox="1"/>
          <p:nvPr/>
        </p:nvSpPr>
        <p:spPr>
          <a:xfrm>
            <a:off x="2318980" y="4739703"/>
            <a:ext cx="2054666" cy="369332"/>
          </a:xfrm>
          <a:prstGeom prst="rect">
            <a:avLst/>
          </a:prstGeom>
          <a:noFill/>
        </p:spPr>
        <p:txBody>
          <a:bodyPr wrap="square" lIns="0" tIns="0" rIns="0" bIns="0" rtlCol="0">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0078D4"/>
                </a:solidFill>
                <a:effectLst/>
                <a:uLnTx/>
                <a:uFillTx/>
                <a:latin typeface="Segoe UI Semibold"/>
                <a:ea typeface="Segoe UI" pitchFamily="34" charset="0"/>
                <a:cs typeface="Segoe UI Semibold" panose="020B0702040204020203" pitchFamily="34" charset="0"/>
              </a:rPr>
              <a:t>In Work-Flow</a:t>
            </a:r>
          </a:p>
        </p:txBody>
      </p:sp>
      <p:sp>
        <p:nvSpPr>
          <p:cNvPr id="20" name="TextBox 19">
            <a:extLst>
              <a:ext uri="{FF2B5EF4-FFF2-40B4-BE49-F238E27FC236}">
                <a16:creationId xmlns:a16="http://schemas.microsoft.com/office/drawing/2014/main" id="{EC3A8A1B-A2DA-6D03-9B9B-859C9328DFA2}"/>
              </a:ext>
            </a:extLst>
          </p:cNvPr>
          <p:cNvSpPr txBox="1"/>
          <p:nvPr/>
        </p:nvSpPr>
        <p:spPr>
          <a:xfrm>
            <a:off x="505222" y="3574043"/>
            <a:ext cx="6096000" cy="646331"/>
          </a:xfrm>
          <a:prstGeom prst="rect">
            <a:avLst/>
          </a:prstGeom>
          <a:noFill/>
        </p:spPr>
        <p:txBody>
          <a:bodyPr wrap="square" lIns="91440" tIns="45720" rIns="91440" bIns="45720" anchor="t">
            <a:spAutoFit/>
          </a:bodyPr>
          <a:lstStyle/>
          <a:p>
            <a:r>
              <a:rPr lang="en-GB" b="1">
                <a:latin typeface="Segoe UI"/>
                <a:cs typeface="Segoe UI"/>
              </a:rPr>
              <a:t>Run more effective meetings. Move work forward, together. </a:t>
            </a:r>
            <a:endParaRPr lang="en-US"/>
          </a:p>
        </p:txBody>
      </p:sp>
      <p:sp>
        <p:nvSpPr>
          <p:cNvPr id="23" name="TextBox 22">
            <a:extLst>
              <a:ext uri="{FF2B5EF4-FFF2-40B4-BE49-F238E27FC236}">
                <a16:creationId xmlns:a16="http://schemas.microsoft.com/office/drawing/2014/main" id="{F9B543AC-F22B-02AC-2E12-83D1853E81DD}"/>
              </a:ext>
            </a:extLst>
          </p:cNvPr>
          <p:cNvSpPr txBox="1"/>
          <p:nvPr/>
        </p:nvSpPr>
        <p:spPr>
          <a:xfrm>
            <a:off x="192415" y="6629459"/>
            <a:ext cx="6813134" cy="246221"/>
          </a:xfrm>
          <a:prstGeom prst="rect">
            <a:avLst/>
          </a:prstGeom>
          <a:noFill/>
        </p:spPr>
        <p:txBody>
          <a:bodyPr wrap="square">
            <a:spAutoFit/>
          </a:bodyPr>
          <a:lstStyle/>
          <a:p>
            <a:r>
              <a:rPr kumimoji="0" lang="en-US" sz="1000" b="0" i="0" u="none" strike="noStrike" kern="1200" cap="none" spc="0" normalizeH="0" baseline="0" noProof="0">
                <a:ln>
                  <a:noFill/>
                </a:ln>
                <a:solidFill>
                  <a:srgbClr val="000000"/>
                </a:solidFill>
                <a:effectLst/>
                <a:uLnTx/>
                <a:uFillTx/>
                <a:latin typeface="Segoe Sans Display"/>
                <a:ea typeface="+mn-ea"/>
                <a:cs typeface="+mn-cs"/>
              </a:rPr>
              <a:t>*Only available with Microsoft 365 Copilot</a:t>
            </a:r>
            <a:endParaRPr lang="en-US" sz="1000"/>
          </a:p>
        </p:txBody>
      </p:sp>
      <p:sp>
        <p:nvSpPr>
          <p:cNvPr id="24" name="Rectangle: Rounded Corners 23" descr="Facilitator logo">
            <a:extLst>
              <a:ext uri="{FF2B5EF4-FFF2-40B4-BE49-F238E27FC236}">
                <a16:creationId xmlns:a16="http://schemas.microsoft.com/office/drawing/2014/main" id="{AD90E77B-8F66-5100-9772-E3A5E9765EED}"/>
              </a:ext>
            </a:extLst>
          </p:cNvPr>
          <p:cNvSpPr/>
          <p:nvPr/>
        </p:nvSpPr>
        <p:spPr bwMode="auto">
          <a:xfrm>
            <a:off x="531971" y="676566"/>
            <a:ext cx="635046" cy="768066"/>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800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chemeClr val="accent4"/>
              </a:soli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0A011F8F-137D-042F-5871-78AE815820BB}"/>
              </a:ext>
              <a:ext uri="{C183D7F6-B498-43B3-948B-1728B52AA6E4}">
                <adec:decorative xmlns:adec="http://schemas.microsoft.com/office/drawing/2017/decorative" val="1"/>
              </a:ext>
            </a:extLst>
          </p:cNvPr>
          <p:cNvSpPr/>
          <p:nvPr/>
        </p:nvSpPr>
        <p:spPr bwMode="auto">
          <a:xfrm>
            <a:off x="7005549" y="1861226"/>
            <a:ext cx="4678452" cy="3447374"/>
          </a:xfrm>
          <a:prstGeom prst="roundRect">
            <a:avLst>
              <a:gd name="adj" fmla="val 2650"/>
            </a:avLst>
          </a:prstGeom>
          <a:solidFill>
            <a:srgbClr val="FFFCFC"/>
          </a:solidFill>
          <a:ln w="76200">
            <a:solidFill>
              <a:schemeClr val="tx2"/>
            </a:soli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nvGrpSpPr>
          <p:cNvPr id="8" name="Group 7" descr="Screenshot of Facilitator in action in Teams ">
            <a:extLst>
              <a:ext uri="{FF2B5EF4-FFF2-40B4-BE49-F238E27FC236}">
                <a16:creationId xmlns:a16="http://schemas.microsoft.com/office/drawing/2014/main" id="{3E5DEEE3-FB0C-3B8B-E6AE-EF85BFC3F756}"/>
              </a:ext>
            </a:extLst>
          </p:cNvPr>
          <p:cNvGrpSpPr/>
          <p:nvPr/>
        </p:nvGrpSpPr>
        <p:grpSpPr>
          <a:xfrm>
            <a:off x="7141982" y="2114001"/>
            <a:ext cx="4386507" cy="2850255"/>
            <a:chOff x="7141982" y="2114001"/>
            <a:chExt cx="4386507" cy="2850255"/>
          </a:xfrm>
        </p:grpSpPr>
        <p:pic>
          <p:nvPicPr>
            <p:cNvPr id="7" name="Picture Placeholder 10" descr="Screenshot of Researcher agent interface">
              <a:extLst>
                <a:ext uri="{FF2B5EF4-FFF2-40B4-BE49-F238E27FC236}">
                  <a16:creationId xmlns:a16="http://schemas.microsoft.com/office/drawing/2014/main" id="{B402513A-484B-7788-FB85-C016D7D8E9D4}"/>
                </a:ext>
              </a:extLst>
            </p:cNvPr>
            <p:cNvPicPr>
              <a:picLocks noChangeAspect="1"/>
            </p:cNvPicPr>
            <p:nvPr/>
          </p:nvPicPr>
          <p:blipFill rotWithShape="1">
            <a:blip r:embed="rId2"/>
            <a:srcRect l="6912" r="6912"/>
            <a:stretch>
              <a:fillRect/>
            </a:stretch>
          </p:blipFill>
          <p:spPr>
            <a:xfrm>
              <a:off x="7141982" y="2114001"/>
              <a:ext cx="4366672" cy="2850255"/>
            </a:xfrm>
            <a:prstGeom prst="roundRect">
              <a:avLst>
                <a:gd name="adj" fmla="val 1336"/>
              </a:avLst>
            </a:prstGeom>
            <a:effectLst>
              <a:outerShdw blurRad="63500" algn="ctr" rotWithShape="0">
                <a:prstClr val="black">
                  <a:alpha val="20000"/>
                </a:prstClr>
              </a:outerShdw>
            </a:effectLst>
          </p:spPr>
        </p:pic>
        <p:pic>
          <p:nvPicPr>
            <p:cNvPr id="4" name="Picture 3" descr="Finding AI-generated notes after the meeting is over in the Recap tab of a Teams chat.">
              <a:extLst>
                <a:ext uri="{FF2B5EF4-FFF2-40B4-BE49-F238E27FC236}">
                  <a16:creationId xmlns:a16="http://schemas.microsoft.com/office/drawing/2014/main" id="{514A5AA7-1132-7F1B-23CA-F15A58757ABA}"/>
                </a:ext>
              </a:extLst>
            </p:cNvPr>
            <p:cNvPicPr>
              <a:picLocks noChangeAspect="1"/>
            </p:cNvPicPr>
            <p:nvPr/>
          </p:nvPicPr>
          <p:blipFill>
            <a:blip r:embed="rId3"/>
            <a:stretch>
              <a:fillRect/>
            </a:stretch>
          </p:blipFill>
          <p:spPr>
            <a:xfrm>
              <a:off x="7216497" y="2293448"/>
              <a:ext cx="4311992" cy="2367604"/>
            </a:xfrm>
            <a:prstGeom prst="rect">
              <a:avLst/>
            </a:prstGeom>
          </p:spPr>
        </p:pic>
      </p:grpSp>
      <p:pic>
        <p:nvPicPr>
          <p:cNvPr id="21" name="Picture 20" descr="Facilitator logo">
            <a:extLst>
              <a:ext uri="{FF2B5EF4-FFF2-40B4-BE49-F238E27FC236}">
                <a16:creationId xmlns:a16="http://schemas.microsoft.com/office/drawing/2014/main" id="{5AC26A54-5CD9-7497-A6AC-567541F10F8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7174" y="842592"/>
            <a:ext cx="464639" cy="464639"/>
          </a:xfrm>
          <a:prstGeom prst="rect">
            <a:avLst/>
          </a:prstGeom>
        </p:spPr>
      </p:pic>
    </p:spTree>
    <p:extLst>
      <p:ext uri="{BB962C8B-B14F-4D97-AF65-F5344CB8AC3E}">
        <p14:creationId xmlns:p14="http://schemas.microsoft.com/office/powerpoint/2010/main" val="393421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64" presetClass="path" presetSubtype="0" accel="50000" decel="50000" fill="hold" grpId="1" nodeType="withEffect">
                                  <p:stCondLst>
                                    <p:cond delay="0"/>
                                  </p:stCondLst>
                                  <p:childTnLst>
                                    <p:animMotion origin="layout" path="M -4.16667E-7 0.03704 L -4.16667E-7 1.48148E-6 " pathEditMode="relative" rAng="0" ptsTypes="AA">
                                      <p:cBhvr>
                                        <p:cTn id="8" dur="500" fill="hold"/>
                                        <p:tgtEl>
                                          <p:spTgt spid="2"/>
                                        </p:tgtEl>
                                        <p:attrNameLst>
                                          <p:attrName>ppt_x</p:attrName>
                                          <p:attrName>ppt_y</p:attrName>
                                        </p:attrNameLst>
                                      </p:cBhvr>
                                      <p:rCtr x="0" y="-1852"/>
                                    </p:animMotion>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64" presetClass="path" presetSubtype="0" accel="50000" decel="50000" fill="hold" grpId="1" nodeType="withEffect">
                                  <p:stCondLst>
                                    <p:cond delay="0"/>
                                  </p:stCondLst>
                                  <p:childTnLst>
                                    <p:animMotion origin="layout" path="M -2.29167E-6 0.03704 L -2.29167E-6 -2.59259E-6 " pathEditMode="relative" rAng="0" ptsTypes="AA">
                                      <p:cBhvr>
                                        <p:cTn id="12" dur="500" fill="hold"/>
                                        <p:tgtEl>
                                          <p:spTgt spid="3"/>
                                        </p:tgtEl>
                                        <p:attrNameLst>
                                          <p:attrName>ppt_x</p:attrName>
                                          <p:attrName>ppt_y</p:attrName>
                                        </p:attrNameLst>
                                      </p:cBhvr>
                                      <p:rCtr x="0" y="-1852"/>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4" presetClass="path" presetSubtype="0" accel="50000" decel="50000" fill="hold" grpId="1" nodeType="withEffect">
                                  <p:stCondLst>
                                    <p:cond delay="0"/>
                                  </p:stCondLst>
                                  <p:childTnLst>
                                    <p:animMotion origin="layout" path="M 1.25E-6 0.03703 L 1.25E-6 4.07407E-6 " pathEditMode="relative" rAng="0" ptsTypes="AA">
                                      <p:cBhvr>
                                        <p:cTn id="16" dur="500" fill="hold"/>
                                        <p:tgtEl>
                                          <p:spTgt spid="5"/>
                                        </p:tgtEl>
                                        <p:attrNameLst>
                                          <p:attrName>ppt_x</p:attrName>
                                          <p:attrName>ppt_y</p:attrName>
                                        </p:attrNameLst>
                                      </p:cBhvr>
                                      <p:rCtr x="0" y="-18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2" grpId="0"/>
      <p:bldP spid="2" grpId="1"/>
      <p:bldP spid="3" grpId="0"/>
      <p:bldP spid="3"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AAF8E-60F0-E4D2-131A-13492FEB56FD}"/>
              </a:ext>
            </a:extLst>
          </p:cNvPr>
          <p:cNvSpPr>
            <a:spLocks noGrp="1"/>
          </p:cNvSpPr>
          <p:nvPr>
            <p:ph type="title"/>
          </p:nvPr>
        </p:nvSpPr>
        <p:spPr/>
        <p:txBody>
          <a:bodyPr/>
          <a:lstStyle/>
          <a:p>
            <a:r>
              <a:rPr lang="en-GB"/>
              <a:t>How it works with Copilot</a:t>
            </a:r>
            <a:endParaRPr lang="en-AU"/>
          </a:p>
        </p:txBody>
      </p:sp>
      <p:sp>
        <p:nvSpPr>
          <p:cNvPr id="5" name="TextBox 4">
            <a:extLst>
              <a:ext uri="{FF2B5EF4-FFF2-40B4-BE49-F238E27FC236}">
                <a16:creationId xmlns:a16="http://schemas.microsoft.com/office/drawing/2014/main" id="{C112DB65-7E3B-393D-978C-F511CA2D1BF6}"/>
              </a:ext>
            </a:extLst>
          </p:cNvPr>
          <p:cNvSpPr txBox="1"/>
          <p:nvPr/>
        </p:nvSpPr>
        <p:spPr>
          <a:xfrm>
            <a:off x="528506" y="1301348"/>
            <a:ext cx="11018520" cy="830997"/>
          </a:xfrm>
          <a:prstGeom prst="rect">
            <a:avLst/>
          </a:prstGeom>
          <a:noFill/>
        </p:spPr>
        <p:txBody>
          <a:bodyPr wrap="square" lIns="91440" tIns="45720" rIns="91440" bIns="45720" anchor="t">
            <a:spAutoFit/>
          </a:bodyPr>
          <a:lstStyle/>
          <a:p>
            <a:pPr>
              <a:spcAft>
                <a:spcPts val="1800"/>
              </a:spcAft>
            </a:pPr>
            <a:r>
              <a:rPr lang="en-GB" sz="1600" b="0" i="0">
                <a:solidFill>
                  <a:schemeClr val="accent1"/>
                </a:solidFill>
                <a:effectLst/>
                <a:latin typeface="Segoe UI"/>
                <a:cs typeface="Segoe UI"/>
              </a:rPr>
              <a:t>Facilitator </a:t>
            </a:r>
            <a:r>
              <a:rPr lang="en-GB" sz="1600">
                <a:solidFill>
                  <a:schemeClr val="accent1"/>
                </a:solidFill>
                <a:latin typeface="Segoe UI"/>
                <a:cs typeface="Segoe UI"/>
              </a:rPr>
              <a:t>joins your </a:t>
            </a:r>
            <a:r>
              <a:rPr lang="en-GB" sz="1600" b="0" i="0">
                <a:solidFill>
                  <a:schemeClr val="accent1"/>
                </a:solidFill>
                <a:effectLst/>
                <a:latin typeface="Segoe UI"/>
                <a:cs typeface="Segoe UI"/>
              </a:rPr>
              <a:t>meetings and </a:t>
            </a:r>
            <a:r>
              <a:rPr lang="en-GB" sz="1600">
                <a:solidFill>
                  <a:schemeClr val="accent1"/>
                </a:solidFill>
                <a:latin typeface="Segoe UI"/>
                <a:cs typeface="Segoe UI"/>
              </a:rPr>
              <a:t>understands the conversation as it unfolds</a:t>
            </a:r>
            <a:r>
              <a:rPr lang="en-GB" sz="1600" b="0" i="0">
                <a:solidFill>
                  <a:schemeClr val="accent1"/>
                </a:solidFill>
                <a:effectLst/>
                <a:latin typeface="Segoe UI"/>
                <a:cs typeface="Segoe UI"/>
              </a:rPr>
              <a:t>. </a:t>
            </a:r>
            <a:r>
              <a:rPr lang="en-GB" sz="1600">
                <a:solidFill>
                  <a:schemeClr val="accent1"/>
                </a:solidFill>
                <a:latin typeface="Segoe UI"/>
                <a:cs typeface="Segoe UI"/>
              </a:rPr>
              <a:t>It builds and tracks agendas, </a:t>
            </a:r>
            <a:r>
              <a:rPr lang="en-GB" sz="1600" b="0" i="0">
                <a:solidFill>
                  <a:schemeClr val="accent1"/>
                </a:solidFill>
                <a:effectLst/>
                <a:latin typeface="Segoe UI"/>
                <a:cs typeface="Segoe UI"/>
              </a:rPr>
              <a:t>captures </a:t>
            </a:r>
            <a:r>
              <a:rPr lang="en-GB" sz="1600">
                <a:solidFill>
                  <a:schemeClr val="accent1"/>
                </a:solidFill>
                <a:latin typeface="Segoe UI"/>
                <a:cs typeface="Segoe UI"/>
              </a:rPr>
              <a:t>real time </a:t>
            </a:r>
            <a:r>
              <a:rPr lang="en-GB" sz="1600" b="0" i="0">
                <a:solidFill>
                  <a:schemeClr val="accent1"/>
                </a:solidFill>
                <a:effectLst/>
                <a:latin typeface="Segoe UI"/>
                <a:cs typeface="Segoe UI"/>
              </a:rPr>
              <a:t>notes, </a:t>
            </a:r>
            <a:r>
              <a:rPr lang="en-GB" sz="1600">
                <a:solidFill>
                  <a:schemeClr val="accent1"/>
                </a:solidFill>
                <a:latin typeface="Segoe UI"/>
                <a:cs typeface="Segoe UI"/>
              </a:rPr>
              <a:t>answers questions, and turns discussions into tasks </a:t>
            </a:r>
            <a:r>
              <a:rPr lang="en-GB" sz="1600" b="0" i="0">
                <a:solidFill>
                  <a:schemeClr val="accent1"/>
                </a:solidFill>
                <a:effectLst/>
                <a:latin typeface="Segoe UI"/>
                <a:cs typeface="Segoe UI"/>
              </a:rPr>
              <a:t>and </a:t>
            </a:r>
            <a:r>
              <a:rPr lang="en-GB" sz="1600">
                <a:solidFill>
                  <a:schemeClr val="accent1"/>
                </a:solidFill>
                <a:latin typeface="Segoe UI"/>
                <a:cs typeface="Segoe UI"/>
              </a:rPr>
              <a:t>documents that everyone can see. You can interact with it naturally through chat, making it feel like a seamless extension of your team</a:t>
            </a:r>
            <a:r>
              <a:rPr lang="en-GB" sz="1600" b="0" i="0">
                <a:solidFill>
                  <a:schemeClr val="accent1"/>
                </a:solidFill>
                <a:effectLst/>
                <a:latin typeface="Segoe UI"/>
                <a:cs typeface="Segoe UI"/>
              </a:rPr>
              <a:t>.</a:t>
            </a:r>
            <a:r>
              <a:rPr lang="en-GB" sz="1600">
                <a:solidFill>
                  <a:schemeClr val="accent1"/>
                </a:solidFill>
                <a:latin typeface="Segoe UI"/>
                <a:cs typeface="Segoe UI"/>
              </a:rPr>
              <a:t> </a:t>
            </a:r>
            <a:endParaRPr lang="en-US"/>
          </a:p>
        </p:txBody>
      </p:sp>
      <p:sp>
        <p:nvSpPr>
          <p:cNvPr id="3" name="Rectangle: Rounded Corners 2">
            <a:extLst>
              <a:ext uri="{FF2B5EF4-FFF2-40B4-BE49-F238E27FC236}">
                <a16:creationId xmlns:a16="http://schemas.microsoft.com/office/drawing/2014/main" id="{B7017D0F-D907-C6B2-E530-F02CD2D15C1D}"/>
              </a:ext>
              <a:ext uri="{C183D7F6-B498-43B3-948B-1728B52AA6E4}">
                <adec:decorative xmlns:adec="http://schemas.microsoft.com/office/drawing/2017/decorative" val="1"/>
              </a:ext>
            </a:extLst>
          </p:cNvPr>
          <p:cNvSpPr/>
          <p:nvPr/>
        </p:nvSpPr>
        <p:spPr>
          <a:xfrm>
            <a:off x="801154" y="2623267"/>
            <a:ext cx="4786300" cy="2117742"/>
          </a:xfrm>
          <a:prstGeom prst="roundRect">
            <a:avLst>
              <a:gd name="adj" fmla="val 4435"/>
            </a:avLst>
          </a:prstGeom>
          <a:solidFill>
            <a:srgbClr val="F4F3F5"/>
          </a:solidFill>
          <a:effectLst/>
        </p:spPr>
        <p:txBody>
          <a:bodyPr wrap="square" lIns="1463040" tIns="36000" rIns="1463040" bIns="3600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0" cap="none" spc="-150" normalizeH="0" baseline="0" noProof="0">
              <a:ln>
                <a:noFill/>
              </a:ln>
              <a:gradFill>
                <a:gsLst>
                  <a:gs pos="0">
                    <a:srgbClr val="BF4DCC"/>
                  </a:gs>
                  <a:gs pos="100000">
                    <a:srgbClr val="0078D4"/>
                  </a:gs>
                </a:gsLst>
                <a:lin ang="2700000" scaled="0"/>
              </a:gradFill>
              <a:effectLst/>
              <a:uLnTx/>
              <a:uFillTx/>
              <a:latin typeface="Segoe UI Semibold"/>
              <a:ea typeface="Calibri" panose="020F0502020204030204" pitchFamily="34" charset="0"/>
              <a:cs typeface="+mn-cs"/>
            </a:endParaRPr>
          </a:p>
        </p:txBody>
      </p:sp>
      <p:sp>
        <p:nvSpPr>
          <p:cNvPr id="6" name="TextBox 5">
            <a:extLst>
              <a:ext uri="{FF2B5EF4-FFF2-40B4-BE49-F238E27FC236}">
                <a16:creationId xmlns:a16="http://schemas.microsoft.com/office/drawing/2014/main" id="{BEB4DFF2-D56C-365E-6D06-A7A4021B3E92}"/>
              </a:ext>
            </a:extLst>
          </p:cNvPr>
          <p:cNvSpPr txBox="1"/>
          <p:nvPr/>
        </p:nvSpPr>
        <p:spPr>
          <a:xfrm>
            <a:off x="904678" y="2607679"/>
            <a:ext cx="4579252" cy="2062103"/>
          </a:xfrm>
          <a:prstGeom prst="rect">
            <a:avLst/>
          </a:prstGeom>
          <a:noFill/>
        </p:spPr>
        <p:txBody>
          <a:bodyPr wrap="square">
            <a:spAutoFit/>
          </a:bodyPr>
          <a:lstStyle/>
          <a:p>
            <a:pPr marL="0" indent="0">
              <a:spcBef>
                <a:spcPts val="600"/>
              </a:spcBef>
              <a:buFont typeface="Arial" panose="020B0604020202020204" pitchFamily="34" charset="0"/>
              <a:buNone/>
            </a:pPr>
            <a:r>
              <a:rPr lang="en-US" sz="1400" b="1"/>
              <a:t>Copilot Role – Your Assistant</a:t>
            </a:r>
          </a:p>
          <a:p>
            <a:pPr marL="0" lvl="1" indent="0">
              <a:buFont typeface="Arial" panose="020B0604020202020204" pitchFamily="34" charset="0"/>
              <a:buNone/>
            </a:pPr>
            <a:endParaRPr lang="en-US" sz="1400"/>
          </a:p>
          <a:p>
            <a:pPr marL="0" lvl="1" indent="0">
              <a:buFont typeface="Arial" panose="020B0604020202020204" pitchFamily="34" charset="0"/>
              <a:buNone/>
            </a:pPr>
            <a:r>
              <a:rPr lang="en-US" sz="1400"/>
              <a:t>Copilot serves as a personal assistant, providing private insights, summaries, and answers tailored to individual users before and after meetings.</a:t>
            </a:r>
          </a:p>
          <a:p>
            <a:pPr marL="0" lvl="1" indent="0">
              <a:buFont typeface="Arial" panose="020B0604020202020204" pitchFamily="34" charset="0"/>
              <a:buNone/>
            </a:pPr>
            <a:endParaRPr lang="en-US" sz="1400"/>
          </a:p>
          <a:p>
            <a:pPr marL="0" lvl="1" indent="0">
              <a:buFont typeface="Arial" panose="020B0604020202020204" pitchFamily="34" charset="0"/>
              <a:buNone/>
            </a:pPr>
            <a:r>
              <a:rPr lang="en-US" sz="1400"/>
              <a:t>e.g. Recap the meeting so far, what was just agreed</a:t>
            </a:r>
          </a:p>
          <a:p>
            <a:pPr marL="0" lvl="1" indent="0">
              <a:buFont typeface="Arial" panose="020B0604020202020204" pitchFamily="34" charset="0"/>
              <a:buNone/>
            </a:pPr>
            <a:endParaRPr lang="en-US" sz="1400"/>
          </a:p>
          <a:p>
            <a:pPr marL="0" lvl="1" indent="0" algn="ctr">
              <a:buFont typeface="Arial" panose="020B0604020202020204" pitchFamily="34" charset="0"/>
              <a:buNone/>
            </a:pPr>
            <a:r>
              <a:rPr lang="en-US" sz="1600">
                <a:latin typeface="+mj-lt"/>
              </a:rPr>
              <a:t>Only visible to </a:t>
            </a:r>
            <a:r>
              <a:rPr lang="en-US" sz="1600" i="1">
                <a:latin typeface="+mj-lt"/>
              </a:rPr>
              <a:t>you</a:t>
            </a:r>
          </a:p>
        </p:txBody>
      </p:sp>
      <p:sp>
        <p:nvSpPr>
          <p:cNvPr id="7" name="Rectangle: Rounded Corners 6">
            <a:extLst>
              <a:ext uri="{FF2B5EF4-FFF2-40B4-BE49-F238E27FC236}">
                <a16:creationId xmlns:a16="http://schemas.microsoft.com/office/drawing/2014/main" id="{BC7E7685-3CBD-FD94-14CC-191EC6D339EA}"/>
              </a:ext>
              <a:ext uri="{C183D7F6-B498-43B3-948B-1728B52AA6E4}">
                <adec:decorative xmlns:adec="http://schemas.microsoft.com/office/drawing/2017/decorative" val="1"/>
              </a:ext>
            </a:extLst>
          </p:cNvPr>
          <p:cNvSpPr/>
          <p:nvPr/>
        </p:nvSpPr>
        <p:spPr>
          <a:xfrm>
            <a:off x="6445027" y="2623267"/>
            <a:ext cx="4870582" cy="2117742"/>
          </a:xfrm>
          <a:prstGeom prst="roundRect">
            <a:avLst>
              <a:gd name="adj" fmla="val 4435"/>
            </a:avLst>
          </a:prstGeom>
          <a:solidFill>
            <a:srgbClr val="F0ECF8"/>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en-US">
              <a:solidFill>
                <a:srgbClr val="FFFFFF"/>
              </a:solidFill>
              <a:latin typeface="Segoe Sans Display"/>
            </a:endParaRPr>
          </a:p>
        </p:txBody>
      </p:sp>
      <p:sp>
        <p:nvSpPr>
          <p:cNvPr id="4" name="Content Placeholder 2">
            <a:extLst>
              <a:ext uri="{FF2B5EF4-FFF2-40B4-BE49-F238E27FC236}">
                <a16:creationId xmlns:a16="http://schemas.microsoft.com/office/drawing/2014/main" id="{862B81E3-046C-7AA9-4E87-481FD00E2FF9}"/>
              </a:ext>
              <a:ext uri="{C183D7F6-B498-43B3-948B-1728B52AA6E4}">
                <adec:decorative xmlns:adec="http://schemas.microsoft.com/office/drawing/2017/decorative" val="1"/>
              </a:ext>
            </a:extLst>
          </p:cNvPr>
          <p:cNvSpPr>
            <a:spLocks noGrp="1"/>
          </p:cNvSpPr>
          <p:nvPr/>
        </p:nvSpPr>
        <p:spPr>
          <a:xfrm>
            <a:off x="6531834" y="2716429"/>
            <a:ext cx="4844144" cy="2195421"/>
          </a:xfrm>
          <a:prstGeom prst="rect">
            <a:avLst/>
          </a:prstGeom>
        </p:spPr>
        <p:txBody>
          <a:bodyPr vert="horz" lIns="91440" tIns="45720" rIns="91440" bIns="45720" rtlCol="0">
            <a:normAutofit/>
          </a:bodyPr>
          <a:lstStyle>
            <a:defPPr>
              <a:defRPr lang="en-US"/>
            </a:defPPr>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None/>
            </a:pPr>
            <a:endParaRPr lang="en-US" sz="2100" i="1">
              <a:latin typeface="+mj-lt"/>
            </a:endParaRPr>
          </a:p>
        </p:txBody>
      </p:sp>
      <p:grpSp>
        <p:nvGrpSpPr>
          <p:cNvPr id="9" name="Group 8">
            <a:extLst>
              <a:ext uri="{FF2B5EF4-FFF2-40B4-BE49-F238E27FC236}">
                <a16:creationId xmlns:a16="http://schemas.microsoft.com/office/drawing/2014/main" id="{28AC3BE9-DA83-CEE5-2348-1375DB1F8C5E}"/>
              </a:ext>
              <a:ext uri="{C183D7F6-B498-43B3-948B-1728B52AA6E4}">
                <adec:decorative xmlns:adec="http://schemas.microsoft.com/office/drawing/2017/decorative" val="1"/>
              </a:ext>
            </a:extLst>
          </p:cNvPr>
          <p:cNvGrpSpPr/>
          <p:nvPr/>
        </p:nvGrpSpPr>
        <p:grpSpPr>
          <a:xfrm flipV="1">
            <a:off x="0" y="5244431"/>
            <a:ext cx="12192000" cy="1613567"/>
            <a:chOff x="0" y="0"/>
            <a:chExt cx="12192000" cy="1309115"/>
          </a:xfrm>
        </p:grpSpPr>
        <p:sp>
          <p:nvSpPr>
            <p:cNvPr id="10" name="Rectangle 9">
              <a:extLst>
                <a:ext uri="{FF2B5EF4-FFF2-40B4-BE49-F238E27FC236}">
                  <a16:creationId xmlns:a16="http://schemas.microsoft.com/office/drawing/2014/main" id="{320B247F-6CBA-7A0F-56F7-F6EE1F05CF05}"/>
                </a:ext>
                <a:ext uri="{C183D7F6-B498-43B3-948B-1728B52AA6E4}">
                  <adec:decorative xmlns:adec="http://schemas.microsoft.com/office/drawing/2017/decorative" val="1"/>
                </a:ext>
              </a:extLst>
            </p:cNvPr>
            <p:cNvSpPr/>
            <p:nvPr/>
          </p:nvSpPr>
          <p:spPr>
            <a:xfrm>
              <a:off x="0" y="0"/>
              <a:ext cx="12192000" cy="1245107"/>
            </a:xfrm>
            <a:prstGeom prst="rect">
              <a:avLst/>
            </a:prstGeom>
            <a:gradFill flip="none" rotWithShape="1">
              <a:gsLst>
                <a:gs pos="40000">
                  <a:srgbClr val="0078D4">
                    <a:alpha val="50000"/>
                  </a:srgbClr>
                </a:gs>
                <a:gs pos="100000">
                  <a:srgbClr val="C53FCC">
                    <a:alpha val="50000"/>
                  </a:srgbClr>
                </a:gs>
              </a:gsLst>
              <a:lin ang="282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2" name="Rectangle 11">
              <a:extLst>
                <a:ext uri="{FF2B5EF4-FFF2-40B4-BE49-F238E27FC236}">
                  <a16:creationId xmlns:a16="http://schemas.microsoft.com/office/drawing/2014/main" id="{42C85868-4719-2751-CF6F-E47C84529AFA}"/>
                </a:ext>
                <a:ext uri="{C183D7F6-B498-43B3-948B-1728B52AA6E4}">
                  <adec:decorative xmlns:adec="http://schemas.microsoft.com/office/drawing/2017/decorative" val="1"/>
                </a:ext>
              </a:extLst>
            </p:cNvPr>
            <p:cNvSpPr/>
            <p:nvPr/>
          </p:nvSpPr>
          <p:spPr>
            <a:xfrm>
              <a:off x="0" y="1245107"/>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sp>
        <p:nvSpPr>
          <p:cNvPr id="13" name="Rectangle: Rounded Corners 12">
            <a:extLst>
              <a:ext uri="{FF2B5EF4-FFF2-40B4-BE49-F238E27FC236}">
                <a16:creationId xmlns:a16="http://schemas.microsoft.com/office/drawing/2014/main" id="{B3B20DB9-EA57-9C70-7651-A8128D057D90}"/>
              </a:ext>
              <a:ext uri="{C183D7F6-B498-43B3-948B-1728B52AA6E4}">
                <adec:decorative xmlns:adec="http://schemas.microsoft.com/office/drawing/2017/decorative" val="1"/>
              </a:ext>
            </a:extLst>
          </p:cNvPr>
          <p:cNvSpPr/>
          <p:nvPr/>
        </p:nvSpPr>
        <p:spPr>
          <a:xfrm>
            <a:off x="0" y="5338913"/>
            <a:ext cx="12192000" cy="1532056"/>
          </a:xfrm>
          <a:prstGeom prst="roundRect">
            <a:avLst>
              <a:gd name="adj" fmla="val 0"/>
            </a:avLst>
          </a:prstGeom>
          <a:solidFill>
            <a:srgbClr val="FFFFFF">
              <a:alpha val="60000"/>
            </a:srgbClr>
          </a:solidFill>
          <a:effectLst/>
        </p:spPr>
        <p:txBody>
          <a:bodyPr wrap="square" lIns="1463040" tIns="36000" rIns="1463040" bIns="3600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0" cap="none" spc="-150" normalizeH="0" baseline="0" noProof="0">
              <a:ln>
                <a:noFill/>
              </a:ln>
              <a:gradFill>
                <a:gsLst>
                  <a:gs pos="0">
                    <a:srgbClr val="BF4DCC"/>
                  </a:gs>
                  <a:gs pos="100000">
                    <a:srgbClr val="0078D4"/>
                  </a:gs>
                </a:gsLst>
                <a:lin ang="2700000" scaled="0"/>
              </a:gradFill>
              <a:effectLst/>
              <a:uLnTx/>
              <a:uFillTx/>
              <a:latin typeface="Segoe UI Semibold"/>
              <a:ea typeface="Calibri" panose="020F0502020204030204" pitchFamily="34" charset="0"/>
              <a:cs typeface="+mn-cs"/>
            </a:endParaRPr>
          </a:p>
        </p:txBody>
      </p:sp>
      <p:sp>
        <p:nvSpPr>
          <p:cNvPr id="8" name="TextBox 7">
            <a:extLst>
              <a:ext uri="{FF2B5EF4-FFF2-40B4-BE49-F238E27FC236}">
                <a16:creationId xmlns:a16="http://schemas.microsoft.com/office/drawing/2014/main" id="{0BC8B859-E2BA-AD2D-D316-7EA6BF8D6506}"/>
              </a:ext>
            </a:extLst>
          </p:cNvPr>
          <p:cNvSpPr txBox="1"/>
          <p:nvPr/>
        </p:nvSpPr>
        <p:spPr>
          <a:xfrm>
            <a:off x="1527109" y="5495934"/>
            <a:ext cx="9122914" cy="1015663"/>
          </a:xfrm>
          <a:prstGeom prst="rect">
            <a:avLst/>
          </a:prstGeom>
          <a:noFill/>
        </p:spPr>
        <p:txBody>
          <a:bodyPr wrap="square">
            <a:spAutoFit/>
          </a:bodyPr>
          <a:lstStyle/>
          <a:p>
            <a:pPr marL="0" indent="0" algn="ctr">
              <a:spcBef>
                <a:spcPts val="2500"/>
              </a:spcBef>
              <a:buFont typeface="Arial" panose="020B0604020202020204" pitchFamily="34" charset="0"/>
              <a:buNone/>
            </a:pPr>
            <a:r>
              <a:rPr lang="en-US" sz="1400" b="1"/>
              <a:t>Complementary Use</a:t>
            </a:r>
          </a:p>
          <a:p>
            <a:pPr marL="0" lvl="1" indent="0" algn="ctr">
              <a:buFont typeface="Arial" panose="020B0604020202020204" pitchFamily="34" charset="0"/>
              <a:buNone/>
            </a:pPr>
            <a:endParaRPr lang="en-US" sz="1400"/>
          </a:p>
          <a:p>
            <a:pPr marL="0" lvl="1" indent="0" algn="ctr">
              <a:buFont typeface="Arial" panose="020B0604020202020204" pitchFamily="34" charset="0"/>
              <a:buNone/>
            </a:pPr>
            <a:r>
              <a:rPr lang="en-US" sz="1600"/>
              <a:t>Facilitator ensures </a:t>
            </a:r>
            <a:r>
              <a:rPr lang="en-US" sz="1600" i="1"/>
              <a:t>team alignment and actionable </a:t>
            </a:r>
            <a:r>
              <a:rPr lang="en-US" sz="1600"/>
              <a:t>outcomes, while Copilot enhances </a:t>
            </a:r>
            <a:r>
              <a:rPr lang="en-US" sz="1600" i="1"/>
              <a:t>individual productivity and preparation</a:t>
            </a:r>
            <a:r>
              <a:rPr lang="en-US" sz="1600"/>
              <a:t>.</a:t>
            </a:r>
          </a:p>
        </p:txBody>
      </p:sp>
      <p:sp>
        <p:nvSpPr>
          <p:cNvPr id="14" name="TextBox 13">
            <a:extLst>
              <a:ext uri="{FF2B5EF4-FFF2-40B4-BE49-F238E27FC236}">
                <a16:creationId xmlns:a16="http://schemas.microsoft.com/office/drawing/2014/main" id="{8EA25355-3D62-047D-53C1-66FCD33B5DB0}"/>
              </a:ext>
            </a:extLst>
          </p:cNvPr>
          <p:cNvSpPr txBox="1"/>
          <p:nvPr/>
        </p:nvSpPr>
        <p:spPr>
          <a:xfrm>
            <a:off x="6531835" y="2651086"/>
            <a:ext cx="4783774" cy="2062103"/>
          </a:xfrm>
          <a:prstGeom prst="rect">
            <a:avLst/>
          </a:prstGeom>
          <a:noFill/>
        </p:spPr>
        <p:txBody>
          <a:bodyPr wrap="square">
            <a:spAutoFit/>
          </a:bodyPr>
          <a:lstStyle/>
          <a:p>
            <a:pPr>
              <a:spcBef>
                <a:spcPts val="600"/>
              </a:spcBef>
            </a:pPr>
            <a:r>
              <a:rPr lang="en-US" sz="1400" b="1"/>
              <a:t>Facilitator Role – Your Meeting Assistant</a:t>
            </a:r>
          </a:p>
          <a:p>
            <a:pPr marL="0" lvl="1" indent="0">
              <a:spcBef>
                <a:spcPts val="0"/>
              </a:spcBef>
              <a:buFont typeface="Arial" panose="020B0604020202020204" pitchFamily="34" charset="0"/>
              <a:buNone/>
            </a:pPr>
            <a:endParaRPr lang="en-US" sz="1200"/>
          </a:p>
          <a:p>
            <a:pPr marL="0" lvl="1" indent="0">
              <a:spcBef>
                <a:spcPts val="0"/>
              </a:spcBef>
              <a:buFont typeface="Arial" panose="020B0604020202020204" pitchFamily="34" charset="0"/>
              <a:buNone/>
            </a:pPr>
            <a:r>
              <a:rPr lang="en-US" sz="1400"/>
              <a:t>Facilitator improves group meetings by managing agendas, tracking time, capturing notes, and summarizing decisions in real time.</a:t>
            </a:r>
          </a:p>
          <a:p>
            <a:pPr marL="0" lvl="1" indent="0">
              <a:lnSpc>
                <a:spcPct val="100000"/>
              </a:lnSpc>
              <a:spcBef>
                <a:spcPts val="0"/>
              </a:spcBef>
              <a:buFont typeface="Arial" panose="020B0604020202020204" pitchFamily="34" charset="0"/>
              <a:buNone/>
            </a:pPr>
            <a:endParaRPr lang="en-US" sz="1600"/>
          </a:p>
          <a:p>
            <a:pPr marL="0" lvl="1" indent="0">
              <a:lnSpc>
                <a:spcPct val="100000"/>
              </a:lnSpc>
              <a:spcBef>
                <a:spcPts val="0"/>
              </a:spcBef>
              <a:buFont typeface="Arial" panose="020B0604020202020204" pitchFamily="34" charset="0"/>
              <a:buNone/>
            </a:pPr>
            <a:r>
              <a:rPr lang="en-US" sz="1400"/>
              <a:t>e.g. @Facilitator add [topic] to the agenda and allocate 10 minutes </a:t>
            </a:r>
          </a:p>
          <a:p>
            <a:pPr marL="0" lvl="1" indent="0" algn="ctr">
              <a:lnSpc>
                <a:spcPct val="100000"/>
              </a:lnSpc>
              <a:spcBef>
                <a:spcPts val="0"/>
              </a:spcBef>
              <a:buFont typeface="Arial" panose="020B0604020202020204" pitchFamily="34" charset="0"/>
              <a:buNone/>
            </a:pPr>
            <a:r>
              <a:rPr lang="en-US" sz="1600">
                <a:latin typeface="+mj-lt"/>
              </a:rPr>
              <a:t>Visible to </a:t>
            </a:r>
            <a:r>
              <a:rPr lang="en-US" sz="1600" i="1">
                <a:latin typeface="+mj-lt"/>
              </a:rPr>
              <a:t>everyone</a:t>
            </a:r>
          </a:p>
        </p:txBody>
      </p:sp>
    </p:spTree>
    <p:extLst>
      <p:ext uri="{BB962C8B-B14F-4D97-AF65-F5344CB8AC3E}">
        <p14:creationId xmlns:p14="http://schemas.microsoft.com/office/powerpoint/2010/main" val="14953786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Shape 3">
            <a:extLst>
              <a:ext uri="{FF2B5EF4-FFF2-40B4-BE49-F238E27FC236}">
                <a16:creationId xmlns:a16="http://schemas.microsoft.com/office/drawing/2014/main" id="{84FD347F-B4AA-FC3C-2C77-CCAE2B38FBFA}"/>
              </a:ext>
              <a:ext uri="{C183D7F6-B498-43B3-948B-1728B52AA6E4}">
                <adec:decorative xmlns:adec="http://schemas.microsoft.com/office/drawing/2017/decorative" val="1"/>
              </a:ext>
            </a:extLst>
          </p:cNvPr>
          <p:cNvSpPr/>
          <p:nvPr/>
        </p:nvSpPr>
        <p:spPr bwMode="auto">
          <a:xfrm>
            <a:off x="0" y="2334640"/>
            <a:ext cx="12192000" cy="4523360"/>
          </a:xfrm>
          <a:prstGeom prst="rect">
            <a:avLst/>
          </a:prstGeom>
          <a:solidFill>
            <a:srgbClr val="D9ECF7">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594360" tIns="45720" rIns="59436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6" name="Rectangle 15" descr="text box describing how Analyst works">
            <a:extLst>
              <a:ext uri="{FF2B5EF4-FFF2-40B4-BE49-F238E27FC236}">
                <a16:creationId xmlns:a16="http://schemas.microsoft.com/office/drawing/2014/main" id="{0E27DA55-8ACC-3394-9575-F0252B537667}"/>
              </a:ext>
            </a:extLst>
          </p:cNvPr>
          <p:cNvSpPr/>
          <p:nvPr/>
        </p:nvSpPr>
        <p:spPr bwMode="auto">
          <a:xfrm>
            <a:off x="705142" y="3102564"/>
            <a:ext cx="10781716" cy="2974060"/>
          </a:xfrm>
          <a:prstGeom prst="rect">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pitchFamily="2" charset="0"/>
              <a:ea typeface="+mn-ea"/>
              <a:cs typeface="Segoe Sans Display" pitchFamily="2" charset="0"/>
            </a:endParaRPr>
          </a:p>
        </p:txBody>
      </p:sp>
      <p:sp>
        <p:nvSpPr>
          <p:cNvPr id="2" name="Title 1">
            <a:extLst>
              <a:ext uri="{FF2B5EF4-FFF2-40B4-BE49-F238E27FC236}">
                <a16:creationId xmlns:a16="http://schemas.microsoft.com/office/drawing/2014/main" id="{C6F8BAF3-17B8-D019-7F46-97A7825016E7}"/>
              </a:ext>
            </a:extLst>
          </p:cNvPr>
          <p:cNvSpPr>
            <a:spLocks noGrp="1"/>
          </p:cNvSpPr>
          <p:nvPr>
            <p:ph type="title"/>
          </p:nvPr>
        </p:nvSpPr>
        <p:spPr>
          <a:xfrm>
            <a:off x="588263" y="457200"/>
            <a:ext cx="11018520" cy="553998"/>
          </a:xfrm>
        </p:spPr>
        <p:txBody>
          <a:bodyPr/>
          <a:lstStyle/>
          <a:p>
            <a:r>
              <a:rPr lang="en-AU"/>
              <a:t>Key Benefits</a:t>
            </a:r>
          </a:p>
        </p:txBody>
      </p:sp>
      <p:graphicFrame>
        <p:nvGraphicFramePr>
          <p:cNvPr id="4" name="Table 3">
            <a:extLst>
              <a:ext uri="{FF2B5EF4-FFF2-40B4-BE49-F238E27FC236}">
                <a16:creationId xmlns:a16="http://schemas.microsoft.com/office/drawing/2014/main" id="{4F5C794B-1A04-2C78-DC57-2175527C696F}"/>
              </a:ext>
            </a:extLst>
          </p:cNvPr>
          <p:cNvGraphicFramePr>
            <a:graphicFrameLocks noGrp="1"/>
          </p:cNvGraphicFramePr>
          <p:nvPr>
            <p:extLst>
              <p:ext uri="{D42A27DB-BD31-4B8C-83A1-F6EECF244321}">
                <p14:modId xmlns:p14="http://schemas.microsoft.com/office/powerpoint/2010/main" val="606298724"/>
              </p:ext>
            </p:extLst>
          </p:nvPr>
        </p:nvGraphicFramePr>
        <p:xfrm>
          <a:off x="776411" y="3302620"/>
          <a:ext cx="10710447" cy="2774004"/>
        </p:xfrm>
        <a:graphic>
          <a:graphicData uri="http://schemas.openxmlformats.org/drawingml/2006/table">
            <a:tbl>
              <a:tblPr firstRow="1" firstCol="1" bandRow="1">
                <a:tableStyleId>{5C22544A-7EE6-4342-B048-85BDC9FD1C3A}</a:tableStyleId>
              </a:tblPr>
              <a:tblGrid>
                <a:gridCol w="805912">
                  <a:extLst>
                    <a:ext uri="{9D8B030D-6E8A-4147-A177-3AD203B41FA5}">
                      <a16:colId xmlns:a16="http://schemas.microsoft.com/office/drawing/2014/main" val="419529123"/>
                    </a:ext>
                  </a:extLst>
                </a:gridCol>
                <a:gridCol w="1935011">
                  <a:extLst>
                    <a:ext uri="{9D8B030D-6E8A-4147-A177-3AD203B41FA5}">
                      <a16:colId xmlns:a16="http://schemas.microsoft.com/office/drawing/2014/main" val="1793691201"/>
                    </a:ext>
                  </a:extLst>
                </a:gridCol>
                <a:gridCol w="1913619">
                  <a:extLst>
                    <a:ext uri="{9D8B030D-6E8A-4147-A177-3AD203B41FA5}">
                      <a16:colId xmlns:a16="http://schemas.microsoft.com/office/drawing/2014/main" val="757685473"/>
                    </a:ext>
                  </a:extLst>
                </a:gridCol>
                <a:gridCol w="2071143">
                  <a:extLst>
                    <a:ext uri="{9D8B030D-6E8A-4147-A177-3AD203B41FA5}">
                      <a16:colId xmlns:a16="http://schemas.microsoft.com/office/drawing/2014/main" val="1936690869"/>
                    </a:ext>
                  </a:extLst>
                </a:gridCol>
                <a:gridCol w="1992381">
                  <a:extLst>
                    <a:ext uri="{9D8B030D-6E8A-4147-A177-3AD203B41FA5}">
                      <a16:colId xmlns:a16="http://schemas.microsoft.com/office/drawing/2014/main" val="717494166"/>
                    </a:ext>
                  </a:extLst>
                </a:gridCol>
                <a:gridCol w="1992381">
                  <a:extLst>
                    <a:ext uri="{9D8B030D-6E8A-4147-A177-3AD203B41FA5}">
                      <a16:colId xmlns:a16="http://schemas.microsoft.com/office/drawing/2014/main" val="2661904891"/>
                    </a:ext>
                  </a:extLst>
                </a:gridCol>
              </a:tblGrid>
              <a:tr h="222918">
                <a:tc>
                  <a:txBody>
                    <a:bodyPr/>
                    <a:lstStyle/>
                    <a:p>
                      <a:pPr algn="ctr"/>
                      <a:endParaRPr lang="en-US" sz="200" b="0">
                        <a:latin typeface="+mn-lt"/>
                      </a:endParaRPr>
                    </a:p>
                  </a:txBody>
                  <a:tcPr marL="45720" marR="45720"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 b="0">
                        <a:latin typeface="+mn-lt"/>
                      </a:endParaRP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 b="0">
                        <a:latin typeface="+mn-lt"/>
                      </a:endParaRP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 b="0">
                        <a:latin typeface="+mn-lt"/>
                      </a:endParaRP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 b="0">
                        <a:latin typeface="+mn-lt"/>
                      </a:endParaRP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 b="0">
                        <a:latin typeface="+mn-lt"/>
                      </a:endParaRPr>
                    </a:p>
                  </a:txBody>
                  <a:tcPr marL="45720" marR="45720" anchor="ctr">
                    <a:lnL w="63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67051948"/>
                  </a:ext>
                </a:extLst>
              </a:tr>
              <a:tr h="947400">
                <a:tc>
                  <a:txBody>
                    <a:bodyPr/>
                    <a:lstStyle/>
                    <a:p>
                      <a:pPr marL="0" marR="0" lvl="2" indent="0" algn="ctr" defTabSz="457200" rtl="0" eaLnBrk="1" fontAlgn="auto" latinLnBrk="0" hangingPunct="1">
                        <a:lnSpc>
                          <a:spcPct val="100000"/>
                        </a:lnSpc>
                        <a:spcBef>
                          <a:spcPts val="400"/>
                        </a:spcBef>
                        <a:spcAft>
                          <a:spcPts val="0"/>
                        </a:spcAft>
                        <a:buClrTx/>
                        <a:buSzPct val="90000"/>
                        <a:buFontTx/>
                        <a:buNone/>
                        <a:tabLst/>
                        <a:defRPr/>
                      </a:pPr>
                      <a:endParaRPr kumimoji="0" lang="en-US" sz="1400" b="0" i="0" u="none" strike="noStrike" kern="1200" cap="none" spc="0" normalizeH="0" baseline="0">
                        <a:ln>
                          <a:noFill/>
                        </a:ln>
                        <a:solidFill>
                          <a:schemeClr val="accent1"/>
                        </a:solidFill>
                        <a:effectLst/>
                        <a:uLnTx/>
                        <a:uFillTx/>
                        <a:latin typeface="Segoe Sans Display Semibold"/>
                        <a:ea typeface="+mn-ea"/>
                        <a:cs typeface="+mn-cs"/>
                      </a:endParaRPr>
                    </a:p>
                  </a:txBody>
                  <a:tcPr marL="45720" marR="45720"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rgbClr val="2A44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2" indent="0" algn="ctr">
                        <a:lnSpc>
                          <a:spcPct val="100000"/>
                        </a:lnSpc>
                        <a:spcBef>
                          <a:spcPts val="400"/>
                        </a:spcBef>
                        <a:spcAft>
                          <a:spcPts val="0"/>
                        </a:spcAft>
                        <a:buNone/>
                      </a:pPr>
                      <a:r>
                        <a:rPr lang="en-US" sz="1400" b="0" i="0" u="none" strike="noStrike" kern="1200" cap="none" spc="0" normalizeH="0" baseline="0" noProof="0">
                          <a:ln>
                            <a:noFill/>
                          </a:ln>
                          <a:solidFill>
                            <a:srgbClr val="091F2C"/>
                          </a:solidFill>
                          <a:effectLst/>
                          <a:uLnTx/>
                          <a:uFillTx/>
                          <a:latin typeface="Segoe Sans Display Semibold"/>
                          <a:ea typeface="+mn-ea"/>
                          <a:cs typeface="Segoe Sans Display Semibold"/>
                        </a:rPr>
                        <a:t>Stay on track effortlessly</a:t>
                      </a:r>
                      <a:endParaRPr kumimoji="0" lang="en-US" sz="1400" b="0" i="0" u="none" strike="noStrike" kern="1200" cap="none" spc="0" normalizeH="0" baseline="0">
                        <a:ln>
                          <a:noFill/>
                        </a:ln>
                        <a:solidFill>
                          <a:schemeClr val="tx1"/>
                        </a:solidFill>
                        <a:effectLst/>
                        <a:uLnTx/>
                        <a:uFillTx/>
                        <a:latin typeface="Segoe Sans Display Semibold"/>
                        <a:ea typeface="+mn-ea"/>
                        <a:cs typeface="+mn-cs"/>
                      </a:endParaRPr>
                    </a:p>
                  </a:txBody>
                  <a:tcPr marL="45720" marR="4572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rgbClr val="2A44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2" indent="0" algn="ctr">
                        <a:lnSpc>
                          <a:spcPct val="100000"/>
                        </a:lnSpc>
                        <a:spcBef>
                          <a:spcPts val="400"/>
                        </a:spcBef>
                        <a:spcAft>
                          <a:spcPts val="0"/>
                        </a:spcAft>
                        <a:buNone/>
                      </a:pPr>
                      <a:r>
                        <a:rPr lang="en-US" sz="1400" b="0" i="0" u="none" strike="noStrike" kern="1200" cap="none" spc="0" normalizeH="0" baseline="0" noProof="0">
                          <a:ln>
                            <a:noFill/>
                          </a:ln>
                          <a:solidFill>
                            <a:srgbClr val="091F2C"/>
                          </a:solidFill>
                          <a:effectLst/>
                          <a:uLnTx/>
                          <a:uFillTx/>
                          <a:latin typeface="Segoe Sans Display Semibold"/>
                          <a:ea typeface="+mn-ea"/>
                          <a:cs typeface="Segoe Sans Display Semibold"/>
                        </a:rPr>
                        <a:t>Never lose a decision or action item</a:t>
                      </a:r>
                      <a:endParaRPr kumimoji="0" lang="en-US" sz="1400" b="0" i="0" u="none" strike="noStrike" kern="1200" cap="none" spc="0" normalizeH="0" baseline="0">
                        <a:ln>
                          <a:noFill/>
                        </a:ln>
                        <a:solidFill>
                          <a:schemeClr val="tx1"/>
                        </a:solidFill>
                        <a:effectLst/>
                        <a:uLnTx/>
                        <a:uFillTx/>
                        <a:latin typeface="Segoe Sans Display Semibold"/>
                        <a:ea typeface="+mn-ea"/>
                        <a:cs typeface="+mn-cs"/>
                      </a:endParaRPr>
                    </a:p>
                  </a:txBody>
                  <a:tcPr marL="45720" marR="4572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rgbClr val="2A44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2" indent="0" algn="ctr">
                        <a:lnSpc>
                          <a:spcPct val="100000"/>
                        </a:lnSpc>
                        <a:spcBef>
                          <a:spcPts val="400"/>
                        </a:spcBef>
                        <a:spcAft>
                          <a:spcPts val="0"/>
                        </a:spcAft>
                        <a:buNone/>
                      </a:pPr>
                      <a:r>
                        <a:rPr lang="en-US" sz="1400" b="0" i="0" u="none" strike="noStrike" kern="1200" cap="none" spc="0" normalizeH="0" baseline="0" noProof="0">
                          <a:ln>
                            <a:noFill/>
                          </a:ln>
                          <a:solidFill>
                            <a:srgbClr val="091F2C"/>
                          </a:solidFill>
                          <a:effectLst/>
                          <a:uLnTx/>
                          <a:uFillTx/>
                          <a:latin typeface="Segoe Sans Display Semibold"/>
                          <a:ea typeface="+mn-ea"/>
                          <a:cs typeface="Segoe Sans Display Semibold"/>
                        </a:rPr>
                        <a:t>Get answers in the moment</a:t>
                      </a:r>
                      <a:endParaRPr kumimoji="0" lang="en-US" sz="1400" b="0" i="0" u="none" strike="noStrike" kern="1200" cap="none" spc="0" normalizeH="0" baseline="0">
                        <a:ln>
                          <a:noFill/>
                        </a:ln>
                        <a:solidFill>
                          <a:schemeClr val="tx1"/>
                        </a:solidFill>
                        <a:effectLst/>
                        <a:uLnTx/>
                        <a:uFillTx/>
                        <a:latin typeface="Segoe Sans Display Semibold"/>
                        <a:ea typeface="+mn-ea"/>
                        <a:cs typeface="+mn-cs"/>
                      </a:endParaRPr>
                    </a:p>
                  </a:txBody>
                  <a:tcPr marL="45720" marR="4572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rgbClr val="2A44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2" indent="0" algn="ctr">
                        <a:lnSpc>
                          <a:spcPct val="100000"/>
                        </a:lnSpc>
                        <a:spcBef>
                          <a:spcPts val="400"/>
                        </a:spcBef>
                        <a:spcAft>
                          <a:spcPts val="0"/>
                        </a:spcAft>
                        <a:buNone/>
                      </a:pPr>
                      <a:r>
                        <a:rPr lang="en-US" sz="1400" b="0" i="0" u="none" strike="noStrike" kern="1200" cap="none" spc="0" normalizeH="0" baseline="0" noProof="0">
                          <a:ln>
                            <a:noFill/>
                          </a:ln>
                          <a:solidFill>
                            <a:srgbClr val="091F2C"/>
                          </a:solidFill>
                          <a:effectLst/>
                          <a:uLnTx/>
                          <a:uFillTx/>
                          <a:latin typeface="Segoe Sans Display Semibold"/>
                          <a:ea typeface="+mn-ea"/>
                          <a:cs typeface="Segoe Sans Display Semibold"/>
                        </a:rPr>
                        <a:t>Turn discussions into deliverables</a:t>
                      </a:r>
                      <a:endParaRPr kumimoji="0" lang="en-US" sz="1400" b="0" i="0" u="none" strike="noStrike" kern="1200" cap="none" spc="0" normalizeH="0" baseline="0">
                        <a:ln>
                          <a:noFill/>
                        </a:ln>
                        <a:solidFill>
                          <a:schemeClr val="tx1"/>
                        </a:solidFill>
                        <a:effectLst/>
                        <a:uLnTx/>
                        <a:uFillTx/>
                        <a:latin typeface="Segoe Sans Display Semibold"/>
                        <a:ea typeface="+mn-ea"/>
                        <a:cs typeface="+mn-cs"/>
                      </a:endParaRPr>
                    </a:p>
                  </a:txBody>
                  <a:tcPr marL="45720" marR="4572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rgbClr val="2A44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2" indent="0" algn="ctr">
                        <a:lnSpc>
                          <a:spcPct val="100000"/>
                        </a:lnSpc>
                        <a:spcBef>
                          <a:spcPts val="400"/>
                        </a:spcBef>
                        <a:spcAft>
                          <a:spcPts val="0"/>
                        </a:spcAft>
                        <a:buNone/>
                      </a:pPr>
                      <a:r>
                        <a:rPr lang="en-US" sz="1400" b="0" i="0" u="none" strike="noStrike" kern="1200" cap="none" spc="0" normalizeH="0" baseline="0" noProof="0">
                          <a:ln>
                            <a:noFill/>
                          </a:ln>
                          <a:solidFill>
                            <a:srgbClr val="091F2C"/>
                          </a:solidFill>
                          <a:effectLst/>
                          <a:uLnTx/>
                          <a:uFillTx/>
                          <a:latin typeface="Segoe Sans Display Semibold"/>
                          <a:ea typeface="+mn-ea"/>
                          <a:cs typeface="Segoe Sans Display Semibold"/>
                        </a:rPr>
                        <a:t>Capture work anywhere</a:t>
                      </a:r>
                      <a:endParaRPr kumimoji="0" lang="en-US" sz="1400" b="0" i="0" u="none" strike="noStrike" kern="1200" cap="none" spc="0" normalizeH="0" baseline="0">
                        <a:ln>
                          <a:noFill/>
                        </a:ln>
                        <a:solidFill>
                          <a:schemeClr val="tx1"/>
                        </a:solidFill>
                        <a:effectLst/>
                        <a:uLnTx/>
                        <a:uFillTx/>
                        <a:latin typeface="Segoe Sans Display Semibold"/>
                        <a:ea typeface="+mn-ea"/>
                        <a:cs typeface="+mn-cs"/>
                      </a:endParaRPr>
                    </a:p>
                  </a:txBody>
                  <a:tcPr marL="45720" marR="45720" anchor="b">
                    <a:lnL w="63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rgbClr val="2A446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5780946"/>
                  </a:ext>
                </a:extLst>
              </a:tr>
              <a:tr h="1603686">
                <a:tc>
                  <a:txBody>
                    <a:bodyPr/>
                    <a:lstStyle/>
                    <a:p>
                      <a:pPr marL="0" marR="0" lvl="0" indent="0" algn="l" defTabSz="932742" rtl="0" eaLnBrk="1" fontAlgn="auto" latinLnBrk="0" hangingPunct="1">
                        <a:lnSpc>
                          <a:spcPct val="100000"/>
                        </a:lnSpc>
                        <a:spcBef>
                          <a:spcPts val="30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mj-lt"/>
                          <a:ea typeface="+mj-ea"/>
                          <a:cs typeface="+mj-cs"/>
                        </a:rPr>
                        <a:t>How Facilitator can help</a:t>
                      </a:r>
                    </a:p>
                  </a:txBody>
                  <a:tcPr anchor="ctr">
                    <a:lnL w="190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rgbClr val="2A446F"/>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spcAft>
                          <a:spcPts val="600"/>
                        </a:spcAft>
                        <a:buNone/>
                      </a:pPr>
                      <a:r>
                        <a:rPr lang="en-GB" sz="1100" b="0" i="0" u="none" strike="noStrike" baseline="0" noProof="0">
                          <a:solidFill>
                            <a:srgbClr val="000000"/>
                          </a:solidFill>
                          <a:latin typeface="Segoe Sans Display"/>
                          <a:cs typeface="Segoe Sans Display"/>
                        </a:rPr>
                        <a:t>Dynamic agendas, time tracking, and gentle reminders keep meetings focused and productive. </a:t>
                      </a:r>
                      <a:endParaRPr lang="en-GB" sz="1100">
                        <a:solidFill>
                          <a:srgbClr val="000000"/>
                        </a:solidFill>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rgbClr val="2A446F"/>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ctr">
                        <a:spcAft>
                          <a:spcPts val="600"/>
                        </a:spcAft>
                        <a:buNone/>
                      </a:pPr>
                      <a:r>
                        <a:rPr lang="en-GB" sz="1100" b="0" i="0" u="none" strike="noStrike" baseline="0" noProof="0">
                          <a:solidFill>
                            <a:srgbClr val="000000"/>
                          </a:solidFill>
                          <a:latin typeface="Segoe Sans Display"/>
                          <a:cs typeface="Segoe Sans Display"/>
                        </a:rPr>
                        <a:t>Real time shared notes and automatic task capture ensure clear follow through.</a:t>
                      </a:r>
                      <a:endParaRPr lang="en-GB" sz="1100">
                        <a:solidFill>
                          <a:srgbClr val="000000"/>
                        </a:solidFill>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rgbClr val="2A446F"/>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ctr">
                        <a:spcAft>
                          <a:spcPts val="600"/>
                        </a:spcAft>
                        <a:buNone/>
                      </a:pPr>
                      <a:r>
                        <a:rPr lang="en-GB" sz="1100" b="0" i="0" u="none" strike="noStrike" baseline="0" noProof="0">
                          <a:solidFill>
                            <a:srgbClr val="000000"/>
                          </a:solidFill>
                          <a:latin typeface="Segoe Sans Display"/>
                          <a:cs typeface="Segoe Sans Display"/>
                        </a:rPr>
                        <a:t>Instantly surface relevant insights from the meeting, your work data, or the web.</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rgbClr val="2A446F"/>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a:lnSpc>
                          <a:spcPct val="100000"/>
                        </a:lnSpc>
                        <a:spcBef>
                          <a:spcPts val="300"/>
                        </a:spcBef>
                        <a:spcAft>
                          <a:spcPts val="0"/>
                        </a:spcAft>
                        <a:buNone/>
                      </a:pPr>
                      <a:r>
                        <a:rPr lang="en-US" sz="1100" b="0" i="0" u="none" strike="noStrike" kern="1200" spc="0" baseline="0" noProof="0">
                          <a:solidFill>
                            <a:srgbClr val="091F2C"/>
                          </a:solidFill>
                          <a:latin typeface="Segoe Sans Display"/>
                          <a:cs typeface="Segoe Sans Display"/>
                        </a:rPr>
                        <a:t>Generate documents, summaries, and drafts directly from what was said</a:t>
                      </a:r>
                      <a:r>
                        <a:rPr lang="en-US" sz="1100" b="0" i="0" u="none" strike="noStrike" kern="1200" spc="0" baseline="0" noProof="0">
                          <a:solidFill>
                            <a:srgbClr val="091F2C"/>
                          </a:solidFill>
                          <a:latin typeface="Segoe Sans Display"/>
                          <a:ea typeface="+mn-ea"/>
                          <a:cs typeface="Segoe Sans Display"/>
                        </a:rPr>
                        <a:t>. </a:t>
                      </a:r>
                      <a:endParaRPr lang="en-US" sz="1100" b="0" strike="noStrike" kern="1200" spc="0" noProof="0">
                        <a:solidFill>
                          <a:schemeClr val="tx1"/>
                        </a:solidFill>
                        <a:latin typeface="+mn-lt"/>
                        <a:ea typeface="+mn-ea"/>
                        <a:cs typeface="+mn-cs"/>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rgbClr val="2A446F"/>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ctr">
                        <a:spcAft>
                          <a:spcPts val="600"/>
                        </a:spcAft>
                        <a:buNone/>
                      </a:pPr>
                      <a:r>
                        <a:rPr lang="en-GB" sz="1100" b="0" i="0" u="none" strike="noStrike" baseline="0" noProof="0">
                          <a:solidFill>
                            <a:srgbClr val="000000"/>
                          </a:solidFill>
                          <a:latin typeface="Segoe Sans Display"/>
                          <a:cs typeface="Segoe Sans Display"/>
                        </a:rPr>
                        <a:t>From Teams Rooms to hallway chats, every important moment becomes structured output.</a:t>
                      </a:r>
                      <a:endParaRPr lang="en-GB" sz="1100">
                        <a:solidFill>
                          <a:srgbClr val="000000"/>
                        </a:solidFill>
                      </a:endParaRPr>
                    </a:p>
                  </a:txBody>
                  <a:tcPr anchor="ctr">
                    <a:lnL w="6350" cap="flat" cmpd="sng" algn="ctr">
                      <a:solidFill>
                        <a:schemeClr val="bg1">
                          <a:lumMod val="85000"/>
                        </a:schemeClr>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2A446F"/>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299596279"/>
                  </a:ext>
                </a:extLst>
              </a:tr>
            </a:tbl>
          </a:graphicData>
        </a:graphic>
      </p:graphicFrame>
      <p:sp>
        <p:nvSpPr>
          <p:cNvPr id="7" name="TextBox 6">
            <a:extLst>
              <a:ext uri="{FF2B5EF4-FFF2-40B4-BE49-F238E27FC236}">
                <a16:creationId xmlns:a16="http://schemas.microsoft.com/office/drawing/2014/main" id="{F0598BD6-C78D-E220-568C-80D3823A6E01}"/>
              </a:ext>
            </a:extLst>
          </p:cNvPr>
          <p:cNvSpPr txBox="1"/>
          <p:nvPr/>
        </p:nvSpPr>
        <p:spPr>
          <a:xfrm>
            <a:off x="533400" y="1211254"/>
            <a:ext cx="11018520" cy="923330"/>
          </a:xfrm>
          <a:prstGeom prst="rect">
            <a:avLst/>
          </a:prstGeom>
          <a:noFill/>
        </p:spPr>
        <p:txBody>
          <a:bodyPr wrap="square">
            <a:spAutoFit/>
          </a:bodyPr>
          <a:lstStyle/>
          <a:p>
            <a:pPr marL="0" algn="l">
              <a:spcAft>
                <a:spcPts val="1800"/>
              </a:spcAft>
              <a:buNone/>
            </a:pPr>
            <a:r>
              <a:rPr lang="en-GB" sz="1800" b="0" i="0">
                <a:effectLst/>
                <a:latin typeface="Segoe UI" panose="020B0502040204020203" pitchFamily="34" charset="0"/>
              </a:rPr>
              <a:t>The Facilitator agent in Microsoft Teams enhances productivity and collaboration by providing real-time summarization of meetings and chats. This AI-powered feature captures ongoing conversations and generates notes instantly, ensuring key points and actions are documented accurately.</a:t>
            </a:r>
          </a:p>
        </p:txBody>
      </p:sp>
      <p:pic>
        <p:nvPicPr>
          <p:cNvPr id="6" name="Graphic 5" descr="Document with solid fill">
            <a:extLst>
              <a:ext uri="{FF2B5EF4-FFF2-40B4-BE49-F238E27FC236}">
                <a16:creationId xmlns:a16="http://schemas.microsoft.com/office/drawing/2014/main" id="{B13C68CC-1486-1DA8-6FCB-43459E6E5672}"/>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198235" y="3352995"/>
            <a:ext cx="517600" cy="517600"/>
          </a:xfrm>
          <a:prstGeom prst="rect">
            <a:avLst/>
          </a:prstGeom>
        </p:spPr>
      </p:pic>
      <p:pic>
        <p:nvPicPr>
          <p:cNvPr id="9" name="Graphic 8" descr="Chevron arrows with solid fill">
            <a:extLst>
              <a:ext uri="{FF2B5EF4-FFF2-40B4-BE49-F238E27FC236}">
                <a16:creationId xmlns:a16="http://schemas.microsoft.com/office/drawing/2014/main" id="{833B3224-391D-EF46-A732-714359CBDAE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10800000">
            <a:off x="8272145" y="3352995"/>
            <a:ext cx="517600" cy="517600"/>
          </a:xfrm>
          <a:prstGeom prst="rect">
            <a:avLst/>
          </a:prstGeom>
        </p:spPr>
      </p:pic>
      <p:pic>
        <p:nvPicPr>
          <p:cNvPr id="11" name="Graphic 10" descr="Connected outline">
            <a:extLst>
              <a:ext uri="{FF2B5EF4-FFF2-40B4-BE49-F238E27FC236}">
                <a16:creationId xmlns:a16="http://schemas.microsoft.com/office/drawing/2014/main" id="{82ECF063-F01E-0862-BFD3-AD999B15552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10800000">
            <a:off x="10177425" y="3352995"/>
            <a:ext cx="517600" cy="517600"/>
          </a:xfrm>
          <a:prstGeom prst="rect">
            <a:avLst/>
          </a:prstGeom>
        </p:spPr>
      </p:pic>
      <p:pic>
        <p:nvPicPr>
          <p:cNvPr id="13" name="Graphic 12" descr="Run with solid fill">
            <a:extLst>
              <a:ext uri="{FF2B5EF4-FFF2-40B4-BE49-F238E27FC236}">
                <a16:creationId xmlns:a16="http://schemas.microsoft.com/office/drawing/2014/main" id="{2D2FE59B-11BD-A4D8-0570-C34BFE775BA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269845" y="3352995"/>
            <a:ext cx="517600" cy="517600"/>
          </a:xfrm>
          <a:prstGeom prst="rect">
            <a:avLst/>
          </a:prstGeom>
        </p:spPr>
      </p:pic>
      <p:pic>
        <p:nvPicPr>
          <p:cNvPr id="15" name="Graphic 14" descr="Users with solid fill">
            <a:extLst>
              <a:ext uri="{FF2B5EF4-FFF2-40B4-BE49-F238E27FC236}">
                <a16:creationId xmlns:a16="http://schemas.microsoft.com/office/drawing/2014/main" id="{094BC649-E32B-3A27-C55E-4C2E580E9C2C}"/>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208640" y="3252245"/>
            <a:ext cx="517600" cy="618350"/>
          </a:xfrm>
          <a:prstGeom prst="rect">
            <a:avLst/>
          </a:prstGeom>
        </p:spPr>
      </p:pic>
    </p:spTree>
    <p:extLst>
      <p:ext uri="{BB962C8B-B14F-4D97-AF65-F5344CB8AC3E}">
        <p14:creationId xmlns:p14="http://schemas.microsoft.com/office/powerpoint/2010/main" val="425879289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CCA33-18CD-8A15-3B10-70ED832E54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3A782A-D13F-0C59-53A8-75042C30FD14}"/>
              </a:ext>
            </a:extLst>
          </p:cNvPr>
          <p:cNvSpPr>
            <a:spLocks noGrp="1"/>
          </p:cNvSpPr>
          <p:nvPr>
            <p:ph type="title"/>
          </p:nvPr>
        </p:nvSpPr>
        <p:spPr>
          <a:xfrm>
            <a:off x="584200" y="2302670"/>
            <a:ext cx="4080397" cy="1231106"/>
          </a:xfrm>
        </p:spPr>
        <p:txBody>
          <a:bodyPr/>
          <a:lstStyle/>
          <a:p>
            <a:r>
              <a:rPr lang="en-GB"/>
              <a:t>Word, Excel, and PowerPoint</a:t>
            </a:r>
            <a:endParaRPr lang="en-AU"/>
          </a:p>
        </p:txBody>
      </p:sp>
      <p:sp>
        <p:nvSpPr>
          <p:cNvPr id="3" name="Text Placeholder 2">
            <a:extLst>
              <a:ext uri="{FF2B5EF4-FFF2-40B4-BE49-F238E27FC236}">
                <a16:creationId xmlns:a16="http://schemas.microsoft.com/office/drawing/2014/main" id="{61BA07D0-6137-DD91-9818-874EFF2C21B2}"/>
              </a:ext>
            </a:extLst>
          </p:cNvPr>
          <p:cNvSpPr>
            <a:spLocks noGrp="1"/>
          </p:cNvSpPr>
          <p:nvPr>
            <p:ph type="body" sz="quarter" idx="12"/>
          </p:nvPr>
        </p:nvSpPr>
        <p:spPr>
          <a:xfrm>
            <a:off x="584200" y="3962400"/>
            <a:ext cx="4080397" cy="246221"/>
          </a:xfrm>
        </p:spPr>
        <p:txBody>
          <a:bodyPr/>
          <a:lstStyle/>
          <a:p>
            <a:r>
              <a:rPr lang="en-US" b="1">
                <a:ln w="3175">
                  <a:noFill/>
                </a:ln>
                <a:solidFill>
                  <a:schemeClr val="accent1"/>
                </a:solidFill>
                <a:latin typeface="Segoe Sans Text Semibold" pitchFamily="2" charset="0"/>
                <a:cs typeface="Segoe Sans Text Semibold" pitchFamily="2" charset="0"/>
              </a:rPr>
              <a:t>Included with Microsoft 365 Copilot</a:t>
            </a:r>
          </a:p>
        </p:txBody>
      </p:sp>
    </p:spTree>
    <p:extLst>
      <p:ext uri="{BB962C8B-B14F-4D97-AF65-F5344CB8AC3E}">
        <p14:creationId xmlns:p14="http://schemas.microsoft.com/office/powerpoint/2010/main" val="1845432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00F6A-D187-8640-3151-C1FBF9813057}"/>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28B41638-9E62-37B8-53A3-05B61BAB47E9}"/>
              </a:ext>
              <a:ext uri="{C183D7F6-B498-43B3-948B-1728B52AA6E4}">
                <adec:decorative xmlns:adec="http://schemas.microsoft.com/office/drawing/2017/decorative" val="1"/>
              </a:ext>
            </a:extLst>
          </p:cNvPr>
          <p:cNvSpPr/>
          <p:nvPr/>
        </p:nvSpPr>
        <p:spPr>
          <a:xfrm rot="16200000">
            <a:off x="5194299" y="-139704"/>
            <a:ext cx="6858001" cy="7137400"/>
          </a:xfrm>
          <a:prstGeom prst="rect">
            <a:avLst/>
          </a:prstGeom>
          <a:gradFill flip="none" rotWithShape="1">
            <a:gsLst>
              <a:gs pos="40000">
                <a:srgbClr val="0078D4">
                  <a:alpha val="50000"/>
                </a:srgbClr>
              </a:gs>
              <a:gs pos="100000">
                <a:srgbClr val="C53FCC">
                  <a:alpha val="50000"/>
                </a:srgbClr>
              </a:gs>
            </a:gsLst>
            <a:lin ang="282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21" name="Rectangle 20">
            <a:extLst>
              <a:ext uri="{FF2B5EF4-FFF2-40B4-BE49-F238E27FC236}">
                <a16:creationId xmlns:a16="http://schemas.microsoft.com/office/drawing/2014/main" id="{84BB7CEC-5008-2676-BB99-1A1A4E20EB24}"/>
              </a:ext>
              <a:ext uri="{C183D7F6-B498-43B3-948B-1728B52AA6E4}">
                <adec:decorative xmlns:adec="http://schemas.microsoft.com/office/drawing/2017/decorative" val="1"/>
              </a:ext>
            </a:extLst>
          </p:cNvPr>
          <p:cNvSpPr/>
          <p:nvPr/>
        </p:nvSpPr>
        <p:spPr>
          <a:xfrm>
            <a:off x="5012513" y="-8"/>
            <a:ext cx="64008" cy="6858000"/>
          </a:xfrm>
          <a:prstGeom prst="rect">
            <a:avLst/>
          </a:prstGeom>
          <a:gradFill flip="none" rotWithShape="1">
            <a:gsLst>
              <a:gs pos="0">
                <a:srgbClr val="0078D4"/>
              </a:gs>
              <a:gs pos="100000">
                <a:srgbClr val="C53FCC"/>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 name="Title 1">
            <a:extLst>
              <a:ext uri="{FF2B5EF4-FFF2-40B4-BE49-F238E27FC236}">
                <a16:creationId xmlns:a16="http://schemas.microsoft.com/office/drawing/2014/main" id="{B54ACAC5-0607-C3F1-2FB6-FB3CFE287882}"/>
              </a:ext>
            </a:extLst>
          </p:cNvPr>
          <p:cNvSpPr>
            <a:spLocks noGrp="1"/>
          </p:cNvSpPr>
          <p:nvPr>
            <p:ph type="title"/>
          </p:nvPr>
        </p:nvSpPr>
        <p:spPr>
          <a:xfrm>
            <a:off x="339767" y="457200"/>
            <a:ext cx="3749221" cy="1107996"/>
          </a:xfrm>
        </p:spPr>
        <p:txBody>
          <a:bodyPr/>
          <a:lstStyle/>
          <a:p>
            <a:r>
              <a:rPr lang="en-US"/>
              <a:t>Experience the Benefits today</a:t>
            </a:r>
            <a:endParaRPr lang="en-GB"/>
          </a:p>
        </p:txBody>
      </p:sp>
      <p:sp>
        <p:nvSpPr>
          <p:cNvPr id="22" name="Rectangle: Rounded Corners 21">
            <a:extLst>
              <a:ext uri="{FF2B5EF4-FFF2-40B4-BE49-F238E27FC236}">
                <a16:creationId xmlns:a16="http://schemas.microsoft.com/office/drawing/2014/main" id="{63BF7B6E-2299-58D3-1CA0-3F09DF97183A}"/>
              </a:ext>
              <a:ext uri="{C183D7F6-B498-43B3-948B-1728B52AA6E4}">
                <adec:decorative xmlns:adec="http://schemas.microsoft.com/office/drawing/2017/decorative" val="1"/>
              </a:ext>
            </a:extLst>
          </p:cNvPr>
          <p:cNvSpPr/>
          <p:nvPr/>
        </p:nvSpPr>
        <p:spPr bwMode="auto">
          <a:xfrm>
            <a:off x="5374467" y="457200"/>
            <a:ext cx="6309534" cy="4851400"/>
          </a:xfrm>
          <a:prstGeom prst="roundRect">
            <a:avLst>
              <a:gd name="adj" fmla="val 2650"/>
            </a:avLst>
          </a:prstGeom>
          <a:solidFill>
            <a:srgbClr val="FFFCFC"/>
          </a:solidFill>
          <a:ln w="76200">
            <a:solidFill>
              <a:schemeClr val="tx2"/>
            </a:soli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4" name="Rectangle 23" descr="text box describing how Analyst works">
            <a:extLst>
              <a:ext uri="{FF2B5EF4-FFF2-40B4-BE49-F238E27FC236}">
                <a16:creationId xmlns:a16="http://schemas.microsoft.com/office/drawing/2014/main" id="{AD285AF2-D19D-B0DF-412B-9D62E74866FD}"/>
              </a:ext>
            </a:extLst>
          </p:cNvPr>
          <p:cNvSpPr/>
          <p:nvPr/>
        </p:nvSpPr>
        <p:spPr bwMode="auto">
          <a:xfrm>
            <a:off x="0" y="1790700"/>
            <a:ext cx="4828363" cy="5067300"/>
          </a:xfrm>
          <a:prstGeom prst="rect">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pitchFamily="2" charset="0"/>
              <a:ea typeface="+mn-ea"/>
              <a:cs typeface="Segoe Sans Display" pitchFamily="2" charset="0"/>
            </a:endParaRPr>
          </a:p>
        </p:txBody>
      </p:sp>
      <p:sp>
        <p:nvSpPr>
          <p:cNvPr id="27" name="Rectangle: Single Corner Rounded 26" descr="text box describing how Analyst works">
            <a:extLst>
              <a:ext uri="{FF2B5EF4-FFF2-40B4-BE49-F238E27FC236}">
                <a16:creationId xmlns:a16="http://schemas.microsoft.com/office/drawing/2014/main" id="{6B9E2666-6A75-2940-7EBC-A3BB3648C1BA}"/>
              </a:ext>
            </a:extLst>
          </p:cNvPr>
          <p:cNvSpPr/>
          <p:nvPr/>
        </p:nvSpPr>
        <p:spPr bwMode="auto">
          <a:xfrm flipH="1">
            <a:off x="5307847" y="5500926"/>
            <a:ext cx="6884154" cy="1357074"/>
          </a:xfrm>
          <a:prstGeom prst="round1Rect">
            <a:avLst>
              <a:gd name="adj" fmla="val 12924"/>
            </a:avLst>
          </a:prstGeom>
          <a:solidFill>
            <a:srgbClr val="FFFCFC">
              <a:alpha val="91000"/>
            </a:srgbClr>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pitchFamily="2" charset="0"/>
              <a:ea typeface="+mn-ea"/>
              <a:cs typeface="Segoe Sans Display" pitchFamily="2" charset="0"/>
            </a:endParaRPr>
          </a:p>
        </p:txBody>
      </p:sp>
      <p:sp>
        <p:nvSpPr>
          <p:cNvPr id="28" name="TextBox 27">
            <a:extLst>
              <a:ext uri="{FF2B5EF4-FFF2-40B4-BE49-F238E27FC236}">
                <a16:creationId xmlns:a16="http://schemas.microsoft.com/office/drawing/2014/main" id="{F6C5D88D-2040-7565-EA06-4319C6CF62DA}"/>
              </a:ext>
            </a:extLst>
          </p:cNvPr>
          <p:cNvSpPr txBox="1"/>
          <p:nvPr/>
        </p:nvSpPr>
        <p:spPr>
          <a:xfrm>
            <a:off x="5638506" y="5633070"/>
            <a:ext cx="6369344" cy="86177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91F2C"/>
                </a:solidFill>
                <a:effectLst/>
                <a:uLnTx/>
                <a:uFillTx/>
                <a:latin typeface="Segoe Sans Display Semibold"/>
                <a:ea typeface="+mn-ea"/>
                <a:cs typeface="+mn-cs"/>
              </a:rPr>
              <a:t>Learn more</a:t>
            </a:r>
          </a:p>
          <a:p>
            <a:pPr marL="254000" indent="-196850">
              <a:buFont typeface="Arial" panose="020B0604020202020204" pitchFamily="34" charset="0"/>
              <a:buChar char="•"/>
              <a:defRPr/>
            </a:pPr>
            <a:r>
              <a:rPr lang="en-GB" sz="1400">
                <a:hlinkClick r:id="rId3"/>
              </a:rPr>
              <a:t>Set up Facilitator in Microsoft Teams - Microsoft Teams | Microsoft Learn</a:t>
            </a:r>
            <a:endParaRPr lang="en-GB" sz="1400"/>
          </a:p>
          <a:p>
            <a:pPr marL="254000" indent="-196850">
              <a:buFont typeface="Arial" panose="020B0604020202020204" pitchFamily="34" charset="0"/>
              <a:buChar char="•"/>
              <a:defRPr/>
            </a:pPr>
            <a:r>
              <a:rPr lang="en-AU" sz="1400">
                <a:hlinkClick r:id="rId4"/>
              </a:rPr>
              <a:t>Facilitator Video Overview</a:t>
            </a:r>
            <a:endParaRPr lang="en-AU" sz="1400"/>
          </a:p>
          <a:p>
            <a:pPr marL="254000" marR="0" lvl="0" indent="-1968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5" name="Text Placeholder 2">
            <a:extLst>
              <a:ext uri="{FF2B5EF4-FFF2-40B4-BE49-F238E27FC236}">
                <a16:creationId xmlns:a16="http://schemas.microsoft.com/office/drawing/2014/main" id="{F23B9732-B403-472D-D4E5-FCED8CB93115}"/>
              </a:ext>
            </a:extLst>
          </p:cNvPr>
          <p:cNvSpPr txBox="1">
            <a:spLocks/>
          </p:cNvSpPr>
          <p:nvPr/>
        </p:nvSpPr>
        <p:spPr>
          <a:xfrm>
            <a:off x="6000045" y="869916"/>
            <a:ext cx="5457163" cy="3099324"/>
          </a:xfrm>
          <a:prstGeom prst="rect">
            <a:avLst/>
          </a:prstGeom>
        </p:spPr>
        <p:txBody>
          <a:bodyPr wrap="square" lIns="0" tIns="0" rIns="0" bIns="0" anchor="t">
            <a:noAutofit/>
          </a:bodyPr>
          <a:lstStyle>
            <a:lvl1pPr marL="285750" marR="0" indent="-285750" algn="l" defTabSz="914400" rtl="0" eaLnBrk="1" fontAlgn="auto" latinLnBrk="0" hangingPunct="1">
              <a:lnSpc>
                <a:spcPct val="100000"/>
              </a:lnSpc>
              <a:spcBef>
                <a:spcPct val="20000"/>
              </a:spcBef>
              <a:spcAft>
                <a:spcPts val="0"/>
              </a:spcAft>
              <a:buClrTx/>
              <a:buSzPct val="90000"/>
              <a:buFont typeface="Arial" panose="020B0604020202020204" pitchFamily="34" charset="0"/>
              <a:buChar char="•"/>
              <a:tabLst/>
              <a:defRPr kumimoji="0" lang="en-US" sz="1600" b="0" i="0" u="none" strike="noStrike" kern="1200" cap="none" spc="0" normalizeH="0" baseline="0" dirty="0">
                <a:ln>
                  <a:noFill/>
                </a:ln>
                <a:solidFill>
                  <a:schemeClr val="accent2"/>
                </a:solidFill>
                <a:effectLst/>
                <a:uLnTx/>
                <a:uFillTx/>
                <a:latin typeface="Segoe Sans Display Semibold"/>
                <a:ea typeface="+mn-ea"/>
                <a:cs typeface="+mn-cs"/>
              </a:defRPr>
            </a:lvl1pPr>
            <a:lvl2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2pPr>
            <a:lvl3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3pPr>
            <a:lvl4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4pPr>
            <a:lvl5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a:solidFill>
                  <a:schemeClr val="accent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2" indent="0" algn="l" defTabSz="457200"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70C0"/>
                </a:solidFill>
                <a:effectLst/>
                <a:uLnTx/>
                <a:uFillTx/>
                <a:latin typeface="Segoe Sans Display Semibold"/>
                <a:ea typeface="+mn-ea"/>
                <a:cs typeface="+mn-cs"/>
              </a:rPr>
              <a:t>Turn on during scheduling</a:t>
            </a:r>
          </a:p>
          <a:p>
            <a:r>
              <a:rPr lang="en-GB">
                <a:solidFill>
                  <a:schemeClr val="tx1"/>
                </a:solidFill>
              </a:rPr>
              <a:t>Select </a:t>
            </a:r>
            <a:r>
              <a:rPr lang="en-GB" b="1">
                <a:solidFill>
                  <a:schemeClr val="tx1"/>
                </a:solidFill>
              </a:rPr>
              <a:t>Turn On Facilitator during meeting creation. </a:t>
            </a:r>
          </a:p>
          <a:p>
            <a:endParaRPr lang="en-GB" b="1">
              <a:solidFill>
                <a:schemeClr val="tx1"/>
              </a:solidFill>
            </a:endParaRPr>
          </a:p>
          <a:p>
            <a:endParaRPr lang="en-GB" b="1"/>
          </a:p>
          <a:p>
            <a:pPr marL="0" indent="0">
              <a:buNone/>
            </a:pPr>
            <a:r>
              <a:rPr lang="en-GB" b="1">
                <a:solidFill>
                  <a:schemeClr val="accent1"/>
                </a:solidFill>
              </a:rPr>
              <a:t>Or </a:t>
            </a:r>
          </a:p>
          <a:p>
            <a:pPr marL="0" indent="0">
              <a:buNone/>
            </a:pPr>
            <a:r>
              <a:rPr lang="en-GB" b="1">
                <a:solidFill>
                  <a:schemeClr val="tx1"/>
                </a:solidFill>
              </a:rPr>
              <a:t>Select</a:t>
            </a:r>
          </a:p>
          <a:p>
            <a:r>
              <a:rPr lang="en-GB" b="1">
                <a:solidFill>
                  <a:schemeClr val="tx1"/>
                </a:solidFill>
              </a:rPr>
              <a:t>Options </a:t>
            </a:r>
            <a:r>
              <a:rPr lang="en-GB">
                <a:solidFill>
                  <a:schemeClr val="tx1"/>
                </a:solidFill>
              </a:rPr>
              <a:t>&gt;</a:t>
            </a:r>
            <a:r>
              <a:rPr lang="en-GB" b="1">
                <a:solidFill>
                  <a:schemeClr val="tx1"/>
                </a:solidFill>
              </a:rPr>
              <a:t> </a:t>
            </a:r>
          </a:p>
          <a:p>
            <a:r>
              <a:rPr lang="en-GB" b="1">
                <a:solidFill>
                  <a:schemeClr val="tx1"/>
                </a:solidFill>
              </a:rPr>
              <a:t>Copilot and AI</a:t>
            </a:r>
          </a:p>
          <a:p>
            <a:r>
              <a:rPr lang="en-GB" b="1">
                <a:solidFill>
                  <a:schemeClr val="tx1"/>
                </a:solidFill>
              </a:rPr>
              <a:t>Toggle Facilitator </a:t>
            </a:r>
            <a:r>
              <a:rPr lang="en-GB">
                <a:solidFill>
                  <a:schemeClr val="tx1"/>
                </a:solidFill>
              </a:rPr>
              <a:t>​​​​​​​On</a:t>
            </a:r>
          </a:p>
          <a:p>
            <a:pPr marL="0" indent="0">
              <a:buNone/>
            </a:pPr>
            <a:endParaRPr kumimoji="0" lang="en-US" sz="2000" b="0"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6" name="Text Placeholder 2">
            <a:extLst>
              <a:ext uri="{FF2B5EF4-FFF2-40B4-BE49-F238E27FC236}">
                <a16:creationId xmlns:a16="http://schemas.microsoft.com/office/drawing/2014/main" id="{A03D2B81-AFFC-D6F0-A9D1-D544AACEFDF5}"/>
              </a:ext>
            </a:extLst>
          </p:cNvPr>
          <p:cNvSpPr txBox="1">
            <a:spLocks/>
          </p:cNvSpPr>
          <p:nvPr/>
        </p:nvSpPr>
        <p:spPr>
          <a:xfrm>
            <a:off x="5988063" y="4080357"/>
            <a:ext cx="5406707" cy="1076668"/>
          </a:xfrm>
          <a:prstGeom prst="rect">
            <a:avLst/>
          </a:prstGeom>
        </p:spPr>
        <p:txBody>
          <a:bodyPr wrap="square" lIns="0" tIns="0" rIns="0" bIns="0" anchor="t">
            <a:noAutofit/>
          </a:bodyPr>
          <a:lstStyle>
            <a:lvl1pPr marL="285750" marR="0" indent="-285750" algn="l" defTabSz="914400" rtl="0" eaLnBrk="1" fontAlgn="auto" latinLnBrk="0" hangingPunct="1">
              <a:lnSpc>
                <a:spcPct val="100000"/>
              </a:lnSpc>
              <a:spcBef>
                <a:spcPct val="20000"/>
              </a:spcBef>
              <a:spcAft>
                <a:spcPts val="0"/>
              </a:spcAft>
              <a:buClrTx/>
              <a:buSzPct val="90000"/>
              <a:buFont typeface="Arial" panose="020B0604020202020204" pitchFamily="34" charset="0"/>
              <a:buChar char="•"/>
              <a:tabLst/>
              <a:defRPr kumimoji="0" lang="en-US" sz="1600" b="0" i="0" u="none" strike="noStrike" kern="1200" cap="none" spc="0" normalizeH="0" baseline="0" dirty="0">
                <a:ln>
                  <a:noFill/>
                </a:ln>
                <a:solidFill>
                  <a:schemeClr val="accent2"/>
                </a:solidFill>
                <a:effectLst/>
                <a:uLnTx/>
                <a:uFillTx/>
                <a:latin typeface="Segoe Sans Display Semibold"/>
                <a:ea typeface="+mn-ea"/>
                <a:cs typeface="+mn-cs"/>
              </a:defRPr>
            </a:lvl1pPr>
            <a:lvl2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2pPr>
            <a:lvl3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3pPr>
            <a:lvl4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4pPr>
            <a:lvl5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a:solidFill>
                  <a:schemeClr val="accent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2" indent="0" algn="l" defTabSz="457200"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70C0"/>
                </a:solidFill>
                <a:effectLst/>
                <a:uLnTx/>
                <a:uFillTx/>
                <a:latin typeface="Segoe Sans Display Semibold"/>
                <a:ea typeface="+mn-ea"/>
                <a:cs typeface="+mn-cs"/>
              </a:rPr>
              <a:t>Turn on during the Meeting</a:t>
            </a:r>
          </a:p>
          <a:p>
            <a:r>
              <a:rPr lang="en-GB">
                <a:solidFill>
                  <a:schemeClr val="tx1"/>
                </a:solidFill>
              </a:rPr>
              <a:t>Select &gt;</a:t>
            </a:r>
            <a:r>
              <a:rPr lang="en-GB" b="1">
                <a:solidFill>
                  <a:schemeClr val="tx1"/>
                </a:solidFill>
              </a:rPr>
              <a:t>More actions …</a:t>
            </a:r>
            <a:r>
              <a:rPr lang="en-GB">
                <a:solidFill>
                  <a:schemeClr val="tx1"/>
                </a:solidFill>
              </a:rPr>
              <a:t> from the meeting controls.</a:t>
            </a:r>
          </a:p>
          <a:p>
            <a:r>
              <a:rPr lang="en-GB">
                <a:solidFill>
                  <a:schemeClr val="tx1"/>
                </a:solidFill>
              </a:rPr>
              <a:t>Select &gt;</a:t>
            </a:r>
            <a:r>
              <a:rPr lang="en-GB" b="1">
                <a:solidFill>
                  <a:schemeClr val="tx1"/>
                </a:solidFill>
              </a:rPr>
              <a:t>Turn on Facilitator</a:t>
            </a:r>
            <a:r>
              <a:rPr lang="en-GB">
                <a:solidFill>
                  <a:schemeClr val="tx1"/>
                </a:solidFill>
              </a:rPr>
              <a:t> from the menu.</a:t>
            </a:r>
          </a:p>
          <a:p>
            <a:pPr marL="85725" marR="0" lvl="0" indent="0" algn="l" defTabSz="932742" rtl="0" eaLnBrk="1" fontAlgn="auto" latinLnBrk="0" hangingPunct="1">
              <a:lnSpc>
                <a:spcPct val="100000"/>
              </a:lnSpc>
              <a:spcBef>
                <a:spcPts val="0"/>
              </a:spcBef>
              <a:spcAft>
                <a:spcPts val="600"/>
              </a:spcAft>
              <a:buClrTx/>
              <a:buSzPct val="100000"/>
              <a:buNone/>
              <a:tabLst/>
              <a:defRPr/>
            </a:pPr>
            <a:endParaRPr kumimoji="0" lang="en-US" sz="1600" b="0" i="0" u="none" strike="noStrike" kern="1200" cap="none" spc="0" normalizeH="0" baseline="0" noProof="0">
              <a:ln>
                <a:noFill/>
              </a:ln>
              <a:solidFill>
                <a:srgbClr val="091F2C"/>
              </a:solidFill>
              <a:effectLst/>
              <a:uLnTx/>
              <a:uFillTx/>
              <a:latin typeface="Segoe Sans Display"/>
              <a:ea typeface="+mn-ea"/>
              <a:cs typeface="Segoe Sans Display"/>
            </a:endParaRPr>
          </a:p>
        </p:txBody>
      </p:sp>
      <p:sp>
        <p:nvSpPr>
          <p:cNvPr id="10" name="TextBox 9">
            <a:extLst>
              <a:ext uri="{FF2B5EF4-FFF2-40B4-BE49-F238E27FC236}">
                <a16:creationId xmlns:a16="http://schemas.microsoft.com/office/drawing/2014/main" id="{DFEFB428-1246-B35D-4E3A-90EBE179161D}"/>
              </a:ext>
            </a:extLst>
          </p:cNvPr>
          <p:cNvSpPr txBox="1"/>
          <p:nvPr/>
        </p:nvSpPr>
        <p:spPr>
          <a:xfrm>
            <a:off x="251511" y="2155487"/>
            <a:ext cx="4725825" cy="3983783"/>
          </a:xfrm>
          <a:prstGeom prst="rect">
            <a:avLst/>
          </a:prstGeom>
          <a:noFill/>
        </p:spPr>
        <p:txBody>
          <a:bodyPr wrap="square">
            <a:spAutoFit/>
          </a:bodyPr>
          <a:lstStyle/>
          <a:p>
            <a:pPr fontAlgn="t">
              <a:lnSpc>
                <a:spcPts val="1500"/>
              </a:lnSpc>
              <a:spcAft>
                <a:spcPts val="600"/>
              </a:spcAft>
              <a:buNone/>
            </a:pPr>
            <a:r>
              <a:rPr lang="en-GB">
                <a:solidFill>
                  <a:srgbClr val="0070C0"/>
                </a:solidFill>
                <a:latin typeface="Segoe Sans Display Semibold"/>
              </a:rPr>
              <a:t>Activate via Admin Settings</a:t>
            </a:r>
          </a:p>
          <a:p>
            <a:pPr fontAlgn="t">
              <a:buNone/>
            </a:pPr>
            <a:endParaRPr lang="en-GB" sz="1000" b="1" i="0">
              <a:effectLst/>
            </a:endParaRPr>
          </a:p>
          <a:p>
            <a:pPr marL="342900" indent="-342900" fontAlgn="t">
              <a:lnSpc>
                <a:spcPts val="1500"/>
              </a:lnSpc>
              <a:buAutoNum type="arabicPeriod"/>
            </a:pPr>
            <a:r>
              <a:rPr lang="en-GB" sz="1400" b="1" i="0">
                <a:effectLst/>
              </a:rPr>
              <a:t>Verify licensing: </a:t>
            </a:r>
          </a:p>
          <a:p>
            <a:pPr fontAlgn="t">
              <a:lnSpc>
                <a:spcPts val="1500"/>
              </a:lnSpc>
            </a:pPr>
            <a:r>
              <a:rPr lang="en-GB" sz="1400" b="0" i="0">
                <a:effectLst/>
              </a:rPr>
              <a:t>Users </a:t>
            </a:r>
            <a:r>
              <a:rPr lang="en-GB" sz="1400" i="0">
                <a:effectLst/>
              </a:rPr>
              <a:t>have Microsoft 365 Copilot + Teams licenses</a:t>
            </a:r>
          </a:p>
          <a:p>
            <a:pPr fontAlgn="t">
              <a:lnSpc>
                <a:spcPts val="1500"/>
              </a:lnSpc>
            </a:pPr>
            <a:endParaRPr lang="en-GB" sz="1400" i="0">
              <a:effectLst/>
            </a:endParaRPr>
          </a:p>
          <a:p>
            <a:pPr fontAlgn="t">
              <a:lnSpc>
                <a:spcPts val="1500"/>
              </a:lnSpc>
              <a:buNone/>
            </a:pPr>
            <a:r>
              <a:rPr lang="en-GB" sz="1400" b="1" i="0">
                <a:effectLst/>
              </a:rPr>
              <a:t>2. Allow the Facilitator app</a:t>
            </a:r>
            <a:endParaRPr lang="en-GB" sz="1400" b="0" i="0">
              <a:effectLst/>
            </a:endParaRPr>
          </a:p>
          <a:p>
            <a:pPr marL="285750" indent="-285750" fontAlgn="t">
              <a:lnSpc>
                <a:spcPts val="1500"/>
              </a:lnSpc>
              <a:buFontTx/>
              <a:buChar char="-"/>
            </a:pPr>
            <a:r>
              <a:rPr lang="en-GB" sz="1400" b="0" i="0">
                <a:effectLst/>
              </a:rPr>
              <a:t>Teams Admin </a:t>
            </a:r>
            <a:r>
              <a:rPr lang="en-GB" sz="1400" b="0" i="0" err="1">
                <a:effectLst/>
              </a:rPr>
              <a:t>Center</a:t>
            </a:r>
            <a:r>
              <a:rPr lang="en-GB" sz="1400" b="0" i="0">
                <a:effectLst/>
              </a:rPr>
              <a:t> → </a:t>
            </a:r>
            <a:r>
              <a:rPr lang="en-GB" sz="1400" i="0">
                <a:effectLst/>
              </a:rPr>
              <a:t>Teams apps &gt; Manage apps</a:t>
            </a:r>
          </a:p>
          <a:p>
            <a:pPr marL="285750" indent="-285750" fontAlgn="t">
              <a:lnSpc>
                <a:spcPts val="1500"/>
              </a:lnSpc>
              <a:buFontTx/>
              <a:buChar char="-"/>
            </a:pPr>
            <a:r>
              <a:rPr lang="en-GB" sz="1400" b="0" i="0">
                <a:effectLst/>
              </a:rPr>
              <a:t>Search </a:t>
            </a:r>
            <a:r>
              <a:rPr lang="en-GB" sz="1400" i="0">
                <a:effectLst/>
                <a:latin typeface="+mj-lt"/>
              </a:rPr>
              <a:t>Facilitator</a:t>
            </a:r>
            <a:r>
              <a:rPr lang="en-GB" sz="1400" b="0" i="0">
                <a:effectLst/>
              </a:rPr>
              <a:t> → set to </a:t>
            </a:r>
            <a:r>
              <a:rPr lang="en-GB" sz="1400" i="0">
                <a:effectLst/>
                <a:latin typeface="+mj-lt"/>
              </a:rPr>
              <a:t>Allowed</a:t>
            </a:r>
          </a:p>
          <a:p>
            <a:pPr marL="285750" indent="-285750" fontAlgn="t">
              <a:lnSpc>
                <a:spcPts val="1500"/>
              </a:lnSpc>
              <a:buFontTx/>
              <a:buChar char="-"/>
            </a:pPr>
            <a:endParaRPr lang="en-GB" sz="1400" i="0">
              <a:effectLst/>
              <a:latin typeface="+mj-lt"/>
            </a:endParaRPr>
          </a:p>
          <a:p>
            <a:pPr fontAlgn="t">
              <a:lnSpc>
                <a:spcPts val="1500"/>
              </a:lnSpc>
              <a:buNone/>
            </a:pPr>
            <a:r>
              <a:rPr lang="en-GB" sz="1400" b="1" i="0">
                <a:effectLst/>
              </a:rPr>
              <a:t>3. Assign access (recommended)</a:t>
            </a:r>
            <a:endParaRPr lang="en-GB" sz="1400" b="0" i="0">
              <a:effectLst/>
            </a:endParaRPr>
          </a:p>
          <a:p>
            <a:pPr marL="285750" indent="-285750" fontAlgn="t">
              <a:lnSpc>
                <a:spcPts val="1500"/>
              </a:lnSpc>
              <a:buFontTx/>
              <a:buChar char="-"/>
            </a:pPr>
            <a:r>
              <a:rPr lang="en-GB" sz="1400" b="0" i="0">
                <a:effectLst/>
              </a:rPr>
              <a:t>Create / update </a:t>
            </a:r>
            <a:r>
              <a:rPr lang="en-GB" sz="1400" i="0">
                <a:effectLst/>
                <a:latin typeface="+mj-lt"/>
              </a:rPr>
              <a:t>App permission policy</a:t>
            </a:r>
          </a:p>
          <a:p>
            <a:pPr marL="285750" indent="-285750" fontAlgn="t">
              <a:lnSpc>
                <a:spcPts val="1500"/>
              </a:lnSpc>
              <a:buFontTx/>
              <a:buChar char="-"/>
            </a:pPr>
            <a:r>
              <a:rPr lang="en-GB" sz="1400" b="0" i="0">
                <a:effectLst/>
              </a:rPr>
              <a:t>Allow </a:t>
            </a:r>
            <a:r>
              <a:rPr lang="en-GB" sz="1400" i="0">
                <a:effectLst/>
                <a:latin typeface="+mj-lt"/>
              </a:rPr>
              <a:t>Facilitator</a:t>
            </a:r>
          </a:p>
          <a:p>
            <a:pPr marL="285750" indent="-285750" fontAlgn="t">
              <a:lnSpc>
                <a:spcPts val="1500"/>
              </a:lnSpc>
              <a:buFontTx/>
              <a:buChar char="-"/>
            </a:pPr>
            <a:r>
              <a:rPr lang="en-GB" sz="1400" b="0" i="0">
                <a:effectLst/>
              </a:rPr>
              <a:t>Assign to </a:t>
            </a:r>
            <a:r>
              <a:rPr lang="en-GB" sz="1400" i="0">
                <a:effectLst/>
                <a:latin typeface="+mj-lt"/>
              </a:rPr>
              <a:t>tenant, groups, or users</a:t>
            </a:r>
          </a:p>
          <a:p>
            <a:pPr marL="285750" indent="-285750" fontAlgn="t">
              <a:lnSpc>
                <a:spcPts val="1500"/>
              </a:lnSpc>
              <a:buFontTx/>
              <a:buChar char="-"/>
            </a:pPr>
            <a:endParaRPr lang="en-GB" sz="1400" i="0">
              <a:effectLst/>
              <a:latin typeface="+mj-lt"/>
            </a:endParaRPr>
          </a:p>
          <a:p>
            <a:pPr fontAlgn="t">
              <a:lnSpc>
                <a:spcPts val="1500"/>
              </a:lnSpc>
              <a:buNone/>
            </a:pPr>
            <a:r>
              <a:rPr lang="en-GB" sz="1400" b="1" i="0">
                <a:effectLst/>
              </a:rPr>
              <a:t>4. Enable Microsoft Loop</a:t>
            </a:r>
            <a:endParaRPr lang="en-GB" sz="1400" b="0" i="0">
              <a:effectLst/>
            </a:endParaRPr>
          </a:p>
          <a:p>
            <a:pPr fontAlgn="t">
              <a:lnSpc>
                <a:spcPts val="1500"/>
              </a:lnSpc>
            </a:pPr>
            <a:r>
              <a:rPr lang="en-GB" sz="1400" b="0" i="0">
                <a:effectLst/>
              </a:rPr>
              <a:t>Required for shared AI‑generated meeting notes</a:t>
            </a:r>
          </a:p>
          <a:p>
            <a:pPr fontAlgn="t">
              <a:lnSpc>
                <a:spcPts val="1500"/>
              </a:lnSpc>
            </a:pPr>
            <a:endParaRPr lang="en-GB" sz="1400" b="0" i="0">
              <a:effectLst/>
            </a:endParaRPr>
          </a:p>
          <a:p>
            <a:pPr fontAlgn="t">
              <a:lnSpc>
                <a:spcPts val="1500"/>
              </a:lnSpc>
              <a:buNone/>
            </a:pPr>
            <a:r>
              <a:rPr lang="en-GB" sz="1400" b="1" i="0">
                <a:effectLst/>
              </a:rPr>
              <a:t>5. (Optional) Control AI notes</a:t>
            </a:r>
            <a:endParaRPr lang="en-GB" sz="1400" b="0" i="0">
              <a:effectLst/>
            </a:endParaRPr>
          </a:p>
          <a:p>
            <a:pPr marL="285750" indent="-285750" fontAlgn="t">
              <a:lnSpc>
                <a:spcPts val="1500"/>
              </a:lnSpc>
              <a:buFontTx/>
              <a:buChar char="-"/>
            </a:pPr>
            <a:r>
              <a:rPr lang="en-GB" sz="1400" b="0" i="0">
                <a:effectLst/>
              </a:rPr>
              <a:t>AI meeting notes enabled by default</a:t>
            </a:r>
          </a:p>
          <a:p>
            <a:pPr marL="285750" indent="-285750" fontAlgn="t">
              <a:lnSpc>
                <a:spcPts val="1500"/>
              </a:lnSpc>
              <a:buFontTx/>
              <a:buChar char="-"/>
            </a:pPr>
            <a:r>
              <a:rPr lang="en-GB" sz="1400" b="0" i="0">
                <a:effectLst/>
              </a:rPr>
              <a:t>Can be disabled </a:t>
            </a:r>
            <a:r>
              <a:rPr lang="en-GB" sz="1400" i="0">
                <a:effectLst/>
                <a:latin typeface="+mj-lt"/>
              </a:rPr>
              <a:t>tenant‑wide via PowerShell</a:t>
            </a:r>
          </a:p>
        </p:txBody>
      </p:sp>
      <p:pic>
        <p:nvPicPr>
          <p:cNvPr id="12" name="Picture 11" descr="Teams Calendar tab icon">
            <a:extLst>
              <a:ext uri="{FF2B5EF4-FFF2-40B4-BE49-F238E27FC236}">
                <a16:creationId xmlns:a16="http://schemas.microsoft.com/office/drawing/2014/main" id="{A4277C0C-309C-DAA0-B79F-B6F8AF5EB9CA}"/>
              </a:ext>
            </a:extLst>
          </p:cNvPr>
          <p:cNvPicPr>
            <a:picLocks noChangeAspect="1"/>
          </p:cNvPicPr>
          <p:nvPr/>
        </p:nvPicPr>
        <p:blipFill>
          <a:blip r:embed="rId5"/>
          <a:stretch>
            <a:fillRect/>
          </a:stretch>
        </p:blipFill>
        <p:spPr>
          <a:xfrm>
            <a:off x="5988063" y="1290854"/>
            <a:ext cx="215873" cy="190476"/>
          </a:xfrm>
          <a:prstGeom prst="rect">
            <a:avLst/>
          </a:prstGeom>
        </p:spPr>
      </p:pic>
      <p:pic>
        <p:nvPicPr>
          <p:cNvPr id="13" name="Picture 12" descr="Calendar icon with plus sign">
            <a:extLst>
              <a:ext uri="{FF2B5EF4-FFF2-40B4-BE49-F238E27FC236}">
                <a16:creationId xmlns:a16="http://schemas.microsoft.com/office/drawing/2014/main" id="{7AE3CEA7-17AF-B621-E903-6F5856A44478}"/>
              </a:ext>
            </a:extLst>
          </p:cNvPr>
          <p:cNvPicPr>
            <a:picLocks noChangeAspect="1"/>
          </p:cNvPicPr>
          <p:nvPr/>
        </p:nvPicPr>
        <p:blipFill>
          <a:blip r:embed="rId6"/>
          <a:stretch>
            <a:fillRect/>
          </a:stretch>
        </p:blipFill>
        <p:spPr>
          <a:xfrm>
            <a:off x="7464635" y="-399746"/>
            <a:ext cx="152421" cy="152421"/>
          </a:xfrm>
          <a:prstGeom prst="rect">
            <a:avLst/>
          </a:prstGeom>
        </p:spPr>
      </p:pic>
      <p:pic>
        <p:nvPicPr>
          <p:cNvPr id="14" name="Picture 13" descr="More icon Teams mobile">
            <a:extLst>
              <a:ext uri="{FF2B5EF4-FFF2-40B4-BE49-F238E27FC236}">
                <a16:creationId xmlns:a16="http://schemas.microsoft.com/office/drawing/2014/main" id="{F37E9572-D679-F967-530D-23D4C0781B7A}"/>
              </a:ext>
            </a:extLst>
          </p:cNvPr>
          <p:cNvPicPr>
            <a:picLocks noChangeAspect="1"/>
          </p:cNvPicPr>
          <p:nvPr/>
        </p:nvPicPr>
        <p:blipFill>
          <a:blip r:embed="rId7"/>
          <a:stretch>
            <a:fillRect/>
          </a:stretch>
        </p:blipFill>
        <p:spPr>
          <a:xfrm>
            <a:off x="7118689" y="-624610"/>
            <a:ext cx="158758" cy="158758"/>
          </a:xfrm>
          <a:prstGeom prst="rect">
            <a:avLst/>
          </a:prstGeom>
        </p:spPr>
      </p:pic>
      <p:pic>
        <p:nvPicPr>
          <p:cNvPr id="16" name="Picture 15" descr="Screenshot showing how to turn on Facilitator">
            <a:extLst>
              <a:ext uri="{FF2B5EF4-FFF2-40B4-BE49-F238E27FC236}">
                <a16:creationId xmlns:a16="http://schemas.microsoft.com/office/drawing/2014/main" id="{39D2C70F-7840-D08C-5386-3B2F8B9DE353}"/>
              </a:ext>
            </a:extLst>
          </p:cNvPr>
          <p:cNvPicPr>
            <a:picLocks noChangeAspect="1"/>
          </p:cNvPicPr>
          <p:nvPr/>
        </p:nvPicPr>
        <p:blipFill>
          <a:blip r:embed="rId8"/>
          <a:stretch>
            <a:fillRect/>
          </a:stretch>
        </p:blipFill>
        <p:spPr>
          <a:xfrm>
            <a:off x="8348678" y="2095230"/>
            <a:ext cx="3108530" cy="1277294"/>
          </a:xfrm>
          <a:prstGeom prst="rect">
            <a:avLst/>
          </a:prstGeom>
        </p:spPr>
      </p:pic>
      <p:pic>
        <p:nvPicPr>
          <p:cNvPr id="18" name="Picture 17" descr="Facilitator icon">
            <a:extLst>
              <a:ext uri="{FF2B5EF4-FFF2-40B4-BE49-F238E27FC236}">
                <a16:creationId xmlns:a16="http://schemas.microsoft.com/office/drawing/2014/main" id="{64568984-753A-E839-F81F-1252281EE23E}"/>
              </a:ext>
            </a:extLst>
          </p:cNvPr>
          <p:cNvPicPr>
            <a:picLocks noChangeAspect="1"/>
          </p:cNvPicPr>
          <p:nvPr/>
        </p:nvPicPr>
        <p:blipFill>
          <a:blip r:embed="rId9"/>
          <a:stretch>
            <a:fillRect/>
          </a:stretch>
        </p:blipFill>
        <p:spPr>
          <a:xfrm>
            <a:off x="6542485" y="-545231"/>
            <a:ext cx="158758" cy="158758"/>
          </a:xfrm>
          <a:prstGeom prst="rect">
            <a:avLst/>
          </a:prstGeom>
        </p:spPr>
      </p:pic>
      <p:pic>
        <p:nvPicPr>
          <p:cNvPr id="25" name="Picture 24" descr="Settings button">
            <a:extLst>
              <a:ext uri="{FF2B5EF4-FFF2-40B4-BE49-F238E27FC236}">
                <a16:creationId xmlns:a16="http://schemas.microsoft.com/office/drawing/2014/main" id="{7BA62E2E-394E-EA0A-7772-E364804ED5E3}"/>
              </a:ext>
            </a:extLst>
          </p:cNvPr>
          <p:cNvPicPr>
            <a:picLocks noChangeAspect="1"/>
          </p:cNvPicPr>
          <p:nvPr/>
        </p:nvPicPr>
        <p:blipFill>
          <a:blip r:embed="rId10"/>
          <a:stretch>
            <a:fillRect/>
          </a:stretch>
        </p:blipFill>
        <p:spPr>
          <a:xfrm>
            <a:off x="5921888" y="2780233"/>
            <a:ext cx="279464" cy="279464"/>
          </a:xfrm>
          <a:prstGeom prst="rect">
            <a:avLst/>
          </a:prstGeom>
        </p:spPr>
      </p:pic>
      <p:pic>
        <p:nvPicPr>
          <p:cNvPr id="29" name="Picture 28" descr="Copilot icon">
            <a:extLst>
              <a:ext uri="{FF2B5EF4-FFF2-40B4-BE49-F238E27FC236}">
                <a16:creationId xmlns:a16="http://schemas.microsoft.com/office/drawing/2014/main" id="{E22DB6ED-EBC2-6FC5-7264-DED2CFF90626}"/>
              </a:ext>
            </a:extLst>
          </p:cNvPr>
          <p:cNvPicPr>
            <a:picLocks noChangeAspect="1"/>
          </p:cNvPicPr>
          <p:nvPr/>
        </p:nvPicPr>
        <p:blipFill>
          <a:blip r:embed="rId11"/>
          <a:stretch>
            <a:fillRect/>
          </a:stretch>
        </p:blipFill>
        <p:spPr>
          <a:xfrm>
            <a:off x="5942558" y="3053204"/>
            <a:ext cx="238125" cy="247650"/>
          </a:xfrm>
          <a:prstGeom prst="rect">
            <a:avLst/>
          </a:prstGeom>
        </p:spPr>
      </p:pic>
      <p:pic>
        <p:nvPicPr>
          <p:cNvPr id="32" name="Picture 31" descr="Screenshot showing toggle for Facilitator indicating if turned on or off">
            <a:extLst>
              <a:ext uri="{FF2B5EF4-FFF2-40B4-BE49-F238E27FC236}">
                <a16:creationId xmlns:a16="http://schemas.microsoft.com/office/drawing/2014/main" id="{2A4E59A8-85C3-CF96-8C0A-6BF9931857B1}"/>
              </a:ext>
            </a:extLst>
          </p:cNvPr>
          <p:cNvPicPr>
            <a:picLocks noChangeAspect="1"/>
          </p:cNvPicPr>
          <p:nvPr/>
        </p:nvPicPr>
        <p:blipFill>
          <a:blip r:embed="rId12"/>
          <a:stretch>
            <a:fillRect/>
          </a:stretch>
        </p:blipFill>
        <p:spPr>
          <a:xfrm>
            <a:off x="5997209" y="1656593"/>
            <a:ext cx="4805110" cy="359421"/>
          </a:xfrm>
          <a:prstGeom prst="rect">
            <a:avLst/>
          </a:prstGeom>
        </p:spPr>
      </p:pic>
      <p:sp>
        <p:nvSpPr>
          <p:cNvPr id="30" name="Rectangle 29" descr="Screen shot indicating if Facilitator is turned on or off">
            <a:extLst>
              <a:ext uri="{FF2B5EF4-FFF2-40B4-BE49-F238E27FC236}">
                <a16:creationId xmlns:a16="http://schemas.microsoft.com/office/drawing/2014/main" id="{B3732170-3796-7397-1DDD-B35E2D5A7568}"/>
              </a:ext>
            </a:extLst>
          </p:cNvPr>
          <p:cNvSpPr/>
          <p:nvPr/>
        </p:nvSpPr>
        <p:spPr bwMode="auto">
          <a:xfrm>
            <a:off x="8206353" y="1735809"/>
            <a:ext cx="1960535" cy="250935"/>
          </a:xfrm>
          <a:prstGeom prst="rect">
            <a:avLst/>
          </a:prstGeom>
          <a:no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a:solidFill>
                <a:schemeClr val="bg1"/>
              </a:solidFill>
              <a:ea typeface="Segoe UI" pitchFamily="34" charset="0"/>
              <a:cs typeface="Segoe UI" pitchFamily="34" charset="0"/>
            </a:endParaRPr>
          </a:p>
        </p:txBody>
      </p:sp>
      <p:pic>
        <p:nvPicPr>
          <p:cNvPr id="33" name="Picture 32" descr="Facilitator icon">
            <a:extLst>
              <a:ext uri="{FF2B5EF4-FFF2-40B4-BE49-F238E27FC236}">
                <a16:creationId xmlns:a16="http://schemas.microsoft.com/office/drawing/2014/main" id="{F0A8BEC2-64B2-8EE5-F710-A197883D0732}"/>
              </a:ext>
            </a:extLst>
          </p:cNvPr>
          <p:cNvPicPr>
            <a:picLocks noChangeAspect="1"/>
          </p:cNvPicPr>
          <p:nvPr/>
        </p:nvPicPr>
        <p:blipFill>
          <a:blip r:embed="rId9"/>
          <a:stretch>
            <a:fillRect/>
          </a:stretch>
        </p:blipFill>
        <p:spPr>
          <a:xfrm>
            <a:off x="5958121" y="4435087"/>
            <a:ext cx="275755" cy="275755"/>
          </a:xfrm>
          <a:prstGeom prst="rect">
            <a:avLst/>
          </a:prstGeom>
        </p:spPr>
      </p:pic>
      <p:sp>
        <p:nvSpPr>
          <p:cNvPr id="34" name="Rectangle 33" descr="Screenshot of Facilitator in action in Teams ">
            <a:extLst>
              <a:ext uri="{FF2B5EF4-FFF2-40B4-BE49-F238E27FC236}">
                <a16:creationId xmlns:a16="http://schemas.microsoft.com/office/drawing/2014/main" id="{62175B0E-B797-6B34-3312-94E60BADB789}"/>
              </a:ext>
            </a:extLst>
          </p:cNvPr>
          <p:cNvSpPr/>
          <p:nvPr/>
        </p:nvSpPr>
        <p:spPr bwMode="auto">
          <a:xfrm>
            <a:off x="8516406" y="3059698"/>
            <a:ext cx="2915573" cy="403698"/>
          </a:xfrm>
          <a:prstGeom prst="rect">
            <a:avLst/>
          </a:prstGeom>
          <a:no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a:solidFill>
                <a:schemeClr val="bg1"/>
              </a:solidFill>
              <a:ea typeface="Segoe UI" pitchFamily="34" charset="0"/>
              <a:cs typeface="Segoe UI" pitchFamily="34" charset="0"/>
            </a:endParaRPr>
          </a:p>
        </p:txBody>
      </p:sp>
    </p:spTree>
    <p:extLst>
      <p:ext uri="{BB962C8B-B14F-4D97-AF65-F5344CB8AC3E}">
        <p14:creationId xmlns:p14="http://schemas.microsoft.com/office/powerpoint/2010/main" val="57146940"/>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3048BB-954C-F66D-D4A8-05E3B7F45B6F}"/>
              </a:ext>
            </a:extLst>
          </p:cNvPr>
          <p:cNvSpPr>
            <a:spLocks noGrp="1"/>
          </p:cNvSpPr>
          <p:nvPr>
            <p:ph type="title"/>
          </p:nvPr>
        </p:nvSpPr>
        <p:spPr>
          <a:xfrm>
            <a:off x="584200" y="2918223"/>
            <a:ext cx="4080397" cy="615553"/>
          </a:xfrm>
        </p:spPr>
        <p:txBody>
          <a:bodyPr/>
          <a:lstStyle/>
          <a:p>
            <a:r>
              <a:rPr lang="en-GB"/>
              <a:t>Coaches</a:t>
            </a:r>
            <a:endParaRPr lang="en-AU"/>
          </a:p>
        </p:txBody>
      </p:sp>
      <p:sp>
        <p:nvSpPr>
          <p:cNvPr id="6" name="Text Placeholder 5">
            <a:extLst>
              <a:ext uri="{FF2B5EF4-FFF2-40B4-BE49-F238E27FC236}">
                <a16:creationId xmlns:a16="http://schemas.microsoft.com/office/drawing/2014/main" id="{BD47F2EF-45B7-9B58-5407-6BA77A046FF3}"/>
              </a:ext>
            </a:extLst>
          </p:cNvPr>
          <p:cNvSpPr>
            <a:spLocks noGrp="1"/>
          </p:cNvSpPr>
          <p:nvPr>
            <p:ph type="body" sz="quarter" idx="12"/>
          </p:nvPr>
        </p:nvSpPr>
        <p:spPr>
          <a:xfrm>
            <a:off x="584200" y="3667125"/>
            <a:ext cx="4080397" cy="492443"/>
          </a:xfrm>
        </p:spPr>
        <p:txBody>
          <a:bodyPr/>
          <a:lstStyle/>
          <a:p>
            <a:r>
              <a:rPr lang="en-AU"/>
              <a:t>Added agents available to all users, including users of Copilot Basic.</a:t>
            </a:r>
          </a:p>
        </p:txBody>
      </p:sp>
    </p:spTree>
    <p:extLst>
      <p:ext uri="{BB962C8B-B14F-4D97-AF65-F5344CB8AC3E}">
        <p14:creationId xmlns:p14="http://schemas.microsoft.com/office/powerpoint/2010/main" val="3246736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FAEA1-BEEE-D729-EB90-7DA70A0D47DE}"/>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34C0D814-E8A1-4DFB-570D-898408150834}"/>
              </a:ext>
            </a:extLst>
          </p:cNvPr>
          <p:cNvSpPr>
            <a:spLocks noGrp="1"/>
          </p:cNvSpPr>
          <p:nvPr>
            <p:ph type="title"/>
          </p:nvPr>
        </p:nvSpPr>
        <p:spPr/>
        <p:txBody>
          <a:bodyPr/>
          <a:lstStyle/>
          <a:p>
            <a:r>
              <a:rPr lang="en-US"/>
              <a:t>Agent Store</a:t>
            </a:r>
            <a:endParaRPr lang="en-GB"/>
          </a:p>
        </p:txBody>
      </p:sp>
      <p:sp>
        <p:nvSpPr>
          <p:cNvPr id="18" name="TextBox 17">
            <a:extLst>
              <a:ext uri="{FF2B5EF4-FFF2-40B4-BE49-F238E27FC236}">
                <a16:creationId xmlns:a16="http://schemas.microsoft.com/office/drawing/2014/main" id="{C0CAD6E1-4087-09F7-F5F1-908C42BF0C88}"/>
              </a:ext>
            </a:extLst>
          </p:cNvPr>
          <p:cNvSpPr txBox="1"/>
          <p:nvPr/>
        </p:nvSpPr>
        <p:spPr>
          <a:xfrm>
            <a:off x="586740" y="2661354"/>
            <a:ext cx="2357351" cy="861774"/>
          </a:xfrm>
          <a:prstGeom prst="rect">
            <a:avLst/>
          </a:prstGeom>
          <a:noFill/>
        </p:spPr>
        <p:txBody>
          <a:bodyPr wrap="square" lIns="0" tIns="0" rIns="0" bIns="0" rtlCol="0">
            <a:spAutoFit/>
          </a:bodyPr>
          <a:lstStyle/>
          <a:p>
            <a:pPr algn="l"/>
            <a:r>
              <a:rPr lang="en-US" sz="1400" b="1"/>
              <a:t>Step 2</a:t>
            </a:r>
            <a:r>
              <a:rPr lang="en-US" sz="1400"/>
              <a:t>: Scroll down to the “Built by Microsoft” section to find agents made available to you by your organization.</a:t>
            </a:r>
            <a:endParaRPr lang="en-GB" sz="1400" err="1"/>
          </a:p>
        </p:txBody>
      </p:sp>
      <p:sp>
        <p:nvSpPr>
          <p:cNvPr id="24" name="TextBox 23">
            <a:extLst>
              <a:ext uri="{FF2B5EF4-FFF2-40B4-BE49-F238E27FC236}">
                <a16:creationId xmlns:a16="http://schemas.microsoft.com/office/drawing/2014/main" id="{42A0EA26-5912-F26E-4118-6AC312B62AB8}"/>
              </a:ext>
            </a:extLst>
          </p:cNvPr>
          <p:cNvSpPr txBox="1"/>
          <p:nvPr/>
        </p:nvSpPr>
        <p:spPr>
          <a:xfrm>
            <a:off x="588263" y="1061664"/>
            <a:ext cx="11018520" cy="307777"/>
          </a:xfrm>
          <a:prstGeom prst="rect">
            <a:avLst/>
          </a:prstGeom>
          <a:noFill/>
        </p:spPr>
        <p:txBody>
          <a:bodyPr wrap="square" lIns="0" tIns="0" rIns="0" bIns="0" rtlCol="0">
            <a:spAutoFit/>
          </a:bodyPr>
          <a:lstStyle/>
          <a:p>
            <a:pPr algn="l"/>
            <a:r>
              <a:rPr lang="en-US" sz="2000"/>
              <a:t>Discover agents from your own organization, Microsoft and partners. </a:t>
            </a:r>
            <a:endParaRPr lang="en-GB" sz="2000" err="1"/>
          </a:p>
        </p:txBody>
      </p:sp>
      <p:sp>
        <p:nvSpPr>
          <p:cNvPr id="25" name="TextBox 24">
            <a:extLst>
              <a:ext uri="{FF2B5EF4-FFF2-40B4-BE49-F238E27FC236}">
                <a16:creationId xmlns:a16="http://schemas.microsoft.com/office/drawing/2014/main" id="{4EF895C0-A631-0A19-58C0-6FBF02382269}"/>
              </a:ext>
            </a:extLst>
          </p:cNvPr>
          <p:cNvSpPr txBox="1"/>
          <p:nvPr/>
        </p:nvSpPr>
        <p:spPr>
          <a:xfrm>
            <a:off x="586740" y="1808539"/>
            <a:ext cx="2281151" cy="646331"/>
          </a:xfrm>
          <a:prstGeom prst="rect">
            <a:avLst/>
          </a:prstGeom>
          <a:noFill/>
        </p:spPr>
        <p:txBody>
          <a:bodyPr wrap="square" lIns="0" tIns="0" rIns="0" bIns="0" rtlCol="0">
            <a:spAutoFit/>
          </a:bodyPr>
          <a:lstStyle/>
          <a:p>
            <a:pPr algn="l"/>
            <a:r>
              <a:rPr lang="en-US" sz="1400" b="1"/>
              <a:t>Step 1</a:t>
            </a:r>
            <a:r>
              <a:rPr lang="en-US" sz="1400"/>
              <a:t>: View the Agent Store by clicking the “All agents” option on the left rail.</a:t>
            </a:r>
            <a:endParaRPr lang="en-GB" sz="1400" err="1"/>
          </a:p>
        </p:txBody>
      </p:sp>
      <p:sp>
        <p:nvSpPr>
          <p:cNvPr id="27" name="TextBox 26">
            <a:extLst>
              <a:ext uri="{FF2B5EF4-FFF2-40B4-BE49-F238E27FC236}">
                <a16:creationId xmlns:a16="http://schemas.microsoft.com/office/drawing/2014/main" id="{9E292833-B8B8-E76C-9F0D-6C8A1275B083}"/>
              </a:ext>
            </a:extLst>
          </p:cNvPr>
          <p:cNvSpPr txBox="1"/>
          <p:nvPr/>
        </p:nvSpPr>
        <p:spPr>
          <a:xfrm>
            <a:off x="586740" y="3729612"/>
            <a:ext cx="2357351" cy="861774"/>
          </a:xfrm>
          <a:prstGeom prst="rect">
            <a:avLst/>
          </a:prstGeom>
          <a:noFill/>
        </p:spPr>
        <p:txBody>
          <a:bodyPr wrap="square" lIns="0" tIns="0" rIns="0" bIns="0" rtlCol="0">
            <a:spAutoFit/>
          </a:bodyPr>
          <a:lstStyle/>
          <a:p>
            <a:pPr algn="l"/>
            <a:r>
              <a:rPr lang="en-US" sz="1400" b="1"/>
              <a:t>Step 3</a:t>
            </a:r>
            <a:r>
              <a:rPr lang="en-US" sz="1400"/>
              <a:t>: Select one of the “coach” agents to get started. Details for each coach are in the next few slides.</a:t>
            </a:r>
            <a:endParaRPr lang="en-GB" sz="1400" err="1"/>
          </a:p>
        </p:txBody>
      </p:sp>
      <p:grpSp>
        <p:nvGrpSpPr>
          <p:cNvPr id="33" name="Group 32" descr="Screen shot of Agent store">
            <a:extLst>
              <a:ext uri="{FF2B5EF4-FFF2-40B4-BE49-F238E27FC236}">
                <a16:creationId xmlns:a16="http://schemas.microsoft.com/office/drawing/2014/main" id="{4A32CBC4-CB5F-B390-0AE9-44D014115D30}"/>
              </a:ext>
            </a:extLst>
          </p:cNvPr>
          <p:cNvGrpSpPr/>
          <p:nvPr/>
        </p:nvGrpSpPr>
        <p:grpSpPr>
          <a:xfrm>
            <a:off x="3126164" y="1693047"/>
            <a:ext cx="8746836" cy="4813934"/>
            <a:chOff x="584200" y="1510145"/>
            <a:chExt cx="7239000" cy="4073238"/>
          </a:xfrm>
        </p:grpSpPr>
        <p:pic>
          <p:nvPicPr>
            <p:cNvPr id="34" name="Picture 33">
              <a:extLst>
                <a:ext uri="{FF2B5EF4-FFF2-40B4-BE49-F238E27FC236}">
                  <a16:creationId xmlns:a16="http://schemas.microsoft.com/office/drawing/2014/main" id="{ECE8A38F-8186-ADEC-CEA8-C0F3323DDF80}"/>
                </a:ext>
                <a:ext uri="{C183D7F6-B498-43B3-948B-1728B52AA6E4}">
                  <adec:decorative xmlns:adec="http://schemas.microsoft.com/office/drawing/2017/decorative" val="1"/>
                </a:ext>
              </a:extLst>
            </p:cNvPr>
            <p:cNvPicPr>
              <a:picLocks noChangeAspect="1"/>
            </p:cNvPicPr>
            <p:nvPr/>
          </p:nvPicPr>
          <p:blipFill>
            <a:blip r:embed="rId3"/>
            <a:srcRect l="3939" t="4209" r="81617" b="16599"/>
            <a:stretch>
              <a:fillRect/>
            </a:stretch>
          </p:blipFill>
          <p:spPr>
            <a:xfrm>
              <a:off x="584200" y="1510145"/>
              <a:ext cx="1320800" cy="4073238"/>
            </a:xfrm>
            <a:prstGeom prst="rect">
              <a:avLst/>
            </a:prstGeom>
          </p:spPr>
        </p:pic>
        <p:pic>
          <p:nvPicPr>
            <p:cNvPr id="35" name="Picture 34">
              <a:extLst>
                <a:ext uri="{FF2B5EF4-FFF2-40B4-BE49-F238E27FC236}">
                  <a16:creationId xmlns:a16="http://schemas.microsoft.com/office/drawing/2014/main" id="{CFAB2734-98BD-B374-5358-213EFD181F7E}"/>
                </a:ext>
                <a:ext uri="{C183D7F6-B498-43B3-948B-1728B52AA6E4}">
                  <adec:decorative xmlns:adec="http://schemas.microsoft.com/office/drawing/2017/decorative" val="1"/>
                </a:ext>
              </a:extLst>
            </p:cNvPr>
            <p:cNvPicPr>
              <a:picLocks noChangeAspect="1"/>
            </p:cNvPicPr>
            <p:nvPr/>
          </p:nvPicPr>
          <p:blipFill>
            <a:blip r:embed="rId3"/>
            <a:srcRect l="29822" t="4209" r="5456" b="16599"/>
            <a:stretch>
              <a:fillRect/>
            </a:stretch>
          </p:blipFill>
          <p:spPr>
            <a:xfrm>
              <a:off x="1905000" y="1510145"/>
              <a:ext cx="5918200" cy="4073238"/>
            </a:xfrm>
            <a:prstGeom prst="rect">
              <a:avLst/>
            </a:prstGeom>
          </p:spPr>
        </p:pic>
      </p:grpSp>
      <p:grpSp>
        <p:nvGrpSpPr>
          <p:cNvPr id="41" name="Group 40" descr="Step 1">
            <a:extLst>
              <a:ext uri="{FF2B5EF4-FFF2-40B4-BE49-F238E27FC236}">
                <a16:creationId xmlns:a16="http://schemas.microsoft.com/office/drawing/2014/main" id="{69BC9F2B-7255-AF49-4E8E-0647C83AA988}"/>
              </a:ext>
            </a:extLst>
          </p:cNvPr>
          <p:cNvGrpSpPr/>
          <p:nvPr/>
        </p:nvGrpSpPr>
        <p:grpSpPr>
          <a:xfrm>
            <a:off x="3023796" y="3899190"/>
            <a:ext cx="260842" cy="261309"/>
            <a:chOff x="1512541" y="5232018"/>
            <a:chExt cx="260842" cy="261309"/>
          </a:xfrm>
        </p:grpSpPr>
        <p:sp>
          <p:nvSpPr>
            <p:cNvPr id="31" name="Oval 30">
              <a:extLst>
                <a:ext uri="{FF2B5EF4-FFF2-40B4-BE49-F238E27FC236}">
                  <a16:creationId xmlns:a16="http://schemas.microsoft.com/office/drawing/2014/main" id="{E7C4AADF-638D-20EC-E639-D0C01914C988}"/>
                </a:ext>
              </a:extLst>
            </p:cNvPr>
            <p:cNvSpPr/>
            <p:nvPr/>
          </p:nvSpPr>
          <p:spPr bwMode="auto">
            <a:xfrm>
              <a:off x="1512541" y="5232018"/>
              <a:ext cx="260842" cy="261309"/>
            </a:xfrm>
            <a:prstGeom prst="ellipse">
              <a:avLst/>
            </a:prstGeom>
            <a:solidFill>
              <a:schemeClr val="bg1"/>
            </a:solidFill>
            <a:ln>
              <a:solidFill>
                <a:schemeClr val="tx1"/>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a:solidFill>
                  <a:schemeClr val="bg1"/>
                </a:solidFill>
                <a:ea typeface="Segoe UI" pitchFamily="34" charset="0"/>
                <a:cs typeface="Segoe UI" pitchFamily="34" charset="0"/>
              </a:endParaRPr>
            </a:p>
          </p:txBody>
        </p:sp>
        <p:sp>
          <p:nvSpPr>
            <p:cNvPr id="36" name="TextBox 35">
              <a:extLst>
                <a:ext uri="{FF2B5EF4-FFF2-40B4-BE49-F238E27FC236}">
                  <a16:creationId xmlns:a16="http://schemas.microsoft.com/office/drawing/2014/main" id="{C338A666-4198-D6CF-A091-E53E5285E5FA}"/>
                </a:ext>
              </a:extLst>
            </p:cNvPr>
            <p:cNvSpPr txBox="1"/>
            <p:nvPr/>
          </p:nvSpPr>
          <p:spPr>
            <a:xfrm>
              <a:off x="1614909" y="5285728"/>
              <a:ext cx="56106" cy="153888"/>
            </a:xfrm>
            <a:prstGeom prst="rect">
              <a:avLst/>
            </a:prstGeom>
            <a:noFill/>
          </p:spPr>
          <p:txBody>
            <a:bodyPr wrap="none" lIns="0" tIns="0" rIns="0" bIns="0" rtlCol="0">
              <a:spAutoFit/>
            </a:bodyPr>
            <a:lstStyle/>
            <a:p>
              <a:pPr algn="l"/>
              <a:r>
                <a:rPr lang="en-US" sz="1000" b="1"/>
                <a:t>1</a:t>
              </a:r>
              <a:endParaRPr lang="en-GB" sz="1000" b="1" err="1"/>
            </a:p>
          </p:txBody>
        </p:sp>
      </p:grpSp>
      <p:grpSp>
        <p:nvGrpSpPr>
          <p:cNvPr id="42" name="Group 41" descr="Step 2">
            <a:extLst>
              <a:ext uri="{FF2B5EF4-FFF2-40B4-BE49-F238E27FC236}">
                <a16:creationId xmlns:a16="http://schemas.microsoft.com/office/drawing/2014/main" id="{1FFF6837-0094-B586-D427-38848B0A5A86}"/>
              </a:ext>
            </a:extLst>
          </p:cNvPr>
          <p:cNvGrpSpPr/>
          <p:nvPr/>
        </p:nvGrpSpPr>
        <p:grpSpPr>
          <a:xfrm>
            <a:off x="4547015" y="4903644"/>
            <a:ext cx="260842" cy="261309"/>
            <a:chOff x="1512541" y="5232018"/>
            <a:chExt cx="260842" cy="261309"/>
          </a:xfrm>
        </p:grpSpPr>
        <p:sp>
          <p:nvSpPr>
            <p:cNvPr id="43" name="Oval 42">
              <a:extLst>
                <a:ext uri="{FF2B5EF4-FFF2-40B4-BE49-F238E27FC236}">
                  <a16:creationId xmlns:a16="http://schemas.microsoft.com/office/drawing/2014/main" id="{95C39A1F-1460-2E55-5B5B-91108456BD9C}"/>
                </a:ext>
              </a:extLst>
            </p:cNvPr>
            <p:cNvSpPr/>
            <p:nvPr/>
          </p:nvSpPr>
          <p:spPr bwMode="auto">
            <a:xfrm>
              <a:off x="1512541" y="5232018"/>
              <a:ext cx="260842" cy="261309"/>
            </a:xfrm>
            <a:prstGeom prst="ellipse">
              <a:avLst/>
            </a:prstGeom>
            <a:solidFill>
              <a:schemeClr val="bg1"/>
            </a:solidFill>
            <a:ln>
              <a:solidFill>
                <a:schemeClr val="tx1"/>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a:solidFill>
                  <a:schemeClr val="bg1"/>
                </a:solidFill>
                <a:ea typeface="Segoe UI" pitchFamily="34" charset="0"/>
                <a:cs typeface="Segoe UI" pitchFamily="34" charset="0"/>
              </a:endParaRPr>
            </a:p>
          </p:txBody>
        </p:sp>
        <p:sp>
          <p:nvSpPr>
            <p:cNvPr id="44" name="TextBox 43">
              <a:extLst>
                <a:ext uri="{FF2B5EF4-FFF2-40B4-BE49-F238E27FC236}">
                  <a16:creationId xmlns:a16="http://schemas.microsoft.com/office/drawing/2014/main" id="{B5972F79-3C86-8B38-CC9F-090AB67187A0}"/>
                </a:ext>
              </a:extLst>
            </p:cNvPr>
            <p:cNvSpPr txBox="1"/>
            <p:nvPr/>
          </p:nvSpPr>
          <p:spPr>
            <a:xfrm>
              <a:off x="1614909" y="5285728"/>
              <a:ext cx="73738" cy="153888"/>
            </a:xfrm>
            <a:prstGeom prst="rect">
              <a:avLst/>
            </a:prstGeom>
            <a:noFill/>
          </p:spPr>
          <p:txBody>
            <a:bodyPr wrap="none" lIns="0" tIns="0" rIns="0" bIns="0" rtlCol="0">
              <a:spAutoFit/>
            </a:bodyPr>
            <a:lstStyle/>
            <a:p>
              <a:pPr algn="l"/>
              <a:r>
                <a:rPr lang="en-US" sz="1000" b="1"/>
                <a:t>2</a:t>
              </a:r>
              <a:endParaRPr lang="en-GB" sz="1000" b="1" err="1"/>
            </a:p>
          </p:txBody>
        </p:sp>
      </p:grpSp>
      <p:grpSp>
        <p:nvGrpSpPr>
          <p:cNvPr id="46" name="Group 45" descr="Step 3">
            <a:extLst>
              <a:ext uri="{FF2B5EF4-FFF2-40B4-BE49-F238E27FC236}">
                <a16:creationId xmlns:a16="http://schemas.microsoft.com/office/drawing/2014/main" id="{9946ED5F-0DAB-18CD-1DCB-61BF57B4E63C}"/>
              </a:ext>
            </a:extLst>
          </p:cNvPr>
          <p:cNvGrpSpPr/>
          <p:nvPr/>
        </p:nvGrpSpPr>
        <p:grpSpPr>
          <a:xfrm>
            <a:off x="4547015" y="5402408"/>
            <a:ext cx="260842" cy="261309"/>
            <a:chOff x="1512541" y="5232018"/>
            <a:chExt cx="260842" cy="261309"/>
          </a:xfrm>
        </p:grpSpPr>
        <p:sp>
          <p:nvSpPr>
            <p:cNvPr id="47" name="Oval 46">
              <a:extLst>
                <a:ext uri="{FF2B5EF4-FFF2-40B4-BE49-F238E27FC236}">
                  <a16:creationId xmlns:a16="http://schemas.microsoft.com/office/drawing/2014/main" id="{F632AFB3-4191-2B4F-8C4C-8F4316FE1750}"/>
                </a:ext>
              </a:extLst>
            </p:cNvPr>
            <p:cNvSpPr/>
            <p:nvPr/>
          </p:nvSpPr>
          <p:spPr bwMode="auto">
            <a:xfrm>
              <a:off x="1512541" y="5232018"/>
              <a:ext cx="260842" cy="261309"/>
            </a:xfrm>
            <a:prstGeom prst="ellipse">
              <a:avLst/>
            </a:prstGeom>
            <a:solidFill>
              <a:schemeClr val="bg1"/>
            </a:solidFill>
            <a:ln>
              <a:solidFill>
                <a:schemeClr val="tx1"/>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a:solidFill>
                  <a:schemeClr val="bg1"/>
                </a:solidFill>
                <a:ea typeface="Segoe UI" pitchFamily="34" charset="0"/>
                <a:cs typeface="Segoe UI" pitchFamily="34" charset="0"/>
              </a:endParaRPr>
            </a:p>
          </p:txBody>
        </p:sp>
        <p:sp>
          <p:nvSpPr>
            <p:cNvPr id="48" name="TextBox 47">
              <a:extLst>
                <a:ext uri="{FF2B5EF4-FFF2-40B4-BE49-F238E27FC236}">
                  <a16:creationId xmlns:a16="http://schemas.microsoft.com/office/drawing/2014/main" id="{3F0E77E9-8DBE-9C80-B051-9BAC5E916C18}"/>
                </a:ext>
              </a:extLst>
            </p:cNvPr>
            <p:cNvSpPr txBox="1"/>
            <p:nvPr/>
          </p:nvSpPr>
          <p:spPr>
            <a:xfrm>
              <a:off x="1614909" y="5285728"/>
              <a:ext cx="73738" cy="153888"/>
            </a:xfrm>
            <a:prstGeom prst="rect">
              <a:avLst/>
            </a:prstGeom>
            <a:noFill/>
          </p:spPr>
          <p:txBody>
            <a:bodyPr wrap="none" lIns="0" tIns="0" rIns="0" bIns="0" rtlCol="0">
              <a:spAutoFit/>
            </a:bodyPr>
            <a:lstStyle/>
            <a:p>
              <a:pPr algn="l"/>
              <a:r>
                <a:rPr lang="en-US" sz="1000" b="1"/>
                <a:t>3</a:t>
              </a:r>
              <a:endParaRPr lang="en-GB" sz="1000" b="1" err="1"/>
            </a:p>
          </p:txBody>
        </p:sp>
      </p:grpSp>
    </p:spTree>
    <p:extLst>
      <p:ext uri="{BB962C8B-B14F-4D97-AF65-F5344CB8AC3E}">
        <p14:creationId xmlns:p14="http://schemas.microsoft.com/office/powerpoint/2010/main" val="136767467"/>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501B0A-FA6B-ADCE-5AFB-81F7B7DFF9BF}"/>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55FA015-DC49-28C8-EF91-B0C9485972EA}"/>
              </a:ext>
              <a:ext uri="{C183D7F6-B498-43B3-948B-1728B52AA6E4}">
                <adec:decorative xmlns:adec="http://schemas.microsoft.com/office/drawing/2017/decorative" val="1"/>
              </a:ext>
            </a:extLst>
          </p:cNvPr>
          <p:cNvSpPr>
            <a:spLocks/>
          </p:cNvSpPr>
          <p:nvPr/>
        </p:nvSpPr>
        <p:spPr bwMode="auto">
          <a:xfrm>
            <a:off x="571499" y="1714500"/>
            <a:ext cx="11049000" cy="2324100"/>
          </a:xfrm>
          <a:prstGeom prst="roundRect">
            <a:avLst>
              <a:gd name="adj" fmla="val 3207"/>
            </a:avLst>
          </a:prstGeom>
          <a:solidFill>
            <a:schemeClr val="bg1"/>
          </a:solidFill>
          <a:ln w="6350">
            <a:no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0" name="Rectangle: Top Corners Rounded 9">
            <a:extLst>
              <a:ext uri="{FF2B5EF4-FFF2-40B4-BE49-F238E27FC236}">
                <a16:creationId xmlns:a16="http://schemas.microsoft.com/office/drawing/2014/main" id="{FD054F75-60C1-F598-ED6A-1319A5C7135D}"/>
              </a:ext>
              <a:ext uri="{C183D7F6-B498-43B3-948B-1728B52AA6E4}">
                <adec:decorative xmlns:adec="http://schemas.microsoft.com/office/drawing/2017/decorative" val="1"/>
              </a:ext>
            </a:extLst>
          </p:cNvPr>
          <p:cNvSpPr/>
          <p:nvPr/>
        </p:nvSpPr>
        <p:spPr bwMode="auto">
          <a:xfrm>
            <a:off x="549880" y="4360984"/>
            <a:ext cx="11049000" cy="370840"/>
          </a:xfrm>
          <a:prstGeom prst="round2SameRect">
            <a:avLst>
              <a:gd name="adj1" fmla="val 34646"/>
              <a:gd name="adj2" fmla="val 0"/>
            </a:avLst>
          </a:prstGeom>
          <a:gradFill flip="none" rotWithShape="1">
            <a:gsLst>
              <a:gs pos="4000">
                <a:srgbClr val="0078D4"/>
              </a:gs>
              <a:gs pos="100000">
                <a:srgbClr val="C03BC4"/>
              </a:gs>
            </a:gsLst>
            <a:lin ang="0" scaled="1"/>
            <a:tileRect/>
          </a:gra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2" name="Title 1">
            <a:extLst>
              <a:ext uri="{FF2B5EF4-FFF2-40B4-BE49-F238E27FC236}">
                <a16:creationId xmlns:a16="http://schemas.microsoft.com/office/drawing/2014/main" id="{6F829F11-6174-C75D-E2EB-0186E04F135F}"/>
              </a:ext>
            </a:extLst>
          </p:cNvPr>
          <p:cNvSpPr>
            <a:spLocks noGrp="1"/>
          </p:cNvSpPr>
          <p:nvPr>
            <p:ph type="title"/>
          </p:nvPr>
        </p:nvSpPr>
        <p:spPr>
          <a:xfrm>
            <a:off x="1263650" y="457200"/>
            <a:ext cx="10343132" cy="553998"/>
          </a:xfrm>
        </p:spPr>
        <p:txBody>
          <a:bodyPr/>
          <a:lstStyle/>
          <a:p>
            <a:r>
              <a:rPr lang="en-US">
                <a:solidFill>
                  <a:schemeClr val="tx2"/>
                </a:solidFill>
              </a:rPr>
              <a:t>Prompt Coach</a:t>
            </a:r>
          </a:p>
        </p:txBody>
      </p:sp>
      <p:graphicFrame>
        <p:nvGraphicFramePr>
          <p:cNvPr id="4" name="Table 3">
            <a:extLst>
              <a:ext uri="{FF2B5EF4-FFF2-40B4-BE49-F238E27FC236}">
                <a16:creationId xmlns:a16="http://schemas.microsoft.com/office/drawing/2014/main" id="{45C46E1E-5A4C-24B1-EE89-7B99006473AD}"/>
              </a:ext>
            </a:extLst>
          </p:cNvPr>
          <p:cNvGraphicFramePr>
            <a:graphicFrameLocks noGrp="1"/>
          </p:cNvGraphicFramePr>
          <p:nvPr>
            <p:extLst>
              <p:ext uri="{D42A27DB-BD31-4B8C-83A1-F6EECF244321}">
                <p14:modId xmlns:p14="http://schemas.microsoft.com/office/powerpoint/2010/main" val="1929974191"/>
              </p:ext>
            </p:extLst>
          </p:nvPr>
        </p:nvGraphicFramePr>
        <p:xfrm>
          <a:off x="549880" y="4302301"/>
          <a:ext cx="11049000" cy="2138130"/>
        </p:xfrm>
        <a:graphic>
          <a:graphicData uri="http://schemas.openxmlformats.org/drawingml/2006/table">
            <a:tbl>
              <a:tblPr firstRow="1"/>
              <a:tblGrid>
                <a:gridCol w="2638944">
                  <a:extLst>
                    <a:ext uri="{9D8B030D-6E8A-4147-A177-3AD203B41FA5}">
                      <a16:colId xmlns:a16="http://schemas.microsoft.com/office/drawing/2014/main" val="1388700735"/>
                    </a:ext>
                  </a:extLst>
                </a:gridCol>
                <a:gridCol w="8410056">
                  <a:extLst>
                    <a:ext uri="{9D8B030D-6E8A-4147-A177-3AD203B41FA5}">
                      <a16:colId xmlns:a16="http://schemas.microsoft.com/office/drawing/2014/main" val="3942975091"/>
                    </a:ext>
                  </a:extLst>
                </a:gridCol>
              </a:tblGrid>
              <a:tr h="432130">
                <a:tc>
                  <a:txBody>
                    <a:bodyPr/>
                    <a:lstStyle/>
                    <a:p>
                      <a:pPr algn="l" fontAlgn="t">
                        <a:buNone/>
                      </a:pPr>
                      <a:r>
                        <a:rPr lang="en-AU" sz="1400" b="1">
                          <a:solidFill>
                            <a:schemeClr val="bg1"/>
                          </a:solidFill>
                          <a:effectLst/>
                        </a:rPr>
                        <a:t>Scenario</a:t>
                      </a:r>
                      <a:endParaRPr lang="en-AU" sz="1400">
                        <a:solidFill>
                          <a:schemeClr val="bg1"/>
                        </a:solidFill>
                        <a:effectLst/>
                      </a:endParaRPr>
                    </a:p>
                  </a:txBody>
                  <a:tcPr marL="18975" marR="18975" marT="9488" marB="9488" anchor="ctr">
                    <a:lnL w="4229" cap="flat" cmpd="sng" algn="ctr">
                      <a:solidFill>
                        <a:srgbClr val="D1D1D1"/>
                      </a:solidFill>
                      <a:prstDash val="solid"/>
                      <a:round/>
                      <a:headEnd type="none" w="med" len="med"/>
                      <a:tailEnd type="none" w="med" len="med"/>
                    </a:lnL>
                    <a:lnR w="4229" cap="flat" cmpd="sng" algn="ctr">
                      <a:solidFill>
                        <a:srgbClr val="D1D1D1"/>
                      </a:solidFill>
                      <a:prstDash val="solid"/>
                      <a:round/>
                      <a:headEnd type="none" w="med" len="med"/>
                      <a:tailEnd type="none" w="med" len="med"/>
                    </a:lnR>
                    <a:lnT w="4229" cap="flat" cmpd="sng" algn="ctr">
                      <a:solidFill>
                        <a:srgbClr val="D1D1D1"/>
                      </a:solidFill>
                      <a:prstDash val="solid"/>
                      <a:round/>
                      <a:headEnd type="none" w="med" len="med"/>
                      <a:tailEnd type="none" w="med" len="med"/>
                    </a:lnT>
                    <a:lnB w="4229" cap="flat" cmpd="sng" algn="ctr">
                      <a:solidFill>
                        <a:srgbClr val="D1D1D1"/>
                      </a:solidFill>
                      <a:prstDash val="solid"/>
                      <a:round/>
                      <a:headEnd type="none" w="med" len="med"/>
                      <a:tailEnd type="none" w="med" len="med"/>
                    </a:lnB>
                    <a:noFill/>
                  </a:tcPr>
                </a:tc>
                <a:tc>
                  <a:txBody>
                    <a:bodyPr/>
                    <a:lstStyle/>
                    <a:p>
                      <a:pPr algn="l" fontAlgn="t">
                        <a:buNone/>
                      </a:pPr>
                      <a:r>
                        <a:rPr lang="en-AU" sz="1400" b="1">
                          <a:solidFill>
                            <a:schemeClr val="bg1"/>
                          </a:solidFill>
                          <a:effectLst/>
                        </a:rPr>
                        <a:t>Description</a:t>
                      </a:r>
                      <a:endParaRPr lang="en-AU" sz="1400">
                        <a:solidFill>
                          <a:schemeClr val="bg1"/>
                        </a:solidFill>
                        <a:effectLst/>
                      </a:endParaRPr>
                    </a:p>
                  </a:txBody>
                  <a:tcPr marL="18975" marR="18975" marT="9488" marB="9488" anchor="ctr">
                    <a:lnL w="4229" cap="flat" cmpd="sng" algn="ctr">
                      <a:solidFill>
                        <a:srgbClr val="D1D1D1"/>
                      </a:solidFill>
                      <a:prstDash val="solid"/>
                      <a:round/>
                      <a:headEnd type="none" w="med" len="med"/>
                      <a:tailEnd type="none" w="med" len="med"/>
                    </a:lnL>
                    <a:lnR w="4229" cap="flat" cmpd="sng" algn="ctr">
                      <a:solidFill>
                        <a:srgbClr val="D1D1D1"/>
                      </a:solidFill>
                      <a:prstDash val="solid"/>
                      <a:round/>
                      <a:headEnd type="none" w="med" len="med"/>
                      <a:tailEnd type="none" w="med" len="med"/>
                    </a:lnR>
                    <a:lnT w="4229" cap="flat" cmpd="sng" algn="ctr">
                      <a:solidFill>
                        <a:srgbClr val="D1D1D1"/>
                      </a:solidFill>
                      <a:prstDash val="solid"/>
                      <a:round/>
                      <a:headEnd type="none" w="med" len="med"/>
                      <a:tailEnd type="none" w="med" len="med"/>
                    </a:lnT>
                    <a:lnB w="4229" cap="flat" cmpd="sng" algn="ctr">
                      <a:solidFill>
                        <a:srgbClr val="D1D1D1"/>
                      </a:solidFill>
                      <a:prstDash val="solid"/>
                      <a:round/>
                      <a:headEnd type="none" w="med" len="med"/>
                      <a:tailEnd type="none" w="med" len="med"/>
                    </a:lnB>
                    <a:noFill/>
                  </a:tcPr>
                </a:tc>
                <a:extLst>
                  <a:ext uri="{0D108BD9-81ED-4DB2-BD59-A6C34878D82A}">
                    <a16:rowId xmlns:a16="http://schemas.microsoft.com/office/drawing/2014/main" val="3058100592"/>
                  </a:ext>
                </a:extLst>
              </a:tr>
              <a:tr h="271012">
                <a:tc>
                  <a:txBody>
                    <a:bodyPr/>
                    <a:lstStyle/>
                    <a:p>
                      <a:pPr algn="l" fontAlgn="t">
                        <a:buNone/>
                      </a:pPr>
                      <a:r>
                        <a:rPr lang="en-AU" sz="1100">
                          <a:effectLst/>
                        </a:rPr>
                        <a:t>Prompt creation</a:t>
                      </a:r>
                    </a:p>
                  </a:txBody>
                  <a:tcPr marL="15659" marR="15659" marT="7830" marB="7830">
                    <a:lnL w="4229" cap="flat" cmpd="sng" algn="ctr">
                      <a:solidFill>
                        <a:srgbClr val="D1D1D1"/>
                      </a:solidFill>
                      <a:prstDash val="solid"/>
                      <a:round/>
                      <a:headEnd type="none" w="med" len="med"/>
                      <a:tailEnd type="none" w="med" len="med"/>
                    </a:lnL>
                    <a:lnR w="4229" cap="flat" cmpd="sng" algn="ctr">
                      <a:solidFill>
                        <a:srgbClr val="D1D1D1"/>
                      </a:solidFill>
                      <a:prstDash val="solid"/>
                      <a:round/>
                      <a:headEnd type="none" w="med" len="med"/>
                      <a:tailEnd type="none" w="med" len="med"/>
                    </a:lnR>
                    <a:lnT w="4229" cap="flat" cmpd="sng" algn="ctr">
                      <a:solidFill>
                        <a:srgbClr val="D1D1D1"/>
                      </a:solidFill>
                      <a:prstDash val="solid"/>
                      <a:round/>
                      <a:headEnd type="none" w="med" len="med"/>
                      <a:tailEnd type="none" w="med" len="med"/>
                    </a:lnT>
                    <a:lnB w="4229" cap="flat" cmpd="sng" algn="ctr">
                      <a:solidFill>
                        <a:srgbClr val="D1D1D1"/>
                      </a:solidFill>
                      <a:prstDash val="solid"/>
                      <a:round/>
                      <a:headEnd type="none" w="med" len="med"/>
                      <a:tailEnd type="none" w="med" len="med"/>
                    </a:lnB>
                    <a:noFill/>
                  </a:tcPr>
                </a:tc>
                <a:tc>
                  <a:txBody>
                    <a:bodyPr/>
                    <a:lstStyle/>
                    <a:p>
                      <a:pPr algn="l" fontAlgn="t">
                        <a:buNone/>
                      </a:pPr>
                      <a:r>
                        <a:rPr lang="en-GB" sz="1100">
                          <a:effectLst/>
                        </a:rPr>
                        <a:t>Helps users create effective prompts.</a:t>
                      </a:r>
                    </a:p>
                  </a:txBody>
                  <a:tcPr marL="15659" marR="15659" marT="7830" marB="7830">
                    <a:lnL w="4229" cap="flat" cmpd="sng" algn="ctr">
                      <a:solidFill>
                        <a:srgbClr val="D1D1D1"/>
                      </a:solidFill>
                      <a:prstDash val="solid"/>
                      <a:round/>
                      <a:headEnd type="none" w="med" len="med"/>
                      <a:tailEnd type="none" w="med" len="med"/>
                    </a:lnL>
                    <a:lnR w="4229" cap="flat" cmpd="sng" algn="ctr">
                      <a:solidFill>
                        <a:srgbClr val="D1D1D1"/>
                      </a:solidFill>
                      <a:prstDash val="solid"/>
                      <a:round/>
                      <a:headEnd type="none" w="med" len="med"/>
                      <a:tailEnd type="none" w="med" len="med"/>
                    </a:lnR>
                    <a:lnT w="4229" cap="flat" cmpd="sng" algn="ctr">
                      <a:solidFill>
                        <a:srgbClr val="D1D1D1"/>
                      </a:solidFill>
                      <a:prstDash val="solid"/>
                      <a:round/>
                      <a:headEnd type="none" w="med" len="med"/>
                      <a:tailEnd type="none" w="med" len="med"/>
                    </a:lnT>
                    <a:lnB w="4229" cap="flat" cmpd="sng" algn="ctr">
                      <a:solidFill>
                        <a:srgbClr val="D1D1D1"/>
                      </a:solidFill>
                      <a:prstDash val="solid"/>
                      <a:round/>
                      <a:headEnd type="none" w="med" len="med"/>
                      <a:tailEnd type="none" w="med" len="med"/>
                    </a:lnB>
                    <a:noFill/>
                  </a:tcPr>
                </a:tc>
                <a:extLst>
                  <a:ext uri="{0D108BD9-81ED-4DB2-BD59-A6C34878D82A}">
                    <a16:rowId xmlns:a16="http://schemas.microsoft.com/office/drawing/2014/main" val="1386334406"/>
                  </a:ext>
                </a:extLst>
              </a:tr>
              <a:tr h="271012">
                <a:tc>
                  <a:txBody>
                    <a:bodyPr/>
                    <a:lstStyle/>
                    <a:p>
                      <a:pPr algn="l" fontAlgn="t">
                        <a:buNone/>
                      </a:pPr>
                      <a:r>
                        <a:rPr lang="en-AU" sz="1100">
                          <a:effectLst/>
                        </a:rPr>
                        <a:t>Prompt analysis</a:t>
                      </a:r>
                    </a:p>
                  </a:txBody>
                  <a:tcPr marL="15659" marR="15659" marT="7830" marB="7830">
                    <a:lnL w="4229" cap="flat" cmpd="sng" algn="ctr">
                      <a:solidFill>
                        <a:srgbClr val="D1D1D1"/>
                      </a:solidFill>
                      <a:prstDash val="solid"/>
                      <a:round/>
                      <a:headEnd type="none" w="med" len="med"/>
                      <a:tailEnd type="none" w="med" len="med"/>
                    </a:lnL>
                    <a:lnR w="4229" cap="flat" cmpd="sng" algn="ctr">
                      <a:solidFill>
                        <a:srgbClr val="D1D1D1"/>
                      </a:solidFill>
                      <a:prstDash val="solid"/>
                      <a:round/>
                      <a:headEnd type="none" w="med" len="med"/>
                      <a:tailEnd type="none" w="med" len="med"/>
                    </a:lnR>
                    <a:lnT w="4229" cap="flat" cmpd="sng" algn="ctr">
                      <a:solidFill>
                        <a:srgbClr val="D1D1D1"/>
                      </a:solidFill>
                      <a:prstDash val="solid"/>
                      <a:round/>
                      <a:headEnd type="none" w="med" len="med"/>
                      <a:tailEnd type="none" w="med" len="med"/>
                    </a:lnT>
                    <a:lnB w="4229" cap="flat" cmpd="sng" algn="ctr">
                      <a:solidFill>
                        <a:srgbClr val="D1D1D1"/>
                      </a:solidFill>
                      <a:prstDash val="solid"/>
                      <a:round/>
                      <a:headEnd type="none" w="med" len="med"/>
                      <a:tailEnd type="none" w="med" len="med"/>
                    </a:lnB>
                    <a:noFill/>
                  </a:tcPr>
                </a:tc>
                <a:tc>
                  <a:txBody>
                    <a:bodyPr/>
                    <a:lstStyle/>
                    <a:p>
                      <a:pPr algn="l" fontAlgn="t">
                        <a:buNone/>
                      </a:pPr>
                      <a:r>
                        <a:rPr lang="en-GB" sz="1100">
                          <a:effectLst/>
                        </a:rPr>
                        <a:t>Evaluates user prompts and offers detailed suggestions for improvement.</a:t>
                      </a:r>
                    </a:p>
                  </a:txBody>
                  <a:tcPr marL="15659" marR="15659" marT="7830" marB="7830">
                    <a:lnL w="4229" cap="flat" cmpd="sng" algn="ctr">
                      <a:solidFill>
                        <a:srgbClr val="D1D1D1"/>
                      </a:solidFill>
                      <a:prstDash val="solid"/>
                      <a:round/>
                      <a:headEnd type="none" w="med" len="med"/>
                      <a:tailEnd type="none" w="med" len="med"/>
                    </a:lnL>
                    <a:lnR w="4229" cap="flat" cmpd="sng" algn="ctr">
                      <a:solidFill>
                        <a:srgbClr val="D1D1D1"/>
                      </a:solidFill>
                      <a:prstDash val="solid"/>
                      <a:round/>
                      <a:headEnd type="none" w="med" len="med"/>
                      <a:tailEnd type="none" w="med" len="med"/>
                    </a:lnR>
                    <a:lnT w="4229" cap="flat" cmpd="sng" algn="ctr">
                      <a:solidFill>
                        <a:srgbClr val="D1D1D1"/>
                      </a:solidFill>
                      <a:prstDash val="solid"/>
                      <a:round/>
                      <a:headEnd type="none" w="med" len="med"/>
                      <a:tailEnd type="none" w="med" len="med"/>
                    </a:lnT>
                    <a:lnB w="4229" cap="flat" cmpd="sng" algn="ctr">
                      <a:solidFill>
                        <a:srgbClr val="D1D1D1"/>
                      </a:solidFill>
                      <a:prstDash val="solid"/>
                      <a:round/>
                      <a:headEnd type="none" w="med" len="med"/>
                      <a:tailEnd type="none" w="med" len="med"/>
                    </a:lnB>
                    <a:noFill/>
                  </a:tcPr>
                </a:tc>
                <a:extLst>
                  <a:ext uri="{0D108BD9-81ED-4DB2-BD59-A6C34878D82A}">
                    <a16:rowId xmlns:a16="http://schemas.microsoft.com/office/drawing/2014/main" val="660043466"/>
                  </a:ext>
                </a:extLst>
              </a:tr>
              <a:tr h="271012">
                <a:tc>
                  <a:txBody>
                    <a:bodyPr/>
                    <a:lstStyle/>
                    <a:p>
                      <a:pPr algn="l" fontAlgn="t">
                        <a:buNone/>
                      </a:pPr>
                      <a:r>
                        <a:rPr lang="en-AU" sz="1100">
                          <a:effectLst/>
                        </a:rPr>
                        <a:t>Prompt Compliance</a:t>
                      </a:r>
                    </a:p>
                  </a:txBody>
                  <a:tcPr marL="15659" marR="15659" marT="7830" marB="7830">
                    <a:lnL w="4229" cap="flat" cmpd="sng" algn="ctr">
                      <a:solidFill>
                        <a:srgbClr val="D1D1D1"/>
                      </a:solidFill>
                      <a:prstDash val="solid"/>
                      <a:round/>
                      <a:headEnd type="none" w="med" len="med"/>
                      <a:tailEnd type="none" w="med" len="med"/>
                    </a:lnL>
                    <a:lnR w="4229" cap="flat" cmpd="sng" algn="ctr">
                      <a:solidFill>
                        <a:srgbClr val="D1D1D1"/>
                      </a:solidFill>
                      <a:prstDash val="solid"/>
                      <a:round/>
                      <a:headEnd type="none" w="med" len="med"/>
                      <a:tailEnd type="none" w="med" len="med"/>
                    </a:lnR>
                    <a:lnT w="4229" cap="flat" cmpd="sng" algn="ctr">
                      <a:solidFill>
                        <a:srgbClr val="D1D1D1"/>
                      </a:solidFill>
                      <a:prstDash val="solid"/>
                      <a:round/>
                      <a:headEnd type="none" w="med" len="med"/>
                      <a:tailEnd type="none" w="med" len="med"/>
                    </a:lnT>
                    <a:lnB w="4229" cap="flat" cmpd="sng" algn="ctr">
                      <a:solidFill>
                        <a:srgbClr val="D1D1D1"/>
                      </a:solidFill>
                      <a:prstDash val="solid"/>
                      <a:round/>
                      <a:headEnd type="none" w="med" len="med"/>
                      <a:tailEnd type="none" w="med" len="med"/>
                    </a:lnB>
                    <a:noFill/>
                  </a:tcPr>
                </a:tc>
                <a:tc>
                  <a:txBody>
                    <a:bodyPr/>
                    <a:lstStyle/>
                    <a:p>
                      <a:pPr algn="l" fontAlgn="t">
                        <a:buNone/>
                      </a:pPr>
                      <a:r>
                        <a:rPr lang="en-GB" sz="1100">
                          <a:effectLst/>
                        </a:rPr>
                        <a:t>Checks to determine whether prompts follow Responsible AI guidelines.</a:t>
                      </a:r>
                    </a:p>
                  </a:txBody>
                  <a:tcPr marL="15659" marR="15659" marT="7830" marB="7830">
                    <a:lnL w="4229" cap="flat" cmpd="sng" algn="ctr">
                      <a:solidFill>
                        <a:srgbClr val="D1D1D1"/>
                      </a:solidFill>
                      <a:prstDash val="solid"/>
                      <a:round/>
                      <a:headEnd type="none" w="med" len="med"/>
                      <a:tailEnd type="none" w="med" len="med"/>
                    </a:lnL>
                    <a:lnR w="4229" cap="flat" cmpd="sng" algn="ctr">
                      <a:solidFill>
                        <a:srgbClr val="D1D1D1"/>
                      </a:solidFill>
                      <a:prstDash val="solid"/>
                      <a:round/>
                      <a:headEnd type="none" w="med" len="med"/>
                      <a:tailEnd type="none" w="med" len="med"/>
                    </a:lnR>
                    <a:lnT w="4229" cap="flat" cmpd="sng" algn="ctr">
                      <a:solidFill>
                        <a:srgbClr val="D1D1D1"/>
                      </a:solidFill>
                      <a:prstDash val="solid"/>
                      <a:round/>
                      <a:headEnd type="none" w="med" len="med"/>
                      <a:tailEnd type="none" w="med" len="med"/>
                    </a:lnT>
                    <a:lnB w="4229" cap="flat" cmpd="sng" algn="ctr">
                      <a:solidFill>
                        <a:srgbClr val="D1D1D1"/>
                      </a:solidFill>
                      <a:prstDash val="solid"/>
                      <a:round/>
                      <a:headEnd type="none" w="med" len="med"/>
                      <a:tailEnd type="none" w="med" len="med"/>
                    </a:lnB>
                    <a:noFill/>
                  </a:tcPr>
                </a:tc>
                <a:extLst>
                  <a:ext uri="{0D108BD9-81ED-4DB2-BD59-A6C34878D82A}">
                    <a16:rowId xmlns:a16="http://schemas.microsoft.com/office/drawing/2014/main" val="3972499218"/>
                  </a:ext>
                </a:extLst>
              </a:tr>
              <a:tr h="271012">
                <a:tc>
                  <a:txBody>
                    <a:bodyPr/>
                    <a:lstStyle/>
                    <a:p>
                      <a:pPr algn="l" fontAlgn="t">
                        <a:buNone/>
                      </a:pPr>
                      <a:r>
                        <a:rPr lang="en-AU" sz="1100">
                          <a:effectLst/>
                        </a:rPr>
                        <a:t>Prompt Correction</a:t>
                      </a:r>
                    </a:p>
                  </a:txBody>
                  <a:tcPr marL="15659" marR="15659" marT="7830" marB="7830">
                    <a:lnL w="4229" cap="flat" cmpd="sng" algn="ctr">
                      <a:solidFill>
                        <a:srgbClr val="D1D1D1"/>
                      </a:solidFill>
                      <a:prstDash val="solid"/>
                      <a:round/>
                      <a:headEnd type="none" w="med" len="med"/>
                      <a:tailEnd type="none" w="med" len="med"/>
                    </a:lnL>
                    <a:lnR w="4229" cap="flat" cmpd="sng" algn="ctr">
                      <a:solidFill>
                        <a:srgbClr val="D1D1D1"/>
                      </a:solidFill>
                      <a:prstDash val="solid"/>
                      <a:round/>
                      <a:headEnd type="none" w="med" len="med"/>
                      <a:tailEnd type="none" w="med" len="med"/>
                    </a:lnR>
                    <a:lnT w="4229" cap="flat" cmpd="sng" algn="ctr">
                      <a:solidFill>
                        <a:srgbClr val="D1D1D1"/>
                      </a:solidFill>
                      <a:prstDash val="solid"/>
                      <a:round/>
                      <a:headEnd type="none" w="med" len="med"/>
                      <a:tailEnd type="none" w="med" len="med"/>
                    </a:lnT>
                    <a:lnB w="4229" cap="flat" cmpd="sng" algn="ctr">
                      <a:solidFill>
                        <a:srgbClr val="D1D1D1"/>
                      </a:solidFill>
                      <a:prstDash val="solid"/>
                      <a:round/>
                      <a:headEnd type="none" w="med" len="med"/>
                      <a:tailEnd type="none" w="med" len="med"/>
                    </a:lnB>
                    <a:noFill/>
                  </a:tcPr>
                </a:tc>
                <a:tc>
                  <a:txBody>
                    <a:bodyPr/>
                    <a:lstStyle/>
                    <a:p>
                      <a:pPr algn="l" fontAlgn="t">
                        <a:buNone/>
                      </a:pPr>
                      <a:r>
                        <a:rPr lang="en-GB" sz="1100" err="1">
                          <a:effectLst/>
                        </a:rPr>
                        <a:t>Analyzes</a:t>
                      </a:r>
                      <a:r>
                        <a:rPr lang="en-GB" sz="1100">
                          <a:effectLst/>
                        </a:rPr>
                        <a:t> and fixes problematic prompts, providing more context for better results.</a:t>
                      </a:r>
                    </a:p>
                  </a:txBody>
                  <a:tcPr marL="15659" marR="15659" marT="7830" marB="7830">
                    <a:lnL w="4229" cap="flat" cmpd="sng" algn="ctr">
                      <a:solidFill>
                        <a:srgbClr val="D1D1D1"/>
                      </a:solidFill>
                      <a:prstDash val="solid"/>
                      <a:round/>
                      <a:headEnd type="none" w="med" len="med"/>
                      <a:tailEnd type="none" w="med" len="med"/>
                    </a:lnL>
                    <a:lnR w="4229" cap="flat" cmpd="sng" algn="ctr">
                      <a:solidFill>
                        <a:srgbClr val="D1D1D1"/>
                      </a:solidFill>
                      <a:prstDash val="solid"/>
                      <a:round/>
                      <a:headEnd type="none" w="med" len="med"/>
                      <a:tailEnd type="none" w="med" len="med"/>
                    </a:lnR>
                    <a:lnT w="4229" cap="flat" cmpd="sng" algn="ctr">
                      <a:solidFill>
                        <a:srgbClr val="D1D1D1"/>
                      </a:solidFill>
                      <a:prstDash val="solid"/>
                      <a:round/>
                      <a:headEnd type="none" w="med" len="med"/>
                      <a:tailEnd type="none" w="med" len="med"/>
                    </a:lnT>
                    <a:lnB w="4229" cap="flat" cmpd="sng" algn="ctr">
                      <a:solidFill>
                        <a:srgbClr val="D1D1D1"/>
                      </a:solidFill>
                      <a:prstDash val="solid"/>
                      <a:round/>
                      <a:headEnd type="none" w="med" len="med"/>
                      <a:tailEnd type="none" w="med" len="med"/>
                    </a:lnB>
                    <a:noFill/>
                  </a:tcPr>
                </a:tc>
                <a:extLst>
                  <a:ext uri="{0D108BD9-81ED-4DB2-BD59-A6C34878D82A}">
                    <a16:rowId xmlns:a16="http://schemas.microsoft.com/office/drawing/2014/main" val="1493232652"/>
                  </a:ext>
                </a:extLst>
              </a:tr>
              <a:tr h="271012">
                <a:tc>
                  <a:txBody>
                    <a:bodyPr/>
                    <a:lstStyle/>
                    <a:p>
                      <a:pPr algn="l" fontAlgn="t">
                        <a:buNone/>
                      </a:pPr>
                      <a:r>
                        <a:rPr lang="en-AU" sz="1100">
                          <a:effectLst/>
                        </a:rPr>
                        <a:t>Prompt Examples</a:t>
                      </a:r>
                    </a:p>
                  </a:txBody>
                  <a:tcPr marL="15659" marR="15659" marT="7830" marB="7830">
                    <a:lnL w="4229" cap="flat" cmpd="sng" algn="ctr">
                      <a:solidFill>
                        <a:srgbClr val="D1D1D1"/>
                      </a:solidFill>
                      <a:prstDash val="solid"/>
                      <a:round/>
                      <a:headEnd type="none" w="med" len="med"/>
                      <a:tailEnd type="none" w="med" len="med"/>
                    </a:lnL>
                    <a:lnR w="4229" cap="flat" cmpd="sng" algn="ctr">
                      <a:solidFill>
                        <a:srgbClr val="D1D1D1"/>
                      </a:solidFill>
                      <a:prstDash val="solid"/>
                      <a:round/>
                      <a:headEnd type="none" w="med" len="med"/>
                      <a:tailEnd type="none" w="med" len="med"/>
                    </a:lnR>
                    <a:lnT w="4229" cap="flat" cmpd="sng" algn="ctr">
                      <a:solidFill>
                        <a:srgbClr val="D1D1D1"/>
                      </a:solidFill>
                      <a:prstDash val="solid"/>
                      <a:round/>
                      <a:headEnd type="none" w="med" len="med"/>
                      <a:tailEnd type="none" w="med" len="med"/>
                    </a:lnT>
                    <a:lnB w="4229" cap="flat" cmpd="sng" algn="ctr">
                      <a:solidFill>
                        <a:srgbClr val="D1D1D1"/>
                      </a:solidFill>
                      <a:prstDash val="solid"/>
                      <a:round/>
                      <a:headEnd type="none" w="med" len="med"/>
                      <a:tailEnd type="none" w="med" len="med"/>
                    </a:lnB>
                    <a:noFill/>
                  </a:tcPr>
                </a:tc>
                <a:tc>
                  <a:txBody>
                    <a:bodyPr/>
                    <a:lstStyle/>
                    <a:p>
                      <a:pPr algn="l" fontAlgn="t">
                        <a:buNone/>
                      </a:pPr>
                      <a:r>
                        <a:rPr lang="en-GB" sz="1100">
                          <a:effectLst/>
                        </a:rPr>
                        <a:t>Provides well-structured prompt examples and explains their purpose, context, sources, and expectations to help users learn to improve their own prompts.</a:t>
                      </a:r>
                    </a:p>
                  </a:txBody>
                  <a:tcPr marL="15659" marR="15659" marT="7830" marB="7830">
                    <a:lnL w="4229" cap="flat" cmpd="sng" algn="ctr">
                      <a:solidFill>
                        <a:srgbClr val="D1D1D1"/>
                      </a:solidFill>
                      <a:prstDash val="solid"/>
                      <a:round/>
                      <a:headEnd type="none" w="med" len="med"/>
                      <a:tailEnd type="none" w="med" len="med"/>
                    </a:lnL>
                    <a:lnR w="4229" cap="flat" cmpd="sng" algn="ctr">
                      <a:solidFill>
                        <a:srgbClr val="D1D1D1"/>
                      </a:solidFill>
                      <a:prstDash val="solid"/>
                      <a:round/>
                      <a:headEnd type="none" w="med" len="med"/>
                      <a:tailEnd type="none" w="med" len="med"/>
                    </a:lnR>
                    <a:lnT w="4229" cap="flat" cmpd="sng" algn="ctr">
                      <a:solidFill>
                        <a:srgbClr val="D1D1D1"/>
                      </a:solidFill>
                      <a:prstDash val="solid"/>
                      <a:round/>
                      <a:headEnd type="none" w="med" len="med"/>
                      <a:tailEnd type="none" w="med" len="med"/>
                    </a:lnT>
                    <a:lnB w="4229" cap="flat" cmpd="sng" algn="ctr">
                      <a:solidFill>
                        <a:srgbClr val="D1D1D1"/>
                      </a:solidFill>
                      <a:prstDash val="solid"/>
                      <a:round/>
                      <a:headEnd type="none" w="med" len="med"/>
                      <a:tailEnd type="none" w="med" len="med"/>
                    </a:lnB>
                    <a:noFill/>
                  </a:tcPr>
                </a:tc>
                <a:extLst>
                  <a:ext uri="{0D108BD9-81ED-4DB2-BD59-A6C34878D82A}">
                    <a16:rowId xmlns:a16="http://schemas.microsoft.com/office/drawing/2014/main" val="2778491999"/>
                  </a:ext>
                </a:extLst>
              </a:tr>
              <a:tr h="271012">
                <a:tc>
                  <a:txBody>
                    <a:bodyPr/>
                    <a:lstStyle/>
                    <a:p>
                      <a:pPr algn="l" fontAlgn="t">
                        <a:buNone/>
                      </a:pPr>
                      <a:r>
                        <a:rPr lang="en-AU" sz="1100">
                          <a:effectLst/>
                        </a:rPr>
                        <a:t>Prompt Engineering</a:t>
                      </a:r>
                    </a:p>
                  </a:txBody>
                  <a:tcPr marL="15659" marR="15659" marT="7830" marB="7830">
                    <a:lnL w="4229" cap="flat" cmpd="sng" algn="ctr">
                      <a:solidFill>
                        <a:srgbClr val="D1D1D1"/>
                      </a:solidFill>
                      <a:prstDash val="solid"/>
                      <a:round/>
                      <a:headEnd type="none" w="med" len="med"/>
                      <a:tailEnd type="none" w="med" len="med"/>
                    </a:lnL>
                    <a:lnR w="4229" cap="flat" cmpd="sng" algn="ctr">
                      <a:solidFill>
                        <a:srgbClr val="D1D1D1"/>
                      </a:solidFill>
                      <a:prstDash val="solid"/>
                      <a:round/>
                      <a:headEnd type="none" w="med" len="med"/>
                      <a:tailEnd type="none" w="med" len="med"/>
                    </a:lnR>
                    <a:lnT w="4229" cap="flat" cmpd="sng" algn="ctr">
                      <a:solidFill>
                        <a:srgbClr val="D1D1D1"/>
                      </a:solidFill>
                      <a:prstDash val="solid"/>
                      <a:round/>
                      <a:headEnd type="none" w="med" len="med"/>
                      <a:tailEnd type="none" w="med" len="med"/>
                    </a:lnT>
                    <a:lnB w="4229" cap="flat" cmpd="sng" algn="ctr">
                      <a:solidFill>
                        <a:srgbClr val="D1D1D1"/>
                      </a:solidFill>
                      <a:prstDash val="solid"/>
                      <a:round/>
                      <a:headEnd type="none" w="med" len="med"/>
                      <a:tailEnd type="none" w="med" len="med"/>
                    </a:lnB>
                    <a:noFill/>
                  </a:tcPr>
                </a:tc>
                <a:tc>
                  <a:txBody>
                    <a:bodyPr/>
                    <a:lstStyle/>
                    <a:p>
                      <a:pPr algn="l" fontAlgn="t">
                        <a:buNone/>
                      </a:pPr>
                      <a:r>
                        <a:rPr lang="en-GB" sz="1100">
                          <a:effectLst/>
                        </a:rPr>
                        <a:t>Helps tailor prompts to accomplish a particular task by iterating over a prompt and making incremental changes.</a:t>
                      </a:r>
                    </a:p>
                  </a:txBody>
                  <a:tcPr marL="15659" marR="15659" marT="7830" marB="7830">
                    <a:lnL w="4229" cap="flat" cmpd="sng" algn="ctr">
                      <a:solidFill>
                        <a:srgbClr val="D1D1D1"/>
                      </a:solidFill>
                      <a:prstDash val="solid"/>
                      <a:round/>
                      <a:headEnd type="none" w="med" len="med"/>
                      <a:tailEnd type="none" w="med" len="med"/>
                    </a:lnL>
                    <a:lnR w="4229" cap="flat" cmpd="sng" algn="ctr">
                      <a:solidFill>
                        <a:srgbClr val="D1D1D1"/>
                      </a:solidFill>
                      <a:prstDash val="solid"/>
                      <a:round/>
                      <a:headEnd type="none" w="med" len="med"/>
                      <a:tailEnd type="none" w="med" len="med"/>
                    </a:lnR>
                    <a:lnT w="4229" cap="flat" cmpd="sng" algn="ctr">
                      <a:solidFill>
                        <a:srgbClr val="D1D1D1"/>
                      </a:solidFill>
                      <a:prstDash val="solid"/>
                      <a:round/>
                      <a:headEnd type="none" w="med" len="med"/>
                      <a:tailEnd type="none" w="med" len="med"/>
                    </a:lnT>
                    <a:lnB w="4229" cap="flat" cmpd="sng" algn="ctr">
                      <a:solidFill>
                        <a:srgbClr val="D1D1D1"/>
                      </a:solidFill>
                      <a:prstDash val="solid"/>
                      <a:round/>
                      <a:headEnd type="none" w="med" len="med"/>
                      <a:tailEnd type="none" w="med" len="med"/>
                    </a:lnB>
                    <a:noFill/>
                  </a:tcPr>
                </a:tc>
                <a:extLst>
                  <a:ext uri="{0D108BD9-81ED-4DB2-BD59-A6C34878D82A}">
                    <a16:rowId xmlns:a16="http://schemas.microsoft.com/office/drawing/2014/main" val="1974570012"/>
                  </a:ext>
                </a:extLst>
              </a:tr>
            </a:tbl>
          </a:graphicData>
        </a:graphic>
      </p:graphicFrame>
      <p:sp>
        <p:nvSpPr>
          <p:cNvPr id="6" name="TextBox 5">
            <a:extLst>
              <a:ext uri="{FF2B5EF4-FFF2-40B4-BE49-F238E27FC236}">
                <a16:creationId xmlns:a16="http://schemas.microsoft.com/office/drawing/2014/main" id="{BEAB27D8-C805-1EEF-9FFF-F7FA307EB866}"/>
              </a:ext>
            </a:extLst>
          </p:cNvPr>
          <p:cNvSpPr txBox="1"/>
          <p:nvPr/>
        </p:nvSpPr>
        <p:spPr>
          <a:xfrm>
            <a:off x="571498" y="1758437"/>
            <a:ext cx="6203952" cy="1862048"/>
          </a:xfrm>
          <a:prstGeom prst="rect">
            <a:avLst/>
          </a:prstGeom>
          <a:noFill/>
        </p:spPr>
        <p:txBody>
          <a:bodyPr wrap="square">
            <a:spAutoFit/>
          </a:bodyPr>
          <a:lstStyle/>
          <a:p>
            <a:pPr>
              <a:spcBef>
                <a:spcPts val="2400"/>
              </a:spcBef>
              <a:spcAft>
                <a:spcPts val="600"/>
              </a:spcAft>
            </a:pPr>
            <a:r>
              <a:rPr lang="en-GB" sz="1600" b="1">
                <a:effectLst/>
              </a:rPr>
              <a:t>Capabilities</a:t>
            </a:r>
          </a:p>
          <a:p>
            <a:pPr marL="285750" indent="-285750">
              <a:spcAft>
                <a:spcPts val="600"/>
              </a:spcAft>
              <a:buFont typeface="Arial" panose="020B0604020202020204" pitchFamily="34" charset="0"/>
              <a:buChar char="•"/>
            </a:pPr>
            <a:r>
              <a:rPr lang="en-GB" sz="1400"/>
              <a:t>Interactive prompt guidance to help users develop well-structured prompts through an iterative feedback process that help clarify user goals, context, and expectations.</a:t>
            </a:r>
          </a:p>
          <a:p>
            <a:pPr marL="285750" indent="-285750">
              <a:spcAft>
                <a:spcPts val="600"/>
              </a:spcAft>
              <a:buFont typeface="Arial" panose="020B0604020202020204" pitchFamily="34" charset="0"/>
              <a:buChar char="•"/>
            </a:pPr>
            <a:r>
              <a:rPr lang="en-GB" sz="1400"/>
              <a:t>Prompt analysis that evaluates and helps refine user prompts to ensure clarity, optimal phrasing, and compliance with Responsible AI guidelines.</a:t>
            </a:r>
          </a:p>
          <a:p>
            <a:pPr marL="285750" indent="-285750">
              <a:spcAft>
                <a:spcPts val="600"/>
              </a:spcAft>
              <a:buFont typeface="Arial" panose="020B0604020202020204" pitchFamily="34" charset="0"/>
              <a:buChar char="•"/>
            </a:pPr>
            <a:r>
              <a:rPr lang="en-GB" sz="1400"/>
              <a:t>Concrete prompt examples, with step-by-step explanations, to help users</a:t>
            </a:r>
          </a:p>
        </p:txBody>
      </p:sp>
      <p:sp>
        <p:nvSpPr>
          <p:cNvPr id="11" name="TextBox 10">
            <a:extLst>
              <a:ext uri="{FF2B5EF4-FFF2-40B4-BE49-F238E27FC236}">
                <a16:creationId xmlns:a16="http://schemas.microsoft.com/office/drawing/2014/main" id="{7ABE2B06-1490-FD99-37E0-A509BE4F9643}"/>
              </a:ext>
            </a:extLst>
          </p:cNvPr>
          <p:cNvSpPr txBox="1"/>
          <p:nvPr/>
        </p:nvSpPr>
        <p:spPr>
          <a:xfrm>
            <a:off x="549880" y="1128231"/>
            <a:ext cx="11245851" cy="298159"/>
          </a:xfrm>
          <a:prstGeom prst="rect">
            <a:avLst/>
          </a:prstGeom>
          <a:noFill/>
        </p:spPr>
        <p:txBody>
          <a:bodyPr wrap="square">
            <a:spAutoFit/>
          </a:bodyPr>
          <a:lstStyle/>
          <a:p>
            <a:pPr fontAlgn="t">
              <a:lnSpc>
                <a:spcPts val="1500"/>
              </a:lnSpc>
              <a:buNone/>
            </a:pPr>
            <a:r>
              <a:rPr lang="en-GB" sz="1600" b="0">
                <a:effectLst/>
                <a:latin typeface="Segoe Sans Display Semibold" pitchFamily="2" charset="0"/>
                <a:cs typeface="Segoe Sans Display Semibold" pitchFamily="2" charset="0"/>
              </a:rPr>
              <a:t>A real‑time, in‑the‑flow guide that teaches users how to write better prompts to get higher‑quality results from Copilot.</a:t>
            </a:r>
          </a:p>
        </p:txBody>
      </p:sp>
      <p:pic>
        <p:nvPicPr>
          <p:cNvPr id="15" name="Picture 14" descr="Prompt Coach original prompt example demonstrating issues">
            <a:extLst>
              <a:ext uri="{FF2B5EF4-FFF2-40B4-BE49-F238E27FC236}">
                <a16:creationId xmlns:a16="http://schemas.microsoft.com/office/drawing/2014/main" id="{9EF714EF-9F10-CFBA-6898-0B3556B8632F}"/>
              </a:ext>
            </a:extLst>
          </p:cNvPr>
          <p:cNvPicPr>
            <a:picLocks noChangeAspect="1"/>
          </p:cNvPicPr>
          <p:nvPr/>
        </p:nvPicPr>
        <p:blipFill>
          <a:blip r:embed="rId3"/>
          <a:stretch>
            <a:fillRect/>
          </a:stretch>
        </p:blipFill>
        <p:spPr>
          <a:xfrm>
            <a:off x="7239000" y="1992561"/>
            <a:ext cx="3765549" cy="1843368"/>
          </a:xfrm>
          <a:prstGeom prst="rect">
            <a:avLst/>
          </a:prstGeom>
          <a:ln>
            <a:noFill/>
          </a:ln>
          <a:effectLst>
            <a:outerShdw blurRad="292100" dist="139700" dir="2700000" algn="tl" rotWithShape="0">
              <a:srgbClr val="333333">
                <a:alpha val="65000"/>
              </a:srgbClr>
            </a:outerShdw>
          </a:effectLst>
        </p:spPr>
      </p:pic>
      <p:pic>
        <p:nvPicPr>
          <p:cNvPr id="16" name="Picture 15" descr="Prompt Coach image">
            <a:extLst>
              <a:ext uri="{FF2B5EF4-FFF2-40B4-BE49-F238E27FC236}">
                <a16:creationId xmlns:a16="http://schemas.microsoft.com/office/drawing/2014/main" id="{B6CA455D-28C2-0F0D-AB75-E215D19C874C}"/>
              </a:ext>
            </a:extLst>
          </p:cNvPr>
          <p:cNvPicPr>
            <a:picLocks noChangeAspect="1"/>
          </p:cNvPicPr>
          <p:nvPr/>
        </p:nvPicPr>
        <p:blipFill>
          <a:blip r:embed="rId4"/>
          <a:stretch>
            <a:fillRect/>
          </a:stretch>
        </p:blipFill>
        <p:spPr>
          <a:xfrm>
            <a:off x="571498" y="429390"/>
            <a:ext cx="619160" cy="609618"/>
          </a:xfrm>
          <a:prstGeom prst="rect">
            <a:avLst/>
          </a:prstGeom>
        </p:spPr>
      </p:pic>
    </p:spTree>
    <p:extLst>
      <p:ext uri="{BB962C8B-B14F-4D97-AF65-F5344CB8AC3E}">
        <p14:creationId xmlns:p14="http://schemas.microsoft.com/office/powerpoint/2010/main" val="3165831103"/>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6A9F9-4FFA-A173-0F9D-3F58DB05921E}"/>
            </a:ext>
          </a:extLst>
        </p:cNvPr>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AEB1F2D-A606-7EE6-A240-97D64159E20E}"/>
              </a:ext>
              <a:ext uri="{C183D7F6-B498-43B3-948B-1728B52AA6E4}">
                <adec:decorative xmlns:adec="http://schemas.microsoft.com/office/drawing/2017/decorative" val="1"/>
              </a:ext>
            </a:extLst>
          </p:cNvPr>
          <p:cNvSpPr>
            <a:spLocks/>
          </p:cNvSpPr>
          <p:nvPr/>
        </p:nvSpPr>
        <p:spPr bwMode="auto">
          <a:xfrm>
            <a:off x="571499" y="1714500"/>
            <a:ext cx="11049000" cy="2324100"/>
          </a:xfrm>
          <a:prstGeom prst="roundRect">
            <a:avLst>
              <a:gd name="adj" fmla="val 3207"/>
            </a:avLst>
          </a:prstGeom>
          <a:solidFill>
            <a:schemeClr val="bg1"/>
          </a:solidFill>
          <a:ln w="6350">
            <a:no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0" name="Rectangle: Top Corners Rounded 9">
            <a:extLst>
              <a:ext uri="{FF2B5EF4-FFF2-40B4-BE49-F238E27FC236}">
                <a16:creationId xmlns:a16="http://schemas.microsoft.com/office/drawing/2014/main" id="{323AE8A9-EA0D-13CF-15E2-D9F1DF4BC83A}"/>
              </a:ext>
              <a:ext uri="{C183D7F6-B498-43B3-948B-1728B52AA6E4}">
                <adec:decorative xmlns:adec="http://schemas.microsoft.com/office/drawing/2017/decorative" val="1"/>
              </a:ext>
            </a:extLst>
          </p:cNvPr>
          <p:cNvSpPr/>
          <p:nvPr/>
        </p:nvSpPr>
        <p:spPr bwMode="auto">
          <a:xfrm>
            <a:off x="549880" y="4360984"/>
            <a:ext cx="11049000" cy="370840"/>
          </a:xfrm>
          <a:prstGeom prst="round2SameRect">
            <a:avLst>
              <a:gd name="adj1" fmla="val 34646"/>
              <a:gd name="adj2" fmla="val 0"/>
            </a:avLst>
          </a:prstGeom>
          <a:gradFill flip="none" rotWithShape="1">
            <a:gsLst>
              <a:gs pos="4000">
                <a:srgbClr val="0078D4"/>
              </a:gs>
              <a:gs pos="100000">
                <a:srgbClr val="C03BC4"/>
              </a:gs>
            </a:gsLst>
            <a:lin ang="0" scaled="1"/>
            <a:tileRect/>
          </a:gra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2" name="Title 1">
            <a:extLst>
              <a:ext uri="{FF2B5EF4-FFF2-40B4-BE49-F238E27FC236}">
                <a16:creationId xmlns:a16="http://schemas.microsoft.com/office/drawing/2014/main" id="{921C2375-98C3-8BF5-8AC1-FED0B6F33BCC}"/>
              </a:ext>
            </a:extLst>
          </p:cNvPr>
          <p:cNvSpPr>
            <a:spLocks noGrp="1"/>
          </p:cNvSpPr>
          <p:nvPr>
            <p:ph type="title"/>
          </p:nvPr>
        </p:nvSpPr>
        <p:spPr>
          <a:xfrm>
            <a:off x="1263650" y="457200"/>
            <a:ext cx="10343132" cy="553998"/>
          </a:xfrm>
        </p:spPr>
        <p:txBody>
          <a:bodyPr/>
          <a:lstStyle/>
          <a:p>
            <a:r>
              <a:rPr lang="en-US">
                <a:solidFill>
                  <a:schemeClr val="tx2"/>
                </a:solidFill>
              </a:rPr>
              <a:t>Writing Coach</a:t>
            </a:r>
          </a:p>
        </p:txBody>
      </p:sp>
      <p:graphicFrame>
        <p:nvGraphicFramePr>
          <p:cNvPr id="4" name="Table 3">
            <a:extLst>
              <a:ext uri="{FF2B5EF4-FFF2-40B4-BE49-F238E27FC236}">
                <a16:creationId xmlns:a16="http://schemas.microsoft.com/office/drawing/2014/main" id="{318ACA99-7C79-D7C5-6A40-F696F94AD90E}"/>
              </a:ext>
            </a:extLst>
          </p:cNvPr>
          <p:cNvGraphicFramePr>
            <a:graphicFrameLocks noGrp="1"/>
          </p:cNvGraphicFramePr>
          <p:nvPr>
            <p:extLst>
              <p:ext uri="{D42A27DB-BD31-4B8C-83A1-F6EECF244321}">
                <p14:modId xmlns:p14="http://schemas.microsoft.com/office/powerpoint/2010/main" val="2793800823"/>
              </p:ext>
            </p:extLst>
          </p:nvPr>
        </p:nvGraphicFramePr>
        <p:xfrm>
          <a:off x="549880" y="4302301"/>
          <a:ext cx="11049000" cy="2270414"/>
        </p:xfrm>
        <a:graphic>
          <a:graphicData uri="http://schemas.openxmlformats.org/drawingml/2006/table">
            <a:tbl>
              <a:tblPr firstRow="1"/>
              <a:tblGrid>
                <a:gridCol w="2510820">
                  <a:extLst>
                    <a:ext uri="{9D8B030D-6E8A-4147-A177-3AD203B41FA5}">
                      <a16:colId xmlns:a16="http://schemas.microsoft.com/office/drawing/2014/main" val="1388700735"/>
                    </a:ext>
                  </a:extLst>
                </a:gridCol>
                <a:gridCol w="8538180">
                  <a:extLst>
                    <a:ext uri="{9D8B030D-6E8A-4147-A177-3AD203B41FA5}">
                      <a16:colId xmlns:a16="http://schemas.microsoft.com/office/drawing/2014/main" val="3942975091"/>
                    </a:ext>
                  </a:extLst>
                </a:gridCol>
              </a:tblGrid>
              <a:tr h="432130">
                <a:tc>
                  <a:txBody>
                    <a:bodyPr/>
                    <a:lstStyle/>
                    <a:p>
                      <a:pPr algn="l" fontAlgn="t">
                        <a:buNone/>
                      </a:pPr>
                      <a:r>
                        <a:rPr lang="en-AU" sz="1400" b="1">
                          <a:solidFill>
                            <a:schemeClr val="bg1"/>
                          </a:solidFill>
                          <a:effectLst/>
                        </a:rPr>
                        <a:t>Scenario</a:t>
                      </a:r>
                      <a:endParaRPr lang="en-AU" sz="1400">
                        <a:solidFill>
                          <a:schemeClr val="bg1"/>
                        </a:solidFill>
                        <a:effectLst/>
                      </a:endParaRPr>
                    </a:p>
                  </a:txBody>
                  <a:tcPr marL="18975" marR="18975" marT="9488" marB="9488" anchor="ctr">
                    <a:lnL w="4229" cap="flat" cmpd="sng" algn="ctr">
                      <a:solidFill>
                        <a:srgbClr val="D1D1D1"/>
                      </a:solidFill>
                      <a:prstDash val="solid"/>
                      <a:round/>
                      <a:headEnd type="none" w="med" len="med"/>
                      <a:tailEnd type="none" w="med" len="med"/>
                    </a:lnL>
                    <a:lnR w="4229" cap="flat" cmpd="sng" algn="ctr">
                      <a:solidFill>
                        <a:srgbClr val="D1D1D1"/>
                      </a:solidFill>
                      <a:prstDash val="solid"/>
                      <a:round/>
                      <a:headEnd type="none" w="med" len="med"/>
                      <a:tailEnd type="none" w="med" len="med"/>
                    </a:lnR>
                    <a:lnT w="4229" cap="flat" cmpd="sng" algn="ctr">
                      <a:solidFill>
                        <a:srgbClr val="D1D1D1"/>
                      </a:solidFill>
                      <a:prstDash val="solid"/>
                      <a:round/>
                      <a:headEnd type="none" w="med" len="med"/>
                      <a:tailEnd type="none" w="med" len="med"/>
                    </a:lnT>
                    <a:lnB w="4229" cap="flat" cmpd="sng" algn="ctr">
                      <a:solidFill>
                        <a:srgbClr val="D1D1D1"/>
                      </a:solidFill>
                      <a:prstDash val="solid"/>
                      <a:round/>
                      <a:headEnd type="none" w="med" len="med"/>
                      <a:tailEnd type="none" w="med" len="med"/>
                    </a:lnB>
                    <a:noFill/>
                  </a:tcPr>
                </a:tc>
                <a:tc>
                  <a:txBody>
                    <a:bodyPr/>
                    <a:lstStyle/>
                    <a:p>
                      <a:pPr algn="l" fontAlgn="t">
                        <a:buNone/>
                      </a:pPr>
                      <a:r>
                        <a:rPr lang="en-AU" sz="1400" b="1">
                          <a:solidFill>
                            <a:schemeClr val="bg1"/>
                          </a:solidFill>
                          <a:effectLst/>
                        </a:rPr>
                        <a:t>Description</a:t>
                      </a:r>
                      <a:endParaRPr lang="en-AU" sz="1400">
                        <a:solidFill>
                          <a:schemeClr val="bg1"/>
                        </a:solidFill>
                        <a:effectLst/>
                      </a:endParaRPr>
                    </a:p>
                  </a:txBody>
                  <a:tcPr marL="18975" marR="18975" marT="9488" marB="9488" anchor="ctr">
                    <a:lnL w="4229" cap="flat" cmpd="sng" algn="ctr">
                      <a:solidFill>
                        <a:srgbClr val="D1D1D1"/>
                      </a:solidFill>
                      <a:prstDash val="solid"/>
                      <a:round/>
                      <a:headEnd type="none" w="med" len="med"/>
                      <a:tailEnd type="none" w="med" len="med"/>
                    </a:lnL>
                    <a:lnR w="4229" cap="flat" cmpd="sng" algn="ctr">
                      <a:solidFill>
                        <a:srgbClr val="D1D1D1"/>
                      </a:solidFill>
                      <a:prstDash val="solid"/>
                      <a:round/>
                      <a:headEnd type="none" w="med" len="med"/>
                      <a:tailEnd type="none" w="med" len="med"/>
                    </a:lnR>
                    <a:lnT w="4229" cap="flat" cmpd="sng" algn="ctr">
                      <a:solidFill>
                        <a:srgbClr val="D1D1D1"/>
                      </a:solidFill>
                      <a:prstDash val="solid"/>
                      <a:round/>
                      <a:headEnd type="none" w="med" len="med"/>
                      <a:tailEnd type="none" w="med" len="med"/>
                    </a:lnT>
                    <a:lnB w="4229" cap="flat" cmpd="sng" algn="ctr">
                      <a:solidFill>
                        <a:srgbClr val="D1D1D1"/>
                      </a:solidFill>
                      <a:prstDash val="solid"/>
                      <a:round/>
                      <a:headEnd type="none" w="med" len="med"/>
                      <a:tailEnd type="none" w="med" len="med"/>
                    </a:lnB>
                    <a:noFill/>
                  </a:tcPr>
                </a:tc>
                <a:extLst>
                  <a:ext uri="{0D108BD9-81ED-4DB2-BD59-A6C34878D82A}">
                    <a16:rowId xmlns:a16="http://schemas.microsoft.com/office/drawing/2014/main" val="3058100592"/>
                  </a:ext>
                </a:extLst>
              </a:tr>
              <a:tr h="271012">
                <a:tc>
                  <a:txBody>
                    <a:bodyPr/>
                    <a:lstStyle/>
                    <a:p>
                      <a:pPr algn="l" fontAlgn="t">
                        <a:buNone/>
                      </a:pPr>
                      <a:r>
                        <a:rPr lang="en-AU" sz="1200">
                          <a:effectLst/>
                        </a:rPr>
                        <a:t>Writing refinement</a:t>
                      </a:r>
                    </a:p>
                  </a:txBody>
                  <a:tcPr marL="11358" marR="11358" marT="5679" marB="5679">
                    <a:lnL w="4229" cap="flat" cmpd="sng" algn="ctr">
                      <a:solidFill>
                        <a:srgbClr val="D1D1D1"/>
                      </a:solidFill>
                      <a:prstDash val="solid"/>
                      <a:round/>
                      <a:headEnd type="none" w="med" len="med"/>
                      <a:tailEnd type="none" w="med" len="med"/>
                    </a:lnL>
                    <a:lnR w="4229" cap="flat" cmpd="sng" algn="ctr">
                      <a:solidFill>
                        <a:srgbClr val="D1D1D1"/>
                      </a:solidFill>
                      <a:prstDash val="solid"/>
                      <a:round/>
                      <a:headEnd type="none" w="med" len="med"/>
                      <a:tailEnd type="none" w="med" len="med"/>
                    </a:lnR>
                    <a:lnT w="4229" cap="flat" cmpd="sng" algn="ctr">
                      <a:solidFill>
                        <a:srgbClr val="D1D1D1"/>
                      </a:solidFill>
                      <a:prstDash val="solid"/>
                      <a:round/>
                      <a:headEnd type="none" w="med" len="med"/>
                      <a:tailEnd type="none" w="med" len="med"/>
                    </a:lnT>
                    <a:lnB w="4229" cap="flat" cmpd="sng" algn="ctr">
                      <a:solidFill>
                        <a:srgbClr val="D1D1D1"/>
                      </a:solidFill>
                      <a:prstDash val="solid"/>
                      <a:round/>
                      <a:headEnd type="none" w="med" len="med"/>
                      <a:tailEnd type="none" w="med" len="med"/>
                    </a:lnB>
                    <a:noFill/>
                  </a:tcPr>
                </a:tc>
                <a:tc>
                  <a:txBody>
                    <a:bodyPr/>
                    <a:lstStyle/>
                    <a:p>
                      <a:pPr algn="l" fontAlgn="t">
                        <a:buNone/>
                      </a:pPr>
                      <a:r>
                        <a:rPr lang="en-GB" sz="1200">
                          <a:effectLst/>
                        </a:rPr>
                        <a:t>Provides a wide range of suggestions to help users refine their writing. Suggestions can include: ways to improve grammar, clarity, coherence, and key concepts and details to focus on.</a:t>
                      </a:r>
                    </a:p>
                  </a:txBody>
                  <a:tcPr marL="11358" marR="11358" marT="5679" marB="5679">
                    <a:lnL w="4229" cap="flat" cmpd="sng" algn="ctr">
                      <a:solidFill>
                        <a:srgbClr val="D1D1D1"/>
                      </a:solidFill>
                      <a:prstDash val="solid"/>
                      <a:round/>
                      <a:headEnd type="none" w="med" len="med"/>
                      <a:tailEnd type="none" w="med" len="med"/>
                    </a:lnL>
                    <a:lnR w="4229" cap="flat" cmpd="sng" algn="ctr">
                      <a:solidFill>
                        <a:srgbClr val="D1D1D1"/>
                      </a:solidFill>
                      <a:prstDash val="solid"/>
                      <a:round/>
                      <a:headEnd type="none" w="med" len="med"/>
                      <a:tailEnd type="none" w="med" len="med"/>
                    </a:lnR>
                    <a:lnT w="4229" cap="flat" cmpd="sng" algn="ctr">
                      <a:solidFill>
                        <a:srgbClr val="D1D1D1"/>
                      </a:solidFill>
                      <a:prstDash val="solid"/>
                      <a:round/>
                      <a:headEnd type="none" w="med" len="med"/>
                      <a:tailEnd type="none" w="med" len="med"/>
                    </a:lnT>
                    <a:lnB w="4229" cap="flat" cmpd="sng" algn="ctr">
                      <a:solidFill>
                        <a:srgbClr val="D1D1D1"/>
                      </a:solidFill>
                      <a:prstDash val="solid"/>
                      <a:round/>
                      <a:headEnd type="none" w="med" len="med"/>
                      <a:tailEnd type="none" w="med" len="med"/>
                    </a:lnB>
                    <a:noFill/>
                  </a:tcPr>
                </a:tc>
                <a:extLst>
                  <a:ext uri="{0D108BD9-81ED-4DB2-BD59-A6C34878D82A}">
                    <a16:rowId xmlns:a16="http://schemas.microsoft.com/office/drawing/2014/main" val="1386334406"/>
                  </a:ext>
                </a:extLst>
              </a:tr>
              <a:tr h="271012">
                <a:tc>
                  <a:txBody>
                    <a:bodyPr/>
                    <a:lstStyle/>
                    <a:p>
                      <a:pPr algn="l" fontAlgn="t">
                        <a:buNone/>
                      </a:pPr>
                      <a:r>
                        <a:rPr lang="en-AU" sz="1200">
                          <a:effectLst/>
                        </a:rPr>
                        <a:t>Audience targeting</a:t>
                      </a:r>
                    </a:p>
                  </a:txBody>
                  <a:tcPr marL="11358" marR="11358" marT="5679" marB="5679">
                    <a:lnL w="4229" cap="flat" cmpd="sng" algn="ctr">
                      <a:solidFill>
                        <a:srgbClr val="D1D1D1"/>
                      </a:solidFill>
                      <a:prstDash val="solid"/>
                      <a:round/>
                      <a:headEnd type="none" w="med" len="med"/>
                      <a:tailEnd type="none" w="med" len="med"/>
                    </a:lnL>
                    <a:lnR w="4229" cap="flat" cmpd="sng" algn="ctr">
                      <a:solidFill>
                        <a:srgbClr val="D1D1D1"/>
                      </a:solidFill>
                      <a:prstDash val="solid"/>
                      <a:round/>
                      <a:headEnd type="none" w="med" len="med"/>
                      <a:tailEnd type="none" w="med" len="med"/>
                    </a:lnR>
                    <a:lnT w="4229" cap="flat" cmpd="sng" algn="ctr">
                      <a:solidFill>
                        <a:srgbClr val="D1D1D1"/>
                      </a:solidFill>
                      <a:prstDash val="solid"/>
                      <a:round/>
                      <a:headEnd type="none" w="med" len="med"/>
                      <a:tailEnd type="none" w="med" len="med"/>
                    </a:lnT>
                    <a:lnB w="4229" cap="flat" cmpd="sng" algn="ctr">
                      <a:solidFill>
                        <a:srgbClr val="D1D1D1"/>
                      </a:solidFill>
                      <a:prstDash val="solid"/>
                      <a:round/>
                      <a:headEnd type="none" w="med" len="med"/>
                      <a:tailEnd type="none" w="med" len="med"/>
                    </a:lnB>
                    <a:noFill/>
                  </a:tcPr>
                </a:tc>
                <a:tc>
                  <a:txBody>
                    <a:bodyPr/>
                    <a:lstStyle/>
                    <a:p>
                      <a:pPr algn="l" fontAlgn="t">
                        <a:buNone/>
                      </a:pPr>
                      <a:r>
                        <a:rPr lang="en-GB" sz="1200">
                          <a:effectLst/>
                        </a:rPr>
                        <a:t>Suggests ways to tailor the voice and tone, and details of a document to your target audience. The agent provides examples of the suggested changes.</a:t>
                      </a:r>
                    </a:p>
                  </a:txBody>
                  <a:tcPr marL="11358" marR="11358" marT="5679" marB="5679">
                    <a:lnL w="4229" cap="flat" cmpd="sng" algn="ctr">
                      <a:solidFill>
                        <a:srgbClr val="D1D1D1"/>
                      </a:solidFill>
                      <a:prstDash val="solid"/>
                      <a:round/>
                      <a:headEnd type="none" w="med" len="med"/>
                      <a:tailEnd type="none" w="med" len="med"/>
                    </a:lnL>
                    <a:lnR w="4229" cap="flat" cmpd="sng" algn="ctr">
                      <a:solidFill>
                        <a:srgbClr val="D1D1D1"/>
                      </a:solidFill>
                      <a:prstDash val="solid"/>
                      <a:round/>
                      <a:headEnd type="none" w="med" len="med"/>
                      <a:tailEnd type="none" w="med" len="med"/>
                    </a:lnR>
                    <a:lnT w="4229" cap="flat" cmpd="sng" algn="ctr">
                      <a:solidFill>
                        <a:srgbClr val="D1D1D1"/>
                      </a:solidFill>
                      <a:prstDash val="solid"/>
                      <a:round/>
                      <a:headEnd type="none" w="med" len="med"/>
                      <a:tailEnd type="none" w="med" len="med"/>
                    </a:lnT>
                    <a:lnB w="4229" cap="flat" cmpd="sng" algn="ctr">
                      <a:solidFill>
                        <a:srgbClr val="D1D1D1"/>
                      </a:solidFill>
                      <a:prstDash val="solid"/>
                      <a:round/>
                      <a:headEnd type="none" w="med" len="med"/>
                      <a:tailEnd type="none" w="med" len="med"/>
                    </a:lnB>
                    <a:noFill/>
                  </a:tcPr>
                </a:tc>
                <a:extLst>
                  <a:ext uri="{0D108BD9-81ED-4DB2-BD59-A6C34878D82A}">
                    <a16:rowId xmlns:a16="http://schemas.microsoft.com/office/drawing/2014/main" val="660043466"/>
                  </a:ext>
                </a:extLst>
              </a:tr>
              <a:tr h="271012">
                <a:tc>
                  <a:txBody>
                    <a:bodyPr/>
                    <a:lstStyle/>
                    <a:p>
                      <a:pPr algn="l" fontAlgn="t">
                        <a:buNone/>
                      </a:pPr>
                      <a:r>
                        <a:rPr lang="en-GB" sz="1200">
                          <a:effectLst/>
                        </a:rPr>
                        <a:t>Writing for a global audience</a:t>
                      </a:r>
                    </a:p>
                  </a:txBody>
                  <a:tcPr marL="11358" marR="11358" marT="5679" marB="5679">
                    <a:lnL w="4229" cap="flat" cmpd="sng" algn="ctr">
                      <a:solidFill>
                        <a:srgbClr val="D1D1D1"/>
                      </a:solidFill>
                      <a:prstDash val="solid"/>
                      <a:round/>
                      <a:headEnd type="none" w="med" len="med"/>
                      <a:tailEnd type="none" w="med" len="med"/>
                    </a:lnL>
                    <a:lnR w="4229" cap="flat" cmpd="sng" algn="ctr">
                      <a:solidFill>
                        <a:srgbClr val="D1D1D1"/>
                      </a:solidFill>
                      <a:prstDash val="solid"/>
                      <a:round/>
                      <a:headEnd type="none" w="med" len="med"/>
                      <a:tailEnd type="none" w="med" len="med"/>
                    </a:lnR>
                    <a:lnT w="4229" cap="flat" cmpd="sng" algn="ctr">
                      <a:solidFill>
                        <a:srgbClr val="D1D1D1"/>
                      </a:solidFill>
                      <a:prstDash val="solid"/>
                      <a:round/>
                      <a:headEnd type="none" w="med" len="med"/>
                      <a:tailEnd type="none" w="med" len="med"/>
                    </a:lnT>
                    <a:lnB w="4229" cap="flat" cmpd="sng" algn="ctr">
                      <a:solidFill>
                        <a:srgbClr val="D1D1D1"/>
                      </a:solidFill>
                      <a:prstDash val="solid"/>
                      <a:round/>
                      <a:headEnd type="none" w="med" len="med"/>
                      <a:tailEnd type="none" w="med" len="med"/>
                    </a:lnB>
                    <a:noFill/>
                  </a:tcPr>
                </a:tc>
                <a:tc>
                  <a:txBody>
                    <a:bodyPr/>
                    <a:lstStyle/>
                    <a:p>
                      <a:pPr algn="l" fontAlgn="t">
                        <a:buNone/>
                      </a:pPr>
                      <a:r>
                        <a:rPr lang="en-GB" sz="1200">
                          <a:effectLst/>
                        </a:rPr>
                        <a:t>Identifies wording that might be culturally sensitive and offers alternatives.</a:t>
                      </a:r>
                    </a:p>
                  </a:txBody>
                  <a:tcPr marL="11358" marR="11358" marT="5679" marB="5679">
                    <a:lnL w="4229" cap="flat" cmpd="sng" algn="ctr">
                      <a:solidFill>
                        <a:srgbClr val="D1D1D1"/>
                      </a:solidFill>
                      <a:prstDash val="solid"/>
                      <a:round/>
                      <a:headEnd type="none" w="med" len="med"/>
                      <a:tailEnd type="none" w="med" len="med"/>
                    </a:lnL>
                    <a:lnR w="4229" cap="flat" cmpd="sng" algn="ctr">
                      <a:solidFill>
                        <a:srgbClr val="D1D1D1"/>
                      </a:solidFill>
                      <a:prstDash val="solid"/>
                      <a:round/>
                      <a:headEnd type="none" w="med" len="med"/>
                      <a:tailEnd type="none" w="med" len="med"/>
                    </a:lnR>
                    <a:lnT w="4229" cap="flat" cmpd="sng" algn="ctr">
                      <a:solidFill>
                        <a:srgbClr val="D1D1D1"/>
                      </a:solidFill>
                      <a:prstDash val="solid"/>
                      <a:round/>
                      <a:headEnd type="none" w="med" len="med"/>
                      <a:tailEnd type="none" w="med" len="med"/>
                    </a:lnT>
                    <a:lnB w="4229" cap="flat" cmpd="sng" algn="ctr">
                      <a:solidFill>
                        <a:srgbClr val="D1D1D1"/>
                      </a:solidFill>
                      <a:prstDash val="solid"/>
                      <a:round/>
                      <a:headEnd type="none" w="med" len="med"/>
                      <a:tailEnd type="none" w="med" len="med"/>
                    </a:lnB>
                    <a:noFill/>
                  </a:tcPr>
                </a:tc>
                <a:extLst>
                  <a:ext uri="{0D108BD9-81ED-4DB2-BD59-A6C34878D82A}">
                    <a16:rowId xmlns:a16="http://schemas.microsoft.com/office/drawing/2014/main" val="3972499218"/>
                  </a:ext>
                </a:extLst>
              </a:tr>
              <a:tr h="271012">
                <a:tc>
                  <a:txBody>
                    <a:bodyPr/>
                    <a:lstStyle/>
                    <a:p>
                      <a:pPr algn="l" fontAlgn="t">
                        <a:buNone/>
                      </a:pPr>
                      <a:r>
                        <a:rPr lang="en-AU" sz="1200">
                          <a:effectLst/>
                        </a:rPr>
                        <a:t>Descriptive and procedural</a:t>
                      </a:r>
                    </a:p>
                  </a:txBody>
                  <a:tcPr marL="11358" marR="11358" marT="5679" marB="5679">
                    <a:lnL w="4229" cap="flat" cmpd="sng" algn="ctr">
                      <a:solidFill>
                        <a:srgbClr val="D1D1D1"/>
                      </a:solidFill>
                      <a:prstDash val="solid"/>
                      <a:round/>
                      <a:headEnd type="none" w="med" len="med"/>
                      <a:tailEnd type="none" w="med" len="med"/>
                    </a:lnL>
                    <a:lnR w="4229" cap="flat" cmpd="sng" algn="ctr">
                      <a:solidFill>
                        <a:srgbClr val="D1D1D1"/>
                      </a:solidFill>
                      <a:prstDash val="solid"/>
                      <a:round/>
                      <a:headEnd type="none" w="med" len="med"/>
                      <a:tailEnd type="none" w="med" len="med"/>
                    </a:lnR>
                    <a:lnT w="4229" cap="flat" cmpd="sng" algn="ctr">
                      <a:solidFill>
                        <a:srgbClr val="D1D1D1"/>
                      </a:solidFill>
                      <a:prstDash val="solid"/>
                      <a:round/>
                      <a:headEnd type="none" w="med" len="med"/>
                      <a:tailEnd type="none" w="med" len="med"/>
                    </a:lnT>
                    <a:lnB w="4229" cap="flat" cmpd="sng" algn="ctr">
                      <a:solidFill>
                        <a:srgbClr val="D1D1D1"/>
                      </a:solidFill>
                      <a:prstDash val="solid"/>
                      <a:round/>
                      <a:headEnd type="none" w="med" len="med"/>
                      <a:tailEnd type="none" w="med" len="med"/>
                    </a:lnB>
                    <a:noFill/>
                  </a:tcPr>
                </a:tc>
                <a:tc>
                  <a:txBody>
                    <a:bodyPr/>
                    <a:lstStyle/>
                    <a:p>
                      <a:pPr algn="l" fontAlgn="t">
                        <a:buNone/>
                      </a:pPr>
                      <a:r>
                        <a:rPr lang="en-GB" sz="1200">
                          <a:effectLst/>
                        </a:rPr>
                        <a:t>Provides feature descriptions as well as clear and concise instructions for using products and services.</a:t>
                      </a:r>
                    </a:p>
                  </a:txBody>
                  <a:tcPr marL="11358" marR="11358" marT="5679" marB="5679">
                    <a:lnL w="4229" cap="flat" cmpd="sng" algn="ctr">
                      <a:solidFill>
                        <a:srgbClr val="D1D1D1"/>
                      </a:solidFill>
                      <a:prstDash val="solid"/>
                      <a:round/>
                      <a:headEnd type="none" w="med" len="med"/>
                      <a:tailEnd type="none" w="med" len="med"/>
                    </a:lnL>
                    <a:lnR w="4229" cap="flat" cmpd="sng" algn="ctr">
                      <a:solidFill>
                        <a:srgbClr val="D1D1D1"/>
                      </a:solidFill>
                      <a:prstDash val="solid"/>
                      <a:round/>
                      <a:headEnd type="none" w="med" len="med"/>
                      <a:tailEnd type="none" w="med" len="med"/>
                    </a:lnR>
                    <a:lnT w="4229" cap="flat" cmpd="sng" algn="ctr">
                      <a:solidFill>
                        <a:srgbClr val="D1D1D1"/>
                      </a:solidFill>
                      <a:prstDash val="solid"/>
                      <a:round/>
                      <a:headEnd type="none" w="med" len="med"/>
                      <a:tailEnd type="none" w="med" len="med"/>
                    </a:lnT>
                    <a:lnB w="4229" cap="flat" cmpd="sng" algn="ctr">
                      <a:solidFill>
                        <a:srgbClr val="D1D1D1"/>
                      </a:solidFill>
                      <a:prstDash val="solid"/>
                      <a:round/>
                      <a:headEnd type="none" w="med" len="med"/>
                      <a:tailEnd type="none" w="med" len="med"/>
                    </a:lnB>
                    <a:noFill/>
                  </a:tcPr>
                </a:tc>
                <a:extLst>
                  <a:ext uri="{0D108BD9-81ED-4DB2-BD59-A6C34878D82A}">
                    <a16:rowId xmlns:a16="http://schemas.microsoft.com/office/drawing/2014/main" val="1493232652"/>
                  </a:ext>
                </a:extLst>
              </a:tr>
              <a:tr h="271012">
                <a:tc>
                  <a:txBody>
                    <a:bodyPr/>
                    <a:lstStyle/>
                    <a:p>
                      <a:pPr algn="l" fontAlgn="t">
                        <a:buNone/>
                      </a:pPr>
                      <a:r>
                        <a:rPr lang="en-AU" sz="1200">
                          <a:effectLst/>
                        </a:rPr>
                        <a:t>Customer story writing</a:t>
                      </a:r>
                    </a:p>
                  </a:txBody>
                  <a:tcPr marL="11358" marR="11358" marT="5679" marB="5679">
                    <a:lnL w="4229" cap="flat" cmpd="sng" algn="ctr">
                      <a:solidFill>
                        <a:srgbClr val="D1D1D1"/>
                      </a:solidFill>
                      <a:prstDash val="solid"/>
                      <a:round/>
                      <a:headEnd type="none" w="med" len="med"/>
                      <a:tailEnd type="none" w="med" len="med"/>
                    </a:lnL>
                    <a:lnR w="4229" cap="flat" cmpd="sng" algn="ctr">
                      <a:solidFill>
                        <a:srgbClr val="D1D1D1"/>
                      </a:solidFill>
                      <a:prstDash val="solid"/>
                      <a:round/>
                      <a:headEnd type="none" w="med" len="med"/>
                      <a:tailEnd type="none" w="med" len="med"/>
                    </a:lnR>
                    <a:lnT w="4229" cap="flat" cmpd="sng" algn="ctr">
                      <a:solidFill>
                        <a:srgbClr val="D1D1D1"/>
                      </a:solidFill>
                      <a:prstDash val="solid"/>
                      <a:round/>
                      <a:headEnd type="none" w="med" len="med"/>
                      <a:tailEnd type="none" w="med" len="med"/>
                    </a:lnT>
                    <a:lnB w="4229" cap="flat" cmpd="sng" algn="ctr">
                      <a:solidFill>
                        <a:srgbClr val="D1D1D1"/>
                      </a:solidFill>
                      <a:prstDash val="solid"/>
                      <a:round/>
                      <a:headEnd type="none" w="med" len="med"/>
                      <a:tailEnd type="none" w="med" len="med"/>
                    </a:lnB>
                    <a:noFill/>
                  </a:tcPr>
                </a:tc>
                <a:tc>
                  <a:txBody>
                    <a:bodyPr/>
                    <a:lstStyle/>
                    <a:p>
                      <a:pPr algn="l" fontAlgn="t">
                        <a:buNone/>
                      </a:pPr>
                      <a:r>
                        <a:rPr lang="en-GB" sz="1200">
                          <a:effectLst/>
                        </a:rPr>
                        <a:t>Asks customer details and story goals; provides suggestions for structuring the story with a clear beginning, middle, and end.</a:t>
                      </a:r>
                    </a:p>
                  </a:txBody>
                  <a:tcPr marL="11358" marR="11358" marT="5679" marB="5679">
                    <a:lnL w="4229" cap="flat" cmpd="sng" algn="ctr">
                      <a:solidFill>
                        <a:srgbClr val="D1D1D1"/>
                      </a:solidFill>
                      <a:prstDash val="solid"/>
                      <a:round/>
                      <a:headEnd type="none" w="med" len="med"/>
                      <a:tailEnd type="none" w="med" len="med"/>
                    </a:lnL>
                    <a:lnR w="4229" cap="flat" cmpd="sng" algn="ctr">
                      <a:solidFill>
                        <a:srgbClr val="D1D1D1"/>
                      </a:solidFill>
                      <a:prstDash val="solid"/>
                      <a:round/>
                      <a:headEnd type="none" w="med" len="med"/>
                      <a:tailEnd type="none" w="med" len="med"/>
                    </a:lnR>
                    <a:lnT w="4229" cap="flat" cmpd="sng" algn="ctr">
                      <a:solidFill>
                        <a:srgbClr val="D1D1D1"/>
                      </a:solidFill>
                      <a:prstDash val="solid"/>
                      <a:round/>
                      <a:headEnd type="none" w="med" len="med"/>
                      <a:tailEnd type="none" w="med" len="med"/>
                    </a:lnT>
                    <a:lnB w="4229" cap="flat" cmpd="sng" algn="ctr">
                      <a:solidFill>
                        <a:srgbClr val="D1D1D1"/>
                      </a:solidFill>
                      <a:prstDash val="solid"/>
                      <a:round/>
                      <a:headEnd type="none" w="med" len="med"/>
                      <a:tailEnd type="none" w="med" len="med"/>
                    </a:lnB>
                    <a:noFill/>
                  </a:tcPr>
                </a:tc>
                <a:extLst>
                  <a:ext uri="{0D108BD9-81ED-4DB2-BD59-A6C34878D82A}">
                    <a16:rowId xmlns:a16="http://schemas.microsoft.com/office/drawing/2014/main" val="2778491999"/>
                  </a:ext>
                </a:extLst>
              </a:tr>
              <a:tr h="271012">
                <a:tc>
                  <a:txBody>
                    <a:bodyPr/>
                    <a:lstStyle/>
                    <a:p>
                      <a:pPr algn="l" fontAlgn="t">
                        <a:buNone/>
                      </a:pPr>
                      <a:r>
                        <a:rPr lang="en-AU" sz="1200">
                          <a:effectLst/>
                        </a:rPr>
                        <a:t>Creating whitepapers</a:t>
                      </a:r>
                    </a:p>
                  </a:txBody>
                  <a:tcPr marL="11358" marR="11358" marT="5679" marB="5679">
                    <a:lnL w="4229" cap="flat" cmpd="sng" algn="ctr">
                      <a:solidFill>
                        <a:srgbClr val="D1D1D1"/>
                      </a:solidFill>
                      <a:prstDash val="solid"/>
                      <a:round/>
                      <a:headEnd type="none" w="med" len="med"/>
                      <a:tailEnd type="none" w="med" len="med"/>
                    </a:lnL>
                    <a:lnR w="4229" cap="flat" cmpd="sng" algn="ctr">
                      <a:solidFill>
                        <a:srgbClr val="D1D1D1"/>
                      </a:solidFill>
                      <a:prstDash val="solid"/>
                      <a:round/>
                      <a:headEnd type="none" w="med" len="med"/>
                      <a:tailEnd type="none" w="med" len="med"/>
                    </a:lnR>
                    <a:lnT w="4229" cap="flat" cmpd="sng" algn="ctr">
                      <a:solidFill>
                        <a:srgbClr val="D1D1D1"/>
                      </a:solidFill>
                      <a:prstDash val="solid"/>
                      <a:round/>
                      <a:headEnd type="none" w="med" len="med"/>
                      <a:tailEnd type="none" w="med" len="med"/>
                    </a:lnT>
                    <a:lnB w="4229" cap="flat" cmpd="sng" algn="ctr">
                      <a:solidFill>
                        <a:srgbClr val="D1D1D1"/>
                      </a:solidFill>
                      <a:prstDash val="solid"/>
                      <a:round/>
                      <a:headEnd type="none" w="med" len="med"/>
                      <a:tailEnd type="none" w="med" len="med"/>
                    </a:lnB>
                    <a:noFill/>
                  </a:tcPr>
                </a:tc>
                <a:tc>
                  <a:txBody>
                    <a:bodyPr/>
                    <a:lstStyle/>
                    <a:p>
                      <a:pPr algn="l" fontAlgn="t">
                        <a:buNone/>
                      </a:pPr>
                      <a:r>
                        <a:rPr lang="en-GB" sz="1200">
                          <a:effectLst/>
                        </a:rPr>
                        <a:t>Provides assistance in identifying the audience, generating topics, and structuring the document.</a:t>
                      </a:r>
                    </a:p>
                  </a:txBody>
                  <a:tcPr marL="11358" marR="11358" marT="5679" marB="5679">
                    <a:lnL w="4229" cap="flat" cmpd="sng" algn="ctr">
                      <a:solidFill>
                        <a:srgbClr val="D1D1D1"/>
                      </a:solidFill>
                      <a:prstDash val="solid"/>
                      <a:round/>
                      <a:headEnd type="none" w="med" len="med"/>
                      <a:tailEnd type="none" w="med" len="med"/>
                    </a:lnL>
                    <a:lnR w="4229" cap="flat" cmpd="sng" algn="ctr">
                      <a:solidFill>
                        <a:srgbClr val="D1D1D1"/>
                      </a:solidFill>
                      <a:prstDash val="solid"/>
                      <a:round/>
                      <a:headEnd type="none" w="med" len="med"/>
                      <a:tailEnd type="none" w="med" len="med"/>
                    </a:lnR>
                    <a:lnT w="4229" cap="flat" cmpd="sng" algn="ctr">
                      <a:solidFill>
                        <a:srgbClr val="D1D1D1"/>
                      </a:solidFill>
                      <a:prstDash val="solid"/>
                      <a:round/>
                      <a:headEnd type="none" w="med" len="med"/>
                      <a:tailEnd type="none" w="med" len="med"/>
                    </a:lnT>
                    <a:lnB w="4229" cap="flat" cmpd="sng" algn="ctr">
                      <a:solidFill>
                        <a:srgbClr val="D1D1D1"/>
                      </a:solidFill>
                      <a:prstDash val="solid"/>
                      <a:round/>
                      <a:headEnd type="none" w="med" len="med"/>
                      <a:tailEnd type="none" w="med" len="med"/>
                    </a:lnB>
                    <a:noFill/>
                  </a:tcPr>
                </a:tc>
                <a:extLst>
                  <a:ext uri="{0D108BD9-81ED-4DB2-BD59-A6C34878D82A}">
                    <a16:rowId xmlns:a16="http://schemas.microsoft.com/office/drawing/2014/main" val="1974570012"/>
                  </a:ext>
                </a:extLst>
              </a:tr>
            </a:tbl>
          </a:graphicData>
        </a:graphic>
      </p:graphicFrame>
      <p:sp>
        <p:nvSpPr>
          <p:cNvPr id="6" name="TextBox 5">
            <a:extLst>
              <a:ext uri="{FF2B5EF4-FFF2-40B4-BE49-F238E27FC236}">
                <a16:creationId xmlns:a16="http://schemas.microsoft.com/office/drawing/2014/main" id="{EB131EE9-8F21-39DE-B175-D5EB0215C457}"/>
              </a:ext>
            </a:extLst>
          </p:cNvPr>
          <p:cNvSpPr txBox="1"/>
          <p:nvPr/>
        </p:nvSpPr>
        <p:spPr>
          <a:xfrm>
            <a:off x="647190" y="1811521"/>
            <a:ext cx="6185410" cy="1900520"/>
          </a:xfrm>
          <a:prstGeom prst="rect">
            <a:avLst/>
          </a:prstGeom>
          <a:noFill/>
        </p:spPr>
        <p:txBody>
          <a:bodyPr wrap="square">
            <a:spAutoFit/>
          </a:bodyPr>
          <a:lstStyle/>
          <a:p>
            <a:pPr>
              <a:spcBef>
                <a:spcPts val="2400"/>
              </a:spcBef>
              <a:spcAft>
                <a:spcPts val="900"/>
              </a:spcAft>
            </a:pPr>
            <a:r>
              <a:rPr lang="en-GB" sz="1600" b="1">
                <a:effectLst/>
              </a:rPr>
              <a:t>Capabilities</a:t>
            </a:r>
          </a:p>
          <a:p>
            <a:pPr marL="285750" indent="-285750">
              <a:spcAft>
                <a:spcPts val="600"/>
              </a:spcAft>
              <a:buFont typeface="Arial" panose="020B0604020202020204" pitchFamily="34" charset="0"/>
              <a:buChar char="•"/>
            </a:pPr>
            <a:r>
              <a:rPr lang="en-GB" sz="1400"/>
              <a:t>Provide detailed feedback on clarity, coherence, grammar, and tone to elevate overall writing quality.</a:t>
            </a:r>
          </a:p>
          <a:p>
            <a:pPr marL="285750" indent="-285750">
              <a:spcAft>
                <a:spcPts val="600"/>
              </a:spcAft>
              <a:buFont typeface="Arial" panose="020B0604020202020204" pitchFamily="34" charset="0"/>
              <a:buChar char="•"/>
            </a:pPr>
            <a:r>
              <a:rPr lang="en-GB" sz="1400"/>
              <a:t>Help transform casual text and narratives into formal documents, such as instructions and whitepapers.</a:t>
            </a:r>
          </a:p>
          <a:p>
            <a:pPr marL="285750" indent="-285750">
              <a:spcAft>
                <a:spcPts val="600"/>
              </a:spcAft>
              <a:buFont typeface="Arial" panose="020B0604020202020204" pitchFamily="34" charset="0"/>
              <a:buChar char="•"/>
            </a:pPr>
            <a:r>
              <a:rPr lang="en-GB" sz="1400"/>
              <a:t>Offer specific suggestions to help adjust the tone or style of a document or make it easier to translate a document into other languages.</a:t>
            </a:r>
          </a:p>
        </p:txBody>
      </p:sp>
      <p:sp>
        <p:nvSpPr>
          <p:cNvPr id="11" name="TextBox 10">
            <a:extLst>
              <a:ext uri="{FF2B5EF4-FFF2-40B4-BE49-F238E27FC236}">
                <a16:creationId xmlns:a16="http://schemas.microsoft.com/office/drawing/2014/main" id="{229B582B-8245-10C5-2194-0BD6636F23E7}"/>
              </a:ext>
            </a:extLst>
          </p:cNvPr>
          <p:cNvSpPr txBox="1"/>
          <p:nvPr/>
        </p:nvSpPr>
        <p:spPr>
          <a:xfrm>
            <a:off x="553468" y="1055131"/>
            <a:ext cx="11327382" cy="298159"/>
          </a:xfrm>
          <a:prstGeom prst="rect">
            <a:avLst/>
          </a:prstGeom>
          <a:noFill/>
        </p:spPr>
        <p:txBody>
          <a:bodyPr wrap="square">
            <a:spAutoFit/>
          </a:bodyPr>
          <a:lstStyle/>
          <a:p>
            <a:pPr fontAlgn="t">
              <a:lnSpc>
                <a:spcPts val="1500"/>
              </a:lnSpc>
              <a:buNone/>
            </a:pPr>
            <a:r>
              <a:rPr lang="en-GB" sz="1600" b="0">
                <a:effectLst/>
                <a:latin typeface="Segoe Sans Display Semibold" pitchFamily="2" charset="0"/>
                <a:cs typeface="Segoe Sans Display Semibold" pitchFamily="2" charset="0"/>
              </a:rPr>
              <a:t>A writing assistant that improves clarity, tone, and structure to help users produce professional, audience‑ready content</a:t>
            </a:r>
          </a:p>
        </p:txBody>
      </p:sp>
      <p:pic>
        <p:nvPicPr>
          <p:cNvPr id="13" name="Picture 12" descr="The writing coach agent with prompts">
            <a:extLst>
              <a:ext uri="{FF2B5EF4-FFF2-40B4-BE49-F238E27FC236}">
                <a16:creationId xmlns:a16="http://schemas.microsoft.com/office/drawing/2014/main" id="{72A0F06E-D9A3-5480-A79E-1E21B337EC34}"/>
              </a:ext>
            </a:extLst>
          </p:cNvPr>
          <p:cNvPicPr>
            <a:picLocks noChangeAspect="1"/>
          </p:cNvPicPr>
          <p:nvPr/>
        </p:nvPicPr>
        <p:blipFill>
          <a:blip r:embed="rId3"/>
          <a:stretch>
            <a:fillRect/>
          </a:stretch>
        </p:blipFill>
        <p:spPr>
          <a:xfrm>
            <a:off x="8020051" y="1944862"/>
            <a:ext cx="2838450" cy="1900519"/>
          </a:xfrm>
          <a:prstGeom prst="rect">
            <a:avLst/>
          </a:prstGeom>
          <a:ln>
            <a:noFill/>
          </a:ln>
          <a:effectLst>
            <a:outerShdw blurRad="292100" dist="139700" dir="2700000" algn="tl" rotWithShape="0">
              <a:srgbClr val="333333">
                <a:alpha val="65000"/>
              </a:srgbClr>
            </a:outerShdw>
          </a:effectLst>
        </p:spPr>
      </p:pic>
      <p:pic>
        <p:nvPicPr>
          <p:cNvPr id="17" name="Picture 16" descr="Writing Coach image">
            <a:extLst>
              <a:ext uri="{FF2B5EF4-FFF2-40B4-BE49-F238E27FC236}">
                <a16:creationId xmlns:a16="http://schemas.microsoft.com/office/drawing/2014/main" id="{785C06B5-F665-574F-37E6-E00F34BF0C6E}"/>
              </a:ext>
            </a:extLst>
          </p:cNvPr>
          <p:cNvPicPr>
            <a:picLocks noChangeAspect="1"/>
          </p:cNvPicPr>
          <p:nvPr/>
        </p:nvPicPr>
        <p:blipFill>
          <a:blip r:embed="rId4"/>
          <a:stretch>
            <a:fillRect/>
          </a:stretch>
        </p:blipFill>
        <p:spPr>
          <a:xfrm>
            <a:off x="585218" y="389112"/>
            <a:ext cx="609618" cy="609618"/>
          </a:xfrm>
          <a:prstGeom prst="rect">
            <a:avLst/>
          </a:prstGeom>
        </p:spPr>
      </p:pic>
    </p:spTree>
    <p:extLst>
      <p:ext uri="{BB962C8B-B14F-4D97-AF65-F5344CB8AC3E}">
        <p14:creationId xmlns:p14="http://schemas.microsoft.com/office/powerpoint/2010/main" val="3718983592"/>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Top Corners Rounded 9">
            <a:extLst>
              <a:ext uri="{FF2B5EF4-FFF2-40B4-BE49-F238E27FC236}">
                <a16:creationId xmlns:a16="http://schemas.microsoft.com/office/drawing/2014/main" id="{8F3045BA-848A-006A-F853-51E0FF3EF984}"/>
              </a:ext>
              <a:ext uri="{C183D7F6-B498-43B3-948B-1728B52AA6E4}">
                <adec:decorative xmlns:adec="http://schemas.microsoft.com/office/drawing/2017/decorative" val="1"/>
              </a:ext>
            </a:extLst>
          </p:cNvPr>
          <p:cNvSpPr/>
          <p:nvPr/>
        </p:nvSpPr>
        <p:spPr bwMode="auto">
          <a:xfrm>
            <a:off x="549880" y="4360984"/>
            <a:ext cx="11049000" cy="370840"/>
          </a:xfrm>
          <a:prstGeom prst="round2SameRect">
            <a:avLst>
              <a:gd name="adj1" fmla="val 34646"/>
              <a:gd name="adj2" fmla="val 0"/>
            </a:avLst>
          </a:prstGeom>
          <a:gradFill flip="none" rotWithShape="1">
            <a:gsLst>
              <a:gs pos="4000">
                <a:srgbClr val="0078D4"/>
              </a:gs>
              <a:gs pos="100000">
                <a:srgbClr val="C03BC4"/>
              </a:gs>
            </a:gsLst>
            <a:lin ang="0" scaled="1"/>
            <a:tileRect/>
          </a:gra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9" name="Rectangle: Rounded Corners 8">
            <a:extLst>
              <a:ext uri="{FF2B5EF4-FFF2-40B4-BE49-F238E27FC236}">
                <a16:creationId xmlns:a16="http://schemas.microsoft.com/office/drawing/2014/main" id="{27F8BFF3-0095-81A1-69BB-51D97A75EA95}"/>
              </a:ext>
              <a:ext uri="{C183D7F6-B498-43B3-948B-1728B52AA6E4}">
                <adec:decorative xmlns:adec="http://schemas.microsoft.com/office/drawing/2017/decorative" val="1"/>
              </a:ext>
            </a:extLst>
          </p:cNvPr>
          <p:cNvSpPr>
            <a:spLocks/>
          </p:cNvSpPr>
          <p:nvPr/>
        </p:nvSpPr>
        <p:spPr bwMode="auto">
          <a:xfrm>
            <a:off x="571499" y="1778000"/>
            <a:ext cx="10969627" cy="2190750"/>
          </a:xfrm>
          <a:prstGeom prst="roundRect">
            <a:avLst>
              <a:gd name="adj" fmla="val 3207"/>
            </a:avLst>
          </a:prstGeom>
          <a:solidFill>
            <a:schemeClr val="bg1"/>
          </a:solidFill>
          <a:ln w="6350">
            <a:no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 name="Title 1">
            <a:extLst>
              <a:ext uri="{FF2B5EF4-FFF2-40B4-BE49-F238E27FC236}">
                <a16:creationId xmlns:a16="http://schemas.microsoft.com/office/drawing/2014/main" id="{4D8B5329-5D56-3711-8C4E-9E81B8166E3A}"/>
              </a:ext>
            </a:extLst>
          </p:cNvPr>
          <p:cNvSpPr>
            <a:spLocks noGrp="1"/>
          </p:cNvSpPr>
          <p:nvPr>
            <p:ph type="title"/>
          </p:nvPr>
        </p:nvSpPr>
        <p:spPr>
          <a:xfrm>
            <a:off x="1263650" y="457200"/>
            <a:ext cx="10343132" cy="553998"/>
          </a:xfrm>
        </p:spPr>
        <p:txBody>
          <a:bodyPr/>
          <a:lstStyle/>
          <a:p>
            <a:r>
              <a:rPr lang="en-GB"/>
              <a:t>Idea Coach</a:t>
            </a:r>
            <a:endParaRPr lang="en-AU"/>
          </a:p>
        </p:txBody>
      </p:sp>
      <p:graphicFrame>
        <p:nvGraphicFramePr>
          <p:cNvPr id="4" name="Table 3">
            <a:extLst>
              <a:ext uri="{FF2B5EF4-FFF2-40B4-BE49-F238E27FC236}">
                <a16:creationId xmlns:a16="http://schemas.microsoft.com/office/drawing/2014/main" id="{218565E6-C447-2531-3BA2-4A74435FC336}"/>
              </a:ext>
            </a:extLst>
          </p:cNvPr>
          <p:cNvGraphicFramePr>
            <a:graphicFrameLocks noGrp="1"/>
          </p:cNvGraphicFramePr>
          <p:nvPr>
            <p:extLst>
              <p:ext uri="{D42A27DB-BD31-4B8C-83A1-F6EECF244321}">
                <p14:modId xmlns:p14="http://schemas.microsoft.com/office/powerpoint/2010/main" val="2633487289"/>
              </p:ext>
            </p:extLst>
          </p:nvPr>
        </p:nvGraphicFramePr>
        <p:xfrm>
          <a:off x="549880" y="4360983"/>
          <a:ext cx="11049000" cy="1943127"/>
        </p:xfrm>
        <a:graphic>
          <a:graphicData uri="http://schemas.openxmlformats.org/drawingml/2006/table">
            <a:tbl>
              <a:tblPr firstRow="1"/>
              <a:tblGrid>
                <a:gridCol w="2638944">
                  <a:extLst>
                    <a:ext uri="{9D8B030D-6E8A-4147-A177-3AD203B41FA5}">
                      <a16:colId xmlns:a16="http://schemas.microsoft.com/office/drawing/2014/main" val="1388700735"/>
                    </a:ext>
                  </a:extLst>
                </a:gridCol>
                <a:gridCol w="8410056">
                  <a:extLst>
                    <a:ext uri="{9D8B030D-6E8A-4147-A177-3AD203B41FA5}">
                      <a16:colId xmlns:a16="http://schemas.microsoft.com/office/drawing/2014/main" val="3942975091"/>
                    </a:ext>
                  </a:extLst>
                </a:gridCol>
              </a:tblGrid>
              <a:tr h="363417">
                <a:tc>
                  <a:txBody>
                    <a:bodyPr/>
                    <a:lstStyle/>
                    <a:p>
                      <a:pPr algn="l" fontAlgn="t">
                        <a:buNone/>
                      </a:pPr>
                      <a:r>
                        <a:rPr lang="en-AU" sz="1400" b="1">
                          <a:solidFill>
                            <a:schemeClr val="bg1"/>
                          </a:solidFill>
                          <a:effectLst/>
                        </a:rPr>
                        <a:t>Scenario</a:t>
                      </a:r>
                      <a:endParaRPr lang="en-AU" sz="1400">
                        <a:solidFill>
                          <a:schemeClr val="bg1"/>
                        </a:solidFill>
                        <a:effectLst/>
                      </a:endParaRPr>
                    </a:p>
                  </a:txBody>
                  <a:tcPr marL="18975" marR="18975" marT="9488" marB="9488" anchor="ctr">
                    <a:lnL w="4229" cap="flat" cmpd="sng" algn="ctr">
                      <a:solidFill>
                        <a:srgbClr val="D1D1D1"/>
                      </a:solidFill>
                      <a:prstDash val="solid"/>
                      <a:round/>
                      <a:headEnd type="none" w="med" len="med"/>
                      <a:tailEnd type="none" w="med" len="med"/>
                    </a:lnL>
                    <a:lnR w="4229" cap="flat" cmpd="sng" algn="ctr">
                      <a:solidFill>
                        <a:srgbClr val="D1D1D1"/>
                      </a:solidFill>
                      <a:prstDash val="solid"/>
                      <a:round/>
                      <a:headEnd type="none" w="med" len="med"/>
                      <a:tailEnd type="none" w="med" len="med"/>
                    </a:lnR>
                    <a:lnT w="4229" cap="flat" cmpd="sng" algn="ctr">
                      <a:solidFill>
                        <a:srgbClr val="D1D1D1"/>
                      </a:solidFill>
                      <a:prstDash val="solid"/>
                      <a:round/>
                      <a:headEnd type="none" w="med" len="med"/>
                      <a:tailEnd type="none" w="med" len="med"/>
                    </a:lnT>
                    <a:lnB w="4229" cap="flat" cmpd="sng" algn="ctr">
                      <a:solidFill>
                        <a:srgbClr val="D1D1D1"/>
                      </a:solidFill>
                      <a:prstDash val="solid"/>
                      <a:round/>
                      <a:headEnd type="none" w="med" len="med"/>
                      <a:tailEnd type="none" w="med" len="med"/>
                    </a:lnB>
                    <a:noFill/>
                  </a:tcPr>
                </a:tc>
                <a:tc>
                  <a:txBody>
                    <a:bodyPr/>
                    <a:lstStyle/>
                    <a:p>
                      <a:pPr algn="l" fontAlgn="t">
                        <a:buNone/>
                      </a:pPr>
                      <a:r>
                        <a:rPr lang="en-AU" sz="1400" b="1">
                          <a:solidFill>
                            <a:schemeClr val="bg1"/>
                          </a:solidFill>
                          <a:effectLst/>
                        </a:rPr>
                        <a:t>Description</a:t>
                      </a:r>
                      <a:endParaRPr lang="en-AU" sz="1400">
                        <a:solidFill>
                          <a:schemeClr val="bg1"/>
                        </a:solidFill>
                        <a:effectLst/>
                      </a:endParaRPr>
                    </a:p>
                  </a:txBody>
                  <a:tcPr marL="18975" marR="18975" marT="9488" marB="9488" anchor="ctr">
                    <a:lnL w="4229" cap="flat" cmpd="sng" algn="ctr">
                      <a:solidFill>
                        <a:srgbClr val="D1D1D1"/>
                      </a:solidFill>
                      <a:prstDash val="solid"/>
                      <a:round/>
                      <a:headEnd type="none" w="med" len="med"/>
                      <a:tailEnd type="none" w="med" len="med"/>
                    </a:lnL>
                    <a:lnR w="4229" cap="flat" cmpd="sng" algn="ctr">
                      <a:solidFill>
                        <a:srgbClr val="D1D1D1"/>
                      </a:solidFill>
                      <a:prstDash val="solid"/>
                      <a:round/>
                      <a:headEnd type="none" w="med" len="med"/>
                      <a:tailEnd type="none" w="med" len="med"/>
                    </a:lnR>
                    <a:lnT w="4229" cap="flat" cmpd="sng" algn="ctr">
                      <a:solidFill>
                        <a:srgbClr val="D1D1D1"/>
                      </a:solidFill>
                      <a:prstDash val="solid"/>
                      <a:round/>
                      <a:headEnd type="none" w="med" len="med"/>
                      <a:tailEnd type="none" w="med" len="med"/>
                    </a:lnT>
                    <a:lnB w="4229" cap="flat" cmpd="sng" algn="ctr">
                      <a:solidFill>
                        <a:srgbClr val="D1D1D1"/>
                      </a:solidFill>
                      <a:prstDash val="solid"/>
                      <a:round/>
                      <a:headEnd type="none" w="med" len="med"/>
                      <a:tailEnd type="none" w="med" len="med"/>
                    </a:lnB>
                    <a:noFill/>
                  </a:tcPr>
                </a:tc>
                <a:extLst>
                  <a:ext uri="{0D108BD9-81ED-4DB2-BD59-A6C34878D82A}">
                    <a16:rowId xmlns:a16="http://schemas.microsoft.com/office/drawing/2014/main" val="3058100592"/>
                  </a:ext>
                </a:extLst>
              </a:tr>
              <a:tr h="263285">
                <a:tc>
                  <a:txBody>
                    <a:bodyPr/>
                    <a:lstStyle/>
                    <a:p>
                      <a:pPr algn="l" fontAlgn="t">
                        <a:buNone/>
                      </a:pPr>
                      <a:r>
                        <a:rPr lang="en-AU" sz="1200">
                          <a:effectLst/>
                        </a:rPr>
                        <a:t>Brainstorming Assistance</a:t>
                      </a:r>
                    </a:p>
                  </a:txBody>
                  <a:tcPr marL="18975" marR="18975" marT="9488" marB="9488">
                    <a:lnL w="4229" cap="flat" cmpd="sng" algn="ctr">
                      <a:solidFill>
                        <a:srgbClr val="D1D1D1"/>
                      </a:solidFill>
                      <a:prstDash val="solid"/>
                      <a:round/>
                      <a:headEnd type="none" w="med" len="med"/>
                      <a:tailEnd type="none" w="med" len="med"/>
                    </a:lnL>
                    <a:lnR w="4229" cap="flat" cmpd="sng" algn="ctr">
                      <a:solidFill>
                        <a:srgbClr val="D1D1D1"/>
                      </a:solidFill>
                      <a:prstDash val="solid"/>
                      <a:round/>
                      <a:headEnd type="none" w="med" len="med"/>
                      <a:tailEnd type="none" w="med" len="med"/>
                    </a:lnR>
                    <a:lnT w="4229" cap="flat" cmpd="sng" algn="ctr">
                      <a:solidFill>
                        <a:srgbClr val="D1D1D1"/>
                      </a:solidFill>
                      <a:prstDash val="solid"/>
                      <a:round/>
                      <a:headEnd type="none" w="med" len="med"/>
                      <a:tailEnd type="none" w="med" len="med"/>
                    </a:lnT>
                    <a:lnB w="4229" cap="flat" cmpd="sng" algn="ctr">
                      <a:solidFill>
                        <a:srgbClr val="D1D1D1"/>
                      </a:solidFill>
                      <a:prstDash val="solid"/>
                      <a:round/>
                      <a:headEnd type="none" w="med" len="med"/>
                      <a:tailEnd type="none" w="med" len="med"/>
                    </a:lnB>
                    <a:noFill/>
                  </a:tcPr>
                </a:tc>
                <a:tc>
                  <a:txBody>
                    <a:bodyPr/>
                    <a:lstStyle/>
                    <a:p>
                      <a:pPr algn="l" fontAlgn="t">
                        <a:buNone/>
                      </a:pPr>
                      <a:r>
                        <a:rPr lang="en-GB" sz="1200">
                          <a:effectLst/>
                        </a:rPr>
                        <a:t>Provides a question-based dialogue to help users brainstorm ideas.</a:t>
                      </a:r>
                    </a:p>
                  </a:txBody>
                  <a:tcPr marL="18975" marR="18975" marT="9488" marB="9488">
                    <a:lnL w="4229" cap="flat" cmpd="sng" algn="ctr">
                      <a:solidFill>
                        <a:srgbClr val="D1D1D1"/>
                      </a:solidFill>
                      <a:prstDash val="solid"/>
                      <a:round/>
                      <a:headEnd type="none" w="med" len="med"/>
                      <a:tailEnd type="none" w="med" len="med"/>
                    </a:lnL>
                    <a:lnR w="4229" cap="flat" cmpd="sng" algn="ctr">
                      <a:solidFill>
                        <a:srgbClr val="D1D1D1"/>
                      </a:solidFill>
                      <a:prstDash val="solid"/>
                      <a:round/>
                      <a:headEnd type="none" w="med" len="med"/>
                      <a:tailEnd type="none" w="med" len="med"/>
                    </a:lnR>
                    <a:lnT w="4229" cap="flat" cmpd="sng" algn="ctr">
                      <a:solidFill>
                        <a:srgbClr val="D1D1D1"/>
                      </a:solidFill>
                      <a:prstDash val="solid"/>
                      <a:round/>
                      <a:headEnd type="none" w="med" len="med"/>
                      <a:tailEnd type="none" w="med" len="med"/>
                    </a:lnT>
                    <a:lnB w="4229" cap="flat" cmpd="sng" algn="ctr">
                      <a:solidFill>
                        <a:srgbClr val="D1D1D1"/>
                      </a:solidFill>
                      <a:prstDash val="solid"/>
                      <a:round/>
                      <a:headEnd type="none" w="med" len="med"/>
                      <a:tailEnd type="none" w="med" len="med"/>
                    </a:lnB>
                    <a:noFill/>
                  </a:tcPr>
                </a:tc>
                <a:extLst>
                  <a:ext uri="{0D108BD9-81ED-4DB2-BD59-A6C34878D82A}">
                    <a16:rowId xmlns:a16="http://schemas.microsoft.com/office/drawing/2014/main" val="1386334406"/>
                  </a:ext>
                </a:extLst>
              </a:tr>
              <a:tr h="263285">
                <a:tc>
                  <a:txBody>
                    <a:bodyPr/>
                    <a:lstStyle/>
                    <a:p>
                      <a:pPr algn="l" fontAlgn="t">
                        <a:buNone/>
                      </a:pPr>
                      <a:r>
                        <a:rPr lang="en-AU" sz="1200">
                          <a:effectLst/>
                        </a:rPr>
                        <a:t>Brainstorm Session Planning</a:t>
                      </a:r>
                    </a:p>
                  </a:txBody>
                  <a:tcPr marL="18975" marR="18975" marT="9488" marB="9488">
                    <a:lnL w="4229" cap="flat" cmpd="sng" algn="ctr">
                      <a:solidFill>
                        <a:srgbClr val="D1D1D1"/>
                      </a:solidFill>
                      <a:prstDash val="solid"/>
                      <a:round/>
                      <a:headEnd type="none" w="med" len="med"/>
                      <a:tailEnd type="none" w="med" len="med"/>
                    </a:lnL>
                    <a:lnR w="4229" cap="flat" cmpd="sng" algn="ctr">
                      <a:solidFill>
                        <a:srgbClr val="D1D1D1"/>
                      </a:solidFill>
                      <a:prstDash val="solid"/>
                      <a:round/>
                      <a:headEnd type="none" w="med" len="med"/>
                      <a:tailEnd type="none" w="med" len="med"/>
                    </a:lnR>
                    <a:lnT w="4229" cap="flat" cmpd="sng" algn="ctr">
                      <a:solidFill>
                        <a:srgbClr val="D1D1D1"/>
                      </a:solidFill>
                      <a:prstDash val="solid"/>
                      <a:round/>
                      <a:headEnd type="none" w="med" len="med"/>
                      <a:tailEnd type="none" w="med" len="med"/>
                    </a:lnT>
                    <a:lnB w="4229" cap="flat" cmpd="sng" algn="ctr">
                      <a:solidFill>
                        <a:srgbClr val="D1D1D1"/>
                      </a:solidFill>
                      <a:prstDash val="solid"/>
                      <a:round/>
                      <a:headEnd type="none" w="med" len="med"/>
                      <a:tailEnd type="none" w="med" len="med"/>
                    </a:lnB>
                    <a:noFill/>
                  </a:tcPr>
                </a:tc>
                <a:tc>
                  <a:txBody>
                    <a:bodyPr/>
                    <a:lstStyle/>
                    <a:p>
                      <a:pPr algn="l" fontAlgn="t">
                        <a:buNone/>
                      </a:pPr>
                      <a:r>
                        <a:rPr lang="en-GB" sz="1200">
                          <a:effectLst/>
                        </a:rPr>
                        <a:t>Customizes brainstorming session agendas by gathering context and offering creative suggestions.</a:t>
                      </a:r>
                    </a:p>
                  </a:txBody>
                  <a:tcPr marL="18975" marR="18975" marT="9488" marB="9488">
                    <a:lnL w="4229" cap="flat" cmpd="sng" algn="ctr">
                      <a:solidFill>
                        <a:srgbClr val="D1D1D1"/>
                      </a:solidFill>
                      <a:prstDash val="solid"/>
                      <a:round/>
                      <a:headEnd type="none" w="med" len="med"/>
                      <a:tailEnd type="none" w="med" len="med"/>
                    </a:lnL>
                    <a:lnR w="4229" cap="flat" cmpd="sng" algn="ctr">
                      <a:solidFill>
                        <a:srgbClr val="D1D1D1"/>
                      </a:solidFill>
                      <a:prstDash val="solid"/>
                      <a:round/>
                      <a:headEnd type="none" w="med" len="med"/>
                      <a:tailEnd type="none" w="med" len="med"/>
                    </a:lnR>
                    <a:lnT w="4229" cap="flat" cmpd="sng" algn="ctr">
                      <a:solidFill>
                        <a:srgbClr val="D1D1D1"/>
                      </a:solidFill>
                      <a:prstDash val="solid"/>
                      <a:round/>
                      <a:headEnd type="none" w="med" len="med"/>
                      <a:tailEnd type="none" w="med" len="med"/>
                    </a:lnT>
                    <a:lnB w="4229" cap="flat" cmpd="sng" algn="ctr">
                      <a:solidFill>
                        <a:srgbClr val="D1D1D1"/>
                      </a:solidFill>
                      <a:prstDash val="solid"/>
                      <a:round/>
                      <a:headEnd type="none" w="med" len="med"/>
                      <a:tailEnd type="none" w="med" len="med"/>
                    </a:lnB>
                    <a:noFill/>
                  </a:tcPr>
                </a:tc>
                <a:extLst>
                  <a:ext uri="{0D108BD9-81ED-4DB2-BD59-A6C34878D82A}">
                    <a16:rowId xmlns:a16="http://schemas.microsoft.com/office/drawing/2014/main" val="660043466"/>
                  </a:ext>
                </a:extLst>
              </a:tr>
              <a:tr h="263285">
                <a:tc>
                  <a:txBody>
                    <a:bodyPr/>
                    <a:lstStyle/>
                    <a:p>
                      <a:pPr algn="l" fontAlgn="t">
                        <a:buNone/>
                      </a:pPr>
                      <a:r>
                        <a:rPr lang="en-AU" sz="1200">
                          <a:effectLst/>
                        </a:rPr>
                        <a:t>Creative Exercises</a:t>
                      </a:r>
                    </a:p>
                  </a:txBody>
                  <a:tcPr marL="18975" marR="18975" marT="9488" marB="9488">
                    <a:lnL w="4229" cap="flat" cmpd="sng" algn="ctr">
                      <a:solidFill>
                        <a:srgbClr val="D1D1D1"/>
                      </a:solidFill>
                      <a:prstDash val="solid"/>
                      <a:round/>
                      <a:headEnd type="none" w="med" len="med"/>
                      <a:tailEnd type="none" w="med" len="med"/>
                    </a:lnL>
                    <a:lnR w="4229" cap="flat" cmpd="sng" algn="ctr">
                      <a:solidFill>
                        <a:srgbClr val="D1D1D1"/>
                      </a:solidFill>
                      <a:prstDash val="solid"/>
                      <a:round/>
                      <a:headEnd type="none" w="med" len="med"/>
                      <a:tailEnd type="none" w="med" len="med"/>
                    </a:lnR>
                    <a:lnT w="4229" cap="flat" cmpd="sng" algn="ctr">
                      <a:solidFill>
                        <a:srgbClr val="D1D1D1"/>
                      </a:solidFill>
                      <a:prstDash val="solid"/>
                      <a:round/>
                      <a:headEnd type="none" w="med" len="med"/>
                      <a:tailEnd type="none" w="med" len="med"/>
                    </a:lnT>
                    <a:lnB w="4229" cap="flat" cmpd="sng" algn="ctr">
                      <a:solidFill>
                        <a:srgbClr val="D1D1D1"/>
                      </a:solidFill>
                      <a:prstDash val="solid"/>
                      <a:round/>
                      <a:headEnd type="none" w="med" len="med"/>
                      <a:tailEnd type="none" w="med" len="med"/>
                    </a:lnB>
                    <a:noFill/>
                  </a:tcPr>
                </a:tc>
                <a:tc>
                  <a:txBody>
                    <a:bodyPr/>
                    <a:lstStyle/>
                    <a:p>
                      <a:pPr algn="l" fontAlgn="t">
                        <a:buNone/>
                      </a:pPr>
                      <a:r>
                        <a:rPr lang="en-GB" sz="1200">
                          <a:effectLst/>
                        </a:rPr>
                        <a:t>Proposes activities tailored to user goals and session details.</a:t>
                      </a:r>
                    </a:p>
                  </a:txBody>
                  <a:tcPr marL="18975" marR="18975" marT="9488" marB="9488">
                    <a:lnL w="4229" cap="flat" cmpd="sng" algn="ctr">
                      <a:solidFill>
                        <a:srgbClr val="D1D1D1"/>
                      </a:solidFill>
                      <a:prstDash val="solid"/>
                      <a:round/>
                      <a:headEnd type="none" w="med" len="med"/>
                      <a:tailEnd type="none" w="med" len="med"/>
                    </a:lnL>
                    <a:lnR w="4229" cap="flat" cmpd="sng" algn="ctr">
                      <a:solidFill>
                        <a:srgbClr val="D1D1D1"/>
                      </a:solidFill>
                      <a:prstDash val="solid"/>
                      <a:round/>
                      <a:headEnd type="none" w="med" len="med"/>
                      <a:tailEnd type="none" w="med" len="med"/>
                    </a:lnR>
                    <a:lnT w="4229" cap="flat" cmpd="sng" algn="ctr">
                      <a:solidFill>
                        <a:srgbClr val="D1D1D1"/>
                      </a:solidFill>
                      <a:prstDash val="solid"/>
                      <a:round/>
                      <a:headEnd type="none" w="med" len="med"/>
                      <a:tailEnd type="none" w="med" len="med"/>
                    </a:lnT>
                    <a:lnB w="4229" cap="flat" cmpd="sng" algn="ctr">
                      <a:solidFill>
                        <a:srgbClr val="D1D1D1"/>
                      </a:solidFill>
                      <a:prstDash val="solid"/>
                      <a:round/>
                      <a:headEnd type="none" w="med" len="med"/>
                      <a:tailEnd type="none" w="med" len="med"/>
                    </a:lnB>
                    <a:noFill/>
                  </a:tcPr>
                </a:tc>
                <a:extLst>
                  <a:ext uri="{0D108BD9-81ED-4DB2-BD59-A6C34878D82A}">
                    <a16:rowId xmlns:a16="http://schemas.microsoft.com/office/drawing/2014/main" val="3972499218"/>
                  </a:ext>
                </a:extLst>
              </a:tr>
              <a:tr h="263285">
                <a:tc>
                  <a:txBody>
                    <a:bodyPr/>
                    <a:lstStyle/>
                    <a:p>
                      <a:pPr algn="l" fontAlgn="t">
                        <a:buNone/>
                      </a:pPr>
                      <a:r>
                        <a:rPr lang="en-AU" sz="1200">
                          <a:effectLst/>
                        </a:rPr>
                        <a:t>Idea organization</a:t>
                      </a:r>
                    </a:p>
                  </a:txBody>
                  <a:tcPr marL="18975" marR="18975" marT="9488" marB="9488">
                    <a:lnL w="4229" cap="flat" cmpd="sng" algn="ctr">
                      <a:solidFill>
                        <a:srgbClr val="D1D1D1"/>
                      </a:solidFill>
                      <a:prstDash val="solid"/>
                      <a:round/>
                      <a:headEnd type="none" w="med" len="med"/>
                      <a:tailEnd type="none" w="med" len="med"/>
                    </a:lnL>
                    <a:lnR w="4229" cap="flat" cmpd="sng" algn="ctr">
                      <a:solidFill>
                        <a:srgbClr val="D1D1D1"/>
                      </a:solidFill>
                      <a:prstDash val="solid"/>
                      <a:round/>
                      <a:headEnd type="none" w="med" len="med"/>
                      <a:tailEnd type="none" w="med" len="med"/>
                    </a:lnR>
                    <a:lnT w="4229" cap="flat" cmpd="sng" algn="ctr">
                      <a:solidFill>
                        <a:srgbClr val="D1D1D1"/>
                      </a:solidFill>
                      <a:prstDash val="solid"/>
                      <a:round/>
                      <a:headEnd type="none" w="med" len="med"/>
                      <a:tailEnd type="none" w="med" len="med"/>
                    </a:lnT>
                    <a:lnB w="4229" cap="flat" cmpd="sng" algn="ctr">
                      <a:solidFill>
                        <a:srgbClr val="D1D1D1"/>
                      </a:solidFill>
                      <a:prstDash val="solid"/>
                      <a:round/>
                      <a:headEnd type="none" w="med" len="med"/>
                      <a:tailEnd type="none" w="med" len="med"/>
                    </a:lnB>
                    <a:noFill/>
                  </a:tcPr>
                </a:tc>
                <a:tc>
                  <a:txBody>
                    <a:bodyPr/>
                    <a:lstStyle/>
                    <a:p>
                      <a:pPr algn="l" fontAlgn="t">
                        <a:buNone/>
                      </a:pPr>
                      <a:r>
                        <a:rPr lang="en-GB" sz="1200">
                          <a:effectLst/>
                        </a:rPr>
                        <a:t>Provides unbiased tools for prioritizing ideas.</a:t>
                      </a:r>
                    </a:p>
                  </a:txBody>
                  <a:tcPr marL="18975" marR="18975" marT="9488" marB="9488">
                    <a:lnL w="4229" cap="flat" cmpd="sng" algn="ctr">
                      <a:solidFill>
                        <a:srgbClr val="D1D1D1"/>
                      </a:solidFill>
                      <a:prstDash val="solid"/>
                      <a:round/>
                      <a:headEnd type="none" w="med" len="med"/>
                      <a:tailEnd type="none" w="med" len="med"/>
                    </a:lnL>
                    <a:lnR w="4229" cap="flat" cmpd="sng" algn="ctr">
                      <a:solidFill>
                        <a:srgbClr val="D1D1D1"/>
                      </a:solidFill>
                      <a:prstDash val="solid"/>
                      <a:round/>
                      <a:headEnd type="none" w="med" len="med"/>
                      <a:tailEnd type="none" w="med" len="med"/>
                    </a:lnR>
                    <a:lnT w="4229" cap="flat" cmpd="sng" algn="ctr">
                      <a:solidFill>
                        <a:srgbClr val="D1D1D1"/>
                      </a:solidFill>
                      <a:prstDash val="solid"/>
                      <a:round/>
                      <a:headEnd type="none" w="med" len="med"/>
                      <a:tailEnd type="none" w="med" len="med"/>
                    </a:lnT>
                    <a:lnB w="4229" cap="flat" cmpd="sng" algn="ctr">
                      <a:solidFill>
                        <a:srgbClr val="D1D1D1"/>
                      </a:solidFill>
                      <a:prstDash val="solid"/>
                      <a:round/>
                      <a:headEnd type="none" w="med" len="med"/>
                      <a:tailEnd type="none" w="med" len="med"/>
                    </a:lnB>
                    <a:noFill/>
                  </a:tcPr>
                </a:tc>
                <a:extLst>
                  <a:ext uri="{0D108BD9-81ED-4DB2-BD59-A6C34878D82A}">
                    <a16:rowId xmlns:a16="http://schemas.microsoft.com/office/drawing/2014/main" val="1493232652"/>
                  </a:ext>
                </a:extLst>
              </a:tr>
              <a:tr h="263285">
                <a:tc>
                  <a:txBody>
                    <a:bodyPr/>
                    <a:lstStyle/>
                    <a:p>
                      <a:pPr algn="l" fontAlgn="t">
                        <a:buNone/>
                      </a:pPr>
                      <a:r>
                        <a:rPr lang="en-AU" sz="1200">
                          <a:effectLst/>
                        </a:rPr>
                        <a:t>Feedback and Improvement</a:t>
                      </a:r>
                    </a:p>
                  </a:txBody>
                  <a:tcPr marL="18975" marR="18975" marT="9488" marB="9488">
                    <a:lnL w="4229" cap="flat" cmpd="sng" algn="ctr">
                      <a:solidFill>
                        <a:srgbClr val="D1D1D1"/>
                      </a:solidFill>
                      <a:prstDash val="solid"/>
                      <a:round/>
                      <a:headEnd type="none" w="med" len="med"/>
                      <a:tailEnd type="none" w="med" len="med"/>
                    </a:lnL>
                    <a:lnR w="4229" cap="flat" cmpd="sng" algn="ctr">
                      <a:solidFill>
                        <a:srgbClr val="D1D1D1"/>
                      </a:solidFill>
                      <a:prstDash val="solid"/>
                      <a:round/>
                      <a:headEnd type="none" w="med" len="med"/>
                      <a:tailEnd type="none" w="med" len="med"/>
                    </a:lnR>
                    <a:lnT w="4229" cap="flat" cmpd="sng" algn="ctr">
                      <a:solidFill>
                        <a:srgbClr val="D1D1D1"/>
                      </a:solidFill>
                      <a:prstDash val="solid"/>
                      <a:round/>
                      <a:headEnd type="none" w="med" len="med"/>
                      <a:tailEnd type="none" w="med" len="med"/>
                    </a:lnT>
                    <a:lnB w="4229" cap="flat" cmpd="sng" algn="ctr">
                      <a:solidFill>
                        <a:srgbClr val="D1D1D1"/>
                      </a:solidFill>
                      <a:prstDash val="solid"/>
                      <a:round/>
                      <a:headEnd type="none" w="med" len="med"/>
                      <a:tailEnd type="none" w="med" len="med"/>
                    </a:lnB>
                    <a:noFill/>
                  </a:tcPr>
                </a:tc>
                <a:tc>
                  <a:txBody>
                    <a:bodyPr/>
                    <a:lstStyle/>
                    <a:p>
                      <a:pPr algn="l" fontAlgn="t">
                        <a:buNone/>
                      </a:pPr>
                      <a:r>
                        <a:rPr lang="en-GB" sz="1200">
                          <a:effectLst/>
                        </a:rPr>
                        <a:t>Collects session feedback and makes recommendations for improving the brainstorming session.</a:t>
                      </a:r>
                    </a:p>
                  </a:txBody>
                  <a:tcPr marL="18975" marR="18975" marT="9488" marB="9488">
                    <a:lnL w="4229" cap="flat" cmpd="sng" algn="ctr">
                      <a:solidFill>
                        <a:srgbClr val="D1D1D1"/>
                      </a:solidFill>
                      <a:prstDash val="solid"/>
                      <a:round/>
                      <a:headEnd type="none" w="med" len="med"/>
                      <a:tailEnd type="none" w="med" len="med"/>
                    </a:lnL>
                    <a:lnR w="4229" cap="flat" cmpd="sng" algn="ctr">
                      <a:solidFill>
                        <a:srgbClr val="D1D1D1"/>
                      </a:solidFill>
                      <a:prstDash val="solid"/>
                      <a:round/>
                      <a:headEnd type="none" w="med" len="med"/>
                      <a:tailEnd type="none" w="med" len="med"/>
                    </a:lnR>
                    <a:lnT w="4229" cap="flat" cmpd="sng" algn="ctr">
                      <a:solidFill>
                        <a:srgbClr val="D1D1D1"/>
                      </a:solidFill>
                      <a:prstDash val="solid"/>
                      <a:round/>
                      <a:headEnd type="none" w="med" len="med"/>
                      <a:tailEnd type="none" w="med" len="med"/>
                    </a:lnT>
                    <a:lnB w="4229" cap="flat" cmpd="sng" algn="ctr">
                      <a:solidFill>
                        <a:srgbClr val="D1D1D1"/>
                      </a:solidFill>
                      <a:prstDash val="solid"/>
                      <a:round/>
                      <a:headEnd type="none" w="med" len="med"/>
                      <a:tailEnd type="none" w="med" len="med"/>
                    </a:lnB>
                    <a:noFill/>
                  </a:tcPr>
                </a:tc>
                <a:extLst>
                  <a:ext uri="{0D108BD9-81ED-4DB2-BD59-A6C34878D82A}">
                    <a16:rowId xmlns:a16="http://schemas.microsoft.com/office/drawing/2014/main" val="2778491999"/>
                  </a:ext>
                </a:extLst>
              </a:tr>
              <a:tr h="263285">
                <a:tc>
                  <a:txBody>
                    <a:bodyPr/>
                    <a:lstStyle/>
                    <a:p>
                      <a:pPr algn="l" fontAlgn="t">
                        <a:buNone/>
                      </a:pPr>
                      <a:r>
                        <a:rPr lang="en-AU" sz="1200">
                          <a:effectLst/>
                        </a:rPr>
                        <a:t>Training and Development</a:t>
                      </a:r>
                    </a:p>
                  </a:txBody>
                  <a:tcPr marL="18975" marR="18975" marT="9488" marB="9488">
                    <a:lnL w="4229" cap="flat" cmpd="sng" algn="ctr">
                      <a:solidFill>
                        <a:srgbClr val="D1D1D1"/>
                      </a:solidFill>
                      <a:prstDash val="solid"/>
                      <a:round/>
                      <a:headEnd type="none" w="med" len="med"/>
                      <a:tailEnd type="none" w="med" len="med"/>
                    </a:lnL>
                    <a:lnR w="4229" cap="flat" cmpd="sng" algn="ctr">
                      <a:solidFill>
                        <a:srgbClr val="D1D1D1"/>
                      </a:solidFill>
                      <a:prstDash val="solid"/>
                      <a:round/>
                      <a:headEnd type="none" w="med" len="med"/>
                      <a:tailEnd type="none" w="med" len="med"/>
                    </a:lnR>
                    <a:lnT w="4229" cap="flat" cmpd="sng" algn="ctr">
                      <a:solidFill>
                        <a:srgbClr val="D1D1D1"/>
                      </a:solidFill>
                      <a:prstDash val="solid"/>
                      <a:round/>
                      <a:headEnd type="none" w="med" len="med"/>
                      <a:tailEnd type="none" w="med" len="med"/>
                    </a:lnT>
                    <a:lnB w="4229" cap="flat" cmpd="sng" algn="ctr">
                      <a:solidFill>
                        <a:srgbClr val="D1D1D1"/>
                      </a:solidFill>
                      <a:prstDash val="solid"/>
                      <a:round/>
                      <a:headEnd type="none" w="med" len="med"/>
                      <a:tailEnd type="none" w="med" len="med"/>
                    </a:lnB>
                    <a:noFill/>
                  </a:tcPr>
                </a:tc>
                <a:tc>
                  <a:txBody>
                    <a:bodyPr/>
                    <a:lstStyle/>
                    <a:p>
                      <a:pPr algn="l" fontAlgn="t">
                        <a:buNone/>
                      </a:pPr>
                      <a:r>
                        <a:rPr lang="en-GB" sz="1200">
                          <a:effectLst/>
                        </a:rPr>
                        <a:t>Helps users grow their brainstorming skills.</a:t>
                      </a:r>
                    </a:p>
                  </a:txBody>
                  <a:tcPr marL="18975" marR="18975" marT="9488" marB="9488">
                    <a:lnL w="4229" cap="flat" cmpd="sng" algn="ctr">
                      <a:solidFill>
                        <a:srgbClr val="D1D1D1"/>
                      </a:solidFill>
                      <a:prstDash val="solid"/>
                      <a:round/>
                      <a:headEnd type="none" w="med" len="med"/>
                      <a:tailEnd type="none" w="med" len="med"/>
                    </a:lnL>
                    <a:lnR w="4229" cap="flat" cmpd="sng" algn="ctr">
                      <a:solidFill>
                        <a:srgbClr val="D1D1D1"/>
                      </a:solidFill>
                      <a:prstDash val="solid"/>
                      <a:round/>
                      <a:headEnd type="none" w="med" len="med"/>
                      <a:tailEnd type="none" w="med" len="med"/>
                    </a:lnR>
                    <a:lnT w="4229" cap="flat" cmpd="sng" algn="ctr">
                      <a:solidFill>
                        <a:srgbClr val="D1D1D1"/>
                      </a:solidFill>
                      <a:prstDash val="solid"/>
                      <a:round/>
                      <a:headEnd type="none" w="med" len="med"/>
                      <a:tailEnd type="none" w="med" len="med"/>
                    </a:lnT>
                    <a:lnB w="4229" cap="flat" cmpd="sng" algn="ctr">
                      <a:solidFill>
                        <a:srgbClr val="D1D1D1"/>
                      </a:solidFill>
                      <a:prstDash val="solid"/>
                      <a:round/>
                      <a:headEnd type="none" w="med" len="med"/>
                      <a:tailEnd type="none" w="med" len="med"/>
                    </a:lnB>
                    <a:noFill/>
                  </a:tcPr>
                </a:tc>
                <a:extLst>
                  <a:ext uri="{0D108BD9-81ED-4DB2-BD59-A6C34878D82A}">
                    <a16:rowId xmlns:a16="http://schemas.microsoft.com/office/drawing/2014/main" val="1974570012"/>
                  </a:ext>
                </a:extLst>
              </a:tr>
            </a:tbl>
          </a:graphicData>
        </a:graphic>
      </p:graphicFrame>
      <p:sp>
        <p:nvSpPr>
          <p:cNvPr id="6" name="TextBox 5">
            <a:extLst>
              <a:ext uri="{FF2B5EF4-FFF2-40B4-BE49-F238E27FC236}">
                <a16:creationId xmlns:a16="http://schemas.microsoft.com/office/drawing/2014/main" id="{BA0320A3-C0C4-6FB8-0AFA-81CB28D24DAF}"/>
              </a:ext>
            </a:extLst>
          </p:cNvPr>
          <p:cNvSpPr txBox="1"/>
          <p:nvPr/>
        </p:nvSpPr>
        <p:spPr>
          <a:xfrm>
            <a:off x="650873" y="1907116"/>
            <a:ext cx="6378577" cy="1862048"/>
          </a:xfrm>
          <a:prstGeom prst="rect">
            <a:avLst/>
          </a:prstGeom>
          <a:noFill/>
        </p:spPr>
        <p:txBody>
          <a:bodyPr wrap="square">
            <a:spAutoFit/>
          </a:bodyPr>
          <a:lstStyle/>
          <a:p>
            <a:pPr>
              <a:spcBef>
                <a:spcPts val="2400"/>
              </a:spcBef>
              <a:spcAft>
                <a:spcPts val="600"/>
              </a:spcAft>
              <a:buNone/>
            </a:pPr>
            <a:r>
              <a:rPr lang="en-GB" sz="1600" b="1">
                <a:effectLst/>
              </a:rPr>
              <a:t>Capabilities</a:t>
            </a:r>
          </a:p>
          <a:p>
            <a:pPr marL="285750" indent="-285750">
              <a:spcAft>
                <a:spcPts val="600"/>
              </a:spcAft>
              <a:buFont typeface="Arial" panose="020B0604020202020204" pitchFamily="34" charset="0"/>
              <a:buChar char="•"/>
            </a:pPr>
            <a:r>
              <a:rPr lang="en-GB" sz="1400">
                <a:effectLst/>
              </a:rPr>
              <a:t>Provide AI-driven brainstorming through a guided dialogue and creative exercises to help users effectively develop and refine their ideas.</a:t>
            </a:r>
          </a:p>
          <a:p>
            <a:pPr marL="285750" indent="-285750">
              <a:spcAft>
                <a:spcPts val="600"/>
              </a:spcAft>
              <a:buFont typeface="Arial" panose="020B0604020202020204" pitchFamily="34" charset="0"/>
              <a:buChar char="•"/>
            </a:pPr>
            <a:r>
              <a:rPr lang="en-GB" sz="1400">
                <a:effectLst/>
              </a:rPr>
              <a:t>Customize agendas and exercises for brainstorming based on user input to ensure engaging and productive brainstorming sessions.</a:t>
            </a:r>
          </a:p>
          <a:p>
            <a:pPr marL="285750" indent="-285750">
              <a:spcAft>
                <a:spcPts val="600"/>
              </a:spcAft>
              <a:buFont typeface="Arial" panose="020B0604020202020204" pitchFamily="34" charset="0"/>
              <a:buChar char="•"/>
            </a:pPr>
            <a:r>
              <a:rPr lang="en-GB" sz="1400">
                <a:effectLst/>
              </a:rPr>
              <a:t>Collect session insights and feedback to iteratively enhance brainstorming techniques and creative outcomes.</a:t>
            </a:r>
          </a:p>
        </p:txBody>
      </p:sp>
      <p:sp>
        <p:nvSpPr>
          <p:cNvPr id="13" name="TextBox 12">
            <a:extLst>
              <a:ext uri="{FF2B5EF4-FFF2-40B4-BE49-F238E27FC236}">
                <a16:creationId xmlns:a16="http://schemas.microsoft.com/office/drawing/2014/main" id="{7409EEC6-52BD-A73A-7183-8694D459EE33}"/>
              </a:ext>
            </a:extLst>
          </p:cNvPr>
          <p:cNvSpPr txBox="1"/>
          <p:nvPr/>
        </p:nvSpPr>
        <p:spPr>
          <a:xfrm>
            <a:off x="435580" y="1111420"/>
            <a:ext cx="11635770" cy="298159"/>
          </a:xfrm>
          <a:prstGeom prst="rect">
            <a:avLst/>
          </a:prstGeom>
          <a:noFill/>
        </p:spPr>
        <p:txBody>
          <a:bodyPr wrap="square">
            <a:spAutoFit/>
          </a:bodyPr>
          <a:lstStyle/>
          <a:p>
            <a:pPr fontAlgn="t">
              <a:lnSpc>
                <a:spcPts val="1500"/>
              </a:lnSpc>
              <a:buNone/>
            </a:pPr>
            <a:r>
              <a:rPr lang="en-GB" sz="1600" b="0">
                <a:effectLst/>
                <a:latin typeface="Segoe Pro Semibold" panose="020B0702040504020203" pitchFamily="34" charset="0"/>
              </a:rPr>
              <a:t>A creative brainstorming agent that helps turn vague ideas into clear, actionable concepts using proven ideation techniques</a:t>
            </a:r>
          </a:p>
        </p:txBody>
      </p:sp>
      <p:pic>
        <p:nvPicPr>
          <p:cNvPr id="14" name="Picture 13" descr="Idea Coach image">
            <a:extLst>
              <a:ext uri="{FF2B5EF4-FFF2-40B4-BE49-F238E27FC236}">
                <a16:creationId xmlns:a16="http://schemas.microsoft.com/office/drawing/2014/main" id="{B83EC9BE-1715-CF5F-0016-55874A7B5D6F}"/>
              </a:ext>
            </a:extLst>
          </p:cNvPr>
          <p:cNvPicPr>
            <a:picLocks noChangeAspect="1"/>
          </p:cNvPicPr>
          <p:nvPr/>
        </p:nvPicPr>
        <p:blipFill>
          <a:blip r:embed="rId3"/>
          <a:stretch>
            <a:fillRect/>
          </a:stretch>
        </p:blipFill>
        <p:spPr>
          <a:xfrm>
            <a:off x="572518" y="400686"/>
            <a:ext cx="609618" cy="609618"/>
          </a:xfrm>
          <a:prstGeom prst="rect">
            <a:avLst/>
          </a:prstGeom>
        </p:spPr>
      </p:pic>
      <p:pic>
        <p:nvPicPr>
          <p:cNvPr id="17" name="Picture 16" descr="New Copilot agents: Supercharge Microsoft 365 Copilot | Microsoft ...">
            <a:extLst>
              <a:ext uri="{FF2B5EF4-FFF2-40B4-BE49-F238E27FC236}">
                <a16:creationId xmlns:a16="http://schemas.microsoft.com/office/drawing/2014/main" id="{8194214D-A627-797F-5233-E2B6BBF65717}"/>
              </a:ext>
            </a:extLst>
          </p:cNvPr>
          <p:cNvPicPr>
            <a:picLocks noChangeAspect="1"/>
          </p:cNvPicPr>
          <p:nvPr/>
        </p:nvPicPr>
        <p:blipFill>
          <a:blip r:embed="rId4"/>
          <a:stretch>
            <a:fillRect/>
          </a:stretch>
        </p:blipFill>
        <p:spPr>
          <a:xfrm>
            <a:off x="7633073" y="1910216"/>
            <a:ext cx="3304429" cy="18589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59132419"/>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48E05-1C00-2FF0-3C29-63BFF9520957}"/>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345554A-E82E-0EB8-93A7-EB45E8443A68}"/>
              </a:ext>
              <a:ext uri="{C183D7F6-B498-43B3-948B-1728B52AA6E4}">
                <adec:decorative xmlns:adec="http://schemas.microsoft.com/office/drawing/2017/decorative" val="1"/>
              </a:ext>
            </a:extLst>
          </p:cNvPr>
          <p:cNvSpPr>
            <a:spLocks/>
          </p:cNvSpPr>
          <p:nvPr/>
        </p:nvSpPr>
        <p:spPr bwMode="auto">
          <a:xfrm>
            <a:off x="571499" y="1714500"/>
            <a:ext cx="11049000" cy="2324100"/>
          </a:xfrm>
          <a:prstGeom prst="roundRect">
            <a:avLst>
              <a:gd name="adj" fmla="val 3207"/>
            </a:avLst>
          </a:prstGeom>
          <a:solidFill>
            <a:schemeClr val="bg1"/>
          </a:solidFill>
          <a:ln w="6350">
            <a:no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0" name="Rectangle: Top Corners Rounded 9">
            <a:extLst>
              <a:ext uri="{FF2B5EF4-FFF2-40B4-BE49-F238E27FC236}">
                <a16:creationId xmlns:a16="http://schemas.microsoft.com/office/drawing/2014/main" id="{6CFD9050-04F2-1A6D-CC64-72011A9DBA11}"/>
              </a:ext>
              <a:ext uri="{C183D7F6-B498-43B3-948B-1728B52AA6E4}">
                <adec:decorative xmlns:adec="http://schemas.microsoft.com/office/drawing/2017/decorative" val="1"/>
              </a:ext>
            </a:extLst>
          </p:cNvPr>
          <p:cNvSpPr/>
          <p:nvPr/>
        </p:nvSpPr>
        <p:spPr bwMode="auto">
          <a:xfrm>
            <a:off x="549880" y="4360984"/>
            <a:ext cx="11049000" cy="370840"/>
          </a:xfrm>
          <a:prstGeom prst="round2SameRect">
            <a:avLst>
              <a:gd name="adj1" fmla="val 34646"/>
              <a:gd name="adj2" fmla="val 0"/>
            </a:avLst>
          </a:prstGeom>
          <a:gradFill flip="none" rotWithShape="1">
            <a:gsLst>
              <a:gs pos="4000">
                <a:srgbClr val="0078D4"/>
              </a:gs>
              <a:gs pos="100000">
                <a:srgbClr val="C03BC4"/>
              </a:gs>
            </a:gsLst>
            <a:lin ang="0" scaled="1"/>
            <a:tileRect/>
          </a:gra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2" name="Title 1">
            <a:extLst>
              <a:ext uri="{FF2B5EF4-FFF2-40B4-BE49-F238E27FC236}">
                <a16:creationId xmlns:a16="http://schemas.microsoft.com/office/drawing/2014/main" id="{13FA8E49-9394-BF34-B2BF-FB11541E2FD8}"/>
              </a:ext>
            </a:extLst>
          </p:cNvPr>
          <p:cNvSpPr>
            <a:spLocks noGrp="1"/>
          </p:cNvSpPr>
          <p:nvPr>
            <p:ph type="title"/>
          </p:nvPr>
        </p:nvSpPr>
        <p:spPr>
          <a:xfrm>
            <a:off x="1263650" y="457200"/>
            <a:ext cx="10343132" cy="553998"/>
          </a:xfrm>
        </p:spPr>
        <p:txBody>
          <a:bodyPr>
            <a:normAutofit/>
          </a:bodyPr>
          <a:lstStyle/>
          <a:p>
            <a:r>
              <a:rPr lang="en-US">
                <a:solidFill>
                  <a:schemeClr val="tx2"/>
                </a:solidFill>
              </a:rPr>
              <a:t>Career Coach</a:t>
            </a:r>
          </a:p>
        </p:txBody>
      </p:sp>
      <p:graphicFrame>
        <p:nvGraphicFramePr>
          <p:cNvPr id="4" name="Table 3">
            <a:extLst>
              <a:ext uri="{FF2B5EF4-FFF2-40B4-BE49-F238E27FC236}">
                <a16:creationId xmlns:a16="http://schemas.microsoft.com/office/drawing/2014/main" id="{205182E5-71C7-AA4D-D41A-26D409D17E84}"/>
              </a:ext>
            </a:extLst>
          </p:cNvPr>
          <p:cNvGraphicFramePr>
            <a:graphicFrameLocks noGrp="1"/>
          </p:cNvGraphicFramePr>
          <p:nvPr>
            <p:extLst>
              <p:ext uri="{D42A27DB-BD31-4B8C-83A1-F6EECF244321}">
                <p14:modId xmlns:p14="http://schemas.microsoft.com/office/powerpoint/2010/main" val="1069009063"/>
              </p:ext>
            </p:extLst>
          </p:nvPr>
        </p:nvGraphicFramePr>
        <p:xfrm>
          <a:off x="549880" y="4302301"/>
          <a:ext cx="11049000" cy="2058202"/>
        </p:xfrm>
        <a:graphic>
          <a:graphicData uri="http://schemas.openxmlformats.org/drawingml/2006/table">
            <a:tbl>
              <a:tblPr firstRow="1"/>
              <a:tblGrid>
                <a:gridCol w="2638944">
                  <a:extLst>
                    <a:ext uri="{9D8B030D-6E8A-4147-A177-3AD203B41FA5}">
                      <a16:colId xmlns:a16="http://schemas.microsoft.com/office/drawing/2014/main" val="1388700735"/>
                    </a:ext>
                  </a:extLst>
                </a:gridCol>
                <a:gridCol w="8410056">
                  <a:extLst>
                    <a:ext uri="{9D8B030D-6E8A-4147-A177-3AD203B41FA5}">
                      <a16:colId xmlns:a16="http://schemas.microsoft.com/office/drawing/2014/main" val="3942975091"/>
                    </a:ext>
                  </a:extLst>
                </a:gridCol>
              </a:tblGrid>
              <a:tr h="432130">
                <a:tc>
                  <a:txBody>
                    <a:bodyPr/>
                    <a:lstStyle/>
                    <a:p>
                      <a:pPr algn="l" fontAlgn="t">
                        <a:buNone/>
                      </a:pPr>
                      <a:r>
                        <a:rPr lang="en-AU" sz="1400" b="1">
                          <a:solidFill>
                            <a:schemeClr val="bg1"/>
                          </a:solidFill>
                          <a:effectLst/>
                        </a:rPr>
                        <a:t>Scenario</a:t>
                      </a:r>
                      <a:endParaRPr lang="en-AU" sz="1400">
                        <a:solidFill>
                          <a:schemeClr val="bg1"/>
                        </a:solidFill>
                        <a:effectLst/>
                      </a:endParaRPr>
                    </a:p>
                  </a:txBody>
                  <a:tcPr marL="18975" marR="18975" marT="9488" marB="9488" anchor="ctr">
                    <a:lnL w="4229" cap="flat" cmpd="sng" algn="ctr">
                      <a:solidFill>
                        <a:srgbClr val="D1D1D1"/>
                      </a:solidFill>
                      <a:prstDash val="solid"/>
                      <a:round/>
                      <a:headEnd type="none" w="med" len="med"/>
                      <a:tailEnd type="none" w="med" len="med"/>
                    </a:lnL>
                    <a:lnR w="4229" cap="flat" cmpd="sng" algn="ctr">
                      <a:solidFill>
                        <a:srgbClr val="D1D1D1"/>
                      </a:solidFill>
                      <a:prstDash val="solid"/>
                      <a:round/>
                      <a:headEnd type="none" w="med" len="med"/>
                      <a:tailEnd type="none" w="med" len="med"/>
                    </a:lnR>
                    <a:lnT w="4229" cap="flat" cmpd="sng" algn="ctr">
                      <a:solidFill>
                        <a:srgbClr val="D1D1D1"/>
                      </a:solidFill>
                      <a:prstDash val="solid"/>
                      <a:round/>
                      <a:headEnd type="none" w="med" len="med"/>
                      <a:tailEnd type="none" w="med" len="med"/>
                    </a:lnT>
                    <a:lnB w="4229" cap="flat" cmpd="sng" algn="ctr">
                      <a:solidFill>
                        <a:srgbClr val="D1D1D1"/>
                      </a:solidFill>
                      <a:prstDash val="solid"/>
                      <a:round/>
                      <a:headEnd type="none" w="med" len="med"/>
                      <a:tailEnd type="none" w="med" len="med"/>
                    </a:lnB>
                    <a:noFill/>
                  </a:tcPr>
                </a:tc>
                <a:tc>
                  <a:txBody>
                    <a:bodyPr/>
                    <a:lstStyle/>
                    <a:p>
                      <a:pPr algn="l" fontAlgn="t">
                        <a:buNone/>
                      </a:pPr>
                      <a:r>
                        <a:rPr lang="en-AU" sz="1400" b="1">
                          <a:solidFill>
                            <a:schemeClr val="bg1"/>
                          </a:solidFill>
                          <a:effectLst/>
                        </a:rPr>
                        <a:t>Description</a:t>
                      </a:r>
                      <a:endParaRPr lang="en-AU" sz="1400">
                        <a:solidFill>
                          <a:schemeClr val="bg1"/>
                        </a:solidFill>
                        <a:effectLst/>
                      </a:endParaRPr>
                    </a:p>
                  </a:txBody>
                  <a:tcPr marL="18975" marR="18975" marT="9488" marB="9488" anchor="ctr">
                    <a:lnL w="4229" cap="flat" cmpd="sng" algn="ctr">
                      <a:solidFill>
                        <a:srgbClr val="D1D1D1"/>
                      </a:solidFill>
                      <a:prstDash val="solid"/>
                      <a:round/>
                      <a:headEnd type="none" w="med" len="med"/>
                      <a:tailEnd type="none" w="med" len="med"/>
                    </a:lnL>
                    <a:lnR w="4229" cap="flat" cmpd="sng" algn="ctr">
                      <a:solidFill>
                        <a:srgbClr val="D1D1D1"/>
                      </a:solidFill>
                      <a:prstDash val="solid"/>
                      <a:round/>
                      <a:headEnd type="none" w="med" len="med"/>
                      <a:tailEnd type="none" w="med" len="med"/>
                    </a:lnR>
                    <a:lnT w="4229" cap="flat" cmpd="sng" algn="ctr">
                      <a:solidFill>
                        <a:srgbClr val="D1D1D1"/>
                      </a:solidFill>
                      <a:prstDash val="solid"/>
                      <a:round/>
                      <a:headEnd type="none" w="med" len="med"/>
                      <a:tailEnd type="none" w="med" len="med"/>
                    </a:lnT>
                    <a:lnB w="4229" cap="flat" cmpd="sng" algn="ctr">
                      <a:solidFill>
                        <a:srgbClr val="D1D1D1"/>
                      </a:solidFill>
                      <a:prstDash val="solid"/>
                      <a:round/>
                      <a:headEnd type="none" w="med" len="med"/>
                      <a:tailEnd type="none" w="med" len="med"/>
                    </a:lnB>
                    <a:noFill/>
                  </a:tcPr>
                </a:tc>
                <a:extLst>
                  <a:ext uri="{0D108BD9-81ED-4DB2-BD59-A6C34878D82A}">
                    <a16:rowId xmlns:a16="http://schemas.microsoft.com/office/drawing/2014/main" val="3058100592"/>
                  </a:ext>
                </a:extLst>
              </a:tr>
              <a:tr h="271012">
                <a:tc>
                  <a:txBody>
                    <a:bodyPr/>
                    <a:lstStyle/>
                    <a:p>
                      <a:pPr algn="l" fontAlgn="t">
                        <a:buNone/>
                      </a:pPr>
                      <a:r>
                        <a:rPr lang="en-AU" sz="1100">
                          <a:effectLst/>
                        </a:rPr>
                        <a:t>Career Development Plans</a:t>
                      </a:r>
                    </a:p>
                  </a:txBody>
                  <a:tcPr marL="15659" marR="15659" marT="7830" marB="7830">
                    <a:lnL w="4229" cap="flat" cmpd="sng" algn="ctr">
                      <a:solidFill>
                        <a:srgbClr val="D1D1D1"/>
                      </a:solidFill>
                      <a:prstDash val="solid"/>
                      <a:round/>
                      <a:headEnd type="none" w="med" len="med"/>
                      <a:tailEnd type="none" w="med" len="med"/>
                    </a:lnL>
                    <a:lnR w="4229" cap="flat" cmpd="sng" algn="ctr">
                      <a:solidFill>
                        <a:srgbClr val="D1D1D1"/>
                      </a:solidFill>
                      <a:prstDash val="solid"/>
                      <a:round/>
                      <a:headEnd type="none" w="med" len="med"/>
                      <a:tailEnd type="none" w="med" len="med"/>
                    </a:lnR>
                    <a:lnT w="4229" cap="flat" cmpd="sng" algn="ctr">
                      <a:solidFill>
                        <a:srgbClr val="D1D1D1"/>
                      </a:solidFill>
                      <a:prstDash val="solid"/>
                      <a:round/>
                      <a:headEnd type="none" w="med" len="med"/>
                      <a:tailEnd type="none" w="med" len="med"/>
                    </a:lnT>
                    <a:lnB w="4229" cap="flat" cmpd="sng" algn="ctr">
                      <a:solidFill>
                        <a:srgbClr val="D1D1D1"/>
                      </a:solidFill>
                      <a:prstDash val="solid"/>
                      <a:round/>
                      <a:headEnd type="none" w="med" len="med"/>
                      <a:tailEnd type="none" w="med" len="med"/>
                    </a:lnB>
                    <a:noFill/>
                  </a:tcPr>
                </a:tc>
                <a:tc>
                  <a:txBody>
                    <a:bodyPr/>
                    <a:lstStyle/>
                    <a:p>
                      <a:pPr algn="l" fontAlgn="t">
                        <a:buNone/>
                      </a:pPr>
                      <a:r>
                        <a:rPr lang="en-GB" sz="1100">
                          <a:effectLst/>
                        </a:rPr>
                        <a:t>Creates detailed plans based on your current role and future goals.</a:t>
                      </a:r>
                    </a:p>
                  </a:txBody>
                  <a:tcPr marL="15659" marR="15659" marT="7830" marB="7830">
                    <a:lnL w="4229" cap="flat" cmpd="sng" algn="ctr">
                      <a:solidFill>
                        <a:srgbClr val="D1D1D1"/>
                      </a:solidFill>
                      <a:prstDash val="solid"/>
                      <a:round/>
                      <a:headEnd type="none" w="med" len="med"/>
                      <a:tailEnd type="none" w="med" len="med"/>
                    </a:lnL>
                    <a:lnR w="4229" cap="flat" cmpd="sng" algn="ctr">
                      <a:solidFill>
                        <a:srgbClr val="D1D1D1"/>
                      </a:solidFill>
                      <a:prstDash val="solid"/>
                      <a:round/>
                      <a:headEnd type="none" w="med" len="med"/>
                      <a:tailEnd type="none" w="med" len="med"/>
                    </a:lnR>
                    <a:lnT w="4229" cap="flat" cmpd="sng" algn="ctr">
                      <a:solidFill>
                        <a:srgbClr val="D1D1D1"/>
                      </a:solidFill>
                      <a:prstDash val="solid"/>
                      <a:round/>
                      <a:headEnd type="none" w="med" len="med"/>
                      <a:tailEnd type="none" w="med" len="med"/>
                    </a:lnT>
                    <a:lnB w="4229" cap="flat" cmpd="sng" algn="ctr">
                      <a:solidFill>
                        <a:srgbClr val="D1D1D1"/>
                      </a:solidFill>
                      <a:prstDash val="solid"/>
                      <a:round/>
                      <a:headEnd type="none" w="med" len="med"/>
                      <a:tailEnd type="none" w="med" len="med"/>
                    </a:lnB>
                    <a:noFill/>
                  </a:tcPr>
                </a:tc>
                <a:extLst>
                  <a:ext uri="{0D108BD9-81ED-4DB2-BD59-A6C34878D82A}">
                    <a16:rowId xmlns:a16="http://schemas.microsoft.com/office/drawing/2014/main" val="1386334406"/>
                  </a:ext>
                </a:extLst>
              </a:tr>
              <a:tr h="271012">
                <a:tc>
                  <a:txBody>
                    <a:bodyPr/>
                    <a:lstStyle/>
                    <a:p>
                      <a:pPr algn="l" fontAlgn="t">
                        <a:buNone/>
                      </a:pPr>
                      <a:r>
                        <a:rPr lang="en-AU" sz="1100">
                          <a:effectLst/>
                        </a:rPr>
                        <a:t>Skill Gap Analysis</a:t>
                      </a:r>
                    </a:p>
                  </a:txBody>
                  <a:tcPr marL="15659" marR="15659" marT="7830" marB="7830">
                    <a:lnL w="4229" cap="flat" cmpd="sng" algn="ctr">
                      <a:solidFill>
                        <a:srgbClr val="D1D1D1"/>
                      </a:solidFill>
                      <a:prstDash val="solid"/>
                      <a:round/>
                      <a:headEnd type="none" w="med" len="med"/>
                      <a:tailEnd type="none" w="med" len="med"/>
                    </a:lnL>
                    <a:lnR w="4229" cap="flat" cmpd="sng" algn="ctr">
                      <a:solidFill>
                        <a:srgbClr val="D1D1D1"/>
                      </a:solidFill>
                      <a:prstDash val="solid"/>
                      <a:round/>
                      <a:headEnd type="none" w="med" len="med"/>
                      <a:tailEnd type="none" w="med" len="med"/>
                    </a:lnR>
                    <a:lnT w="4229" cap="flat" cmpd="sng" algn="ctr">
                      <a:solidFill>
                        <a:srgbClr val="D1D1D1"/>
                      </a:solidFill>
                      <a:prstDash val="solid"/>
                      <a:round/>
                      <a:headEnd type="none" w="med" len="med"/>
                      <a:tailEnd type="none" w="med" len="med"/>
                    </a:lnT>
                    <a:lnB w="4229" cap="flat" cmpd="sng" algn="ctr">
                      <a:solidFill>
                        <a:srgbClr val="D1D1D1"/>
                      </a:solidFill>
                      <a:prstDash val="solid"/>
                      <a:round/>
                      <a:headEnd type="none" w="med" len="med"/>
                      <a:tailEnd type="none" w="med" len="med"/>
                    </a:lnB>
                    <a:noFill/>
                  </a:tcPr>
                </a:tc>
                <a:tc>
                  <a:txBody>
                    <a:bodyPr/>
                    <a:lstStyle/>
                    <a:p>
                      <a:pPr algn="l" fontAlgn="t">
                        <a:buNone/>
                      </a:pPr>
                      <a:r>
                        <a:rPr lang="en-GB" sz="1100">
                          <a:effectLst/>
                        </a:rPr>
                        <a:t>Identifies gaps in your skills and suggests ways to fill them for career advancement.</a:t>
                      </a:r>
                    </a:p>
                  </a:txBody>
                  <a:tcPr marL="15659" marR="15659" marT="7830" marB="7830">
                    <a:lnL w="4229" cap="flat" cmpd="sng" algn="ctr">
                      <a:solidFill>
                        <a:srgbClr val="D1D1D1"/>
                      </a:solidFill>
                      <a:prstDash val="solid"/>
                      <a:round/>
                      <a:headEnd type="none" w="med" len="med"/>
                      <a:tailEnd type="none" w="med" len="med"/>
                    </a:lnL>
                    <a:lnR w="4229" cap="flat" cmpd="sng" algn="ctr">
                      <a:solidFill>
                        <a:srgbClr val="D1D1D1"/>
                      </a:solidFill>
                      <a:prstDash val="solid"/>
                      <a:round/>
                      <a:headEnd type="none" w="med" len="med"/>
                      <a:tailEnd type="none" w="med" len="med"/>
                    </a:lnR>
                    <a:lnT w="4229" cap="flat" cmpd="sng" algn="ctr">
                      <a:solidFill>
                        <a:srgbClr val="D1D1D1"/>
                      </a:solidFill>
                      <a:prstDash val="solid"/>
                      <a:round/>
                      <a:headEnd type="none" w="med" len="med"/>
                      <a:tailEnd type="none" w="med" len="med"/>
                    </a:lnT>
                    <a:lnB w="4229" cap="flat" cmpd="sng" algn="ctr">
                      <a:solidFill>
                        <a:srgbClr val="D1D1D1"/>
                      </a:solidFill>
                      <a:prstDash val="solid"/>
                      <a:round/>
                      <a:headEnd type="none" w="med" len="med"/>
                      <a:tailEnd type="none" w="med" len="med"/>
                    </a:lnB>
                    <a:noFill/>
                  </a:tcPr>
                </a:tc>
                <a:extLst>
                  <a:ext uri="{0D108BD9-81ED-4DB2-BD59-A6C34878D82A}">
                    <a16:rowId xmlns:a16="http://schemas.microsoft.com/office/drawing/2014/main" val="660043466"/>
                  </a:ext>
                </a:extLst>
              </a:tr>
              <a:tr h="271012">
                <a:tc>
                  <a:txBody>
                    <a:bodyPr/>
                    <a:lstStyle/>
                    <a:p>
                      <a:pPr algn="l" fontAlgn="t">
                        <a:buNone/>
                      </a:pPr>
                      <a:r>
                        <a:rPr lang="en-AU" sz="1100">
                          <a:effectLst/>
                        </a:rPr>
                        <a:t>Learning Opportunities</a:t>
                      </a:r>
                    </a:p>
                  </a:txBody>
                  <a:tcPr marL="15659" marR="15659" marT="7830" marB="7830">
                    <a:lnL w="4229" cap="flat" cmpd="sng" algn="ctr">
                      <a:solidFill>
                        <a:srgbClr val="D1D1D1"/>
                      </a:solidFill>
                      <a:prstDash val="solid"/>
                      <a:round/>
                      <a:headEnd type="none" w="med" len="med"/>
                      <a:tailEnd type="none" w="med" len="med"/>
                    </a:lnL>
                    <a:lnR w="4229" cap="flat" cmpd="sng" algn="ctr">
                      <a:solidFill>
                        <a:srgbClr val="D1D1D1"/>
                      </a:solidFill>
                      <a:prstDash val="solid"/>
                      <a:round/>
                      <a:headEnd type="none" w="med" len="med"/>
                      <a:tailEnd type="none" w="med" len="med"/>
                    </a:lnR>
                    <a:lnT w="4229" cap="flat" cmpd="sng" algn="ctr">
                      <a:solidFill>
                        <a:srgbClr val="D1D1D1"/>
                      </a:solidFill>
                      <a:prstDash val="solid"/>
                      <a:round/>
                      <a:headEnd type="none" w="med" len="med"/>
                      <a:tailEnd type="none" w="med" len="med"/>
                    </a:lnT>
                    <a:lnB w="4229" cap="flat" cmpd="sng" algn="ctr">
                      <a:solidFill>
                        <a:srgbClr val="D1D1D1"/>
                      </a:solidFill>
                      <a:prstDash val="solid"/>
                      <a:round/>
                      <a:headEnd type="none" w="med" len="med"/>
                      <a:tailEnd type="none" w="med" len="med"/>
                    </a:lnB>
                    <a:noFill/>
                  </a:tcPr>
                </a:tc>
                <a:tc>
                  <a:txBody>
                    <a:bodyPr/>
                    <a:lstStyle/>
                    <a:p>
                      <a:pPr algn="l" fontAlgn="t">
                        <a:buNone/>
                      </a:pPr>
                      <a:r>
                        <a:rPr lang="en-GB" sz="1100">
                          <a:effectLst/>
                        </a:rPr>
                        <a:t>Recommends courses, certifications, and workshops to help you grow professionally.</a:t>
                      </a:r>
                    </a:p>
                  </a:txBody>
                  <a:tcPr marL="15659" marR="15659" marT="7830" marB="7830">
                    <a:lnL w="4229" cap="flat" cmpd="sng" algn="ctr">
                      <a:solidFill>
                        <a:srgbClr val="D1D1D1"/>
                      </a:solidFill>
                      <a:prstDash val="solid"/>
                      <a:round/>
                      <a:headEnd type="none" w="med" len="med"/>
                      <a:tailEnd type="none" w="med" len="med"/>
                    </a:lnL>
                    <a:lnR w="4229" cap="flat" cmpd="sng" algn="ctr">
                      <a:solidFill>
                        <a:srgbClr val="D1D1D1"/>
                      </a:solidFill>
                      <a:prstDash val="solid"/>
                      <a:round/>
                      <a:headEnd type="none" w="med" len="med"/>
                      <a:tailEnd type="none" w="med" len="med"/>
                    </a:lnR>
                    <a:lnT w="4229" cap="flat" cmpd="sng" algn="ctr">
                      <a:solidFill>
                        <a:srgbClr val="D1D1D1"/>
                      </a:solidFill>
                      <a:prstDash val="solid"/>
                      <a:round/>
                      <a:headEnd type="none" w="med" len="med"/>
                      <a:tailEnd type="none" w="med" len="med"/>
                    </a:lnT>
                    <a:lnB w="4229" cap="flat" cmpd="sng" algn="ctr">
                      <a:solidFill>
                        <a:srgbClr val="D1D1D1"/>
                      </a:solidFill>
                      <a:prstDash val="solid"/>
                      <a:round/>
                      <a:headEnd type="none" w="med" len="med"/>
                      <a:tailEnd type="none" w="med" len="med"/>
                    </a:lnB>
                    <a:noFill/>
                  </a:tcPr>
                </a:tc>
                <a:extLst>
                  <a:ext uri="{0D108BD9-81ED-4DB2-BD59-A6C34878D82A}">
                    <a16:rowId xmlns:a16="http://schemas.microsoft.com/office/drawing/2014/main" val="3972499218"/>
                  </a:ext>
                </a:extLst>
              </a:tr>
              <a:tr h="271012">
                <a:tc>
                  <a:txBody>
                    <a:bodyPr/>
                    <a:lstStyle/>
                    <a:p>
                      <a:pPr algn="l" fontAlgn="t">
                        <a:buNone/>
                      </a:pPr>
                      <a:r>
                        <a:rPr lang="en-AU" sz="1100">
                          <a:effectLst/>
                        </a:rPr>
                        <a:t>Career Transition Advice</a:t>
                      </a:r>
                    </a:p>
                  </a:txBody>
                  <a:tcPr marL="15659" marR="15659" marT="7830" marB="7830">
                    <a:lnL w="4229" cap="flat" cmpd="sng" algn="ctr">
                      <a:solidFill>
                        <a:srgbClr val="D1D1D1"/>
                      </a:solidFill>
                      <a:prstDash val="solid"/>
                      <a:round/>
                      <a:headEnd type="none" w="med" len="med"/>
                      <a:tailEnd type="none" w="med" len="med"/>
                    </a:lnL>
                    <a:lnR w="4229" cap="flat" cmpd="sng" algn="ctr">
                      <a:solidFill>
                        <a:srgbClr val="D1D1D1"/>
                      </a:solidFill>
                      <a:prstDash val="solid"/>
                      <a:round/>
                      <a:headEnd type="none" w="med" len="med"/>
                      <a:tailEnd type="none" w="med" len="med"/>
                    </a:lnR>
                    <a:lnT w="4229" cap="flat" cmpd="sng" algn="ctr">
                      <a:solidFill>
                        <a:srgbClr val="D1D1D1"/>
                      </a:solidFill>
                      <a:prstDash val="solid"/>
                      <a:round/>
                      <a:headEnd type="none" w="med" len="med"/>
                      <a:tailEnd type="none" w="med" len="med"/>
                    </a:lnT>
                    <a:lnB w="4229" cap="flat" cmpd="sng" algn="ctr">
                      <a:solidFill>
                        <a:srgbClr val="D1D1D1"/>
                      </a:solidFill>
                      <a:prstDash val="solid"/>
                      <a:round/>
                      <a:headEnd type="none" w="med" len="med"/>
                      <a:tailEnd type="none" w="med" len="med"/>
                    </a:lnB>
                    <a:noFill/>
                  </a:tcPr>
                </a:tc>
                <a:tc>
                  <a:txBody>
                    <a:bodyPr/>
                    <a:lstStyle/>
                    <a:p>
                      <a:pPr algn="l" fontAlgn="t">
                        <a:buNone/>
                      </a:pPr>
                      <a:r>
                        <a:rPr lang="en-GB" sz="1100">
                          <a:effectLst/>
                        </a:rPr>
                        <a:t>Provides guidance for successfully changing careers and navigating transitions.</a:t>
                      </a:r>
                    </a:p>
                  </a:txBody>
                  <a:tcPr marL="15659" marR="15659" marT="7830" marB="7830">
                    <a:lnL w="4229" cap="flat" cmpd="sng" algn="ctr">
                      <a:solidFill>
                        <a:srgbClr val="D1D1D1"/>
                      </a:solidFill>
                      <a:prstDash val="solid"/>
                      <a:round/>
                      <a:headEnd type="none" w="med" len="med"/>
                      <a:tailEnd type="none" w="med" len="med"/>
                    </a:lnL>
                    <a:lnR w="4229" cap="flat" cmpd="sng" algn="ctr">
                      <a:solidFill>
                        <a:srgbClr val="D1D1D1"/>
                      </a:solidFill>
                      <a:prstDash val="solid"/>
                      <a:round/>
                      <a:headEnd type="none" w="med" len="med"/>
                      <a:tailEnd type="none" w="med" len="med"/>
                    </a:lnR>
                    <a:lnT w="4229" cap="flat" cmpd="sng" algn="ctr">
                      <a:solidFill>
                        <a:srgbClr val="D1D1D1"/>
                      </a:solidFill>
                      <a:prstDash val="solid"/>
                      <a:round/>
                      <a:headEnd type="none" w="med" len="med"/>
                      <a:tailEnd type="none" w="med" len="med"/>
                    </a:lnT>
                    <a:lnB w="4229" cap="flat" cmpd="sng" algn="ctr">
                      <a:solidFill>
                        <a:srgbClr val="D1D1D1"/>
                      </a:solidFill>
                      <a:prstDash val="solid"/>
                      <a:round/>
                      <a:headEnd type="none" w="med" len="med"/>
                      <a:tailEnd type="none" w="med" len="med"/>
                    </a:lnB>
                    <a:noFill/>
                  </a:tcPr>
                </a:tc>
                <a:extLst>
                  <a:ext uri="{0D108BD9-81ED-4DB2-BD59-A6C34878D82A}">
                    <a16:rowId xmlns:a16="http://schemas.microsoft.com/office/drawing/2014/main" val="1493232652"/>
                  </a:ext>
                </a:extLst>
              </a:tr>
              <a:tr h="271012">
                <a:tc>
                  <a:txBody>
                    <a:bodyPr/>
                    <a:lstStyle/>
                    <a:p>
                      <a:pPr algn="l" fontAlgn="t">
                        <a:buNone/>
                      </a:pPr>
                      <a:r>
                        <a:rPr lang="en-AU" sz="1100">
                          <a:effectLst/>
                        </a:rPr>
                        <a:t>Networking Strategies</a:t>
                      </a:r>
                    </a:p>
                  </a:txBody>
                  <a:tcPr marL="15659" marR="15659" marT="7830" marB="7830">
                    <a:lnL w="4229" cap="flat" cmpd="sng" algn="ctr">
                      <a:solidFill>
                        <a:srgbClr val="D1D1D1"/>
                      </a:solidFill>
                      <a:prstDash val="solid"/>
                      <a:round/>
                      <a:headEnd type="none" w="med" len="med"/>
                      <a:tailEnd type="none" w="med" len="med"/>
                    </a:lnL>
                    <a:lnR w="4229" cap="flat" cmpd="sng" algn="ctr">
                      <a:solidFill>
                        <a:srgbClr val="D1D1D1"/>
                      </a:solidFill>
                      <a:prstDash val="solid"/>
                      <a:round/>
                      <a:headEnd type="none" w="med" len="med"/>
                      <a:tailEnd type="none" w="med" len="med"/>
                    </a:lnR>
                    <a:lnT w="4229" cap="flat" cmpd="sng" algn="ctr">
                      <a:solidFill>
                        <a:srgbClr val="D1D1D1"/>
                      </a:solidFill>
                      <a:prstDash val="solid"/>
                      <a:round/>
                      <a:headEnd type="none" w="med" len="med"/>
                      <a:tailEnd type="none" w="med" len="med"/>
                    </a:lnT>
                    <a:lnB w="4229" cap="flat" cmpd="sng" algn="ctr">
                      <a:solidFill>
                        <a:srgbClr val="D1D1D1"/>
                      </a:solidFill>
                      <a:prstDash val="solid"/>
                      <a:round/>
                      <a:headEnd type="none" w="med" len="med"/>
                      <a:tailEnd type="none" w="med" len="med"/>
                    </a:lnB>
                    <a:noFill/>
                  </a:tcPr>
                </a:tc>
                <a:tc>
                  <a:txBody>
                    <a:bodyPr/>
                    <a:lstStyle/>
                    <a:p>
                      <a:pPr algn="l" fontAlgn="t">
                        <a:buNone/>
                      </a:pPr>
                      <a:r>
                        <a:rPr lang="en-GB" sz="1100">
                          <a:effectLst/>
                        </a:rPr>
                        <a:t>Offers tips and strategies to leverage your professional network for career growth.</a:t>
                      </a:r>
                    </a:p>
                  </a:txBody>
                  <a:tcPr marL="15659" marR="15659" marT="7830" marB="7830">
                    <a:lnL w="4229" cap="flat" cmpd="sng" algn="ctr">
                      <a:solidFill>
                        <a:srgbClr val="D1D1D1"/>
                      </a:solidFill>
                      <a:prstDash val="solid"/>
                      <a:round/>
                      <a:headEnd type="none" w="med" len="med"/>
                      <a:tailEnd type="none" w="med" len="med"/>
                    </a:lnL>
                    <a:lnR w="4229" cap="flat" cmpd="sng" algn="ctr">
                      <a:solidFill>
                        <a:srgbClr val="D1D1D1"/>
                      </a:solidFill>
                      <a:prstDash val="solid"/>
                      <a:round/>
                      <a:headEnd type="none" w="med" len="med"/>
                      <a:tailEnd type="none" w="med" len="med"/>
                    </a:lnR>
                    <a:lnT w="4229" cap="flat" cmpd="sng" algn="ctr">
                      <a:solidFill>
                        <a:srgbClr val="D1D1D1"/>
                      </a:solidFill>
                      <a:prstDash val="solid"/>
                      <a:round/>
                      <a:headEnd type="none" w="med" len="med"/>
                      <a:tailEnd type="none" w="med" len="med"/>
                    </a:lnT>
                    <a:lnB w="4229" cap="flat" cmpd="sng" algn="ctr">
                      <a:solidFill>
                        <a:srgbClr val="D1D1D1"/>
                      </a:solidFill>
                      <a:prstDash val="solid"/>
                      <a:round/>
                      <a:headEnd type="none" w="med" len="med"/>
                      <a:tailEnd type="none" w="med" len="med"/>
                    </a:lnB>
                    <a:noFill/>
                  </a:tcPr>
                </a:tc>
                <a:extLst>
                  <a:ext uri="{0D108BD9-81ED-4DB2-BD59-A6C34878D82A}">
                    <a16:rowId xmlns:a16="http://schemas.microsoft.com/office/drawing/2014/main" val="2778491999"/>
                  </a:ext>
                </a:extLst>
              </a:tr>
              <a:tr h="271012">
                <a:tc>
                  <a:txBody>
                    <a:bodyPr/>
                    <a:lstStyle/>
                    <a:p>
                      <a:pPr algn="l" fontAlgn="t">
                        <a:buNone/>
                      </a:pPr>
                      <a:r>
                        <a:rPr lang="en-AU" sz="1100">
                          <a:effectLst/>
                        </a:rPr>
                        <a:t>Performance Improvement</a:t>
                      </a:r>
                    </a:p>
                  </a:txBody>
                  <a:tcPr marL="15659" marR="15659" marT="7830" marB="7830">
                    <a:lnL w="4229" cap="flat" cmpd="sng" algn="ctr">
                      <a:solidFill>
                        <a:srgbClr val="D1D1D1"/>
                      </a:solidFill>
                      <a:prstDash val="solid"/>
                      <a:round/>
                      <a:headEnd type="none" w="med" len="med"/>
                      <a:tailEnd type="none" w="med" len="med"/>
                    </a:lnL>
                    <a:lnR w="4229" cap="flat" cmpd="sng" algn="ctr">
                      <a:solidFill>
                        <a:srgbClr val="D1D1D1"/>
                      </a:solidFill>
                      <a:prstDash val="solid"/>
                      <a:round/>
                      <a:headEnd type="none" w="med" len="med"/>
                      <a:tailEnd type="none" w="med" len="med"/>
                    </a:lnR>
                    <a:lnT w="4229" cap="flat" cmpd="sng" algn="ctr">
                      <a:solidFill>
                        <a:srgbClr val="D1D1D1"/>
                      </a:solidFill>
                      <a:prstDash val="solid"/>
                      <a:round/>
                      <a:headEnd type="none" w="med" len="med"/>
                      <a:tailEnd type="none" w="med" len="med"/>
                    </a:lnT>
                    <a:lnB w="4229" cap="flat" cmpd="sng" algn="ctr">
                      <a:solidFill>
                        <a:srgbClr val="D1D1D1"/>
                      </a:solidFill>
                      <a:prstDash val="solid"/>
                      <a:round/>
                      <a:headEnd type="none" w="med" len="med"/>
                      <a:tailEnd type="none" w="med" len="med"/>
                    </a:lnB>
                    <a:noFill/>
                  </a:tcPr>
                </a:tc>
                <a:tc>
                  <a:txBody>
                    <a:bodyPr/>
                    <a:lstStyle/>
                    <a:p>
                      <a:pPr algn="l" fontAlgn="t">
                        <a:buNone/>
                      </a:pPr>
                      <a:r>
                        <a:rPr lang="en-GB" sz="1100">
                          <a:effectLst/>
                        </a:rPr>
                        <a:t>Gives advice to improve your performance in your current role to prepare for future opportunities.</a:t>
                      </a:r>
                    </a:p>
                  </a:txBody>
                  <a:tcPr marL="15659" marR="15659" marT="7830" marB="7830">
                    <a:lnL w="4229" cap="flat" cmpd="sng" algn="ctr">
                      <a:solidFill>
                        <a:srgbClr val="D1D1D1"/>
                      </a:solidFill>
                      <a:prstDash val="solid"/>
                      <a:round/>
                      <a:headEnd type="none" w="med" len="med"/>
                      <a:tailEnd type="none" w="med" len="med"/>
                    </a:lnL>
                    <a:lnR w="4229" cap="flat" cmpd="sng" algn="ctr">
                      <a:solidFill>
                        <a:srgbClr val="D1D1D1"/>
                      </a:solidFill>
                      <a:prstDash val="solid"/>
                      <a:round/>
                      <a:headEnd type="none" w="med" len="med"/>
                      <a:tailEnd type="none" w="med" len="med"/>
                    </a:lnR>
                    <a:lnT w="4229" cap="flat" cmpd="sng" algn="ctr">
                      <a:solidFill>
                        <a:srgbClr val="D1D1D1"/>
                      </a:solidFill>
                      <a:prstDash val="solid"/>
                      <a:round/>
                      <a:headEnd type="none" w="med" len="med"/>
                      <a:tailEnd type="none" w="med" len="med"/>
                    </a:lnT>
                    <a:lnB w="4229" cap="flat" cmpd="sng" algn="ctr">
                      <a:solidFill>
                        <a:srgbClr val="D1D1D1"/>
                      </a:solidFill>
                      <a:prstDash val="solid"/>
                      <a:round/>
                      <a:headEnd type="none" w="med" len="med"/>
                      <a:tailEnd type="none" w="med" len="med"/>
                    </a:lnB>
                    <a:noFill/>
                  </a:tcPr>
                </a:tc>
                <a:extLst>
                  <a:ext uri="{0D108BD9-81ED-4DB2-BD59-A6C34878D82A}">
                    <a16:rowId xmlns:a16="http://schemas.microsoft.com/office/drawing/2014/main" val="1974570012"/>
                  </a:ext>
                </a:extLst>
              </a:tr>
            </a:tbl>
          </a:graphicData>
        </a:graphic>
      </p:graphicFrame>
      <p:sp>
        <p:nvSpPr>
          <p:cNvPr id="6" name="TextBox 5">
            <a:extLst>
              <a:ext uri="{FF2B5EF4-FFF2-40B4-BE49-F238E27FC236}">
                <a16:creationId xmlns:a16="http://schemas.microsoft.com/office/drawing/2014/main" id="{D4E07294-E011-54F0-A44E-B4B68C524934}"/>
              </a:ext>
            </a:extLst>
          </p:cNvPr>
          <p:cNvSpPr txBox="1"/>
          <p:nvPr/>
        </p:nvSpPr>
        <p:spPr>
          <a:xfrm>
            <a:off x="571498" y="1758437"/>
            <a:ext cx="6203952" cy="1862048"/>
          </a:xfrm>
          <a:prstGeom prst="rect">
            <a:avLst/>
          </a:prstGeom>
          <a:noFill/>
        </p:spPr>
        <p:txBody>
          <a:bodyPr wrap="square">
            <a:spAutoFit/>
          </a:bodyPr>
          <a:lstStyle/>
          <a:p>
            <a:pPr>
              <a:spcBef>
                <a:spcPts val="2400"/>
              </a:spcBef>
              <a:spcAft>
                <a:spcPts val="600"/>
              </a:spcAft>
            </a:pPr>
            <a:r>
              <a:rPr lang="en-GB" sz="1600" b="1">
                <a:effectLst/>
              </a:rPr>
              <a:t>Capabilities</a:t>
            </a:r>
          </a:p>
          <a:p>
            <a:pPr marL="285750" indent="-285750">
              <a:spcAft>
                <a:spcPts val="600"/>
              </a:spcAft>
              <a:buFont typeface="Arial" panose="020B0604020202020204" pitchFamily="34" charset="0"/>
              <a:buChar char="•"/>
            </a:pPr>
            <a:r>
              <a:rPr lang="en-GB" sz="1400"/>
              <a:t>Personalized career roadmapping with detailed development plans and actionable advice based on the user’s role, skills, and career aspirations.</a:t>
            </a:r>
          </a:p>
          <a:p>
            <a:pPr marL="285750" indent="-285750">
              <a:spcAft>
                <a:spcPts val="600"/>
              </a:spcAft>
              <a:buFont typeface="Arial" panose="020B0604020202020204" pitchFamily="34" charset="0"/>
              <a:buChar char="•"/>
            </a:pPr>
            <a:r>
              <a:rPr lang="en-GB" sz="1400"/>
              <a:t>Comprehensive skill gap analysis to identify target areas for growth and recommendations for tailored learning opportunities.</a:t>
            </a:r>
          </a:p>
          <a:p>
            <a:pPr marL="285750" indent="-285750">
              <a:spcAft>
                <a:spcPts val="600"/>
              </a:spcAft>
              <a:buFont typeface="Arial" panose="020B0604020202020204" pitchFamily="34" charset="0"/>
              <a:buChar char="•"/>
            </a:pPr>
            <a:r>
              <a:rPr lang="en-GB" sz="1400"/>
              <a:t>Holistic career support including guidance on career transitions, performance improvement, and strategic networking.</a:t>
            </a:r>
          </a:p>
        </p:txBody>
      </p:sp>
      <p:sp>
        <p:nvSpPr>
          <p:cNvPr id="11" name="TextBox 10">
            <a:extLst>
              <a:ext uri="{FF2B5EF4-FFF2-40B4-BE49-F238E27FC236}">
                <a16:creationId xmlns:a16="http://schemas.microsoft.com/office/drawing/2014/main" id="{4EDF141E-3CD5-E362-327C-97661155EC2E}"/>
              </a:ext>
            </a:extLst>
          </p:cNvPr>
          <p:cNvSpPr txBox="1"/>
          <p:nvPr/>
        </p:nvSpPr>
        <p:spPr>
          <a:xfrm>
            <a:off x="549880" y="1103069"/>
            <a:ext cx="11245851" cy="490519"/>
          </a:xfrm>
          <a:prstGeom prst="rect">
            <a:avLst/>
          </a:prstGeom>
          <a:noFill/>
        </p:spPr>
        <p:txBody>
          <a:bodyPr wrap="square">
            <a:spAutoFit/>
          </a:bodyPr>
          <a:lstStyle/>
          <a:p>
            <a:pPr fontAlgn="t">
              <a:lnSpc>
                <a:spcPts val="1500"/>
              </a:lnSpc>
              <a:buNone/>
            </a:pPr>
            <a:r>
              <a:rPr lang="en-GB" sz="1600" b="0">
                <a:effectLst/>
                <a:latin typeface="Segoe Sans Display Semibold" pitchFamily="2" charset="0"/>
                <a:cs typeface="Segoe Sans Display Semibold" pitchFamily="2" charset="0"/>
              </a:rPr>
              <a:t>A personalized career development agent that provides tailored suggestions and actionable plans to help users learn, grow, and advance in their careers.</a:t>
            </a:r>
          </a:p>
        </p:txBody>
      </p:sp>
      <p:pic>
        <p:nvPicPr>
          <p:cNvPr id="7" name="Picture 6" descr="Screen shot of Career Coach">
            <a:extLst>
              <a:ext uri="{FF2B5EF4-FFF2-40B4-BE49-F238E27FC236}">
                <a16:creationId xmlns:a16="http://schemas.microsoft.com/office/drawing/2014/main" id="{BA6BBCD8-3C32-EFE7-7C00-BF9A13CEC1CB}"/>
              </a:ext>
            </a:extLst>
          </p:cNvPr>
          <p:cNvPicPr>
            <a:picLocks noChangeAspect="1"/>
          </p:cNvPicPr>
          <p:nvPr/>
        </p:nvPicPr>
        <p:blipFill>
          <a:blip r:embed="rId3"/>
          <a:srcRect l="4086" t="11669" r="3474" b="8794"/>
          <a:stretch>
            <a:fillRect/>
          </a:stretch>
        </p:blipFill>
        <p:spPr>
          <a:xfrm>
            <a:off x="7629786" y="2020824"/>
            <a:ext cx="3096126" cy="1790959"/>
          </a:xfrm>
          <a:prstGeom prst="rect">
            <a:avLst/>
          </a:prstGeom>
          <a:effectLst>
            <a:outerShdw blurRad="50800" dist="38100" dir="2700000" algn="tl" rotWithShape="0">
              <a:prstClr val="black">
                <a:alpha val="40000"/>
              </a:prstClr>
            </a:outerShdw>
          </a:effectLst>
        </p:spPr>
      </p:pic>
      <p:pic>
        <p:nvPicPr>
          <p:cNvPr id="8" name="Picture 7" descr="Career Coach logo">
            <a:extLst>
              <a:ext uri="{FF2B5EF4-FFF2-40B4-BE49-F238E27FC236}">
                <a16:creationId xmlns:a16="http://schemas.microsoft.com/office/drawing/2014/main" id="{115042E8-E55F-4E5B-87B3-0A9654464A8A}"/>
              </a:ext>
            </a:extLst>
          </p:cNvPr>
          <p:cNvPicPr>
            <a:picLocks noChangeAspect="1"/>
          </p:cNvPicPr>
          <p:nvPr/>
        </p:nvPicPr>
        <p:blipFill>
          <a:blip r:embed="rId4"/>
          <a:stretch>
            <a:fillRect/>
          </a:stretch>
        </p:blipFill>
        <p:spPr>
          <a:xfrm>
            <a:off x="585218" y="401580"/>
            <a:ext cx="659724" cy="609618"/>
          </a:xfrm>
          <a:prstGeom prst="rect">
            <a:avLst/>
          </a:prstGeom>
        </p:spPr>
      </p:pic>
    </p:spTree>
    <p:extLst>
      <p:ext uri="{BB962C8B-B14F-4D97-AF65-F5344CB8AC3E}">
        <p14:creationId xmlns:p14="http://schemas.microsoft.com/office/powerpoint/2010/main" val="481339326"/>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67F06C-14BE-ABE3-2608-652F1166270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1E8560A-BF1A-AED2-4B2B-1F9190DFA632}"/>
              </a:ext>
            </a:extLst>
          </p:cNvPr>
          <p:cNvSpPr>
            <a:spLocks noGrp="1"/>
          </p:cNvSpPr>
          <p:nvPr>
            <p:ph type="title"/>
          </p:nvPr>
        </p:nvSpPr>
        <p:spPr>
          <a:xfrm>
            <a:off x="1866490" y="1207883"/>
            <a:ext cx="9230322" cy="553998"/>
          </a:xfrm>
        </p:spPr>
        <p:txBody>
          <a:bodyPr/>
          <a:lstStyle/>
          <a:p>
            <a:r>
              <a:rPr lang="en-GB" dirty="0">
                <a:solidFill>
                  <a:schemeClr val="tx1"/>
                </a:solidFill>
              </a:rPr>
              <a:t>Learn More to Accelerate Adoption &amp; Value</a:t>
            </a:r>
            <a:endParaRPr lang="en-AU" dirty="0">
              <a:solidFill>
                <a:schemeClr val="tx1"/>
              </a:solidFill>
            </a:endParaRPr>
          </a:p>
        </p:txBody>
      </p:sp>
      <p:sp>
        <p:nvSpPr>
          <p:cNvPr id="7" name="Text Placeholder 5">
            <a:extLst>
              <a:ext uri="{FF2B5EF4-FFF2-40B4-BE49-F238E27FC236}">
                <a16:creationId xmlns:a16="http://schemas.microsoft.com/office/drawing/2014/main" id="{D5AF0A3C-1EE6-E0B0-ACB3-BC7EB652E5F2}"/>
              </a:ext>
              <a:ext uri="{C183D7F6-B498-43B3-948B-1728B52AA6E4}">
                <adec:decorative xmlns:adec="http://schemas.microsoft.com/office/drawing/2017/decorative" val="1"/>
              </a:ext>
            </a:extLst>
          </p:cNvPr>
          <p:cNvSpPr txBox="1">
            <a:spLocks/>
          </p:cNvSpPr>
          <p:nvPr/>
        </p:nvSpPr>
        <p:spPr>
          <a:xfrm>
            <a:off x="7997567" y="2152747"/>
            <a:ext cx="3580977" cy="3592324"/>
          </a:xfrm>
          <a:prstGeom prst="roundRect">
            <a:avLst>
              <a:gd name="adj" fmla="val 3703"/>
            </a:avLst>
          </a:prstGeom>
          <a:gradFill>
            <a:gsLst>
              <a:gs pos="36000">
                <a:schemeClr val="bg1"/>
              </a:gs>
              <a:gs pos="100000">
                <a:schemeClr val="bg1">
                  <a:alpha val="79000"/>
                </a:schemeClr>
              </a:gs>
            </a:gsLst>
            <a:lin ang="2700000" scaled="1"/>
          </a:gradFill>
          <a:ln w="3175" cap="flat">
            <a:solidFill>
              <a:srgbClr val="7600CE">
                <a:alpha val="10000"/>
              </a:srgbClr>
            </a:solidFill>
            <a:prstDash val="solid"/>
            <a:miter/>
          </a:ln>
          <a:effectLst>
            <a:outerShdw blurRad="139700" dist="25400" dir="2700000" algn="tl" rotWithShape="0">
              <a:schemeClr val="accent3">
                <a:alpha val="11000"/>
              </a:schemeClr>
            </a:outerShdw>
          </a:effectLst>
        </p:spPr>
        <p:txBody>
          <a:bodyPr wrap="square" rtlCol="0" anchor="ctr">
            <a:noAutofit/>
          </a:bodyPr>
          <a:lstStyle>
            <a:defPPr>
              <a:defRPr lang="en-US"/>
            </a:defPPr>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42963" marR="0" lvl="3"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endParaRPr kumimoji="0" lang="en-US" sz="14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8" name="Text Placeholder 5">
            <a:extLst>
              <a:ext uri="{FF2B5EF4-FFF2-40B4-BE49-F238E27FC236}">
                <a16:creationId xmlns:a16="http://schemas.microsoft.com/office/drawing/2014/main" id="{CEDAFDD6-34A1-7839-A8E3-9F8077E02050}"/>
              </a:ext>
              <a:ext uri="{C183D7F6-B498-43B3-948B-1728B52AA6E4}">
                <adec:decorative xmlns:adec="http://schemas.microsoft.com/office/drawing/2017/decorative" val="1"/>
              </a:ext>
            </a:extLst>
          </p:cNvPr>
          <p:cNvSpPr txBox="1">
            <a:spLocks/>
          </p:cNvSpPr>
          <p:nvPr/>
        </p:nvSpPr>
        <p:spPr>
          <a:xfrm>
            <a:off x="561293" y="2152747"/>
            <a:ext cx="3580977" cy="3592324"/>
          </a:xfrm>
          <a:prstGeom prst="roundRect">
            <a:avLst>
              <a:gd name="adj" fmla="val 3703"/>
            </a:avLst>
          </a:prstGeom>
          <a:gradFill>
            <a:gsLst>
              <a:gs pos="36000">
                <a:schemeClr val="bg1"/>
              </a:gs>
              <a:gs pos="100000">
                <a:schemeClr val="bg1">
                  <a:alpha val="79000"/>
                </a:schemeClr>
              </a:gs>
            </a:gsLst>
            <a:lin ang="2700000" scaled="1"/>
          </a:gradFill>
          <a:ln w="3175" cap="flat">
            <a:solidFill>
              <a:srgbClr val="7600CE">
                <a:alpha val="10000"/>
              </a:srgbClr>
            </a:solidFill>
            <a:prstDash val="solid"/>
            <a:miter/>
          </a:ln>
          <a:effectLst>
            <a:outerShdw blurRad="139700" dist="25400" dir="2700000" algn="tl" rotWithShape="0">
              <a:schemeClr val="accent3">
                <a:alpha val="11000"/>
              </a:schemeClr>
            </a:outerShdw>
          </a:effectLst>
        </p:spPr>
        <p:txBody>
          <a:bodyPr wrap="square" rtlCol="0" anchor="ctr">
            <a:noAutofit/>
          </a:bodyPr>
          <a:lstStyle>
            <a:defPPr>
              <a:defRPr lang="en-US"/>
            </a:defPPr>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42963" marR="0" lvl="3"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endParaRPr kumimoji="0" lang="en-US" sz="1400" b="0" i="0" u="none" strike="noStrike" kern="1200" cap="none" spc="0" normalizeH="0" baseline="0" noProof="0">
              <a:ln>
                <a:noFill/>
              </a:ln>
              <a:solidFill>
                <a:srgbClr val="000000"/>
              </a:solidFill>
              <a:effectLst/>
              <a:uLnTx/>
              <a:uFillTx/>
              <a:latin typeface="Segoe Sans Text"/>
              <a:ea typeface="+mn-ea"/>
              <a:cs typeface="+mn-cs"/>
            </a:endParaRPr>
          </a:p>
        </p:txBody>
      </p:sp>
      <p:pic>
        <p:nvPicPr>
          <p:cNvPr id="9" name="Graphic 8" descr="Engage a Microsoft Expert">
            <a:extLst>
              <a:ext uri="{FF2B5EF4-FFF2-40B4-BE49-F238E27FC236}">
                <a16:creationId xmlns:a16="http://schemas.microsoft.com/office/drawing/2014/main" id="{9DB0FDB5-4627-7EBD-FC26-5EAE44EFA4AB}"/>
              </a:ext>
            </a:extLst>
          </p:cNvPr>
          <p:cNvPicPr>
            <a:picLocks/>
          </p:cNvPicPr>
          <p:nvPr/>
        </p:nvPicPr>
        <p:blipFill rotWithShape="1">
          <a:blip>
            <a:extLst>
              <a:ext uri="{96DAC541-7B7A-43D3-8B79-37D633B846F1}">
                <asvg:svgBlip xmlns:asvg="http://schemas.microsoft.com/office/drawing/2016/SVG/main" r:embed="rId3"/>
              </a:ext>
            </a:extLst>
          </a:blip>
          <a:srcRect l="9360" t="28746" r="9360" b="28746"/>
          <a:stretch/>
        </p:blipFill>
        <p:spPr>
          <a:xfrm>
            <a:off x="684668" y="2239547"/>
            <a:ext cx="3334227" cy="360000"/>
          </a:xfrm>
          <a:prstGeom prst="roundRect">
            <a:avLst>
              <a:gd name="adj" fmla="val 12818"/>
            </a:avLst>
          </a:prstGeom>
          <a:effectLst/>
        </p:spPr>
      </p:pic>
      <p:pic>
        <p:nvPicPr>
          <p:cNvPr id="10" name="Graphic 9" descr="Access Self Serve Materials">
            <a:extLst>
              <a:ext uri="{FF2B5EF4-FFF2-40B4-BE49-F238E27FC236}">
                <a16:creationId xmlns:a16="http://schemas.microsoft.com/office/drawing/2014/main" id="{52200E2A-1FBA-BFBC-7E29-B96E0748F8A9}"/>
              </a:ext>
            </a:extLst>
          </p:cNvPr>
          <p:cNvPicPr>
            <a:picLocks/>
          </p:cNvPicPr>
          <p:nvPr/>
        </p:nvPicPr>
        <p:blipFill rotWithShape="1">
          <a:blip>
            <a:extLst>
              <a:ext uri="{96DAC541-7B7A-43D3-8B79-37D633B846F1}">
                <asvg:svgBlip xmlns:asvg="http://schemas.microsoft.com/office/drawing/2016/SVG/main" r:embed="rId3"/>
              </a:ext>
            </a:extLst>
          </a:blip>
          <a:srcRect l="9360" t="28746" r="9360" b="28746"/>
          <a:stretch/>
        </p:blipFill>
        <p:spPr>
          <a:xfrm>
            <a:off x="8120942" y="2239546"/>
            <a:ext cx="3334227" cy="360000"/>
          </a:xfrm>
          <a:prstGeom prst="roundRect">
            <a:avLst>
              <a:gd name="adj" fmla="val 12818"/>
            </a:avLst>
          </a:prstGeom>
          <a:effectLst/>
        </p:spPr>
      </p:pic>
      <p:sp>
        <p:nvSpPr>
          <p:cNvPr id="11" name="Text Placeholder 5">
            <a:extLst>
              <a:ext uri="{FF2B5EF4-FFF2-40B4-BE49-F238E27FC236}">
                <a16:creationId xmlns:a16="http://schemas.microsoft.com/office/drawing/2014/main" id="{69044C9D-BBD2-3E20-609B-677B6BB4B308}"/>
              </a:ext>
              <a:ext uri="{C183D7F6-B498-43B3-948B-1728B52AA6E4}">
                <adec:decorative xmlns:adec="http://schemas.microsoft.com/office/drawing/2017/decorative" val="1"/>
              </a:ext>
            </a:extLst>
          </p:cNvPr>
          <p:cNvSpPr txBox="1">
            <a:spLocks/>
          </p:cNvSpPr>
          <p:nvPr/>
        </p:nvSpPr>
        <p:spPr>
          <a:xfrm>
            <a:off x="4279430" y="2152747"/>
            <a:ext cx="3580977" cy="3592324"/>
          </a:xfrm>
          <a:prstGeom prst="roundRect">
            <a:avLst>
              <a:gd name="adj" fmla="val 3703"/>
            </a:avLst>
          </a:prstGeom>
          <a:gradFill>
            <a:gsLst>
              <a:gs pos="36000">
                <a:schemeClr val="bg1"/>
              </a:gs>
              <a:gs pos="100000">
                <a:schemeClr val="bg1">
                  <a:alpha val="79000"/>
                </a:schemeClr>
              </a:gs>
            </a:gsLst>
            <a:lin ang="2700000" scaled="1"/>
          </a:gradFill>
          <a:ln w="3175" cap="flat">
            <a:solidFill>
              <a:srgbClr val="7600CE">
                <a:alpha val="10000"/>
              </a:srgbClr>
            </a:solidFill>
            <a:prstDash val="solid"/>
            <a:miter/>
          </a:ln>
          <a:effectLst>
            <a:outerShdw blurRad="139700" dist="25400" dir="2700000" algn="tl" rotWithShape="0">
              <a:schemeClr val="accent3">
                <a:alpha val="11000"/>
              </a:schemeClr>
            </a:outerShdw>
          </a:effectLst>
        </p:spPr>
        <p:txBody>
          <a:bodyPr wrap="square" rtlCol="0" anchor="ctr">
            <a:noAutofit/>
          </a:bodyPr>
          <a:lstStyle>
            <a:defPPr>
              <a:defRPr lang="en-US"/>
            </a:defPPr>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42963" marR="0" lvl="3"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endParaRPr kumimoji="0" lang="en-US" sz="1400" b="0" i="0" u="none" strike="noStrike" kern="1200" cap="none" spc="0" normalizeH="0" baseline="0" noProof="0">
              <a:ln>
                <a:noFill/>
              </a:ln>
              <a:solidFill>
                <a:srgbClr val="000000"/>
              </a:solidFill>
              <a:effectLst/>
              <a:uLnTx/>
              <a:uFillTx/>
              <a:latin typeface="Segoe Sans Text"/>
              <a:ea typeface="+mn-ea"/>
              <a:cs typeface="+mn-cs"/>
            </a:endParaRPr>
          </a:p>
        </p:txBody>
      </p:sp>
      <p:pic>
        <p:nvPicPr>
          <p:cNvPr id="12" name="Graphic 11" descr="Attend a Microsoft Webinar">
            <a:extLst>
              <a:ext uri="{FF2B5EF4-FFF2-40B4-BE49-F238E27FC236}">
                <a16:creationId xmlns:a16="http://schemas.microsoft.com/office/drawing/2014/main" id="{563598A1-6248-7C5D-1572-9BE2C3D07EEE}"/>
              </a:ext>
            </a:extLst>
          </p:cNvPr>
          <p:cNvPicPr>
            <a:picLocks/>
          </p:cNvPicPr>
          <p:nvPr/>
        </p:nvPicPr>
        <p:blipFill rotWithShape="1">
          <a:blip>
            <a:extLst>
              <a:ext uri="{96DAC541-7B7A-43D3-8B79-37D633B846F1}">
                <asvg:svgBlip xmlns:asvg="http://schemas.microsoft.com/office/drawing/2016/SVG/main" r:embed="rId4"/>
              </a:ext>
            </a:extLst>
          </a:blip>
          <a:srcRect l="9360" t="28746" r="9360" b="28746"/>
          <a:stretch/>
        </p:blipFill>
        <p:spPr>
          <a:xfrm>
            <a:off x="4402738" y="2239546"/>
            <a:ext cx="3334227" cy="360000"/>
          </a:xfrm>
          <a:prstGeom prst="roundRect">
            <a:avLst>
              <a:gd name="adj" fmla="val 12818"/>
            </a:avLst>
          </a:prstGeom>
          <a:effectLst/>
        </p:spPr>
      </p:pic>
      <p:sp>
        <p:nvSpPr>
          <p:cNvPr id="13" name="TextBox 12">
            <a:extLst>
              <a:ext uri="{FF2B5EF4-FFF2-40B4-BE49-F238E27FC236}">
                <a16:creationId xmlns:a16="http://schemas.microsoft.com/office/drawing/2014/main" id="{CFAAC230-329E-E804-6AC2-B918EA1A7816}"/>
              </a:ext>
            </a:extLst>
          </p:cNvPr>
          <p:cNvSpPr txBox="1"/>
          <p:nvPr/>
        </p:nvSpPr>
        <p:spPr>
          <a:xfrm>
            <a:off x="906945" y="2287478"/>
            <a:ext cx="2889672" cy="276999"/>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noProof="0" dirty="0">
                <a:solidFill>
                  <a:srgbClr val="FFFFFF"/>
                </a:solidFill>
                <a:latin typeface="Segoe Sans Text Semibold"/>
              </a:rPr>
              <a:t>Skill up your organization</a:t>
            </a:r>
            <a:endParaRPr kumimoji="0" lang="en-US" sz="1800" b="0" i="0" u="none" strike="noStrike" kern="1200" cap="none" spc="0" normalizeH="0" baseline="0" noProof="0" dirty="0">
              <a:ln>
                <a:noFill/>
              </a:ln>
              <a:solidFill>
                <a:srgbClr val="FFFFFF"/>
              </a:solidFill>
              <a:effectLst/>
              <a:uLnTx/>
              <a:uFillTx/>
              <a:latin typeface="Segoe Sans Text Semibold"/>
              <a:ea typeface="+mn-ea"/>
              <a:cs typeface="+mn-cs"/>
            </a:endParaRPr>
          </a:p>
        </p:txBody>
      </p:sp>
      <p:sp>
        <p:nvSpPr>
          <p:cNvPr id="14" name="TextBox 13">
            <a:extLst>
              <a:ext uri="{FF2B5EF4-FFF2-40B4-BE49-F238E27FC236}">
                <a16:creationId xmlns:a16="http://schemas.microsoft.com/office/drawing/2014/main" id="{F6EC99DE-5BBA-6366-17C1-96754A49C333}"/>
              </a:ext>
            </a:extLst>
          </p:cNvPr>
          <p:cNvSpPr txBox="1"/>
          <p:nvPr/>
        </p:nvSpPr>
        <p:spPr>
          <a:xfrm>
            <a:off x="4486629" y="2287478"/>
            <a:ext cx="3163402" cy="276999"/>
          </a:xfrm>
          <a:prstGeom prst="rect">
            <a:avLst/>
          </a:prstGeom>
          <a:noFill/>
        </p:spPr>
        <p:txBody>
          <a:bodyPr wrap="square" lIns="0" tIns="0" rIns="0" bIns="0" anchor="ctr">
            <a:spAutoFit/>
          </a:bodyPr>
          <a:lstStyle/>
          <a:p>
            <a:pPr lvl="0" algn="ctr">
              <a:defRPr/>
            </a:pPr>
            <a:r>
              <a:rPr lang="en-US" dirty="0">
                <a:solidFill>
                  <a:srgbClr val="FFFFFF"/>
                </a:solidFill>
                <a:latin typeface="Segoe Sans Text Semibold"/>
              </a:rPr>
              <a:t>Stay up to date</a:t>
            </a:r>
          </a:p>
        </p:txBody>
      </p:sp>
      <p:sp>
        <p:nvSpPr>
          <p:cNvPr id="15" name="TextBox 14">
            <a:extLst>
              <a:ext uri="{FF2B5EF4-FFF2-40B4-BE49-F238E27FC236}">
                <a16:creationId xmlns:a16="http://schemas.microsoft.com/office/drawing/2014/main" id="{0BA0F55A-5D61-32EB-831D-44AA9C7163C4}"/>
              </a:ext>
            </a:extLst>
          </p:cNvPr>
          <p:cNvSpPr txBox="1"/>
          <p:nvPr/>
        </p:nvSpPr>
        <p:spPr>
          <a:xfrm>
            <a:off x="8206354" y="2287478"/>
            <a:ext cx="3163402" cy="276999"/>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Segoe Sans Text Semibold"/>
              </a:rPr>
              <a:t>Land agent adoption</a:t>
            </a:r>
            <a:endParaRPr kumimoji="0" lang="en-US" sz="1800" b="0" i="0" u="none" strike="noStrike" kern="1200" cap="none" spc="0" normalizeH="0" baseline="0" noProof="0" dirty="0">
              <a:ln>
                <a:noFill/>
              </a:ln>
              <a:solidFill>
                <a:srgbClr val="FFFFFF"/>
              </a:solidFill>
              <a:effectLst/>
              <a:uLnTx/>
              <a:uFillTx/>
              <a:latin typeface="Segoe Sans Text Semibold"/>
              <a:ea typeface="+mn-ea"/>
              <a:cs typeface="+mn-cs"/>
            </a:endParaRPr>
          </a:p>
        </p:txBody>
      </p:sp>
      <p:sp>
        <p:nvSpPr>
          <p:cNvPr id="16" name="TextBox 15">
            <a:extLst>
              <a:ext uri="{FF2B5EF4-FFF2-40B4-BE49-F238E27FC236}">
                <a16:creationId xmlns:a16="http://schemas.microsoft.com/office/drawing/2014/main" id="{F0505CE6-E2E1-E944-96F0-A7DCB3A2D79B}"/>
              </a:ext>
            </a:extLst>
          </p:cNvPr>
          <p:cNvSpPr txBox="1"/>
          <p:nvPr/>
        </p:nvSpPr>
        <p:spPr>
          <a:xfrm>
            <a:off x="8050697" y="3004598"/>
            <a:ext cx="3398287" cy="2600123"/>
          </a:xfrm>
          <a:prstGeom prst="rect">
            <a:avLst/>
          </a:prstGeom>
          <a:noFill/>
        </p:spPr>
        <p:txBody>
          <a:bodyPr wrap="square" lIns="0" tIns="0" rIns="0" bIns="0" rtlCol="0">
            <a:noAutofit/>
          </a:bodyPr>
          <a:lstStyle/>
          <a:p>
            <a:pPr marL="273050" lvl="2" defTabSz="932742">
              <a:spcAft>
                <a:spcPts val="300"/>
              </a:spcAft>
              <a:defRPr/>
            </a:pPr>
            <a:r>
              <a:rPr lang="en-GB" sz="1300" dirty="0">
                <a:latin typeface="Segoe Sans Text"/>
              </a:rPr>
              <a:t>Leverage the </a:t>
            </a:r>
            <a:r>
              <a:rPr lang="en-GB" sz="1300" dirty="0">
                <a:latin typeface="Segoe Sans Text"/>
                <a:hlinkClick r:id="rId5"/>
              </a:rPr>
              <a:t>Agent Success Kit</a:t>
            </a:r>
            <a:endParaRPr lang="en-GB" sz="1300" dirty="0">
              <a:latin typeface="Segoe Sans Text"/>
            </a:endParaRPr>
          </a:p>
          <a:p>
            <a:pPr marL="273050" lvl="2" defTabSz="932742">
              <a:spcAft>
                <a:spcPts val="300"/>
              </a:spcAft>
              <a:defRPr/>
            </a:pPr>
            <a:endParaRPr lang="en-GB" sz="1300" dirty="0">
              <a:solidFill>
                <a:srgbClr val="000000"/>
              </a:solidFill>
              <a:latin typeface="Segoe Sans Text"/>
            </a:endParaRPr>
          </a:p>
          <a:p>
            <a:pPr marL="273050" lvl="2" defTabSz="932742">
              <a:spcAft>
                <a:spcPts val="300"/>
              </a:spcAft>
              <a:defRPr/>
            </a:pPr>
            <a:endParaRPr lang="en-GB" sz="1300" dirty="0">
              <a:solidFill>
                <a:srgbClr val="000000"/>
              </a:solidFill>
              <a:latin typeface="Segoe Sans Text"/>
            </a:endParaRPr>
          </a:p>
          <a:p>
            <a:pPr marL="0" lvl="1" defTabSz="932742">
              <a:spcAft>
                <a:spcPts val="300"/>
              </a:spcAft>
              <a:defRPr/>
            </a:pPr>
            <a:endParaRPr lang="en-GB" sz="1300" dirty="0">
              <a:solidFill>
                <a:schemeClr val="accent1"/>
              </a:solidFill>
              <a:cs typeface="Segoe Sans Display"/>
            </a:endParaRPr>
          </a:p>
          <a:p>
            <a:pPr marL="0" lvl="1" defTabSz="932742">
              <a:spcAft>
                <a:spcPts val="300"/>
              </a:spcAft>
              <a:defRPr/>
            </a:pPr>
            <a:endParaRPr lang="en-US" sz="1300" dirty="0">
              <a:solidFill>
                <a:srgbClr val="000000"/>
              </a:solidFill>
            </a:endParaRPr>
          </a:p>
        </p:txBody>
      </p:sp>
      <p:sp>
        <p:nvSpPr>
          <p:cNvPr id="17" name="TextBox 16">
            <a:extLst>
              <a:ext uri="{FF2B5EF4-FFF2-40B4-BE49-F238E27FC236}">
                <a16:creationId xmlns:a16="http://schemas.microsoft.com/office/drawing/2014/main" id="{A66343C3-C8FB-2425-6B85-00B192AFC680}"/>
              </a:ext>
            </a:extLst>
          </p:cNvPr>
          <p:cNvSpPr txBox="1"/>
          <p:nvPr/>
        </p:nvSpPr>
        <p:spPr>
          <a:xfrm>
            <a:off x="811734" y="2945017"/>
            <a:ext cx="3330536" cy="1885131"/>
          </a:xfrm>
          <a:prstGeom prst="rect">
            <a:avLst/>
          </a:prstGeom>
          <a:noFill/>
        </p:spPr>
        <p:txBody>
          <a:bodyPr wrap="square" lIns="91440" tIns="45720" rIns="91440" bIns="45720" anchor="t">
            <a:spAutoFit/>
          </a:bodyPr>
          <a:lstStyle>
            <a:defPPr>
              <a:defRPr lang="en-US"/>
            </a:defPPr>
            <a:lvl1pPr lvl="0">
              <a:defRPr sz="1400">
                <a:solidFill>
                  <a:srgbClr val="000000"/>
                </a:solidFill>
              </a:defRPr>
            </a:lvl1pPr>
          </a:lstStyle>
          <a:p>
            <a:pPr marL="0" lvl="1">
              <a:spcAft>
                <a:spcPts val="300"/>
              </a:spcAft>
              <a:defRPr/>
            </a:pPr>
            <a:r>
              <a:rPr lang="en-GB" sz="1300" dirty="0">
                <a:solidFill>
                  <a:srgbClr val="000000"/>
                </a:solidFill>
                <a:latin typeface="Segoe Sans Display Semibold" pitchFamily="2" charset="0"/>
                <a:cs typeface="Segoe Sans Display Semibold" pitchFamily="2" charset="0"/>
              </a:rPr>
              <a:t>Microsoft Skilling</a:t>
            </a:r>
          </a:p>
          <a:p>
            <a:pPr marL="0" lvl="1" indent="180975">
              <a:spcAft>
                <a:spcPts val="300"/>
              </a:spcAft>
              <a:buFont typeface="Arial" panose="020B0604020202020204" pitchFamily="34" charset="0"/>
              <a:buChar char="•"/>
              <a:defRPr/>
            </a:pPr>
            <a:r>
              <a:rPr lang="en-GB" sz="1300" dirty="0">
                <a:solidFill>
                  <a:srgbClr val="000000"/>
                </a:solidFill>
                <a:latin typeface="Segoe Sans Text"/>
                <a:hlinkClick r:id="rId6"/>
              </a:rPr>
              <a:t>AI Skills Navigator </a:t>
            </a:r>
            <a:endParaRPr lang="en-GB" sz="1300" dirty="0">
              <a:solidFill>
                <a:srgbClr val="000000"/>
              </a:solidFill>
              <a:latin typeface="Segoe Sans Text"/>
            </a:endParaRPr>
          </a:p>
          <a:p>
            <a:pPr marL="0" lvl="1" indent="180975">
              <a:spcAft>
                <a:spcPts val="300"/>
              </a:spcAft>
              <a:buFont typeface="Arial" panose="020B0604020202020204" pitchFamily="34" charset="0"/>
              <a:buChar char="•"/>
              <a:defRPr/>
            </a:pPr>
            <a:r>
              <a:rPr lang="en-US" sz="1300" dirty="0">
                <a:solidFill>
                  <a:srgbClr val="000000"/>
                </a:solidFill>
                <a:cs typeface="Segoe Sans Display"/>
                <a:hlinkClick r:id="rId7"/>
              </a:rPr>
              <a:t>Learning Path: Transform your everyday business processes with agents</a:t>
            </a:r>
            <a:endParaRPr lang="en-GB" sz="1300" dirty="0">
              <a:solidFill>
                <a:srgbClr val="000000"/>
              </a:solidFill>
              <a:cs typeface="Segoe Sans Display"/>
            </a:endParaRPr>
          </a:p>
          <a:p>
            <a:pPr marL="0" lvl="1" indent="180975">
              <a:spcAft>
                <a:spcPts val="300"/>
              </a:spcAft>
              <a:buFont typeface="Arial" panose="020B0604020202020204" pitchFamily="34" charset="0"/>
              <a:buChar char="•"/>
              <a:defRPr/>
            </a:pPr>
            <a:r>
              <a:rPr lang="en-US" sz="1300" u="sng" dirty="0">
                <a:solidFill>
                  <a:schemeClr val="accent1"/>
                </a:solidFill>
                <a:hlinkClick r:id="rId8">
                  <a:extLst>
                    <a:ext uri="{A12FA001-AC4F-418D-AE19-62706E023703}">
                      <ahyp:hlinkClr xmlns:ahyp="http://schemas.microsoft.com/office/drawing/2018/hyperlinkcolor" val="tx"/>
                    </a:ext>
                  </a:extLst>
                </a:hlinkClick>
              </a:rPr>
              <a:t>‌Microsoft 365 Copilot Agent Management Essentials</a:t>
            </a:r>
            <a:endParaRPr lang="en-US" sz="1300" u="sng" dirty="0">
              <a:solidFill>
                <a:schemeClr val="accent1"/>
              </a:solidFill>
            </a:endParaRPr>
          </a:p>
          <a:p>
            <a:pPr marL="0" lvl="1">
              <a:spcAft>
                <a:spcPts val="300"/>
              </a:spcAft>
              <a:defRPr/>
            </a:pPr>
            <a:endParaRPr lang="en-GB" sz="1300" dirty="0">
              <a:solidFill>
                <a:srgbClr val="000000"/>
              </a:solidFill>
              <a:highlight>
                <a:srgbClr val="FFFF00"/>
              </a:highlight>
              <a:latin typeface="Segoe Sans Text"/>
              <a:cs typeface="Segoe Sans Text"/>
            </a:endParaRPr>
          </a:p>
          <a:p>
            <a:pPr marL="0" lvl="1" indent="180975">
              <a:spcAft>
                <a:spcPts val="300"/>
              </a:spcAft>
              <a:buFont typeface="Arial" panose="020B0604020202020204" pitchFamily="34" charset="0"/>
              <a:buChar char="•"/>
              <a:defRPr/>
            </a:pPr>
            <a:endParaRPr lang="en-US" sz="1300" b="1" dirty="0">
              <a:latin typeface="Segoe UI" panose="020B0502040204020203" pitchFamily="34" charset="0"/>
              <a:cs typeface="Segoe UI" panose="020B0502040204020203" pitchFamily="34" charset="0"/>
            </a:endParaRPr>
          </a:p>
        </p:txBody>
      </p:sp>
      <p:sp>
        <p:nvSpPr>
          <p:cNvPr id="18" name="TextBox 17">
            <a:extLst>
              <a:ext uri="{FF2B5EF4-FFF2-40B4-BE49-F238E27FC236}">
                <a16:creationId xmlns:a16="http://schemas.microsoft.com/office/drawing/2014/main" id="{5212B57F-DF3B-D4D6-6848-B48300550BD0}"/>
              </a:ext>
            </a:extLst>
          </p:cNvPr>
          <p:cNvSpPr txBox="1"/>
          <p:nvPr/>
        </p:nvSpPr>
        <p:spPr>
          <a:xfrm>
            <a:off x="4359750" y="2945017"/>
            <a:ext cx="3474717" cy="492443"/>
          </a:xfrm>
          <a:prstGeom prst="rect">
            <a:avLst/>
          </a:prstGeom>
          <a:noFill/>
        </p:spPr>
        <p:txBody>
          <a:bodyPr wrap="square">
            <a:spAutoFit/>
          </a:bodyPr>
          <a:lstStyle/>
          <a:p>
            <a:pPr>
              <a:spcAft>
                <a:spcPts val="600"/>
              </a:spcAft>
              <a:defRPr/>
            </a:pPr>
            <a:r>
              <a:rPr lang="en-US" sz="1300" dirty="0">
                <a:solidFill>
                  <a:srgbClr val="000000"/>
                </a:solidFill>
              </a:rPr>
              <a:t>Visit </a:t>
            </a:r>
            <a:r>
              <a:rPr lang="en-US" sz="1300" dirty="0">
                <a:solidFill>
                  <a:srgbClr val="000000"/>
                </a:solidFill>
                <a:latin typeface="+mj-lt"/>
                <a:hlinkClick r:id="rId9"/>
              </a:rPr>
              <a:t>Customer Hub </a:t>
            </a:r>
            <a:r>
              <a:rPr lang="en-US" sz="1300" dirty="0">
                <a:solidFill>
                  <a:srgbClr val="000000"/>
                </a:solidFill>
              </a:rPr>
              <a:t>for upcoming sessions and On-Demand videos.</a:t>
            </a:r>
          </a:p>
        </p:txBody>
      </p:sp>
      <p:pic>
        <p:nvPicPr>
          <p:cNvPr id="4" name="Picture 3">
            <a:hlinkClick r:id="rId5"/>
            <a:extLst>
              <a:ext uri="{FF2B5EF4-FFF2-40B4-BE49-F238E27FC236}">
                <a16:creationId xmlns:a16="http://schemas.microsoft.com/office/drawing/2014/main" id="{9B4193DB-BB9D-61A0-CA0F-A10ED5E5B3FA}"/>
              </a:ext>
            </a:extLst>
          </p:cNvPr>
          <p:cNvPicPr>
            <a:picLocks noChangeAspect="1"/>
          </p:cNvPicPr>
          <p:nvPr/>
        </p:nvPicPr>
        <p:blipFill>
          <a:blip r:embed="rId10"/>
          <a:stretch>
            <a:fillRect/>
          </a:stretch>
        </p:blipFill>
        <p:spPr>
          <a:xfrm>
            <a:off x="8343950" y="3523900"/>
            <a:ext cx="2888209" cy="2027852"/>
          </a:xfrm>
          <a:prstGeom prst="rect">
            <a:avLst/>
          </a:prstGeom>
          <a:effectLst>
            <a:outerShdw blurRad="50800" dist="38100" dir="2700000" algn="tl" rotWithShape="0">
              <a:prstClr val="black">
                <a:alpha val="40000"/>
              </a:prstClr>
            </a:outerShdw>
          </a:effectLst>
        </p:spPr>
      </p:pic>
      <p:pic>
        <p:nvPicPr>
          <p:cNvPr id="6" name="Picture 5">
            <a:hlinkClick r:id="rId9"/>
            <a:extLst>
              <a:ext uri="{FF2B5EF4-FFF2-40B4-BE49-F238E27FC236}">
                <a16:creationId xmlns:a16="http://schemas.microsoft.com/office/drawing/2014/main" id="{BFFA469F-68E4-0027-396D-00E6A24209A8}"/>
              </a:ext>
            </a:extLst>
          </p:cNvPr>
          <p:cNvPicPr>
            <a:picLocks noChangeAspect="1"/>
          </p:cNvPicPr>
          <p:nvPr/>
        </p:nvPicPr>
        <p:blipFill>
          <a:blip r:embed="rId11"/>
          <a:stretch>
            <a:fillRect/>
          </a:stretch>
        </p:blipFill>
        <p:spPr>
          <a:xfrm>
            <a:off x="4616594" y="3523900"/>
            <a:ext cx="2903472" cy="202785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68428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par>
                                <p:cTn id="36" presetID="10" presetClass="entr" presetSubtype="0"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3" grpId="0"/>
      <p:bldP spid="14" grpId="0"/>
      <p:bldP spid="15" grpId="0"/>
      <p:bldP spid="16" grpId="0"/>
      <p:bldP spid="17"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3DCFC4-36EC-959B-42F1-1EA7F574F24C}"/>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E25EC984-F247-37FA-2A7B-767DF98DC486}"/>
              </a:ext>
              <a:ext uri="{C183D7F6-B498-43B3-948B-1728B52AA6E4}">
                <adec:decorative xmlns:adec="http://schemas.microsoft.com/office/drawing/2017/decorative" val="1"/>
              </a:ext>
            </a:extLst>
          </p:cNvPr>
          <p:cNvSpPr/>
          <p:nvPr/>
        </p:nvSpPr>
        <p:spPr>
          <a:xfrm>
            <a:off x="8777288" y="0"/>
            <a:ext cx="3414712" cy="6858000"/>
          </a:xfrm>
          <a:prstGeom prst="rect">
            <a:avLst/>
          </a:prstGeom>
          <a:gradFill flip="none" rotWithShape="1">
            <a:gsLst>
              <a:gs pos="11000">
                <a:schemeClr val="accent1"/>
              </a:gs>
              <a:gs pos="100000">
                <a:schemeClr val="accent2"/>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0" name="Straight Connector 19">
            <a:extLst>
              <a:ext uri="{FF2B5EF4-FFF2-40B4-BE49-F238E27FC236}">
                <a16:creationId xmlns:a16="http://schemas.microsoft.com/office/drawing/2014/main" id="{4227CDF8-6341-56D2-07BB-D059115AD073}"/>
              </a:ext>
              <a:ext uri="{C183D7F6-B498-43B3-948B-1728B52AA6E4}">
                <adec:decorative xmlns:adec="http://schemas.microsoft.com/office/drawing/2017/decorative" val="1"/>
              </a:ext>
            </a:extLst>
          </p:cNvPr>
          <p:cNvCxnSpPr>
            <a:cxnSpLocks/>
          </p:cNvCxnSpPr>
          <p:nvPr/>
        </p:nvCxnSpPr>
        <p:spPr>
          <a:xfrm>
            <a:off x="1009385" y="2512644"/>
            <a:ext cx="2403741" cy="0"/>
          </a:xfrm>
          <a:prstGeom prst="line">
            <a:avLst/>
          </a:prstGeom>
          <a:ln>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BCB44AE-C665-6C14-7DF0-020633208405}"/>
              </a:ext>
              <a:ext uri="{C183D7F6-B498-43B3-948B-1728B52AA6E4}">
                <adec:decorative xmlns:adec="http://schemas.microsoft.com/office/drawing/2017/decorative" val="1"/>
              </a:ext>
            </a:extLst>
          </p:cNvPr>
          <p:cNvCxnSpPr>
            <a:cxnSpLocks/>
          </p:cNvCxnSpPr>
          <p:nvPr/>
        </p:nvCxnSpPr>
        <p:spPr>
          <a:xfrm>
            <a:off x="1009385" y="3967164"/>
            <a:ext cx="2403741" cy="0"/>
          </a:xfrm>
          <a:prstGeom prst="line">
            <a:avLst/>
          </a:prstGeom>
          <a:ln>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D85A308-629B-5D85-D2FA-48023F5F5F21}"/>
              </a:ext>
              <a:ext uri="{C183D7F6-B498-43B3-948B-1728B52AA6E4}">
                <adec:decorative xmlns:adec="http://schemas.microsoft.com/office/drawing/2017/decorative" val="1"/>
              </a:ext>
            </a:extLst>
          </p:cNvPr>
          <p:cNvCxnSpPr>
            <a:cxnSpLocks/>
          </p:cNvCxnSpPr>
          <p:nvPr/>
        </p:nvCxnSpPr>
        <p:spPr>
          <a:xfrm>
            <a:off x="1009385" y="5175463"/>
            <a:ext cx="2403741" cy="0"/>
          </a:xfrm>
          <a:prstGeom prst="line">
            <a:avLst/>
          </a:prstGeom>
          <a:ln>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BFAB1C8E-9AD0-75B4-C359-F1BE44D1217A}"/>
              </a:ext>
            </a:extLst>
          </p:cNvPr>
          <p:cNvSpPr>
            <a:spLocks noGrp="1"/>
          </p:cNvSpPr>
          <p:nvPr>
            <p:ph type="title"/>
          </p:nvPr>
        </p:nvSpPr>
        <p:spPr>
          <a:xfrm>
            <a:off x="588263" y="457200"/>
            <a:ext cx="11018520" cy="553998"/>
          </a:xfrm>
        </p:spPr>
        <p:txBody>
          <a:bodyPr>
            <a:noAutofit/>
          </a:bodyPr>
          <a:lstStyle/>
          <a:p>
            <a:pPr lvl="0"/>
            <a:r>
              <a:rPr lang="en-US"/>
              <a:t>Word, Excel, and PowerPoint Agents</a:t>
            </a:r>
          </a:p>
        </p:txBody>
      </p:sp>
      <p:grpSp>
        <p:nvGrpSpPr>
          <p:cNvPr id="16" name="Group 15" descr="Tick mark">
            <a:extLst>
              <a:ext uri="{FF2B5EF4-FFF2-40B4-BE49-F238E27FC236}">
                <a16:creationId xmlns:a16="http://schemas.microsoft.com/office/drawing/2014/main" id="{3FB64B65-1C9C-02BF-4100-B1A108927221}"/>
              </a:ext>
            </a:extLst>
          </p:cNvPr>
          <p:cNvGrpSpPr/>
          <p:nvPr/>
        </p:nvGrpSpPr>
        <p:grpSpPr>
          <a:xfrm>
            <a:off x="588963" y="1416052"/>
            <a:ext cx="260540" cy="260538"/>
            <a:chOff x="808892" y="3244166"/>
            <a:chExt cx="250031" cy="252010"/>
          </a:xfrm>
        </p:grpSpPr>
        <p:sp>
          <p:nvSpPr>
            <p:cNvPr id="17" name="Oval 16">
              <a:extLst>
                <a:ext uri="{FF2B5EF4-FFF2-40B4-BE49-F238E27FC236}">
                  <a16:creationId xmlns:a16="http://schemas.microsoft.com/office/drawing/2014/main" id="{43A65BD9-7295-C680-8A80-F0AA686FC00B}"/>
                </a:ext>
              </a:extLst>
            </p:cNvPr>
            <p:cNvSpPr/>
            <p:nvPr/>
          </p:nvSpPr>
          <p:spPr bwMode="auto">
            <a:xfrm>
              <a:off x="808892" y="3244166"/>
              <a:ext cx="250031" cy="252010"/>
            </a:xfrm>
            <a:prstGeom prst="ellipse">
              <a:avLst/>
            </a:prstGeom>
            <a:gradFill flip="none" rotWithShape="1">
              <a:gsLst>
                <a:gs pos="28000">
                  <a:schemeClr val="accent1"/>
                </a:gs>
                <a:gs pos="100000">
                  <a:schemeClr val="accent2"/>
                </a:gs>
              </a:gsLst>
              <a:lin ang="18900000" scaled="1"/>
              <a:tileRect/>
            </a:gradFill>
            <a:ln w="9525" cap="flat" cmpd="sng" algn="ctr">
              <a:solidFill>
                <a:schemeClr val="bg1"/>
              </a:solidFill>
              <a:prstDash val="solid"/>
              <a:headEnd type="none" w="med" len="med"/>
              <a:tailEnd type="none" w="med" len="med"/>
            </a:ln>
            <a:effectLst/>
          </p:spPr>
          <p:txBody>
            <a:bodyPr rot="0" spcFirstLastPara="0" vertOverflow="overflow" horzOverflow="overflow" vert="horz" wrap="square" lIns="18288" tIns="18288" rIns="18288" bIns="18288" numCol="1" spcCol="0" rtlCol="0" fromWordArt="0" anchor="ctr" anchorCtr="0" forceAA="0" compatLnSpc="1">
              <a:prstTxWarp prst="textNoShape">
                <a:avLst/>
              </a:prstTxWarp>
              <a:noAutofit/>
            </a:bodyPr>
            <a:lstStyle/>
            <a:p>
              <a:pPr marL="0" marR="0" lvl="0" indent="0" algn="ctr" defTabSz="932472" rtl="0" eaLnBrk="1" fontAlgn="base" latinLnBrk="0" hangingPunct="1">
                <a:spcBef>
                  <a:spcPct val="0"/>
                </a:spcBef>
                <a:spcAft>
                  <a:spcPct val="0"/>
                </a:spcAft>
                <a:buClrTx/>
                <a:buSzTx/>
                <a:buFontTx/>
                <a:buNone/>
                <a:tabLst/>
                <a:defRPr/>
              </a:pPr>
              <a:endParaRPr kumimoji="0" lang="en-US" sz="1400" b="1" i="0" u="none" strike="noStrike" kern="0" cap="none" spc="0" normalizeH="0" baseline="0" noProof="0">
                <a:ln>
                  <a:noFill/>
                </a:ln>
                <a:solidFill>
                  <a:srgbClr val="FFFFFF"/>
                </a:solidFill>
                <a:effectLst/>
                <a:uLnTx/>
                <a:uFillTx/>
                <a:ea typeface="+mn-ea"/>
                <a:cs typeface="Segoe Sans Text" pitchFamily="2" charset="0"/>
              </a:endParaRPr>
            </a:p>
          </p:txBody>
        </p:sp>
        <p:sp>
          <p:nvSpPr>
            <p:cNvPr id="18" name="Graphic 6">
              <a:extLst>
                <a:ext uri="{FF2B5EF4-FFF2-40B4-BE49-F238E27FC236}">
                  <a16:creationId xmlns:a16="http://schemas.microsoft.com/office/drawing/2014/main" id="{5CFF9B37-4CC5-DEBB-D6E4-86F949320A08}"/>
                </a:ext>
              </a:extLst>
            </p:cNvPr>
            <p:cNvSpPr/>
            <p:nvPr/>
          </p:nvSpPr>
          <p:spPr>
            <a:xfrm>
              <a:off x="867690" y="3320963"/>
              <a:ext cx="132436" cy="98422"/>
            </a:xfrm>
            <a:custGeom>
              <a:avLst/>
              <a:gdLst>
                <a:gd name="csX0" fmla="*/ 52270 w 166453"/>
                <a:gd name="csY0" fmla="*/ 100715 h 123705"/>
                <a:gd name="csX1" fmla="*/ 16142 w 166453"/>
                <a:gd name="csY1" fmla="*/ 64586 h 123705"/>
                <a:gd name="csX2" fmla="*/ 2674 w 166453"/>
                <a:gd name="csY2" fmla="*/ 64820 h 123705"/>
                <a:gd name="csX3" fmla="*/ 2674 w 166453"/>
                <a:gd name="csY3" fmla="*/ 78055 h 123705"/>
                <a:gd name="csX4" fmla="*/ 45536 w 166453"/>
                <a:gd name="csY4" fmla="*/ 120917 h 123705"/>
                <a:gd name="csX5" fmla="*/ 59005 w 166453"/>
                <a:gd name="csY5" fmla="*/ 120917 h 123705"/>
                <a:gd name="csX6" fmla="*/ 163780 w 166453"/>
                <a:gd name="csY6" fmla="*/ 16142 h 123705"/>
                <a:gd name="csX7" fmla="*/ 163546 w 166453"/>
                <a:gd name="csY7" fmla="*/ 2674 h 123705"/>
                <a:gd name="csX8" fmla="*/ 150311 w 166453"/>
                <a:gd name="csY8" fmla="*/ 2674 h 123705"/>
                <a:gd name="csX9" fmla="*/ 52270 w 166453"/>
                <a:gd name="csY9" fmla="*/ 100715 h 12370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166453" h="123705">
                  <a:moveTo>
                    <a:pt x="52270" y="100715"/>
                  </a:moveTo>
                  <a:lnTo>
                    <a:pt x="16142" y="64586"/>
                  </a:lnTo>
                  <a:cubicBezTo>
                    <a:pt x="12358" y="60932"/>
                    <a:pt x="6328" y="61037"/>
                    <a:pt x="2674" y="64820"/>
                  </a:cubicBezTo>
                  <a:cubicBezTo>
                    <a:pt x="-891" y="68512"/>
                    <a:pt x="-891" y="74363"/>
                    <a:pt x="2674" y="78055"/>
                  </a:cubicBezTo>
                  <a:lnTo>
                    <a:pt x="45536" y="120917"/>
                  </a:lnTo>
                  <a:cubicBezTo>
                    <a:pt x="49256" y="124636"/>
                    <a:pt x="55285" y="124636"/>
                    <a:pt x="59005" y="120917"/>
                  </a:cubicBezTo>
                  <a:lnTo>
                    <a:pt x="163780" y="16142"/>
                  </a:lnTo>
                  <a:cubicBezTo>
                    <a:pt x="167434" y="12358"/>
                    <a:pt x="167329" y="6328"/>
                    <a:pt x="163546" y="2674"/>
                  </a:cubicBezTo>
                  <a:cubicBezTo>
                    <a:pt x="159854" y="-891"/>
                    <a:pt x="154002" y="-891"/>
                    <a:pt x="150311" y="2674"/>
                  </a:cubicBezTo>
                  <a:lnTo>
                    <a:pt x="52270" y="100715"/>
                  </a:lnTo>
                  <a:close/>
                </a:path>
              </a:pathLst>
            </a:custGeom>
            <a:solidFill>
              <a:schemeClr val="bg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spcAft>
                  <a:spcPts val="600"/>
                </a:spcAft>
              </a:pPr>
              <a:endParaRPr lang="en-US" sz="1400">
                <a:solidFill>
                  <a:srgbClr val="FFFFFF"/>
                </a:solidFill>
              </a:endParaRPr>
            </a:p>
          </p:txBody>
        </p:sp>
      </p:grpSp>
      <p:sp>
        <p:nvSpPr>
          <p:cNvPr id="19" name="Rectangle 18">
            <a:extLst>
              <a:ext uri="{FF2B5EF4-FFF2-40B4-BE49-F238E27FC236}">
                <a16:creationId xmlns:a16="http://schemas.microsoft.com/office/drawing/2014/main" id="{15298271-2505-5F3A-9225-6584BC999AD4}"/>
              </a:ext>
            </a:extLst>
          </p:cNvPr>
          <p:cNvSpPr/>
          <p:nvPr/>
        </p:nvSpPr>
        <p:spPr>
          <a:xfrm>
            <a:off x="1009386" y="1416052"/>
            <a:ext cx="2403740" cy="984885"/>
          </a:xfrm>
          <a:prstGeom prst="rect">
            <a:avLst/>
          </a:prstGeom>
        </p:spPr>
        <p:txBody>
          <a:bodyPr wrap="square" lIns="0" tIns="0" rIns="0" bIns="0" anchor="t">
            <a:spAutoFit/>
          </a:bodyPr>
          <a:lstStyle/>
          <a:p>
            <a:pPr marL="0" marR="0" lvl="1" algn="l" defTabSz="914379" rtl="0" eaLnBrk="1" fontAlgn="auto" latinLnBrk="0" hangingPunct="1">
              <a:spcBef>
                <a:spcPts val="0"/>
              </a:spcBef>
              <a:spcAft>
                <a:spcPts val="1200"/>
              </a:spcAft>
              <a:buClrTx/>
              <a:buSzTx/>
              <a:tabLst/>
              <a:defRPr/>
            </a:pPr>
            <a:r>
              <a:rPr kumimoji="0" lang="en-US" sz="1600" b="0" i="0" u="none" strike="noStrike" kern="1200" cap="none" spc="0" normalizeH="0" baseline="0" noProof="0">
                <a:ln>
                  <a:noFill/>
                </a:ln>
                <a:effectLst/>
                <a:uLnTx/>
                <a:uFillTx/>
                <a:ea typeface="+mn-ea"/>
                <a:cs typeface="Segoe UI Semilight" panose="020B0402040204020203" pitchFamily="34" charset="0"/>
              </a:rPr>
              <a:t>Turns ideas into polished documents, spreadsheets, and presentations directly in chat.</a:t>
            </a:r>
          </a:p>
        </p:txBody>
      </p:sp>
      <p:grpSp>
        <p:nvGrpSpPr>
          <p:cNvPr id="25" name="Group 24" descr="Tick mark">
            <a:extLst>
              <a:ext uri="{FF2B5EF4-FFF2-40B4-BE49-F238E27FC236}">
                <a16:creationId xmlns:a16="http://schemas.microsoft.com/office/drawing/2014/main" id="{5201C3CD-F67B-5020-33D0-2B950D32C447}"/>
              </a:ext>
            </a:extLst>
          </p:cNvPr>
          <p:cNvGrpSpPr/>
          <p:nvPr/>
        </p:nvGrpSpPr>
        <p:grpSpPr>
          <a:xfrm>
            <a:off x="588963" y="2624351"/>
            <a:ext cx="260540" cy="260538"/>
            <a:chOff x="808892" y="3244166"/>
            <a:chExt cx="250031" cy="252010"/>
          </a:xfrm>
        </p:grpSpPr>
        <p:sp>
          <p:nvSpPr>
            <p:cNvPr id="26" name="Oval 25">
              <a:extLst>
                <a:ext uri="{FF2B5EF4-FFF2-40B4-BE49-F238E27FC236}">
                  <a16:creationId xmlns:a16="http://schemas.microsoft.com/office/drawing/2014/main" id="{C305E76A-6D14-9C73-46DE-AD71EFAFF085}"/>
                </a:ext>
              </a:extLst>
            </p:cNvPr>
            <p:cNvSpPr/>
            <p:nvPr/>
          </p:nvSpPr>
          <p:spPr bwMode="auto">
            <a:xfrm>
              <a:off x="808892" y="3244166"/>
              <a:ext cx="250031" cy="252010"/>
            </a:xfrm>
            <a:prstGeom prst="ellipse">
              <a:avLst/>
            </a:prstGeom>
            <a:gradFill flip="none" rotWithShape="1">
              <a:gsLst>
                <a:gs pos="28000">
                  <a:schemeClr val="accent1"/>
                </a:gs>
                <a:gs pos="100000">
                  <a:schemeClr val="accent2"/>
                </a:gs>
              </a:gsLst>
              <a:lin ang="18900000" scaled="1"/>
              <a:tileRect/>
            </a:gradFill>
            <a:ln w="9525" cap="flat" cmpd="sng" algn="ctr">
              <a:solidFill>
                <a:schemeClr val="bg1"/>
              </a:solidFill>
              <a:prstDash val="solid"/>
              <a:headEnd type="none" w="med" len="med"/>
              <a:tailEnd type="none" w="med" len="med"/>
            </a:ln>
            <a:effectLst/>
          </p:spPr>
          <p:txBody>
            <a:bodyPr rot="0" spcFirstLastPara="0" vertOverflow="overflow" horzOverflow="overflow" vert="horz" wrap="square" lIns="18288" tIns="18288" rIns="18288" bIns="18288" numCol="1" spcCol="0" rtlCol="0" fromWordArt="0" anchor="ctr" anchorCtr="0" forceAA="0" compatLnSpc="1">
              <a:prstTxWarp prst="textNoShape">
                <a:avLst/>
              </a:prstTxWarp>
              <a:noAutofit/>
            </a:bodyPr>
            <a:lstStyle/>
            <a:p>
              <a:pPr marL="0" marR="0" lvl="0" indent="0" algn="ctr" defTabSz="932472" rtl="0" eaLnBrk="1" fontAlgn="base" latinLnBrk="0" hangingPunct="1">
                <a:spcBef>
                  <a:spcPct val="0"/>
                </a:spcBef>
                <a:spcAft>
                  <a:spcPct val="0"/>
                </a:spcAft>
                <a:buClrTx/>
                <a:buSzTx/>
                <a:buFontTx/>
                <a:buNone/>
                <a:tabLst/>
                <a:defRPr/>
              </a:pPr>
              <a:endParaRPr kumimoji="0" lang="en-US" sz="1400" b="1" i="0" u="none" strike="noStrike" kern="0" cap="none" spc="0" normalizeH="0" baseline="0" noProof="0">
                <a:ln>
                  <a:noFill/>
                </a:ln>
                <a:solidFill>
                  <a:srgbClr val="FFFFFF"/>
                </a:solidFill>
                <a:effectLst/>
                <a:uLnTx/>
                <a:uFillTx/>
                <a:ea typeface="+mn-ea"/>
                <a:cs typeface="Segoe Sans Text" pitchFamily="2" charset="0"/>
              </a:endParaRPr>
            </a:p>
          </p:txBody>
        </p:sp>
        <p:sp>
          <p:nvSpPr>
            <p:cNvPr id="27" name="Graphic 6">
              <a:extLst>
                <a:ext uri="{FF2B5EF4-FFF2-40B4-BE49-F238E27FC236}">
                  <a16:creationId xmlns:a16="http://schemas.microsoft.com/office/drawing/2014/main" id="{862371D4-B8DB-FBB0-0C93-74385BFFEBC8}"/>
                </a:ext>
              </a:extLst>
            </p:cNvPr>
            <p:cNvSpPr/>
            <p:nvPr/>
          </p:nvSpPr>
          <p:spPr>
            <a:xfrm>
              <a:off x="867690" y="3320963"/>
              <a:ext cx="132436" cy="98422"/>
            </a:xfrm>
            <a:custGeom>
              <a:avLst/>
              <a:gdLst>
                <a:gd name="csX0" fmla="*/ 52270 w 166453"/>
                <a:gd name="csY0" fmla="*/ 100715 h 123705"/>
                <a:gd name="csX1" fmla="*/ 16142 w 166453"/>
                <a:gd name="csY1" fmla="*/ 64586 h 123705"/>
                <a:gd name="csX2" fmla="*/ 2674 w 166453"/>
                <a:gd name="csY2" fmla="*/ 64820 h 123705"/>
                <a:gd name="csX3" fmla="*/ 2674 w 166453"/>
                <a:gd name="csY3" fmla="*/ 78055 h 123705"/>
                <a:gd name="csX4" fmla="*/ 45536 w 166453"/>
                <a:gd name="csY4" fmla="*/ 120917 h 123705"/>
                <a:gd name="csX5" fmla="*/ 59005 w 166453"/>
                <a:gd name="csY5" fmla="*/ 120917 h 123705"/>
                <a:gd name="csX6" fmla="*/ 163780 w 166453"/>
                <a:gd name="csY6" fmla="*/ 16142 h 123705"/>
                <a:gd name="csX7" fmla="*/ 163546 w 166453"/>
                <a:gd name="csY7" fmla="*/ 2674 h 123705"/>
                <a:gd name="csX8" fmla="*/ 150311 w 166453"/>
                <a:gd name="csY8" fmla="*/ 2674 h 123705"/>
                <a:gd name="csX9" fmla="*/ 52270 w 166453"/>
                <a:gd name="csY9" fmla="*/ 100715 h 12370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166453" h="123705">
                  <a:moveTo>
                    <a:pt x="52270" y="100715"/>
                  </a:moveTo>
                  <a:lnTo>
                    <a:pt x="16142" y="64586"/>
                  </a:lnTo>
                  <a:cubicBezTo>
                    <a:pt x="12358" y="60932"/>
                    <a:pt x="6328" y="61037"/>
                    <a:pt x="2674" y="64820"/>
                  </a:cubicBezTo>
                  <a:cubicBezTo>
                    <a:pt x="-891" y="68512"/>
                    <a:pt x="-891" y="74363"/>
                    <a:pt x="2674" y="78055"/>
                  </a:cubicBezTo>
                  <a:lnTo>
                    <a:pt x="45536" y="120917"/>
                  </a:lnTo>
                  <a:cubicBezTo>
                    <a:pt x="49256" y="124636"/>
                    <a:pt x="55285" y="124636"/>
                    <a:pt x="59005" y="120917"/>
                  </a:cubicBezTo>
                  <a:lnTo>
                    <a:pt x="163780" y="16142"/>
                  </a:lnTo>
                  <a:cubicBezTo>
                    <a:pt x="167434" y="12358"/>
                    <a:pt x="167329" y="6328"/>
                    <a:pt x="163546" y="2674"/>
                  </a:cubicBezTo>
                  <a:cubicBezTo>
                    <a:pt x="159854" y="-891"/>
                    <a:pt x="154002" y="-891"/>
                    <a:pt x="150311" y="2674"/>
                  </a:cubicBezTo>
                  <a:lnTo>
                    <a:pt x="52270" y="100715"/>
                  </a:lnTo>
                  <a:close/>
                </a:path>
              </a:pathLst>
            </a:custGeom>
            <a:solidFill>
              <a:schemeClr val="bg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spcAft>
                  <a:spcPts val="600"/>
                </a:spcAft>
              </a:pPr>
              <a:endParaRPr lang="en-US" sz="1400">
                <a:solidFill>
                  <a:srgbClr val="FFFFFF"/>
                </a:solidFill>
              </a:endParaRPr>
            </a:p>
          </p:txBody>
        </p:sp>
      </p:grpSp>
      <p:sp>
        <p:nvSpPr>
          <p:cNvPr id="28" name="Rectangle 27">
            <a:extLst>
              <a:ext uri="{FF2B5EF4-FFF2-40B4-BE49-F238E27FC236}">
                <a16:creationId xmlns:a16="http://schemas.microsoft.com/office/drawing/2014/main" id="{726CC8B3-8DA5-1944-9242-AADD9BB5FFED}"/>
              </a:ext>
            </a:extLst>
          </p:cNvPr>
          <p:cNvSpPr/>
          <p:nvPr/>
        </p:nvSpPr>
        <p:spPr>
          <a:xfrm>
            <a:off x="1009386" y="2624351"/>
            <a:ext cx="2403740" cy="1231106"/>
          </a:xfrm>
          <a:prstGeom prst="rect">
            <a:avLst/>
          </a:prstGeom>
        </p:spPr>
        <p:txBody>
          <a:bodyPr wrap="square" lIns="0" tIns="0" rIns="0" bIns="0" anchor="t">
            <a:spAutoFit/>
          </a:bodyPr>
          <a:lstStyle/>
          <a:p>
            <a:pPr marL="0" marR="0" lvl="1" algn="l" defTabSz="914379" rtl="0" eaLnBrk="1" fontAlgn="auto" latinLnBrk="0" hangingPunct="1">
              <a:spcBef>
                <a:spcPts val="0"/>
              </a:spcBef>
              <a:spcAft>
                <a:spcPts val="1200"/>
              </a:spcAft>
              <a:buClrTx/>
              <a:buSzTx/>
              <a:tabLst/>
              <a:defRPr/>
            </a:pPr>
            <a:r>
              <a:rPr kumimoji="0" lang="en-US" sz="1600" b="0" i="0" u="none" strike="noStrike" kern="1200" cap="none" spc="0" normalizeH="0" baseline="0" noProof="0">
                <a:ln>
                  <a:noFill/>
                </a:ln>
                <a:effectLst/>
                <a:uLnTx/>
                <a:uFillTx/>
                <a:ea typeface="+mn-ea"/>
                <a:cs typeface="Segoe UI Semilight" panose="020B0402040204020203" pitchFamily="34" charset="0"/>
              </a:rPr>
              <a:t>Reasons over content with both Work IQ and web sources to research, analyze and create high-quality outputs.</a:t>
            </a:r>
          </a:p>
        </p:txBody>
      </p:sp>
      <p:grpSp>
        <p:nvGrpSpPr>
          <p:cNvPr id="29" name="Group 28" descr="Tick mark">
            <a:extLst>
              <a:ext uri="{FF2B5EF4-FFF2-40B4-BE49-F238E27FC236}">
                <a16:creationId xmlns:a16="http://schemas.microsoft.com/office/drawing/2014/main" id="{CCDA01E3-8173-FD8F-A81C-A41A71FC5F83}"/>
              </a:ext>
            </a:extLst>
          </p:cNvPr>
          <p:cNvGrpSpPr/>
          <p:nvPr/>
        </p:nvGrpSpPr>
        <p:grpSpPr>
          <a:xfrm>
            <a:off x="588963" y="4078871"/>
            <a:ext cx="260540" cy="260538"/>
            <a:chOff x="808892" y="3244166"/>
            <a:chExt cx="250031" cy="252010"/>
          </a:xfrm>
        </p:grpSpPr>
        <p:sp>
          <p:nvSpPr>
            <p:cNvPr id="30" name="Oval 29">
              <a:extLst>
                <a:ext uri="{FF2B5EF4-FFF2-40B4-BE49-F238E27FC236}">
                  <a16:creationId xmlns:a16="http://schemas.microsoft.com/office/drawing/2014/main" id="{60F9891A-A179-375E-7AFB-F1A9F1A79DBE}"/>
                </a:ext>
              </a:extLst>
            </p:cNvPr>
            <p:cNvSpPr/>
            <p:nvPr/>
          </p:nvSpPr>
          <p:spPr bwMode="auto">
            <a:xfrm>
              <a:off x="808892" y="3244166"/>
              <a:ext cx="250031" cy="252010"/>
            </a:xfrm>
            <a:prstGeom prst="ellipse">
              <a:avLst/>
            </a:prstGeom>
            <a:gradFill flip="none" rotWithShape="1">
              <a:gsLst>
                <a:gs pos="28000">
                  <a:schemeClr val="accent1"/>
                </a:gs>
                <a:gs pos="100000">
                  <a:schemeClr val="accent2"/>
                </a:gs>
              </a:gsLst>
              <a:lin ang="18900000" scaled="1"/>
              <a:tileRect/>
            </a:gradFill>
            <a:ln w="9525" cap="flat" cmpd="sng" algn="ctr">
              <a:solidFill>
                <a:schemeClr val="bg1"/>
              </a:solidFill>
              <a:prstDash val="solid"/>
              <a:headEnd type="none" w="med" len="med"/>
              <a:tailEnd type="none" w="med" len="med"/>
            </a:ln>
            <a:effectLst/>
          </p:spPr>
          <p:txBody>
            <a:bodyPr rot="0" spcFirstLastPara="0" vertOverflow="overflow" horzOverflow="overflow" vert="horz" wrap="square" lIns="18288" tIns="18288" rIns="18288" bIns="18288" numCol="1" spcCol="0" rtlCol="0" fromWordArt="0" anchor="ctr" anchorCtr="0" forceAA="0" compatLnSpc="1">
              <a:prstTxWarp prst="textNoShape">
                <a:avLst/>
              </a:prstTxWarp>
              <a:noAutofit/>
            </a:bodyPr>
            <a:lstStyle/>
            <a:p>
              <a:pPr marL="0" marR="0" lvl="0" indent="0" algn="ctr" defTabSz="932472" rtl="0" eaLnBrk="1" fontAlgn="base" latinLnBrk="0" hangingPunct="1">
                <a:spcBef>
                  <a:spcPct val="0"/>
                </a:spcBef>
                <a:spcAft>
                  <a:spcPct val="0"/>
                </a:spcAft>
                <a:buClrTx/>
                <a:buSzTx/>
                <a:buFontTx/>
                <a:buNone/>
                <a:tabLst/>
                <a:defRPr/>
              </a:pPr>
              <a:endParaRPr kumimoji="0" lang="en-US" sz="1400" b="1" i="0" u="none" strike="noStrike" kern="0" cap="none" spc="0" normalizeH="0" baseline="0" noProof="0">
                <a:ln>
                  <a:noFill/>
                </a:ln>
                <a:solidFill>
                  <a:srgbClr val="FFFFFF"/>
                </a:solidFill>
                <a:effectLst/>
                <a:uLnTx/>
                <a:uFillTx/>
                <a:ea typeface="+mn-ea"/>
                <a:cs typeface="Segoe Sans Text" pitchFamily="2" charset="0"/>
              </a:endParaRPr>
            </a:p>
          </p:txBody>
        </p:sp>
        <p:sp>
          <p:nvSpPr>
            <p:cNvPr id="31" name="Graphic 6">
              <a:extLst>
                <a:ext uri="{FF2B5EF4-FFF2-40B4-BE49-F238E27FC236}">
                  <a16:creationId xmlns:a16="http://schemas.microsoft.com/office/drawing/2014/main" id="{E06590EE-976D-8398-1A72-F95260C9FC92}"/>
                </a:ext>
              </a:extLst>
            </p:cNvPr>
            <p:cNvSpPr/>
            <p:nvPr/>
          </p:nvSpPr>
          <p:spPr>
            <a:xfrm>
              <a:off x="867690" y="3320963"/>
              <a:ext cx="132436" cy="98422"/>
            </a:xfrm>
            <a:custGeom>
              <a:avLst/>
              <a:gdLst>
                <a:gd name="csX0" fmla="*/ 52270 w 166453"/>
                <a:gd name="csY0" fmla="*/ 100715 h 123705"/>
                <a:gd name="csX1" fmla="*/ 16142 w 166453"/>
                <a:gd name="csY1" fmla="*/ 64586 h 123705"/>
                <a:gd name="csX2" fmla="*/ 2674 w 166453"/>
                <a:gd name="csY2" fmla="*/ 64820 h 123705"/>
                <a:gd name="csX3" fmla="*/ 2674 w 166453"/>
                <a:gd name="csY3" fmla="*/ 78055 h 123705"/>
                <a:gd name="csX4" fmla="*/ 45536 w 166453"/>
                <a:gd name="csY4" fmla="*/ 120917 h 123705"/>
                <a:gd name="csX5" fmla="*/ 59005 w 166453"/>
                <a:gd name="csY5" fmla="*/ 120917 h 123705"/>
                <a:gd name="csX6" fmla="*/ 163780 w 166453"/>
                <a:gd name="csY6" fmla="*/ 16142 h 123705"/>
                <a:gd name="csX7" fmla="*/ 163546 w 166453"/>
                <a:gd name="csY7" fmla="*/ 2674 h 123705"/>
                <a:gd name="csX8" fmla="*/ 150311 w 166453"/>
                <a:gd name="csY8" fmla="*/ 2674 h 123705"/>
                <a:gd name="csX9" fmla="*/ 52270 w 166453"/>
                <a:gd name="csY9" fmla="*/ 100715 h 12370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166453" h="123705">
                  <a:moveTo>
                    <a:pt x="52270" y="100715"/>
                  </a:moveTo>
                  <a:lnTo>
                    <a:pt x="16142" y="64586"/>
                  </a:lnTo>
                  <a:cubicBezTo>
                    <a:pt x="12358" y="60932"/>
                    <a:pt x="6328" y="61037"/>
                    <a:pt x="2674" y="64820"/>
                  </a:cubicBezTo>
                  <a:cubicBezTo>
                    <a:pt x="-891" y="68512"/>
                    <a:pt x="-891" y="74363"/>
                    <a:pt x="2674" y="78055"/>
                  </a:cubicBezTo>
                  <a:lnTo>
                    <a:pt x="45536" y="120917"/>
                  </a:lnTo>
                  <a:cubicBezTo>
                    <a:pt x="49256" y="124636"/>
                    <a:pt x="55285" y="124636"/>
                    <a:pt x="59005" y="120917"/>
                  </a:cubicBezTo>
                  <a:lnTo>
                    <a:pt x="163780" y="16142"/>
                  </a:lnTo>
                  <a:cubicBezTo>
                    <a:pt x="167434" y="12358"/>
                    <a:pt x="167329" y="6328"/>
                    <a:pt x="163546" y="2674"/>
                  </a:cubicBezTo>
                  <a:cubicBezTo>
                    <a:pt x="159854" y="-891"/>
                    <a:pt x="154002" y="-891"/>
                    <a:pt x="150311" y="2674"/>
                  </a:cubicBezTo>
                  <a:lnTo>
                    <a:pt x="52270" y="100715"/>
                  </a:lnTo>
                  <a:close/>
                </a:path>
              </a:pathLst>
            </a:custGeom>
            <a:solidFill>
              <a:schemeClr val="bg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spcAft>
                  <a:spcPts val="600"/>
                </a:spcAft>
              </a:pPr>
              <a:endParaRPr lang="en-US" sz="1400">
                <a:solidFill>
                  <a:srgbClr val="FFFFFF"/>
                </a:solidFill>
              </a:endParaRPr>
            </a:p>
          </p:txBody>
        </p:sp>
      </p:grpSp>
      <p:sp>
        <p:nvSpPr>
          <p:cNvPr id="32" name="Rectangle 31">
            <a:extLst>
              <a:ext uri="{FF2B5EF4-FFF2-40B4-BE49-F238E27FC236}">
                <a16:creationId xmlns:a16="http://schemas.microsoft.com/office/drawing/2014/main" id="{EFDF49DA-0B1B-4FAA-48E4-76D73B3E48E8}"/>
              </a:ext>
            </a:extLst>
          </p:cNvPr>
          <p:cNvSpPr/>
          <p:nvPr/>
        </p:nvSpPr>
        <p:spPr>
          <a:xfrm>
            <a:off x="1009386" y="4078871"/>
            <a:ext cx="2403740" cy="984885"/>
          </a:xfrm>
          <a:prstGeom prst="rect">
            <a:avLst/>
          </a:prstGeom>
        </p:spPr>
        <p:txBody>
          <a:bodyPr wrap="square" lIns="0" tIns="0" rIns="0" bIns="0" anchor="t">
            <a:spAutoFit/>
          </a:bodyPr>
          <a:lstStyle/>
          <a:p>
            <a:pPr marL="0" marR="0" lvl="1" algn="l" defTabSz="914379" rtl="0" eaLnBrk="1" fontAlgn="auto" latinLnBrk="0" hangingPunct="1">
              <a:spcBef>
                <a:spcPts val="0"/>
              </a:spcBef>
              <a:spcAft>
                <a:spcPts val="1200"/>
              </a:spcAft>
              <a:buClrTx/>
              <a:buSzTx/>
              <a:tabLst/>
              <a:defRPr/>
            </a:pPr>
            <a:r>
              <a:rPr kumimoji="0" lang="en-US" sz="1600" b="0" i="0" u="none" strike="noStrike" kern="1200" cap="none" spc="0" normalizeH="0" baseline="0" noProof="0">
                <a:ln>
                  <a:noFill/>
                </a:ln>
                <a:effectLst/>
                <a:uLnTx/>
                <a:uFillTx/>
                <a:ea typeface="+mn-ea"/>
                <a:cs typeface="Segoe UI Semilight" panose="020B0402040204020203" pitchFamily="34" charset="0"/>
              </a:rPr>
              <a:t>Works to clarify your request through targeted questions about focus, structure and files.</a:t>
            </a:r>
          </a:p>
        </p:txBody>
      </p:sp>
      <p:grpSp>
        <p:nvGrpSpPr>
          <p:cNvPr id="33" name="Group 32" descr="Tick mark">
            <a:extLst>
              <a:ext uri="{FF2B5EF4-FFF2-40B4-BE49-F238E27FC236}">
                <a16:creationId xmlns:a16="http://schemas.microsoft.com/office/drawing/2014/main" id="{6BF8E2AC-EF0A-BF68-2AFC-00ABF204F590}"/>
              </a:ext>
            </a:extLst>
          </p:cNvPr>
          <p:cNvGrpSpPr/>
          <p:nvPr/>
        </p:nvGrpSpPr>
        <p:grpSpPr>
          <a:xfrm>
            <a:off x="588963" y="5287169"/>
            <a:ext cx="260540" cy="260538"/>
            <a:chOff x="808892" y="3244166"/>
            <a:chExt cx="250031" cy="252010"/>
          </a:xfrm>
        </p:grpSpPr>
        <p:sp>
          <p:nvSpPr>
            <p:cNvPr id="34" name="Oval 33">
              <a:extLst>
                <a:ext uri="{FF2B5EF4-FFF2-40B4-BE49-F238E27FC236}">
                  <a16:creationId xmlns:a16="http://schemas.microsoft.com/office/drawing/2014/main" id="{E8A109E7-F15D-118F-B2CB-85ADDD909342}"/>
                </a:ext>
              </a:extLst>
            </p:cNvPr>
            <p:cNvSpPr/>
            <p:nvPr/>
          </p:nvSpPr>
          <p:spPr bwMode="auto">
            <a:xfrm>
              <a:off x="808892" y="3244166"/>
              <a:ext cx="250031" cy="252010"/>
            </a:xfrm>
            <a:prstGeom prst="ellipse">
              <a:avLst/>
            </a:prstGeom>
            <a:gradFill flip="none" rotWithShape="1">
              <a:gsLst>
                <a:gs pos="28000">
                  <a:schemeClr val="accent1"/>
                </a:gs>
                <a:gs pos="100000">
                  <a:schemeClr val="accent2"/>
                </a:gs>
              </a:gsLst>
              <a:lin ang="18900000" scaled="1"/>
              <a:tileRect/>
            </a:gradFill>
            <a:ln w="9525" cap="flat" cmpd="sng" algn="ctr">
              <a:solidFill>
                <a:schemeClr val="bg1"/>
              </a:solidFill>
              <a:prstDash val="solid"/>
              <a:headEnd type="none" w="med" len="med"/>
              <a:tailEnd type="none" w="med" len="med"/>
            </a:ln>
            <a:effectLst/>
          </p:spPr>
          <p:txBody>
            <a:bodyPr rot="0" spcFirstLastPara="0" vertOverflow="overflow" horzOverflow="overflow" vert="horz" wrap="square" lIns="18288" tIns="18288" rIns="18288" bIns="18288" numCol="1" spcCol="0" rtlCol="0" fromWordArt="0" anchor="ctr" anchorCtr="0" forceAA="0" compatLnSpc="1">
              <a:prstTxWarp prst="textNoShape">
                <a:avLst/>
              </a:prstTxWarp>
              <a:noAutofit/>
            </a:bodyPr>
            <a:lstStyle/>
            <a:p>
              <a:pPr marL="0" marR="0" lvl="0" indent="0" algn="ctr" defTabSz="932472" rtl="0" eaLnBrk="1" fontAlgn="base" latinLnBrk="0" hangingPunct="1">
                <a:spcBef>
                  <a:spcPct val="0"/>
                </a:spcBef>
                <a:spcAft>
                  <a:spcPct val="0"/>
                </a:spcAft>
                <a:buClrTx/>
                <a:buSzTx/>
                <a:buFontTx/>
                <a:buNone/>
                <a:tabLst/>
                <a:defRPr/>
              </a:pPr>
              <a:endParaRPr kumimoji="0" lang="en-US" sz="1400" b="1" i="0" u="none" strike="noStrike" kern="0" cap="none" spc="0" normalizeH="0" baseline="0" noProof="0">
                <a:ln>
                  <a:noFill/>
                </a:ln>
                <a:solidFill>
                  <a:srgbClr val="FFFFFF"/>
                </a:solidFill>
                <a:effectLst/>
                <a:uLnTx/>
                <a:uFillTx/>
                <a:ea typeface="+mn-ea"/>
                <a:cs typeface="Segoe Sans Text" pitchFamily="2" charset="0"/>
              </a:endParaRPr>
            </a:p>
          </p:txBody>
        </p:sp>
        <p:sp>
          <p:nvSpPr>
            <p:cNvPr id="35" name="Graphic 6">
              <a:extLst>
                <a:ext uri="{FF2B5EF4-FFF2-40B4-BE49-F238E27FC236}">
                  <a16:creationId xmlns:a16="http://schemas.microsoft.com/office/drawing/2014/main" id="{96F2C137-5007-0517-021C-DAA6F1D6AA75}"/>
                </a:ext>
              </a:extLst>
            </p:cNvPr>
            <p:cNvSpPr/>
            <p:nvPr/>
          </p:nvSpPr>
          <p:spPr>
            <a:xfrm>
              <a:off x="867690" y="3320963"/>
              <a:ext cx="132436" cy="98422"/>
            </a:xfrm>
            <a:custGeom>
              <a:avLst/>
              <a:gdLst>
                <a:gd name="csX0" fmla="*/ 52270 w 166453"/>
                <a:gd name="csY0" fmla="*/ 100715 h 123705"/>
                <a:gd name="csX1" fmla="*/ 16142 w 166453"/>
                <a:gd name="csY1" fmla="*/ 64586 h 123705"/>
                <a:gd name="csX2" fmla="*/ 2674 w 166453"/>
                <a:gd name="csY2" fmla="*/ 64820 h 123705"/>
                <a:gd name="csX3" fmla="*/ 2674 w 166453"/>
                <a:gd name="csY3" fmla="*/ 78055 h 123705"/>
                <a:gd name="csX4" fmla="*/ 45536 w 166453"/>
                <a:gd name="csY4" fmla="*/ 120917 h 123705"/>
                <a:gd name="csX5" fmla="*/ 59005 w 166453"/>
                <a:gd name="csY5" fmla="*/ 120917 h 123705"/>
                <a:gd name="csX6" fmla="*/ 163780 w 166453"/>
                <a:gd name="csY6" fmla="*/ 16142 h 123705"/>
                <a:gd name="csX7" fmla="*/ 163546 w 166453"/>
                <a:gd name="csY7" fmla="*/ 2674 h 123705"/>
                <a:gd name="csX8" fmla="*/ 150311 w 166453"/>
                <a:gd name="csY8" fmla="*/ 2674 h 123705"/>
                <a:gd name="csX9" fmla="*/ 52270 w 166453"/>
                <a:gd name="csY9" fmla="*/ 100715 h 12370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166453" h="123705">
                  <a:moveTo>
                    <a:pt x="52270" y="100715"/>
                  </a:moveTo>
                  <a:lnTo>
                    <a:pt x="16142" y="64586"/>
                  </a:lnTo>
                  <a:cubicBezTo>
                    <a:pt x="12358" y="60932"/>
                    <a:pt x="6328" y="61037"/>
                    <a:pt x="2674" y="64820"/>
                  </a:cubicBezTo>
                  <a:cubicBezTo>
                    <a:pt x="-891" y="68512"/>
                    <a:pt x="-891" y="74363"/>
                    <a:pt x="2674" y="78055"/>
                  </a:cubicBezTo>
                  <a:lnTo>
                    <a:pt x="45536" y="120917"/>
                  </a:lnTo>
                  <a:cubicBezTo>
                    <a:pt x="49256" y="124636"/>
                    <a:pt x="55285" y="124636"/>
                    <a:pt x="59005" y="120917"/>
                  </a:cubicBezTo>
                  <a:lnTo>
                    <a:pt x="163780" y="16142"/>
                  </a:lnTo>
                  <a:cubicBezTo>
                    <a:pt x="167434" y="12358"/>
                    <a:pt x="167329" y="6328"/>
                    <a:pt x="163546" y="2674"/>
                  </a:cubicBezTo>
                  <a:cubicBezTo>
                    <a:pt x="159854" y="-891"/>
                    <a:pt x="154002" y="-891"/>
                    <a:pt x="150311" y="2674"/>
                  </a:cubicBezTo>
                  <a:lnTo>
                    <a:pt x="52270" y="100715"/>
                  </a:lnTo>
                  <a:close/>
                </a:path>
              </a:pathLst>
            </a:custGeom>
            <a:solidFill>
              <a:schemeClr val="bg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spcAft>
                  <a:spcPts val="600"/>
                </a:spcAft>
              </a:pPr>
              <a:endParaRPr lang="en-US" sz="1400">
                <a:solidFill>
                  <a:srgbClr val="FFFFFF"/>
                </a:solidFill>
              </a:endParaRPr>
            </a:p>
          </p:txBody>
        </p:sp>
      </p:grpSp>
      <p:sp>
        <p:nvSpPr>
          <p:cNvPr id="36" name="Rectangle 35">
            <a:extLst>
              <a:ext uri="{FF2B5EF4-FFF2-40B4-BE49-F238E27FC236}">
                <a16:creationId xmlns:a16="http://schemas.microsoft.com/office/drawing/2014/main" id="{7616062A-7EEC-F360-08CD-75B5D422E8E0}"/>
              </a:ext>
            </a:extLst>
          </p:cNvPr>
          <p:cNvSpPr/>
          <p:nvPr/>
        </p:nvSpPr>
        <p:spPr>
          <a:xfrm>
            <a:off x="1009386" y="5287169"/>
            <a:ext cx="2403740" cy="984885"/>
          </a:xfrm>
          <a:prstGeom prst="rect">
            <a:avLst/>
          </a:prstGeom>
        </p:spPr>
        <p:txBody>
          <a:bodyPr wrap="square" lIns="0" tIns="0" rIns="0" bIns="0" anchor="t">
            <a:spAutoFit/>
          </a:bodyPr>
          <a:lstStyle/>
          <a:p>
            <a:pPr marL="0" marR="0" lvl="1" algn="l" defTabSz="914379" rtl="0" eaLnBrk="1" fontAlgn="auto" latinLnBrk="0" hangingPunct="1">
              <a:spcBef>
                <a:spcPts val="0"/>
              </a:spcBef>
              <a:spcAft>
                <a:spcPts val="1200"/>
              </a:spcAft>
              <a:buClrTx/>
              <a:buSzTx/>
              <a:tabLst/>
              <a:defRPr/>
            </a:pPr>
            <a:r>
              <a:rPr kumimoji="0" lang="en-US" sz="1600" b="0" i="0" u="none" strike="noStrike" kern="1200" cap="none" spc="0" normalizeH="0" baseline="0" noProof="0">
                <a:ln>
                  <a:noFill/>
                </a:ln>
                <a:effectLst/>
                <a:uLnTx/>
                <a:uFillTx/>
                <a:ea typeface="+mn-ea"/>
                <a:cs typeface="Segoe UI Semilight" panose="020B0402040204020203" pitchFamily="34" charset="0"/>
              </a:rPr>
              <a:t>Refine results in Chat or open in the Word, Excel, or PowerPoint apps to edit and collaborate further.</a:t>
            </a:r>
          </a:p>
        </p:txBody>
      </p:sp>
      <p:pic>
        <p:nvPicPr>
          <p:cNvPr id="2" name="1213-WXP-PPT-111325-POLISH-NoClaude-v7" descr="Demo">
            <a:hlinkClick r:id="" action="ppaction://media"/>
            <a:extLst>
              <a:ext uri="{FF2B5EF4-FFF2-40B4-BE49-F238E27FC236}">
                <a16:creationId xmlns:a16="http://schemas.microsoft.com/office/drawing/2014/main" id="{E2C873E9-842E-CA40-9A1C-90885F99B685}"/>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797C5D58-475C-4E3E-82DC-001E8AC454C5}" label="Video Project 3" lang="" r:embed="rId5"/>
                        </p173:trackLst>
                      </p173:tracksInfo>
                    </p:ext>
                  </p14:extLst>
                </p14:media>
              </p:ext>
            </p:extLst>
          </p:nvPr>
        </p:nvPicPr>
        <p:blipFill rotWithShape="1">
          <a:blip r:embed="rId6"/>
          <a:srcRect b="-40"/>
          <a:stretch>
            <a:fillRect/>
          </a:stretch>
        </p:blipFill>
        <p:spPr>
          <a:xfrm>
            <a:off x="3573009" y="1436688"/>
            <a:ext cx="8314191" cy="4678611"/>
          </a:xfrm>
          <a:prstGeom prst="roundRect">
            <a:avLst>
              <a:gd name="adj" fmla="val 1893"/>
            </a:avLst>
          </a:prstGeom>
        </p:spPr>
      </p:pic>
    </p:spTree>
    <p:extLst>
      <p:ext uri="{BB962C8B-B14F-4D97-AF65-F5344CB8AC3E}">
        <p14:creationId xmlns:p14="http://schemas.microsoft.com/office/powerpoint/2010/main" val="850120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1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ounded Rectangle 19">
            <a:extLst>
              <a:ext uri="{FF2B5EF4-FFF2-40B4-BE49-F238E27FC236}">
                <a16:creationId xmlns:a16="http://schemas.microsoft.com/office/drawing/2014/main" id="{3DAB82FC-88E0-F545-8EBA-08BED8B1A94B}"/>
              </a:ext>
              <a:ext uri="{C183D7F6-B498-43B3-948B-1728B52AA6E4}">
                <adec:decorative xmlns:adec="http://schemas.microsoft.com/office/drawing/2017/decorative" val="1"/>
              </a:ext>
            </a:extLst>
          </p:cNvPr>
          <p:cNvSpPr/>
          <p:nvPr/>
        </p:nvSpPr>
        <p:spPr>
          <a:xfrm>
            <a:off x="9547434" y="5058185"/>
            <a:ext cx="559113" cy="120663"/>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bg1"/>
              </a:solidFill>
              <a:latin typeface="+mj-lt"/>
              <a:cs typeface="Segoe UI Semibold" panose="020B0502040204020203" pitchFamily="34" charset="0"/>
            </a:endParaRPr>
          </a:p>
        </p:txBody>
      </p:sp>
      <p:sp>
        <p:nvSpPr>
          <p:cNvPr id="62" name="Oval 61">
            <a:extLst>
              <a:ext uri="{FF2B5EF4-FFF2-40B4-BE49-F238E27FC236}">
                <a16:creationId xmlns:a16="http://schemas.microsoft.com/office/drawing/2014/main" id="{86D83A01-58DB-6304-A0BE-38577DA7E587}"/>
              </a:ext>
              <a:ext uri="{C183D7F6-B498-43B3-948B-1728B52AA6E4}">
                <adec:decorative xmlns:adec="http://schemas.microsoft.com/office/drawing/2017/decorative" val="1"/>
              </a:ext>
            </a:extLst>
          </p:cNvPr>
          <p:cNvSpPr/>
          <p:nvPr/>
        </p:nvSpPr>
        <p:spPr bwMode="auto">
          <a:xfrm>
            <a:off x="9607739" y="4539723"/>
            <a:ext cx="438503" cy="438503"/>
          </a:xfrm>
          <a:prstGeom prst="ellipse">
            <a:avLst/>
          </a:prstGeom>
          <a:gradFill flip="none" rotWithShape="1">
            <a:gsLst>
              <a:gs pos="28000">
                <a:schemeClr val="accent1"/>
              </a:gs>
              <a:gs pos="100000">
                <a:schemeClr val="accent2"/>
              </a:gs>
            </a:gsLst>
            <a:lin ang="18900000" scaled="1"/>
            <a:tileRect/>
          </a:gradFill>
          <a:ln w="9525" cap="flat" cmpd="sng" algn="ctr">
            <a:solidFill>
              <a:schemeClr val="bg1"/>
            </a:solidFill>
            <a:prstDash val="solid"/>
            <a:headEnd type="none" w="med" len="med"/>
            <a:tailEnd type="none" w="med" len="med"/>
          </a:ln>
          <a:effectLst/>
        </p:spPr>
        <p:txBody>
          <a:bodyPr rot="0" spcFirstLastPara="0" vertOverflow="overflow" horzOverflow="overflow" vert="horz" wrap="square" lIns="18288" tIns="18288" rIns="18288" bIns="18288"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000" kern="0">
                <a:solidFill>
                  <a:srgbClr val="FFFFFF"/>
                </a:solidFill>
                <a:latin typeface="+mj-lt"/>
                <a:cs typeface="Segoe Sans Text" pitchFamily="2" charset="0"/>
              </a:rPr>
              <a:t>6</a:t>
            </a:r>
          </a:p>
        </p:txBody>
      </p:sp>
      <p:sp>
        <p:nvSpPr>
          <p:cNvPr id="64" name="Rounded Rectangle 19">
            <a:extLst>
              <a:ext uri="{FF2B5EF4-FFF2-40B4-BE49-F238E27FC236}">
                <a16:creationId xmlns:a16="http://schemas.microsoft.com/office/drawing/2014/main" id="{45A73D0F-45CB-84E7-CC07-3CA5E0E74F87}"/>
              </a:ext>
              <a:ext uri="{C183D7F6-B498-43B3-948B-1728B52AA6E4}">
                <adec:decorative xmlns:adec="http://schemas.microsoft.com/office/drawing/2017/decorative" val="1"/>
              </a:ext>
            </a:extLst>
          </p:cNvPr>
          <p:cNvSpPr/>
          <p:nvPr/>
        </p:nvSpPr>
        <p:spPr>
          <a:xfrm>
            <a:off x="5816444" y="5058185"/>
            <a:ext cx="559113" cy="120663"/>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bg1"/>
              </a:solidFill>
              <a:latin typeface="+mj-lt"/>
              <a:cs typeface="Segoe UI Semibold" panose="020B0502040204020203" pitchFamily="34" charset="0"/>
            </a:endParaRPr>
          </a:p>
        </p:txBody>
      </p:sp>
      <p:sp>
        <p:nvSpPr>
          <p:cNvPr id="66" name="Oval 65">
            <a:extLst>
              <a:ext uri="{FF2B5EF4-FFF2-40B4-BE49-F238E27FC236}">
                <a16:creationId xmlns:a16="http://schemas.microsoft.com/office/drawing/2014/main" id="{7FE9185F-3D67-F836-9541-B3E88DEA4A49}"/>
              </a:ext>
              <a:ext uri="{C183D7F6-B498-43B3-948B-1728B52AA6E4}">
                <adec:decorative xmlns:adec="http://schemas.microsoft.com/office/drawing/2017/decorative" val="1"/>
              </a:ext>
            </a:extLst>
          </p:cNvPr>
          <p:cNvSpPr/>
          <p:nvPr/>
        </p:nvSpPr>
        <p:spPr bwMode="auto">
          <a:xfrm>
            <a:off x="5876749" y="4539723"/>
            <a:ext cx="438503" cy="438503"/>
          </a:xfrm>
          <a:prstGeom prst="ellipse">
            <a:avLst/>
          </a:prstGeom>
          <a:gradFill flip="none" rotWithShape="1">
            <a:gsLst>
              <a:gs pos="28000">
                <a:schemeClr val="accent1"/>
              </a:gs>
              <a:gs pos="100000">
                <a:schemeClr val="accent2"/>
              </a:gs>
            </a:gsLst>
            <a:lin ang="18900000" scaled="1"/>
            <a:tileRect/>
          </a:gradFill>
          <a:ln w="9525" cap="flat" cmpd="sng" algn="ctr">
            <a:solidFill>
              <a:schemeClr val="bg1"/>
            </a:solidFill>
            <a:prstDash val="solid"/>
            <a:headEnd type="none" w="med" len="med"/>
            <a:tailEnd type="none" w="med" len="med"/>
          </a:ln>
          <a:effectLst/>
        </p:spPr>
        <p:txBody>
          <a:bodyPr rot="0" spcFirstLastPara="0" vertOverflow="overflow" horzOverflow="overflow" vert="horz" wrap="square" lIns="18288" tIns="18288" rIns="18288" bIns="18288"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000" kern="0">
                <a:solidFill>
                  <a:srgbClr val="FFFFFF"/>
                </a:solidFill>
                <a:latin typeface="+mj-lt"/>
                <a:cs typeface="Segoe Sans Text" pitchFamily="2" charset="0"/>
              </a:rPr>
              <a:t>5</a:t>
            </a:r>
          </a:p>
        </p:txBody>
      </p:sp>
      <p:sp>
        <p:nvSpPr>
          <p:cNvPr id="68" name="Rounded Rectangle 19">
            <a:extLst>
              <a:ext uri="{FF2B5EF4-FFF2-40B4-BE49-F238E27FC236}">
                <a16:creationId xmlns:a16="http://schemas.microsoft.com/office/drawing/2014/main" id="{25531E9B-7940-9857-8CB2-87E6CE27A90E}"/>
              </a:ext>
              <a:ext uri="{C183D7F6-B498-43B3-948B-1728B52AA6E4}">
                <adec:decorative xmlns:adec="http://schemas.microsoft.com/office/drawing/2017/decorative" val="1"/>
              </a:ext>
            </a:extLst>
          </p:cNvPr>
          <p:cNvSpPr/>
          <p:nvPr/>
        </p:nvSpPr>
        <p:spPr>
          <a:xfrm>
            <a:off x="2085455" y="5058185"/>
            <a:ext cx="559113" cy="120663"/>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bg1"/>
              </a:solidFill>
              <a:latin typeface="+mj-lt"/>
              <a:cs typeface="Segoe UI Semibold" panose="020B0502040204020203" pitchFamily="34" charset="0"/>
            </a:endParaRPr>
          </a:p>
        </p:txBody>
      </p:sp>
      <p:sp>
        <p:nvSpPr>
          <p:cNvPr id="70" name="Oval 69">
            <a:extLst>
              <a:ext uri="{FF2B5EF4-FFF2-40B4-BE49-F238E27FC236}">
                <a16:creationId xmlns:a16="http://schemas.microsoft.com/office/drawing/2014/main" id="{FAF51E25-9E64-BFDF-769B-377ACAEB8797}"/>
              </a:ext>
              <a:ext uri="{C183D7F6-B498-43B3-948B-1728B52AA6E4}">
                <adec:decorative xmlns:adec="http://schemas.microsoft.com/office/drawing/2017/decorative" val="1"/>
              </a:ext>
            </a:extLst>
          </p:cNvPr>
          <p:cNvSpPr/>
          <p:nvPr/>
        </p:nvSpPr>
        <p:spPr bwMode="auto">
          <a:xfrm>
            <a:off x="2145760" y="4539723"/>
            <a:ext cx="438503" cy="438503"/>
          </a:xfrm>
          <a:prstGeom prst="ellipse">
            <a:avLst/>
          </a:prstGeom>
          <a:gradFill flip="none" rotWithShape="1">
            <a:gsLst>
              <a:gs pos="28000">
                <a:schemeClr val="accent1"/>
              </a:gs>
              <a:gs pos="100000">
                <a:schemeClr val="accent2"/>
              </a:gs>
            </a:gsLst>
            <a:lin ang="18900000" scaled="1"/>
            <a:tileRect/>
          </a:gradFill>
          <a:ln w="9525" cap="flat" cmpd="sng" algn="ctr">
            <a:solidFill>
              <a:schemeClr val="bg1"/>
            </a:solidFill>
            <a:prstDash val="solid"/>
            <a:headEnd type="none" w="med" len="med"/>
            <a:tailEnd type="none" w="med" len="med"/>
          </a:ln>
          <a:effectLst/>
        </p:spPr>
        <p:txBody>
          <a:bodyPr rot="0" spcFirstLastPara="0" vertOverflow="overflow" horzOverflow="overflow" vert="horz" wrap="square" lIns="18288" tIns="18288" rIns="18288" bIns="18288"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000" kern="0">
                <a:solidFill>
                  <a:srgbClr val="FFFFFF"/>
                </a:solidFill>
                <a:latin typeface="+mj-lt"/>
                <a:cs typeface="Segoe Sans Text" pitchFamily="2" charset="0"/>
              </a:rPr>
              <a:t>4</a:t>
            </a:r>
          </a:p>
        </p:txBody>
      </p:sp>
      <p:sp>
        <p:nvSpPr>
          <p:cNvPr id="56" name="Rounded Rectangle 19">
            <a:extLst>
              <a:ext uri="{FF2B5EF4-FFF2-40B4-BE49-F238E27FC236}">
                <a16:creationId xmlns:a16="http://schemas.microsoft.com/office/drawing/2014/main" id="{B95A9D0D-619D-0764-312D-4A41D0AB72FD}"/>
              </a:ext>
              <a:ext uri="{C183D7F6-B498-43B3-948B-1728B52AA6E4}">
                <adec:decorative xmlns:adec="http://schemas.microsoft.com/office/drawing/2017/decorative" val="1"/>
              </a:ext>
            </a:extLst>
          </p:cNvPr>
          <p:cNvSpPr/>
          <p:nvPr/>
        </p:nvSpPr>
        <p:spPr>
          <a:xfrm>
            <a:off x="9547434" y="3034586"/>
            <a:ext cx="559113" cy="120663"/>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bg1"/>
              </a:solidFill>
              <a:latin typeface="+mj-lt"/>
              <a:cs typeface="Segoe UI Semibold" panose="020B0502040204020203" pitchFamily="34" charset="0"/>
            </a:endParaRPr>
          </a:p>
        </p:txBody>
      </p:sp>
      <p:sp>
        <p:nvSpPr>
          <p:cNvPr id="58" name="Oval 57">
            <a:extLst>
              <a:ext uri="{FF2B5EF4-FFF2-40B4-BE49-F238E27FC236}">
                <a16:creationId xmlns:a16="http://schemas.microsoft.com/office/drawing/2014/main" id="{834BA58D-BFDD-ECDF-AC42-29D504803F4D}"/>
              </a:ext>
              <a:ext uri="{C183D7F6-B498-43B3-948B-1728B52AA6E4}">
                <adec:decorative xmlns:adec="http://schemas.microsoft.com/office/drawing/2017/decorative" val="1"/>
              </a:ext>
            </a:extLst>
          </p:cNvPr>
          <p:cNvSpPr/>
          <p:nvPr/>
        </p:nvSpPr>
        <p:spPr bwMode="auto">
          <a:xfrm>
            <a:off x="9607739" y="2516124"/>
            <a:ext cx="438503" cy="438503"/>
          </a:xfrm>
          <a:prstGeom prst="ellipse">
            <a:avLst/>
          </a:prstGeom>
          <a:gradFill flip="none" rotWithShape="1">
            <a:gsLst>
              <a:gs pos="28000">
                <a:schemeClr val="accent1"/>
              </a:gs>
              <a:gs pos="100000">
                <a:schemeClr val="accent2"/>
              </a:gs>
            </a:gsLst>
            <a:lin ang="18900000" scaled="1"/>
            <a:tileRect/>
          </a:gradFill>
          <a:ln w="9525" cap="flat" cmpd="sng" algn="ctr">
            <a:solidFill>
              <a:schemeClr val="bg1"/>
            </a:solidFill>
            <a:prstDash val="solid"/>
            <a:headEnd type="none" w="med" len="med"/>
            <a:tailEnd type="none" w="med" len="med"/>
          </a:ln>
          <a:effectLst/>
        </p:spPr>
        <p:txBody>
          <a:bodyPr rot="0" spcFirstLastPara="0" vertOverflow="overflow" horzOverflow="overflow" vert="horz" wrap="square" lIns="18288" tIns="18288" rIns="18288" bIns="18288"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000" kern="0">
                <a:solidFill>
                  <a:srgbClr val="FFFFFF"/>
                </a:solidFill>
                <a:latin typeface="+mj-lt"/>
                <a:cs typeface="Segoe Sans Text" pitchFamily="2" charset="0"/>
              </a:rPr>
              <a:t>3</a:t>
            </a:r>
          </a:p>
        </p:txBody>
      </p:sp>
      <p:sp>
        <p:nvSpPr>
          <p:cNvPr id="52" name="Rounded Rectangle 19">
            <a:extLst>
              <a:ext uri="{FF2B5EF4-FFF2-40B4-BE49-F238E27FC236}">
                <a16:creationId xmlns:a16="http://schemas.microsoft.com/office/drawing/2014/main" id="{3D886677-5D5D-6150-499F-56796E3744EB}"/>
              </a:ext>
              <a:ext uri="{C183D7F6-B498-43B3-948B-1728B52AA6E4}">
                <adec:decorative xmlns:adec="http://schemas.microsoft.com/office/drawing/2017/decorative" val="1"/>
              </a:ext>
            </a:extLst>
          </p:cNvPr>
          <p:cNvSpPr/>
          <p:nvPr/>
        </p:nvSpPr>
        <p:spPr>
          <a:xfrm>
            <a:off x="5816444" y="3034586"/>
            <a:ext cx="559113" cy="120663"/>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bg1"/>
              </a:solidFill>
              <a:latin typeface="+mj-lt"/>
              <a:cs typeface="Segoe UI Semibold" panose="020B0502040204020203" pitchFamily="34" charset="0"/>
            </a:endParaRPr>
          </a:p>
        </p:txBody>
      </p:sp>
      <p:sp>
        <p:nvSpPr>
          <p:cNvPr id="54" name="Oval 53">
            <a:extLst>
              <a:ext uri="{FF2B5EF4-FFF2-40B4-BE49-F238E27FC236}">
                <a16:creationId xmlns:a16="http://schemas.microsoft.com/office/drawing/2014/main" id="{FFD55CBB-5AA0-1D06-BD9A-D512A37B7025}"/>
              </a:ext>
              <a:ext uri="{C183D7F6-B498-43B3-948B-1728B52AA6E4}">
                <adec:decorative xmlns:adec="http://schemas.microsoft.com/office/drawing/2017/decorative" val="1"/>
              </a:ext>
            </a:extLst>
          </p:cNvPr>
          <p:cNvSpPr/>
          <p:nvPr/>
        </p:nvSpPr>
        <p:spPr bwMode="auto">
          <a:xfrm>
            <a:off x="5876749" y="2516124"/>
            <a:ext cx="438503" cy="438503"/>
          </a:xfrm>
          <a:prstGeom prst="ellipse">
            <a:avLst/>
          </a:prstGeom>
          <a:gradFill flip="none" rotWithShape="1">
            <a:gsLst>
              <a:gs pos="28000">
                <a:schemeClr val="accent1"/>
              </a:gs>
              <a:gs pos="100000">
                <a:schemeClr val="accent2"/>
              </a:gs>
            </a:gsLst>
            <a:lin ang="18900000" scaled="1"/>
            <a:tileRect/>
          </a:gradFill>
          <a:ln w="9525" cap="flat" cmpd="sng" algn="ctr">
            <a:solidFill>
              <a:schemeClr val="bg1"/>
            </a:solidFill>
            <a:prstDash val="solid"/>
            <a:headEnd type="none" w="med" len="med"/>
            <a:tailEnd type="none" w="med" len="med"/>
          </a:ln>
          <a:effectLst/>
        </p:spPr>
        <p:txBody>
          <a:bodyPr rot="0" spcFirstLastPara="0" vertOverflow="overflow" horzOverflow="overflow" vert="horz" wrap="square" lIns="18288" tIns="18288" rIns="18288" bIns="18288"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000" kern="0">
                <a:solidFill>
                  <a:srgbClr val="FFFFFF"/>
                </a:solidFill>
                <a:latin typeface="+mj-lt"/>
                <a:cs typeface="Segoe Sans Text" pitchFamily="2" charset="0"/>
              </a:rPr>
              <a:t>2</a:t>
            </a:r>
          </a:p>
        </p:txBody>
      </p:sp>
      <p:sp>
        <p:nvSpPr>
          <p:cNvPr id="48" name="Rounded Rectangle 19">
            <a:extLst>
              <a:ext uri="{FF2B5EF4-FFF2-40B4-BE49-F238E27FC236}">
                <a16:creationId xmlns:a16="http://schemas.microsoft.com/office/drawing/2014/main" id="{420FB9DD-6C6D-339F-9295-BE7B6299249E}"/>
              </a:ext>
              <a:ext uri="{C183D7F6-B498-43B3-948B-1728B52AA6E4}">
                <adec:decorative xmlns:adec="http://schemas.microsoft.com/office/drawing/2017/decorative" val="1"/>
              </a:ext>
            </a:extLst>
          </p:cNvPr>
          <p:cNvSpPr/>
          <p:nvPr/>
        </p:nvSpPr>
        <p:spPr>
          <a:xfrm>
            <a:off x="2085455" y="3034586"/>
            <a:ext cx="559113" cy="120663"/>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bg1"/>
              </a:solidFill>
              <a:latin typeface="+mj-lt"/>
              <a:cs typeface="Segoe UI Semibold" panose="020B0502040204020203" pitchFamily="34" charset="0"/>
            </a:endParaRPr>
          </a:p>
        </p:txBody>
      </p:sp>
      <p:sp>
        <p:nvSpPr>
          <p:cNvPr id="36" name="Title 35">
            <a:extLst>
              <a:ext uri="{FF2B5EF4-FFF2-40B4-BE49-F238E27FC236}">
                <a16:creationId xmlns:a16="http://schemas.microsoft.com/office/drawing/2014/main" id="{6675653F-1766-0A38-07EB-5A11140ED534}"/>
              </a:ext>
            </a:extLst>
          </p:cNvPr>
          <p:cNvSpPr>
            <a:spLocks noGrp="1"/>
          </p:cNvSpPr>
          <p:nvPr>
            <p:ph type="title"/>
          </p:nvPr>
        </p:nvSpPr>
        <p:spPr>
          <a:xfrm>
            <a:off x="588263" y="457200"/>
            <a:ext cx="11018520" cy="553998"/>
          </a:xfrm>
        </p:spPr>
        <p:txBody>
          <a:bodyPr/>
          <a:lstStyle/>
          <a:p>
            <a:pPr lvl="0"/>
            <a:r>
              <a:rPr lang="en-US"/>
              <a:t>Why choose Word, Excel &amp; Power Point Agents for content creation</a:t>
            </a:r>
          </a:p>
        </p:txBody>
      </p:sp>
      <p:sp>
        <p:nvSpPr>
          <p:cNvPr id="38" name="Text Placeholder 18">
            <a:extLst>
              <a:ext uri="{FF2B5EF4-FFF2-40B4-BE49-F238E27FC236}">
                <a16:creationId xmlns:a16="http://schemas.microsoft.com/office/drawing/2014/main" id="{5544C46F-1DCE-692F-CDD3-0BF0B866FFF6}"/>
              </a:ext>
            </a:extLst>
          </p:cNvPr>
          <p:cNvSpPr txBox="1">
            <a:spLocks/>
          </p:cNvSpPr>
          <p:nvPr/>
        </p:nvSpPr>
        <p:spPr>
          <a:xfrm>
            <a:off x="586581" y="1639126"/>
            <a:ext cx="11018838" cy="615553"/>
          </a:xfrm>
          <a:prstGeom prst="rect">
            <a:avLst/>
          </a:prstGeom>
        </p:spPr>
        <p:txBody>
          <a:bodyPr vert="horz" wrap="square" lIns="0" tIns="0" rIns="0" bIns="0" rtlCol="0">
            <a:spAutoFit/>
          </a:bodyPr>
          <a:lstStyle>
            <a:lvl1pPr marL="228605" marR="0" indent="-228605" algn="l" defTabSz="93276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9" marR="0" indent="-228605" algn="l" defTabSz="93276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38" marR="0" indent="-200029" algn="l" defTabSz="93276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80" marR="0" indent="-180979" algn="l" defTabSz="93276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59" marR="0" indent="-168278" algn="l" defTabSz="93276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91" indent="-233191" algn="l" defTabSz="93276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73" indent="-233191" algn="l" defTabSz="93276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853" indent="-233191" algn="l" defTabSz="93276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234" indent="-233191" algn="l" defTabSz="93276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a:t>Copilot creates AI content the same way teams already work — collaboratively, securely, and in one shared version.</a:t>
            </a:r>
          </a:p>
        </p:txBody>
      </p:sp>
      <p:sp>
        <p:nvSpPr>
          <p:cNvPr id="39" name="Rectangle: Rounded Corners 38">
            <a:extLst>
              <a:ext uri="{FF2B5EF4-FFF2-40B4-BE49-F238E27FC236}">
                <a16:creationId xmlns:a16="http://schemas.microsoft.com/office/drawing/2014/main" id="{718FCBD2-FAE9-D8F1-52F2-820F12A53F6A}"/>
              </a:ext>
              <a:ext uri="{C183D7F6-B498-43B3-948B-1728B52AA6E4}">
                <adec:decorative xmlns:adec="http://schemas.microsoft.com/office/drawing/2017/decorative" val="1"/>
              </a:ext>
            </a:extLst>
          </p:cNvPr>
          <p:cNvSpPr>
            <a:spLocks/>
          </p:cNvSpPr>
          <p:nvPr/>
        </p:nvSpPr>
        <p:spPr bwMode="auto">
          <a:xfrm>
            <a:off x="571501" y="3094918"/>
            <a:ext cx="3587020" cy="1243690"/>
          </a:xfrm>
          <a:prstGeom prst="roundRect">
            <a:avLst>
              <a:gd name="adj" fmla="val 4780"/>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91440" rIns="91440" bIns="232756" rtlCol="0" anchor="t"/>
          <a:lstStyle/>
          <a:p>
            <a:pPr lvl="0" defTabSz="932472" fontAlgn="base">
              <a:spcBef>
                <a:spcPts val="600"/>
              </a:spcBef>
              <a:defRPr/>
            </a:pPr>
            <a:r>
              <a:rPr lang="en-US" sz="1400">
                <a:solidFill>
                  <a:srgbClr val="091F2C"/>
                </a:solidFill>
                <a:latin typeface="+mj-lt"/>
                <a:cs typeface="Segoe UI" pitchFamily="34" charset="0"/>
              </a:rPr>
              <a:t>Grounded in your work</a:t>
            </a:r>
          </a:p>
          <a:p>
            <a:pPr lvl="0" defTabSz="932472" fontAlgn="base">
              <a:spcBef>
                <a:spcPts val="600"/>
              </a:spcBef>
              <a:defRPr/>
            </a:pPr>
            <a:r>
              <a:rPr lang="en-US" sz="1200">
                <a:solidFill>
                  <a:srgbClr val="091F2C"/>
                </a:solidFill>
                <a:cs typeface="Segoe UI" pitchFamily="34" charset="0"/>
              </a:rPr>
              <a:t>Uses Work IQ, so edits reflect what’s current and relevant across your files, meetings, emails, chats and relationships.</a:t>
            </a:r>
          </a:p>
        </p:txBody>
      </p:sp>
      <p:sp>
        <p:nvSpPr>
          <p:cNvPr id="40" name="Rectangle: Rounded Corners 39">
            <a:extLst>
              <a:ext uri="{FF2B5EF4-FFF2-40B4-BE49-F238E27FC236}">
                <a16:creationId xmlns:a16="http://schemas.microsoft.com/office/drawing/2014/main" id="{C245F3AC-CED5-7E97-4D83-148EEF67F028}"/>
              </a:ext>
              <a:ext uri="{C183D7F6-B498-43B3-948B-1728B52AA6E4}">
                <adec:decorative xmlns:adec="http://schemas.microsoft.com/office/drawing/2017/decorative" val="1"/>
              </a:ext>
            </a:extLst>
          </p:cNvPr>
          <p:cNvSpPr>
            <a:spLocks/>
          </p:cNvSpPr>
          <p:nvPr/>
        </p:nvSpPr>
        <p:spPr bwMode="auto">
          <a:xfrm>
            <a:off x="571501" y="5119010"/>
            <a:ext cx="3587020" cy="1243690"/>
          </a:xfrm>
          <a:prstGeom prst="roundRect">
            <a:avLst>
              <a:gd name="adj" fmla="val 4780"/>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91440" rIns="91440" bIns="232756" rtlCol="0" anchor="t"/>
          <a:lstStyle/>
          <a:p>
            <a:pPr lvl="0" defTabSz="932472" fontAlgn="base">
              <a:spcBef>
                <a:spcPts val="600"/>
              </a:spcBef>
              <a:defRPr/>
            </a:pPr>
            <a:r>
              <a:rPr lang="en-US" sz="1400">
                <a:solidFill>
                  <a:srgbClr val="091F2C"/>
                </a:solidFill>
                <a:latin typeface="+mj-lt"/>
                <a:cs typeface="Segoe UI" pitchFamily="34" charset="0"/>
              </a:rPr>
              <a:t>Trusted </a:t>
            </a:r>
          </a:p>
          <a:p>
            <a:pPr lvl="0" defTabSz="932472" fontAlgn="base">
              <a:spcBef>
                <a:spcPts val="600"/>
              </a:spcBef>
              <a:defRPr/>
            </a:pPr>
            <a:r>
              <a:rPr lang="en-US" sz="1200">
                <a:solidFill>
                  <a:srgbClr val="091F2C"/>
                </a:solidFill>
                <a:cs typeface="Segoe UI" pitchFamily="34" charset="0"/>
              </a:rPr>
              <a:t>Enforces M365 permissions and labels, saves to OneDrive/SharePoint and applies tenant control, preventing unauthorized processing and enabling governance at scale.</a:t>
            </a:r>
          </a:p>
        </p:txBody>
      </p:sp>
      <p:sp>
        <p:nvSpPr>
          <p:cNvPr id="41" name="Rectangle: Rounded Corners 40">
            <a:extLst>
              <a:ext uri="{FF2B5EF4-FFF2-40B4-BE49-F238E27FC236}">
                <a16:creationId xmlns:a16="http://schemas.microsoft.com/office/drawing/2014/main" id="{6F17BED0-4713-1B19-DC22-BA84EA4DCC70}"/>
              </a:ext>
              <a:ext uri="{C183D7F6-B498-43B3-948B-1728B52AA6E4}">
                <adec:decorative xmlns:adec="http://schemas.microsoft.com/office/drawing/2017/decorative" val="1"/>
              </a:ext>
            </a:extLst>
          </p:cNvPr>
          <p:cNvSpPr>
            <a:spLocks/>
          </p:cNvSpPr>
          <p:nvPr/>
        </p:nvSpPr>
        <p:spPr bwMode="auto">
          <a:xfrm>
            <a:off x="4302491" y="3094918"/>
            <a:ext cx="3587020" cy="1243690"/>
          </a:xfrm>
          <a:prstGeom prst="roundRect">
            <a:avLst>
              <a:gd name="adj" fmla="val 4780"/>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91440" rIns="91440" bIns="232756" rtlCol="0" anchor="t"/>
          <a:lstStyle/>
          <a:p>
            <a:pPr lvl="0" defTabSz="932472" fontAlgn="base">
              <a:spcBef>
                <a:spcPts val="600"/>
              </a:spcBef>
              <a:defRPr/>
            </a:pPr>
            <a:r>
              <a:rPr lang="en-US" sz="1400">
                <a:solidFill>
                  <a:srgbClr val="091F2C"/>
                </a:solidFill>
                <a:latin typeface="+mj-lt"/>
                <a:cs typeface="Segoe UI" pitchFamily="34" charset="0"/>
              </a:rPr>
              <a:t>Native app fidelity &amp; integration</a:t>
            </a:r>
          </a:p>
          <a:p>
            <a:pPr defTabSz="932472" fontAlgn="base">
              <a:spcBef>
                <a:spcPts val="600"/>
              </a:spcBef>
              <a:defRPr/>
            </a:pPr>
            <a:r>
              <a:rPr lang="en-US" sz="1200">
                <a:solidFill>
                  <a:srgbClr val="091F2C"/>
                </a:solidFill>
                <a:cs typeface="Segoe UI" pitchFamily="34" charset="0"/>
              </a:rPr>
              <a:t>Creates real Excel formulas, Pivot Tables, and charts; uses company templates in PowerPoint; and applies approved Word templates, so outputs work as intended.</a:t>
            </a:r>
          </a:p>
        </p:txBody>
      </p:sp>
      <p:sp>
        <p:nvSpPr>
          <p:cNvPr id="42" name="Rectangle: Rounded Corners 41">
            <a:extLst>
              <a:ext uri="{FF2B5EF4-FFF2-40B4-BE49-F238E27FC236}">
                <a16:creationId xmlns:a16="http://schemas.microsoft.com/office/drawing/2014/main" id="{20854A2A-1E8C-4539-64C1-92B39761D339}"/>
              </a:ext>
              <a:ext uri="{C183D7F6-B498-43B3-948B-1728B52AA6E4}">
                <adec:decorative xmlns:adec="http://schemas.microsoft.com/office/drawing/2017/decorative" val="1"/>
              </a:ext>
            </a:extLst>
          </p:cNvPr>
          <p:cNvSpPr>
            <a:spLocks/>
          </p:cNvSpPr>
          <p:nvPr/>
        </p:nvSpPr>
        <p:spPr bwMode="auto">
          <a:xfrm>
            <a:off x="4302491" y="5119010"/>
            <a:ext cx="3587020" cy="1243690"/>
          </a:xfrm>
          <a:prstGeom prst="roundRect">
            <a:avLst>
              <a:gd name="adj" fmla="val 4780"/>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91440" rIns="91440" bIns="232756" rtlCol="0" anchor="t"/>
          <a:lstStyle/>
          <a:p>
            <a:pPr lvl="0" defTabSz="932472" fontAlgn="base">
              <a:spcBef>
                <a:spcPts val="600"/>
              </a:spcBef>
              <a:defRPr/>
            </a:pPr>
            <a:r>
              <a:rPr lang="en-US" sz="1400">
                <a:solidFill>
                  <a:srgbClr val="091F2C"/>
                </a:solidFill>
                <a:latin typeface="+mj-lt"/>
                <a:cs typeface="Segoe UI" pitchFamily="34" charset="0"/>
              </a:rPr>
              <a:t>Full visibility &amp; control</a:t>
            </a:r>
          </a:p>
          <a:p>
            <a:pPr lvl="0" defTabSz="932472" fontAlgn="base">
              <a:spcBef>
                <a:spcPts val="600"/>
              </a:spcBef>
              <a:defRPr/>
            </a:pPr>
            <a:r>
              <a:rPr lang="en-US" sz="1200">
                <a:solidFill>
                  <a:srgbClr val="091F2C"/>
                </a:solidFill>
                <a:cs typeface="Segoe UI" pitchFamily="34" charset="0"/>
              </a:rPr>
              <a:t>Applies changes directly in Word, Excel, PowerPoint and Outlook, so edits are transparent, reviewable, and reversible as you iterate.</a:t>
            </a:r>
          </a:p>
        </p:txBody>
      </p:sp>
      <p:sp>
        <p:nvSpPr>
          <p:cNvPr id="43" name="Rectangle: Rounded Corners 42">
            <a:extLst>
              <a:ext uri="{FF2B5EF4-FFF2-40B4-BE49-F238E27FC236}">
                <a16:creationId xmlns:a16="http://schemas.microsoft.com/office/drawing/2014/main" id="{A1E6CDE0-10F9-9050-2EBD-0D9B76D95EC5}"/>
              </a:ext>
              <a:ext uri="{C183D7F6-B498-43B3-948B-1728B52AA6E4}">
                <adec:decorative xmlns:adec="http://schemas.microsoft.com/office/drawing/2017/decorative" val="1"/>
              </a:ext>
            </a:extLst>
          </p:cNvPr>
          <p:cNvSpPr>
            <a:spLocks/>
          </p:cNvSpPr>
          <p:nvPr/>
        </p:nvSpPr>
        <p:spPr bwMode="auto">
          <a:xfrm>
            <a:off x="8033481" y="3094918"/>
            <a:ext cx="3587020" cy="1243690"/>
          </a:xfrm>
          <a:prstGeom prst="roundRect">
            <a:avLst>
              <a:gd name="adj" fmla="val 4780"/>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91440" rIns="91440" bIns="232756" rtlCol="0" anchor="t"/>
          <a:lstStyle/>
          <a:p>
            <a:pPr lvl="0" defTabSz="932472" fontAlgn="base">
              <a:spcBef>
                <a:spcPts val="600"/>
              </a:spcBef>
              <a:defRPr/>
            </a:pPr>
            <a:r>
              <a:rPr lang="en-US" sz="1400">
                <a:solidFill>
                  <a:srgbClr val="091F2C"/>
                </a:solidFill>
                <a:latin typeface="+mj-lt"/>
                <a:cs typeface="Segoe UI" pitchFamily="34" charset="0"/>
              </a:rPr>
              <a:t>Built for collaboration</a:t>
            </a:r>
          </a:p>
          <a:p>
            <a:pPr defTabSz="932472" fontAlgn="base">
              <a:spcBef>
                <a:spcPts val="600"/>
              </a:spcBef>
              <a:defRPr/>
            </a:pPr>
            <a:r>
              <a:rPr lang="en-US" sz="1200">
                <a:solidFill>
                  <a:srgbClr val="091F2C"/>
                </a:solidFill>
                <a:cs typeface="Segoe UI" pitchFamily="34" charset="0"/>
              </a:rPr>
              <a:t>Supports team collaboration in shared files stored in OneDrive and SharePoint, so teams iterate on a single, shared version.</a:t>
            </a:r>
          </a:p>
        </p:txBody>
      </p:sp>
      <p:sp>
        <p:nvSpPr>
          <p:cNvPr id="44" name="Rectangle: Rounded Corners 43">
            <a:extLst>
              <a:ext uri="{FF2B5EF4-FFF2-40B4-BE49-F238E27FC236}">
                <a16:creationId xmlns:a16="http://schemas.microsoft.com/office/drawing/2014/main" id="{0DC9F6A0-3D7C-0F24-88A6-D2BAD2430D67}"/>
              </a:ext>
              <a:ext uri="{C183D7F6-B498-43B3-948B-1728B52AA6E4}">
                <adec:decorative xmlns:adec="http://schemas.microsoft.com/office/drawing/2017/decorative" val="1"/>
              </a:ext>
            </a:extLst>
          </p:cNvPr>
          <p:cNvSpPr>
            <a:spLocks/>
          </p:cNvSpPr>
          <p:nvPr/>
        </p:nvSpPr>
        <p:spPr bwMode="auto">
          <a:xfrm>
            <a:off x="8033481" y="5119010"/>
            <a:ext cx="3587020" cy="1243690"/>
          </a:xfrm>
          <a:prstGeom prst="roundRect">
            <a:avLst>
              <a:gd name="adj" fmla="val 4780"/>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91440" rIns="91440" bIns="232756" rtlCol="0" anchor="t"/>
          <a:lstStyle/>
          <a:p>
            <a:pPr lvl="0" defTabSz="932472" fontAlgn="base">
              <a:spcBef>
                <a:spcPts val="600"/>
              </a:spcBef>
              <a:defRPr/>
            </a:pPr>
            <a:r>
              <a:rPr lang="en-US" sz="1400">
                <a:solidFill>
                  <a:srgbClr val="091F2C"/>
                </a:solidFill>
                <a:latin typeface="+mj-lt"/>
                <a:cs typeface="Segoe UI" pitchFamily="34" charset="0"/>
              </a:rPr>
              <a:t>Model choice</a:t>
            </a:r>
          </a:p>
          <a:p>
            <a:pPr lvl="0" defTabSz="932472" fontAlgn="base">
              <a:spcBef>
                <a:spcPts val="600"/>
              </a:spcBef>
              <a:defRPr/>
            </a:pPr>
            <a:r>
              <a:rPr lang="en-US" sz="1200">
                <a:solidFill>
                  <a:srgbClr val="091F2C"/>
                </a:solidFill>
                <a:cs typeface="Segoe UI" pitchFamily="34" charset="0"/>
              </a:rPr>
              <a:t>Brings leading models from multiple providers into your work experience, so you can get high-quality output for the task without switching tools.</a:t>
            </a:r>
          </a:p>
        </p:txBody>
      </p:sp>
      <p:sp>
        <p:nvSpPr>
          <p:cNvPr id="50" name="Oval 49">
            <a:extLst>
              <a:ext uri="{FF2B5EF4-FFF2-40B4-BE49-F238E27FC236}">
                <a16:creationId xmlns:a16="http://schemas.microsoft.com/office/drawing/2014/main" id="{1D794ACD-5873-C19C-885D-9E522EF69FEE}"/>
              </a:ext>
              <a:ext uri="{C183D7F6-B498-43B3-948B-1728B52AA6E4}">
                <adec:decorative xmlns:adec="http://schemas.microsoft.com/office/drawing/2017/decorative" val="1"/>
              </a:ext>
            </a:extLst>
          </p:cNvPr>
          <p:cNvSpPr/>
          <p:nvPr/>
        </p:nvSpPr>
        <p:spPr bwMode="auto">
          <a:xfrm>
            <a:off x="2145760" y="2516124"/>
            <a:ext cx="438503" cy="438503"/>
          </a:xfrm>
          <a:prstGeom prst="ellipse">
            <a:avLst/>
          </a:prstGeom>
          <a:gradFill flip="none" rotWithShape="1">
            <a:gsLst>
              <a:gs pos="28000">
                <a:schemeClr val="accent1"/>
              </a:gs>
              <a:gs pos="100000">
                <a:schemeClr val="accent2"/>
              </a:gs>
            </a:gsLst>
            <a:lin ang="18900000" scaled="1"/>
            <a:tileRect/>
          </a:gradFill>
          <a:ln w="9525" cap="flat" cmpd="sng" algn="ctr">
            <a:solidFill>
              <a:schemeClr val="bg1"/>
            </a:solidFill>
            <a:prstDash val="solid"/>
            <a:headEnd type="none" w="med" len="med"/>
            <a:tailEnd type="none" w="med" len="med"/>
          </a:ln>
          <a:effectLst/>
        </p:spPr>
        <p:txBody>
          <a:bodyPr rot="0" spcFirstLastPara="0" vertOverflow="overflow" horzOverflow="overflow" vert="horz" wrap="square" lIns="18288" tIns="18288" rIns="18288" bIns="18288"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000" kern="0">
                <a:solidFill>
                  <a:srgbClr val="FFFFFF"/>
                </a:solidFill>
                <a:latin typeface="+mj-lt"/>
                <a:cs typeface="Segoe Sans Text" pitchFamily="2" charset="0"/>
              </a:rPr>
              <a:t>1</a:t>
            </a:r>
          </a:p>
        </p:txBody>
      </p:sp>
    </p:spTree>
    <p:extLst>
      <p:ext uri="{BB962C8B-B14F-4D97-AF65-F5344CB8AC3E}">
        <p14:creationId xmlns:p14="http://schemas.microsoft.com/office/powerpoint/2010/main" val="86702276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DE118-7557-92B8-8303-FA5F3221336D}"/>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A29F0B3-ACE6-5FAF-E68B-61B6B8DCAE3C}"/>
              </a:ext>
              <a:ext uri="{C183D7F6-B498-43B3-948B-1728B52AA6E4}">
                <adec:decorative xmlns:adec="http://schemas.microsoft.com/office/drawing/2017/decorative" val="1"/>
              </a:ext>
            </a:extLst>
          </p:cNvPr>
          <p:cNvSpPr>
            <a:spLocks/>
          </p:cNvSpPr>
          <p:nvPr/>
        </p:nvSpPr>
        <p:spPr bwMode="auto">
          <a:xfrm>
            <a:off x="588263" y="1502044"/>
            <a:ext cx="11018520" cy="5188978"/>
          </a:xfrm>
          <a:prstGeom prst="roundRect">
            <a:avLst>
              <a:gd name="adj" fmla="val 1817"/>
            </a:avLst>
          </a:prstGeom>
          <a:solidFill>
            <a:schemeClr val="bg1"/>
          </a:solidFill>
          <a:ln w="6350">
            <a:no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2" name="Title 1">
            <a:extLst>
              <a:ext uri="{FF2B5EF4-FFF2-40B4-BE49-F238E27FC236}">
                <a16:creationId xmlns:a16="http://schemas.microsoft.com/office/drawing/2014/main" id="{1C19CB77-6EC8-5226-39E4-57EA6DC01335}"/>
              </a:ext>
            </a:extLst>
          </p:cNvPr>
          <p:cNvSpPr>
            <a:spLocks noGrp="1"/>
          </p:cNvSpPr>
          <p:nvPr>
            <p:ph type="title"/>
          </p:nvPr>
        </p:nvSpPr>
        <p:spPr>
          <a:xfrm>
            <a:off x="585211" y="353437"/>
            <a:ext cx="5301239" cy="1325563"/>
          </a:xfrm>
        </p:spPr>
        <p:txBody>
          <a:bodyPr/>
          <a:lstStyle/>
          <a:p>
            <a:r>
              <a:rPr lang="en-GB"/>
              <a:t>How the agents work</a:t>
            </a:r>
            <a:endParaRPr lang="en-AU"/>
          </a:p>
        </p:txBody>
      </p:sp>
      <p:sp>
        <p:nvSpPr>
          <p:cNvPr id="5" name="Text Placeholder 2">
            <a:extLst>
              <a:ext uri="{FF2B5EF4-FFF2-40B4-BE49-F238E27FC236}">
                <a16:creationId xmlns:a16="http://schemas.microsoft.com/office/drawing/2014/main" id="{930EF4FB-4BD6-FC4B-0128-EC07FA73EE41}"/>
              </a:ext>
            </a:extLst>
          </p:cNvPr>
          <p:cNvSpPr txBox="1">
            <a:spLocks/>
          </p:cNvSpPr>
          <p:nvPr/>
        </p:nvSpPr>
        <p:spPr>
          <a:xfrm>
            <a:off x="793174" y="1679002"/>
            <a:ext cx="5586215" cy="3542762"/>
          </a:xfrm>
          <a:prstGeom prst="rect">
            <a:avLst/>
          </a:prstGeom>
        </p:spPr>
        <p:txBody>
          <a:bodyPr wrap="square" lIns="0" tIns="0" rIns="0" bIns="0">
            <a:noAutofit/>
          </a:bodyPr>
          <a:lstStyle>
            <a:lvl1pPr marL="285750" marR="0" indent="-285750" algn="l" defTabSz="914400" rtl="0" eaLnBrk="1" fontAlgn="auto" latinLnBrk="0" hangingPunct="1">
              <a:lnSpc>
                <a:spcPct val="100000"/>
              </a:lnSpc>
              <a:spcBef>
                <a:spcPct val="20000"/>
              </a:spcBef>
              <a:spcAft>
                <a:spcPts val="0"/>
              </a:spcAft>
              <a:buClrTx/>
              <a:buSzPct val="90000"/>
              <a:buFont typeface="Arial" panose="020B0604020202020204" pitchFamily="34" charset="0"/>
              <a:buChar char="•"/>
              <a:tabLst/>
              <a:defRPr kumimoji="0" lang="en-US" sz="1600" b="0" i="0" u="none" strike="noStrike" kern="1200" cap="none" spc="0" normalizeH="0" baseline="0" dirty="0">
                <a:ln>
                  <a:noFill/>
                </a:ln>
                <a:solidFill>
                  <a:schemeClr val="accent2"/>
                </a:solidFill>
                <a:effectLst/>
                <a:uLnTx/>
                <a:uFillTx/>
                <a:latin typeface="Segoe Sans Display Semibold"/>
                <a:ea typeface="+mn-ea"/>
                <a:cs typeface="+mn-cs"/>
              </a:defRPr>
            </a:lvl1pPr>
            <a:lvl2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2pPr>
            <a:lvl3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3pPr>
            <a:lvl4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4pPr>
            <a:lvl5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a:solidFill>
                  <a:schemeClr val="accent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7" rtl="0" eaLnBrk="1" fontAlgn="base" latinLnBrk="0" hangingPunct="1">
              <a:lnSpc>
                <a:spcPct val="100000"/>
              </a:lnSpc>
              <a:spcBef>
                <a:spcPts val="0"/>
              </a:spcBef>
              <a:spcAft>
                <a:spcPts val="600"/>
              </a:spcAft>
              <a:buClrTx/>
              <a:buSzTx/>
              <a:buFontTx/>
              <a:buNone/>
              <a:tabLst/>
              <a:defRPr/>
            </a:pPr>
            <a:r>
              <a:rPr kumimoji="0" lang="en-US" sz="1500" b="0" i="0" u="none" strike="noStrike" kern="1200" cap="none" spc="0" normalizeH="0" baseline="0" noProof="0">
                <a:ln>
                  <a:noFill/>
                </a:ln>
                <a:solidFill>
                  <a:srgbClr val="0078D4"/>
                </a:solidFill>
                <a:effectLst/>
                <a:uLnTx/>
                <a:uFillTx/>
                <a:latin typeface="Segoe Sans Display Semibold"/>
                <a:ea typeface="+mn-ea"/>
                <a:cs typeface="+mn-cs"/>
              </a:rPr>
              <a:t>How to use Word, Excel &amp; PowerPoint Agents</a:t>
            </a:r>
            <a:endParaRPr kumimoji="0" lang="en-US" sz="1500" b="0" i="0" u="none" strike="noStrike" kern="1200" cap="none" spc="0" normalizeH="0" baseline="0" noProof="0">
              <a:ln>
                <a:noFill/>
              </a:ln>
              <a:solidFill>
                <a:srgbClr val="0078D4"/>
              </a:solidFill>
              <a:effectLst/>
              <a:uLnTx/>
              <a:uFillTx/>
              <a:latin typeface="Segoe Sans Display"/>
              <a:ea typeface="+mn-ea"/>
              <a:cs typeface="+mn-cs"/>
            </a:endParaRPr>
          </a:p>
          <a:p>
            <a:pPr marL="285750" marR="0" lvl="0" indent="-190500" algn="l" defTabSz="932742"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sz="1500" b="0" i="0" u="none" strike="noStrike" kern="1200" cap="none" spc="0" normalizeH="0" baseline="0" noProof="0">
                <a:ln>
                  <a:noFill/>
                </a:ln>
                <a:solidFill>
                  <a:srgbClr val="091F2C"/>
                </a:solidFill>
                <a:effectLst/>
                <a:uLnTx/>
                <a:uFillTx/>
                <a:latin typeface="Segoe Sans Display"/>
                <a:ea typeface="+mn-ea"/>
                <a:cs typeface="Segoe Sans Text" pitchFamily="2" charset="0"/>
              </a:rPr>
              <a:t>Find the file(s) that you want Copilot to analyze and pull information from. Add the files to your prompt to the agent, either by uploading directly or selecting from your Microsoft 365 files.</a:t>
            </a:r>
          </a:p>
          <a:p>
            <a:pPr marL="285750" marR="0" lvl="0" indent="-190500" algn="l" defTabSz="932742"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sz="1500" b="0" i="0" u="none" strike="noStrike" kern="1200" cap="none" spc="0" normalizeH="0" baseline="0" noProof="0">
                <a:ln>
                  <a:noFill/>
                </a:ln>
                <a:solidFill>
                  <a:srgbClr val="091F2C"/>
                </a:solidFill>
                <a:effectLst/>
                <a:uLnTx/>
                <a:uFillTx/>
                <a:latin typeface="Segoe Sans Display"/>
                <a:ea typeface="+mn-ea"/>
                <a:cs typeface="Segoe Sans Text" pitchFamily="2" charset="0"/>
              </a:rPr>
              <a:t>The agents support up to 5 files at once across multiple formats (Word, PPT, PDF) and datasets (Excel, CSV).</a:t>
            </a:r>
          </a:p>
          <a:p>
            <a:pPr marL="285750" marR="0" lvl="0" indent="-190500" algn="l" defTabSz="932742"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sz="1500" b="0" i="0" u="none" strike="noStrike" kern="1200" cap="none" spc="0" normalizeH="0" baseline="0" noProof="0">
                <a:ln>
                  <a:noFill/>
                </a:ln>
                <a:solidFill>
                  <a:srgbClr val="091F2C"/>
                </a:solidFill>
                <a:effectLst/>
                <a:uLnTx/>
                <a:uFillTx/>
                <a:latin typeface="Segoe Sans Display"/>
                <a:ea typeface="+mn-ea"/>
                <a:cs typeface="Segoe Sans Text" pitchFamily="2" charset="0"/>
              </a:rPr>
              <a:t>Provide the agents context of the problem and what you’re trying to achieve by creating a new document. Mention if you want the information in a specific format like a table or graph. </a:t>
            </a:r>
          </a:p>
          <a:p>
            <a:pPr marL="285750" marR="0" lvl="0" indent="-190500" algn="l" defTabSz="932742"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sz="1500" b="0" i="0" u="none" strike="noStrike" kern="1200" cap="none" spc="0" normalizeH="0" baseline="0" noProof="0">
                <a:ln>
                  <a:noFill/>
                </a:ln>
                <a:solidFill>
                  <a:srgbClr val="091F2C"/>
                </a:solidFill>
                <a:effectLst/>
                <a:uLnTx/>
                <a:uFillTx/>
                <a:latin typeface="Segoe Sans Display"/>
                <a:ea typeface="+mn-ea"/>
                <a:cs typeface="Segoe Sans Text" pitchFamily="2" charset="0"/>
              </a:rPr>
              <a:t>Word, Excel &amp; PowerPoint agents will then understand the data, construct a plan, and ask a few questions to refine before producing the draft document. </a:t>
            </a:r>
          </a:p>
        </p:txBody>
      </p:sp>
      <p:sp>
        <p:nvSpPr>
          <p:cNvPr id="6" name="Rectangle: Diagonal Corners Rounded 5">
            <a:extLst>
              <a:ext uri="{FF2B5EF4-FFF2-40B4-BE49-F238E27FC236}">
                <a16:creationId xmlns:a16="http://schemas.microsoft.com/office/drawing/2014/main" id="{E12BDCFC-67AE-8B6F-E21E-DBEE596D20EC}"/>
              </a:ext>
              <a:ext uri="{C183D7F6-B498-43B3-948B-1728B52AA6E4}">
                <adec:decorative xmlns:adec="http://schemas.microsoft.com/office/drawing/2017/decorative" val="1"/>
              </a:ext>
            </a:extLst>
          </p:cNvPr>
          <p:cNvSpPr>
            <a:spLocks/>
          </p:cNvSpPr>
          <p:nvPr/>
        </p:nvSpPr>
        <p:spPr bwMode="auto">
          <a:xfrm flipH="1" flipV="1">
            <a:off x="6565895" y="1502040"/>
            <a:ext cx="5040883" cy="5188978"/>
          </a:xfrm>
          <a:prstGeom prst="round2DiagRect">
            <a:avLst>
              <a:gd name="adj1" fmla="val 1492"/>
              <a:gd name="adj2" fmla="val 0"/>
            </a:avLst>
          </a:prstGeom>
          <a:solidFill>
            <a:srgbClr val="F0ECF8"/>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7" name="Text Placeholder 2">
            <a:extLst>
              <a:ext uri="{FF2B5EF4-FFF2-40B4-BE49-F238E27FC236}">
                <a16:creationId xmlns:a16="http://schemas.microsoft.com/office/drawing/2014/main" id="{5A03F4E6-ABCD-9B9B-EB30-036F345FCCEB}"/>
              </a:ext>
            </a:extLst>
          </p:cNvPr>
          <p:cNvSpPr txBox="1">
            <a:spLocks/>
          </p:cNvSpPr>
          <p:nvPr/>
        </p:nvSpPr>
        <p:spPr>
          <a:xfrm>
            <a:off x="6779952" y="1654038"/>
            <a:ext cx="4640320" cy="4959335"/>
          </a:xfrm>
          <a:prstGeom prst="rect">
            <a:avLst/>
          </a:prstGeom>
        </p:spPr>
        <p:txBody>
          <a:bodyPr wrap="square" lIns="0" tIns="0" rIns="0" bIns="0" anchor="t">
            <a:noAutofit/>
          </a:bodyPr>
          <a:lstStyle>
            <a:lvl1pPr marL="285750" marR="0" indent="-285750" algn="l" defTabSz="914400" rtl="0" eaLnBrk="1" fontAlgn="auto" latinLnBrk="0" hangingPunct="1">
              <a:lnSpc>
                <a:spcPct val="100000"/>
              </a:lnSpc>
              <a:spcBef>
                <a:spcPct val="20000"/>
              </a:spcBef>
              <a:spcAft>
                <a:spcPts val="0"/>
              </a:spcAft>
              <a:buClrTx/>
              <a:buSzPct val="90000"/>
              <a:buFont typeface="Arial" panose="020B0604020202020204" pitchFamily="34" charset="0"/>
              <a:buChar char="•"/>
              <a:tabLst/>
              <a:defRPr kumimoji="0" lang="en-US" sz="1600" b="0" i="0" u="none" strike="noStrike" kern="1200" cap="none" spc="0" normalizeH="0" baseline="0" dirty="0">
                <a:ln>
                  <a:noFill/>
                </a:ln>
                <a:solidFill>
                  <a:schemeClr val="accent2"/>
                </a:solidFill>
                <a:effectLst/>
                <a:uLnTx/>
                <a:uFillTx/>
                <a:latin typeface="Segoe Sans Display Semibold"/>
                <a:ea typeface="+mn-ea"/>
                <a:cs typeface="+mn-cs"/>
              </a:defRPr>
            </a:lvl1pPr>
            <a:lvl2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2pPr>
            <a:lvl3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3pPr>
            <a:lvl4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4pPr>
            <a:lvl5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a:solidFill>
                  <a:schemeClr val="accent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2" indent="0" algn="l" defTabSz="457200"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70C0"/>
                </a:solidFill>
                <a:effectLst/>
                <a:uLnTx/>
                <a:uFillTx/>
                <a:latin typeface="Segoe Sans Display Semibold"/>
                <a:ea typeface="+mn-ea"/>
                <a:cs typeface="+mn-cs"/>
              </a:rPr>
              <a:t>Where to find the agents</a:t>
            </a:r>
          </a:p>
          <a:p>
            <a:pPr marL="233045" marR="0" lvl="0" indent="-147320" algn="l" defTabSz="932742"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For users with a Microsoft 365 Copilot license</a:t>
            </a:r>
          </a:p>
          <a:p>
            <a:pPr marL="514350" marR="0" lvl="0" indent="-171450" algn="l" defTabSz="932742"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Word, Excel and PowerPoint agents are  accessible as an agent in Copilot Chat in the Microsoft 365 Copilot app – select the + button in Copilot Chat.</a:t>
            </a:r>
            <a:endParaRPr lang="en-US" sz="1400" b="0" i="0" u="none" strike="noStrike" kern="1200" cap="none" spc="0" normalizeH="0" baseline="0" noProof="0">
              <a:ln>
                <a:noFill/>
              </a:ln>
              <a:solidFill>
                <a:srgbClr val="091F2C"/>
              </a:solidFill>
              <a:effectLst/>
              <a:uLnTx/>
              <a:uFillTx/>
              <a:latin typeface="Segoe Sans Display"/>
              <a:cs typeface="Segoe Sans Display"/>
            </a:endParaRPr>
          </a:p>
          <a:p>
            <a:pPr marL="514350" marR="0" lvl="0" indent="-171450" algn="l" defTabSz="932742"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Access them via the Agents menu in the Microsoft 365 Copilot app or type @Word, @Excel, or @PowerPoint in Copilot Chat</a:t>
            </a:r>
          </a:p>
          <a:p>
            <a:pPr marL="85725" marR="0" lvl="0" indent="0" algn="l" defTabSz="932742" rtl="0" eaLnBrk="1" fontAlgn="auto" latinLnBrk="0" hangingPunct="1">
              <a:lnSpc>
                <a:spcPct val="100000"/>
              </a:lnSpc>
              <a:spcBef>
                <a:spcPts val="0"/>
              </a:spcBef>
              <a:spcAft>
                <a:spcPts val="600"/>
              </a:spcAft>
              <a:buClrTx/>
              <a:buSzPct val="100000"/>
              <a:buNone/>
              <a:tabLst/>
              <a:defRPr/>
            </a:pPr>
            <a:endParaRPr kumimoji="0" lang="en-US" sz="1400" b="0" i="0" u="none" strike="noStrike" kern="1200" cap="none" spc="0" normalizeH="0" baseline="0" noProof="0">
              <a:ln>
                <a:noFill/>
              </a:ln>
              <a:solidFill>
                <a:srgbClr val="091F2C"/>
              </a:solidFill>
              <a:effectLst/>
              <a:uLnTx/>
              <a:uFillTx/>
              <a:latin typeface="Segoe Sans Display"/>
              <a:ea typeface="+mn-ea"/>
              <a:cs typeface="+mn-cs"/>
            </a:endParaRPr>
          </a:p>
          <a:p>
            <a:pPr marL="85725" marR="0" lvl="0" indent="0" algn="l" defTabSz="932742" rtl="0" eaLnBrk="1" fontAlgn="auto" latinLnBrk="0" hangingPunct="1">
              <a:lnSpc>
                <a:spcPct val="100000"/>
              </a:lnSpc>
              <a:spcBef>
                <a:spcPts val="0"/>
              </a:spcBef>
              <a:spcAft>
                <a:spcPts val="600"/>
              </a:spcAft>
              <a:buClrTx/>
              <a:buSzPct val="100000"/>
              <a:buNone/>
              <a:tabLst/>
              <a:defRPr/>
            </a:pPr>
            <a:endParaRPr kumimoji="0" lang="en-US" sz="1400" b="0" i="0" u="none" strike="noStrike" kern="1200" cap="none" spc="0" normalizeH="0" baseline="0" noProof="0">
              <a:ln>
                <a:noFill/>
              </a:ln>
              <a:solidFill>
                <a:srgbClr val="091F2C"/>
              </a:solidFill>
              <a:effectLst/>
              <a:uLnTx/>
              <a:uFillTx/>
              <a:latin typeface="Segoe Sans Display"/>
              <a:ea typeface="+mn-ea"/>
              <a:cs typeface="+mn-cs"/>
            </a:endParaRPr>
          </a:p>
          <a:p>
            <a:pPr marL="0" marR="0" lvl="2" indent="0" algn="l" defTabSz="457200"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70C0"/>
                </a:solidFill>
                <a:effectLst/>
                <a:uLnTx/>
                <a:uFillTx/>
                <a:latin typeface="Segoe Sans Display Semibold"/>
                <a:ea typeface="+mn-ea"/>
                <a:cs typeface="+mn-cs"/>
              </a:rPr>
              <a:t>What makes these agents special</a:t>
            </a:r>
          </a:p>
          <a:p>
            <a:pPr marL="233045" marR="0" lvl="0" indent="-147320" algn="l" defTabSz="932742"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Word, Excel and PowerPoint agents leverage </a:t>
            </a:r>
            <a:r>
              <a:rPr kumimoji="0" lang="en-US" sz="1400" b="0" i="0" u="none" strike="noStrike" kern="1200" cap="none" spc="0" normalizeH="0" baseline="0" noProof="0" err="1">
                <a:ln>
                  <a:noFill/>
                </a:ln>
                <a:solidFill>
                  <a:srgbClr val="091F2C"/>
                </a:solidFill>
                <a:effectLst/>
                <a:uLnTx/>
                <a:uFillTx/>
                <a:latin typeface="Segoe Sans Display"/>
                <a:ea typeface="+mn-ea"/>
                <a:cs typeface="+mn-cs"/>
              </a:rPr>
              <a:t>WorkIQ</a:t>
            </a:r>
            <a:r>
              <a:rPr kumimoji="0" lang="en-US" sz="1400" b="0" i="0" u="none" strike="noStrike" kern="1200" cap="none" spc="0" normalizeH="0" baseline="0" noProof="0">
                <a:ln>
                  <a:noFill/>
                </a:ln>
                <a:solidFill>
                  <a:srgbClr val="091F2C"/>
                </a:solidFill>
                <a:effectLst/>
                <a:uLnTx/>
                <a:uFillTx/>
                <a:latin typeface="Segoe Sans Display"/>
                <a:ea typeface="+mn-ea"/>
                <a:cs typeface="+mn-cs"/>
              </a:rPr>
              <a:t> providing them context about your work and your organization’s information such as your shared documents, emails, conversations, making the results relevant to your business needs.</a:t>
            </a:r>
            <a:endParaRPr lang="en-US" sz="1400" b="0" i="0" u="none" strike="noStrike" kern="1200" cap="none" spc="0" normalizeH="0" baseline="0" noProof="0">
              <a:ln>
                <a:noFill/>
              </a:ln>
              <a:solidFill>
                <a:srgbClr val="091F2C"/>
              </a:solidFill>
              <a:effectLst/>
              <a:uLnTx/>
              <a:uFillTx/>
              <a:latin typeface="Segoe Sans Display"/>
              <a:cs typeface="Segoe Sans Display"/>
            </a:endParaRPr>
          </a:p>
          <a:p>
            <a:pPr marL="233045" marR="0" lvl="0" indent="-147320" algn="l" defTabSz="932742"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These agents will store created files in OneDrive, and follow your organization’s security, privacy and compliance policies.</a:t>
            </a:r>
            <a:endParaRPr lang="en-US" sz="1400" b="0" i="0" u="none" strike="noStrike" kern="1200" cap="none" spc="0" normalizeH="0" baseline="0" noProof="0">
              <a:ln>
                <a:noFill/>
              </a:ln>
              <a:solidFill>
                <a:srgbClr val="091F2C"/>
              </a:solidFill>
              <a:effectLst/>
              <a:uLnTx/>
              <a:uFillTx/>
              <a:latin typeface="Segoe Sans Display"/>
              <a:cs typeface="Segoe Sans Display"/>
            </a:endParaRPr>
          </a:p>
        </p:txBody>
      </p:sp>
      <p:cxnSp>
        <p:nvCxnSpPr>
          <p:cNvPr id="9" name="Straight Connector 8">
            <a:extLst>
              <a:ext uri="{FF2B5EF4-FFF2-40B4-BE49-F238E27FC236}">
                <a16:creationId xmlns:a16="http://schemas.microsoft.com/office/drawing/2014/main" id="{734EA0F9-2C09-AFFD-3E7F-D74057EF55A0}"/>
              </a:ext>
              <a:ext uri="{C183D7F6-B498-43B3-948B-1728B52AA6E4}">
                <adec:decorative xmlns:adec="http://schemas.microsoft.com/office/drawing/2017/decorative" val="1"/>
              </a:ext>
            </a:extLst>
          </p:cNvPr>
          <p:cNvCxnSpPr>
            <a:cxnSpLocks/>
          </p:cNvCxnSpPr>
          <p:nvPr/>
        </p:nvCxnSpPr>
        <p:spPr>
          <a:xfrm>
            <a:off x="6706430" y="3969752"/>
            <a:ext cx="4713842" cy="0"/>
          </a:xfrm>
          <a:prstGeom prst="line">
            <a:avLst/>
          </a:prstGeom>
          <a:ln w="12700">
            <a:solidFill>
              <a:schemeClr val="bg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3" name="Freeform: Shape 3">
            <a:extLst>
              <a:ext uri="{FF2B5EF4-FFF2-40B4-BE49-F238E27FC236}">
                <a16:creationId xmlns:a16="http://schemas.microsoft.com/office/drawing/2014/main" id="{53F852DE-FBFC-4F2B-3C59-E8C9297D0447}"/>
              </a:ext>
              <a:ext uri="{C183D7F6-B498-43B3-948B-1728B52AA6E4}">
                <adec:decorative xmlns:adec="http://schemas.microsoft.com/office/drawing/2017/decorative" val="1"/>
              </a:ext>
            </a:extLst>
          </p:cNvPr>
          <p:cNvSpPr/>
          <p:nvPr/>
        </p:nvSpPr>
        <p:spPr bwMode="auto">
          <a:xfrm>
            <a:off x="585214" y="5514604"/>
            <a:ext cx="5980680" cy="1176418"/>
          </a:xfrm>
          <a:prstGeom prst="rect">
            <a:avLst/>
          </a:prstGeom>
          <a:solidFill>
            <a:srgbClr val="C6E3F3">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594360" tIns="45720" rIns="59436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2" name="TextBox 11">
            <a:extLst>
              <a:ext uri="{FF2B5EF4-FFF2-40B4-BE49-F238E27FC236}">
                <a16:creationId xmlns:a16="http://schemas.microsoft.com/office/drawing/2014/main" id="{1A2EEF6C-7291-F28E-CF67-5649F475A36C}"/>
              </a:ext>
            </a:extLst>
          </p:cNvPr>
          <p:cNvSpPr txBox="1"/>
          <p:nvPr/>
        </p:nvSpPr>
        <p:spPr>
          <a:xfrm>
            <a:off x="585211" y="5599598"/>
            <a:ext cx="5794178" cy="923330"/>
          </a:xfrm>
          <a:prstGeom prst="rect">
            <a:avLst/>
          </a:prstGeom>
          <a:noFill/>
        </p:spPr>
        <p:txBody>
          <a:bodyPr wrap="square">
            <a:spAutoFit/>
          </a:bodyPr>
          <a:lstStyle/>
          <a:p>
            <a:pPr marL="95250" marR="0" lvl="0" indent="0" algn="l" defTabSz="932742" rtl="0" eaLnBrk="1" fontAlgn="auto" latinLnBrk="0" hangingPunct="1">
              <a:lnSpc>
                <a:spcPct val="100000"/>
              </a:lnSpc>
              <a:spcBef>
                <a:spcPts val="0"/>
              </a:spcBef>
              <a:spcAft>
                <a:spcPts val="600"/>
              </a:spcAft>
              <a:buClrTx/>
              <a:buSzPct val="100000"/>
              <a:buFontTx/>
              <a:buNone/>
              <a:tabLst/>
              <a:defRPr/>
            </a:pPr>
            <a:r>
              <a:rPr kumimoji="0" lang="en-US" sz="1800" b="1" i="0" u="none" strike="noStrike" kern="1200" cap="none" spc="0" normalizeH="0" baseline="0" noProof="0">
                <a:ln>
                  <a:noFill/>
                </a:ln>
                <a:solidFill>
                  <a:srgbClr val="0078D4"/>
                </a:solidFill>
                <a:effectLst/>
                <a:uLnTx/>
                <a:uFillTx/>
                <a:latin typeface="Segoe Sans Display"/>
                <a:ea typeface="+mn-ea"/>
                <a:cs typeface="Segoe Sans Text" pitchFamily="2" charset="0"/>
              </a:rPr>
              <a:t>TIP  </a:t>
            </a:r>
            <a:r>
              <a:rPr kumimoji="0" lang="en-US" sz="1800" b="0" i="0" u="none" strike="noStrike" kern="1200" cap="none" spc="0" normalizeH="0" baseline="0" noProof="0">
                <a:ln>
                  <a:noFill/>
                </a:ln>
                <a:solidFill>
                  <a:srgbClr val="091F2C"/>
                </a:solidFill>
                <a:effectLst/>
                <a:uLnTx/>
                <a:uFillTx/>
                <a:latin typeface="Segoe Sans Display"/>
                <a:ea typeface="+mn-ea"/>
                <a:cs typeface="Segoe Sans Text" pitchFamily="2" charset="0"/>
              </a:rPr>
              <a:t>The process </a:t>
            </a:r>
            <a:r>
              <a:rPr kumimoji="0" lang="en-US" sz="1800" b="0" i="1" u="none" strike="noStrike" kern="1200" cap="none" spc="0" normalizeH="0" baseline="0" noProof="0">
                <a:ln>
                  <a:noFill/>
                </a:ln>
                <a:solidFill>
                  <a:srgbClr val="091F2C"/>
                </a:solidFill>
                <a:effectLst/>
                <a:uLnTx/>
                <a:uFillTx/>
                <a:latin typeface="Segoe Sans Display"/>
                <a:ea typeface="+mn-ea"/>
                <a:cs typeface="Segoe Sans Text" pitchFamily="2" charset="0"/>
              </a:rPr>
              <a:t>may take a few minutes</a:t>
            </a:r>
            <a:r>
              <a:rPr kumimoji="0" lang="en-US" sz="1800" b="0" i="0" u="none" strike="noStrike" kern="1200" cap="none" spc="0" normalizeH="0" baseline="0" noProof="0">
                <a:ln>
                  <a:noFill/>
                </a:ln>
                <a:solidFill>
                  <a:srgbClr val="091F2C"/>
                </a:solidFill>
                <a:effectLst/>
                <a:uLnTx/>
                <a:uFillTx/>
                <a:latin typeface="Segoe Sans Display"/>
                <a:ea typeface="+mn-ea"/>
                <a:cs typeface="Segoe Sans Text" pitchFamily="2" charset="0"/>
              </a:rPr>
              <a:t> -  you can follow the chain-of-thought reasoning or continue with other priorities while it works.</a:t>
            </a:r>
          </a:p>
        </p:txBody>
      </p:sp>
    </p:spTree>
    <p:extLst>
      <p:ext uri="{BB962C8B-B14F-4D97-AF65-F5344CB8AC3E}">
        <p14:creationId xmlns:p14="http://schemas.microsoft.com/office/powerpoint/2010/main" val="34305622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2F0E4-A84B-FAC6-1E1C-24BF5A35BAA8}"/>
            </a:ext>
          </a:extLst>
        </p:cNvPr>
        <p:cNvGrpSpPr/>
        <p:nvPr/>
      </p:nvGrpSpPr>
      <p:grpSpPr>
        <a:xfrm>
          <a:off x="0" y="0"/>
          <a:ext cx="0" cy="0"/>
          <a:chOff x="0" y="0"/>
          <a:chExt cx="0" cy="0"/>
        </a:xfrm>
      </p:grpSpPr>
      <p:sp>
        <p:nvSpPr>
          <p:cNvPr id="17" name="Rounded Rectangle 19">
            <a:extLst>
              <a:ext uri="{FF2B5EF4-FFF2-40B4-BE49-F238E27FC236}">
                <a16:creationId xmlns:a16="http://schemas.microsoft.com/office/drawing/2014/main" id="{24D160A0-BED6-FE38-FA70-B4A7ADF86695}"/>
              </a:ext>
              <a:ext uri="{C183D7F6-B498-43B3-948B-1728B52AA6E4}">
                <adec:decorative xmlns:adec="http://schemas.microsoft.com/office/drawing/2017/decorative" val="1"/>
              </a:ext>
            </a:extLst>
          </p:cNvPr>
          <p:cNvSpPr/>
          <p:nvPr/>
        </p:nvSpPr>
        <p:spPr>
          <a:xfrm>
            <a:off x="2930671" y="2051084"/>
            <a:ext cx="721399" cy="120663"/>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bg1"/>
              </a:solidFill>
              <a:latin typeface="+mj-lt"/>
              <a:cs typeface="Segoe UI Semibold" panose="020B0502040204020203" pitchFamily="34" charset="0"/>
            </a:endParaRPr>
          </a:p>
        </p:txBody>
      </p:sp>
      <p:sp>
        <p:nvSpPr>
          <p:cNvPr id="19" name="Oval 18">
            <a:extLst>
              <a:ext uri="{FF2B5EF4-FFF2-40B4-BE49-F238E27FC236}">
                <a16:creationId xmlns:a16="http://schemas.microsoft.com/office/drawing/2014/main" id="{E90C27EA-7FAB-F610-A462-1A53A3E1EBA2}"/>
              </a:ext>
              <a:ext uri="{C183D7F6-B498-43B3-948B-1728B52AA6E4}">
                <adec:decorative xmlns:adec="http://schemas.microsoft.com/office/drawing/2017/decorative" val="1"/>
              </a:ext>
            </a:extLst>
          </p:cNvPr>
          <p:cNvSpPr/>
          <p:nvPr/>
        </p:nvSpPr>
        <p:spPr bwMode="auto">
          <a:xfrm>
            <a:off x="3014371" y="1356611"/>
            <a:ext cx="553998" cy="553998"/>
          </a:xfrm>
          <a:prstGeom prst="ellipse">
            <a:avLst/>
          </a:prstGeom>
          <a:solidFill>
            <a:schemeClr val="bg1"/>
          </a:solidFill>
          <a:ln>
            <a:gradFill flip="none" rotWithShape="1">
              <a:gsLst>
                <a:gs pos="0">
                  <a:schemeClr val="accent1"/>
                </a:gs>
                <a:gs pos="100000">
                  <a:schemeClr val="accent2"/>
                </a:gs>
              </a:gsLst>
              <a:lin ang="2700000" scaled="1"/>
              <a:tileRect/>
            </a:gradFill>
            <a:headEnd type="none" w="med" len="med"/>
            <a:tailEnd type="none" w="med" len="med"/>
          </a:ln>
          <a:effectLst>
            <a:outerShdw blurRad="190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400">
                <a:solidFill>
                  <a:schemeClr val="accent1"/>
                </a:solidFill>
                <a:latin typeface="+mj-lt"/>
                <a:cs typeface="Segoe UI" pitchFamily="34" charset="0"/>
              </a:rPr>
              <a:t>1</a:t>
            </a:r>
          </a:p>
        </p:txBody>
      </p:sp>
      <p:sp>
        <p:nvSpPr>
          <p:cNvPr id="2" name="Title 1">
            <a:extLst>
              <a:ext uri="{FF2B5EF4-FFF2-40B4-BE49-F238E27FC236}">
                <a16:creationId xmlns:a16="http://schemas.microsoft.com/office/drawing/2014/main" id="{57F3EB69-7256-CBAE-5647-AFB377AC027F}"/>
              </a:ext>
            </a:extLst>
          </p:cNvPr>
          <p:cNvSpPr>
            <a:spLocks noGrp="1"/>
          </p:cNvSpPr>
          <p:nvPr>
            <p:ph type="title"/>
          </p:nvPr>
        </p:nvSpPr>
        <p:spPr/>
        <p:txBody>
          <a:bodyPr/>
          <a:lstStyle/>
          <a:p>
            <a:r>
              <a:rPr lang="en-US"/>
              <a:t>Copilot can help create and then refine content in app</a:t>
            </a:r>
            <a:endParaRPr lang="en-AU"/>
          </a:p>
        </p:txBody>
      </p:sp>
      <p:sp>
        <p:nvSpPr>
          <p:cNvPr id="8" name="Rectangle: Rounded Corners 7">
            <a:extLst>
              <a:ext uri="{FF2B5EF4-FFF2-40B4-BE49-F238E27FC236}">
                <a16:creationId xmlns:a16="http://schemas.microsoft.com/office/drawing/2014/main" id="{49A032B4-A3C6-B901-6498-2CA9628C4BCF}"/>
              </a:ext>
              <a:ext uri="{C183D7F6-B498-43B3-948B-1728B52AA6E4}">
                <adec:decorative xmlns:adec="http://schemas.microsoft.com/office/drawing/2017/decorative" val="1"/>
              </a:ext>
            </a:extLst>
          </p:cNvPr>
          <p:cNvSpPr/>
          <p:nvPr/>
        </p:nvSpPr>
        <p:spPr bwMode="auto">
          <a:xfrm>
            <a:off x="571500" y="2111416"/>
            <a:ext cx="5439740" cy="4157621"/>
          </a:xfrm>
          <a:prstGeom prst="roundRect">
            <a:avLst>
              <a:gd name="adj" fmla="val 3953"/>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bIns="187036" rtlCol="0" anchor="t"/>
          <a:lstStyle/>
          <a:p>
            <a:pPr defTabSz="311719"/>
            <a:endParaRPr lang="en-US" sz="955">
              <a:solidFill>
                <a:srgbClr val="091F2C"/>
              </a:solidFill>
              <a:cs typeface="Segoe Sans Display" pitchFamily="2" charset="0"/>
            </a:endParaRPr>
          </a:p>
        </p:txBody>
      </p:sp>
      <p:sp>
        <p:nvSpPr>
          <p:cNvPr id="22" name="Rounded Rectangle 19">
            <a:extLst>
              <a:ext uri="{FF2B5EF4-FFF2-40B4-BE49-F238E27FC236}">
                <a16:creationId xmlns:a16="http://schemas.microsoft.com/office/drawing/2014/main" id="{FFFE1792-E677-8744-7C9F-970902CBE2B0}"/>
              </a:ext>
              <a:ext uri="{C183D7F6-B498-43B3-948B-1728B52AA6E4}">
                <adec:decorative xmlns:adec="http://schemas.microsoft.com/office/drawing/2017/decorative" val="1"/>
              </a:ext>
            </a:extLst>
          </p:cNvPr>
          <p:cNvSpPr/>
          <p:nvPr/>
        </p:nvSpPr>
        <p:spPr>
          <a:xfrm>
            <a:off x="8539931" y="2051084"/>
            <a:ext cx="721399" cy="120663"/>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bg1"/>
              </a:solidFill>
              <a:latin typeface="+mj-lt"/>
              <a:cs typeface="Segoe UI Semibold" panose="020B0502040204020203" pitchFamily="34" charset="0"/>
            </a:endParaRPr>
          </a:p>
        </p:txBody>
      </p:sp>
      <p:sp>
        <p:nvSpPr>
          <p:cNvPr id="24" name="Oval 23">
            <a:extLst>
              <a:ext uri="{FF2B5EF4-FFF2-40B4-BE49-F238E27FC236}">
                <a16:creationId xmlns:a16="http://schemas.microsoft.com/office/drawing/2014/main" id="{E5696100-55FD-F777-DEB1-E2F207A2D10F}"/>
              </a:ext>
              <a:ext uri="{C183D7F6-B498-43B3-948B-1728B52AA6E4}">
                <adec:decorative xmlns:adec="http://schemas.microsoft.com/office/drawing/2017/decorative" val="1"/>
              </a:ext>
            </a:extLst>
          </p:cNvPr>
          <p:cNvSpPr/>
          <p:nvPr/>
        </p:nvSpPr>
        <p:spPr bwMode="auto">
          <a:xfrm>
            <a:off x="8623631" y="1356611"/>
            <a:ext cx="553998" cy="553998"/>
          </a:xfrm>
          <a:prstGeom prst="ellipse">
            <a:avLst/>
          </a:prstGeom>
          <a:solidFill>
            <a:schemeClr val="bg1"/>
          </a:solidFill>
          <a:ln>
            <a:gradFill flip="none" rotWithShape="1">
              <a:gsLst>
                <a:gs pos="0">
                  <a:schemeClr val="accent1"/>
                </a:gs>
                <a:gs pos="100000">
                  <a:schemeClr val="accent2"/>
                </a:gs>
              </a:gsLst>
              <a:lin ang="2700000" scaled="1"/>
              <a:tileRect/>
            </a:gradFill>
            <a:headEnd type="none" w="med" len="med"/>
            <a:tailEnd type="none" w="med" len="med"/>
          </a:ln>
          <a:effectLst>
            <a:outerShdw blurRad="190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400">
                <a:solidFill>
                  <a:schemeClr val="accent1"/>
                </a:solidFill>
                <a:latin typeface="+mj-lt"/>
                <a:cs typeface="Segoe UI" pitchFamily="34" charset="0"/>
              </a:rPr>
              <a:t>2</a:t>
            </a:r>
          </a:p>
        </p:txBody>
      </p:sp>
      <p:sp>
        <p:nvSpPr>
          <p:cNvPr id="10" name="Rectangle: Rounded Corners 9">
            <a:extLst>
              <a:ext uri="{FF2B5EF4-FFF2-40B4-BE49-F238E27FC236}">
                <a16:creationId xmlns:a16="http://schemas.microsoft.com/office/drawing/2014/main" id="{4B259135-8D20-A417-5898-0031879B93D4}"/>
              </a:ext>
              <a:ext uri="{C183D7F6-B498-43B3-948B-1728B52AA6E4}">
                <adec:decorative xmlns:adec="http://schemas.microsoft.com/office/drawing/2017/decorative" val="1"/>
              </a:ext>
            </a:extLst>
          </p:cNvPr>
          <p:cNvSpPr/>
          <p:nvPr/>
        </p:nvSpPr>
        <p:spPr bwMode="auto">
          <a:xfrm>
            <a:off x="6180760" y="2111416"/>
            <a:ext cx="5439740" cy="4157621"/>
          </a:xfrm>
          <a:prstGeom prst="roundRect">
            <a:avLst>
              <a:gd name="adj" fmla="val 3953"/>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bIns="187036" rtlCol="0" anchor="t"/>
          <a:lstStyle/>
          <a:p>
            <a:pPr defTabSz="311719"/>
            <a:endParaRPr lang="en-US" sz="955">
              <a:solidFill>
                <a:srgbClr val="091F2C"/>
              </a:solidFill>
              <a:cs typeface="Segoe Sans Display" pitchFamily="2" charset="0"/>
            </a:endParaRPr>
          </a:p>
        </p:txBody>
      </p:sp>
      <p:sp>
        <p:nvSpPr>
          <p:cNvPr id="26" name="!!Assess text" descr="Date 2">
            <a:extLst>
              <a:ext uri="{FF2B5EF4-FFF2-40B4-BE49-F238E27FC236}">
                <a16:creationId xmlns:a16="http://schemas.microsoft.com/office/drawing/2014/main" id="{CE413ABA-B076-5DC9-0371-41CAD5C60595}"/>
              </a:ext>
            </a:extLst>
          </p:cNvPr>
          <p:cNvSpPr txBox="1"/>
          <p:nvPr/>
        </p:nvSpPr>
        <p:spPr>
          <a:xfrm>
            <a:off x="680415" y="2217792"/>
            <a:ext cx="5221910" cy="403658"/>
          </a:xfrm>
          <a:prstGeom prst="roundRect">
            <a:avLst>
              <a:gd name="adj" fmla="val 17457"/>
            </a:avLst>
          </a:prstGeom>
          <a:solidFill>
            <a:schemeClr val="accent1">
              <a:lumMod val="20000"/>
              <a:lumOff val="80000"/>
            </a:schemeClr>
          </a:solidFill>
          <a:effectLst/>
        </p:spPr>
        <p:txBody>
          <a:bodyPr wrap="square" lIns="137160" tIns="45720" rIns="91440" bIns="45720" rtlCol="0" anchor="ctr" anchorCtr="0">
            <a:noAutofit/>
          </a:bodyPr>
          <a:lstStyle>
            <a:defPPr>
              <a:defRPr lang="en-US"/>
            </a:defPPr>
            <a:lvl1pPr defTabSz="914400" fontAlgn="auto">
              <a:spcBef>
                <a:spcPts val="0"/>
              </a:spcBef>
              <a:spcAft>
                <a:spcPts val="0"/>
              </a:spcAft>
              <a:buSzTx/>
              <a:defRPr sz="1600">
                <a:solidFill>
                  <a:srgbClr val="FFFFFF"/>
                </a:solidFill>
                <a:latin typeface="Segoe Sans Display Semibold"/>
              </a:defRPr>
            </a:lvl1pPr>
            <a:lvl2pPr marL="0" marR="0" indent="0" defTabSz="932742" fontAlgn="auto">
              <a:lnSpc>
                <a:spcPct val="100000"/>
              </a:lnSpc>
              <a:spcBef>
                <a:spcPts val="1200"/>
              </a:spcBef>
              <a:spcAft>
                <a:spcPts val="0"/>
              </a:spcAft>
              <a:buClrTx/>
              <a:buSzPct val="90000"/>
              <a:buFont typeface="Wingdings" panose="05000000000000000000" pitchFamily="2" charset="2"/>
              <a:buNone/>
              <a:tabLst/>
              <a:defRPr sz="1600" spc="0" baseline="0"/>
            </a:lvl2pPr>
            <a:lvl3pPr marL="233363" marR="0" indent="-233363" defTabSz="932742" fontAlgn="auto">
              <a:lnSpc>
                <a:spcPct val="100000"/>
              </a:lnSpc>
              <a:spcBef>
                <a:spcPts val="900"/>
              </a:spcBef>
              <a:spcAft>
                <a:spcPts val="0"/>
              </a:spcAft>
              <a:buClrTx/>
              <a:buSzPct val="90000"/>
              <a:buFont typeface="Wingdings" panose="05000000000000000000" pitchFamily="2" charset="2"/>
              <a:buChar char=""/>
              <a:tabLst/>
              <a:defRPr sz="1600" spc="0" baseline="0"/>
            </a:lvl3pPr>
            <a:lvl4pPr marL="457200" marR="0" indent="-223838" defTabSz="932742" fontAlgn="auto">
              <a:lnSpc>
                <a:spcPct val="100000"/>
              </a:lnSpc>
              <a:spcBef>
                <a:spcPts val="600"/>
              </a:spcBef>
              <a:spcAft>
                <a:spcPts val="0"/>
              </a:spcAft>
              <a:buClrTx/>
              <a:buSzPct val="90000"/>
              <a:buFont typeface="Wingdings" panose="05000000000000000000" pitchFamily="2" charset="2"/>
              <a:buChar char=""/>
              <a:tabLst/>
              <a:defRPr sz="1400" spc="0" baseline="0"/>
            </a:lvl4pPr>
            <a:lvl5pPr marL="690563" marR="0" indent="-233363"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lvl="0" defTabSz="914411">
              <a:defRPr/>
            </a:pPr>
            <a:r>
              <a:rPr lang="en-US" sz="1400">
                <a:ln w="3175">
                  <a:noFill/>
                </a:ln>
                <a:solidFill>
                  <a:schemeClr val="tx1"/>
                </a:solidFill>
                <a:cs typeface="Segoe UI Semilight"/>
              </a:rPr>
              <a:t>Create a file</a:t>
            </a:r>
          </a:p>
        </p:txBody>
      </p:sp>
      <p:sp>
        <p:nvSpPr>
          <p:cNvPr id="28" name="!!Assess text" descr="Date 2">
            <a:extLst>
              <a:ext uri="{FF2B5EF4-FFF2-40B4-BE49-F238E27FC236}">
                <a16:creationId xmlns:a16="http://schemas.microsoft.com/office/drawing/2014/main" id="{036B5916-7E7E-B75C-F25F-22163503FEE6}"/>
              </a:ext>
            </a:extLst>
          </p:cNvPr>
          <p:cNvSpPr txBox="1"/>
          <p:nvPr/>
        </p:nvSpPr>
        <p:spPr>
          <a:xfrm>
            <a:off x="6289674" y="2217792"/>
            <a:ext cx="5221910" cy="403658"/>
          </a:xfrm>
          <a:prstGeom prst="roundRect">
            <a:avLst>
              <a:gd name="adj" fmla="val 17457"/>
            </a:avLst>
          </a:prstGeom>
          <a:solidFill>
            <a:schemeClr val="accent1">
              <a:lumMod val="20000"/>
              <a:lumOff val="80000"/>
            </a:schemeClr>
          </a:solidFill>
          <a:effectLst/>
        </p:spPr>
        <p:txBody>
          <a:bodyPr wrap="square" lIns="137160" tIns="45720" rIns="91440" bIns="45720" rtlCol="0" anchor="ctr" anchorCtr="0">
            <a:noAutofit/>
          </a:bodyPr>
          <a:lstStyle>
            <a:defPPr>
              <a:defRPr lang="en-US"/>
            </a:defPPr>
            <a:lvl1pPr defTabSz="914400" fontAlgn="auto">
              <a:spcBef>
                <a:spcPts val="0"/>
              </a:spcBef>
              <a:spcAft>
                <a:spcPts val="0"/>
              </a:spcAft>
              <a:buSzTx/>
              <a:defRPr sz="1600">
                <a:solidFill>
                  <a:srgbClr val="FFFFFF"/>
                </a:solidFill>
                <a:latin typeface="Segoe Sans Display Semibold"/>
              </a:defRPr>
            </a:lvl1pPr>
            <a:lvl2pPr marL="0" marR="0" indent="0" defTabSz="932742" fontAlgn="auto">
              <a:lnSpc>
                <a:spcPct val="100000"/>
              </a:lnSpc>
              <a:spcBef>
                <a:spcPts val="1200"/>
              </a:spcBef>
              <a:spcAft>
                <a:spcPts val="0"/>
              </a:spcAft>
              <a:buClrTx/>
              <a:buSzPct val="90000"/>
              <a:buFont typeface="Wingdings" panose="05000000000000000000" pitchFamily="2" charset="2"/>
              <a:buNone/>
              <a:tabLst/>
              <a:defRPr sz="1600" spc="0" baseline="0"/>
            </a:lvl2pPr>
            <a:lvl3pPr marL="233363" marR="0" indent="-233363" defTabSz="932742" fontAlgn="auto">
              <a:lnSpc>
                <a:spcPct val="100000"/>
              </a:lnSpc>
              <a:spcBef>
                <a:spcPts val="900"/>
              </a:spcBef>
              <a:spcAft>
                <a:spcPts val="0"/>
              </a:spcAft>
              <a:buClrTx/>
              <a:buSzPct val="90000"/>
              <a:buFont typeface="Wingdings" panose="05000000000000000000" pitchFamily="2" charset="2"/>
              <a:buChar char=""/>
              <a:tabLst/>
              <a:defRPr sz="1600" spc="0" baseline="0"/>
            </a:lvl3pPr>
            <a:lvl4pPr marL="457200" marR="0" indent="-223838" defTabSz="932742" fontAlgn="auto">
              <a:lnSpc>
                <a:spcPct val="100000"/>
              </a:lnSpc>
              <a:spcBef>
                <a:spcPts val="600"/>
              </a:spcBef>
              <a:spcAft>
                <a:spcPts val="0"/>
              </a:spcAft>
              <a:buClrTx/>
              <a:buSzPct val="90000"/>
              <a:buFont typeface="Wingdings" panose="05000000000000000000" pitchFamily="2" charset="2"/>
              <a:buChar char=""/>
              <a:tabLst/>
              <a:defRPr sz="1400" spc="0" baseline="0"/>
            </a:lvl4pPr>
            <a:lvl5pPr marL="690563" marR="0" indent="-233363"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lvl="0" defTabSz="914411">
              <a:defRPr/>
            </a:pPr>
            <a:r>
              <a:rPr lang="en-US" sz="1400">
                <a:ln w="3175">
                  <a:noFill/>
                </a:ln>
                <a:solidFill>
                  <a:schemeClr val="tx1"/>
                </a:solidFill>
                <a:cs typeface="Segoe UI Semilight"/>
              </a:rPr>
              <a:t>Continue editing in app</a:t>
            </a:r>
          </a:p>
        </p:txBody>
      </p:sp>
      <p:sp>
        <p:nvSpPr>
          <p:cNvPr id="32" name="TextBox 31">
            <a:extLst>
              <a:ext uri="{FF2B5EF4-FFF2-40B4-BE49-F238E27FC236}">
                <a16:creationId xmlns:a16="http://schemas.microsoft.com/office/drawing/2014/main" id="{19D98D33-6DBA-2A3F-6379-C60669B83C26}"/>
              </a:ext>
            </a:extLst>
          </p:cNvPr>
          <p:cNvSpPr txBox="1"/>
          <p:nvPr/>
        </p:nvSpPr>
        <p:spPr>
          <a:xfrm>
            <a:off x="680415" y="2713073"/>
            <a:ext cx="5221910" cy="1077218"/>
          </a:xfrm>
          <a:prstGeom prst="rect">
            <a:avLst/>
          </a:prstGeom>
          <a:noFill/>
        </p:spPr>
        <p:txBody>
          <a:bodyPr wrap="square" lIns="0" tIns="0" rIns="0" bIns="0">
            <a:spAutoFit/>
          </a:bodyPr>
          <a:lstStyle/>
          <a:p>
            <a:pPr marL="174625" indent="-174625">
              <a:buFont typeface="Arial" panose="020B0604020202020204" pitchFamily="34" charset="0"/>
              <a:buChar char="•"/>
            </a:pPr>
            <a:r>
              <a:rPr lang="en-US" sz="1400"/>
              <a:t>In the Microsoft 365 Copilot app on the web or in Teams, go to the Agents menu, and choose the Word, Excel, or PowerPoint Agent. Enter your prompt describing the file you want to create.</a:t>
            </a:r>
          </a:p>
          <a:p>
            <a:pPr marL="174625" indent="-174625">
              <a:buFont typeface="Arial" panose="020B0604020202020204" pitchFamily="34" charset="0"/>
              <a:buChar char="•"/>
            </a:pPr>
            <a:r>
              <a:rPr lang="en-US" sz="1400"/>
              <a:t>The Word, Excel, and PowerPoint Agents can also be accessed via the Agent Store.</a:t>
            </a:r>
          </a:p>
        </p:txBody>
      </p:sp>
      <p:sp>
        <p:nvSpPr>
          <p:cNvPr id="33" name="TextBox 32">
            <a:extLst>
              <a:ext uri="{FF2B5EF4-FFF2-40B4-BE49-F238E27FC236}">
                <a16:creationId xmlns:a16="http://schemas.microsoft.com/office/drawing/2014/main" id="{19C244D1-507F-9D87-C897-40FF3F6FE222}"/>
              </a:ext>
            </a:extLst>
          </p:cNvPr>
          <p:cNvSpPr txBox="1"/>
          <p:nvPr/>
        </p:nvSpPr>
        <p:spPr>
          <a:xfrm>
            <a:off x="6289674" y="2713073"/>
            <a:ext cx="5221910" cy="861774"/>
          </a:xfrm>
          <a:prstGeom prst="rect">
            <a:avLst/>
          </a:prstGeom>
          <a:noFill/>
        </p:spPr>
        <p:txBody>
          <a:bodyPr wrap="square" lIns="0" tIns="0" rIns="0" bIns="0">
            <a:spAutoFit/>
          </a:bodyPr>
          <a:lstStyle/>
          <a:p>
            <a:pPr marL="174625" indent="-174625">
              <a:buFont typeface="Arial" panose="020B0604020202020204" pitchFamily="34" charset="0"/>
              <a:buChar char="•"/>
            </a:pPr>
            <a:r>
              <a:rPr lang="en-US" sz="1400"/>
              <a:t>After creating a first draft with the agent, you can open it and edit immediately in Word, Excel, or PowerPoint. Open Copilot chat in the app and select the Tools icon below the area where you would input your prompt, then select ‘Edit with Copilot’.</a:t>
            </a:r>
          </a:p>
        </p:txBody>
      </p:sp>
      <p:pic>
        <p:nvPicPr>
          <p:cNvPr id="9" name="Picture 8" descr="Excel start screen showing a prompt to ‘Describe the workbook you want to create,’ with options for Financial model, Data analysis tool, and Project tracker, and a highlighted plus icon for creating a new workbook">
            <a:extLst>
              <a:ext uri="{FF2B5EF4-FFF2-40B4-BE49-F238E27FC236}">
                <a16:creationId xmlns:a16="http://schemas.microsoft.com/office/drawing/2014/main" id="{789199F9-5B44-AF10-A5BC-C5BDD7C92D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777" y="3939540"/>
            <a:ext cx="4411187" cy="2183403"/>
          </a:xfrm>
          <a:prstGeom prst="roundRect">
            <a:avLst>
              <a:gd name="adj" fmla="val 4091"/>
            </a:avLst>
          </a:prstGeom>
        </p:spPr>
      </p:pic>
      <p:grpSp>
        <p:nvGrpSpPr>
          <p:cNvPr id="34" name="Group 33" descr="Excel worksheet with a blank grid and an Edit with Copilot panel on the right">
            <a:extLst>
              <a:ext uri="{FF2B5EF4-FFF2-40B4-BE49-F238E27FC236}">
                <a16:creationId xmlns:a16="http://schemas.microsoft.com/office/drawing/2014/main" id="{85CB1B97-5C1A-5D0B-A708-356DDB6B1D75}"/>
              </a:ext>
            </a:extLst>
          </p:cNvPr>
          <p:cNvGrpSpPr/>
          <p:nvPr/>
        </p:nvGrpSpPr>
        <p:grpSpPr>
          <a:xfrm>
            <a:off x="6723148" y="3933263"/>
            <a:ext cx="4354965" cy="2189679"/>
            <a:chOff x="6908677" y="5089011"/>
            <a:chExt cx="4355314" cy="2189854"/>
          </a:xfrm>
        </p:grpSpPr>
        <p:pic>
          <p:nvPicPr>
            <p:cNvPr id="13" name="Picture 12">
              <a:extLst>
                <a:ext uri="{FF2B5EF4-FFF2-40B4-BE49-F238E27FC236}">
                  <a16:creationId xmlns:a16="http://schemas.microsoft.com/office/drawing/2014/main" id="{9C793BA1-2A7A-4D4D-4996-DF0DA60862FD}"/>
                </a:ext>
              </a:extLst>
            </p:cNvPr>
            <p:cNvPicPr>
              <a:picLocks noChangeAspect="1"/>
            </p:cNvPicPr>
            <p:nvPr/>
          </p:nvPicPr>
          <p:blipFill>
            <a:blip r:embed="rId3"/>
            <a:stretch>
              <a:fillRect/>
            </a:stretch>
          </p:blipFill>
          <p:spPr>
            <a:xfrm>
              <a:off x="6908677" y="5089011"/>
              <a:ext cx="4355314" cy="2189854"/>
            </a:xfrm>
            <a:prstGeom prst="roundRect">
              <a:avLst>
                <a:gd name="adj" fmla="val 2966"/>
              </a:avLst>
            </a:prstGeom>
          </p:spPr>
        </p:pic>
        <p:pic>
          <p:nvPicPr>
            <p:cNvPr id="14" name="Picture 13">
              <a:extLst>
                <a:ext uri="{FF2B5EF4-FFF2-40B4-BE49-F238E27FC236}">
                  <a16:creationId xmlns:a16="http://schemas.microsoft.com/office/drawing/2014/main" id="{25843E49-4CD2-D41D-8540-A315BDD964EF}"/>
                </a:ext>
              </a:extLst>
            </p:cNvPr>
            <p:cNvPicPr>
              <a:picLocks noChangeAspect="1"/>
            </p:cNvPicPr>
            <p:nvPr/>
          </p:nvPicPr>
          <p:blipFill>
            <a:blip r:embed="rId4"/>
            <a:srcRect b="6876"/>
            <a:stretch>
              <a:fillRect/>
            </a:stretch>
          </p:blipFill>
          <p:spPr>
            <a:xfrm>
              <a:off x="10276587" y="5583292"/>
              <a:ext cx="987404" cy="1685959"/>
            </a:xfrm>
            <a:prstGeom prst="roundRect">
              <a:avLst/>
            </a:prstGeom>
          </p:spPr>
        </p:pic>
      </p:grpSp>
    </p:spTree>
    <p:extLst>
      <p:ext uri="{BB962C8B-B14F-4D97-AF65-F5344CB8AC3E}">
        <p14:creationId xmlns:p14="http://schemas.microsoft.com/office/powerpoint/2010/main" val="236637610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1393B1-7D77-FFF6-AA29-1E5245101ADB}"/>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60753C7-C875-9782-541F-4916A0919026}"/>
              </a:ext>
              <a:ext uri="{C183D7F6-B498-43B3-948B-1728B52AA6E4}">
                <adec:decorative xmlns:adec="http://schemas.microsoft.com/office/drawing/2017/decorative" val="1"/>
              </a:ext>
            </a:extLst>
          </p:cNvPr>
          <p:cNvSpPr/>
          <p:nvPr/>
        </p:nvSpPr>
        <p:spPr>
          <a:xfrm>
            <a:off x="571499" y="1680672"/>
            <a:ext cx="11049002" cy="4530652"/>
          </a:xfrm>
          <a:prstGeom prst="roundRect">
            <a:avLst>
              <a:gd name="adj" fmla="val 2691"/>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bIns="187036" rtlCol="0" anchor="t"/>
          <a:lstStyle/>
          <a:p>
            <a:pPr defTabSz="311719">
              <a:defRPr/>
            </a:pPr>
            <a:endParaRPr lang="en-US" sz="955">
              <a:solidFill>
                <a:srgbClr val="091F2C"/>
              </a:solidFill>
              <a:latin typeface="Segoe Sans Display"/>
              <a:cs typeface="Segoe Sans Display" pitchFamily="2" charset="0"/>
            </a:endParaRPr>
          </a:p>
        </p:txBody>
      </p:sp>
      <p:sp>
        <p:nvSpPr>
          <p:cNvPr id="12" name="Title 11">
            <a:extLst>
              <a:ext uri="{FF2B5EF4-FFF2-40B4-BE49-F238E27FC236}">
                <a16:creationId xmlns:a16="http://schemas.microsoft.com/office/drawing/2014/main" id="{EB0E1DE4-5848-07D7-8854-11D346801EE7}"/>
              </a:ext>
            </a:extLst>
          </p:cNvPr>
          <p:cNvSpPr>
            <a:spLocks noGrp="1"/>
          </p:cNvSpPr>
          <p:nvPr>
            <p:ph type="title"/>
          </p:nvPr>
        </p:nvSpPr>
        <p:spPr>
          <a:xfrm>
            <a:off x="588263" y="457200"/>
            <a:ext cx="11018520" cy="1107996"/>
          </a:xfrm>
        </p:spPr>
        <p:txBody>
          <a:bodyPr/>
          <a:lstStyle/>
          <a:p>
            <a:r>
              <a:rPr lang="en-US"/>
              <a:t>Cheat sheet: When to use Copilot for Word, Excel, and PowerPoint creation</a:t>
            </a:r>
            <a:endParaRPr lang="en-IN"/>
          </a:p>
        </p:txBody>
      </p:sp>
      <p:sp>
        <p:nvSpPr>
          <p:cNvPr id="8" name="Rectangle: Rounded Corners 7">
            <a:extLst>
              <a:ext uri="{FF2B5EF4-FFF2-40B4-BE49-F238E27FC236}">
                <a16:creationId xmlns:a16="http://schemas.microsoft.com/office/drawing/2014/main" id="{3FAD0F33-FA68-8D45-A8F8-209EE89DAFE2}"/>
              </a:ext>
              <a:ext uri="{C183D7F6-B498-43B3-948B-1728B52AA6E4}">
                <adec:decorative xmlns:adec="http://schemas.microsoft.com/office/drawing/2017/decorative" val="1"/>
              </a:ext>
            </a:extLst>
          </p:cNvPr>
          <p:cNvSpPr/>
          <p:nvPr/>
        </p:nvSpPr>
        <p:spPr bwMode="auto">
          <a:xfrm>
            <a:off x="681375" y="1793081"/>
            <a:ext cx="10829250" cy="256032"/>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graphicFrame>
        <p:nvGraphicFramePr>
          <p:cNvPr id="4" name="Table 3">
            <a:extLst>
              <a:ext uri="{FF2B5EF4-FFF2-40B4-BE49-F238E27FC236}">
                <a16:creationId xmlns:a16="http://schemas.microsoft.com/office/drawing/2014/main" id="{6B363374-49CA-C145-8208-25C2BF934969}"/>
              </a:ext>
            </a:extLst>
          </p:cNvPr>
          <p:cNvGraphicFramePr>
            <a:graphicFrameLocks noGrp="1"/>
          </p:cNvGraphicFramePr>
          <p:nvPr>
            <p:extLst>
              <p:ext uri="{D42A27DB-BD31-4B8C-83A1-F6EECF244321}">
                <p14:modId xmlns:p14="http://schemas.microsoft.com/office/powerpoint/2010/main" val="3119392324"/>
              </p:ext>
            </p:extLst>
          </p:nvPr>
        </p:nvGraphicFramePr>
        <p:xfrm>
          <a:off x="681375" y="1793082"/>
          <a:ext cx="10829250" cy="4328160"/>
        </p:xfrm>
        <a:graphic>
          <a:graphicData uri="http://schemas.openxmlformats.org/drawingml/2006/table">
            <a:tbl>
              <a:tblPr firstRow="1"/>
              <a:tblGrid>
                <a:gridCol w="979785">
                  <a:extLst>
                    <a:ext uri="{9D8B030D-6E8A-4147-A177-3AD203B41FA5}">
                      <a16:colId xmlns:a16="http://schemas.microsoft.com/office/drawing/2014/main" val="926274750"/>
                    </a:ext>
                  </a:extLst>
                </a:gridCol>
                <a:gridCol w="2537460">
                  <a:extLst>
                    <a:ext uri="{9D8B030D-6E8A-4147-A177-3AD203B41FA5}">
                      <a16:colId xmlns:a16="http://schemas.microsoft.com/office/drawing/2014/main" val="3197799925"/>
                    </a:ext>
                  </a:extLst>
                </a:gridCol>
                <a:gridCol w="2423160">
                  <a:extLst>
                    <a:ext uri="{9D8B030D-6E8A-4147-A177-3AD203B41FA5}">
                      <a16:colId xmlns:a16="http://schemas.microsoft.com/office/drawing/2014/main" val="3955103745"/>
                    </a:ext>
                  </a:extLst>
                </a:gridCol>
                <a:gridCol w="4888845">
                  <a:extLst>
                    <a:ext uri="{9D8B030D-6E8A-4147-A177-3AD203B41FA5}">
                      <a16:colId xmlns:a16="http://schemas.microsoft.com/office/drawing/2014/main" val="3189930846"/>
                    </a:ext>
                  </a:extLst>
                </a:gridCol>
              </a:tblGrid>
              <a:tr h="0">
                <a:tc>
                  <a:txBody>
                    <a:bodyPr/>
                    <a:lstStyle/>
                    <a:p>
                      <a:pPr>
                        <a:spcBef>
                          <a:spcPts val="600"/>
                        </a:spcBef>
                        <a:buNone/>
                      </a:pPr>
                      <a:r>
                        <a:rPr lang="en-US" sz="1100">
                          <a:solidFill>
                            <a:schemeClr val="bg1"/>
                          </a:solidFill>
                          <a:latin typeface="+mj-lt"/>
                          <a:cs typeface="Segoe Sans Display" pitchFamily="2" charset="0"/>
                        </a:rPr>
                        <a:t>App</a:t>
                      </a:r>
                    </a:p>
                  </a:txBody>
                  <a:tcPr>
                    <a:lnL>
                      <a:noFill/>
                    </a:lnL>
                    <a:lnR w="635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spcBef>
                          <a:spcPts val="600"/>
                        </a:spcBef>
                        <a:buNone/>
                      </a:pPr>
                      <a:r>
                        <a:rPr lang="en-US" sz="1100">
                          <a:solidFill>
                            <a:schemeClr val="bg1"/>
                          </a:solidFill>
                          <a:latin typeface="+mj-lt"/>
                          <a:cs typeface="Segoe Sans Display" pitchFamily="2" charset="0"/>
                        </a:rPr>
                        <a:t>What you can do</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spcBef>
                          <a:spcPts val="600"/>
                        </a:spcBef>
                        <a:buNone/>
                      </a:pPr>
                      <a:r>
                        <a:rPr lang="en-US" sz="1100">
                          <a:solidFill>
                            <a:schemeClr val="bg1"/>
                          </a:solidFill>
                          <a:latin typeface="+mj-lt"/>
                          <a:cs typeface="Segoe Sans Display" pitchFamily="2" charset="0"/>
                        </a:rPr>
                        <a:t>Example prompts to create a file</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spcBef>
                          <a:spcPts val="600"/>
                        </a:spcBef>
                        <a:buNone/>
                      </a:pPr>
                      <a:r>
                        <a:rPr lang="en-US" sz="1100">
                          <a:solidFill>
                            <a:schemeClr val="bg1"/>
                          </a:solidFill>
                          <a:latin typeface="+mj-lt"/>
                          <a:cs typeface="Segoe Sans Display" pitchFamily="2" charset="0"/>
                        </a:rPr>
                        <a:t>Example prompts to continue editing in app</a:t>
                      </a:r>
                    </a:p>
                  </a:txBody>
                  <a:tcPr>
                    <a:lnL w="6350" cap="flat" cmpd="sng" algn="ctr">
                      <a:solidFill>
                        <a:schemeClr val="bg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40450497"/>
                  </a:ext>
                </a:extLst>
              </a:tr>
              <a:tr h="383538">
                <a:tc>
                  <a:txBody>
                    <a:bodyPr/>
                    <a:lstStyle/>
                    <a:p>
                      <a:pPr>
                        <a:spcBef>
                          <a:spcPts val="600"/>
                        </a:spcBef>
                        <a:buNone/>
                      </a:pPr>
                      <a:r>
                        <a:rPr lang="en-US" sz="1100" b="0">
                          <a:solidFill>
                            <a:schemeClr val="accent1"/>
                          </a:solidFill>
                          <a:latin typeface="+mj-lt"/>
                          <a:cs typeface="Segoe Sans Display" pitchFamily="2" charset="0"/>
                        </a:rPr>
                        <a:t>Excel</a:t>
                      </a:r>
                    </a:p>
                  </a:txBody>
                  <a:tcPr>
                    <a:lnL>
                      <a:noFill/>
                    </a:lnL>
                    <a:lnR w="6350" cap="flat" cmpd="sng" algn="ctr">
                      <a:solidFill>
                        <a:schemeClr val="bg1">
                          <a:lumMod val="85000"/>
                        </a:schemeClr>
                      </a:solidFill>
                      <a:prstDash val="solid"/>
                      <a:round/>
                      <a:headEnd type="none" w="med" len="med"/>
                      <a:tailEnd type="none" w="med" len="med"/>
                    </a:lnR>
                    <a:lnT>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Bef>
                          <a:spcPts val="600"/>
                        </a:spcBef>
                        <a:buNone/>
                      </a:pPr>
                      <a:r>
                        <a:rPr lang="en-US" sz="1100" b="0">
                          <a:latin typeface="+mj-lt"/>
                          <a:cs typeface="Segoe Sans Display" pitchFamily="2" charset="0"/>
                        </a:rPr>
                        <a:t>Build and iterate on spreadsheets</a:t>
                      </a:r>
                    </a:p>
                    <a:p>
                      <a:pPr marL="171450" indent="-111125">
                        <a:spcBef>
                          <a:spcPts val="600"/>
                        </a:spcBef>
                        <a:buFont typeface="Arial" panose="020B0604020202020204" pitchFamily="34" charset="0"/>
                        <a:buChar char="•"/>
                      </a:pPr>
                      <a:r>
                        <a:rPr lang="en-US" sz="1100">
                          <a:latin typeface="+mn-lt"/>
                          <a:cs typeface="Segoe Sans Display" pitchFamily="2" charset="0"/>
                        </a:rPr>
                        <a:t>Create structured workbooks </a:t>
                      </a:r>
                    </a:p>
                    <a:p>
                      <a:pPr marL="171450" indent="-111125">
                        <a:spcBef>
                          <a:spcPts val="600"/>
                        </a:spcBef>
                        <a:buFont typeface="Arial" panose="020B0604020202020204" pitchFamily="34" charset="0"/>
                        <a:buChar char="•"/>
                      </a:pPr>
                      <a:r>
                        <a:rPr lang="en-US" sz="1100">
                          <a:latin typeface="+mn-lt"/>
                          <a:cs typeface="Segoe Sans Display" pitchFamily="2" charset="0"/>
                        </a:rPr>
                        <a:t>Analyze and model scenarios </a:t>
                      </a:r>
                    </a:p>
                    <a:p>
                      <a:pPr marL="171450" indent="-111125">
                        <a:spcBef>
                          <a:spcPts val="600"/>
                        </a:spcBef>
                        <a:buFont typeface="Arial" panose="020B0604020202020204" pitchFamily="34" charset="0"/>
                        <a:buChar char="•"/>
                      </a:pPr>
                      <a:r>
                        <a:rPr lang="en-US" sz="1100">
                          <a:latin typeface="+mn-lt"/>
                          <a:cs typeface="Segoe Sans Display" pitchFamily="2" charset="0"/>
                        </a:rPr>
                        <a:t>Visualize data with charts and summaries</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Bef>
                          <a:spcPts val="600"/>
                        </a:spcBef>
                        <a:buNone/>
                      </a:pPr>
                      <a:r>
                        <a:rPr lang="en-US" sz="1100" b="0" kern="1200">
                          <a:solidFill>
                            <a:schemeClr val="tx1"/>
                          </a:solidFill>
                          <a:latin typeface="+mj-lt"/>
                          <a:ea typeface="+mn-ea"/>
                          <a:cs typeface="Segoe Sans Display" pitchFamily="2" charset="0"/>
                        </a:rPr>
                        <a:t>Create from scratch (in chat or in Excel): </a:t>
                      </a:r>
                      <a:r>
                        <a:rPr lang="en-US" sz="1100">
                          <a:latin typeface="+mn-lt"/>
                          <a:cs typeface="Segoe Sans Display" pitchFamily="2" charset="0"/>
                        </a:rPr>
                        <a:t>“Create a project tracking workbook with tasks, owners, due dates, and status, plus a summary sheet.” </a:t>
                      </a:r>
                      <a:br>
                        <a:rPr lang="en-US" sz="1100">
                          <a:latin typeface="+mn-lt"/>
                          <a:cs typeface="Segoe Sans Display" pitchFamily="2" charset="0"/>
                        </a:rPr>
                      </a:br>
                      <a:br>
                        <a:rPr lang="en-US" sz="1100">
                          <a:latin typeface="+mn-lt"/>
                          <a:cs typeface="Segoe Sans Display" pitchFamily="2" charset="0"/>
                        </a:rPr>
                      </a:br>
                      <a:endParaRPr lang="en-US" sz="1100">
                        <a:latin typeface="+mn-lt"/>
                        <a:cs typeface="Segoe Sans Display" pitchFamily="2" charset="0"/>
                      </a:endParaRP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Bef>
                          <a:spcPts val="600"/>
                        </a:spcBef>
                        <a:buNone/>
                      </a:pPr>
                      <a:r>
                        <a:rPr lang="en-US" sz="1100" b="0" kern="1200">
                          <a:solidFill>
                            <a:schemeClr val="tx1"/>
                          </a:solidFill>
                          <a:latin typeface="+mj-lt"/>
                          <a:ea typeface="+mn-ea"/>
                          <a:cs typeface="Segoe Sans Display" pitchFamily="2" charset="0"/>
                        </a:rPr>
                        <a:t>Multi-step actions (in Excel): </a:t>
                      </a:r>
                      <a:r>
                        <a:rPr lang="en-US" sz="1100">
                          <a:latin typeface="+mn-lt"/>
                          <a:cs typeface="Segoe Sans Display" pitchFamily="2" charset="0"/>
                        </a:rPr>
                        <a:t>“Add formulas to calculate on‑time completion rate and highlight overdue items.” </a:t>
                      </a:r>
                    </a:p>
                    <a:p>
                      <a:pPr>
                        <a:spcBef>
                          <a:spcPts val="600"/>
                        </a:spcBef>
                        <a:buNone/>
                      </a:pPr>
                      <a:r>
                        <a:rPr lang="en-US" sz="1100" b="0" kern="1200">
                          <a:solidFill>
                            <a:schemeClr val="tx1"/>
                          </a:solidFill>
                          <a:latin typeface="+mj-lt"/>
                          <a:ea typeface="+mn-ea"/>
                          <a:cs typeface="Segoe Sans Display" pitchFamily="2" charset="0"/>
                        </a:rPr>
                        <a:t>Model scenarios and sensitivity (in Excel): </a:t>
                      </a:r>
                      <a:r>
                        <a:rPr lang="en-US" sz="1100">
                          <a:latin typeface="+mn-lt"/>
                          <a:cs typeface="Segoe Sans Display" pitchFamily="2" charset="0"/>
                        </a:rPr>
                        <a:t>“Add best‑, base‑, and worst‑case scenarios for this forecast and explain the assumptions along with a sensitivity analysis.” </a:t>
                      </a:r>
                    </a:p>
                    <a:p>
                      <a:pPr>
                        <a:spcBef>
                          <a:spcPts val="600"/>
                        </a:spcBef>
                        <a:buNone/>
                      </a:pPr>
                      <a:r>
                        <a:rPr lang="en-US" sz="1100" b="0" kern="1200">
                          <a:solidFill>
                            <a:schemeClr val="tx1"/>
                          </a:solidFill>
                          <a:latin typeface="+mj-lt"/>
                          <a:ea typeface="+mn-ea"/>
                          <a:cs typeface="Segoe Sans Display" pitchFamily="2" charset="0"/>
                        </a:rPr>
                        <a:t>Visualize data (in Excel): </a:t>
                      </a:r>
                      <a:r>
                        <a:rPr lang="en-US" sz="1100">
                          <a:latin typeface="+mn-lt"/>
                          <a:cs typeface="Segoe Sans Display" pitchFamily="2" charset="0"/>
                        </a:rPr>
                        <a:t>“Create a PivotTable and charts showing status by owner and overall risk in a dashboard format to share with my team.”</a:t>
                      </a:r>
                    </a:p>
                  </a:txBody>
                  <a:tcPr>
                    <a:lnL w="6350" cap="flat" cmpd="sng" algn="ctr">
                      <a:solidFill>
                        <a:schemeClr val="bg1">
                          <a:lumMod val="85000"/>
                        </a:schemeClr>
                      </a:solidFill>
                      <a:prstDash val="solid"/>
                      <a:round/>
                      <a:headEnd type="none" w="med" len="med"/>
                      <a:tailEnd type="none" w="med" len="med"/>
                    </a:lnL>
                    <a:lnR>
                      <a:noFill/>
                    </a:lnR>
                    <a:lnT>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394598"/>
                  </a:ext>
                </a:extLst>
              </a:tr>
              <a:tr h="404159">
                <a:tc>
                  <a:txBody>
                    <a:bodyPr/>
                    <a:lstStyle/>
                    <a:p>
                      <a:pPr>
                        <a:spcBef>
                          <a:spcPts val="600"/>
                        </a:spcBef>
                        <a:buNone/>
                      </a:pPr>
                      <a:r>
                        <a:rPr lang="en-US" sz="1100" b="0">
                          <a:solidFill>
                            <a:schemeClr val="accent1"/>
                          </a:solidFill>
                          <a:latin typeface="+mj-lt"/>
                          <a:cs typeface="Segoe Sans Display" pitchFamily="2" charset="0"/>
                        </a:rPr>
                        <a:t>Word</a:t>
                      </a:r>
                    </a:p>
                  </a:txBody>
                  <a:tcPr>
                    <a:lnL>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32761" rtl="0" eaLnBrk="1" latinLnBrk="0" hangingPunct="1">
                        <a:spcBef>
                          <a:spcPts val="600"/>
                        </a:spcBef>
                        <a:buFont typeface="Arial" panose="020B0604020202020204" pitchFamily="34" charset="0"/>
                        <a:buNone/>
                      </a:pPr>
                      <a:r>
                        <a:rPr lang="en-US" sz="1100" b="0" kern="1200">
                          <a:solidFill>
                            <a:schemeClr val="tx1"/>
                          </a:solidFill>
                          <a:latin typeface="+mj-lt"/>
                          <a:ea typeface="+mn-ea"/>
                          <a:cs typeface="Segoe Sans Display" pitchFamily="2" charset="0"/>
                        </a:rPr>
                        <a:t>Create, refine, and maintain real documents </a:t>
                      </a:r>
                    </a:p>
                    <a:p>
                      <a:pPr marL="171450" indent="-111125" algn="l" defTabSz="932761" rtl="0" eaLnBrk="1" latinLnBrk="0" hangingPunct="1">
                        <a:spcBef>
                          <a:spcPts val="600"/>
                        </a:spcBef>
                        <a:buFont typeface="Arial" panose="020B0604020202020204" pitchFamily="34" charset="0"/>
                        <a:buChar char="•"/>
                      </a:pPr>
                      <a:r>
                        <a:rPr lang="en-US" sz="1100" kern="1200">
                          <a:solidFill>
                            <a:schemeClr val="tx1"/>
                          </a:solidFill>
                          <a:latin typeface="+mn-lt"/>
                          <a:ea typeface="+mn-ea"/>
                          <a:cs typeface="Segoe Sans Display" pitchFamily="2" charset="0"/>
                        </a:rPr>
                        <a:t>Draft net‑new content </a:t>
                      </a:r>
                    </a:p>
                    <a:p>
                      <a:pPr marL="171450" indent="-111125" algn="l" defTabSz="932761" rtl="0" eaLnBrk="1" latinLnBrk="0" hangingPunct="1">
                        <a:spcBef>
                          <a:spcPts val="600"/>
                        </a:spcBef>
                        <a:buFont typeface="Arial" panose="020B0604020202020204" pitchFamily="34" charset="0"/>
                        <a:buChar char="•"/>
                      </a:pPr>
                      <a:r>
                        <a:rPr lang="en-US" sz="1100" kern="1200">
                          <a:solidFill>
                            <a:schemeClr val="tx1"/>
                          </a:solidFill>
                          <a:latin typeface="+mn-lt"/>
                          <a:ea typeface="+mn-ea"/>
                          <a:cs typeface="Segoe Sans Display" pitchFamily="2" charset="0"/>
                        </a:rPr>
                        <a:t>Improve tone, clarity, and structure</a:t>
                      </a:r>
                    </a:p>
                    <a:p>
                      <a:pPr marL="171450" indent="-111125" algn="l" defTabSz="932761" rtl="0" eaLnBrk="1" latinLnBrk="0" hangingPunct="1">
                        <a:spcBef>
                          <a:spcPts val="600"/>
                        </a:spcBef>
                        <a:buFont typeface="Arial" panose="020B0604020202020204" pitchFamily="34" charset="0"/>
                        <a:buChar char="•"/>
                      </a:pPr>
                      <a:r>
                        <a:rPr lang="en-US" sz="1100" kern="1200">
                          <a:solidFill>
                            <a:schemeClr val="tx1"/>
                          </a:solidFill>
                          <a:latin typeface="+mn-lt"/>
                          <a:ea typeface="+mn-ea"/>
                          <a:cs typeface="Segoe Sans Display" pitchFamily="2" charset="0"/>
                        </a:rPr>
                        <a:t>Update recurring documents with new info</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Bef>
                          <a:spcPts val="600"/>
                        </a:spcBef>
                        <a:buNone/>
                      </a:pPr>
                      <a:r>
                        <a:rPr lang="en-US" sz="1100" b="0" kern="1200">
                          <a:solidFill>
                            <a:schemeClr val="tx1"/>
                          </a:solidFill>
                          <a:latin typeface="+mj-lt"/>
                          <a:ea typeface="+mn-ea"/>
                          <a:cs typeface="Segoe Sans Display" pitchFamily="2" charset="0"/>
                        </a:rPr>
                        <a:t>Create (in chat or in Word): </a:t>
                      </a:r>
                      <a:r>
                        <a:rPr lang="en-US" sz="1100">
                          <a:latin typeface="+mn-lt"/>
                          <a:cs typeface="Segoe Sans Display" pitchFamily="2" charset="0"/>
                        </a:rPr>
                        <a:t>“Create a 2‑page customer brief explaining our Q3 product strategy, including goals, key initiatives, and success metrics.” </a:t>
                      </a:r>
                      <a:br>
                        <a:rPr lang="en-US" sz="1100">
                          <a:latin typeface="+mn-lt"/>
                          <a:cs typeface="Segoe Sans Display" pitchFamily="2" charset="0"/>
                        </a:rPr>
                      </a:br>
                      <a:br>
                        <a:rPr lang="en-US" sz="1100">
                          <a:latin typeface="+mn-lt"/>
                          <a:cs typeface="Segoe Sans Display" pitchFamily="2" charset="0"/>
                        </a:rPr>
                      </a:br>
                      <a:endParaRPr lang="en-US" sz="1100">
                        <a:latin typeface="+mn-lt"/>
                        <a:cs typeface="Segoe Sans Display" pitchFamily="2" charset="0"/>
                      </a:endParaRP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Bef>
                          <a:spcPts val="600"/>
                        </a:spcBef>
                        <a:buNone/>
                      </a:pPr>
                      <a:r>
                        <a:rPr lang="en-US" sz="1100" b="0" kern="1200">
                          <a:solidFill>
                            <a:schemeClr val="tx1"/>
                          </a:solidFill>
                          <a:latin typeface="+mj-lt"/>
                          <a:ea typeface="+mn-ea"/>
                          <a:cs typeface="Segoe Sans Display" pitchFamily="2" charset="0"/>
                        </a:rPr>
                        <a:t>Refine (in Word): </a:t>
                      </a:r>
                      <a:r>
                        <a:rPr lang="en-US" sz="1100">
                          <a:latin typeface="+mn-lt"/>
                          <a:cs typeface="Segoe Sans Display" pitchFamily="2" charset="0"/>
                        </a:rPr>
                        <a:t>“Rewrite the executive summary to be more concise and executive‑ready, and add clear section headers.” </a:t>
                      </a:r>
                    </a:p>
                    <a:p>
                      <a:pPr>
                        <a:spcBef>
                          <a:spcPts val="600"/>
                        </a:spcBef>
                        <a:buNone/>
                      </a:pPr>
                      <a:r>
                        <a:rPr lang="en-US" sz="1100" b="0" kern="1200">
                          <a:solidFill>
                            <a:schemeClr val="tx1"/>
                          </a:solidFill>
                          <a:latin typeface="+mj-lt"/>
                          <a:ea typeface="+mn-ea"/>
                          <a:cs typeface="Segoe Sans Display" pitchFamily="2" charset="0"/>
                        </a:rPr>
                        <a:t>Targeted edits (in Word): </a:t>
                      </a:r>
                      <a:r>
                        <a:rPr lang="en-US" sz="1100">
                          <a:latin typeface="+mn-lt"/>
                          <a:cs typeface="Segoe Sans Display" pitchFamily="2" charset="0"/>
                        </a:rPr>
                        <a:t>“Turn this section into a table comparing options and bold the recommended choice.” </a:t>
                      </a:r>
                    </a:p>
                    <a:p>
                      <a:pPr>
                        <a:spcBef>
                          <a:spcPts val="600"/>
                        </a:spcBef>
                        <a:buNone/>
                      </a:pPr>
                      <a:r>
                        <a:rPr lang="en-US" sz="1100" b="0" kern="1200">
                          <a:solidFill>
                            <a:schemeClr val="tx1"/>
                          </a:solidFill>
                          <a:latin typeface="+mj-lt"/>
                          <a:ea typeface="+mn-ea"/>
                          <a:cs typeface="Segoe Sans Display" pitchFamily="2" charset="0"/>
                        </a:rPr>
                        <a:t>Update an existing doc (in Word): </a:t>
                      </a:r>
                      <a:r>
                        <a:rPr lang="en-US" sz="1100">
                          <a:latin typeface="+mn-lt"/>
                          <a:cs typeface="Segoe Sans Display" pitchFamily="2" charset="0"/>
                        </a:rPr>
                        <a:t>“Update this monthly report with the latest September results and adjust the conclusion to reflect the new data.”</a:t>
                      </a:r>
                    </a:p>
                  </a:txBody>
                  <a:tcPr>
                    <a:lnL w="6350" cap="flat" cmpd="sng" algn="ctr">
                      <a:solidFill>
                        <a:schemeClr val="bg1">
                          <a:lumMod val="85000"/>
                        </a:schemeClr>
                      </a:solidFill>
                      <a:prstDash val="solid"/>
                      <a:round/>
                      <a:headEnd type="none" w="med" len="med"/>
                      <a:tailEnd type="none" w="med" len="med"/>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30616425"/>
                  </a:ext>
                </a:extLst>
              </a:tr>
              <a:tr h="358794">
                <a:tc>
                  <a:txBody>
                    <a:bodyPr/>
                    <a:lstStyle/>
                    <a:p>
                      <a:pPr>
                        <a:spcBef>
                          <a:spcPts val="600"/>
                        </a:spcBef>
                        <a:buNone/>
                      </a:pPr>
                      <a:r>
                        <a:rPr lang="en-US" sz="1100" b="0">
                          <a:solidFill>
                            <a:schemeClr val="accent1"/>
                          </a:solidFill>
                          <a:latin typeface="+mj-lt"/>
                          <a:cs typeface="Segoe Sans Display" pitchFamily="2" charset="0"/>
                        </a:rPr>
                        <a:t>PowerPoint</a:t>
                      </a:r>
                    </a:p>
                  </a:txBody>
                  <a:tcPr>
                    <a:lnL>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32761" rtl="0" eaLnBrk="1" latinLnBrk="0" hangingPunct="1">
                        <a:spcBef>
                          <a:spcPts val="600"/>
                        </a:spcBef>
                        <a:buFont typeface="Arial" panose="020B0604020202020204" pitchFamily="34" charset="0"/>
                        <a:buNone/>
                      </a:pPr>
                      <a:r>
                        <a:rPr lang="en-US" sz="1100" b="0" kern="1200">
                          <a:solidFill>
                            <a:schemeClr val="tx1"/>
                          </a:solidFill>
                          <a:latin typeface="+mj-lt"/>
                          <a:ea typeface="+mn-ea"/>
                          <a:cs typeface="Segoe Sans Display" pitchFamily="2" charset="0"/>
                        </a:rPr>
                        <a:t>Create, transform, and polish presentations </a:t>
                      </a:r>
                    </a:p>
                    <a:p>
                      <a:pPr marL="171450" indent="-111125" algn="l" defTabSz="932761" rtl="0" eaLnBrk="1" latinLnBrk="0" hangingPunct="1">
                        <a:spcBef>
                          <a:spcPts val="600"/>
                        </a:spcBef>
                        <a:buFont typeface="Arial" panose="020B0604020202020204" pitchFamily="34" charset="0"/>
                        <a:buChar char="•"/>
                      </a:pPr>
                      <a:r>
                        <a:rPr lang="en-US" sz="1100" kern="1200">
                          <a:solidFill>
                            <a:schemeClr val="tx1"/>
                          </a:solidFill>
                          <a:latin typeface="+mn-lt"/>
                          <a:ea typeface="+mn-ea"/>
                          <a:cs typeface="Segoe Sans Display" pitchFamily="2" charset="0"/>
                        </a:rPr>
                        <a:t>Generate a first‑draft deck fast </a:t>
                      </a:r>
                    </a:p>
                    <a:p>
                      <a:pPr marL="171450" indent="-111125" algn="l" defTabSz="932761" rtl="0" eaLnBrk="1" latinLnBrk="0" hangingPunct="1">
                        <a:spcBef>
                          <a:spcPts val="600"/>
                        </a:spcBef>
                        <a:buFont typeface="Arial" panose="020B0604020202020204" pitchFamily="34" charset="0"/>
                        <a:buChar char="•"/>
                      </a:pPr>
                      <a:r>
                        <a:rPr lang="en-US" sz="1100" kern="1200">
                          <a:solidFill>
                            <a:schemeClr val="tx1"/>
                          </a:solidFill>
                          <a:latin typeface="+mn-lt"/>
                          <a:ea typeface="+mn-ea"/>
                          <a:cs typeface="Segoe Sans Display" pitchFamily="2" charset="0"/>
                        </a:rPr>
                        <a:t>Transform text into visuals </a:t>
                      </a:r>
                    </a:p>
                    <a:p>
                      <a:pPr marL="171450" indent="-111125" algn="l" defTabSz="932761" rtl="0" eaLnBrk="1" latinLnBrk="0" hangingPunct="1">
                        <a:spcBef>
                          <a:spcPts val="600"/>
                        </a:spcBef>
                        <a:buFont typeface="Arial" panose="020B0604020202020204" pitchFamily="34" charset="0"/>
                        <a:buChar char="•"/>
                      </a:pPr>
                      <a:r>
                        <a:rPr lang="en-US" sz="1100" kern="1200">
                          <a:solidFill>
                            <a:schemeClr val="tx1"/>
                          </a:solidFill>
                          <a:latin typeface="+mn-lt"/>
                          <a:ea typeface="+mn-ea"/>
                          <a:cs typeface="Segoe Sans Display" pitchFamily="2" charset="0"/>
                        </a:rPr>
                        <a:t>Edit while preserving layout and brand</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Bef>
                          <a:spcPts val="600"/>
                        </a:spcBef>
                        <a:buNone/>
                      </a:pPr>
                      <a:r>
                        <a:rPr lang="en-US" sz="1100" b="0" kern="1200">
                          <a:solidFill>
                            <a:schemeClr val="tx1"/>
                          </a:solidFill>
                          <a:latin typeface="+mj-lt"/>
                          <a:ea typeface="+mn-ea"/>
                          <a:cs typeface="Segoe Sans Display" pitchFamily="2" charset="0"/>
                        </a:rPr>
                        <a:t>Create (in chat or in PowerPoint): </a:t>
                      </a:r>
                      <a:r>
                        <a:rPr lang="en-US" sz="1100">
                          <a:latin typeface="+mn-lt"/>
                          <a:cs typeface="Segoe Sans Display" pitchFamily="2" charset="0"/>
                        </a:rPr>
                        <a:t>“Create a 6‑slide executive update on our go‑to‑market plan, including progress, risks, and next steps.” </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Bef>
                          <a:spcPts val="600"/>
                        </a:spcBef>
                        <a:buNone/>
                      </a:pPr>
                      <a:r>
                        <a:rPr lang="en-US" sz="1100" b="0" kern="1200">
                          <a:solidFill>
                            <a:schemeClr val="tx1"/>
                          </a:solidFill>
                          <a:latin typeface="+mj-lt"/>
                          <a:ea typeface="+mn-ea"/>
                          <a:cs typeface="Segoe Sans Display" pitchFamily="2" charset="0"/>
                        </a:rPr>
                        <a:t>Polish (in PowerPoint): </a:t>
                      </a:r>
                      <a:r>
                        <a:rPr lang="en-US" sz="1100">
                          <a:latin typeface="+mn-lt"/>
                          <a:cs typeface="Segoe Sans Display" pitchFamily="2" charset="0"/>
                        </a:rPr>
                        <a:t>“Tighten slide titles, simplify the content, and keep the existing layout.” </a:t>
                      </a:r>
                    </a:p>
                    <a:p>
                      <a:pPr>
                        <a:spcBef>
                          <a:spcPts val="600"/>
                        </a:spcBef>
                        <a:buNone/>
                      </a:pPr>
                      <a:r>
                        <a:rPr lang="en-US" sz="1100" b="0" kern="1200">
                          <a:solidFill>
                            <a:schemeClr val="tx1"/>
                          </a:solidFill>
                          <a:latin typeface="+mj-lt"/>
                          <a:ea typeface="+mn-ea"/>
                          <a:cs typeface="Segoe Sans Display" pitchFamily="2" charset="0"/>
                        </a:rPr>
                        <a:t>Transform (in PowerPoint): </a:t>
                      </a:r>
                      <a:r>
                        <a:rPr lang="en-US" sz="1100">
                          <a:latin typeface="+mn-lt"/>
                          <a:cs typeface="Segoe Sans Display" pitchFamily="2" charset="0"/>
                        </a:rPr>
                        <a:t>“Turn the bullet list on this slide into a chart.”</a:t>
                      </a:r>
                    </a:p>
                    <a:p>
                      <a:pPr>
                        <a:spcBef>
                          <a:spcPts val="600"/>
                        </a:spcBef>
                        <a:buNone/>
                      </a:pPr>
                      <a:r>
                        <a:rPr lang="en-US" sz="1100" b="0" kern="1200">
                          <a:solidFill>
                            <a:schemeClr val="tx1"/>
                          </a:solidFill>
                          <a:latin typeface="+mj-lt"/>
                          <a:ea typeface="+mn-ea"/>
                          <a:cs typeface="Segoe Sans Display" pitchFamily="2" charset="0"/>
                        </a:rPr>
                        <a:t>On‑brand edits (in PowerPoint): </a:t>
                      </a:r>
                      <a:r>
                        <a:rPr lang="en-US" sz="1100">
                          <a:latin typeface="+mn-lt"/>
                          <a:cs typeface="Segoe Sans Display" pitchFamily="2" charset="0"/>
                        </a:rPr>
                        <a:t>“Add a new slide using my company template.” + “Make sure this deck follows brand guidelines.”</a:t>
                      </a:r>
                    </a:p>
                  </a:txBody>
                  <a:tcPr>
                    <a:lnL w="6350" cap="flat" cmpd="sng" algn="ctr">
                      <a:solidFill>
                        <a:schemeClr val="bg1">
                          <a:lumMod val="85000"/>
                        </a:schemeClr>
                      </a:solidFill>
                      <a:prstDash val="solid"/>
                      <a:round/>
                      <a:headEnd type="none" w="med" len="med"/>
                      <a:tailEnd type="none" w="med" len="med"/>
                    </a:lnL>
                    <a:lnR>
                      <a:noFill/>
                    </a:lnR>
                    <a:lnT w="635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6276378"/>
                  </a:ext>
                </a:extLst>
              </a:tr>
            </a:tbl>
          </a:graphicData>
        </a:graphic>
      </p:graphicFrame>
    </p:spTree>
    <p:extLst>
      <p:ext uri="{BB962C8B-B14F-4D97-AF65-F5344CB8AC3E}">
        <p14:creationId xmlns:p14="http://schemas.microsoft.com/office/powerpoint/2010/main" val="242291908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7B707-10D6-9064-42DF-834817A7A54D}"/>
            </a:ext>
          </a:extLst>
        </p:cNvPr>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F8A712A5-4EA3-56BF-EB80-65D4A98628D0}"/>
              </a:ext>
              <a:ext uri="{C183D7F6-B498-43B3-948B-1728B52AA6E4}">
                <adec:decorative xmlns:adec="http://schemas.microsoft.com/office/drawing/2017/decorative" val="1"/>
              </a:ext>
            </a:extLst>
          </p:cNvPr>
          <p:cNvSpPr/>
          <p:nvPr/>
        </p:nvSpPr>
        <p:spPr bwMode="auto">
          <a:xfrm>
            <a:off x="571500" y="1640301"/>
            <a:ext cx="11049000" cy="5002022"/>
          </a:xfrm>
          <a:prstGeom prst="roundRect">
            <a:avLst>
              <a:gd name="adj" fmla="val 2254"/>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bIns="187036" rtlCol="0" anchor="t"/>
          <a:lstStyle/>
          <a:p>
            <a:pPr defTabSz="311719"/>
            <a:endParaRPr lang="en-US" sz="955">
              <a:solidFill>
                <a:srgbClr val="091F2C"/>
              </a:solidFill>
              <a:cs typeface="Segoe Sans Display" pitchFamily="2" charset="0"/>
            </a:endParaRPr>
          </a:p>
        </p:txBody>
      </p:sp>
      <p:sp>
        <p:nvSpPr>
          <p:cNvPr id="29" name="Oval 28">
            <a:extLst>
              <a:ext uri="{FF2B5EF4-FFF2-40B4-BE49-F238E27FC236}">
                <a16:creationId xmlns:a16="http://schemas.microsoft.com/office/drawing/2014/main" id="{26DAB1E5-3F10-D887-FB64-E34CFFEDA454}"/>
              </a:ext>
              <a:ext uri="{C183D7F6-B498-43B3-948B-1728B52AA6E4}">
                <adec:decorative xmlns:adec="http://schemas.microsoft.com/office/drawing/2017/decorative" val="1"/>
              </a:ext>
            </a:extLst>
          </p:cNvPr>
          <p:cNvSpPr/>
          <p:nvPr/>
        </p:nvSpPr>
        <p:spPr bwMode="auto">
          <a:xfrm>
            <a:off x="10270856" y="1825071"/>
            <a:ext cx="660938" cy="660938"/>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30" name="Picture 29">
            <a:extLst>
              <a:ext uri="{FF2B5EF4-FFF2-40B4-BE49-F238E27FC236}">
                <a16:creationId xmlns:a16="http://schemas.microsoft.com/office/drawing/2014/main" id="{F412F70E-DE2C-93B8-4DBE-EBA90AB54E61}"/>
              </a:ext>
              <a:ext uri="{C183D7F6-B498-43B3-948B-1728B52AA6E4}">
                <adec:decorative xmlns:adec="http://schemas.microsoft.com/office/drawing/2017/decorative" val="1"/>
              </a:ext>
            </a:extLst>
          </p:cNvPr>
          <p:cNvPicPr>
            <a:picLocks/>
          </p:cNvPicPr>
          <p:nvPr/>
        </p:nvPicPr>
        <p:blipFill rotWithShape="1">
          <a:blip r:embed="rId3">
            <a:extLst>
              <a:ext uri="{28A0092B-C50C-407E-A947-70E740481C1C}">
                <a14:useLocalDpi xmlns:a14="http://schemas.microsoft.com/office/drawing/2010/main" val="0"/>
              </a:ext>
            </a:extLst>
          </a:blip>
          <a:srcRect l="7843" r="7843"/>
          <a:stretch>
            <a:fillRect/>
          </a:stretch>
        </p:blipFill>
        <p:spPr>
          <a:xfrm>
            <a:off x="10295398" y="1850645"/>
            <a:ext cx="611857" cy="609791"/>
          </a:xfrm>
          <a:prstGeom prst="ellipse">
            <a:avLst/>
          </a:prstGeom>
        </p:spPr>
      </p:pic>
      <p:sp>
        <p:nvSpPr>
          <p:cNvPr id="26" name="Oval 25">
            <a:extLst>
              <a:ext uri="{FF2B5EF4-FFF2-40B4-BE49-F238E27FC236}">
                <a16:creationId xmlns:a16="http://schemas.microsoft.com/office/drawing/2014/main" id="{809748B2-3E1B-5294-3DE8-7F6E9EFB1E3F}"/>
              </a:ext>
              <a:ext uri="{C183D7F6-B498-43B3-948B-1728B52AA6E4}">
                <adec:decorative xmlns:adec="http://schemas.microsoft.com/office/drawing/2017/decorative" val="1"/>
              </a:ext>
            </a:extLst>
          </p:cNvPr>
          <p:cNvSpPr/>
          <p:nvPr/>
        </p:nvSpPr>
        <p:spPr bwMode="auto">
          <a:xfrm>
            <a:off x="4155806" y="1825071"/>
            <a:ext cx="660938" cy="660938"/>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31" name="Picture 30">
            <a:extLst>
              <a:ext uri="{FF2B5EF4-FFF2-40B4-BE49-F238E27FC236}">
                <a16:creationId xmlns:a16="http://schemas.microsoft.com/office/drawing/2014/main" id="{0D7611CC-527F-C167-11EC-8C5EF8060E81}"/>
              </a:ext>
              <a:ext uri="{C183D7F6-B498-43B3-948B-1728B52AA6E4}">
                <adec:decorative xmlns:adec="http://schemas.microsoft.com/office/drawing/2017/decorative" val="1"/>
              </a:ext>
            </a:extLst>
          </p:cNvPr>
          <p:cNvPicPr>
            <a:picLocks/>
          </p:cNvPicPr>
          <p:nvPr/>
        </p:nvPicPr>
        <p:blipFill rotWithShape="1">
          <a:blip r:embed="rId4">
            <a:extLst>
              <a:ext uri="{28A0092B-C50C-407E-A947-70E740481C1C}">
                <a14:useLocalDpi xmlns:a14="http://schemas.microsoft.com/office/drawing/2010/main" val="0"/>
              </a:ext>
            </a:extLst>
          </a:blip>
          <a:srcRect l="8049" r="8049"/>
          <a:stretch/>
        </p:blipFill>
        <p:spPr>
          <a:xfrm>
            <a:off x="4180347" y="1850646"/>
            <a:ext cx="611857" cy="609791"/>
          </a:xfrm>
          <a:prstGeom prst="ellipse">
            <a:avLst/>
          </a:prstGeom>
        </p:spPr>
      </p:pic>
      <p:sp>
        <p:nvSpPr>
          <p:cNvPr id="27" name="Oval 26">
            <a:extLst>
              <a:ext uri="{FF2B5EF4-FFF2-40B4-BE49-F238E27FC236}">
                <a16:creationId xmlns:a16="http://schemas.microsoft.com/office/drawing/2014/main" id="{4AEE93F3-768E-8E69-0FA2-1FD5BCA5EED4}"/>
              </a:ext>
              <a:ext uri="{C183D7F6-B498-43B3-948B-1728B52AA6E4}">
                <adec:decorative xmlns:adec="http://schemas.microsoft.com/office/drawing/2017/decorative" val="1"/>
              </a:ext>
            </a:extLst>
          </p:cNvPr>
          <p:cNvSpPr/>
          <p:nvPr/>
        </p:nvSpPr>
        <p:spPr bwMode="auto">
          <a:xfrm>
            <a:off x="6194156" y="1825071"/>
            <a:ext cx="660938" cy="660938"/>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32" name="Picture 31">
            <a:extLst>
              <a:ext uri="{FF2B5EF4-FFF2-40B4-BE49-F238E27FC236}">
                <a16:creationId xmlns:a16="http://schemas.microsoft.com/office/drawing/2014/main" id="{A47F871C-5FD9-219E-7BA2-4EA6847346B4}"/>
              </a:ext>
              <a:ext uri="{C183D7F6-B498-43B3-948B-1728B52AA6E4}">
                <adec:decorative xmlns:adec="http://schemas.microsoft.com/office/drawing/2017/decorative" val="1"/>
              </a:ext>
            </a:extLst>
          </p:cNvPr>
          <p:cNvPicPr>
            <a:picLocks/>
          </p:cNvPicPr>
          <p:nvPr/>
        </p:nvPicPr>
        <p:blipFill rotWithShape="1">
          <a:blip r:embed="rId5">
            <a:extLst>
              <a:ext uri="{28A0092B-C50C-407E-A947-70E740481C1C}">
                <a14:useLocalDpi xmlns:a14="http://schemas.microsoft.com/office/drawing/2010/main" val="0"/>
              </a:ext>
            </a:extLst>
          </a:blip>
          <a:srcRect l="8049" r="8049"/>
          <a:stretch/>
        </p:blipFill>
        <p:spPr>
          <a:xfrm>
            <a:off x="6218697" y="1850645"/>
            <a:ext cx="611857" cy="609791"/>
          </a:xfrm>
          <a:prstGeom prst="ellipse">
            <a:avLst/>
          </a:prstGeom>
        </p:spPr>
      </p:pic>
      <p:sp>
        <p:nvSpPr>
          <p:cNvPr id="28" name="Oval 27">
            <a:extLst>
              <a:ext uri="{FF2B5EF4-FFF2-40B4-BE49-F238E27FC236}">
                <a16:creationId xmlns:a16="http://schemas.microsoft.com/office/drawing/2014/main" id="{433CFC9D-E302-3612-E770-262572405AB6}"/>
              </a:ext>
              <a:ext uri="{C183D7F6-B498-43B3-948B-1728B52AA6E4}">
                <adec:decorative xmlns:adec="http://schemas.microsoft.com/office/drawing/2017/decorative" val="1"/>
              </a:ext>
            </a:extLst>
          </p:cNvPr>
          <p:cNvSpPr/>
          <p:nvPr/>
        </p:nvSpPr>
        <p:spPr bwMode="auto">
          <a:xfrm>
            <a:off x="8232506" y="1825071"/>
            <a:ext cx="660938" cy="660938"/>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33" name="Picture 32">
            <a:extLst>
              <a:ext uri="{FF2B5EF4-FFF2-40B4-BE49-F238E27FC236}">
                <a16:creationId xmlns:a16="http://schemas.microsoft.com/office/drawing/2014/main" id="{F9E73D8C-95DA-326C-D6A6-B43A9B6263BB}"/>
              </a:ext>
              <a:ext uri="{C183D7F6-B498-43B3-948B-1728B52AA6E4}">
                <adec:decorative xmlns:adec="http://schemas.microsoft.com/office/drawing/2017/decorative" val="1"/>
              </a:ext>
            </a:extLst>
          </p:cNvPr>
          <p:cNvPicPr>
            <a:picLocks/>
          </p:cNvPicPr>
          <p:nvPr/>
        </p:nvPicPr>
        <p:blipFill rotWithShape="1">
          <a:blip r:embed="rId6">
            <a:extLst>
              <a:ext uri="{28A0092B-C50C-407E-A947-70E740481C1C}">
                <a14:useLocalDpi xmlns:a14="http://schemas.microsoft.com/office/drawing/2010/main" val="0"/>
              </a:ext>
            </a:extLst>
          </a:blip>
          <a:srcRect l="7843" r="7843"/>
          <a:stretch>
            <a:fillRect/>
          </a:stretch>
        </p:blipFill>
        <p:spPr>
          <a:xfrm>
            <a:off x="8257048" y="1850645"/>
            <a:ext cx="611857" cy="609791"/>
          </a:xfrm>
          <a:prstGeom prst="ellipse">
            <a:avLst/>
          </a:prstGeom>
        </p:spPr>
      </p:pic>
      <p:sp>
        <p:nvSpPr>
          <p:cNvPr id="25" name="Oval 24">
            <a:extLst>
              <a:ext uri="{FF2B5EF4-FFF2-40B4-BE49-F238E27FC236}">
                <a16:creationId xmlns:a16="http://schemas.microsoft.com/office/drawing/2014/main" id="{8272FF78-CF8C-1D15-9E8F-C9763FD30370}"/>
              </a:ext>
              <a:ext uri="{C183D7F6-B498-43B3-948B-1728B52AA6E4}">
                <adec:decorative xmlns:adec="http://schemas.microsoft.com/office/drawing/2017/decorative" val="1"/>
              </a:ext>
            </a:extLst>
          </p:cNvPr>
          <p:cNvSpPr/>
          <p:nvPr/>
        </p:nvSpPr>
        <p:spPr bwMode="auto">
          <a:xfrm>
            <a:off x="2117456" y="1825071"/>
            <a:ext cx="660938" cy="660938"/>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5" name="Picture 4">
            <a:extLst>
              <a:ext uri="{FF2B5EF4-FFF2-40B4-BE49-F238E27FC236}">
                <a16:creationId xmlns:a16="http://schemas.microsoft.com/office/drawing/2014/main" id="{66870413-4AEC-94C4-095B-D423AE2CDF41}"/>
              </a:ext>
              <a:ext uri="{C183D7F6-B498-43B3-948B-1728B52AA6E4}">
                <adec:decorative xmlns:adec="http://schemas.microsoft.com/office/drawing/2017/decorative" val="1"/>
              </a:ext>
            </a:extLst>
          </p:cNvPr>
          <p:cNvPicPr>
            <a:picLocks noChangeAspect="1"/>
          </p:cNvPicPr>
          <p:nvPr/>
        </p:nvPicPr>
        <p:blipFill rotWithShape="1">
          <a:blip r:embed="rId7">
            <a:extLst>
              <a:ext uri="{28A0092B-C50C-407E-A947-70E740481C1C}">
                <a14:useLocalDpi xmlns:a14="http://schemas.microsoft.com/office/drawing/2010/main" val="0"/>
              </a:ext>
            </a:extLst>
          </a:blip>
          <a:srcRect l="32645" t="12229" r="17578" b="13359"/>
          <a:stretch>
            <a:fillRect/>
          </a:stretch>
        </p:blipFill>
        <p:spPr>
          <a:xfrm>
            <a:off x="2141998" y="1850646"/>
            <a:ext cx="611857" cy="609791"/>
          </a:xfrm>
          <a:custGeom>
            <a:avLst/>
            <a:gdLst>
              <a:gd name="connsiteX0" fmla="*/ 314698 w 629396"/>
              <a:gd name="connsiteY0" fmla="*/ 0 h 627270"/>
              <a:gd name="connsiteX1" fmla="*/ 629396 w 629396"/>
              <a:gd name="connsiteY1" fmla="*/ 313635 h 627270"/>
              <a:gd name="connsiteX2" fmla="*/ 314698 w 629396"/>
              <a:gd name="connsiteY2" fmla="*/ 627270 h 627270"/>
              <a:gd name="connsiteX3" fmla="*/ 0 w 629396"/>
              <a:gd name="connsiteY3" fmla="*/ 313635 h 627270"/>
              <a:gd name="connsiteX4" fmla="*/ 314698 w 629396"/>
              <a:gd name="connsiteY4" fmla="*/ 0 h 627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396" h="627270">
                <a:moveTo>
                  <a:pt x="314698" y="0"/>
                </a:moveTo>
                <a:cubicBezTo>
                  <a:pt x="488501" y="0"/>
                  <a:pt x="629396" y="140419"/>
                  <a:pt x="629396" y="313635"/>
                </a:cubicBezTo>
                <a:cubicBezTo>
                  <a:pt x="629396" y="486851"/>
                  <a:pt x="488501" y="627270"/>
                  <a:pt x="314698" y="627270"/>
                </a:cubicBezTo>
                <a:cubicBezTo>
                  <a:pt x="140895" y="627270"/>
                  <a:pt x="0" y="486851"/>
                  <a:pt x="0" y="313635"/>
                </a:cubicBezTo>
                <a:cubicBezTo>
                  <a:pt x="0" y="140419"/>
                  <a:pt x="140895" y="0"/>
                  <a:pt x="314698" y="0"/>
                </a:cubicBezTo>
                <a:close/>
              </a:path>
            </a:pathLst>
          </a:custGeom>
        </p:spPr>
      </p:pic>
      <p:sp>
        <p:nvSpPr>
          <p:cNvPr id="2" name="Title 1">
            <a:extLst>
              <a:ext uri="{FF2B5EF4-FFF2-40B4-BE49-F238E27FC236}">
                <a16:creationId xmlns:a16="http://schemas.microsoft.com/office/drawing/2014/main" id="{3E597773-7CA9-46B6-67E4-F7465923D8BA}"/>
              </a:ext>
            </a:extLst>
          </p:cNvPr>
          <p:cNvSpPr>
            <a:spLocks noGrp="1"/>
          </p:cNvSpPr>
          <p:nvPr>
            <p:ph type="title"/>
          </p:nvPr>
        </p:nvSpPr>
        <p:spPr>
          <a:xfrm>
            <a:off x="588963" y="457200"/>
            <a:ext cx="11017250" cy="554038"/>
          </a:xfrm>
        </p:spPr>
        <p:txBody>
          <a:bodyPr/>
          <a:lstStyle/>
          <a:p>
            <a:r>
              <a:rPr lang="en-US"/>
              <a:t>Word Agent in Action</a:t>
            </a:r>
            <a:endParaRPr lang="en-GB"/>
          </a:p>
        </p:txBody>
      </p:sp>
      <p:sp>
        <p:nvSpPr>
          <p:cNvPr id="9" name="1Text">
            <a:extLst>
              <a:ext uri="{FF2B5EF4-FFF2-40B4-BE49-F238E27FC236}">
                <a16:creationId xmlns:a16="http://schemas.microsoft.com/office/drawing/2014/main" id="{5190BF11-E5EC-F839-6059-B1D74BD8B6E1}"/>
              </a:ext>
            </a:extLst>
          </p:cNvPr>
          <p:cNvSpPr>
            <a:spLocks/>
          </p:cNvSpPr>
          <p:nvPr/>
        </p:nvSpPr>
        <p:spPr bwMode="auto">
          <a:xfrm>
            <a:off x="8307573" y="457200"/>
            <a:ext cx="3579627" cy="329637"/>
          </a:xfrm>
          <a:prstGeom prst="roundRect">
            <a:avLst>
              <a:gd name="adj" fmla="val 12065"/>
            </a:avLst>
          </a:prstGeom>
          <a:gradFill flip="none" rotWithShape="1">
            <a:gsLst>
              <a:gs pos="11000">
                <a:schemeClr val="accent1"/>
              </a:gs>
              <a:gs pos="100000">
                <a:schemeClr val="accent2"/>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latin typeface="+mj-lt"/>
              </a:rPr>
              <a:t>Included with Microsoft 365 Copilot</a:t>
            </a:r>
          </a:p>
        </p:txBody>
      </p:sp>
      <p:sp>
        <p:nvSpPr>
          <p:cNvPr id="14" name="Text Placeholder 18">
            <a:extLst>
              <a:ext uri="{FF2B5EF4-FFF2-40B4-BE49-F238E27FC236}">
                <a16:creationId xmlns:a16="http://schemas.microsoft.com/office/drawing/2014/main" id="{13845E4C-5D1D-D361-F839-8CA388F31921}"/>
              </a:ext>
            </a:extLst>
          </p:cNvPr>
          <p:cNvSpPr txBox="1">
            <a:spLocks/>
          </p:cNvSpPr>
          <p:nvPr/>
        </p:nvSpPr>
        <p:spPr>
          <a:xfrm>
            <a:off x="586581" y="1166812"/>
            <a:ext cx="11221106" cy="215444"/>
          </a:xfrm>
          <a:prstGeom prst="rect">
            <a:avLst/>
          </a:prstGeom>
        </p:spPr>
        <p:txBody>
          <a:bodyPr vert="horz" wrap="square" lIns="0" tIns="0" rIns="0" bIns="0" rtlCol="0">
            <a:spAutoFit/>
          </a:bodyPr>
          <a:lstStyle>
            <a:lvl1pPr marL="228605" marR="0" indent="-228605" algn="l" defTabSz="93276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9" marR="0" indent="-228605" algn="l" defTabSz="93276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38" marR="0" indent="-200029" algn="l" defTabSz="93276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80" marR="0" indent="-180979" algn="l" defTabSz="93276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59" marR="0" indent="-168278" algn="l" defTabSz="93276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91" indent="-233191" algn="l" defTabSz="93276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73" indent="-233191" algn="l" defTabSz="93276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853" indent="-233191" algn="l" defTabSz="93276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234" indent="-233191" algn="l" defTabSz="93276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400"/>
              <a:t>Word Agent creates and refines long‑form documents from a prompt — handling structure, research, and formatting so you can focus on ideas.</a:t>
            </a:r>
          </a:p>
        </p:txBody>
      </p:sp>
      <p:sp>
        <p:nvSpPr>
          <p:cNvPr id="13" name="Rectangle: Top Corners Rounded 12">
            <a:extLst>
              <a:ext uri="{FF2B5EF4-FFF2-40B4-BE49-F238E27FC236}">
                <a16:creationId xmlns:a16="http://schemas.microsoft.com/office/drawing/2014/main" id="{BC63DFE9-D20D-E74D-2F72-008083561260}"/>
              </a:ext>
              <a:ext uri="{C183D7F6-B498-43B3-948B-1728B52AA6E4}">
                <adec:decorative xmlns:adec="http://schemas.microsoft.com/office/drawing/2017/decorative" val="0"/>
              </a:ext>
            </a:extLst>
          </p:cNvPr>
          <p:cNvSpPr/>
          <p:nvPr/>
        </p:nvSpPr>
        <p:spPr bwMode="auto">
          <a:xfrm rot="5400000">
            <a:off x="849566" y="1556168"/>
            <a:ext cx="315044" cy="852849"/>
          </a:xfrm>
          <a:prstGeom prst="round2SameRect">
            <a:avLst/>
          </a:prstGeom>
          <a:solidFill>
            <a:srgbClr val="0A1F2B">
              <a:lumMod val="20000"/>
              <a:lumOff val="80000"/>
            </a:srgbClr>
          </a:solidFill>
          <a:ln w="12700" cap="flat" cmpd="sng" algn="ctr">
            <a:noFill/>
            <a:prstDash val="solid"/>
          </a:ln>
          <a:effectLst>
            <a:outerShdw blurRad="177800" dist="25400" algn="tl" rotWithShape="0">
              <a:prstClr val="black">
                <a:alpha val="10000"/>
              </a:prstClr>
            </a:outerShdw>
          </a:effectLst>
        </p:spPr>
        <p:txBody>
          <a:bodyPr vert="vert270" wrap="square" lIns="45720" tIns="45720" rIns="4572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j-lt"/>
                <a:ea typeface="+mn-ea"/>
                <a:cs typeface="+mn-cs"/>
              </a:rPr>
              <a:t>Examples</a:t>
            </a:r>
            <a:endParaRPr kumimoji="0" lang="en-US" sz="1200" b="0" i="0" u="none" strike="noStrike" kern="0" cap="none" spc="0" normalizeH="0" baseline="0" noProof="0">
              <a:ln>
                <a:noFill/>
              </a:ln>
              <a:solidFill>
                <a:srgbClr val="091F2C"/>
              </a:solidFill>
              <a:effectLst/>
              <a:uLnTx/>
              <a:uFillTx/>
              <a:latin typeface="+mj-lt"/>
              <a:ea typeface="+mn-ea"/>
              <a:cs typeface="+mn-cs"/>
            </a:endParaRPr>
          </a:p>
        </p:txBody>
      </p:sp>
      <p:graphicFrame>
        <p:nvGraphicFramePr>
          <p:cNvPr id="40" name="Table 39">
            <a:extLst>
              <a:ext uri="{FF2B5EF4-FFF2-40B4-BE49-F238E27FC236}">
                <a16:creationId xmlns:a16="http://schemas.microsoft.com/office/drawing/2014/main" id="{296553B6-1BFA-A41C-E7E4-3CC1E6909451}"/>
              </a:ext>
            </a:extLst>
          </p:cNvPr>
          <p:cNvGraphicFramePr>
            <a:graphicFrameLocks noGrp="1"/>
          </p:cNvGraphicFramePr>
          <p:nvPr>
            <p:extLst>
              <p:ext uri="{D42A27DB-BD31-4B8C-83A1-F6EECF244321}">
                <p14:modId xmlns:p14="http://schemas.microsoft.com/office/powerpoint/2010/main" val="2714063875"/>
              </p:ext>
            </p:extLst>
          </p:nvPr>
        </p:nvGraphicFramePr>
        <p:xfrm>
          <a:off x="571499" y="2375123"/>
          <a:ext cx="11034712" cy="4267200"/>
        </p:xfrm>
        <a:graphic>
          <a:graphicData uri="http://schemas.openxmlformats.org/drawingml/2006/table">
            <a:tbl>
              <a:tblPr firstRow="1" firstCol="1" bandRow="1">
                <a:tableStyleId>{5C22544A-7EE6-4342-B048-85BDC9FD1C3A}</a:tableStyleId>
              </a:tblPr>
              <a:tblGrid>
                <a:gridCol w="850046">
                  <a:extLst>
                    <a:ext uri="{9D8B030D-6E8A-4147-A177-3AD203B41FA5}">
                      <a16:colId xmlns:a16="http://schemas.microsoft.com/office/drawing/2014/main" val="419529123"/>
                    </a:ext>
                  </a:extLst>
                </a:gridCol>
                <a:gridCol w="2036933">
                  <a:extLst>
                    <a:ext uri="{9D8B030D-6E8A-4147-A177-3AD203B41FA5}">
                      <a16:colId xmlns:a16="http://schemas.microsoft.com/office/drawing/2014/main" val="1793691201"/>
                    </a:ext>
                  </a:extLst>
                </a:gridCol>
                <a:gridCol w="2036933">
                  <a:extLst>
                    <a:ext uri="{9D8B030D-6E8A-4147-A177-3AD203B41FA5}">
                      <a16:colId xmlns:a16="http://schemas.microsoft.com/office/drawing/2014/main" val="757685473"/>
                    </a:ext>
                  </a:extLst>
                </a:gridCol>
                <a:gridCol w="2036933">
                  <a:extLst>
                    <a:ext uri="{9D8B030D-6E8A-4147-A177-3AD203B41FA5}">
                      <a16:colId xmlns:a16="http://schemas.microsoft.com/office/drawing/2014/main" val="1936690869"/>
                    </a:ext>
                  </a:extLst>
                </a:gridCol>
                <a:gridCol w="2156439">
                  <a:extLst>
                    <a:ext uri="{9D8B030D-6E8A-4147-A177-3AD203B41FA5}">
                      <a16:colId xmlns:a16="http://schemas.microsoft.com/office/drawing/2014/main" val="717494166"/>
                    </a:ext>
                  </a:extLst>
                </a:gridCol>
                <a:gridCol w="1917428">
                  <a:extLst>
                    <a:ext uri="{9D8B030D-6E8A-4147-A177-3AD203B41FA5}">
                      <a16:colId xmlns:a16="http://schemas.microsoft.com/office/drawing/2014/main" val="2661904891"/>
                    </a:ext>
                  </a:extLst>
                </a:gridCol>
              </a:tblGrid>
              <a:tr h="0">
                <a:tc>
                  <a:txBody>
                    <a:bodyPr/>
                    <a:lstStyle/>
                    <a:p>
                      <a:pPr algn="ctr"/>
                      <a:endParaRPr lang="en-US" sz="1200" b="0">
                        <a:latin typeface="+mn-lt"/>
                      </a:endParaRPr>
                    </a:p>
                  </a:txBody>
                  <a:tcPr>
                    <a:lnL w="190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a:latin typeface="+mn-lt"/>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a:latin typeface="+mn-lt"/>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a:latin typeface="+mn-lt"/>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a:latin typeface="+mn-lt"/>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a:latin typeface="+mn-lt"/>
                      </a:endParaRPr>
                    </a:p>
                  </a:txBody>
                  <a:tcPr>
                    <a:lnL w="63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67051948"/>
                  </a:ext>
                </a:extLst>
              </a:tr>
              <a:tr h="0">
                <a:tc>
                  <a:txBody>
                    <a:bodyPr/>
                    <a:lstStyle/>
                    <a:p>
                      <a:pPr marL="0" marR="0" lvl="2" indent="0" algn="ctr" defTabSz="457200" rtl="0" eaLnBrk="1" fontAlgn="auto" latinLnBrk="0" hangingPunct="1">
                        <a:lnSpc>
                          <a:spcPct val="100000"/>
                        </a:lnSpc>
                        <a:spcBef>
                          <a:spcPts val="400"/>
                        </a:spcBef>
                        <a:spcAft>
                          <a:spcPts val="0"/>
                        </a:spcAft>
                        <a:buClrTx/>
                        <a:buSzPct val="90000"/>
                        <a:buFontTx/>
                        <a:buNone/>
                        <a:tabLst/>
                        <a:defRPr/>
                      </a:pPr>
                      <a:endParaRPr kumimoji="0" lang="en-US" sz="1200" b="0" i="0" u="none" strike="noStrike" kern="1200" cap="none" spc="0" normalizeH="0" baseline="0">
                        <a:ln>
                          <a:noFill/>
                        </a:ln>
                        <a:solidFill>
                          <a:schemeClr val="accent1"/>
                        </a:solidFill>
                        <a:effectLst/>
                        <a:uLnTx/>
                        <a:uFillTx/>
                        <a:latin typeface="Segoe Sans Display Semibold"/>
                        <a:ea typeface="+mn-ea"/>
                        <a:cs typeface="+mn-cs"/>
                      </a:endParaRPr>
                    </a:p>
                  </a:txBody>
                  <a:tcPr>
                    <a:lnL w="190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2" indent="0" algn="ctr" defTabSz="457200" rtl="0" eaLnBrk="1" fontAlgn="auto" latinLnBrk="0" hangingPunct="1">
                        <a:lnSpc>
                          <a:spcPct val="100000"/>
                        </a:lnSpc>
                        <a:spcBef>
                          <a:spcPts val="400"/>
                        </a:spcBef>
                        <a:spcAft>
                          <a:spcPts val="0"/>
                        </a:spcAft>
                        <a:buClrTx/>
                        <a:buSzPct val="90000"/>
                        <a:buFontTx/>
                        <a:buNone/>
                        <a:tabLst/>
                        <a:defRPr/>
                      </a:pPr>
                      <a:r>
                        <a:rPr kumimoji="0" lang="en-US" sz="1200" b="0" i="0" u="none" strike="noStrike" kern="1200" cap="none" spc="0" normalizeH="0" baseline="0">
                          <a:ln>
                            <a:noFill/>
                          </a:ln>
                          <a:solidFill>
                            <a:schemeClr val="accent1"/>
                          </a:solidFill>
                          <a:effectLst/>
                          <a:uLnTx/>
                          <a:uFillTx/>
                          <a:latin typeface="+mj-lt"/>
                          <a:ea typeface="+mn-ea"/>
                          <a:cs typeface="+mn-cs"/>
                        </a:rPr>
                        <a:t>Proposal creation</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2" indent="0" algn="ctr" defTabSz="457200" rtl="0" eaLnBrk="1" fontAlgn="auto" latinLnBrk="0" hangingPunct="1">
                        <a:lnSpc>
                          <a:spcPct val="100000"/>
                        </a:lnSpc>
                        <a:spcBef>
                          <a:spcPts val="400"/>
                        </a:spcBef>
                        <a:spcAft>
                          <a:spcPts val="0"/>
                        </a:spcAft>
                        <a:buClrTx/>
                        <a:buSzPct val="90000"/>
                        <a:buFontTx/>
                        <a:buNone/>
                        <a:tabLst/>
                        <a:defRPr/>
                      </a:pPr>
                      <a:r>
                        <a:rPr kumimoji="0" lang="en-US" sz="1200" b="0" i="0" u="none" strike="noStrike" kern="1200" cap="none" spc="0" normalizeH="0" baseline="0">
                          <a:ln>
                            <a:noFill/>
                          </a:ln>
                          <a:solidFill>
                            <a:schemeClr val="accent1"/>
                          </a:solidFill>
                          <a:effectLst/>
                          <a:uLnTx/>
                          <a:uFillTx/>
                          <a:latin typeface="+mj-lt"/>
                          <a:ea typeface="+mn-ea"/>
                          <a:cs typeface="+mn-cs"/>
                        </a:rPr>
                        <a:t>Event update</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2" indent="0" algn="ctr" defTabSz="457200" rtl="0" eaLnBrk="1" fontAlgn="auto" latinLnBrk="0" hangingPunct="1">
                        <a:lnSpc>
                          <a:spcPct val="100000"/>
                        </a:lnSpc>
                        <a:spcBef>
                          <a:spcPts val="400"/>
                        </a:spcBef>
                        <a:spcAft>
                          <a:spcPts val="0"/>
                        </a:spcAft>
                        <a:buClrTx/>
                        <a:buSzPct val="90000"/>
                        <a:buFontTx/>
                        <a:buNone/>
                        <a:tabLst/>
                        <a:defRPr/>
                      </a:pPr>
                      <a:r>
                        <a:rPr kumimoji="0" lang="en-US" sz="1200" b="0" i="0" u="none" strike="noStrike" kern="1200" cap="none" spc="0" normalizeH="0" baseline="0">
                          <a:ln>
                            <a:noFill/>
                          </a:ln>
                          <a:solidFill>
                            <a:schemeClr val="accent1"/>
                          </a:solidFill>
                          <a:effectLst/>
                          <a:uLnTx/>
                          <a:uFillTx/>
                          <a:latin typeface="+mj-lt"/>
                          <a:ea typeface="+mn-ea"/>
                          <a:cs typeface="+mn-cs"/>
                        </a:rPr>
                        <a:t>Build a report</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2" indent="0" algn="ctr">
                        <a:lnSpc>
                          <a:spcPct val="100000"/>
                        </a:lnSpc>
                        <a:spcBef>
                          <a:spcPts val="400"/>
                        </a:spcBef>
                        <a:spcAft>
                          <a:spcPts val="0"/>
                        </a:spcAft>
                        <a:buNone/>
                      </a:pPr>
                      <a:r>
                        <a:rPr lang="en-US" sz="1200" b="0" i="0" u="none" strike="noStrike" kern="1200" cap="none" spc="0" normalizeH="0" baseline="0">
                          <a:ln>
                            <a:noFill/>
                          </a:ln>
                          <a:solidFill>
                            <a:schemeClr val="accent1"/>
                          </a:solidFill>
                          <a:effectLst/>
                          <a:uLnTx/>
                          <a:uFillTx/>
                          <a:latin typeface="Segoe Sans Display Semibold"/>
                          <a:ea typeface="+mn-ea"/>
                          <a:cs typeface="+mn-cs"/>
                        </a:rPr>
                        <a:t>Evaluate options</a:t>
                      </a:r>
                      <a:endParaRPr kumimoji="0" lang="en-US" sz="1200" b="0" i="0" u="none" strike="noStrike" kern="1200" cap="none" spc="0" normalizeH="0" baseline="0">
                        <a:ln>
                          <a:noFill/>
                        </a:ln>
                        <a:solidFill>
                          <a:schemeClr val="accent1"/>
                        </a:solidFill>
                        <a:effectLst/>
                        <a:uLnTx/>
                        <a:uFillTx/>
                        <a:latin typeface="Segoe Sans Display Semibold"/>
                        <a:ea typeface="+mn-ea"/>
                        <a:cs typeface="+mn-cs"/>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2" indent="0" algn="ctr" rtl="0" eaLnBrk="1" fontAlgn="auto" latinLnBrk="0" hangingPunct="1">
                        <a:lnSpc>
                          <a:spcPct val="100000"/>
                        </a:lnSpc>
                        <a:spcBef>
                          <a:spcPts val="400"/>
                        </a:spcBef>
                        <a:spcAft>
                          <a:spcPts val="0"/>
                        </a:spcAft>
                        <a:buClrTx/>
                        <a:buSzPct val="90000"/>
                        <a:buFontTx/>
                        <a:buNone/>
                      </a:pPr>
                      <a:r>
                        <a:rPr lang="en-US" sz="1200" b="0" i="0" u="none" strike="noStrike" kern="1200" cap="none" spc="0" normalizeH="0" baseline="0">
                          <a:ln>
                            <a:noFill/>
                          </a:ln>
                          <a:solidFill>
                            <a:schemeClr val="accent1"/>
                          </a:solidFill>
                          <a:effectLst/>
                          <a:uLnTx/>
                          <a:uFillTx/>
                          <a:latin typeface="Segoe Sans Display Semibold"/>
                          <a:ea typeface="+mn-ea"/>
                          <a:cs typeface="+mn-cs"/>
                        </a:rPr>
                        <a:t>Executive Summary</a:t>
                      </a:r>
                      <a:endParaRPr kumimoji="0" lang="en-US" sz="1200" b="0" i="0" u="none" strike="noStrike" kern="1200" cap="none" spc="0" normalizeH="0" baseline="0">
                        <a:ln>
                          <a:noFill/>
                        </a:ln>
                        <a:solidFill>
                          <a:schemeClr val="accent1"/>
                        </a:solidFill>
                        <a:effectLst/>
                        <a:uLnTx/>
                        <a:uFillTx/>
                        <a:latin typeface="Segoe Sans Display Semibold"/>
                        <a:ea typeface="+mn-ea"/>
                        <a:cs typeface="+mn-cs"/>
                      </a:endParaRPr>
                    </a:p>
                  </a:txBody>
                  <a:tcPr>
                    <a:lnL w="63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5780946"/>
                  </a:ext>
                </a:extLst>
              </a:tr>
              <a:tr h="0">
                <a:tc>
                  <a:txBody>
                    <a:bodyPr/>
                    <a:lstStyle/>
                    <a:p>
                      <a:pPr marL="0" marR="0" lvl="0" indent="0" algn="l" defTabSz="932742" rtl="0" eaLnBrk="1" fontAlgn="auto" latinLnBrk="0" hangingPunct="1">
                        <a:lnSpc>
                          <a:spcPct val="100000"/>
                        </a:lnSpc>
                        <a:spcBef>
                          <a:spcPts val="30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mj-lt"/>
                          <a:ea typeface="+mj-ea"/>
                          <a:cs typeface="+mj-cs"/>
                        </a:rPr>
                        <a:t>Prompt</a:t>
                      </a:r>
                      <a:endParaRPr kumimoji="0" lang="en-US" sz="1200" b="0" i="0" u="none" strike="noStrike" kern="1200" cap="none" spc="0" normalizeH="0" baseline="0">
                        <a:ln>
                          <a:noFill/>
                        </a:ln>
                        <a:solidFill>
                          <a:schemeClr val="tx1"/>
                        </a:solidFill>
                        <a:effectLst/>
                        <a:uLnTx/>
                        <a:uFillTx/>
                        <a:latin typeface="+mj-lt"/>
                        <a:ea typeface="+mj-ea"/>
                        <a:cs typeface="+mj-cs"/>
                      </a:endParaRPr>
                    </a:p>
                  </a:txBody>
                  <a:tcPr>
                    <a:lnL w="190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200" b="0" i="1" kern="1200">
                          <a:solidFill>
                            <a:schemeClr val="tx1"/>
                          </a:solidFill>
                          <a:latin typeface="+mn-lt"/>
                          <a:ea typeface="+mn-ea"/>
                          <a:cs typeface="+mn-cs"/>
                        </a:rPr>
                        <a:t>Create a proposal for [customer/product] using [file] as a template.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kern="1200">
                          <a:solidFill>
                            <a:schemeClr val="tx1"/>
                          </a:solidFill>
                          <a:latin typeface="+mn-lt"/>
                          <a:ea typeface="+mn-ea"/>
                          <a:cs typeface="+mn-cs"/>
                        </a:rPr>
                        <a:t>Pull context from emails, Teams chats, meeting transcripts, and recent customer files (last 90 days)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kern="1200">
                          <a:solidFill>
                            <a:schemeClr val="tx1"/>
                          </a:solidFill>
                          <a:latin typeface="+mn-lt"/>
                          <a:ea typeface="+mn-ea"/>
                          <a:cs typeface="+mn-cs"/>
                        </a:rPr>
                        <a:t>Include: customer situation, recommended solution (and options), assumptions, milestones, risks, ROI/pricing placeholder</a:t>
                      </a:r>
                    </a:p>
                    <a:p>
                      <a:pPr marL="171450" marR="0" lvl="0" indent="-171450" algn="l" rtl="0" eaLnBrk="1" fontAlgn="auto" latinLnBrk="0" hangingPunct="1">
                        <a:lnSpc>
                          <a:spcPct val="100000"/>
                        </a:lnSpc>
                        <a:spcBef>
                          <a:spcPts val="0"/>
                        </a:spcBef>
                        <a:spcAft>
                          <a:spcPts val="0"/>
                        </a:spcAft>
                        <a:buClrTx/>
                        <a:buSzTx/>
                        <a:buFont typeface="Arial" panose="020B0604020202020204" pitchFamily="34" charset="0"/>
                        <a:buChar char="•"/>
                      </a:pPr>
                      <a:r>
                        <a:rPr lang="en-US" sz="1200" b="0" i="1" kern="1200">
                          <a:solidFill>
                            <a:schemeClr val="tx1"/>
                          </a:solidFill>
                          <a:latin typeface="+mn-lt"/>
                          <a:ea typeface="+mn-ea"/>
                          <a:cs typeface="+mn-cs"/>
                        </a:rPr>
                        <a:t>Add the following sections: cover page, executive summary, table of contents, and next steps</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300"/>
                        </a:spcBef>
                        <a:spcAft>
                          <a:spcPts val="0"/>
                        </a:spcAft>
                        <a:buClrTx/>
                        <a:buSzTx/>
                        <a:buFontTx/>
                        <a:buNone/>
                      </a:pPr>
                      <a:r>
                        <a:rPr lang="en-US" sz="1200" b="0" i="1" kern="1200">
                          <a:solidFill>
                            <a:schemeClr val="tx1"/>
                          </a:solidFill>
                          <a:latin typeface="+mn-lt"/>
                          <a:ea typeface="+mn-ea"/>
                          <a:cs typeface="+mn-cs"/>
                        </a:rPr>
                        <a:t>Summarize [Company name] 2025 announcements and themes</a:t>
                      </a:r>
                    </a:p>
                    <a:p>
                      <a:pPr marL="171450" marR="0" lvl="0" indent="-171450" algn="l" rtl="0" eaLnBrk="1" fontAlgn="auto" latinLnBrk="0" hangingPunct="1">
                        <a:lnSpc>
                          <a:spcPct val="100000"/>
                        </a:lnSpc>
                        <a:spcBef>
                          <a:spcPts val="300"/>
                        </a:spcBef>
                        <a:spcAft>
                          <a:spcPts val="0"/>
                        </a:spcAft>
                        <a:buClrTx/>
                        <a:buSzTx/>
                        <a:buFont typeface="Arial" panose="020B0604020202020204" pitchFamily="34" charset="0"/>
                        <a:buChar char="•"/>
                      </a:pPr>
                      <a:r>
                        <a:rPr lang="en-US" sz="1200" b="0" i="1" kern="1200">
                          <a:solidFill>
                            <a:schemeClr val="tx1"/>
                          </a:solidFill>
                          <a:latin typeface="+mn-lt"/>
                          <a:ea typeface="+mn-ea"/>
                          <a:cs typeface="+mn-cs"/>
                        </a:rPr>
                        <a:t>Use Announcement-related emails, files in [folder], Teams chats, meetings, and internal strategy/roadmap docs (last 60–120 days)</a:t>
                      </a:r>
                    </a:p>
                    <a:p>
                      <a:pPr marL="171450" marR="0" lvl="0" indent="-171450" algn="l">
                        <a:lnSpc>
                          <a:spcPct val="100000"/>
                        </a:lnSpc>
                        <a:spcBef>
                          <a:spcPts val="300"/>
                        </a:spcBef>
                        <a:spcAft>
                          <a:spcPts val="0"/>
                        </a:spcAft>
                        <a:buClr>
                          <a:srgbClr val="091F2C"/>
                        </a:buClr>
                        <a:buSzTx/>
                        <a:buFont typeface="Arial,Sans-Serif" panose="020B0604020202020204" pitchFamily="34" charset="0"/>
                        <a:buChar char="•"/>
                      </a:pPr>
                      <a:r>
                        <a:rPr lang="en-US" sz="1200" b="0" i="1" u="none" strike="noStrike" kern="1200" noProof="0">
                          <a:solidFill>
                            <a:schemeClr val="tx1"/>
                          </a:solidFill>
                          <a:latin typeface="+mn-lt"/>
                          <a:ea typeface="+mn-ea"/>
                          <a:cs typeface="Segoe Sans Display"/>
                        </a:rPr>
                        <a:t>Map  announcements to our priorities</a:t>
                      </a:r>
                      <a:endParaRPr lang="en-US" sz="1200" b="0" i="0" u="none" strike="noStrike" kern="1200" noProof="0">
                        <a:solidFill>
                          <a:srgbClr val="091F2C"/>
                        </a:solidFill>
                        <a:latin typeface="+mn-lt"/>
                        <a:ea typeface="+mn-ea"/>
                        <a:cs typeface="Segoe Sans Display"/>
                      </a:endParaRPr>
                    </a:p>
                    <a:p>
                      <a:pPr marL="171450" marR="0" lvl="0" indent="-171450" algn="l" rtl="0" eaLnBrk="1" fontAlgn="auto" latinLnBrk="0" hangingPunct="1">
                        <a:lnSpc>
                          <a:spcPct val="100000"/>
                        </a:lnSpc>
                        <a:spcBef>
                          <a:spcPts val="300"/>
                        </a:spcBef>
                        <a:spcAft>
                          <a:spcPts val="0"/>
                        </a:spcAft>
                        <a:buClrTx/>
                        <a:buSzTx/>
                        <a:buFont typeface="Arial" panose="020B0604020202020204" pitchFamily="34" charset="0"/>
                        <a:buChar char="•"/>
                      </a:pPr>
                      <a:r>
                        <a:rPr lang="en-US" sz="1200" b="0" i="1" kern="1200">
                          <a:solidFill>
                            <a:schemeClr val="tx1"/>
                          </a:solidFill>
                          <a:latin typeface="+mn-lt"/>
                          <a:ea typeface="+mn-ea"/>
                          <a:cs typeface="+mn-cs"/>
                        </a:rPr>
                        <a:t>Include: top themes, project implications, opportunities/risks, next actions</a:t>
                      </a:r>
                    </a:p>
                    <a:p>
                      <a:pPr marL="171450" marR="0" lvl="0" indent="-171450" algn="l" defTabSz="932742"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200" b="0" i="1" kern="1200">
                          <a:solidFill>
                            <a:schemeClr val="tx1"/>
                          </a:solidFill>
                          <a:latin typeface="+mn-lt"/>
                          <a:ea typeface="+mn-ea"/>
                          <a:cs typeface="+mn-cs"/>
                        </a:rPr>
                        <a:t>Also draft a 5–7 minute podcast script</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300"/>
                        </a:spcBef>
                        <a:spcAft>
                          <a:spcPts val="0"/>
                        </a:spcAft>
                        <a:buClrTx/>
                        <a:buSzTx/>
                        <a:buFontTx/>
                        <a:buNone/>
                        <a:tabLst/>
                        <a:defRPr/>
                      </a:pPr>
                      <a:r>
                        <a:rPr lang="en-US" sz="1200" b="0" i="1" kern="1200">
                          <a:solidFill>
                            <a:schemeClr val="tx1"/>
                          </a:solidFill>
                          <a:latin typeface="+mn-lt"/>
                          <a:ea typeface="+mn-ea"/>
                          <a:cs typeface="+mn-cs"/>
                        </a:rPr>
                        <a:t>Write a report on [industry] trends:</a:t>
                      </a:r>
                    </a:p>
                    <a:p>
                      <a:pPr marL="171450" marR="0" lvl="0" indent="-171450" algn="l" defTabSz="932742"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200" b="0" i="1" kern="1200">
                          <a:solidFill>
                            <a:schemeClr val="tx1"/>
                          </a:solidFill>
                          <a:latin typeface="+mn-lt"/>
                          <a:ea typeface="+mn-ea"/>
                          <a:cs typeface="+mn-cs"/>
                        </a:rPr>
                        <a:t>Use internal project docs, design notes, OKRs, emails, chats, and meeting notes (last 12–18 months)</a:t>
                      </a:r>
                    </a:p>
                    <a:p>
                      <a:pPr marL="171450" marR="0" lvl="0" indent="-171450" algn="l" rtl="0" eaLnBrk="1" fontAlgn="auto" latinLnBrk="0" hangingPunct="1">
                        <a:lnSpc>
                          <a:spcPct val="100000"/>
                        </a:lnSpc>
                        <a:spcBef>
                          <a:spcPts val="300"/>
                        </a:spcBef>
                        <a:spcAft>
                          <a:spcPts val="0"/>
                        </a:spcAft>
                        <a:buClrTx/>
                        <a:buSzTx/>
                        <a:buFont typeface="Arial" panose="020B0604020202020204" pitchFamily="34" charset="0"/>
                        <a:buChar char="•"/>
                      </a:pPr>
                      <a:r>
                        <a:rPr lang="en-US" sz="1200" b="0" i="1" kern="1200">
                          <a:solidFill>
                            <a:schemeClr val="tx1"/>
                          </a:solidFill>
                          <a:latin typeface="+mn-lt"/>
                          <a:ea typeface="+mn-ea"/>
                          <a:cs typeface="+mn-cs"/>
                        </a:rPr>
                        <a:t>Consider web sources: [research sites], [regulation sites], [industry reports]</a:t>
                      </a:r>
                    </a:p>
                    <a:p>
                      <a:pPr marL="171450" marR="0" lvl="0" indent="-171450" algn="l" rtl="0" eaLnBrk="1" fontAlgn="auto" latinLnBrk="0" hangingPunct="1">
                        <a:lnSpc>
                          <a:spcPct val="100000"/>
                        </a:lnSpc>
                        <a:spcBef>
                          <a:spcPts val="300"/>
                        </a:spcBef>
                        <a:spcAft>
                          <a:spcPts val="0"/>
                        </a:spcAft>
                        <a:buClrTx/>
                        <a:buSzTx/>
                        <a:buFont typeface="Arial" panose="020B0604020202020204" pitchFamily="34" charset="0"/>
                        <a:buChar char="•"/>
                      </a:pPr>
                      <a:r>
                        <a:rPr lang="en-US" sz="1200" b="0" i="1" kern="1200">
                          <a:solidFill>
                            <a:schemeClr val="tx1"/>
                          </a:solidFill>
                          <a:latin typeface="+mn-lt"/>
                          <a:ea typeface="+mn-ea"/>
                          <a:cs typeface="+mn-cs"/>
                        </a:rPr>
                        <a:t>Focus on [customer segments] </a:t>
                      </a:r>
                    </a:p>
                    <a:p>
                      <a:pPr marL="171450" marR="0" lvl="0" indent="-171450" algn="l" rtl="0" eaLnBrk="1" fontAlgn="auto" latinLnBrk="0" hangingPunct="1">
                        <a:lnSpc>
                          <a:spcPct val="100000"/>
                        </a:lnSpc>
                        <a:spcBef>
                          <a:spcPts val="300"/>
                        </a:spcBef>
                        <a:spcAft>
                          <a:spcPts val="0"/>
                        </a:spcAft>
                        <a:buClrTx/>
                        <a:buSzTx/>
                        <a:buFont typeface="Arial" panose="020B0604020202020204" pitchFamily="34" charset="0"/>
                        <a:buChar char="•"/>
                      </a:pPr>
                      <a:r>
                        <a:rPr lang="en-US" sz="1200" b="0" i="1" kern="1200">
                          <a:solidFill>
                            <a:schemeClr val="tx1"/>
                          </a:solidFill>
                          <a:latin typeface="+mn-lt"/>
                          <a:ea typeface="+mn-ea"/>
                          <a:cs typeface="+mn-cs"/>
                        </a:rPr>
                        <a:t>Include: internal vs external themes, roles/skills table, 12–24 month outlook, prioritized recommendations</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a:lnSpc>
                          <a:spcPct val="100000"/>
                        </a:lnSpc>
                        <a:spcBef>
                          <a:spcPts val="300"/>
                        </a:spcBef>
                        <a:spcAft>
                          <a:spcPts val="0"/>
                        </a:spcAft>
                        <a:buNone/>
                      </a:pPr>
                      <a:r>
                        <a:rPr lang="en-US" sz="1200" b="0" i="1" u="none" strike="noStrike" kern="1200" noProof="0">
                          <a:solidFill>
                            <a:schemeClr val="tx1"/>
                          </a:solidFill>
                        </a:rPr>
                        <a:t>Create a document to compare [option 1] and [option 2] to develop [project name]:</a:t>
                      </a:r>
                      <a:endParaRPr lang="en-US" sz="1200" i="1"/>
                    </a:p>
                    <a:p>
                      <a:pPr marL="171450" marR="0" lvl="0" indent="-171450" algn="l">
                        <a:lnSpc>
                          <a:spcPct val="100000"/>
                        </a:lnSpc>
                        <a:spcBef>
                          <a:spcPts val="300"/>
                        </a:spcBef>
                        <a:spcAft>
                          <a:spcPts val="0"/>
                        </a:spcAft>
                        <a:buFont typeface="Arial"/>
                        <a:buChar char="•"/>
                      </a:pPr>
                      <a:r>
                        <a:rPr lang="en-US" sz="1200" b="0" i="1" u="none" strike="noStrike" kern="1200" noProof="0">
                          <a:solidFill>
                            <a:schemeClr val="tx1"/>
                          </a:solidFill>
                        </a:rPr>
                        <a:t>Use project requirements, strategy doc, documents describing [option 1] and [option 2], and experiment notes in [project folder] and documents </a:t>
                      </a:r>
                      <a:endParaRPr lang="en-US" sz="1200" i="1"/>
                    </a:p>
                    <a:p>
                      <a:pPr marL="171450" marR="0" lvl="0" indent="-171450" algn="l">
                        <a:lnSpc>
                          <a:spcPct val="100000"/>
                        </a:lnSpc>
                        <a:spcBef>
                          <a:spcPts val="300"/>
                        </a:spcBef>
                        <a:spcAft>
                          <a:spcPts val="0"/>
                        </a:spcAft>
                        <a:buFont typeface="Arial"/>
                        <a:buChar char="•"/>
                      </a:pPr>
                      <a:r>
                        <a:rPr lang="en-US" sz="1200" b="0" i="1" u="none" strike="noStrike" kern="1200" noProof="0">
                          <a:solidFill>
                            <a:schemeClr val="tx1"/>
                          </a:solidFill>
                        </a:rPr>
                        <a:t>Use emails and chats and meetings related to [project name] and from [team names]</a:t>
                      </a:r>
                      <a:endParaRPr lang="en-US" sz="1200" i="1"/>
                    </a:p>
                    <a:p>
                      <a:pPr marL="171450" marR="0" lvl="0" indent="-171450" algn="l">
                        <a:lnSpc>
                          <a:spcPct val="100000"/>
                        </a:lnSpc>
                        <a:spcBef>
                          <a:spcPts val="300"/>
                        </a:spcBef>
                        <a:spcAft>
                          <a:spcPts val="0"/>
                        </a:spcAft>
                        <a:buFont typeface="Arial"/>
                        <a:buChar char="•"/>
                      </a:pPr>
                      <a:r>
                        <a:rPr lang="en-US" sz="1200" b="0" i="1" u="none" strike="noStrike" kern="1200" noProof="0">
                          <a:solidFill>
                            <a:schemeClr val="tx1"/>
                          </a:solidFill>
                        </a:rPr>
                        <a:t>Include: introduction, background, description of the options, pros and cons, recommendations, and next steps</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a:lnSpc>
                          <a:spcPct val="100000"/>
                        </a:lnSpc>
                        <a:spcBef>
                          <a:spcPts val="0"/>
                        </a:spcBef>
                        <a:spcAft>
                          <a:spcPts val="0"/>
                        </a:spcAft>
                        <a:buNone/>
                      </a:pPr>
                      <a:r>
                        <a:rPr lang="en-US" sz="1200" b="0" i="0" u="none" strike="noStrike" kern="1200" noProof="0">
                          <a:solidFill>
                            <a:schemeClr val="tx1"/>
                          </a:solidFill>
                        </a:rPr>
                        <a:t>Create an </a:t>
                      </a:r>
                      <a:r>
                        <a:rPr lang="en-US" sz="1200" b="0" i="1" u="none" strike="noStrike" kern="1200" noProof="0">
                          <a:solidFill>
                            <a:schemeClr val="tx1"/>
                          </a:solidFill>
                        </a:rPr>
                        <a:t>executive summary of the main discussion points over [project name] </a:t>
                      </a:r>
                      <a:endParaRPr lang="en-US" sz="1200" i="1"/>
                    </a:p>
                    <a:p>
                      <a:pPr marL="171450" marR="0" lvl="0" indent="-171450" algn="l">
                        <a:lnSpc>
                          <a:spcPct val="100000"/>
                        </a:lnSpc>
                        <a:spcBef>
                          <a:spcPts val="0"/>
                        </a:spcBef>
                        <a:spcAft>
                          <a:spcPts val="0"/>
                        </a:spcAft>
                        <a:buFont typeface="Arial"/>
                        <a:buChar char="•"/>
                      </a:pPr>
                      <a:r>
                        <a:rPr lang="en-US" sz="1200" b="0" i="1" u="none" strike="noStrike" kern="1200" noProof="0">
                          <a:solidFill>
                            <a:schemeClr val="tx1"/>
                          </a:solidFill>
                        </a:rPr>
                        <a:t>Consider my Teams chats in [channels] and Outlook threads about [project name] for the last 4 weeks</a:t>
                      </a:r>
                    </a:p>
                    <a:p>
                      <a:pPr marL="171450" marR="0" lvl="0" indent="-171450" algn="l">
                        <a:lnSpc>
                          <a:spcPct val="100000"/>
                        </a:lnSpc>
                        <a:spcBef>
                          <a:spcPts val="0"/>
                        </a:spcBef>
                        <a:spcAft>
                          <a:spcPts val="0"/>
                        </a:spcAft>
                        <a:buFont typeface="Arial"/>
                        <a:buChar char="•"/>
                      </a:pPr>
                      <a:r>
                        <a:rPr lang="en-US" sz="1200" b="0" i="1" kern="1200">
                          <a:solidFill>
                            <a:schemeClr val="tx1"/>
                          </a:solidFill>
                          <a:latin typeface="+mn-lt"/>
                          <a:ea typeface="+mn-ea"/>
                          <a:cs typeface="+mn-cs"/>
                        </a:rPr>
                        <a:t>Include: background, discussion points, proposed actions, risk and mitigation, and recommended next steps</a:t>
                      </a:r>
                      <a:endParaRPr lang="en-US" sz="1200" i="1"/>
                    </a:p>
                    <a:p>
                      <a:pPr marL="171450" marR="0" lvl="0" indent="-171450" algn="l">
                        <a:lnSpc>
                          <a:spcPct val="100000"/>
                        </a:lnSpc>
                        <a:spcBef>
                          <a:spcPts val="0"/>
                        </a:spcBef>
                        <a:spcAft>
                          <a:spcPts val="0"/>
                        </a:spcAft>
                        <a:buFont typeface="Arial"/>
                        <a:buChar char="•"/>
                      </a:pPr>
                      <a:r>
                        <a:rPr lang="en-US" sz="1200" b="0" i="1" kern="1200">
                          <a:solidFill>
                            <a:schemeClr val="tx1"/>
                          </a:solidFill>
                          <a:latin typeface="+mn-lt"/>
                          <a:ea typeface="+mn-ea"/>
                          <a:cs typeface="+mn-cs"/>
                        </a:rPr>
                        <a:t>Limit the document to 3 pages</a:t>
                      </a:r>
                    </a:p>
                  </a:txBody>
                  <a:tcPr>
                    <a:lnL w="6350" cap="flat" cmpd="sng" algn="ctr">
                      <a:solidFill>
                        <a:schemeClr val="bg1">
                          <a:lumMod val="85000"/>
                        </a:schemeClr>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1219429"/>
                  </a:ext>
                </a:extLst>
              </a:tr>
            </a:tbl>
          </a:graphicData>
        </a:graphic>
      </p:graphicFrame>
    </p:spTree>
    <p:extLst>
      <p:ext uri="{BB962C8B-B14F-4D97-AF65-F5344CB8AC3E}">
        <p14:creationId xmlns:p14="http://schemas.microsoft.com/office/powerpoint/2010/main" val="458567601"/>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365-Copilot-Powerpoint-Template_2504" id="{6BE6AC59-600F-BB42-A9B7-9CD9420BD9FE}" vid="{0B8AE68D-9F32-1749-802B-95169DCEFF2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9F5BF04D09820409158EB6CABF13CA3" ma:contentTypeVersion="14" ma:contentTypeDescription="Create a new document." ma:contentTypeScope="" ma:versionID="62983f9ae6a015b70d0b373e37284a8e">
  <xsd:schema xmlns:xsd="http://www.w3.org/2001/XMLSchema" xmlns:xs="http://www.w3.org/2001/XMLSchema" xmlns:p="http://schemas.microsoft.com/office/2006/metadata/properties" xmlns:ns1="http://schemas.microsoft.com/sharepoint/v3" xmlns:ns2="7b674952-e49b-4ee9-a364-998c50e5b9b3" xmlns:ns3="0a13d439-ae06-4996-94c0-ea977f535766" targetNamespace="http://schemas.microsoft.com/office/2006/metadata/properties" ma:root="true" ma:fieldsID="4b98093b48a1e141c444ba884aa69c9d" ns1:_="" ns2:_="" ns3:_="">
    <xsd:import namespace="http://schemas.microsoft.com/sharepoint/v3"/>
    <xsd:import namespace="7b674952-e49b-4ee9-a364-998c50e5b9b3"/>
    <xsd:import namespace="0a13d439-ae06-4996-94c0-ea977f53576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1:_ip_UnifiedCompliancePolicyProperties" minOccurs="0"/>
                <xsd:element ref="ns1:_ip_UnifiedCompliancePolicyUIAction" minOccurs="0"/>
                <xsd:element ref="ns2:MediaServiceDateTaken" minOccurs="0"/>
                <xsd:element ref="ns2:MediaServiceGenerationTime" minOccurs="0"/>
                <xsd:element ref="ns2:MediaServiceEventHashCode" minOccurs="0"/>
                <xsd:element ref="ns2:MediaLengthInSeconds" minOccurs="0"/>
                <xsd:element ref="ns3:SharedWithUsers" minOccurs="0"/>
                <xsd:element ref="ns3:SharedWithDetails" minOccurs="0"/>
                <xsd:element ref="ns2:MediaServiceBillingMetadata"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674952-e49b-4ee9-a364-998c50e5b9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BillingMetadata" ma:index="20" nillable="true" ma:displayName="MediaServiceBillingMetadata" ma:hidden="true" ma:internalName="MediaServiceBillingMetadata"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a13d439-ae06-4996-94c0-ea977f535766"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706C0EBD-6327-4028-B0D9-D3542B98650F}">
  <ds:schemaRefs>
    <ds:schemaRef ds:uri="http://schemas.microsoft.com/sharepoint/v3/contenttype/forms"/>
  </ds:schemaRefs>
</ds:datastoreItem>
</file>

<file path=customXml/itemProps2.xml><?xml version="1.0" encoding="utf-8"?>
<ds:datastoreItem xmlns:ds="http://schemas.openxmlformats.org/officeDocument/2006/customXml" ds:itemID="{0D19724A-8670-455B-890B-982174BF2AD4}">
  <ds:schemaRefs>
    <ds:schemaRef ds:uri="0a13d439-ae06-4996-94c0-ea977f535766"/>
    <ds:schemaRef ds:uri="7b674952-e49b-4ee9-a364-998c50e5b9b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F6A2008-3C0B-4942-8D94-DBB2CF3813B4}">
  <ds:schemaRefs>
    <ds:schemaRef ds:uri="http://purl.org/dc/elements/1.1/"/>
    <ds:schemaRef ds:uri="http://www.w3.org/XML/1998/namespace"/>
    <ds:schemaRef ds:uri="http://schemas.openxmlformats.org/package/2006/metadata/core-properties"/>
    <ds:schemaRef ds:uri="http://purl.org/dc/dcmitype/"/>
    <ds:schemaRef ds:uri="http://schemas.microsoft.com/sharepoint/v3"/>
    <ds:schemaRef ds:uri="http://schemas.microsoft.com/office/2006/metadata/properties"/>
    <ds:schemaRef ds:uri="http://schemas.microsoft.com/office/2006/documentManagement/types"/>
    <ds:schemaRef ds:uri="7b674952-e49b-4ee9-a364-998c50e5b9b3"/>
    <ds:schemaRef ds:uri="http://schemas.microsoft.com/office/infopath/2007/PartnerControls"/>
    <ds:schemaRef ds:uri="0a13d439-ae06-4996-94c0-ea977f535766"/>
    <ds:schemaRef ds:uri="http://purl.org/dc/terms/"/>
  </ds:schemaRefs>
</ds:datastoreItem>
</file>

<file path=docMetadata/LabelInfo.xml><?xml version="1.0" encoding="utf-8"?>
<clbl:labelList xmlns:clbl="http://schemas.microsoft.com/office/2020/mipLabelMetadata">
  <clbl:label id="{25b262c6-3135-4102-9fd1-8cc793b35eee}" enabled="0" method="" siteId="{25b262c6-3135-4102-9fd1-8cc793b35eee}" removed="1"/>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otalTime>0</TotalTime>
  <Words>6764</Words>
  <Application>Microsoft Office PowerPoint</Application>
  <PresentationFormat>Widescreen</PresentationFormat>
  <Paragraphs>663</Paragraphs>
  <Slides>37</Slides>
  <Notes>19</Notes>
  <HiddenSlides>0</HiddenSlides>
  <MMClips>1</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Microsoft 365 Copilot Template</vt:lpstr>
      <vt:lpstr>Upleveling your work with Microsoft 365 Copilot agents</vt:lpstr>
      <vt:lpstr>What’s inside</vt:lpstr>
      <vt:lpstr>Word, Excel, and PowerPoint</vt:lpstr>
      <vt:lpstr>Word, Excel, and PowerPoint Agents</vt:lpstr>
      <vt:lpstr>Why choose Word, Excel &amp; Power Point Agents for content creation</vt:lpstr>
      <vt:lpstr>How the agents work</vt:lpstr>
      <vt:lpstr>Copilot can help create and then refine content in app</vt:lpstr>
      <vt:lpstr>Cheat sheet: When to use Copilot for Word, Excel, and PowerPoint creation</vt:lpstr>
      <vt:lpstr>Word Agent in Action</vt:lpstr>
      <vt:lpstr>Excel Agent in Action</vt:lpstr>
      <vt:lpstr>PowerPoint Agent in Action</vt:lpstr>
      <vt:lpstr>Top Industry Use Cases</vt:lpstr>
      <vt:lpstr>Experience the Benefits today</vt:lpstr>
      <vt:lpstr>Researcher</vt:lpstr>
      <vt:lpstr>PowerPoint Presentation</vt:lpstr>
      <vt:lpstr>PowerPoint Presentation</vt:lpstr>
      <vt:lpstr>How it Compares</vt:lpstr>
      <vt:lpstr>Researcher in Action – no PhD required!</vt:lpstr>
      <vt:lpstr>Top Industry Use Cases</vt:lpstr>
      <vt:lpstr>Analyst</vt:lpstr>
      <vt:lpstr>Analyst</vt:lpstr>
      <vt:lpstr>Addresses Data Challenges</vt:lpstr>
      <vt:lpstr>How it works</vt:lpstr>
      <vt:lpstr>When to use Analyst </vt:lpstr>
      <vt:lpstr>Analyst in Action</vt:lpstr>
      <vt:lpstr>Facilitator</vt:lpstr>
      <vt:lpstr>Facilitator</vt:lpstr>
      <vt:lpstr>How it works with Copilot</vt:lpstr>
      <vt:lpstr>Key Benefits</vt:lpstr>
      <vt:lpstr>Experience the Benefits today</vt:lpstr>
      <vt:lpstr>Coaches</vt:lpstr>
      <vt:lpstr>Agent Store</vt:lpstr>
      <vt:lpstr>Prompt Coach</vt:lpstr>
      <vt:lpstr>Writing Coach</vt:lpstr>
      <vt:lpstr>Idea Coach</vt:lpstr>
      <vt:lpstr>Career Coach</vt:lpstr>
      <vt:lpstr>Learn More to Accelerate Adoption &amp; Value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Penny Garrett</dc:creator>
  <cp:lastModifiedBy>Alicia Peterson (NAYAMODE INC)</cp:lastModifiedBy>
  <cp:revision>4</cp:revision>
  <dcterms:created xsi:type="dcterms:W3CDTF">2025-11-18T01:50:41Z</dcterms:created>
  <dcterms:modified xsi:type="dcterms:W3CDTF">2026-05-15T13:25:56Z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0x01010029F5BF04D09820409158EB6CABF13CA3</vt:lpwstr>
  </property>
  <property fmtid="{D5CDD505-2E9C-101B-9397-08002B2CF9AE}" pid="3" name="MediaServiceImageTags">
    <vt:lpwstr/>
  </property>
</Properties>
</file>