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22"/>
  </p:notesMasterIdLst>
  <p:sldIdLst>
    <p:sldId id="256" r:id="rId2"/>
    <p:sldId id="395" r:id="rId3"/>
    <p:sldId id="408" r:id="rId4"/>
    <p:sldId id="406" r:id="rId5"/>
    <p:sldId id="407" r:id="rId6"/>
    <p:sldId id="404" r:id="rId7"/>
    <p:sldId id="410" r:id="rId8"/>
    <p:sldId id="412" r:id="rId9"/>
    <p:sldId id="409" r:id="rId10"/>
    <p:sldId id="413" r:id="rId11"/>
    <p:sldId id="414" r:id="rId12"/>
    <p:sldId id="411" r:id="rId13"/>
    <p:sldId id="416" r:id="rId14"/>
    <p:sldId id="415" r:id="rId15"/>
    <p:sldId id="417" r:id="rId16"/>
    <p:sldId id="419" r:id="rId17"/>
    <p:sldId id="418" r:id="rId18"/>
    <p:sldId id="421" r:id="rId19"/>
    <p:sldId id="420" r:id="rId20"/>
    <p:sldId id="403" r:id="rId21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CCECFF"/>
    <a:srgbClr val="CCFFFF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06" autoAdjust="0"/>
    <p:restoredTop sz="96041" autoAdjust="0"/>
  </p:normalViewPr>
  <p:slideViewPr>
    <p:cSldViewPr snapToGrid="0">
      <p:cViewPr varScale="1">
        <p:scale>
          <a:sx n="112" d="100"/>
          <a:sy n="112" d="100"/>
        </p:scale>
        <p:origin x="1752" y="1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98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9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10" Type="http://schemas.openxmlformats.org/officeDocument/2006/relationships/slide" Target="slides/slide10.xml"/><Relationship Id="rId19" Type="http://schemas.openxmlformats.org/officeDocument/2006/relationships/slide" Target="slides/slide20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1.wmf"/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9.wmf"/><Relationship Id="rId1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0.wmf"/><Relationship Id="rId1" Type="http://schemas.openxmlformats.org/officeDocument/2006/relationships/image" Target="../media/image30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AF56501-E21B-4CA3-9621-57F669E716AA}" type="datetimeFigureOut">
              <a:rPr kumimoji="1" lang="ja-JP" altLang="en-US" smtClean="0"/>
              <a:t>2019/4/20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2019/4/20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463620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/>
            </a:lvl1pPr>
            <a:lvl2pPr marL="685800" indent="-22860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メイリオ" panose="020B0604030504040204" pitchFamily="50" charset="-128"/>
              <a:buChar char="⁃"/>
              <a:defRPr/>
            </a:lvl3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2019/4/20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2019/4/20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hyperlink" Target="http://datachemeng.com/supportvectormachine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atachemeng.com/rrlassoen/" TargetMode="External"/><Relationship Id="rId2" Type="http://schemas.openxmlformats.org/officeDocument/2006/relationships/hyperlink" Target="http://datachemeng.com/supportvectormachine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fastoptsvrhyperparams/" TargetMode="External"/><Relationship Id="rId2" Type="http://schemas.openxmlformats.org/officeDocument/2006/relationships/hyperlink" Target="http://datachemeng.com/pattialleastsquar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chemeng.com/basicdatapreprocessing/" TargetMode="Externa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706291" y="1409758"/>
            <a:ext cx="6827703" cy="1754326"/>
          </a:xfrm>
        </p:spPr>
        <p:txBody>
          <a:bodyPr/>
          <a:lstStyle/>
          <a:p>
            <a:r>
              <a:rPr lang="ja-JP" altLang="en-US" sz="4000" dirty="0" smtClean="0"/>
              <a:t>サポートベクター回帰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en-US" altLang="ja-JP" sz="4000" dirty="0" smtClean="0"/>
              <a:t>Support </a:t>
            </a:r>
            <a:r>
              <a:rPr lang="en-US" altLang="ja-JP" sz="4000" dirty="0"/>
              <a:t>Vector </a:t>
            </a:r>
            <a:r>
              <a:rPr lang="en-US" altLang="ja-JP" sz="4000" dirty="0" smtClean="0"/>
              <a:t>Regression</a:t>
            </a:r>
            <a:br>
              <a:rPr lang="en-US" altLang="ja-JP" sz="4000" dirty="0" smtClean="0"/>
            </a:br>
            <a:r>
              <a:rPr lang="en-US" altLang="ja-JP" sz="4000" dirty="0" smtClean="0"/>
              <a:t>SVR</a:t>
            </a:r>
            <a:endParaRPr kumimoji="1" lang="ja-JP" altLang="en-US" sz="4000" dirty="0"/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706291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958280" cy="590931"/>
          </a:xfrm>
        </p:spPr>
        <p:txBody>
          <a:bodyPr/>
          <a:lstStyle/>
          <a:p>
            <a:r>
              <a:rPr lang="en-US" altLang="ja-JP" dirty="0"/>
              <a:t>Lagrange</a:t>
            </a:r>
            <a:r>
              <a:rPr lang="ja-JP" altLang="ja-JP" dirty="0"/>
              <a:t>の未定乗数法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108036" cy="424732"/>
          </a:xfrm>
        </p:spPr>
        <p:txBody>
          <a:bodyPr/>
          <a:lstStyle/>
          <a:p>
            <a:r>
              <a: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ラグランジュ</a:t>
            </a:r>
            <a:r>
              <a:rPr lang="ja-JP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乗数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ja-JP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ja-JP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ja-JP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ja-JP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ja-JP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ja-JP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ja-JP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ja-JP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2,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...,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ja-JP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を導入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295588"/>
              </p:ext>
            </p:extLst>
          </p:nvPr>
        </p:nvGraphicFramePr>
        <p:xfrm>
          <a:off x="180975" y="1558925"/>
          <a:ext cx="8691563" cy="194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9" name="Equation" r:id="rId3" imgW="3886200" imgH="888840" progId="Equation.DSMT4">
                  <p:embed/>
                </p:oleObj>
              </mc:Choice>
              <mc:Fallback>
                <p:oleObj name="Equation" r:id="rId3" imgW="3886200" imgH="8888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1558925"/>
                        <a:ext cx="8691563" cy="1949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10023" y="3782440"/>
            <a:ext cx="87094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 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関して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を最小化し、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に関して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を最大化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10023" y="5014018"/>
            <a:ext cx="38908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 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関して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</a:t>
            </a:r>
            <a:r>
              <a:rPr lang="ja-JP" altLang="en-US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が極小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10023" y="6245596"/>
            <a:ext cx="60516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en-US" altLang="ja-JP" sz="2400" b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</a:t>
            </a:r>
            <a:r>
              <a:rPr lang="ja-JP" altLang="ja-JP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それぞれで偏微分して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とする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1976939" y="4395257"/>
            <a:ext cx="454967" cy="467609"/>
          </a:xfrm>
          <a:prstGeom prst="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1" name="右矢印 10"/>
          <p:cNvSpPr/>
          <p:nvPr/>
        </p:nvSpPr>
        <p:spPr>
          <a:xfrm rot="5400000">
            <a:off x="1976939" y="5626835"/>
            <a:ext cx="454967" cy="467609"/>
          </a:xfrm>
          <a:prstGeom prst="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379769" y="4274908"/>
            <a:ext cx="3649306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0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552302" cy="590931"/>
          </a:xfrm>
        </p:spPr>
        <p:txBody>
          <a:bodyPr/>
          <a:lstStyle/>
          <a:p>
            <a:r>
              <a:rPr kumimoji="1" lang="ja-JP" altLang="en-US" dirty="0" smtClean="0"/>
              <a:t>偏微分して</a:t>
            </a:r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951379"/>
              </p:ext>
            </p:extLst>
          </p:nvPr>
        </p:nvGraphicFramePr>
        <p:xfrm>
          <a:off x="3771096" y="1233488"/>
          <a:ext cx="317500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5" name="Equation" r:id="rId3" imgW="1600200" imgH="431640" progId="Equation.DSMT4">
                  <p:embed/>
                </p:oleObj>
              </mc:Choice>
              <mc:Fallback>
                <p:oleObj name="Equation" r:id="rId3" imgW="160020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096" y="1233488"/>
                        <a:ext cx="3175000" cy="827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036210"/>
              </p:ext>
            </p:extLst>
          </p:nvPr>
        </p:nvGraphicFramePr>
        <p:xfrm>
          <a:off x="3771096" y="3742571"/>
          <a:ext cx="408845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6" name="Equation" r:id="rId5" imgW="1815312" imgH="253890" progId="Equation.DSMT4">
                  <p:embed/>
                </p:oleObj>
              </mc:Choice>
              <mc:Fallback>
                <p:oleObj name="Equation" r:id="rId5" imgW="1815312" imgH="25389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096" y="3742571"/>
                        <a:ext cx="408845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147738"/>
              </p:ext>
            </p:extLst>
          </p:nvPr>
        </p:nvGraphicFramePr>
        <p:xfrm>
          <a:off x="3771096" y="2386472"/>
          <a:ext cx="217011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7" name="Equation" r:id="rId7" imgW="1002960" imgH="431640" progId="Equation.DSMT4">
                  <p:embed/>
                </p:oleObj>
              </mc:Choice>
              <mc:Fallback>
                <p:oleObj name="Equation" r:id="rId7" imgW="1002960" imgH="43164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096" y="2386472"/>
                        <a:ext cx="2170113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43576" y="1415920"/>
            <a:ext cx="28873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en-US" altLang="ja-JP" sz="2400" b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で偏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微分して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43576" y="2589028"/>
            <a:ext cx="281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 </a:t>
            </a:r>
            <a:r>
              <a:rPr lang="ja-JP" altLang="en-US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で偏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微分して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43576" y="3762136"/>
            <a:ext cx="28536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en-US" altLang="ja-JP" sz="2400" i="1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で偏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微分して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右矢印 10"/>
          <p:cNvSpPr/>
          <p:nvPr/>
        </p:nvSpPr>
        <p:spPr>
          <a:xfrm rot="5400000">
            <a:off x="4572816" y="5792362"/>
            <a:ext cx="454967" cy="467609"/>
          </a:xfrm>
          <a:prstGeom prst="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815323" y="5610668"/>
            <a:ext cx="25603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これらを使って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を変形すると・・・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43576" y="4935243"/>
            <a:ext cx="30844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 </a:t>
            </a:r>
            <a:r>
              <a:rPr lang="en-US" altLang="ja-JP" sz="2400" i="1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 </a:t>
            </a:r>
            <a:r>
              <a:rPr lang="ja-JP" altLang="en-US" sz="24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で偏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微分して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079530"/>
              </p:ext>
            </p:extLst>
          </p:nvPr>
        </p:nvGraphicFramePr>
        <p:xfrm>
          <a:off x="3771096" y="4935243"/>
          <a:ext cx="42878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8" name="Equation" r:id="rId9" imgW="1904760" imgH="253800" progId="Equation.DSMT4">
                  <p:embed/>
                </p:oleObj>
              </mc:Choice>
              <mc:Fallback>
                <p:oleObj name="Equation" r:id="rId9" imgW="1904760" imgH="25380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096" y="4935243"/>
                        <a:ext cx="4287838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07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978427" cy="590931"/>
          </a:xfrm>
        </p:spPr>
        <p:txBody>
          <a:bodyPr/>
          <a:lstStyle/>
          <a:p>
            <a:r>
              <a:rPr kumimoji="1" lang="en-US" altLang="ja-JP" dirty="0" smtClean="0"/>
              <a:t>G </a:t>
            </a:r>
            <a:r>
              <a:rPr kumimoji="1" lang="ja-JP" altLang="en-US" dirty="0" smtClean="0"/>
              <a:t>の変形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151754"/>
              </p:ext>
            </p:extLst>
          </p:nvPr>
        </p:nvGraphicFramePr>
        <p:xfrm>
          <a:off x="830263" y="1227138"/>
          <a:ext cx="6602412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0" name="Equation" r:id="rId3" imgW="2831760" imgH="888840" progId="Equation.DSMT4">
                  <p:embed/>
                </p:oleObj>
              </mc:Choice>
              <mc:Fallback>
                <p:oleObj name="Equation" r:id="rId3" imgW="2831760" imgH="888840" progId="Equation.DSMT4">
                  <p:embed/>
                  <p:pic>
                    <p:nvPicPr>
                      <p:cNvPr id="13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1227138"/>
                        <a:ext cx="6602412" cy="1924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014328"/>
              </p:ext>
            </p:extLst>
          </p:nvPr>
        </p:nvGraphicFramePr>
        <p:xfrm>
          <a:off x="3441166" y="3702693"/>
          <a:ext cx="3487039" cy="603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1" name="Equation" r:id="rId5" imgW="1841400" imgH="317160" progId="Equation.DSMT4">
                  <p:embed/>
                </p:oleObj>
              </mc:Choice>
              <mc:Fallback>
                <p:oleObj name="Equation" r:id="rId5" imgW="1841400" imgH="317160" progId="Equation.DSMT4">
                  <p:embed/>
                  <p:pic>
                    <p:nvPicPr>
                      <p:cNvPr id="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166" y="3702693"/>
                        <a:ext cx="3487039" cy="60399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86244" y="3773858"/>
            <a:ext cx="22878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K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：カーネル関数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86244" y="4858193"/>
            <a:ext cx="6122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カーネルトリックについては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こちら</a:t>
            </a:r>
            <a:endParaRPr lang="en-US" altLang="ja-JP" sz="2400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  <a:hlinkClick r:id="rId7"/>
              </a:rPr>
              <a:t>https://</a:t>
            </a:r>
            <a:r>
              <a:rPr lang="en-US" altLang="ja-JP" sz="2400" dirty="0">
                <a:latin typeface="Times" pitchFamily="18" charset="0"/>
                <a:ea typeface="Meiryo UI" panose="020B0604030504040204" pitchFamily="50" charset="-128"/>
                <a:hlinkClick r:id="rId7"/>
              </a:rPr>
              <a:t>datachemeng.com/supportvectormachine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  <a:hlinkClick r:id="rId7"/>
              </a:rPr>
              <a:t>/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98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406702" cy="590931"/>
          </a:xfrm>
        </p:spPr>
        <p:txBody>
          <a:bodyPr/>
          <a:lstStyle/>
          <a:p>
            <a:r>
              <a:rPr lang="ja-JP" altLang="en-US" dirty="0"/>
              <a:t>カーネル関数の例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258171" cy="4109843"/>
          </a:xfrm>
        </p:spPr>
        <p:txBody>
          <a:bodyPr/>
          <a:lstStyle/>
          <a:p>
            <a:r>
              <a:rPr lang="ja-JP" altLang="en-US" dirty="0"/>
              <a:t>線形カーネル</a:t>
            </a:r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 smtClean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0000FF"/>
                </a:solidFill>
              </a:rPr>
              <a:t>ガウシアンカーネル</a:t>
            </a:r>
            <a:r>
              <a:rPr lang="ja-JP" altLang="en-US" dirty="0" smtClean="0"/>
              <a:t> </a:t>
            </a:r>
            <a:r>
              <a:rPr lang="en-US" altLang="ja-JP" dirty="0" smtClean="0"/>
              <a:t>(</a:t>
            </a:r>
            <a:r>
              <a:rPr lang="ja-JP" altLang="en-US" dirty="0" smtClean="0"/>
              <a:t>使われることが多い</a:t>
            </a:r>
            <a:r>
              <a:rPr lang="en-US" altLang="ja-JP" dirty="0" smtClean="0"/>
              <a:t>)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多項式カーネル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  <p:graphicFrame>
        <p:nvGraphicFramePr>
          <p:cNvPr id="5" name="Object 15"/>
          <p:cNvGraphicFramePr>
            <a:graphicFrameLocks noChangeAspect="1"/>
          </p:cNvGraphicFramePr>
          <p:nvPr>
            <p:extLst/>
          </p:nvPr>
        </p:nvGraphicFramePr>
        <p:xfrm>
          <a:off x="958850" y="1673127"/>
          <a:ext cx="2303833" cy="469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8" name="Equation" r:id="rId3" imgW="1371600" imgH="279360" progId="Equation.DSMT4">
                  <p:embed/>
                </p:oleObj>
              </mc:Choice>
              <mc:Fallback>
                <p:oleObj name="Equation" r:id="rId3" imgW="1371600" imgH="279360" progId="Equation.DSMT4">
                  <p:embed/>
                  <p:pic>
                    <p:nvPicPr>
                      <p:cNvPr id="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673127"/>
                        <a:ext cx="2303833" cy="46967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9"/>
          <p:cNvGraphicFramePr>
            <a:graphicFrameLocks noChangeAspect="1"/>
          </p:cNvGraphicFramePr>
          <p:nvPr>
            <p:extLst/>
          </p:nvPr>
        </p:nvGraphicFramePr>
        <p:xfrm>
          <a:off x="958850" y="3418119"/>
          <a:ext cx="5930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9" name="Equation" r:id="rId5" imgW="3530520" imgH="634680" progId="Equation.DSMT4">
                  <p:embed/>
                </p:oleObj>
              </mc:Choice>
              <mc:Fallback>
                <p:oleObj name="Equation" r:id="rId5" imgW="3530520" imgH="634680" progId="Equation.DSMT4">
                  <p:embed/>
                  <p:pic>
                    <p:nvPicPr>
                      <p:cNvPr id="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418119"/>
                        <a:ext cx="5930900" cy="1066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0"/>
          <p:cNvGraphicFramePr>
            <a:graphicFrameLocks noChangeAspect="1"/>
          </p:cNvGraphicFramePr>
          <p:nvPr>
            <p:extLst/>
          </p:nvPr>
        </p:nvGraphicFramePr>
        <p:xfrm>
          <a:off x="958850" y="5393236"/>
          <a:ext cx="3094037" cy="534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60" name="Equation" r:id="rId7" imgW="1841400" imgH="317160" progId="Equation.DSMT4">
                  <p:embed/>
                </p:oleObj>
              </mc:Choice>
              <mc:Fallback>
                <p:oleObj name="Equation" r:id="rId7" imgW="1841400" imgH="317160" progId="Equation.DSMT4">
                  <p:embed/>
                  <p:pic>
                    <p:nvPicPr>
                      <p:cNvPr id="7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5393236"/>
                        <a:ext cx="3094037" cy="53422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14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159566" cy="590931"/>
          </a:xfrm>
        </p:spPr>
        <p:txBody>
          <a:bodyPr/>
          <a:lstStyle/>
          <a:p>
            <a:r>
              <a:rPr kumimoji="1" lang="en-US" altLang="ja-JP" dirty="0" smtClean="0"/>
              <a:t>α </a:t>
            </a:r>
            <a:r>
              <a:rPr kumimoji="1" lang="ja-JP" altLang="en-US" dirty="0" smtClean="0"/>
              <a:t>を求める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84611"/>
              </p:ext>
            </p:extLst>
          </p:nvPr>
        </p:nvGraphicFramePr>
        <p:xfrm>
          <a:off x="830263" y="1227138"/>
          <a:ext cx="6602412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4" name="Equation" r:id="rId3" imgW="2831760" imgH="888840" progId="Equation.DSMT4">
                  <p:embed/>
                </p:oleObj>
              </mc:Choice>
              <mc:Fallback>
                <p:oleObj name="Equation" r:id="rId3" imgW="2831760" imgH="88884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1227138"/>
                        <a:ext cx="6602412" cy="1924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81428" y="3498179"/>
            <a:ext cx="41633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Lagrange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定数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960936" y="3498179"/>
            <a:ext cx="38170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≧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≧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≧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r>
              <a:rPr lang="ja-JP" altLang="ja-JP" sz="24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β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≧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4380579" y="3515701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772663"/>
              </p:ext>
            </p:extLst>
          </p:nvPr>
        </p:nvGraphicFramePr>
        <p:xfrm>
          <a:off x="1466046" y="4434950"/>
          <a:ext cx="408845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5" name="Equation" r:id="rId5" imgW="1815312" imgH="253890" progId="Equation.DSMT4">
                  <p:embed/>
                </p:oleObj>
              </mc:Choice>
              <mc:Fallback>
                <p:oleObj name="Equation" r:id="rId5" imgW="1815312" imgH="25389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046" y="4434950"/>
                        <a:ext cx="4088454" cy="50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412027"/>
              </p:ext>
            </p:extLst>
          </p:nvPr>
        </p:nvGraphicFramePr>
        <p:xfrm>
          <a:off x="1466046" y="5033583"/>
          <a:ext cx="42878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6" name="Equation" r:id="rId7" imgW="1904760" imgH="253800" progId="Equation.DSMT4">
                  <p:embed/>
                </p:oleObj>
              </mc:Choice>
              <mc:Fallback>
                <p:oleObj name="Equation" r:id="rId7" imgW="1904760" imgH="253800" progId="Equation.DSMT4">
                  <p:embed/>
                  <p:pic>
                    <p:nvPicPr>
                      <p:cNvPr id="15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046" y="5033583"/>
                        <a:ext cx="4287838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81428" y="4434950"/>
            <a:ext cx="11496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p.10</a:t>
            </a:r>
            <a:r>
              <a:rPr lang="ja-JP" altLang="en-US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より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5990304" y="4452472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684961" y="4417427"/>
            <a:ext cx="20088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ja-JP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≦</a:t>
            </a:r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ja-JP" altLang="ja-JP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ja-JP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≦</a:t>
            </a:r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503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954655" cy="590931"/>
          </a:xfrm>
        </p:spPr>
        <p:txBody>
          <a:bodyPr/>
          <a:lstStyle/>
          <a:p>
            <a:r>
              <a:rPr kumimoji="1" lang="ja-JP" altLang="en-US" dirty="0" smtClean="0"/>
              <a:t>二次計画問題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450605"/>
              </p:ext>
            </p:extLst>
          </p:nvPr>
        </p:nvGraphicFramePr>
        <p:xfrm>
          <a:off x="573088" y="1227138"/>
          <a:ext cx="6602412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43" name="Equation" r:id="rId3" imgW="2831760" imgH="888840" progId="Equation.DSMT4">
                  <p:embed/>
                </p:oleObj>
              </mc:Choice>
              <mc:Fallback>
                <p:oleObj name="Equation" r:id="rId3" imgW="2831760" imgH="8888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1227138"/>
                        <a:ext cx="6602412" cy="1924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73088" y="3864890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制約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73088" y="5040258"/>
            <a:ext cx="69926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 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lang="ja-JP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対して最大化する二次計画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問題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を解くと、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が求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まる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523574"/>
              </p:ext>
            </p:extLst>
          </p:nvPr>
        </p:nvGraphicFramePr>
        <p:xfrm>
          <a:off x="4306650" y="3877057"/>
          <a:ext cx="2848506" cy="437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44" name="Equation" r:id="rId5" imgW="1485720" imgH="228600" progId="Equation.DSMT4">
                  <p:embed/>
                </p:oleObj>
              </mc:Choice>
              <mc:Fallback>
                <p:oleObj name="Equation" r:id="rId5" imgW="1485720" imgH="22860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650" y="3877057"/>
                        <a:ext cx="2848506" cy="437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473367" y="3864890"/>
            <a:ext cx="13211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のもとで、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166517"/>
              </p:ext>
            </p:extLst>
          </p:nvPr>
        </p:nvGraphicFramePr>
        <p:xfrm>
          <a:off x="1658755" y="3662334"/>
          <a:ext cx="217011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45" name="Equation" r:id="rId7" imgW="1002960" imgH="431640" progId="Equation.DSMT4">
                  <p:embed/>
                </p:oleObj>
              </mc:Choice>
              <mc:Fallback>
                <p:oleObj name="Equation" r:id="rId7" imgW="1002960" imgH="43164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755" y="3662334"/>
                        <a:ext cx="2170113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808525" y="3852722"/>
            <a:ext cx="3385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, 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4318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871299" cy="590931"/>
          </a:xfrm>
        </p:spPr>
        <p:txBody>
          <a:bodyPr/>
          <a:lstStyle/>
          <a:p>
            <a:r>
              <a:rPr kumimoji="1" lang="en-US" altLang="ja-JP" dirty="0" smtClean="0"/>
              <a:t>SVR</a:t>
            </a:r>
            <a:r>
              <a:rPr kumimoji="1" lang="ja-JP" altLang="en-US" dirty="0" smtClean="0"/>
              <a:t>の回帰式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15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700614"/>
              </p:ext>
            </p:extLst>
          </p:nvPr>
        </p:nvGraphicFramePr>
        <p:xfrm>
          <a:off x="255588" y="1301750"/>
          <a:ext cx="3414712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46" name="Equation" r:id="rId3" imgW="1422360" imgH="304560" progId="Equation.DSMT4">
                  <p:embed/>
                </p:oleObj>
              </mc:Choice>
              <mc:Fallback>
                <p:oleObj name="Equation" r:id="rId3" imgW="1422360" imgH="304560" progId="Equation.DSMT4">
                  <p:embed/>
                  <p:pic>
                    <p:nvPicPr>
                      <p:cNvPr id="13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8" y="1301750"/>
                        <a:ext cx="3414712" cy="706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653245"/>
              </p:ext>
            </p:extLst>
          </p:nvPr>
        </p:nvGraphicFramePr>
        <p:xfrm>
          <a:off x="4116105" y="1171576"/>
          <a:ext cx="3707096" cy="965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47" name="Equation" r:id="rId5" imgW="1600200" imgH="431640" progId="Equation.DSMT4">
                  <p:embed/>
                </p:oleObj>
              </mc:Choice>
              <mc:Fallback>
                <p:oleObj name="Equation" r:id="rId5" imgW="160020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105" y="1171576"/>
                        <a:ext cx="3707096" cy="9656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823201" y="1423593"/>
            <a:ext cx="11277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(p.10)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456279" y="2420326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043861"/>
              </p:ext>
            </p:extLst>
          </p:nvPr>
        </p:nvGraphicFramePr>
        <p:xfrm>
          <a:off x="1184275" y="2162175"/>
          <a:ext cx="6157913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48" name="Equation" r:id="rId7" imgW="2565360" imgH="431640" progId="Equation.DSMT4">
                  <p:embed/>
                </p:oleObj>
              </mc:Choice>
              <mc:Fallback>
                <p:oleObj name="Equation" r:id="rId7" imgW="256536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2162175"/>
                        <a:ext cx="6157913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85155"/>
              </p:ext>
            </p:extLst>
          </p:nvPr>
        </p:nvGraphicFramePr>
        <p:xfrm>
          <a:off x="867455" y="3576026"/>
          <a:ext cx="4028932" cy="69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49" name="Equation" r:id="rId9" imgW="1841400" imgH="317160" progId="Equation.DSMT4">
                  <p:embed/>
                </p:oleObj>
              </mc:Choice>
              <mc:Fallback>
                <p:oleObj name="Equation" r:id="rId9" imgW="1841400" imgH="317160" progId="Equation.DSMT4">
                  <p:embed/>
                  <p:pic>
                    <p:nvPicPr>
                      <p:cNvPr id="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55" y="3576026"/>
                        <a:ext cx="4028932" cy="6978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365613" y="3725584"/>
            <a:ext cx="8162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より、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783901"/>
              </p:ext>
            </p:extLst>
          </p:nvPr>
        </p:nvGraphicFramePr>
        <p:xfrm>
          <a:off x="255588" y="4590771"/>
          <a:ext cx="56388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50" name="Equation" r:id="rId11" imgW="2349360" imgH="431640" progId="Equation.DSMT4">
                  <p:embed/>
                </p:oleObj>
              </mc:Choice>
              <mc:Fallback>
                <p:oleObj name="Equation" r:id="rId11" imgW="2349360" imgH="431640" progId="Equation.DSMT4">
                  <p:embed/>
                  <p:pic>
                    <p:nvPicPr>
                      <p:cNvPr id="9" name="オブジェクト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8" y="4590771"/>
                        <a:ext cx="5638800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81641" y="5996006"/>
            <a:ext cx="67537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は求まっているため、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SVR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の回帰式も求まる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6000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717684" cy="590931"/>
          </a:xfrm>
        </p:spPr>
        <p:txBody>
          <a:bodyPr/>
          <a:lstStyle/>
          <a:p>
            <a:r>
              <a:rPr lang="ja-JP" altLang="ja-JP" dirty="0" smtClean="0"/>
              <a:t>サポートベクター</a:t>
            </a:r>
            <a:r>
              <a:rPr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81641" y="1329541"/>
            <a:ext cx="62937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チューブ内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誤差の絶対値が 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未満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のサンプル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965035" y="1969600"/>
            <a:ext cx="35541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SVR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の回帰式に寄与しない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6779443" y="1347063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394710" y="1329541"/>
            <a:ext cx="15504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-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416394" y="2004645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81641" y="3732849"/>
            <a:ext cx="5678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チューブ上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誤差の絶対値が 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)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のサンプル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6779443" y="4003089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394710" y="3963681"/>
            <a:ext cx="1510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-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≠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81641" y="4216399"/>
            <a:ext cx="62937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チューブ外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誤差の絶対値が 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以上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のサンプル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965035" y="4856458"/>
            <a:ext cx="54954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これらのサンプルで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SVR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の回帰式がつくられる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右矢印 15"/>
          <p:cNvSpPr/>
          <p:nvPr/>
        </p:nvSpPr>
        <p:spPr>
          <a:xfrm>
            <a:off x="416394" y="4873980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7" name="右矢印 16"/>
          <p:cNvSpPr/>
          <p:nvPr/>
        </p:nvSpPr>
        <p:spPr>
          <a:xfrm rot="5400000">
            <a:off x="1743167" y="5490195"/>
            <a:ext cx="454967" cy="467609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1022297" y="5369847"/>
            <a:ext cx="1896706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926935" y="6078153"/>
            <a:ext cx="20874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サポートベクター</a:t>
            </a:r>
            <a:endParaRPr lang="ja-JP" altLang="en-US" sz="24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7847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1875835" cy="590931"/>
          </a:xfrm>
        </p:spPr>
        <p:txBody>
          <a:bodyPr/>
          <a:lstStyle/>
          <a:p>
            <a:r>
              <a:rPr kumimoji="1" lang="en-US" altLang="ja-JP" i="1" dirty="0" smtClean="0"/>
              <a:t>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の計算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17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73359"/>
              </p:ext>
            </p:extLst>
          </p:nvPr>
        </p:nvGraphicFramePr>
        <p:xfrm>
          <a:off x="742698" y="1018629"/>
          <a:ext cx="56388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9" name="Equation" r:id="rId3" imgW="2349360" imgH="431640" progId="Equation.DSMT4">
                  <p:embed/>
                </p:oleObj>
              </mc:Choice>
              <mc:Fallback>
                <p:oleObj name="Equation" r:id="rId3" imgW="2349360" imgH="43164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698" y="1018629"/>
                        <a:ext cx="5638800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81641" y="2117694"/>
            <a:ext cx="78133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チューブ上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誤差の絶対値が 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)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サンプル・・・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 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= ±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861887"/>
              </p:ext>
            </p:extLst>
          </p:nvPr>
        </p:nvGraphicFramePr>
        <p:xfrm>
          <a:off x="2349248" y="2919968"/>
          <a:ext cx="554831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0" name="Equation" r:id="rId5" imgW="2311200" imgH="431640" progId="Equation.DSMT4">
                  <p:embed/>
                </p:oleObj>
              </mc:Choice>
              <mc:Fallback>
                <p:oleObj name="Equation" r:id="rId5" imgW="231120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248" y="2919968"/>
                        <a:ext cx="5548312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20615"/>
              </p:ext>
            </p:extLst>
          </p:nvPr>
        </p:nvGraphicFramePr>
        <p:xfrm>
          <a:off x="2349248" y="3972957"/>
          <a:ext cx="554831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01" name="Equation" r:id="rId7" imgW="2311200" imgH="431640" progId="Equation.DSMT4">
                  <p:embed/>
                </p:oleObj>
              </mc:Choice>
              <mc:Fallback>
                <p:oleObj name="Equation" r:id="rId7" imgW="2311200" imgH="43164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248" y="3972957"/>
                        <a:ext cx="5548312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19345" y="3189991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上側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119345" y="4242980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下側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81640" y="5335161"/>
            <a:ext cx="79944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ε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チューブ上のサンプルで </a:t>
            </a:r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を計算し、それらの平均値を最終的な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2400" i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として使用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043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655168" cy="590931"/>
          </a:xfrm>
        </p:spPr>
        <p:txBody>
          <a:bodyPr/>
          <a:lstStyle/>
          <a:p>
            <a:r>
              <a:rPr kumimoji="1" lang="en-US" altLang="ja-JP" dirty="0" smtClean="0"/>
              <a:t>SVR</a:t>
            </a:r>
            <a:r>
              <a:rPr kumimoji="1" lang="ja-JP" altLang="en-US" dirty="0" smtClean="0"/>
              <a:t>のまとめ・特徴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473492" y="2677700"/>
            <a:ext cx="0" cy="3790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rot="5400000" flipV="1">
            <a:off x="2647573" y="4272344"/>
            <a:ext cx="0" cy="4392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362492" y="3901663"/>
            <a:ext cx="2508250" cy="2459037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1602204" y="3663538"/>
            <a:ext cx="2506663" cy="24574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840329" y="3423825"/>
            <a:ext cx="2506663" cy="2459038"/>
          </a:xfrm>
          <a:prstGeom prst="line">
            <a:avLst/>
          </a:prstGeom>
          <a:noFill/>
          <a:ln w="381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3170654" y="4933538"/>
            <a:ext cx="179388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2659479" y="4627150"/>
            <a:ext cx="179388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2863354" y="4092254"/>
            <a:ext cx="179388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3" name="Oval 13"/>
          <p:cNvSpPr>
            <a:spLocks noChangeArrowheads="1"/>
          </p:cNvSpPr>
          <p:nvPr/>
        </p:nvSpPr>
        <p:spPr bwMode="auto">
          <a:xfrm>
            <a:off x="3943767" y="4646400"/>
            <a:ext cx="177800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3550067" y="5095463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3034129" y="4584288"/>
            <a:ext cx="179388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1635542" y="4569646"/>
            <a:ext cx="179388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2848392" y="5360575"/>
            <a:ext cx="179387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1635542" y="4038188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2157829" y="5689188"/>
            <a:ext cx="179388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2045117" y="4038188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1" name="正方形/長方形 13"/>
          <p:cNvSpPr>
            <a:spLocks noChangeArrowheads="1"/>
          </p:cNvSpPr>
          <p:nvPr/>
        </p:nvSpPr>
        <p:spPr bwMode="auto">
          <a:xfrm>
            <a:off x="1092617" y="3208074"/>
            <a:ext cx="628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>
                <a:solidFill>
                  <a:srgbClr val="0066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solidFill>
                  <a:srgbClr val="0066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solidFill>
                  <a:srgbClr val="0066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dirty="0">
                <a:solidFill>
                  <a:srgbClr val="0066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正方形/長方形 13"/>
          <p:cNvSpPr>
            <a:spLocks noChangeArrowheads="1"/>
          </p:cNvSpPr>
          <p:nvPr/>
        </p:nvSpPr>
        <p:spPr bwMode="auto">
          <a:xfrm>
            <a:off x="4483517" y="643149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" name="正方形/長方形 13"/>
          <p:cNvSpPr>
            <a:spLocks noChangeArrowheads="1"/>
          </p:cNvSpPr>
          <p:nvPr/>
        </p:nvSpPr>
        <p:spPr bwMode="auto">
          <a:xfrm>
            <a:off x="524292" y="3568437"/>
            <a:ext cx="853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)-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24" name="Line 32"/>
          <p:cNvSpPr>
            <a:spLocks noChangeShapeType="1"/>
          </p:cNvSpPr>
          <p:nvPr/>
        </p:nvSpPr>
        <p:spPr bwMode="auto">
          <a:xfrm flipV="1">
            <a:off x="2419132" y="2750725"/>
            <a:ext cx="259477" cy="148996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5" name="正方形/長方形 13"/>
          <p:cNvSpPr>
            <a:spLocks noChangeArrowheads="1"/>
          </p:cNvSpPr>
          <p:nvPr/>
        </p:nvSpPr>
        <p:spPr bwMode="auto">
          <a:xfrm>
            <a:off x="78204" y="2704043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6" name="正方形/長方形 13"/>
          <p:cNvSpPr>
            <a:spLocks noChangeArrowheads="1"/>
          </p:cNvSpPr>
          <p:nvPr/>
        </p:nvSpPr>
        <p:spPr bwMode="auto">
          <a:xfrm>
            <a:off x="1459329" y="2847712"/>
            <a:ext cx="9236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)+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27" name="正方形/長方形 13"/>
          <p:cNvSpPr>
            <a:spLocks noChangeArrowheads="1"/>
          </p:cNvSpPr>
          <p:nvPr/>
        </p:nvSpPr>
        <p:spPr bwMode="auto">
          <a:xfrm>
            <a:off x="2901995" y="3186093"/>
            <a:ext cx="24000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ノイズに強い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モデル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1" name="正方形/長方形 13"/>
          <p:cNvSpPr>
            <a:spLocks noChangeArrowheads="1"/>
          </p:cNvSpPr>
          <p:nvPr/>
        </p:nvSpPr>
        <p:spPr bwMode="auto">
          <a:xfrm>
            <a:off x="5389095" y="4532815"/>
            <a:ext cx="2056973" cy="46166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カーネル関数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K</a:t>
            </a:r>
            <a:endParaRPr lang="en-US" altLang="ja-JP" sz="2400" i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2" name="正方形/長方形 13"/>
          <p:cNvSpPr>
            <a:spLocks noChangeArrowheads="1"/>
          </p:cNvSpPr>
          <p:nvPr/>
        </p:nvSpPr>
        <p:spPr bwMode="auto">
          <a:xfrm>
            <a:off x="6125595" y="6269469"/>
            <a:ext cx="24593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非線形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回帰モデル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右中かっこ 32"/>
          <p:cNvSpPr/>
          <p:nvPr/>
        </p:nvSpPr>
        <p:spPr bwMode="auto">
          <a:xfrm>
            <a:off x="2233593" y="3858800"/>
            <a:ext cx="185538" cy="904875"/>
          </a:xfrm>
          <a:prstGeom prst="rightBrace">
            <a:avLst>
              <a:gd name="adj1" fmla="val 32084"/>
              <a:gd name="adj2" fmla="val 40260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正方形/長方形 13"/>
          <p:cNvSpPr>
            <a:spLocks noChangeArrowheads="1"/>
          </p:cNvSpPr>
          <p:nvPr/>
        </p:nvSpPr>
        <p:spPr bwMode="auto">
          <a:xfrm>
            <a:off x="2232771" y="2261371"/>
            <a:ext cx="1313180" cy="46166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チューブ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5" name="正方形/長方形 13"/>
          <p:cNvSpPr>
            <a:spLocks noChangeArrowheads="1"/>
          </p:cNvSpPr>
          <p:nvPr/>
        </p:nvSpPr>
        <p:spPr bwMode="auto">
          <a:xfrm>
            <a:off x="3778960" y="2262202"/>
            <a:ext cx="10310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誤差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正方形/長方形 13"/>
          <p:cNvSpPr>
            <a:spLocks noChangeArrowheads="1"/>
          </p:cNvSpPr>
          <p:nvPr/>
        </p:nvSpPr>
        <p:spPr bwMode="auto">
          <a:xfrm>
            <a:off x="162248" y="2081920"/>
            <a:ext cx="1798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の決定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0" name="正方形/長方形 13"/>
          <p:cNvSpPr>
            <a:spLocks noChangeArrowheads="1"/>
          </p:cNvSpPr>
          <p:nvPr/>
        </p:nvSpPr>
        <p:spPr bwMode="auto">
          <a:xfrm>
            <a:off x="5351216" y="2102032"/>
            <a:ext cx="1798890" cy="46166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α</a:t>
            </a:r>
            <a:r>
              <a:rPr lang="en-US" altLang="ja-JP" sz="2400" i="1" baseline="-250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の範囲</a:t>
            </a:r>
            <a:endParaRPr lang="en-US" altLang="ja-JP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3" name="正方形/長方形 13"/>
          <p:cNvSpPr>
            <a:spLocks noChangeArrowheads="1"/>
          </p:cNvSpPr>
          <p:nvPr/>
        </p:nvSpPr>
        <p:spPr bwMode="auto">
          <a:xfrm>
            <a:off x="6176948" y="3647341"/>
            <a:ext cx="29434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モデルの</a:t>
            </a:r>
            <a:r>
              <a:rPr lang="ja-JP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複雑度を調整</a:t>
            </a:r>
            <a:endParaRPr lang="en-US" altLang="ja-JP" sz="2400" dirty="0">
              <a:solidFill>
                <a:srgbClr val="0000FF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0" y="1953791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45" name="Line 8"/>
          <p:cNvSpPr>
            <a:spLocks noChangeShapeType="1"/>
          </p:cNvSpPr>
          <p:nvPr/>
        </p:nvSpPr>
        <p:spPr bwMode="auto">
          <a:xfrm>
            <a:off x="5273030" y="1953791"/>
            <a:ext cx="0" cy="4892684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46" name="Line 8"/>
          <p:cNvSpPr>
            <a:spLocks noChangeShapeType="1"/>
          </p:cNvSpPr>
          <p:nvPr/>
        </p:nvSpPr>
        <p:spPr bwMode="auto">
          <a:xfrm>
            <a:off x="5273030" y="4362349"/>
            <a:ext cx="3812914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334061" y="1185351"/>
            <a:ext cx="1975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SVR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の回帰式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5400000">
            <a:off x="4082299" y="2713473"/>
            <a:ext cx="391319" cy="468495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319711"/>
              </p:ext>
            </p:extLst>
          </p:nvPr>
        </p:nvGraphicFramePr>
        <p:xfrm>
          <a:off x="7343554" y="2141270"/>
          <a:ext cx="13874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11" name="Equation" r:id="rId3" imgW="723600" imgH="457200" progId="Equation.DSMT4">
                  <p:embed/>
                </p:oleObj>
              </mc:Choice>
              <mc:Fallback>
                <p:oleObj name="Equation" r:id="rId3" imgW="723600" imgH="45720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554" y="2141270"/>
                        <a:ext cx="1387475" cy="873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オブジェクト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193842"/>
              </p:ext>
            </p:extLst>
          </p:nvPr>
        </p:nvGraphicFramePr>
        <p:xfrm>
          <a:off x="2453630" y="912695"/>
          <a:ext cx="56388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12" name="Equation" r:id="rId5" imgW="2349360" imgH="431640" progId="Equation.DSMT4">
                  <p:embed/>
                </p:oleObj>
              </mc:Choice>
              <mc:Fallback>
                <p:oleObj name="Equation" r:id="rId5" imgW="2349360" imgH="43164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630" y="912695"/>
                        <a:ext cx="5638800" cy="100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右矢印 55"/>
          <p:cNvSpPr/>
          <p:nvPr/>
        </p:nvSpPr>
        <p:spPr>
          <a:xfrm rot="5400000">
            <a:off x="7767245" y="3126295"/>
            <a:ext cx="391319" cy="468495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5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867358"/>
              </p:ext>
            </p:extLst>
          </p:nvPr>
        </p:nvGraphicFramePr>
        <p:xfrm>
          <a:off x="5375046" y="5119402"/>
          <a:ext cx="3708000" cy="610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13" name="Equation" r:id="rId7" imgW="2158920" imgH="355320" progId="Equation.DSMT4">
                  <p:embed/>
                </p:oleObj>
              </mc:Choice>
              <mc:Fallback>
                <p:oleObj name="Equation" r:id="rId7" imgW="2158920" imgH="355320" progId="Equation.DSMT4">
                  <p:embed/>
                  <p:pic>
                    <p:nvPicPr>
                      <p:cNvPr id="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046" y="5119402"/>
                        <a:ext cx="3708000" cy="6101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右矢印 57"/>
          <p:cNvSpPr/>
          <p:nvPr/>
        </p:nvSpPr>
        <p:spPr>
          <a:xfrm rot="5400000">
            <a:off x="7159600" y="5752489"/>
            <a:ext cx="391319" cy="468495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955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48963" cy="590931"/>
          </a:xfrm>
        </p:spPr>
        <p:txBody>
          <a:bodyPr/>
          <a:lstStyle/>
          <a:p>
            <a:r>
              <a:rPr kumimoji="1" lang="ja-JP" altLang="en-US" dirty="0" smtClean="0"/>
              <a:t>サポートベクター回帰 </a:t>
            </a:r>
            <a:r>
              <a:rPr kumimoji="1" lang="en-US" altLang="ja-JP" dirty="0" smtClean="0"/>
              <a:t>(SVR) 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30403" cy="5835957"/>
          </a:xfrm>
        </p:spPr>
        <p:txBody>
          <a:bodyPr/>
          <a:lstStyle/>
          <a:p>
            <a:r>
              <a:rPr kumimoji="1" lang="ja-JP" altLang="en-US" dirty="0" smtClean="0"/>
              <a:t>線形の回帰分析手法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サポートベクターマシン </a:t>
            </a:r>
            <a:r>
              <a:rPr lang="en-US" altLang="ja-JP" dirty="0" smtClean="0"/>
              <a:t>(SVM) </a:t>
            </a:r>
            <a:r>
              <a:rPr lang="ja-JP" altLang="en-US" dirty="0" smtClean="0"/>
              <a:t>を回帰分析に</a:t>
            </a:r>
            <a:r>
              <a:rPr lang="ja-JP" altLang="en-US" dirty="0" smtClean="0"/>
              <a:t>応用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>
                <a:hlinkClick r:id="rId2"/>
              </a:rPr>
              <a:t>https://</a:t>
            </a:r>
            <a:r>
              <a:rPr lang="en-US" altLang="ja-JP" dirty="0">
                <a:hlinkClick r:id="rId2"/>
              </a:rPr>
              <a:t>datachemeng.com/supportvectormachine</a:t>
            </a:r>
            <a:r>
              <a:rPr lang="en-US" altLang="ja-JP" dirty="0" smtClean="0">
                <a:hlinkClick r:id="rId2"/>
              </a:rPr>
              <a:t>/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 smtClean="0"/>
              <a:t>目的変数の誤差に加えて、それぞれ以下の項を最小化する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ことで、過学習を防ぐ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リッジ</a:t>
            </a:r>
            <a:r>
              <a:rPr lang="ja-JP" altLang="en-US" dirty="0" smtClean="0"/>
              <a:t>回帰 </a:t>
            </a:r>
            <a:r>
              <a:rPr lang="en-US" altLang="ja-JP" dirty="0" smtClean="0"/>
              <a:t>(RR)</a:t>
            </a:r>
            <a:r>
              <a:rPr lang="ja-JP" altLang="en-US" dirty="0"/>
              <a:t>・</a:t>
            </a:r>
            <a:r>
              <a:rPr lang="en-US" altLang="ja-JP" dirty="0" smtClean="0"/>
              <a:t>LASSO</a:t>
            </a:r>
            <a:r>
              <a:rPr lang="ja-JP" altLang="en-US" dirty="0" smtClean="0"/>
              <a:t>・</a:t>
            </a:r>
            <a:r>
              <a:rPr lang="en-US" altLang="ja-JP" dirty="0" smtClean="0"/>
              <a:t>Elastic Net (EN) </a:t>
            </a:r>
            <a:r>
              <a:rPr lang="ja-JP" altLang="en-US" dirty="0" smtClean="0"/>
              <a:t>と同じ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RR</a:t>
            </a:r>
            <a:r>
              <a:rPr lang="ja-JP" altLang="en-US" dirty="0" smtClean="0"/>
              <a:t>・</a:t>
            </a:r>
            <a:r>
              <a:rPr lang="en-US" altLang="ja-JP" dirty="0" smtClean="0"/>
              <a:t>LASSO</a:t>
            </a:r>
            <a:r>
              <a:rPr lang="ja-JP" altLang="en-US" dirty="0" smtClean="0"/>
              <a:t>・</a:t>
            </a:r>
            <a:r>
              <a:rPr lang="en-US" altLang="ja-JP" dirty="0" smtClean="0"/>
              <a:t>EN</a:t>
            </a:r>
            <a:r>
              <a:rPr lang="ja-JP" altLang="en-US" dirty="0" smtClean="0"/>
              <a:t>との共通点は</a:t>
            </a:r>
            <a:r>
              <a:rPr lang="ja-JP" altLang="en-US" dirty="0" smtClean="0"/>
              <a:t>こちら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>
                <a:hlinkClick r:id="rId3"/>
              </a:rPr>
              <a:t>https://</a:t>
            </a:r>
            <a:r>
              <a:rPr lang="en-US" altLang="ja-JP" dirty="0">
                <a:hlinkClick r:id="rId3"/>
              </a:rPr>
              <a:t>datachemeng.com/rrlassoen</a:t>
            </a:r>
            <a:r>
              <a:rPr lang="en-US" altLang="ja-JP" dirty="0" smtClean="0">
                <a:hlinkClick r:id="rId3"/>
              </a:rPr>
              <a:t>/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誤差に不感帯を設けることでノイズの影響を受けにくい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/>
              <a:t>カーネルトリックにより非線形</a:t>
            </a:r>
            <a:r>
              <a:rPr lang="ja-JP" altLang="en-US" dirty="0" smtClean="0"/>
              <a:t>の回帰モデル</a:t>
            </a:r>
            <a:r>
              <a:rPr lang="ja-JP" altLang="en-US" dirty="0"/>
              <a:t>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71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143809" cy="590931"/>
          </a:xfrm>
        </p:spPr>
        <p:txBody>
          <a:bodyPr/>
          <a:lstStyle/>
          <a:p>
            <a:r>
              <a:rPr kumimoji="1"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C, ε, γ 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の決め方</a:t>
            </a:r>
            <a:endParaRPr kumimoji="1" lang="ja-JP" altLang="en-US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539243" cy="4518160"/>
          </a:xfrm>
        </p:spPr>
        <p:txBody>
          <a:bodyPr/>
          <a:lstStyle/>
          <a:p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グリッドサーチによって、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  <a:hlinkClick r:id="rId2"/>
              </a:rPr>
              <a:t>クロスバリデーション</a:t>
            </a:r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後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r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の値が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もっとも高い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C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ε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γ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ガウシアンカーネル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) 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の組み合わせとする</a:t>
            </a:r>
            <a:endParaRPr lang="en-US" altLang="ja-JP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C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: 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-5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-4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…,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9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10</a:t>
            </a:r>
            <a:endParaRPr lang="en-US" altLang="ja-JP" baseline="30000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endParaRPr kumimoji="1"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ε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: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-10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-9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…,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-1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0</a:t>
            </a:r>
          </a:p>
          <a:p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γ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>
                <a:latin typeface="Times" panose="02020603050405020304" pitchFamily="18" charset="0"/>
                <a:cs typeface="Times" panose="02020603050405020304" pitchFamily="18" charset="0"/>
              </a:rPr>
              <a:t>の候補の例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: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-20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-19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…, 2</a:t>
            </a:r>
            <a:r>
              <a:rPr lang="en-US" altLang="ja-JP" baseline="30000" dirty="0">
                <a:latin typeface="Times" panose="02020603050405020304" pitchFamily="18" charset="0"/>
                <a:cs typeface="Times" panose="02020603050405020304" pitchFamily="18" charset="0"/>
              </a:rPr>
              <a:t>9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2</a:t>
            </a:r>
            <a:r>
              <a:rPr lang="en-US" altLang="ja-JP" baseline="30000" dirty="0" smtClean="0">
                <a:latin typeface="Times" panose="02020603050405020304" pitchFamily="18" charset="0"/>
                <a:cs typeface="Times" panose="02020603050405020304" pitchFamily="18" charset="0"/>
              </a:rPr>
              <a:t>10</a:t>
            </a:r>
            <a:endParaRPr lang="en-US" altLang="ja-JP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　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 C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i="1" dirty="0">
                <a:latin typeface="Times" panose="02020603050405020304" pitchFamily="18" charset="0"/>
                <a:cs typeface="Times" panose="02020603050405020304" pitchFamily="18" charset="0"/>
              </a:rPr>
              <a:t>ε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ja-JP" i="1" dirty="0" smtClean="0">
                <a:latin typeface="Times" panose="02020603050405020304" pitchFamily="18" charset="0"/>
                <a:cs typeface="Times" panose="02020603050405020304" pitchFamily="18" charset="0"/>
              </a:rPr>
              <a:t>γ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を高速に最適化する手法については、こちら</a:t>
            </a:r>
            <a:r>
              <a:rPr lang="en-US" altLang="ja-JP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smtClean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https://</a:t>
            </a:r>
            <a:r>
              <a:rPr lang="en-US" altLang="ja-JP" dirty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datachemeng.com/fastoptsvrhyperparams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/</a:t>
            </a:r>
            <a:endParaRPr lang="en-US" altLang="ja-JP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230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21235" cy="590931"/>
          </a:xfrm>
        </p:spPr>
        <p:txBody>
          <a:bodyPr/>
          <a:lstStyle/>
          <a:p>
            <a:r>
              <a:rPr lang="ja-JP" altLang="en-US" dirty="0" smtClean="0"/>
              <a:t>基本的に</a:t>
            </a:r>
            <a:r>
              <a:rPr lang="en-US" altLang="ja-JP" dirty="0" smtClean="0"/>
              <a:t>SVR</a:t>
            </a:r>
            <a:r>
              <a:rPr lang="ja-JP" altLang="en-US" dirty="0"/>
              <a:t>は線形の回帰分析手法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18816" cy="4810035"/>
          </a:xfrm>
        </p:spPr>
        <p:txBody>
          <a:bodyPr/>
          <a:lstStyle/>
          <a:p>
            <a:r>
              <a:rPr kumimoji="1"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線形の回帰分析手法</a:t>
            </a:r>
            <a:endParaRPr kumimoji="1" lang="en-US" altLang="ja-JP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lvl="1"/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たとえば説明変数が２つのとき、目的変数・説明変数を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オートスケーリング </a:t>
            </a:r>
            <a:r>
              <a:rPr lang="en-US" altLang="ja-JP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en-US" altLang="ja-JP" sz="1800" smtClean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https://</a:t>
            </a:r>
            <a:r>
              <a:rPr lang="en-US" altLang="ja-JP" sz="1800" dirty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datachemeng.com/basicdatapreprocessing</a:t>
            </a:r>
            <a:r>
              <a:rPr lang="en-US" altLang="ja-JP" sz="1800" dirty="0" smtClean="0">
                <a:latin typeface="Times" panose="02020603050405020304" pitchFamily="18" charset="0"/>
                <a:cs typeface="Times" panose="02020603050405020304" pitchFamily="18" charset="0"/>
                <a:hlinkClick r:id="rId3"/>
              </a:rPr>
              <a:t>/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>) 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した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あと</a:t>
            </a: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、</a:t>
            </a: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  <a:t/>
            </a:r>
            <a:br>
              <a:rPr lang="en-US" altLang="ja-JP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ja-JP" alt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と表わされる</a:t>
            </a:r>
            <a:endParaRPr lang="en-US" altLang="ja-JP" dirty="0" smtClean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489814" y="4115992"/>
            <a:ext cx="4591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err="1" smtClean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en-US" altLang="ja-JP" sz="2400" baseline="-25000" dirty="0" err="1" smtClean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、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x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で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表す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ことが</a:t>
            </a:r>
            <a:r>
              <a:rPr lang="ja-JP" altLang="en-US" sz="2400" dirty="0" smtClean="0">
                <a:solidFill>
                  <a:srgbClr val="0000FF"/>
                </a:solidFill>
                <a:latin typeface="Times" pitchFamily="18" charset="0"/>
                <a:ea typeface="Meiryo UI" panose="020B0604030504040204" pitchFamily="50" charset="-128"/>
              </a:rPr>
              <a:t>できる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部分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489814" y="4636872"/>
            <a:ext cx="468429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f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y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の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、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x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で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表す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ことが</a:t>
            </a:r>
            <a:r>
              <a:rPr lang="ja-JP" altLang="en-US" sz="2400" dirty="0" smtClean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できない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部分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</a:b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    (</a:t>
            </a:r>
            <a:r>
              <a:rPr lang="ja-JP" altLang="en-US" sz="2400" dirty="0" smtClean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誤差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、</a:t>
            </a:r>
            <a:r>
              <a:rPr lang="ja-JP" altLang="en-US" sz="2400" dirty="0" smtClean="0">
                <a:solidFill>
                  <a:srgbClr val="FF0000"/>
                </a:solidFill>
                <a:latin typeface="Times" pitchFamily="18" charset="0"/>
                <a:ea typeface="Meiryo UI" panose="020B0604030504040204" pitchFamily="50" charset="-128"/>
              </a:rPr>
              <a:t>残差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489814" y="2513667"/>
            <a:ext cx="20024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y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 目的変数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489814" y="3034547"/>
            <a:ext cx="37753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, x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 説明変数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記述子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489814" y="3595112"/>
            <a:ext cx="3288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1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, 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b</a:t>
            </a:r>
            <a:r>
              <a:rPr lang="en-US" altLang="ja-JP" sz="2400" baseline="-25000" dirty="0" smtClean="0">
                <a:latin typeface="Times" pitchFamily="18" charset="0"/>
                <a:ea typeface="Meiryo UI" panose="020B0604030504040204" pitchFamily="50" charset="-128"/>
              </a:rPr>
              <a:t>2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標準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回帰係数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/>
          </p:nvPr>
        </p:nvGraphicFramePr>
        <p:xfrm>
          <a:off x="968611" y="2513667"/>
          <a:ext cx="260667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78" name="Equation" r:id="rId4" imgW="1130040" imgH="457200" progId="Equation.DSMT4">
                  <p:embed/>
                </p:oleObj>
              </mc:Choice>
              <mc:Fallback>
                <p:oleObj name="Equation" r:id="rId4" imgW="1130040" imgH="45720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611" y="2513667"/>
                        <a:ext cx="2606675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/>
          </p:nvPr>
        </p:nvGraphicFramePr>
        <p:xfrm>
          <a:off x="968611" y="3674638"/>
          <a:ext cx="26050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79" name="Equation" r:id="rId6" imgW="1130040" imgH="253800" progId="Equation.DSMT4">
                  <p:embed/>
                </p:oleObj>
              </mc:Choice>
              <mc:Fallback>
                <p:oleObj name="Equation" r:id="rId6" imgW="1130040" imgH="2538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611" y="3674638"/>
                        <a:ext cx="2605088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46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496196" cy="590931"/>
          </a:xfrm>
        </p:spPr>
        <p:txBody>
          <a:bodyPr/>
          <a:lstStyle/>
          <a:p>
            <a:r>
              <a:rPr kumimoji="1" lang="ja-JP" altLang="en-US" dirty="0" smtClean="0"/>
              <a:t>回帰係数 </a:t>
            </a:r>
            <a:r>
              <a:rPr kumimoji="1" lang="en-US" altLang="ja-JP" b="1" dirty="0" smtClean="0"/>
              <a:t>b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098692" cy="4337598"/>
          </a:xfrm>
        </p:spPr>
        <p:txBody>
          <a:bodyPr/>
          <a:lstStyle/>
          <a:p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回帰係数のベクトル </a:t>
            </a:r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を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とする</a:t>
            </a:r>
            <a:endParaRPr kumimoji="1" lang="en-US" altLang="ja-JP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あるサンプル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kumimoji="1" lang="en-US" altLang="ja-JP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番目のサンプル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の目的変数の推定値 </a:t>
            </a:r>
            <a:r>
              <a:rPr kumimoji="1"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b="1" dirty="0">
                <a:latin typeface="Times" pitchFamily="18" charset="0"/>
              </a:rPr>
              <a:t>x</a:t>
            </a:r>
            <a:r>
              <a:rPr lang="en-US" altLang="ja-JP" baseline="30000" dirty="0">
                <a:latin typeface="Times" pitchFamily="18" charset="0"/>
              </a:rPr>
              <a:t>(</a:t>
            </a:r>
            <a:r>
              <a:rPr lang="en-US" altLang="ja-JP" i="1" baseline="30000" dirty="0" err="1">
                <a:latin typeface="Times" pitchFamily="18" charset="0"/>
              </a:rPr>
              <a:t>i</a:t>
            </a:r>
            <a:r>
              <a:rPr lang="en-US" altLang="ja-JP" baseline="30000" dirty="0">
                <a:latin typeface="Times" pitchFamily="18" charset="0"/>
              </a:rPr>
              <a:t>)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は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ja-JP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と表わされる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973299"/>
              </p:ext>
            </p:extLst>
          </p:nvPr>
        </p:nvGraphicFramePr>
        <p:xfrm>
          <a:off x="495300" y="1610262"/>
          <a:ext cx="317023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46" name="Equation" r:id="rId3" imgW="1320480" imgH="253800" progId="Equation.DSMT4">
                  <p:embed/>
                </p:oleObj>
              </mc:Choice>
              <mc:Fallback>
                <p:oleObj name="Equation" r:id="rId3" imgW="1320480" imgH="25380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610262"/>
                        <a:ext cx="3170238" cy="588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481969" y="1610262"/>
            <a:ext cx="36343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m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：説明変数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記述子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の数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5345"/>
              </p:ext>
            </p:extLst>
          </p:nvPr>
        </p:nvGraphicFramePr>
        <p:xfrm>
          <a:off x="495300" y="4021564"/>
          <a:ext cx="222408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47" name="Equation" r:id="rId5" imgW="927000" imgH="304560" progId="Equation.DSMT4">
                  <p:embed/>
                </p:oleObj>
              </mc:Choice>
              <mc:Fallback>
                <p:oleObj name="Equation" r:id="rId5" imgW="927000" imgH="30456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4021564"/>
                        <a:ext cx="2224088" cy="706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481969" y="4021564"/>
            <a:ext cx="463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b="1" dirty="0" smtClean="0">
                <a:latin typeface="Times" pitchFamily="18" charset="0"/>
                <a:ea typeface="Meiryo UI" panose="020B0604030504040204" pitchFamily="50" charset="-128"/>
              </a:rPr>
              <a:t>x</a:t>
            </a:r>
            <a:r>
              <a:rPr lang="en-US" altLang="ja-JP" sz="2400" baseline="300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en-US" altLang="ja-JP" sz="2400" i="1" baseline="30000" dirty="0" err="1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baseline="300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：あるサンプル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 </a:t>
            </a:r>
            <a:r>
              <a:rPr lang="en-US" altLang="ja-JP" sz="2400" i="1" dirty="0" err="1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番目の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</a:b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       サンプル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の説明変数 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記述子</a:t>
            </a:r>
            <a:r>
              <a:rPr lang="en-US" altLang="ja-JP" sz="2400" dirty="0" smtClean="0">
                <a:latin typeface="Times" pitchFamily="18" charset="0"/>
                <a:ea typeface="Meiryo UI" panose="020B0604030504040204" pitchFamily="50" charset="-128"/>
              </a:rPr>
              <a:t>)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442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347665" cy="590931"/>
          </a:xfrm>
        </p:spPr>
        <p:txBody>
          <a:bodyPr/>
          <a:lstStyle/>
          <a:p>
            <a:r>
              <a:rPr kumimoji="1" lang="ja-JP" altLang="en-US" dirty="0" smtClean="0"/>
              <a:t>非線形の回帰モデルへ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800" y="1191808"/>
            <a:ext cx="3993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線形回帰モデル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元の空間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04800" y="3498456"/>
            <a:ext cx="52036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非線形回帰モデル関数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高次元空間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89049" y="2324360"/>
            <a:ext cx="49712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高次元空間への写像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非線形写像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618216" y="2321388"/>
            <a:ext cx="454967" cy="467609"/>
          </a:xfrm>
          <a:prstGeom prst="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010866"/>
              </p:ext>
            </p:extLst>
          </p:nvPr>
        </p:nvGraphicFramePr>
        <p:xfrm>
          <a:off x="6174321" y="2280554"/>
          <a:ext cx="14811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75" name="Equation" r:id="rId3" imgW="634680" imgH="253800" progId="Equation.DSMT4">
                  <p:embed/>
                </p:oleObj>
              </mc:Choice>
              <mc:Fallback>
                <p:oleObj name="Equation" r:id="rId3" imgW="634680" imgH="253800" progId="Equation.DSMT4">
                  <p:embed/>
                  <p:pic>
                    <p:nvPicPr>
                      <p:cNvPr id="17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4321" y="2280554"/>
                        <a:ext cx="1481137" cy="549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517810"/>
              </p:ext>
            </p:extLst>
          </p:nvPr>
        </p:nvGraphicFramePr>
        <p:xfrm>
          <a:off x="4298201" y="1071887"/>
          <a:ext cx="21653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76" name="Equation" r:id="rId5" imgW="901440" imgH="304560" progId="Equation.DSMT4">
                  <p:embed/>
                </p:oleObj>
              </mc:Choice>
              <mc:Fallback>
                <p:oleObj name="Equation" r:id="rId5" imgW="901440" imgH="304560" progId="Equation.DSMT4">
                  <p:embed/>
                  <p:pic>
                    <p:nvPicPr>
                      <p:cNvPr id="8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201" y="1071887"/>
                        <a:ext cx="2165350" cy="706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500649"/>
              </p:ext>
            </p:extLst>
          </p:nvPr>
        </p:nvGraphicFramePr>
        <p:xfrm>
          <a:off x="5455369" y="3376069"/>
          <a:ext cx="3322638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77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369" y="3376069"/>
                        <a:ext cx="3322638" cy="706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537995"/>
              </p:ext>
            </p:extLst>
          </p:nvPr>
        </p:nvGraphicFramePr>
        <p:xfrm>
          <a:off x="254000" y="4540250"/>
          <a:ext cx="34448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978" name="Equation" r:id="rId9" imgW="1434960" imgH="253800" progId="Equation.DSMT4">
                  <p:embed/>
                </p:oleObj>
              </mc:Choice>
              <mc:Fallback>
                <p:oleObj name="Equation" r:id="rId9" imgW="1434960" imgH="25380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4540250"/>
                        <a:ext cx="3444875" cy="588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377194" y="4540019"/>
            <a:ext cx="35942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c</a:t>
            </a:r>
            <a:r>
              <a:rPr lang="ja-JP" altLang="en-US" sz="2400" i="1" dirty="0" smtClean="0">
                <a:latin typeface="Times" pitchFamily="18" charset="0"/>
                <a:ea typeface="Meiryo UI" panose="020B0604030504040204" pitchFamily="50" charset="-128"/>
              </a:rPr>
              <a:t>：定数項</a:t>
            </a:r>
            <a:endParaRPr lang="en-US" altLang="ja-JP" sz="2400" i="1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 err="1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i="1" baseline="-25000" dirty="0" err="1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ja-JP" altLang="en-US" sz="2400" i="1" dirty="0" smtClean="0">
                <a:latin typeface="Times" pitchFamily="18" charset="0"/>
                <a:ea typeface="Meiryo UI" panose="020B0604030504040204" pitchFamily="50" charset="-128"/>
              </a:rPr>
              <a:t>：重み</a:t>
            </a:r>
            <a:endParaRPr lang="en-US" altLang="ja-JP" sz="2400" i="1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k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：高次元空間での次元数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1409115" y="5881996"/>
            <a:ext cx="6325771" cy="830997"/>
          </a:xfrm>
          <a:prstGeom prst="rect">
            <a:avLst/>
          </a:prstGeom>
          <a:solidFill>
            <a:srgbClr val="FFFFCC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i="1" dirty="0" err="1" smtClean="0">
                <a:latin typeface="Times" pitchFamily="18" charset="0"/>
                <a:ea typeface="Meiryo UI" panose="020B0604030504040204" pitchFamily="50" charset="-128"/>
              </a:rPr>
              <a:t>w</a:t>
            </a:r>
            <a:r>
              <a:rPr lang="en-US" altLang="ja-JP" sz="2400" i="1" baseline="-25000" dirty="0" err="1" smtClean="0">
                <a:latin typeface="Times" pitchFamily="18" charset="0"/>
                <a:ea typeface="Meiryo UI" panose="020B0604030504040204" pitchFamily="50" charset="-128"/>
              </a:rPr>
              <a:t>i</a:t>
            </a:r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 , </a:t>
            </a:r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k 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は、とりあえずこのように設定しておくだけで、</a:t>
            </a:r>
            <a:endParaRPr lang="en-US" altLang="ja-JP" sz="2400" dirty="0" smtClean="0">
              <a:latin typeface="Times" pitchFamily="18" charset="0"/>
              <a:ea typeface="Meiryo UI" panose="020B0604030504040204" pitchFamily="50" charset="-128"/>
            </a:endParaRPr>
          </a:p>
          <a:p>
            <a:pPr algn="l" eaLnBrk="1" hangingPunct="1"/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後に考えなくてもよくなるため、気にしなくて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問題ない</a:t>
            </a:r>
          </a:p>
        </p:txBody>
      </p:sp>
    </p:spTree>
    <p:extLst>
      <p:ext uri="{BB962C8B-B14F-4D97-AF65-F5344CB8AC3E}">
        <p14:creationId xmlns:p14="http://schemas.microsoft.com/office/powerpoint/2010/main" val="174277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82180" cy="590931"/>
          </a:xfrm>
        </p:spPr>
        <p:txBody>
          <a:bodyPr/>
          <a:lstStyle/>
          <a:p>
            <a:r>
              <a:rPr kumimoji="1" lang="en-US" altLang="ja-JP" dirty="0" smtClean="0"/>
              <a:t>SVM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SVR</a:t>
            </a:r>
            <a:r>
              <a:rPr kumimoji="1" lang="ja-JP" altLang="en-US" dirty="0" smtClean="0"/>
              <a:t>との比較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1087157" cy="2727926"/>
          </a:xfrm>
        </p:spPr>
        <p:txBody>
          <a:bodyPr/>
          <a:lstStyle/>
          <a:p>
            <a:r>
              <a:rPr kumimoji="1" lang="en-US" altLang="ja-JP" dirty="0" smtClean="0"/>
              <a:t>SVM</a:t>
            </a:r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lang="en-US" altLang="ja-JP" dirty="0" smtClean="0"/>
              <a:t>SVR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071511"/>
              </p:ext>
            </p:extLst>
          </p:nvPr>
        </p:nvGraphicFramePr>
        <p:xfrm>
          <a:off x="1603289" y="1094354"/>
          <a:ext cx="40211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85" name="Equation" r:id="rId3" imgW="1676160" imgH="431640" progId="Equation.DSMT4">
                  <p:embed/>
                </p:oleObj>
              </mc:Choice>
              <mc:Fallback>
                <p:oleObj name="Equation" r:id="rId3" imgW="1676160" imgH="43164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289" y="1094354"/>
                        <a:ext cx="4021138" cy="1000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237561" y="1363584"/>
            <a:ext cx="1359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の最小化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810093" y="2263606"/>
            <a:ext cx="23294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マージンの最大化</a:t>
            </a:r>
            <a:endParaRPr lang="en-US" altLang="ja-JP" sz="24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重みの</a:t>
            </a:r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最小化</a:t>
            </a:r>
            <a:r>
              <a:rPr lang="en-US" altLang="ja-JP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1394466" y="2094479"/>
            <a:ext cx="135384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609752" y="2263606"/>
            <a:ext cx="32720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誤分類するサンプル数の</a:t>
            </a:r>
            <a: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最小化 </a:t>
            </a:r>
            <a: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誤差の最小化</a:t>
            </a:r>
            <a:r>
              <a:rPr lang="en-US" altLang="ja-JP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4442466" y="2094479"/>
            <a:ext cx="13538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405605"/>
              </p:ext>
            </p:extLst>
          </p:nvPr>
        </p:nvGraphicFramePr>
        <p:xfrm>
          <a:off x="1603289" y="3421017"/>
          <a:ext cx="56959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86" name="Equation" r:id="rId5" imgW="2374560" imgH="431640" progId="Equation.DSMT4">
                  <p:embed/>
                </p:oleObj>
              </mc:Choice>
              <mc:Fallback>
                <p:oleObj name="Equation" r:id="rId5" imgW="2374560" imgH="43164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289" y="3421017"/>
                        <a:ext cx="5695950" cy="1000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790236" y="3694778"/>
            <a:ext cx="1359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の最小化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199622" y="4670625"/>
            <a:ext cx="19399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重み</a:t>
            </a:r>
            <a:r>
              <a:rPr lang="ja-JP" altLang="en-US" sz="24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最小化</a:t>
            </a:r>
            <a:endParaRPr lang="ja-JP" altLang="en-US" sz="24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" name="直線コネクタ 14"/>
          <p:cNvCxnSpPr/>
          <p:nvPr/>
        </p:nvCxnSpPr>
        <p:spPr>
          <a:xfrm>
            <a:off x="1394466" y="4480818"/>
            <a:ext cx="135384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36816" y="4670624"/>
            <a:ext cx="19752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誤差の最小化</a:t>
            </a:r>
            <a:endParaRPr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4163608" y="4505705"/>
            <a:ext cx="31356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5624426" y="5877314"/>
            <a:ext cx="1877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/>
            <a:r>
              <a:rPr lang="en-US" altLang="ja-JP" sz="2400" i="1" dirty="0" smtClean="0">
                <a:latin typeface="Times" pitchFamily="18" charset="0"/>
                <a:ea typeface="Meiryo UI" panose="020B0604030504040204" pitchFamily="50" charset="-128"/>
              </a:rPr>
              <a:t>h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：誤差関数</a:t>
            </a:r>
            <a:endParaRPr lang="ja-JP" altLang="en-US" sz="2400" dirty="0">
              <a:latin typeface="Times" pitchFamily="18" charset="0"/>
              <a:ea typeface="Meiryo UI" panose="020B0604030504040204" pitchFamily="50" charset="-128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463067" y="5877314"/>
            <a:ext cx="45704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: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２つの項の</a:t>
            </a:r>
            <a:r>
              <a:rPr lang="ja-JP" altLang="en-US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バランスを決める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係数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2400" i="1" dirty="0">
                <a:latin typeface="Times" pitchFamily="18" charset="0"/>
                <a:ea typeface="Meiryo UI" panose="020B0604030504040204" pitchFamily="50" charset="-128"/>
              </a:rPr>
              <a:t>n</a:t>
            </a:r>
            <a:r>
              <a:rPr lang="ja-JP" altLang="en-US" sz="2400" dirty="0">
                <a:latin typeface="Times" pitchFamily="18" charset="0"/>
                <a:ea typeface="Meiryo UI" panose="020B0604030504040204" pitchFamily="50" charset="-128"/>
              </a:rPr>
              <a:t>：モデル構築用</a:t>
            </a:r>
            <a:r>
              <a:rPr lang="ja-JP" altLang="en-US" sz="2400" dirty="0" smtClean="0">
                <a:latin typeface="Times" pitchFamily="18" charset="0"/>
                <a:ea typeface="Meiryo UI" panose="020B0604030504040204" pitchFamily="50" charset="-128"/>
              </a:rPr>
              <a:t>サンプル数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0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332964" cy="590931"/>
          </a:xfrm>
        </p:spPr>
        <p:txBody>
          <a:bodyPr/>
          <a:lstStyle/>
          <a:p>
            <a:r>
              <a:rPr kumimoji="1" lang="en-US" altLang="ja-JP" dirty="0" smtClean="0"/>
              <a:t>SVR</a:t>
            </a:r>
            <a:r>
              <a:rPr kumimoji="1" lang="ja-JP" altLang="en-US" dirty="0" smtClean="0"/>
              <a:t>の誤差関数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077817"/>
              </p:ext>
            </p:extLst>
          </p:nvPr>
        </p:nvGraphicFramePr>
        <p:xfrm>
          <a:off x="862905" y="1173702"/>
          <a:ext cx="65801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04" name="Equation" r:id="rId3" imgW="2743200" imgH="355320" progId="Equation.DSMT4">
                  <p:embed/>
                </p:oleObj>
              </mc:Choice>
              <mc:Fallback>
                <p:oleObj name="Equation" r:id="rId3" imgW="2743200" imgH="35532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05" y="1173702"/>
                        <a:ext cx="6580188" cy="823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直線矢印コネクタ 6"/>
          <p:cNvCxnSpPr/>
          <p:nvPr/>
        </p:nvCxnSpPr>
        <p:spPr>
          <a:xfrm flipV="1">
            <a:off x="1640711" y="4895339"/>
            <a:ext cx="5400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4340711" y="2419350"/>
            <a:ext cx="0" cy="273684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965287" y="4905119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3440711" y="4895850"/>
            <a:ext cx="1800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5240711" y="3095850"/>
            <a:ext cx="1800000" cy="18000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 flipV="1">
            <a:off x="1640711" y="3095850"/>
            <a:ext cx="1800000" cy="18000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203427"/>
              </p:ext>
            </p:extLst>
          </p:nvPr>
        </p:nvGraphicFramePr>
        <p:xfrm>
          <a:off x="7375152" y="4979238"/>
          <a:ext cx="1555750" cy="563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05" name="Equation" r:id="rId5" imgW="812520" imgH="304560" progId="Equation.DSMT4">
                  <p:embed/>
                </p:oleObj>
              </mc:Choice>
              <mc:Fallback>
                <p:oleObj name="Equation" r:id="rId5" imgW="812520" imgH="304560" progId="Equation.DSMT4">
                  <p:embed/>
                  <p:pic>
                    <p:nvPicPr>
                      <p:cNvPr id="5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152" y="4979238"/>
                        <a:ext cx="1555750" cy="563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554033"/>
              </p:ext>
            </p:extLst>
          </p:nvPr>
        </p:nvGraphicFramePr>
        <p:xfrm>
          <a:off x="2254883" y="2335266"/>
          <a:ext cx="1930778" cy="598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06" name="Equation" r:id="rId7" imgW="1028520" imgH="330120" progId="Equation.DSMT4">
                  <p:embed/>
                </p:oleObj>
              </mc:Choice>
              <mc:Fallback>
                <p:oleObj name="Equation" r:id="rId7" imgW="1028520" imgH="330120" progId="Equation.DSMT4">
                  <p:embed/>
                  <p:pic>
                    <p:nvPicPr>
                      <p:cNvPr id="16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883" y="2335266"/>
                        <a:ext cx="1930778" cy="5988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156335" y="4905119"/>
            <a:ext cx="460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–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  <a:endParaRPr lang="ja-JP" altLang="en-US" sz="2400" i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064706" y="4905119"/>
            <a:ext cx="3064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  <a:endParaRPr lang="ja-JP" altLang="en-US" sz="2400" i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3420702" y="5577934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333092" y="5763029"/>
            <a:ext cx="42755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誤差の不感帯・・・</a:t>
            </a:r>
            <a:r>
              <a:rPr lang="en-US" altLang="ja-JP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  <a:r>
              <a:rPr lang="ja-JP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チューブ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と呼ぶ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847910" y="6259782"/>
            <a:ext cx="49455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–</a:t>
            </a:r>
            <a:r>
              <a:rPr lang="en-US" altLang="ja-JP" sz="2400" i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≦ 誤差 ≦ </a:t>
            </a:r>
            <a:r>
              <a:rPr lang="en-US" altLang="ja-JP" sz="2400" i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ε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のとき、誤差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 0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となる</a:t>
            </a:r>
            <a:endParaRPr lang="ja-JP" altLang="en-US" sz="24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6574933" y="5030289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誤差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922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367956" cy="590931"/>
          </a:xfrm>
        </p:spPr>
        <p:txBody>
          <a:bodyPr/>
          <a:lstStyle/>
          <a:p>
            <a:r>
              <a:rPr kumimoji="1" lang="ja-JP" altLang="en-US" dirty="0" smtClean="0"/>
              <a:t>スラック変数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279009" cy="424732"/>
          </a:xfrm>
        </p:spPr>
        <p:txBody>
          <a:bodyPr/>
          <a:lstStyle/>
          <a:p>
            <a:r>
              <a:rPr kumimoji="1" lang="en-US" altLang="ja-JP" dirty="0" smtClean="0"/>
              <a:t>SVM</a:t>
            </a:r>
            <a:r>
              <a:rPr kumimoji="1" lang="ja-JP" altLang="en-US" dirty="0" smtClean="0"/>
              <a:t>と同様にスラック変数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</a:t>
            </a:r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ξ*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を導入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77509"/>
              </p:ext>
            </p:extLst>
          </p:nvPr>
        </p:nvGraphicFramePr>
        <p:xfrm>
          <a:off x="247007" y="1782275"/>
          <a:ext cx="2792413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07" name="Equation" r:id="rId3" imgW="1320480" imgH="583920" progId="Equation.DSMT4">
                  <p:embed/>
                </p:oleObj>
              </mc:Choice>
              <mc:Fallback>
                <p:oleObj name="Equation" r:id="rId3" imgW="1320480" imgH="5839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07" y="1782275"/>
                        <a:ext cx="2792413" cy="1228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7007" y="3215939"/>
            <a:ext cx="1096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ただし、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74899"/>
              </p:ext>
            </p:extLst>
          </p:nvPr>
        </p:nvGraphicFramePr>
        <p:xfrm>
          <a:off x="1437988" y="3215939"/>
          <a:ext cx="912813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08" name="Equation" r:id="rId5" imgW="431640" imgH="482400" progId="Equation.DSMT4">
                  <p:embed/>
                </p:oleObj>
              </mc:Choice>
              <mc:Fallback>
                <p:oleObj name="Equation" r:id="rId5" imgW="431640" imgH="482400" progId="Equation.DSMT4">
                  <p:embed/>
                  <p:pic>
                    <p:nvPicPr>
                      <p:cNvPr id="6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988" y="3215939"/>
                        <a:ext cx="912813" cy="1014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4340642" y="1944275"/>
            <a:ext cx="0" cy="3790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rot="5400000" flipV="1">
            <a:off x="6514723" y="3538919"/>
            <a:ext cx="0" cy="4392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5452686" y="3137207"/>
            <a:ext cx="2508250" cy="2459037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692398" y="2892246"/>
            <a:ext cx="2506663" cy="2457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5930523" y="2659369"/>
            <a:ext cx="2506663" cy="2459038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7260848" y="4169082"/>
            <a:ext cx="179388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5" name="Oval 11"/>
          <p:cNvSpPr>
            <a:spLocks noChangeArrowheads="1"/>
          </p:cNvSpPr>
          <p:nvPr/>
        </p:nvSpPr>
        <p:spPr bwMode="auto">
          <a:xfrm>
            <a:off x="6749673" y="3862694"/>
            <a:ext cx="179388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972377" y="3153873"/>
            <a:ext cx="179388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8048248" y="3737282"/>
            <a:ext cx="177800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7640261" y="4331007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7124323" y="3819832"/>
            <a:ext cx="179388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0" name="Oval 16"/>
          <p:cNvSpPr>
            <a:spLocks noChangeArrowheads="1"/>
          </p:cNvSpPr>
          <p:nvPr/>
        </p:nvSpPr>
        <p:spPr bwMode="auto">
          <a:xfrm>
            <a:off x="5725736" y="3805190"/>
            <a:ext cx="179388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1" name="Oval 17"/>
          <p:cNvSpPr>
            <a:spLocks noChangeArrowheads="1"/>
          </p:cNvSpPr>
          <p:nvPr/>
        </p:nvSpPr>
        <p:spPr bwMode="auto">
          <a:xfrm>
            <a:off x="6938586" y="4596119"/>
            <a:ext cx="179387" cy="179388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2" name="Oval 18"/>
          <p:cNvSpPr>
            <a:spLocks noChangeArrowheads="1"/>
          </p:cNvSpPr>
          <p:nvPr/>
        </p:nvSpPr>
        <p:spPr bwMode="auto">
          <a:xfrm>
            <a:off x="5725736" y="3273732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3" name="Oval 19"/>
          <p:cNvSpPr>
            <a:spLocks noChangeArrowheads="1"/>
          </p:cNvSpPr>
          <p:nvPr/>
        </p:nvSpPr>
        <p:spPr bwMode="auto">
          <a:xfrm>
            <a:off x="6248023" y="4924732"/>
            <a:ext cx="179388" cy="177800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6135311" y="3273732"/>
            <a:ext cx="179387" cy="179387"/>
          </a:xfrm>
          <a:prstGeom prst="ellipse">
            <a:avLst/>
          </a:prstGeom>
          <a:solidFill>
            <a:srgbClr val="CCECFF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25" name="正方形/長方形 13"/>
          <p:cNvSpPr>
            <a:spLocks noChangeArrowheads="1"/>
          </p:cNvSpPr>
          <p:nvPr/>
        </p:nvSpPr>
        <p:spPr bwMode="auto">
          <a:xfrm>
            <a:off x="5182811" y="2443618"/>
            <a:ext cx="628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6" name="正方形/長方形 13"/>
          <p:cNvSpPr>
            <a:spLocks noChangeArrowheads="1"/>
          </p:cNvSpPr>
          <p:nvPr/>
        </p:nvSpPr>
        <p:spPr bwMode="auto">
          <a:xfrm>
            <a:off x="8350667" y="5786968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7" name="正方形/長方形 13"/>
          <p:cNvSpPr>
            <a:spLocks noChangeArrowheads="1"/>
          </p:cNvSpPr>
          <p:nvPr/>
        </p:nvSpPr>
        <p:spPr bwMode="auto">
          <a:xfrm>
            <a:off x="4443139" y="2787312"/>
            <a:ext cx="10070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- </a:t>
            </a:r>
            <a:r>
              <a:rPr lang="en-US" altLang="ja-JP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endParaRPr lang="en-US" altLang="ja-JP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正方形/長方形 13"/>
          <p:cNvSpPr>
            <a:spLocks noChangeArrowheads="1"/>
          </p:cNvSpPr>
          <p:nvPr/>
        </p:nvSpPr>
        <p:spPr bwMode="auto">
          <a:xfrm>
            <a:off x="3912156" y="1927584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30" name="正方形/長方形 13"/>
          <p:cNvSpPr>
            <a:spLocks noChangeArrowheads="1"/>
          </p:cNvSpPr>
          <p:nvPr/>
        </p:nvSpPr>
        <p:spPr bwMode="auto">
          <a:xfrm>
            <a:off x="5549523" y="2083256"/>
            <a:ext cx="9236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</a:t>
            </a:r>
            <a:r>
              <a:rPr lang="en-US" altLang="ja-JP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rot="18900000" flipV="1">
            <a:off x="7767442" y="5153817"/>
            <a:ext cx="306977" cy="306977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 rot="18900000" flipV="1">
            <a:off x="8005569" y="4910881"/>
            <a:ext cx="306977" cy="306977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36" name="正方形/長方形 13"/>
          <p:cNvSpPr>
            <a:spLocks noChangeArrowheads="1"/>
          </p:cNvSpPr>
          <p:nvPr/>
        </p:nvSpPr>
        <p:spPr bwMode="auto">
          <a:xfrm>
            <a:off x="8675313" y="5128558"/>
            <a:ext cx="314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/>
            <a:r>
              <a:rPr lang="en-US" altLang="ja-JP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endParaRPr lang="en-US" altLang="ja-JP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 rot="5400000" flipV="1">
            <a:off x="8341681" y="4959912"/>
            <a:ext cx="226728" cy="51196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rot="5400000" flipV="1">
            <a:off x="8280018" y="5070440"/>
            <a:ext cx="76213" cy="714376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square" lIns="90000" tIns="46800" rIns="90000" bIns="46800" anchor="ctr">
            <a:spAutoFit/>
          </a:bodyPr>
          <a:lstStyle/>
          <a:p>
            <a:endParaRPr lang="ja-JP" altLang="en-US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771278" y="2607627"/>
            <a:ext cx="885477" cy="463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 &gt; 0</a:t>
            </a:r>
            <a:endParaRPr lang="en-US" altLang="ja-JP" sz="2400" dirty="0">
              <a:solidFill>
                <a:srgbClr val="000000"/>
              </a:solidFill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sp>
        <p:nvSpPr>
          <p:cNvPr id="41" name="Text Box 30"/>
          <p:cNvSpPr txBox="1">
            <a:spLocks noChangeArrowheads="1"/>
          </p:cNvSpPr>
          <p:nvPr/>
        </p:nvSpPr>
        <p:spPr bwMode="auto">
          <a:xfrm>
            <a:off x="7819648" y="3211422"/>
            <a:ext cx="885477" cy="463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 &gt; 0</a:t>
            </a:r>
            <a:endParaRPr lang="en-US" altLang="ja-JP" sz="2400" dirty="0">
              <a:solidFill>
                <a:srgbClr val="000000"/>
              </a:solidFill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5308610" y="3937159"/>
            <a:ext cx="1005701" cy="463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* &gt; 0</a:t>
            </a:r>
            <a:endParaRPr lang="en-US" altLang="ja-JP" sz="2400" dirty="0">
              <a:solidFill>
                <a:srgbClr val="000000"/>
              </a:solidFill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sp>
        <p:nvSpPr>
          <p:cNvPr id="43" name="Text Box 30"/>
          <p:cNvSpPr txBox="1">
            <a:spLocks noChangeArrowheads="1"/>
          </p:cNvSpPr>
          <p:nvPr/>
        </p:nvSpPr>
        <p:spPr bwMode="auto">
          <a:xfrm>
            <a:off x="5835672" y="5127477"/>
            <a:ext cx="1005701" cy="463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* &gt; 0</a:t>
            </a:r>
            <a:endParaRPr lang="en-US" altLang="ja-JP" sz="2400" dirty="0">
              <a:solidFill>
                <a:srgbClr val="000000"/>
              </a:solidFill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4" name="オブジェクト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156892"/>
              </p:ext>
            </p:extLst>
          </p:nvPr>
        </p:nvGraphicFramePr>
        <p:xfrm>
          <a:off x="34674" y="4509485"/>
          <a:ext cx="4222680" cy="9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09" name="Equation" r:id="rId7" imgW="1841400" imgH="431640" progId="Equation.DSMT4">
                  <p:embed/>
                </p:oleObj>
              </mc:Choice>
              <mc:Fallback>
                <p:oleObj name="Equation" r:id="rId7" imgW="1841400" imgH="43164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4" y="4509485"/>
                        <a:ext cx="4222680" cy="956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右矢印 44"/>
          <p:cNvSpPr/>
          <p:nvPr/>
        </p:nvSpPr>
        <p:spPr>
          <a:xfrm rot="5400000">
            <a:off x="1940426" y="5521077"/>
            <a:ext cx="411176" cy="426620"/>
          </a:xfrm>
          <a:prstGeom prst="rightArrow">
            <a:avLst>
              <a:gd name="adj1" fmla="val 50000"/>
              <a:gd name="adj2" fmla="val 64655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46" name="オブジェクト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348483"/>
              </p:ext>
            </p:extLst>
          </p:nvPr>
        </p:nvGraphicFramePr>
        <p:xfrm>
          <a:off x="558514" y="5888038"/>
          <a:ext cx="31750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10" name="Equation" r:id="rId9" imgW="1384200" imgH="431640" progId="Equation.DSMT4">
                  <p:embed/>
                </p:oleObj>
              </mc:Choice>
              <mc:Fallback>
                <p:oleObj name="Equation" r:id="rId9" imgW="1384200" imgH="431640" progId="Equation.DSMT4">
                  <p:embed/>
                  <p:pic>
                    <p:nvPicPr>
                      <p:cNvPr id="44" name="オブジェクト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514" y="5888038"/>
                        <a:ext cx="3175000" cy="955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6495847" y="3426506"/>
            <a:ext cx="885477" cy="4638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ξ</a:t>
            </a:r>
            <a:r>
              <a:rPr lang="en-US" altLang="ja-JP" sz="2400" i="1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i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Osaka" charset="-128"/>
                <a:cs typeface="Times New Roman" panose="02020603050405020304" pitchFamily="18" charset="0"/>
              </a:rPr>
              <a:t> = 0</a:t>
            </a:r>
            <a:endParaRPr lang="en-US" altLang="ja-JP" sz="2400" dirty="0">
              <a:solidFill>
                <a:srgbClr val="000000"/>
              </a:solidFill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567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357685" cy="590931"/>
          </a:xfrm>
        </p:spPr>
        <p:txBody>
          <a:bodyPr/>
          <a:lstStyle/>
          <a:p>
            <a:r>
              <a:rPr lang="en-US" altLang="ja-JP" dirty="0" smtClean="0"/>
              <a:t>RR</a:t>
            </a:r>
            <a:r>
              <a:rPr lang="ja-JP" altLang="en-US" dirty="0" smtClean="0"/>
              <a:t>・</a:t>
            </a:r>
            <a:r>
              <a:rPr lang="en-US" altLang="ja-JP" dirty="0"/>
              <a:t>LASSO</a:t>
            </a:r>
            <a:r>
              <a:rPr lang="ja-JP" altLang="en-US" dirty="0" smtClean="0"/>
              <a:t>・</a:t>
            </a:r>
            <a:r>
              <a:rPr lang="en-US" altLang="ja-JP" dirty="0" smtClean="0"/>
              <a:t>EN </a:t>
            </a:r>
            <a:r>
              <a:rPr lang="ja-JP" altLang="en-US" dirty="0" smtClean="0"/>
              <a:t>との関係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649851" cy="1089529"/>
          </a:xfrm>
        </p:spPr>
        <p:txBody>
          <a:bodyPr/>
          <a:lstStyle/>
          <a:p>
            <a:r>
              <a:rPr kumimoji="1" lang="en-US" altLang="ja-JP" dirty="0" smtClean="0"/>
              <a:t>SVR</a:t>
            </a:r>
            <a:r>
              <a:rPr kumimoji="1" lang="ja-JP" altLang="en-US" dirty="0" smtClean="0"/>
              <a:t>でも</a:t>
            </a:r>
            <a:r>
              <a:rPr kumimoji="1" lang="en-US" altLang="ja-JP" dirty="0" smtClean="0"/>
              <a:t>RR</a:t>
            </a:r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LASSO</a:t>
            </a:r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EN</a:t>
            </a:r>
            <a:r>
              <a:rPr kumimoji="1" lang="ja-JP" altLang="en-US" dirty="0" smtClean="0"/>
              <a:t>と同様にして、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誤差だけでなく重み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回帰係数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も一緒に最小化することで、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過学習を防ぐ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332911" y="4199603"/>
            <a:ext cx="1359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の最小化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66222" y="5175449"/>
            <a:ext cx="19399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重み</a:t>
            </a:r>
            <a:r>
              <a:rPr lang="ja-JP" altLang="en-US" sz="2400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40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最小化</a:t>
            </a:r>
            <a:endParaRPr lang="ja-JP" altLang="en-US" sz="2400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959278" y="4998085"/>
            <a:ext cx="135384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00137" y="5175449"/>
            <a:ext cx="19752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誤差の最小化</a:t>
            </a:r>
            <a:endParaRPr lang="ja-JP" altLang="en-US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3678676" y="4998085"/>
            <a:ext cx="221814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933995"/>
              </p:ext>
            </p:extLst>
          </p:nvPr>
        </p:nvGraphicFramePr>
        <p:xfrm>
          <a:off x="1208088" y="3845487"/>
          <a:ext cx="45989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9" name="Equation" r:id="rId3" imgW="1917360" imgH="431640" progId="Equation.DSMT4">
                  <p:embed/>
                </p:oleObj>
              </mc:Choice>
              <mc:Fallback>
                <p:oleObj name="Equation" r:id="rId3" imgW="1917360" imgH="43164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3845487"/>
                        <a:ext cx="4598987" cy="1000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379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14083</TotalTime>
  <Words>823</Words>
  <Application>Microsoft Office PowerPoint</Application>
  <PresentationFormat>画面に合わせる (4:3)</PresentationFormat>
  <Paragraphs>182</Paragraphs>
  <Slides>20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20</vt:i4>
      </vt:variant>
    </vt:vector>
  </HeadingPairs>
  <TitlesOfParts>
    <vt:vector size="32" baseType="lpstr">
      <vt:lpstr>Meiryo UI</vt:lpstr>
      <vt:lpstr>ＭＳ Ｐゴシック</vt:lpstr>
      <vt:lpstr>Osaka</vt:lpstr>
      <vt:lpstr>メイリオ</vt:lpstr>
      <vt:lpstr>Arial</vt:lpstr>
      <vt:lpstr>Calibri</vt:lpstr>
      <vt:lpstr>Times</vt:lpstr>
      <vt:lpstr>Times New Roman</vt:lpstr>
      <vt:lpstr>Wingdings</vt:lpstr>
      <vt:lpstr>Office テーマ</vt:lpstr>
      <vt:lpstr>Equation</vt:lpstr>
      <vt:lpstr>MathType 6.0 Equation</vt:lpstr>
      <vt:lpstr>サポートベクター回帰 Support Vector Regression SVR</vt:lpstr>
      <vt:lpstr>サポートベクター回帰 (SVR) とは？</vt:lpstr>
      <vt:lpstr>基本的にSVRは線形の回帰分析手法</vt:lpstr>
      <vt:lpstr>回帰係数 b</vt:lpstr>
      <vt:lpstr>非線形の回帰モデルへ</vt:lpstr>
      <vt:lpstr>SVMとSVRとの比較</vt:lpstr>
      <vt:lpstr>SVRの誤差関数</vt:lpstr>
      <vt:lpstr>スラック変数</vt:lpstr>
      <vt:lpstr>RR・LASSO・EN との関係</vt:lpstr>
      <vt:lpstr>Lagrangeの未定乗数法</vt:lpstr>
      <vt:lpstr>偏微分して0</vt:lpstr>
      <vt:lpstr>G の変形</vt:lpstr>
      <vt:lpstr>カーネル関数の例</vt:lpstr>
      <vt:lpstr>α を求める</vt:lpstr>
      <vt:lpstr>二次計画問題</vt:lpstr>
      <vt:lpstr>SVRの回帰式</vt:lpstr>
      <vt:lpstr>サポートベクターとは</vt:lpstr>
      <vt:lpstr>c の計算</vt:lpstr>
      <vt:lpstr>SVRのまとめ・特徴</vt:lpstr>
      <vt:lpstr>C, ε, γ の決め方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金子 弘昌</cp:lastModifiedBy>
  <cp:revision>447</cp:revision>
  <cp:lastPrinted>2019-04-20T02:16:37Z</cp:lastPrinted>
  <dcterms:created xsi:type="dcterms:W3CDTF">2017-03-17T08:34:14Z</dcterms:created>
  <dcterms:modified xsi:type="dcterms:W3CDTF">2019-04-20T02:20:24Z</dcterms:modified>
</cp:coreProperties>
</file>