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4"/>
  </p:notesMasterIdLst>
  <p:sldIdLst>
    <p:sldId id="256" r:id="rId2"/>
    <p:sldId id="257" r:id="rId3"/>
    <p:sldId id="308" r:id="rId4"/>
    <p:sldId id="310" r:id="rId5"/>
    <p:sldId id="311" r:id="rId6"/>
    <p:sldId id="312" r:id="rId7"/>
    <p:sldId id="313" r:id="rId8"/>
    <p:sldId id="314" r:id="rId9"/>
    <p:sldId id="315" r:id="rId10"/>
    <p:sldId id="30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292" r:id="rId45"/>
    <p:sldId id="293" r:id="rId46"/>
    <p:sldId id="294" r:id="rId47"/>
    <p:sldId id="295" r:id="rId48"/>
    <p:sldId id="298" r:id="rId49"/>
    <p:sldId id="299" r:id="rId50"/>
    <p:sldId id="317" r:id="rId51"/>
    <p:sldId id="318" r:id="rId52"/>
    <p:sldId id="319" r:id="rId53"/>
    <p:sldId id="320" r:id="rId54"/>
    <p:sldId id="321" r:id="rId55"/>
    <p:sldId id="322" r:id="rId56"/>
    <p:sldId id="300" r:id="rId57"/>
    <p:sldId id="301" r:id="rId58"/>
    <p:sldId id="303" r:id="rId59"/>
    <p:sldId id="304" r:id="rId60"/>
    <p:sldId id="305" r:id="rId61"/>
    <p:sldId id="306" r:id="rId62"/>
    <p:sldId id="316" r:id="rId6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4" d="100"/>
          <a:sy n="84" d="100"/>
        </p:scale>
        <p:origin x="1426"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D428A17-5417-46F5-A9EC-9C7372C94468}" type="datetimeFigureOut">
              <a:rPr lang="en-US" smtClean="0"/>
              <a:t>10/30/2017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FA953A0-7F48-45C3-BAF9-4D5ABAFCC9B4}" type="slidenum">
              <a:rPr lang="en-US" smtClean="0"/>
              <a:t>‹#›</a:t>
            </a:fld>
            <a:endParaRPr lang="en-US"/>
          </a:p>
        </p:txBody>
      </p:sp>
    </p:spTree>
    <p:extLst>
      <p:ext uri="{BB962C8B-B14F-4D97-AF65-F5344CB8AC3E}">
        <p14:creationId xmlns:p14="http://schemas.microsoft.com/office/powerpoint/2010/main" val="4003764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A953A0-7F48-45C3-BAF9-4D5ABAFCC9B4}" type="slidenum">
              <a:rPr lang="en-US" smtClean="0"/>
              <a:t>12</a:t>
            </a:fld>
            <a:endParaRPr lang="en-US"/>
          </a:p>
        </p:txBody>
      </p:sp>
    </p:spTree>
    <p:extLst>
      <p:ext uri="{BB962C8B-B14F-4D97-AF65-F5344CB8AC3E}">
        <p14:creationId xmlns:p14="http://schemas.microsoft.com/office/powerpoint/2010/main" val="2450476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A953A0-7F48-45C3-BAF9-4D5ABAFCC9B4}" type="slidenum">
              <a:rPr lang="en-US" smtClean="0"/>
              <a:t>13</a:t>
            </a:fld>
            <a:endParaRPr lang="en-US"/>
          </a:p>
        </p:txBody>
      </p:sp>
    </p:spTree>
    <p:extLst>
      <p:ext uri="{BB962C8B-B14F-4D97-AF65-F5344CB8AC3E}">
        <p14:creationId xmlns:p14="http://schemas.microsoft.com/office/powerpoint/2010/main" val="377935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A953A0-7F48-45C3-BAF9-4D5ABAFCC9B4}" type="slidenum">
              <a:rPr lang="en-US" smtClean="0"/>
              <a:t>14</a:t>
            </a:fld>
            <a:endParaRPr lang="en-US"/>
          </a:p>
        </p:txBody>
      </p:sp>
    </p:spTree>
    <p:extLst>
      <p:ext uri="{BB962C8B-B14F-4D97-AF65-F5344CB8AC3E}">
        <p14:creationId xmlns:p14="http://schemas.microsoft.com/office/powerpoint/2010/main" val="4257720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F31F3D-E4C7-1E41-BD5B-B722AC85AE9C}"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B9921-1DDE-6448-AD6B-40CB18D6CE81}" type="slidenum">
              <a:rPr lang="en-US" smtClean="0"/>
              <a:t>‹#›</a:t>
            </a:fld>
            <a:endParaRPr lang="en-US"/>
          </a:p>
        </p:txBody>
      </p:sp>
    </p:spTree>
    <p:extLst>
      <p:ext uri="{BB962C8B-B14F-4D97-AF65-F5344CB8AC3E}">
        <p14:creationId xmlns:p14="http://schemas.microsoft.com/office/powerpoint/2010/main" val="3463209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F31F3D-E4C7-1E41-BD5B-B722AC85AE9C}"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B9921-1DDE-6448-AD6B-40CB18D6CE81}" type="slidenum">
              <a:rPr lang="en-US" smtClean="0"/>
              <a:t>‹#›</a:t>
            </a:fld>
            <a:endParaRPr lang="en-US"/>
          </a:p>
        </p:txBody>
      </p:sp>
    </p:spTree>
    <p:extLst>
      <p:ext uri="{BB962C8B-B14F-4D97-AF65-F5344CB8AC3E}">
        <p14:creationId xmlns:p14="http://schemas.microsoft.com/office/powerpoint/2010/main" val="236785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F31F3D-E4C7-1E41-BD5B-B722AC85AE9C}"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B9921-1DDE-6448-AD6B-40CB18D6CE81}" type="slidenum">
              <a:rPr lang="en-US" smtClean="0"/>
              <a:t>‹#›</a:t>
            </a:fld>
            <a:endParaRPr lang="en-US"/>
          </a:p>
        </p:txBody>
      </p:sp>
    </p:spTree>
    <p:extLst>
      <p:ext uri="{BB962C8B-B14F-4D97-AF65-F5344CB8AC3E}">
        <p14:creationId xmlns:p14="http://schemas.microsoft.com/office/powerpoint/2010/main" val="3468237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F31F3D-E4C7-1E41-BD5B-B722AC85AE9C}"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B9921-1DDE-6448-AD6B-40CB18D6CE81}" type="slidenum">
              <a:rPr lang="en-US" smtClean="0"/>
              <a:t>‹#›</a:t>
            </a:fld>
            <a:endParaRPr lang="en-US"/>
          </a:p>
        </p:txBody>
      </p:sp>
    </p:spTree>
    <p:extLst>
      <p:ext uri="{BB962C8B-B14F-4D97-AF65-F5344CB8AC3E}">
        <p14:creationId xmlns:p14="http://schemas.microsoft.com/office/powerpoint/2010/main" val="2434806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F31F3D-E4C7-1E41-BD5B-B722AC85AE9C}"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B9921-1DDE-6448-AD6B-40CB18D6CE81}" type="slidenum">
              <a:rPr lang="en-US" smtClean="0"/>
              <a:t>‹#›</a:t>
            </a:fld>
            <a:endParaRPr lang="en-US"/>
          </a:p>
        </p:txBody>
      </p:sp>
    </p:spTree>
    <p:extLst>
      <p:ext uri="{BB962C8B-B14F-4D97-AF65-F5344CB8AC3E}">
        <p14:creationId xmlns:p14="http://schemas.microsoft.com/office/powerpoint/2010/main" val="1748294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F31F3D-E4C7-1E41-BD5B-B722AC85AE9C}"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B9921-1DDE-6448-AD6B-40CB18D6CE81}" type="slidenum">
              <a:rPr lang="en-US" smtClean="0"/>
              <a:t>‹#›</a:t>
            </a:fld>
            <a:endParaRPr lang="en-US"/>
          </a:p>
        </p:txBody>
      </p:sp>
    </p:spTree>
    <p:extLst>
      <p:ext uri="{BB962C8B-B14F-4D97-AF65-F5344CB8AC3E}">
        <p14:creationId xmlns:p14="http://schemas.microsoft.com/office/powerpoint/2010/main" val="3427579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F31F3D-E4C7-1E41-BD5B-B722AC85AE9C}" type="datetimeFigureOut">
              <a:rPr lang="en-US" smtClean="0"/>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8B9921-1DDE-6448-AD6B-40CB18D6CE81}" type="slidenum">
              <a:rPr lang="en-US" smtClean="0"/>
              <a:t>‹#›</a:t>
            </a:fld>
            <a:endParaRPr lang="en-US"/>
          </a:p>
        </p:txBody>
      </p:sp>
    </p:spTree>
    <p:extLst>
      <p:ext uri="{BB962C8B-B14F-4D97-AF65-F5344CB8AC3E}">
        <p14:creationId xmlns:p14="http://schemas.microsoft.com/office/powerpoint/2010/main" val="4215759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F31F3D-E4C7-1E41-BD5B-B722AC85AE9C}" type="datetimeFigureOut">
              <a:rPr lang="en-US" smtClean="0"/>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8B9921-1DDE-6448-AD6B-40CB18D6CE81}" type="slidenum">
              <a:rPr lang="en-US" smtClean="0"/>
              <a:t>‹#›</a:t>
            </a:fld>
            <a:endParaRPr lang="en-US"/>
          </a:p>
        </p:txBody>
      </p:sp>
    </p:spTree>
    <p:extLst>
      <p:ext uri="{BB962C8B-B14F-4D97-AF65-F5344CB8AC3E}">
        <p14:creationId xmlns:p14="http://schemas.microsoft.com/office/powerpoint/2010/main" val="686433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F31F3D-E4C7-1E41-BD5B-B722AC85AE9C}" type="datetimeFigureOut">
              <a:rPr lang="en-US" smtClean="0"/>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8B9921-1DDE-6448-AD6B-40CB18D6CE81}" type="slidenum">
              <a:rPr lang="en-US" smtClean="0"/>
              <a:t>‹#›</a:t>
            </a:fld>
            <a:endParaRPr lang="en-US"/>
          </a:p>
        </p:txBody>
      </p:sp>
    </p:spTree>
    <p:extLst>
      <p:ext uri="{BB962C8B-B14F-4D97-AF65-F5344CB8AC3E}">
        <p14:creationId xmlns:p14="http://schemas.microsoft.com/office/powerpoint/2010/main" val="2557133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F31F3D-E4C7-1E41-BD5B-B722AC85AE9C}"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B9921-1DDE-6448-AD6B-40CB18D6CE81}" type="slidenum">
              <a:rPr lang="en-US" smtClean="0"/>
              <a:t>‹#›</a:t>
            </a:fld>
            <a:endParaRPr lang="en-US"/>
          </a:p>
        </p:txBody>
      </p:sp>
    </p:spTree>
    <p:extLst>
      <p:ext uri="{BB962C8B-B14F-4D97-AF65-F5344CB8AC3E}">
        <p14:creationId xmlns:p14="http://schemas.microsoft.com/office/powerpoint/2010/main" val="264708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F31F3D-E4C7-1E41-BD5B-B722AC85AE9C}"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B9921-1DDE-6448-AD6B-40CB18D6CE81}" type="slidenum">
              <a:rPr lang="en-US" smtClean="0"/>
              <a:t>‹#›</a:t>
            </a:fld>
            <a:endParaRPr lang="en-US"/>
          </a:p>
        </p:txBody>
      </p:sp>
    </p:spTree>
    <p:extLst>
      <p:ext uri="{BB962C8B-B14F-4D97-AF65-F5344CB8AC3E}">
        <p14:creationId xmlns:p14="http://schemas.microsoft.com/office/powerpoint/2010/main" val="4010273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F31F3D-E4C7-1E41-BD5B-B722AC85AE9C}" type="datetimeFigureOut">
              <a:rPr lang="en-US" smtClean="0"/>
              <a:t>10/30/2017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B9921-1DDE-6448-AD6B-40CB18D6CE81}" type="slidenum">
              <a:rPr lang="en-US" smtClean="0"/>
              <a:t>‹#›</a:t>
            </a:fld>
            <a:endParaRPr lang="en-US"/>
          </a:p>
        </p:txBody>
      </p:sp>
    </p:spTree>
    <p:extLst>
      <p:ext uri="{BB962C8B-B14F-4D97-AF65-F5344CB8AC3E}">
        <p14:creationId xmlns:p14="http://schemas.microsoft.com/office/powerpoint/2010/main" val="1818814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mtnacertification.org/standards/"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37026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pPr algn="l"/>
            <a:r>
              <a:rPr lang="en-US" dirty="0" smtClean="0"/>
              <a:t>The Teacher Profile Process</a:t>
            </a:r>
            <a:endParaRPr lang="en-US" dirty="0"/>
          </a:p>
        </p:txBody>
      </p:sp>
      <p:sp>
        <p:nvSpPr>
          <p:cNvPr id="3" name="Content Placeholder 2"/>
          <p:cNvSpPr>
            <a:spLocks noGrp="1"/>
          </p:cNvSpPr>
          <p:nvPr>
            <p:ph idx="1"/>
          </p:nvPr>
        </p:nvSpPr>
        <p:spPr>
          <a:xfrm>
            <a:off x="457200" y="2458065"/>
            <a:ext cx="8229600" cy="3668098"/>
          </a:xfrm>
        </p:spPr>
        <p:txBody>
          <a:bodyPr/>
          <a:lstStyle/>
          <a:p>
            <a:r>
              <a:rPr lang="en-US" altLang="en-US" i="1" dirty="0">
                <a:latin typeface="Tahoma" panose="020B0604030504040204" pitchFamily="34" charset="0"/>
                <a:cs typeface="Tahoma" panose="020B0604030504040204" pitchFamily="34" charset="0"/>
              </a:rPr>
              <a:t>This presentation shows the </a:t>
            </a:r>
            <a:r>
              <a:rPr lang="en-US" altLang="en-US" i="1" u="sng" dirty="0">
                <a:latin typeface="Tahoma" panose="020B0604030504040204" pitchFamily="34" charset="0"/>
                <a:cs typeface="Tahoma" panose="020B0604030504040204" pitchFamily="34" charset="0"/>
              </a:rPr>
              <a:t>general</a:t>
            </a:r>
            <a:r>
              <a:rPr lang="en-US" altLang="en-US" i="1" dirty="0">
                <a:latin typeface="Tahoma" panose="020B0604030504040204" pitchFamily="34" charset="0"/>
                <a:cs typeface="Tahoma" panose="020B0604030504040204" pitchFamily="34" charset="0"/>
              </a:rPr>
              <a:t> outline of the Profile requirements.</a:t>
            </a:r>
          </a:p>
          <a:p>
            <a:endParaRPr lang="en-US" dirty="0"/>
          </a:p>
        </p:txBody>
      </p:sp>
    </p:spTree>
    <p:extLst>
      <p:ext uri="{BB962C8B-B14F-4D97-AF65-F5344CB8AC3E}">
        <p14:creationId xmlns:p14="http://schemas.microsoft.com/office/powerpoint/2010/main" val="16189377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pPr algn="l"/>
            <a:r>
              <a:rPr lang="en-US" dirty="0" smtClean="0"/>
              <a:t>The Teacher Profile Process</a:t>
            </a:r>
            <a:endParaRPr lang="en-US" dirty="0"/>
          </a:p>
        </p:txBody>
      </p:sp>
      <p:sp>
        <p:nvSpPr>
          <p:cNvPr id="3" name="Content Placeholder 2"/>
          <p:cNvSpPr>
            <a:spLocks noGrp="1"/>
          </p:cNvSpPr>
          <p:nvPr>
            <p:ph idx="1"/>
          </p:nvPr>
        </p:nvSpPr>
        <p:spPr>
          <a:xfrm>
            <a:off x="457200" y="2458065"/>
            <a:ext cx="8229600" cy="3668098"/>
          </a:xfrm>
        </p:spPr>
        <p:txBody>
          <a:bodyPr/>
          <a:lstStyle/>
          <a:p>
            <a:r>
              <a:rPr lang="en-US" altLang="en-US" dirty="0"/>
              <a:t>There are five self-study projects to complete.</a:t>
            </a:r>
          </a:p>
          <a:p>
            <a:endParaRPr lang="en-US" dirty="0"/>
          </a:p>
        </p:txBody>
      </p:sp>
    </p:spTree>
    <p:extLst>
      <p:ext uri="{BB962C8B-B14F-4D97-AF65-F5344CB8AC3E}">
        <p14:creationId xmlns:p14="http://schemas.microsoft.com/office/powerpoint/2010/main" val="13444318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pPr algn="l"/>
            <a:r>
              <a:rPr lang="en-US" dirty="0" smtClean="0"/>
              <a:t>The Teacher Profile Process</a:t>
            </a:r>
            <a:endParaRPr lang="en-US" dirty="0"/>
          </a:p>
        </p:txBody>
      </p:sp>
      <p:sp>
        <p:nvSpPr>
          <p:cNvPr id="3" name="Content Placeholder 2"/>
          <p:cNvSpPr>
            <a:spLocks noGrp="1"/>
          </p:cNvSpPr>
          <p:nvPr>
            <p:ph idx="1"/>
          </p:nvPr>
        </p:nvSpPr>
        <p:spPr>
          <a:xfrm>
            <a:off x="457200" y="2458065"/>
            <a:ext cx="8229600" cy="3668098"/>
          </a:xfrm>
        </p:spPr>
        <p:txBody>
          <a:bodyPr/>
          <a:lstStyle/>
          <a:p>
            <a:endParaRPr lang="en-US" altLang="en-US" dirty="0"/>
          </a:p>
          <a:p>
            <a:r>
              <a:rPr lang="en-US" altLang="en-US" dirty="0" smtClean="0"/>
              <a:t>Candidates are strongly encouraged to read </a:t>
            </a:r>
            <a:r>
              <a:rPr lang="en-US" altLang="en-US" dirty="0"/>
              <a:t>the Teacher Profile Workbook </a:t>
            </a:r>
            <a:r>
              <a:rPr lang="en-US" altLang="en-US" dirty="0" smtClean="0"/>
              <a:t>and the document What Will The Evaluators Be Looking For? before </a:t>
            </a:r>
            <a:r>
              <a:rPr lang="en-US" altLang="en-US" dirty="0"/>
              <a:t>beginning the Projects.</a:t>
            </a:r>
          </a:p>
          <a:p>
            <a:endParaRPr lang="en-US" dirty="0"/>
          </a:p>
        </p:txBody>
      </p:sp>
    </p:spTree>
    <p:extLst>
      <p:ext uri="{BB962C8B-B14F-4D97-AF65-F5344CB8AC3E}">
        <p14:creationId xmlns:p14="http://schemas.microsoft.com/office/powerpoint/2010/main" val="35944802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#1</a:t>
            </a:r>
            <a:endParaRPr lang="en-US" dirty="0"/>
          </a:p>
        </p:txBody>
      </p:sp>
      <p:sp>
        <p:nvSpPr>
          <p:cNvPr id="3" name="Content Placeholder 2"/>
          <p:cNvSpPr>
            <a:spLocks noGrp="1"/>
          </p:cNvSpPr>
          <p:nvPr>
            <p:ph idx="1"/>
          </p:nvPr>
        </p:nvSpPr>
        <p:spPr>
          <a:xfrm>
            <a:off x="457200" y="2458065"/>
            <a:ext cx="8229600" cy="3668098"/>
          </a:xfrm>
        </p:spPr>
        <p:txBody>
          <a:bodyPr/>
          <a:lstStyle/>
          <a:p>
            <a:pPr algn="ctr">
              <a:buFont typeface="Wingdings 2" panose="05020102010507070707" pitchFamily="18" charset="2"/>
              <a:buNone/>
            </a:pPr>
            <a:r>
              <a:rPr lang="en-US" altLang="en-US" b="1" i="1" dirty="0">
                <a:latin typeface="Comic Sans MS" panose="030F0702030302020204" pitchFamily="66" charset="0"/>
              </a:rPr>
              <a:t>Write Your Teaching Philosophy</a:t>
            </a:r>
          </a:p>
          <a:p>
            <a:pPr>
              <a:buFont typeface="Wingdings 2" panose="05020102010507070707" pitchFamily="18" charset="2"/>
              <a:buNone/>
            </a:pPr>
            <a:endParaRPr lang="en-US" altLang="en-US" dirty="0"/>
          </a:p>
          <a:p>
            <a:pPr>
              <a:buFont typeface="Wingdings 2" panose="05020102010507070707" pitchFamily="18" charset="2"/>
              <a:buNone/>
            </a:pPr>
            <a:r>
              <a:rPr lang="en-US" altLang="en-US" dirty="0"/>
              <a:t>This will include your educational goals for </a:t>
            </a:r>
            <a:r>
              <a:rPr lang="en-US" altLang="en-US" dirty="0" smtClean="0"/>
              <a:t>your</a:t>
            </a:r>
          </a:p>
          <a:p>
            <a:pPr>
              <a:buFont typeface="Wingdings 2" panose="05020102010507070707" pitchFamily="18" charset="2"/>
              <a:buNone/>
            </a:pPr>
            <a:r>
              <a:rPr lang="en-US" altLang="en-US" dirty="0" smtClean="0"/>
              <a:t>students.  (Helpful tip: Don’t forget to include an essay on one additional topic from the list in the Workbook!)</a:t>
            </a:r>
            <a:endParaRPr lang="en-US" altLang="en-US" dirty="0"/>
          </a:p>
          <a:p>
            <a:endParaRPr lang="en-US" altLang="en-US" dirty="0"/>
          </a:p>
          <a:p>
            <a:endParaRPr lang="en-US" dirty="0"/>
          </a:p>
        </p:txBody>
      </p:sp>
    </p:spTree>
    <p:extLst>
      <p:ext uri="{BB962C8B-B14F-4D97-AF65-F5344CB8AC3E}">
        <p14:creationId xmlns:p14="http://schemas.microsoft.com/office/powerpoint/2010/main" val="1017887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#2</a:t>
            </a:r>
            <a:endParaRPr lang="en-US" dirty="0"/>
          </a:p>
        </p:txBody>
      </p:sp>
      <p:sp>
        <p:nvSpPr>
          <p:cNvPr id="3" name="Content Placeholder 2"/>
          <p:cNvSpPr>
            <a:spLocks noGrp="1"/>
          </p:cNvSpPr>
          <p:nvPr>
            <p:ph idx="1"/>
          </p:nvPr>
        </p:nvSpPr>
        <p:spPr>
          <a:xfrm>
            <a:off x="457200" y="2458065"/>
            <a:ext cx="8229600" cy="3668098"/>
          </a:xfrm>
        </p:spPr>
        <p:txBody>
          <a:bodyPr/>
          <a:lstStyle/>
          <a:p>
            <a:pPr>
              <a:buFont typeface="Wingdings 2" panose="05020102010507070707" pitchFamily="18" charset="2"/>
              <a:buNone/>
            </a:pPr>
            <a:r>
              <a:rPr lang="en-US" altLang="en-US" b="1" i="1" dirty="0">
                <a:latin typeface="Comic Sans MS" panose="030F0702030302020204" pitchFamily="66" charset="0"/>
              </a:rPr>
              <a:t>Analyze Four Teaching Pieces</a:t>
            </a:r>
          </a:p>
          <a:p>
            <a:pPr>
              <a:buFont typeface="Wingdings 2" panose="05020102010507070707" pitchFamily="18" charset="2"/>
              <a:buNone/>
            </a:pPr>
            <a:endParaRPr lang="en-US" altLang="en-US" b="1" i="1" dirty="0">
              <a:latin typeface="Comic Sans MS" panose="030F0702030302020204" pitchFamily="66" charset="0"/>
            </a:endParaRPr>
          </a:p>
          <a:p>
            <a:pPr>
              <a:buFont typeface="Wingdings 2" panose="05020102010507070707" pitchFamily="18" charset="2"/>
              <a:buNone/>
            </a:pPr>
            <a:r>
              <a:rPr lang="en-US" altLang="en-US" dirty="0"/>
              <a:t>These four pieces are available to the candidate after he or she has completed an application and paid the fee.</a:t>
            </a:r>
          </a:p>
          <a:p>
            <a:endParaRPr lang="en-US" altLang="en-US" dirty="0"/>
          </a:p>
          <a:p>
            <a:endParaRPr lang="en-US" dirty="0"/>
          </a:p>
        </p:txBody>
      </p:sp>
    </p:spTree>
    <p:extLst>
      <p:ext uri="{BB962C8B-B14F-4D97-AF65-F5344CB8AC3E}">
        <p14:creationId xmlns:p14="http://schemas.microsoft.com/office/powerpoint/2010/main" val="35494931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#2</a:t>
            </a:r>
            <a:endParaRPr lang="en-US" dirty="0"/>
          </a:p>
        </p:txBody>
      </p:sp>
      <p:sp>
        <p:nvSpPr>
          <p:cNvPr id="3" name="Content Placeholder 2"/>
          <p:cNvSpPr>
            <a:spLocks noGrp="1"/>
          </p:cNvSpPr>
          <p:nvPr>
            <p:ph idx="1"/>
          </p:nvPr>
        </p:nvSpPr>
        <p:spPr>
          <a:xfrm>
            <a:off x="457200" y="2458065"/>
            <a:ext cx="8229600" cy="3668098"/>
          </a:xfrm>
        </p:spPr>
        <p:txBody>
          <a:bodyPr>
            <a:normAutofit lnSpcReduction="10000"/>
          </a:bodyPr>
          <a:lstStyle/>
          <a:p>
            <a:pPr>
              <a:buFont typeface="Wingdings 2" panose="05020102010507070707" pitchFamily="18" charset="2"/>
              <a:buNone/>
            </a:pPr>
            <a:r>
              <a:rPr lang="en-US" altLang="en-US" b="1" i="1" dirty="0" smtClean="0">
                <a:latin typeface="Comic Sans MS" panose="030F0702030302020204" pitchFamily="66" charset="0"/>
              </a:rPr>
              <a:t>Analyze </a:t>
            </a:r>
            <a:r>
              <a:rPr lang="en-US" altLang="en-US" b="1" i="1" dirty="0">
                <a:latin typeface="Comic Sans MS" panose="030F0702030302020204" pitchFamily="66" charset="0"/>
              </a:rPr>
              <a:t>Four Teaching Pieces</a:t>
            </a:r>
          </a:p>
          <a:p>
            <a:pPr>
              <a:buFont typeface="Wingdings 2" panose="05020102010507070707" pitchFamily="18" charset="2"/>
              <a:buNone/>
            </a:pPr>
            <a:endParaRPr lang="en-US" altLang="en-US" b="1" i="1" dirty="0">
              <a:latin typeface="Comic Sans MS" panose="030F0702030302020204" pitchFamily="66" charset="0"/>
            </a:endParaRPr>
          </a:p>
          <a:p>
            <a:pPr>
              <a:buFont typeface="Wingdings 2" panose="05020102010507070707" pitchFamily="18" charset="2"/>
              <a:buNone/>
            </a:pPr>
            <a:r>
              <a:rPr lang="en-US" altLang="en-US" dirty="0"/>
              <a:t>Be sure you have the requisite knowledge in theory, history and pedagogy </a:t>
            </a:r>
            <a:r>
              <a:rPr lang="en-US" altLang="en-US" u="sng" dirty="0"/>
              <a:t>BEFORE</a:t>
            </a:r>
            <a:r>
              <a:rPr lang="en-US" altLang="en-US" dirty="0"/>
              <a:t> sending in your </a:t>
            </a:r>
            <a:r>
              <a:rPr lang="en-US" altLang="en-US" dirty="0" smtClean="0"/>
              <a:t>application </a:t>
            </a:r>
            <a:r>
              <a:rPr lang="en-US" altLang="en-US" dirty="0"/>
              <a:t>and fee</a:t>
            </a:r>
            <a:r>
              <a:rPr lang="en-US" altLang="en-US" dirty="0" smtClean="0"/>
              <a:t>! (See page 2 of the Workbook for more information on the suggested preparations)</a:t>
            </a:r>
            <a:endParaRPr lang="en-US" altLang="en-US" dirty="0"/>
          </a:p>
          <a:p>
            <a:endParaRPr lang="en-US" dirty="0"/>
          </a:p>
        </p:txBody>
      </p:sp>
    </p:spTree>
    <p:extLst>
      <p:ext uri="{BB962C8B-B14F-4D97-AF65-F5344CB8AC3E}">
        <p14:creationId xmlns:p14="http://schemas.microsoft.com/office/powerpoint/2010/main" val="31689439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#2</a:t>
            </a:r>
            <a:endParaRPr lang="en-US" dirty="0"/>
          </a:p>
        </p:txBody>
      </p:sp>
      <p:sp>
        <p:nvSpPr>
          <p:cNvPr id="3" name="Content Placeholder 2"/>
          <p:cNvSpPr>
            <a:spLocks noGrp="1"/>
          </p:cNvSpPr>
          <p:nvPr>
            <p:ph idx="1"/>
          </p:nvPr>
        </p:nvSpPr>
        <p:spPr>
          <a:xfrm>
            <a:off x="457200" y="2458065"/>
            <a:ext cx="8229600" cy="3668098"/>
          </a:xfrm>
        </p:spPr>
        <p:txBody>
          <a:bodyPr/>
          <a:lstStyle/>
          <a:p>
            <a:pPr>
              <a:buFont typeface="Wingdings 2" panose="05020102010507070707" pitchFamily="18" charset="2"/>
              <a:buNone/>
            </a:pPr>
            <a:r>
              <a:rPr lang="en-US" altLang="en-US" b="1" i="1" dirty="0">
                <a:latin typeface="Comic Sans MS" panose="030F0702030302020204" pitchFamily="66" charset="0"/>
              </a:rPr>
              <a:t>Analyze Four Teaching Pieces</a:t>
            </a:r>
          </a:p>
          <a:p>
            <a:pPr>
              <a:buFont typeface="Wingdings 2" panose="05020102010507070707" pitchFamily="18" charset="2"/>
              <a:buNone/>
            </a:pPr>
            <a:r>
              <a:rPr lang="en-US" altLang="en-US" b="1" dirty="0">
                <a:latin typeface="Comic Sans MS" panose="030F0702030302020204" pitchFamily="66" charset="0"/>
              </a:rPr>
              <a:t>Activities include:</a:t>
            </a:r>
          </a:p>
          <a:p>
            <a:pPr>
              <a:buFont typeface="Wingdings" panose="05000000000000000000" pitchFamily="2" charset="2"/>
              <a:buChar char="Ø"/>
            </a:pPr>
            <a:r>
              <a:rPr lang="en-US" altLang="en-US" dirty="0"/>
              <a:t>When introducing each of the teaching pieces to a student, what would you discuss concerning the historical era, the composer and the compositional style? </a:t>
            </a:r>
            <a:endParaRPr lang="en-US" altLang="en-US" dirty="0">
              <a:cs typeface="Arial" panose="020B0604020202020204" pitchFamily="34" charset="0"/>
            </a:endParaRPr>
          </a:p>
          <a:p>
            <a:endParaRPr lang="en-US" altLang="en-US" dirty="0"/>
          </a:p>
          <a:p>
            <a:endParaRPr lang="en-US" dirty="0"/>
          </a:p>
        </p:txBody>
      </p:sp>
    </p:spTree>
    <p:extLst>
      <p:ext uri="{BB962C8B-B14F-4D97-AF65-F5344CB8AC3E}">
        <p14:creationId xmlns:p14="http://schemas.microsoft.com/office/powerpoint/2010/main" val="41762107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#2</a:t>
            </a:r>
            <a:endParaRPr lang="en-US" dirty="0"/>
          </a:p>
        </p:txBody>
      </p:sp>
      <p:sp>
        <p:nvSpPr>
          <p:cNvPr id="3" name="Content Placeholder 2"/>
          <p:cNvSpPr>
            <a:spLocks noGrp="1"/>
          </p:cNvSpPr>
          <p:nvPr>
            <p:ph idx="1"/>
          </p:nvPr>
        </p:nvSpPr>
        <p:spPr>
          <a:xfrm>
            <a:off x="457200" y="2458065"/>
            <a:ext cx="8229600" cy="3668098"/>
          </a:xfrm>
        </p:spPr>
        <p:txBody>
          <a:bodyPr>
            <a:normAutofit fontScale="92500" lnSpcReduction="10000"/>
          </a:bodyPr>
          <a:lstStyle/>
          <a:p>
            <a:pPr>
              <a:lnSpc>
                <a:spcPct val="90000"/>
              </a:lnSpc>
              <a:buFont typeface="Wingdings 2" panose="05020102010507070707" pitchFamily="18" charset="2"/>
              <a:buNone/>
            </a:pPr>
            <a:r>
              <a:rPr lang="en-US" altLang="en-US" b="1" i="1" dirty="0" smtClean="0">
                <a:latin typeface="Comic Sans MS" panose="030F0702030302020204" pitchFamily="66" charset="0"/>
              </a:rPr>
              <a:t>Analyze </a:t>
            </a:r>
            <a:r>
              <a:rPr lang="en-US" altLang="en-US" b="1" i="1" dirty="0">
                <a:latin typeface="Comic Sans MS" panose="030F0702030302020204" pitchFamily="66" charset="0"/>
              </a:rPr>
              <a:t>Four Teaching Pieces</a:t>
            </a:r>
          </a:p>
          <a:p>
            <a:pPr>
              <a:lnSpc>
                <a:spcPct val="90000"/>
              </a:lnSpc>
              <a:buFont typeface="Wingdings 2" panose="05020102010507070707" pitchFamily="18" charset="2"/>
              <a:buNone/>
            </a:pPr>
            <a:endParaRPr lang="en-US" altLang="en-US" dirty="0"/>
          </a:p>
          <a:p>
            <a:pPr>
              <a:lnSpc>
                <a:spcPct val="90000"/>
              </a:lnSpc>
              <a:buFont typeface="Wingdings" panose="05000000000000000000" pitchFamily="2" charset="2"/>
              <a:buChar char="Ø"/>
            </a:pPr>
            <a:r>
              <a:rPr lang="en-US" altLang="en-US" dirty="0"/>
              <a:t>When introducing each piece, what major elements of theory would you discuss with a student?  These elements could, for example, include information such as major key areas, cadence locations and types, important modulations, interesting harmonies, the form of the piece, etc. </a:t>
            </a:r>
            <a:endParaRPr lang="en-US" altLang="en-US" sz="2400" dirty="0">
              <a:latin typeface="Comic Sans MS" panose="030F0702030302020204" pitchFamily="66" charset="0"/>
            </a:endParaRPr>
          </a:p>
          <a:p>
            <a:endParaRPr lang="en-US" dirty="0"/>
          </a:p>
        </p:txBody>
      </p:sp>
    </p:spTree>
    <p:extLst>
      <p:ext uri="{BB962C8B-B14F-4D97-AF65-F5344CB8AC3E}">
        <p14:creationId xmlns:p14="http://schemas.microsoft.com/office/powerpoint/2010/main" val="39813605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#2</a:t>
            </a:r>
            <a:endParaRPr lang="en-US" dirty="0"/>
          </a:p>
        </p:txBody>
      </p:sp>
      <p:sp>
        <p:nvSpPr>
          <p:cNvPr id="3" name="Content Placeholder 2"/>
          <p:cNvSpPr>
            <a:spLocks noGrp="1"/>
          </p:cNvSpPr>
          <p:nvPr>
            <p:ph idx="1"/>
          </p:nvPr>
        </p:nvSpPr>
        <p:spPr>
          <a:xfrm>
            <a:off x="457200" y="2458065"/>
            <a:ext cx="8229600" cy="3668098"/>
          </a:xfrm>
        </p:spPr>
        <p:txBody>
          <a:bodyPr/>
          <a:lstStyle/>
          <a:p>
            <a:pPr>
              <a:buFont typeface="Wingdings 2" panose="05020102010507070707" pitchFamily="18" charset="2"/>
              <a:buNone/>
            </a:pPr>
            <a:r>
              <a:rPr lang="en-US" altLang="en-US" b="1" i="1" dirty="0">
                <a:latin typeface="Comic Sans MS" panose="030F0702030302020204" pitchFamily="66" charset="0"/>
              </a:rPr>
              <a:t>Analyze Four Teaching Pieces</a:t>
            </a:r>
          </a:p>
          <a:p>
            <a:pPr>
              <a:buFont typeface="Wingdings" panose="05000000000000000000" pitchFamily="2" charset="2"/>
              <a:buChar char="Ø"/>
            </a:pPr>
            <a:endParaRPr lang="en-US" altLang="en-US" dirty="0"/>
          </a:p>
          <a:p>
            <a:pPr>
              <a:buFont typeface="Wingdings" panose="05000000000000000000" pitchFamily="2" charset="2"/>
              <a:buChar char="Ø"/>
            </a:pPr>
            <a:r>
              <a:rPr lang="en-US" altLang="en-US" dirty="0"/>
              <a:t>Indicate at least three skills a student must possess to be able to successfully play each piece.  </a:t>
            </a:r>
          </a:p>
          <a:p>
            <a:endParaRPr lang="en-US" altLang="en-US" dirty="0"/>
          </a:p>
          <a:p>
            <a:endParaRPr lang="en-US" dirty="0"/>
          </a:p>
        </p:txBody>
      </p:sp>
    </p:spTree>
    <p:extLst>
      <p:ext uri="{BB962C8B-B14F-4D97-AF65-F5344CB8AC3E}">
        <p14:creationId xmlns:p14="http://schemas.microsoft.com/office/powerpoint/2010/main" val="41160376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#2</a:t>
            </a:r>
            <a:endParaRPr lang="en-US" dirty="0"/>
          </a:p>
        </p:txBody>
      </p:sp>
      <p:sp>
        <p:nvSpPr>
          <p:cNvPr id="3" name="Content Placeholder 2"/>
          <p:cNvSpPr>
            <a:spLocks noGrp="1"/>
          </p:cNvSpPr>
          <p:nvPr>
            <p:ph idx="1"/>
          </p:nvPr>
        </p:nvSpPr>
        <p:spPr>
          <a:xfrm>
            <a:off x="457200" y="2458065"/>
            <a:ext cx="8229600" cy="3668098"/>
          </a:xfrm>
        </p:spPr>
        <p:txBody>
          <a:bodyPr>
            <a:normAutofit lnSpcReduction="10000"/>
          </a:bodyPr>
          <a:lstStyle/>
          <a:p>
            <a:pPr>
              <a:buFont typeface="Wingdings 2" panose="05020102010507070707" pitchFamily="18" charset="2"/>
              <a:buNone/>
            </a:pPr>
            <a:r>
              <a:rPr lang="en-US" altLang="en-US" b="1" i="1" dirty="0">
                <a:latin typeface="Comic Sans MS" panose="030F0702030302020204" pitchFamily="66" charset="0"/>
              </a:rPr>
              <a:t>Analyze Four Teaching Pieces</a:t>
            </a:r>
          </a:p>
          <a:p>
            <a:pPr>
              <a:buFont typeface="Wingdings" panose="05000000000000000000" pitchFamily="2" charset="2"/>
              <a:buChar char="Ø"/>
            </a:pPr>
            <a:endParaRPr lang="en-US" altLang="en-US" dirty="0"/>
          </a:p>
          <a:p>
            <a:pPr>
              <a:buFont typeface="Wingdings" panose="05000000000000000000" pitchFamily="2" charset="2"/>
              <a:buChar char="Ø"/>
            </a:pPr>
            <a:r>
              <a:rPr lang="en-US" altLang="en-US" dirty="0"/>
              <a:t>Discuss how you would teach a historically and stylistically appropriate interpretation of each piece.  This could include such elements as articulation, pedaling, dynamics and ornamentation.</a:t>
            </a:r>
          </a:p>
          <a:p>
            <a:endParaRPr lang="en-US" altLang="en-US" dirty="0"/>
          </a:p>
          <a:p>
            <a:endParaRPr lang="en-US" dirty="0"/>
          </a:p>
        </p:txBody>
      </p:sp>
    </p:spTree>
    <p:extLst>
      <p:ext uri="{BB962C8B-B14F-4D97-AF65-F5344CB8AC3E}">
        <p14:creationId xmlns:p14="http://schemas.microsoft.com/office/powerpoint/2010/main" val="33933801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MTNA Professional Certification</a:t>
            </a:r>
            <a:endParaRPr lang="en-US" dirty="0"/>
          </a:p>
        </p:txBody>
      </p:sp>
      <p:sp>
        <p:nvSpPr>
          <p:cNvPr id="3" name="Content Placeholder 2"/>
          <p:cNvSpPr>
            <a:spLocks noGrp="1"/>
          </p:cNvSpPr>
          <p:nvPr>
            <p:ph idx="1"/>
          </p:nvPr>
        </p:nvSpPr>
        <p:spPr>
          <a:xfrm>
            <a:off x="457200" y="2458065"/>
            <a:ext cx="8229600" cy="3668098"/>
          </a:xfrm>
        </p:spPr>
        <p:txBody>
          <a:bodyPr>
            <a:normAutofit fontScale="85000" lnSpcReduction="10000"/>
          </a:bodyPr>
          <a:lstStyle/>
          <a:p>
            <a:pPr marL="0" indent="0">
              <a:buNone/>
            </a:pPr>
            <a:r>
              <a:rPr lang="en-US" dirty="0"/>
              <a:t>Certification is a process that validates an individual's qualifications for a specific field of professional practice. It demonstrates to employers, clients, and peers that which the individual knows and is able to do. It signifies commitment to continued excellence in professional practice. In addition, it increases visibility, builds credibility, provides a goal for personal professional achievement and validates expertise for the individual and to those outside the field.</a:t>
            </a:r>
          </a:p>
        </p:txBody>
      </p:sp>
    </p:spTree>
    <p:extLst>
      <p:ext uri="{BB962C8B-B14F-4D97-AF65-F5344CB8AC3E}">
        <p14:creationId xmlns:p14="http://schemas.microsoft.com/office/powerpoint/2010/main" val="39166778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#2</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a:buFont typeface="Wingdings 2" panose="05020102010507070707" pitchFamily="18" charset="2"/>
              <a:buNone/>
            </a:pPr>
            <a:r>
              <a:rPr lang="en-US" altLang="en-US" b="1" i="1" dirty="0">
                <a:latin typeface="Comic Sans MS" panose="030F0702030302020204" pitchFamily="66" charset="0"/>
              </a:rPr>
              <a:t>Analyze Four Teaching Pieces</a:t>
            </a:r>
          </a:p>
          <a:p>
            <a:pPr>
              <a:buFont typeface="Wingdings" panose="05000000000000000000" pitchFamily="2" charset="2"/>
              <a:buChar char="Ø"/>
            </a:pPr>
            <a:endParaRPr lang="en-US" altLang="en-US" dirty="0"/>
          </a:p>
          <a:p>
            <a:pPr>
              <a:buFont typeface="Wingdings" panose="05000000000000000000" pitchFamily="2" charset="2"/>
              <a:buChar char="Ø"/>
            </a:pPr>
            <a:r>
              <a:rPr lang="en-US" altLang="en-US" dirty="0"/>
              <a:t>Identify four potential reading and/or technical difficulties in each piece and discuss how you would help the student solve these problems. </a:t>
            </a:r>
          </a:p>
          <a:p>
            <a:endParaRPr lang="en-US" altLang="en-US" dirty="0"/>
          </a:p>
          <a:p>
            <a:endParaRPr lang="en-US" dirty="0"/>
          </a:p>
        </p:txBody>
      </p:sp>
    </p:spTree>
    <p:extLst>
      <p:ext uri="{BB962C8B-B14F-4D97-AF65-F5344CB8AC3E}">
        <p14:creationId xmlns:p14="http://schemas.microsoft.com/office/powerpoint/2010/main" val="6787984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#2</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a:buFont typeface="Wingdings 2" panose="05020102010507070707" pitchFamily="18" charset="2"/>
              <a:buNone/>
            </a:pPr>
            <a:r>
              <a:rPr lang="en-US" altLang="en-US" b="1" i="1" dirty="0">
                <a:latin typeface="Comic Sans MS" panose="030F0702030302020204" pitchFamily="66" charset="0"/>
              </a:rPr>
              <a:t>Analyze Four Teaching Pieces</a:t>
            </a:r>
          </a:p>
          <a:p>
            <a:pPr>
              <a:buFont typeface="Wingdings" panose="05000000000000000000" pitchFamily="2" charset="2"/>
              <a:buChar char="Ø"/>
            </a:pPr>
            <a:endParaRPr lang="en-US" altLang="en-US" dirty="0"/>
          </a:p>
          <a:p>
            <a:pPr>
              <a:buFont typeface="Wingdings" panose="05000000000000000000" pitchFamily="2" charset="2"/>
              <a:buChar char="Ø"/>
            </a:pPr>
            <a:r>
              <a:rPr lang="en-US" altLang="en-US" dirty="0"/>
              <a:t>Discuss where you would mark appropriate practice strategies and/or memory sections in each piece.</a:t>
            </a:r>
          </a:p>
          <a:p>
            <a:endParaRPr lang="en-US" altLang="en-US" dirty="0"/>
          </a:p>
          <a:p>
            <a:endParaRPr lang="en-US" dirty="0"/>
          </a:p>
        </p:txBody>
      </p:sp>
    </p:spTree>
    <p:extLst>
      <p:ext uri="{BB962C8B-B14F-4D97-AF65-F5344CB8AC3E}">
        <p14:creationId xmlns:p14="http://schemas.microsoft.com/office/powerpoint/2010/main" val="1790124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a:buFont typeface="Wingdings 2" panose="05020102010507070707" pitchFamily="18" charset="2"/>
              <a:buNone/>
            </a:pPr>
            <a:r>
              <a:rPr lang="en-US" altLang="en-US" sz="4000" b="1" i="1" dirty="0">
                <a:latin typeface="Comic Sans MS" panose="030F0702030302020204" pitchFamily="66" charset="0"/>
              </a:rPr>
              <a:t>Present Your Teaching</a:t>
            </a:r>
            <a:endParaRPr lang="en-US" altLang="en-US" dirty="0">
              <a:latin typeface="Comic Sans MS" panose="030F0702030302020204" pitchFamily="66" charset="0"/>
            </a:endParaRPr>
          </a:p>
          <a:p>
            <a:pPr>
              <a:buFont typeface="Wingdings 2" panose="05020102010507070707" pitchFamily="18" charset="2"/>
              <a:buNone/>
            </a:pPr>
            <a:r>
              <a:rPr lang="en-US" altLang="en-US" dirty="0">
                <a:latin typeface="Tahoma" panose="020B0604030504040204" pitchFamily="34" charset="0"/>
                <a:cs typeface="Tahoma" panose="020B0604030504040204" pitchFamily="34" charset="0"/>
              </a:rPr>
              <a:t>Video record three lesson segments with the same student.</a:t>
            </a:r>
            <a:endParaRPr lang="en-US" altLang="en-US" sz="4000" dirty="0">
              <a:latin typeface="Tahoma" panose="020B0604030504040204" pitchFamily="34" charset="0"/>
              <a:cs typeface="Tahoma" panose="020B0604030504040204" pitchFamily="34" charset="0"/>
            </a:endParaRPr>
          </a:p>
          <a:p>
            <a:endParaRPr lang="en-US" altLang="en-US" dirty="0"/>
          </a:p>
          <a:p>
            <a:endParaRPr lang="en-US" dirty="0"/>
          </a:p>
        </p:txBody>
      </p:sp>
    </p:spTree>
    <p:extLst>
      <p:ext uri="{BB962C8B-B14F-4D97-AF65-F5344CB8AC3E}">
        <p14:creationId xmlns:p14="http://schemas.microsoft.com/office/powerpoint/2010/main" val="31767214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fontScale="92500" lnSpcReduction="10000"/>
          </a:bodyPr>
          <a:lstStyle/>
          <a:p>
            <a:pPr>
              <a:buFont typeface="Wingdings 2" panose="05020102010507070707" pitchFamily="18" charset="2"/>
              <a:buNone/>
            </a:pPr>
            <a:r>
              <a:rPr lang="en-US" altLang="en-US" sz="4000" b="1" i="1" dirty="0">
                <a:latin typeface="Comic Sans MS" panose="030F0702030302020204" pitchFamily="66" charset="0"/>
              </a:rPr>
              <a:t>Present Your Teaching</a:t>
            </a:r>
            <a:endParaRPr lang="en-US" altLang="en-US" dirty="0">
              <a:latin typeface="Comic Sans MS" panose="030F0702030302020204" pitchFamily="66" charset="0"/>
            </a:endParaRPr>
          </a:p>
          <a:p>
            <a:pPr>
              <a:buFont typeface="Wingdings 2" panose="05020102010507070707" pitchFamily="18" charset="2"/>
              <a:buNone/>
            </a:pPr>
            <a:r>
              <a:rPr lang="en-US" altLang="en-US" dirty="0">
                <a:latin typeface="Tahoma" panose="020B0604030504040204" pitchFamily="34" charset="0"/>
                <a:cs typeface="Tahoma" panose="020B0604030504040204" pitchFamily="34" charset="0"/>
              </a:rPr>
              <a:t>We </a:t>
            </a:r>
            <a:r>
              <a:rPr lang="en-US" altLang="en-US" u="sng" dirty="0">
                <a:latin typeface="Tahoma" panose="020B0604030504040204" pitchFamily="34" charset="0"/>
                <a:cs typeface="Tahoma" panose="020B0604030504040204" pitchFamily="34" charset="0"/>
              </a:rPr>
              <a:t>strongly recommend </a:t>
            </a:r>
            <a:r>
              <a:rPr lang="en-US" altLang="en-US" dirty="0">
                <a:latin typeface="Tahoma" panose="020B0604030504040204" pitchFamily="34" charset="0"/>
                <a:cs typeface="Tahoma" panose="020B0604030504040204" pitchFamily="34" charset="0"/>
              </a:rPr>
              <a:t>you begin test recording lessons for four or more weeks before you begin this project.  </a:t>
            </a:r>
          </a:p>
          <a:p>
            <a:pPr>
              <a:buFont typeface="Wingdings 2" panose="05020102010507070707" pitchFamily="18" charset="2"/>
              <a:buNone/>
            </a:pPr>
            <a:r>
              <a:rPr lang="en-US" altLang="en-US" dirty="0">
                <a:latin typeface="Tahoma" panose="020B0604030504040204" pitchFamily="34" charset="0"/>
                <a:cs typeface="Tahoma" panose="020B0604030504040204" pitchFamily="34" charset="0"/>
              </a:rPr>
              <a:t>This will give you valuable feedback on camera placement.  It will also help you and the student become comfortable with the recording process.</a:t>
            </a:r>
            <a:endParaRPr lang="en-US" altLang="en-US" sz="4000" dirty="0">
              <a:latin typeface="Tahoma" panose="020B0604030504040204" pitchFamily="34" charset="0"/>
              <a:cs typeface="Tahoma" panose="020B0604030504040204" pitchFamily="34" charset="0"/>
            </a:endParaRPr>
          </a:p>
          <a:p>
            <a:endParaRPr lang="en-US" altLang="en-US" dirty="0"/>
          </a:p>
          <a:p>
            <a:endParaRPr lang="en-US" dirty="0"/>
          </a:p>
        </p:txBody>
      </p:sp>
    </p:spTree>
    <p:extLst>
      <p:ext uri="{BB962C8B-B14F-4D97-AF65-F5344CB8AC3E}">
        <p14:creationId xmlns:p14="http://schemas.microsoft.com/office/powerpoint/2010/main" val="21925167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lnSpcReduction="10000"/>
          </a:bodyPr>
          <a:lstStyle/>
          <a:p>
            <a:pPr>
              <a:buFont typeface="Wingdings 2" panose="05020102010507070707" pitchFamily="18" charset="2"/>
              <a:buNone/>
            </a:pPr>
            <a:r>
              <a:rPr lang="en-US" altLang="en-US" sz="4000" b="1" i="1" dirty="0">
                <a:latin typeface="Comic Sans MS" panose="030F0702030302020204" pitchFamily="66" charset="0"/>
              </a:rPr>
              <a:t>Present Your Teaching</a:t>
            </a:r>
            <a:endParaRPr lang="en-US" altLang="en-US" dirty="0">
              <a:latin typeface="Comic Sans MS" panose="030F0702030302020204" pitchFamily="66" charset="0"/>
            </a:endParaRPr>
          </a:p>
          <a:p>
            <a:pPr>
              <a:buFont typeface="Wingdings 2" panose="05020102010507070707" pitchFamily="18" charset="2"/>
              <a:buNone/>
            </a:pPr>
            <a:r>
              <a:rPr lang="en-US" altLang="en-US" dirty="0">
                <a:latin typeface="Tahoma" panose="020B0604030504040204" pitchFamily="34" charset="0"/>
                <a:cs typeface="Tahoma" panose="020B0604030504040204" pitchFamily="34" charset="0"/>
              </a:rPr>
              <a:t>Video record three lesson segments with the same student:</a:t>
            </a:r>
          </a:p>
          <a:p>
            <a:pPr>
              <a:buFont typeface="Wingdings 2" panose="05020102010507070707" pitchFamily="18" charset="2"/>
              <a:buNone/>
            </a:pPr>
            <a:endParaRPr lang="en-US" altLang="en-US" sz="2400" dirty="0">
              <a:latin typeface="Comic Sans MS" panose="030F0702030302020204" pitchFamily="66" charset="0"/>
            </a:endParaRPr>
          </a:p>
          <a:p>
            <a:pPr>
              <a:buFont typeface="Wingdings" panose="05000000000000000000" pitchFamily="2" charset="2"/>
              <a:buChar char="Ø"/>
            </a:pPr>
            <a:r>
              <a:rPr lang="en-US" altLang="en-US" dirty="0">
                <a:cs typeface="Arial" panose="020B0604020202020204" pitchFamily="34" charset="0"/>
              </a:rPr>
              <a:t>The first lesson segment should be between 20 and  30 minutes long, and include the beginning stages of introducing a new </a:t>
            </a:r>
            <a:r>
              <a:rPr lang="en-US" altLang="en-US" dirty="0" smtClean="0">
                <a:cs typeface="Arial" panose="020B0604020202020204" pitchFamily="34" charset="0"/>
              </a:rPr>
              <a:t>piece.</a:t>
            </a:r>
            <a:endParaRPr lang="en-US" altLang="en-US" dirty="0">
              <a:cs typeface="Arial" panose="020B0604020202020204" pitchFamily="34" charset="0"/>
            </a:endParaRPr>
          </a:p>
          <a:p>
            <a:endParaRPr lang="en-US" altLang="en-US" dirty="0"/>
          </a:p>
          <a:p>
            <a:endParaRPr lang="en-US" dirty="0"/>
          </a:p>
        </p:txBody>
      </p:sp>
    </p:spTree>
    <p:extLst>
      <p:ext uri="{BB962C8B-B14F-4D97-AF65-F5344CB8AC3E}">
        <p14:creationId xmlns:p14="http://schemas.microsoft.com/office/powerpoint/2010/main" val="11280812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fontScale="92500"/>
          </a:bodyPr>
          <a:lstStyle/>
          <a:p>
            <a:pPr>
              <a:buFont typeface="Wingdings 2" panose="05020102010507070707" pitchFamily="18" charset="2"/>
              <a:buNone/>
            </a:pPr>
            <a:r>
              <a:rPr lang="en-US" altLang="en-US" sz="4000" b="1" i="1" dirty="0">
                <a:latin typeface="Comic Sans MS" panose="030F0702030302020204" pitchFamily="66" charset="0"/>
              </a:rPr>
              <a:t>Present Your Teaching</a:t>
            </a:r>
            <a:endParaRPr lang="en-US" altLang="en-US" dirty="0">
              <a:latin typeface="Comic Sans MS" panose="030F0702030302020204" pitchFamily="66" charset="0"/>
            </a:endParaRPr>
          </a:p>
          <a:p>
            <a:pPr>
              <a:buFont typeface="Wingdings 2" panose="05020102010507070707" pitchFamily="18" charset="2"/>
              <a:buNone/>
            </a:pPr>
            <a:r>
              <a:rPr lang="en-US" altLang="en-US" dirty="0">
                <a:latin typeface="Tahoma" panose="020B0604030504040204" pitchFamily="34" charset="0"/>
                <a:cs typeface="Tahoma" panose="020B0604030504040204" pitchFamily="34" charset="0"/>
              </a:rPr>
              <a:t>Video record three lesson segments with the same student:</a:t>
            </a:r>
          </a:p>
          <a:p>
            <a:pPr>
              <a:buFont typeface="Wingdings 2" panose="05020102010507070707" pitchFamily="18" charset="2"/>
              <a:buNone/>
            </a:pPr>
            <a:endParaRPr lang="en-US" altLang="en-US" sz="2400" dirty="0">
              <a:latin typeface="Comic Sans MS" panose="030F0702030302020204" pitchFamily="66" charset="0"/>
            </a:endParaRPr>
          </a:p>
          <a:p>
            <a:pPr>
              <a:buFont typeface="Wingdings" panose="05000000000000000000" pitchFamily="2" charset="2"/>
              <a:buChar char="Ø"/>
            </a:pPr>
            <a:r>
              <a:rPr lang="en-US" altLang="en-US" dirty="0">
                <a:cs typeface="Arial" panose="020B0604020202020204" pitchFamily="34" charset="0"/>
              </a:rPr>
              <a:t>The second lesson segment should be 15 minutes long, and should feature continued work on </a:t>
            </a:r>
            <a:r>
              <a:rPr lang="en-US" altLang="en-US" dirty="0" smtClean="0">
                <a:cs typeface="Arial" panose="020B0604020202020204" pitchFamily="34" charset="0"/>
              </a:rPr>
              <a:t>the new piece introduced in the first video.</a:t>
            </a:r>
            <a:endParaRPr lang="en-US" dirty="0"/>
          </a:p>
        </p:txBody>
      </p:sp>
    </p:spTree>
    <p:extLst>
      <p:ext uri="{BB962C8B-B14F-4D97-AF65-F5344CB8AC3E}">
        <p14:creationId xmlns:p14="http://schemas.microsoft.com/office/powerpoint/2010/main" val="30965495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lnSpcReduction="10000"/>
          </a:bodyPr>
          <a:lstStyle/>
          <a:p>
            <a:pPr>
              <a:buFont typeface="Wingdings 2" panose="05020102010507070707" pitchFamily="18" charset="2"/>
              <a:buNone/>
            </a:pPr>
            <a:r>
              <a:rPr lang="en-US" altLang="en-US" sz="4000" b="1" i="1" dirty="0">
                <a:latin typeface="Comic Sans MS" panose="030F0702030302020204" pitchFamily="66" charset="0"/>
              </a:rPr>
              <a:t>Present Your Teaching</a:t>
            </a:r>
            <a:endParaRPr lang="en-US" altLang="en-US" dirty="0">
              <a:latin typeface="Comic Sans MS" panose="030F0702030302020204" pitchFamily="66" charset="0"/>
            </a:endParaRPr>
          </a:p>
          <a:p>
            <a:pPr>
              <a:buFont typeface="Wingdings 2" panose="05020102010507070707" pitchFamily="18" charset="2"/>
              <a:buNone/>
            </a:pPr>
            <a:r>
              <a:rPr lang="en-US" altLang="en-US" dirty="0">
                <a:latin typeface="Tahoma" panose="020B0604030504040204" pitchFamily="34" charset="0"/>
                <a:cs typeface="Tahoma" panose="020B0604030504040204" pitchFamily="34" charset="0"/>
              </a:rPr>
              <a:t>Video record three lesson segments with the same student:</a:t>
            </a:r>
          </a:p>
          <a:p>
            <a:pPr>
              <a:buFont typeface="Wingdings 2" panose="05020102010507070707" pitchFamily="18" charset="2"/>
              <a:buNone/>
            </a:pPr>
            <a:endParaRPr lang="en-US" altLang="en-US" sz="2400" dirty="0">
              <a:latin typeface="Comic Sans MS" panose="030F0702030302020204" pitchFamily="66" charset="0"/>
            </a:endParaRPr>
          </a:p>
          <a:p>
            <a:pPr>
              <a:buFont typeface="Wingdings" panose="05000000000000000000" pitchFamily="2" charset="2"/>
              <a:buChar char="Ø"/>
            </a:pPr>
            <a:r>
              <a:rPr lang="en-US" altLang="en-US" dirty="0">
                <a:cs typeface="Arial" panose="020B0604020202020204" pitchFamily="34" charset="0"/>
              </a:rPr>
              <a:t>The third 15 minute segment should include the same student polishing and finishing the </a:t>
            </a:r>
            <a:r>
              <a:rPr lang="en-US" altLang="en-US" dirty="0" smtClean="0">
                <a:cs typeface="Arial" panose="020B0604020202020204" pitchFamily="34" charset="0"/>
              </a:rPr>
              <a:t>new piece</a:t>
            </a:r>
            <a:r>
              <a:rPr lang="en-US" altLang="en-US" i="1" dirty="0" smtClean="0">
                <a:cs typeface="Arial" panose="020B0604020202020204" pitchFamily="34" charset="0"/>
              </a:rPr>
              <a:t>.</a:t>
            </a:r>
            <a:endParaRPr lang="en-US" altLang="en-US" dirty="0">
              <a:cs typeface="Arial" panose="020B0604020202020204" pitchFamily="34" charset="0"/>
            </a:endParaRPr>
          </a:p>
        </p:txBody>
      </p:sp>
    </p:spTree>
    <p:extLst>
      <p:ext uri="{BB962C8B-B14F-4D97-AF65-F5344CB8AC3E}">
        <p14:creationId xmlns:p14="http://schemas.microsoft.com/office/powerpoint/2010/main" val="16180795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fontScale="92500" lnSpcReduction="10000"/>
          </a:bodyPr>
          <a:lstStyle/>
          <a:p>
            <a:pPr>
              <a:buFont typeface="Wingdings 2" panose="05020102010507070707" pitchFamily="18" charset="2"/>
              <a:buNone/>
            </a:pPr>
            <a:r>
              <a:rPr lang="en-US" altLang="en-US" sz="4000" b="1" i="1" dirty="0">
                <a:latin typeface="Comic Sans MS" panose="030F0702030302020204" pitchFamily="66" charset="0"/>
              </a:rPr>
              <a:t>Present Your Teaching</a:t>
            </a:r>
            <a:endParaRPr lang="en-US" altLang="en-US" dirty="0">
              <a:latin typeface="Comic Sans MS" panose="030F0702030302020204" pitchFamily="66" charset="0"/>
            </a:endParaRPr>
          </a:p>
          <a:p>
            <a:pPr>
              <a:buFont typeface="Wingdings 2" panose="05020102010507070707" pitchFamily="18" charset="2"/>
              <a:buNone/>
            </a:pPr>
            <a:r>
              <a:rPr lang="en-US" altLang="en-US" dirty="0">
                <a:latin typeface="Tahoma" panose="020B0604030504040204" pitchFamily="34" charset="0"/>
                <a:cs typeface="Tahoma" panose="020B0604030504040204" pitchFamily="34" charset="0"/>
              </a:rPr>
              <a:t>Video record three lesson segments with the same student:</a:t>
            </a:r>
          </a:p>
          <a:p>
            <a:pPr>
              <a:buFont typeface="Wingdings 2" panose="05020102010507070707" pitchFamily="18" charset="2"/>
              <a:buNone/>
            </a:pPr>
            <a:endParaRPr lang="en-US" altLang="en-US" sz="2400" dirty="0">
              <a:latin typeface="Comic Sans MS" panose="030F0702030302020204" pitchFamily="66" charset="0"/>
            </a:endParaRPr>
          </a:p>
          <a:p>
            <a:pPr>
              <a:buFont typeface="Wingdings" panose="05000000000000000000" pitchFamily="2" charset="2"/>
              <a:buChar char="Ø"/>
            </a:pPr>
            <a:r>
              <a:rPr lang="en-US" altLang="en-US" dirty="0">
                <a:cs typeface="Arial" panose="020B0604020202020204" pitchFamily="34" charset="0"/>
              </a:rPr>
              <a:t>These three lessons can be stretched over the amount of time that it takes this particular student to achieve a mid-point and final lesson on this particular piece.</a:t>
            </a:r>
          </a:p>
          <a:p>
            <a:endParaRPr lang="en-US" altLang="en-US" dirty="0"/>
          </a:p>
          <a:p>
            <a:endParaRPr lang="en-US" dirty="0"/>
          </a:p>
        </p:txBody>
      </p:sp>
    </p:spTree>
    <p:extLst>
      <p:ext uri="{BB962C8B-B14F-4D97-AF65-F5344CB8AC3E}">
        <p14:creationId xmlns:p14="http://schemas.microsoft.com/office/powerpoint/2010/main" val="33650252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a:buFont typeface="Wingdings 2" panose="05020102010507070707" pitchFamily="18" charset="2"/>
              <a:buNone/>
            </a:pPr>
            <a:r>
              <a:rPr lang="en-US" altLang="en-US" sz="4000" b="1" i="1" dirty="0">
                <a:latin typeface="Comic Sans MS" panose="030F0702030302020204" pitchFamily="66" charset="0"/>
              </a:rPr>
              <a:t>Present Your Teaching</a:t>
            </a:r>
            <a:endParaRPr lang="en-US" altLang="en-US" dirty="0">
              <a:latin typeface="Comic Sans MS" panose="030F0702030302020204" pitchFamily="66" charset="0"/>
            </a:endParaRPr>
          </a:p>
          <a:p>
            <a:pPr>
              <a:buFont typeface="Wingdings 2" panose="05020102010507070707" pitchFamily="18" charset="2"/>
              <a:buNone/>
            </a:pPr>
            <a:r>
              <a:rPr lang="en-US" altLang="en-US" dirty="0">
                <a:latin typeface="Tahoma" panose="020B0604030504040204" pitchFamily="34" charset="0"/>
                <a:cs typeface="Tahoma" panose="020B0604030504040204" pitchFamily="34" charset="0"/>
              </a:rPr>
              <a:t>Additional written materials:</a:t>
            </a:r>
          </a:p>
          <a:p>
            <a:pPr>
              <a:buFont typeface="Wingdings" panose="05000000000000000000" pitchFamily="2" charset="2"/>
              <a:buChar char="Ø"/>
            </a:pPr>
            <a:endParaRPr lang="en-US" altLang="en-US" i="1" dirty="0">
              <a:latin typeface="Comic Sans MS" panose="030F0702030302020204" pitchFamily="66" charset="0"/>
            </a:endParaRPr>
          </a:p>
          <a:p>
            <a:pPr>
              <a:buFont typeface="Wingdings" panose="05000000000000000000" pitchFamily="2" charset="2"/>
              <a:buChar char="Ø"/>
            </a:pPr>
            <a:r>
              <a:rPr lang="en-US" altLang="en-US" dirty="0">
                <a:cs typeface="Arial" panose="020B0604020202020204" pitchFamily="34" charset="0"/>
              </a:rPr>
              <a:t>Give a list of the materials used in all the recorded lessons.</a:t>
            </a:r>
          </a:p>
          <a:p>
            <a:endParaRPr lang="en-US" altLang="en-US" dirty="0"/>
          </a:p>
          <a:p>
            <a:endParaRPr lang="en-US" dirty="0"/>
          </a:p>
        </p:txBody>
      </p:sp>
    </p:spTree>
    <p:extLst>
      <p:ext uri="{BB962C8B-B14F-4D97-AF65-F5344CB8AC3E}">
        <p14:creationId xmlns:p14="http://schemas.microsoft.com/office/powerpoint/2010/main" val="33434733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fontScale="92500" lnSpcReduction="10000"/>
          </a:bodyPr>
          <a:lstStyle/>
          <a:p>
            <a:pPr>
              <a:buFont typeface="Wingdings 2" panose="05020102010507070707" pitchFamily="18" charset="2"/>
              <a:buNone/>
            </a:pPr>
            <a:r>
              <a:rPr lang="en-US" altLang="en-US" sz="4000" b="1" i="1" dirty="0">
                <a:latin typeface="Comic Sans MS" panose="030F0702030302020204" pitchFamily="66" charset="0"/>
              </a:rPr>
              <a:t>Present Your Teaching</a:t>
            </a:r>
            <a:endParaRPr lang="en-US" altLang="en-US" dirty="0">
              <a:latin typeface="Comic Sans MS" panose="030F0702030302020204" pitchFamily="66" charset="0"/>
            </a:endParaRPr>
          </a:p>
          <a:p>
            <a:pPr>
              <a:buFont typeface="Wingdings 2" panose="05020102010507070707" pitchFamily="18" charset="2"/>
              <a:buNone/>
            </a:pPr>
            <a:r>
              <a:rPr lang="en-US" altLang="en-US" dirty="0">
                <a:latin typeface="Tahoma" panose="020B0604030504040204" pitchFamily="34" charset="0"/>
                <a:cs typeface="Tahoma" panose="020B0604030504040204" pitchFamily="34" charset="0"/>
              </a:rPr>
              <a:t>Additional written materials:</a:t>
            </a:r>
          </a:p>
          <a:p>
            <a:pPr>
              <a:buFont typeface="Wingdings 2" panose="05020102010507070707" pitchFamily="18" charset="2"/>
              <a:buNone/>
            </a:pPr>
            <a:endParaRPr lang="en-US" altLang="en-US" i="1" dirty="0">
              <a:latin typeface="Comic Sans MS" panose="030F0702030302020204" pitchFamily="66" charset="0"/>
            </a:endParaRPr>
          </a:p>
          <a:p>
            <a:pPr>
              <a:buFont typeface="Wingdings" panose="05000000000000000000" pitchFamily="2" charset="2"/>
              <a:buChar char="Ø"/>
            </a:pPr>
            <a:r>
              <a:rPr lang="en-US" altLang="en-US" dirty="0">
                <a:cs typeface="Arial" panose="020B0604020202020204" pitchFamily="34" charset="0"/>
              </a:rPr>
              <a:t>Write a self-evaluation of each recorded lesson segment. Each self-evaluation must address at least three areas from a list of topics that are given in the Teacher Profile workbook.</a:t>
            </a:r>
          </a:p>
          <a:p>
            <a:endParaRPr lang="en-US" altLang="en-US" dirty="0"/>
          </a:p>
          <a:p>
            <a:endParaRPr lang="en-US" dirty="0"/>
          </a:p>
        </p:txBody>
      </p:sp>
    </p:spTree>
    <p:extLst>
      <p:ext uri="{BB962C8B-B14F-4D97-AF65-F5344CB8AC3E}">
        <p14:creationId xmlns:p14="http://schemas.microsoft.com/office/powerpoint/2010/main" val="42147323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MTNA Professional Certification</a:t>
            </a:r>
            <a:endParaRPr lang="en-US" dirty="0"/>
          </a:p>
        </p:txBody>
      </p:sp>
      <p:sp>
        <p:nvSpPr>
          <p:cNvPr id="3" name="Content Placeholder 2"/>
          <p:cNvSpPr>
            <a:spLocks noGrp="1"/>
          </p:cNvSpPr>
          <p:nvPr>
            <p:ph idx="1"/>
          </p:nvPr>
        </p:nvSpPr>
        <p:spPr>
          <a:xfrm>
            <a:off x="457200" y="2458065"/>
            <a:ext cx="8229600" cy="3668098"/>
          </a:xfrm>
        </p:spPr>
        <p:txBody>
          <a:bodyPr>
            <a:normAutofit fontScale="92500" lnSpcReduction="10000"/>
          </a:bodyPr>
          <a:lstStyle/>
          <a:p>
            <a:pPr marL="0" indent="0">
              <a:buNone/>
            </a:pPr>
            <a:r>
              <a:rPr lang="en-US" dirty="0"/>
              <a:t>The MTNA Professional Certification program exists for teachers who teach music to students of any age level in private or group settings. The program is </a:t>
            </a:r>
            <a:r>
              <a:rPr lang="en-US" b="1" u="sng" dirty="0"/>
              <a:t>based</a:t>
            </a:r>
            <a:r>
              <a:rPr lang="en-US" dirty="0"/>
              <a:t> upon a set of </a:t>
            </a:r>
            <a:r>
              <a:rPr lang="en-US" b="1" dirty="0">
                <a:hlinkClick r:id="rId3" tooltip="Standards"/>
              </a:rPr>
              <a:t>five standards </a:t>
            </a:r>
            <a:r>
              <a:rPr lang="en-US" dirty="0"/>
              <a:t>defining </a:t>
            </a:r>
            <a:r>
              <a:rPr lang="en-US" dirty="0"/>
              <a:t>What a Nationally Certified Teacher of Music (NCTM) Should Know and Be Able to Do</a:t>
            </a:r>
          </a:p>
          <a:p>
            <a:pPr marL="0" indent="0">
              <a:buNone/>
            </a:pPr>
            <a:r>
              <a:rPr lang="en-US" dirty="0"/>
              <a:t>© Copyright 2004 MTNA Certification Program</a:t>
            </a:r>
          </a:p>
          <a:p>
            <a:pPr marL="0" indent="0">
              <a:buNone/>
            </a:pPr>
            <a:r>
              <a:rPr lang="en-US" dirty="0" smtClean="0"/>
              <a:t>.</a:t>
            </a:r>
            <a:endParaRPr lang="en-US" dirty="0"/>
          </a:p>
        </p:txBody>
      </p:sp>
    </p:spTree>
    <p:extLst>
      <p:ext uri="{BB962C8B-B14F-4D97-AF65-F5344CB8AC3E}">
        <p14:creationId xmlns:p14="http://schemas.microsoft.com/office/powerpoint/2010/main" val="19522221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a:buFont typeface="Wingdings 2" panose="05020102010507070707" pitchFamily="18" charset="2"/>
              <a:buNone/>
            </a:pPr>
            <a:r>
              <a:rPr lang="en-US" altLang="en-US" sz="4000" b="1" i="1" dirty="0">
                <a:latin typeface="Comic Sans MS" panose="030F0702030302020204" pitchFamily="66" charset="0"/>
              </a:rPr>
              <a:t>Present Your Teaching</a:t>
            </a:r>
            <a:endParaRPr lang="en-US" altLang="en-US" dirty="0">
              <a:latin typeface="Comic Sans MS" panose="030F0702030302020204" pitchFamily="66" charset="0"/>
            </a:endParaRPr>
          </a:p>
          <a:p>
            <a:pPr>
              <a:buFont typeface="Wingdings 2" panose="05020102010507070707" pitchFamily="18" charset="2"/>
              <a:buNone/>
            </a:pPr>
            <a:r>
              <a:rPr lang="en-US" altLang="en-US" dirty="0">
                <a:latin typeface="Tahoma" panose="020B0604030504040204" pitchFamily="34" charset="0"/>
                <a:cs typeface="Tahoma" panose="020B0604030504040204" pitchFamily="34" charset="0"/>
              </a:rPr>
              <a:t>Additional written materials:</a:t>
            </a:r>
          </a:p>
          <a:p>
            <a:pPr>
              <a:buFont typeface="Wingdings" panose="05000000000000000000" pitchFamily="2" charset="2"/>
              <a:buChar char="Ø"/>
            </a:pPr>
            <a:endParaRPr lang="en-US" altLang="en-US" i="1" dirty="0">
              <a:latin typeface="Comic Sans MS" panose="030F0702030302020204" pitchFamily="66" charset="0"/>
            </a:endParaRPr>
          </a:p>
          <a:p>
            <a:pPr>
              <a:buFont typeface="Wingdings" panose="05000000000000000000" pitchFamily="2" charset="2"/>
              <a:buChar char="Ø"/>
            </a:pPr>
            <a:r>
              <a:rPr lang="en-US" altLang="en-US" dirty="0">
                <a:cs typeface="Arial" panose="020B0604020202020204" pitchFamily="34" charset="0"/>
              </a:rPr>
              <a:t>Provide your goals for this student in the next 14 to 16 weeks in the areas of repertoire, theory and technique.</a:t>
            </a:r>
          </a:p>
          <a:p>
            <a:endParaRPr lang="en-US" altLang="en-US" dirty="0"/>
          </a:p>
          <a:p>
            <a:endParaRPr lang="en-US" dirty="0"/>
          </a:p>
        </p:txBody>
      </p:sp>
    </p:spTree>
    <p:extLst>
      <p:ext uri="{BB962C8B-B14F-4D97-AF65-F5344CB8AC3E}">
        <p14:creationId xmlns:p14="http://schemas.microsoft.com/office/powerpoint/2010/main" val="9381632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lnSpcReduction="10000"/>
          </a:bodyPr>
          <a:lstStyle/>
          <a:p>
            <a:pPr>
              <a:buFont typeface="Wingdings 2" panose="05020102010507070707" pitchFamily="18" charset="2"/>
              <a:buNone/>
            </a:pPr>
            <a:r>
              <a:rPr lang="en-US" altLang="en-US" sz="4000" b="1" i="1" dirty="0">
                <a:latin typeface="Comic Sans MS" panose="030F0702030302020204" pitchFamily="66" charset="0"/>
              </a:rPr>
              <a:t>Present Your Teaching</a:t>
            </a:r>
            <a:endParaRPr lang="en-US" altLang="en-US" dirty="0">
              <a:latin typeface="Comic Sans MS" panose="030F0702030302020204" pitchFamily="66" charset="0"/>
            </a:endParaRPr>
          </a:p>
          <a:p>
            <a:pPr>
              <a:buFont typeface="Wingdings 2" panose="05020102010507070707" pitchFamily="18" charset="2"/>
              <a:buNone/>
            </a:pPr>
            <a:r>
              <a:rPr lang="en-US" altLang="en-US" dirty="0">
                <a:latin typeface="Tahoma" panose="020B0604030504040204" pitchFamily="34" charset="0"/>
                <a:cs typeface="Tahoma" panose="020B0604030504040204" pitchFamily="34" charset="0"/>
              </a:rPr>
              <a:t>Additional written materials:</a:t>
            </a:r>
          </a:p>
          <a:p>
            <a:pPr>
              <a:buFont typeface="Wingdings" panose="05000000000000000000" pitchFamily="2" charset="2"/>
              <a:buChar char="Ø"/>
            </a:pPr>
            <a:endParaRPr lang="en-US" altLang="en-US" i="1" dirty="0">
              <a:latin typeface="Comic Sans MS" panose="030F0702030302020204" pitchFamily="66" charset="0"/>
            </a:endParaRPr>
          </a:p>
          <a:p>
            <a:pPr>
              <a:buFont typeface="Wingdings" panose="05000000000000000000" pitchFamily="2" charset="2"/>
              <a:buChar char="Ø"/>
            </a:pPr>
            <a:r>
              <a:rPr lang="en-US" altLang="en-US" dirty="0">
                <a:cs typeface="Arial" panose="020B0604020202020204" pitchFamily="34" charset="0"/>
              </a:rPr>
              <a:t>Document how you assess the outcomes of your teaching—these can include adjudication sheets, recital </a:t>
            </a:r>
            <a:r>
              <a:rPr lang="en-US" altLang="en-US" dirty="0" smtClean="0">
                <a:cs typeface="Arial" panose="020B0604020202020204" pitchFamily="34" charset="0"/>
              </a:rPr>
              <a:t>videos </a:t>
            </a:r>
            <a:r>
              <a:rPr lang="en-US" altLang="en-US" dirty="0">
                <a:cs typeface="Arial" panose="020B0604020202020204" pitchFamily="34" charset="0"/>
              </a:rPr>
              <a:t>and programs, etc. for all of your students from the past several years.</a:t>
            </a:r>
          </a:p>
          <a:p>
            <a:endParaRPr lang="en-US" altLang="en-US" dirty="0"/>
          </a:p>
          <a:p>
            <a:endParaRPr lang="en-US" dirty="0"/>
          </a:p>
        </p:txBody>
      </p:sp>
    </p:spTree>
    <p:extLst>
      <p:ext uri="{BB962C8B-B14F-4D97-AF65-F5344CB8AC3E}">
        <p14:creationId xmlns:p14="http://schemas.microsoft.com/office/powerpoint/2010/main" val="70423943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fontScale="85000" lnSpcReduction="20000"/>
          </a:bodyPr>
          <a:lstStyle/>
          <a:p>
            <a:pPr>
              <a:lnSpc>
                <a:spcPct val="90000"/>
              </a:lnSpc>
              <a:buFont typeface="Wingdings 2" panose="05020102010507070707" pitchFamily="18" charset="2"/>
              <a:buNone/>
            </a:pPr>
            <a:r>
              <a:rPr lang="en-US" altLang="en-US" sz="4400" b="1" i="1" dirty="0">
                <a:latin typeface="Comic Sans MS" panose="030F0702030302020204" pitchFamily="66" charset="0"/>
              </a:rPr>
              <a:t>Present Your Teaching</a:t>
            </a:r>
            <a:endParaRPr lang="en-US" altLang="en-US" sz="3600" dirty="0">
              <a:latin typeface="Comic Sans MS" panose="030F0702030302020204" pitchFamily="66" charset="0"/>
            </a:endParaRPr>
          </a:p>
          <a:p>
            <a:pPr>
              <a:lnSpc>
                <a:spcPct val="90000"/>
              </a:lnSpc>
              <a:buFont typeface="Wingdings 2" panose="05020102010507070707" pitchFamily="18" charset="2"/>
              <a:buNone/>
            </a:pPr>
            <a:endParaRPr lang="en-US" altLang="en-US" dirty="0">
              <a:cs typeface="Arial" panose="020B0604020202020204" pitchFamily="34" charset="0"/>
            </a:endParaRPr>
          </a:p>
          <a:p>
            <a:pPr>
              <a:lnSpc>
                <a:spcPct val="90000"/>
              </a:lnSpc>
              <a:buFont typeface="Wingdings 2" panose="05020102010507070707" pitchFamily="18" charset="2"/>
              <a:buNone/>
            </a:pPr>
            <a:r>
              <a:rPr lang="en-US" altLang="en-US" dirty="0"/>
              <a:t>In addition to the three teaching segments, </a:t>
            </a:r>
            <a:r>
              <a:rPr lang="en-US" altLang="en-US" dirty="0" smtClean="0"/>
              <a:t>video </a:t>
            </a:r>
            <a:r>
              <a:rPr lang="en-US" altLang="en-US" dirty="0"/>
              <a:t>record your performance of 5 to 10 minutes of pieces that are at least an upper-intermediate or early-advanced level.  For pianists, they must be listed as a Level 7 or above in </a:t>
            </a:r>
            <a:r>
              <a:rPr lang="en-US" altLang="en-US" i="1" dirty="0"/>
              <a:t>The Pianist’s Guide to Standard Teaching and Performance Literature</a:t>
            </a:r>
            <a:r>
              <a:rPr lang="en-US" altLang="en-US" dirty="0"/>
              <a:t> by Jane Magrath. </a:t>
            </a:r>
          </a:p>
          <a:p>
            <a:pPr>
              <a:lnSpc>
                <a:spcPct val="90000"/>
              </a:lnSpc>
              <a:buFont typeface="Wingdings 2" panose="05020102010507070707" pitchFamily="18" charset="2"/>
              <a:buNone/>
            </a:pPr>
            <a:endParaRPr lang="en-US" altLang="en-US" dirty="0"/>
          </a:p>
          <a:p>
            <a:pPr>
              <a:lnSpc>
                <a:spcPct val="90000"/>
              </a:lnSpc>
              <a:buFont typeface="Wingdings 2" panose="05020102010507070707" pitchFamily="18" charset="2"/>
              <a:buNone/>
            </a:pPr>
            <a:r>
              <a:rPr lang="en-US" altLang="en-US" dirty="0"/>
              <a:t>These pieces do not have to be memorized.</a:t>
            </a:r>
          </a:p>
          <a:p>
            <a:endParaRPr lang="en-US" dirty="0"/>
          </a:p>
        </p:txBody>
      </p:sp>
    </p:spTree>
    <p:extLst>
      <p:ext uri="{BB962C8B-B14F-4D97-AF65-F5344CB8AC3E}">
        <p14:creationId xmlns:p14="http://schemas.microsoft.com/office/powerpoint/2010/main" val="35127292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#3</a:t>
            </a:r>
            <a:endParaRPr lang="en-US" dirty="0"/>
          </a:p>
        </p:txBody>
      </p:sp>
      <p:sp>
        <p:nvSpPr>
          <p:cNvPr id="3" name="Content Placeholder 2"/>
          <p:cNvSpPr>
            <a:spLocks noGrp="1"/>
          </p:cNvSpPr>
          <p:nvPr>
            <p:ph idx="1"/>
          </p:nvPr>
        </p:nvSpPr>
        <p:spPr>
          <a:xfrm>
            <a:off x="457200" y="2458065"/>
            <a:ext cx="8229600" cy="3668098"/>
          </a:xfrm>
        </p:spPr>
        <p:txBody>
          <a:bodyPr>
            <a:normAutofit fontScale="85000" lnSpcReduction="20000"/>
          </a:bodyPr>
          <a:lstStyle/>
          <a:p>
            <a:pPr>
              <a:buFont typeface="Wingdings 2" panose="05020102010507070707" pitchFamily="18" charset="2"/>
              <a:buNone/>
            </a:pPr>
            <a:r>
              <a:rPr lang="en-US" altLang="en-US" sz="4400" b="1" i="1" dirty="0">
                <a:latin typeface="Comic Sans MS" panose="030F0702030302020204" pitchFamily="66" charset="0"/>
              </a:rPr>
              <a:t>Present Your Teaching</a:t>
            </a:r>
            <a:endParaRPr lang="en-US" altLang="en-US" sz="3600" dirty="0">
              <a:latin typeface="Comic Sans MS" panose="030F0702030302020204" pitchFamily="66" charset="0"/>
            </a:endParaRPr>
          </a:p>
          <a:p>
            <a:pPr>
              <a:buFont typeface="Wingdings 2" panose="05020102010507070707" pitchFamily="18" charset="2"/>
              <a:buNone/>
            </a:pPr>
            <a:endParaRPr lang="en-US" altLang="en-US" dirty="0">
              <a:cs typeface="Arial" panose="020B0604020202020204" pitchFamily="34" charset="0"/>
            </a:endParaRPr>
          </a:p>
          <a:p>
            <a:pPr>
              <a:buFont typeface="Wingdings 2" panose="05020102010507070707" pitchFamily="18" charset="2"/>
              <a:buNone/>
            </a:pPr>
            <a:r>
              <a:rPr lang="en-US" altLang="en-US" dirty="0"/>
              <a:t>For other instruments, the benchmark for the appropriate level of performance repertoire (such as Level 8 on the ASTA lists for violin) are </a:t>
            </a:r>
            <a:r>
              <a:rPr lang="en-US" altLang="en-US" dirty="0" smtClean="0"/>
              <a:t>given in each Workbook.  </a:t>
            </a:r>
            <a:r>
              <a:rPr lang="en-US" altLang="en-US" dirty="0"/>
              <a:t>All the repertoire in your 5 to 10 minutes of performance should be at least a late-intermediate level.</a:t>
            </a:r>
          </a:p>
          <a:p>
            <a:pPr>
              <a:buFont typeface="Wingdings 2" panose="05020102010507070707" pitchFamily="18" charset="2"/>
              <a:buNone/>
            </a:pPr>
            <a:endParaRPr lang="en-US" altLang="en-US" dirty="0">
              <a:latin typeface="Comic Sans MS" panose="030F0702030302020204" pitchFamily="66" charset="0"/>
            </a:endParaRPr>
          </a:p>
          <a:p>
            <a:pPr>
              <a:buFont typeface="Wingdings 2" panose="05020102010507070707" pitchFamily="18" charset="2"/>
              <a:buNone/>
            </a:pPr>
            <a:r>
              <a:rPr lang="en-US" altLang="en-US" dirty="0"/>
              <a:t>The music does not have to be memorized.</a:t>
            </a:r>
            <a:endParaRPr lang="en-US" dirty="0"/>
          </a:p>
        </p:txBody>
      </p:sp>
    </p:spTree>
    <p:extLst>
      <p:ext uri="{BB962C8B-B14F-4D97-AF65-F5344CB8AC3E}">
        <p14:creationId xmlns:p14="http://schemas.microsoft.com/office/powerpoint/2010/main" val="43216451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#4</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marL="0" indent="0">
              <a:buNone/>
            </a:pPr>
            <a:r>
              <a:rPr lang="en-US" altLang="en-US" b="1" i="1" dirty="0">
                <a:latin typeface="Comic Sans MS" panose="030F0702030302020204" pitchFamily="66" charset="0"/>
              </a:rPr>
              <a:t>Share Information About Your Teaching Environment</a:t>
            </a:r>
          </a:p>
          <a:p>
            <a:pPr marL="0" indent="0">
              <a:buNone/>
            </a:pPr>
            <a:endParaRPr lang="en-US" dirty="0"/>
          </a:p>
        </p:txBody>
      </p:sp>
    </p:spTree>
    <p:extLst>
      <p:ext uri="{BB962C8B-B14F-4D97-AF65-F5344CB8AC3E}">
        <p14:creationId xmlns:p14="http://schemas.microsoft.com/office/powerpoint/2010/main" val="29444879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#4</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a:buFont typeface="Wingdings 2" panose="05020102010507070707" pitchFamily="18" charset="2"/>
              <a:buNone/>
            </a:pPr>
            <a:r>
              <a:rPr lang="en-US" altLang="en-US" b="1" i="1" dirty="0">
                <a:latin typeface="Comic Sans MS" panose="030F0702030302020204" pitchFamily="66" charset="0"/>
              </a:rPr>
              <a:t>Share Information About Your Teaching Environment</a:t>
            </a:r>
          </a:p>
          <a:p>
            <a:pPr>
              <a:buFont typeface="Wingdings 2" panose="05020102010507070707" pitchFamily="18" charset="2"/>
              <a:buNone/>
            </a:pPr>
            <a:endParaRPr lang="en-US" altLang="en-US" dirty="0"/>
          </a:p>
          <a:p>
            <a:r>
              <a:rPr lang="en-US" altLang="en-US" dirty="0"/>
              <a:t>Describe how you encourage a positive teaching environment in your studio. </a:t>
            </a:r>
          </a:p>
          <a:p>
            <a:endParaRPr lang="en-US" dirty="0"/>
          </a:p>
        </p:txBody>
      </p:sp>
    </p:spTree>
    <p:extLst>
      <p:ext uri="{BB962C8B-B14F-4D97-AF65-F5344CB8AC3E}">
        <p14:creationId xmlns:p14="http://schemas.microsoft.com/office/powerpoint/2010/main" val="39859110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#4</a:t>
            </a:r>
            <a:endParaRPr lang="en-US" dirty="0"/>
          </a:p>
        </p:txBody>
      </p:sp>
      <p:sp>
        <p:nvSpPr>
          <p:cNvPr id="3" name="Content Placeholder 2"/>
          <p:cNvSpPr>
            <a:spLocks noGrp="1"/>
          </p:cNvSpPr>
          <p:nvPr>
            <p:ph idx="1"/>
          </p:nvPr>
        </p:nvSpPr>
        <p:spPr>
          <a:xfrm>
            <a:off x="457200" y="2458065"/>
            <a:ext cx="8229600" cy="3668098"/>
          </a:xfrm>
        </p:spPr>
        <p:txBody>
          <a:bodyPr>
            <a:normAutofit fontScale="92500" lnSpcReduction="10000"/>
          </a:bodyPr>
          <a:lstStyle/>
          <a:p>
            <a:pPr>
              <a:lnSpc>
                <a:spcPct val="80000"/>
              </a:lnSpc>
              <a:buFont typeface="Wingdings 2" panose="05020102010507070707" pitchFamily="18" charset="2"/>
              <a:buNone/>
            </a:pPr>
            <a:r>
              <a:rPr lang="en-US" altLang="en-US" b="1" i="1" dirty="0">
                <a:latin typeface="Comic Sans MS" panose="030F0702030302020204" pitchFamily="66" charset="0"/>
              </a:rPr>
              <a:t>Share Information About Your Teaching Environment</a:t>
            </a:r>
          </a:p>
          <a:p>
            <a:pPr>
              <a:lnSpc>
                <a:spcPct val="80000"/>
              </a:lnSpc>
            </a:pPr>
            <a:r>
              <a:rPr lang="en-US" altLang="en-US" sz="2400" dirty="0"/>
              <a:t>Show at least three resources you use to promote this positive learning environment. These may include</a:t>
            </a:r>
          </a:p>
          <a:p>
            <a:pPr>
              <a:lnSpc>
                <a:spcPct val="80000"/>
              </a:lnSpc>
              <a:buFont typeface="Wingdings 2" panose="05020102010507070707" pitchFamily="18" charset="2"/>
              <a:buNone/>
            </a:pPr>
            <a:r>
              <a:rPr lang="en-US" altLang="en-US" sz="2400" dirty="0"/>
              <a:t>    photographs and/or video </a:t>
            </a:r>
            <a:r>
              <a:rPr lang="en-US" altLang="en-US" sz="2400" dirty="0" smtClean="0"/>
              <a:t>recordings of</a:t>
            </a:r>
            <a:r>
              <a:rPr lang="en-US" altLang="en-US" sz="2400" dirty="0"/>
              <a:t>:</a:t>
            </a:r>
          </a:p>
          <a:p>
            <a:pPr lvl="1">
              <a:lnSpc>
                <a:spcPct val="80000"/>
              </a:lnSpc>
            </a:pPr>
            <a:r>
              <a:rPr lang="en-US" altLang="en-US" sz="2000" dirty="0"/>
              <a:t>Studio or classroom</a:t>
            </a:r>
          </a:p>
          <a:p>
            <a:pPr lvl="1">
              <a:lnSpc>
                <a:spcPct val="80000"/>
              </a:lnSpc>
            </a:pPr>
            <a:r>
              <a:rPr lang="en-US" altLang="en-US" sz="2000" dirty="0"/>
              <a:t>Acoustic and/or electronic instruments</a:t>
            </a:r>
          </a:p>
          <a:p>
            <a:pPr lvl="1">
              <a:lnSpc>
                <a:spcPct val="80000"/>
              </a:lnSpc>
            </a:pPr>
            <a:r>
              <a:rPr lang="en-US" altLang="en-US" sz="2000" dirty="0"/>
              <a:t>Computers and software</a:t>
            </a:r>
          </a:p>
          <a:p>
            <a:pPr lvl="1">
              <a:lnSpc>
                <a:spcPct val="80000"/>
              </a:lnSpc>
            </a:pPr>
            <a:r>
              <a:rPr lang="en-US" altLang="en-US" sz="2000" dirty="0"/>
              <a:t>Audio/video recording equipment</a:t>
            </a:r>
          </a:p>
          <a:p>
            <a:pPr lvl="1">
              <a:lnSpc>
                <a:spcPct val="80000"/>
              </a:lnSpc>
            </a:pPr>
            <a:r>
              <a:rPr lang="en-US" altLang="en-US" sz="2000" dirty="0"/>
              <a:t>Practice/incentive charts</a:t>
            </a:r>
          </a:p>
          <a:p>
            <a:pPr lvl="1">
              <a:lnSpc>
                <a:spcPct val="80000"/>
              </a:lnSpc>
            </a:pPr>
            <a:r>
              <a:rPr lang="en-US" altLang="en-US" sz="2000" dirty="0"/>
              <a:t>Other evidence that would demonstrate a positive teaching environment </a:t>
            </a:r>
          </a:p>
          <a:p>
            <a:pPr lvl="1">
              <a:lnSpc>
                <a:spcPct val="80000"/>
              </a:lnSpc>
            </a:pPr>
            <a:r>
              <a:rPr lang="en-US" altLang="en-US" sz="2000" dirty="0"/>
              <a:t>Games and art work</a:t>
            </a:r>
          </a:p>
          <a:p>
            <a:endParaRPr lang="en-US" dirty="0"/>
          </a:p>
        </p:txBody>
      </p:sp>
    </p:spTree>
    <p:extLst>
      <p:ext uri="{BB962C8B-B14F-4D97-AF65-F5344CB8AC3E}">
        <p14:creationId xmlns:p14="http://schemas.microsoft.com/office/powerpoint/2010/main" val="14005013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#4</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a:buFont typeface="Wingdings 2" panose="05020102010507070707" pitchFamily="18" charset="2"/>
              <a:buNone/>
            </a:pPr>
            <a:r>
              <a:rPr lang="en-US" altLang="en-US" b="1" i="1" dirty="0">
                <a:latin typeface="Comic Sans MS" panose="030F0702030302020204" pitchFamily="66" charset="0"/>
              </a:rPr>
              <a:t>Share Information About Your Teaching Environment</a:t>
            </a:r>
          </a:p>
          <a:p>
            <a:endParaRPr lang="en-US" altLang="en-US" sz="2400" dirty="0"/>
          </a:p>
          <a:p>
            <a:endParaRPr lang="en-US" altLang="en-US" sz="2400" dirty="0"/>
          </a:p>
          <a:p>
            <a:r>
              <a:rPr lang="en-US" altLang="en-US" dirty="0"/>
              <a:t>Describe how you use the three resources you documented </a:t>
            </a:r>
          </a:p>
          <a:p>
            <a:endParaRPr lang="en-US" dirty="0"/>
          </a:p>
        </p:txBody>
      </p:sp>
    </p:spTree>
    <p:extLst>
      <p:ext uri="{BB962C8B-B14F-4D97-AF65-F5344CB8AC3E}">
        <p14:creationId xmlns:p14="http://schemas.microsoft.com/office/powerpoint/2010/main" val="9042457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#5</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marL="0" indent="0">
              <a:buNone/>
            </a:pPr>
            <a:r>
              <a:rPr lang="en-US" altLang="en-US" b="1" i="1" dirty="0">
                <a:latin typeface="Comic Sans MS" panose="030F0702030302020204" pitchFamily="66" charset="0"/>
              </a:rPr>
              <a:t>Discuss Your Studio Policies and Business Ethics</a:t>
            </a:r>
          </a:p>
          <a:p>
            <a:endParaRPr lang="en-US" dirty="0"/>
          </a:p>
        </p:txBody>
      </p:sp>
    </p:spTree>
    <p:extLst>
      <p:ext uri="{BB962C8B-B14F-4D97-AF65-F5344CB8AC3E}">
        <p14:creationId xmlns:p14="http://schemas.microsoft.com/office/powerpoint/2010/main" val="42458359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#5</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a:buFont typeface="Wingdings 2" panose="05020102010507070707" pitchFamily="18" charset="2"/>
              <a:buNone/>
            </a:pPr>
            <a:r>
              <a:rPr lang="en-US" altLang="en-US" b="1" i="1" dirty="0">
                <a:latin typeface="Comic Sans MS" panose="030F0702030302020204" pitchFamily="66" charset="0"/>
              </a:rPr>
              <a:t>Discuss Your Studio Policies and Business Ethics</a:t>
            </a:r>
          </a:p>
          <a:p>
            <a:pPr>
              <a:buFont typeface="Wingdings 2" panose="05020102010507070707" pitchFamily="18" charset="2"/>
              <a:buNone/>
            </a:pPr>
            <a:endParaRPr lang="en-US" altLang="en-US" b="1" i="1" dirty="0">
              <a:latin typeface="Comic Sans MS" panose="030F0702030302020204" pitchFamily="66" charset="0"/>
            </a:endParaRPr>
          </a:p>
          <a:p>
            <a:pPr>
              <a:buFont typeface="Wingdings" panose="05000000000000000000" pitchFamily="2" charset="2"/>
              <a:buChar char="Ø"/>
            </a:pPr>
            <a:r>
              <a:rPr lang="en-US" altLang="en-US" dirty="0"/>
              <a:t>Describe how you would ethically deal with three </a:t>
            </a:r>
            <a:r>
              <a:rPr lang="en-US" altLang="en-US" dirty="0" smtClean="0"/>
              <a:t>scenarios given in the Workbook </a:t>
            </a:r>
            <a:r>
              <a:rPr lang="en-US" altLang="en-US" dirty="0"/>
              <a:t>that might arise in your studio.</a:t>
            </a:r>
          </a:p>
          <a:p>
            <a:endParaRPr lang="en-US" dirty="0"/>
          </a:p>
        </p:txBody>
      </p:sp>
    </p:spTree>
    <p:extLst>
      <p:ext uri="{BB962C8B-B14F-4D97-AF65-F5344CB8AC3E}">
        <p14:creationId xmlns:p14="http://schemas.microsoft.com/office/powerpoint/2010/main" val="967522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normAutofit fontScale="90000"/>
          </a:bodyPr>
          <a:lstStyle/>
          <a:p>
            <a:r>
              <a:rPr lang="en-US" dirty="0" smtClean="0"/>
              <a:t>Professional Certification Standards</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marL="0" indent="0">
              <a:buNone/>
            </a:pPr>
            <a:r>
              <a:rPr lang="en-US" dirty="0" smtClean="0"/>
              <a:t>Standard I: Professional Preparation</a:t>
            </a:r>
          </a:p>
          <a:p>
            <a:pPr marL="514350" indent="-514350">
              <a:buFont typeface="+mj-lt"/>
              <a:buAutoNum type="alphaUcPeriod"/>
            </a:pPr>
            <a:r>
              <a:rPr lang="en-US" dirty="0" smtClean="0"/>
              <a:t>Knowing and Performing Music</a:t>
            </a:r>
          </a:p>
          <a:p>
            <a:pPr marL="514350" indent="-514350">
              <a:buFont typeface="+mj-lt"/>
              <a:buAutoNum type="alphaUcPeriod"/>
            </a:pPr>
            <a:r>
              <a:rPr lang="en-US" dirty="0" smtClean="0"/>
              <a:t>Knowing and Understanding Students</a:t>
            </a:r>
          </a:p>
          <a:p>
            <a:pPr marL="0" indent="0">
              <a:buNone/>
            </a:pPr>
            <a:endParaRPr lang="en-US" dirty="0"/>
          </a:p>
        </p:txBody>
      </p:sp>
    </p:spTree>
    <p:extLst>
      <p:ext uri="{BB962C8B-B14F-4D97-AF65-F5344CB8AC3E}">
        <p14:creationId xmlns:p14="http://schemas.microsoft.com/office/powerpoint/2010/main" val="3104192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#5</a:t>
            </a:r>
            <a:endParaRPr lang="en-US" dirty="0"/>
          </a:p>
        </p:txBody>
      </p:sp>
      <p:sp>
        <p:nvSpPr>
          <p:cNvPr id="3" name="Content Placeholder 2"/>
          <p:cNvSpPr>
            <a:spLocks noGrp="1"/>
          </p:cNvSpPr>
          <p:nvPr>
            <p:ph idx="1"/>
          </p:nvPr>
        </p:nvSpPr>
        <p:spPr>
          <a:xfrm>
            <a:off x="457200" y="2458065"/>
            <a:ext cx="8229600" cy="3668098"/>
          </a:xfrm>
        </p:spPr>
        <p:txBody>
          <a:bodyPr>
            <a:normAutofit lnSpcReduction="10000"/>
          </a:bodyPr>
          <a:lstStyle/>
          <a:p>
            <a:pPr>
              <a:buFont typeface="Wingdings 2" panose="05020102010507070707" pitchFamily="18" charset="2"/>
              <a:buNone/>
            </a:pPr>
            <a:r>
              <a:rPr lang="en-US" altLang="en-US" b="1" i="1" dirty="0">
                <a:latin typeface="Comic Sans MS" panose="030F0702030302020204" pitchFamily="66" charset="0"/>
              </a:rPr>
              <a:t>Discuss Your Studio Policies and Business Ethics</a:t>
            </a:r>
          </a:p>
          <a:p>
            <a:pPr>
              <a:buFont typeface="Wingdings 2" panose="05020102010507070707" pitchFamily="18" charset="2"/>
              <a:buNone/>
            </a:pPr>
            <a:endParaRPr lang="en-US" altLang="en-US" b="1" i="1" dirty="0">
              <a:latin typeface="Comic Sans MS" panose="030F0702030302020204" pitchFamily="66" charset="0"/>
            </a:endParaRPr>
          </a:p>
          <a:p>
            <a:pPr>
              <a:buFont typeface="Wingdings" panose="05000000000000000000" pitchFamily="2" charset="2"/>
              <a:buChar char="Ø"/>
            </a:pPr>
            <a:r>
              <a:rPr lang="en-US" altLang="en-US" dirty="0"/>
              <a:t>Document your professional, financial and business policies. This includes your studio policy, how you conduct interviews and a hypothetical budget.</a:t>
            </a:r>
          </a:p>
          <a:p>
            <a:endParaRPr lang="en-US" dirty="0"/>
          </a:p>
        </p:txBody>
      </p:sp>
    </p:spTree>
    <p:extLst>
      <p:ext uri="{BB962C8B-B14F-4D97-AF65-F5344CB8AC3E}">
        <p14:creationId xmlns:p14="http://schemas.microsoft.com/office/powerpoint/2010/main" val="33125850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lstStyle/>
          <a:p>
            <a:r>
              <a:rPr lang="en-US" dirty="0" smtClean="0"/>
              <a:t>Project #5</a:t>
            </a:r>
            <a:endParaRPr lang="en-US" dirty="0"/>
          </a:p>
        </p:txBody>
      </p:sp>
      <p:sp>
        <p:nvSpPr>
          <p:cNvPr id="3" name="Content Placeholder 2"/>
          <p:cNvSpPr>
            <a:spLocks noGrp="1"/>
          </p:cNvSpPr>
          <p:nvPr>
            <p:ph idx="1"/>
          </p:nvPr>
        </p:nvSpPr>
        <p:spPr>
          <a:xfrm>
            <a:off x="457200" y="2458065"/>
            <a:ext cx="8229600" cy="3668098"/>
          </a:xfrm>
        </p:spPr>
        <p:txBody>
          <a:bodyPr>
            <a:normAutofit lnSpcReduction="10000"/>
          </a:bodyPr>
          <a:lstStyle/>
          <a:p>
            <a:pPr>
              <a:buFont typeface="Wingdings 2" panose="05020102010507070707" pitchFamily="18" charset="2"/>
              <a:buNone/>
            </a:pPr>
            <a:r>
              <a:rPr lang="en-US" altLang="en-US" b="1" i="1" dirty="0">
                <a:latin typeface="Comic Sans MS" panose="030F0702030302020204" pitchFamily="66" charset="0"/>
              </a:rPr>
              <a:t>Discuss Your Studio Policies and Business Ethics</a:t>
            </a:r>
          </a:p>
          <a:p>
            <a:pPr>
              <a:buFont typeface="Wingdings 2" panose="05020102010507070707" pitchFamily="18" charset="2"/>
              <a:buNone/>
            </a:pPr>
            <a:endParaRPr lang="en-US" altLang="en-US" b="1" i="1" dirty="0">
              <a:latin typeface="Comic Sans MS" panose="030F0702030302020204" pitchFamily="66" charset="0"/>
            </a:endParaRPr>
          </a:p>
          <a:p>
            <a:pPr>
              <a:buFont typeface="Wingdings" panose="05000000000000000000" pitchFamily="2" charset="2"/>
              <a:buChar char="Ø"/>
            </a:pPr>
            <a:r>
              <a:rPr lang="en-US" altLang="en-US" dirty="0"/>
              <a:t>If candidates are salaried music teachers or college students (rather than independent teachers), prepare a </a:t>
            </a:r>
            <a:r>
              <a:rPr lang="en-US" altLang="en-US" u="sng" dirty="0"/>
              <a:t>prototype</a:t>
            </a:r>
            <a:r>
              <a:rPr lang="en-US" altLang="en-US" dirty="0"/>
              <a:t> budget for the studio/classroom. </a:t>
            </a:r>
          </a:p>
          <a:p>
            <a:endParaRPr lang="en-US" dirty="0"/>
          </a:p>
        </p:txBody>
      </p:sp>
    </p:spTree>
    <p:extLst>
      <p:ext uri="{BB962C8B-B14F-4D97-AF65-F5344CB8AC3E}">
        <p14:creationId xmlns:p14="http://schemas.microsoft.com/office/powerpoint/2010/main" val="40817416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a:p>
          <a:p>
            <a:endParaRPr lang="en-US" dirty="0" smtClean="0"/>
          </a:p>
          <a:p>
            <a:pPr algn="ctr">
              <a:buFont typeface="Wingdings 2" panose="05020102010507070707" pitchFamily="18" charset="2"/>
              <a:buNone/>
            </a:pPr>
            <a:r>
              <a:rPr lang="en-US" altLang="en-US" b="1" i="1" dirty="0"/>
              <a:t>Question:</a:t>
            </a:r>
          </a:p>
          <a:p>
            <a:pPr algn="ctr">
              <a:buFont typeface="Wingdings 2" panose="05020102010507070707" pitchFamily="18" charset="2"/>
              <a:buNone/>
            </a:pPr>
            <a:r>
              <a:rPr lang="en-US" altLang="en-US" b="1" dirty="0"/>
              <a:t>Can I start some of the projects before I send in my </a:t>
            </a:r>
            <a:r>
              <a:rPr lang="en-US" altLang="en-US" b="1" dirty="0" smtClean="0"/>
              <a:t>application?</a:t>
            </a: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3583623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a:p>
          <a:p>
            <a:pPr>
              <a:buFont typeface="Wingdings 2" panose="05020102010507070707" pitchFamily="18" charset="2"/>
              <a:buNone/>
            </a:pPr>
            <a:r>
              <a:rPr lang="en-US" altLang="en-US" dirty="0" smtClean="0"/>
              <a:t>Yes</a:t>
            </a:r>
            <a:r>
              <a:rPr lang="en-US" altLang="en-US" dirty="0"/>
              <a:t>!  All of Projects 1,3, 4 and 5 can be completed before you </a:t>
            </a:r>
            <a:r>
              <a:rPr lang="en-US" altLang="en-US" dirty="0" smtClean="0"/>
              <a:t>apply.  </a:t>
            </a:r>
            <a:endParaRPr lang="en-US" altLang="en-US" dirty="0"/>
          </a:p>
          <a:p>
            <a:pPr>
              <a:buFont typeface="Wingdings 2" panose="05020102010507070707" pitchFamily="18" charset="2"/>
              <a:buNone/>
            </a:pPr>
            <a:r>
              <a:rPr lang="en-US" altLang="en-US" dirty="0"/>
              <a:t>The pieces for Project 2 are the only activities that need to be completed after you have </a:t>
            </a:r>
            <a:r>
              <a:rPr lang="en-US" altLang="en-US" dirty="0" smtClean="0"/>
              <a:t>applied.</a:t>
            </a: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3223497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a:p>
          <a:p>
            <a:pPr algn="ctr">
              <a:buFont typeface="Wingdings 2" panose="05020102010507070707" pitchFamily="18" charset="2"/>
              <a:buNone/>
            </a:pPr>
            <a:r>
              <a:rPr lang="en-US" altLang="en-US" b="1" i="1" dirty="0"/>
              <a:t>Question:</a:t>
            </a:r>
          </a:p>
          <a:p>
            <a:pPr algn="ctr">
              <a:buFont typeface="Wingdings 2" panose="05020102010507070707" pitchFamily="18" charset="2"/>
              <a:buNone/>
            </a:pPr>
            <a:r>
              <a:rPr lang="en-US" altLang="en-US" b="1" dirty="0"/>
              <a:t>What if I don’t pass?</a:t>
            </a: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25518206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a:p>
          <a:p>
            <a:pPr algn="ctr">
              <a:buFont typeface="Wingdings 2" panose="05020102010507070707" pitchFamily="18" charset="2"/>
              <a:buNone/>
            </a:pPr>
            <a:endParaRPr lang="en-US" altLang="en-US" dirty="0" smtClean="0"/>
          </a:p>
          <a:p>
            <a:pPr algn="ctr">
              <a:buFont typeface="Wingdings 2" panose="05020102010507070707" pitchFamily="18" charset="2"/>
              <a:buNone/>
            </a:pPr>
            <a:r>
              <a:rPr lang="en-US" altLang="en-US" dirty="0" smtClean="0"/>
              <a:t>If </a:t>
            </a:r>
            <a:r>
              <a:rPr lang="en-US" altLang="en-US" dirty="0"/>
              <a:t>the Profile is not passed, certification will be deferred until all projects are approved.</a:t>
            </a:r>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9303971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a:p>
          <a:p>
            <a:pPr algn="ctr">
              <a:buFont typeface="Wingdings 2" panose="05020102010507070707" pitchFamily="18" charset="2"/>
              <a:buNone/>
            </a:pPr>
            <a:r>
              <a:rPr lang="en-US" altLang="en-US" b="1" i="1" dirty="0" smtClean="0"/>
              <a:t>Question</a:t>
            </a:r>
            <a:r>
              <a:rPr lang="en-US" altLang="en-US" b="1" i="1" dirty="0"/>
              <a:t>:</a:t>
            </a:r>
          </a:p>
          <a:p>
            <a:pPr algn="ctr">
              <a:buFont typeface="Wingdings 2" panose="05020102010507070707" pitchFamily="18" charset="2"/>
              <a:buNone/>
            </a:pPr>
            <a:r>
              <a:rPr lang="en-US" altLang="en-US" b="1" dirty="0"/>
              <a:t>How is the Profile be graded?</a:t>
            </a:r>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39694807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a:p>
          <a:p>
            <a:pPr>
              <a:buFont typeface="Wingdings 2" panose="05020102010507070707" pitchFamily="18" charset="2"/>
              <a:buNone/>
            </a:pPr>
            <a:r>
              <a:rPr lang="en-US" altLang="en-US" dirty="0" smtClean="0"/>
              <a:t>	Each </a:t>
            </a:r>
            <a:r>
              <a:rPr lang="en-US" altLang="en-US" dirty="0"/>
              <a:t>project is graded separately. If one project is </a:t>
            </a:r>
            <a:r>
              <a:rPr lang="en-US" altLang="en-US" dirty="0" smtClean="0"/>
              <a:t>deferred, </a:t>
            </a:r>
            <a:r>
              <a:rPr lang="en-US" altLang="en-US" u="sng" dirty="0"/>
              <a:t>only that project</a:t>
            </a:r>
            <a:r>
              <a:rPr lang="en-US" altLang="en-US" dirty="0"/>
              <a:t> is resubmitted.</a:t>
            </a:r>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40866557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a:p>
          <a:p>
            <a:pPr algn="ctr">
              <a:buFont typeface="Wingdings 2" panose="05020102010507070707" pitchFamily="18" charset="2"/>
              <a:buNone/>
            </a:pPr>
            <a:r>
              <a:rPr lang="en-US" altLang="en-US" dirty="0" smtClean="0"/>
              <a:t>	</a:t>
            </a:r>
            <a:r>
              <a:rPr lang="en-US" altLang="en-US" b="1" dirty="0"/>
              <a:t>Question:</a:t>
            </a:r>
          </a:p>
          <a:p>
            <a:pPr algn="ctr">
              <a:buFont typeface="Wingdings 2" panose="05020102010507070707" pitchFamily="18" charset="2"/>
              <a:buNone/>
            </a:pPr>
            <a:r>
              <a:rPr lang="en-US" altLang="en-US" b="1" dirty="0"/>
              <a:t>I’m not a piano teacher.  Are there different requirements for me?</a:t>
            </a:r>
          </a:p>
          <a:p>
            <a:pPr>
              <a:buFont typeface="Wingdings 2" panose="05020102010507070707" pitchFamily="18" charset="2"/>
              <a:buNone/>
            </a:pPr>
            <a:r>
              <a:rPr lang="en-US" altLang="en-US" dirty="0" smtClean="0"/>
              <a:t> </a:t>
            </a: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42754277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smtClean="0"/>
          </a:p>
          <a:p>
            <a:endParaRPr lang="en-US" dirty="0"/>
          </a:p>
          <a:p>
            <a:pPr algn="ctr">
              <a:buFont typeface="Wingdings 2" panose="05020102010507070707" pitchFamily="18" charset="2"/>
              <a:buNone/>
            </a:pPr>
            <a:r>
              <a:rPr lang="en-US" altLang="en-US" dirty="0" smtClean="0"/>
              <a:t>	</a:t>
            </a:r>
            <a:r>
              <a:rPr lang="en-US" altLang="en-US" dirty="0"/>
              <a:t>The only difference is that the four teaching pieces in Project #2 are from your instrument’s literature. </a:t>
            </a:r>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1308459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normAutofit fontScale="90000"/>
          </a:bodyPr>
          <a:lstStyle/>
          <a:p>
            <a:r>
              <a:rPr lang="en-US" dirty="0" smtClean="0"/>
              <a:t>Professional Certification Standards</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marL="0" indent="0">
              <a:buNone/>
            </a:pPr>
            <a:r>
              <a:rPr lang="en-US" dirty="0" smtClean="0"/>
              <a:t>Standard II: Professional Teaching Practice</a:t>
            </a:r>
          </a:p>
          <a:p>
            <a:pPr marL="514350" indent="-514350">
              <a:buFont typeface="+mj-lt"/>
              <a:buAutoNum type="alphaUcPeriod"/>
            </a:pPr>
            <a:r>
              <a:rPr lang="en-US" dirty="0" smtClean="0"/>
              <a:t>Planning Courses of Study</a:t>
            </a:r>
          </a:p>
          <a:p>
            <a:pPr marL="514350" indent="-514350">
              <a:buFont typeface="+mj-lt"/>
              <a:buAutoNum type="alphaUcPeriod"/>
            </a:pPr>
            <a:r>
              <a:rPr lang="en-US" dirty="0" smtClean="0"/>
              <a:t>Facilitating Music Learning</a:t>
            </a:r>
          </a:p>
          <a:p>
            <a:pPr marL="514350" indent="-514350">
              <a:buFont typeface="+mj-lt"/>
              <a:buAutoNum type="alphaUcPeriod"/>
            </a:pPr>
            <a:r>
              <a:rPr lang="en-US" dirty="0" smtClean="0"/>
              <a:t>Fostering an Educational Environment</a:t>
            </a:r>
          </a:p>
          <a:p>
            <a:pPr marL="514350" indent="-514350">
              <a:buFont typeface="+mj-lt"/>
              <a:buAutoNum type="alphaUcPeriod"/>
            </a:pPr>
            <a:r>
              <a:rPr lang="en-US" dirty="0" smtClean="0"/>
              <a:t>Assessing Musical Growth</a:t>
            </a:r>
          </a:p>
          <a:p>
            <a:pPr marL="0" indent="0">
              <a:buNone/>
            </a:pPr>
            <a:endParaRPr lang="en-US" dirty="0"/>
          </a:p>
        </p:txBody>
      </p:sp>
    </p:spTree>
    <p:extLst>
      <p:ext uri="{BB962C8B-B14F-4D97-AF65-F5344CB8AC3E}">
        <p14:creationId xmlns:p14="http://schemas.microsoft.com/office/powerpoint/2010/main" val="390782888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a:p>
          <a:p>
            <a:pPr algn="ctr">
              <a:buFont typeface="Wingdings 2" panose="05020102010507070707" pitchFamily="18" charset="2"/>
              <a:buNone/>
            </a:pPr>
            <a:r>
              <a:rPr lang="en-US" altLang="en-US" dirty="0" smtClean="0"/>
              <a:t>	</a:t>
            </a:r>
            <a:r>
              <a:rPr lang="en-US" altLang="en-US" b="1" dirty="0"/>
              <a:t>Question:</a:t>
            </a:r>
          </a:p>
          <a:p>
            <a:pPr algn="ctr">
              <a:buFont typeface="Wingdings 2" panose="05020102010507070707" pitchFamily="18" charset="2"/>
              <a:buNone/>
            </a:pPr>
            <a:r>
              <a:rPr lang="en-US" altLang="en-US" b="1" dirty="0" smtClean="0"/>
              <a:t>Is there a deadline for submitting my projects once I have sent in my application and fee?</a:t>
            </a:r>
            <a:endParaRPr lang="en-US" altLang="en-US" b="1" dirty="0"/>
          </a:p>
          <a:p>
            <a:pPr>
              <a:buFont typeface="Wingdings 2" panose="05020102010507070707" pitchFamily="18" charset="2"/>
              <a:buNone/>
            </a:pPr>
            <a:r>
              <a:rPr lang="en-US" altLang="en-US" dirty="0" smtClean="0"/>
              <a:t> </a:t>
            </a: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29810235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smtClean="0"/>
          </a:p>
          <a:p>
            <a:endParaRPr lang="en-US" dirty="0"/>
          </a:p>
          <a:p>
            <a:pPr algn="ctr">
              <a:buFont typeface="Wingdings 2" panose="05020102010507070707" pitchFamily="18" charset="2"/>
              <a:buNone/>
            </a:pPr>
            <a:r>
              <a:rPr lang="en-US" altLang="en-US" dirty="0" smtClean="0"/>
              <a:t>	Yes, you have one year from the date MTNA receives your application to submit your complete projects. </a:t>
            </a: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27884248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a:p>
          <a:p>
            <a:pPr algn="ctr">
              <a:buFont typeface="Wingdings 2" panose="05020102010507070707" pitchFamily="18" charset="2"/>
              <a:buNone/>
            </a:pPr>
            <a:r>
              <a:rPr lang="en-US" altLang="en-US" dirty="0" smtClean="0"/>
              <a:t>	</a:t>
            </a:r>
            <a:r>
              <a:rPr lang="en-US" altLang="en-US" b="1" dirty="0"/>
              <a:t>Question:</a:t>
            </a:r>
          </a:p>
          <a:p>
            <a:pPr algn="ctr">
              <a:buFont typeface="Wingdings 2" panose="05020102010507070707" pitchFamily="18" charset="2"/>
              <a:buNone/>
            </a:pPr>
            <a:r>
              <a:rPr lang="en-US" altLang="en-US" b="1" dirty="0" smtClean="0"/>
              <a:t>What if I am not able to finish my projects before the deadline?</a:t>
            </a:r>
            <a:endParaRPr lang="en-US" altLang="en-US" b="1" dirty="0"/>
          </a:p>
          <a:p>
            <a:pPr>
              <a:buFont typeface="Wingdings 2" panose="05020102010507070707" pitchFamily="18" charset="2"/>
              <a:buNone/>
            </a:pPr>
            <a:r>
              <a:rPr lang="en-US" altLang="en-US" dirty="0" smtClean="0"/>
              <a:t> </a:t>
            </a: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95522733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smtClean="0"/>
          </a:p>
          <a:p>
            <a:endParaRPr lang="en-US" dirty="0"/>
          </a:p>
          <a:p>
            <a:pPr algn="ctr">
              <a:buFont typeface="Wingdings 2" panose="05020102010507070707" pitchFamily="18" charset="2"/>
              <a:buNone/>
            </a:pPr>
            <a:r>
              <a:rPr lang="en-US" altLang="en-US" dirty="0" smtClean="0"/>
              <a:t>	Candidates can request in writing an additional one year extension at no charge.  If at the end of that additional year, another extension is needed, there will be an extension fee due. </a:t>
            </a: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295612187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lstStyle/>
          <a:p>
            <a:endParaRPr lang="en-US" dirty="0" smtClean="0"/>
          </a:p>
          <a:p>
            <a:endParaRPr lang="en-US" dirty="0"/>
          </a:p>
          <a:p>
            <a:pPr algn="ctr">
              <a:buFont typeface="Wingdings 2" panose="05020102010507070707" pitchFamily="18" charset="2"/>
              <a:buNone/>
            </a:pPr>
            <a:r>
              <a:rPr lang="en-US" altLang="en-US" dirty="0" smtClean="0"/>
              <a:t>	</a:t>
            </a:r>
            <a:r>
              <a:rPr lang="en-US" altLang="en-US" b="1" dirty="0"/>
              <a:t>Question:</a:t>
            </a:r>
          </a:p>
          <a:p>
            <a:pPr algn="ctr">
              <a:buFont typeface="Wingdings 2" panose="05020102010507070707" pitchFamily="18" charset="2"/>
              <a:buNone/>
            </a:pPr>
            <a:r>
              <a:rPr lang="en-US" altLang="en-US" b="1" dirty="0" smtClean="0"/>
              <a:t>How do I submit my completed projects to MTNA?</a:t>
            </a:r>
            <a:endParaRPr lang="en-US" altLang="en-US" b="1" dirty="0"/>
          </a:p>
          <a:p>
            <a:pPr>
              <a:buFont typeface="Wingdings 2" panose="05020102010507070707" pitchFamily="18" charset="2"/>
              <a:buNone/>
            </a:pPr>
            <a:r>
              <a:rPr lang="en-US" altLang="en-US" dirty="0" smtClean="0"/>
              <a:t> </a:t>
            </a: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414361201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normAutofit fontScale="92500" lnSpcReduction="10000"/>
          </a:bodyPr>
          <a:lstStyle/>
          <a:p>
            <a:endParaRPr lang="en-US" dirty="0" smtClean="0"/>
          </a:p>
          <a:p>
            <a:endParaRPr lang="en-US" dirty="0" smtClean="0"/>
          </a:p>
          <a:p>
            <a:endParaRPr lang="en-US" dirty="0"/>
          </a:p>
          <a:p>
            <a:pPr algn="ctr">
              <a:buFont typeface="Wingdings 2" panose="05020102010507070707" pitchFamily="18" charset="2"/>
              <a:buNone/>
            </a:pPr>
            <a:r>
              <a:rPr lang="en-US" altLang="en-US" dirty="0" smtClean="0"/>
              <a:t>	Once MTNA has received your application and fee you will be sent an email with a link to upload your completed projects. The email will also contain a link to download the pieces for Project 2 as well as the due date for your projects. </a:t>
            </a: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a:t>Frequently Asked Questions</a:t>
            </a:r>
          </a:p>
          <a:p>
            <a:endParaRPr lang="en-US" sz="1800" dirty="0"/>
          </a:p>
        </p:txBody>
      </p:sp>
    </p:spTree>
    <p:extLst>
      <p:ext uri="{BB962C8B-B14F-4D97-AF65-F5344CB8AC3E}">
        <p14:creationId xmlns:p14="http://schemas.microsoft.com/office/powerpoint/2010/main" val="15617548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normAutofit/>
          </a:bodyPr>
          <a:lstStyle/>
          <a:p>
            <a:endParaRPr lang="en-US" dirty="0" smtClean="0"/>
          </a:p>
          <a:p>
            <a:endParaRPr lang="en-US" dirty="0" smtClean="0"/>
          </a:p>
          <a:p>
            <a:pPr marL="0" indent="0">
              <a:buNone/>
            </a:pPr>
            <a:r>
              <a:rPr lang="en-US" dirty="0" smtClean="0"/>
              <a:t>Renewal </a:t>
            </a:r>
            <a:r>
              <a:rPr lang="en-US" dirty="0"/>
              <a:t>notices will be sent to renewal candidates each year</a:t>
            </a:r>
            <a:r>
              <a:rPr lang="en-US" dirty="0" smtClean="0"/>
              <a:t>. **Note: Certification renewal is separate from membership renewal and is not included on your annual dues renewal notice.</a:t>
            </a:r>
            <a:endParaRPr lang="en-US" dirty="0"/>
          </a:p>
          <a:p>
            <a:pPr algn="ctr">
              <a:buNone/>
            </a:pPr>
            <a:endParaRPr lang="en-US" altLang="en-US" dirty="0"/>
          </a:p>
          <a:p>
            <a:pPr algn="ctr">
              <a:buFont typeface="Wingdings 2" panose="05020102010507070707" pitchFamily="18" charset="2"/>
              <a:buNone/>
            </a:pP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smtClean="0"/>
              <a:t>Certification Renewal</a:t>
            </a:r>
            <a:endParaRPr lang="en-US" altLang="en-US" sz="3600" dirty="0"/>
          </a:p>
          <a:p>
            <a:endParaRPr lang="en-US" sz="1800" dirty="0"/>
          </a:p>
        </p:txBody>
      </p:sp>
    </p:spTree>
    <p:extLst>
      <p:ext uri="{BB962C8B-B14F-4D97-AF65-F5344CB8AC3E}">
        <p14:creationId xmlns:p14="http://schemas.microsoft.com/office/powerpoint/2010/main" val="14643682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3575050" y="804672"/>
            <a:ext cx="5111750" cy="5760720"/>
          </a:xfrm>
        </p:spPr>
        <p:txBody>
          <a:bodyPr>
            <a:normAutofit fontScale="77500" lnSpcReduction="20000"/>
          </a:bodyPr>
          <a:lstStyle/>
          <a:p>
            <a:endParaRPr lang="en-US" dirty="0" smtClean="0"/>
          </a:p>
          <a:p>
            <a:endParaRPr lang="en-US" dirty="0" smtClean="0"/>
          </a:p>
          <a:p>
            <a:pPr marL="0" indent="0">
              <a:buNone/>
            </a:pPr>
            <a:r>
              <a:rPr lang="en-US" dirty="0" smtClean="0"/>
              <a:t>Candidates </a:t>
            </a:r>
            <a:r>
              <a:rPr lang="en-US" dirty="0"/>
              <a:t>will submit an online renewal form or send a completed renewal application form (PDF) and a non-refundable renewal fee </a:t>
            </a:r>
            <a:r>
              <a:rPr lang="en-US" dirty="0" smtClean="0"/>
              <a:t>with </a:t>
            </a:r>
            <a:r>
              <a:rPr lang="en-US" dirty="0"/>
              <a:t>one of the following options:</a:t>
            </a:r>
          </a:p>
          <a:p>
            <a:r>
              <a:rPr lang="en-US" dirty="0"/>
              <a:t>Option 1. A completed and signed Documentation of Professional Renewal Activities Form</a:t>
            </a:r>
          </a:p>
          <a:p>
            <a:pPr marL="0" indent="0">
              <a:buNone/>
            </a:pPr>
            <a:r>
              <a:rPr lang="en-US" b="1" dirty="0"/>
              <a:t>OR</a:t>
            </a:r>
            <a:endParaRPr lang="en-US" dirty="0"/>
          </a:p>
          <a:p>
            <a:r>
              <a:rPr lang="en-US" dirty="0"/>
              <a:t>Option 2. A completed and signed Administrative Verification of Professional Renewal Activities Form</a:t>
            </a:r>
          </a:p>
          <a:p>
            <a:pPr algn="ctr">
              <a:buNone/>
            </a:pPr>
            <a:endParaRPr lang="en-US" altLang="en-US" dirty="0"/>
          </a:p>
          <a:p>
            <a:pPr algn="ctr">
              <a:buFont typeface="Wingdings 2" panose="05020102010507070707" pitchFamily="18" charset="2"/>
              <a:buNone/>
            </a:pPr>
            <a:endParaRPr lang="en-US" altLang="en-US" dirty="0"/>
          </a:p>
          <a:p>
            <a:endParaRPr lang="en-US" dirty="0"/>
          </a:p>
        </p:txBody>
      </p:sp>
      <p:sp>
        <p:nvSpPr>
          <p:cNvPr id="6" name="Text Placeholder 5"/>
          <p:cNvSpPr>
            <a:spLocks noGrp="1"/>
          </p:cNvSpPr>
          <p:nvPr>
            <p:ph type="body" sz="half" idx="2"/>
          </p:nvPr>
        </p:nvSpPr>
        <p:spPr/>
        <p:txBody>
          <a:bodyPr/>
          <a:lstStyle/>
          <a:p>
            <a:endParaRPr lang="en-US" dirty="0" smtClean="0"/>
          </a:p>
          <a:p>
            <a:endParaRPr lang="en-US" dirty="0"/>
          </a:p>
          <a:p>
            <a:endParaRPr lang="en-US" dirty="0" smtClean="0"/>
          </a:p>
          <a:p>
            <a:r>
              <a:rPr lang="en-US" altLang="en-US" sz="3600" dirty="0" smtClean="0"/>
              <a:t>Certification Renewal</a:t>
            </a:r>
            <a:endParaRPr lang="en-US" altLang="en-US" sz="3600" dirty="0"/>
          </a:p>
          <a:p>
            <a:endParaRPr lang="en-US" sz="1800" dirty="0"/>
          </a:p>
        </p:txBody>
      </p:sp>
    </p:spTree>
    <p:extLst>
      <p:ext uri="{BB962C8B-B14F-4D97-AF65-F5344CB8AC3E}">
        <p14:creationId xmlns:p14="http://schemas.microsoft.com/office/powerpoint/2010/main" val="8397426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1097280"/>
            <a:ext cx="8229600" cy="1673352"/>
          </a:xfrm>
        </p:spPr>
        <p:txBody>
          <a:bodyPr/>
          <a:lstStyle/>
          <a:p>
            <a:r>
              <a:rPr lang="en-US" dirty="0" smtClean="0"/>
              <a:t>College Faculty Certification</a:t>
            </a:r>
            <a:endParaRPr lang="en-US" dirty="0"/>
          </a:p>
        </p:txBody>
      </p:sp>
      <p:sp>
        <p:nvSpPr>
          <p:cNvPr id="5" name="Content Placeholder 4"/>
          <p:cNvSpPr>
            <a:spLocks noGrp="1"/>
          </p:cNvSpPr>
          <p:nvPr>
            <p:ph idx="1"/>
          </p:nvPr>
        </p:nvSpPr>
        <p:spPr>
          <a:xfrm>
            <a:off x="457200" y="2313432"/>
            <a:ext cx="8229600" cy="3812731"/>
          </a:xfrm>
        </p:spPr>
        <p:txBody>
          <a:bodyPr>
            <a:normAutofit/>
          </a:bodyPr>
          <a:lstStyle/>
          <a:p>
            <a:endParaRPr lang="en-US" dirty="0" smtClean="0"/>
          </a:p>
          <a:p>
            <a:endParaRPr lang="en-US" dirty="0" smtClean="0"/>
          </a:p>
          <a:p>
            <a:pPr marL="0" indent="0">
              <a:buNone/>
            </a:pPr>
            <a:r>
              <a:rPr lang="en-US" altLang="en-US" dirty="0"/>
              <a:t>ALL FULL- AND PART-TIME COLLEGE FACULTY </a:t>
            </a:r>
            <a:r>
              <a:rPr lang="en-US" altLang="en-US" dirty="0" smtClean="0"/>
              <a:t>CAN </a:t>
            </a:r>
            <a:r>
              <a:rPr lang="en-US" altLang="en-US" dirty="0"/>
              <a:t>CERTIFIED BY SUBMITTING A COMPLETED ADMINISTRATIVE VERIFICATION FORM. </a:t>
            </a:r>
          </a:p>
          <a:p>
            <a:pPr algn="ctr">
              <a:buNone/>
            </a:pPr>
            <a:endParaRPr lang="en-US" altLang="en-US" dirty="0"/>
          </a:p>
          <a:p>
            <a:pPr algn="ctr">
              <a:buFont typeface="Wingdings 2" panose="05020102010507070707" pitchFamily="18" charset="2"/>
              <a:buNone/>
            </a:pPr>
            <a:endParaRPr lang="en-US" altLang="en-US" dirty="0"/>
          </a:p>
          <a:p>
            <a:endParaRPr lang="en-US" dirty="0"/>
          </a:p>
        </p:txBody>
      </p:sp>
    </p:spTree>
    <p:extLst>
      <p:ext uri="{BB962C8B-B14F-4D97-AF65-F5344CB8AC3E}">
        <p14:creationId xmlns:p14="http://schemas.microsoft.com/office/powerpoint/2010/main" val="7615125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1097280"/>
            <a:ext cx="8229600" cy="1673352"/>
          </a:xfrm>
        </p:spPr>
        <p:txBody>
          <a:bodyPr/>
          <a:lstStyle/>
          <a:p>
            <a:r>
              <a:rPr lang="en-US" dirty="0" smtClean="0"/>
              <a:t>College Faculty Certification</a:t>
            </a:r>
            <a:endParaRPr lang="en-US" dirty="0"/>
          </a:p>
        </p:txBody>
      </p:sp>
      <p:sp>
        <p:nvSpPr>
          <p:cNvPr id="5" name="Content Placeholder 4"/>
          <p:cNvSpPr>
            <a:spLocks noGrp="1"/>
          </p:cNvSpPr>
          <p:nvPr>
            <p:ph idx="1"/>
          </p:nvPr>
        </p:nvSpPr>
        <p:spPr>
          <a:xfrm>
            <a:off x="457200" y="2313432"/>
            <a:ext cx="8229600" cy="3812731"/>
          </a:xfrm>
        </p:spPr>
        <p:txBody>
          <a:bodyPr>
            <a:normAutofit/>
          </a:bodyPr>
          <a:lstStyle/>
          <a:p>
            <a:endParaRPr lang="en-US" dirty="0" smtClean="0"/>
          </a:p>
          <a:p>
            <a:endParaRPr lang="en-US" dirty="0" smtClean="0"/>
          </a:p>
          <a:p>
            <a:pPr>
              <a:buFont typeface="Wingdings 2" panose="05020102010507070707" pitchFamily="18" charset="2"/>
              <a:buNone/>
            </a:pPr>
            <a:r>
              <a:rPr lang="en-US" altLang="en-US" b="1" dirty="0" smtClean="0"/>
              <a:t>College Faculty can also renew </a:t>
            </a:r>
            <a:r>
              <a:rPr lang="en-US" altLang="en-US" b="1" dirty="0"/>
              <a:t>each year with the Administrative Verification form.</a:t>
            </a:r>
            <a:endParaRPr lang="en-US" altLang="en-US" dirty="0"/>
          </a:p>
          <a:p>
            <a:pPr algn="ctr">
              <a:buNone/>
            </a:pPr>
            <a:endParaRPr lang="en-US" altLang="en-US" dirty="0"/>
          </a:p>
          <a:p>
            <a:pPr algn="ctr">
              <a:buFont typeface="Wingdings 2" panose="05020102010507070707" pitchFamily="18" charset="2"/>
              <a:buNone/>
            </a:pPr>
            <a:endParaRPr lang="en-US" altLang="en-US" dirty="0"/>
          </a:p>
          <a:p>
            <a:endParaRPr lang="en-US" dirty="0"/>
          </a:p>
        </p:txBody>
      </p:sp>
    </p:spTree>
    <p:extLst>
      <p:ext uri="{BB962C8B-B14F-4D97-AF65-F5344CB8AC3E}">
        <p14:creationId xmlns:p14="http://schemas.microsoft.com/office/powerpoint/2010/main" val="305969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normAutofit fontScale="90000"/>
          </a:bodyPr>
          <a:lstStyle/>
          <a:p>
            <a:r>
              <a:rPr lang="en-US" dirty="0" smtClean="0"/>
              <a:t>Professional Certification Standards</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marL="0" indent="0" algn="ctr">
              <a:buNone/>
            </a:pPr>
            <a:endParaRPr lang="en-US" dirty="0" smtClean="0"/>
          </a:p>
          <a:p>
            <a:pPr marL="0" indent="0" algn="ctr">
              <a:buNone/>
            </a:pPr>
            <a:r>
              <a:rPr lang="en-US" dirty="0" smtClean="0"/>
              <a:t>Standard III: Professional Business Management</a:t>
            </a:r>
          </a:p>
          <a:p>
            <a:pPr marL="0" indent="0">
              <a:buNone/>
            </a:pPr>
            <a:endParaRPr lang="en-US" dirty="0"/>
          </a:p>
        </p:txBody>
      </p:sp>
    </p:spTree>
    <p:extLst>
      <p:ext uri="{BB962C8B-B14F-4D97-AF65-F5344CB8AC3E}">
        <p14:creationId xmlns:p14="http://schemas.microsoft.com/office/powerpoint/2010/main" val="293727487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1097280"/>
            <a:ext cx="8229600" cy="1673352"/>
          </a:xfrm>
        </p:spPr>
        <p:txBody>
          <a:bodyPr/>
          <a:lstStyle/>
          <a:p>
            <a:r>
              <a:rPr lang="en-US" dirty="0" smtClean="0"/>
              <a:t>Permanent Professional Certification</a:t>
            </a:r>
            <a:endParaRPr lang="en-US" dirty="0"/>
          </a:p>
        </p:txBody>
      </p:sp>
      <p:sp>
        <p:nvSpPr>
          <p:cNvPr id="5" name="Content Placeholder 4"/>
          <p:cNvSpPr>
            <a:spLocks noGrp="1"/>
          </p:cNvSpPr>
          <p:nvPr>
            <p:ph idx="1"/>
          </p:nvPr>
        </p:nvSpPr>
        <p:spPr>
          <a:xfrm>
            <a:off x="457200" y="2624328"/>
            <a:ext cx="8229600" cy="3501835"/>
          </a:xfrm>
        </p:spPr>
        <p:txBody>
          <a:bodyPr>
            <a:normAutofit/>
          </a:bodyPr>
          <a:lstStyle/>
          <a:p>
            <a:endParaRPr lang="en-US" dirty="0" smtClean="0"/>
          </a:p>
          <a:p>
            <a:pPr>
              <a:buFont typeface="Wingdings 2" panose="05020102010507070707" pitchFamily="18" charset="2"/>
              <a:buNone/>
            </a:pPr>
            <a:r>
              <a:rPr lang="en-US" altLang="en-US" b="1" dirty="0" smtClean="0"/>
              <a:t>Permanent </a:t>
            </a:r>
            <a:r>
              <a:rPr lang="en-US" altLang="en-US" b="1" dirty="0"/>
              <a:t>Professional Certification is conferred upon the successful completion of your tenth year of renewals</a:t>
            </a:r>
            <a:r>
              <a:rPr lang="en-US" altLang="en-US" dirty="0"/>
              <a:t>. </a:t>
            </a:r>
          </a:p>
          <a:p>
            <a:pPr algn="ctr">
              <a:buNone/>
            </a:pPr>
            <a:endParaRPr lang="en-US" altLang="en-US" dirty="0"/>
          </a:p>
          <a:p>
            <a:pPr algn="ctr">
              <a:buFont typeface="Wingdings 2" panose="05020102010507070707" pitchFamily="18" charset="2"/>
              <a:buNone/>
            </a:pPr>
            <a:endParaRPr lang="en-US" altLang="en-US" dirty="0"/>
          </a:p>
          <a:p>
            <a:endParaRPr lang="en-US" dirty="0"/>
          </a:p>
        </p:txBody>
      </p:sp>
    </p:spTree>
    <p:extLst>
      <p:ext uri="{BB962C8B-B14F-4D97-AF65-F5344CB8AC3E}">
        <p14:creationId xmlns:p14="http://schemas.microsoft.com/office/powerpoint/2010/main" val="5967625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1097280"/>
            <a:ext cx="8229600" cy="1673352"/>
          </a:xfrm>
        </p:spPr>
        <p:txBody>
          <a:bodyPr/>
          <a:lstStyle/>
          <a:p>
            <a:r>
              <a:rPr lang="en-US" dirty="0" smtClean="0"/>
              <a:t>Permanent Professional Certification</a:t>
            </a:r>
            <a:endParaRPr lang="en-US" dirty="0"/>
          </a:p>
        </p:txBody>
      </p:sp>
      <p:sp>
        <p:nvSpPr>
          <p:cNvPr id="5" name="Content Placeholder 4"/>
          <p:cNvSpPr>
            <a:spLocks noGrp="1"/>
          </p:cNvSpPr>
          <p:nvPr>
            <p:ph idx="1"/>
          </p:nvPr>
        </p:nvSpPr>
        <p:spPr>
          <a:xfrm>
            <a:off x="457200" y="2624328"/>
            <a:ext cx="8229600" cy="3501835"/>
          </a:xfrm>
        </p:spPr>
        <p:txBody>
          <a:bodyPr>
            <a:normAutofit lnSpcReduction="10000"/>
          </a:bodyPr>
          <a:lstStyle/>
          <a:p>
            <a:endParaRPr lang="en-US" dirty="0" smtClean="0"/>
          </a:p>
          <a:p>
            <a:pPr>
              <a:buFont typeface="Wingdings 2" panose="05020102010507070707" pitchFamily="18" charset="2"/>
              <a:buNone/>
            </a:pPr>
            <a:r>
              <a:rPr lang="en-US" altLang="en-US" b="1" dirty="0" smtClean="0"/>
              <a:t>Permanent </a:t>
            </a:r>
            <a:r>
              <a:rPr lang="en-US" altLang="en-US" b="1" dirty="0"/>
              <a:t>Professional </a:t>
            </a:r>
            <a:r>
              <a:rPr lang="en-US" altLang="en-US" b="1" dirty="0" smtClean="0"/>
              <a:t>certificate holders are no longer required  to submit points documentation or verification of teaching status when renewing but must still pay the annual renewal fee to keep their certification current</a:t>
            </a:r>
            <a:r>
              <a:rPr lang="en-US" altLang="en-US" dirty="0" smtClean="0"/>
              <a:t>. </a:t>
            </a:r>
            <a:endParaRPr lang="en-US" altLang="en-US" dirty="0"/>
          </a:p>
          <a:p>
            <a:pPr algn="ctr">
              <a:buNone/>
            </a:pPr>
            <a:endParaRPr lang="en-US" altLang="en-US" dirty="0"/>
          </a:p>
          <a:p>
            <a:pPr algn="ctr">
              <a:buFont typeface="Wingdings 2" panose="05020102010507070707" pitchFamily="18" charset="2"/>
              <a:buNone/>
            </a:pPr>
            <a:endParaRPr lang="en-US" altLang="en-US" dirty="0"/>
          </a:p>
          <a:p>
            <a:endParaRPr lang="en-US" dirty="0"/>
          </a:p>
        </p:txBody>
      </p:sp>
    </p:spTree>
    <p:extLst>
      <p:ext uri="{BB962C8B-B14F-4D97-AF65-F5344CB8AC3E}">
        <p14:creationId xmlns:p14="http://schemas.microsoft.com/office/powerpoint/2010/main" val="41657612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1097280"/>
            <a:ext cx="8229600" cy="1673352"/>
          </a:xfrm>
        </p:spPr>
        <p:txBody>
          <a:bodyPr/>
          <a:lstStyle/>
          <a:p>
            <a:r>
              <a:rPr lang="en-US" dirty="0" smtClean="0"/>
              <a:t>MTNA Professional Certification</a:t>
            </a:r>
            <a:endParaRPr lang="en-US" dirty="0"/>
          </a:p>
        </p:txBody>
      </p:sp>
      <p:sp>
        <p:nvSpPr>
          <p:cNvPr id="5" name="Content Placeholder 4"/>
          <p:cNvSpPr>
            <a:spLocks noGrp="1"/>
          </p:cNvSpPr>
          <p:nvPr>
            <p:ph idx="1"/>
          </p:nvPr>
        </p:nvSpPr>
        <p:spPr>
          <a:xfrm>
            <a:off x="457200" y="2624328"/>
            <a:ext cx="8229600" cy="3501835"/>
          </a:xfrm>
        </p:spPr>
        <p:txBody>
          <a:bodyPr>
            <a:normAutofit/>
          </a:bodyPr>
          <a:lstStyle/>
          <a:p>
            <a:endParaRPr lang="en-US" dirty="0" smtClean="0"/>
          </a:p>
          <a:p>
            <a:pPr algn="ctr">
              <a:buFont typeface="Wingdings 2" panose="05020102010507070707" pitchFamily="18" charset="2"/>
              <a:buNone/>
            </a:pPr>
            <a:r>
              <a:rPr lang="en-US" altLang="en-US" sz="7200" dirty="0" smtClean="0"/>
              <a:t>Questions?</a:t>
            </a:r>
            <a:endParaRPr lang="en-US" altLang="en-US" sz="7200" dirty="0"/>
          </a:p>
          <a:p>
            <a:endParaRPr lang="en-US" dirty="0"/>
          </a:p>
        </p:txBody>
      </p:sp>
    </p:spTree>
    <p:extLst>
      <p:ext uri="{BB962C8B-B14F-4D97-AF65-F5344CB8AC3E}">
        <p14:creationId xmlns:p14="http://schemas.microsoft.com/office/powerpoint/2010/main" val="1142215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normAutofit fontScale="90000"/>
          </a:bodyPr>
          <a:lstStyle/>
          <a:p>
            <a:r>
              <a:rPr lang="en-US" dirty="0" smtClean="0"/>
              <a:t>Professional Certification Standards</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marL="0" indent="0">
              <a:buNone/>
            </a:pPr>
            <a:r>
              <a:rPr lang="en-US" dirty="0" smtClean="0"/>
              <a:t>Standard IV: Professionalism and Partnerships</a:t>
            </a:r>
          </a:p>
          <a:p>
            <a:pPr marL="514350" indent="-514350">
              <a:buFont typeface="+mj-lt"/>
              <a:buAutoNum type="alphaUcPeriod"/>
            </a:pPr>
            <a:r>
              <a:rPr lang="en-US" dirty="0" smtClean="0"/>
              <a:t>Contributing to the Profession</a:t>
            </a:r>
          </a:p>
          <a:p>
            <a:pPr marL="514350" indent="-514350">
              <a:buFont typeface="+mj-lt"/>
              <a:buAutoNum type="alphaUcPeriod"/>
            </a:pPr>
            <a:r>
              <a:rPr lang="en-US" dirty="0" smtClean="0"/>
              <a:t>Building Partnerships</a:t>
            </a:r>
          </a:p>
          <a:p>
            <a:pPr marL="0" indent="0">
              <a:buNone/>
            </a:pPr>
            <a:endParaRPr lang="en-US" dirty="0"/>
          </a:p>
        </p:txBody>
      </p:sp>
    </p:spTree>
    <p:extLst>
      <p:ext uri="{BB962C8B-B14F-4D97-AF65-F5344CB8AC3E}">
        <p14:creationId xmlns:p14="http://schemas.microsoft.com/office/powerpoint/2010/main" val="3912336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normAutofit fontScale="90000"/>
          </a:bodyPr>
          <a:lstStyle/>
          <a:p>
            <a:r>
              <a:rPr lang="en-US" dirty="0" smtClean="0"/>
              <a:t>Professional Certification Standards</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marL="0" indent="0">
              <a:buNone/>
            </a:pPr>
            <a:r>
              <a:rPr lang="en-US" dirty="0" smtClean="0"/>
              <a:t>Standard V: Professional and Personal Renewal</a:t>
            </a:r>
          </a:p>
          <a:p>
            <a:pPr marL="514350" indent="-514350">
              <a:buFont typeface="+mj-lt"/>
              <a:buAutoNum type="alphaUcPeriod"/>
            </a:pPr>
            <a:r>
              <a:rPr lang="en-US" dirty="0" smtClean="0"/>
              <a:t>Evaluating Professional Growth</a:t>
            </a:r>
          </a:p>
          <a:p>
            <a:pPr marL="514350" indent="-514350">
              <a:buFont typeface="+mj-lt"/>
              <a:buAutoNum type="alphaUcPeriod"/>
            </a:pPr>
            <a:r>
              <a:rPr lang="en-US" dirty="0" smtClean="0"/>
              <a:t>Continuing Education</a:t>
            </a:r>
          </a:p>
          <a:p>
            <a:pPr marL="0" indent="0">
              <a:buNone/>
            </a:pPr>
            <a:endParaRPr lang="en-US" dirty="0"/>
          </a:p>
        </p:txBody>
      </p:sp>
    </p:spTree>
    <p:extLst>
      <p:ext uri="{BB962C8B-B14F-4D97-AF65-F5344CB8AC3E}">
        <p14:creationId xmlns:p14="http://schemas.microsoft.com/office/powerpoint/2010/main" val="1843229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02186"/>
            <a:ext cx="8229600" cy="1143000"/>
          </a:xfrm>
        </p:spPr>
        <p:txBody>
          <a:bodyPr>
            <a:normAutofit fontScale="90000"/>
          </a:bodyPr>
          <a:lstStyle/>
          <a:p>
            <a:r>
              <a:rPr lang="en-US" dirty="0" smtClean="0"/>
              <a:t>Professional Certification Standards</a:t>
            </a:r>
            <a:endParaRPr lang="en-US" dirty="0"/>
          </a:p>
        </p:txBody>
      </p:sp>
      <p:sp>
        <p:nvSpPr>
          <p:cNvPr id="3" name="Content Placeholder 2"/>
          <p:cNvSpPr>
            <a:spLocks noGrp="1"/>
          </p:cNvSpPr>
          <p:nvPr>
            <p:ph idx="1"/>
          </p:nvPr>
        </p:nvSpPr>
        <p:spPr>
          <a:xfrm>
            <a:off x="457200" y="2458065"/>
            <a:ext cx="8229600" cy="3668098"/>
          </a:xfrm>
        </p:spPr>
        <p:txBody>
          <a:bodyPr>
            <a:normAutofit/>
          </a:bodyPr>
          <a:lstStyle/>
          <a:p>
            <a:pPr marL="0" indent="0">
              <a:buNone/>
            </a:pPr>
            <a:r>
              <a:rPr lang="en-US" dirty="0" smtClean="0"/>
              <a:t>The Standards are woven into the five Teacher Profile Projects</a:t>
            </a:r>
          </a:p>
          <a:p>
            <a:pPr marL="0" indent="0">
              <a:buNone/>
            </a:pPr>
            <a:endParaRPr lang="en-US" dirty="0"/>
          </a:p>
        </p:txBody>
      </p:sp>
    </p:spTree>
    <p:extLst>
      <p:ext uri="{BB962C8B-B14F-4D97-AF65-F5344CB8AC3E}">
        <p14:creationId xmlns:p14="http://schemas.microsoft.com/office/powerpoint/2010/main" val="3033288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1661</Words>
  <Application>Microsoft Office PowerPoint</Application>
  <PresentationFormat>On-screen Show (4:3)</PresentationFormat>
  <Paragraphs>343</Paragraphs>
  <Slides>62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62</vt:i4>
      </vt:variant>
    </vt:vector>
  </HeadingPairs>
  <TitlesOfParts>
    <vt:vector size="69" baseType="lpstr">
      <vt:lpstr>Arial</vt:lpstr>
      <vt:lpstr>Calibri</vt:lpstr>
      <vt:lpstr>Comic Sans MS</vt:lpstr>
      <vt:lpstr>Tahoma</vt:lpstr>
      <vt:lpstr>Wingdings</vt:lpstr>
      <vt:lpstr>Wingdings 2</vt:lpstr>
      <vt:lpstr>Office Theme</vt:lpstr>
      <vt:lpstr>PowerPoint Presentation</vt:lpstr>
      <vt:lpstr>MTNA Professional Certification</vt:lpstr>
      <vt:lpstr>MTNA Professional Certification</vt:lpstr>
      <vt:lpstr>Professional Certification Standards</vt:lpstr>
      <vt:lpstr>Professional Certification Standards</vt:lpstr>
      <vt:lpstr>Professional Certification Standards</vt:lpstr>
      <vt:lpstr>Professional Certification Standards</vt:lpstr>
      <vt:lpstr>Professional Certification Standards</vt:lpstr>
      <vt:lpstr>Professional Certification Standards</vt:lpstr>
      <vt:lpstr>The Teacher Profile Process</vt:lpstr>
      <vt:lpstr>The Teacher Profile Process</vt:lpstr>
      <vt:lpstr>The Teacher Profile Process</vt:lpstr>
      <vt:lpstr>Project #1</vt:lpstr>
      <vt:lpstr>Project #2</vt:lpstr>
      <vt:lpstr>Project #2</vt:lpstr>
      <vt:lpstr>Project #2</vt:lpstr>
      <vt:lpstr>Project #2</vt:lpstr>
      <vt:lpstr>Project #2</vt:lpstr>
      <vt:lpstr>Project #2</vt:lpstr>
      <vt:lpstr>Project #2</vt:lpstr>
      <vt:lpstr>Project #2</vt:lpstr>
      <vt:lpstr>Project #3</vt:lpstr>
      <vt:lpstr>Project #3</vt:lpstr>
      <vt:lpstr>Project #3</vt:lpstr>
      <vt:lpstr>Project #3</vt:lpstr>
      <vt:lpstr>Project #3</vt:lpstr>
      <vt:lpstr>Project #3</vt:lpstr>
      <vt:lpstr>Project #3</vt:lpstr>
      <vt:lpstr>Project #3</vt:lpstr>
      <vt:lpstr>Project #3</vt:lpstr>
      <vt:lpstr>Project #3</vt:lpstr>
      <vt:lpstr>Project #3</vt:lpstr>
      <vt:lpstr>Project #3</vt:lpstr>
      <vt:lpstr>Project #4</vt:lpstr>
      <vt:lpstr>Project #4</vt:lpstr>
      <vt:lpstr>Project #4</vt:lpstr>
      <vt:lpstr>Project #4</vt:lpstr>
      <vt:lpstr>Project #5</vt:lpstr>
      <vt:lpstr>Project #5</vt:lpstr>
      <vt:lpstr>Project #5</vt:lpstr>
      <vt:lpstr>Project #5</vt:lpstr>
      <vt:lpstr>MTNA Professional Certification</vt:lpstr>
      <vt:lpstr>MTNA Professional Certification</vt:lpstr>
      <vt:lpstr>MTNA Professional Certification</vt:lpstr>
      <vt:lpstr>MTNA Professional Certification</vt:lpstr>
      <vt:lpstr>MTNA Professional Certification</vt:lpstr>
      <vt:lpstr>MTNA Professional Certification</vt:lpstr>
      <vt:lpstr>MTNA Professional Certification</vt:lpstr>
      <vt:lpstr>MTNA Professional Certification</vt:lpstr>
      <vt:lpstr>MTNA Professional Certification</vt:lpstr>
      <vt:lpstr>MTNA Professional Certification</vt:lpstr>
      <vt:lpstr>MTNA Professional Certification</vt:lpstr>
      <vt:lpstr>MTNA Professional Certification</vt:lpstr>
      <vt:lpstr>MTNA Professional Certification</vt:lpstr>
      <vt:lpstr>MTNA Professional Certification</vt:lpstr>
      <vt:lpstr>MTNA Professional Certification</vt:lpstr>
      <vt:lpstr>MTNA Professional Certification</vt:lpstr>
      <vt:lpstr>College Faculty Certification</vt:lpstr>
      <vt:lpstr>College Faculty Certification</vt:lpstr>
      <vt:lpstr>Permanent Professional Certification</vt:lpstr>
      <vt:lpstr>Permanent Professional Certification</vt:lpstr>
      <vt:lpstr>MTNA Professional Certification</vt:lpstr>
    </vt:vector>
  </TitlesOfParts>
  <Company>Music Teachers National Association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Pieper</dc:creator>
  <cp:lastModifiedBy>Melissa Curtice</cp:lastModifiedBy>
  <cp:revision>25</cp:revision>
  <dcterms:created xsi:type="dcterms:W3CDTF">2017-10-02T17:59:08Z</dcterms:created>
  <dcterms:modified xsi:type="dcterms:W3CDTF">2017-10-30T13:43:01Z</dcterms:modified>
</cp:coreProperties>
</file>