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slides/slide130.xml" ContentType="application/vnd.openxmlformats-officedocument.presentationml.slide+xml"/>
  <Override PartName="/ppt/slides/slide260.xml" ContentType="application/vnd.openxmlformats-officedocument.presentationml.slide+xml"/>
  <Override PartName="/ppt/slides/slide560.xml" ContentType="application/vnd.openxmlformats-officedocument.presentationml.slide+xml"/>
  <Override PartName="/ppt/slides/slide640.xml" ContentType="application/vnd.openxmlformats-officedocument.presentationml.slide+xml"/>
  <Override PartName="/ppt/notesSlides/notesSlide130.xml" ContentType="application/vnd.openxmlformats-officedocument.presentationml.notesSlide+xml"/>
  <Override PartName="/ppt/slideLayouts/slideLayout400.xml" ContentType="application/vnd.openxmlformats-officedocument.presentationml.slideLayout+xml"/>
  <Override PartName="/ppt/notesSlides/notesSlide260.xml" ContentType="application/vnd.openxmlformats-officedocument.presentationml.notesSlide+xml"/>
  <Override PartName="/ppt/notesSlides/notesSlide560.xml" ContentType="application/vnd.openxmlformats-officedocument.presentationml.notesSlide+xml"/>
  <Override PartName="/ppt/notesSlides/notesSlide640.xml" ContentType="application/vnd.openxmlformats-officedocument.presentationml.notesSlide+xml"/>
  <Override PartName="/ppt/notesMasters/notesMaster10.xml" ContentType="application/vnd.openxmlformats-officedocument.presentationml.notesMaster+xml"/>
  <Override PartName="/ppt/slideMasters/slideMaster10.xml" ContentType="application/vnd.openxmlformats-officedocument.presentationml.slideMaster+xml"/>
  <Override PartName="/ppt/theme/theme30.xml" ContentType="application/vnd.openxmlformats-officedocument.theme+xml"/>
  <Override PartName="/ppt/slideLayouts/slideLayout130.xml" ContentType="application/vnd.openxmlformats-officedocument.presentationml.slideLayout+xml"/>
  <Override PartName="/ppt/slideLayouts/slideLayout180.xml" ContentType="application/vnd.openxmlformats-officedocument.presentationml.slideLayout+xml"/>
  <Override PartName="/ppt/slideLayouts/slideLayout260.xml" ContentType="application/vnd.openxmlformats-officedocument.presentationml.slideLayout+xml"/>
  <Override PartName="/ppt/slideLayouts/slideLayout390.xml" ContentType="application/vnd.openxmlformats-officedocument.presentationml.slideLayout+xml"/>
  <Override PartName="/ppt/slideLayouts/slideLayout210.xml" ContentType="application/vnd.openxmlformats-officedocument.presentationml.slideLayout+xml"/>
  <Override PartName="/ppt/slideLayouts/slideLayout340.xml" ContentType="application/vnd.openxmlformats-officedocument.presentationml.slideLayout+xml"/>
  <Override PartName="/ppt/slideLayouts/slideLayout420.xml" ContentType="application/vnd.openxmlformats-officedocument.presentationml.slideLayout+xml"/>
  <Override PartName="/ppt/slideLayouts/slideLayout470.xml" ContentType="application/vnd.openxmlformats-officedocument.presentationml.slideLayout+xml"/>
  <Override PartName="/ppt/slideLayouts/slideLayout710.xml" ContentType="application/vnd.openxmlformats-officedocument.presentationml.slideLayout+xml"/>
  <Override PartName="/ppt/slideLayouts/slideLayout211.xml" ContentType="application/vnd.openxmlformats-officedocument.presentationml.slideLayout+xml"/>
  <Override PartName="/ppt/slideLayouts/slideLayout160.xml" ContentType="application/vnd.openxmlformats-officedocument.presentationml.slideLayout+xml"/>
  <Override PartName="/ppt/slideLayouts/slideLayout290.xml" ContentType="application/vnd.openxmlformats-officedocument.presentationml.slideLayout+xml"/>
  <Override PartName="/ppt/slideLayouts/slideLayout110.xml" ContentType="application/vnd.openxmlformats-officedocument.presentationml.slideLayout+xml"/>
  <Override PartName="/ppt/slideLayouts/slideLayout240.xml" ContentType="application/vnd.openxmlformats-officedocument.presentationml.slideLayout+xml"/>
  <Override PartName="/ppt/slideLayouts/slideLayout320.xml" ContentType="application/vnd.openxmlformats-officedocument.presentationml.slideLayout+xml"/>
  <Override PartName="/ppt/slideLayouts/slideLayout370.xml" ContentType="application/vnd.openxmlformats-officedocument.presentationml.slideLayout+xml"/>
  <Override PartName="/ppt/slideLayouts/slideLayout450.xml" ContentType="application/vnd.openxmlformats-officedocument.presentationml.slideLayout+xml"/>
  <Override PartName="/ppt/slideLayouts/slideLayout510.xml" ContentType="application/vnd.openxmlformats-officedocument.presentationml.slideLayout+xml"/>
  <Override PartName="/ppt/slideLayouts/slideLayout150.xml" ContentType="application/vnd.openxmlformats-officedocument.presentationml.slideLayout+xml"/>
  <Override PartName="/ppt/slideLayouts/slideLayout230.xml" ContentType="application/vnd.openxmlformats-officedocument.presentationml.slideLayout+xml"/>
  <Override PartName="/ppt/slideLayouts/slideLayout280.xml" ContentType="application/vnd.openxmlformats-officedocument.presentationml.slideLayout+xml"/>
  <Override PartName="/ppt/slideLayouts/slideLayout36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90.xml" ContentType="application/vnd.openxmlformats-officedocument.presentationml.slideLayout+xml"/>
  <Override PartName="/ppt/slideLayouts/slideLayout310.xml" ContentType="application/vnd.openxmlformats-officedocument.presentationml.slideLayout+xml"/>
  <Override PartName="/ppt/slideLayouts/slideLayout440.xml" ContentType="application/vnd.openxmlformats-officedocument.presentationml.slideLayout+xml"/>
  <Override PartName="/ppt/slideLayouts/slideLayout410.xml" ContentType="application/vnd.openxmlformats-officedocument.presentationml.slideLayout+xml"/>
  <Override PartName="/ppt/slideLayouts/slideLayout910.xml" ContentType="application/vnd.openxmlformats-officedocument.presentationml.slideLayout+xml"/>
  <Override PartName="/ppt/slideLayouts/slideLayout140.xml" ContentType="application/vnd.openxmlformats-officedocument.presentationml.slideLayout+xml"/>
  <Override PartName="/ppt/slideLayouts/slideLayout220.xml" ContentType="application/vnd.openxmlformats-officedocument.presentationml.slideLayout+xml"/>
  <Override PartName="/ppt/slideLayouts/slideLayout270.xml" ContentType="application/vnd.openxmlformats-officedocument.presentationml.slideLayout+xml"/>
  <Override PartName="/ppt/slideLayouts/slideLayout300.xml" ContentType="application/vnd.openxmlformats-officedocument.presentationml.slideLayout+xml"/>
  <Override PartName="/ppt/slideLayouts/slideLayout350.xml" ContentType="application/vnd.openxmlformats-officedocument.presentationml.slideLayout+xml"/>
  <Override PartName="/ppt/slideLayouts/slideLayout430.xml" ContentType="application/vnd.openxmlformats-officedocument.presentationml.slideLayout+xml"/>
  <Override PartName="/ppt/slideLayouts/slideLayout480.xml" ContentType="application/vnd.openxmlformats-officedocument.presentationml.slideLayout+xml"/>
  <Override PartName="/ppt/slideLayouts/slideLayout810.xml" ContentType="application/vnd.openxmlformats-officedocument.presentationml.slideLayout+xml"/>
  <Override PartName="/ppt/slideLayouts/slideLayout311.xml" ContentType="application/vnd.openxmlformats-officedocument.presentationml.slideLayout+xml"/>
  <Override PartName="/ppt/slideLayouts/slideLayout120.xml" ContentType="application/vnd.openxmlformats-officedocument.presentationml.slideLayout+xml"/>
  <Override PartName="/ppt/slideLayouts/slideLayout170.xml" ContentType="application/vnd.openxmlformats-officedocument.presentationml.slideLayout+xml"/>
  <Override PartName="/ppt/slideLayouts/slideLayout250.xml" ContentType="application/vnd.openxmlformats-officedocument.presentationml.slideLayout+xml"/>
  <Override PartName="/ppt/slideLayouts/slideLayout330.xml" ContentType="application/vnd.openxmlformats-officedocument.presentationml.slideLayout+xml"/>
  <Override PartName="/ppt/slideLayouts/slideLayout380.xml" ContentType="application/vnd.openxmlformats-officedocument.presentationml.slideLayout+xml"/>
  <Override PartName="/ppt/slideLayouts/slideLayout460.xml" ContentType="application/vnd.openxmlformats-officedocument.presentationml.slideLayout+xml"/>
  <Override PartName="/ppt/slideLayouts/slideLayout200.xml" ContentType="application/vnd.openxmlformats-officedocument.presentationml.slideLayout+xml"/>
  <Override PartName="/ppt/slideLayouts/slideLayout411.xml" ContentType="application/vnd.openxmlformats-officedocument.presentationml.slideLayout+xml"/>
  <Override PartName="/ppt/slideLayouts/slideLayout111.xml" ContentType="application/vnd.openxmlformats-officedocument.presentationml.slideLayout+xml"/>
  <Override PartName="/ppt/slideLayouts/slideLayout6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98384" r:id="rId4"/>
  </p:sldMasterIdLst>
  <p:notesMasterIdLst>
    <p:notesMasterId r:id="rId78"/>
  </p:notesMasterIdLst>
  <p:handoutMasterIdLst>
    <p:handoutMasterId r:id="rId79"/>
  </p:handoutMasterIdLst>
  <p:sldIdLst>
    <p:sldId id="2147483364" r:id="rId5"/>
    <p:sldId id="2147479558" r:id="rId6"/>
    <p:sldId id="2147481580" r:id="rId7"/>
    <p:sldId id="2147483404" r:id="rId8"/>
    <p:sldId id="5979" r:id="rId9"/>
    <p:sldId id="278" r:id="rId10"/>
    <p:sldId id="286" r:id="rId11"/>
    <p:sldId id="290" r:id="rId12"/>
    <p:sldId id="267" r:id="rId13"/>
    <p:sldId id="2147483647" r:id="rId14"/>
    <p:sldId id="2147479560" r:id="rId15"/>
    <p:sldId id="288" r:id="rId16"/>
    <p:sldId id="256" r:id="rId17"/>
    <p:sldId id="257" r:id="rId18"/>
    <p:sldId id="292" r:id="rId19"/>
    <p:sldId id="322" r:id="rId20"/>
    <p:sldId id="318" r:id="rId21"/>
    <p:sldId id="320" r:id="rId22"/>
    <p:sldId id="262" r:id="rId23"/>
    <p:sldId id="289" r:id="rId24"/>
    <p:sldId id="1658" r:id="rId25"/>
    <p:sldId id="264" r:id="rId26"/>
    <p:sldId id="266" r:id="rId27"/>
    <p:sldId id="261" r:id="rId28"/>
    <p:sldId id="268" r:id="rId29"/>
    <p:sldId id="316" r:id="rId30"/>
    <p:sldId id="283" r:id="rId31"/>
    <p:sldId id="2147483397" r:id="rId32"/>
    <p:sldId id="260" r:id="rId33"/>
    <p:sldId id="294" r:id="rId34"/>
    <p:sldId id="270" r:id="rId35"/>
    <p:sldId id="269" r:id="rId36"/>
    <p:sldId id="1519" r:id="rId37"/>
    <p:sldId id="1520" r:id="rId38"/>
    <p:sldId id="1511" r:id="rId39"/>
    <p:sldId id="271" r:id="rId40"/>
    <p:sldId id="273" r:id="rId41"/>
    <p:sldId id="300" r:id="rId42"/>
    <p:sldId id="282" r:id="rId43"/>
    <p:sldId id="280" r:id="rId44"/>
    <p:sldId id="301" r:id="rId45"/>
    <p:sldId id="302" r:id="rId46"/>
    <p:sldId id="306" r:id="rId47"/>
    <p:sldId id="310" r:id="rId48"/>
    <p:sldId id="324" r:id="rId49"/>
    <p:sldId id="325" r:id="rId50"/>
    <p:sldId id="285" r:id="rId51"/>
    <p:sldId id="258" r:id="rId52"/>
    <p:sldId id="2147483354" r:id="rId53"/>
    <p:sldId id="276" r:id="rId54"/>
    <p:sldId id="284" r:id="rId55"/>
    <p:sldId id="279" r:id="rId56"/>
    <p:sldId id="307" r:id="rId57"/>
    <p:sldId id="281" r:id="rId58"/>
    <p:sldId id="309" r:id="rId59"/>
    <p:sldId id="291" r:id="rId60"/>
    <p:sldId id="2147483646" r:id="rId61"/>
    <p:sldId id="293" r:id="rId62"/>
    <p:sldId id="2147483384" r:id="rId63"/>
    <p:sldId id="265" r:id="rId64"/>
    <p:sldId id="2147483641" r:id="rId65"/>
    <p:sldId id="259" r:id="rId66"/>
    <p:sldId id="2147481857" r:id="rId67"/>
    <p:sldId id="295" r:id="rId68"/>
    <p:sldId id="2147481823" r:id="rId69"/>
    <p:sldId id="2147483552" r:id="rId70"/>
    <p:sldId id="296" r:id="rId71"/>
    <p:sldId id="297" r:id="rId72"/>
    <p:sldId id="377" r:id="rId73"/>
    <p:sldId id="263" r:id="rId74"/>
    <p:sldId id="274" r:id="rId75"/>
    <p:sldId id="275" r:id="rId76"/>
    <p:sldId id="287"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peaker notes" id="{88D01F82-2FC8-42BB-89EE-33996D73679E}">
          <p14:sldIdLst>
            <p14:sldId id="2147483364"/>
          </p14:sldIdLst>
        </p14:section>
        <p14:section name="Overview" id="{C7BFF218-DC71-47DD-9C14-81BF18690AFE}">
          <p14:sldIdLst>
            <p14:sldId id="2147479558"/>
            <p14:sldId id="2147481580"/>
            <p14:sldId id="2147483404"/>
            <p14:sldId id="5979"/>
            <p14:sldId id="278"/>
            <p14:sldId id="286"/>
            <p14:sldId id="290"/>
            <p14:sldId id="267"/>
            <p14:sldId id="2147483647"/>
            <p14:sldId id="2147479560"/>
            <p14:sldId id="288"/>
          </p14:sldIdLst>
        </p14:section>
        <p14:section name="Get ready: User enablement" id="{9930C917-8403-48B1-A7F8-62819B1DC30C}">
          <p14:sldIdLst>
            <p14:sldId id="256"/>
            <p14:sldId id="257"/>
            <p14:sldId id="292"/>
          </p14:sldIdLst>
        </p14:section>
        <p14:section name="Get ready: Sponsors and stakeholders" id="{5A447F1A-44E9-4AD9-B66D-D00A0404AF7B}">
          <p14:sldIdLst>
            <p14:sldId id="322"/>
            <p14:sldId id="318"/>
            <p14:sldId id="320"/>
          </p14:sldIdLst>
        </p14:section>
        <p14:section name="Get ready: Assemble your team" id="{5103F1E7-591E-448A-BD59-F802552E2617}">
          <p14:sldIdLst>
            <p14:sldId id="262"/>
            <p14:sldId id="289"/>
            <p14:sldId id="1658"/>
          </p14:sldIdLst>
        </p14:section>
        <p14:section name="Get ready: AI Council and RAI" id="{BF283BF0-54FF-4E6A-A6CA-8CF60C215E17}">
          <p14:sldIdLst>
            <p14:sldId id="264"/>
            <p14:sldId id="266"/>
            <p14:sldId id="261"/>
            <p14:sldId id="268"/>
          </p14:sldIdLst>
        </p14:section>
        <p14:section name="Onboard &amp; engage: User enablement" id="{0A6142E2-3044-4187-98CE-5782DEB0E447}">
          <p14:sldIdLst>
            <p14:sldId id="316"/>
            <p14:sldId id="283"/>
            <p14:sldId id="2147483397"/>
            <p14:sldId id="260"/>
            <p14:sldId id="294"/>
          </p14:sldIdLst>
        </p14:section>
        <p14:section name="Onboard &amp; engage: Champion program guidance" id="{DBC63E88-12C2-4AC5-B85B-AFDF327548E9}">
          <p14:sldIdLst>
            <p14:sldId id="270"/>
            <p14:sldId id="269"/>
            <p14:sldId id="1519"/>
            <p14:sldId id="1520"/>
            <p14:sldId id="1511"/>
            <p14:sldId id="271"/>
            <p14:sldId id="273"/>
          </p14:sldIdLst>
        </p14:section>
        <p14:section name="Onboard &amp; engage: Scenarios and enablement strategy" id="{EEAE1033-26A6-4DEF-8A6D-B4D2CD94703E}">
          <p14:sldIdLst>
            <p14:sldId id="300"/>
            <p14:sldId id="282"/>
            <p14:sldId id="280"/>
            <p14:sldId id="301"/>
            <p14:sldId id="302"/>
            <p14:sldId id="306"/>
          </p14:sldIdLst>
        </p14:section>
        <p14:section name="Onboard &amp; engage: Communications and training" id="{CD3ED82F-FC34-4C2B-9C56-8F24DFDAC611}">
          <p14:sldIdLst>
            <p14:sldId id="310"/>
            <p14:sldId id="324"/>
            <p14:sldId id="325"/>
            <p14:sldId id="285"/>
            <p14:sldId id="258"/>
            <p14:sldId id="2147483354"/>
            <p14:sldId id="276"/>
            <p14:sldId id="284"/>
            <p14:sldId id="279"/>
            <p14:sldId id="307"/>
          </p14:sldIdLst>
        </p14:section>
        <p14:section name="Deliver impact: User enablement" id="{FBC590AC-9CF4-4A14-AE40-B3D66E985FF4}">
          <p14:sldIdLst>
            <p14:sldId id="281"/>
            <p14:sldId id="309"/>
            <p14:sldId id="291"/>
            <p14:sldId id="2147483646"/>
            <p14:sldId id="293"/>
            <p14:sldId id="2147483384"/>
            <p14:sldId id="265"/>
          </p14:sldIdLst>
        </p14:section>
        <p14:section name="Extend &amp; optimize: User enablement" id="{F81FD6DE-B8E9-4ECB-BE1C-5974F089F602}">
          <p14:sldIdLst>
            <p14:sldId id="2147483641"/>
            <p14:sldId id="259"/>
            <p14:sldId id="2147481857"/>
            <p14:sldId id="295"/>
            <p14:sldId id="2147481823"/>
            <p14:sldId id="2147483552"/>
            <p14:sldId id="296"/>
            <p14:sldId id="297"/>
            <p14:sldId id="377"/>
          </p14:sldIdLst>
        </p14:section>
        <p14:section name="Closing" id="{CB00E841-C973-41F6-8B65-6AE0FA89DB3C}">
          <p14:sldIdLst>
            <p14:sldId id="263"/>
          </p14:sldIdLst>
        </p14:section>
        <p14:section name="Appendix" id="{38F1B686-2535-4EB4-9016-1A670A802618}">
          <p14:sldIdLst>
            <p14:sldId id="274"/>
            <p14:sldId id="275"/>
            <p14:sldId id="28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BC4"/>
    <a:srgbClr val="9F50C5"/>
    <a:srgbClr val="9756C5"/>
    <a:srgbClr val="8E5CC5"/>
    <a:srgbClr val="8661C5"/>
    <a:srgbClr val="8DE971"/>
    <a:srgbClr val="FFB3BB"/>
    <a:srgbClr val="F4364C"/>
    <a:srgbClr val="FFE399"/>
    <a:srgbClr val="FFB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0361E0-5005-4440-83E2-316D820CB6B9}" v="7" dt="2025-09-12T19:23:43.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782" autoAdjust="0"/>
  </p:normalViewPr>
  <p:slideViewPr>
    <p:cSldViewPr snapToGrid="0">
      <p:cViewPr varScale="1">
        <p:scale>
          <a:sx n="82" d="100"/>
          <a:sy n="82" d="100"/>
        </p:scale>
        <p:origin x="1452" y="3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presProps" Target="pres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Column1</c:v>
                </c:pt>
              </c:strCache>
            </c:strRef>
          </c:tx>
          <c:spPr>
            <a:ln w="38100">
              <a:solidFill>
                <a:schemeClr val="bg1"/>
              </a:solidFill>
            </a:ln>
          </c:spPr>
          <c:dPt>
            <c:idx val="0"/>
            <c:bubble3D val="0"/>
            <c:spPr>
              <a:solidFill>
                <a:srgbClr val="0078D4"/>
              </a:solidFill>
              <a:ln w="38100">
                <a:solidFill>
                  <a:schemeClr val="bg1"/>
                </a:solidFill>
              </a:ln>
              <a:effectLst/>
            </c:spPr>
            <c:extLst>
              <c:ext xmlns:c16="http://schemas.microsoft.com/office/drawing/2014/chart" uri="{C3380CC4-5D6E-409C-BE32-E72D297353CC}">
                <c16:uniqueId val="{00000001-F7DC-7E40-8A71-BB00CE78CC0E}"/>
              </c:ext>
            </c:extLst>
          </c:dPt>
          <c:dPt>
            <c:idx val="1"/>
            <c:bubble3D val="0"/>
            <c:spPr>
              <a:solidFill>
                <a:srgbClr val="2A446F"/>
              </a:solidFill>
              <a:ln w="38100">
                <a:solidFill>
                  <a:schemeClr val="bg1"/>
                </a:solidFill>
              </a:ln>
              <a:effectLst/>
            </c:spPr>
            <c:extLst>
              <c:ext xmlns:c16="http://schemas.microsoft.com/office/drawing/2014/chart" uri="{C3380CC4-5D6E-409C-BE32-E72D297353CC}">
                <c16:uniqueId val="{00000003-F7DC-7E40-8A71-BB00CE78CC0E}"/>
              </c:ext>
            </c:extLst>
          </c:dPt>
          <c:dPt>
            <c:idx val="2"/>
            <c:bubble3D val="0"/>
            <c:spPr>
              <a:solidFill>
                <a:srgbClr val="8DC8E8"/>
              </a:solidFill>
              <a:ln w="38100">
                <a:solidFill>
                  <a:schemeClr val="bg1"/>
                </a:solidFill>
              </a:ln>
              <a:effectLst/>
            </c:spPr>
            <c:extLst>
              <c:ext xmlns:c16="http://schemas.microsoft.com/office/drawing/2014/chart" uri="{C3380CC4-5D6E-409C-BE32-E72D297353CC}">
                <c16:uniqueId val="{00000005-F7DC-7E40-8A71-BB00CE78CC0E}"/>
              </c:ext>
            </c:extLst>
          </c:dPt>
          <c:cat>
            <c:strRef>
              <c:f>Sheet1!$A$2:$A$4</c:f>
              <c:strCache>
                <c:ptCount val="3"/>
                <c:pt idx="0">
                  <c:v>Feel</c:v>
                </c:pt>
                <c:pt idx="1">
                  <c:v>Act</c:v>
                </c:pt>
                <c:pt idx="2">
                  <c:v>Think</c:v>
                </c:pt>
              </c:strCache>
            </c:strRef>
          </c:cat>
          <c:val>
            <c:numRef>
              <c:f>Sheet1!$B$2:$B$4</c:f>
              <c:numCache>
                <c:formatCode>General</c:formatCode>
                <c:ptCount val="3"/>
                <c:pt idx="0">
                  <c:v>3.33</c:v>
                </c:pt>
                <c:pt idx="1">
                  <c:v>3.33</c:v>
                </c:pt>
                <c:pt idx="2">
                  <c:v>3.33</c:v>
                </c:pt>
              </c:numCache>
            </c:numRef>
          </c:val>
          <c:extLst>
            <c:ext xmlns:c16="http://schemas.microsoft.com/office/drawing/2014/chart" uri="{C3380CC4-5D6E-409C-BE32-E72D297353CC}">
              <c16:uniqueId val="{00000006-F7DC-7E40-8A71-BB00CE78CC0E}"/>
            </c:ext>
          </c:extLst>
        </c:ser>
        <c:dLbls>
          <c:showLegendKey val="0"/>
          <c:showVal val="0"/>
          <c:showCatName val="0"/>
          <c:showSerName val="0"/>
          <c:showPercent val="0"/>
          <c:showBubbleSize val="0"/>
          <c:showLeaderLines val="1"/>
        </c:dLbls>
        <c:firstSliceAng val="6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637739147831293E-2"/>
          <c:y val="9.4835457252428045E-3"/>
          <c:w val="0.91604329124824402"/>
          <c:h val="0.99051645427475721"/>
        </c:manualLayout>
      </c:layout>
      <c:barChart>
        <c:barDir val="bar"/>
        <c:grouping val="clustered"/>
        <c:varyColors val="0"/>
        <c:ser>
          <c:idx val="0"/>
          <c:order val="0"/>
          <c:spPr>
            <a:solidFill>
              <a:srgbClr val="8661C5"/>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0.31</c:v>
                </c:pt>
                <c:pt idx="1">
                  <c:v>0.32</c:v>
                </c:pt>
                <c:pt idx="2">
                  <c:v>0.75</c:v>
                </c:pt>
                <c:pt idx="3">
                  <c:v>0.75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0-2767-5A4A-BC68-E27E47F1E7AF}"/>
            </c:ext>
          </c:extLst>
        </c:ser>
        <c:ser>
          <c:idx val="1"/>
          <c:order val="1"/>
          <c:spPr>
            <a:solidFill>
              <a:schemeClr val="accent2"/>
            </a:solidFill>
            <a:ln>
              <a:noFill/>
            </a:ln>
            <a:effectLst/>
          </c:spPr>
          <c:invertIfNegative val="0"/>
          <c:val>
            <c:numRef>
              <c:f>Sheet1!$C$2:$C$5</c:f>
              <c:numCache>
                <c:formatCode>General</c:formatCode>
                <c:ptCount val="4"/>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Column1</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1-2767-5A4A-BC68-E27E47F1E7AF}"/>
            </c:ext>
          </c:extLst>
        </c:ser>
        <c:ser>
          <c:idx val="2"/>
          <c:order val="2"/>
          <c:spPr>
            <a:solidFill>
              <a:schemeClr val="accent3"/>
            </a:solidFill>
            <a:ln>
              <a:noFill/>
            </a:ln>
            <a:effectLst/>
          </c:spPr>
          <c:invertIfNegative val="0"/>
          <c:val>
            <c:numRef>
              <c:f>Sheet1!$D$2:$D$5</c:f>
              <c:numCache>
                <c:formatCode>General</c:formatCode>
                <c:ptCount val="4"/>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Column2</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2-2767-5A4A-BC68-E27E47F1E7AF}"/>
            </c:ext>
          </c:extLst>
        </c:ser>
        <c:dLbls>
          <c:showLegendKey val="0"/>
          <c:showVal val="0"/>
          <c:showCatName val="0"/>
          <c:showSerName val="0"/>
          <c:showPercent val="0"/>
          <c:showBubbleSize val="0"/>
        </c:dLbls>
        <c:gapWidth val="0"/>
        <c:overlap val="51"/>
        <c:axId val="-175805232"/>
        <c:axId val="-175801424"/>
      </c:barChart>
      <c:catAx>
        <c:axId val="-175805232"/>
        <c:scaling>
          <c:orientation val="minMax"/>
        </c:scaling>
        <c:delete val="1"/>
        <c:axPos val="l"/>
        <c:numFmt formatCode="General" sourceLinked="1"/>
        <c:majorTickMark val="none"/>
        <c:minorTickMark val="none"/>
        <c:tickLblPos val="nextTo"/>
        <c:crossAx val="-175801424"/>
        <c:crosses val="autoZero"/>
        <c:auto val="1"/>
        <c:lblAlgn val="ctr"/>
        <c:lblOffset val="100"/>
        <c:noMultiLvlLbl val="0"/>
      </c:catAx>
      <c:valAx>
        <c:axId val="-175801424"/>
        <c:scaling>
          <c:orientation val="minMax"/>
          <c:max val="1"/>
        </c:scaling>
        <c:delete val="1"/>
        <c:axPos val="b"/>
        <c:numFmt formatCode="0%" sourceLinked="1"/>
        <c:majorTickMark val="none"/>
        <c:minorTickMark val="none"/>
        <c:tickLblPos val="nextTo"/>
        <c:crossAx val="-175805232"/>
        <c:crosses val="autoZero"/>
        <c:crossBetween val="between"/>
      </c:valAx>
      <c:spPr>
        <a:noFill/>
        <a:ln w="25400">
          <a:noFill/>
        </a:ln>
        <a:effectLst/>
      </c:spPr>
    </c:plotArea>
    <c:plotVisOnly val="1"/>
    <c:dispBlanksAs val="gap"/>
    <c:showDLblsOverMax val="0"/>
  </c:chart>
  <c:spPr>
    <a:noFill/>
    <a:ln>
      <a:noFill/>
    </a:ln>
    <a:effectLst/>
  </c:spPr>
  <c:txPr>
    <a:bodyPr/>
    <a:lstStyle/>
    <a:p>
      <a:pPr>
        <a:defRPr sz="1600">
          <a:gradFill>
            <a:gsLst>
              <a:gs pos="5844">
                <a:schemeClr val="tx1"/>
              </a:gs>
              <a:gs pos="15000">
                <a:schemeClr val="tx1"/>
              </a:gs>
            </a:gsLst>
            <a:lin ang="5400000" scaled="0"/>
          </a:gradFill>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38152F-7930-E7C2-52AD-F6A05C9D8A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50371A-0D18-680A-0C08-ABE130D018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4D8240-2ECF-4468-9BEA-231A5A376669}" type="datetimeFigureOut">
              <a:rPr lang="en-US" smtClean="0"/>
              <a:t>10/14/2025</a:t>
            </a:fld>
            <a:endParaRPr lang="en-US"/>
          </a:p>
        </p:txBody>
      </p:sp>
      <p:sp>
        <p:nvSpPr>
          <p:cNvPr id="4" name="Footer Placeholder 3">
            <a:extLst>
              <a:ext uri="{FF2B5EF4-FFF2-40B4-BE49-F238E27FC236}">
                <a16:creationId xmlns:a16="http://schemas.microsoft.com/office/drawing/2014/main" id="{877D4D47-3819-7047-F59D-34DF617F0D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46CCF2-E652-E55B-614E-854DCF5210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0E463-2B31-4BCB-9649-37EB94C5C769}" type="slidenum">
              <a:rPr lang="en-US" smtClean="0"/>
              <a:t>‹#›</a:t>
            </a:fld>
            <a:endParaRPr lang="en-US"/>
          </a:p>
        </p:txBody>
      </p:sp>
    </p:spTree>
    <p:extLst>
      <p:ext uri="{BB962C8B-B14F-4D97-AF65-F5344CB8AC3E}">
        <p14:creationId xmlns:p14="http://schemas.microsoft.com/office/powerpoint/2010/main" val="46589641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0.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0.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0.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0.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mailto:https://openai.com/index/improvements-to-data-analysis-in-chatgpt/"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mailto:https://developers.googleblog.com/en/data-science-agent-in-colab-with-gemini/"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458596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3E26-94F1-7754-C629-A645227F5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1231C-FA5F-9579-5961-BB1F6A4E8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FCF95-A7C6-4CD6-33D6-B057738171A8}"/>
              </a:ext>
            </a:extLst>
          </p:cNvPr>
          <p:cNvSpPr>
            <a:spLocks noGrp="1"/>
          </p:cNvSpPr>
          <p:nvPr>
            <p:ph type="body" idx="1"/>
          </p:nvPr>
        </p:nvSpPr>
        <p:spPr/>
        <p:txBody>
          <a:bodyPr/>
          <a:lstStyle/>
          <a:p>
            <a:r>
              <a:rPr lang="en-US"/>
              <a:t>This slide shows a suggested timeline and set of tasks and milestones between the different workstreams (leadership, user enablement, technical readiness). It also identifies recurring tasks. These are activities you may need to regularly undertake during the lifecycle of their deployment. You can customize this timeline and the activities to meet your organization’s needs.</a:t>
            </a:r>
            <a:endParaRPr lang="en-US">
              <a:cs typeface="Calibri"/>
            </a:endParaRPr>
          </a:p>
        </p:txBody>
      </p:sp>
      <p:sp>
        <p:nvSpPr>
          <p:cNvPr id="4" name="Slide Number Placeholder 3">
            <a:extLst>
              <a:ext uri="{FF2B5EF4-FFF2-40B4-BE49-F238E27FC236}">
                <a16:creationId xmlns:a16="http://schemas.microsoft.com/office/drawing/2014/main" id="{ECD368CF-A54C-2BAD-D106-94E966607A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6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Continuous evaluation of your users’ capabilities is a key factor in a successful deployment of Copilot.</a:t>
            </a:r>
            <a:endParaRPr lang="en-US"/>
          </a:p>
          <a:p>
            <a:r>
              <a:rPr lang="en-US"/>
              <a:t> </a:t>
            </a:r>
            <a:endParaRPr lang="en-US">
              <a:cs typeface="Calibri"/>
            </a:endParaRPr>
          </a:p>
          <a:p>
            <a:r>
              <a:rPr lang="en-US"/>
              <a:t>Investing in a healthy champions team is crucial for several reasons. Firstly, champions provide peer learning and support during the AI journey, which helps in driving user adoption and satisfaction. They act as trusted advisors to their peers, supplementing help desk and support functions. Additionally, champions offer valuable feedback on enablement efforts, ensuring continuous improvement. By creating or extending an internal champion program, you can leverage their enthusiasm and expertise to foster a culture of continuous learning and engagement within the organization.</a:t>
            </a:r>
          </a:p>
          <a:p>
            <a:r>
              <a:rPr lang="en-US"/>
              <a:t> </a:t>
            </a:r>
            <a:endParaRPr lang="en-US">
              <a:cs typeface="Calibri"/>
            </a:endParaRPr>
          </a:p>
          <a:p>
            <a:r>
              <a:rPr lang="en-US"/>
              <a:t>Leveraging in-product experiences is essential for creating a culture of continuous learning. By integrating learning opportunities directly into the tools and workflows that employees use daily, you can ensure that training is relevant, timely, and easily accessible. This approach not only enhances the learning experience but also increases engagement and retention of knowledge. It allows employees to learn and apply new skills in real-time, leading to improved productivity and job satisfaction. Additionally, in-product experiences provide valuable insights into user behavior and learning needs, enabling you to continuously refine and optimize your training programs.</a:t>
            </a:r>
          </a:p>
          <a:p>
            <a:endParaRPr lang="en-US"/>
          </a:p>
          <a:p>
            <a:r>
              <a:rPr lang="en-US"/>
              <a:t>Finally, ensuring a vibrant community of practice is essential for ongoing user engagement and skill building. By fostering a community where users can share best practices, success stories, and insights, you create an environment of continuous learning and support. This community then acts as a hub for peer-to-peer learning, enabling users to learn from each other's experiences and expertise. It also provides a platform for users to ask questions, seek advice, and receive timely support, which enhances their confidence and proficiency with the tools. Ultimately, a vibrant community of practice drives higher user satisfaction, accelerates skill development, and ensures that you can fully leverage the capabilities of Copilot</a:t>
            </a: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11</a:t>
            </a:fld>
            <a:endParaRPr lang="en-US"/>
          </a:p>
        </p:txBody>
      </p:sp>
    </p:spTree>
    <p:extLst>
      <p:ext uri="{BB962C8B-B14F-4D97-AF65-F5344CB8AC3E}">
        <p14:creationId xmlns:p14="http://schemas.microsoft.com/office/powerpoint/2010/main" val="271383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A79B8-D2A8-1A9B-0F3D-6E0EC6CB4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19EC6-FEB2-5033-147A-DC4E6DBB2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53688-81F6-B1CE-8F95-3A66BF84E109}"/>
              </a:ext>
            </a:extLst>
          </p:cNvPr>
          <p:cNvSpPr>
            <a:spLocks noGrp="1"/>
          </p:cNvSpPr>
          <p:nvPr>
            <p:ph type="body" idx="1"/>
          </p:nvPr>
        </p:nvSpPr>
        <p:spPr/>
        <p:txBody>
          <a:bodyPr/>
          <a:lstStyle/>
          <a:p>
            <a:pPr>
              <a:spcAft>
                <a:spcPts val="800"/>
              </a:spcAft>
            </a:pPr>
            <a:r>
              <a:rPr lang="en-US" sz="1200" kern="1200">
                <a:solidFill>
                  <a:schemeClr val="tx1"/>
                </a:solidFill>
                <a:latin typeface="+mn-lt"/>
                <a:ea typeface="+mn-ea"/>
                <a:cs typeface="+mn-cs"/>
              </a:rPr>
              <a:t>Microsoft Viva can help accelerate your AI transformation in three areas:</a:t>
            </a:r>
          </a:p>
          <a:p>
            <a:pPr>
              <a:spcAft>
                <a:spcPts val="800"/>
              </a:spcAft>
            </a:pPr>
            <a:endParaRPr lang="en-US" sz="1200" kern="1200">
              <a:solidFill>
                <a:schemeClr val="tx1"/>
              </a:solidFill>
              <a:latin typeface="+mn-lt"/>
              <a:ea typeface="+mn-ea"/>
              <a:cs typeface="+mn-cs"/>
            </a:endParaRPr>
          </a:p>
          <a:p>
            <a:pPr>
              <a:spcAft>
                <a:spcPts val="800"/>
              </a:spcAft>
            </a:pPr>
            <a:r>
              <a:rPr lang="en-US" sz="1200" kern="1200">
                <a:solidFill>
                  <a:schemeClr val="tx1"/>
                </a:solidFill>
                <a:latin typeface="+mn-lt"/>
                <a:ea typeface="+mn-ea"/>
                <a:cs typeface="+mn-cs"/>
              </a:rPr>
              <a:t>Copilot communities, powered by Microsoft Viva Engage, facilitate user enablement, providing a Community of Practice for users to share their success stories and celebrate others’, ask questions, and find more training.</a:t>
            </a:r>
          </a:p>
          <a:p>
            <a:pPr marL="0" indent="0">
              <a:spcAft>
                <a:spcPts val="800"/>
              </a:spcAft>
              <a:buFont typeface="Wingdings" panose="05000000000000000000" pitchFamily="2" charset="2"/>
              <a:buNone/>
            </a:pPr>
            <a:endParaRPr lang="en-US" sz="1200" kern="1200">
              <a:solidFill>
                <a:schemeClr val="tx1"/>
              </a:solidFill>
              <a:latin typeface="+mn-lt"/>
              <a:ea typeface="+mn-ea"/>
              <a:cs typeface="+mn-cs"/>
            </a:endParaRPr>
          </a:p>
          <a:p>
            <a:pPr>
              <a:spcAft>
                <a:spcPts val="800"/>
              </a:spcAft>
            </a:pPr>
            <a:r>
              <a:rPr lang="en-US" sz="1200" kern="1200">
                <a:solidFill>
                  <a:schemeClr val="tx1"/>
                </a:solidFill>
                <a:latin typeface="+mn-lt"/>
                <a:ea typeface="+mn-ea"/>
                <a:cs typeface="+mn-cs"/>
              </a:rPr>
              <a:t>The Copilot Dashboard, powered by Microsoft Viva Insights, provides analytics and data on usage, as well as impact reports.</a:t>
            </a:r>
          </a:p>
          <a:p>
            <a:pPr marL="0" indent="0">
              <a:spcAft>
                <a:spcPts val="800"/>
              </a:spcAft>
              <a:buFont typeface="Wingdings" panose="05000000000000000000" pitchFamily="2" charset="2"/>
              <a:buNone/>
            </a:pPr>
            <a:endParaRPr lang="en-US" sz="1200" kern="1200">
              <a:solidFill>
                <a:schemeClr val="tx1"/>
              </a:solidFill>
              <a:latin typeface="+mn-lt"/>
              <a:ea typeface="+mn-ea"/>
              <a:cs typeface="+mn-cs"/>
            </a:endParaRPr>
          </a:p>
          <a:p>
            <a:pPr marR="0" lvl="0" fontAlgn="auto">
              <a:spcAft>
                <a:spcPts val="800"/>
              </a:spcAft>
              <a:buClrTx/>
              <a:buSzTx/>
              <a:tabLst/>
              <a:defRPr/>
            </a:pPr>
            <a:r>
              <a:rPr lang="en-US" sz="1200" kern="1200">
                <a:solidFill>
                  <a:schemeClr val="tx1"/>
                </a:solidFill>
                <a:latin typeface="+mn-lt"/>
                <a:ea typeface="+mn-ea"/>
                <a:cs typeface="+mn-cs"/>
              </a:rPr>
              <a:t>The Copilot Academy from Microsoft Viva Learning can be accessed in Teams, right in the flow of work, for user skill development and training.</a:t>
            </a:r>
          </a:p>
        </p:txBody>
      </p:sp>
      <p:sp>
        <p:nvSpPr>
          <p:cNvPr id="4" name="Slide Number Placeholder 3">
            <a:extLst>
              <a:ext uri="{FF2B5EF4-FFF2-40B4-BE49-F238E27FC236}">
                <a16:creationId xmlns:a16="http://schemas.microsoft.com/office/drawing/2014/main" id="{23472C27-631A-31BF-E4A0-DCE2D6693D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6217A-4F17-4E94-8391-AB865859C45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7729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 dive into some more detail around the get ready phase. Ensure you are familiar with the foundational tasks and then dig into the Copilot specific tactics that will help you ensure a successful journey.</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5571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 dive into some more detail around the get ready phase. Ensure you are familiar with the foundational tasks and then dig into the Copilot specific tactics that will help you ensure a successful journey.</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557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pPr defTabSz="964964">
              <a:defRPr/>
            </a:pPr>
            <a:r>
              <a:rPr lang="en-US"/>
              <a:t>Think about who will be involved in the adoption effort. As mentioned before, Copilot is not about just the technology, it's about business transformation and new ways of working. We have identified the key groups of people that need to be involved in your adoption efforts.</a:t>
            </a:r>
          </a:p>
          <a:p>
            <a:pPr defTabSz="964964">
              <a:defRPr/>
            </a:pPr>
            <a:endParaRPr lang="en-US" sz="900">
              <a:latin typeface="Segoe UI Light" pitchFamily="34" charset="0"/>
              <a:cs typeface="Segoe UI Light"/>
            </a:endParaRPr>
          </a:p>
        </p:txBody>
      </p:sp>
      <p:sp>
        <p:nvSpPr>
          <p:cNvPr id="4" name="Footer Placeholder 3"/>
          <p:cNvSpPr>
            <a:spLocks noGrp="1"/>
          </p:cNvSpPr>
          <p:nvPr>
            <p:ph type="ftr" sz="quarter" idx="10"/>
          </p:nvPr>
        </p:nvSpPr>
        <p:spPr/>
        <p:txBody>
          <a:bodyPr/>
          <a:lstStyle/>
          <a:p>
            <a:pPr marL="603103" marR="0" lvl="0" indent="0" algn="l" defTabSz="96464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84321"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84321" rtl="0" eaLnBrk="1" fontAlgn="auto" latinLnBrk="0" hangingPunct="1">
                <a:lnSpc>
                  <a:spcPct val="100000"/>
                </a:lnSpc>
                <a:spcBef>
                  <a:spcPts val="0"/>
                </a:spcBef>
                <a:spcAft>
                  <a:spcPts val="0"/>
                </a:spcAft>
                <a:buClrTx/>
                <a:buSzTx/>
                <a:buFontTx/>
                <a:buNone/>
                <a:tabLst/>
                <a:defRPr/>
              </a:pPr>
              <a:t>10/14/2025</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8432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84321"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60387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key individuals to align is your executive sponsor. This individual will generally be a member of your senior leadership team. There is some basic, but fundamental roles that your executive sponsor needs to play in your deployment journey. The </a:t>
            </a:r>
            <a:r>
              <a:rPr lang="en-US" err="1"/>
              <a:t>abc’s</a:t>
            </a:r>
            <a:r>
              <a:rPr lang="en-US"/>
              <a:t> follow a simple principle about being active and visible, building a relationship with their peers at an executive level and driving the communication channel from the project or program team directly to your users. Research shows that the majority of leaders do not understand their roles in being effective sponsors of change</a:t>
            </a:r>
            <a:r>
              <a:rPr lang="en-US" b="1"/>
              <a:t>, </a:t>
            </a:r>
            <a:r>
              <a:rPr lang="en-US"/>
              <a:t>which can present a significant risk to the success of the Copilot User Enablement initiative. </a:t>
            </a:r>
          </a:p>
          <a:p>
            <a:endParaRPr lang="en-US"/>
          </a:p>
          <a:p>
            <a:r>
              <a:rPr lang="en-US"/>
              <a:t>We have to make sure that the sponsor understands that they need to be actively participating throughout the initiative and leading by example. Some examples of this could be building a coalition by talking about the Copilot initiative with all the business leaders across the organization and keeping them all on board, answering their questions, and communicating directly with all the employees that will be using Copilot, so they can understand the importance of the initiative.</a:t>
            </a:r>
          </a:p>
          <a:p>
            <a:endParaRPr lang="en-US"/>
          </a:p>
          <a:p>
            <a:r>
              <a:rPr lang="en-US"/>
              <a:t>The executive sponsor should be supporting the project and the change management team, working with colleagues across the business to identify core business priorities. As well as driving the communications to the business they should be seen actively using copilot on a day-to-day basis to help reinforce the message and demonstrate the commitment of the business.</a:t>
            </a:r>
          </a:p>
          <a:p>
            <a:endParaRPr lang="en-US"/>
          </a:p>
          <a:p>
            <a:r>
              <a:rPr lang="en-US"/>
              <a:t>They may also be responsible for the ethical side of the use of AI within the business and be directly accountable or at least have some level of responsibility for the broader use of Microsoft 365.</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641343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think about how you will effectively manage stakeholders throughout not only the initial deployment of Copilot but a continued working partnership in the medium and long term. Use the stakeholder engagement worksheet, available as part of the success kit, for this activity with the technical readiness team.</a:t>
            </a:r>
          </a:p>
          <a:p>
            <a:endParaRPr lang="en-US" dirty="0">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78312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recommended steps in order when managing stakeholders. It is critical to start with the project objectives and ensure those are articulated and agreed. The Executive Sponsor then needs to use them to get buy in with all the other business leaders within their organization.</a:t>
            </a:r>
          </a:p>
          <a:p>
            <a:endParaRPr lang="en-US"/>
          </a:p>
          <a:p>
            <a:r>
              <a:rPr lang="en-US"/>
              <a:t>As the various stakeholders are identified, you, the change manager should capture them on the Stakeholder Engagement Mapping Tool.</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562498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good practice at the early stages to assess your stakeholders. Using the example shown here you can then identify where each stakeholder may have an impact on your change journey.</a:t>
            </a:r>
          </a:p>
          <a:p>
            <a:endParaRPr lang="en-US"/>
          </a:p>
          <a:p>
            <a:r>
              <a:rPr lang="en-US"/>
              <a:t>By mapping those stakeholders based on their level of influence and interest will really help you to be successful and build a solid understanding of where you need to focus your efforts to drive a successful change within the organization.</a:t>
            </a:r>
            <a:endParaRPr lang="en-US">
              <a:cs typeface="Calibri"/>
            </a:endParaRPr>
          </a:p>
          <a:p>
            <a:endParaRPr lang="en-US"/>
          </a:p>
          <a:p>
            <a:r>
              <a:rPr lang="en-US"/>
              <a:t>Just remember that your key stakeholders can be extremely influential and in many cases are the difference between a successful or unsuccessful deployment. Always make sure that they are kept informed, updated and be sure to address any feedback in an appropriate and timely manner. Make sure the information is captured in the stakeholder mapping spreadsheet I referred to previously</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82106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is the time to work on assembling your team. As mentioned earlier, the user enablement and technical readiness workstreams are required for a successful implementation. Whilst this guide focuses on the people change, it is important to understand that there are technical requirements that need to be considered. As you look to build your team, these are examples of the resources that should be considered and included either as part of the core team, or as part of your extended team. Again, these roles are very subject to change depending on the organization.</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78303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2</a:t>
            </a:fld>
            <a:endParaRPr lang="en-US"/>
          </a:p>
        </p:txBody>
      </p:sp>
    </p:spTree>
    <p:extLst>
      <p:ext uri="{BB962C8B-B14F-4D97-AF65-F5344CB8AC3E}">
        <p14:creationId xmlns:p14="http://schemas.microsoft.com/office/powerpoint/2010/main" val="3541623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identifying your team members, it's always good practice to have this documented as it provides clarity and ensures the members of the team become accountable in the wider change. This slide is an example document that you can adapt to meet your own requirements and roles. Going through this process is extremely useful as it can also highlight or identify where you may have a gap or lack of resourcing in a specific area or role. It is suggested that you spend a few minutes to get some names down for the various roles within the session. This will start to formulate the core User Enablement team.</a:t>
            </a:r>
            <a:endParaRPr lang="en-US">
              <a:cs typeface="Calibri"/>
            </a:endParaRPr>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970B817D-25B1-4516-B158-32C98C13C31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10/14/2025 10:11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84345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628650"/>
            <a:ext cx="6415088" cy="3608388"/>
          </a:xfrm>
        </p:spPr>
      </p:sp>
      <p:sp>
        <p:nvSpPr>
          <p:cNvPr id="3" name="Notes Placeholder 2"/>
          <p:cNvSpPr>
            <a:spLocks noGrp="1"/>
          </p:cNvSpPr>
          <p:nvPr>
            <p:ph type="body" idx="1"/>
          </p:nvPr>
        </p:nvSpPr>
        <p:spPr/>
        <p:txBody>
          <a:bodyPr/>
          <a:lstStyle/>
          <a:p>
            <a:r>
              <a:rPr lang="en-US"/>
              <a:t>The user enablement team model is a great example of providing a visual representation of the roles of the team members and their responsibilities as part of the deployment. Once you have identified your team members, having that additional visual representation ensures that should you need to communicate roles and responsibilities to the wider business you have documentation that is very clear and visual. This can be customized based on your resource modelling.</a:t>
            </a:r>
          </a:p>
          <a:p>
            <a:endParaRPr lang="en-US">
              <a:cs typeface="Calibri"/>
            </a:endParaRPr>
          </a:p>
        </p:txBody>
      </p:sp>
    </p:spTree>
    <p:extLst>
      <p:ext uri="{BB962C8B-B14F-4D97-AF65-F5344CB8AC3E}">
        <p14:creationId xmlns:p14="http://schemas.microsoft.com/office/powerpoint/2010/main" val="906067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 that the business has a documented strategy for the use of AI within the organization. There is guidance through the link on the slide on how to set up an AI council or alternatively a list of individuals or roles that should have an input into defining a strategic policy or approach. Making sure that you do have either an AI council or an approved strategy is really important. Without this there is a risk that the project or deployment could be blocked by the business which is something you want to avoid.</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862473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Microsoft responsible AI standard and there is a link to our own internal policy which is publicly available.</a:t>
            </a:r>
          </a:p>
          <a:p>
            <a:endParaRPr lang="en-US">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10/14/2025 10:11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97075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anatomy for the responsible AI standard follows a very simplistic approach based on four key areas. Principles what are the values that guide responsible AI. Our goals and the necessary steps we must take. What are our requirements to achieve our goals And what tools and practises help us to meet those requirements.</a:t>
            </a: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24</a:t>
            </a:fld>
            <a:endParaRPr lang="en-US"/>
          </a:p>
        </p:txBody>
      </p:sp>
    </p:spTree>
    <p:extLst>
      <p:ext uri="{BB962C8B-B14F-4D97-AF65-F5344CB8AC3E}">
        <p14:creationId xmlns:p14="http://schemas.microsoft.com/office/powerpoint/2010/main" val="750556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follow 6 areas for our responsible AI standards. These are accountability, transparency, fairness, reliability and safety, privacy and security, inclusiveness. Copilot has been built with all these standards at the core of our development.</a:t>
            </a:r>
          </a:p>
          <a:p>
            <a:endParaRPr lang="en-US">
              <a:cs typeface="Calibri"/>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2025-10-14 10:11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108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F04E2-B9CF-6EE5-3B9A-D69BCE965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136B3-495B-F18F-45E7-4A378549F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B3749-7F60-F2B5-A6F0-286DEB63AEDA}"/>
              </a:ext>
            </a:extLst>
          </p:cNvPr>
          <p:cNvSpPr>
            <a:spLocks noGrp="1"/>
          </p:cNvSpPr>
          <p:nvPr>
            <p:ph type="body" idx="1"/>
          </p:nvPr>
        </p:nvSpPr>
        <p:spPr/>
        <p:txBody>
          <a:bodyPr/>
          <a:lstStyle/>
          <a:p>
            <a:r>
              <a:rPr lang="en-US"/>
              <a:t>We now move into onboarding and engage. This is the second phase of a successful implementation. Similar to ‘get ready’, the foundational tasks are listed on the left-handed side and tasks specific to copilot are listed on the right-hand side.</a:t>
            </a:r>
          </a:p>
          <a:p>
            <a:endParaRPr lang="en-US">
              <a:cs typeface="Calibri"/>
            </a:endParaRPr>
          </a:p>
        </p:txBody>
      </p:sp>
      <p:sp>
        <p:nvSpPr>
          <p:cNvPr id="4" name="Slide Number Placeholder 3">
            <a:extLst>
              <a:ext uri="{FF2B5EF4-FFF2-40B4-BE49-F238E27FC236}">
                <a16:creationId xmlns:a16="http://schemas.microsoft.com/office/drawing/2014/main" id="{48A4674D-4CD4-1E49-331A-1A172C2146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66549"/>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F04E2-B9CF-6EE5-3B9A-D69BCE965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136B3-495B-F18F-45E7-4A378549F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B3749-7F60-F2B5-A6F0-286DEB63AEDA}"/>
              </a:ext>
            </a:extLst>
          </p:cNvPr>
          <p:cNvSpPr>
            <a:spLocks noGrp="1"/>
          </p:cNvSpPr>
          <p:nvPr>
            <p:ph type="body" idx="1"/>
          </p:nvPr>
        </p:nvSpPr>
        <p:spPr/>
        <p:txBody>
          <a:bodyPr/>
          <a:lstStyle/>
          <a:p>
            <a:r>
              <a:rPr lang="en-US"/>
              <a:t>We now move into onboarding and engage. This is the second phase of a successful implementation. Similar to ‘get ready’, the foundational tasks are listed on the left-handed side and tasks specific to copilot are listed on the right-hand side.</a:t>
            </a:r>
          </a:p>
          <a:p>
            <a:endParaRPr lang="en-US">
              <a:cs typeface="Calibri"/>
            </a:endParaRPr>
          </a:p>
        </p:txBody>
      </p:sp>
      <p:sp>
        <p:nvSpPr>
          <p:cNvPr id="4" name="Slide Number Placeholder 3">
            <a:extLst>
              <a:ext uri="{FF2B5EF4-FFF2-40B4-BE49-F238E27FC236}">
                <a16:creationId xmlns:a16="http://schemas.microsoft.com/office/drawing/2014/main" id="{48A4674D-4CD4-1E49-331A-1A172C2146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66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critical component of a successful implementation will be to understand and create a user experience strategy. This will help you to quantify the value that the business will receive from implementing Copilot.</a:t>
            </a:r>
          </a:p>
          <a:p>
            <a:r>
              <a:rPr lang="en-US"/>
              <a:t> </a:t>
            </a:r>
          </a:p>
          <a:p>
            <a:r>
              <a:rPr lang="en-US"/>
              <a:t>Once you understand how people work today, this allows you to identify any pain points or challenges faced by the business and where you can improve efficiency and effectiveness.</a:t>
            </a:r>
          </a:p>
          <a:p>
            <a:r>
              <a:rPr lang="en-US"/>
              <a:t> </a:t>
            </a:r>
          </a:p>
          <a:p>
            <a:r>
              <a:rPr lang="en-US"/>
              <a:t>Once the key areas where improvements could potentially be made have been identified, you can focus your efforts on understanding how to engage with these individuals or groups within the business to help drive forward change and improvement.</a:t>
            </a:r>
          </a:p>
          <a:p>
            <a:r>
              <a:rPr lang="en-US"/>
              <a:t> </a:t>
            </a:r>
          </a:p>
          <a:p>
            <a:r>
              <a:rPr lang="en-US"/>
              <a:t>Through that engagement, it is important that you are managing and supporting feedback into the program to not only ensure that you are being successful but using that feedback allows you and the team to be more effective as you work with the wider business. It’s also important when working with users or groups that the project or program are being seen to be working with the business, recognizing their feedback and addressing any concerns or issues that may be raised.</a:t>
            </a:r>
          </a:p>
          <a:p>
            <a:endParaRPr lang="en-US"/>
          </a:p>
          <a:p>
            <a:r>
              <a:rPr lang="en-US"/>
              <a:t>Defining the success measures as part of the strategy ensures that you have clear and tangible outcomes. This means that you are able to demonstrate success and, in some cases, identify where you were unable to meet the outcome and where further work may be required. This also allows for lessons learned from the work that has been undertaken and can help streamline the approach moving forward.</a:t>
            </a:r>
          </a:p>
          <a:p>
            <a:endParaRPr lang="en-US"/>
          </a:p>
          <a:p>
            <a:r>
              <a:rPr lang="en-US"/>
              <a:t>When considering a broader implementation, being able to demonstrate success will help build confidence and encourage a broader engagement within the business.</a:t>
            </a:r>
          </a:p>
          <a:p>
            <a:r>
              <a:rPr lang="en-US"/>
              <a:t> </a:t>
            </a:r>
          </a:p>
          <a:p>
            <a:r>
              <a:rPr lang="en-US"/>
              <a:t>It is important to note as highlighted on the slide that this is a lifecycle activity and not a moment in time. This means that you may need to revisit an opportunity or scenario as things naturally change over time.</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113313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3E26-94F1-7754-C629-A645227F5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1231C-FA5F-9579-5961-BB1F6A4E8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FCF95-A7C6-4CD6-33D6-B057738171A8}"/>
              </a:ext>
            </a:extLst>
          </p:cNvPr>
          <p:cNvSpPr>
            <a:spLocks noGrp="1"/>
          </p:cNvSpPr>
          <p:nvPr>
            <p:ph type="body" idx="1"/>
          </p:nvPr>
        </p:nvSpPr>
        <p:spPr/>
        <p:txBody>
          <a:bodyPr/>
          <a:lstStyle/>
          <a:p>
            <a:r>
              <a:rPr lang="en-US"/>
              <a:t>As mentioned before, Copilot is a bit different than the experiences we have driven enablement in the past. Many of us have launched large and small technology projects but we all have a failed technology project where the technology didn’t deliver what was promised, and that’s where the trust gets eroded. We have an opportunity now with Copilot to rebuild trust yet again. This means that we can rebuild the trust that the user has in that the system will help them to get the most of what’s been put in front of them. Our job is creating that trust and enthusiasm at scale and helping people get to what we refer to “aha” moments. This is the moment where an individual </a:t>
            </a:r>
            <a:r>
              <a:rPr lang="en-US" i="1"/>
              <a:t>gets it</a:t>
            </a:r>
            <a:r>
              <a:rPr lang="en-US" i="0"/>
              <a:t>, where they understand how the technology can help them.</a:t>
            </a:r>
          </a:p>
          <a:p>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This slide documents and charts, based on decades of research done at Microsoft and the collective 100 years of experiences of user enablement people around the world, the unarticulated questions that most users are asking when faced with new technology or change. We can talk about the benefits and value of new technology, but until someone has that personal experience that understands why it matters for them, frankly it’s all talk. They really want to know why should they care.</a:t>
            </a:r>
          </a:p>
          <a:p>
            <a:endParaRPr lang="en-US"/>
          </a:p>
          <a:p>
            <a:r>
              <a:rPr lang="en-US"/>
              <a:t>The interactive Copilot Scenario Library (https://aka.ms/Copilot/ScenarioLibrary) is critical to the user journey because you can use it to answer the “why should I care” question, to show users specific examples of how this new technology can help them be more productive in their role.</a:t>
            </a:r>
          </a:p>
          <a:p>
            <a:endParaRPr lang="en-US"/>
          </a:p>
          <a:p>
            <a:endParaRPr lang="en-US">
              <a:cs typeface="Calibri"/>
            </a:endParaRPr>
          </a:p>
        </p:txBody>
      </p:sp>
      <p:sp>
        <p:nvSpPr>
          <p:cNvPr id="4" name="Slide Number Placeholder 3">
            <a:extLst>
              <a:ext uri="{FF2B5EF4-FFF2-40B4-BE49-F238E27FC236}">
                <a16:creationId xmlns:a16="http://schemas.microsoft.com/office/drawing/2014/main" id="{ECD368CF-A54C-2BAD-D106-94E966607A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6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If we take a moment to reflect back on the previous slides, we start to understand the important of the user journey in driving a successful change program. Highlighted on this slide are the top four categories or areas that should be considered as important for the business to consider as part of their deployment. Defining the vision and identifying how the target product in this scenario copilot gives users a clear understanding of how copilot can and will be used effectively within the organization. We have talked previously about the importance of key stakeholders to reinforce the commitment from the business to not only introduce Copilot but supporting its rapid deployment. Points one and two are both seen as adding significant value. The introduction of change champions, in alignment with relevant training material and a great communication strategy are also both again seen as crucial for a successful implementation.</a:t>
            </a:r>
          </a:p>
          <a:p>
            <a:pPr marL="0" marR="0" lvl="0" indent="0" algn="l" defTabSz="914400">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29</a:t>
            </a:fld>
            <a:endParaRPr lang="en-US"/>
          </a:p>
        </p:txBody>
      </p:sp>
    </p:spTree>
    <p:extLst>
      <p:ext uri="{BB962C8B-B14F-4D97-AF65-F5344CB8AC3E}">
        <p14:creationId xmlns:p14="http://schemas.microsoft.com/office/powerpoint/2010/main" val="241845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table of contents covers 4 key areas: </a:t>
            </a:r>
            <a:r>
              <a:rPr lang="en-US" b="1"/>
              <a:t>Get ready, onboard and engage, deliver impact, and extend and optimize. </a:t>
            </a:r>
          </a:p>
          <a:p>
            <a:endParaRPr lang="en-US"/>
          </a:p>
          <a:p>
            <a:r>
              <a:rPr lang="en-US"/>
              <a:t>These are the 4 phases of the ‘people centric’ approach that has been designed to take you through the user enablement journey. </a:t>
            </a:r>
            <a:endParaRPr lang="en-US">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2025-10-14 10:10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1936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a:t>NOTE: Viva Engage is recommended for enterprise customers already utilizing Viva Engage in their environment. Small/medium businesses may opt to hold this essential employee engagement in Microsoft Teams or other community chat tools.</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2025-10-14 10:11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2695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an internal Champion program can help accelerate your time to value with any new technology, and that is especially true of Copilot. Follow our guide to create your own program. Join the worldwide Microsoft 365 Champion program’s monthly community calls to gain further insights, content, ready to use assets, and access to Microsoft subject matter experts: https://aka.ms/M365Champions.</a:t>
            </a:r>
            <a:endParaRPr lang="en-US" dirty="0">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18778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r>
              <a:rPr lang="en-NZ"/>
              <a:t>Your Champions should consist of representation from all areas of the business that are able to feed directly back into your project or program. These are key individuals that really understand how each area in the business truly functions and can provide real-life scenarios and business challenges that they experience on a day to day basis. </a:t>
            </a:r>
            <a:endParaRPr lang="en-US"/>
          </a:p>
          <a:p>
            <a:endParaRPr lang="en-NZ"/>
          </a:p>
          <a:p>
            <a:r>
              <a:rPr lang="en-NZ"/>
              <a:t>Having a Champion that works directly in that functional area and the knowledge that they have is extremely valuable. As such, you must leverage their knowledge and expertise to help drive your broader deployment. As well as providing valuable insights and feedback from the business, they will typically also be advocates of Copilot and often will act as a first line support function for users within their functional area or department. </a:t>
            </a:r>
          </a:p>
          <a:p>
            <a:endParaRPr lang="en-NZ">
              <a:cs typeface="Calibri"/>
            </a:endParaRPr>
          </a:p>
        </p:txBody>
      </p:sp>
      <p:sp>
        <p:nvSpPr>
          <p:cNvPr id="4" name="Slide Number Placeholder 3"/>
          <p:cNvSpPr>
            <a:spLocks noGrp="1"/>
          </p:cNvSpPr>
          <p:nvPr>
            <p:ph type="sldNum" sz="quarter" idx="10"/>
          </p:nvPr>
        </p:nvSpPr>
        <p:spPr/>
        <p:txBody>
          <a:bodyPr/>
          <a:lstStyle/>
          <a:p>
            <a:pPr marL="0" marR="0" lvl="0" indent="0" algn="r" defTabSz="94697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076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Building a change champion community comprises of four key areas to consider.</a:t>
            </a:r>
          </a:p>
          <a:p>
            <a:endParaRPr lang="en-US"/>
          </a:p>
          <a:p>
            <a:r>
              <a:rPr lang="en-US"/>
              <a:t>It is important that Champions should be formally trained, usually by the project or program team, and ideally as a community of Champions. That way not only do they feel empowered as individuals, but they also become a community within themselves that promotes collaboration and a sense of togetherness. Often it is the case when working within a Champion community they will be sharing ideas and best practices with other colleagues which can only prove to be beneficial.</a:t>
            </a:r>
          </a:p>
          <a:p>
            <a:endParaRPr lang="en-US"/>
          </a:p>
          <a:p>
            <a:r>
              <a:rPr lang="en-US"/>
              <a:t>As part of their training, Champions should be encouraged and empowered to be supporting their colleagues and identifying business challenges and scenarios from within their functional areas.</a:t>
            </a:r>
          </a:p>
          <a:p>
            <a:endParaRPr lang="en-US"/>
          </a:p>
          <a:p>
            <a:r>
              <a:rPr lang="en-US"/>
              <a:t>When a Champion either volunteers or is nominated from within their department, the positive impact that they will have needs to be recognized formally. You must make it clear that these individuals will need dedicated time away from their day-to-day activities to undertake training and to support their colleagues during the launch.</a:t>
            </a:r>
          </a:p>
          <a:p>
            <a:r>
              <a:rPr lang="en-US"/>
              <a:t>This is why you need to make sure there is a structured plan and clarity around the role, the time implications, and a clearly defined set of activities that they will need to undertake.</a:t>
            </a:r>
          </a:p>
          <a:p>
            <a:endParaRPr lang="en-US">
              <a:cs typeface="Calibri"/>
            </a:endParaRPr>
          </a:p>
        </p:txBody>
      </p:sp>
      <p:sp>
        <p:nvSpPr>
          <p:cNvPr id="4" name="Footer Placeholder 3"/>
          <p:cNvSpPr>
            <a:spLocks noGrp="1"/>
          </p:cNvSpPr>
          <p:nvPr>
            <p:ph type="ftr" sz="quarter" idx="10"/>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B5BA-2D1D-4CA1-81B2-95160849811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10/14/2025 10:12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907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five steps to developing your champions community.</a:t>
            </a:r>
          </a:p>
          <a:p>
            <a:endParaRPr lang="en-US"/>
          </a:p>
          <a:p>
            <a:r>
              <a:rPr lang="en-GB"/>
              <a:t>Set the context, be clear on the project objectives on the role that the change champions will play in the launch.</a:t>
            </a:r>
          </a:p>
          <a:p>
            <a:endParaRPr lang="en-GB"/>
          </a:p>
          <a:p>
            <a:r>
              <a:rPr lang="en-GB"/>
              <a:t>Make sure that the Champions are aligned to the business objectives and outcomes the key success criteria and the business objectives for your copilot deployment.</a:t>
            </a:r>
          </a:p>
          <a:p>
            <a:r>
              <a:rPr lang="en-GB"/>
              <a:t>When identifying your champions, a </a:t>
            </a:r>
            <a:r>
              <a:rPr lang="en-GB" err="1"/>
              <a:t>a</a:t>
            </a:r>
            <a:r>
              <a:rPr lang="en-GB"/>
              <a:t> great way to do this is to contact your HR department and ask them to identify all the functional areas that exist within your business. In an ideal world it would be great to have representation as a change champion from each of those functional areas. This will ensure that you are gaining real world insight and true representation from the business as a whole. Ideally you are looking to recruit champions who are keen to be involved rather than an individual who has just been nominated but is not necessarily eager to be a part of the project.</a:t>
            </a:r>
          </a:p>
          <a:p>
            <a:endParaRPr lang="en-GB"/>
          </a:p>
          <a:p>
            <a:r>
              <a:rPr lang="en-GB"/>
              <a:t>We cannot emphasise enough the importance of Champions in helping you to be successful, so it is crucial that you are building a plan and taking on board their feedback. Make sure that they are upskilled before other colleagues, and they are receiving regular training as the technology develops. It is key that they are seen and respected by colleagues As true ambassadors.</a:t>
            </a:r>
          </a:p>
          <a:p>
            <a:endParaRPr lang="en-GB"/>
          </a:p>
          <a:p>
            <a:r>
              <a:rPr lang="en-GB"/>
              <a:t>Their feedback is critical as this will be coming directly from the business and ensure it is taken into consideration and fed back to senior leaders and sponsors. In some circumstances this might lead to adopting a new approach during the deployment, but if you are taking feedback directly from the business and acting upon it, this can only serve to be a positive outcome.</a:t>
            </a:r>
          </a:p>
          <a:p>
            <a:endParaRPr lang="en-GB" sz="900">
              <a:cs typeface="Calibri"/>
            </a:endParaRPr>
          </a:p>
        </p:txBody>
      </p:sp>
      <p:sp>
        <p:nvSpPr>
          <p:cNvPr id="4" name="Footer Placeholder 3"/>
          <p:cNvSpPr>
            <a:spLocks noGrp="1"/>
          </p:cNvSpPr>
          <p:nvPr>
            <p:ph type="ftr" sz="quarter" idx="10"/>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A2233-FEDE-4805-BA79-AA9C6B804AA9}"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10/14/2025 10:12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510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Champions checklist provides a starting list of actions and activities for when you start setting up your Champion program.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8087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Champions play a key role in ensuring that your implementation plan is a success, so it’s important formally recognize them for their efforts. This doesn’t necessarily mean a monetary recognition. You can use our Champion Management Platform,</a:t>
            </a:r>
            <a:r>
              <a:rPr lang="en-US" b="0" i="0">
                <a:solidFill>
                  <a:srgbClr val="242424"/>
                </a:solidFill>
                <a:effectLst/>
                <a:latin typeface="Segoe UI" panose="020B0502040204020203" pitchFamily="34" charset="0"/>
              </a:rPr>
              <a:t> a toolkit designed to help you manage, scale, and inspire your teamwork champions to achieve more: https://aka.ms/M365CMP.</a:t>
            </a: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8989056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your Champions have been identified, make sure they join the worldwide Microsoft 365 Champion program so that they can get continuously get skilled up and gain access to Microsoft subject matter experts and resources. Join here: https://aka.ms/M365Champions.</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541644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Continuing with onboard and engage, we pivot to identifying and prioritizing scenarios and developing communication and training plans.</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609895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this worksheet to define scenarios for AI transformation. Consider each scenario and how and when you would complete different steps along their journey. </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1BD46E6-71BD-4C7E-B8B8-C16EC865A44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808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8344-9F66-D44F-2863-864776D74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1A106-EF40-331C-22B3-6412BC0AF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33048-7CEA-E8B9-7FD5-067C0686F51C}"/>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00B0C2C1-070B-5DBC-B8C5-ECFA9CBE64D2}"/>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31754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Leverage the interactive Copilot Scenario Library to help find and define specific user scenarios for your early adopters and organization.</a:t>
            </a:r>
          </a:p>
        </p:txBody>
      </p:sp>
      <p:sp>
        <p:nvSpPr>
          <p:cNvPr id="4" name="Slide Number Placeholder 3"/>
          <p:cNvSpPr>
            <a:spLocks noGrp="1"/>
          </p:cNvSpPr>
          <p:nvPr>
            <p:ph type="sldNum" sz="quarter" idx="5"/>
          </p:nvPr>
        </p:nvSpPr>
        <p:spPr/>
        <p:txBody>
          <a:bodyPr/>
          <a:lstStyle/>
          <a:p>
            <a:fld id="{7A2F43AC-C579-4519-988E-910819434F4E}" type="slidenum">
              <a:rPr lang="en-US" smtClean="0"/>
              <a:t>40</a:t>
            </a:fld>
            <a:endParaRPr lang="en-US"/>
          </a:p>
        </p:txBody>
      </p:sp>
    </p:spTree>
    <p:extLst>
      <p:ext uri="{BB962C8B-B14F-4D97-AF65-F5344CB8AC3E}">
        <p14:creationId xmlns:p14="http://schemas.microsoft.com/office/powerpoint/2010/main" val="21570787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EF2C6-B02A-1481-FDE9-3EB1E6AD9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7DD7A-DB52-AF99-DBB7-BED8AAD2C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BB30E-9A04-9F60-0A28-5A03FCC3E99A}"/>
              </a:ext>
            </a:extLst>
          </p:cNvPr>
          <p:cNvSpPr>
            <a:spLocks noGrp="1"/>
          </p:cNvSpPr>
          <p:nvPr>
            <p:ph type="body" idx="1"/>
          </p:nvPr>
        </p:nvSpPr>
        <p:spPr/>
        <p:txBody>
          <a:bodyPr/>
          <a:lstStyle/>
          <a:p>
            <a:r>
              <a:rPr lang="en-US"/>
              <a:t>Scenarios you may consider are creativity, productivity, and skills-based scenarios.</a:t>
            </a:r>
          </a:p>
          <a:p>
            <a:r>
              <a:rPr lang="en-US"/>
              <a:t>Some examples of using Copilot in a creativity scenario include prompts which generate or create visuals, summaries, and drafts based on topics, documents, or ideas. </a:t>
            </a:r>
          </a:p>
        </p:txBody>
      </p:sp>
      <p:sp>
        <p:nvSpPr>
          <p:cNvPr id="4" name="Slide Number Placeholder 3">
            <a:extLst>
              <a:ext uri="{FF2B5EF4-FFF2-40B4-BE49-F238E27FC236}">
                <a16:creationId xmlns:a16="http://schemas.microsoft.com/office/drawing/2014/main" id="{BA977BAB-87C3-DD4E-71E3-7D3652D9D46F}"/>
              </a:ext>
            </a:extLst>
          </p:cNvPr>
          <p:cNvSpPr>
            <a:spLocks noGrp="1"/>
          </p:cNvSpPr>
          <p:nvPr>
            <p:ph type="sldNum" sz="quarter" idx="5"/>
          </p:nvPr>
        </p:nvSpPr>
        <p:spPr/>
        <p:txBody>
          <a:bodyPr/>
          <a:lstStyle/>
          <a:p>
            <a:pPr marL="0" marR="0" lvl="0" indent="0" algn="r" defTabSz="93932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534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F5073-3D65-8299-9D0E-21C375100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9188B-EC16-CB5D-2F40-8B4C80958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48C29-6905-737D-BB67-27F9A110C740}"/>
              </a:ext>
            </a:extLst>
          </p:cNvPr>
          <p:cNvSpPr>
            <a:spLocks noGrp="1"/>
          </p:cNvSpPr>
          <p:nvPr>
            <p:ph type="body" idx="1"/>
          </p:nvPr>
        </p:nvSpPr>
        <p:spPr/>
        <p:txBody>
          <a:bodyPr/>
          <a:lstStyle/>
          <a:p>
            <a:r>
              <a:rPr lang="en-US"/>
              <a:t>Some examples of using Copilot in a productivity scenario include prompts which help us be more productive, such as tracking progress, responding with an appropriate tone, summarizing emails and documents, and identifying and creating things which save time and energy, allowing users to focus on the task at hand in a more effective way.</a:t>
            </a:r>
          </a:p>
        </p:txBody>
      </p:sp>
      <p:sp>
        <p:nvSpPr>
          <p:cNvPr id="4" name="Slide Number Placeholder 3">
            <a:extLst>
              <a:ext uri="{FF2B5EF4-FFF2-40B4-BE49-F238E27FC236}">
                <a16:creationId xmlns:a16="http://schemas.microsoft.com/office/drawing/2014/main" id="{50D1A528-7770-9D47-744D-5ADB3669C90D}"/>
              </a:ext>
            </a:extLst>
          </p:cNvPr>
          <p:cNvSpPr>
            <a:spLocks noGrp="1"/>
          </p:cNvSpPr>
          <p:nvPr>
            <p:ph type="sldNum" sz="quarter" idx="5"/>
          </p:nvPr>
        </p:nvSpPr>
        <p:spPr/>
        <p:txBody>
          <a:bodyPr/>
          <a:lstStyle/>
          <a:p>
            <a:pPr marL="0" marR="0" lvl="0" indent="0" algn="r" defTabSz="93932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124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9CCA8-627B-4565-999A-7D2E6E257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4C2C3-734C-DA9D-900C-3901C05F9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00DC86-3DA5-98FE-C4D5-A3A456CEC759}"/>
              </a:ext>
            </a:extLst>
          </p:cNvPr>
          <p:cNvSpPr>
            <a:spLocks noGrp="1"/>
          </p:cNvSpPr>
          <p:nvPr>
            <p:ph type="body" idx="1"/>
          </p:nvPr>
        </p:nvSpPr>
        <p:spPr/>
        <p:txBody>
          <a:bodyPr/>
          <a:lstStyle/>
          <a:p>
            <a:r>
              <a:rPr lang="en-US"/>
              <a:t>Skills scenario prompts are based on using or acquiring specific skill sets for efficiency. Understanding users and how they work will help guide you and your Champions to discovering scenarios and creating Copilot prompts which align with your business. </a:t>
            </a:r>
          </a:p>
          <a:p>
            <a:pPr marL="0" marR="0">
              <a:lnSpc>
                <a:spcPct val="107000"/>
              </a:lnSpc>
              <a:spcBef>
                <a:spcPts val="0"/>
              </a:spcBef>
              <a:spcAft>
                <a:spcPts val="800"/>
              </a:spcAft>
            </a:pPr>
            <a:endParaRPr lang="en-US" b="1">
              <a:cs typeface="Calibri"/>
            </a:endParaRPr>
          </a:p>
        </p:txBody>
      </p:sp>
      <p:sp>
        <p:nvSpPr>
          <p:cNvPr id="4" name="Slide Number Placeholder 3">
            <a:extLst>
              <a:ext uri="{FF2B5EF4-FFF2-40B4-BE49-F238E27FC236}">
                <a16:creationId xmlns:a16="http://schemas.microsoft.com/office/drawing/2014/main" id="{F05FA08C-C2C8-62B5-1222-B0E3537590D7}"/>
              </a:ext>
            </a:extLst>
          </p:cNvPr>
          <p:cNvSpPr>
            <a:spLocks noGrp="1"/>
          </p:cNvSpPr>
          <p:nvPr>
            <p:ph type="sldNum" sz="quarter" idx="5"/>
          </p:nvPr>
        </p:nvSpPr>
        <p:spPr/>
        <p:txBody>
          <a:bodyPr/>
          <a:lstStyle/>
          <a:p>
            <a:pPr marL="0" marR="0" lvl="0" indent="0" algn="r" defTabSz="93932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602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you’ve created your Champions program and defined business scenarios and are ready to enable users, let’s discuss a communications plan. </a:t>
            </a:r>
          </a:p>
          <a:p>
            <a:endParaRPr lang="en-US"/>
          </a:p>
          <a:p>
            <a:r>
              <a:rPr lang="en-US"/>
              <a:t>First step is to take time to understand who needs to be informed, what the key messages you want to convey, and the organization’s preferences for communication channels. It would be good at this stage to align with the company communications team if you have one.</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620050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Landing and expanding awareness and the AI vision can be broken down into these four pillars:</a:t>
            </a:r>
          </a:p>
          <a:p>
            <a:endParaRPr lang="en-US"/>
          </a:p>
          <a:p>
            <a:r>
              <a:rPr lang="en-US" b="1"/>
              <a:t>Awareness </a:t>
            </a:r>
            <a:r>
              <a:rPr lang="en-US"/>
              <a:t>– landing the message. Consider your vision, your audiences, and the scenarios aligned to each. Launching with Copilot Champions first is key to ensuring that your program is a success. Make sure your Champions understand that they are not a support function but are truly representative of the wider business.</a:t>
            </a:r>
          </a:p>
          <a:p>
            <a:endParaRPr lang="en-US"/>
          </a:p>
          <a:p>
            <a:r>
              <a:rPr lang="en-US" b="1"/>
              <a:t>Engagement </a:t>
            </a:r>
            <a:r>
              <a:rPr lang="en-US"/>
              <a:t>– understand the importance of supporting the change internally. Strategic onboarding and user enablement, ongoing education (either internally or with a partner), success stories, and feedback surveys are all ways leadership can support the change. </a:t>
            </a:r>
          </a:p>
          <a:p>
            <a:endParaRPr lang="en-US"/>
          </a:p>
          <a:p>
            <a:r>
              <a:rPr lang="en-US" b="1"/>
              <a:t>Measurement</a:t>
            </a:r>
            <a:r>
              <a:rPr lang="en-US"/>
              <a:t> – analyze the data and metrics in the Copilot Dashboard and survey results to adjust their strategy as needed. This gives a baseline allowing organizations to listen, engage, improve guidance, and identify additional scenarios for AI transformation. </a:t>
            </a:r>
          </a:p>
          <a:p>
            <a:endParaRPr lang="en-US"/>
          </a:p>
          <a:p>
            <a:r>
              <a:rPr lang="en-US"/>
              <a:t>Finally, there’s </a:t>
            </a:r>
            <a:r>
              <a:rPr lang="en-US" b="1"/>
              <a:t>Management</a:t>
            </a:r>
            <a:r>
              <a:rPr lang="en-US"/>
              <a:t> – the opportunity to improve the user experience based on learnings and feedback. You will also want to deliver integrated service roadmaps and continue iterating communication and providing employee insights in their Service Health reviews. </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4187185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 set the right foundation for driving value and setting expectations because your users are going to want to understand, “What is the impact? What is the ROI?”</a:t>
            </a:r>
          </a:p>
          <a:p>
            <a:r>
              <a:rPr lang="en-US"/>
              <a:t>We all start with Copilot value at this first level – what we call </a:t>
            </a:r>
            <a:r>
              <a:rPr lang="en-US" b="1"/>
              <a:t>individual value</a:t>
            </a:r>
            <a:r>
              <a:rPr lang="en-US"/>
              <a:t> or foundational skills. These are the skills such as summarizing your meetings, revising your Word drafts, etc. – things that help all users, regardless of what their job or function is. </a:t>
            </a:r>
          </a:p>
          <a:p>
            <a:r>
              <a:rPr lang="en-US"/>
              <a:t>Once you get pretty good at that, you move to the next level where you start digging into </a:t>
            </a:r>
            <a:r>
              <a:rPr lang="en-US" b="1"/>
              <a:t>departmental</a:t>
            </a:r>
            <a:r>
              <a:rPr lang="en-US"/>
              <a:t> or job-specific prompts, such as multi-step or multi-turn. This is where users start to feel like they're really getting high value out of Copilot.</a:t>
            </a:r>
          </a:p>
          <a:p>
            <a:r>
              <a:rPr lang="en-US"/>
              <a:t>Finally, there's the </a:t>
            </a:r>
            <a:r>
              <a:rPr lang="en-US" b="1"/>
              <a:t>org value,</a:t>
            </a:r>
            <a:r>
              <a:rPr lang="en-US"/>
              <a:t> or advanced skills, where people start to streamline and automate some of those business flows. There are huge gains here and by the time you get to the third level here, the ROI is very apparent about the value and the gains that you’re seeing.</a:t>
            </a:r>
          </a:p>
          <a:p>
            <a:r>
              <a:rPr lang="en-US"/>
              <a:t>Make sure that you're setting the right expectations for this journey of intelligent progression of AI skills.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0023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125"/>
              </a:spcAft>
            </a:pPr>
            <a:r>
              <a:rPr lang="en-US" b="0" i="0">
                <a:solidFill>
                  <a:srgbClr val="000000"/>
                </a:solidFill>
                <a:effectLst/>
                <a:latin typeface="SegoeUI"/>
              </a:rPr>
              <a:t>We’ve developed a collection of tools and templates for you to get your organization excited about Microsoft 365 Copilot and quickly realize the full benefits. Included are user-facing resources and campaign templates for running your own Copilot onboarding and engagement activities. The content is designed to be customized to suit your organization’s needs.</a:t>
            </a:r>
          </a:p>
          <a:p>
            <a:pPr algn="l">
              <a:spcAft>
                <a:spcPts val="1125"/>
              </a:spcAft>
            </a:pPr>
            <a:r>
              <a:rPr lang="en-US" b="0" i="0">
                <a:solidFill>
                  <a:srgbClr val="000000"/>
                </a:solidFill>
                <a:effectLst/>
                <a:latin typeface="SegoeUI"/>
              </a:rPr>
              <a:t>Use these assets to help you achieve the goal of making Copilot a daily habit among your organization.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10/14/2025 10:15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47</a:t>
            </a:fld>
            <a:endParaRPr lang="en-US"/>
          </a:p>
        </p:txBody>
      </p:sp>
    </p:spTree>
    <p:extLst>
      <p:ext uri="{BB962C8B-B14F-4D97-AF65-F5344CB8AC3E}">
        <p14:creationId xmlns:p14="http://schemas.microsoft.com/office/powerpoint/2010/main" val="1744868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22708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one-stop shop for all Copilot enablement materials is adoption.microsoft.com/copilot.</a:t>
            </a:r>
          </a:p>
          <a:p>
            <a:r>
              <a:rPr lang="en-US"/>
              <a:t>This site p</a:t>
            </a:r>
            <a:r>
              <a:rPr lang="en-US" b="0" i="0">
                <a:effectLst/>
              </a:rPr>
              <a:t>rovides </a:t>
            </a:r>
            <a:r>
              <a:rPr lang="en-US" b="1" i="0">
                <a:effectLst/>
              </a:rPr>
              <a:t>resources by workstream</a:t>
            </a:r>
            <a:r>
              <a:rPr lang="en-US" b="0" i="0">
                <a:effectLst/>
              </a:rPr>
              <a:t>, such as leader, user enablement, and technical readiness, to help deploy, use, and scale Copilot.</a:t>
            </a:r>
            <a:endParaRPr lang="en-US"/>
          </a:p>
          <a:p>
            <a:r>
              <a:rPr lang="en-US"/>
              <a:t>It showcases </a:t>
            </a:r>
            <a:r>
              <a:rPr lang="en-US" b="1" i="0">
                <a:effectLst/>
              </a:rPr>
              <a:t>what’s new</a:t>
            </a:r>
            <a:r>
              <a:rPr lang="en-US" b="0" i="0">
                <a:effectLst/>
              </a:rPr>
              <a:t> in </a:t>
            </a:r>
            <a:r>
              <a:rPr lang="en-US" b="1" i="0">
                <a:effectLst/>
              </a:rPr>
              <a:t>Microsoft 365 Copilot</a:t>
            </a:r>
            <a:r>
              <a:rPr lang="en-US" b="0" i="0">
                <a:effectLst/>
              </a:rPr>
              <a:t> and upcoming </a:t>
            </a:r>
            <a:r>
              <a:rPr lang="en-US" b="1" i="0">
                <a:effectLst/>
              </a:rPr>
              <a:t>community events</a:t>
            </a:r>
            <a:r>
              <a:rPr lang="en-US" b="0" i="0">
                <a:effectLst/>
              </a:rPr>
              <a:t>.</a:t>
            </a:r>
            <a:endParaRPr lang="en-US"/>
          </a:p>
          <a:p>
            <a:r>
              <a:rPr lang="en-US"/>
              <a:t>This site invites </a:t>
            </a:r>
            <a:r>
              <a:rPr lang="en-US" b="0" i="0">
                <a:effectLst/>
              </a:rPr>
              <a:t>users to </a:t>
            </a:r>
            <a:r>
              <a:rPr lang="en-US" b="1" i="0">
                <a:effectLst/>
              </a:rPr>
              <a:t>explore what’s possible</a:t>
            </a:r>
            <a:r>
              <a:rPr lang="en-US" b="0" i="0">
                <a:effectLst/>
              </a:rPr>
              <a:t> with additional Copilot</a:t>
            </a:r>
            <a:r>
              <a:rPr lang="en-US"/>
              <a:t> resource links</a:t>
            </a:r>
            <a:r>
              <a:rPr lang="en-US" b="0" i="0">
                <a:effectLst/>
              </a:rPr>
              <a:t>, such as building prompt skills, creating content, joining the community, </a:t>
            </a:r>
            <a:r>
              <a:rPr lang="en-US"/>
              <a:t>as well as </a:t>
            </a:r>
            <a:r>
              <a:rPr lang="en-US" b="0" i="0">
                <a:effectLst/>
              </a:rPr>
              <a:t>other </a:t>
            </a:r>
            <a:r>
              <a:rPr lang="en-US" b="1" i="0">
                <a:effectLst/>
              </a:rPr>
              <a:t>Copilot experiences</a:t>
            </a:r>
            <a:r>
              <a:rPr lang="en-US" b="1"/>
              <a:t>.</a:t>
            </a:r>
          </a:p>
          <a:p>
            <a:endParaRPr lang="en-US"/>
          </a:p>
          <a:p>
            <a:r>
              <a:rPr lang="en-US" b="1"/>
              <a:t>The site content is continually </a:t>
            </a:r>
            <a:r>
              <a:rPr lang="en-US" b="1" err="1"/>
              <a:t>updatde</a:t>
            </a:r>
            <a:r>
              <a:rPr lang="en-US" b="1"/>
              <a:t> </a:t>
            </a:r>
            <a:r>
              <a:rPr lang="en-US" b="1" i="0">
                <a:effectLst/>
              </a:rPr>
              <a:t>as Copilot </a:t>
            </a:r>
            <a:r>
              <a:rPr lang="en-US" b="1"/>
              <a:t>continues to develop </a:t>
            </a:r>
            <a:r>
              <a:rPr lang="en-US" b="1" i="0">
                <a:effectLst/>
              </a:rPr>
              <a:t>and </a:t>
            </a:r>
            <a:r>
              <a:rPr lang="en-US" b="1"/>
              <a:t>additional functionality is added.</a:t>
            </a:r>
            <a:endParaRPr lang="en-US"/>
          </a:p>
          <a:p>
            <a:pPr algn="l"/>
            <a:endParaRPr lang="en-US">
              <a:latin typeface="SegoeUIVariabl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8AD3C-9713-40F2-A730-39DA2B6BD8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6698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three key messages here:</a:t>
            </a:r>
          </a:p>
          <a:p>
            <a:endParaRPr lang="en-US"/>
          </a:p>
          <a:p>
            <a:r>
              <a:rPr lang="en-US"/>
              <a:t>The first message is reinforcing that whilst Copilot is a technology, its real value is as a business transformation tool. In order for business benefits to be realized, people have to change the way they work, and new behaviors needs to be sustained. Technical implementation and training alone are not sufficient.</a:t>
            </a:r>
            <a:endParaRPr lang="en-US">
              <a:cs typeface="Calibri"/>
            </a:endParaRPr>
          </a:p>
          <a:p>
            <a:endParaRPr lang="en-US"/>
          </a:p>
          <a:p>
            <a:r>
              <a:rPr lang="en-US"/>
              <a:t>Any type of business transformation does require a change to current ways of working and this can be quite a complex and sometimes daunting challenge for the organization. Our customers need to understand that this is a significant change and will take time. Whilst a technology ‘launch’ can be an event, the people change journey continues until people have built the ability to do things differently and those new behaviors have been sustained.</a:t>
            </a:r>
            <a:endParaRPr lang="en-US">
              <a:cs typeface="Calibri"/>
            </a:endParaRPr>
          </a:p>
          <a:p>
            <a:endParaRPr lang="en-US"/>
          </a:p>
          <a:p>
            <a:r>
              <a:rPr lang="en-US"/>
              <a:t>And finally, you are not alone in facing these challenges. That is why we at Microsoft have provided this guidance, along with the rest of the Copilot Success Kit, to support you in your implementation of Copilot.</a:t>
            </a: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3124D-B69F-450C-B0E7-E48CC68C7A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997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top skilling experiences for Microsoft 365 Copilot:</a:t>
            </a:r>
          </a:p>
          <a:p>
            <a:endParaRPr lang="en-US"/>
          </a:p>
          <a:p>
            <a:r>
              <a:rPr lang="en-US" b="1"/>
              <a:t>Copilot Academy </a:t>
            </a:r>
            <a:r>
              <a:rPr lang="en-US"/>
              <a:t>is a free training tool built on Viva Learning and available directly within your flow of work for all types of users. It is a centralized location which pulls in the best Copilot learning content into structured, consumable learning paths curated by Microsoft experts.</a:t>
            </a:r>
          </a:p>
          <a:p>
            <a:endParaRPr lang="en-US">
              <a:cs typeface="Calibri"/>
            </a:endParaRPr>
          </a:p>
          <a:p>
            <a:r>
              <a:rPr lang="en-US" b="1"/>
              <a:t>Microsoft Learn</a:t>
            </a:r>
            <a:r>
              <a:rPr lang="en-US"/>
              <a:t> is another free web resource for self-paced, on-demand training content and step-by-step exercises for users. The training content here is skewed towards more technical audiences.</a:t>
            </a:r>
          </a:p>
          <a:p>
            <a:endParaRPr lang="en-US"/>
          </a:p>
          <a:p>
            <a:r>
              <a:rPr lang="en-US"/>
              <a:t>Finally, there’s </a:t>
            </a:r>
            <a:r>
              <a:rPr lang="en-US" b="1"/>
              <a:t>Copilot Prompt Gallery</a:t>
            </a:r>
            <a:r>
              <a:rPr lang="en-US"/>
              <a:t>, a free library learn about and test out Copilot prompts and capabilities. This is an interactive environment great for users who learn by doing. </a:t>
            </a: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50</a:t>
            </a:fld>
            <a:endParaRPr lang="en-US"/>
          </a:p>
        </p:txBody>
      </p:sp>
    </p:spTree>
    <p:extLst>
      <p:ext uri="{BB962C8B-B14F-4D97-AF65-F5344CB8AC3E}">
        <p14:creationId xmlns:p14="http://schemas.microsoft.com/office/powerpoint/2010/main" val="28727935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2025-10-14 10:15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98423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a:t>NOTE: Viva Engage is recommended for enterprise customers already utilizing Viva Engage in their environment. Small/medium businesses may opt to hold this essential employee engagement in Microsoft Teams or other community chat tools.</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2025-10-14 10:15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2695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67AE9-4135-AA07-6D2E-B4910B755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0AC08-4F23-A72D-A864-4427B7372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A3A3C-EC6E-DD04-3222-F47C4544C495}"/>
              </a:ext>
            </a:extLst>
          </p:cNvPr>
          <p:cNvSpPr>
            <a:spLocks noGrp="1"/>
          </p:cNvSpPr>
          <p:nvPr>
            <p:ph type="body" idx="1"/>
          </p:nvPr>
        </p:nvSpPr>
        <p:spPr/>
        <p:txBody>
          <a:bodyPr/>
          <a:lstStyle/>
          <a:p>
            <a:pPr>
              <a:defRPr/>
            </a:pPr>
            <a:r>
              <a:rPr lang="en-US"/>
              <a:t>Bookmark these helpful links to enablement resources and communities to help you achieve your goals. </a:t>
            </a:r>
          </a:p>
          <a:p>
            <a:pPr>
              <a:defRPr/>
            </a:pPr>
            <a:r>
              <a:rPr lang="en-US"/>
              <a:t>Join the Driving Adoption Tech Community to collaborate and learn from other experts.</a:t>
            </a:r>
          </a:p>
          <a:p>
            <a:pPr>
              <a:defRPr/>
            </a:pPr>
            <a:r>
              <a:rPr lang="en-US"/>
              <a:t>On the Microsoft Support page, you’ll find FAQs and self-driven user help.</a:t>
            </a:r>
          </a:p>
          <a:p>
            <a:pPr>
              <a:defRPr/>
            </a:pPr>
            <a:r>
              <a:rPr lang="en-US"/>
              <a:t>Teamwork governance is where you can find collaboration governance guidance for Microsoft 365. </a:t>
            </a:r>
          </a:p>
          <a:p>
            <a:pPr>
              <a:defRPr/>
            </a:pPr>
            <a:r>
              <a:rPr lang="en-US"/>
              <a:t>And as we’ve already discussed our Microsoft Learn site and Adoption Hub are great resources for developers, IT professionals, and driving adoption. </a:t>
            </a:r>
          </a:p>
          <a:p>
            <a:pPr marL="0" marR="0" lvl="0" indent="0" algn="l" defTabSz="914400">
              <a:lnSpc>
                <a:spcPct val="100000"/>
              </a:lnSpc>
              <a:spcBef>
                <a:spcPts val="0"/>
              </a:spcBef>
              <a:spcAft>
                <a:spcPts val="0"/>
              </a:spcAft>
              <a:buClrTx/>
              <a:buSzTx/>
              <a:buFontTx/>
              <a:buNone/>
              <a:tabLst/>
              <a:defRPr/>
            </a:pPr>
            <a:endParaRPr lang="en-US">
              <a:cs typeface="Calibri"/>
            </a:endParaRPr>
          </a:p>
        </p:txBody>
      </p:sp>
      <p:sp>
        <p:nvSpPr>
          <p:cNvPr id="4" name="Slide Number Placeholder 3">
            <a:extLst>
              <a:ext uri="{FF2B5EF4-FFF2-40B4-BE49-F238E27FC236}">
                <a16:creationId xmlns:a16="http://schemas.microsoft.com/office/drawing/2014/main" id="{9EC1B29A-B748-CF7B-FD72-592DED7928A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707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7E7D-9DFB-A824-EC37-4AA290A53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10FF6-7495-4A54-BB83-245488A17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6E4CD-7419-DE96-100A-1DC106BB0A1D}"/>
              </a:ext>
            </a:extLst>
          </p:cNvPr>
          <p:cNvSpPr>
            <a:spLocks noGrp="1"/>
          </p:cNvSpPr>
          <p:nvPr>
            <p:ph type="body" idx="1"/>
          </p:nvPr>
        </p:nvSpPr>
        <p:spPr/>
        <p:txBody>
          <a:bodyPr/>
          <a:lstStyle/>
          <a:p>
            <a:r>
              <a:rPr lang="en-US"/>
              <a:t>Delivering impact is without doubt one of the most important aspects of change management on the implementation of copilot.</a:t>
            </a:r>
          </a:p>
          <a:p>
            <a:r>
              <a:rPr lang="en-US"/>
              <a:t>This section discusses foundational tasks such as customer success criteria, feedback and reporting, training and adoption support, as well as iterating the user experience strategy and success stories. </a:t>
            </a:r>
            <a:endParaRPr lang="en-US">
              <a:cs typeface="Calibri"/>
            </a:endParaRPr>
          </a:p>
        </p:txBody>
      </p:sp>
      <p:sp>
        <p:nvSpPr>
          <p:cNvPr id="4" name="Slide Number Placeholder 3">
            <a:extLst>
              <a:ext uri="{FF2B5EF4-FFF2-40B4-BE49-F238E27FC236}">
                <a16:creationId xmlns:a16="http://schemas.microsoft.com/office/drawing/2014/main" id="{27C73AC4-0AB7-396E-8D67-0F43DAD191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000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r>
              <a:rPr lang="en-NZ"/>
              <a:t>This is a great place to review your plan and:</a:t>
            </a:r>
          </a:p>
          <a:p>
            <a:pPr marL="171450" indent="-171450">
              <a:buFont typeface="Calibri"/>
              <a:buChar char="-"/>
            </a:pPr>
            <a:r>
              <a:rPr lang="en-NZ"/>
              <a:t>Validate KPIs that are improving</a:t>
            </a:r>
            <a:endParaRPr lang="en-NZ">
              <a:cs typeface="Calibri"/>
            </a:endParaRPr>
          </a:p>
          <a:p>
            <a:pPr marL="171450" indent="-171450">
              <a:buFont typeface="Calibri"/>
              <a:buChar char="-"/>
            </a:pPr>
            <a:r>
              <a:rPr lang="en-NZ"/>
              <a:t>Choose which criteria shows impact of Microsoft 365 Copilot in the organization</a:t>
            </a:r>
            <a:endParaRPr lang="en-NZ">
              <a:cs typeface="Calibri" panose="020F0502020204030204"/>
            </a:endParaRPr>
          </a:p>
          <a:p>
            <a:pPr marL="171450" indent="-171450">
              <a:buFont typeface="Calibri"/>
              <a:buChar char="-"/>
            </a:pPr>
            <a:r>
              <a:rPr lang="en-NZ"/>
              <a:t>Utilize surveys, feedback, and Champion insights to understand the sentiment and any risks or issues that arise</a:t>
            </a:r>
            <a:endParaRPr lang="en-NZ">
              <a:cs typeface="Calibri" panose="020F0502020204030204"/>
            </a:endParaRPr>
          </a:p>
          <a:p>
            <a:pPr marL="171450" indent="-171450">
              <a:buFont typeface="Calibri"/>
              <a:buChar char="-"/>
            </a:pPr>
            <a:r>
              <a:rPr lang="en-NZ"/>
              <a:t>And leverage Microsoft reporting for further pattern analysis.</a:t>
            </a:r>
            <a:endParaRPr lang="en-NZ">
              <a:cs typeface="Calibri"/>
            </a:endParaRPr>
          </a:p>
        </p:txBody>
      </p:sp>
      <p:sp>
        <p:nvSpPr>
          <p:cNvPr id="4" name="Slide Number Placeholder 3"/>
          <p:cNvSpPr>
            <a:spLocks noGrp="1"/>
          </p:cNvSpPr>
          <p:nvPr>
            <p:ph type="sldNum" sz="quarter" idx="10"/>
          </p:nvPr>
        </p:nvSpPr>
        <p:spPr/>
        <p:txBody>
          <a:bodyPr/>
          <a:lstStyle/>
          <a:p>
            <a:pPr marL="0" marR="0" lvl="0" indent="0" algn="r" defTabSz="94697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1863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Reviewing progress includes looking at the </a:t>
            </a:r>
            <a:r>
              <a:rPr lang="en-US" b="1"/>
              <a:t>"change quotient" </a:t>
            </a:r>
            <a:r>
              <a:rPr lang="en-US"/>
              <a:t>– an individual's or organization's ability to adapt to change effectively. It measures how well individuals and organizations can manage and thrive in changing environments.</a:t>
            </a:r>
          </a:p>
          <a:p>
            <a:endParaRPr lang="en-US"/>
          </a:p>
          <a:p>
            <a:r>
              <a:rPr lang="en-US"/>
              <a:t>The </a:t>
            </a:r>
            <a:r>
              <a:rPr lang="en-US" b="1"/>
              <a:t>enablement outcomes matrix </a:t>
            </a:r>
            <a:r>
              <a:rPr lang="en-US"/>
              <a:t>is a tool used to map out and measure the success of user enablement efforts. It helps in identifying key actions and best practices for the user enablement workstream, educating on the user enablement framework in the context of the overall implementation, and delivering guidance for using Microsoft-provided tools throughout the user enablement lifecycle.</a:t>
            </a:r>
          </a:p>
          <a:p>
            <a:endParaRPr lang="en-US"/>
          </a:p>
          <a:p>
            <a:r>
              <a:rPr lang="en-US"/>
              <a:t>This matrix includes foundational or </a:t>
            </a:r>
            <a:r>
              <a:rPr lang="en-US" b="1"/>
              <a:t>individual</a:t>
            </a:r>
            <a:r>
              <a:rPr lang="en-US"/>
              <a:t> learning, </a:t>
            </a:r>
            <a:r>
              <a:rPr lang="en-US" b="1"/>
              <a:t>organizational</a:t>
            </a:r>
            <a:r>
              <a:rPr lang="en-US"/>
              <a:t> approach, </a:t>
            </a:r>
            <a:r>
              <a:rPr lang="en-US" b="1"/>
              <a:t>cultural</a:t>
            </a:r>
            <a:r>
              <a:rPr lang="en-US"/>
              <a:t> prioritization, and </a:t>
            </a:r>
            <a:r>
              <a:rPr lang="en-US" b="1"/>
              <a:t>tangible</a:t>
            </a:r>
            <a:r>
              <a:rPr lang="en-US"/>
              <a:t> measures. Each phase is designed to ensure a smooth transition and maximize the benefits of AI adoption. Customers will need to prioritize outcomes important to the business, simplify their investment strategy against these outcomes, and use this to ascertain where they have resource or skills gaps in the organization. </a:t>
            </a: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CA99-C676-4E04-A0A1-31788FE0F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802990"/>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7E7D-9DFB-A824-EC37-4AA290A53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10FF6-7495-4A54-BB83-245488A17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6E4CD-7419-DE96-100A-1DC106BB0A1D}"/>
              </a:ext>
            </a:extLst>
          </p:cNvPr>
          <p:cNvSpPr>
            <a:spLocks noGrp="1"/>
          </p:cNvSpPr>
          <p:nvPr>
            <p:ph type="body" idx="1"/>
          </p:nvPr>
        </p:nvSpPr>
        <p:spPr/>
        <p:txBody>
          <a:bodyPr/>
          <a:lstStyle/>
          <a:p>
            <a:r>
              <a:rPr lang="en-US"/>
              <a:t>Delivering impact is without doubt one of the most important aspects of change management on the implementation of copilot.</a:t>
            </a:r>
          </a:p>
          <a:p>
            <a:r>
              <a:rPr lang="en-US"/>
              <a:t>This section discusses foundational tasks such as customer success criteria, feedback and reporting, training and adoption support, as well as iterating the user experience strategy and success stories. </a:t>
            </a:r>
            <a:endParaRPr lang="en-US">
              <a:cs typeface="Calibri"/>
            </a:endParaRPr>
          </a:p>
        </p:txBody>
      </p:sp>
      <p:sp>
        <p:nvSpPr>
          <p:cNvPr id="4" name="Slide Number Placeholder 3">
            <a:extLst>
              <a:ext uri="{FF2B5EF4-FFF2-40B4-BE49-F238E27FC236}">
                <a16:creationId xmlns:a16="http://schemas.microsoft.com/office/drawing/2014/main" id="{27C73AC4-0AB7-396E-8D67-0F43DAD191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000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Here we have enablement outcome examples that you can use to discuss the organizational, cultural, business process, and individual outcomes that you can use as your success criteria. These are just a few examples to get the wheels turning and the conversation started.</a:t>
            </a:r>
          </a:p>
          <a:p>
            <a:pPr>
              <a:defRPr/>
            </a:pPr>
            <a:r>
              <a:rPr lang="en-US"/>
              <a:t> </a:t>
            </a:r>
          </a:p>
          <a:p>
            <a:pPr>
              <a:defRPr/>
            </a:pPr>
            <a:r>
              <a:rPr lang="en-US"/>
              <a:t>How is your organization progressing on these measures? </a:t>
            </a:r>
          </a:p>
          <a:p>
            <a:pPr>
              <a:defRPr/>
            </a:pPr>
            <a:r>
              <a:rPr lang="en-US"/>
              <a:t>What is your business transformation process today? </a:t>
            </a:r>
          </a:p>
          <a:p>
            <a:pPr>
              <a:defRPr/>
            </a:pPr>
            <a:r>
              <a:rPr lang="en-US"/>
              <a:t>These can really get you thinking about what you need when assembling your team and making sure you have the right people for your success criteria.</a:t>
            </a:r>
          </a:p>
          <a:p>
            <a:pPr marL="0" marR="0" lvl="0" indent="0" algn="l" defTabSz="914400">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CA99-C676-4E04-A0A1-31788FE0F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3566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analyzing feedback with your technical team and your stakeholders, make sure that you're identifying common themes, opportunities for expansion, and success stories, and validating support scenarios and guidance as well as conducting success and challenge analysis. </a:t>
            </a:r>
          </a:p>
          <a:p>
            <a:r>
              <a:rPr lang="en-US"/>
              <a:t>Categorize your issues in buckets like technical, enablement, strategy, or communications. This will make it easier to decide who will take what feedback and run with it.</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9984013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Service health reviews are where different teams come together on a regular basis to review the insights from their progress;  </a:t>
            </a:r>
          </a:p>
          <a:p>
            <a:r>
              <a:rPr lang="en-US"/>
              <a:t>To identify risks or mitigations; </a:t>
            </a:r>
          </a:p>
          <a:p>
            <a:r>
              <a:rPr lang="en-US"/>
              <a:t>To identify opportunities for expansion or optimization, </a:t>
            </a:r>
          </a:p>
          <a:p>
            <a:r>
              <a:rPr lang="en-US"/>
              <a:t>to highlight success stories, </a:t>
            </a:r>
          </a:p>
          <a:p>
            <a:r>
              <a:rPr lang="en-US"/>
              <a:t>and to promote overall success of your customer’s long-term transformation. </a:t>
            </a:r>
          </a:p>
          <a:p>
            <a:r>
              <a:rPr lang="en-US"/>
              <a:t>This should be the main touchpoint for the overall project team including leadership, technical, and user enablement teams, and business stakeholders.</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765837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implementing Copilot, there are three workstreams to consider and they should run in parallel.</a:t>
            </a:r>
          </a:p>
          <a:p>
            <a:endParaRPr lang="en-US"/>
          </a:p>
          <a:p>
            <a:r>
              <a:rPr lang="en-US"/>
              <a:t>There is the </a:t>
            </a:r>
            <a:r>
              <a:rPr lang="en-US" b="1"/>
              <a:t>technical readiness</a:t>
            </a:r>
            <a:r>
              <a:rPr lang="en-US"/>
              <a:t> workstream which is ensuring that you have completed the necessary technical prerequisites to ensure a successful deployment.</a:t>
            </a:r>
            <a:endParaRPr lang="en-US">
              <a:cs typeface="Calibri"/>
            </a:endParaRPr>
          </a:p>
          <a:p>
            <a:r>
              <a:rPr lang="en-US"/>
              <a:t>This is covered under separate training content. </a:t>
            </a:r>
            <a:endParaRPr lang="en-US">
              <a:cs typeface="Calibri"/>
            </a:endParaRPr>
          </a:p>
          <a:p>
            <a:endParaRPr lang="en-US"/>
          </a:p>
          <a:p>
            <a:r>
              <a:rPr lang="en-US"/>
              <a:t>This guide focuses on the </a:t>
            </a:r>
            <a:r>
              <a:rPr lang="en-US" b="1"/>
              <a:t>human change </a:t>
            </a:r>
            <a:r>
              <a:rPr lang="en-US"/>
              <a:t>workstream, providing support to prepare yourself and support your users on your journey to be successful.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6</a:t>
            </a:fld>
            <a:endParaRPr lang="en-US"/>
          </a:p>
        </p:txBody>
      </p:sp>
    </p:spTree>
    <p:extLst>
      <p:ext uri="{BB962C8B-B14F-4D97-AF65-F5344CB8AC3E}">
        <p14:creationId xmlns:p14="http://schemas.microsoft.com/office/powerpoint/2010/main" val="40251415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7">
              <a:lnSpc>
                <a:spcPct val="107000"/>
              </a:lnSpc>
              <a:buFont typeface="Symbol" panose="05050102010706020507" pitchFamily="18" charset="2"/>
              <a:defRPr/>
            </a:pPr>
            <a:r>
              <a:rPr lang="en-US">
                <a:cs typeface="Calibri"/>
              </a:rPr>
              <a:t>Use the Copilot Dashboard, powered by Viva Insights, to access usage reports and analyze data to understand trends and measure impact.</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2025-10-14 10:15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39682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phase of the implementation framework is to extend and optimize Copilot within the business.</a:t>
            </a:r>
            <a:br>
              <a:rPr lang="en-US"/>
            </a:br>
            <a:r>
              <a:rPr lang="en-US"/>
              <a:t> </a:t>
            </a:r>
          </a:p>
          <a:p>
            <a:r>
              <a:rPr lang="en-US"/>
              <a:t>This can mean different things to different organizations. As you explore, you should identify new high value scenarios where your users can benefit from using Copilot for Microsoft 365 in a more specified capacity. This knowledge can be gained through service health reviews, leadership engagement, and identifying talent and skills for extensibility opportunities. </a:t>
            </a:r>
          </a:p>
          <a:p>
            <a:br>
              <a:rPr lang="en-US"/>
            </a:br>
            <a:r>
              <a:rPr lang="en-US"/>
              <a:t>You can expand to understand Copilot Studio capabilities by building, automating, and administering your own custom agents for their specific scenarios.</a:t>
            </a:r>
            <a:br>
              <a:rPr lang="en-US"/>
            </a:br>
            <a:r>
              <a:rPr lang="en-US"/>
              <a:t> </a:t>
            </a:r>
          </a:p>
          <a:p>
            <a:r>
              <a:rPr lang="en-US"/>
              <a:t>Also consider extending Copilot to scale throughout the organization. Identify high value user cohorts for advanced skill building, but also make sure that you are extending what was done in this Champion group throughout the organization, optimizing the usage patterns they've discovered along this Copilot journey.</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940612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Our attention is the most precious commodity we humans have. Technology itself can help us focus or be the cause of distraction. </a:t>
            </a:r>
          </a:p>
          <a:p>
            <a:pPr>
              <a:defRPr/>
            </a:pPr>
            <a:r>
              <a:rPr lang="en-US"/>
              <a:t>Here at Microsoft, we aim for organizations to use our technology to harness attention. </a:t>
            </a:r>
          </a:p>
          <a:p>
            <a:pPr>
              <a:defRPr/>
            </a:pPr>
            <a:r>
              <a:rPr lang="en-US"/>
              <a:t>Thus, we have designed the MOCA to address two key challenges: </a:t>
            </a:r>
          </a:p>
          <a:p>
            <a:pPr>
              <a:defRPr/>
            </a:pPr>
            <a:r>
              <a:rPr lang="en-US"/>
              <a:t>1.To help organizations drive digital culture change across the organization enabled by good attention management practices. </a:t>
            </a:r>
          </a:p>
          <a:p>
            <a:pPr>
              <a:defRPr/>
            </a:pPr>
            <a:r>
              <a:rPr lang="en-US"/>
              <a:t>2.To address the “What am I accomplishing?”, an evolution from the “which tool when?” question for the Microsoft 365 collaboration suite, demonstrating how all the different tools integrate to enable people to work differently across the organization. </a:t>
            </a:r>
          </a:p>
          <a:p>
            <a:pPr>
              <a:defRPr/>
            </a:pPr>
            <a:endParaRPr lang="en-US"/>
          </a:p>
          <a:p>
            <a:pPr>
              <a:defRPr/>
            </a:pPr>
            <a:r>
              <a:rPr lang="en-US"/>
              <a:t>Over time people get into a rhythm, and when they get to work, they start doing things they are good at without too much thinking. </a:t>
            </a:r>
          </a:p>
          <a:p>
            <a:pPr>
              <a:defRPr/>
            </a:pPr>
            <a:r>
              <a:rPr lang="en-US"/>
              <a:t>We often get our morning coffee from the same café, walk the same route from the car park to our desk or lockers and then when we get to our devices, start our working day by checking our emails. </a:t>
            </a:r>
          </a:p>
          <a:p>
            <a:pPr>
              <a:defRPr/>
            </a:pPr>
            <a:r>
              <a:rPr lang="en-US"/>
              <a:t>These behaviors have become so ingrained in our routine that we’re on autopilot. </a:t>
            </a:r>
          </a:p>
          <a:p>
            <a:pPr>
              <a:defRPr/>
            </a:pPr>
            <a:r>
              <a:rPr lang="en-US"/>
              <a:t>Habits have a tremendous impact on individual and organizational productivity, as well as our personal lives. </a:t>
            </a:r>
          </a:p>
          <a:p>
            <a:pPr>
              <a:defRPr/>
            </a:pPr>
            <a:r>
              <a:rPr lang="en-US"/>
              <a:t>This makes it fundamental that we activate and drive attention-harnessing habits using technology. </a:t>
            </a:r>
          </a:p>
          <a:p>
            <a:pPr>
              <a:defRPr/>
            </a:pPr>
            <a:r>
              <a:rPr lang="en-US"/>
              <a:t>Adoption is not about features and functionalities, it is about habitual usage of new ways of working, that delivers tangible value. </a:t>
            </a:r>
          </a:p>
          <a:p>
            <a:pPr>
              <a:defRPr/>
            </a:pPr>
            <a:r>
              <a:rPr lang="en-US"/>
              <a:t>Organizations have a responsibility to drive behaviors that harness and not distract attention.</a:t>
            </a:r>
          </a:p>
          <a:p>
            <a:pPr>
              <a:defRPr/>
            </a:pPr>
            <a:r>
              <a:rPr lang="en-US"/>
              <a:t>Microsoft 365 Copilot can be used in a way that shortens the amount of time it takes to do our normal tasks, thereby decreasing the chances of distraction. </a:t>
            </a:r>
          </a:p>
        </p:txBody>
      </p:sp>
      <p:sp>
        <p:nvSpPr>
          <p:cNvPr id="4" name="Slide Number Placeholder 3"/>
          <p:cNvSpPr>
            <a:spLocks noGrp="1"/>
          </p:cNvSpPr>
          <p:nvPr>
            <p:ph type="sldNum" sz="quarter" idx="5"/>
          </p:nvPr>
        </p:nvSpPr>
        <p:spPr/>
        <p:txBody>
          <a:bodyPr/>
          <a:lstStyle/>
          <a:p>
            <a:fld id="{7A2F43AC-C579-4519-988E-910819434F4E}" type="slidenum">
              <a:rPr lang="en-US" smtClean="0"/>
              <a:t>62</a:t>
            </a:fld>
            <a:endParaRPr lang="en-US"/>
          </a:p>
        </p:txBody>
      </p:sp>
    </p:spTree>
    <p:extLst>
      <p:ext uri="{BB962C8B-B14F-4D97-AF65-F5344CB8AC3E}">
        <p14:creationId xmlns:p14="http://schemas.microsoft.com/office/powerpoint/2010/main" val="41961446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63</a:t>
            </a:fld>
            <a:endParaRPr lang="en-US"/>
          </a:p>
        </p:txBody>
      </p:sp>
    </p:spTree>
    <p:extLst>
      <p:ext uri="{BB962C8B-B14F-4D97-AF65-F5344CB8AC3E}">
        <p14:creationId xmlns:p14="http://schemas.microsoft.com/office/powerpoint/2010/main" val="28926610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3E915-7ED3-45B4-293B-44F1AFE9E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35EF2-7E76-71D9-F21E-7BDEDE6E6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40970-042A-4DA8-3177-B1A4DAD4D698}"/>
              </a:ext>
            </a:extLst>
          </p:cNvPr>
          <p:cNvSpPr>
            <a:spLocks noGrp="1"/>
          </p:cNvSpPr>
          <p:nvPr>
            <p:ph type="body" idx="1"/>
          </p:nvPr>
        </p:nvSpPr>
        <p:spPr/>
        <p:txBody>
          <a:bodyPr/>
          <a:lstStyle/>
          <a:p>
            <a:r>
              <a:rPr lang="en-US"/>
              <a:t>Get inspired by a wide selection of pre-built agents that are ready to configure and deploy, by building your own, or bringing your own agent.</a:t>
            </a:r>
          </a:p>
        </p:txBody>
      </p:sp>
      <p:sp>
        <p:nvSpPr>
          <p:cNvPr id="4" name="Slide Number Placeholder 3">
            <a:extLst>
              <a:ext uri="{FF2B5EF4-FFF2-40B4-BE49-F238E27FC236}">
                <a16:creationId xmlns:a16="http://schemas.microsoft.com/office/drawing/2014/main" id="{B7DCE3B5-E4AD-77D4-6D9A-AF01DFB8B4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378334"/>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phase of the implementation framework is to extend and optimize Copilot within the business.</a:t>
            </a:r>
            <a:br>
              <a:rPr lang="en-US"/>
            </a:br>
            <a:r>
              <a:rPr lang="en-US"/>
              <a:t> </a:t>
            </a:r>
          </a:p>
          <a:p>
            <a:r>
              <a:rPr lang="en-US"/>
              <a:t>This can mean different things to different organizations. As you explore, you should identify new high value scenarios where your users can benefit from using Copilot for Microsoft 365 in a more specified capacity. This knowledge can be gained through service health reviews, leadership engagement, and identifying talent and skills for extensibility opportunities. </a:t>
            </a:r>
          </a:p>
          <a:p>
            <a:br>
              <a:rPr lang="en-US"/>
            </a:br>
            <a:r>
              <a:rPr lang="en-US"/>
              <a:t>You can expand to understand Copilot Studio capabilities by building, automating, and administering your own custom agents for their specific scenarios.</a:t>
            </a:r>
            <a:br>
              <a:rPr lang="en-US"/>
            </a:br>
            <a:r>
              <a:rPr lang="en-US"/>
              <a:t> </a:t>
            </a:r>
          </a:p>
          <a:p>
            <a:r>
              <a:rPr lang="en-US"/>
              <a:t>Also consider extending Copilot to scale throughout the organization. Identify high value user cohorts for advanced skill building, but also make sure that you are extending what was done in this Champion group throughout the organization, optimizing the usage patterns they've discovered along this Copilot journey.</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940612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65</a:t>
            </a:fld>
            <a:endParaRPr lang="en-US"/>
          </a:p>
        </p:txBody>
      </p:sp>
    </p:spTree>
    <p:extLst>
      <p:ext uri="{BB962C8B-B14F-4D97-AF65-F5344CB8AC3E}">
        <p14:creationId xmlns:p14="http://schemas.microsoft.com/office/powerpoint/2010/main" val="25090992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93B60-0B97-5299-9916-4588C53C1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282C6-2223-7C6E-048B-C5F8A9114C89}"/>
              </a:ext>
            </a:extLst>
          </p:cNvPr>
          <p:cNvSpPr>
            <a:spLocks noGrp="1" noRot="1" noChangeAspect="1"/>
          </p:cNvSpPr>
          <p:nvPr>
            <p:ph type="sldImg"/>
          </p:nvPr>
        </p:nvSpPr>
        <p:spPr>
          <a:xfrm>
            <a:off x="747713" y="1181100"/>
            <a:ext cx="5667375" cy="3189288"/>
          </a:xfrm>
        </p:spPr>
      </p:sp>
      <p:sp>
        <p:nvSpPr>
          <p:cNvPr id="3" name="Notes Placeholder 2">
            <a:extLst>
              <a:ext uri="{FF2B5EF4-FFF2-40B4-BE49-F238E27FC236}">
                <a16:creationId xmlns:a16="http://schemas.microsoft.com/office/drawing/2014/main" id="{A80F4743-1EAD-2CDC-B9EE-0E82213B5346}"/>
              </a:ext>
            </a:extLst>
          </p:cNvPr>
          <p:cNvSpPr>
            <a:spLocks noGrp="1"/>
          </p:cNvSpPr>
          <p:nvPr>
            <p:ph type="body" idx="1"/>
          </p:nvPr>
        </p:nvSpPr>
        <p:spPr/>
        <p:txBody>
          <a:bodyPr/>
          <a:lstStyle/>
          <a:p>
            <a:endParaRPr lang="en-US" sz="900">
              <a:ea typeface="Calibri"/>
              <a:cs typeface="Calibri"/>
            </a:endParaRPr>
          </a:p>
        </p:txBody>
      </p:sp>
      <p:sp>
        <p:nvSpPr>
          <p:cNvPr id="4" name="Slide Number Placeholder 3">
            <a:extLst>
              <a:ext uri="{FF2B5EF4-FFF2-40B4-BE49-F238E27FC236}">
                <a16:creationId xmlns:a16="http://schemas.microsoft.com/office/drawing/2014/main" id="{1D5B3A5D-FD23-D890-9B2D-828EB86C3F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60513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E35C2-993B-EBD3-8B03-94863AECD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B0889-D6F0-00A0-F897-6E624B13B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32E42-F07C-6702-366A-2E987A28E598}"/>
              </a:ext>
            </a:extLst>
          </p:cNvPr>
          <p:cNvSpPr>
            <a:spLocks noGrp="1"/>
          </p:cNvSpPr>
          <p:nvPr>
            <p:ph type="body" idx="1"/>
          </p:nvPr>
        </p:nvSpPr>
        <p:spPr/>
        <p:txBody>
          <a:bodyPr/>
          <a:lstStyle/>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The Researcher Agent gives organizations the capability they’d expect from a highly paid strategist or researcher. </a:t>
            </a:r>
          </a:p>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By bringing company data from the Graph and third parties to the latest deep reasoning models, and by giving this agent the ability to call other agents, companies can ask the Agent to do the work that underlies the most value-add operations, from product strategy to research to strategic planning. </a:t>
            </a:r>
          </a:p>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End users use the prompt-based model to ask a question whose response builds off internal and/or external data, answer a few clarifying questions to help guide the Agent’s research, adjust the Agent’s proposed research plan, then in a matter of minutes will receive an in-depth report in a Copilot Page. </a:t>
            </a:r>
          </a:p>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From there, they can use multi-turn prompting to edit or append that report, and can dynamically edit or share via the page.</a:t>
            </a:r>
          </a:p>
          <a:p>
            <a:pPr marL="0" indent="0">
              <a:buFontTx/>
              <a:buNone/>
            </a:pPr>
            <a:endParaRPr lang="en-US" sz="1800" b="0" i="0">
              <a:solidFill>
                <a:srgbClr val="000000"/>
              </a:solidFill>
              <a:effectLst/>
              <a:latin typeface="Calibri" panose="020F0502020204030204" pitchFamily="34" charset="0"/>
            </a:endParaRPr>
          </a:p>
          <a:p>
            <a:pPr marL="0" indent="0">
              <a:buFontTx/>
              <a:buNone/>
            </a:pPr>
            <a:r>
              <a:rPr lang="en-US" sz="1800" b="0" i="0">
                <a:solidFill>
                  <a:srgbClr val="000000"/>
                </a:solidFill>
                <a:effectLst/>
                <a:latin typeface="Calibri" panose="020F0502020204030204" pitchFamily="34" charset="0"/>
              </a:rPr>
              <a:t>COMPETITIVE DIFFERENTIATION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a:solidFill>
                  <a:srgbClr val="091F2C"/>
                </a:solidFill>
                <a:effectLst/>
                <a:latin typeface="Segoe Sans Display" pitchFamily="2" charset="0"/>
                <a:cs typeface="Segoe Sans Display" pitchFamily="2" charset="0"/>
              </a:rPr>
              <a:t>The Researcher Agent builds off the models that’ve driven significant excitement in the market by adding the key to unlocking value in organizations—proprietary, organizational data. This data goes beyond a file or even a large database, as it includes the collaborative data that makes up an organization’s processes and the metadata + organizational data that defines the organization itself. By giving Researcher the ability to call other Agents, it serves as a centralized tool to accomplish even the most complex and nuanced business challenges. With this added data, the Researcher Agent is unique in its ability to reference the most relevant data while responding with contextually appropriate responses.</a:t>
            </a:r>
            <a:endParaRPr lang="en-US" sz="1800" b="0">
              <a:solidFill>
                <a:srgbClr val="091F2C"/>
              </a:solidFill>
              <a:latin typeface="Segoe Sans Display"/>
              <a:cs typeface="Segoe Sans Display"/>
            </a:endParaRPr>
          </a:p>
        </p:txBody>
      </p:sp>
      <p:sp>
        <p:nvSpPr>
          <p:cNvPr id="4" name="Slide Number Placeholder 3">
            <a:extLst>
              <a:ext uri="{FF2B5EF4-FFF2-40B4-BE49-F238E27FC236}">
                <a16:creationId xmlns:a16="http://schemas.microsoft.com/office/drawing/2014/main" id="{A57005DE-AEAA-9A8E-971C-A7F777AA6A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6346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C872F-2FBC-BFEE-AF81-F9B7BC845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37C15-FB61-6114-D950-9DB074B0B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219C6-DF46-B66F-1901-E85D75CD0BF9}"/>
              </a:ext>
            </a:extLst>
          </p:cNvPr>
          <p:cNvSpPr>
            <a:spLocks noGrp="1"/>
          </p:cNvSpPr>
          <p:nvPr>
            <p:ph type="body" idx="1"/>
          </p:nvPr>
        </p:nvSpPr>
        <p:spPr/>
        <p:txBody>
          <a:bodyPr/>
          <a:lstStyle/>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Analyst is one of the first reasoning agents of its kind in M365 Copilot, placing sophisticated data analytics capabilities right at your fingertips. </a:t>
            </a:r>
          </a:p>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Powered by our advanced reasoning model post-trained on OpenAI o3-mini, Analyst uses chain-of-thought reasoning to provide a high-quality answer to data analysis questions. </a:t>
            </a:r>
          </a:p>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It progresses through problems iteratively, taking as many steps as necessary to refine its reasoning in a process that mirrors human analytical thinking. </a:t>
            </a:r>
          </a:p>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It can even run Python to tackle your most complex data queries—and you can view the code it’s running in real time to check its work. </a:t>
            </a:r>
          </a:p>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For example, you can use Analyst to turn raw data scattered across multiple spreadsheets into a demand forecast for a new product, a visualization of customer purchasing patterns, or a revenue projection.</a:t>
            </a:r>
            <a:endParaRPr lang="en-US" sz="1200" b="0" i="0">
              <a:solidFill>
                <a:srgbClr val="000000"/>
              </a:solidFill>
              <a:effectLst/>
              <a:latin typeface="Calibri" panose="020F0502020204030204" pitchFamily="34" charset="0"/>
            </a:endParaRPr>
          </a:p>
          <a:p>
            <a:pPr marL="0" indent="0">
              <a:buFontTx/>
              <a:buNone/>
            </a:pPr>
            <a:endParaRPr lang="en-US" sz="1200" b="0" i="0">
              <a:solidFill>
                <a:srgbClr val="000000"/>
              </a:solidFill>
              <a:effectLst/>
              <a:latin typeface="Calibri" panose="020F0502020204030204" pitchFamily="34" charset="0"/>
            </a:endParaRPr>
          </a:p>
          <a:p>
            <a:pPr marL="0" indent="0">
              <a:buFontTx/>
              <a:buNone/>
            </a:pPr>
            <a:r>
              <a:rPr lang="en-US" sz="1200" b="1" i="0">
                <a:solidFill>
                  <a:srgbClr val="000000"/>
                </a:solidFill>
                <a:effectLst/>
                <a:latin typeface="Calibri" panose="020F0502020204030204" pitchFamily="34" charset="0"/>
              </a:rPr>
              <a:t>COMPETITIVE DIFFERENTIATION</a:t>
            </a:r>
          </a:p>
          <a:p>
            <a:pPr algn="l" rtl="0" fontAlgn="base">
              <a:lnSpc>
                <a:spcPts val="1651"/>
              </a:lnSpc>
              <a:spcAft>
                <a:spcPts val="800"/>
              </a:spcAft>
              <a:buNone/>
            </a:pPr>
            <a:r>
              <a:rPr lang="en-US" sz="1800" b="0" i="0">
                <a:solidFill>
                  <a:srgbClr val="000000"/>
                </a:solidFill>
                <a:effectLst/>
                <a:latin typeface="Aptos" panose="020B0004020202020204" pitchFamily="34" charset="0"/>
              </a:rPr>
              <a:t>Traditional LLMs have historically jumped too quickly from problem to proposed solution while failing to adjust to new complexities or gracefully recover from mistakes. With the capability to generate and execute code at every step within its reasoning trajectory, this agent excels at incremental information gathering, constructing hypotheses, course correction, and automatic recovery from errors. </a:t>
            </a:r>
            <a:endParaRPr lang="en-US" b="0" i="0">
              <a:solidFill>
                <a:srgbClr val="000000"/>
              </a:solidFill>
              <a:effectLst/>
              <a:latin typeface="Segoe UI" panose="020B0502040204020203" pitchFamily="34" charset="0"/>
            </a:endParaRPr>
          </a:p>
          <a:p>
            <a:pPr algn="l" rtl="0" fontAlgn="base">
              <a:lnSpc>
                <a:spcPts val="1651"/>
              </a:lnSpc>
              <a:spcAft>
                <a:spcPts val="800"/>
              </a:spcAft>
              <a:buNone/>
            </a:pPr>
            <a:endParaRPr lang="en-US" sz="1800" b="0" i="0">
              <a:solidFill>
                <a:srgbClr val="000000"/>
              </a:solidFill>
              <a:effectLst/>
              <a:latin typeface="Aptos" panose="020B0004020202020204" pitchFamily="34" charset="0"/>
            </a:endParaRPr>
          </a:p>
          <a:p>
            <a:pPr algn="l" rtl="0" fontAlgn="base">
              <a:lnSpc>
                <a:spcPts val="1651"/>
              </a:lnSpc>
              <a:spcAft>
                <a:spcPts val="800"/>
              </a:spcAft>
              <a:buNone/>
            </a:pPr>
            <a:r>
              <a:rPr lang="en-US" sz="1800" b="0" i="0">
                <a:solidFill>
                  <a:srgbClr val="000000"/>
                </a:solidFill>
                <a:effectLst/>
                <a:latin typeface="Aptos" panose="020B0004020202020204" pitchFamily="34" charset="0"/>
              </a:rPr>
              <a:t>The best product comparisons are </a:t>
            </a:r>
            <a:r>
              <a:rPr lang="en-US" sz="1800" b="0" i="0" u="sng" strike="noStrike">
                <a:solidFill>
                  <a:srgbClr val="467886"/>
                </a:solidFill>
                <a:effectLst/>
                <a:latin typeface="Aptos" panose="020B0004020202020204" pitchFamily="34" charset="0"/>
                <a:hlinkClick r:id="rId3"/>
              </a:rPr>
              <a:t>ChatGPT Advanced Data Analysis</a:t>
            </a:r>
            <a:r>
              <a:rPr lang="en-US" sz="1800" b="0" i="0">
                <a:solidFill>
                  <a:srgbClr val="000000"/>
                </a:solidFill>
                <a:effectLst/>
                <a:latin typeface="Aptos" panose="020B0004020202020204" pitchFamily="34" charset="0"/>
              </a:rPr>
              <a:t>, and </a:t>
            </a:r>
            <a:r>
              <a:rPr lang="en-US" sz="1800" b="0" i="0" u="sng" strike="noStrike">
                <a:solidFill>
                  <a:srgbClr val="467886"/>
                </a:solidFill>
                <a:effectLst/>
                <a:latin typeface="Aptos" panose="020B0004020202020204" pitchFamily="34" charset="0"/>
                <a:hlinkClick r:id="rId4"/>
              </a:rPr>
              <a:t>Google Data Science Agent</a:t>
            </a:r>
            <a:r>
              <a:rPr lang="en-US" sz="1800" b="0" i="0">
                <a:solidFill>
                  <a:srgbClr val="000000"/>
                </a:solidFill>
                <a:effectLst/>
                <a:latin typeface="Aptos" panose="020B0004020202020204" pitchFamily="34" charset="0"/>
              </a:rPr>
              <a:t> (not apples to apples given it’s not integrated in Workspace).</a:t>
            </a:r>
            <a:endParaRPr lang="en-US"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1617038E-BEE2-8637-12B2-2114DE20E6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0217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C9DFD-91F4-47DB-AE85-5424B58633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194BD-780E-3C5B-2CA5-BFAE228186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02A7BB-C925-36D3-0CD5-53217F364084}"/>
              </a:ext>
            </a:extLst>
          </p:cNvPr>
          <p:cNvSpPr>
            <a:spLocks noGrp="1"/>
          </p:cNvSpPr>
          <p:nvPr>
            <p:ph type="body" idx="1"/>
          </p:nvPr>
        </p:nvSpPr>
        <p:spPr/>
        <p:txBody>
          <a:bodyPr/>
          <a:lstStyle/>
          <a:p>
            <a:pPr marL="228600" indent="-228600">
              <a:spcBef>
                <a:spcPts val="600"/>
              </a:spcBef>
              <a:buFont typeface="Arial" panose="020B0604020202020204" pitchFamily="34" charset="0"/>
              <a:buChar char="•"/>
            </a:pPr>
            <a:r>
              <a:rPr lang="en-CA" b="0">
                <a:latin typeface="Segoe Sans Display"/>
                <a:cs typeface="Segoe Sans Display"/>
              </a:rPr>
              <a:t>Agent Store, also accessed through the Copilot app, is an agent marketplac</a:t>
            </a:r>
            <a:r>
              <a:rPr lang="en-CA" b="0">
                <a:solidFill>
                  <a:schemeClr val="tx1"/>
                </a:solidFill>
                <a:latin typeface="Segoe Sans Display"/>
                <a:cs typeface="Segoe Sans Display"/>
              </a:rPr>
              <a:t>e featuring agents from Microsoft, partners and customer organizations. If your org builds an agent it wants to deploy org wide in Copilot, Agent store is how you do it. </a:t>
            </a:r>
          </a:p>
          <a:p>
            <a:pPr marL="228600" indent="-228600">
              <a:spcBef>
                <a:spcPts val="600"/>
              </a:spcBef>
              <a:buFont typeface="Arial" panose="020B0604020202020204" pitchFamily="34" charset="0"/>
              <a:buChar char="•"/>
            </a:pPr>
            <a:r>
              <a:rPr lang="en-CA" b="0">
                <a:solidFill>
                  <a:schemeClr val="tx1"/>
                </a:solidFill>
                <a:latin typeface="Segoe Sans Display"/>
                <a:cs typeface="Segoe Sans Display"/>
              </a:rPr>
              <a:t>Its immersive and personalized experience can he</a:t>
            </a:r>
            <a:r>
              <a:rPr lang="en-CA" b="0">
                <a:latin typeface="Segoe Sans Display"/>
                <a:cs typeface="Segoe Sans Display"/>
              </a:rPr>
              <a:t>lp customers </a:t>
            </a:r>
            <a:r>
              <a:rPr lang="en-CA" b="0">
                <a:solidFill>
                  <a:schemeClr val="tx1"/>
                </a:solidFill>
                <a:latin typeface="Segoe Sans Display"/>
                <a:cs typeface="Segoe Sans Display"/>
              </a:rPr>
              <a:t>find and use agents to transform</a:t>
            </a:r>
            <a:r>
              <a:rPr lang="en-CA" b="0">
                <a:latin typeface="Segoe Sans Display"/>
                <a:cs typeface="Segoe Sans Display"/>
              </a:rPr>
              <a:t> work processes and elevate productivity. </a:t>
            </a:r>
            <a:r>
              <a:rPr lang="en-CA" b="0">
                <a:solidFill>
                  <a:schemeClr val="tx1"/>
                </a:solidFill>
                <a:latin typeface="Segoe Sans Display"/>
                <a:cs typeface="Segoe Sans Display"/>
              </a:rPr>
              <a:t>You can also share agents with colleagues via Copilot Chat or other Microsoft 365 Copilot endpoints to boost collaboration. </a:t>
            </a:r>
          </a:p>
          <a:p>
            <a:pPr marL="228600" indent="-228600">
              <a:lnSpc>
                <a:spcPct val="112999"/>
              </a:lnSpc>
              <a:spcBef>
                <a:spcPts val="600"/>
              </a:spcBef>
              <a:buFont typeface="Arial" panose="020B0604020202020204" pitchFamily="34" charset="0"/>
              <a:buChar char="•"/>
            </a:pPr>
            <a:r>
              <a:rPr lang="en-US" b="0">
                <a:solidFill>
                  <a:schemeClr val="tx1"/>
                </a:solidFill>
                <a:latin typeface="Segoe Sans Display"/>
                <a:cs typeface="Segoe Sans Display"/>
              </a:rPr>
              <a:t>All agents, whether developed by Microsoft or partners, undergo strict validation processes to meet enterprise standards for functionality, security, and compliance.  </a:t>
            </a:r>
          </a:p>
          <a:p>
            <a:pPr marL="228600" indent="-228600">
              <a:lnSpc>
                <a:spcPct val="112999"/>
              </a:lnSpc>
              <a:spcBef>
                <a:spcPts val="600"/>
              </a:spcBef>
              <a:buFont typeface="Arial" panose="020B0604020202020204" pitchFamily="34" charset="0"/>
              <a:buChar char="•"/>
            </a:pPr>
            <a:r>
              <a:rPr lang="en-US" b="0">
                <a:solidFill>
                  <a:schemeClr val="tx1"/>
                </a:solidFill>
                <a:latin typeface="Segoe Sans Display"/>
                <a:cs typeface="Segoe Sans Display"/>
              </a:rPr>
              <a:t>IT admins have full visibility and control over how agents are deployed in their organization. </a:t>
            </a:r>
            <a:endParaRPr lang="en-CA" b="0">
              <a:solidFill>
                <a:schemeClr val="tx1"/>
              </a:solidFill>
              <a:latin typeface="Segoe Sans Display"/>
              <a:cs typeface="Segoe Sans Display"/>
            </a:endParaRPr>
          </a:p>
          <a:p>
            <a:endParaRPr lang="en-US"/>
          </a:p>
        </p:txBody>
      </p:sp>
      <p:sp>
        <p:nvSpPr>
          <p:cNvPr id="4" name="Slide Number Placeholder 3">
            <a:extLst>
              <a:ext uri="{FF2B5EF4-FFF2-40B4-BE49-F238E27FC236}">
                <a16:creationId xmlns:a16="http://schemas.microsoft.com/office/drawing/2014/main" id="{90094195-BA1D-B4B2-2892-69C9018C5E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1688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three essential requirements for a successful Copilot deployment. </a:t>
            </a:r>
          </a:p>
          <a:p>
            <a:endParaRPr lang="en-US"/>
          </a:p>
          <a:p>
            <a:r>
              <a:rPr lang="en-US"/>
              <a:t>These are:</a:t>
            </a:r>
            <a:endParaRPr lang="en-US">
              <a:cs typeface="Calibri"/>
            </a:endParaRPr>
          </a:p>
          <a:p>
            <a:pPr marL="228600" indent="-228600">
              <a:buAutoNum type="arabicPeriod"/>
            </a:pPr>
            <a:r>
              <a:rPr lang="en-US"/>
              <a:t>An active, visible </a:t>
            </a:r>
            <a:r>
              <a:rPr lang="en-US" b="1"/>
              <a:t>sponsor</a:t>
            </a:r>
            <a:r>
              <a:rPr lang="en-US"/>
              <a:t> who is ultimately responsible for driving the value across the whole business.</a:t>
            </a:r>
            <a:endParaRPr lang="en-US">
              <a:cs typeface="Calibri"/>
            </a:endParaRPr>
          </a:p>
          <a:p>
            <a:pPr marL="228600" indent="-228600">
              <a:buAutoNum type="arabicPeriod"/>
            </a:pPr>
            <a:r>
              <a:rPr lang="en-US" b="1"/>
              <a:t>Scenarios. T</a:t>
            </a:r>
            <a:r>
              <a:rPr lang="en-US"/>
              <a:t>his is identifying use cases and scenarios where the use of Copilot can drive maximum efficiencies and effective outcomes based on specific business requirements. Remember, Microsoft provide a list of generic scenarios, but you should talk to you customers about what is important to them, based on their project objectives and business priorities. Scenarios will most likely need to be </a:t>
            </a:r>
            <a:r>
              <a:rPr lang="en-US" err="1"/>
              <a:t>customised</a:t>
            </a:r>
            <a:r>
              <a:rPr lang="en-US"/>
              <a:t> based on customer specific roles and responsibilities</a:t>
            </a:r>
            <a:endParaRPr lang="en-US">
              <a:cs typeface="Calibri"/>
            </a:endParaRPr>
          </a:p>
          <a:p>
            <a:pPr marL="228600" indent="-228600">
              <a:buAutoNum type="arabicPeriod"/>
            </a:pPr>
            <a:r>
              <a:rPr lang="en-US" b="1"/>
              <a:t>Security </a:t>
            </a:r>
            <a:r>
              <a:rPr lang="en-US"/>
              <a:t>is a significant consideration for all </a:t>
            </a:r>
            <a:r>
              <a:rPr lang="en-US" err="1"/>
              <a:t>organisations</a:t>
            </a:r>
            <a:r>
              <a:rPr lang="en-US"/>
              <a:t> when deploying Copilot whether that be looking at data governance or compliance as well as ensuring the responsible use of AI within the business. It is important to make sure you have the relevant stakeholders engaged to understand at the earliest opportunity any challenges or considerations that need to be addressed prior to launch.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557032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reminder of the Microsoft resources available to you, including FastTrack, Partners, and Unified Support. </a:t>
            </a:r>
          </a:p>
          <a:p>
            <a:endParaRPr lang="en-US" dirty="0">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70</a:t>
            </a:fld>
            <a:endParaRPr lang="en-US"/>
          </a:p>
        </p:txBody>
      </p:sp>
    </p:spTree>
    <p:extLst>
      <p:ext uri="{BB962C8B-B14F-4D97-AF65-F5344CB8AC3E}">
        <p14:creationId xmlns:p14="http://schemas.microsoft.com/office/powerpoint/2010/main" val="30915065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r>
              <a:rPr lang="en-US"/>
              <a:t>This is an appendix slide with hot links to the relevant training and documentation by implementation phase.</a:t>
            </a:r>
            <a:endParaRPr lang="en-US">
              <a:cs typeface="Calibri"/>
            </a:endParaRP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328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406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636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r>
              <a:rPr lang="en-US"/>
              <a:t>The implementation overview provides a more detailed breakdown of the two workstreams: </a:t>
            </a:r>
            <a:r>
              <a:rPr lang="en-US" b="1"/>
              <a:t>user enablement </a:t>
            </a:r>
            <a:r>
              <a:rPr lang="en-US"/>
              <a:t>and </a:t>
            </a:r>
            <a:r>
              <a:rPr lang="en-US" b="1"/>
              <a:t>technical readiness</a:t>
            </a:r>
            <a:r>
              <a:rPr lang="en-US"/>
              <a:t>. In the following slide we will focus in some more detail on the user enablement requirements.</a:t>
            </a:r>
          </a:p>
          <a:p>
            <a:endParaRPr lang="en-US">
              <a:ea typeface="Calibri"/>
              <a:cs typeface="Calibri"/>
            </a:endParaRP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32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r>
              <a:rPr lang="en-US" b="1"/>
              <a:t>Get ready</a:t>
            </a:r>
            <a:r>
              <a:rPr lang="en-US"/>
              <a:t> is the first phase for any organization. Making sure that the business has secured sponsorship and identified individuals within the organization who are responsible for success as well as early adopters. Early adopters are users who are given access to Copilot ahead of a broader deployment and can be individuals who are particularly welcoming of change (or trying new technology) or can be groups of individuals where a specific use case or business scenario has been identified that can benefit from the use of Copilot. They are generally considered what is commonly known as ‘friendly users’ – typically they will provide constructive feedback directly to the project or program team and are more understanding of the fact that they are an early adopter.</a:t>
            </a:r>
          </a:p>
          <a:p>
            <a:endParaRPr lang="en-US">
              <a:cs typeface="Calibri"/>
            </a:endParaRPr>
          </a:p>
          <a:p>
            <a:r>
              <a:rPr lang="en-US"/>
              <a:t>It is beneficial at the earliest opportunity to identify specific (and high value) use cases where the organization can quickly realize value from the use of copilot. This is generally achieved with ‘intentional’ assignment of licensing based on a specific use case or business requirement.</a:t>
            </a:r>
            <a:endParaRPr lang="en-US">
              <a:cs typeface="Calibri"/>
            </a:endParaRPr>
          </a:p>
          <a:p>
            <a:r>
              <a:rPr lang="en-US"/>
              <a:t>Crucial to the success of your product launch at the outset is to clearly define your success criteria, KPI’s (key performance indicators) and how you will measure success. These outcomes are a necessary factor and will help to ensure that you have the full support of the business as you move into a broader deployment</a:t>
            </a:r>
            <a:endParaRPr lang="en-US">
              <a:cs typeface="Calibri"/>
            </a:endParaRPr>
          </a:p>
          <a:p>
            <a:r>
              <a:rPr lang="en-US"/>
              <a:t> </a:t>
            </a:r>
            <a:endParaRPr lang="en-US">
              <a:cs typeface="Calibri"/>
            </a:endParaRPr>
          </a:p>
          <a:p>
            <a:r>
              <a:rPr lang="en-US"/>
              <a:t>At the </a:t>
            </a:r>
            <a:r>
              <a:rPr lang="en-US" b="1"/>
              <a:t>onboarding and engaging </a:t>
            </a:r>
            <a:r>
              <a:rPr lang="en-US" b="0"/>
              <a:t>phase, </a:t>
            </a:r>
            <a:r>
              <a:rPr lang="en-US"/>
              <a:t>think about how you will manage training and communications and the broader engagement with your users. Think about how that training will be delivered, how that training will also be inclusive, relevant to the business requirements and is updated to reflect changes and improvements as Copilot continues to develop.</a:t>
            </a:r>
          </a:p>
          <a:p>
            <a:endParaRPr lang="en-US"/>
          </a:p>
          <a:p>
            <a:r>
              <a:rPr lang="en-US"/>
              <a:t>Having senior leaders and executives aligned at the early stages with a strong focus on training will reassure users of the commitment from the organization.</a:t>
            </a:r>
          </a:p>
          <a:p>
            <a:r>
              <a:rPr lang="en-US"/>
              <a:t> </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Delivering impact</a:t>
            </a:r>
            <a:r>
              <a:rPr lang="en-US"/>
              <a:t> is determining how to gather and look at user feedback and how to manage and respond to that feedback. It’s also about how do you collect users’ individual success stories, or “a ha” moments, and share them broadly with the organization.</a:t>
            </a:r>
          </a:p>
          <a:p>
            <a:endParaRPr lang="en-US"/>
          </a:p>
          <a:p>
            <a:r>
              <a:rPr lang="en-US" b="1"/>
              <a:t>Expand and optimize</a:t>
            </a:r>
            <a:r>
              <a:rPr lang="en-US" b="0"/>
              <a:t> phase is where you start thinking about extending to new, high value or cross-organizational scenarios, such as creating custom agents with Copilot Studio.</a:t>
            </a:r>
            <a:endParaRPr lang="en-US">
              <a:cs typeface="Calibri"/>
            </a:endParaRP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9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616917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67534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67534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99868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99868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616917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73373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73373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6223570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6223570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9475040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9475040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0444244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0444244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7959093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7959093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334485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334485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3635519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2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3635519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7050686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3_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7050686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966555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70484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4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70484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890129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4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890129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966555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64608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5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64608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9059351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5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9059351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385724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6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385724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279316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3_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279316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227034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4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227034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325836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5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325836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7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09482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7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09482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5092203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1_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5092203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0106903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7757123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1_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7757123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7995453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2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7995453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0106903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6648794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6648794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777865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777865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210461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210461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2219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2219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4807454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4807454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1668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1668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2208595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2208595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766418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766418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8124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568039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568039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059574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8124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059574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04047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04047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07882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07882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7167403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7167403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41802288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41802288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384175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384175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6222257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6222257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a:xfrm>
            <a:off x="381000" y="605441"/>
            <a:ext cx="10515600" cy="590931"/>
          </a:xfrm>
        </p:spPr>
        <p:txBody>
          <a:bodyPr>
            <a:spAutoFit/>
          </a:bodyPr>
          <a:lstStyle>
            <a:lvl1pPr>
              <a:defRPr sz="3600"/>
            </a:lvl1pPr>
          </a:lstStyle>
          <a:p>
            <a:r>
              <a:rPr lang="en-US"/>
              <a:t>Click to edit Master title style</a:t>
            </a:r>
          </a:p>
        </p:txBody>
      </p:sp>
    </p:spTree>
    <p:extLst>
      <p:ext uri="{BB962C8B-B14F-4D97-AF65-F5344CB8AC3E}">
        <p14:creationId xmlns:p14="http://schemas.microsoft.com/office/powerpoint/2010/main" val="167469261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1/14/2025</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a:xfrm>
            <a:off x="381000" y="605441"/>
            <a:ext cx="10515600" cy="590931"/>
          </a:xfrm>
        </p:spPr>
        <p:txBody>
          <a:bodyPr>
            <a:spAutoFit/>
          </a:bodyPr>
          <a:lstStyle>
            <a:lvl1pPr>
              <a:defRPr sz="3600"/>
            </a:lvl1pPr>
          </a:lstStyle>
          <a:p>
            <a:r>
              <a:rPr lang="en-US"/>
              <a:t>Click to edit Master title style</a:t>
            </a:r>
          </a:p>
        </p:txBody>
      </p:sp>
    </p:spTree>
    <p:extLst>
      <p:ext uri="{BB962C8B-B14F-4D97-AF65-F5344CB8AC3E}">
        <p14:creationId xmlns:p14="http://schemas.microsoft.com/office/powerpoint/2010/main" val="16746926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404756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586474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294090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586474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0010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0010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4289280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4289280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263997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263997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682676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910.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682676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80.xml"/><Relationship Id="rId26" Type="http://schemas.openxmlformats.org/officeDocument/2006/relationships/slideLayout" Target="../slideLayouts/slideLayout260.xml"/><Relationship Id="rId39" Type="http://schemas.openxmlformats.org/officeDocument/2006/relationships/slideLayout" Target="../slideLayouts/slideLayout390.xml"/><Relationship Id="rId21" Type="http://schemas.openxmlformats.org/officeDocument/2006/relationships/slideLayout" Target="../slideLayouts/slideLayout210.xml"/><Relationship Id="rId34" Type="http://schemas.openxmlformats.org/officeDocument/2006/relationships/slideLayout" Target="../slideLayouts/slideLayout340.xml"/><Relationship Id="rId42" Type="http://schemas.openxmlformats.org/officeDocument/2006/relationships/slideLayout" Target="../slideLayouts/slideLayout420.xml"/><Relationship Id="rId47" Type="http://schemas.openxmlformats.org/officeDocument/2006/relationships/slideLayout" Target="../slideLayouts/slideLayout470.xml"/><Relationship Id="rId50" Type="http://schemas.openxmlformats.org/officeDocument/2006/relationships/image" Target="../media/image1110.png"/><Relationship Id="rId7" Type="http://schemas.openxmlformats.org/officeDocument/2006/relationships/slideLayout" Target="../slideLayouts/slideLayout710.xml"/><Relationship Id="rId2" Type="http://schemas.openxmlformats.org/officeDocument/2006/relationships/slideLayout" Target="../slideLayouts/slideLayout211.xml"/><Relationship Id="rId16" Type="http://schemas.openxmlformats.org/officeDocument/2006/relationships/slideLayout" Target="../slideLayouts/slideLayout160.xml"/><Relationship Id="rId29" Type="http://schemas.openxmlformats.org/officeDocument/2006/relationships/slideLayout" Target="../slideLayouts/slideLayout290.xml"/><Relationship Id="rId11" Type="http://schemas.openxmlformats.org/officeDocument/2006/relationships/slideLayout" Target="../slideLayouts/slideLayout110.xml"/><Relationship Id="rId24" Type="http://schemas.openxmlformats.org/officeDocument/2006/relationships/slideLayout" Target="../slideLayouts/slideLayout240.xml"/><Relationship Id="rId32" Type="http://schemas.openxmlformats.org/officeDocument/2006/relationships/slideLayout" Target="../slideLayouts/slideLayout320.xml"/><Relationship Id="rId37" Type="http://schemas.openxmlformats.org/officeDocument/2006/relationships/slideLayout" Target="../slideLayouts/slideLayout370.xml"/><Relationship Id="rId40" Type="http://schemas.openxmlformats.org/officeDocument/2006/relationships/slideLayout" Target="../slideLayouts/slideLayout400.xml"/><Relationship Id="rId45" Type="http://schemas.openxmlformats.org/officeDocument/2006/relationships/slideLayout" Target="../slideLayouts/slideLayout450.xml"/><Relationship Id="rId5" Type="http://schemas.openxmlformats.org/officeDocument/2006/relationships/slideLayout" Target="../slideLayouts/slideLayout510.xml"/><Relationship Id="rId15" Type="http://schemas.openxmlformats.org/officeDocument/2006/relationships/slideLayout" Target="../slideLayouts/slideLayout150.xml"/><Relationship Id="rId23" Type="http://schemas.openxmlformats.org/officeDocument/2006/relationships/slideLayout" Target="../slideLayouts/slideLayout230.xml"/><Relationship Id="rId28" Type="http://schemas.openxmlformats.org/officeDocument/2006/relationships/slideLayout" Target="../slideLayouts/slideLayout280.xml"/><Relationship Id="rId36" Type="http://schemas.openxmlformats.org/officeDocument/2006/relationships/slideLayout" Target="../slideLayouts/slideLayout360.xml"/><Relationship Id="rId49" Type="http://schemas.openxmlformats.org/officeDocument/2006/relationships/theme" Target="../theme/theme10.xml"/><Relationship Id="rId10" Type="http://schemas.openxmlformats.org/officeDocument/2006/relationships/slideLayout" Target="../slideLayouts/slideLayout101.xml"/><Relationship Id="rId19" Type="http://schemas.openxmlformats.org/officeDocument/2006/relationships/slideLayout" Target="../slideLayouts/slideLayout190.xml"/><Relationship Id="rId31" Type="http://schemas.openxmlformats.org/officeDocument/2006/relationships/slideLayout" Target="../slideLayouts/slideLayout310.xml"/><Relationship Id="rId44" Type="http://schemas.openxmlformats.org/officeDocument/2006/relationships/slideLayout" Target="../slideLayouts/slideLayout440.xml"/><Relationship Id="rId4" Type="http://schemas.openxmlformats.org/officeDocument/2006/relationships/slideLayout" Target="../slideLayouts/slideLayout410.xml"/><Relationship Id="rId9" Type="http://schemas.openxmlformats.org/officeDocument/2006/relationships/slideLayout" Target="../slideLayouts/slideLayout910.xml"/><Relationship Id="rId14" Type="http://schemas.openxmlformats.org/officeDocument/2006/relationships/slideLayout" Target="../slideLayouts/slideLayout140.xml"/><Relationship Id="rId22" Type="http://schemas.openxmlformats.org/officeDocument/2006/relationships/slideLayout" Target="../slideLayouts/slideLayout220.xml"/><Relationship Id="rId27" Type="http://schemas.openxmlformats.org/officeDocument/2006/relationships/slideLayout" Target="../slideLayouts/slideLayout270.xml"/><Relationship Id="rId30" Type="http://schemas.openxmlformats.org/officeDocument/2006/relationships/slideLayout" Target="../slideLayouts/slideLayout300.xml"/><Relationship Id="rId35" Type="http://schemas.openxmlformats.org/officeDocument/2006/relationships/slideLayout" Target="../slideLayouts/slideLayout350.xml"/><Relationship Id="rId43" Type="http://schemas.openxmlformats.org/officeDocument/2006/relationships/slideLayout" Target="../slideLayouts/slideLayout430.xml"/><Relationship Id="rId48" Type="http://schemas.openxmlformats.org/officeDocument/2006/relationships/slideLayout" Target="../slideLayouts/slideLayout480.xml"/><Relationship Id="rId8" Type="http://schemas.openxmlformats.org/officeDocument/2006/relationships/slideLayout" Target="../slideLayouts/slideLayout810.xml"/><Relationship Id="rId51" Type="http://schemas.openxmlformats.org/officeDocument/2006/relationships/image" Target="../media/image2.svg"/><Relationship Id="rId3" Type="http://schemas.openxmlformats.org/officeDocument/2006/relationships/slideLayout" Target="../slideLayouts/slideLayout311.xml"/><Relationship Id="rId12" Type="http://schemas.openxmlformats.org/officeDocument/2006/relationships/slideLayout" Target="../slideLayouts/slideLayout120.xml"/><Relationship Id="rId17" Type="http://schemas.openxmlformats.org/officeDocument/2006/relationships/slideLayout" Target="../slideLayouts/slideLayout170.xml"/><Relationship Id="rId25" Type="http://schemas.openxmlformats.org/officeDocument/2006/relationships/slideLayout" Target="../slideLayouts/slideLayout250.xml"/><Relationship Id="rId33" Type="http://schemas.openxmlformats.org/officeDocument/2006/relationships/slideLayout" Target="../slideLayouts/slideLayout330.xml"/><Relationship Id="rId38" Type="http://schemas.openxmlformats.org/officeDocument/2006/relationships/slideLayout" Target="../slideLayouts/slideLayout380.xml"/><Relationship Id="rId46" Type="http://schemas.openxmlformats.org/officeDocument/2006/relationships/slideLayout" Target="../slideLayouts/slideLayout460.xml"/><Relationship Id="rId20" Type="http://schemas.openxmlformats.org/officeDocument/2006/relationships/slideLayout" Target="../slideLayouts/slideLayout200.xml"/><Relationship Id="rId41" Type="http://schemas.openxmlformats.org/officeDocument/2006/relationships/slideLayout" Target="../slideLayouts/slideLayout411.xml"/><Relationship Id="rId1" Type="http://schemas.openxmlformats.org/officeDocument/2006/relationships/slideLayout" Target="../slideLayouts/slideLayout111.xml"/><Relationship Id="rId6" Type="http://schemas.openxmlformats.org/officeDocument/2006/relationships/slideLayout" Target="../slideLayouts/slideLayout6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52">
            <a:extLst>
              <a:ext uri="{96DAC541-7B7A-43D3-8B79-37D633B846F1}">
                <asvg:svgBlip xmlns:asvg="http://schemas.microsoft.com/office/drawing/2016/SVG/main" r:embed="rId5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17115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4018"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98385" r:id="rId33"/>
    <p:sldLayoutId id="2147498386" r:id="rId34"/>
    <p:sldLayoutId id="2147498387" r:id="rId35"/>
    <p:sldLayoutId id="2147498388" r:id="rId36"/>
    <p:sldLayoutId id="2147498389" r:id="rId37"/>
    <p:sldLayoutId id="2147498390" r:id="rId38"/>
    <p:sldLayoutId id="2147498391" r:id="rId39"/>
    <p:sldLayoutId id="2147498392" r:id="rId40"/>
    <p:sldLayoutId id="2147498393" r:id="rId41"/>
    <p:sldLayoutId id="2147498394" r:id="rId42"/>
    <p:sldLayoutId id="2147498395" r:id="rId43"/>
    <p:sldLayoutId id="2147498396" r:id="rId44"/>
    <p:sldLayoutId id="2147498397" r:id="rId45"/>
    <p:sldLayoutId id="2147498398" r:id="rId46"/>
    <p:sldLayoutId id="2147498399" r:id="rId47"/>
    <p:sldLayoutId id="2147498400" r:id="rId48"/>
    <p:sldLayoutId id="2147498401" r:id="rId49"/>
    <p:sldLayoutId id="2147498402" r:id="rId50"/>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50">
            <a:extLst>
              <a:ext uri="{96DAC541-7B7A-43D3-8B79-37D633B846F1}">
                <asvg:svgBlip xmlns:asvg="http://schemas.microsoft.com/office/drawing/2016/SVG/main" r:embed="rId5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17115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4018"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98385" r:id="rId33"/>
    <p:sldLayoutId id="2147498386" r:id="rId34"/>
    <p:sldLayoutId id="2147498387" r:id="rId35"/>
    <p:sldLayoutId id="2147498388" r:id="rId36"/>
    <p:sldLayoutId id="2147498389" r:id="rId37"/>
    <p:sldLayoutId id="2147498390" r:id="rId38"/>
    <p:sldLayoutId id="2147498391" r:id="rId39"/>
    <p:sldLayoutId id="2147498392" r:id="rId40"/>
    <p:sldLayoutId id="2147498393" r:id="rId41"/>
    <p:sldLayoutId id="2147498394" r:id="rId42"/>
    <p:sldLayoutId id="2147498395" r:id="rId43"/>
    <p:sldLayoutId id="2147498396" r:id="rId44"/>
    <p:sldLayoutId id="2147498397" r:id="rId45"/>
    <p:sldLayoutId id="2147498398" r:id="rId46"/>
    <p:sldLayoutId id="2147498399" r:id="rId47"/>
    <p:sldLayoutId id="2147498400" r:id="rId48"/>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8" Type="http://schemas.openxmlformats.org/officeDocument/2006/relationships/hyperlink" Target="https://aka.ms/copilotdashboard" TargetMode="External"/><Relationship Id="rId3" Type="http://schemas.openxmlformats.org/officeDocument/2006/relationships/image" Target="../media/image23.png"/><Relationship Id="rId7" Type="http://schemas.openxmlformats.org/officeDocument/2006/relationships/hyperlink" Target="https://learn.microsoft.com/viva/insights/copilot-analytics-introduction"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s://learn.microsoft.com/viva/engage/engage-365-copilot-adoption-platform" TargetMode="External"/><Relationship Id="rId11" Type="http://schemas.openxmlformats.org/officeDocument/2006/relationships/image" Target="../media/image27.svg"/><Relationship Id="rId5" Type="http://schemas.openxmlformats.org/officeDocument/2006/relationships/image" Target="../media/image25.png"/><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hyperlink" Target="https://aka.ms/copilotacadem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29.svg"/></Relationships>
</file>

<file path=ppt/slides/_rels/slide13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30.xml"/><Relationship Id="rId1" Type="http://schemas.openxmlformats.org/officeDocument/2006/relationships/slideLayout" Target="../slideLayouts/slideLayout400.xml"/><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hyperlink" Target="https://aka.ms/eBook/StateofAIChangeReadines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aka.ms/Copilot/StakeholderManagementWorksheet" TargetMode="External"/><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image" Target="../media/image29.sv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4.xml"/><Relationship Id="rId5" Type="http://schemas.openxmlformats.org/officeDocument/2006/relationships/hyperlink" Target="https://aka.ms/Copilot/StakeholderManagementWorksheet" TargetMode="Externa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hyperlink" Target="https://aka.ms/copilot/aicouncilsetupguide" TargetMode="External"/><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hyperlink" Target="https://blogs.microsoft.com/wp-content/uploads/prod/sites/5/2022/06/Microsoft-Responsible-AI-Standard-v2-General-Requirements-3.pdf" TargetMode="External"/><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40.xml"/><Relationship Id="rId4" Type="http://schemas.openxmlformats.org/officeDocument/2006/relationships/image" Target="../media/image29.svg"/></Relationships>
</file>

<file path=ppt/slides/_rels/slide26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60.xml"/><Relationship Id="rId1" Type="http://schemas.openxmlformats.org/officeDocument/2006/relationships/slideLayout" Target="../slideLayouts/slideLayout400.xml"/><Relationship Id="rId4" Type="http://schemas.openxmlformats.org/officeDocument/2006/relationships/image" Target="../media/image29.svg"/></Relationships>
</file>

<file path=ppt/slides/_rels/slide27.xml.rels><?xml version="1.0" encoding="UTF-8" standalone="yes"?>
<Relationships xmlns="http://schemas.openxmlformats.org/package/2006/relationships"><Relationship Id="rId3" Type="http://schemas.openxmlformats.org/officeDocument/2006/relationships/hyperlink" Target="https://aka.ms/Copilot/UserExperienceStrategyDoc" TargetMode="External"/><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4.sv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4.xml"/><Relationship Id="rId6" Type="http://schemas.openxmlformats.org/officeDocument/2006/relationships/image" Target="../media/image38.svg"/><Relationship Id="rId11" Type="http://schemas.openxmlformats.org/officeDocument/2006/relationships/image" Target="../media/image42.svg"/><Relationship Id="rId5" Type="http://schemas.openxmlformats.org/officeDocument/2006/relationships/image" Target="../media/image37.pn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6.svg"/><Relationship Id="rId9" Type="http://schemas.openxmlformats.org/officeDocument/2006/relationships/chart" Target="../charts/chart1.xml"/><Relationship Id="rId1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slide" Target="slide640.xml"/><Relationship Id="rId3" Type="http://schemas.openxmlformats.org/officeDocument/2006/relationships/image" Target="../media/image12.png"/><Relationship Id="rId7" Type="http://schemas.openxmlformats.org/officeDocument/2006/relationships/slide" Target="slide260.xml"/><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13.png"/><Relationship Id="rId11" Type="http://schemas.openxmlformats.org/officeDocument/2006/relationships/image" Target="../media/image165.png"/><Relationship Id="rId5" Type="http://schemas.openxmlformats.org/officeDocument/2006/relationships/image" Target="../media/image140.png"/><Relationship Id="rId10" Type="http://schemas.openxmlformats.org/officeDocument/2006/relationships/slide" Target="slide560.xml"/><Relationship Id="rId4" Type="http://schemas.openxmlformats.org/officeDocument/2006/relationships/slide" Target="slide130.xml"/><Relationship Id="rId9" Type="http://schemas.openxmlformats.org/officeDocument/2006/relationships/image" Target="../media/image14.png"/><Relationship Id="rId14" Type="http://schemas.openxmlformats.org/officeDocument/2006/relationships/image" Target="../media/image170.png"/></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learn.microsoft.com/viva/engage/engage-365-copilot-adoption-platform" TargetMode="External"/><Relationship Id="rId7"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svg"/></Relationships>
</file>

<file path=ppt/slides/_rels/slide31.xml.rels><?xml version="1.0" encoding="UTF-8" standalone="yes"?>
<Relationships xmlns="http://schemas.openxmlformats.org/package/2006/relationships"><Relationship Id="rId3" Type="http://schemas.openxmlformats.org/officeDocument/2006/relationships/hyperlink" Target="https://aka.ms/BuildChampionsProgramGuide" TargetMode="External"/><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34.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40.xml"/><Relationship Id="rId4" Type="http://schemas.openxmlformats.org/officeDocument/2006/relationships/hyperlink" Target="https://aka.ms/M365Champion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36.xml"/><Relationship Id="rId4" Type="http://schemas.openxmlformats.org/officeDocument/2006/relationships/image" Target="../media/image29.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aka.ms/Copilot/ScenarioLibrary" TargetMode="External"/><Relationship Id="rId7"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3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36.xml"/><Relationship Id="rId4" Type="http://schemas.openxmlformats.org/officeDocument/2006/relationships/image" Target="../media/image29.svg"/></Relationships>
</file>

<file path=ppt/slides/_rels/slide45.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28.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45.xml"/><Relationship Id="rId1" Type="http://schemas.openxmlformats.org/officeDocument/2006/relationships/slideLayout" Target="../slideLayouts/slideLayout34.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29.svg"/><Relationship Id="rId9"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hyperlink" Target="https://aka.ms/Copilot/Top10ChatHandout"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hyperlink" Target="https://aka.ms/Copilot/ScenarioLibrary"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aka.ms/UserEngagementTools"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49.xml"/><Relationship Id="rId1" Type="http://schemas.openxmlformats.org/officeDocument/2006/relationships/slideLayout" Target="../slideLayouts/slideLayout36.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hyperlink" Target="https://aka.ms/Copilot/ProAdoptionGuide" TargetMode="External"/><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hyperlink" Target="https://aka.ms/M365Champions" TargetMode="External"/><Relationship Id="rId4" Type="http://schemas.openxmlformats.org/officeDocument/2006/relationships/hyperlink" Target="https://aka.ms/DrivingAdoption"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aka.ms/CopilotAcademy" TargetMode="External"/><Relationship Id="rId7" Type="http://schemas.openxmlformats.org/officeDocument/2006/relationships/hyperlink" Target="https://adoption.microsoft.com/copilot" TargetMode="External"/><Relationship Id="rId2" Type="http://schemas.openxmlformats.org/officeDocument/2006/relationships/notesSlide" Target="../notesSlides/notesSlide50.xml"/><Relationship Id="rId1" Type="http://schemas.openxmlformats.org/officeDocument/2006/relationships/slideLayout" Target="../slideLayouts/slideLayout36.xml"/><Relationship Id="rId6" Type="http://schemas.openxmlformats.org/officeDocument/2006/relationships/hyperlink" Target="https://aka.ms/prompts" TargetMode="External"/><Relationship Id="rId5" Type="http://schemas.openxmlformats.org/officeDocument/2006/relationships/hyperlink" Target="https://aka.ms/copilotM365training" TargetMode="External"/><Relationship Id="rId4" Type="http://schemas.openxmlformats.org/officeDocument/2006/relationships/image" Target="../media/image82.png"/><Relationship Id="rId9"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hyperlink" Target="https://aka.ms/CopilotAcademy"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aka.ms/DriveAdoption" TargetMode="External"/><Relationship Id="rId7" Type="http://schemas.openxmlformats.org/officeDocument/2006/relationships/image" Target="../media/image89.png"/><Relationship Id="rId12"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36.xml"/><Relationship Id="rId6" Type="http://schemas.openxmlformats.org/officeDocument/2006/relationships/image" Target="../media/image88.jpeg"/><Relationship Id="rId11" Type="http://schemas.openxmlformats.org/officeDocument/2006/relationships/image" Target="../media/image91.png"/><Relationship Id="rId5" Type="http://schemas.openxmlformats.org/officeDocument/2006/relationships/hyperlink" Target="https://adoption.microsoft.com/" TargetMode="External"/><Relationship Id="rId10" Type="http://schemas.openxmlformats.org/officeDocument/2006/relationships/hyperlink" Target="https://aka.ms/TeamworkGovernance" TargetMode="External"/><Relationship Id="rId4" Type="http://schemas.openxmlformats.org/officeDocument/2006/relationships/hyperlink" Target="https://learn.microsoft.com/" TargetMode="External"/><Relationship Id="rId9" Type="http://schemas.openxmlformats.org/officeDocument/2006/relationships/hyperlink" Target="http://support.microsoft.com/copilot"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40.xml"/><Relationship Id="rId4" Type="http://schemas.openxmlformats.org/officeDocument/2006/relationships/image" Target="../media/image29.sv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34.xml"/><Relationship Id="rId6" Type="http://schemas.openxmlformats.org/officeDocument/2006/relationships/image" Target="../media/image96.sv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94.svg"/><Relationship Id="rId9" Type="http://schemas.openxmlformats.org/officeDocument/2006/relationships/image" Target="../media/image99.png"/></Relationships>
</file>

<file path=ppt/slides/_rels/slide56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560.xml"/><Relationship Id="rId1" Type="http://schemas.openxmlformats.org/officeDocument/2006/relationships/slideLayout" Target="../slideLayouts/slideLayout400.xml"/><Relationship Id="rId4" Type="http://schemas.openxmlformats.org/officeDocument/2006/relationships/image" Target="../media/image29.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36.xml"/><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s://aka.ms/copilotdashboard" TargetMode="External"/><Relationship Id="rId7" Type="http://schemas.openxmlformats.org/officeDocument/2006/relationships/image" Target="../media/image103.jpe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hyperlink" Target="https://aka.ms/CopilotMetricInterpretations" TargetMode="External"/><Relationship Id="rId9" Type="http://schemas.openxmlformats.org/officeDocument/2006/relationships/image" Target="../media/image105.svg"/></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40.xml"/><Relationship Id="rId4" Type="http://schemas.openxmlformats.org/officeDocument/2006/relationships/image" Target="../media/image29.svg"/></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34.xml"/><Relationship Id="rId6" Type="http://schemas.openxmlformats.org/officeDocument/2006/relationships/image" Target="../media/image107.svg"/><Relationship Id="rId5" Type="http://schemas.openxmlformats.org/officeDocument/2006/relationships/image" Target="../media/image95.png"/><Relationship Id="rId4" Type="http://schemas.microsoft.com/office/2007/relationships/hdphoto" Target="../media/hdphoto3.wdp"/></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9.xml"/><Relationship Id="rId1" Type="http://schemas.openxmlformats.org/officeDocument/2006/relationships/video" Target="https://www.youtube.com/embed/wiEXRtJU-3o?feature=oembed" TargetMode="External"/><Relationship Id="rId6" Type="http://schemas.openxmlformats.org/officeDocument/2006/relationships/hyperlink" Target="https://www.youtube.com/watch?v=YoYOS_Ki1Os&amp;list=PLi9EhCY4z99X3AL0wPDA7nnMcbBZWcn36" TargetMode="External"/><Relationship Id="rId5" Type="http://schemas.openxmlformats.org/officeDocument/2006/relationships/image" Target="../media/image110.jpeg"/><Relationship Id="rId4" Type="http://schemas.openxmlformats.org/officeDocument/2006/relationships/image" Target="../media/image109.jpeg"/></Relationships>
</file>

<file path=ppt/slides/_rels/slide64.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64.xml"/><Relationship Id="rId1" Type="http://schemas.openxmlformats.org/officeDocument/2006/relationships/slideLayout" Target="../slideLayouts/slideLayout49.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svg"/><Relationship Id="rId9" Type="http://schemas.openxmlformats.org/officeDocument/2006/relationships/image" Target="../media/image117.png"/></Relationships>
</file>

<file path=ppt/slides/_rels/slide64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640.xml"/><Relationship Id="rId1" Type="http://schemas.openxmlformats.org/officeDocument/2006/relationships/slideLayout" Target="../slideLayouts/slideLayout400.xml"/><Relationship Id="rId4" Type="http://schemas.openxmlformats.org/officeDocument/2006/relationships/image" Target="../media/image29.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3" Type="http://schemas.openxmlformats.org/officeDocument/2006/relationships/image" Target="../media/image119.png"/><Relationship Id="rId7" Type="http://schemas.openxmlformats.org/officeDocument/2006/relationships/image" Target="../media/image122.png"/><Relationship Id="rId12" Type="http://schemas.openxmlformats.org/officeDocument/2006/relationships/image" Target="../media/image125.png"/><Relationship Id="rId2" Type="http://schemas.openxmlformats.org/officeDocument/2006/relationships/notesSlide" Target="../notesSlides/notesSlide66.xml"/><Relationship Id="rId16" Type="http://schemas.openxmlformats.org/officeDocument/2006/relationships/image" Target="../media/image128.png"/><Relationship Id="rId1" Type="http://schemas.openxmlformats.org/officeDocument/2006/relationships/slideLayout" Target="../slideLayouts/slideLayout49.xml"/><Relationship Id="rId6" Type="http://schemas.openxmlformats.org/officeDocument/2006/relationships/image" Target="../media/image121.png"/><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image" Target="../media/image127.png"/><Relationship Id="rId10" Type="http://schemas.openxmlformats.org/officeDocument/2006/relationships/image" Target="../media/image124.png"/><Relationship Id="rId4" Type="http://schemas.openxmlformats.org/officeDocument/2006/relationships/image" Target="../media/image120.png"/><Relationship Id="rId9" Type="http://schemas.openxmlformats.org/officeDocument/2006/relationships/image" Target="../media/image123.png"/><Relationship Id="rId14" Type="http://schemas.openxmlformats.org/officeDocument/2006/relationships/image" Target="../media/image126.png"/></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7.xml"/><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8.xml"/><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9.xml"/><Relationship Id="rId1" Type="http://schemas.openxmlformats.org/officeDocument/2006/relationships/slideLayout" Target="../slideLayouts/slideLayout49.xml"/><Relationship Id="rId5" Type="http://schemas.openxmlformats.org/officeDocument/2006/relationships/image" Target="../media/image133.png"/><Relationship Id="rId4" Type="http://schemas.openxmlformats.org/officeDocument/2006/relationships/image" Target="../media/image13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hyperlink" Target="https://cloudpartners.transform.microsoft.com/copilot-directory" TargetMode="External"/><Relationship Id="rId2" Type="http://schemas.openxmlformats.org/officeDocument/2006/relationships/notesSlide" Target="../notesSlides/notesSlide70.xml"/><Relationship Id="rId1" Type="http://schemas.openxmlformats.org/officeDocument/2006/relationships/slideLayout" Target="../slideLayouts/slideLayout36.xml"/><Relationship Id="rId5" Type="http://schemas.openxmlformats.org/officeDocument/2006/relationships/hyperlink" Target="https://www.microsoft.com/microsoft-unified" TargetMode="External"/><Relationship Id="rId4" Type="http://schemas.openxmlformats.org/officeDocument/2006/relationships/hyperlink" Target="https://aka.ms/AMC/FASTTRACK" TargetMode="External"/></Relationships>
</file>

<file path=ppt/slides/_rels/slide71.xml.rels><?xml version="1.0" encoding="UTF-8" standalone="yes"?>
<Relationships xmlns="http://schemas.openxmlformats.org/package/2006/relationships"><Relationship Id="rId13" Type="http://schemas.openxmlformats.org/officeDocument/2006/relationships/image" Target="../media/image136.png"/><Relationship Id="rId18" Type="http://schemas.openxmlformats.org/officeDocument/2006/relationships/image" Target="../media/image142.svg"/><Relationship Id="rId26" Type="http://schemas.openxmlformats.org/officeDocument/2006/relationships/hyperlink" Target="https://learn.microsoft.com/microsoft-365-copilot/microsoft-365-copilot-enable-users" TargetMode="External"/><Relationship Id="rId39" Type="http://schemas.openxmlformats.org/officeDocument/2006/relationships/hyperlink" Target="https://learn.microsoft.com/training/modules/optimize-and-extend-microsoft-365-copilot/" TargetMode="External"/><Relationship Id="rId21" Type="http://schemas.openxmlformats.org/officeDocument/2006/relationships/hyperlink" Target="https://aka.ms/Copilot/abouttrust" TargetMode="External"/><Relationship Id="rId34" Type="http://schemas.openxmlformats.org/officeDocument/2006/relationships/hyperlink" Target="https://learn.microsoft.com/microsoft-365-copilot/" TargetMode="External"/><Relationship Id="rId7" Type="http://schemas.openxmlformats.org/officeDocument/2006/relationships/hyperlink" Target="https://www.youtube.com/watch?v=B2-8wrF9Okc&amp;t=1s" TargetMode="External"/><Relationship Id="rId2" Type="http://schemas.openxmlformats.org/officeDocument/2006/relationships/notesSlide" Target="../notesSlides/notesSlide71.xml"/><Relationship Id="rId16" Type="http://schemas.openxmlformats.org/officeDocument/2006/relationships/image" Target="../media/image139.svg"/><Relationship Id="rId20" Type="http://schemas.openxmlformats.org/officeDocument/2006/relationships/hyperlink" Target="https://aka.ms/prompts" TargetMode="External"/><Relationship Id="rId29" Type="http://schemas.openxmlformats.org/officeDocument/2006/relationships/hyperlink" Target="https://learn.microsoft.com/training/paths/empower-workforce-copilot-use-cases/" TargetMode="External"/><Relationship Id="rId41" Type="http://schemas.openxmlformats.org/officeDocument/2006/relationships/hyperlink" Target="https://learn.microsoft.com/training/paths/build-plugins-connectors-microsoft-copilot-microsoft-365/" TargetMode="External"/><Relationship Id="rId1" Type="http://schemas.openxmlformats.org/officeDocument/2006/relationships/slideLayout" Target="../slideLayouts/slideLayout34.xml"/><Relationship Id="rId6" Type="http://schemas.openxmlformats.org/officeDocument/2006/relationships/hyperlink" Target="https://learn.microsoft.com/training/paths/prepare-your-organization-microsoft-365-copilot/" TargetMode="External"/><Relationship Id="rId11" Type="http://schemas.openxmlformats.org/officeDocument/2006/relationships/image" Target="../media/image134.png"/><Relationship Id="rId24" Type="http://schemas.openxmlformats.org/officeDocument/2006/relationships/hyperlink" Target="https://www.youtube.com/watch?v=wSWufOsqwjQ" TargetMode="External"/><Relationship Id="rId32" Type="http://schemas.openxmlformats.org/officeDocument/2006/relationships/hyperlink" Target="https://support.microsoft.com/topic/edit-a-copilot-prompt-to-make-it-your-own-4f766981-dd4c-4038-a025-0f88c67fd9db" TargetMode="External"/><Relationship Id="rId37" Type="http://schemas.openxmlformats.org/officeDocument/2006/relationships/hyperlink" Target="https://learn.microsoft.com/microsoft-365-copilot/extensibility/" TargetMode="External"/><Relationship Id="rId40" Type="http://schemas.openxmlformats.org/officeDocument/2006/relationships/hyperlink" Target="https://learn.microsoft.com/training/paths/power-virtual-agents-enhance/" TargetMode="External"/><Relationship Id="rId5" Type="http://schemas.openxmlformats.org/officeDocument/2006/relationships/hyperlink" Target="https://aka.ms/copilot/EnablementCourse" TargetMode="External"/><Relationship Id="rId15" Type="http://schemas.openxmlformats.org/officeDocument/2006/relationships/image" Target="../media/image138.png"/><Relationship Id="rId23" Type="http://schemas.openxmlformats.org/officeDocument/2006/relationships/hyperlink" Target="https://learn.microsoft.com/training/paths/get-started-with-microsoft-365-copilot/" TargetMode="External"/><Relationship Id="rId28" Type="http://schemas.openxmlformats.org/officeDocument/2006/relationships/image" Target="../media/image144.svg"/><Relationship Id="rId36" Type="http://schemas.openxmlformats.org/officeDocument/2006/relationships/hyperlink" Target="https://adoption.microsoft.com/enabling-modern-collaboration/" TargetMode="External"/><Relationship Id="rId10" Type="http://schemas.openxmlformats.org/officeDocument/2006/relationships/hyperlink" Target="https://learn.microsoft.com/microsoft-365-copilot/microsoft-365-copilot-requirements" TargetMode="External"/><Relationship Id="rId19" Type="http://schemas.openxmlformats.org/officeDocument/2006/relationships/hyperlink" Target="https://aka.ms/Copilot/UserExperienceStrategyDoc" TargetMode="External"/><Relationship Id="rId31" Type="http://schemas.openxmlformats.org/officeDocument/2006/relationships/hyperlink" Target="https://support.microsoft.com/topic/get-better-results-with-copilot-prompting-77251d6c-e162-479d-b398-9e46cf73da55" TargetMode="External"/><Relationship Id="rId4" Type="http://schemas.openxmlformats.org/officeDocument/2006/relationships/hyperlink" Target="https://aka.ms/Copilot/AICouncilGuide" TargetMode="External"/><Relationship Id="rId9" Type="http://schemas.openxmlformats.org/officeDocument/2006/relationships/hyperlink" Target="https://learn.microsoft.com/microsoft-365-copilot/microsoft-365-copilot-privacy" TargetMode="External"/><Relationship Id="rId14" Type="http://schemas.openxmlformats.org/officeDocument/2006/relationships/image" Target="../media/image137.svg"/><Relationship Id="rId22" Type="http://schemas.openxmlformats.org/officeDocument/2006/relationships/hyperlink" Target="https://support.microsoft.com/topic/learn-about-copilot-prompts-f6c3b467-f07c-4db1-ae54-ffac96184dd5" TargetMode="External"/><Relationship Id="rId27" Type="http://schemas.openxmlformats.org/officeDocument/2006/relationships/image" Target="../media/image143.png"/><Relationship Id="rId30" Type="http://schemas.openxmlformats.org/officeDocument/2006/relationships/hyperlink" Target="https://learn.microsoft.com/training/paths/craft-effective-prompts-copilot-microsoft-365/" TargetMode="External"/><Relationship Id="rId35" Type="http://schemas.openxmlformats.org/officeDocument/2006/relationships/hyperlink" Target="https://learn.microsoft.com/viva/insights/org-team-insights/copilot-dashboard" TargetMode="External"/><Relationship Id="rId8" Type="http://schemas.openxmlformats.org/officeDocument/2006/relationships/hyperlink" Target="https://www.youtube.com/watch?v=oeX0lsMA69U" TargetMode="External"/><Relationship Id="rId3" Type="http://schemas.openxmlformats.org/officeDocument/2006/relationships/hyperlink" Target="https://youtu.be/N6yiyXRNCJY" TargetMode="External"/><Relationship Id="rId12" Type="http://schemas.openxmlformats.org/officeDocument/2006/relationships/image" Target="../media/image135.svg"/><Relationship Id="rId17" Type="http://schemas.openxmlformats.org/officeDocument/2006/relationships/image" Target="../media/image141.png"/><Relationship Id="rId25" Type="http://schemas.openxmlformats.org/officeDocument/2006/relationships/hyperlink" Target="https://learn.microsoft.com/security/zero-trust/zero-trust-microsoft-365-copilot?view=o365-worldwide" TargetMode="External"/><Relationship Id="rId33" Type="http://schemas.openxmlformats.org/officeDocument/2006/relationships/hyperlink" Target="https://support.microsoft.com/topic/share-your-best-prompts-75402b14-b419-494d-9e58-1709b4f334a2" TargetMode="External"/><Relationship Id="rId38" Type="http://schemas.openxmlformats.org/officeDocument/2006/relationships/hyperlink" Target="https://learn.microsoft.com/training/paths/work-power-virtual-agents/"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learn.microsoft.com/graph/connecting-external-content-connectors-overview" TargetMode="External"/><Relationship Id="rId13" Type="http://schemas.openxmlformats.org/officeDocument/2006/relationships/hyperlink" Target="https://www.microsoft.com/trust-center/privacy?rtc=1" TargetMode="External"/><Relationship Id="rId3" Type="http://schemas.openxmlformats.org/officeDocument/2006/relationships/hyperlink" Target="https://support.microsoft.com/topic/chatgpt-vs-microsoft-365-copilot-what-s-the-difference-8fdec864-72b1-46e1-afcb-8c12280d712f" TargetMode="External"/><Relationship Id="rId7" Type="http://schemas.openxmlformats.org/officeDocument/2006/relationships/hyperlink" Target="https://learn.microsoft.com/graph/overview" TargetMode="External"/><Relationship Id="rId12" Type="http://schemas.openxmlformats.org/officeDocument/2006/relationships/hyperlink" Target="https://privacy.microsoft.com/privacystatement" TargetMode="External"/><Relationship Id="rId17" Type="http://schemas.openxmlformats.org/officeDocument/2006/relationships/hyperlink" Target="https://learn.microsoft.com/compliance/assurance/assurance-microsoft-365-isolation-controls?view=o365-worldwide" TargetMode="External"/><Relationship Id="rId2" Type="http://schemas.openxmlformats.org/officeDocument/2006/relationships/notesSlide" Target="../notesSlides/notesSlide72.xml"/><Relationship Id="rId16" Type="http://schemas.openxmlformats.org/officeDocument/2006/relationships/hyperlink" Target="https://learn.microsoft.com/microsoft-365/compliance/customer-lockbox-requests?view=o365-worldwide" TargetMode="External"/><Relationship Id="rId1" Type="http://schemas.openxmlformats.org/officeDocument/2006/relationships/slideLayout" Target="../slideLayouts/slideLayout5.xml"/><Relationship Id="rId6" Type="http://schemas.openxmlformats.org/officeDocument/2006/relationships/hyperlink" Target="https://www.youtube.com/watch?v=KtsVRCsdvoU&amp;t" TargetMode="External"/><Relationship Id="rId11" Type="http://schemas.openxmlformats.org/officeDocument/2006/relationships/hyperlink" Target="https://privacy.microsoft.com/" TargetMode="External"/><Relationship Id="rId5" Type="http://schemas.openxmlformats.org/officeDocument/2006/relationships/hyperlink" Target="https://www.youtube.com/watch?v=B2-8wrF9Okc" TargetMode="External"/><Relationship Id="rId15" Type="http://schemas.openxmlformats.org/officeDocument/2006/relationships/hyperlink" Target="https://learn.microsoft.com/SharePoint/sites/user-permissions-and-permission-levels" TargetMode="External"/><Relationship Id="rId10" Type="http://schemas.openxmlformats.org/officeDocument/2006/relationships/hyperlink" Target="https://learn.microsoft.com/legal/cognitive-services/openai/data-privacy" TargetMode="External"/><Relationship Id="rId4" Type="http://schemas.openxmlformats.org/officeDocument/2006/relationships/hyperlink" Target="https://support.microsoft.com/topic/get-started-with-microsoft-365-copilot-chat-5b00a52d-7296-48ee-b938-b95b7209f737" TargetMode="External"/><Relationship Id="rId9" Type="http://schemas.openxmlformats.org/officeDocument/2006/relationships/hyperlink" Target="https://learn.microsoft.com/microsoft-365-copilot/microsoft-365-copilot-privacy" TargetMode="External"/><Relationship Id="rId14" Type="http://schemas.openxmlformats.org/officeDocument/2006/relationships/hyperlink" Target="https://learn.microsoft.com/windows-server/networking/technologies/ipam/role-based-access-control"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learn.microsoft.com/compliance/regulatory/offering-home" TargetMode="External"/><Relationship Id="rId13" Type="http://schemas.openxmlformats.org/officeDocument/2006/relationships/hyperlink" Target="https://learn.microsoft.com/microsoft-365/admin/misc/feedback-user-control?view=o365-worldwide" TargetMode="External"/><Relationship Id="rId18" Type="http://schemas.openxmlformats.org/officeDocument/2006/relationships/hyperlink" Target="https://learn.microsoft.com/azure/cloud-adoption-framework/innovate/best-practices/trusted-ai" TargetMode="External"/><Relationship Id="rId3" Type="http://schemas.openxmlformats.org/officeDocument/2006/relationships/hyperlink" Target="https://www.microsoft.com/trust-center/privacy/european-data-boundary-eudb?rtc=1" TargetMode="External"/><Relationship Id="rId7" Type="http://schemas.openxmlformats.org/officeDocument/2006/relationships/hyperlink" Target="https://servicetrust.microsoft.com/" TargetMode="External"/><Relationship Id="rId12" Type="http://schemas.openxmlformats.org/officeDocument/2006/relationships/hyperlink" Target="https://learn.microsoft.com/microsoft-365/enterprise/microsoft-365-isolation-in-microsoft-365?view=o365-worldwide" TargetMode="External"/><Relationship Id="rId17" Type="http://schemas.openxmlformats.org/officeDocument/2006/relationships/hyperlink" Target="https://www.microsoft.com/ai/our-approach?activetab=pivot1:primaryr5" TargetMode="External"/><Relationship Id="rId2" Type="http://schemas.openxmlformats.org/officeDocument/2006/relationships/notesSlide" Target="../notesSlides/notesSlide73.xml"/><Relationship Id="rId16" Type="http://schemas.openxmlformats.org/officeDocument/2006/relationships/hyperlink" Target="https://aka.ms/Copilot/TranscriptionManagement" TargetMode="External"/><Relationship Id="rId1" Type="http://schemas.openxmlformats.org/officeDocument/2006/relationships/slideLayout" Target="../slideLayouts/slideLayout5.xml"/><Relationship Id="rId6" Type="http://schemas.openxmlformats.org/officeDocument/2006/relationships/hyperlink" Target="https://learn.microsoft.com/en-us/azure/information-protection/configure-usage-rights" TargetMode="External"/><Relationship Id="rId11" Type="http://schemas.openxmlformats.org/officeDocument/2006/relationships/hyperlink" Target="https://learn.microsoft.com/azure/information-protection/configure-usage-rights" TargetMode="External"/><Relationship Id="rId5" Type="http://schemas.openxmlformats.org/officeDocument/2006/relationships/hyperlink" Target="https://learn.microsoft.com/compliance/" TargetMode="External"/><Relationship Id="rId15" Type="http://schemas.openxmlformats.org/officeDocument/2006/relationships/hyperlink" Target="https://learn.microsoft.com/microsoftsearch/overview-microsoft-search" TargetMode="External"/><Relationship Id="rId10" Type="http://schemas.openxmlformats.org/officeDocument/2006/relationships/hyperlink" Target="https://learn.microsoft.com/legal/gdpr" TargetMode="External"/><Relationship Id="rId19" Type="http://schemas.openxmlformats.org/officeDocument/2006/relationships/hyperlink" Target="https://aka.ms/May25WhitePaper" TargetMode="External"/><Relationship Id="rId4" Type="http://schemas.openxmlformats.org/officeDocument/2006/relationships/hyperlink" Target="https://learn.microsoft.com/privacy/eudb/eu-data-boundary-learn" TargetMode="External"/><Relationship Id="rId9" Type="http://schemas.openxmlformats.org/officeDocument/2006/relationships/hyperlink" Target="https://learn.microsoft.com/compliance/regulatory/gdpr" TargetMode="External"/><Relationship Id="rId14" Type="http://schemas.openxmlformats.org/officeDocument/2006/relationships/hyperlink" Target="https://learn.microsoft.com/microsoft-365/admin/manage/manage-feedback-ms-org?view=o365-worldwid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hyperlink" Target="https://learn.microsoft.com/" TargetMode="External"/><Relationship Id="rId3" Type="http://schemas.openxmlformats.org/officeDocument/2006/relationships/image" Target="../media/image19.png"/><Relationship Id="rId7" Type="http://schemas.openxmlformats.org/officeDocument/2006/relationships/hyperlink" Target="https://adoption.microsoft.com/fasttrack/" TargetMode="External"/><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hyperlink" Target="https://www.microsoft.com/microsoft-unified" TargetMode="External"/><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hyperlink" Target="https://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1CF65-4173-C437-0689-CF741C55C1A2}"/>
              </a:ext>
            </a:extLst>
          </p:cNvPr>
          <p:cNvSpPr>
            <a:spLocks noGrp="1"/>
          </p:cNvSpPr>
          <p:nvPr>
            <p:ph type="title"/>
          </p:nvPr>
        </p:nvSpPr>
        <p:spPr>
          <a:xfrm>
            <a:off x="381000" y="605441"/>
            <a:ext cx="10515600" cy="590931"/>
          </a:xfrm>
        </p:spPr>
        <p:txBody>
          <a:bodyPr/>
          <a:lstStyle/>
          <a:p>
            <a:r>
              <a:rPr lang="en-US"/>
              <a:t>Speaker notes</a:t>
            </a:r>
          </a:p>
        </p:txBody>
      </p:sp>
      <p:sp>
        <p:nvSpPr>
          <p:cNvPr id="5" name="Text Placeholder 4">
            <a:extLst>
              <a:ext uri="{FF2B5EF4-FFF2-40B4-BE49-F238E27FC236}">
                <a16:creationId xmlns:a16="http://schemas.microsoft.com/office/drawing/2014/main" id="{4C477C08-2A4B-311A-5903-253423B03022}"/>
              </a:ext>
            </a:extLst>
          </p:cNvPr>
          <p:cNvSpPr>
            <a:spLocks noGrp="1"/>
          </p:cNvSpPr>
          <p:nvPr>
            <p:ph type="body" sz="quarter" idx="4294967295"/>
          </p:nvPr>
        </p:nvSpPr>
        <p:spPr>
          <a:xfrm>
            <a:off x="381000" y="1436688"/>
            <a:ext cx="11018838" cy="3003899"/>
          </a:xfrm>
        </p:spPr>
        <p:txBody>
          <a:bodyPr vert="horz" wrap="square" lIns="0" tIns="0" rIns="0" bIns="0" rtlCol="0" anchor="t">
            <a:spAutoFit/>
          </a:bodyPr>
          <a:lstStyle/>
          <a:p>
            <a:pPr marL="0" marR="0" lvl="0" indent="0" algn="l" defTabSz="914400" rtl="0" eaLnBrk="1" fontAlgn="auto" latinLnBrk="0" hangingPunct="1">
              <a:spcAft>
                <a:spcPts val="600"/>
              </a:spcAft>
              <a:buClrTx/>
              <a:buSzTx/>
              <a:buFontTx/>
              <a:buNone/>
              <a:tabLst/>
              <a:defRPr/>
            </a:pPr>
            <a:r>
              <a:rPr lang="en-US" dirty="0">
                <a:latin typeface="+mj-lt"/>
              </a:rPr>
              <a:t>Purpose</a:t>
            </a:r>
            <a:r>
              <a:rPr kumimoji="0" lang="en-US" b="0" i="0" u="none" strike="noStrike" kern="1200" cap="none" spc="0" normalizeH="0" baseline="0" noProof="0" dirty="0">
                <a:ln>
                  <a:noFill/>
                </a:ln>
                <a:effectLst/>
                <a:uLnTx/>
                <a:uFillTx/>
                <a:latin typeface="+mj-lt"/>
                <a:ea typeface="+mn-ea"/>
                <a:cs typeface="+mn-cs"/>
              </a:rPr>
              <a:t>: </a:t>
            </a:r>
          </a:p>
          <a:p>
            <a:pPr marL="0" marR="0" lvl="0" indent="0" algn="l" defTabSz="914400" rtl="0" eaLnBrk="1" fontAlgn="auto" latinLnBrk="0" hangingPunct="1">
              <a:spcAft>
                <a:spcPts val="600"/>
              </a:spcAft>
              <a:buClrTx/>
              <a:buSzTx/>
              <a:buFontTx/>
              <a:buNone/>
              <a:tabLst/>
              <a:defRPr/>
            </a:pPr>
            <a:r>
              <a:rPr kumimoji="0" lang="en-US" sz="2000" b="0" i="0" u="none" strike="noStrike" kern="1200" cap="none" spc="0" normalizeH="0" baseline="0" noProof="0" dirty="0">
                <a:ln>
                  <a:noFill/>
                </a:ln>
                <a:effectLst/>
                <a:uLnTx/>
                <a:uFillTx/>
                <a:latin typeface="Segoe UI"/>
                <a:ea typeface="+mn-ea"/>
                <a:cs typeface="+mn-cs"/>
              </a:rPr>
              <a:t>This User Enablement Guide is intended to allow you to enable our customers for success in driving user satisfaction with Microsoft 365 Copilot Chat. </a:t>
            </a:r>
          </a:p>
          <a:p>
            <a:pPr marL="0" marR="0" lvl="0" indent="0" algn="l" defTabSz="914400" rtl="0" eaLnBrk="1" fontAlgn="auto" latinLnBrk="0" hangingPunct="1">
              <a:spcAft>
                <a:spcPts val="600"/>
              </a:spcAft>
              <a:buClrTx/>
              <a:buSzTx/>
              <a:buFontTx/>
              <a:buNone/>
              <a:tabLst/>
              <a:defRPr/>
            </a:pPr>
            <a:endParaRPr lang="en-US" sz="2000" dirty="0">
              <a:latin typeface="+mj-lt"/>
            </a:endParaRPr>
          </a:p>
          <a:p>
            <a:pPr marL="0" marR="0" lvl="0" indent="0" algn="l" defTabSz="914400" rtl="0" eaLnBrk="1" fontAlgn="auto" latinLnBrk="0" hangingPunct="1">
              <a:spcAft>
                <a:spcPts val="600"/>
              </a:spcAft>
              <a:buClrTx/>
              <a:buSzTx/>
              <a:buFontTx/>
              <a:buNone/>
              <a:tabLst/>
              <a:defRPr/>
            </a:pPr>
            <a:r>
              <a:rPr lang="en-US" dirty="0">
                <a:latin typeface="+mj-lt"/>
              </a:rPr>
              <a:t>Outcomes: </a:t>
            </a:r>
          </a:p>
          <a:p>
            <a:pPr marL="0" marR="0" lvl="0" indent="0" algn="l" defTabSz="914400" rtl="0" eaLnBrk="1" fontAlgn="auto" latinLnBrk="0" hangingPunct="1">
              <a:buClrTx/>
              <a:buSzTx/>
              <a:buFontTx/>
              <a:buNone/>
              <a:tabLst/>
              <a:defRPr/>
            </a:pPr>
            <a:r>
              <a:rPr lang="en-US" sz="2000" dirty="0">
                <a:latin typeface="Segoe UI"/>
              </a:rPr>
              <a:t>Identify key actions and best practices for the user enablement workstream.</a:t>
            </a:r>
          </a:p>
          <a:p>
            <a:pPr marL="0" marR="0" lvl="0" indent="0" algn="l" defTabSz="914400" rtl="0" eaLnBrk="1" fontAlgn="auto" latinLnBrk="0" hangingPunct="1">
              <a:buClrTx/>
              <a:buSzTx/>
              <a:buFontTx/>
              <a:buNone/>
              <a:tabLst/>
              <a:defRPr/>
            </a:pPr>
            <a:r>
              <a:rPr lang="en-US" sz="2000" dirty="0">
                <a:latin typeface="Segoe UI"/>
              </a:rPr>
              <a:t>Educate on user enablement framework in the context of the overall implementation.</a:t>
            </a:r>
          </a:p>
          <a:p>
            <a:pPr marL="0" marR="0" lvl="0" indent="0" algn="l" defTabSz="914400" rtl="0" eaLnBrk="1" fontAlgn="auto" latinLnBrk="0" hangingPunct="1">
              <a:buClrTx/>
              <a:buSzTx/>
              <a:buFontTx/>
              <a:buNone/>
              <a:tabLst/>
              <a:defRPr/>
            </a:pPr>
            <a:r>
              <a:rPr kumimoji="0" lang="en-US" sz="2000" b="0" i="0" u="none" strike="noStrike" kern="1200" cap="none" spc="0" normalizeH="0" baseline="0" noProof="0" dirty="0">
                <a:ln>
                  <a:noFill/>
                </a:ln>
                <a:effectLst/>
                <a:uLnTx/>
                <a:uFillTx/>
                <a:latin typeface="Segoe UI"/>
                <a:ea typeface="+mn-ea"/>
                <a:cs typeface="+mn-cs"/>
              </a:rPr>
              <a:t>Deliver guidance for using Microsoft provided tools through the user enablement lifecycle.</a:t>
            </a:r>
            <a:endParaRPr lang="en-US" sz="2000" dirty="0">
              <a:latin typeface="Segoe UI"/>
            </a:endParaRPr>
          </a:p>
        </p:txBody>
      </p:sp>
    </p:spTree>
    <p:extLst>
      <p:ext uri="{BB962C8B-B14F-4D97-AF65-F5344CB8AC3E}">
        <p14:creationId xmlns:p14="http://schemas.microsoft.com/office/powerpoint/2010/main" val="6772149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3F8A-3B4E-B9D5-F1EC-00E8CF201906}"/>
            </a:ext>
          </a:extLst>
        </p:cNvPr>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CB52A6A-F538-C5E1-10E9-B02EE26C2ADC}"/>
              </a:ext>
              <a:ext uri="{C183D7F6-B498-43B3-948B-1728B52AA6E4}">
                <adec:decorative xmlns:adec="http://schemas.microsoft.com/office/drawing/2017/decorative" val="1"/>
              </a:ext>
            </a:extLst>
          </p:cNvPr>
          <p:cNvCxnSpPr>
            <a:cxnSpLocks/>
          </p:cNvCxnSpPr>
          <p:nvPr userDrawn="1"/>
        </p:nvCxnSpPr>
        <p:spPr>
          <a:xfrm flipV="1">
            <a:off x="11014989" y="3253416"/>
            <a:ext cx="0" cy="1265327"/>
          </a:xfrm>
          <a:prstGeom prst="line">
            <a:avLst/>
          </a:prstGeom>
          <a:noFill/>
          <a:ln w="6350" cap="flat" cmpd="sng" algn="ctr">
            <a:solidFill>
              <a:srgbClr val="9399A1"/>
            </a:solidFill>
            <a:prstDash val="solid"/>
            <a:miter lim="800000"/>
          </a:ln>
          <a:effectLst/>
        </p:spPr>
      </p:cxnSp>
      <p:cxnSp>
        <p:nvCxnSpPr>
          <p:cNvPr id="43" name="Straight Connector 42">
            <a:extLst>
              <a:ext uri="{FF2B5EF4-FFF2-40B4-BE49-F238E27FC236}">
                <a16:creationId xmlns:a16="http://schemas.microsoft.com/office/drawing/2014/main" id="{80E53B7B-E93B-D35C-0E02-4DDB426040B0}"/>
              </a:ext>
              <a:ext uri="{C183D7F6-B498-43B3-948B-1728B52AA6E4}">
                <adec:decorative xmlns:adec="http://schemas.microsoft.com/office/drawing/2017/decorative" val="1"/>
              </a:ext>
            </a:extLst>
          </p:cNvPr>
          <p:cNvCxnSpPr>
            <a:cxnSpLocks/>
          </p:cNvCxnSpPr>
          <p:nvPr/>
        </p:nvCxnSpPr>
        <p:spPr>
          <a:xfrm flipV="1">
            <a:off x="6146869" y="3707183"/>
            <a:ext cx="0" cy="813152"/>
          </a:xfrm>
          <a:prstGeom prst="line">
            <a:avLst/>
          </a:prstGeom>
          <a:noFill/>
          <a:ln w="6350" cap="flat" cmpd="sng" algn="ctr">
            <a:solidFill>
              <a:srgbClr val="9399A1"/>
            </a:solidFill>
            <a:prstDash val="solid"/>
            <a:miter lim="800000"/>
          </a:ln>
          <a:effectLst/>
        </p:spPr>
      </p:cxnSp>
      <p:grpSp>
        <p:nvGrpSpPr>
          <p:cNvPr id="21" name="Group 20">
            <a:extLst>
              <a:ext uri="{FF2B5EF4-FFF2-40B4-BE49-F238E27FC236}">
                <a16:creationId xmlns:a16="http://schemas.microsoft.com/office/drawing/2014/main" id="{FC777278-C9AF-E773-8323-C71797A96080}"/>
              </a:ext>
              <a:ext uri="{C183D7F6-B498-43B3-948B-1728B52AA6E4}">
                <adec:decorative xmlns:adec="http://schemas.microsoft.com/office/drawing/2017/decorative" val="1"/>
              </a:ext>
            </a:extLst>
          </p:cNvPr>
          <p:cNvGrpSpPr/>
          <p:nvPr/>
        </p:nvGrpSpPr>
        <p:grpSpPr>
          <a:xfrm>
            <a:off x="1150731" y="3253416"/>
            <a:ext cx="256032" cy="1367349"/>
            <a:chOff x="1098343" y="3580937"/>
            <a:chExt cx="256032" cy="1426310"/>
          </a:xfrm>
        </p:grpSpPr>
        <p:cxnSp>
          <p:nvCxnSpPr>
            <p:cNvPr id="82" name="Straight Connector 81">
              <a:extLst>
                <a:ext uri="{FF2B5EF4-FFF2-40B4-BE49-F238E27FC236}">
                  <a16:creationId xmlns:a16="http://schemas.microsoft.com/office/drawing/2014/main" id="{91588386-893D-1C0D-DFAF-E1E88A82BBC0}"/>
                </a:ext>
                <a:ext uri="{C183D7F6-B498-43B3-948B-1728B52AA6E4}">
                  <adec:decorative xmlns:adec="http://schemas.microsoft.com/office/drawing/2017/decorative" val="0"/>
                </a:ext>
              </a:extLst>
            </p:cNvPr>
            <p:cNvCxnSpPr>
              <a:cxnSpLocks/>
            </p:cNvCxnSpPr>
            <p:nvPr userDrawn="1"/>
          </p:nvCxnSpPr>
          <p:spPr>
            <a:xfrm flipV="1">
              <a:off x="1226359" y="3580937"/>
              <a:ext cx="0" cy="1325880"/>
            </a:xfrm>
            <a:prstGeom prst="line">
              <a:avLst/>
            </a:prstGeom>
            <a:noFill/>
            <a:ln w="6350" cap="flat" cmpd="sng" algn="ctr">
              <a:solidFill>
                <a:srgbClr val="9399A1"/>
              </a:solidFill>
              <a:prstDash val="solid"/>
              <a:miter lim="800000"/>
            </a:ln>
            <a:effectLst/>
          </p:spPr>
        </p:cxnSp>
        <p:sp>
          <p:nvSpPr>
            <p:cNvPr id="83" name="Oval 82">
              <a:extLst>
                <a:ext uri="{FF2B5EF4-FFF2-40B4-BE49-F238E27FC236}">
                  <a16:creationId xmlns:a16="http://schemas.microsoft.com/office/drawing/2014/main" id="{F39CA03A-1E9B-7570-F653-5D4FF11A2D88}"/>
                </a:ext>
                <a:ext uri="{C183D7F6-B498-43B3-948B-1728B52AA6E4}">
                  <adec:decorative xmlns:adec="http://schemas.microsoft.com/office/drawing/2017/decorative" val="0"/>
                </a:ext>
              </a:extLst>
            </p:cNvPr>
            <p:cNvSpPr/>
            <p:nvPr userDrawn="1"/>
          </p:nvSpPr>
          <p:spPr>
            <a:xfrm>
              <a:off x="1098343"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sp>
        <p:nvSpPr>
          <p:cNvPr id="78" name="Title 6">
            <a:extLst>
              <a:ext uri="{FF2B5EF4-FFF2-40B4-BE49-F238E27FC236}">
                <a16:creationId xmlns:a16="http://schemas.microsoft.com/office/drawing/2014/main" id="{586BD566-E3D2-BBDB-E80C-55E0E315C86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a:lnSpc>
                <a:spcPct val="90000"/>
              </a:lnSpc>
              <a:spcBef>
                <a:spcPct val="0"/>
              </a:spcBef>
              <a:buNone/>
              <a:defRPr sz="3600" spc="-50">
                <a:ln w="3175">
                  <a:noFill/>
                </a:ln>
                <a:latin typeface="+mj-lt"/>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50" normalizeH="0" baseline="0" noProof="0">
                <a:ln w="3175">
                  <a:noFill/>
                </a:ln>
                <a:solidFill>
                  <a:prstClr val="black"/>
                </a:solidFill>
                <a:effectLst/>
                <a:uLnTx/>
                <a:uFillTx/>
                <a:latin typeface="Segoe UI Semibold" panose="020B0502040204020203" pitchFamily="34" charset="0"/>
                <a:ea typeface="+mn-ea"/>
                <a:cs typeface="Segoe UI Semibold" panose="020B0502040204020203" pitchFamily="34" charset="0"/>
              </a:rPr>
              <a:t>Implementation project summary</a:t>
            </a:r>
          </a:p>
        </p:txBody>
      </p:sp>
      <p:sp>
        <p:nvSpPr>
          <p:cNvPr id="2" name="TextBox 1">
            <a:extLst>
              <a:ext uri="{FF2B5EF4-FFF2-40B4-BE49-F238E27FC236}">
                <a16:creationId xmlns:a16="http://schemas.microsoft.com/office/drawing/2014/main" id="{4B60F7D9-80E7-750E-A5A6-BF14626BF3E4}"/>
              </a:ext>
            </a:extLst>
          </p:cNvPr>
          <p:cNvSpPr txBox="1"/>
          <p:nvPr/>
        </p:nvSpPr>
        <p:spPr>
          <a:xfrm>
            <a:off x="3596269" y="1049481"/>
            <a:ext cx="5357232" cy="627864"/>
          </a:xfrm>
          <a:prstGeom prst="rect">
            <a:avLst/>
          </a:prstGeom>
          <a:noFill/>
        </p:spPr>
        <p:txBody>
          <a:bodyPr wrap="square" lIns="182880" tIns="146304" rIns="182880" bIns="146304" rtlCol="0">
            <a:spAutoFit/>
          </a:bodyPr>
          <a:lstStyle>
            <a:defPPr>
              <a:defRPr lang="en-US"/>
            </a:defPPr>
            <a:lvl1pPr algn="ctr">
              <a:lnSpc>
                <a:spcPct val="90000"/>
              </a:lnSpc>
              <a:spcAft>
                <a:spcPts val="600"/>
              </a:spcAft>
              <a:defRPr b="1" cap="none">
                <a:solidFill>
                  <a:schemeClr val="accent6"/>
                </a:solidFill>
                <a:latin typeface="+mj-lt"/>
                <a:cs typeface="Segoe UI" panose="020B0502040204020203" pitchFamily="34" charset="0"/>
              </a:defRPr>
            </a:lvl1pPr>
          </a:lstStyle>
          <a:p>
            <a:pPr>
              <a:defRPr/>
            </a:pPr>
            <a:r>
              <a:rPr lang="en-US" sz="2400" b="0">
                <a:solidFill>
                  <a:srgbClr val="0078D4"/>
                </a:solidFill>
                <a:latin typeface="Segoe UI Semibold"/>
              </a:rPr>
              <a:t>Shared milestone view</a:t>
            </a:r>
          </a:p>
        </p:txBody>
      </p:sp>
      <p:sp>
        <p:nvSpPr>
          <p:cNvPr id="20" name="Text Placeholder 22">
            <a:extLst>
              <a:ext uri="{FF2B5EF4-FFF2-40B4-BE49-F238E27FC236}">
                <a16:creationId xmlns:a16="http://schemas.microsoft.com/office/drawing/2014/main" id="{9E9F1AD5-EEC5-0A1C-3486-3A117273DE9C}"/>
              </a:ext>
            </a:extLst>
          </p:cNvPr>
          <p:cNvSpPr txBox="1">
            <a:spLocks/>
          </p:cNvSpPr>
          <p:nvPr/>
        </p:nvSpPr>
        <p:spPr>
          <a:xfrm>
            <a:off x="236960" y="3611594"/>
            <a:ext cx="665162" cy="268288"/>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tx1"/>
                </a:solidFill>
                <a:effectLst/>
                <a:uLnTx/>
                <a:uFillTx/>
                <a:latin typeface="Segoe UI Semibold"/>
                <a:ea typeface="+mn-ea"/>
                <a:cs typeface="+mn-cs"/>
              </a:rPr>
              <a:t>Weeks</a:t>
            </a:r>
          </a:p>
        </p:txBody>
      </p:sp>
      <p:sp>
        <p:nvSpPr>
          <p:cNvPr id="5" name="Text Placeholder 6">
            <a:extLst>
              <a:ext uri="{FF2B5EF4-FFF2-40B4-BE49-F238E27FC236}">
                <a16:creationId xmlns:a16="http://schemas.microsoft.com/office/drawing/2014/main" id="{12B3F72D-DCAC-AC80-2A51-EFD0C27B3171}"/>
              </a:ext>
            </a:extLst>
          </p:cNvPr>
          <p:cNvSpPr txBox="1">
            <a:spLocks/>
          </p:cNvSpPr>
          <p:nvPr/>
        </p:nvSpPr>
        <p:spPr>
          <a:xfrm>
            <a:off x="10267979" y="394493"/>
            <a:ext cx="1165460" cy="324815"/>
          </a:xfrm>
          <a:prstGeom prst="roundRect">
            <a:avLst>
              <a:gd name="adj" fmla="val 7782"/>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a:t>First 30 days</a:t>
            </a:r>
          </a:p>
        </p:txBody>
      </p:sp>
      <p:sp>
        <p:nvSpPr>
          <p:cNvPr id="35" name="Text Placeholder 5">
            <a:extLst>
              <a:ext uri="{FF2B5EF4-FFF2-40B4-BE49-F238E27FC236}">
                <a16:creationId xmlns:a16="http://schemas.microsoft.com/office/drawing/2014/main" id="{D31E517A-62BE-07B7-4DF8-FB5D8730A92B}"/>
              </a:ext>
            </a:extLst>
          </p:cNvPr>
          <p:cNvSpPr txBox="1">
            <a:spLocks/>
          </p:cNvSpPr>
          <p:nvPr/>
        </p:nvSpPr>
        <p:spPr>
          <a:xfrm>
            <a:off x="99071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C03BC4"/>
                </a:solidFill>
                <a:effectLst/>
                <a:uLnTx/>
                <a:uFillTx/>
                <a:latin typeface="Segoe UI Semibold" panose="020B0502040204020203" pitchFamily="34" charset="0"/>
                <a:ea typeface="+mn-ea"/>
                <a:cs typeface="Segoe UI Semibold" panose="020B0502040204020203" pitchFamily="34" charset="0"/>
              </a:rPr>
              <a:t>00</a:t>
            </a:r>
          </a:p>
        </p:txBody>
      </p:sp>
      <p:sp>
        <p:nvSpPr>
          <p:cNvPr id="235" name="Text Placeholder 4">
            <a:extLst>
              <a:ext uri="{FF2B5EF4-FFF2-40B4-BE49-F238E27FC236}">
                <a16:creationId xmlns:a16="http://schemas.microsoft.com/office/drawing/2014/main" id="{9C32F17E-C283-C411-30CE-1EA41EBF2806}"/>
              </a:ext>
            </a:extLst>
          </p:cNvPr>
          <p:cNvSpPr txBox="1">
            <a:spLocks/>
          </p:cNvSpPr>
          <p:nvPr/>
        </p:nvSpPr>
        <p:spPr>
          <a:xfrm>
            <a:off x="843715" y="2374868"/>
            <a:ext cx="864903" cy="878548"/>
          </a:xfrm>
          <a:prstGeom prst="roundRect">
            <a:avLst>
              <a:gd name="adj" fmla="val 10220"/>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spcBef>
                <a:spcPts val="600"/>
              </a:spcBef>
            </a:pPr>
            <a:r>
              <a:rPr lang="en-US" sz="1000" dirty="0"/>
              <a:t>Purchase decision</a:t>
            </a:r>
          </a:p>
        </p:txBody>
      </p:sp>
      <p:sp>
        <p:nvSpPr>
          <p:cNvPr id="11" name="Text Placeholder 11">
            <a:extLst>
              <a:ext uri="{FF2B5EF4-FFF2-40B4-BE49-F238E27FC236}">
                <a16:creationId xmlns:a16="http://schemas.microsoft.com/office/drawing/2014/main" id="{8741E020-E59D-F905-C240-EAC93A1AF877}"/>
              </a:ext>
            </a:extLst>
          </p:cNvPr>
          <p:cNvSpPr txBox="1">
            <a:spLocks/>
          </p:cNvSpPr>
          <p:nvPr/>
        </p:nvSpPr>
        <p:spPr>
          <a:xfrm>
            <a:off x="180221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01</a:t>
            </a:r>
          </a:p>
        </p:txBody>
      </p:sp>
      <p:sp>
        <p:nvSpPr>
          <p:cNvPr id="54" name="Text Placeholder 7">
            <a:extLst>
              <a:ext uri="{FF2B5EF4-FFF2-40B4-BE49-F238E27FC236}">
                <a16:creationId xmlns:a16="http://schemas.microsoft.com/office/drawing/2014/main" id="{03DA34CA-2B0A-3027-E19D-5AD83AFCCE41}"/>
              </a:ext>
            </a:extLst>
          </p:cNvPr>
          <p:cNvSpPr txBox="1">
            <a:spLocks/>
          </p:cNvSpPr>
          <p:nvPr/>
        </p:nvSpPr>
        <p:spPr>
          <a:xfrm>
            <a:off x="1341933" y="4785204"/>
            <a:ext cx="1321545" cy="840510"/>
          </a:xfrm>
          <a:prstGeom prst="roundRect">
            <a:avLst>
              <a:gd name="adj" fmla="val 8723"/>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spcBef>
                <a:spcPts val="600"/>
              </a:spcBef>
            </a:pPr>
            <a:r>
              <a:rPr lang="en-US" sz="1000" dirty="0"/>
              <a:t>Stakeholder alignment</a:t>
            </a:r>
          </a:p>
          <a:p>
            <a:pPr>
              <a:spcBef>
                <a:spcPts val="600"/>
              </a:spcBef>
            </a:pPr>
            <a:r>
              <a:rPr lang="en-US" sz="1000" dirty="0"/>
              <a:t>Define comms ROB and tools</a:t>
            </a:r>
          </a:p>
        </p:txBody>
      </p:sp>
      <p:sp>
        <p:nvSpPr>
          <p:cNvPr id="12" name="Text Placeholder 12">
            <a:extLst>
              <a:ext uri="{FF2B5EF4-FFF2-40B4-BE49-F238E27FC236}">
                <a16:creationId xmlns:a16="http://schemas.microsoft.com/office/drawing/2014/main" id="{15EF1A42-A229-5F0F-4831-38A88429E1D1}"/>
              </a:ext>
            </a:extLst>
          </p:cNvPr>
          <p:cNvSpPr txBox="1">
            <a:spLocks/>
          </p:cNvSpPr>
          <p:nvPr/>
        </p:nvSpPr>
        <p:spPr>
          <a:xfrm>
            <a:off x="261372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02</a:t>
            </a:r>
          </a:p>
        </p:txBody>
      </p:sp>
      <p:sp>
        <p:nvSpPr>
          <p:cNvPr id="45" name="Text Placeholder 4">
            <a:extLst>
              <a:ext uri="{FF2B5EF4-FFF2-40B4-BE49-F238E27FC236}">
                <a16:creationId xmlns:a16="http://schemas.microsoft.com/office/drawing/2014/main" id="{30B8B1D4-DD0E-3B9F-BD56-E98C71CC265C}"/>
              </a:ext>
            </a:extLst>
          </p:cNvPr>
          <p:cNvSpPr txBox="1">
            <a:spLocks/>
          </p:cNvSpPr>
          <p:nvPr/>
        </p:nvSpPr>
        <p:spPr>
          <a:xfrm>
            <a:off x="1871980" y="2119890"/>
            <a:ext cx="1306915" cy="1133526"/>
          </a:xfrm>
          <a:prstGeom prst="roundRect">
            <a:avLst>
              <a:gd name="adj" fmla="val 10321"/>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spcBef>
                <a:spcPts val="600"/>
              </a:spcBef>
            </a:pPr>
            <a:r>
              <a:rPr lang="en-US" sz="1000" dirty="0"/>
              <a:t>Complete foundational learning</a:t>
            </a:r>
          </a:p>
          <a:p>
            <a:pPr>
              <a:spcBef>
                <a:spcPts val="600"/>
              </a:spcBef>
            </a:pPr>
            <a:r>
              <a:rPr lang="en-US" sz="1000" dirty="0"/>
              <a:t>Assemble team</a:t>
            </a:r>
          </a:p>
          <a:p>
            <a:pPr>
              <a:spcBef>
                <a:spcPts val="600"/>
              </a:spcBef>
            </a:pPr>
            <a:r>
              <a:rPr lang="en-US" sz="1000" dirty="0"/>
              <a:t>Share prioritized scenarios</a:t>
            </a:r>
          </a:p>
        </p:txBody>
      </p:sp>
      <p:sp>
        <p:nvSpPr>
          <p:cNvPr id="13" name="Text Placeholder 19">
            <a:extLst>
              <a:ext uri="{FF2B5EF4-FFF2-40B4-BE49-F238E27FC236}">
                <a16:creationId xmlns:a16="http://schemas.microsoft.com/office/drawing/2014/main" id="{390D5E25-B662-DAB0-C10C-86054397367B}"/>
              </a:ext>
            </a:extLst>
          </p:cNvPr>
          <p:cNvSpPr txBox="1">
            <a:spLocks/>
          </p:cNvSpPr>
          <p:nvPr/>
        </p:nvSpPr>
        <p:spPr>
          <a:xfrm>
            <a:off x="342522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03</a:t>
            </a:r>
          </a:p>
        </p:txBody>
      </p:sp>
      <p:sp>
        <p:nvSpPr>
          <p:cNvPr id="233" name="Text Placeholder 4">
            <a:extLst>
              <a:ext uri="{FF2B5EF4-FFF2-40B4-BE49-F238E27FC236}">
                <a16:creationId xmlns:a16="http://schemas.microsoft.com/office/drawing/2014/main" id="{CD4F7168-C589-74EC-E584-CC43DB810FFE}"/>
              </a:ext>
            </a:extLst>
          </p:cNvPr>
          <p:cNvSpPr txBox="1">
            <a:spLocks/>
          </p:cNvSpPr>
          <p:nvPr/>
        </p:nvSpPr>
        <p:spPr>
          <a:xfrm>
            <a:off x="2796104" y="4785203"/>
            <a:ext cx="1403899" cy="950712"/>
          </a:xfrm>
          <a:prstGeom prst="roundRect">
            <a:avLst>
              <a:gd name="adj" fmla="val 10851"/>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spcBef>
                <a:spcPts val="600"/>
              </a:spcBef>
            </a:pPr>
            <a:r>
              <a:rPr lang="en-US" sz="1000" dirty="0"/>
              <a:t>Deliver shared implementation plan </a:t>
            </a:r>
          </a:p>
        </p:txBody>
      </p:sp>
      <p:sp>
        <p:nvSpPr>
          <p:cNvPr id="14" name="Text Placeholder 18">
            <a:extLst>
              <a:ext uri="{FF2B5EF4-FFF2-40B4-BE49-F238E27FC236}">
                <a16:creationId xmlns:a16="http://schemas.microsoft.com/office/drawing/2014/main" id="{95031F1A-2CB6-CB57-DA9E-2E8DC8EB7608}"/>
              </a:ext>
            </a:extLst>
          </p:cNvPr>
          <p:cNvSpPr txBox="1">
            <a:spLocks/>
          </p:cNvSpPr>
          <p:nvPr/>
        </p:nvSpPr>
        <p:spPr>
          <a:xfrm>
            <a:off x="423673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04</a:t>
            </a:r>
          </a:p>
        </p:txBody>
      </p:sp>
      <p:sp>
        <p:nvSpPr>
          <p:cNvPr id="50" name="Text Placeholder 6">
            <a:extLst>
              <a:ext uri="{FF2B5EF4-FFF2-40B4-BE49-F238E27FC236}">
                <a16:creationId xmlns:a16="http://schemas.microsoft.com/office/drawing/2014/main" id="{D282B1AA-0999-8E15-60CE-5C3DA265EDDF}"/>
              </a:ext>
            </a:extLst>
          </p:cNvPr>
          <p:cNvSpPr txBox="1">
            <a:spLocks/>
          </p:cNvSpPr>
          <p:nvPr/>
        </p:nvSpPr>
        <p:spPr>
          <a:xfrm>
            <a:off x="3342257" y="1942336"/>
            <a:ext cx="2288040" cy="1311080"/>
          </a:xfrm>
          <a:prstGeom prst="roundRect">
            <a:avLst>
              <a:gd name="adj" fmla="val 7782"/>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Helpdesk onboarding</a:t>
            </a:r>
          </a:p>
          <a:p>
            <a:r>
              <a:rPr lang="en-US" dirty="0"/>
              <a:t>Review community </a:t>
            </a:r>
            <a:br>
              <a:rPr lang="en-US" dirty="0"/>
            </a:br>
            <a:r>
              <a:rPr lang="en-US" dirty="0"/>
              <a:t>management plan</a:t>
            </a:r>
          </a:p>
          <a:p>
            <a:r>
              <a:rPr lang="en-US" dirty="0"/>
              <a:t>Launch training content and </a:t>
            </a:r>
            <a:br>
              <a:rPr lang="en-US" dirty="0"/>
            </a:br>
            <a:r>
              <a:rPr lang="en-US" dirty="0"/>
              <a:t>office hours</a:t>
            </a:r>
          </a:p>
        </p:txBody>
      </p:sp>
      <p:sp>
        <p:nvSpPr>
          <p:cNvPr id="15" name="Text Placeholder 17">
            <a:extLst>
              <a:ext uri="{FF2B5EF4-FFF2-40B4-BE49-F238E27FC236}">
                <a16:creationId xmlns:a16="http://schemas.microsoft.com/office/drawing/2014/main" id="{9E658A13-0043-1234-1CCF-B63BC6E0AC02}"/>
              </a:ext>
            </a:extLst>
          </p:cNvPr>
          <p:cNvSpPr txBox="1">
            <a:spLocks/>
          </p:cNvSpPr>
          <p:nvPr/>
        </p:nvSpPr>
        <p:spPr>
          <a:xfrm>
            <a:off x="504823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05</a:t>
            </a:r>
          </a:p>
        </p:txBody>
      </p:sp>
      <p:sp>
        <p:nvSpPr>
          <p:cNvPr id="8" name="Rectangle: Rounded Corners 7">
            <a:extLst>
              <a:ext uri="{FF2B5EF4-FFF2-40B4-BE49-F238E27FC236}">
                <a16:creationId xmlns:a16="http://schemas.microsoft.com/office/drawing/2014/main" id="{AB866447-FEA1-0A40-A0DD-AE0A1EB8E420}"/>
              </a:ext>
            </a:extLst>
          </p:cNvPr>
          <p:cNvSpPr/>
          <p:nvPr/>
        </p:nvSpPr>
        <p:spPr>
          <a:xfrm>
            <a:off x="4332629" y="4779731"/>
            <a:ext cx="1412761" cy="956184"/>
          </a:xfrm>
          <a:prstGeom prst="roundRect">
            <a:avLst>
              <a:gd name="adj" fmla="val 10242"/>
            </a:avLst>
          </a:prstGeom>
          <a:solidFill>
            <a:srgbClr val="D59ED7">
              <a:alpha val="47000"/>
            </a:srgbClr>
          </a:solidFill>
        </p:spPr>
        <p:txBody>
          <a:bodyPr vert="horz" lIns="0" tIns="91440" rIns="0" bIns="45720" rtlCol="0" anchor="ctr" anchorCtr="0">
            <a:noAutofit/>
          </a:bodyPr>
          <a:lstStyle/>
          <a:p>
            <a:pPr marL="9525" algn="ctr">
              <a:lnSpc>
                <a:spcPct val="90000"/>
              </a:lnSpc>
              <a:spcBef>
                <a:spcPts val="600"/>
              </a:spcBef>
              <a:buClr>
                <a:srgbClr val="8E006C"/>
              </a:buClr>
            </a:pPr>
            <a:r>
              <a:rPr lang="en-US" sz="1000" dirty="0">
                <a:solidFill>
                  <a:schemeClr val="tx1"/>
                </a:solidFill>
                <a:latin typeface="Segoe UI" panose="020B0502040204020203" pitchFamily="34" charset="0"/>
                <a:cs typeface="Segoe UI" panose="020B0502040204020203" pitchFamily="34" charset="0"/>
              </a:rPr>
              <a:t>Ensure data security</a:t>
            </a:r>
            <a:br>
              <a:rPr lang="en-US" sz="1000" dirty="0">
                <a:solidFill>
                  <a:schemeClr val="tx1"/>
                </a:solidFill>
                <a:latin typeface="Segoe UI" panose="020B0502040204020203" pitchFamily="34" charset="0"/>
                <a:cs typeface="Segoe UI" panose="020B0502040204020203" pitchFamily="34" charset="0"/>
              </a:rPr>
            </a:br>
            <a:r>
              <a:rPr lang="en-US" sz="1000" dirty="0">
                <a:solidFill>
                  <a:schemeClr val="tx1"/>
                </a:solidFill>
                <a:latin typeface="Segoe UI" panose="020B0502040204020203" pitchFamily="34" charset="0"/>
                <a:cs typeface="Segoe UI" panose="020B0502040204020203" pitchFamily="34" charset="0"/>
              </a:rPr>
              <a:t>controls are in place</a:t>
            </a:r>
          </a:p>
          <a:p>
            <a:pPr marL="9525" algn="ctr">
              <a:lnSpc>
                <a:spcPct val="90000"/>
              </a:lnSpc>
              <a:spcBef>
                <a:spcPts val="600"/>
              </a:spcBef>
              <a:buClr>
                <a:srgbClr val="8E006C"/>
              </a:buClr>
            </a:pPr>
            <a:r>
              <a:rPr lang="en-US" sz="1000" dirty="0">
                <a:solidFill>
                  <a:schemeClr val="tx1"/>
                </a:solidFill>
                <a:latin typeface="Segoe UI" panose="020B0502040204020203" pitchFamily="34" charset="0"/>
                <a:cs typeface="Segoe UI" panose="020B0502040204020203" pitchFamily="34" charset="0"/>
              </a:rPr>
              <a:t>Install apps, assign licenses</a:t>
            </a:r>
          </a:p>
        </p:txBody>
      </p:sp>
      <p:sp>
        <p:nvSpPr>
          <p:cNvPr id="6" name="Text Placeholder 6">
            <a:extLst>
              <a:ext uri="{FF2B5EF4-FFF2-40B4-BE49-F238E27FC236}">
                <a16:creationId xmlns:a16="http://schemas.microsoft.com/office/drawing/2014/main" id="{A4411576-5835-B77F-A9EB-51C6D78A9B9C}"/>
              </a:ext>
            </a:extLst>
          </p:cNvPr>
          <p:cNvSpPr txBox="1">
            <a:spLocks/>
          </p:cNvSpPr>
          <p:nvPr/>
        </p:nvSpPr>
        <p:spPr>
          <a:xfrm>
            <a:off x="10267979" y="828440"/>
            <a:ext cx="1165460" cy="324815"/>
          </a:xfrm>
          <a:prstGeom prst="roundRect">
            <a:avLst>
              <a:gd name="adj" fmla="val 7782"/>
            </a:avLst>
          </a:prstGeom>
          <a:solidFill>
            <a:srgbClr val="8DC8E8">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dirty="0"/>
              <a:t>30-60 days</a:t>
            </a:r>
          </a:p>
        </p:txBody>
      </p:sp>
      <p:sp>
        <p:nvSpPr>
          <p:cNvPr id="36" name="Text Placeholder 16">
            <a:extLst>
              <a:ext uri="{FF2B5EF4-FFF2-40B4-BE49-F238E27FC236}">
                <a16:creationId xmlns:a16="http://schemas.microsoft.com/office/drawing/2014/main" id="{6CED7B2B-EFCD-705F-FF7B-C54E77CEE99F}"/>
              </a:ext>
            </a:extLst>
          </p:cNvPr>
          <p:cNvSpPr txBox="1">
            <a:spLocks/>
          </p:cNvSpPr>
          <p:nvPr/>
        </p:nvSpPr>
        <p:spPr>
          <a:xfrm>
            <a:off x="585974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C03BC4"/>
                </a:solidFill>
                <a:effectLst/>
                <a:uLnTx/>
                <a:uFillTx/>
                <a:latin typeface="Segoe UI Semibold" panose="020B0502040204020203" pitchFamily="34" charset="0"/>
                <a:ea typeface="+mn-ea"/>
                <a:cs typeface="Segoe UI Semibold" panose="020B0502040204020203" pitchFamily="34" charset="0"/>
              </a:rPr>
              <a:t>06</a:t>
            </a:r>
          </a:p>
        </p:txBody>
      </p:sp>
      <p:sp>
        <p:nvSpPr>
          <p:cNvPr id="236" name="Text Placeholder 4">
            <a:extLst>
              <a:ext uri="{FF2B5EF4-FFF2-40B4-BE49-F238E27FC236}">
                <a16:creationId xmlns:a16="http://schemas.microsoft.com/office/drawing/2014/main" id="{CDB92B18-36F5-CBE8-9DDB-18D79C75C548}"/>
              </a:ext>
            </a:extLst>
          </p:cNvPr>
          <p:cNvSpPr txBox="1">
            <a:spLocks/>
          </p:cNvSpPr>
          <p:nvPr/>
        </p:nvSpPr>
        <p:spPr>
          <a:xfrm>
            <a:off x="5878016" y="4779729"/>
            <a:ext cx="2265162" cy="956184"/>
          </a:xfrm>
          <a:prstGeom prst="roundRect">
            <a:avLst>
              <a:gd name="adj" fmla="val 11398"/>
            </a:avLst>
          </a:prstGeom>
          <a:solidFill>
            <a:srgbClr val="8DC8E8">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Ensure reporting roles assigned</a:t>
            </a:r>
          </a:p>
          <a:p>
            <a:r>
              <a:rPr lang="en-US" dirty="0"/>
              <a:t>Update support systems</a:t>
            </a:r>
          </a:p>
          <a:p>
            <a:r>
              <a:rPr lang="en-US" dirty="0"/>
              <a:t>Enhance Center of Excellence</a:t>
            </a:r>
          </a:p>
        </p:txBody>
      </p:sp>
      <p:sp>
        <p:nvSpPr>
          <p:cNvPr id="16" name="Text Placeholder 15">
            <a:extLst>
              <a:ext uri="{FF2B5EF4-FFF2-40B4-BE49-F238E27FC236}">
                <a16:creationId xmlns:a16="http://schemas.microsoft.com/office/drawing/2014/main" id="{E1A4C6C6-C262-BE4B-4FB6-114BCB667E1F}"/>
              </a:ext>
            </a:extLst>
          </p:cNvPr>
          <p:cNvSpPr txBox="1">
            <a:spLocks/>
          </p:cNvSpPr>
          <p:nvPr/>
        </p:nvSpPr>
        <p:spPr>
          <a:xfrm>
            <a:off x="667124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07</a:t>
            </a:r>
          </a:p>
        </p:txBody>
      </p:sp>
      <p:sp>
        <p:nvSpPr>
          <p:cNvPr id="239" name="Text Placeholder 4">
            <a:extLst>
              <a:ext uri="{FF2B5EF4-FFF2-40B4-BE49-F238E27FC236}">
                <a16:creationId xmlns:a16="http://schemas.microsoft.com/office/drawing/2014/main" id="{9D64D732-D187-FF47-95E6-81D0730C80A6}"/>
              </a:ext>
            </a:extLst>
          </p:cNvPr>
          <p:cNvSpPr txBox="1">
            <a:spLocks/>
          </p:cNvSpPr>
          <p:nvPr/>
        </p:nvSpPr>
        <p:spPr>
          <a:xfrm>
            <a:off x="5793660" y="2281905"/>
            <a:ext cx="2200442" cy="971511"/>
          </a:xfrm>
          <a:prstGeom prst="roundRect">
            <a:avLst>
              <a:gd name="adj" fmla="val 9052"/>
            </a:avLst>
          </a:prstGeom>
          <a:solidFill>
            <a:srgbClr val="8DC8E8">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Triage of daily feedback</a:t>
            </a:r>
          </a:p>
          <a:p>
            <a:r>
              <a:rPr lang="en-US"/>
              <a:t>Review shared support process</a:t>
            </a:r>
          </a:p>
          <a:p>
            <a:r>
              <a:rPr lang="en-US"/>
              <a:t>Launch progressive skilling content</a:t>
            </a:r>
          </a:p>
        </p:txBody>
      </p:sp>
      <p:sp>
        <p:nvSpPr>
          <p:cNvPr id="17" name="Text Placeholder 20">
            <a:extLst>
              <a:ext uri="{FF2B5EF4-FFF2-40B4-BE49-F238E27FC236}">
                <a16:creationId xmlns:a16="http://schemas.microsoft.com/office/drawing/2014/main" id="{02B9A5B3-01D2-25A7-8700-9874C1B01BA9}"/>
              </a:ext>
            </a:extLst>
          </p:cNvPr>
          <p:cNvSpPr txBox="1">
            <a:spLocks/>
          </p:cNvSpPr>
          <p:nvPr/>
        </p:nvSpPr>
        <p:spPr>
          <a:xfrm>
            <a:off x="748275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08</a:t>
            </a:r>
          </a:p>
        </p:txBody>
      </p:sp>
      <p:sp>
        <p:nvSpPr>
          <p:cNvPr id="240" name="Text Placeholder 4">
            <a:extLst>
              <a:ext uri="{FF2B5EF4-FFF2-40B4-BE49-F238E27FC236}">
                <a16:creationId xmlns:a16="http://schemas.microsoft.com/office/drawing/2014/main" id="{AE113645-517A-EAF9-C3A7-A1A9F039196C}"/>
              </a:ext>
            </a:extLst>
          </p:cNvPr>
          <p:cNvSpPr txBox="1">
            <a:spLocks/>
          </p:cNvSpPr>
          <p:nvPr/>
        </p:nvSpPr>
        <p:spPr>
          <a:xfrm>
            <a:off x="8275804" y="4779730"/>
            <a:ext cx="2063356" cy="956184"/>
          </a:xfrm>
          <a:prstGeom prst="roundRect">
            <a:avLst>
              <a:gd name="adj" fmla="val 14033"/>
            </a:avLst>
          </a:prstGeom>
          <a:solidFill>
            <a:srgbClr val="8DC8E8">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Analyze usage reports and Dashboard data</a:t>
            </a:r>
          </a:p>
          <a:p>
            <a:r>
              <a:rPr lang="en-US" dirty="0"/>
              <a:t>Summarize risk, issues, and opportunities</a:t>
            </a:r>
          </a:p>
        </p:txBody>
      </p:sp>
      <p:sp>
        <p:nvSpPr>
          <p:cNvPr id="37" name="Text Placeholder 14">
            <a:extLst>
              <a:ext uri="{FF2B5EF4-FFF2-40B4-BE49-F238E27FC236}">
                <a16:creationId xmlns:a16="http://schemas.microsoft.com/office/drawing/2014/main" id="{D56323DA-B9C8-1487-6100-1401486542EA}"/>
              </a:ext>
            </a:extLst>
          </p:cNvPr>
          <p:cNvSpPr txBox="1">
            <a:spLocks/>
          </p:cNvSpPr>
          <p:nvPr/>
        </p:nvSpPr>
        <p:spPr>
          <a:xfrm>
            <a:off x="829425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09</a:t>
            </a:r>
          </a:p>
        </p:txBody>
      </p:sp>
      <p:sp>
        <p:nvSpPr>
          <p:cNvPr id="18" name="Text Placeholder 21">
            <a:extLst>
              <a:ext uri="{FF2B5EF4-FFF2-40B4-BE49-F238E27FC236}">
                <a16:creationId xmlns:a16="http://schemas.microsoft.com/office/drawing/2014/main" id="{267B79D0-556B-9816-286F-0FDD15AAC3D8}"/>
              </a:ext>
            </a:extLst>
          </p:cNvPr>
          <p:cNvSpPr txBox="1">
            <a:spLocks/>
          </p:cNvSpPr>
          <p:nvPr/>
        </p:nvSpPr>
        <p:spPr>
          <a:xfrm>
            <a:off x="910576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10</a:t>
            </a:r>
          </a:p>
        </p:txBody>
      </p:sp>
      <p:sp>
        <p:nvSpPr>
          <p:cNvPr id="7" name="Text Placeholder 6">
            <a:extLst>
              <a:ext uri="{FF2B5EF4-FFF2-40B4-BE49-F238E27FC236}">
                <a16:creationId xmlns:a16="http://schemas.microsoft.com/office/drawing/2014/main" id="{08271FF1-E51C-00E8-F763-751959B4A3ED}"/>
              </a:ext>
            </a:extLst>
          </p:cNvPr>
          <p:cNvSpPr txBox="1">
            <a:spLocks/>
          </p:cNvSpPr>
          <p:nvPr/>
        </p:nvSpPr>
        <p:spPr>
          <a:xfrm>
            <a:off x="10267979" y="1269431"/>
            <a:ext cx="1165460" cy="324815"/>
          </a:xfrm>
          <a:prstGeom prst="roundRect">
            <a:avLst>
              <a:gd name="adj" fmla="val 7782"/>
            </a:avLst>
          </a:prstGeom>
          <a:solidFill>
            <a:srgbClr val="E8E6DF">
              <a:alpha val="47000"/>
            </a:srgbClr>
          </a:solidFill>
        </p:spPr>
        <p:txBody>
          <a:bodyPr vert="horz" lIns="0" tIns="91440" rIns="0" bIns="45720" rtlCol="0" anchor="ctr" anchorCtr="0">
            <a:noAutofit/>
          </a:bodyPr>
          <a:lstStyle>
            <a:defPPr>
              <a:defRPr lang="en-US"/>
            </a:defPPr>
            <a:lvl1pPr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0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dirty="0"/>
              <a:t>Recurring tasks</a:t>
            </a:r>
          </a:p>
        </p:txBody>
      </p:sp>
      <p:sp>
        <p:nvSpPr>
          <p:cNvPr id="62" name="Text Placeholder 9">
            <a:extLst>
              <a:ext uri="{FF2B5EF4-FFF2-40B4-BE49-F238E27FC236}">
                <a16:creationId xmlns:a16="http://schemas.microsoft.com/office/drawing/2014/main" id="{534A9F0F-E589-04F7-3D45-0675513F47D5}"/>
              </a:ext>
            </a:extLst>
          </p:cNvPr>
          <p:cNvSpPr txBox="1">
            <a:spLocks/>
          </p:cNvSpPr>
          <p:nvPr/>
        </p:nvSpPr>
        <p:spPr>
          <a:xfrm>
            <a:off x="8157018" y="2436636"/>
            <a:ext cx="3147832" cy="821041"/>
          </a:xfrm>
          <a:prstGeom prst="roundRect">
            <a:avLst>
              <a:gd name="adj" fmla="val 10479"/>
            </a:avLst>
          </a:prstGeom>
          <a:solidFill>
            <a:srgbClr val="E8E6DF">
              <a:alpha val="47000"/>
            </a:srgbClr>
          </a:solidFill>
        </p:spPr>
        <p:txBody>
          <a:bodyPr vert="horz" lIns="0" tIns="91440" rIns="0" bIns="45720" rtlCol="0" anchor="ctr" anchorCtr="0">
            <a:noAutofit/>
          </a:bodyPr>
          <a:lstStyle>
            <a:defPPr>
              <a:defRPr lang="en-US"/>
            </a:defPPr>
            <a:lvl1pPr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sz="1000" dirty="0"/>
              <a:t>Prepare for and conduct Service Health Review</a:t>
            </a:r>
          </a:p>
          <a:p>
            <a:r>
              <a:rPr lang="en-US" sz="1000" dirty="0"/>
              <a:t>Summarize scenario and user recommendations</a:t>
            </a:r>
          </a:p>
          <a:p>
            <a:r>
              <a:rPr lang="en-US" sz="1000" dirty="0"/>
              <a:t>Launch extensibility skilling content</a:t>
            </a:r>
          </a:p>
        </p:txBody>
      </p:sp>
      <p:sp>
        <p:nvSpPr>
          <p:cNvPr id="19" name="Text Placeholder 13">
            <a:extLst>
              <a:ext uri="{FF2B5EF4-FFF2-40B4-BE49-F238E27FC236}">
                <a16:creationId xmlns:a16="http://schemas.microsoft.com/office/drawing/2014/main" id="{5CE06C0D-3731-F7CC-5AE2-619FEDA5BCDD}"/>
              </a:ext>
            </a:extLst>
          </p:cNvPr>
          <p:cNvSpPr txBox="1">
            <a:spLocks/>
          </p:cNvSpPr>
          <p:nvPr/>
        </p:nvSpPr>
        <p:spPr>
          <a:xfrm>
            <a:off x="9917267"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11</a:t>
            </a:r>
          </a:p>
        </p:txBody>
      </p:sp>
      <p:sp>
        <p:nvSpPr>
          <p:cNvPr id="3" name="Text Placeholder 4">
            <a:extLst>
              <a:ext uri="{FF2B5EF4-FFF2-40B4-BE49-F238E27FC236}">
                <a16:creationId xmlns:a16="http://schemas.microsoft.com/office/drawing/2014/main" id="{09C2328B-0A5A-0201-796F-E7A431CECA43}"/>
              </a:ext>
            </a:extLst>
          </p:cNvPr>
          <p:cNvSpPr txBox="1">
            <a:spLocks/>
          </p:cNvSpPr>
          <p:nvPr/>
        </p:nvSpPr>
        <p:spPr>
          <a:xfrm>
            <a:off x="10471784" y="4779730"/>
            <a:ext cx="864903" cy="660189"/>
          </a:xfrm>
          <a:prstGeom prst="roundRect">
            <a:avLst>
              <a:gd name="adj" fmla="val 9843"/>
            </a:avLst>
          </a:prstGeom>
          <a:solidFill>
            <a:srgbClr val="E8E6DF">
              <a:alpha val="47000"/>
            </a:srgbClr>
          </a:solidFill>
        </p:spPr>
        <p:txBody>
          <a:bodyPr vert="horz" lIns="0" tIns="91440" rIns="0" bIns="45720" rtlCol="0" anchor="ctr" anchorCtr="0">
            <a:noAutofit/>
          </a:bodyPr>
          <a:lstStyle>
            <a:defPPr>
              <a:defRPr lang="en-US"/>
            </a:defPPr>
            <a:lvl1pPr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sz="1000"/>
              <a:t>Prepare AI Council insights</a:t>
            </a:r>
          </a:p>
        </p:txBody>
      </p:sp>
      <p:sp>
        <p:nvSpPr>
          <p:cNvPr id="38" name="Text Placeholder 10">
            <a:extLst>
              <a:ext uri="{FF2B5EF4-FFF2-40B4-BE49-F238E27FC236}">
                <a16:creationId xmlns:a16="http://schemas.microsoft.com/office/drawing/2014/main" id="{55DB483F-696C-612E-57A3-396804ADCBA2}"/>
              </a:ext>
            </a:extLst>
          </p:cNvPr>
          <p:cNvSpPr txBox="1">
            <a:spLocks/>
          </p:cNvSpPr>
          <p:nvPr/>
        </p:nvSpPr>
        <p:spPr>
          <a:xfrm>
            <a:off x="10728777"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12</a:t>
            </a:r>
          </a:p>
        </p:txBody>
      </p:sp>
      <p:cxnSp>
        <p:nvCxnSpPr>
          <p:cNvPr id="22" name="Straight Connector 21">
            <a:extLst>
              <a:ext uri="{FF2B5EF4-FFF2-40B4-BE49-F238E27FC236}">
                <a16:creationId xmlns:a16="http://schemas.microsoft.com/office/drawing/2014/main" id="{E8337B8E-4EDA-C2C7-9860-588412F4D3F6}"/>
              </a:ext>
              <a:ext uri="{C183D7F6-B498-43B3-948B-1728B52AA6E4}">
                <adec:decorative xmlns:adec="http://schemas.microsoft.com/office/drawing/2017/decorative" val="1"/>
              </a:ext>
            </a:extLst>
          </p:cNvPr>
          <p:cNvCxnSpPr/>
          <p:nvPr/>
        </p:nvCxnSpPr>
        <p:spPr>
          <a:xfrm>
            <a:off x="1278747" y="4491906"/>
            <a:ext cx="9736242" cy="0"/>
          </a:xfrm>
          <a:prstGeom prst="line">
            <a:avLst/>
          </a:prstGeom>
          <a:noFill/>
          <a:ln w="36068" cap="flat" cmpd="sng" algn="ctr">
            <a:solidFill>
              <a:srgbClr val="C03BC4"/>
            </a:solidFill>
            <a:prstDash val="solid"/>
            <a:miter lim="800000"/>
          </a:ln>
          <a:effectLst/>
        </p:spPr>
      </p:cxnSp>
      <p:cxnSp>
        <p:nvCxnSpPr>
          <p:cNvPr id="80" name="Straight Connector 79">
            <a:extLst>
              <a:ext uri="{FF2B5EF4-FFF2-40B4-BE49-F238E27FC236}">
                <a16:creationId xmlns:a16="http://schemas.microsoft.com/office/drawing/2014/main" id="{8C16D377-9D7F-38AD-8369-E56381BB294F}"/>
              </a:ext>
              <a:ext uri="{C183D7F6-B498-43B3-948B-1728B52AA6E4}">
                <adec:decorative xmlns:adec="http://schemas.microsoft.com/office/drawing/2017/decorative" val="1"/>
              </a:ext>
            </a:extLst>
          </p:cNvPr>
          <p:cNvCxnSpPr>
            <a:cxnSpLocks/>
          </p:cNvCxnSpPr>
          <p:nvPr userDrawn="1"/>
        </p:nvCxnSpPr>
        <p:spPr>
          <a:xfrm rot="16200000">
            <a:off x="1891981" y="4272593"/>
            <a:ext cx="438912" cy="0"/>
          </a:xfrm>
          <a:prstGeom prst="line">
            <a:avLst/>
          </a:prstGeom>
          <a:noFill/>
          <a:ln w="6350" cap="flat" cmpd="sng" algn="ctr">
            <a:solidFill>
              <a:srgbClr val="9399A1"/>
            </a:solidFill>
            <a:prstDash val="solid"/>
            <a:miter lim="800000"/>
          </a:ln>
          <a:effectLst/>
        </p:spPr>
      </p:cxnSp>
      <p:sp>
        <p:nvSpPr>
          <p:cNvPr id="81" name="Oval 80">
            <a:extLst>
              <a:ext uri="{FF2B5EF4-FFF2-40B4-BE49-F238E27FC236}">
                <a16:creationId xmlns:a16="http://schemas.microsoft.com/office/drawing/2014/main" id="{E18FB3DC-0E8A-3438-DEAB-B8532D711F5E}"/>
              </a:ext>
              <a:ext uri="{C183D7F6-B498-43B3-948B-1728B52AA6E4}">
                <adec:decorative xmlns:adec="http://schemas.microsoft.com/office/drawing/2017/decorative" val="1"/>
              </a:ext>
            </a:extLst>
          </p:cNvPr>
          <p:cNvSpPr/>
          <p:nvPr userDrawn="1"/>
        </p:nvSpPr>
        <p:spPr>
          <a:xfrm>
            <a:off x="2047429"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77" name="Straight Connector 76">
            <a:extLst>
              <a:ext uri="{FF2B5EF4-FFF2-40B4-BE49-F238E27FC236}">
                <a16:creationId xmlns:a16="http://schemas.microsoft.com/office/drawing/2014/main" id="{B93BAFB0-3610-6EF7-9A37-B1CC4F0701F3}"/>
              </a:ext>
              <a:ext uri="{C183D7F6-B498-43B3-948B-1728B52AA6E4}">
                <adec:decorative xmlns:adec="http://schemas.microsoft.com/office/drawing/2017/decorative" val="1"/>
              </a:ext>
            </a:extLst>
          </p:cNvPr>
          <p:cNvCxnSpPr>
            <a:cxnSpLocks/>
          </p:cNvCxnSpPr>
          <p:nvPr userDrawn="1"/>
        </p:nvCxnSpPr>
        <p:spPr>
          <a:xfrm rot="16200000">
            <a:off x="2682060" y="4272593"/>
            <a:ext cx="438912" cy="0"/>
          </a:xfrm>
          <a:prstGeom prst="line">
            <a:avLst/>
          </a:prstGeom>
          <a:noFill/>
          <a:ln w="6350" cap="flat" cmpd="sng" algn="ctr">
            <a:solidFill>
              <a:srgbClr val="9399A1"/>
            </a:solidFill>
            <a:prstDash val="solid"/>
            <a:miter lim="800000"/>
          </a:ln>
          <a:effectLst/>
        </p:spPr>
      </p:cxnSp>
      <p:sp>
        <p:nvSpPr>
          <p:cNvPr id="79" name="Oval 78">
            <a:extLst>
              <a:ext uri="{FF2B5EF4-FFF2-40B4-BE49-F238E27FC236}">
                <a16:creationId xmlns:a16="http://schemas.microsoft.com/office/drawing/2014/main" id="{34F282BD-B259-8DB8-59C4-BB66AFA4E131}"/>
              </a:ext>
              <a:ext uri="{C183D7F6-B498-43B3-948B-1728B52AA6E4}">
                <adec:decorative xmlns:adec="http://schemas.microsoft.com/office/drawing/2017/decorative" val="1"/>
              </a:ext>
            </a:extLst>
          </p:cNvPr>
          <p:cNvSpPr/>
          <p:nvPr userDrawn="1"/>
        </p:nvSpPr>
        <p:spPr>
          <a:xfrm>
            <a:off x="2837508"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75" name="Straight Connector 74">
            <a:extLst>
              <a:ext uri="{FF2B5EF4-FFF2-40B4-BE49-F238E27FC236}">
                <a16:creationId xmlns:a16="http://schemas.microsoft.com/office/drawing/2014/main" id="{B3B6B265-61A3-B466-F65A-ADC78D681162}"/>
              </a:ext>
              <a:ext uri="{C183D7F6-B498-43B3-948B-1728B52AA6E4}">
                <adec:decorative xmlns:adec="http://schemas.microsoft.com/office/drawing/2017/decorative" val="1"/>
              </a:ext>
            </a:extLst>
          </p:cNvPr>
          <p:cNvCxnSpPr>
            <a:cxnSpLocks/>
          </p:cNvCxnSpPr>
          <p:nvPr userDrawn="1"/>
        </p:nvCxnSpPr>
        <p:spPr>
          <a:xfrm rot="16200000">
            <a:off x="4308706" y="4272593"/>
            <a:ext cx="438912" cy="0"/>
          </a:xfrm>
          <a:prstGeom prst="line">
            <a:avLst/>
          </a:prstGeom>
          <a:noFill/>
          <a:ln w="6350" cap="flat" cmpd="sng" algn="ctr">
            <a:solidFill>
              <a:srgbClr val="9399A1"/>
            </a:solidFill>
            <a:prstDash val="solid"/>
            <a:miter lim="800000"/>
          </a:ln>
          <a:effectLst/>
        </p:spPr>
      </p:cxnSp>
      <p:sp>
        <p:nvSpPr>
          <p:cNvPr id="76" name="Oval 75">
            <a:extLst>
              <a:ext uri="{FF2B5EF4-FFF2-40B4-BE49-F238E27FC236}">
                <a16:creationId xmlns:a16="http://schemas.microsoft.com/office/drawing/2014/main" id="{F9EB80BB-BC3A-02E5-4FAE-7D61E27D8735}"/>
              </a:ext>
              <a:ext uri="{C183D7F6-B498-43B3-948B-1728B52AA6E4}">
                <adec:decorative xmlns:adec="http://schemas.microsoft.com/office/drawing/2017/decorative" val="1"/>
              </a:ext>
            </a:extLst>
          </p:cNvPr>
          <p:cNvSpPr/>
          <p:nvPr userDrawn="1"/>
        </p:nvSpPr>
        <p:spPr>
          <a:xfrm>
            <a:off x="4464154"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73" name="Straight Connector 72">
            <a:extLst>
              <a:ext uri="{FF2B5EF4-FFF2-40B4-BE49-F238E27FC236}">
                <a16:creationId xmlns:a16="http://schemas.microsoft.com/office/drawing/2014/main" id="{900E81D2-D409-6084-1930-FE7DA415455B}"/>
              </a:ext>
              <a:ext uri="{C183D7F6-B498-43B3-948B-1728B52AA6E4}">
                <adec:decorative xmlns:adec="http://schemas.microsoft.com/office/drawing/2017/decorative" val="1"/>
              </a:ext>
            </a:extLst>
          </p:cNvPr>
          <p:cNvCxnSpPr>
            <a:cxnSpLocks/>
          </p:cNvCxnSpPr>
          <p:nvPr userDrawn="1"/>
        </p:nvCxnSpPr>
        <p:spPr>
          <a:xfrm rot="16200000">
            <a:off x="5116393" y="4272593"/>
            <a:ext cx="438912" cy="0"/>
          </a:xfrm>
          <a:prstGeom prst="line">
            <a:avLst/>
          </a:prstGeom>
          <a:noFill/>
          <a:ln w="6350" cap="flat" cmpd="sng" algn="ctr">
            <a:solidFill>
              <a:srgbClr val="9399A1"/>
            </a:solidFill>
            <a:prstDash val="solid"/>
            <a:miter lim="800000"/>
          </a:ln>
          <a:effectLst/>
        </p:spPr>
      </p:cxnSp>
      <p:sp>
        <p:nvSpPr>
          <p:cNvPr id="74" name="Oval 73">
            <a:extLst>
              <a:ext uri="{FF2B5EF4-FFF2-40B4-BE49-F238E27FC236}">
                <a16:creationId xmlns:a16="http://schemas.microsoft.com/office/drawing/2014/main" id="{8DC33B3B-A811-6743-E00D-749AB684DA96}"/>
              </a:ext>
              <a:ext uri="{C183D7F6-B498-43B3-948B-1728B52AA6E4}">
                <adec:decorative xmlns:adec="http://schemas.microsoft.com/office/drawing/2017/decorative" val="1"/>
              </a:ext>
            </a:extLst>
          </p:cNvPr>
          <p:cNvSpPr/>
          <p:nvPr userDrawn="1"/>
        </p:nvSpPr>
        <p:spPr>
          <a:xfrm>
            <a:off x="5271841"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71" name="Straight Connector 70">
            <a:extLst>
              <a:ext uri="{FF2B5EF4-FFF2-40B4-BE49-F238E27FC236}">
                <a16:creationId xmlns:a16="http://schemas.microsoft.com/office/drawing/2014/main" id="{2E5FD594-673F-0820-0A5B-16646295F362}"/>
              </a:ext>
              <a:ext uri="{C183D7F6-B498-43B3-948B-1728B52AA6E4}">
                <adec:decorative xmlns:adec="http://schemas.microsoft.com/office/drawing/2017/decorative" val="1"/>
              </a:ext>
            </a:extLst>
          </p:cNvPr>
          <p:cNvCxnSpPr>
            <a:cxnSpLocks/>
          </p:cNvCxnSpPr>
          <p:nvPr userDrawn="1"/>
        </p:nvCxnSpPr>
        <p:spPr>
          <a:xfrm rot="16200000">
            <a:off x="6738433" y="4272593"/>
            <a:ext cx="438912" cy="0"/>
          </a:xfrm>
          <a:prstGeom prst="line">
            <a:avLst/>
          </a:prstGeom>
          <a:noFill/>
          <a:ln w="6350" cap="flat" cmpd="sng" algn="ctr">
            <a:solidFill>
              <a:srgbClr val="9399A1"/>
            </a:solidFill>
            <a:prstDash val="solid"/>
            <a:miter lim="800000"/>
          </a:ln>
          <a:effectLst/>
        </p:spPr>
      </p:cxnSp>
      <p:sp>
        <p:nvSpPr>
          <p:cNvPr id="72" name="Oval 71">
            <a:extLst>
              <a:ext uri="{FF2B5EF4-FFF2-40B4-BE49-F238E27FC236}">
                <a16:creationId xmlns:a16="http://schemas.microsoft.com/office/drawing/2014/main" id="{4C37D411-692D-2198-7E7D-02C9073A5F42}"/>
              </a:ext>
              <a:ext uri="{C183D7F6-B498-43B3-948B-1728B52AA6E4}">
                <adec:decorative xmlns:adec="http://schemas.microsoft.com/office/drawing/2017/decorative" val="1"/>
              </a:ext>
            </a:extLst>
          </p:cNvPr>
          <p:cNvSpPr/>
          <p:nvPr userDrawn="1"/>
        </p:nvSpPr>
        <p:spPr>
          <a:xfrm>
            <a:off x="6893881"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69" name="Straight Connector 68">
            <a:extLst>
              <a:ext uri="{FF2B5EF4-FFF2-40B4-BE49-F238E27FC236}">
                <a16:creationId xmlns:a16="http://schemas.microsoft.com/office/drawing/2014/main" id="{532AC38F-02A4-B9D0-8E6C-5D1887C92D6A}"/>
              </a:ext>
              <a:ext uri="{C183D7F6-B498-43B3-948B-1728B52AA6E4}">
                <adec:decorative xmlns:adec="http://schemas.microsoft.com/office/drawing/2017/decorative" val="1"/>
              </a:ext>
            </a:extLst>
          </p:cNvPr>
          <p:cNvCxnSpPr>
            <a:cxnSpLocks/>
          </p:cNvCxnSpPr>
          <p:nvPr userDrawn="1"/>
        </p:nvCxnSpPr>
        <p:spPr>
          <a:xfrm rot="16200000">
            <a:off x="7550454" y="4272593"/>
            <a:ext cx="438912" cy="0"/>
          </a:xfrm>
          <a:prstGeom prst="line">
            <a:avLst/>
          </a:prstGeom>
          <a:noFill/>
          <a:ln w="6350" cap="flat" cmpd="sng" algn="ctr">
            <a:solidFill>
              <a:srgbClr val="9399A1"/>
            </a:solidFill>
            <a:prstDash val="solid"/>
            <a:miter lim="800000"/>
          </a:ln>
          <a:effectLst/>
        </p:spPr>
      </p:cxnSp>
      <p:sp>
        <p:nvSpPr>
          <p:cNvPr id="70" name="Oval 69">
            <a:extLst>
              <a:ext uri="{FF2B5EF4-FFF2-40B4-BE49-F238E27FC236}">
                <a16:creationId xmlns:a16="http://schemas.microsoft.com/office/drawing/2014/main" id="{4D20321D-B46A-4C92-024D-63C4D1EE4793}"/>
              </a:ext>
              <a:ext uri="{C183D7F6-B498-43B3-948B-1728B52AA6E4}">
                <adec:decorative xmlns:adec="http://schemas.microsoft.com/office/drawing/2017/decorative" val="1"/>
              </a:ext>
            </a:extLst>
          </p:cNvPr>
          <p:cNvSpPr/>
          <p:nvPr userDrawn="1"/>
        </p:nvSpPr>
        <p:spPr>
          <a:xfrm>
            <a:off x="7705902"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67" name="Straight Connector 66">
            <a:extLst>
              <a:ext uri="{FF2B5EF4-FFF2-40B4-BE49-F238E27FC236}">
                <a16:creationId xmlns:a16="http://schemas.microsoft.com/office/drawing/2014/main" id="{71D31DA8-2E94-F683-177E-70A3D2B4DE67}"/>
              </a:ext>
              <a:ext uri="{C183D7F6-B498-43B3-948B-1728B52AA6E4}">
                <adec:decorative xmlns:adec="http://schemas.microsoft.com/office/drawing/2017/decorative" val="1"/>
              </a:ext>
            </a:extLst>
          </p:cNvPr>
          <p:cNvCxnSpPr>
            <a:cxnSpLocks/>
          </p:cNvCxnSpPr>
          <p:nvPr userDrawn="1"/>
        </p:nvCxnSpPr>
        <p:spPr>
          <a:xfrm rot="16200000">
            <a:off x="9172493" y="4272593"/>
            <a:ext cx="438912" cy="0"/>
          </a:xfrm>
          <a:prstGeom prst="line">
            <a:avLst/>
          </a:prstGeom>
          <a:noFill/>
          <a:ln w="6350" cap="flat" cmpd="sng" algn="ctr">
            <a:solidFill>
              <a:srgbClr val="9399A1"/>
            </a:solidFill>
            <a:prstDash val="solid"/>
            <a:miter lim="800000"/>
          </a:ln>
          <a:effectLst/>
        </p:spPr>
      </p:cxnSp>
      <p:sp>
        <p:nvSpPr>
          <p:cNvPr id="68" name="Oval 67">
            <a:extLst>
              <a:ext uri="{FF2B5EF4-FFF2-40B4-BE49-F238E27FC236}">
                <a16:creationId xmlns:a16="http://schemas.microsoft.com/office/drawing/2014/main" id="{0EEDFC17-46C8-5EF7-8E1C-7C821CD3191C}"/>
              </a:ext>
              <a:ext uri="{C183D7F6-B498-43B3-948B-1728B52AA6E4}">
                <adec:decorative xmlns:adec="http://schemas.microsoft.com/office/drawing/2017/decorative" val="1"/>
              </a:ext>
            </a:extLst>
          </p:cNvPr>
          <p:cNvSpPr/>
          <p:nvPr userDrawn="1"/>
        </p:nvSpPr>
        <p:spPr>
          <a:xfrm>
            <a:off x="9327941"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64" name="Straight Connector 63">
            <a:extLst>
              <a:ext uri="{FF2B5EF4-FFF2-40B4-BE49-F238E27FC236}">
                <a16:creationId xmlns:a16="http://schemas.microsoft.com/office/drawing/2014/main" id="{0251E1AF-45B5-91FB-ED82-FD428711B2C5}"/>
              </a:ext>
              <a:ext uri="{C183D7F6-B498-43B3-948B-1728B52AA6E4}">
                <adec:decorative xmlns:adec="http://schemas.microsoft.com/office/drawing/2017/decorative" val="1"/>
              </a:ext>
            </a:extLst>
          </p:cNvPr>
          <p:cNvCxnSpPr>
            <a:cxnSpLocks/>
          </p:cNvCxnSpPr>
          <p:nvPr userDrawn="1"/>
        </p:nvCxnSpPr>
        <p:spPr>
          <a:xfrm rot="16200000">
            <a:off x="9984514" y="4272593"/>
            <a:ext cx="438912" cy="0"/>
          </a:xfrm>
          <a:prstGeom prst="line">
            <a:avLst/>
          </a:prstGeom>
          <a:noFill/>
          <a:ln w="6350" cap="flat" cmpd="sng" algn="ctr">
            <a:solidFill>
              <a:srgbClr val="9399A1"/>
            </a:solidFill>
            <a:prstDash val="solid"/>
            <a:miter lim="800000"/>
          </a:ln>
          <a:effectLst/>
        </p:spPr>
      </p:cxnSp>
      <p:sp>
        <p:nvSpPr>
          <p:cNvPr id="66" name="Oval 65">
            <a:extLst>
              <a:ext uri="{FF2B5EF4-FFF2-40B4-BE49-F238E27FC236}">
                <a16:creationId xmlns:a16="http://schemas.microsoft.com/office/drawing/2014/main" id="{90AED964-BD9A-FCA5-D4A1-856AA1C442BB}"/>
              </a:ext>
              <a:ext uri="{C183D7F6-B498-43B3-948B-1728B52AA6E4}">
                <adec:decorative xmlns:adec="http://schemas.microsoft.com/office/drawing/2017/decorative" val="1"/>
              </a:ext>
            </a:extLst>
          </p:cNvPr>
          <p:cNvSpPr/>
          <p:nvPr userDrawn="1"/>
        </p:nvSpPr>
        <p:spPr>
          <a:xfrm>
            <a:off x="10139962"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58" name="Straight Connector 57">
            <a:extLst>
              <a:ext uri="{FF2B5EF4-FFF2-40B4-BE49-F238E27FC236}">
                <a16:creationId xmlns:a16="http://schemas.microsoft.com/office/drawing/2014/main" id="{B24327C1-1C8B-5B88-D919-D7AAEC2798AC}"/>
              </a:ext>
              <a:ext uri="{C183D7F6-B498-43B3-948B-1728B52AA6E4}">
                <adec:decorative xmlns:adec="http://schemas.microsoft.com/office/drawing/2017/decorative" val="1"/>
              </a:ext>
            </a:extLst>
          </p:cNvPr>
          <p:cNvCxnSpPr>
            <a:cxnSpLocks/>
            <a:endCxn id="13" idx="2"/>
          </p:cNvCxnSpPr>
          <p:nvPr userDrawn="1"/>
        </p:nvCxnSpPr>
        <p:spPr>
          <a:xfrm flipV="1">
            <a:off x="3713262" y="4053137"/>
            <a:ext cx="0" cy="567629"/>
          </a:xfrm>
          <a:prstGeom prst="line">
            <a:avLst/>
          </a:prstGeom>
          <a:noFill/>
          <a:ln w="6350" cap="flat" cmpd="sng" algn="ctr">
            <a:solidFill>
              <a:srgbClr val="9399A1"/>
            </a:solidFill>
            <a:prstDash val="solid"/>
            <a:miter lim="800000"/>
          </a:ln>
          <a:effectLst/>
        </p:spPr>
      </p:cxnSp>
      <p:sp>
        <p:nvSpPr>
          <p:cNvPr id="63" name="Oval 62">
            <a:extLst>
              <a:ext uri="{FF2B5EF4-FFF2-40B4-BE49-F238E27FC236}">
                <a16:creationId xmlns:a16="http://schemas.microsoft.com/office/drawing/2014/main" id="{78C1FF09-4898-3A4F-73CD-2A2F77D19519}"/>
              </a:ext>
              <a:ext uri="{C183D7F6-B498-43B3-948B-1728B52AA6E4}">
                <adec:decorative xmlns:adec="http://schemas.microsoft.com/office/drawing/2017/decorative" val="1"/>
              </a:ext>
            </a:extLst>
          </p:cNvPr>
          <p:cNvSpPr/>
          <p:nvPr userDrawn="1"/>
        </p:nvSpPr>
        <p:spPr>
          <a:xfrm>
            <a:off x="3584792" y="4364734"/>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sp>
        <p:nvSpPr>
          <p:cNvPr id="44" name="Oval 43">
            <a:extLst>
              <a:ext uri="{FF2B5EF4-FFF2-40B4-BE49-F238E27FC236}">
                <a16:creationId xmlns:a16="http://schemas.microsoft.com/office/drawing/2014/main" id="{AAA49C0A-1C0A-6393-0178-A7CC9C14D4AD}"/>
              </a:ext>
              <a:ext uri="{C183D7F6-B498-43B3-948B-1728B52AA6E4}">
                <adec:decorative xmlns:adec="http://schemas.microsoft.com/office/drawing/2017/decorative" val="1"/>
              </a:ext>
            </a:extLst>
          </p:cNvPr>
          <p:cNvSpPr/>
          <p:nvPr userDrawn="1"/>
        </p:nvSpPr>
        <p:spPr>
          <a:xfrm>
            <a:off x="6018853" y="4364734"/>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41" name="Straight Connector 40">
            <a:extLst>
              <a:ext uri="{FF2B5EF4-FFF2-40B4-BE49-F238E27FC236}">
                <a16:creationId xmlns:a16="http://schemas.microsoft.com/office/drawing/2014/main" id="{C5FAFAC4-B30E-9DFE-1A72-C7F37D90783B}"/>
              </a:ext>
              <a:ext uri="{C183D7F6-B498-43B3-948B-1728B52AA6E4}">
                <adec:decorative xmlns:adec="http://schemas.microsoft.com/office/drawing/2017/decorative" val="1"/>
              </a:ext>
            </a:extLst>
          </p:cNvPr>
          <p:cNvCxnSpPr>
            <a:cxnSpLocks/>
          </p:cNvCxnSpPr>
          <p:nvPr userDrawn="1"/>
        </p:nvCxnSpPr>
        <p:spPr>
          <a:xfrm flipV="1">
            <a:off x="8580929" y="3707183"/>
            <a:ext cx="0" cy="813152"/>
          </a:xfrm>
          <a:prstGeom prst="line">
            <a:avLst/>
          </a:prstGeom>
          <a:noFill/>
          <a:ln w="6350" cap="flat" cmpd="sng" algn="ctr">
            <a:solidFill>
              <a:srgbClr val="9399A1"/>
            </a:solidFill>
            <a:prstDash val="solid"/>
            <a:miter lim="800000"/>
          </a:ln>
          <a:effectLst/>
        </p:spPr>
      </p:cxnSp>
      <p:sp>
        <p:nvSpPr>
          <p:cNvPr id="42" name="Oval 41">
            <a:extLst>
              <a:ext uri="{FF2B5EF4-FFF2-40B4-BE49-F238E27FC236}">
                <a16:creationId xmlns:a16="http://schemas.microsoft.com/office/drawing/2014/main" id="{908336FD-56B0-AD93-D401-F11ED3F1E042}"/>
              </a:ext>
              <a:ext uri="{C183D7F6-B498-43B3-948B-1728B52AA6E4}">
                <adec:decorative xmlns:adec="http://schemas.microsoft.com/office/drawing/2017/decorative" val="1"/>
              </a:ext>
            </a:extLst>
          </p:cNvPr>
          <p:cNvSpPr/>
          <p:nvPr userDrawn="1"/>
        </p:nvSpPr>
        <p:spPr>
          <a:xfrm>
            <a:off x="8452913" y="4364734"/>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sp>
        <p:nvSpPr>
          <p:cNvPr id="40" name="Oval 39">
            <a:extLst>
              <a:ext uri="{FF2B5EF4-FFF2-40B4-BE49-F238E27FC236}">
                <a16:creationId xmlns:a16="http://schemas.microsoft.com/office/drawing/2014/main" id="{A9312F13-8AD9-B90D-5969-F2EDAA9BA48B}"/>
              </a:ext>
              <a:ext uri="{C183D7F6-B498-43B3-948B-1728B52AA6E4}">
                <adec:decorative xmlns:adec="http://schemas.microsoft.com/office/drawing/2017/decorative" val="1"/>
              </a:ext>
            </a:extLst>
          </p:cNvPr>
          <p:cNvSpPr/>
          <p:nvPr userDrawn="1"/>
        </p:nvSpPr>
        <p:spPr>
          <a:xfrm>
            <a:off x="10886973" y="4366025"/>
            <a:ext cx="256032" cy="259893"/>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92782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820F-F2B3-CDC3-C125-05BB0E1D341D}"/>
              </a:ext>
            </a:extLst>
          </p:cNvPr>
          <p:cNvSpPr>
            <a:spLocks noGrp="1"/>
          </p:cNvSpPr>
          <p:nvPr>
            <p:ph type="title"/>
          </p:nvPr>
        </p:nvSpPr>
        <p:spPr/>
        <p:txBody>
          <a:bodyPr/>
          <a:lstStyle/>
          <a:p>
            <a:pPr algn="ctr"/>
            <a:r>
              <a:rPr lang="en-US">
                <a:gradFill>
                  <a:gsLst>
                    <a:gs pos="2917">
                      <a:schemeClr val="tx1"/>
                    </a:gs>
                    <a:gs pos="30000">
                      <a:schemeClr val="tx1"/>
                    </a:gs>
                  </a:gsLst>
                  <a:lin ang="5400000" scaled="0"/>
                </a:gradFill>
              </a:rPr>
              <a:t>Evaluate your </a:t>
            </a:r>
            <a:br>
              <a:rPr lang="en-US">
                <a:gradFill>
                  <a:gsLst>
                    <a:gs pos="2917">
                      <a:schemeClr val="tx1"/>
                    </a:gs>
                    <a:gs pos="30000">
                      <a:schemeClr val="tx1"/>
                    </a:gs>
                  </a:gsLst>
                  <a:lin ang="5400000" scaled="0"/>
                </a:gradFill>
              </a:rPr>
            </a:br>
            <a:r>
              <a:rPr lang="en-US">
                <a:gradFill>
                  <a:gsLst>
                    <a:gs pos="2917">
                      <a:schemeClr val="tx1"/>
                    </a:gs>
                    <a:gs pos="30000">
                      <a:schemeClr val="tx1"/>
                    </a:gs>
                  </a:gsLst>
                  <a:lin ang="5400000" scaled="0"/>
                </a:gradFill>
              </a:rPr>
              <a:t>user enablement capabilities</a:t>
            </a:r>
          </a:p>
        </p:txBody>
      </p:sp>
      <p:sp>
        <p:nvSpPr>
          <p:cNvPr id="4" name="Rounded Rectangle 1">
            <a:extLst>
              <a:ext uri="{FF2B5EF4-FFF2-40B4-BE49-F238E27FC236}">
                <a16:creationId xmlns:a16="http://schemas.microsoft.com/office/drawing/2014/main" id="{D5CD8460-54A5-024F-6A7D-B306245484D1}"/>
              </a:ext>
              <a:ext uri="{C183D7F6-B498-43B3-948B-1728B52AA6E4}">
                <adec:decorative xmlns:adec="http://schemas.microsoft.com/office/drawing/2017/decorative" val="1"/>
              </a:ext>
            </a:extLst>
          </p:cNvPr>
          <p:cNvSpPr/>
          <p:nvPr/>
        </p:nvSpPr>
        <p:spPr bwMode="auto">
          <a:xfrm>
            <a:off x="787944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6" name="Rounded Rectangle 1">
            <a:extLst>
              <a:ext uri="{FF2B5EF4-FFF2-40B4-BE49-F238E27FC236}">
                <a16:creationId xmlns:a16="http://schemas.microsoft.com/office/drawing/2014/main" id="{61510D2B-6868-C41B-C29E-142E5C33DFD0}"/>
              </a:ext>
              <a:ext uri="{C183D7F6-B498-43B3-948B-1728B52AA6E4}">
                <adec:decorative xmlns:adec="http://schemas.microsoft.com/office/drawing/2017/decorative" val="1"/>
              </a:ext>
            </a:extLst>
          </p:cNvPr>
          <p:cNvSpPr/>
          <p:nvPr/>
        </p:nvSpPr>
        <p:spPr bwMode="auto">
          <a:xfrm>
            <a:off x="4569464"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8" name="Rounded Rectangle 1">
            <a:extLst>
              <a:ext uri="{FF2B5EF4-FFF2-40B4-BE49-F238E27FC236}">
                <a16:creationId xmlns:a16="http://schemas.microsoft.com/office/drawing/2014/main" id="{A0500C7B-9725-4C6A-43AF-E60304C2A986}"/>
              </a:ext>
              <a:ext uri="{C183D7F6-B498-43B3-948B-1728B52AA6E4}">
                <adec:decorative xmlns:adec="http://schemas.microsoft.com/office/drawing/2017/decorative" val="1"/>
              </a:ext>
            </a:extLst>
          </p:cNvPr>
          <p:cNvSpPr/>
          <p:nvPr/>
        </p:nvSpPr>
        <p:spPr bwMode="auto">
          <a:xfrm>
            <a:off x="125948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9" name="TextBox 8">
            <a:extLst>
              <a:ext uri="{FF2B5EF4-FFF2-40B4-BE49-F238E27FC236}">
                <a16:creationId xmlns:a16="http://schemas.microsoft.com/office/drawing/2014/main" id="{6DAEB685-6DCA-37E3-FC2D-25557A525609}"/>
              </a:ext>
            </a:extLst>
          </p:cNvPr>
          <p:cNvSpPr txBox="1"/>
          <p:nvPr/>
        </p:nvSpPr>
        <p:spPr>
          <a:xfrm>
            <a:off x="1495944" y="3516519"/>
            <a:ext cx="2601388" cy="1203527"/>
          </a:xfrm>
          <a:prstGeom prst="rect">
            <a:avLst/>
          </a:prstGeom>
          <a:noFill/>
        </p:spPr>
        <p:txBody>
          <a:bodyPr wrap="square" lIns="0" tIns="0" rIns="0" bIns="0" anchor="t">
            <a:noAutofit/>
          </a:bodyPr>
          <a:lstStyle/>
          <a:p>
            <a:pPr marL="0" marR="0" lvl="0" indent="0" algn="ctr" defTabSz="914400" rtl="0" eaLnBrk="1" fontAlgn="auto" latinLnBrk="0" hangingPunct="1">
              <a:spcBef>
                <a:spcPts val="0"/>
              </a:spcBef>
              <a:spcAft>
                <a:spcPts val="700"/>
              </a:spcAft>
              <a:buClrTx/>
              <a:buSzTx/>
              <a:buFontTx/>
              <a:buNone/>
              <a:tabLst/>
              <a:defRPr/>
            </a:pPr>
            <a:r>
              <a:rPr lang="en-US">
                <a:cs typeface="Segoe UI Semibold" panose="020B0502040204020203" pitchFamily="34" charset="0"/>
              </a:rPr>
              <a:t>Invest in a healthy </a:t>
            </a:r>
            <a:r>
              <a:rPr lang="en-US" b="1">
                <a:solidFill>
                  <a:srgbClr val="0078D4"/>
                </a:solidFill>
                <a:latin typeface="Segoe UI Semibold" panose="020B0502040204020203" pitchFamily="34" charset="0"/>
                <a:cs typeface="Segoe UI Semibold" panose="020B0502040204020203" pitchFamily="34" charset="0"/>
              </a:rPr>
              <a:t>champions team</a:t>
            </a:r>
            <a:r>
              <a:rPr lang="en-US">
                <a:cs typeface="Segoe UI Semibold" panose="020B0502040204020203" pitchFamily="34" charset="0"/>
              </a:rPr>
              <a:t>, who will provide peer learning and support during the AI journey</a:t>
            </a:r>
          </a:p>
        </p:txBody>
      </p:sp>
      <p:sp>
        <p:nvSpPr>
          <p:cNvPr id="7" name="TextBox 6">
            <a:extLst>
              <a:ext uri="{FF2B5EF4-FFF2-40B4-BE49-F238E27FC236}">
                <a16:creationId xmlns:a16="http://schemas.microsoft.com/office/drawing/2014/main" id="{24CD6481-0E19-81E2-1B38-5933754ECAFC}"/>
              </a:ext>
            </a:extLst>
          </p:cNvPr>
          <p:cNvSpPr txBox="1"/>
          <p:nvPr/>
        </p:nvSpPr>
        <p:spPr>
          <a:xfrm>
            <a:off x="4836159" y="3516519"/>
            <a:ext cx="2519682" cy="1466396"/>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Leverage in-product experiences to create a culture of </a:t>
            </a:r>
            <a:r>
              <a:rPr lang="en-US" b="1">
                <a:solidFill>
                  <a:srgbClr val="0078D4"/>
                </a:solidFill>
                <a:latin typeface="Segoe UI Semibold" panose="020B0502040204020203" pitchFamily="34" charset="0"/>
                <a:cs typeface="Segoe UI Semibold" panose="020B0502040204020203" pitchFamily="34" charset="0"/>
              </a:rPr>
              <a:t>continuous learning</a:t>
            </a:r>
            <a:r>
              <a:rPr lang="en-US" b="1">
                <a:solidFill>
                  <a:srgbClr val="8661C5"/>
                </a:solidFill>
                <a:latin typeface="Segoe UI Semibold" panose="020B0502040204020203" pitchFamily="34" charset="0"/>
                <a:cs typeface="Segoe UI Semibold" panose="020B0502040204020203" pitchFamily="34" charset="0"/>
              </a:rPr>
              <a:t> </a:t>
            </a:r>
            <a:r>
              <a:rPr lang="en-US">
                <a:cs typeface="Segoe UI Semibold" panose="020B0502040204020203" pitchFamily="34" charset="0"/>
              </a:rPr>
              <a:t>and deliver training in the flow </a:t>
            </a:r>
            <a:br>
              <a:rPr lang="en-US">
                <a:cs typeface="Segoe UI Semibold" panose="020B0502040204020203" pitchFamily="34" charset="0"/>
              </a:rPr>
            </a:br>
            <a:r>
              <a:rPr lang="en-US">
                <a:cs typeface="Segoe UI Semibold" panose="020B0502040204020203" pitchFamily="34" charset="0"/>
              </a:rPr>
              <a:t>of work</a:t>
            </a:r>
          </a:p>
        </p:txBody>
      </p:sp>
      <p:sp>
        <p:nvSpPr>
          <p:cNvPr id="5" name="TextBox 4">
            <a:extLst>
              <a:ext uri="{FF2B5EF4-FFF2-40B4-BE49-F238E27FC236}">
                <a16:creationId xmlns:a16="http://schemas.microsoft.com/office/drawing/2014/main" id="{E322AD89-69CF-6D46-7DD3-ACB6E13BACA7}"/>
              </a:ext>
            </a:extLst>
          </p:cNvPr>
          <p:cNvSpPr txBox="1"/>
          <p:nvPr/>
        </p:nvSpPr>
        <p:spPr>
          <a:xfrm>
            <a:off x="8115902" y="3516519"/>
            <a:ext cx="2580153" cy="1311103"/>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Ensure a vibrant </a:t>
            </a:r>
            <a:r>
              <a:rPr lang="en-US" b="1">
                <a:solidFill>
                  <a:srgbClr val="0078D4"/>
                </a:solidFill>
                <a:latin typeface="Segoe UI Semibold" panose="020B0502040204020203" pitchFamily="34" charset="0"/>
                <a:cs typeface="Segoe UI Semibold" panose="020B0502040204020203" pitchFamily="34" charset="0"/>
              </a:rPr>
              <a:t>community of practice </a:t>
            </a:r>
            <a:r>
              <a:rPr lang="en-US">
                <a:cs typeface="Segoe UI Semibold" panose="020B0502040204020203" pitchFamily="34" charset="0"/>
              </a:rPr>
              <a:t>for ongoing user engagement and skill building</a:t>
            </a:r>
          </a:p>
        </p:txBody>
      </p:sp>
      <p:sp>
        <p:nvSpPr>
          <p:cNvPr id="10" name="Graphic 17">
            <a:extLst>
              <a:ext uri="{FF2B5EF4-FFF2-40B4-BE49-F238E27FC236}">
                <a16:creationId xmlns:a16="http://schemas.microsoft.com/office/drawing/2014/main" id="{9344B35D-2C7E-4525-E959-F891D3A3B963}"/>
              </a:ext>
              <a:ext uri="{C183D7F6-B498-43B3-948B-1728B52AA6E4}">
                <adec:decorative xmlns:adec="http://schemas.microsoft.com/office/drawing/2017/decorative" val="1"/>
              </a:ext>
            </a:extLst>
          </p:cNvPr>
          <p:cNvSpPr>
            <a:spLocks noChangeAspect="1"/>
          </p:cNvSpPr>
          <p:nvPr/>
        </p:nvSpPr>
        <p:spPr>
          <a:xfrm>
            <a:off x="2581579" y="2775932"/>
            <a:ext cx="430115" cy="475488"/>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1" name="Graphic 32">
            <a:extLst>
              <a:ext uri="{FF2B5EF4-FFF2-40B4-BE49-F238E27FC236}">
                <a16:creationId xmlns:a16="http://schemas.microsoft.com/office/drawing/2014/main" id="{51B7E5EE-B200-7449-7DBA-7FDE0E568913}"/>
              </a:ext>
              <a:ext uri="{C183D7F6-B498-43B3-948B-1728B52AA6E4}">
                <adec:decorative xmlns:adec="http://schemas.microsoft.com/office/drawing/2017/decorative" val="1"/>
              </a:ext>
            </a:extLst>
          </p:cNvPr>
          <p:cNvSpPr>
            <a:spLocks noChangeAspect="1"/>
          </p:cNvSpPr>
          <p:nvPr/>
        </p:nvSpPr>
        <p:spPr>
          <a:xfrm>
            <a:off x="9178159" y="2751242"/>
            <a:ext cx="487680" cy="475488"/>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Graphic 34">
            <a:extLst>
              <a:ext uri="{FF2B5EF4-FFF2-40B4-BE49-F238E27FC236}">
                <a16:creationId xmlns:a16="http://schemas.microsoft.com/office/drawing/2014/main" id="{94C941CF-2564-6D1C-1C91-949AFE4C1401}"/>
              </a:ext>
              <a:ext uri="{C183D7F6-B498-43B3-948B-1728B52AA6E4}">
                <adec:decorative xmlns:adec="http://schemas.microsoft.com/office/drawing/2017/decorative" val="1"/>
              </a:ext>
            </a:extLst>
          </p:cNvPr>
          <p:cNvSpPr>
            <a:spLocks noChangeAspect="1"/>
          </p:cNvSpPr>
          <p:nvPr/>
        </p:nvSpPr>
        <p:spPr>
          <a:xfrm>
            <a:off x="5880193" y="2770819"/>
            <a:ext cx="452846" cy="475488"/>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396761420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E3CA7-7959-5B10-B2C5-0033A9399255}"/>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FDA228A7-6836-225B-8272-F36529827A53}"/>
              </a:ext>
            </a:extLst>
          </p:cNvPr>
          <p:cNvSpPr txBox="1">
            <a:spLocks noGrp="1"/>
          </p:cNvSpPr>
          <p:nvPr>
            <p:ph type="title" idx="4294967295"/>
          </p:nvPr>
        </p:nvSpPr>
        <p:spPr>
          <a:xfrm>
            <a:off x="1093381" y="623852"/>
            <a:ext cx="96012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100000"/>
              </a:lnSpc>
              <a:spcBef>
                <a:spcPts val="0"/>
              </a:spcBef>
              <a:buFontTx/>
              <a:buNone/>
              <a:defRPr sz="2000" spc="-80">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Accelerate your AI workforce transformation</a:t>
            </a:r>
            <a:endParaRPr kumimoji="0" lang="en-US" sz="28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pitchFamily="2" charset="0"/>
              <a:ea typeface="+mn-ea"/>
              <a:cs typeface="Segoe UI Semibold" panose="020B0502040204020203" pitchFamily="34" charset="0"/>
            </a:endParaRPr>
          </a:p>
        </p:txBody>
      </p:sp>
      <p:sp>
        <p:nvSpPr>
          <p:cNvPr id="24" name="Rectangle: Rounded Corners 23">
            <a:extLst>
              <a:ext uri="{FF2B5EF4-FFF2-40B4-BE49-F238E27FC236}">
                <a16:creationId xmlns:a16="http://schemas.microsoft.com/office/drawing/2014/main" id="{16CC4A54-77F0-94B2-CA19-F5D52B8ED0A4}"/>
              </a:ext>
              <a:ext uri="{C183D7F6-B498-43B3-948B-1728B52AA6E4}">
                <adec:decorative xmlns:adec="http://schemas.microsoft.com/office/drawing/2017/decorative" val="1"/>
              </a:ext>
            </a:extLst>
          </p:cNvPr>
          <p:cNvSpPr/>
          <p:nvPr/>
        </p:nvSpPr>
        <p:spPr bwMode="auto">
          <a:xfrm>
            <a:off x="4577559" y="2236378"/>
            <a:ext cx="2987748" cy="1690339"/>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ectangle: Rounded Corners 21">
            <a:extLst>
              <a:ext uri="{FF2B5EF4-FFF2-40B4-BE49-F238E27FC236}">
                <a16:creationId xmlns:a16="http://schemas.microsoft.com/office/drawing/2014/main" id="{4E3DB248-7330-9BB3-6FD0-BF6C4C1AE96F}"/>
              </a:ext>
              <a:ext uri="{C183D7F6-B498-43B3-948B-1728B52AA6E4}">
                <adec:decorative xmlns:adec="http://schemas.microsoft.com/office/drawing/2017/decorative" val="1"/>
              </a:ext>
            </a:extLst>
          </p:cNvPr>
          <p:cNvSpPr/>
          <p:nvPr/>
        </p:nvSpPr>
        <p:spPr bwMode="auto">
          <a:xfrm>
            <a:off x="564634" y="2236378"/>
            <a:ext cx="2987748" cy="169033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Rounded Corners 22">
            <a:extLst>
              <a:ext uri="{FF2B5EF4-FFF2-40B4-BE49-F238E27FC236}">
                <a16:creationId xmlns:a16="http://schemas.microsoft.com/office/drawing/2014/main" id="{05CEAD9C-492A-E524-94ED-616BFFC3AB44}"/>
              </a:ext>
              <a:ext uri="{C183D7F6-B498-43B3-948B-1728B52AA6E4}">
                <adec:decorative xmlns:adec="http://schemas.microsoft.com/office/drawing/2017/decorative" val="1"/>
              </a:ext>
            </a:extLst>
          </p:cNvPr>
          <p:cNvSpPr/>
          <p:nvPr/>
        </p:nvSpPr>
        <p:spPr bwMode="auto">
          <a:xfrm>
            <a:off x="8639618" y="2205631"/>
            <a:ext cx="2987748" cy="1690339"/>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Rectangle: Rounded Corners 1">
            <a:extLst>
              <a:ext uri="{FF2B5EF4-FFF2-40B4-BE49-F238E27FC236}">
                <a16:creationId xmlns:a16="http://schemas.microsoft.com/office/drawing/2014/main" id="{BFC37364-A559-5426-0654-4FC882B72C03}"/>
              </a:ext>
              <a:ext uri="{C183D7F6-B498-43B3-948B-1728B52AA6E4}">
                <adec:decorative xmlns:adec="http://schemas.microsoft.com/office/drawing/2017/decorative" val="1"/>
              </a:ext>
            </a:extLst>
          </p:cNvPr>
          <p:cNvSpPr/>
          <p:nvPr/>
        </p:nvSpPr>
        <p:spPr bwMode="auto">
          <a:xfrm>
            <a:off x="1039199" y="1641489"/>
            <a:ext cx="2038618"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Communications</a:t>
            </a:r>
          </a:p>
        </p:txBody>
      </p:sp>
      <p:sp>
        <p:nvSpPr>
          <p:cNvPr id="27" name="Rectangle: Rounded Corners 1">
            <a:extLst>
              <a:ext uri="{FF2B5EF4-FFF2-40B4-BE49-F238E27FC236}">
                <a16:creationId xmlns:a16="http://schemas.microsoft.com/office/drawing/2014/main" id="{9191D2C9-87CE-7820-6E60-C927B79E10EE}"/>
              </a:ext>
              <a:ext uri="{C183D7F6-B498-43B3-948B-1728B52AA6E4}">
                <adec:decorative xmlns:adec="http://schemas.microsoft.com/office/drawing/2017/decorative" val="1"/>
              </a:ext>
            </a:extLst>
          </p:cNvPr>
          <p:cNvSpPr/>
          <p:nvPr/>
        </p:nvSpPr>
        <p:spPr bwMode="auto">
          <a:xfrm>
            <a:off x="9184007" y="1647231"/>
            <a:ext cx="189317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Skilling</a:t>
            </a:r>
          </a:p>
        </p:txBody>
      </p:sp>
      <p:sp>
        <p:nvSpPr>
          <p:cNvPr id="28" name="Rectangle: Rounded Corners 1">
            <a:extLst>
              <a:ext uri="{FF2B5EF4-FFF2-40B4-BE49-F238E27FC236}">
                <a16:creationId xmlns:a16="http://schemas.microsoft.com/office/drawing/2014/main" id="{E562B3AE-F52D-ADA4-EC0F-494FE2E9F426}"/>
              </a:ext>
              <a:ext uri="{C183D7F6-B498-43B3-948B-1728B52AA6E4}">
                <adec:decorative xmlns:adec="http://schemas.microsoft.com/office/drawing/2017/decorative" val="1"/>
              </a:ext>
            </a:extLst>
          </p:cNvPr>
          <p:cNvSpPr/>
          <p:nvPr/>
        </p:nvSpPr>
        <p:spPr bwMode="auto">
          <a:xfrm>
            <a:off x="5124845" y="1641489"/>
            <a:ext cx="189317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
        <p:nvSpPr>
          <p:cNvPr id="6" name="TextBox 5">
            <a:extLst>
              <a:ext uri="{FF2B5EF4-FFF2-40B4-BE49-F238E27FC236}">
                <a16:creationId xmlns:a16="http://schemas.microsoft.com/office/drawing/2014/main" id="{35D02EDD-8931-0136-D0DF-F82673A53504}"/>
              </a:ext>
            </a:extLst>
          </p:cNvPr>
          <p:cNvSpPr txBox="1"/>
          <p:nvPr/>
        </p:nvSpPr>
        <p:spPr>
          <a:xfrm>
            <a:off x="564633" y="4166645"/>
            <a:ext cx="3150839"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Communities </a:t>
            </a:r>
            <a:r>
              <a:rPr kumimoji="0" lang="en-US" sz="1400" b="0" i="0" u="none" strike="noStrike" kern="1200" cap="none" spc="0" normalizeH="0" baseline="0" noProof="0">
                <a:ln>
                  <a:noFill/>
                </a:ln>
                <a:solidFill>
                  <a:srgbClr val="000000"/>
                </a:solidFill>
                <a:effectLst/>
                <a:uLnTx/>
                <a:uFillTx/>
                <a:latin typeface="Segoe UI Semibold"/>
                <a:ea typeface="+mn-ea"/>
                <a:cs typeface="+mn-cs"/>
              </a:rPr>
              <a:t>to facilitate user enablement </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Share best practices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Access company announcements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Seek support from peers and IT</a:t>
            </a:r>
          </a:p>
        </p:txBody>
      </p:sp>
      <p:sp>
        <p:nvSpPr>
          <p:cNvPr id="2" name="Rectangle: Rounded Corners 1">
            <a:extLst>
              <a:ext uri="{FF2B5EF4-FFF2-40B4-BE49-F238E27FC236}">
                <a16:creationId xmlns:a16="http://schemas.microsoft.com/office/drawing/2014/main" id="{CD4900D9-1B62-8C0C-5171-8C217275B3BB}"/>
              </a:ext>
              <a:ext uri="{C183D7F6-B498-43B3-948B-1728B52AA6E4}">
                <adec:decorative xmlns:adec="http://schemas.microsoft.com/office/drawing/2017/decorative" val="0"/>
              </a:ext>
            </a:extLst>
          </p:cNvPr>
          <p:cNvSpPr/>
          <p:nvPr/>
        </p:nvSpPr>
        <p:spPr bwMode="auto">
          <a:xfrm>
            <a:off x="515498" y="5808120"/>
            <a:ext cx="2987748" cy="307777"/>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Segoe Sans Text Semilight" pitchFamily="2" charset="0"/>
                <a:ea typeface="+mn-ea"/>
                <a:cs typeface="Segoe Sans Text Semilight" pitchFamily="2" charset="0"/>
                <a:hlinkClick r:id="rId6"/>
              </a:rPr>
              <a:t>Viva Engage Community</a:t>
            </a:r>
            <a:endParaRPr kumimoji="0" lang="en-US" sz="1400" b="0" i="0" u="none" strike="noStrike" kern="1200" cap="none" spc="0" normalizeH="0" baseline="0" noProof="0" dirty="0">
              <a:ln>
                <a:noFill/>
              </a:ln>
              <a:solidFill>
                <a:schemeClr val="tx1"/>
              </a:solidFill>
              <a:effectLst/>
              <a:uLnTx/>
              <a:uFillTx/>
              <a:latin typeface="Segoe Sans Text Semilight" pitchFamily="2" charset="0"/>
              <a:ea typeface="+mn-ea"/>
              <a:cs typeface="Segoe Sans Text Semilight" pitchFamily="2" charset="0"/>
            </a:endParaRPr>
          </a:p>
        </p:txBody>
      </p:sp>
      <p:sp>
        <p:nvSpPr>
          <p:cNvPr id="5" name="TextBox 4">
            <a:extLst>
              <a:ext uri="{FF2B5EF4-FFF2-40B4-BE49-F238E27FC236}">
                <a16:creationId xmlns:a16="http://schemas.microsoft.com/office/drawing/2014/main" id="{0555BDC0-BBCE-77C8-B98C-4F9AD83CB0D9}"/>
              </a:ext>
            </a:extLst>
          </p:cNvPr>
          <p:cNvSpPr txBox="1"/>
          <p:nvPr/>
        </p:nvSpPr>
        <p:spPr>
          <a:xfrm>
            <a:off x="4577559" y="4166645"/>
            <a:ext cx="3571018"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A</a:t>
            </a:r>
            <a:r>
              <a:rPr kumimoji="0" lang="en-US" sz="1600" b="0" i="0" u="none" strike="noStrike" kern="1200" cap="none" spc="-80" normalizeH="0" baseline="0" noProof="0" err="1">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nalytics</a:t>
            </a: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for ROI and impact assessment</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Copilot Dashboard for leaders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Viva Insights for customizable analysis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Copilot business impact reports</a:t>
            </a:r>
          </a:p>
        </p:txBody>
      </p:sp>
      <p:sp>
        <p:nvSpPr>
          <p:cNvPr id="4" name="Rectangle: Rounded Corners 1">
            <a:extLst>
              <a:ext uri="{FF2B5EF4-FFF2-40B4-BE49-F238E27FC236}">
                <a16:creationId xmlns:a16="http://schemas.microsoft.com/office/drawing/2014/main" id="{AD2C694C-9909-824C-2180-A57A5FC58DA3}"/>
              </a:ext>
              <a:ext uri="{C183D7F6-B498-43B3-948B-1728B52AA6E4}">
                <adec:decorative xmlns:adec="http://schemas.microsoft.com/office/drawing/2017/decorative" val="0"/>
              </a:ext>
            </a:extLst>
          </p:cNvPr>
          <p:cNvSpPr/>
          <p:nvPr/>
        </p:nvSpPr>
        <p:spPr bwMode="auto">
          <a:xfrm>
            <a:off x="4577558" y="5808120"/>
            <a:ext cx="2987748" cy="705362"/>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dirty="0">
                <a:ln>
                  <a:noFill/>
                </a:ln>
                <a:solidFill>
                  <a:srgbClr val="0078D4"/>
                </a:solidFill>
                <a:effectLst/>
                <a:uLnTx/>
                <a:uFillTx/>
                <a:latin typeface="Segoe Sans Text Semilight" pitchFamily="2" charset="0"/>
                <a:ea typeface="+mn-ea"/>
                <a:cs typeface="Segoe Sans Text Semilight" pitchFamily="2" charset="0"/>
                <a:hlinkClick r:id="rId7"/>
              </a:rPr>
              <a:t>Copilot Analytics introduction</a:t>
            </a:r>
            <a:endParaRPr kumimoji="0" lang="en-US" sz="1400" b="0" i="0" u="sng" strike="noStrike" kern="1200" cap="none" spc="0" normalizeH="0" baseline="0" noProof="0" dirty="0">
              <a:ln>
                <a:noFill/>
              </a:ln>
              <a:solidFill>
                <a:srgbClr val="0078D4"/>
              </a:solidFill>
              <a:effectLst/>
              <a:uLnTx/>
              <a:uFillTx/>
              <a:latin typeface="Segoe Sans Text Semilight" pitchFamily="2" charset="0"/>
              <a:ea typeface="+mn-ea"/>
              <a:cs typeface="Segoe Sans Text Semilight" pitchFamily="2"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dirty="0">
                <a:ln>
                  <a:noFill/>
                </a:ln>
                <a:solidFill>
                  <a:srgbClr val="0078D4"/>
                </a:solidFill>
                <a:effectLst/>
                <a:uLnTx/>
                <a:uFillTx/>
                <a:latin typeface="Segoe Sans Text Semilight" pitchFamily="2" charset="0"/>
                <a:ea typeface="+mn-ea"/>
                <a:cs typeface="Segoe Sans Text Semilight" pitchFamily="2" charset="0"/>
                <a:hlinkClick r:id="rId8">
                  <a:extLst>
                    <a:ext uri="{A12FA001-AC4F-418D-AE19-62706E023703}">
                      <ahyp:hlinkClr xmlns:ahyp="http://schemas.microsoft.com/office/drawing/2018/hyperlinkcolor" val="tx"/>
                    </a:ext>
                  </a:extLst>
                </a:hlinkClick>
              </a:rPr>
              <a:t>aka.ms/</a:t>
            </a:r>
            <a:r>
              <a:rPr kumimoji="0" lang="en-US" sz="1400" b="0" i="0" u="sng" strike="noStrike" kern="1200" cap="none" spc="0" normalizeH="0" baseline="0" noProof="0" dirty="0" err="1">
                <a:ln>
                  <a:noFill/>
                </a:ln>
                <a:solidFill>
                  <a:srgbClr val="0078D4"/>
                </a:solidFill>
                <a:effectLst/>
                <a:uLnTx/>
                <a:uFillTx/>
                <a:latin typeface="Segoe Sans Text Semilight" pitchFamily="2" charset="0"/>
                <a:ea typeface="+mn-ea"/>
                <a:cs typeface="Segoe Sans Text Semilight" pitchFamily="2" charset="0"/>
                <a:hlinkClick r:id="rId8">
                  <a:extLst>
                    <a:ext uri="{A12FA001-AC4F-418D-AE19-62706E023703}">
                      <ahyp:hlinkClr xmlns:ahyp="http://schemas.microsoft.com/office/drawing/2018/hyperlinkcolor" val="tx"/>
                    </a:ext>
                  </a:extLst>
                </a:hlinkClick>
              </a:rPr>
              <a:t>CopilotDashboard</a:t>
            </a:r>
            <a:endParaRPr kumimoji="0" lang="en-US" sz="1400" b="0" i="0" u="sng" strike="noStrike" kern="1200" cap="none" spc="0" normalizeH="0" baseline="0" noProof="0" dirty="0">
              <a:ln>
                <a:noFill/>
              </a:ln>
              <a:solidFill>
                <a:srgbClr val="0078D4"/>
              </a:solidFill>
              <a:effectLst/>
              <a:uLnTx/>
              <a:uFillTx/>
              <a:latin typeface="Segoe Sans Text Semilight" pitchFamily="2" charset="0"/>
              <a:ea typeface="+mn-ea"/>
              <a:cs typeface="Segoe Sans Text Semilight" pitchFamily="2" charset="0"/>
            </a:endParaRPr>
          </a:p>
        </p:txBody>
      </p:sp>
      <p:sp>
        <p:nvSpPr>
          <p:cNvPr id="7" name="TextBox 6">
            <a:extLst>
              <a:ext uri="{FF2B5EF4-FFF2-40B4-BE49-F238E27FC236}">
                <a16:creationId xmlns:a16="http://schemas.microsoft.com/office/drawing/2014/main" id="{FD14A34B-42E1-4909-CCAA-17E5762CBBE1}"/>
              </a:ext>
            </a:extLst>
          </p:cNvPr>
          <p:cNvSpPr txBox="1"/>
          <p:nvPr/>
        </p:nvSpPr>
        <p:spPr>
          <a:xfrm>
            <a:off x="8636720" y="4166645"/>
            <a:ext cx="3447249"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Academy </a:t>
            </a:r>
            <a:r>
              <a:rPr kumimoji="0" lang="en-US" sz="1400" b="0" i="0" u="none" strike="noStrike" kern="1200" cap="none" spc="0" normalizeH="0" baseline="0" noProof="0">
                <a:ln>
                  <a:noFill/>
                </a:ln>
                <a:solidFill>
                  <a:srgbClr val="000000"/>
                </a:solidFill>
                <a:effectLst/>
                <a:uLnTx/>
                <a:uFillTx/>
                <a:latin typeface="Segoe UI Semibold"/>
                <a:ea typeface="+mn-ea"/>
                <a:cs typeface="+mn-cs"/>
              </a:rPr>
              <a:t>for user skill development</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Curated learning paths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Hands-on prompt guidance</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Content created by Microsoft experts</a:t>
            </a:r>
          </a:p>
        </p:txBody>
      </p:sp>
      <p:sp>
        <p:nvSpPr>
          <p:cNvPr id="3" name="TextBox 2">
            <a:extLst>
              <a:ext uri="{FF2B5EF4-FFF2-40B4-BE49-F238E27FC236}">
                <a16:creationId xmlns:a16="http://schemas.microsoft.com/office/drawing/2014/main" id="{5F1927A0-6DD9-60C8-DBAE-0306DF87B59D}"/>
              </a:ext>
            </a:extLst>
          </p:cNvPr>
          <p:cNvSpPr txBox="1"/>
          <p:nvPr/>
        </p:nvSpPr>
        <p:spPr>
          <a:xfrm>
            <a:off x="0" y="6530375"/>
            <a:ext cx="1759403" cy="261610"/>
          </a:xfrm>
          <a:prstGeom prst="rect">
            <a:avLst/>
          </a:prstGeom>
          <a:noFill/>
        </p:spPr>
        <p:txBody>
          <a:bodyPr wrap="square" rIns="4572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Semilight" pitchFamily="2" charset="0"/>
                <a:ea typeface="+mn-ea"/>
                <a:cs typeface="Segoe Sans Text Semilight" pitchFamily="2" charset="0"/>
              </a:rPr>
              <a:t>Powered by Microsoft Viva</a:t>
            </a:r>
          </a:p>
        </p:txBody>
      </p:sp>
      <p:sp>
        <p:nvSpPr>
          <p:cNvPr id="8" name="Rectangle: Rounded Corners 1">
            <a:extLst>
              <a:ext uri="{FF2B5EF4-FFF2-40B4-BE49-F238E27FC236}">
                <a16:creationId xmlns:a16="http://schemas.microsoft.com/office/drawing/2014/main" id="{0BA1C274-7B9F-8CE0-1D6E-5E8FD48CB9FA}"/>
              </a:ext>
              <a:ext uri="{C183D7F6-B498-43B3-948B-1728B52AA6E4}">
                <adec:decorative xmlns:adec="http://schemas.microsoft.com/office/drawing/2017/decorative" val="1"/>
              </a:ext>
            </a:extLst>
          </p:cNvPr>
          <p:cNvSpPr/>
          <p:nvPr/>
        </p:nvSpPr>
        <p:spPr bwMode="auto">
          <a:xfrm>
            <a:off x="8639618" y="5808120"/>
            <a:ext cx="2987748" cy="307777"/>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hlinkClick r:id="rId9"/>
              </a:rPr>
              <a:t>aka.ms/</a:t>
            </a:r>
            <a:r>
              <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hlinkClick r:id="rId9"/>
              </a:rPr>
              <a:t>CopilotAcademy</a:t>
            </a:r>
            <a:endPar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endParaRPr>
          </a:p>
        </p:txBody>
      </p:sp>
      <p:pic>
        <p:nvPicPr>
          <p:cNvPr id="9" name="Graphic 8">
            <a:extLst>
              <a:ext uri="{FF2B5EF4-FFF2-40B4-BE49-F238E27FC236}">
                <a16:creationId xmlns:a16="http://schemas.microsoft.com/office/drawing/2014/main" id="{904F7B72-22ED-AF0A-066C-C3BA06110023}"/>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795195" y="6513482"/>
            <a:ext cx="295396" cy="295395"/>
          </a:xfrm>
          <a:prstGeom prst="rect">
            <a:avLst/>
          </a:prstGeom>
        </p:spPr>
      </p:pic>
    </p:spTree>
    <p:extLst>
      <p:ext uri="{BB962C8B-B14F-4D97-AF65-F5344CB8AC3E}">
        <p14:creationId xmlns:p14="http://schemas.microsoft.com/office/powerpoint/2010/main" val="2715173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100"/>
                                  </p:stCondLst>
                                  <p:childTnLst>
                                    <p:animMotion origin="layout" path="M -3.54167E-6 3.33333E-6 L -3.54167E-6 0.03541 " pathEditMode="relative" rAng="0" ptsTypes="AA">
                                      <p:cBhvr>
                                        <p:cTn id="9" dur="700" spd="-100000" fill="hold"/>
                                        <p:tgtEl>
                                          <p:spTgt spid="17"/>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grpId="1" nodeType="withEffect">
                                  <p:stCondLst>
                                    <p:cond delay="200"/>
                                  </p:stCondLst>
                                  <p:childTnLst>
                                    <p:animMotion origin="layout" path="M -2.08333E-7 2.96296E-6 L -2.08333E-7 0.03541 " pathEditMode="relative" rAng="0" ptsTypes="AA">
                                      <p:cBhvr>
                                        <p:cTn id="14" dur="700" spd="-100000" fill="hold"/>
                                        <p:tgtEl>
                                          <p:spTgt spid="22"/>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42" presetClass="path" presetSubtype="0" decel="100000" fill="hold" grpId="1" nodeType="withEffect">
                                  <p:stCondLst>
                                    <p:cond delay="200"/>
                                  </p:stCondLst>
                                  <p:childTnLst>
                                    <p:animMotion origin="layout" path="M 2.08333E-7 1.11111E-6 L 2.08333E-7 0.03542 " pathEditMode="relative" rAng="0" ptsTypes="AA">
                                      <p:cBhvr>
                                        <p:cTn id="19" dur="700" spd="-100000" fill="hold"/>
                                        <p:tgtEl>
                                          <p:spTgt spid="23"/>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200"/>
                                  </p:stCondLst>
                                  <p:childTnLst>
                                    <p:animMotion origin="layout" path="M 3.125E-6 2.96296E-6 L 3.125E-6 0.03541 " pathEditMode="relative" rAng="0" ptsTypes="AA">
                                      <p:cBhvr>
                                        <p:cTn id="24" dur="700" spd="-100000" fill="hold"/>
                                        <p:tgtEl>
                                          <p:spTgt spid="24"/>
                                        </p:tgtEl>
                                        <p:attrNameLst>
                                          <p:attrName>ppt_x</p:attrName>
                                          <p:attrName>ppt_y</p:attrName>
                                        </p:attrNameLst>
                                      </p:cBhvr>
                                      <p:rCtr x="0" y="1759"/>
                                    </p:animMotion>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0"/>
                                  </p:stCondLst>
                                  <p:childTnLst>
                                    <p:animMotion origin="layout" path="M -3.95833E-6 4.07407E-6 L -3.95833E-6 0.03541 " pathEditMode="relative" rAng="0" ptsTypes="AA">
                                      <p:cBhvr>
                                        <p:cTn id="2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4" grpId="0" animBg="1"/>
      <p:bldP spid="24" grpId="1" animBg="1"/>
      <p:bldP spid="22" grpId="0" animBg="1"/>
      <p:bldP spid="2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2B197A-B594-5674-2741-42C5FD24D518}"/>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8FA1BA7F-2FFA-B0EC-6167-646818415BC6}"/>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C6A1B409-3838-CEE2-C08A-9141A678F592}"/>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5" name="Rectangle: Rounded Corners 25">
            <a:extLst>
              <a:ext uri="{FF2B5EF4-FFF2-40B4-BE49-F238E27FC236}">
                <a16:creationId xmlns:a16="http://schemas.microsoft.com/office/drawing/2014/main" id="{D5244949-4A48-61ED-5F4D-237803A7FD1E}"/>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1598295"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Get ready</a:t>
            </a:r>
          </a:p>
        </p:txBody>
      </p:sp>
      <p:grpSp>
        <p:nvGrpSpPr>
          <p:cNvPr id="2" name="Group 1" descr="Flag indicating this slide is a shared activity.">
            <a:extLst>
              <a:ext uri="{FF2B5EF4-FFF2-40B4-BE49-F238E27FC236}">
                <a16:creationId xmlns:a16="http://schemas.microsoft.com/office/drawing/2014/main" id="{5CDF5F07-CA85-F984-6C5E-D32265F5A6D0}"/>
              </a:ext>
            </a:extLst>
          </p:cNvPr>
          <p:cNvGrpSpPr/>
          <p:nvPr/>
        </p:nvGrpSpPr>
        <p:grpSpPr>
          <a:xfrm>
            <a:off x="10122551" y="187953"/>
            <a:ext cx="2069451" cy="459051"/>
            <a:chOff x="10122551" y="187953"/>
            <a:chExt cx="2069451" cy="459051"/>
          </a:xfrm>
        </p:grpSpPr>
        <p:sp>
          <p:nvSpPr>
            <p:cNvPr id="21" name="Round Same Side Corner Rectangle 20" descr="Flag indicating this slide is a shared activity.">
              <a:extLst>
                <a:ext uri="{FF2B5EF4-FFF2-40B4-BE49-F238E27FC236}">
                  <a16:creationId xmlns:a16="http://schemas.microsoft.com/office/drawing/2014/main" id="{9548A991-9DDD-DF2C-9D84-C8180839A404}"/>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2" name="Graphic 21">
              <a:extLst>
                <a:ext uri="{FF2B5EF4-FFF2-40B4-BE49-F238E27FC236}">
                  <a16:creationId xmlns:a16="http://schemas.microsoft.com/office/drawing/2014/main" id="{20E277AD-53F4-A6E9-C481-6E4E02D81C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23" name="Rectangle 22">
              <a:extLst>
                <a:ext uri="{FF2B5EF4-FFF2-40B4-BE49-F238E27FC236}">
                  <a16:creationId xmlns:a16="http://schemas.microsoft.com/office/drawing/2014/main" id="{372C77E4-436B-AE01-D462-733A534BB094}"/>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3584A675-7C26-EB03-D20E-6D8A8069A8CD}"/>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DF11E433-8250-B1B6-F478-41CEB3B6A38E}"/>
              </a:ext>
            </a:extLst>
          </p:cNvPr>
          <p:cNvSpPr txBox="1">
            <a:spLocks/>
          </p:cNvSpPr>
          <p:nvPr/>
        </p:nvSpPr>
        <p:spPr>
          <a:xfrm>
            <a:off x="1000624" y="2294991"/>
            <a:ext cx="4567063" cy="340093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the right team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scenarios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Review Microsoft provided materials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supporting resources</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(as needed)</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communication channels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initial rhythm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relationships with technical leaders</a:t>
            </a:r>
          </a:p>
        </p:txBody>
      </p:sp>
      <p:sp>
        <p:nvSpPr>
          <p:cNvPr id="16" name="Text Placeholder 4">
            <a:extLst>
              <a:ext uri="{FF2B5EF4-FFF2-40B4-BE49-F238E27FC236}">
                <a16:creationId xmlns:a16="http://schemas.microsoft.com/office/drawing/2014/main" id="{692D6AAD-8225-5CCD-956F-88A4135E0423}"/>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1010C63A-E33D-0A09-A6AC-967A114E0674}"/>
              </a:ext>
            </a:extLst>
          </p:cNvPr>
          <p:cNvSpPr txBox="1">
            <a:spLocks/>
          </p:cNvSpPr>
          <p:nvPr/>
        </p:nvSpPr>
        <p:spPr>
          <a:xfrm>
            <a:off x="6730024" y="2294991"/>
            <a:ext cx="4461352" cy="340093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indent="-320675" defTabSz="914400">
              <a:lnSpc>
                <a:spcPct val="95000"/>
              </a:lnSpc>
              <a:spcBef>
                <a:spcPts val="1200"/>
              </a:spcBef>
              <a:buSzPct val="120000"/>
              <a:buFont typeface="System Font Regular"/>
              <a:buChar char="・"/>
              <a:defRPr/>
            </a:pPr>
            <a:r>
              <a:rPr lang="en-US" sz="2000" b="0" dirty="0">
                <a:latin typeface="Segoe UI" panose="020B0502040204020203" pitchFamily="34" charset="0"/>
                <a:cs typeface="Segoe UI" panose="020B0502040204020203" pitchFamily="34" charset="0"/>
              </a:rPr>
              <a:t>Understand Microsoft 365 Copilot Chat capabilities</a:t>
            </a:r>
          </a:p>
          <a:p>
            <a:pPr marL="320675" indent="-320675" defTabSz="914400">
              <a:lnSpc>
                <a:spcPct val="95000"/>
              </a:lnSpc>
              <a:spcBef>
                <a:spcPts val="1200"/>
              </a:spcBef>
              <a:buSzPct val="120000"/>
              <a:buFont typeface="System Font Regular"/>
              <a:buChar char="・"/>
              <a:defRPr/>
            </a:pPr>
            <a:r>
              <a:rPr lang="en-US" sz="2000" b="0" dirty="0">
                <a:latin typeface="Segoe UI" panose="020B0502040204020203" pitchFamily="34" charset="0"/>
                <a:cs typeface="Segoe UI" panose="020B0502040204020203" pitchFamily="34" charset="0"/>
              </a:rPr>
              <a:t>Review Responsible AI principles</a:t>
            </a:r>
          </a:p>
          <a:p>
            <a:pPr marL="320675" indent="-320675" defTabSz="914400">
              <a:lnSpc>
                <a:spcPct val="95000"/>
              </a:lnSpc>
              <a:spcBef>
                <a:spcPts val="1200"/>
              </a:spcBef>
              <a:buSzPct val="120000"/>
              <a:buFont typeface="System Font Regular"/>
              <a:buChar char="・"/>
              <a:defRPr/>
            </a:pPr>
            <a:r>
              <a:rPr lang="en-US" sz="2000" b="0" dirty="0">
                <a:latin typeface="Segoe UI" panose="020B0502040204020203" pitchFamily="34" charset="0"/>
                <a:cs typeface="Segoe UI" panose="020B0502040204020203" pitchFamily="34" charset="0"/>
              </a:rPr>
              <a:t>Identify early adopters and scale onboarding cohorts</a:t>
            </a:r>
          </a:p>
          <a:p>
            <a:pPr marL="320675" indent="-320675" defTabSz="914400">
              <a:lnSpc>
                <a:spcPct val="95000"/>
              </a:lnSpc>
              <a:spcBef>
                <a:spcPts val="1200"/>
              </a:spcBef>
              <a:buSzPct val="120000"/>
              <a:buFont typeface="System Font Regular"/>
              <a:buChar char="・"/>
              <a:defRPr/>
            </a:pPr>
            <a:r>
              <a:rPr lang="en-US" sz="2000" b="0" dirty="0">
                <a:latin typeface="Segoe UI" panose="020B0502040204020203" pitchFamily="34" charset="0"/>
                <a:cs typeface="Segoe UI" panose="020B0502040204020203" pitchFamily="34" charset="0"/>
              </a:rPr>
              <a:t>Target AI-ready scenarios</a:t>
            </a:r>
          </a:p>
          <a:p>
            <a:pPr marL="320675" indent="-320675" defTabSz="914400">
              <a:lnSpc>
                <a:spcPct val="95000"/>
              </a:lnSpc>
              <a:spcBef>
                <a:spcPts val="1200"/>
              </a:spcBef>
              <a:buSzPct val="120000"/>
              <a:buFont typeface="System Font Regular"/>
              <a:buChar char="・"/>
              <a:defRPr/>
            </a:pPr>
            <a:r>
              <a:rPr lang="en-US" sz="2000" b="0" dirty="0">
                <a:latin typeface="Segoe UI" panose="020B0502040204020203" pitchFamily="34" charset="0"/>
                <a:cs typeface="Segoe UI" panose="020B0502040204020203" pitchFamily="34" charset="0"/>
              </a:rPr>
              <a:t>Build prompt and natural language skills</a:t>
            </a:r>
          </a:p>
          <a:p>
            <a:pPr marL="320675" indent="-320675" defTabSz="914400">
              <a:lnSpc>
                <a:spcPct val="95000"/>
              </a:lnSpc>
              <a:spcBef>
                <a:spcPts val="1200"/>
              </a:spcBef>
              <a:buSzPct val="120000"/>
              <a:buFont typeface="System Font Regular"/>
              <a:buChar char="・"/>
              <a:defRPr/>
            </a:pPr>
            <a:r>
              <a:rPr lang="en-US" sz="2000" b="0" dirty="0">
                <a:latin typeface="Segoe UI" panose="020B0502040204020203" pitchFamily="34" charset="0"/>
                <a:cs typeface="Segoe UI" panose="020B0502040204020203" pitchFamily="34" charset="0"/>
              </a:rPr>
              <a:t>Embrace rapid feedback cycles</a:t>
            </a:r>
          </a:p>
        </p:txBody>
      </p:sp>
    </p:spTree>
    <p:extLst>
      <p:ext uri="{BB962C8B-B14F-4D97-AF65-F5344CB8AC3E}">
        <p14:creationId xmlns:p14="http://schemas.microsoft.com/office/powerpoint/2010/main" val="149020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2B197A-B594-5674-2741-42C5FD24D518}"/>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8FA1BA7F-2FFA-B0EC-6167-646818415BC6}"/>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C6A1B409-3838-CEE2-C08A-9141A678F592}"/>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5" name="Rectangle: Rounded Corners 25">
            <a:extLst>
              <a:ext uri="{FF2B5EF4-FFF2-40B4-BE49-F238E27FC236}">
                <a16:creationId xmlns:a16="http://schemas.microsoft.com/office/drawing/2014/main" id="{D5244949-4A48-61ED-5F4D-237803A7FD1E}"/>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1598295"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Get ready</a:t>
            </a:r>
          </a:p>
        </p:txBody>
      </p:sp>
      <p:grpSp>
        <p:nvGrpSpPr>
          <p:cNvPr id="2" name="Group 1" descr="Flag indicating this slide is a shared activity.">
            <a:extLst>
              <a:ext uri="{FF2B5EF4-FFF2-40B4-BE49-F238E27FC236}">
                <a16:creationId xmlns:a16="http://schemas.microsoft.com/office/drawing/2014/main" id="{5CDF5F07-CA85-F984-6C5E-D32265F5A6D0}"/>
              </a:ext>
            </a:extLst>
          </p:cNvPr>
          <p:cNvGrpSpPr/>
          <p:nvPr/>
        </p:nvGrpSpPr>
        <p:grpSpPr>
          <a:xfrm>
            <a:off x="10122551" y="187953"/>
            <a:ext cx="2069451" cy="459051"/>
            <a:chOff x="10122551" y="187953"/>
            <a:chExt cx="2069451" cy="459051"/>
          </a:xfrm>
        </p:grpSpPr>
        <p:sp>
          <p:nvSpPr>
            <p:cNvPr id="21" name="Round Same Side Corner Rectangle 20" descr="Flag indicating this slide is a shared activity.">
              <a:extLst>
                <a:ext uri="{FF2B5EF4-FFF2-40B4-BE49-F238E27FC236}">
                  <a16:creationId xmlns:a16="http://schemas.microsoft.com/office/drawing/2014/main" id="{9548A991-9DDD-DF2C-9D84-C8180839A404}"/>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2" name="Graphic 21">
              <a:extLst>
                <a:ext uri="{FF2B5EF4-FFF2-40B4-BE49-F238E27FC236}">
                  <a16:creationId xmlns:a16="http://schemas.microsoft.com/office/drawing/2014/main" id="{20E277AD-53F4-A6E9-C481-6E4E02D81C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23" name="Rectangle 22">
              <a:extLst>
                <a:ext uri="{FF2B5EF4-FFF2-40B4-BE49-F238E27FC236}">
                  <a16:creationId xmlns:a16="http://schemas.microsoft.com/office/drawing/2014/main" id="{372C77E4-436B-AE01-D462-733A534BB094}"/>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3584A675-7C26-EB03-D20E-6D8A8069A8CD}"/>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DF11E433-8250-B1B6-F478-41CEB3B6A38E}"/>
              </a:ext>
            </a:extLst>
          </p:cNvPr>
          <p:cNvSpPr txBox="1">
            <a:spLocks/>
          </p:cNvSpPr>
          <p:nvPr/>
        </p:nvSpPr>
        <p:spPr>
          <a:xfrm>
            <a:off x="1000624" y="2294991"/>
            <a:ext cx="4567063" cy="340093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the right team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scenarios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Review Microsoft provided materials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supporting resources</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(as needed)</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communication channels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initial rhythm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relationships with technical leaders</a:t>
            </a:r>
          </a:p>
        </p:txBody>
      </p:sp>
      <p:sp>
        <p:nvSpPr>
          <p:cNvPr id="16" name="Text Placeholder 4">
            <a:extLst>
              <a:ext uri="{FF2B5EF4-FFF2-40B4-BE49-F238E27FC236}">
                <a16:creationId xmlns:a16="http://schemas.microsoft.com/office/drawing/2014/main" id="{692D6AAD-8225-5CCD-956F-88A4135E0423}"/>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1010C63A-E33D-0A09-A6AC-967A114E0674}"/>
              </a:ext>
            </a:extLst>
          </p:cNvPr>
          <p:cNvSpPr txBox="1">
            <a:spLocks/>
          </p:cNvSpPr>
          <p:nvPr/>
        </p:nvSpPr>
        <p:spPr>
          <a:xfrm>
            <a:off x="6730024" y="2294991"/>
            <a:ext cx="4461352" cy="340093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Understand Microsoft 365 Copilot capabilities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Responsible AI principles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early adopters and scale onboarding cohorts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Target AI-ready scenarios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Build prompt and natural language skills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Embrace rapid feedback cycles</a:t>
            </a:r>
          </a:p>
        </p:txBody>
      </p:sp>
    </p:spTree>
    <p:extLst>
      <p:ext uri="{BB962C8B-B14F-4D97-AF65-F5344CB8AC3E}">
        <p14:creationId xmlns:p14="http://schemas.microsoft.com/office/powerpoint/2010/main" val="1490201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6F587-B7FA-AF00-15AB-487C475F3584}"/>
              </a:ext>
            </a:extLst>
          </p:cNvPr>
          <p:cNvSpPr>
            <a:spLocks noGrp="1"/>
          </p:cNvSpPr>
          <p:nvPr>
            <p:ph type="title"/>
          </p:nvPr>
        </p:nvSpPr>
        <p:spPr>
          <a:xfrm>
            <a:off x="588261" y="585216"/>
            <a:ext cx="5507739" cy="553998"/>
          </a:xfrm>
        </p:spPr>
        <p:txBody>
          <a:bodyPr/>
          <a:lstStyle/>
          <a:p>
            <a:r>
              <a:rPr lang="en-US"/>
              <a:t>Who should be involved in your adoption effort?</a:t>
            </a:r>
          </a:p>
        </p:txBody>
      </p:sp>
      <p:sp>
        <p:nvSpPr>
          <p:cNvPr id="9" name="Title 1">
            <a:extLst>
              <a:ext uri="{FF2B5EF4-FFF2-40B4-BE49-F238E27FC236}">
                <a16:creationId xmlns:a16="http://schemas.microsoft.com/office/drawing/2014/main" id="{58FA00CA-5B57-4157-A6CA-753AC7BA8279}"/>
              </a:ext>
            </a:extLst>
          </p:cNvPr>
          <p:cNvSpPr txBox="1">
            <a:spLocks/>
          </p:cNvSpPr>
          <p:nvPr/>
        </p:nvSpPr>
        <p:spPr>
          <a:xfrm>
            <a:off x="588261" y="1918454"/>
            <a:ext cx="5276850" cy="1969770"/>
          </a:xfrm>
          <a:prstGeom prst="rect">
            <a:avLst/>
          </a:prstGeom>
        </p:spPr>
        <p:txBody>
          <a:bodyPr vert="horz" wrap="square" lIns="0" tIns="0" rIns="0" bIns="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noProof="0">
                <a:ln w="3175">
                  <a:noFill/>
                </a:ln>
                <a:solidFill>
                  <a:schemeClr val="tx1"/>
                </a:solidFill>
                <a:effectLst/>
                <a:uLnTx/>
                <a:uFillTx/>
                <a:latin typeface="+mn-lt"/>
                <a:ea typeface="+mn-ea"/>
                <a:cs typeface="Segoe UI Semilight"/>
              </a:rPr>
              <a:t>Transforming to this new way of working requires buy-in and support from across the business. </a:t>
            </a:r>
            <a:r>
              <a:rPr kumimoji="0" lang="en-NZ" sz="1600" b="0" i="0" u="none" strike="noStrike" kern="1200" cap="none" spc="0" normalizeH="0" noProof="0">
                <a:ln w="3175">
                  <a:noFill/>
                </a:ln>
                <a:solidFill>
                  <a:schemeClr val="tx1"/>
                </a:solidFill>
                <a:effectLst/>
                <a:uLnTx/>
                <a:uFillTx/>
                <a:latin typeface="+mn-lt"/>
                <a:ea typeface="+mn-ea"/>
                <a:cs typeface="Segoe UI Semilight"/>
              </a:rPr>
              <a:t>We have identified four key groups </a:t>
            </a:r>
            <a:r>
              <a:rPr kumimoji="0" lang="en-US" sz="1600" b="0" i="0" u="none" strike="noStrike" kern="1200" cap="none" spc="0" normalizeH="0" noProof="0">
                <a:ln w="3175">
                  <a:noFill/>
                </a:ln>
                <a:solidFill>
                  <a:schemeClr val="tx1"/>
                </a:solidFill>
                <a:effectLst/>
                <a:uLnTx/>
                <a:uFillTx/>
                <a:latin typeface="+mn-lt"/>
                <a:ea typeface="+mn-ea"/>
                <a:cs typeface="Segoe UI Semilight"/>
              </a:rPr>
              <a:t>who will bridge technology and business outcomes that matter to your organization </a:t>
            </a:r>
          </a:p>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noProof="0">
              <a:ln w="3175">
                <a:noFill/>
              </a:ln>
              <a:solidFill>
                <a:schemeClr val="tx1"/>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noProof="0">
                <a:ln w="3175">
                  <a:noFill/>
                </a:ln>
                <a:solidFill>
                  <a:schemeClr val="tx1"/>
                </a:solidFill>
                <a:effectLst/>
                <a:uLnTx/>
                <a:uFillTx/>
                <a:latin typeface="+mn-lt"/>
                <a:ea typeface="+mn-ea"/>
                <a:cs typeface="Segoe UI Semilight"/>
              </a:rPr>
              <a:t>Each group has a specific role in implementation and should be engaged early and often. The next few pages will outline the specific role these team members will play.</a:t>
            </a:r>
          </a:p>
        </p:txBody>
      </p:sp>
      <p:sp>
        <p:nvSpPr>
          <p:cNvPr id="15" name="Rectangle 14">
            <a:extLst>
              <a:ext uri="{FF2B5EF4-FFF2-40B4-BE49-F238E27FC236}">
                <a16:creationId xmlns:a16="http://schemas.microsoft.com/office/drawing/2014/main" id="{019764A4-1DEC-A848-AD3B-51CC394EF6C3}"/>
              </a:ext>
            </a:extLst>
          </p:cNvPr>
          <p:cNvSpPr/>
          <p:nvPr/>
        </p:nvSpPr>
        <p:spPr bwMode="auto">
          <a:xfrm>
            <a:off x="1067412" y="4123638"/>
            <a:ext cx="3866222" cy="20423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Executive Sponsors</a:t>
            </a: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Success Owner</a:t>
            </a:r>
            <a:endParaRPr kumimoji="0" lang="en-US" sz="1600" b="0" i="0" u="none" strike="noStrike" kern="1200" cap="none" spc="0" normalizeH="0" baseline="0" noProof="0">
              <a:ln>
                <a:noFill/>
              </a:ln>
              <a:solidFill>
                <a:schemeClr val="tx1"/>
              </a:solidFill>
              <a:effectLst/>
              <a:uLnTx/>
              <a:uFillTx/>
              <a:latin typeface="Segoe UI Semibold"/>
              <a:ea typeface="+mn-ea"/>
              <a:cs typeface="Segoe UI"/>
            </a:endParaRP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Early Adopters</a:t>
            </a:r>
            <a:endParaRPr kumimoji="0" lang="en-US" sz="1600" b="0" i="0" u="none" strike="noStrike" kern="1200" cap="none" spc="0" normalizeH="0" baseline="0" noProof="0">
              <a:ln>
                <a:noFill/>
              </a:ln>
              <a:solidFill>
                <a:schemeClr val="tx1"/>
              </a:solidFill>
              <a:effectLst/>
              <a:uLnTx/>
              <a:uFillTx/>
              <a:latin typeface="Segoe UI Semibold"/>
              <a:ea typeface="+mn-ea"/>
              <a:cs typeface="Segoe UI Semibold"/>
            </a:endParaRP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Champions</a:t>
            </a: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Technical team </a:t>
            </a:r>
          </a:p>
        </p:txBody>
      </p:sp>
      <p:pic>
        <p:nvPicPr>
          <p:cNvPr id="12" name="Picture Placeholder 11">
            <a:extLst>
              <a:ext uri="{FF2B5EF4-FFF2-40B4-BE49-F238E27FC236}">
                <a16:creationId xmlns:a16="http://schemas.microsoft.com/office/drawing/2014/main" id="{415C40D6-8B4F-4D70-5D51-35B01C7A1617}"/>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a:stretch/>
        </p:blipFill>
        <p:spPr>
          <a:xfrm>
            <a:off x="6395720" y="585216"/>
            <a:ext cx="5208019" cy="5665604"/>
          </a:xfrm>
          <a:prstGeom prst="roundRect">
            <a:avLst>
              <a:gd name="adj" fmla="val 4177"/>
            </a:avLst>
          </a:prstGeom>
        </p:spPr>
      </p:pic>
      <p:sp>
        <p:nvSpPr>
          <p:cNvPr id="14" name="Rounded Rectangle 13">
            <a:extLst>
              <a:ext uri="{FF2B5EF4-FFF2-40B4-BE49-F238E27FC236}">
                <a16:creationId xmlns:a16="http://schemas.microsoft.com/office/drawing/2014/main" id="{F37A32A8-E030-A84A-AEBD-40A64085B80A}"/>
              </a:ext>
              <a:ext uri="{C183D7F6-B498-43B3-948B-1728B52AA6E4}">
                <adec:decorative xmlns:adec="http://schemas.microsoft.com/office/drawing/2017/decorative" val="1"/>
              </a:ext>
            </a:extLst>
          </p:cNvPr>
          <p:cNvSpPr>
            <a:spLocks/>
          </p:cNvSpPr>
          <p:nvPr/>
        </p:nvSpPr>
        <p:spPr bwMode="auto">
          <a:xfrm rot="16200000">
            <a:off x="6166929" y="814006"/>
            <a:ext cx="5665602" cy="5208019"/>
          </a:xfrm>
          <a:prstGeom prst="roundRect">
            <a:avLst>
              <a:gd name="adj" fmla="val 4718"/>
            </a:avLst>
          </a:prstGeom>
          <a:gradFill flip="none" rotWithShape="1">
            <a:gsLst>
              <a:gs pos="0">
                <a:srgbClr val="000000">
                  <a:alpha val="85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sp>
        <p:nvSpPr>
          <p:cNvPr id="17" name="TextBox 16">
            <a:extLst>
              <a:ext uri="{FF2B5EF4-FFF2-40B4-BE49-F238E27FC236}">
                <a16:creationId xmlns:a16="http://schemas.microsoft.com/office/drawing/2014/main" id="{DDAC7884-16CB-B54F-A15E-44C6A1645CE1}"/>
              </a:ext>
            </a:extLst>
          </p:cNvPr>
          <p:cNvSpPr txBox="1"/>
          <p:nvPr/>
        </p:nvSpPr>
        <p:spPr>
          <a:xfrm>
            <a:off x="6822364" y="4239812"/>
            <a:ext cx="4354733" cy="1723549"/>
          </a:xfrm>
          <a:prstGeom prst="rect">
            <a:avLst/>
          </a:prstGeom>
          <a:noFill/>
        </p:spPr>
        <p:txBody>
          <a:bodyPr wrap="square" lIns="0" tIns="0" rIns="0" bIns="0" rtlCol="0" anchor="t">
            <a:spAutoFit/>
          </a:bodyPr>
          <a:lstStyle/>
          <a:p>
            <a:pPr marL="0" marR="0" lvl="0" indent="0" defTabSz="914236" rtl="0" eaLnBrk="1" fontAlgn="auto" latinLnBrk="0" hangingPunct="1">
              <a:lnSpc>
                <a:spcPct val="100000"/>
              </a:lnSpc>
              <a:spcBef>
                <a:spcPts val="0"/>
              </a:spcBef>
              <a:spcAft>
                <a:spcPts val="600"/>
              </a:spcAft>
              <a:buClrTx/>
              <a:buSzTx/>
              <a:buFontTx/>
              <a:buNone/>
              <a:tabLst/>
              <a:defRPr/>
            </a:pPr>
            <a:r>
              <a:rPr kumimoji="0" lang="en-NZ" sz="1600" b="0" i="0" u="none" strike="noStrike" kern="1200" cap="none" spc="0" normalizeH="0" baseline="0" noProof="0">
                <a:ln>
                  <a:noFill/>
                </a:ln>
                <a:solidFill>
                  <a:srgbClr val="FFFFFF"/>
                </a:solidFill>
                <a:effectLst/>
                <a:uLnTx/>
                <a:uFillTx/>
                <a:latin typeface="Segoe UI Semilight"/>
                <a:ea typeface="+mn-ea"/>
                <a:cs typeface="Segoe UI Semilight"/>
              </a:rPr>
              <a:t>Mott MacDonald developed a network of technology champions by engaging the employees who are most interested and enthusiastic about the new capabilities. The company made sure the champions were well trained and sent them out into the business to coach and communicate with colleagues.</a:t>
            </a:r>
          </a:p>
        </p:txBody>
      </p:sp>
      <p:pic>
        <p:nvPicPr>
          <p:cNvPr id="19" name="Picture 18">
            <a:extLst>
              <a:ext uri="{FF2B5EF4-FFF2-40B4-BE49-F238E27FC236}">
                <a16:creationId xmlns:a16="http://schemas.microsoft.com/office/drawing/2014/main" id="{80260B29-5658-924B-9B49-5DB42DBDE51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22364" y="3443355"/>
            <a:ext cx="725411" cy="619952"/>
          </a:xfrm>
          <a:prstGeom prst="rect">
            <a:avLst/>
          </a:prstGeom>
        </p:spPr>
      </p:pic>
      <p:sp>
        <p:nvSpPr>
          <p:cNvPr id="23" name="Freeform: Shape 22">
            <a:extLst>
              <a:ext uri="{FF2B5EF4-FFF2-40B4-BE49-F238E27FC236}">
                <a16:creationId xmlns:a16="http://schemas.microsoft.com/office/drawing/2014/main" id="{8E23B552-2232-93BD-5F7E-655CD78B4EF5}"/>
              </a:ext>
              <a:ext uri="{C183D7F6-B498-43B3-948B-1728B52AA6E4}">
                <adec:decorative xmlns:adec="http://schemas.microsoft.com/office/drawing/2017/decorative" val="1"/>
              </a:ext>
            </a:extLst>
          </p:cNvPr>
          <p:cNvSpPr/>
          <p:nvPr/>
        </p:nvSpPr>
        <p:spPr>
          <a:xfrm>
            <a:off x="588261" y="4090179"/>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1</a:t>
            </a:r>
            <a:endParaRPr lang="en-US" sz="1200" b="1">
              <a:solidFill>
                <a:schemeClr val="bg1"/>
              </a:solidFill>
              <a:latin typeface="Segoe UI" panose="020B0502040204020203" pitchFamily="34" charset="0"/>
              <a:cs typeface="Segoe UI" panose="020B0502040204020203" pitchFamily="34" charset="0"/>
            </a:endParaRPr>
          </a:p>
        </p:txBody>
      </p:sp>
      <p:sp>
        <p:nvSpPr>
          <p:cNvPr id="24" name="Freeform: Shape 23">
            <a:extLst>
              <a:ext uri="{FF2B5EF4-FFF2-40B4-BE49-F238E27FC236}">
                <a16:creationId xmlns:a16="http://schemas.microsoft.com/office/drawing/2014/main" id="{24D7DDC4-3C4E-270D-E13E-BB7187A30482}"/>
              </a:ext>
              <a:ext uri="{C183D7F6-B498-43B3-948B-1728B52AA6E4}">
                <adec:decorative xmlns:adec="http://schemas.microsoft.com/office/drawing/2017/decorative" val="1"/>
              </a:ext>
            </a:extLst>
          </p:cNvPr>
          <p:cNvSpPr/>
          <p:nvPr/>
        </p:nvSpPr>
        <p:spPr>
          <a:xfrm>
            <a:off x="588261" y="4541822"/>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2</a:t>
            </a:r>
            <a:endParaRPr lang="en-US" sz="1200" b="1">
              <a:solidFill>
                <a:schemeClr val="bg1"/>
              </a:solidFill>
              <a:latin typeface="Segoe UI" panose="020B0502040204020203" pitchFamily="34" charset="0"/>
              <a:cs typeface="Segoe UI" panose="020B0502040204020203" pitchFamily="34" charset="0"/>
            </a:endParaRPr>
          </a:p>
        </p:txBody>
      </p:sp>
      <p:sp>
        <p:nvSpPr>
          <p:cNvPr id="25" name="Freeform: Shape 24">
            <a:extLst>
              <a:ext uri="{FF2B5EF4-FFF2-40B4-BE49-F238E27FC236}">
                <a16:creationId xmlns:a16="http://schemas.microsoft.com/office/drawing/2014/main" id="{9B9A9A55-7B5D-AD35-7705-6F1B816B52B9}"/>
              </a:ext>
              <a:ext uri="{C183D7F6-B498-43B3-948B-1728B52AA6E4}">
                <adec:decorative xmlns:adec="http://schemas.microsoft.com/office/drawing/2017/decorative" val="1"/>
              </a:ext>
            </a:extLst>
          </p:cNvPr>
          <p:cNvSpPr/>
          <p:nvPr/>
        </p:nvSpPr>
        <p:spPr>
          <a:xfrm>
            <a:off x="588261" y="4993465"/>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3</a:t>
            </a:r>
            <a:endParaRPr lang="en-US" sz="1200" b="1">
              <a:solidFill>
                <a:schemeClr val="bg1"/>
              </a:solidFill>
              <a:latin typeface="Segoe UI" panose="020B0502040204020203" pitchFamily="34" charset="0"/>
              <a:cs typeface="Segoe UI" panose="020B0502040204020203" pitchFamily="34" charset="0"/>
            </a:endParaRPr>
          </a:p>
        </p:txBody>
      </p:sp>
      <p:sp>
        <p:nvSpPr>
          <p:cNvPr id="33" name="Freeform: Shape 32">
            <a:extLst>
              <a:ext uri="{FF2B5EF4-FFF2-40B4-BE49-F238E27FC236}">
                <a16:creationId xmlns:a16="http://schemas.microsoft.com/office/drawing/2014/main" id="{F83B5959-30C5-0A62-47D0-D936908E7717}"/>
              </a:ext>
              <a:ext uri="{C183D7F6-B498-43B3-948B-1728B52AA6E4}">
                <adec:decorative xmlns:adec="http://schemas.microsoft.com/office/drawing/2017/decorative" val="1"/>
              </a:ext>
            </a:extLst>
          </p:cNvPr>
          <p:cNvSpPr/>
          <p:nvPr/>
        </p:nvSpPr>
        <p:spPr>
          <a:xfrm>
            <a:off x="588261" y="5445108"/>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4</a:t>
            </a:r>
            <a:endParaRPr lang="en-US" sz="1200" b="1">
              <a:solidFill>
                <a:schemeClr val="bg1"/>
              </a:solidFill>
              <a:latin typeface="Segoe UI" panose="020B0502040204020203" pitchFamily="34" charset="0"/>
              <a:cs typeface="Segoe UI" panose="020B0502040204020203" pitchFamily="34" charset="0"/>
            </a:endParaRPr>
          </a:p>
        </p:txBody>
      </p:sp>
      <p:sp>
        <p:nvSpPr>
          <p:cNvPr id="34" name="Freeform: Shape 33">
            <a:extLst>
              <a:ext uri="{FF2B5EF4-FFF2-40B4-BE49-F238E27FC236}">
                <a16:creationId xmlns:a16="http://schemas.microsoft.com/office/drawing/2014/main" id="{06470A09-E466-7277-9647-EB1F71A9EDC6}"/>
              </a:ext>
              <a:ext uri="{C183D7F6-B498-43B3-948B-1728B52AA6E4}">
                <adec:decorative xmlns:adec="http://schemas.microsoft.com/office/drawing/2017/decorative" val="1"/>
              </a:ext>
            </a:extLst>
          </p:cNvPr>
          <p:cNvSpPr/>
          <p:nvPr/>
        </p:nvSpPr>
        <p:spPr>
          <a:xfrm>
            <a:off x="588261" y="5896752"/>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5</a:t>
            </a:r>
            <a:endParaRPr lang="en-US" sz="12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861486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32742" fontAlgn="auto">
              <a:lnSpc>
                <a:spcPct val="100000"/>
              </a:lnSpc>
              <a:spcAft>
                <a:spcPts val="0"/>
              </a:spcAft>
              <a:buClrTx/>
              <a:buSzTx/>
              <a:tabLst/>
              <a:defRPr/>
            </a:pPr>
            <a:r>
              <a:rPr lang="en-US" sz="3600">
                <a:ea typeface="+mn-ea"/>
                <a:cs typeface="Segoe UI Semibold" panose="020B0502040204020203" pitchFamily="34" charset="0"/>
              </a:rPr>
              <a:t>Secure exec sponsorship</a:t>
            </a:r>
          </a:p>
        </p:txBody>
      </p:sp>
      <p:sp>
        <p:nvSpPr>
          <p:cNvPr id="29" name="Rounded Rectangle 1">
            <a:extLst>
              <a:ext uri="{FF2B5EF4-FFF2-40B4-BE49-F238E27FC236}">
                <a16:creationId xmlns:a16="http://schemas.microsoft.com/office/drawing/2014/main" id="{5AC8EEC8-00C1-F929-C20F-6EFA21BC4AAB}"/>
              </a:ext>
              <a:ext uri="{C183D7F6-B498-43B3-948B-1728B52AA6E4}">
                <adec:decorative xmlns:adec="http://schemas.microsoft.com/office/drawing/2017/decorative" val="1"/>
              </a:ext>
            </a:extLst>
          </p:cNvPr>
          <p:cNvSpPr/>
          <p:nvPr/>
        </p:nvSpPr>
        <p:spPr bwMode="auto">
          <a:xfrm>
            <a:off x="3896401" y="1333501"/>
            <a:ext cx="7800300" cy="4638092"/>
          </a:xfrm>
          <a:prstGeom prst="roundRect">
            <a:avLst>
              <a:gd name="adj" fmla="val 2524"/>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solidFill>
                <a:schemeClr val="tx1"/>
              </a:solidFill>
              <a:cs typeface="Segoe UI" pitchFamily="34" charset="0"/>
            </a:endParaRPr>
          </a:p>
        </p:txBody>
      </p:sp>
      <p:sp useBgFill="1">
        <p:nvSpPr>
          <p:cNvPr id="28" name="Rounded Rectangle 1">
            <a:extLst>
              <a:ext uri="{FF2B5EF4-FFF2-40B4-BE49-F238E27FC236}">
                <a16:creationId xmlns:a16="http://schemas.microsoft.com/office/drawing/2014/main" id="{90AED905-B5D8-0F66-E07E-1076005878A0}"/>
              </a:ext>
              <a:ext uri="{C183D7F6-B498-43B3-948B-1728B52AA6E4}">
                <adec:decorative xmlns:adec="http://schemas.microsoft.com/office/drawing/2017/decorative" val="1"/>
              </a:ext>
            </a:extLst>
          </p:cNvPr>
          <p:cNvSpPr/>
          <p:nvPr/>
        </p:nvSpPr>
        <p:spPr bwMode="auto">
          <a:xfrm>
            <a:off x="495300" y="1333501"/>
            <a:ext cx="3201955" cy="4638092"/>
          </a:xfrm>
          <a:prstGeom prst="roundRect">
            <a:avLst>
              <a:gd name="adj" fmla="val 3309"/>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35" name="Straight Connector 34">
            <a:extLst>
              <a:ext uri="{FF2B5EF4-FFF2-40B4-BE49-F238E27FC236}">
                <a16:creationId xmlns:a16="http://schemas.microsoft.com/office/drawing/2014/main" id="{83E52D76-EC1C-CF16-EF8B-037F4F3EF1E2}"/>
              </a:ext>
              <a:ext uri="{C183D7F6-B498-43B3-948B-1728B52AA6E4}">
                <adec:decorative xmlns:adec="http://schemas.microsoft.com/office/drawing/2017/decorative" val="1"/>
              </a:ext>
            </a:extLst>
          </p:cNvPr>
          <p:cNvCxnSpPr>
            <a:cxnSpLocks/>
          </p:cNvCxnSpPr>
          <p:nvPr/>
        </p:nvCxnSpPr>
        <p:spPr>
          <a:xfrm>
            <a:off x="8328586" y="1333501"/>
            <a:ext cx="0" cy="4638092"/>
          </a:xfrm>
          <a:prstGeom prst="line">
            <a:avLst/>
          </a:prstGeom>
          <a:noFill/>
          <a:ln w="6350" cap="flat" cmpd="sng" algn="ctr">
            <a:solidFill>
              <a:srgbClr val="D9D9D6"/>
            </a:solidFill>
            <a:prstDash val="solid"/>
            <a:miter lim="800000"/>
          </a:ln>
          <a:effectLst/>
        </p:spPr>
      </p:cxnSp>
      <p:sp>
        <p:nvSpPr>
          <p:cNvPr id="48" name="Title 1">
            <a:extLst>
              <a:ext uri="{FF2B5EF4-FFF2-40B4-BE49-F238E27FC236}">
                <a16:creationId xmlns:a16="http://schemas.microsoft.com/office/drawing/2014/main" id="{8E7C4B0C-2AA5-5C75-14E6-B8E8E9F39532}"/>
              </a:ext>
            </a:extLst>
          </p:cNvPr>
          <p:cNvSpPr txBox="1">
            <a:spLocks/>
          </p:cNvSpPr>
          <p:nvPr/>
        </p:nvSpPr>
        <p:spPr>
          <a:xfrm>
            <a:off x="911891" y="1661150"/>
            <a:ext cx="2401038" cy="626701"/>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spcBef>
                <a:spcPts val="0"/>
              </a:spcBef>
              <a:spcAft>
                <a:spcPct val="0"/>
              </a:spcAft>
              <a:buClr>
                <a:srgbClr val="DC3C00"/>
              </a:buClr>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Ensure they understand the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ABCs</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endParaRPr kumimoji="0" lang="en-US" b="1" i="0" u="none" strike="noStrike" kern="1200" cap="none" spc="0" normalizeH="0" baseline="0" noProof="0">
              <a:ln>
                <a:noFill/>
              </a:ln>
              <a:solidFill>
                <a:schemeClr val="accent2"/>
              </a:solidFill>
              <a:effectLst/>
              <a:uLnTx/>
              <a:uFillTx/>
              <a:latin typeface="Segoe UI Semibold" panose="020B0402040204020203" pitchFamily="34" charset="0"/>
              <a:ea typeface="+mn-ea"/>
              <a:cs typeface="Segoe UI Semibold" panose="020B0402040204020203" pitchFamily="34" charset="0"/>
            </a:endParaRPr>
          </a:p>
        </p:txBody>
      </p:sp>
      <p:sp>
        <p:nvSpPr>
          <p:cNvPr id="49" name="Rounded Rectangle 48">
            <a:extLst>
              <a:ext uri="{FF2B5EF4-FFF2-40B4-BE49-F238E27FC236}">
                <a16:creationId xmlns:a16="http://schemas.microsoft.com/office/drawing/2014/main" id="{DA4D3C27-84E9-8F91-6C64-ECABCD8D190B}"/>
              </a:ext>
            </a:extLst>
          </p:cNvPr>
          <p:cNvSpPr/>
          <p:nvPr/>
        </p:nvSpPr>
        <p:spPr>
          <a:xfrm>
            <a:off x="911890" y="2441271"/>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A</a:t>
            </a:r>
          </a:p>
        </p:txBody>
      </p:sp>
      <p:sp>
        <p:nvSpPr>
          <p:cNvPr id="40" name="Rectangle 39">
            <a:extLst>
              <a:ext uri="{FF2B5EF4-FFF2-40B4-BE49-F238E27FC236}">
                <a16:creationId xmlns:a16="http://schemas.microsoft.com/office/drawing/2014/main" id="{85FF28FA-EC79-F422-C88E-7F398863295A}"/>
              </a:ext>
            </a:extLst>
          </p:cNvPr>
          <p:cNvSpPr/>
          <p:nvPr/>
        </p:nvSpPr>
        <p:spPr>
          <a:xfrm>
            <a:off x="1939035" y="2628616"/>
            <a:ext cx="1489903" cy="581698"/>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lang="en-US" sz="1400"/>
              <a:t>Active, visible, and consistent participation</a:t>
            </a:r>
          </a:p>
        </p:txBody>
      </p:sp>
      <p:sp>
        <p:nvSpPr>
          <p:cNvPr id="50" name="Rounded Rectangle 49">
            <a:extLst>
              <a:ext uri="{FF2B5EF4-FFF2-40B4-BE49-F238E27FC236}">
                <a16:creationId xmlns:a16="http://schemas.microsoft.com/office/drawing/2014/main" id="{249DDC3E-C9E0-D576-B0CA-50893ACD172D}"/>
              </a:ext>
            </a:extLst>
          </p:cNvPr>
          <p:cNvSpPr/>
          <p:nvPr/>
        </p:nvSpPr>
        <p:spPr>
          <a:xfrm>
            <a:off x="911890" y="3514292"/>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B</a:t>
            </a:r>
          </a:p>
        </p:txBody>
      </p:sp>
      <p:sp>
        <p:nvSpPr>
          <p:cNvPr id="43" name="Rectangle 42">
            <a:extLst>
              <a:ext uri="{FF2B5EF4-FFF2-40B4-BE49-F238E27FC236}">
                <a16:creationId xmlns:a16="http://schemas.microsoft.com/office/drawing/2014/main" id="{10E6A907-331A-20E7-9781-F0A00604F9E9}"/>
              </a:ext>
            </a:extLst>
          </p:cNvPr>
          <p:cNvSpPr/>
          <p:nvPr/>
        </p:nvSpPr>
        <p:spPr>
          <a:xfrm>
            <a:off x="1939035" y="3701637"/>
            <a:ext cx="1489903" cy="581698"/>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kumimoji="0" lang="en-US" sz="1400" u="none" strike="noStrike" kern="1200" cap="none" spc="0" normalizeH="0" baseline="0" noProof="0">
                <a:ln>
                  <a:noFill/>
                </a:ln>
                <a:effectLst/>
                <a:uLnTx/>
                <a:uFillTx/>
                <a:latin typeface="Segoe UI" panose="020B0502040204020203" pitchFamily="34" charset="0"/>
                <a:cs typeface="Segoe UI" panose="020B0502040204020203" pitchFamily="34" charset="0"/>
              </a:rPr>
              <a:t>Build a coalition with their executive peers</a:t>
            </a:r>
          </a:p>
        </p:txBody>
      </p:sp>
      <p:sp>
        <p:nvSpPr>
          <p:cNvPr id="51" name="Rounded Rectangle 50">
            <a:extLst>
              <a:ext uri="{FF2B5EF4-FFF2-40B4-BE49-F238E27FC236}">
                <a16:creationId xmlns:a16="http://schemas.microsoft.com/office/drawing/2014/main" id="{BD528A5F-BADF-58F8-B78D-3062B14B9AD4}"/>
              </a:ext>
            </a:extLst>
          </p:cNvPr>
          <p:cNvSpPr/>
          <p:nvPr/>
        </p:nvSpPr>
        <p:spPr>
          <a:xfrm>
            <a:off x="911890" y="4587313"/>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C</a:t>
            </a:r>
          </a:p>
        </p:txBody>
      </p:sp>
      <p:sp>
        <p:nvSpPr>
          <p:cNvPr id="46" name="Rectangle 45">
            <a:extLst>
              <a:ext uri="{FF2B5EF4-FFF2-40B4-BE49-F238E27FC236}">
                <a16:creationId xmlns:a16="http://schemas.microsoft.com/office/drawing/2014/main" id="{40225E46-636A-E055-B74F-7DA0F5B4FAF5}"/>
              </a:ext>
            </a:extLst>
          </p:cNvPr>
          <p:cNvSpPr/>
          <p:nvPr/>
        </p:nvSpPr>
        <p:spPr>
          <a:xfrm>
            <a:off x="1939037" y="4567259"/>
            <a:ext cx="1489902" cy="969496"/>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kumimoji="0" lang="en-US" sz="1400" u="none" strike="noStrike" kern="1200" cap="none" spc="0" normalizeH="0" baseline="0" noProof="0">
                <a:ln>
                  <a:noFill/>
                </a:ln>
                <a:effectLst/>
                <a:uLnTx/>
                <a:uFillTx/>
                <a:latin typeface="Segoe UI" panose="020B0502040204020203" pitchFamily="34" charset="0"/>
                <a:cs typeface="Segoe UI" panose="020B0502040204020203" pitchFamily="34" charset="0"/>
              </a:rPr>
              <a:t>Communicate directly with employees to support landing the change</a:t>
            </a:r>
          </a:p>
        </p:txBody>
      </p:sp>
      <p:sp>
        <p:nvSpPr>
          <p:cNvPr id="32" name="Title 1">
            <a:extLst>
              <a:ext uri="{FF2B5EF4-FFF2-40B4-BE49-F238E27FC236}">
                <a16:creationId xmlns:a16="http://schemas.microsoft.com/office/drawing/2014/main" id="{DC7D3573-BF71-14EF-B3C3-44F8A0BEE400}"/>
              </a:ext>
            </a:extLst>
          </p:cNvPr>
          <p:cNvSpPr txBox="1">
            <a:spLocks/>
          </p:cNvSpPr>
          <p:nvPr/>
        </p:nvSpPr>
        <p:spPr>
          <a:xfrm>
            <a:off x="4310342" y="1661150"/>
            <a:ext cx="3384000" cy="349702"/>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spcBef>
                <a:spcPts val="0"/>
              </a:spcBef>
              <a:spcAft>
                <a:spcPct val="0"/>
              </a:spcAft>
              <a:buClr>
                <a:srgbClr val="DC3C00"/>
              </a:buClr>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Executive Sponsors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should</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p>
        </p:txBody>
      </p:sp>
      <p:sp>
        <p:nvSpPr>
          <p:cNvPr id="31" name="Rectangle 30">
            <a:extLst>
              <a:ext uri="{FF2B5EF4-FFF2-40B4-BE49-F238E27FC236}">
                <a16:creationId xmlns:a16="http://schemas.microsoft.com/office/drawing/2014/main" id="{8EA74B79-BD38-8D7C-3E81-ED354CB0EE1A}"/>
              </a:ext>
            </a:extLst>
          </p:cNvPr>
          <p:cNvSpPr/>
          <p:nvPr/>
        </p:nvSpPr>
        <p:spPr>
          <a:xfrm>
            <a:off x="4310342" y="2088058"/>
            <a:ext cx="3723315" cy="3200876"/>
          </a:xfrm>
          <a:prstGeom prst="rect">
            <a:avLst/>
          </a:prstGeom>
        </p:spPr>
        <p:txBody>
          <a:bodyPr wrap="square" lIns="0" tIns="0" rIns="0" bIns="0" anchor="t">
            <a:spAutoFit/>
          </a:bodyPr>
          <a:lstStyle/>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Help the project team identify and prioritize their top business needs. </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Encourage shared planning between user enablement and technical teams. </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Play a role in communicating the vision to leaders across the organization.</a:t>
            </a: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Actively participate in and use Copilot to help drive and reinforce enablement.</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Promote the enablement program. </a:t>
            </a:r>
            <a:r>
              <a:rPr lang="en-US" sz="1400">
                <a:latin typeface="Segoe UI"/>
                <a:cs typeface="Segoe UI"/>
              </a:rPr>
              <a:t>Studies show engaged employees are </a:t>
            </a:r>
            <a:r>
              <a:rPr lang="en-US" sz="1400">
                <a:solidFill>
                  <a:srgbClr val="8661C5"/>
                </a:solidFill>
                <a:latin typeface="Segoe UI Semibold"/>
                <a:cs typeface="Segoe UI"/>
              </a:rPr>
              <a:t>2.6x</a:t>
            </a:r>
            <a:r>
              <a:rPr lang="en-US" sz="1400" baseline="30000">
                <a:solidFill>
                  <a:srgbClr val="8661C5"/>
                </a:solidFill>
                <a:latin typeface="Segoe UI Semibold"/>
                <a:cs typeface="Segoe UI"/>
              </a:rPr>
              <a:t>1</a:t>
            </a:r>
            <a:r>
              <a:rPr lang="en-US" sz="1400">
                <a:latin typeface="Segoe UI"/>
                <a:cs typeface="Segoe UI"/>
              </a:rPr>
              <a:t> more likely to fully support a successful AI transformation.</a:t>
            </a:r>
            <a:endParaRPr lang="en-US" sz="1400">
              <a:solidFill>
                <a:prstClr val="black"/>
              </a:solidFill>
              <a:latin typeface="Segoe UI"/>
            </a:endParaRPr>
          </a:p>
        </p:txBody>
      </p:sp>
      <p:sp>
        <p:nvSpPr>
          <p:cNvPr id="33" name="TextBox 32">
            <a:extLst>
              <a:ext uri="{FF2B5EF4-FFF2-40B4-BE49-F238E27FC236}">
                <a16:creationId xmlns:a16="http://schemas.microsoft.com/office/drawing/2014/main" id="{8331F148-17AB-E53E-6251-A2F31F144CFF}"/>
              </a:ext>
            </a:extLst>
          </p:cNvPr>
          <p:cNvSpPr txBox="1"/>
          <p:nvPr/>
        </p:nvSpPr>
        <p:spPr>
          <a:xfrm>
            <a:off x="8697129" y="1661150"/>
            <a:ext cx="2656671" cy="349702"/>
          </a:xfrm>
          <a:prstGeom prst="rect">
            <a:avLst/>
          </a:prstGeom>
          <a:noFill/>
        </p:spPr>
        <p:txBody>
          <a:bodyPr wrap="square" lIns="0" t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Executive Sponsors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may</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p>
        </p:txBody>
      </p:sp>
      <p:sp>
        <p:nvSpPr>
          <p:cNvPr id="34" name="Rectangle 33">
            <a:extLst>
              <a:ext uri="{FF2B5EF4-FFF2-40B4-BE49-F238E27FC236}">
                <a16:creationId xmlns:a16="http://schemas.microsoft.com/office/drawing/2014/main" id="{6F1A790A-7A76-642B-8DD3-980DE83A6970}"/>
              </a:ext>
            </a:extLst>
          </p:cNvPr>
          <p:cNvSpPr/>
          <p:nvPr/>
        </p:nvSpPr>
        <p:spPr>
          <a:xfrm>
            <a:off x="8697129" y="2088058"/>
            <a:ext cx="2580331" cy="2031325"/>
          </a:xfrm>
          <a:prstGeom prst="rect">
            <a:avLst/>
          </a:prstGeom>
        </p:spPr>
        <p:txBody>
          <a:bodyPr wrap="square" lIns="0" tIns="0" rIns="0" bIns="0" anchor="t">
            <a:spAutoFit/>
          </a:bodyPr>
          <a:lstStyle/>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Lead or participate in the organizational AI Council.</a:t>
            </a: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Have purchasing authority for licenses or services from supporting suppliers. </a:t>
            </a: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Be directly accountable for Microsoft 365 or broader digital workplace initiatives. </a:t>
            </a:r>
          </a:p>
        </p:txBody>
      </p:sp>
      <p:sp>
        <p:nvSpPr>
          <p:cNvPr id="2" name="TextBox 1">
            <a:extLst>
              <a:ext uri="{FF2B5EF4-FFF2-40B4-BE49-F238E27FC236}">
                <a16:creationId xmlns:a16="http://schemas.microsoft.com/office/drawing/2014/main" id="{3A978707-CA3B-0475-B8F7-C1364557ED13}"/>
              </a:ext>
            </a:extLst>
          </p:cNvPr>
          <p:cNvSpPr txBox="1"/>
          <p:nvPr/>
        </p:nvSpPr>
        <p:spPr>
          <a:xfrm>
            <a:off x="443345" y="6473536"/>
            <a:ext cx="5652655" cy="230832"/>
          </a:xfrm>
          <a:prstGeom prst="rect">
            <a:avLst/>
          </a:prstGeom>
          <a:noFill/>
        </p:spPr>
        <p:txBody>
          <a:bodyPr wrap="square" rtlCol="0">
            <a:spAutoFit/>
          </a:bodyPr>
          <a:lstStyle/>
          <a:p>
            <a:r>
              <a:rPr lang="en-US" sz="900" baseline="30000"/>
              <a:t>1</a:t>
            </a:r>
            <a:r>
              <a:rPr lang="en-US" sz="900" i="1">
                <a:solidFill>
                  <a:srgbClr val="8661C5"/>
                </a:solidFill>
                <a:hlinkClick r:id="rId3">
                  <a:extLst>
                    <a:ext uri="{A12FA001-AC4F-418D-AE19-62706E023703}">
                      <ahyp:hlinkClr xmlns:ahyp="http://schemas.microsoft.com/office/drawing/2018/hyperlinkcolor" val="tx"/>
                    </a:ext>
                  </a:extLst>
                </a:hlinkClick>
              </a:rPr>
              <a:t>The state of AI change readiness eBook</a:t>
            </a:r>
            <a:r>
              <a:rPr lang="en-US" sz="900"/>
              <a:t>, Microsoft Viva People Science</a:t>
            </a:r>
          </a:p>
        </p:txBody>
      </p:sp>
    </p:spTree>
    <p:extLst>
      <p:ext uri="{BB962C8B-B14F-4D97-AF65-F5344CB8AC3E}">
        <p14:creationId xmlns:p14="http://schemas.microsoft.com/office/powerpoint/2010/main" val="20261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ounded Rectangle 1">
            <a:extLst>
              <a:ext uri="{FF2B5EF4-FFF2-40B4-BE49-F238E27FC236}">
                <a16:creationId xmlns:a16="http://schemas.microsoft.com/office/drawing/2014/main" id="{32BB3334-E559-6808-2558-B31D3963E2DF}"/>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xfrm>
            <a:off x="588262" y="2898604"/>
            <a:ext cx="4884692" cy="1109113"/>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chemeClr val="tx1"/>
                </a:solidFill>
                <a:effectLst/>
                <a:uLnTx/>
                <a:uFillTx/>
                <a:latin typeface="+mj-lt"/>
                <a:ea typeface="+mn-ea"/>
                <a:cs typeface="Segoe UI" pitchFamily="34" charset="0"/>
              </a:rPr>
              <a:t>Complete </a:t>
            </a:r>
            <a:r>
              <a:rPr kumimoji="0" lang="en-US" sz="3600" b="0" i="0" u="none" strike="noStrike" kern="1200" cap="none" spc="-50" normalizeH="0" baseline="0" noProof="0" dirty="0">
                <a:ln w="3175">
                  <a:noFill/>
                </a:ln>
                <a:solidFill>
                  <a:schemeClr val="tx1"/>
                </a:solidFill>
                <a:effectLst/>
                <a:uLnTx/>
                <a:uFillTx/>
                <a:latin typeface="+mj-lt"/>
                <a:ea typeface="+mn-ea"/>
                <a:cs typeface="Segoe UI" pitchFamily="34" charset="0"/>
                <a:hlinkClick r:id="rId3"/>
              </a:rPr>
              <a:t>Stakeholder Engagement Worksheet</a:t>
            </a:r>
            <a:endParaRPr kumimoji="0" lang="en-US" sz="3600" b="0" i="0" u="none" strike="noStrike" kern="1200" cap="none" spc="-50" normalizeH="0" baseline="0" noProof="0" dirty="0">
              <a:ln w="3175">
                <a:noFill/>
              </a:ln>
              <a:solidFill>
                <a:schemeClr val="tx1"/>
              </a:solidFill>
              <a:effectLst/>
              <a:uLnTx/>
              <a:uFillTx/>
              <a:latin typeface="+mj-lt"/>
              <a:ea typeface="+mn-ea"/>
              <a:cs typeface="Segoe UI" pitchFamily="34" charset="0"/>
            </a:endParaRPr>
          </a:p>
        </p:txBody>
      </p:sp>
      <p:sp>
        <p:nvSpPr>
          <p:cNvPr id="2" name="TextBox 1">
            <a:extLst>
              <a:ext uri="{FF2B5EF4-FFF2-40B4-BE49-F238E27FC236}">
                <a16:creationId xmlns:a16="http://schemas.microsoft.com/office/drawing/2014/main" id="{992AEDF5-5CC3-2D77-019D-ED2909AE323E}"/>
              </a:ext>
            </a:extLst>
          </p:cNvPr>
          <p:cNvSpPr txBox="1"/>
          <p:nvPr/>
        </p:nvSpPr>
        <p:spPr>
          <a:xfrm>
            <a:off x="6394579" y="1477684"/>
            <a:ext cx="3551853" cy="664797"/>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Identify measures for stakeholder engagement:</a:t>
            </a:r>
          </a:p>
        </p:txBody>
      </p:sp>
      <p:sp>
        <p:nvSpPr>
          <p:cNvPr id="15" name="Content Placeholder 2">
            <a:extLst>
              <a:ext uri="{FF2B5EF4-FFF2-40B4-BE49-F238E27FC236}">
                <a16:creationId xmlns:a16="http://schemas.microsoft.com/office/drawing/2014/main" id="{A234FB99-52D2-EF7E-E0C4-07474EBB41E8}"/>
              </a:ext>
            </a:extLst>
          </p:cNvPr>
          <p:cNvSpPr txBox="1">
            <a:spLocks/>
          </p:cNvSpPr>
          <p:nvPr/>
        </p:nvSpPr>
        <p:spPr>
          <a:xfrm>
            <a:off x="6861109" y="2407193"/>
            <a:ext cx="4288973" cy="2973122"/>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200">
                <a:gradFill>
                  <a:gsLst>
                    <a:gs pos="52000">
                      <a:schemeClr val="tx1"/>
                    </a:gs>
                    <a:gs pos="0">
                      <a:schemeClr val="tx1"/>
                    </a:gs>
                  </a:gsLst>
                  <a:path path="circle">
                    <a:fillToRect l="100000" t="100000"/>
                  </a:path>
                </a:gradFill>
                <a:latin typeface="+mj-lt"/>
              </a:rPr>
              <a:t>Level of interest</a:t>
            </a:r>
          </a:p>
          <a:p>
            <a:pPr marL="0" indent="0">
              <a:spcBef>
                <a:spcPts val="1600"/>
              </a:spcBef>
              <a:buNone/>
            </a:pPr>
            <a:r>
              <a:rPr lang="en-US" sz="2200">
                <a:gradFill>
                  <a:gsLst>
                    <a:gs pos="52000">
                      <a:schemeClr val="tx1"/>
                    </a:gs>
                    <a:gs pos="0">
                      <a:schemeClr val="tx1"/>
                    </a:gs>
                  </a:gsLst>
                  <a:path path="circle">
                    <a:fillToRect l="100000" t="100000"/>
                  </a:path>
                </a:gradFill>
                <a:latin typeface="+mj-lt"/>
              </a:rPr>
              <a:t>Level of organizational influence</a:t>
            </a:r>
          </a:p>
          <a:p>
            <a:pPr marL="0" indent="0">
              <a:spcBef>
                <a:spcPts val="1600"/>
              </a:spcBef>
              <a:buNone/>
            </a:pPr>
            <a:r>
              <a:rPr lang="en-US" sz="2200">
                <a:gradFill>
                  <a:gsLst>
                    <a:gs pos="52000">
                      <a:schemeClr val="tx1"/>
                    </a:gs>
                    <a:gs pos="0">
                      <a:schemeClr val="tx1"/>
                    </a:gs>
                  </a:gsLst>
                  <a:path path="circle">
                    <a:fillToRect l="100000" t="100000"/>
                  </a:path>
                </a:gradFill>
                <a:latin typeface="+mj-lt"/>
              </a:rPr>
              <a:t>Level of resistance</a:t>
            </a:r>
          </a:p>
          <a:p>
            <a:pPr marL="0" indent="0">
              <a:spcBef>
                <a:spcPts val="1600"/>
              </a:spcBef>
              <a:buNone/>
            </a:pPr>
            <a:r>
              <a:rPr lang="en-US" sz="2200">
                <a:gradFill>
                  <a:gsLst>
                    <a:gs pos="52000">
                      <a:schemeClr val="tx1"/>
                    </a:gs>
                    <a:gs pos="0">
                      <a:schemeClr val="tx1"/>
                    </a:gs>
                  </a:gsLst>
                  <a:path path="circle">
                    <a:fillToRect l="100000" t="100000"/>
                  </a:path>
                </a:gradFill>
                <a:latin typeface="+mj-lt"/>
              </a:rPr>
              <a:t>Engagement model</a:t>
            </a:r>
          </a:p>
          <a:p>
            <a:pPr marL="252000" lvl="1" indent="-252000">
              <a:spcBef>
                <a:spcPts val="600"/>
              </a:spcBef>
              <a:buFont typeface=".PingFang SC Regular"/>
              <a:buChar char="・"/>
            </a:pPr>
            <a:r>
              <a:rPr lang="en-US" sz="1600">
                <a:gradFill>
                  <a:gsLst>
                    <a:gs pos="52000">
                      <a:schemeClr val="tx1"/>
                    </a:gs>
                    <a:gs pos="0">
                      <a:schemeClr val="tx1"/>
                    </a:gs>
                  </a:gsLst>
                  <a:path path="circle">
                    <a:fillToRect l="100000" t="100000"/>
                  </a:path>
                </a:gradFill>
                <a:latin typeface="+mj-lt"/>
              </a:rPr>
              <a:t>Fulfill expectations</a:t>
            </a:r>
          </a:p>
          <a:p>
            <a:pPr marL="0" indent="0">
              <a:spcBef>
                <a:spcPts val="1600"/>
              </a:spcBef>
              <a:buNone/>
            </a:pPr>
            <a:r>
              <a:rPr lang="en-US" sz="2200">
                <a:gradFill>
                  <a:gsLst>
                    <a:gs pos="52000">
                      <a:schemeClr val="tx1"/>
                    </a:gs>
                    <a:gs pos="0">
                      <a:schemeClr val="tx1"/>
                    </a:gs>
                  </a:gsLst>
                  <a:path path="circle">
                    <a:fillToRect l="100000" t="100000"/>
                  </a:path>
                </a:gradFill>
                <a:latin typeface="+mj-lt"/>
              </a:rPr>
              <a:t>Document relationship owners and contact methods</a:t>
            </a:r>
          </a:p>
        </p:txBody>
      </p:sp>
      <p:sp>
        <p:nvSpPr>
          <p:cNvPr id="18" name="Graphic 16">
            <a:extLst>
              <a:ext uri="{FF2B5EF4-FFF2-40B4-BE49-F238E27FC236}">
                <a16:creationId xmlns:a16="http://schemas.microsoft.com/office/drawing/2014/main" id="{2AD8F602-3B4B-1ECA-C8A7-819E47A074B1}"/>
              </a:ext>
              <a:ext uri="{C183D7F6-B498-43B3-948B-1728B52AA6E4}">
                <adec:decorative xmlns:adec="http://schemas.microsoft.com/office/drawing/2017/decorative" val="1"/>
              </a:ext>
            </a:extLst>
          </p:cNvPr>
          <p:cNvSpPr>
            <a:spLocks noChangeAspect="1"/>
          </p:cNvSpPr>
          <p:nvPr/>
        </p:nvSpPr>
        <p:spPr>
          <a:xfrm>
            <a:off x="6394579" y="2388531"/>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9" name="Graphic 16">
            <a:extLst>
              <a:ext uri="{FF2B5EF4-FFF2-40B4-BE49-F238E27FC236}">
                <a16:creationId xmlns:a16="http://schemas.microsoft.com/office/drawing/2014/main" id="{2CC70AB7-AD5B-BCE9-D1D3-613B82DDE91A}"/>
              </a:ext>
              <a:ext uri="{C183D7F6-B498-43B3-948B-1728B52AA6E4}">
                <adec:decorative xmlns:adec="http://schemas.microsoft.com/office/drawing/2017/decorative" val="1"/>
              </a:ext>
            </a:extLst>
          </p:cNvPr>
          <p:cNvSpPr>
            <a:spLocks noChangeAspect="1"/>
          </p:cNvSpPr>
          <p:nvPr/>
        </p:nvSpPr>
        <p:spPr>
          <a:xfrm>
            <a:off x="6394579" y="2898604"/>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0" name="Graphic 16">
            <a:extLst>
              <a:ext uri="{FF2B5EF4-FFF2-40B4-BE49-F238E27FC236}">
                <a16:creationId xmlns:a16="http://schemas.microsoft.com/office/drawing/2014/main" id="{E20234C8-8238-9F27-9948-A90B48884CC4}"/>
              </a:ext>
              <a:ext uri="{C183D7F6-B498-43B3-948B-1728B52AA6E4}">
                <adec:decorative xmlns:adec="http://schemas.microsoft.com/office/drawing/2017/decorative" val="1"/>
              </a:ext>
            </a:extLst>
          </p:cNvPr>
          <p:cNvSpPr>
            <a:spLocks noChangeAspect="1"/>
          </p:cNvSpPr>
          <p:nvPr/>
        </p:nvSpPr>
        <p:spPr>
          <a:xfrm>
            <a:off x="6394579" y="3408677"/>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1" name="Graphic 16">
            <a:extLst>
              <a:ext uri="{FF2B5EF4-FFF2-40B4-BE49-F238E27FC236}">
                <a16:creationId xmlns:a16="http://schemas.microsoft.com/office/drawing/2014/main" id="{8D729C0D-F1E8-3A1F-60C0-DBE525952042}"/>
              </a:ext>
              <a:ext uri="{C183D7F6-B498-43B3-948B-1728B52AA6E4}">
                <adec:decorative xmlns:adec="http://schemas.microsoft.com/office/drawing/2017/decorative" val="1"/>
              </a:ext>
            </a:extLst>
          </p:cNvPr>
          <p:cNvSpPr>
            <a:spLocks noChangeAspect="1"/>
          </p:cNvSpPr>
          <p:nvPr/>
        </p:nvSpPr>
        <p:spPr>
          <a:xfrm>
            <a:off x="6394579" y="3918749"/>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2" name="Graphic 16">
            <a:extLst>
              <a:ext uri="{FF2B5EF4-FFF2-40B4-BE49-F238E27FC236}">
                <a16:creationId xmlns:a16="http://schemas.microsoft.com/office/drawing/2014/main" id="{A9F124A0-DEEF-307F-67DF-08CF914A1712}"/>
              </a:ext>
              <a:ext uri="{C183D7F6-B498-43B3-948B-1728B52AA6E4}">
                <adec:decorative xmlns:adec="http://schemas.microsoft.com/office/drawing/2017/decorative" val="1"/>
              </a:ext>
            </a:extLst>
          </p:cNvPr>
          <p:cNvSpPr>
            <a:spLocks noChangeAspect="1"/>
          </p:cNvSpPr>
          <p:nvPr/>
        </p:nvSpPr>
        <p:spPr>
          <a:xfrm>
            <a:off x="6394579" y="4717684"/>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2" name="Rectangle: Rounded Corners 25">
            <a:extLst>
              <a:ext uri="{FF2B5EF4-FFF2-40B4-BE49-F238E27FC236}">
                <a16:creationId xmlns:a16="http://schemas.microsoft.com/office/drawing/2014/main" id="{ED3831EB-DA8D-DA2B-3FA3-F27E1A84AA64}"/>
              </a:ext>
              <a:ext uri="{C183D7F6-B498-43B3-948B-1728B52AA6E4}">
                <adec:decorative xmlns:adec="http://schemas.microsoft.com/office/drawing/2017/decorative" val="1"/>
              </a:ext>
            </a:extLst>
          </p:cNvPr>
          <p:cNvSpPr>
            <a:spLocks/>
          </p:cNvSpPr>
          <p:nvPr/>
        </p:nvSpPr>
        <p:spPr bwMode="auto">
          <a:xfrm>
            <a:off x="495300" y="2144908"/>
            <a:ext cx="1598295"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Get ready</a:t>
            </a:r>
          </a:p>
        </p:txBody>
      </p:sp>
      <p:grpSp>
        <p:nvGrpSpPr>
          <p:cNvPr id="6" name="Group 5" descr="Flag indicating this slide is a shared activity.">
            <a:extLst>
              <a:ext uri="{FF2B5EF4-FFF2-40B4-BE49-F238E27FC236}">
                <a16:creationId xmlns:a16="http://schemas.microsoft.com/office/drawing/2014/main" id="{8D5DA696-3E32-907D-B91C-9BADC6A9F272}"/>
              </a:ext>
            </a:extLst>
          </p:cNvPr>
          <p:cNvGrpSpPr/>
          <p:nvPr/>
        </p:nvGrpSpPr>
        <p:grpSpPr>
          <a:xfrm>
            <a:off x="10122551" y="187953"/>
            <a:ext cx="2069451" cy="459051"/>
            <a:chOff x="10122551" y="187953"/>
            <a:chExt cx="2069451" cy="459051"/>
          </a:xfrm>
        </p:grpSpPr>
        <p:sp>
          <p:nvSpPr>
            <p:cNvPr id="3" name="Round Same Side Corner Rectangle 2">
              <a:extLst>
                <a:ext uri="{FF2B5EF4-FFF2-40B4-BE49-F238E27FC236}">
                  <a16:creationId xmlns:a16="http://schemas.microsoft.com/office/drawing/2014/main" id="{054A0023-1391-F722-0C54-01213925A0E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1911E59A-3B5D-DE36-9289-6953F9D6E6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21196" y="255696"/>
              <a:ext cx="323566" cy="323566"/>
            </a:xfrm>
            <a:prstGeom prst="rect">
              <a:avLst/>
            </a:prstGeom>
          </p:spPr>
        </p:pic>
        <p:sp>
          <p:nvSpPr>
            <p:cNvPr id="5" name="Rectangle 4">
              <a:extLst>
                <a:ext uri="{FF2B5EF4-FFF2-40B4-BE49-F238E27FC236}">
                  <a16:creationId xmlns:a16="http://schemas.microsoft.com/office/drawing/2014/main" id="{8E16C8DA-2586-7B7C-6623-759486D0095D}"/>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41576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ounded Rectangle 1">
            <a:extLst>
              <a:ext uri="{FF2B5EF4-FFF2-40B4-BE49-F238E27FC236}">
                <a16:creationId xmlns:a16="http://schemas.microsoft.com/office/drawing/2014/main" id="{90AED905-B5D8-0F66-E07E-1076005878A0}"/>
              </a:ext>
              <a:ext uri="{C183D7F6-B498-43B3-948B-1728B52AA6E4}">
                <adec:decorative xmlns:adec="http://schemas.microsoft.com/office/drawing/2017/decorative" val="1"/>
              </a:ext>
            </a:extLst>
          </p:cNvPr>
          <p:cNvSpPr/>
          <p:nvPr/>
        </p:nvSpPr>
        <p:spPr bwMode="auto">
          <a:xfrm>
            <a:off x="588260" y="1333500"/>
            <a:ext cx="11011601" cy="4939283"/>
          </a:xfrm>
          <a:prstGeom prst="roundRect">
            <a:avLst>
              <a:gd name="adj" fmla="val 2700"/>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Utilize stakeholder management lifecycle</a:t>
            </a:r>
          </a:p>
        </p:txBody>
      </p:sp>
      <p:grpSp>
        <p:nvGrpSpPr>
          <p:cNvPr id="4" name="Group 3" descr="Circular diagram wiith the numbers 1 through 6 goingt around a woman's picture in the middle.">
            <a:extLst>
              <a:ext uri="{FF2B5EF4-FFF2-40B4-BE49-F238E27FC236}">
                <a16:creationId xmlns:a16="http://schemas.microsoft.com/office/drawing/2014/main" id="{0C194D54-9958-8D89-88A6-8CC046A60EA1}"/>
              </a:ext>
            </a:extLst>
          </p:cNvPr>
          <p:cNvGrpSpPr/>
          <p:nvPr/>
        </p:nvGrpSpPr>
        <p:grpSpPr>
          <a:xfrm>
            <a:off x="761364" y="2079576"/>
            <a:ext cx="3145942" cy="3145942"/>
            <a:chOff x="761364" y="2079576"/>
            <a:chExt cx="3145942" cy="3145942"/>
          </a:xfrm>
        </p:grpSpPr>
        <p:sp>
          <p:nvSpPr>
            <p:cNvPr id="23" name="Oval 22">
              <a:extLst>
                <a:ext uri="{FF2B5EF4-FFF2-40B4-BE49-F238E27FC236}">
                  <a16:creationId xmlns:a16="http://schemas.microsoft.com/office/drawing/2014/main" id="{A58AEE59-8AE9-F4E7-1A34-D54630CC4614}"/>
                </a:ext>
                <a:ext uri="{C183D7F6-B498-43B3-948B-1728B52AA6E4}">
                  <adec:decorative xmlns:adec="http://schemas.microsoft.com/office/drawing/2017/decorative" val="1"/>
                </a:ext>
              </a:extLst>
            </p:cNvPr>
            <p:cNvSpPr/>
            <p:nvPr/>
          </p:nvSpPr>
          <p:spPr>
            <a:xfrm>
              <a:off x="761364" y="2079576"/>
              <a:ext cx="3145942" cy="3145942"/>
            </a:xfrm>
            <a:prstGeom prst="ellipse">
              <a:avLst/>
            </a:prstGeom>
            <a:solidFill>
              <a:schemeClr val="bg1">
                <a:lumMod val="8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589D70C-4B64-A602-A36B-523F4DA8AC9F}"/>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p:blipFill>
          <p:spPr>
            <a:xfrm>
              <a:off x="1634056" y="2946484"/>
              <a:ext cx="1400559" cy="1411852"/>
            </a:xfrm>
            <a:prstGeom prst="ellipse">
              <a:avLst/>
            </a:prstGeom>
            <a:solidFill>
              <a:schemeClr val="bg1"/>
            </a:solidFill>
            <a:ln>
              <a:noFill/>
            </a:ln>
          </p:spPr>
        </p:pic>
        <p:sp>
          <p:nvSpPr>
            <p:cNvPr id="17" name="Arc 16">
              <a:extLst>
                <a:ext uri="{FF2B5EF4-FFF2-40B4-BE49-F238E27FC236}">
                  <a16:creationId xmlns:a16="http://schemas.microsoft.com/office/drawing/2014/main" id="{41EBDE36-ECCD-3183-2C4A-4C75B5146AB9}"/>
                </a:ext>
                <a:ext uri="{C183D7F6-B498-43B3-948B-1728B52AA6E4}">
                  <adec:decorative xmlns:adec="http://schemas.microsoft.com/office/drawing/2017/decorative" val="1"/>
                </a:ext>
              </a:extLst>
            </p:cNvPr>
            <p:cNvSpPr/>
            <p:nvPr/>
          </p:nvSpPr>
          <p:spPr>
            <a:xfrm>
              <a:off x="1130252" y="2448328"/>
              <a:ext cx="2408166" cy="2408164"/>
            </a:xfrm>
            <a:prstGeom prst="arc">
              <a:avLst>
                <a:gd name="adj1" fmla="val 16240581"/>
                <a:gd name="adj2" fmla="val 19019744"/>
              </a:avLst>
            </a:prstGeom>
            <a:ln w="31750">
              <a:gradFill flip="none" rotWithShape="1">
                <a:gsLst>
                  <a:gs pos="0">
                    <a:schemeClr val="bg1">
                      <a:lumMod val="8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F35DFC3B-92D8-5432-028E-3752707CF10B}"/>
                </a:ext>
                <a:ext uri="{C183D7F6-B498-43B3-948B-1728B52AA6E4}">
                  <adec:decorative xmlns:adec="http://schemas.microsoft.com/office/drawing/2017/decorative" val="1"/>
                </a:ext>
              </a:extLst>
            </p:cNvPr>
            <p:cNvSpPr/>
            <p:nvPr/>
          </p:nvSpPr>
          <p:spPr>
            <a:xfrm rot="3600000">
              <a:off x="1130253" y="2448327"/>
              <a:ext cx="2408164" cy="2408166"/>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a:extLst>
                <a:ext uri="{FF2B5EF4-FFF2-40B4-BE49-F238E27FC236}">
                  <a16:creationId xmlns:a16="http://schemas.microsoft.com/office/drawing/2014/main" id="{8D2DB3FB-E8AF-8E52-5059-D30E70449A96}"/>
                </a:ext>
                <a:ext uri="{C183D7F6-B498-43B3-948B-1728B52AA6E4}">
                  <adec:decorative xmlns:adec="http://schemas.microsoft.com/office/drawing/2017/decorative" val="1"/>
                </a:ext>
              </a:extLst>
            </p:cNvPr>
            <p:cNvSpPr/>
            <p:nvPr/>
          </p:nvSpPr>
          <p:spPr>
            <a:xfrm rot="7200000">
              <a:off x="1130253" y="2448327"/>
              <a:ext cx="2408164" cy="2408166"/>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A10FC0EA-6E2F-6725-94D3-850F5AB3E71B}"/>
                </a:ext>
                <a:ext uri="{C183D7F6-B498-43B3-948B-1728B52AA6E4}">
                  <adec:decorative xmlns:adec="http://schemas.microsoft.com/office/drawing/2017/decorative" val="1"/>
                </a:ext>
              </a:extLst>
            </p:cNvPr>
            <p:cNvSpPr/>
            <p:nvPr/>
          </p:nvSpPr>
          <p:spPr>
            <a:xfrm rot="10800000">
              <a:off x="1130252" y="2448328"/>
              <a:ext cx="2408166" cy="2408164"/>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a:extLst>
                <a:ext uri="{FF2B5EF4-FFF2-40B4-BE49-F238E27FC236}">
                  <a16:creationId xmlns:a16="http://schemas.microsoft.com/office/drawing/2014/main" id="{89F31666-9CDD-CA80-DA49-EC2F01FF09A8}"/>
                </a:ext>
                <a:ext uri="{C183D7F6-B498-43B3-948B-1728B52AA6E4}">
                  <adec:decorative xmlns:adec="http://schemas.microsoft.com/office/drawing/2017/decorative" val="1"/>
                </a:ext>
              </a:extLst>
            </p:cNvPr>
            <p:cNvSpPr/>
            <p:nvPr/>
          </p:nvSpPr>
          <p:spPr>
            <a:xfrm rot="14400000">
              <a:off x="1130253" y="2448327"/>
              <a:ext cx="2408164" cy="2408166"/>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a:extLst>
                <a:ext uri="{FF2B5EF4-FFF2-40B4-BE49-F238E27FC236}">
                  <a16:creationId xmlns:a16="http://schemas.microsoft.com/office/drawing/2014/main" id="{40BCF95E-EE0D-0D18-3669-5D16463D5ACC}"/>
                </a:ext>
                <a:ext uri="{C183D7F6-B498-43B3-948B-1728B52AA6E4}">
                  <adec:decorative xmlns:adec="http://schemas.microsoft.com/office/drawing/2017/decorative" val="1"/>
                </a:ext>
              </a:extLst>
            </p:cNvPr>
            <p:cNvSpPr/>
            <p:nvPr/>
          </p:nvSpPr>
          <p:spPr>
            <a:xfrm rot="18000000">
              <a:off x="1130253" y="2448327"/>
              <a:ext cx="2408164" cy="2408166"/>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9109A5BB-42F2-19FC-18FA-8C9412E128E2}"/>
                </a:ext>
              </a:extLst>
            </p:cNvPr>
            <p:cNvSpPr/>
            <p:nvPr/>
          </p:nvSpPr>
          <p:spPr bwMode="auto">
            <a:xfrm>
              <a:off x="3199418" y="2843663"/>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2</a:t>
              </a:r>
            </a:p>
          </p:txBody>
        </p:sp>
        <p:sp>
          <p:nvSpPr>
            <p:cNvPr id="19" name="Oval 18">
              <a:extLst>
                <a:ext uri="{FF2B5EF4-FFF2-40B4-BE49-F238E27FC236}">
                  <a16:creationId xmlns:a16="http://schemas.microsoft.com/office/drawing/2014/main" id="{1AB68C42-E093-51C4-7491-DA1C876478C4}"/>
                </a:ext>
              </a:extLst>
            </p:cNvPr>
            <p:cNvSpPr/>
            <p:nvPr/>
          </p:nvSpPr>
          <p:spPr bwMode="auto">
            <a:xfrm>
              <a:off x="3199418" y="4124137"/>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3</a:t>
              </a:r>
            </a:p>
          </p:txBody>
        </p:sp>
        <p:sp>
          <p:nvSpPr>
            <p:cNvPr id="20" name="Oval 19">
              <a:extLst>
                <a:ext uri="{FF2B5EF4-FFF2-40B4-BE49-F238E27FC236}">
                  <a16:creationId xmlns:a16="http://schemas.microsoft.com/office/drawing/2014/main" id="{6B12131C-92EB-1DBF-57DF-0C57FB33F7FC}"/>
                </a:ext>
              </a:extLst>
            </p:cNvPr>
            <p:cNvSpPr/>
            <p:nvPr/>
          </p:nvSpPr>
          <p:spPr bwMode="auto">
            <a:xfrm>
              <a:off x="2167367" y="4688061"/>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4</a:t>
              </a:r>
            </a:p>
          </p:txBody>
        </p:sp>
        <p:sp>
          <p:nvSpPr>
            <p:cNvPr id="21" name="Oval 20">
              <a:extLst>
                <a:ext uri="{FF2B5EF4-FFF2-40B4-BE49-F238E27FC236}">
                  <a16:creationId xmlns:a16="http://schemas.microsoft.com/office/drawing/2014/main" id="{5E29A494-BA68-8307-9B3A-AFA604826BBC}"/>
                </a:ext>
              </a:extLst>
            </p:cNvPr>
            <p:cNvSpPr/>
            <p:nvPr/>
          </p:nvSpPr>
          <p:spPr bwMode="auto">
            <a:xfrm>
              <a:off x="1140776" y="2843663"/>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6</a:t>
              </a:r>
            </a:p>
          </p:txBody>
        </p:sp>
        <p:sp>
          <p:nvSpPr>
            <p:cNvPr id="22" name="Oval 21">
              <a:extLst>
                <a:ext uri="{FF2B5EF4-FFF2-40B4-BE49-F238E27FC236}">
                  <a16:creationId xmlns:a16="http://schemas.microsoft.com/office/drawing/2014/main" id="{499F2897-BA2E-F477-0658-42276DEC9D41}"/>
                </a:ext>
              </a:extLst>
            </p:cNvPr>
            <p:cNvSpPr/>
            <p:nvPr/>
          </p:nvSpPr>
          <p:spPr bwMode="auto">
            <a:xfrm>
              <a:off x="1140776" y="4124137"/>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5</a:t>
              </a:r>
            </a:p>
          </p:txBody>
        </p:sp>
        <p:sp>
          <p:nvSpPr>
            <p:cNvPr id="9" name="Oval 8">
              <a:extLst>
                <a:ext uri="{FF2B5EF4-FFF2-40B4-BE49-F238E27FC236}">
                  <a16:creationId xmlns:a16="http://schemas.microsoft.com/office/drawing/2014/main" id="{B3D8A601-467C-2BD9-06A6-9E107DAAC54D}"/>
                </a:ext>
              </a:extLst>
            </p:cNvPr>
            <p:cNvSpPr/>
            <p:nvPr/>
          </p:nvSpPr>
          <p:spPr bwMode="auto">
            <a:xfrm>
              <a:off x="2167367" y="2290656"/>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1</a:t>
              </a:r>
            </a:p>
          </p:txBody>
        </p:sp>
      </p:grpSp>
      <p:sp>
        <p:nvSpPr>
          <p:cNvPr id="10" name="Oval 9">
            <a:extLst>
              <a:ext uri="{FF2B5EF4-FFF2-40B4-BE49-F238E27FC236}">
                <a16:creationId xmlns:a16="http://schemas.microsoft.com/office/drawing/2014/main" id="{0DEDDE97-7482-6E86-00B4-80A24159CC28}"/>
              </a:ext>
            </a:extLst>
          </p:cNvPr>
          <p:cNvSpPr/>
          <p:nvPr/>
        </p:nvSpPr>
        <p:spPr bwMode="auto">
          <a:xfrm>
            <a:off x="4555409" y="1820218"/>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1</a:t>
            </a:r>
          </a:p>
        </p:txBody>
      </p:sp>
      <p:sp>
        <p:nvSpPr>
          <p:cNvPr id="2" name="TextBox 1">
            <a:extLst>
              <a:ext uri="{FF2B5EF4-FFF2-40B4-BE49-F238E27FC236}">
                <a16:creationId xmlns:a16="http://schemas.microsoft.com/office/drawing/2014/main" id="{109455A7-D40D-9CA0-2C3B-68B87D6D1208}"/>
              </a:ext>
            </a:extLst>
          </p:cNvPr>
          <p:cNvSpPr txBox="1"/>
          <p:nvPr/>
        </p:nvSpPr>
        <p:spPr>
          <a:xfrm>
            <a:off x="4947341" y="1846525"/>
            <a:ext cx="2856949" cy="80791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Validate strategic objectives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Ensure clear mission and goals from existing executive stakeholders, AI Council or business leaders for AI transformation. </a:t>
            </a:r>
          </a:p>
        </p:txBody>
      </p:sp>
      <p:sp>
        <p:nvSpPr>
          <p:cNvPr id="11" name="Oval 10">
            <a:extLst>
              <a:ext uri="{FF2B5EF4-FFF2-40B4-BE49-F238E27FC236}">
                <a16:creationId xmlns:a16="http://schemas.microsoft.com/office/drawing/2014/main" id="{BC74A2E0-BADF-ABE9-6B1F-7D3A7C15818F}"/>
              </a:ext>
            </a:extLst>
          </p:cNvPr>
          <p:cNvSpPr/>
          <p:nvPr/>
        </p:nvSpPr>
        <p:spPr bwMode="auto">
          <a:xfrm>
            <a:off x="4555409" y="2771941"/>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2</a:t>
            </a:r>
          </a:p>
        </p:txBody>
      </p:sp>
      <p:sp>
        <p:nvSpPr>
          <p:cNvPr id="7" name="TextBox 6">
            <a:extLst>
              <a:ext uri="{FF2B5EF4-FFF2-40B4-BE49-F238E27FC236}">
                <a16:creationId xmlns:a16="http://schemas.microsoft.com/office/drawing/2014/main" id="{5B91708A-C98F-F8C6-D29A-401CE7C80240}"/>
              </a:ext>
            </a:extLst>
          </p:cNvPr>
          <p:cNvSpPr txBox="1"/>
          <p:nvPr/>
        </p:nvSpPr>
        <p:spPr>
          <a:xfrm>
            <a:off x="4947340" y="2771941"/>
            <a:ext cx="2856949" cy="1177245"/>
          </a:xfrm>
          <a:prstGeom prst="rect">
            <a:avLst/>
          </a:prstGeom>
          <a:noFill/>
        </p:spPr>
        <p:txBody>
          <a:bodyPr wrap="square" lIns="0" tIns="0" rIns="0" bIns="0">
            <a:spAutoFit/>
          </a:bodyPr>
          <a:lstStyle/>
          <a:p>
            <a:pPr>
              <a:spcBef>
                <a:spcPts val="1200"/>
              </a:spcBef>
              <a:defRPr/>
            </a:pPr>
            <a:r>
              <a:rPr lang="en-GB" sz="1400" b="1">
                <a:solidFill>
                  <a:srgbClr val="0078D4"/>
                </a:solidFill>
                <a:latin typeface="Segoe UI Semibold" panose="020B0502040204020203" pitchFamily="34" charset="0"/>
                <a:cs typeface="Segoe UI Semibold" panose="020B0502040204020203" pitchFamily="34" charset="0"/>
              </a:rPr>
              <a:t>Identify stakeholders</a:t>
            </a:r>
          </a:p>
          <a:p>
            <a:pPr>
              <a:spcBef>
                <a:spcPts val="300"/>
              </a:spcBef>
              <a:defRPr/>
            </a:pPr>
            <a:r>
              <a:rPr lang="en-GB" sz="1200">
                <a:solidFill>
                  <a:prstClr val="black"/>
                </a:solidFill>
                <a:latin typeface="Segoe UI" panose="020B0502040204020203" pitchFamily="34" charset="0"/>
                <a:cs typeface="Segoe UI" panose="020B0502040204020203" pitchFamily="34" charset="0"/>
              </a:rPr>
              <a:t>Identify all your potential stakeholders (including senior executives, peers, customers, prospective customers, etc.) who have influence over your work or an interest in its outcome.</a:t>
            </a:r>
            <a:endParaRPr kumimoji="0" lang="en-GB"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 name="Oval 11">
            <a:extLst>
              <a:ext uri="{FF2B5EF4-FFF2-40B4-BE49-F238E27FC236}">
                <a16:creationId xmlns:a16="http://schemas.microsoft.com/office/drawing/2014/main" id="{BE66EFF8-AFDF-E9DF-AB16-302DED73FCA9}"/>
              </a:ext>
            </a:extLst>
          </p:cNvPr>
          <p:cNvSpPr/>
          <p:nvPr/>
        </p:nvSpPr>
        <p:spPr bwMode="auto">
          <a:xfrm>
            <a:off x="4555409" y="4096888"/>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3</a:t>
            </a:r>
          </a:p>
        </p:txBody>
      </p:sp>
      <p:sp>
        <p:nvSpPr>
          <p:cNvPr id="5" name="TextBox 4">
            <a:extLst>
              <a:ext uri="{FF2B5EF4-FFF2-40B4-BE49-F238E27FC236}">
                <a16:creationId xmlns:a16="http://schemas.microsoft.com/office/drawing/2014/main" id="{3FE8EB33-1992-CB0A-4C9A-2BE6410933DA}"/>
              </a:ext>
            </a:extLst>
          </p:cNvPr>
          <p:cNvSpPr txBox="1"/>
          <p:nvPr/>
        </p:nvSpPr>
        <p:spPr>
          <a:xfrm>
            <a:off x="8407977" y="1764718"/>
            <a:ext cx="3293151" cy="1392689"/>
          </a:xfrm>
          <a:prstGeom prst="rect">
            <a:avLst/>
          </a:prstGeom>
          <a:noFill/>
        </p:spPr>
        <p:txBody>
          <a:bodyPr wrap="square" lIns="0" tIns="0" rIns="0" bIns="0">
            <a:spAutoFit/>
          </a:bodyPr>
          <a:lstStyle/>
          <a:p>
            <a:pPr>
              <a:spcBef>
                <a:spcPts val="1200"/>
              </a:spcBef>
              <a:defRPr/>
            </a:pPr>
            <a:r>
              <a:rPr lang="en-GB" sz="1400" b="1" dirty="0">
                <a:solidFill>
                  <a:srgbClr val="0078D4"/>
                </a:solidFill>
                <a:latin typeface="Segoe UI Semibold" panose="020B0502040204020203" pitchFamily="34" charset="0"/>
                <a:cs typeface="Segoe UI Semibold" panose="020B0502040204020203" pitchFamily="34" charset="0"/>
              </a:rPr>
              <a:t>Understand and assess </a:t>
            </a:r>
            <a:br>
              <a:rPr lang="en-GB" sz="1400" b="1" dirty="0">
                <a:solidFill>
                  <a:srgbClr val="0078D4"/>
                </a:solidFill>
                <a:latin typeface="Segoe UI Semibold" panose="020B0502040204020203" pitchFamily="34" charset="0"/>
                <a:cs typeface="Segoe UI Semibold" panose="020B0502040204020203" pitchFamily="34" charset="0"/>
              </a:rPr>
            </a:br>
            <a:r>
              <a:rPr lang="en-GB" sz="1400" b="1" dirty="0">
                <a:solidFill>
                  <a:srgbClr val="0078D4"/>
                </a:solidFill>
                <a:latin typeface="Segoe UI Semibold" panose="020B0502040204020203" pitchFamily="34" charset="0"/>
                <a:cs typeface="Segoe UI Semibold" panose="020B0502040204020203" pitchFamily="34" charset="0"/>
              </a:rPr>
              <a:t>stakeholder relationship</a:t>
            </a:r>
          </a:p>
          <a:p>
            <a:pPr>
              <a:spcBef>
                <a:spcPts val="300"/>
              </a:spcBef>
              <a:defRPr/>
            </a:pPr>
            <a:r>
              <a:rPr lang="en-GB" sz="1200" dirty="0">
                <a:solidFill>
                  <a:prstClr val="black"/>
                </a:solidFill>
                <a:latin typeface="Segoe UI" panose="020B0502040204020203" pitchFamily="34" charset="0"/>
                <a:cs typeface="Segoe UI" panose="020B0502040204020203" pitchFamily="34" charset="0"/>
              </a:rPr>
              <a:t>Using the Influence/Interest stakeholder grid, map each stakeholder based on their interest and influence over your work. Then </a:t>
            </a:r>
            <a:r>
              <a:rPr lang="en-GB" sz="1200" dirty="0" err="1">
                <a:solidFill>
                  <a:prstClr val="black"/>
                </a:solidFill>
                <a:latin typeface="Segoe UI" panose="020B0502040204020203" pitchFamily="34" charset="0"/>
                <a:cs typeface="Segoe UI" panose="020B0502040204020203" pitchFamily="34" charset="0"/>
              </a:rPr>
              <a:t>color</a:t>
            </a:r>
            <a:r>
              <a:rPr lang="en-GB" sz="1200" dirty="0">
                <a:solidFill>
                  <a:prstClr val="black"/>
                </a:solidFill>
                <a:latin typeface="Segoe UI" panose="020B0502040204020203" pitchFamily="34" charset="0"/>
                <a:cs typeface="Segoe UI" panose="020B0502040204020203" pitchFamily="34" charset="0"/>
              </a:rPr>
              <a:t> code each one based on their attitudes: Green=Supportive; Yellow=Neutral; Red=Critical.</a:t>
            </a:r>
          </a:p>
        </p:txBody>
      </p:sp>
      <p:sp>
        <p:nvSpPr>
          <p:cNvPr id="13" name="Oval 12">
            <a:extLst>
              <a:ext uri="{FF2B5EF4-FFF2-40B4-BE49-F238E27FC236}">
                <a16:creationId xmlns:a16="http://schemas.microsoft.com/office/drawing/2014/main" id="{9CEF07AE-3289-79E8-374E-26636EBFAE7F}"/>
              </a:ext>
            </a:extLst>
          </p:cNvPr>
          <p:cNvSpPr/>
          <p:nvPr/>
        </p:nvSpPr>
        <p:spPr bwMode="auto">
          <a:xfrm>
            <a:off x="8016046" y="1820218"/>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4</a:t>
            </a:r>
          </a:p>
        </p:txBody>
      </p:sp>
      <p:sp>
        <p:nvSpPr>
          <p:cNvPr id="6" name="TextBox 5">
            <a:extLst>
              <a:ext uri="{FF2B5EF4-FFF2-40B4-BE49-F238E27FC236}">
                <a16:creationId xmlns:a16="http://schemas.microsoft.com/office/drawing/2014/main" id="{4EDF77EA-204E-8839-F283-306D21B41BEA}"/>
              </a:ext>
            </a:extLst>
          </p:cNvPr>
          <p:cNvSpPr txBox="1"/>
          <p:nvPr/>
        </p:nvSpPr>
        <p:spPr>
          <a:xfrm>
            <a:off x="4944421" y="4066689"/>
            <a:ext cx="2856949" cy="1354217"/>
          </a:xfrm>
          <a:prstGeom prst="rect">
            <a:avLst/>
          </a:prstGeom>
          <a:noFill/>
        </p:spPr>
        <p:txBody>
          <a:bodyPr wrap="square" lIns="0" tIns="0" rIns="0" bIns="0">
            <a:spAutoFit/>
          </a:bodyPr>
          <a:lstStyle/>
          <a:p>
            <a:pPr>
              <a:spcBef>
                <a:spcPts val="1200"/>
              </a:spcBef>
              <a:defRPr/>
            </a:pPr>
            <a:r>
              <a:rPr lang="en-GB" sz="1400" b="1" dirty="0">
                <a:solidFill>
                  <a:srgbClr val="0078D4"/>
                </a:solidFill>
                <a:latin typeface="Segoe UI Semibold" panose="020B0502040204020203" pitchFamily="34" charset="0"/>
                <a:cs typeface="Segoe UI Semibold" panose="020B0502040204020203" pitchFamily="34" charset="0"/>
              </a:rPr>
              <a:t>Define stakeholder management</a:t>
            </a:r>
            <a:br>
              <a:rPr lang="en-GB" sz="1400" b="1" dirty="0">
                <a:solidFill>
                  <a:srgbClr val="0078D4"/>
                </a:solidFill>
                <a:latin typeface="Segoe UI Semibold" panose="020B0502040204020203" pitchFamily="34" charset="0"/>
                <a:cs typeface="Segoe UI Semibold" panose="020B0502040204020203" pitchFamily="34" charset="0"/>
              </a:rPr>
            </a:br>
            <a:r>
              <a:rPr lang="en-GB" sz="1400" b="1" dirty="0">
                <a:solidFill>
                  <a:srgbClr val="0078D4"/>
                </a:solidFill>
                <a:latin typeface="Segoe UI Semibold" panose="020B0502040204020203" pitchFamily="34" charset="0"/>
                <a:cs typeface="Segoe UI Semibold" panose="020B0502040204020203" pitchFamily="34" charset="0"/>
              </a:rPr>
              <a:t>approach and 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Using the </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hlinkClick r:id="rId5"/>
              </a:rPr>
              <a:t>stakeholder engagement worksheet</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list all stakeholders and assess their key interests/issues; attitudes; desired support; messaging; relationship owners; and actions.</a:t>
            </a:r>
          </a:p>
        </p:txBody>
      </p:sp>
      <p:sp>
        <p:nvSpPr>
          <p:cNvPr id="14" name="Oval 13">
            <a:extLst>
              <a:ext uri="{FF2B5EF4-FFF2-40B4-BE49-F238E27FC236}">
                <a16:creationId xmlns:a16="http://schemas.microsoft.com/office/drawing/2014/main" id="{24BB3BB3-6C6E-EBE6-AE2B-35982E8D2593}"/>
              </a:ext>
            </a:extLst>
          </p:cNvPr>
          <p:cNvSpPr/>
          <p:nvPr/>
        </p:nvSpPr>
        <p:spPr bwMode="auto">
          <a:xfrm>
            <a:off x="8016046" y="3319862"/>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5</a:t>
            </a:r>
          </a:p>
        </p:txBody>
      </p:sp>
      <p:sp>
        <p:nvSpPr>
          <p:cNvPr id="16" name="TextBox 15">
            <a:extLst>
              <a:ext uri="{FF2B5EF4-FFF2-40B4-BE49-F238E27FC236}">
                <a16:creationId xmlns:a16="http://schemas.microsoft.com/office/drawing/2014/main" id="{FE9223AC-5B7E-D1C5-0464-12D9642F2ABA}"/>
              </a:ext>
            </a:extLst>
          </p:cNvPr>
          <p:cNvSpPr txBox="1"/>
          <p:nvPr/>
        </p:nvSpPr>
        <p:spPr>
          <a:xfrm>
            <a:off x="8407978" y="3319862"/>
            <a:ext cx="3292020" cy="1138773"/>
          </a:xfrm>
          <a:prstGeom prst="rect">
            <a:avLst/>
          </a:prstGeom>
          <a:noFill/>
        </p:spPr>
        <p:txBody>
          <a:bodyPr wrap="square" lIns="0" tIns="0" rIns="0" bIns="0">
            <a:spAutoFit/>
          </a:bodyPr>
          <a:lstStyle/>
          <a:p>
            <a:pPr>
              <a:spcBef>
                <a:spcPts val="1200"/>
              </a:spcBef>
              <a:defRPr/>
            </a:pPr>
            <a:r>
              <a:rPr lang="en-GB" sz="1400" b="1" dirty="0">
                <a:solidFill>
                  <a:srgbClr val="0078D4"/>
                </a:solidFill>
                <a:latin typeface="Segoe UI Semibold" panose="020B0502040204020203" pitchFamily="34" charset="0"/>
                <a:cs typeface="Segoe UI Semibold" panose="020B0502040204020203" pitchFamily="34" charset="0"/>
              </a:rPr>
              <a:t>Develop communication plan</a:t>
            </a:r>
          </a:p>
          <a:p>
            <a:pPr lvl="0">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Using the </a:t>
            </a:r>
            <a:r>
              <a:rPr lang="en-GB" sz="1200" dirty="0">
                <a:solidFill>
                  <a:prstClr val="black"/>
                </a:solidFill>
                <a:latin typeface="Segoe UI" panose="020B0502040204020203" pitchFamily="34" charset="0"/>
                <a:cs typeface="Segoe UI" panose="020B0502040204020203" pitchFamily="34" charset="0"/>
              </a:rPr>
              <a:t>Influence/Interest</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grid, define a communication strategy/cadence for each type of user. Use this as a guide</a:t>
            </a:r>
            <a:r>
              <a:rPr lang="en-GB" sz="1200" dirty="0">
                <a:solidFill>
                  <a:prstClr val="black"/>
                </a:solidFill>
                <a:latin typeface="Segoe UI" panose="020B0502040204020203" pitchFamily="34" charset="0"/>
                <a:cs typeface="Segoe UI" panose="020B0502040204020203" pitchFamily="34" charset="0"/>
              </a:rPr>
              <a:t> to </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“personalize” the communication plan for your key stakeholders to meet their individual needs.</a:t>
            </a:r>
          </a:p>
        </p:txBody>
      </p:sp>
      <p:sp>
        <p:nvSpPr>
          <p:cNvPr id="15" name="Oval 14">
            <a:extLst>
              <a:ext uri="{FF2B5EF4-FFF2-40B4-BE49-F238E27FC236}">
                <a16:creationId xmlns:a16="http://schemas.microsoft.com/office/drawing/2014/main" id="{A53E9791-5107-9C17-8512-F6E72B7033DD}"/>
              </a:ext>
            </a:extLst>
          </p:cNvPr>
          <p:cNvSpPr/>
          <p:nvPr/>
        </p:nvSpPr>
        <p:spPr bwMode="auto">
          <a:xfrm>
            <a:off x="8016046" y="4790103"/>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6</a:t>
            </a:r>
          </a:p>
        </p:txBody>
      </p:sp>
      <p:sp>
        <p:nvSpPr>
          <p:cNvPr id="24" name="TextBox 23">
            <a:extLst>
              <a:ext uri="{FF2B5EF4-FFF2-40B4-BE49-F238E27FC236}">
                <a16:creationId xmlns:a16="http://schemas.microsoft.com/office/drawing/2014/main" id="{48ABF046-0BA0-A692-6193-E70444C475CA}"/>
              </a:ext>
            </a:extLst>
          </p:cNvPr>
          <p:cNvSpPr txBox="1"/>
          <p:nvPr/>
        </p:nvSpPr>
        <p:spPr>
          <a:xfrm>
            <a:off x="8430598" y="4762421"/>
            <a:ext cx="3269400" cy="769441"/>
          </a:xfrm>
          <a:prstGeom prst="rect">
            <a:avLst/>
          </a:prstGeom>
          <a:noFill/>
        </p:spPr>
        <p:txBody>
          <a:bodyPr wrap="square" lIns="0" tIns="0" rIns="0" bIns="0">
            <a:spAutoFit/>
          </a:bodyPr>
          <a:lstStyle/>
          <a:p>
            <a:pPr>
              <a:spcBef>
                <a:spcPts val="1200"/>
              </a:spcBef>
              <a:defRPr/>
            </a:pPr>
            <a:r>
              <a:rPr lang="en-GB" sz="1400" b="1" dirty="0">
                <a:solidFill>
                  <a:srgbClr val="0078D4"/>
                </a:solidFill>
                <a:latin typeface="Segoe UI Semibold" panose="020B0502040204020203" pitchFamily="34" charset="0"/>
                <a:cs typeface="Segoe UI Semibold" panose="020B0502040204020203" pitchFamily="34" charset="0"/>
              </a:rPr>
              <a:t>Monitor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On regular intervals, re-assess stakeholders’ </a:t>
            </a:r>
            <a:r>
              <a:rPr lang="en-GB" sz="1200" dirty="0">
                <a:solidFill>
                  <a:prstClr val="black"/>
                </a:solidFill>
                <a:latin typeface="Segoe UI" panose="020B0502040204020203" pitchFamily="34" charset="0"/>
                <a:cs typeface="Segoe UI" panose="020B0502040204020203" pitchFamily="34" charset="0"/>
              </a:rPr>
              <a:t>influence</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interest, and attitudes and modify their communication strategy appropriately.</a:t>
            </a:r>
          </a:p>
        </p:txBody>
      </p:sp>
      <p:cxnSp>
        <p:nvCxnSpPr>
          <p:cNvPr id="44" name="Straight Connector 43">
            <a:extLst>
              <a:ext uri="{FF2B5EF4-FFF2-40B4-BE49-F238E27FC236}">
                <a16:creationId xmlns:a16="http://schemas.microsoft.com/office/drawing/2014/main" id="{E681C6AA-9B7F-4BD4-D3FB-013CFEE1E5BD}"/>
              </a:ext>
              <a:ext uri="{C183D7F6-B498-43B3-948B-1728B52AA6E4}">
                <adec:decorative xmlns:adec="http://schemas.microsoft.com/office/drawing/2017/decorative" val="1"/>
              </a:ext>
            </a:extLst>
          </p:cNvPr>
          <p:cNvCxnSpPr>
            <a:cxnSpLocks/>
          </p:cNvCxnSpPr>
          <p:nvPr/>
        </p:nvCxnSpPr>
        <p:spPr>
          <a:xfrm>
            <a:off x="4224153" y="1333500"/>
            <a:ext cx="0" cy="4939283"/>
          </a:xfrm>
          <a:prstGeom prst="line">
            <a:avLst/>
          </a:prstGeom>
          <a:noFill/>
          <a:ln w="6350" cap="flat" cmpd="sng" algn="ctr">
            <a:solidFill>
              <a:srgbClr val="D9D9D6"/>
            </a:solidFill>
            <a:prstDash val="solid"/>
            <a:miter lim="800000"/>
          </a:ln>
          <a:effectLst/>
        </p:spPr>
      </p:cxnSp>
    </p:spTree>
    <p:extLst>
      <p:ext uri="{BB962C8B-B14F-4D97-AF65-F5344CB8AC3E}">
        <p14:creationId xmlns:p14="http://schemas.microsoft.com/office/powerpoint/2010/main" val="1019853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Understand and assess stakeholder relationships </a:t>
            </a:r>
          </a:p>
        </p:txBody>
      </p:sp>
      <p:sp useBgFill="1">
        <p:nvSpPr>
          <p:cNvPr id="28" name="Rounded Rectangle 1">
            <a:extLst>
              <a:ext uri="{FF2B5EF4-FFF2-40B4-BE49-F238E27FC236}">
                <a16:creationId xmlns:a16="http://schemas.microsoft.com/office/drawing/2014/main" id="{90AED905-B5D8-0F66-E07E-1076005878A0}"/>
              </a:ext>
              <a:ext uri="{C183D7F6-B498-43B3-948B-1728B52AA6E4}">
                <adec:decorative xmlns:adec="http://schemas.microsoft.com/office/drawing/2017/decorative" val="1"/>
              </a:ext>
            </a:extLst>
          </p:cNvPr>
          <p:cNvSpPr/>
          <p:nvPr/>
        </p:nvSpPr>
        <p:spPr bwMode="auto">
          <a:xfrm>
            <a:off x="588261" y="1333500"/>
            <a:ext cx="3988263" cy="4953000"/>
          </a:xfrm>
          <a:prstGeom prst="roundRect">
            <a:avLst>
              <a:gd name="adj" fmla="val 2700"/>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 name="Text Placeholder 1">
            <a:extLst>
              <a:ext uri="{FF2B5EF4-FFF2-40B4-BE49-F238E27FC236}">
                <a16:creationId xmlns:a16="http://schemas.microsoft.com/office/drawing/2014/main" id="{E342181A-5C8E-6FB1-DC0E-98A070C0CFAD}"/>
              </a:ext>
            </a:extLst>
          </p:cNvPr>
          <p:cNvSpPr txBox="1">
            <a:spLocks/>
          </p:cNvSpPr>
          <p:nvPr/>
        </p:nvSpPr>
        <p:spPr>
          <a:xfrm>
            <a:off x="884684" y="1559003"/>
            <a:ext cx="3471416" cy="869469"/>
          </a:xfrm>
          <a:prstGeom prst="rect">
            <a:avLst/>
          </a:prstGeom>
        </p:spPr>
        <p:txBody>
          <a:bodyPr vert="horz" wrap="square" lIns="0" tIns="45720" rIns="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00"/>
              </a:spcBef>
            </a:pPr>
            <a:r>
              <a:rPr lang="en-GB" dirty="0">
                <a:solidFill>
                  <a:schemeClr val="tx1"/>
                </a:solidFill>
              </a:rPr>
              <a:t>Using the </a:t>
            </a:r>
            <a:r>
              <a:rPr lang="en-GB" dirty="0">
                <a:solidFill>
                  <a:prstClr val="black"/>
                </a:solidFill>
                <a:latin typeface="Segoe UI" panose="020B0502040204020203" pitchFamily="34" charset="0"/>
                <a:cs typeface="Segoe UI" panose="020B0502040204020203" pitchFamily="34" charset="0"/>
              </a:rPr>
              <a:t>Influence/Interest</a:t>
            </a:r>
            <a:r>
              <a:rPr lang="en-GB" dirty="0">
                <a:solidFill>
                  <a:schemeClr val="tx1"/>
                </a:solidFill>
              </a:rPr>
              <a:t> stakeholder grid, map each stakeholder based on their interest and influence over your work. </a:t>
            </a:r>
          </a:p>
          <a:p>
            <a:pPr>
              <a:spcBef>
                <a:spcPts val="300"/>
              </a:spcBef>
            </a:pPr>
            <a:r>
              <a:rPr lang="en-GB" dirty="0">
                <a:solidFill>
                  <a:schemeClr val="tx1"/>
                </a:solidFill>
              </a:rPr>
              <a:t>Then </a:t>
            </a:r>
            <a:r>
              <a:rPr lang="en-GB" dirty="0" err="1">
                <a:solidFill>
                  <a:schemeClr val="tx1"/>
                </a:solidFill>
              </a:rPr>
              <a:t>color</a:t>
            </a:r>
            <a:r>
              <a:rPr lang="en-GB" dirty="0">
                <a:solidFill>
                  <a:schemeClr val="tx1"/>
                </a:solidFill>
              </a:rPr>
              <a:t> code each one based on their attitudes:</a:t>
            </a:r>
          </a:p>
        </p:txBody>
      </p:sp>
      <p:sp>
        <p:nvSpPr>
          <p:cNvPr id="61" name="Oval 60">
            <a:extLst>
              <a:ext uri="{FF2B5EF4-FFF2-40B4-BE49-F238E27FC236}">
                <a16:creationId xmlns:a16="http://schemas.microsoft.com/office/drawing/2014/main" id="{3A6F8B31-62E0-0600-D294-AF8A143D90EF}"/>
              </a:ext>
              <a:ext uri="{C183D7F6-B498-43B3-948B-1728B52AA6E4}">
                <adec:decorative xmlns:adec="http://schemas.microsoft.com/office/drawing/2017/decorative" val="1"/>
              </a:ext>
            </a:extLst>
          </p:cNvPr>
          <p:cNvSpPr/>
          <p:nvPr/>
        </p:nvSpPr>
        <p:spPr bwMode="auto">
          <a:xfrm>
            <a:off x="908007" y="2638513"/>
            <a:ext cx="185213" cy="180495"/>
          </a:xfrm>
          <a:prstGeom prst="ellipse">
            <a:avLst/>
          </a:prstGeom>
          <a:solidFill>
            <a:srgbClr val="92D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GB" sz="1200" b="1"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endParaRPr>
          </a:p>
        </p:txBody>
      </p:sp>
      <p:sp>
        <p:nvSpPr>
          <p:cNvPr id="62" name="TextBox 61">
            <a:extLst>
              <a:ext uri="{FF2B5EF4-FFF2-40B4-BE49-F238E27FC236}">
                <a16:creationId xmlns:a16="http://schemas.microsoft.com/office/drawing/2014/main" id="{066C7154-73B5-61BA-204F-C032755A2D73}"/>
              </a:ext>
            </a:extLst>
          </p:cNvPr>
          <p:cNvSpPr txBox="1"/>
          <p:nvPr/>
        </p:nvSpPr>
        <p:spPr>
          <a:xfrm>
            <a:off x="1198767" y="2645661"/>
            <a:ext cx="1375633" cy="166199"/>
          </a:xfrm>
          <a:prstGeom prst="rect">
            <a:avLst/>
          </a:prstGeom>
          <a:noFill/>
        </p:spPr>
        <p:txBody>
          <a:bodyPr wrap="none" lIns="0" tIns="0" rIns="0" bIns="0" rtlCol="0" anchor="ctr" anchorCtr="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GB" sz="1200" b="1" u="none" strike="noStrike" kern="1200" cap="none" spc="0" normalizeH="0" baseline="0" noProof="0" dirty="0">
                <a:ln>
                  <a:noFill/>
                </a:ln>
                <a:effectLst/>
                <a:uLnTx/>
                <a:uFillTx/>
                <a:latin typeface="Segoe UI Semibold" panose="020B0502040204020203" pitchFamily="34" charset="0"/>
                <a:cs typeface="Segoe UI Semibold" panose="020B0502040204020203" pitchFamily="34" charset="0"/>
              </a:rPr>
              <a:t>Green = Supportive</a:t>
            </a:r>
          </a:p>
        </p:txBody>
      </p:sp>
      <p:sp>
        <p:nvSpPr>
          <p:cNvPr id="63" name="Oval 62">
            <a:extLst>
              <a:ext uri="{FF2B5EF4-FFF2-40B4-BE49-F238E27FC236}">
                <a16:creationId xmlns:a16="http://schemas.microsoft.com/office/drawing/2014/main" id="{E32A9B36-74FB-D3A7-0AF9-3B4DA0AF2118}"/>
              </a:ext>
              <a:ext uri="{C183D7F6-B498-43B3-948B-1728B52AA6E4}">
                <adec:decorative xmlns:adec="http://schemas.microsoft.com/office/drawing/2017/decorative" val="1"/>
              </a:ext>
            </a:extLst>
          </p:cNvPr>
          <p:cNvSpPr/>
          <p:nvPr/>
        </p:nvSpPr>
        <p:spPr bwMode="auto">
          <a:xfrm>
            <a:off x="908007" y="2876265"/>
            <a:ext cx="185213" cy="180495"/>
          </a:xfrm>
          <a:prstGeom prst="ellipse">
            <a:avLst/>
          </a:prstGeom>
          <a:solidFill>
            <a:srgbClr val="FFB9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GB" sz="1200" b="1"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endParaRPr>
          </a:p>
        </p:txBody>
      </p:sp>
      <p:sp>
        <p:nvSpPr>
          <p:cNvPr id="64" name="TextBox 63">
            <a:extLst>
              <a:ext uri="{FF2B5EF4-FFF2-40B4-BE49-F238E27FC236}">
                <a16:creationId xmlns:a16="http://schemas.microsoft.com/office/drawing/2014/main" id="{790F9B2A-1F78-6C5F-D801-72F6E1D12117}"/>
              </a:ext>
            </a:extLst>
          </p:cNvPr>
          <p:cNvSpPr txBox="1"/>
          <p:nvPr/>
        </p:nvSpPr>
        <p:spPr>
          <a:xfrm>
            <a:off x="1198767" y="2883413"/>
            <a:ext cx="1234312" cy="166199"/>
          </a:xfrm>
          <a:prstGeom prst="rect">
            <a:avLst/>
          </a:prstGeom>
          <a:noFill/>
        </p:spPr>
        <p:txBody>
          <a:bodyPr wrap="none" lIns="0" tIns="0" rIns="0" bIns="0" rtlCol="0" anchor="ctr" anchorCtr="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GB" sz="1200" b="1" u="none" strike="noStrike" kern="1200" cap="none" spc="0" normalizeH="0" baseline="0" noProof="0" dirty="0">
                <a:ln>
                  <a:noFill/>
                </a:ln>
                <a:effectLst/>
                <a:uLnTx/>
                <a:uFillTx/>
                <a:latin typeface="Segoe UI Semibold" panose="020B0502040204020203" pitchFamily="34" charset="0"/>
                <a:cs typeface="Segoe UI Semibold" panose="020B0502040204020203" pitchFamily="34" charset="0"/>
              </a:rPr>
              <a:t>Orange = Neutral</a:t>
            </a:r>
          </a:p>
        </p:txBody>
      </p:sp>
      <p:sp>
        <p:nvSpPr>
          <p:cNvPr id="65" name="Oval 64">
            <a:extLst>
              <a:ext uri="{FF2B5EF4-FFF2-40B4-BE49-F238E27FC236}">
                <a16:creationId xmlns:a16="http://schemas.microsoft.com/office/drawing/2014/main" id="{4BC8AABE-55B5-C36B-9A30-DF97089571E8}"/>
              </a:ext>
              <a:ext uri="{C183D7F6-B498-43B3-948B-1728B52AA6E4}">
                <adec:decorative xmlns:adec="http://schemas.microsoft.com/office/drawing/2017/decorative" val="1"/>
              </a:ext>
            </a:extLst>
          </p:cNvPr>
          <p:cNvSpPr/>
          <p:nvPr/>
        </p:nvSpPr>
        <p:spPr bwMode="auto">
          <a:xfrm>
            <a:off x="908007" y="3114016"/>
            <a:ext cx="185213" cy="180495"/>
          </a:xfrm>
          <a:prstGeom prst="ellipse">
            <a:avLst/>
          </a:prstGeom>
          <a:solidFill>
            <a:srgbClr val="F4364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GB" sz="1200" b="1"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endParaRPr>
          </a:p>
        </p:txBody>
      </p:sp>
      <p:sp>
        <p:nvSpPr>
          <p:cNvPr id="66" name="TextBox 65">
            <a:extLst>
              <a:ext uri="{FF2B5EF4-FFF2-40B4-BE49-F238E27FC236}">
                <a16:creationId xmlns:a16="http://schemas.microsoft.com/office/drawing/2014/main" id="{A851606C-AD14-EAA3-5A1F-30364D558F8E}"/>
              </a:ext>
            </a:extLst>
          </p:cNvPr>
          <p:cNvSpPr txBox="1"/>
          <p:nvPr/>
        </p:nvSpPr>
        <p:spPr>
          <a:xfrm>
            <a:off x="1198767" y="3121164"/>
            <a:ext cx="940129" cy="166199"/>
          </a:xfrm>
          <a:prstGeom prst="rect">
            <a:avLst/>
          </a:prstGeom>
          <a:noFill/>
        </p:spPr>
        <p:txBody>
          <a:bodyPr wrap="none" lIns="0" tIns="0" rIns="0" bIns="0" rtlCol="0" anchor="ctr" anchorCtr="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GB" sz="1200" b="1" u="none" strike="noStrike" kern="1200" cap="none" spc="0" normalizeH="0" baseline="0" noProof="0">
                <a:ln>
                  <a:noFill/>
                </a:ln>
                <a:effectLst/>
                <a:uLnTx/>
                <a:uFillTx/>
                <a:latin typeface="Segoe UI Semibold" panose="020B0502040204020203" pitchFamily="34" charset="0"/>
                <a:cs typeface="Segoe UI Semibold" panose="020B0502040204020203" pitchFamily="34" charset="0"/>
              </a:rPr>
              <a:t>Red = Critical</a:t>
            </a:r>
          </a:p>
        </p:txBody>
      </p:sp>
      <p:grpSp>
        <p:nvGrpSpPr>
          <p:cNvPr id="18" name="Group 17" descr="X axis = interest">
            <a:extLst>
              <a:ext uri="{FF2B5EF4-FFF2-40B4-BE49-F238E27FC236}">
                <a16:creationId xmlns:a16="http://schemas.microsoft.com/office/drawing/2014/main" id="{24504BD9-FA23-678D-28F1-E8617C4842BC}"/>
              </a:ext>
            </a:extLst>
          </p:cNvPr>
          <p:cNvGrpSpPr/>
          <p:nvPr/>
        </p:nvGrpSpPr>
        <p:grpSpPr>
          <a:xfrm>
            <a:off x="5629833" y="6048490"/>
            <a:ext cx="5418530" cy="322002"/>
            <a:chOff x="5629833" y="6048490"/>
            <a:chExt cx="5418530" cy="322002"/>
          </a:xfrm>
        </p:grpSpPr>
        <p:cxnSp>
          <p:nvCxnSpPr>
            <p:cNvPr id="72" name="Straight Arrow Connector 71">
              <a:extLst>
                <a:ext uri="{FF2B5EF4-FFF2-40B4-BE49-F238E27FC236}">
                  <a16:creationId xmlns:a16="http://schemas.microsoft.com/office/drawing/2014/main" id="{84989D87-E5E5-E97A-1D33-B161446AE250}"/>
                </a:ext>
                <a:ext uri="{C183D7F6-B498-43B3-948B-1728B52AA6E4}">
                  <adec:decorative xmlns:adec="http://schemas.microsoft.com/office/drawing/2017/decorative" val="1"/>
                </a:ext>
              </a:extLst>
            </p:cNvPr>
            <p:cNvCxnSpPr>
              <a:cxnSpLocks/>
            </p:cNvCxnSpPr>
            <p:nvPr/>
          </p:nvCxnSpPr>
          <p:spPr>
            <a:xfrm>
              <a:off x="5629833" y="6214188"/>
              <a:ext cx="5418530" cy="0"/>
            </a:xfrm>
            <a:prstGeom prst="straightConnector1">
              <a:avLst/>
            </a:prstGeom>
            <a:ln w="31750">
              <a:gradFill flip="none" rotWithShape="1">
                <a:gsLst>
                  <a:gs pos="0">
                    <a:srgbClr val="0078D4">
                      <a:alpha val="0"/>
                    </a:srgbClr>
                  </a:gs>
                  <a:gs pos="60000">
                    <a:srgbClr val="0078D4"/>
                  </a:gs>
                </a:gsLst>
                <a:lin ang="0" scaled="1"/>
                <a:tileRect/>
              </a:gradFill>
              <a:tailEnd type="arrow" w="med" len="sm"/>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9E74A7B-3813-FC47-F388-31A4F3F0B15E}"/>
                </a:ext>
              </a:extLst>
            </p:cNvPr>
            <p:cNvSpPr txBox="1"/>
            <p:nvPr/>
          </p:nvSpPr>
          <p:spPr>
            <a:xfrm>
              <a:off x="7804146" y="6048490"/>
              <a:ext cx="1069904" cy="322002"/>
            </a:xfrm>
            <a:prstGeom prst="rect">
              <a:avLst/>
            </a:prstGeom>
            <a:solidFill>
              <a:schemeClr val="bg1"/>
            </a:solidFill>
          </p:spPr>
          <p:txBody>
            <a:bodyPr wrap="square" lIns="36000" tIns="36000" rIns="36000" bIns="36000" rtlCol="0">
              <a:spAutoFit/>
            </a:bodyPr>
            <a:lstStyle/>
            <a:p>
              <a:pPr marL="0" marR="0" lvl="0" indent="0" algn="ctr" defTabSz="914367" eaLnBrk="1" fontAlgn="auto" latinLnBrk="0" hangingPunct="1">
                <a:lnSpc>
                  <a:spcPct val="90000"/>
                </a:lnSpc>
                <a:spcBef>
                  <a:spcPts val="0"/>
                </a:spcBef>
                <a:spcAft>
                  <a:spcPts val="588"/>
                </a:spcAft>
                <a:buClrTx/>
                <a:buSzTx/>
                <a:buFontTx/>
                <a:buNone/>
                <a:tabLst/>
                <a:defRPr/>
              </a:pPr>
              <a:r>
                <a:rPr kumimoji="0" lang="en-GB" b="1" u="none" strike="noStrike" kern="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Interest</a:t>
              </a:r>
            </a:p>
          </p:txBody>
        </p:sp>
      </p:grpSp>
      <p:grpSp>
        <p:nvGrpSpPr>
          <p:cNvPr id="17" name="Group 16" descr="Y axis = interest">
            <a:extLst>
              <a:ext uri="{FF2B5EF4-FFF2-40B4-BE49-F238E27FC236}">
                <a16:creationId xmlns:a16="http://schemas.microsoft.com/office/drawing/2014/main" id="{BD45ADD0-A26E-86B3-DA1A-C99F8C9E7305}"/>
              </a:ext>
            </a:extLst>
          </p:cNvPr>
          <p:cNvGrpSpPr/>
          <p:nvPr/>
        </p:nvGrpSpPr>
        <p:grpSpPr>
          <a:xfrm>
            <a:off x="5142412" y="1333500"/>
            <a:ext cx="322002" cy="4655996"/>
            <a:chOff x="5142412" y="1333500"/>
            <a:chExt cx="322002" cy="4655996"/>
          </a:xfrm>
        </p:grpSpPr>
        <p:cxnSp>
          <p:nvCxnSpPr>
            <p:cNvPr id="73" name="Straight Arrow Connector 72">
              <a:extLst>
                <a:ext uri="{FF2B5EF4-FFF2-40B4-BE49-F238E27FC236}">
                  <a16:creationId xmlns:a16="http://schemas.microsoft.com/office/drawing/2014/main" id="{3E9534CB-3C64-5E07-684B-A8126214993A}"/>
                </a:ext>
                <a:ext uri="{C183D7F6-B498-43B3-948B-1728B52AA6E4}">
                  <adec:decorative xmlns:adec="http://schemas.microsoft.com/office/drawing/2017/decorative" val="1"/>
                </a:ext>
              </a:extLst>
            </p:cNvPr>
            <p:cNvCxnSpPr>
              <a:cxnSpLocks/>
            </p:cNvCxnSpPr>
            <p:nvPr/>
          </p:nvCxnSpPr>
          <p:spPr>
            <a:xfrm flipV="1">
              <a:off x="5324601" y="1333500"/>
              <a:ext cx="0" cy="4655996"/>
            </a:xfrm>
            <a:prstGeom prst="straightConnector1">
              <a:avLst/>
            </a:prstGeom>
            <a:ln w="31750">
              <a:gradFill flip="none" rotWithShape="1">
                <a:gsLst>
                  <a:gs pos="0">
                    <a:srgbClr val="0078D4">
                      <a:alpha val="0"/>
                    </a:srgbClr>
                  </a:gs>
                  <a:gs pos="60000">
                    <a:srgbClr val="0078D4"/>
                  </a:gs>
                </a:gsLst>
                <a:lin ang="5400000" scaled="1"/>
                <a:tileRect/>
              </a:gradFill>
              <a:tailEnd type="arrow" w="med" len="sm"/>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5A7A1CD-FE52-1761-0858-98E9EEBB0623}"/>
                </a:ext>
              </a:extLst>
            </p:cNvPr>
            <p:cNvSpPr txBox="1"/>
            <p:nvPr/>
          </p:nvSpPr>
          <p:spPr>
            <a:xfrm rot="16200000">
              <a:off x="4702950" y="3500498"/>
              <a:ext cx="1200926" cy="322002"/>
            </a:xfrm>
            <a:prstGeom prst="rect">
              <a:avLst/>
            </a:prstGeom>
            <a:solidFill>
              <a:schemeClr val="bg1"/>
            </a:solidFill>
          </p:spPr>
          <p:txBody>
            <a:bodyPr wrap="square" lIns="36000" tIns="36000" rIns="36000" bIns="36000" rtlCol="0">
              <a:spAutoFit/>
            </a:bodyPr>
            <a:lstStyle/>
            <a:p>
              <a:pPr marL="0" marR="0" lvl="0" indent="0" algn="ctr" defTabSz="914367" eaLnBrk="1" fontAlgn="auto" latinLnBrk="0" hangingPunct="1">
                <a:lnSpc>
                  <a:spcPct val="90000"/>
                </a:lnSpc>
                <a:spcBef>
                  <a:spcPts val="0"/>
                </a:spcBef>
                <a:spcAft>
                  <a:spcPts val="588"/>
                </a:spcAft>
                <a:buClrTx/>
                <a:buSzTx/>
                <a:buFontTx/>
                <a:buNone/>
                <a:tabLst/>
                <a:defRPr/>
              </a:pPr>
              <a:r>
                <a:rPr kumimoji="0" lang="en-GB" b="1" u="none" strike="noStrike" kern="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Influence</a:t>
              </a:r>
            </a:p>
          </p:txBody>
        </p:sp>
      </p:grpSp>
      <p:graphicFrame>
        <p:nvGraphicFramePr>
          <p:cNvPr id="32" name="Table 31" descr="Table with &quot;develop stakeholder&quot; in the upper left quadrant, &quot;key stakeholder&quot; in the upper right quadrant, &quot;inform stakeholder&quot; in the lower left quadrant, and &quot;extended stakeholder&quot; in the lower right quadrant.">
            <a:extLst>
              <a:ext uri="{FF2B5EF4-FFF2-40B4-BE49-F238E27FC236}">
                <a16:creationId xmlns:a16="http://schemas.microsoft.com/office/drawing/2014/main" id="{C73338F7-6E19-6B87-71A2-0D8BB079CAD9}"/>
              </a:ext>
            </a:extLst>
          </p:cNvPr>
          <p:cNvGraphicFramePr>
            <a:graphicFrameLocks noGrp="1"/>
          </p:cNvGraphicFramePr>
          <p:nvPr>
            <p:extLst>
              <p:ext uri="{D42A27DB-BD31-4B8C-83A1-F6EECF244321}">
                <p14:modId xmlns:p14="http://schemas.microsoft.com/office/powerpoint/2010/main" val="4048562438"/>
              </p:ext>
            </p:extLst>
          </p:nvPr>
        </p:nvGraphicFramePr>
        <p:xfrm>
          <a:off x="5629833" y="1333500"/>
          <a:ext cx="5418530" cy="4655996"/>
        </p:xfrm>
        <a:graphic>
          <a:graphicData uri="http://schemas.openxmlformats.org/drawingml/2006/table">
            <a:tbl>
              <a:tblPr firstRow="1"/>
              <a:tblGrid>
                <a:gridCol w="2709265">
                  <a:extLst>
                    <a:ext uri="{9D8B030D-6E8A-4147-A177-3AD203B41FA5}">
                      <a16:colId xmlns:a16="http://schemas.microsoft.com/office/drawing/2014/main" val="20000"/>
                    </a:ext>
                  </a:extLst>
                </a:gridCol>
                <a:gridCol w="2709265">
                  <a:extLst>
                    <a:ext uri="{9D8B030D-6E8A-4147-A177-3AD203B41FA5}">
                      <a16:colId xmlns:a16="http://schemas.microsoft.com/office/drawing/2014/main" val="20001"/>
                    </a:ext>
                  </a:extLst>
                </a:gridCol>
              </a:tblGrid>
              <a:tr h="2245436">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rPr>
                        <a:t>Develop</a:t>
                      </a:r>
                      <a:b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rPr>
                      </a:br>
                      <a: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rPr>
                        <a:t>stakeholder</a:t>
                      </a:r>
                      <a:endParaRPr kumimoji="0" lang="en-GB" sz="1800" b="0" i="0" u="none" strike="noStrike" kern="1200" cap="none" spc="0" normalizeH="0" baseline="0" noProof="0">
                        <a:ln>
                          <a:noFill/>
                        </a:ln>
                        <a:solidFill>
                          <a:srgbClr val="505050"/>
                        </a:solidFill>
                        <a:effectLst/>
                        <a:uLnTx/>
                        <a:uFillTx/>
                        <a:latin typeface="+mn-lt"/>
                      </a:endParaRP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rPr>
                        <a:t>Develop to </a:t>
                      </a:r>
                      <a:r>
                        <a:rPr kumimoji="0" lang="en-GB" sz="1400" b="0" i="1" u="none" strike="noStrike" kern="1200" cap="none" spc="0" normalizeH="0" baseline="0" noProof="0">
                          <a:ln>
                            <a:noFill/>
                          </a:ln>
                          <a:solidFill>
                            <a:schemeClr val="tx1"/>
                          </a:solidFill>
                          <a:effectLst/>
                          <a:uLnTx/>
                          <a:uFillTx/>
                          <a:latin typeface="+mn-lt"/>
                        </a:rPr>
                        <a:t>Key stakeholder </a:t>
                      </a:r>
                      <a:r>
                        <a:rPr kumimoji="0" lang="en-GB" sz="1400" b="0" i="0" u="none" strike="noStrike" kern="1200" cap="none" spc="0" normalizeH="0" baseline="0" noProof="0">
                          <a:ln>
                            <a:noFill/>
                          </a:ln>
                          <a:solidFill>
                            <a:schemeClr val="tx1"/>
                          </a:solidFill>
                          <a:effectLst/>
                          <a:uLnTx/>
                          <a:uFillTx/>
                          <a:latin typeface="+mn-lt"/>
                        </a:rPr>
                        <a:t>by demonstrating value</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rPr>
                        <a:t>Active, infrequent stakeholder management</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rPr>
                        <a:t>Consult in key decision making</a:t>
                      </a:r>
                    </a:p>
                  </a:txBody>
                  <a:tcPr marL="144000" marR="144000" marT="108000" marB="108000">
                    <a:lnL w="12700" cmpd="sng">
                      <a:solidFill>
                        <a:srgbClr val="FFFFFF"/>
                      </a:solidFill>
                    </a:lnL>
                    <a:lnR w="28575" cap="flat" cmpd="sng" algn="ctr">
                      <a:solidFill>
                        <a:schemeClr val="bg1"/>
                      </a:solidFill>
                      <a:prstDash val="solid"/>
                      <a:round/>
                      <a:headEnd type="none" w="med" len="med"/>
                      <a:tailEnd type="none" w="med" len="med"/>
                    </a:lnR>
                    <a:lnT w="12700" cmpd="sng">
                      <a:solidFill>
                        <a:srgbClr val="FFFFFF"/>
                      </a:solid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399">
                        <a:alpha val="30000"/>
                      </a:srgbClr>
                    </a:solidFill>
                  </a:tcP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a:ln>
                            <a:noFill/>
                          </a:ln>
                          <a:solidFill>
                            <a:schemeClr val="tx1"/>
                          </a:solidFill>
                          <a:effectLst/>
                          <a:uLnTx/>
                          <a:uFillTx/>
                          <a:latin typeface="Segoe UI Semibold" panose="020B0502040204020203" pitchFamily="34" charset="0"/>
                          <a:ea typeface="+mn-ea"/>
                          <a:cs typeface="Segoe UI Semibold" panose="020B0502040204020203" pitchFamily="34" charset="0"/>
                        </a:rPr>
                        <a:t>Key</a:t>
                      </a:r>
                      <a:br>
                        <a:rPr kumimoji="0" lang="en-GB" sz="1800" b="1" i="0" u="none" strike="noStrike" kern="1200" cap="none" spc="0" normalizeH="0" baseline="0">
                          <a:ln>
                            <a:noFill/>
                          </a:ln>
                          <a:solidFill>
                            <a:schemeClr val="tx1"/>
                          </a:solidFill>
                          <a:effectLst/>
                          <a:uLnTx/>
                          <a:uFillTx/>
                          <a:latin typeface="Segoe UI Semibold" panose="020B0502040204020203" pitchFamily="34" charset="0"/>
                          <a:ea typeface="+mn-ea"/>
                          <a:cs typeface="Segoe UI Semibold" panose="020B0502040204020203" pitchFamily="34" charset="0"/>
                        </a:rPr>
                      </a:br>
                      <a:r>
                        <a:rPr kumimoji="0" lang="en-GB" sz="1800" b="1" i="0" u="none" strike="noStrike" kern="1200" cap="none" spc="0" normalizeH="0" baseline="0">
                          <a:ln>
                            <a:noFill/>
                          </a:ln>
                          <a:solidFill>
                            <a:schemeClr val="tx1"/>
                          </a:solidFill>
                          <a:effectLst/>
                          <a:uLnTx/>
                          <a:uFillTx/>
                          <a:latin typeface="Segoe UI Semibold" panose="020B0502040204020203" pitchFamily="34" charset="0"/>
                          <a:ea typeface="+mn-ea"/>
                          <a:cs typeface="Segoe UI Semibold" panose="020B0502040204020203" pitchFamily="34" charset="0"/>
                        </a:rPr>
                        <a:t>stakeholder</a:t>
                      </a:r>
                      <a:endParaRPr lang="en-GB" sz="1400"/>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a:ln>
                            <a:noFill/>
                          </a:ln>
                          <a:solidFill>
                            <a:schemeClr val="tx1"/>
                          </a:solidFill>
                          <a:effectLst/>
                          <a:uLnTx/>
                          <a:uFillTx/>
                          <a:latin typeface="+mn-lt"/>
                          <a:ea typeface="+mn-ea"/>
                          <a:cs typeface="+mn-cs"/>
                        </a:rPr>
                        <a:t>Key stakeholders, main focus</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a:ln>
                            <a:noFill/>
                          </a:ln>
                          <a:solidFill>
                            <a:schemeClr val="tx1"/>
                          </a:solidFill>
                          <a:effectLst/>
                          <a:uLnTx/>
                          <a:uFillTx/>
                          <a:latin typeface="+mn-lt"/>
                          <a:ea typeface="+mn-ea"/>
                          <a:cs typeface="+mn-cs"/>
                        </a:rPr>
                        <a:t>Active, frequent stakeholder management</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a:ln>
                            <a:noFill/>
                          </a:ln>
                          <a:solidFill>
                            <a:schemeClr val="tx1"/>
                          </a:solidFill>
                          <a:effectLst/>
                          <a:uLnTx/>
                          <a:uFillTx/>
                          <a:latin typeface="+mn-lt"/>
                          <a:ea typeface="+mn-ea"/>
                          <a:cs typeface="+mn-cs"/>
                        </a:rPr>
                        <a:t>Involve in key decision making</a:t>
                      </a:r>
                    </a:p>
                  </a:txBody>
                  <a:tcPr marL="144000" marR="144000" marT="108000" marB="108000">
                    <a:lnL w="28575" cap="flat" cmpd="sng" algn="ctr">
                      <a:solidFill>
                        <a:schemeClr val="bg1"/>
                      </a:solidFill>
                      <a:prstDash val="solid"/>
                      <a:round/>
                      <a:headEnd type="none" w="med" len="med"/>
                      <a:tailEnd type="none" w="med" len="med"/>
                    </a:lnL>
                    <a:lnR w="12700" cmpd="sng">
                      <a:solidFill>
                        <a:srgbClr val="FFFFFF"/>
                      </a:solidFill>
                    </a:lnR>
                    <a:lnT w="12700" cmpd="sng">
                      <a:solidFill>
                        <a:srgbClr val="FFFFFF"/>
                      </a:solid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B3BB">
                        <a:alpha val="30000"/>
                      </a:srgbClr>
                    </a:solidFill>
                  </a:tcPr>
                </a:tc>
                <a:extLst>
                  <a:ext uri="{0D108BD9-81ED-4DB2-BD59-A6C34878D82A}">
                    <a16:rowId xmlns:a16="http://schemas.microsoft.com/office/drawing/2014/main" val="10000"/>
                  </a:ext>
                </a:extLst>
              </a:tr>
              <a:tr h="2364664">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rPr>
                        <a:t>Inform</a:t>
                      </a:r>
                      <a:b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rPr>
                      </a:br>
                      <a: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rPr>
                        <a:t>stakeholder</a:t>
                      </a:r>
                      <a:endParaRPr kumimoji="0" lang="en-GB" sz="1400" b="0" i="0" u="none" strike="noStrike" kern="1200" cap="none" spc="0" normalizeH="0" baseline="0" noProof="0">
                        <a:ln>
                          <a:noFill/>
                        </a:ln>
                        <a:solidFill>
                          <a:srgbClr val="505050"/>
                        </a:solidFill>
                        <a:effectLst/>
                        <a:uLnTx/>
                        <a:uFillTx/>
                        <a:latin typeface="+mn-lt"/>
                      </a:endParaRP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ea typeface="+mn-ea"/>
                          <a:cs typeface="+mn-cs"/>
                        </a:rPr>
                        <a:t>These are the least critical stakeholders</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ea typeface="+mn-ea"/>
                          <a:cs typeface="+mn-cs"/>
                        </a:rPr>
                        <a:t>Inform infrequently via general, broad-based communications</a:t>
                      </a:r>
                    </a:p>
                  </a:txBody>
                  <a:tcPr marL="144000" marR="144000" marT="108000" marB="108000">
                    <a:lnL w="12700" cmpd="sng">
                      <a:solidFill>
                        <a:srgbClr val="FFFFFF"/>
                      </a:solid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8DE971">
                        <a:alpha val="30000"/>
                      </a:srgbClr>
                    </a:solidFill>
                  </a:tcP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Segoe UI Semibold" panose="020B0502040204020203" pitchFamily="34" charset="0"/>
                          <a:ea typeface="+mn-ea"/>
                          <a:cs typeface="Segoe UI Semibold" panose="020B0502040204020203" pitchFamily="34" charset="0"/>
                        </a:rPr>
                        <a:t>Extended</a:t>
                      </a:r>
                      <a:br>
                        <a:rPr kumimoji="0" lang="en-GB" sz="1800" b="1" i="0" u="none" strike="noStrike" kern="1200" cap="none" spc="0" normalizeH="0" baseline="0" noProof="0" dirty="0">
                          <a:ln>
                            <a:noFill/>
                          </a:ln>
                          <a:solidFill>
                            <a:schemeClr val="tx1"/>
                          </a:solidFill>
                          <a:effectLst/>
                          <a:uLnTx/>
                          <a:uFillTx/>
                          <a:latin typeface="Segoe UI Semibold" panose="020B0502040204020203" pitchFamily="34" charset="0"/>
                          <a:ea typeface="+mn-ea"/>
                          <a:cs typeface="Segoe UI Semibold" panose="020B0502040204020203" pitchFamily="34" charset="0"/>
                        </a:rPr>
                      </a:br>
                      <a:r>
                        <a:rPr kumimoji="0" lang="en-GB" sz="1800" b="1" i="0" u="none" strike="noStrike" kern="1200" cap="none" spc="0" normalizeH="0" baseline="0" noProof="0" dirty="0">
                          <a:ln>
                            <a:noFill/>
                          </a:ln>
                          <a:solidFill>
                            <a:schemeClr val="tx1"/>
                          </a:solidFill>
                          <a:effectLst/>
                          <a:uLnTx/>
                          <a:uFillTx/>
                          <a:latin typeface="Segoe UI Semibold" panose="020B0502040204020203" pitchFamily="34" charset="0"/>
                          <a:ea typeface="+mn-ea"/>
                          <a:cs typeface="Segoe UI Semibold" panose="020B0502040204020203" pitchFamily="34" charset="0"/>
                        </a:rPr>
                        <a:t>stakeholder</a:t>
                      </a:r>
                      <a:endParaRPr kumimoji="0" lang="en-GB" sz="1400" b="0" i="0" u="none" strike="noStrike" kern="1200" cap="none" spc="0" normalizeH="0" baseline="0" noProof="0" dirty="0">
                        <a:ln>
                          <a:noFill/>
                        </a:ln>
                        <a:solidFill>
                          <a:srgbClr val="505050"/>
                        </a:solidFill>
                        <a:effectLst/>
                        <a:uLnTx/>
                        <a:uFillTx/>
                        <a:latin typeface="+mn-lt"/>
                      </a:endParaRP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Passive </a:t>
                      </a:r>
                      <a:r>
                        <a:rPr kumimoji="0" lang="en-GB" sz="1400" b="0" i="0" u="none" strike="noStrike" kern="1200" cap="none" spc="0" normalizeH="0" baseline="0" dirty="0">
                          <a:ln>
                            <a:noFill/>
                          </a:ln>
                          <a:solidFill>
                            <a:schemeClr val="tx1"/>
                          </a:solidFill>
                          <a:effectLst/>
                          <a:uLnTx/>
                          <a:uFillTx/>
                          <a:latin typeface="+mn-lt"/>
                          <a:ea typeface="+mn-ea"/>
                          <a:cs typeface="+mn-cs"/>
                        </a:rPr>
                        <a:t>stakeholder management</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Provide information regularly</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Ask for feedback</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Involve in low-risk work</a:t>
                      </a:r>
                    </a:p>
                    <a:p>
                      <a:pPr marL="93663" marR="0" lvl="0" indent="-93663" algn="l" defTabSz="932742"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1200" cap="none" spc="0" normalizeH="0" baseline="0" noProof="0" dirty="0">
                        <a:ln>
                          <a:noFill/>
                        </a:ln>
                        <a:solidFill>
                          <a:srgbClr val="505050"/>
                        </a:solidFill>
                        <a:effectLst/>
                        <a:uLnTx/>
                        <a:uFillTx/>
                        <a:latin typeface="+mn-lt"/>
                      </a:endParaRPr>
                    </a:p>
                  </a:txBody>
                  <a:tcPr marL="144000" marR="144000" marT="108000" marB="108000">
                    <a:lnL w="28575" cap="flat" cmpd="sng" algn="ctr">
                      <a:solidFill>
                        <a:schemeClr val="bg1"/>
                      </a:solidFill>
                      <a:prstDash val="solid"/>
                      <a:round/>
                      <a:headEnd type="none" w="med" len="med"/>
                      <a:tailEnd type="none" w="med" len="med"/>
                    </a:lnL>
                    <a:lnR w="12700" cmpd="sng">
                      <a:solidFill>
                        <a:srgbClr val="FFFFFF"/>
                      </a:solidFill>
                    </a:lnR>
                    <a:lnT w="28575" cap="flat" cmpd="sng" algn="ctr">
                      <a:solidFill>
                        <a:schemeClr val="bg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E399">
                        <a:alpha val="30000"/>
                      </a:srgbClr>
                    </a:solidFill>
                  </a:tcPr>
                </a:tc>
                <a:extLst>
                  <a:ext uri="{0D108BD9-81ED-4DB2-BD59-A6C34878D82A}">
                    <a16:rowId xmlns:a16="http://schemas.microsoft.com/office/drawing/2014/main" val="10001"/>
                  </a:ext>
                </a:extLst>
              </a:tr>
            </a:tbl>
          </a:graphicData>
        </a:graphic>
      </p:graphicFrame>
      <p:grpSp>
        <p:nvGrpSpPr>
          <p:cNvPr id="2" name="Group 1" descr="four block image of relationships">
            <a:extLst>
              <a:ext uri="{FF2B5EF4-FFF2-40B4-BE49-F238E27FC236}">
                <a16:creationId xmlns:a16="http://schemas.microsoft.com/office/drawing/2014/main" id="{6163872E-EF6C-0E39-1872-FD6842D294C4}"/>
              </a:ext>
            </a:extLst>
          </p:cNvPr>
          <p:cNvGrpSpPr/>
          <p:nvPr/>
        </p:nvGrpSpPr>
        <p:grpSpPr>
          <a:xfrm>
            <a:off x="1000613" y="3661498"/>
            <a:ext cx="2472263" cy="2106327"/>
            <a:chOff x="996652" y="3808388"/>
            <a:chExt cx="2472263" cy="2106327"/>
          </a:xfrm>
        </p:grpSpPr>
        <p:pic>
          <p:nvPicPr>
            <p:cNvPr id="3" name="Picture 2" descr="A close-up of a color&#10;&#10;AI-generated content may be incorrect.">
              <a:extLst>
                <a:ext uri="{FF2B5EF4-FFF2-40B4-BE49-F238E27FC236}">
                  <a16:creationId xmlns:a16="http://schemas.microsoft.com/office/drawing/2014/main" id="{93017736-BA69-1C37-216B-C7B2053FD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52" y="3808388"/>
              <a:ext cx="2472263" cy="2106327"/>
            </a:xfrm>
            <a:prstGeom prst="rect">
              <a:avLst/>
            </a:prstGeom>
          </p:spPr>
        </p:pic>
        <p:sp>
          <p:nvSpPr>
            <p:cNvPr id="4" name="TextBox 3">
              <a:extLst>
                <a:ext uri="{FF2B5EF4-FFF2-40B4-BE49-F238E27FC236}">
                  <a16:creationId xmlns:a16="http://schemas.microsoft.com/office/drawing/2014/main" id="{7FD0A0CB-CEB7-A5BF-ACA3-6E630B77B3F6}"/>
                </a:ext>
              </a:extLst>
            </p:cNvPr>
            <p:cNvSpPr txBox="1"/>
            <p:nvPr/>
          </p:nvSpPr>
          <p:spPr>
            <a:xfrm>
              <a:off x="2433079" y="4272847"/>
              <a:ext cx="915315" cy="169277"/>
            </a:xfrm>
            <a:prstGeom prst="rect">
              <a:avLst/>
            </a:prstGeom>
            <a:noFill/>
          </p:spPr>
          <p:txBody>
            <a:bodyPr wrap="none" lIns="0" tIns="0" rIns="0" bIns="0" rtlCol="0">
              <a:spAutoFit/>
            </a:bodyPr>
            <a:lstStyle/>
            <a:p>
              <a:pPr algn="l"/>
              <a:r>
                <a:rPr lang="en-US" sz="1100" b="1" dirty="0">
                  <a:solidFill>
                    <a:srgbClr val="FFC000"/>
                  </a:solidFill>
                </a:rPr>
                <a:t>Stakeholder 1</a:t>
              </a:r>
            </a:p>
          </p:txBody>
        </p:sp>
        <p:sp>
          <p:nvSpPr>
            <p:cNvPr id="6" name="TextBox 5">
              <a:extLst>
                <a:ext uri="{FF2B5EF4-FFF2-40B4-BE49-F238E27FC236}">
                  <a16:creationId xmlns:a16="http://schemas.microsoft.com/office/drawing/2014/main" id="{D4B153C0-9C5C-E2DD-E8CB-D123ABE03FB7}"/>
                </a:ext>
              </a:extLst>
            </p:cNvPr>
            <p:cNvSpPr txBox="1"/>
            <p:nvPr/>
          </p:nvSpPr>
          <p:spPr>
            <a:xfrm>
              <a:off x="2414408" y="5010653"/>
              <a:ext cx="915315" cy="169277"/>
            </a:xfrm>
            <a:prstGeom prst="rect">
              <a:avLst/>
            </a:prstGeom>
            <a:noFill/>
          </p:spPr>
          <p:txBody>
            <a:bodyPr wrap="none" lIns="0" tIns="0" rIns="0" bIns="0" rtlCol="0">
              <a:spAutoFit/>
            </a:bodyPr>
            <a:lstStyle/>
            <a:p>
              <a:pPr algn="l"/>
              <a:r>
                <a:rPr lang="en-US" sz="1100" b="1" dirty="0">
                  <a:solidFill>
                    <a:srgbClr val="FFC000"/>
                  </a:solidFill>
                </a:rPr>
                <a:t>Stakeholder 2</a:t>
              </a:r>
            </a:p>
          </p:txBody>
        </p:sp>
        <p:sp>
          <p:nvSpPr>
            <p:cNvPr id="7" name="TextBox 6">
              <a:extLst>
                <a:ext uri="{FF2B5EF4-FFF2-40B4-BE49-F238E27FC236}">
                  <a16:creationId xmlns:a16="http://schemas.microsoft.com/office/drawing/2014/main" id="{2FBDCB40-CA79-0548-92A9-63C910733FE6}"/>
                </a:ext>
              </a:extLst>
            </p:cNvPr>
            <p:cNvSpPr txBox="1"/>
            <p:nvPr/>
          </p:nvSpPr>
          <p:spPr>
            <a:xfrm>
              <a:off x="2469981" y="3929486"/>
              <a:ext cx="915315" cy="169277"/>
            </a:xfrm>
            <a:prstGeom prst="rect">
              <a:avLst/>
            </a:prstGeom>
            <a:noFill/>
          </p:spPr>
          <p:txBody>
            <a:bodyPr wrap="none" lIns="0" tIns="0" rIns="0" bIns="0" rtlCol="0">
              <a:spAutoFit/>
            </a:bodyPr>
            <a:lstStyle/>
            <a:p>
              <a:pPr algn="l"/>
              <a:r>
                <a:rPr lang="en-US" sz="1100" b="1" dirty="0">
                  <a:solidFill>
                    <a:srgbClr val="92D050"/>
                  </a:solidFill>
                </a:rPr>
                <a:t>Stakeholder 3</a:t>
              </a:r>
            </a:p>
          </p:txBody>
        </p:sp>
        <p:sp>
          <p:nvSpPr>
            <p:cNvPr id="8" name="TextBox 7">
              <a:extLst>
                <a:ext uri="{FF2B5EF4-FFF2-40B4-BE49-F238E27FC236}">
                  <a16:creationId xmlns:a16="http://schemas.microsoft.com/office/drawing/2014/main" id="{360EC7E9-2C8D-0D71-CE16-912A93255076}"/>
                </a:ext>
              </a:extLst>
            </p:cNvPr>
            <p:cNvSpPr txBox="1"/>
            <p:nvPr/>
          </p:nvSpPr>
          <p:spPr>
            <a:xfrm>
              <a:off x="1211173" y="4138918"/>
              <a:ext cx="915315" cy="169277"/>
            </a:xfrm>
            <a:prstGeom prst="rect">
              <a:avLst/>
            </a:prstGeom>
            <a:noFill/>
          </p:spPr>
          <p:txBody>
            <a:bodyPr wrap="none" lIns="0" tIns="0" rIns="0" bIns="0" rtlCol="0">
              <a:spAutoFit/>
            </a:bodyPr>
            <a:lstStyle/>
            <a:p>
              <a:pPr algn="l"/>
              <a:r>
                <a:rPr lang="en-US" sz="1100" b="1" dirty="0">
                  <a:solidFill>
                    <a:srgbClr val="92D050"/>
                  </a:solidFill>
                </a:rPr>
                <a:t>Stakeholder 4</a:t>
              </a:r>
            </a:p>
          </p:txBody>
        </p:sp>
        <p:sp>
          <p:nvSpPr>
            <p:cNvPr id="9" name="TextBox 8">
              <a:extLst>
                <a:ext uri="{FF2B5EF4-FFF2-40B4-BE49-F238E27FC236}">
                  <a16:creationId xmlns:a16="http://schemas.microsoft.com/office/drawing/2014/main" id="{7CDBFF74-0D37-7617-1891-97940C68EADB}"/>
                </a:ext>
              </a:extLst>
            </p:cNvPr>
            <p:cNvSpPr txBox="1"/>
            <p:nvPr/>
          </p:nvSpPr>
          <p:spPr>
            <a:xfrm>
              <a:off x="1173788" y="5203253"/>
              <a:ext cx="915315" cy="169277"/>
            </a:xfrm>
            <a:prstGeom prst="rect">
              <a:avLst/>
            </a:prstGeom>
            <a:noFill/>
          </p:spPr>
          <p:txBody>
            <a:bodyPr wrap="none" lIns="0" tIns="0" rIns="0" bIns="0" rtlCol="0">
              <a:spAutoFit/>
            </a:bodyPr>
            <a:lstStyle/>
            <a:p>
              <a:pPr algn="l"/>
              <a:r>
                <a:rPr lang="en-US" sz="1100" b="1" dirty="0">
                  <a:solidFill>
                    <a:srgbClr val="EE0000"/>
                  </a:solidFill>
                </a:rPr>
                <a:t>Stakeholder 5</a:t>
              </a:r>
            </a:p>
          </p:txBody>
        </p:sp>
        <p:sp>
          <p:nvSpPr>
            <p:cNvPr id="10" name="Oval 9">
              <a:extLst>
                <a:ext uri="{FF2B5EF4-FFF2-40B4-BE49-F238E27FC236}">
                  <a16:creationId xmlns:a16="http://schemas.microsoft.com/office/drawing/2014/main" id="{191752CA-5DBE-79E1-4D4A-C0364095F6E6}"/>
                </a:ext>
              </a:extLst>
            </p:cNvPr>
            <p:cNvSpPr/>
            <p:nvPr/>
          </p:nvSpPr>
          <p:spPr bwMode="auto">
            <a:xfrm>
              <a:off x="1639282" y="4368661"/>
              <a:ext cx="91440" cy="914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Oval 10">
              <a:extLst>
                <a:ext uri="{FF2B5EF4-FFF2-40B4-BE49-F238E27FC236}">
                  <a16:creationId xmlns:a16="http://schemas.microsoft.com/office/drawing/2014/main" id="{E5D88AED-1605-3BDF-226D-9AAA0BDE3E22}"/>
                </a:ext>
              </a:extLst>
            </p:cNvPr>
            <p:cNvSpPr/>
            <p:nvPr/>
          </p:nvSpPr>
          <p:spPr bwMode="auto">
            <a:xfrm>
              <a:off x="1535160" y="5464857"/>
              <a:ext cx="91440" cy="914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Oval 11">
              <a:extLst>
                <a:ext uri="{FF2B5EF4-FFF2-40B4-BE49-F238E27FC236}">
                  <a16:creationId xmlns:a16="http://schemas.microsoft.com/office/drawing/2014/main" id="{8613CE99-0787-0DFD-C8E4-91256B047119}"/>
                </a:ext>
              </a:extLst>
            </p:cNvPr>
            <p:cNvSpPr/>
            <p:nvPr/>
          </p:nvSpPr>
          <p:spPr bwMode="auto">
            <a:xfrm>
              <a:off x="2799296" y="5274382"/>
              <a:ext cx="91440" cy="914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Oval 12">
              <a:extLst>
                <a:ext uri="{FF2B5EF4-FFF2-40B4-BE49-F238E27FC236}">
                  <a16:creationId xmlns:a16="http://schemas.microsoft.com/office/drawing/2014/main" id="{690A6313-32D4-B525-FF1B-DE8786A947CB}"/>
                </a:ext>
              </a:extLst>
            </p:cNvPr>
            <p:cNvSpPr/>
            <p:nvPr/>
          </p:nvSpPr>
          <p:spPr bwMode="auto">
            <a:xfrm>
              <a:off x="2836198" y="4553521"/>
              <a:ext cx="91440" cy="914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a:extLst>
                <a:ext uri="{FF2B5EF4-FFF2-40B4-BE49-F238E27FC236}">
                  <a16:creationId xmlns:a16="http://schemas.microsoft.com/office/drawing/2014/main" id="{B6D23D16-EE25-7B89-D386-87C4A96480EE}"/>
                </a:ext>
              </a:extLst>
            </p:cNvPr>
            <p:cNvSpPr/>
            <p:nvPr/>
          </p:nvSpPr>
          <p:spPr bwMode="auto">
            <a:xfrm>
              <a:off x="2861841" y="4144449"/>
              <a:ext cx="91440" cy="914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98617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ounded Rectangle 1">
            <a:extLst>
              <a:ext uri="{FF2B5EF4-FFF2-40B4-BE49-F238E27FC236}">
                <a16:creationId xmlns:a16="http://schemas.microsoft.com/office/drawing/2014/main" id="{2F8BA843-B8FC-C164-102B-078B8D18E0CD}"/>
              </a:ext>
              <a:ext uri="{C183D7F6-B498-43B3-948B-1728B52AA6E4}">
                <adec:decorative xmlns:adec="http://schemas.microsoft.com/office/drawing/2017/decorative" val="1"/>
              </a:ext>
            </a:extLst>
          </p:cNvPr>
          <p:cNvSpPr/>
          <p:nvPr/>
        </p:nvSpPr>
        <p:spPr bwMode="auto">
          <a:xfrm>
            <a:off x="4583151" y="916732"/>
            <a:ext cx="7113549"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Title 6">
            <a:extLst>
              <a:ext uri="{FF2B5EF4-FFF2-40B4-BE49-F238E27FC236}">
                <a16:creationId xmlns:a16="http://schemas.microsoft.com/office/drawing/2014/main" id="{2CAF2636-7606-8B87-AF22-E48472F1441C}"/>
              </a:ext>
            </a:extLst>
          </p:cNvPr>
          <p:cNvSpPr txBox="1">
            <a:spLocks noGrp="1"/>
          </p:cNvSpPr>
          <p:nvPr>
            <p:ph type="title"/>
          </p:nvPr>
        </p:nvSpPr>
        <p:spPr>
          <a:xfrm>
            <a:off x="588261" y="2813860"/>
            <a:ext cx="3634115" cy="1704352"/>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Shared planning with Technical Readiness Team</a:t>
            </a:r>
          </a:p>
        </p:txBody>
      </p:sp>
      <p:sp>
        <p:nvSpPr>
          <p:cNvPr id="29" name="Rectangle: Rounded Corners 25">
            <a:extLst>
              <a:ext uri="{FF2B5EF4-FFF2-40B4-BE49-F238E27FC236}">
                <a16:creationId xmlns:a16="http://schemas.microsoft.com/office/drawing/2014/main" id="{229C1175-CBA2-A7B7-3310-E1BA7CA5F4F7}"/>
              </a:ext>
              <a:ext uri="{C183D7F6-B498-43B3-948B-1728B52AA6E4}">
                <adec:decorative xmlns:adec="http://schemas.microsoft.com/office/drawing/2017/decorative" val="0"/>
              </a:ext>
            </a:extLst>
          </p:cNvPr>
          <p:cNvSpPr>
            <a:spLocks/>
          </p:cNvSpPr>
          <p:nvPr/>
        </p:nvSpPr>
        <p:spPr bwMode="auto">
          <a:xfrm>
            <a:off x="495300" y="2144908"/>
            <a:ext cx="2783159"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Assemble your team</a:t>
            </a:r>
          </a:p>
        </p:txBody>
      </p:sp>
      <p:grpSp>
        <p:nvGrpSpPr>
          <p:cNvPr id="2" name="Group 1" descr="Flag indicating this slide is a shared activity.">
            <a:extLst>
              <a:ext uri="{FF2B5EF4-FFF2-40B4-BE49-F238E27FC236}">
                <a16:creationId xmlns:a16="http://schemas.microsoft.com/office/drawing/2014/main" id="{9D7052EF-E825-613E-FC09-DAEF63AC33CF}"/>
              </a:ext>
            </a:extLst>
          </p:cNvPr>
          <p:cNvGrpSpPr/>
          <p:nvPr/>
        </p:nvGrpSpPr>
        <p:grpSpPr>
          <a:xfrm>
            <a:off x="10132176" y="187953"/>
            <a:ext cx="2069451" cy="459051"/>
            <a:chOff x="10122551" y="187953"/>
            <a:chExt cx="2069451" cy="459051"/>
          </a:xfrm>
        </p:grpSpPr>
        <p:sp>
          <p:nvSpPr>
            <p:cNvPr id="11" name="Round Same Side Corner Rectangle 10">
              <a:extLst>
                <a:ext uri="{FF2B5EF4-FFF2-40B4-BE49-F238E27FC236}">
                  <a16:creationId xmlns:a16="http://schemas.microsoft.com/office/drawing/2014/main" id="{9D5EB052-0766-3A55-17DB-02520EADA354}"/>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Graphic 14">
              <a:extLst>
                <a:ext uri="{FF2B5EF4-FFF2-40B4-BE49-F238E27FC236}">
                  <a16:creationId xmlns:a16="http://schemas.microsoft.com/office/drawing/2014/main" id="{711C9155-0C46-38BB-B100-A1CD198968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6" name="Rectangle 15">
              <a:extLst>
                <a:ext uri="{FF2B5EF4-FFF2-40B4-BE49-F238E27FC236}">
                  <a16:creationId xmlns:a16="http://schemas.microsoft.com/office/drawing/2014/main" id="{B5B6CEE8-0763-B4F8-8E4B-971647EB6EE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6" name="TextBox 5">
            <a:extLst>
              <a:ext uri="{FF2B5EF4-FFF2-40B4-BE49-F238E27FC236}">
                <a16:creationId xmlns:a16="http://schemas.microsoft.com/office/drawing/2014/main" id="{23F656D5-D98A-5E58-F74D-E075BF6BD81B}"/>
              </a:ext>
            </a:extLst>
          </p:cNvPr>
          <p:cNvSpPr txBox="1"/>
          <p:nvPr/>
        </p:nvSpPr>
        <p:spPr>
          <a:xfrm>
            <a:off x="4971902" y="1207279"/>
            <a:ext cx="3551853"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Guidance</a:t>
            </a:r>
          </a:p>
        </p:txBody>
      </p:sp>
      <p:sp>
        <p:nvSpPr>
          <p:cNvPr id="31" name="TextBox 30">
            <a:extLst>
              <a:ext uri="{FF2B5EF4-FFF2-40B4-BE49-F238E27FC236}">
                <a16:creationId xmlns:a16="http://schemas.microsoft.com/office/drawing/2014/main" id="{601A4E86-91EB-8AC6-BA15-6655D9D0F8BF}"/>
              </a:ext>
            </a:extLst>
          </p:cNvPr>
          <p:cNvSpPr txBox="1"/>
          <p:nvPr/>
        </p:nvSpPr>
        <p:spPr>
          <a:xfrm>
            <a:off x="4971902" y="1631025"/>
            <a:ext cx="6291267" cy="664797"/>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b="0" cap="none">
                <a:solidFill>
                  <a:prstClr val="black"/>
                </a:solidFill>
                <a:latin typeface="Segoe UI"/>
                <a:cs typeface="+mn-cs"/>
              </a:rPr>
              <a:t>Your User Enablement (UE) Team is a component of the overall Copilot Implementation Team and includes a variety of roles. Your model may appear different based on the existing structure of your organization. </a:t>
            </a:r>
          </a:p>
        </p:txBody>
      </p:sp>
      <p:sp>
        <p:nvSpPr>
          <p:cNvPr id="32" name="TextBox 31">
            <a:extLst>
              <a:ext uri="{FF2B5EF4-FFF2-40B4-BE49-F238E27FC236}">
                <a16:creationId xmlns:a16="http://schemas.microsoft.com/office/drawing/2014/main" id="{2A8A321A-A2BF-BBB7-A633-772DF0BD5199}"/>
              </a:ext>
            </a:extLst>
          </p:cNvPr>
          <p:cNvSpPr txBox="1"/>
          <p:nvPr/>
        </p:nvSpPr>
        <p:spPr>
          <a:xfrm>
            <a:off x="4971902" y="2467366"/>
            <a:ext cx="6291267" cy="443198"/>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b="0" cap="none">
                <a:solidFill>
                  <a:prstClr val="black"/>
                </a:solidFill>
                <a:latin typeface="Segoe UI"/>
                <a:cs typeface="+mn-cs"/>
              </a:rPr>
              <a:t>Below are characteristics of successful UE Teams, which should be considered as you recruit the UE Lead and additional resources:</a:t>
            </a:r>
          </a:p>
        </p:txBody>
      </p:sp>
      <p:sp>
        <p:nvSpPr>
          <p:cNvPr id="7" name="Content Placeholder 2">
            <a:extLst>
              <a:ext uri="{FF2B5EF4-FFF2-40B4-BE49-F238E27FC236}">
                <a16:creationId xmlns:a16="http://schemas.microsoft.com/office/drawing/2014/main" id="{3BB5011D-0BAB-C7C9-DD97-B65E758B4184}"/>
              </a:ext>
            </a:extLst>
          </p:cNvPr>
          <p:cNvSpPr txBox="1">
            <a:spLocks/>
          </p:cNvSpPr>
          <p:nvPr/>
        </p:nvSpPr>
        <p:spPr>
          <a:xfrm>
            <a:off x="5438431" y="3100770"/>
            <a:ext cx="6042493" cy="235551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1600"/>
              <a:t>Understanding of organizational change management practices</a:t>
            </a:r>
          </a:p>
          <a:p>
            <a:pPr marL="0" indent="0">
              <a:spcBef>
                <a:spcPts val="1600"/>
              </a:spcBef>
              <a:buNone/>
            </a:pPr>
            <a:r>
              <a:rPr lang="en-US" sz="1600"/>
              <a:t>Technical skills across Microsoft 365 collaboration tools</a:t>
            </a:r>
          </a:p>
          <a:p>
            <a:pPr marL="0" indent="0">
              <a:spcBef>
                <a:spcPts val="1600"/>
              </a:spcBef>
              <a:buNone/>
            </a:pPr>
            <a:r>
              <a:rPr lang="en-US" sz="1600"/>
              <a:t>Advanced program management skills</a:t>
            </a:r>
          </a:p>
          <a:p>
            <a:pPr marL="0" indent="0">
              <a:spcBef>
                <a:spcPts val="1600"/>
              </a:spcBef>
              <a:buNone/>
            </a:pPr>
            <a:r>
              <a:rPr lang="en-US" sz="1600"/>
              <a:t>Relevant business acumen and visibility to overall AI vision</a:t>
            </a:r>
          </a:p>
          <a:p>
            <a:pPr marL="0" indent="0">
              <a:spcBef>
                <a:spcPts val="1600"/>
              </a:spcBef>
              <a:buNone/>
            </a:pPr>
            <a:r>
              <a:rPr lang="en-US" sz="1600"/>
              <a:t>Strong written and verbal communications skills</a:t>
            </a:r>
          </a:p>
          <a:p>
            <a:pPr marL="0" indent="0">
              <a:spcBef>
                <a:spcPts val="1600"/>
              </a:spcBef>
              <a:buNone/>
            </a:pPr>
            <a:r>
              <a:rPr lang="en-US" sz="1600"/>
              <a:t>Ability to model desired leadership skills</a:t>
            </a:r>
          </a:p>
        </p:txBody>
      </p:sp>
      <p:sp>
        <p:nvSpPr>
          <p:cNvPr id="8" name="Graphic 16">
            <a:extLst>
              <a:ext uri="{FF2B5EF4-FFF2-40B4-BE49-F238E27FC236}">
                <a16:creationId xmlns:a16="http://schemas.microsoft.com/office/drawing/2014/main" id="{E330F859-0F03-1BF9-1E90-8CA63F0D3914}"/>
              </a:ext>
              <a:ext uri="{C183D7F6-B498-43B3-948B-1728B52AA6E4}">
                <adec:decorative xmlns:adec="http://schemas.microsoft.com/office/drawing/2017/decorative" val="1"/>
              </a:ext>
            </a:extLst>
          </p:cNvPr>
          <p:cNvSpPr>
            <a:spLocks noChangeAspect="1"/>
          </p:cNvSpPr>
          <p:nvPr/>
        </p:nvSpPr>
        <p:spPr>
          <a:xfrm>
            <a:off x="4971902" y="3082108"/>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9" name="Graphic 16">
            <a:extLst>
              <a:ext uri="{FF2B5EF4-FFF2-40B4-BE49-F238E27FC236}">
                <a16:creationId xmlns:a16="http://schemas.microsoft.com/office/drawing/2014/main" id="{0CA2C5D0-F839-F1ED-EC5F-4BA935501979}"/>
              </a:ext>
              <a:ext uri="{C183D7F6-B498-43B3-948B-1728B52AA6E4}">
                <adec:decorative xmlns:adec="http://schemas.microsoft.com/office/drawing/2017/decorative" val="1"/>
              </a:ext>
            </a:extLst>
          </p:cNvPr>
          <p:cNvSpPr>
            <a:spLocks noChangeAspect="1"/>
          </p:cNvSpPr>
          <p:nvPr/>
        </p:nvSpPr>
        <p:spPr>
          <a:xfrm>
            <a:off x="4971902" y="3604215"/>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0" name="Graphic 16">
            <a:extLst>
              <a:ext uri="{FF2B5EF4-FFF2-40B4-BE49-F238E27FC236}">
                <a16:creationId xmlns:a16="http://schemas.microsoft.com/office/drawing/2014/main" id="{8F488B9C-2F9E-EFCF-CFB0-7A10FD53E0DD}"/>
              </a:ext>
              <a:ext uri="{C183D7F6-B498-43B3-948B-1728B52AA6E4}">
                <adec:decorative xmlns:adec="http://schemas.microsoft.com/office/drawing/2017/decorative" val="1"/>
              </a:ext>
            </a:extLst>
          </p:cNvPr>
          <p:cNvSpPr>
            <a:spLocks noChangeAspect="1"/>
          </p:cNvSpPr>
          <p:nvPr/>
        </p:nvSpPr>
        <p:spPr>
          <a:xfrm>
            <a:off x="4971902" y="4126322"/>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2" name="Graphic 16">
            <a:extLst>
              <a:ext uri="{FF2B5EF4-FFF2-40B4-BE49-F238E27FC236}">
                <a16:creationId xmlns:a16="http://schemas.microsoft.com/office/drawing/2014/main" id="{7FE10EAB-2A1A-92CB-3E3E-33BED45024FA}"/>
              </a:ext>
              <a:ext uri="{C183D7F6-B498-43B3-948B-1728B52AA6E4}">
                <adec:decorative xmlns:adec="http://schemas.microsoft.com/office/drawing/2017/decorative" val="1"/>
              </a:ext>
            </a:extLst>
          </p:cNvPr>
          <p:cNvSpPr>
            <a:spLocks noChangeAspect="1"/>
          </p:cNvSpPr>
          <p:nvPr/>
        </p:nvSpPr>
        <p:spPr>
          <a:xfrm>
            <a:off x="4971902" y="4648429"/>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6">
            <a:extLst>
              <a:ext uri="{FF2B5EF4-FFF2-40B4-BE49-F238E27FC236}">
                <a16:creationId xmlns:a16="http://schemas.microsoft.com/office/drawing/2014/main" id="{7AC36459-96E0-4B73-6040-DB1A282C8F7B}"/>
              </a:ext>
              <a:ext uri="{C183D7F6-B498-43B3-948B-1728B52AA6E4}">
                <adec:decorative xmlns:adec="http://schemas.microsoft.com/office/drawing/2017/decorative" val="1"/>
              </a:ext>
            </a:extLst>
          </p:cNvPr>
          <p:cNvSpPr>
            <a:spLocks noChangeAspect="1"/>
          </p:cNvSpPr>
          <p:nvPr/>
        </p:nvSpPr>
        <p:spPr>
          <a:xfrm>
            <a:off x="4971902" y="5170537"/>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5311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38D1-E2F8-742C-4FCE-E6625635BAC6}"/>
              </a:ext>
            </a:extLst>
          </p:cNvPr>
          <p:cNvSpPr>
            <a:spLocks noGrp="1"/>
          </p:cNvSpPr>
          <p:nvPr>
            <p:ph type="title"/>
          </p:nvPr>
        </p:nvSpPr>
        <p:spPr>
          <a:xfrm>
            <a:off x="569912" y="2769057"/>
            <a:ext cx="8193024" cy="1231106"/>
          </a:xfrm>
        </p:spPr>
        <p:txBody>
          <a:bodyPr/>
          <a:lstStyle/>
          <a:p>
            <a:r>
              <a:rPr lang="en-US" dirty="0"/>
              <a:t>Microsoft 365 Copilot Chat</a:t>
            </a:r>
            <a:br>
              <a:rPr lang="en-US" dirty="0"/>
            </a:br>
            <a:r>
              <a:rPr lang="en-US" dirty="0"/>
              <a:t>User Enablement Guide</a:t>
            </a:r>
          </a:p>
        </p:txBody>
      </p:sp>
      <p:sp>
        <p:nvSpPr>
          <p:cNvPr id="3" name="Text Placeholder 2">
            <a:extLst>
              <a:ext uri="{FF2B5EF4-FFF2-40B4-BE49-F238E27FC236}">
                <a16:creationId xmlns:a16="http://schemas.microsoft.com/office/drawing/2014/main" id="{FB675955-75EF-5B59-305B-5BE53E326926}"/>
              </a:ext>
            </a:extLst>
          </p:cNvPr>
          <p:cNvSpPr>
            <a:spLocks noGrp="1"/>
          </p:cNvSpPr>
          <p:nvPr>
            <p:ph type="body" sz="quarter" idx="12"/>
          </p:nvPr>
        </p:nvSpPr>
        <p:spPr>
          <a:xfrm>
            <a:off x="582042" y="4215827"/>
            <a:ext cx="8193024" cy="246888"/>
          </a:xfrm>
        </p:spPr>
        <p:txBody>
          <a:bodyPr/>
          <a:lstStyle/>
          <a:p>
            <a:r>
              <a:rPr lang="en-US"/>
              <a:t>Creating the AI-powered organization</a:t>
            </a:r>
          </a:p>
        </p:txBody>
      </p:sp>
      <p:sp>
        <p:nvSpPr>
          <p:cNvPr id="4" name="Text Placeholder 3">
            <a:extLst>
              <a:ext uri="{FF2B5EF4-FFF2-40B4-BE49-F238E27FC236}">
                <a16:creationId xmlns:a16="http://schemas.microsoft.com/office/drawing/2014/main" id="{1E71139D-2842-E8E8-3EC0-3352A15159A0}"/>
              </a:ext>
            </a:extLst>
          </p:cNvPr>
          <p:cNvSpPr>
            <a:spLocks noGrp="1"/>
          </p:cNvSpPr>
          <p:nvPr>
            <p:ph type="body" sz="quarter" idx="13"/>
          </p:nvPr>
        </p:nvSpPr>
        <p:spPr>
          <a:xfrm>
            <a:off x="582042" y="6446520"/>
            <a:ext cx="1645920" cy="153888"/>
          </a:xfrm>
        </p:spPr>
        <p:txBody>
          <a:bodyPr vert="horz" wrap="square" lIns="0" tIns="0" rIns="0" bIns="0" rtlCol="0" anchor="t">
            <a:spAutoFit/>
          </a:bodyPr>
          <a:lstStyle/>
          <a:p>
            <a:r>
              <a:rPr lang="en-US" dirty="0"/>
              <a:t>September 2025</a:t>
            </a:r>
          </a:p>
        </p:txBody>
      </p:sp>
    </p:spTree>
    <p:extLst>
      <p:ext uri="{BB962C8B-B14F-4D97-AF65-F5344CB8AC3E}">
        <p14:creationId xmlns:p14="http://schemas.microsoft.com/office/powerpoint/2010/main" val="151632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F2A6696-02ED-27B5-1B24-32D70B4216C9}"/>
              </a:ext>
              <a:ext uri="{C183D7F6-B498-43B3-948B-1728B52AA6E4}">
                <adec:decorative xmlns:adec="http://schemas.microsoft.com/office/drawing/2017/decorative" val="1"/>
              </a:ext>
            </a:extLst>
          </p:cNvPr>
          <p:cNvSpPr/>
          <p:nvPr/>
        </p:nvSpPr>
        <p:spPr bwMode="auto">
          <a:xfrm>
            <a:off x="579438" y="1139214"/>
            <a:ext cx="11075536" cy="5136174"/>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6" name="Title 1">
            <a:extLst>
              <a:ext uri="{FF2B5EF4-FFF2-40B4-BE49-F238E27FC236}">
                <a16:creationId xmlns:a16="http://schemas.microsoft.com/office/drawing/2014/main" id="{B40EBC98-C787-FC43-B1E1-6F8E7577E9F4}"/>
              </a:ext>
            </a:extLst>
          </p:cNvPr>
          <p:cNvSpPr txBox="1">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kumimoji="0" lang="en-NZ" sz="2800" b="1"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Identify your team members</a:t>
            </a:r>
            <a:endParaRPr lang="en-US" sz="2800"/>
          </a:p>
        </p:txBody>
      </p:sp>
      <p:grpSp>
        <p:nvGrpSpPr>
          <p:cNvPr id="5" name="Group 4" descr="Flag indicating this slide is a shared activity.">
            <a:extLst>
              <a:ext uri="{FF2B5EF4-FFF2-40B4-BE49-F238E27FC236}">
                <a16:creationId xmlns:a16="http://schemas.microsoft.com/office/drawing/2014/main" id="{75E25A19-4F87-021C-A35A-3004FA329306}"/>
              </a:ext>
            </a:extLst>
          </p:cNvPr>
          <p:cNvGrpSpPr/>
          <p:nvPr/>
        </p:nvGrpSpPr>
        <p:grpSpPr>
          <a:xfrm>
            <a:off x="10132176" y="187953"/>
            <a:ext cx="2069451" cy="459051"/>
            <a:chOff x="10122551" y="187953"/>
            <a:chExt cx="2069451" cy="459051"/>
          </a:xfrm>
        </p:grpSpPr>
        <p:sp>
          <p:nvSpPr>
            <p:cNvPr id="2" name="Round Same Side Corner Rectangle 1">
              <a:extLst>
                <a:ext uri="{FF2B5EF4-FFF2-40B4-BE49-F238E27FC236}">
                  <a16:creationId xmlns:a16="http://schemas.microsoft.com/office/drawing/2014/main" id="{C25B9E7F-E171-2355-F552-74D63D74D826}"/>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25CB2106-3005-0F42-F78D-3120207180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9" name="Rectangle 8">
              <a:extLst>
                <a:ext uri="{FF2B5EF4-FFF2-40B4-BE49-F238E27FC236}">
                  <a16:creationId xmlns:a16="http://schemas.microsoft.com/office/drawing/2014/main" id="{C4540D57-3D16-C582-7C09-C154BF24255F}"/>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graphicFrame>
        <p:nvGraphicFramePr>
          <p:cNvPr id="3" name="Table 2">
            <a:extLst>
              <a:ext uri="{FF2B5EF4-FFF2-40B4-BE49-F238E27FC236}">
                <a16:creationId xmlns:a16="http://schemas.microsoft.com/office/drawing/2014/main" id="{4DF7D8B9-2BBA-B677-093A-D85951232C09}"/>
              </a:ext>
            </a:extLst>
          </p:cNvPr>
          <p:cNvGraphicFramePr>
            <a:graphicFrameLocks noGrp="1"/>
          </p:cNvGraphicFramePr>
          <p:nvPr>
            <p:extLst>
              <p:ext uri="{D42A27DB-BD31-4B8C-83A1-F6EECF244321}">
                <p14:modId xmlns:p14="http://schemas.microsoft.com/office/powerpoint/2010/main" val="2239129598"/>
              </p:ext>
            </p:extLst>
          </p:nvPr>
        </p:nvGraphicFramePr>
        <p:xfrm>
          <a:off x="806506" y="1220457"/>
          <a:ext cx="10578987" cy="4973688"/>
        </p:xfrm>
        <a:graphic>
          <a:graphicData uri="http://schemas.openxmlformats.org/drawingml/2006/table">
            <a:tbl>
              <a:tblPr firstRow="1">
                <a:tableStyleId>{0505E3EF-67EA-436B-97B2-0124C06EBD24}</a:tableStyleId>
              </a:tblPr>
              <a:tblGrid>
                <a:gridCol w="1483920">
                  <a:extLst>
                    <a:ext uri="{9D8B030D-6E8A-4147-A177-3AD203B41FA5}">
                      <a16:colId xmlns:a16="http://schemas.microsoft.com/office/drawing/2014/main" val="690375846"/>
                    </a:ext>
                  </a:extLst>
                </a:gridCol>
                <a:gridCol w="4304583">
                  <a:extLst>
                    <a:ext uri="{9D8B030D-6E8A-4147-A177-3AD203B41FA5}">
                      <a16:colId xmlns:a16="http://schemas.microsoft.com/office/drawing/2014/main" val="370522775"/>
                    </a:ext>
                  </a:extLst>
                </a:gridCol>
                <a:gridCol w="1905937">
                  <a:extLst>
                    <a:ext uri="{9D8B030D-6E8A-4147-A177-3AD203B41FA5}">
                      <a16:colId xmlns:a16="http://schemas.microsoft.com/office/drawing/2014/main" val="2948598737"/>
                    </a:ext>
                  </a:extLst>
                </a:gridCol>
                <a:gridCol w="2884547">
                  <a:extLst>
                    <a:ext uri="{9D8B030D-6E8A-4147-A177-3AD203B41FA5}">
                      <a16:colId xmlns:a16="http://schemas.microsoft.com/office/drawing/2014/main" val="1194046653"/>
                    </a:ext>
                  </a:extLst>
                </a:gridCol>
              </a:tblGrid>
              <a:tr h="307206">
                <a:tc>
                  <a:txBody>
                    <a:bodyPr/>
                    <a:lstStyle/>
                    <a:p>
                      <a:pPr algn="l">
                        <a:lnSpc>
                          <a:spcPct val="100000"/>
                        </a:lnSpc>
                      </a:pPr>
                      <a:r>
                        <a:rPr lang="en-US" sz="1200" b="1" i="0" kern="1200">
                          <a:ln w="3175">
                            <a:noFill/>
                          </a:ln>
                          <a:solidFill>
                            <a:srgbClr val="0078D4"/>
                          </a:solidFill>
                          <a:latin typeface="Segoe UI Semibold" panose="020B0502040204020203" pitchFamily="34" charset="0"/>
                          <a:cs typeface="Segoe UI Semibold" panose="020B0502040204020203" pitchFamily="34" charset="0"/>
                        </a:rPr>
                        <a:t>Key roles</a:t>
                      </a:r>
                      <a:endParaRPr lang="en-US" sz="1200" b="1" i="0" kern="1200">
                        <a:ln w="3175">
                          <a:noFill/>
                        </a:ln>
                        <a:solidFill>
                          <a:srgbClr val="0078D4"/>
                        </a:solidFill>
                        <a:latin typeface="Segoe UI Semibold" panose="020B0502040204020203" pitchFamily="34" charset="0"/>
                        <a:ea typeface="+mn-ea"/>
                        <a:cs typeface="Segoe UI Semibold" panose="020B0502040204020203" pitchFamily="34" charset="0"/>
                      </a:endParaRPr>
                    </a:p>
                  </a:txBody>
                  <a:tcPr marL="89642" marR="89642"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ln w="3175">
                            <a:noFill/>
                          </a:ln>
                          <a:solidFill>
                            <a:srgbClr val="0078D4"/>
                          </a:solidFill>
                          <a:latin typeface="Segoe UI Semibold" panose="020B0502040204020203" pitchFamily="34" charset="0"/>
                          <a:cs typeface="Segoe UI Semibold" panose="020B0502040204020203" pitchFamily="34" charset="0"/>
                        </a:rPr>
                        <a:t>Responsibilities</a:t>
                      </a:r>
                      <a:endParaRPr lang="en-US" sz="1200" b="1" i="0" kern="1200">
                        <a:ln w="3175">
                          <a:noFill/>
                        </a:ln>
                        <a:solidFill>
                          <a:srgbClr val="0078D4"/>
                        </a:solidFill>
                        <a:latin typeface="Segoe UI Semibold" panose="020B0502040204020203" pitchFamily="34" charset="0"/>
                        <a:ea typeface="+mn-ea"/>
                        <a:cs typeface="Segoe UI Semibold" panose="020B0502040204020203" pitchFamily="34" charset="0"/>
                      </a:endParaRPr>
                    </a:p>
                  </a:txBody>
                  <a:tcPr marL="143428" marR="0"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200" b="1" i="0" kern="1200">
                          <a:ln w="3175">
                            <a:noFill/>
                          </a:ln>
                          <a:solidFill>
                            <a:srgbClr val="0078D4"/>
                          </a:solidFill>
                          <a:latin typeface="Segoe UI Semibold" panose="020B0502040204020203" pitchFamily="34" charset="0"/>
                          <a:cs typeface="Segoe UI Semibold" panose="020B0502040204020203" pitchFamily="34" charset="0"/>
                        </a:rPr>
                        <a:t>Department</a:t>
                      </a:r>
                      <a:endParaRPr lang="en-US" sz="1200" b="1" i="0" kern="1200">
                        <a:ln w="3175">
                          <a:noFill/>
                        </a:ln>
                        <a:solidFill>
                          <a:srgbClr val="0078D4"/>
                        </a:solidFill>
                        <a:latin typeface="Segoe UI Semibold" panose="020B0502040204020203" pitchFamily="34" charset="0"/>
                        <a:ea typeface="+mn-ea"/>
                        <a:cs typeface="Segoe UI Semibold" panose="020B0502040204020203" pitchFamily="34" charset="0"/>
                      </a:endParaRPr>
                    </a:p>
                  </a:txBody>
                  <a:tcPr marL="143428" marR="143428"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200" b="1" i="0" kern="1200">
                          <a:ln w="3175">
                            <a:noFill/>
                          </a:ln>
                          <a:solidFill>
                            <a:srgbClr val="0078D4"/>
                          </a:solidFill>
                          <a:latin typeface="Segoe UI Semibold" panose="020B0502040204020203" pitchFamily="34" charset="0"/>
                          <a:ea typeface="+mn-ea"/>
                          <a:cs typeface="Segoe UI Semibold" panose="020B0502040204020203" pitchFamily="34" charset="0"/>
                        </a:rPr>
                        <a:t>Team member identified for role</a:t>
                      </a:r>
                    </a:p>
                  </a:txBody>
                  <a:tcPr marL="143428" marR="143428"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2787202"/>
                  </a:ext>
                </a:extLst>
              </a:tr>
              <a:tr h="580011">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Executive Sponsor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a:solidFill>
                            <a:schemeClr val="bg1">
                              <a:lumMod val="50000"/>
                            </a:schemeClr>
                          </a:solidFill>
                          <a:latin typeface="Segoe UI" panose="020B0502040204020203" pitchFamily="34" charset="0"/>
                          <a:ea typeface="Segoe UI" pitchFamily="34" charset="0"/>
                          <a:cs typeface="Segoe UI" panose="020B0502040204020203" pitchFamily="34" charset="0"/>
                        </a:rPr>
                        <a:t>Send Microsoft Launch announcement. Help identify and prioritize top HR needs. Connect monthly with HR and IT leaders across the organization.</a:t>
                      </a:r>
                    </a:p>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a:solidFill>
                            <a:schemeClr val="bg1">
                              <a:lumMod val="50000"/>
                            </a:schemeClr>
                          </a:solidFill>
                          <a:latin typeface="Segoe UI" panose="020B0502040204020203" pitchFamily="34" charset="0"/>
                          <a:ea typeface="Segoe UI" pitchFamily="34" charset="0"/>
                          <a:cs typeface="Segoe UI" panose="020B0502040204020203" pitchFamily="34" charset="0"/>
                        </a:rPr>
                        <a:t>Actively participate in and use the Microsoft 365 capabilities to help drive and reinforce adoption</a:t>
                      </a:r>
                    </a:p>
                  </a:txBody>
                  <a:tcPr marL="91403" marR="0"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r>
                        <a:rPr lang="en-US" sz="900" b="0" i="1" kern="1200">
                          <a:solidFill>
                            <a:schemeClr val="bg1">
                              <a:lumMod val="50000"/>
                            </a:schemeClr>
                          </a:solidFill>
                          <a:latin typeface="Segoe UI" panose="020B0502040204020203" pitchFamily="34" charset="0"/>
                          <a:ea typeface="Segoe UI" pitchFamily="34" charset="0"/>
                          <a:cs typeface="Segoe UI" panose="020B0502040204020203" pitchFamily="34" charset="0"/>
                        </a:rPr>
                        <a:t>VP, HR</a:t>
                      </a:r>
                    </a:p>
                  </a:txBody>
                  <a:tcPr marL="143428" marR="143428"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r>
                        <a:rPr lang="en-US" sz="900" b="0" i="1" kern="1200">
                          <a:solidFill>
                            <a:schemeClr val="bg1">
                              <a:lumMod val="50000"/>
                            </a:schemeClr>
                          </a:solidFill>
                          <a:latin typeface="Segoe UI" panose="020B0502040204020203" pitchFamily="34" charset="0"/>
                          <a:ea typeface="Segoe UI" pitchFamily="34" charset="0"/>
                          <a:cs typeface="Segoe UI" panose="020B0502040204020203" pitchFamily="34" charset="0"/>
                        </a:rPr>
                        <a:t>Jane Doe</a:t>
                      </a:r>
                    </a:p>
                  </a:txBody>
                  <a:tcPr marL="143428" marR="143428"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3554">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b="1" i="0" kern="1200">
                          <a:latin typeface="Segoe UI Semibold" panose="020B0502040204020203" pitchFamily="34" charset="0"/>
                          <a:cs typeface="Segoe UI Semibold" panose="020B0502040204020203" pitchFamily="34" charset="0"/>
                        </a:rPr>
                        <a:t>Success Owner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Program Manager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390172"/>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Champions</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Training Lead</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Department Leads (Stakeholders)</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268913"/>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IT Specialists</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4875698"/>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Communication Lead</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4585477"/>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HR Manager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1193153"/>
                  </a:ext>
                </a:extLst>
              </a:tr>
              <a:tr h="453554">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1" i="0" kern="1200">
                          <a:latin typeface="Segoe UI Semibold" panose="020B0502040204020203" pitchFamily="34" charset="0"/>
                          <a:cs typeface="Segoe UI Semibold" panose="020B0502040204020203" pitchFamily="34" charset="0"/>
                        </a:rPr>
                        <a:t>Community Manager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dirty="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3430906"/>
                  </a:ext>
                </a:extLst>
              </a:tr>
            </a:tbl>
          </a:graphicData>
        </a:graphic>
      </p:graphicFrame>
    </p:spTree>
    <p:extLst>
      <p:ext uri="{BB962C8B-B14F-4D97-AF65-F5344CB8AC3E}">
        <p14:creationId xmlns:p14="http://schemas.microsoft.com/office/powerpoint/2010/main" val="365039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ounded Rectangle 13">
            <a:extLst>
              <a:ext uri="{FF2B5EF4-FFF2-40B4-BE49-F238E27FC236}">
                <a16:creationId xmlns:a16="http://schemas.microsoft.com/office/drawing/2014/main" id="{35DD7252-2DAC-A4FF-AC22-315026B0BBEE}"/>
              </a:ext>
              <a:ext uri="{C183D7F6-B498-43B3-948B-1728B52AA6E4}">
                <adec:decorative xmlns:adec="http://schemas.microsoft.com/office/drawing/2017/decorative" val="1"/>
              </a:ext>
            </a:extLst>
          </p:cNvPr>
          <p:cNvSpPr/>
          <p:nvPr/>
        </p:nvSpPr>
        <p:spPr bwMode="auto">
          <a:xfrm>
            <a:off x="495300" y="1225292"/>
            <a:ext cx="11117948" cy="4962673"/>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8" name="Rounded Rectangle 57">
            <a:extLst>
              <a:ext uri="{FF2B5EF4-FFF2-40B4-BE49-F238E27FC236}">
                <a16:creationId xmlns:a16="http://schemas.microsoft.com/office/drawing/2014/main" id="{7E4CB017-B145-B7D1-2FCD-070C0DFA09B1}"/>
              </a:ext>
              <a:ext uri="{C183D7F6-B498-43B3-948B-1728B52AA6E4}">
                <adec:decorative xmlns:adec="http://schemas.microsoft.com/office/drawing/2017/decorative" val="1"/>
              </a:ext>
            </a:extLst>
          </p:cNvPr>
          <p:cNvSpPr/>
          <p:nvPr/>
        </p:nvSpPr>
        <p:spPr>
          <a:xfrm>
            <a:off x="4026841" y="1411875"/>
            <a:ext cx="7409033" cy="4589507"/>
          </a:xfrm>
          <a:prstGeom prst="roundRect">
            <a:avLst>
              <a:gd name="adj" fmla="val 3227"/>
            </a:avLst>
          </a:prstGeom>
          <a:solidFill>
            <a:schemeClr val="accent2">
              <a:alpha val="10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6">
            <a:extLst>
              <a:ext uri="{FF2B5EF4-FFF2-40B4-BE49-F238E27FC236}">
                <a16:creationId xmlns:a16="http://schemas.microsoft.com/office/drawing/2014/main" id="{57948E2B-80EE-432B-2AB2-CA075E49AB42}"/>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User Enablement Team model</a:t>
            </a:r>
          </a:p>
        </p:txBody>
      </p:sp>
      <p:sp>
        <p:nvSpPr>
          <p:cNvPr id="15" name="Rounded Rectangle 14">
            <a:extLst>
              <a:ext uri="{FF2B5EF4-FFF2-40B4-BE49-F238E27FC236}">
                <a16:creationId xmlns:a16="http://schemas.microsoft.com/office/drawing/2014/main" id="{02DFD62F-A657-EE12-2EF6-7DCED7EDC825}"/>
              </a:ext>
            </a:extLst>
          </p:cNvPr>
          <p:cNvSpPr/>
          <p:nvPr/>
        </p:nvSpPr>
        <p:spPr bwMode="auto">
          <a:xfrm>
            <a:off x="10629900" y="165223"/>
            <a:ext cx="1382796" cy="437489"/>
          </a:xfrm>
          <a:prstGeom prst="roundRect">
            <a:avLst/>
          </a:prstGeom>
          <a:gradFill>
            <a:gsLst>
              <a:gs pos="35000">
                <a:schemeClr val="accent2"/>
              </a:gs>
              <a:gs pos="500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Example</a:t>
            </a:r>
          </a:p>
        </p:txBody>
      </p:sp>
      <p:grpSp>
        <p:nvGrpSpPr>
          <p:cNvPr id="2" name="Group 1" descr="Model starts with WW Executive Sponsor and Unit Executive Sponsor in parallel. The former leads to Worldwide User Enablement Team, the latter leads to Business Integration Lead. Those two are connected by Core IT services and support. Business Integration Lead then leads to Local Copilot Champions.">
            <a:extLst>
              <a:ext uri="{FF2B5EF4-FFF2-40B4-BE49-F238E27FC236}">
                <a16:creationId xmlns:a16="http://schemas.microsoft.com/office/drawing/2014/main" id="{7D08D214-F297-007F-22B3-C0D40F56F35C}"/>
              </a:ext>
            </a:extLst>
          </p:cNvPr>
          <p:cNvGrpSpPr/>
          <p:nvPr/>
        </p:nvGrpSpPr>
        <p:grpSpPr>
          <a:xfrm>
            <a:off x="712051" y="1731881"/>
            <a:ext cx="7334961" cy="2861614"/>
            <a:chOff x="712051" y="1731881"/>
            <a:chExt cx="7334961" cy="2861614"/>
          </a:xfrm>
        </p:grpSpPr>
        <p:cxnSp>
          <p:nvCxnSpPr>
            <p:cNvPr id="8" name="Straight Connector 7">
              <a:extLst>
                <a:ext uri="{FF2B5EF4-FFF2-40B4-BE49-F238E27FC236}">
                  <a16:creationId xmlns:a16="http://schemas.microsoft.com/office/drawing/2014/main" id="{57FECF5E-D298-4EBA-AEB6-BB259A6B9148}"/>
                </a:ext>
                <a:ext uri="{C183D7F6-B498-43B3-948B-1728B52AA6E4}">
                  <adec:decorative xmlns:adec="http://schemas.microsoft.com/office/drawing/2017/decorative" val="1"/>
                </a:ext>
              </a:extLst>
            </p:cNvPr>
            <p:cNvCxnSpPr>
              <a:cxnSpLocks/>
            </p:cNvCxnSpPr>
            <p:nvPr/>
          </p:nvCxnSpPr>
          <p:spPr>
            <a:xfrm>
              <a:off x="6290173" y="1979570"/>
              <a:ext cx="0" cy="2542628"/>
            </a:xfrm>
            <a:prstGeom prst="line">
              <a:avLst/>
            </a:prstGeom>
            <a:ln w="25400">
              <a:gradFill flip="none" rotWithShape="1">
                <a:gsLst>
                  <a:gs pos="0">
                    <a:srgbClr val="C03BC4"/>
                  </a:gs>
                  <a:gs pos="100000">
                    <a:srgbClr val="8661C5"/>
                  </a:gs>
                </a:gsLst>
                <a:lin ang="0" scaled="1"/>
                <a:tileRect/>
              </a:gradFill>
              <a:headEnd type="oval"/>
              <a:tailEnd type="arrow" w="lg" len="sm"/>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C8CD0B7-2821-461A-81CF-706397806D4C}"/>
                </a:ext>
                <a:ext uri="{C183D7F6-B498-43B3-948B-1728B52AA6E4}">
                  <adec:decorative xmlns:adec="http://schemas.microsoft.com/office/drawing/2017/decorative" val="1"/>
                </a:ext>
              </a:extLst>
            </p:cNvPr>
            <p:cNvCxnSpPr>
              <a:cxnSpLocks/>
            </p:cNvCxnSpPr>
            <p:nvPr/>
          </p:nvCxnSpPr>
          <p:spPr>
            <a:xfrm>
              <a:off x="1731255" y="3151953"/>
              <a:ext cx="3341522" cy="0"/>
            </a:xfrm>
            <a:prstGeom prst="line">
              <a:avLst/>
            </a:prstGeom>
            <a:ln w="25400">
              <a:gradFill flip="none" rotWithShape="1">
                <a:gsLst>
                  <a:gs pos="0">
                    <a:srgbClr val="C03BC4"/>
                  </a:gs>
                  <a:gs pos="100000">
                    <a:srgbClr val="8661C5"/>
                  </a:gs>
                </a:gsLst>
                <a:lin ang="0" scaled="1"/>
                <a:tileRect/>
              </a:gradFill>
              <a:headEnd type="oval"/>
              <a:tailEnd type="arrow" w="lg" len="sm"/>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700105C-02E2-4FCD-AF28-6B94F83FF705}"/>
                </a:ext>
                <a:ext uri="{C183D7F6-B498-43B3-948B-1728B52AA6E4}">
                  <adec:decorative xmlns:adec="http://schemas.microsoft.com/office/drawing/2017/decorative" val="1"/>
                </a:ext>
              </a:extLst>
            </p:cNvPr>
            <p:cNvCxnSpPr>
              <a:cxnSpLocks/>
            </p:cNvCxnSpPr>
            <p:nvPr/>
          </p:nvCxnSpPr>
          <p:spPr>
            <a:xfrm>
              <a:off x="2031990" y="1866533"/>
              <a:ext cx="0" cy="1282565"/>
            </a:xfrm>
            <a:prstGeom prst="line">
              <a:avLst/>
            </a:prstGeom>
            <a:ln w="25400">
              <a:gradFill flip="none" rotWithShape="1">
                <a:gsLst>
                  <a:gs pos="0">
                    <a:srgbClr val="C03BC4"/>
                  </a:gs>
                  <a:gs pos="100000">
                    <a:srgbClr val="8661C5"/>
                  </a:gs>
                </a:gsLst>
                <a:lin ang="0" scaled="1"/>
                <a:tileRect/>
              </a:gra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A7DE7B13-4C0D-79BF-380B-FF3DF5F02FD3}"/>
                </a:ext>
              </a:extLst>
            </p:cNvPr>
            <p:cNvSpPr/>
            <p:nvPr/>
          </p:nvSpPr>
          <p:spPr>
            <a:xfrm>
              <a:off x="712051" y="1731881"/>
              <a:ext cx="2639878"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bg1"/>
                  </a:solidFill>
                  <a:latin typeface="Segoe UI Semibold" panose="020B0502040204020203" pitchFamily="34" charset="0"/>
                  <a:cs typeface="Segoe UI Semibold" panose="020B0502040204020203" pitchFamily="34" charset="0"/>
                </a:rPr>
                <a:t>WW Executive Sponsor</a:t>
              </a:r>
            </a:p>
          </p:txBody>
        </p:sp>
        <p:sp>
          <p:nvSpPr>
            <p:cNvPr id="21" name="Rounded Rectangle 20">
              <a:extLst>
                <a:ext uri="{FF2B5EF4-FFF2-40B4-BE49-F238E27FC236}">
                  <a16:creationId xmlns:a16="http://schemas.microsoft.com/office/drawing/2014/main" id="{4A743749-1807-7CC6-1EBA-08FB4EB6CC08}"/>
                </a:ext>
              </a:extLst>
            </p:cNvPr>
            <p:cNvSpPr/>
            <p:nvPr/>
          </p:nvSpPr>
          <p:spPr>
            <a:xfrm>
              <a:off x="941132" y="2927018"/>
              <a:ext cx="2181717"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b="1">
                  <a:solidFill>
                    <a:schemeClr val="bg1"/>
                  </a:solidFill>
                  <a:latin typeface="Segoe UI Semibold" panose="020B0502040204020203" pitchFamily="34" charset="0"/>
                  <a:cs typeface="Segoe UI Semibold" panose="020B0502040204020203" pitchFamily="34" charset="0"/>
                </a:rPr>
                <a:t>Worldwide User Enablement Team</a:t>
              </a:r>
            </a:p>
          </p:txBody>
        </p:sp>
        <p:sp>
          <p:nvSpPr>
            <p:cNvPr id="56" name="Rounded Rectangle 55">
              <a:extLst>
                <a:ext uri="{FF2B5EF4-FFF2-40B4-BE49-F238E27FC236}">
                  <a16:creationId xmlns:a16="http://schemas.microsoft.com/office/drawing/2014/main" id="{2096A599-21BF-3F3E-EEF1-C6EF378DCAB8}"/>
                </a:ext>
              </a:extLst>
            </p:cNvPr>
            <p:cNvSpPr/>
            <p:nvPr/>
          </p:nvSpPr>
          <p:spPr>
            <a:xfrm>
              <a:off x="3235473" y="2927018"/>
              <a:ext cx="1490143"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b="1">
                  <a:solidFill>
                    <a:schemeClr val="bg1"/>
                  </a:solidFill>
                  <a:latin typeface="Segoe UI Semibold" panose="020B0502040204020203" pitchFamily="34" charset="0"/>
                  <a:cs typeface="Segoe UI Semibold" panose="020B0502040204020203" pitchFamily="34" charset="0"/>
                </a:rPr>
                <a:t>Core IT services and support</a:t>
              </a:r>
            </a:p>
          </p:txBody>
        </p:sp>
        <p:sp>
          <p:nvSpPr>
            <p:cNvPr id="48" name="Rounded Rectangle 47">
              <a:extLst>
                <a:ext uri="{FF2B5EF4-FFF2-40B4-BE49-F238E27FC236}">
                  <a16:creationId xmlns:a16="http://schemas.microsoft.com/office/drawing/2014/main" id="{F9F0CF68-95DE-B1FC-4BFE-46D30C46C1A2}"/>
                </a:ext>
              </a:extLst>
            </p:cNvPr>
            <p:cNvSpPr/>
            <p:nvPr/>
          </p:nvSpPr>
          <p:spPr>
            <a:xfrm>
              <a:off x="4533334" y="4122155"/>
              <a:ext cx="3513678"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bg1"/>
                  </a:solidFill>
                  <a:latin typeface="Segoe UI Semibold" panose="020B0502040204020203" pitchFamily="34" charset="0"/>
                  <a:cs typeface="Segoe UI Semibold" panose="020B0502040204020203" pitchFamily="34" charset="0"/>
                </a:rPr>
                <a:t>Local Copilot Champions </a:t>
              </a:r>
            </a:p>
          </p:txBody>
        </p:sp>
        <p:sp>
          <p:nvSpPr>
            <p:cNvPr id="52" name="Rounded Rectangle 51">
              <a:extLst>
                <a:ext uri="{FF2B5EF4-FFF2-40B4-BE49-F238E27FC236}">
                  <a16:creationId xmlns:a16="http://schemas.microsoft.com/office/drawing/2014/main" id="{33B96929-738A-B28F-5B2A-3C2F278687EC}"/>
                </a:ext>
              </a:extLst>
            </p:cNvPr>
            <p:cNvSpPr/>
            <p:nvPr/>
          </p:nvSpPr>
          <p:spPr>
            <a:xfrm>
              <a:off x="4838240" y="1731881"/>
              <a:ext cx="2903866"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bg1"/>
                  </a:solidFill>
                  <a:latin typeface="Segoe UI Semibold" panose="020B0502040204020203" pitchFamily="34" charset="0"/>
                  <a:cs typeface="Segoe UI Semibold" panose="020B0502040204020203" pitchFamily="34" charset="0"/>
                </a:rPr>
                <a:t>Unit Executive Sponsor</a:t>
              </a:r>
            </a:p>
          </p:txBody>
        </p:sp>
        <p:sp>
          <p:nvSpPr>
            <p:cNvPr id="53" name="Rounded Rectangle 52">
              <a:extLst>
                <a:ext uri="{FF2B5EF4-FFF2-40B4-BE49-F238E27FC236}">
                  <a16:creationId xmlns:a16="http://schemas.microsoft.com/office/drawing/2014/main" id="{67581F9B-5A18-0FD3-9075-3B637847F32F}"/>
                </a:ext>
              </a:extLst>
            </p:cNvPr>
            <p:cNvSpPr/>
            <p:nvPr/>
          </p:nvSpPr>
          <p:spPr>
            <a:xfrm>
              <a:off x="4838240" y="2927018"/>
              <a:ext cx="2903866"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bg1"/>
                  </a:solidFill>
                  <a:latin typeface="Segoe UI Semibold" panose="020B0502040204020203" pitchFamily="34" charset="0"/>
                  <a:cs typeface="Segoe UI Semibold" panose="020B0502040204020203" pitchFamily="34" charset="0"/>
                </a:rPr>
                <a:t>Business Integration Lead</a:t>
              </a:r>
            </a:p>
          </p:txBody>
        </p:sp>
      </p:grpSp>
      <p:sp>
        <p:nvSpPr>
          <p:cNvPr id="26" name="TextBox 25">
            <a:extLst>
              <a:ext uri="{FF2B5EF4-FFF2-40B4-BE49-F238E27FC236}">
                <a16:creationId xmlns:a16="http://schemas.microsoft.com/office/drawing/2014/main" id="{6EF9DA1A-769A-F97B-F29D-F16DA05DD0C4}"/>
              </a:ext>
            </a:extLst>
          </p:cNvPr>
          <p:cNvSpPr txBox="1"/>
          <p:nvPr/>
        </p:nvSpPr>
        <p:spPr>
          <a:xfrm>
            <a:off x="826587" y="3692036"/>
            <a:ext cx="3022880" cy="1990288"/>
          </a:xfrm>
          <a:prstGeom prst="rect">
            <a:avLst/>
          </a:prstGeom>
          <a:noFill/>
        </p:spPr>
        <p:txBody>
          <a:bodyPr wrap="square" rtlCol="0">
            <a:spAutoFit/>
          </a:bodyPr>
          <a:lstStyle/>
          <a:p>
            <a:pPr marL="171450" marR="0" lvl="0" indent="-171450" fontAlgn="auto">
              <a:lnSpc>
                <a:spcPct val="100000"/>
              </a:lnSpc>
              <a:spcBef>
                <a:spcPts val="0"/>
              </a:spcBef>
              <a:spcAft>
                <a:spcPts val="400"/>
              </a:spcAft>
              <a:buClrTx/>
              <a:buSzTx/>
              <a:buFont typeface="System Font Regular"/>
              <a:buChar char="・"/>
              <a:tabLst/>
              <a:defRPr/>
            </a:pPr>
            <a:r>
              <a:rPr lang="en-US" sz="1100" dirty="0"/>
              <a:t>Provide scenario-based guidance</a:t>
            </a:r>
            <a:br>
              <a:rPr lang="en-US" sz="1100" dirty="0"/>
            </a:br>
            <a:r>
              <a:rPr lang="en-US" sz="1100" dirty="0"/>
              <a:t>on Microsoft 365 Copilot Chat</a:t>
            </a:r>
          </a:p>
          <a:p>
            <a:pPr marL="171450" marR="0" lvl="0" indent="-171450" fontAlgn="auto">
              <a:lnSpc>
                <a:spcPct val="100000"/>
              </a:lnSpc>
              <a:spcBef>
                <a:spcPts val="0"/>
              </a:spcBef>
              <a:spcAft>
                <a:spcPts val="400"/>
              </a:spcAft>
              <a:buClrTx/>
              <a:buSzTx/>
              <a:buFont typeface="System Font Regular"/>
              <a:buChar char="・"/>
              <a:tabLst/>
              <a:defRPr/>
            </a:pPr>
            <a:r>
              <a:rPr lang="en-US" sz="1100" dirty="0"/>
              <a:t>Provide global package of assets to leverage (comms, training, readiness, etc.)</a:t>
            </a:r>
          </a:p>
          <a:p>
            <a:pPr marL="171450" marR="0" lvl="0" indent="-171450" fontAlgn="auto">
              <a:lnSpc>
                <a:spcPct val="100000"/>
              </a:lnSpc>
              <a:spcBef>
                <a:spcPts val="0"/>
              </a:spcBef>
              <a:spcAft>
                <a:spcPts val="400"/>
              </a:spcAft>
              <a:buClrTx/>
              <a:buSzTx/>
              <a:buFont typeface="System Font Regular"/>
              <a:buChar char="・"/>
              <a:tabLst/>
              <a:defRPr/>
            </a:pPr>
            <a:r>
              <a:rPr lang="en-US" sz="1100" dirty="0"/>
              <a:t>Provide onboarding, enablement, and</a:t>
            </a:r>
            <a:br>
              <a:rPr lang="en-US" sz="1100" dirty="0"/>
            </a:br>
            <a:r>
              <a:rPr lang="en-US" sz="1100" dirty="0"/>
              <a:t>issue reporting</a:t>
            </a:r>
          </a:p>
          <a:p>
            <a:pPr marL="171450" marR="0" lvl="0" indent="-171450" fontAlgn="auto">
              <a:lnSpc>
                <a:spcPct val="100000"/>
              </a:lnSpc>
              <a:spcBef>
                <a:spcPts val="0"/>
              </a:spcBef>
              <a:spcAft>
                <a:spcPts val="400"/>
              </a:spcAft>
              <a:buClrTx/>
              <a:buSzTx/>
              <a:buFont typeface="System Font Regular"/>
              <a:buChar char="・"/>
              <a:tabLst/>
              <a:defRPr/>
            </a:pPr>
            <a:r>
              <a:rPr lang="en-US" sz="1100" dirty="0"/>
              <a:t>Consolidate feedback and share</a:t>
            </a:r>
            <a:br>
              <a:rPr lang="en-US" sz="1100" dirty="0"/>
            </a:br>
            <a:r>
              <a:rPr lang="en-US" sz="1100" dirty="0"/>
              <a:t>via Service Health Reviews</a:t>
            </a:r>
          </a:p>
          <a:p>
            <a:pPr marL="171450" marR="0" lvl="0" indent="-171450" fontAlgn="auto">
              <a:lnSpc>
                <a:spcPct val="100000"/>
              </a:lnSpc>
              <a:spcBef>
                <a:spcPts val="0"/>
              </a:spcBef>
              <a:spcAft>
                <a:spcPts val="400"/>
              </a:spcAft>
              <a:buClrTx/>
              <a:buSzTx/>
              <a:buFont typeface="System Font Regular"/>
              <a:buChar char="・"/>
              <a:tabLst/>
              <a:defRPr/>
            </a:pPr>
            <a:r>
              <a:rPr lang="en-US" sz="1100" dirty="0"/>
              <a:t>Provide operations, service, and support experiences for new scenarios and features</a:t>
            </a:r>
          </a:p>
        </p:txBody>
      </p:sp>
      <p:sp>
        <p:nvSpPr>
          <p:cNvPr id="36" name="Rectangle: Rounded Corners 25">
            <a:extLst>
              <a:ext uri="{FF2B5EF4-FFF2-40B4-BE49-F238E27FC236}">
                <a16:creationId xmlns:a16="http://schemas.microsoft.com/office/drawing/2014/main" id="{51BBC6C1-1706-0B5D-9E7F-743D31B49D18}"/>
              </a:ext>
              <a:ext uri="{C183D7F6-B498-43B3-948B-1728B52AA6E4}">
                <adec:decorative xmlns:adec="http://schemas.microsoft.com/office/drawing/2017/decorative" val="1"/>
              </a:ext>
            </a:extLst>
          </p:cNvPr>
          <p:cNvSpPr/>
          <p:nvPr/>
        </p:nvSpPr>
        <p:spPr>
          <a:xfrm>
            <a:off x="8161920" y="1601806"/>
            <a:ext cx="3050993" cy="731490"/>
          </a:xfrm>
          <a:prstGeom prst="roundRect">
            <a:avLst>
              <a:gd name="adj" fmla="val 10602"/>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600">
              <a:solidFill>
                <a:schemeClr val="tx1"/>
              </a:solidFill>
              <a:latin typeface="Segoe UI"/>
              <a:cs typeface="Segoe UI" pitchFamily="34" charset="0"/>
            </a:endParaRPr>
          </a:p>
        </p:txBody>
      </p:sp>
      <p:sp>
        <p:nvSpPr>
          <p:cNvPr id="37" name="TextBox 36">
            <a:extLst>
              <a:ext uri="{FF2B5EF4-FFF2-40B4-BE49-F238E27FC236}">
                <a16:creationId xmlns:a16="http://schemas.microsoft.com/office/drawing/2014/main" id="{E2973F18-278D-4D99-0867-E89EEB8D21DE}"/>
              </a:ext>
            </a:extLst>
          </p:cNvPr>
          <p:cNvSpPr txBox="1"/>
          <p:nvPr/>
        </p:nvSpPr>
        <p:spPr>
          <a:xfrm>
            <a:off x="8244001" y="1733906"/>
            <a:ext cx="2934305" cy="482183"/>
          </a:xfrm>
          <a:prstGeom prst="rect">
            <a:avLst/>
          </a:prstGeom>
          <a:noFill/>
        </p:spPr>
        <p:txBody>
          <a:bodyPr wrap="square" rtlCol="0">
            <a:spAutoFit/>
          </a:bodyPr>
          <a:lstStyle/>
          <a:p>
            <a:pPr marL="171450" indent="-171450">
              <a:spcAft>
                <a:spcPts val="400"/>
              </a:spcAft>
              <a:buFont typeface="System Font Regular"/>
              <a:buChar char="・"/>
              <a:defRPr/>
            </a:pPr>
            <a:r>
              <a:rPr lang="en-US" sz="1100"/>
              <a:t>Sends key local communications</a:t>
            </a:r>
          </a:p>
          <a:p>
            <a:pPr marL="171450" indent="-171450">
              <a:spcAft>
                <a:spcPts val="400"/>
              </a:spcAft>
              <a:buFont typeface="System Font Regular"/>
              <a:buChar char="・"/>
              <a:defRPr/>
            </a:pPr>
            <a:r>
              <a:rPr lang="en-US" sz="1100"/>
              <a:t>Appoints Business Integration Lead</a:t>
            </a:r>
          </a:p>
        </p:txBody>
      </p:sp>
      <p:sp>
        <p:nvSpPr>
          <p:cNvPr id="39" name="Rectangle: Rounded Corners 25">
            <a:extLst>
              <a:ext uri="{FF2B5EF4-FFF2-40B4-BE49-F238E27FC236}">
                <a16:creationId xmlns:a16="http://schemas.microsoft.com/office/drawing/2014/main" id="{E0BA6B69-6CE7-74AD-FBB3-6D49367D9ED2}"/>
              </a:ext>
              <a:ext uri="{C183D7F6-B498-43B3-948B-1728B52AA6E4}">
                <adec:decorative xmlns:adec="http://schemas.microsoft.com/office/drawing/2017/decorative" val="1"/>
              </a:ext>
            </a:extLst>
          </p:cNvPr>
          <p:cNvSpPr/>
          <p:nvPr/>
        </p:nvSpPr>
        <p:spPr>
          <a:xfrm>
            <a:off x="8161920" y="2615726"/>
            <a:ext cx="3050993" cy="1093925"/>
          </a:xfrm>
          <a:prstGeom prst="roundRect">
            <a:avLst>
              <a:gd name="adj" fmla="val 10602"/>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600">
              <a:solidFill>
                <a:schemeClr val="tx1"/>
              </a:solidFill>
              <a:latin typeface="Segoe UI"/>
              <a:cs typeface="Segoe UI" pitchFamily="34" charset="0"/>
            </a:endParaRPr>
          </a:p>
        </p:txBody>
      </p:sp>
      <p:sp>
        <p:nvSpPr>
          <p:cNvPr id="40" name="TextBox 39">
            <a:extLst>
              <a:ext uri="{FF2B5EF4-FFF2-40B4-BE49-F238E27FC236}">
                <a16:creationId xmlns:a16="http://schemas.microsoft.com/office/drawing/2014/main" id="{B0869D25-AFBD-2CFB-C001-F11CD985C496}"/>
              </a:ext>
            </a:extLst>
          </p:cNvPr>
          <p:cNvSpPr txBox="1"/>
          <p:nvPr/>
        </p:nvSpPr>
        <p:spPr>
          <a:xfrm>
            <a:off x="8244001" y="2726671"/>
            <a:ext cx="2934305" cy="872034"/>
          </a:xfrm>
          <a:prstGeom prst="rect">
            <a:avLst/>
          </a:prstGeom>
          <a:noFill/>
        </p:spPr>
        <p:txBody>
          <a:bodyPr wrap="square" rtlCol="0">
            <a:spAutoFit/>
          </a:bodyPr>
          <a:lstStyle/>
          <a:p>
            <a:pPr marL="171450" marR="0" lvl="0" indent="-171450" fontAlgn="auto">
              <a:lnSpc>
                <a:spcPct val="100000"/>
              </a:lnSpc>
              <a:spcBef>
                <a:spcPts val="0"/>
              </a:spcBef>
              <a:spcAft>
                <a:spcPts val="400"/>
              </a:spcAft>
              <a:buClrTx/>
              <a:buSzTx/>
              <a:buFont typeface="System Font Regular"/>
              <a:buChar char="・"/>
              <a:tabLst/>
              <a:defRPr/>
            </a:pPr>
            <a:r>
              <a:rPr lang="en-US" sz="1100"/>
              <a:t>Represents sponsor with core team</a:t>
            </a:r>
          </a:p>
          <a:p>
            <a:pPr marL="171450" marR="0" lvl="0" indent="-171450" fontAlgn="auto">
              <a:lnSpc>
                <a:spcPct val="100000"/>
              </a:lnSpc>
              <a:spcBef>
                <a:spcPts val="0"/>
              </a:spcBef>
              <a:spcAft>
                <a:spcPts val="400"/>
              </a:spcAft>
              <a:buClrTx/>
              <a:buSzTx/>
              <a:buFont typeface="System Font Regular"/>
              <a:buChar char="・"/>
              <a:tabLst/>
              <a:defRPr/>
            </a:pPr>
            <a:r>
              <a:rPr lang="en-US" sz="1100"/>
              <a:t>Monitors enablement</a:t>
            </a:r>
          </a:p>
          <a:p>
            <a:pPr marL="171450" marR="0" lvl="0" indent="-171450" fontAlgn="auto">
              <a:lnSpc>
                <a:spcPct val="100000"/>
              </a:lnSpc>
              <a:spcBef>
                <a:spcPts val="0"/>
              </a:spcBef>
              <a:spcAft>
                <a:spcPts val="400"/>
              </a:spcAft>
              <a:buClrTx/>
              <a:buSzTx/>
              <a:buFont typeface="System Font Regular"/>
              <a:buChar char="・"/>
              <a:tabLst/>
              <a:defRPr/>
            </a:pPr>
            <a:r>
              <a:rPr lang="en-US" sz="1100"/>
              <a:t>Works with Executive Sponsor for Communications and Cascade</a:t>
            </a:r>
          </a:p>
        </p:txBody>
      </p:sp>
      <p:sp>
        <p:nvSpPr>
          <p:cNvPr id="42" name="Rectangle: Rounded Corners 25">
            <a:extLst>
              <a:ext uri="{FF2B5EF4-FFF2-40B4-BE49-F238E27FC236}">
                <a16:creationId xmlns:a16="http://schemas.microsoft.com/office/drawing/2014/main" id="{4FD1BD8F-80F6-B93F-3440-3AB12ADB0193}"/>
              </a:ext>
              <a:ext uri="{C183D7F6-B498-43B3-948B-1728B52AA6E4}">
                <adec:decorative xmlns:adec="http://schemas.microsoft.com/office/drawing/2017/decorative" val="1"/>
              </a:ext>
            </a:extLst>
          </p:cNvPr>
          <p:cNvSpPr/>
          <p:nvPr/>
        </p:nvSpPr>
        <p:spPr>
          <a:xfrm>
            <a:off x="8161920" y="3992080"/>
            <a:ext cx="3050993" cy="731490"/>
          </a:xfrm>
          <a:prstGeom prst="roundRect">
            <a:avLst>
              <a:gd name="adj" fmla="val 10602"/>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600">
              <a:solidFill>
                <a:schemeClr val="tx1"/>
              </a:solidFill>
              <a:latin typeface="Segoe UI"/>
              <a:cs typeface="Segoe UI" pitchFamily="34" charset="0"/>
            </a:endParaRPr>
          </a:p>
        </p:txBody>
      </p:sp>
      <p:sp>
        <p:nvSpPr>
          <p:cNvPr id="43" name="TextBox 42">
            <a:extLst>
              <a:ext uri="{FF2B5EF4-FFF2-40B4-BE49-F238E27FC236}">
                <a16:creationId xmlns:a16="http://schemas.microsoft.com/office/drawing/2014/main" id="{7256C03A-B97F-93F7-986A-B96DB72EECE9}"/>
              </a:ext>
            </a:extLst>
          </p:cNvPr>
          <p:cNvSpPr txBox="1"/>
          <p:nvPr/>
        </p:nvSpPr>
        <p:spPr>
          <a:xfrm>
            <a:off x="8244001" y="4124180"/>
            <a:ext cx="2934305" cy="482183"/>
          </a:xfrm>
          <a:prstGeom prst="rect">
            <a:avLst/>
          </a:prstGeom>
          <a:noFill/>
        </p:spPr>
        <p:txBody>
          <a:bodyPr wrap="square" rtlCol="0">
            <a:spAutoFit/>
          </a:bodyPr>
          <a:lstStyle/>
          <a:p>
            <a:pPr marL="171450" marR="0" lvl="0" indent="-171450" fontAlgn="auto">
              <a:lnSpc>
                <a:spcPct val="100000"/>
              </a:lnSpc>
              <a:spcBef>
                <a:spcPts val="0"/>
              </a:spcBef>
              <a:spcAft>
                <a:spcPts val="400"/>
              </a:spcAft>
              <a:buClrTx/>
              <a:buSzTx/>
              <a:buFont typeface="System Font Regular"/>
              <a:buChar char="・"/>
              <a:tabLst/>
              <a:defRPr/>
            </a:pPr>
            <a:r>
              <a:rPr lang="en-US" sz="1100"/>
              <a:t>Provide local support</a:t>
            </a:r>
          </a:p>
          <a:p>
            <a:pPr marL="171450" marR="0" lvl="0" indent="-171450" fontAlgn="auto">
              <a:lnSpc>
                <a:spcPct val="100000"/>
              </a:lnSpc>
              <a:spcBef>
                <a:spcPts val="0"/>
              </a:spcBef>
              <a:spcAft>
                <a:spcPts val="400"/>
              </a:spcAft>
              <a:buClrTx/>
              <a:buSzTx/>
              <a:buFont typeface="System Font Regular"/>
              <a:buChar char="・"/>
              <a:tabLst/>
              <a:defRPr/>
            </a:pPr>
            <a:r>
              <a:rPr lang="en-US" sz="1100"/>
              <a:t>Provide local training as needed</a:t>
            </a:r>
          </a:p>
        </p:txBody>
      </p:sp>
      <p:sp>
        <p:nvSpPr>
          <p:cNvPr id="45" name="Rectangle: Rounded Corners 15">
            <a:extLst>
              <a:ext uri="{FF2B5EF4-FFF2-40B4-BE49-F238E27FC236}">
                <a16:creationId xmlns:a16="http://schemas.microsoft.com/office/drawing/2014/main" id="{EBA114F9-96E7-634C-B498-BC060BCF92BC}"/>
              </a:ext>
              <a:ext uri="{C183D7F6-B498-43B3-948B-1728B52AA6E4}">
                <adec:decorative xmlns:adec="http://schemas.microsoft.com/office/drawing/2017/decorative" val="0"/>
              </a:ext>
            </a:extLst>
          </p:cNvPr>
          <p:cNvSpPr/>
          <p:nvPr/>
        </p:nvSpPr>
        <p:spPr>
          <a:xfrm>
            <a:off x="4533334" y="5143563"/>
            <a:ext cx="4545092" cy="470576"/>
          </a:xfrm>
          <a:prstGeom prst="roundRect">
            <a:avLst>
              <a:gd name="adj" fmla="val 15277"/>
            </a:avLst>
          </a:prstGeom>
          <a:solidFill>
            <a:schemeClr val="bg1"/>
          </a:solidFill>
          <a:ln>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Aft>
                <a:spcPts val="600"/>
              </a:spcAft>
              <a:defRPr/>
            </a:pPr>
            <a:r>
              <a:rPr lang="en-US" sz="1050">
                <a:solidFill>
                  <a:prstClr val="black"/>
                </a:solidFill>
                <a:latin typeface="Segoe UI"/>
              </a:rPr>
              <a:t>Example model – Implementation teams can modify as needed.</a:t>
            </a:r>
            <a:br>
              <a:rPr lang="en-US" sz="1050">
                <a:solidFill>
                  <a:prstClr val="black"/>
                </a:solidFill>
                <a:latin typeface="Segoe UI"/>
              </a:rPr>
            </a:br>
            <a:r>
              <a:rPr lang="en-US" sz="1050">
                <a:solidFill>
                  <a:prstClr val="black"/>
                </a:solidFill>
                <a:latin typeface="Segoe UI"/>
              </a:rPr>
              <a:t>Supplier capacity may be added as needed for key activities.</a:t>
            </a:r>
          </a:p>
        </p:txBody>
      </p:sp>
    </p:spTree>
    <p:extLst>
      <p:ext uri="{BB962C8B-B14F-4D97-AF65-F5344CB8AC3E}">
        <p14:creationId xmlns:p14="http://schemas.microsoft.com/office/powerpoint/2010/main" val="340689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A36029FC-0738-8B56-B0D1-F2A7E11A01A8}"/>
              </a:ext>
              <a:ext uri="{C183D7F6-B498-43B3-948B-1728B52AA6E4}">
                <adec:decorative xmlns:adec="http://schemas.microsoft.com/office/drawing/2017/decorative" val="0"/>
              </a:ext>
            </a:extLst>
          </p:cNvPr>
          <p:cNvSpPr>
            <a:spLocks/>
          </p:cNvSpPr>
          <p:nvPr/>
        </p:nvSpPr>
        <p:spPr bwMode="auto">
          <a:xfrm>
            <a:off x="495301" y="2144908"/>
            <a:ext cx="1727200"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AI Council</a:t>
            </a:r>
          </a:p>
        </p:txBody>
      </p:sp>
      <p:sp>
        <p:nvSpPr>
          <p:cNvPr id="4" name="Title 6">
            <a:extLst>
              <a:ext uri="{FF2B5EF4-FFF2-40B4-BE49-F238E27FC236}">
                <a16:creationId xmlns:a16="http://schemas.microsoft.com/office/drawing/2014/main" id="{A030EFCF-B1D9-8990-DA9D-FFA9BBDA2AED}"/>
              </a:ext>
            </a:extLst>
          </p:cNvPr>
          <p:cNvSpPr txBox="1">
            <a:spLocks noGrp="1"/>
          </p:cNvSpPr>
          <p:nvPr>
            <p:ph type="title" idx="4294967295"/>
          </p:nvPr>
        </p:nvSpPr>
        <p:spPr>
          <a:xfrm>
            <a:off x="495300" y="2898605"/>
            <a:ext cx="4762352" cy="1259509"/>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A cross-functional and multidisciplinary body</a:t>
            </a:r>
            <a:endParaRPr kumimoji="0" lang="en-US" sz="2400" b="0" i="0" u="none" strike="noStrike" kern="1200" cap="none" spc="-5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8814E0A5-97B8-BD18-6DE7-D1FDDD8605E5}"/>
              </a:ext>
            </a:extLst>
          </p:cNvPr>
          <p:cNvSpPr txBox="1"/>
          <p:nvPr/>
        </p:nvSpPr>
        <p:spPr>
          <a:xfrm>
            <a:off x="396287" y="4158832"/>
            <a:ext cx="4618475" cy="1200329"/>
          </a:xfrm>
          <a:prstGeom prst="rect">
            <a:avLst/>
          </a:prstGeom>
          <a:noFill/>
        </p:spPr>
        <p:txBody>
          <a:bodyPr wrap="square">
            <a:spAutoFit/>
          </a:bodyPr>
          <a:lstStyle/>
          <a:p>
            <a:r>
              <a:rPr lang="en-US" sz="2400" spc="-50">
                <a:ln w="3175">
                  <a:noFill/>
                </a:ln>
                <a:latin typeface="Segoe UI" panose="020B0502040204020203" pitchFamily="34" charset="0"/>
                <a:ea typeface="+mn-ea"/>
                <a:cs typeface="Segoe UI" panose="020B0502040204020203" pitchFamily="34" charset="0"/>
              </a:rPr>
              <a:t>that oversees and guides the development, deployment and evaluation of AI capabilities. </a:t>
            </a:r>
            <a:endParaRPr lang="en-US" sz="2400"/>
          </a:p>
        </p:txBody>
      </p:sp>
      <p:sp useBgFill="1">
        <p:nvSpPr>
          <p:cNvPr id="18" name="Rounded Rectangle 1">
            <a:extLst>
              <a:ext uri="{FF2B5EF4-FFF2-40B4-BE49-F238E27FC236}">
                <a16:creationId xmlns:a16="http://schemas.microsoft.com/office/drawing/2014/main" id="{60153AFC-8DD6-E2E7-BCA5-0FF761A9DE5E}"/>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4" name="Text Placeholder 2">
            <a:extLst>
              <a:ext uri="{FF2B5EF4-FFF2-40B4-BE49-F238E27FC236}">
                <a16:creationId xmlns:a16="http://schemas.microsoft.com/office/drawing/2014/main" id="{14C0F60B-7BC9-EA7D-D0F3-C492867786C2}"/>
              </a:ext>
            </a:extLst>
          </p:cNvPr>
          <p:cNvSpPr txBox="1">
            <a:spLocks/>
          </p:cNvSpPr>
          <p:nvPr/>
        </p:nvSpPr>
        <p:spPr>
          <a:xfrm>
            <a:off x="6785546" y="1385691"/>
            <a:ext cx="4529044" cy="64633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t>It is essential for organizations to establish a governance framework that ensures the responsible and ethical use of AI across their operations and stakeholders.</a:t>
            </a:r>
          </a:p>
        </p:txBody>
      </p:sp>
      <p:sp>
        <p:nvSpPr>
          <p:cNvPr id="35" name="Text Placeholder 2">
            <a:extLst>
              <a:ext uri="{FF2B5EF4-FFF2-40B4-BE49-F238E27FC236}">
                <a16:creationId xmlns:a16="http://schemas.microsoft.com/office/drawing/2014/main" id="{6DCC9390-5C94-40A8-610C-8F303FFA4ACD}"/>
              </a:ext>
            </a:extLst>
          </p:cNvPr>
          <p:cNvSpPr txBox="1">
            <a:spLocks/>
          </p:cNvSpPr>
          <p:nvPr/>
        </p:nvSpPr>
        <p:spPr>
          <a:xfrm>
            <a:off x="6785546" y="2487894"/>
            <a:ext cx="4529044" cy="215443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a:t>One way to achieve this is to create an AI Council, a cross-functional and multidisciplinary body that oversees and guides the development, deployment, and evaluation of AI solutions within the organization. An AI Council can help to align the organization's AI strategy with its vision, values, and goals, as well as to identify and mitigate potential risks and harms of AI. An AI Council can also foster a culture of trust, collaboration, and innovation among the AI practitioners, users, and beneficiaries within and outside the organization.</a:t>
            </a:r>
          </a:p>
        </p:txBody>
      </p:sp>
      <p:cxnSp>
        <p:nvCxnSpPr>
          <p:cNvPr id="37" name="Straight Connector 36">
            <a:extLst>
              <a:ext uri="{FF2B5EF4-FFF2-40B4-BE49-F238E27FC236}">
                <a16:creationId xmlns:a16="http://schemas.microsoft.com/office/drawing/2014/main" id="{6D4AC3C4-CF0E-E14E-09CE-B5CEA6E1013F}"/>
              </a:ext>
              <a:ext uri="{C183D7F6-B498-43B3-948B-1728B52AA6E4}">
                <adec:decorative xmlns:adec="http://schemas.microsoft.com/office/drawing/2017/decorative" val="1"/>
              </a:ext>
            </a:extLst>
          </p:cNvPr>
          <p:cNvCxnSpPr>
            <a:cxnSpLocks/>
          </p:cNvCxnSpPr>
          <p:nvPr/>
        </p:nvCxnSpPr>
        <p:spPr>
          <a:xfrm>
            <a:off x="5840963" y="2248330"/>
            <a:ext cx="58557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Graphic 55">
            <a:extLst>
              <a:ext uri="{FF2B5EF4-FFF2-40B4-BE49-F238E27FC236}">
                <a16:creationId xmlns:a16="http://schemas.microsoft.com/office/drawing/2014/main" id="{F9B29352-E491-3779-8FC0-9CC5A6357A03}"/>
              </a:ext>
              <a:ext uri="{C183D7F6-B498-43B3-948B-1728B52AA6E4}">
                <adec:decorative xmlns:adec="http://schemas.microsoft.com/office/drawing/2017/decorative" val="1"/>
              </a:ext>
            </a:extLst>
          </p:cNvPr>
          <p:cNvSpPr/>
          <p:nvPr/>
        </p:nvSpPr>
        <p:spPr>
          <a:xfrm>
            <a:off x="6174060" y="1385691"/>
            <a:ext cx="419780" cy="419460"/>
          </a:xfrm>
          <a:custGeom>
            <a:avLst/>
            <a:gdLst>
              <a:gd name="connsiteX0" fmla="*/ 332793 w 465909"/>
              <a:gd name="connsiteY0" fmla="*/ 0 h 465554"/>
              <a:gd name="connsiteX1" fmla="*/ 399351 w 465909"/>
              <a:gd name="connsiteY1" fmla="*/ 66559 h 465554"/>
              <a:gd name="connsiteX2" fmla="*/ 399351 w 465909"/>
              <a:gd name="connsiteY2" fmla="*/ 225278 h 465554"/>
              <a:gd name="connsiteX3" fmla="*/ 314385 w 465909"/>
              <a:gd name="connsiteY3" fmla="*/ 265786 h 465554"/>
              <a:gd name="connsiteX4" fmla="*/ 327557 w 465909"/>
              <a:gd name="connsiteY4" fmla="*/ 332438 h 465554"/>
              <a:gd name="connsiteX5" fmla="*/ 321699 w 465909"/>
              <a:gd name="connsiteY5" fmla="*/ 332438 h 465554"/>
              <a:gd name="connsiteX6" fmla="*/ 266234 w 465909"/>
              <a:gd name="connsiteY6" fmla="*/ 387903 h 465554"/>
              <a:gd name="connsiteX7" fmla="*/ 266833 w 465909"/>
              <a:gd name="connsiteY7" fmla="*/ 399351 h 465554"/>
              <a:gd name="connsiteX8" fmla="*/ 66559 w 465909"/>
              <a:gd name="connsiteY8" fmla="*/ 399351 h 465554"/>
              <a:gd name="connsiteX9" fmla="*/ 0 w 465909"/>
              <a:gd name="connsiteY9" fmla="*/ 332793 h 465554"/>
              <a:gd name="connsiteX10" fmla="*/ 0 w 465909"/>
              <a:gd name="connsiteY10" fmla="*/ 66559 h 465554"/>
              <a:gd name="connsiteX11" fmla="*/ 66559 w 465909"/>
              <a:gd name="connsiteY11" fmla="*/ 0 h 465554"/>
              <a:gd name="connsiteX12" fmla="*/ 332793 w 465909"/>
              <a:gd name="connsiteY12" fmla="*/ 0 h 465554"/>
              <a:gd name="connsiteX13" fmla="*/ 298848 w 465909"/>
              <a:gd name="connsiteY13" fmla="*/ 110265 h 465554"/>
              <a:gd name="connsiteX14" fmla="*/ 155303 w 465909"/>
              <a:gd name="connsiteY14" fmla="*/ 253810 h 465554"/>
              <a:gd name="connsiteX15" fmla="*/ 100503 w 465909"/>
              <a:gd name="connsiteY15" fmla="*/ 199010 h 465554"/>
              <a:gd name="connsiteX16" fmla="*/ 76986 w 465909"/>
              <a:gd name="connsiteY16" fmla="*/ 199840 h 465554"/>
              <a:gd name="connsiteX17" fmla="*/ 76986 w 465909"/>
              <a:gd name="connsiteY17" fmla="*/ 222527 h 465554"/>
              <a:gd name="connsiteX18" fmla="*/ 143545 w 465909"/>
              <a:gd name="connsiteY18" fmla="*/ 289086 h 465554"/>
              <a:gd name="connsiteX19" fmla="*/ 167062 w 465909"/>
              <a:gd name="connsiteY19" fmla="*/ 289086 h 465554"/>
              <a:gd name="connsiteX20" fmla="*/ 322365 w 465909"/>
              <a:gd name="connsiteY20" fmla="*/ 133783 h 465554"/>
              <a:gd name="connsiteX21" fmla="*/ 321535 w 465909"/>
              <a:gd name="connsiteY21" fmla="*/ 110265 h 465554"/>
              <a:gd name="connsiteX22" fmla="*/ 298848 w 465909"/>
              <a:gd name="connsiteY22" fmla="*/ 110265 h 465554"/>
              <a:gd name="connsiteX23" fmla="*/ 377165 w 465909"/>
              <a:gd name="connsiteY23" fmla="*/ 243693 h 465554"/>
              <a:gd name="connsiteX24" fmla="*/ 422939 w 465909"/>
              <a:gd name="connsiteY24" fmla="*/ 286616 h 465554"/>
              <a:gd name="connsiteX25" fmla="*/ 380016 w 465909"/>
              <a:gd name="connsiteY25" fmla="*/ 332391 h 465554"/>
              <a:gd name="connsiteX26" fmla="*/ 377209 w 465909"/>
              <a:gd name="connsiteY26" fmla="*/ 332393 h 465554"/>
              <a:gd name="connsiteX27" fmla="*/ 334239 w 465909"/>
              <a:gd name="connsiteY27" fmla="*/ 286661 h 465554"/>
              <a:gd name="connsiteX28" fmla="*/ 377165 w 465909"/>
              <a:gd name="connsiteY28" fmla="*/ 243693 h 465554"/>
              <a:gd name="connsiteX29" fmla="*/ 321699 w 465909"/>
              <a:gd name="connsiteY29" fmla="*/ 354624 h 465554"/>
              <a:gd name="connsiteX30" fmla="*/ 432630 w 465909"/>
              <a:gd name="connsiteY30" fmla="*/ 354624 h 465554"/>
              <a:gd name="connsiteX31" fmla="*/ 465910 w 465909"/>
              <a:gd name="connsiteY31" fmla="*/ 387903 h 465554"/>
              <a:gd name="connsiteX32" fmla="*/ 439020 w 465909"/>
              <a:gd name="connsiteY32" fmla="*/ 445898 h 465554"/>
              <a:gd name="connsiteX33" fmla="*/ 377165 w 465909"/>
              <a:gd name="connsiteY33" fmla="*/ 465555 h 465554"/>
              <a:gd name="connsiteX34" fmla="*/ 315310 w 465909"/>
              <a:gd name="connsiteY34" fmla="*/ 445898 h 465554"/>
              <a:gd name="connsiteX35" fmla="*/ 289175 w 465909"/>
              <a:gd name="connsiteY35" fmla="*/ 399351 h 465554"/>
              <a:gd name="connsiteX36" fmla="*/ 288420 w 465909"/>
              <a:gd name="connsiteY36" fmla="*/ 387903 h 465554"/>
              <a:gd name="connsiteX37" fmla="*/ 321699 w 465909"/>
              <a:gd name="connsiteY37" fmla="*/ 354624 h 46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5909" h="465554">
                <a:moveTo>
                  <a:pt x="332793" y="0"/>
                </a:moveTo>
                <a:cubicBezTo>
                  <a:pt x="369553" y="0"/>
                  <a:pt x="399351" y="29799"/>
                  <a:pt x="399351" y="66559"/>
                </a:cubicBezTo>
                <a:lnTo>
                  <a:pt x="399351" y="225278"/>
                </a:lnTo>
                <a:cubicBezTo>
                  <a:pt x="364703" y="213001"/>
                  <a:pt x="326662" y="231138"/>
                  <a:pt x="314385" y="265786"/>
                </a:cubicBezTo>
                <a:cubicBezTo>
                  <a:pt x="306251" y="288740"/>
                  <a:pt x="311303" y="314303"/>
                  <a:pt x="327557" y="332438"/>
                </a:cubicBezTo>
                <a:lnTo>
                  <a:pt x="321699" y="332438"/>
                </a:lnTo>
                <a:cubicBezTo>
                  <a:pt x="291067" y="332438"/>
                  <a:pt x="266234" y="357271"/>
                  <a:pt x="266234" y="387903"/>
                </a:cubicBezTo>
                <a:cubicBezTo>
                  <a:pt x="266234" y="391786"/>
                  <a:pt x="266456" y="395624"/>
                  <a:pt x="266833" y="399351"/>
                </a:cubicBezTo>
                <a:lnTo>
                  <a:pt x="66559" y="399351"/>
                </a:lnTo>
                <a:cubicBezTo>
                  <a:pt x="29799" y="399351"/>
                  <a:pt x="0" y="369553"/>
                  <a:pt x="0" y="332793"/>
                </a:cubicBezTo>
                <a:lnTo>
                  <a:pt x="0" y="66559"/>
                </a:lnTo>
                <a:cubicBezTo>
                  <a:pt x="0" y="29799"/>
                  <a:pt x="29799" y="0"/>
                  <a:pt x="66559" y="0"/>
                </a:cubicBezTo>
                <a:lnTo>
                  <a:pt x="332793" y="0"/>
                </a:lnTo>
                <a:close/>
                <a:moveTo>
                  <a:pt x="298848" y="110265"/>
                </a:moveTo>
                <a:lnTo>
                  <a:pt x="155303" y="253810"/>
                </a:lnTo>
                <a:lnTo>
                  <a:pt x="100503" y="199010"/>
                </a:lnTo>
                <a:cubicBezTo>
                  <a:pt x="93780" y="192745"/>
                  <a:pt x="83251" y="193117"/>
                  <a:pt x="76986" y="199840"/>
                </a:cubicBezTo>
                <a:cubicBezTo>
                  <a:pt x="71031" y="206229"/>
                  <a:pt x="71031" y="216138"/>
                  <a:pt x="76986" y="222527"/>
                </a:cubicBezTo>
                <a:lnTo>
                  <a:pt x="143545" y="289086"/>
                </a:lnTo>
                <a:cubicBezTo>
                  <a:pt x="150041" y="295575"/>
                  <a:pt x="160565" y="295575"/>
                  <a:pt x="167062" y="289086"/>
                </a:cubicBezTo>
                <a:lnTo>
                  <a:pt x="322365" y="133783"/>
                </a:lnTo>
                <a:cubicBezTo>
                  <a:pt x="328630" y="127059"/>
                  <a:pt x="328258" y="116530"/>
                  <a:pt x="321535" y="110265"/>
                </a:cubicBezTo>
                <a:cubicBezTo>
                  <a:pt x="315146" y="104311"/>
                  <a:pt x="305237" y="104311"/>
                  <a:pt x="298848" y="110265"/>
                </a:cubicBezTo>
                <a:close/>
                <a:moveTo>
                  <a:pt x="377165" y="243693"/>
                </a:moveTo>
                <a:cubicBezTo>
                  <a:pt x="401658" y="242905"/>
                  <a:pt x="422152" y="262123"/>
                  <a:pt x="422939" y="286616"/>
                </a:cubicBezTo>
                <a:cubicBezTo>
                  <a:pt x="423727" y="311110"/>
                  <a:pt x="404509" y="331606"/>
                  <a:pt x="380016" y="332391"/>
                </a:cubicBezTo>
                <a:cubicBezTo>
                  <a:pt x="379080" y="332422"/>
                  <a:pt x="378143" y="332422"/>
                  <a:pt x="377209" y="332393"/>
                </a:cubicBezTo>
                <a:cubicBezTo>
                  <a:pt x="352716" y="331630"/>
                  <a:pt x="333476" y="311157"/>
                  <a:pt x="334239" y="286661"/>
                </a:cubicBezTo>
                <a:cubicBezTo>
                  <a:pt x="334967" y="263257"/>
                  <a:pt x="353761" y="244445"/>
                  <a:pt x="377165" y="243693"/>
                </a:cubicBezTo>
                <a:close/>
                <a:moveTo>
                  <a:pt x="321699" y="354624"/>
                </a:moveTo>
                <a:lnTo>
                  <a:pt x="432630" y="354624"/>
                </a:lnTo>
                <a:cubicBezTo>
                  <a:pt x="451009" y="354624"/>
                  <a:pt x="465910" y="369524"/>
                  <a:pt x="465910" y="387903"/>
                </a:cubicBezTo>
                <a:cubicBezTo>
                  <a:pt x="465910" y="412663"/>
                  <a:pt x="455726" y="432497"/>
                  <a:pt x="439020" y="445898"/>
                </a:cubicBezTo>
                <a:cubicBezTo>
                  <a:pt x="422580" y="459098"/>
                  <a:pt x="400527" y="465555"/>
                  <a:pt x="377165" y="465555"/>
                </a:cubicBezTo>
                <a:cubicBezTo>
                  <a:pt x="353803" y="465555"/>
                  <a:pt x="331750" y="459121"/>
                  <a:pt x="315310" y="445898"/>
                </a:cubicBezTo>
                <a:cubicBezTo>
                  <a:pt x="300851" y="434394"/>
                  <a:pt x="291471" y="417686"/>
                  <a:pt x="289175" y="399351"/>
                </a:cubicBezTo>
                <a:cubicBezTo>
                  <a:pt x="288666" y="395557"/>
                  <a:pt x="288414" y="391732"/>
                  <a:pt x="288420" y="387903"/>
                </a:cubicBezTo>
                <a:cubicBezTo>
                  <a:pt x="288420" y="369524"/>
                  <a:pt x="303320" y="354624"/>
                  <a:pt x="321699" y="354624"/>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61" name="Graphic 59">
            <a:extLst>
              <a:ext uri="{FF2B5EF4-FFF2-40B4-BE49-F238E27FC236}">
                <a16:creationId xmlns:a16="http://schemas.microsoft.com/office/drawing/2014/main" id="{3FBD007A-C352-0E83-61F0-432FEC58D372}"/>
              </a:ext>
              <a:ext uri="{C183D7F6-B498-43B3-948B-1728B52AA6E4}">
                <adec:decorative xmlns:adec="http://schemas.microsoft.com/office/drawing/2017/decorative" val="1"/>
              </a:ext>
            </a:extLst>
          </p:cNvPr>
          <p:cNvSpPr/>
          <p:nvPr/>
        </p:nvSpPr>
        <p:spPr>
          <a:xfrm>
            <a:off x="6174059" y="2481556"/>
            <a:ext cx="430099" cy="409618"/>
          </a:xfrm>
          <a:custGeom>
            <a:avLst/>
            <a:gdLst>
              <a:gd name="connsiteX0" fmla="*/ 452893 w 745707"/>
              <a:gd name="connsiteY0" fmla="*/ 248569 h 710197"/>
              <a:gd name="connsiteX1" fmla="*/ 512479 w 745707"/>
              <a:gd name="connsiteY1" fmla="*/ 292956 h 710197"/>
              <a:gd name="connsiteX2" fmla="*/ 488261 w 745707"/>
              <a:gd name="connsiteY2" fmla="*/ 292956 h 710197"/>
              <a:gd name="connsiteX3" fmla="*/ 390609 w 745707"/>
              <a:gd name="connsiteY3" fmla="*/ 390609 h 710197"/>
              <a:gd name="connsiteX4" fmla="*/ 390609 w 745707"/>
              <a:gd name="connsiteY4" fmla="*/ 392384 h 710197"/>
              <a:gd name="connsiteX5" fmla="*/ 319589 w 745707"/>
              <a:gd name="connsiteY5" fmla="*/ 479383 h 710197"/>
              <a:gd name="connsiteX6" fmla="*/ 319589 w 745707"/>
              <a:gd name="connsiteY6" fmla="*/ 635201 h 710197"/>
              <a:gd name="connsiteX7" fmla="*/ 195375 w 745707"/>
              <a:gd name="connsiteY7" fmla="*/ 479348 h 710197"/>
              <a:gd name="connsiteX8" fmla="*/ 195375 w 745707"/>
              <a:gd name="connsiteY8" fmla="*/ 310711 h 710197"/>
              <a:gd name="connsiteX9" fmla="*/ 257518 w 745707"/>
              <a:gd name="connsiteY9" fmla="*/ 248569 h 710197"/>
              <a:gd name="connsiteX10" fmla="*/ 452893 w 745707"/>
              <a:gd name="connsiteY10" fmla="*/ 248569 h 710197"/>
              <a:gd name="connsiteX11" fmla="*/ 612545 w 745707"/>
              <a:gd name="connsiteY11" fmla="*/ 292956 h 710197"/>
              <a:gd name="connsiteX12" fmla="*/ 710198 w 745707"/>
              <a:gd name="connsiteY12" fmla="*/ 390183 h 710197"/>
              <a:gd name="connsiteX13" fmla="*/ 710198 w 745707"/>
              <a:gd name="connsiteY13" fmla="*/ 310711 h 710197"/>
              <a:gd name="connsiteX14" fmla="*/ 648055 w 745707"/>
              <a:gd name="connsiteY14" fmla="*/ 248569 h 710197"/>
              <a:gd name="connsiteX15" fmla="*/ 528209 w 745707"/>
              <a:gd name="connsiteY15" fmla="*/ 248569 h 710197"/>
              <a:gd name="connsiteX16" fmla="*/ 548947 w 745707"/>
              <a:gd name="connsiteY16" fmla="*/ 292956 h 710197"/>
              <a:gd name="connsiteX17" fmla="*/ 612545 w 745707"/>
              <a:gd name="connsiteY17" fmla="*/ 292956 h 710197"/>
              <a:gd name="connsiteX18" fmla="*/ 182201 w 745707"/>
              <a:gd name="connsiteY18" fmla="*/ 248569 h 710197"/>
              <a:gd name="connsiteX19" fmla="*/ 160185 w 745707"/>
              <a:gd name="connsiteY19" fmla="*/ 302899 h 710197"/>
              <a:gd name="connsiteX20" fmla="*/ 159830 w 745707"/>
              <a:gd name="connsiteY20" fmla="*/ 310711 h 710197"/>
              <a:gd name="connsiteX21" fmla="*/ 159830 w 745707"/>
              <a:gd name="connsiteY21" fmla="*/ 479348 h 710197"/>
              <a:gd name="connsiteX22" fmla="*/ 178792 w 745707"/>
              <a:gd name="connsiteY22" fmla="*/ 563329 h 710197"/>
              <a:gd name="connsiteX23" fmla="*/ 4827 w 745707"/>
              <a:gd name="connsiteY23" fmla="*/ 462797 h 710197"/>
              <a:gd name="connsiteX24" fmla="*/ 0 w 745707"/>
              <a:gd name="connsiteY24" fmla="*/ 426083 h 710197"/>
              <a:gd name="connsiteX25" fmla="*/ 0 w 745707"/>
              <a:gd name="connsiteY25" fmla="*/ 310711 h 710197"/>
              <a:gd name="connsiteX26" fmla="*/ 57029 w 745707"/>
              <a:gd name="connsiteY26" fmla="*/ 248782 h 710197"/>
              <a:gd name="connsiteX27" fmla="*/ 62142 w 745707"/>
              <a:gd name="connsiteY27" fmla="*/ 248569 h 710197"/>
              <a:gd name="connsiteX28" fmla="*/ 182201 w 745707"/>
              <a:gd name="connsiteY28" fmla="*/ 248569 h 710197"/>
              <a:gd name="connsiteX29" fmla="*/ 355099 w 745707"/>
              <a:gd name="connsiteY29" fmla="*/ 0 h 710197"/>
              <a:gd name="connsiteX30" fmla="*/ 461628 w 745707"/>
              <a:gd name="connsiteY30" fmla="*/ 106530 h 710197"/>
              <a:gd name="connsiteX31" fmla="*/ 355099 w 745707"/>
              <a:gd name="connsiteY31" fmla="*/ 213059 h 710197"/>
              <a:gd name="connsiteX32" fmla="*/ 248569 w 745707"/>
              <a:gd name="connsiteY32" fmla="*/ 106530 h 710197"/>
              <a:gd name="connsiteX33" fmla="*/ 355099 w 745707"/>
              <a:gd name="connsiteY33" fmla="*/ 0 h 710197"/>
              <a:gd name="connsiteX34" fmla="*/ 585913 w 745707"/>
              <a:gd name="connsiteY34" fmla="*/ 35510 h 710197"/>
              <a:gd name="connsiteX35" fmla="*/ 674688 w 745707"/>
              <a:gd name="connsiteY35" fmla="*/ 124285 h 710197"/>
              <a:gd name="connsiteX36" fmla="*/ 585913 w 745707"/>
              <a:gd name="connsiteY36" fmla="*/ 213059 h 710197"/>
              <a:gd name="connsiteX37" fmla="*/ 497138 w 745707"/>
              <a:gd name="connsiteY37" fmla="*/ 124285 h 710197"/>
              <a:gd name="connsiteX38" fmla="*/ 585913 w 745707"/>
              <a:gd name="connsiteY38" fmla="*/ 35510 h 710197"/>
              <a:gd name="connsiteX39" fmla="*/ 124285 w 745707"/>
              <a:gd name="connsiteY39" fmla="*/ 35510 h 710197"/>
              <a:gd name="connsiteX40" fmla="*/ 213059 w 745707"/>
              <a:gd name="connsiteY40" fmla="*/ 124285 h 710197"/>
              <a:gd name="connsiteX41" fmla="*/ 124285 w 745707"/>
              <a:gd name="connsiteY41" fmla="*/ 213059 h 710197"/>
              <a:gd name="connsiteX42" fmla="*/ 35510 w 745707"/>
              <a:gd name="connsiteY42" fmla="*/ 124285 h 710197"/>
              <a:gd name="connsiteX43" fmla="*/ 124285 w 745707"/>
              <a:gd name="connsiteY43" fmla="*/ 35510 h 710197"/>
              <a:gd name="connsiteX44" fmla="*/ 426119 w 745707"/>
              <a:gd name="connsiteY44" fmla="*/ 426119 h 710197"/>
              <a:gd name="connsiteX45" fmla="*/ 408364 w 745707"/>
              <a:gd name="connsiteY45" fmla="*/ 426119 h 710197"/>
              <a:gd name="connsiteX46" fmla="*/ 355099 w 745707"/>
              <a:gd name="connsiteY46" fmla="*/ 479383 h 710197"/>
              <a:gd name="connsiteX47" fmla="*/ 355099 w 745707"/>
              <a:gd name="connsiteY47" fmla="*/ 532648 h 710197"/>
              <a:gd name="connsiteX48" fmla="*/ 443873 w 745707"/>
              <a:gd name="connsiteY48" fmla="*/ 532648 h 710197"/>
              <a:gd name="connsiteX49" fmla="*/ 443873 w 745707"/>
              <a:gd name="connsiteY49" fmla="*/ 523771 h 710197"/>
              <a:gd name="connsiteX50" fmla="*/ 470506 w 745707"/>
              <a:gd name="connsiteY50" fmla="*/ 497138 h 710197"/>
              <a:gd name="connsiteX51" fmla="*/ 497138 w 745707"/>
              <a:gd name="connsiteY51" fmla="*/ 523771 h 710197"/>
              <a:gd name="connsiteX52" fmla="*/ 497138 w 745707"/>
              <a:gd name="connsiteY52" fmla="*/ 532648 h 710197"/>
              <a:gd name="connsiteX53" fmla="*/ 603668 w 745707"/>
              <a:gd name="connsiteY53" fmla="*/ 532648 h 710197"/>
              <a:gd name="connsiteX54" fmla="*/ 603668 w 745707"/>
              <a:gd name="connsiteY54" fmla="*/ 523771 h 710197"/>
              <a:gd name="connsiteX55" fmla="*/ 630300 w 745707"/>
              <a:gd name="connsiteY55" fmla="*/ 497138 h 710197"/>
              <a:gd name="connsiteX56" fmla="*/ 656933 w 745707"/>
              <a:gd name="connsiteY56" fmla="*/ 523771 h 710197"/>
              <a:gd name="connsiteX57" fmla="*/ 656933 w 745707"/>
              <a:gd name="connsiteY57" fmla="*/ 532648 h 710197"/>
              <a:gd name="connsiteX58" fmla="*/ 745707 w 745707"/>
              <a:gd name="connsiteY58" fmla="*/ 532648 h 710197"/>
              <a:gd name="connsiteX59" fmla="*/ 745707 w 745707"/>
              <a:gd name="connsiteY59" fmla="*/ 479383 h 710197"/>
              <a:gd name="connsiteX60" fmla="*/ 692443 w 745707"/>
              <a:gd name="connsiteY60" fmla="*/ 426119 h 710197"/>
              <a:gd name="connsiteX61" fmla="*/ 674688 w 745707"/>
              <a:gd name="connsiteY61" fmla="*/ 426119 h 710197"/>
              <a:gd name="connsiteX62" fmla="*/ 674688 w 745707"/>
              <a:gd name="connsiteY62" fmla="*/ 390609 h 710197"/>
              <a:gd name="connsiteX63" fmla="*/ 612545 w 745707"/>
              <a:gd name="connsiteY63" fmla="*/ 328466 h 710197"/>
              <a:gd name="connsiteX64" fmla="*/ 488261 w 745707"/>
              <a:gd name="connsiteY64" fmla="*/ 328466 h 710197"/>
              <a:gd name="connsiteX65" fmla="*/ 426119 w 745707"/>
              <a:gd name="connsiteY65" fmla="*/ 390609 h 710197"/>
              <a:gd name="connsiteX66" fmla="*/ 426119 w 745707"/>
              <a:gd name="connsiteY66" fmla="*/ 426119 h 710197"/>
              <a:gd name="connsiteX67" fmla="*/ 479383 w 745707"/>
              <a:gd name="connsiteY67" fmla="*/ 390609 h 710197"/>
              <a:gd name="connsiteX68" fmla="*/ 488261 w 745707"/>
              <a:gd name="connsiteY68" fmla="*/ 381731 h 710197"/>
              <a:gd name="connsiteX69" fmla="*/ 612545 w 745707"/>
              <a:gd name="connsiteY69" fmla="*/ 381731 h 710197"/>
              <a:gd name="connsiteX70" fmla="*/ 621423 w 745707"/>
              <a:gd name="connsiteY70" fmla="*/ 390609 h 710197"/>
              <a:gd name="connsiteX71" fmla="*/ 621423 w 745707"/>
              <a:gd name="connsiteY71" fmla="*/ 426119 h 710197"/>
              <a:gd name="connsiteX72" fmla="*/ 479383 w 745707"/>
              <a:gd name="connsiteY72" fmla="*/ 426119 h 710197"/>
              <a:gd name="connsiteX73" fmla="*/ 479383 w 745707"/>
              <a:gd name="connsiteY73" fmla="*/ 390609 h 710197"/>
              <a:gd name="connsiteX74" fmla="*/ 355099 w 745707"/>
              <a:gd name="connsiteY74" fmla="*/ 656933 h 710197"/>
              <a:gd name="connsiteX75" fmla="*/ 355099 w 745707"/>
              <a:gd name="connsiteY75" fmla="*/ 585913 h 710197"/>
              <a:gd name="connsiteX76" fmla="*/ 443873 w 745707"/>
              <a:gd name="connsiteY76" fmla="*/ 585913 h 710197"/>
              <a:gd name="connsiteX77" fmla="*/ 443873 w 745707"/>
              <a:gd name="connsiteY77" fmla="*/ 612545 h 710197"/>
              <a:gd name="connsiteX78" fmla="*/ 470506 w 745707"/>
              <a:gd name="connsiteY78" fmla="*/ 639178 h 710197"/>
              <a:gd name="connsiteX79" fmla="*/ 497138 w 745707"/>
              <a:gd name="connsiteY79" fmla="*/ 612545 h 710197"/>
              <a:gd name="connsiteX80" fmla="*/ 497138 w 745707"/>
              <a:gd name="connsiteY80" fmla="*/ 585913 h 710197"/>
              <a:gd name="connsiteX81" fmla="*/ 603668 w 745707"/>
              <a:gd name="connsiteY81" fmla="*/ 585913 h 710197"/>
              <a:gd name="connsiteX82" fmla="*/ 603668 w 745707"/>
              <a:gd name="connsiteY82" fmla="*/ 612545 h 710197"/>
              <a:gd name="connsiteX83" fmla="*/ 630300 w 745707"/>
              <a:gd name="connsiteY83" fmla="*/ 639178 h 710197"/>
              <a:gd name="connsiteX84" fmla="*/ 656933 w 745707"/>
              <a:gd name="connsiteY84" fmla="*/ 612545 h 710197"/>
              <a:gd name="connsiteX85" fmla="*/ 656933 w 745707"/>
              <a:gd name="connsiteY85" fmla="*/ 585913 h 710197"/>
              <a:gd name="connsiteX86" fmla="*/ 745707 w 745707"/>
              <a:gd name="connsiteY86" fmla="*/ 585913 h 710197"/>
              <a:gd name="connsiteX87" fmla="*/ 745707 w 745707"/>
              <a:gd name="connsiteY87" fmla="*/ 656933 h 710197"/>
              <a:gd name="connsiteX88" fmla="*/ 692443 w 745707"/>
              <a:gd name="connsiteY88" fmla="*/ 710198 h 710197"/>
              <a:gd name="connsiteX89" fmla="*/ 408364 w 745707"/>
              <a:gd name="connsiteY89" fmla="*/ 710198 h 710197"/>
              <a:gd name="connsiteX90" fmla="*/ 355099 w 745707"/>
              <a:gd name="connsiteY90" fmla="*/ 656933 h 71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45707" h="710197">
                <a:moveTo>
                  <a:pt x="452893" y="248569"/>
                </a:moveTo>
                <a:cubicBezTo>
                  <a:pt x="480388" y="248554"/>
                  <a:pt x="504624" y="266608"/>
                  <a:pt x="512479" y="292956"/>
                </a:cubicBezTo>
                <a:lnTo>
                  <a:pt x="488261" y="292956"/>
                </a:lnTo>
                <a:cubicBezTo>
                  <a:pt x="434328" y="292956"/>
                  <a:pt x="390609" y="336676"/>
                  <a:pt x="390609" y="390609"/>
                </a:cubicBezTo>
                <a:lnTo>
                  <a:pt x="390609" y="392384"/>
                </a:lnTo>
                <a:cubicBezTo>
                  <a:pt x="349268" y="400821"/>
                  <a:pt x="319582" y="437190"/>
                  <a:pt x="319589" y="479383"/>
                </a:cubicBezTo>
                <a:lnTo>
                  <a:pt x="319589" y="635201"/>
                </a:lnTo>
                <a:cubicBezTo>
                  <a:pt x="246913" y="618561"/>
                  <a:pt x="195382" y="553904"/>
                  <a:pt x="195375" y="479348"/>
                </a:cubicBezTo>
                <a:lnTo>
                  <a:pt x="195375" y="310711"/>
                </a:lnTo>
                <a:cubicBezTo>
                  <a:pt x="195375" y="276409"/>
                  <a:pt x="223180" y="248569"/>
                  <a:pt x="257518" y="248569"/>
                </a:cubicBezTo>
                <a:lnTo>
                  <a:pt x="452893" y="248569"/>
                </a:lnTo>
                <a:close/>
                <a:moveTo>
                  <a:pt x="612545" y="292956"/>
                </a:moveTo>
                <a:cubicBezTo>
                  <a:pt x="666311" y="292956"/>
                  <a:pt x="709963" y="336417"/>
                  <a:pt x="710198" y="390183"/>
                </a:cubicBezTo>
                <a:lnTo>
                  <a:pt x="710198" y="310711"/>
                </a:lnTo>
                <a:cubicBezTo>
                  <a:pt x="710198" y="276391"/>
                  <a:pt x="682376" y="248569"/>
                  <a:pt x="648055" y="248569"/>
                </a:cubicBezTo>
                <a:lnTo>
                  <a:pt x="528209" y="248569"/>
                </a:lnTo>
                <a:cubicBezTo>
                  <a:pt x="538578" y="261104"/>
                  <a:pt x="545858" y="276267"/>
                  <a:pt x="548947" y="292956"/>
                </a:cubicBezTo>
                <a:lnTo>
                  <a:pt x="612545" y="292956"/>
                </a:lnTo>
                <a:close/>
                <a:moveTo>
                  <a:pt x="182201" y="248569"/>
                </a:moveTo>
                <a:cubicBezTo>
                  <a:pt x="169773" y="263554"/>
                  <a:pt x="161783" y="282304"/>
                  <a:pt x="160185" y="302899"/>
                </a:cubicBezTo>
                <a:lnTo>
                  <a:pt x="159830" y="310711"/>
                </a:lnTo>
                <a:lnTo>
                  <a:pt x="159830" y="479348"/>
                </a:lnTo>
                <a:cubicBezTo>
                  <a:pt x="159830" y="509425"/>
                  <a:pt x="166648" y="537904"/>
                  <a:pt x="178792" y="563329"/>
                </a:cubicBezTo>
                <a:cubicBezTo>
                  <a:pt x="102992" y="583608"/>
                  <a:pt x="25105" y="538596"/>
                  <a:pt x="4827" y="462797"/>
                </a:cubicBezTo>
                <a:cubicBezTo>
                  <a:pt x="1623" y="450823"/>
                  <a:pt x="0" y="438479"/>
                  <a:pt x="0" y="426083"/>
                </a:cubicBezTo>
                <a:lnTo>
                  <a:pt x="0" y="310711"/>
                </a:lnTo>
                <a:cubicBezTo>
                  <a:pt x="1" y="278376"/>
                  <a:pt x="24802" y="251442"/>
                  <a:pt x="57029" y="248782"/>
                </a:cubicBezTo>
                <a:lnTo>
                  <a:pt x="62142" y="248569"/>
                </a:lnTo>
                <a:lnTo>
                  <a:pt x="182201" y="248569"/>
                </a:lnTo>
                <a:close/>
                <a:moveTo>
                  <a:pt x="355099" y="0"/>
                </a:moveTo>
                <a:cubicBezTo>
                  <a:pt x="413935" y="0"/>
                  <a:pt x="461628" y="47695"/>
                  <a:pt x="461628" y="106530"/>
                </a:cubicBezTo>
                <a:cubicBezTo>
                  <a:pt x="461628" y="165364"/>
                  <a:pt x="413935" y="213059"/>
                  <a:pt x="355099" y="213059"/>
                </a:cubicBezTo>
                <a:cubicBezTo>
                  <a:pt x="296262" y="213059"/>
                  <a:pt x="248569" y="165364"/>
                  <a:pt x="248569" y="106530"/>
                </a:cubicBezTo>
                <a:cubicBezTo>
                  <a:pt x="248569" y="47695"/>
                  <a:pt x="296262" y="0"/>
                  <a:pt x="355099" y="0"/>
                </a:cubicBezTo>
                <a:close/>
                <a:moveTo>
                  <a:pt x="585913" y="35510"/>
                </a:moveTo>
                <a:cubicBezTo>
                  <a:pt x="634941" y="35510"/>
                  <a:pt x="674688" y="75256"/>
                  <a:pt x="674688" y="124285"/>
                </a:cubicBezTo>
                <a:cubicBezTo>
                  <a:pt x="674688" y="173313"/>
                  <a:pt x="634941" y="213059"/>
                  <a:pt x="585913" y="213059"/>
                </a:cubicBezTo>
                <a:cubicBezTo>
                  <a:pt x="536885" y="213059"/>
                  <a:pt x="497138" y="173313"/>
                  <a:pt x="497138" y="124285"/>
                </a:cubicBezTo>
                <a:cubicBezTo>
                  <a:pt x="497138" y="75256"/>
                  <a:pt x="536885" y="35510"/>
                  <a:pt x="585913" y="35510"/>
                </a:cubicBezTo>
                <a:close/>
                <a:moveTo>
                  <a:pt x="124285" y="35510"/>
                </a:moveTo>
                <a:cubicBezTo>
                  <a:pt x="173313" y="35510"/>
                  <a:pt x="213059" y="75256"/>
                  <a:pt x="213059" y="124285"/>
                </a:cubicBezTo>
                <a:cubicBezTo>
                  <a:pt x="213059" y="173313"/>
                  <a:pt x="173313" y="213059"/>
                  <a:pt x="124285" y="213059"/>
                </a:cubicBezTo>
                <a:cubicBezTo>
                  <a:pt x="75256" y="213059"/>
                  <a:pt x="35510" y="173313"/>
                  <a:pt x="35510" y="124285"/>
                </a:cubicBezTo>
                <a:cubicBezTo>
                  <a:pt x="35510" y="75256"/>
                  <a:pt x="75256" y="35510"/>
                  <a:pt x="124285" y="35510"/>
                </a:cubicBezTo>
                <a:close/>
                <a:moveTo>
                  <a:pt x="426119" y="426119"/>
                </a:moveTo>
                <a:lnTo>
                  <a:pt x="408364" y="426119"/>
                </a:lnTo>
                <a:cubicBezTo>
                  <a:pt x="378947" y="426119"/>
                  <a:pt x="355099" y="449967"/>
                  <a:pt x="355099" y="479383"/>
                </a:cubicBezTo>
                <a:lnTo>
                  <a:pt x="355099" y="532648"/>
                </a:lnTo>
                <a:lnTo>
                  <a:pt x="443873" y="532648"/>
                </a:lnTo>
                <a:lnTo>
                  <a:pt x="443873" y="523771"/>
                </a:lnTo>
                <a:cubicBezTo>
                  <a:pt x="443873" y="509062"/>
                  <a:pt x="455798" y="497138"/>
                  <a:pt x="470506" y="497138"/>
                </a:cubicBezTo>
                <a:cubicBezTo>
                  <a:pt x="485214" y="497138"/>
                  <a:pt x="497138" y="509062"/>
                  <a:pt x="497138" y="523771"/>
                </a:cubicBezTo>
                <a:lnTo>
                  <a:pt x="497138" y="532648"/>
                </a:lnTo>
                <a:lnTo>
                  <a:pt x="603668" y="532648"/>
                </a:lnTo>
                <a:lnTo>
                  <a:pt x="603668" y="523771"/>
                </a:lnTo>
                <a:cubicBezTo>
                  <a:pt x="603668" y="509062"/>
                  <a:pt x="615592" y="497138"/>
                  <a:pt x="630300" y="497138"/>
                </a:cubicBezTo>
                <a:cubicBezTo>
                  <a:pt x="645008" y="497138"/>
                  <a:pt x="656933" y="509062"/>
                  <a:pt x="656933" y="523771"/>
                </a:cubicBezTo>
                <a:lnTo>
                  <a:pt x="656933" y="532648"/>
                </a:lnTo>
                <a:lnTo>
                  <a:pt x="745707" y="532648"/>
                </a:lnTo>
                <a:lnTo>
                  <a:pt x="745707" y="479383"/>
                </a:lnTo>
                <a:cubicBezTo>
                  <a:pt x="745707" y="449967"/>
                  <a:pt x="721859" y="426119"/>
                  <a:pt x="692443" y="426119"/>
                </a:cubicBezTo>
                <a:lnTo>
                  <a:pt x="674688" y="426119"/>
                </a:lnTo>
                <a:lnTo>
                  <a:pt x="674688" y="390609"/>
                </a:lnTo>
                <a:cubicBezTo>
                  <a:pt x="674688" y="356288"/>
                  <a:pt x="646866" y="328466"/>
                  <a:pt x="612545" y="328466"/>
                </a:cubicBezTo>
                <a:lnTo>
                  <a:pt x="488261" y="328466"/>
                </a:lnTo>
                <a:cubicBezTo>
                  <a:pt x="453940" y="328466"/>
                  <a:pt x="426119" y="356288"/>
                  <a:pt x="426119" y="390609"/>
                </a:cubicBezTo>
                <a:lnTo>
                  <a:pt x="426119" y="426119"/>
                </a:lnTo>
                <a:close/>
                <a:moveTo>
                  <a:pt x="479383" y="390609"/>
                </a:moveTo>
                <a:cubicBezTo>
                  <a:pt x="479383" y="385705"/>
                  <a:pt x="483357" y="381731"/>
                  <a:pt x="488261" y="381731"/>
                </a:cubicBezTo>
                <a:lnTo>
                  <a:pt x="612545" y="381731"/>
                </a:lnTo>
                <a:cubicBezTo>
                  <a:pt x="617449" y="381731"/>
                  <a:pt x="621423" y="385705"/>
                  <a:pt x="621423" y="390609"/>
                </a:cubicBezTo>
                <a:lnTo>
                  <a:pt x="621423" y="426119"/>
                </a:lnTo>
                <a:lnTo>
                  <a:pt x="479383" y="426119"/>
                </a:lnTo>
                <a:lnTo>
                  <a:pt x="479383" y="390609"/>
                </a:lnTo>
                <a:close/>
                <a:moveTo>
                  <a:pt x="355099" y="656933"/>
                </a:moveTo>
                <a:lnTo>
                  <a:pt x="355099" y="585913"/>
                </a:lnTo>
                <a:lnTo>
                  <a:pt x="443873" y="585913"/>
                </a:lnTo>
                <a:lnTo>
                  <a:pt x="443873" y="612545"/>
                </a:lnTo>
                <a:cubicBezTo>
                  <a:pt x="443873" y="627254"/>
                  <a:pt x="455798" y="639178"/>
                  <a:pt x="470506" y="639178"/>
                </a:cubicBezTo>
                <a:cubicBezTo>
                  <a:pt x="485214" y="639178"/>
                  <a:pt x="497138" y="627254"/>
                  <a:pt x="497138" y="612545"/>
                </a:cubicBezTo>
                <a:lnTo>
                  <a:pt x="497138" y="585913"/>
                </a:lnTo>
                <a:lnTo>
                  <a:pt x="603668" y="585913"/>
                </a:lnTo>
                <a:lnTo>
                  <a:pt x="603668" y="612545"/>
                </a:lnTo>
                <a:cubicBezTo>
                  <a:pt x="603668" y="627254"/>
                  <a:pt x="615592" y="639178"/>
                  <a:pt x="630300" y="639178"/>
                </a:cubicBezTo>
                <a:cubicBezTo>
                  <a:pt x="645008" y="639178"/>
                  <a:pt x="656933" y="627254"/>
                  <a:pt x="656933" y="612545"/>
                </a:cubicBezTo>
                <a:lnTo>
                  <a:pt x="656933" y="585913"/>
                </a:lnTo>
                <a:lnTo>
                  <a:pt x="745707" y="585913"/>
                </a:lnTo>
                <a:lnTo>
                  <a:pt x="745707" y="656933"/>
                </a:lnTo>
                <a:cubicBezTo>
                  <a:pt x="745707" y="686349"/>
                  <a:pt x="721859" y="710198"/>
                  <a:pt x="692443" y="710198"/>
                </a:cubicBezTo>
                <a:lnTo>
                  <a:pt x="408364" y="710198"/>
                </a:lnTo>
                <a:cubicBezTo>
                  <a:pt x="378947" y="710198"/>
                  <a:pt x="355099" y="686349"/>
                  <a:pt x="355099" y="65693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8" name="Rounded Rectangle 47">
            <a:extLst>
              <a:ext uri="{FF2B5EF4-FFF2-40B4-BE49-F238E27FC236}">
                <a16:creationId xmlns:a16="http://schemas.microsoft.com/office/drawing/2014/main" id="{BD32D184-1B4E-CF96-15D6-ABAE5C3F8BA8}"/>
              </a:ext>
            </a:extLst>
          </p:cNvPr>
          <p:cNvSpPr/>
          <p:nvPr/>
        </p:nvSpPr>
        <p:spPr>
          <a:xfrm>
            <a:off x="6785546" y="4925966"/>
            <a:ext cx="1733987" cy="29777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Semibold" panose="020B0502040204020203" pitchFamily="34" charset="0"/>
                <a:cs typeface="Segoe UI Semibold" panose="020B0502040204020203" pitchFamily="34" charset="0"/>
              </a:rPr>
              <a:t>Get started today</a:t>
            </a:r>
          </a:p>
        </p:txBody>
      </p:sp>
      <p:sp>
        <p:nvSpPr>
          <p:cNvPr id="29" name="TextBox 28">
            <a:extLst>
              <a:ext uri="{FF2B5EF4-FFF2-40B4-BE49-F238E27FC236}">
                <a16:creationId xmlns:a16="http://schemas.microsoft.com/office/drawing/2014/main" id="{6072CDFB-1B21-A396-4738-A241E0AF3A3B}"/>
              </a:ext>
            </a:extLst>
          </p:cNvPr>
          <p:cNvSpPr txBox="1"/>
          <p:nvPr/>
        </p:nvSpPr>
        <p:spPr>
          <a:xfrm>
            <a:off x="6785546" y="5223742"/>
            <a:ext cx="3430426" cy="338554"/>
          </a:xfrm>
          <a:prstGeom prst="rect">
            <a:avLst/>
          </a:prstGeom>
          <a:noFill/>
        </p:spPr>
        <p:txBody>
          <a:bodyPr wrap="none" lIns="0" rIns="0" rtlCol="0">
            <a:spAutoFit/>
          </a:bodyPr>
          <a:lstStyle/>
          <a:p>
            <a:r>
              <a:rPr lang="en-US" sz="160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aka.ms/copilot/AICouncilSetupGuide</a:t>
            </a:r>
            <a:endParaRPr lang="en-US" sz="1600">
              <a:solidFill>
                <a:srgbClr val="0078D4"/>
              </a:solidFill>
            </a:endParaRPr>
          </a:p>
        </p:txBody>
      </p:sp>
    </p:spTree>
    <p:extLst>
      <p:ext uri="{BB962C8B-B14F-4D97-AF65-F5344CB8AC3E}">
        <p14:creationId xmlns:p14="http://schemas.microsoft.com/office/powerpoint/2010/main" val="412168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D1684C0A-43B1-9B97-B9BB-C12E87E76AB2}"/>
              </a:ext>
            </a:extLst>
          </p:cNvPr>
          <p:cNvSpPr>
            <a:spLocks noGrp="1"/>
          </p:cNvSpPr>
          <p:nvPr>
            <p:ph type="title"/>
          </p:nvPr>
        </p:nvSpPr>
        <p:spPr>
          <a:xfrm>
            <a:off x="588261" y="585216"/>
            <a:ext cx="11011601" cy="861774"/>
          </a:xfrm>
        </p:spPr>
        <p:txBody>
          <a:bodyPr/>
          <a:lstStyle/>
          <a:p>
            <a:r>
              <a:rPr lang="en-US"/>
              <a:t>Rules</a:t>
            </a:r>
            <a:br>
              <a:rPr lang="en-US"/>
            </a:br>
            <a:r>
              <a:rPr lang="en-US" sz="2000">
                <a:solidFill>
                  <a:srgbClr val="0078D4"/>
                </a:solidFill>
              </a:rPr>
              <a:t>Responsible AI Standard</a:t>
            </a:r>
          </a:p>
        </p:txBody>
      </p:sp>
      <p:pic>
        <p:nvPicPr>
          <p:cNvPr id="21" name="Picture Placeholder 20">
            <a:hlinkClick r:id="rId3"/>
            <a:extLst>
              <a:ext uri="{FF2B5EF4-FFF2-40B4-BE49-F238E27FC236}">
                <a16:creationId xmlns:a16="http://schemas.microsoft.com/office/drawing/2014/main" id="{B6D2D3D4-FFAC-9861-BE9D-E4055E84D0A8}"/>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4"/>
          <a:srcRect t="7758" b="836"/>
          <a:stretch/>
        </p:blipFill>
        <p:spPr>
          <a:xfrm>
            <a:off x="7026275" y="722313"/>
            <a:ext cx="4573587" cy="5413375"/>
          </a:xfrm>
          <a:prstGeom prst="roundRect">
            <a:avLst>
              <a:gd name="adj" fmla="val 3833"/>
            </a:avLst>
          </a:prstGeom>
          <a:extLst>
            <a:ext uri="{53640926-AAD7-44D8-BBD7-CCE9431645EC}">
              <a14:shadowObscured xmlns:a14="http://schemas.microsoft.com/office/drawing/2010/main"/>
            </a:ext>
          </a:extLst>
        </p:spPr>
      </p:pic>
      <p:sp>
        <p:nvSpPr>
          <p:cNvPr id="37" name="Rectangle 36">
            <a:extLst>
              <a:ext uri="{FF2B5EF4-FFF2-40B4-BE49-F238E27FC236}">
                <a16:creationId xmlns:a16="http://schemas.microsoft.com/office/drawing/2014/main" id="{F7314102-A9BB-4261-17B0-439FC25548F8}"/>
              </a:ext>
            </a:extLst>
          </p:cNvPr>
          <p:cNvSpPr/>
          <p:nvPr/>
        </p:nvSpPr>
        <p:spPr bwMode="auto">
          <a:xfrm>
            <a:off x="1419809" y="2067784"/>
            <a:ext cx="4676191" cy="11097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3759" fontAlgn="base">
              <a:spcAft>
                <a:spcPts val="500"/>
              </a:spcAft>
              <a:defRPr/>
            </a:pPr>
            <a:r>
              <a:rPr kumimoji="0" lang="en-US" sz="2000" b="1" i="0" u="none" strike="noStrike" kern="1200" cap="none" spc="0" normalizeH="0" baseline="0" noProof="0">
                <a:ln>
                  <a:noFill/>
                </a:ln>
                <a:solidFill>
                  <a:schemeClr val="tx1"/>
                </a:solidFill>
                <a:effectLst/>
                <a:uLnTx/>
                <a:uFillTx/>
                <a:latin typeface="Segoe UI Semibold"/>
                <a:ea typeface="+mn-ea"/>
                <a:cs typeface="Segoe UI Semibold"/>
              </a:rPr>
              <a:t>Records</a:t>
            </a:r>
            <a:endParaRPr lang="en-US" sz="1600" b="1">
              <a:solidFill>
                <a:schemeClr val="tx1"/>
              </a:solidFill>
              <a:latin typeface="Segoe UI Semibold"/>
              <a:cs typeface="Segoe UI Semibold"/>
            </a:endParaRPr>
          </a:p>
          <a:p>
            <a:pPr defTabSz="913759" fontAlgn="base">
              <a:spcAft>
                <a:spcPts val="500"/>
              </a:spcAft>
              <a:defRPr/>
            </a:pPr>
            <a:r>
              <a:rPr lang="en-US" sz="1600">
                <a:ln w="3175">
                  <a:noFill/>
                </a:ln>
                <a:solidFill>
                  <a:schemeClr val="tx1"/>
                </a:solidFill>
                <a:cs typeface="Segoe UI Semilight"/>
              </a:rPr>
              <a:t>our practice of </a:t>
            </a:r>
            <a:r>
              <a:rPr lang="en-US" sz="1600">
                <a:ln w="3175">
                  <a:noFill/>
                </a:ln>
                <a:solidFill>
                  <a:srgbClr val="0078D4"/>
                </a:solidFill>
                <a:cs typeface="Segoe UI Semilight"/>
              </a:rPr>
              <a:t>Responsible AI by Design </a:t>
            </a:r>
            <a:r>
              <a:rPr lang="en-US" sz="1600">
                <a:ln w="3175">
                  <a:noFill/>
                </a:ln>
                <a:solidFill>
                  <a:schemeClr val="tx1"/>
                </a:solidFill>
                <a:cs typeface="Segoe UI Semilight"/>
              </a:rPr>
              <a:t>– the proactive ways in which we guide the design, build, and testing of AI systems</a:t>
            </a:r>
          </a:p>
        </p:txBody>
      </p:sp>
      <p:sp>
        <p:nvSpPr>
          <p:cNvPr id="38" name="Rectangle 37">
            <a:extLst>
              <a:ext uri="{FF2B5EF4-FFF2-40B4-BE49-F238E27FC236}">
                <a16:creationId xmlns:a16="http://schemas.microsoft.com/office/drawing/2014/main" id="{A315F9A0-5F37-CE1F-7EFB-CF41C3FA0699}"/>
              </a:ext>
            </a:extLst>
          </p:cNvPr>
          <p:cNvSpPr/>
          <p:nvPr/>
        </p:nvSpPr>
        <p:spPr bwMode="auto">
          <a:xfrm>
            <a:off x="1419809" y="3522307"/>
            <a:ext cx="4676191" cy="11097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3759" fontAlgn="base">
              <a:spcAft>
                <a:spcPts val="500"/>
              </a:spcAft>
              <a:defRPr/>
            </a:pPr>
            <a:r>
              <a:rPr lang="en-US" sz="2000" b="1">
                <a:solidFill>
                  <a:schemeClr val="tx1"/>
                </a:solidFill>
                <a:latin typeface="Segoe UI Semibold"/>
                <a:cs typeface="Segoe UI Semibold"/>
              </a:rPr>
              <a:t>Establishes</a:t>
            </a:r>
            <a:endParaRPr lang="en-US" sz="1600" b="1">
              <a:solidFill>
                <a:schemeClr val="tx1"/>
              </a:solidFill>
              <a:latin typeface="Segoe UI Semibold"/>
              <a:cs typeface="Segoe UI Semibold"/>
            </a:endParaRPr>
          </a:p>
          <a:p>
            <a:pPr defTabSz="913759" fontAlgn="base">
              <a:spcAft>
                <a:spcPts val="500"/>
              </a:spcAft>
              <a:defRPr/>
            </a:pPr>
            <a:r>
              <a:rPr lang="en-US" sz="1600">
                <a:ln w="3175">
                  <a:noFill/>
                </a:ln>
                <a:solidFill>
                  <a:schemeClr val="tx1"/>
                </a:solidFill>
                <a:cs typeface="Segoe UI Semilight"/>
              </a:rPr>
              <a:t>a </a:t>
            </a:r>
            <a:r>
              <a:rPr lang="en-US" sz="1600">
                <a:ln w="3175">
                  <a:noFill/>
                </a:ln>
                <a:solidFill>
                  <a:srgbClr val="0078D4"/>
                </a:solidFill>
                <a:cs typeface="Segoe UI Semilight"/>
              </a:rPr>
              <a:t>durable framework </a:t>
            </a:r>
            <a:r>
              <a:rPr lang="en-US" sz="1600">
                <a:ln w="3175">
                  <a:noFill/>
                </a:ln>
                <a:solidFill>
                  <a:schemeClr val="tx1"/>
                </a:solidFill>
                <a:cs typeface="Segoe UI Semilight"/>
              </a:rPr>
              <a:t>for the maturing practice of responsible AI and evolving regulatory requirements</a:t>
            </a:r>
          </a:p>
        </p:txBody>
      </p:sp>
      <p:sp>
        <p:nvSpPr>
          <p:cNvPr id="39" name="Rectangle 38">
            <a:extLst>
              <a:ext uri="{FF2B5EF4-FFF2-40B4-BE49-F238E27FC236}">
                <a16:creationId xmlns:a16="http://schemas.microsoft.com/office/drawing/2014/main" id="{4A50539C-3764-7D49-6A25-6FD74D6875C9}"/>
              </a:ext>
            </a:extLst>
          </p:cNvPr>
          <p:cNvSpPr/>
          <p:nvPr/>
        </p:nvSpPr>
        <p:spPr bwMode="auto">
          <a:xfrm>
            <a:off x="1419809" y="4976829"/>
            <a:ext cx="4676191" cy="86433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3759" fontAlgn="base">
              <a:spcAft>
                <a:spcPts val="500"/>
              </a:spcAft>
              <a:defRPr/>
            </a:pPr>
            <a:r>
              <a:rPr lang="en-US" sz="2000" b="1">
                <a:solidFill>
                  <a:schemeClr val="tx1"/>
                </a:solidFill>
                <a:latin typeface="Segoe UI Semibold"/>
                <a:cs typeface="Segoe UI Semibold"/>
              </a:rPr>
              <a:t>Reflects</a:t>
            </a:r>
            <a:endParaRPr lang="en-US" sz="1600" b="1">
              <a:solidFill>
                <a:schemeClr val="tx1"/>
              </a:solidFill>
              <a:latin typeface="Segoe UI Semibold"/>
              <a:cs typeface="Segoe UI Semibold"/>
            </a:endParaRPr>
          </a:p>
          <a:p>
            <a:pPr defTabSz="913759" fontAlgn="base">
              <a:spcAft>
                <a:spcPts val="500"/>
              </a:spcAft>
              <a:defRPr/>
            </a:pPr>
            <a:r>
              <a:rPr lang="en-US" sz="1600">
                <a:ln w="3175">
                  <a:noFill/>
                </a:ln>
                <a:solidFill>
                  <a:schemeClr val="tx1"/>
                </a:solidFill>
                <a:cs typeface="Segoe UI Semilight"/>
              </a:rPr>
              <a:t>our </a:t>
            </a:r>
            <a:r>
              <a:rPr lang="en-US" sz="1600">
                <a:ln w="3175">
                  <a:noFill/>
                </a:ln>
                <a:solidFill>
                  <a:srgbClr val="0078D4"/>
                </a:solidFill>
                <a:cs typeface="Segoe UI Semilight"/>
              </a:rPr>
              <a:t>deeper exploration </a:t>
            </a:r>
            <a:r>
              <a:rPr lang="en-US" sz="1600">
                <a:ln w="3175">
                  <a:noFill/>
                </a:ln>
                <a:solidFill>
                  <a:schemeClr val="tx1"/>
                </a:solidFill>
                <a:cs typeface="Segoe UI Semilight"/>
              </a:rPr>
              <a:t>of what our six AI principles mean and the steps we must taken to uphold them</a:t>
            </a:r>
          </a:p>
        </p:txBody>
      </p:sp>
      <p:sp>
        <p:nvSpPr>
          <p:cNvPr id="40" name="Graphic 16">
            <a:extLst>
              <a:ext uri="{FF2B5EF4-FFF2-40B4-BE49-F238E27FC236}">
                <a16:creationId xmlns:a16="http://schemas.microsoft.com/office/drawing/2014/main" id="{6D0FEA69-D10A-437F-817F-69C15F75BFDF}"/>
              </a:ext>
              <a:ext uri="{C183D7F6-B498-43B3-948B-1728B52AA6E4}">
                <adec:decorative xmlns:adec="http://schemas.microsoft.com/office/drawing/2017/decorative" val="1"/>
              </a:ext>
            </a:extLst>
          </p:cNvPr>
          <p:cNvSpPr/>
          <p:nvPr/>
        </p:nvSpPr>
        <p:spPr>
          <a:xfrm>
            <a:off x="630760" y="2144920"/>
            <a:ext cx="559319" cy="447455"/>
          </a:xfrm>
          <a:custGeom>
            <a:avLst/>
            <a:gdLst>
              <a:gd name="connsiteX0" fmla="*/ 929498 w 1260336"/>
              <a:gd name="connsiteY0" fmla="*/ 0 h 1008269"/>
              <a:gd name="connsiteX1" fmla="*/ 1070971 w 1260336"/>
              <a:gd name="connsiteY1" fmla="*/ 132083 h 1008269"/>
              <a:gd name="connsiteX2" fmla="*/ 1071286 w 1260336"/>
              <a:gd name="connsiteY2" fmla="*/ 141788 h 1008269"/>
              <a:gd name="connsiteX3" fmla="*/ 1071286 w 1260336"/>
              <a:gd name="connsiteY3" fmla="*/ 850727 h 1008269"/>
              <a:gd name="connsiteX4" fmla="*/ 1102738 w 1260336"/>
              <a:gd name="connsiteY4" fmla="*/ 882292 h 1008269"/>
              <a:gd name="connsiteX5" fmla="*/ 1133799 w 1260336"/>
              <a:gd name="connsiteY5" fmla="*/ 856399 h 1008269"/>
              <a:gd name="connsiteX6" fmla="*/ 1134303 w 1260336"/>
              <a:gd name="connsiteY6" fmla="*/ 850727 h 1008269"/>
              <a:gd name="connsiteX7" fmla="*/ 1134303 w 1260336"/>
              <a:gd name="connsiteY7" fmla="*/ 189933 h 1008269"/>
              <a:gd name="connsiteX8" fmla="*/ 1259959 w 1260336"/>
              <a:gd name="connsiteY8" fmla="*/ 320504 h 1008269"/>
              <a:gd name="connsiteX9" fmla="*/ 1260337 w 1260336"/>
              <a:gd name="connsiteY9" fmla="*/ 330838 h 1008269"/>
              <a:gd name="connsiteX10" fmla="*/ 1260337 w 1260336"/>
              <a:gd name="connsiteY10" fmla="*/ 803465 h 1008269"/>
              <a:gd name="connsiteX11" fmla="*/ 1067127 w 1260336"/>
              <a:gd name="connsiteY11" fmla="*/ 1007954 h 1008269"/>
              <a:gd name="connsiteX12" fmla="*/ 1055532 w 1260336"/>
              <a:gd name="connsiteY12" fmla="*/ 1008269 h 1008269"/>
              <a:gd name="connsiteX13" fmla="*/ 204805 w 1260336"/>
              <a:gd name="connsiteY13" fmla="*/ 1008269 h 1008269"/>
              <a:gd name="connsiteX14" fmla="*/ 315 w 1260336"/>
              <a:gd name="connsiteY14" fmla="*/ 815060 h 1008269"/>
              <a:gd name="connsiteX15" fmla="*/ 0 w 1260336"/>
              <a:gd name="connsiteY15" fmla="*/ 803465 h 1008269"/>
              <a:gd name="connsiteX16" fmla="*/ 0 w 1260336"/>
              <a:gd name="connsiteY16" fmla="*/ 141788 h 1008269"/>
              <a:gd name="connsiteX17" fmla="*/ 132083 w 1260336"/>
              <a:gd name="connsiteY17" fmla="*/ 315 h 1008269"/>
              <a:gd name="connsiteX18" fmla="*/ 141788 w 1260336"/>
              <a:gd name="connsiteY18" fmla="*/ 0 h 1008269"/>
              <a:gd name="connsiteX19" fmla="*/ 929498 w 1260336"/>
              <a:gd name="connsiteY19" fmla="*/ 0 h 1008269"/>
              <a:gd name="connsiteX20" fmla="*/ 456746 w 1260336"/>
              <a:gd name="connsiteY20" fmla="*/ 441118 h 1008269"/>
              <a:gd name="connsiteX21" fmla="*/ 236187 w 1260336"/>
              <a:gd name="connsiteY21" fmla="*/ 441118 h 1008269"/>
              <a:gd name="connsiteX22" fmla="*/ 188924 w 1260336"/>
              <a:gd name="connsiteY22" fmla="*/ 488380 h 1008269"/>
              <a:gd name="connsiteX23" fmla="*/ 188924 w 1260336"/>
              <a:gd name="connsiteY23" fmla="*/ 708939 h 1008269"/>
              <a:gd name="connsiteX24" fmla="*/ 236187 w 1260336"/>
              <a:gd name="connsiteY24" fmla="*/ 756202 h 1008269"/>
              <a:gd name="connsiteX25" fmla="*/ 456746 w 1260336"/>
              <a:gd name="connsiteY25" fmla="*/ 756202 h 1008269"/>
              <a:gd name="connsiteX26" fmla="*/ 504009 w 1260336"/>
              <a:gd name="connsiteY26" fmla="*/ 708939 h 1008269"/>
              <a:gd name="connsiteX27" fmla="*/ 504009 w 1260336"/>
              <a:gd name="connsiteY27" fmla="*/ 488380 h 1008269"/>
              <a:gd name="connsiteX28" fmla="*/ 456746 w 1260336"/>
              <a:gd name="connsiteY28" fmla="*/ 441118 h 1008269"/>
              <a:gd name="connsiteX29" fmla="*/ 835099 w 1260336"/>
              <a:gd name="connsiteY29" fmla="*/ 661677 h 1008269"/>
              <a:gd name="connsiteX30" fmla="*/ 677683 w 1260336"/>
              <a:gd name="connsiteY30" fmla="*/ 661677 h 1008269"/>
              <a:gd name="connsiteX31" fmla="*/ 671255 w 1260336"/>
              <a:gd name="connsiteY31" fmla="*/ 662118 h 1008269"/>
              <a:gd name="connsiteX32" fmla="*/ 630874 w 1260336"/>
              <a:gd name="connsiteY32" fmla="*/ 715380 h 1008269"/>
              <a:gd name="connsiteX33" fmla="*/ 677683 w 1260336"/>
              <a:gd name="connsiteY33" fmla="*/ 756202 h 1008269"/>
              <a:gd name="connsiteX34" fmla="*/ 835099 w 1260336"/>
              <a:gd name="connsiteY34" fmla="*/ 756202 h 1008269"/>
              <a:gd name="connsiteX35" fmla="*/ 841527 w 1260336"/>
              <a:gd name="connsiteY35" fmla="*/ 755761 h 1008269"/>
              <a:gd name="connsiteX36" fmla="*/ 881908 w 1260336"/>
              <a:gd name="connsiteY36" fmla="*/ 702499 h 1008269"/>
              <a:gd name="connsiteX37" fmla="*/ 835099 w 1260336"/>
              <a:gd name="connsiteY37" fmla="*/ 661677 h 1008269"/>
              <a:gd name="connsiteX38" fmla="*/ 409483 w 1260336"/>
              <a:gd name="connsiteY38" fmla="*/ 535643 h 1008269"/>
              <a:gd name="connsiteX39" fmla="*/ 409483 w 1260336"/>
              <a:gd name="connsiteY39" fmla="*/ 661677 h 1008269"/>
              <a:gd name="connsiteX40" fmla="*/ 283450 w 1260336"/>
              <a:gd name="connsiteY40" fmla="*/ 661677 h 1008269"/>
              <a:gd name="connsiteX41" fmla="*/ 283450 w 1260336"/>
              <a:gd name="connsiteY41" fmla="*/ 535643 h 1008269"/>
              <a:gd name="connsiteX42" fmla="*/ 409483 w 1260336"/>
              <a:gd name="connsiteY42" fmla="*/ 535643 h 1008269"/>
              <a:gd name="connsiteX43" fmla="*/ 834973 w 1260336"/>
              <a:gd name="connsiteY43" fmla="*/ 441118 h 1008269"/>
              <a:gd name="connsiteX44" fmla="*/ 677557 w 1260336"/>
              <a:gd name="connsiteY44" fmla="*/ 441433 h 1008269"/>
              <a:gd name="connsiteX45" fmla="*/ 671129 w 1260336"/>
              <a:gd name="connsiteY45" fmla="*/ 441811 h 1008269"/>
              <a:gd name="connsiteX46" fmla="*/ 630175 w 1260336"/>
              <a:gd name="connsiteY46" fmla="*/ 494632 h 1008269"/>
              <a:gd name="connsiteX47" fmla="*/ 677683 w 1260336"/>
              <a:gd name="connsiteY47" fmla="*/ 535958 h 1008269"/>
              <a:gd name="connsiteX48" fmla="*/ 835162 w 1260336"/>
              <a:gd name="connsiteY48" fmla="*/ 535643 h 1008269"/>
              <a:gd name="connsiteX49" fmla="*/ 841527 w 1260336"/>
              <a:gd name="connsiteY49" fmla="*/ 535202 h 1008269"/>
              <a:gd name="connsiteX50" fmla="*/ 881908 w 1260336"/>
              <a:gd name="connsiteY50" fmla="*/ 481940 h 1008269"/>
              <a:gd name="connsiteX51" fmla="*/ 835036 w 1260336"/>
              <a:gd name="connsiteY51" fmla="*/ 441118 h 1008269"/>
              <a:gd name="connsiteX52" fmla="*/ 835036 w 1260336"/>
              <a:gd name="connsiteY52" fmla="*/ 220811 h 1008269"/>
              <a:gd name="connsiteX53" fmla="*/ 236187 w 1260336"/>
              <a:gd name="connsiteY53" fmla="*/ 220811 h 1008269"/>
              <a:gd name="connsiteX54" fmla="*/ 229759 w 1260336"/>
              <a:gd name="connsiteY54" fmla="*/ 221252 h 1008269"/>
              <a:gd name="connsiteX55" fmla="*/ 189380 w 1260336"/>
              <a:gd name="connsiteY55" fmla="*/ 274516 h 1008269"/>
              <a:gd name="connsiteX56" fmla="*/ 236187 w 1260336"/>
              <a:gd name="connsiteY56" fmla="*/ 315336 h 1008269"/>
              <a:gd name="connsiteX57" fmla="*/ 835099 w 1260336"/>
              <a:gd name="connsiteY57" fmla="*/ 315336 h 1008269"/>
              <a:gd name="connsiteX58" fmla="*/ 841527 w 1260336"/>
              <a:gd name="connsiteY58" fmla="*/ 314958 h 1008269"/>
              <a:gd name="connsiteX59" fmla="*/ 882469 w 1260336"/>
              <a:gd name="connsiteY59" fmla="*/ 262124 h 1008269"/>
              <a:gd name="connsiteX60" fmla="*/ 835099 w 1260336"/>
              <a:gd name="connsiteY60" fmla="*/ 220811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60336" h="1008269">
                <a:moveTo>
                  <a:pt x="929498" y="0"/>
                </a:moveTo>
                <a:cubicBezTo>
                  <a:pt x="1004047" y="-9"/>
                  <a:pt x="1065867" y="57711"/>
                  <a:pt x="1070971" y="132083"/>
                </a:cubicBezTo>
                <a:lnTo>
                  <a:pt x="1071286" y="141788"/>
                </a:lnTo>
                <a:lnTo>
                  <a:pt x="1071286" y="850727"/>
                </a:lnTo>
                <a:cubicBezTo>
                  <a:pt x="1071255" y="868126"/>
                  <a:pt x="1085333" y="882261"/>
                  <a:pt x="1102738" y="882292"/>
                </a:cubicBezTo>
                <a:cubicBezTo>
                  <a:pt x="1117994" y="882324"/>
                  <a:pt x="1131083" y="871416"/>
                  <a:pt x="1133799" y="856399"/>
                </a:cubicBezTo>
                <a:lnTo>
                  <a:pt x="1134303" y="850727"/>
                </a:lnTo>
                <a:lnTo>
                  <a:pt x="1134303" y="189933"/>
                </a:lnTo>
                <a:cubicBezTo>
                  <a:pt x="1202166" y="197520"/>
                  <a:pt x="1254980" y="252401"/>
                  <a:pt x="1259959" y="320504"/>
                </a:cubicBezTo>
                <a:lnTo>
                  <a:pt x="1260337" y="330838"/>
                </a:lnTo>
                <a:lnTo>
                  <a:pt x="1260337" y="803465"/>
                </a:lnTo>
                <a:cubicBezTo>
                  <a:pt x="1260343" y="912074"/>
                  <a:pt x="1175567" y="1001804"/>
                  <a:pt x="1067127" y="1007954"/>
                </a:cubicBezTo>
                <a:lnTo>
                  <a:pt x="1055532" y="1008269"/>
                </a:lnTo>
                <a:lnTo>
                  <a:pt x="204805" y="1008269"/>
                </a:lnTo>
                <a:cubicBezTo>
                  <a:pt x="96193" y="1008276"/>
                  <a:pt x="6464" y="923499"/>
                  <a:pt x="315" y="815060"/>
                </a:cubicBezTo>
                <a:lnTo>
                  <a:pt x="0" y="803465"/>
                </a:lnTo>
                <a:lnTo>
                  <a:pt x="0" y="141788"/>
                </a:lnTo>
                <a:cubicBezTo>
                  <a:pt x="-9" y="67240"/>
                  <a:pt x="57711" y="5418"/>
                  <a:pt x="132083" y="315"/>
                </a:cubicBezTo>
                <a:lnTo>
                  <a:pt x="141788" y="0"/>
                </a:lnTo>
                <a:lnTo>
                  <a:pt x="929498" y="0"/>
                </a:lnTo>
                <a:close/>
                <a:moveTo>
                  <a:pt x="456746" y="441118"/>
                </a:moveTo>
                <a:lnTo>
                  <a:pt x="236187" y="441118"/>
                </a:lnTo>
                <a:cubicBezTo>
                  <a:pt x="210085" y="441118"/>
                  <a:pt x="188924" y="462279"/>
                  <a:pt x="188924" y="488380"/>
                </a:cubicBezTo>
                <a:lnTo>
                  <a:pt x="188924" y="708939"/>
                </a:lnTo>
                <a:cubicBezTo>
                  <a:pt x="188924" y="735028"/>
                  <a:pt x="210098" y="756202"/>
                  <a:pt x="236187" y="756202"/>
                </a:cubicBezTo>
                <a:lnTo>
                  <a:pt x="456746" y="756202"/>
                </a:lnTo>
                <a:cubicBezTo>
                  <a:pt x="482848" y="756202"/>
                  <a:pt x="504009" y="735041"/>
                  <a:pt x="504009" y="708939"/>
                </a:cubicBezTo>
                <a:lnTo>
                  <a:pt x="504009" y="488380"/>
                </a:lnTo>
                <a:cubicBezTo>
                  <a:pt x="504009" y="462279"/>
                  <a:pt x="482848" y="441118"/>
                  <a:pt x="456746" y="441118"/>
                </a:cubicBezTo>
                <a:close/>
                <a:moveTo>
                  <a:pt x="835099" y="661677"/>
                </a:moveTo>
                <a:lnTo>
                  <a:pt x="677683" y="661677"/>
                </a:lnTo>
                <a:lnTo>
                  <a:pt x="671255" y="662118"/>
                </a:lnTo>
                <a:cubicBezTo>
                  <a:pt x="645400" y="665678"/>
                  <a:pt x="627320" y="689524"/>
                  <a:pt x="630874" y="715380"/>
                </a:cubicBezTo>
                <a:cubicBezTo>
                  <a:pt x="634094" y="738772"/>
                  <a:pt x="654077" y="756196"/>
                  <a:pt x="677683" y="756202"/>
                </a:cubicBezTo>
                <a:lnTo>
                  <a:pt x="835099" y="756202"/>
                </a:lnTo>
                <a:lnTo>
                  <a:pt x="841527" y="755761"/>
                </a:lnTo>
                <a:cubicBezTo>
                  <a:pt x="867383" y="752200"/>
                  <a:pt x="885462" y="728355"/>
                  <a:pt x="881908" y="702499"/>
                </a:cubicBezTo>
                <a:cubicBezTo>
                  <a:pt x="878688" y="679107"/>
                  <a:pt x="858705" y="661683"/>
                  <a:pt x="835099" y="661677"/>
                </a:cubicBezTo>
                <a:close/>
                <a:moveTo>
                  <a:pt x="409483" y="535643"/>
                </a:moveTo>
                <a:lnTo>
                  <a:pt x="409483" y="661677"/>
                </a:lnTo>
                <a:lnTo>
                  <a:pt x="283450" y="661677"/>
                </a:lnTo>
                <a:lnTo>
                  <a:pt x="283450" y="535643"/>
                </a:lnTo>
                <a:lnTo>
                  <a:pt x="409483" y="535643"/>
                </a:lnTo>
                <a:close/>
                <a:moveTo>
                  <a:pt x="834973" y="441118"/>
                </a:moveTo>
                <a:lnTo>
                  <a:pt x="677557" y="441433"/>
                </a:lnTo>
                <a:lnTo>
                  <a:pt x="671129" y="441811"/>
                </a:lnTo>
                <a:cubicBezTo>
                  <a:pt x="645236" y="445088"/>
                  <a:pt x="626898" y="468738"/>
                  <a:pt x="630175" y="494632"/>
                </a:cubicBezTo>
                <a:cubicBezTo>
                  <a:pt x="633193" y="518490"/>
                  <a:pt x="653642" y="536273"/>
                  <a:pt x="677683" y="535958"/>
                </a:cubicBezTo>
                <a:lnTo>
                  <a:pt x="835162" y="535643"/>
                </a:lnTo>
                <a:lnTo>
                  <a:pt x="841527" y="535202"/>
                </a:lnTo>
                <a:cubicBezTo>
                  <a:pt x="867383" y="531642"/>
                  <a:pt x="885462" y="507796"/>
                  <a:pt x="881908" y="481940"/>
                </a:cubicBezTo>
                <a:cubicBezTo>
                  <a:pt x="878688" y="458529"/>
                  <a:pt x="858667" y="441093"/>
                  <a:pt x="835036" y="441118"/>
                </a:cubicBezTo>
                <a:close/>
                <a:moveTo>
                  <a:pt x="835036" y="220811"/>
                </a:moveTo>
                <a:lnTo>
                  <a:pt x="236187" y="220811"/>
                </a:lnTo>
                <a:lnTo>
                  <a:pt x="229759" y="221252"/>
                </a:lnTo>
                <a:cubicBezTo>
                  <a:pt x="203900" y="224810"/>
                  <a:pt x="185822" y="248657"/>
                  <a:pt x="189380" y="274516"/>
                </a:cubicBezTo>
                <a:cubicBezTo>
                  <a:pt x="192598" y="297903"/>
                  <a:pt x="212580" y="315329"/>
                  <a:pt x="236187" y="315336"/>
                </a:cubicBezTo>
                <a:lnTo>
                  <a:pt x="835099" y="315336"/>
                </a:lnTo>
                <a:lnTo>
                  <a:pt x="841527" y="314958"/>
                </a:lnTo>
                <a:cubicBezTo>
                  <a:pt x="867420" y="311674"/>
                  <a:pt x="885752" y="288019"/>
                  <a:pt x="882469" y="262124"/>
                </a:cubicBezTo>
                <a:cubicBezTo>
                  <a:pt x="879450" y="238328"/>
                  <a:pt x="859083" y="220567"/>
                  <a:pt x="835099" y="220811"/>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3" name="Graphic 41">
            <a:extLst>
              <a:ext uri="{FF2B5EF4-FFF2-40B4-BE49-F238E27FC236}">
                <a16:creationId xmlns:a16="http://schemas.microsoft.com/office/drawing/2014/main" id="{9F112119-897F-710D-00CE-899FA1566E26}"/>
              </a:ext>
              <a:ext uri="{C183D7F6-B498-43B3-948B-1728B52AA6E4}">
                <adec:decorative xmlns:adec="http://schemas.microsoft.com/office/drawing/2017/decorative" val="1"/>
              </a:ext>
            </a:extLst>
          </p:cNvPr>
          <p:cNvSpPr/>
          <p:nvPr/>
        </p:nvSpPr>
        <p:spPr>
          <a:xfrm>
            <a:off x="623638" y="3551924"/>
            <a:ext cx="559319" cy="559039"/>
          </a:xfrm>
          <a:custGeom>
            <a:avLst/>
            <a:gdLst>
              <a:gd name="connsiteX0" fmla="*/ 337607 w 829500"/>
              <a:gd name="connsiteY0" fmla="*/ 0 h 829085"/>
              <a:gd name="connsiteX1" fmla="*/ 383644 w 829500"/>
              <a:gd name="connsiteY1" fmla="*/ 58521 h 829085"/>
              <a:gd name="connsiteX2" fmla="*/ 383644 w 829500"/>
              <a:gd name="connsiteY2" fmla="*/ 238232 h 829085"/>
              <a:gd name="connsiteX3" fmla="*/ 346524 w 829500"/>
              <a:gd name="connsiteY3" fmla="*/ 238232 h 829085"/>
              <a:gd name="connsiteX4" fmla="*/ 238521 w 829500"/>
              <a:gd name="connsiteY4" fmla="*/ 192442 h 829085"/>
              <a:gd name="connsiteX5" fmla="*/ 192730 w 829500"/>
              <a:gd name="connsiteY5" fmla="*/ 300445 h 829085"/>
              <a:gd name="connsiteX6" fmla="*/ 300733 w 829500"/>
              <a:gd name="connsiteY6" fmla="*/ 346233 h 829085"/>
              <a:gd name="connsiteX7" fmla="*/ 346524 w 829500"/>
              <a:gd name="connsiteY7" fmla="*/ 300445 h 829085"/>
              <a:gd name="connsiteX8" fmla="*/ 383644 w 829500"/>
              <a:gd name="connsiteY8" fmla="*/ 300445 h 829085"/>
              <a:gd name="connsiteX9" fmla="*/ 383644 w 829500"/>
              <a:gd name="connsiteY9" fmla="*/ 752440 h 829085"/>
              <a:gd name="connsiteX10" fmla="*/ 351169 w 829500"/>
              <a:gd name="connsiteY10" fmla="*/ 812993 h 829085"/>
              <a:gd name="connsiteX11" fmla="*/ 286468 w 829500"/>
              <a:gd name="connsiteY11" fmla="*/ 829085 h 829085"/>
              <a:gd name="connsiteX12" fmla="*/ 147278 w 829500"/>
              <a:gd name="connsiteY12" fmla="*/ 759905 h 829085"/>
              <a:gd name="connsiteX13" fmla="*/ 104973 w 829500"/>
              <a:gd name="connsiteY13" fmla="*/ 671273 h 829085"/>
              <a:gd name="connsiteX14" fmla="*/ 52341 w 829500"/>
              <a:gd name="connsiteY14" fmla="*/ 642655 h 829085"/>
              <a:gd name="connsiteX15" fmla="*/ 0 w 829500"/>
              <a:gd name="connsiteY15" fmla="*/ 516778 h 829085"/>
              <a:gd name="connsiteX16" fmla="*/ 7880 w 829500"/>
              <a:gd name="connsiteY16" fmla="*/ 435239 h 829085"/>
              <a:gd name="connsiteX17" fmla="*/ 182490 w 829500"/>
              <a:gd name="connsiteY17" fmla="*/ 435239 h 829085"/>
              <a:gd name="connsiteX18" fmla="*/ 237859 w 829500"/>
              <a:gd name="connsiteY18" fmla="*/ 482976 h 829085"/>
              <a:gd name="connsiteX19" fmla="*/ 192920 w 829500"/>
              <a:gd name="connsiteY19" fmla="*/ 591338 h 829085"/>
              <a:gd name="connsiteX20" fmla="*/ 301280 w 829500"/>
              <a:gd name="connsiteY20" fmla="*/ 636276 h 829085"/>
              <a:gd name="connsiteX21" fmla="*/ 346221 w 829500"/>
              <a:gd name="connsiteY21" fmla="*/ 527915 h 829085"/>
              <a:gd name="connsiteX22" fmla="*/ 300362 w 829500"/>
              <a:gd name="connsiteY22" fmla="*/ 482603 h 829085"/>
              <a:gd name="connsiteX23" fmla="*/ 182490 w 829500"/>
              <a:gd name="connsiteY23" fmla="*/ 373026 h 829085"/>
              <a:gd name="connsiteX24" fmla="*/ 43134 w 829500"/>
              <a:gd name="connsiteY24" fmla="*/ 373026 h 829085"/>
              <a:gd name="connsiteX25" fmla="*/ 63664 w 829500"/>
              <a:gd name="connsiteY25" fmla="*/ 360501 h 829085"/>
              <a:gd name="connsiteX26" fmla="*/ 56282 w 829500"/>
              <a:gd name="connsiteY26" fmla="*/ 313758 h 829085"/>
              <a:gd name="connsiteX27" fmla="*/ 68517 w 829500"/>
              <a:gd name="connsiteY27" fmla="*/ 223301 h 829085"/>
              <a:gd name="connsiteX28" fmla="*/ 111568 w 829500"/>
              <a:gd name="connsiteY28" fmla="*/ 149725 h 829085"/>
              <a:gd name="connsiteX29" fmla="*/ 157024 w 829500"/>
              <a:gd name="connsiteY29" fmla="*/ 126208 h 829085"/>
              <a:gd name="connsiteX30" fmla="*/ 213140 w 829500"/>
              <a:gd name="connsiteY30" fmla="*/ 41724 h 829085"/>
              <a:gd name="connsiteX31" fmla="*/ 337565 w 829500"/>
              <a:gd name="connsiteY31" fmla="*/ 0 h 829085"/>
              <a:gd name="connsiteX32" fmla="*/ 445856 w 829500"/>
              <a:gd name="connsiteY32" fmla="*/ 621876 h 829085"/>
              <a:gd name="connsiteX33" fmla="*/ 514290 w 829500"/>
              <a:gd name="connsiteY33" fmla="*/ 621876 h 829085"/>
              <a:gd name="connsiteX34" fmla="*/ 632494 w 829500"/>
              <a:gd name="connsiteY34" fmla="*/ 503672 h 829085"/>
              <a:gd name="connsiteX35" fmla="*/ 632494 w 829500"/>
              <a:gd name="connsiteY35" fmla="*/ 429225 h 829085"/>
              <a:gd name="connsiteX36" fmla="*/ 678282 w 829500"/>
              <a:gd name="connsiteY36" fmla="*/ 321222 h 829085"/>
              <a:gd name="connsiteX37" fmla="*/ 570281 w 829500"/>
              <a:gd name="connsiteY37" fmla="*/ 275431 h 829085"/>
              <a:gd name="connsiteX38" fmla="*/ 524493 w 829500"/>
              <a:gd name="connsiteY38" fmla="*/ 383432 h 829085"/>
              <a:gd name="connsiteX39" fmla="*/ 570281 w 829500"/>
              <a:gd name="connsiteY39" fmla="*/ 429225 h 829085"/>
              <a:gd name="connsiteX40" fmla="*/ 570281 w 829500"/>
              <a:gd name="connsiteY40" fmla="*/ 503672 h 829085"/>
              <a:gd name="connsiteX41" fmla="*/ 514290 w 829500"/>
              <a:gd name="connsiteY41" fmla="*/ 559664 h 829085"/>
              <a:gd name="connsiteX42" fmla="*/ 445856 w 829500"/>
              <a:gd name="connsiteY42" fmla="*/ 559664 h 829085"/>
              <a:gd name="connsiteX43" fmla="*/ 445856 w 829500"/>
              <a:gd name="connsiteY43" fmla="*/ 58521 h 829085"/>
              <a:gd name="connsiteX44" fmla="*/ 491894 w 829500"/>
              <a:gd name="connsiteY44" fmla="*/ 0 h 829085"/>
              <a:gd name="connsiteX45" fmla="*/ 616360 w 829500"/>
              <a:gd name="connsiteY45" fmla="*/ 41724 h 829085"/>
              <a:gd name="connsiteX46" fmla="*/ 672476 w 829500"/>
              <a:gd name="connsiteY46" fmla="*/ 126208 h 829085"/>
              <a:gd name="connsiteX47" fmla="*/ 717932 w 829500"/>
              <a:gd name="connsiteY47" fmla="*/ 149725 h 829085"/>
              <a:gd name="connsiteX48" fmla="*/ 760983 w 829500"/>
              <a:gd name="connsiteY48" fmla="*/ 223301 h 829085"/>
              <a:gd name="connsiteX49" fmla="*/ 773218 w 829500"/>
              <a:gd name="connsiteY49" fmla="*/ 313758 h 829085"/>
              <a:gd name="connsiteX50" fmla="*/ 765836 w 829500"/>
              <a:gd name="connsiteY50" fmla="*/ 360501 h 829085"/>
              <a:gd name="connsiteX51" fmla="*/ 768573 w 829500"/>
              <a:gd name="connsiteY51" fmla="*/ 361745 h 829085"/>
              <a:gd name="connsiteX52" fmla="*/ 805652 w 829500"/>
              <a:gd name="connsiteY52" fmla="*/ 395340 h 829085"/>
              <a:gd name="connsiteX53" fmla="*/ 829500 w 829500"/>
              <a:gd name="connsiteY53" fmla="*/ 516778 h 829085"/>
              <a:gd name="connsiteX54" fmla="*/ 777159 w 829500"/>
              <a:gd name="connsiteY54" fmla="*/ 642655 h 829085"/>
              <a:gd name="connsiteX55" fmla="*/ 724485 w 829500"/>
              <a:gd name="connsiteY55" fmla="*/ 671273 h 829085"/>
              <a:gd name="connsiteX56" fmla="*/ 682222 w 829500"/>
              <a:gd name="connsiteY56" fmla="*/ 759905 h 829085"/>
              <a:gd name="connsiteX57" fmla="*/ 542991 w 829500"/>
              <a:gd name="connsiteY57" fmla="*/ 829085 h 829085"/>
              <a:gd name="connsiteX58" fmla="*/ 478290 w 829500"/>
              <a:gd name="connsiteY58" fmla="*/ 813034 h 829085"/>
              <a:gd name="connsiteX59" fmla="*/ 445856 w 829500"/>
              <a:gd name="connsiteY59" fmla="*/ 752440 h 829085"/>
              <a:gd name="connsiteX60" fmla="*/ 445856 w 829500"/>
              <a:gd name="connsiteY60" fmla="*/ 621876 h 829085"/>
              <a:gd name="connsiteX61" fmla="*/ 248850 w 829500"/>
              <a:gd name="connsiteY61" fmla="*/ 269339 h 829085"/>
              <a:gd name="connsiteX62" fmla="*/ 269588 w 829500"/>
              <a:gd name="connsiteY62" fmla="*/ 248601 h 829085"/>
              <a:gd name="connsiteX63" fmla="*/ 290325 w 829500"/>
              <a:gd name="connsiteY63" fmla="*/ 269339 h 829085"/>
              <a:gd name="connsiteX64" fmla="*/ 269588 w 829500"/>
              <a:gd name="connsiteY64" fmla="*/ 290076 h 829085"/>
              <a:gd name="connsiteX65" fmla="*/ 248850 w 829500"/>
              <a:gd name="connsiteY65" fmla="*/ 269339 h 829085"/>
              <a:gd name="connsiteX66" fmla="*/ 269588 w 829500"/>
              <a:gd name="connsiteY66" fmla="*/ 538926 h 829085"/>
              <a:gd name="connsiteX67" fmla="*/ 248850 w 829500"/>
              <a:gd name="connsiteY67" fmla="*/ 559664 h 829085"/>
              <a:gd name="connsiteX68" fmla="*/ 269588 w 829500"/>
              <a:gd name="connsiteY68" fmla="*/ 580401 h 829085"/>
              <a:gd name="connsiteX69" fmla="*/ 290325 w 829500"/>
              <a:gd name="connsiteY69" fmla="*/ 559664 h 829085"/>
              <a:gd name="connsiteX70" fmla="*/ 269588 w 829500"/>
              <a:gd name="connsiteY70" fmla="*/ 538926 h 829085"/>
              <a:gd name="connsiteX71" fmla="*/ 580650 w 829500"/>
              <a:gd name="connsiteY71" fmla="*/ 352289 h 829085"/>
              <a:gd name="connsiteX72" fmla="*/ 601388 w 829500"/>
              <a:gd name="connsiteY72" fmla="*/ 373026 h 829085"/>
              <a:gd name="connsiteX73" fmla="*/ 622125 w 829500"/>
              <a:gd name="connsiteY73" fmla="*/ 352289 h 829085"/>
              <a:gd name="connsiteX74" fmla="*/ 601388 w 829500"/>
              <a:gd name="connsiteY74" fmla="*/ 331551 h 829085"/>
              <a:gd name="connsiteX75" fmla="*/ 580650 w 829500"/>
              <a:gd name="connsiteY75" fmla="*/ 352289 h 8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29500" h="829085">
                <a:moveTo>
                  <a:pt x="337607" y="0"/>
                </a:moveTo>
                <a:cubicBezTo>
                  <a:pt x="366929" y="0"/>
                  <a:pt x="383644" y="29198"/>
                  <a:pt x="383644" y="58521"/>
                </a:cubicBezTo>
                <a:lnTo>
                  <a:pt x="383644" y="238232"/>
                </a:lnTo>
                <a:lnTo>
                  <a:pt x="346524" y="238232"/>
                </a:lnTo>
                <a:cubicBezTo>
                  <a:pt x="329344" y="195764"/>
                  <a:pt x="280989" y="175263"/>
                  <a:pt x="238521" y="192442"/>
                </a:cubicBezTo>
                <a:cubicBezTo>
                  <a:pt x="196052" y="209621"/>
                  <a:pt x="175551" y="257976"/>
                  <a:pt x="192730" y="300445"/>
                </a:cubicBezTo>
                <a:cubicBezTo>
                  <a:pt x="209910" y="342915"/>
                  <a:pt x="258264" y="363416"/>
                  <a:pt x="300733" y="346233"/>
                </a:cubicBezTo>
                <a:cubicBezTo>
                  <a:pt x="321570" y="337806"/>
                  <a:pt x="338096" y="321282"/>
                  <a:pt x="346524" y="300445"/>
                </a:cubicBezTo>
                <a:lnTo>
                  <a:pt x="383644" y="300445"/>
                </a:lnTo>
                <a:lnTo>
                  <a:pt x="383644" y="752440"/>
                </a:lnTo>
                <a:cubicBezTo>
                  <a:pt x="383644" y="777159"/>
                  <a:pt x="373192" y="801753"/>
                  <a:pt x="351169" y="812993"/>
                </a:cubicBezTo>
                <a:cubicBezTo>
                  <a:pt x="331199" y="823453"/>
                  <a:pt x="309011" y="828973"/>
                  <a:pt x="286468" y="829085"/>
                </a:cubicBezTo>
                <a:cubicBezTo>
                  <a:pt x="223841" y="829085"/>
                  <a:pt x="177264" y="797398"/>
                  <a:pt x="147278" y="759905"/>
                </a:cubicBezTo>
                <a:cubicBezTo>
                  <a:pt x="126510" y="734033"/>
                  <a:pt x="112029" y="703690"/>
                  <a:pt x="104973" y="671273"/>
                </a:cubicBezTo>
                <a:cubicBezTo>
                  <a:pt x="85605" y="665558"/>
                  <a:pt x="67667" y="655803"/>
                  <a:pt x="52341" y="642655"/>
                </a:cubicBezTo>
                <a:cubicBezTo>
                  <a:pt x="22894" y="617314"/>
                  <a:pt x="0" y="576668"/>
                  <a:pt x="0" y="516778"/>
                </a:cubicBezTo>
                <a:cubicBezTo>
                  <a:pt x="0" y="485465"/>
                  <a:pt x="2240" y="458174"/>
                  <a:pt x="7880" y="435239"/>
                </a:cubicBezTo>
                <a:lnTo>
                  <a:pt x="182490" y="435239"/>
                </a:lnTo>
                <a:cubicBezTo>
                  <a:pt x="210610" y="435239"/>
                  <a:pt x="233919" y="455976"/>
                  <a:pt x="237859" y="482976"/>
                </a:cubicBezTo>
                <a:cubicBezTo>
                  <a:pt x="195527" y="500491"/>
                  <a:pt x="175407" y="549005"/>
                  <a:pt x="192920" y="591338"/>
                </a:cubicBezTo>
                <a:cubicBezTo>
                  <a:pt x="210433" y="633668"/>
                  <a:pt x="258947" y="653787"/>
                  <a:pt x="301280" y="636276"/>
                </a:cubicBezTo>
                <a:cubicBezTo>
                  <a:pt x="343612" y="618761"/>
                  <a:pt x="363732" y="570248"/>
                  <a:pt x="346221" y="527915"/>
                </a:cubicBezTo>
                <a:cubicBezTo>
                  <a:pt x="337669" y="507248"/>
                  <a:pt x="321132" y="490906"/>
                  <a:pt x="300362" y="482603"/>
                </a:cubicBezTo>
                <a:cubicBezTo>
                  <a:pt x="295842" y="420839"/>
                  <a:pt x="244419" y="373034"/>
                  <a:pt x="182490" y="373026"/>
                </a:cubicBezTo>
                <a:lnTo>
                  <a:pt x="43134" y="373026"/>
                </a:lnTo>
                <a:cubicBezTo>
                  <a:pt x="49345" y="367892"/>
                  <a:pt x="56258" y="363674"/>
                  <a:pt x="63664" y="360501"/>
                </a:cubicBezTo>
                <a:cubicBezTo>
                  <a:pt x="59389" y="345263"/>
                  <a:pt x="56911" y="329574"/>
                  <a:pt x="56282" y="313758"/>
                </a:cubicBezTo>
                <a:cubicBezTo>
                  <a:pt x="54913" y="283274"/>
                  <a:pt x="59475" y="251546"/>
                  <a:pt x="68517" y="223301"/>
                </a:cubicBezTo>
                <a:cubicBezTo>
                  <a:pt x="77475" y="195513"/>
                  <a:pt x="91660" y="168430"/>
                  <a:pt x="111568" y="149725"/>
                </a:cubicBezTo>
                <a:cubicBezTo>
                  <a:pt x="124056" y="137556"/>
                  <a:pt x="139877" y="129371"/>
                  <a:pt x="157024" y="126208"/>
                </a:cubicBezTo>
                <a:cubicBezTo>
                  <a:pt x="165278" y="91369"/>
                  <a:pt x="186306" y="62586"/>
                  <a:pt x="213140" y="41724"/>
                </a:cubicBezTo>
                <a:cubicBezTo>
                  <a:pt x="247606" y="14848"/>
                  <a:pt x="292772" y="0"/>
                  <a:pt x="337565" y="0"/>
                </a:cubicBezTo>
                <a:close/>
                <a:moveTo>
                  <a:pt x="445856" y="621876"/>
                </a:moveTo>
                <a:lnTo>
                  <a:pt x="514290" y="621876"/>
                </a:lnTo>
                <a:cubicBezTo>
                  <a:pt x="579572" y="621876"/>
                  <a:pt x="632494" y="568954"/>
                  <a:pt x="632494" y="503672"/>
                </a:cubicBezTo>
                <a:lnTo>
                  <a:pt x="632494" y="429225"/>
                </a:lnTo>
                <a:cubicBezTo>
                  <a:pt x="674964" y="412046"/>
                  <a:pt x="695465" y="363690"/>
                  <a:pt x="678282" y="321222"/>
                </a:cubicBezTo>
                <a:cubicBezTo>
                  <a:pt x="661103" y="278753"/>
                  <a:pt x="612752" y="258252"/>
                  <a:pt x="570281" y="275431"/>
                </a:cubicBezTo>
                <a:cubicBezTo>
                  <a:pt x="527811" y="292611"/>
                  <a:pt x="507310" y="340966"/>
                  <a:pt x="524493" y="383432"/>
                </a:cubicBezTo>
                <a:cubicBezTo>
                  <a:pt x="532921" y="404273"/>
                  <a:pt x="549444" y="420797"/>
                  <a:pt x="570281" y="429225"/>
                </a:cubicBezTo>
                <a:lnTo>
                  <a:pt x="570281" y="503672"/>
                </a:lnTo>
                <a:cubicBezTo>
                  <a:pt x="570281" y="534596"/>
                  <a:pt x="545214" y="559664"/>
                  <a:pt x="514290" y="559664"/>
                </a:cubicBezTo>
                <a:lnTo>
                  <a:pt x="445856" y="559664"/>
                </a:lnTo>
                <a:lnTo>
                  <a:pt x="445856" y="58521"/>
                </a:lnTo>
                <a:cubicBezTo>
                  <a:pt x="445856" y="29198"/>
                  <a:pt x="462571" y="0"/>
                  <a:pt x="491894" y="0"/>
                </a:cubicBezTo>
                <a:cubicBezTo>
                  <a:pt x="536769" y="0"/>
                  <a:pt x="581894" y="14848"/>
                  <a:pt x="616360" y="41724"/>
                </a:cubicBezTo>
                <a:cubicBezTo>
                  <a:pt x="643194" y="62586"/>
                  <a:pt x="664222" y="91411"/>
                  <a:pt x="672476" y="126208"/>
                </a:cubicBezTo>
                <a:cubicBezTo>
                  <a:pt x="689895" y="129112"/>
                  <a:pt x="705407" y="137987"/>
                  <a:pt x="717932" y="149725"/>
                </a:cubicBezTo>
                <a:cubicBezTo>
                  <a:pt x="737840" y="168430"/>
                  <a:pt x="752025" y="195472"/>
                  <a:pt x="760983" y="223301"/>
                </a:cubicBezTo>
                <a:cubicBezTo>
                  <a:pt x="770025" y="251546"/>
                  <a:pt x="774587" y="283274"/>
                  <a:pt x="773218" y="313758"/>
                </a:cubicBezTo>
                <a:cubicBezTo>
                  <a:pt x="772513" y="329353"/>
                  <a:pt x="770232" y="345279"/>
                  <a:pt x="765836" y="360501"/>
                </a:cubicBezTo>
                <a:lnTo>
                  <a:pt x="768573" y="361745"/>
                </a:lnTo>
                <a:cubicBezTo>
                  <a:pt x="783919" y="368962"/>
                  <a:pt x="796362" y="380284"/>
                  <a:pt x="805652" y="395340"/>
                </a:cubicBezTo>
                <a:cubicBezTo>
                  <a:pt x="823279" y="423750"/>
                  <a:pt x="829500" y="464644"/>
                  <a:pt x="829500" y="516778"/>
                </a:cubicBezTo>
                <a:cubicBezTo>
                  <a:pt x="829500" y="576710"/>
                  <a:pt x="806606" y="617397"/>
                  <a:pt x="777159" y="642655"/>
                </a:cubicBezTo>
                <a:cubicBezTo>
                  <a:pt x="761821" y="655811"/>
                  <a:pt x="743867" y="665562"/>
                  <a:pt x="724485" y="671273"/>
                </a:cubicBezTo>
                <a:cubicBezTo>
                  <a:pt x="717439" y="703686"/>
                  <a:pt x="702972" y="734025"/>
                  <a:pt x="682222" y="759905"/>
                </a:cubicBezTo>
                <a:cubicBezTo>
                  <a:pt x="652236" y="797398"/>
                  <a:pt x="605659" y="829085"/>
                  <a:pt x="542991" y="829085"/>
                </a:cubicBezTo>
                <a:cubicBezTo>
                  <a:pt x="520449" y="828986"/>
                  <a:pt x="498264" y="823482"/>
                  <a:pt x="478290" y="813034"/>
                </a:cubicBezTo>
                <a:cubicBezTo>
                  <a:pt x="456308" y="801753"/>
                  <a:pt x="445856" y="777159"/>
                  <a:pt x="445856" y="752440"/>
                </a:cubicBezTo>
                <a:lnTo>
                  <a:pt x="445856" y="621876"/>
                </a:lnTo>
                <a:close/>
                <a:moveTo>
                  <a:pt x="248850" y="269339"/>
                </a:moveTo>
                <a:cubicBezTo>
                  <a:pt x="248850" y="257886"/>
                  <a:pt x="258135" y="248601"/>
                  <a:pt x="269588" y="248601"/>
                </a:cubicBezTo>
                <a:cubicBezTo>
                  <a:pt x="281040" y="248601"/>
                  <a:pt x="290325" y="257886"/>
                  <a:pt x="290325" y="269339"/>
                </a:cubicBezTo>
                <a:cubicBezTo>
                  <a:pt x="290325" y="280792"/>
                  <a:pt x="281040" y="290076"/>
                  <a:pt x="269588" y="290076"/>
                </a:cubicBezTo>
                <a:cubicBezTo>
                  <a:pt x="258135" y="290076"/>
                  <a:pt x="248850" y="280792"/>
                  <a:pt x="248850" y="269339"/>
                </a:cubicBezTo>
                <a:close/>
                <a:moveTo>
                  <a:pt x="269588" y="538926"/>
                </a:moveTo>
                <a:cubicBezTo>
                  <a:pt x="258135" y="538926"/>
                  <a:pt x="248850" y="548212"/>
                  <a:pt x="248850" y="559664"/>
                </a:cubicBezTo>
                <a:cubicBezTo>
                  <a:pt x="248850" y="571115"/>
                  <a:pt x="258135" y="580401"/>
                  <a:pt x="269588" y="580401"/>
                </a:cubicBezTo>
                <a:cubicBezTo>
                  <a:pt x="281040" y="580401"/>
                  <a:pt x="290325" y="571115"/>
                  <a:pt x="290325" y="559664"/>
                </a:cubicBezTo>
                <a:cubicBezTo>
                  <a:pt x="290325" y="548212"/>
                  <a:pt x="281040" y="538926"/>
                  <a:pt x="269588" y="538926"/>
                </a:cubicBezTo>
                <a:close/>
                <a:moveTo>
                  <a:pt x="580650" y="352289"/>
                </a:moveTo>
                <a:cubicBezTo>
                  <a:pt x="580650" y="363740"/>
                  <a:pt x="589936" y="373026"/>
                  <a:pt x="601388" y="373026"/>
                </a:cubicBezTo>
                <a:cubicBezTo>
                  <a:pt x="612839" y="373026"/>
                  <a:pt x="622125" y="363740"/>
                  <a:pt x="622125" y="352289"/>
                </a:cubicBezTo>
                <a:cubicBezTo>
                  <a:pt x="622125" y="340837"/>
                  <a:pt x="612839" y="331551"/>
                  <a:pt x="601388" y="331551"/>
                </a:cubicBezTo>
                <a:cubicBezTo>
                  <a:pt x="589936" y="331551"/>
                  <a:pt x="580650" y="340837"/>
                  <a:pt x="580650" y="352289"/>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6" name="Graphic 44">
            <a:extLst>
              <a:ext uri="{FF2B5EF4-FFF2-40B4-BE49-F238E27FC236}">
                <a16:creationId xmlns:a16="http://schemas.microsoft.com/office/drawing/2014/main" id="{2767CEFA-4C29-82D5-0C35-231EBAC97958}"/>
              </a:ext>
              <a:ext uri="{C183D7F6-B498-43B3-948B-1728B52AA6E4}">
                <adec:decorative xmlns:adec="http://schemas.microsoft.com/office/drawing/2017/decorative" val="1"/>
              </a:ext>
            </a:extLst>
          </p:cNvPr>
          <p:cNvSpPr/>
          <p:nvPr/>
        </p:nvSpPr>
        <p:spPr>
          <a:xfrm>
            <a:off x="621306" y="4976829"/>
            <a:ext cx="559320" cy="559320"/>
          </a:xfrm>
          <a:custGeom>
            <a:avLst/>
            <a:gdLst>
              <a:gd name="connsiteX0" fmla="*/ 414750 w 808763"/>
              <a:gd name="connsiteY0" fmla="*/ 57028 h 808763"/>
              <a:gd name="connsiteX1" fmla="*/ 471779 w 808763"/>
              <a:gd name="connsiteY1" fmla="*/ 0 h 808763"/>
              <a:gd name="connsiteX2" fmla="*/ 627310 w 808763"/>
              <a:gd name="connsiteY2" fmla="*/ 0 h 808763"/>
              <a:gd name="connsiteX3" fmla="*/ 684338 w 808763"/>
              <a:gd name="connsiteY3" fmla="*/ 57028 h 808763"/>
              <a:gd name="connsiteX4" fmla="*/ 684338 w 808763"/>
              <a:gd name="connsiteY4" fmla="*/ 290325 h 808763"/>
              <a:gd name="connsiteX5" fmla="*/ 622126 w 808763"/>
              <a:gd name="connsiteY5" fmla="*/ 290325 h 808763"/>
              <a:gd name="connsiteX6" fmla="*/ 622126 w 808763"/>
              <a:gd name="connsiteY6" fmla="*/ 62213 h 808763"/>
              <a:gd name="connsiteX7" fmla="*/ 476963 w 808763"/>
              <a:gd name="connsiteY7" fmla="*/ 62213 h 808763"/>
              <a:gd name="connsiteX8" fmla="*/ 476963 w 808763"/>
              <a:gd name="connsiteY8" fmla="*/ 212560 h 808763"/>
              <a:gd name="connsiteX9" fmla="*/ 419935 w 808763"/>
              <a:gd name="connsiteY9" fmla="*/ 269588 h 808763"/>
              <a:gd name="connsiteX10" fmla="*/ 269588 w 808763"/>
              <a:gd name="connsiteY10" fmla="*/ 269588 h 808763"/>
              <a:gd name="connsiteX11" fmla="*/ 269588 w 808763"/>
              <a:gd name="connsiteY11" fmla="*/ 419935 h 808763"/>
              <a:gd name="connsiteX12" fmla="*/ 212560 w 808763"/>
              <a:gd name="connsiteY12" fmla="*/ 476963 h 808763"/>
              <a:gd name="connsiteX13" fmla="*/ 62213 w 808763"/>
              <a:gd name="connsiteY13" fmla="*/ 476963 h 808763"/>
              <a:gd name="connsiteX14" fmla="*/ 62213 w 808763"/>
              <a:gd name="connsiteY14" fmla="*/ 622126 h 808763"/>
              <a:gd name="connsiteX15" fmla="*/ 290325 w 808763"/>
              <a:gd name="connsiteY15" fmla="*/ 622126 h 808763"/>
              <a:gd name="connsiteX16" fmla="*/ 290325 w 808763"/>
              <a:gd name="connsiteY16" fmla="*/ 684338 h 808763"/>
              <a:gd name="connsiteX17" fmla="*/ 57028 w 808763"/>
              <a:gd name="connsiteY17" fmla="*/ 684338 h 808763"/>
              <a:gd name="connsiteX18" fmla="*/ 0 w 808763"/>
              <a:gd name="connsiteY18" fmla="*/ 627310 h 808763"/>
              <a:gd name="connsiteX19" fmla="*/ 0 w 808763"/>
              <a:gd name="connsiteY19" fmla="*/ 471779 h 808763"/>
              <a:gd name="connsiteX20" fmla="*/ 57028 w 808763"/>
              <a:gd name="connsiteY20" fmla="*/ 414750 h 808763"/>
              <a:gd name="connsiteX21" fmla="*/ 207375 w 808763"/>
              <a:gd name="connsiteY21" fmla="*/ 414750 h 808763"/>
              <a:gd name="connsiteX22" fmla="*/ 207375 w 808763"/>
              <a:gd name="connsiteY22" fmla="*/ 264403 h 808763"/>
              <a:gd name="connsiteX23" fmla="*/ 264403 w 808763"/>
              <a:gd name="connsiteY23" fmla="*/ 207375 h 808763"/>
              <a:gd name="connsiteX24" fmla="*/ 414750 w 808763"/>
              <a:gd name="connsiteY24" fmla="*/ 207375 h 808763"/>
              <a:gd name="connsiteX25" fmla="*/ 414750 w 808763"/>
              <a:gd name="connsiteY25" fmla="*/ 57028 h 808763"/>
              <a:gd name="connsiteX26" fmla="*/ 539176 w 808763"/>
              <a:gd name="connsiteY26" fmla="*/ 388829 h 808763"/>
              <a:gd name="connsiteX27" fmla="*/ 596204 w 808763"/>
              <a:gd name="connsiteY27" fmla="*/ 331800 h 808763"/>
              <a:gd name="connsiteX28" fmla="*/ 751735 w 808763"/>
              <a:gd name="connsiteY28" fmla="*/ 331800 h 808763"/>
              <a:gd name="connsiteX29" fmla="*/ 808763 w 808763"/>
              <a:gd name="connsiteY29" fmla="*/ 388829 h 808763"/>
              <a:gd name="connsiteX30" fmla="*/ 808763 w 808763"/>
              <a:gd name="connsiteY30" fmla="*/ 673969 h 808763"/>
              <a:gd name="connsiteX31" fmla="*/ 673969 w 808763"/>
              <a:gd name="connsiteY31" fmla="*/ 808763 h 808763"/>
              <a:gd name="connsiteX32" fmla="*/ 388829 w 808763"/>
              <a:gd name="connsiteY32" fmla="*/ 808763 h 808763"/>
              <a:gd name="connsiteX33" fmla="*/ 331800 w 808763"/>
              <a:gd name="connsiteY33" fmla="*/ 751735 h 808763"/>
              <a:gd name="connsiteX34" fmla="*/ 331800 w 808763"/>
              <a:gd name="connsiteY34" fmla="*/ 596204 h 808763"/>
              <a:gd name="connsiteX35" fmla="*/ 388829 w 808763"/>
              <a:gd name="connsiteY35" fmla="*/ 539176 h 808763"/>
              <a:gd name="connsiteX36" fmla="*/ 539176 w 808763"/>
              <a:gd name="connsiteY36" fmla="*/ 539176 h 808763"/>
              <a:gd name="connsiteX37" fmla="*/ 539176 w 808763"/>
              <a:gd name="connsiteY37" fmla="*/ 388829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8763" h="808763">
                <a:moveTo>
                  <a:pt x="414750" y="57028"/>
                </a:moveTo>
                <a:cubicBezTo>
                  <a:pt x="414750" y="25507"/>
                  <a:pt x="440299" y="0"/>
                  <a:pt x="471779" y="0"/>
                </a:cubicBezTo>
                <a:lnTo>
                  <a:pt x="627310" y="0"/>
                </a:lnTo>
                <a:cubicBezTo>
                  <a:pt x="658831" y="0"/>
                  <a:pt x="684338" y="25549"/>
                  <a:pt x="684338" y="57028"/>
                </a:cubicBezTo>
                <a:lnTo>
                  <a:pt x="684338" y="290325"/>
                </a:lnTo>
                <a:lnTo>
                  <a:pt x="622126" y="290325"/>
                </a:lnTo>
                <a:lnTo>
                  <a:pt x="622126" y="62213"/>
                </a:lnTo>
                <a:lnTo>
                  <a:pt x="476963" y="62213"/>
                </a:lnTo>
                <a:lnTo>
                  <a:pt x="476963" y="212560"/>
                </a:lnTo>
                <a:cubicBezTo>
                  <a:pt x="476963" y="244081"/>
                  <a:pt x="451414" y="269588"/>
                  <a:pt x="419935" y="269588"/>
                </a:cubicBezTo>
                <a:lnTo>
                  <a:pt x="269588" y="269588"/>
                </a:lnTo>
                <a:lnTo>
                  <a:pt x="269588" y="419935"/>
                </a:lnTo>
                <a:cubicBezTo>
                  <a:pt x="269588" y="451456"/>
                  <a:pt x="244039" y="476963"/>
                  <a:pt x="212560" y="476963"/>
                </a:cubicBezTo>
                <a:lnTo>
                  <a:pt x="62213" y="476963"/>
                </a:lnTo>
                <a:lnTo>
                  <a:pt x="62213" y="622126"/>
                </a:lnTo>
                <a:lnTo>
                  <a:pt x="290325" y="622126"/>
                </a:lnTo>
                <a:lnTo>
                  <a:pt x="290325" y="684338"/>
                </a:lnTo>
                <a:lnTo>
                  <a:pt x="57028" y="684338"/>
                </a:lnTo>
                <a:cubicBezTo>
                  <a:pt x="25507" y="684338"/>
                  <a:pt x="0" y="658790"/>
                  <a:pt x="0" y="627310"/>
                </a:cubicBezTo>
                <a:lnTo>
                  <a:pt x="0" y="471779"/>
                </a:lnTo>
                <a:cubicBezTo>
                  <a:pt x="0" y="440258"/>
                  <a:pt x="25549" y="414750"/>
                  <a:pt x="57028" y="414750"/>
                </a:cubicBezTo>
                <a:lnTo>
                  <a:pt x="207375" y="414750"/>
                </a:lnTo>
                <a:lnTo>
                  <a:pt x="207375" y="264403"/>
                </a:lnTo>
                <a:cubicBezTo>
                  <a:pt x="207375" y="232882"/>
                  <a:pt x="232924" y="207375"/>
                  <a:pt x="264403" y="207375"/>
                </a:cubicBezTo>
                <a:lnTo>
                  <a:pt x="414750" y="207375"/>
                </a:lnTo>
                <a:lnTo>
                  <a:pt x="414750" y="57028"/>
                </a:lnTo>
                <a:close/>
                <a:moveTo>
                  <a:pt x="539176" y="388829"/>
                </a:moveTo>
                <a:cubicBezTo>
                  <a:pt x="539176" y="357307"/>
                  <a:pt x="564724" y="331800"/>
                  <a:pt x="596204" y="331800"/>
                </a:cubicBezTo>
                <a:lnTo>
                  <a:pt x="751735" y="331800"/>
                </a:lnTo>
                <a:cubicBezTo>
                  <a:pt x="783256" y="331800"/>
                  <a:pt x="808763" y="357349"/>
                  <a:pt x="808763" y="388829"/>
                </a:cubicBezTo>
                <a:lnTo>
                  <a:pt x="808763" y="673969"/>
                </a:lnTo>
                <a:cubicBezTo>
                  <a:pt x="808763" y="748413"/>
                  <a:pt x="748413" y="808763"/>
                  <a:pt x="673969" y="808763"/>
                </a:cubicBezTo>
                <a:lnTo>
                  <a:pt x="388829" y="808763"/>
                </a:lnTo>
                <a:cubicBezTo>
                  <a:pt x="357307" y="808763"/>
                  <a:pt x="331800" y="783215"/>
                  <a:pt x="331800" y="751735"/>
                </a:cubicBezTo>
                <a:lnTo>
                  <a:pt x="331800" y="596204"/>
                </a:lnTo>
                <a:cubicBezTo>
                  <a:pt x="331800" y="564683"/>
                  <a:pt x="357349" y="539176"/>
                  <a:pt x="388829" y="539176"/>
                </a:cubicBezTo>
                <a:lnTo>
                  <a:pt x="539176" y="539176"/>
                </a:lnTo>
                <a:lnTo>
                  <a:pt x="539176" y="388829"/>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40691143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189BA7F1-789D-D228-6FED-3F28EE939FDD}"/>
              </a:ext>
            </a:extLst>
          </p:cNvPr>
          <p:cNvSpPr txBox="1">
            <a:spLocks/>
          </p:cNvSpPr>
          <p:nvPr/>
        </p:nvSpPr>
        <p:spPr>
          <a:xfrm>
            <a:off x="588263" y="537732"/>
            <a:ext cx="11018521" cy="430887"/>
          </a:xfrm>
          <a:prstGeom prst="rect">
            <a:avLst/>
          </a:prstGeom>
        </p:spPr>
        <p:txBody>
          <a:bodyPr vert="horz" lIns="91440" tIns="45720" rIns="91440" bIns="45720" rtlCol="0" anchor="ctr">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pc="-50">
                <a:solidFill>
                  <a:schemeClr val="tx1"/>
                </a:solidFill>
              </a:rPr>
              <a:t>The anatomy of the Responsible AI Standard</a:t>
            </a:r>
            <a:endParaRPr lang="en-NZ" sz="2000" spc="-50">
              <a:solidFill>
                <a:schemeClr val="tx1"/>
              </a:solidFill>
            </a:endParaRPr>
          </a:p>
        </p:txBody>
      </p:sp>
      <p:sp>
        <p:nvSpPr>
          <p:cNvPr id="3" name="Title 2">
            <a:extLst>
              <a:ext uri="{FF2B5EF4-FFF2-40B4-BE49-F238E27FC236}">
                <a16:creationId xmlns:a16="http://schemas.microsoft.com/office/drawing/2014/main" id="{5F7CDB24-8B36-3455-69DF-22F0D5E749F2}"/>
              </a:ext>
            </a:extLst>
          </p:cNvPr>
          <p:cNvSpPr>
            <a:spLocks noGrp="1"/>
          </p:cNvSpPr>
          <p:nvPr>
            <p:ph type="title"/>
          </p:nvPr>
        </p:nvSpPr>
        <p:spPr>
          <a:xfrm>
            <a:off x="595183" y="1053842"/>
            <a:ext cx="11011601" cy="553998"/>
          </a:xfrm>
        </p:spPr>
        <p:txBody>
          <a:bodyPr>
            <a:normAutofit/>
          </a:bodyPr>
          <a:lstStyle/>
          <a:p>
            <a:pPr algn="ctr"/>
            <a:r>
              <a:rPr lang="en-US" sz="2400"/>
              <a:t>Copilot brings AI value across roles and lines of business</a:t>
            </a:r>
          </a:p>
        </p:txBody>
      </p:sp>
      <p:sp>
        <p:nvSpPr>
          <p:cNvPr id="14" name="Rectangle 13">
            <a:extLst>
              <a:ext uri="{FF2B5EF4-FFF2-40B4-BE49-F238E27FC236}">
                <a16:creationId xmlns:a16="http://schemas.microsoft.com/office/drawing/2014/main" id="{6F4213D8-503A-D2F4-E250-E776FEF7004A}"/>
              </a:ext>
              <a:ext uri="{C183D7F6-B498-43B3-948B-1728B52AA6E4}">
                <adec:decorative xmlns:adec="http://schemas.microsoft.com/office/drawing/2017/decorative" val="1"/>
              </a:ext>
            </a:extLst>
          </p:cNvPr>
          <p:cNvSpPr/>
          <p:nvPr/>
        </p:nvSpPr>
        <p:spPr>
          <a:xfrm>
            <a:off x="3459539" y="4900471"/>
            <a:ext cx="7576081" cy="913197"/>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1" name="Rectangle 60">
            <a:extLst>
              <a:ext uri="{FF2B5EF4-FFF2-40B4-BE49-F238E27FC236}">
                <a16:creationId xmlns:a16="http://schemas.microsoft.com/office/drawing/2014/main" id="{61398E88-6809-5EBE-89B1-6D146A8C8231}"/>
              </a:ext>
              <a:ext uri="{C183D7F6-B498-43B3-948B-1728B52AA6E4}">
                <adec:decorative xmlns:adec="http://schemas.microsoft.com/office/drawing/2017/decorative" val="1"/>
              </a:ext>
            </a:extLst>
          </p:cNvPr>
          <p:cNvSpPr/>
          <p:nvPr/>
        </p:nvSpPr>
        <p:spPr>
          <a:xfrm>
            <a:off x="3459539" y="2890272"/>
            <a:ext cx="7576081" cy="913197"/>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5" name="Rectangle 34">
            <a:extLst>
              <a:ext uri="{FF2B5EF4-FFF2-40B4-BE49-F238E27FC236}">
                <a16:creationId xmlns:a16="http://schemas.microsoft.com/office/drawing/2014/main" id="{E9C6DA0F-C3B4-2329-A2B5-7AEA9C87AB53}"/>
              </a:ext>
              <a:ext uri="{C183D7F6-B498-43B3-948B-1728B52AA6E4}">
                <adec:decorative xmlns:adec="http://schemas.microsoft.com/office/drawing/2017/decorative" val="1"/>
              </a:ext>
            </a:extLst>
          </p:cNvPr>
          <p:cNvSpPr/>
          <p:nvPr/>
        </p:nvSpPr>
        <p:spPr>
          <a:xfrm>
            <a:off x="3459539" y="1825645"/>
            <a:ext cx="7576081" cy="966358"/>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1" name="Triangle 30">
            <a:extLst>
              <a:ext uri="{FF2B5EF4-FFF2-40B4-BE49-F238E27FC236}">
                <a16:creationId xmlns:a16="http://schemas.microsoft.com/office/drawing/2014/main" id="{206255D3-72A3-257B-A3F6-254EBF78C431}"/>
              </a:ext>
              <a:ext uri="{C183D7F6-B498-43B3-948B-1728B52AA6E4}">
                <adec:decorative xmlns:adec="http://schemas.microsoft.com/office/drawing/2017/decorative" val="1"/>
              </a:ext>
            </a:extLst>
          </p:cNvPr>
          <p:cNvSpPr/>
          <p:nvPr/>
        </p:nvSpPr>
        <p:spPr>
          <a:xfrm rot="5400000">
            <a:off x="7372062" y="3286512"/>
            <a:ext cx="184660" cy="120716"/>
          </a:xfrm>
          <a:prstGeom prst="triangl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BBE36B7-BB9A-1CFA-CEF5-042435D32FEB}"/>
              </a:ext>
              <a:ext uri="{C183D7F6-B498-43B3-948B-1728B52AA6E4}">
                <adec:decorative xmlns:adec="http://schemas.microsoft.com/office/drawing/2017/decorative" val="1"/>
              </a:ext>
            </a:extLst>
          </p:cNvPr>
          <p:cNvSpPr/>
          <p:nvPr/>
        </p:nvSpPr>
        <p:spPr>
          <a:xfrm>
            <a:off x="3459539" y="3899028"/>
            <a:ext cx="7576081" cy="913197"/>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0" name="Triangle 29">
            <a:extLst>
              <a:ext uri="{FF2B5EF4-FFF2-40B4-BE49-F238E27FC236}">
                <a16:creationId xmlns:a16="http://schemas.microsoft.com/office/drawing/2014/main" id="{F7072BD3-5631-C436-B7C7-B17209B37245}"/>
              </a:ext>
              <a:ext uri="{C183D7F6-B498-43B3-948B-1728B52AA6E4}">
                <adec:decorative xmlns:adec="http://schemas.microsoft.com/office/drawing/2017/decorative" val="1"/>
              </a:ext>
            </a:extLst>
          </p:cNvPr>
          <p:cNvSpPr/>
          <p:nvPr/>
        </p:nvSpPr>
        <p:spPr>
          <a:xfrm rot="5400000">
            <a:off x="7372062" y="2248466"/>
            <a:ext cx="184660" cy="120716"/>
          </a:xfrm>
          <a:prstGeom prst="triangl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7583E5EC-EAFC-8631-4DDC-AA27CE2B82DC}"/>
              </a:ext>
              <a:ext uri="{C183D7F6-B498-43B3-948B-1728B52AA6E4}">
                <adec:decorative xmlns:adec="http://schemas.microsoft.com/office/drawing/2017/decorative" val="1"/>
              </a:ext>
            </a:extLst>
          </p:cNvPr>
          <p:cNvSpPr/>
          <p:nvPr/>
        </p:nvSpPr>
        <p:spPr>
          <a:xfrm rot="5400000">
            <a:off x="7372062" y="4295268"/>
            <a:ext cx="184660" cy="120716"/>
          </a:xfrm>
          <a:prstGeom prst="triangl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F7104492-C73B-18B5-CEF5-A69B11FD9C8A}"/>
              </a:ext>
              <a:ext uri="{C183D7F6-B498-43B3-948B-1728B52AA6E4}">
                <adec:decorative xmlns:adec="http://schemas.microsoft.com/office/drawing/2017/decorative" val="1"/>
              </a:ext>
            </a:extLst>
          </p:cNvPr>
          <p:cNvSpPr/>
          <p:nvPr/>
        </p:nvSpPr>
        <p:spPr>
          <a:xfrm rot="5400000">
            <a:off x="7372062" y="5296711"/>
            <a:ext cx="184660" cy="120716"/>
          </a:xfrm>
          <a:prstGeom prst="triangl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97B4825E-C436-9FD7-7737-798393522428}"/>
              </a:ext>
              <a:ext uri="{C183D7F6-B498-43B3-948B-1728B52AA6E4}">
                <adec:decorative xmlns:adec="http://schemas.microsoft.com/office/drawing/2017/decorative" val="1"/>
              </a:ext>
            </a:extLst>
          </p:cNvPr>
          <p:cNvSpPr/>
          <p:nvPr/>
        </p:nvSpPr>
        <p:spPr>
          <a:xfrm>
            <a:off x="1876526" y="2890269"/>
            <a:ext cx="2910611" cy="911842"/>
          </a:xfrm>
          <a:custGeom>
            <a:avLst/>
            <a:gdLst>
              <a:gd name="connsiteX0" fmla="*/ 301561 w 1506950"/>
              <a:gd name="connsiteY0" fmla="*/ 0 h 522350"/>
              <a:gd name="connsiteX1" fmla="*/ 0 w 1506950"/>
              <a:gd name="connsiteY1" fmla="*/ 522351 h 522350"/>
              <a:gd name="connsiteX2" fmla="*/ 1506950 w 1506950"/>
              <a:gd name="connsiteY2" fmla="*/ 522351 h 522350"/>
              <a:gd name="connsiteX3" fmla="*/ 1205389 w 1506950"/>
              <a:gd name="connsiteY3" fmla="*/ 0 h 522350"/>
              <a:gd name="connsiteX4" fmla="*/ 301561 w 1506950"/>
              <a:gd name="connsiteY4" fmla="*/ 0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950" h="522350">
                <a:moveTo>
                  <a:pt x="301561" y="0"/>
                </a:moveTo>
                <a:lnTo>
                  <a:pt x="0" y="522351"/>
                </a:lnTo>
                <a:lnTo>
                  <a:pt x="1506950" y="522351"/>
                </a:lnTo>
                <a:lnTo>
                  <a:pt x="1205389" y="0"/>
                </a:lnTo>
                <a:lnTo>
                  <a:pt x="301561" y="0"/>
                </a:ln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43" name="Freeform: Shape 42">
            <a:extLst>
              <a:ext uri="{FF2B5EF4-FFF2-40B4-BE49-F238E27FC236}">
                <a16:creationId xmlns:a16="http://schemas.microsoft.com/office/drawing/2014/main" id="{43F119FE-4878-EC58-49EB-8C1A8045C373}"/>
              </a:ext>
              <a:ext uri="{C183D7F6-B498-43B3-948B-1728B52AA6E4}">
                <adec:decorative xmlns:adec="http://schemas.microsoft.com/office/drawing/2017/decorative" val="1"/>
              </a:ext>
            </a:extLst>
          </p:cNvPr>
          <p:cNvSpPr/>
          <p:nvPr/>
        </p:nvSpPr>
        <p:spPr>
          <a:xfrm>
            <a:off x="1231338" y="3900380"/>
            <a:ext cx="4200985" cy="911842"/>
          </a:xfrm>
          <a:custGeom>
            <a:avLst/>
            <a:gdLst>
              <a:gd name="connsiteX0" fmla="*/ 2175034 w 2175033"/>
              <a:gd name="connsiteY0" fmla="*/ 522351 h 522350"/>
              <a:gd name="connsiteX1" fmla="*/ 1873472 w 2175033"/>
              <a:gd name="connsiteY1" fmla="*/ 0 h 522350"/>
              <a:gd name="connsiteX2" fmla="*/ 301562 w 2175033"/>
              <a:gd name="connsiteY2" fmla="*/ 0 h 522350"/>
              <a:gd name="connsiteX3" fmla="*/ 0 w 2175033"/>
              <a:gd name="connsiteY3" fmla="*/ 522351 h 522350"/>
              <a:gd name="connsiteX4" fmla="*/ 2175034 w 2175033"/>
              <a:gd name="connsiteY4" fmla="*/ 522351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033" h="522350">
                <a:moveTo>
                  <a:pt x="2175034" y="522351"/>
                </a:moveTo>
                <a:lnTo>
                  <a:pt x="1873472" y="0"/>
                </a:lnTo>
                <a:lnTo>
                  <a:pt x="301562" y="0"/>
                </a:lnTo>
                <a:lnTo>
                  <a:pt x="0" y="522351"/>
                </a:lnTo>
                <a:lnTo>
                  <a:pt x="2175034" y="522351"/>
                </a:lnTo>
                <a:close/>
              </a:path>
            </a:pathLst>
          </a:cu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57" name="Freeform: Shape 56">
            <a:extLst>
              <a:ext uri="{FF2B5EF4-FFF2-40B4-BE49-F238E27FC236}">
                <a16:creationId xmlns:a16="http://schemas.microsoft.com/office/drawing/2014/main" id="{C1DF1AE0-7B54-4861-F861-6330E7C7B9BD}"/>
              </a:ext>
              <a:ext uri="{C183D7F6-B498-43B3-948B-1728B52AA6E4}">
                <adec:decorative xmlns:adec="http://schemas.microsoft.com/office/drawing/2017/decorative" val="1"/>
              </a:ext>
            </a:extLst>
          </p:cNvPr>
          <p:cNvSpPr/>
          <p:nvPr/>
        </p:nvSpPr>
        <p:spPr>
          <a:xfrm>
            <a:off x="2521897" y="1524000"/>
            <a:ext cx="1619867" cy="1268003"/>
          </a:xfrm>
          <a:custGeom>
            <a:avLst/>
            <a:gdLst>
              <a:gd name="connsiteX0" fmla="*/ 838676 w 838676"/>
              <a:gd name="connsiteY0" fmla="*/ 726377 h 726376"/>
              <a:gd name="connsiteX1" fmla="*/ 419290 w 838676"/>
              <a:gd name="connsiteY1" fmla="*/ 0 h 726376"/>
              <a:gd name="connsiteX2" fmla="*/ 0 w 838676"/>
              <a:gd name="connsiteY2" fmla="*/ 726377 h 726376"/>
              <a:gd name="connsiteX3" fmla="*/ 838676 w 838676"/>
              <a:gd name="connsiteY3" fmla="*/ 726377 h 726376"/>
            </a:gdLst>
            <a:ahLst/>
            <a:cxnLst>
              <a:cxn ang="0">
                <a:pos x="connsiteX0" y="connsiteY0"/>
              </a:cxn>
              <a:cxn ang="0">
                <a:pos x="connsiteX1" y="connsiteY1"/>
              </a:cxn>
              <a:cxn ang="0">
                <a:pos x="connsiteX2" y="connsiteY2"/>
              </a:cxn>
              <a:cxn ang="0">
                <a:pos x="connsiteX3" y="connsiteY3"/>
              </a:cxn>
            </a:cxnLst>
            <a:rect l="l" t="t" r="r" b="b"/>
            <a:pathLst>
              <a:path w="838676" h="726376">
                <a:moveTo>
                  <a:pt x="838676" y="726377"/>
                </a:moveTo>
                <a:lnTo>
                  <a:pt x="419290" y="0"/>
                </a:lnTo>
                <a:lnTo>
                  <a:pt x="0" y="726377"/>
                </a:lnTo>
                <a:lnTo>
                  <a:pt x="838676" y="726377"/>
                </a:lnTo>
                <a:close/>
              </a:path>
            </a:pathLst>
          </a:cu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12" name="Trapezoid 11">
            <a:extLst>
              <a:ext uri="{FF2B5EF4-FFF2-40B4-BE49-F238E27FC236}">
                <a16:creationId xmlns:a16="http://schemas.microsoft.com/office/drawing/2014/main" id="{EF74B2D5-99B2-D775-AFFE-670D1899775B}"/>
              </a:ext>
              <a:ext uri="{C183D7F6-B498-43B3-948B-1728B52AA6E4}">
                <adec:decorative xmlns:adec="http://schemas.microsoft.com/office/drawing/2017/decorative" val="1"/>
              </a:ext>
            </a:extLst>
          </p:cNvPr>
          <p:cNvSpPr/>
          <p:nvPr/>
        </p:nvSpPr>
        <p:spPr>
          <a:xfrm>
            <a:off x="588264" y="4901826"/>
            <a:ext cx="5477800" cy="911842"/>
          </a:xfrm>
          <a:prstGeom prst="trapezoid">
            <a:avLst>
              <a:gd name="adj" fmla="val 64396"/>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37" name="TextBox 36">
            <a:extLst>
              <a:ext uri="{FF2B5EF4-FFF2-40B4-BE49-F238E27FC236}">
                <a16:creationId xmlns:a16="http://schemas.microsoft.com/office/drawing/2014/main" id="{B8C81C47-4C39-BA79-6C5D-CA2BC5A9BB29}"/>
              </a:ext>
            </a:extLst>
          </p:cNvPr>
          <p:cNvSpPr txBox="1"/>
          <p:nvPr/>
        </p:nvSpPr>
        <p:spPr>
          <a:xfrm>
            <a:off x="5593191" y="2139547"/>
            <a:ext cx="1696547" cy="33855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Principles</a:t>
            </a:r>
          </a:p>
        </p:txBody>
      </p:sp>
      <p:sp>
        <p:nvSpPr>
          <p:cNvPr id="32" name="TextBox 31">
            <a:extLst>
              <a:ext uri="{FF2B5EF4-FFF2-40B4-BE49-F238E27FC236}">
                <a16:creationId xmlns:a16="http://schemas.microsoft.com/office/drawing/2014/main" id="{E14D1D51-30DB-8CD1-F915-E4AEF09A1D7F}"/>
              </a:ext>
            </a:extLst>
          </p:cNvPr>
          <p:cNvSpPr txBox="1"/>
          <p:nvPr/>
        </p:nvSpPr>
        <p:spPr>
          <a:xfrm>
            <a:off x="7562047" y="2170325"/>
            <a:ext cx="4111563"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Which </a:t>
            </a:r>
            <a:r>
              <a:rPr kumimoji="0" lang="en-US" sz="1200" b="1" u="none" strike="noStrike" kern="120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enduring values </a:t>
            </a:r>
            <a:r>
              <a:rPr kumimoji="0" lang="en-US" sz="1200" b="0" i="0" u="none" strike="noStrike" kern="1200" cap="none" spc="0" normalizeH="0" baseline="0" noProof="0">
                <a:ln>
                  <a:noFill/>
                </a:ln>
                <a:solidFill>
                  <a:prstClr val="black"/>
                </a:solidFill>
                <a:effectLst/>
                <a:uLnTx/>
                <a:uFillTx/>
                <a:latin typeface="Segoe UI"/>
                <a:ea typeface="+mn-ea"/>
                <a:cs typeface="+mn-cs"/>
              </a:rPr>
              <a:t>guide our responsible AI work?</a:t>
            </a:r>
          </a:p>
        </p:txBody>
      </p:sp>
      <p:sp>
        <p:nvSpPr>
          <p:cNvPr id="62" name="TextBox 61">
            <a:extLst>
              <a:ext uri="{FF2B5EF4-FFF2-40B4-BE49-F238E27FC236}">
                <a16:creationId xmlns:a16="http://schemas.microsoft.com/office/drawing/2014/main" id="{5F9D4CA6-C956-534B-56D7-213CA00DE19A}"/>
              </a:ext>
            </a:extLst>
          </p:cNvPr>
          <p:cNvSpPr txBox="1"/>
          <p:nvPr/>
        </p:nvSpPr>
        <p:spPr>
          <a:xfrm>
            <a:off x="5953847" y="3177593"/>
            <a:ext cx="1335891" cy="33855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Goals</a:t>
            </a:r>
          </a:p>
        </p:txBody>
      </p:sp>
      <p:sp>
        <p:nvSpPr>
          <p:cNvPr id="64" name="TextBox 63">
            <a:extLst>
              <a:ext uri="{FF2B5EF4-FFF2-40B4-BE49-F238E27FC236}">
                <a16:creationId xmlns:a16="http://schemas.microsoft.com/office/drawing/2014/main" id="{54B538ED-6646-112D-B8FB-E5567A5BC2C6}"/>
              </a:ext>
            </a:extLst>
          </p:cNvPr>
          <p:cNvSpPr txBox="1"/>
          <p:nvPr/>
        </p:nvSpPr>
        <p:spPr>
          <a:xfrm>
            <a:off x="7562048" y="3208371"/>
            <a:ext cx="3453528"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What are the </a:t>
            </a:r>
            <a:r>
              <a:rPr lang="en-US" sz="1200" b="1">
                <a:solidFill>
                  <a:srgbClr val="0078D4"/>
                </a:solidFill>
                <a:latin typeface="Segoe UI Semibold" panose="020B0502040204020203" pitchFamily="34" charset="0"/>
                <a:cs typeface="Segoe UI Semibold" panose="020B0502040204020203" pitchFamily="34" charset="0"/>
              </a:rPr>
              <a:t>outcomes</a:t>
            </a:r>
            <a:r>
              <a:rPr kumimoji="0" lang="en-US" sz="1200" b="0" i="0" u="none" strike="noStrike" kern="1200" cap="none" spc="0" normalizeH="0" baseline="0" noProof="0">
                <a:ln>
                  <a:noFill/>
                </a:ln>
                <a:solidFill>
                  <a:srgbClr val="0078D4"/>
                </a:solidFill>
                <a:effectLst/>
                <a:uLnTx/>
                <a:uFillTx/>
                <a:latin typeface="Segoe UI"/>
                <a:ea typeface="+mn-ea"/>
                <a:cs typeface="+mn-cs"/>
              </a:rPr>
              <a:t> t</a:t>
            </a:r>
            <a:r>
              <a:rPr kumimoji="0" lang="en-US" sz="1200" b="0" i="0" u="none" strike="noStrike" kern="1200" cap="none" spc="0" normalizeH="0" baseline="0" noProof="0">
                <a:ln>
                  <a:noFill/>
                </a:ln>
                <a:solidFill>
                  <a:prstClr val="black"/>
                </a:solidFill>
                <a:effectLst/>
                <a:uLnTx/>
                <a:uFillTx/>
                <a:latin typeface="Segoe UI"/>
                <a:ea typeface="+mn-ea"/>
                <a:cs typeface="+mn-cs"/>
              </a:rPr>
              <a:t>hat we need to secure?</a:t>
            </a:r>
          </a:p>
        </p:txBody>
      </p:sp>
      <p:sp>
        <p:nvSpPr>
          <p:cNvPr id="67" name="TextBox 66">
            <a:extLst>
              <a:ext uri="{FF2B5EF4-FFF2-40B4-BE49-F238E27FC236}">
                <a16:creationId xmlns:a16="http://schemas.microsoft.com/office/drawing/2014/main" id="{23EBF83C-1EBD-3CE0-F35D-6E53A8A408BD}"/>
              </a:ext>
            </a:extLst>
          </p:cNvPr>
          <p:cNvSpPr txBox="1"/>
          <p:nvPr/>
        </p:nvSpPr>
        <p:spPr>
          <a:xfrm>
            <a:off x="5593191" y="4186349"/>
            <a:ext cx="1696547" cy="33855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Requirements</a:t>
            </a:r>
          </a:p>
        </p:txBody>
      </p:sp>
      <p:sp>
        <p:nvSpPr>
          <p:cNvPr id="69" name="TextBox 68">
            <a:extLst>
              <a:ext uri="{FF2B5EF4-FFF2-40B4-BE49-F238E27FC236}">
                <a16:creationId xmlns:a16="http://schemas.microsoft.com/office/drawing/2014/main" id="{5A2DC53E-D98A-8FCE-0CDF-9418611233C7}"/>
              </a:ext>
            </a:extLst>
          </p:cNvPr>
          <p:cNvSpPr txBox="1"/>
          <p:nvPr/>
        </p:nvSpPr>
        <p:spPr>
          <a:xfrm>
            <a:off x="7562047" y="4217127"/>
            <a:ext cx="4411215"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What are the </a:t>
            </a:r>
            <a:r>
              <a:rPr lang="en-US" sz="1200" b="1">
                <a:solidFill>
                  <a:srgbClr val="0078D4"/>
                </a:solidFill>
                <a:latin typeface="Segoe UI Semibold" panose="020B0502040204020203" pitchFamily="34" charset="0"/>
                <a:cs typeface="Segoe UI Semibold" panose="020B0502040204020203" pitchFamily="34" charset="0"/>
              </a:rPr>
              <a:t>steps we must take </a:t>
            </a:r>
            <a:r>
              <a:rPr kumimoji="0" lang="en-US" sz="1200" b="0" i="0" u="none" strike="noStrike" kern="1200" cap="none" spc="0" normalizeH="0" baseline="0" noProof="0">
                <a:ln>
                  <a:noFill/>
                </a:ln>
                <a:solidFill>
                  <a:prstClr val="black"/>
                </a:solidFill>
                <a:effectLst/>
                <a:uLnTx/>
                <a:uFillTx/>
                <a:latin typeface="Segoe UI"/>
                <a:ea typeface="+mn-ea"/>
                <a:cs typeface="+mn-cs"/>
              </a:rPr>
              <a:t>to secure the Goals?</a:t>
            </a:r>
          </a:p>
        </p:txBody>
      </p:sp>
      <p:sp>
        <p:nvSpPr>
          <p:cNvPr id="15" name="TextBox 14">
            <a:extLst>
              <a:ext uri="{FF2B5EF4-FFF2-40B4-BE49-F238E27FC236}">
                <a16:creationId xmlns:a16="http://schemas.microsoft.com/office/drawing/2014/main" id="{24C23824-D00A-2EE1-1123-E7F74C4E71EB}"/>
              </a:ext>
            </a:extLst>
          </p:cNvPr>
          <p:cNvSpPr txBox="1"/>
          <p:nvPr/>
        </p:nvSpPr>
        <p:spPr>
          <a:xfrm>
            <a:off x="6206837" y="5064682"/>
            <a:ext cx="1082901" cy="584775"/>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Tools and practices</a:t>
            </a:r>
          </a:p>
        </p:txBody>
      </p:sp>
      <p:sp>
        <p:nvSpPr>
          <p:cNvPr id="28" name="TextBox 27">
            <a:extLst>
              <a:ext uri="{FF2B5EF4-FFF2-40B4-BE49-F238E27FC236}">
                <a16:creationId xmlns:a16="http://schemas.microsoft.com/office/drawing/2014/main" id="{D28AB830-75BF-B970-5DA4-265C5F95E248}"/>
              </a:ext>
            </a:extLst>
          </p:cNvPr>
          <p:cNvSpPr txBox="1"/>
          <p:nvPr/>
        </p:nvSpPr>
        <p:spPr>
          <a:xfrm>
            <a:off x="7562047" y="5218570"/>
            <a:ext cx="4411215"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Which </a:t>
            </a:r>
            <a:r>
              <a:rPr lang="en-US" sz="1200" b="1">
                <a:solidFill>
                  <a:srgbClr val="0078D4"/>
                </a:solidFill>
                <a:latin typeface="Segoe UI Semibold" panose="020B0502040204020203" pitchFamily="34" charset="0"/>
                <a:cs typeface="Segoe UI Semibold" panose="020B0502040204020203" pitchFamily="34" charset="0"/>
              </a:rPr>
              <a:t>aids</a:t>
            </a:r>
            <a:r>
              <a:rPr kumimoji="0" lang="en-US" sz="1200" b="0" i="0" u="none" strike="noStrike" kern="1200" cap="none" spc="0" normalizeH="0" baseline="0" noProof="0">
                <a:ln>
                  <a:noFill/>
                </a:ln>
                <a:solidFill>
                  <a:srgbClr val="0078D4"/>
                </a:solidFill>
                <a:effectLst/>
                <a:uLnTx/>
                <a:uFillTx/>
                <a:latin typeface="Segoe UI"/>
                <a:ea typeface="+mn-ea"/>
                <a:cs typeface="+mn-cs"/>
              </a:rPr>
              <a:t> </a:t>
            </a:r>
            <a:r>
              <a:rPr kumimoji="0" lang="en-US" sz="1200" b="0" i="0" u="none" strike="noStrike" kern="1200" cap="none" spc="0" normalizeH="0" baseline="0" noProof="0">
                <a:ln>
                  <a:noFill/>
                </a:ln>
                <a:solidFill>
                  <a:prstClr val="black"/>
                </a:solidFill>
                <a:effectLst/>
                <a:uLnTx/>
                <a:uFillTx/>
                <a:latin typeface="Segoe UI"/>
                <a:ea typeface="+mn-ea"/>
                <a:cs typeface="+mn-cs"/>
              </a:rPr>
              <a:t>can help us meet the Requirements? </a:t>
            </a:r>
          </a:p>
        </p:txBody>
      </p:sp>
    </p:spTree>
    <p:extLst>
      <p:ext uri="{BB962C8B-B14F-4D97-AF65-F5344CB8AC3E}">
        <p14:creationId xmlns:p14="http://schemas.microsoft.com/office/powerpoint/2010/main" val="320800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FD137A-418D-68FD-76B1-93575BDC2166}"/>
              </a:ext>
            </a:extLst>
          </p:cNvPr>
          <p:cNvSpPr>
            <a:spLocks noGrp="1"/>
          </p:cNvSpPr>
          <p:nvPr>
            <p:ph type="title"/>
          </p:nvPr>
        </p:nvSpPr>
        <p:spPr>
          <a:xfrm>
            <a:off x="588261" y="585216"/>
            <a:ext cx="11011601" cy="553998"/>
          </a:xfrm>
        </p:spPr>
        <p:txBody>
          <a:bodyPr>
            <a:normAutofit/>
          </a:bodyPr>
          <a:lstStyle/>
          <a:p>
            <a:pPr algn="ctr"/>
            <a:r>
              <a:rPr lang="en-US"/>
              <a:t>The Standard’s goals at-a-glance</a:t>
            </a:r>
          </a:p>
        </p:txBody>
      </p:sp>
      <p:sp>
        <p:nvSpPr>
          <p:cNvPr id="23" name="Rounded Rectangle 22">
            <a:extLst>
              <a:ext uri="{FF2B5EF4-FFF2-40B4-BE49-F238E27FC236}">
                <a16:creationId xmlns:a16="http://schemas.microsoft.com/office/drawing/2014/main" id="{937A7BA9-6227-D5FA-4B34-2C32E8320A9B}"/>
              </a:ext>
              <a:ext uri="{C183D7F6-B498-43B3-948B-1728B52AA6E4}">
                <adec:decorative xmlns:adec="http://schemas.microsoft.com/office/drawing/2017/decorative" val="1"/>
              </a:ext>
            </a:extLst>
          </p:cNvPr>
          <p:cNvSpPr/>
          <p:nvPr/>
        </p:nvSpPr>
        <p:spPr bwMode="auto">
          <a:xfrm>
            <a:off x="495300" y="4711736"/>
            <a:ext cx="5486792" cy="125326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9" name="Rounded Rectangle 18">
            <a:extLst>
              <a:ext uri="{FF2B5EF4-FFF2-40B4-BE49-F238E27FC236}">
                <a16:creationId xmlns:a16="http://schemas.microsoft.com/office/drawing/2014/main" id="{93E878BE-7A11-040D-6604-78BA9F286C7E}"/>
              </a:ext>
              <a:ext uri="{C183D7F6-B498-43B3-948B-1728B52AA6E4}">
                <adec:decorative xmlns:adec="http://schemas.microsoft.com/office/drawing/2017/decorative" val="1"/>
              </a:ext>
            </a:extLst>
          </p:cNvPr>
          <p:cNvSpPr/>
          <p:nvPr/>
        </p:nvSpPr>
        <p:spPr bwMode="auto">
          <a:xfrm>
            <a:off x="3352603" y="1741977"/>
            <a:ext cx="2629489" cy="258375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0" name="Rounded Rectangle 19">
            <a:extLst>
              <a:ext uri="{FF2B5EF4-FFF2-40B4-BE49-F238E27FC236}">
                <a16:creationId xmlns:a16="http://schemas.microsoft.com/office/drawing/2014/main" id="{303EB6CB-4517-11AD-67A4-57B1EE3DC4B3}"/>
              </a:ext>
              <a:ext uri="{C183D7F6-B498-43B3-948B-1728B52AA6E4}">
                <adec:decorative xmlns:adec="http://schemas.microsoft.com/office/drawing/2017/decorative" val="1"/>
              </a:ext>
            </a:extLst>
          </p:cNvPr>
          <p:cNvSpPr/>
          <p:nvPr/>
        </p:nvSpPr>
        <p:spPr bwMode="auto">
          <a:xfrm>
            <a:off x="6209906" y="1741977"/>
            <a:ext cx="2629489" cy="258375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1" name="Rounded Rectangle 20">
            <a:extLst>
              <a:ext uri="{FF2B5EF4-FFF2-40B4-BE49-F238E27FC236}">
                <a16:creationId xmlns:a16="http://schemas.microsoft.com/office/drawing/2014/main" id="{EE364479-F416-4DE8-00BE-56FBAE7674B4}"/>
              </a:ext>
              <a:ext uri="{C183D7F6-B498-43B3-948B-1728B52AA6E4}">
                <adec:decorative xmlns:adec="http://schemas.microsoft.com/office/drawing/2017/decorative" val="1"/>
              </a:ext>
            </a:extLst>
          </p:cNvPr>
          <p:cNvSpPr/>
          <p:nvPr/>
        </p:nvSpPr>
        <p:spPr bwMode="auto">
          <a:xfrm>
            <a:off x="9067209" y="1741977"/>
            <a:ext cx="2629489" cy="258375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2" name="Rounded Rectangle 21">
            <a:extLst>
              <a:ext uri="{FF2B5EF4-FFF2-40B4-BE49-F238E27FC236}">
                <a16:creationId xmlns:a16="http://schemas.microsoft.com/office/drawing/2014/main" id="{34A3CC4B-1814-1CE1-668C-CD2E9C76A80C}"/>
              </a:ext>
              <a:ext uri="{C183D7F6-B498-43B3-948B-1728B52AA6E4}">
                <adec:decorative xmlns:adec="http://schemas.microsoft.com/office/drawing/2017/decorative" val="1"/>
              </a:ext>
            </a:extLst>
          </p:cNvPr>
          <p:cNvSpPr/>
          <p:nvPr/>
        </p:nvSpPr>
        <p:spPr bwMode="auto">
          <a:xfrm>
            <a:off x="495300" y="1741976"/>
            <a:ext cx="2629489" cy="258375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8" name="Rounded Rectangle 27">
            <a:extLst>
              <a:ext uri="{FF2B5EF4-FFF2-40B4-BE49-F238E27FC236}">
                <a16:creationId xmlns:a16="http://schemas.microsoft.com/office/drawing/2014/main" id="{E1C68D5E-FD5D-6476-9ECE-A51EC7C7E398}"/>
              </a:ext>
              <a:ext uri="{C183D7F6-B498-43B3-948B-1728B52AA6E4}">
                <adec:decorative xmlns:adec="http://schemas.microsoft.com/office/drawing/2017/decorative" val="1"/>
              </a:ext>
            </a:extLst>
          </p:cNvPr>
          <p:cNvSpPr/>
          <p:nvPr/>
        </p:nvSpPr>
        <p:spPr bwMode="auto">
          <a:xfrm>
            <a:off x="6209906" y="4711736"/>
            <a:ext cx="5486792" cy="125326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5" name="Rectangle: Rounded Corners 10">
            <a:extLst>
              <a:ext uri="{FF2B5EF4-FFF2-40B4-BE49-F238E27FC236}">
                <a16:creationId xmlns:a16="http://schemas.microsoft.com/office/drawing/2014/main" id="{C801DDD0-6BB6-01AE-992E-DDB002D14BD8}"/>
              </a:ext>
            </a:extLst>
          </p:cNvPr>
          <p:cNvSpPr/>
          <p:nvPr/>
        </p:nvSpPr>
        <p:spPr>
          <a:xfrm>
            <a:off x="643142" y="1519633"/>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Accountability</a:t>
            </a:r>
          </a:p>
        </p:txBody>
      </p:sp>
      <p:sp>
        <p:nvSpPr>
          <p:cNvPr id="10" name="Rectangle: Rounded Corners 5">
            <a:extLst>
              <a:ext uri="{FF2B5EF4-FFF2-40B4-BE49-F238E27FC236}">
                <a16:creationId xmlns:a16="http://schemas.microsoft.com/office/drawing/2014/main" id="{D3E22418-D012-93BB-DEB0-1B31BB981B6A}"/>
              </a:ext>
              <a:ext uri="{C183D7F6-B498-43B3-948B-1728B52AA6E4}">
                <adec:decorative xmlns:adec="http://schemas.microsoft.com/office/drawing/2017/decorative" val="0"/>
              </a:ext>
            </a:extLst>
          </p:cNvPr>
          <p:cNvSpPr/>
          <p:nvPr/>
        </p:nvSpPr>
        <p:spPr bwMode="auto">
          <a:xfrm>
            <a:off x="585549" y="1880746"/>
            <a:ext cx="2629490" cy="2406987"/>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A1: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Impact assessment</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A2: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Oversight of significant adverse impacts</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A3: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Fit for purpose</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A4: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Data governance</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and management</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A5: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Human oversight</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and control</a:t>
            </a:r>
          </a:p>
        </p:txBody>
      </p:sp>
      <p:sp>
        <p:nvSpPr>
          <p:cNvPr id="31" name="Rectangle: Rounded Corners 10">
            <a:extLst>
              <a:ext uri="{FF2B5EF4-FFF2-40B4-BE49-F238E27FC236}">
                <a16:creationId xmlns:a16="http://schemas.microsoft.com/office/drawing/2014/main" id="{B4A9D1D1-C984-6896-09D2-752B2EE7E018}"/>
              </a:ext>
            </a:extLst>
          </p:cNvPr>
          <p:cNvSpPr/>
          <p:nvPr/>
        </p:nvSpPr>
        <p:spPr>
          <a:xfrm>
            <a:off x="3506076" y="1519633"/>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Transparency</a:t>
            </a:r>
          </a:p>
        </p:txBody>
      </p:sp>
      <p:sp>
        <p:nvSpPr>
          <p:cNvPr id="12" name="Rectangle: Rounded Corners 7">
            <a:extLst>
              <a:ext uri="{FF2B5EF4-FFF2-40B4-BE49-F238E27FC236}">
                <a16:creationId xmlns:a16="http://schemas.microsoft.com/office/drawing/2014/main" id="{75C01B40-0470-E1BB-AAAB-B79C8218701C}"/>
              </a:ext>
              <a:ext uri="{C183D7F6-B498-43B3-948B-1728B52AA6E4}">
                <adec:decorative xmlns:adec="http://schemas.microsoft.com/office/drawing/2017/decorative" val="0"/>
              </a:ext>
            </a:extLst>
          </p:cNvPr>
          <p:cNvSpPr/>
          <p:nvPr/>
        </p:nvSpPr>
        <p:spPr bwMode="auto">
          <a:xfrm>
            <a:off x="3432155" y="1880747"/>
            <a:ext cx="2629490" cy="2094638"/>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T1: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System intelligibility</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for decision making</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T2: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Communication to stakeholders </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T3: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Disclosure of AI interaction</a:t>
            </a:r>
          </a:p>
        </p:txBody>
      </p:sp>
      <p:sp>
        <p:nvSpPr>
          <p:cNvPr id="32" name="Rectangle: Rounded Corners 10">
            <a:extLst>
              <a:ext uri="{FF2B5EF4-FFF2-40B4-BE49-F238E27FC236}">
                <a16:creationId xmlns:a16="http://schemas.microsoft.com/office/drawing/2014/main" id="{1EEEA21F-E5A3-B13A-4E4B-31E95434C7B2}"/>
              </a:ext>
            </a:extLst>
          </p:cNvPr>
          <p:cNvSpPr/>
          <p:nvPr/>
        </p:nvSpPr>
        <p:spPr>
          <a:xfrm>
            <a:off x="6363379" y="1519633"/>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Fairness</a:t>
            </a:r>
          </a:p>
        </p:txBody>
      </p:sp>
      <p:sp>
        <p:nvSpPr>
          <p:cNvPr id="14" name="Rectangle: Rounded Corners 8">
            <a:extLst>
              <a:ext uri="{FF2B5EF4-FFF2-40B4-BE49-F238E27FC236}">
                <a16:creationId xmlns:a16="http://schemas.microsoft.com/office/drawing/2014/main" id="{9AE7AB42-C7EA-E8E5-0E06-094BF68A644B}"/>
              </a:ext>
              <a:ext uri="{C183D7F6-B498-43B3-948B-1728B52AA6E4}">
                <adec:decorative xmlns:adec="http://schemas.microsoft.com/office/drawing/2017/decorative" val="0"/>
              </a:ext>
            </a:extLst>
          </p:cNvPr>
          <p:cNvSpPr/>
          <p:nvPr/>
        </p:nvSpPr>
        <p:spPr bwMode="auto">
          <a:xfrm>
            <a:off x="6289459" y="1880747"/>
            <a:ext cx="2629490" cy="2094638"/>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F1: </a:t>
            </a:r>
            <a:r>
              <a:rPr lang="en-US" sz="1400">
                <a:solidFill>
                  <a:schemeClr val="accent2"/>
                </a:solidFill>
                <a:latin typeface="Segoe UI Semibold"/>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Quality of service</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F2: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Allocation of resources and opportunities</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F3: </a:t>
            </a:r>
            <a:r>
              <a:rPr lang="en-US" sz="1400">
                <a:solidFill>
                  <a:schemeClr val="accent2"/>
                </a:solidFill>
                <a:latin typeface="Segoe UI Semibold"/>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Minimization of stereotyping, demeaning, and</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erasing outputs</a:t>
            </a:r>
          </a:p>
        </p:txBody>
      </p:sp>
      <p:sp>
        <p:nvSpPr>
          <p:cNvPr id="33" name="Rectangle: Rounded Corners 10">
            <a:extLst>
              <a:ext uri="{FF2B5EF4-FFF2-40B4-BE49-F238E27FC236}">
                <a16:creationId xmlns:a16="http://schemas.microsoft.com/office/drawing/2014/main" id="{0025678A-4605-840E-FE47-2A03CBF1F3A5}"/>
              </a:ext>
            </a:extLst>
          </p:cNvPr>
          <p:cNvSpPr/>
          <p:nvPr/>
        </p:nvSpPr>
        <p:spPr>
          <a:xfrm>
            <a:off x="9220682" y="1519633"/>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Reliability &amp; Safety</a:t>
            </a:r>
          </a:p>
        </p:txBody>
      </p:sp>
      <p:sp>
        <p:nvSpPr>
          <p:cNvPr id="15" name="Rectangle: Rounded Corners 10">
            <a:extLst>
              <a:ext uri="{FF2B5EF4-FFF2-40B4-BE49-F238E27FC236}">
                <a16:creationId xmlns:a16="http://schemas.microsoft.com/office/drawing/2014/main" id="{4D3E7DFE-D62D-FA74-8950-BC97A40652C8}"/>
              </a:ext>
              <a:ext uri="{C183D7F6-B498-43B3-948B-1728B52AA6E4}">
                <adec:decorative xmlns:adec="http://schemas.microsoft.com/office/drawing/2017/decorative" val="0"/>
              </a:ext>
            </a:extLst>
          </p:cNvPr>
          <p:cNvSpPr/>
          <p:nvPr/>
        </p:nvSpPr>
        <p:spPr bwMode="auto">
          <a:xfrm>
            <a:off x="9146762" y="1880747"/>
            <a:ext cx="2629490" cy="2094638"/>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411480" marR="0" lvl="0" indent="-41148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RS1: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Reliability and</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safety guidance</a:t>
            </a:r>
          </a:p>
          <a:p>
            <a:pPr marL="411480" marR="0" lvl="0" indent="-41148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RS2: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Failures and remediations</a:t>
            </a:r>
          </a:p>
          <a:p>
            <a:pPr marL="411480" marR="0" lvl="0" indent="-41148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RS3: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Ongoing monitoring, feedback, and evaluation</a:t>
            </a:r>
          </a:p>
        </p:txBody>
      </p:sp>
      <p:sp>
        <p:nvSpPr>
          <p:cNvPr id="38" name="Rectangle: Rounded Corners 10">
            <a:extLst>
              <a:ext uri="{FF2B5EF4-FFF2-40B4-BE49-F238E27FC236}">
                <a16:creationId xmlns:a16="http://schemas.microsoft.com/office/drawing/2014/main" id="{335270AC-A204-68E4-2F12-626B34496FD4}"/>
              </a:ext>
            </a:extLst>
          </p:cNvPr>
          <p:cNvSpPr/>
          <p:nvPr/>
        </p:nvSpPr>
        <p:spPr>
          <a:xfrm>
            <a:off x="643142" y="4512681"/>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Privacy &amp; Security</a:t>
            </a:r>
          </a:p>
        </p:txBody>
      </p:sp>
      <p:sp>
        <p:nvSpPr>
          <p:cNvPr id="29" name="Rectangle: Rounded Corners 12">
            <a:extLst>
              <a:ext uri="{FF2B5EF4-FFF2-40B4-BE49-F238E27FC236}">
                <a16:creationId xmlns:a16="http://schemas.microsoft.com/office/drawing/2014/main" id="{CF9D9328-2D8C-BD2D-909F-3D1E592853F6}"/>
              </a:ext>
              <a:ext uri="{C183D7F6-B498-43B3-948B-1728B52AA6E4}">
                <adec:decorative xmlns:adec="http://schemas.microsoft.com/office/drawing/2017/decorative" val="0"/>
              </a:ext>
            </a:extLst>
          </p:cNvPr>
          <p:cNvSpPr/>
          <p:nvPr/>
        </p:nvSpPr>
        <p:spPr bwMode="auto">
          <a:xfrm>
            <a:off x="585549" y="4873795"/>
            <a:ext cx="5454973" cy="801400"/>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400050" marR="0" lvl="0" indent="-40005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PS1: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Privacy Standard compliance</a:t>
            </a:r>
          </a:p>
          <a:p>
            <a:pPr marL="400050" marR="0" lvl="0" indent="-40005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PS2: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Security Policy compliance</a:t>
            </a:r>
          </a:p>
          <a:p>
            <a:pPr marL="0" marR="0" lvl="0" indent="0" algn="l" defTabSz="932597" rtl="0" eaLnBrk="1" fontAlgn="auto" latinLnBrk="0" hangingPunct="1">
              <a:lnSpc>
                <a:spcPct val="100000"/>
              </a:lnSpc>
              <a:spcBef>
                <a:spcPts val="0"/>
              </a:spcBef>
              <a:spcAft>
                <a:spcPts val="80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40" name="Rectangle: Rounded Corners 10">
            <a:extLst>
              <a:ext uri="{FF2B5EF4-FFF2-40B4-BE49-F238E27FC236}">
                <a16:creationId xmlns:a16="http://schemas.microsoft.com/office/drawing/2014/main" id="{E79085C6-4272-5EA1-4C73-F395E4416CBC}"/>
              </a:ext>
            </a:extLst>
          </p:cNvPr>
          <p:cNvSpPr/>
          <p:nvPr/>
        </p:nvSpPr>
        <p:spPr>
          <a:xfrm>
            <a:off x="6363379" y="4512681"/>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Inclusiveness</a:t>
            </a:r>
          </a:p>
        </p:txBody>
      </p:sp>
      <p:sp>
        <p:nvSpPr>
          <p:cNvPr id="30" name="Rectangle: Rounded Corners 16">
            <a:extLst>
              <a:ext uri="{FF2B5EF4-FFF2-40B4-BE49-F238E27FC236}">
                <a16:creationId xmlns:a16="http://schemas.microsoft.com/office/drawing/2014/main" id="{74AC6B8D-1B5F-7DF0-59E1-B435AC0897DC}"/>
              </a:ext>
              <a:ext uri="{C183D7F6-B498-43B3-948B-1728B52AA6E4}">
                <adec:decorative xmlns:adec="http://schemas.microsoft.com/office/drawing/2017/decorative" val="0"/>
              </a:ext>
            </a:extLst>
          </p:cNvPr>
          <p:cNvSpPr/>
          <p:nvPr/>
        </p:nvSpPr>
        <p:spPr bwMode="auto">
          <a:xfrm>
            <a:off x="6289459" y="4873795"/>
            <a:ext cx="5454973" cy="801400"/>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0" marR="0" lvl="0" indent="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I1: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Accessibility Standards compliance</a:t>
            </a:r>
          </a:p>
        </p:txBody>
      </p:sp>
    </p:spTree>
    <p:extLst>
      <p:ext uri="{BB962C8B-B14F-4D97-AF65-F5344CB8AC3E}">
        <p14:creationId xmlns:p14="http://schemas.microsoft.com/office/powerpoint/2010/main" val="335256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257F-F432-F52E-6C9D-EB2EF695774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BF7A4A-F5A6-468E-8F83-A954C4C5F9AD}"/>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03A9FBFB-D72A-43FD-03DC-50DF90F623F9}"/>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D5FA14D3-5582-3BCE-B9BC-477A3159F6D5}"/>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 name="Rectangle: Rounded Corners 25">
            <a:extLst>
              <a:ext uri="{FF2B5EF4-FFF2-40B4-BE49-F238E27FC236}">
                <a16:creationId xmlns:a16="http://schemas.microsoft.com/office/drawing/2014/main" id="{76138815-F610-D338-764C-C3C1F2CA7F5C}"/>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Onboard &amp; engage</a:t>
            </a:r>
          </a:p>
        </p:txBody>
      </p:sp>
      <p:grpSp>
        <p:nvGrpSpPr>
          <p:cNvPr id="2" name="Group 1" descr="Flag indicating this slide is a shared activity.">
            <a:extLst>
              <a:ext uri="{FF2B5EF4-FFF2-40B4-BE49-F238E27FC236}">
                <a16:creationId xmlns:a16="http://schemas.microsoft.com/office/drawing/2014/main" id="{6305A402-F766-85BA-7160-CF6449974D75}"/>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B21B2FF1-FF37-2E54-79A3-30319DC884D5}"/>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2D5DFA7F-E85D-11C0-9CE9-ADD2E0E288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AB9F2FFC-53F8-7373-679C-E631D545002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49C91D5D-7043-D2DC-0CF1-B46494851D99}"/>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CF86B772-A88D-3EA1-6660-1B93201CD0E2}"/>
              </a:ext>
            </a:extLst>
          </p:cNvPr>
          <p:cNvSpPr txBox="1">
            <a:spLocks/>
          </p:cNvSpPr>
          <p:nvPr/>
        </p:nvSpPr>
        <p:spPr>
          <a:xfrm>
            <a:off x="1000624" y="2294991"/>
            <a:ext cx="4567063" cy="32470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Complete User Enablement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Strategy training and template</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Define user experience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feedback strategy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Launch employee communications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Champion program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executives and user cohorts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Deliver user Champions and support staff training</a:t>
            </a:r>
          </a:p>
        </p:txBody>
      </p:sp>
      <p:sp>
        <p:nvSpPr>
          <p:cNvPr id="16" name="Text Placeholder 4">
            <a:extLst>
              <a:ext uri="{FF2B5EF4-FFF2-40B4-BE49-F238E27FC236}">
                <a16:creationId xmlns:a16="http://schemas.microsoft.com/office/drawing/2014/main" id="{ECD4510F-4510-586F-2258-1AB7CD5EAF86}"/>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0F14ABE4-6180-E5EB-3CB5-159EDF40D995}"/>
              </a:ext>
            </a:extLst>
          </p:cNvPr>
          <p:cNvSpPr txBox="1">
            <a:spLocks/>
          </p:cNvSpPr>
          <p:nvPr/>
        </p:nvSpPr>
        <p:spPr>
          <a:xfrm>
            <a:off x="6730025" y="2294991"/>
            <a:ext cx="4341646" cy="338554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Review Microsoft provided training and engagement content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Design and deploy training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and engagement community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(Center of Excellence/Champion Platform)</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Leverage Microsoft Viva for Copilot Enablement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overall plans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55262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257F-F432-F52E-6C9D-EB2EF695774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BF7A4A-F5A6-468E-8F83-A954C4C5F9AD}"/>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03A9FBFB-D72A-43FD-03DC-50DF90F623F9}"/>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D5FA14D3-5582-3BCE-B9BC-477A3159F6D5}"/>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 name="Rectangle: Rounded Corners 25">
            <a:extLst>
              <a:ext uri="{FF2B5EF4-FFF2-40B4-BE49-F238E27FC236}">
                <a16:creationId xmlns:a16="http://schemas.microsoft.com/office/drawing/2014/main" id="{76138815-F610-D338-764C-C3C1F2CA7F5C}"/>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Onboard &amp; engage</a:t>
            </a:r>
          </a:p>
        </p:txBody>
      </p:sp>
      <p:grpSp>
        <p:nvGrpSpPr>
          <p:cNvPr id="2" name="Group 1" descr="Flag indicating this slide is a shared activity.">
            <a:extLst>
              <a:ext uri="{FF2B5EF4-FFF2-40B4-BE49-F238E27FC236}">
                <a16:creationId xmlns:a16="http://schemas.microsoft.com/office/drawing/2014/main" id="{6305A402-F766-85BA-7160-CF6449974D75}"/>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B21B2FF1-FF37-2E54-79A3-30319DC884D5}"/>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2D5DFA7F-E85D-11C0-9CE9-ADD2E0E288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AB9F2FFC-53F8-7373-679C-E631D545002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49C91D5D-7043-D2DC-0CF1-B46494851D99}"/>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CF86B772-A88D-3EA1-6660-1B93201CD0E2}"/>
              </a:ext>
            </a:extLst>
          </p:cNvPr>
          <p:cNvSpPr txBox="1">
            <a:spLocks/>
          </p:cNvSpPr>
          <p:nvPr/>
        </p:nvSpPr>
        <p:spPr>
          <a:xfrm>
            <a:off x="1000624" y="2294991"/>
            <a:ext cx="4567063" cy="32470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Complete User Enablement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Strategy training and template</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Define user experience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feedback strategy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Launch employee communications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Champion program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executives and user cohorts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Deliver user Champions and support staff training</a:t>
            </a:r>
          </a:p>
        </p:txBody>
      </p:sp>
      <p:sp>
        <p:nvSpPr>
          <p:cNvPr id="16" name="Text Placeholder 4">
            <a:extLst>
              <a:ext uri="{FF2B5EF4-FFF2-40B4-BE49-F238E27FC236}">
                <a16:creationId xmlns:a16="http://schemas.microsoft.com/office/drawing/2014/main" id="{ECD4510F-4510-586F-2258-1AB7CD5EAF86}"/>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0F14ABE4-6180-E5EB-3CB5-159EDF40D995}"/>
              </a:ext>
            </a:extLst>
          </p:cNvPr>
          <p:cNvSpPr txBox="1">
            <a:spLocks/>
          </p:cNvSpPr>
          <p:nvPr/>
        </p:nvSpPr>
        <p:spPr>
          <a:xfrm>
            <a:off x="6730025" y="2294991"/>
            <a:ext cx="4341646" cy="338554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Review Microsoft provided training and engagement content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Design and deploy training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and engagement community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(Center of Excellence/Champion Platform)</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Leverage Microsoft Viva for Copilot Enablement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overall plans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552620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ounded Rectangle 1">
            <a:extLst>
              <a:ext uri="{FF2B5EF4-FFF2-40B4-BE49-F238E27FC236}">
                <a16:creationId xmlns:a16="http://schemas.microsoft.com/office/drawing/2014/main" id="{C18F030C-C5A9-960F-21AB-6983BAABF9EF}"/>
              </a:ext>
              <a:ext uri="{C183D7F6-B498-43B3-948B-1728B52AA6E4}">
                <adec:decorative xmlns:adec="http://schemas.microsoft.com/office/drawing/2017/decorative" val="1"/>
              </a:ext>
            </a:extLst>
          </p:cNvPr>
          <p:cNvSpPr/>
          <p:nvPr/>
        </p:nvSpPr>
        <p:spPr bwMode="auto">
          <a:xfrm>
            <a:off x="495300" y="1333501"/>
            <a:ext cx="11201400" cy="4638092"/>
          </a:xfrm>
          <a:prstGeom prst="roundRect">
            <a:avLst>
              <a:gd name="adj" fmla="val 270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32" name="Straight Connector 31">
            <a:extLst>
              <a:ext uri="{FF2B5EF4-FFF2-40B4-BE49-F238E27FC236}">
                <a16:creationId xmlns:a16="http://schemas.microsoft.com/office/drawing/2014/main" id="{C3E19C69-EEEB-54E6-C33B-8C171FF7F243}"/>
              </a:ext>
              <a:ext uri="{C183D7F6-B498-43B3-948B-1728B52AA6E4}">
                <adec:decorative xmlns:adec="http://schemas.microsoft.com/office/drawing/2017/decorative" val="1"/>
              </a:ext>
            </a:extLst>
          </p:cNvPr>
          <p:cNvCxnSpPr>
            <a:cxnSpLocks/>
          </p:cNvCxnSpPr>
          <p:nvPr/>
        </p:nvCxnSpPr>
        <p:spPr>
          <a:xfrm>
            <a:off x="7805798" y="1320800"/>
            <a:ext cx="0" cy="4635500"/>
          </a:xfrm>
          <a:prstGeom prst="line">
            <a:avLst/>
          </a:prstGeom>
          <a:noFill/>
          <a:ln w="6350" cap="flat" cmpd="sng" algn="ctr">
            <a:solidFill>
              <a:schemeClr val="bg1"/>
            </a:solidFill>
            <a:prstDash val="solid"/>
            <a:miter lim="800000"/>
          </a:ln>
          <a:effectLst/>
        </p:spPr>
      </p:cxnSp>
      <p:sp>
        <p:nvSpPr>
          <p:cNvPr id="3" name="Title 2">
            <a:extLst>
              <a:ext uri="{FF2B5EF4-FFF2-40B4-BE49-F238E27FC236}">
                <a16:creationId xmlns:a16="http://schemas.microsoft.com/office/drawing/2014/main" id="{CEBB5527-718F-48BC-AEB2-E52120FE082E}"/>
              </a:ext>
            </a:extLst>
          </p:cNvPr>
          <p:cNvSpPr txBox="1">
            <a:spLocks noGrp="1"/>
          </p:cNvSpPr>
          <p:nvPr>
            <p:ph type="title"/>
          </p:nvPr>
        </p:nvSpPr>
        <p:spPr/>
        <p:txBody>
          <a:bodyPr vert="horz" lIns="91440" tIns="45720" rIns="91440" bIns="45720" rtlCol="0" anchor="ctr">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a:t>Craft a user experience strategy</a:t>
            </a:r>
          </a:p>
        </p:txBody>
      </p:sp>
      <p:sp>
        <p:nvSpPr>
          <p:cNvPr id="8" name="TextBox 7">
            <a:extLst>
              <a:ext uri="{FF2B5EF4-FFF2-40B4-BE49-F238E27FC236}">
                <a16:creationId xmlns:a16="http://schemas.microsoft.com/office/drawing/2014/main" id="{CE4FD75D-A150-B3F0-AE96-23D452D8F4D4}"/>
              </a:ext>
            </a:extLst>
          </p:cNvPr>
          <p:cNvSpPr txBox="1"/>
          <p:nvPr/>
        </p:nvSpPr>
        <p:spPr>
          <a:xfrm>
            <a:off x="779370" y="1719356"/>
            <a:ext cx="6535830" cy="584775"/>
          </a:xfrm>
          <a:prstGeom prst="rect">
            <a:avLst/>
          </a:prstGeom>
          <a:noFill/>
        </p:spPr>
        <p:txBody>
          <a:bodyPr wrap="square">
            <a:spAutoFit/>
          </a:bodyPr>
          <a:lstStyle/>
          <a:p>
            <a:pPr>
              <a:defRPr/>
            </a:pPr>
            <a:r>
              <a:rPr lang="en-NZ" sz="1600">
                <a:cs typeface="Segoe UI Semibold" panose="020B0502040204020203" pitchFamily="34" charset="0"/>
              </a:rPr>
              <a:t>A </a:t>
            </a:r>
            <a:r>
              <a:rPr lang="en-NZ" sz="1600">
                <a:solidFill>
                  <a:srgbClr val="0078D4"/>
                </a:solidFill>
                <a:cs typeface="Segoe UI Semibold" panose="020B0502040204020203" pitchFamily="34" charset="0"/>
                <a:hlinkClick r:id="rId3">
                  <a:extLst>
                    <a:ext uri="{A12FA001-AC4F-418D-AE19-62706E023703}">
                      <ahyp:hlinkClr xmlns:ahyp="http://schemas.microsoft.com/office/drawing/2018/hyperlinkcolor" val="tx"/>
                    </a:ext>
                  </a:extLst>
                </a:hlinkClick>
              </a:rPr>
              <a:t>user experience strategy</a:t>
            </a:r>
            <a:r>
              <a:rPr lang="en-NZ" sz="1600">
                <a:solidFill>
                  <a:srgbClr val="0078D4"/>
                </a:solidFill>
                <a:cs typeface="Segoe UI Semibold" panose="020B0502040204020203" pitchFamily="34" charset="0"/>
              </a:rPr>
              <a:t> </a:t>
            </a:r>
            <a:r>
              <a:rPr lang="en-NZ" sz="1600">
                <a:cs typeface="Segoe UI Semibold" panose="020B0502040204020203" pitchFamily="34" charset="0"/>
              </a:rPr>
              <a:t>will enable you to quantify the value received from implementing Microsoft 365 Copilot.  </a:t>
            </a:r>
          </a:p>
        </p:txBody>
      </p:sp>
      <p:sp>
        <p:nvSpPr>
          <p:cNvPr id="12" name="Oval 11">
            <a:extLst>
              <a:ext uri="{FF2B5EF4-FFF2-40B4-BE49-F238E27FC236}">
                <a16:creationId xmlns:a16="http://schemas.microsoft.com/office/drawing/2014/main" id="{519C89E8-15BA-FCC0-8050-AECE3971E24D}"/>
              </a:ext>
            </a:extLst>
          </p:cNvPr>
          <p:cNvSpPr/>
          <p:nvPr/>
        </p:nvSpPr>
        <p:spPr bwMode="auto">
          <a:xfrm>
            <a:off x="880313" y="2534165"/>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1</a:t>
            </a:r>
          </a:p>
        </p:txBody>
      </p:sp>
      <p:sp>
        <p:nvSpPr>
          <p:cNvPr id="35" name="TextBox 34">
            <a:extLst>
              <a:ext uri="{FF2B5EF4-FFF2-40B4-BE49-F238E27FC236}">
                <a16:creationId xmlns:a16="http://schemas.microsoft.com/office/drawing/2014/main" id="{2303F454-9178-8FC0-DAD9-164B00B6561B}"/>
              </a:ext>
            </a:extLst>
          </p:cNvPr>
          <p:cNvSpPr txBox="1"/>
          <p:nvPr/>
        </p:nvSpPr>
        <p:spPr>
          <a:xfrm>
            <a:off x="1323071" y="2542483"/>
            <a:ext cx="5537749" cy="301125"/>
          </a:xfrm>
          <a:prstGeom prst="rect">
            <a:avLst/>
          </a:prstGeom>
          <a:noFill/>
        </p:spPr>
        <p:txBody>
          <a:bodyPr wrap="square" lIns="0" anchor="ctr">
            <a:noAutofit/>
          </a:bodyPr>
          <a:lstStyle/>
          <a:p>
            <a:pPr>
              <a:defRPr/>
            </a:pPr>
            <a:r>
              <a:rPr lang="en-NZ" sz="1600">
                <a:solidFill>
                  <a:srgbClr val="0078D4"/>
                </a:solidFill>
                <a:latin typeface="+mj-lt"/>
                <a:cs typeface="Segoe UI Semibold" panose="020B0502040204020203" pitchFamily="34" charset="0"/>
              </a:rPr>
              <a:t>Identify target user personas</a:t>
            </a:r>
          </a:p>
        </p:txBody>
      </p:sp>
      <p:sp>
        <p:nvSpPr>
          <p:cNvPr id="13" name="Oval 12">
            <a:extLst>
              <a:ext uri="{FF2B5EF4-FFF2-40B4-BE49-F238E27FC236}">
                <a16:creationId xmlns:a16="http://schemas.microsoft.com/office/drawing/2014/main" id="{34BD4F0F-D3D0-572A-60FA-3289E30B1732}"/>
              </a:ext>
            </a:extLst>
          </p:cNvPr>
          <p:cNvSpPr/>
          <p:nvPr/>
        </p:nvSpPr>
        <p:spPr bwMode="auto">
          <a:xfrm>
            <a:off x="880313" y="3029609"/>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2</a:t>
            </a:r>
          </a:p>
        </p:txBody>
      </p:sp>
      <p:sp>
        <p:nvSpPr>
          <p:cNvPr id="37" name="TextBox 36">
            <a:extLst>
              <a:ext uri="{FF2B5EF4-FFF2-40B4-BE49-F238E27FC236}">
                <a16:creationId xmlns:a16="http://schemas.microsoft.com/office/drawing/2014/main" id="{14A61665-B2F0-034C-6166-E95A2C87B31A}"/>
              </a:ext>
            </a:extLst>
          </p:cNvPr>
          <p:cNvSpPr txBox="1"/>
          <p:nvPr/>
        </p:nvSpPr>
        <p:spPr>
          <a:xfrm>
            <a:off x="1323066" y="3069956"/>
            <a:ext cx="5537771" cy="237066"/>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r>
              <a:rPr lang="en-NZ">
                <a:solidFill>
                  <a:srgbClr val="0078D4"/>
                </a:solidFill>
              </a:rPr>
              <a:t>Quantify pain points and potential productivity gains</a:t>
            </a:r>
          </a:p>
        </p:txBody>
      </p:sp>
      <p:sp>
        <p:nvSpPr>
          <p:cNvPr id="14" name="Oval 13">
            <a:extLst>
              <a:ext uri="{FF2B5EF4-FFF2-40B4-BE49-F238E27FC236}">
                <a16:creationId xmlns:a16="http://schemas.microsoft.com/office/drawing/2014/main" id="{4F7F18FD-11BF-165B-9668-DEAFD4687F23}"/>
              </a:ext>
            </a:extLst>
          </p:cNvPr>
          <p:cNvSpPr/>
          <p:nvPr/>
        </p:nvSpPr>
        <p:spPr bwMode="auto">
          <a:xfrm>
            <a:off x="880313" y="3525053"/>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3</a:t>
            </a:r>
          </a:p>
        </p:txBody>
      </p:sp>
      <p:sp>
        <p:nvSpPr>
          <p:cNvPr id="38" name="TextBox 37">
            <a:extLst>
              <a:ext uri="{FF2B5EF4-FFF2-40B4-BE49-F238E27FC236}">
                <a16:creationId xmlns:a16="http://schemas.microsoft.com/office/drawing/2014/main" id="{DAFE4EAC-5A5A-3F25-0DC2-2D7A80E485BD}"/>
              </a:ext>
            </a:extLst>
          </p:cNvPr>
          <p:cNvSpPr txBox="1"/>
          <p:nvPr/>
        </p:nvSpPr>
        <p:spPr>
          <a:xfrm>
            <a:off x="1323076" y="3533370"/>
            <a:ext cx="5537760" cy="301125"/>
          </a:xfrm>
          <a:prstGeom prst="rect">
            <a:avLst/>
          </a:prstGeom>
          <a:noFill/>
        </p:spPr>
        <p:txBody>
          <a:bodyPr wrap="square" lIns="0" anchor="ctr">
            <a:noAutofit/>
          </a:bodyPr>
          <a:lstStyle/>
          <a:p>
            <a:pPr>
              <a:defRPr/>
            </a:pPr>
            <a:r>
              <a:rPr lang="en-NZ" sz="1600">
                <a:solidFill>
                  <a:srgbClr val="0078D4"/>
                </a:solidFill>
                <a:latin typeface="+mj-lt"/>
                <a:cs typeface="Segoe UI Semibold" panose="020B0502040204020203" pitchFamily="34" charset="0"/>
              </a:rPr>
              <a:t>Define engagement touch points</a:t>
            </a:r>
          </a:p>
        </p:txBody>
      </p:sp>
      <p:sp>
        <p:nvSpPr>
          <p:cNvPr id="15" name="Oval 14">
            <a:extLst>
              <a:ext uri="{FF2B5EF4-FFF2-40B4-BE49-F238E27FC236}">
                <a16:creationId xmlns:a16="http://schemas.microsoft.com/office/drawing/2014/main" id="{F9D80C50-2CE0-3669-D0C0-ECC6CE919456}"/>
              </a:ext>
            </a:extLst>
          </p:cNvPr>
          <p:cNvSpPr/>
          <p:nvPr/>
        </p:nvSpPr>
        <p:spPr bwMode="auto">
          <a:xfrm>
            <a:off x="880313" y="4020497"/>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4</a:t>
            </a:r>
          </a:p>
        </p:txBody>
      </p:sp>
      <p:sp>
        <p:nvSpPr>
          <p:cNvPr id="39" name="TextBox 38">
            <a:extLst>
              <a:ext uri="{FF2B5EF4-FFF2-40B4-BE49-F238E27FC236}">
                <a16:creationId xmlns:a16="http://schemas.microsoft.com/office/drawing/2014/main" id="{5A56178F-D99E-C2E0-967C-EF41B4E2309A}"/>
              </a:ext>
            </a:extLst>
          </p:cNvPr>
          <p:cNvSpPr txBox="1"/>
          <p:nvPr/>
        </p:nvSpPr>
        <p:spPr>
          <a:xfrm>
            <a:off x="1323071" y="4054467"/>
            <a:ext cx="5537769" cy="249819"/>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r>
              <a:rPr lang="en-NZ">
                <a:solidFill>
                  <a:srgbClr val="0078D4"/>
                </a:solidFill>
              </a:rPr>
              <a:t>Prioritize user feedback methods and issue resolution</a:t>
            </a:r>
          </a:p>
        </p:txBody>
      </p:sp>
      <p:sp>
        <p:nvSpPr>
          <p:cNvPr id="16" name="Oval 15">
            <a:extLst>
              <a:ext uri="{FF2B5EF4-FFF2-40B4-BE49-F238E27FC236}">
                <a16:creationId xmlns:a16="http://schemas.microsoft.com/office/drawing/2014/main" id="{E6B68B8D-139A-DBBB-DB60-A85354C04D77}"/>
              </a:ext>
            </a:extLst>
          </p:cNvPr>
          <p:cNvSpPr/>
          <p:nvPr/>
        </p:nvSpPr>
        <p:spPr bwMode="auto">
          <a:xfrm>
            <a:off x="880313" y="4515941"/>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5</a:t>
            </a:r>
          </a:p>
        </p:txBody>
      </p:sp>
      <p:sp>
        <p:nvSpPr>
          <p:cNvPr id="40" name="TextBox 39">
            <a:extLst>
              <a:ext uri="{FF2B5EF4-FFF2-40B4-BE49-F238E27FC236}">
                <a16:creationId xmlns:a16="http://schemas.microsoft.com/office/drawing/2014/main" id="{B033C674-14F4-61FF-C258-2B55F87273FD}"/>
              </a:ext>
            </a:extLst>
          </p:cNvPr>
          <p:cNvSpPr txBox="1"/>
          <p:nvPr/>
        </p:nvSpPr>
        <p:spPr>
          <a:xfrm>
            <a:off x="1323071" y="4549911"/>
            <a:ext cx="5537744" cy="249819"/>
          </a:xfrm>
          <a:prstGeom prst="rect">
            <a:avLst/>
          </a:prstGeom>
          <a:noFill/>
        </p:spPr>
        <p:txBody>
          <a:bodyPr wrap="square" lIns="0" anchor="ctr">
            <a:noAutofit/>
          </a:bodyPr>
          <a:lstStyle/>
          <a:p>
            <a:pPr>
              <a:defRPr/>
            </a:pPr>
            <a:r>
              <a:rPr lang="en-NZ" sz="1600">
                <a:solidFill>
                  <a:srgbClr val="0078D4"/>
                </a:solidFill>
                <a:latin typeface="+mj-lt"/>
                <a:cs typeface="Segoe UI Semibold" panose="020B0502040204020203" pitchFamily="34" charset="0"/>
              </a:rPr>
              <a:t>Define success measures and use cases</a:t>
            </a:r>
          </a:p>
        </p:txBody>
      </p:sp>
      <p:sp>
        <p:nvSpPr>
          <p:cNvPr id="36" name="TextBox 35">
            <a:extLst>
              <a:ext uri="{FF2B5EF4-FFF2-40B4-BE49-F238E27FC236}">
                <a16:creationId xmlns:a16="http://schemas.microsoft.com/office/drawing/2014/main" id="{A204619E-4CE5-9E22-C3A1-9757D97F9F19}"/>
              </a:ext>
            </a:extLst>
          </p:cNvPr>
          <p:cNvSpPr txBox="1"/>
          <p:nvPr/>
        </p:nvSpPr>
        <p:spPr>
          <a:xfrm>
            <a:off x="779370" y="5029764"/>
            <a:ext cx="6535830" cy="584775"/>
          </a:xfrm>
          <a:prstGeom prst="rect">
            <a:avLst/>
          </a:prstGeom>
          <a:noFill/>
        </p:spPr>
        <p:txBody>
          <a:bodyPr wrap="square">
            <a:spAutoFit/>
          </a:bodyPr>
          <a:lstStyle/>
          <a:p>
            <a:pPr>
              <a:defRPr/>
            </a:pPr>
            <a:r>
              <a:rPr lang="en-NZ" sz="1600">
                <a:cs typeface="Segoe UI Semibold" panose="020B0502040204020203" pitchFamily="34" charset="0"/>
              </a:rPr>
              <a:t>Driving enablement is an ongoing user and stakeholder engagement process. It is a lifecycle activity not a moment in time. </a:t>
            </a:r>
          </a:p>
        </p:txBody>
      </p:sp>
      <p:sp>
        <p:nvSpPr>
          <p:cNvPr id="34" name="TextBox 33">
            <a:extLst>
              <a:ext uri="{FF2B5EF4-FFF2-40B4-BE49-F238E27FC236}">
                <a16:creationId xmlns:a16="http://schemas.microsoft.com/office/drawing/2014/main" id="{E38D18D9-834A-2F12-1F53-665D18EC99D5}"/>
              </a:ext>
            </a:extLst>
          </p:cNvPr>
          <p:cNvSpPr txBox="1"/>
          <p:nvPr/>
        </p:nvSpPr>
        <p:spPr>
          <a:xfrm>
            <a:off x="8432800" y="1912071"/>
            <a:ext cx="2979829" cy="3480953"/>
          </a:xfrm>
          <a:prstGeom prst="rect">
            <a:avLst/>
          </a:prstGeom>
          <a:noFill/>
        </p:spPr>
        <p:txBody>
          <a:bodyPr wrap="square" lIns="0" tIns="146304" rIns="182880" bIns="146304"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Your technology enablement team is central to the success of your project and your employees with your technology investments. </a:t>
            </a:r>
            <a:br>
              <a:rPr kumimoji="0" lang="en-US" sz="1600" b="0" i="0" u="none" strike="noStrike" kern="1200" cap="none" spc="0" normalizeH="0" baseline="0" noProof="0">
                <a:ln>
                  <a:noFill/>
                </a:ln>
                <a:effectLst/>
                <a:uLnTx/>
                <a:uFillTx/>
                <a:latin typeface="Segoe UI"/>
                <a:ea typeface="+mn-ea"/>
                <a:cs typeface="+mn-cs"/>
              </a:rPr>
            </a:br>
            <a:r>
              <a:rPr kumimoji="0" lang="en-US" sz="1600" b="0" i="0" u="none" strike="noStrike" kern="1200" cap="none" spc="0" normalizeH="0" baseline="0" noProof="0">
                <a:ln>
                  <a:noFill/>
                </a:ln>
                <a:effectLst/>
                <a:uLnTx/>
                <a:uFillTx/>
                <a:latin typeface="Segoe UI"/>
                <a:ea typeface="+mn-ea"/>
                <a:cs typeface="+mn-cs"/>
              </a:rPr>
              <a:t>Your user experience strategy gives them a vision and roadmap for success.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Use Microsoft 365 Copilot to create the initial draft.</a:t>
            </a:r>
          </a:p>
        </p:txBody>
      </p:sp>
      <p:sp>
        <p:nvSpPr>
          <p:cNvPr id="41" name="Rectangle: Rounded Corners 25">
            <a:extLst>
              <a:ext uri="{FF2B5EF4-FFF2-40B4-BE49-F238E27FC236}">
                <a16:creationId xmlns:a16="http://schemas.microsoft.com/office/drawing/2014/main" id="{50FD7BE5-46A1-7E1F-1CC0-B350D7F83731}"/>
              </a:ext>
              <a:ext uri="{C183D7F6-B498-43B3-948B-1728B52AA6E4}">
                <adec:decorative xmlns:adec="http://schemas.microsoft.com/office/drawing/2017/decorative" val="1"/>
              </a:ext>
            </a:extLst>
          </p:cNvPr>
          <p:cNvSpPr>
            <a:spLocks/>
          </p:cNvSpPr>
          <p:nvPr/>
        </p:nvSpPr>
        <p:spPr bwMode="auto">
          <a:xfrm>
            <a:off x="8432800" y="4298655"/>
            <a:ext cx="1079465" cy="3516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#ProTip</a:t>
            </a:r>
          </a:p>
        </p:txBody>
      </p:sp>
    </p:spTree>
    <p:extLst>
      <p:ext uri="{BB962C8B-B14F-4D97-AF65-F5344CB8AC3E}">
        <p14:creationId xmlns:p14="http://schemas.microsoft.com/office/powerpoint/2010/main" val="257678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3F8A-3B4E-B9D5-F1EC-00E8CF201906}"/>
            </a:ext>
          </a:extLst>
        </p:cNvPr>
        <p:cNvGrpSpPr/>
        <p:nvPr/>
      </p:nvGrpSpPr>
      <p:grpSpPr>
        <a:xfrm>
          <a:off x="0" y="0"/>
          <a:ext cx="0" cy="0"/>
          <a:chOff x="0" y="0"/>
          <a:chExt cx="0" cy="0"/>
        </a:xfrm>
      </p:grpSpPr>
      <p:sp>
        <p:nvSpPr>
          <p:cNvPr id="78" name="Title 6">
            <a:extLst>
              <a:ext uri="{FF2B5EF4-FFF2-40B4-BE49-F238E27FC236}">
                <a16:creationId xmlns:a16="http://schemas.microsoft.com/office/drawing/2014/main" id="{586BD566-E3D2-BBDB-E80C-55E0E315C861}"/>
              </a:ext>
            </a:extLst>
          </p:cNvPr>
          <p:cNvSpPr txBox="1">
            <a:spLocks noGrp="1"/>
          </p:cNvSpPr>
          <p:nvPr>
            <p:ph type="title"/>
          </p:nvPr>
        </p:nvSpPr>
        <p:spPr>
          <a:xfrm>
            <a:off x="588261" y="585216"/>
            <a:ext cx="11011601" cy="55399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a:lnSpc>
                <a:spcPct val="90000"/>
              </a:lnSpc>
              <a:spcBef>
                <a:spcPct val="0"/>
              </a:spcBef>
              <a:buNone/>
              <a:defRPr sz="3600" spc="-50">
                <a:ln w="3175">
                  <a:noFill/>
                </a:ln>
                <a:latin typeface="+mj-lt"/>
                <a:cs typeface="Segoe UI" pitchFamily="34" charset="0"/>
              </a:defRPr>
            </a:lvl1pPr>
          </a:lstStyle>
          <a:p>
            <a:pPr lvl="0"/>
            <a:r>
              <a:rPr lang="en-US" noProof="0"/>
              <a:t>Understanding the user journey</a:t>
            </a:r>
          </a:p>
        </p:txBody>
      </p:sp>
      <p:sp>
        <p:nvSpPr>
          <p:cNvPr id="256" name="TextBox 255">
            <a:extLst>
              <a:ext uri="{FF2B5EF4-FFF2-40B4-BE49-F238E27FC236}">
                <a16:creationId xmlns:a16="http://schemas.microsoft.com/office/drawing/2014/main" id="{9FFA1500-74A7-F22C-C8BD-CA7D9C61EF72}"/>
              </a:ext>
            </a:extLst>
          </p:cNvPr>
          <p:cNvSpPr txBox="1"/>
          <p:nvPr/>
        </p:nvSpPr>
        <p:spPr>
          <a:xfrm>
            <a:off x="495300" y="1022314"/>
            <a:ext cx="11127987" cy="544765"/>
          </a:xfrm>
          <a:prstGeom prst="rect">
            <a:avLst/>
          </a:prstGeom>
          <a:noFill/>
        </p:spPr>
        <p:txBody>
          <a:bodyPr wrap="square" lIns="182880" tIns="146304" rIns="182880" bIns="146304" rtlCol="0">
            <a:spAutoFit/>
          </a:bodyPr>
          <a:lstStyle>
            <a:defPPr>
              <a:defRPr lang="en-US"/>
            </a:defPPr>
            <a:lvl1pPr algn="ctr">
              <a:lnSpc>
                <a:spcPct val="90000"/>
              </a:lnSpc>
              <a:spcAft>
                <a:spcPts val="600"/>
              </a:spcAft>
              <a:defRPr b="1" cap="none">
                <a:solidFill>
                  <a:schemeClr val="accent6"/>
                </a:solidFill>
                <a:latin typeface="+mj-lt"/>
                <a:cs typeface="Segoe UI" panose="020B0502040204020203" pitchFamily="34" charset="0"/>
              </a:defRPr>
            </a:lvl1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a:ln>
                  <a:noFill/>
                </a:ln>
                <a:solidFill>
                  <a:srgbClr val="0078D4"/>
                </a:solidFill>
                <a:effectLst/>
                <a:uLnTx/>
                <a:uFillTx/>
                <a:latin typeface="Segoe UI Semibold"/>
                <a:cs typeface="Segoe UI" panose="020B0502040204020203" pitchFamily="34" charset="0"/>
              </a:rPr>
              <a:t>Getting to “Aha!”</a:t>
            </a:r>
          </a:p>
        </p:txBody>
      </p:sp>
      <p:grpSp>
        <p:nvGrpSpPr>
          <p:cNvPr id="2" name="Group 1" descr="Infographic showing the questions that a user asks when facing with new technology or a change: Why should I care? How will I use it? How will WE use it? When can I use it? How can I get help? How does this change my experience? How can I do more? What's next? How can I share my success? How can I enhance my profession with this?">
            <a:extLst>
              <a:ext uri="{FF2B5EF4-FFF2-40B4-BE49-F238E27FC236}">
                <a16:creationId xmlns:a16="http://schemas.microsoft.com/office/drawing/2014/main" id="{CFCC5466-C15A-C866-47FE-207A8FC8B070}"/>
              </a:ext>
            </a:extLst>
          </p:cNvPr>
          <p:cNvGrpSpPr/>
          <p:nvPr/>
        </p:nvGrpSpPr>
        <p:grpSpPr>
          <a:xfrm>
            <a:off x="495300" y="1755368"/>
            <a:ext cx="7609630" cy="4035330"/>
            <a:chOff x="495300" y="1755368"/>
            <a:chExt cx="7609630" cy="4035330"/>
          </a:xfrm>
        </p:grpSpPr>
        <p:sp useBgFill="1">
          <p:nvSpPr>
            <p:cNvPr id="258" name="Rounded Rectangle 1">
              <a:extLst>
                <a:ext uri="{FF2B5EF4-FFF2-40B4-BE49-F238E27FC236}">
                  <a16:creationId xmlns:a16="http://schemas.microsoft.com/office/drawing/2014/main" id="{3B8836A6-7D13-647D-685A-341F39D1872B}"/>
                </a:ext>
                <a:ext uri="{C183D7F6-B498-43B3-948B-1728B52AA6E4}">
                  <adec:decorative xmlns:adec="http://schemas.microsoft.com/office/drawing/2017/decorative" val="1"/>
                </a:ext>
              </a:extLst>
            </p:cNvPr>
            <p:cNvSpPr/>
            <p:nvPr/>
          </p:nvSpPr>
          <p:spPr bwMode="auto">
            <a:xfrm>
              <a:off x="495300" y="1755368"/>
              <a:ext cx="7609630" cy="4019428"/>
            </a:xfrm>
            <a:prstGeom prst="roundRect">
              <a:avLst>
                <a:gd name="adj" fmla="val 2901"/>
              </a:avLst>
            </a:prstGeom>
            <a:solidFill>
              <a:sysClr val="window" lastClr="FFFFFF">
                <a:lumMod val="95000"/>
              </a:sysClr>
            </a:solidFill>
            <a:ln w="6350" cap="flat" cmpd="sng" algn="ctr">
              <a:noFill/>
              <a:prstDash val="solid"/>
              <a:miter lim="800000"/>
              <a:headEnd type="none" w="med" len="med"/>
              <a:tailEnd type="none" w="med" len="med"/>
            </a:ln>
            <a:effectLst>
              <a:outerShdw blurRad="63500" dist="127000" dir="2700000" algn="tl" rotWithShape="0">
                <a:srgbClr val="454142">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anose="020B0502040204020203" pitchFamily="34" charset="0"/>
              </a:endParaRPr>
            </a:p>
          </p:txBody>
        </p:sp>
        <p:sp>
          <p:nvSpPr>
            <p:cNvPr id="259" name="Freeform 258">
              <a:extLst>
                <a:ext uri="{FF2B5EF4-FFF2-40B4-BE49-F238E27FC236}">
                  <a16:creationId xmlns:a16="http://schemas.microsoft.com/office/drawing/2014/main" id="{E34412BC-56E4-2BD0-73EA-9BF47CBEB42F}"/>
                </a:ext>
                <a:ext uri="{C183D7F6-B498-43B3-948B-1728B52AA6E4}">
                  <adec:decorative xmlns:adec="http://schemas.microsoft.com/office/drawing/2017/decorative" val="1"/>
                </a:ext>
              </a:extLst>
            </p:cNvPr>
            <p:cNvSpPr/>
            <p:nvPr/>
          </p:nvSpPr>
          <p:spPr>
            <a:xfrm>
              <a:off x="2355108" y="3414018"/>
              <a:ext cx="3682945" cy="2360777"/>
            </a:xfrm>
            <a:custGeom>
              <a:avLst/>
              <a:gdLst>
                <a:gd name="connsiteX0" fmla="*/ 336331 w 3946752"/>
                <a:gd name="connsiteY0" fmla="*/ 2529878 h 2529878"/>
                <a:gd name="connsiteX1" fmla="*/ 12566 w 3946752"/>
                <a:gd name="connsiteY1" fmla="*/ 1742915 h 2529878"/>
                <a:gd name="connsiteX2" fmla="*/ 600572 w 3946752"/>
                <a:gd name="connsiteY2" fmla="*/ 1127777 h 2529878"/>
                <a:gd name="connsiteX3" fmla="*/ 1445390 w 3946752"/>
                <a:gd name="connsiteY3" fmla="*/ 1080451 h 2529878"/>
                <a:gd name="connsiteX4" fmla="*/ 2163941 w 3946752"/>
                <a:gd name="connsiteY4" fmla="*/ 535174 h 2529878"/>
                <a:gd name="connsiteX5" fmla="*/ 2895786 w 3946752"/>
                <a:gd name="connsiteY5" fmla="*/ 12576 h 2529878"/>
                <a:gd name="connsiteX6" fmla="*/ 3785165 w 3946752"/>
                <a:gd name="connsiteY6" fmla="*/ 460207 h 2529878"/>
                <a:gd name="connsiteX7" fmla="*/ 3902467 w 3946752"/>
                <a:gd name="connsiteY7" fmla="*/ 1490316 h 2529878"/>
                <a:gd name="connsiteX8" fmla="*/ 3621584 w 3946752"/>
                <a:gd name="connsiteY8" fmla="*/ 2529869 h 2529878"/>
                <a:gd name="connsiteX9" fmla="*/ 336331 w 3946752"/>
                <a:gd name="connsiteY9" fmla="*/ 2529869 h 252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6752" h="2529878">
                  <a:moveTo>
                    <a:pt x="336331" y="2529878"/>
                  </a:moveTo>
                  <a:cubicBezTo>
                    <a:pt x="89395" y="2359521"/>
                    <a:pt x="-42994" y="2037724"/>
                    <a:pt x="12566" y="1742915"/>
                  </a:cubicBezTo>
                  <a:cubicBezTo>
                    <a:pt x="68127" y="1448106"/>
                    <a:pt x="308565" y="1196572"/>
                    <a:pt x="600572" y="1127777"/>
                  </a:cubicBezTo>
                  <a:cubicBezTo>
                    <a:pt x="876042" y="1062878"/>
                    <a:pt x="1171119" y="1150255"/>
                    <a:pt x="1445390" y="1080451"/>
                  </a:cubicBezTo>
                  <a:cubicBezTo>
                    <a:pt x="1741379" y="1005120"/>
                    <a:pt x="1960281" y="762790"/>
                    <a:pt x="2163941" y="535174"/>
                  </a:cubicBezTo>
                  <a:cubicBezTo>
                    <a:pt x="2367602" y="307558"/>
                    <a:pt x="2595910" y="70526"/>
                    <a:pt x="2895786" y="12576"/>
                  </a:cubicBezTo>
                  <a:cubicBezTo>
                    <a:pt x="3243267" y="-54578"/>
                    <a:pt x="3606401" y="154774"/>
                    <a:pt x="3785165" y="460207"/>
                  </a:cubicBezTo>
                  <a:cubicBezTo>
                    <a:pt x="3963940" y="765651"/>
                    <a:pt x="3980352" y="1145081"/>
                    <a:pt x="3902467" y="1490316"/>
                  </a:cubicBezTo>
                  <a:cubicBezTo>
                    <a:pt x="3827587" y="1822239"/>
                    <a:pt x="3671683" y="2193310"/>
                    <a:pt x="3621584" y="2529869"/>
                  </a:cubicBezTo>
                  <a:lnTo>
                    <a:pt x="336331" y="2529869"/>
                  </a:lnTo>
                  <a:close/>
                </a:path>
              </a:pathLst>
            </a:custGeom>
            <a:gradFill flip="none" rotWithShape="1">
              <a:gsLst>
                <a:gs pos="0">
                  <a:srgbClr val="8661C5">
                    <a:alpha val="0"/>
                  </a:srgbClr>
                </a:gs>
                <a:gs pos="100000">
                  <a:srgbClr val="8661C5">
                    <a:alpha val="25000"/>
                  </a:srgbClr>
                </a:gs>
              </a:gsLst>
              <a:lin ang="16200000" scaled="1"/>
              <a:tileRect/>
            </a:gradFill>
            <a:ln w="95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273" name="Group 272">
              <a:extLst>
                <a:ext uri="{FF2B5EF4-FFF2-40B4-BE49-F238E27FC236}">
                  <a16:creationId xmlns:a16="http://schemas.microsoft.com/office/drawing/2014/main" id="{2A604857-C375-D2F9-E85F-07DDE53A6367}"/>
                </a:ext>
                <a:ext uri="{C183D7F6-B498-43B3-948B-1728B52AA6E4}">
                  <adec:decorative xmlns:adec="http://schemas.microsoft.com/office/drawing/2017/decorative" val="1"/>
                </a:ext>
              </a:extLst>
            </p:cNvPr>
            <p:cNvGrpSpPr/>
            <p:nvPr/>
          </p:nvGrpSpPr>
          <p:grpSpPr>
            <a:xfrm>
              <a:off x="712188" y="2021474"/>
              <a:ext cx="7175855" cy="3237095"/>
              <a:chOff x="712737" y="2143767"/>
              <a:chExt cx="7175855" cy="3237095"/>
            </a:xfrm>
          </p:grpSpPr>
          <p:cxnSp>
            <p:nvCxnSpPr>
              <p:cNvPr id="274" name="Straight Arrow Connector 273">
                <a:extLst>
                  <a:ext uri="{FF2B5EF4-FFF2-40B4-BE49-F238E27FC236}">
                    <a16:creationId xmlns:a16="http://schemas.microsoft.com/office/drawing/2014/main" id="{1365ACE7-AA9B-6848-9318-E908DC364B56}"/>
                  </a:ext>
                </a:extLst>
              </p:cNvPr>
              <p:cNvCxnSpPr>
                <a:cxnSpLocks/>
                <a:stCxn id="275" idx="3"/>
              </p:cNvCxnSpPr>
              <p:nvPr/>
            </p:nvCxnSpPr>
            <p:spPr>
              <a:xfrm flipV="1">
                <a:off x="1901457" y="3385307"/>
                <a:ext cx="243306" cy="1"/>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sp>
            <p:nvSpPr>
              <p:cNvPr id="275" name="Rounded Rectangle 274">
                <a:extLst>
                  <a:ext uri="{FF2B5EF4-FFF2-40B4-BE49-F238E27FC236}">
                    <a16:creationId xmlns:a16="http://schemas.microsoft.com/office/drawing/2014/main" id="{6156089A-7B9C-DD03-3785-2E33F0CA2984}"/>
                  </a:ext>
                </a:extLst>
              </p:cNvPr>
              <p:cNvSpPr/>
              <p:nvPr/>
            </p:nvSpPr>
            <p:spPr>
              <a:xfrm>
                <a:off x="712737" y="2968748"/>
                <a:ext cx="1188720" cy="833119"/>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Why should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care?</a:t>
                </a:r>
              </a:p>
            </p:txBody>
          </p:sp>
          <p:sp>
            <p:nvSpPr>
              <p:cNvPr id="276" name="Rectangle: Rounded Corners 25">
                <a:extLst>
                  <a:ext uri="{FF2B5EF4-FFF2-40B4-BE49-F238E27FC236}">
                    <a16:creationId xmlns:a16="http://schemas.microsoft.com/office/drawing/2014/main" id="{28240E8F-430D-2833-2134-1C42F94EE2AA}"/>
                  </a:ext>
                </a:extLst>
              </p:cNvPr>
              <p:cNvSpPr/>
              <p:nvPr/>
            </p:nvSpPr>
            <p:spPr>
              <a:xfrm>
                <a:off x="2144760" y="2916198"/>
                <a:ext cx="1188720" cy="1284955"/>
              </a:xfrm>
              <a:prstGeom prst="roundRect">
                <a:avLst>
                  <a:gd name="adj" fmla="val 7352"/>
                </a:avLst>
              </a:prstGeom>
              <a:solidFill>
                <a:srgbClr val="8661C5"/>
              </a:soli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How will </a:t>
                </a:r>
                <a:br>
                  <a:rPr kumimoji="0" lang="en-GB"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br>
                <a:r>
                  <a:rPr kumimoji="0" lang="en-GB"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WE use it?</a:t>
                </a:r>
              </a:p>
            </p:txBody>
          </p:sp>
          <p:sp>
            <p:nvSpPr>
              <p:cNvPr id="277" name="Rounded Rectangle 276">
                <a:extLst>
                  <a:ext uri="{FF2B5EF4-FFF2-40B4-BE49-F238E27FC236}">
                    <a16:creationId xmlns:a16="http://schemas.microsoft.com/office/drawing/2014/main" id="{54C40E45-DFCA-FDEC-26C1-6D8DBC3F052F}"/>
                  </a:ext>
                </a:extLst>
              </p:cNvPr>
              <p:cNvSpPr/>
              <p:nvPr/>
            </p:nvSpPr>
            <p:spPr>
              <a:xfrm>
                <a:off x="2268030" y="3036001"/>
                <a:ext cx="942182" cy="571216"/>
              </a:xfrm>
              <a:prstGeom prst="roundRect">
                <a:avLst>
                  <a:gd name="adj" fmla="val 16851"/>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will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use it?</a:t>
                </a:r>
              </a:p>
            </p:txBody>
          </p:sp>
          <p:sp>
            <p:nvSpPr>
              <p:cNvPr id="278" name="Rounded Rectangle 277">
                <a:extLst>
                  <a:ext uri="{FF2B5EF4-FFF2-40B4-BE49-F238E27FC236}">
                    <a16:creationId xmlns:a16="http://schemas.microsoft.com/office/drawing/2014/main" id="{E4D572B7-4C76-041C-36C1-DA8BA9F5F1BE}"/>
                  </a:ext>
                </a:extLst>
              </p:cNvPr>
              <p:cNvSpPr/>
              <p:nvPr/>
            </p:nvSpPr>
            <p:spPr>
              <a:xfrm>
                <a:off x="3576783" y="2916197"/>
                <a:ext cx="1188720" cy="938220"/>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does this change my experience?</a:t>
                </a:r>
              </a:p>
            </p:txBody>
          </p:sp>
          <p:sp>
            <p:nvSpPr>
              <p:cNvPr id="279" name="Rounded Rectangle 278">
                <a:extLst>
                  <a:ext uri="{FF2B5EF4-FFF2-40B4-BE49-F238E27FC236}">
                    <a16:creationId xmlns:a16="http://schemas.microsoft.com/office/drawing/2014/main" id="{C65C9858-4291-EB07-0A2D-29B3DD34D1A0}"/>
                  </a:ext>
                </a:extLst>
              </p:cNvPr>
              <p:cNvSpPr/>
              <p:nvPr/>
            </p:nvSpPr>
            <p:spPr>
              <a:xfrm>
                <a:off x="6440831" y="2916196"/>
                <a:ext cx="1447761" cy="929703"/>
              </a:xfrm>
              <a:prstGeom prst="roundRect">
                <a:avLst>
                  <a:gd name="adj" fmla="val 9865"/>
                </a:avLst>
              </a:prstGeom>
              <a:solidFill>
                <a:srgbClr val="8661C5"/>
              </a:soli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What’s </a:t>
                </a:r>
                <a:b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b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next?</a:t>
                </a:r>
              </a:p>
            </p:txBody>
          </p:sp>
          <p:sp>
            <p:nvSpPr>
              <p:cNvPr id="280" name="Rounded Rectangle 279">
                <a:extLst>
                  <a:ext uri="{FF2B5EF4-FFF2-40B4-BE49-F238E27FC236}">
                    <a16:creationId xmlns:a16="http://schemas.microsoft.com/office/drawing/2014/main" id="{EA6F1228-6775-7127-DC3C-6B244EA105DC}"/>
                  </a:ext>
                </a:extLst>
              </p:cNvPr>
              <p:cNvSpPr/>
              <p:nvPr/>
            </p:nvSpPr>
            <p:spPr>
              <a:xfrm>
                <a:off x="5008806" y="2916196"/>
                <a:ext cx="1188720" cy="932688"/>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can I do more?</a:t>
                </a:r>
              </a:p>
            </p:txBody>
          </p:sp>
          <p:sp>
            <p:nvSpPr>
              <p:cNvPr id="281" name="Rounded Rectangle 280">
                <a:extLst>
                  <a:ext uri="{FF2B5EF4-FFF2-40B4-BE49-F238E27FC236}">
                    <a16:creationId xmlns:a16="http://schemas.microsoft.com/office/drawing/2014/main" id="{AD4F7109-DDB4-FA46-DF98-A99096AF2F11}"/>
                  </a:ext>
                </a:extLst>
              </p:cNvPr>
              <p:cNvSpPr/>
              <p:nvPr/>
            </p:nvSpPr>
            <p:spPr>
              <a:xfrm>
                <a:off x="6444732" y="4811597"/>
                <a:ext cx="1439959" cy="569265"/>
              </a:xfrm>
              <a:prstGeom prst="roundRect">
                <a:avLst>
                  <a:gd name="adj" fmla="val 9865"/>
                </a:avLst>
              </a:prstGeom>
              <a:solidFill>
                <a:srgbClr val="8661C5"/>
              </a:soli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How can I enhance my profession </a:t>
                </a:r>
                <a:b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b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with this?</a:t>
                </a:r>
              </a:p>
            </p:txBody>
          </p:sp>
          <p:cxnSp>
            <p:nvCxnSpPr>
              <p:cNvPr id="282" name="Straight Arrow Connector 281">
                <a:extLst>
                  <a:ext uri="{FF2B5EF4-FFF2-40B4-BE49-F238E27FC236}">
                    <a16:creationId xmlns:a16="http://schemas.microsoft.com/office/drawing/2014/main" id="{F9E4C69F-9C70-A59F-6FE9-631733834919}"/>
                  </a:ext>
                </a:extLst>
              </p:cNvPr>
              <p:cNvCxnSpPr>
                <a:cxnSpLocks/>
                <a:endCxn id="287" idx="0"/>
              </p:cNvCxnSpPr>
              <p:nvPr/>
            </p:nvCxnSpPr>
            <p:spPr>
              <a:xfrm>
                <a:off x="7164711" y="3845899"/>
                <a:ext cx="1" cy="198216"/>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3" name="Straight Arrow Connector 282">
                <a:extLst>
                  <a:ext uri="{FF2B5EF4-FFF2-40B4-BE49-F238E27FC236}">
                    <a16:creationId xmlns:a16="http://schemas.microsoft.com/office/drawing/2014/main" id="{E1EA639A-BEB4-EC23-0755-FDB21C04E243}"/>
                  </a:ext>
                </a:extLst>
              </p:cNvPr>
              <p:cNvCxnSpPr>
                <a:cxnSpLocks/>
                <a:stCxn id="287" idx="2"/>
                <a:endCxn id="281" idx="0"/>
              </p:cNvCxnSpPr>
              <p:nvPr/>
            </p:nvCxnSpPr>
            <p:spPr>
              <a:xfrm>
                <a:off x="7164712" y="4613380"/>
                <a:ext cx="0" cy="198217"/>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4" name="Elbow Connector 283">
                <a:extLst>
                  <a:ext uri="{FF2B5EF4-FFF2-40B4-BE49-F238E27FC236}">
                    <a16:creationId xmlns:a16="http://schemas.microsoft.com/office/drawing/2014/main" id="{43EC1E85-E297-071B-5657-571896BA773D}"/>
                  </a:ext>
                </a:extLst>
              </p:cNvPr>
              <p:cNvCxnSpPr>
                <a:cxnSpLocks/>
                <a:stCxn id="276" idx="0"/>
                <a:endCxn id="291" idx="1"/>
              </p:cNvCxnSpPr>
              <p:nvPr/>
            </p:nvCxnSpPr>
            <p:spPr>
              <a:xfrm rot="5400000" flipH="1" flipV="1">
                <a:off x="2610499" y="2557021"/>
                <a:ext cx="487798" cy="230557"/>
              </a:xfrm>
              <a:prstGeom prst="bentConnector2">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5" name="Elbow Connector 284">
                <a:extLst>
                  <a:ext uri="{FF2B5EF4-FFF2-40B4-BE49-F238E27FC236}">
                    <a16:creationId xmlns:a16="http://schemas.microsoft.com/office/drawing/2014/main" id="{27D06FF3-AE33-7BB7-F6CB-CEFFC15FA383}"/>
                  </a:ext>
                </a:extLst>
              </p:cNvPr>
              <p:cNvCxnSpPr>
                <a:cxnSpLocks/>
                <a:stCxn id="292" idx="3"/>
                <a:endCxn id="280" idx="0"/>
              </p:cNvCxnSpPr>
              <p:nvPr/>
            </p:nvCxnSpPr>
            <p:spPr>
              <a:xfrm>
                <a:off x="5372609" y="2428400"/>
                <a:ext cx="230557" cy="487796"/>
              </a:xfrm>
              <a:prstGeom prst="bentConnector2">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grpSp>
            <p:nvGrpSpPr>
              <p:cNvPr id="286" name="Group 285">
                <a:extLst>
                  <a:ext uri="{FF2B5EF4-FFF2-40B4-BE49-F238E27FC236}">
                    <a16:creationId xmlns:a16="http://schemas.microsoft.com/office/drawing/2014/main" id="{D16B415D-1F77-4A9D-005E-51C1883FDF3C}"/>
                  </a:ext>
                </a:extLst>
              </p:cNvPr>
              <p:cNvGrpSpPr/>
              <p:nvPr/>
            </p:nvGrpSpPr>
            <p:grpSpPr>
              <a:xfrm>
                <a:off x="2969677" y="2143767"/>
                <a:ext cx="2402932" cy="569265"/>
                <a:chOff x="3290982" y="2003715"/>
                <a:chExt cx="2402932" cy="569265"/>
              </a:xfrm>
            </p:grpSpPr>
            <p:sp>
              <p:nvSpPr>
                <p:cNvPr id="291" name="Rounded Rectangle 290">
                  <a:extLst>
                    <a:ext uri="{FF2B5EF4-FFF2-40B4-BE49-F238E27FC236}">
                      <a16:creationId xmlns:a16="http://schemas.microsoft.com/office/drawing/2014/main" id="{00254577-29E5-BDD3-E735-0D6BE9591118}"/>
                    </a:ext>
                  </a:extLst>
                </p:cNvPr>
                <p:cNvSpPr/>
                <p:nvPr/>
              </p:nvSpPr>
              <p:spPr>
                <a:xfrm>
                  <a:off x="3290982" y="2003715"/>
                  <a:ext cx="1077927" cy="569265"/>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When can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use it?</a:t>
                  </a:r>
                </a:p>
              </p:txBody>
            </p:sp>
            <p:sp>
              <p:nvSpPr>
                <p:cNvPr id="292" name="Rounded Rectangle 291">
                  <a:extLst>
                    <a:ext uri="{FF2B5EF4-FFF2-40B4-BE49-F238E27FC236}">
                      <a16:creationId xmlns:a16="http://schemas.microsoft.com/office/drawing/2014/main" id="{A950B616-C87A-0601-45BD-7C563E76DDC2}"/>
                    </a:ext>
                  </a:extLst>
                </p:cNvPr>
                <p:cNvSpPr/>
                <p:nvPr/>
              </p:nvSpPr>
              <p:spPr>
                <a:xfrm>
                  <a:off x="4615987" y="2003715"/>
                  <a:ext cx="1077927" cy="569265"/>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can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get help?</a:t>
                  </a:r>
                </a:p>
              </p:txBody>
            </p:sp>
            <p:cxnSp>
              <p:nvCxnSpPr>
                <p:cNvPr id="293" name="Straight Arrow Connector 292">
                  <a:extLst>
                    <a:ext uri="{FF2B5EF4-FFF2-40B4-BE49-F238E27FC236}">
                      <a16:creationId xmlns:a16="http://schemas.microsoft.com/office/drawing/2014/main" id="{79D2410B-43A6-8D6C-9534-93CCEE027B91}"/>
                    </a:ext>
                  </a:extLst>
                </p:cNvPr>
                <p:cNvCxnSpPr>
                  <a:cxnSpLocks/>
                </p:cNvCxnSpPr>
                <p:nvPr/>
              </p:nvCxnSpPr>
              <p:spPr>
                <a:xfrm>
                  <a:off x="4376867" y="2288347"/>
                  <a:ext cx="239120" cy="0"/>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grpSp>
          <p:sp>
            <p:nvSpPr>
              <p:cNvPr id="287" name="Rounded Rectangle 286">
                <a:extLst>
                  <a:ext uri="{FF2B5EF4-FFF2-40B4-BE49-F238E27FC236}">
                    <a16:creationId xmlns:a16="http://schemas.microsoft.com/office/drawing/2014/main" id="{1E5F3E4E-6046-D74E-2E7F-13302C6A4CEC}"/>
                  </a:ext>
                </a:extLst>
              </p:cNvPr>
              <p:cNvSpPr/>
              <p:nvPr/>
            </p:nvSpPr>
            <p:spPr>
              <a:xfrm>
                <a:off x="6444732" y="4044115"/>
                <a:ext cx="1439959" cy="569265"/>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can I share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my success?</a:t>
                </a:r>
              </a:p>
            </p:txBody>
          </p:sp>
          <p:cxnSp>
            <p:nvCxnSpPr>
              <p:cNvPr id="288" name="Straight Arrow Connector 287">
                <a:extLst>
                  <a:ext uri="{FF2B5EF4-FFF2-40B4-BE49-F238E27FC236}">
                    <a16:creationId xmlns:a16="http://schemas.microsoft.com/office/drawing/2014/main" id="{43652488-9862-B350-6A51-759FA0B0E8E7}"/>
                  </a:ext>
                </a:extLst>
              </p:cNvPr>
              <p:cNvCxnSpPr>
                <a:cxnSpLocks/>
              </p:cNvCxnSpPr>
              <p:nvPr/>
            </p:nvCxnSpPr>
            <p:spPr>
              <a:xfrm>
                <a:off x="3333480" y="3385307"/>
                <a:ext cx="243306" cy="0"/>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9" name="Straight Arrow Connector 288">
                <a:extLst>
                  <a:ext uri="{FF2B5EF4-FFF2-40B4-BE49-F238E27FC236}">
                    <a16:creationId xmlns:a16="http://schemas.microsoft.com/office/drawing/2014/main" id="{163B789C-B421-35A0-2C3C-CA5F077CEFAB}"/>
                  </a:ext>
                </a:extLst>
              </p:cNvPr>
              <p:cNvCxnSpPr>
                <a:cxnSpLocks/>
                <a:stCxn id="278" idx="3"/>
              </p:cNvCxnSpPr>
              <p:nvPr/>
            </p:nvCxnSpPr>
            <p:spPr>
              <a:xfrm>
                <a:off x="4765503" y="3385307"/>
                <a:ext cx="243306" cy="0"/>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90" name="Straight Arrow Connector 289">
                <a:extLst>
                  <a:ext uri="{FF2B5EF4-FFF2-40B4-BE49-F238E27FC236}">
                    <a16:creationId xmlns:a16="http://schemas.microsoft.com/office/drawing/2014/main" id="{DFB3BBCF-E769-A2FF-68C2-0F65C85BFD64}"/>
                  </a:ext>
                </a:extLst>
              </p:cNvPr>
              <p:cNvCxnSpPr>
                <a:cxnSpLocks/>
                <a:stCxn id="280" idx="3"/>
                <a:endCxn id="279" idx="1"/>
              </p:cNvCxnSpPr>
              <p:nvPr/>
            </p:nvCxnSpPr>
            <p:spPr>
              <a:xfrm flipV="1">
                <a:off x="6197526" y="3381048"/>
                <a:ext cx="243305" cy="1492"/>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grpSp>
        <p:grpSp>
          <p:nvGrpSpPr>
            <p:cNvPr id="294" name="Graphic 32">
              <a:extLst>
                <a:ext uri="{FF2B5EF4-FFF2-40B4-BE49-F238E27FC236}">
                  <a16:creationId xmlns:a16="http://schemas.microsoft.com/office/drawing/2014/main" id="{6AB727D1-B486-BFE7-70D3-009E67FAE6CC}"/>
                </a:ext>
                <a:ext uri="{C183D7F6-B498-43B3-948B-1728B52AA6E4}">
                  <adec:decorative xmlns:adec="http://schemas.microsoft.com/office/drawing/2017/decorative" val="1"/>
                </a:ext>
              </a:extLst>
            </p:cNvPr>
            <p:cNvGrpSpPr/>
            <p:nvPr/>
          </p:nvGrpSpPr>
          <p:grpSpPr>
            <a:xfrm flipH="1">
              <a:off x="1399554" y="4626071"/>
              <a:ext cx="4982995" cy="1148725"/>
              <a:chOff x="1555833" y="4615337"/>
              <a:chExt cx="4982995" cy="1148725"/>
            </a:xfrm>
          </p:grpSpPr>
          <p:grpSp>
            <p:nvGrpSpPr>
              <p:cNvPr id="295" name="Graphic 32">
                <a:extLst>
                  <a:ext uri="{FF2B5EF4-FFF2-40B4-BE49-F238E27FC236}">
                    <a16:creationId xmlns:a16="http://schemas.microsoft.com/office/drawing/2014/main" id="{44EBFFD3-06A1-0C76-7073-A94E1E808091}"/>
                  </a:ext>
                </a:extLst>
              </p:cNvPr>
              <p:cNvGrpSpPr/>
              <p:nvPr/>
            </p:nvGrpSpPr>
            <p:grpSpPr>
              <a:xfrm>
                <a:off x="1555833" y="4615337"/>
                <a:ext cx="4982995" cy="1148725"/>
                <a:chOff x="1555833" y="4615337"/>
                <a:chExt cx="4982995" cy="1148725"/>
              </a:xfrm>
            </p:grpSpPr>
            <p:sp>
              <p:nvSpPr>
                <p:cNvPr id="375" name="Freeform 374">
                  <a:extLst>
                    <a:ext uri="{FF2B5EF4-FFF2-40B4-BE49-F238E27FC236}">
                      <a16:creationId xmlns:a16="http://schemas.microsoft.com/office/drawing/2014/main" id="{3B19B02C-8281-3A4B-3932-14F22A18AAC4}"/>
                    </a:ext>
                  </a:extLst>
                </p:cNvPr>
                <p:cNvSpPr/>
                <p:nvPr/>
              </p:nvSpPr>
              <p:spPr>
                <a:xfrm>
                  <a:off x="1555833" y="4632046"/>
                  <a:ext cx="4982995" cy="1132016"/>
                </a:xfrm>
                <a:custGeom>
                  <a:avLst/>
                  <a:gdLst>
                    <a:gd name="connsiteX0" fmla="*/ 315932 w 4982995"/>
                    <a:gd name="connsiteY0" fmla="*/ 592060 h 1132016"/>
                    <a:gd name="connsiteX1" fmla="*/ 315932 w 4982995"/>
                    <a:gd name="connsiteY1" fmla="*/ 597801 h 1132016"/>
                    <a:gd name="connsiteX2" fmla="*/ 301633 w 4982995"/>
                    <a:gd name="connsiteY2" fmla="*/ 597801 h 1132016"/>
                    <a:gd name="connsiteX3" fmla="*/ 301633 w 4982995"/>
                    <a:gd name="connsiteY3" fmla="*/ 836204 h 1132016"/>
                    <a:gd name="connsiteX4" fmla="*/ 326058 w 4982995"/>
                    <a:gd name="connsiteY4" fmla="*/ 672827 h 1132016"/>
                    <a:gd name="connsiteX5" fmla="*/ 394277 w 4982995"/>
                    <a:gd name="connsiteY5" fmla="*/ 672827 h 1132016"/>
                    <a:gd name="connsiteX6" fmla="*/ 394277 w 4982995"/>
                    <a:gd name="connsiteY6" fmla="*/ 487684 h 1132016"/>
                    <a:gd name="connsiteX7" fmla="*/ 385850 w 4982995"/>
                    <a:gd name="connsiteY7" fmla="*/ 487684 h 1132016"/>
                    <a:gd name="connsiteX8" fmla="*/ 385850 w 4982995"/>
                    <a:gd name="connsiteY8" fmla="*/ 470935 h 1132016"/>
                    <a:gd name="connsiteX9" fmla="*/ 418965 w 4982995"/>
                    <a:gd name="connsiteY9" fmla="*/ 470935 h 1132016"/>
                    <a:gd name="connsiteX10" fmla="*/ 418965 w 4982995"/>
                    <a:gd name="connsiteY10" fmla="*/ 398819 h 1132016"/>
                    <a:gd name="connsiteX11" fmla="*/ 423007 w 4982995"/>
                    <a:gd name="connsiteY11" fmla="*/ 398819 h 1132016"/>
                    <a:gd name="connsiteX12" fmla="*/ 423007 w 4982995"/>
                    <a:gd name="connsiteY12" fmla="*/ 470935 h 1132016"/>
                    <a:gd name="connsiteX13" fmla="*/ 445892 w 4982995"/>
                    <a:gd name="connsiteY13" fmla="*/ 470935 h 1132016"/>
                    <a:gd name="connsiteX14" fmla="*/ 445892 w 4982995"/>
                    <a:gd name="connsiteY14" fmla="*/ 411854 h 1132016"/>
                    <a:gd name="connsiteX15" fmla="*/ 449934 w 4982995"/>
                    <a:gd name="connsiteY15" fmla="*/ 411854 h 1132016"/>
                    <a:gd name="connsiteX16" fmla="*/ 449934 w 4982995"/>
                    <a:gd name="connsiteY16" fmla="*/ 470935 h 1132016"/>
                    <a:gd name="connsiteX17" fmla="*/ 587913 w 4982995"/>
                    <a:gd name="connsiteY17" fmla="*/ 470935 h 1132016"/>
                    <a:gd name="connsiteX18" fmla="*/ 587913 w 4982995"/>
                    <a:gd name="connsiteY18" fmla="*/ 487684 h 1132016"/>
                    <a:gd name="connsiteX19" fmla="*/ 578485 w 4982995"/>
                    <a:gd name="connsiteY19" fmla="*/ 487684 h 1132016"/>
                    <a:gd name="connsiteX20" fmla="*/ 578485 w 4982995"/>
                    <a:gd name="connsiteY20" fmla="*/ 863342 h 1132016"/>
                    <a:gd name="connsiteX21" fmla="*/ 664782 w 4982995"/>
                    <a:gd name="connsiteY21" fmla="*/ 863342 h 1132016"/>
                    <a:gd name="connsiteX22" fmla="*/ 664782 w 4982995"/>
                    <a:gd name="connsiteY22" fmla="*/ 777031 h 1132016"/>
                    <a:gd name="connsiteX23" fmla="*/ 736030 w 4982995"/>
                    <a:gd name="connsiteY23" fmla="*/ 777031 h 1132016"/>
                    <a:gd name="connsiteX24" fmla="*/ 736030 w 4982995"/>
                    <a:gd name="connsiteY24" fmla="*/ 695079 h 1132016"/>
                    <a:gd name="connsiteX25" fmla="*/ 825750 w 4982995"/>
                    <a:gd name="connsiteY25" fmla="*/ 695079 h 1132016"/>
                    <a:gd name="connsiteX26" fmla="*/ 825750 w 4982995"/>
                    <a:gd name="connsiteY26" fmla="*/ 281579 h 1132016"/>
                    <a:gd name="connsiteX27" fmla="*/ 817534 w 4982995"/>
                    <a:gd name="connsiteY27" fmla="*/ 281579 h 1132016"/>
                    <a:gd name="connsiteX28" fmla="*/ 817534 w 4982995"/>
                    <a:gd name="connsiteY28" fmla="*/ 261288 h 1132016"/>
                    <a:gd name="connsiteX29" fmla="*/ 835455 w 4982995"/>
                    <a:gd name="connsiteY29" fmla="*/ 261288 h 1132016"/>
                    <a:gd name="connsiteX30" fmla="*/ 835455 w 4982995"/>
                    <a:gd name="connsiteY30" fmla="*/ 235323 h 1132016"/>
                    <a:gd name="connsiteX31" fmla="*/ 856074 w 4982995"/>
                    <a:gd name="connsiteY31" fmla="*/ 235323 h 1132016"/>
                    <a:gd name="connsiteX32" fmla="*/ 856074 w 4982995"/>
                    <a:gd name="connsiteY32" fmla="*/ 225566 h 1132016"/>
                    <a:gd name="connsiteX33" fmla="*/ 856074 w 4982995"/>
                    <a:gd name="connsiteY33" fmla="*/ 195874 h 1132016"/>
                    <a:gd name="connsiteX34" fmla="*/ 856074 w 4982995"/>
                    <a:gd name="connsiteY34" fmla="*/ 170106 h 1132016"/>
                    <a:gd name="connsiteX35" fmla="*/ 880960 w 4982995"/>
                    <a:gd name="connsiteY35" fmla="*/ 170106 h 1132016"/>
                    <a:gd name="connsiteX36" fmla="*/ 880960 w 4982995"/>
                    <a:gd name="connsiteY36" fmla="*/ 124074 h 1132016"/>
                    <a:gd name="connsiteX37" fmla="*/ 883962 w 4982995"/>
                    <a:gd name="connsiteY37" fmla="*/ 124074 h 1132016"/>
                    <a:gd name="connsiteX38" fmla="*/ 886951 w 4982995"/>
                    <a:gd name="connsiteY38" fmla="*/ 124074 h 1132016"/>
                    <a:gd name="connsiteX39" fmla="*/ 886951 w 4982995"/>
                    <a:gd name="connsiteY39" fmla="*/ 170106 h 1132016"/>
                    <a:gd name="connsiteX40" fmla="*/ 900355 w 4982995"/>
                    <a:gd name="connsiteY40" fmla="*/ 170106 h 1132016"/>
                    <a:gd name="connsiteX41" fmla="*/ 908466 w 4982995"/>
                    <a:gd name="connsiteY41" fmla="*/ 195874 h 1132016"/>
                    <a:gd name="connsiteX42" fmla="*/ 962754 w 4982995"/>
                    <a:gd name="connsiteY42" fmla="*/ 195874 h 1132016"/>
                    <a:gd name="connsiteX43" fmla="*/ 962754 w 4982995"/>
                    <a:gd name="connsiteY43" fmla="*/ 235323 h 1132016"/>
                    <a:gd name="connsiteX44" fmla="*/ 1104867 w 4982995"/>
                    <a:gd name="connsiteY44" fmla="*/ 235323 h 1132016"/>
                    <a:gd name="connsiteX45" fmla="*/ 1104867 w 4982995"/>
                    <a:gd name="connsiteY45" fmla="*/ 261288 h 1132016"/>
                    <a:gd name="connsiteX46" fmla="*/ 1122788 w 4982995"/>
                    <a:gd name="connsiteY46" fmla="*/ 261288 h 1132016"/>
                    <a:gd name="connsiteX47" fmla="*/ 1122788 w 4982995"/>
                    <a:gd name="connsiteY47" fmla="*/ 281579 h 1132016"/>
                    <a:gd name="connsiteX48" fmla="*/ 1114585 w 4982995"/>
                    <a:gd name="connsiteY48" fmla="*/ 281579 h 1132016"/>
                    <a:gd name="connsiteX49" fmla="*/ 1114585 w 4982995"/>
                    <a:gd name="connsiteY49" fmla="*/ 550623 h 1132016"/>
                    <a:gd name="connsiteX50" fmla="*/ 1233484 w 4982995"/>
                    <a:gd name="connsiteY50" fmla="*/ 550623 h 1132016"/>
                    <a:gd name="connsiteX51" fmla="*/ 1233484 w 4982995"/>
                    <a:gd name="connsiteY51" fmla="*/ 683611 h 1132016"/>
                    <a:gd name="connsiteX52" fmla="*/ 1365419 w 4982995"/>
                    <a:gd name="connsiteY52" fmla="*/ 683611 h 1132016"/>
                    <a:gd name="connsiteX53" fmla="*/ 1365419 w 4982995"/>
                    <a:gd name="connsiteY53" fmla="*/ 499929 h 1132016"/>
                    <a:gd name="connsiteX54" fmla="*/ 1344127 w 4982995"/>
                    <a:gd name="connsiteY54" fmla="*/ 499929 h 1132016"/>
                    <a:gd name="connsiteX55" fmla="*/ 1344127 w 4982995"/>
                    <a:gd name="connsiteY55" fmla="*/ 481074 h 1132016"/>
                    <a:gd name="connsiteX56" fmla="*/ 1381575 w 4982995"/>
                    <a:gd name="connsiteY56" fmla="*/ 481074 h 1132016"/>
                    <a:gd name="connsiteX57" fmla="*/ 1381575 w 4982995"/>
                    <a:gd name="connsiteY57" fmla="*/ 429907 h 1132016"/>
                    <a:gd name="connsiteX58" fmla="*/ 1541924 w 4982995"/>
                    <a:gd name="connsiteY58" fmla="*/ 429907 h 1132016"/>
                    <a:gd name="connsiteX59" fmla="*/ 1541924 w 4982995"/>
                    <a:gd name="connsiteY59" fmla="*/ 481074 h 1132016"/>
                    <a:gd name="connsiteX60" fmla="*/ 1594316 w 4982995"/>
                    <a:gd name="connsiteY60" fmla="*/ 481074 h 1132016"/>
                    <a:gd name="connsiteX61" fmla="*/ 1594316 w 4982995"/>
                    <a:gd name="connsiteY61" fmla="*/ 429907 h 1132016"/>
                    <a:gd name="connsiteX62" fmla="*/ 1621243 w 4982995"/>
                    <a:gd name="connsiteY62" fmla="*/ 429907 h 1132016"/>
                    <a:gd name="connsiteX63" fmla="*/ 1621243 w 4982995"/>
                    <a:gd name="connsiteY63" fmla="*/ 481074 h 1132016"/>
                    <a:gd name="connsiteX64" fmla="*/ 1629894 w 4982995"/>
                    <a:gd name="connsiteY64" fmla="*/ 481074 h 1132016"/>
                    <a:gd name="connsiteX65" fmla="*/ 1629894 w 4982995"/>
                    <a:gd name="connsiteY65" fmla="*/ 225263 h 1132016"/>
                    <a:gd name="connsiteX66" fmla="*/ 1596502 w 4982995"/>
                    <a:gd name="connsiteY66" fmla="*/ 225263 h 1132016"/>
                    <a:gd name="connsiteX67" fmla="*/ 1596502 w 4982995"/>
                    <a:gd name="connsiteY67" fmla="*/ 214295 h 1132016"/>
                    <a:gd name="connsiteX68" fmla="*/ 1629894 w 4982995"/>
                    <a:gd name="connsiteY68" fmla="*/ 214295 h 1132016"/>
                    <a:gd name="connsiteX69" fmla="*/ 1629894 w 4982995"/>
                    <a:gd name="connsiteY69" fmla="*/ 194689 h 1132016"/>
                    <a:gd name="connsiteX70" fmla="*/ 1672200 w 4982995"/>
                    <a:gd name="connsiteY70" fmla="*/ 194689 h 1132016"/>
                    <a:gd name="connsiteX71" fmla="*/ 1672200 w 4982995"/>
                    <a:gd name="connsiteY71" fmla="*/ 162469 h 1132016"/>
                    <a:gd name="connsiteX72" fmla="*/ 1950329 w 4982995"/>
                    <a:gd name="connsiteY72" fmla="*/ 162469 h 1132016"/>
                    <a:gd name="connsiteX73" fmla="*/ 1950329 w 4982995"/>
                    <a:gd name="connsiteY73" fmla="*/ 144470 h 1132016"/>
                    <a:gd name="connsiteX74" fmla="*/ 1944562 w 4982995"/>
                    <a:gd name="connsiteY74" fmla="*/ 144470 h 1132016"/>
                    <a:gd name="connsiteX75" fmla="*/ 1944562 w 4982995"/>
                    <a:gd name="connsiteY75" fmla="*/ 137333 h 1132016"/>
                    <a:gd name="connsiteX76" fmla="*/ 2040998 w 4982995"/>
                    <a:gd name="connsiteY76" fmla="*/ 137333 h 1132016"/>
                    <a:gd name="connsiteX77" fmla="*/ 2040998 w 4982995"/>
                    <a:gd name="connsiteY77" fmla="*/ 144470 h 1132016"/>
                    <a:gd name="connsiteX78" fmla="*/ 2035244 w 4982995"/>
                    <a:gd name="connsiteY78" fmla="*/ 144470 h 1132016"/>
                    <a:gd name="connsiteX79" fmla="*/ 2035244 w 4982995"/>
                    <a:gd name="connsiteY79" fmla="*/ 169198 h 1132016"/>
                    <a:gd name="connsiteX80" fmla="*/ 2079143 w 4982995"/>
                    <a:gd name="connsiteY80" fmla="*/ 169198 h 1132016"/>
                    <a:gd name="connsiteX81" fmla="*/ 2079143 w 4982995"/>
                    <a:gd name="connsiteY81" fmla="*/ 191437 h 1132016"/>
                    <a:gd name="connsiteX82" fmla="*/ 2069649 w 4982995"/>
                    <a:gd name="connsiteY82" fmla="*/ 191437 h 1132016"/>
                    <a:gd name="connsiteX83" fmla="*/ 2069649 w 4982995"/>
                    <a:gd name="connsiteY83" fmla="*/ 199587 h 1132016"/>
                    <a:gd name="connsiteX84" fmla="*/ 2060525 w 4982995"/>
                    <a:gd name="connsiteY84" fmla="*/ 199587 h 1132016"/>
                    <a:gd name="connsiteX85" fmla="*/ 2060525 w 4982995"/>
                    <a:gd name="connsiteY85" fmla="*/ 214295 h 1132016"/>
                    <a:gd name="connsiteX86" fmla="*/ 2093917 w 4982995"/>
                    <a:gd name="connsiteY86" fmla="*/ 214295 h 1132016"/>
                    <a:gd name="connsiteX87" fmla="*/ 2093917 w 4982995"/>
                    <a:gd name="connsiteY87" fmla="*/ 225263 h 1132016"/>
                    <a:gd name="connsiteX88" fmla="*/ 2060525 w 4982995"/>
                    <a:gd name="connsiteY88" fmla="*/ 225263 h 1132016"/>
                    <a:gd name="connsiteX89" fmla="*/ 2060525 w 4982995"/>
                    <a:gd name="connsiteY89" fmla="*/ 304463 h 1132016"/>
                    <a:gd name="connsiteX90" fmla="*/ 2061881 w 4982995"/>
                    <a:gd name="connsiteY90" fmla="*/ 304463 h 1132016"/>
                    <a:gd name="connsiteX91" fmla="*/ 2061881 w 4982995"/>
                    <a:gd name="connsiteY91" fmla="*/ 312601 h 1132016"/>
                    <a:gd name="connsiteX92" fmla="*/ 2060525 w 4982995"/>
                    <a:gd name="connsiteY92" fmla="*/ 312601 h 1132016"/>
                    <a:gd name="connsiteX93" fmla="*/ 2060525 w 4982995"/>
                    <a:gd name="connsiteY93" fmla="*/ 413935 h 1132016"/>
                    <a:gd name="connsiteX94" fmla="*/ 2061881 w 4982995"/>
                    <a:gd name="connsiteY94" fmla="*/ 413935 h 1132016"/>
                    <a:gd name="connsiteX95" fmla="*/ 2061881 w 4982995"/>
                    <a:gd name="connsiteY95" fmla="*/ 422072 h 1132016"/>
                    <a:gd name="connsiteX96" fmla="*/ 2060525 w 4982995"/>
                    <a:gd name="connsiteY96" fmla="*/ 422072 h 1132016"/>
                    <a:gd name="connsiteX97" fmla="*/ 2060525 w 4982995"/>
                    <a:gd name="connsiteY97" fmla="*/ 459954 h 1132016"/>
                    <a:gd name="connsiteX98" fmla="*/ 2197897 w 4982995"/>
                    <a:gd name="connsiteY98" fmla="*/ 459954 h 1132016"/>
                    <a:gd name="connsiteX99" fmla="*/ 2197897 w 4982995"/>
                    <a:gd name="connsiteY99" fmla="*/ 577312 h 1132016"/>
                    <a:gd name="connsiteX100" fmla="*/ 2322946 w 4982995"/>
                    <a:gd name="connsiteY100" fmla="*/ 577312 h 1132016"/>
                    <a:gd name="connsiteX101" fmla="*/ 2322946 w 4982995"/>
                    <a:gd name="connsiteY101" fmla="*/ 205591 h 1132016"/>
                    <a:gd name="connsiteX102" fmla="*/ 2310187 w 4982995"/>
                    <a:gd name="connsiteY102" fmla="*/ 205591 h 1132016"/>
                    <a:gd name="connsiteX103" fmla="*/ 2310187 w 4982995"/>
                    <a:gd name="connsiteY103" fmla="*/ 179112 h 1132016"/>
                    <a:gd name="connsiteX104" fmla="*/ 2338048 w 4982995"/>
                    <a:gd name="connsiteY104" fmla="*/ 179112 h 1132016"/>
                    <a:gd name="connsiteX105" fmla="*/ 2338048 w 4982995"/>
                    <a:gd name="connsiteY105" fmla="*/ 145220 h 1132016"/>
                    <a:gd name="connsiteX106" fmla="*/ 2370110 w 4982995"/>
                    <a:gd name="connsiteY106" fmla="*/ 145220 h 1132016"/>
                    <a:gd name="connsiteX107" fmla="*/ 2370110 w 4982995"/>
                    <a:gd name="connsiteY107" fmla="*/ 132474 h 1132016"/>
                    <a:gd name="connsiteX108" fmla="*/ 2370110 w 4982995"/>
                    <a:gd name="connsiteY108" fmla="*/ 93724 h 1132016"/>
                    <a:gd name="connsiteX109" fmla="*/ 2370110 w 4982995"/>
                    <a:gd name="connsiteY109" fmla="*/ 60095 h 1132016"/>
                    <a:gd name="connsiteX110" fmla="*/ 2408809 w 4982995"/>
                    <a:gd name="connsiteY110" fmla="*/ 60095 h 1132016"/>
                    <a:gd name="connsiteX111" fmla="*/ 2408809 w 4982995"/>
                    <a:gd name="connsiteY111" fmla="*/ 0 h 1132016"/>
                    <a:gd name="connsiteX112" fmla="*/ 2413456 w 4982995"/>
                    <a:gd name="connsiteY112" fmla="*/ 0 h 1132016"/>
                    <a:gd name="connsiteX113" fmla="*/ 2418104 w 4982995"/>
                    <a:gd name="connsiteY113" fmla="*/ 0 h 1132016"/>
                    <a:gd name="connsiteX114" fmla="*/ 2418104 w 4982995"/>
                    <a:gd name="connsiteY114" fmla="*/ 60095 h 1132016"/>
                    <a:gd name="connsiteX115" fmla="*/ 2438961 w 4982995"/>
                    <a:gd name="connsiteY115" fmla="*/ 60095 h 1132016"/>
                    <a:gd name="connsiteX116" fmla="*/ 2451575 w 4982995"/>
                    <a:gd name="connsiteY116" fmla="*/ 93724 h 1132016"/>
                    <a:gd name="connsiteX117" fmla="*/ 2535990 w 4982995"/>
                    <a:gd name="connsiteY117" fmla="*/ 93724 h 1132016"/>
                    <a:gd name="connsiteX118" fmla="*/ 2535990 w 4982995"/>
                    <a:gd name="connsiteY118" fmla="*/ 145220 h 1132016"/>
                    <a:gd name="connsiteX119" fmla="*/ 2756961 w 4982995"/>
                    <a:gd name="connsiteY119" fmla="*/ 145220 h 1132016"/>
                    <a:gd name="connsiteX120" fmla="*/ 2756961 w 4982995"/>
                    <a:gd name="connsiteY120" fmla="*/ 179112 h 1132016"/>
                    <a:gd name="connsiteX121" fmla="*/ 2784809 w 4982995"/>
                    <a:gd name="connsiteY121" fmla="*/ 179112 h 1132016"/>
                    <a:gd name="connsiteX122" fmla="*/ 2784809 w 4982995"/>
                    <a:gd name="connsiteY122" fmla="*/ 205591 h 1132016"/>
                    <a:gd name="connsiteX123" fmla="*/ 2772050 w 4982995"/>
                    <a:gd name="connsiteY123" fmla="*/ 205591 h 1132016"/>
                    <a:gd name="connsiteX124" fmla="*/ 2772050 w 4982995"/>
                    <a:gd name="connsiteY124" fmla="*/ 925491 h 1132016"/>
                    <a:gd name="connsiteX125" fmla="*/ 2797107 w 4982995"/>
                    <a:gd name="connsiteY125" fmla="*/ 925491 h 1132016"/>
                    <a:gd name="connsiteX126" fmla="*/ 2797107 w 4982995"/>
                    <a:gd name="connsiteY126" fmla="*/ 545817 h 1132016"/>
                    <a:gd name="connsiteX127" fmla="*/ 2949372 w 4982995"/>
                    <a:gd name="connsiteY127" fmla="*/ 545817 h 1132016"/>
                    <a:gd name="connsiteX128" fmla="*/ 2949372 w 4982995"/>
                    <a:gd name="connsiteY128" fmla="*/ 779296 h 1132016"/>
                    <a:gd name="connsiteX129" fmla="*/ 3105468 w 4982995"/>
                    <a:gd name="connsiteY129" fmla="*/ 779296 h 1132016"/>
                    <a:gd name="connsiteX130" fmla="*/ 3105468 w 4982995"/>
                    <a:gd name="connsiteY130" fmla="*/ 580196 h 1132016"/>
                    <a:gd name="connsiteX131" fmla="*/ 3124706 w 4982995"/>
                    <a:gd name="connsiteY131" fmla="*/ 580196 h 1132016"/>
                    <a:gd name="connsiteX132" fmla="*/ 3124706 w 4982995"/>
                    <a:gd name="connsiteY132" fmla="*/ 514808 h 1132016"/>
                    <a:gd name="connsiteX133" fmla="*/ 3113290 w 4982995"/>
                    <a:gd name="connsiteY133" fmla="*/ 514808 h 1132016"/>
                    <a:gd name="connsiteX134" fmla="*/ 3113290 w 4982995"/>
                    <a:gd name="connsiteY134" fmla="*/ 508238 h 1132016"/>
                    <a:gd name="connsiteX135" fmla="*/ 3163799 w 4982995"/>
                    <a:gd name="connsiteY135" fmla="*/ 508238 h 1132016"/>
                    <a:gd name="connsiteX136" fmla="*/ 3163799 w 4982995"/>
                    <a:gd name="connsiteY136" fmla="*/ 487684 h 1132016"/>
                    <a:gd name="connsiteX137" fmla="*/ 3169184 w 4982995"/>
                    <a:gd name="connsiteY137" fmla="*/ 487684 h 1132016"/>
                    <a:gd name="connsiteX138" fmla="*/ 3169184 w 4982995"/>
                    <a:gd name="connsiteY138" fmla="*/ 508238 h 1132016"/>
                    <a:gd name="connsiteX139" fmla="*/ 3185353 w 4982995"/>
                    <a:gd name="connsiteY139" fmla="*/ 508238 h 1132016"/>
                    <a:gd name="connsiteX140" fmla="*/ 3185353 w 4982995"/>
                    <a:gd name="connsiteY140" fmla="*/ 402716 h 1132016"/>
                    <a:gd name="connsiteX141" fmla="*/ 3189382 w 4982995"/>
                    <a:gd name="connsiteY141" fmla="*/ 402716 h 1132016"/>
                    <a:gd name="connsiteX142" fmla="*/ 3189382 w 4982995"/>
                    <a:gd name="connsiteY142" fmla="*/ 508238 h 1132016"/>
                    <a:gd name="connsiteX143" fmla="*/ 3210437 w 4982995"/>
                    <a:gd name="connsiteY143" fmla="*/ 508238 h 1132016"/>
                    <a:gd name="connsiteX144" fmla="*/ 3210437 w 4982995"/>
                    <a:gd name="connsiteY144" fmla="*/ 514808 h 1132016"/>
                    <a:gd name="connsiteX145" fmla="*/ 3198047 w 4982995"/>
                    <a:gd name="connsiteY145" fmla="*/ 514808 h 1132016"/>
                    <a:gd name="connsiteX146" fmla="*/ 3198047 w 4982995"/>
                    <a:gd name="connsiteY146" fmla="*/ 580196 h 1132016"/>
                    <a:gd name="connsiteX147" fmla="*/ 3301066 w 4982995"/>
                    <a:gd name="connsiteY147" fmla="*/ 580196 h 1132016"/>
                    <a:gd name="connsiteX148" fmla="*/ 3301066 w 4982995"/>
                    <a:gd name="connsiteY148" fmla="*/ 628045 h 1132016"/>
                    <a:gd name="connsiteX149" fmla="*/ 3558839 w 4982995"/>
                    <a:gd name="connsiteY149" fmla="*/ 628045 h 1132016"/>
                    <a:gd name="connsiteX150" fmla="*/ 3558839 w 4982995"/>
                    <a:gd name="connsiteY150" fmla="*/ 293969 h 1132016"/>
                    <a:gd name="connsiteX151" fmla="*/ 3697989 w 4982995"/>
                    <a:gd name="connsiteY151" fmla="*/ 293969 h 1132016"/>
                    <a:gd name="connsiteX152" fmla="*/ 3697989 w 4982995"/>
                    <a:gd name="connsiteY152" fmla="*/ 271348 h 1132016"/>
                    <a:gd name="connsiteX153" fmla="*/ 3690089 w 4982995"/>
                    <a:gd name="connsiteY153" fmla="*/ 271348 h 1132016"/>
                    <a:gd name="connsiteX154" fmla="*/ 3690089 w 4982995"/>
                    <a:gd name="connsiteY154" fmla="*/ 263408 h 1132016"/>
                    <a:gd name="connsiteX155" fmla="*/ 3795479 w 4982995"/>
                    <a:gd name="connsiteY155" fmla="*/ 263408 h 1132016"/>
                    <a:gd name="connsiteX156" fmla="*/ 3795479 w 4982995"/>
                    <a:gd name="connsiteY156" fmla="*/ 271348 h 1132016"/>
                    <a:gd name="connsiteX157" fmla="*/ 3787197 w 4982995"/>
                    <a:gd name="connsiteY157" fmla="*/ 271348 h 1132016"/>
                    <a:gd name="connsiteX158" fmla="*/ 3787197 w 4982995"/>
                    <a:gd name="connsiteY158" fmla="*/ 293969 h 1132016"/>
                    <a:gd name="connsiteX159" fmla="*/ 3787197 w 4982995"/>
                    <a:gd name="connsiteY159" fmla="*/ 330363 h 1132016"/>
                    <a:gd name="connsiteX160" fmla="*/ 3787197 w 4982995"/>
                    <a:gd name="connsiteY160" fmla="*/ 762877 h 1132016"/>
                    <a:gd name="connsiteX161" fmla="*/ 3852809 w 4982995"/>
                    <a:gd name="connsiteY161" fmla="*/ 762877 h 1132016"/>
                    <a:gd name="connsiteX162" fmla="*/ 3852809 w 4982995"/>
                    <a:gd name="connsiteY162" fmla="*/ 599460 h 1132016"/>
                    <a:gd name="connsiteX163" fmla="*/ 3829490 w 4982995"/>
                    <a:gd name="connsiteY163" fmla="*/ 599460 h 1132016"/>
                    <a:gd name="connsiteX164" fmla="*/ 3829490 w 4982995"/>
                    <a:gd name="connsiteY164" fmla="*/ 584660 h 1132016"/>
                    <a:gd name="connsiteX165" fmla="*/ 3994579 w 4982995"/>
                    <a:gd name="connsiteY165" fmla="*/ 584660 h 1132016"/>
                    <a:gd name="connsiteX166" fmla="*/ 3994579 w 4982995"/>
                    <a:gd name="connsiteY166" fmla="*/ 485933 h 1132016"/>
                    <a:gd name="connsiteX167" fmla="*/ 4026075 w 4982995"/>
                    <a:gd name="connsiteY167" fmla="*/ 485933 h 1132016"/>
                    <a:gd name="connsiteX168" fmla="*/ 4026075 w 4982995"/>
                    <a:gd name="connsiteY168" fmla="*/ 465655 h 1132016"/>
                    <a:gd name="connsiteX169" fmla="*/ 4096374 w 4982995"/>
                    <a:gd name="connsiteY169" fmla="*/ 465655 h 1132016"/>
                    <a:gd name="connsiteX170" fmla="*/ 4096374 w 4982995"/>
                    <a:gd name="connsiteY170" fmla="*/ 485933 h 1132016"/>
                    <a:gd name="connsiteX171" fmla="*/ 4153572 w 4982995"/>
                    <a:gd name="connsiteY171" fmla="*/ 485933 h 1132016"/>
                    <a:gd name="connsiteX172" fmla="*/ 4153572 w 4982995"/>
                    <a:gd name="connsiteY172" fmla="*/ 838443 h 1132016"/>
                    <a:gd name="connsiteX173" fmla="*/ 4242872 w 4982995"/>
                    <a:gd name="connsiteY173" fmla="*/ 838443 h 1132016"/>
                    <a:gd name="connsiteX174" fmla="*/ 4242872 w 4982995"/>
                    <a:gd name="connsiteY174" fmla="*/ 469605 h 1132016"/>
                    <a:gd name="connsiteX175" fmla="*/ 4218486 w 4982995"/>
                    <a:gd name="connsiteY175" fmla="*/ 469605 h 1132016"/>
                    <a:gd name="connsiteX176" fmla="*/ 4218486 w 4982995"/>
                    <a:gd name="connsiteY176" fmla="*/ 461600 h 1132016"/>
                    <a:gd name="connsiteX177" fmla="*/ 4242872 w 4982995"/>
                    <a:gd name="connsiteY177" fmla="*/ 461600 h 1132016"/>
                    <a:gd name="connsiteX178" fmla="*/ 4242872 w 4982995"/>
                    <a:gd name="connsiteY178" fmla="*/ 447274 h 1132016"/>
                    <a:gd name="connsiteX179" fmla="*/ 4273788 w 4982995"/>
                    <a:gd name="connsiteY179" fmla="*/ 447274 h 1132016"/>
                    <a:gd name="connsiteX180" fmla="*/ 4273788 w 4982995"/>
                    <a:gd name="connsiteY180" fmla="*/ 423731 h 1132016"/>
                    <a:gd name="connsiteX181" fmla="*/ 4526571 w 4982995"/>
                    <a:gd name="connsiteY181" fmla="*/ 423731 h 1132016"/>
                    <a:gd name="connsiteX182" fmla="*/ 4526571 w 4982995"/>
                    <a:gd name="connsiteY182" fmla="*/ 447274 h 1132016"/>
                    <a:gd name="connsiteX183" fmla="*/ 4557474 w 4982995"/>
                    <a:gd name="connsiteY183" fmla="*/ 447274 h 1132016"/>
                    <a:gd name="connsiteX184" fmla="*/ 4557474 w 4982995"/>
                    <a:gd name="connsiteY184" fmla="*/ 461600 h 1132016"/>
                    <a:gd name="connsiteX185" fmla="*/ 4581860 w 4982995"/>
                    <a:gd name="connsiteY185" fmla="*/ 461600 h 1132016"/>
                    <a:gd name="connsiteX186" fmla="*/ 4581860 w 4982995"/>
                    <a:gd name="connsiteY186" fmla="*/ 469605 h 1132016"/>
                    <a:gd name="connsiteX187" fmla="*/ 4557474 w 4982995"/>
                    <a:gd name="connsiteY187" fmla="*/ 469605 h 1132016"/>
                    <a:gd name="connsiteX188" fmla="*/ 4557474 w 4982995"/>
                    <a:gd name="connsiteY188" fmla="*/ 783496 h 1132016"/>
                    <a:gd name="connsiteX189" fmla="*/ 4598819 w 4982995"/>
                    <a:gd name="connsiteY189" fmla="*/ 783496 h 1132016"/>
                    <a:gd name="connsiteX190" fmla="*/ 4598819 w 4982995"/>
                    <a:gd name="connsiteY190" fmla="*/ 726786 h 1132016"/>
                    <a:gd name="connsiteX191" fmla="*/ 4644601 w 4982995"/>
                    <a:gd name="connsiteY191" fmla="*/ 726786 h 1132016"/>
                    <a:gd name="connsiteX192" fmla="*/ 4644601 w 4982995"/>
                    <a:gd name="connsiteY192" fmla="*/ 589611 h 1132016"/>
                    <a:gd name="connsiteX193" fmla="*/ 4813799 w 4982995"/>
                    <a:gd name="connsiteY193" fmla="*/ 589611 h 1132016"/>
                    <a:gd name="connsiteX194" fmla="*/ 4813799 w 4982995"/>
                    <a:gd name="connsiteY194" fmla="*/ 726786 h 1132016"/>
                    <a:gd name="connsiteX195" fmla="*/ 4853880 w 4982995"/>
                    <a:gd name="connsiteY195" fmla="*/ 726786 h 1132016"/>
                    <a:gd name="connsiteX196" fmla="*/ 4853880 w 4982995"/>
                    <a:gd name="connsiteY196" fmla="*/ 749525 h 1132016"/>
                    <a:gd name="connsiteX197" fmla="*/ 4865282 w 4982995"/>
                    <a:gd name="connsiteY197" fmla="*/ 749525 h 1132016"/>
                    <a:gd name="connsiteX198" fmla="*/ 4865282 w 4982995"/>
                    <a:gd name="connsiteY198" fmla="*/ 799323 h 1132016"/>
                    <a:gd name="connsiteX199" fmla="*/ 4909497 w 4982995"/>
                    <a:gd name="connsiteY199" fmla="*/ 799323 h 1132016"/>
                    <a:gd name="connsiteX200" fmla="*/ 4909497 w 4982995"/>
                    <a:gd name="connsiteY200" fmla="*/ 891138 h 1132016"/>
                    <a:gd name="connsiteX201" fmla="*/ 4982996 w 4982995"/>
                    <a:gd name="connsiteY201" fmla="*/ 891138 h 1132016"/>
                    <a:gd name="connsiteX202" fmla="*/ 4982996 w 4982995"/>
                    <a:gd name="connsiteY202" fmla="*/ 1132017 h 1132016"/>
                    <a:gd name="connsiteX203" fmla="*/ 4909497 w 4982995"/>
                    <a:gd name="connsiteY203" fmla="*/ 1132017 h 1132016"/>
                    <a:gd name="connsiteX204" fmla="*/ 4865282 w 4982995"/>
                    <a:gd name="connsiteY204" fmla="*/ 1132017 h 1132016"/>
                    <a:gd name="connsiteX205" fmla="*/ 4853880 w 4982995"/>
                    <a:gd name="connsiteY205" fmla="*/ 1132017 h 1132016"/>
                    <a:gd name="connsiteX206" fmla="*/ 4825491 w 4982995"/>
                    <a:gd name="connsiteY206" fmla="*/ 1132017 h 1132016"/>
                    <a:gd name="connsiteX207" fmla="*/ 4760485 w 4982995"/>
                    <a:gd name="connsiteY207" fmla="*/ 1132017 h 1132016"/>
                    <a:gd name="connsiteX208" fmla="*/ 4741906 w 4982995"/>
                    <a:gd name="connsiteY208" fmla="*/ 1132017 h 1132016"/>
                    <a:gd name="connsiteX209" fmla="*/ 4735244 w 4982995"/>
                    <a:gd name="connsiteY209" fmla="*/ 1132017 h 1132016"/>
                    <a:gd name="connsiteX210" fmla="*/ 4636371 w 4982995"/>
                    <a:gd name="connsiteY210" fmla="*/ 1132017 h 1132016"/>
                    <a:gd name="connsiteX211" fmla="*/ 4614475 w 4982995"/>
                    <a:gd name="connsiteY211" fmla="*/ 1132017 h 1132016"/>
                    <a:gd name="connsiteX212" fmla="*/ 4598819 w 4982995"/>
                    <a:gd name="connsiteY212" fmla="*/ 1132017 h 1132016"/>
                    <a:gd name="connsiteX213" fmla="*/ 4557474 w 4982995"/>
                    <a:gd name="connsiteY213" fmla="*/ 1132017 h 1132016"/>
                    <a:gd name="connsiteX214" fmla="*/ 4499249 w 4982995"/>
                    <a:gd name="connsiteY214" fmla="*/ 1132017 h 1132016"/>
                    <a:gd name="connsiteX215" fmla="*/ 4466239 w 4982995"/>
                    <a:gd name="connsiteY215" fmla="*/ 1132017 h 1132016"/>
                    <a:gd name="connsiteX216" fmla="*/ 4453164 w 4982995"/>
                    <a:gd name="connsiteY216" fmla="*/ 1132017 h 1132016"/>
                    <a:gd name="connsiteX217" fmla="*/ 4428502 w 4982995"/>
                    <a:gd name="connsiteY217" fmla="*/ 1132017 h 1132016"/>
                    <a:gd name="connsiteX218" fmla="*/ 4341230 w 4982995"/>
                    <a:gd name="connsiteY218" fmla="*/ 1132017 h 1132016"/>
                    <a:gd name="connsiteX219" fmla="*/ 4242872 w 4982995"/>
                    <a:gd name="connsiteY219" fmla="*/ 1132017 h 1132016"/>
                    <a:gd name="connsiteX220" fmla="*/ 4153572 w 4982995"/>
                    <a:gd name="connsiteY220" fmla="*/ 1132017 h 1132016"/>
                    <a:gd name="connsiteX221" fmla="*/ 4096374 w 4982995"/>
                    <a:gd name="connsiteY221" fmla="*/ 1132017 h 1132016"/>
                    <a:gd name="connsiteX222" fmla="*/ 4026075 w 4982995"/>
                    <a:gd name="connsiteY222" fmla="*/ 1132017 h 1132016"/>
                    <a:gd name="connsiteX223" fmla="*/ 3994579 w 4982995"/>
                    <a:gd name="connsiteY223" fmla="*/ 1132017 h 1132016"/>
                    <a:gd name="connsiteX224" fmla="*/ 3871414 w 4982995"/>
                    <a:gd name="connsiteY224" fmla="*/ 1132017 h 1132016"/>
                    <a:gd name="connsiteX225" fmla="*/ 3852809 w 4982995"/>
                    <a:gd name="connsiteY225" fmla="*/ 1132017 h 1132016"/>
                    <a:gd name="connsiteX226" fmla="*/ 3787197 w 4982995"/>
                    <a:gd name="connsiteY226" fmla="*/ 1132017 h 1132016"/>
                    <a:gd name="connsiteX227" fmla="*/ 3677159 w 4982995"/>
                    <a:gd name="connsiteY227" fmla="*/ 1132017 h 1132016"/>
                    <a:gd name="connsiteX228" fmla="*/ 3622950 w 4982995"/>
                    <a:gd name="connsiteY228" fmla="*/ 1132017 h 1132016"/>
                    <a:gd name="connsiteX229" fmla="*/ 3611099 w 4982995"/>
                    <a:gd name="connsiteY229" fmla="*/ 1132017 h 1132016"/>
                    <a:gd name="connsiteX230" fmla="*/ 3558839 w 4982995"/>
                    <a:gd name="connsiteY230" fmla="*/ 1132017 h 1132016"/>
                    <a:gd name="connsiteX231" fmla="*/ 3301066 w 4982995"/>
                    <a:gd name="connsiteY231" fmla="*/ 1132017 h 1132016"/>
                    <a:gd name="connsiteX232" fmla="*/ 3241538 w 4982995"/>
                    <a:gd name="connsiteY232" fmla="*/ 1132017 h 1132016"/>
                    <a:gd name="connsiteX233" fmla="*/ 3141046 w 4982995"/>
                    <a:gd name="connsiteY233" fmla="*/ 1132017 h 1132016"/>
                    <a:gd name="connsiteX234" fmla="*/ 3105468 w 4982995"/>
                    <a:gd name="connsiteY234" fmla="*/ 1132017 h 1132016"/>
                    <a:gd name="connsiteX235" fmla="*/ 2946712 w 4982995"/>
                    <a:gd name="connsiteY235" fmla="*/ 1132017 h 1132016"/>
                    <a:gd name="connsiteX236" fmla="*/ 2904051 w 4982995"/>
                    <a:gd name="connsiteY236" fmla="*/ 1132017 h 1132016"/>
                    <a:gd name="connsiteX237" fmla="*/ 2756000 w 4982995"/>
                    <a:gd name="connsiteY237" fmla="*/ 1132017 h 1132016"/>
                    <a:gd name="connsiteX238" fmla="*/ 2741397 w 4982995"/>
                    <a:gd name="connsiteY238" fmla="*/ 1132017 h 1132016"/>
                    <a:gd name="connsiteX239" fmla="*/ 2726781 w 4982995"/>
                    <a:gd name="connsiteY239" fmla="*/ 1132017 h 1132016"/>
                    <a:gd name="connsiteX240" fmla="*/ 2672862 w 4982995"/>
                    <a:gd name="connsiteY240" fmla="*/ 1132017 h 1132016"/>
                    <a:gd name="connsiteX241" fmla="*/ 2643644 w 4982995"/>
                    <a:gd name="connsiteY241" fmla="*/ 1132017 h 1132016"/>
                    <a:gd name="connsiteX242" fmla="*/ 2589725 w 4982995"/>
                    <a:gd name="connsiteY242" fmla="*/ 1132017 h 1132016"/>
                    <a:gd name="connsiteX243" fmla="*/ 2565287 w 4982995"/>
                    <a:gd name="connsiteY243" fmla="*/ 1132017 h 1132016"/>
                    <a:gd name="connsiteX244" fmla="*/ 2560494 w 4982995"/>
                    <a:gd name="connsiteY244" fmla="*/ 1132017 h 1132016"/>
                    <a:gd name="connsiteX245" fmla="*/ 2542402 w 4982995"/>
                    <a:gd name="connsiteY245" fmla="*/ 1132017 h 1132016"/>
                    <a:gd name="connsiteX246" fmla="*/ 2506575 w 4982995"/>
                    <a:gd name="connsiteY246" fmla="*/ 1132017 h 1132016"/>
                    <a:gd name="connsiteX247" fmla="*/ 2477357 w 4982995"/>
                    <a:gd name="connsiteY247" fmla="*/ 1132017 h 1132016"/>
                    <a:gd name="connsiteX248" fmla="*/ 2466283 w 4982995"/>
                    <a:gd name="connsiteY248" fmla="*/ 1132017 h 1132016"/>
                    <a:gd name="connsiteX249" fmla="*/ 2431008 w 4982995"/>
                    <a:gd name="connsiteY249" fmla="*/ 1132017 h 1132016"/>
                    <a:gd name="connsiteX250" fmla="*/ 2423437 w 4982995"/>
                    <a:gd name="connsiteY250" fmla="*/ 1132017 h 1132016"/>
                    <a:gd name="connsiteX251" fmla="*/ 2408822 w 4982995"/>
                    <a:gd name="connsiteY251" fmla="*/ 1132017 h 1132016"/>
                    <a:gd name="connsiteX252" fmla="*/ 2394219 w 4982995"/>
                    <a:gd name="connsiteY252" fmla="*/ 1132017 h 1132016"/>
                    <a:gd name="connsiteX253" fmla="*/ 2354718 w 4982995"/>
                    <a:gd name="connsiteY253" fmla="*/ 1132017 h 1132016"/>
                    <a:gd name="connsiteX254" fmla="*/ 2312991 w 4982995"/>
                    <a:gd name="connsiteY254" fmla="*/ 1132017 h 1132016"/>
                    <a:gd name="connsiteX255" fmla="*/ 2153643 w 4982995"/>
                    <a:gd name="connsiteY255" fmla="*/ 1132017 h 1132016"/>
                    <a:gd name="connsiteX256" fmla="*/ 2138553 w 4982995"/>
                    <a:gd name="connsiteY256" fmla="*/ 1132017 h 1132016"/>
                    <a:gd name="connsiteX257" fmla="*/ 2124925 w 4982995"/>
                    <a:gd name="connsiteY257" fmla="*/ 1132017 h 1132016"/>
                    <a:gd name="connsiteX258" fmla="*/ 2117130 w 4982995"/>
                    <a:gd name="connsiteY258" fmla="*/ 1132017 h 1132016"/>
                    <a:gd name="connsiteX259" fmla="*/ 2111455 w 4982995"/>
                    <a:gd name="connsiteY259" fmla="*/ 1132017 h 1132016"/>
                    <a:gd name="connsiteX260" fmla="*/ 2060525 w 4982995"/>
                    <a:gd name="connsiteY260" fmla="*/ 1132017 h 1132016"/>
                    <a:gd name="connsiteX261" fmla="*/ 2050992 w 4982995"/>
                    <a:gd name="connsiteY261" fmla="*/ 1132017 h 1132016"/>
                    <a:gd name="connsiteX262" fmla="*/ 1944562 w 4982995"/>
                    <a:gd name="connsiteY262" fmla="*/ 1132017 h 1132016"/>
                    <a:gd name="connsiteX263" fmla="*/ 1935648 w 4982995"/>
                    <a:gd name="connsiteY263" fmla="*/ 1132017 h 1132016"/>
                    <a:gd name="connsiteX264" fmla="*/ 1847138 w 4982995"/>
                    <a:gd name="connsiteY264" fmla="*/ 1132017 h 1132016"/>
                    <a:gd name="connsiteX265" fmla="*/ 1801343 w 4982995"/>
                    <a:gd name="connsiteY265" fmla="*/ 1132017 h 1132016"/>
                    <a:gd name="connsiteX266" fmla="*/ 1730306 w 4982995"/>
                    <a:gd name="connsiteY266" fmla="*/ 1132017 h 1132016"/>
                    <a:gd name="connsiteX267" fmla="*/ 1629894 w 4982995"/>
                    <a:gd name="connsiteY267" fmla="*/ 1132017 h 1132016"/>
                    <a:gd name="connsiteX268" fmla="*/ 1553893 w 4982995"/>
                    <a:gd name="connsiteY268" fmla="*/ 1132017 h 1132016"/>
                    <a:gd name="connsiteX269" fmla="*/ 1367367 w 4982995"/>
                    <a:gd name="connsiteY269" fmla="*/ 1132017 h 1132016"/>
                    <a:gd name="connsiteX270" fmla="*/ 1365419 w 4982995"/>
                    <a:gd name="connsiteY270" fmla="*/ 1132017 h 1132016"/>
                    <a:gd name="connsiteX271" fmla="*/ 1233484 w 4982995"/>
                    <a:gd name="connsiteY271" fmla="*/ 1132017 h 1132016"/>
                    <a:gd name="connsiteX272" fmla="*/ 1159708 w 4982995"/>
                    <a:gd name="connsiteY272" fmla="*/ 1132017 h 1132016"/>
                    <a:gd name="connsiteX273" fmla="*/ 1114585 w 4982995"/>
                    <a:gd name="connsiteY273" fmla="*/ 1132017 h 1132016"/>
                    <a:gd name="connsiteX274" fmla="*/ 1086065 w 4982995"/>
                    <a:gd name="connsiteY274" fmla="*/ 1132017 h 1132016"/>
                    <a:gd name="connsiteX275" fmla="*/ 865291 w 4982995"/>
                    <a:gd name="connsiteY275" fmla="*/ 1132017 h 1132016"/>
                    <a:gd name="connsiteX276" fmla="*/ 825750 w 4982995"/>
                    <a:gd name="connsiteY276" fmla="*/ 1132017 h 1132016"/>
                    <a:gd name="connsiteX277" fmla="*/ 778467 w 4982995"/>
                    <a:gd name="connsiteY277" fmla="*/ 1132017 h 1132016"/>
                    <a:gd name="connsiteX278" fmla="*/ 736030 w 4982995"/>
                    <a:gd name="connsiteY278" fmla="*/ 1132017 h 1132016"/>
                    <a:gd name="connsiteX279" fmla="*/ 578485 w 4982995"/>
                    <a:gd name="connsiteY279" fmla="*/ 1132017 h 1132016"/>
                    <a:gd name="connsiteX280" fmla="*/ 461350 w 4982995"/>
                    <a:gd name="connsiteY280" fmla="*/ 1132017 h 1132016"/>
                    <a:gd name="connsiteX281" fmla="*/ 437373 w 4982995"/>
                    <a:gd name="connsiteY281" fmla="*/ 1132017 h 1132016"/>
                    <a:gd name="connsiteX282" fmla="*/ 394277 w 4982995"/>
                    <a:gd name="connsiteY282" fmla="*/ 1132017 h 1132016"/>
                    <a:gd name="connsiteX283" fmla="*/ 338395 w 4982995"/>
                    <a:gd name="connsiteY283" fmla="*/ 1132017 h 1132016"/>
                    <a:gd name="connsiteX284" fmla="*/ 301633 w 4982995"/>
                    <a:gd name="connsiteY284" fmla="*/ 1132017 h 1132016"/>
                    <a:gd name="connsiteX285" fmla="*/ 169922 w 4982995"/>
                    <a:gd name="connsiteY285" fmla="*/ 1132017 h 1132016"/>
                    <a:gd name="connsiteX286" fmla="*/ 132172 w 4982995"/>
                    <a:gd name="connsiteY286" fmla="*/ 1132017 h 1132016"/>
                    <a:gd name="connsiteX287" fmla="*/ 14300 w 4982995"/>
                    <a:gd name="connsiteY287" fmla="*/ 1132017 h 1132016"/>
                    <a:gd name="connsiteX288" fmla="*/ 14300 w 4982995"/>
                    <a:gd name="connsiteY288" fmla="*/ 597801 h 1132016"/>
                    <a:gd name="connsiteX289" fmla="*/ 0 w 4982995"/>
                    <a:gd name="connsiteY289" fmla="*/ 597801 h 1132016"/>
                    <a:gd name="connsiteX290" fmla="*/ 0 w 4982995"/>
                    <a:gd name="connsiteY290" fmla="*/ 592060 h 1132016"/>
                    <a:gd name="connsiteX291" fmla="*/ 315932 w 4982995"/>
                    <a:gd name="connsiteY291" fmla="*/ 592060 h 1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4982995" h="1132016">
                      <a:moveTo>
                        <a:pt x="315932" y="592060"/>
                      </a:moveTo>
                      <a:lnTo>
                        <a:pt x="315932" y="597801"/>
                      </a:lnTo>
                      <a:lnTo>
                        <a:pt x="301633" y="597801"/>
                      </a:lnTo>
                      <a:lnTo>
                        <a:pt x="301633" y="836204"/>
                      </a:lnTo>
                      <a:lnTo>
                        <a:pt x="326058" y="672827"/>
                      </a:lnTo>
                      <a:lnTo>
                        <a:pt x="394277" y="672827"/>
                      </a:lnTo>
                      <a:lnTo>
                        <a:pt x="394277" y="487684"/>
                      </a:lnTo>
                      <a:lnTo>
                        <a:pt x="385850" y="487684"/>
                      </a:lnTo>
                      <a:lnTo>
                        <a:pt x="385850" y="470935"/>
                      </a:lnTo>
                      <a:lnTo>
                        <a:pt x="418965" y="470935"/>
                      </a:lnTo>
                      <a:lnTo>
                        <a:pt x="418965" y="398819"/>
                      </a:lnTo>
                      <a:lnTo>
                        <a:pt x="423007" y="398819"/>
                      </a:lnTo>
                      <a:lnTo>
                        <a:pt x="423007" y="470935"/>
                      </a:lnTo>
                      <a:lnTo>
                        <a:pt x="445892" y="470935"/>
                      </a:lnTo>
                      <a:lnTo>
                        <a:pt x="445892" y="411854"/>
                      </a:lnTo>
                      <a:lnTo>
                        <a:pt x="449934" y="411854"/>
                      </a:lnTo>
                      <a:lnTo>
                        <a:pt x="449934" y="470935"/>
                      </a:lnTo>
                      <a:lnTo>
                        <a:pt x="587913" y="470935"/>
                      </a:lnTo>
                      <a:lnTo>
                        <a:pt x="587913" y="487684"/>
                      </a:lnTo>
                      <a:lnTo>
                        <a:pt x="578485" y="487684"/>
                      </a:lnTo>
                      <a:lnTo>
                        <a:pt x="578485" y="863342"/>
                      </a:lnTo>
                      <a:lnTo>
                        <a:pt x="664782" y="863342"/>
                      </a:lnTo>
                      <a:lnTo>
                        <a:pt x="664782" y="777031"/>
                      </a:lnTo>
                      <a:lnTo>
                        <a:pt x="736030" y="777031"/>
                      </a:lnTo>
                      <a:lnTo>
                        <a:pt x="736030" y="695079"/>
                      </a:lnTo>
                      <a:lnTo>
                        <a:pt x="825750" y="695079"/>
                      </a:lnTo>
                      <a:lnTo>
                        <a:pt x="825750" y="281579"/>
                      </a:lnTo>
                      <a:lnTo>
                        <a:pt x="817534" y="281579"/>
                      </a:lnTo>
                      <a:lnTo>
                        <a:pt x="817534" y="261288"/>
                      </a:lnTo>
                      <a:lnTo>
                        <a:pt x="835455" y="261288"/>
                      </a:lnTo>
                      <a:lnTo>
                        <a:pt x="835455" y="235323"/>
                      </a:lnTo>
                      <a:lnTo>
                        <a:pt x="856074" y="235323"/>
                      </a:lnTo>
                      <a:lnTo>
                        <a:pt x="856074" y="225566"/>
                      </a:lnTo>
                      <a:lnTo>
                        <a:pt x="856074" y="195874"/>
                      </a:lnTo>
                      <a:lnTo>
                        <a:pt x="856074" y="170106"/>
                      </a:lnTo>
                      <a:lnTo>
                        <a:pt x="880960" y="170106"/>
                      </a:lnTo>
                      <a:lnTo>
                        <a:pt x="880960" y="124074"/>
                      </a:lnTo>
                      <a:lnTo>
                        <a:pt x="883962" y="124074"/>
                      </a:lnTo>
                      <a:lnTo>
                        <a:pt x="886951" y="124074"/>
                      </a:lnTo>
                      <a:lnTo>
                        <a:pt x="886951" y="170106"/>
                      </a:lnTo>
                      <a:lnTo>
                        <a:pt x="900355" y="170106"/>
                      </a:lnTo>
                      <a:lnTo>
                        <a:pt x="908466" y="195874"/>
                      </a:lnTo>
                      <a:lnTo>
                        <a:pt x="962754" y="195874"/>
                      </a:lnTo>
                      <a:lnTo>
                        <a:pt x="962754" y="235323"/>
                      </a:lnTo>
                      <a:lnTo>
                        <a:pt x="1104867" y="235323"/>
                      </a:lnTo>
                      <a:lnTo>
                        <a:pt x="1104867" y="261288"/>
                      </a:lnTo>
                      <a:lnTo>
                        <a:pt x="1122788" y="261288"/>
                      </a:lnTo>
                      <a:lnTo>
                        <a:pt x="1122788" y="281579"/>
                      </a:lnTo>
                      <a:lnTo>
                        <a:pt x="1114585" y="281579"/>
                      </a:lnTo>
                      <a:lnTo>
                        <a:pt x="1114585" y="550623"/>
                      </a:lnTo>
                      <a:lnTo>
                        <a:pt x="1233484" y="550623"/>
                      </a:lnTo>
                      <a:lnTo>
                        <a:pt x="1233484" y="683611"/>
                      </a:lnTo>
                      <a:lnTo>
                        <a:pt x="1365419" y="683611"/>
                      </a:lnTo>
                      <a:lnTo>
                        <a:pt x="1365419" y="499929"/>
                      </a:lnTo>
                      <a:lnTo>
                        <a:pt x="1344127" y="499929"/>
                      </a:lnTo>
                      <a:lnTo>
                        <a:pt x="1344127" y="481074"/>
                      </a:lnTo>
                      <a:lnTo>
                        <a:pt x="1381575" y="481074"/>
                      </a:lnTo>
                      <a:lnTo>
                        <a:pt x="1381575" y="429907"/>
                      </a:lnTo>
                      <a:lnTo>
                        <a:pt x="1541924" y="429907"/>
                      </a:lnTo>
                      <a:lnTo>
                        <a:pt x="1541924" y="481074"/>
                      </a:lnTo>
                      <a:lnTo>
                        <a:pt x="1594316" y="481074"/>
                      </a:lnTo>
                      <a:lnTo>
                        <a:pt x="1594316" y="429907"/>
                      </a:lnTo>
                      <a:lnTo>
                        <a:pt x="1621243" y="429907"/>
                      </a:lnTo>
                      <a:lnTo>
                        <a:pt x="1621243" y="481074"/>
                      </a:lnTo>
                      <a:lnTo>
                        <a:pt x="1629894" y="481074"/>
                      </a:lnTo>
                      <a:lnTo>
                        <a:pt x="1629894" y="225263"/>
                      </a:lnTo>
                      <a:lnTo>
                        <a:pt x="1596502" y="225263"/>
                      </a:lnTo>
                      <a:lnTo>
                        <a:pt x="1596502" y="214295"/>
                      </a:lnTo>
                      <a:lnTo>
                        <a:pt x="1629894" y="214295"/>
                      </a:lnTo>
                      <a:lnTo>
                        <a:pt x="1629894" y="194689"/>
                      </a:lnTo>
                      <a:lnTo>
                        <a:pt x="1672200" y="194689"/>
                      </a:lnTo>
                      <a:lnTo>
                        <a:pt x="1672200" y="162469"/>
                      </a:lnTo>
                      <a:lnTo>
                        <a:pt x="1950329" y="162469"/>
                      </a:lnTo>
                      <a:lnTo>
                        <a:pt x="1950329" y="144470"/>
                      </a:lnTo>
                      <a:lnTo>
                        <a:pt x="1944562" y="144470"/>
                      </a:lnTo>
                      <a:lnTo>
                        <a:pt x="1944562" y="137333"/>
                      </a:lnTo>
                      <a:lnTo>
                        <a:pt x="2040998" y="137333"/>
                      </a:lnTo>
                      <a:lnTo>
                        <a:pt x="2040998" y="144470"/>
                      </a:lnTo>
                      <a:lnTo>
                        <a:pt x="2035244" y="144470"/>
                      </a:lnTo>
                      <a:lnTo>
                        <a:pt x="2035244" y="169198"/>
                      </a:lnTo>
                      <a:lnTo>
                        <a:pt x="2079143" y="169198"/>
                      </a:lnTo>
                      <a:lnTo>
                        <a:pt x="2079143" y="191437"/>
                      </a:lnTo>
                      <a:lnTo>
                        <a:pt x="2069649" y="191437"/>
                      </a:lnTo>
                      <a:lnTo>
                        <a:pt x="2069649" y="199587"/>
                      </a:lnTo>
                      <a:lnTo>
                        <a:pt x="2060525" y="199587"/>
                      </a:lnTo>
                      <a:lnTo>
                        <a:pt x="2060525" y="214295"/>
                      </a:lnTo>
                      <a:lnTo>
                        <a:pt x="2093917" y="214295"/>
                      </a:lnTo>
                      <a:lnTo>
                        <a:pt x="2093917" y="225263"/>
                      </a:lnTo>
                      <a:lnTo>
                        <a:pt x="2060525" y="225263"/>
                      </a:lnTo>
                      <a:lnTo>
                        <a:pt x="2060525" y="304463"/>
                      </a:lnTo>
                      <a:lnTo>
                        <a:pt x="2061881" y="304463"/>
                      </a:lnTo>
                      <a:lnTo>
                        <a:pt x="2061881" y="312601"/>
                      </a:lnTo>
                      <a:lnTo>
                        <a:pt x="2060525" y="312601"/>
                      </a:lnTo>
                      <a:lnTo>
                        <a:pt x="2060525" y="413935"/>
                      </a:lnTo>
                      <a:lnTo>
                        <a:pt x="2061881" y="413935"/>
                      </a:lnTo>
                      <a:lnTo>
                        <a:pt x="2061881" y="422072"/>
                      </a:lnTo>
                      <a:lnTo>
                        <a:pt x="2060525" y="422072"/>
                      </a:lnTo>
                      <a:lnTo>
                        <a:pt x="2060525" y="459954"/>
                      </a:lnTo>
                      <a:lnTo>
                        <a:pt x="2197897" y="459954"/>
                      </a:lnTo>
                      <a:lnTo>
                        <a:pt x="2197897" y="577312"/>
                      </a:lnTo>
                      <a:lnTo>
                        <a:pt x="2322946" y="577312"/>
                      </a:lnTo>
                      <a:lnTo>
                        <a:pt x="2322946" y="205591"/>
                      </a:lnTo>
                      <a:lnTo>
                        <a:pt x="2310187" y="205591"/>
                      </a:lnTo>
                      <a:lnTo>
                        <a:pt x="2310187" y="179112"/>
                      </a:lnTo>
                      <a:lnTo>
                        <a:pt x="2338048" y="179112"/>
                      </a:lnTo>
                      <a:lnTo>
                        <a:pt x="2338048" y="145220"/>
                      </a:lnTo>
                      <a:lnTo>
                        <a:pt x="2370110" y="145220"/>
                      </a:lnTo>
                      <a:lnTo>
                        <a:pt x="2370110" y="132474"/>
                      </a:lnTo>
                      <a:lnTo>
                        <a:pt x="2370110" y="93724"/>
                      </a:lnTo>
                      <a:lnTo>
                        <a:pt x="2370110" y="60095"/>
                      </a:lnTo>
                      <a:lnTo>
                        <a:pt x="2408809" y="60095"/>
                      </a:lnTo>
                      <a:lnTo>
                        <a:pt x="2408809" y="0"/>
                      </a:lnTo>
                      <a:lnTo>
                        <a:pt x="2413456" y="0"/>
                      </a:lnTo>
                      <a:lnTo>
                        <a:pt x="2418104" y="0"/>
                      </a:lnTo>
                      <a:lnTo>
                        <a:pt x="2418104" y="60095"/>
                      </a:lnTo>
                      <a:lnTo>
                        <a:pt x="2438961" y="60095"/>
                      </a:lnTo>
                      <a:lnTo>
                        <a:pt x="2451575" y="93724"/>
                      </a:lnTo>
                      <a:lnTo>
                        <a:pt x="2535990" y="93724"/>
                      </a:lnTo>
                      <a:lnTo>
                        <a:pt x="2535990" y="145220"/>
                      </a:lnTo>
                      <a:lnTo>
                        <a:pt x="2756961" y="145220"/>
                      </a:lnTo>
                      <a:lnTo>
                        <a:pt x="2756961" y="179112"/>
                      </a:lnTo>
                      <a:lnTo>
                        <a:pt x="2784809" y="179112"/>
                      </a:lnTo>
                      <a:lnTo>
                        <a:pt x="2784809" y="205591"/>
                      </a:lnTo>
                      <a:lnTo>
                        <a:pt x="2772050" y="205591"/>
                      </a:lnTo>
                      <a:lnTo>
                        <a:pt x="2772050" y="925491"/>
                      </a:lnTo>
                      <a:lnTo>
                        <a:pt x="2797107" y="925491"/>
                      </a:lnTo>
                      <a:lnTo>
                        <a:pt x="2797107" y="545817"/>
                      </a:lnTo>
                      <a:lnTo>
                        <a:pt x="2949372" y="545817"/>
                      </a:lnTo>
                      <a:lnTo>
                        <a:pt x="2949372" y="779296"/>
                      </a:lnTo>
                      <a:lnTo>
                        <a:pt x="3105468" y="779296"/>
                      </a:lnTo>
                      <a:lnTo>
                        <a:pt x="3105468" y="580196"/>
                      </a:lnTo>
                      <a:lnTo>
                        <a:pt x="3124706" y="580196"/>
                      </a:lnTo>
                      <a:lnTo>
                        <a:pt x="3124706" y="514808"/>
                      </a:lnTo>
                      <a:lnTo>
                        <a:pt x="3113290" y="514808"/>
                      </a:lnTo>
                      <a:lnTo>
                        <a:pt x="3113290" y="508238"/>
                      </a:lnTo>
                      <a:lnTo>
                        <a:pt x="3163799" y="508238"/>
                      </a:lnTo>
                      <a:lnTo>
                        <a:pt x="3163799" y="487684"/>
                      </a:lnTo>
                      <a:lnTo>
                        <a:pt x="3169184" y="487684"/>
                      </a:lnTo>
                      <a:lnTo>
                        <a:pt x="3169184" y="508238"/>
                      </a:lnTo>
                      <a:lnTo>
                        <a:pt x="3185353" y="508238"/>
                      </a:lnTo>
                      <a:lnTo>
                        <a:pt x="3185353" y="402716"/>
                      </a:lnTo>
                      <a:lnTo>
                        <a:pt x="3189382" y="402716"/>
                      </a:lnTo>
                      <a:lnTo>
                        <a:pt x="3189382" y="508238"/>
                      </a:lnTo>
                      <a:lnTo>
                        <a:pt x="3210437" y="508238"/>
                      </a:lnTo>
                      <a:lnTo>
                        <a:pt x="3210437" y="514808"/>
                      </a:lnTo>
                      <a:lnTo>
                        <a:pt x="3198047" y="514808"/>
                      </a:lnTo>
                      <a:lnTo>
                        <a:pt x="3198047" y="580196"/>
                      </a:lnTo>
                      <a:lnTo>
                        <a:pt x="3301066" y="580196"/>
                      </a:lnTo>
                      <a:lnTo>
                        <a:pt x="3301066" y="628045"/>
                      </a:lnTo>
                      <a:lnTo>
                        <a:pt x="3558839" y="628045"/>
                      </a:lnTo>
                      <a:lnTo>
                        <a:pt x="3558839" y="293969"/>
                      </a:lnTo>
                      <a:lnTo>
                        <a:pt x="3697989" y="293969"/>
                      </a:lnTo>
                      <a:lnTo>
                        <a:pt x="3697989" y="271348"/>
                      </a:lnTo>
                      <a:lnTo>
                        <a:pt x="3690089" y="271348"/>
                      </a:lnTo>
                      <a:lnTo>
                        <a:pt x="3690089" y="263408"/>
                      </a:lnTo>
                      <a:lnTo>
                        <a:pt x="3795479" y="263408"/>
                      </a:lnTo>
                      <a:lnTo>
                        <a:pt x="3795479" y="271348"/>
                      </a:lnTo>
                      <a:lnTo>
                        <a:pt x="3787197" y="271348"/>
                      </a:lnTo>
                      <a:lnTo>
                        <a:pt x="3787197" y="293969"/>
                      </a:lnTo>
                      <a:lnTo>
                        <a:pt x="3787197" y="330363"/>
                      </a:lnTo>
                      <a:lnTo>
                        <a:pt x="3787197" y="762877"/>
                      </a:lnTo>
                      <a:lnTo>
                        <a:pt x="3852809" y="762877"/>
                      </a:lnTo>
                      <a:lnTo>
                        <a:pt x="3852809" y="599460"/>
                      </a:lnTo>
                      <a:lnTo>
                        <a:pt x="3829490" y="599460"/>
                      </a:lnTo>
                      <a:lnTo>
                        <a:pt x="3829490" y="584660"/>
                      </a:lnTo>
                      <a:lnTo>
                        <a:pt x="3994579" y="584660"/>
                      </a:lnTo>
                      <a:lnTo>
                        <a:pt x="3994579" y="485933"/>
                      </a:lnTo>
                      <a:lnTo>
                        <a:pt x="4026075" y="485933"/>
                      </a:lnTo>
                      <a:lnTo>
                        <a:pt x="4026075" y="465655"/>
                      </a:lnTo>
                      <a:lnTo>
                        <a:pt x="4096374" y="465655"/>
                      </a:lnTo>
                      <a:lnTo>
                        <a:pt x="4096374" y="485933"/>
                      </a:lnTo>
                      <a:lnTo>
                        <a:pt x="4153572" y="485933"/>
                      </a:lnTo>
                      <a:lnTo>
                        <a:pt x="4153572" y="838443"/>
                      </a:lnTo>
                      <a:lnTo>
                        <a:pt x="4242872" y="838443"/>
                      </a:lnTo>
                      <a:lnTo>
                        <a:pt x="4242872" y="469605"/>
                      </a:lnTo>
                      <a:lnTo>
                        <a:pt x="4218486" y="469605"/>
                      </a:lnTo>
                      <a:lnTo>
                        <a:pt x="4218486" y="461600"/>
                      </a:lnTo>
                      <a:lnTo>
                        <a:pt x="4242872" y="461600"/>
                      </a:lnTo>
                      <a:lnTo>
                        <a:pt x="4242872" y="447274"/>
                      </a:lnTo>
                      <a:lnTo>
                        <a:pt x="4273788" y="447274"/>
                      </a:lnTo>
                      <a:lnTo>
                        <a:pt x="4273788" y="423731"/>
                      </a:lnTo>
                      <a:lnTo>
                        <a:pt x="4526571" y="423731"/>
                      </a:lnTo>
                      <a:lnTo>
                        <a:pt x="4526571" y="447274"/>
                      </a:lnTo>
                      <a:lnTo>
                        <a:pt x="4557474" y="447274"/>
                      </a:lnTo>
                      <a:lnTo>
                        <a:pt x="4557474" y="461600"/>
                      </a:lnTo>
                      <a:lnTo>
                        <a:pt x="4581860" y="461600"/>
                      </a:lnTo>
                      <a:lnTo>
                        <a:pt x="4581860" y="469605"/>
                      </a:lnTo>
                      <a:lnTo>
                        <a:pt x="4557474" y="469605"/>
                      </a:lnTo>
                      <a:lnTo>
                        <a:pt x="4557474" y="783496"/>
                      </a:lnTo>
                      <a:lnTo>
                        <a:pt x="4598819" y="783496"/>
                      </a:lnTo>
                      <a:lnTo>
                        <a:pt x="4598819" y="726786"/>
                      </a:lnTo>
                      <a:lnTo>
                        <a:pt x="4644601" y="726786"/>
                      </a:lnTo>
                      <a:lnTo>
                        <a:pt x="4644601" y="589611"/>
                      </a:lnTo>
                      <a:lnTo>
                        <a:pt x="4813799" y="589611"/>
                      </a:lnTo>
                      <a:lnTo>
                        <a:pt x="4813799" y="726786"/>
                      </a:lnTo>
                      <a:lnTo>
                        <a:pt x="4853880" y="726786"/>
                      </a:lnTo>
                      <a:lnTo>
                        <a:pt x="4853880" y="749525"/>
                      </a:lnTo>
                      <a:lnTo>
                        <a:pt x="4865282" y="749525"/>
                      </a:lnTo>
                      <a:lnTo>
                        <a:pt x="4865282" y="799323"/>
                      </a:lnTo>
                      <a:lnTo>
                        <a:pt x="4909497" y="799323"/>
                      </a:lnTo>
                      <a:lnTo>
                        <a:pt x="4909497" y="891138"/>
                      </a:lnTo>
                      <a:lnTo>
                        <a:pt x="4982996" y="891138"/>
                      </a:lnTo>
                      <a:lnTo>
                        <a:pt x="4982996" y="1132017"/>
                      </a:lnTo>
                      <a:lnTo>
                        <a:pt x="4909497" y="1132017"/>
                      </a:lnTo>
                      <a:lnTo>
                        <a:pt x="4865282" y="1132017"/>
                      </a:lnTo>
                      <a:lnTo>
                        <a:pt x="4853880" y="1132017"/>
                      </a:lnTo>
                      <a:lnTo>
                        <a:pt x="4825491" y="1132017"/>
                      </a:lnTo>
                      <a:lnTo>
                        <a:pt x="4760485" y="1132017"/>
                      </a:lnTo>
                      <a:lnTo>
                        <a:pt x="4741906" y="1132017"/>
                      </a:lnTo>
                      <a:lnTo>
                        <a:pt x="4735244" y="1132017"/>
                      </a:lnTo>
                      <a:lnTo>
                        <a:pt x="4636371" y="1132017"/>
                      </a:lnTo>
                      <a:lnTo>
                        <a:pt x="4614475" y="1132017"/>
                      </a:lnTo>
                      <a:lnTo>
                        <a:pt x="4598819" y="1132017"/>
                      </a:lnTo>
                      <a:lnTo>
                        <a:pt x="4557474" y="1132017"/>
                      </a:lnTo>
                      <a:lnTo>
                        <a:pt x="4499249" y="1132017"/>
                      </a:lnTo>
                      <a:lnTo>
                        <a:pt x="4466239" y="1132017"/>
                      </a:lnTo>
                      <a:lnTo>
                        <a:pt x="4453164" y="1132017"/>
                      </a:lnTo>
                      <a:lnTo>
                        <a:pt x="4428502" y="1132017"/>
                      </a:lnTo>
                      <a:lnTo>
                        <a:pt x="4341230" y="1132017"/>
                      </a:lnTo>
                      <a:lnTo>
                        <a:pt x="4242872" y="1132017"/>
                      </a:lnTo>
                      <a:lnTo>
                        <a:pt x="4153572" y="1132017"/>
                      </a:lnTo>
                      <a:lnTo>
                        <a:pt x="4096374" y="1132017"/>
                      </a:lnTo>
                      <a:lnTo>
                        <a:pt x="4026075" y="1132017"/>
                      </a:lnTo>
                      <a:lnTo>
                        <a:pt x="3994579" y="1132017"/>
                      </a:lnTo>
                      <a:lnTo>
                        <a:pt x="3871414" y="1132017"/>
                      </a:lnTo>
                      <a:lnTo>
                        <a:pt x="3852809" y="1132017"/>
                      </a:lnTo>
                      <a:lnTo>
                        <a:pt x="3787197" y="1132017"/>
                      </a:lnTo>
                      <a:lnTo>
                        <a:pt x="3677159" y="1132017"/>
                      </a:lnTo>
                      <a:lnTo>
                        <a:pt x="3622950" y="1132017"/>
                      </a:lnTo>
                      <a:lnTo>
                        <a:pt x="3611099" y="1132017"/>
                      </a:lnTo>
                      <a:lnTo>
                        <a:pt x="3558839" y="1132017"/>
                      </a:lnTo>
                      <a:lnTo>
                        <a:pt x="3301066" y="1132017"/>
                      </a:lnTo>
                      <a:lnTo>
                        <a:pt x="3241538" y="1132017"/>
                      </a:lnTo>
                      <a:lnTo>
                        <a:pt x="3141046" y="1132017"/>
                      </a:lnTo>
                      <a:lnTo>
                        <a:pt x="3105468" y="1132017"/>
                      </a:lnTo>
                      <a:lnTo>
                        <a:pt x="2946712" y="1132017"/>
                      </a:lnTo>
                      <a:lnTo>
                        <a:pt x="2904051" y="1132017"/>
                      </a:lnTo>
                      <a:lnTo>
                        <a:pt x="2756000" y="1132017"/>
                      </a:lnTo>
                      <a:lnTo>
                        <a:pt x="2741397" y="1132017"/>
                      </a:lnTo>
                      <a:lnTo>
                        <a:pt x="2726781" y="1132017"/>
                      </a:lnTo>
                      <a:lnTo>
                        <a:pt x="2672862" y="1132017"/>
                      </a:lnTo>
                      <a:lnTo>
                        <a:pt x="2643644" y="1132017"/>
                      </a:lnTo>
                      <a:lnTo>
                        <a:pt x="2589725" y="1132017"/>
                      </a:lnTo>
                      <a:lnTo>
                        <a:pt x="2565287" y="1132017"/>
                      </a:lnTo>
                      <a:lnTo>
                        <a:pt x="2560494" y="1132017"/>
                      </a:lnTo>
                      <a:lnTo>
                        <a:pt x="2542402" y="1132017"/>
                      </a:lnTo>
                      <a:lnTo>
                        <a:pt x="2506575" y="1132017"/>
                      </a:lnTo>
                      <a:lnTo>
                        <a:pt x="2477357" y="1132017"/>
                      </a:lnTo>
                      <a:lnTo>
                        <a:pt x="2466283" y="1132017"/>
                      </a:lnTo>
                      <a:lnTo>
                        <a:pt x="2431008" y="1132017"/>
                      </a:lnTo>
                      <a:lnTo>
                        <a:pt x="2423437" y="1132017"/>
                      </a:lnTo>
                      <a:lnTo>
                        <a:pt x="2408822" y="1132017"/>
                      </a:lnTo>
                      <a:lnTo>
                        <a:pt x="2394219" y="1132017"/>
                      </a:lnTo>
                      <a:lnTo>
                        <a:pt x="2354718" y="1132017"/>
                      </a:lnTo>
                      <a:lnTo>
                        <a:pt x="2312991" y="1132017"/>
                      </a:lnTo>
                      <a:lnTo>
                        <a:pt x="2153643" y="1132017"/>
                      </a:lnTo>
                      <a:lnTo>
                        <a:pt x="2138553" y="1132017"/>
                      </a:lnTo>
                      <a:lnTo>
                        <a:pt x="2124925" y="1132017"/>
                      </a:lnTo>
                      <a:lnTo>
                        <a:pt x="2117130" y="1132017"/>
                      </a:lnTo>
                      <a:lnTo>
                        <a:pt x="2111455" y="1132017"/>
                      </a:lnTo>
                      <a:lnTo>
                        <a:pt x="2060525" y="1132017"/>
                      </a:lnTo>
                      <a:lnTo>
                        <a:pt x="2050992" y="1132017"/>
                      </a:lnTo>
                      <a:lnTo>
                        <a:pt x="1944562" y="1132017"/>
                      </a:lnTo>
                      <a:lnTo>
                        <a:pt x="1935648" y="1132017"/>
                      </a:lnTo>
                      <a:lnTo>
                        <a:pt x="1847138" y="1132017"/>
                      </a:lnTo>
                      <a:lnTo>
                        <a:pt x="1801343" y="1132017"/>
                      </a:lnTo>
                      <a:lnTo>
                        <a:pt x="1730306" y="1132017"/>
                      </a:lnTo>
                      <a:lnTo>
                        <a:pt x="1629894" y="1132017"/>
                      </a:lnTo>
                      <a:lnTo>
                        <a:pt x="1553893" y="1132017"/>
                      </a:lnTo>
                      <a:lnTo>
                        <a:pt x="1367367" y="1132017"/>
                      </a:lnTo>
                      <a:lnTo>
                        <a:pt x="1365419" y="1132017"/>
                      </a:lnTo>
                      <a:lnTo>
                        <a:pt x="1233484" y="1132017"/>
                      </a:lnTo>
                      <a:lnTo>
                        <a:pt x="1159708" y="1132017"/>
                      </a:lnTo>
                      <a:lnTo>
                        <a:pt x="1114585" y="1132017"/>
                      </a:lnTo>
                      <a:lnTo>
                        <a:pt x="1086065" y="1132017"/>
                      </a:lnTo>
                      <a:lnTo>
                        <a:pt x="865291" y="1132017"/>
                      </a:lnTo>
                      <a:lnTo>
                        <a:pt x="825750" y="1132017"/>
                      </a:lnTo>
                      <a:lnTo>
                        <a:pt x="778467" y="1132017"/>
                      </a:lnTo>
                      <a:lnTo>
                        <a:pt x="736030" y="1132017"/>
                      </a:lnTo>
                      <a:lnTo>
                        <a:pt x="578485" y="1132017"/>
                      </a:lnTo>
                      <a:lnTo>
                        <a:pt x="461350" y="1132017"/>
                      </a:lnTo>
                      <a:lnTo>
                        <a:pt x="437373" y="1132017"/>
                      </a:lnTo>
                      <a:lnTo>
                        <a:pt x="394277" y="1132017"/>
                      </a:lnTo>
                      <a:lnTo>
                        <a:pt x="338395" y="1132017"/>
                      </a:lnTo>
                      <a:lnTo>
                        <a:pt x="301633" y="1132017"/>
                      </a:lnTo>
                      <a:lnTo>
                        <a:pt x="169922" y="1132017"/>
                      </a:lnTo>
                      <a:lnTo>
                        <a:pt x="132172" y="1132017"/>
                      </a:lnTo>
                      <a:lnTo>
                        <a:pt x="14300" y="1132017"/>
                      </a:lnTo>
                      <a:lnTo>
                        <a:pt x="14300" y="597801"/>
                      </a:lnTo>
                      <a:lnTo>
                        <a:pt x="0" y="597801"/>
                      </a:lnTo>
                      <a:lnTo>
                        <a:pt x="0" y="592060"/>
                      </a:lnTo>
                      <a:lnTo>
                        <a:pt x="315932" y="592060"/>
                      </a:lnTo>
                      <a:close/>
                    </a:path>
                  </a:pathLst>
                </a:custGeom>
                <a:solidFill>
                  <a:srgbClr val="C5B4E3">
                    <a:alpha val="4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6" name="Freeform 375">
                  <a:extLst>
                    <a:ext uri="{FF2B5EF4-FFF2-40B4-BE49-F238E27FC236}">
                      <a16:creationId xmlns:a16="http://schemas.microsoft.com/office/drawing/2014/main" id="{E8878475-EE93-BDCA-DB06-C012ACE68D19}"/>
                    </a:ext>
                  </a:extLst>
                </p:cNvPr>
                <p:cNvSpPr/>
                <p:nvPr/>
              </p:nvSpPr>
              <p:spPr>
                <a:xfrm>
                  <a:off x="2434423" y="4743308"/>
                  <a:ext cx="10744" cy="12798"/>
                </a:xfrm>
                <a:custGeom>
                  <a:avLst/>
                  <a:gdLst>
                    <a:gd name="connsiteX0" fmla="*/ 10744 w 10744"/>
                    <a:gd name="connsiteY0" fmla="*/ 6399 h 12798"/>
                    <a:gd name="connsiteX1" fmla="*/ 5372 w 10744"/>
                    <a:gd name="connsiteY1" fmla="*/ 12798 h 12798"/>
                    <a:gd name="connsiteX2" fmla="*/ 0 w 10744"/>
                    <a:gd name="connsiteY2" fmla="*/ 6399 h 12798"/>
                    <a:gd name="connsiteX3" fmla="*/ 5372 w 10744"/>
                    <a:gd name="connsiteY3" fmla="*/ 0 h 12798"/>
                    <a:gd name="connsiteX4" fmla="*/ 10744 w 10744"/>
                    <a:gd name="connsiteY4" fmla="*/ 6399 h 12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 h="12798">
                      <a:moveTo>
                        <a:pt x="10744" y="6399"/>
                      </a:moveTo>
                      <a:cubicBezTo>
                        <a:pt x="10744" y="9933"/>
                        <a:pt x="8339" y="12798"/>
                        <a:pt x="5372" y="12798"/>
                      </a:cubicBezTo>
                      <a:cubicBezTo>
                        <a:pt x="2405" y="12798"/>
                        <a:pt x="0" y="9933"/>
                        <a:pt x="0" y="6399"/>
                      </a:cubicBezTo>
                      <a:cubicBezTo>
                        <a:pt x="0" y="2865"/>
                        <a:pt x="2405" y="0"/>
                        <a:pt x="5372" y="0"/>
                      </a:cubicBezTo>
                      <a:cubicBezTo>
                        <a:pt x="8339" y="0"/>
                        <a:pt x="10744" y="2865"/>
                        <a:pt x="10744" y="6399"/>
                      </a:cubicBezTo>
                      <a:close/>
                    </a:path>
                  </a:pathLst>
                </a:custGeom>
                <a:solidFill>
                  <a:srgbClr val="A4E1F4"/>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7" name="Freeform 376">
                  <a:extLst>
                    <a:ext uri="{FF2B5EF4-FFF2-40B4-BE49-F238E27FC236}">
                      <a16:creationId xmlns:a16="http://schemas.microsoft.com/office/drawing/2014/main" id="{0F097E8B-D8F9-F1E6-EA9C-599B4410F87F}"/>
                    </a:ext>
                  </a:extLst>
                </p:cNvPr>
                <p:cNvSpPr/>
                <p:nvPr/>
              </p:nvSpPr>
              <p:spPr>
                <a:xfrm>
                  <a:off x="3960928" y="4615337"/>
                  <a:ext cx="16722" cy="16722"/>
                </a:xfrm>
                <a:custGeom>
                  <a:avLst/>
                  <a:gdLst>
                    <a:gd name="connsiteX0" fmla="*/ 0 w 16722"/>
                    <a:gd name="connsiteY0" fmla="*/ 8361 h 16722"/>
                    <a:gd name="connsiteX1" fmla="*/ 8361 w 16722"/>
                    <a:gd name="connsiteY1" fmla="*/ 0 h 16722"/>
                    <a:gd name="connsiteX2" fmla="*/ 16722 w 16722"/>
                    <a:gd name="connsiteY2" fmla="*/ 8361 h 16722"/>
                    <a:gd name="connsiteX3" fmla="*/ 8361 w 16722"/>
                    <a:gd name="connsiteY3" fmla="*/ 16722 h 16722"/>
                    <a:gd name="connsiteX4" fmla="*/ 0 w 16722"/>
                    <a:gd name="connsiteY4" fmla="*/ 8361 h 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2" h="16722">
                      <a:moveTo>
                        <a:pt x="0" y="8361"/>
                      </a:moveTo>
                      <a:cubicBezTo>
                        <a:pt x="0" y="3739"/>
                        <a:pt x="3740" y="0"/>
                        <a:pt x="8361" y="0"/>
                      </a:cubicBezTo>
                      <a:cubicBezTo>
                        <a:pt x="12970" y="0"/>
                        <a:pt x="16722" y="3739"/>
                        <a:pt x="16722" y="8361"/>
                      </a:cubicBezTo>
                      <a:cubicBezTo>
                        <a:pt x="16722" y="12983"/>
                        <a:pt x="12983" y="16722"/>
                        <a:pt x="8361" y="16722"/>
                      </a:cubicBezTo>
                      <a:cubicBezTo>
                        <a:pt x="3740" y="16722"/>
                        <a:pt x="0" y="12983"/>
                        <a:pt x="0" y="8361"/>
                      </a:cubicBezTo>
                      <a:close/>
                    </a:path>
                  </a:pathLst>
                </a:custGeom>
                <a:solidFill>
                  <a:srgbClr val="A4E1F4"/>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296" name="Graphic 32">
                <a:extLst>
                  <a:ext uri="{FF2B5EF4-FFF2-40B4-BE49-F238E27FC236}">
                    <a16:creationId xmlns:a16="http://schemas.microsoft.com/office/drawing/2014/main" id="{FF46177E-AE85-05BB-DD46-8CFF24F491E3}"/>
                  </a:ext>
                </a:extLst>
              </p:cNvPr>
              <p:cNvGrpSpPr/>
              <p:nvPr/>
            </p:nvGrpSpPr>
            <p:grpSpPr>
              <a:xfrm>
                <a:off x="2070773" y="4858059"/>
                <a:ext cx="3622225" cy="607873"/>
                <a:chOff x="2070773" y="4858059"/>
                <a:chExt cx="3622225" cy="607873"/>
              </a:xfrm>
            </p:grpSpPr>
            <p:grpSp>
              <p:nvGrpSpPr>
                <p:cNvPr id="297" name="Graphic 32">
                  <a:extLst>
                    <a:ext uri="{FF2B5EF4-FFF2-40B4-BE49-F238E27FC236}">
                      <a16:creationId xmlns:a16="http://schemas.microsoft.com/office/drawing/2014/main" id="{A023E7D5-9A83-442E-16AE-1DB7EC55D1E6}"/>
                    </a:ext>
                  </a:extLst>
                </p:cNvPr>
                <p:cNvGrpSpPr/>
                <p:nvPr/>
              </p:nvGrpSpPr>
              <p:grpSpPr>
                <a:xfrm>
                  <a:off x="5629901" y="5143575"/>
                  <a:ext cx="63096" cy="67639"/>
                  <a:chOff x="5629901" y="5143575"/>
                  <a:chExt cx="63096" cy="67639"/>
                </a:xfrm>
                <a:solidFill>
                  <a:srgbClr val="FFFFFF"/>
                </a:solidFill>
              </p:grpSpPr>
              <p:sp>
                <p:nvSpPr>
                  <p:cNvPr id="369" name="Freeform 368">
                    <a:extLst>
                      <a:ext uri="{FF2B5EF4-FFF2-40B4-BE49-F238E27FC236}">
                        <a16:creationId xmlns:a16="http://schemas.microsoft.com/office/drawing/2014/main" id="{45B2E4DC-8DEF-F4DA-C768-FA2DB5B1F7E0}"/>
                      </a:ext>
                    </a:extLst>
                  </p:cNvPr>
                  <p:cNvSpPr/>
                  <p:nvPr/>
                </p:nvSpPr>
                <p:spPr>
                  <a:xfrm rot="-10800000">
                    <a:off x="5680963" y="5143575"/>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0" name="Freeform 369">
                    <a:extLst>
                      <a:ext uri="{FF2B5EF4-FFF2-40B4-BE49-F238E27FC236}">
                        <a16:creationId xmlns:a16="http://schemas.microsoft.com/office/drawing/2014/main" id="{6CD7F26D-DB68-1073-C874-8834508E1989}"/>
                      </a:ext>
                    </a:extLst>
                  </p:cNvPr>
                  <p:cNvSpPr/>
                  <p:nvPr/>
                </p:nvSpPr>
                <p:spPr>
                  <a:xfrm rot="-10800000">
                    <a:off x="5656789" y="5143575"/>
                    <a:ext cx="12034" cy="12034"/>
                  </a:xfrm>
                  <a:custGeom>
                    <a:avLst/>
                    <a:gdLst>
                      <a:gd name="connsiteX0" fmla="*/ 0 w 12034"/>
                      <a:gd name="connsiteY0" fmla="*/ 0 h 12034"/>
                      <a:gd name="connsiteX1" fmla="*/ 12035 w 12034"/>
                      <a:gd name="connsiteY1" fmla="*/ 0 h 12034"/>
                      <a:gd name="connsiteX2" fmla="*/ 12035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5" y="0"/>
                        </a:lnTo>
                        <a:lnTo>
                          <a:pt x="12035"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1" name="Freeform 370">
                    <a:extLst>
                      <a:ext uri="{FF2B5EF4-FFF2-40B4-BE49-F238E27FC236}">
                        <a16:creationId xmlns:a16="http://schemas.microsoft.com/office/drawing/2014/main" id="{09B22E2C-9213-05A1-21C2-1B6193BA2B6F}"/>
                      </a:ext>
                    </a:extLst>
                  </p:cNvPr>
                  <p:cNvSpPr/>
                  <p:nvPr/>
                </p:nvSpPr>
                <p:spPr>
                  <a:xfrm rot="-10800000">
                    <a:off x="5680963" y="5171845"/>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2" name="Freeform 371">
                    <a:extLst>
                      <a:ext uri="{FF2B5EF4-FFF2-40B4-BE49-F238E27FC236}">
                        <a16:creationId xmlns:a16="http://schemas.microsoft.com/office/drawing/2014/main" id="{B5D5FDAB-0A92-A245-E6ED-DDC9FAF57C23}"/>
                      </a:ext>
                    </a:extLst>
                  </p:cNvPr>
                  <p:cNvSpPr/>
                  <p:nvPr/>
                </p:nvSpPr>
                <p:spPr>
                  <a:xfrm rot="-10800000">
                    <a:off x="5656789" y="5171845"/>
                    <a:ext cx="12034" cy="12034"/>
                  </a:xfrm>
                  <a:custGeom>
                    <a:avLst/>
                    <a:gdLst>
                      <a:gd name="connsiteX0" fmla="*/ 0 w 12034"/>
                      <a:gd name="connsiteY0" fmla="*/ 0 h 12034"/>
                      <a:gd name="connsiteX1" fmla="*/ 12035 w 12034"/>
                      <a:gd name="connsiteY1" fmla="*/ 0 h 12034"/>
                      <a:gd name="connsiteX2" fmla="*/ 12035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5" y="0"/>
                        </a:lnTo>
                        <a:lnTo>
                          <a:pt x="12035"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3" name="Freeform 372">
                    <a:extLst>
                      <a:ext uri="{FF2B5EF4-FFF2-40B4-BE49-F238E27FC236}">
                        <a16:creationId xmlns:a16="http://schemas.microsoft.com/office/drawing/2014/main" id="{E3717DE2-AB69-509E-42BC-B956C17E0A3F}"/>
                      </a:ext>
                    </a:extLst>
                  </p:cNvPr>
                  <p:cNvSpPr/>
                  <p:nvPr/>
                </p:nvSpPr>
                <p:spPr>
                  <a:xfrm rot="-10800000">
                    <a:off x="5680963" y="5199180"/>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4" name="Freeform 373">
                    <a:extLst>
                      <a:ext uri="{FF2B5EF4-FFF2-40B4-BE49-F238E27FC236}">
                        <a16:creationId xmlns:a16="http://schemas.microsoft.com/office/drawing/2014/main" id="{D8064D4B-070F-05CF-F8D7-C17DC4EA6C13}"/>
                      </a:ext>
                    </a:extLst>
                  </p:cNvPr>
                  <p:cNvSpPr/>
                  <p:nvPr/>
                </p:nvSpPr>
                <p:spPr>
                  <a:xfrm rot="-10800000">
                    <a:off x="5629901" y="5143575"/>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298" name="Freeform 297">
                  <a:extLst>
                    <a:ext uri="{FF2B5EF4-FFF2-40B4-BE49-F238E27FC236}">
                      <a16:creationId xmlns:a16="http://schemas.microsoft.com/office/drawing/2014/main" id="{54A0C9F0-61E0-70E3-B8D7-EEEFA4BC7271}"/>
                    </a:ext>
                  </a:extLst>
                </p:cNvPr>
                <p:cNvSpPr/>
                <p:nvPr/>
              </p:nvSpPr>
              <p:spPr>
                <a:xfrm rot="-10800000">
                  <a:off x="4245957"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99" name="Freeform 298">
                  <a:extLst>
                    <a:ext uri="{FF2B5EF4-FFF2-40B4-BE49-F238E27FC236}">
                      <a16:creationId xmlns:a16="http://schemas.microsoft.com/office/drawing/2014/main" id="{7886DE17-332F-1F9B-DDB8-231E5BCD4838}"/>
                    </a:ext>
                  </a:extLst>
                </p:cNvPr>
                <p:cNvSpPr/>
                <p:nvPr/>
              </p:nvSpPr>
              <p:spPr>
                <a:xfrm rot="-10800000">
                  <a:off x="4245957"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0" name="Freeform 299">
                  <a:extLst>
                    <a:ext uri="{FF2B5EF4-FFF2-40B4-BE49-F238E27FC236}">
                      <a16:creationId xmlns:a16="http://schemas.microsoft.com/office/drawing/2014/main" id="{54B4F8C6-F283-A98E-AB11-7FF2E845DBC7}"/>
                    </a:ext>
                  </a:extLst>
                </p:cNvPr>
                <p:cNvSpPr/>
                <p:nvPr/>
              </p:nvSpPr>
              <p:spPr>
                <a:xfrm rot="-10800000">
                  <a:off x="4245957"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1" name="Freeform 300">
                  <a:extLst>
                    <a:ext uri="{FF2B5EF4-FFF2-40B4-BE49-F238E27FC236}">
                      <a16:creationId xmlns:a16="http://schemas.microsoft.com/office/drawing/2014/main" id="{1CA53D56-7512-AC43-7147-89AAC60D4F54}"/>
                    </a:ext>
                  </a:extLst>
                </p:cNvPr>
                <p:cNvSpPr/>
                <p:nvPr/>
              </p:nvSpPr>
              <p:spPr>
                <a:xfrm rot="-10800000">
                  <a:off x="4245957"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2" name="Freeform 301">
                  <a:extLst>
                    <a:ext uri="{FF2B5EF4-FFF2-40B4-BE49-F238E27FC236}">
                      <a16:creationId xmlns:a16="http://schemas.microsoft.com/office/drawing/2014/main" id="{3518E5B3-4C11-BF6D-FBEC-D65926B2D00D}"/>
                    </a:ext>
                  </a:extLst>
                </p:cNvPr>
                <p:cNvSpPr/>
                <p:nvPr/>
              </p:nvSpPr>
              <p:spPr>
                <a:xfrm rot="-10800000">
                  <a:off x="4245957"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3" name="Freeform 302">
                  <a:extLst>
                    <a:ext uri="{FF2B5EF4-FFF2-40B4-BE49-F238E27FC236}">
                      <a16:creationId xmlns:a16="http://schemas.microsoft.com/office/drawing/2014/main" id="{B65C0A53-8C24-92EE-173F-4218FFFE137D}"/>
                    </a:ext>
                  </a:extLst>
                </p:cNvPr>
                <p:cNvSpPr/>
                <p:nvPr/>
              </p:nvSpPr>
              <p:spPr>
                <a:xfrm rot="-10800000">
                  <a:off x="4245957"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4" name="Freeform 303">
                  <a:extLst>
                    <a:ext uri="{FF2B5EF4-FFF2-40B4-BE49-F238E27FC236}">
                      <a16:creationId xmlns:a16="http://schemas.microsoft.com/office/drawing/2014/main" id="{14C03E75-70E4-59AC-8AE7-6CC74FC9176A}"/>
                    </a:ext>
                  </a:extLst>
                </p:cNvPr>
                <p:cNvSpPr/>
                <p:nvPr/>
              </p:nvSpPr>
              <p:spPr>
                <a:xfrm rot="-10800000">
                  <a:off x="4162806"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5" name="Freeform 304">
                  <a:extLst>
                    <a:ext uri="{FF2B5EF4-FFF2-40B4-BE49-F238E27FC236}">
                      <a16:creationId xmlns:a16="http://schemas.microsoft.com/office/drawing/2014/main" id="{0B3E8BE4-B522-EFB3-CF32-863E27B3DE31}"/>
                    </a:ext>
                  </a:extLst>
                </p:cNvPr>
                <p:cNvSpPr/>
                <p:nvPr/>
              </p:nvSpPr>
              <p:spPr>
                <a:xfrm rot="-10800000">
                  <a:off x="4162806"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6" name="Freeform 305">
                  <a:extLst>
                    <a:ext uri="{FF2B5EF4-FFF2-40B4-BE49-F238E27FC236}">
                      <a16:creationId xmlns:a16="http://schemas.microsoft.com/office/drawing/2014/main" id="{40DBC9D3-4986-5EE5-EEE8-F3ADC25C4443}"/>
                    </a:ext>
                  </a:extLst>
                </p:cNvPr>
                <p:cNvSpPr/>
                <p:nvPr/>
              </p:nvSpPr>
              <p:spPr>
                <a:xfrm rot="-10800000">
                  <a:off x="4162806"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7" name="Freeform 306">
                  <a:extLst>
                    <a:ext uri="{FF2B5EF4-FFF2-40B4-BE49-F238E27FC236}">
                      <a16:creationId xmlns:a16="http://schemas.microsoft.com/office/drawing/2014/main" id="{4474B34C-1B43-89B9-F998-7D6CC2365A5C}"/>
                    </a:ext>
                  </a:extLst>
                </p:cNvPr>
                <p:cNvSpPr/>
                <p:nvPr/>
              </p:nvSpPr>
              <p:spPr>
                <a:xfrm rot="-10800000">
                  <a:off x="4162806"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8" name="Freeform 307">
                  <a:extLst>
                    <a:ext uri="{FF2B5EF4-FFF2-40B4-BE49-F238E27FC236}">
                      <a16:creationId xmlns:a16="http://schemas.microsoft.com/office/drawing/2014/main" id="{1415AF12-4693-CDC9-7B62-6E4606B73010}"/>
                    </a:ext>
                  </a:extLst>
                </p:cNvPr>
                <p:cNvSpPr/>
                <p:nvPr/>
              </p:nvSpPr>
              <p:spPr>
                <a:xfrm rot="-10800000">
                  <a:off x="4162806"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9" name="Freeform 308">
                  <a:extLst>
                    <a:ext uri="{FF2B5EF4-FFF2-40B4-BE49-F238E27FC236}">
                      <a16:creationId xmlns:a16="http://schemas.microsoft.com/office/drawing/2014/main" id="{07ED4973-7222-BAA1-6A27-518BD853F865}"/>
                    </a:ext>
                  </a:extLst>
                </p:cNvPr>
                <p:cNvSpPr/>
                <p:nvPr/>
              </p:nvSpPr>
              <p:spPr>
                <a:xfrm rot="-10800000">
                  <a:off x="4162806"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0" name="Freeform 309">
                  <a:extLst>
                    <a:ext uri="{FF2B5EF4-FFF2-40B4-BE49-F238E27FC236}">
                      <a16:creationId xmlns:a16="http://schemas.microsoft.com/office/drawing/2014/main" id="{F9CF0573-2FDF-8AC0-A9FC-6AFFB8DEC7D1}"/>
                    </a:ext>
                  </a:extLst>
                </p:cNvPr>
                <p:cNvSpPr/>
                <p:nvPr/>
              </p:nvSpPr>
              <p:spPr>
                <a:xfrm rot="-10800000">
                  <a:off x="4079682"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1" name="Freeform 310">
                  <a:extLst>
                    <a:ext uri="{FF2B5EF4-FFF2-40B4-BE49-F238E27FC236}">
                      <a16:creationId xmlns:a16="http://schemas.microsoft.com/office/drawing/2014/main" id="{6ECA375C-CF2D-E36B-BABC-670D3FAD3DCD}"/>
                    </a:ext>
                  </a:extLst>
                </p:cNvPr>
                <p:cNvSpPr/>
                <p:nvPr/>
              </p:nvSpPr>
              <p:spPr>
                <a:xfrm rot="-10800000">
                  <a:off x="4079682"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2" name="Freeform 311">
                  <a:extLst>
                    <a:ext uri="{FF2B5EF4-FFF2-40B4-BE49-F238E27FC236}">
                      <a16:creationId xmlns:a16="http://schemas.microsoft.com/office/drawing/2014/main" id="{96216F74-5291-4A41-6B5A-09327F27811F}"/>
                    </a:ext>
                  </a:extLst>
                </p:cNvPr>
                <p:cNvSpPr/>
                <p:nvPr/>
              </p:nvSpPr>
              <p:spPr>
                <a:xfrm rot="-10800000">
                  <a:off x="4079682"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3" name="Freeform 312">
                  <a:extLst>
                    <a:ext uri="{FF2B5EF4-FFF2-40B4-BE49-F238E27FC236}">
                      <a16:creationId xmlns:a16="http://schemas.microsoft.com/office/drawing/2014/main" id="{E9C27A2A-F2F4-6F68-1EC2-70AA2F3A3C16}"/>
                    </a:ext>
                  </a:extLst>
                </p:cNvPr>
                <p:cNvSpPr/>
                <p:nvPr/>
              </p:nvSpPr>
              <p:spPr>
                <a:xfrm rot="-10800000">
                  <a:off x="4079682"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4" name="Freeform 313">
                  <a:extLst>
                    <a:ext uri="{FF2B5EF4-FFF2-40B4-BE49-F238E27FC236}">
                      <a16:creationId xmlns:a16="http://schemas.microsoft.com/office/drawing/2014/main" id="{DE258E13-30D7-0303-E301-0DA9FFE3B3FC}"/>
                    </a:ext>
                  </a:extLst>
                </p:cNvPr>
                <p:cNvSpPr/>
                <p:nvPr/>
              </p:nvSpPr>
              <p:spPr>
                <a:xfrm rot="-10800000">
                  <a:off x="4079682"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5" name="Freeform 314">
                  <a:extLst>
                    <a:ext uri="{FF2B5EF4-FFF2-40B4-BE49-F238E27FC236}">
                      <a16:creationId xmlns:a16="http://schemas.microsoft.com/office/drawing/2014/main" id="{A029BD8F-82E3-9DBB-5E31-9A1CCBDF52C6}"/>
                    </a:ext>
                  </a:extLst>
                </p:cNvPr>
                <p:cNvSpPr/>
                <p:nvPr/>
              </p:nvSpPr>
              <p:spPr>
                <a:xfrm rot="-10800000">
                  <a:off x="4079682"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6" name="Freeform 315">
                  <a:extLst>
                    <a:ext uri="{FF2B5EF4-FFF2-40B4-BE49-F238E27FC236}">
                      <a16:creationId xmlns:a16="http://schemas.microsoft.com/office/drawing/2014/main" id="{B07D6BD5-0D9D-B700-6190-953BD106DBEE}"/>
                    </a:ext>
                  </a:extLst>
                </p:cNvPr>
                <p:cNvSpPr/>
                <p:nvPr/>
              </p:nvSpPr>
              <p:spPr>
                <a:xfrm rot="-10800000">
                  <a:off x="3996532"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7" name="Freeform 316">
                  <a:extLst>
                    <a:ext uri="{FF2B5EF4-FFF2-40B4-BE49-F238E27FC236}">
                      <a16:creationId xmlns:a16="http://schemas.microsoft.com/office/drawing/2014/main" id="{0F0F1CB5-863D-FAF7-E8E3-6B3CA6D15ACD}"/>
                    </a:ext>
                  </a:extLst>
                </p:cNvPr>
                <p:cNvSpPr/>
                <p:nvPr/>
              </p:nvSpPr>
              <p:spPr>
                <a:xfrm rot="-10800000">
                  <a:off x="3996532"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8" name="Freeform 317">
                  <a:extLst>
                    <a:ext uri="{FF2B5EF4-FFF2-40B4-BE49-F238E27FC236}">
                      <a16:creationId xmlns:a16="http://schemas.microsoft.com/office/drawing/2014/main" id="{FC9CA8A6-A45E-F29F-0C0C-239BEC879344}"/>
                    </a:ext>
                  </a:extLst>
                </p:cNvPr>
                <p:cNvSpPr/>
                <p:nvPr/>
              </p:nvSpPr>
              <p:spPr>
                <a:xfrm rot="-10800000">
                  <a:off x="3996532"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9" name="Freeform 318">
                  <a:extLst>
                    <a:ext uri="{FF2B5EF4-FFF2-40B4-BE49-F238E27FC236}">
                      <a16:creationId xmlns:a16="http://schemas.microsoft.com/office/drawing/2014/main" id="{0DBCBBCB-E97D-2C24-924A-C9821186E133}"/>
                    </a:ext>
                  </a:extLst>
                </p:cNvPr>
                <p:cNvSpPr/>
                <p:nvPr/>
              </p:nvSpPr>
              <p:spPr>
                <a:xfrm rot="-10800000">
                  <a:off x="3996532"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0" name="Freeform 319">
                  <a:extLst>
                    <a:ext uri="{FF2B5EF4-FFF2-40B4-BE49-F238E27FC236}">
                      <a16:creationId xmlns:a16="http://schemas.microsoft.com/office/drawing/2014/main" id="{C2A7939C-9CA9-4BFE-C0B5-FBB03B7A32F0}"/>
                    </a:ext>
                  </a:extLst>
                </p:cNvPr>
                <p:cNvSpPr/>
                <p:nvPr/>
              </p:nvSpPr>
              <p:spPr>
                <a:xfrm rot="-10800000">
                  <a:off x="3996532"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1" name="Freeform 320">
                  <a:extLst>
                    <a:ext uri="{FF2B5EF4-FFF2-40B4-BE49-F238E27FC236}">
                      <a16:creationId xmlns:a16="http://schemas.microsoft.com/office/drawing/2014/main" id="{7E916043-34FC-754D-DA8A-655F357A5CAA}"/>
                    </a:ext>
                  </a:extLst>
                </p:cNvPr>
                <p:cNvSpPr/>
                <p:nvPr/>
              </p:nvSpPr>
              <p:spPr>
                <a:xfrm rot="-10800000">
                  <a:off x="3996532"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2" name="Freeform 321">
                  <a:extLst>
                    <a:ext uri="{FF2B5EF4-FFF2-40B4-BE49-F238E27FC236}">
                      <a16:creationId xmlns:a16="http://schemas.microsoft.com/office/drawing/2014/main" id="{1C299CBA-5046-0C22-EC31-FA1C84801CA3}"/>
                    </a:ext>
                  </a:extLst>
                </p:cNvPr>
                <p:cNvSpPr/>
                <p:nvPr/>
              </p:nvSpPr>
              <p:spPr>
                <a:xfrm rot="-10800000">
                  <a:off x="2629823"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3" name="Freeform 322">
                  <a:extLst>
                    <a:ext uri="{FF2B5EF4-FFF2-40B4-BE49-F238E27FC236}">
                      <a16:creationId xmlns:a16="http://schemas.microsoft.com/office/drawing/2014/main" id="{4EB8471F-1290-0A88-5A88-0642E3B4C91F}"/>
                    </a:ext>
                  </a:extLst>
                </p:cNvPr>
                <p:cNvSpPr/>
                <p:nvPr/>
              </p:nvSpPr>
              <p:spPr>
                <a:xfrm rot="-10800000">
                  <a:off x="2591994"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4" name="Freeform 323">
                  <a:extLst>
                    <a:ext uri="{FF2B5EF4-FFF2-40B4-BE49-F238E27FC236}">
                      <a16:creationId xmlns:a16="http://schemas.microsoft.com/office/drawing/2014/main" id="{7C9B54FF-2A76-E7FB-AE59-D0554C2946D4}"/>
                    </a:ext>
                  </a:extLst>
                </p:cNvPr>
                <p:cNvSpPr/>
                <p:nvPr/>
              </p:nvSpPr>
              <p:spPr>
                <a:xfrm rot="-10800000">
                  <a:off x="2629823"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5" name="Freeform 324">
                  <a:extLst>
                    <a:ext uri="{FF2B5EF4-FFF2-40B4-BE49-F238E27FC236}">
                      <a16:creationId xmlns:a16="http://schemas.microsoft.com/office/drawing/2014/main" id="{FBA1B99C-8692-E7D7-C5F3-A63C987C2824}"/>
                    </a:ext>
                  </a:extLst>
                </p:cNvPr>
                <p:cNvSpPr/>
                <p:nvPr/>
              </p:nvSpPr>
              <p:spPr>
                <a:xfrm rot="-10800000">
                  <a:off x="2591994"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6" name="Freeform 325">
                  <a:extLst>
                    <a:ext uri="{FF2B5EF4-FFF2-40B4-BE49-F238E27FC236}">
                      <a16:creationId xmlns:a16="http://schemas.microsoft.com/office/drawing/2014/main" id="{A367579A-31D4-78E6-4935-5ABF1CF8E88D}"/>
                    </a:ext>
                  </a:extLst>
                </p:cNvPr>
                <p:cNvSpPr/>
                <p:nvPr/>
              </p:nvSpPr>
              <p:spPr>
                <a:xfrm rot="-10800000">
                  <a:off x="2556258"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7" name="Freeform 326">
                  <a:extLst>
                    <a:ext uri="{FF2B5EF4-FFF2-40B4-BE49-F238E27FC236}">
                      <a16:creationId xmlns:a16="http://schemas.microsoft.com/office/drawing/2014/main" id="{8BA16EAF-5BF7-AC43-01F8-429D1522E556}"/>
                    </a:ext>
                  </a:extLst>
                </p:cNvPr>
                <p:cNvSpPr/>
                <p:nvPr/>
              </p:nvSpPr>
              <p:spPr>
                <a:xfrm rot="-10800000">
                  <a:off x="2518429"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8" name="Freeform 327">
                  <a:extLst>
                    <a:ext uri="{FF2B5EF4-FFF2-40B4-BE49-F238E27FC236}">
                      <a16:creationId xmlns:a16="http://schemas.microsoft.com/office/drawing/2014/main" id="{C604A4E8-C293-2A90-B41C-1E7311E5AF5F}"/>
                    </a:ext>
                  </a:extLst>
                </p:cNvPr>
                <p:cNvSpPr/>
                <p:nvPr/>
              </p:nvSpPr>
              <p:spPr>
                <a:xfrm rot="-10800000">
                  <a:off x="2629823"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9" name="Freeform 328">
                  <a:extLst>
                    <a:ext uri="{FF2B5EF4-FFF2-40B4-BE49-F238E27FC236}">
                      <a16:creationId xmlns:a16="http://schemas.microsoft.com/office/drawing/2014/main" id="{382CD70A-8A40-BDDF-050C-1610657FEFB3}"/>
                    </a:ext>
                  </a:extLst>
                </p:cNvPr>
                <p:cNvSpPr/>
                <p:nvPr/>
              </p:nvSpPr>
              <p:spPr>
                <a:xfrm rot="-10800000">
                  <a:off x="2591994"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0" name="Freeform 329">
                  <a:extLst>
                    <a:ext uri="{FF2B5EF4-FFF2-40B4-BE49-F238E27FC236}">
                      <a16:creationId xmlns:a16="http://schemas.microsoft.com/office/drawing/2014/main" id="{EBD7C0FE-BC7E-7712-7C24-DD90622CD9FE}"/>
                    </a:ext>
                  </a:extLst>
                </p:cNvPr>
                <p:cNvSpPr/>
                <p:nvPr/>
              </p:nvSpPr>
              <p:spPr>
                <a:xfrm rot="-10800000">
                  <a:off x="2629823"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1" name="Freeform 330">
                  <a:extLst>
                    <a:ext uri="{FF2B5EF4-FFF2-40B4-BE49-F238E27FC236}">
                      <a16:creationId xmlns:a16="http://schemas.microsoft.com/office/drawing/2014/main" id="{8D45A53D-AE52-4669-875C-91F0A6869500}"/>
                    </a:ext>
                  </a:extLst>
                </p:cNvPr>
                <p:cNvSpPr/>
                <p:nvPr/>
              </p:nvSpPr>
              <p:spPr>
                <a:xfrm rot="-10800000">
                  <a:off x="2591994"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2" name="Freeform 331">
                  <a:extLst>
                    <a:ext uri="{FF2B5EF4-FFF2-40B4-BE49-F238E27FC236}">
                      <a16:creationId xmlns:a16="http://schemas.microsoft.com/office/drawing/2014/main" id="{F4C65079-5A38-DF64-5F8A-EBFC199023C9}"/>
                    </a:ext>
                  </a:extLst>
                </p:cNvPr>
                <p:cNvSpPr/>
                <p:nvPr/>
              </p:nvSpPr>
              <p:spPr>
                <a:xfrm rot="-10800000">
                  <a:off x="2556258"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3" name="Freeform 332">
                  <a:extLst>
                    <a:ext uri="{FF2B5EF4-FFF2-40B4-BE49-F238E27FC236}">
                      <a16:creationId xmlns:a16="http://schemas.microsoft.com/office/drawing/2014/main" id="{86BBD1EC-15F9-59E8-523F-EBAA8C087383}"/>
                    </a:ext>
                  </a:extLst>
                </p:cNvPr>
                <p:cNvSpPr/>
                <p:nvPr/>
              </p:nvSpPr>
              <p:spPr>
                <a:xfrm rot="-10800000">
                  <a:off x="2518429"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4" name="Freeform 333">
                  <a:extLst>
                    <a:ext uri="{FF2B5EF4-FFF2-40B4-BE49-F238E27FC236}">
                      <a16:creationId xmlns:a16="http://schemas.microsoft.com/office/drawing/2014/main" id="{57FD5BFE-FE9A-010E-9379-4A1C28BA1E1C}"/>
                    </a:ext>
                  </a:extLst>
                </p:cNvPr>
                <p:cNvSpPr/>
                <p:nvPr/>
              </p:nvSpPr>
              <p:spPr>
                <a:xfrm rot="-10800000">
                  <a:off x="2629823"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5" name="Freeform 334">
                  <a:extLst>
                    <a:ext uri="{FF2B5EF4-FFF2-40B4-BE49-F238E27FC236}">
                      <a16:creationId xmlns:a16="http://schemas.microsoft.com/office/drawing/2014/main" id="{F8EE150F-A3D7-46BA-E905-5C4E551564FF}"/>
                    </a:ext>
                  </a:extLst>
                </p:cNvPr>
                <p:cNvSpPr/>
                <p:nvPr/>
              </p:nvSpPr>
              <p:spPr>
                <a:xfrm rot="-10800000">
                  <a:off x="2591994"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6" name="Freeform 335">
                  <a:extLst>
                    <a:ext uri="{FF2B5EF4-FFF2-40B4-BE49-F238E27FC236}">
                      <a16:creationId xmlns:a16="http://schemas.microsoft.com/office/drawing/2014/main" id="{4B95A410-2CD8-D749-2D0B-FF056023D3D1}"/>
                    </a:ext>
                  </a:extLst>
                </p:cNvPr>
                <p:cNvSpPr/>
                <p:nvPr/>
              </p:nvSpPr>
              <p:spPr>
                <a:xfrm rot="-10800000">
                  <a:off x="2629823"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7" name="Freeform 336">
                  <a:extLst>
                    <a:ext uri="{FF2B5EF4-FFF2-40B4-BE49-F238E27FC236}">
                      <a16:creationId xmlns:a16="http://schemas.microsoft.com/office/drawing/2014/main" id="{15D47516-F432-C859-11B3-6DB4177CDBFD}"/>
                    </a:ext>
                  </a:extLst>
                </p:cNvPr>
                <p:cNvSpPr/>
                <p:nvPr/>
              </p:nvSpPr>
              <p:spPr>
                <a:xfrm rot="-10800000">
                  <a:off x="2591994"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8" name="Freeform 337">
                  <a:extLst>
                    <a:ext uri="{FF2B5EF4-FFF2-40B4-BE49-F238E27FC236}">
                      <a16:creationId xmlns:a16="http://schemas.microsoft.com/office/drawing/2014/main" id="{2F93C340-7DCE-4ADF-2BB9-37B6677E2B26}"/>
                    </a:ext>
                  </a:extLst>
                </p:cNvPr>
                <p:cNvSpPr/>
                <p:nvPr/>
              </p:nvSpPr>
              <p:spPr>
                <a:xfrm rot="-10800000">
                  <a:off x="2556258"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9" name="Freeform 338">
                  <a:extLst>
                    <a:ext uri="{FF2B5EF4-FFF2-40B4-BE49-F238E27FC236}">
                      <a16:creationId xmlns:a16="http://schemas.microsoft.com/office/drawing/2014/main" id="{6A8F3666-1815-08F2-B290-EF5C90601BDD}"/>
                    </a:ext>
                  </a:extLst>
                </p:cNvPr>
                <p:cNvSpPr/>
                <p:nvPr/>
              </p:nvSpPr>
              <p:spPr>
                <a:xfrm rot="-10800000">
                  <a:off x="2518429"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0" name="Freeform 339">
                  <a:extLst>
                    <a:ext uri="{FF2B5EF4-FFF2-40B4-BE49-F238E27FC236}">
                      <a16:creationId xmlns:a16="http://schemas.microsoft.com/office/drawing/2014/main" id="{BFAE2675-008F-02C6-A9E7-E179231BC7D6}"/>
                    </a:ext>
                  </a:extLst>
                </p:cNvPr>
                <p:cNvSpPr/>
                <p:nvPr/>
              </p:nvSpPr>
              <p:spPr>
                <a:xfrm rot="-10800000">
                  <a:off x="2477084"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1" name="Freeform 340">
                  <a:extLst>
                    <a:ext uri="{FF2B5EF4-FFF2-40B4-BE49-F238E27FC236}">
                      <a16:creationId xmlns:a16="http://schemas.microsoft.com/office/drawing/2014/main" id="{3EC93ADA-D6C9-26EE-4398-B5F652EE9033}"/>
                    </a:ext>
                  </a:extLst>
                </p:cNvPr>
                <p:cNvSpPr/>
                <p:nvPr/>
              </p:nvSpPr>
              <p:spPr>
                <a:xfrm rot="-10800000">
                  <a:off x="2477084"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2" name="Freeform 341">
                  <a:extLst>
                    <a:ext uri="{FF2B5EF4-FFF2-40B4-BE49-F238E27FC236}">
                      <a16:creationId xmlns:a16="http://schemas.microsoft.com/office/drawing/2014/main" id="{3BACC9F5-0752-0D56-0EC2-3F4EA37C7244}"/>
                    </a:ext>
                  </a:extLst>
                </p:cNvPr>
                <p:cNvSpPr/>
                <p:nvPr/>
              </p:nvSpPr>
              <p:spPr>
                <a:xfrm rot="-10800000">
                  <a:off x="2439255"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3" name="Freeform 342">
                  <a:extLst>
                    <a:ext uri="{FF2B5EF4-FFF2-40B4-BE49-F238E27FC236}">
                      <a16:creationId xmlns:a16="http://schemas.microsoft.com/office/drawing/2014/main" id="{E2C3D369-C402-6EAE-49A2-A848069E8AD1}"/>
                    </a:ext>
                  </a:extLst>
                </p:cNvPr>
                <p:cNvSpPr/>
                <p:nvPr/>
              </p:nvSpPr>
              <p:spPr>
                <a:xfrm rot="-10800000">
                  <a:off x="3571391"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4" name="Freeform 343">
                  <a:extLst>
                    <a:ext uri="{FF2B5EF4-FFF2-40B4-BE49-F238E27FC236}">
                      <a16:creationId xmlns:a16="http://schemas.microsoft.com/office/drawing/2014/main" id="{2CDD9CBB-651B-F2C6-FF98-FE07AEE43F98}"/>
                    </a:ext>
                  </a:extLst>
                </p:cNvPr>
                <p:cNvSpPr/>
                <p:nvPr/>
              </p:nvSpPr>
              <p:spPr>
                <a:xfrm rot="-10800000">
                  <a:off x="3506886"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5" name="Freeform 344">
                  <a:extLst>
                    <a:ext uri="{FF2B5EF4-FFF2-40B4-BE49-F238E27FC236}">
                      <a16:creationId xmlns:a16="http://schemas.microsoft.com/office/drawing/2014/main" id="{81B47872-9830-4CA0-E974-077364DB2A25}"/>
                    </a:ext>
                  </a:extLst>
                </p:cNvPr>
                <p:cNvSpPr/>
                <p:nvPr/>
              </p:nvSpPr>
              <p:spPr>
                <a:xfrm rot="-10800000">
                  <a:off x="3442380"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6" name="Freeform 345">
                  <a:extLst>
                    <a:ext uri="{FF2B5EF4-FFF2-40B4-BE49-F238E27FC236}">
                      <a16:creationId xmlns:a16="http://schemas.microsoft.com/office/drawing/2014/main" id="{3E2F1F39-218E-2D21-144D-7670DE29A166}"/>
                    </a:ext>
                  </a:extLst>
                </p:cNvPr>
                <p:cNvSpPr/>
                <p:nvPr/>
              </p:nvSpPr>
              <p:spPr>
                <a:xfrm rot="-10800000">
                  <a:off x="3377874"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7" name="Freeform 346">
                  <a:extLst>
                    <a:ext uri="{FF2B5EF4-FFF2-40B4-BE49-F238E27FC236}">
                      <a16:creationId xmlns:a16="http://schemas.microsoft.com/office/drawing/2014/main" id="{8587FB36-3E37-407E-99D4-8F38C47460FF}"/>
                    </a:ext>
                  </a:extLst>
                </p:cNvPr>
                <p:cNvSpPr/>
                <p:nvPr/>
              </p:nvSpPr>
              <p:spPr>
                <a:xfrm rot="-10800000">
                  <a:off x="3571391"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8" name="Freeform 347">
                  <a:extLst>
                    <a:ext uri="{FF2B5EF4-FFF2-40B4-BE49-F238E27FC236}">
                      <a16:creationId xmlns:a16="http://schemas.microsoft.com/office/drawing/2014/main" id="{3BA898D0-4361-E16B-4474-7EE341262E1E}"/>
                    </a:ext>
                  </a:extLst>
                </p:cNvPr>
                <p:cNvSpPr/>
                <p:nvPr/>
              </p:nvSpPr>
              <p:spPr>
                <a:xfrm rot="-10800000">
                  <a:off x="3506886"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9" name="Freeform 348">
                  <a:extLst>
                    <a:ext uri="{FF2B5EF4-FFF2-40B4-BE49-F238E27FC236}">
                      <a16:creationId xmlns:a16="http://schemas.microsoft.com/office/drawing/2014/main" id="{1A8CA39F-9B96-BC82-83D3-BEC54B53AEE9}"/>
                    </a:ext>
                  </a:extLst>
                </p:cNvPr>
                <p:cNvSpPr/>
                <p:nvPr/>
              </p:nvSpPr>
              <p:spPr>
                <a:xfrm rot="-10800000">
                  <a:off x="3442380"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0" name="Freeform 349">
                  <a:extLst>
                    <a:ext uri="{FF2B5EF4-FFF2-40B4-BE49-F238E27FC236}">
                      <a16:creationId xmlns:a16="http://schemas.microsoft.com/office/drawing/2014/main" id="{D44CAA69-68B9-6026-98A8-D040D7801669}"/>
                    </a:ext>
                  </a:extLst>
                </p:cNvPr>
                <p:cNvSpPr/>
                <p:nvPr/>
              </p:nvSpPr>
              <p:spPr>
                <a:xfrm rot="-10800000">
                  <a:off x="3377874"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1" name="Freeform 350">
                  <a:extLst>
                    <a:ext uri="{FF2B5EF4-FFF2-40B4-BE49-F238E27FC236}">
                      <a16:creationId xmlns:a16="http://schemas.microsoft.com/office/drawing/2014/main" id="{83C5958A-6A42-30BA-C345-00334A46D29A}"/>
                    </a:ext>
                  </a:extLst>
                </p:cNvPr>
                <p:cNvSpPr/>
                <p:nvPr/>
              </p:nvSpPr>
              <p:spPr>
                <a:xfrm rot="-10800000">
                  <a:off x="3571391"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2" name="Freeform 351">
                  <a:extLst>
                    <a:ext uri="{FF2B5EF4-FFF2-40B4-BE49-F238E27FC236}">
                      <a16:creationId xmlns:a16="http://schemas.microsoft.com/office/drawing/2014/main" id="{17C5A86F-98BD-10E6-0020-6CD35C4A1368}"/>
                    </a:ext>
                  </a:extLst>
                </p:cNvPr>
                <p:cNvSpPr/>
                <p:nvPr/>
              </p:nvSpPr>
              <p:spPr>
                <a:xfrm rot="-10800000">
                  <a:off x="3506886"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3" name="Freeform 352">
                  <a:extLst>
                    <a:ext uri="{FF2B5EF4-FFF2-40B4-BE49-F238E27FC236}">
                      <a16:creationId xmlns:a16="http://schemas.microsoft.com/office/drawing/2014/main" id="{B0B4F459-5101-043B-1C74-0EADA9BF0683}"/>
                    </a:ext>
                  </a:extLst>
                </p:cNvPr>
                <p:cNvSpPr/>
                <p:nvPr/>
              </p:nvSpPr>
              <p:spPr>
                <a:xfrm rot="-10800000">
                  <a:off x="3442380"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4" name="Freeform 353">
                  <a:extLst>
                    <a:ext uri="{FF2B5EF4-FFF2-40B4-BE49-F238E27FC236}">
                      <a16:creationId xmlns:a16="http://schemas.microsoft.com/office/drawing/2014/main" id="{A5E952C7-E710-F5C3-21ED-876BF1FA7463}"/>
                    </a:ext>
                  </a:extLst>
                </p:cNvPr>
                <p:cNvSpPr/>
                <p:nvPr/>
              </p:nvSpPr>
              <p:spPr>
                <a:xfrm rot="-10800000">
                  <a:off x="3377874"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5" name="Freeform 354">
                  <a:extLst>
                    <a:ext uri="{FF2B5EF4-FFF2-40B4-BE49-F238E27FC236}">
                      <a16:creationId xmlns:a16="http://schemas.microsoft.com/office/drawing/2014/main" id="{61A64980-6172-54E5-5160-BFD6939EF996}"/>
                    </a:ext>
                  </a:extLst>
                </p:cNvPr>
                <p:cNvSpPr/>
                <p:nvPr/>
              </p:nvSpPr>
              <p:spPr>
                <a:xfrm rot="-10800000">
                  <a:off x="3571391"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6" name="Freeform 355">
                  <a:extLst>
                    <a:ext uri="{FF2B5EF4-FFF2-40B4-BE49-F238E27FC236}">
                      <a16:creationId xmlns:a16="http://schemas.microsoft.com/office/drawing/2014/main" id="{806EA581-AB17-10F4-B8A3-DD2E89A57E19}"/>
                    </a:ext>
                  </a:extLst>
                </p:cNvPr>
                <p:cNvSpPr/>
                <p:nvPr/>
              </p:nvSpPr>
              <p:spPr>
                <a:xfrm rot="-10800000">
                  <a:off x="3506886"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7" name="Freeform 356">
                  <a:extLst>
                    <a:ext uri="{FF2B5EF4-FFF2-40B4-BE49-F238E27FC236}">
                      <a16:creationId xmlns:a16="http://schemas.microsoft.com/office/drawing/2014/main" id="{2758FC96-3698-2867-D38B-CD0AA712F019}"/>
                    </a:ext>
                  </a:extLst>
                </p:cNvPr>
                <p:cNvSpPr/>
                <p:nvPr/>
              </p:nvSpPr>
              <p:spPr>
                <a:xfrm rot="-10800000">
                  <a:off x="3442380"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8" name="Freeform 357">
                  <a:extLst>
                    <a:ext uri="{FF2B5EF4-FFF2-40B4-BE49-F238E27FC236}">
                      <a16:creationId xmlns:a16="http://schemas.microsoft.com/office/drawing/2014/main" id="{A08D9B73-7853-C67B-A69F-E34EB2CD86CB}"/>
                    </a:ext>
                  </a:extLst>
                </p:cNvPr>
                <p:cNvSpPr/>
                <p:nvPr/>
              </p:nvSpPr>
              <p:spPr>
                <a:xfrm rot="-10800000">
                  <a:off x="3377874"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9" name="Freeform 358">
                  <a:extLst>
                    <a:ext uri="{FF2B5EF4-FFF2-40B4-BE49-F238E27FC236}">
                      <a16:creationId xmlns:a16="http://schemas.microsoft.com/office/drawing/2014/main" id="{65C73DC1-1F31-4C23-DB58-EAD8FA2BD111}"/>
                    </a:ext>
                  </a:extLst>
                </p:cNvPr>
                <p:cNvSpPr/>
                <p:nvPr/>
              </p:nvSpPr>
              <p:spPr>
                <a:xfrm rot="-10800000">
                  <a:off x="3571391"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0" name="Freeform 359">
                  <a:extLst>
                    <a:ext uri="{FF2B5EF4-FFF2-40B4-BE49-F238E27FC236}">
                      <a16:creationId xmlns:a16="http://schemas.microsoft.com/office/drawing/2014/main" id="{AA018ADE-BB99-874D-72B0-94867949DDD9}"/>
                    </a:ext>
                  </a:extLst>
                </p:cNvPr>
                <p:cNvSpPr/>
                <p:nvPr/>
              </p:nvSpPr>
              <p:spPr>
                <a:xfrm rot="-10800000">
                  <a:off x="3506886"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1" name="Freeform 360">
                  <a:extLst>
                    <a:ext uri="{FF2B5EF4-FFF2-40B4-BE49-F238E27FC236}">
                      <a16:creationId xmlns:a16="http://schemas.microsoft.com/office/drawing/2014/main" id="{793D8B05-E0EC-7ED2-9ACA-572C2CF5E97A}"/>
                    </a:ext>
                  </a:extLst>
                </p:cNvPr>
                <p:cNvSpPr/>
                <p:nvPr/>
              </p:nvSpPr>
              <p:spPr>
                <a:xfrm rot="-10800000">
                  <a:off x="3442380"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2" name="Freeform 361">
                  <a:extLst>
                    <a:ext uri="{FF2B5EF4-FFF2-40B4-BE49-F238E27FC236}">
                      <a16:creationId xmlns:a16="http://schemas.microsoft.com/office/drawing/2014/main" id="{DD196318-9ACB-9FFB-23DA-6C9DC9A19AB7}"/>
                    </a:ext>
                  </a:extLst>
                </p:cNvPr>
                <p:cNvSpPr/>
                <p:nvPr/>
              </p:nvSpPr>
              <p:spPr>
                <a:xfrm rot="-10800000">
                  <a:off x="3571391" y="541227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3" name="Freeform 362">
                  <a:extLst>
                    <a:ext uri="{FF2B5EF4-FFF2-40B4-BE49-F238E27FC236}">
                      <a16:creationId xmlns:a16="http://schemas.microsoft.com/office/drawing/2014/main" id="{9AC53FBC-997D-E3B7-A9DF-3C210B258E46}"/>
                    </a:ext>
                  </a:extLst>
                </p:cNvPr>
                <p:cNvSpPr/>
                <p:nvPr/>
              </p:nvSpPr>
              <p:spPr>
                <a:xfrm rot="-10800000">
                  <a:off x="3506886" y="541227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4" name="Freeform 363">
                  <a:extLst>
                    <a:ext uri="{FF2B5EF4-FFF2-40B4-BE49-F238E27FC236}">
                      <a16:creationId xmlns:a16="http://schemas.microsoft.com/office/drawing/2014/main" id="{D3C848B1-B570-D8A0-95F4-5473435F02C3}"/>
                    </a:ext>
                  </a:extLst>
                </p:cNvPr>
                <p:cNvSpPr/>
                <p:nvPr/>
              </p:nvSpPr>
              <p:spPr>
                <a:xfrm rot="-10800000">
                  <a:off x="3442380" y="541227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5" name="Freeform 364">
                  <a:extLst>
                    <a:ext uri="{FF2B5EF4-FFF2-40B4-BE49-F238E27FC236}">
                      <a16:creationId xmlns:a16="http://schemas.microsoft.com/office/drawing/2014/main" id="{68D6B500-80B1-AE88-749C-40DCD086DB51}"/>
                    </a:ext>
                  </a:extLst>
                </p:cNvPr>
                <p:cNvSpPr/>
                <p:nvPr/>
              </p:nvSpPr>
              <p:spPr>
                <a:xfrm rot="-10800000">
                  <a:off x="3377874"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6" name="Freeform 365">
                  <a:extLst>
                    <a:ext uri="{FF2B5EF4-FFF2-40B4-BE49-F238E27FC236}">
                      <a16:creationId xmlns:a16="http://schemas.microsoft.com/office/drawing/2014/main" id="{5AD4C382-2E21-9487-D435-940A728515E9}"/>
                    </a:ext>
                  </a:extLst>
                </p:cNvPr>
                <p:cNvSpPr/>
                <p:nvPr/>
              </p:nvSpPr>
              <p:spPr>
                <a:xfrm rot="-10800000">
                  <a:off x="2104770" y="5141719"/>
                  <a:ext cx="13246" cy="30797"/>
                </a:xfrm>
                <a:custGeom>
                  <a:avLst/>
                  <a:gdLst>
                    <a:gd name="connsiteX0" fmla="*/ 0 w 13246"/>
                    <a:gd name="connsiteY0" fmla="*/ 0 h 30797"/>
                    <a:gd name="connsiteX1" fmla="*/ 13246 w 13246"/>
                    <a:gd name="connsiteY1" fmla="*/ 0 h 30797"/>
                    <a:gd name="connsiteX2" fmla="*/ 13246 w 13246"/>
                    <a:gd name="connsiteY2" fmla="*/ 30798 h 30797"/>
                    <a:gd name="connsiteX3" fmla="*/ 0 w 13246"/>
                    <a:gd name="connsiteY3" fmla="*/ 30798 h 30797"/>
                  </a:gdLst>
                  <a:ahLst/>
                  <a:cxnLst>
                    <a:cxn ang="0">
                      <a:pos x="connsiteX0" y="connsiteY0"/>
                    </a:cxn>
                    <a:cxn ang="0">
                      <a:pos x="connsiteX1" y="connsiteY1"/>
                    </a:cxn>
                    <a:cxn ang="0">
                      <a:pos x="connsiteX2" y="connsiteY2"/>
                    </a:cxn>
                    <a:cxn ang="0">
                      <a:pos x="connsiteX3" y="connsiteY3"/>
                    </a:cxn>
                  </a:cxnLst>
                  <a:rect l="l" t="t" r="r" b="b"/>
                  <a:pathLst>
                    <a:path w="13246" h="30797">
                      <a:moveTo>
                        <a:pt x="0" y="0"/>
                      </a:moveTo>
                      <a:lnTo>
                        <a:pt x="13246" y="0"/>
                      </a:lnTo>
                      <a:lnTo>
                        <a:pt x="13246" y="30798"/>
                      </a:lnTo>
                      <a:lnTo>
                        <a:pt x="0" y="30798"/>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7" name="Freeform 366">
                  <a:extLst>
                    <a:ext uri="{FF2B5EF4-FFF2-40B4-BE49-F238E27FC236}">
                      <a16:creationId xmlns:a16="http://schemas.microsoft.com/office/drawing/2014/main" id="{FEB25958-52FE-3579-081A-251BEA84B71C}"/>
                    </a:ext>
                  </a:extLst>
                </p:cNvPr>
                <p:cNvSpPr/>
                <p:nvPr/>
              </p:nvSpPr>
              <p:spPr>
                <a:xfrm rot="-10800000">
                  <a:off x="2104770" y="5191424"/>
                  <a:ext cx="13246" cy="30797"/>
                </a:xfrm>
                <a:custGeom>
                  <a:avLst/>
                  <a:gdLst>
                    <a:gd name="connsiteX0" fmla="*/ 0 w 13246"/>
                    <a:gd name="connsiteY0" fmla="*/ 0 h 30797"/>
                    <a:gd name="connsiteX1" fmla="*/ 13246 w 13246"/>
                    <a:gd name="connsiteY1" fmla="*/ 0 h 30797"/>
                    <a:gd name="connsiteX2" fmla="*/ 13246 w 13246"/>
                    <a:gd name="connsiteY2" fmla="*/ 30798 h 30797"/>
                    <a:gd name="connsiteX3" fmla="*/ 0 w 13246"/>
                    <a:gd name="connsiteY3" fmla="*/ 30798 h 30797"/>
                  </a:gdLst>
                  <a:ahLst/>
                  <a:cxnLst>
                    <a:cxn ang="0">
                      <a:pos x="connsiteX0" y="connsiteY0"/>
                    </a:cxn>
                    <a:cxn ang="0">
                      <a:pos x="connsiteX1" y="connsiteY1"/>
                    </a:cxn>
                    <a:cxn ang="0">
                      <a:pos x="connsiteX2" y="connsiteY2"/>
                    </a:cxn>
                    <a:cxn ang="0">
                      <a:pos x="connsiteX3" y="connsiteY3"/>
                    </a:cxn>
                  </a:cxnLst>
                  <a:rect l="l" t="t" r="r" b="b"/>
                  <a:pathLst>
                    <a:path w="13246" h="30797">
                      <a:moveTo>
                        <a:pt x="0" y="0"/>
                      </a:moveTo>
                      <a:lnTo>
                        <a:pt x="13246" y="0"/>
                      </a:lnTo>
                      <a:lnTo>
                        <a:pt x="13246" y="30798"/>
                      </a:lnTo>
                      <a:lnTo>
                        <a:pt x="0" y="30798"/>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8" name="Freeform 367">
                  <a:extLst>
                    <a:ext uri="{FF2B5EF4-FFF2-40B4-BE49-F238E27FC236}">
                      <a16:creationId xmlns:a16="http://schemas.microsoft.com/office/drawing/2014/main" id="{472F61E8-E912-A1C4-18DC-38BB831F6BAE}"/>
                    </a:ext>
                  </a:extLst>
                </p:cNvPr>
                <p:cNvSpPr/>
                <p:nvPr/>
              </p:nvSpPr>
              <p:spPr>
                <a:xfrm rot="-10800000">
                  <a:off x="2070773" y="5141719"/>
                  <a:ext cx="13246" cy="30797"/>
                </a:xfrm>
                <a:custGeom>
                  <a:avLst/>
                  <a:gdLst>
                    <a:gd name="connsiteX0" fmla="*/ 0 w 13246"/>
                    <a:gd name="connsiteY0" fmla="*/ 0 h 30797"/>
                    <a:gd name="connsiteX1" fmla="*/ 13246 w 13246"/>
                    <a:gd name="connsiteY1" fmla="*/ 0 h 30797"/>
                    <a:gd name="connsiteX2" fmla="*/ 13246 w 13246"/>
                    <a:gd name="connsiteY2" fmla="*/ 30798 h 30797"/>
                    <a:gd name="connsiteX3" fmla="*/ 0 w 13246"/>
                    <a:gd name="connsiteY3" fmla="*/ 30798 h 30797"/>
                  </a:gdLst>
                  <a:ahLst/>
                  <a:cxnLst>
                    <a:cxn ang="0">
                      <a:pos x="connsiteX0" y="connsiteY0"/>
                    </a:cxn>
                    <a:cxn ang="0">
                      <a:pos x="connsiteX1" y="connsiteY1"/>
                    </a:cxn>
                    <a:cxn ang="0">
                      <a:pos x="connsiteX2" y="connsiteY2"/>
                    </a:cxn>
                    <a:cxn ang="0">
                      <a:pos x="connsiteX3" y="connsiteY3"/>
                    </a:cxn>
                  </a:cxnLst>
                  <a:rect l="l" t="t" r="r" b="b"/>
                  <a:pathLst>
                    <a:path w="13246" h="30797">
                      <a:moveTo>
                        <a:pt x="0" y="0"/>
                      </a:moveTo>
                      <a:lnTo>
                        <a:pt x="13246" y="0"/>
                      </a:lnTo>
                      <a:lnTo>
                        <a:pt x="13246" y="30798"/>
                      </a:lnTo>
                      <a:lnTo>
                        <a:pt x="0" y="30798"/>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pic>
          <p:nvPicPr>
            <p:cNvPr id="378" name="Graphic 377">
              <a:extLst>
                <a:ext uri="{FF2B5EF4-FFF2-40B4-BE49-F238E27FC236}">
                  <a16:creationId xmlns:a16="http://schemas.microsoft.com/office/drawing/2014/main" id="{DE8E4603-B34F-903E-DE3A-680DC35B40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542394" y="5044712"/>
              <a:ext cx="790537" cy="730084"/>
            </a:xfrm>
            <a:prstGeom prst="rect">
              <a:avLst/>
            </a:prstGeom>
          </p:spPr>
        </p:pic>
        <p:pic>
          <p:nvPicPr>
            <p:cNvPr id="379" name="Graphic 378">
              <a:extLst>
                <a:ext uri="{FF2B5EF4-FFF2-40B4-BE49-F238E27FC236}">
                  <a16:creationId xmlns:a16="http://schemas.microsoft.com/office/drawing/2014/main" id="{DCCD52D7-8030-4539-76DE-FC5BDFDB827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2189" y="3537987"/>
              <a:ext cx="2503854" cy="2252711"/>
            </a:xfrm>
            <a:prstGeom prst="rect">
              <a:avLst/>
            </a:prstGeom>
          </p:spPr>
        </p:pic>
        <p:pic>
          <p:nvPicPr>
            <p:cNvPr id="380" name="Graphic 379">
              <a:extLst>
                <a:ext uri="{FF2B5EF4-FFF2-40B4-BE49-F238E27FC236}">
                  <a16:creationId xmlns:a16="http://schemas.microsoft.com/office/drawing/2014/main" id="{53048E0C-978B-510F-8C6C-F9C21DDC9EC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23827" y="4893842"/>
              <a:ext cx="557956" cy="881205"/>
            </a:xfrm>
            <a:prstGeom prst="rect">
              <a:avLst/>
            </a:prstGeom>
          </p:spPr>
        </p:pic>
        <p:pic>
          <p:nvPicPr>
            <p:cNvPr id="381" name="Graphic 380">
              <a:extLst>
                <a:ext uri="{FF2B5EF4-FFF2-40B4-BE49-F238E27FC236}">
                  <a16:creationId xmlns:a16="http://schemas.microsoft.com/office/drawing/2014/main" id="{2683EB83-2AD9-DE76-B1A0-F909D27FBC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89971" y="5311436"/>
              <a:ext cx="501726" cy="463359"/>
            </a:xfrm>
            <a:prstGeom prst="rect">
              <a:avLst/>
            </a:prstGeom>
          </p:spPr>
        </p:pic>
      </p:grpSp>
      <p:sp>
        <p:nvSpPr>
          <p:cNvPr id="257" name="Rectangle: Rounded Corners 15">
            <a:extLst>
              <a:ext uri="{FF2B5EF4-FFF2-40B4-BE49-F238E27FC236}">
                <a16:creationId xmlns:a16="http://schemas.microsoft.com/office/drawing/2014/main" id="{902B959B-BFAF-254E-C5F5-7954D93651D6}"/>
              </a:ext>
            </a:extLst>
          </p:cNvPr>
          <p:cNvSpPr/>
          <p:nvPr/>
        </p:nvSpPr>
        <p:spPr>
          <a:xfrm>
            <a:off x="495300" y="5772028"/>
            <a:ext cx="7609630" cy="656515"/>
          </a:xfrm>
          <a:prstGeom prst="roundRect">
            <a:avLst>
              <a:gd name="adj" fmla="val 15371"/>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An aha moment is defined as </a:t>
            </a:r>
            <a:r>
              <a:rPr kumimoji="0" lang="en-US" sz="1400" b="1" i="1" u="none" strike="noStrike" kern="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“a moment of sudden insight or discovery”.</a:t>
            </a:r>
          </a:p>
        </p:txBody>
      </p:sp>
      <p:sp>
        <p:nvSpPr>
          <p:cNvPr id="260" name="Rectangle: Rounded Corners 15">
            <a:extLst>
              <a:ext uri="{FF2B5EF4-FFF2-40B4-BE49-F238E27FC236}">
                <a16:creationId xmlns:a16="http://schemas.microsoft.com/office/drawing/2014/main" id="{20309294-1FC8-2C80-01ED-86843DAEE487}"/>
              </a:ext>
              <a:ext uri="{C183D7F6-B498-43B3-948B-1728B52AA6E4}">
                <adec:decorative xmlns:adec="http://schemas.microsoft.com/office/drawing/2017/decorative" val="1"/>
              </a:ext>
            </a:extLst>
          </p:cNvPr>
          <p:cNvSpPr/>
          <p:nvPr/>
        </p:nvSpPr>
        <p:spPr>
          <a:xfrm>
            <a:off x="8228198" y="1752600"/>
            <a:ext cx="3395090" cy="4019428"/>
          </a:xfrm>
          <a:prstGeom prst="roundRect">
            <a:avLst>
              <a:gd name="adj" fmla="val 2923"/>
            </a:avLst>
          </a:prstGeom>
          <a:solidFill>
            <a:sysClr val="window" lastClr="FFFFFF"/>
          </a:solidFill>
          <a:ln w="6350" cap="flat" cmpd="sng" algn="ctr">
            <a:noFill/>
            <a:prstDash val="solid"/>
            <a:miter lim="800000"/>
            <a:headEnd type="none" w="med" len="med"/>
            <a:tailEnd type="none" w="med" len="med"/>
          </a:ln>
          <a:effectLst>
            <a:outerShdw blurRad="63500" dist="127000" dir="2700000" algn="tl" rotWithShape="0">
              <a:srgbClr val="454142">
                <a:alpha val="20000"/>
              </a:srgbClr>
            </a:outerShdw>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C03BC4"/>
              </a:solidFill>
              <a:effectLst/>
              <a:uLnTx/>
              <a:uFillTx/>
              <a:latin typeface="Segoe UI"/>
              <a:ea typeface="+mn-ea"/>
              <a:cs typeface="Segoe UI" panose="020B0502040204020203" pitchFamily="34" charset="0"/>
            </a:endParaRPr>
          </a:p>
        </p:txBody>
      </p:sp>
      <p:grpSp>
        <p:nvGrpSpPr>
          <p:cNvPr id="3" name="Group 2" descr="Pie chart indicating act, feel, think are equal parts of the pie.">
            <a:extLst>
              <a:ext uri="{FF2B5EF4-FFF2-40B4-BE49-F238E27FC236}">
                <a16:creationId xmlns:a16="http://schemas.microsoft.com/office/drawing/2014/main" id="{DA722905-95E3-7B74-8E48-45001BD222B1}"/>
              </a:ext>
            </a:extLst>
          </p:cNvPr>
          <p:cNvGrpSpPr/>
          <p:nvPr/>
        </p:nvGrpSpPr>
        <p:grpSpPr>
          <a:xfrm>
            <a:off x="8438397" y="1843606"/>
            <a:ext cx="2941733" cy="1969561"/>
            <a:chOff x="8438397" y="1843606"/>
            <a:chExt cx="2941733" cy="1969561"/>
          </a:xfrm>
        </p:grpSpPr>
        <p:grpSp>
          <p:nvGrpSpPr>
            <p:cNvPr id="262" name="Group 261">
              <a:extLst>
                <a:ext uri="{FF2B5EF4-FFF2-40B4-BE49-F238E27FC236}">
                  <a16:creationId xmlns:a16="http://schemas.microsoft.com/office/drawing/2014/main" id="{6FBA03E0-166D-6259-81E9-9CCE75C7CC6A}"/>
                </a:ext>
                <a:ext uri="{C183D7F6-B498-43B3-948B-1728B52AA6E4}">
                  <adec:decorative xmlns:adec="http://schemas.microsoft.com/office/drawing/2017/decorative" val="1"/>
                </a:ext>
              </a:extLst>
            </p:cNvPr>
            <p:cNvGrpSpPr/>
            <p:nvPr/>
          </p:nvGrpSpPr>
          <p:grpSpPr>
            <a:xfrm>
              <a:off x="8538100" y="1962977"/>
              <a:ext cx="2775286" cy="1850190"/>
              <a:chOff x="8511024" y="1962977"/>
              <a:chExt cx="2775286" cy="1850190"/>
            </a:xfrm>
          </p:grpSpPr>
          <p:grpSp>
            <p:nvGrpSpPr>
              <p:cNvPr id="263" name="Group 262">
                <a:extLst>
                  <a:ext uri="{FF2B5EF4-FFF2-40B4-BE49-F238E27FC236}">
                    <a16:creationId xmlns:a16="http://schemas.microsoft.com/office/drawing/2014/main" id="{C1FBB87D-A043-A8B9-CAB9-9AD487D819BF}"/>
                  </a:ext>
                </a:extLst>
              </p:cNvPr>
              <p:cNvGrpSpPr/>
              <p:nvPr/>
            </p:nvGrpSpPr>
            <p:grpSpPr>
              <a:xfrm>
                <a:off x="8511024" y="1962977"/>
                <a:ext cx="2775286" cy="1850190"/>
                <a:chOff x="8511024" y="2034806"/>
                <a:chExt cx="2775286" cy="1850190"/>
              </a:xfrm>
            </p:grpSpPr>
            <p:graphicFrame>
              <p:nvGraphicFramePr>
                <p:cNvPr id="268" name="Chart 267">
                  <a:extLst>
                    <a:ext uri="{FF2B5EF4-FFF2-40B4-BE49-F238E27FC236}">
                      <a16:creationId xmlns:a16="http://schemas.microsoft.com/office/drawing/2014/main" id="{F4E2492F-BC68-283A-1CEB-C5EBEAA98C20}"/>
                    </a:ext>
                  </a:extLst>
                </p:cNvPr>
                <p:cNvGraphicFramePr/>
                <p:nvPr>
                  <p:extLst>
                    <p:ext uri="{D42A27DB-BD31-4B8C-83A1-F6EECF244321}">
                      <p14:modId xmlns:p14="http://schemas.microsoft.com/office/powerpoint/2010/main" val="1159409329"/>
                    </p:ext>
                  </p:extLst>
                </p:nvPr>
              </p:nvGraphicFramePr>
              <p:xfrm>
                <a:off x="8511024" y="2034806"/>
                <a:ext cx="2775286" cy="1850190"/>
              </p:xfrm>
              <a:graphic>
                <a:graphicData uri="http://schemas.openxmlformats.org/drawingml/2006/chart">
                  <c:chart xmlns:c="http://schemas.openxmlformats.org/drawingml/2006/chart" xmlns:r="http://schemas.openxmlformats.org/officeDocument/2006/relationships" r:id="rId9"/>
                </a:graphicData>
              </a:graphic>
            </p:graphicFrame>
            <p:sp>
              <p:nvSpPr>
                <p:cNvPr id="269" name="Oval 268">
                  <a:extLst>
                    <a:ext uri="{FF2B5EF4-FFF2-40B4-BE49-F238E27FC236}">
                      <a16:creationId xmlns:a16="http://schemas.microsoft.com/office/drawing/2014/main" id="{E4659C13-820D-3B5E-9D57-2DB44123AA06}"/>
                    </a:ext>
                  </a:extLst>
                </p:cNvPr>
                <p:cNvSpPr/>
                <p:nvPr/>
              </p:nvSpPr>
              <p:spPr>
                <a:xfrm>
                  <a:off x="9623594" y="2709490"/>
                  <a:ext cx="550144" cy="550144"/>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Segoe UI" panose="020B0502040204020203" pitchFamily="34" charset="0"/>
                  </a:endParaRPr>
                </a:p>
              </p:txBody>
            </p:sp>
          </p:grpSp>
          <p:sp>
            <p:nvSpPr>
              <p:cNvPr id="264" name="Graphic 188">
                <a:extLst>
                  <a:ext uri="{FF2B5EF4-FFF2-40B4-BE49-F238E27FC236}">
                    <a16:creationId xmlns:a16="http://schemas.microsoft.com/office/drawing/2014/main" id="{12077F68-E3F0-3FB9-DC95-36B12B6490CD}"/>
                  </a:ext>
                </a:extLst>
              </p:cNvPr>
              <p:cNvSpPr/>
              <p:nvPr/>
            </p:nvSpPr>
            <p:spPr>
              <a:xfrm>
                <a:off x="9785194" y="2766586"/>
                <a:ext cx="227041" cy="283727"/>
              </a:xfrm>
              <a:custGeom>
                <a:avLst/>
                <a:gdLst>
                  <a:gd name="connsiteX0" fmla="*/ 195116 w 227041"/>
                  <a:gd name="connsiteY0" fmla="*/ 170214 h 283727"/>
                  <a:gd name="connsiteX1" fmla="*/ 227042 w 227041"/>
                  <a:gd name="connsiteY1" fmla="*/ 202111 h 283727"/>
                  <a:gd name="connsiteX2" fmla="*/ 227042 w 227041"/>
                  <a:gd name="connsiteY2" fmla="*/ 202125 h 283727"/>
                  <a:gd name="connsiteX3" fmla="*/ 227042 w 227041"/>
                  <a:gd name="connsiteY3" fmla="*/ 215151 h 283727"/>
                  <a:gd name="connsiteX4" fmla="*/ 219762 w 227041"/>
                  <a:gd name="connsiteY4" fmla="*/ 237840 h 283727"/>
                  <a:gd name="connsiteX5" fmla="*/ 113471 w 227041"/>
                  <a:gd name="connsiteY5" fmla="*/ 283727 h 283727"/>
                  <a:gd name="connsiteX6" fmla="*/ 7237 w 227041"/>
                  <a:gd name="connsiteY6" fmla="*/ 237797 h 283727"/>
                  <a:gd name="connsiteX7" fmla="*/ 0 w 227041"/>
                  <a:gd name="connsiteY7" fmla="*/ 215165 h 283727"/>
                  <a:gd name="connsiteX8" fmla="*/ 0 w 227041"/>
                  <a:gd name="connsiteY8" fmla="*/ 202111 h 283727"/>
                  <a:gd name="connsiteX9" fmla="*/ 31897 w 227041"/>
                  <a:gd name="connsiteY9" fmla="*/ 170185 h 283727"/>
                  <a:gd name="connsiteX10" fmla="*/ 31912 w 227041"/>
                  <a:gd name="connsiteY10" fmla="*/ 170185 h 283727"/>
                  <a:gd name="connsiteX11" fmla="*/ 195102 w 227041"/>
                  <a:gd name="connsiteY11" fmla="*/ 170185 h 283727"/>
                  <a:gd name="connsiteX12" fmla="*/ 113471 w 227041"/>
                  <a:gd name="connsiteY12" fmla="*/ 0 h 283727"/>
                  <a:gd name="connsiteX13" fmla="*/ 184417 w 227041"/>
                  <a:gd name="connsiteY13" fmla="*/ 70946 h 283727"/>
                  <a:gd name="connsiteX14" fmla="*/ 113471 w 227041"/>
                  <a:gd name="connsiteY14" fmla="*/ 141892 h 283727"/>
                  <a:gd name="connsiteX15" fmla="*/ 42525 w 227041"/>
                  <a:gd name="connsiteY15" fmla="*/ 70946 h 283727"/>
                  <a:gd name="connsiteX16" fmla="*/ 113471 w 227041"/>
                  <a:gd name="connsiteY16" fmla="*/ 0 h 28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7041" h="283727">
                    <a:moveTo>
                      <a:pt x="195116" y="170214"/>
                    </a:moveTo>
                    <a:cubicBezTo>
                      <a:pt x="212740" y="170205"/>
                      <a:pt x="227033" y="184487"/>
                      <a:pt x="227042" y="202111"/>
                    </a:cubicBezTo>
                    <a:cubicBezTo>
                      <a:pt x="227042" y="202115"/>
                      <a:pt x="227042" y="202121"/>
                      <a:pt x="227042" y="202125"/>
                    </a:cubicBezTo>
                    <a:lnTo>
                      <a:pt x="227042" y="215151"/>
                    </a:lnTo>
                    <a:cubicBezTo>
                      <a:pt x="227040" y="223287"/>
                      <a:pt x="224495" y="231220"/>
                      <a:pt x="219762" y="237840"/>
                    </a:cubicBezTo>
                    <a:cubicBezTo>
                      <a:pt x="197826" y="268531"/>
                      <a:pt x="161998" y="283727"/>
                      <a:pt x="113471" y="283727"/>
                    </a:cubicBezTo>
                    <a:cubicBezTo>
                      <a:pt x="64916" y="283727"/>
                      <a:pt x="29116" y="268517"/>
                      <a:pt x="7237" y="237797"/>
                    </a:cubicBezTo>
                    <a:cubicBezTo>
                      <a:pt x="2530" y="231189"/>
                      <a:pt x="1" y="223279"/>
                      <a:pt x="0" y="215165"/>
                    </a:cubicBezTo>
                    <a:lnTo>
                      <a:pt x="0" y="202111"/>
                    </a:lnTo>
                    <a:cubicBezTo>
                      <a:pt x="-8" y="184487"/>
                      <a:pt x="14273" y="170194"/>
                      <a:pt x="31897" y="170185"/>
                    </a:cubicBezTo>
                    <a:cubicBezTo>
                      <a:pt x="31902" y="170185"/>
                      <a:pt x="31907" y="170185"/>
                      <a:pt x="31912" y="170185"/>
                    </a:cubicBezTo>
                    <a:lnTo>
                      <a:pt x="195102" y="170185"/>
                    </a:lnTo>
                    <a:close/>
                    <a:moveTo>
                      <a:pt x="113471" y="0"/>
                    </a:moveTo>
                    <a:cubicBezTo>
                      <a:pt x="152653" y="0"/>
                      <a:pt x="184417" y="31764"/>
                      <a:pt x="184417" y="70946"/>
                    </a:cubicBezTo>
                    <a:cubicBezTo>
                      <a:pt x="184417" y="110128"/>
                      <a:pt x="152653" y="141892"/>
                      <a:pt x="113471" y="141892"/>
                    </a:cubicBezTo>
                    <a:cubicBezTo>
                      <a:pt x="74289" y="141892"/>
                      <a:pt x="42525" y="110128"/>
                      <a:pt x="42525" y="70946"/>
                    </a:cubicBezTo>
                    <a:cubicBezTo>
                      <a:pt x="42525" y="31764"/>
                      <a:pt x="74289" y="0"/>
                      <a:pt x="113471" y="0"/>
                    </a:cubicBezTo>
                    <a:close/>
                  </a:path>
                </a:pathLst>
              </a:custGeom>
              <a:solidFill>
                <a:srgbClr val="0078D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a:ea typeface="+mn-ea"/>
                  <a:cs typeface="Segoe UI" panose="020B0502040204020203" pitchFamily="34" charset="0"/>
                </a:endParaRPr>
              </a:p>
            </p:txBody>
          </p:sp>
          <p:pic>
            <p:nvPicPr>
              <p:cNvPr id="265" name="Graphic 264">
                <a:extLst>
                  <a:ext uri="{FF2B5EF4-FFF2-40B4-BE49-F238E27FC236}">
                    <a16:creationId xmlns:a16="http://schemas.microsoft.com/office/drawing/2014/main" id="{497B1E28-A286-04A8-DD87-18F38A383E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69788" y="2983792"/>
                <a:ext cx="289978" cy="289978"/>
              </a:xfrm>
              <a:prstGeom prst="rect">
                <a:avLst/>
              </a:prstGeom>
            </p:spPr>
          </p:pic>
          <p:pic>
            <p:nvPicPr>
              <p:cNvPr id="266" name="Graphic 265">
                <a:extLst>
                  <a:ext uri="{FF2B5EF4-FFF2-40B4-BE49-F238E27FC236}">
                    <a16:creationId xmlns:a16="http://schemas.microsoft.com/office/drawing/2014/main" id="{61ABFA23-B929-007A-98FF-2C330DC027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53676" y="2271684"/>
                <a:ext cx="289977" cy="289977"/>
              </a:xfrm>
              <a:prstGeom prst="rect">
                <a:avLst/>
              </a:prstGeom>
            </p:spPr>
          </p:pic>
          <p:pic>
            <p:nvPicPr>
              <p:cNvPr id="267" name="Graphic 266">
                <a:extLst>
                  <a:ext uri="{FF2B5EF4-FFF2-40B4-BE49-F238E27FC236}">
                    <a16:creationId xmlns:a16="http://schemas.microsoft.com/office/drawing/2014/main" id="{F5AC6A3D-B102-918B-C032-6A57539BA10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09616" y="2999516"/>
                <a:ext cx="304831" cy="304831"/>
              </a:xfrm>
              <a:prstGeom prst="rect">
                <a:avLst/>
              </a:prstGeom>
            </p:spPr>
          </p:pic>
        </p:grpSp>
        <p:sp>
          <p:nvSpPr>
            <p:cNvPr id="270" name="TextBox 269">
              <a:extLst>
                <a:ext uri="{FF2B5EF4-FFF2-40B4-BE49-F238E27FC236}">
                  <a16:creationId xmlns:a16="http://schemas.microsoft.com/office/drawing/2014/main" id="{F247A57D-1B36-4685-9134-3A16C457EE3A}"/>
                </a:ext>
              </a:extLst>
            </p:cNvPr>
            <p:cNvSpPr txBox="1"/>
            <p:nvPr/>
          </p:nvSpPr>
          <p:spPr>
            <a:xfrm>
              <a:off x="9599932" y="1843606"/>
              <a:ext cx="651614" cy="244682"/>
            </a:xfrm>
            <a:prstGeom prst="rect">
              <a:avLst/>
            </a:prstGeom>
            <a:noFill/>
          </p:spPr>
          <p:txBody>
            <a:bodyPr wrap="square" rtlCol="0">
              <a:spAutoFit/>
            </a:bodyPr>
            <a:lstStyle/>
            <a:p>
              <a:pPr algn="ctr" defTabSz="932472" fontAlgn="base">
                <a:lnSpc>
                  <a:spcPct val="90000"/>
                </a:lnSpc>
                <a:spcBef>
                  <a:spcPct val="0"/>
                </a:spcBef>
                <a:spcAft>
                  <a:spcPts val="900"/>
                </a:spcAft>
              </a:pPr>
              <a:r>
                <a:rPr lang="en-US" sz="1100" b="1">
                  <a:solidFill>
                    <a:srgbClr val="0078D4"/>
                  </a:solidFill>
                  <a:cs typeface="Segoe UI" panose="020B0502040204020203" pitchFamily="34" charset="0"/>
                </a:rPr>
                <a:t>Feel</a:t>
              </a:r>
            </a:p>
          </p:txBody>
        </p:sp>
        <p:sp>
          <p:nvSpPr>
            <p:cNvPr id="271" name="TextBox 270">
              <a:extLst>
                <a:ext uri="{FF2B5EF4-FFF2-40B4-BE49-F238E27FC236}">
                  <a16:creationId xmlns:a16="http://schemas.microsoft.com/office/drawing/2014/main" id="{A58C9F9C-780A-EF7A-FC27-88664ED04F5E}"/>
                </a:ext>
              </a:extLst>
            </p:cNvPr>
            <p:cNvSpPr txBox="1"/>
            <p:nvPr/>
          </p:nvSpPr>
          <p:spPr>
            <a:xfrm>
              <a:off x="10728516" y="3038093"/>
              <a:ext cx="651614" cy="244682"/>
            </a:xfrm>
            <a:prstGeom prst="rect">
              <a:avLst/>
            </a:prstGeom>
            <a:noFill/>
          </p:spPr>
          <p:txBody>
            <a:bodyPr wrap="square" rtlCol="0">
              <a:spAutoFit/>
            </a:bodyPr>
            <a:lstStyle/>
            <a:p>
              <a:pPr defTabSz="932472" fontAlgn="base">
                <a:lnSpc>
                  <a:spcPct val="90000"/>
                </a:lnSpc>
                <a:spcBef>
                  <a:spcPct val="0"/>
                </a:spcBef>
                <a:spcAft>
                  <a:spcPts val="900"/>
                </a:spcAft>
              </a:pPr>
              <a:r>
                <a:rPr lang="en-US" sz="1100" b="1">
                  <a:solidFill>
                    <a:srgbClr val="0078D4"/>
                  </a:solidFill>
                  <a:cs typeface="Segoe UI" panose="020B0502040204020203" pitchFamily="34" charset="0"/>
                </a:rPr>
                <a:t>Think</a:t>
              </a:r>
            </a:p>
          </p:txBody>
        </p:sp>
        <p:sp>
          <p:nvSpPr>
            <p:cNvPr id="272" name="TextBox 271">
              <a:extLst>
                <a:ext uri="{FF2B5EF4-FFF2-40B4-BE49-F238E27FC236}">
                  <a16:creationId xmlns:a16="http://schemas.microsoft.com/office/drawing/2014/main" id="{5A38D477-C830-AB63-4931-C9E779816352}"/>
                </a:ext>
              </a:extLst>
            </p:cNvPr>
            <p:cNvSpPr txBox="1"/>
            <p:nvPr/>
          </p:nvSpPr>
          <p:spPr>
            <a:xfrm>
              <a:off x="8438397" y="3038093"/>
              <a:ext cx="651614" cy="244682"/>
            </a:xfrm>
            <a:prstGeom prst="rect">
              <a:avLst/>
            </a:prstGeom>
            <a:noFill/>
          </p:spPr>
          <p:txBody>
            <a:bodyPr wrap="square" rtlCol="0">
              <a:spAutoFit/>
            </a:bodyPr>
            <a:lstStyle/>
            <a:p>
              <a:pPr algn="r" defTabSz="932472" fontAlgn="base">
                <a:lnSpc>
                  <a:spcPct val="90000"/>
                </a:lnSpc>
                <a:spcBef>
                  <a:spcPct val="0"/>
                </a:spcBef>
                <a:spcAft>
                  <a:spcPts val="900"/>
                </a:spcAft>
              </a:pPr>
              <a:r>
                <a:rPr lang="en-US" sz="1100" b="1">
                  <a:solidFill>
                    <a:srgbClr val="0078D4"/>
                  </a:solidFill>
                  <a:cs typeface="Segoe UI" panose="020B0502040204020203" pitchFamily="34" charset="0"/>
                </a:rPr>
                <a:t>Act</a:t>
              </a:r>
            </a:p>
          </p:txBody>
        </p:sp>
      </p:grpSp>
      <p:sp>
        <p:nvSpPr>
          <p:cNvPr id="261" name="Rectangle 260">
            <a:extLst>
              <a:ext uri="{FF2B5EF4-FFF2-40B4-BE49-F238E27FC236}">
                <a16:creationId xmlns:a16="http://schemas.microsoft.com/office/drawing/2014/main" id="{21C7014D-023F-8D59-B231-F30E72C330A2}"/>
              </a:ext>
            </a:extLst>
          </p:cNvPr>
          <p:cNvSpPr/>
          <p:nvPr/>
        </p:nvSpPr>
        <p:spPr>
          <a:xfrm>
            <a:off x="8321818" y="3736978"/>
            <a:ext cx="3111999" cy="2033400"/>
          </a:xfrm>
          <a:prstGeom prst="rect">
            <a:avLst/>
          </a:prstGeom>
          <a:noFill/>
          <a:ln w="19050" cap="flat" cmpd="sng" algn="ctr">
            <a:noFill/>
            <a:prstDash val="dash"/>
            <a:miter lim="800000"/>
          </a:ln>
          <a:effectLst/>
        </p:spPr>
        <p:txBody>
          <a:bodyPr lIns="182880" r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78D4"/>
                </a:solidFill>
                <a:effectLst/>
                <a:uLnTx/>
                <a:uFillTx/>
                <a:latin typeface="Segoe UI"/>
                <a:ea typeface="+mn-ea"/>
                <a:cs typeface="Segoe UI" panose="020B0502040204020203" pitchFamily="34" charset="0"/>
              </a:rPr>
              <a:t>The Think-Act-Feel framework is grounded in decades of research </a:t>
            </a:r>
            <a:r>
              <a:rPr kumimoji="0" lang="en-US" sz="12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showing a whole human understanding – including feelings – is critical to business outcomes.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Building on this framework we understand that </a:t>
            </a:r>
            <a:r>
              <a:rPr lang="en-US" sz="1200" b="1" kern="0">
                <a:solidFill>
                  <a:srgbClr val="0078D4"/>
                </a:solidFill>
                <a:latin typeface="Segoe UI"/>
                <a:cs typeface="Segoe UI" panose="020B0502040204020203" pitchFamily="34" charset="0"/>
              </a:rPr>
              <a:t>delivering accelerated change is based on trust.</a:t>
            </a:r>
          </a:p>
        </p:txBody>
      </p:sp>
    </p:spTree>
    <p:extLst>
      <p:ext uri="{BB962C8B-B14F-4D97-AF65-F5344CB8AC3E}">
        <p14:creationId xmlns:p14="http://schemas.microsoft.com/office/powerpoint/2010/main" val="380157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81024-AE1D-1F91-D4AD-565DF4F83D48}"/>
            </a:ext>
          </a:extLst>
        </p:cNvPr>
        <p:cNvGrpSpPr/>
        <p:nvPr/>
      </p:nvGrpSpPr>
      <p:grpSpPr>
        <a:xfrm>
          <a:off x="0" y="0"/>
          <a:ext cx="0" cy="0"/>
          <a:chOff x="0" y="0"/>
          <a:chExt cx="0" cy="0"/>
        </a:xfrm>
      </p:grpSpPr>
      <p:sp useBgFill="1">
        <p:nvSpPr>
          <p:cNvPr id="9" name="Rounded Rectangle 1">
            <a:extLst>
              <a:ext uri="{FF2B5EF4-FFF2-40B4-BE49-F238E27FC236}">
                <a16:creationId xmlns:a16="http://schemas.microsoft.com/office/drawing/2014/main" id="{C00F3D3E-C445-ADBC-FDF5-798610595B0B}"/>
              </a:ext>
              <a:ext uri="{C183D7F6-B498-43B3-948B-1728B52AA6E4}">
                <adec:decorative xmlns:adec="http://schemas.microsoft.com/office/drawing/2017/decorative" val="1"/>
              </a:ext>
            </a:extLst>
          </p:cNvPr>
          <p:cNvSpPr/>
          <p:nvPr/>
        </p:nvSpPr>
        <p:spPr bwMode="auto">
          <a:xfrm>
            <a:off x="495300" y="1333501"/>
            <a:ext cx="11201400" cy="4638092"/>
          </a:xfrm>
          <a:prstGeom prst="roundRect">
            <a:avLst>
              <a:gd name="adj" fmla="val 270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 name="Title 2">
            <a:extLst>
              <a:ext uri="{FF2B5EF4-FFF2-40B4-BE49-F238E27FC236}">
                <a16:creationId xmlns:a16="http://schemas.microsoft.com/office/drawing/2014/main" id="{46C5C31D-F32A-4FAB-6869-FDD1AAC85E89}"/>
              </a:ext>
            </a:extLst>
          </p:cNvPr>
          <p:cNvSpPr txBox="1">
            <a:spLocks noGrp="1"/>
          </p:cNvSpPr>
          <p:nvPr>
            <p:ph type="title"/>
          </p:nvPr>
        </p:nvSpPr>
        <p:spPr/>
        <p:txBody>
          <a:bodyPr vert="horz" lIns="91440" tIns="45720" rIns="91440" bIns="45720" rtlCol="0" anchor="ctr">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a:t>Keys to user enablement success</a:t>
            </a:r>
          </a:p>
        </p:txBody>
      </p:sp>
      <p:sp>
        <p:nvSpPr>
          <p:cNvPr id="8" name="TextBox 7">
            <a:extLst>
              <a:ext uri="{FF2B5EF4-FFF2-40B4-BE49-F238E27FC236}">
                <a16:creationId xmlns:a16="http://schemas.microsoft.com/office/drawing/2014/main" id="{CF0683A0-7A79-EA39-4C5F-5240B05D9B66}"/>
              </a:ext>
            </a:extLst>
          </p:cNvPr>
          <p:cNvSpPr txBox="1"/>
          <p:nvPr/>
        </p:nvSpPr>
        <p:spPr>
          <a:xfrm>
            <a:off x="779370" y="1719356"/>
            <a:ext cx="6535830" cy="9335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Research results below support suggested approach for building </a:t>
            </a:r>
            <a:b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br>
            <a: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your adoption plan.</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Top reported activities for driving successful product adoption*:</a:t>
            </a:r>
          </a:p>
        </p:txBody>
      </p:sp>
      <p:sp>
        <p:nvSpPr>
          <p:cNvPr id="12" name="Oval 11">
            <a:extLst>
              <a:ext uri="{FF2B5EF4-FFF2-40B4-BE49-F238E27FC236}">
                <a16:creationId xmlns:a16="http://schemas.microsoft.com/office/drawing/2014/main" id="{293A1A48-DF0E-EB20-3009-480738E0CAD3}"/>
              </a:ext>
            </a:extLst>
          </p:cNvPr>
          <p:cNvSpPr/>
          <p:nvPr/>
        </p:nvSpPr>
        <p:spPr bwMode="auto">
          <a:xfrm>
            <a:off x="880313" y="2899772"/>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1</a:t>
            </a:r>
          </a:p>
        </p:txBody>
      </p:sp>
      <p:sp>
        <p:nvSpPr>
          <p:cNvPr id="35" name="TextBox 34">
            <a:extLst>
              <a:ext uri="{FF2B5EF4-FFF2-40B4-BE49-F238E27FC236}">
                <a16:creationId xmlns:a16="http://schemas.microsoft.com/office/drawing/2014/main" id="{D233C707-52B7-FCD7-5D25-E88891394BA1}"/>
              </a:ext>
            </a:extLst>
          </p:cNvPr>
          <p:cNvSpPr txBox="1"/>
          <p:nvPr/>
        </p:nvSpPr>
        <p:spPr>
          <a:xfrm>
            <a:off x="1323071" y="2908090"/>
            <a:ext cx="5537749" cy="301125"/>
          </a:xfrm>
          <a:prstGeom prst="rect">
            <a:avLst/>
          </a:prstGeom>
          <a:noFill/>
        </p:spPr>
        <p:txBody>
          <a:bodyPr wrap="square" l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effectLst/>
                <a:uLnTx/>
                <a:uFillTx/>
                <a:ea typeface="+mn-ea"/>
                <a:cs typeface="Segoe UI Semibold" panose="020B0502040204020203" pitchFamily="34" charset="0"/>
              </a:rPr>
              <a:t>Define a vision and identify how target product will be used</a:t>
            </a:r>
          </a:p>
        </p:txBody>
      </p:sp>
      <p:sp>
        <p:nvSpPr>
          <p:cNvPr id="13" name="Oval 12">
            <a:extLst>
              <a:ext uri="{FF2B5EF4-FFF2-40B4-BE49-F238E27FC236}">
                <a16:creationId xmlns:a16="http://schemas.microsoft.com/office/drawing/2014/main" id="{8B275330-0F31-75B5-9706-24E57B23AD1E}"/>
              </a:ext>
            </a:extLst>
          </p:cNvPr>
          <p:cNvSpPr/>
          <p:nvPr/>
        </p:nvSpPr>
        <p:spPr bwMode="auto">
          <a:xfrm>
            <a:off x="880313" y="3624936"/>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2</a:t>
            </a:r>
          </a:p>
        </p:txBody>
      </p:sp>
      <p:sp>
        <p:nvSpPr>
          <p:cNvPr id="37" name="TextBox 36">
            <a:extLst>
              <a:ext uri="{FF2B5EF4-FFF2-40B4-BE49-F238E27FC236}">
                <a16:creationId xmlns:a16="http://schemas.microsoft.com/office/drawing/2014/main" id="{EDF8124D-2134-9EF2-0161-6735FE64BB6A}"/>
              </a:ext>
            </a:extLst>
          </p:cNvPr>
          <p:cNvSpPr txBox="1"/>
          <p:nvPr/>
        </p:nvSpPr>
        <p:spPr>
          <a:xfrm>
            <a:off x="1323066" y="3665283"/>
            <a:ext cx="5992133" cy="237066"/>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chemeClr val="tx1"/>
                </a:solidFill>
                <a:effectLst/>
                <a:uLnTx/>
                <a:uFillTx/>
                <a:latin typeface="+mn-lt"/>
                <a:ea typeface="+mn-ea"/>
                <a:cs typeface="Segoe UI Semibold" panose="020B0502040204020203" pitchFamily="34" charset="0"/>
              </a:rPr>
              <a:t>Obtain proactive support from key roles to accelerate use of Copilot including senior leadership, legal, ITDMs, and key BDMs</a:t>
            </a:r>
          </a:p>
        </p:txBody>
      </p:sp>
      <p:sp>
        <p:nvSpPr>
          <p:cNvPr id="14" name="Oval 13">
            <a:extLst>
              <a:ext uri="{FF2B5EF4-FFF2-40B4-BE49-F238E27FC236}">
                <a16:creationId xmlns:a16="http://schemas.microsoft.com/office/drawing/2014/main" id="{D5C8716B-49E5-7A66-1669-93B0C1F5326A}"/>
              </a:ext>
            </a:extLst>
          </p:cNvPr>
          <p:cNvSpPr/>
          <p:nvPr/>
        </p:nvSpPr>
        <p:spPr bwMode="auto">
          <a:xfrm>
            <a:off x="880313" y="4350100"/>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3</a:t>
            </a:r>
          </a:p>
        </p:txBody>
      </p:sp>
      <p:sp>
        <p:nvSpPr>
          <p:cNvPr id="38" name="TextBox 37">
            <a:extLst>
              <a:ext uri="{FF2B5EF4-FFF2-40B4-BE49-F238E27FC236}">
                <a16:creationId xmlns:a16="http://schemas.microsoft.com/office/drawing/2014/main" id="{3FB17A75-EDB7-A330-314A-F7A3B7D6CACB}"/>
              </a:ext>
            </a:extLst>
          </p:cNvPr>
          <p:cNvSpPr txBox="1"/>
          <p:nvPr/>
        </p:nvSpPr>
        <p:spPr>
          <a:xfrm>
            <a:off x="1323075" y="4358417"/>
            <a:ext cx="5926219" cy="301125"/>
          </a:xfrm>
          <a:prstGeom prst="rect">
            <a:avLst/>
          </a:prstGeom>
          <a:noFill/>
        </p:spPr>
        <p:txBody>
          <a:bodyPr wrap="square" l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effectLst/>
                <a:uLnTx/>
                <a:uFillTx/>
                <a:ea typeface="+mn-ea"/>
                <a:cs typeface="Segoe UI Semibold" panose="020B0502040204020203" pitchFamily="34" charset="0"/>
              </a:rPr>
              <a:t>Enable Champions and provide business </a:t>
            </a:r>
            <a:r>
              <a:rPr kumimoji="0" lang="en-NZ" sz="1600" b="1" u="none" strike="noStrike" kern="1200" cap="none" spc="0" normalizeH="0" baseline="0" noProof="0">
                <a:ln>
                  <a:noFill/>
                </a:ln>
                <a:solidFill>
                  <a:srgbClr val="0078D4"/>
                </a:solidFill>
                <a:effectLst/>
                <a:uLnTx/>
                <a:uFillTx/>
                <a:latin typeface="+mj-lt"/>
                <a:cs typeface="Segoe UI" panose="020B0502040204020203" pitchFamily="34" charset="0"/>
              </a:rPr>
              <a:t>relevant, snackable,</a:t>
            </a:r>
            <a:br>
              <a:rPr kumimoji="0" lang="en-NZ" sz="1600" b="1" u="none" strike="noStrike" kern="1200" cap="none" spc="0" normalizeH="0" baseline="0" noProof="0">
                <a:ln>
                  <a:noFill/>
                </a:ln>
                <a:solidFill>
                  <a:srgbClr val="0078D4"/>
                </a:solidFill>
                <a:effectLst/>
                <a:uLnTx/>
                <a:uFillTx/>
                <a:latin typeface="+mj-lt"/>
                <a:cs typeface="Segoe UI" panose="020B0502040204020203" pitchFamily="34" charset="0"/>
              </a:rPr>
            </a:br>
            <a:r>
              <a:rPr kumimoji="0" lang="en-NZ" sz="1600" b="1" u="none" strike="noStrike" kern="1200" cap="none" spc="0" normalizeH="0" baseline="0" noProof="0">
                <a:ln>
                  <a:noFill/>
                </a:ln>
                <a:solidFill>
                  <a:srgbClr val="0078D4"/>
                </a:solidFill>
                <a:effectLst/>
                <a:uLnTx/>
                <a:uFillTx/>
                <a:latin typeface="+mj-lt"/>
                <a:cs typeface="Segoe UI" panose="020B0502040204020203" pitchFamily="34" charset="0"/>
              </a:rPr>
              <a:t>and on-demand</a:t>
            </a:r>
            <a:r>
              <a:rPr kumimoji="0" lang="en-NZ" sz="1600" b="0" i="0" u="none" strike="noStrike" kern="1200" cap="none" spc="0" normalizeH="0" baseline="0" noProof="0">
                <a:ln>
                  <a:noFill/>
                </a:ln>
                <a:solidFill>
                  <a:srgbClr val="0078D4"/>
                </a:solidFill>
                <a:effectLst/>
                <a:uLnTx/>
                <a:uFillTx/>
                <a:ea typeface="+mn-ea"/>
                <a:cs typeface="Segoe UI Semibold" panose="020B0502040204020203" pitchFamily="34" charset="0"/>
              </a:rPr>
              <a:t> </a:t>
            </a:r>
            <a:r>
              <a:rPr kumimoji="0" lang="en-NZ" sz="1600" b="0" i="0" u="none" strike="noStrike" kern="1200" cap="none" spc="0" normalizeH="0" baseline="0" noProof="0">
                <a:ln>
                  <a:noFill/>
                </a:ln>
                <a:effectLst/>
                <a:uLnTx/>
                <a:uFillTx/>
                <a:ea typeface="+mn-ea"/>
                <a:cs typeface="Segoe UI Semibold" panose="020B0502040204020203" pitchFamily="34" charset="0"/>
              </a:rPr>
              <a:t>training for business users</a:t>
            </a:r>
          </a:p>
        </p:txBody>
      </p:sp>
      <p:sp>
        <p:nvSpPr>
          <p:cNvPr id="15" name="Oval 14">
            <a:extLst>
              <a:ext uri="{FF2B5EF4-FFF2-40B4-BE49-F238E27FC236}">
                <a16:creationId xmlns:a16="http://schemas.microsoft.com/office/drawing/2014/main" id="{65E6D1C6-ADD2-04AF-45C5-ED7BFB021DFD}"/>
              </a:ext>
            </a:extLst>
          </p:cNvPr>
          <p:cNvSpPr/>
          <p:nvPr/>
        </p:nvSpPr>
        <p:spPr bwMode="auto">
          <a:xfrm>
            <a:off x="880313" y="5075264"/>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4</a:t>
            </a:r>
          </a:p>
        </p:txBody>
      </p:sp>
      <p:sp>
        <p:nvSpPr>
          <p:cNvPr id="39" name="TextBox 38">
            <a:extLst>
              <a:ext uri="{FF2B5EF4-FFF2-40B4-BE49-F238E27FC236}">
                <a16:creationId xmlns:a16="http://schemas.microsoft.com/office/drawing/2014/main" id="{A86EFE65-DC0A-AE3B-DA46-8CFF95E1A20B}"/>
              </a:ext>
            </a:extLst>
          </p:cNvPr>
          <p:cNvSpPr txBox="1"/>
          <p:nvPr/>
        </p:nvSpPr>
        <p:spPr>
          <a:xfrm>
            <a:off x="1323071" y="5109234"/>
            <a:ext cx="5537769" cy="249819"/>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chemeClr val="tx1"/>
                </a:solidFill>
                <a:effectLst/>
                <a:uLnTx/>
                <a:uFillTx/>
                <a:latin typeface="+mn-lt"/>
                <a:ea typeface="+mn-ea"/>
                <a:cs typeface="Segoe UI Semibold" panose="020B0502040204020203" pitchFamily="34" charset="0"/>
              </a:rPr>
              <a:t>Raised awareness through launch event and omni-channel communications planning</a:t>
            </a:r>
          </a:p>
        </p:txBody>
      </p:sp>
      <p:grpSp>
        <p:nvGrpSpPr>
          <p:cNvPr id="10" name="Group 9">
            <a:extLst>
              <a:ext uri="{FF2B5EF4-FFF2-40B4-BE49-F238E27FC236}">
                <a16:creationId xmlns:a16="http://schemas.microsoft.com/office/drawing/2014/main" id="{7047656D-EBBA-1A04-049B-A7341DAABA3E}"/>
              </a:ext>
              <a:ext uri="{C183D7F6-B498-43B3-948B-1728B52AA6E4}">
                <adec:decorative xmlns:adec="http://schemas.microsoft.com/office/drawing/2017/decorative" val="1"/>
              </a:ext>
            </a:extLst>
          </p:cNvPr>
          <p:cNvGrpSpPr/>
          <p:nvPr/>
        </p:nvGrpSpPr>
        <p:grpSpPr>
          <a:xfrm>
            <a:off x="8103289" y="2036229"/>
            <a:ext cx="3136698" cy="3232637"/>
            <a:chOff x="8103289" y="1966183"/>
            <a:chExt cx="3136698" cy="3232637"/>
          </a:xfrm>
        </p:grpSpPr>
        <p:sp>
          <p:nvSpPr>
            <p:cNvPr id="34" name="TextBox 33">
              <a:extLst>
                <a:ext uri="{FF2B5EF4-FFF2-40B4-BE49-F238E27FC236}">
                  <a16:creationId xmlns:a16="http://schemas.microsoft.com/office/drawing/2014/main" id="{7E3BE810-371F-CB09-6D3C-11DC8CEC4E8B}"/>
                </a:ext>
              </a:extLst>
            </p:cNvPr>
            <p:cNvSpPr txBox="1"/>
            <p:nvPr/>
          </p:nvSpPr>
          <p:spPr>
            <a:xfrm>
              <a:off x="8260158" y="1966183"/>
              <a:ext cx="2979829" cy="830997"/>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solidFill>
                  <a:effectLst/>
                  <a:uLnTx/>
                  <a:uFillTx/>
                  <a:latin typeface="Segoe UI"/>
                  <a:cs typeface="Segoe UI Semibold" panose="020B0502040204020203" pitchFamily="34" charset="0"/>
                </a:defRPr>
              </a:lvl1pPr>
            </a:lstStyle>
            <a:p>
              <a:r>
                <a:rPr lang="en-US">
                  <a:solidFill>
                    <a:srgbClr val="0078D4"/>
                  </a:solidFill>
                  <a:latin typeface="+mj-lt"/>
                </a:rPr>
                <a:t>% of respondents that rated activity as having above average importance</a:t>
              </a:r>
            </a:p>
          </p:txBody>
        </p:sp>
        <p:graphicFrame>
          <p:nvGraphicFramePr>
            <p:cNvPr id="4" name="Chart 3" descr="Graph showing results for the four activities: 75% for the first activity, 75% for the second, 32% for third, 31% for fourth.">
              <a:extLst>
                <a:ext uri="{FF2B5EF4-FFF2-40B4-BE49-F238E27FC236}">
                  <a16:creationId xmlns:a16="http://schemas.microsoft.com/office/drawing/2014/main" id="{25BED3B2-5F4E-EB17-0EC3-6D54631655BA}"/>
                </a:ext>
              </a:extLst>
            </p:cNvPr>
            <p:cNvGraphicFramePr/>
            <p:nvPr>
              <p:extLst>
                <p:ext uri="{D42A27DB-BD31-4B8C-83A1-F6EECF244321}">
                  <p14:modId xmlns:p14="http://schemas.microsoft.com/office/powerpoint/2010/main" val="1027015329"/>
                </p:ext>
              </p:extLst>
            </p:nvPr>
          </p:nvGraphicFramePr>
          <p:xfrm>
            <a:off x="8103289" y="2797180"/>
            <a:ext cx="3136698" cy="2401640"/>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TextBox 6">
            <a:extLst>
              <a:ext uri="{FF2B5EF4-FFF2-40B4-BE49-F238E27FC236}">
                <a16:creationId xmlns:a16="http://schemas.microsoft.com/office/drawing/2014/main" id="{EC89CE7C-CC5D-CD17-ECB1-38987FA6356A}"/>
              </a:ext>
            </a:extLst>
          </p:cNvPr>
          <p:cNvSpPr txBox="1"/>
          <p:nvPr/>
        </p:nvSpPr>
        <p:spPr>
          <a:xfrm>
            <a:off x="495300" y="6378997"/>
            <a:ext cx="10764618" cy="123111"/>
          </a:xfrm>
          <a:prstGeom prst="rect">
            <a:avLst/>
          </a:prstGeom>
          <a:noFill/>
        </p:spPr>
        <p:txBody>
          <a:bodyPr wrap="square" lIns="0" tIns="0" rIns="0" bIns="0" rtlCol="0">
            <a:spAutoFit/>
          </a:bodyPr>
          <a:lstStyle/>
          <a:p>
            <a:pPr algn="l"/>
            <a:r>
              <a:rPr lang="en-US" sz="800"/>
              <a:t>*Results of a related Microsoft research study survey</a:t>
            </a:r>
          </a:p>
        </p:txBody>
      </p:sp>
      <p:cxnSp>
        <p:nvCxnSpPr>
          <p:cNvPr id="5" name="Straight Connector 4">
            <a:extLst>
              <a:ext uri="{FF2B5EF4-FFF2-40B4-BE49-F238E27FC236}">
                <a16:creationId xmlns:a16="http://schemas.microsoft.com/office/drawing/2014/main" id="{EABB8F01-2A60-397E-3315-8B9085561681}"/>
              </a:ext>
              <a:ext uri="{C183D7F6-B498-43B3-948B-1728B52AA6E4}">
                <adec:decorative xmlns:adec="http://schemas.microsoft.com/office/drawing/2017/decorative" val="1"/>
              </a:ext>
            </a:extLst>
          </p:cNvPr>
          <p:cNvCxnSpPr>
            <a:cxnSpLocks/>
          </p:cNvCxnSpPr>
          <p:nvPr/>
        </p:nvCxnSpPr>
        <p:spPr>
          <a:xfrm>
            <a:off x="7805798" y="1320800"/>
            <a:ext cx="0" cy="4635500"/>
          </a:xfrm>
          <a:prstGeom prst="line">
            <a:avLst/>
          </a:prstGeom>
          <a:noFill/>
          <a:ln w="6350" cap="flat" cmpd="sng" algn="ctr">
            <a:solidFill>
              <a:schemeClr val="bg1"/>
            </a:solidFill>
            <a:prstDash val="solid"/>
            <a:miter lim="800000"/>
          </a:ln>
          <a:effectLst/>
        </p:spPr>
      </p:cxnSp>
    </p:spTree>
    <p:extLst>
      <p:ext uri="{BB962C8B-B14F-4D97-AF65-F5344CB8AC3E}">
        <p14:creationId xmlns:p14="http://schemas.microsoft.com/office/powerpoint/2010/main" val="343801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6C7A03E-809C-D55C-9261-99D51B573966}"/>
              </a:ext>
            </a:extLst>
          </p:cNvPr>
          <p:cNvSpPr>
            <a:spLocks noGrp="1"/>
          </p:cNvSpPr>
          <p:nvPr>
            <p:ph type="title"/>
          </p:nvPr>
        </p:nvSpPr>
        <p:spPr/>
        <p:txBody>
          <a:bodyPr>
            <a:noAutofit/>
          </a:bodyPr>
          <a:lstStyle/>
          <a:p>
            <a:pPr algn="ctr"/>
            <a:r>
              <a:rPr lang="en-US"/>
              <a:t>Table of contents</a:t>
            </a:r>
          </a:p>
        </p:txBody>
      </p:sp>
      <p:sp>
        <p:nvSpPr>
          <p:cNvPr id="7" name="Rectangle 6">
            <a:extLst>
              <a:ext uri="{FF2B5EF4-FFF2-40B4-BE49-F238E27FC236}">
                <a16:creationId xmlns:a16="http://schemas.microsoft.com/office/drawing/2014/main" id="{B2006266-AFC6-037A-D1AD-E0E17F466581}"/>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mc:AlternateContent xmlns:mc="http://schemas.openxmlformats.org/markup-compatibility/2006" xmlns:pslz="http://schemas.microsoft.com/office/powerpoint/2016/slidezoom">
        <mc:Choice Requires="pslz">
          <p:graphicFrame>
            <p:nvGraphicFramePr>
              <p:cNvPr id="6" name="Slide Zoom 5" descr="Screenshot of the opening slide to the Get ready section.">
                <a:extLst>
                  <a:ext uri="{FF2B5EF4-FFF2-40B4-BE49-F238E27FC236}">
                    <a16:creationId xmlns:a16="http://schemas.microsoft.com/office/drawing/2014/main" id="{91E0E66E-0738-6CCE-84AC-5E7F7AAFCE3F}"/>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343860381"/>
                  </p:ext>
                </p:extLst>
              </p:nvPr>
            </p:nvGraphicFramePr>
            <p:xfrm>
              <a:off x="644362" y="1765655"/>
              <a:ext cx="3589760" cy="2019240"/>
            </p:xfrm>
            <a:graphic>
              <a:graphicData uri="http://schemas.microsoft.com/office/powerpoint/2016/slidezoom">
                <pslz:sldZm>
                  <pslz:sldZmObj sldId="256" cId="1490201259">
                    <pslz:zmPr id="{2B8A47EC-681C-4A45-AF5E-AF2636E31381}" returnToParent="0" transitionDur="1000">
                      <p166:blipFill xmlns:p166="http://schemas.microsoft.com/office/powerpoint/2016/6/main">
                        <a:blip r:embed="rId3"/>
                        <a:stretch>
                          <a:fillRect/>
                        </a:stretch>
                      </p166:blipFill>
                      <p166:spPr xmlns:p166="http://schemas.microsoft.com/office/powerpoint/2016/6/main">
                        <a:xfrm>
                          <a:off x="0" y="0"/>
                          <a:ext cx="3589760" cy="2019240"/>
                        </a:xfrm>
                        <a:prstGeom prst="rect">
                          <a:avLst/>
                        </a:prstGeom>
                        <a:ln>
                          <a:solidFill>
                            <a:prstClr val="ltGray"/>
                          </a:solidFill>
                        </a:ln>
                        <a:effectLst/>
                      </p166:spPr>
                    </pslz:zmPr>
                  </pslz:sldZmObj>
                </pslz:sldZm>
              </a:graphicData>
            </a:graphic>
          </p:graphicFrame>
        </mc:Choice>
        <mc:Fallback xmlns="">
          <p:pic>
            <p:nvPicPr>
              <p:cNvPr id="6" name="Slide Zoom 5" descr="Screenshot of the opening slide to the Get ready section.">
                <a:hlinkClick r:id="rId4" action="ppaction://hlinksldjump"/>
                <a:extLst>
                  <a:ext uri="{FF2B5EF4-FFF2-40B4-BE49-F238E27FC236}">
                    <a16:creationId xmlns:a16="http://schemas.microsoft.com/office/drawing/2014/main" id="{91E0E66E-0738-6CCE-84AC-5E7F7AAFCE3F}"/>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p:cNvPicPr>
              <p:nvPr/>
            </p:nvPicPr>
            <p:blipFill>
              <a:blip r:embed="rId5"/>
              <a:stretch>
                <a:fillRect/>
              </a:stretch>
            </p:blipFill>
            <p:spPr>
              <a:xfrm>
                <a:off x="644362" y="1765655"/>
                <a:ext cx="3589760" cy="2019240"/>
              </a:xfrm>
              <a:prstGeom prst="rect">
                <a:avLst/>
              </a:prstGeom>
              <a:ln>
                <a:solidFill>
                  <a:prstClr val="ltGray"/>
                </a:solidFill>
              </a:ln>
              <a:effectLst/>
            </p:spPr>
          </p:pic>
        </mc:Fallback>
      </mc:AlternateContent>
      <p:cxnSp>
        <p:nvCxnSpPr>
          <p:cNvPr id="26" name="Straight Connector 25">
            <a:extLst>
              <a:ext uri="{FF2B5EF4-FFF2-40B4-BE49-F238E27FC236}">
                <a16:creationId xmlns:a16="http://schemas.microsoft.com/office/drawing/2014/main" id="{1C263AF7-B7FD-B6E0-8A93-A9B269D87001}"/>
              </a:ext>
              <a:ext uri="{C183D7F6-B498-43B3-948B-1728B52AA6E4}">
                <adec:decorative xmlns:adec="http://schemas.microsoft.com/office/drawing/2017/decorative" val="1"/>
              </a:ext>
            </a:extLst>
          </p:cNvPr>
          <p:cNvCxnSpPr/>
          <p:nvPr/>
        </p:nvCxnSpPr>
        <p:spPr>
          <a:xfrm>
            <a:off x="0" y="4047659"/>
            <a:ext cx="12192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D0A634-D0D1-E3F4-0336-F105C8D30B7D}"/>
              </a:ext>
              <a:ext uri="{C183D7F6-B498-43B3-948B-1728B52AA6E4}">
                <adec:decorative xmlns:adec="http://schemas.microsoft.com/office/drawing/2017/decorative" val="1"/>
              </a:ext>
            </a:extLst>
          </p:cNvPr>
          <p:cNvCxnSpPr/>
          <p:nvPr/>
        </p:nvCxnSpPr>
        <p:spPr>
          <a:xfrm flipV="1">
            <a:off x="2439243" y="3791289"/>
            <a:ext cx="0" cy="249975"/>
          </a:xfrm>
          <a:prstGeom prst="line">
            <a:avLst/>
          </a:prstGeom>
          <a:ln w="15875">
            <a:solidFill>
              <a:schemeClr val="accent2"/>
            </a:solidFill>
            <a:headEnd w="sm" len="sm"/>
            <a:tailEnd type="oval"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3" name="Slide Zoom 2" descr="Screenshot of the opening slide to the Onboard and engage section.">
                <a:extLst>
                  <a:ext uri="{FF2B5EF4-FFF2-40B4-BE49-F238E27FC236}">
                    <a16:creationId xmlns:a16="http://schemas.microsoft.com/office/drawing/2014/main" id="{4EF94D5A-BE6E-9921-701E-3EA2E6C82366}"/>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360620633"/>
                  </p:ext>
                </p:extLst>
              </p:nvPr>
            </p:nvGraphicFramePr>
            <p:xfrm>
              <a:off x="3074238" y="4310424"/>
              <a:ext cx="3589756" cy="2019238"/>
            </p:xfrm>
            <a:graphic>
              <a:graphicData uri="http://schemas.microsoft.com/office/powerpoint/2016/slidezoom">
                <pslz:sldZm>
                  <pslz:sldZmObj sldId="316" cId="2552620701">
                    <pslz:zmPr id="{21C667DB-0C7E-4C2B-BB9A-9CEE446FE318}" returnToParent="0" transitionDur="1000">
                      <p166:blipFill xmlns:p166="http://schemas.microsoft.com/office/powerpoint/2016/6/main">
                        <a:blip r:embed="rId6"/>
                        <a:stretch>
                          <a:fillRect/>
                        </a:stretch>
                      </p166:blipFill>
                      <p166:spPr xmlns:p166="http://schemas.microsoft.com/office/powerpoint/2016/6/main">
                        <a:xfrm>
                          <a:off x="0" y="0"/>
                          <a:ext cx="3589756" cy="2019238"/>
                        </a:xfrm>
                        <a:prstGeom prst="rect">
                          <a:avLst/>
                        </a:prstGeom>
                        <a:ln w="9525">
                          <a:solidFill>
                            <a:prstClr val="ltGray"/>
                          </a:solidFill>
                        </a:ln>
                      </p166:spPr>
                    </pslz:zmPr>
                  </pslz:sldZmObj>
                </pslz:sldZm>
              </a:graphicData>
            </a:graphic>
          </p:graphicFrame>
        </mc:Choice>
        <mc:Fallback xmlns="">
          <p:pic>
            <p:nvPicPr>
              <p:cNvPr id="3" name="Slide Zoom 2" descr="Screenshot of the opening slide to the Onboard and engage section.">
                <a:hlinkClick r:id="rId7" action="ppaction://hlinksldjump"/>
                <a:extLst>
                  <a:ext uri="{FF2B5EF4-FFF2-40B4-BE49-F238E27FC236}">
                    <a16:creationId xmlns:a16="http://schemas.microsoft.com/office/drawing/2014/main" id="{4EF94D5A-BE6E-9921-701E-3EA2E6C8236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p:cNvPicPr>
              <p:nvPr/>
            </p:nvPicPr>
            <p:blipFill>
              <a:blip r:embed="rId8"/>
              <a:stretch>
                <a:fillRect/>
              </a:stretch>
            </p:blipFill>
            <p:spPr>
              <a:xfrm>
                <a:off x="3074238" y="4310424"/>
                <a:ext cx="3589756" cy="2019238"/>
              </a:xfrm>
              <a:prstGeom prst="rect">
                <a:avLst/>
              </a:prstGeom>
              <a:ln w="9525">
                <a:solidFill>
                  <a:prstClr val="ltGray"/>
                </a:solidFill>
              </a:ln>
            </p:spPr>
          </p:pic>
        </mc:Fallback>
      </mc:AlternateContent>
      <p:cxnSp>
        <p:nvCxnSpPr>
          <p:cNvPr id="29" name="Straight Connector 28">
            <a:extLst>
              <a:ext uri="{FF2B5EF4-FFF2-40B4-BE49-F238E27FC236}">
                <a16:creationId xmlns:a16="http://schemas.microsoft.com/office/drawing/2014/main" id="{E7A18769-E885-9798-108B-3A73F809C5A5}"/>
              </a:ext>
              <a:ext uri="{C183D7F6-B498-43B3-948B-1728B52AA6E4}">
                <adec:decorative xmlns:adec="http://schemas.microsoft.com/office/drawing/2017/decorative" val="1"/>
              </a:ext>
            </a:extLst>
          </p:cNvPr>
          <p:cNvCxnSpPr/>
          <p:nvPr/>
        </p:nvCxnSpPr>
        <p:spPr>
          <a:xfrm flipV="1">
            <a:off x="7289411" y="3791289"/>
            <a:ext cx="0" cy="249975"/>
          </a:xfrm>
          <a:prstGeom prst="line">
            <a:avLst/>
          </a:prstGeom>
          <a:ln w="15875">
            <a:solidFill>
              <a:schemeClr val="accent2"/>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57818B-429A-535B-1222-181B1B6E2263}"/>
              </a:ext>
              <a:ext uri="{C183D7F6-B498-43B3-948B-1728B52AA6E4}">
                <adec:decorative xmlns:adec="http://schemas.microsoft.com/office/drawing/2017/decorative" val="1"/>
              </a:ext>
            </a:extLst>
          </p:cNvPr>
          <p:cNvCxnSpPr/>
          <p:nvPr/>
        </p:nvCxnSpPr>
        <p:spPr>
          <a:xfrm flipV="1">
            <a:off x="4869116" y="4047659"/>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5" name="Slide Zoom 4" descr="Screenshot of the opening slide to the Deliver impact section.">
                <a:extLst>
                  <a:ext uri="{FF2B5EF4-FFF2-40B4-BE49-F238E27FC236}">
                    <a16:creationId xmlns:a16="http://schemas.microsoft.com/office/drawing/2014/main" id="{2EBD7BF5-8454-68E7-68FA-B0A5141FF684}"/>
                  </a:ext>
                </a:extLst>
              </p:cNvPr>
              <p:cNvGraphicFramePr>
                <a:graphicFrameLocks noChangeAspect="1"/>
              </p:cNvGraphicFramePr>
              <p:nvPr>
                <p:extLst>
                  <p:ext uri="{D42A27DB-BD31-4B8C-83A1-F6EECF244321}">
                    <p14:modId xmlns:p14="http://schemas.microsoft.com/office/powerpoint/2010/main" val="3985527915"/>
                  </p:ext>
                </p:extLst>
              </p:nvPr>
            </p:nvGraphicFramePr>
            <p:xfrm>
              <a:off x="5488848" y="1772050"/>
              <a:ext cx="3593592" cy="2021396"/>
            </p:xfrm>
            <a:graphic>
              <a:graphicData uri="http://schemas.microsoft.com/office/powerpoint/2016/slidezoom">
                <pslz:sldZm>
                  <pslz:sldZmObj sldId="281" cId="2932627735">
                    <pslz:zmPr id="{2A5F6B55-76B0-C84F-891D-DA43DB42A797}" returnToParent="0" transitionDur="1000">
                      <p166:blipFill xmlns:p166="http://schemas.microsoft.com/office/powerpoint/2016/6/main">
                        <a:blip r:embed="rId9"/>
                        <a:stretch>
                          <a:fillRect/>
                        </a:stretch>
                      </p166:blipFill>
                      <p166:spPr xmlns:p166="http://schemas.microsoft.com/office/powerpoint/2016/6/main">
                        <a:xfrm>
                          <a:off x="0" y="0"/>
                          <a:ext cx="3593592" cy="2021396"/>
                        </a:xfrm>
                        <a:prstGeom prst="rect">
                          <a:avLst/>
                        </a:prstGeom>
                        <a:ln w="9525">
                          <a:solidFill>
                            <a:prstClr val="ltGray"/>
                          </a:solidFill>
                        </a:ln>
                      </p166:spPr>
                    </pslz:zmPr>
                  </pslz:sldZmObj>
                </pslz:sldZm>
              </a:graphicData>
            </a:graphic>
          </p:graphicFrame>
        </mc:Choice>
        <mc:Fallback xmlns="">
          <p:pic>
            <p:nvPicPr>
              <p:cNvPr id="5" name="Slide Zoom 4" descr="Screenshot of the opening slide to the Deliver impact section.">
                <a:hlinkClick r:id="rId10" action="ppaction://hlinksldjump"/>
                <a:extLst>
                  <a:ext uri="{FF2B5EF4-FFF2-40B4-BE49-F238E27FC236}">
                    <a16:creationId xmlns:a16="http://schemas.microsoft.com/office/drawing/2014/main" id="{2EBD7BF5-8454-68E7-68FA-B0A5141FF684}"/>
                  </a:ext>
                </a:extLst>
              </p:cNvPr>
              <p:cNvPicPr>
                <a:picLocks noGrp="1" noRot="1" noChangeAspect="1" noMove="1" noResize="1" noEditPoints="1" noAdjustHandles="1" noChangeArrowheads="1" noChangeShapeType="1"/>
              </p:cNvPicPr>
              <p:nvPr/>
            </p:nvPicPr>
            <p:blipFill>
              <a:blip r:embed="rId11"/>
              <a:stretch>
                <a:fillRect/>
              </a:stretch>
            </p:blipFill>
            <p:spPr>
              <a:xfrm>
                <a:off x="5488848" y="1772050"/>
                <a:ext cx="3593592" cy="2021396"/>
              </a:xfrm>
              <a:prstGeom prst="rect">
                <a:avLst/>
              </a:prstGeom>
              <a:ln w="952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descr="Screenshot of the opening slide to the Extend and optimize section.">
                <a:extLst>
                  <a:ext uri="{FF2B5EF4-FFF2-40B4-BE49-F238E27FC236}">
                    <a16:creationId xmlns:a16="http://schemas.microsoft.com/office/drawing/2014/main" id="{A13D1BA9-B4CD-1ACF-EEB1-51945CA48918}"/>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224937937"/>
                  </p:ext>
                </p:extLst>
              </p:nvPr>
            </p:nvGraphicFramePr>
            <p:xfrm>
              <a:off x="7922996" y="4310424"/>
              <a:ext cx="3592576" cy="2020824"/>
            </p:xfrm>
            <a:graphic>
              <a:graphicData uri="http://schemas.microsoft.com/office/powerpoint/2016/slidezoom">
                <pslz:sldZm>
                  <pslz:sldZmObj sldId="2147483641" cId="4118056937">
                    <pslz:zmPr id="{20F78DE4-5B45-44C3-A79B-0EFF62ABD7F2}" returnToParent="0" transitionDur="1000">
                      <p166:blipFill xmlns:p166="http://schemas.microsoft.com/office/powerpoint/2016/6/main">
                        <a:blip r:embed="rId12"/>
                        <a:stretch>
                          <a:fillRect/>
                        </a:stretch>
                      </p166:blipFill>
                      <p166:spPr xmlns:p166="http://schemas.microsoft.com/office/powerpoint/2016/6/main">
                        <a:xfrm>
                          <a:off x="0" y="0"/>
                          <a:ext cx="3592576" cy="2020824"/>
                        </a:xfrm>
                        <a:prstGeom prst="rect">
                          <a:avLst/>
                        </a:prstGeom>
                        <a:ln w="9525">
                          <a:solidFill>
                            <a:prstClr val="ltGray"/>
                          </a:solidFill>
                        </a:ln>
                      </p166:spPr>
                    </pslz:zmPr>
                  </pslz:sldZmObj>
                </pslz:sldZm>
              </a:graphicData>
            </a:graphic>
          </p:graphicFrame>
        </mc:Choice>
        <mc:Fallback xmlns="">
          <p:pic>
            <p:nvPicPr>
              <p:cNvPr id="10" name="Slide Zoom 9" descr="Screenshot of the opening slide to the Extend and optimize section.">
                <a:hlinkClick r:id="rId13" action="ppaction://hlinksldjump"/>
                <a:extLst>
                  <a:ext uri="{FF2B5EF4-FFF2-40B4-BE49-F238E27FC236}">
                    <a16:creationId xmlns:a16="http://schemas.microsoft.com/office/drawing/2014/main" id="{A13D1BA9-B4CD-1ACF-EEB1-51945CA48918}"/>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p:cNvPicPr>
              <p:nvPr/>
            </p:nvPicPr>
            <p:blipFill>
              <a:blip r:embed="rId14"/>
              <a:stretch>
                <a:fillRect/>
              </a:stretch>
            </p:blipFill>
            <p:spPr>
              <a:xfrm>
                <a:off x="7922996" y="4310424"/>
                <a:ext cx="3592576" cy="2020824"/>
              </a:xfrm>
              <a:prstGeom prst="rect">
                <a:avLst/>
              </a:prstGeom>
              <a:ln w="9525">
                <a:solidFill>
                  <a:prstClr val="ltGray"/>
                </a:solidFill>
              </a:ln>
            </p:spPr>
          </p:pic>
        </mc:Fallback>
      </mc:AlternateContent>
      <p:cxnSp>
        <p:nvCxnSpPr>
          <p:cNvPr id="31" name="Straight Connector 30">
            <a:extLst>
              <a:ext uri="{FF2B5EF4-FFF2-40B4-BE49-F238E27FC236}">
                <a16:creationId xmlns:a16="http://schemas.microsoft.com/office/drawing/2014/main" id="{687371B9-2159-3319-2E9F-C178F906DF82}"/>
              </a:ext>
              <a:ext uri="{C183D7F6-B498-43B3-948B-1728B52AA6E4}">
                <adec:decorative xmlns:adec="http://schemas.microsoft.com/office/drawing/2017/decorative" val="1"/>
              </a:ext>
            </a:extLst>
          </p:cNvPr>
          <p:cNvCxnSpPr/>
          <p:nvPr/>
        </p:nvCxnSpPr>
        <p:spPr>
          <a:xfrm flipV="1">
            <a:off x="9719284" y="4047659"/>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94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par>
                                <p:cTn id="8" presetID="10" presetClass="entr" presetSubtype="0" fill="hold" nodeType="withEffect">
                                  <p:stCondLst>
                                    <p:cond delay="2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4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6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8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nodeType="withEffect">
                                  <p:stCondLst>
                                    <p:cond delay="0"/>
                                  </p:stCondLst>
                                  <p:childTnLst>
                                    <p:animMotion origin="layout" path="M 0 3.7037E-7 L 0 0.03542 " pathEditMode="relative" rAng="0" ptsTypes="AA">
                                      <p:cBhvr>
                                        <p:cTn id="24" dur="700" spd="-100000" fill="hold"/>
                                        <p:tgtEl>
                                          <p:spTgt spid="6"/>
                                        </p:tgtEl>
                                        <p:attrNameLst>
                                          <p:attrName>ppt_x</p:attrName>
                                          <p:attrName>ppt_y</p:attrName>
                                        </p:attrNameLst>
                                      </p:cBhvr>
                                      <p:rCtr x="0" y="1759"/>
                                    </p:animMotion>
                                  </p:childTnLst>
                                </p:cTn>
                              </p:par>
                              <p:par>
                                <p:cTn id="25" presetID="10" presetClass="entr" presetSubtype="0" fill="hold" nodeType="withEffect">
                                  <p:stCondLst>
                                    <p:cond delay="2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64" presetClass="path" presetSubtype="0" decel="50000" fill="hold" nodeType="withEffect">
                                  <p:stCondLst>
                                    <p:cond delay="200"/>
                                  </p:stCondLst>
                                  <p:childTnLst>
                                    <p:animMotion origin="layout" path="M 2.70833E-6 4.44444E-6 L 2.70833E-6 -0.0375 " pathEditMode="relative" rAng="0" ptsTypes="AA">
                                      <p:cBhvr>
                                        <p:cTn id="29" dur="700" spd="-100000" fill="hold"/>
                                        <p:tgtEl>
                                          <p:spTgt spid="3"/>
                                        </p:tgtEl>
                                        <p:attrNameLst>
                                          <p:attrName>ppt_x</p:attrName>
                                          <p:attrName>ppt_y</p:attrName>
                                        </p:attrNameLst>
                                      </p:cBhvr>
                                      <p:rCtr x="0" y="-1875"/>
                                    </p:animMotion>
                                  </p:childTnLst>
                                </p:cTn>
                              </p:par>
                              <p:par>
                                <p:cTn id="30" presetID="10" presetClass="entr" presetSubtype="0" fill="hold" nodeType="withEffect">
                                  <p:stCondLst>
                                    <p:cond delay="6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42" presetClass="path" presetSubtype="0" decel="100000" fill="hold" nodeType="withEffect">
                                  <p:stCondLst>
                                    <p:cond delay="600"/>
                                  </p:stCondLst>
                                  <p:childTnLst>
                                    <p:animMotion origin="layout" path="M 0 3.7037E-7 L 0 0.03542 " pathEditMode="relative" rAng="0" ptsTypes="AA">
                                      <p:cBhvr>
                                        <p:cTn id="34" dur="700" spd="-100000" fill="hold"/>
                                        <p:tgtEl>
                                          <p:spTgt spid="10"/>
                                        </p:tgtEl>
                                        <p:attrNameLst>
                                          <p:attrName>ppt_x</p:attrName>
                                          <p:attrName>ppt_y</p:attrName>
                                        </p:attrNameLst>
                                      </p:cBhvr>
                                      <p:rCtr x="0" y="1759"/>
                                    </p:animMotion>
                                  </p:childTnLst>
                                </p:cTn>
                              </p:par>
                              <p:par>
                                <p:cTn id="35" presetID="10" presetClass="entr" presetSubtype="0" fill="hold" nodeType="withEffect">
                                  <p:stCondLst>
                                    <p:cond delay="4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42" presetClass="path" presetSubtype="0" decel="100000" fill="hold" nodeType="withEffect">
                                  <p:stCondLst>
                                    <p:cond delay="400"/>
                                  </p:stCondLst>
                                  <p:childTnLst>
                                    <p:animMotion origin="layout" path="M 0 3.7037E-7 L 0 0.03542 " pathEditMode="relative" rAng="0" ptsTypes="AA">
                                      <p:cBhvr>
                                        <p:cTn id="3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588261" y="585216"/>
            <a:ext cx="11011601" cy="553998"/>
          </a:xfrm>
        </p:spPr>
        <p:txBody>
          <a:bodyPr vert="horz" lIns="0" tIns="45720" rIns="0" bIns="45720" rtlCol="0" anchor="t">
            <a:noAutofit/>
          </a:bodyPr>
          <a:lstStyle/>
          <a:p>
            <a:r>
              <a:rPr lang="en-US"/>
              <a:t>Build your Community of Practice with Viva Engage</a:t>
            </a:r>
          </a:p>
        </p:txBody>
      </p:sp>
      <p:sp useBgFill="1">
        <p:nvSpPr>
          <p:cNvPr id="32" name="Rounded Rectangle 1">
            <a:extLst>
              <a:ext uri="{FF2B5EF4-FFF2-40B4-BE49-F238E27FC236}">
                <a16:creationId xmlns:a16="http://schemas.microsoft.com/office/drawing/2014/main" id="{C0422E33-D76E-893C-A194-6635138C7A21}"/>
              </a:ext>
              <a:ext uri="{C183D7F6-B498-43B3-948B-1728B52AA6E4}">
                <adec:decorative xmlns:adec="http://schemas.microsoft.com/office/drawing/2017/decorative" val="1"/>
              </a:ext>
            </a:extLst>
          </p:cNvPr>
          <p:cNvSpPr/>
          <p:nvPr/>
        </p:nvSpPr>
        <p:spPr bwMode="auto">
          <a:xfrm>
            <a:off x="663110" y="1383810"/>
            <a:ext cx="10995182" cy="486231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3" name="Rectangle: Rounded Corners 1">
            <a:extLst>
              <a:ext uri="{FF2B5EF4-FFF2-40B4-BE49-F238E27FC236}">
                <a16:creationId xmlns:a16="http://schemas.microsoft.com/office/drawing/2014/main" id="{EB4A504B-CD11-473A-7BD9-CC21C8D6C878}"/>
              </a:ext>
              <a:ext uri="{C183D7F6-B498-43B3-948B-1728B52AA6E4}">
                <adec:decorative xmlns:adec="http://schemas.microsoft.com/office/drawing/2017/decorative" val="1"/>
              </a:ext>
            </a:extLst>
          </p:cNvPr>
          <p:cNvSpPr/>
          <p:nvPr/>
        </p:nvSpPr>
        <p:spPr bwMode="auto">
          <a:xfrm>
            <a:off x="1048069" y="5005806"/>
            <a:ext cx="1054366"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34" name="Rectangle: Rounded Corners 1">
            <a:extLst>
              <a:ext uri="{FF2B5EF4-FFF2-40B4-BE49-F238E27FC236}">
                <a16:creationId xmlns:a16="http://schemas.microsoft.com/office/drawing/2014/main" id="{9F099494-0BD3-9072-D1BD-01AD77AE954D}"/>
              </a:ext>
              <a:ext uri="{C183D7F6-B498-43B3-948B-1728B52AA6E4}">
                <adec:decorative xmlns:adec="http://schemas.microsoft.com/office/drawing/2017/decorative" val="1"/>
              </a:ext>
            </a:extLst>
          </p:cNvPr>
          <p:cNvSpPr/>
          <p:nvPr/>
        </p:nvSpPr>
        <p:spPr bwMode="auto">
          <a:xfrm>
            <a:off x="2172804" y="5005806"/>
            <a:ext cx="1658424"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35" name="Rectangle: Rounded Corners 1">
            <a:extLst>
              <a:ext uri="{FF2B5EF4-FFF2-40B4-BE49-F238E27FC236}">
                <a16:creationId xmlns:a16="http://schemas.microsoft.com/office/drawing/2014/main" id="{62DCBF07-78EC-CC8E-0A83-CE671EDE2251}"/>
              </a:ext>
              <a:ext uri="{C183D7F6-B498-43B3-948B-1728B52AA6E4}">
                <adec:decorative xmlns:adec="http://schemas.microsoft.com/office/drawing/2017/decorative" val="1"/>
              </a:ext>
            </a:extLst>
          </p:cNvPr>
          <p:cNvSpPr/>
          <p:nvPr/>
        </p:nvSpPr>
        <p:spPr bwMode="auto">
          <a:xfrm>
            <a:off x="1035880" y="5447050"/>
            <a:ext cx="1346646"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36" name="Rectangle: Rounded Corners 1">
            <a:extLst>
              <a:ext uri="{FF2B5EF4-FFF2-40B4-BE49-F238E27FC236}">
                <a16:creationId xmlns:a16="http://schemas.microsoft.com/office/drawing/2014/main" id="{7915E6CD-26AA-FDD7-83EA-C71257A2C852}"/>
              </a:ext>
              <a:ext uri="{C183D7F6-B498-43B3-948B-1728B52AA6E4}">
                <adec:decorative xmlns:adec="http://schemas.microsoft.com/office/drawing/2017/decorative" val="1"/>
              </a:ext>
            </a:extLst>
          </p:cNvPr>
          <p:cNvSpPr/>
          <p:nvPr/>
        </p:nvSpPr>
        <p:spPr bwMode="auto">
          <a:xfrm>
            <a:off x="2452895" y="5447050"/>
            <a:ext cx="1548329"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Extend &amp; optimize</a:t>
            </a:r>
          </a:p>
        </p:txBody>
      </p:sp>
      <p:sp>
        <p:nvSpPr>
          <p:cNvPr id="37" name="Text Placeholder 5">
            <a:extLst>
              <a:ext uri="{FF2B5EF4-FFF2-40B4-BE49-F238E27FC236}">
                <a16:creationId xmlns:a16="http://schemas.microsoft.com/office/drawing/2014/main" id="{8D4EC677-2D77-B196-AF70-D367CFF9CC54}"/>
              </a:ext>
            </a:extLst>
          </p:cNvPr>
          <p:cNvSpPr txBox="1">
            <a:spLocks/>
          </p:cNvSpPr>
          <p:nvPr/>
        </p:nvSpPr>
        <p:spPr>
          <a:xfrm>
            <a:off x="1096836" y="1905202"/>
            <a:ext cx="4999163" cy="2926469"/>
          </a:xfrm>
          <a:prstGeom prst="rect">
            <a:avLst/>
          </a:prstGeom>
        </p:spPr>
        <p:txBody>
          <a:bodyPr vert="horz" lIns="0" tIns="0" rIns="0" bIns="0" rtlCol="0" anchor="t">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srgbClr val="0078D4"/>
                </a:solidFill>
                <a:effectLst/>
                <a:uLnTx/>
                <a:uFillTx/>
                <a:latin typeface="Segoe UI Semibold"/>
                <a:ea typeface="+mn-ea"/>
                <a:cs typeface="Segoe UI Semibold"/>
              </a:rPr>
              <a:t>Connect and empower employees</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Create a </a:t>
            </a:r>
            <a:r>
              <a:rPr kumimoji="0" lang="en-US" sz="1400" b="0" i="0" u="none" strike="noStrike" kern="1200" cap="none" spc="0" normalizeH="0" baseline="0" noProof="0" dirty="0">
                <a:ln>
                  <a:noFill/>
                </a:ln>
                <a:solidFill>
                  <a:prstClr val="black"/>
                </a:solidFill>
                <a:effectLst/>
                <a:uLnTx/>
                <a:uFillTx/>
                <a:latin typeface="Segoe UI"/>
                <a:ea typeface="+mn-ea"/>
                <a:cs typeface="Segoe UI Semibold"/>
                <a:hlinkClick r:id="rId3"/>
              </a:rPr>
              <a:t>community in Viva Engage</a:t>
            </a: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 to generate excitement, share learning, and support Copilot Champions and experts. </a:t>
            </a:r>
            <a:endParaRPr kumimoji="0" lang="en-US" sz="14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Give employees a place to:</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Share best practices, such as prompts</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Share success stories of Copilot saving time and driving productivity</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Access company announcements on AI usage, direction, and mission</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Facilitate peer to peer learning and Champion engagement</a:t>
            </a:r>
            <a:endParaRPr kumimoji="0" lang="en-US" sz="14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p:txBody>
      </p:sp>
      <p:grpSp>
        <p:nvGrpSpPr>
          <p:cNvPr id="38" name="Group 37">
            <a:extLst>
              <a:ext uri="{FF2B5EF4-FFF2-40B4-BE49-F238E27FC236}">
                <a16:creationId xmlns:a16="http://schemas.microsoft.com/office/drawing/2014/main" id="{7B2FCD70-2F4A-FDDC-5826-1E94E8C6ACEB}"/>
              </a:ext>
              <a:ext uri="{C183D7F6-B498-43B3-948B-1728B52AA6E4}">
                <adec:decorative xmlns:adec="http://schemas.microsoft.com/office/drawing/2017/decorative" val="1"/>
              </a:ext>
            </a:extLst>
          </p:cNvPr>
          <p:cNvGrpSpPr/>
          <p:nvPr/>
        </p:nvGrpSpPr>
        <p:grpSpPr>
          <a:xfrm>
            <a:off x="6727482" y="1785990"/>
            <a:ext cx="4992901" cy="4168815"/>
            <a:chOff x="5615484" y="1204998"/>
            <a:chExt cx="6629149" cy="5534998"/>
          </a:xfrm>
        </p:grpSpPr>
        <p:pic>
          <p:nvPicPr>
            <p:cNvPr id="39" name="Picture 38">
              <a:extLst>
                <a:ext uri="{FF2B5EF4-FFF2-40B4-BE49-F238E27FC236}">
                  <a16:creationId xmlns:a16="http://schemas.microsoft.com/office/drawing/2014/main" id="{4848ECC6-785D-E068-D856-A9C01EB3E67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19464" y="1204998"/>
              <a:ext cx="5286375" cy="2914650"/>
            </a:xfrm>
            <a:prstGeom prst="roundRect">
              <a:avLst>
                <a:gd name="adj" fmla="val 3040"/>
              </a:avLst>
            </a:prstGeom>
            <a:ln w="3175">
              <a:solidFill>
                <a:schemeClr val="bg1">
                  <a:lumMod val="50000"/>
                </a:schemeClr>
              </a:solidFill>
            </a:ln>
          </p:spPr>
        </p:pic>
        <p:pic>
          <p:nvPicPr>
            <p:cNvPr id="40" name="Picture 39">
              <a:extLst>
                <a:ext uri="{FF2B5EF4-FFF2-40B4-BE49-F238E27FC236}">
                  <a16:creationId xmlns:a16="http://schemas.microsoft.com/office/drawing/2014/main" id="{8D55C515-760C-AC4F-713B-F350138E2921}"/>
                </a:ext>
                <a:ext uri="{C183D7F6-B498-43B3-948B-1728B52AA6E4}">
                  <adec:decorative xmlns:adec="http://schemas.microsoft.com/office/drawing/2017/decorative" val="1"/>
                </a:ext>
              </a:extLst>
            </p:cNvPr>
            <p:cNvPicPr>
              <a:picLocks noChangeAspect="1"/>
            </p:cNvPicPr>
            <p:nvPr/>
          </p:nvPicPr>
          <p:blipFill rotWithShape="1">
            <a:blip r:embed="rId5"/>
            <a:srcRect t="-271" r="-262" b="21821"/>
            <a:stretch/>
          </p:blipFill>
          <p:spPr>
            <a:xfrm>
              <a:off x="7500876" y="2706966"/>
              <a:ext cx="3404232" cy="1411206"/>
            </a:xfrm>
            <a:prstGeom prst="rect">
              <a:avLst/>
            </a:prstGeom>
          </p:spPr>
        </p:pic>
        <p:pic>
          <p:nvPicPr>
            <p:cNvPr id="41" name="Picture 40">
              <a:extLst>
                <a:ext uri="{FF2B5EF4-FFF2-40B4-BE49-F238E27FC236}">
                  <a16:creationId xmlns:a16="http://schemas.microsoft.com/office/drawing/2014/main" id="{16218D6B-2F28-E81F-A9D6-EA14C280A76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141704" y="2019842"/>
              <a:ext cx="2428302" cy="4720154"/>
            </a:xfrm>
            <a:prstGeom prst="rect">
              <a:avLst/>
            </a:prstGeom>
          </p:spPr>
        </p:pic>
        <p:pic>
          <p:nvPicPr>
            <p:cNvPr id="42" name="Picture 41">
              <a:extLst>
                <a:ext uri="{FF2B5EF4-FFF2-40B4-BE49-F238E27FC236}">
                  <a16:creationId xmlns:a16="http://schemas.microsoft.com/office/drawing/2014/main" id="{13BA6CA0-96D4-A97F-D722-00E442D92CB3}"/>
                </a:ext>
                <a:ext uri="{C183D7F6-B498-43B3-948B-1728B52AA6E4}">
                  <adec:decorative xmlns:adec="http://schemas.microsoft.com/office/drawing/2017/decorative" val="1"/>
                </a:ext>
              </a:extLst>
            </p:cNvPr>
            <p:cNvPicPr>
              <a:picLocks noChangeAspect="1"/>
            </p:cNvPicPr>
            <p:nvPr/>
          </p:nvPicPr>
          <p:blipFill rotWithShape="1">
            <a:blip r:embed="rId7"/>
            <a:srcRect l="30282" t="68113" r="19718" b="4183"/>
            <a:stretch/>
          </p:blipFill>
          <p:spPr>
            <a:xfrm>
              <a:off x="5615484" y="4523494"/>
              <a:ext cx="3699453" cy="991922"/>
            </a:xfrm>
            <a:prstGeom prst="roundRect">
              <a:avLst>
                <a:gd name="adj" fmla="val 9841"/>
              </a:avLst>
            </a:prstGeom>
            <a:ln w="3175">
              <a:solidFill>
                <a:schemeClr val="bg1">
                  <a:lumMod val="50000"/>
                </a:schemeClr>
              </a:solidFill>
            </a:ln>
          </p:spPr>
        </p:pic>
        <p:grpSp>
          <p:nvGrpSpPr>
            <p:cNvPr id="43" name="Group 42">
              <a:extLst>
                <a:ext uri="{FF2B5EF4-FFF2-40B4-BE49-F238E27FC236}">
                  <a16:creationId xmlns:a16="http://schemas.microsoft.com/office/drawing/2014/main" id="{E368B377-43D6-924A-D5AF-03057A2A1603}"/>
                </a:ext>
                <a:ext uri="{C183D7F6-B498-43B3-948B-1728B52AA6E4}">
                  <adec:decorative xmlns:adec="http://schemas.microsoft.com/office/drawing/2017/decorative" val="1"/>
                </a:ext>
              </a:extLst>
            </p:cNvPr>
            <p:cNvGrpSpPr/>
            <p:nvPr/>
          </p:nvGrpSpPr>
          <p:grpSpPr>
            <a:xfrm>
              <a:off x="10886532" y="5390382"/>
              <a:ext cx="1358101" cy="1345033"/>
              <a:chOff x="-130945" y="3799701"/>
              <a:chExt cx="2743200" cy="2743200"/>
            </a:xfrm>
          </p:grpSpPr>
          <p:sp>
            <p:nvSpPr>
              <p:cNvPr id="44" name="Oval 43">
                <a:extLst>
                  <a:ext uri="{FF2B5EF4-FFF2-40B4-BE49-F238E27FC236}">
                    <a16:creationId xmlns:a16="http://schemas.microsoft.com/office/drawing/2014/main" id="{663443B2-6316-D0FE-48B1-42DFCA0977D9}"/>
                  </a:ext>
                  <a:ext uri="{C183D7F6-B498-43B3-948B-1728B52AA6E4}">
                    <adec:decorative xmlns:adec="http://schemas.microsoft.com/office/drawing/2017/decorative" val="1"/>
                  </a:ext>
                </a:extLst>
              </p:cNvPr>
              <p:cNvSpPr/>
              <p:nvPr/>
            </p:nvSpPr>
            <p:spPr bwMode="auto">
              <a:xfrm>
                <a:off x="-130945" y="3799701"/>
                <a:ext cx="2743200" cy="2743200"/>
              </a:xfrm>
              <a:prstGeom prst="ellipse">
                <a:avLst/>
              </a:prstGeom>
              <a:solidFill>
                <a:schemeClr val="bg1"/>
              </a:solidFill>
              <a:ln w="3175">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5" name="Graphic 44">
                <a:extLst>
                  <a:ext uri="{FF2B5EF4-FFF2-40B4-BE49-F238E27FC236}">
                    <a16:creationId xmlns:a16="http://schemas.microsoft.com/office/drawing/2014/main" id="{7DDBB903-B6EB-0F3F-24E9-AB1B27DCE5CA}"/>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603" y="4436247"/>
                <a:ext cx="1470102" cy="1470102"/>
              </a:xfrm>
              <a:prstGeom prst="rect">
                <a:avLst/>
              </a:prstGeom>
            </p:spPr>
          </p:pic>
        </p:grpSp>
      </p:grpSp>
    </p:spTree>
    <p:extLst>
      <p:ext uri="{BB962C8B-B14F-4D97-AF65-F5344CB8AC3E}">
        <p14:creationId xmlns:p14="http://schemas.microsoft.com/office/powerpoint/2010/main" val="71706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BB5527-718F-48BC-AEB2-E52120FE082E}"/>
              </a:ext>
            </a:extLst>
          </p:cNvPr>
          <p:cNvSpPr txBox="1">
            <a:spLocks noGrp="1"/>
          </p:cNvSpPr>
          <p:nvPr>
            <p:ph type="title"/>
          </p:nvPr>
        </p:nvSpPr>
        <p:spPr>
          <a:xfrm>
            <a:off x="588262" y="2279545"/>
            <a:ext cx="4709880" cy="9971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spcBef>
                <a:spcPct val="0"/>
              </a:spcBef>
              <a:spcAft>
                <a:spcPts val="0"/>
              </a:spcAft>
              <a:buClrTx/>
              <a:buSzTx/>
              <a:buFontTx/>
              <a:buNone/>
              <a:tabLst/>
              <a:defRPr/>
            </a:pPr>
            <a:r>
              <a:rPr kumimoji="0" lang="en-US" b="0" i="0" u="none" strike="noStrike" kern="1200" cap="none" spc="-100" normalizeH="0" baseline="0" noProof="0" dirty="0">
                <a:ln w="3175">
                  <a:noFill/>
                </a:ln>
                <a:solidFill>
                  <a:schemeClr val="tx1"/>
                </a:solidFill>
                <a:effectLst/>
                <a:uLnTx/>
                <a:uFillTx/>
                <a:latin typeface="+mj-lt"/>
                <a:ea typeface="+mj-ea"/>
                <a:cs typeface="+mj-cs"/>
              </a:rPr>
              <a:t>Create </a:t>
            </a:r>
            <a:r>
              <a:rPr lang="en-US" spc="-100" dirty="0">
                <a:solidFill>
                  <a:schemeClr val="tx1"/>
                </a:solidFill>
                <a:ea typeface="+mj-ea"/>
                <a:cs typeface="+mj-cs"/>
              </a:rPr>
              <a:t>or extend your Champion program</a:t>
            </a:r>
            <a:endParaRPr kumimoji="0" lang="en-US" b="0" i="0" u="none" strike="noStrike" kern="1200" cap="none" spc="-100" normalizeH="0" baseline="0" noProof="0" dirty="0">
              <a:ln w="3175">
                <a:noFill/>
              </a:ln>
              <a:solidFill>
                <a:schemeClr val="tx1"/>
              </a:solidFill>
              <a:effectLst/>
              <a:uLnTx/>
              <a:uFillTx/>
              <a:latin typeface="+mj-lt"/>
              <a:ea typeface="+mj-ea"/>
              <a:cs typeface="+mj-cs"/>
            </a:endParaRPr>
          </a:p>
        </p:txBody>
      </p:sp>
      <p:sp>
        <p:nvSpPr>
          <p:cNvPr id="4" name="TextBox 3">
            <a:extLst>
              <a:ext uri="{FF2B5EF4-FFF2-40B4-BE49-F238E27FC236}">
                <a16:creationId xmlns:a16="http://schemas.microsoft.com/office/drawing/2014/main" id="{C4858803-CC7E-AC01-E50A-E717C7F2A47C}"/>
              </a:ext>
            </a:extLst>
          </p:cNvPr>
          <p:cNvSpPr txBox="1"/>
          <p:nvPr/>
        </p:nvSpPr>
        <p:spPr>
          <a:xfrm>
            <a:off x="588261" y="3467984"/>
            <a:ext cx="4533900"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effectLst/>
                <a:uLnTx/>
                <a:uFillTx/>
                <a:latin typeface="Segoe UI"/>
                <a:ea typeface="+mn-ea"/>
                <a:cs typeface="+mn-cs"/>
              </a:rPr>
              <a:t>Microsoft 365 Copilot capabilities will inspire you to transform existing business processes and drive innovation across employee experiences.</a:t>
            </a:r>
          </a:p>
        </p:txBody>
      </p:sp>
      <p:sp useBgFill="1">
        <p:nvSpPr>
          <p:cNvPr id="7" name="Rounded Rectangle 1">
            <a:extLst>
              <a:ext uri="{FF2B5EF4-FFF2-40B4-BE49-F238E27FC236}">
                <a16:creationId xmlns:a16="http://schemas.microsoft.com/office/drawing/2014/main" id="{C3F3882C-6853-F283-8819-651DFF69E42C}"/>
              </a:ext>
              <a:ext uri="{C183D7F6-B498-43B3-948B-1728B52AA6E4}">
                <adec:decorative xmlns:adec="http://schemas.microsoft.com/office/drawing/2017/decorative" val="1"/>
              </a:ext>
            </a:extLst>
          </p:cNvPr>
          <p:cNvSpPr/>
          <p:nvPr/>
        </p:nvSpPr>
        <p:spPr bwMode="auto">
          <a:xfrm>
            <a:off x="5840963" y="1367191"/>
            <a:ext cx="5855737" cy="4123619"/>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0" name="Content Placeholder 2">
            <a:extLst>
              <a:ext uri="{FF2B5EF4-FFF2-40B4-BE49-F238E27FC236}">
                <a16:creationId xmlns:a16="http://schemas.microsoft.com/office/drawing/2014/main" id="{A18BD4AA-BAB3-EE4D-51A5-8A9B6CCC95FF}"/>
              </a:ext>
            </a:extLst>
          </p:cNvPr>
          <p:cNvSpPr txBox="1">
            <a:spLocks/>
          </p:cNvSpPr>
          <p:nvPr/>
        </p:nvSpPr>
        <p:spPr>
          <a:xfrm>
            <a:off x="6305047" y="1700321"/>
            <a:ext cx="4927569" cy="345735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000"/>
              <a:t>Peer to peer learning is a powerful tool for user enablement. Leverage this skill in your organization by creating or extending an internal Champion program. </a:t>
            </a:r>
          </a:p>
          <a:p>
            <a:pPr marL="0" indent="0">
              <a:spcBef>
                <a:spcPts val="1600"/>
              </a:spcBef>
              <a:buNone/>
            </a:pPr>
            <a:r>
              <a:rPr lang="en-US" sz="2000"/>
              <a:t>Champions will supplement your help desk and support systems, acting as trusted advisors to their peers. They will also provide valuable feedback on your enablement. </a:t>
            </a:r>
          </a:p>
          <a:p>
            <a:pPr marL="0" indent="0">
              <a:spcBef>
                <a:spcPts val="1600"/>
              </a:spcBef>
              <a:buNone/>
            </a:pPr>
            <a:r>
              <a:rPr lang="en-US" sz="2000"/>
              <a:t>Use our </a:t>
            </a:r>
            <a:r>
              <a:rPr lang="en-US" sz="2000">
                <a:solidFill>
                  <a:srgbClr val="0078D4"/>
                </a:solidFill>
                <a:hlinkClick r:id="rId3">
                  <a:extLst>
                    <a:ext uri="{A12FA001-AC4F-418D-AE19-62706E023703}">
                      <ahyp:hlinkClr xmlns:ahyp="http://schemas.microsoft.com/office/drawing/2018/hyperlinkcolor" val="tx"/>
                    </a:ext>
                  </a:extLst>
                </a:hlinkClick>
              </a:rPr>
              <a:t>step-by-step guide</a:t>
            </a:r>
            <a:r>
              <a:rPr lang="en-US" sz="2000">
                <a:solidFill>
                  <a:srgbClr val="0078D4"/>
                </a:solidFill>
              </a:rPr>
              <a:t> </a:t>
            </a:r>
            <a:r>
              <a:rPr lang="en-US" sz="2000"/>
              <a:t>to empower your Champions today.</a:t>
            </a:r>
          </a:p>
        </p:txBody>
      </p:sp>
    </p:spTree>
    <p:extLst>
      <p:ext uri="{BB962C8B-B14F-4D97-AF65-F5344CB8AC3E}">
        <p14:creationId xmlns:p14="http://schemas.microsoft.com/office/powerpoint/2010/main" val="176865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298421E-1469-4A74-87AA-AEA89A8E6AD1}"/>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p:blipFill>
        <p:spPr>
          <a:xfrm>
            <a:off x="6396039" y="585214"/>
            <a:ext cx="5203824" cy="5665603"/>
          </a:xfrm>
          <a:prstGeom prst="roundRect">
            <a:avLst>
              <a:gd name="adj" fmla="val 4177"/>
            </a:avLst>
          </a:prstGeom>
        </p:spPr>
      </p:pic>
      <p:sp>
        <p:nvSpPr>
          <p:cNvPr id="2" name="Rounded Rectangle 1">
            <a:extLst>
              <a:ext uri="{FF2B5EF4-FFF2-40B4-BE49-F238E27FC236}">
                <a16:creationId xmlns:a16="http://schemas.microsoft.com/office/drawing/2014/main" id="{47A0FDBA-FA45-914A-9E8E-C76326131FE9}"/>
              </a:ext>
              <a:ext uri="{C183D7F6-B498-43B3-948B-1728B52AA6E4}">
                <adec:decorative xmlns:adec="http://schemas.microsoft.com/office/drawing/2017/decorative" val="1"/>
              </a:ext>
            </a:extLst>
          </p:cNvPr>
          <p:cNvSpPr>
            <a:spLocks/>
          </p:cNvSpPr>
          <p:nvPr/>
        </p:nvSpPr>
        <p:spPr bwMode="auto">
          <a:xfrm rot="16200000">
            <a:off x="6166929" y="814006"/>
            <a:ext cx="5665602" cy="5208019"/>
          </a:xfrm>
          <a:prstGeom prst="roundRect">
            <a:avLst>
              <a:gd name="adj" fmla="val 4718"/>
            </a:avLst>
          </a:prstGeom>
          <a:gradFill flip="none" rotWithShape="1">
            <a:gsLst>
              <a:gs pos="0">
                <a:srgbClr val="000000">
                  <a:alpha val="85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sp>
        <p:nvSpPr>
          <p:cNvPr id="6" name="Title 5">
            <a:extLst>
              <a:ext uri="{FF2B5EF4-FFF2-40B4-BE49-F238E27FC236}">
                <a16:creationId xmlns:a16="http://schemas.microsoft.com/office/drawing/2014/main" id="{8908A66D-052B-F786-F25F-E7306CD7C5F6}"/>
              </a:ext>
            </a:extLst>
          </p:cNvPr>
          <p:cNvSpPr>
            <a:spLocks noGrp="1"/>
          </p:cNvSpPr>
          <p:nvPr>
            <p:ph type="title"/>
          </p:nvPr>
        </p:nvSpPr>
        <p:spPr/>
        <p:txBody>
          <a:bodyPr/>
          <a:lstStyle/>
          <a:p>
            <a:r>
              <a:rPr lang="en-US"/>
              <a:t>Who are Champions?</a:t>
            </a:r>
          </a:p>
        </p:txBody>
      </p:sp>
      <p:sp>
        <p:nvSpPr>
          <p:cNvPr id="15" name="Title 1">
            <a:extLst>
              <a:ext uri="{FF2B5EF4-FFF2-40B4-BE49-F238E27FC236}">
                <a16:creationId xmlns:a16="http://schemas.microsoft.com/office/drawing/2014/main" id="{926B962D-63F3-5960-BB19-3A37D50F7759}"/>
              </a:ext>
            </a:extLst>
          </p:cNvPr>
          <p:cNvSpPr txBox="1">
            <a:spLocks/>
          </p:cNvSpPr>
          <p:nvPr/>
        </p:nvSpPr>
        <p:spPr>
          <a:xfrm>
            <a:off x="495300" y="1411747"/>
            <a:ext cx="5276850" cy="2215991"/>
          </a:xfrm>
          <a:prstGeom prst="rect">
            <a:avLst/>
          </a:prstGeom>
        </p:spPr>
        <p:txBody>
          <a:bodyPr vert="horz" wrap="square" lIns="0" tIns="0" rIns="0" bIns="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noProof="0">
                <a:ln w="3175">
                  <a:noFill/>
                </a:ln>
                <a:solidFill>
                  <a:schemeClr val="tx1"/>
                </a:solidFill>
                <a:effectLst/>
                <a:uLnTx/>
                <a:uFillTx/>
                <a:latin typeface="+mn-lt"/>
                <a:ea typeface="+mn-ea"/>
                <a:cs typeface="Segoe UI Semilight"/>
              </a:rPr>
              <a:t>Champions provide peer learning, early feedback, and organizational support throughout the user enablement lifecycle. They are motivated by helping others rather than the technology itself and often are an ongoing source of high value scenarios. They build awareness, understanding, and engagement throughout the community as a trusted resource to their peers.</a:t>
            </a:r>
          </a:p>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noProof="0">
              <a:ln w="3175">
                <a:noFill/>
              </a:ln>
              <a:solidFill>
                <a:schemeClr val="accent2"/>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noProof="0">
                <a:ln w="3175">
                  <a:noFill/>
                </a:ln>
                <a:solidFill>
                  <a:srgbClr val="0078D4"/>
                </a:solidFill>
                <a:effectLst/>
                <a:uLnTx/>
                <a:uFillTx/>
                <a:latin typeface="+mn-lt"/>
                <a:ea typeface="+mn-ea"/>
                <a:cs typeface="Segoe UI Semilight"/>
              </a:rPr>
              <a:t>Champions will help to:</a:t>
            </a:r>
          </a:p>
        </p:txBody>
      </p:sp>
      <p:sp>
        <p:nvSpPr>
          <p:cNvPr id="13" name="Rectangle 12">
            <a:extLst>
              <a:ext uri="{FF2B5EF4-FFF2-40B4-BE49-F238E27FC236}">
                <a16:creationId xmlns:a16="http://schemas.microsoft.com/office/drawing/2014/main" id="{610FFCC8-3AA2-9545-9551-5DD70C17B473}"/>
              </a:ext>
            </a:extLst>
          </p:cNvPr>
          <p:cNvSpPr/>
          <p:nvPr/>
        </p:nvSpPr>
        <p:spPr>
          <a:xfrm>
            <a:off x="876300" y="3731068"/>
            <a:ext cx="4876337" cy="2277547"/>
          </a:xfrm>
          <a:prstGeom prst="rect">
            <a:avLst/>
          </a:prstGeom>
        </p:spPr>
        <p:txBody>
          <a:bodyPr wrap="square" lIns="0" tIns="0" rIns="0" bIns="0" anchor="t">
            <a:spAutoFit/>
          </a:bodyPr>
          <a:lstStyle/>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Create the groundswell of enthusiasm that grows adoption.</a:t>
            </a: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Build a circle of influence among their teams.</a:t>
            </a: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Bring the new ways of working to life across teams.</a:t>
            </a:r>
            <a:endParaRPr kumimoji="0" lang="en-NZ" sz="1400" b="0" i="0" u="none" strike="noStrike" kern="1200" cap="none" spc="0" normalizeH="0" baseline="0" noProof="0">
              <a:ln>
                <a:noFill/>
              </a:ln>
              <a:effectLst/>
              <a:uLnTx/>
              <a:uFillTx/>
              <a:ea typeface="+mn-ea"/>
              <a:cs typeface="Segoe UI Semilight" panose="020B0402040204020203" pitchFamily="34" charset="0"/>
            </a:endParaRP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Identify business challenges and possible solutions.</a:t>
            </a: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Provide feedback to the project team and sponsors.</a:t>
            </a: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Reduce strain on core project team through active, ongoing engagement. </a:t>
            </a:r>
          </a:p>
        </p:txBody>
      </p:sp>
      <p:sp>
        <p:nvSpPr>
          <p:cNvPr id="27" name="Graphic 17">
            <a:extLst>
              <a:ext uri="{FF2B5EF4-FFF2-40B4-BE49-F238E27FC236}">
                <a16:creationId xmlns:a16="http://schemas.microsoft.com/office/drawing/2014/main" id="{5DD14FEE-A43C-26CA-4A09-C97F6AD6E73C}"/>
              </a:ext>
              <a:ext uri="{C183D7F6-B498-43B3-948B-1728B52AA6E4}">
                <adec:decorative xmlns:adec="http://schemas.microsoft.com/office/drawing/2017/decorative" val="1"/>
              </a:ext>
            </a:extLst>
          </p:cNvPr>
          <p:cNvSpPr/>
          <p:nvPr/>
        </p:nvSpPr>
        <p:spPr>
          <a:xfrm>
            <a:off x="495300" y="373768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7">
            <a:extLst>
              <a:ext uri="{FF2B5EF4-FFF2-40B4-BE49-F238E27FC236}">
                <a16:creationId xmlns:a16="http://schemas.microsoft.com/office/drawing/2014/main" id="{A6D57627-AB89-F1E2-8295-C847FBE08F60}"/>
              </a:ext>
              <a:ext uri="{C183D7F6-B498-43B3-948B-1728B52AA6E4}">
                <adec:decorative xmlns:adec="http://schemas.microsoft.com/office/drawing/2017/decorative" val="1"/>
              </a:ext>
            </a:extLst>
          </p:cNvPr>
          <p:cNvSpPr/>
          <p:nvPr/>
        </p:nvSpPr>
        <p:spPr>
          <a:xfrm>
            <a:off x="495300" y="410344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9" name="Graphic 17">
            <a:extLst>
              <a:ext uri="{FF2B5EF4-FFF2-40B4-BE49-F238E27FC236}">
                <a16:creationId xmlns:a16="http://schemas.microsoft.com/office/drawing/2014/main" id="{66307469-6646-5C09-4C05-CC24D609DD37}"/>
              </a:ext>
              <a:ext uri="{C183D7F6-B498-43B3-948B-1728B52AA6E4}">
                <adec:decorative xmlns:adec="http://schemas.microsoft.com/office/drawing/2017/decorative" val="1"/>
              </a:ext>
            </a:extLst>
          </p:cNvPr>
          <p:cNvSpPr/>
          <p:nvPr/>
        </p:nvSpPr>
        <p:spPr>
          <a:xfrm>
            <a:off x="495300" y="446920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0" name="Graphic 17">
            <a:extLst>
              <a:ext uri="{FF2B5EF4-FFF2-40B4-BE49-F238E27FC236}">
                <a16:creationId xmlns:a16="http://schemas.microsoft.com/office/drawing/2014/main" id="{BF7F2C4C-A3F3-5F78-0F2C-7C676675B788}"/>
              </a:ext>
              <a:ext uri="{C183D7F6-B498-43B3-948B-1728B52AA6E4}">
                <adec:decorative xmlns:adec="http://schemas.microsoft.com/office/drawing/2017/decorative" val="1"/>
              </a:ext>
            </a:extLst>
          </p:cNvPr>
          <p:cNvSpPr/>
          <p:nvPr/>
        </p:nvSpPr>
        <p:spPr>
          <a:xfrm>
            <a:off x="495300" y="483496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1" name="Graphic 17">
            <a:extLst>
              <a:ext uri="{FF2B5EF4-FFF2-40B4-BE49-F238E27FC236}">
                <a16:creationId xmlns:a16="http://schemas.microsoft.com/office/drawing/2014/main" id="{FBFB5E08-4F38-5176-6E94-E6414D4B20DF}"/>
              </a:ext>
              <a:ext uri="{C183D7F6-B498-43B3-948B-1728B52AA6E4}">
                <adec:decorative xmlns:adec="http://schemas.microsoft.com/office/drawing/2017/decorative" val="1"/>
              </a:ext>
            </a:extLst>
          </p:cNvPr>
          <p:cNvSpPr/>
          <p:nvPr/>
        </p:nvSpPr>
        <p:spPr>
          <a:xfrm>
            <a:off x="495300" y="520072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2" name="Graphic 17">
            <a:extLst>
              <a:ext uri="{FF2B5EF4-FFF2-40B4-BE49-F238E27FC236}">
                <a16:creationId xmlns:a16="http://schemas.microsoft.com/office/drawing/2014/main" id="{CB154958-AFC7-534C-8895-9D20BE5769D7}"/>
              </a:ext>
              <a:ext uri="{C183D7F6-B498-43B3-948B-1728B52AA6E4}">
                <adec:decorative xmlns:adec="http://schemas.microsoft.com/office/drawing/2017/decorative" val="1"/>
              </a:ext>
            </a:extLst>
          </p:cNvPr>
          <p:cNvSpPr/>
          <p:nvPr/>
        </p:nvSpPr>
        <p:spPr>
          <a:xfrm>
            <a:off x="495300" y="556648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9" name="TextBox 38">
            <a:extLst>
              <a:ext uri="{FF2B5EF4-FFF2-40B4-BE49-F238E27FC236}">
                <a16:creationId xmlns:a16="http://schemas.microsoft.com/office/drawing/2014/main" id="{A9DE3AD6-A72D-239D-42C4-2F7C484A194C}"/>
              </a:ext>
            </a:extLst>
          </p:cNvPr>
          <p:cNvSpPr txBox="1"/>
          <p:nvPr/>
        </p:nvSpPr>
        <p:spPr>
          <a:xfrm>
            <a:off x="6886576" y="3918919"/>
            <a:ext cx="4193886" cy="1477328"/>
          </a:xfrm>
          <a:prstGeom prst="rect">
            <a:avLst/>
          </a:prstGeom>
          <a:noFill/>
        </p:spPr>
        <p:txBody>
          <a:bodyPr wrap="square" lIns="0" tIns="0" rIns="0" bIns="0" rtlCol="0" anchor="t">
            <a:spAutoFit/>
          </a:bodyPr>
          <a:lstStyle/>
          <a:p>
            <a:pPr marL="0" marR="0" lvl="0" indent="0" defTabSz="914236"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ea typeface="+mn-ea"/>
                <a:cs typeface="Segoe UI Semilight"/>
              </a:rPr>
              <a:t>We connect with an adoption Champion in each business unit, who sends out weekly emails on Office 365. Each Office 365 tool has core benefits and by taking users on a smooth journey through them, we are able to unlock the value in each one.</a:t>
            </a:r>
          </a:p>
        </p:txBody>
      </p:sp>
      <p:sp>
        <p:nvSpPr>
          <p:cNvPr id="20" name="Rectangle 19">
            <a:extLst>
              <a:ext uri="{FF2B5EF4-FFF2-40B4-BE49-F238E27FC236}">
                <a16:creationId xmlns:a16="http://schemas.microsoft.com/office/drawing/2014/main" id="{3EF23A74-838A-3B4E-93B8-A041721CA381}"/>
              </a:ext>
            </a:extLst>
          </p:cNvPr>
          <p:cNvSpPr/>
          <p:nvPr/>
        </p:nvSpPr>
        <p:spPr>
          <a:xfrm>
            <a:off x="6886574" y="5507478"/>
            <a:ext cx="3046280" cy="387798"/>
          </a:xfrm>
          <a:prstGeom prst="rect">
            <a:avLst/>
          </a:prstGeom>
        </p:spPr>
        <p:txBody>
          <a:bodyPr wrap="square" lIns="0" tIns="0" rIns="0" bIns="0">
            <a:spAutoFit/>
          </a:bodyPr>
          <a:lstStyle/>
          <a:p>
            <a:pPr marL="0" marR="0" lvl="0" indent="0" algn="l" defTabSz="914379" rtl="0" eaLnBrk="1" fontAlgn="auto" latinLnBrk="0" hangingPunct="1">
              <a:lnSpc>
                <a:spcPct val="90000"/>
              </a:lnSpc>
              <a:spcBef>
                <a:spcPts val="0"/>
              </a:spcBef>
              <a:spcAft>
                <a:spcPts val="588"/>
              </a:spcAft>
              <a:buClrTx/>
              <a:buSzTx/>
              <a:buFontTx/>
              <a:buNone/>
              <a:tabLst/>
              <a:defRPr/>
            </a:pPr>
            <a:r>
              <a:rPr kumimoji="0" lang="en-US" sz="1400" i="0" u="none" strike="noStrike" kern="1200" cap="none" spc="0" normalizeH="0" baseline="0" noProof="0">
                <a:ln>
                  <a:noFill/>
                </a:ln>
                <a:solidFill>
                  <a:srgbClr val="FFFFFF"/>
                </a:solidFill>
                <a:effectLst/>
                <a:uLnTx/>
                <a:uFillTx/>
                <a:latin typeface="+mj-lt"/>
                <a:ea typeface="+mn-ea"/>
                <a:cs typeface="+mn-cs"/>
              </a:rPr>
              <a:t>Nick </a:t>
            </a:r>
            <a:r>
              <a:rPr kumimoji="0" lang="en-US" sz="1400" i="0" u="none" strike="noStrike" kern="1200" cap="none" spc="0" normalizeH="0" baseline="0" noProof="0" err="1">
                <a:ln>
                  <a:noFill/>
                </a:ln>
                <a:solidFill>
                  <a:srgbClr val="FFFFFF"/>
                </a:solidFill>
                <a:effectLst/>
                <a:uLnTx/>
                <a:uFillTx/>
                <a:latin typeface="+mj-lt"/>
                <a:ea typeface="+mn-ea"/>
                <a:cs typeface="+mn-cs"/>
              </a:rPr>
              <a:t>Lamshed</a:t>
            </a:r>
            <a:br>
              <a:rPr kumimoji="0" lang="en-US" sz="1400" b="1" i="0" u="none" strike="noStrike" kern="1200" cap="none" spc="0" normalizeH="0" baseline="0" noProof="0">
                <a:ln>
                  <a:noFill/>
                </a:ln>
                <a:solidFill>
                  <a:srgbClr val="FFFFFF"/>
                </a:solidFill>
                <a:effectLst/>
                <a:uLnTx/>
                <a:uFillTx/>
                <a:latin typeface="Segoe UI"/>
                <a:ea typeface="+mn-ea"/>
                <a:cs typeface="+mn-cs"/>
              </a:rPr>
            </a:br>
            <a:r>
              <a:rPr kumimoji="0" lang="en-US" sz="1400" i="0" u="none" strike="noStrike" kern="1200" cap="none" spc="0" normalizeH="0" baseline="0" noProof="0">
                <a:ln>
                  <a:noFill/>
                </a:ln>
                <a:solidFill>
                  <a:srgbClr val="FFFFFF"/>
                </a:solidFill>
                <a:effectLst/>
                <a:uLnTx/>
                <a:uFillTx/>
                <a:latin typeface="Segoe UI"/>
                <a:ea typeface="+mn-ea"/>
                <a:cs typeface="+mn-cs"/>
              </a:rPr>
              <a:t>Change Consultant, Qantas</a:t>
            </a:r>
          </a:p>
        </p:txBody>
      </p:sp>
      <p:pic>
        <p:nvPicPr>
          <p:cNvPr id="19" name="Picture 18">
            <a:extLst>
              <a:ext uri="{FF2B5EF4-FFF2-40B4-BE49-F238E27FC236}">
                <a16:creationId xmlns:a16="http://schemas.microsoft.com/office/drawing/2014/main" id="{1983A712-5BEC-C64F-BFCD-1005FE9E7858}"/>
              </a:ext>
              <a:ext uri="{C183D7F6-B498-43B3-948B-1728B52AA6E4}">
                <adec:decorative xmlns:adec="http://schemas.microsoft.com/office/drawing/2017/decorative" val="1"/>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6216585" y="3675599"/>
            <a:ext cx="606425" cy="486639"/>
          </a:xfrm>
          <a:prstGeom prst="rect">
            <a:avLst/>
          </a:prstGeom>
        </p:spPr>
      </p:pic>
    </p:spTree>
    <p:extLst>
      <p:ext uri="{BB962C8B-B14F-4D97-AF65-F5344CB8AC3E}">
        <p14:creationId xmlns:p14="http://schemas.microsoft.com/office/powerpoint/2010/main" val="244797077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pPr algn="ctr"/>
            <a:r>
              <a:rPr lang="en-US" sz="3600">
                <a:solidFill>
                  <a:schemeClr val="tx1"/>
                </a:solidFill>
              </a:rPr>
              <a:t>Build a sustainable</a:t>
            </a:r>
            <a:br>
              <a:rPr lang="en-US" sz="3600">
                <a:solidFill>
                  <a:schemeClr val="accent2">
                    <a:lumMod val="50000"/>
                  </a:schemeClr>
                </a:solidFill>
              </a:rPr>
            </a:br>
            <a:r>
              <a:rPr lang="en-US" sz="3600">
                <a:solidFill>
                  <a:srgbClr val="0078D4"/>
                </a:solidFill>
              </a:rPr>
              <a:t>Champions community</a:t>
            </a:r>
          </a:p>
        </p:txBody>
      </p:sp>
      <p:sp useBgFill="1">
        <p:nvSpPr>
          <p:cNvPr id="7" name="Rounded Rectangle 1">
            <a:extLst>
              <a:ext uri="{FF2B5EF4-FFF2-40B4-BE49-F238E27FC236}">
                <a16:creationId xmlns:a16="http://schemas.microsoft.com/office/drawing/2014/main" id="{7DEF02F5-74A8-08EE-2969-7472A1274E27}"/>
              </a:ext>
              <a:ext uri="{C183D7F6-B498-43B3-948B-1728B52AA6E4}">
                <adec:decorative xmlns:adec="http://schemas.microsoft.com/office/drawing/2017/decorative" val="1"/>
              </a:ext>
            </a:extLst>
          </p:cNvPr>
          <p:cNvSpPr/>
          <p:nvPr/>
        </p:nvSpPr>
        <p:spPr bwMode="auto">
          <a:xfrm>
            <a:off x="4886238" y="2113399"/>
            <a:ext cx="6327950" cy="375400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8" name="Rounded Rectangle 1">
            <a:extLst>
              <a:ext uri="{FF2B5EF4-FFF2-40B4-BE49-F238E27FC236}">
                <a16:creationId xmlns:a16="http://schemas.microsoft.com/office/drawing/2014/main" id="{8C9B03BE-CBB5-3350-2486-01444E7B90F2}"/>
              </a:ext>
              <a:ext uri="{C183D7F6-B498-43B3-948B-1728B52AA6E4}">
                <adec:decorative xmlns:adec="http://schemas.microsoft.com/office/drawing/2017/decorative" val="1"/>
              </a:ext>
            </a:extLst>
          </p:cNvPr>
          <p:cNvSpPr/>
          <p:nvPr/>
        </p:nvSpPr>
        <p:spPr bwMode="auto">
          <a:xfrm>
            <a:off x="977813" y="2113399"/>
            <a:ext cx="3546988" cy="375400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1" name="Rectangle 20"/>
          <p:cNvSpPr/>
          <p:nvPr/>
        </p:nvSpPr>
        <p:spPr>
          <a:xfrm>
            <a:off x="1262664" y="3202506"/>
            <a:ext cx="2977287" cy="2170146"/>
          </a:xfrm>
          <a:prstGeom prst="rect">
            <a:avLst/>
          </a:prstGeom>
        </p:spPr>
        <p:txBody>
          <a:bodyPr wrap="square" lIns="0" tIns="0" rIns="0" bIns="0">
            <a:spAutoFit/>
          </a:bodyPr>
          <a:lstStyle/>
          <a:p>
            <a:pPr marL="0" marR="0" lvl="1" indent="0" algn="l" defTabSz="914400" rtl="0" eaLnBrk="1" fontAlgn="auto" latinLnBrk="0" hangingPunct="1">
              <a:lnSpc>
                <a:spcPct val="150000"/>
              </a:lnSpc>
              <a:spcBef>
                <a:spcPts val="0"/>
              </a:spcBef>
              <a:buClrTx/>
              <a:buSzTx/>
              <a:buFontTx/>
              <a:buNone/>
              <a:tabLst/>
              <a:defRPr/>
            </a:pPr>
            <a:r>
              <a:rPr kumimoji="0" lang="en-US" sz="16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rPr>
              <a:t>Champions</a:t>
            </a:r>
            <a:r>
              <a:rPr kumimoji="0" lang="en-US" sz="1600" b="0" i="0" u="none" strike="noStrike" kern="1200" cap="none" spc="0" normalizeH="0" baseline="0" noProof="0">
                <a:ln>
                  <a:noFill/>
                </a:ln>
                <a:effectLst/>
                <a:uLnTx/>
                <a:uFillTx/>
                <a:latin typeface="Segoe UI"/>
                <a:ea typeface="Segoe UI" pitchFamily="34" charset="0"/>
                <a:cs typeface="Segoe UI" pitchFamily="34" charset="0"/>
              </a:rPr>
              <a:t> help build, grow, and sustain your Copilot implementation by gathering feedback, supporting the human change lifecycle, and providing peer to peer guidance.  </a:t>
            </a:r>
          </a:p>
        </p:txBody>
      </p:sp>
      <p:sp>
        <p:nvSpPr>
          <p:cNvPr id="4" name="Rectangle 3"/>
          <p:cNvSpPr/>
          <p:nvPr/>
        </p:nvSpPr>
        <p:spPr>
          <a:xfrm>
            <a:off x="5252912" y="2388158"/>
            <a:ext cx="5537607" cy="276999"/>
          </a:xfrm>
          <a:prstGeom prst="rect">
            <a:avLst/>
          </a:prstGeom>
        </p:spPr>
        <p:txBody>
          <a:bodyPr wrap="square" lIns="0" tIns="0" rIns="0" bIns="0">
            <a:spAutoFit/>
          </a:bodyPr>
          <a:lstStyle/>
          <a:p>
            <a:pPr marL="0" marR="0" lvl="1" indent="0" algn="l" defTabSz="913826" rtl="0" eaLnBrk="1" fontAlgn="base" latinLnBrk="0" hangingPunct="1">
              <a:buClr>
                <a:srgbClr val="DC3C00"/>
              </a:buClr>
              <a:buSzTx/>
              <a:buFontTx/>
              <a:buNone/>
              <a:tabLst/>
              <a:defRPr/>
            </a:pPr>
            <a:r>
              <a:rPr kumimoji="0" lang="en-US" b="1" i="0" u="none" strike="noStrike" kern="1200" cap="none" spc="0" normalizeH="0" baseline="0" noProof="0">
                <a:ln w="3175">
                  <a:noFill/>
                </a:ln>
                <a:solidFill>
                  <a:srgbClr val="0078D4"/>
                </a:solidFill>
                <a:effectLst/>
                <a:uLnTx/>
                <a:uFillTx/>
                <a:latin typeface="Segoe UI"/>
                <a:ea typeface="+mn-ea"/>
                <a:cs typeface="Segoe UI Semilight" panose="020B0402040204020203" pitchFamily="34" charset="0"/>
              </a:rPr>
              <a:t>Champions:</a:t>
            </a:r>
          </a:p>
        </p:txBody>
      </p:sp>
      <p:sp>
        <p:nvSpPr>
          <p:cNvPr id="42" name="Oval 41"/>
          <p:cNvSpPr/>
          <p:nvPr/>
        </p:nvSpPr>
        <p:spPr bwMode="auto">
          <a:xfrm>
            <a:off x="5252913" y="2962600"/>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1</a:t>
            </a:r>
          </a:p>
        </p:txBody>
      </p:sp>
      <p:sp>
        <p:nvSpPr>
          <p:cNvPr id="18" name="Rectangle 17"/>
          <p:cNvSpPr/>
          <p:nvPr/>
        </p:nvSpPr>
        <p:spPr>
          <a:xfrm>
            <a:off x="5709574" y="2934025"/>
            <a:ext cx="5142357"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Should be formally trained to increase their depth and breadth of knowledge.</a:t>
            </a:r>
          </a:p>
        </p:txBody>
      </p:sp>
      <p:sp>
        <p:nvSpPr>
          <p:cNvPr id="43" name="Oval 42"/>
          <p:cNvSpPr/>
          <p:nvPr/>
        </p:nvSpPr>
        <p:spPr bwMode="auto">
          <a:xfrm>
            <a:off x="5252913" y="3731652"/>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2</a:t>
            </a:r>
          </a:p>
        </p:txBody>
      </p:sp>
      <p:sp>
        <p:nvSpPr>
          <p:cNvPr id="22" name="Rectangle 21"/>
          <p:cNvSpPr/>
          <p:nvPr/>
        </p:nvSpPr>
        <p:spPr>
          <a:xfrm>
            <a:off x="5709574" y="3670968"/>
            <a:ext cx="5142357"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Should be encouraged and empowered to guide, teach, and train their peers.</a:t>
            </a:r>
          </a:p>
        </p:txBody>
      </p:sp>
      <p:sp>
        <p:nvSpPr>
          <p:cNvPr id="44" name="Oval 43"/>
          <p:cNvSpPr/>
          <p:nvPr/>
        </p:nvSpPr>
        <p:spPr bwMode="auto">
          <a:xfrm>
            <a:off x="5252913" y="4468332"/>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3</a:t>
            </a:r>
          </a:p>
        </p:txBody>
      </p:sp>
      <p:sp>
        <p:nvSpPr>
          <p:cNvPr id="24" name="Rectangle 23"/>
          <p:cNvSpPr/>
          <p:nvPr/>
        </p:nvSpPr>
        <p:spPr>
          <a:xfrm>
            <a:off x="5709574" y="4407911"/>
            <a:ext cx="5142357"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Need consistent positive reinforcement that affirms the impact of their efforts.</a:t>
            </a:r>
          </a:p>
        </p:txBody>
      </p:sp>
      <p:sp>
        <p:nvSpPr>
          <p:cNvPr id="45" name="Oval 44"/>
          <p:cNvSpPr/>
          <p:nvPr/>
        </p:nvSpPr>
        <p:spPr bwMode="auto">
          <a:xfrm>
            <a:off x="5252913" y="5134778"/>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4</a:t>
            </a:r>
          </a:p>
        </p:txBody>
      </p:sp>
      <p:sp>
        <p:nvSpPr>
          <p:cNvPr id="26" name="Rectangle 25"/>
          <p:cNvSpPr/>
          <p:nvPr/>
        </p:nvSpPr>
        <p:spPr>
          <a:xfrm>
            <a:off x="5709574" y="5144854"/>
            <a:ext cx="5142358"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Need a clear plan upon which to execute.</a:t>
            </a:r>
          </a:p>
        </p:txBody>
      </p:sp>
      <p:sp>
        <p:nvSpPr>
          <p:cNvPr id="16" name="Freeform: Shape 15">
            <a:extLst>
              <a:ext uri="{FF2B5EF4-FFF2-40B4-BE49-F238E27FC236}">
                <a16:creationId xmlns:a16="http://schemas.microsoft.com/office/drawing/2014/main" id="{16C0AC2F-75E4-DF0D-9A0F-919CAAFE7D49}"/>
              </a:ext>
              <a:ext uri="{C183D7F6-B498-43B3-948B-1728B52AA6E4}">
                <adec:decorative xmlns:adec="http://schemas.microsoft.com/office/drawing/2017/decorative" val="1"/>
              </a:ext>
            </a:extLst>
          </p:cNvPr>
          <p:cNvSpPr/>
          <p:nvPr/>
        </p:nvSpPr>
        <p:spPr>
          <a:xfrm>
            <a:off x="1262664" y="2521013"/>
            <a:ext cx="497469" cy="497469"/>
          </a:xfrm>
          <a:custGeom>
            <a:avLst/>
            <a:gdLst>
              <a:gd name="connsiteX0" fmla="*/ 2019300 w 4876799"/>
              <a:gd name="connsiteY0" fmla="*/ 3278847 h 4876799"/>
              <a:gd name="connsiteX1" fmla="*/ 2415435 w 4876799"/>
              <a:gd name="connsiteY1" fmla="*/ 3333587 h 4876799"/>
              <a:gd name="connsiteX2" fmla="*/ 2438400 w 4876799"/>
              <a:gd name="connsiteY2" fmla="*/ 3333749 h 4876799"/>
              <a:gd name="connsiteX3" fmla="*/ 2857500 w 4876799"/>
              <a:gd name="connsiteY3" fmla="*/ 3279180 h 4876799"/>
              <a:gd name="connsiteX4" fmla="*/ 2857500 w 4876799"/>
              <a:gd name="connsiteY4" fmla="*/ 3965047 h 4876799"/>
              <a:gd name="connsiteX5" fmla="*/ 3081527 w 4876799"/>
              <a:gd name="connsiteY5" fmla="*/ 3965047 h 4876799"/>
              <a:gd name="connsiteX6" fmla="*/ 3367278 w 4876799"/>
              <a:gd name="connsiteY6" fmla="*/ 4250797 h 4876799"/>
              <a:gd name="connsiteX7" fmla="*/ 3367278 w 4876799"/>
              <a:gd name="connsiteY7" fmla="*/ 4591049 h 4876799"/>
              <a:gd name="connsiteX8" fmla="*/ 3780091 w 4876799"/>
              <a:gd name="connsiteY8" fmla="*/ 4591049 h 4876799"/>
              <a:gd name="connsiteX9" fmla="*/ 3780091 w 4876799"/>
              <a:gd name="connsiteY9" fmla="*/ 4876799 h 4876799"/>
              <a:gd name="connsiteX10" fmla="*/ 1096708 w 4876799"/>
              <a:gd name="connsiteY10" fmla="*/ 4876799 h 4876799"/>
              <a:gd name="connsiteX11" fmla="*/ 1096708 w 4876799"/>
              <a:gd name="connsiteY11" fmla="*/ 4591049 h 4876799"/>
              <a:gd name="connsiteX12" fmla="*/ 1509521 w 4876799"/>
              <a:gd name="connsiteY12" fmla="*/ 4591049 h 4876799"/>
              <a:gd name="connsiteX13" fmla="*/ 1509521 w 4876799"/>
              <a:gd name="connsiteY13" fmla="*/ 4250797 h 4876799"/>
              <a:gd name="connsiteX14" fmla="*/ 1795271 w 4876799"/>
              <a:gd name="connsiteY14" fmla="*/ 3965047 h 4876799"/>
              <a:gd name="connsiteX15" fmla="*/ 2019300 w 4876799"/>
              <a:gd name="connsiteY15" fmla="*/ 3965047 h 4876799"/>
              <a:gd name="connsiteX16" fmla="*/ 4065850 w 4876799"/>
              <a:gd name="connsiteY16" fmla="*/ 571500 h 4876799"/>
              <a:gd name="connsiteX17" fmla="*/ 4876799 w 4876799"/>
              <a:gd name="connsiteY17" fmla="*/ 571500 h 4876799"/>
              <a:gd name="connsiteX18" fmla="*/ 4876799 w 4876799"/>
              <a:gd name="connsiteY18" fmla="*/ 1500168 h 4876799"/>
              <a:gd name="connsiteX19" fmla="*/ 3876674 w 4876799"/>
              <a:gd name="connsiteY19" fmla="*/ 2500293 h 4876799"/>
              <a:gd name="connsiteX20" fmla="*/ 3859291 w 4876799"/>
              <a:gd name="connsiteY20" fmla="*/ 2500293 h 4876799"/>
              <a:gd name="connsiteX21" fmla="*/ 3937844 w 4876799"/>
              <a:gd name="connsiteY21" fmla="*/ 2339874 h 4876799"/>
              <a:gd name="connsiteX22" fmla="*/ 3987583 w 4876799"/>
              <a:gd name="connsiteY22" fmla="*/ 2205895 h 4876799"/>
              <a:gd name="connsiteX23" fmla="*/ 4591049 w 4876799"/>
              <a:gd name="connsiteY23" fmla="*/ 1500168 h 4876799"/>
              <a:gd name="connsiteX24" fmla="*/ 4591049 w 4876799"/>
              <a:gd name="connsiteY24" fmla="*/ 857250 h 4876799"/>
              <a:gd name="connsiteX25" fmla="*/ 4065850 w 4876799"/>
              <a:gd name="connsiteY25" fmla="*/ 857250 h 4876799"/>
              <a:gd name="connsiteX26" fmla="*/ 0 w 4876799"/>
              <a:gd name="connsiteY26" fmla="*/ 571500 h 4876799"/>
              <a:gd name="connsiteX27" fmla="*/ 810949 w 4876799"/>
              <a:gd name="connsiteY27" fmla="*/ 571500 h 4876799"/>
              <a:gd name="connsiteX28" fmla="*/ 810949 w 4876799"/>
              <a:gd name="connsiteY28" fmla="*/ 857250 h 4876799"/>
              <a:gd name="connsiteX29" fmla="*/ 285750 w 4876799"/>
              <a:gd name="connsiteY29" fmla="*/ 857250 h 4876799"/>
              <a:gd name="connsiteX30" fmla="*/ 285750 w 4876799"/>
              <a:gd name="connsiteY30" fmla="*/ 1500168 h 4876799"/>
              <a:gd name="connsiteX31" fmla="*/ 890016 w 4876799"/>
              <a:gd name="connsiteY31" fmla="*/ 2206038 h 4876799"/>
              <a:gd name="connsiteX32" fmla="*/ 937622 w 4876799"/>
              <a:gd name="connsiteY32" fmla="*/ 2334044 h 4876799"/>
              <a:gd name="connsiteX33" fmla="*/ 1019070 w 4876799"/>
              <a:gd name="connsiteY33" fmla="*/ 2500293 h 4876799"/>
              <a:gd name="connsiteX34" fmla="*/ 1000125 w 4876799"/>
              <a:gd name="connsiteY34" fmla="*/ 2500293 h 4876799"/>
              <a:gd name="connsiteX35" fmla="*/ 0 w 4876799"/>
              <a:gd name="connsiteY35" fmla="*/ 1500168 h 4876799"/>
              <a:gd name="connsiteX36" fmla="*/ 703983 w 4876799"/>
              <a:gd name="connsiteY36" fmla="*/ 0 h 4876799"/>
              <a:gd name="connsiteX37" fmla="*/ 4172817 w 4876799"/>
              <a:gd name="connsiteY37" fmla="*/ 0 h 4876799"/>
              <a:gd name="connsiteX38" fmla="*/ 4172817 w 4876799"/>
              <a:gd name="connsiteY38" fmla="*/ 285750 h 4876799"/>
              <a:gd name="connsiteX39" fmla="*/ 3780101 w 4876799"/>
              <a:gd name="connsiteY39" fmla="*/ 285750 h 4876799"/>
              <a:gd name="connsiteX40" fmla="*/ 3780101 w 4876799"/>
              <a:gd name="connsiteY40" fmla="*/ 1706299 h 4876799"/>
              <a:gd name="connsiteX41" fmla="*/ 2419388 w 4876799"/>
              <a:gd name="connsiteY41" fmla="*/ 3047867 h 4876799"/>
              <a:gd name="connsiteX42" fmla="*/ 1096699 w 4876799"/>
              <a:gd name="connsiteY42" fmla="*/ 1707194 h 4876799"/>
              <a:gd name="connsiteX43" fmla="*/ 1096699 w 4876799"/>
              <a:gd name="connsiteY43" fmla="*/ 285750 h 4876799"/>
              <a:gd name="connsiteX44" fmla="*/ 703983 w 4876799"/>
              <a:gd name="connsiteY44" fmla="*/ 285750 h 48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76799" h="4876799">
                <a:moveTo>
                  <a:pt x="2019300" y="3278847"/>
                </a:moveTo>
                <a:cubicBezTo>
                  <a:pt x="2147935" y="3313356"/>
                  <a:pt x="2280456" y="3331720"/>
                  <a:pt x="2415435" y="3333587"/>
                </a:cubicBezTo>
                <a:cubicBezTo>
                  <a:pt x="2423055" y="3333692"/>
                  <a:pt x="2430799" y="3333749"/>
                  <a:pt x="2438400" y="3333749"/>
                </a:cubicBezTo>
                <a:cubicBezTo>
                  <a:pt x="2581379" y="3333749"/>
                  <a:pt x="2721606" y="3315366"/>
                  <a:pt x="2857500" y="3279180"/>
                </a:cubicBezTo>
                <a:lnTo>
                  <a:pt x="2857500" y="3965047"/>
                </a:lnTo>
                <a:lnTo>
                  <a:pt x="3081527" y="3965047"/>
                </a:lnTo>
                <a:cubicBezTo>
                  <a:pt x="3239347" y="3965047"/>
                  <a:pt x="3367278" y="4092978"/>
                  <a:pt x="3367278" y="4250797"/>
                </a:cubicBezTo>
                <a:lnTo>
                  <a:pt x="3367278" y="4591049"/>
                </a:lnTo>
                <a:lnTo>
                  <a:pt x="3780091" y="4591049"/>
                </a:lnTo>
                <a:lnTo>
                  <a:pt x="3780091" y="4876799"/>
                </a:lnTo>
                <a:lnTo>
                  <a:pt x="1096708" y="4876799"/>
                </a:lnTo>
                <a:lnTo>
                  <a:pt x="1096708" y="4591049"/>
                </a:lnTo>
                <a:lnTo>
                  <a:pt x="1509521" y="4591049"/>
                </a:lnTo>
                <a:lnTo>
                  <a:pt x="1509521" y="4250797"/>
                </a:lnTo>
                <a:cubicBezTo>
                  <a:pt x="1509521" y="4092978"/>
                  <a:pt x="1637452" y="3965047"/>
                  <a:pt x="1795271" y="3965047"/>
                </a:cubicBezTo>
                <a:lnTo>
                  <a:pt x="2019300" y="3965047"/>
                </a:lnTo>
                <a:close/>
                <a:moveTo>
                  <a:pt x="4065850" y="571500"/>
                </a:moveTo>
                <a:lnTo>
                  <a:pt x="4876799" y="571500"/>
                </a:lnTo>
                <a:lnTo>
                  <a:pt x="4876799" y="1500168"/>
                </a:lnTo>
                <a:cubicBezTo>
                  <a:pt x="4876799" y="2051637"/>
                  <a:pt x="4428143" y="2500293"/>
                  <a:pt x="3876674" y="2500293"/>
                </a:cubicBezTo>
                <a:lnTo>
                  <a:pt x="3859291" y="2500293"/>
                </a:lnTo>
                <a:cubicBezTo>
                  <a:pt x="3888247" y="2448478"/>
                  <a:pt x="3914527" y="2395014"/>
                  <a:pt x="3937844" y="2339874"/>
                </a:cubicBezTo>
                <a:cubicBezTo>
                  <a:pt x="3956484" y="2295792"/>
                  <a:pt x="3972991" y="2251091"/>
                  <a:pt x="3987583" y="2205895"/>
                </a:cubicBezTo>
                <a:cubicBezTo>
                  <a:pt x="4329007" y="2152440"/>
                  <a:pt x="4591049" y="1856356"/>
                  <a:pt x="4591049" y="1500168"/>
                </a:cubicBezTo>
                <a:lnTo>
                  <a:pt x="4591049" y="857250"/>
                </a:lnTo>
                <a:lnTo>
                  <a:pt x="4065850" y="857250"/>
                </a:lnTo>
                <a:close/>
                <a:moveTo>
                  <a:pt x="0" y="571500"/>
                </a:moveTo>
                <a:lnTo>
                  <a:pt x="810949" y="571500"/>
                </a:lnTo>
                <a:lnTo>
                  <a:pt x="810949" y="857250"/>
                </a:lnTo>
                <a:lnTo>
                  <a:pt x="285750" y="857250"/>
                </a:lnTo>
                <a:lnTo>
                  <a:pt x="285750" y="1500168"/>
                </a:lnTo>
                <a:cubicBezTo>
                  <a:pt x="285750" y="1856642"/>
                  <a:pt x="548202" y="2152926"/>
                  <a:pt x="890016" y="2206038"/>
                </a:cubicBezTo>
                <a:cubicBezTo>
                  <a:pt x="904065" y="2249186"/>
                  <a:pt x="919858" y="2291886"/>
                  <a:pt x="937622" y="2334044"/>
                </a:cubicBezTo>
                <a:cubicBezTo>
                  <a:pt x="961692" y="2391204"/>
                  <a:pt x="988924" y="2446630"/>
                  <a:pt x="1019070" y="2500293"/>
                </a:cubicBezTo>
                <a:lnTo>
                  <a:pt x="1000125" y="2500293"/>
                </a:lnTo>
                <a:cubicBezTo>
                  <a:pt x="448656" y="2500293"/>
                  <a:pt x="0" y="2051637"/>
                  <a:pt x="0" y="1500168"/>
                </a:cubicBezTo>
                <a:close/>
                <a:moveTo>
                  <a:pt x="703983" y="0"/>
                </a:moveTo>
                <a:lnTo>
                  <a:pt x="4172817" y="0"/>
                </a:lnTo>
                <a:lnTo>
                  <a:pt x="4172817" y="285750"/>
                </a:lnTo>
                <a:lnTo>
                  <a:pt x="3780101" y="285750"/>
                </a:lnTo>
                <a:lnTo>
                  <a:pt x="3780101" y="1706299"/>
                </a:lnTo>
                <a:cubicBezTo>
                  <a:pt x="3780101" y="2453631"/>
                  <a:pt x="3169101" y="3058249"/>
                  <a:pt x="2419388" y="3047867"/>
                </a:cubicBezTo>
                <a:cubicBezTo>
                  <a:pt x="1689706" y="3037761"/>
                  <a:pt x="1097175" y="2436952"/>
                  <a:pt x="1096699" y="1707194"/>
                </a:cubicBezTo>
                <a:lnTo>
                  <a:pt x="1096699" y="285750"/>
                </a:lnTo>
                <a:lnTo>
                  <a:pt x="703983" y="285750"/>
                </a:ln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163193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1" y="585216"/>
            <a:ext cx="11011601" cy="553998"/>
          </a:xfrm>
        </p:spPr>
        <p:txBody>
          <a:bodyPr>
            <a:normAutofit fontScale="90000"/>
          </a:bodyPr>
          <a:lstStyle/>
          <a:p>
            <a:r>
              <a:rPr lang="en-US"/>
              <a:t>Five steps to developing </a:t>
            </a:r>
            <a:br>
              <a:rPr lang="en-US"/>
            </a:br>
            <a:r>
              <a:rPr lang="en-US"/>
              <a:t>a Champions community</a:t>
            </a:r>
          </a:p>
        </p:txBody>
      </p:sp>
      <p:pic>
        <p:nvPicPr>
          <p:cNvPr id="7" name="Picture Placeholder 6">
            <a:extLst>
              <a:ext uri="{FF2B5EF4-FFF2-40B4-BE49-F238E27FC236}">
                <a16:creationId xmlns:a16="http://schemas.microsoft.com/office/drawing/2014/main" id="{FDCC957C-B219-26F9-8DC2-A250146EE775}"/>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a:stretch/>
        </p:blipFill>
        <p:spPr>
          <a:xfrm>
            <a:off x="6396038" y="585214"/>
            <a:ext cx="5203825" cy="5665603"/>
          </a:xfrm>
          <a:prstGeom prst="roundRect">
            <a:avLst>
              <a:gd name="adj" fmla="val 4177"/>
            </a:avLst>
          </a:prstGeom>
        </p:spPr>
      </p:pic>
      <p:sp>
        <p:nvSpPr>
          <p:cNvPr id="9" name="Freeform: Shape 8" descr="Badge Tick1 with solid fill">
            <a:extLst>
              <a:ext uri="{FF2B5EF4-FFF2-40B4-BE49-F238E27FC236}">
                <a16:creationId xmlns:a16="http://schemas.microsoft.com/office/drawing/2014/main" id="{274C2DA0-371A-696D-C1E4-49E3FFAAFB18}"/>
              </a:ext>
            </a:extLst>
          </p:cNvPr>
          <p:cNvSpPr/>
          <p:nvPr/>
        </p:nvSpPr>
        <p:spPr>
          <a:xfrm>
            <a:off x="588260" y="2391941"/>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1</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29" name="Rectangle 28"/>
          <p:cNvSpPr/>
          <p:nvPr/>
        </p:nvSpPr>
        <p:spPr>
          <a:xfrm>
            <a:off x="1000451" y="2381414"/>
            <a:ext cx="5065141"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Set the context.</a:t>
            </a:r>
          </a:p>
        </p:txBody>
      </p:sp>
      <p:sp>
        <p:nvSpPr>
          <p:cNvPr id="10" name="Freeform: Shape 9" descr="Badge Tick1 with solid fill">
            <a:extLst>
              <a:ext uri="{FF2B5EF4-FFF2-40B4-BE49-F238E27FC236}">
                <a16:creationId xmlns:a16="http://schemas.microsoft.com/office/drawing/2014/main" id="{3B6A7E06-71E2-1E9A-2F0E-80C77D2999EA}"/>
              </a:ext>
            </a:extLst>
          </p:cNvPr>
          <p:cNvSpPr/>
          <p:nvPr/>
        </p:nvSpPr>
        <p:spPr>
          <a:xfrm>
            <a:off x="588260" y="2996670"/>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2</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32" name="Rectangle 31"/>
          <p:cNvSpPr/>
          <p:nvPr/>
        </p:nvSpPr>
        <p:spPr>
          <a:xfrm>
            <a:off x="1000451" y="2945870"/>
            <a:ext cx="5065141"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Align the Champions community to organizational objectives and vision for your Copilot implementation. </a:t>
            </a:r>
          </a:p>
        </p:txBody>
      </p:sp>
      <p:sp>
        <p:nvSpPr>
          <p:cNvPr id="11" name="Freeform: Shape 10" descr="Badge Tick1 with solid fill">
            <a:extLst>
              <a:ext uri="{FF2B5EF4-FFF2-40B4-BE49-F238E27FC236}">
                <a16:creationId xmlns:a16="http://schemas.microsoft.com/office/drawing/2014/main" id="{EEBEE7FE-F229-62A0-C548-13B17180E7C0}"/>
              </a:ext>
            </a:extLst>
          </p:cNvPr>
          <p:cNvSpPr/>
          <p:nvPr/>
        </p:nvSpPr>
        <p:spPr>
          <a:xfrm>
            <a:off x="588260" y="3767074"/>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3</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33" name="Rectangle 32"/>
          <p:cNvSpPr/>
          <p:nvPr/>
        </p:nvSpPr>
        <p:spPr>
          <a:xfrm>
            <a:off x="1000451" y="3756547"/>
            <a:ext cx="5065141"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Identify Champions and get buy-in.</a:t>
            </a:r>
          </a:p>
        </p:txBody>
      </p:sp>
      <p:sp>
        <p:nvSpPr>
          <p:cNvPr id="12" name="Freeform: Shape 11" descr="Badge Tick1 with solid fill">
            <a:extLst>
              <a:ext uri="{FF2B5EF4-FFF2-40B4-BE49-F238E27FC236}">
                <a16:creationId xmlns:a16="http://schemas.microsoft.com/office/drawing/2014/main" id="{65D21480-4B14-4052-0C3C-B1A3D20BAB87}"/>
              </a:ext>
            </a:extLst>
          </p:cNvPr>
          <p:cNvSpPr/>
          <p:nvPr/>
        </p:nvSpPr>
        <p:spPr>
          <a:xfrm>
            <a:off x="588260" y="4331530"/>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4</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36" name="Rectangle 35"/>
          <p:cNvSpPr/>
          <p:nvPr/>
        </p:nvSpPr>
        <p:spPr>
          <a:xfrm>
            <a:off x="1000451" y="4321003"/>
            <a:ext cx="5065141"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Build a plan with Champions. Skill them first and often.</a:t>
            </a:r>
          </a:p>
        </p:txBody>
      </p:sp>
      <p:sp>
        <p:nvSpPr>
          <p:cNvPr id="13" name="Freeform: Shape 12" descr="Badge Tick1 with solid fill">
            <a:extLst>
              <a:ext uri="{FF2B5EF4-FFF2-40B4-BE49-F238E27FC236}">
                <a16:creationId xmlns:a16="http://schemas.microsoft.com/office/drawing/2014/main" id="{FA12BCCC-637F-215C-CCDB-C31B60261542}"/>
              </a:ext>
            </a:extLst>
          </p:cNvPr>
          <p:cNvSpPr/>
          <p:nvPr/>
        </p:nvSpPr>
        <p:spPr>
          <a:xfrm>
            <a:off x="588260" y="4936257"/>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5</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46" name="Rectangle 45"/>
          <p:cNvSpPr/>
          <p:nvPr/>
        </p:nvSpPr>
        <p:spPr>
          <a:xfrm>
            <a:off x="1000451" y="4885457"/>
            <a:ext cx="5065141"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Execute and share Champion feedback with leaders and through Service Health Reviews.</a:t>
            </a:r>
          </a:p>
        </p:txBody>
      </p:sp>
      <p:sp>
        <p:nvSpPr>
          <p:cNvPr id="4" name="Rounded Rectangle 3">
            <a:extLst>
              <a:ext uri="{FF2B5EF4-FFF2-40B4-BE49-F238E27FC236}">
                <a16:creationId xmlns:a16="http://schemas.microsoft.com/office/drawing/2014/main" id="{312A183B-94EF-0401-FEE0-DEAB04F284D0}"/>
              </a:ext>
              <a:ext uri="{C183D7F6-B498-43B3-948B-1728B52AA6E4}">
                <adec:decorative xmlns:adec="http://schemas.microsoft.com/office/drawing/2017/decorative" val="1"/>
              </a:ext>
            </a:extLst>
          </p:cNvPr>
          <p:cNvSpPr>
            <a:spLocks/>
          </p:cNvSpPr>
          <p:nvPr/>
        </p:nvSpPr>
        <p:spPr bwMode="auto">
          <a:xfrm rot="16200000">
            <a:off x="6166929" y="814006"/>
            <a:ext cx="5665602" cy="5208019"/>
          </a:xfrm>
          <a:prstGeom prst="roundRect">
            <a:avLst>
              <a:gd name="adj" fmla="val 4718"/>
            </a:avLst>
          </a:prstGeom>
          <a:gradFill flip="none" rotWithShape="1">
            <a:gsLst>
              <a:gs pos="0">
                <a:srgbClr val="000000">
                  <a:alpha val="85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153017352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75">
            <a:extLst>
              <a:ext uri="{FF2B5EF4-FFF2-40B4-BE49-F238E27FC236}">
                <a16:creationId xmlns:a16="http://schemas.microsoft.com/office/drawing/2014/main" id="{A4C1992C-A626-C924-D524-53302B6CF29C}"/>
              </a:ext>
              <a:ext uri="{C183D7F6-B498-43B3-948B-1728B52AA6E4}">
                <adec:decorative xmlns:adec="http://schemas.microsoft.com/office/drawing/2017/decorative" val="1"/>
              </a:ext>
            </a:extLst>
          </p:cNvPr>
          <p:cNvSpPr/>
          <p:nvPr/>
        </p:nvSpPr>
        <p:spPr bwMode="auto">
          <a:xfrm>
            <a:off x="588260" y="1891285"/>
            <a:ext cx="11011603" cy="4381499"/>
          </a:xfrm>
          <a:prstGeom prst="roundRect">
            <a:avLst>
              <a:gd name="adj" fmla="val 335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 name="Title 1"/>
          <p:cNvSpPr>
            <a:spLocks noGrp="1"/>
          </p:cNvSpPr>
          <p:nvPr>
            <p:ph type="title"/>
          </p:nvPr>
        </p:nvSpPr>
        <p:spPr/>
        <p:txBody>
          <a:bodyPr>
            <a:spAutoFit/>
          </a:bodyPr>
          <a:lstStyle/>
          <a:p>
            <a:pPr algn="ctr"/>
            <a:r>
              <a:rPr lang="en-GB" sz="3600"/>
              <a:t>The Champions</a:t>
            </a:r>
            <a:br>
              <a:rPr lang="en-GB" sz="3600"/>
            </a:br>
            <a:r>
              <a:rPr lang="en-GB" sz="3600">
                <a:solidFill>
                  <a:srgbClr val="0078D4"/>
                </a:solidFill>
              </a:rPr>
              <a:t>program checklist</a:t>
            </a:r>
            <a:endParaRPr lang="de-CH" sz="3600">
              <a:solidFill>
                <a:srgbClr val="0078D4"/>
              </a:solidFill>
            </a:endParaRPr>
          </a:p>
        </p:txBody>
      </p:sp>
      <p:sp>
        <p:nvSpPr>
          <p:cNvPr id="7" name="Text Placeholder 2">
            <a:extLst>
              <a:ext uri="{FF2B5EF4-FFF2-40B4-BE49-F238E27FC236}">
                <a16:creationId xmlns:a16="http://schemas.microsoft.com/office/drawing/2014/main" id="{B937B0E9-D3D8-D6D8-B9F2-40BAFF7278CE}"/>
              </a:ext>
            </a:extLst>
          </p:cNvPr>
          <p:cNvSpPr txBox="1">
            <a:spLocks/>
          </p:cNvSpPr>
          <p:nvPr/>
        </p:nvSpPr>
        <p:spPr>
          <a:xfrm>
            <a:off x="1468940" y="2410279"/>
            <a:ext cx="4306101" cy="45538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Find enthusiastic Champions who can commit time and effort.</a:t>
            </a:r>
          </a:p>
        </p:txBody>
      </p:sp>
      <p:sp>
        <p:nvSpPr>
          <p:cNvPr id="10" name="Text Placeholder 2">
            <a:extLst>
              <a:ext uri="{FF2B5EF4-FFF2-40B4-BE49-F238E27FC236}">
                <a16:creationId xmlns:a16="http://schemas.microsoft.com/office/drawing/2014/main" id="{75B7CFC5-C820-2673-56C4-DDA7B06C4182}"/>
              </a:ext>
            </a:extLst>
          </p:cNvPr>
          <p:cNvSpPr txBox="1">
            <a:spLocks/>
          </p:cNvSpPr>
          <p:nvPr/>
        </p:nvSpPr>
        <p:spPr>
          <a:xfrm>
            <a:off x="1468941" y="3107769"/>
            <a:ext cx="4067120" cy="92935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Build a Viva Engage or Microsoft Teams Group </a:t>
            </a:r>
            <a:br>
              <a:rPr lang="en-US" sz="1400">
                <a:solidFill>
                  <a:schemeClr val="tx1"/>
                </a:solidFill>
                <a:ea typeface="Segoe UI" pitchFamily="34" charset="0"/>
                <a:cs typeface="Segoe UI" pitchFamily="34" charset="0"/>
              </a:rPr>
            </a:br>
            <a:r>
              <a:rPr lang="en-US" sz="1400">
                <a:solidFill>
                  <a:schemeClr val="tx1"/>
                </a:solidFill>
                <a:ea typeface="Segoe UI" pitchFamily="34" charset="0"/>
                <a:cs typeface="Segoe UI" pitchFamily="34" charset="0"/>
              </a:rPr>
              <a:t>for Champions to share updates and successes. </a:t>
            </a:r>
            <a:br>
              <a:rPr lang="en-US" sz="1400">
                <a:solidFill>
                  <a:schemeClr val="tx1"/>
                </a:solidFill>
                <a:ea typeface="Segoe UI" pitchFamily="34" charset="0"/>
                <a:cs typeface="Segoe UI" pitchFamily="34" charset="0"/>
              </a:rPr>
            </a:br>
            <a:r>
              <a:rPr lang="en-US" sz="1400">
                <a:solidFill>
                  <a:schemeClr val="tx1"/>
                </a:solidFill>
                <a:ea typeface="Segoe UI" pitchFamily="34" charset="0"/>
                <a:cs typeface="Segoe UI" pitchFamily="34" charset="0"/>
              </a:rPr>
              <a:t>(See our Build Your Experience and Microsoft Viva for Copilot Enablement guides).</a:t>
            </a:r>
          </a:p>
        </p:txBody>
      </p:sp>
      <p:sp>
        <p:nvSpPr>
          <p:cNvPr id="11" name="Text Placeholder 2">
            <a:extLst>
              <a:ext uri="{FF2B5EF4-FFF2-40B4-BE49-F238E27FC236}">
                <a16:creationId xmlns:a16="http://schemas.microsoft.com/office/drawing/2014/main" id="{56C66260-0428-2728-63AE-35E54539923A}"/>
              </a:ext>
            </a:extLst>
          </p:cNvPr>
          <p:cNvSpPr txBox="1">
            <a:spLocks/>
          </p:cNvSpPr>
          <p:nvPr/>
        </p:nvSpPr>
        <p:spPr>
          <a:xfrm>
            <a:off x="1468941" y="4279235"/>
            <a:ext cx="4067120" cy="69236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Provide materials ready to support their work on the group with teams and individuals (e.g., lunch and learn sessions).</a:t>
            </a:r>
          </a:p>
        </p:txBody>
      </p:sp>
      <p:sp>
        <p:nvSpPr>
          <p:cNvPr id="12" name="Text Placeholder 2">
            <a:extLst>
              <a:ext uri="{FF2B5EF4-FFF2-40B4-BE49-F238E27FC236}">
                <a16:creationId xmlns:a16="http://schemas.microsoft.com/office/drawing/2014/main" id="{57154DA9-6A38-F51E-C64B-1A576D7A52EF}"/>
              </a:ext>
            </a:extLst>
          </p:cNvPr>
          <p:cNvSpPr txBox="1">
            <a:spLocks/>
          </p:cNvSpPr>
          <p:nvPr/>
        </p:nvSpPr>
        <p:spPr>
          <a:xfrm>
            <a:off x="1468940" y="5213713"/>
            <a:ext cx="4306101" cy="45538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Ensure a regular rhythm for discussions with the Champions on what’s working and what’s not.</a:t>
            </a:r>
          </a:p>
        </p:txBody>
      </p:sp>
      <p:sp>
        <p:nvSpPr>
          <p:cNvPr id="13" name="Text Placeholder 2">
            <a:extLst>
              <a:ext uri="{FF2B5EF4-FFF2-40B4-BE49-F238E27FC236}">
                <a16:creationId xmlns:a16="http://schemas.microsoft.com/office/drawing/2014/main" id="{6F3B9C5B-EF27-C605-AA90-0B8DB7AA516E}"/>
              </a:ext>
            </a:extLst>
          </p:cNvPr>
          <p:cNvSpPr txBox="1">
            <a:spLocks/>
          </p:cNvSpPr>
          <p:nvPr/>
        </p:nvSpPr>
        <p:spPr>
          <a:xfrm>
            <a:off x="6622693" y="2410279"/>
            <a:ext cx="4306101" cy="69236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Design a program to engage and recognize their effort, such as providing privileged access to relevant events or speaking engagements.</a:t>
            </a:r>
          </a:p>
        </p:txBody>
      </p:sp>
      <p:sp>
        <p:nvSpPr>
          <p:cNvPr id="4" name="Text Placeholder 3"/>
          <p:cNvSpPr>
            <a:spLocks noGrp="1"/>
          </p:cNvSpPr>
          <p:nvPr>
            <p:ph type="body" sz="quarter" idx="4294967295"/>
          </p:nvPr>
        </p:nvSpPr>
        <p:spPr>
          <a:xfrm>
            <a:off x="6622693" y="3413125"/>
            <a:ext cx="4452937" cy="692150"/>
          </a:xfrm>
        </p:spPr>
        <p:txBody>
          <a:bodyPr wrap="square" lIns="0" tIns="0" rIns="0" bIns="0">
            <a:spAutoFit/>
          </a:bodyPr>
          <a:lstStyle/>
          <a:p>
            <a:pPr marL="0" lvl="1" indent="0" defTabSz="913741" fontAlgn="base">
              <a:lnSpc>
                <a:spcPct val="110000"/>
              </a:lnSpc>
              <a:spcBef>
                <a:spcPts val="1176"/>
              </a:spcBef>
              <a:spcAft>
                <a:spcPts val="588"/>
              </a:spcAft>
              <a:buClr>
                <a:schemeClr val="accent1"/>
              </a:buClr>
              <a:buNone/>
            </a:pPr>
            <a:r>
              <a:rPr lang="en-US" sz="1400">
                <a:ea typeface="Segoe UI" pitchFamily="34" charset="0"/>
                <a:cs typeface="Segoe UI" pitchFamily="34" charset="0"/>
              </a:rPr>
              <a:t>Communicate to individuals about the Champions role and where they can be found – remember, they are not an IT support function but business representatives.</a:t>
            </a:r>
          </a:p>
        </p:txBody>
      </p:sp>
      <p:sp>
        <p:nvSpPr>
          <p:cNvPr id="15" name="Text Placeholder 3">
            <a:extLst>
              <a:ext uri="{FF2B5EF4-FFF2-40B4-BE49-F238E27FC236}">
                <a16:creationId xmlns:a16="http://schemas.microsoft.com/office/drawing/2014/main" id="{44BF3B2F-9D89-A106-4409-9B1B421B60B9}"/>
              </a:ext>
            </a:extLst>
          </p:cNvPr>
          <p:cNvSpPr txBox="1">
            <a:spLocks/>
          </p:cNvSpPr>
          <p:nvPr/>
        </p:nvSpPr>
        <p:spPr>
          <a:xfrm>
            <a:off x="6622693" y="4416937"/>
            <a:ext cx="4453903" cy="45538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Font typeface="Arial" panose="020B0604020202020204" pitchFamily="34" charset="0"/>
              <a:buNone/>
            </a:pPr>
            <a:r>
              <a:rPr lang="en-US" sz="1400">
                <a:ea typeface="Segoe UI" pitchFamily="34" charset="0"/>
                <a:cs typeface="Segoe UI" pitchFamily="34" charset="0"/>
              </a:rPr>
              <a:t>Incorporate Microsoft 365 training resources into your own internal training site.</a:t>
            </a:r>
          </a:p>
        </p:txBody>
      </p:sp>
      <p:sp>
        <p:nvSpPr>
          <p:cNvPr id="14" name="Text Placeholder 3">
            <a:extLst>
              <a:ext uri="{FF2B5EF4-FFF2-40B4-BE49-F238E27FC236}">
                <a16:creationId xmlns:a16="http://schemas.microsoft.com/office/drawing/2014/main" id="{B90EFA4C-4ED5-05B7-65B1-911BEE67AF9F}"/>
              </a:ext>
            </a:extLst>
          </p:cNvPr>
          <p:cNvSpPr txBox="1">
            <a:spLocks/>
          </p:cNvSpPr>
          <p:nvPr/>
        </p:nvSpPr>
        <p:spPr>
          <a:xfrm>
            <a:off x="6622693" y="5183279"/>
            <a:ext cx="4453903" cy="69236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Font typeface="Arial" panose="020B0604020202020204" pitchFamily="34" charset="0"/>
              <a:buNone/>
            </a:pPr>
            <a:r>
              <a:rPr lang="en-US" sz="1400">
                <a:ea typeface="Segoe UI" pitchFamily="34" charset="0"/>
                <a:cs typeface="Segoe UI" pitchFamily="34" charset="0"/>
              </a:rPr>
              <a:t>Create a contest (e.g., scavenger hunts and giveaways) between departments to encourage people to interact with Microsoft 365.</a:t>
            </a:r>
          </a:p>
        </p:txBody>
      </p:sp>
      <p:grpSp>
        <p:nvGrpSpPr>
          <p:cNvPr id="28" name="Group 27">
            <a:extLst>
              <a:ext uri="{FF2B5EF4-FFF2-40B4-BE49-F238E27FC236}">
                <a16:creationId xmlns:a16="http://schemas.microsoft.com/office/drawing/2014/main" id="{BF6C1034-B851-FF70-C3F5-72E499DE92E9}"/>
              </a:ext>
              <a:ext uri="{C183D7F6-B498-43B3-948B-1728B52AA6E4}">
                <adec:decorative xmlns:adec="http://schemas.microsoft.com/office/drawing/2017/decorative" val="1"/>
              </a:ext>
            </a:extLst>
          </p:cNvPr>
          <p:cNvGrpSpPr/>
          <p:nvPr/>
        </p:nvGrpSpPr>
        <p:grpSpPr>
          <a:xfrm>
            <a:off x="1087940" y="2410278"/>
            <a:ext cx="248400" cy="3048681"/>
            <a:chOff x="1087940" y="2410278"/>
            <a:chExt cx="248400" cy="3048681"/>
          </a:xfrm>
        </p:grpSpPr>
        <p:sp>
          <p:nvSpPr>
            <p:cNvPr id="17" name="Graphic 17" descr="Badge Tick1 with solid fill">
              <a:extLst>
                <a:ext uri="{FF2B5EF4-FFF2-40B4-BE49-F238E27FC236}">
                  <a16:creationId xmlns:a16="http://schemas.microsoft.com/office/drawing/2014/main" id="{E3F4A494-1745-CE27-1695-943AF0C6A1B9}"/>
                </a:ext>
              </a:extLst>
            </p:cNvPr>
            <p:cNvSpPr/>
            <p:nvPr/>
          </p:nvSpPr>
          <p:spPr>
            <a:xfrm>
              <a:off x="1087940" y="2410278"/>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0" name="Graphic 17" descr="Badge Tick1 with solid fill">
              <a:extLst>
                <a:ext uri="{FF2B5EF4-FFF2-40B4-BE49-F238E27FC236}">
                  <a16:creationId xmlns:a16="http://schemas.microsoft.com/office/drawing/2014/main" id="{6A344B4B-CA1D-B91D-AFA0-811BACC86853}"/>
                </a:ext>
              </a:extLst>
            </p:cNvPr>
            <p:cNvSpPr/>
            <p:nvPr/>
          </p:nvSpPr>
          <p:spPr>
            <a:xfrm>
              <a:off x="1087940" y="3135163"/>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2" name="Graphic 17" descr="Badge Tick1 with solid fill">
              <a:extLst>
                <a:ext uri="{FF2B5EF4-FFF2-40B4-BE49-F238E27FC236}">
                  <a16:creationId xmlns:a16="http://schemas.microsoft.com/office/drawing/2014/main" id="{5FC643CB-50F3-AC9C-C78B-D5E98C76A113}"/>
                </a:ext>
              </a:extLst>
            </p:cNvPr>
            <p:cNvSpPr/>
            <p:nvPr/>
          </p:nvSpPr>
          <p:spPr>
            <a:xfrm>
              <a:off x="1087940" y="4293111"/>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4" name="Graphic 17" descr="Badge Tick1 with solid fill">
              <a:extLst>
                <a:ext uri="{FF2B5EF4-FFF2-40B4-BE49-F238E27FC236}">
                  <a16:creationId xmlns:a16="http://schemas.microsoft.com/office/drawing/2014/main" id="{04BF1809-4C9F-E9B7-F916-0BEA24ADA2ED}"/>
                </a:ext>
              </a:extLst>
            </p:cNvPr>
            <p:cNvSpPr/>
            <p:nvPr/>
          </p:nvSpPr>
          <p:spPr>
            <a:xfrm>
              <a:off x="1087940" y="5211308"/>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grpSp>
        <p:nvGrpSpPr>
          <p:cNvPr id="29" name="Group 28">
            <a:extLst>
              <a:ext uri="{FF2B5EF4-FFF2-40B4-BE49-F238E27FC236}">
                <a16:creationId xmlns:a16="http://schemas.microsoft.com/office/drawing/2014/main" id="{DF0AFF66-41A4-6363-1C48-0286605A8256}"/>
              </a:ext>
              <a:ext uri="{C183D7F6-B498-43B3-948B-1728B52AA6E4}">
                <adec:decorative xmlns:adec="http://schemas.microsoft.com/office/drawing/2017/decorative" val="1"/>
              </a:ext>
            </a:extLst>
          </p:cNvPr>
          <p:cNvGrpSpPr/>
          <p:nvPr/>
        </p:nvGrpSpPr>
        <p:grpSpPr>
          <a:xfrm>
            <a:off x="6185048" y="2410278"/>
            <a:ext cx="248400" cy="3005595"/>
            <a:chOff x="6185048" y="2410278"/>
            <a:chExt cx="248400" cy="3005595"/>
          </a:xfrm>
        </p:grpSpPr>
        <p:sp>
          <p:nvSpPr>
            <p:cNvPr id="19" name="Graphic 17" descr="Badge Tick1 with solid fill">
              <a:extLst>
                <a:ext uri="{FF2B5EF4-FFF2-40B4-BE49-F238E27FC236}">
                  <a16:creationId xmlns:a16="http://schemas.microsoft.com/office/drawing/2014/main" id="{35F951EE-19B3-E6D2-80C6-A713500E0E16}"/>
                </a:ext>
              </a:extLst>
            </p:cNvPr>
            <p:cNvSpPr/>
            <p:nvPr/>
          </p:nvSpPr>
          <p:spPr>
            <a:xfrm>
              <a:off x="6185048" y="3448621"/>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1" name="Graphic 17" descr="Badge Tick1 with solid fill">
              <a:extLst>
                <a:ext uri="{FF2B5EF4-FFF2-40B4-BE49-F238E27FC236}">
                  <a16:creationId xmlns:a16="http://schemas.microsoft.com/office/drawing/2014/main" id="{81292D86-DB8A-8E20-0BBE-E57607D57E1F}"/>
                </a:ext>
              </a:extLst>
            </p:cNvPr>
            <p:cNvSpPr/>
            <p:nvPr/>
          </p:nvSpPr>
          <p:spPr>
            <a:xfrm>
              <a:off x="6185048" y="4433120"/>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3" name="Graphic 17" descr="Badge Tick1 with solid fill">
              <a:extLst>
                <a:ext uri="{FF2B5EF4-FFF2-40B4-BE49-F238E27FC236}">
                  <a16:creationId xmlns:a16="http://schemas.microsoft.com/office/drawing/2014/main" id="{0D5BC656-F25C-BB48-11EC-0FB692802749}"/>
                </a:ext>
              </a:extLst>
            </p:cNvPr>
            <p:cNvSpPr/>
            <p:nvPr/>
          </p:nvSpPr>
          <p:spPr>
            <a:xfrm>
              <a:off x="6185048" y="5168222"/>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5" name="Graphic 17" descr="Badge Tick1 with solid fill">
              <a:extLst>
                <a:ext uri="{FF2B5EF4-FFF2-40B4-BE49-F238E27FC236}">
                  <a16:creationId xmlns:a16="http://schemas.microsoft.com/office/drawing/2014/main" id="{FF3A34E8-C750-BE67-B31F-E5058549A8CB}"/>
                </a:ext>
              </a:extLst>
            </p:cNvPr>
            <p:cNvSpPr/>
            <p:nvPr/>
          </p:nvSpPr>
          <p:spPr>
            <a:xfrm>
              <a:off x="6185048" y="2410278"/>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cxnSp>
        <p:nvCxnSpPr>
          <p:cNvPr id="5" name="Straight Connector 4">
            <a:extLst>
              <a:ext uri="{FF2B5EF4-FFF2-40B4-BE49-F238E27FC236}">
                <a16:creationId xmlns:a16="http://schemas.microsoft.com/office/drawing/2014/main" id="{737000BC-7AC0-9324-2EE9-67BBD966FB2F}"/>
              </a:ext>
              <a:ext uri="{C183D7F6-B498-43B3-948B-1728B52AA6E4}">
                <adec:decorative xmlns:adec="http://schemas.microsoft.com/office/drawing/2017/decorative" val="1"/>
              </a:ext>
            </a:extLst>
          </p:cNvPr>
          <p:cNvCxnSpPr/>
          <p:nvPr/>
        </p:nvCxnSpPr>
        <p:spPr>
          <a:xfrm>
            <a:off x="1087940" y="2976809"/>
            <a:ext cx="457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0A7951-9428-FF3B-BCA5-367E271AF239}"/>
              </a:ext>
              <a:ext uri="{C183D7F6-B498-43B3-948B-1728B52AA6E4}">
                <adec:decorative xmlns:adec="http://schemas.microsoft.com/office/drawing/2017/decorative" val="1"/>
              </a:ext>
            </a:extLst>
          </p:cNvPr>
          <p:cNvCxnSpPr/>
          <p:nvPr/>
        </p:nvCxnSpPr>
        <p:spPr>
          <a:xfrm>
            <a:off x="1087940" y="4150154"/>
            <a:ext cx="457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52F4E6A-E109-04E0-D280-E7DE36F11795}"/>
              </a:ext>
              <a:ext uri="{C183D7F6-B498-43B3-948B-1728B52AA6E4}">
                <adec:decorative xmlns:adec="http://schemas.microsoft.com/office/drawing/2017/decorative" val="1"/>
              </a:ext>
            </a:extLst>
          </p:cNvPr>
          <p:cNvCxnSpPr/>
          <p:nvPr/>
        </p:nvCxnSpPr>
        <p:spPr>
          <a:xfrm>
            <a:off x="1087940" y="5113106"/>
            <a:ext cx="457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DFA788E-AA10-0900-F143-7152A4AEFA1C}"/>
              </a:ext>
              <a:ext uri="{C183D7F6-B498-43B3-948B-1728B52AA6E4}">
                <adec:decorative xmlns:adec="http://schemas.microsoft.com/office/drawing/2017/decorative" val="1"/>
              </a:ext>
            </a:extLst>
          </p:cNvPr>
          <p:cNvCxnSpPr/>
          <p:nvPr/>
        </p:nvCxnSpPr>
        <p:spPr>
          <a:xfrm>
            <a:off x="6185048" y="3268122"/>
            <a:ext cx="47608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FCED02-F861-9A39-3A43-070EF6BDB2F3}"/>
              </a:ext>
              <a:ext uri="{C183D7F6-B498-43B3-948B-1728B52AA6E4}">
                <adec:decorative xmlns:adec="http://schemas.microsoft.com/office/drawing/2017/decorative" val="1"/>
              </a:ext>
            </a:extLst>
          </p:cNvPr>
          <p:cNvCxnSpPr/>
          <p:nvPr/>
        </p:nvCxnSpPr>
        <p:spPr>
          <a:xfrm>
            <a:off x="6185048" y="4279235"/>
            <a:ext cx="47608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D6B1568-DBA3-AE62-21F6-9524376ED80C}"/>
              </a:ext>
              <a:ext uri="{C183D7F6-B498-43B3-948B-1728B52AA6E4}">
                <adec:decorative xmlns:adec="http://schemas.microsoft.com/office/drawing/2017/decorative" val="1"/>
              </a:ext>
            </a:extLst>
          </p:cNvPr>
          <p:cNvCxnSpPr/>
          <p:nvPr/>
        </p:nvCxnSpPr>
        <p:spPr>
          <a:xfrm>
            <a:off x="6185048" y="5040278"/>
            <a:ext cx="47608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20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D8B1A1-7D0F-7F1F-F71D-F9FCD1A85A59}"/>
              </a:ext>
            </a:extLst>
          </p:cNvPr>
          <p:cNvSpPr>
            <a:spLocks noGrp="1"/>
          </p:cNvSpPr>
          <p:nvPr>
            <p:ph type="title"/>
          </p:nvPr>
        </p:nvSpPr>
        <p:spPr>
          <a:xfrm>
            <a:off x="588261" y="2875002"/>
            <a:ext cx="4185445" cy="1107996"/>
          </a:xfrm>
        </p:spPr>
        <p:txBody>
          <a:bodyPr wrap="square" anchor="ctr">
            <a:spAutoFit/>
          </a:bodyPr>
          <a:lstStyle/>
          <a:p>
            <a:r>
              <a:rPr lang="en-US" sz="3600"/>
              <a:t>Branding your</a:t>
            </a:r>
            <a:br>
              <a:rPr lang="en-US" sz="3600"/>
            </a:br>
            <a:r>
              <a:rPr lang="en-US" sz="3600">
                <a:solidFill>
                  <a:srgbClr val="0078D4"/>
                </a:solidFill>
              </a:rPr>
              <a:t>Champion program</a:t>
            </a:r>
          </a:p>
        </p:txBody>
      </p:sp>
      <p:sp>
        <p:nvSpPr>
          <p:cNvPr id="21" name="Rounded Rectangle 75">
            <a:extLst>
              <a:ext uri="{FF2B5EF4-FFF2-40B4-BE49-F238E27FC236}">
                <a16:creationId xmlns:a16="http://schemas.microsoft.com/office/drawing/2014/main" id="{B8CF33CB-2E2C-747E-5423-8F0FCDF7FB2F}"/>
              </a:ext>
              <a:ext uri="{C183D7F6-B498-43B3-948B-1728B52AA6E4}">
                <adec:decorative xmlns:adec="http://schemas.microsoft.com/office/drawing/2017/decorative" val="1"/>
              </a:ext>
            </a:extLst>
          </p:cNvPr>
          <p:cNvSpPr/>
          <p:nvPr/>
        </p:nvSpPr>
        <p:spPr bwMode="auto">
          <a:xfrm>
            <a:off x="5181600" y="457200"/>
            <a:ext cx="6515100" cy="5699759"/>
          </a:xfrm>
          <a:prstGeom prst="roundRect">
            <a:avLst>
              <a:gd name="adj" fmla="val 335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Text Placeholder 2">
            <a:extLst>
              <a:ext uri="{FF2B5EF4-FFF2-40B4-BE49-F238E27FC236}">
                <a16:creationId xmlns:a16="http://schemas.microsoft.com/office/drawing/2014/main" id="{F1C5D445-41ED-DBD5-89D8-46BDCB41C8A2}"/>
              </a:ext>
            </a:extLst>
          </p:cNvPr>
          <p:cNvSpPr txBox="1">
            <a:spLocks/>
          </p:cNvSpPr>
          <p:nvPr/>
        </p:nvSpPr>
        <p:spPr>
          <a:xfrm>
            <a:off x="6038850" y="998756"/>
            <a:ext cx="5069752" cy="4616648"/>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400"/>
              </a:spcBef>
              <a:buNone/>
            </a:pPr>
            <a:r>
              <a:rPr lang="en-US" sz="1400"/>
              <a:t>Copilot Champions may be referred to with terminology that is in alignment with your company culture. </a:t>
            </a:r>
          </a:p>
          <a:p>
            <a:pPr marL="0" indent="0">
              <a:lnSpc>
                <a:spcPct val="100000"/>
              </a:lnSpc>
              <a:spcBef>
                <a:spcPts val="1400"/>
              </a:spcBef>
              <a:buNone/>
            </a:pPr>
            <a:r>
              <a:rPr lang="en-US" sz="1400"/>
              <a:t>Champions are professionally referred to as User Enablement Specialists.</a:t>
            </a:r>
          </a:p>
          <a:p>
            <a:pPr marL="0" indent="0">
              <a:lnSpc>
                <a:spcPct val="100000"/>
              </a:lnSpc>
              <a:spcBef>
                <a:spcPts val="1400"/>
              </a:spcBef>
              <a:buNone/>
            </a:pPr>
            <a:r>
              <a:rPr lang="en-US" sz="1400"/>
              <a:t>Microsoft Partners can aid you in creating your internal user enablement function.</a:t>
            </a:r>
          </a:p>
          <a:p>
            <a:pPr marL="0" indent="0">
              <a:lnSpc>
                <a:spcPct val="100000"/>
              </a:lnSpc>
              <a:spcBef>
                <a:spcPts val="1400"/>
              </a:spcBef>
              <a:buNone/>
            </a:pPr>
            <a:r>
              <a:rPr lang="en-US" sz="1400"/>
              <a:t>Champion recognition – in the form of badges for engagement, Praise via Viva Insights, or other forms – are essential to Champion morale. </a:t>
            </a:r>
          </a:p>
          <a:p>
            <a:pPr marL="0" indent="0">
              <a:lnSpc>
                <a:spcPct val="100000"/>
              </a:lnSpc>
              <a:spcBef>
                <a:spcPts val="1400"/>
              </a:spcBef>
              <a:buNone/>
            </a:pPr>
            <a:r>
              <a:rPr lang="en-US" sz="1400"/>
              <a:t>As advocates for the employee experience, regular feedback, employee engagement, and communications are required for role success. </a:t>
            </a:r>
          </a:p>
          <a:p>
            <a:pPr marL="0" indent="0">
              <a:lnSpc>
                <a:spcPct val="100000"/>
              </a:lnSpc>
              <a:spcBef>
                <a:spcPts val="1400"/>
              </a:spcBef>
              <a:buNone/>
            </a:pPr>
            <a:r>
              <a:rPr lang="en-US" sz="1400"/>
              <a:t>Champion duties are a part of the day-to-day duties of the employee alongside their core job function.  </a:t>
            </a:r>
          </a:p>
          <a:p>
            <a:pPr marL="0" indent="0">
              <a:lnSpc>
                <a:spcPct val="100000"/>
              </a:lnSpc>
              <a:spcBef>
                <a:spcPts val="1400"/>
              </a:spcBef>
              <a:buNone/>
            </a:pPr>
            <a:r>
              <a:rPr lang="en-US" sz="1400"/>
              <a:t>Representation from across the organization ensures balanced viewpoints and early identification of risks and issues.  </a:t>
            </a:r>
          </a:p>
        </p:txBody>
      </p:sp>
      <p:grpSp>
        <p:nvGrpSpPr>
          <p:cNvPr id="2" name="Group 1">
            <a:extLst>
              <a:ext uri="{FF2B5EF4-FFF2-40B4-BE49-F238E27FC236}">
                <a16:creationId xmlns:a16="http://schemas.microsoft.com/office/drawing/2014/main" id="{88B588CA-4A16-49E0-1CC0-F7A8EDE9E04D}"/>
              </a:ext>
              <a:ext uri="{C183D7F6-B498-43B3-948B-1728B52AA6E4}">
                <adec:decorative xmlns:adec="http://schemas.microsoft.com/office/drawing/2017/decorative" val="1"/>
              </a:ext>
            </a:extLst>
          </p:cNvPr>
          <p:cNvGrpSpPr/>
          <p:nvPr/>
        </p:nvGrpSpPr>
        <p:grpSpPr>
          <a:xfrm>
            <a:off x="5765799" y="1100664"/>
            <a:ext cx="247651" cy="4249528"/>
            <a:chOff x="5765799" y="1100664"/>
            <a:chExt cx="247651" cy="4249528"/>
          </a:xfrm>
        </p:grpSpPr>
        <p:sp>
          <p:nvSpPr>
            <p:cNvPr id="22" name="Graphic 17" descr="Badge Tick1 with solid fill">
              <a:extLst>
                <a:ext uri="{FF2B5EF4-FFF2-40B4-BE49-F238E27FC236}">
                  <a16:creationId xmlns:a16="http://schemas.microsoft.com/office/drawing/2014/main" id="{493A1D2A-8D50-AC14-F40F-DEFC481186B3}"/>
                </a:ext>
              </a:extLst>
            </p:cNvPr>
            <p:cNvSpPr/>
            <p:nvPr/>
          </p:nvSpPr>
          <p:spPr>
            <a:xfrm>
              <a:off x="5765799" y="1100664"/>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3" name="Graphic 17" descr="Badge Tick1 with solid fill">
              <a:extLst>
                <a:ext uri="{FF2B5EF4-FFF2-40B4-BE49-F238E27FC236}">
                  <a16:creationId xmlns:a16="http://schemas.microsoft.com/office/drawing/2014/main" id="{2CA892F4-79A1-0847-400C-CFAE7740CAC2}"/>
                </a:ext>
              </a:extLst>
            </p:cNvPr>
            <p:cNvSpPr/>
            <p:nvPr/>
          </p:nvSpPr>
          <p:spPr>
            <a:xfrm>
              <a:off x="5765799" y="1712399"/>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4" name="Graphic 17" descr="Badge Tick1 with solid fill">
              <a:extLst>
                <a:ext uri="{FF2B5EF4-FFF2-40B4-BE49-F238E27FC236}">
                  <a16:creationId xmlns:a16="http://schemas.microsoft.com/office/drawing/2014/main" id="{FE70747D-65F6-BFE5-A7F4-A799A636051F}"/>
                </a:ext>
              </a:extLst>
            </p:cNvPr>
            <p:cNvSpPr/>
            <p:nvPr/>
          </p:nvSpPr>
          <p:spPr>
            <a:xfrm>
              <a:off x="5765799" y="2306028"/>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5" name="Graphic 17" descr="Badge Tick1 with solid fill">
              <a:extLst>
                <a:ext uri="{FF2B5EF4-FFF2-40B4-BE49-F238E27FC236}">
                  <a16:creationId xmlns:a16="http://schemas.microsoft.com/office/drawing/2014/main" id="{AC7FC9EC-1CCA-5849-682C-DE2F3A5967B6}"/>
                </a:ext>
              </a:extLst>
            </p:cNvPr>
            <p:cNvSpPr/>
            <p:nvPr/>
          </p:nvSpPr>
          <p:spPr>
            <a:xfrm>
              <a:off x="5765799" y="2910777"/>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6" name="Graphic 17" descr="Badge Tick1 with solid fill">
              <a:extLst>
                <a:ext uri="{FF2B5EF4-FFF2-40B4-BE49-F238E27FC236}">
                  <a16:creationId xmlns:a16="http://schemas.microsoft.com/office/drawing/2014/main" id="{89A17D35-4D45-C3F3-A9F9-35A0DB8B0B66}"/>
                </a:ext>
              </a:extLst>
            </p:cNvPr>
            <p:cNvSpPr/>
            <p:nvPr/>
          </p:nvSpPr>
          <p:spPr>
            <a:xfrm>
              <a:off x="5765799" y="3726707"/>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7" name="Graphic 17" descr="Badge Tick1 with solid fill">
              <a:extLst>
                <a:ext uri="{FF2B5EF4-FFF2-40B4-BE49-F238E27FC236}">
                  <a16:creationId xmlns:a16="http://schemas.microsoft.com/office/drawing/2014/main" id="{62349349-F827-06F9-E18C-88E51BA59BB5}"/>
                </a:ext>
              </a:extLst>
            </p:cNvPr>
            <p:cNvSpPr/>
            <p:nvPr/>
          </p:nvSpPr>
          <p:spPr>
            <a:xfrm>
              <a:off x="5765799" y="4534020"/>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7" descr="Badge Tick1 with solid fill">
              <a:extLst>
                <a:ext uri="{FF2B5EF4-FFF2-40B4-BE49-F238E27FC236}">
                  <a16:creationId xmlns:a16="http://schemas.microsoft.com/office/drawing/2014/main" id="{9670C293-37B5-893E-6877-9323ABE5962C}"/>
                </a:ext>
              </a:extLst>
            </p:cNvPr>
            <p:cNvSpPr/>
            <p:nvPr/>
          </p:nvSpPr>
          <p:spPr>
            <a:xfrm>
              <a:off x="5765799" y="5102541"/>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43932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0CD2FAE-152D-7788-5E17-42C85B92CDB5}"/>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77" b="17377"/>
          <a:stretch/>
        </p:blipFill>
        <p:spPr bwMode="auto">
          <a:xfrm>
            <a:off x="5969000" y="723091"/>
            <a:ext cx="5615558" cy="5615558"/>
          </a:xfrm>
          <a:prstGeom prst="roundRect">
            <a:avLst>
              <a:gd name="adj" fmla="val 4177"/>
            </a:avLst>
          </a:prstGeom>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D6E364D-EE91-ED7D-FC1E-4B4BB0E211B5}"/>
              </a:ext>
            </a:extLst>
          </p:cNvPr>
          <p:cNvSpPr>
            <a:spLocks noGrp="1"/>
          </p:cNvSpPr>
          <p:nvPr>
            <p:ph type="title"/>
          </p:nvPr>
        </p:nvSpPr>
        <p:spPr>
          <a:xfrm>
            <a:off x="569911" y="2651323"/>
            <a:ext cx="4989641" cy="615553"/>
          </a:xfrm>
        </p:spPr>
        <p:txBody>
          <a:bodyPr>
            <a:noAutofit/>
          </a:bodyPr>
          <a:lstStyle/>
          <a:p>
            <a:r>
              <a:rPr lang="en-US"/>
              <a:t>Make a difference</a:t>
            </a:r>
            <a:br>
              <a:rPr lang="en-US"/>
            </a:br>
            <a:r>
              <a:rPr lang="en-US">
                <a:solidFill>
                  <a:srgbClr val="0078D4"/>
                </a:solidFill>
              </a:rPr>
              <a:t>Become a Champion</a:t>
            </a:r>
          </a:p>
        </p:txBody>
      </p:sp>
      <p:sp>
        <p:nvSpPr>
          <p:cNvPr id="18" name="TextBox 17">
            <a:extLst>
              <a:ext uri="{FF2B5EF4-FFF2-40B4-BE49-F238E27FC236}">
                <a16:creationId xmlns:a16="http://schemas.microsoft.com/office/drawing/2014/main" id="{E79AA27D-0AE5-418F-8362-397B543CDF33}"/>
              </a:ext>
            </a:extLst>
          </p:cNvPr>
          <p:cNvSpPr txBox="1"/>
          <p:nvPr/>
        </p:nvSpPr>
        <p:spPr>
          <a:xfrm>
            <a:off x="569911" y="4530002"/>
            <a:ext cx="4989641" cy="476071"/>
          </a:xfrm>
          <a:prstGeom prst="roundRect">
            <a:avLst>
              <a:gd name="adj" fmla="val 50000"/>
            </a:avLst>
          </a:prstGeom>
          <a:solidFill>
            <a:srgbClr val="8661C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ea typeface="+mn-ea"/>
                <a:cs typeface="Segoe UI Light" panose="020B0502040204020203" pitchFamily="34" charset="0"/>
              </a:rPr>
              <a:t>Join the free program at </a:t>
            </a:r>
            <a:r>
              <a:rPr kumimoji="0" lang="en-US" sz="1600" b="1" i="0" u="none" strike="noStrike" kern="1200" cap="none" spc="0" normalizeH="0" baseline="0" noProof="0">
                <a:ln>
                  <a:noFill/>
                </a:ln>
                <a:solidFill>
                  <a:schemeClr val="bg1"/>
                </a:solidFill>
                <a:effectLst/>
                <a:uLnTx/>
                <a:uFillTx/>
                <a:ea typeface="+mn-ea"/>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kumimoji="0" lang="en-US" sz="1600" b="1" i="0" u="none" strike="noStrike" kern="1200" cap="none" spc="0" normalizeH="0" baseline="0" noProof="0">
              <a:ln>
                <a:noFill/>
              </a:ln>
              <a:solidFill>
                <a:schemeClr val="bg1"/>
              </a:solidFill>
              <a:effectLst/>
              <a:uLnTx/>
              <a:uFillTx/>
              <a:ea typeface="+mn-ea"/>
              <a:cs typeface="Segoe UI Light" panose="020B0502040204020203" pitchFamily="34" charset="0"/>
            </a:endParaRPr>
          </a:p>
        </p:txBody>
      </p:sp>
      <p:sp>
        <p:nvSpPr>
          <p:cNvPr id="4" name="Text Placeholder 3">
            <a:extLst>
              <a:ext uri="{FF2B5EF4-FFF2-40B4-BE49-F238E27FC236}">
                <a16:creationId xmlns:a16="http://schemas.microsoft.com/office/drawing/2014/main" id="{D2E8372D-06A1-8561-A1F4-4E4370E09747}"/>
              </a:ext>
            </a:extLst>
          </p:cNvPr>
          <p:cNvSpPr>
            <a:spLocks noGrp="1"/>
          </p:cNvSpPr>
          <p:nvPr>
            <p:ph type="body" sz="quarter" idx="12"/>
          </p:nvPr>
        </p:nvSpPr>
        <p:spPr>
          <a:xfrm>
            <a:off x="582042" y="3467487"/>
            <a:ext cx="5615558" cy="738664"/>
          </a:xfrm>
        </p:spPr>
        <p:txBody>
          <a:bodyPr wrap="square">
            <a:spAutoFit/>
          </a:bodyPr>
          <a:lstStyle/>
          <a:p>
            <a:pPr marL="342900" indent="-342900">
              <a:lnSpc>
                <a:spcPct val="100000"/>
              </a:lnSpc>
              <a:buFont typeface="System Font Regular"/>
              <a:buChar char="・"/>
            </a:pPr>
            <a:r>
              <a:rPr lang="en-US">
                <a:cs typeface="Segoe UI Light" panose="020B0502040204020203" pitchFamily="34" charset="0"/>
              </a:rPr>
              <a:t>Get more from Copilot and Microsoft 365</a:t>
            </a:r>
          </a:p>
          <a:p>
            <a:pPr marL="342900" indent="-342900">
              <a:lnSpc>
                <a:spcPct val="100000"/>
              </a:lnSpc>
              <a:buFont typeface="System Font Regular"/>
              <a:buChar char="・"/>
            </a:pPr>
            <a:r>
              <a:rPr lang="en-US">
                <a:cs typeface="Segoe UI Light" panose="020B0502040204020203" pitchFamily="34" charset="0"/>
              </a:rPr>
              <a:t>Help others do the same</a:t>
            </a:r>
          </a:p>
          <a:p>
            <a:pPr marL="342900" indent="-342900">
              <a:lnSpc>
                <a:spcPct val="100000"/>
              </a:lnSpc>
              <a:buFont typeface="System Font Regular"/>
              <a:buChar char="・"/>
            </a:pPr>
            <a:r>
              <a:rPr lang="en-US">
                <a:cs typeface="Segoe UI Light" panose="020B0502040204020203" pitchFamily="34" charset="0"/>
              </a:rPr>
              <a:t>Expand your knowledge and enhance your career</a:t>
            </a:r>
          </a:p>
        </p:txBody>
      </p:sp>
    </p:spTree>
    <p:extLst>
      <p:ext uri="{BB962C8B-B14F-4D97-AF65-F5344CB8AC3E}">
        <p14:creationId xmlns:p14="http://schemas.microsoft.com/office/powerpoint/2010/main" val="5877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33037D1-596D-CCB0-5C6D-1FD5134A6D6E}"/>
              </a:ext>
            </a:extLst>
          </p:cNvPr>
          <p:cNvSpPr txBox="1">
            <a:spLocks noGrp="1"/>
          </p:cNvSpPr>
          <p:nvPr>
            <p:ph type="title"/>
          </p:nvPr>
        </p:nvSpPr>
        <p:spPr>
          <a:xfrm>
            <a:off x="588261" y="2339259"/>
            <a:ext cx="4414045" cy="9971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3600" b="0" i="0" u="none" strike="noStrike" kern="1200" cap="none" spc="-100" normalizeH="0" baseline="0" noProof="0">
                <a:ln w="3175">
                  <a:noFill/>
                </a:ln>
                <a:solidFill>
                  <a:schemeClr val="tx1"/>
                </a:solidFill>
                <a:effectLst/>
                <a:uLnTx/>
                <a:uFillTx/>
                <a:latin typeface="+mj-lt"/>
                <a:ea typeface="+mj-ea"/>
                <a:cs typeface="+mj-cs"/>
              </a:rPr>
              <a:t>Identify and prioritize</a:t>
            </a:r>
            <a:br>
              <a:rPr kumimoji="0" lang="en-CA" sz="3600" b="0" i="0" u="none" strike="noStrike" kern="1200" cap="none" spc="-100" normalizeH="0" baseline="0" noProof="0">
                <a:ln w="3175">
                  <a:noFill/>
                </a:ln>
                <a:solidFill>
                  <a:schemeClr val="tx1"/>
                </a:solidFill>
                <a:effectLst/>
                <a:uLnTx/>
                <a:uFillTx/>
                <a:latin typeface="+mj-lt"/>
                <a:ea typeface="+mj-ea"/>
                <a:cs typeface="+mj-cs"/>
              </a:rPr>
            </a:br>
            <a:r>
              <a:rPr kumimoji="0" lang="en-CA" sz="3600" b="0" i="0" u="none" strike="noStrike" kern="1200" cap="none" spc="-100" normalizeH="0" baseline="0" noProof="0">
                <a:ln w="3175">
                  <a:noFill/>
                </a:ln>
                <a:solidFill>
                  <a:schemeClr val="tx1"/>
                </a:solidFill>
                <a:effectLst/>
                <a:uLnTx/>
                <a:uFillTx/>
                <a:latin typeface="+mj-lt"/>
                <a:ea typeface="+mj-ea"/>
                <a:cs typeface="+mj-cs"/>
              </a:rPr>
              <a:t>your scenarios</a:t>
            </a:r>
          </a:p>
        </p:txBody>
      </p:sp>
      <p:sp>
        <p:nvSpPr>
          <p:cNvPr id="5" name="TextBox 4">
            <a:extLst>
              <a:ext uri="{FF2B5EF4-FFF2-40B4-BE49-F238E27FC236}">
                <a16:creationId xmlns:a16="http://schemas.microsoft.com/office/drawing/2014/main" id="{0EA83046-5323-FF47-6AEF-9A94544D67CA}"/>
              </a:ext>
            </a:extLst>
          </p:cNvPr>
          <p:cNvSpPr txBox="1"/>
          <p:nvPr/>
        </p:nvSpPr>
        <p:spPr>
          <a:xfrm>
            <a:off x="588261" y="3467984"/>
            <a:ext cx="4533900"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effectLst/>
                <a:uLnTx/>
                <a:uFillTx/>
                <a:latin typeface="Segoe UI"/>
                <a:ea typeface="+mn-ea"/>
                <a:cs typeface="+mn-cs"/>
              </a:rPr>
              <a:t>Microsoft 365 Copilot capabilities will inspire you to transform existing business processes and drive innovation across employee experiences.</a:t>
            </a:r>
          </a:p>
        </p:txBody>
      </p:sp>
      <p:sp useBgFill="1">
        <p:nvSpPr>
          <p:cNvPr id="7" name="Rounded Rectangle 1">
            <a:extLst>
              <a:ext uri="{FF2B5EF4-FFF2-40B4-BE49-F238E27FC236}">
                <a16:creationId xmlns:a16="http://schemas.microsoft.com/office/drawing/2014/main" id="{F33A5996-C587-CD74-3F4B-AB8C0560C8BF}"/>
              </a:ext>
              <a:ext uri="{C183D7F6-B498-43B3-948B-1728B52AA6E4}">
                <adec:decorative xmlns:adec="http://schemas.microsoft.com/office/drawing/2017/decorative" val="1"/>
              </a:ext>
            </a:extLst>
          </p:cNvPr>
          <p:cNvSpPr/>
          <p:nvPr/>
        </p:nvSpPr>
        <p:spPr bwMode="auto">
          <a:xfrm>
            <a:off x="5840963" y="1367191"/>
            <a:ext cx="5855737" cy="4123619"/>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8" name="Content Placeholder 2">
            <a:extLst>
              <a:ext uri="{FF2B5EF4-FFF2-40B4-BE49-F238E27FC236}">
                <a16:creationId xmlns:a16="http://schemas.microsoft.com/office/drawing/2014/main" id="{644D79A0-C616-AA25-F490-1C9B7A186AC0}"/>
              </a:ext>
            </a:extLst>
          </p:cNvPr>
          <p:cNvSpPr txBox="1">
            <a:spLocks/>
          </p:cNvSpPr>
          <p:nvPr/>
        </p:nvSpPr>
        <p:spPr>
          <a:xfrm>
            <a:off x="6379748" y="1838821"/>
            <a:ext cx="4927569" cy="3180358"/>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000"/>
              <a:t>Utilize the following scenario worksheets to complete your own investigation to locate AI-ready scenarios. </a:t>
            </a:r>
          </a:p>
          <a:p>
            <a:pPr marL="0" indent="0">
              <a:spcBef>
                <a:spcPts val="1600"/>
              </a:spcBef>
              <a:buNone/>
            </a:pPr>
            <a:r>
              <a:rPr lang="en-US" sz="2000"/>
              <a:t>The following slides will identify the business areas that are AI-ready for transformation, then work through the prioritization exercise. </a:t>
            </a:r>
          </a:p>
          <a:p>
            <a:pPr marL="0" indent="0">
              <a:spcBef>
                <a:spcPts val="1600"/>
              </a:spcBef>
              <a:buNone/>
            </a:pPr>
            <a:r>
              <a:rPr lang="en-US" sz="2000"/>
              <a:t>Leverage this content to develop key messaging in your awareness and training engagements.</a:t>
            </a:r>
          </a:p>
        </p:txBody>
      </p:sp>
      <p:grpSp>
        <p:nvGrpSpPr>
          <p:cNvPr id="9" name="Group 8" descr="Flag indicating this slide is a shared activity.">
            <a:extLst>
              <a:ext uri="{FF2B5EF4-FFF2-40B4-BE49-F238E27FC236}">
                <a16:creationId xmlns:a16="http://schemas.microsoft.com/office/drawing/2014/main" id="{941567DB-D188-025C-D2F7-FBC63B20D571}"/>
              </a:ext>
            </a:extLst>
          </p:cNvPr>
          <p:cNvGrpSpPr/>
          <p:nvPr/>
        </p:nvGrpSpPr>
        <p:grpSpPr>
          <a:xfrm>
            <a:off x="10132176" y="312683"/>
            <a:ext cx="2069451" cy="459051"/>
            <a:chOff x="10122551" y="312683"/>
            <a:chExt cx="2069451" cy="459051"/>
          </a:xfrm>
        </p:grpSpPr>
        <p:sp>
          <p:nvSpPr>
            <p:cNvPr id="3" name="Round Same Side Corner Rectangle 2">
              <a:extLst>
                <a:ext uri="{FF2B5EF4-FFF2-40B4-BE49-F238E27FC236}">
                  <a16:creationId xmlns:a16="http://schemas.microsoft.com/office/drawing/2014/main" id="{18702B75-3461-3309-94CA-83D2226E4ECF}"/>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057AF90F-4ADD-34E5-AF7C-1F0877659F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6" name="Rectangle 5">
              <a:extLst>
                <a:ext uri="{FF2B5EF4-FFF2-40B4-BE49-F238E27FC236}">
                  <a16:creationId xmlns:a16="http://schemas.microsoft.com/office/drawing/2014/main" id="{DCADB6A8-48FF-722A-4E5E-30617B63A454}"/>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305300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9">
            <a:extLst>
              <a:ext uri="{FF2B5EF4-FFF2-40B4-BE49-F238E27FC236}">
                <a16:creationId xmlns:a16="http://schemas.microsoft.com/office/drawing/2014/main" id="{5B848B20-A5A4-7CB1-29D1-703829C13474}"/>
              </a:ext>
              <a:ext uri="{C183D7F6-B498-43B3-948B-1728B52AA6E4}">
                <adec:decorative xmlns:adec="http://schemas.microsoft.com/office/drawing/2017/decorative" val="1"/>
              </a:ext>
            </a:extLst>
          </p:cNvPr>
          <p:cNvSpPr/>
          <p:nvPr/>
        </p:nvSpPr>
        <p:spPr bwMode="auto">
          <a:xfrm>
            <a:off x="489851" y="1690846"/>
            <a:ext cx="11123397" cy="4432647"/>
          </a:xfrm>
          <a:prstGeom prst="roundRect">
            <a:avLst>
              <a:gd name="adj" fmla="val 20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11" name="Rectangle: Top Corners Rounded 10">
            <a:extLst>
              <a:ext uri="{FF2B5EF4-FFF2-40B4-BE49-F238E27FC236}">
                <a16:creationId xmlns:a16="http://schemas.microsoft.com/office/drawing/2014/main" id="{67923846-5A98-FD1D-6B21-83B9F09836DC}"/>
              </a:ext>
              <a:ext uri="{C183D7F6-B498-43B3-948B-1728B52AA6E4}">
                <adec:decorative xmlns:adec="http://schemas.microsoft.com/office/drawing/2017/decorative" val="1"/>
              </a:ext>
            </a:extLst>
          </p:cNvPr>
          <p:cNvSpPr/>
          <p:nvPr/>
        </p:nvSpPr>
        <p:spPr>
          <a:xfrm>
            <a:off x="489851" y="1333500"/>
            <a:ext cx="11117948" cy="546447"/>
          </a:xfrm>
          <a:prstGeom prst="round2SameRect">
            <a:avLst/>
          </a:prstGeom>
          <a:gradFill flip="none" rotWithShape="1">
            <a:gsLst>
              <a:gs pos="85000">
                <a:srgbClr val="0078D4"/>
              </a:gs>
              <a:gs pos="16000">
                <a:srgbClr val="2A446F"/>
              </a:gs>
            </a:gsLst>
            <a:path path="circle">
              <a:fillToRect t="100000" r="100000"/>
            </a:path>
            <a:tileRect l="-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panose="020B0502040204020203" pitchFamily="34" charset="0"/>
              <a:cs typeface="Segoe UI Semibold" panose="020B0502040204020203" pitchFamily="34" charset="0"/>
            </a:endParaRPr>
          </a:p>
        </p:txBody>
      </p:sp>
      <p:sp>
        <p:nvSpPr>
          <p:cNvPr id="4" name="Title 3">
            <a:extLst>
              <a:ext uri="{FF2B5EF4-FFF2-40B4-BE49-F238E27FC236}">
                <a16:creationId xmlns:a16="http://schemas.microsoft.com/office/drawing/2014/main" id="{7CFB054D-88B3-C00A-2340-C41CB7672B46}"/>
              </a:ext>
            </a:extLst>
          </p:cNvPr>
          <p:cNvSpPr>
            <a:spLocks noGrp="1"/>
          </p:cNvSpPr>
          <p:nvPr>
            <p:ph type="title"/>
          </p:nvPr>
        </p:nvSpPr>
        <p:spPr/>
        <p:txBody>
          <a:bodyPr wrap="square">
            <a:spAutoFit/>
          </a:bodyPr>
          <a:lstStyle/>
          <a:p>
            <a:pPr algn="ctr"/>
            <a:r>
              <a:rPr lang="en-US" sz="3600"/>
              <a:t>AI transformation roadmap</a:t>
            </a:r>
            <a:endParaRPr lang="en-US" sz="3600">
              <a:noFill/>
            </a:endParaRPr>
          </a:p>
        </p:txBody>
      </p:sp>
      <p:graphicFrame>
        <p:nvGraphicFramePr>
          <p:cNvPr id="12" name="Table 11">
            <a:extLst>
              <a:ext uri="{FF2B5EF4-FFF2-40B4-BE49-F238E27FC236}">
                <a16:creationId xmlns:a16="http://schemas.microsoft.com/office/drawing/2014/main" id="{D6EF0D95-19C2-5CF2-B4C4-35BDC286CDF6}"/>
              </a:ext>
            </a:extLst>
          </p:cNvPr>
          <p:cNvGraphicFramePr/>
          <p:nvPr>
            <p:extLst>
              <p:ext uri="{D42A27DB-BD31-4B8C-83A1-F6EECF244321}">
                <p14:modId xmlns:p14="http://schemas.microsoft.com/office/powerpoint/2010/main" val="2885084271"/>
              </p:ext>
            </p:extLst>
          </p:nvPr>
        </p:nvGraphicFramePr>
        <p:xfrm>
          <a:off x="578752" y="1333500"/>
          <a:ext cx="11034498" cy="4432647"/>
        </p:xfrm>
        <a:graphic>
          <a:graphicData uri="http://schemas.openxmlformats.org/drawingml/2006/table">
            <a:tbl>
              <a:tblPr firstRow="1" firstCol="1" bandRow="1">
                <a:effectLst/>
                <a:tableStyleId>{5C22544A-7EE6-4342-B048-85BDC9FD1C3A}</a:tableStyleId>
              </a:tblPr>
              <a:tblGrid>
                <a:gridCol w="1169398">
                  <a:extLst>
                    <a:ext uri="{9D8B030D-6E8A-4147-A177-3AD203B41FA5}">
                      <a16:colId xmlns:a16="http://schemas.microsoft.com/office/drawing/2014/main" val="3860028120"/>
                    </a:ext>
                  </a:extLst>
                </a:gridCol>
                <a:gridCol w="1973020">
                  <a:extLst>
                    <a:ext uri="{9D8B030D-6E8A-4147-A177-3AD203B41FA5}">
                      <a16:colId xmlns:a16="http://schemas.microsoft.com/office/drawing/2014/main" val="2820412286"/>
                    </a:ext>
                  </a:extLst>
                </a:gridCol>
                <a:gridCol w="1973020">
                  <a:extLst>
                    <a:ext uri="{9D8B030D-6E8A-4147-A177-3AD203B41FA5}">
                      <a16:colId xmlns:a16="http://schemas.microsoft.com/office/drawing/2014/main" val="15793690"/>
                    </a:ext>
                  </a:extLst>
                </a:gridCol>
                <a:gridCol w="1973020">
                  <a:extLst>
                    <a:ext uri="{9D8B030D-6E8A-4147-A177-3AD203B41FA5}">
                      <a16:colId xmlns:a16="http://schemas.microsoft.com/office/drawing/2014/main" val="121541775"/>
                    </a:ext>
                  </a:extLst>
                </a:gridCol>
                <a:gridCol w="1973020">
                  <a:extLst>
                    <a:ext uri="{9D8B030D-6E8A-4147-A177-3AD203B41FA5}">
                      <a16:colId xmlns:a16="http://schemas.microsoft.com/office/drawing/2014/main" val="2422731922"/>
                    </a:ext>
                  </a:extLst>
                </a:gridCol>
                <a:gridCol w="1973020">
                  <a:extLst>
                    <a:ext uri="{9D8B030D-6E8A-4147-A177-3AD203B41FA5}">
                      <a16:colId xmlns:a16="http://schemas.microsoft.com/office/drawing/2014/main" val="3517267476"/>
                    </a:ext>
                  </a:extLst>
                </a:gridCol>
              </a:tblGrid>
              <a:tr h="586279">
                <a:tc>
                  <a:txBody>
                    <a:bodyPr/>
                    <a:lstStyle/>
                    <a:p>
                      <a:pPr algn="ctr"/>
                      <a:endParaRPr lang="en-US" sz="1250" b="1" u="none" strike="noStrike" kern="1200">
                        <a:solidFill>
                          <a:schemeClr val="bg1"/>
                        </a:solidFill>
                        <a:effectLst/>
                        <a:latin typeface="+mj-lt"/>
                        <a:ea typeface="+mn-ea"/>
                        <a:cs typeface="+mn-cs"/>
                      </a:endParaRPr>
                    </a:p>
                  </a:txBody>
                  <a:tcPr marR="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b="1" u="none" strike="noStrike" kern="1200">
                          <a:solidFill>
                            <a:schemeClr val="bg1"/>
                          </a:solidFill>
                          <a:effectLst/>
                          <a:latin typeface="+mj-lt"/>
                          <a:ea typeface="+mn-ea"/>
                          <a:cs typeface="+mn-cs"/>
                        </a:rPr>
                        <a:t>Quick wins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b="1" u="none" strike="noStrike" kern="1200">
                          <a:solidFill>
                            <a:schemeClr val="bg1"/>
                          </a:solidFill>
                          <a:effectLst/>
                          <a:latin typeface="+mj-lt"/>
                          <a:ea typeface="+mn-ea"/>
                          <a:cs typeface="+mn-cs"/>
                        </a:rPr>
                        <a:t>0 to 1 month</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n-lt"/>
                          <a:ea typeface="+mn-ea"/>
                          <a:cs typeface="+mn-cs"/>
                        </a:rPr>
                        <a:t>1 to 2 weeks</a:t>
                      </a:r>
                    </a:p>
                  </a:txBody>
                  <a:tcPr anchor="ctr">
                    <a:lnL w="952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n-lt"/>
                          <a:ea typeface="+mn-ea"/>
                          <a:cs typeface="+mn-cs"/>
                        </a:rPr>
                        <a:t>2 to 3 weeks</a:t>
                      </a:r>
                    </a:p>
                  </a:txBody>
                  <a:tcPr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j-lt"/>
                          <a:ea typeface="+mn-ea"/>
                          <a:cs typeface="+mn-cs"/>
                        </a:rPr>
                        <a:t>4 to 6 months</a:t>
                      </a:r>
                    </a:p>
                  </a:txBody>
                  <a:tcPr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j-lt"/>
                          <a:ea typeface="+mn-ea"/>
                          <a:cs typeface="+mn-cs"/>
                        </a:rPr>
                        <a:t>12 Months</a:t>
                      </a:r>
                    </a:p>
                  </a:txBody>
                  <a:tcPr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9931679"/>
                  </a:ext>
                </a:extLst>
              </a:tr>
              <a:tr h="1315074">
                <a:tc>
                  <a:txBody>
                    <a:bodyPr/>
                    <a:lstStyle/>
                    <a:p>
                      <a:pPr marL="0" algn="l" defTabSz="914400" rtl="0" eaLnBrk="1" latinLnBrk="0" hangingPunct="1">
                        <a:lnSpc>
                          <a:spcPct val="100000"/>
                        </a:lnSpc>
                      </a:pPr>
                      <a:r>
                        <a:rPr lang="en-US" sz="1200" b="0" i="0" kern="1200">
                          <a:solidFill>
                            <a:srgbClr val="0078D4"/>
                          </a:solidFill>
                          <a:latin typeface="+mj-lt"/>
                          <a:ea typeface="+mn-ea"/>
                          <a:cs typeface="Segoe UI" panose="020B0502040204020203" pitchFamily="34" charset="0"/>
                        </a:rPr>
                        <a:t>Scenario 1</a:t>
                      </a:r>
                    </a:p>
                  </a:txBody>
                  <a:tcPr marT="274320" marB="9144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Purchase 1,000 seats </a:t>
                      </a:r>
                      <a:br>
                        <a:rPr kumimoji="0" lang="ru-RU"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of </a:t>
                      </a:r>
                      <a:r>
                        <a:rPr lang="en-US" sz="1200">
                          <a:solidFill>
                            <a:srgbClr val="000000"/>
                          </a:solidFill>
                          <a:latin typeface="Segoe UI" panose="020B0502040204020203" pitchFamily="34" charset="0"/>
                          <a:cs typeface="Segoe UI" panose="020B0502040204020203" pitchFamily="34" charset="0"/>
                        </a:rPr>
                        <a:t>E3 and Teams </a:t>
                      </a:r>
                      <a:br>
                        <a:rPr lang="en-US" sz="1200">
                          <a:solidFill>
                            <a:srgbClr val="000000"/>
                          </a:solidFill>
                          <a:latin typeface="Segoe UI" panose="020B0502040204020203" pitchFamily="34" charset="0"/>
                          <a:cs typeface="Segoe UI" panose="020B0502040204020203" pitchFamily="34" charset="0"/>
                        </a:rPr>
                      </a:br>
                      <a:r>
                        <a:rPr lang="en-US" sz="1200">
                          <a:solidFill>
                            <a:srgbClr val="000000"/>
                          </a:solidFill>
                          <a:latin typeface="Segoe UI" panose="020B0502040204020203" pitchFamily="34" charset="0"/>
                          <a:cs typeface="Segoe UI" panose="020B0502040204020203" pitchFamily="34" charset="0"/>
                        </a:rPr>
                        <a:t>Premium</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and deploy </a:t>
                      </a:r>
                      <a:br>
                        <a:rPr kumimoji="0" lang="ru-RU"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lang="en-US" sz="1200">
                          <a:solidFill>
                            <a:srgbClr val="000000"/>
                          </a:solidFill>
                          <a:latin typeface="Segoe UI" panose="020B0502040204020203" pitchFamily="34" charset="0"/>
                          <a:cs typeface="Segoe UI" panose="020B0502040204020203" pitchFamily="34" charset="0"/>
                        </a:rPr>
                        <a:t>Copilot</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to the first set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of </a:t>
                      </a:r>
                      <a:r>
                        <a:rPr lang="en-US" sz="1200">
                          <a:solidFill>
                            <a:srgbClr val="000000"/>
                          </a:solidFill>
                          <a:latin typeface="Segoe UI" panose="020B0502040204020203" pitchFamily="34" charset="0"/>
                          <a:cs typeface="Segoe UI" panose="020B0502040204020203" pitchFamily="34" charset="0"/>
                        </a:rPr>
                        <a:t>employees</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txBody>
                  <a:tcPr marL="137160" marT="274320">
                    <a:lnL w="952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r>
                        <a:rPr lang="en-US" sz="1200" b="0" kern="1200">
                          <a:solidFill>
                            <a:schemeClr val="tx1"/>
                          </a:solidFill>
                          <a:latin typeface="+mn-lt"/>
                          <a:ea typeface="+mn-ea"/>
                          <a:cs typeface="Segoe UI Semilight 8" panose="020B0402040204020203" pitchFamily="34" charset="0"/>
                        </a:rPr>
                        <a:t>Introduce Copilot in Teams and Outlook</a:t>
                      </a:r>
                    </a:p>
                    <a:p>
                      <a:pPr marL="0" marR="0" lvl="0" indent="0" algn="ctr"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endParaRPr lang="de-AT" sz="1200" b="0" kern="1200">
                        <a:solidFill>
                          <a:schemeClr val="tx1"/>
                        </a:solidFill>
                        <a:latin typeface="+mn-lt"/>
                        <a:ea typeface="+mn-ea"/>
                        <a:cs typeface="Segoe UI Semilight 8" panose="020B0402040204020203" pitchFamily="34" charset="0"/>
                      </a:endParaRPr>
                    </a:p>
                  </a:txBody>
                  <a:tcPr marL="137160" marT="274320">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lnSpc>
                          <a:spcPct val="100000"/>
                        </a:lnSpc>
                        <a:spcBef>
                          <a:spcPts val="600"/>
                        </a:spcBef>
                        <a:spcAft>
                          <a:spcPts val="600"/>
                        </a:spcAft>
                        <a:buFont typeface="Arial" panose="020B0604020202020204" pitchFamily="34" charset="0"/>
                        <a:buNone/>
                      </a:pPr>
                      <a:r>
                        <a:rPr lang="en-US" sz="1200" u="none" strike="noStrike" kern="1200">
                          <a:solidFill>
                            <a:schemeClr val="tx1"/>
                          </a:solidFill>
                          <a:effectLst/>
                          <a:latin typeface="+mn-lt"/>
                          <a:ea typeface="+mn-ea"/>
                          <a:cs typeface="+mn-cs"/>
                        </a:rPr>
                        <a:t>Deliver training </a:t>
                      </a:r>
                      <a:br>
                        <a:rPr lang="en-US" sz="1200" u="none" strike="noStrike" kern="1200">
                          <a:solidFill>
                            <a:schemeClr val="tx1"/>
                          </a:solidFill>
                          <a:effectLst/>
                          <a:latin typeface="+mn-lt"/>
                          <a:ea typeface="+mn-ea"/>
                          <a:cs typeface="+mn-cs"/>
                        </a:rPr>
                      </a:br>
                      <a:r>
                        <a:rPr lang="en-US" sz="1200" u="none" strike="noStrike" kern="1200">
                          <a:solidFill>
                            <a:schemeClr val="tx1"/>
                          </a:solidFill>
                          <a:effectLst/>
                          <a:latin typeface="+mn-lt"/>
                          <a:ea typeface="+mn-ea"/>
                          <a:cs typeface="+mn-cs"/>
                        </a:rPr>
                        <a:t>sessions employees on Copilot and Teams Premium</a:t>
                      </a:r>
                    </a:p>
                  </a:txBody>
                  <a:tcPr marL="137160" marT="27432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60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Integrate LOB app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Copilot with custom plugins</a:t>
                      </a:r>
                    </a:p>
                  </a:txBody>
                  <a:tcPr marL="137160" marT="27432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t" latinLnBrk="0" hangingPunct="1">
                        <a:lnSpc>
                          <a:spcPct val="100000"/>
                        </a:lnSpc>
                        <a:spcBef>
                          <a:spcPts val="60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your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own copilots</a:t>
                      </a:r>
                    </a:p>
                  </a:txBody>
                  <a:tcPr marL="137160" marT="27432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808242"/>
                  </a:ext>
                </a:extLst>
              </a:tr>
              <a:tr h="1208359">
                <a:tc>
                  <a:txBody>
                    <a:bodyPr/>
                    <a:lstStyle/>
                    <a:p>
                      <a:pPr marL="0" algn="l" defTabSz="914400" rtl="0" eaLnBrk="1" latinLnBrk="0" hangingPunct="1">
                        <a:lnSpc>
                          <a:spcPct val="100000"/>
                        </a:lnSpc>
                      </a:pPr>
                      <a:r>
                        <a:rPr lang="en-US" sz="1200" b="0" i="0" kern="1200">
                          <a:solidFill>
                            <a:srgbClr val="0078D4"/>
                          </a:solidFill>
                          <a:latin typeface="+mj-lt"/>
                          <a:ea typeface="+mn-ea"/>
                          <a:cs typeface="Segoe UI" panose="020B0502040204020203" pitchFamily="34" charset="0"/>
                        </a:rPr>
                        <a:t>Scenario 2</a:t>
                      </a:r>
                    </a:p>
                  </a:txBody>
                  <a:tcPr marT="91440" marB="9144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00000"/>
                        </a:lnSpc>
                        <a:spcBef>
                          <a:spcPts val="0"/>
                        </a:spcBef>
                        <a:spcAft>
                          <a:spcPts val="0"/>
                        </a:spcAft>
                      </a:pPr>
                      <a:endParaRPr lang="en-US" sz="1200" u="none" strike="noStrike">
                        <a:solidFill>
                          <a:schemeClr val="tx1"/>
                        </a:solidFill>
                        <a:effectLst/>
                        <a:latin typeface="+mn-lt"/>
                      </a:endParaRPr>
                    </a:p>
                  </a:txBody>
                  <a:tcPr marL="137160" marT="91440">
                    <a:lnL w="9525"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endParaRPr lang="de-AT" sz="1200" b="0" kern="1200">
                        <a:solidFill>
                          <a:schemeClr val="tx1"/>
                        </a:solidFill>
                        <a:latin typeface="+mn-lt"/>
                        <a:ea typeface="+mn-ea"/>
                        <a:cs typeface="Segoe UI Semilight 8" panose="020B0402040204020203" pitchFamily="34" charset="0"/>
                      </a:endParaRPr>
                    </a:p>
                  </a:txBody>
                  <a:tcPr marL="137160" marT="9144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7172615"/>
                  </a:ext>
                </a:extLst>
              </a:tr>
              <a:tr h="1322935">
                <a:tc>
                  <a:txBody>
                    <a:bodyPr/>
                    <a:lstStyle/>
                    <a:p>
                      <a:pPr marL="0" algn="l" defTabSz="914400" rtl="0" eaLnBrk="1" latinLnBrk="0" hangingPunct="1">
                        <a:lnSpc>
                          <a:spcPct val="100000"/>
                        </a:lnSpc>
                      </a:pPr>
                      <a:r>
                        <a:rPr lang="en-US" sz="1200" b="0" i="0" kern="1200">
                          <a:solidFill>
                            <a:srgbClr val="0078D4"/>
                          </a:solidFill>
                          <a:latin typeface="+mj-lt"/>
                          <a:ea typeface="+mn-ea"/>
                          <a:cs typeface="Segoe UI" panose="020B0502040204020203" pitchFamily="34" charset="0"/>
                        </a:rPr>
                        <a:t>Scenario 3</a:t>
                      </a:r>
                    </a:p>
                  </a:txBody>
                  <a:tcPr marT="91440" marB="9144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00000"/>
                        </a:lnSpc>
                        <a:spcBef>
                          <a:spcPts val="0"/>
                        </a:spcBef>
                        <a:spcAft>
                          <a:spcPts val="0"/>
                        </a:spcAft>
                      </a:pPr>
                      <a:endParaRPr lang="en-US" sz="1200" u="none" strike="noStrike">
                        <a:solidFill>
                          <a:schemeClr val="tx1"/>
                        </a:solidFill>
                        <a:effectLst/>
                        <a:latin typeface="+mn-lt"/>
                      </a:endParaRPr>
                    </a:p>
                  </a:txBody>
                  <a:tcPr marL="137160" marT="91440">
                    <a:lnL w="9525"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endParaRPr lang="de-AT" sz="1200" b="0" kern="1200">
                        <a:solidFill>
                          <a:schemeClr val="tx1"/>
                        </a:solidFill>
                        <a:latin typeface="+mn-lt"/>
                        <a:ea typeface="+mn-ea"/>
                        <a:cs typeface="Segoe UI Semilight 8" panose="020B0402040204020203" pitchFamily="34" charset="0"/>
                      </a:endParaRPr>
                    </a:p>
                  </a:txBody>
                  <a:tcPr marL="137160" marT="9144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dirty="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8073350"/>
                  </a:ext>
                </a:extLst>
              </a:tr>
            </a:tbl>
          </a:graphicData>
        </a:graphic>
      </p:graphicFrame>
      <p:grpSp>
        <p:nvGrpSpPr>
          <p:cNvPr id="5" name="Group 4">
            <a:extLst>
              <a:ext uri="{FF2B5EF4-FFF2-40B4-BE49-F238E27FC236}">
                <a16:creationId xmlns:a16="http://schemas.microsoft.com/office/drawing/2014/main" id="{B34E4278-80D2-E725-6FD8-105238FE4AA4}"/>
              </a:ext>
              <a:ext uri="{C183D7F6-B498-43B3-948B-1728B52AA6E4}">
                <adec:decorative xmlns:adec="http://schemas.microsoft.com/office/drawing/2017/decorative" val="1"/>
              </a:ext>
            </a:extLst>
          </p:cNvPr>
          <p:cNvGrpSpPr/>
          <p:nvPr/>
        </p:nvGrpSpPr>
        <p:grpSpPr>
          <a:xfrm>
            <a:off x="2680589" y="1989628"/>
            <a:ext cx="8022085" cy="113212"/>
            <a:chOff x="2680589" y="1989628"/>
            <a:chExt cx="8022085" cy="113212"/>
          </a:xfrm>
          <a:gradFill>
            <a:gsLst>
              <a:gs pos="85000">
                <a:srgbClr val="0078D4"/>
              </a:gs>
              <a:gs pos="16000">
                <a:srgbClr val="2A446F"/>
              </a:gs>
            </a:gsLst>
            <a:path path="circle">
              <a:fillToRect t="100000" r="100000"/>
            </a:path>
          </a:gradFill>
        </p:grpSpPr>
        <p:sp>
          <p:nvSpPr>
            <p:cNvPr id="3" name="Oval 2">
              <a:extLst>
                <a:ext uri="{FF2B5EF4-FFF2-40B4-BE49-F238E27FC236}">
                  <a16:creationId xmlns:a16="http://schemas.microsoft.com/office/drawing/2014/main" id="{814A5972-8EF2-0974-0067-9E0AECEAC0D4}"/>
                </a:ext>
                <a:ext uri="{C183D7F6-B498-43B3-948B-1728B52AA6E4}">
                  <adec:decorative xmlns:adec="http://schemas.microsoft.com/office/drawing/2017/decorative" val="1"/>
                </a:ext>
              </a:extLst>
            </p:cNvPr>
            <p:cNvSpPr>
              <a:spLocks noChangeAspect="1"/>
            </p:cNvSpPr>
            <p:nvPr/>
          </p:nvSpPr>
          <p:spPr>
            <a:xfrm>
              <a:off x="2680589" y="1989629"/>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7" name="Oval 6">
              <a:extLst>
                <a:ext uri="{FF2B5EF4-FFF2-40B4-BE49-F238E27FC236}">
                  <a16:creationId xmlns:a16="http://schemas.microsoft.com/office/drawing/2014/main" id="{E611B3B9-27B8-8569-046C-7A1A9C8DE059}"/>
                </a:ext>
                <a:ext uri="{C183D7F6-B498-43B3-948B-1728B52AA6E4}">
                  <adec:decorative xmlns:adec="http://schemas.microsoft.com/office/drawing/2017/decorative" val="1"/>
                </a:ext>
              </a:extLst>
            </p:cNvPr>
            <p:cNvSpPr>
              <a:spLocks noChangeAspect="1"/>
            </p:cNvSpPr>
            <p:nvPr/>
          </p:nvSpPr>
          <p:spPr>
            <a:xfrm>
              <a:off x="4647590" y="1989629"/>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8" name="Oval 7">
              <a:extLst>
                <a:ext uri="{FF2B5EF4-FFF2-40B4-BE49-F238E27FC236}">
                  <a16:creationId xmlns:a16="http://schemas.microsoft.com/office/drawing/2014/main" id="{DE2E4246-3899-B64E-F633-28DA7FA0C0EA}"/>
                </a:ext>
                <a:ext uri="{C183D7F6-B498-43B3-948B-1728B52AA6E4}">
                  <adec:decorative xmlns:adec="http://schemas.microsoft.com/office/drawing/2017/decorative" val="1"/>
                </a:ext>
              </a:extLst>
            </p:cNvPr>
            <p:cNvSpPr>
              <a:spLocks noChangeAspect="1"/>
            </p:cNvSpPr>
            <p:nvPr/>
          </p:nvSpPr>
          <p:spPr>
            <a:xfrm>
              <a:off x="6618945" y="1989629"/>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367">
                <a:lnSpc>
                  <a:spcPct val="90000"/>
                </a:lnSpc>
              </a:pPr>
              <a:endParaRPr lang="en-US" sz="1000">
                <a:solidFill>
                  <a:srgbClr val="FFFFFF"/>
                </a:solidFill>
                <a:latin typeface="Segoe UI"/>
              </a:endParaRPr>
            </a:p>
          </p:txBody>
        </p:sp>
        <p:sp>
          <p:nvSpPr>
            <p:cNvPr id="9" name="Oval 8">
              <a:extLst>
                <a:ext uri="{FF2B5EF4-FFF2-40B4-BE49-F238E27FC236}">
                  <a16:creationId xmlns:a16="http://schemas.microsoft.com/office/drawing/2014/main" id="{2F942DF9-6F22-CCB8-F7A1-518F36FB5D29}"/>
                </a:ext>
                <a:ext uri="{C183D7F6-B498-43B3-948B-1728B52AA6E4}">
                  <adec:decorative xmlns:adec="http://schemas.microsoft.com/office/drawing/2017/decorative" val="1"/>
                </a:ext>
              </a:extLst>
            </p:cNvPr>
            <p:cNvSpPr>
              <a:spLocks noChangeAspect="1"/>
            </p:cNvSpPr>
            <p:nvPr/>
          </p:nvSpPr>
          <p:spPr>
            <a:xfrm>
              <a:off x="10589366" y="1989629"/>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Oval 13">
              <a:extLst>
                <a:ext uri="{FF2B5EF4-FFF2-40B4-BE49-F238E27FC236}">
                  <a16:creationId xmlns:a16="http://schemas.microsoft.com/office/drawing/2014/main" id="{AA1C422E-55CE-91C4-E477-55CDFF887338}"/>
                </a:ext>
                <a:ext uri="{C183D7F6-B498-43B3-948B-1728B52AA6E4}">
                  <adec:decorative xmlns:adec="http://schemas.microsoft.com/office/drawing/2017/decorative" val="1"/>
                </a:ext>
              </a:extLst>
            </p:cNvPr>
            <p:cNvSpPr>
              <a:spLocks noChangeAspect="1"/>
            </p:cNvSpPr>
            <p:nvPr/>
          </p:nvSpPr>
          <p:spPr>
            <a:xfrm>
              <a:off x="8590300" y="1989628"/>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 name="Rounded Rectangle 1">
            <a:extLst>
              <a:ext uri="{FF2B5EF4-FFF2-40B4-BE49-F238E27FC236}">
                <a16:creationId xmlns:a16="http://schemas.microsoft.com/office/drawing/2014/main" id="{833B19B7-BA10-5F6B-8E7F-29D426B878F9}"/>
              </a:ext>
            </a:extLst>
          </p:cNvPr>
          <p:cNvSpPr/>
          <p:nvPr/>
        </p:nvSpPr>
        <p:spPr bwMode="auto">
          <a:xfrm>
            <a:off x="10629900" y="165223"/>
            <a:ext cx="1382796" cy="437489"/>
          </a:xfrm>
          <a:prstGeom prst="roundRect">
            <a:avLst/>
          </a:prstGeom>
          <a:gradFill>
            <a:gsLst>
              <a:gs pos="35000">
                <a:schemeClr val="accent2"/>
              </a:gs>
              <a:gs pos="500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Example</a:t>
            </a:r>
          </a:p>
        </p:txBody>
      </p:sp>
    </p:spTree>
    <p:extLst>
      <p:ext uri="{BB962C8B-B14F-4D97-AF65-F5344CB8AC3E}">
        <p14:creationId xmlns:p14="http://schemas.microsoft.com/office/powerpoint/2010/main" val="320263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DF485-2398-C80F-81EE-2A1FADC76A8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3B10E53-8AE2-24A9-444F-BDDDD485A813}"/>
              </a:ext>
            </a:extLst>
          </p:cNvPr>
          <p:cNvSpPr>
            <a:spLocks noGrp="1"/>
          </p:cNvSpPr>
          <p:nvPr>
            <p:ph type="title"/>
          </p:nvPr>
        </p:nvSpPr>
        <p:spPr/>
        <p:txBody>
          <a:bodyPr>
            <a:noAutofit/>
          </a:bodyPr>
          <a:lstStyle/>
          <a:p>
            <a:pPr algn="ctr"/>
            <a:r>
              <a:rPr lang="en-US" sz="3600" b="1">
                <a:solidFill>
                  <a:schemeClr val="tx1"/>
                </a:solidFill>
                <a:latin typeface="Segoe UI Semibold" panose="020B0502040204020203" pitchFamily="34" charset="0"/>
                <a:cs typeface="Segoe UI Semibold" panose="020B0502040204020203" pitchFamily="34" charset="0"/>
              </a:rPr>
              <a:t>The journey to becoming AI powered</a:t>
            </a:r>
          </a:p>
        </p:txBody>
      </p:sp>
      <p:sp>
        <p:nvSpPr>
          <p:cNvPr id="52" name="TextBox 51">
            <a:extLst>
              <a:ext uri="{FF2B5EF4-FFF2-40B4-BE49-F238E27FC236}">
                <a16:creationId xmlns:a16="http://schemas.microsoft.com/office/drawing/2014/main" id="{0D47A9F6-1F0C-8AEA-2ABF-0369B48B8B96}"/>
              </a:ext>
              <a:ext uri="{C183D7F6-B498-43B3-948B-1728B52AA6E4}">
                <adec:decorative xmlns:adec="http://schemas.microsoft.com/office/drawing/2017/decorative" val="1"/>
              </a:ext>
            </a:extLst>
          </p:cNvPr>
          <p:cNvSpPr txBox="1"/>
          <p:nvPr/>
        </p:nvSpPr>
        <p:spPr>
          <a:xfrm>
            <a:off x="1136601" y="2322774"/>
            <a:ext cx="2628254"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Leadership</a:t>
            </a:r>
          </a:p>
        </p:txBody>
      </p:sp>
      <p:sp>
        <p:nvSpPr>
          <p:cNvPr id="53" name="Graphic 4">
            <a:extLst>
              <a:ext uri="{FF2B5EF4-FFF2-40B4-BE49-F238E27FC236}">
                <a16:creationId xmlns:a16="http://schemas.microsoft.com/office/drawing/2014/main" id="{869AD7CA-A201-D67E-4BA9-7C3B9B8B6B20}"/>
              </a:ext>
              <a:ext uri="{C183D7F6-B498-43B3-948B-1728B52AA6E4}">
                <adec:decorative xmlns:adec="http://schemas.microsoft.com/office/drawing/2017/decorative" val="1"/>
              </a:ext>
            </a:extLst>
          </p:cNvPr>
          <p:cNvSpPr/>
          <p:nvPr/>
        </p:nvSpPr>
        <p:spPr>
          <a:xfrm>
            <a:off x="1136601" y="1796263"/>
            <a:ext cx="418695" cy="437844"/>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4" name="TextBox 53">
            <a:extLst>
              <a:ext uri="{FF2B5EF4-FFF2-40B4-BE49-F238E27FC236}">
                <a16:creationId xmlns:a16="http://schemas.microsoft.com/office/drawing/2014/main" id="{3E23F88F-B0AB-94D9-D134-8FB51689E158}"/>
              </a:ext>
              <a:ext uri="{C183D7F6-B498-43B3-948B-1728B52AA6E4}">
                <adec:decorative xmlns:adec="http://schemas.microsoft.com/office/drawing/2017/decorative" val="1"/>
              </a:ext>
            </a:extLst>
          </p:cNvPr>
          <p:cNvSpPr txBox="1"/>
          <p:nvPr/>
        </p:nvSpPr>
        <p:spPr>
          <a:xfrm>
            <a:off x="1136601" y="2850026"/>
            <a:ext cx="2740228"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Develop leadership capabilities to leverage AI for business outcomes</a:t>
            </a:r>
          </a:p>
        </p:txBody>
      </p:sp>
      <p:grpSp>
        <p:nvGrpSpPr>
          <p:cNvPr id="56" name="Group 55">
            <a:extLst>
              <a:ext uri="{FF2B5EF4-FFF2-40B4-BE49-F238E27FC236}">
                <a16:creationId xmlns:a16="http://schemas.microsoft.com/office/drawing/2014/main" id="{DC89DBF8-022E-A179-B057-1F75CD515A92}"/>
              </a:ext>
              <a:ext uri="{C183D7F6-B498-43B3-948B-1728B52AA6E4}">
                <adec:decorative xmlns:adec="http://schemas.microsoft.com/office/drawing/2017/decorative" val="1"/>
              </a:ext>
            </a:extLst>
          </p:cNvPr>
          <p:cNvGrpSpPr/>
          <p:nvPr/>
        </p:nvGrpSpPr>
        <p:grpSpPr>
          <a:xfrm>
            <a:off x="1143796" y="3498279"/>
            <a:ext cx="139165" cy="1009607"/>
            <a:chOff x="1540495" y="3627256"/>
            <a:chExt cx="139165" cy="1009607"/>
          </a:xfrm>
        </p:grpSpPr>
        <p:sp>
          <p:nvSpPr>
            <p:cNvPr id="58" name="Graphic 69">
              <a:extLst>
                <a:ext uri="{FF2B5EF4-FFF2-40B4-BE49-F238E27FC236}">
                  <a16:creationId xmlns:a16="http://schemas.microsoft.com/office/drawing/2014/main" id="{F5B799F5-813B-424E-B09F-AAA7B95CEDDC}"/>
                </a:ext>
              </a:extLst>
            </p:cNvPr>
            <p:cNvSpPr/>
            <p:nvPr/>
          </p:nvSpPr>
          <p:spPr>
            <a:xfrm>
              <a:off x="1540495"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0" name="Graphic 69">
              <a:extLst>
                <a:ext uri="{FF2B5EF4-FFF2-40B4-BE49-F238E27FC236}">
                  <a16:creationId xmlns:a16="http://schemas.microsoft.com/office/drawing/2014/main" id="{4E458B05-E8E5-4F1B-7E24-E1E035317DB7}"/>
                </a:ext>
              </a:extLst>
            </p:cNvPr>
            <p:cNvSpPr/>
            <p:nvPr/>
          </p:nvSpPr>
          <p:spPr>
            <a:xfrm>
              <a:off x="1540495" y="39150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1" name="Graphic 69">
              <a:extLst>
                <a:ext uri="{FF2B5EF4-FFF2-40B4-BE49-F238E27FC236}">
                  <a16:creationId xmlns:a16="http://schemas.microsoft.com/office/drawing/2014/main" id="{76B99721-628D-EE16-67F2-6115C1E819EB}"/>
                </a:ext>
              </a:extLst>
            </p:cNvPr>
            <p:cNvSpPr/>
            <p:nvPr/>
          </p:nvSpPr>
          <p:spPr>
            <a:xfrm>
              <a:off x="1540495" y="420642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1" name="Graphic 69">
              <a:extLst>
                <a:ext uri="{FF2B5EF4-FFF2-40B4-BE49-F238E27FC236}">
                  <a16:creationId xmlns:a16="http://schemas.microsoft.com/office/drawing/2014/main" id="{C23374A0-4454-0270-8B4E-3779336E0EDA}"/>
                </a:ext>
              </a:extLst>
            </p:cNvPr>
            <p:cNvSpPr/>
            <p:nvPr/>
          </p:nvSpPr>
          <p:spPr>
            <a:xfrm>
              <a:off x="1540495" y="449769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7" name="TextBox 56">
            <a:extLst>
              <a:ext uri="{FF2B5EF4-FFF2-40B4-BE49-F238E27FC236}">
                <a16:creationId xmlns:a16="http://schemas.microsoft.com/office/drawing/2014/main" id="{CF2E9BE3-0CD9-C3A9-752D-2DDAE771BC99}"/>
              </a:ext>
              <a:ext uri="{C183D7F6-B498-43B3-948B-1728B52AA6E4}">
                <adec:decorative xmlns:adec="http://schemas.microsoft.com/office/drawing/2017/decorative" val="1"/>
              </a:ext>
            </a:extLst>
          </p:cNvPr>
          <p:cNvSpPr txBox="1"/>
          <p:nvPr/>
        </p:nvSpPr>
        <p:spPr>
          <a:xfrm>
            <a:off x="1409474" y="3460886"/>
            <a:ext cx="2696880" cy="109260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Executive sponsorship</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Align AI to business strategy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Providing clarity and prioritization</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AI Council</a:t>
            </a:r>
          </a:p>
        </p:txBody>
      </p:sp>
      <p:grpSp>
        <p:nvGrpSpPr>
          <p:cNvPr id="47" name="Group 46">
            <a:extLst>
              <a:ext uri="{FF2B5EF4-FFF2-40B4-BE49-F238E27FC236}">
                <a16:creationId xmlns:a16="http://schemas.microsoft.com/office/drawing/2014/main" id="{1E095529-23D6-1E03-E019-353CDE255BD7}"/>
              </a:ext>
              <a:ext uri="{C183D7F6-B498-43B3-948B-1728B52AA6E4}">
                <adec:decorative xmlns:adec="http://schemas.microsoft.com/office/drawing/2017/decorative" val="1"/>
              </a:ext>
            </a:extLst>
          </p:cNvPr>
          <p:cNvGrpSpPr/>
          <p:nvPr/>
        </p:nvGrpSpPr>
        <p:grpSpPr>
          <a:xfrm>
            <a:off x="621366" y="1355079"/>
            <a:ext cx="10949269" cy="3982806"/>
            <a:chOff x="621366" y="1355079"/>
            <a:chExt cx="10949269" cy="3982806"/>
          </a:xfrm>
        </p:grpSpPr>
        <p:sp>
          <p:nvSpPr>
            <p:cNvPr id="48" name="Rounded Rectangle 1">
              <a:extLst>
                <a:ext uri="{FF2B5EF4-FFF2-40B4-BE49-F238E27FC236}">
                  <a16:creationId xmlns:a16="http://schemas.microsoft.com/office/drawing/2014/main" id="{75D28436-A966-46E3-645D-870D391DB0E0}"/>
                </a:ext>
                <a:ext uri="{C183D7F6-B498-43B3-948B-1728B52AA6E4}">
                  <adec:decorative xmlns:adec="http://schemas.microsoft.com/office/drawing/2017/decorative" val="1"/>
                </a:ext>
              </a:extLst>
            </p:cNvPr>
            <p:cNvSpPr/>
            <p:nvPr/>
          </p:nvSpPr>
          <p:spPr bwMode="auto">
            <a:xfrm>
              <a:off x="621366" y="1355079"/>
              <a:ext cx="10949269" cy="3982806"/>
            </a:xfrm>
            <a:prstGeom prst="roundRect">
              <a:avLst>
                <a:gd name="adj" fmla="val 2901"/>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49" name="Group 48">
              <a:extLst>
                <a:ext uri="{FF2B5EF4-FFF2-40B4-BE49-F238E27FC236}">
                  <a16:creationId xmlns:a16="http://schemas.microsoft.com/office/drawing/2014/main" id="{A3FF9B1E-2A3A-82B6-46EB-EC55D6ACAF2E}"/>
                </a:ext>
              </a:extLst>
            </p:cNvPr>
            <p:cNvGrpSpPr/>
            <p:nvPr/>
          </p:nvGrpSpPr>
          <p:grpSpPr>
            <a:xfrm>
              <a:off x="4260166" y="1355079"/>
              <a:ext cx="3671668" cy="3982806"/>
              <a:chOff x="4295421" y="1355079"/>
              <a:chExt cx="3671668" cy="3982806"/>
            </a:xfrm>
          </p:grpSpPr>
          <p:cxnSp>
            <p:nvCxnSpPr>
              <p:cNvPr id="50" name="Straight Connector 49">
                <a:extLst>
                  <a:ext uri="{FF2B5EF4-FFF2-40B4-BE49-F238E27FC236}">
                    <a16:creationId xmlns:a16="http://schemas.microsoft.com/office/drawing/2014/main" id="{D3CCEA03-4B67-5797-2AD2-A098AC9C27F8}"/>
                  </a:ext>
                </a:extLst>
              </p:cNvPr>
              <p:cNvCxnSpPr/>
              <p:nvPr/>
            </p:nvCxnSpPr>
            <p:spPr>
              <a:xfrm>
                <a:off x="4295421"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548E46-5213-5A48-1AA1-64B507E7D42C}"/>
                  </a:ext>
                </a:extLst>
              </p:cNvPr>
              <p:cNvCxnSpPr/>
              <p:nvPr/>
            </p:nvCxnSpPr>
            <p:spPr>
              <a:xfrm>
                <a:off x="7967089"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4" name="Group 13" descr="&quot;You are here&quot; icon">
            <a:extLst>
              <a:ext uri="{FF2B5EF4-FFF2-40B4-BE49-F238E27FC236}">
                <a16:creationId xmlns:a16="http://schemas.microsoft.com/office/drawing/2014/main" id="{56301D37-FB7F-119B-3789-5C0EF8C3D64F}"/>
              </a:ext>
              <a:ext uri="{C183D7F6-B498-43B3-948B-1728B52AA6E4}">
                <adec:decorative xmlns:adec="http://schemas.microsoft.com/office/drawing/2017/decorative" val="0"/>
              </a:ext>
            </a:extLst>
          </p:cNvPr>
          <p:cNvGrpSpPr/>
          <p:nvPr/>
        </p:nvGrpSpPr>
        <p:grpSpPr>
          <a:xfrm>
            <a:off x="6747780" y="1245450"/>
            <a:ext cx="1056603" cy="982650"/>
            <a:chOff x="5068350" y="2824075"/>
            <a:chExt cx="1374013" cy="1277844"/>
          </a:xfrm>
        </p:grpSpPr>
        <p:sp>
          <p:nvSpPr>
            <p:cNvPr id="17" name="Rectangle: Rounded Corners 25">
              <a:extLst>
                <a:ext uri="{FF2B5EF4-FFF2-40B4-BE49-F238E27FC236}">
                  <a16:creationId xmlns:a16="http://schemas.microsoft.com/office/drawing/2014/main" id="{B889CD7A-BA05-BE60-40E2-12C0D193B438}"/>
                </a:ext>
              </a:extLst>
            </p:cNvPr>
            <p:cNvSpPr/>
            <p:nvPr/>
          </p:nvSpPr>
          <p:spPr>
            <a:xfrm>
              <a:off x="5068350" y="2824075"/>
              <a:ext cx="1374013" cy="1277844"/>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0000" rIns="182880" bIns="108000" numCol="1" spcCol="0" rtlCol="0" fromWordArt="0" anchor="b" anchorCtr="0" forceAA="0" compatLnSpc="1">
              <a:prstTxWarp prst="textNoShape">
                <a:avLst/>
              </a:prstTxWarp>
              <a:noAutofit/>
            </a:bodyPr>
            <a:lstStyle/>
            <a:p>
              <a:pPr algn="ctr" defTabSz="932472" fontAlgn="base">
                <a:lnSpc>
                  <a:spcPct val="80000"/>
                </a:lnSpc>
                <a:spcBef>
                  <a:spcPct val="0"/>
                </a:spcBef>
                <a:spcAft>
                  <a:spcPct val="0"/>
                </a:spcAft>
              </a:pPr>
              <a:r>
                <a:rPr lang="en-GB" sz="1200" b="1">
                  <a:solidFill>
                    <a:prstClr val="white"/>
                  </a:solidFill>
                  <a:latin typeface="Segoe UI Semibold" panose="020B0502040204020203" pitchFamily="34" charset="0"/>
                  <a:cs typeface="Segoe UI Semibold" panose="020B0502040204020203" pitchFamily="34" charset="0"/>
                </a:rPr>
                <a:t>You are here</a:t>
              </a:r>
            </a:p>
          </p:txBody>
        </p:sp>
        <p:sp>
          <p:nvSpPr>
            <p:cNvPr id="20" name="Graphic 7">
              <a:extLst>
                <a:ext uri="{FF2B5EF4-FFF2-40B4-BE49-F238E27FC236}">
                  <a16:creationId xmlns:a16="http://schemas.microsoft.com/office/drawing/2014/main" id="{31D49F05-8CB4-F20C-EAC1-1E5F3F9A5D6D}"/>
                </a:ext>
              </a:extLst>
            </p:cNvPr>
            <p:cNvSpPr/>
            <p:nvPr/>
          </p:nvSpPr>
          <p:spPr>
            <a:xfrm>
              <a:off x="5563897" y="2993074"/>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endParaRPr lang="en-US" sz="1200"/>
            </a:p>
          </p:txBody>
        </p:sp>
      </p:grpSp>
      <p:sp>
        <p:nvSpPr>
          <p:cNvPr id="46" name="TextBox 45">
            <a:extLst>
              <a:ext uri="{FF2B5EF4-FFF2-40B4-BE49-F238E27FC236}">
                <a16:creationId xmlns:a16="http://schemas.microsoft.com/office/drawing/2014/main" id="{A797C019-5B32-9F4B-E43A-D2F9F6835E8E}"/>
              </a:ext>
            </a:extLst>
          </p:cNvPr>
          <p:cNvSpPr txBox="1"/>
          <p:nvPr/>
        </p:nvSpPr>
        <p:spPr>
          <a:xfrm>
            <a:off x="4605747" y="2326971"/>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a:ea typeface="+mn-ea"/>
                <a:cs typeface="Segoe UI Semibold"/>
              </a:rPr>
              <a:t>Human change</a:t>
            </a:r>
          </a:p>
        </p:txBody>
      </p:sp>
      <p:sp>
        <p:nvSpPr>
          <p:cNvPr id="5" name="TextBox 4">
            <a:extLst>
              <a:ext uri="{FF2B5EF4-FFF2-40B4-BE49-F238E27FC236}">
                <a16:creationId xmlns:a16="http://schemas.microsoft.com/office/drawing/2014/main" id="{BA3FB148-18AC-CA53-9C4A-E99AE26E65B0}"/>
              </a:ext>
            </a:extLst>
          </p:cNvPr>
          <p:cNvSpPr txBox="1"/>
          <p:nvPr/>
        </p:nvSpPr>
        <p:spPr>
          <a:xfrm>
            <a:off x="4584514" y="2850026"/>
            <a:ext cx="3372524" cy="43088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the human transformation with robust user enablement programs</a:t>
            </a:r>
          </a:p>
        </p:txBody>
      </p:sp>
      <p:sp>
        <p:nvSpPr>
          <p:cNvPr id="41" name="TextBox 40">
            <a:extLst>
              <a:ext uri="{FF2B5EF4-FFF2-40B4-BE49-F238E27FC236}">
                <a16:creationId xmlns:a16="http://schemas.microsoft.com/office/drawing/2014/main" id="{49D17DF5-8DDF-3B9E-8E18-382620CC0F67}"/>
              </a:ext>
            </a:extLst>
          </p:cNvPr>
          <p:cNvSpPr txBox="1"/>
          <p:nvPr/>
        </p:nvSpPr>
        <p:spPr>
          <a:xfrm>
            <a:off x="4857386" y="3460886"/>
            <a:ext cx="2761731" cy="130805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a:rPr>
              <a:t>User enablement program</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a:rPr>
              <a:t>Communications and community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Segoe UI"/>
              </a:rPr>
              <a:t>Skilling and training</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dirty="0">
                <a:ln>
                  <a:noFill/>
                </a:ln>
                <a:solidFill>
                  <a:srgbClr val="000000"/>
                </a:solidFill>
                <a:effectLst/>
                <a:uLnTx/>
                <a:uFillTx/>
                <a:latin typeface="Segoe UI"/>
                <a:ea typeface="+mn-ea"/>
                <a:cs typeface="Segoe UI"/>
              </a:rPr>
              <a:t>Community of Practice and Copilot Dashboard</a:t>
            </a:r>
          </a:p>
        </p:txBody>
      </p:sp>
      <p:sp>
        <p:nvSpPr>
          <p:cNvPr id="7" name="TextBox 6">
            <a:extLst>
              <a:ext uri="{FF2B5EF4-FFF2-40B4-BE49-F238E27FC236}">
                <a16:creationId xmlns:a16="http://schemas.microsoft.com/office/drawing/2014/main" id="{93066ACF-FCC3-D4B8-3A89-214D8B09750F}"/>
              </a:ext>
              <a:ext uri="{C183D7F6-B498-43B3-948B-1728B52AA6E4}">
                <adec:decorative xmlns:adec="http://schemas.microsoft.com/office/drawing/2017/decorative" val="1"/>
              </a:ext>
            </a:extLst>
          </p:cNvPr>
          <p:cNvSpPr txBox="1"/>
          <p:nvPr/>
        </p:nvSpPr>
        <p:spPr>
          <a:xfrm>
            <a:off x="8211940" y="2325810"/>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Technical readiness</a:t>
            </a:r>
          </a:p>
        </p:txBody>
      </p:sp>
      <p:sp>
        <p:nvSpPr>
          <p:cNvPr id="15" name="TextBox 14">
            <a:extLst>
              <a:ext uri="{FF2B5EF4-FFF2-40B4-BE49-F238E27FC236}">
                <a16:creationId xmlns:a16="http://schemas.microsoft.com/office/drawing/2014/main" id="{0EED68D8-C0C9-DF2F-1428-761B62B81044}"/>
              </a:ext>
              <a:ext uri="{C183D7F6-B498-43B3-948B-1728B52AA6E4}">
                <adec:decorative xmlns:adec="http://schemas.microsoft.com/office/drawing/2017/decorative" val="1"/>
              </a:ext>
            </a:extLst>
          </p:cNvPr>
          <p:cNvSpPr txBox="1"/>
          <p:nvPr/>
        </p:nvSpPr>
        <p:spPr>
          <a:xfrm>
            <a:off x="8252643" y="2855256"/>
            <a:ext cx="2588753"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and iterate technical skills to deliver on business results</a:t>
            </a:r>
          </a:p>
        </p:txBody>
      </p:sp>
      <p:grpSp>
        <p:nvGrpSpPr>
          <p:cNvPr id="27" name="Group 26">
            <a:extLst>
              <a:ext uri="{FF2B5EF4-FFF2-40B4-BE49-F238E27FC236}">
                <a16:creationId xmlns:a16="http://schemas.microsoft.com/office/drawing/2014/main" id="{B3465057-BBB4-F06D-561E-B64C96E63E70}"/>
              </a:ext>
              <a:ext uri="{C183D7F6-B498-43B3-948B-1728B52AA6E4}">
                <adec:decorative xmlns:adec="http://schemas.microsoft.com/office/drawing/2017/decorative" val="1"/>
              </a:ext>
            </a:extLst>
          </p:cNvPr>
          <p:cNvGrpSpPr/>
          <p:nvPr/>
        </p:nvGrpSpPr>
        <p:grpSpPr>
          <a:xfrm>
            <a:off x="8211940" y="3498279"/>
            <a:ext cx="139165" cy="1219919"/>
            <a:chOff x="8199771" y="3627256"/>
            <a:chExt cx="139165" cy="1219919"/>
          </a:xfrm>
        </p:grpSpPr>
        <p:sp>
          <p:nvSpPr>
            <p:cNvPr id="34" name="Graphic 69">
              <a:extLst>
                <a:ext uri="{FF2B5EF4-FFF2-40B4-BE49-F238E27FC236}">
                  <a16:creationId xmlns:a16="http://schemas.microsoft.com/office/drawing/2014/main" id="{01227C1F-AD88-E70B-196E-84C1E1BB5B0A}"/>
                </a:ext>
              </a:extLst>
            </p:cNvPr>
            <p:cNvSpPr/>
            <p:nvPr/>
          </p:nvSpPr>
          <p:spPr>
            <a:xfrm>
              <a:off x="8199771"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5" name="Graphic 69">
              <a:extLst>
                <a:ext uri="{FF2B5EF4-FFF2-40B4-BE49-F238E27FC236}">
                  <a16:creationId xmlns:a16="http://schemas.microsoft.com/office/drawing/2014/main" id="{05D4290B-DE91-C46F-D5DA-F7E915B4A4A0}"/>
                </a:ext>
              </a:extLst>
            </p:cNvPr>
            <p:cNvSpPr/>
            <p:nvPr/>
          </p:nvSpPr>
          <p:spPr>
            <a:xfrm>
              <a:off x="8199771" y="420509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6" name="Graphic 69">
              <a:extLst>
                <a:ext uri="{FF2B5EF4-FFF2-40B4-BE49-F238E27FC236}">
                  <a16:creationId xmlns:a16="http://schemas.microsoft.com/office/drawing/2014/main" id="{9288826F-2B16-76CB-44AF-CA5D97D5D9C7}"/>
                </a:ext>
              </a:extLst>
            </p:cNvPr>
            <p:cNvSpPr/>
            <p:nvPr/>
          </p:nvSpPr>
          <p:spPr>
            <a:xfrm>
              <a:off x="8199771" y="391500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7" name="Graphic 69">
              <a:extLst>
                <a:ext uri="{FF2B5EF4-FFF2-40B4-BE49-F238E27FC236}">
                  <a16:creationId xmlns:a16="http://schemas.microsoft.com/office/drawing/2014/main" id="{F2F6481D-C6C3-C861-FD97-BF03416DC22F}"/>
                </a:ext>
              </a:extLst>
            </p:cNvPr>
            <p:cNvSpPr/>
            <p:nvPr/>
          </p:nvSpPr>
          <p:spPr>
            <a:xfrm>
              <a:off x="8199771" y="470801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9" name="Graphic 21">
            <a:extLst>
              <a:ext uri="{FF2B5EF4-FFF2-40B4-BE49-F238E27FC236}">
                <a16:creationId xmlns:a16="http://schemas.microsoft.com/office/drawing/2014/main" id="{6395CE79-57E2-EF7E-E16D-0B3642EBE2FE}"/>
              </a:ext>
              <a:ext uri="{C183D7F6-B498-43B3-948B-1728B52AA6E4}">
                <adec:decorative xmlns:adec="http://schemas.microsoft.com/office/drawing/2017/decorative" val="1"/>
              </a:ext>
            </a:extLst>
          </p:cNvPr>
          <p:cNvSpPr/>
          <p:nvPr/>
        </p:nvSpPr>
        <p:spPr>
          <a:xfrm>
            <a:off x="8211940" y="1775807"/>
            <a:ext cx="458686" cy="454459"/>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3" name="TextBox 32">
            <a:extLst>
              <a:ext uri="{FF2B5EF4-FFF2-40B4-BE49-F238E27FC236}">
                <a16:creationId xmlns:a16="http://schemas.microsoft.com/office/drawing/2014/main" id="{3ACA1EC5-1921-660F-C10A-7C9825F56F65}"/>
              </a:ext>
              <a:ext uri="{C183D7F6-B498-43B3-948B-1728B52AA6E4}">
                <adec:decorative xmlns:adec="http://schemas.microsoft.com/office/drawing/2017/decorative" val="1"/>
              </a:ext>
            </a:extLst>
          </p:cNvPr>
          <p:cNvSpPr txBox="1"/>
          <p:nvPr/>
        </p:nvSpPr>
        <p:spPr>
          <a:xfrm>
            <a:off x="8460665" y="3460886"/>
            <a:ext cx="2855158" cy="152349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Secure your data infrastructure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Policy review</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Extend to new high value line of business scenarios</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Optimization Assessment</a:t>
            </a:r>
          </a:p>
        </p:txBody>
      </p:sp>
      <p:sp>
        <p:nvSpPr>
          <p:cNvPr id="6" name="Freeform 5">
            <a:extLst>
              <a:ext uri="{FF2B5EF4-FFF2-40B4-BE49-F238E27FC236}">
                <a16:creationId xmlns:a16="http://schemas.microsoft.com/office/drawing/2014/main" id="{4F1BF42F-F3F0-B6CF-8C2C-5B0686F8BB48}"/>
              </a:ext>
              <a:ext uri="{C183D7F6-B498-43B3-948B-1728B52AA6E4}">
                <adec:decorative xmlns:adec="http://schemas.microsoft.com/office/drawing/2017/decorative" val="1"/>
              </a:ext>
            </a:extLst>
          </p:cNvPr>
          <p:cNvSpPr/>
          <p:nvPr/>
        </p:nvSpPr>
        <p:spPr>
          <a:xfrm>
            <a:off x="4605747" y="1800737"/>
            <a:ext cx="427508" cy="4273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40" name="Group 39">
            <a:extLst>
              <a:ext uri="{FF2B5EF4-FFF2-40B4-BE49-F238E27FC236}">
                <a16:creationId xmlns:a16="http://schemas.microsoft.com/office/drawing/2014/main" id="{4C7B5C97-D6CF-F114-3849-4B5209B23F87}"/>
              </a:ext>
              <a:ext uri="{C183D7F6-B498-43B3-948B-1728B52AA6E4}">
                <adec:decorative xmlns:adec="http://schemas.microsoft.com/office/drawing/2017/decorative" val="1"/>
              </a:ext>
            </a:extLst>
          </p:cNvPr>
          <p:cNvGrpSpPr/>
          <p:nvPr/>
        </p:nvGrpSpPr>
        <p:grpSpPr>
          <a:xfrm>
            <a:off x="4604111" y="3498279"/>
            <a:ext cx="139165" cy="1011639"/>
            <a:chOff x="4913099" y="3820916"/>
            <a:chExt cx="139165" cy="1011639"/>
          </a:xfrm>
          <a:solidFill>
            <a:srgbClr val="0078D4"/>
          </a:solidFill>
        </p:grpSpPr>
        <p:sp>
          <p:nvSpPr>
            <p:cNvPr id="42" name="Graphic 69">
              <a:extLst>
                <a:ext uri="{FF2B5EF4-FFF2-40B4-BE49-F238E27FC236}">
                  <a16:creationId xmlns:a16="http://schemas.microsoft.com/office/drawing/2014/main" id="{38EE9912-F49A-869F-BFEE-349564220679}"/>
                </a:ext>
              </a:extLst>
            </p:cNvPr>
            <p:cNvSpPr/>
            <p:nvPr/>
          </p:nvSpPr>
          <p:spPr>
            <a:xfrm>
              <a:off x="4913099" y="38209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3" name="Graphic 69">
              <a:extLst>
                <a:ext uri="{FF2B5EF4-FFF2-40B4-BE49-F238E27FC236}">
                  <a16:creationId xmlns:a16="http://schemas.microsoft.com/office/drawing/2014/main" id="{80D01BF9-AE34-6DE7-E132-65941B151FD1}"/>
                </a:ext>
              </a:extLst>
            </p:cNvPr>
            <p:cNvSpPr/>
            <p:nvPr/>
          </p:nvSpPr>
          <p:spPr>
            <a:xfrm>
              <a:off x="4913099" y="4106142"/>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4" name="Graphic 69">
              <a:extLst>
                <a:ext uri="{FF2B5EF4-FFF2-40B4-BE49-F238E27FC236}">
                  <a16:creationId xmlns:a16="http://schemas.microsoft.com/office/drawing/2014/main" id="{CE9C4DF0-993D-0E24-60E0-00642E5510C0}"/>
                </a:ext>
              </a:extLst>
            </p:cNvPr>
            <p:cNvSpPr/>
            <p:nvPr/>
          </p:nvSpPr>
          <p:spPr>
            <a:xfrm>
              <a:off x="4913099" y="439875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5" name="Graphic 69">
              <a:extLst>
                <a:ext uri="{FF2B5EF4-FFF2-40B4-BE49-F238E27FC236}">
                  <a16:creationId xmlns:a16="http://schemas.microsoft.com/office/drawing/2014/main" id="{6F323596-7A8B-7336-DB86-6290825A76A1}"/>
                </a:ext>
              </a:extLst>
            </p:cNvPr>
            <p:cNvSpPr/>
            <p:nvPr/>
          </p:nvSpPr>
          <p:spPr>
            <a:xfrm>
              <a:off x="4913099" y="469339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82" name="Group 81" descr="Bracket indicating responsible AI principles are also essential for Copilot success, no matter which workstream you're in.">
            <a:extLst>
              <a:ext uri="{FF2B5EF4-FFF2-40B4-BE49-F238E27FC236}">
                <a16:creationId xmlns:a16="http://schemas.microsoft.com/office/drawing/2014/main" id="{471B55AB-69AF-4F96-51B6-8F26DA11C08E}"/>
              </a:ext>
            </a:extLst>
          </p:cNvPr>
          <p:cNvGrpSpPr/>
          <p:nvPr/>
        </p:nvGrpSpPr>
        <p:grpSpPr>
          <a:xfrm>
            <a:off x="588961" y="5522520"/>
            <a:ext cx="11010900" cy="508589"/>
            <a:chOff x="588961" y="5559776"/>
            <a:chExt cx="11010900" cy="508589"/>
          </a:xfrm>
        </p:grpSpPr>
        <p:sp>
          <p:nvSpPr>
            <p:cNvPr id="83" name="Left Bracket 82">
              <a:extLst>
                <a:ext uri="{FF2B5EF4-FFF2-40B4-BE49-F238E27FC236}">
                  <a16:creationId xmlns:a16="http://schemas.microsoft.com/office/drawing/2014/main" id="{E07A5071-340A-40C2-94D8-B8FCD9C8A0B7}"/>
                </a:ext>
              </a:extLst>
            </p:cNvPr>
            <p:cNvSpPr/>
            <p:nvPr/>
          </p:nvSpPr>
          <p:spPr>
            <a:xfrm rot="16200000">
              <a:off x="5950692" y="198045"/>
              <a:ext cx="287437" cy="11010900"/>
            </a:xfrm>
            <a:prstGeom prst="leftBracket">
              <a:avLst>
                <a:gd name="adj" fmla="val 110458"/>
              </a:avLst>
            </a:prstGeom>
            <a:ln w="15875">
              <a:solidFill>
                <a:srgbClr val="8661C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4" name="Rectangle: Rounded Corners 10">
              <a:extLst>
                <a:ext uri="{FF2B5EF4-FFF2-40B4-BE49-F238E27FC236}">
                  <a16:creationId xmlns:a16="http://schemas.microsoft.com/office/drawing/2014/main" id="{AD51843B-9171-AB3B-A11F-ADC2D72BD4E8}"/>
                </a:ext>
              </a:extLst>
            </p:cNvPr>
            <p:cNvSpPr/>
            <p:nvPr/>
          </p:nvSpPr>
          <p:spPr>
            <a:xfrm>
              <a:off x="4553243" y="5621432"/>
              <a:ext cx="3085514"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Responsible AI principles</a:t>
              </a:r>
            </a:p>
          </p:txBody>
        </p:sp>
      </p:grpSp>
      <p:sp>
        <p:nvSpPr>
          <p:cNvPr id="86" name="Rectangle 85">
            <a:extLst>
              <a:ext uri="{FF2B5EF4-FFF2-40B4-BE49-F238E27FC236}">
                <a16:creationId xmlns:a16="http://schemas.microsoft.com/office/drawing/2014/main" id="{3418EB2C-E528-0B90-02AD-94F344177D17}"/>
              </a:ext>
              <a:ext uri="{C183D7F6-B498-43B3-948B-1728B52AA6E4}">
                <adec:decorative xmlns:adec="http://schemas.microsoft.com/office/drawing/2017/decorative" val="1"/>
              </a:ext>
            </a:extLst>
          </p:cNvPr>
          <p:cNvSpPr/>
          <p:nvPr/>
        </p:nvSpPr>
        <p:spPr bwMode="auto">
          <a:xfrm>
            <a:off x="4260166" y="1355079"/>
            <a:ext cx="3677334" cy="3982806"/>
          </a:xfrm>
          <a:prstGeom prst="rect">
            <a:avLst/>
          </a:prstGeom>
          <a:ln w="22225">
            <a:gradFill flip="none" rotWithShape="1">
              <a:gsLst>
                <a:gs pos="3000">
                  <a:srgbClr val="0078D4"/>
                </a:gs>
                <a:gs pos="30000">
                  <a:srgbClr val="2DB4FF"/>
                </a:gs>
                <a:gs pos="70000">
                  <a:srgbClr val="D660FF"/>
                </a:gs>
                <a:gs pos="52000">
                  <a:srgbClr val="818EFF"/>
                </a:gs>
                <a:gs pos="35000">
                  <a:srgbClr val="2DB4FF"/>
                </a:gs>
                <a:gs pos="97000">
                  <a:srgbClr val="FEA87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err="1"/>
          </a:p>
        </p:txBody>
      </p:sp>
    </p:spTree>
    <p:extLst>
      <p:ext uri="{BB962C8B-B14F-4D97-AF65-F5344CB8AC3E}">
        <p14:creationId xmlns:p14="http://schemas.microsoft.com/office/powerpoint/2010/main" val="979245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6" presetClass="emph" presetSubtype="0" accel="50000" autoRev="1" fill="hold" nodeType="withEffect">
                                  <p:stCondLst>
                                    <p:cond delay="0"/>
                                  </p:stCondLst>
                                  <p:childTnLst>
                                    <p:animScale>
                                      <p:cBhvr>
                                        <p:cTn id="9" dur="300" fill="hold"/>
                                        <p:tgtEl>
                                          <p:spTgt spid="14"/>
                                        </p:tgtEl>
                                      </p:cBhvr>
                                      <p:by x="85000" y="85000"/>
                                    </p:animScale>
                                  </p:childTnLst>
                                </p:cTn>
                              </p:par>
                              <p:par>
                                <p:cTn id="10" presetID="10"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3B0B-86BB-DBCB-24A9-EC70024AE2B7}"/>
              </a:ext>
            </a:extLst>
          </p:cNvPr>
          <p:cNvSpPr>
            <a:spLocks noGrp="1"/>
          </p:cNvSpPr>
          <p:nvPr>
            <p:ph type="title"/>
          </p:nvPr>
        </p:nvSpPr>
        <p:spPr>
          <a:xfrm>
            <a:off x="588261" y="585216"/>
            <a:ext cx="11011601" cy="553998"/>
          </a:xfrm>
        </p:spPr>
        <p:txBody>
          <a:bodyPr/>
          <a:lstStyle/>
          <a:p>
            <a:r>
              <a:rPr lang="en-US"/>
              <a:t>Functional scenario guidance</a:t>
            </a:r>
          </a:p>
        </p:txBody>
      </p:sp>
      <p:sp>
        <p:nvSpPr>
          <p:cNvPr id="3" name="Text Placeholder 2">
            <a:extLst>
              <a:ext uri="{FF2B5EF4-FFF2-40B4-BE49-F238E27FC236}">
                <a16:creationId xmlns:a16="http://schemas.microsoft.com/office/drawing/2014/main" id="{7E3B5E8C-30CD-0FFF-DB7A-4D2BAFDA5DCF}"/>
              </a:ext>
            </a:extLst>
          </p:cNvPr>
          <p:cNvSpPr>
            <a:spLocks noGrp="1"/>
          </p:cNvSpPr>
          <p:nvPr>
            <p:ph type="body" sz="quarter" idx="4294967295"/>
          </p:nvPr>
        </p:nvSpPr>
        <p:spPr>
          <a:xfrm>
            <a:off x="588261" y="1289050"/>
            <a:ext cx="11018837" cy="615950"/>
          </a:xfrm>
        </p:spPr>
        <p:txBody>
          <a:bodyPr/>
          <a:lstStyle/>
          <a:p>
            <a:pPr marL="0" indent="0">
              <a:buNone/>
            </a:pPr>
            <a:r>
              <a:rPr kumimoji="0" lang="en-US" sz="2000" i="0" u="none" strike="noStrike" kern="1200" cap="none" spc="0" normalizeH="0" baseline="0" noProof="0">
                <a:ln>
                  <a:noFill/>
                </a:ln>
                <a:effectLst/>
                <a:uLnTx/>
                <a:uFillTx/>
                <a:ea typeface="+mn-ea"/>
                <a:cs typeface="Segoe UI Semibold" panose="020B0402040204020203" pitchFamily="34" charset="0"/>
              </a:rPr>
              <a:t>Utilize our </a:t>
            </a:r>
            <a:r>
              <a:rPr lang="en-US" sz="2000">
                <a:cs typeface="Segoe UI Semibold" panose="020B0402040204020203" pitchFamily="34" charset="0"/>
              </a:rPr>
              <a:t>interactive </a:t>
            </a:r>
            <a:r>
              <a:rPr kumimoji="0" lang="en-US" sz="2000" i="0" u="none" strike="noStrike" kern="1200" cap="none" spc="0" normalizeH="0" baseline="0" noProof="0">
                <a:ln>
                  <a:noFill/>
                </a:ln>
                <a:effectLst/>
                <a:uLnTx/>
                <a:uFillTx/>
                <a:ea typeface="+mn-ea"/>
                <a:cs typeface="Segoe UI Semibold" panose="020B0402040204020203" pitchFamily="34" charset="0"/>
              </a:rPr>
              <a:t>scenario library to start the conversation with business users about their pain points, opportunities, and ideas: </a:t>
            </a:r>
            <a:r>
              <a:rPr lang="en-US" sz="2000" spc="0">
                <a:ln>
                  <a:noFill/>
                </a:ln>
                <a:solidFill>
                  <a:srgbClr val="0078D4"/>
                </a:solidFill>
                <a:latin typeface="Segoe UI"/>
                <a:cs typeface="+mn-cs"/>
                <a:hlinkClick r:id="rId3">
                  <a:extLst>
                    <a:ext uri="{A12FA001-AC4F-418D-AE19-62706E023703}">
                      <ahyp:hlinkClr xmlns:ahyp="http://schemas.microsoft.com/office/drawing/2018/hyperlinkcolor" val="tx"/>
                    </a:ext>
                  </a:extLst>
                </a:hlinkClick>
              </a:rPr>
              <a:t>aka.ms/Copilot/ScenarioLibrary</a:t>
            </a:r>
            <a:r>
              <a:rPr lang="en-US" sz="2000">
                <a:solidFill>
                  <a:schemeClr val="tx1"/>
                </a:solidFill>
                <a:latin typeface="Segoe UI"/>
                <a:cs typeface="Segoe UI Semibold" panose="020B0402040204020203" pitchFamily="34" charset="0"/>
              </a:rPr>
              <a:t>.</a:t>
            </a:r>
            <a:endParaRPr kumimoji="0" lang="en-US" sz="2000" b="0" i="0" u="none" strike="noStrike" kern="1200" cap="none" spc="0" normalizeH="0" baseline="0" noProof="0">
              <a:ln>
                <a:noFill/>
              </a:ln>
              <a:solidFill>
                <a:schemeClr val="tx1"/>
              </a:solidFill>
              <a:effectLst/>
              <a:uLnTx/>
              <a:uFillTx/>
              <a:latin typeface="Segoe UI"/>
              <a:ea typeface="+mn-ea"/>
              <a:cs typeface="+mn-cs"/>
            </a:endParaRPr>
          </a:p>
        </p:txBody>
      </p:sp>
      <p:sp useBgFill="1">
        <p:nvSpPr>
          <p:cNvPr id="5" name="Rounded Rectangle 1">
            <a:extLst>
              <a:ext uri="{FF2B5EF4-FFF2-40B4-BE49-F238E27FC236}">
                <a16:creationId xmlns:a16="http://schemas.microsoft.com/office/drawing/2014/main" id="{724BB6BB-5D41-D3ED-86C7-19F7EC22C2B4}"/>
              </a:ext>
              <a:ext uri="{C183D7F6-B498-43B3-948B-1728B52AA6E4}">
                <adec:decorative xmlns:adec="http://schemas.microsoft.com/office/drawing/2017/decorative" val="1"/>
              </a:ext>
            </a:extLst>
          </p:cNvPr>
          <p:cNvSpPr/>
          <p:nvPr/>
        </p:nvSpPr>
        <p:spPr bwMode="auto">
          <a:xfrm>
            <a:off x="588261" y="2268887"/>
            <a:ext cx="4923539" cy="3784735"/>
          </a:xfrm>
          <a:prstGeom prst="roundRect">
            <a:avLst>
              <a:gd name="adj" fmla="val 252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7" name="Rounded Rectangle 1">
            <a:extLst>
              <a:ext uri="{FF2B5EF4-FFF2-40B4-BE49-F238E27FC236}">
                <a16:creationId xmlns:a16="http://schemas.microsoft.com/office/drawing/2014/main" id="{4FB29C15-1EF3-43A4-859B-5FDCF40E35DA}"/>
              </a:ext>
              <a:ext uri="{C183D7F6-B498-43B3-948B-1728B52AA6E4}">
                <adec:decorative xmlns:adec="http://schemas.microsoft.com/office/drawing/2017/decorative" val="1"/>
              </a:ext>
            </a:extLst>
          </p:cNvPr>
          <p:cNvSpPr/>
          <p:nvPr/>
        </p:nvSpPr>
        <p:spPr bwMode="auto">
          <a:xfrm>
            <a:off x="5651501" y="2268886"/>
            <a:ext cx="5909710" cy="3784735"/>
          </a:xfrm>
          <a:prstGeom prst="roundRect">
            <a:avLst>
              <a:gd name="adj" fmla="val 252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grpSp>
        <p:nvGrpSpPr>
          <p:cNvPr id="9" name="Group 8">
            <a:extLst>
              <a:ext uri="{FF2B5EF4-FFF2-40B4-BE49-F238E27FC236}">
                <a16:creationId xmlns:a16="http://schemas.microsoft.com/office/drawing/2014/main" id="{76F9F473-A466-2D9D-A76B-4299ED14390F}"/>
              </a:ext>
              <a:ext uri="{C183D7F6-B498-43B3-948B-1728B52AA6E4}">
                <adec:decorative xmlns:adec="http://schemas.microsoft.com/office/drawing/2017/decorative" val="1"/>
              </a:ext>
            </a:extLst>
          </p:cNvPr>
          <p:cNvGrpSpPr/>
          <p:nvPr/>
        </p:nvGrpSpPr>
        <p:grpSpPr>
          <a:xfrm>
            <a:off x="5898225" y="2409249"/>
            <a:ext cx="5404671" cy="3463833"/>
            <a:chOff x="5932292" y="2409249"/>
            <a:chExt cx="5404671" cy="3463833"/>
          </a:xfrm>
        </p:grpSpPr>
        <p:sp>
          <p:nvSpPr>
            <p:cNvPr id="8" name="Title 1">
              <a:extLst>
                <a:ext uri="{FF2B5EF4-FFF2-40B4-BE49-F238E27FC236}">
                  <a16:creationId xmlns:a16="http://schemas.microsoft.com/office/drawing/2014/main" id="{B85F1369-6F97-14BD-9CDB-FC0982BF13B7}"/>
                </a:ext>
              </a:extLst>
            </p:cNvPr>
            <p:cNvSpPr txBox="1">
              <a:spLocks/>
            </p:cNvSpPr>
            <p:nvPr/>
          </p:nvSpPr>
          <p:spPr>
            <a:xfrm>
              <a:off x="5932292" y="2409249"/>
              <a:ext cx="2803474" cy="318924"/>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lnSpc>
                  <a:spcPct val="100000"/>
                </a:lnSpc>
                <a:spcBef>
                  <a:spcPts val="0"/>
                </a:spcBef>
                <a:spcAft>
                  <a:spcPct val="0"/>
                </a:spcAft>
                <a:buClr>
                  <a:srgbClr val="DC3C00"/>
                </a:buClr>
                <a:buSzTx/>
                <a:buFontTx/>
                <a:buNone/>
                <a:tabLst/>
                <a:defRPr/>
              </a:pPr>
              <a:r>
                <a:rPr kumimoji="0" lang="en-US" sz="1600" i="0" u="none" strike="noStrike" kern="1200" cap="none" spc="0" normalizeH="0" baseline="0" noProof="0">
                  <a:ln>
                    <a:noFill/>
                  </a:ln>
                  <a:solidFill>
                    <a:srgbClr val="0078D4"/>
                  </a:solidFill>
                  <a:effectLst/>
                  <a:uLnTx/>
                  <a:uFillTx/>
                  <a:latin typeface="+mj-lt"/>
                  <a:ea typeface="+mn-ea"/>
                  <a:cs typeface="Segoe UI Semibold" panose="020B0402040204020203" pitchFamily="34" charset="0"/>
                </a:rPr>
                <a:t>Downloadable guidance</a:t>
              </a:r>
            </a:p>
          </p:txBody>
        </p:sp>
        <p:pic>
          <p:nvPicPr>
            <p:cNvPr id="17" name="Picture 16">
              <a:extLst>
                <a:ext uri="{FF2B5EF4-FFF2-40B4-BE49-F238E27FC236}">
                  <a16:creationId xmlns:a16="http://schemas.microsoft.com/office/drawing/2014/main" id="{94458E5E-F6C0-8E08-B085-7B4BE72F2E57}"/>
                </a:ext>
              </a:extLst>
            </p:cNvPr>
            <p:cNvPicPr>
              <a:picLocks noChangeAspect="1"/>
            </p:cNvPicPr>
            <p:nvPr/>
          </p:nvPicPr>
          <p:blipFill>
            <a:blip r:embed="rId4"/>
            <a:stretch>
              <a:fillRect/>
            </a:stretch>
          </p:blipFill>
          <p:spPr>
            <a:xfrm>
              <a:off x="5948960" y="4441358"/>
              <a:ext cx="2610577" cy="1425485"/>
            </a:xfrm>
            <a:prstGeom prst="roundRect">
              <a:avLst>
                <a:gd name="adj" fmla="val 3650"/>
              </a:avLst>
            </a:prstGeom>
          </p:spPr>
        </p:pic>
        <p:pic>
          <p:nvPicPr>
            <p:cNvPr id="19" name="Picture 18">
              <a:extLst>
                <a:ext uri="{FF2B5EF4-FFF2-40B4-BE49-F238E27FC236}">
                  <a16:creationId xmlns:a16="http://schemas.microsoft.com/office/drawing/2014/main" id="{9ADE9E9F-3E50-A216-ECF7-7E5E4692C492}"/>
                </a:ext>
              </a:extLst>
            </p:cNvPr>
            <p:cNvPicPr>
              <a:picLocks noChangeAspect="1"/>
            </p:cNvPicPr>
            <p:nvPr/>
          </p:nvPicPr>
          <p:blipFill>
            <a:blip r:embed="rId5"/>
            <a:stretch>
              <a:fillRect/>
            </a:stretch>
          </p:blipFill>
          <p:spPr>
            <a:xfrm>
              <a:off x="8725205" y="4440623"/>
              <a:ext cx="2611758" cy="1432459"/>
            </a:xfrm>
            <a:prstGeom prst="roundRect">
              <a:avLst>
                <a:gd name="adj" fmla="val 3650"/>
              </a:avLst>
            </a:prstGeom>
          </p:spPr>
        </p:pic>
      </p:grpSp>
      <p:pic>
        <p:nvPicPr>
          <p:cNvPr id="11" name="Picture 10" descr="Scenario Library">
            <a:extLst>
              <a:ext uri="{FF2B5EF4-FFF2-40B4-BE49-F238E27FC236}">
                <a16:creationId xmlns:a16="http://schemas.microsoft.com/office/drawing/2014/main" id="{639EECF2-FF29-6133-D46B-A1CD493F5624}"/>
              </a:ext>
            </a:extLst>
          </p:cNvPr>
          <p:cNvPicPr>
            <a:picLocks noChangeAspect="1"/>
          </p:cNvPicPr>
          <p:nvPr/>
        </p:nvPicPr>
        <p:blipFill>
          <a:blip r:embed="rId6"/>
          <a:stretch>
            <a:fillRect/>
          </a:stretch>
        </p:blipFill>
        <p:spPr>
          <a:xfrm>
            <a:off x="618934" y="2568711"/>
            <a:ext cx="4839557" cy="2778936"/>
          </a:xfrm>
          <a:prstGeom prst="rect">
            <a:avLst/>
          </a:prstGeom>
        </p:spPr>
      </p:pic>
      <p:pic>
        <p:nvPicPr>
          <p:cNvPr id="14" name="Picture 13" descr="AI use cases in Scenario Library">
            <a:extLst>
              <a:ext uri="{FF2B5EF4-FFF2-40B4-BE49-F238E27FC236}">
                <a16:creationId xmlns:a16="http://schemas.microsoft.com/office/drawing/2014/main" id="{98009C0B-6C72-9494-BE0C-355A3C3B4ED7}"/>
              </a:ext>
            </a:extLst>
          </p:cNvPr>
          <p:cNvPicPr>
            <a:picLocks noChangeAspect="1"/>
          </p:cNvPicPr>
          <p:nvPr/>
        </p:nvPicPr>
        <p:blipFill>
          <a:blip r:embed="rId7"/>
          <a:stretch>
            <a:fillRect/>
          </a:stretch>
        </p:blipFill>
        <p:spPr>
          <a:xfrm>
            <a:off x="5914893" y="2869012"/>
            <a:ext cx="2610577" cy="1458570"/>
          </a:xfrm>
          <a:prstGeom prst="rect">
            <a:avLst/>
          </a:prstGeom>
        </p:spPr>
      </p:pic>
      <p:pic>
        <p:nvPicPr>
          <p:cNvPr id="18" name="Picture 17" descr="KPIs in the Scenario Library">
            <a:extLst>
              <a:ext uri="{FF2B5EF4-FFF2-40B4-BE49-F238E27FC236}">
                <a16:creationId xmlns:a16="http://schemas.microsoft.com/office/drawing/2014/main" id="{2F4E29A8-E761-765C-135E-1FA8705C04B0}"/>
              </a:ext>
            </a:extLst>
          </p:cNvPr>
          <p:cNvPicPr>
            <a:picLocks noChangeAspect="1"/>
          </p:cNvPicPr>
          <p:nvPr/>
        </p:nvPicPr>
        <p:blipFill>
          <a:blip r:embed="rId8"/>
          <a:stretch>
            <a:fillRect/>
          </a:stretch>
        </p:blipFill>
        <p:spPr>
          <a:xfrm>
            <a:off x="8691138" y="2869012"/>
            <a:ext cx="2603391" cy="1458570"/>
          </a:xfrm>
          <a:prstGeom prst="rect">
            <a:avLst/>
          </a:prstGeom>
        </p:spPr>
      </p:pic>
    </p:spTree>
    <p:extLst>
      <p:ext uri="{BB962C8B-B14F-4D97-AF65-F5344CB8AC3E}">
        <p14:creationId xmlns:p14="http://schemas.microsoft.com/office/powerpoint/2010/main" val="100977458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6D819-D7B2-5629-0D0E-CDA0C4CAE30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3AB7AEF-F31F-A10A-928D-4AD33DAD3F4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65194" y="329195"/>
            <a:ext cx="5357611" cy="6194336"/>
          </a:xfrm>
          <a:prstGeom prst="roundRect">
            <a:avLst>
              <a:gd name="adj" fmla="val 3922"/>
            </a:avLst>
          </a:prstGeom>
        </p:spPr>
      </p:pic>
      <p:sp>
        <p:nvSpPr>
          <p:cNvPr id="3" name="TextBox 2">
            <a:extLst>
              <a:ext uri="{FF2B5EF4-FFF2-40B4-BE49-F238E27FC236}">
                <a16:creationId xmlns:a16="http://schemas.microsoft.com/office/drawing/2014/main" id="{A58080C1-5A0F-9DA9-FBDF-C17D83094C33}"/>
              </a:ext>
            </a:extLst>
          </p:cNvPr>
          <p:cNvSpPr txBox="1"/>
          <p:nvPr/>
        </p:nvSpPr>
        <p:spPr>
          <a:xfrm>
            <a:off x="588262" y="1077659"/>
            <a:ext cx="4231532" cy="307777"/>
          </a:xfrm>
          <a:prstGeom prst="rect">
            <a:avLst/>
          </a:prstGeom>
          <a:noFill/>
        </p:spPr>
        <p:txBody>
          <a:bodyPr wrap="square" lIns="9144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a:ea typeface="+mn-ea"/>
                <a:cs typeface="+mn-cs"/>
              </a:rPr>
              <a:t>As a knowledge worker, I’d like to…</a:t>
            </a:r>
          </a:p>
        </p:txBody>
      </p:sp>
      <p:sp>
        <p:nvSpPr>
          <p:cNvPr id="2" name="Title 1">
            <a:extLst>
              <a:ext uri="{FF2B5EF4-FFF2-40B4-BE49-F238E27FC236}">
                <a16:creationId xmlns:a16="http://schemas.microsoft.com/office/drawing/2014/main" id="{11011BC7-F520-AE52-E43C-1ADD4B8E51C5}"/>
              </a:ext>
            </a:extLst>
          </p:cNvPr>
          <p:cNvSpPr>
            <a:spLocks noGrp="1"/>
          </p:cNvSpPr>
          <p:nvPr>
            <p:ph type="title"/>
          </p:nvPr>
        </p:nvSpPr>
        <p:spPr/>
        <p:txBody>
          <a:bodyPr lIns="91440">
            <a:noAutofit/>
          </a:bodyPr>
          <a:lstStyle/>
          <a:p>
            <a:r>
              <a:rPr lang="en-US" sz="2800"/>
              <a:t>Creativity scenario examples</a:t>
            </a:r>
          </a:p>
        </p:txBody>
      </p:sp>
      <p:sp>
        <p:nvSpPr>
          <p:cNvPr id="156" name="Rounded Rectangle 155">
            <a:extLst>
              <a:ext uri="{FF2B5EF4-FFF2-40B4-BE49-F238E27FC236}">
                <a16:creationId xmlns:a16="http://schemas.microsoft.com/office/drawing/2014/main" id="{BD86BB03-BE9E-4E9D-3BAE-899598A52E97}"/>
              </a:ext>
            </a:extLst>
          </p:cNvPr>
          <p:cNvSpPr>
            <a:spLocks/>
          </p:cNvSpPr>
          <p:nvPr/>
        </p:nvSpPr>
        <p:spPr bwMode="auto">
          <a:xfrm>
            <a:off x="627926" y="1758420"/>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Provide the impact of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campaign in a visual format</a:t>
            </a:r>
          </a:p>
        </p:txBody>
      </p:sp>
      <p:sp>
        <p:nvSpPr>
          <p:cNvPr id="157" name="Rounded Rectangle 156">
            <a:extLst>
              <a:ext uri="{FF2B5EF4-FFF2-40B4-BE49-F238E27FC236}">
                <a16:creationId xmlns:a16="http://schemas.microsoft.com/office/drawing/2014/main" id="{1B7F29A9-AAF7-2AD2-8605-06DC831772ED}"/>
              </a:ext>
            </a:extLst>
          </p:cNvPr>
          <p:cNvSpPr>
            <a:spLocks/>
          </p:cNvSpPr>
          <p:nvPr/>
        </p:nvSpPr>
        <p:spPr bwMode="auto">
          <a:xfrm>
            <a:off x="3168346" y="1758420"/>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presentation based on a word document</a:t>
            </a:r>
          </a:p>
        </p:txBody>
      </p:sp>
      <p:sp>
        <p:nvSpPr>
          <p:cNvPr id="160" name="Rounded Rectangle 159">
            <a:extLst>
              <a:ext uri="{FF2B5EF4-FFF2-40B4-BE49-F238E27FC236}">
                <a16:creationId xmlns:a16="http://schemas.microsoft.com/office/drawing/2014/main" id="{9A3B4565-5CC8-3B50-5FFE-E1905715EDC6}"/>
              </a:ext>
            </a:extLst>
          </p:cNvPr>
          <p:cNvSpPr>
            <a:spLocks/>
          </p:cNvSpPr>
          <p:nvPr/>
        </p:nvSpPr>
        <p:spPr bwMode="auto">
          <a:xfrm>
            <a:off x="627926" y="2934077"/>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Generate a summary about a document</a:t>
            </a:r>
          </a:p>
        </p:txBody>
      </p:sp>
      <p:sp>
        <p:nvSpPr>
          <p:cNvPr id="161" name="Rounded Rectangle 160">
            <a:extLst>
              <a:ext uri="{FF2B5EF4-FFF2-40B4-BE49-F238E27FC236}">
                <a16:creationId xmlns:a16="http://schemas.microsoft.com/office/drawing/2014/main" id="{A89E429E-68C5-E20B-8D00-FEC3EBB1BC3A}"/>
              </a:ext>
            </a:extLst>
          </p:cNvPr>
          <p:cNvSpPr>
            <a:spLocks/>
          </p:cNvSpPr>
          <p:nvPr/>
        </p:nvSpPr>
        <p:spPr bwMode="auto">
          <a:xfrm>
            <a:off x="2321539" y="2934077"/>
            <a:ext cx="1796136"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Help me write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paper on a topic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I know little about</a:t>
            </a:r>
          </a:p>
        </p:txBody>
      </p:sp>
      <p:sp>
        <p:nvSpPr>
          <p:cNvPr id="162" name="Rounded Rectangle 161">
            <a:extLst>
              <a:ext uri="{FF2B5EF4-FFF2-40B4-BE49-F238E27FC236}">
                <a16:creationId xmlns:a16="http://schemas.microsoft.com/office/drawing/2014/main" id="{9D6DEA76-8BF7-74BE-48CC-12474A0B4D75}"/>
              </a:ext>
            </a:extLst>
          </p:cNvPr>
          <p:cNvSpPr>
            <a:spLocks/>
          </p:cNvSpPr>
          <p:nvPr/>
        </p:nvSpPr>
        <p:spPr bwMode="auto">
          <a:xfrm>
            <a:off x="4303868" y="2934077"/>
            <a:ext cx="122201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Review my HR Benefits</a:t>
            </a:r>
          </a:p>
        </p:txBody>
      </p:sp>
      <p:grpSp>
        <p:nvGrpSpPr>
          <p:cNvPr id="175" name="Group 174">
            <a:extLst>
              <a:ext uri="{FF2B5EF4-FFF2-40B4-BE49-F238E27FC236}">
                <a16:creationId xmlns:a16="http://schemas.microsoft.com/office/drawing/2014/main" id="{F3CB88B7-2AB0-8B85-B0CA-7E2FB6E5BBFF}"/>
              </a:ext>
              <a:ext uri="{C183D7F6-B498-43B3-948B-1728B52AA6E4}">
                <adec:decorative xmlns:adec="http://schemas.microsoft.com/office/drawing/2017/decorative" val="1"/>
              </a:ext>
            </a:extLst>
          </p:cNvPr>
          <p:cNvGrpSpPr/>
          <p:nvPr/>
        </p:nvGrpSpPr>
        <p:grpSpPr>
          <a:xfrm>
            <a:off x="627927" y="4109734"/>
            <a:ext cx="4897958" cy="984573"/>
            <a:chOff x="113083" y="4109734"/>
            <a:chExt cx="4897958" cy="984573"/>
          </a:xfrm>
        </p:grpSpPr>
        <p:sp>
          <p:nvSpPr>
            <p:cNvPr id="167" name="Rounded Rectangle 166">
              <a:extLst>
                <a:ext uri="{FF2B5EF4-FFF2-40B4-BE49-F238E27FC236}">
                  <a16:creationId xmlns:a16="http://schemas.microsoft.com/office/drawing/2014/main" id="{7E5B6AF7-A6B5-8A26-E509-05FDA4BD0BA0}"/>
                </a:ext>
              </a:extLst>
            </p:cNvPr>
            <p:cNvSpPr>
              <a:spLocks/>
            </p:cNvSpPr>
            <p:nvPr/>
          </p:nvSpPr>
          <p:spPr bwMode="auto">
            <a:xfrm>
              <a:off x="113083" y="4109734"/>
              <a:ext cx="287238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Have Copilot help me write a draft email about a topic I am not too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familiar with</a:t>
              </a:r>
            </a:p>
          </p:txBody>
        </p:sp>
        <p:sp>
          <p:nvSpPr>
            <p:cNvPr id="166" name="Rounded Rectangle 165">
              <a:extLst>
                <a:ext uri="{FF2B5EF4-FFF2-40B4-BE49-F238E27FC236}">
                  <a16:creationId xmlns:a16="http://schemas.microsoft.com/office/drawing/2014/main" id="{E0CB50AE-467E-5C9F-3A83-C68AB53149ED}"/>
                </a:ext>
              </a:extLst>
            </p:cNvPr>
            <p:cNvSpPr>
              <a:spLocks/>
            </p:cNvSpPr>
            <p:nvPr/>
          </p:nvSpPr>
          <p:spPr bwMode="auto">
            <a:xfrm>
              <a:off x="3168345" y="4109734"/>
              <a:ext cx="1842696"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Give me insights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on my data</a:t>
              </a:r>
            </a:p>
          </p:txBody>
        </p:sp>
      </p:grpSp>
      <p:grpSp>
        <p:nvGrpSpPr>
          <p:cNvPr id="176" name="Group 175">
            <a:extLst>
              <a:ext uri="{FF2B5EF4-FFF2-40B4-BE49-F238E27FC236}">
                <a16:creationId xmlns:a16="http://schemas.microsoft.com/office/drawing/2014/main" id="{DCFF4B34-7760-D33E-0B0B-3B1F6AA8446B}"/>
              </a:ext>
              <a:ext uri="{C183D7F6-B498-43B3-948B-1728B52AA6E4}">
                <adec:decorative xmlns:adec="http://schemas.microsoft.com/office/drawing/2017/decorative" val="1"/>
              </a:ext>
            </a:extLst>
          </p:cNvPr>
          <p:cNvGrpSpPr/>
          <p:nvPr/>
        </p:nvGrpSpPr>
        <p:grpSpPr>
          <a:xfrm>
            <a:off x="627927" y="5307163"/>
            <a:ext cx="4897959" cy="984573"/>
            <a:chOff x="1142769" y="5307163"/>
            <a:chExt cx="4897959" cy="984573"/>
          </a:xfrm>
        </p:grpSpPr>
        <p:sp>
          <p:nvSpPr>
            <p:cNvPr id="173" name="Rounded Rectangle 172">
              <a:extLst>
                <a:ext uri="{FF2B5EF4-FFF2-40B4-BE49-F238E27FC236}">
                  <a16:creationId xmlns:a16="http://schemas.microsoft.com/office/drawing/2014/main" id="{2C1C8048-3325-B798-5E63-9FA5C79866FC}"/>
                </a:ext>
              </a:extLst>
            </p:cNvPr>
            <p:cNvSpPr>
              <a:spLocks/>
            </p:cNvSpPr>
            <p:nvPr/>
          </p:nvSpPr>
          <p:spPr bwMode="auto">
            <a:xfrm>
              <a:off x="3168345" y="5307163"/>
              <a:ext cx="287238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job description or review a resume against a job plan</a:t>
              </a:r>
            </a:p>
          </p:txBody>
        </p:sp>
        <p:sp>
          <p:nvSpPr>
            <p:cNvPr id="172" name="Rounded Rectangle 171">
              <a:extLst>
                <a:ext uri="{FF2B5EF4-FFF2-40B4-BE49-F238E27FC236}">
                  <a16:creationId xmlns:a16="http://schemas.microsoft.com/office/drawing/2014/main" id="{21685ED8-7DA8-0155-E89F-58CDA4DADF9A}"/>
                </a:ext>
              </a:extLst>
            </p:cNvPr>
            <p:cNvSpPr>
              <a:spLocks/>
            </p:cNvSpPr>
            <p:nvPr/>
          </p:nvSpPr>
          <p:spPr bwMode="auto">
            <a:xfrm>
              <a:off x="1142769" y="5307163"/>
              <a:ext cx="1842696"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Get a new coworker up to speed quickly</a:t>
              </a:r>
            </a:p>
          </p:txBody>
        </p:sp>
      </p:grpSp>
    </p:spTree>
    <p:extLst>
      <p:ext uri="{BB962C8B-B14F-4D97-AF65-F5344CB8AC3E}">
        <p14:creationId xmlns:p14="http://schemas.microsoft.com/office/powerpoint/2010/main" val="418255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FB7F5-48E3-20D9-2F42-EC7FD5AB33C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73BAB8B-F681-6E55-1817-E15BCB6F862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65195" y="331832"/>
            <a:ext cx="5357611" cy="6194336"/>
          </a:xfrm>
          <a:prstGeom prst="roundRect">
            <a:avLst>
              <a:gd name="adj" fmla="val 3922"/>
            </a:avLst>
          </a:prstGeom>
        </p:spPr>
      </p:pic>
      <p:sp>
        <p:nvSpPr>
          <p:cNvPr id="2" name="Title 1">
            <a:extLst>
              <a:ext uri="{FF2B5EF4-FFF2-40B4-BE49-F238E27FC236}">
                <a16:creationId xmlns:a16="http://schemas.microsoft.com/office/drawing/2014/main" id="{C97F5C1F-D7D9-2F8B-5331-6F9EC29F0A9A}"/>
              </a:ext>
            </a:extLst>
          </p:cNvPr>
          <p:cNvSpPr>
            <a:spLocks noGrp="1"/>
          </p:cNvSpPr>
          <p:nvPr>
            <p:ph type="title"/>
          </p:nvPr>
        </p:nvSpPr>
        <p:spPr/>
        <p:txBody>
          <a:bodyPr lIns="91440" anchor="t">
            <a:noAutofit/>
          </a:bodyPr>
          <a:lstStyle/>
          <a:p>
            <a:r>
              <a:rPr lang="en-US" sz="2900"/>
              <a:t>Productivity scenario examples</a:t>
            </a:r>
          </a:p>
        </p:txBody>
      </p:sp>
      <p:sp>
        <p:nvSpPr>
          <p:cNvPr id="24" name="Rounded Rectangle 23">
            <a:extLst>
              <a:ext uri="{FF2B5EF4-FFF2-40B4-BE49-F238E27FC236}">
                <a16:creationId xmlns:a16="http://schemas.microsoft.com/office/drawing/2014/main" id="{C687797E-FB7A-7450-5600-A173FEC35809}"/>
              </a:ext>
            </a:extLst>
          </p:cNvPr>
          <p:cNvSpPr>
            <a:spLocks/>
          </p:cNvSpPr>
          <p:nvPr/>
        </p:nvSpPr>
        <p:spPr bwMode="auto">
          <a:xfrm>
            <a:off x="627926" y="1536583"/>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Track progress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through task list reports</a:t>
            </a:r>
          </a:p>
        </p:txBody>
      </p:sp>
      <p:sp>
        <p:nvSpPr>
          <p:cNvPr id="25" name="Rounded Rectangle 24">
            <a:extLst>
              <a:ext uri="{FF2B5EF4-FFF2-40B4-BE49-F238E27FC236}">
                <a16:creationId xmlns:a16="http://schemas.microsoft.com/office/drawing/2014/main" id="{095C8DF5-D666-4C9E-3C1A-30B469C8527C}"/>
              </a:ext>
            </a:extLst>
          </p:cNvPr>
          <p:cNvSpPr>
            <a:spLocks/>
          </p:cNvSpPr>
          <p:nvPr/>
        </p:nvSpPr>
        <p:spPr bwMode="auto">
          <a:xfrm>
            <a:off x="2321539" y="1536583"/>
            <a:ext cx="1592539"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table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of pros and cons for a topic</a:t>
            </a:r>
          </a:p>
        </p:txBody>
      </p:sp>
      <p:sp>
        <p:nvSpPr>
          <p:cNvPr id="26" name="Rounded Rectangle 25">
            <a:extLst>
              <a:ext uri="{FF2B5EF4-FFF2-40B4-BE49-F238E27FC236}">
                <a16:creationId xmlns:a16="http://schemas.microsoft.com/office/drawing/2014/main" id="{E9790C9F-B478-22D4-88D7-9FED2F7AC8C3}"/>
              </a:ext>
            </a:extLst>
          </p:cNvPr>
          <p:cNvSpPr>
            <a:spLocks/>
          </p:cNvSpPr>
          <p:nvPr/>
        </p:nvSpPr>
        <p:spPr bwMode="auto">
          <a:xfrm>
            <a:off x="4096958" y="1536583"/>
            <a:ext cx="142892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Highlights of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Teams chat with actions</a:t>
            </a:r>
          </a:p>
        </p:txBody>
      </p:sp>
      <p:sp>
        <p:nvSpPr>
          <p:cNvPr id="27" name="Rounded Rectangle 26">
            <a:extLst>
              <a:ext uri="{FF2B5EF4-FFF2-40B4-BE49-F238E27FC236}">
                <a16:creationId xmlns:a16="http://schemas.microsoft.com/office/drawing/2014/main" id="{220142A2-FE06-ED0D-9D5D-4B4AD5B1DE7D}"/>
              </a:ext>
            </a:extLst>
          </p:cNvPr>
          <p:cNvSpPr>
            <a:spLocks/>
          </p:cNvSpPr>
          <p:nvPr/>
        </p:nvSpPr>
        <p:spPr bwMode="auto">
          <a:xfrm>
            <a:off x="627926" y="2713833"/>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Respond to a customer’s email in Outlook with a different tone of voice</a:t>
            </a:r>
          </a:p>
        </p:txBody>
      </p:sp>
      <p:sp>
        <p:nvSpPr>
          <p:cNvPr id="28" name="Rounded Rectangle 27">
            <a:extLst>
              <a:ext uri="{FF2B5EF4-FFF2-40B4-BE49-F238E27FC236}">
                <a16:creationId xmlns:a16="http://schemas.microsoft.com/office/drawing/2014/main" id="{533AA1ED-C0EA-9FC3-780F-BB9D78204010}"/>
              </a:ext>
            </a:extLst>
          </p:cNvPr>
          <p:cNvSpPr>
            <a:spLocks/>
          </p:cNvSpPr>
          <p:nvPr/>
        </p:nvSpPr>
        <p:spPr bwMode="auto">
          <a:xfrm>
            <a:off x="3168346" y="2713833"/>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Identify the decisions made and suggest next steps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for a meeting</a:t>
            </a:r>
          </a:p>
        </p:txBody>
      </p:sp>
      <p:sp>
        <p:nvSpPr>
          <p:cNvPr id="17" name="Rounded Rectangle 16">
            <a:extLst>
              <a:ext uri="{FF2B5EF4-FFF2-40B4-BE49-F238E27FC236}">
                <a16:creationId xmlns:a16="http://schemas.microsoft.com/office/drawing/2014/main" id="{1B71607C-5ACD-99CE-7180-E783F90E5686}"/>
              </a:ext>
            </a:extLst>
          </p:cNvPr>
          <p:cNvSpPr>
            <a:spLocks/>
          </p:cNvSpPr>
          <p:nvPr/>
        </p:nvSpPr>
        <p:spPr bwMode="auto">
          <a:xfrm>
            <a:off x="627926" y="3895862"/>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Summarize emails missed while on vacation and flag important items</a:t>
            </a:r>
          </a:p>
        </p:txBody>
      </p:sp>
      <p:sp>
        <p:nvSpPr>
          <p:cNvPr id="18" name="Rounded Rectangle 17">
            <a:extLst>
              <a:ext uri="{FF2B5EF4-FFF2-40B4-BE49-F238E27FC236}">
                <a16:creationId xmlns:a16="http://schemas.microsoft.com/office/drawing/2014/main" id="{79F02D88-B9BA-CF94-74AF-E5C637B76638}"/>
              </a:ext>
            </a:extLst>
          </p:cNvPr>
          <p:cNvSpPr>
            <a:spLocks/>
          </p:cNvSpPr>
          <p:nvPr/>
        </p:nvSpPr>
        <p:spPr bwMode="auto">
          <a:xfrm>
            <a:off x="3168346" y="3895862"/>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Save time by helping me search across my org for information</a:t>
            </a:r>
          </a:p>
        </p:txBody>
      </p:sp>
      <p:sp>
        <p:nvSpPr>
          <p:cNvPr id="44" name="Rounded Rectangle 43">
            <a:extLst>
              <a:ext uri="{FF2B5EF4-FFF2-40B4-BE49-F238E27FC236}">
                <a16:creationId xmlns:a16="http://schemas.microsoft.com/office/drawing/2014/main" id="{C3C01242-F2FA-0397-F268-0F50ED0FBEFB}"/>
              </a:ext>
            </a:extLst>
          </p:cNvPr>
          <p:cNvSpPr>
            <a:spLocks/>
          </p:cNvSpPr>
          <p:nvPr/>
        </p:nvSpPr>
        <p:spPr bwMode="auto">
          <a:xfrm>
            <a:off x="627926" y="5082671"/>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Teams channel to respond to an urgent issue</a:t>
            </a:r>
          </a:p>
        </p:txBody>
      </p:sp>
      <p:sp>
        <p:nvSpPr>
          <p:cNvPr id="45" name="Rounded Rectangle 44">
            <a:extLst>
              <a:ext uri="{FF2B5EF4-FFF2-40B4-BE49-F238E27FC236}">
                <a16:creationId xmlns:a16="http://schemas.microsoft.com/office/drawing/2014/main" id="{34D89C82-83E5-3F4C-D1E8-33EC60DF6514}"/>
              </a:ext>
            </a:extLst>
          </p:cNvPr>
          <p:cNvSpPr>
            <a:spLocks/>
          </p:cNvSpPr>
          <p:nvPr/>
        </p:nvSpPr>
        <p:spPr bwMode="auto">
          <a:xfrm>
            <a:off x="2321539" y="5082671"/>
            <a:ext cx="1592539"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Actively ask for details and insights on a document</a:t>
            </a:r>
          </a:p>
        </p:txBody>
      </p:sp>
      <p:sp>
        <p:nvSpPr>
          <p:cNvPr id="46" name="Rounded Rectangle 45">
            <a:extLst>
              <a:ext uri="{FF2B5EF4-FFF2-40B4-BE49-F238E27FC236}">
                <a16:creationId xmlns:a16="http://schemas.microsoft.com/office/drawing/2014/main" id="{3B0A6465-BF33-1F95-497E-A9E9B2D2A253}"/>
              </a:ext>
            </a:extLst>
          </p:cNvPr>
          <p:cNvSpPr>
            <a:spLocks/>
          </p:cNvSpPr>
          <p:nvPr/>
        </p:nvSpPr>
        <p:spPr bwMode="auto">
          <a:xfrm>
            <a:off x="4096958" y="5082671"/>
            <a:ext cx="142892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SWOT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analysis of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topic</a:t>
            </a:r>
          </a:p>
        </p:txBody>
      </p:sp>
    </p:spTree>
    <p:extLst>
      <p:ext uri="{BB962C8B-B14F-4D97-AF65-F5344CB8AC3E}">
        <p14:creationId xmlns:p14="http://schemas.microsoft.com/office/powerpoint/2010/main" val="168272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385AA-0961-4A0D-0A75-6EDB2ED56FA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DB9F6F-042F-3228-FEE7-E9D890A9976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65195" y="331832"/>
            <a:ext cx="5357611" cy="6194336"/>
          </a:xfrm>
          <a:prstGeom prst="roundRect">
            <a:avLst>
              <a:gd name="adj" fmla="val 3922"/>
            </a:avLst>
          </a:prstGeom>
        </p:spPr>
      </p:pic>
      <p:sp>
        <p:nvSpPr>
          <p:cNvPr id="2" name="Title 1">
            <a:extLst>
              <a:ext uri="{FF2B5EF4-FFF2-40B4-BE49-F238E27FC236}">
                <a16:creationId xmlns:a16="http://schemas.microsoft.com/office/drawing/2014/main" id="{C7272FEE-1918-1134-76F6-0F830F6385DE}"/>
              </a:ext>
            </a:extLst>
          </p:cNvPr>
          <p:cNvSpPr>
            <a:spLocks noGrp="1"/>
          </p:cNvSpPr>
          <p:nvPr>
            <p:ph type="title"/>
          </p:nvPr>
        </p:nvSpPr>
        <p:spPr/>
        <p:txBody>
          <a:bodyPr lIns="91440" anchor="t">
            <a:noAutofit/>
          </a:bodyPr>
          <a:lstStyle/>
          <a:p>
            <a:r>
              <a:rPr lang="en-US" sz="2900"/>
              <a:t>Skills scenario examples</a:t>
            </a:r>
          </a:p>
        </p:txBody>
      </p:sp>
      <p:sp>
        <p:nvSpPr>
          <p:cNvPr id="27" name="Rounded Rectangle 26">
            <a:extLst>
              <a:ext uri="{FF2B5EF4-FFF2-40B4-BE49-F238E27FC236}">
                <a16:creationId xmlns:a16="http://schemas.microsoft.com/office/drawing/2014/main" id="{9A4D52BA-9A78-8D5A-5FFF-F33BA6903D2A}"/>
              </a:ext>
            </a:extLst>
          </p:cNvPr>
          <p:cNvSpPr>
            <a:spLocks/>
          </p:cNvSpPr>
          <p:nvPr/>
        </p:nvSpPr>
        <p:spPr bwMode="auto">
          <a:xfrm>
            <a:off x="627926" y="1536582"/>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Summarize emails, chats, and documents about a customer</a:t>
            </a:r>
          </a:p>
        </p:txBody>
      </p:sp>
      <p:sp>
        <p:nvSpPr>
          <p:cNvPr id="28" name="Rounded Rectangle 27">
            <a:extLst>
              <a:ext uri="{FF2B5EF4-FFF2-40B4-BE49-F238E27FC236}">
                <a16:creationId xmlns:a16="http://schemas.microsoft.com/office/drawing/2014/main" id="{8F29A666-048B-1252-90D8-5EB92871E254}"/>
              </a:ext>
            </a:extLst>
          </p:cNvPr>
          <p:cNvSpPr>
            <a:spLocks/>
          </p:cNvSpPr>
          <p:nvPr/>
        </p:nvSpPr>
        <p:spPr bwMode="auto">
          <a:xfrm>
            <a:off x="3168344" y="1536582"/>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Provide coaching on generating email replies</a:t>
            </a:r>
          </a:p>
        </p:txBody>
      </p:sp>
      <p:sp>
        <p:nvSpPr>
          <p:cNvPr id="24" name="Rounded Rectangle 23">
            <a:extLst>
              <a:ext uri="{FF2B5EF4-FFF2-40B4-BE49-F238E27FC236}">
                <a16:creationId xmlns:a16="http://schemas.microsoft.com/office/drawing/2014/main" id="{BEA12614-DC99-D1DE-3F14-37442607DA54}"/>
              </a:ext>
            </a:extLst>
          </p:cNvPr>
          <p:cNvSpPr>
            <a:spLocks/>
          </p:cNvSpPr>
          <p:nvPr/>
        </p:nvSpPr>
        <p:spPr bwMode="auto">
          <a:xfrm>
            <a:off x="627926" y="2713832"/>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Generate a RACI chart or other PMP skills</a:t>
            </a:r>
          </a:p>
        </p:txBody>
      </p:sp>
      <p:sp>
        <p:nvSpPr>
          <p:cNvPr id="25" name="Rounded Rectangle 24">
            <a:extLst>
              <a:ext uri="{FF2B5EF4-FFF2-40B4-BE49-F238E27FC236}">
                <a16:creationId xmlns:a16="http://schemas.microsoft.com/office/drawing/2014/main" id="{4C91CAE9-1A33-DB9C-5173-E9C36045F68E}"/>
              </a:ext>
            </a:extLst>
          </p:cNvPr>
          <p:cNvSpPr>
            <a:spLocks/>
          </p:cNvSpPr>
          <p:nvPr/>
        </p:nvSpPr>
        <p:spPr bwMode="auto">
          <a:xfrm>
            <a:off x="2321539" y="2723391"/>
            <a:ext cx="1592539"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Provide a gap analysis between documents</a:t>
            </a:r>
          </a:p>
        </p:txBody>
      </p:sp>
      <p:sp>
        <p:nvSpPr>
          <p:cNvPr id="26" name="Rounded Rectangle 25">
            <a:extLst>
              <a:ext uri="{FF2B5EF4-FFF2-40B4-BE49-F238E27FC236}">
                <a16:creationId xmlns:a16="http://schemas.microsoft.com/office/drawing/2014/main" id="{C9EA529E-D6BA-3B36-4FF5-4AA897F8FD79}"/>
              </a:ext>
            </a:extLst>
          </p:cNvPr>
          <p:cNvSpPr>
            <a:spLocks/>
          </p:cNvSpPr>
          <p:nvPr/>
        </p:nvSpPr>
        <p:spPr bwMode="auto">
          <a:xfrm>
            <a:off x="4096957" y="2713832"/>
            <a:ext cx="142892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an RFP response with minimal effort</a:t>
            </a:r>
          </a:p>
        </p:txBody>
      </p:sp>
      <p:sp>
        <p:nvSpPr>
          <p:cNvPr id="17" name="Rounded Rectangle 16">
            <a:extLst>
              <a:ext uri="{FF2B5EF4-FFF2-40B4-BE49-F238E27FC236}">
                <a16:creationId xmlns:a16="http://schemas.microsoft.com/office/drawing/2014/main" id="{43F4EF58-7E98-85A9-FA54-2E8E1E5CF02E}"/>
              </a:ext>
            </a:extLst>
          </p:cNvPr>
          <p:cNvSpPr>
            <a:spLocks/>
          </p:cNvSpPr>
          <p:nvPr/>
        </p:nvSpPr>
        <p:spPr bwMode="auto">
          <a:xfrm>
            <a:off x="627926" y="3895861"/>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Determine upcoming milestones on a project</a:t>
            </a:r>
          </a:p>
        </p:txBody>
      </p:sp>
      <p:sp>
        <p:nvSpPr>
          <p:cNvPr id="18" name="Rounded Rectangle 17">
            <a:extLst>
              <a:ext uri="{FF2B5EF4-FFF2-40B4-BE49-F238E27FC236}">
                <a16:creationId xmlns:a16="http://schemas.microsoft.com/office/drawing/2014/main" id="{BC018959-6FB9-C0B7-FD8C-75AF46CFA404}"/>
              </a:ext>
            </a:extLst>
          </p:cNvPr>
          <p:cNvSpPr>
            <a:spLocks/>
          </p:cNvSpPr>
          <p:nvPr/>
        </p:nvSpPr>
        <p:spPr bwMode="auto">
          <a:xfrm>
            <a:off x="3168346" y="3895861"/>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Ask about what a coworker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or team member has been working on</a:t>
            </a:r>
          </a:p>
        </p:txBody>
      </p:sp>
      <p:sp>
        <p:nvSpPr>
          <p:cNvPr id="44" name="Rounded Rectangle 43">
            <a:extLst>
              <a:ext uri="{FF2B5EF4-FFF2-40B4-BE49-F238E27FC236}">
                <a16:creationId xmlns:a16="http://schemas.microsoft.com/office/drawing/2014/main" id="{25F0CAF9-059B-723F-3361-499B4E5C1981}"/>
              </a:ext>
            </a:extLst>
          </p:cNvPr>
          <p:cNvSpPr>
            <a:spLocks/>
          </p:cNvSpPr>
          <p:nvPr/>
        </p:nvSpPr>
        <p:spPr bwMode="auto">
          <a:xfrm>
            <a:off x="627926" y="5082670"/>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Provide details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on a project as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new member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on the team</a:t>
            </a:r>
          </a:p>
        </p:txBody>
      </p:sp>
      <p:sp>
        <p:nvSpPr>
          <p:cNvPr id="45" name="Rounded Rectangle 44">
            <a:extLst>
              <a:ext uri="{FF2B5EF4-FFF2-40B4-BE49-F238E27FC236}">
                <a16:creationId xmlns:a16="http://schemas.microsoft.com/office/drawing/2014/main" id="{BB4DE446-C981-F263-4868-AD16819517F7}"/>
              </a:ext>
            </a:extLst>
          </p:cNvPr>
          <p:cNvSpPr>
            <a:spLocks/>
          </p:cNvSpPr>
          <p:nvPr/>
        </p:nvSpPr>
        <p:spPr bwMode="auto">
          <a:xfrm>
            <a:off x="2321539" y="5082670"/>
            <a:ext cx="1592539"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Review business results and summarize key trends</a:t>
            </a:r>
          </a:p>
        </p:txBody>
      </p:sp>
      <p:sp>
        <p:nvSpPr>
          <p:cNvPr id="46" name="Rounded Rectangle 45">
            <a:extLst>
              <a:ext uri="{FF2B5EF4-FFF2-40B4-BE49-F238E27FC236}">
                <a16:creationId xmlns:a16="http://schemas.microsoft.com/office/drawing/2014/main" id="{7B5194A8-4826-FCD8-396B-8222D57EB300}"/>
              </a:ext>
            </a:extLst>
          </p:cNvPr>
          <p:cNvSpPr>
            <a:spLocks/>
          </p:cNvSpPr>
          <p:nvPr/>
        </p:nvSpPr>
        <p:spPr bwMode="auto">
          <a:xfrm>
            <a:off x="4096958" y="5082670"/>
            <a:ext cx="142892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Analyze a complex sales report</a:t>
            </a:r>
          </a:p>
        </p:txBody>
      </p:sp>
    </p:spTree>
    <p:extLst>
      <p:ext uri="{BB962C8B-B14F-4D97-AF65-F5344CB8AC3E}">
        <p14:creationId xmlns:p14="http://schemas.microsoft.com/office/powerpoint/2010/main" val="321080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4CD48-C51D-83AC-FAE7-03E4DB9C6E3E}"/>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4E604CF-559C-3FC1-FD21-A55F2CD5986C}"/>
              </a:ext>
            </a:extLst>
          </p:cNvPr>
          <p:cNvSpPr txBox="1">
            <a:spLocks noGrp="1"/>
          </p:cNvSpPr>
          <p:nvPr>
            <p:ph type="title"/>
          </p:nvPr>
        </p:nvSpPr>
        <p:spPr>
          <a:xfrm>
            <a:off x="588262" y="2514904"/>
            <a:ext cx="4306468" cy="18281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400" b="0" i="0" u="none" strike="noStrike" kern="1200" cap="none" spc="-100" normalizeH="0" baseline="0" noProof="0">
                <a:ln w="3175">
                  <a:noFill/>
                </a:ln>
                <a:solidFill>
                  <a:schemeClr val="tx1"/>
                </a:solidFill>
                <a:effectLst/>
                <a:uLnTx/>
                <a:uFillTx/>
                <a:latin typeface="+mj-lt"/>
                <a:ea typeface="+mj-ea"/>
                <a:cs typeface="+mj-cs"/>
              </a:rPr>
              <a:t>Build your communications plan</a:t>
            </a:r>
          </a:p>
        </p:txBody>
      </p:sp>
      <p:sp useBgFill="1">
        <p:nvSpPr>
          <p:cNvPr id="4" name="Rounded Rectangle 1">
            <a:extLst>
              <a:ext uri="{FF2B5EF4-FFF2-40B4-BE49-F238E27FC236}">
                <a16:creationId xmlns:a16="http://schemas.microsoft.com/office/drawing/2014/main" id="{7C6C20F1-AB50-06A5-1F20-CA372603558D}"/>
              </a:ext>
              <a:ext uri="{C183D7F6-B498-43B3-948B-1728B52AA6E4}">
                <adec:decorative xmlns:adec="http://schemas.microsoft.com/office/drawing/2017/decorative" val="1"/>
              </a:ext>
            </a:extLst>
          </p:cNvPr>
          <p:cNvSpPr/>
          <p:nvPr/>
        </p:nvSpPr>
        <p:spPr bwMode="auto">
          <a:xfrm>
            <a:off x="5840963" y="1717289"/>
            <a:ext cx="5855737" cy="3423424"/>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5" name="Content Placeholder 2">
            <a:extLst>
              <a:ext uri="{FF2B5EF4-FFF2-40B4-BE49-F238E27FC236}">
                <a16:creationId xmlns:a16="http://schemas.microsoft.com/office/drawing/2014/main" id="{5AB79953-3664-1423-26B5-404F0F1554AD}"/>
              </a:ext>
            </a:extLst>
          </p:cNvPr>
          <p:cNvSpPr txBox="1">
            <a:spLocks/>
          </p:cNvSpPr>
          <p:nvPr/>
        </p:nvSpPr>
        <p:spPr>
          <a:xfrm>
            <a:off x="6413201" y="3339790"/>
            <a:ext cx="4927569" cy="110799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000"/>
              <a:t>Before building your engagement plan, take time to understand who needs to be informed, key messages to convey, and preferences for communication channels.</a:t>
            </a:r>
          </a:p>
        </p:txBody>
      </p:sp>
      <p:sp>
        <p:nvSpPr>
          <p:cNvPr id="21" name="Graphic 16">
            <a:extLst>
              <a:ext uri="{FF2B5EF4-FFF2-40B4-BE49-F238E27FC236}">
                <a16:creationId xmlns:a16="http://schemas.microsoft.com/office/drawing/2014/main" id="{1BC394BD-A3F7-39DA-0A88-379263AE4C81}"/>
              </a:ext>
              <a:ext uri="{C183D7F6-B498-43B3-948B-1728B52AA6E4}">
                <adec:decorative xmlns:adec="http://schemas.microsoft.com/office/drawing/2017/decorative" val="1"/>
              </a:ext>
            </a:extLst>
          </p:cNvPr>
          <p:cNvSpPr/>
          <p:nvPr/>
        </p:nvSpPr>
        <p:spPr>
          <a:xfrm>
            <a:off x="10062115" y="2471402"/>
            <a:ext cx="530762" cy="530762"/>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5725 w 200025"/>
              <a:gd name="connsiteY7" fmla="*/ 147638 h 200025"/>
              <a:gd name="connsiteX8" fmla="*/ 102965 w 200025"/>
              <a:gd name="connsiteY8" fmla="*/ 104775 h 200025"/>
              <a:gd name="connsiteX9" fmla="*/ 104775 w 200025"/>
              <a:gd name="connsiteY9" fmla="*/ 42863 h 200025"/>
              <a:gd name="connsiteX10" fmla="*/ 61913 w 200025"/>
              <a:gd name="connsiteY10" fmla="*/ 0 h 200025"/>
              <a:gd name="connsiteX11" fmla="*/ 19050 w 200025"/>
              <a:gd name="connsiteY11" fmla="*/ 42863 h 200025"/>
              <a:gd name="connsiteX12" fmla="*/ 61913 w 200025"/>
              <a:gd name="connsiteY12" fmla="*/ 85725 h 200025"/>
              <a:gd name="connsiteX13" fmla="*/ 104775 w 200025"/>
              <a:gd name="connsiteY13" fmla="*/ 42863 h 200025"/>
              <a:gd name="connsiteX14" fmla="*/ 180975 w 200025"/>
              <a:gd name="connsiteY14" fmla="*/ 52388 h 200025"/>
              <a:gd name="connsiteX15" fmla="*/ 147638 w 200025"/>
              <a:gd name="connsiteY15" fmla="*/ 19050 h 200025"/>
              <a:gd name="connsiteX16" fmla="*/ 114300 w 200025"/>
              <a:gd name="connsiteY16" fmla="*/ 52388 h 200025"/>
              <a:gd name="connsiteX17" fmla="*/ 147638 w 200025"/>
              <a:gd name="connsiteY17" fmla="*/ 85725 h 200025"/>
              <a:gd name="connsiteX18" fmla="*/ 180975 w 200025"/>
              <a:gd name="connsiteY18" fmla="*/ 52388 h 200025"/>
              <a:gd name="connsiteX19" fmla="*/ 200025 w 200025"/>
              <a:gd name="connsiteY19" fmla="*/ 147638 h 200025"/>
              <a:gd name="connsiteX20" fmla="*/ 147638 w 200025"/>
              <a:gd name="connsiteY20" fmla="*/ 200025 h 200025"/>
              <a:gd name="connsiteX21" fmla="*/ 95250 w 200025"/>
              <a:gd name="connsiteY21" fmla="*/ 147638 h 200025"/>
              <a:gd name="connsiteX22" fmla="*/ 147638 w 200025"/>
              <a:gd name="connsiteY22" fmla="*/ 95250 h 200025"/>
              <a:gd name="connsiteX23" fmla="*/ 200025 w 200025"/>
              <a:gd name="connsiteY23" fmla="*/ 147638 h 200025"/>
              <a:gd name="connsiteX24" fmla="*/ 179584 w 200025"/>
              <a:gd name="connsiteY24" fmla="*/ 125216 h 200025"/>
              <a:gd name="connsiteX25" fmla="*/ 172849 w 200025"/>
              <a:gd name="connsiteY25" fmla="*/ 125207 h 200025"/>
              <a:gd name="connsiteX26" fmla="*/ 172841 w 200025"/>
              <a:gd name="connsiteY26" fmla="*/ 125216 h 200025"/>
              <a:gd name="connsiteX27" fmla="*/ 138113 w 200025"/>
              <a:gd name="connsiteY27" fmla="*/ 159953 h 200025"/>
              <a:gd name="connsiteX28" fmla="*/ 122434 w 200025"/>
              <a:gd name="connsiteY28" fmla="*/ 144266 h 200025"/>
              <a:gd name="connsiteX29" fmla="*/ 115691 w 200025"/>
              <a:gd name="connsiteY29" fmla="*/ 144266 h 200025"/>
              <a:gd name="connsiteX30" fmla="*/ 115691 w 200025"/>
              <a:gd name="connsiteY30" fmla="*/ 151009 h 200025"/>
              <a:gd name="connsiteX31" fmla="*/ 134741 w 200025"/>
              <a:gd name="connsiteY31" fmla="*/ 170059 h 200025"/>
              <a:gd name="connsiteX32" fmla="*/ 141476 w 200025"/>
              <a:gd name="connsiteY32" fmla="*/ 170068 h 200025"/>
              <a:gd name="connsiteX33" fmla="*/ 141484 w 200025"/>
              <a:gd name="connsiteY33" fmla="*/ 170059 h 200025"/>
              <a:gd name="connsiteX34" fmla="*/ 179584 w 200025"/>
              <a:gd name="connsiteY34" fmla="*/ 131959 h 200025"/>
              <a:gd name="connsiteX35" fmla="*/ 179593 w 200025"/>
              <a:gd name="connsiteY35" fmla="*/ 125224 h 200025"/>
              <a:gd name="connsiteX36" fmla="*/ 179584 w 200025"/>
              <a:gd name="connsiteY36"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88125" y="167482"/>
                  <a:pt x="85710" y="157633"/>
                  <a:pt x="85725" y="147638"/>
                </a:cubicBezTo>
                <a:cubicBezTo>
                  <a:pt x="85725" y="131007"/>
                  <a:pt x="92288" y="115900"/>
                  <a:pt x="102965"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2" name="Graphic 17">
            <a:extLst>
              <a:ext uri="{FF2B5EF4-FFF2-40B4-BE49-F238E27FC236}">
                <a16:creationId xmlns:a16="http://schemas.microsoft.com/office/drawing/2014/main" id="{F946414A-266D-51A8-2F65-4C76AA5217E2}"/>
              </a:ext>
              <a:ext uri="{C183D7F6-B498-43B3-948B-1728B52AA6E4}">
                <adec:decorative xmlns:adec="http://schemas.microsoft.com/office/drawing/2017/decorative" val="1"/>
              </a:ext>
            </a:extLst>
          </p:cNvPr>
          <p:cNvSpPr/>
          <p:nvPr/>
        </p:nvSpPr>
        <p:spPr>
          <a:xfrm>
            <a:off x="6413201" y="2483803"/>
            <a:ext cx="530783" cy="505960"/>
          </a:xfrm>
          <a:custGeom>
            <a:avLst/>
            <a:gdLst>
              <a:gd name="connsiteX0" fmla="*/ 40490 w 200033"/>
              <a:gd name="connsiteY0" fmla="*/ 0 h 190678"/>
              <a:gd name="connsiteX1" fmla="*/ 9533 w 200033"/>
              <a:gd name="connsiteY1" fmla="*/ 30956 h 190678"/>
              <a:gd name="connsiteX2" fmla="*/ 9533 w 200033"/>
              <a:gd name="connsiteY2" fmla="*/ 88173 h 190678"/>
              <a:gd name="connsiteX3" fmla="*/ 33346 w 200033"/>
              <a:gd name="connsiteY3" fmla="*/ 77067 h 190678"/>
              <a:gd name="connsiteX4" fmla="*/ 33346 w 200033"/>
              <a:gd name="connsiteY4" fmla="*/ 54769 h 190678"/>
              <a:gd name="connsiteX5" fmla="*/ 64302 w 200033"/>
              <a:gd name="connsiteY5" fmla="*/ 23813 h 190678"/>
              <a:gd name="connsiteX6" fmla="*/ 171458 w 200033"/>
              <a:gd name="connsiteY6" fmla="*/ 23813 h 190678"/>
              <a:gd name="connsiteX7" fmla="*/ 171458 w 200033"/>
              <a:gd name="connsiteY7" fmla="*/ 21431 h 190678"/>
              <a:gd name="connsiteX8" fmla="*/ 150027 w 200033"/>
              <a:gd name="connsiteY8" fmla="*/ 0 h 190678"/>
              <a:gd name="connsiteX9" fmla="*/ 40490 w 200033"/>
              <a:gd name="connsiteY9" fmla="*/ 0 h 190678"/>
              <a:gd name="connsiteX10" fmla="*/ 178602 w 200033"/>
              <a:gd name="connsiteY10" fmla="*/ 166688 h 190678"/>
              <a:gd name="connsiteX11" fmla="*/ 104545 w 200033"/>
              <a:gd name="connsiteY11" fmla="*/ 166688 h 190678"/>
              <a:gd name="connsiteX12" fmla="*/ 89782 w 200033"/>
              <a:gd name="connsiteY12" fmla="*/ 151924 h 190678"/>
              <a:gd name="connsiteX13" fmla="*/ 66215 w 200033"/>
              <a:gd name="connsiteY13" fmla="*/ 81684 h 190678"/>
              <a:gd name="connsiteX14" fmla="*/ 42871 w 200033"/>
              <a:gd name="connsiteY14" fmla="*/ 76200 h 190678"/>
              <a:gd name="connsiteX15" fmla="*/ 42871 w 200033"/>
              <a:gd name="connsiteY15" fmla="*/ 54769 h 190678"/>
              <a:gd name="connsiteX16" fmla="*/ 64302 w 200033"/>
              <a:gd name="connsiteY16" fmla="*/ 33338 h 190678"/>
              <a:gd name="connsiteX17" fmla="*/ 178602 w 200033"/>
              <a:gd name="connsiteY17" fmla="*/ 33338 h 190678"/>
              <a:gd name="connsiteX18" fmla="*/ 200033 w 200033"/>
              <a:gd name="connsiteY18" fmla="*/ 54769 h 190678"/>
              <a:gd name="connsiteX19" fmla="*/ 200033 w 200033"/>
              <a:gd name="connsiteY19" fmla="*/ 145256 h 190678"/>
              <a:gd name="connsiteX20" fmla="*/ 178602 w 200033"/>
              <a:gd name="connsiteY20" fmla="*/ 166688 h 190678"/>
              <a:gd name="connsiteX21" fmla="*/ 67703 w 200033"/>
              <a:gd name="connsiteY21" fmla="*/ 163525 h 190678"/>
              <a:gd name="connsiteX22" fmla="*/ 7933 w 200033"/>
              <a:gd name="connsiteY22" fmla="*/ 153429 h 190678"/>
              <a:gd name="connsiteX23" fmla="*/ 18029 w 200033"/>
              <a:gd name="connsiteY23" fmla="*/ 93658 h 190678"/>
              <a:gd name="connsiteX24" fmla="*/ 77799 w 200033"/>
              <a:gd name="connsiteY24" fmla="*/ 103755 h 190678"/>
              <a:gd name="connsiteX25" fmla="*/ 77799 w 200033"/>
              <a:gd name="connsiteY25" fmla="*/ 153429 h 190678"/>
              <a:gd name="connsiteX26" fmla="*/ 102688 w 200033"/>
              <a:gd name="connsiteY26" fmla="*/ 178308 h 190678"/>
              <a:gd name="connsiteX27" fmla="*/ 103044 w 200033"/>
              <a:gd name="connsiteY27" fmla="*/ 188405 h 190678"/>
              <a:gd name="connsiteX28" fmla="*/ 92948 w 200033"/>
              <a:gd name="connsiteY28" fmla="*/ 188761 h 190678"/>
              <a:gd name="connsiteX29" fmla="*/ 92591 w 200033"/>
              <a:gd name="connsiteY29" fmla="*/ 188405 h 190678"/>
              <a:gd name="connsiteX30" fmla="*/ 67703 w 200033"/>
              <a:gd name="connsiteY30" fmla="*/ 163525 h 190678"/>
              <a:gd name="connsiteX31" fmla="*/ 14296 w 200033"/>
              <a:gd name="connsiteY31" fmla="*/ 128588 h 190678"/>
              <a:gd name="connsiteX32" fmla="*/ 42871 w 200033"/>
              <a:gd name="connsiteY32" fmla="*/ 157163 h 190678"/>
              <a:gd name="connsiteX33" fmla="*/ 71446 w 200033"/>
              <a:gd name="connsiteY33" fmla="*/ 128588 h 190678"/>
              <a:gd name="connsiteX34" fmla="*/ 42871 w 200033"/>
              <a:gd name="connsiteY34" fmla="*/ 100013 h 190678"/>
              <a:gd name="connsiteX35" fmla="*/ 14296 w 200033"/>
              <a:gd name="connsiteY35" fmla="*/ 128588 h 19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33" h="190678">
                <a:moveTo>
                  <a:pt x="40490" y="0"/>
                </a:moveTo>
                <a:cubicBezTo>
                  <a:pt x="23393" y="0"/>
                  <a:pt x="9533" y="13860"/>
                  <a:pt x="9533" y="30956"/>
                </a:cubicBezTo>
                <a:lnTo>
                  <a:pt x="9533" y="88173"/>
                </a:lnTo>
                <a:cubicBezTo>
                  <a:pt x="16393" y="82500"/>
                  <a:pt x="24591" y="78677"/>
                  <a:pt x="33346" y="77067"/>
                </a:cubicBezTo>
                <a:lnTo>
                  <a:pt x="33346" y="54769"/>
                </a:lnTo>
                <a:cubicBezTo>
                  <a:pt x="33346" y="37672"/>
                  <a:pt x="47206" y="23813"/>
                  <a:pt x="64302" y="23813"/>
                </a:cubicBezTo>
                <a:lnTo>
                  <a:pt x="171458" y="23813"/>
                </a:lnTo>
                <a:lnTo>
                  <a:pt x="171458" y="21431"/>
                </a:lnTo>
                <a:cubicBezTo>
                  <a:pt x="171458" y="9595"/>
                  <a:pt x="161863" y="0"/>
                  <a:pt x="150027" y="0"/>
                </a:cubicBezTo>
                <a:lnTo>
                  <a:pt x="40490" y="0"/>
                </a:lnTo>
                <a:close/>
                <a:moveTo>
                  <a:pt x="178602" y="166688"/>
                </a:moveTo>
                <a:lnTo>
                  <a:pt x="104545" y="166688"/>
                </a:lnTo>
                <a:lnTo>
                  <a:pt x="89782" y="151924"/>
                </a:lnTo>
                <a:cubicBezTo>
                  <a:pt x="102670" y="126021"/>
                  <a:pt x="92119" y="94573"/>
                  <a:pt x="66215" y="81684"/>
                </a:cubicBezTo>
                <a:cubicBezTo>
                  <a:pt x="58962" y="78076"/>
                  <a:pt x="50972" y="76199"/>
                  <a:pt x="42871" y="76200"/>
                </a:cubicBezTo>
                <a:lnTo>
                  <a:pt x="42871" y="54769"/>
                </a:lnTo>
                <a:cubicBezTo>
                  <a:pt x="42871" y="42933"/>
                  <a:pt x="52466" y="33338"/>
                  <a:pt x="64302" y="33338"/>
                </a:cubicBezTo>
                <a:lnTo>
                  <a:pt x="178602" y="33338"/>
                </a:lnTo>
                <a:cubicBezTo>
                  <a:pt x="190438" y="33338"/>
                  <a:pt x="200033" y="42933"/>
                  <a:pt x="200033" y="54769"/>
                </a:cubicBezTo>
                <a:lnTo>
                  <a:pt x="200033" y="145256"/>
                </a:lnTo>
                <a:cubicBezTo>
                  <a:pt x="200033" y="157092"/>
                  <a:pt x="190438" y="166688"/>
                  <a:pt x="178602" y="166688"/>
                </a:cubicBezTo>
                <a:close/>
                <a:moveTo>
                  <a:pt x="67703" y="163525"/>
                </a:moveTo>
                <a:cubicBezTo>
                  <a:pt x="48410" y="177242"/>
                  <a:pt x="21650" y="172722"/>
                  <a:pt x="7933" y="153429"/>
                </a:cubicBezTo>
                <a:cubicBezTo>
                  <a:pt x="-5784" y="134136"/>
                  <a:pt x="-1264" y="107375"/>
                  <a:pt x="18029" y="93658"/>
                </a:cubicBezTo>
                <a:cubicBezTo>
                  <a:pt x="37322" y="79941"/>
                  <a:pt x="64082" y="84462"/>
                  <a:pt x="77799" y="103755"/>
                </a:cubicBezTo>
                <a:cubicBezTo>
                  <a:pt x="88372" y="118625"/>
                  <a:pt x="88372" y="138558"/>
                  <a:pt x="77799" y="153429"/>
                </a:cubicBezTo>
                <a:lnTo>
                  <a:pt x="102688" y="178308"/>
                </a:lnTo>
                <a:cubicBezTo>
                  <a:pt x="105574" y="180998"/>
                  <a:pt x="105734" y="185518"/>
                  <a:pt x="103044" y="188405"/>
                </a:cubicBezTo>
                <a:cubicBezTo>
                  <a:pt x="100354" y="191291"/>
                  <a:pt x="95835" y="191451"/>
                  <a:pt x="92948" y="188761"/>
                </a:cubicBezTo>
                <a:cubicBezTo>
                  <a:pt x="92825" y="188646"/>
                  <a:pt x="92706" y="188527"/>
                  <a:pt x="92591" y="188405"/>
                </a:cubicBezTo>
                <a:lnTo>
                  <a:pt x="67703" y="163525"/>
                </a:lnTo>
                <a:close/>
                <a:moveTo>
                  <a:pt x="14296" y="128588"/>
                </a:moveTo>
                <a:cubicBezTo>
                  <a:pt x="14296" y="144369"/>
                  <a:pt x="27089" y="157163"/>
                  <a:pt x="42871" y="157163"/>
                </a:cubicBezTo>
                <a:cubicBezTo>
                  <a:pt x="58652" y="157163"/>
                  <a:pt x="71446" y="144369"/>
                  <a:pt x="71446" y="128588"/>
                </a:cubicBezTo>
                <a:cubicBezTo>
                  <a:pt x="71446" y="112806"/>
                  <a:pt x="58652" y="100013"/>
                  <a:pt x="42871" y="100013"/>
                </a:cubicBezTo>
                <a:cubicBezTo>
                  <a:pt x="27089" y="100013"/>
                  <a:pt x="14296" y="112806"/>
                  <a:pt x="14296" y="128588"/>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3" name="Graphic 18">
            <a:extLst>
              <a:ext uri="{FF2B5EF4-FFF2-40B4-BE49-F238E27FC236}">
                <a16:creationId xmlns:a16="http://schemas.microsoft.com/office/drawing/2014/main" id="{78DA0E25-4B3F-7995-0A99-C51012711AB2}"/>
              </a:ext>
              <a:ext uri="{C183D7F6-B498-43B3-948B-1728B52AA6E4}">
                <adec:decorative xmlns:adec="http://schemas.microsoft.com/office/drawing/2017/decorative" val="1"/>
              </a:ext>
            </a:extLst>
          </p:cNvPr>
          <p:cNvSpPr/>
          <p:nvPr/>
        </p:nvSpPr>
        <p:spPr>
          <a:xfrm>
            <a:off x="7654794" y="2471402"/>
            <a:ext cx="530762" cy="530762"/>
          </a:xfrm>
          <a:custGeom>
            <a:avLst/>
            <a:gdLst>
              <a:gd name="connsiteX0" fmla="*/ 59531 w 200025"/>
              <a:gd name="connsiteY0" fmla="*/ 0 h 200025"/>
              <a:gd name="connsiteX1" fmla="*/ 28661 w 200025"/>
              <a:gd name="connsiteY1" fmla="*/ 28642 h 200025"/>
              <a:gd name="connsiteX2" fmla="*/ 30956 w 200025"/>
              <a:gd name="connsiteY2" fmla="*/ 28575 h 200025"/>
              <a:gd name="connsiteX3" fmla="*/ 121444 w 200025"/>
              <a:gd name="connsiteY3" fmla="*/ 28575 h 200025"/>
              <a:gd name="connsiteX4" fmla="*/ 161925 w 200025"/>
              <a:gd name="connsiteY4" fmla="*/ 69056 h 200025"/>
              <a:gd name="connsiteX5" fmla="*/ 161925 w 200025"/>
              <a:gd name="connsiteY5" fmla="*/ 87382 h 200025"/>
              <a:gd name="connsiteX6" fmla="*/ 190500 w 200025"/>
              <a:gd name="connsiteY6" fmla="*/ 102956 h 200025"/>
              <a:gd name="connsiteX7" fmla="*/ 190500 w 200025"/>
              <a:gd name="connsiteY7" fmla="*/ 45244 h 200025"/>
              <a:gd name="connsiteX8" fmla="*/ 145256 w 200025"/>
              <a:gd name="connsiteY8" fmla="*/ 0 h 200025"/>
              <a:gd name="connsiteX9" fmla="*/ 59531 w 200025"/>
              <a:gd name="connsiteY9" fmla="*/ 0 h 200025"/>
              <a:gd name="connsiteX10" fmla="*/ 152400 w 200025"/>
              <a:gd name="connsiteY10" fmla="*/ 69056 h 200025"/>
              <a:gd name="connsiteX11" fmla="*/ 152400 w 200025"/>
              <a:gd name="connsiteY11" fmla="*/ 85906 h 200025"/>
              <a:gd name="connsiteX12" fmla="*/ 85895 w 200025"/>
              <a:gd name="connsiteY12" fmla="*/ 142857 h 200025"/>
              <a:gd name="connsiteX13" fmla="*/ 87382 w 200025"/>
              <a:gd name="connsiteY13" fmla="*/ 161925 h 200025"/>
              <a:gd name="connsiteX14" fmla="*/ 82553 w 200025"/>
              <a:gd name="connsiteY14" fmla="*/ 161925 h 200025"/>
              <a:gd name="connsiteX15" fmla="*/ 47625 w 200025"/>
              <a:gd name="connsiteY15" fmla="*/ 188119 h 200025"/>
              <a:gd name="connsiteX16" fmla="*/ 28575 w 200025"/>
              <a:gd name="connsiteY16" fmla="*/ 178594 h 200025"/>
              <a:gd name="connsiteX17" fmla="*/ 28575 w 200025"/>
              <a:gd name="connsiteY17" fmla="*/ 161830 h 200025"/>
              <a:gd name="connsiteX18" fmla="*/ 0 w 200025"/>
              <a:gd name="connsiteY18" fmla="*/ 130969 h 200025"/>
              <a:gd name="connsiteX19" fmla="*/ 0 w 200025"/>
              <a:gd name="connsiteY19" fmla="*/ 69056 h 200025"/>
              <a:gd name="connsiteX20" fmla="*/ 30956 w 200025"/>
              <a:gd name="connsiteY20" fmla="*/ 38100 h 200025"/>
              <a:gd name="connsiteX21" fmla="*/ 121444 w 200025"/>
              <a:gd name="connsiteY21" fmla="*/ 38100 h 200025"/>
              <a:gd name="connsiteX22" fmla="*/ 152400 w 200025"/>
              <a:gd name="connsiteY22" fmla="*/ 69056 h 200025"/>
              <a:gd name="connsiteX23" fmla="*/ 200025 w 200025"/>
              <a:gd name="connsiteY23" fmla="*/ 147638 h 200025"/>
              <a:gd name="connsiteX24" fmla="*/ 147638 w 200025"/>
              <a:gd name="connsiteY24" fmla="*/ 95250 h 200025"/>
              <a:gd name="connsiteX25" fmla="*/ 95250 w 200025"/>
              <a:gd name="connsiteY25" fmla="*/ 147638 h 200025"/>
              <a:gd name="connsiteX26" fmla="*/ 147638 w 200025"/>
              <a:gd name="connsiteY26" fmla="*/ 200025 h 200025"/>
              <a:gd name="connsiteX27" fmla="*/ 200025 w 200025"/>
              <a:gd name="connsiteY27" fmla="*/ 147638 h 200025"/>
              <a:gd name="connsiteX28" fmla="*/ 179584 w 200025"/>
              <a:gd name="connsiteY28" fmla="*/ 125216 h 200025"/>
              <a:gd name="connsiteX29" fmla="*/ 179593 w 200025"/>
              <a:gd name="connsiteY29" fmla="*/ 131951 h 200025"/>
              <a:gd name="connsiteX30" fmla="*/ 179584 w 200025"/>
              <a:gd name="connsiteY30" fmla="*/ 131959 h 200025"/>
              <a:gd name="connsiteX31" fmla="*/ 141484 w 200025"/>
              <a:gd name="connsiteY31" fmla="*/ 170059 h 200025"/>
              <a:gd name="connsiteX32" fmla="*/ 134749 w 200025"/>
              <a:gd name="connsiteY32" fmla="*/ 170068 h 200025"/>
              <a:gd name="connsiteX33" fmla="*/ 134741 w 200025"/>
              <a:gd name="connsiteY33" fmla="*/ 170059 h 200025"/>
              <a:gd name="connsiteX34" fmla="*/ 115691 w 200025"/>
              <a:gd name="connsiteY34" fmla="*/ 151009 h 200025"/>
              <a:gd name="connsiteX35" fmla="*/ 115691 w 200025"/>
              <a:gd name="connsiteY35" fmla="*/ 144266 h 200025"/>
              <a:gd name="connsiteX36" fmla="*/ 122434 w 200025"/>
              <a:gd name="connsiteY36" fmla="*/ 144266 h 200025"/>
              <a:gd name="connsiteX37" fmla="*/ 138113 w 200025"/>
              <a:gd name="connsiteY37" fmla="*/ 159953 h 200025"/>
              <a:gd name="connsiteX38" fmla="*/ 172841 w 200025"/>
              <a:gd name="connsiteY38" fmla="*/ 125216 h 200025"/>
              <a:gd name="connsiteX39" fmla="*/ 179576 w 200025"/>
              <a:gd name="connsiteY39" fmla="*/ 125207 h 200025"/>
              <a:gd name="connsiteX40" fmla="*/ 179584 w 200025"/>
              <a:gd name="connsiteY40"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0025" h="200025">
                <a:moveTo>
                  <a:pt x="59531" y="0"/>
                </a:moveTo>
                <a:cubicBezTo>
                  <a:pt x="43332" y="0"/>
                  <a:pt x="29872" y="12488"/>
                  <a:pt x="28661" y="28642"/>
                </a:cubicBezTo>
                <a:cubicBezTo>
                  <a:pt x="29423" y="28594"/>
                  <a:pt x="30185" y="28575"/>
                  <a:pt x="30956" y="28575"/>
                </a:cubicBezTo>
                <a:lnTo>
                  <a:pt x="121444" y="28575"/>
                </a:lnTo>
                <a:cubicBezTo>
                  <a:pt x="143801" y="28575"/>
                  <a:pt x="161925" y="46699"/>
                  <a:pt x="161925" y="69056"/>
                </a:cubicBezTo>
                <a:lnTo>
                  <a:pt x="161925" y="87382"/>
                </a:lnTo>
                <a:cubicBezTo>
                  <a:pt x="172670" y="89927"/>
                  <a:pt x="182537" y="95305"/>
                  <a:pt x="190500" y="102956"/>
                </a:cubicBezTo>
                <a:lnTo>
                  <a:pt x="190500" y="45244"/>
                </a:lnTo>
                <a:cubicBezTo>
                  <a:pt x="190500" y="20256"/>
                  <a:pt x="170244" y="0"/>
                  <a:pt x="145256" y="0"/>
                </a:cubicBezTo>
                <a:lnTo>
                  <a:pt x="59531" y="0"/>
                </a:lnTo>
                <a:close/>
                <a:moveTo>
                  <a:pt x="152400" y="69056"/>
                </a:moveTo>
                <a:lnTo>
                  <a:pt x="152400" y="85906"/>
                </a:lnTo>
                <a:cubicBezTo>
                  <a:pt x="118309" y="83268"/>
                  <a:pt x="88533" y="108765"/>
                  <a:pt x="85895" y="142857"/>
                </a:cubicBezTo>
                <a:cubicBezTo>
                  <a:pt x="85400" y="149252"/>
                  <a:pt x="85902" y="155684"/>
                  <a:pt x="87382" y="161925"/>
                </a:cubicBezTo>
                <a:lnTo>
                  <a:pt x="82553" y="161925"/>
                </a:lnTo>
                <a:lnTo>
                  <a:pt x="47625" y="188119"/>
                </a:lnTo>
                <a:cubicBezTo>
                  <a:pt x="39776" y="194005"/>
                  <a:pt x="28575" y="188405"/>
                  <a:pt x="28575" y="178594"/>
                </a:cubicBezTo>
                <a:lnTo>
                  <a:pt x="28575" y="161830"/>
                </a:lnTo>
                <a:cubicBezTo>
                  <a:pt x="12451" y="160586"/>
                  <a:pt x="2" y="147140"/>
                  <a:pt x="0" y="130969"/>
                </a:cubicBezTo>
                <a:lnTo>
                  <a:pt x="0" y="69056"/>
                </a:lnTo>
                <a:cubicBezTo>
                  <a:pt x="0" y="51960"/>
                  <a:pt x="13860" y="38100"/>
                  <a:pt x="30956" y="38100"/>
                </a:cubicBezTo>
                <a:lnTo>
                  <a:pt x="121444" y="38100"/>
                </a:lnTo>
                <a:cubicBezTo>
                  <a:pt x="138540" y="38100"/>
                  <a:pt x="152400" y="51960"/>
                  <a:pt x="152400" y="69056"/>
                </a:cubicBezTo>
                <a:close/>
                <a:moveTo>
                  <a:pt x="200025" y="147638"/>
                </a:moveTo>
                <a:cubicBezTo>
                  <a:pt x="200025" y="118704"/>
                  <a:pt x="176571" y="95250"/>
                  <a:pt x="147638" y="95250"/>
                </a:cubicBezTo>
                <a:cubicBezTo>
                  <a:pt x="118704" y="95250"/>
                  <a:pt x="95250" y="118704"/>
                  <a:pt x="95250" y="147638"/>
                </a:cubicBezTo>
                <a:cubicBezTo>
                  <a:pt x="95250" y="176571"/>
                  <a:pt x="118704" y="200025"/>
                  <a:pt x="147638" y="200025"/>
                </a:cubicBezTo>
                <a:cubicBezTo>
                  <a:pt x="176571" y="200025"/>
                  <a:pt x="200025" y="176571"/>
                  <a:pt x="200025" y="147638"/>
                </a:cubicBezTo>
                <a:close/>
                <a:moveTo>
                  <a:pt x="179584" y="125216"/>
                </a:moveTo>
                <a:cubicBezTo>
                  <a:pt x="181446" y="127073"/>
                  <a:pt x="181450" y="130089"/>
                  <a:pt x="179593" y="131951"/>
                </a:cubicBezTo>
                <a:cubicBezTo>
                  <a:pt x="179590" y="131954"/>
                  <a:pt x="179587" y="131956"/>
                  <a:pt x="179584" y="131959"/>
                </a:cubicBezTo>
                <a:lnTo>
                  <a:pt x="141484" y="170059"/>
                </a:lnTo>
                <a:cubicBezTo>
                  <a:pt x="139627" y="171921"/>
                  <a:pt x="136611" y="171925"/>
                  <a:pt x="134749" y="170068"/>
                </a:cubicBezTo>
                <a:cubicBezTo>
                  <a:pt x="134746" y="170065"/>
                  <a:pt x="134744" y="170062"/>
                  <a:pt x="134741" y="170059"/>
                </a:cubicBezTo>
                <a:lnTo>
                  <a:pt x="115691" y="151009"/>
                </a:lnTo>
                <a:cubicBezTo>
                  <a:pt x="113829" y="149147"/>
                  <a:pt x="113829" y="146128"/>
                  <a:pt x="115691" y="144266"/>
                </a:cubicBezTo>
                <a:cubicBezTo>
                  <a:pt x="117553" y="142404"/>
                  <a:pt x="120572" y="142404"/>
                  <a:pt x="122434" y="144266"/>
                </a:cubicBezTo>
                <a:lnTo>
                  <a:pt x="138113" y="159953"/>
                </a:lnTo>
                <a:lnTo>
                  <a:pt x="172841" y="125216"/>
                </a:lnTo>
                <a:cubicBezTo>
                  <a:pt x="174698" y="123354"/>
                  <a:pt x="177714" y="123350"/>
                  <a:pt x="179576" y="125207"/>
                </a:cubicBezTo>
                <a:cubicBezTo>
                  <a:pt x="179579" y="125210"/>
                  <a:pt x="179582" y="125213"/>
                  <a:pt x="179584" y="125216"/>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4" name="Graphic 19">
            <a:extLst>
              <a:ext uri="{FF2B5EF4-FFF2-40B4-BE49-F238E27FC236}">
                <a16:creationId xmlns:a16="http://schemas.microsoft.com/office/drawing/2014/main" id="{BEB0874C-0877-8E29-3BFE-01F0B69DFD9B}"/>
              </a:ext>
              <a:ext uri="{C183D7F6-B498-43B3-948B-1728B52AA6E4}">
                <adec:decorative xmlns:adec="http://schemas.microsoft.com/office/drawing/2017/decorative" val="1"/>
              </a:ext>
            </a:extLst>
          </p:cNvPr>
          <p:cNvSpPr/>
          <p:nvPr/>
        </p:nvSpPr>
        <p:spPr>
          <a:xfrm>
            <a:off x="8896366" y="2509314"/>
            <a:ext cx="454939" cy="454939"/>
          </a:xfrm>
          <a:custGeom>
            <a:avLst/>
            <a:gdLst>
              <a:gd name="connsiteX0" fmla="*/ 21431 w 171450"/>
              <a:gd name="connsiteY0" fmla="*/ 0 h 171450"/>
              <a:gd name="connsiteX1" fmla="*/ 0 w 171450"/>
              <a:gd name="connsiteY1" fmla="*/ 21431 h 171450"/>
              <a:gd name="connsiteX2" fmla="*/ 0 w 171450"/>
              <a:gd name="connsiteY2" fmla="*/ 150019 h 171450"/>
              <a:gd name="connsiteX3" fmla="*/ 21431 w 171450"/>
              <a:gd name="connsiteY3" fmla="*/ 171450 h 171450"/>
              <a:gd name="connsiteX4" fmla="*/ 150019 w 171450"/>
              <a:gd name="connsiteY4" fmla="*/ 171450 h 171450"/>
              <a:gd name="connsiteX5" fmla="*/ 171450 w 171450"/>
              <a:gd name="connsiteY5" fmla="*/ 150019 h 171450"/>
              <a:gd name="connsiteX6" fmla="*/ 171450 w 171450"/>
              <a:gd name="connsiteY6" fmla="*/ 21431 h 171450"/>
              <a:gd name="connsiteX7" fmla="*/ 150019 w 171450"/>
              <a:gd name="connsiteY7" fmla="*/ 0 h 171450"/>
              <a:gd name="connsiteX8" fmla="*/ 21431 w 171450"/>
              <a:gd name="connsiteY8" fmla="*/ 0 h 171450"/>
              <a:gd name="connsiteX9" fmla="*/ 74105 w 171450"/>
              <a:gd name="connsiteY9" fmla="*/ 55054 h 171450"/>
              <a:gd name="connsiteX10" fmla="*/ 55054 w 171450"/>
              <a:gd name="connsiteY10" fmla="*/ 74105 h 171450"/>
              <a:gd name="connsiteX11" fmla="*/ 44958 w 171450"/>
              <a:gd name="connsiteY11" fmla="*/ 74105 h 171450"/>
              <a:gd name="connsiteX12" fmla="*/ 35433 w 171450"/>
              <a:gd name="connsiteY12" fmla="*/ 64579 h 171450"/>
              <a:gd name="connsiteX13" fmla="*/ 35789 w 171450"/>
              <a:gd name="connsiteY13" fmla="*/ 54483 h 171450"/>
              <a:gd name="connsiteX14" fmla="*/ 45530 w 171450"/>
              <a:gd name="connsiteY14" fmla="*/ 54483 h 171450"/>
              <a:gd name="connsiteX15" fmla="*/ 50006 w 171450"/>
              <a:gd name="connsiteY15" fmla="*/ 58960 h 171450"/>
              <a:gd name="connsiteX16" fmla="*/ 64008 w 171450"/>
              <a:gd name="connsiteY16" fmla="*/ 44958 h 171450"/>
              <a:gd name="connsiteX17" fmla="*/ 74105 w 171450"/>
              <a:gd name="connsiteY17" fmla="*/ 44602 h 171450"/>
              <a:gd name="connsiteX18" fmla="*/ 74461 w 171450"/>
              <a:gd name="connsiteY18" fmla="*/ 54698 h 171450"/>
              <a:gd name="connsiteX19" fmla="*/ 74105 w 171450"/>
              <a:gd name="connsiteY19" fmla="*/ 55054 h 171450"/>
              <a:gd name="connsiteX20" fmla="*/ 130969 w 171450"/>
              <a:gd name="connsiteY20" fmla="*/ 52388 h 171450"/>
              <a:gd name="connsiteX21" fmla="*/ 138113 w 171450"/>
              <a:gd name="connsiteY21" fmla="*/ 59531 h 171450"/>
              <a:gd name="connsiteX22" fmla="*/ 130969 w 171450"/>
              <a:gd name="connsiteY22" fmla="*/ 66675 h 171450"/>
              <a:gd name="connsiteX23" fmla="*/ 97631 w 171450"/>
              <a:gd name="connsiteY23" fmla="*/ 66675 h 171450"/>
              <a:gd name="connsiteX24" fmla="*/ 90488 w 171450"/>
              <a:gd name="connsiteY24" fmla="*/ 59531 h 171450"/>
              <a:gd name="connsiteX25" fmla="*/ 97631 w 171450"/>
              <a:gd name="connsiteY25" fmla="*/ 52388 h 171450"/>
              <a:gd name="connsiteX26" fmla="*/ 130969 w 171450"/>
              <a:gd name="connsiteY26" fmla="*/ 52388 h 171450"/>
              <a:gd name="connsiteX27" fmla="*/ 90488 w 171450"/>
              <a:gd name="connsiteY27" fmla="*/ 111919 h 171450"/>
              <a:gd name="connsiteX28" fmla="*/ 97631 w 171450"/>
              <a:gd name="connsiteY28" fmla="*/ 104775 h 171450"/>
              <a:gd name="connsiteX29" fmla="*/ 130969 w 171450"/>
              <a:gd name="connsiteY29" fmla="*/ 104775 h 171450"/>
              <a:gd name="connsiteX30" fmla="*/ 138113 w 171450"/>
              <a:gd name="connsiteY30" fmla="*/ 111919 h 171450"/>
              <a:gd name="connsiteX31" fmla="*/ 130969 w 171450"/>
              <a:gd name="connsiteY31" fmla="*/ 119063 h 171450"/>
              <a:gd name="connsiteX32" fmla="*/ 97631 w 171450"/>
              <a:gd name="connsiteY32" fmla="*/ 119063 h 171450"/>
              <a:gd name="connsiteX33" fmla="*/ 90488 w 171450"/>
              <a:gd name="connsiteY33" fmla="*/ 111919 h 171450"/>
              <a:gd name="connsiteX34" fmla="*/ 74105 w 171450"/>
              <a:gd name="connsiteY34" fmla="*/ 97346 h 171450"/>
              <a:gd name="connsiteX35" fmla="*/ 74105 w 171450"/>
              <a:gd name="connsiteY35" fmla="*/ 107442 h 171450"/>
              <a:gd name="connsiteX36" fmla="*/ 55054 w 171450"/>
              <a:gd name="connsiteY36" fmla="*/ 126492 h 171450"/>
              <a:gd name="connsiteX37" fmla="*/ 44958 w 171450"/>
              <a:gd name="connsiteY37" fmla="*/ 126492 h 171450"/>
              <a:gd name="connsiteX38" fmla="*/ 35433 w 171450"/>
              <a:gd name="connsiteY38" fmla="*/ 116967 h 171450"/>
              <a:gd name="connsiteX39" fmla="*/ 35077 w 171450"/>
              <a:gd name="connsiteY39" fmla="*/ 106871 h 171450"/>
              <a:gd name="connsiteX40" fmla="*/ 45173 w 171450"/>
              <a:gd name="connsiteY40" fmla="*/ 106514 h 171450"/>
              <a:gd name="connsiteX41" fmla="*/ 45530 w 171450"/>
              <a:gd name="connsiteY41" fmla="*/ 106871 h 171450"/>
              <a:gd name="connsiteX42" fmla="*/ 50006 w 171450"/>
              <a:gd name="connsiteY42" fmla="*/ 111347 h 171450"/>
              <a:gd name="connsiteX43" fmla="*/ 64008 w 171450"/>
              <a:gd name="connsiteY43" fmla="*/ 97346 h 171450"/>
              <a:gd name="connsiteX44" fmla="*/ 74105 w 171450"/>
              <a:gd name="connsiteY44" fmla="*/ 9734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1450" h="171450">
                <a:moveTo>
                  <a:pt x="21431" y="0"/>
                </a:moveTo>
                <a:cubicBezTo>
                  <a:pt x="9595" y="0"/>
                  <a:pt x="0" y="9595"/>
                  <a:pt x="0" y="21431"/>
                </a:cubicBezTo>
                <a:lnTo>
                  <a:pt x="0" y="150019"/>
                </a:lnTo>
                <a:cubicBezTo>
                  <a:pt x="0" y="161855"/>
                  <a:pt x="9595" y="171450"/>
                  <a:pt x="21431" y="171450"/>
                </a:cubicBezTo>
                <a:lnTo>
                  <a:pt x="150019" y="171450"/>
                </a:lnTo>
                <a:cubicBezTo>
                  <a:pt x="161855" y="171450"/>
                  <a:pt x="171450" y="161855"/>
                  <a:pt x="171450" y="150019"/>
                </a:cubicBezTo>
                <a:lnTo>
                  <a:pt x="171450" y="21431"/>
                </a:lnTo>
                <a:cubicBezTo>
                  <a:pt x="171450" y="9595"/>
                  <a:pt x="161855" y="0"/>
                  <a:pt x="150019" y="0"/>
                </a:cubicBezTo>
                <a:lnTo>
                  <a:pt x="21431" y="0"/>
                </a:lnTo>
                <a:close/>
                <a:moveTo>
                  <a:pt x="74105" y="55054"/>
                </a:moveTo>
                <a:lnTo>
                  <a:pt x="55054" y="74105"/>
                </a:lnTo>
                <a:cubicBezTo>
                  <a:pt x="52265" y="76891"/>
                  <a:pt x="47747" y="76891"/>
                  <a:pt x="44958" y="74105"/>
                </a:cubicBezTo>
                <a:lnTo>
                  <a:pt x="35433" y="64579"/>
                </a:lnTo>
                <a:cubicBezTo>
                  <a:pt x="32743" y="61693"/>
                  <a:pt x="32903" y="57173"/>
                  <a:pt x="35789" y="54483"/>
                </a:cubicBezTo>
                <a:cubicBezTo>
                  <a:pt x="38533" y="51927"/>
                  <a:pt x="42786" y="51927"/>
                  <a:pt x="45530" y="54483"/>
                </a:cubicBezTo>
                <a:lnTo>
                  <a:pt x="50006" y="58960"/>
                </a:lnTo>
                <a:lnTo>
                  <a:pt x="64008" y="44958"/>
                </a:lnTo>
                <a:cubicBezTo>
                  <a:pt x="66698" y="42072"/>
                  <a:pt x="71218" y="41912"/>
                  <a:pt x="74105" y="44602"/>
                </a:cubicBezTo>
                <a:cubicBezTo>
                  <a:pt x="76991" y="47291"/>
                  <a:pt x="77151" y="51812"/>
                  <a:pt x="74461" y="54698"/>
                </a:cubicBezTo>
                <a:cubicBezTo>
                  <a:pt x="74346" y="54821"/>
                  <a:pt x="74227" y="54940"/>
                  <a:pt x="74105" y="55054"/>
                </a:cubicBezTo>
                <a:close/>
                <a:moveTo>
                  <a:pt x="130969" y="52388"/>
                </a:moveTo>
                <a:cubicBezTo>
                  <a:pt x="134914" y="52388"/>
                  <a:pt x="138113" y="55586"/>
                  <a:pt x="138113" y="59531"/>
                </a:cubicBezTo>
                <a:cubicBezTo>
                  <a:pt x="138113" y="63477"/>
                  <a:pt x="134914" y="66675"/>
                  <a:pt x="130969" y="66675"/>
                </a:cubicBezTo>
                <a:lnTo>
                  <a:pt x="97631" y="66675"/>
                </a:lnTo>
                <a:cubicBezTo>
                  <a:pt x="93686" y="66675"/>
                  <a:pt x="90488" y="63477"/>
                  <a:pt x="90488" y="59531"/>
                </a:cubicBezTo>
                <a:cubicBezTo>
                  <a:pt x="90488" y="55586"/>
                  <a:pt x="93686" y="52388"/>
                  <a:pt x="97631" y="52388"/>
                </a:cubicBezTo>
                <a:lnTo>
                  <a:pt x="130969" y="52388"/>
                </a:lnTo>
                <a:close/>
                <a:moveTo>
                  <a:pt x="90488" y="111919"/>
                </a:moveTo>
                <a:cubicBezTo>
                  <a:pt x="90488" y="107974"/>
                  <a:pt x="93686" y="104775"/>
                  <a:pt x="97631" y="104775"/>
                </a:cubicBezTo>
                <a:lnTo>
                  <a:pt x="130969" y="104775"/>
                </a:lnTo>
                <a:cubicBezTo>
                  <a:pt x="134914" y="104775"/>
                  <a:pt x="138113" y="107974"/>
                  <a:pt x="138113" y="111919"/>
                </a:cubicBezTo>
                <a:cubicBezTo>
                  <a:pt x="138113" y="115864"/>
                  <a:pt x="134914" y="119063"/>
                  <a:pt x="130969" y="119063"/>
                </a:cubicBezTo>
                <a:lnTo>
                  <a:pt x="97631" y="119063"/>
                </a:lnTo>
                <a:cubicBezTo>
                  <a:pt x="93686" y="119063"/>
                  <a:pt x="90488" y="115864"/>
                  <a:pt x="90488" y="111919"/>
                </a:cubicBezTo>
                <a:close/>
                <a:moveTo>
                  <a:pt x="74105" y="97346"/>
                </a:moveTo>
                <a:cubicBezTo>
                  <a:pt x="76891" y="100134"/>
                  <a:pt x="76891" y="104653"/>
                  <a:pt x="74105" y="107442"/>
                </a:cubicBezTo>
                <a:lnTo>
                  <a:pt x="55054" y="126492"/>
                </a:lnTo>
                <a:cubicBezTo>
                  <a:pt x="52265" y="129278"/>
                  <a:pt x="47747" y="129278"/>
                  <a:pt x="44958" y="126492"/>
                </a:cubicBezTo>
                <a:lnTo>
                  <a:pt x="35433" y="116967"/>
                </a:lnTo>
                <a:cubicBezTo>
                  <a:pt x="32547" y="114277"/>
                  <a:pt x="32387" y="109757"/>
                  <a:pt x="35077" y="106871"/>
                </a:cubicBezTo>
                <a:cubicBezTo>
                  <a:pt x="37766" y="103984"/>
                  <a:pt x="42287" y="103824"/>
                  <a:pt x="45173" y="106514"/>
                </a:cubicBezTo>
                <a:cubicBezTo>
                  <a:pt x="45296" y="106629"/>
                  <a:pt x="45415" y="106748"/>
                  <a:pt x="45530" y="106871"/>
                </a:cubicBezTo>
                <a:lnTo>
                  <a:pt x="50006" y="111347"/>
                </a:lnTo>
                <a:lnTo>
                  <a:pt x="64008" y="97346"/>
                </a:lnTo>
                <a:cubicBezTo>
                  <a:pt x="66797" y="94559"/>
                  <a:pt x="71316" y="94559"/>
                  <a:pt x="74105" y="97346"/>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8" name="Group 7" descr="Flag indicating this slide is a shared activity.">
            <a:extLst>
              <a:ext uri="{FF2B5EF4-FFF2-40B4-BE49-F238E27FC236}">
                <a16:creationId xmlns:a16="http://schemas.microsoft.com/office/drawing/2014/main" id="{6652D65E-BD71-B48E-943E-C2329D7EC0D7}"/>
              </a:ext>
            </a:extLst>
          </p:cNvPr>
          <p:cNvGrpSpPr/>
          <p:nvPr/>
        </p:nvGrpSpPr>
        <p:grpSpPr>
          <a:xfrm>
            <a:off x="10132176" y="312683"/>
            <a:ext cx="2069451" cy="459051"/>
            <a:chOff x="10122551" y="312683"/>
            <a:chExt cx="2069451" cy="459051"/>
          </a:xfrm>
        </p:grpSpPr>
        <p:sp>
          <p:nvSpPr>
            <p:cNvPr id="3" name="Round Same Side Corner Rectangle 2">
              <a:extLst>
                <a:ext uri="{FF2B5EF4-FFF2-40B4-BE49-F238E27FC236}">
                  <a16:creationId xmlns:a16="http://schemas.microsoft.com/office/drawing/2014/main" id="{905789FB-8B72-9951-0C83-4BDAA5ED53B2}"/>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E646A815-850F-FE63-635E-5F7D0158D6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7" name="Rectangle 6">
              <a:extLst>
                <a:ext uri="{FF2B5EF4-FFF2-40B4-BE49-F238E27FC236}">
                  <a16:creationId xmlns:a16="http://schemas.microsoft.com/office/drawing/2014/main" id="{CCB31DB5-8F41-A4CA-906B-DBC71B1DC194}"/>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34911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9D661-F250-2E34-5AF2-C74E836BE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00E1AE-1043-AD5C-6B25-ED3984F0F878}"/>
              </a:ext>
            </a:extLst>
          </p:cNvPr>
          <p:cNvSpPr>
            <a:spLocks noGrp="1"/>
          </p:cNvSpPr>
          <p:nvPr>
            <p:ph type="title"/>
          </p:nvPr>
        </p:nvSpPr>
        <p:spPr/>
        <p:txBody>
          <a:bodyPr>
            <a:normAutofit fontScale="90000"/>
          </a:bodyPr>
          <a:lstStyle/>
          <a:p>
            <a:pPr algn="ctr"/>
            <a:r>
              <a:rPr lang="en-US" sz="2000" spc="-40">
                <a:solidFill>
                  <a:srgbClr val="0078D4"/>
                </a:solidFill>
              </a:rPr>
              <a:t>Objective: </a:t>
            </a:r>
            <a:br>
              <a:rPr lang="en-US" sz="2800" spc="-40"/>
            </a:br>
            <a:r>
              <a:rPr lang="en-US" sz="2800" spc="-40"/>
              <a:t>Build daily AI habits and employee satisfaction</a:t>
            </a:r>
            <a:endParaRPr lang="en-US" sz="2800"/>
          </a:p>
        </p:txBody>
      </p:sp>
      <p:grpSp>
        <p:nvGrpSpPr>
          <p:cNvPr id="22" name="Group 21" descr="Flag indicating this slide is a shared activity.">
            <a:extLst>
              <a:ext uri="{FF2B5EF4-FFF2-40B4-BE49-F238E27FC236}">
                <a16:creationId xmlns:a16="http://schemas.microsoft.com/office/drawing/2014/main" id="{7C40E045-AEB6-C95D-22FC-4E6583D63056}"/>
              </a:ext>
            </a:extLst>
          </p:cNvPr>
          <p:cNvGrpSpPr/>
          <p:nvPr/>
        </p:nvGrpSpPr>
        <p:grpSpPr>
          <a:xfrm>
            <a:off x="10132176" y="312683"/>
            <a:ext cx="2069451" cy="459051"/>
            <a:chOff x="10122551" y="312683"/>
            <a:chExt cx="2069451" cy="459051"/>
          </a:xfrm>
        </p:grpSpPr>
        <p:sp>
          <p:nvSpPr>
            <p:cNvPr id="3" name="Round Same Side Corner Rectangle 2">
              <a:extLst>
                <a:ext uri="{FF2B5EF4-FFF2-40B4-BE49-F238E27FC236}">
                  <a16:creationId xmlns:a16="http://schemas.microsoft.com/office/drawing/2014/main" id="{A7B00C76-C4C7-F1B4-D319-06099EC79277}"/>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D8E4989C-696E-886F-C5CE-13DA349298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20" name="Rectangle 19">
              <a:extLst>
                <a:ext uri="{FF2B5EF4-FFF2-40B4-BE49-F238E27FC236}">
                  <a16:creationId xmlns:a16="http://schemas.microsoft.com/office/drawing/2014/main" id="{526A33D8-2290-C7F2-8CF9-D112D2BDCF3A}"/>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6" name="Rounded Rectangle 5">
            <a:extLst>
              <a:ext uri="{FF2B5EF4-FFF2-40B4-BE49-F238E27FC236}">
                <a16:creationId xmlns:a16="http://schemas.microsoft.com/office/drawing/2014/main" id="{92978A34-67F3-E114-2F09-F5C5074BBDBC}"/>
              </a:ext>
              <a:ext uri="{C183D7F6-B498-43B3-948B-1728B52AA6E4}">
                <adec:decorative xmlns:adec="http://schemas.microsoft.com/office/drawing/2017/decorative" val="1"/>
              </a:ext>
            </a:extLst>
          </p:cNvPr>
          <p:cNvSpPr/>
          <p:nvPr/>
        </p:nvSpPr>
        <p:spPr bwMode="auto">
          <a:xfrm>
            <a:off x="6185988" y="1752597"/>
            <a:ext cx="2551058" cy="4186957"/>
          </a:xfrm>
          <a:prstGeom prst="roundRect">
            <a:avLst>
              <a:gd name="adj" fmla="val 4305"/>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 name="Rounded Rectangle 6">
            <a:extLst>
              <a:ext uri="{FF2B5EF4-FFF2-40B4-BE49-F238E27FC236}">
                <a16:creationId xmlns:a16="http://schemas.microsoft.com/office/drawing/2014/main" id="{94737706-718B-C2FE-2CB1-0A58FAF4FD21}"/>
              </a:ext>
              <a:ext uri="{C183D7F6-B498-43B3-948B-1728B52AA6E4}">
                <adec:decorative xmlns:adec="http://schemas.microsoft.com/office/drawing/2017/decorative" val="1"/>
              </a:ext>
            </a:extLst>
          </p:cNvPr>
          <p:cNvSpPr/>
          <p:nvPr/>
        </p:nvSpPr>
        <p:spPr bwMode="auto">
          <a:xfrm>
            <a:off x="3454955" y="1752599"/>
            <a:ext cx="2551058" cy="4186957"/>
          </a:xfrm>
          <a:prstGeom prst="roundRect">
            <a:avLst>
              <a:gd name="adj" fmla="val 4305"/>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 name="Rounded Rectangle 7">
            <a:extLst>
              <a:ext uri="{FF2B5EF4-FFF2-40B4-BE49-F238E27FC236}">
                <a16:creationId xmlns:a16="http://schemas.microsoft.com/office/drawing/2014/main" id="{83E2DA8E-B3E3-8BDA-0266-A270713E1909}"/>
              </a:ext>
              <a:ext uri="{C183D7F6-B498-43B3-948B-1728B52AA6E4}">
                <adec:decorative xmlns:adec="http://schemas.microsoft.com/office/drawing/2017/decorative" val="1"/>
              </a:ext>
            </a:extLst>
          </p:cNvPr>
          <p:cNvSpPr/>
          <p:nvPr/>
        </p:nvSpPr>
        <p:spPr bwMode="auto">
          <a:xfrm>
            <a:off x="8917020" y="1752599"/>
            <a:ext cx="2551058" cy="4186956"/>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9" name="Rounded Rectangle 8">
            <a:extLst>
              <a:ext uri="{FF2B5EF4-FFF2-40B4-BE49-F238E27FC236}">
                <a16:creationId xmlns:a16="http://schemas.microsoft.com/office/drawing/2014/main" id="{3320A334-7E53-B4B4-C41D-9FDBEE84C401}"/>
              </a:ext>
              <a:ext uri="{C183D7F6-B498-43B3-948B-1728B52AA6E4}">
                <adec:decorative xmlns:adec="http://schemas.microsoft.com/office/drawing/2017/decorative" val="1"/>
              </a:ext>
            </a:extLst>
          </p:cNvPr>
          <p:cNvSpPr/>
          <p:nvPr/>
        </p:nvSpPr>
        <p:spPr bwMode="auto">
          <a:xfrm>
            <a:off x="723922" y="1752599"/>
            <a:ext cx="2551058" cy="4186955"/>
          </a:xfrm>
          <a:prstGeom prst="roundRect">
            <a:avLst>
              <a:gd name="adj" fmla="val 4305"/>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Rectangle: Rounded Corners 10">
            <a:extLst>
              <a:ext uri="{FF2B5EF4-FFF2-40B4-BE49-F238E27FC236}">
                <a16:creationId xmlns:a16="http://schemas.microsoft.com/office/drawing/2014/main" id="{91F821C2-AE50-F64B-53AF-3D613C3C6C81}"/>
              </a:ext>
            </a:extLst>
          </p:cNvPr>
          <p:cNvSpPr/>
          <p:nvPr/>
        </p:nvSpPr>
        <p:spPr>
          <a:xfrm>
            <a:off x="856973"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Awareness</a:t>
            </a:r>
          </a:p>
        </p:txBody>
      </p:sp>
      <p:sp>
        <p:nvSpPr>
          <p:cNvPr id="16" name="Rectangle: Rounded Corners 4">
            <a:extLst>
              <a:ext uri="{FF2B5EF4-FFF2-40B4-BE49-F238E27FC236}">
                <a16:creationId xmlns:a16="http://schemas.microsoft.com/office/drawing/2014/main" id="{29198753-F5DE-A475-AB90-C8622B79483A}"/>
              </a:ext>
            </a:extLst>
          </p:cNvPr>
          <p:cNvSpPr txBox="1"/>
          <p:nvPr/>
        </p:nvSpPr>
        <p:spPr>
          <a:xfrm>
            <a:off x="881367"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Land AI transformation vision</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Tailor content by audience, scenario, persona, and usage journey</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Copilot Champions launch</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Internal testing for some</a:t>
            </a:r>
          </a:p>
        </p:txBody>
      </p:sp>
      <p:sp>
        <p:nvSpPr>
          <p:cNvPr id="15" name="Rectangle: Rounded Corners 10">
            <a:extLst>
              <a:ext uri="{FF2B5EF4-FFF2-40B4-BE49-F238E27FC236}">
                <a16:creationId xmlns:a16="http://schemas.microsoft.com/office/drawing/2014/main" id="{4B89C2E8-8704-FD76-03FB-F6BEC01E9385}"/>
              </a:ext>
            </a:extLst>
          </p:cNvPr>
          <p:cNvSpPr/>
          <p:nvPr/>
        </p:nvSpPr>
        <p:spPr>
          <a:xfrm>
            <a:off x="856973"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Land the message</a:t>
            </a:r>
          </a:p>
        </p:txBody>
      </p:sp>
      <p:sp>
        <p:nvSpPr>
          <p:cNvPr id="10" name="Rectangle: Rounded Corners 10">
            <a:extLst>
              <a:ext uri="{FF2B5EF4-FFF2-40B4-BE49-F238E27FC236}">
                <a16:creationId xmlns:a16="http://schemas.microsoft.com/office/drawing/2014/main" id="{693B2A24-395E-FCC2-DBC8-5C8C555154FA}"/>
              </a:ext>
            </a:extLst>
          </p:cNvPr>
          <p:cNvSpPr/>
          <p:nvPr/>
        </p:nvSpPr>
        <p:spPr>
          <a:xfrm>
            <a:off x="3581741"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Engagement</a:t>
            </a:r>
          </a:p>
        </p:txBody>
      </p:sp>
      <p:sp>
        <p:nvSpPr>
          <p:cNvPr id="17" name="Rectangle: Rounded Corners 4">
            <a:extLst>
              <a:ext uri="{FF2B5EF4-FFF2-40B4-BE49-F238E27FC236}">
                <a16:creationId xmlns:a16="http://schemas.microsoft.com/office/drawing/2014/main" id="{331EF4B7-2B3C-240D-E09A-D79F54625394}"/>
              </a:ext>
            </a:extLst>
          </p:cNvPr>
          <p:cNvSpPr txBox="1"/>
          <p:nvPr/>
        </p:nvSpPr>
        <p:spPr>
          <a:xfrm>
            <a:off x="3616475"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Deliver strategic engagements by </a:t>
            </a:r>
            <a:br>
              <a:rPr kumimoji="0" lang="en-US" sz="1400" b="0" i="0" u="none" strike="noStrike" kern="1200" cap="none" spc="0" normalizeH="0" baseline="0" noProof="0">
                <a:ln>
                  <a:noFill/>
                </a:ln>
                <a:solidFill>
                  <a:prstClr val="black"/>
                </a:solidFill>
                <a:effectLst/>
                <a:uLnTx/>
                <a:uFillTx/>
                <a:latin typeface="Segoe UI"/>
                <a:ea typeface="+mn-ea"/>
                <a:cs typeface="+mn-cs"/>
              </a:rPr>
            </a:br>
            <a:r>
              <a:rPr kumimoji="0" lang="en-US" sz="1400" b="0" i="0" u="none" strike="noStrike" kern="1200" cap="none" spc="0" normalizeH="0" baseline="0" noProof="0">
                <a:ln>
                  <a:noFill/>
                </a:ln>
                <a:solidFill>
                  <a:prstClr val="black"/>
                </a:solidFill>
                <a:effectLst/>
                <a:uLnTx/>
                <a:uFillTx/>
                <a:latin typeface="Segoe UI"/>
                <a:ea typeface="+mn-ea"/>
                <a:cs typeface="+mn-cs"/>
              </a:rPr>
              <a:t>org and role</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Ongoing partner and employee education </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Showcase successes </a:t>
            </a:r>
            <a:br>
              <a:rPr kumimoji="0" lang="en-US" sz="1400" b="0" i="0" u="none" strike="noStrike" kern="1200" cap="none" spc="0" normalizeH="0" baseline="0" noProof="0">
                <a:ln>
                  <a:noFill/>
                </a:ln>
                <a:solidFill>
                  <a:prstClr val="black"/>
                </a:solidFill>
                <a:effectLst/>
                <a:uLnTx/>
                <a:uFillTx/>
                <a:latin typeface="Segoe UI"/>
                <a:ea typeface="+mn-ea"/>
                <a:cs typeface="+mn-cs"/>
              </a:rPr>
            </a:br>
            <a:r>
              <a:rPr kumimoji="0" lang="en-US" sz="1400" b="0" i="0" u="none" strike="noStrike" kern="1200" cap="none" spc="0" normalizeH="0" baseline="0" noProof="0">
                <a:ln>
                  <a:noFill/>
                </a:ln>
                <a:solidFill>
                  <a:prstClr val="black"/>
                </a:solidFill>
                <a:effectLst/>
                <a:uLnTx/>
                <a:uFillTx/>
                <a:latin typeface="Segoe UI"/>
                <a:ea typeface="+mn-ea"/>
                <a:cs typeface="+mn-cs"/>
              </a:rPr>
              <a:t>via #CopilotStories</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Conduct ongoing feedback surveys</a:t>
            </a:r>
          </a:p>
        </p:txBody>
      </p:sp>
      <p:sp>
        <p:nvSpPr>
          <p:cNvPr id="5" name="Rectangle: Rounded Corners 10">
            <a:extLst>
              <a:ext uri="{FF2B5EF4-FFF2-40B4-BE49-F238E27FC236}">
                <a16:creationId xmlns:a16="http://schemas.microsoft.com/office/drawing/2014/main" id="{2D7959F7-9C03-5A15-1DCC-5F6858110970}"/>
              </a:ext>
            </a:extLst>
          </p:cNvPr>
          <p:cNvSpPr/>
          <p:nvPr/>
        </p:nvSpPr>
        <p:spPr>
          <a:xfrm>
            <a:off x="3581741"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Support the change</a:t>
            </a:r>
          </a:p>
        </p:txBody>
      </p:sp>
      <p:sp>
        <p:nvSpPr>
          <p:cNvPr id="13" name="Rectangle: Rounded Corners 10">
            <a:extLst>
              <a:ext uri="{FF2B5EF4-FFF2-40B4-BE49-F238E27FC236}">
                <a16:creationId xmlns:a16="http://schemas.microsoft.com/office/drawing/2014/main" id="{619E322A-0749-F850-8D91-408B74F941DB}"/>
              </a:ext>
            </a:extLst>
          </p:cNvPr>
          <p:cNvSpPr/>
          <p:nvPr/>
        </p:nvSpPr>
        <p:spPr>
          <a:xfrm>
            <a:off x="6306509"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Measurement</a:t>
            </a:r>
          </a:p>
        </p:txBody>
      </p:sp>
      <p:sp>
        <p:nvSpPr>
          <p:cNvPr id="18" name="Rectangle: Rounded Corners 4">
            <a:extLst>
              <a:ext uri="{FF2B5EF4-FFF2-40B4-BE49-F238E27FC236}">
                <a16:creationId xmlns:a16="http://schemas.microsoft.com/office/drawing/2014/main" id="{4DA53563-84DF-2E6C-0428-DC2CEF5D4AF3}"/>
              </a:ext>
            </a:extLst>
          </p:cNvPr>
          <p:cNvSpPr txBox="1"/>
          <p:nvPr/>
        </p:nvSpPr>
        <p:spPr>
          <a:xfrm>
            <a:off x="6351583"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Usage, support, and health metrics inform baseline for enablement journey</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Drive listening systems engagement</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Improve employee guidance</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Identify additional scenarios for AI transformation</a:t>
            </a:r>
          </a:p>
        </p:txBody>
      </p:sp>
      <p:sp>
        <p:nvSpPr>
          <p:cNvPr id="21" name="Rectangle: Rounded Corners 10">
            <a:extLst>
              <a:ext uri="{FF2B5EF4-FFF2-40B4-BE49-F238E27FC236}">
                <a16:creationId xmlns:a16="http://schemas.microsoft.com/office/drawing/2014/main" id="{373BBFFE-A333-CF71-7F6F-D2D0E987F279}"/>
              </a:ext>
            </a:extLst>
          </p:cNvPr>
          <p:cNvSpPr/>
          <p:nvPr/>
        </p:nvSpPr>
        <p:spPr>
          <a:xfrm>
            <a:off x="6306509"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Analyze and adjust</a:t>
            </a:r>
          </a:p>
        </p:txBody>
      </p:sp>
      <p:sp>
        <p:nvSpPr>
          <p:cNvPr id="11" name="Rectangle: Rounded Corners 10">
            <a:extLst>
              <a:ext uri="{FF2B5EF4-FFF2-40B4-BE49-F238E27FC236}">
                <a16:creationId xmlns:a16="http://schemas.microsoft.com/office/drawing/2014/main" id="{05A7F61F-48DD-D6AD-8089-61A5674E475D}"/>
              </a:ext>
            </a:extLst>
          </p:cNvPr>
          <p:cNvSpPr/>
          <p:nvPr/>
        </p:nvSpPr>
        <p:spPr>
          <a:xfrm>
            <a:off x="9031278"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Management</a:t>
            </a:r>
          </a:p>
        </p:txBody>
      </p:sp>
      <p:sp>
        <p:nvSpPr>
          <p:cNvPr id="19" name="Rectangle: Rounded Corners 4">
            <a:extLst>
              <a:ext uri="{FF2B5EF4-FFF2-40B4-BE49-F238E27FC236}">
                <a16:creationId xmlns:a16="http://schemas.microsoft.com/office/drawing/2014/main" id="{34D41140-9849-FAA3-3633-50F3E8CF72E8}"/>
              </a:ext>
            </a:extLst>
          </p:cNvPr>
          <p:cNvSpPr txBox="1"/>
          <p:nvPr/>
        </p:nvSpPr>
        <p:spPr>
          <a:xfrm>
            <a:off x="9086691"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Improve the experience from employee feedback</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Deliver integrated service roadmaps</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Iterate messages and tactics bi-monthly</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Provide employee insights signals in </a:t>
            </a:r>
            <a:br>
              <a:rPr lang="en-US" sz="1400">
                <a:solidFill>
                  <a:prstClr val="black"/>
                </a:solidFill>
                <a:latin typeface="Segoe UI"/>
              </a:rPr>
            </a:br>
            <a:r>
              <a:rPr lang="en-US" sz="1400">
                <a:solidFill>
                  <a:prstClr val="black"/>
                </a:solidFill>
                <a:latin typeface="Segoe UI"/>
              </a:rPr>
              <a:t>Service Health Review</a:t>
            </a:r>
          </a:p>
        </p:txBody>
      </p:sp>
      <p:sp>
        <p:nvSpPr>
          <p:cNvPr id="14" name="Rectangle: Rounded Corners 10">
            <a:extLst>
              <a:ext uri="{FF2B5EF4-FFF2-40B4-BE49-F238E27FC236}">
                <a16:creationId xmlns:a16="http://schemas.microsoft.com/office/drawing/2014/main" id="{33B5B72F-096B-902E-2D15-7F5616C38F5C}"/>
              </a:ext>
            </a:extLst>
          </p:cNvPr>
          <p:cNvSpPr/>
          <p:nvPr/>
        </p:nvSpPr>
        <p:spPr>
          <a:xfrm>
            <a:off x="9031278"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Improve the experience</a:t>
            </a:r>
          </a:p>
        </p:txBody>
      </p:sp>
      <p:grpSp>
        <p:nvGrpSpPr>
          <p:cNvPr id="45" name="Group 44">
            <a:extLst>
              <a:ext uri="{FF2B5EF4-FFF2-40B4-BE49-F238E27FC236}">
                <a16:creationId xmlns:a16="http://schemas.microsoft.com/office/drawing/2014/main" id="{802FF3DC-7533-99C3-1379-2D3AC7669B9E}"/>
              </a:ext>
              <a:ext uri="{C183D7F6-B498-43B3-948B-1728B52AA6E4}">
                <adec:decorative xmlns:adec="http://schemas.microsoft.com/office/drawing/2017/decorative" val="1"/>
              </a:ext>
            </a:extLst>
          </p:cNvPr>
          <p:cNvGrpSpPr/>
          <p:nvPr/>
        </p:nvGrpSpPr>
        <p:grpSpPr>
          <a:xfrm>
            <a:off x="1659143" y="1445504"/>
            <a:ext cx="680617" cy="680617"/>
            <a:chOff x="1659143" y="1445504"/>
            <a:chExt cx="680617" cy="680617"/>
          </a:xfrm>
        </p:grpSpPr>
        <p:sp>
          <p:nvSpPr>
            <p:cNvPr id="24" name="Oval 23">
              <a:extLst>
                <a:ext uri="{FF2B5EF4-FFF2-40B4-BE49-F238E27FC236}">
                  <a16:creationId xmlns:a16="http://schemas.microsoft.com/office/drawing/2014/main" id="{5444E5F6-2332-9B9E-DF3C-3F1787035BFB}"/>
                </a:ext>
              </a:extLst>
            </p:cNvPr>
            <p:cNvSpPr/>
            <p:nvPr/>
          </p:nvSpPr>
          <p:spPr>
            <a:xfrm>
              <a:off x="1659143" y="1445504"/>
              <a:ext cx="680617" cy="680617"/>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37" name="Graphic 36">
              <a:extLst>
                <a:ext uri="{FF2B5EF4-FFF2-40B4-BE49-F238E27FC236}">
                  <a16:creationId xmlns:a16="http://schemas.microsoft.com/office/drawing/2014/main" id="{E75859A4-3CA2-3449-3297-4824BF8BD4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6300" y="1582661"/>
              <a:ext cx="406302" cy="406302"/>
            </a:xfrm>
            <a:prstGeom prst="rect">
              <a:avLst/>
            </a:prstGeom>
          </p:spPr>
        </p:pic>
      </p:grpSp>
      <p:grpSp>
        <p:nvGrpSpPr>
          <p:cNvPr id="46" name="Group 45">
            <a:extLst>
              <a:ext uri="{FF2B5EF4-FFF2-40B4-BE49-F238E27FC236}">
                <a16:creationId xmlns:a16="http://schemas.microsoft.com/office/drawing/2014/main" id="{8E18A481-4585-8F73-A906-A39FC08A7F27}"/>
              </a:ext>
              <a:ext uri="{C183D7F6-B498-43B3-948B-1728B52AA6E4}">
                <adec:decorative xmlns:adec="http://schemas.microsoft.com/office/drawing/2017/decorative" val="1"/>
              </a:ext>
            </a:extLst>
          </p:cNvPr>
          <p:cNvGrpSpPr/>
          <p:nvPr/>
        </p:nvGrpSpPr>
        <p:grpSpPr>
          <a:xfrm>
            <a:off x="4390176" y="1445504"/>
            <a:ext cx="680617" cy="680617"/>
            <a:chOff x="4390176" y="1445504"/>
            <a:chExt cx="680617" cy="680617"/>
          </a:xfrm>
        </p:grpSpPr>
        <p:sp>
          <p:nvSpPr>
            <p:cNvPr id="27" name="Oval 26">
              <a:extLst>
                <a:ext uri="{FF2B5EF4-FFF2-40B4-BE49-F238E27FC236}">
                  <a16:creationId xmlns:a16="http://schemas.microsoft.com/office/drawing/2014/main" id="{BDA1EA1A-66F5-38CD-A33F-FE65D979FF37}"/>
                </a:ext>
              </a:extLst>
            </p:cNvPr>
            <p:cNvSpPr/>
            <p:nvPr/>
          </p:nvSpPr>
          <p:spPr>
            <a:xfrm>
              <a:off x="4390176" y="1445504"/>
              <a:ext cx="680617" cy="680617"/>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39" name="Graphic 38">
              <a:extLst>
                <a:ext uri="{FF2B5EF4-FFF2-40B4-BE49-F238E27FC236}">
                  <a16:creationId xmlns:a16="http://schemas.microsoft.com/office/drawing/2014/main" id="{CFC596BF-0FCF-7F98-A5AB-F1731D7480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27332" y="1580491"/>
              <a:ext cx="406302" cy="406302"/>
            </a:xfrm>
            <a:prstGeom prst="rect">
              <a:avLst/>
            </a:prstGeom>
          </p:spPr>
        </p:pic>
      </p:grpSp>
      <p:grpSp>
        <p:nvGrpSpPr>
          <p:cNvPr id="47" name="Group 46">
            <a:extLst>
              <a:ext uri="{FF2B5EF4-FFF2-40B4-BE49-F238E27FC236}">
                <a16:creationId xmlns:a16="http://schemas.microsoft.com/office/drawing/2014/main" id="{D6C31155-444F-24F7-9E3F-64EAD1482924}"/>
              </a:ext>
              <a:ext uri="{C183D7F6-B498-43B3-948B-1728B52AA6E4}">
                <adec:decorative xmlns:adec="http://schemas.microsoft.com/office/drawing/2017/decorative" val="1"/>
              </a:ext>
            </a:extLst>
          </p:cNvPr>
          <p:cNvGrpSpPr/>
          <p:nvPr/>
        </p:nvGrpSpPr>
        <p:grpSpPr>
          <a:xfrm>
            <a:off x="7121209" y="1445504"/>
            <a:ext cx="680617" cy="680617"/>
            <a:chOff x="7121209" y="1445504"/>
            <a:chExt cx="680617" cy="680617"/>
          </a:xfrm>
        </p:grpSpPr>
        <p:sp>
          <p:nvSpPr>
            <p:cNvPr id="30" name="Oval 29">
              <a:extLst>
                <a:ext uri="{FF2B5EF4-FFF2-40B4-BE49-F238E27FC236}">
                  <a16:creationId xmlns:a16="http://schemas.microsoft.com/office/drawing/2014/main" id="{4534CFC9-C211-D07B-85E3-0C0226E04CB0}"/>
                </a:ext>
              </a:extLst>
            </p:cNvPr>
            <p:cNvSpPr/>
            <p:nvPr/>
          </p:nvSpPr>
          <p:spPr>
            <a:xfrm>
              <a:off x="7121209" y="1445504"/>
              <a:ext cx="680617" cy="680617"/>
            </a:xfrm>
            <a:prstGeom prst="ellipse">
              <a:avLst/>
            </a:pr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41" name="Graphic 40">
              <a:extLst>
                <a:ext uri="{FF2B5EF4-FFF2-40B4-BE49-F238E27FC236}">
                  <a16:creationId xmlns:a16="http://schemas.microsoft.com/office/drawing/2014/main" id="{88A5E5E3-7F5F-4C93-C8CE-6AC1D2EC16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0141" y="1557174"/>
              <a:ext cx="429620" cy="429620"/>
            </a:xfrm>
            <a:prstGeom prst="rect">
              <a:avLst/>
            </a:prstGeom>
          </p:spPr>
        </p:pic>
      </p:grpSp>
      <p:grpSp>
        <p:nvGrpSpPr>
          <p:cNvPr id="48" name="Group 47">
            <a:extLst>
              <a:ext uri="{FF2B5EF4-FFF2-40B4-BE49-F238E27FC236}">
                <a16:creationId xmlns:a16="http://schemas.microsoft.com/office/drawing/2014/main" id="{94840953-72CF-B3A2-1294-2E5F827C2227}"/>
              </a:ext>
              <a:ext uri="{C183D7F6-B498-43B3-948B-1728B52AA6E4}">
                <adec:decorative xmlns:adec="http://schemas.microsoft.com/office/drawing/2017/decorative" val="1"/>
              </a:ext>
            </a:extLst>
          </p:cNvPr>
          <p:cNvGrpSpPr/>
          <p:nvPr/>
        </p:nvGrpSpPr>
        <p:grpSpPr>
          <a:xfrm>
            <a:off x="9852241" y="1445504"/>
            <a:ext cx="680617" cy="680617"/>
            <a:chOff x="9852241" y="1445504"/>
            <a:chExt cx="680617" cy="680617"/>
          </a:xfrm>
        </p:grpSpPr>
        <p:sp>
          <p:nvSpPr>
            <p:cNvPr id="33" name="Oval 32">
              <a:extLst>
                <a:ext uri="{FF2B5EF4-FFF2-40B4-BE49-F238E27FC236}">
                  <a16:creationId xmlns:a16="http://schemas.microsoft.com/office/drawing/2014/main" id="{76F6BAD7-2A13-8428-58A2-A6F98D1D2D77}"/>
                </a:ext>
              </a:extLst>
            </p:cNvPr>
            <p:cNvSpPr/>
            <p:nvPr/>
          </p:nvSpPr>
          <p:spPr>
            <a:xfrm>
              <a:off x="9852241" y="1445504"/>
              <a:ext cx="680617" cy="680617"/>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43" name="Graphic 42">
              <a:extLst>
                <a:ext uri="{FF2B5EF4-FFF2-40B4-BE49-F238E27FC236}">
                  <a16:creationId xmlns:a16="http://schemas.microsoft.com/office/drawing/2014/main" id="{DF59E92A-1F57-C5C6-912D-56FC8F183A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89398" y="1582661"/>
              <a:ext cx="406303" cy="406303"/>
            </a:xfrm>
            <a:prstGeom prst="rect">
              <a:avLst/>
            </a:prstGeom>
          </p:spPr>
        </p:pic>
      </p:grpSp>
    </p:spTree>
    <p:extLst>
      <p:ext uri="{BB962C8B-B14F-4D97-AF65-F5344CB8AC3E}">
        <p14:creationId xmlns:p14="http://schemas.microsoft.com/office/powerpoint/2010/main" val="405913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4596C457-E6E7-E613-58EA-B451911BAF4B}"/>
              </a:ext>
            </a:extLst>
          </p:cNvPr>
          <p:cNvSpPr txBox="1">
            <a:spLocks noGrp="1"/>
          </p:cNvSpPr>
          <p:nvPr>
            <p:ph type="title" idx="4294967295"/>
          </p:nvPr>
        </p:nvSpPr>
        <p:spPr>
          <a:xfrm>
            <a:off x="1407095" y="585788"/>
            <a:ext cx="9374636"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NZ" sz="3200" b="0" i="0" u="none" strike="noStrike" kern="1200" cap="none" spc="-50" normalizeH="0" baseline="0" noProof="0" dirty="0">
                <a:ln w="3175">
                  <a:noFill/>
                </a:ln>
                <a:solidFill>
                  <a:schemeClr val="tx1"/>
                </a:solidFill>
                <a:effectLst/>
                <a:uLnTx/>
                <a:uFillTx/>
                <a:latin typeface="+mj-lt"/>
                <a:ea typeface="+mn-ea"/>
                <a:cs typeface="Segoe UI" pitchFamily="34" charset="0"/>
              </a:rPr>
              <a:t>Lay the foundation for continuous learning and an intelligent progression of AI skills</a:t>
            </a:r>
            <a:endParaRPr kumimoji="0" lang="en-CA" sz="3200" b="0" i="0" u="none" strike="noStrike" kern="1200" cap="none" spc="0" normalizeH="0" baseline="0" noProof="0" dirty="0">
              <a:ln w="3175">
                <a:noFill/>
              </a:ln>
              <a:solidFill>
                <a:schemeClr val="tx1"/>
              </a:solidFill>
              <a:effectLst/>
              <a:uLnTx/>
              <a:uFillTx/>
              <a:latin typeface="+mj-lt"/>
              <a:ea typeface="+mn-ea"/>
              <a:cs typeface="Segoe UI Semibold" panose="020B0502040204020203" pitchFamily="34" charset="0"/>
            </a:endParaRPr>
          </a:p>
        </p:txBody>
      </p:sp>
      <p:sp>
        <p:nvSpPr>
          <p:cNvPr id="33" name="Rectangle 32">
            <a:extLst>
              <a:ext uri="{FF2B5EF4-FFF2-40B4-BE49-F238E27FC236}">
                <a16:creationId xmlns:a16="http://schemas.microsoft.com/office/drawing/2014/main" id="{64B4B407-BDDB-5BD0-7D9C-8F18EC0C717F}"/>
              </a:ext>
              <a:ext uri="{C183D7F6-B498-43B3-948B-1728B52AA6E4}">
                <adec:decorative xmlns:adec="http://schemas.microsoft.com/office/drawing/2017/decorative" val="1"/>
              </a:ext>
            </a:extLst>
          </p:cNvPr>
          <p:cNvSpPr/>
          <p:nvPr/>
        </p:nvSpPr>
        <p:spPr>
          <a:xfrm>
            <a:off x="3253757" y="3922822"/>
            <a:ext cx="6876403" cy="828860"/>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0" name="Freeform: Shape 42">
            <a:extLst>
              <a:ext uri="{FF2B5EF4-FFF2-40B4-BE49-F238E27FC236}">
                <a16:creationId xmlns:a16="http://schemas.microsoft.com/office/drawing/2014/main" id="{3A58ABF1-2BB0-820E-2F53-12B15FF3836D}"/>
              </a:ext>
              <a:ext uri="{C183D7F6-B498-43B3-948B-1728B52AA6E4}">
                <adec:decorative xmlns:adec="http://schemas.microsoft.com/office/drawing/2017/decorative" val="1"/>
              </a:ext>
            </a:extLst>
          </p:cNvPr>
          <p:cNvSpPr/>
          <p:nvPr/>
        </p:nvSpPr>
        <p:spPr>
          <a:xfrm>
            <a:off x="1231338" y="3924049"/>
            <a:ext cx="3813009" cy="827630"/>
          </a:xfrm>
          <a:custGeom>
            <a:avLst/>
            <a:gdLst>
              <a:gd name="connsiteX0" fmla="*/ 2175034 w 2175033"/>
              <a:gd name="connsiteY0" fmla="*/ 522351 h 522350"/>
              <a:gd name="connsiteX1" fmla="*/ 1873472 w 2175033"/>
              <a:gd name="connsiteY1" fmla="*/ 0 h 522350"/>
              <a:gd name="connsiteX2" fmla="*/ 301562 w 2175033"/>
              <a:gd name="connsiteY2" fmla="*/ 0 h 522350"/>
              <a:gd name="connsiteX3" fmla="*/ 0 w 2175033"/>
              <a:gd name="connsiteY3" fmla="*/ 522351 h 522350"/>
              <a:gd name="connsiteX4" fmla="*/ 2175034 w 2175033"/>
              <a:gd name="connsiteY4" fmla="*/ 522351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033" h="522350">
                <a:moveTo>
                  <a:pt x="2175034" y="522351"/>
                </a:moveTo>
                <a:lnTo>
                  <a:pt x="1873472" y="0"/>
                </a:lnTo>
                <a:lnTo>
                  <a:pt x="301562" y="0"/>
                </a:lnTo>
                <a:lnTo>
                  <a:pt x="0" y="522351"/>
                </a:lnTo>
                <a:lnTo>
                  <a:pt x="2175034" y="522351"/>
                </a:lnTo>
                <a:close/>
              </a:path>
            </a:pathLst>
          </a:cu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59" name="Oval 58">
            <a:extLst>
              <a:ext uri="{FF2B5EF4-FFF2-40B4-BE49-F238E27FC236}">
                <a16:creationId xmlns:a16="http://schemas.microsoft.com/office/drawing/2014/main" id="{D1029A64-502C-991C-A02B-379E6536193B}"/>
              </a:ext>
              <a:ext uri="{C183D7F6-B498-43B3-948B-1728B52AA6E4}">
                <adec:decorative xmlns:adec="http://schemas.microsoft.com/office/drawing/2017/decorative" val="0"/>
              </a:ext>
            </a:extLst>
          </p:cNvPr>
          <p:cNvSpPr/>
          <p:nvPr/>
        </p:nvSpPr>
        <p:spPr>
          <a:xfrm>
            <a:off x="3001204" y="4064614"/>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1</a:t>
            </a:r>
          </a:p>
        </p:txBody>
      </p:sp>
      <p:sp>
        <p:nvSpPr>
          <p:cNvPr id="55" name="TextBox 54">
            <a:extLst>
              <a:ext uri="{FF2B5EF4-FFF2-40B4-BE49-F238E27FC236}">
                <a16:creationId xmlns:a16="http://schemas.microsoft.com/office/drawing/2014/main" id="{7C711478-FB9B-62E2-7CE9-317776C68173}"/>
              </a:ext>
            </a:extLst>
          </p:cNvPr>
          <p:cNvSpPr txBox="1"/>
          <p:nvPr/>
        </p:nvSpPr>
        <p:spPr>
          <a:xfrm>
            <a:off x="2283202" y="4287964"/>
            <a:ext cx="1709280" cy="27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Semibold" panose="020B0502040204020203" pitchFamily="34" charset="0"/>
                <a:ea typeface="+mn-ea"/>
                <a:cs typeface="Segoe UI Semibold" panose="020B0502040204020203" pitchFamily="34" charset="0"/>
              </a:rPr>
              <a:t>Individual value</a:t>
            </a:r>
          </a:p>
        </p:txBody>
      </p:sp>
      <p:sp>
        <p:nvSpPr>
          <p:cNvPr id="34" name="TextBox 33">
            <a:extLst>
              <a:ext uri="{FF2B5EF4-FFF2-40B4-BE49-F238E27FC236}">
                <a16:creationId xmlns:a16="http://schemas.microsoft.com/office/drawing/2014/main" id="{ADFF1A4A-FC21-8342-4389-C279FCB8729B}"/>
              </a:ext>
            </a:extLst>
          </p:cNvPr>
          <p:cNvSpPr txBox="1"/>
          <p:nvPr/>
        </p:nvSpPr>
        <p:spPr>
          <a:xfrm>
            <a:off x="3992483" y="4071868"/>
            <a:ext cx="2362509"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Foundational</a:t>
            </a:r>
            <a:br>
              <a:rPr kumimoji="0" lang="en-US" sz="1600" b="0" i="0" u="none" strike="noStrike" kern="1200" cap="none" spc="0" normalizeH="0" baseline="0" noProof="0" dirty="0">
                <a:ln>
                  <a:noFill/>
                </a:ln>
                <a:solidFill>
                  <a:srgbClr val="0078D4"/>
                </a:solidFill>
                <a:effectLst/>
                <a:uLnTx/>
                <a:uFillTx/>
                <a:latin typeface="Segoe UI Semibold"/>
                <a:ea typeface="+mn-ea"/>
                <a:cs typeface="+mn-cs"/>
              </a:rPr>
            </a:b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skills</a:t>
            </a:r>
            <a:endParaRPr kumimoji="0" lang="en-US" sz="1800" b="0" i="0" u="none" strike="noStrike" kern="1200" cap="none" spc="0" normalizeH="0" baseline="0" noProof="0" dirty="0">
              <a:ln>
                <a:noFill/>
              </a:ln>
              <a:solidFill>
                <a:srgbClr val="0078D4"/>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246FD0B4-FB42-D850-89BE-022D3BB353CD}"/>
              </a:ext>
            </a:extLst>
          </p:cNvPr>
          <p:cNvSpPr txBox="1"/>
          <p:nvPr/>
        </p:nvSpPr>
        <p:spPr>
          <a:xfrm>
            <a:off x="6602151" y="4118427"/>
            <a:ext cx="4003824" cy="43765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Inspire quick wins to reach value tipping point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Master basic prompts (e.g., summarization, revision)</a:t>
            </a:r>
          </a:p>
        </p:txBody>
      </p:sp>
      <p:sp>
        <p:nvSpPr>
          <p:cNvPr id="38" name="Rectangle 37">
            <a:extLst>
              <a:ext uri="{FF2B5EF4-FFF2-40B4-BE49-F238E27FC236}">
                <a16:creationId xmlns:a16="http://schemas.microsoft.com/office/drawing/2014/main" id="{D544792E-86E3-4993-6D3B-887E6A481522}"/>
              </a:ext>
              <a:ext uri="{C183D7F6-B498-43B3-948B-1728B52AA6E4}">
                <adec:decorative xmlns:adec="http://schemas.microsoft.com/office/drawing/2017/decorative" val="1"/>
              </a:ext>
            </a:extLst>
          </p:cNvPr>
          <p:cNvSpPr/>
          <p:nvPr/>
        </p:nvSpPr>
        <p:spPr>
          <a:xfrm>
            <a:off x="3253757" y="3007228"/>
            <a:ext cx="6876404" cy="828860"/>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9" name="Freeform: Shape 41">
            <a:extLst>
              <a:ext uri="{FF2B5EF4-FFF2-40B4-BE49-F238E27FC236}">
                <a16:creationId xmlns:a16="http://schemas.microsoft.com/office/drawing/2014/main" id="{168D17F0-A0FB-0A40-A96F-12122ACF212A}"/>
              </a:ext>
              <a:ext uri="{C183D7F6-B498-43B3-948B-1728B52AA6E4}">
                <adec:decorative xmlns:adec="http://schemas.microsoft.com/office/drawing/2017/decorative" val="1"/>
              </a:ext>
            </a:extLst>
          </p:cNvPr>
          <p:cNvSpPr/>
          <p:nvPr/>
        </p:nvSpPr>
        <p:spPr>
          <a:xfrm>
            <a:off x="1816941" y="3007225"/>
            <a:ext cx="2641806" cy="827630"/>
          </a:xfrm>
          <a:custGeom>
            <a:avLst/>
            <a:gdLst>
              <a:gd name="connsiteX0" fmla="*/ 301561 w 1506950"/>
              <a:gd name="connsiteY0" fmla="*/ 0 h 522350"/>
              <a:gd name="connsiteX1" fmla="*/ 0 w 1506950"/>
              <a:gd name="connsiteY1" fmla="*/ 522351 h 522350"/>
              <a:gd name="connsiteX2" fmla="*/ 1506950 w 1506950"/>
              <a:gd name="connsiteY2" fmla="*/ 522351 h 522350"/>
              <a:gd name="connsiteX3" fmla="*/ 1205389 w 1506950"/>
              <a:gd name="connsiteY3" fmla="*/ 0 h 522350"/>
              <a:gd name="connsiteX4" fmla="*/ 301561 w 1506950"/>
              <a:gd name="connsiteY4" fmla="*/ 0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950" h="522350">
                <a:moveTo>
                  <a:pt x="301561" y="0"/>
                </a:moveTo>
                <a:lnTo>
                  <a:pt x="0" y="522351"/>
                </a:lnTo>
                <a:lnTo>
                  <a:pt x="1506950" y="522351"/>
                </a:lnTo>
                <a:lnTo>
                  <a:pt x="1205389" y="0"/>
                </a:lnTo>
                <a:lnTo>
                  <a:pt x="301561" y="0"/>
                </a:ln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58" name="Oval 57">
            <a:extLst>
              <a:ext uri="{FF2B5EF4-FFF2-40B4-BE49-F238E27FC236}">
                <a16:creationId xmlns:a16="http://schemas.microsoft.com/office/drawing/2014/main" id="{0DE858AC-B7A5-814F-0C6D-91F76C95A9B9}"/>
              </a:ext>
              <a:ext uri="{C183D7F6-B498-43B3-948B-1728B52AA6E4}">
                <adec:decorative xmlns:adec="http://schemas.microsoft.com/office/drawing/2017/decorative" val="0"/>
              </a:ext>
            </a:extLst>
          </p:cNvPr>
          <p:cNvSpPr/>
          <p:nvPr/>
        </p:nvSpPr>
        <p:spPr>
          <a:xfrm>
            <a:off x="3001204" y="3058900"/>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2</a:t>
            </a:r>
          </a:p>
        </p:txBody>
      </p:sp>
      <p:cxnSp>
        <p:nvCxnSpPr>
          <p:cNvPr id="41" name="Straight Connector 40">
            <a:extLst>
              <a:ext uri="{FF2B5EF4-FFF2-40B4-BE49-F238E27FC236}">
                <a16:creationId xmlns:a16="http://schemas.microsoft.com/office/drawing/2014/main" id="{2FF7B892-BFC4-6E90-8FA5-6D6BD95601B8}"/>
              </a:ext>
              <a:ext uri="{C183D7F6-B498-43B3-948B-1728B52AA6E4}">
                <adec:decorative xmlns:adec="http://schemas.microsoft.com/office/drawing/2017/decorative" val="1"/>
              </a:ext>
            </a:extLst>
          </p:cNvPr>
          <p:cNvCxnSpPr>
            <a:cxnSpLocks/>
          </p:cNvCxnSpPr>
          <p:nvPr/>
        </p:nvCxnSpPr>
        <p:spPr>
          <a:xfrm>
            <a:off x="6501256" y="3098765"/>
            <a:ext cx="0" cy="645787"/>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5EA9DAA-7464-6343-61FB-07C7E5BDE6E3}"/>
              </a:ext>
            </a:extLst>
          </p:cNvPr>
          <p:cNvSpPr txBox="1"/>
          <p:nvPr/>
        </p:nvSpPr>
        <p:spPr>
          <a:xfrm>
            <a:off x="2283202" y="3281365"/>
            <a:ext cx="1709280" cy="27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Semibold" panose="020B0502040204020203" pitchFamily="34" charset="0"/>
                <a:ea typeface="+mn-ea"/>
                <a:cs typeface="Segoe UI Semibold" panose="020B0502040204020203" pitchFamily="34" charset="0"/>
              </a:rPr>
              <a:t>Departmental value</a:t>
            </a:r>
          </a:p>
        </p:txBody>
      </p:sp>
      <p:sp>
        <p:nvSpPr>
          <p:cNvPr id="39" name="TextBox 38">
            <a:extLst>
              <a:ext uri="{FF2B5EF4-FFF2-40B4-BE49-F238E27FC236}">
                <a16:creationId xmlns:a16="http://schemas.microsoft.com/office/drawing/2014/main" id="{2672AB03-87EE-D9D7-8178-1AF53CE235B6}"/>
              </a:ext>
            </a:extLst>
          </p:cNvPr>
          <p:cNvSpPr txBox="1"/>
          <p:nvPr/>
        </p:nvSpPr>
        <p:spPr>
          <a:xfrm>
            <a:off x="4710484" y="3156274"/>
            <a:ext cx="1644508"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Departmental skills</a:t>
            </a:r>
          </a:p>
        </p:txBody>
      </p:sp>
      <p:sp>
        <p:nvSpPr>
          <p:cNvPr id="40" name="TextBox 39">
            <a:extLst>
              <a:ext uri="{FF2B5EF4-FFF2-40B4-BE49-F238E27FC236}">
                <a16:creationId xmlns:a16="http://schemas.microsoft.com/office/drawing/2014/main" id="{BFE1947E-12B8-6ED3-FACC-C13AD30A496B}"/>
              </a:ext>
            </a:extLst>
          </p:cNvPr>
          <p:cNvSpPr txBox="1"/>
          <p:nvPr/>
        </p:nvSpPr>
        <p:spPr>
          <a:xfrm>
            <a:off x="6602152" y="3202833"/>
            <a:ext cx="3134583" cy="43765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Use role-specific and multi-step prompts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Extend usage to role-based processes</a:t>
            </a:r>
          </a:p>
        </p:txBody>
      </p:sp>
      <p:sp>
        <p:nvSpPr>
          <p:cNvPr id="45" name="Rectangle 44">
            <a:extLst>
              <a:ext uri="{FF2B5EF4-FFF2-40B4-BE49-F238E27FC236}">
                <a16:creationId xmlns:a16="http://schemas.microsoft.com/office/drawing/2014/main" id="{28BD862C-412E-BB66-F4A7-3ECBC9D08A54}"/>
              </a:ext>
              <a:ext uri="{C183D7F6-B498-43B3-948B-1728B52AA6E4}">
                <adec:decorative xmlns:adec="http://schemas.microsoft.com/office/drawing/2017/decorative" val="1"/>
              </a:ext>
            </a:extLst>
          </p:cNvPr>
          <p:cNvSpPr/>
          <p:nvPr/>
        </p:nvSpPr>
        <p:spPr>
          <a:xfrm>
            <a:off x="3253757" y="2040923"/>
            <a:ext cx="6876404" cy="877112"/>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1" name="Freeform: Shape 56">
            <a:extLst>
              <a:ext uri="{FF2B5EF4-FFF2-40B4-BE49-F238E27FC236}">
                <a16:creationId xmlns:a16="http://schemas.microsoft.com/office/drawing/2014/main" id="{2870F01E-73CE-DDD2-260E-158215647DC0}"/>
              </a:ext>
              <a:ext uri="{C183D7F6-B498-43B3-948B-1728B52AA6E4}">
                <adec:decorative xmlns:adec="http://schemas.microsoft.com/office/drawing/2017/decorative" val="1"/>
              </a:ext>
            </a:extLst>
          </p:cNvPr>
          <p:cNvSpPr/>
          <p:nvPr/>
        </p:nvSpPr>
        <p:spPr>
          <a:xfrm>
            <a:off x="2402709" y="1767136"/>
            <a:ext cx="1470267" cy="1150899"/>
          </a:xfrm>
          <a:custGeom>
            <a:avLst/>
            <a:gdLst>
              <a:gd name="connsiteX0" fmla="*/ 838676 w 838676"/>
              <a:gd name="connsiteY0" fmla="*/ 726377 h 726376"/>
              <a:gd name="connsiteX1" fmla="*/ 419290 w 838676"/>
              <a:gd name="connsiteY1" fmla="*/ 0 h 726376"/>
              <a:gd name="connsiteX2" fmla="*/ 0 w 838676"/>
              <a:gd name="connsiteY2" fmla="*/ 726377 h 726376"/>
              <a:gd name="connsiteX3" fmla="*/ 838676 w 838676"/>
              <a:gd name="connsiteY3" fmla="*/ 726377 h 726376"/>
            </a:gdLst>
            <a:ahLst/>
            <a:cxnLst>
              <a:cxn ang="0">
                <a:pos x="connsiteX0" y="connsiteY0"/>
              </a:cxn>
              <a:cxn ang="0">
                <a:pos x="connsiteX1" y="connsiteY1"/>
              </a:cxn>
              <a:cxn ang="0">
                <a:pos x="connsiteX2" y="connsiteY2"/>
              </a:cxn>
              <a:cxn ang="0">
                <a:pos x="connsiteX3" y="connsiteY3"/>
              </a:cxn>
            </a:cxnLst>
            <a:rect l="l" t="t" r="r" b="b"/>
            <a:pathLst>
              <a:path w="838676" h="726376">
                <a:moveTo>
                  <a:pt x="838676" y="726377"/>
                </a:moveTo>
                <a:lnTo>
                  <a:pt x="419290" y="0"/>
                </a:lnTo>
                <a:lnTo>
                  <a:pt x="0" y="726377"/>
                </a:lnTo>
                <a:lnTo>
                  <a:pt x="838676" y="726377"/>
                </a:lnTo>
                <a:close/>
              </a:path>
            </a:pathLst>
          </a:cu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56" name="Oval 55">
            <a:extLst>
              <a:ext uri="{FF2B5EF4-FFF2-40B4-BE49-F238E27FC236}">
                <a16:creationId xmlns:a16="http://schemas.microsoft.com/office/drawing/2014/main" id="{C40288F8-1465-25F9-3B7B-27782AED8ED7}"/>
              </a:ext>
              <a:ext uri="{C183D7F6-B498-43B3-948B-1728B52AA6E4}">
                <adec:decorative xmlns:adec="http://schemas.microsoft.com/office/drawing/2017/decorative" val="0"/>
              </a:ext>
            </a:extLst>
          </p:cNvPr>
          <p:cNvSpPr/>
          <p:nvPr/>
        </p:nvSpPr>
        <p:spPr>
          <a:xfrm>
            <a:off x="3001204" y="2199040"/>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3</a:t>
            </a:r>
          </a:p>
        </p:txBody>
      </p:sp>
      <p:cxnSp>
        <p:nvCxnSpPr>
          <p:cNvPr id="47" name="Straight Connector 46">
            <a:extLst>
              <a:ext uri="{FF2B5EF4-FFF2-40B4-BE49-F238E27FC236}">
                <a16:creationId xmlns:a16="http://schemas.microsoft.com/office/drawing/2014/main" id="{6A1EB445-22C4-BBF4-D210-7AD0DD30182C}"/>
              </a:ext>
              <a:ext uri="{C183D7F6-B498-43B3-948B-1728B52AA6E4}">
                <adec:decorative xmlns:adec="http://schemas.microsoft.com/office/drawing/2017/decorative" val="1"/>
              </a:ext>
            </a:extLst>
          </p:cNvPr>
          <p:cNvCxnSpPr>
            <a:cxnSpLocks/>
          </p:cNvCxnSpPr>
          <p:nvPr/>
        </p:nvCxnSpPr>
        <p:spPr>
          <a:xfrm>
            <a:off x="6501256" y="2137788"/>
            <a:ext cx="0" cy="683382"/>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A5B248E-A6FF-D4B7-479D-37E3A4BF0647}"/>
              </a:ext>
              <a:ext uri="{C183D7F6-B498-43B3-948B-1728B52AA6E4}">
                <adec:decorative xmlns:adec="http://schemas.microsoft.com/office/drawing/2017/decorative" val="1"/>
              </a:ext>
            </a:extLst>
          </p:cNvPr>
          <p:cNvCxnSpPr>
            <a:cxnSpLocks/>
          </p:cNvCxnSpPr>
          <p:nvPr/>
        </p:nvCxnSpPr>
        <p:spPr>
          <a:xfrm>
            <a:off x="6501256" y="4014358"/>
            <a:ext cx="0" cy="645787"/>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857F180-FFE0-F646-2928-8CA17F4B622F}"/>
              </a:ext>
            </a:extLst>
          </p:cNvPr>
          <p:cNvSpPr txBox="1"/>
          <p:nvPr/>
        </p:nvSpPr>
        <p:spPr>
          <a:xfrm>
            <a:off x="2647549" y="2492117"/>
            <a:ext cx="9805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Segoe UI Semibold" panose="020B0502040204020203" pitchFamily="34" charset="0"/>
                <a:ea typeface="+mn-ea"/>
                <a:cs typeface="Segoe UI Semibold" panose="020B0502040204020203" pitchFamily="34" charset="0"/>
              </a:rPr>
              <a:t>Org value</a:t>
            </a:r>
          </a:p>
        </p:txBody>
      </p:sp>
      <p:sp>
        <p:nvSpPr>
          <p:cNvPr id="46" name="TextBox 45">
            <a:extLst>
              <a:ext uri="{FF2B5EF4-FFF2-40B4-BE49-F238E27FC236}">
                <a16:creationId xmlns:a16="http://schemas.microsoft.com/office/drawing/2014/main" id="{6B93AB17-184E-4673-DD68-0139AE9DB6C9}"/>
              </a:ext>
            </a:extLst>
          </p:cNvPr>
          <p:cNvSpPr txBox="1"/>
          <p:nvPr/>
        </p:nvSpPr>
        <p:spPr>
          <a:xfrm>
            <a:off x="3992483" y="2214095"/>
            <a:ext cx="2362509"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Advanced</a:t>
            </a:r>
            <a:endParaRPr kumimoji="0" lang="en-US" sz="1800" b="0" i="0" u="none" strike="noStrike" kern="1200" cap="none" spc="0" normalizeH="0" baseline="0" noProof="0" dirty="0">
              <a:ln>
                <a:noFill/>
              </a:ln>
              <a:solidFill>
                <a:srgbClr val="0078D4"/>
              </a:solidFill>
              <a:effectLst/>
              <a:uLnTx/>
              <a:uFillTx/>
              <a:latin typeface="Segoe U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skills</a:t>
            </a:r>
            <a:endParaRPr kumimoji="0" lang="en-US" sz="1800" b="0" i="0" u="none" strike="noStrike" kern="1200" cap="none" spc="0" normalizeH="0" baseline="0" noProof="0" dirty="0">
              <a:ln>
                <a:noFill/>
              </a:ln>
              <a:solidFill>
                <a:srgbClr val="0078D4"/>
              </a:solidFill>
              <a:effectLst/>
              <a:uLnTx/>
              <a:uFillTx/>
              <a:latin typeface="Segoe UI"/>
              <a:ea typeface="+mn-ea"/>
              <a:cs typeface="+mn-cs"/>
            </a:endParaRPr>
          </a:p>
        </p:txBody>
      </p:sp>
      <p:sp>
        <p:nvSpPr>
          <p:cNvPr id="48" name="TextBox 47">
            <a:extLst>
              <a:ext uri="{FF2B5EF4-FFF2-40B4-BE49-F238E27FC236}">
                <a16:creationId xmlns:a16="http://schemas.microsoft.com/office/drawing/2014/main" id="{67029A84-25FD-4BA0-C91D-E3E4C0F51F7D}"/>
              </a:ext>
            </a:extLst>
          </p:cNvPr>
          <p:cNvSpPr txBox="1"/>
          <p:nvPr/>
        </p:nvSpPr>
        <p:spPr>
          <a:xfrm>
            <a:off x="6602151" y="2260653"/>
            <a:ext cx="3757177" cy="43765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Generate synergies across departments with extensibility</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Streamline and automate cross-business process flows</a:t>
            </a:r>
          </a:p>
        </p:txBody>
      </p:sp>
      <p:sp useBgFill="1">
        <p:nvSpPr>
          <p:cNvPr id="12" name="Rounded Rectangle 1">
            <a:extLst>
              <a:ext uri="{FF2B5EF4-FFF2-40B4-BE49-F238E27FC236}">
                <a16:creationId xmlns:a16="http://schemas.microsoft.com/office/drawing/2014/main" id="{5AD4789F-5D5E-3228-C7FB-FD9BD74F9425}"/>
              </a:ext>
              <a:ext uri="{C183D7F6-B498-43B3-948B-1728B52AA6E4}">
                <adec:decorative xmlns:adec="http://schemas.microsoft.com/office/drawing/2017/decorative" val="1"/>
              </a:ext>
            </a:extLst>
          </p:cNvPr>
          <p:cNvSpPr/>
          <p:nvPr/>
        </p:nvSpPr>
        <p:spPr bwMode="auto">
          <a:xfrm>
            <a:off x="495300" y="5083213"/>
            <a:ext cx="11201400" cy="1028856"/>
          </a:xfrm>
          <a:prstGeom prst="roundRect">
            <a:avLst>
              <a:gd name="adj" fmla="val 1002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Oval 12">
            <a:extLst>
              <a:ext uri="{FF2B5EF4-FFF2-40B4-BE49-F238E27FC236}">
                <a16:creationId xmlns:a16="http://schemas.microsoft.com/office/drawing/2014/main" id="{623930D3-8486-8774-3DAE-03977F80003B}"/>
              </a:ext>
              <a:ext uri="{C183D7F6-B498-43B3-948B-1728B52AA6E4}">
                <adec:decorative xmlns:adec="http://schemas.microsoft.com/office/drawing/2017/decorative" val="0"/>
              </a:ext>
            </a:extLst>
          </p:cNvPr>
          <p:cNvSpPr/>
          <p:nvPr/>
        </p:nvSpPr>
        <p:spPr>
          <a:xfrm>
            <a:off x="830710"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200" b="1" dirty="0">
                <a:solidFill>
                  <a:srgbClr val="FFFFFF"/>
                </a:solidFill>
                <a:latin typeface="Segoe UI Semibold" panose="020B0502040204020203" pitchFamily="34" charset="0"/>
                <a:cs typeface="Segoe UI Semibold" panose="020B0502040204020203" pitchFamily="34" charset="0"/>
              </a:rPr>
              <a:t>1</a:t>
            </a:r>
          </a:p>
        </p:txBody>
      </p:sp>
      <p:sp>
        <p:nvSpPr>
          <p:cNvPr id="14" name="TextBox 13">
            <a:extLst>
              <a:ext uri="{FF2B5EF4-FFF2-40B4-BE49-F238E27FC236}">
                <a16:creationId xmlns:a16="http://schemas.microsoft.com/office/drawing/2014/main" id="{F4712B3F-65AA-B103-BEA3-40FD18386011}"/>
              </a:ext>
            </a:extLst>
          </p:cNvPr>
          <p:cNvSpPr txBox="1"/>
          <p:nvPr/>
        </p:nvSpPr>
        <p:spPr>
          <a:xfrm>
            <a:off x="1142751" y="5238677"/>
            <a:ext cx="2310516" cy="738664"/>
          </a:xfrm>
          <a:prstGeom prst="rect">
            <a:avLst/>
          </a:prstGeom>
          <a:noFill/>
        </p:spPr>
        <p:txBody>
          <a:bodyPr wrap="square" lIns="91440" tIns="45720" rIns="91440" bIns="45720" rtlCol="0" anchor="t">
            <a:spAutoFit/>
          </a:bodyPr>
          <a:lstStyle/>
          <a:p>
            <a:pPr>
              <a:defRPr/>
            </a:pPr>
            <a:r>
              <a:rPr kumimoji="0" lang="en-US" sz="1050" b="0" i="0" u="none" strike="noStrike" kern="1200" cap="none" spc="0" normalizeH="0" baseline="0" noProof="0" dirty="0">
                <a:ln>
                  <a:noFill/>
                </a:ln>
                <a:solidFill>
                  <a:srgbClr val="000000"/>
                </a:solidFill>
                <a:effectLst/>
                <a:uLnTx/>
                <a:uFillTx/>
                <a:latin typeface="Segoe UI"/>
                <a:cs typeface="Segoe UI"/>
              </a:rPr>
              <a:t>Start with </a:t>
            </a:r>
            <a:r>
              <a:rPr kumimoji="0" lang="en-US" sz="1050" b="0" i="0" u="none" strike="noStrike" kern="1200" cap="none" spc="0" normalizeH="0" baseline="0" noProof="0" dirty="0">
                <a:ln>
                  <a:noFill/>
                </a:ln>
                <a:solidFill>
                  <a:srgbClr val="000000"/>
                </a:solidFill>
                <a:effectLst/>
                <a:uLnTx/>
                <a:uFillTx/>
                <a:latin typeface="Segoe UI"/>
                <a:cs typeface="Segoe UI"/>
                <a:hlinkClick r:id="rId3"/>
              </a:rPr>
              <a:t>top 10 Chat prompts</a:t>
            </a:r>
            <a:r>
              <a:rPr kumimoji="0" lang="en-US" sz="1050" b="0" i="0" u="none" strike="noStrike" kern="1200" cap="none" spc="0" normalizeH="0" baseline="0" noProof="0" dirty="0">
                <a:ln>
                  <a:noFill/>
                </a:ln>
                <a:solidFill>
                  <a:srgbClr val="000000"/>
                </a:solidFill>
                <a:effectLst/>
                <a:uLnTx/>
                <a:uFillTx/>
                <a:latin typeface="Segoe UI"/>
                <a:cs typeface="Segoe UI"/>
              </a:rPr>
              <a:t> that deliver immediate success (e.g., summarize a meeting, email thread)​.</a:t>
            </a:r>
          </a:p>
        </p:txBody>
      </p:sp>
      <p:sp>
        <p:nvSpPr>
          <p:cNvPr id="15" name="Oval 14">
            <a:extLst>
              <a:ext uri="{FF2B5EF4-FFF2-40B4-BE49-F238E27FC236}">
                <a16:creationId xmlns:a16="http://schemas.microsoft.com/office/drawing/2014/main" id="{BF93D3D0-F680-B9F4-2355-F22E1AE2BF4F}"/>
              </a:ext>
            </a:extLst>
          </p:cNvPr>
          <p:cNvSpPr/>
          <p:nvPr/>
        </p:nvSpPr>
        <p:spPr>
          <a:xfrm>
            <a:off x="3634572"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dirty="0">
                <a:solidFill>
                  <a:srgbClr val="FFFFFF"/>
                </a:solidFill>
                <a:latin typeface="Segoe UI Semibold" panose="020B0502040204020203" pitchFamily="34" charset="0"/>
                <a:cs typeface="Segoe UI Semibold" panose="020B0502040204020203" pitchFamily="34" charset="0"/>
              </a:rPr>
              <a:t>2</a:t>
            </a:r>
          </a:p>
        </p:txBody>
      </p:sp>
      <p:sp>
        <p:nvSpPr>
          <p:cNvPr id="16" name="TextBox 15">
            <a:extLst>
              <a:ext uri="{FF2B5EF4-FFF2-40B4-BE49-F238E27FC236}">
                <a16:creationId xmlns:a16="http://schemas.microsoft.com/office/drawing/2014/main" id="{ADA95BEA-F048-615B-9767-25910E30F6E4}"/>
              </a:ext>
            </a:extLst>
          </p:cNvPr>
          <p:cNvSpPr txBox="1"/>
          <p:nvPr/>
        </p:nvSpPr>
        <p:spPr>
          <a:xfrm>
            <a:off x="3946614" y="5238677"/>
            <a:ext cx="231629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Use the </a:t>
            </a:r>
            <a:r>
              <a:rPr lang="en-US" sz="1050" b="1" dirty="0">
                <a:solidFill>
                  <a:srgbClr val="0078D4"/>
                </a:solidFill>
                <a:latin typeface="Segoe UI Semibold" panose="020B0502040204020203" pitchFamily="34" charset="0"/>
                <a:cs typeface="Segoe UI Semibold" panose="020B0502040204020203" pitchFamily="34" charset="0"/>
                <a:hlinkClick r:id="rId4">
                  <a:extLst>
                    <a:ext uri="{A12FA001-AC4F-418D-AE19-62706E023703}">
                      <ahyp:hlinkClr xmlns:ahyp="http://schemas.microsoft.com/office/drawing/2018/hyperlinkcolor" val="tx"/>
                    </a:ext>
                  </a:extLst>
                </a:hlinkClick>
              </a:rPr>
              <a:t>Copilot Scenario Library</a:t>
            </a:r>
            <a:r>
              <a:rPr lang="en-US" sz="1050" b="1" dirty="0">
                <a:solidFill>
                  <a:srgbClr val="0078D4"/>
                </a:solidFill>
                <a:latin typeface="Segoe UI Semibold" panose="020B0502040204020203" pitchFamily="34" charset="0"/>
                <a:cs typeface="Segoe UI Semibold" panose="020B0502040204020203" pitchFamily="34" charset="0"/>
              </a:rPr>
              <a:t> </a:t>
            </a:r>
            <a:br>
              <a:rPr kumimoji="0" lang="en-US" sz="1050" b="1" i="0" u="none" strike="noStrike" kern="1200" cap="none" spc="0" normalizeH="0" baseline="0" noProof="0" dirty="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to train users on new departmental use cases and process improvement to impact departmental KPIs.</a:t>
            </a:r>
          </a:p>
        </p:txBody>
      </p:sp>
      <p:sp>
        <p:nvSpPr>
          <p:cNvPr id="23" name="Oval 22">
            <a:extLst>
              <a:ext uri="{FF2B5EF4-FFF2-40B4-BE49-F238E27FC236}">
                <a16:creationId xmlns:a16="http://schemas.microsoft.com/office/drawing/2014/main" id="{55D0133E-F1A2-73EC-2B5E-1050B7E2D2F7}"/>
              </a:ext>
            </a:extLst>
          </p:cNvPr>
          <p:cNvSpPr/>
          <p:nvPr/>
        </p:nvSpPr>
        <p:spPr>
          <a:xfrm>
            <a:off x="6438331"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dirty="0">
                <a:solidFill>
                  <a:srgbClr val="FFFFFF"/>
                </a:solidFill>
                <a:latin typeface="Segoe UI Semibold" panose="020B0502040204020203" pitchFamily="34" charset="0"/>
                <a:cs typeface="Segoe UI Semibold" panose="020B0502040204020203" pitchFamily="34" charset="0"/>
              </a:rPr>
              <a:t>3</a:t>
            </a:r>
          </a:p>
        </p:txBody>
      </p:sp>
      <p:sp>
        <p:nvSpPr>
          <p:cNvPr id="24" name="TextBox 23">
            <a:extLst>
              <a:ext uri="{FF2B5EF4-FFF2-40B4-BE49-F238E27FC236}">
                <a16:creationId xmlns:a16="http://schemas.microsoft.com/office/drawing/2014/main" id="{01FFE47B-C695-6792-7CD0-562CADB17171}"/>
              </a:ext>
            </a:extLst>
          </p:cNvPr>
          <p:cNvSpPr txBox="1"/>
          <p:nvPr/>
        </p:nvSpPr>
        <p:spPr>
          <a:xfrm>
            <a:off x="6750372" y="5238677"/>
            <a:ext cx="225311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Extend to line of business systems to streamline and automate for organizational level impacts on revenue and costs.</a:t>
            </a:r>
          </a:p>
        </p:txBody>
      </p:sp>
      <p:sp>
        <p:nvSpPr>
          <p:cNvPr id="27" name="Rounded Rectangle 26">
            <a:extLst>
              <a:ext uri="{FF2B5EF4-FFF2-40B4-BE49-F238E27FC236}">
                <a16:creationId xmlns:a16="http://schemas.microsoft.com/office/drawing/2014/main" id="{699BE723-974E-CA78-1DC2-B5065FCB2022}"/>
              </a:ext>
              <a:ext uri="{C183D7F6-B498-43B3-948B-1728B52AA6E4}">
                <adec:decorative xmlns:adec="http://schemas.microsoft.com/office/drawing/2017/decorative" val="1"/>
              </a:ext>
            </a:extLst>
          </p:cNvPr>
          <p:cNvSpPr/>
          <p:nvPr/>
        </p:nvSpPr>
        <p:spPr>
          <a:xfrm>
            <a:off x="9042292" y="5177413"/>
            <a:ext cx="2576389" cy="840457"/>
          </a:xfrm>
          <a:prstGeom prst="roundRect">
            <a:avLst>
              <a:gd name="adj" fmla="val 6913"/>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8" name="TextBox 27">
            <a:extLst>
              <a:ext uri="{FF2B5EF4-FFF2-40B4-BE49-F238E27FC236}">
                <a16:creationId xmlns:a16="http://schemas.microsoft.com/office/drawing/2014/main" id="{2B066A25-EBA8-D4DD-1780-882108728AC3}"/>
              </a:ext>
            </a:extLst>
          </p:cNvPr>
          <p:cNvSpPr txBox="1"/>
          <p:nvPr/>
        </p:nvSpPr>
        <p:spPr>
          <a:xfrm>
            <a:off x="9116875" y="5306510"/>
            <a:ext cx="2427222" cy="5770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Segoe UI"/>
                <a:ea typeface="+mn-ea"/>
                <a:cs typeface="Segoe UI"/>
              </a:rPr>
              <a:t>Prioritize peer-to-peer learning through community engagement and knowledge sharing. </a:t>
            </a:r>
            <a:endParaRPr kumimoji="0" lang="en-US" sz="105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26666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40DDE-7A95-8B05-F504-DEA5101DBBA8}"/>
              </a:ext>
            </a:extLst>
          </p:cNvPr>
          <p:cNvSpPr>
            <a:spLocks noGrp="1"/>
          </p:cNvSpPr>
          <p:nvPr>
            <p:ph type="title"/>
          </p:nvPr>
        </p:nvSpPr>
        <p:spPr>
          <a:xfrm>
            <a:off x="588261" y="585216"/>
            <a:ext cx="7421883" cy="553998"/>
          </a:xfrm>
        </p:spPr>
        <p:txBody>
          <a:bodyPr/>
          <a:lstStyle/>
          <a:p>
            <a:r>
              <a:rPr lang="en-US"/>
              <a:t>Engage your users</a:t>
            </a:r>
          </a:p>
        </p:txBody>
      </p:sp>
      <p:sp>
        <p:nvSpPr>
          <p:cNvPr id="14" name="TextBox 13">
            <a:extLst>
              <a:ext uri="{FF2B5EF4-FFF2-40B4-BE49-F238E27FC236}">
                <a16:creationId xmlns:a16="http://schemas.microsoft.com/office/drawing/2014/main" id="{A19BCDC2-DEEF-46C3-EED7-CBF7ABF2E3F5}"/>
              </a:ext>
            </a:extLst>
          </p:cNvPr>
          <p:cNvSpPr txBox="1"/>
          <p:nvPr/>
        </p:nvSpPr>
        <p:spPr>
          <a:xfrm>
            <a:off x="588261" y="1328007"/>
            <a:ext cx="6443800" cy="738664"/>
          </a:xfrm>
          <a:prstGeom prst="rect">
            <a:avLst/>
          </a:prstGeom>
          <a:noFill/>
        </p:spPr>
        <p:txBody>
          <a:bodyPr wrap="square" lIns="0" tIns="0" rIns="0" bIns="0" rtlCol="0">
            <a:spAutoFit/>
          </a:bodyPr>
          <a:lstStyle/>
          <a:p>
            <a:pPr algn="l"/>
            <a:r>
              <a:rPr lang="en-US" sz="1600">
                <a:latin typeface="Segoe UI" panose="020B0502040204020203" pitchFamily="34" charset="0"/>
                <a:cs typeface="Segoe UI" panose="020B0502040204020203" pitchFamily="34" charset="0"/>
              </a:rPr>
              <a:t>We’ve developed a collection of tools and templates for you to get your organization excited about Copilot and quickly realize the full benefits. It includes: </a:t>
            </a:r>
          </a:p>
        </p:txBody>
      </p:sp>
      <p:sp>
        <p:nvSpPr>
          <p:cNvPr id="3" name="TextBox 2">
            <a:extLst>
              <a:ext uri="{FF2B5EF4-FFF2-40B4-BE49-F238E27FC236}">
                <a16:creationId xmlns:a16="http://schemas.microsoft.com/office/drawing/2014/main" id="{52C7E01D-53C8-414D-5864-7777BAA60F80}"/>
              </a:ext>
            </a:extLst>
          </p:cNvPr>
          <p:cNvSpPr txBox="1"/>
          <p:nvPr/>
        </p:nvSpPr>
        <p:spPr>
          <a:xfrm>
            <a:off x="588261" y="2349027"/>
            <a:ext cx="4860361" cy="19287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1" u="none" strike="noStrike" kern="120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User email templates</a:t>
            </a:r>
          </a:p>
          <a:p>
            <a:pPr marR="0" lvl="0" algn="l" defTabSz="914400" rtl="0" eaLnBrk="1" fontAlgn="auto" latinLnBrk="0" hangingPunct="1">
              <a:lnSpc>
                <a:spcPct val="100000"/>
              </a:lnSpc>
              <a:spcBef>
                <a:spcPts val="0"/>
              </a:spcBef>
              <a:spcAft>
                <a:spcPts val="400"/>
              </a:spcAft>
              <a:buClrTx/>
              <a:buSzTx/>
              <a:tabLst/>
              <a:defRPr/>
            </a:pPr>
            <a:r>
              <a:rPr lang="en-US" sz="1400">
                <a:solidFill>
                  <a:srgbClr val="000000"/>
                </a:solidFill>
                <a:latin typeface="Segoe UI" panose="020B0502040204020203" pitchFamily="34" charset="0"/>
                <a:cs typeface="Segoe UI" panose="020B0502040204020203" pitchFamily="34" charset="0"/>
              </a:rPr>
              <a:t>Customizable, role-specific</a:t>
            </a:r>
            <a:r>
              <a:rPr kumimoji="0" lang="en-US" sz="1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 email templates for users in:</a:t>
            </a:r>
          </a:p>
          <a:p>
            <a:pPr marL="284163"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Sales</a:t>
            </a:r>
          </a:p>
          <a:p>
            <a:pPr marL="284163"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defRPr/>
            </a:pPr>
            <a:r>
              <a:rPr lang="en-US" sz="1200">
                <a:solidFill>
                  <a:srgbClr val="000000"/>
                </a:solidFill>
                <a:latin typeface="Segoe UI" panose="020B0502040204020203" pitchFamily="34" charset="0"/>
                <a:cs typeface="Segoe UI" panose="020B0502040204020203" pitchFamily="34" charset="0"/>
              </a:rPr>
              <a:t>Marketing</a:t>
            </a:r>
          </a:p>
          <a:p>
            <a:pPr marL="284163"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IT</a:t>
            </a:r>
            <a:endParaRPr lang="en-US" sz="1200">
              <a:solidFill>
                <a:srgbClr val="000000"/>
              </a:solidFill>
              <a:latin typeface="Segoe UI" panose="020B0502040204020203" pitchFamily="34" charset="0"/>
              <a:cs typeface="Segoe UI" panose="020B0502040204020203" pitchFamily="34" charset="0"/>
            </a:endParaRPr>
          </a:p>
          <a:p>
            <a:pPr marL="284163" indent="-171450">
              <a:spcAft>
                <a:spcPts val="400"/>
              </a:spcAft>
              <a:buFont typeface="Arial" panose="020B0604020202020204" pitchFamily="34" charset="0"/>
              <a:buChar char="•"/>
              <a:defRPr/>
            </a:pPr>
            <a:r>
              <a:rPr lang="en-US" sz="1200">
                <a:solidFill>
                  <a:srgbClr val="000000"/>
                </a:solidFill>
                <a:latin typeface="Segoe UI" panose="020B0502040204020203" pitchFamily="34" charset="0"/>
                <a:cs typeface="Segoe UI" panose="020B0502040204020203" pitchFamily="34" charset="0"/>
              </a:rPr>
              <a:t>Legal</a:t>
            </a:r>
          </a:p>
          <a:p>
            <a:pPr marL="284163" indent="-171450">
              <a:spcAft>
                <a:spcPts val="400"/>
              </a:spcAft>
              <a:buFont typeface="Arial" panose="020B0604020202020204" pitchFamily="34" charset="0"/>
              <a:buChar char="•"/>
              <a:defRPr/>
            </a:pPr>
            <a:r>
              <a:rPr lang="en-US" sz="1200">
                <a:solidFill>
                  <a:srgbClr val="000000"/>
                </a:solidFill>
                <a:latin typeface="Segoe UI" panose="020B0502040204020203" pitchFamily="34" charset="0"/>
                <a:cs typeface="Segoe UI" panose="020B0502040204020203" pitchFamily="34" charset="0"/>
              </a:rPr>
              <a:t>Finance</a:t>
            </a:r>
          </a:p>
          <a:p>
            <a:pPr marL="284163" indent="-171450">
              <a:spcAft>
                <a:spcPts val="400"/>
              </a:spcAft>
              <a:buFont typeface="Arial" panose="020B0604020202020204" pitchFamily="34" charset="0"/>
              <a:buChar char="•"/>
              <a:defRPr/>
            </a:pPr>
            <a:r>
              <a:rPr lang="en-US" sz="1200">
                <a:solidFill>
                  <a:srgbClr val="000000"/>
                </a:solidFill>
                <a:latin typeface="Segoe UI" panose="020B0502040204020203" pitchFamily="34" charset="0"/>
                <a:cs typeface="Segoe UI" panose="020B0502040204020203" pitchFamily="34" charset="0"/>
              </a:rPr>
              <a:t>HR</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75DF7E28-63E7-AA24-CA21-FCAA2EDEE715}"/>
              </a:ext>
            </a:extLst>
          </p:cNvPr>
          <p:cNvSpPr txBox="1"/>
          <p:nvPr/>
        </p:nvSpPr>
        <p:spPr>
          <a:xfrm>
            <a:off x="588261" y="4482505"/>
            <a:ext cx="4768174" cy="1949252"/>
          </a:xfrm>
          <a:prstGeom prst="rect">
            <a:avLst/>
          </a:prstGeom>
          <a:noFill/>
        </p:spPr>
        <p:txBody>
          <a:bodyPr wrap="square" lIns="0" tIns="0" rIns="0" bIns="0" rtlCol="0">
            <a:spAutoFit/>
          </a:bodyPr>
          <a:lstStyle/>
          <a:p>
            <a:pPr defTabSz="914400">
              <a:spcAft>
                <a:spcPts val="400"/>
              </a:spcAft>
              <a:defRPr/>
            </a:pPr>
            <a:r>
              <a:rPr lang="en-US" sz="1600" b="1">
                <a:solidFill>
                  <a:srgbClr val="0078D4"/>
                </a:solidFill>
                <a:latin typeface="Segoe UI Semibold" panose="020B0502040204020203" pitchFamily="34" charset="0"/>
                <a:cs typeface="Segoe UI Semibold" panose="020B0502040204020203" pitchFamily="34" charset="0"/>
              </a:rPr>
              <a:t>Manager resources</a:t>
            </a:r>
          </a:p>
          <a:p>
            <a:pPr marR="0" lvl="0" algn="l" defTabSz="914400" rtl="0" eaLnBrk="1" fontAlgn="auto" latinLnBrk="0" hangingPunct="1">
              <a:lnSpc>
                <a:spcPct val="100000"/>
              </a:lnSpc>
              <a:spcBef>
                <a:spcPts val="0"/>
              </a:spcBef>
              <a:spcAft>
                <a:spcPts val="400"/>
              </a:spcAft>
              <a:buClrTx/>
              <a:buSzTx/>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Resources to send to managers across your organization to inspire and motivate them to drive Copilot user enablement on their teams. Includes:</a:t>
            </a:r>
          </a:p>
          <a:p>
            <a:pPr marL="284163" marR="0" lvl="0" indent="-171450" defTabSz="914400" fontAlgn="auto">
              <a:lnSpc>
                <a:spcPct val="100000"/>
              </a:lnSpc>
              <a:spcBef>
                <a:spcPts val="0"/>
              </a:spcBef>
              <a:spcAft>
                <a:spcPts val="40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Customizable email templates</a:t>
            </a:r>
          </a:p>
          <a:p>
            <a:pPr marL="284163" marR="0" lvl="0" indent="-171450" defTabSz="914400" fontAlgn="auto">
              <a:lnSpc>
                <a:spcPct val="100000"/>
              </a:lnSpc>
              <a:spcBef>
                <a:spcPts val="0"/>
              </a:spcBef>
              <a:spcAft>
                <a:spcPts val="40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Copilot for managers flyer</a:t>
            </a:r>
          </a:p>
          <a:p>
            <a:pPr marL="112713">
              <a:spcAft>
                <a:spcPts val="400"/>
              </a:spcAft>
              <a:defRPr/>
            </a:pPr>
            <a:endParaRPr lang="en-US" sz="1200">
              <a:solidFill>
                <a:srgbClr val="000000"/>
              </a:solidFill>
              <a:latin typeface="Segoe UI" panose="020B0502040204020203" pitchFamily="34" charset="0"/>
              <a:cs typeface="Segoe UI" panose="020B0502040204020203" pitchFamily="34" charset="0"/>
            </a:endParaRPr>
          </a:p>
          <a:p>
            <a:pPr>
              <a:spcAft>
                <a:spcPts val="400"/>
              </a:spcAft>
              <a:defRPr/>
            </a:pPr>
            <a:r>
              <a:rPr lang="en-US" sz="1600" b="1">
                <a:solidFill>
                  <a:srgbClr val="0078D4"/>
                </a:solidFill>
                <a:latin typeface="Segoe UI Semibold" panose="020B0502040204020203" pitchFamily="34" charset="0"/>
                <a:cs typeface="Segoe UI Semibold" panose="020B0502040204020203" pitchFamily="34" charset="0"/>
              </a:rPr>
              <a:t>And more!</a:t>
            </a:r>
          </a:p>
        </p:txBody>
      </p:sp>
      <p:sp>
        <p:nvSpPr>
          <p:cNvPr id="6" name="Rectangle: Rounded Corners 12">
            <a:extLst>
              <a:ext uri="{FF2B5EF4-FFF2-40B4-BE49-F238E27FC236}">
                <a16:creationId xmlns:a16="http://schemas.microsoft.com/office/drawing/2014/main" id="{12247BD9-2FBC-1FFF-131A-808D1CB32AB3}"/>
              </a:ext>
              <a:ext uri="{C183D7F6-B498-43B3-948B-1728B52AA6E4}">
                <adec:decorative xmlns:adec="http://schemas.microsoft.com/office/drawing/2017/decorative" val="1"/>
              </a:ext>
            </a:extLst>
          </p:cNvPr>
          <p:cNvSpPr/>
          <p:nvPr/>
        </p:nvSpPr>
        <p:spPr bwMode="auto">
          <a:xfrm>
            <a:off x="5805488" y="5988430"/>
            <a:ext cx="5794375" cy="483808"/>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kumimoji="0" lang="en-US" sz="2000" b="0" i="0" u="none" strike="noStrike" kern="1200" cap="none" spc="0" normalizeH="0" baseline="0" noProof="0">
                <a:ln>
                  <a:noFill/>
                </a:ln>
                <a:solidFill>
                  <a:schemeClr val="bg1"/>
                </a:solidFill>
                <a:effectLst/>
                <a:uLnTx/>
                <a:uFillTx/>
                <a:latin typeface="+mj-lt"/>
                <a:ea typeface="Segoe UI" pitchFamily="34" charset="0"/>
                <a:cs typeface="Segoe UI" pitchFamily="34" charset="0"/>
              </a:rPr>
              <a:t>Available at </a:t>
            </a:r>
            <a:r>
              <a:rPr kumimoji="0" lang="en-US" sz="2000" b="0" i="0" u="none" strike="noStrike" kern="1200" cap="none" spc="0" normalizeH="0" baseline="0" noProof="0">
                <a:ln>
                  <a:noFill/>
                </a:ln>
                <a:solidFill>
                  <a:schemeClr val="bg1"/>
                </a:solidFill>
                <a:effectLst/>
                <a:uLnTx/>
                <a:uFillTx/>
                <a:latin typeface="+mj-lt"/>
                <a:ea typeface="Segoe UI" pitchFamily="34" charset="0"/>
                <a:cs typeface="Segoe Sans Display Semibold" pitchFamily="2" charset="0"/>
                <a:hlinkClick r:id="rId3">
                  <a:extLst>
                    <a:ext uri="{A12FA001-AC4F-418D-AE19-62706E023703}">
                      <ahyp:hlinkClr xmlns:ahyp="http://schemas.microsoft.com/office/drawing/2018/hyperlinkcolor" val="tx"/>
                    </a:ext>
                  </a:extLst>
                </a:hlinkClick>
              </a:rPr>
              <a:t>aka.ms/</a:t>
            </a:r>
            <a:r>
              <a:rPr kumimoji="0" lang="en-US" sz="2000" b="0" i="0" u="none" strike="noStrike" kern="1200" cap="none" spc="0" normalizeH="0" baseline="0" noProof="0" err="1">
                <a:ln>
                  <a:noFill/>
                </a:ln>
                <a:solidFill>
                  <a:schemeClr val="bg1"/>
                </a:solidFill>
                <a:effectLst/>
                <a:uLnTx/>
                <a:uFillTx/>
                <a:latin typeface="+mj-lt"/>
                <a:ea typeface="Segoe UI" pitchFamily="34" charset="0"/>
                <a:cs typeface="Segoe Sans Display Semibold" pitchFamily="2" charset="0"/>
                <a:hlinkClick r:id="rId3">
                  <a:extLst>
                    <a:ext uri="{A12FA001-AC4F-418D-AE19-62706E023703}">
                      <ahyp:hlinkClr xmlns:ahyp="http://schemas.microsoft.com/office/drawing/2018/hyperlinkcolor" val="tx"/>
                    </a:ext>
                  </a:extLst>
                </a:hlinkClick>
              </a:rPr>
              <a:t>UserEngagementTools</a:t>
            </a:r>
            <a:endParaRPr kumimoji="0" lang="en-US" sz="2000" b="0" i="0" u="none" strike="noStrike" kern="1200" cap="none" spc="0" normalizeH="0" baseline="0" noProof="0">
              <a:ln>
                <a:noFill/>
              </a:ln>
              <a:solidFill>
                <a:schemeClr val="bg1"/>
              </a:solidFill>
              <a:effectLst/>
              <a:uLnTx/>
              <a:uFillTx/>
              <a:latin typeface="+mj-lt"/>
              <a:ea typeface="Segoe UI" pitchFamily="34" charset="0"/>
              <a:cs typeface="Segoe Sans Display Semibold" pitchFamily="2" charset="0"/>
            </a:endParaRPr>
          </a:p>
        </p:txBody>
      </p:sp>
      <p:pic>
        <p:nvPicPr>
          <p:cNvPr id="15" name="Picture 14">
            <a:extLst>
              <a:ext uri="{FF2B5EF4-FFF2-40B4-BE49-F238E27FC236}">
                <a16:creationId xmlns:a16="http://schemas.microsoft.com/office/drawing/2014/main" id="{F39740C2-D3A9-4980-9246-82AA288721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24168" y="958035"/>
            <a:ext cx="2771775" cy="4429125"/>
          </a:xfrm>
          <a:prstGeom prst="rect">
            <a:avLst/>
          </a:prstGeom>
        </p:spPr>
      </p:pic>
      <p:pic>
        <p:nvPicPr>
          <p:cNvPr id="16" name="Picture 15" descr="A screenshot of an email template introducing Microsoft 365 Copilot">
            <a:extLst>
              <a:ext uri="{FF2B5EF4-FFF2-40B4-BE49-F238E27FC236}">
                <a16:creationId xmlns:a16="http://schemas.microsoft.com/office/drawing/2014/main" id="{6AC3F443-310D-927B-3C2C-0DFA8DC98004}"/>
              </a:ext>
            </a:extLst>
          </p:cNvPr>
          <p:cNvPicPr>
            <a:picLocks noChangeAspect="1"/>
          </p:cNvPicPr>
          <p:nvPr/>
        </p:nvPicPr>
        <p:blipFill>
          <a:blip r:embed="rId5"/>
          <a:stretch>
            <a:fillRect/>
          </a:stretch>
        </p:blipFill>
        <p:spPr>
          <a:xfrm>
            <a:off x="5756684" y="2302245"/>
            <a:ext cx="3394643" cy="3339891"/>
          </a:xfrm>
          <a:prstGeom prst="rect">
            <a:avLst/>
          </a:prstGeom>
        </p:spPr>
      </p:pic>
    </p:spTree>
    <p:extLst>
      <p:ext uri="{BB962C8B-B14F-4D97-AF65-F5344CB8AC3E}">
        <p14:creationId xmlns:p14="http://schemas.microsoft.com/office/powerpoint/2010/main" val="64915663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8" name="Rounded Rectangle 1">
            <a:extLst>
              <a:ext uri="{FF2B5EF4-FFF2-40B4-BE49-F238E27FC236}">
                <a16:creationId xmlns:a16="http://schemas.microsoft.com/office/drawing/2014/main" id="{563A5B59-0179-0F1E-6C75-8810EA1BFD5D}"/>
              </a:ext>
              <a:ext uri="{C183D7F6-B498-43B3-948B-1728B52AA6E4}">
                <adec:decorative xmlns:adec="http://schemas.microsoft.com/office/drawing/2017/decorative" val="1"/>
              </a:ext>
            </a:extLst>
          </p:cNvPr>
          <p:cNvSpPr/>
          <p:nvPr/>
        </p:nvSpPr>
        <p:spPr bwMode="auto">
          <a:xfrm>
            <a:off x="5027366" y="3847524"/>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5" name="Picture 4">
            <a:extLst>
              <a:ext uri="{FF2B5EF4-FFF2-40B4-BE49-F238E27FC236}">
                <a16:creationId xmlns:a16="http://schemas.microsoft.com/office/drawing/2014/main" id="{D79E7D70-993A-B563-C18E-A3094EEF30E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5175541" y="3961041"/>
            <a:ext cx="340106" cy="291097"/>
          </a:xfrm>
          <a:prstGeom prst="rect">
            <a:avLst/>
          </a:prstGeom>
        </p:spPr>
      </p:pic>
      <p:sp useBgFill="1">
        <p:nvSpPr>
          <p:cNvPr id="76" name="Rounded Rectangle 1">
            <a:extLst>
              <a:ext uri="{FF2B5EF4-FFF2-40B4-BE49-F238E27FC236}">
                <a16:creationId xmlns:a16="http://schemas.microsoft.com/office/drawing/2014/main" id="{2E5AF0A8-5F61-5634-0A42-C6FA55940E9D}"/>
              </a:ext>
              <a:ext uri="{C183D7F6-B498-43B3-948B-1728B52AA6E4}">
                <adec:decorative xmlns:adec="http://schemas.microsoft.com/office/drawing/2017/decorative" val="1"/>
              </a:ext>
            </a:extLst>
          </p:cNvPr>
          <p:cNvSpPr/>
          <p:nvPr/>
        </p:nvSpPr>
        <p:spPr bwMode="auto">
          <a:xfrm>
            <a:off x="9549461" y="3847524"/>
            <a:ext cx="2153223" cy="2221427"/>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24" name="Picture 23">
            <a:extLst>
              <a:ext uri="{FF2B5EF4-FFF2-40B4-BE49-F238E27FC236}">
                <a16:creationId xmlns:a16="http://schemas.microsoft.com/office/drawing/2014/main" id="{85D182EA-554F-0A01-FA1E-767915E0ECA2}"/>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551156" y="3803992"/>
            <a:ext cx="621719" cy="613903"/>
          </a:xfrm>
          <a:prstGeom prst="rect">
            <a:avLst/>
          </a:prstGeom>
        </p:spPr>
      </p:pic>
      <p:sp useBgFill="1">
        <p:nvSpPr>
          <p:cNvPr id="48" name="Rounded Rectangle 1">
            <a:extLst>
              <a:ext uri="{FF2B5EF4-FFF2-40B4-BE49-F238E27FC236}">
                <a16:creationId xmlns:a16="http://schemas.microsoft.com/office/drawing/2014/main" id="{56FD64EF-18C7-0F21-F028-292B7D748793}"/>
              </a:ext>
              <a:ext uri="{C183D7F6-B498-43B3-948B-1728B52AA6E4}">
                <adec:decorative xmlns:adec="http://schemas.microsoft.com/office/drawing/2017/decorative" val="1"/>
              </a:ext>
            </a:extLst>
          </p:cNvPr>
          <p:cNvSpPr/>
          <p:nvPr/>
        </p:nvSpPr>
        <p:spPr bwMode="auto">
          <a:xfrm>
            <a:off x="5027366" y="1501813"/>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22" name="Picture 21">
            <a:extLst>
              <a:ext uri="{FF2B5EF4-FFF2-40B4-BE49-F238E27FC236}">
                <a16:creationId xmlns:a16="http://schemas.microsoft.com/office/drawing/2014/main" id="{C26D7FB5-C999-9081-03FB-38F7E6DA6F4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25794" y="1441754"/>
            <a:ext cx="621026" cy="613905"/>
          </a:xfrm>
          <a:prstGeom prst="rect">
            <a:avLst/>
          </a:prstGeom>
        </p:spPr>
      </p:pic>
      <p:sp useBgFill="1">
        <p:nvSpPr>
          <p:cNvPr id="60" name="Rounded Rectangle 1">
            <a:extLst>
              <a:ext uri="{FF2B5EF4-FFF2-40B4-BE49-F238E27FC236}">
                <a16:creationId xmlns:a16="http://schemas.microsoft.com/office/drawing/2014/main" id="{C7B3060C-AF00-97CD-3719-19187DC17CF3}"/>
              </a:ext>
              <a:ext uri="{C183D7F6-B498-43B3-948B-1728B52AA6E4}">
                <adec:decorative xmlns:adec="http://schemas.microsoft.com/office/drawing/2017/decorative" val="1"/>
              </a:ext>
            </a:extLst>
          </p:cNvPr>
          <p:cNvSpPr/>
          <p:nvPr/>
        </p:nvSpPr>
        <p:spPr bwMode="auto">
          <a:xfrm>
            <a:off x="505272" y="3847525"/>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17" name="Picture 16">
            <a:extLst>
              <a:ext uri="{FF2B5EF4-FFF2-40B4-BE49-F238E27FC236}">
                <a16:creationId xmlns:a16="http://schemas.microsoft.com/office/drawing/2014/main" id="{5826AD9F-7068-C89A-3FA0-3651C9C25720}"/>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53022" y="3961041"/>
            <a:ext cx="340106" cy="291097"/>
          </a:xfrm>
          <a:prstGeom prst="rect">
            <a:avLst/>
          </a:prstGeom>
        </p:spPr>
      </p:pic>
      <p:sp useBgFill="1">
        <p:nvSpPr>
          <p:cNvPr id="64" name="Rounded Rectangle 1">
            <a:extLst>
              <a:ext uri="{FF2B5EF4-FFF2-40B4-BE49-F238E27FC236}">
                <a16:creationId xmlns:a16="http://schemas.microsoft.com/office/drawing/2014/main" id="{61343778-9C24-1713-9A84-D5E5CA10B1F6}"/>
              </a:ext>
              <a:ext uri="{C183D7F6-B498-43B3-948B-1728B52AA6E4}">
                <adec:decorative xmlns:adec="http://schemas.microsoft.com/office/drawing/2017/decorative" val="1"/>
              </a:ext>
            </a:extLst>
          </p:cNvPr>
          <p:cNvSpPr/>
          <p:nvPr/>
        </p:nvSpPr>
        <p:spPr bwMode="auto">
          <a:xfrm>
            <a:off x="2766319" y="3847524"/>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15" name="Picture 14">
            <a:extLst>
              <a:ext uri="{FF2B5EF4-FFF2-40B4-BE49-F238E27FC236}">
                <a16:creationId xmlns:a16="http://schemas.microsoft.com/office/drawing/2014/main" id="{1951EF6C-3EA2-4A20-F474-0D25575B15FF}"/>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2764372" y="3803993"/>
            <a:ext cx="621719" cy="613903"/>
          </a:xfrm>
          <a:prstGeom prst="rect">
            <a:avLst/>
          </a:prstGeom>
        </p:spPr>
      </p:pic>
      <p:sp useBgFill="1">
        <p:nvSpPr>
          <p:cNvPr id="56" name="Rounded Rectangle 1">
            <a:extLst>
              <a:ext uri="{FF2B5EF4-FFF2-40B4-BE49-F238E27FC236}">
                <a16:creationId xmlns:a16="http://schemas.microsoft.com/office/drawing/2014/main" id="{7D5EBB9E-45AD-0BAB-B9E5-A79A371B818C}"/>
              </a:ext>
              <a:ext uri="{C183D7F6-B498-43B3-948B-1728B52AA6E4}">
                <adec:decorative xmlns:adec="http://schemas.microsoft.com/office/drawing/2017/decorative" val="1"/>
              </a:ext>
            </a:extLst>
          </p:cNvPr>
          <p:cNvSpPr/>
          <p:nvPr/>
        </p:nvSpPr>
        <p:spPr bwMode="auto">
          <a:xfrm>
            <a:off x="9549461" y="1501813"/>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23" name="Picture 22">
            <a:extLst>
              <a:ext uri="{FF2B5EF4-FFF2-40B4-BE49-F238E27FC236}">
                <a16:creationId xmlns:a16="http://schemas.microsoft.com/office/drawing/2014/main" id="{4D745D26-6573-ECD3-8640-0705D1F098C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547944" y="1448876"/>
            <a:ext cx="621026" cy="613905"/>
          </a:xfrm>
          <a:prstGeom prst="rect">
            <a:avLst/>
          </a:prstGeom>
        </p:spPr>
      </p:pic>
      <p:sp useBgFill="1">
        <p:nvSpPr>
          <p:cNvPr id="44" name="Rounded Rectangle 1">
            <a:extLst>
              <a:ext uri="{FF2B5EF4-FFF2-40B4-BE49-F238E27FC236}">
                <a16:creationId xmlns:a16="http://schemas.microsoft.com/office/drawing/2014/main" id="{3BF57255-97D8-2143-312F-06BE5A239045}"/>
              </a:ext>
              <a:ext uri="{C183D7F6-B498-43B3-948B-1728B52AA6E4}">
                <adec:decorative xmlns:adec="http://schemas.microsoft.com/office/drawing/2017/decorative" val="1"/>
              </a:ext>
            </a:extLst>
          </p:cNvPr>
          <p:cNvSpPr/>
          <p:nvPr/>
        </p:nvSpPr>
        <p:spPr bwMode="auto">
          <a:xfrm>
            <a:off x="2766319" y="1501813"/>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14" name="Picture 13">
            <a:extLst>
              <a:ext uri="{FF2B5EF4-FFF2-40B4-BE49-F238E27FC236}">
                <a16:creationId xmlns:a16="http://schemas.microsoft.com/office/drawing/2014/main" id="{453AFD8E-9702-F47B-776A-7BEBD01A3CA1}"/>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2764412" y="1449290"/>
            <a:ext cx="621638" cy="621025"/>
          </a:xfrm>
          <a:prstGeom prst="rect">
            <a:avLst/>
          </a:prstGeom>
        </p:spPr>
      </p:pic>
      <p:sp>
        <p:nvSpPr>
          <p:cNvPr id="35" name="Title 34">
            <a:extLst>
              <a:ext uri="{FF2B5EF4-FFF2-40B4-BE49-F238E27FC236}">
                <a16:creationId xmlns:a16="http://schemas.microsoft.com/office/drawing/2014/main" id="{4EF50D1C-054A-142E-D1C2-8BE365BDD92A}"/>
              </a:ext>
            </a:extLst>
          </p:cNvPr>
          <p:cNvSpPr>
            <a:spLocks noGrp="1"/>
          </p:cNvSpPr>
          <p:nvPr>
            <p:ph type="title"/>
          </p:nvPr>
        </p:nvSpPr>
        <p:spPr/>
        <p:txBody>
          <a:bodyPr>
            <a:noAutofit/>
          </a:bodyPr>
          <a:lstStyle/>
          <a:p>
            <a:pPr algn="ctr"/>
            <a:r>
              <a:rPr lang="en-US" sz="3200"/>
              <a:t>Top 10 to try first with Microsoft 365 Copilot Chat</a:t>
            </a:r>
            <a:br>
              <a:rPr lang="en-US" sz="3200"/>
            </a:br>
            <a:endParaRPr lang="en-US" sz="2000">
              <a:solidFill>
                <a:srgbClr val="0078D4"/>
              </a:solidFill>
            </a:endParaRPr>
          </a:p>
        </p:txBody>
      </p:sp>
      <p:sp useBgFill="1">
        <p:nvSpPr>
          <p:cNvPr id="37" name="Rounded Rectangle 1">
            <a:extLst>
              <a:ext uri="{FF2B5EF4-FFF2-40B4-BE49-F238E27FC236}">
                <a16:creationId xmlns:a16="http://schemas.microsoft.com/office/drawing/2014/main" id="{8DA2CC22-80EC-7260-5797-4C3CDDB05B9F}"/>
              </a:ext>
              <a:ext uri="{C183D7F6-B498-43B3-948B-1728B52AA6E4}">
                <adec:decorative xmlns:adec="http://schemas.microsoft.com/office/drawing/2017/decorative" val="1"/>
              </a:ext>
            </a:extLst>
          </p:cNvPr>
          <p:cNvSpPr/>
          <p:nvPr/>
        </p:nvSpPr>
        <p:spPr bwMode="auto">
          <a:xfrm>
            <a:off x="505272" y="1501813"/>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 name="TextBox 1">
            <a:extLst>
              <a:ext uri="{FF2B5EF4-FFF2-40B4-BE49-F238E27FC236}">
                <a16:creationId xmlns:a16="http://schemas.microsoft.com/office/drawing/2014/main" id="{3F31713F-7599-1164-9E6B-AEFC2B34F335}"/>
              </a:ext>
            </a:extLst>
          </p:cNvPr>
          <p:cNvSpPr txBox="1"/>
          <p:nvPr/>
        </p:nvSpPr>
        <p:spPr>
          <a:xfrm>
            <a:off x="2267041" y="150181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1</a:t>
            </a:r>
            <a:endParaRPr lang="en-US">
              <a:ea typeface="+mn-ea"/>
            </a:endParaRPr>
          </a:p>
        </p:txBody>
      </p:sp>
      <p:sp>
        <p:nvSpPr>
          <p:cNvPr id="20" name="TextBox 19">
            <a:extLst>
              <a:ext uri="{FF2B5EF4-FFF2-40B4-BE49-F238E27FC236}">
                <a16:creationId xmlns:a16="http://schemas.microsoft.com/office/drawing/2014/main" id="{5E31174D-9FE0-9C57-5C69-AB32C7491FDE}"/>
              </a:ext>
            </a:extLst>
          </p:cNvPr>
          <p:cNvSpPr txBox="1"/>
          <p:nvPr/>
        </p:nvSpPr>
        <p:spPr>
          <a:xfrm>
            <a:off x="626192" y="1995866"/>
            <a:ext cx="1922209"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Ask a question</a:t>
            </a:r>
            <a:b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lang="en-US" sz="1000">
                <a:solidFill>
                  <a:prstClr val="black"/>
                </a:solidFill>
                <a:latin typeface="Segoe UI"/>
              </a:rPr>
              <a:t>Get insights and answers to your questions.</a:t>
            </a:r>
          </a:p>
        </p:txBody>
      </p:sp>
      <p:sp>
        <p:nvSpPr>
          <p:cNvPr id="38" name="TextBox 37">
            <a:extLst>
              <a:ext uri="{FF2B5EF4-FFF2-40B4-BE49-F238E27FC236}">
                <a16:creationId xmlns:a16="http://schemas.microsoft.com/office/drawing/2014/main" id="{A7CC5D06-F6BC-0CFF-D489-96D38F400E9A}"/>
              </a:ext>
            </a:extLst>
          </p:cNvPr>
          <p:cNvSpPr txBox="1"/>
          <p:nvPr/>
        </p:nvSpPr>
        <p:spPr>
          <a:xfrm>
            <a:off x="677266" y="3046814"/>
            <a:ext cx="1981228" cy="707886"/>
          </a:xfrm>
          <a:prstGeom prst="rect">
            <a:avLst/>
          </a:prstGeom>
          <a:noFill/>
        </p:spPr>
        <p:txBody>
          <a:bodyPr wrap="square" lIns="91440" tIns="45720" rIns="91440" bIns="45720" anchor="t">
            <a:spAutoFit/>
          </a:bodyPr>
          <a:lstStyle/>
          <a:p>
            <a:pPr>
              <a:spcBef>
                <a:spcPts val="200"/>
              </a:spcBef>
              <a:spcAft>
                <a:spcPts val="200"/>
              </a:spcAft>
              <a:defRPr/>
            </a:pPr>
            <a:r>
              <a:rPr kumimoji="0" lang="en-US" sz="1000" b="1" i="0" u="none" strike="noStrike" kern="1200" cap="none" spc="0" normalizeH="0" baseline="0" noProof="0">
                <a:ln>
                  <a:noFill/>
                </a:ln>
                <a:solidFill>
                  <a:prstClr val="black"/>
                </a:solidFill>
                <a:effectLst/>
                <a:uLnTx/>
                <a:uFillTx/>
                <a:latin typeface="Segoe UI"/>
                <a:ea typeface="+mn-ea"/>
                <a:cs typeface="+mn-cs"/>
              </a:rPr>
              <a:t>How </a:t>
            </a:r>
            <a:r>
              <a:rPr lang="en-US" sz="1000" b="1">
                <a:solidFill>
                  <a:prstClr val="black"/>
                </a:solidFill>
                <a:latin typeface="Segoe UI"/>
              </a:rPr>
              <a:t>does</a:t>
            </a:r>
            <a:r>
              <a:rPr kumimoji="0" lang="en-US" sz="1000" b="1" i="0" u="none" strike="noStrike" kern="1200" cap="none" spc="0" normalizeH="0" baseline="0" noProof="0">
                <a:ln>
                  <a:noFill/>
                </a:ln>
                <a:solidFill>
                  <a:prstClr val="black"/>
                </a:solidFill>
                <a:effectLst/>
                <a:uLnTx/>
                <a:uFillTx/>
                <a:latin typeface="Segoe UI"/>
                <a:ea typeface="+mn-ea"/>
                <a:cs typeface="+mn-cs"/>
              </a:rPr>
              <a:t> </a:t>
            </a:r>
            <a:r>
              <a:rPr lang="en-US" sz="1000" b="1">
                <a:solidFill>
                  <a:prstClr val="black"/>
                </a:solidFill>
                <a:latin typeface="Segoe UI"/>
              </a:rPr>
              <a:t>[product] compare to [competitor product]?</a:t>
            </a:r>
            <a:r>
              <a:rPr kumimoji="0" lang="en-US" sz="1000" b="1" i="0" u="none" strike="noStrike" kern="1200" cap="none" spc="0" normalizeH="0" baseline="0" noProof="0">
                <a:ln>
                  <a:noFill/>
                </a:ln>
                <a:solidFill>
                  <a:prstClr val="black"/>
                </a:solidFill>
                <a:effectLst/>
                <a:uLnTx/>
                <a:uFillTx/>
                <a:latin typeface="Segoe UI"/>
                <a:ea typeface="+mn-ea"/>
                <a:cs typeface="+mn-cs"/>
              </a:rPr>
              <a:t> Provide the comparison in a table.</a:t>
            </a:r>
          </a:p>
        </p:txBody>
      </p:sp>
      <p:pic>
        <p:nvPicPr>
          <p:cNvPr id="39" name="Graphic 38">
            <a:extLst>
              <a:ext uri="{FF2B5EF4-FFF2-40B4-BE49-F238E27FC236}">
                <a16:creationId xmlns:a16="http://schemas.microsoft.com/office/drawing/2014/main" id="{62E8FC91-9535-A8C5-934C-8ED62C1B75A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9441" y="3085617"/>
            <a:ext cx="163426" cy="163426"/>
          </a:xfrm>
          <a:prstGeom prst="rect">
            <a:avLst/>
          </a:prstGeom>
        </p:spPr>
      </p:pic>
      <p:sp>
        <p:nvSpPr>
          <p:cNvPr id="3" name="TextBox 2">
            <a:extLst>
              <a:ext uri="{FF2B5EF4-FFF2-40B4-BE49-F238E27FC236}">
                <a16:creationId xmlns:a16="http://schemas.microsoft.com/office/drawing/2014/main" id="{5539DA7A-A479-46A1-C0DB-D07595F9BA9E}"/>
              </a:ext>
            </a:extLst>
          </p:cNvPr>
          <p:cNvSpPr txBox="1"/>
          <p:nvPr/>
        </p:nvSpPr>
        <p:spPr>
          <a:xfrm>
            <a:off x="4528088" y="150181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a:t>
            </a:r>
          </a:p>
        </p:txBody>
      </p:sp>
      <p:sp>
        <p:nvSpPr>
          <p:cNvPr id="46" name="TextBox 45">
            <a:extLst>
              <a:ext uri="{FF2B5EF4-FFF2-40B4-BE49-F238E27FC236}">
                <a16:creationId xmlns:a16="http://schemas.microsoft.com/office/drawing/2014/main" id="{28571CE6-5C70-E911-C95B-E7FBD2DF145D}"/>
              </a:ext>
            </a:extLst>
          </p:cNvPr>
          <p:cNvSpPr txBox="1"/>
          <p:nvPr/>
        </p:nvSpPr>
        <p:spPr>
          <a:xfrm>
            <a:off x="2902328" y="2010955"/>
            <a:ext cx="1920215" cy="974626"/>
          </a:xfrm>
          <a:prstGeom prst="rect">
            <a:avLst/>
          </a:prstGeom>
          <a:noFill/>
        </p:spPr>
        <p:txBody>
          <a:bodyPr wrap="square" lIns="91440" tIns="45720" rIns="91440" bIns="45720" anchor="t">
            <a:spAutoFit/>
          </a:bodyPr>
          <a:lstStyle/>
          <a:p>
            <a:pPr>
              <a:spcBef>
                <a:spcPts val="200"/>
              </a:spcBef>
              <a:spcAft>
                <a:spcPts val="200"/>
              </a:spcAft>
              <a:defRPr/>
            </a:pPr>
            <a:r>
              <a:rPr kumimoji="0" lang="en-US" sz="1400" b="1" i="0" u="none" strike="noStrike" kern="1200" cap="none" spc="0" normalizeH="0" baseline="0" noProof="0">
                <a:ln>
                  <a:noFill/>
                </a:ln>
                <a:solidFill>
                  <a:srgbClr val="8661C5"/>
                </a:solidFill>
                <a:effectLst/>
                <a:uLnTx/>
                <a:uFillTx/>
                <a:latin typeface="Segoe UI Semibold"/>
                <a:cs typeface="Segoe UI Semibold"/>
              </a:rPr>
              <a:t>Draft </a:t>
            </a:r>
            <a:r>
              <a:rPr lang="en-US" sz="1400" b="1">
                <a:solidFill>
                  <a:srgbClr val="8661C5"/>
                </a:solidFill>
                <a:latin typeface="Segoe UI Semibold"/>
                <a:cs typeface="Segoe UI Semibold"/>
              </a:rPr>
              <a:t>a</a:t>
            </a:r>
            <a:r>
              <a:rPr kumimoji="0" lang="en-US" sz="1400" b="1" i="0" u="none" strike="noStrike" kern="1200" cap="none" spc="0" normalizeH="0" baseline="0" noProof="0">
                <a:ln>
                  <a:noFill/>
                </a:ln>
                <a:solidFill>
                  <a:srgbClr val="8661C5"/>
                </a:solidFill>
                <a:effectLst/>
                <a:uLnTx/>
                <a:uFillTx/>
                <a:latin typeface="Segoe UI Semibold"/>
                <a:cs typeface="Segoe UI Semibold"/>
              </a:rPr>
              <a:t> </a:t>
            </a:r>
            <a:r>
              <a:rPr lang="en-US" sz="1400" b="1">
                <a:solidFill>
                  <a:srgbClr val="8661C5"/>
                </a:solidFill>
                <a:latin typeface="Segoe UI Semibold"/>
                <a:cs typeface="Segoe UI Semibold"/>
              </a:rPr>
              <a:t>recap </a:t>
            </a:r>
            <a:r>
              <a:rPr kumimoji="0" lang="en-US" sz="1400" b="1" i="0" u="none" strike="noStrike" kern="1200" cap="none" spc="0" normalizeH="0" baseline="0" noProof="0">
                <a:ln>
                  <a:noFill/>
                </a:ln>
                <a:solidFill>
                  <a:srgbClr val="8661C5"/>
                </a:solidFill>
                <a:effectLst/>
                <a:uLnTx/>
                <a:uFillTx/>
                <a:latin typeface="Segoe UI Semibold"/>
                <a:cs typeface="Segoe UI Semibold"/>
              </a:rPr>
              <a:t>email</a:t>
            </a:r>
            <a:endParaRPr kumimoji="0" lang="en-US" sz="1200" b="1" i="0" u="none" strike="noStrike" kern="1200" cap="none" spc="0" normalizeH="0" baseline="0" noProof="0">
              <a:ln>
                <a:noFill/>
              </a:ln>
              <a:solidFill>
                <a:srgbClr val="8661C5"/>
              </a:solidFill>
              <a:effectLst/>
              <a:uLnTx/>
              <a:uFillTx/>
              <a:latin typeface="Segoe UI Semibold"/>
              <a:cs typeface="Segoe UI Semibold"/>
            </a:endParaRPr>
          </a:p>
          <a:p>
            <a:pPr>
              <a:spcBef>
                <a:spcPts val="200"/>
              </a:spcBef>
              <a:spcAft>
                <a:spcPts val="200"/>
              </a:spcAft>
              <a:defRPr/>
            </a:pPr>
            <a:r>
              <a:rPr kumimoji="0" lang="en-US" sz="1000" b="0" i="0" u="none" strike="noStrike" kern="1200" cap="none" spc="0" normalizeH="0" baseline="0" noProof="0">
                <a:ln>
                  <a:noFill/>
                </a:ln>
                <a:solidFill>
                  <a:prstClr val="black"/>
                </a:solidFill>
                <a:effectLst/>
                <a:uLnTx/>
                <a:uFillTx/>
                <a:latin typeface="Segoe UI"/>
                <a:ea typeface="+mn-ea"/>
                <a:cs typeface="+mn-cs"/>
              </a:rPr>
              <a:t>Generate </a:t>
            </a:r>
            <a:r>
              <a:rPr lang="en-US" sz="1000">
                <a:solidFill>
                  <a:prstClr val="black"/>
                </a:solidFill>
                <a:latin typeface="Segoe UI"/>
              </a:rPr>
              <a:t>a recap email based on an open email thread and</a:t>
            </a:r>
            <a:r>
              <a:rPr kumimoji="0" lang="en-US" sz="1000" b="0" i="0" u="none" strike="noStrike" kern="1200" cap="none" spc="0" normalizeH="0" baseline="0" noProof="0">
                <a:ln>
                  <a:noFill/>
                </a:ln>
                <a:solidFill>
                  <a:prstClr val="black"/>
                </a:solidFill>
                <a:effectLst/>
                <a:uLnTx/>
                <a:uFillTx/>
                <a:latin typeface="Segoe UI"/>
                <a:ea typeface="+mn-ea"/>
                <a:cs typeface="+mn-cs"/>
              </a:rPr>
              <a:t> personalize the tone and length</a:t>
            </a:r>
            <a:r>
              <a:rPr lang="en-US" sz="1000">
                <a:solidFill>
                  <a:prstClr val="black"/>
                </a:solidFill>
                <a:latin typeface="Segoe UI"/>
              </a:rPr>
              <a:t>.</a:t>
            </a:r>
            <a:endParaRPr lang="en-US" sz="1000" b="0" i="0" u="none" strike="noStrike" kern="1200" cap="none" spc="0" normalizeH="0" baseline="0" noProof="0">
              <a:ln>
                <a:noFill/>
              </a:ln>
              <a:solidFill>
                <a:prstClr val="black"/>
              </a:solidFill>
              <a:effectLst/>
              <a:uLnTx/>
              <a:uFillTx/>
              <a:latin typeface="Segoe UI"/>
              <a:cs typeface="Segoe UI"/>
            </a:endParaRPr>
          </a:p>
        </p:txBody>
      </p:sp>
      <p:sp>
        <p:nvSpPr>
          <p:cNvPr id="40" name="TextBox 39">
            <a:extLst>
              <a:ext uri="{FF2B5EF4-FFF2-40B4-BE49-F238E27FC236}">
                <a16:creationId xmlns:a16="http://schemas.microsoft.com/office/drawing/2014/main" id="{B2591651-A27E-3469-E87B-301996FC0823}"/>
              </a:ext>
            </a:extLst>
          </p:cNvPr>
          <p:cNvSpPr txBox="1"/>
          <p:nvPr/>
        </p:nvSpPr>
        <p:spPr>
          <a:xfrm>
            <a:off x="2927782" y="3036572"/>
            <a:ext cx="1980472" cy="707886"/>
          </a:xfrm>
          <a:prstGeom prst="rect">
            <a:avLst/>
          </a:prstGeom>
          <a:noFill/>
        </p:spPr>
        <p:txBody>
          <a:bodyPr wrap="square" lIns="91440" tIns="45720" rIns="91440" bIns="45720" anchor="t">
            <a:spAutoFit/>
          </a:bodyPr>
          <a:lstStyle/>
          <a:p>
            <a:pPr>
              <a:spcBef>
                <a:spcPts val="200"/>
              </a:spcBef>
              <a:spcAft>
                <a:spcPts val="200"/>
              </a:spcAft>
              <a:defRPr/>
            </a:pPr>
            <a:r>
              <a:rPr lang="en-US" sz="1000" b="1">
                <a:solidFill>
                  <a:prstClr val="black"/>
                </a:solidFill>
                <a:latin typeface="Segoe UI"/>
              </a:rPr>
              <a:t>Write a recap email for my team based on the discussion in this email thread. Make it short and casual in tone. </a:t>
            </a:r>
          </a:p>
        </p:txBody>
      </p:sp>
      <p:pic>
        <p:nvPicPr>
          <p:cNvPr id="41" name="Graphic 40">
            <a:extLst>
              <a:ext uri="{FF2B5EF4-FFF2-40B4-BE49-F238E27FC236}">
                <a16:creationId xmlns:a16="http://schemas.microsoft.com/office/drawing/2014/main" id="{B62054DC-91C2-7E86-D757-AF1BAD1B050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27501" y="3069145"/>
            <a:ext cx="163426" cy="163426"/>
          </a:xfrm>
          <a:prstGeom prst="rect">
            <a:avLst/>
          </a:prstGeom>
        </p:spPr>
      </p:pic>
      <p:sp>
        <p:nvSpPr>
          <p:cNvPr id="4" name="TextBox 3">
            <a:extLst>
              <a:ext uri="{FF2B5EF4-FFF2-40B4-BE49-F238E27FC236}">
                <a16:creationId xmlns:a16="http://schemas.microsoft.com/office/drawing/2014/main" id="{DF06F8A9-7D24-EEA4-3AEB-DCD8DE151FB4}"/>
              </a:ext>
            </a:extLst>
          </p:cNvPr>
          <p:cNvSpPr txBox="1"/>
          <p:nvPr/>
        </p:nvSpPr>
        <p:spPr>
          <a:xfrm>
            <a:off x="6789135" y="150181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3</a:t>
            </a:r>
          </a:p>
        </p:txBody>
      </p:sp>
      <p:sp>
        <p:nvSpPr>
          <p:cNvPr id="50" name="TextBox 49">
            <a:extLst>
              <a:ext uri="{FF2B5EF4-FFF2-40B4-BE49-F238E27FC236}">
                <a16:creationId xmlns:a16="http://schemas.microsoft.com/office/drawing/2014/main" id="{16C91A7C-147D-AED6-AE46-D620F9261E2D}"/>
              </a:ext>
            </a:extLst>
          </p:cNvPr>
          <p:cNvSpPr txBox="1"/>
          <p:nvPr/>
        </p:nvSpPr>
        <p:spPr>
          <a:xfrm>
            <a:off x="5148286" y="1995866"/>
            <a:ext cx="1932245" cy="103618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Summarize a document</a:t>
            </a:r>
          </a:p>
          <a:p>
            <a:pPr>
              <a:spcBef>
                <a:spcPts val="200"/>
              </a:spcBef>
              <a:spcAft>
                <a:spcPts val="200"/>
              </a:spcAft>
              <a:defRPr/>
            </a:pPr>
            <a:r>
              <a:rPr kumimoji="0" lang="en-US" sz="1000" b="0" i="0" u="none" strike="noStrike" kern="1200" cap="none" spc="0" normalizeH="0" baseline="0" noProof="0">
                <a:ln>
                  <a:noFill/>
                </a:ln>
                <a:solidFill>
                  <a:prstClr val="black"/>
                </a:solidFill>
                <a:effectLst/>
                <a:uLnTx/>
                <a:uFillTx/>
                <a:latin typeface="Segoe UI"/>
                <a:ea typeface="+mn-ea"/>
                <a:cs typeface="+mn-cs"/>
              </a:rPr>
              <a:t>Simplify a long </a:t>
            </a:r>
            <a:r>
              <a:rPr lang="en-US" sz="1000">
                <a:solidFill>
                  <a:prstClr val="black"/>
                </a:solidFill>
                <a:latin typeface="Segoe UI"/>
              </a:rPr>
              <a:t>open document to catch up on your work.</a:t>
            </a:r>
            <a:endParaRPr lang="en-US" sz="1000" b="0" i="0" u="none" strike="noStrike" kern="1200" cap="none" spc="0" normalizeH="0" baseline="0" noProof="0">
              <a:ln>
                <a:noFill/>
              </a:ln>
              <a:solidFill>
                <a:prstClr val="black"/>
              </a:solidFill>
              <a:effectLst/>
              <a:uLnTx/>
              <a:uFillTx/>
              <a:latin typeface="Segoe UI"/>
              <a:cs typeface="Segoe UI"/>
            </a:endParaRPr>
          </a:p>
        </p:txBody>
      </p:sp>
      <p:sp>
        <p:nvSpPr>
          <p:cNvPr id="42" name="TextBox 41">
            <a:extLst>
              <a:ext uri="{FF2B5EF4-FFF2-40B4-BE49-F238E27FC236}">
                <a16:creationId xmlns:a16="http://schemas.microsoft.com/office/drawing/2014/main" id="{AC6D93A9-0D89-0B94-B2A8-A8B2411BEEF4}"/>
              </a:ext>
            </a:extLst>
          </p:cNvPr>
          <p:cNvSpPr txBox="1"/>
          <p:nvPr/>
        </p:nvSpPr>
        <p:spPr>
          <a:xfrm>
            <a:off x="5187981" y="3299258"/>
            <a:ext cx="1963505" cy="400110"/>
          </a:xfrm>
          <a:prstGeom prst="rect">
            <a:avLst/>
          </a:prstGeom>
          <a:noFill/>
        </p:spPr>
        <p:txBody>
          <a:bodyPr wrap="square" lIns="91440" tIns="45720" rIns="91440" bIns="45720" anchor="t">
            <a:spAutoFit/>
          </a:bodyPr>
          <a:lstStyle/>
          <a:p>
            <a:pPr>
              <a:spcBef>
                <a:spcPts val="200"/>
              </a:spcBef>
              <a:spcAft>
                <a:spcPts val="200"/>
              </a:spcAft>
              <a:defRPr/>
            </a:pPr>
            <a:r>
              <a:rPr lang="en-US" sz="1000" b="1">
                <a:solidFill>
                  <a:prstClr val="black"/>
                </a:solidFill>
                <a:latin typeface="Segoe UI"/>
              </a:rPr>
              <a:t>Give me a bulleted list of key points from this document.</a:t>
            </a:r>
          </a:p>
        </p:txBody>
      </p:sp>
      <p:sp useBgFill="1">
        <p:nvSpPr>
          <p:cNvPr id="52" name="Rounded Rectangle 1">
            <a:extLst>
              <a:ext uri="{FF2B5EF4-FFF2-40B4-BE49-F238E27FC236}">
                <a16:creationId xmlns:a16="http://schemas.microsoft.com/office/drawing/2014/main" id="{F416E7D1-4882-AA85-DED7-A89777B1C87E}"/>
              </a:ext>
              <a:ext uri="{C183D7F6-B498-43B3-948B-1728B52AA6E4}">
                <adec:decorative xmlns:adec="http://schemas.microsoft.com/office/drawing/2017/decorative" val="1"/>
              </a:ext>
            </a:extLst>
          </p:cNvPr>
          <p:cNvSpPr/>
          <p:nvPr/>
        </p:nvSpPr>
        <p:spPr bwMode="auto">
          <a:xfrm>
            <a:off x="7288413" y="1501813"/>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 name="TextBox 5">
            <a:extLst>
              <a:ext uri="{FF2B5EF4-FFF2-40B4-BE49-F238E27FC236}">
                <a16:creationId xmlns:a16="http://schemas.microsoft.com/office/drawing/2014/main" id="{3F3B948A-BD26-1C50-E43F-79F5DEFF792C}"/>
              </a:ext>
            </a:extLst>
          </p:cNvPr>
          <p:cNvSpPr txBox="1"/>
          <p:nvPr/>
        </p:nvSpPr>
        <p:spPr>
          <a:xfrm>
            <a:off x="9050182" y="150181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4</a:t>
            </a:r>
          </a:p>
        </p:txBody>
      </p:sp>
      <p:sp>
        <p:nvSpPr>
          <p:cNvPr id="54" name="TextBox 53">
            <a:extLst>
              <a:ext uri="{FF2B5EF4-FFF2-40B4-BE49-F238E27FC236}">
                <a16:creationId xmlns:a16="http://schemas.microsoft.com/office/drawing/2014/main" id="{3FDDF2BD-1775-C987-49BE-5364A0DB5793}"/>
              </a:ext>
            </a:extLst>
          </p:cNvPr>
          <p:cNvSpPr txBox="1"/>
          <p:nvPr/>
        </p:nvSpPr>
        <p:spPr>
          <a:xfrm>
            <a:off x="7409333" y="1995866"/>
            <a:ext cx="1814387" cy="97462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Generate new ideas</a:t>
            </a:r>
            <a:endPar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a:spcBef>
                <a:spcPts val="200"/>
              </a:spcBef>
              <a:spcAft>
                <a:spcPts val="200"/>
              </a:spcAft>
              <a:defRPr/>
            </a:pPr>
            <a:r>
              <a:rPr kumimoji="0" lang="en-US" sz="1000" b="0" i="0" u="none" strike="noStrike" kern="1200" cap="none" spc="0" normalizeH="0" baseline="0" noProof="0">
                <a:ln>
                  <a:noFill/>
                </a:ln>
                <a:solidFill>
                  <a:prstClr val="black"/>
                </a:solidFill>
                <a:effectLst/>
                <a:uLnTx/>
                <a:uFillTx/>
                <a:latin typeface="Segoe UI"/>
                <a:ea typeface="+mn-ea"/>
                <a:cs typeface="+mn-cs"/>
              </a:rPr>
              <a:t>Boost your creativity with ideas for your </a:t>
            </a:r>
            <a:r>
              <a:rPr lang="en-US" sz="1000">
                <a:solidFill>
                  <a:prstClr val="black"/>
                </a:solidFill>
                <a:latin typeface="Segoe UI"/>
              </a:rPr>
              <a:t>tasks such</a:t>
            </a:r>
            <a:r>
              <a:rPr kumimoji="0" lang="en-US" sz="1000" b="0" i="0" u="none" strike="noStrike" kern="1200" cap="none" spc="0" normalizeH="0" baseline="0" noProof="0">
                <a:ln>
                  <a:noFill/>
                </a:ln>
                <a:solidFill>
                  <a:prstClr val="black"/>
                </a:solidFill>
                <a:effectLst/>
                <a:uLnTx/>
                <a:uFillTx/>
                <a:latin typeface="Segoe UI"/>
                <a:ea typeface="+mn-ea"/>
                <a:cs typeface="+mn-cs"/>
              </a:rPr>
              <a:t> as agendas, </a:t>
            </a:r>
            <a:r>
              <a:rPr lang="en-US" sz="1000">
                <a:solidFill>
                  <a:prstClr val="black"/>
                </a:solidFill>
                <a:latin typeface="Segoe UI"/>
              </a:rPr>
              <a:t>image creation</a:t>
            </a:r>
            <a:r>
              <a:rPr kumimoji="0" lang="en-US" sz="1000" b="0" i="0" u="none" strike="noStrike" kern="1200" cap="none" spc="0" normalizeH="0" baseline="0" noProof="0">
                <a:ln>
                  <a:noFill/>
                </a:ln>
                <a:solidFill>
                  <a:prstClr val="black"/>
                </a:solidFill>
                <a:effectLst/>
                <a:uLnTx/>
                <a:uFillTx/>
                <a:latin typeface="Segoe UI"/>
                <a:ea typeface="+mn-ea"/>
                <a:cs typeface="+mn-cs"/>
              </a:rPr>
              <a:t>, social media posts, etc.</a:t>
            </a:r>
            <a:endParaRPr lang="en-US" sz="1000" b="0" i="0" u="none" strike="noStrike" kern="1200" cap="none" spc="0" normalizeH="0" baseline="0" noProof="0">
              <a:ln>
                <a:noFill/>
              </a:ln>
              <a:solidFill>
                <a:prstClr val="black"/>
              </a:solidFill>
              <a:effectLst/>
              <a:uLnTx/>
              <a:uFillTx/>
              <a:latin typeface="Segoe UI"/>
              <a:cs typeface="Segoe UI"/>
            </a:endParaRPr>
          </a:p>
        </p:txBody>
      </p:sp>
      <p:sp>
        <p:nvSpPr>
          <p:cNvPr id="45" name="TextBox 44">
            <a:extLst>
              <a:ext uri="{FF2B5EF4-FFF2-40B4-BE49-F238E27FC236}">
                <a16:creationId xmlns:a16="http://schemas.microsoft.com/office/drawing/2014/main" id="{BDEFC89D-A942-BFA8-EAE8-43445CFC2413}"/>
              </a:ext>
            </a:extLst>
          </p:cNvPr>
          <p:cNvSpPr txBox="1"/>
          <p:nvPr/>
        </p:nvSpPr>
        <p:spPr>
          <a:xfrm>
            <a:off x="7451833" y="3185314"/>
            <a:ext cx="1973240" cy="553998"/>
          </a:xfrm>
          <a:prstGeom prst="rect">
            <a:avLst/>
          </a:prstGeom>
          <a:noFill/>
        </p:spPr>
        <p:txBody>
          <a:bodyPr wrap="square" lIns="91440" tIns="45720" rIns="91440" bIns="45720" anchor="t">
            <a:spAutoFit/>
          </a:bodyPr>
          <a:lstStyle/>
          <a:p>
            <a:pPr>
              <a:spcBef>
                <a:spcPts val="200"/>
              </a:spcBef>
              <a:spcAft>
                <a:spcPts val="200"/>
              </a:spcAft>
              <a:defRPr/>
            </a:pPr>
            <a:r>
              <a:rPr lang="en-US" sz="1000" b="1">
                <a:solidFill>
                  <a:prstClr val="black"/>
                </a:solidFill>
                <a:latin typeface="Segoe UI"/>
              </a:rPr>
              <a:t>Suggest 10 compelling taglines based on &lt;insert file&gt;.</a:t>
            </a:r>
          </a:p>
        </p:txBody>
      </p:sp>
      <p:pic>
        <p:nvPicPr>
          <p:cNvPr id="47" name="Graphic 46">
            <a:extLst>
              <a:ext uri="{FF2B5EF4-FFF2-40B4-BE49-F238E27FC236}">
                <a16:creationId xmlns:a16="http://schemas.microsoft.com/office/drawing/2014/main" id="{D402084C-DA8C-FFB6-ED67-C3D35E381E0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41204" y="3213836"/>
            <a:ext cx="163426" cy="163426"/>
          </a:xfrm>
          <a:prstGeom prst="rect">
            <a:avLst/>
          </a:prstGeom>
        </p:spPr>
      </p:pic>
      <p:sp>
        <p:nvSpPr>
          <p:cNvPr id="7" name="TextBox 6">
            <a:extLst>
              <a:ext uri="{FF2B5EF4-FFF2-40B4-BE49-F238E27FC236}">
                <a16:creationId xmlns:a16="http://schemas.microsoft.com/office/drawing/2014/main" id="{36487B07-29F3-118B-39AB-51AE75816EB4}"/>
              </a:ext>
            </a:extLst>
          </p:cNvPr>
          <p:cNvSpPr txBox="1"/>
          <p:nvPr/>
        </p:nvSpPr>
        <p:spPr>
          <a:xfrm>
            <a:off x="11311230" y="150181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5</a:t>
            </a:r>
            <a:endParaRPr lang="en-US">
              <a:ea typeface="+mn-ea"/>
            </a:endParaRPr>
          </a:p>
        </p:txBody>
      </p:sp>
      <p:sp>
        <p:nvSpPr>
          <p:cNvPr id="58" name="TextBox 57">
            <a:extLst>
              <a:ext uri="{FF2B5EF4-FFF2-40B4-BE49-F238E27FC236}">
                <a16:creationId xmlns:a16="http://schemas.microsoft.com/office/drawing/2014/main" id="{DB64048F-37F7-62E9-647E-C4483A22B5AA}"/>
              </a:ext>
            </a:extLst>
          </p:cNvPr>
          <p:cNvSpPr txBox="1"/>
          <p:nvPr/>
        </p:nvSpPr>
        <p:spPr>
          <a:xfrm>
            <a:off x="9670382" y="1995866"/>
            <a:ext cx="1895426" cy="1164421"/>
          </a:xfrm>
          <a:prstGeom prst="rect">
            <a:avLst/>
          </a:prstGeom>
          <a:noFill/>
        </p:spPr>
        <p:txBody>
          <a:bodyPr wrap="square" lIns="91440" tIns="45720" rIns="91440" bIns="45720" anchor="t">
            <a:spAutoFit/>
          </a:bodyPr>
          <a:lstStyle/>
          <a:p>
            <a:pPr>
              <a:spcBef>
                <a:spcPts val="200"/>
              </a:spcBef>
              <a:spcAft>
                <a:spcPts val="200"/>
              </a:spcAft>
              <a:defRPr/>
            </a:pPr>
            <a:r>
              <a:rPr lang="en-US" sz="1400" b="1">
                <a:solidFill>
                  <a:srgbClr val="8661C5"/>
                </a:solidFill>
                <a:latin typeface="Segoe UI Semibold"/>
                <a:cs typeface="Segoe UI Semibold"/>
              </a:rPr>
              <a:t>Write an intro paragraph</a:t>
            </a:r>
            <a:endParaRPr lang="en-US">
              <a:ea typeface="+mn-ea"/>
            </a:endParaRPr>
          </a:p>
          <a:p>
            <a:pPr>
              <a:defRPr/>
            </a:pPr>
            <a:r>
              <a:rPr lang="en-US" sz="1000">
                <a:solidFill>
                  <a:prstClr val="black"/>
                </a:solidFill>
                <a:latin typeface="Segoe UI"/>
              </a:rPr>
              <a:t>Quickly get a strong introduction written based on the open file you're working on.</a:t>
            </a:r>
            <a:endParaRPr lang="en-US" sz="1000" b="0" i="0" u="none" strike="noStrike" kern="1200" cap="none" spc="0" normalizeH="0" baseline="0" noProof="0">
              <a:ln>
                <a:noFill/>
              </a:ln>
              <a:solidFill>
                <a:prstClr val="black"/>
              </a:solidFill>
              <a:effectLst/>
              <a:uLnTx/>
              <a:uFillTx/>
              <a:latin typeface="Segoe UI"/>
              <a:cs typeface="Segoe UI"/>
            </a:endParaRPr>
          </a:p>
        </p:txBody>
      </p:sp>
      <p:sp>
        <p:nvSpPr>
          <p:cNvPr id="49" name="TextBox 48">
            <a:extLst>
              <a:ext uri="{FF2B5EF4-FFF2-40B4-BE49-F238E27FC236}">
                <a16:creationId xmlns:a16="http://schemas.microsoft.com/office/drawing/2014/main" id="{31A3A63C-23A1-503B-29A7-E22B8018F27D}"/>
              </a:ext>
            </a:extLst>
          </p:cNvPr>
          <p:cNvSpPr txBox="1"/>
          <p:nvPr/>
        </p:nvSpPr>
        <p:spPr>
          <a:xfrm>
            <a:off x="9716341" y="3295327"/>
            <a:ext cx="2103450" cy="400110"/>
          </a:xfrm>
          <a:prstGeom prst="rect">
            <a:avLst/>
          </a:prstGeom>
          <a:noFill/>
        </p:spPr>
        <p:txBody>
          <a:bodyPr wrap="square" lIns="91440" tIns="45720" rIns="91440" bIns="45720" anchor="t">
            <a:spAutoFit/>
          </a:bodyPr>
          <a:lstStyle/>
          <a:p>
            <a:pPr>
              <a:spcBef>
                <a:spcPts val="200"/>
              </a:spcBef>
              <a:spcAft>
                <a:spcPts val="200"/>
              </a:spcAft>
              <a:defRPr/>
            </a:pPr>
            <a:r>
              <a:rPr kumimoji="0" lang="en-US" sz="1000" b="1" i="0" u="none" strike="noStrike" kern="1200" cap="none" spc="0" normalizeH="0" baseline="0" noProof="0">
                <a:ln>
                  <a:noFill/>
                </a:ln>
                <a:solidFill>
                  <a:prstClr val="black"/>
                </a:solidFill>
                <a:effectLst/>
                <a:uLnTx/>
                <a:uFillTx/>
                <a:latin typeface="Segoe UI"/>
                <a:ea typeface="+mn-ea"/>
                <a:cs typeface="+mn-cs"/>
              </a:rPr>
              <a:t>Write a </a:t>
            </a:r>
            <a:r>
              <a:rPr lang="en-US" sz="1000" b="1">
                <a:solidFill>
                  <a:prstClr val="black"/>
                </a:solidFill>
                <a:latin typeface="Segoe UI"/>
              </a:rPr>
              <a:t>compelling intro paragraph </a:t>
            </a:r>
            <a:r>
              <a:rPr kumimoji="0" lang="en-US" sz="1000" b="1" i="0" u="none" strike="noStrike" kern="1200" cap="none" spc="0" normalizeH="0" baseline="0" noProof="0">
                <a:ln>
                  <a:noFill/>
                </a:ln>
                <a:solidFill>
                  <a:prstClr val="black"/>
                </a:solidFill>
                <a:effectLst/>
                <a:uLnTx/>
                <a:uFillTx/>
                <a:latin typeface="Segoe UI"/>
                <a:ea typeface="+mn-ea"/>
                <a:cs typeface="+mn-cs"/>
              </a:rPr>
              <a:t>for </a:t>
            </a:r>
            <a:r>
              <a:rPr lang="en-US" sz="1000" b="1">
                <a:solidFill>
                  <a:prstClr val="black"/>
                </a:solidFill>
                <a:latin typeface="Segoe UI"/>
              </a:rPr>
              <a:t>this document.</a:t>
            </a:r>
            <a:endParaRPr lang="en-US">
              <a:solidFill>
                <a:prstClr val="black"/>
              </a:solidFill>
              <a:ea typeface="+mn-ea"/>
              <a:cs typeface="+mn-cs"/>
            </a:endParaRPr>
          </a:p>
        </p:txBody>
      </p:sp>
      <p:pic>
        <p:nvPicPr>
          <p:cNvPr id="51" name="Graphic 50">
            <a:extLst>
              <a:ext uri="{FF2B5EF4-FFF2-40B4-BE49-F238E27FC236}">
                <a16:creationId xmlns:a16="http://schemas.microsoft.com/office/drawing/2014/main" id="{B232F48A-1F1B-3189-F607-A5BE39B67A4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92186" y="3322439"/>
            <a:ext cx="163426" cy="163426"/>
          </a:xfrm>
          <a:prstGeom prst="rect">
            <a:avLst/>
          </a:prstGeom>
        </p:spPr>
      </p:pic>
      <p:sp>
        <p:nvSpPr>
          <p:cNvPr id="8" name="TextBox 7">
            <a:extLst>
              <a:ext uri="{FF2B5EF4-FFF2-40B4-BE49-F238E27FC236}">
                <a16:creationId xmlns:a16="http://schemas.microsoft.com/office/drawing/2014/main" id="{E175F923-A844-B59C-CFDA-D5E0D4DA0EFF}"/>
              </a:ext>
            </a:extLst>
          </p:cNvPr>
          <p:cNvSpPr txBox="1"/>
          <p:nvPr/>
        </p:nvSpPr>
        <p:spPr>
          <a:xfrm>
            <a:off x="2267041" y="3847524"/>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6</a:t>
            </a:r>
          </a:p>
        </p:txBody>
      </p:sp>
      <p:sp>
        <p:nvSpPr>
          <p:cNvPr id="62" name="TextBox 61">
            <a:extLst>
              <a:ext uri="{FF2B5EF4-FFF2-40B4-BE49-F238E27FC236}">
                <a16:creationId xmlns:a16="http://schemas.microsoft.com/office/drawing/2014/main" id="{3D0E65BC-434B-8E16-4EB5-623E132C9AB5}"/>
              </a:ext>
            </a:extLst>
          </p:cNvPr>
          <p:cNvSpPr txBox="1"/>
          <p:nvPr/>
        </p:nvSpPr>
        <p:spPr>
          <a:xfrm>
            <a:off x="626191" y="4341578"/>
            <a:ext cx="1922209" cy="1190069"/>
          </a:xfrm>
          <a:prstGeom prst="rect">
            <a:avLst/>
          </a:prstGeom>
          <a:noFill/>
        </p:spPr>
        <p:txBody>
          <a:bodyPr wrap="square" lIns="91440" tIns="45720" rIns="91440" bIns="45720" anchor="t">
            <a:spAutoFit/>
          </a:bodyPr>
          <a:lstStyle/>
          <a:p>
            <a:pPr>
              <a:spcBef>
                <a:spcPts val="200"/>
              </a:spcBef>
              <a:spcAft>
                <a:spcPts val="200"/>
              </a:spcAft>
              <a:defRPr/>
            </a:pPr>
            <a:r>
              <a:rPr lang="en-US" sz="1400" b="1">
                <a:solidFill>
                  <a:srgbClr val="8661C5"/>
                </a:solidFill>
                <a:latin typeface="Segoe UI Semibold"/>
                <a:cs typeface="Segoe UI Semibold"/>
              </a:rPr>
              <a:t>Prepare for a presentation</a:t>
            </a:r>
            <a:endParaRPr lang="en-US">
              <a:ea typeface="+mn-ea"/>
            </a:endParaRPr>
          </a:p>
          <a:p>
            <a:pPr>
              <a:spcBef>
                <a:spcPts val="200"/>
              </a:spcBef>
              <a:spcAft>
                <a:spcPts val="200"/>
              </a:spcAft>
              <a:defRPr/>
            </a:pPr>
            <a:r>
              <a:rPr lang="en-US" sz="1000">
                <a:solidFill>
                  <a:prstClr val="black"/>
                </a:solidFill>
                <a:latin typeface="Segoe UI"/>
              </a:rPr>
              <a:t>Get suggested questions your audience may ask to help you get ready for your open presentation.</a:t>
            </a:r>
            <a:endParaRPr lang="en-US">
              <a:solidFill>
                <a:prstClr val="black"/>
              </a:solidFill>
              <a:ea typeface="+mn-ea"/>
              <a:cs typeface="+mn-cs"/>
            </a:endParaRPr>
          </a:p>
        </p:txBody>
      </p:sp>
      <p:sp>
        <p:nvSpPr>
          <p:cNvPr id="53" name="TextBox 52">
            <a:extLst>
              <a:ext uri="{FF2B5EF4-FFF2-40B4-BE49-F238E27FC236}">
                <a16:creationId xmlns:a16="http://schemas.microsoft.com/office/drawing/2014/main" id="{E4EACBFB-4D56-491D-377C-5DCABE4CD787}"/>
              </a:ext>
            </a:extLst>
          </p:cNvPr>
          <p:cNvSpPr txBox="1"/>
          <p:nvPr/>
        </p:nvSpPr>
        <p:spPr>
          <a:xfrm>
            <a:off x="665690" y="5521000"/>
            <a:ext cx="1915422" cy="553998"/>
          </a:xfrm>
          <a:prstGeom prst="rect">
            <a:avLst/>
          </a:prstGeom>
          <a:noFill/>
        </p:spPr>
        <p:txBody>
          <a:bodyPr wrap="square" lIns="91440" tIns="45720" rIns="91440" bIns="45720" anchor="t">
            <a:spAutoFit/>
          </a:bodyPr>
          <a:lstStyle/>
          <a:p>
            <a:pPr>
              <a:spcBef>
                <a:spcPts val="200"/>
              </a:spcBef>
              <a:spcAft>
                <a:spcPts val="200"/>
              </a:spcAft>
              <a:defRPr/>
            </a:pPr>
            <a:r>
              <a:rPr lang="en-US" sz="1000" b="1">
                <a:solidFill>
                  <a:prstClr val="black"/>
                </a:solidFill>
                <a:latin typeface="Segoe UI"/>
              </a:rPr>
              <a:t>What are some potential questions that I might be asked by the audience?</a:t>
            </a:r>
            <a:endParaRPr lang="en-US">
              <a:ea typeface="+mn-ea"/>
              <a:cs typeface="+mn-cs"/>
            </a:endParaRPr>
          </a:p>
        </p:txBody>
      </p:sp>
      <p:pic>
        <p:nvPicPr>
          <p:cNvPr id="55" name="Graphic 54">
            <a:extLst>
              <a:ext uri="{FF2B5EF4-FFF2-40B4-BE49-F238E27FC236}">
                <a16:creationId xmlns:a16="http://schemas.microsoft.com/office/drawing/2014/main" id="{13F9B81F-B121-5293-8649-5375AB3B4D6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7865" y="5547794"/>
            <a:ext cx="163426" cy="163426"/>
          </a:xfrm>
          <a:prstGeom prst="rect">
            <a:avLst/>
          </a:prstGeom>
        </p:spPr>
      </p:pic>
      <p:sp>
        <p:nvSpPr>
          <p:cNvPr id="9" name="TextBox 8">
            <a:extLst>
              <a:ext uri="{FF2B5EF4-FFF2-40B4-BE49-F238E27FC236}">
                <a16:creationId xmlns:a16="http://schemas.microsoft.com/office/drawing/2014/main" id="{E5A12A2C-C9B0-D34C-75E2-71AC98A667CB}"/>
              </a:ext>
            </a:extLst>
          </p:cNvPr>
          <p:cNvSpPr txBox="1"/>
          <p:nvPr/>
        </p:nvSpPr>
        <p:spPr>
          <a:xfrm>
            <a:off x="4528088" y="3847524"/>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7</a:t>
            </a:r>
          </a:p>
        </p:txBody>
      </p:sp>
      <p:sp>
        <p:nvSpPr>
          <p:cNvPr id="66" name="TextBox 65">
            <a:extLst>
              <a:ext uri="{FF2B5EF4-FFF2-40B4-BE49-F238E27FC236}">
                <a16:creationId xmlns:a16="http://schemas.microsoft.com/office/drawing/2014/main" id="{D1BB983D-BD6C-4F09-6D03-BA8A5EDE9CE7}"/>
              </a:ext>
            </a:extLst>
          </p:cNvPr>
          <p:cNvSpPr txBox="1"/>
          <p:nvPr/>
        </p:nvSpPr>
        <p:spPr>
          <a:xfrm>
            <a:off x="2887238" y="4341578"/>
            <a:ext cx="1972597" cy="1036181"/>
          </a:xfrm>
          <a:prstGeom prst="rect">
            <a:avLst/>
          </a:prstGeom>
          <a:noFill/>
        </p:spPr>
        <p:txBody>
          <a:bodyPr wrap="square" lIns="91440" tIns="45720" rIns="91440" bIns="45720" anchor="t">
            <a:spAutoFit/>
          </a:bodyPr>
          <a:lstStyle/>
          <a:p>
            <a:pPr>
              <a:spcBef>
                <a:spcPts val="200"/>
              </a:spcBef>
              <a:spcAft>
                <a:spcPts val="200"/>
              </a:spcAft>
              <a:defRPr/>
            </a:pPr>
            <a:r>
              <a:rPr lang="en-US" sz="1400" b="1">
                <a:solidFill>
                  <a:srgbClr val="8661C5"/>
                </a:solidFill>
                <a:latin typeface="Segoe UI Semibold"/>
                <a:cs typeface="Segoe UI Semibold"/>
              </a:rPr>
              <a:t>Understand top insights and trends</a:t>
            </a:r>
            <a:endParaRPr lang="en-US">
              <a:ea typeface="+mn-ea"/>
            </a:endParaRPr>
          </a:p>
          <a:p>
            <a:pPr>
              <a:spcBef>
                <a:spcPts val="200"/>
              </a:spcBef>
              <a:spcAft>
                <a:spcPts val="200"/>
              </a:spcAft>
              <a:defRPr/>
            </a:pPr>
            <a:r>
              <a:rPr lang="en-US" sz="1000">
                <a:solidFill>
                  <a:prstClr val="black"/>
                </a:solidFill>
                <a:latin typeface="Segoe UI"/>
              </a:rPr>
              <a:t>Pull top insights and data trends from your open spreadsheet.</a:t>
            </a:r>
            <a:endParaRPr lang="en-US" sz="1000">
              <a:solidFill>
                <a:prstClr val="black"/>
              </a:solidFill>
              <a:cs typeface="Segoe UI"/>
            </a:endParaRPr>
          </a:p>
        </p:txBody>
      </p:sp>
      <p:sp>
        <p:nvSpPr>
          <p:cNvPr id="57" name="TextBox 56">
            <a:extLst>
              <a:ext uri="{FF2B5EF4-FFF2-40B4-BE49-F238E27FC236}">
                <a16:creationId xmlns:a16="http://schemas.microsoft.com/office/drawing/2014/main" id="{C44C52D2-9F6F-5B1B-6BBD-166421B461BF}"/>
              </a:ext>
            </a:extLst>
          </p:cNvPr>
          <p:cNvSpPr txBox="1"/>
          <p:nvPr/>
        </p:nvSpPr>
        <p:spPr>
          <a:xfrm>
            <a:off x="2923749" y="5652962"/>
            <a:ext cx="2013099" cy="400110"/>
          </a:xfrm>
          <a:prstGeom prst="rect">
            <a:avLst/>
          </a:prstGeom>
          <a:noFill/>
        </p:spPr>
        <p:txBody>
          <a:bodyPr wrap="square" lIns="91440" tIns="45720" rIns="91440" bIns="45720" anchor="t">
            <a:spAutoFit/>
          </a:bodyPr>
          <a:lstStyle/>
          <a:p>
            <a:pPr>
              <a:spcBef>
                <a:spcPts val="200"/>
              </a:spcBef>
              <a:spcAft>
                <a:spcPts val="200"/>
              </a:spcAft>
              <a:defRPr/>
            </a:pPr>
            <a:r>
              <a:rPr lang="en-US" sz="1000" b="1">
                <a:solidFill>
                  <a:prstClr val="black"/>
                </a:solidFill>
                <a:latin typeface="Segoe UI"/>
              </a:rPr>
              <a:t>Share the top insights and trends of this data.</a:t>
            </a:r>
            <a:endParaRPr lang="en-US" sz="1000" b="1">
              <a:solidFill>
                <a:prstClr val="black"/>
              </a:solidFill>
              <a:cs typeface="Segoe UI"/>
            </a:endParaRPr>
          </a:p>
        </p:txBody>
      </p:sp>
      <p:sp>
        <p:nvSpPr>
          <p:cNvPr id="10" name="TextBox 9">
            <a:extLst>
              <a:ext uri="{FF2B5EF4-FFF2-40B4-BE49-F238E27FC236}">
                <a16:creationId xmlns:a16="http://schemas.microsoft.com/office/drawing/2014/main" id="{B4735CA1-3A1C-1A4D-A304-C07B3D573C2C}"/>
              </a:ext>
            </a:extLst>
          </p:cNvPr>
          <p:cNvSpPr txBox="1"/>
          <p:nvPr/>
        </p:nvSpPr>
        <p:spPr>
          <a:xfrm>
            <a:off x="6789135" y="3847524"/>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8</a:t>
            </a:r>
          </a:p>
        </p:txBody>
      </p:sp>
      <p:sp>
        <p:nvSpPr>
          <p:cNvPr id="70" name="TextBox 69">
            <a:extLst>
              <a:ext uri="{FF2B5EF4-FFF2-40B4-BE49-F238E27FC236}">
                <a16:creationId xmlns:a16="http://schemas.microsoft.com/office/drawing/2014/main" id="{67F532B8-3E19-40C1-D8A2-05D91FB5E4B3}"/>
              </a:ext>
            </a:extLst>
          </p:cNvPr>
          <p:cNvSpPr txBox="1"/>
          <p:nvPr/>
        </p:nvSpPr>
        <p:spPr>
          <a:xfrm>
            <a:off x="5148286" y="4341578"/>
            <a:ext cx="1932245" cy="1190069"/>
          </a:xfrm>
          <a:prstGeom prst="rect">
            <a:avLst/>
          </a:prstGeom>
          <a:noFill/>
        </p:spPr>
        <p:txBody>
          <a:bodyPr wrap="square" lIns="91440" tIns="45720" rIns="91440" bIns="45720" anchor="t">
            <a:spAutoFit/>
          </a:bodyPr>
          <a:lstStyle/>
          <a:p>
            <a:pPr>
              <a:spcBef>
                <a:spcPts val="200"/>
              </a:spcBef>
              <a:spcAft>
                <a:spcPts val="200"/>
              </a:spcAft>
              <a:defRPr/>
            </a:pPr>
            <a:r>
              <a:rPr kumimoji="0" lang="en-US" sz="1400" b="1" i="0" u="none" strike="noStrike" kern="1200" cap="none" spc="0" normalizeH="0" baseline="0" noProof="0">
                <a:ln>
                  <a:noFill/>
                </a:ln>
                <a:solidFill>
                  <a:srgbClr val="8661C5"/>
                </a:solidFill>
                <a:effectLst/>
                <a:uLnTx/>
                <a:uFillTx/>
                <a:latin typeface="Segoe UI Semibold"/>
                <a:cs typeface="Segoe UI Semibold"/>
              </a:rPr>
              <a:t>Create </a:t>
            </a:r>
            <a:r>
              <a:rPr lang="en-US" sz="1400" b="1">
                <a:solidFill>
                  <a:srgbClr val="8661C5"/>
                </a:solidFill>
                <a:latin typeface="Segoe UI Semibold"/>
                <a:cs typeface="Segoe UI Semibold"/>
              </a:rPr>
              <a:t>images for your slides</a:t>
            </a:r>
            <a:endPar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a:spcBef>
                <a:spcPts val="200"/>
              </a:spcBef>
              <a:spcAft>
                <a:spcPts val="200"/>
              </a:spcAft>
              <a:defRPr/>
            </a:pPr>
            <a:r>
              <a:rPr lang="en-US" sz="1000">
                <a:solidFill>
                  <a:prstClr val="black"/>
                </a:solidFill>
                <a:latin typeface="Segoe UI"/>
              </a:rPr>
              <a:t>Copilot can generate </a:t>
            </a:r>
            <a:r>
              <a:rPr kumimoji="0" lang="en-US" sz="1000" b="0" i="0" u="none" strike="noStrike" kern="1200" cap="none" spc="0" normalizeH="0" baseline="0" noProof="0">
                <a:ln>
                  <a:noFill/>
                </a:ln>
                <a:solidFill>
                  <a:prstClr val="black"/>
                </a:solidFill>
                <a:effectLst/>
                <a:uLnTx/>
                <a:uFillTx/>
                <a:latin typeface="Segoe UI"/>
                <a:ea typeface="+mn-ea"/>
                <a:cs typeface="+mn-cs"/>
              </a:rPr>
              <a:t>images </a:t>
            </a:r>
            <a:r>
              <a:rPr lang="en-US" sz="1000">
                <a:solidFill>
                  <a:prstClr val="black"/>
                </a:solidFill>
                <a:latin typeface="Segoe UI"/>
              </a:rPr>
              <a:t>from a prompt to use in the design of your presentation deck</a:t>
            </a:r>
            <a:r>
              <a:rPr kumimoji="0" lang="en-US" sz="1000" b="0" i="0" u="none" strike="noStrike" kern="1200" cap="none" spc="0" normalizeH="0" baseline="0" noProof="0">
                <a:ln>
                  <a:noFill/>
                </a:ln>
                <a:solidFill>
                  <a:prstClr val="black"/>
                </a:solidFill>
                <a:effectLst/>
                <a:uLnTx/>
                <a:uFillTx/>
                <a:latin typeface="Segoe UI"/>
                <a:ea typeface="+mn-ea"/>
                <a:cs typeface="+mn-cs"/>
              </a:rPr>
              <a:t>.</a:t>
            </a:r>
            <a:endParaRPr lang="en-US"/>
          </a:p>
        </p:txBody>
      </p:sp>
      <p:sp>
        <p:nvSpPr>
          <p:cNvPr id="61" name="TextBox 60">
            <a:extLst>
              <a:ext uri="{FF2B5EF4-FFF2-40B4-BE49-F238E27FC236}">
                <a16:creationId xmlns:a16="http://schemas.microsoft.com/office/drawing/2014/main" id="{DCE1BE93-206A-BC4F-408A-606DD1B58171}"/>
              </a:ext>
            </a:extLst>
          </p:cNvPr>
          <p:cNvSpPr txBox="1"/>
          <p:nvPr/>
        </p:nvSpPr>
        <p:spPr>
          <a:xfrm>
            <a:off x="5176404" y="5654649"/>
            <a:ext cx="2022312" cy="400110"/>
          </a:xfrm>
          <a:prstGeom prst="rect">
            <a:avLst/>
          </a:prstGeom>
          <a:noFill/>
        </p:spPr>
        <p:txBody>
          <a:bodyPr wrap="square" lIns="91440" tIns="45720" rIns="91440" bIns="45720" anchor="t">
            <a:spAutoFit/>
          </a:bodyPr>
          <a:lstStyle/>
          <a:p>
            <a:pPr>
              <a:spcBef>
                <a:spcPts val="200"/>
              </a:spcBef>
              <a:spcAft>
                <a:spcPts val="200"/>
              </a:spcAft>
              <a:defRPr/>
            </a:pPr>
            <a:r>
              <a:rPr lang="en-US" sz="1000" b="1">
                <a:solidFill>
                  <a:prstClr val="black"/>
                </a:solidFill>
                <a:latin typeface="Segoe UI"/>
              </a:rPr>
              <a:t>Create an </a:t>
            </a:r>
            <a:r>
              <a:rPr kumimoji="0" lang="en-US" sz="1000" b="1" i="0" u="none" strike="noStrike" kern="1200" cap="none" spc="0" normalizeH="0" baseline="0" noProof="0">
                <a:ln>
                  <a:noFill/>
                </a:ln>
                <a:solidFill>
                  <a:prstClr val="black"/>
                </a:solidFill>
                <a:effectLst/>
                <a:uLnTx/>
                <a:uFillTx/>
                <a:latin typeface="Segoe UI"/>
                <a:ea typeface="+mn-ea"/>
                <a:cs typeface="+mn-cs"/>
              </a:rPr>
              <a:t>image of </a:t>
            </a:r>
            <a:r>
              <a:rPr lang="en-US" sz="1000" b="1">
                <a:solidFill>
                  <a:prstClr val="black"/>
                </a:solidFill>
                <a:latin typeface="Segoe UI"/>
              </a:rPr>
              <a:t>coffee cups besides </a:t>
            </a:r>
            <a:r>
              <a:rPr kumimoji="0" lang="en-US" sz="1000" b="1" i="0" u="none" strike="noStrike" kern="1200" cap="none" spc="0" normalizeH="0" baseline="0" noProof="0">
                <a:ln>
                  <a:noFill/>
                </a:ln>
                <a:solidFill>
                  <a:prstClr val="black"/>
                </a:solidFill>
                <a:effectLst/>
                <a:uLnTx/>
                <a:uFillTx/>
                <a:latin typeface="Segoe UI"/>
                <a:ea typeface="+mn-ea"/>
                <a:cs typeface="+mn-cs"/>
              </a:rPr>
              <a:t>a coffee </a:t>
            </a:r>
            <a:r>
              <a:rPr lang="en-US" sz="1000" b="1">
                <a:solidFill>
                  <a:prstClr val="black"/>
                </a:solidFill>
                <a:latin typeface="Segoe UI"/>
              </a:rPr>
              <a:t>machine.</a:t>
            </a:r>
            <a:endParaRPr lang="en-US">
              <a:solidFill>
                <a:prstClr val="black"/>
              </a:solidFill>
              <a:ea typeface="+mn-ea"/>
              <a:cs typeface="+mn-cs"/>
            </a:endParaRPr>
          </a:p>
        </p:txBody>
      </p:sp>
      <p:pic>
        <p:nvPicPr>
          <p:cNvPr id="63" name="Graphic 62">
            <a:extLst>
              <a:ext uri="{FF2B5EF4-FFF2-40B4-BE49-F238E27FC236}">
                <a16:creationId xmlns:a16="http://schemas.microsoft.com/office/drawing/2014/main" id="{14B84A4B-DE4A-28E5-888B-55AA5CD07C9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8559" y="5701404"/>
            <a:ext cx="163426" cy="163426"/>
          </a:xfrm>
          <a:prstGeom prst="rect">
            <a:avLst/>
          </a:prstGeom>
        </p:spPr>
      </p:pic>
      <p:sp>
        <p:nvSpPr>
          <p:cNvPr id="11" name="TextBox 10">
            <a:extLst>
              <a:ext uri="{FF2B5EF4-FFF2-40B4-BE49-F238E27FC236}">
                <a16:creationId xmlns:a16="http://schemas.microsoft.com/office/drawing/2014/main" id="{8621EA2F-9C37-32B6-22BA-FE15FA445CE3}"/>
              </a:ext>
            </a:extLst>
          </p:cNvPr>
          <p:cNvSpPr txBox="1"/>
          <p:nvPr/>
        </p:nvSpPr>
        <p:spPr>
          <a:xfrm>
            <a:off x="9050182" y="3847524"/>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9</a:t>
            </a:r>
            <a:endParaRPr lang="en-US">
              <a:ea typeface="+mn-ea"/>
            </a:endParaRPr>
          </a:p>
        </p:txBody>
      </p:sp>
      <p:sp>
        <p:nvSpPr>
          <p:cNvPr id="74" name="TextBox 73">
            <a:extLst>
              <a:ext uri="{FF2B5EF4-FFF2-40B4-BE49-F238E27FC236}">
                <a16:creationId xmlns:a16="http://schemas.microsoft.com/office/drawing/2014/main" id="{E34E7F58-7275-4440-928D-22F67DFEFC8A}"/>
              </a:ext>
            </a:extLst>
          </p:cNvPr>
          <p:cNvSpPr txBox="1"/>
          <p:nvPr/>
        </p:nvSpPr>
        <p:spPr>
          <a:xfrm>
            <a:off x="7409333" y="4341578"/>
            <a:ext cx="1895429" cy="666849"/>
          </a:xfrm>
          <a:prstGeom prst="rect">
            <a:avLst/>
          </a:prstGeom>
          <a:noFill/>
        </p:spPr>
        <p:txBody>
          <a:bodyPr wrap="square">
            <a:spAutoFit/>
          </a:bodyPr>
          <a:lstStyle/>
          <a:p>
            <a:pPr>
              <a:spcBef>
                <a:spcPts val="200"/>
              </a:spcBef>
              <a:spcAft>
                <a:spcPts val="200"/>
              </a:spcAft>
              <a:defRPr/>
            </a:pPr>
            <a:r>
              <a:rPr lang="en-US" sz="1400" b="1">
                <a:solidFill>
                  <a:srgbClr val="8661C5"/>
                </a:solidFill>
                <a:latin typeface="Segoe UI Semibold" panose="020B0502040204020203" pitchFamily="34" charset="0"/>
                <a:cs typeface="Segoe UI Semibold" panose="020B0502040204020203" pitchFamily="34" charset="0"/>
              </a:rPr>
              <a:t>Translate a message</a:t>
            </a:r>
            <a:endPar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Read and write content in other languages.</a:t>
            </a:r>
          </a:p>
        </p:txBody>
      </p:sp>
      <p:sp>
        <p:nvSpPr>
          <p:cNvPr id="65" name="TextBox 64">
            <a:extLst>
              <a:ext uri="{FF2B5EF4-FFF2-40B4-BE49-F238E27FC236}">
                <a16:creationId xmlns:a16="http://schemas.microsoft.com/office/drawing/2014/main" id="{101100B7-8CED-4EAB-42EB-B9B33CD29CE2}"/>
              </a:ext>
            </a:extLst>
          </p:cNvPr>
          <p:cNvSpPr txBox="1"/>
          <p:nvPr/>
        </p:nvSpPr>
        <p:spPr>
          <a:xfrm>
            <a:off x="7440257" y="5655423"/>
            <a:ext cx="191312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a:ea typeface="+mn-ea"/>
                <a:cs typeface="+mn-cs"/>
              </a:rPr>
              <a:t>Translate the following text into French: [text].</a:t>
            </a:r>
          </a:p>
        </p:txBody>
      </p:sp>
      <p:sp>
        <p:nvSpPr>
          <p:cNvPr id="12" name="TextBox 11">
            <a:extLst>
              <a:ext uri="{FF2B5EF4-FFF2-40B4-BE49-F238E27FC236}">
                <a16:creationId xmlns:a16="http://schemas.microsoft.com/office/drawing/2014/main" id="{FB1657F5-8E66-1673-DC62-70328F60428B}"/>
              </a:ext>
            </a:extLst>
          </p:cNvPr>
          <p:cNvSpPr txBox="1"/>
          <p:nvPr/>
        </p:nvSpPr>
        <p:spPr>
          <a:xfrm>
            <a:off x="11104442" y="3847524"/>
            <a:ext cx="598242"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10</a:t>
            </a:r>
          </a:p>
        </p:txBody>
      </p:sp>
      <p:sp>
        <p:nvSpPr>
          <p:cNvPr id="78" name="TextBox 77">
            <a:extLst>
              <a:ext uri="{FF2B5EF4-FFF2-40B4-BE49-F238E27FC236}">
                <a16:creationId xmlns:a16="http://schemas.microsoft.com/office/drawing/2014/main" id="{2EF9DFE6-2DBC-77F0-3141-713430C700D6}"/>
              </a:ext>
            </a:extLst>
          </p:cNvPr>
          <p:cNvSpPr txBox="1"/>
          <p:nvPr/>
        </p:nvSpPr>
        <p:spPr>
          <a:xfrm>
            <a:off x="9670381" y="4341578"/>
            <a:ext cx="1895427" cy="820738"/>
          </a:xfrm>
          <a:prstGeom prst="rect">
            <a:avLst/>
          </a:prstGeom>
          <a:noFill/>
        </p:spPr>
        <p:txBody>
          <a:bodyPr wrap="square" lIns="91440" tIns="45720" rIns="91440" bIns="45720" anchor="t">
            <a:spAutoFit/>
          </a:bodyPr>
          <a:lstStyle/>
          <a:p>
            <a:pPr>
              <a:spcBef>
                <a:spcPts val="200"/>
              </a:spcBef>
              <a:spcAft>
                <a:spcPts val="200"/>
              </a:spcAft>
              <a:defRPr/>
            </a:pPr>
            <a:r>
              <a:rPr lang="en-US" sz="1400" b="1">
                <a:solidFill>
                  <a:srgbClr val="8661C5"/>
                </a:solidFill>
                <a:latin typeface="Segoe UI Semibold"/>
                <a:cs typeface="Segoe UI Semibold"/>
              </a:rPr>
              <a:t>Visualize data</a:t>
            </a:r>
            <a:endParaRPr lang="en-US">
              <a:ea typeface="+mn-ea"/>
            </a:endParaRPr>
          </a:p>
          <a:p>
            <a:pPr>
              <a:spcBef>
                <a:spcPts val="200"/>
              </a:spcBef>
              <a:spcAft>
                <a:spcPts val="200"/>
              </a:spcAft>
              <a:defRPr/>
            </a:pPr>
            <a:r>
              <a:rPr lang="en-US" sz="1000">
                <a:solidFill>
                  <a:prstClr val="black"/>
                </a:solidFill>
                <a:latin typeface="Segoe UI"/>
              </a:rPr>
              <a:t>Turn your data into charts and graphs for project pitch decks or monthly reports.</a:t>
            </a:r>
            <a:endParaRPr lang="en-US" sz="1000" b="0" i="0" u="none" strike="noStrike" kern="1200" cap="none" spc="0" normalizeH="0" baseline="0" noProof="0">
              <a:ln>
                <a:noFill/>
              </a:ln>
              <a:solidFill>
                <a:prstClr val="black"/>
              </a:solidFill>
              <a:effectLst/>
              <a:uLnTx/>
              <a:uFillTx/>
              <a:latin typeface="Segoe UI"/>
              <a:cs typeface="Segoe UI"/>
            </a:endParaRPr>
          </a:p>
        </p:txBody>
      </p:sp>
      <p:sp>
        <p:nvSpPr>
          <p:cNvPr id="69" name="TextBox 68">
            <a:extLst>
              <a:ext uri="{FF2B5EF4-FFF2-40B4-BE49-F238E27FC236}">
                <a16:creationId xmlns:a16="http://schemas.microsoft.com/office/drawing/2014/main" id="{C3B7A1FE-0D19-09B0-DC92-27095CADECA8}"/>
              </a:ext>
            </a:extLst>
          </p:cNvPr>
          <p:cNvSpPr txBox="1"/>
          <p:nvPr/>
        </p:nvSpPr>
        <p:spPr>
          <a:xfrm>
            <a:off x="9704765" y="5641180"/>
            <a:ext cx="1997919" cy="400110"/>
          </a:xfrm>
          <a:prstGeom prst="rect">
            <a:avLst/>
          </a:prstGeom>
          <a:noFill/>
        </p:spPr>
        <p:txBody>
          <a:bodyPr wrap="square" lIns="91440" tIns="45720" rIns="91440" bIns="45720" anchor="t">
            <a:spAutoFit/>
          </a:bodyPr>
          <a:lstStyle/>
          <a:p>
            <a:pPr>
              <a:spcBef>
                <a:spcPts val="200"/>
              </a:spcBef>
              <a:spcAft>
                <a:spcPts val="200"/>
              </a:spcAft>
              <a:defRPr/>
            </a:pPr>
            <a:r>
              <a:rPr lang="en-US" sz="1000" b="1">
                <a:solidFill>
                  <a:prstClr val="black"/>
                </a:solidFill>
                <a:latin typeface="Segoe UI"/>
              </a:rPr>
              <a:t>Create a data visualization of the sales data over time.</a:t>
            </a:r>
            <a:endParaRPr lang="en-US">
              <a:solidFill>
                <a:prstClr val="black"/>
              </a:solidFill>
              <a:ea typeface="+mn-ea"/>
              <a:cs typeface="+mn-cs"/>
            </a:endParaRPr>
          </a:p>
        </p:txBody>
      </p:sp>
      <p:pic>
        <p:nvPicPr>
          <p:cNvPr id="71" name="Graphic 70">
            <a:extLst>
              <a:ext uri="{FF2B5EF4-FFF2-40B4-BE49-F238E27FC236}">
                <a16:creationId xmlns:a16="http://schemas.microsoft.com/office/drawing/2014/main" id="{839B92B3-DFF9-3259-3C12-684ADC2BBC26}"/>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97812" y="5680951"/>
            <a:ext cx="163426" cy="163426"/>
          </a:xfrm>
          <a:prstGeom prst="rect">
            <a:avLst/>
          </a:prstGeom>
        </p:spPr>
      </p:pic>
      <p:pic>
        <p:nvPicPr>
          <p:cNvPr id="43" name="Graphic 42">
            <a:extLst>
              <a:ext uri="{FF2B5EF4-FFF2-40B4-BE49-F238E27FC236}">
                <a16:creationId xmlns:a16="http://schemas.microsoft.com/office/drawing/2014/main" id="{6CD0DA8E-202C-A0B2-62E3-5A4287F4146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3658" y="3334996"/>
            <a:ext cx="163426" cy="163426"/>
          </a:xfrm>
          <a:prstGeom prst="rect">
            <a:avLst/>
          </a:prstGeom>
        </p:spPr>
      </p:pic>
      <p:sp useBgFill="1">
        <p:nvSpPr>
          <p:cNvPr id="72" name="Rounded Rectangle 1">
            <a:extLst>
              <a:ext uri="{FF2B5EF4-FFF2-40B4-BE49-F238E27FC236}">
                <a16:creationId xmlns:a16="http://schemas.microsoft.com/office/drawing/2014/main" id="{CA23F9B4-07C5-3F1A-21A7-2A4598C079EF}"/>
              </a:ext>
              <a:ext uri="{C183D7F6-B498-43B3-948B-1728B52AA6E4}">
                <adec:decorative xmlns:adec="http://schemas.microsoft.com/office/drawing/2017/decorative" val="1"/>
              </a:ext>
            </a:extLst>
          </p:cNvPr>
          <p:cNvSpPr/>
          <p:nvPr/>
        </p:nvSpPr>
        <p:spPr bwMode="auto">
          <a:xfrm>
            <a:off x="7288413" y="3847524"/>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pic>
        <p:nvPicPr>
          <p:cNvPr id="67" name="Graphic 66">
            <a:extLst>
              <a:ext uri="{FF2B5EF4-FFF2-40B4-BE49-F238E27FC236}">
                <a16:creationId xmlns:a16="http://schemas.microsoft.com/office/drawing/2014/main" id="{B3FEB858-854F-62DD-B79B-982B367377DC}"/>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25773" y="5690091"/>
            <a:ext cx="163426" cy="163426"/>
          </a:xfrm>
          <a:prstGeom prst="rect">
            <a:avLst/>
          </a:prstGeom>
        </p:spPr>
      </p:pic>
      <p:sp>
        <p:nvSpPr>
          <p:cNvPr id="109" name="TextBox 108">
            <a:extLst>
              <a:ext uri="{FF2B5EF4-FFF2-40B4-BE49-F238E27FC236}">
                <a16:creationId xmlns:a16="http://schemas.microsoft.com/office/drawing/2014/main" id="{981F4ED5-39D6-B70F-8D4C-7F03CA27ED09}"/>
              </a:ext>
            </a:extLst>
          </p:cNvPr>
          <p:cNvSpPr txBox="1"/>
          <p:nvPr/>
        </p:nvSpPr>
        <p:spPr>
          <a:xfrm>
            <a:off x="1082376" y="6252992"/>
            <a:ext cx="10043201" cy="366895"/>
          </a:xfrm>
          <a:prstGeom prst="rect">
            <a:avLst/>
          </a:prstGeom>
          <a:noFill/>
        </p:spPr>
        <p:txBody>
          <a:bodyPr wrap="square" lIns="91440" tIns="45720" rIns="91440" bIns="45720" anchor="t">
            <a:spAutoFit/>
          </a:bodyPr>
          <a:lstStyle/>
          <a:p>
            <a:pPr algn="ctr">
              <a:lnSpc>
                <a:spcPct val="107000"/>
              </a:lnSpc>
              <a:spcAft>
                <a:spcPts val="800"/>
              </a:spcAft>
              <a:defRPr/>
            </a:pPr>
            <a:r>
              <a:rPr kumimoji="0" lang="en-US" sz="1800" b="1" i="0" u="none" strike="noStrike" kern="100" cap="none" spc="0" normalizeH="0" baseline="0" noProof="0">
                <a:ln>
                  <a:noFill/>
                </a:ln>
                <a:solidFill>
                  <a:prstClr val="black"/>
                </a:solidFill>
                <a:effectLst/>
                <a:uLnTx/>
                <a:uFillTx/>
                <a:latin typeface="Segoe UI Semibold"/>
                <a:ea typeface="Aptos" panose="020B0004020202020204" pitchFamily="34" charset="0"/>
                <a:cs typeface="Segoe UI Semibold"/>
              </a:rPr>
              <a:t> For more prompt</a:t>
            </a:r>
            <a:r>
              <a:rPr kumimoji="0" lang="en-US" sz="1800" b="1" i="0" u="none" strike="noStrike" kern="100" cap="none" spc="0" normalizeH="0" noProof="0">
                <a:ln>
                  <a:noFill/>
                </a:ln>
                <a:solidFill>
                  <a:prstClr val="black"/>
                </a:solidFill>
                <a:effectLst/>
                <a:uLnTx/>
                <a:uFillTx/>
                <a:latin typeface="Segoe UI Semibold"/>
                <a:ea typeface="Aptos" panose="020B0004020202020204" pitchFamily="34" charset="0"/>
                <a:cs typeface="Segoe UI Semibold"/>
              </a:rPr>
              <a:t> examples, select “View prompts” above the Copilot Chat prompt box</a:t>
            </a:r>
            <a:endParaRPr kumimoji="0" lang="en-CA" sz="1800" b="0" i="0" u="none" strike="noStrike" kern="100" cap="none" spc="0" normalizeH="0" baseline="0" noProof="0">
              <a:ln>
                <a:noFill/>
              </a:ln>
              <a:solidFill>
                <a:srgbClr val="0078D4"/>
              </a:solidFill>
              <a:effectLst/>
              <a:uLnTx/>
              <a:uFillTx/>
              <a:latin typeface="Segoe UI Semibold"/>
              <a:ea typeface="Aptos" panose="020B0004020202020204" pitchFamily="34" charset="0"/>
              <a:cs typeface="Segoe UI Semibold"/>
            </a:endParaRPr>
          </a:p>
        </p:txBody>
      </p:sp>
      <p:pic>
        <p:nvPicPr>
          <p:cNvPr id="59" name="Graphic 58">
            <a:extLst>
              <a:ext uri="{FF2B5EF4-FFF2-40B4-BE49-F238E27FC236}">
                <a16:creationId xmlns:a16="http://schemas.microsoft.com/office/drawing/2014/main" id="{8174F0D8-4B2B-C222-2B1C-A4E1371BC66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23692" y="5695038"/>
            <a:ext cx="163426" cy="163426"/>
          </a:xfrm>
          <a:prstGeom prst="rect">
            <a:avLst/>
          </a:prstGeom>
        </p:spPr>
      </p:pic>
      <p:pic>
        <p:nvPicPr>
          <p:cNvPr id="13" name="Picture 12">
            <a:extLst>
              <a:ext uri="{FF2B5EF4-FFF2-40B4-BE49-F238E27FC236}">
                <a16:creationId xmlns:a16="http://schemas.microsoft.com/office/drawing/2014/main" id="{B6AA4F94-AB5C-C445-5E3D-ED09DA9C8BF6}"/>
              </a:ext>
              <a:ext uri="{C183D7F6-B498-43B3-948B-1728B52AA6E4}">
                <adec:decorative xmlns:adec="http://schemas.microsoft.com/office/drawing/2017/decorative" val="1"/>
              </a:ext>
            </a:extLst>
          </p:cNvPr>
          <p:cNvPicPr>
            <a:picLocks noChangeAspect="1"/>
          </p:cNvPicPr>
          <p:nvPr/>
        </p:nvPicPr>
        <p:blipFill rotWithShape="1">
          <a:blip r:embed="rId9">
            <a:extLst>
              <a:ext uri="{28A0092B-C50C-407E-A947-70E740481C1C}">
                <a14:useLocalDpi xmlns:a14="http://schemas.microsoft.com/office/drawing/2010/main"/>
              </a:ext>
            </a:extLst>
          </a:blip>
          <a:srcRect t="5958" b="5958"/>
          <a:stretch/>
        </p:blipFill>
        <p:spPr>
          <a:xfrm>
            <a:off x="668538" y="1611558"/>
            <a:ext cx="318387" cy="280446"/>
          </a:xfrm>
          <a:prstGeom prst="rect">
            <a:avLst/>
          </a:prstGeom>
        </p:spPr>
      </p:pic>
      <p:pic>
        <p:nvPicPr>
          <p:cNvPr id="27" name="Picture 26">
            <a:extLst>
              <a:ext uri="{FF2B5EF4-FFF2-40B4-BE49-F238E27FC236}">
                <a16:creationId xmlns:a16="http://schemas.microsoft.com/office/drawing/2014/main" id="{63DB3803-AFEF-B608-2461-24D200326622}"/>
              </a:ext>
              <a:ext uri="{C183D7F6-B498-43B3-948B-1728B52AA6E4}">
                <adec:decorative xmlns:adec="http://schemas.microsoft.com/office/drawing/2017/decorative" val="1"/>
              </a:ext>
            </a:extLst>
          </p:cNvPr>
          <p:cNvPicPr>
            <a:picLocks noChangeAspect="1"/>
          </p:cNvPicPr>
          <p:nvPr/>
        </p:nvPicPr>
        <p:blipFill rotWithShape="1">
          <a:blip r:embed="rId9">
            <a:extLst>
              <a:ext uri="{28A0092B-C50C-407E-A947-70E740481C1C}">
                <a14:useLocalDpi xmlns:a14="http://schemas.microsoft.com/office/drawing/2010/main"/>
              </a:ext>
            </a:extLst>
          </a:blip>
          <a:srcRect t="5958" b="5958"/>
          <a:stretch/>
        </p:blipFill>
        <p:spPr>
          <a:xfrm>
            <a:off x="7492047" y="1611558"/>
            <a:ext cx="318387" cy="280446"/>
          </a:xfrm>
          <a:prstGeom prst="rect">
            <a:avLst/>
          </a:prstGeom>
        </p:spPr>
      </p:pic>
      <p:pic>
        <p:nvPicPr>
          <p:cNvPr id="31" name="Picture 30">
            <a:extLst>
              <a:ext uri="{FF2B5EF4-FFF2-40B4-BE49-F238E27FC236}">
                <a16:creationId xmlns:a16="http://schemas.microsoft.com/office/drawing/2014/main" id="{B11D4491-C972-894E-74CF-B91038259706}"/>
              </a:ext>
              <a:ext uri="{C183D7F6-B498-43B3-948B-1728B52AA6E4}">
                <adec:decorative xmlns:adec="http://schemas.microsoft.com/office/drawing/2017/decorative" val="1"/>
              </a:ext>
            </a:extLst>
          </p:cNvPr>
          <p:cNvPicPr>
            <a:picLocks noChangeAspect="1"/>
          </p:cNvPicPr>
          <p:nvPr/>
        </p:nvPicPr>
        <p:blipFill rotWithShape="1">
          <a:blip r:embed="rId9">
            <a:extLst>
              <a:ext uri="{28A0092B-C50C-407E-A947-70E740481C1C}">
                <a14:useLocalDpi xmlns:a14="http://schemas.microsoft.com/office/drawing/2010/main"/>
              </a:ext>
            </a:extLst>
          </a:blip>
          <a:srcRect t="5958" b="5958"/>
          <a:stretch/>
        </p:blipFill>
        <p:spPr>
          <a:xfrm>
            <a:off x="7484148" y="3967853"/>
            <a:ext cx="318387" cy="280446"/>
          </a:xfrm>
          <a:prstGeom prst="rect">
            <a:avLst/>
          </a:prstGeom>
        </p:spPr>
      </p:pic>
    </p:spTree>
    <p:extLst>
      <p:ext uri="{BB962C8B-B14F-4D97-AF65-F5344CB8AC3E}">
        <p14:creationId xmlns:p14="http://schemas.microsoft.com/office/powerpoint/2010/main" val="36029389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586F058-15E4-5811-AF1E-08C74B5E24F7}"/>
              </a:ext>
            </a:extLst>
          </p:cNvPr>
          <p:cNvSpPr txBox="1">
            <a:spLocks noGrp="1"/>
          </p:cNvSpPr>
          <p:nvPr>
            <p:ph type="title" idx="4294967295"/>
          </p:nvPr>
        </p:nvSpPr>
        <p:spPr>
          <a:xfrm>
            <a:off x="588262" y="585216"/>
            <a:ext cx="5422246"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a:ln w="3175">
                  <a:noFill/>
                </a:ln>
                <a:solidFill>
                  <a:schemeClr val="tx1"/>
                </a:solidFill>
                <a:effectLst/>
                <a:uLnTx/>
                <a:uFillTx/>
                <a:latin typeface="+mj-lt"/>
                <a:ea typeface="+mn-ea"/>
                <a:cs typeface="Segoe UI Semibold" panose="020B0502040204020203" pitchFamily="34" charset="0"/>
              </a:rPr>
              <a:t>Copilot resources on Microsoft Adoption</a:t>
            </a:r>
          </a:p>
        </p:txBody>
      </p:sp>
      <p:sp>
        <p:nvSpPr>
          <p:cNvPr id="22" name="TextBox 21">
            <a:extLst>
              <a:ext uri="{FF2B5EF4-FFF2-40B4-BE49-F238E27FC236}">
                <a16:creationId xmlns:a16="http://schemas.microsoft.com/office/drawing/2014/main" id="{84302A58-A84E-3B0A-6546-0452928A6AF6}"/>
              </a:ext>
            </a:extLst>
          </p:cNvPr>
          <p:cNvSpPr txBox="1"/>
          <p:nvPr/>
        </p:nvSpPr>
        <p:spPr>
          <a:xfrm>
            <a:off x="588261" y="1660818"/>
            <a:ext cx="5959103" cy="461665"/>
          </a:xfrm>
          <a:prstGeom prst="rect">
            <a:avLst/>
          </a:prstGeom>
          <a:noFill/>
        </p:spPr>
        <p:txBody>
          <a:bodyPr wrap="square" lIns="0" r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a:ea typeface="+mn-ea"/>
                <a:cs typeface="+mn-cs"/>
              </a:rPr>
              <a:t>One site for all your Copilot needs</a:t>
            </a:r>
          </a:p>
        </p:txBody>
      </p:sp>
      <p:sp>
        <p:nvSpPr>
          <p:cNvPr id="23" name="TextBox 22">
            <a:extLst>
              <a:ext uri="{FF2B5EF4-FFF2-40B4-BE49-F238E27FC236}">
                <a16:creationId xmlns:a16="http://schemas.microsoft.com/office/drawing/2014/main" id="{AF93EB58-417B-39E0-C287-309171F4F1AD}"/>
              </a:ext>
            </a:extLst>
          </p:cNvPr>
          <p:cNvSpPr txBox="1"/>
          <p:nvPr/>
        </p:nvSpPr>
        <p:spPr>
          <a:xfrm>
            <a:off x="588261" y="2421880"/>
            <a:ext cx="5667396" cy="2693045"/>
          </a:xfrm>
          <a:prstGeom prst="rect">
            <a:avLst/>
          </a:prstGeom>
          <a:noFill/>
        </p:spPr>
        <p:txBody>
          <a:bodyPr wrap="square" lIns="0" rIns="0">
            <a:spAutoFit/>
          </a:bodyPr>
          <a:lstStyle/>
          <a:p>
            <a:pPr marL="0" marR="0" lvl="0" indent="0" algn="l" defTabSz="914363" rtl="0" eaLnBrk="1" fontAlgn="auto" latinLnBrk="0" hangingPunct="1">
              <a:lnSpc>
                <a:spcPct val="100000"/>
              </a:lnSpc>
              <a:spcBef>
                <a:spcPts val="60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Sans Text"/>
                <a:ea typeface="+mn-ea"/>
                <a:cs typeface="Segoe Sans Text"/>
                <a:hlinkClick r:id="rId3">
                  <a:extLst>
                    <a:ext uri="{A12FA001-AC4F-418D-AE19-62706E023703}">
                      <ahyp:hlinkClr xmlns:ahyp="http://schemas.microsoft.com/office/drawing/2018/hyperlinkcolor" val="tx"/>
                    </a:ext>
                  </a:extLst>
                </a:hlinkClick>
              </a:rPr>
              <a:t>https://adoption.microsoft.com/copilot</a:t>
            </a:r>
            <a:endParaRPr kumimoji="0" lang="en-US" sz="2400" b="0" i="0" u="none" strike="noStrike" kern="1200" cap="none" spc="0" normalizeH="0" baseline="0" noProof="0">
              <a:ln>
                <a:noFill/>
              </a:ln>
              <a:solidFill>
                <a:srgbClr val="0078D4"/>
              </a:solidFill>
              <a:effectLst/>
              <a:uLnTx/>
              <a:uFillTx/>
              <a:latin typeface="SegoeUIVariable"/>
              <a:ea typeface="+mn-ea"/>
              <a:cs typeface="+mn-cs"/>
            </a:endParaRP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SegoeUIVariable"/>
                <a:ea typeface="+mn-ea"/>
                <a:cs typeface="+mn-cs"/>
              </a:rPr>
              <a:t>Resources by role</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SegoeUIVariable"/>
                <a:ea typeface="+mn-ea"/>
                <a:cs typeface="+mn-cs"/>
              </a:rPr>
              <a:t>Interactive Scenario Library</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SegoeUIVariable"/>
                <a:ea typeface="+mn-ea"/>
                <a:cs typeface="+mn-cs"/>
              </a:rPr>
              <a:t>Product announcements and news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SegoeUIVariable"/>
                <a:ea typeface="+mn-ea"/>
                <a:cs typeface="+mn-cs"/>
              </a:rPr>
              <a:t>Links to all other Microsoft sites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2000" b="0" i="0" u="none" strike="noStrike" kern="1200" cap="none" spc="0" normalizeH="0" baseline="0" noProof="0">
                <a:ln>
                  <a:noFill/>
                </a:ln>
                <a:solidFill>
                  <a:srgbClr val="000000"/>
                </a:solidFill>
                <a:effectLst/>
                <a:uLnTx/>
                <a:uFillTx/>
                <a:latin typeface="SegoeUIVariable"/>
                <a:ea typeface="+mn-ea"/>
                <a:cs typeface="+mn-cs"/>
              </a:rPr>
              <a:t>Extended links for Small/Medium business, Copilot in Sales, Microsoft Viva, and more</a:t>
            </a:r>
            <a:endParaRPr kumimoji="0" lang="en-US" sz="20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pic>
        <p:nvPicPr>
          <p:cNvPr id="5" name="Picture 4" descr="Copilot adoption hub">
            <a:extLst>
              <a:ext uri="{FF2B5EF4-FFF2-40B4-BE49-F238E27FC236}">
                <a16:creationId xmlns:a16="http://schemas.microsoft.com/office/drawing/2014/main" id="{A6524601-C2B9-B52A-0F53-6C94634D1E1C}"/>
              </a:ext>
            </a:extLst>
          </p:cNvPr>
          <p:cNvPicPr>
            <a:picLocks noChangeAspect="1"/>
          </p:cNvPicPr>
          <p:nvPr/>
        </p:nvPicPr>
        <p:blipFill>
          <a:blip r:embed="rId4"/>
          <a:stretch>
            <a:fillRect/>
          </a:stretch>
        </p:blipFill>
        <p:spPr>
          <a:xfrm>
            <a:off x="6937718" y="274312"/>
            <a:ext cx="4278962" cy="6364956"/>
          </a:xfrm>
          <a:prstGeom prst="rect">
            <a:avLst/>
          </a:prstGeom>
        </p:spPr>
      </p:pic>
    </p:spTree>
    <p:extLst>
      <p:ext uri="{BB962C8B-B14F-4D97-AF65-F5344CB8AC3E}">
        <p14:creationId xmlns:p14="http://schemas.microsoft.com/office/powerpoint/2010/main" val="343692365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963C4FC-2B03-E25A-F428-3309DAB89CFE}"/>
              </a:ext>
              <a:ext uri="{C183D7F6-B498-43B3-948B-1728B52AA6E4}">
                <adec:decorative xmlns:adec="http://schemas.microsoft.com/office/drawing/2017/decorative" val="1"/>
              </a:ext>
            </a:extLst>
          </p:cNvPr>
          <p:cNvSpPr/>
          <p:nvPr/>
        </p:nvSpPr>
        <p:spPr>
          <a:xfrm>
            <a:off x="579438" y="1289050"/>
            <a:ext cx="11020425" cy="4997450"/>
          </a:xfrm>
          <a:prstGeom prst="roundRect">
            <a:avLst>
              <a:gd name="adj" fmla="val 2364"/>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 name="Title 3">
            <a:extLst>
              <a:ext uri="{FF2B5EF4-FFF2-40B4-BE49-F238E27FC236}">
                <a16:creationId xmlns:a16="http://schemas.microsoft.com/office/drawing/2014/main" id="{471A9521-C049-02DD-977E-CAE8F07B083D}"/>
              </a:ext>
            </a:extLst>
          </p:cNvPr>
          <p:cNvSpPr>
            <a:spLocks noGrp="1"/>
          </p:cNvSpPr>
          <p:nvPr>
            <p:ph type="title"/>
          </p:nvPr>
        </p:nvSpPr>
        <p:spPr>
          <a:xfrm>
            <a:off x="588261" y="585216"/>
            <a:ext cx="11011601" cy="553998"/>
          </a:xfrm>
        </p:spPr>
        <p:txBody>
          <a:bodyPr>
            <a:normAutofit/>
          </a:bodyPr>
          <a:lstStyle/>
          <a:p>
            <a:pPr algn="ctr"/>
            <a:r>
              <a:rPr lang="en-US"/>
              <a:t>Why does user enablement matter?</a:t>
            </a:r>
          </a:p>
        </p:txBody>
      </p:sp>
      <p:sp>
        <p:nvSpPr>
          <p:cNvPr id="2" name="TextBox 1">
            <a:extLst>
              <a:ext uri="{FF2B5EF4-FFF2-40B4-BE49-F238E27FC236}">
                <a16:creationId xmlns:a16="http://schemas.microsoft.com/office/drawing/2014/main" id="{9C9A7395-5A29-41CD-89CE-F02DBE3B1C15}"/>
              </a:ext>
            </a:extLst>
          </p:cNvPr>
          <p:cNvSpPr txBox="1"/>
          <p:nvPr/>
        </p:nvSpPr>
        <p:spPr>
          <a:xfrm>
            <a:off x="1054100" y="1612564"/>
            <a:ext cx="10071100" cy="4555093"/>
          </a:xfrm>
          <a:prstGeom prst="rect">
            <a:avLst/>
          </a:prstGeom>
          <a:noFill/>
        </p:spPr>
        <p:txBody>
          <a:bodyPr wrap="square" lIns="0" tIns="0" rIns="0" bIns="0" rtlCol="0" anchor="t">
            <a:spAutoFit/>
          </a:bodyPr>
          <a:lstStyle/>
          <a:p>
            <a:pPr>
              <a:lnSpc>
                <a:spcPct val="95000"/>
              </a:lnSpc>
              <a:spcBef>
                <a:spcPts val="900"/>
              </a:spcBef>
            </a:pPr>
            <a:r>
              <a:rPr lang="en-NZ" sz="1400" kern="0" dirty="0">
                <a:latin typeface="Segoe UI" panose="020B0502040204020203" pitchFamily="34" charset="0"/>
                <a:cs typeface="Segoe UI" panose="020B0502040204020203" pitchFamily="34" charset="0"/>
              </a:rPr>
              <a:t>Microsoft 365 Copilot represents a new way of delivering business value, employee engagement, and creativity in your organization. To get the most from these transformational AI capabilities, an investment must be made in the human side of change. Employees seek purpose and satisfaction. Employers aim to harness worker ingenuity, and a diverse, multi-generational workforce can now work anytime, anywhere. Success depends on your ability to collaborate successfully, drive productivity, and unleash creativity within teams spread across the globe. Supporting your users in understanding these powerful tools will enable you to get the most from your investment and drive the positive transformation that AI capabilities can deliver. </a:t>
            </a:r>
            <a:endParaRPr lang="en-US" sz="1400" kern="0" dirty="0">
              <a:latin typeface="Segoe UI" panose="020B0502040204020203" pitchFamily="34" charset="0"/>
              <a:cs typeface="Segoe UI" panose="020B0502040204020203" pitchFamily="34" charset="0"/>
            </a:endParaRPr>
          </a:p>
          <a:p>
            <a:pPr>
              <a:lnSpc>
                <a:spcPct val="95000"/>
              </a:lnSpc>
              <a:spcBef>
                <a:spcPts val="900"/>
              </a:spcBef>
            </a:pPr>
            <a:r>
              <a:rPr lang="en-NZ" sz="1400" kern="0" dirty="0">
                <a:latin typeface="Segoe UI" panose="020B0502040204020203" pitchFamily="34" charset="0"/>
                <a:cs typeface="Segoe UI" panose="020B0502040204020203" pitchFamily="34" charset="0"/>
              </a:rPr>
              <a:t>We understand that adopting new technology involves change, and change can be daunting even for the most innovative, cutting-edge organizations. </a:t>
            </a:r>
            <a:r>
              <a:rPr lang="en-NZ" sz="1400" b="1" kern="0" dirty="0">
                <a:latin typeface="Segoe UI" panose="020B0502040204020203" pitchFamily="34" charset="0"/>
                <a:cs typeface="Segoe UI" panose="020B0502040204020203" pitchFamily="34" charset="0"/>
              </a:rPr>
              <a:t>That’s why we created the Microsoft 365 Copilot Chat User Enablement Guide.</a:t>
            </a:r>
            <a:r>
              <a:rPr lang="en-NZ" sz="1400" kern="0" dirty="0">
                <a:latin typeface="Segoe UI" panose="020B0502040204020203" pitchFamily="34" charset="0"/>
                <a:cs typeface="Segoe UI" panose="020B0502040204020203" pitchFamily="34" charset="0"/>
              </a:rPr>
              <a:t> This guide is the partner to the Technical Readiness Guide and will reference the shared planning milestones essential in iterative project success.</a:t>
            </a:r>
            <a:endParaRPr lang="en-US" sz="1400" kern="0" dirty="0">
              <a:latin typeface="Segoe UI" panose="020B0502040204020203" pitchFamily="34" charset="0"/>
              <a:cs typeface="Segoe UI" panose="020B0502040204020203" pitchFamily="34" charset="0"/>
            </a:endParaRPr>
          </a:p>
          <a:p>
            <a:pPr>
              <a:lnSpc>
                <a:spcPct val="95000"/>
              </a:lnSpc>
              <a:spcBef>
                <a:spcPts val="900"/>
              </a:spcBef>
            </a:pPr>
            <a:r>
              <a:rPr lang="en-NZ" sz="1400" kern="0" dirty="0">
                <a:latin typeface="Segoe UI" panose="020B0502040204020203" pitchFamily="34" charset="0"/>
                <a:cs typeface="Segoe UI" panose="020B0502040204020203" pitchFamily="34" charset="0"/>
              </a:rPr>
              <a:t>From our research and real-world experience, we’ve compiled an easy-to-follow how-to that guides you and your teams, </a:t>
            </a:r>
            <a:br>
              <a:rPr lang="en-NZ" sz="1400" kern="0" dirty="0">
                <a:latin typeface="Segoe UI" panose="020B0502040204020203" pitchFamily="34" charset="0"/>
                <a:cs typeface="Segoe UI" panose="020B0502040204020203" pitchFamily="34" charset="0"/>
              </a:rPr>
            </a:br>
            <a:r>
              <a:rPr lang="en-NZ" sz="1400" kern="0" dirty="0">
                <a:latin typeface="Segoe UI" panose="020B0502040204020203" pitchFamily="34" charset="0"/>
                <a:cs typeface="Segoe UI" panose="020B0502040204020203" pitchFamily="34" charset="0"/>
              </a:rPr>
              <a:t>step-by-step, through the best way to roll out Microsoft 365 Copilot to your organization and drive continuous impact across your organization. The insights we share come from our shared learnings from the implementation of other emerging technologies, our most successful customers, and User Enablement experts from around the world. Throughout this guide you will find links to additional tools and resources as well as the </a:t>
            </a:r>
            <a:r>
              <a:rPr lang="en-NZ" sz="1400" kern="0" dirty="0">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user enablement planning workbook</a:t>
            </a:r>
            <a:r>
              <a:rPr lang="en-NZ" sz="1400" kern="0" dirty="0">
                <a:latin typeface="Segoe UI" panose="020B0502040204020203" pitchFamily="34" charset="0"/>
                <a:cs typeface="Segoe UI" panose="020B0502040204020203" pitchFamily="34" charset="0"/>
              </a:rPr>
              <a:t> where you can build your custom approach to driving true user satisfaction.</a:t>
            </a:r>
            <a:endParaRPr kumimoji="0" lang="en-NZ" sz="1400" b="0" i="0" u="none" strike="noStrike" kern="0" cap="none" spc="0" normalizeH="0" baseline="0" noProof="0" dirty="0">
              <a:ln>
                <a:noFill/>
              </a:ln>
              <a:effectLst/>
              <a:uLnTx/>
              <a:uFillTx/>
              <a:latin typeface="Segoe UI" panose="020B0502040204020203" pitchFamily="34" charset="0"/>
              <a:cs typeface="Segoe UI" panose="020B0502040204020203" pitchFamily="34" charset="0"/>
            </a:endParaRPr>
          </a:p>
          <a:p>
            <a:pPr marL="0" marR="0" lvl="0" indent="0" algn="l" defTabSz="914411" rtl="0" eaLnBrk="1" fontAlgn="auto" latinLnBrk="0" hangingPunct="1">
              <a:lnSpc>
                <a:spcPct val="95000"/>
              </a:lnSpc>
              <a:spcBef>
                <a:spcPts val="900"/>
              </a:spcBef>
              <a:buClrTx/>
              <a:buSzTx/>
              <a:buFontTx/>
              <a:buNone/>
              <a:tabLst/>
              <a:defRPr/>
            </a:pPr>
            <a:r>
              <a:rPr kumimoji="0" lang="en-NZ" sz="1400" b="0" i="0" u="none" strike="noStrike" kern="0" cap="none" spc="0" normalizeH="0" baseline="0" noProof="0" dirty="0">
                <a:ln>
                  <a:noFill/>
                </a:ln>
                <a:effectLst/>
                <a:uLnTx/>
                <a:uFillTx/>
                <a:latin typeface="Segoe UI" panose="020B0502040204020203" pitchFamily="34" charset="0"/>
                <a:cs typeface="Segoe UI" panose="020B0502040204020203" pitchFamily="34" charset="0"/>
              </a:rPr>
              <a:t>Remember, you are not in this alone. There are many organizations who are currently launching Copilot and generative AI technologies from Microsoft, and you can connect with them in the </a:t>
            </a:r>
            <a:r>
              <a:rPr kumimoji="0" lang="en-NZ" sz="1400" b="0" i="0" u="none" strike="noStrike" kern="0" cap="none" spc="0" normalizeH="0" baseline="0" noProof="0" dirty="0">
                <a:ln>
                  <a:noFill/>
                </a:ln>
                <a:effectLst/>
                <a:uLnTx/>
                <a:uFillTx/>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Driving Adoption Community</a:t>
            </a:r>
            <a:r>
              <a:rPr kumimoji="0" lang="en-NZ" sz="1400" b="0" i="0" u="none" strike="noStrike" kern="0" cap="none" spc="0" normalizeH="0" baseline="0" noProof="0" dirty="0">
                <a:ln>
                  <a:noFill/>
                </a:ln>
                <a:effectLst/>
                <a:uLnTx/>
                <a:uFillTx/>
                <a:latin typeface="Segoe UI" panose="020B0502040204020203" pitchFamily="34" charset="0"/>
                <a:cs typeface="Segoe UI" panose="020B0502040204020203" pitchFamily="34" charset="0"/>
              </a:rPr>
              <a:t> and through our free, worldwide </a:t>
            </a:r>
            <a:r>
              <a:rPr lang="en-NZ" sz="1400" kern="0" dirty="0">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Microsoft 365 Champion</a:t>
            </a:r>
            <a:r>
              <a:rPr kumimoji="0" lang="en-NZ" sz="1400" b="0" i="0" u="none" strike="noStrike" kern="0" cap="none" spc="0" normalizeH="0" baseline="0" noProof="0" dirty="0">
                <a:ln>
                  <a:noFill/>
                </a:ln>
                <a:effectLst/>
                <a:uLnTx/>
                <a:uFillTx/>
                <a:latin typeface="Segoe UI" panose="020B0502040204020203" pitchFamily="34" charset="0"/>
                <a:cs typeface="Segoe UI" panose="020B0502040204020203" pitchFamily="34" charset="0"/>
              </a:rPr>
              <a:t> program. </a:t>
            </a:r>
          </a:p>
          <a:p>
            <a:pPr marL="0" marR="0" lvl="0" indent="0" algn="l" defTabSz="914411" rtl="0" eaLnBrk="1" fontAlgn="auto" latinLnBrk="0" hangingPunct="1">
              <a:lnSpc>
                <a:spcPct val="95000"/>
              </a:lnSpc>
              <a:spcBef>
                <a:spcPts val="900"/>
              </a:spcBef>
              <a:buClrTx/>
              <a:buSzTx/>
              <a:buFontTx/>
              <a:buNone/>
              <a:tabLst/>
              <a:defRPr/>
            </a:pPr>
            <a:r>
              <a:rPr kumimoji="0" lang="en-NZ" sz="1400" b="0" i="0" u="none" strike="noStrike" kern="0" cap="none" spc="0" normalizeH="0" baseline="0" noProof="0" dirty="0">
                <a:ln>
                  <a:noFill/>
                </a:ln>
                <a:effectLst/>
                <a:uLnTx/>
                <a:uFillTx/>
                <a:latin typeface="Segoe UI" panose="020B0502040204020203" pitchFamily="34" charset="0"/>
                <a:cs typeface="Segoe UI" panose="020B0502040204020203" pitchFamily="34" charset="0"/>
              </a:rPr>
              <a:t>Implementing a robust user enablement program is a journey. Let’s take it together. </a:t>
            </a:r>
            <a:endParaRPr kumimoji="0" lang="en-NZ" sz="1200" b="0" i="0" u="none" strike="noStrike" kern="0" cap="none" spc="0" normalizeH="0" baseline="0" noProof="0" dirty="0">
              <a:ln>
                <a:noFill/>
              </a:ln>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7604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A5217CE1-E492-89DD-1D57-717137E4E4DF}"/>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Microsoft 365 Copilot</a:t>
            </a:r>
          </a:p>
        </p:txBody>
      </p:sp>
      <p:sp>
        <p:nvSpPr>
          <p:cNvPr id="29" name="Title 1">
            <a:extLst>
              <a:ext uri="{FF2B5EF4-FFF2-40B4-BE49-F238E27FC236}">
                <a16:creationId xmlns:a16="http://schemas.microsoft.com/office/drawing/2014/main" id="{BA493727-9D0B-0909-D225-A0AA43B7A2B5}"/>
              </a:ext>
            </a:extLst>
          </p:cNvPr>
          <p:cNvSpPr txBox="1">
            <a:spLocks noGrp="1"/>
          </p:cNvSpPr>
          <p:nvPr>
            <p:ph type="title" idx="4294967295"/>
          </p:nvPr>
        </p:nvSpPr>
        <p:spPr>
          <a:xfrm>
            <a:off x="588261" y="585216"/>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3600" kern="1200">
                <a:solidFill>
                  <a:srgbClr val="00000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mj-lt"/>
                <a:ea typeface="+mj-ea"/>
                <a:cs typeface="+mj-cs"/>
              </a:rPr>
              <a:t>Skilling experiences</a:t>
            </a:r>
          </a:p>
        </p:txBody>
      </p:sp>
      <p:sp useBgFill="1">
        <p:nvSpPr>
          <p:cNvPr id="4" name="Rounded Rectangle 1">
            <a:extLst>
              <a:ext uri="{FF2B5EF4-FFF2-40B4-BE49-F238E27FC236}">
                <a16:creationId xmlns:a16="http://schemas.microsoft.com/office/drawing/2014/main" id="{4C399684-CE7B-6EA2-DF4C-63E78CCF5D16}"/>
              </a:ext>
              <a:ext uri="{C183D7F6-B498-43B3-948B-1728B52AA6E4}">
                <adec:decorative xmlns:adec="http://schemas.microsoft.com/office/drawing/2017/decorative" val="1"/>
              </a:ext>
            </a:extLst>
          </p:cNvPr>
          <p:cNvSpPr/>
          <p:nvPr/>
        </p:nvSpPr>
        <p:spPr bwMode="auto">
          <a:xfrm>
            <a:off x="579438" y="1558688"/>
            <a:ext cx="4954763" cy="3985741"/>
          </a:xfrm>
          <a:prstGeom prst="roundRect">
            <a:avLst>
              <a:gd name="adj" fmla="val 350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1" name="TextBox 10">
            <a:extLst>
              <a:ext uri="{FF2B5EF4-FFF2-40B4-BE49-F238E27FC236}">
                <a16:creationId xmlns:a16="http://schemas.microsoft.com/office/drawing/2014/main" id="{863DF597-989B-921F-087D-6DE213852B57}"/>
              </a:ext>
            </a:extLst>
          </p:cNvPr>
          <p:cNvSpPr txBox="1"/>
          <p:nvPr/>
        </p:nvSpPr>
        <p:spPr>
          <a:xfrm>
            <a:off x="3524971" y="1789538"/>
            <a:ext cx="1750979" cy="3524042"/>
          </a:xfrm>
          <a:prstGeom prst="rect">
            <a:avLst/>
          </a:prstGeom>
          <a:noFill/>
        </p:spPr>
        <p:txBody>
          <a:bodyPr wrap="square" lIns="0" tIns="0" rIns="0" bIns="0" rtlCol="0" anchor="ctr">
            <a:spAutoFit/>
          </a:bodyPr>
          <a:lstStyle/>
          <a:p>
            <a:pPr>
              <a:spcAft>
                <a:spcPts val="600"/>
              </a:spcAft>
            </a:pPr>
            <a:r>
              <a:rPr lang="en-US" sz="1400" dirty="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Microsoft</a:t>
            </a:r>
            <a:br>
              <a:rPr lang="en-US" sz="1400" dirty="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br>
            <a:r>
              <a:rPr lang="en-US" sz="1400" dirty="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Copilot Academy</a:t>
            </a:r>
            <a:endParaRPr lang="en-US" sz="1400" dirty="0">
              <a:solidFill>
                <a:srgbClr val="0078D4"/>
              </a:solidFill>
              <a:latin typeface="Segoe UI Semibold" panose="020B0502040204020203" pitchFamily="34" charset="0"/>
              <a:cs typeface="Segoe UI Semibold" panose="020B0502040204020203" pitchFamily="34" charset="0"/>
            </a:endParaRP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Available to all Microsoft 365 Copilot customers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Centralized location to help with the basics </a:t>
            </a:r>
            <a:r>
              <a:rPr lang="en-US" sz="1100" dirty="0">
                <a:solidFill>
                  <a:prstClr val="black"/>
                </a:solidFill>
                <a:latin typeface="Segoe UI"/>
              </a:rPr>
              <a:t>of </a:t>
            </a:r>
            <a:r>
              <a:rPr kumimoji="0" lang="en-US" sz="1100" b="0" i="0" u="none" strike="noStrike" kern="1200" cap="none" spc="0" normalizeH="0" baseline="0" noProof="0" dirty="0">
                <a:ln>
                  <a:noFill/>
                </a:ln>
                <a:solidFill>
                  <a:prstClr val="black"/>
                </a:solidFill>
                <a:effectLst/>
                <a:uLnTx/>
                <a:uFillTx/>
                <a:latin typeface="Segoe UI"/>
                <a:ea typeface="+mn-ea"/>
                <a:cs typeface="+mn-cs"/>
              </a:rPr>
              <a:t>Copilot learning and upskilling, pulling the best content from available free Microsoft sources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Structured content in easily consumable learning paths curated </a:t>
            </a:r>
            <a:br>
              <a:rPr kumimoji="0" lang="en-US" sz="1100" b="0" i="0" u="none" strike="noStrike" kern="1200" cap="none" spc="0" normalizeH="0" baseline="0" noProof="0" dirty="0">
                <a:ln>
                  <a:noFill/>
                </a:ln>
                <a:solidFill>
                  <a:prstClr val="black"/>
                </a:solidFill>
                <a:effectLst/>
                <a:uLnTx/>
                <a:uFillTx/>
                <a:latin typeface="Segoe UI"/>
                <a:ea typeface="+mn-ea"/>
                <a:cs typeface="+mn-cs"/>
              </a:rPr>
            </a:br>
            <a:r>
              <a:rPr kumimoji="0" lang="en-US" sz="1100" b="0" i="0" u="none" strike="noStrike" kern="1200" cap="none" spc="0" normalizeH="0" baseline="0" noProof="0" dirty="0">
                <a:ln>
                  <a:noFill/>
                </a:ln>
                <a:solidFill>
                  <a:prstClr val="black"/>
                </a:solidFill>
                <a:effectLst/>
                <a:uLnTx/>
                <a:uFillTx/>
                <a:latin typeface="Segoe UI"/>
                <a:ea typeface="+mn-ea"/>
                <a:cs typeface="+mn-cs"/>
              </a:rPr>
              <a:t>by Microsoft experts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Develop your AI interaction skills from your Viva Learning app </a:t>
            </a:r>
            <a:br>
              <a:rPr kumimoji="0" lang="en-US" sz="1100" b="0" i="0" u="none" strike="noStrike" kern="1200" cap="none" spc="0" normalizeH="0" baseline="0" noProof="0" dirty="0">
                <a:ln>
                  <a:noFill/>
                </a:ln>
                <a:solidFill>
                  <a:prstClr val="black"/>
                </a:solidFill>
                <a:effectLst/>
                <a:uLnTx/>
                <a:uFillTx/>
                <a:latin typeface="Segoe UI"/>
                <a:ea typeface="+mn-ea"/>
                <a:cs typeface="+mn-cs"/>
              </a:rPr>
            </a:br>
            <a:r>
              <a:rPr kumimoji="0" lang="en-US" sz="1100" b="0" i="0" u="none" strike="noStrike" kern="1200" cap="none" spc="0" normalizeH="0" baseline="0" noProof="0" dirty="0">
                <a:ln>
                  <a:noFill/>
                </a:ln>
                <a:solidFill>
                  <a:prstClr val="black"/>
                </a:solidFill>
                <a:effectLst/>
                <a:uLnTx/>
                <a:uFillTx/>
                <a:latin typeface="Segoe UI"/>
                <a:ea typeface="+mn-ea"/>
                <a:cs typeface="+mn-cs"/>
              </a:rPr>
              <a:t>in Teams or webapp</a:t>
            </a:r>
          </a:p>
        </p:txBody>
      </p:sp>
      <p:pic>
        <p:nvPicPr>
          <p:cNvPr id="12" name="Picture 11">
            <a:extLst>
              <a:ext uri="{FF2B5EF4-FFF2-40B4-BE49-F238E27FC236}">
                <a16:creationId xmlns:a16="http://schemas.microsoft.com/office/drawing/2014/main" id="{E75AE4AE-8E96-C9BC-1C9E-29B3AFB942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1791" y="1659957"/>
            <a:ext cx="2679065" cy="3797203"/>
          </a:xfrm>
          <a:prstGeom prst="roundRect">
            <a:avLst>
              <a:gd name="adj" fmla="val 2150"/>
            </a:avLst>
          </a:prstGeom>
          <a:ln w="3175">
            <a:solidFill>
              <a:schemeClr val="bg1">
                <a:lumMod val="50000"/>
              </a:schemeClr>
            </a:solidFill>
          </a:ln>
        </p:spPr>
      </p:pic>
      <p:sp useBgFill="1">
        <p:nvSpPr>
          <p:cNvPr id="13" name="Rounded Rectangle 1">
            <a:extLst>
              <a:ext uri="{FF2B5EF4-FFF2-40B4-BE49-F238E27FC236}">
                <a16:creationId xmlns:a16="http://schemas.microsoft.com/office/drawing/2014/main" id="{A45A4F1E-697F-7D3A-2F16-188ABD13DAFF}"/>
              </a:ext>
              <a:ext uri="{C183D7F6-B498-43B3-948B-1728B52AA6E4}">
                <adec:decorative xmlns:adec="http://schemas.microsoft.com/office/drawing/2017/decorative" val="1"/>
              </a:ext>
            </a:extLst>
          </p:cNvPr>
          <p:cNvSpPr/>
          <p:nvPr/>
        </p:nvSpPr>
        <p:spPr bwMode="auto">
          <a:xfrm>
            <a:off x="6035043" y="1558688"/>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4" name="TextBox 13">
            <a:extLst>
              <a:ext uri="{FF2B5EF4-FFF2-40B4-BE49-F238E27FC236}">
                <a16:creationId xmlns:a16="http://schemas.microsoft.com/office/drawing/2014/main" id="{ABB5615F-E1B9-3B58-2BF2-C58ACF6863D5}"/>
              </a:ext>
            </a:extLst>
          </p:cNvPr>
          <p:cNvSpPr txBox="1"/>
          <p:nvPr/>
        </p:nvSpPr>
        <p:spPr>
          <a:xfrm>
            <a:off x="8996142" y="1826757"/>
            <a:ext cx="2419947" cy="1292662"/>
          </a:xfrm>
          <a:prstGeom prst="rect">
            <a:avLst/>
          </a:prstGeom>
          <a:noFill/>
        </p:spPr>
        <p:txBody>
          <a:bodyPr wrap="square" lIns="0" tIns="0" rIns="0" bIns="0" rtlCol="0" anchor="ctr">
            <a:spAutoFit/>
          </a:bodyPr>
          <a:lstStyle/>
          <a:p>
            <a:pPr>
              <a:spcAft>
                <a:spcPts val="600"/>
              </a:spcAft>
            </a:pPr>
            <a:r>
              <a:rPr lang="en-US" sz="1400">
                <a:solidFill>
                  <a:srgbClr val="0078D4"/>
                </a:solidFill>
                <a:latin typeface="Segoe UI Semibold" panose="020B0502040204020203" pitchFamily="34" charset="0"/>
                <a:cs typeface="Segoe UI Semibold" panose="020B0502040204020203" pitchFamily="34" charset="0"/>
                <a:hlinkClick r:id="rId5">
                  <a:extLst>
                    <a:ext uri="{A12FA001-AC4F-418D-AE19-62706E023703}">
                      <ahyp:hlinkClr xmlns:ahyp="http://schemas.microsoft.com/office/drawing/2018/hyperlinkcolor" val="tx"/>
                    </a:ext>
                  </a:extLst>
                </a:hlinkClick>
              </a:rPr>
              <a:t>Microsoft Learn</a:t>
            </a:r>
            <a:endParaRPr lang="en-US" sz="1400">
              <a:solidFill>
                <a:srgbClr val="0078D4"/>
              </a:solidFill>
              <a:latin typeface="Segoe UI Semibold" panose="020B0502040204020203" pitchFamily="34" charset="0"/>
              <a:cs typeface="Segoe UI Semibold" panose="020B0502040204020203" pitchFamily="34" charset="0"/>
            </a:endParaRPr>
          </a:p>
          <a:p>
            <a:pPr marL="112713" indent="-112713">
              <a:spcBef>
                <a:spcPts val="600"/>
              </a:spcBef>
              <a:buFont typeface="Arial" panose="020B0604020202020204" pitchFamily="34" charset="0"/>
              <a:buChar char="•"/>
              <a:defRPr/>
            </a:pPr>
            <a:r>
              <a:rPr lang="en-US" sz="1100">
                <a:solidFill>
                  <a:prstClr val="black"/>
                </a:solidFill>
                <a:latin typeface="Segoe UI"/>
              </a:rPr>
              <a:t>Free, on-demand training content </a:t>
            </a:r>
            <a:br>
              <a:rPr lang="en-US" sz="1100">
                <a:solidFill>
                  <a:prstClr val="black"/>
                </a:solidFill>
                <a:latin typeface="Segoe UI"/>
              </a:rPr>
            </a:br>
            <a:r>
              <a:rPr lang="en-US" sz="1100">
                <a:solidFill>
                  <a:prstClr val="black"/>
                </a:solidFill>
                <a:latin typeface="Segoe UI"/>
              </a:rPr>
              <a:t>for skill development</a:t>
            </a:r>
          </a:p>
          <a:p>
            <a:pPr marL="112713" indent="-112713">
              <a:spcBef>
                <a:spcPts val="600"/>
              </a:spcBef>
              <a:buFont typeface="Arial" panose="020B0604020202020204" pitchFamily="34" charset="0"/>
              <a:buChar char="•"/>
              <a:defRPr/>
            </a:pPr>
            <a:r>
              <a:rPr lang="en-US" sz="1100">
                <a:solidFill>
                  <a:prstClr val="black"/>
                </a:solidFill>
                <a:latin typeface="Segoe UI"/>
              </a:rPr>
              <a:t>Step-by-step exercises guiding learners through common Copilot prompts and use cases </a:t>
            </a:r>
          </a:p>
        </p:txBody>
      </p:sp>
      <p:sp useBgFill="1">
        <p:nvSpPr>
          <p:cNvPr id="16" name="Rounded Rectangle 1">
            <a:extLst>
              <a:ext uri="{FF2B5EF4-FFF2-40B4-BE49-F238E27FC236}">
                <a16:creationId xmlns:a16="http://schemas.microsoft.com/office/drawing/2014/main" id="{A44632CE-BE5C-048C-4BB6-C6ED2535A7D3}"/>
              </a:ext>
              <a:ext uri="{C183D7F6-B498-43B3-948B-1728B52AA6E4}">
                <adec:decorative xmlns:adec="http://schemas.microsoft.com/office/drawing/2017/decorative" val="1"/>
              </a:ext>
            </a:extLst>
          </p:cNvPr>
          <p:cNvSpPr/>
          <p:nvPr/>
        </p:nvSpPr>
        <p:spPr bwMode="auto">
          <a:xfrm>
            <a:off x="6035042" y="3715629"/>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9" name="TextBox 18">
            <a:extLst>
              <a:ext uri="{FF2B5EF4-FFF2-40B4-BE49-F238E27FC236}">
                <a16:creationId xmlns:a16="http://schemas.microsoft.com/office/drawing/2014/main" id="{5374FD98-4892-DBC1-AE81-C2706BABBA8D}"/>
              </a:ext>
            </a:extLst>
          </p:cNvPr>
          <p:cNvSpPr txBox="1"/>
          <p:nvPr/>
        </p:nvSpPr>
        <p:spPr>
          <a:xfrm>
            <a:off x="8995689" y="3983698"/>
            <a:ext cx="2361843" cy="1292662"/>
          </a:xfrm>
          <a:prstGeom prst="rect">
            <a:avLst/>
          </a:prstGeom>
          <a:noFill/>
        </p:spPr>
        <p:txBody>
          <a:bodyPr wrap="square" lIns="0" tIns="0" rIns="0" bIns="0" rtlCol="0" anchor="ctr">
            <a:spAutoFit/>
          </a:bodyPr>
          <a:lstStyle/>
          <a:p>
            <a:pPr>
              <a:spcAft>
                <a:spcPts val="600"/>
              </a:spcAft>
            </a:pPr>
            <a:r>
              <a:rPr lang="en-US" sz="1400" dirty="0">
                <a:solidFill>
                  <a:srgbClr val="0078D4"/>
                </a:solidFill>
                <a:latin typeface="Segoe UI Semibold"/>
                <a:cs typeface="Segoe UI Semibold"/>
                <a:hlinkClick r:id="rId6">
                  <a:extLst>
                    <a:ext uri="{A12FA001-AC4F-418D-AE19-62706E023703}">
                      <ahyp:hlinkClr xmlns:ahyp="http://schemas.microsoft.com/office/drawing/2018/hyperlinkcolor" val="tx"/>
                    </a:ext>
                  </a:extLst>
                </a:hlinkClick>
              </a:rPr>
              <a:t>Copilot Prompt Gallery</a:t>
            </a:r>
            <a:endParaRPr lang="en-US" sz="1400" dirty="0">
              <a:solidFill>
                <a:srgbClr val="0078D4"/>
              </a:solidFill>
              <a:latin typeface="Segoe UI Semibold" panose="020B0502040204020203" pitchFamily="34" charset="0"/>
              <a:cs typeface="Segoe UI Semibold" panose="020B0502040204020203" pitchFamily="34" charset="0"/>
              <a:hlinkClick r:id="rId6">
                <a:extLst>
                  <a:ext uri="{A12FA001-AC4F-418D-AE19-62706E023703}">
                    <ahyp:hlinkClr xmlns:ahyp="http://schemas.microsoft.com/office/drawing/2018/hyperlinkcolor" val="tx"/>
                  </a:ext>
                </a:extLst>
              </a:hlinkClick>
            </a:endParaRPr>
          </a:p>
          <a:p>
            <a:pPr marL="112395" indent="-112395">
              <a:spcBef>
                <a:spcPts val="600"/>
              </a:spcBef>
              <a:buFont typeface="Arial" panose="020B0604020202020204" pitchFamily="34" charset="0"/>
              <a:buChar char="•"/>
              <a:defRPr/>
            </a:pPr>
            <a:r>
              <a:rPr lang="en-US" sz="1100" dirty="0">
                <a:solidFill>
                  <a:prstClr val="black"/>
                </a:solidFill>
                <a:latin typeface="Segoe UI"/>
              </a:rPr>
              <a:t>Location to learn about, </a:t>
            </a:r>
            <a:br>
              <a:rPr lang="en-US" sz="1100" dirty="0">
                <a:solidFill>
                  <a:prstClr val="black"/>
                </a:solidFill>
                <a:latin typeface="Segoe UI"/>
              </a:rPr>
            </a:br>
            <a:r>
              <a:rPr lang="en-US" sz="1100" dirty="0">
                <a:solidFill>
                  <a:prstClr val="black"/>
                </a:solidFill>
                <a:latin typeface="Segoe UI"/>
              </a:rPr>
              <a:t>the capabilities of Copilot</a:t>
            </a:r>
            <a:endParaRPr lang="en-US" sz="1100" dirty="0">
              <a:solidFill>
                <a:prstClr val="black"/>
              </a:solidFill>
              <a:latin typeface="Segoe UI"/>
              <a:cs typeface="Segoe UI"/>
            </a:endParaRPr>
          </a:p>
          <a:p>
            <a:pPr marL="112395" indent="-112395">
              <a:spcBef>
                <a:spcPts val="600"/>
              </a:spcBef>
              <a:buFont typeface="Arial" panose="020B0604020202020204" pitchFamily="34" charset="0"/>
              <a:buChar char="•"/>
              <a:defRPr/>
            </a:pPr>
            <a:r>
              <a:rPr lang="en-US" sz="1100" dirty="0">
                <a:solidFill>
                  <a:prstClr val="black"/>
                </a:solidFill>
                <a:latin typeface="Segoe UI"/>
              </a:rPr>
              <a:t>Improve your prompt engineering skills in an interactive hands-on environment</a:t>
            </a:r>
            <a:endParaRPr lang="en-US" sz="1100" dirty="0">
              <a:solidFill>
                <a:prstClr val="black"/>
              </a:solidFill>
              <a:latin typeface="Segoe UI"/>
              <a:cs typeface="Segoe UI"/>
            </a:endParaRPr>
          </a:p>
        </p:txBody>
      </p:sp>
      <p:grpSp>
        <p:nvGrpSpPr>
          <p:cNvPr id="20" name="Group 19">
            <a:extLst>
              <a:ext uri="{FF2B5EF4-FFF2-40B4-BE49-F238E27FC236}">
                <a16:creationId xmlns:a16="http://schemas.microsoft.com/office/drawing/2014/main" id="{07E58DBB-BBDE-D9BD-8FC4-88D759F1F9EE}"/>
              </a:ext>
              <a:ext uri="{C183D7F6-B498-43B3-948B-1728B52AA6E4}">
                <adec:decorative xmlns:adec="http://schemas.microsoft.com/office/drawing/2017/decorative" val="1"/>
              </a:ext>
            </a:extLst>
          </p:cNvPr>
          <p:cNvGrpSpPr/>
          <p:nvPr/>
        </p:nvGrpSpPr>
        <p:grpSpPr>
          <a:xfrm>
            <a:off x="5534200" y="2462270"/>
            <a:ext cx="500841" cy="2175831"/>
            <a:chOff x="5450066" y="2176512"/>
            <a:chExt cx="584975" cy="2963333"/>
          </a:xfrm>
        </p:grpSpPr>
        <p:cxnSp>
          <p:nvCxnSpPr>
            <p:cNvPr id="21" name="Straight Connector 20">
              <a:extLst>
                <a:ext uri="{FF2B5EF4-FFF2-40B4-BE49-F238E27FC236}">
                  <a16:creationId xmlns:a16="http://schemas.microsoft.com/office/drawing/2014/main" id="{F4891CE4-FCE6-E805-CE15-9E99D775544F}"/>
                </a:ext>
              </a:extLst>
            </p:cNvPr>
            <p:cNvCxnSpPr>
              <a:cxnSpLocks/>
            </p:cNvCxnSpPr>
            <p:nvPr/>
          </p:nvCxnSpPr>
          <p:spPr>
            <a:xfrm>
              <a:off x="5450066" y="3626456"/>
              <a:ext cx="291887" cy="0"/>
            </a:xfrm>
            <a:prstGeom prst="line">
              <a:avLst/>
            </a:prstGeom>
            <a:ln w="25400" cap="rnd">
              <a:solidFill>
                <a:srgbClr val="8661C5"/>
              </a:solidFill>
              <a:round/>
              <a:headEnd type="oval"/>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AC9FCC-8FD5-67BA-C3AA-BC146B0DC8F4}"/>
                </a:ext>
              </a:extLst>
            </p:cNvPr>
            <p:cNvCxnSpPr>
              <a:cxnSpLocks/>
            </p:cNvCxnSpPr>
            <p:nvPr/>
          </p:nvCxnSpPr>
          <p:spPr>
            <a:xfrm flipH="1">
              <a:off x="5741953" y="5139845"/>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3FB067-E7FE-62AA-5325-EAA82A4F1AC1}"/>
                </a:ext>
              </a:extLst>
            </p:cNvPr>
            <p:cNvCxnSpPr>
              <a:cxnSpLocks/>
            </p:cNvCxnSpPr>
            <p:nvPr/>
          </p:nvCxnSpPr>
          <p:spPr>
            <a:xfrm flipV="1">
              <a:off x="5741953" y="2176512"/>
              <a:ext cx="0" cy="2963333"/>
            </a:xfrm>
            <a:prstGeom prst="line">
              <a:avLst/>
            </a:prstGeom>
            <a:ln w="25400" cap="rnd">
              <a:solidFill>
                <a:srgbClr val="8661C5"/>
              </a:solidFill>
              <a:round/>
              <a:headEnd type="none"/>
              <a:tailEnd type="none" w="lg" len="s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1DC1754-2D69-56B5-954B-00F66D840595}"/>
                </a:ext>
              </a:extLst>
            </p:cNvPr>
            <p:cNvCxnSpPr>
              <a:cxnSpLocks/>
            </p:cNvCxnSpPr>
            <p:nvPr/>
          </p:nvCxnSpPr>
          <p:spPr>
            <a:xfrm flipH="1">
              <a:off x="5741953" y="2176512"/>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grpSp>
      <p:sp>
        <p:nvSpPr>
          <p:cNvPr id="32" name="Rectangle: Rounded Corners 10">
            <a:extLst>
              <a:ext uri="{FF2B5EF4-FFF2-40B4-BE49-F238E27FC236}">
                <a16:creationId xmlns:a16="http://schemas.microsoft.com/office/drawing/2014/main" id="{D1304A7F-CF01-F4F5-F04D-CDF9E8CD9BFB}"/>
              </a:ext>
            </a:extLst>
          </p:cNvPr>
          <p:cNvSpPr/>
          <p:nvPr/>
        </p:nvSpPr>
        <p:spPr>
          <a:xfrm>
            <a:off x="2485243" y="5956691"/>
            <a:ext cx="7221515" cy="432792"/>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sz="1400">
                <a:solidFill>
                  <a:schemeClr val="bg1"/>
                </a:solidFill>
                <a:latin typeface="Segoe UI Semibold" panose="020B0502040204020203" pitchFamily="34" charset="0"/>
                <a:cs typeface="Segoe UI Semibold" panose="020B0502040204020203" pitchFamily="34" charset="0"/>
              </a:rPr>
              <a:t>Downloadable assets for customization available at </a:t>
            </a:r>
            <a:r>
              <a:rPr lang="en-US" sz="1400">
                <a:solidFill>
                  <a:schemeClr val="bg1"/>
                </a:solidFill>
                <a:latin typeface="Segoe UI Semibold" panose="020B0502040204020203" pitchFamily="34" charset="0"/>
                <a:cs typeface="Segoe UI Semibold" panose="020B0502040204020203" pitchFamily="34" charset="0"/>
                <a:hlinkClick r:id="rId7">
                  <a:extLst>
                    <a:ext uri="{A12FA001-AC4F-418D-AE19-62706E023703}">
                      <ahyp:hlinkClr xmlns:ahyp="http://schemas.microsoft.com/office/drawing/2018/hyperlinkcolor" val="tx"/>
                    </a:ext>
                  </a:extLst>
                </a:hlinkClick>
              </a:rPr>
              <a:t>adoption.microsoft.com/copilot</a:t>
            </a:r>
            <a:endParaRPr lang="en-US" sz="1400">
              <a:solidFill>
                <a:schemeClr val="bg1"/>
              </a:solidFill>
              <a:latin typeface="Segoe UI Semibold" panose="020B0502040204020203" pitchFamily="34" charset="0"/>
              <a:cs typeface="Segoe UI Semibold" panose="020B0502040204020203" pitchFamily="34" charset="0"/>
            </a:endParaRPr>
          </a:p>
        </p:txBody>
      </p:sp>
      <p:pic>
        <p:nvPicPr>
          <p:cNvPr id="33" name="Picture 32">
            <a:extLst>
              <a:ext uri="{FF2B5EF4-FFF2-40B4-BE49-F238E27FC236}">
                <a16:creationId xmlns:a16="http://schemas.microsoft.com/office/drawing/2014/main" id="{5532B43E-D49C-C8F8-30FF-8D21D98CF4C9}"/>
              </a:ext>
              <a:ext uri="{C183D7F6-B498-43B3-948B-1728B52AA6E4}">
                <adec:decorative xmlns:adec="http://schemas.microsoft.com/office/drawing/2017/decorative" val="1"/>
              </a:ext>
            </a:extLst>
          </p:cNvPr>
          <p:cNvPicPr>
            <a:picLocks noChangeAspect="1"/>
          </p:cNvPicPr>
          <p:nvPr/>
        </p:nvPicPr>
        <p:blipFill rotWithShape="1">
          <a:blip r:embed="rId8"/>
          <a:stretch/>
        </p:blipFill>
        <p:spPr>
          <a:xfrm>
            <a:off x="6131412" y="1659957"/>
            <a:ext cx="2680506" cy="1626262"/>
          </a:xfrm>
          <a:prstGeom prst="roundRect">
            <a:avLst>
              <a:gd name="adj" fmla="val 3022"/>
            </a:avLst>
          </a:prstGeom>
          <a:ln w="3175">
            <a:solidFill>
              <a:schemeClr val="bg1">
                <a:lumMod val="50000"/>
              </a:schemeClr>
            </a:solidFill>
          </a:ln>
        </p:spPr>
      </p:pic>
      <p:pic>
        <p:nvPicPr>
          <p:cNvPr id="3" name="Picture 2" descr="Prompt Gallery">
            <a:extLst>
              <a:ext uri="{FF2B5EF4-FFF2-40B4-BE49-F238E27FC236}">
                <a16:creationId xmlns:a16="http://schemas.microsoft.com/office/drawing/2014/main" id="{EF1E7C16-17D0-AC5D-8774-B2C846409DF2}"/>
              </a:ext>
            </a:extLst>
          </p:cNvPr>
          <p:cNvPicPr>
            <a:picLocks noChangeAspect="1"/>
          </p:cNvPicPr>
          <p:nvPr/>
        </p:nvPicPr>
        <p:blipFill>
          <a:blip r:embed="rId9"/>
          <a:stretch>
            <a:fillRect/>
          </a:stretch>
        </p:blipFill>
        <p:spPr>
          <a:xfrm>
            <a:off x="6131412" y="3942388"/>
            <a:ext cx="2762422" cy="1382324"/>
          </a:xfrm>
          <a:prstGeom prst="rect">
            <a:avLst/>
          </a:prstGeom>
          <a:ln>
            <a:solidFill>
              <a:schemeClr val="accent1"/>
            </a:solidFill>
          </a:ln>
        </p:spPr>
      </p:pic>
    </p:spTree>
    <p:extLst>
      <p:ext uri="{BB962C8B-B14F-4D97-AF65-F5344CB8AC3E}">
        <p14:creationId xmlns:p14="http://schemas.microsoft.com/office/powerpoint/2010/main" val="135261554"/>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9189359-7EB1-1E38-066A-30D820F2E401}"/>
              </a:ext>
              <a:ext uri="{C183D7F6-B498-43B3-948B-1728B52AA6E4}">
                <adec:decorative xmlns:adec="http://schemas.microsoft.com/office/drawing/2017/decorative" val="1"/>
              </a:ext>
            </a:extLst>
          </p:cNvPr>
          <p:cNvSpPr/>
          <p:nvPr/>
        </p:nvSpPr>
        <p:spPr bwMode="auto">
          <a:xfrm>
            <a:off x="6248400" y="108375"/>
            <a:ext cx="4511553" cy="6190825"/>
          </a:xfrm>
          <a:prstGeom prst="roundRect">
            <a:avLst>
              <a:gd name="adj" fmla="val 2738"/>
            </a:avLst>
          </a:prstGeom>
          <a:solidFill>
            <a:schemeClr val="bg1">
              <a:alpha val="50000"/>
            </a:schemeClr>
          </a:solidFill>
          <a:ln>
            <a:noFill/>
            <a:headEnd type="none" w="med" len="med"/>
            <a:tailEnd type="none" w="med" len="med"/>
          </a:ln>
          <a:effectLst>
            <a:outerShdw blurRad="241300" sx="102000" sy="102000" algn="ctr" rotWithShape="0">
              <a:prstClr val="black">
                <a:alpha val="3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0" y="765791"/>
            <a:ext cx="11011601" cy="553998"/>
          </a:xfrm>
        </p:spPr>
        <p:txBody>
          <a:bodyPr vert="horz" lIns="0" tIns="45720" rIns="0" bIns="45720" rtlCol="0" anchor="t">
            <a:noAutofit/>
          </a:bodyPr>
          <a:lstStyle/>
          <a:p>
            <a:pPr>
              <a:spcBef>
                <a:spcPts val="1200"/>
              </a:spcBef>
              <a:spcAft>
                <a:spcPts val="600"/>
              </a:spcAft>
            </a:pPr>
            <a:r>
              <a:rPr lang="en-US" sz="3600"/>
              <a:t>Copilot Academy</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0" y="1486370"/>
            <a:ext cx="4876799" cy="4292129"/>
          </a:xfrm>
          <a:prstGeom prst="rect">
            <a:avLst/>
          </a:prstGeom>
        </p:spPr>
        <p:txBody>
          <a:bodyPr vert="horz" lIns="0" tIns="0" rIns="0" bIns="0" rtlCol="0" anchor="t">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1800"/>
              </a:spcAft>
              <a:buClrTx/>
              <a:buSzTx/>
              <a:buFontTx/>
              <a:buNone/>
              <a:tabLst/>
              <a:defRPr/>
            </a:pPr>
            <a:r>
              <a:rPr kumimoji="0" lang="en-US" sz="2000" b="0"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Develop the skills to utilize Copilot experiences effectively</a:t>
            </a: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600" b="0" i="0" u="none" strike="noStrike" kern="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Curated learning paths designed by Microsoft experts to help you learn about, discover, and use Microsoft 365 Copilot</a:t>
            </a:r>
            <a:endParaRPr kumimoji="0" lang="en-US" sz="1600" b="0" i="0" u="none" strike="noStrike" kern="0" cap="none" spc="0" normalizeH="0" baseline="0" noProof="0">
              <a:ln>
                <a:noFill/>
              </a:ln>
              <a:solidFill>
                <a:srgbClr val="1A1A1A"/>
              </a:solidFill>
              <a:effectLst/>
              <a:uLnTx/>
              <a:uFillTx/>
              <a:latin typeface="Segoe UI"/>
              <a:ea typeface="+mn-ea"/>
              <a:cs typeface="Segoe UI" panose="020B0502040204020203" pitchFamily="34" charset="0"/>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panose="020B0702040204020203" pitchFamily="34" charset="0"/>
              </a:rPr>
              <a:t>Access directly at </a:t>
            </a:r>
            <a:r>
              <a:rPr kumimoji="0" lang="en-US" sz="1600" b="0" i="0" u="none" strike="noStrike" kern="0" cap="none" spc="0" normalizeH="0" baseline="0" noProof="0">
                <a:ln>
                  <a:noFill/>
                </a:ln>
                <a:solidFill>
                  <a:srgbClr val="C03BC4"/>
                </a:solidFill>
                <a:effectLst/>
                <a:uLnTx/>
                <a:uFillTx/>
                <a:latin typeface="Segoe UI"/>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aka.ms/CopilotAcademy</a:t>
            </a:r>
            <a:endParaRPr kumimoji="0" lang="en-US" sz="1600" b="0" i="0" u="none" strike="noStrike" kern="0" cap="none" spc="0" normalizeH="0" baseline="0" noProof="0">
              <a:ln>
                <a:noFill/>
              </a:ln>
              <a:solidFill>
                <a:srgbClr val="C03BC4"/>
              </a:solidFill>
              <a:effectLst/>
              <a:uLnTx/>
              <a:uFillTx/>
              <a:latin typeface="Segoe UI"/>
              <a:ea typeface="+mn-ea"/>
              <a:cs typeface="Segoe UI Semibold" panose="020B0702040204020203" pitchFamily="34" charset="0"/>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panose="020B0702040204020203" pitchFamily="34" charset="0"/>
              </a:rPr>
              <a:t>Surface free Copilot learning courses </a:t>
            </a:r>
            <a:r>
              <a:rPr kumimoji="0" lang="en-US" sz="1600" b="0" i="0" u="none" strike="noStrike" kern="0" cap="none" spc="0" normalizeH="0" baseline="0" noProof="0">
                <a:ln>
                  <a:noFill/>
                </a:ln>
                <a:solidFill>
                  <a:srgbClr val="1A1A1A"/>
                </a:solidFill>
                <a:effectLst/>
                <a:uLnTx/>
                <a:uFillTx/>
                <a:latin typeface="Segoe UI"/>
                <a:ea typeface="+mn-ea"/>
                <a:cs typeface="Segoe UI" panose="020B0502040204020203" pitchFamily="34" charset="0"/>
              </a:rPr>
              <a:t>in the tools and platforms where users already spend their time</a:t>
            </a:r>
          </a:p>
          <a:p>
            <a:pPr marL="342900" indent="-171450" fontAlgn="base">
              <a:lnSpc>
                <a:spcPct val="100000"/>
              </a:lnSpc>
              <a:spcBef>
                <a:spcPts val="0"/>
              </a:spcBef>
              <a:spcAft>
                <a:spcPts val="1200"/>
              </a:spcAft>
              <a:buSzPct val="102000"/>
              <a:buFont typeface="Arial" panose="020B0604020202020204" pitchFamily="34" charset="0"/>
              <a:buChar char="•"/>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a:rPr>
              <a:t>Includes hands-on prompt guidance </a:t>
            </a:r>
            <a:r>
              <a:rPr kumimoji="0" lang="en-US" sz="1600" b="0" i="0" u="none" strike="noStrike" kern="0" cap="none" spc="0" normalizeH="0" baseline="0" noProof="0">
                <a:ln>
                  <a:noFill/>
                </a:ln>
                <a:solidFill>
                  <a:srgbClr val="1A1A1A"/>
                </a:solidFill>
                <a:effectLst/>
                <a:uLnTx/>
                <a:uFillTx/>
                <a:latin typeface="Segoe UI"/>
                <a:ea typeface="+mn-ea"/>
                <a:cs typeface="Segoe UI"/>
              </a:rPr>
              <a:t>from Copilot </a:t>
            </a:r>
            <a:r>
              <a:rPr lang="en-US" sz="1600" kern="0">
                <a:solidFill>
                  <a:srgbClr val="1A1A1A"/>
                </a:solidFill>
                <a:latin typeface="Segoe UI"/>
                <a:cs typeface="Segoe UI"/>
              </a:rPr>
              <a:t>Prompt Gallery</a:t>
            </a:r>
            <a:r>
              <a:rPr kumimoji="0" lang="en-US" sz="1600" b="0" i="0" u="none" strike="noStrike" kern="0" cap="none" spc="0" normalizeH="0" baseline="0" noProof="0">
                <a:ln>
                  <a:noFill/>
                </a:ln>
                <a:solidFill>
                  <a:srgbClr val="1A1A1A"/>
                </a:solidFill>
                <a:effectLst/>
                <a:uLnTx/>
                <a:uFillTx/>
                <a:latin typeface="Segoe UI"/>
                <a:ea typeface="+mn-ea"/>
                <a:cs typeface="Segoe UI"/>
              </a:rPr>
              <a:t> to develop prompt engineering skills</a:t>
            </a:r>
            <a:endParaRPr lang="en-US" sz="1600" b="0" i="0" u="none" strike="noStrike" kern="0" cap="none" spc="0" normalizeH="0" baseline="0" noProof="0">
              <a:ln>
                <a:noFill/>
              </a:ln>
              <a:solidFill>
                <a:srgbClr val="1A1A1A"/>
              </a:solidFill>
              <a:effectLst/>
              <a:uLnTx/>
              <a:uFillTx/>
              <a:latin typeface="Segoe UI"/>
              <a:cs typeface="Segoe UI"/>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panose="020B0702040204020203" pitchFamily="34" charset="0"/>
              </a:rPr>
              <a:t>Out-of-the-box academy </a:t>
            </a:r>
            <a:r>
              <a:rPr kumimoji="0" lang="en-US" sz="1600" b="0" i="0" u="none" strike="noStrike" kern="0" cap="none" spc="0" normalizeH="0" baseline="0" noProof="0">
                <a:ln>
                  <a:noFill/>
                </a:ln>
                <a:solidFill>
                  <a:srgbClr val="1A1A1A"/>
                </a:solidFill>
                <a:effectLst/>
                <a:uLnTx/>
                <a:uFillTx/>
                <a:latin typeface="Segoe UI"/>
                <a:ea typeface="+mn-ea"/>
                <a:cs typeface="Segoe UI" pitchFamily="34" charset="0"/>
              </a:rPr>
              <a:t>is preloaded in Viva Learning – no admin configuration required</a:t>
            </a: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panose="020B0702040204020203" pitchFamily="34" charset="0"/>
              </a:rPr>
              <a:t>Available in 8 languages</a:t>
            </a:r>
            <a:endParaRPr kumimoji="0" lang="en-US" sz="1600" b="0" i="0" u="none" strike="noStrike" kern="0" cap="none" spc="0" normalizeH="0" baseline="0" noProof="0">
              <a:ln>
                <a:noFill/>
              </a:ln>
              <a:solidFill>
                <a:srgbClr val="1A1A1A"/>
              </a:solidFill>
              <a:effectLst/>
              <a:uLnTx/>
              <a:uFillTx/>
              <a:latin typeface="Segoe UI"/>
              <a:ea typeface="+mn-ea"/>
              <a:cs typeface="Segoe UI" pitchFamily="34" charset="0"/>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endParaRPr kumimoji="0" lang="en-US" sz="1600" b="0" i="0" u="none" strike="noStrike" kern="0" cap="none" spc="0" normalizeH="0" baseline="0" noProof="0">
              <a:ln>
                <a:noFill/>
              </a:ln>
              <a:solidFill>
                <a:srgbClr val="1A1A1A"/>
              </a:solidFill>
              <a:effectLst/>
              <a:uLnTx/>
              <a:uFillTx/>
              <a:latin typeface="Segoe UI" panose="020B0502040204020203" pitchFamily="34" charset="0"/>
              <a:ea typeface="+mn-ea"/>
              <a:cs typeface="Segoe UI" pitchFamily="34" charset="0"/>
            </a:endParaRPr>
          </a:p>
        </p:txBody>
      </p:sp>
      <p:grpSp>
        <p:nvGrpSpPr>
          <p:cNvPr id="7" name="Group 6">
            <a:extLst>
              <a:ext uri="{FF2B5EF4-FFF2-40B4-BE49-F238E27FC236}">
                <a16:creationId xmlns:a16="http://schemas.microsoft.com/office/drawing/2014/main" id="{DDF068CF-7602-A6E3-8766-E51DCCAF9612}"/>
              </a:ext>
              <a:ext uri="{C183D7F6-B498-43B3-948B-1728B52AA6E4}">
                <adec:decorative xmlns:adec="http://schemas.microsoft.com/office/drawing/2017/decorative" val="1"/>
              </a:ext>
            </a:extLst>
          </p:cNvPr>
          <p:cNvGrpSpPr/>
          <p:nvPr/>
        </p:nvGrpSpPr>
        <p:grpSpPr>
          <a:xfrm>
            <a:off x="10759953" y="5357984"/>
            <a:ext cx="1576951" cy="1613483"/>
            <a:chOff x="8594343" y="2133600"/>
            <a:chExt cx="2743200" cy="2743200"/>
          </a:xfrm>
        </p:grpSpPr>
        <p:sp>
          <p:nvSpPr>
            <p:cNvPr id="8" name="Oval 7">
              <a:extLst>
                <a:ext uri="{FF2B5EF4-FFF2-40B4-BE49-F238E27FC236}">
                  <a16:creationId xmlns:a16="http://schemas.microsoft.com/office/drawing/2014/main" id="{EA626D78-A6F5-9C97-9D18-1CF41AFC7D91}"/>
                </a:ext>
                <a:ext uri="{C183D7F6-B498-43B3-948B-1728B52AA6E4}">
                  <adec:decorative xmlns:adec="http://schemas.microsoft.com/office/drawing/2017/decorative" val="1"/>
                </a:ext>
              </a:extLst>
            </p:cNvPr>
            <p:cNvSpPr/>
            <p:nvPr/>
          </p:nvSpPr>
          <p:spPr bwMode="auto">
            <a:xfrm>
              <a:off x="8594343" y="2133600"/>
              <a:ext cx="2743200" cy="2743200"/>
            </a:xfrm>
            <a:prstGeom prst="ellipse">
              <a:avLst/>
            </a:prstGeom>
            <a:solidFill>
              <a:schemeClr val="accent2">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0" name="Graphic 9">
              <a:extLst>
                <a:ext uri="{FF2B5EF4-FFF2-40B4-BE49-F238E27FC236}">
                  <a16:creationId xmlns:a16="http://schemas.microsoft.com/office/drawing/2014/main" id="{AD225383-D197-DFDC-3B40-CCDB5AB9F57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17105" y="2580161"/>
              <a:ext cx="1697677" cy="1697677"/>
            </a:xfrm>
            <a:prstGeom prst="rect">
              <a:avLst/>
            </a:prstGeom>
          </p:spPr>
        </p:pic>
      </p:grpSp>
      <p:pic>
        <p:nvPicPr>
          <p:cNvPr id="12" name="Picture 11">
            <a:extLst>
              <a:ext uri="{FF2B5EF4-FFF2-40B4-BE49-F238E27FC236}">
                <a16:creationId xmlns:a16="http://schemas.microsoft.com/office/drawing/2014/main" id="{D3B14726-B710-3701-CCE0-BB27827EFF1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90161" y="259516"/>
            <a:ext cx="4193426" cy="5943600"/>
          </a:xfrm>
          <a:prstGeom prst="rect">
            <a:avLst/>
          </a:prstGeom>
        </p:spPr>
      </p:pic>
      <p:sp>
        <p:nvSpPr>
          <p:cNvPr id="2" name="Rectangle: Rounded Corners 1">
            <a:extLst>
              <a:ext uri="{FF2B5EF4-FFF2-40B4-BE49-F238E27FC236}">
                <a16:creationId xmlns:a16="http://schemas.microsoft.com/office/drawing/2014/main" id="{7EACD99F-5B8F-585C-5B69-2CF4EBA30814}"/>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Skilling</a:t>
            </a:r>
          </a:p>
        </p:txBody>
      </p:sp>
    </p:spTree>
    <p:extLst>
      <p:ext uri="{BB962C8B-B14F-4D97-AF65-F5344CB8AC3E}">
        <p14:creationId xmlns:p14="http://schemas.microsoft.com/office/powerpoint/2010/main" val="163211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1" y="730449"/>
            <a:ext cx="11011601" cy="553998"/>
          </a:xfrm>
        </p:spPr>
        <p:txBody>
          <a:bodyPr vert="horz" lIns="0" tIns="45720" rIns="0" bIns="45720" rtlCol="0" anchor="t">
            <a:noAutofit/>
          </a:bodyPr>
          <a:lstStyle/>
          <a:p>
            <a:pPr>
              <a:spcBef>
                <a:spcPts val="1200"/>
              </a:spcBef>
              <a:spcAft>
                <a:spcPts val="600"/>
              </a:spcAft>
            </a:pPr>
            <a:r>
              <a:rPr lang="en-US" sz="3600"/>
              <a:t>Copilot Communities</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1" y="1486370"/>
            <a:ext cx="4336582" cy="3042087"/>
          </a:xfrm>
          <a:prstGeom prst="rect">
            <a:avLst/>
          </a:prstGeom>
        </p:spPr>
        <p:txBody>
          <a:bodyPr vert="horz" lIns="0" tIns="0" rIns="0" bIns="0" rtlCol="0" anchor="t">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srgbClr val="8661C5"/>
                </a:solidFill>
                <a:effectLst/>
                <a:uLnTx/>
                <a:uFillTx/>
                <a:latin typeface="Segoe UI Semibold"/>
                <a:ea typeface="+mn-ea"/>
                <a:cs typeface="Segoe UI Semibold"/>
              </a:rPr>
              <a:t>Out-of-the-box Community of Practice to drive Copilot awareness and user enablement</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Semibold"/>
              </a:rPr>
              <a:t>Use the new Copilot community template in Viva Engage to quickly generate excitement, share learning, and support future Copilot Champions and experts. </a:t>
            </a:r>
            <a:endParaRPr kumimoji="0" lang="en-US"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Semibold"/>
              </a:rPr>
              <a:t>Give employees a place to:</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Semibold"/>
              </a:rPr>
              <a:t>Share best practices, such as prompts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Semibold"/>
              </a:rPr>
              <a:t>Share success stories of Copilot saving time and driving productivity</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Semibold"/>
              </a:rPr>
              <a:t>Access company announcements on AI usage, adoption, direction, and mission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Semibold"/>
              </a:rPr>
              <a:t>Seek support from peers and IT admins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Segoe UI"/>
                <a:ea typeface="+mn-ea"/>
                <a:cs typeface="Segoe UI Semibold"/>
              </a:rPr>
              <a:t>Host virtual townhalls with Q&amp;A in your community</a:t>
            </a:r>
          </a:p>
        </p:txBody>
      </p:sp>
      <p:pic>
        <p:nvPicPr>
          <p:cNvPr id="12" name="Picture 11">
            <a:extLst>
              <a:ext uri="{FF2B5EF4-FFF2-40B4-BE49-F238E27FC236}">
                <a16:creationId xmlns:a16="http://schemas.microsoft.com/office/drawing/2014/main" id="{C8E9504F-4AAC-2C18-208A-2BAD583F137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19464" y="1204998"/>
            <a:ext cx="5286375" cy="291465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6C0E238C-BAB3-F1A3-BFB3-C8F62BDC3074}"/>
              </a:ext>
              <a:ext uri="{C183D7F6-B498-43B3-948B-1728B52AA6E4}">
                <adec:decorative xmlns:adec="http://schemas.microsoft.com/office/drawing/2017/decorative" val="1"/>
              </a:ext>
            </a:extLst>
          </p:cNvPr>
          <p:cNvPicPr>
            <a:picLocks noChangeAspect="1"/>
          </p:cNvPicPr>
          <p:nvPr/>
        </p:nvPicPr>
        <p:blipFill rotWithShape="1">
          <a:blip r:embed="rId4"/>
          <a:srcRect t="-271" r="-262" b="21821"/>
          <a:stretch/>
        </p:blipFill>
        <p:spPr>
          <a:xfrm>
            <a:off x="7500876" y="2706966"/>
            <a:ext cx="3404232" cy="1411206"/>
          </a:xfrm>
          <a:prstGeom prst="rect">
            <a:avLst/>
          </a:prstGeom>
        </p:spPr>
      </p:pic>
      <p:pic>
        <p:nvPicPr>
          <p:cNvPr id="2" name="Picture 1">
            <a:extLst>
              <a:ext uri="{FF2B5EF4-FFF2-40B4-BE49-F238E27FC236}">
                <a16:creationId xmlns:a16="http://schemas.microsoft.com/office/drawing/2014/main" id="{8FA97F74-92FE-032A-1B24-D7738051B5C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41704" y="2239467"/>
            <a:ext cx="2428302" cy="4720154"/>
          </a:xfrm>
          <a:prstGeom prst="rect">
            <a:avLst/>
          </a:prstGeom>
        </p:spPr>
      </p:pic>
      <p:pic>
        <p:nvPicPr>
          <p:cNvPr id="18" name="Picture 17">
            <a:extLst>
              <a:ext uri="{FF2B5EF4-FFF2-40B4-BE49-F238E27FC236}">
                <a16:creationId xmlns:a16="http://schemas.microsoft.com/office/drawing/2014/main" id="{86AC482C-88DB-C2DE-4F98-6F39FEDE4A55}"/>
              </a:ext>
              <a:ext uri="{C183D7F6-B498-43B3-948B-1728B52AA6E4}">
                <adec:decorative xmlns:adec="http://schemas.microsoft.com/office/drawing/2017/decorative" val="1"/>
              </a:ext>
            </a:extLst>
          </p:cNvPr>
          <p:cNvPicPr>
            <a:picLocks noChangeAspect="1"/>
          </p:cNvPicPr>
          <p:nvPr/>
        </p:nvPicPr>
        <p:blipFill rotWithShape="1">
          <a:blip r:embed="rId6"/>
          <a:srcRect l="30282" t="68113" r="19718" b="4183"/>
          <a:stretch/>
        </p:blipFill>
        <p:spPr>
          <a:xfrm>
            <a:off x="5615484" y="4523494"/>
            <a:ext cx="3699453" cy="991922"/>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47106118-2437-8CC1-E66B-F5424641D65D}"/>
              </a:ext>
              <a:ext uri="{C183D7F6-B498-43B3-948B-1728B52AA6E4}">
                <adec:decorative xmlns:adec="http://schemas.microsoft.com/office/drawing/2017/decorative" val="1"/>
              </a:ext>
            </a:extLst>
          </p:cNvPr>
          <p:cNvGrpSpPr/>
          <p:nvPr/>
        </p:nvGrpSpPr>
        <p:grpSpPr>
          <a:xfrm>
            <a:off x="10886532" y="5610006"/>
            <a:ext cx="1358101" cy="1345033"/>
            <a:chOff x="-130945" y="4247625"/>
            <a:chExt cx="2743200" cy="2743200"/>
          </a:xfrm>
        </p:grpSpPr>
        <p:sp>
          <p:nvSpPr>
            <p:cNvPr id="10" name="Oval 9">
              <a:extLst>
                <a:ext uri="{FF2B5EF4-FFF2-40B4-BE49-F238E27FC236}">
                  <a16:creationId xmlns:a16="http://schemas.microsoft.com/office/drawing/2014/main" id="{06EBE4FB-5389-7DF2-1311-57EC7DF38873}"/>
                </a:ext>
                <a:ext uri="{C183D7F6-B498-43B3-948B-1728B52AA6E4}">
                  <adec:decorative xmlns:adec="http://schemas.microsoft.com/office/drawing/2017/decorative" val="1"/>
                </a:ext>
              </a:extLst>
            </p:cNvPr>
            <p:cNvSpPr/>
            <p:nvPr/>
          </p:nvSpPr>
          <p:spPr bwMode="auto">
            <a:xfrm>
              <a:off x="-130945" y="4247625"/>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Graphic 10">
              <a:extLst>
                <a:ext uri="{FF2B5EF4-FFF2-40B4-BE49-F238E27FC236}">
                  <a16:creationId xmlns:a16="http://schemas.microsoft.com/office/drawing/2014/main" id="{881C6706-C332-65A8-5D41-2C6663459FE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604" y="4884174"/>
              <a:ext cx="1470103" cy="1470103"/>
            </a:xfrm>
            <a:prstGeom prst="rect">
              <a:avLst/>
            </a:prstGeom>
          </p:spPr>
        </p:pic>
      </p:grpSp>
      <p:sp>
        <p:nvSpPr>
          <p:cNvPr id="3" name="Rectangle: Rounded Corners 2">
            <a:extLst>
              <a:ext uri="{FF2B5EF4-FFF2-40B4-BE49-F238E27FC236}">
                <a16:creationId xmlns:a16="http://schemas.microsoft.com/office/drawing/2014/main" id="{1DAF8040-AD1B-6022-2209-105AA4FE64D9}"/>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Communications</a:t>
            </a:r>
          </a:p>
        </p:txBody>
      </p:sp>
    </p:spTree>
    <p:extLst>
      <p:ext uri="{BB962C8B-B14F-4D97-AF65-F5344CB8AC3E}">
        <p14:creationId xmlns:p14="http://schemas.microsoft.com/office/powerpoint/2010/main" val="295948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8426F-9265-6805-3D1E-B4B260B3FCBF}"/>
            </a:ext>
          </a:extLst>
        </p:cNvPr>
        <p:cNvGrpSpPr/>
        <p:nvPr/>
      </p:nvGrpSpPr>
      <p:grpSpPr>
        <a:xfrm>
          <a:off x="0" y="0"/>
          <a:ext cx="0" cy="0"/>
          <a:chOff x="0" y="0"/>
          <a:chExt cx="0" cy="0"/>
        </a:xfrm>
      </p:grpSpPr>
      <p:sp>
        <p:nvSpPr>
          <p:cNvPr id="33" name="Title 32">
            <a:extLst>
              <a:ext uri="{FF2B5EF4-FFF2-40B4-BE49-F238E27FC236}">
                <a16:creationId xmlns:a16="http://schemas.microsoft.com/office/drawing/2014/main" id="{5CE01BE3-8B46-D86A-7716-42731B6C193C}"/>
              </a:ext>
            </a:extLst>
          </p:cNvPr>
          <p:cNvSpPr txBox="1">
            <a:spLocks noGrp="1"/>
          </p:cNvSpPr>
          <p:nvPr>
            <p:ph type="title"/>
          </p:nvPr>
        </p:nvSpPr>
        <p:spPr>
          <a:xfrm>
            <a:off x="588963" y="585788"/>
            <a:ext cx="11010900" cy="6463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r>
              <a:rPr lang="en-US" noProof="0"/>
              <a:t>Bookmark Microsoft </a:t>
            </a:r>
            <a:r>
              <a:rPr lang="en-US"/>
              <a:t>enablement</a:t>
            </a:r>
            <a:r>
              <a:rPr lang="en-US" noProof="0"/>
              <a:t> resources</a:t>
            </a:r>
          </a:p>
        </p:txBody>
      </p:sp>
      <p:sp>
        <p:nvSpPr>
          <p:cNvPr id="12" name="Rounded Rectangle 11">
            <a:extLst>
              <a:ext uri="{FF2B5EF4-FFF2-40B4-BE49-F238E27FC236}">
                <a16:creationId xmlns:a16="http://schemas.microsoft.com/office/drawing/2014/main" id="{C9416F4C-346A-85C7-7233-BCF6919290CD}"/>
              </a:ext>
            </a:extLst>
          </p:cNvPr>
          <p:cNvSpPr/>
          <p:nvPr/>
        </p:nvSpPr>
        <p:spPr bwMode="auto">
          <a:xfrm>
            <a:off x="495299" y="1348154"/>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Join Driving Adoption Tech Community</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6" name="Rectangle 15">
            <a:extLst>
              <a:ext uri="{FF2B5EF4-FFF2-40B4-BE49-F238E27FC236}">
                <a16:creationId xmlns:a16="http://schemas.microsoft.com/office/drawing/2014/main" id="{C12045DE-F01C-6181-B720-66B757569877}"/>
              </a:ext>
            </a:extLst>
          </p:cNvPr>
          <p:cNvSpPr/>
          <p:nvPr/>
        </p:nvSpPr>
        <p:spPr>
          <a:xfrm>
            <a:off x="495299" y="3118513"/>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marR="0" lvl="0" indent="0" algn="ctr" fontAlgn="auto">
              <a:lnSpc>
                <a:spcPct val="90000"/>
              </a:lnSpc>
              <a:spcBef>
                <a:spcPts val="0"/>
              </a:spcBef>
              <a:spcAft>
                <a:spcPts val="600"/>
              </a:spcAft>
              <a:buClrTx/>
              <a:buSzTx/>
              <a:buFontTx/>
              <a:buNone/>
              <a:tabLst/>
              <a:defRPr/>
            </a:pPr>
            <a:r>
              <a:rPr lang="en-US" sz="1200">
                <a:solidFill>
                  <a:srgbClr val="0078D4"/>
                </a:solidFill>
                <a:hlinkClick r:id="rId3">
                  <a:extLst>
                    <a:ext uri="{A12FA001-AC4F-418D-AE19-62706E023703}">
                      <ahyp:hlinkClr xmlns:ahyp="http://schemas.microsoft.com/office/drawing/2018/hyperlinkcolor" val="tx"/>
                    </a:ext>
                  </a:extLst>
                </a:hlinkClick>
              </a:rPr>
              <a:t>https://aka.ms/DriveAdoption </a:t>
            </a:r>
            <a:endParaRPr lang="en-US" sz="1200">
              <a:solidFill>
                <a:srgbClr val="0078D4"/>
              </a:solidFill>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i="0" u="none" strike="noStrike" kern="1200" cap="none" spc="0" normalizeH="0" baseline="0" noProof="0">
                <a:ln>
                  <a:noFill/>
                </a:ln>
                <a:solidFill>
                  <a:schemeClr val="tx1"/>
                </a:solidFill>
                <a:effectLst/>
                <a:uLnTx/>
                <a:uFillTx/>
                <a:ea typeface="+mn-ea"/>
                <a:cs typeface="+mn-cs"/>
              </a:rPr>
              <a:t>Collaborate, share, and learn from experts</a:t>
            </a:r>
          </a:p>
        </p:txBody>
      </p:sp>
      <p:sp>
        <p:nvSpPr>
          <p:cNvPr id="3" name="Rounded Rectangle 2">
            <a:extLst>
              <a:ext uri="{FF2B5EF4-FFF2-40B4-BE49-F238E27FC236}">
                <a16:creationId xmlns:a16="http://schemas.microsoft.com/office/drawing/2014/main" id="{C0C0CC32-82D7-3775-328C-487B606C8CDE}"/>
              </a:ext>
              <a:ext uri="{C183D7F6-B498-43B3-948B-1728B52AA6E4}">
                <adec:decorative xmlns:adec="http://schemas.microsoft.com/office/drawing/2017/decorative" val="0"/>
              </a:ext>
            </a:extLst>
          </p:cNvPr>
          <p:cNvSpPr/>
          <p:nvPr/>
        </p:nvSpPr>
        <p:spPr bwMode="auto">
          <a:xfrm>
            <a:off x="4267200" y="1348155"/>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Microsoft Learn</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7" name="Rectangle 16">
            <a:extLst>
              <a:ext uri="{FF2B5EF4-FFF2-40B4-BE49-F238E27FC236}">
                <a16:creationId xmlns:a16="http://schemas.microsoft.com/office/drawing/2014/main" id="{EFA08A5F-26B6-9754-2063-96582EF35742}"/>
              </a:ext>
            </a:extLst>
          </p:cNvPr>
          <p:cNvSpPr/>
          <p:nvPr/>
        </p:nvSpPr>
        <p:spPr>
          <a:xfrm>
            <a:off x="4268402" y="3118513"/>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4">
                  <a:extLst>
                    <a:ext uri="{A12FA001-AC4F-418D-AE19-62706E023703}">
                      <ahyp:hlinkClr xmlns:ahyp="http://schemas.microsoft.com/office/drawing/2018/hyperlinkcolor" val="tx"/>
                    </a:ext>
                  </a:extLst>
                </a:hlinkClick>
              </a:rPr>
              <a:t>https://learn.microsoft.com</a:t>
            </a:r>
            <a:r>
              <a:rPr lang="en-US" sz="1200">
                <a:solidFill>
                  <a:srgbClr val="0078D4"/>
                </a:solidFill>
              </a:rPr>
              <a:t> </a:t>
            </a:r>
          </a:p>
          <a:p>
            <a:pPr algn="ctr">
              <a:spcAft>
                <a:spcPts val="800"/>
              </a:spcAft>
              <a:defRPr/>
            </a:pPr>
            <a:r>
              <a:rPr lang="en-US" sz="1200">
                <a:solidFill>
                  <a:schemeClr val="tx1"/>
                </a:solidFill>
              </a:rPr>
              <a:t>Technical documentation for developers </a:t>
            </a:r>
            <a:br>
              <a:rPr lang="en-US" sz="1200">
                <a:solidFill>
                  <a:schemeClr val="tx1"/>
                </a:solidFill>
              </a:rPr>
            </a:br>
            <a:r>
              <a:rPr lang="en-US" sz="1200">
                <a:solidFill>
                  <a:schemeClr val="tx1"/>
                </a:solidFill>
              </a:rPr>
              <a:t>and IT professionals</a:t>
            </a:r>
          </a:p>
        </p:txBody>
      </p:sp>
      <p:sp>
        <p:nvSpPr>
          <p:cNvPr id="7" name="Rounded Rectangle 6">
            <a:extLst>
              <a:ext uri="{FF2B5EF4-FFF2-40B4-BE49-F238E27FC236}">
                <a16:creationId xmlns:a16="http://schemas.microsoft.com/office/drawing/2014/main" id="{3F869B9C-4457-FB92-BE95-409E9DE0B7C0}"/>
              </a:ext>
            </a:extLst>
          </p:cNvPr>
          <p:cNvSpPr/>
          <p:nvPr/>
        </p:nvSpPr>
        <p:spPr bwMode="auto">
          <a:xfrm>
            <a:off x="8039100" y="1348155"/>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Microsoft Adoption Hub</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8" name="Rectangle 17">
            <a:extLst>
              <a:ext uri="{FF2B5EF4-FFF2-40B4-BE49-F238E27FC236}">
                <a16:creationId xmlns:a16="http://schemas.microsoft.com/office/drawing/2014/main" id="{E9365C96-6170-CFE9-EA12-46FF1E1C1C23}"/>
              </a:ext>
            </a:extLst>
          </p:cNvPr>
          <p:cNvSpPr/>
          <p:nvPr/>
        </p:nvSpPr>
        <p:spPr>
          <a:xfrm>
            <a:off x="8041506" y="3118513"/>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5">
                  <a:extLst>
                    <a:ext uri="{A12FA001-AC4F-418D-AE19-62706E023703}">
                      <ahyp:hlinkClr xmlns:ahyp="http://schemas.microsoft.com/office/drawing/2018/hyperlinkcolor" val="tx"/>
                    </a:ext>
                  </a:extLst>
                </a:hlinkClick>
              </a:rPr>
              <a:t>https://adoption.microsoft.com</a:t>
            </a:r>
            <a:endParaRPr lang="en-US" sz="1200">
              <a:solidFill>
                <a:srgbClr val="0078D4"/>
              </a:solidFill>
            </a:endParaRPr>
          </a:p>
          <a:p>
            <a:pPr algn="ctr">
              <a:spcAft>
                <a:spcPts val="800"/>
              </a:spcAft>
              <a:defRPr/>
            </a:pPr>
            <a:r>
              <a:rPr lang="en-US" sz="1200">
                <a:solidFill>
                  <a:schemeClr val="tx1"/>
                </a:solidFill>
              </a:rPr>
              <a:t>Resources to help you drive adoption </a:t>
            </a:r>
            <a:br>
              <a:rPr lang="en-US" sz="1200">
                <a:solidFill>
                  <a:schemeClr val="tx1"/>
                </a:solidFill>
              </a:rPr>
            </a:br>
            <a:r>
              <a:rPr lang="en-US" sz="1200">
                <a:solidFill>
                  <a:schemeClr val="tx1"/>
                </a:solidFill>
              </a:rPr>
              <a:t>of Microsoft services</a:t>
            </a:r>
          </a:p>
        </p:txBody>
      </p:sp>
      <p:pic>
        <p:nvPicPr>
          <p:cNvPr id="10" name="Picture 9">
            <a:extLst>
              <a:ext uri="{FF2B5EF4-FFF2-40B4-BE49-F238E27FC236}">
                <a16:creationId xmlns:a16="http://schemas.microsoft.com/office/drawing/2014/main" id="{EF504C13-1417-7194-F1B4-CFF0C55B50A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1508" y="1722979"/>
            <a:ext cx="2908875" cy="1301182"/>
          </a:xfrm>
          <a:prstGeom prst="roundRect">
            <a:avLst>
              <a:gd name="adj" fmla="val 4382"/>
            </a:avLst>
          </a:prstGeom>
          <a:ln w="3175">
            <a:solidFill>
              <a:schemeClr val="bg1">
                <a:lumMod val="50000"/>
              </a:schemeClr>
            </a:solidFill>
          </a:ln>
        </p:spPr>
      </p:pic>
      <p:pic>
        <p:nvPicPr>
          <p:cNvPr id="19" name="Picture 18">
            <a:extLst>
              <a:ext uri="{FF2B5EF4-FFF2-40B4-BE49-F238E27FC236}">
                <a16:creationId xmlns:a16="http://schemas.microsoft.com/office/drawing/2014/main" id="{BCE471F6-BAD3-299D-8B13-31892921142D}"/>
              </a:ext>
              <a:ext uri="{C183D7F6-B498-43B3-948B-1728B52AA6E4}">
                <adec:decorative xmlns:adec="http://schemas.microsoft.com/office/drawing/2017/decorative" val="1"/>
              </a:ext>
            </a:extLst>
          </p:cNvPr>
          <p:cNvPicPr>
            <a:picLocks noChangeAspect="1"/>
          </p:cNvPicPr>
          <p:nvPr/>
        </p:nvPicPr>
        <p:blipFill rotWithShape="1">
          <a:blip r:embed="rId7"/>
          <a:srcRect b="15456"/>
          <a:stretch/>
        </p:blipFill>
        <p:spPr>
          <a:xfrm>
            <a:off x="881965" y="1735331"/>
            <a:ext cx="2880360" cy="1300646"/>
          </a:xfrm>
          <a:prstGeom prst="roundRect">
            <a:avLst>
              <a:gd name="adj" fmla="val 4382"/>
            </a:avLst>
          </a:prstGeom>
          <a:ln w="3175">
            <a:solidFill>
              <a:schemeClr val="bg1">
                <a:lumMod val="50000"/>
              </a:schemeClr>
            </a:solidFill>
          </a:ln>
        </p:spPr>
      </p:pic>
      <p:pic>
        <p:nvPicPr>
          <p:cNvPr id="5" name="Picture 4">
            <a:extLst>
              <a:ext uri="{FF2B5EF4-FFF2-40B4-BE49-F238E27FC236}">
                <a16:creationId xmlns:a16="http://schemas.microsoft.com/office/drawing/2014/main" id="{11CF4A3A-B8EC-838A-AE6B-F6037B9DF27D}"/>
              </a:ext>
              <a:ext uri="{C183D7F6-B498-43B3-948B-1728B52AA6E4}">
                <adec:decorative xmlns:adec="http://schemas.microsoft.com/office/drawing/2017/decorative" val="1"/>
              </a:ext>
            </a:extLst>
          </p:cNvPr>
          <p:cNvPicPr>
            <a:picLocks noChangeAspect="1"/>
          </p:cNvPicPr>
          <p:nvPr/>
        </p:nvPicPr>
        <p:blipFill rotWithShape="1">
          <a:blip r:embed="rId8"/>
          <a:srcRect b="41466"/>
          <a:stretch/>
        </p:blipFill>
        <p:spPr>
          <a:xfrm>
            <a:off x="4653865" y="1735331"/>
            <a:ext cx="2880360" cy="1301182"/>
          </a:xfrm>
          <a:prstGeom prst="roundRect">
            <a:avLst>
              <a:gd name="adj" fmla="val 4382"/>
            </a:avLst>
          </a:prstGeom>
          <a:ln w="3175">
            <a:solidFill>
              <a:schemeClr val="bg1">
                <a:lumMod val="50000"/>
              </a:schemeClr>
            </a:solidFill>
          </a:ln>
        </p:spPr>
      </p:pic>
      <p:sp>
        <p:nvSpPr>
          <p:cNvPr id="22" name="Rounded Rectangle 21">
            <a:extLst>
              <a:ext uri="{FF2B5EF4-FFF2-40B4-BE49-F238E27FC236}">
                <a16:creationId xmlns:a16="http://schemas.microsoft.com/office/drawing/2014/main" id="{E8B159B5-4430-848D-06CE-EFDE37DD4B0D}"/>
              </a:ext>
            </a:extLst>
          </p:cNvPr>
          <p:cNvSpPr/>
          <p:nvPr/>
        </p:nvSpPr>
        <p:spPr bwMode="auto">
          <a:xfrm>
            <a:off x="495300" y="3946977"/>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Microsoft Support</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26" name="Rectangle 25">
            <a:extLst>
              <a:ext uri="{FF2B5EF4-FFF2-40B4-BE49-F238E27FC236}">
                <a16:creationId xmlns:a16="http://schemas.microsoft.com/office/drawing/2014/main" id="{1FA5B70B-1156-80AC-B5DA-9EB10AED4231}"/>
              </a:ext>
            </a:extLst>
          </p:cNvPr>
          <p:cNvSpPr/>
          <p:nvPr/>
        </p:nvSpPr>
        <p:spPr>
          <a:xfrm>
            <a:off x="495299" y="5717335"/>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9">
                  <a:extLst>
                    <a:ext uri="{A12FA001-AC4F-418D-AE19-62706E023703}">
                      <ahyp:hlinkClr xmlns:ahyp="http://schemas.microsoft.com/office/drawing/2018/hyperlinkcolor" val="tx"/>
                    </a:ext>
                  </a:extLst>
                </a:hlinkClick>
              </a:rPr>
              <a:t>http://support.microsoft.com/copilot </a:t>
            </a:r>
            <a:endParaRPr lang="en-US" sz="1200">
              <a:solidFill>
                <a:srgbClr val="0078D4"/>
              </a:solidFill>
            </a:endParaRPr>
          </a:p>
          <a:p>
            <a:pPr algn="ctr">
              <a:spcAft>
                <a:spcPts val="800"/>
              </a:spcAft>
              <a:defRPr/>
            </a:pPr>
            <a:r>
              <a:rPr lang="en-US" sz="1200">
                <a:solidFill>
                  <a:schemeClr val="tx1"/>
                </a:solidFill>
              </a:rPr>
              <a:t>Access FAQs and user help and learning</a:t>
            </a:r>
          </a:p>
        </p:txBody>
      </p:sp>
      <p:sp>
        <p:nvSpPr>
          <p:cNvPr id="20" name="Rounded Rectangle 19">
            <a:extLst>
              <a:ext uri="{FF2B5EF4-FFF2-40B4-BE49-F238E27FC236}">
                <a16:creationId xmlns:a16="http://schemas.microsoft.com/office/drawing/2014/main" id="{8A8F5B75-7991-868B-574B-29BFCF43761C}"/>
              </a:ext>
            </a:extLst>
          </p:cNvPr>
          <p:cNvSpPr/>
          <p:nvPr/>
        </p:nvSpPr>
        <p:spPr bwMode="auto">
          <a:xfrm>
            <a:off x="4267200" y="3946977"/>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Teamwork governance</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32" name="Rectangle 31">
            <a:extLst>
              <a:ext uri="{FF2B5EF4-FFF2-40B4-BE49-F238E27FC236}">
                <a16:creationId xmlns:a16="http://schemas.microsoft.com/office/drawing/2014/main" id="{928697AE-1ECC-89B2-559A-1BBBF85BF72F}"/>
              </a:ext>
            </a:extLst>
          </p:cNvPr>
          <p:cNvSpPr/>
          <p:nvPr/>
        </p:nvSpPr>
        <p:spPr>
          <a:xfrm>
            <a:off x="4268402" y="5717335"/>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10">
                  <a:extLst>
                    <a:ext uri="{A12FA001-AC4F-418D-AE19-62706E023703}">
                      <ahyp:hlinkClr xmlns:ahyp="http://schemas.microsoft.com/office/drawing/2018/hyperlinkcolor" val="tx"/>
                    </a:ext>
                  </a:extLst>
                </a:hlinkClick>
              </a:rPr>
              <a:t>https://aka.ms/TeamworkGovernance</a:t>
            </a:r>
            <a:endParaRPr lang="en-US" sz="1200">
              <a:solidFill>
                <a:srgbClr val="0078D4"/>
              </a:solidFill>
            </a:endParaRPr>
          </a:p>
          <a:p>
            <a:pPr algn="ctr">
              <a:spcAft>
                <a:spcPts val="800"/>
              </a:spcAft>
              <a:defRPr/>
            </a:pPr>
            <a:r>
              <a:rPr lang="en-US" sz="1200">
                <a:solidFill>
                  <a:schemeClr val="tx1"/>
                </a:solidFill>
              </a:rPr>
              <a:t>Collaboration governance guidance </a:t>
            </a:r>
            <a:br>
              <a:rPr lang="en-US" sz="1200">
                <a:solidFill>
                  <a:schemeClr val="tx1"/>
                </a:solidFill>
              </a:rPr>
            </a:br>
            <a:r>
              <a:rPr lang="en-US" sz="1200">
                <a:solidFill>
                  <a:schemeClr val="tx1"/>
                </a:solidFill>
              </a:rPr>
              <a:t>for Microsoft 365 </a:t>
            </a:r>
          </a:p>
        </p:txBody>
      </p:sp>
      <p:sp>
        <p:nvSpPr>
          <p:cNvPr id="21" name="Rounded Rectangle 20">
            <a:extLst>
              <a:ext uri="{FF2B5EF4-FFF2-40B4-BE49-F238E27FC236}">
                <a16:creationId xmlns:a16="http://schemas.microsoft.com/office/drawing/2014/main" id="{EFA30453-CFA3-E5BF-0ECF-0EAA10B4C2CA}"/>
              </a:ext>
            </a:extLst>
          </p:cNvPr>
          <p:cNvSpPr/>
          <p:nvPr/>
        </p:nvSpPr>
        <p:spPr bwMode="auto">
          <a:xfrm>
            <a:off x="8039100" y="3946977"/>
            <a:ext cx="3653691" cy="2475675"/>
          </a:xfrm>
          <a:prstGeom prst="roundRect">
            <a:avLst>
              <a:gd name="adj" fmla="val 3269"/>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ctr" anchorCtr="0" forceAA="0" compatLnSpc="1">
            <a:prstTxWarp prst="textNoShape">
              <a:avLst/>
            </a:prstTxWarp>
            <a:noAutofit/>
          </a:bodyPr>
          <a:lstStyle/>
          <a:p>
            <a:pPr algn="ctr" defTabSz="932472" fontAlgn="base">
              <a:lnSpc>
                <a:spcPct val="150000"/>
              </a:lnSpc>
              <a:spcBef>
                <a:spcPct val="0"/>
              </a:spcBef>
              <a:spcAft>
                <a:spcPct val="0"/>
              </a:spcAft>
            </a:pPr>
            <a:r>
              <a:rPr lang="en-US" sz="2000" b="1">
                <a:solidFill>
                  <a:srgbClr val="FFFFFF"/>
                </a:solidFill>
                <a:latin typeface="+mj-lt"/>
                <a:cs typeface="Segoe UI" panose="020B0502040204020203" pitchFamily="34" charset="0"/>
              </a:rPr>
              <a:t>Join our communities</a:t>
            </a:r>
          </a:p>
          <a:p>
            <a:pPr algn="ctr" defTabSz="932472" fontAlgn="base">
              <a:lnSpc>
                <a:spcPct val="150000"/>
              </a:lnSpc>
              <a:spcBef>
                <a:spcPct val="0"/>
              </a:spcBef>
              <a:spcAft>
                <a:spcPct val="0"/>
              </a:spcAft>
            </a:pPr>
            <a:r>
              <a:rPr lang="en-US" sz="2000" b="1">
                <a:solidFill>
                  <a:srgbClr val="FFFFFF"/>
                </a:solidFill>
                <a:latin typeface="+mj-lt"/>
                <a:cs typeface="Segoe UI" panose="020B0502040204020203" pitchFamily="34" charset="0"/>
              </a:rPr>
              <a:t>Utilize our resources</a:t>
            </a:r>
          </a:p>
          <a:p>
            <a:pPr algn="ctr" defTabSz="932472" fontAlgn="base">
              <a:lnSpc>
                <a:spcPct val="150000"/>
              </a:lnSpc>
              <a:spcBef>
                <a:spcPct val="0"/>
              </a:spcBef>
              <a:spcAft>
                <a:spcPct val="0"/>
              </a:spcAft>
            </a:pPr>
            <a:r>
              <a:rPr lang="en-US" sz="2000" b="1">
                <a:solidFill>
                  <a:srgbClr val="FFFFFF"/>
                </a:solidFill>
                <a:latin typeface="+mj-lt"/>
                <a:cs typeface="Segoe UI" panose="020B0502040204020203" pitchFamily="34" charset="0"/>
              </a:rPr>
              <a:t>Achieve your goals</a:t>
            </a:r>
          </a:p>
        </p:txBody>
      </p:sp>
      <p:pic>
        <p:nvPicPr>
          <p:cNvPr id="37" name="Picture 36">
            <a:extLst>
              <a:ext uri="{FF2B5EF4-FFF2-40B4-BE49-F238E27FC236}">
                <a16:creationId xmlns:a16="http://schemas.microsoft.com/office/drawing/2014/main" id="{E14A1C7A-CD2D-A8B7-63E7-4C9FDE5BB4B5}"/>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b="7946"/>
          <a:stretch/>
        </p:blipFill>
        <p:spPr>
          <a:xfrm>
            <a:off x="871229" y="4334153"/>
            <a:ext cx="2881945" cy="1301538"/>
          </a:xfrm>
          <a:prstGeom prst="roundRect">
            <a:avLst>
              <a:gd name="adj" fmla="val 4382"/>
            </a:avLst>
          </a:prstGeom>
          <a:ln w="3175">
            <a:solidFill>
              <a:schemeClr val="bg1">
                <a:lumMod val="50000"/>
              </a:schemeClr>
            </a:solidFill>
          </a:ln>
        </p:spPr>
      </p:pic>
      <p:pic>
        <p:nvPicPr>
          <p:cNvPr id="38" name="Picture 2">
            <a:extLst>
              <a:ext uri="{FF2B5EF4-FFF2-40B4-BE49-F238E27FC236}">
                <a16:creationId xmlns:a16="http://schemas.microsoft.com/office/drawing/2014/main" id="{36EB7C44-C716-BBC6-E3BB-C6FC207C7B6A}"/>
              </a:ex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862742" y="4334153"/>
            <a:ext cx="2462606" cy="1392028"/>
          </a:xfrm>
          <a:prstGeom prst="roundRect">
            <a:avLst>
              <a:gd name="adj" fmla="val 4382"/>
            </a:avLst>
          </a:prstGeom>
          <a:ln w="3175">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55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7324B-6FE5-0989-9806-68E95A40EC4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70CE372-0FF9-6F35-AD59-BD7E23C8888B}"/>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Rounded Corners 25">
            <a:extLst>
              <a:ext uri="{FF2B5EF4-FFF2-40B4-BE49-F238E27FC236}">
                <a16:creationId xmlns:a16="http://schemas.microsoft.com/office/drawing/2014/main" id="{5A5B5CF1-0CCB-9C7E-180E-890AD4345264}"/>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Deliver Impact</a:t>
            </a:r>
          </a:p>
        </p:txBody>
      </p:sp>
      <p:sp>
        <p:nvSpPr>
          <p:cNvPr id="10" name="Rounded Rectangle 9">
            <a:extLst>
              <a:ext uri="{FF2B5EF4-FFF2-40B4-BE49-F238E27FC236}">
                <a16:creationId xmlns:a16="http://schemas.microsoft.com/office/drawing/2014/main" id="{7184483B-273B-4FDB-9053-0D944E874E0D}"/>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Rounded Rectangle 10">
            <a:extLst>
              <a:ext uri="{FF2B5EF4-FFF2-40B4-BE49-F238E27FC236}">
                <a16:creationId xmlns:a16="http://schemas.microsoft.com/office/drawing/2014/main" id="{B2BC597D-C9A5-D4E9-263C-EC2DC45064FE}"/>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grpSp>
        <p:nvGrpSpPr>
          <p:cNvPr id="2" name="Group 1" descr="Flag indicating this slide is a shared activity.">
            <a:extLst>
              <a:ext uri="{FF2B5EF4-FFF2-40B4-BE49-F238E27FC236}">
                <a16:creationId xmlns:a16="http://schemas.microsoft.com/office/drawing/2014/main" id="{D0664D64-8977-A615-0562-D12FE71082FA}"/>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7910623A-5669-E249-464D-42B3A19DE4E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E2E9BD85-A4A5-CFCA-6870-D07946F51F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86078186-8D82-D9CC-F111-BD15ECD4B7C2}"/>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AF23CCA4-AA68-8AFA-EFF1-90D067F1D888}"/>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1BE27E87-BF1F-0C92-9738-1021AA3050F8}"/>
              </a:ext>
            </a:extLst>
          </p:cNvPr>
          <p:cNvSpPr txBox="1">
            <a:spLocks/>
          </p:cNvSpPr>
          <p:nvPr/>
        </p:nvSpPr>
        <p:spPr>
          <a:xfrm>
            <a:off x="1000624" y="2294991"/>
            <a:ext cx="4567063" cy="2954655"/>
          </a:xfrm>
          <a:prstGeom prst="rect">
            <a:avLst/>
          </a:prstGeom>
        </p:spPr>
        <p:txBody>
          <a:bodyPr vert="horz" wrap="square" lIns="0" tIns="0" rIns="0" bIns="0" rtlCol="0">
            <a:spAutoFit/>
          </a:bodyPr>
          <a:lstStyle>
            <a:defPPr>
              <a:defRPr lang="en-US"/>
            </a:defPPr>
            <a:lvl1pPr marL="228600" marR="0" lvl="0" indent="-228600" fontAlgn="auto">
              <a:lnSpc>
                <a:spcPct val="95000"/>
              </a:lnSpc>
              <a:spcBef>
                <a:spcPts val="1200"/>
              </a:spcBef>
              <a:spcAft>
                <a:spcPts val="0"/>
              </a:spcAft>
              <a:buClr>
                <a:schemeClr val="accent6"/>
              </a:buClr>
              <a:buSzPct val="120000"/>
              <a:buFont typeface="Arial" panose="020B0604020202020204" pitchFamily="34" charset="0"/>
              <a:buChar char="•"/>
              <a:tabLst/>
              <a:defRPr sz="2000" b="0" i="0" spc="0" baseline="0">
                <a:solidFill>
                  <a:schemeClr val="accent2"/>
                </a:solidFill>
                <a:latin typeface="+mj-lt"/>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b="0" i="0" spc="0" baseline="0">
                <a:latin typeface="Segoe Sans Text" pitchFamily="2" charset="0"/>
                <a:cs typeface="Segoe Sans Text" pitchFamily="2" charset="0"/>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b="0" i="0" spc="0" baseline="0">
                <a:latin typeface="Segoe Sans Text" pitchFamily="2" charset="0"/>
                <a:cs typeface="Segoe Sans Text" pitchFamily="2" charset="0"/>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b="0" i="0" spc="0" baseline="0">
                <a:latin typeface="Segoe Sans Text" pitchFamily="2" charset="0"/>
                <a:cs typeface="Segoe Sans Text" pitchFamily="2" charset="0"/>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latin typeface="Segoe Sans Text" pitchFamily="2" charset="0"/>
                <a:cs typeface="Segoe Sans Text" pitchFamily="2" charset="0"/>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Review success measures and user survey results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Conduct feedback and reporting analysis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Deliver extended training and adoption support</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Iterate user experience strategy</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Gather and amplify success stories</a:t>
            </a:r>
          </a:p>
        </p:txBody>
      </p:sp>
      <p:sp>
        <p:nvSpPr>
          <p:cNvPr id="16" name="Text Placeholder 4">
            <a:extLst>
              <a:ext uri="{FF2B5EF4-FFF2-40B4-BE49-F238E27FC236}">
                <a16:creationId xmlns:a16="http://schemas.microsoft.com/office/drawing/2014/main" id="{C444DE66-0312-D2C2-24CA-C1214F813D42}"/>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3460BA73-F259-97DF-44C5-246103728B62}"/>
              </a:ext>
            </a:extLst>
          </p:cNvPr>
          <p:cNvSpPr txBox="1">
            <a:spLocks/>
          </p:cNvSpPr>
          <p:nvPr/>
        </p:nvSpPr>
        <p:spPr>
          <a:xfrm>
            <a:off x="6730025" y="2294991"/>
            <a:ext cx="4341646" cy="324704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Measure Copilot impact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Ensure progressive AI skilling with training tools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additional optimization scenarios</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Expand Microsoft Viva for Copilot Enablement tactics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feedback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93262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ounded Rectangle 1">
            <a:extLst>
              <a:ext uri="{FF2B5EF4-FFF2-40B4-BE49-F238E27FC236}">
                <a16:creationId xmlns:a16="http://schemas.microsoft.com/office/drawing/2014/main" id="{244835F7-27B7-59F6-651B-46B8E5CB1C2C}"/>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9" name="Title 6">
            <a:extLst>
              <a:ext uri="{FF2B5EF4-FFF2-40B4-BE49-F238E27FC236}">
                <a16:creationId xmlns:a16="http://schemas.microsoft.com/office/drawing/2014/main" id="{3B77160E-4BD7-FC47-B366-3B128342D8E3}"/>
              </a:ext>
            </a:extLst>
          </p:cNvPr>
          <p:cNvSpPr txBox="1">
            <a:spLocks noGrp="1"/>
          </p:cNvSpPr>
          <p:nvPr>
            <p:ph type="title"/>
          </p:nvPr>
        </p:nvSpPr>
        <p:spPr>
          <a:xfrm>
            <a:off x="588261" y="3152001"/>
            <a:ext cx="4010633" cy="553998"/>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a:ln w="3175">
                  <a:noFill/>
                </a:ln>
                <a:solidFill>
                  <a:schemeClr val="tx1"/>
                </a:solidFill>
                <a:effectLst/>
                <a:uLnTx/>
                <a:uFillTx/>
                <a:latin typeface="+mj-lt"/>
                <a:ea typeface="+mj-ea"/>
                <a:cs typeface="+mj-cs"/>
              </a:rPr>
              <a:t>Review </a:t>
            </a:r>
            <a:br>
              <a:rPr kumimoji="0" lang="en-US" sz="4400" b="0" i="0" u="none" strike="noStrike" kern="1200" cap="none" spc="-100" normalizeH="0" baseline="0" noProof="0">
                <a:ln w="3175">
                  <a:noFill/>
                </a:ln>
                <a:solidFill>
                  <a:schemeClr val="tx1"/>
                </a:solidFill>
                <a:effectLst/>
                <a:uLnTx/>
                <a:uFillTx/>
                <a:latin typeface="+mj-lt"/>
                <a:ea typeface="+mj-ea"/>
                <a:cs typeface="+mj-cs"/>
              </a:rPr>
            </a:br>
            <a:r>
              <a:rPr kumimoji="0" lang="en-US" sz="4400" b="0" i="0" u="none" strike="noStrike" kern="1200" cap="none" spc="-100" normalizeH="0" baseline="0" noProof="0">
                <a:ln w="3175">
                  <a:noFill/>
                </a:ln>
                <a:solidFill>
                  <a:schemeClr val="tx1"/>
                </a:solidFill>
                <a:effectLst/>
                <a:uLnTx/>
                <a:uFillTx/>
                <a:latin typeface="+mj-lt"/>
                <a:ea typeface="+mj-ea"/>
                <a:cs typeface="+mj-cs"/>
              </a:rPr>
              <a:t>success criteria</a:t>
            </a:r>
          </a:p>
        </p:txBody>
      </p:sp>
      <p:sp>
        <p:nvSpPr>
          <p:cNvPr id="11" name="Content Placeholder 2">
            <a:extLst>
              <a:ext uri="{FF2B5EF4-FFF2-40B4-BE49-F238E27FC236}">
                <a16:creationId xmlns:a16="http://schemas.microsoft.com/office/drawing/2014/main" id="{53E4FCB5-9810-BCEB-F287-5C11B976AEC8}"/>
              </a:ext>
            </a:extLst>
          </p:cNvPr>
          <p:cNvSpPr txBox="1">
            <a:spLocks/>
          </p:cNvSpPr>
          <p:nvPr/>
        </p:nvSpPr>
        <p:spPr>
          <a:xfrm>
            <a:off x="6805353" y="1534158"/>
            <a:ext cx="4513135" cy="333937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200"/>
              </a:spcBef>
              <a:buNone/>
            </a:pPr>
            <a:r>
              <a:rPr lang="en-US" sz="1800"/>
              <a:t>Validate key performance indicators (KPIs) that are improving based on Copilot skills.</a:t>
            </a:r>
          </a:p>
          <a:p>
            <a:pPr marL="0" indent="0">
              <a:spcBef>
                <a:spcPts val="2200"/>
              </a:spcBef>
              <a:buNone/>
            </a:pPr>
            <a:r>
              <a:rPr lang="en-US" sz="1800"/>
              <a:t>Choose criteria to help you show the impact Microsoft 365 Copilot is having on the organization.</a:t>
            </a:r>
          </a:p>
          <a:p>
            <a:pPr marL="0" indent="0">
              <a:spcBef>
                <a:spcPts val="2200"/>
              </a:spcBef>
              <a:buNone/>
            </a:pPr>
            <a:r>
              <a:rPr lang="en-US" sz="1800"/>
              <a:t>Use the end user surveys, listening systems, product feedback, and Champion insights to gather sentiment, risks, and issues. </a:t>
            </a:r>
          </a:p>
          <a:p>
            <a:pPr marL="0" indent="0">
              <a:spcBef>
                <a:spcPts val="2200"/>
              </a:spcBef>
              <a:buNone/>
            </a:pPr>
            <a:r>
              <a:rPr lang="en-US" sz="1800"/>
              <a:t>Leverage Microsoft reporting for further pattern analysis.</a:t>
            </a:r>
          </a:p>
        </p:txBody>
      </p:sp>
      <p:sp>
        <p:nvSpPr>
          <p:cNvPr id="12" name="Graphic 16">
            <a:extLst>
              <a:ext uri="{FF2B5EF4-FFF2-40B4-BE49-F238E27FC236}">
                <a16:creationId xmlns:a16="http://schemas.microsoft.com/office/drawing/2014/main" id="{9C461C01-1ECC-4912-4FB3-DD22BA9BED7F}"/>
              </a:ext>
              <a:ext uri="{C183D7F6-B498-43B3-948B-1728B52AA6E4}">
                <adec:decorative xmlns:adec="http://schemas.microsoft.com/office/drawing/2017/decorative" val="1"/>
              </a:ext>
            </a:extLst>
          </p:cNvPr>
          <p:cNvSpPr>
            <a:spLocks noChangeAspect="1"/>
          </p:cNvSpPr>
          <p:nvPr/>
        </p:nvSpPr>
        <p:spPr>
          <a:xfrm>
            <a:off x="6338823" y="1515496"/>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5" name="Graphic 16">
            <a:extLst>
              <a:ext uri="{FF2B5EF4-FFF2-40B4-BE49-F238E27FC236}">
                <a16:creationId xmlns:a16="http://schemas.microsoft.com/office/drawing/2014/main" id="{168A04D2-1992-D549-474E-4781B50D884D}"/>
              </a:ext>
              <a:ext uri="{C183D7F6-B498-43B3-948B-1728B52AA6E4}">
                <adec:decorative xmlns:adec="http://schemas.microsoft.com/office/drawing/2017/decorative" val="1"/>
              </a:ext>
            </a:extLst>
          </p:cNvPr>
          <p:cNvSpPr>
            <a:spLocks noChangeAspect="1"/>
          </p:cNvSpPr>
          <p:nvPr/>
        </p:nvSpPr>
        <p:spPr>
          <a:xfrm>
            <a:off x="6338823" y="2332875"/>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6" name="Graphic 16">
            <a:extLst>
              <a:ext uri="{FF2B5EF4-FFF2-40B4-BE49-F238E27FC236}">
                <a16:creationId xmlns:a16="http://schemas.microsoft.com/office/drawing/2014/main" id="{0FDC0B66-9A9E-A384-BA88-4BA9EE4128E0}"/>
              </a:ext>
              <a:ext uri="{C183D7F6-B498-43B3-948B-1728B52AA6E4}">
                <adec:decorative xmlns:adec="http://schemas.microsoft.com/office/drawing/2017/decorative" val="1"/>
              </a:ext>
            </a:extLst>
          </p:cNvPr>
          <p:cNvSpPr>
            <a:spLocks noChangeAspect="1"/>
          </p:cNvSpPr>
          <p:nvPr/>
        </p:nvSpPr>
        <p:spPr>
          <a:xfrm>
            <a:off x="6338823" y="3310744"/>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7" name="Graphic 16">
            <a:extLst>
              <a:ext uri="{FF2B5EF4-FFF2-40B4-BE49-F238E27FC236}">
                <a16:creationId xmlns:a16="http://schemas.microsoft.com/office/drawing/2014/main" id="{1E550653-694C-7308-B10E-36FCF7DC272D}"/>
              </a:ext>
              <a:ext uri="{C183D7F6-B498-43B3-948B-1728B52AA6E4}">
                <adec:decorative xmlns:adec="http://schemas.microsoft.com/office/drawing/2017/decorative" val="1"/>
              </a:ext>
            </a:extLst>
          </p:cNvPr>
          <p:cNvSpPr>
            <a:spLocks noChangeAspect="1"/>
          </p:cNvSpPr>
          <p:nvPr/>
        </p:nvSpPr>
        <p:spPr>
          <a:xfrm>
            <a:off x="6338823" y="4342820"/>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06E03400-A6D0-78CE-1D4E-6EC34E550474}"/>
              </a:ext>
            </a:extLst>
          </p:cNvPr>
          <p:cNvSpPr/>
          <p:nvPr/>
        </p:nvSpPr>
        <p:spPr>
          <a:xfrm>
            <a:off x="6442151" y="5472298"/>
            <a:ext cx="4876337" cy="153888"/>
          </a:xfrm>
          <a:prstGeom prst="rect">
            <a:avLst/>
          </a:prstGeom>
        </p:spPr>
        <p:txBody>
          <a:bodyPr wrap="square" lIns="0" tIns="0" rIns="0" bIns="0" anchor="t">
            <a:spAutoFit/>
          </a:bodyPr>
          <a:lstStyle/>
          <a:p>
            <a:pPr marL="0" marR="0" lvl="1" indent="0" algn="l" defTabSz="914379"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effectLst/>
                <a:uLnTx/>
                <a:uFillTx/>
                <a:latin typeface="Segoe UI"/>
                <a:ea typeface="+mn-ea"/>
                <a:cs typeface="Segoe UI Semilight" panose="020B0402040204020203" pitchFamily="34" charset="0"/>
              </a:rPr>
              <a:t>*Based on observation and research from early Copilot customer implementations. </a:t>
            </a:r>
          </a:p>
        </p:txBody>
      </p:sp>
    </p:spTree>
    <p:extLst>
      <p:ext uri="{BB962C8B-B14F-4D97-AF65-F5344CB8AC3E}">
        <p14:creationId xmlns:p14="http://schemas.microsoft.com/office/powerpoint/2010/main" val="189632192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05EDA-2CDA-4075-8862-4C6501A7D83E}"/>
              </a:ext>
            </a:extLst>
          </p:cNvPr>
          <p:cNvSpPr>
            <a:spLocks noGrp="1"/>
          </p:cNvSpPr>
          <p:nvPr>
            <p:ph type="title"/>
          </p:nvPr>
        </p:nvSpPr>
        <p:spPr/>
        <p:txBody>
          <a:bodyPr>
            <a:normAutofit fontScale="90000"/>
          </a:bodyPr>
          <a:lstStyle/>
          <a:p>
            <a:r>
              <a:rPr lang="en-US" sz="2800">
                <a:solidFill>
                  <a:schemeClr val="accent2"/>
                </a:solidFill>
              </a:rPr>
              <a:t>Review your progress</a:t>
            </a:r>
            <a:br>
              <a:rPr lang="en-US" sz="3600"/>
            </a:br>
            <a:r>
              <a:rPr lang="en-US" sz="3600"/>
              <a:t>The enablement outcomes matrix</a:t>
            </a:r>
          </a:p>
        </p:txBody>
      </p:sp>
      <p:grpSp>
        <p:nvGrpSpPr>
          <p:cNvPr id="2" name="Group 1" descr="Circular chart indicating a circular relationship between organizational, cultural, individual, and tangible.">
            <a:extLst>
              <a:ext uri="{FF2B5EF4-FFF2-40B4-BE49-F238E27FC236}">
                <a16:creationId xmlns:a16="http://schemas.microsoft.com/office/drawing/2014/main" id="{3C40B5B6-D692-0A3F-8B7F-5715D482135A}"/>
              </a:ext>
            </a:extLst>
          </p:cNvPr>
          <p:cNvGrpSpPr/>
          <p:nvPr/>
        </p:nvGrpSpPr>
        <p:grpSpPr>
          <a:xfrm>
            <a:off x="726144" y="1860751"/>
            <a:ext cx="4033539" cy="4028363"/>
            <a:chOff x="726144" y="1860751"/>
            <a:chExt cx="4033539" cy="4028363"/>
          </a:xfrm>
        </p:grpSpPr>
        <p:sp>
          <p:nvSpPr>
            <p:cNvPr id="42" name="Oval 41">
              <a:extLst>
                <a:ext uri="{FF2B5EF4-FFF2-40B4-BE49-F238E27FC236}">
                  <a16:creationId xmlns:a16="http://schemas.microsoft.com/office/drawing/2014/main" id="{F67AB547-F409-F9F7-05F8-68436C6C951F}"/>
                </a:ext>
                <a:ext uri="{C183D7F6-B498-43B3-948B-1728B52AA6E4}">
                  <adec:decorative xmlns:adec="http://schemas.microsoft.com/office/drawing/2017/decorative" val="1"/>
                </a:ext>
              </a:extLst>
            </p:cNvPr>
            <p:cNvSpPr/>
            <p:nvPr/>
          </p:nvSpPr>
          <p:spPr>
            <a:xfrm>
              <a:off x="864323" y="1992888"/>
              <a:ext cx="3764088" cy="3764088"/>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87A1D185-93E2-5B9A-0B11-908BC1DB339E}"/>
                </a:ext>
                <a:ext uri="{C183D7F6-B498-43B3-948B-1728B52AA6E4}">
                  <adec:decorative xmlns:adec="http://schemas.microsoft.com/office/drawing/2017/decorative" val="1"/>
                </a:ext>
              </a:extLst>
            </p:cNvPr>
            <p:cNvGrpSpPr/>
            <p:nvPr/>
          </p:nvGrpSpPr>
          <p:grpSpPr>
            <a:xfrm>
              <a:off x="1208866" y="2345937"/>
              <a:ext cx="3077450" cy="3067112"/>
              <a:chOff x="854627" y="2113031"/>
              <a:chExt cx="3785928" cy="3773210"/>
            </a:xfrm>
          </p:grpSpPr>
          <p:sp>
            <p:nvSpPr>
              <p:cNvPr id="26" name="Oval 25">
                <a:extLst>
                  <a:ext uri="{FF2B5EF4-FFF2-40B4-BE49-F238E27FC236}">
                    <a16:creationId xmlns:a16="http://schemas.microsoft.com/office/drawing/2014/main" id="{B9AFA39E-107D-71CE-6A9D-94E91D6E7425}"/>
                  </a:ext>
                </a:extLst>
              </p:cNvPr>
              <p:cNvSpPr/>
              <p:nvPr/>
            </p:nvSpPr>
            <p:spPr>
              <a:xfrm>
                <a:off x="978216" y="2226924"/>
                <a:ext cx="3536302" cy="353630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hevron 33">
                <a:extLst>
                  <a:ext uri="{FF2B5EF4-FFF2-40B4-BE49-F238E27FC236}">
                    <a16:creationId xmlns:a16="http://schemas.microsoft.com/office/drawing/2014/main" id="{815B2B6A-C42B-3D9B-3C9A-4E916A499B75}"/>
                  </a:ext>
                </a:extLst>
              </p:cNvPr>
              <p:cNvSpPr/>
              <p:nvPr/>
            </p:nvSpPr>
            <p:spPr>
              <a:xfrm>
                <a:off x="2611807" y="2113031"/>
                <a:ext cx="223935" cy="246030"/>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hevron 34">
                <a:extLst>
                  <a:ext uri="{FF2B5EF4-FFF2-40B4-BE49-F238E27FC236}">
                    <a16:creationId xmlns:a16="http://schemas.microsoft.com/office/drawing/2014/main" id="{61E2B2E5-5D33-8FF4-C75A-E09A522447D4}"/>
                  </a:ext>
                </a:extLst>
              </p:cNvPr>
              <p:cNvSpPr/>
              <p:nvPr/>
            </p:nvSpPr>
            <p:spPr>
              <a:xfrm rot="10800000">
                <a:off x="2611807" y="5640211"/>
                <a:ext cx="223935" cy="246030"/>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hevron 35">
                <a:extLst>
                  <a:ext uri="{FF2B5EF4-FFF2-40B4-BE49-F238E27FC236}">
                    <a16:creationId xmlns:a16="http://schemas.microsoft.com/office/drawing/2014/main" id="{42F4D9CE-6D5E-83AC-3C37-B32EAAEB5209}"/>
                  </a:ext>
                </a:extLst>
              </p:cNvPr>
              <p:cNvSpPr/>
              <p:nvPr/>
            </p:nvSpPr>
            <p:spPr>
              <a:xfrm rot="5400000">
                <a:off x="4405572" y="3869010"/>
                <a:ext cx="223935" cy="246030"/>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hevron 36">
                <a:extLst>
                  <a:ext uri="{FF2B5EF4-FFF2-40B4-BE49-F238E27FC236}">
                    <a16:creationId xmlns:a16="http://schemas.microsoft.com/office/drawing/2014/main" id="{9B5A5106-6219-3D6F-B99B-E32DF777F873}"/>
                  </a:ext>
                </a:extLst>
              </p:cNvPr>
              <p:cNvSpPr/>
              <p:nvPr/>
            </p:nvSpPr>
            <p:spPr>
              <a:xfrm rot="16200000">
                <a:off x="865674" y="3869011"/>
                <a:ext cx="223935" cy="246030"/>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Oval 19">
              <a:extLst>
                <a:ext uri="{FF2B5EF4-FFF2-40B4-BE49-F238E27FC236}">
                  <a16:creationId xmlns:a16="http://schemas.microsoft.com/office/drawing/2014/main" id="{80CC0E82-FE9C-B977-9324-7C116FFB2407}"/>
                </a:ext>
              </a:extLst>
            </p:cNvPr>
            <p:cNvSpPr/>
            <p:nvPr/>
          </p:nvSpPr>
          <p:spPr>
            <a:xfrm>
              <a:off x="726144" y="1860751"/>
              <a:ext cx="1635018" cy="1635018"/>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44000" tIns="36000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panose="020B0502040204020203" pitchFamily="34" charset="0"/>
                  <a:cs typeface="Segoe UI Semibold" panose="020B0502040204020203" pitchFamily="34" charset="0"/>
                </a:rPr>
                <a:t>Organizational</a:t>
              </a:r>
            </a:p>
          </p:txBody>
        </p:sp>
        <p:sp>
          <p:nvSpPr>
            <p:cNvPr id="22" name="Oval 21">
              <a:extLst>
                <a:ext uri="{FF2B5EF4-FFF2-40B4-BE49-F238E27FC236}">
                  <a16:creationId xmlns:a16="http://schemas.microsoft.com/office/drawing/2014/main" id="{A3D52E87-95F2-6AD0-FA2F-FDD010BE8F5A}"/>
                </a:ext>
              </a:extLst>
            </p:cNvPr>
            <p:cNvSpPr/>
            <p:nvPr/>
          </p:nvSpPr>
          <p:spPr>
            <a:xfrm>
              <a:off x="3124665" y="1860751"/>
              <a:ext cx="1635018" cy="1635018"/>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44000" tIns="36000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panose="020B0502040204020203" pitchFamily="34" charset="0"/>
                  <a:cs typeface="Segoe UI Semibold" panose="020B0502040204020203" pitchFamily="34" charset="0"/>
                </a:rPr>
                <a:t>Cultural</a:t>
              </a:r>
            </a:p>
          </p:txBody>
        </p:sp>
        <p:sp>
          <p:nvSpPr>
            <p:cNvPr id="24" name="Oval 23">
              <a:extLst>
                <a:ext uri="{FF2B5EF4-FFF2-40B4-BE49-F238E27FC236}">
                  <a16:creationId xmlns:a16="http://schemas.microsoft.com/office/drawing/2014/main" id="{AB09C336-C4A0-62E5-4E7E-92D3F02CA0CE}"/>
                </a:ext>
              </a:extLst>
            </p:cNvPr>
            <p:cNvSpPr/>
            <p:nvPr/>
          </p:nvSpPr>
          <p:spPr>
            <a:xfrm>
              <a:off x="726144" y="4254096"/>
              <a:ext cx="1635018" cy="1635018"/>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44000" tIns="36000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panose="020B0502040204020203" pitchFamily="34" charset="0"/>
                  <a:cs typeface="Segoe UI Semibold" panose="020B0502040204020203" pitchFamily="34" charset="0"/>
                </a:rPr>
                <a:t>Individual</a:t>
              </a:r>
            </a:p>
          </p:txBody>
        </p:sp>
        <p:sp>
          <p:nvSpPr>
            <p:cNvPr id="25" name="Oval 24">
              <a:extLst>
                <a:ext uri="{FF2B5EF4-FFF2-40B4-BE49-F238E27FC236}">
                  <a16:creationId xmlns:a16="http://schemas.microsoft.com/office/drawing/2014/main" id="{B787FCFA-8B6E-8A62-1D12-4C61EC570450}"/>
                </a:ext>
              </a:extLst>
            </p:cNvPr>
            <p:cNvSpPr/>
            <p:nvPr/>
          </p:nvSpPr>
          <p:spPr>
            <a:xfrm>
              <a:off x="3124665" y="4254096"/>
              <a:ext cx="1635018" cy="1635018"/>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44000" tIns="36000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panose="020B0502040204020203" pitchFamily="34" charset="0"/>
                  <a:cs typeface="Segoe UI Semibold" panose="020B0502040204020203" pitchFamily="34" charset="0"/>
                </a:rPr>
                <a:t>Tangible</a:t>
              </a:r>
            </a:p>
          </p:txBody>
        </p:sp>
        <p:pic>
          <p:nvPicPr>
            <p:cNvPr id="38" name="Graphic 37">
              <a:extLst>
                <a:ext uri="{FF2B5EF4-FFF2-40B4-BE49-F238E27FC236}">
                  <a16:creationId xmlns:a16="http://schemas.microsoft.com/office/drawing/2014/main" id="{D41CCC28-995C-AAF7-E8FF-A19281CAA60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9230" y="2259815"/>
              <a:ext cx="405888" cy="405886"/>
            </a:xfrm>
            <a:prstGeom prst="rect">
              <a:avLst/>
            </a:prstGeom>
          </p:spPr>
        </p:pic>
        <p:pic>
          <p:nvPicPr>
            <p:cNvPr id="39" name="Graphic 38">
              <a:extLst>
                <a:ext uri="{FF2B5EF4-FFF2-40B4-BE49-F238E27FC236}">
                  <a16:creationId xmlns:a16="http://schemas.microsoft.com/office/drawing/2014/main" id="{879E46D3-C6B2-98EC-0076-934A9C80D97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0709" y="4691618"/>
              <a:ext cx="405888" cy="405886"/>
            </a:xfrm>
            <a:prstGeom prst="rect">
              <a:avLst/>
            </a:prstGeom>
          </p:spPr>
        </p:pic>
        <p:pic>
          <p:nvPicPr>
            <p:cNvPr id="40" name="Graphic 39">
              <a:extLst>
                <a:ext uri="{FF2B5EF4-FFF2-40B4-BE49-F238E27FC236}">
                  <a16:creationId xmlns:a16="http://schemas.microsoft.com/office/drawing/2014/main" id="{0ACA13DF-20E0-97B1-90B1-42780A814A1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39230" y="4691618"/>
              <a:ext cx="405888" cy="405886"/>
            </a:xfrm>
            <a:prstGeom prst="rect">
              <a:avLst/>
            </a:prstGeom>
          </p:spPr>
        </p:pic>
        <p:pic>
          <p:nvPicPr>
            <p:cNvPr id="41" name="Graphic 40">
              <a:extLst>
                <a:ext uri="{FF2B5EF4-FFF2-40B4-BE49-F238E27FC236}">
                  <a16:creationId xmlns:a16="http://schemas.microsoft.com/office/drawing/2014/main" id="{7ACFA413-9E28-1AD4-5243-26F0FA8F888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0709" y="2259815"/>
              <a:ext cx="405888" cy="405886"/>
            </a:xfrm>
            <a:prstGeom prst="rect">
              <a:avLst/>
            </a:prstGeom>
          </p:spPr>
        </p:pic>
      </p:grpSp>
      <p:grpSp>
        <p:nvGrpSpPr>
          <p:cNvPr id="5" name="Group 4" descr="Tangible measures divided by individual sentiment equals change quotient.">
            <a:extLst>
              <a:ext uri="{FF2B5EF4-FFF2-40B4-BE49-F238E27FC236}">
                <a16:creationId xmlns:a16="http://schemas.microsoft.com/office/drawing/2014/main" id="{BD0D4DD0-8BDC-6298-300B-D3644590CCBC}"/>
              </a:ext>
            </a:extLst>
          </p:cNvPr>
          <p:cNvGrpSpPr/>
          <p:nvPr/>
        </p:nvGrpSpPr>
        <p:grpSpPr>
          <a:xfrm>
            <a:off x="5709844" y="1992888"/>
            <a:ext cx="5600700" cy="1436112"/>
            <a:chOff x="5709844" y="1992888"/>
            <a:chExt cx="5600700" cy="1436112"/>
          </a:xfrm>
        </p:grpSpPr>
        <p:sp>
          <p:nvSpPr>
            <p:cNvPr id="12" name="Rounded Rectangle 11">
              <a:extLst>
                <a:ext uri="{FF2B5EF4-FFF2-40B4-BE49-F238E27FC236}">
                  <a16:creationId xmlns:a16="http://schemas.microsoft.com/office/drawing/2014/main" id="{648EE0F0-DBF9-B370-84D8-BAB8920058CB}"/>
                </a:ext>
                <a:ext uri="{C183D7F6-B498-43B3-948B-1728B52AA6E4}">
                  <adec:decorative xmlns:adec="http://schemas.microsoft.com/office/drawing/2017/decorative" val="1"/>
                </a:ext>
              </a:extLst>
            </p:cNvPr>
            <p:cNvSpPr/>
            <p:nvPr/>
          </p:nvSpPr>
          <p:spPr>
            <a:xfrm>
              <a:off x="5709844" y="1992888"/>
              <a:ext cx="5600700" cy="1436112"/>
            </a:xfrm>
            <a:prstGeom prst="roundRect">
              <a:avLst>
                <a:gd name="adj" fmla="val 6921"/>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3D84ED2-1B45-447B-BF45-5C0A7D17E77A}"/>
                </a:ext>
              </a:extLst>
            </p:cNvPr>
            <p:cNvSpPr txBox="1"/>
            <p:nvPr/>
          </p:nvSpPr>
          <p:spPr>
            <a:xfrm>
              <a:off x="6213990" y="2324377"/>
              <a:ext cx="22266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Segoe UI"/>
                </a:rPr>
                <a:t>Tangible measures</a:t>
              </a:r>
            </a:p>
          </p:txBody>
        </p:sp>
        <p:sp>
          <p:nvSpPr>
            <p:cNvPr id="8" name="TextBox 7">
              <a:extLst>
                <a:ext uri="{FF2B5EF4-FFF2-40B4-BE49-F238E27FC236}">
                  <a16:creationId xmlns:a16="http://schemas.microsoft.com/office/drawing/2014/main" id="{09E8DA0C-7200-4A69-8B74-059E03F7178A}"/>
                </a:ext>
              </a:extLst>
            </p:cNvPr>
            <p:cNvSpPr txBox="1"/>
            <p:nvPr/>
          </p:nvSpPr>
          <p:spPr>
            <a:xfrm>
              <a:off x="6092728" y="2840532"/>
              <a:ext cx="24691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Segoe UI"/>
                </a:rPr>
                <a:t>Individual sentiment</a:t>
              </a:r>
            </a:p>
          </p:txBody>
        </p:sp>
        <p:cxnSp>
          <p:nvCxnSpPr>
            <p:cNvPr id="11" name="Straight Connector 10">
              <a:extLst>
                <a:ext uri="{FF2B5EF4-FFF2-40B4-BE49-F238E27FC236}">
                  <a16:creationId xmlns:a16="http://schemas.microsoft.com/office/drawing/2014/main" id="{E5427E23-B2B9-4D84-9BF0-4B8C0DCD6115}"/>
                </a:ext>
                <a:ext uri="{C183D7F6-B498-43B3-948B-1728B52AA6E4}">
                  <adec:decorative xmlns:adec="http://schemas.microsoft.com/office/drawing/2017/decorative" val="1"/>
                </a:ext>
              </a:extLst>
            </p:cNvPr>
            <p:cNvCxnSpPr>
              <a:cxnSpLocks/>
            </p:cNvCxnSpPr>
            <p:nvPr/>
          </p:nvCxnSpPr>
          <p:spPr>
            <a:xfrm>
              <a:off x="6257748" y="2761435"/>
              <a:ext cx="2139096" cy="0"/>
            </a:xfrm>
            <a:prstGeom prst="line">
              <a:avLst/>
            </a:prstGeom>
            <a:ln>
              <a:solidFill>
                <a:schemeClr val="bg1">
                  <a:lumMod val="75000"/>
                </a:schemeClr>
              </a:solidFill>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4A132087-6858-4B09-BAE3-2B5D8305C1E0}"/>
                </a:ext>
              </a:extLst>
            </p:cNvPr>
            <p:cNvSpPr txBox="1"/>
            <p:nvPr/>
          </p:nvSpPr>
          <p:spPr>
            <a:xfrm>
              <a:off x="8692675" y="2438270"/>
              <a:ext cx="5004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F2F2F"/>
                  </a:solidFill>
                  <a:effectLst/>
                  <a:uLnTx/>
                  <a:uFillTx/>
                  <a:latin typeface="Segoe UI"/>
                  <a:ea typeface="+mn-ea"/>
                  <a:cs typeface="+mn-cs"/>
                </a:rPr>
                <a:t>=</a:t>
              </a:r>
              <a:endParaRPr kumimoji="0" lang="en-US" sz="1600" b="0" i="0" u="none" strike="noStrike" kern="1200" cap="none" spc="0" normalizeH="0" baseline="0" noProof="0">
                <a:ln>
                  <a:noFill/>
                </a:ln>
                <a:solidFill>
                  <a:srgbClr val="2F2F2F"/>
                </a:solidFill>
                <a:effectLst/>
                <a:uLnTx/>
                <a:uFillTx/>
                <a:latin typeface="Segoe UI"/>
                <a:ea typeface="+mn-ea"/>
                <a:cs typeface="+mn-cs"/>
              </a:endParaRPr>
            </a:p>
          </p:txBody>
        </p:sp>
        <p:sp>
          <p:nvSpPr>
            <p:cNvPr id="14" name="TextBox 13">
              <a:extLst>
                <a:ext uri="{FF2B5EF4-FFF2-40B4-BE49-F238E27FC236}">
                  <a16:creationId xmlns:a16="http://schemas.microsoft.com/office/drawing/2014/main" id="{38F8982F-5ACB-4F50-A7AD-FDE31A0D4409}"/>
                </a:ext>
              </a:extLst>
            </p:cNvPr>
            <p:cNvSpPr txBox="1"/>
            <p:nvPr/>
          </p:nvSpPr>
          <p:spPr>
            <a:xfrm>
              <a:off x="9488964" y="2345937"/>
              <a:ext cx="179837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mn-cs"/>
                </a:rPr>
                <a:t>Change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mn-cs"/>
                </a:rPr>
                <a:t>quotient</a:t>
              </a:r>
            </a:p>
          </p:txBody>
        </p:sp>
      </p:grpSp>
      <p:sp>
        <p:nvSpPr>
          <p:cNvPr id="3" name="TextBox 2">
            <a:extLst>
              <a:ext uri="{FF2B5EF4-FFF2-40B4-BE49-F238E27FC236}">
                <a16:creationId xmlns:a16="http://schemas.microsoft.com/office/drawing/2014/main" id="{6483EB87-13D5-5B00-F412-396CB713E73B}"/>
              </a:ext>
            </a:extLst>
          </p:cNvPr>
          <p:cNvSpPr txBox="1"/>
          <p:nvPr/>
        </p:nvSpPr>
        <p:spPr>
          <a:xfrm>
            <a:off x="5781377" y="3760489"/>
            <a:ext cx="5505961" cy="2037481"/>
          </a:xfrm>
          <a:prstGeom prst="rect">
            <a:avLst/>
          </a:prstGeom>
          <a:noFill/>
        </p:spPr>
        <p:txBody>
          <a:bodyPr wrap="square" lIns="0" rIns="0" rtlCol="0">
            <a:spAutoFit/>
          </a:bodyPr>
          <a:lstStyle/>
          <a:p>
            <a:pPr marL="0" marR="0" lvl="0" indent="0" algn="l" defTabSz="914400" rtl="0" eaLnBrk="1" fontAlgn="auto" latinLnBrk="0" hangingPunct="1">
              <a:lnSpc>
                <a:spcPct val="90000"/>
              </a:lnSpc>
              <a:spcBef>
                <a:spcPts val="0"/>
              </a:spcBef>
              <a:spcAft>
                <a:spcPts val="24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Prioritize the section of outcomes that are most important </a:t>
            </a:r>
            <a:br>
              <a:rPr kumimoji="0" lang="en-US" sz="1600" b="0" i="0" u="none" strike="noStrike" kern="1200" cap="none" spc="0" normalizeH="0" baseline="0" noProof="0">
                <a:ln>
                  <a:noFill/>
                </a:ln>
                <a:effectLst/>
                <a:uLnTx/>
                <a:uFillTx/>
                <a:latin typeface="Segoe UI"/>
                <a:ea typeface="+mn-ea"/>
                <a:cs typeface="+mn-cs"/>
              </a:rPr>
            </a:br>
            <a:r>
              <a:rPr kumimoji="0" lang="en-US" sz="1600" b="0" i="0" u="none" strike="noStrike" kern="1200" cap="none" spc="0" normalizeH="0" baseline="0" noProof="0">
                <a:ln>
                  <a:noFill/>
                </a:ln>
                <a:effectLst/>
                <a:uLnTx/>
                <a:uFillTx/>
                <a:latin typeface="Segoe UI"/>
                <a:ea typeface="+mn-ea"/>
                <a:cs typeface="+mn-cs"/>
              </a:rPr>
              <a:t>for your business</a:t>
            </a:r>
          </a:p>
          <a:p>
            <a:pPr marL="0" marR="0" lvl="0" indent="0" algn="l" defTabSz="914400" rtl="0" eaLnBrk="1" fontAlgn="auto" latinLnBrk="0" hangingPunct="1">
              <a:lnSpc>
                <a:spcPct val="90000"/>
              </a:lnSpc>
              <a:spcBef>
                <a:spcPts val="0"/>
              </a:spcBef>
              <a:spcAft>
                <a:spcPts val="24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Simplify your investment strategy in adoption activity against these outcome segments</a:t>
            </a:r>
          </a:p>
          <a:p>
            <a:pPr marL="0" marR="0" lvl="0" indent="0" algn="l" defTabSz="914400" rtl="0" eaLnBrk="1" fontAlgn="auto" latinLnBrk="0" hangingPunct="1">
              <a:lnSpc>
                <a:spcPct val="90000"/>
              </a:lnSpc>
              <a:spcBef>
                <a:spcPts val="0"/>
              </a:spcBef>
              <a:spcAft>
                <a:spcPts val="24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Use these dimension to ascertain where you have resource </a:t>
            </a:r>
            <a:br>
              <a:rPr lang="en-US" sz="1600">
                <a:latin typeface="Segoe UI"/>
              </a:rPr>
            </a:br>
            <a:r>
              <a:rPr kumimoji="0" lang="en-US" sz="1600" b="0" i="0" u="none" strike="noStrike" kern="1200" cap="none" spc="0" normalizeH="0" baseline="0" noProof="0">
                <a:ln>
                  <a:noFill/>
                </a:ln>
                <a:effectLst/>
                <a:uLnTx/>
                <a:uFillTx/>
                <a:latin typeface="Segoe UI"/>
                <a:ea typeface="+mn-ea"/>
                <a:cs typeface="+mn-cs"/>
              </a:rPr>
              <a:t>or skills gaps in your organization to achieve your goals.</a:t>
            </a:r>
          </a:p>
        </p:txBody>
      </p:sp>
      <p:cxnSp>
        <p:nvCxnSpPr>
          <p:cNvPr id="9" name="Straight Connector 8">
            <a:extLst>
              <a:ext uri="{FF2B5EF4-FFF2-40B4-BE49-F238E27FC236}">
                <a16:creationId xmlns:a16="http://schemas.microsoft.com/office/drawing/2014/main" id="{E4AB5630-18A3-B757-63D2-6A2BBE4E6B9D}"/>
              </a:ext>
              <a:ext uri="{C183D7F6-B498-43B3-948B-1728B52AA6E4}">
                <adec:decorative xmlns:adec="http://schemas.microsoft.com/office/drawing/2017/decorative" val="1"/>
              </a:ext>
            </a:extLst>
          </p:cNvPr>
          <p:cNvCxnSpPr>
            <a:cxnSpLocks/>
          </p:cNvCxnSpPr>
          <p:nvPr/>
        </p:nvCxnSpPr>
        <p:spPr>
          <a:xfrm>
            <a:off x="5709844" y="4372343"/>
            <a:ext cx="5600700"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DABF9167-15E5-FD1D-9050-22216415487A}"/>
              </a:ext>
              <a:ext uri="{C183D7F6-B498-43B3-948B-1728B52AA6E4}">
                <adec:decorative xmlns:adec="http://schemas.microsoft.com/office/drawing/2017/decorative" val="1"/>
              </a:ext>
            </a:extLst>
          </p:cNvPr>
          <p:cNvCxnSpPr>
            <a:cxnSpLocks/>
          </p:cNvCxnSpPr>
          <p:nvPr/>
        </p:nvCxnSpPr>
        <p:spPr>
          <a:xfrm>
            <a:off x="5709844" y="5166689"/>
            <a:ext cx="5600700"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161882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7324B-6FE5-0989-9806-68E95A40EC4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70CE372-0FF9-6F35-AD59-BD7E23C8888B}"/>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Rounded Corners 25">
            <a:extLst>
              <a:ext uri="{FF2B5EF4-FFF2-40B4-BE49-F238E27FC236}">
                <a16:creationId xmlns:a16="http://schemas.microsoft.com/office/drawing/2014/main" id="{5A5B5CF1-0CCB-9C7E-180E-890AD4345264}"/>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Deliver Impact</a:t>
            </a:r>
          </a:p>
        </p:txBody>
      </p:sp>
      <p:sp>
        <p:nvSpPr>
          <p:cNvPr id="10" name="Rounded Rectangle 9">
            <a:extLst>
              <a:ext uri="{FF2B5EF4-FFF2-40B4-BE49-F238E27FC236}">
                <a16:creationId xmlns:a16="http://schemas.microsoft.com/office/drawing/2014/main" id="{7184483B-273B-4FDB-9053-0D944E874E0D}"/>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Rounded Rectangle 10">
            <a:extLst>
              <a:ext uri="{FF2B5EF4-FFF2-40B4-BE49-F238E27FC236}">
                <a16:creationId xmlns:a16="http://schemas.microsoft.com/office/drawing/2014/main" id="{B2BC597D-C9A5-D4E9-263C-EC2DC45064FE}"/>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grpSp>
        <p:nvGrpSpPr>
          <p:cNvPr id="2" name="Group 1" descr="Flag indicating this slide is a shared activity.">
            <a:extLst>
              <a:ext uri="{FF2B5EF4-FFF2-40B4-BE49-F238E27FC236}">
                <a16:creationId xmlns:a16="http://schemas.microsoft.com/office/drawing/2014/main" id="{D0664D64-8977-A615-0562-D12FE71082FA}"/>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7910623A-5669-E249-464D-42B3A19DE4E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E2E9BD85-A4A5-CFCA-6870-D07946F51F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86078186-8D82-D9CC-F111-BD15ECD4B7C2}"/>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AF23CCA4-AA68-8AFA-EFF1-90D067F1D888}"/>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1BE27E87-BF1F-0C92-9738-1021AA3050F8}"/>
              </a:ext>
            </a:extLst>
          </p:cNvPr>
          <p:cNvSpPr txBox="1">
            <a:spLocks/>
          </p:cNvSpPr>
          <p:nvPr/>
        </p:nvSpPr>
        <p:spPr>
          <a:xfrm>
            <a:off x="1000624" y="2294991"/>
            <a:ext cx="4567063" cy="2954655"/>
          </a:xfrm>
          <a:prstGeom prst="rect">
            <a:avLst/>
          </a:prstGeom>
        </p:spPr>
        <p:txBody>
          <a:bodyPr vert="horz" wrap="square" lIns="0" tIns="0" rIns="0" bIns="0" rtlCol="0">
            <a:spAutoFit/>
          </a:bodyPr>
          <a:lstStyle>
            <a:defPPr>
              <a:defRPr lang="en-US"/>
            </a:defPPr>
            <a:lvl1pPr marL="228600" marR="0" lvl="0" indent="-228600" fontAlgn="auto">
              <a:lnSpc>
                <a:spcPct val="95000"/>
              </a:lnSpc>
              <a:spcBef>
                <a:spcPts val="1200"/>
              </a:spcBef>
              <a:spcAft>
                <a:spcPts val="0"/>
              </a:spcAft>
              <a:buClr>
                <a:schemeClr val="accent6"/>
              </a:buClr>
              <a:buSzPct val="120000"/>
              <a:buFont typeface="Arial" panose="020B0604020202020204" pitchFamily="34" charset="0"/>
              <a:buChar char="•"/>
              <a:tabLst/>
              <a:defRPr sz="2000" b="0" i="0" spc="0" baseline="0">
                <a:solidFill>
                  <a:schemeClr val="accent2"/>
                </a:solidFill>
                <a:latin typeface="+mj-lt"/>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b="0" i="0" spc="0" baseline="0">
                <a:latin typeface="Segoe Sans Text" pitchFamily="2" charset="0"/>
                <a:cs typeface="Segoe Sans Text" pitchFamily="2" charset="0"/>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b="0" i="0" spc="0" baseline="0">
                <a:latin typeface="Segoe Sans Text" pitchFamily="2" charset="0"/>
                <a:cs typeface="Segoe Sans Text" pitchFamily="2" charset="0"/>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b="0" i="0" spc="0" baseline="0">
                <a:latin typeface="Segoe Sans Text" pitchFamily="2" charset="0"/>
                <a:cs typeface="Segoe Sans Text" pitchFamily="2" charset="0"/>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latin typeface="Segoe Sans Text" pitchFamily="2" charset="0"/>
                <a:cs typeface="Segoe Sans Text" pitchFamily="2" charset="0"/>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Review success measures and user survey results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Conduct feedback and reporting analysis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Deliver extended training and adoption support</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Iterate user experience strategy</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Gather and amplify success stories</a:t>
            </a:r>
          </a:p>
        </p:txBody>
      </p:sp>
      <p:sp>
        <p:nvSpPr>
          <p:cNvPr id="16" name="Text Placeholder 4">
            <a:extLst>
              <a:ext uri="{FF2B5EF4-FFF2-40B4-BE49-F238E27FC236}">
                <a16:creationId xmlns:a16="http://schemas.microsoft.com/office/drawing/2014/main" id="{C444DE66-0312-D2C2-24CA-C1214F813D42}"/>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3460BA73-F259-97DF-44C5-246103728B62}"/>
              </a:ext>
            </a:extLst>
          </p:cNvPr>
          <p:cNvSpPr txBox="1">
            <a:spLocks/>
          </p:cNvSpPr>
          <p:nvPr/>
        </p:nvSpPr>
        <p:spPr>
          <a:xfrm>
            <a:off x="6730025" y="2294991"/>
            <a:ext cx="4341646" cy="324704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Measure Copilot impact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Ensure progressive AI skilling with training tools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additional optimization scenarios</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Expand Microsoft Viva for Copilot Enablement tactics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feedback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932627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05EDA-2CDA-4075-8862-4C6501A7D83E}"/>
              </a:ext>
            </a:extLst>
          </p:cNvPr>
          <p:cNvSpPr>
            <a:spLocks noGrp="1"/>
          </p:cNvSpPr>
          <p:nvPr>
            <p:ph type="title"/>
          </p:nvPr>
        </p:nvSpPr>
        <p:spPr/>
        <p:txBody>
          <a:bodyPr>
            <a:spAutoFit/>
          </a:bodyPr>
          <a:lstStyle/>
          <a:p>
            <a:pPr algn="ctr"/>
            <a:r>
              <a:rPr lang="en-US" sz="3600"/>
              <a:t>Enablement outcome examples</a:t>
            </a:r>
          </a:p>
        </p:txBody>
      </p:sp>
      <p:sp>
        <p:nvSpPr>
          <p:cNvPr id="25" name="Rounded Rectangle 77">
            <a:extLst>
              <a:ext uri="{FF2B5EF4-FFF2-40B4-BE49-F238E27FC236}">
                <a16:creationId xmlns:a16="http://schemas.microsoft.com/office/drawing/2014/main" id="{41C1E4E4-95B3-E1D4-B762-4C1E3B14CC9F}"/>
              </a:ext>
              <a:ext uri="{C183D7F6-B498-43B3-948B-1728B52AA6E4}">
                <adec:decorative xmlns:adec="http://schemas.microsoft.com/office/drawing/2017/decorative" val="1"/>
              </a:ext>
            </a:extLst>
          </p:cNvPr>
          <p:cNvSpPr/>
          <p:nvPr/>
        </p:nvSpPr>
        <p:spPr bwMode="auto">
          <a:xfrm>
            <a:off x="700970" y="4955380"/>
            <a:ext cx="10721567" cy="1234444"/>
          </a:xfrm>
          <a:prstGeom prst="roundRect">
            <a:avLst>
              <a:gd name="adj" fmla="val 9987"/>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1" name="Rounded Rectangle 50">
            <a:extLst>
              <a:ext uri="{FF2B5EF4-FFF2-40B4-BE49-F238E27FC236}">
                <a16:creationId xmlns:a16="http://schemas.microsoft.com/office/drawing/2014/main" id="{528B706B-17ED-0BEA-22A1-83F03128A3CA}"/>
              </a:ext>
            </a:extLst>
          </p:cNvPr>
          <p:cNvSpPr/>
          <p:nvPr/>
        </p:nvSpPr>
        <p:spPr bwMode="auto">
          <a:xfrm>
            <a:off x="10165801" y="165223"/>
            <a:ext cx="1846895" cy="437489"/>
          </a:xfrm>
          <a:prstGeom prst="roundRect">
            <a:avLst/>
          </a:prstGeom>
          <a:gradFill>
            <a:gsLst>
              <a:gs pos="35000">
                <a:schemeClr val="accent2"/>
              </a:gs>
              <a:gs pos="500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Assemble Your Team</a:t>
            </a:r>
          </a:p>
        </p:txBody>
      </p:sp>
      <p:sp>
        <p:nvSpPr>
          <p:cNvPr id="28" name="Rounded Rectangle 77">
            <a:extLst>
              <a:ext uri="{FF2B5EF4-FFF2-40B4-BE49-F238E27FC236}">
                <a16:creationId xmlns:a16="http://schemas.microsoft.com/office/drawing/2014/main" id="{7591A38D-D98E-9E08-324B-596DEED2E085}"/>
              </a:ext>
              <a:ext uri="{C183D7F6-B498-43B3-948B-1728B52AA6E4}">
                <adec:decorative xmlns:adec="http://schemas.microsoft.com/office/drawing/2017/decorative" val="1"/>
              </a:ext>
            </a:extLst>
          </p:cNvPr>
          <p:cNvSpPr/>
          <p:nvPr/>
        </p:nvSpPr>
        <p:spPr bwMode="auto">
          <a:xfrm>
            <a:off x="700970" y="1396926"/>
            <a:ext cx="2551058" cy="3284138"/>
          </a:xfrm>
          <a:prstGeom prst="roundRect">
            <a:avLst>
              <a:gd name="adj" fmla="val 8132"/>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9" name="Rectangle: Rounded Corners 10">
            <a:extLst>
              <a:ext uri="{FF2B5EF4-FFF2-40B4-BE49-F238E27FC236}">
                <a16:creationId xmlns:a16="http://schemas.microsoft.com/office/drawing/2014/main" id="{74CEF700-360C-DC21-4919-D9E19131F6FC}"/>
              </a:ext>
            </a:extLst>
          </p:cNvPr>
          <p:cNvSpPr/>
          <p:nvPr/>
        </p:nvSpPr>
        <p:spPr>
          <a:xfrm>
            <a:off x="834021" y="1544234"/>
            <a:ext cx="2322542" cy="53856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latin typeface="+mj-lt"/>
                <a:cs typeface="Segoe UI" panose="020B0502040204020203" pitchFamily="34" charset="0"/>
              </a:rPr>
              <a:t>Organizational</a:t>
            </a:r>
          </a:p>
        </p:txBody>
      </p:sp>
      <p:sp>
        <p:nvSpPr>
          <p:cNvPr id="47" name="TextBox 46">
            <a:extLst>
              <a:ext uri="{FF2B5EF4-FFF2-40B4-BE49-F238E27FC236}">
                <a16:creationId xmlns:a16="http://schemas.microsoft.com/office/drawing/2014/main" id="{0C306F2B-0D9E-BFB1-1A75-172933D63961}"/>
              </a:ext>
            </a:extLst>
          </p:cNvPr>
          <p:cNvSpPr txBox="1"/>
          <p:nvPr/>
        </p:nvSpPr>
        <p:spPr>
          <a:xfrm>
            <a:off x="807651" y="2188378"/>
            <a:ext cx="2337695" cy="2357568"/>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Cultural transformation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retention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Talent acquisition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Social engagement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Operational agility</a:t>
            </a: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effectLst/>
              <a:uLnTx/>
              <a:uFillTx/>
              <a:latin typeface="Segoe UI"/>
              <a:ea typeface="+mn-ea"/>
              <a:cs typeface="+mn-cs"/>
            </a:endParaRPr>
          </a:p>
        </p:txBody>
      </p:sp>
      <p:sp>
        <p:nvSpPr>
          <p:cNvPr id="30" name="Rounded Rectangle 77">
            <a:extLst>
              <a:ext uri="{FF2B5EF4-FFF2-40B4-BE49-F238E27FC236}">
                <a16:creationId xmlns:a16="http://schemas.microsoft.com/office/drawing/2014/main" id="{FD9AA991-CD58-EED9-4B0A-EE63BE4363BF}"/>
              </a:ext>
              <a:ext uri="{C183D7F6-B498-43B3-948B-1728B52AA6E4}">
                <adec:decorative xmlns:adec="http://schemas.microsoft.com/office/drawing/2017/decorative" val="1"/>
              </a:ext>
            </a:extLst>
          </p:cNvPr>
          <p:cNvSpPr/>
          <p:nvPr/>
        </p:nvSpPr>
        <p:spPr bwMode="auto">
          <a:xfrm>
            <a:off x="3385079" y="1396926"/>
            <a:ext cx="2551058" cy="3284138"/>
          </a:xfrm>
          <a:prstGeom prst="roundRect">
            <a:avLst>
              <a:gd name="adj" fmla="val 6937"/>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1" name="Rectangle: Rounded Corners 10">
            <a:extLst>
              <a:ext uri="{FF2B5EF4-FFF2-40B4-BE49-F238E27FC236}">
                <a16:creationId xmlns:a16="http://schemas.microsoft.com/office/drawing/2014/main" id="{BE1FA178-5131-8BFC-46AA-67CE200C0ED2}"/>
              </a:ext>
            </a:extLst>
          </p:cNvPr>
          <p:cNvSpPr/>
          <p:nvPr/>
        </p:nvSpPr>
        <p:spPr>
          <a:xfrm>
            <a:off x="3518130" y="1544234"/>
            <a:ext cx="2322542" cy="53856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latin typeface="+mj-lt"/>
                <a:cs typeface="Segoe UI" panose="020B0502040204020203" pitchFamily="34" charset="0"/>
              </a:rPr>
              <a:t>Cultural</a:t>
            </a:r>
          </a:p>
        </p:txBody>
      </p:sp>
      <p:sp>
        <p:nvSpPr>
          <p:cNvPr id="48" name="TextBox 47">
            <a:extLst>
              <a:ext uri="{FF2B5EF4-FFF2-40B4-BE49-F238E27FC236}">
                <a16:creationId xmlns:a16="http://schemas.microsoft.com/office/drawing/2014/main" id="{8AF0168D-E9C8-D63E-FF0D-F26E2C848F0B}"/>
              </a:ext>
            </a:extLst>
          </p:cNvPr>
          <p:cNvSpPr txBox="1"/>
          <p:nvPr/>
        </p:nvSpPr>
        <p:spPr>
          <a:xfrm>
            <a:off x="3491761" y="2188378"/>
            <a:ext cx="2337695" cy="2265236"/>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sentiment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recommendations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Customer feedback</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Innovation measures, e.g., idea forum contributions</a:t>
            </a:r>
          </a:p>
        </p:txBody>
      </p:sp>
      <p:sp>
        <p:nvSpPr>
          <p:cNvPr id="32" name="Rounded Rectangle 77">
            <a:extLst>
              <a:ext uri="{FF2B5EF4-FFF2-40B4-BE49-F238E27FC236}">
                <a16:creationId xmlns:a16="http://schemas.microsoft.com/office/drawing/2014/main" id="{945173BA-5EAE-E805-6AAB-494626989972}"/>
              </a:ext>
              <a:ext uri="{C183D7F6-B498-43B3-948B-1728B52AA6E4}">
                <adec:decorative xmlns:adec="http://schemas.microsoft.com/office/drawing/2017/decorative" val="1"/>
              </a:ext>
            </a:extLst>
          </p:cNvPr>
          <p:cNvSpPr/>
          <p:nvPr/>
        </p:nvSpPr>
        <p:spPr bwMode="auto">
          <a:xfrm>
            <a:off x="6090179" y="1396926"/>
            <a:ext cx="2551058" cy="3284138"/>
          </a:xfrm>
          <a:prstGeom prst="roundRect">
            <a:avLst>
              <a:gd name="adj" fmla="val 6539"/>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3" name="Rectangle: Rounded Corners 10">
            <a:extLst>
              <a:ext uri="{FF2B5EF4-FFF2-40B4-BE49-F238E27FC236}">
                <a16:creationId xmlns:a16="http://schemas.microsoft.com/office/drawing/2014/main" id="{3BBA1134-4261-3E76-02BD-E9B947F2940D}"/>
              </a:ext>
            </a:extLst>
          </p:cNvPr>
          <p:cNvSpPr/>
          <p:nvPr/>
        </p:nvSpPr>
        <p:spPr>
          <a:xfrm>
            <a:off x="6223230" y="1544234"/>
            <a:ext cx="2322542" cy="53856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latin typeface="+mj-lt"/>
                <a:cs typeface="Segoe UI" panose="020B0502040204020203" pitchFamily="34" charset="0"/>
              </a:rPr>
              <a:t>Business process</a:t>
            </a:r>
          </a:p>
        </p:txBody>
      </p:sp>
      <p:sp>
        <p:nvSpPr>
          <p:cNvPr id="46" name="TextBox 45">
            <a:extLst>
              <a:ext uri="{FF2B5EF4-FFF2-40B4-BE49-F238E27FC236}">
                <a16:creationId xmlns:a16="http://schemas.microsoft.com/office/drawing/2014/main" id="{587DCBDF-4B44-DC57-741C-18D287FBA9D9}"/>
              </a:ext>
            </a:extLst>
          </p:cNvPr>
          <p:cNvSpPr txBox="1"/>
          <p:nvPr/>
        </p:nvSpPr>
        <p:spPr>
          <a:xfrm>
            <a:off x="6196861" y="2188378"/>
            <a:ext cx="2337695" cy="2203680"/>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Customer experience impact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Cost savings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Revenue generation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Data security</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Process simplification</a:t>
            </a:r>
          </a:p>
        </p:txBody>
      </p:sp>
      <p:sp>
        <p:nvSpPr>
          <p:cNvPr id="44" name="Rounded Rectangle 77">
            <a:extLst>
              <a:ext uri="{FF2B5EF4-FFF2-40B4-BE49-F238E27FC236}">
                <a16:creationId xmlns:a16="http://schemas.microsoft.com/office/drawing/2014/main" id="{54A7361B-B0D4-576A-30F1-F0F1FC91178B}"/>
              </a:ext>
              <a:ext uri="{C183D7F6-B498-43B3-948B-1728B52AA6E4}">
                <adec:decorative xmlns:adec="http://schemas.microsoft.com/office/drawing/2017/decorative" val="1"/>
              </a:ext>
            </a:extLst>
          </p:cNvPr>
          <p:cNvSpPr/>
          <p:nvPr/>
        </p:nvSpPr>
        <p:spPr bwMode="auto">
          <a:xfrm>
            <a:off x="8871479" y="1396926"/>
            <a:ext cx="2551058" cy="3284138"/>
          </a:xfrm>
          <a:prstGeom prst="roundRect">
            <a:avLst>
              <a:gd name="adj" fmla="val 8132"/>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45" name="Rectangle: Rounded Corners 10">
            <a:extLst>
              <a:ext uri="{FF2B5EF4-FFF2-40B4-BE49-F238E27FC236}">
                <a16:creationId xmlns:a16="http://schemas.microsoft.com/office/drawing/2014/main" id="{EE7C3B09-5E1B-F8B0-3E1A-A29A68881330}"/>
              </a:ext>
            </a:extLst>
          </p:cNvPr>
          <p:cNvSpPr/>
          <p:nvPr/>
        </p:nvSpPr>
        <p:spPr>
          <a:xfrm>
            <a:off x="9004530" y="1544234"/>
            <a:ext cx="2322542" cy="53856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latin typeface="+mj-lt"/>
                <a:cs typeface="Segoe UI" panose="020B0502040204020203" pitchFamily="34" charset="0"/>
              </a:rPr>
              <a:t>Individual</a:t>
            </a:r>
          </a:p>
        </p:txBody>
      </p:sp>
      <p:sp>
        <p:nvSpPr>
          <p:cNvPr id="49" name="TextBox 48">
            <a:extLst>
              <a:ext uri="{FF2B5EF4-FFF2-40B4-BE49-F238E27FC236}">
                <a16:creationId xmlns:a16="http://schemas.microsoft.com/office/drawing/2014/main" id="{3CADD3C0-C2EB-782E-D08C-DBCA7A5A9355}"/>
              </a:ext>
            </a:extLst>
          </p:cNvPr>
          <p:cNvSpPr txBox="1"/>
          <p:nvPr/>
        </p:nvSpPr>
        <p:spPr>
          <a:xfrm>
            <a:off x="8978160" y="2188378"/>
            <a:ext cx="2337695" cy="1988237"/>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Use of AI capabilities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morale</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productivity</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engagement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Idea generation</a:t>
            </a:r>
          </a:p>
        </p:txBody>
      </p:sp>
      <p:sp>
        <p:nvSpPr>
          <p:cNvPr id="50" name="Rectangle: Rounded Corners 10">
            <a:extLst>
              <a:ext uri="{FF2B5EF4-FFF2-40B4-BE49-F238E27FC236}">
                <a16:creationId xmlns:a16="http://schemas.microsoft.com/office/drawing/2014/main" id="{A4D2DCBE-7F94-4134-5161-F57C482D3AB8}"/>
              </a:ext>
            </a:extLst>
          </p:cNvPr>
          <p:cNvSpPr/>
          <p:nvPr/>
        </p:nvSpPr>
        <p:spPr>
          <a:xfrm>
            <a:off x="1103186" y="5313766"/>
            <a:ext cx="2042160" cy="427147"/>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rgbClr val="0078D4"/>
                </a:solidFill>
                <a:latin typeface="Segoe UI Semibold" panose="020B0502040204020203" pitchFamily="34" charset="0"/>
                <a:cs typeface="Segoe UI Semibold" panose="020B0502040204020203" pitchFamily="34" charset="0"/>
              </a:rPr>
              <a:t>Questions</a:t>
            </a:r>
          </a:p>
        </p:txBody>
      </p:sp>
      <p:sp>
        <p:nvSpPr>
          <p:cNvPr id="27" name="TextBox 26">
            <a:extLst>
              <a:ext uri="{FF2B5EF4-FFF2-40B4-BE49-F238E27FC236}">
                <a16:creationId xmlns:a16="http://schemas.microsoft.com/office/drawing/2014/main" id="{0C6D58BE-1A84-0252-A573-441473797AEE}"/>
              </a:ext>
            </a:extLst>
          </p:cNvPr>
          <p:cNvSpPr txBox="1"/>
          <p:nvPr/>
        </p:nvSpPr>
        <p:spPr>
          <a:xfrm>
            <a:off x="3518130" y="5266059"/>
            <a:ext cx="6126480" cy="680186"/>
          </a:xfrm>
          <a:prstGeom prst="rect">
            <a:avLst/>
          </a:prstGeom>
          <a:noFill/>
        </p:spPr>
        <p:txBody>
          <a:bodyPr wrap="square" lIns="0" tIns="0" rIns="0" bIns="0" rtlCol="0">
            <a:spAutoFit/>
          </a:bodyPr>
          <a:lstStyle/>
          <a:p>
            <a:pPr marL="0" marR="0" lvl="0" indent="0" defTabSz="914400" rtl="0" eaLnBrk="1" fontAlgn="auto" latinLnBrk="0" hangingPunct="1">
              <a:lnSpc>
                <a:spcPct val="90000"/>
              </a:lnSpc>
              <a:spcBef>
                <a:spcPts val="0"/>
              </a:spcBef>
              <a:spcAft>
                <a:spcPts val="1200"/>
              </a:spcAft>
              <a:buClrTx/>
              <a:buSzTx/>
              <a:buFontTx/>
              <a:buNone/>
              <a:tabLst/>
              <a:defRPr/>
            </a:pPr>
            <a:r>
              <a:rPr kumimoji="0" lang="en-US" b="0" i="0" u="none" strike="noStrike" kern="1200" cap="none" spc="0" normalizeH="0" baseline="0" noProof="0">
                <a:ln>
                  <a:noFill/>
                </a:ln>
                <a:effectLst/>
                <a:uLnTx/>
                <a:uFillTx/>
                <a:latin typeface="Segoe UI"/>
                <a:ea typeface="+mn-ea"/>
                <a:cs typeface="+mn-cs"/>
              </a:rPr>
              <a:t>How is your organization progressing on these measures?</a:t>
            </a:r>
          </a:p>
          <a:p>
            <a:pPr marL="0" marR="0" lvl="0" indent="0" defTabSz="914400" rtl="0" eaLnBrk="1" fontAlgn="auto" latinLnBrk="0" hangingPunct="1">
              <a:spcBef>
                <a:spcPts val="0"/>
              </a:spcBef>
              <a:spcAft>
                <a:spcPts val="1200"/>
              </a:spcAft>
              <a:buClrTx/>
              <a:buSzTx/>
              <a:buFontTx/>
              <a:buNone/>
              <a:tabLst/>
              <a:defRPr/>
            </a:pPr>
            <a:r>
              <a:rPr kumimoji="0" lang="en-US" b="0" i="0" u="none" strike="noStrike" kern="1200" cap="none" spc="0" normalizeH="0" baseline="0" noProof="0">
                <a:ln>
                  <a:noFill/>
                </a:ln>
                <a:effectLst/>
                <a:uLnTx/>
                <a:uFillTx/>
                <a:latin typeface="Segoe UI"/>
                <a:ea typeface="+mn-ea"/>
                <a:cs typeface="+mn-cs"/>
              </a:rPr>
              <a:t>What is your business transformation process today?</a:t>
            </a:r>
          </a:p>
        </p:txBody>
      </p:sp>
    </p:spTree>
    <p:extLst>
      <p:ext uri="{BB962C8B-B14F-4D97-AF65-F5344CB8AC3E}">
        <p14:creationId xmlns:p14="http://schemas.microsoft.com/office/powerpoint/2010/main" val="291216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ounded Rectangle 1">
            <a:extLst>
              <a:ext uri="{FF2B5EF4-FFF2-40B4-BE49-F238E27FC236}">
                <a16:creationId xmlns:a16="http://schemas.microsoft.com/office/drawing/2014/main" id="{A345D693-1958-37F8-E6F2-6B304B808279}"/>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8" name="Title 6">
            <a:extLst>
              <a:ext uri="{FF2B5EF4-FFF2-40B4-BE49-F238E27FC236}">
                <a16:creationId xmlns:a16="http://schemas.microsoft.com/office/drawing/2014/main" id="{8213A66E-D28E-369F-1C55-0E29CAECF133}"/>
              </a:ext>
            </a:extLst>
          </p:cNvPr>
          <p:cNvSpPr txBox="1">
            <a:spLocks noGrp="1"/>
          </p:cNvSpPr>
          <p:nvPr>
            <p:ph type="title" idx="4294967295"/>
          </p:nvPr>
        </p:nvSpPr>
        <p:spPr>
          <a:xfrm>
            <a:off x="588963" y="2618113"/>
            <a:ext cx="4713514" cy="1459365"/>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Share with technical team and stakeholders</a:t>
            </a:r>
          </a:p>
        </p:txBody>
      </p:sp>
      <p:sp>
        <p:nvSpPr>
          <p:cNvPr id="2" name="Rectangle: Rounded Corners 25">
            <a:extLst>
              <a:ext uri="{FF2B5EF4-FFF2-40B4-BE49-F238E27FC236}">
                <a16:creationId xmlns:a16="http://schemas.microsoft.com/office/drawing/2014/main" id="{A8640453-844B-8B0D-98F0-A3D332230720}"/>
              </a:ext>
              <a:ext uri="{C183D7F6-B498-43B3-948B-1728B52AA6E4}">
                <adec:decorative xmlns:adec="http://schemas.microsoft.com/office/drawing/2017/decorative" val="0"/>
              </a:ext>
            </a:extLst>
          </p:cNvPr>
          <p:cNvSpPr>
            <a:spLocks/>
          </p:cNvSpPr>
          <p:nvPr/>
        </p:nvSpPr>
        <p:spPr bwMode="auto">
          <a:xfrm>
            <a:off x="588962" y="2144908"/>
            <a:ext cx="2444523"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Analyze feedback</a:t>
            </a:r>
          </a:p>
        </p:txBody>
      </p:sp>
      <p:sp>
        <p:nvSpPr>
          <p:cNvPr id="9" name="Content Placeholder 2">
            <a:extLst>
              <a:ext uri="{FF2B5EF4-FFF2-40B4-BE49-F238E27FC236}">
                <a16:creationId xmlns:a16="http://schemas.microsoft.com/office/drawing/2014/main" id="{791C8888-A040-2841-87D8-3897EA767A91}"/>
              </a:ext>
            </a:extLst>
          </p:cNvPr>
          <p:cNvSpPr txBox="1">
            <a:spLocks/>
          </p:cNvSpPr>
          <p:nvPr/>
        </p:nvSpPr>
        <p:spPr>
          <a:xfrm>
            <a:off x="6983773" y="1601028"/>
            <a:ext cx="4513135" cy="3789755"/>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800"/>
              </a:spcBef>
              <a:buNone/>
            </a:pPr>
            <a:r>
              <a:rPr lang="en-US" sz="1800"/>
              <a:t>Identify common themes</a:t>
            </a:r>
          </a:p>
          <a:p>
            <a:pPr marL="0" indent="0">
              <a:spcBef>
                <a:spcPts val="2800"/>
              </a:spcBef>
              <a:buNone/>
            </a:pPr>
            <a:r>
              <a:rPr lang="en-US" sz="1800"/>
              <a:t>Identify opportunities for expansion </a:t>
            </a:r>
            <a:br>
              <a:rPr lang="en-US" sz="1800"/>
            </a:br>
            <a:r>
              <a:rPr lang="en-US" sz="1800"/>
              <a:t>and extension</a:t>
            </a:r>
          </a:p>
          <a:p>
            <a:pPr marL="0" indent="0">
              <a:spcBef>
                <a:spcPts val="2800"/>
              </a:spcBef>
              <a:buNone/>
            </a:pPr>
            <a:r>
              <a:rPr lang="en-US" sz="1800"/>
              <a:t>Validate support scenarios and guidance</a:t>
            </a:r>
          </a:p>
          <a:p>
            <a:pPr marL="0" indent="0">
              <a:spcBef>
                <a:spcPts val="2800"/>
              </a:spcBef>
              <a:buNone/>
            </a:pPr>
            <a:r>
              <a:rPr lang="en-US" sz="1800"/>
              <a:t>Identify success stories</a:t>
            </a:r>
          </a:p>
          <a:p>
            <a:pPr marL="0" indent="0">
              <a:spcBef>
                <a:spcPts val="2800"/>
              </a:spcBef>
              <a:buNone/>
            </a:pPr>
            <a:r>
              <a:rPr lang="en-US" sz="1800"/>
              <a:t>Conduct success/challenge analysis</a:t>
            </a:r>
          </a:p>
          <a:p>
            <a:pPr marL="0" indent="0">
              <a:spcBef>
                <a:spcPts val="2800"/>
              </a:spcBef>
              <a:buNone/>
            </a:pPr>
            <a:r>
              <a:rPr lang="en-US" sz="1800"/>
              <a:t>Categorize issues: technical, enablement, strategy or communications, other</a:t>
            </a:r>
          </a:p>
        </p:txBody>
      </p:sp>
      <p:sp>
        <p:nvSpPr>
          <p:cNvPr id="10" name="Graphic 16">
            <a:extLst>
              <a:ext uri="{FF2B5EF4-FFF2-40B4-BE49-F238E27FC236}">
                <a16:creationId xmlns:a16="http://schemas.microsoft.com/office/drawing/2014/main" id="{B9035801-0D6C-75AD-2FF0-DD3C4E9A4057}"/>
              </a:ext>
              <a:ext uri="{C183D7F6-B498-43B3-948B-1728B52AA6E4}">
                <adec:decorative xmlns:adec="http://schemas.microsoft.com/office/drawing/2017/decorative" val="1"/>
              </a:ext>
            </a:extLst>
          </p:cNvPr>
          <p:cNvSpPr>
            <a:spLocks noChangeAspect="1"/>
          </p:cNvSpPr>
          <p:nvPr/>
        </p:nvSpPr>
        <p:spPr>
          <a:xfrm>
            <a:off x="6517243" y="1582366"/>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1" name="Graphic 16">
            <a:extLst>
              <a:ext uri="{FF2B5EF4-FFF2-40B4-BE49-F238E27FC236}">
                <a16:creationId xmlns:a16="http://schemas.microsoft.com/office/drawing/2014/main" id="{DEB25C5C-1637-1E29-215D-4A4A55265681}"/>
              </a:ext>
              <a:ext uri="{C183D7F6-B498-43B3-948B-1728B52AA6E4}">
                <adec:decorative xmlns:adec="http://schemas.microsoft.com/office/drawing/2017/decorative" val="1"/>
              </a:ext>
            </a:extLst>
          </p:cNvPr>
          <p:cNvSpPr>
            <a:spLocks noChangeAspect="1"/>
          </p:cNvSpPr>
          <p:nvPr/>
        </p:nvSpPr>
        <p:spPr>
          <a:xfrm>
            <a:off x="6517243" y="2232778"/>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2" name="Graphic 16">
            <a:extLst>
              <a:ext uri="{FF2B5EF4-FFF2-40B4-BE49-F238E27FC236}">
                <a16:creationId xmlns:a16="http://schemas.microsoft.com/office/drawing/2014/main" id="{C286A405-60AD-C432-9203-CF2ED0E5E6B3}"/>
              </a:ext>
              <a:ext uri="{C183D7F6-B498-43B3-948B-1728B52AA6E4}">
                <adec:decorative xmlns:adec="http://schemas.microsoft.com/office/drawing/2017/decorative" val="1"/>
              </a:ext>
            </a:extLst>
          </p:cNvPr>
          <p:cNvSpPr>
            <a:spLocks noChangeAspect="1"/>
          </p:cNvSpPr>
          <p:nvPr/>
        </p:nvSpPr>
        <p:spPr>
          <a:xfrm>
            <a:off x="6517243" y="3042398"/>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3" name="Graphic 16">
            <a:extLst>
              <a:ext uri="{FF2B5EF4-FFF2-40B4-BE49-F238E27FC236}">
                <a16:creationId xmlns:a16="http://schemas.microsoft.com/office/drawing/2014/main" id="{D8CBA989-E1CB-CB94-5D06-1103792C2877}"/>
              </a:ext>
              <a:ext uri="{C183D7F6-B498-43B3-948B-1728B52AA6E4}">
                <adec:decorative xmlns:adec="http://schemas.microsoft.com/office/drawing/2017/decorative" val="1"/>
              </a:ext>
            </a:extLst>
          </p:cNvPr>
          <p:cNvSpPr>
            <a:spLocks noChangeAspect="1"/>
          </p:cNvSpPr>
          <p:nvPr/>
        </p:nvSpPr>
        <p:spPr>
          <a:xfrm>
            <a:off x="6517243" y="4843621"/>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6" name="Graphic 16">
            <a:extLst>
              <a:ext uri="{FF2B5EF4-FFF2-40B4-BE49-F238E27FC236}">
                <a16:creationId xmlns:a16="http://schemas.microsoft.com/office/drawing/2014/main" id="{A2628A7C-C8A9-4BA6-1C52-4332A178ABD5}"/>
              </a:ext>
              <a:ext uri="{C183D7F6-B498-43B3-948B-1728B52AA6E4}">
                <adec:decorative xmlns:adec="http://schemas.microsoft.com/office/drawing/2017/decorative" val="1"/>
              </a:ext>
            </a:extLst>
          </p:cNvPr>
          <p:cNvSpPr>
            <a:spLocks noChangeAspect="1"/>
          </p:cNvSpPr>
          <p:nvPr/>
        </p:nvSpPr>
        <p:spPr>
          <a:xfrm>
            <a:off x="6517243" y="3642489"/>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7" name="Graphic 16">
            <a:extLst>
              <a:ext uri="{FF2B5EF4-FFF2-40B4-BE49-F238E27FC236}">
                <a16:creationId xmlns:a16="http://schemas.microsoft.com/office/drawing/2014/main" id="{B150F0E4-0CB3-6DC2-FD4A-C1CE122E8BA1}"/>
              </a:ext>
              <a:ext uri="{C183D7F6-B498-43B3-948B-1728B52AA6E4}">
                <adec:decorative xmlns:adec="http://schemas.microsoft.com/office/drawing/2017/decorative" val="1"/>
              </a:ext>
            </a:extLst>
          </p:cNvPr>
          <p:cNvSpPr>
            <a:spLocks noChangeAspect="1"/>
          </p:cNvSpPr>
          <p:nvPr/>
        </p:nvSpPr>
        <p:spPr>
          <a:xfrm>
            <a:off x="6517243" y="4233366"/>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4761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40D82-334B-8CB1-377F-E7D12ACAF2BD}"/>
              </a:ext>
            </a:extLst>
          </p:cNvPr>
          <p:cNvSpPr>
            <a:spLocks noGrp="1"/>
          </p:cNvSpPr>
          <p:nvPr>
            <p:ph type="title"/>
          </p:nvPr>
        </p:nvSpPr>
        <p:spPr/>
        <p:txBody>
          <a:bodyPr>
            <a:noAutofit/>
          </a:bodyPr>
          <a:lstStyle/>
          <a:p>
            <a:pPr algn="ctr"/>
            <a:r>
              <a:rPr lang="en-US" sz="3600"/>
              <a:t>Service Health Reviews (SHR) components</a:t>
            </a:r>
          </a:p>
        </p:txBody>
      </p:sp>
      <p:grpSp>
        <p:nvGrpSpPr>
          <p:cNvPr id="13" name="Group 12" descr="Flag indicating this slide is a shared activity.">
            <a:extLst>
              <a:ext uri="{FF2B5EF4-FFF2-40B4-BE49-F238E27FC236}">
                <a16:creationId xmlns:a16="http://schemas.microsoft.com/office/drawing/2014/main" id="{BAE18908-2B22-40FC-E6FA-503370AE1BEF}"/>
              </a:ext>
            </a:extLst>
          </p:cNvPr>
          <p:cNvGrpSpPr/>
          <p:nvPr/>
        </p:nvGrpSpPr>
        <p:grpSpPr>
          <a:xfrm>
            <a:off x="10132176" y="169417"/>
            <a:ext cx="2069451" cy="459051"/>
            <a:chOff x="10122551" y="169417"/>
            <a:chExt cx="2069451" cy="459051"/>
          </a:xfrm>
        </p:grpSpPr>
        <p:sp>
          <p:nvSpPr>
            <p:cNvPr id="4" name="Round Same Side Corner Rectangle 3">
              <a:extLst>
                <a:ext uri="{FF2B5EF4-FFF2-40B4-BE49-F238E27FC236}">
                  <a16:creationId xmlns:a16="http://schemas.microsoft.com/office/drawing/2014/main" id="{36B6A92F-A97D-B9FC-D939-684647773F22}"/>
                </a:ext>
              </a:extLst>
            </p:cNvPr>
            <p:cNvSpPr/>
            <p:nvPr/>
          </p:nvSpPr>
          <p:spPr bwMode="auto">
            <a:xfrm rot="16200000">
              <a:off x="10927751" y="-635783"/>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BAC2F50B-87C4-6824-4D33-AD4072559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37160"/>
              <a:ext cx="323566" cy="323566"/>
            </a:xfrm>
            <a:prstGeom prst="rect">
              <a:avLst/>
            </a:prstGeom>
          </p:spPr>
        </p:pic>
        <p:sp>
          <p:nvSpPr>
            <p:cNvPr id="7" name="Rectangle 6">
              <a:extLst>
                <a:ext uri="{FF2B5EF4-FFF2-40B4-BE49-F238E27FC236}">
                  <a16:creationId xmlns:a16="http://schemas.microsoft.com/office/drawing/2014/main" id="{57C9BA36-28B5-762A-BF27-3C5D95F106B8}"/>
                </a:ext>
              </a:extLst>
            </p:cNvPr>
            <p:cNvSpPr/>
            <p:nvPr/>
          </p:nvSpPr>
          <p:spPr bwMode="auto">
            <a:xfrm>
              <a:off x="10643407" y="267460"/>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8" name="Rounded Rectangle 77">
            <a:extLst>
              <a:ext uri="{FF2B5EF4-FFF2-40B4-BE49-F238E27FC236}">
                <a16:creationId xmlns:a16="http://schemas.microsoft.com/office/drawing/2014/main" id="{BE6A7222-AEB2-47F2-7232-FAB502A606B4}"/>
              </a:ext>
              <a:ext uri="{C183D7F6-B498-43B3-948B-1728B52AA6E4}">
                <adec:decorative xmlns:adec="http://schemas.microsoft.com/office/drawing/2017/decorative" val="1"/>
              </a:ext>
            </a:extLst>
          </p:cNvPr>
          <p:cNvSpPr/>
          <p:nvPr/>
        </p:nvSpPr>
        <p:spPr bwMode="auto">
          <a:xfrm>
            <a:off x="800099" y="1493823"/>
            <a:ext cx="4822584" cy="4629010"/>
          </a:xfrm>
          <a:prstGeom prst="roundRect">
            <a:avLst>
              <a:gd name="adj" fmla="val 335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3" name="TextBox 2">
            <a:extLst>
              <a:ext uri="{FF2B5EF4-FFF2-40B4-BE49-F238E27FC236}">
                <a16:creationId xmlns:a16="http://schemas.microsoft.com/office/drawing/2014/main" id="{0C2AC9A4-A6EC-A980-BC38-B5CFE83EE40E}"/>
              </a:ext>
            </a:extLst>
          </p:cNvPr>
          <p:cNvSpPr txBox="1"/>
          <p:nvPr/>
        </p:nvSpPr>
        <p:spPr>
          <a:xfrm>
            <a:off x="1276674" y="1887197"/>
            <a:ext cx="3964565" cy="3908762"/>
          </a:xfrm>
          <a:prstGeom prst="rect">
            <a:avLst/>
          </a:prstGeom>
          <a:noFill/>
        </p:spPr>
        <p:txBody>
          <a:bodyPr wrap="square" lIns="0" tIns="0" rIns="0" bIns="0" rtlCol="0">
            <a:spAutoFit/>
          </a:bodyPr>
          <a:lstStyle/>
          <a:p>
            <a:r>
              <a:rPr lang="en-US" sz="1600"/>
              <a:t>Leadership, technical, user enablement teams, and business stakeholders contribute to a periodic Service Health Review to:</a:t>
            </a:r>
          </a:p>
          <a:p>
            <a:pPr marL="365760">
              <a:spcBef>
                <a:spcPts val="900"/>
              </a:spcBef>
            </a:pPr>
            <a:r>
              <a:rPr lang="en-US" sz="1600"/>
              <a:t>Gain insight from the AI transformation journey progress</a:t>
            </a:r>
          </a:p>
          <a:p>
            <a:pPr marL="365760">
              <a:spcBef>
                <a:spcPts val="900"/>
              </a:spcBef>
            </a:pPr>
            <a:r>
              <a:rPr lang="en-US" sz="1600"/>
              <a:t>Identify risks, issues and potential mitigations</a:t>
            </a:r>
          </a:p>
          <a:p>
            <a:pPr marL="365760">
              <a:spcBef>
                <a:spcPts val="900"/>
              </a:spcBef>
            </a:pPr>
            <a:r>
              <a:rPr lang="en-US" sz="1600"/>
              <a:t>Identify opportunities for expansion </a:t>
            </a:r>
            <a:br>
              <a:rPr lang="en-US" sz="1600"/>
            </a:br>
            <a:r>
              <a:rPr lang="en-US" sz="1600"/>
              <a:t>and further optimization</a:t>
            </a:r>
          </a:p>
          <a:p>
            <a:pPr marL="365760">
              <a:spcBef>
                <a:spcPts val="900"/>
              </a:spcBef>
            </a:pPr>
            <a:r>
              <a:rPr lang="en-US" sz="1600"/>
              <a:t>Highlight success stories  </a:t>
            </a:r>
          </a:p>
          <a:p>
            <a:endParaRPr lang="en-US" sz="1600"/>
          </a:p>
          <a:p>
            <a:r>
              <a:rPr lang="en-US" sz="1600"/>
              <a:t>This process is critical to the overall </a:t>
            </a:r>
            <a:br>
              <a:rPr lang="en-US" sz="1600"/>
            </a:br>
            <a:r>
              <a:rPr lang="en-US" sz="1600"/>
              <a:t>success of the long-term transformation </a:t>
            </a:r>
            <a:br>
              <a:rPr lang="en-US" sz="1600"/>
            </a:br>
            <a:r>
              <a:rPr lang="en-US" sz="1600"/>
              <a:t>and realizing business value.</a:t>
            </a:r>
          </a:p>
        </p:txBody>
      </p:sp>
      <p:grpSp>
        <p:nvGrpSpPr>
          <p:cNvPr id="14" name="Group 13">
            <a:extLst>
              <a:ext uri="{FF2B5EF4-FFF2-40B4-BE49-F238E27FC236}">
                <a16:creationId xmlns:a16="http://schemas.microsoft.com/office/drawing/2014/main" id="{160AD7B5-2EBA-1E07-C796-658812479C6A}"/>
              </a:ext>
              <a:ext uri="{C183D7F6-B498-43B3-948B-1728B52AA6E4}">
                <adec:decorative xmlns:adec="http://schemas.microsoft.com/office/drawing/2017/decorative" val="1"/>
              </a:ext>
            </a:extLst>
          </p:cNvPr>
          <p:cNvGrpSpPr/>
          <p:nvPr/>
        </p:nvGrpSpPr>
        <p:grpSpPr>
          <a:xfrm>
            <a:off x="1265122" y="2741889"/>
            <a:ext cx="240146" cy="2050536"/>
            <a:chOff x="1265122" y="2741889"/>
            <a:chExt cx="240146" cy="2050536"/>
          </a:xfrm>
        </p:grpSpPr>
        <p:sp>
          <p:nvSpPr>
            <p:cNvPr id="9" name="Graphic 17" descr="Badge Tick1 with solid fill">
              <a:extLst>
                <a:ext uri="{FF2B5EF4-FFF2-40B4-BE49-F238E27FC236}">
                  <a16:creationId xmlns:a16="http://schemas.microsoft.com/office/drawing/2014/main" id="{E97E974A-AA92-F9DD-6828-25AA9EC43889}"/>
                </a:ext>
              </a:extLst>
            </p:cNvPr>
            <p:cNvSpPr/>
            <p:nvPr/>
          </p:nvSpPr>
          <p:spPr>
            <a:xfrm>
              <a:off x="1265122" y="2741889"/>
              <a:ext cx="240146" cy="240146"/>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0" name="Graphic 17" descr="Badge Tick1 with solid fill">
              <a:extLst>
                <a:ext uri="{FF2B5EF4-FFF2-40B4-BE49-F238E27FC236}">
                  <a16:creationId xmlns:a16="http://schemas.microsoft.com/office/drawing/2014/main" id="{DECBDB22-DD10-D380-B91C-5D91626D9CE5}"/>
                </a:ext>
              </a:extLst>
            </p:cNvPr>
            <p:cNvSpPr/>
            <p:nvPr/>
          </p:nvSpPr>
          <p:spPr>
            <a:xfrm>
              <a:off x="1265122" y="3361015"/>
              <a:ext cx="240146" cy="240146"/>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1" name="Graphic 17" descr="Badge Tick1 with solid fill">
              <a:extLst>
                <a:ext uri="{FF2B5EF4-FFF2-40B4-BE49-F238E27FC236}">
                  <a16:creationId xmlns:a16="http://schemas.microsoft.com/office/drawing/2014/main" id="{CCC84529-1F1B-7CCA-2523-610DAFDA0FEC}"/>
                </a:ext>
              </a:extLst>
            </p:cNvPr>
            <p:cNvSpPr/>
            <p:nvPr/>
          </p:nvSpPr>
          <p:spPr>
            <a:xfrm>
              <a:off x="1265122" y="3956327"/>
              <a:ext cx="240146" cy="240146"/>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2" name="Graphic 17" descr="Badge Tick1 with solid fill">
              <a:extLst>
                <a:ext uri="{FF2B5EF4-FFF2-40B4-BE49-F238E27FC236}">
                  <a16:creationId xmlns:a16="http://schemas.microsoft.com/office/drawing/2014/main" id="{6B442167-331E-189C-555C-C3E040D58C80}"/>
                </a:ext>
              </a:extLst>
            </p:cNvPr>
            <p:cNvSpPr/>
            <p:nvPr/>
          </p:nvSpPr>
          <p:spPr>
            <a:xfrm>
              <a:off x="1265122" y="4552279"/>
              <a:ext cx="240146" cy="240146"/>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grpSp>
        <p:nvGrpSpPr>
          <p:cNvPr id="15" name="Group 14" descr="Infograph showing SHR components consist of performance, feedback analysis, incident review, success stories, roadmap planning, risk mitigation.">
            <a:extLst>
              <a:ext uri="{FF2B5EF4-FFF2-40B4-BE49-F238E27FC236}">
                <a16:creationId xmlns:a16="http://schemas.microsoft.com/office/drawing/2014/main" id="{5D4EFDF3-51C5-9E66-DF5B-689AFAB1D588}"/>
              </a:ext>
            </a:extLst>
          </p:cNvPr>
          <p:cNvGrpSpPr/>
          <p:nvPr/>
        </p:nvGrpSpPr>
        <p:grpSpPr>
          <a:xfrm>
            <a:off x="6569319" y="1336784"/>
            <a:ext cx="4521369" cy="5012060"/>
            <a:chOff x="6569319" y="1336784"/>
            <a:chExt cx="4521369" cy="5012060"/>
          </a:xfrm>
        </p:grpSpPr>
        <p:sp>
          <p:nvSpPr>
            <p:cNvPr id="38" name="Oval 37">
              <a:extLst>
                <a:ext uri="{FF2B5EF4-FFF2-40B4-BE49-F238E27FC236}">
                  <a16:creationId xmlns:a16="http://schemas.microsoft.com/office/drawing/2014/main" id="{430F1C39-6142-7E38-311A-C8A4777DAB1E}"/>
                </a:ext>
                <a:ext uri="{C183D7F6-B498-43B3-948B-1728B52AA6E4}">
                  <adec:decorative xmlns:adec="http://schemas.microsoft.com/office/drawing/2017/decorative" val="1"/>
                </a:ext>
              </a:extLst>
            </p:cNvPr>
            <p:cNvSpPr/>
            <p:nvPr/>
          </p:nvSpPr>
          <p:spPr>
            <a:xfrm>
              <a:off x="7053342" y="2066153"/>
              <a:ext cx="3553322" cy="3553322"/>
            </a:xfrm>
            <a:prstGeom prst="ellipse">
              <a:avLst/>
            </a:prstGeom>
            <a:solidFill>
              <a:schemeClr val="bg1">
                <a:alpha val="424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E8D296A-F999-3CF4-6FED-A5DD953664AE}"/>
                </a:ext>
              </a:extLst>
            </p:cNvPr>
            <p:cNvSpPr/>
            <p:nvPr/>
          </p:nvSpPr>
          <p:spPr>
            <a:xfrm>
              <a:off x="8155258" y="1336784"/>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Performance</a:t>
              </a:r>
            </a:p>
          </p:txBody>
        </p:sp>
        <p:sp>
          <p:nvSpPr>
            <p:cNvPr id="27" name="Freeform: Shape 26">
              <a:extLst>
                <a:ext uri="{FF2B5EF4-FFF2-40B4-BE49-F238E27FC236}">
                  <a16:creationId xmlns:a16="http://schemas.microsoft.com/office/drawing/2014/main" id="{6C85077B-C637-0B1E-F516-8934870C378F}"/>
                </a:ext>
              </a:extLst>
            </p:cNvPr>
            <p:cNvSpPr/>
            <p:nvPr/>
          </p:nvSpPr>
          <p:spPr>
            <a:xfrm>
              <a:off x="9741196" y="2252425"/>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Feedback analysis</a:t>
              </a:r>
            </a:p>
          </p:txBody>
        </p:sp>
        <p:sp>
          <p:nvSpPr>
            <p:cNvPr id="35" name="Freeform: Shape 34">
              <a:extLst>
                <a:ext uri="{FF2B5EF4-FFF2-40B4-BE49-F238E27FC236}">
                  <a16:creationId xmlns:a16="http://schemas.microsoft.com/office/drawing/2014/main" id="{65C3CAA4-CB3C-4127-F203-F6F8F21D18BE}"/>
                </a:ext>
              </a:extLst>
            </p:cNvPr>
            <p:cNvSpPr/>
            <p:nvPr/>
          </p:nvSpPr>
          <p:spPr>
            <a:xfrm>
              <a:off x="6569319" y="2252425"/>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Risk mitigation</a:t>
              </a:r>
            </a:p>
          </p:txBody>
        </p:sp>
        <p:sp>
          <p:nvSpPr>
            <p:cNvPr id="5" name="Title 1">
              <a:extLst>
                <a:ext uri="{FF2B5EF4-FFF2-40B4-BE49-F238E27FC236}">
                  <a16:creationId xmlns:a16="http://schemas.microsoft.com/office/drawing/2014/main" id="{D32DE278-AF62-FA38-6EFA-879A7D54031A}"/>
                </a:ext>
              </a:extLst>
            </p:cNvPr>
            <p:cNvSpPr txBox="1">
              <a:spLocks/>
            </p:cNvSpPr>
            <p:nvPr/>
          </p:nvSpPr>
          <p:spPr>
            <a:xfrm>
              <a:off x="7309688" y="3464248"/>
              <a:ext cx="3040630" cy="75713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algn="ctr"/>
              <a:r>
                <a:rPr lang="en-US" sz="2400">
                  <a:solidFill>
                    <a:srgbClr val="0078D4"/>
                  </a:solidFill>
                </a:rPr>
                <a:t>SHR</a:t>
              </a:r>
              <a:br>
                <a:rPr lang="en-US" sz="2400">
                  <a:solidFill>
                    <a:srgbClr val="0078D4"/>
                  </a:solidFill>
                </a:rPr>
              </a:br>
              <a:r>
                <a:rPr lang="en-US" sz="2400">
                  <a:solidFill>
                    <a:srgbClr val="0078D4"/>
                  </a:solidFill>
                </a:rPr>
                <a:t>components</a:t>
              </a:r>
            </a:p>
          </p:txBody>
        </p:sp>
        <p:sp>
          <p:nvSpPr>
            <p:cNvPr id="29" name="Freeform: Shape 28">
              <a:extLst>
                <a:ext uri="{FF2B5EF4-FFF2-40B4-BE49-F238E27FC236}">
                  <a16:creationId xmlns:a16="http://schemas.microsoft.com/office/drawing/2014/main" id="{26DB8C60-452F-744C-847A-FC765F1A1766}"/>
                </a:ext>
              </a:extLst>
            </p:cNvPr>
            <p:cNvSpPr/>
            <p:nvPr/>
          </p:nvSpPr>
          <p:spPr>
            <a:xfrm>
              <a:off x="9741196" y="4083710"/>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Incident review</a:t>
              </a:r>
            </a:p>
          </p:txBody>
        </p:sp>
        <p:sp>
          <p:nvSpPr>
            <p:cNvPr id="31" name="Freeform: Shape 30">
              <a:extLst>
                <a:ext uri="{FF2B5EF4-FFF2-40B4-BE49-F238E27FC236}">
                  <a16:creationId xmlns:a16="http://schemas.microsoft.com/office/drawing/2014/main" id="{7356B2D1-5BC4-7B20-EFE3-40C3B477722E}"/>
                </a:ext>
              </a:extLst>
            </p:cNvPr>
            <p:cNvSpPr/>
            <p:nvPr/>
          </p:nvSpPr>
          <p:spPr>
            <a:xfrm>
              <a:off x="8155258" y="4999352"/>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Success stories</a:t>
              </a:r>
            </a:p>
          </p:txBody>
        </p:sp>
        <p:sp>
          <p:nvSpPr>
            <p:cNvPr id="33" name="Freeform: Shape 32">
              <a:extLst>
                <a:ext uri="{FF2B5EF4-FFF2-40B4-BE49-F238E27FC236}">
                  <a16:creationId xmlns:a16="http://schemas.microsoft.com/office/drawing/2014/main" id="{00364338-1168-122B-3417-E77BC0625810}"/>
                </a:ext>
              </a:extLst>
            </p:cNvPr>
            <p:cNvSpPr/>
            <p:nvPr/>
          </p:nvSpPr>
          <p:spPr>
            <a:xfrm>
              <a:off x="6569319" y="4083710"/>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Roadmap planning</a:t>
              </a:r>
            </a:p>
          </p:txBody>
        </p:sp>
      </p:grpSp>
    </p:spTree>
    <p:extLst>
      <p:ext uri="{BB962C8B-B14F-4D97-AF65-F5344CB8AC3E}">
        <p14:creationId xmlns:p14="http://schemas.microsoft.com/office/powerpoint/2010/main" val="29843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61C1EA-7E41-231B-CE64-DD7429EC177B}"/>
              </a:ext>
            </a:extLst>
          </p:cNvPr>
          <p:cNvSpPr>
            <a:spLocks noGrp="1"/>
          </p:cNvSpPr>
          <p:nvPr>
            <p:ph type="title"/>
          </p:nvPr>
        </p:nvSpPr>
        <p:spPr/>
        <p:txBody>
          <a:bodyPr/>
          <a:lstStyle/>
          <a:p>
            <a:pPr algn="ctr"/>
            <a:r>
              <a:rPr kumimoji="0" lang="en-US" sz="3600" b="0" i="0" u="none" strike="noStrike" kern="1200" cap="none" spc="-50" normalizeH="0" baseline="0" noProof="0">
                <a:ln w="3175">
                  <a:noFill/>
                </a:ln>
                <a:effectLst/>
                <a:uLnTx/>
                <a:uFillTx/>
                <a:latin typeface="+mj-lt"/>
                <a:ea typeface="+mn-ea"/>
                <a:cs typeface="Segoe UI"/>
              </a:rPr>
              <a:t>Microsoft 365 </a:t>
            </a:r>
            <a:r>
              <a:rPr lang="en-US" spc="-50">
                <a:cs typeface="Segoe UI"/>
              </a:rPr>
              <a:t>Copilot</a:t>
            </a:r>
            <a:r>
              <a:rPr kumimoji="0" lang="en-US" sz="3600" b="0" i="0" u="none" strike="noStrike" kern="1200" cap="none" spc="-50" normalizeH="0" baseline="0" noProof="0">
                <a:ln w="3175">
                  <a:noFill/>
                </a:ln>
                <a:effectLst/>
                <a:uLnTx/>
                <a:uFillTx/>
                <a:latin typeface="+mj-lt"/>
                <a:ea typeface="+mn-ea"/>
                <a:cs typeface="Segoe UI"/>
              </a:rPr>
              <a:t> implementation</a:t>
            </a:r>
            <a:endParaRPr lang="en-US">
              <a:cs typeface="Segoe UI"/>
            </a:endParaRPr>
          </a:p>
        </p:txBody>
      </p:sp>
      <p:sp useBgFill="1">
        <p:nvSpPr>
          <p:cNvPr id="2" name="Rounded Rectangle 1">
            <a:extLst>
              <a:ext uri="{FF2B5EF4-FFF2-40B4-BE49-F238E27FC236}">
                <a16:creationId xmlns:a16="http://schemas.microsoft.com/office/drawing/2014/main" id="{CFACF0D2-F835-0A28-7BCA-34102C328CAF}"/>
              </a:ext>
              <a:ext uri="{C183D7F6-B498-43B3-948B-1728B52AA6E4}">
                <adec:decorative xmlns:adec="http://schemas.microsoft.com/office/drawing/2017/decorative" val="1"/>
              </a:ext>
            </a:extLst>
          </p:cNvPr>
          <p:cNvSpPr/>
          <p:nvPr/>
        </p:nvSpPr>
        <p:spPr bwMode="auto">
          <a:xfrm>
            <a:off x="604680" y="1346527"/>
            <a:ext cx="10995182" cy="486231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5" name="TextBox 44">
            <a:extLst>
              <a:ext uri="{FF2B5EF4-FFF2-40B4-BE49-F238E27FC236}">
                <a16:creationId xmlns:a16="http://schemas.microsoft.com/office/drawing/2014/main" id="{B820565D-DBCE-139E-5B16-A05D5BD64380}"/>
              </a:ext>
            </a:extLst>
          </p:cNvPr>
          <p:cNvSpPr txBox="1"/>
          <p:nvPr/>
        </p:nvSpPr>
        <p:spPr>
          <a:xfrm>
            <a:off x="894068" y="3505573"/>
            <a:ext cx="232481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50" normalizeH="0" baseline="0" noProof="0">
                <a:ln w="3175">
                  <a:noFill/>
                </a:ln>
                <a:solidFill>
                  <a:prstClr val="black"/>
                </a:solidFill>
                <a:effectLst/>
                <a:uLnTx/>
                <a:uFillTx/>
                <a:latin typeface="Segoe UI Semibold"/>
                <a:ea typeface="+mn-ea"/>
                <a:cs typeface="Segoe UI Semibold" panose="020B0502040204020203" pitchFamily="34" charset="0"/>
              </a:rPr>
              <a:t>Copilot implementation</a:t>
            </a:r>
          </a:p>
        </p:txBody>
      </p:sp>
      <p:pic>
        <p:nvPicPr>
          <p:cNvPr id="44" name="Picture 43">
            <a:extLst>
              <a:ext uri="{FF2B5EF4-FFF2-40B4-BE49-F238E27FC236}">
                <a16:creationId xmlns:a16="http://schemas.microsoft.com/office/drawing/2014/main" id="{ABA7E605-9EB9-2D7C-2538-CF30E40556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12028" y="2726945"/>
            <a:ext cx="688272" cy="660793"/>
          </a:xfrm>
          <a:prstGeom prst="rect">
            <a:avLst/>
          </a:prstGeom>
        </p:spPr>
      </p:pic>
      <p:cxnSp>
        <p:nvCxnSpPr>
          <p:cNvPr id="48" name="Straight Connector 47">
            <a:extLst>
              <a:ext uri="{FF2B5EF4-FFF2-40B4-BE49-F238E27FC236}">
                <a16:creationId xmlns:a16="http://schemas.microsoft.com/office/drawing/2014/main" id="{2F83C6DB-8EE6-91A4-D8E3-5DC93868EAC0}"/>
              </a:ext>
              <a:ext uri="{C183D7F6-B498-43B3-948B-1728B52AA6E4}">
                <adec:decorative xmlns:adec="http://schemas.microsoft.com/office/drawing/2017/decorative" val="1"/>
              </a:ext>
            </a:extLst>
          </p:cNvPr>
          <p:cNvCxnSpPr>
            <a:cxnSpLocks/>
          </p:cNvCxnSpPr>
          <p:nvPr/>
        </p:nvCxnSpPr>
        <p:spPr>
          <a:xfrm>
            <a:off x="3224334" y="3529451"/>
            <a:ext cx="2478916" cy="0"/>
          </a:xfrm>
          <a:prstGeom prst="line">
            <a:avLst/>
          </a:prstGeom>
          <a:ln w="25400">
            <a:solidFill>
              <a:srgbClr val="8661C5"/>
            </a:solidFill>
            <a:headEnd type="oval"/>
            <a:tailEnd type="none" w="lg" len="sm"/>
          </a:ln>
        </p:spPr>
        <p:style>
          <a:lnRef idx="1">
            <a:schemeClr val="accent1"/>
          </a:lnRef>
          <a:fillRef idx="0">
            <a:schemeClr val="accent1"/>
          </a:fillRef>
          <a:effectRef idx="0">
            <a:schemeClr val="accent1"/>
          </a:effectRef>
          <a:fontRef idx="minor">
            <a:schemeClr val="tx1"/>
          </a:fontRef>
        </p:style>
      </p:cxnSp>
      <p:sp>
        <p:nvSpPr>
          <p:cNvPr id="52" name="Rectangle: Rounded Corners 25">
            <a:extLst>
              <a:ext uri="{FF2B5EF4-FFF2-40B4-BE49-F238E27FC236}">
                <a16:creationId xmlns:a16="http://schemas.microsoft.com/office/drawing/2014/main" id="{2BF1A2AB-E745-1331-442C-3D1F2DAB8249}"/>
              </a:ext>
              <a:ext uri="{C183D7F6-B498-43B3-948B-1728B52AA6E4}">
                <adec:decorative xmlns:adec="http://schemas.microsoft.com/office/drawing/2017/decorative" val="1"/>
              </a:ext>
            </a:extLst>
          </p:cNvPr>
          <p:cNvSpPr/>
          <p:nvPr/>
        </p:nvSpPr>
        <p:spPr>
          <a:xfrm>
            <a:off x="3481149" y="2726945"/>
            <a:ext cx="1354422" cy="1602456"/>
          </a:xfrm>
          <a:prstGeom prst="roundRect">
            <a:avLst>
              <a:gd name="adj" fmla="val 7352"/>
            </a:avLst>
          </a:prstGeom>
          <a:solidFill>
            <a:schemeClr val="bg1"/>
          </a:solidFill>
          <a:ln>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57" name="TextBox 56">
            <a:extLst>
              <a:ext uri="{FF2B5EF4-FFF2-40B4-BE49-F238E27FC236}">
                <a16:creationId xmlns:a16="http://schemas.microsoft.com/office/drawing/2014/main" id="{4209BB07-660A-5AC9-154F-824E8648C548}"/>
              </a:ext>
            </a:extLst>
          </p:cNvPr>
          <p:cNvSpPr txBox="1"/>
          <p:nvPr/>
        </p:nvSpPr>
        <p:spPr>
          <a:xfrm>
            <a:off x="3531226" y="2847913"/>
            <a:ext cx="854326" cy="650659"/>
          </a:xfrm>
          <a:prstGeom prst="rect">
            <a:avLst/>
          </a:prstGeom>
          <a:noFill/>
        </p:spPr>
        <p:txBody>
          <a:bodyPr wrap="square" lIns="91440" tIns="45720" rIns="91440" bIns="45720" rtlCol="0" anchor="t">
            <a:spAutoFit/>
          </a:bodyPr>
          <a:lstStyle/>
          <a:p>
            <a:pPr>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Copilot </a:t>
            </a:r>
            <a:endParaRPr lang="en-US">
              <a:solidFill>
                <a:srgbClr val="8661C5"/>
              </a:solidFill>
            </a:endParaRPr>
          </a:p>
          <a:p>
            <a:pPr marL="0" marR="0" lvl="0" indent="0" algn="l" defTabSz="914400">
              <a:lnSpc>
                <a:spcPct val="100000"/>
              </a:lnSpc>
              <a:spcBef>
                <a:spcPts val="0"/>
              </a:spcBef>
              <a:spcAft>
                <a:spcPts val="0"/>
              </a:spcAft>
              <a:buClrTx/>
              <a:buSzTx/>
              <a:buFontTx/>
              <a:buNone/>
              <a:tabLst/>
              <a:defRPr/>
            </a:pPr>
            <a:r>
              <a:rPr lang="en-US" sz="1200" b="1">
                <a:solidFill>
                  <a:srgbClr val="8661C5"/>
                </a:solidFill>
                <a:latin typeface="Segoe UI Semibold"/>
                <a:cs typeface="Segoe UI Semibold"/>
              </a:rPr>
              <a:t>readiness</a:t>
            </a: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 checklist</a:t>
            </a:r>
            <a:endParaRPr lang="en-US">
              <a:solidFill>
                <a:srgbClr val="8661C5"/>
              </a:solidFill>
              <a:cs typeface="Segoe UI"/>
            </a:endParaRPr>
          </a:p>
        </p:txBody>
      </p:sp>
      <p:sp>
        <p:nvSpPr>
          <p:cNvPr id="53" name="TextBox 52">
            <a:extLst>
              <a:ext uri="{FF2B5EF4-FFF2-40B4-BE49-F238E27FC236}">
                <a16:creationId xmlns:a16="http://schemas.microsoft.com/office/drawing/2014/main" id="{4384335A-A6BD-860E-142D-50A3D8608887}"/>
              </a:ext>
            </a:extLst>
          </p:cNvPr>
          <p:cNvSpPr txBox="1"/>
          <p:nvPr/>
        </p:nvSpPr>
        <p:spPr>
          <a:xfrm>
            <a:off x="3735466" y="3560912"/>
            <a:ext cx="766687" cy="7074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Sponsor</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Scenarios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Security</a:t>
            </a:r>
          </a:p>
        </p:txBody>
      </p:sp>
      <p:grpSp>
        <p:nvGrpSpPr>
          <p:cNvPr id="47" name="Group 46">
            <a:extLst>
              <a:ext uri="{FF2B5EF4-FFF2-40B4-BE49-F238E27FC236}">
                <a16:creationId xmlns:a16="http://schemas.microsoft.com/office/drawing/2014/main" id="{2CE2BD57-93B6-AC24-1E68-0F830A8FCC57}"/>
              </a:ext>
              <a:ext uri="{C183D7F6-B498-43B3-948B-1728B52AA6E4}">
                <adec:decorative xmlns:adec="http://schemas.microsoft.com/office/drawing/2017/decorative" val="1"/>
              </a:ext>
            </a:extLst>
          </p:cNvPr>
          <p:cNvGrpSpPr/>
          <p:nvPr/>
        </p:nvGrpSpPr>
        <p:grpSpPr>
          <a:xfrm>
            <a:off x="5703250" y="2204375"/>
            <a:ext cx="5565873" cy="2495508"/>
            <a:chOff x="5765798" y="2217508"/>
            <a:chExt cx="5503325" cy="2495508"/>
          </a:xfrm>
        </p:grpSpPr>
        <p:sp>
          <p:nvSpPr>
            <p:cNvPr id="49" name="Freeform 48">
              <a:extLst>
                <a:ext uri="{FF2B5EF4-FFF2-40B4-BE49-F238E27FC236}">
                  <a16:creationId xmlns:a16="http://schemas.microsoft.com/office/drawing/2014/main" id="{F2F17406-AA69-8615-92F6-6388E1EFEEE4}"/>
                </a:ext>
              </a:extLst>
            </p:cNvPr>
            <p:cNvSpPr/>
            <p:nvPr/>
          </p:nvSpPr>
          <p:spPr>
            <a:xfrm flipV="1">
              <a:off x="5765798" y="3542584"/>
              <a:ext cx="5503325" cy="1170432"/>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rgbClr val="0078D4"/>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0" name="Freeform 49">
              <a:extLst>
                <a:ext uri="{FF2B5EF4-FFF2-40B4-BE49-F238E27FC236}">
                  <a16:creationId xmlns:a16="http://schemas.microsoft.com/office/drawing/2014/main" id="{29667E95-C367-5B43-5097-ED65E5A8384E}"/>
                </a:ext>
              </a:extLst>
            </p:cNvPr>
            <p:cNvSpPr/>
            <p:nvPr/>
          </p:nvSpPr>
          <p:spPr>
            <a:xfrm>
              <a:off x="5765798" y="2217508"/>
              <a:ext cx="5503325" cy="1381894"/>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54" name="Graphic 69">
            <a:extLst>
              <a:ext uri="{FF2B5EF4-FFF2-40B4-BE49-F238E27FC236}">
                <a16:creationId xmlns:a16="http://schemas.microsoft.com/office/drawing/2014/main" id="{EF0207FA-DF22-531B-987F-2B073F827203}"/>
              </a:ext>
              <a:ext uri="{C183D7F6-B498-43B3-948B-1728B52AA6E4}">
                <adec:decorative xmlns:adec="http://schemas.microsoft.com/office/drawing/2017/decorative" val="1"/>
              </a:ext>
            </a:extLst>
          </p:cNvPr>
          <p:cNvSpPr/>
          <p:nvPr/>
        </p:nvSpPr>
        <p:spPr>
          <a:xfrm>
            <a:off x="3620442" y="3637586"/>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5" name="Graphic 69">
            <a:extLst>
              <a:ext uri="{FF2B5EF4-FFF2-40B4-BE49-F238E27FC236}">
                <a16:creationId xmlns:a16="http://schemas.microsoft.com/office/drawing/2014/main" id="{B3EF1E3E-5334-BD87-4397-F10AA1C5300A}"/>
              </a:ext>
              <a:ext uri="{C183D7F6-B498-43B3-948B-1728B52AA6E4}">
                <adec:decorative xmlns:adec="http://schemas.microsoft.com/office/drawing/2017/decorative" val="1"/>
              </a:ext>
            </a:extLst>
          </p:cNvPr>
          <p:cNvSpPr/>
          <p:nvPr/>
        </p:nvSpPr>
        <p:spPr>
          <a:xfrm>
            <a:off x="3620442" y="3854710"/>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6" name="Graphic 69">
            <a:extLst>
              <a:ext uri="{FF2B5EF4-FFF2-40B4-BE49-F238E27FC236}">
                <a16:creationId xmlns:a16="http://schemas.microsoft.com/office/drawing/2014/main" id="{A57934BA-5E9C-5D2D-728A-67A96876C411}"/>
              </a:ext>
              <a:ext uri="{C183D7F6-B498-43B3-948B-1728B52AA6E4}">
                <adec:decorative xmlns:adec="http://schemas.microsoft.com/office/drawing/2017/decorative" val="1"/>
              </a:ext>
            </a:extLst>
          </p:cNvPr>
          <p:cNvSpPr/>
          <p:nvPr/>
        </p:nvSpPr>
        <p:spPr>
          <a:xfrm>
            <a:off x="3620442" y="4071836"/>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cxnSp>
        <p:nvCxnSpPr>
          <p:cNvPr id="58" name="Straight Connector 57">
            <a:extLst>
              <a:ext uri="{FF2B5EF4-FFF2-40B4-BE49-F238E27FC236}">
                <a16:creationId xmlns:a16="http://schemas.microsoft.com/office/drawing/2014/main" id="{B27B0C9E-B92F-1AEF-9C65-1CE8F4AE4B19}"/>
              </a:ext>
              <a:ext uri="{C183D7F6-B498-43B3-948B-1728B52AA6E4}">
                <adec:decorative xmlns:adec="http://schemas.microsoft.com/office/drawing/2017/decorative" val="1"/>
              </a:ext>
            </a:extLst>
          </p:cNvPr>
          <p:cNvCxnSpPr>
            <a:cxnSpLocks/>
          </p:cNvCxnSpPr>
          <p:nvPr/>
        </p:nvCxnSpPr>
        <p:spPr>
          <a:xfrm>
            <a:off x="3531226" y="3529450"/>
            <a:ext cx="1237723" cy="0"/>
          </a:xfrm>
          <a:prstGeom prst="line">
            <a:avLst/>
          </a:prstGeom>
          <a:ln>
            <a:solidFill>
              <a:srgbClr val="F4F3F5"/>
            </a:solidFill>
          </a:ln>
        </p:spPr>
        <p:style>
          <a:lnRef idx="1">
            <a:schemeClr val="accent1"/>
          </a:lnRef>
          <a:fillRef idx="0">
            <a:schemeClr val="accent1"/>
          </a:fillRef>
          <a:effectRef idx="0">
            <a:schemeClr val="accent1"/>
          </a:effectRef>
          <a:fontRef idx="minor">
            <a:schemeClr val="tx1"/>
          </a:fontRef>
        </p:style>
      </p:cxnSp>
      <p:sp>
        <p:nvSpPr>
          <p:cNvPr id="60" name="Rectangle: Rounded Corners 25">
            <a:extLst>
              <a:ext uri="{FF2B5EF4-FFF2-40B4-BE49-F238E27FC236}">
                <a16:creationId xmlns:a16="http://schemas.microsoft.com/office/drawing/2014/main" id="{8656F6BB-542A-DF26-B198-E1D5D6425F8F}"/>
              </a:ext>
              <a:ext uri="{C183D7F6-B498-43B3-948B-1728B52AA6E4}">
                <adec:decorative xmlns:adec="http://schemas.microsoft.com/office/drawing/2017/decorative" val="0"/>
              </a:ext>
            </a:extLst>
          </p:cNvPr>
          <p:cNvSpPr/>
          <p:nvPr/>
        </p:nvSpPr>
        <p:spPr>
          <a:xfrm>
            <a:off x="5068350" y="2728221"/>
            <a:ext cx="1374013" cy="1602457"/>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251999"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You are here</a:t>
            </a:r>
          </a:p>
        </p:txBody>
      </p:sp>
      <p:sp>
        <p:nvSpPr>
          <p:cNvPr id="61" name="Graphic 7">
            <a:extLst>
              <a:ext uri="{FF2B5EF4-FFF2-40B4-BE49-F238E27FC236}">
                <a16:creationId xmlns:a16="http://schemas.microsoft.com/office/drawing/2014/main" id="{8DB9AB9A-C00D-B145-484B-0839DEDE58CC}"/>
              </a:ext>
              <a:ext uri="{C183D7F6-B498-43B3-948B-1728B52AA6E4}">
                <adec:decorative xmlns:adec="http://schemas.microsoft.com/office/drawing/2017/decorative" val="1"/>
              </a:ext>
            </a:extLst>
          </p:cNvPr>
          <p:cNvSpPr/>
          <p:nvPr/>
        </p:nvSpPr>
        <p:spPr>
          <a:xfrm>
            <a:off x="5563897" y="2992725"/>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3" name="Rectangle: Rounded Corners 15">
            <a:extLst>
              <a:ext uri="{FF2B5EF4-FFF2-40B4-BE49-F238E27FC236}">
                <a16:creationId xmlns:a16="http://schemas.microsoft.com/office/drawing/2014/main" id="{C420378E-159F-CF0B-DB9D-3B7BEC557137}"/>
              </a:ext>
              <a:ext uri="{C183D7F6-B498-43B3-948B-1728B52AA6E4}">
                <adec:decorative xmlns:adec="http://schemas.microsoft.com/office/drawing/2017/decorative" val="1"/>
              </a:ext>
            </a:extLst>
          </p:cNvPr>
          <p:cNvSpPr/>
          <p:nvPr/>
        </p:nvSpPr>
        <p:spPr>
          <a:xfrm>
            <a:off x="6696222" y="1709402"/>
            <a:ext cx="4234226" cy="1155663"/>
          </a:xfrm>
          <a:prstGeom prst="roundRect">
            <a:avLst>
              <a:gd name="adj" fmla="val 7992"/>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64" name="TextBox 63">
            <a:extLst>
              <a:ext uri="{FF2B5EF4-FFF2-40B4-BE49-F238E27FC236}">
                <a16:creationId xmlns:a16="http://schemas.microsoft.com/office/drawing/2014/main" id="{83B300CC-0764-529F-E72E-CACA52EBEBC4}"/>
              </a:ext>
            </a:extLst>
          </p:cNvPr>
          <p:cNvSpPr txBox="1"/>
          <p:nvPr/>
        </p:nvSpPr>
        <p:spPr>
          <a:xfrm>
            <a:off x="6755290" y="1778073"/>
            <a:ext cx="1963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Human change</a:t>
            </a:r>
          </a:p>
        </p:txBody>
      </p:sp>
      <p:grpSp>
        <p:nvGrpSpPr>
          <p:cNvPr id="65" name="Group 64">
            <a:extLst>
              <a:ext uri="{FF2B5EF4-FFF2-40B4-BE49-F238E27FC236}">
                <a16:creationId xmlns:a16="http://schemas.microsoft.com/office/drawing/2014/main" id="{7E9D58D2-F00C-6185-4653-B0B478EB7DE3}"/>
              </a:ext>
              <a:ext uri="{C183D7F6-B498-43B3-948B-1728B52AA6E4}">
                <adec:decorative xmlns:adec="http://schemas.microsoft.com/office/drawing/2017/decorative" val="1"/>
              </a:ext>
            </a:extLst>
          </p:cNvPr>
          <p:cNvGrpSpPr/>
          <p:nvPr/>
        </p:nvGrpSpPr>
        <p:grpSpPr>
          <a:xfrm>
            <a:off x="10255431" y="1550748"/>
            <a:ext cx="460064" cy="460064"/>
            <a:chOff x="9329369" y="1297527"/>
            <a:chExt cx="556677" cy="556677"/>
          </a:xfrm>
        </p:grpSpPr>
        <p:sp>
          <p:nvSpPr>
            <p:cNvPr id="67" name="Oval 66">
              <a:extLst>
                <a:ext uri="{FF2B5EF4-FFF2-40B4-BE49-F238E27FC236}">
                  <a16:creationId xmlns:a16="http://schemas.microsoft.com/office/drawing/2014/main" id="{C8A9CBE8-828C-93AB-29AA-1B57C8EEDA9C}"/>
                </a:ext>
              </a:extLst>
            </p:cNvPr>
            <p:cNvSpPr/>
            <p:nvPr/>
          </p:nvSpPr>
          <p:spPr>
            <a:xfrm>
              <a:off x="9329369" y="1297527"/>
              <a:ext cx="556677" cy="556677"/>
            </a:xfrm>
            <a:prstGeom prst="ellipse">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68" name="Picture 67">
              <a:extLst>
                <a:ext uri="{FF2B5EF4-FFF2-40B4-BE49-F238E27FC236}">
                  <a16:creationId xmlns:a16="http://schemas.microsoft.com/office/drawing/2014/main" id="{16ABE265-9862-A4FA-EDF5-80AB79162EE9}"/>
                </a:ext>
              </a:extLst>
            </p:cNvPr>
            <p:cNvPicPr>
              <a:picLocks/>
            </p:cNvPicPr>
            <p:nvPr/>
          </p:nvPicPr>
          <p:blipFill>
            <a:blip r:embed="rId3">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cxnSp>
        <p:nvCxnSpPr>
          <p:cNvPr id="70" name="Straight Connector 69">
            <a:extLst>
              <a:ext uri="{FF2B5EF4-FFF2-40B4-BE49-F238E27FC236}">
                <a16:creationId xmlns:a16="http://schemas.microsoft.com/office/drawing/2014/main" id="{5B1F1B47-F007-352F-6356-679CDBFA9C25}"/>
              </a:ext>
              <a:ext uri="{C183D7F6-B498-43B3-948B-1728B52AA6E4}">
                <adec:decorative xmlns:adec="http://schemas.microsoft.com/office/drawing/2017/decorative" val="1"/>
              </a:ext>
            </a:extLst>
          </p:cNvPr>
          <p:cNvCxnSpPr>
            <a:cxnSpLocks/>
          </p:cNvCxnSpPr>
          <p:nvPr/>
        </p:nvCxnSpPr>
        <p:spPr>
          <a:xfrm>
            <a:off x="8803309" y="2976615"/>
            <a:ext cx="0" cy="1097261"/>
          </a:xfrm>
          <a:prstGeom prst="line">
            <a:avLst/>
          </a:prstGeom>
          <a:ln w="25400">
            <a:gradFill>
              <a:gsLst>
                <a:gs pos="0">
                  <a:srgbClr val="C03BC4"/>
                </a:gs>
                <a:gs pos="52000">
                  <a:srgbClr val="0078D4"/>
                </a:gs>
                <a:gs pos="48000">
                  <a:srgbClr val="C03BC4"/>
                </a:gs>
                <a:gs pos="100000">
                  <a:srgbClr val="0078D4"/>
                </a:gs>
              </a:gsLst>
              <a:lin ang="5400000" scaled="1"/>
            </a:gra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FCC0211-3009-43E3-C8CD-B16E88B5C76F}"/>
              </a:ext>
            </a:extLst>
          </p:cNvPr>
          <p:cNvSpPr txBox="1"/>
          <p:nvPr/>
        </p:nvSpPr>
        <p:spPr>
          <a:xfrm>
            <a:off x="6752299" y="2186951"/>
            <a:ext cx="4327908" cy="461665"/>
          </a:xfrm>
          <a:prstGeom prst="rect">
            <a:avLst/>
          </a:prstGeom>
          <a:noFill/>
        </p:spPr>
        <p:txBody>
          <a:bodyPr wrap="square" lIns="91440" tIns="45720" rIns="91440" bIns="45720" rtlCol="0" anchor="t">
            <a:spAutoFit/>
          </a:bodyPr>
          <a:lstStyle/>
          <a:p>
            <a:pPr>
              <a:defRPr/>
            </a:pPr>
            <a:r>
              <a:rPr kumimoji="0" lang="en-US" sz="1200" b="0" i="0" u="none" strike="noStrike" kern="1200" cap="none" spc="0" normalizeH="0" baseline="0" noProof="0">
                <a:ln>
                  <a:noFill/>
                </a:ln>
                <a:solidFill>
                  <a:prstClr val="black"/>
                </a:solidFill>
                <a:effectLst/>
                <a:uLnTx/>
                <a:uFillTx/>
                <a:latin typeface="Segoe UI"/>
                <a:ea typeface="+mn-ea"/>
                <a:cs typeface="+mn-cs"/>
              </a:rPr>
              <a:t>Prepare organization and employees for the AI transformation journey</a:t>
            </a:r>
            <a:r>
              <a:rPr lang="en-US" sz="1200">
                <a:solidFill>
                  <a:prstClr val="black"/>
                </a:solidFill>
                <a:latin typeface="Segoe UI"/>
              </a:rPr>
              <a:t> through </a:t>
            </a:r>
            <a:r>
              <a:rPr lang="en-US" sz="1200" b="1">
                <a:solidFill>
                  <a:schemeClr val="accent2"/>
                </a:solidFill>
                <a:latin typeface="Segoe UI"/>
              </a:rPr>
              <a:t>user enablement </a:t>
            </a:r>
            <a:r>
              <a:rPr lang="en-US" sz="1200">
                <a:solidFill>
                  <a:prstClr val="black"/>
                </a:solidFill>
                <a:latin typeface="Segoe UI"/>
              </a:rPr>
              <a:t>programs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71" name="Rectangle: Rounded Corners 15">
            <a:extLst>
              <a:ext uri="{FF2B5EF4-FFF2-40B4-BE49-F238E27FC236}">
                <a16:creationId xmlns:a16="http://schemas.microsoft.com/office/drawing/2014/main" id="{20619163-6CEF-056D-5860-898C41760551}"/>
              </a:ext>
            </a:extLst>
          </p:cNvPr>
          <p:cNvSpPr/>
          <p:nvPr/>
        </p:nvSpPr>
        <p:spPr>
          <a:xfrm>
            <a:off x="6696221" y="3280661"/>
            <a:ext cx="4234217" cy="479142"/>
          </a:xfrm>
          <a:prstGeom prst="roundRect">
            <a:avLst>
              <a:gd name="adj" fmla="val 15277"/>
            </a:avLst>
          </a:prstGeom>
          <a:solidFill>
            <a:schemeClr val="bg1"/>
          </a:solidFill>
          <a:ln>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UI"/>
                <a:ea typeface="+mn-ea"/>
                <a:cs typeface="+mn-cs"/>
              </a:rPr>
              <a:t>Workstreams support each other for maximum value and ROI</a:t>
            </a:r>
          </a:p>
        </p:txBody>
      </p:sp>
      <p:sp>
        <p:nvSpPr>
          <p:cNvPr id="82" name="TextBox 81">
            <a:extLst>
              <a:ext uri="{FF2B5EF4-FFF2-40B4-BE49-F238E27FC236}">
                <a16:creationId xmlns:a16="http://schemas.microsoft.com/office/drawing/2014/main" id="{369F87B3-7589-919C-D129-336DDCCB9459}"/>
              </a:ext>
            </a:extLst>
          </p:cNvPr>
          <p:cNvSpPr txBox="1"/>
          <p:nvPr/>
        </p:nvSpPr>
        <p:spPr>
          <a:xfrm>
            <a:off x="6741353" y="3557731"/>
            <a:ext cx="4138271" cy="153888"/>
          </a:xfrm>
          <a:prstGeom prst="rect">
            <a:avLst/>
          </a:prstGeom>
          <a:noFill/>
        </p:spPr>
        <p:txBody>
          <a:bodyPr wrap="square" lIns="0" tIns="0" rIns="0" bIns="0" rtlCol="0" anchor="t">
            <a:spAutoFit/>
          </a:bodyPr>
          <a:lstStyle/>
          <a:p>
            <a:pPr algn="ctr" defTabSz="914367">
              <a:defRPr/>
            </a:pPr>
            <a:r>
              <a:rPr lang="en-US" sz="1000" spc="-50">
                <a:solidFill>
                  <a:srgbClr val="8661C5"/>
                </a:solidFill>
                <a:latin typeface="Segoe UI Semibold"/>
                <a:cs typeface="Segoe UI Semibold"/>
              </a:rPr>
              <a:t>Get ready  &gt;  Onboard &amp; engage  &gt;  Deliver impact  &gt;  Extend &amp; optimize</a:t>
            </a:r>
          </a:p>
        </p:txBody>
      </p:sp>
      <p:sp>
        <p:nvSpPr>
          <p:cNvPr id="73" name="Rectangle: Rounded Corners 15">
            <a:extLst>
              <a:ext uri="{FF2B5EF4-FFF2-40B4-BE49-F238E27FC236}">
                <a16:creationId xmlns:a16="http://schemas.microsoft.com/office/drawing/2014/main" id="{FD8C9CD4-F68E-DB02-9FED-8CE2DF47573D}"/>
              </a:ext>
              <a:ext uri="{C183D7F6-B498-43B3-948B-1728B52AA6E4}">
                <adec:decorative xmlns:adec="http://schemas.microsoft.com/office/drawing/2017/decorative" val="1"/>
              </a:ext>
            </a:extLst>
          </p:cNvPr>
          <p:cNvSpPr/>
          <p:nvPr/>
        </p:nvSpPr>
        <p:spPr>
          <a:xfrm>
            <a:off x="6696221" y="4208308"/>
            <a:ext cx="4234217" cy="1155663"/>
          </a:xfrm>
          <a:prstGeom prst="roundRect">
            <a:avLst>
              <a:gd name="adj" fmla="val 7992"/>
            </a:avLst>
          </a:prstGeom>
          <a:solidFill>
            <a:schemeClr val="bg1"/>
          </a:solidFill>
          <a:ln>
            <a:solidFill>
              <a:srgbClr val="0078D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74" name="TextBox 73">
            <a:extLst>
              <a:ext uri="{FF2B5EF4-FFF2-40B4-BE49-F238E27FC236}">
                <a16:creationId xmlns:a16="http://schemas.microsoft.com/office/drawing/2014/main" id="{DE484B29-9F40-6B4D-63C8-D1D1C8701067}"/>
              </a:ext>
            </a:extLst>
          </p:cNvPr>
          <p:cNvSpPr txBox="1"/>
          <p:nvPr/>
        </p:nvSpPr>
        <p:spPr>
          <a:xfrm>
            <a:off x="6754584" y="4320241"/>
            <a:ext cx="265124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cs typeface="Segoe UI Semibold"/>
              </a:rPr>
              <a:t>Technical readiness</a:t>
            </a:r>
          </a:p>
        </p:txBody>
      </p:sp>
      <p:grpSp>
        <p:nvGrpSpPr>
          <p:cNvPr id="75" name="Group 74">
            <a:extLst>
              <a:ext uri="{FF2B5EF4-FFF2-40B4-BE49-F238E27FC236}">
                <a16:creationId xmlns:a16="http://schemas.microsoft.com/office/drawing/2014/main" id="{FA9BCEBC-48F4-98F3-3A25-28E88051F1F6}"/>
              </a:ext>
              <a:ext uri="{C183D7F6-B498-43B3-948B-1728B52AA6E4}">
                <adec:decorative xmlns:adec="http://schemas.microsoft.com/office/drawing/2017/decorative" val="1"/>
              </a:ext>
            </a:extLst>
          </p:cNvPr>
          <p:cNvGrpSpPr/>
          <p:nvPr/>
        </p:nvGrpSpPr>
        <p:grpSpPr>
          <a:xfrm>
            <a:off x="10255431" y="4049654"/>
            <a:ext cx="460064" cy="460064"/>
            <a:chOff x="9329369" y="1297527"/>
            <a:chExt cx="556677" cy="556677"/>
          </a:xfrm>
        </p:grpSpPr>
        <p:sp>
          <p:nvSpPr>
            <p:cNvPr id="77" name="Oval 76">
              <a:extLst>
                <a:ext uri="{FF2B5EF4-FFF2-40B4-BE49-F238E27FC236}">
                  <a16:creationId xmlns:a16="http://schemas.microsoft.com/office/drawing/2014/main" id="{5AA2AFC7-25E7-1142-BBA8-57BF05990F41}"/>
                </a:ext>
              </a:extLst>
            </p:cNvPr>
            <p:cNvSpPr/>
            <p:nvPr/>
          </p:nvSpPr>
          <p:spPr>
            <a:xfrm>
              <a:off x="9329369" y="1297527"/>
              <a:ext cx="556677" cy="556677"/>
            </a:xfrm>
            <a:prstGeom prst="ellipse">
              <a:avLst/>
            </a:prstGeom>
            <a:solidFill>
              <a:schemeClr val="bg1"/>
            </a:solidFill>
            <a:ln>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78" name="Picture 77">
              <a:extLst>
                <a:ext uri="{FF2B5EF4-FFF2-40B4-BE49-F238E27FC236}">
                  <a16:creationId xmlns:a16="http://schemas.microsoft.com/office/drawing/2014/main" id="{DA842DD9-C758-D124-1C56-3702E2297EA7}"/>
                </a:ext>
              </a:extLst>
            </p:cNvPr>
            <p:cNvPicPr>
              <a:picLocks/>
            </p:cNvPicPr>
            <p:nvPr/>
          </p:nvPicPr>
          <p:blipFill>
            <a:blip r:embed="rId3">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sp>
        <p:nvSpPr>
          <p:cNvPr id="76" name="TextBox 75">
            <a:extLst>
              <a:ext uri="{FF2B5EF4-FFF2-40B4-BE49-F238E27FC236}">
                <a16:creationId xmlns:a16="http://schemas.microsoft.com/office/drawing/2014/main" id="{DEA960E5-DD1D-A8B1-5529-D48AA3714650}"/>
              </a:ext>
            </a:extLst>
          </p:cNvPr>
          <p:cNvSpPr txBox="1"/>
          <p:nvPr/>
        </p:nvSpPr>
        <p:spPr>
          <a:xfrm>
            <a:off x="6751593" y="4698859"/>
            <a:ext cx="4540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Address technical deployment and optimization, including governance, security, compliance, and management</a:t>
            </a:r>
          </a:p>
        </p:txBody>
      </p:sp>
      <p:grpSp>
        <p:nvGrpSpPr>
          <p:cNvPr id="79" name="Group 78" descr="Straight arrow indicating that the leadership journey is a third workstream that is critical from start as well.">
            <a:extLst>
              <a:ext uri="{FF2B5EF4-FFF2-40B4-BE49-F238E27FC236}">
                <a16:creationId xmlns:a16="http://schemas.microsoft.com/office/drawing/2014/main" id="{D646473C-89AE-DB5E-7C24-0E483FC8D12E}"/>
              </a:ext>
            </a:extLst>
          </p:cNvPr>
          <p:cNvGrpSpPr/>
          <p:nvPr/>
        </p:nvGrpSpPr>
        <p:grpSpPr>
          <a:xfrm>
            <a:off x="915900" y="5478779"/>
            <a:ext cx="10360200" cy="519351"/>
            <a:chOff x="915900" y="5478779"/>
            <a:chExt cx="10360200" cy="519351"/>
          </a:xfrm>
        </p:grpSpPr>
        <p:cxnSp>
          <p:nvCxnSpPr>
            <p:cNvPr id="80" name="Straight Arrow Connector 79">
              <a:extLst>
                <a:ext uri="{FF2B5EF4-FFF2-40B4-BE49-F238E27FC236}">
                  <a16:creationId xmlns:a16="http://schemas.microsoft.com/office/drawing/2014/main" id="{0ADCBEF5-1B02-56A5-277E-DAEC564B874C}"/>
                </a:ext>
              </a:extLst>
            </p:cNvPr>
            <p:cNvCxnSpPr>
              <a:cxnSpLocks/>
            </p:cNvCxnSpPr>
            <p:nvPr/>
          </p:nvCxnSpPr>
          <p:spPr>
            <a:xfrm>
              <a:off x="915900" y="5738454"/>
              <a:ext cx="10360200" cy="0"/>
            </a:xfrm>
            <a:prstGeom prst="straightConnector1">
              <a:avLst/>
            </a:prstGeom>
            <a:ln w="25400">
              <a:solidFill>
                <a:srgbClr val="8661C5"/>
              </a:soli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81" name="Rounded Rectangle 80">
              <a:extLst>
                <a:ext uri="{FF2B5EF4-FFF2-40B4-BE49-F238E27FC236}">
                  <a16:creationId xmlns:a16="http://schemas.microsoft.com/office/drawing/2014/main" id="{284EF3E0-C826-339D-4453-F367604CA73D}"/>
                </a:ext>
              </a:extLst>
            </p:cNvPr>
            <p:cNvSpPr/>
            <p:nvPr/>
          </p:nvSpPr>
          <p:spPr>
            <a:xfrm>
              <a:off x="4844066" y="5478779"/>
              <a:ext cx="2503869" cy="51935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a:solidFill>
                    <a:schemeClr val="bg1"/>
                  </a:solidFill>
                  <a:latin typeface="Segoe UI Semibold" panose="020B0502040204020203" pitchFamily="34" charset="0"/>
                  <a:cs typeface="Segoe UI Semibold" panose="020B0502040204020203" pitchFamily="34" charset="0"/>
                </a:rPr>
                <a:t>Leadership journey</a:t>
              </a:r>
            </a:p>
          </p:txBody>
        </p:sp>
      </p:grpSp>
    </p:spTree>
    <p:extLst>
      <p:ext uri="{BB962C8B-B14F-4D97-AF65-F5344CB8AC3E}">
        <p14:creationId xmlns:p14="http://schemas.microsoft.com/office/powerpoint/2010/main" val="1965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1" y="727144"/>
            <a:ext cx="11011601" cy="553998"/>
          </a:xfrm>
        </p:spPr>
        <p:txBody>
          <a:bodyPr vert="horz" lIns="0" tIns="45720" rIns="0" bIns="45720" rtlCol="0" anchor="t">
            <a:noAutofit/>
          </a:bodyPr>
          <a:lstStyle/>
          <a:p>
            <a:pPr>
              <a:spcBef>
                <a:spcPts val="1200"/>
              </a:spcBef>
              <a:spcAft>
                <a:spcPts val="600"/>
              </a:spcAft>
            </a:pPr>
            <a:r>
              <a:rPr lang="en-US" sz="3600"/>
              <a:t>Copilot Dashboard</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1" y="1486370"/>
            <a:ext cx="4606088" cy="4397794"/>
          </a:xfrm>
          <a:prstGeom prst="rect">
            <a:avLst/>
          </a:prstGeom>
        </p:spPr>
        <p:txBody>
          <a:bodyPr vert="horz" lIns="0" tIns="0" rIns="0" bIns="0" rtlCol="0">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Measure Copilot adoption and impact</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Pre-built dashboard for business leaders to prepare for their Copilot rollout, understand and drive usage and adoption, and measure the impact of their investments.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Access directly at </a:t>
            </a:r>
            <a:r>
              <a:rPr kumimoji="0" lang="en-US" sz="1400" b="1" i="0" u="none" strike="noStrike" kern="1200" cap="none" spc="0" normalizeH="0" baseline="0" noProof="0">
                <a:ln>
                  <a:noFill/>
                </a:ln>
                <a:solidFill>
                  <a:srgbClr val="C03BC4"/>
                </a:solidFill>
                <a:effectLst/>
                <a:uLnTx/>
                <a:uFillTx/>
                <a:latin typeface="Segoe UI"/>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aka.ms/CopilotDashboard</a:t>
            </a:r>
            <a:endParaRPr kumimoji="0" lang="en-US" sz="1400" b="1" i="0" u="none" strike="noStrike" kern="1200" cap="none" spc="0" normalizeH="0" baseline="0" noProof="0">
              <a:ln>
                <a:noFill/>
              </a:ln>
              <a:solidFill>
                <a:srgbClr val="C03BC4"/>
              </a:solidFill>
              <a:effectLst/>
              <a:uLnTx/>
              <a:uFillTx/>
              <a:latin typeface="Segoe UI"/>
              <a:ea typeface="+mn-ea"/>
              <a:cs typeface="Segoe UI Semibold" panose="020B0502040204020203"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Readiness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 see licensing and copilot activation status across the tenant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Adoption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 see Copilot trends and usage down to the app feature level, with filters to drill down by group, organization, and job function.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Impact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 view Copilot actions by productivity categories, Copilot assisted hours and related value calculator and how Copilot usage is correlated with behavioral patterns in your business. Sentiment data from uploaded survey results is also available.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Learning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for research and best practices to inform your AI journey</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 the </a:t>
            </a:r>
            <a:r>
              <a:rPr kumimoji="0" lang="en-US" sz="14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Copilot Dashboard metrics eBook</a:t>
            </a:r>
            <a:r>
              <a:rPr kumimoji="0" lang="en-US" sz="14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help understand and interpret the data</a:t>
            </a:r>
          </a:p>
        </p:txBody>
      </p:sp>
      <p:pic>
        <p:nvPicPr>
          <p:cNvPr id="3" name="Picture 2">
            <a:extLst>
              <a:ext uri="{FF2B5EF4-FFF2-40B4-BE49-F238E27FC236}">
                <a16:creationId xmlns:a16="http://schemas.microsoft.com/office/drawing/2014/main" id="{FEFFDB01-0E07-1A2A-ACBC-1ABB2111286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26657" y="224259"/>
            <a:ext cx="3144838" cy="614990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6FA3A19-9DAB-D117-F68D-B64E2C3F022A}"/>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613623" y="1323486"/>
            <a:ext cx="2675417" cy="3019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4E4A5FE-326F-F8A0-7D30-912EE0602D52}"/>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6937028" y="3056492"/>
            <a:ext cx="2704023" cy="3319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oup 7">
            <a:extLst>
              <a:ext uri="{FF2B5EF4-FFF2-40B4-BE49-F238E27FC236}">
                <a16:creationId xmlns:a16="http://schemas.microsoft.com/office/drawing/2014/main" id="{36341AF3-4150-5800-ECCB-9E726CCE3B29}"/>
              </a:ext>
              <a:ext uri="{C183D7F6-B498-43B3-948B-1728B52AA6E4}">
                <adec:decorative xmlns:adec="http://schemas.microsoft.com/office/drawing/2017/decorative" val="1"/>
              </a:ext>
            </a:extLst>
          </p:cNvPr>
          <p:cNvGrpSpPr/>
          <p:nvPr/>
        </p:nvGrpSpPr>
        <p:grpSpPr>
          <a:xfrm>
            <a:off x="10899570" y="5465863"/>
            <a:ext cx="1396589" cy="1496037"/>
            <a:chOff x="8577565" y="2133600"/>
            <a:chExt cx="2743200" cy="2743200"/>
          </a:xfrm>
        </p:grpSpPr>
        <p:sp>
          <p:nvSpPr>
            <p:cNvPr id="10" name="Oval 9">
              <a:extLst>
                <a:ext uri="{FF2B5EF4-FFF2-40B4-BE49-F238E27FC236}">
                  <a16:creationId xmlns:a16="http://schemas.microsoft.com/office/drawing/2014/main" id="{0F679EC7-7DF1-3107-A300-0EF117B8B84B}"/>
                </a:ext>
                <a:ext uri="{C183D7F6-B498-43B3-948B-1728B52AA6E4}">
                  <adec:decorative xmlns:adec="http://schemas.microsoft.com/office/drawing/2017/decorative" val="1"/>
                </a:ext>
              </a:extLst>
            </p:cNvPr>
            <p:cNvSpPr/>
            <p:nvPr/>
          </p:nvSpPr>
          <p:spPr bwMode="auto">
            <a:xfrm>
              <a:off x="8577565" y="2133600"/>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Graphic 10">
              <a:extLst>
                <a:ext uri="{FF2B5EF4-FFF2-40B4-BE49-F238E27FC236}">
                  <a16:creationId xmlns:a16="http://schemas.microsoft.com/office/drawing/2014/main" id="{FD6C79BA-FDED-7178-11F8-E26B4B7236A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9938" y="2659195"/>
              <a:ext cx="1692011" cy="1692011"/>
            </a:xfrm>
            <a:prstGeom prst="rect">
              <a:avLst/>
            </a:prstGeom>
          </p:spPr>
        </p:pic>
      </p:grpSp>
      <p:sp>
        <p:nvSpPr>
          <p:cNvPr id="2" name="Rectangle: Rounded Corners 1">
            <a:extLst>
              <a:ext uri="{FF2B5EF4-FFF2-40B4-BE49-F238E27FC236}">
                <a16:creationId xmlns:a16="http://schemas.microsoft.com/office/drawing/2014/main" id="{35158F0E-2B6F-4FC0-8868-AAE7355B22E2}"/>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Tree>
    <p:extLst>
      <p:ext uri="{BB962C8B-B14F-4D97-AF65-F5344CB8AC3E}">
        <p14:creationId xmlns:p14="http://schemas.microsoft.com/office/powerpoint/2010/main" val="14037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EBFFE7-9D21-3160-B4A6-84A90A5A5D96}"/>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10" name="Rounded Rectangle 1">
            <a:extLst>
              <a:ext uri="{FF2B5EF4-FFF2-40B4-BE49-F238E27FC236}">
                <a16:creationId xmlns:a16="http://schemas.microsoft.com/office/drawing/2014/main" id="{6E97B667-885D-0A70-769C-797BD2039528}"/>
              </a:ext>
              <a:ext uri="{C183D7F6-B498-43B3-948B-1728B52AA6E4}">
                <adec:decorative xmlns:adec="http://schemas.microsoft.com/office/drawing/2017/decorative" val="1"/>
              </a:ext>
            </a:extLst>
          </p:cNvPr>
          <p:cNvSpPr/>
          <p:nvPr/>
        </p:nvSpPr>
        <p:spPr bwMode="auto">
          <a:xfrm>
            <a:off x="4583151" y="916732"/>
            <a:ext cx="7113549"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Title 6">
            <a:extLst>
              <a:ext uri="{FF2B5EF4-FFF2-40B4-BE49-F238E27FC236}">
                <a16:creationId xmlns:a16="http://schemas.microsoft.com/office/drawing/2014/main" id="{E9ADE0FF-876E-3FA1-FD6A-C55DDC8D8E7B}"/>
              </a:ext>
            </a:extLst>
          </p:cNvPr>
          <p:cNvSpPr txBox="1">
            <a:spLocks noGrp="1"/>
          </p:cNvSpPr>
          <p:nvPr>
            <p:ph type="title"/>
          </p:nvPr>
        </p:nvSpPr>
        <p:spPr>
          <a:xfrm>
            <a:off x="569911" y="3384610"/>
            <a:ext cx="3595979" cy="615553"/>
          </a:xfrm>
          <a:prstGeom prst="rect">
            <a:avLst/>
          </a:prstGeom>
          <a:noFill/>
          <a:ln>
            <a:noFill/>
            <a:prstDash/>
          </a:ln>
          <a:effectLst/>
        </p:spPr>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solidFill>
                  <a:schemeClr val="tx1"/>
                </a:solidFill>
                <a:effectLst/>
                <a:uLnTx/>
                <a:uFillTx/>
                <a:latin typeface="+mj-lt"/>
                <a:ea typeface="+mn-ea"/>
                <a:cs typeface="Segoe UI" pitchFamily="34" charset="0"/>
              </a:rPr>
              <a:t>Extend &amp; optimize</a:t>
            </a:r>
          </a:p>
        </p:txBody>
      </p:sp>
      <p:sp>
        <p:nvSpPr>
          <p:cNvPr id="14" name="TextBox 13">
            <a:extLst>
              <a:ext uri="{FF2B5EF4-FFF2-40B4-BE49-F238E27FC236}">
                <a16:creationId xmlns:a16="http://schemas.microsoft.com/office/drawing/2014/main" id="{48233995-602D-9529-B185-6EB802923F2B}"/>
              </a:ext>
            </a:extLst>
          </p:cNvPr>
          <p:cNvSpPr txBox="1"/>
          <p:nvPr/>
        </p:nvSpPr>
        <p:spPr>
          <a:xfrm>
            <a:off x="5076393" y="2005695"/>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Explore</a:t>
            </a:r>
          </a:p>
        </p:txBody>
      </p:sp>
      <p:sp>
        <p:nvSpPr>
          <p:cNvPr id="29" name="TextBox 28">
            <a:extLst>
              <a:ext uri="{FF2B5EF4-FFF2-40B4-BE49-F238E27FC236}">
                <a16:creationId xmlns:a16="http://schemas.microsoft.com/office/drawing/2014/main" id="{E7E82B59-13FC-3F1B-1709-3D6A32DB9A5B}"/>
              </a:ext>
            </a:extLst>
          </p:cNvPr>
          <p:cNvSpPr txBox="1"/>
          <p:nvPr/>
        </p:nvSpPr>
        <p:spPr>
          <a:xfrm>
            <a:off x="6343390" y="1380754"/>
            <a:ext cx="3168488"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Identify new high value scenarios</a:t>
            </a:r>
          </a:p>
        </p:txBody>
      </p:sp>
      <p:sp>
        <p:nvSpPr>
          <p:cNvPr id="35" name="TextBox 34">
            <a:extLst>
              <a:ext uri="{FF2B5EF4-FFF2-40B4-BE49-F238E27FC236}">
                <a16:creationId xmlns:a16="http://schemas.microsoft.com/office/drawing/2014/main" id="{1866908A-4699-2EFA-E4E5-7D159A4C6622}"/>
              </a:ext>
            </a:extLst>
          </p:cNvPr>
          <p:cNvSpPr txBox="1"/>
          <p:nvPr/>
        </p:nvSpPr>
        <p:spPr>
          <a:xfrm>
            <a:off x="6343390" y="1767865"/>
            <a:ext cx="4936049" cy="818686"/>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Gather data from service health reviews</a:t>
            </a:r>
          </a:p>
          <a:p>
            <a:pPr marL="231775" indent="-231775" algn="l">
              <a:buFont typeface="System Font Regular"/>
              <a:buChar char="・"/>
            </a:pPr>
            <a:r>
              <a:rPr lang="en-US" sz="1600" b="0" cap="none">
                <a:solidFill>
                  <a:prstClr val="black"/>
                </a:solidFill>
                <a:latin typeface="Segoe UI"/>
                <a:cs typeface="+mn-cs"/>
              </a:rPr>
              <a:t>Prioritize via AI Council and leadership engagement</a:t>
            </a:r>
          </a:p>
          <a:p>
            <a:pPr marL="231775" indent="-231775" algn="l">
              <a:buFont typeface="System Font Regular"/>
              <a:buChar char="・"/>
            </a:pPr>
            <a:r>
              <a:rPr lang="en-US" sz="1600" b="0" cap="none">
                <a:solidFill>
                  <a:prstClr val="black"/>
                </a:solidFill>
                <a:latin typeface="Segoe UI"/>
                <a:cs typeface="+mn-cs"/>
              </a:rPr>
              <a:t>Skill/acquire talent for extensibility opportunities</a:t>
            </a:r>
          </a:p>
        </p:txBody>
      </p:sp>
      <p:sp>
        <p:nvSpPr>
          <p:cNvPr id="36" name="Graphic 49">
            <a:extLst>
              <a:ext uri="{FF2B5EF4-FFF2-40B4-BE49-F238E27FC236}">
                <a16:creationId xmlns:a16="http://schemas.microsoft.com/office/drawing/2014/main" id="{40E489DB-C2B7-3170-0C3C-975225CD4E9C}"/>
              </a:ext>
              <a:ext uri="{C183D7F6-B498-43B3-948B-1728B52AA6E4}">
                <adec:decorative xmlns:adec="http://schemas.microsoft.com/office/drawing/2017/decorative" val="1"/>
              </a:ext>
            </a:extLst>
          </p:cNvPr>
          <p:cNvSpPr>
            <a:spLocks noChangeAspect="1"/>
          </p:cNvSpPr>
          <p:nvPr/>
        </p:nvSpPr>
        <p:spPr>
          <a:xfrm>
            <a:off x="5076393" y="1477124"/>
            <a:ext cx="421729" cy="421388"/>
          </a:xfrm>
          <a:custGeom>
            <a:avLst/>
            <a:gdLst>
              <a:gd name="connsiteX0" fmla="*/ 23884 w 331098"/>
              <a:gd name="connsiteY0" fmla="*/ 131486 h 330830"/>
              <a:gd name="connsiteX1" fmla="*/ 23811 w 331098"/>
              <a:gd name="connsiteY1" fmla="*/ 246631 h 330830"/>
              <a:gd name="connsiteX2" fmla="*/ 126907 w 331098"/>
              <a:gd name="connsiteY2" fmla="*/ 256624 h 330830"/>
              <a:gd name="connsiteX3" fmla="*/ 197253 w 331098"/>
              <a:gd name="connsiteY3" fmla="*/ 326987 h 330830"/>
              <a:gd name="connsiteX4" fmla="*/ 215321 w 331098"/>
              <a:gd name="connsiteY4" fmla="*/ 327188 h 330830"/>
              <a:gd name="connsiteX5" fmla="*/ 216575 w 331098"/>
              <a:gd name="connsiteY5" fmla="*/ 310342 h 330830"/>
              <a:gd name="connsiteX6" fmla="*/ 215336 w 331098"/>
              <a:gd name="connsiteY6" fmla="*/ 308904 h 330830"/>
              <a:gd name="connsiteX7" fmla="*/ 145618 w 331098"/>
              <a:gd name="connsiteY7" fmla="*/ 239186 h 330830"/>
              <a:gd name="connsiteX8" fmla="*/ 131225 w 331098"/>
              <a:gd name="connsiteY8" fmla="*/ 124920 h 330830"/>
              <a:gd name="connsiteX9" fmla="*/ 23884 w 331098"/>
              <a:gd name="connsiteY9" fmla="*/ 131486 h 330830"/>
              <a:gd name="connsiteX10" fmla="*/ 242277 w 331098"/>
              <a:gd name="connsiteY10" fmla="*/ 239666 h 330830"/>
              <a:gd name="connsiteX11" fmla="*/ 226542 w 331098"/>
              <a:gd name="connsiteY11" fmla="*/ 296756 h 330830"/>
              <a:gd name="connsiteX12" fmla="*/ 227021 w 331098"/>
              <a:gd name="connsiteY12" fmla="*/ 297219 h 330830"/>
              <a:gd name="connsiteX13" fmla="*/ 229088 w 331098"/>
              <a:gd name="connsiteY13" fmla="*/ 299533 h 330830"/>
              <a:gd name="connsiteX14" fmla="*/ 235335 w 331098"/>
              <a:gd name="connsiteY14" fmla="*/ 315268 h 330830"/>
              <a:gd name="connsiteX15" fmla="*/ 313450 w 331098"/>
              <a:gd name="connsiteY15" fmla="*/ 239666 h 330830"/>
              <a:gd name="connsiteX16" fmla="*/ 242277 w 331098"/>
              <a:gd name="connsiteY16" fmla="*/ 239666 h 330830"/>
              <a:gd name="connsiteX17" fmla="*/ 169485 w 331098"/>
              <a:gd name="connsiteY17" fmla="*/ 239649 h 330830"/>
              <a:gd name="connsiteX18" fmla="*/ 207237 w 331098"/>
              <a:gd name="connsiteY18" fmla="*/ 277450 h 330830"/>
              <a:gd name="connsiteX19" fmla="*/ 215997 w 331098"/>
              <a:gd name="connsiteY19" fmla="*/ 244525 h 330830"/>
              <a:gd name="connsiteX20" fmla="*/ 216939 w 331098"/>
              <a:gd name="connsiteY20" fmla="*/ 239666 h 330830"/>
              <a:gd name="connsiteX21" fmla="*/ 169502 w 331098"/>
              <a:gd name="connsiteY21" fmla="*/ 239649 h 330830"/>
              <a:gd name="connsiteX22" fmla="*/ 120957 w 331098"/>
              <a:gd name="connsiteY22" fmla="*/ 149568 h 330830"/>
              <a:gd name="connsiteX23" fmla="*/ 122138 w 331098"/>
              <a:gd name="connsiteY23" fmla="*/ 228567 h 330830"/>
              <a:gd name="connsiteX24" fmla="*/ 43139 w 331098"/>
              <a:gd name="connsiteY24" fmla="*/ 229748 h 330830"/>
              <a:gd name="connsiteX25" fmla="*/ 41950 w 331098"/>
              <a:gd name="connsiteY25" fmla="*/ 228558 h 330830"/>
              <a:gd name="connsiteX26" fmla="*/ 42281 w 331098"/>
              <a:gd name="connsiteY26" fmla="*/ 149551 h 330830"/>
              <a:gd name="connsiteX27" fmla="*/ 120957 w 331098"/>
              <a:gd name="connsiteY27" fmla="*/ 149551 h 330830"/>
              <a:gd name="connsiteX28" fmla="*/ 222377 w 331098"/>
              <a:gd name="connsiteY28" fmla="*/ 132213 h 330830"/>
              <a:gd name="connsiteX29" fmla="*/ 161221 w 331098"/>
              <a:gd name="connsiteY29" fmla="*/ 132213 h 330830"/>
              <a:gd name="connsiteX30" fmla="*/ 175964 w 331098"/>
              <a:gd name="connsiteY30" fmla="*/ 214856 h 330830"/>
              <a:gd name="connsiteX31" fmla="*/ 220757 w 331098"/>
              <a:gd name="connsiteY31" fmla="*/ 214873 h 330830"/>
              <a:gd name="connsiteX32" fmla="*/ 222939 w 331098"/>
              <a:gd name="connsiteY32" fmla="*/ 140295 h 330830"/>
              <a:gd name="connsiteX33" fmla="*/ 222377 w 331098"/>
              <a:gd name="connsiteY33" fmla="*/ 132213 h 330830"/>
              <a:gd name="connsiteX34" fmla="*/ 247286 w 331098"/>
              <a:gd name="connsiteY34" fmla="*/ 132213 h 330830"/>
              <a:gd name="connsiteX35" fmla="*/ 246740 w 331098"/>
              <a:gd name="connsiteY35" fmla="*/ 205270 h 330830"/>
              <a:gd name="connsiteX36" fmla="*/ 245798 w 331098"/>
              <a:gd name="connsiteY36" fmla="*/ 214856 h 330830"/>
              <a:gd name="connsiteX37" fmla="*/ 323516 w 331098"/>
              <a:gd name="connsiteY37" fmla="*/ 214856 h 330830"/>
              <a:gd name="connsiteX38" fmla="*/ 327780 w 331098"/>
              <a:gd name="connsiteY38" fmla="*/ 132213 h 330830"/>
              <a:gd name="connsiteX39" fmla="*/ 247286 w 331098"/>
              <a:gd name="connsiteY39" fmla="*/ 132213 h 330830"/>
              <a:gd name="connsiteX40" fmla="*/ 212658 w 331098"/>
              <a:gd name="connsiteY40" fmla="*/ 6711 h 330830"/>
              <a:gd name="connsiteX41" fmla="*/ 243782 w 331098"/>
              <a:gd name="connsiteY41" fmla="*/ 100164 h 330830"/>
              <a:gd name="connsiteX42" fmla="*/ 244806 w 331098"/>
              <a:gd name="connsiteY42" fmla="*/ 107436 h 330830"/>
              <a:gd name="connsiteX43" fmla="*/ 320673 w 331098"/>
              <a:gd name="connsiteY43" fmla="*/ 107436 h 330830"/>
              <a:gd name="connsiteX44" fmla="*/ 219699 w 331098"/>
              <a:gd name="connsiteY44" fmla="*/ 8959 h 330830"/>
              <a:gd name="connsiteX45" fmla="*/ 214675 w 331098"/>
              <a:gd name="connsiteY45" fmla="*/ 7306 h 330830"/>
              <a:gd name="connsiteX46" fmla="*/ 212658 w 331098"/>
              <a:gd name="connsiteY46" fmla="*/ 6711 h 330830"/>
              <a:gd name="connsiteX47" fmla="*/ 165783 w 331098"/>
              <a:gd name="connsiteY47" fmla="*/ 0 h 330830"/>
              <a:gd name="connsiteX48" fmla="*/ 113585 w 331098"/>
              <a:gd name="connsiteY48" fmla="*/ 96511 h 330830"/>
              <a:gd name="connsiteX49" fmla="*/ 135585 w 331098"/>
              <a:gd name="connsiteY49" fmla="*/ 107387 h 330830"/>
              <a:gd name="connsiteX50" fmla="*/ 219683 w 331098"/>
              <a:gd name="connsiteY50" fmla="*/ 107403 h 330830"/>
              <a:gd name="connsiteX51" fmla="*/ 165783 w 331098"/>
              <a:gd name="connsiteY51" fmla="*/ 0 h 330830"/>
              <a:gd name="connsiteX52" fmla="*/ 118891 w 331098"/>
              <a:gd name="connsiteY52" fmla="*/ 6694 h 330830"/>
              <a:gd name="connsiteX53" fmla="*/ 10876 w 331098"/>
              <a:gd name="connsiteY53" fmla="*/ 107403 h 330830"/>
              <a:gd name="connsiteX54" fmla="*/ 27322 w 331098"/>
              <a:gd name="connsiteY54" fmla="*/ 107403 h 330830"/>
              <a:gd name="connsiteX55" fmla="*/ 89189 w 331098"/>
              <a:gd name="connsiteY55" fmla="*/ 91404 h 330830"/>
              <a:gd name="connsiteX56" fmla="*/ 114428 w 331098"/>
              <a:gd name="connsiteY56" fmla="*/ 14049 h 330830"/>
              <a:gd name="connsiteX57" fmla="*/ 117106 w 331098"/>
              <a:gd name="connsiteY57" fmla="*/ 9504 h 330830"/>
              <a:gd name="connsiteX58" fmla="*/ 118891 w 331098"/>
              <a:gd name="connsiteY58" fmla="*/ 6694 h 33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31098" h="330830">
                <a:moveTo>
                  <a:pt x="23884" y="131486"/>
                </a:moveTo>
                <a:cubicBezTo>
                  <a:pt x="-7933" y="163262"/>
                  <a:pt x="-7966" y="214815"/>
                  <a:pt x="23811" y="246631"/>
                </a:cubicBezTo>
                <a:cubicBezTo>
                  <a:pt x="51354" y="274211"/>
                  <a:pt x="94580" y="278399"/>
                  <a:pt x="126907" y="256624"/>
                </a:cubicBezTo>
                <a:lnTo>
                  <a:pt x="197253" y="326987"/>
                </a:lnTo>
                <a:cubicBezTo>
                  <a:pt x="202187" y="332031"/>
                  <a:pt x="210276" y="332122"/>
                  <a:pt x="215321" y="327188"/>
                </a:cubicBezTo>
                <a:cubicBezTo>
                  <a:pt x="219922" y="322691"/>
                  <a:pt x="220460" y="315473"/>
                  <a:pt x="216575" y="310342"/>
                </a:cubicBezTo>
                <a:lnTo>
                  <a:pt x="215336" y="308904"/>
                </a:lnTo>
                <a:lnTo>
                  <a:pt x="145618" y="239186"/>
                </a:lnTo>
                <a:cubicBezTo>
                  <a:pt x="173198" y="203658"/>
                  <a:pt x="166753" y="152500"/>
                  <a:pt x="131225" y="124920"/>
                </a:cubicBezTo>
                <a:cubicBezTo>
                  <a:pt x="98882" y="99814"/>
                  <a:pt x="52926" y="102624"/>
                  <a:pt x="23884" y="131486"/>
                </a:cubicBezTo>
                <a:close/>
                <a:moveTo>
                  <a:pt x="242277" y="239666"/>
                </a:moveTo>
                <a:cubicBezTo>
                  <a:pt x="238559" y="260938"/>
                  <a:pt x="233220" y="280260"/>
                  <a:pt x="226542" y="296756"/>
                </a:cubicBezTo>
                <a:lnTo>
                  <a:pt x="227021" y="297219"/>
                </a:lnTo>
                <a:lnTo>
                  <a:pt x="229088" y="299533"/>
                </a:lnTo>
                <a:cubicBezTo>
                  <a:pt x="232724" y="304408"/>
                  <a:pt x="234773" y="309846"/>
                  <a:pt x="235335" y="315268"/>
                </a:cubicBezTo>
                <a:cubicBezTo>
                  <a:pt x="269128" y="299559"/>
                  <a:pt x="296645" y="272926"/>
                  <a:pt x="313450" y="239666"/>
                </a:cubicBezTo>
                <a:lnTo>
                  <a:pt x="242277" y="239666"/>
                </a:lnTo>
                <a:close/>
                <a:moveTo>
                  <a:pt x="169485" y="239649"/>
                </a:moveTo>
                <a:lnTo>
                  <a:pt x="207237" y="277450"/>
                </a:lnTo>
                <a:cubicBezTo>
                  <a:pt x="210575" y="267533"/>
                  <a:pt x="213534" y="256492"/>
                  <a:pt x="215997" y="244525"/>
                </a:cubicBezTo>
                <a:lnTo>
                  <a:pt x="216939" y="239666"/>
                </a:lnTo>
                <a:lnTo>
                  <a:pt x="169502" y="239649"/>
                </a:lnTo>
                <a:close/>
                <a:moveTo>
                  <a:pt x="120957" y="149568"/>
                </a:moveTo>
                <a:cubicBezTo>
                  <a:pt x="143099" y="171057"/>
                  <a:pt x="143628" y="206425"/>
                  <a:pt x="122138" y="228567"/>
                </a:cubicBezTo>
                <a:cubicBezTo>
                  <a:pt x="100650" y="250708"/>
                  <a:pt x="65281" y="251237"/>
                  <a:pt x="43139" y="229748"/>
                </a:cubicBezTo>
                <a:cubicBezTo>
                  <a:pt x="42737" y="229357"/>
                  <a:pt x="42340" y="228962"/>
                  <a:pt x="41950" y="228558"/>
                </a:cubicBezTo>
                <a:cubicBezTo>
                  <a:pt x="20224" y="206650"/>
                  <a:pt x="20372" y="171277"/>
                  <a:pt x="42281" y="149551"/>
                </a:cubicBezTo>
                <a:cubicBezTo>
                  <a:pt x="64060" y="127954"/>
                  <a:pt x="99178" y="127954"/>
                  <a:pt x="120957" y="149551"/>
                </a:cubicBezTo>
                <a:close/>
                <a:moveTo>
                  <a:pt x="222377" y="132213"/>
                </a:moveTo>
                <a:lnTo>
                  <a:pt x="161221" y="132213"/>
                </a:lnTo>
                <a:cubicBezTo>
                  <a:pt x="178270" y="156160"/>
                  <a:pt x="183680" y="186491"/>
                  <a:pt x="175964" y="214856"/>
                </a:cubicBezTo>
                <a:lnTo>
                  <a:pt x="220757" y="214873"/>
                </a:lnTo>
                <a:cubicBezTo>
                  <a:pt x="223645" y="190124"/>
                  <a:pt x="224374" y="165171"/>
                  <a:pt x="222939" y="140295"/>
                </a:cubicBezTo>
                <a:lnTo>
                  <a:pt x="222377" y="132213"/>
                </a:lnTo>
                <a:close/>
                <a:moveTo>
                  <a:pt x="247286" y="132213"/>
                </a:moveTo>
                <a:cubicBezTo>
                  <a:pt x="249018" y="156541"/>
                  <a:pt x="248834" y="180969"/>
                  <a:pt x="246740" y="205270"/>
                </a:cubicBezTo>
                <a:lnTo>
                  <a:pt x="245798" y="214856"/>
                </a:lnTo>
                <a:lnTo>
                  <a:pt x="323516" y="214856"/>
                </a:lnTo>
                <a:cubicBezTo>
                  <a:pt x="331888" y="188109"/>
                  <a:pt x="333355" y="159678"/>
                  <a:pt x="327780" y="132213"/>
                </a:cubicBezTo>
                <a:lnTo>
                  <a:pt x="247286" y="132213"/>
                </a:lnTo>
                <a:close/>
                <a:moveTo>
                  <a:pt x="212658" y="6711"/>
                </a:moveTo>
                <a:cubicBezTo>
                  <a:pt x="227203" y="29024"/>
                  <a:pt x="238046" y="61735"/>
                  <a:pt x="243782" y="100164"/>
                </a:cubicBezTo>
                <a:lnTo>
                  <a:pt x="244806" y="107436"/>
                </a:lnTo>
                <a:lnTo>
                  <a:pt x="320673" y="107436"/>
                </a:lnTo>
                <a:cubicBezTo>
                  <a:pt x="303354" y="61216"/>
                  <a:pt x="266338" y="25116"/>
                  <a:pt x="219699" y="8959"/>
                </a:cubicBezTo>
                <a:lnTo>
                  <a:pt x="214675" y="7306"/>
                </a:lnTo>
                <a:lnTo>
                  <a:pt x="212658" y="6711"/>
                </a:lnTo>
                <a:close/>
                <a:moveTo>
                  <a:pt x="165783" y="0"/>
                </a:moveTo>
                <a:cubicBezTo>
                  <a:pt x="144676" y="0"/>
                  <a:pt x="123453" y="39371"/>
                  <a:pt x="113585" y="96511"/>
                </a:cubicBezTo>
                <a:cubicBezTo>
                  <a:pt x="121255" y="99155"/>
                  <a:pt x="128659" y="102792"/>
                  <a:pt x="135585" y="107387"/>
                </a:cubicBezTo>
                <a:lnTo>
                  <a:pt x="219683" y="107403"/>
                </a:lnTo>
                <a:cubicBezTo>
                  <a:pt x="210757" y="44446"/>
                  <a:pt x="188196" y="0"/>
                  <a:pt x="165783" y="0"/>
                </a:cubicBezTo>
                <a:close/>
                <a:moveTo>
                  <a:pt x="118891" y="6694"/>
                </a:moveTo>
                <a:cubicBezTo>
                  <a:pt x="69093" y="21481"/>
                  <a:pt x="29108" y="58761"/>
                  <a:pt x="10876" y="107403"/>
                </a:cubicBezTo>
                <a:lnTo>
                  <a:pt x="27322" y="107403"/>
                </a:lnTo>
                <a:cubicBezTo>
                  <a:pt x="45573" y="95298"/>
                  <a:pt x="67357" y="89664"/>
                  <a:pt x="89189" y="91404"/>
                </a:cubicBezTo>
                <a:cubicBezTo>
                  <a:pt x="94511" y="60693"/>
                  <a:pt x="103172" y="34049"/>
                  <a:pt x="114428" y="14049"/>
                </a:cubicBezTo>
                <a:lnTo>
                  <a:pt x="117106" y="9504"/>
                </a:lnTo>
                <a:lnTo>
                  <a:pt x="118891" y="669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0" name="TextBox 39">
            <a:extLst>
              <a:ext uri="{FF2B5EF4-FFF2-40B4-BE49-F238E27FC236}">
                <a16:creationId xmlns:a16="http://schemas.microsoft.com/office/drawing/2014/main" id="{C232D7B2-5B43-B711-42C2-BF34A45D7E86}"/>
              </a:ext>
            </a:extLst>
          </p:cNvPr>
          <p:cNvSpPr txBox="1"/>
          <p:nvPr/>
        </p:nvSpPr>
        <p:spPr>
          <a:xfrm>
            <a:off x="5076393" y="3488216"/>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Expand</a:t>
            </a:r>
          </a:p>
        </p:txBody>
      </p:sp>
      <p:sp>
        <p:nvSpPr>
          <p:cNvPr id="41" name="TextBox 40">
            <a:extLst>
              <a:ext uri="{FF2B5EF4-FFF2-40B4-BE49-F238E27FC236}">
                <a16:creationId xmlns:a16="http://schemas.microsoft.com/office/drawing/2014/main" id="{A4A5CB09-C2C8-58AC-3B83-2283DE151422}"/>
              </a:ext>
            </a:extLst>
          </p:cNvPr>
          <p:cNvSpPr txBox="1"/>
          <p:nvPr/>
        </p:nvSpPr>
        <p:spPr>
          <a:xfrm>
            <a:off x="6343390" y="2917575"/>
            <a:ext cx="4373923"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Understand Copilot Studio capabilities</a:t>
            </a:r>
          </a:p>
        </p:txBody>
      </p:sp>
      <p:sp>
        <p:nvSpPr>
          <p:cNvPr id="42" name="TextBox 41">
            <a:extLst>
              <a:ext uri="{FF2B5EF4-FFF2-40B4-BE49-F238E27FC236}">
                <a16:creationId xmlns:a16="http://schemas.microsoft.com/office/drawing/2014/main" id="{DE27BCEE-DC27-6ADD-85BD-119C689032D4}"/>
              </a:ext>
            </a:extLst>
          </p:cNvPr>
          <p:cNvSpPr txBox="1"/>
          <p:nvPr/>
        </p:nvSpPr>
        <p:spPr>
          <a:xfrm>
            <a:off x="6343390" y="3304686"/>
            <a:ext cx="4936049" cy="520142"/>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Build, automate and administer copilots</a:t>
            </a:r>
          </a:p>
          <a:p>
            <a:pPr marL="231775" indent="-231775" algn="l">
              <a:buFont typeface="System Font Regular"/>
              <a:buChar char="・"/>
            </a:pPr>
            <a:r>
              <a:rPr lang="en-US" sz="1600" b="0" cap="none">
                <a:solidFill>
                  <a:prstClr val="black"/>
                </a:solidFill>
                <a:latin typeface="Segoe UI"/>
                <a:cs typeface="+mn-cs"/>
              </a:rPr>
              <a:t>Select extensibility scenarios</a:t>
            </a:r>
          </a:p>
        </p:txBody>
      </p:sp>
      <p:sp>
        <p:nvSpPr>
          <p:cNvPr id="44" name="TextBox 43">
            <a:extLst>
              <a:ext uri="{FF2B5EF4-FFF2-40B4-BE49-F238E27FC236}">
                <a16:creationId xmlns:a16="http://schemas.microsoft.com/office/drawing/2014/main" id="{86AAB0CD-44DD-478C-87A7-5E4228621EF0}"/>
              </a:ext>
            </a:extLst>
          </p:cNvPr>
          <p:cNvSpPr txBox="1"/>
          <p:nvPr/>
        </p:nvSpPr>
        <p:spPr>
          <a:xfrm>
            <a:off x="5076393" y="4768876"/>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Extend</a:t>
            </a:r>
          </a:p>
        </p:txBody>
      </p:sp>
      <p:sp>
        <p:nvSpPr>
          <p:cNvPr id="45" name="TextBox 44">
            <a:extLst>
              <a:ext uri="{FF2B5EF4-FFF2-40B4-BE49-F238E27FC236}">
                <a16:creationId xmlns:a16="http://schemas.microsoft.com/office/drawing/2014/main" id="{CDA20837-A671-E591-E3A2-50798DEB51A5}"/>
              </a:ext>
            </a:extLst>
          </p:cNvPr>
          <p:cNvSpPr txBox="1"/>
          <p:nvPr/>
        </p:nvSpPr>
        <p:spPr>
          <a:xfrm>
            <a:off x="6343390" y="4155852"/>
            <a:ext cx="3168488"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Scale Copilot users and skills</a:t>
            </a:r>
          </a:p>
        </p:txBody>
      </p:sp>
      <p:sp>
        <p:nvSpPr>
          <p:cNvPr id="46" name="TextBox 45">
            <a:extLst>
              <a:ext uri="{FF2B5EF4-FFF2-40B4-BE49-F238E27FC236}">
                <a16:creationId xmlns:a16="http://schemas.microsoft.com/office/drawing/2014/main" id="{9FDFF685-640E-675B-6488-DF3CBDEBCBAE}"/>
              </a:ext>
            </a:extLst>
          </p:cNvPr>
          <p:cNvSpPr txBox="1"/>
          <p:nvPr/>
        </p:nvSpPr>
        <p:spPr>
          <a:xfrm>
            <a:off x="6343390" y="4542964"/>
            <a:ext cx="4570739" cy="1040285"/>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Extend throughout organization</a:t>
            </a:r>
          </a:p>
          <a:p>
            <a:pPr marL="231775" indent="-231775" algn="l">
              <a:buFont typeface="System Font Regular"/>
              <a:buChar char="・"/>
            </a:pPr>
            <a:r>
              <a:rPr lang="en-US" sz="1600" b="0" cap="none">
                <a:solidFill>
                  <a:prstClr val="black"/>
                </a:solidFill>
                <a:latin typeface="Segoe UI"/>
                <a:cs typeface="+mn-cs"/>
              </a:rPr>
              <a:t>Identify high value user cohorts for advanced skill building</a:t>
            </a:r>
          </a:p>
          <a:p>
            <a:pPr marL="231775" indent="-231775" algn="l">
              <a:buFont typeface="System Font Regular"/>
              <a:buChar char="・"/>
            </a:pPr>
            <a:r>
              <a:rPr lang="en-US" sz="1600" b="0" cap="none">
                <a:solidFill>
                  <a:prstClr val="black"/>
                </a:solidFill>
                <a:latin typeface="Segoe UI"/>
                <a:cs typeface="+mn-cs"/>
              </a:rPr>
              <a:t>Optimize usage patterns</a:t>
            </a:r>
          </a:p>
        </p:txBody>
      </p:sp>
      <p:sp>
        <p:nvSpPr>
          <p:cNvPr id="48" name="Graphic 47">
            <a:extLst>
              <a:ext uri="{FF2B5EF4-FFF2-40B4-BE49-F238E27FC236}">
                <a16:creationId xmlns:a16="http://schemas.microsoft.com/office/drawing/2014/main" id="{F7E2DD08-52B9-0A87-9E84-3960166EFD65}"/>
              </a:ext>
              <a:ext uri="{C183D7F6-B498-43B3-948B-1728B52AA6E4}">
                <adec:decorative xmlns:adec="http://schemas.microsoft.com/office/drawing/2017/decorative" val="1"/>
              </a:ext>
            </a:extLst>
          </p:cNvPr>
          <p:cNvSpPr>
            <a:spLocks noChangeAspect="1"/>
          </p:cNvSpPr>
          <p:nvPr/>
        </p:nvSpPr>
        <p:spPr>
          <a:xfrm>
            <a:off x="5090082" y="2967705"/>
            <a:ext cx="394350" cy="394350"/>
          </a:xfrm>
          <a:custGeom>
            <a:avLst/>
            <a:gdLst>
              <a:gd name="connsiteX0" fmla="*/ 38700 w 309603"/>
              <a:gd name="connsiteY0" fmla="*/ 0 h 309603"/>
              <a:gd name="connsiteX1" fmla="*/ 0 w 309603"/>
              <a:gd name="connsiteY1" fmla="*/ 38700 h 309603"/>
              <a:gd name="connsiteX2" fmla="*/ 0 w 309603"/>
              <a:gd name="connsiteY2" fmla="*/ 270903 h 309603"/>
              <a:gd name="connsiteX3" fmla="*/ 38700 w 309603"/>
              <a:gd name="connsiteY3" fmla="*/ 309603 h 309603"/>
              <a:gd name="connsiteX4" fmla="*/ 270903 w 309603"/>
              <a:gd name="connsiteY4" fmla="*/ 309603 h 309603"/>
              <a:gd name="connsiteX5" fmla="*/ 309603 w 309603"/>
              <a:gd name="connsiteY5" fmla="*/ 270903 h 309603"/>
              <a:gd name="connsiteX6" fmla="*/ 309603 w 309603"/>
              <a:gd name="connsiteY6" fmla="*/ 38700 h 309603"/>
              <a:gd name="connsiteX7" fmla="*/ 270903 w 309603"/>
              <a:gd name="connsiteY7" fmla="*/ 0 h 309603"/>
              <a:gd name="connsiteX8" fmla="*/ 38700 w 309603"/>
              <a:gd name="connsiteY8" fmla="*/ 0 h 309603"/>
              <a:gd name="connsiteX9" fmla="*/ 51601 w 309603"/>
              <a:gd name="connsiteY9" fmla="*/ 64501 h 309603"/>
              <a:gd name="connsiteX10" fmla="*/ 64501 w 309603"/>
              <a:gd name="connsiteY10" fmla="*/ 51601 h 309603"/>
              <a:gd name="connsiteX11" fmla="*/ 107501 w 309603"/>
              <a:gd name="connsiteY11" fmla="*/ 51601 h 309603"/>
              <a:gd name="connsiteX12" fmla="*/ 120401 w 309603"/>
              <a:gd name="connsiteY12" fmla="*/ 64501 h 309603"/>
              <a:gd name="connsiteX13" fmla="*/ 107501 w 309603"/>
              <a:gd name="connsiteY13" fmla="*/ 77401 h 309603"/>
              <a:gd name="connsiteX14" fmla="*/ 95633 w 309603"/>
              <a:gd name="connsiteY14" fmla="*/ 77401 h 309603"/>
              <a:gd name="connsiteX15" fmla="*/ 125217 w 309603"/>
              <a:gd name="connsiteY15" fmla="*/ 106985 h 309603"/>
              <a:gd name="connsiteX16" fmla="*/ 125861 w 309603"/>
              <a:gd name="connsiteY16" fmla="*/ 125217 h 309603"/>
              <a:gd name="connsiteX17" fmla="*/ 107629 w 309603"/>
              <a:gd name="connsiteY17" fmla="*/ 125861 h 309603"/>
              <a:gd name="connsiteX18" fmla="*/ 106985 w 309603"/>
              <a:gd name="connsiteY18" fmla="*/ 125217 h 309603"/>
              <a:gd name="connsiteX19" fmla="*/ 77401 w 309603"/>
              <a:gd name="connsiteY19" fmla="*/ 95633 h 309603"/>
              <a:gd name="connsiteX20" fmla="*/ 77401 w 309603"/>
              <a:gd name="connsiteY20" fmla="*/ 107518 h 309603"/>
              <a:gd name="connsiteX21" fmla="*/ 64501 w 309603"/>
              <a:gd name="connsiteY21" fmla="*/ 120418 h 309603"/>
              <a:gd name="connsiteX22" fmla="*/ 51601 w 309603"/>
              <a:gd name="connsiteY22" fmla="*/ 107518 h 309603"/>
              <a:gd name="connsiteX23" fmla="*/ 51601 w 309603"/>
              <a:gd name="connsiteY23" fmla="*/ 64501 h 309603"/>
              <a:gd name="connsiteX24" fmla="*/ 254218 w 309603"/>
              <a:gd name="connsiteY24" fmla="*/ 254236 h 309603"/>
              <a:gd name="connsiteX25" fmla="*/ 245102 w 309603"/>
              <a:gd name="connsiteY25" fmla="*/ 258020 h 309603"/>
              <a:gd name="connsiteX26" fmla="*/ 202102 w 309603"/>
              <a:gd name="connsiteY26" fmla="*/ 258020 h 309603"/>
              <a:gd name="connsiteX27" fmla="*/ 189202 w 309603"/>
              <a:gd name="connsiteY27" fmla="*/ 245120 h 309603"/>
              <a:gd name="connsiteX28" fmla="*/ 202102 w 309603"/>
              <a:gd name="connsiteY28" fmla="*/ 232219 h 309603"/>
              <a:gd name="connsiteX29" fmla="*/ 213970 w 309603"/>
              <a:gd name="connsiteY29" fmla="*/ 232219 h 309603"/>
              <a:gd name="connsiteX30" fmla="*/ 184386 w 309603"/>
              <a:gd name="connsiteY30" fmla="*/ 202635 h 309603"/>
              <a:gd name="connsiteX31" fmla="*/ 184694 w 309603"/>
              <a:gd name="connsiteY31" fmla="*/ 184394 h 309603"/>
              <a:gd name="connsiteX32" fmla="*/ 202618 w 309603"/>
              <a:gd name="connsiteY32" fmla="*/ 184386 h 309603"/>
              <a:gd name="connsiteX33" fmla="*/ 232202 w 309603"/>
              <a:gd name="connsiteY33" fmla="*/ 213970 h 309603"/>
              <a:gd name="connsiteX34" fmla="*/ 232202 w 309603"/>
              <a:gd name="connsiteY34" fmla="*/ 202102 h 309603"/>
              <a:gd name="connsiteX35" fmla="*/ 245102 w 309603"/>
              <a:gd name="connsiteY35" fmla="*/ 189202 h 309603"/>
              <a:gd name="connsiteX36" fmla="*/ 258003 w 309603"/>
              <a:gd name="connsiteY36" fmla="*/ 202102 h 309603"/>
              <a:gd name="connsiteX37" fmla="*/ 258003 w 309603"/>
              <a:gd name="connsiteY37" fmla="*/ 245120 h 309603"/>
              <a:gd name="connsiteX38" fmla="*/ 254218 w 309603"/>
              <a:gd name="connsiteY38" fmla="*/ 254236 h 309603"/>
              <a:gd name="connsiteX39" fmla="*/ 258003 w 309603"/>
              <a:gd name="connsiteY39" fmla="*/ 64518 h 309603"/>
              <a:gd name="connsiteX40" fmla="*/ 258003 w 309603"/>
              <a:gd name="connsiteY40" fmla="*/ 107518 h 309603"/>
              <a:gd name="connsiteX41" fmla="*/ 245102 w 309603"/>
              <a:gd name="connsiteY41" fmla="*/ 120418 h 309603"/>
              <a:gd name="connsiteX42" fmla="*/ 232202 w 309603"/>
              <a:gd name="connsiteY42" fmla="*/ 107518 h 309603"/>
              <a:gd name="connsiteX43" fmla="*/ 232202 w 309603"/>
              <a:gd name="connsiteY43" fmla="*/ 95650 h 309603"/>
              <a:gd name="connsiteX44" fmla="*/ 202618 w 309603"/>
              <a:gd name="connsiteY44" fmla="*/ 125234 h 309603"/>
              <a:gd name="connsiteX45" fmla="*/ 184377 w 309603"/>
              <a:gd name="connsiteY45" fmla="*/ 125542 h 309603"/>
              <a:gd name="connsiteX46" fmla="*/ 184069 w 309603"/>
              <a:gd name="connsiteY46" fmla="*/ 107302 h 309603"/>
              <a:gd name="connsiteX47" fmla="*/ 184386 w 309603"/>
              <a:gd name="connsiteY47" fmla="*/ 106985 h 309603"/>
              <a:gd name="connsiteX48" fmla="*/ 213970 w 309603"/>
              <a:gd name="connsiteY48" fmla="*/ 77401 h 309603"/>
              <a:gd name="connsiteX49" fmla="*/ 202102 w 309603"/>
              <a:gd name="connsiteY49" fmla="*/ 77401 h 309603"/>
              <a:gd name="connsiteX50" fmla="*/ 189202 w 309603"/>
              <a:gd name="connsiteY50" fmla="*/ 64501 h 309603"/>
              <a:gd name="connsiteX51" fmla="*/ 202102 w 309603"/>
              <a:gd name="connsiteY51" fmla="*/ 51601 h 309603"/>
              <a:gd name="connsiteX52" fmla="*/ 245102 w 309603"/>
              <a:gd name="connsiteY52" fmla="*/ 51601 h 309603"/>
              <a:gd name="connsiteX53" fmla="*/ 258003 w 309603"/>
              <a:gd name="connsiteY53" fmla="*/ 64501 h 309603"/>
              <a:gd name="connsiteX54" fmla="*/ 55385 w 309603"/>
              <a:gd name="connsiteY54" fmla="*/ 254218 h 309603"/>
              <a:gd name="connsiteX55" fmla="*/ 51601 w 309603"/>
              <a:gd name="connsiteY55" fmla="*/ 245102 h 309603"/>
              <a:gd name="connsiteX56" fmla="*/ 51601 w 309603"/>
              <a:gd name="connsiteY56" fmla="*/ 202102 h 309603"/>
              <a:gd name="connsiteX57" fmla="*/ 64501 w 309603"/>
              <a:gd name="connsiteY57" fmla="*/ 189202 h 309603"/>
              <a:gd name="connsiteX58" fmla="*/ 77401 w 309603"/>
              <a:gd name="connsiteY58" fmla="*/ 202102 h 309603"/>
              <a:gd name="connsiteX59" fmla="*/ 77401 w 309603"/>
              <a:gd name="connsiteY59" fmla="*/ 213953 h 309603"/>
              <a:gd name="connsiteX60" fmla="*/ 106985 w 309603"/>
              <a:gd name="connsiteY60" fmla="*/ 184369 h 309603"/>
              <a:gd name="connsiteX61" fmla="*/ 125217 w 309603"/>
              <a:gd name="connsiteY61" fmla="*/ 185012 h 309603"/>
              <a:gd name="connsiteX62" fmla="*/ 125217 w 309603"/>
              <a:gd name="connsiteY62" fmla="*/ 202601 h 309603"/>
              <a:gd name="connsiteX63" fmla="*/ 95633 w 309603"/>
              <a:gd name="connsiteY63" fmla="*/ 232202 h 309603"/>
              <a:gd name="connsiteX64" fmla="*/ 107518 w 309603"/>
              <a:gd name="connsiteY64" fmla="*/ 232202 h 309603"/>
              <a:gd name="connsiteX65" fmla="*/ 120418 w 309603"/>
              <a:gd name="connsiteY65" fmla="*/ 245102 h 309603"/>
              <a:gd name="connsiteX66" fmla="*/ 107518 w 309603"/>
              <a:gd name="connsiteY66" fmla="*/ 258003 h 309603"/>
              <a:gd name="connsiteX67" fmla="*/ 64501 w 309603"/>
              <a:gd name="connsiteY67" fmla="*/ 258003 h 309603"/>
              <a:gd name="connsiteX68" fmla="*/ 55385 w 309603"/>
              <a:gd name="connsiteY68" fmla="*/ 254218 h 30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09603" h="309603">
                <a:moveTo>
                  <a:pt x="38700" y="0"/>
                </a:moveTo>
                <a:cubicBezTo>
                  <a:pt x="17327" y="0"/>
                  <a:pt x="0" y="17327"/>
                  <a:pt x="0" y="38700"/>
                </a:cubicBezTo>
                <a:lnTo>
                  <a:pt x="0" y="270903"/>
                </a:lnTo>
                <a:cubicBezTo>
                  <a:pt x="0" y="292276"/>
                  <a:pt x="17327" y="309603"/>
                  <a:pt x="38700" y="309603"/>
                </a:cubicBezTo>
                <a:lnTo>
                  <a:pt x="270903" y="309603"/>
                </a:lnTo>
                <a:cubicBezTo>
                  <a:pt x="292276" y="309603"/>
                  <a:pt x="309603" y="292276"/>
                  <a:pt x="309603" y="270903"/>
                </a:cubicBezTo>
                <a:lnTo>
                  <a:pt x="309603" y="38700"/>
                </a:lnTo>
                <a:cubicBezTo>
                  <a:pt x="309603" y="17327"/>
                  <a:pt x="292276" y="0"/>
                  <a:pt x="270903" y="0"/>
                </a:cubicBezTo>
                <a:lnTo>
                  <a:pt x="38700" y="0"/>
                </a:lnTo>
                <a:close/>
                <a:moveTo>
                  <a:pt x="51601" y="64501"/>
                </a:moveTo>
                <a:cubicBezTo>
                  <a:pt x="51601" y="57376"/>
                  <a:pt x="57376" y="51601"/>
                  <a:pt x="64501" y="51601"/>
                </a:cubicBezTo>
                <a:lnTo>
                  <a:pt x="107501" y="51601"/>
                </a:lnTo>
                <a:cubicBezTo>
                  <a:pt x="114626" y="51601"/>
                  <a:pt x="120401" y="57376"/>
                  <a:pt x="120401" y="64501"/>
                </a:cubicBezTo>
                <a:cubicBezTo>
                  <a:pt x="120401" y="71625"/>
                  <a:pt x="114626" y="77401"/>
                  <a:pt x="107501" y="77401"/>
                </a:cubicBezTo>
                <a:lnTo>
                  <a:pt x="95633" y="77401"/>
                </a:lnTo>
                <a:lnTo>
                  <a:pt x="125217" y="106985"/>
                </a:lnTo>
                <a:cubicBezTo>
                  <a:pt x="130429" y="111842"/>
                  <a:pt x="130718" y="120005"/>
                  <a:pt x="125861" y="125217"/>
                </a:cubicBezTo>
                <a:cubicBezTo>
                  <a:pt x="121003" y="130429"/>
                  <a:pt x="112841" y="130718"/>
                  <a:pt x="107629" y="125861"/>
                </a:cubicBezTo>
                <a:cubicBezTo>
                  <a:pt x="107407" y="125654"/>
                  <a:pt x="107192" y="125439"/>
                  <a:pt x="106985" y="125217"/>
                </a:cubicBezTo>
                <a:lnTo>
                  <a:pt x="77401" y="95633"/>
                </a:lnTo>
                <a:lnTo>
                  <a:pt x="77401" y="107518"/>
                </a:lnTo>
                <a:cubicBezTo>
                  <a:pt x="77401" y="114643"/>
                  <a:pt x="71625" y="120418"/>
                  <a:pt x="64501" y="120418"/>
                </a:cubicBezTo>
                <a:cubicBezTo>
                  <a:pt x="57376" y="120418"/>
                  <a:pt x="51601" y="114643"/>
                  <a:pt x="51601" y="107518"/>
                </a:cubicBezTo>
                <a:lnTo>
                  <a:pt x="51601" y="64501"/>
                </a:lnTo>
                <a:close/>
                <a:moveTo>
                  <a:pt x="254218" y="254236"/>
                </a:moveTo>
                <a:cubicBezTo>
                  <a:pt x="251802" y="256656"/>
                  <a:pt x="248522" y="258016"/>
                  <a:pt x="245102" y="258020"/>
                </a:cubicBezTo>
                <a:lnTo>
                  <a:pt x="202102" y="258020"/>
                </a:lnTo>
                <a:cubicBezTo>
                  <a:pt x="194978" y="258020"/>
                  <a:pt x="189202" y="252244"/>
                  <a:pt x="189202" y="245120"/>
                </a:cubicBezTo>
                <a:cubicBezTo>
                  <a:pt x="189202" y="237995"/>
                  <a:pt x="194978" y="232219"/>
                  <a:pt x="202102" y="232219"/>
                </a:cubicBezTo>
                <a:lnTo>
                  <a:pt x="213970" y="232219"/>
                </a:lnTo>
                <a:lnTo>
                  <a:pt x="184386" y="202635"/>
                </a:lnTo>
                <a:cubicBezTo>
                  <a:pt x="179434" y="197513"/>
                  <a:pt x="179571" y="189346"/>
                  <a:pt x="184694" y="184394"/>
                </a:cubicBezTo>
                <a:cubicBezTo>
                  <a:pt x="189690" y="179563"/>
                  <a:pt x="197616" y="179559"/>
                  <a:pt x="202618" y="184386"/>
                </a:cubicBezTo>
                <a:lnTo>
                  <a:pt x="232202" y="213970"/>
                </a:lnTo>
                <a:lnTo>
                  <a:pt x="232202" y="202102"/>
                </a:lnTo>
                <a:cubicBezTo>
                  <a:pt x="232202" y="194978"/>
                  <a:pt x="237978" y="189202"/>
                  <a:pt x="245102" y="189202"/>
                </a:cubicBezTo>
                <a:cubicBezTo>
                  <a:pt x="252227" y="189202"/>
                  <a:pt x="258003" y="194978"/>
                  <a:pt x="258003" y="202102"/>
                </a:cubicBezTo>
                <a:lnTo>
                  <a:pt x="258003" y="245120"/>
                </a:lnTo>
                <a:cubicBezTo>
                  <a:pt x="257999" y="248539"/>
                  <a:pt x="256639" y="251819"/>
                  <a:pt x="254218" y="254236"/>
                </a:cubicBezTo>
                <a:close/>
                <a:moveTo>
                  <a:pt x="258003" y="64518"/>
                </a:moveTo>
                <a:lnTo>
                  <a:pt x="258003" y="107518"/>
                </a:lnTo>
                <a:cubicBezTo>
                  <a:pt x="258003" y="114643"/>
                  <a:pt x="252227" y="120418"/>
                  <a:pt x="245102" y="120418"/>
                </a:cubicBezTo>
                <a:cubicBezTo>
                  <a:pt x="237978" y="120418"/>
                  <a:pt x="232202" y="114643"/>
                  <a:pt x="232202" y="107518"/>
                </a:cubicBezTo>
                <a:lnTo>
                  <a:pt x="232202" y="95650"/>
                </a:lnTo>
                <a:lnTo>
                  <a:pt x="202618" y="125234"/>
                </a:lnTo>
                <a:cubicBezTo>
                  <a:pt x="197666" y="130357"/>
                  <a:pt x="189499" y="130494"/>
                  <a:pt x="184377" y="125542"/>
                </a:cubicBezTo>
                <a:cubicBezTo>
                  <a:pt x="179255" y="120590"/>
                  <a:pt x="179117" y="112424"/>
                  <a:pt x="184069" y="107302"/>
                </a:cubicBezTo>
                <a:cubicBezTo>
                  <a:pt x="184173" y="107194"/>
                  <a:pt x="184277" y="107089"/>
                  <a:pt x="184386" y="106985"/>
                </a:cubicBezTo>
                <a:lnTo>
                  <a:pt x="213970" y="77401"/>
                </a:lnTo>
                <a:lnTo>
                  <a:pt x="202102" y="77401"/>
                </a:lnTo>
                <a:cubicBezTo>
                  <a:pt x="194978" y="77401"/>
                  <a:pt x="189202" y="71625"/>
                  <a:pt x="189202" y="64501"/>
                </a:cubicBezTo>
                <a:cubicBezTo>
                  <a:pt x="189202" y="57376"/>
                  <a:pt x="194978" y="51601"/>
                  <a:pt x="202102" y="51601"/>
                </a:cubicBezTo>
                <a:lnTo>
                  <a:pt x="245102" y="51601"/>
                </a:lnTo>
                <a:cubicBezTo>
                  <a:pt x="252227" y="51601"/>
                  <a:pt x="258003" y="57376"/>
                  <a:pt x="258003" y="64501"/>
                </a:cubicBezTo>
                <a:close/>
                <a:moveTo>
                  <a:pt x="55385" y="254218"/>
                </a:moveTo>
                <a:cubicBezTo>
                  <a:pt x="52965" y="251802"/>
                  <a:pt x="51603" y="248522"/>
                  <a:pt x="51601" y="245102"/>
                </a:cubicBezTo>
                <a:lnTo>
                  <a:pt x="51601" y="202102"/>
                </a:lnTo>
                <a:cubicBezTo>
                  <a:pt x="51601" y="194978"/>
                  <a:pt x="57376" y="189202"/>
                  <a:pt x="64501" y="189202"/>
                </a:cubicBezTo>
                <a:cubicBezTo>
                  <a:pt x="71625" y="189202"/>
                  <a:pt x="77401" y="194978"/>
                  <a:pt x="77401" y="202102"/>
                </a:cubicBezTo>
                <a:lnTo>
                  <a:pt x="77401" y="213953"/>
                </a:lnTo>
                <a:lnTo>
                  <a:pt x="106985" y="184369"/>
                </a:lnTo>
                <a:cubicBezTo>
                  <a:pt x="112197" y="179511"/>
                  <a:pt x="120360" y="179800"/>
                  <a:pt x="125217" y="185012"/>
                </a:cubicBezTo>
                <a:cubicBezTo>
                  <a:pt x="129834" y="189966"/>
                  <a:pt x="129834" y="197647"/>
                  <a:pt x="125217" y="202601"/>
                </a:cubicBezTo>
                <a:lnTo>
                  <a:pt x="95633" y="232202"/>
                </a:lnTo>
                <a:lnTo>
                  <a:pt x="107518" y="232202"/>
                </a:lnTo>
                <a:cubicBezTo>
                  <a:pt x="114643" y="232202"/>
                  <a:pt x="120418" y="237978"/>
                  <a:pt x="120418" y="245102"/>
                </a:cubicBezTo>
                <a:cubicBezTo>
                  <a:pt x="120418" y="252227"/>
                  <a:pt x="114643" y="258003"/>
                  <a:pt x="107518" y="258003"/>
                </a:cubicBezTo>
                <a:lnTo>
                  <a:pt x="64501" y="258003"/>
                </a:lnTo>
                <a:cubicBezTo>
                  <a:pt x="61080" y="257999"/>
                  <a:pt x="57802" y="256639"/>
                  <a:pt x="55385" y="254218"/>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9" name="Graphic 51">
            <a:extLst>
              <a:ext uri="{FF2B5EF4-FFF2-40B4-BE49-F238E27FC236}">
                <a16:creationId xmlns:a16="http://schemas.microsoft.com/office/drawing/2014/main" id="{ADB0D38F-D48B-D49F-E72A-7ABA5BA0B6BC}"/>
              </a:ext>
              <a:ext uri="{C183D7F6-B498-43B3-948B-1728B52AA6E4}">
                <adec:decorative xmlns:adec="http://schemas.microsoft.com/office/drawing/2017/decorative" val="1"/>
              </a:ext>
            </a:extLst>
          </p:cNvPr>
          <p:cNvSpPr>
            <a:spLocks noChangeAspect="1"/>
          </p:cNvSpPr>
          <p:nvPr/>
        </p:nvSpPr>
        <p:spPr>
          <a:xfrm>
            <a:off x="5090082" y="4296027"/>
            <a:ext cx="351684" cy="351665"/>
          </a:xfrm>
          <a:custGeom>
            <a:avLst/>
            <a:gdLst>
              <a:gd name="connsiteX0" fmla="*/ 145701 w 276106"/>
              <a:gd name="connsiteY0" fmla="*/ 0 h 276091"/>
              <a:gd name="connsiteX1" fmla="*/ 261595 w 276106"/>
              <a:gd name="connsiteY1" fmla="*/ 15 h 276091"/>
              <a:gd name="connsiteX2" fmla="*/ 263451 w 276106"/>
              <a:gd name="connsiteY2" fmla="*/ 230 h 276091"/>
              <a:gd name="connsiteX3" fmla="*/ 264801 w 276106"/>
              <a:gd name="connsiteY3" fmla="*/ 537 h 276091"/>
              <a:gd name="connsiteX4" fmla="*/ 266397 w 276106"/>
              <a:gd name="connsiteY4" fmla="*/ 1058 h 276091"/>
              <a:gd name="connsiteX5" fmla="*/ 267777 w 276106"/>
              <a:gd name="connsiteY5" fmla="*/ 1672 h 276091"/>
              <a:gd name="connsiteX6" fmla="*/ 268744 w 276106"/>
              <a:gd name="connsiteY6" fmla="*/ 2224 h 276091"/>
              <a:gd name="connsiteX7" fmla="*/ 269710 w 276106"/>
              <a:gd name="connsiteY7" fmla="*/ 2869 h 276091"/>
              <a:gd name="connsiteX8" fmla="*/ 270692 w 276106"/>
              <a:gd name="connsiteY8" fmla="*/ 3636 h 276091"/>
              <a:gd name="connsiteX9" fmla="*/ 271658 w 276106"/>
              <a:gd name="connsiteY9" fmla="*/ 4525 h 276091"/>
              <a:gd name="connsiteX10" fmla="*/ 273100 w 276106"/>
              <a:gd name="connsiteY10" fmla="*/ 6213 h 276091"/>
              <a:gd name="connsiteX11" fmla="*/ 274205 w 276106"/>
              <a:gd name="connsiteY11" fmla="*/ 7900 h 276091"/>
              <a:gd name="connsiteX12" fmla="*/ 275018 w 276106"/>
              <a:gd name="connsiteY12" fmla="*/ 9649 h 276091"/>
              <a:gd name="connsiteX13" fmla="*/ 275555 w 276106"/>
              <a:gd name="connsiteY13" fmla="*/ 11260 h 276091"/>
              <a:gd name="connsiteX14" fmla="*/ 275800 w 276106"/>
              <a:gd name="connsiteY14" fmla="*/ 12257 h 276091"/>
              <a:gd name="connsiteX15" fmla="*/ 275954 w 276106"/>
              <a:gd name="connsiteY15" fmla="*/ 13070 h 276091"/>
              <a:gd name="connsiteX16" fmla="*/ 276107 w 276106"/>
              <a:gd name="connsiteY16" fmla="*/ 15340 h 276091"/>
              <a:gd name="connsiteX17" fmla="*/ 276107 w 276106"/>
              <a:gd name="connsiteY17" fmla="*/ 130452 h 276091"/>
              <a:gd name="connsiteX18" fmla="*/ 260750 w 276106"/>
              <a:gd name="connsiteY18" fmla="*/ 145776 h 276091"/>
              <a:gd name="connsiteX19" fmla="*/ 245534 w 276106"/>
              <a:gd name="connsiteY19" fmla="*/ 132247 h 276091"/>
              <a:gd name="connsiteX20" fmla="*/ 245427 w 276106"/>
              <a:gd name="connsiteY20" fmla="*/ 130452 h 276091"/>
              <a:gd name="connsiteX21" fmla="*/ 245427 w 276106"/>
              <a:gd name="connsiteY21" fmla="*/ 52371 h 276091"/>
              <a:gd name="connsiteX22" fmla="*/ 52371 w 276106"/>
              <a:gd name="connsiteY22" fmla="*/ 245411 h 276091"/>
              <a:gd name="connsiteX23" fmla="*/ 130422 w 276106"/>
              <a:gd name="connsiteY23" fmla="*/ 245411 h 276091"/>
              <a:gd name="connsiteX24" fmla="*/ 145655 w 276106"/>
              <a:gd name="connsiteY24" fmla="*/ 258972 h 276091"/>
              <a:gd name="connsiteX25" fmla="*/ 145747 w 276106"/>
              <a:gd name="connsiteY25" fmla="*/ 260751 h 276091"/>
              <a:gd name="connsiteX26" fmla="*/ 132186 w 276106"/>
              <a:gd name="connsiteY26" fmla="*/ 276000 h 276091"/>
              <a:gd name="connsiteX27" fmla="*/ 130406 w 276106"/>
              <a:gd name="connsiteY27" fmla="*/ 276092 h 276091"/>
              <a:gd name="connsiteX28" fmla="*/ 14435 w 276106"/>
              <a:gd name="connsiteY28" fmla="*/ 276092 h 276091"/>
              <a:gd name="connsiteX29" fmla="*/ 12962 w 276106"/>
              <a:gd name="connsiteY29" fmla="*/ 275938 h 276091"/>
              <a:gd name="connsiteX30" fmla="*/ 11781 w 276106"/>
              <a:gd name="connsiteY30" fmla="*/ 275708 h 276091"/>
              <a:gd name="connsiteX31" fmla="*/ 10600 w 276106"/>
              <a:gd name="connsiteY31" fmla="*/ 275371 h 276091"/>
              <a:gd name="connsiteX32" fmla="*/ 9526 w 276106"/>
              <a:gd name="connsiteY32" fmla="*/ 274972 h 276091"/>
              <a:gd name="connsiteX33" fmla="*/ 8146 w 276106"/>
              <a:gd name="connsiteY33" fmla="*/ 274327 h 276091"/>
              <a:gd name="connsiteX34" fmla="*/ 6780 w 276106"/>
              <a:gd name="connsiteY34" fmla="*/ 273514 h 276091"/>
              <a:gd name="connsiteX35" fmla="*/ 5384 w 276106"/>
              <a:gd name="connsiteY35" fmla="*/ 272441 h 276091"/>
              <a:gd name="connsiteX36" fmla="*/ 5875 w 276106"/>
              <a:gd name="connsiteY36" fmla="*/ 272855 h 276091"/>
              <a:gd name="connsiteX37" fmla="*/ 3329 w 276106"/>
              <a:gd name="connsiteY37" fmla="*/ 270308 h 276091"/>
              <a:gd name="connsiteX38" fmla="*/ 2546 w 276106"/>
              <a:gd name="connsiteY38" fmla="*/ 269235 h 276091"/>
              <a:gd name="connsiteX39" fmla="*/ 1933 w 276106"/>
              <a:gd name="connsiteY39" fmla="*/ 268253 h 276091"/>
              <a:gd name="connsiteX40" fmla="*/ 1442 w 276106"/>
              <a:gd name="connsiteY40" fmla="*/ 267271 h 276091"/>
              <a:gd name="connsiteX41" fmla="*/ 920 w 276106"/>
              <a:gd name="connsiteY41" fmla="*/ 266013 h 276091"/>
              <a:gd name="connsiteX42" fmla="*/ 537 w 276106"/>
              <a:gd name="connsiteY42" fmla="*/ 264786 h 276091"/>
              <a:gd name="connsiteX43" fmla="*/ 169 w 276106"/>
              <a:gd name="connsiteY43" fmla="*/ 263083 h 276091"/>
              <a:gd name="connsiteX44" fmla="*/ 61 w 276106"/>
              <a:gd name="connsiteY44" fmla="*/ 262147 h 276091"/>
              <a:gd name="connsiteX45" fmla="*/ 0 w 276106"/>
              <a:gd name="connsiteY45" fmla="*/ 260767 h 276091"/>
              <a:gd name="connsiteX46" fmla="*/ 0 w 276106"/>
              <a:gd name="connsiteY46" fmla="*/ 145670 h 276091"/>
              <a:gd name="connsiteX47" fmla="*/ 15357 w 276106"/>
              <a:gd name="connsiteY47" fmla="*/ 130347 h 276091"/>
              <a:gd name="connsiteX48" fmla="*/ 30573 w 276106"/>
              <a:gd name="connsiteY48" fmla="*/ 143875 h 276091"/>
              <a:gd name="connsiteX49" fmla="*/ 30680 w 276106"/>
              <a:gd name="connsiteY49" fmla="*/ 145670 h 276091"/>
              <a:gd name="connsiteX50" fmla="*/ 30680 w 276106"/>
              <a:gd name="connsiteY50" fmla="*/ 223720 h 276091"/>
              <a:gd name="connsiteX51" fmla="*/ 223720 w 276106"/>
              <a:gd name="connsiteY51" fmla="*/ 30680 h 276091"/>
              <a:gd name="connsiteX52" fmla="*/ 145701 w 276106"/>
              <a:gd name="connsiteY52" fmla="*/ 30680 h 276091"/>
              <a:gd name="connsiteX53" fmla="*/ 130468 w 276106"/>
              <a:gd name="connsiteY53" fmla="*/ 17135 h 276091"/>
              <a:gd name="connsiteX54" fmla="*/ 130360 w 276106"/>
              <a:gd name="connsiteY54" fmla="*/ 15340 h 276091"/>
              <a:gd name="connsiteX55" fmla="*/ 145701 w 276106"/>
              <a:gd name="connsiteY55" fmla="*/ 0 h 27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76106" h="276091">
                <a:moveTo>
                  <a:pt x="145701" y="0"/>
                </a:moveTo>
                <a:lnTo>
                  <a:pt x="261595" y="15"/>
                </a:lnTo>
                <a:lnTo>
                  <a:pt x="263451" y="230"/>
                </a:lnTo>
                <a:lnTo>
                  <a:pt x="264801" y="537"/>
                </a:lnTo>
                <a:lnTo>
                  <a:pt x="266397" y="1058"/>
                </a:lnTo>
                <a:lnTo>
                  <a:pt x="267777" y="1672"/>
                </a:lnTo>
                <a:lnTo>
                  <a:pt x="268744" y="2224"/>
                </a:lnTo>
                <a:lnTo>
                  <a:pt x="269710" y="2869"/>
                </a:lnTo>
                <a:lnTo>
                  <a:pt x="270692" y="3636"/>
                </a:lnTo>
                <a:lnTo>
                  <a:pt x="271658" y="4525"/>
                </a:lnTo>
                <a:lnTo>
                  <a:pt x="273100" y="6213"/>
                </a:lnTo>
                <a:lnTo>
                  <a:pt x="274205" y="7900"/>
                </a:lnTo>
                <a:lnTo>
                  <a:pt x="275018" y="9649"/>
                </a:lnTo>
                <a:lnTo>
                  <a:pt x="275555" y="11260"/>
                </a:lnTo>
                <a:lnTo>
                  <a:pt x="275800" y="12257"/>
                </a:lnTo>
                <a:lnTo>
                  <a:pt x="275954" y="13070"/>
                </a:lnTo>
                <a:lnTo>
                  <a:pt x="276107" y="15340"/>
                </a:lnTo>
                <a:lnTo>
                  <a:pt x="276107" y="130452"/>
                </a:lnTo>
                <a:cubicBezTo>
                  <a:pt x="276098" y="138925"/>
                  <a:pt x="269222" y="145785"/>
                  <a:pt x="260750" y="145776"/>
                </a:cubicBezTo>
                <a:cubicBezTo>
                  <a:pt x="252985" y="145766"/>
                  <a:pt x="246451" y="139957"/>
                  <a:pt x="245534" y="132247"/>
                </a:cubicBezTo>
                <a:lnTo>
                  <a:pt x="245427" y="130452"/>
                </a:lnTo>
                <a:lnTo>
                  <a:pt x="245427" y="52371"/>
                </a:lnTo>
                <a:lnTo>
                  <a:pt x="52371" y="245411"/>
                </a:lnTo>
                <a:lnTo>
                  <a:pt x="130422" y="245411"/>
                </a:lnTo>
                <a:cubicBezTo>
                  <a:pt x="138204" y="245413"/>
                  <a:pt x="144752" y="251242"/>
                  <a:pt x="145655" y="258972"/>
                </a:cubicBezTo>
                <a:lnTo>
                  <a:pt x="145747" y="260751"/>
                </a:lnTo>
                <a:cubicBezTo>
                  <a:pt x="145753" y="268540"/>
                  <a:pt x="139922" y="275096"/>
                  <a:pt x="132186" y="276000"/>
                </a:cubicBezTo>
                <a:lnTo>
                  <a:pt x="130406" y="276092"/>
                </a:lnTo>
                <a:lnTo>
                  <a:pt x="14435" y="276092"/>
                </a:lnTo>
                <a:lnTo>
                  <a:pt x="12962" y="275938"/>
                </a:lnTo>
                <a:lnTo>
                  <a:pt x="11781" y="275708"/>
                </a:lnTo>
                <a:lnTo>
                  <a:pt x="10600" y="275371"/>
                </a:lnTo>
                <a:lnTo>
                  <a:pt x="9526" y="274972"/>
                </a:lnTo>
                <a:lnTo>
                  <a:pt x="8146" y="274327"/>
                </a:lnTo>
                <a:lnTo>
                  <a:pt x="6780" y="273514"/>
                </a:lnTo>
                <a:lnTo>
                  <a:pt x="5384" y="272441"/>
                </a:lnTo>
                <a:lnTo>
                  <a:pt x="5875" y="272855"/>
                </a:lnTo>
                <a:cubicBezTo>
                  <a:pt x="4930" y="272108"/>
                  <a:pt x="4075" y="271253"/>
                  <a:pt x="3329" y="270308"/>
                </a:cubicBezTo>
                <a:lnTo>
                  <a:pt x="2546" y="269235"/>
                </a:lnTo>
                <a:lnTo>
                  <a:pt x="1933" y="268253"/>
                </a:lnTo>
                <a:lnTo>
                  <a:pt x="1442" y="267271"/>
                </a:lnTo>
                <a:lnTo>
                  <a:pt x="920" y="266013"/>
                </a:lnTo>
                <a:lnTo>
                  <a:pt x="537" y="264786"/>
                </a:lnTo>
                <a:lnTo>
                  <a:pt x="169" y="263083"/>
                </a:lnTo>
                <a:lnTo>
                  <a:pt x="61" y="262147"/>
                </a:lnTo>
                <a:lnTo>
                  <a:pt x="0" y="260767"/>
                </a:lnTo>
                <a:lnTo>
                  <a:pt x="0" y="145670"/>
                </a:lnTo>
                <a:cubicBezTo>
                  <a:pt x="9" y="137197"/>
                  <a:pt x="6885" y="130337"/>
                  <a:pt x="15357" y="130347"/>
                </a:cubicBezTo>
                <a:cubicBezTo>
                  <a:pt x="23122" y="130356"/>
                  <a:pt x="29656" y="136165"/>
                  <a:pt x="30573" y="143875"/>
                </a:cubicBezTo>
                <a:lnTo>
                  <a:pt x="30680" y="145670"/>
                </a:lnTo>
                <a:lnTo>
                  <a:pt x="30680" y="223720"/>
                </a:lnTo>
                <a:lnTo>
                  <a:pt x="223720" y="30680"/>
                </a:lnTo>
                <a:lnTo>
                  <a:pt x="145701" y="30680"/>
                </a:lnTo>
                <a:cubicBezTo>
                  <a:pt x="137923" y="30679"/>
                  <a:pt x="131377" y="24859"/>
                  <a:pt x="130468" y="17135"/>
                </a:cubicBezTo>
                <a:lnTo>
                  <a:pt x="130360" y="15340"/>
                </a:lnTo>
                <a:cubicBezTo>
                  <a:pt x="130360" y="6868"/>
                  <a:pt x="137228" y="0"/>
                  <a:pt x="145701" y="0"/>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3" name="Straight Connector 2">
            <a:extLst>
              <a:ext uri="{FF2B5EF4-FFF2-40B4-BE49-F238E27FC236}">
                <a16:creationId xmlns:a16="http://schemas.microsoft.com/office/drawing/2014/main" id="{295B2652-BA68-A990-89D5-C9711EA831E8}"/>
              </a:ext>
              <a:ext uri="{C183D7F6-B498-43B3-948B-1728B52AA6E4}">
                <adec:decorative xmlns:adec="http://schemas.microsoft.com/office/drawing/2017/decorative" val="1"/>
              </a:ext>
            </a:extLst>
          </p:cNvPr>
          <p:cNvCxnSpPr/>
          <p:nvPr/>
        </p:nvCxnSpPr>
        <p:spPr>
          <a:xfrm>
            <a:off x="4583151" y="2752063"/>
            <a:ext cx="7113549"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4FFAA85-C3E0-8DED-11F4-52BA8672F063}"/>
              </a:ext>
              <a:ext uri="{C183D7F6-B498-43B3-948B-1728B52AA6E4}">
                <adec:decorative xmlns:adec="http://schemas.microsoft.com/office/drawing/2017/decorative" val="1"/>
              </a:ext>
            </a:extLst>
          </p:cNvPr>
          <p:cNvCxnSpPr/>
          <p:nvPr/>
        </p:nvCxnSpPr>
        <p:spPr>
          <a:xfrm>
            <a:off x="4583151" y="3990340"/>
            <a:ext cx="7113549"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 name="Group 1" descr="Flag indicating this slide is a shared activity.">
            <a:extLst>
              <a:ext uri="{FF2B5EF4-FFF2-40B4-BE49-F238E27FC236}">
                <a16:creationId xmlns:a16="http://schemas.microsoft.com/office/drawing/2014/main" id="{766CEB53-025C-E3FB-05BB-86CAD9E62169}"/>
              </a:ext>
              <a:ext uri="{C183D7F6-B498-43B3-948B-1728B52AA6E4}">
                <adec:decorative xmlns:adec="http://schemas.microsoft.com/office/drawing/2017/decorative" val="0"/>
              </a:ext>
            </a:extLst>
          </p:cNvPr>
          <p:cNvGrpSpPr/>
          <p:nvPr/>
        </p:nvGrpSpPr>
        <p:grpSpPr>
          <a:xfrm>
            <a:off x="10132176" y="312683"/>
            <a:ext cx="2069451" cy="459051"/>
            <a:chOff x="10122551" y="312683"/>
            <a:chExt cx="2069451" cy="459051"/>
          </a:xfrm>
        </p:grpSpPr>
        <p:sp>
          <p:nvSpPr>
            <p:cNvPr id="5" name="Round Same Side Corner Rectangle 4">
              <a:extLst>
                <a:ext uri="{FF2B5EF4-FFF2-40B4-BE49-F238E27FC236}">
                  <a16:creationId xmlns:a16="http://schemas.microsoft.com/office/drawing/2014/main" id="{44B42C71-CE3D-FB4D-B5CE-8DAFE9FA06F2}"/>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ED7C971E-9F7B-A741-577E-00B221973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7" name="Rectangle 6">
              <a:extLst>
                <a:ext uri="{FF2B5EF4-FFF2-40B4-BE49-F238E27FC236}">
                  <a16:creationId xmlns:a16="http://schemas.microsoft.com/office/drawing/2014/main" id="{A7FB2489-1D30-B85B-2134-EC4AC6FE819B}"/>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411805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8B0D2-4415-1A35-CF0A-CE89AD509A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5A220-3B67-310E-31D2-671461B7F8D8}"/>
              </a:ext>
            </a:extLst>
          </p:cNvPr>
          <p:cNvSpPr>
            <a:spLocks noGrp="1"/>
          </p:cNvSpPr>
          <p:nvPr>
            <p:ph type="title"/>
          </p:nvPr>
        </p:nvSpPr>
        <p:spPr/>
        <p:txBody>
          <a:bodyPr anchor="ctr">
            <a:normAutofit fontScale="90000"/>
          </a:bodyPr>
          <a:lstStyle/>
          <a:p>
            <a:pPr algn="ctr"/>
            <a:r>
              <a:rPr lang="en-US" sz="2800" dirty="0"/>
              <a:t>Extended view: Designing scenarios using the </a:t>
            </a:r>
            <a:br>
              <a:rPr lang="en-US" sz="2800" dirty="0"/>
            </a:br>
            <a:r>
              <a:rPr lang="en-US" sz="2800" dirty="0"/>
              <a:t>Modern Collaboration Architecture (MOCA) Framework</a:t>
            </a:r>
          </a:p>
        </p:txBody>
      </p:sp>
      <p:sp>
        <p:nvSpPr>
          <p:cNvPr id="3" name="Rectangle: Rounded Corners 6">
            <a:extLst>
              <a:ext uri="{FF2B5EF4-FFF2-40B4-BE49-F238E27FC236}">
                <a16:creationId xmlns:a16="http://schemas.microsoft.com/office/drawing/2014/main" id="{4CE7B43E-FA51-E6AE-25F1-F535FFEB7110}"/>
              </a:ext>
              <a:ext uri="{C183D7F6-B498-43B3-948B-1728B52AA6E4}">
                <adec:decorative xmlns:adec="http://schemas.microsoft.com/office/drawing/2017/decorative" val="1"/>
              </a:ext>
            </a:extLst>
          </p:cNvPr>
          <p:cNvSpPr/>
          <p:nvPr/>
        </p:nvSpPr>
        <p:spPr bwMode="auto">
          <a:xfrm>
            <a:off x="317525"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10">
            <a:extLst>
              <a:ext uri="{FF2B5EF4-FFF2-40B4-BE49-F238E27FC236}">
                <a16:creationId xmlns:a16="http://schemas.microsoft.com/office/drawing/2014/main" id="{9F66E2DC-079B-16ED-53A8-2EE81CF757B6}"/>
              </a:ext>
            </a:extLst>
          </p:cNvPr>
          <p:cNvSpPr/>
          <p:nvPr/>
        </p:nvSpPr>
        <p:spPr>
          <a:xfrm>
            <a:off x="397126"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Person</a:t>
            </a:r>
          </a:p>
        </p:txBody>
      </p:sp>
      <p:pic>
        <p:nvPicPr>
          <p:cNvPr id="65" name="Picture 64" descr="A person smiling for the camera&#10;&#10;Description automatically generated with medium confidence">
            <a:extLst>
              <a:ext uri="{FF2B5EF4-FFF2-40B4-BE49-F238E27FC236}">
                <a16:creationId xmlns:a16="http://schemas.microsoft.com/office/drawing/2014/main" id="{3BE3E957-CAEF-292A-FF07-7489C7BF379C}"/>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951830" y="2322865"/>
            <a:ext cx="576472" cy="556869"/>
          </a:xfrm>
          <a:prstGeom prst="ellipse">
            <a:avLst/>
          </a:prstGeom>
          <a:ln>
            <a:solidFill>
              <a:srgbClr val="8661C5"/>
            </a:solidFill>
          </a:ln>
          <a:effectLst/>
        </p:spPr>
      </p:pic>
      <p:sp>
        <p:nvSpPr>
          <p:cNvPr id="66" name="TextBox 65">
            <a:extLst>
              <a:ext uri="{FF2B5EF4-FFF2-40B4-BE49-F238E27FC236}">
                <a16:creationId xmlns:a16="http://schemas.microsoft.com/office/drawing/2014/main" id="{9D117A1F-656A-F8C3-F6F9-3701313BFC3E}"/>
              </a:ext>
            </a:extLst>
          </p:cNvPr>
          <p:cNvSpPr txBox="1"/>
          <p:nvPr/>
        </p:nvSpPr>
        <p:spPr>
          <a:xfrm>
            <a:off x="760400" y="2918377"/>
            <a:ext cx="95933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accent2"/>
                </a:solidFill>
                <a:effectLst/>
                <a:uLnTx/>
                <a:uFillTx/>
                <a:latin typeface="+mj-lt"/>
                <a:ea typeface="+mn-ea"/>
                <a:cs typeface="+mn-cs"/>
              </a:rPr>
              <a:t>#</a:t>
            </a:r>
            <a:r>
              <a:rPr kumimoji="0" lang="en-AU" sz="1000" b="0" i="0" u="none" strike="noStrike" kern="1200" cap="none" spc="0" normalizeH="0" baseline="0" noProof="0" err="1">
                <a:ln>
                  <a:noFill/>
                </a:ln>
                <a:solidFill>
                  <a:schemeClr val="accent2"/>
                </a:solidFill>
                <a:effectLst/>
                <a:uLnTx/>
                <a:uFillTx/>
                <a:latin typeface="+mj-lt"/>
                <a:ea typeface="+mn-ea"/>
                <a:cs typeface="+mn-cs"/>
              </a:rPr>
              <a:t>PeopleFirst</a:t>
            </a:r>
            <a:endParaRPr kumimoji="0" lang="en-AU" sz="1000" b="0" i="0" u="none" strike="noStrike" kern="1200" cap="none" spc="0" normalizeH="0" baseline="0" noProof="0">
              <a:ln>
                <a:noFill/>
              </a:ln>
              <a:solidFill>
                <a:schemeClr val="accent2"/>
              </a:solidFill>
              <a:effectLst/>
              <a:uLnTx/>
              <a:uFillTx/>
              <a:latin typeface="+mj-lt"/>
              <a:ea typeface="+mn-ea"/>
              <a:cs typeface="+mn-cs"/>
            </a:endParaRPr>
          </a:p>
        </p:txBody>
      </p:sp>
      <p:sp>
        <p:nvSpPr>
          <p:cNvPr id="28" name="TextBox 27">
            <a:extLst>
              <a:ext uri="{FF2B5EF4-FFF2-40B4-BE49-F238E27FC236}">
                <a16:creationId xmlns:a16="http://schemas.microsoft.com/office/drawing/2014/main" id="{DF3A79BA-BC7A-2246-54AF-9F96DADB9EAD}"/>
              </a:ext>
            </a:extLst>
          </p:cNvPr>
          <p:cNvSpPr txBox="1"/>
          <p:nvPr/>
        </p:nvSpPr>
        <p:spPr>
          <a:xfrm>
            <a:off x="466192" y="3375577"/>
            <a:ext cx="1547748" cy="1662289"/>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spcBef>
                <a:spcPct val="0"/>
              </a:spcBef>
              <a:spcAft>
                <a:spcPts val="0"/>
              </a:spcAft>
              <a:buClrTx/>
              <a:buSzTx/>
              <a:buFontTx/>
              <a:buNone/>
              <a:tabLst/>
              <a:defRPr/>
            </a:pPr>
            <a:r>
              <a:rPr kumimoji="0" lang="en-AU" sz="1050" b="0" i="0" u="none" strike="noStrike" kern="1200" cap="none" spc="0" normalizeH="0" baseline="0" noProof="0" dirty="0">
                <a:ln>
                  <a:noFill/>
                </a:ln>
                <a:solidFill>
                  <a:srgbClr val="282828"/>
                </a:solidFill>
                <a:effectLst/>
                <a:uLnTx/>
                <a:uFillTx/>
                <a:latin typeface="Segoe UI"/>
                <a:ea typeface="Segoe UI" pitchFamily="34" charset="0"/>
                <a:cs typeface="Segoe UI" pitchFamily="34" charset="0"/>
              </a:rPr>
              <a:t>It’s all about people. </a:t>
            </a:r>
          </a:p>
          <a:p>
            <a:pPr marL="0" marR="0" lvl="0" indent="0" algn="l" defTabSz="932472" rtl="0" eaLnBrk="1" fontAlgn="base" latinLnBrk="0" hangingPunct="1">
              <a:spcBef>
                <a:spcPct val="0"/>
              </a:spcBef>
              <a:spcAft>
                <a:spcPts val="0"/>
              </a:spcAft>
              <a:buClrTx/>
              <a:buSzTx/>
              <a:buFontTx/>
              <a:buNone/>
              <a:tabLst/>
              <a:defRPr/>
            </a:pPr>
            <a:endParaRPr kumimoji="0" lang="en-AU" sz="1050" b="0" i="0" u="none" strike="noStrike" kern="1200" cap="none" spc="0" normalizeH="0" baseline="0" noProof="0" dirty="0">
              <a:ln>
                <a:noFill/>
              </a:ln>
              <a:solidFill>
                <a:srgbClr val="282828"/>
              </a:solidFill>
              <a:effectLst/>
              <a:uLnTx/>
              <a:uFillTx/>
              <a:latin typeface="Segoe UI"/>
              <a:ea typeface="Segoe UI" pitchFamily="34" charset="0"/>
              <a:cs typeface="Segoe UI" pitchFamily="34" charset="0"/>
            </a:endParaRPr>
          </a:p>
          <a:p>
            <a:pPr marL="0" marR="0" lvl="0" indent="0" algn="l" defTabSz="932472" rtl="0" eaLnBrk="1" fontAlgn="base" latinLnBrk="0" hangingPunct="1">
              <a:spcBef>
                <a:spcPct val="0"/>
              </a:spcBef>
              <a:spcAft>
                <a:spcPts val="0"/>
              </a:spcAft>
              <a:buClrTx/>
              <a:buSzTx/>
              <a:buFontTx/>
              <a:buNone/>
              <a:tabLst/>
              <a:defRPr/>
            </a:pPr>
            <a:r>
              <a:rPr kumimoji="0" lang="en-AU" sz="1050" b="0" i="0" u="none" strike="noStrike" kern="1200" cap="none" spc="0" normalizeH="0" baseline="0" noProof="0" dirty="0">
                <a:ln>
                  <a:noFill/>
                </a:ln>
                <a:solidFill>
                  <a:srgbClr val="282828"/>
                </a:solidFill>
                <a:effectLst/>
                <a:uLnTx/>
                <a:uFillTx/>
                <a:latin typeface="Segoe UI"/>
                <a:ea typeface="Segoe UI" pitchFamily="34" charset="0"/>
                <a:cs typeface="Segoe UI" pitchFamily="34" charset="0"/>
              </a:rPr>
              <a:t>A person’s effectiveness can be increased by getting them to adopt the right ‘attention-harnessing’ </a:t>
            </a:r>
            <a:r>
              <a:rPr kumimoji="0" lang="en-AU" sz="1050" b="0" i="0" u="none" strike="noStrike" kern="1200" cap="none" spc="0" normalizeH="0" baseline="0" noProof="0" dirty="0" err="1">
                <a:ln>
                  <a:noFill/>
                </a:ln>
                <a:solidFill>
                  <a:srgbClr val="282828"/>
                </a:solidFill>
                <a:effectLst/>
                <a:uLnTx/>
                <a:uFillTx/>
                <a:latin typeface="Segoe UI"/>
                <a:ea typeface="Segoe UI" pitchFamily="34" charset="0"/>
                <a:cs typeface="Segoe UI" pitchFamily="34" charset="0"/>
              </a:rPr>
              <a:t>behaviors</a:t>
            </a:r>
            <a:r>
              <a:rPr kumimoji="0" lang="en-AU" sz="1050" b="0" i="0" u="none" strike="noStrike" kern="1200" cap="none" spc="0" normalizeH="0" baseline="0" noProof="0" dirty="0">
                <a:ln>
                  <a:noFill/>
                </a:ln>
                <a:solidFill>
                  <a:srgbClr val="282828"/>
                </a:solidFill>
                <a:effectLst/>
                <a:uLnTx/>
                <a:uFillTx/>
                <a:latin typeface="Segoe UI"/>
                <a:ea typeface="Segoe UI" pitchFamily="34" charset="0"/>
                <a:cs typeface="Segoe UI" pitchFamily="34" charset="0"/>
              </a:rPr>
              <a:t>.</a:t>
            </a:r>
          </a:p>
        </p:txBody>
      </p:sp>
      <p:sp>
        <p:nvSpPr>
          <p:cNvPr id="122" name="TextBox 121">
            <a:extLst>
              <a:ext uri="{FF2B5EF4-FFF2-40B4-BE49-F238E27FC236}">
                <a16:creationId xmlns:a16="http://schemas.microsoft.com/office/drawing/2014/main" id="{D5266395-6864-35EE-65DF-78A589D036AF}"/>
              </a:ext>
            </a:extLst>
          </p:cNvPr>
          <p:cNvSpPr txBox="1"/>
          <p:nvPr/>
        </p:nvSpPr>
        <p:spPr>
          <a:xfrm>
            <a:off x="1256680" y="1404355"/>
            <a:ext cx="1811945" cy="184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u="none" strike="noStrike" kern="1200" cap="none" spc="0" normalizeH="0" baseline="0" noProof="0" dirty="0">
                <a:ln>
                  <a:noFill/>
                </a:ln>
                <a:solidFill>
                  <a:srgbClr val="282828">
                    <a:lumMod val="75000"/>
                    <a:lumOff val="25000"/>
                  </a:srgbClr>
                </a:solidFill>
                <a:effectLst/>
                <a:uLnTx/>
                <a:uFillTx/>
                <a:latin typeface="Segoe UI"/>
                <a:ea typeface="+mn-ea"/>
                <a:cs typeface="+mn-cs"/>
              </a:rPr>
              <a:t>adopt attention-harnessing</a:t>
            </a:r>
          </a:p>
        </p:txBody>
      </p:sp>
      <p:sp>
        <p:nvSpPr>
          <p:cNvPr id="114" name="TextBox 113">
            <a:extLst>
              <a:ext uri="{FF2B5EF4-FFF2-40B4-BE49-F238E27FC236}">
                <a16:creationId xmlns:a16="http://schemas.microsoft.com/office/drawing/2014/main" id="{A89BDE6C-D0E7-1DDB-E9C5-8BD3CE887512}"/>
              </a:ext>
            </a:extLst>
          </p:cNvPr>
          <p:cNvSpPr txBox="1"/>
          <p:nvPr/>
        </p:nvSpPr>
        <p:spPr>
          <a:xfrm>
            <a:off x="1006319" y="6319501"/>
            <a:ext cx="2411698" cy="24622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r>
              <a:rPr lang="en-AU"/>
              <a:t>work within</a:t>
            </a:r>
          </a:p>
        </p:txBody>
      </p:sp>
      <p:sp>
        <p:nvSpPr>
          <p:cNvPr id="29" name="Rectangle: Rounded Corners 6">
            <a:extLst>
              <a:ext uri="{FF2B5EF4-FFF2-40B4-BE49-F238E27FC236}">
                <a16:creationId xmlns:a16="http://schemas.microsoft.com/office/drawing/2014/main" id="{FABAAE9C-110E-3217-8B7A-FC99D7A5A863}"/>
              </a:ext>
              <a:ext uri="{C183D7F6-B498-43B3-948B-1728B52AA6E4}">
                <adec:decorative xmlns:adec="http://schemas.microsoft.com/office/drawing/2017/decorative" val="1"/>
              </a:ext>
            </a:extLst>
          </p:cNvPr>
          <p:cNvSpPr/>
          <p:nvPr/>
        </p:nvSpPr>
        <p:spPr bwMode="auto">
          <a:xfrm>
            <a:off x="2284405"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10">
            <a:extLst>
              <a:ext uri="{FF2B5EF4-FFF2-40B4-BE49-F238E27FC236}">
                <a16:creationId xmlns:a16="http://schemas.microsoft.com/office/drawing/2014/main" id="{91C42FEC-DCE1-DA28-6754-BA557791934A}"/>
              </a:ext>
            </a:extLst>
          </p:cNvPr>
          <p:cNvSpPr/>
          <p:nvPr/>
        </p:nvSpPr>
        <p:spPr>
          <a:xfrm>
            <a:off x="2376397"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Focus areas</a:t>
            </a:r>
          </a:p>
        </p:txBody>
      </p:sp>
      <p:grpSp>
        <p:nvGrpSpPr>
          <p:cNvPr id="108" name="Group 107">
            <a:extLst>
              <a:ext uri="{FF2B5EF4-FFF2-40B4-BE49-F238E27FC236}">
                <a16:creationId xmlns:a16="http://schemas.microsoft.com/office/drawing/2014/main" id="{7698D262-9646-1830-F8E5-3151858658C4}"/>
              </a:ext>
              <a:ext uri="{C183D7F6-B498-43B3-948B-1728B52AA6E4}">
                <adec:decorative xmlns:adec="http://schemas.microsoft.com/office/drawing/2017/decorative" val="1"/>
              </a:ext>
            </a:extLst>
          </p:cNvPr>
          <p:cNvGrpSpPr/>
          <p:nvPr/>
        </p:nvGrpSpPr>
        <p:grpSpPr>
          <a:xfrm>
            <a:off x="2989189" y="2356404"/>
            <a:ext cx="435515" cy="435515"/>
            <a:chOff x="3338226" y="2405143"/>
            <a:chExt cx="526974" cy="526974"/>
          </a:xfrm>
        </p:grpSpPr>
        <p:sp>
          <p:nvSpPr>
            <p:cNvPr id="107" name="Oval 106">
              <a:extLst>
                <a:ext uri="{FF2B5EF4-FFF2-40B4-BE49-F238E27FC236}">
                  <a16:creationId xmlns:a16="http://schemas.microsoft.com/office/drawing/2014/main" id="{BDF162B4-E783-823A-9C94-B242C6B89370}"/>
                </a:ext>
              </a:extLst>
            </p:cNvPr>
            <p:cNvSpPr/>
            <p:nvPr/>
          </p:nvSpPr>
          <p:spPr>
            <a:xfrm>
              <a:off x="3338226" y="2405143"/>
              <a:ext cx="526974" cy="526974"/>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106" name="Graphic 105">
              <a:extLst>
                <a:ext uri="{FF2B5EF4-FFF2-40B4-BE49-F238E27FC236}">
                  <a16:creationId xmlns:a16="http://schemas.microsoft.com/office/drawing/2014/main" id="{FD162143-6F1F-0183-BB15-FB13C2DDE3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63410" y="2530327"/>
              <a:ext cx="276606" cy="276606"/>
            </a:xfrm>
            <a:prstGeom prst="rect">
              <a:avLst/>
            </a:prstGeom>
          </p:spPr>
        </p:pic>
      </p:grpSp>
      <p:sp>
        <p:nvSpPr>
          <p:cNvPr id="34" name="TextBox 33">
            <a:extLst>
              <a:ext uri="{FF2B5EF4-FFF2-40B4-BE49-F238E27FC236}">
                <a16:creationId xmlns:a16="http://schemas.microsoft.com/office/drawing/2014/main" id="{BB5139FA-9240-48CA-B8EB-59A68B98D959}"/>
              </a:ext>
            </a:extLst>
          </p:cNvPr>
          <p:cNvSpPr txBox="1"/>
          <p:nvPr/>
        </p:nvSpPr>
        <p:spPr>
          <a:xfrm>
            <a:off x="2433072" y="2880485"/>
            <a:ext cx="1547748" cy="1165537"/>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rPr>
              <a:t>Foundation focus areas </a:t>
            </a: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provide an essential foundation for people to develop strong collaboration practices.</a:t>
            </a:r>
            <a:endPar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endParaRPr>
          </a:p>
        </p:txBody>
      </p:sp>
      <p:grpSp>
        <p:nvGrpSpPr>
          <p:cNvPr id="109" name="Group 108">
            <a:extLst>
              <a:ext uri="{FF2B5EF4-FFF2-40B4-BE49-F238E27FC236}">
                <a16:creationId xmlns:a16="http://schemas.microsoft.com/office/drawing/2014/main" id="{BA46495F-D64B-5E51-0051-D36F1A7A6C42}"/>
              </a:ext>
              <a:ext uri="{C183D7F6-B498-43B3-948B-1728B52AA6E4}">
                <adec:decorative xmlns:adec="http://schemas.microsoft.com/office/drawing/2017/decorative" val="1"/>
              </a:ext>
            </a:extLst>
          </p:cNvPr>
          <p:cNvGrpSpPr/>
          <p:nvPr/>
        </p:nvGrpSpPr>
        <p:grpSpPr>
          <a:xfrm>
            <a:off x="2989189" y="4212570"/>
            <a:ext cx="435515" cy="435515"/>
            <a:chOff x="3338226" y="2405143"/>
            <a:chExt cx="526974" cy="526974"/>
          </a:xfrm>
        </p:grpSpPr>
        <p:sp>
          <p:nvSpPr>
            <p:cNvPr id="110" name="Oval 109">
              <a:extLst>
                <a:ext uri="{FF2B5EF4-FFF2-40B4-BE49-F238E27FC236}">
                  <a16:creationId xmlns:a16="http://schemas.microsoft.com/office/drawing/2014/main" id="{7C8F4967-E40A-D172-28FB-A85A304CBD81}"/>
                </a:ext>
              </a:extLst>
            </p:cNvPr>
            <p:cNvSpPr/>
            <p:nvPr/>
          </p:nvSpPr>
          <p:spPr>
            <a:xfrm>
              <a:off x="3338226" y="2405143"/>
              <a:ext cx="526974" cy="526974"/>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111" name="Graphic 110">
              <a:extLst>
                <a:ext uri="{FF2B5EF4-FFF2-40B4-BE49-F238E27FC236}">
                  <a16:creationId xmlns:a16="http://schemas.microsoft.com/office/drawing/2014/main" id="{55356045-1F9E-6EA8-487E-367487937C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63410" y="2530327"/>
              <a:ext cx="276606" cy="276606"/>
            </a:xfrm>
            <a:prstGeom prst="rect">
              <a:avLst/>
            </a:prstGeom>
          </p:spPr>
        </p:pic>
      </p:grpSp>
      <p:sp>
        <p:nvSpPr>
          <p:cNvPr id="35" name="TextBox 34">
            <a:extLst>
              <a:ext uri="{FF2B5EF4-FFF2-40B4-BE49-F238E27FC236}">
                <a16:creationId xmlns:a16="http://schemas.microsoft.com/office/drawing/2014/main" id="{579BDE99-B763-E12A-9A4B-E87E176464A2}"/>
              </a:ext>
            </a:extLst>
          </p:cNvPr>
          <p:cNvSpPr txBox="1"/>
          <p:nvPr/>
        </p:nvSpPr>
        <p:spPr>
          <a:xfrm>
            <a:off x="2433072" y="4739368"/>
            <a:ext cx="1547748" cy="1401552"/>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kumimoji="0" lang="en-US" sz="1000" b="0" i="0" u="none" strike="noStrike" kern="1200" cap="none" spc="0" normalizeH="0" baseline="0" noProof="0" dirty="0">
                <a:ln w="3175">
                  <a:noFill/>
                </a:ln>
                <a:solidFill>
                  <a:srgbClr val="080808"/>
                </a:solidFill>
                <a:effectLst/>
                <a:uLnTx/>
                <a:uFillTx/>
                <a:latin typeface="Segoe UI Semibold"/>
                <a:ea typeface="+mn-ea"/>
                <a:cs typeface="Segoe UI" pitchFamily="34" charset="0"/>
              </a:rPr>
              <a:t>Extended focus areas</a:t>
            </a:r>
            <a:r>
              <a:rPr kumimoji="0" lang="en-US" sz="1000" b="1" i="0" u="none" strike="noStrike" kern="1200" cap="none" spc="0" normalizeH="0" baseline="0" noProof="0" dirty="0">
                <a:ln w="3175">
                  <a:noFill/>
                </a:ln>
                <a:solidFill>
                  <a:srgbClr val="080808"/>
                </a:solidFill>
                <a:effectLst/>
                <a:uLnTx/>
                <a:uFillTx/>
                <a:latin typeface="Segoe UI Semibold"/>
                <a:ea typeface="+mn-ea"/>
                <a:cs typeface="Segoe UI" pitchFamily="34" charset="0"/>
              </a:rPr>
              <a:t> </a:t>
            </a:r>
            <a:r>
              <a:rPr kumimoji="0" lang="en-US" sz="1000" b="0" i="0" u="none" strike="noStrike" kern="1200" cap="none" spc="0" normalizeH="0" baseline="0" noProof="0" dirty="0">
                <a:ln w="3175">
                  <a:noFill/>
                </a:ln>
                <a:solidFill>
                  <a:srgbClr val="080808"/>
                </a:solidFill>
                <a:effectLst/>
                <a:uLnTx/>
                <a:uFillTx/>
                <a:latin typeface="Segoe UI"/>
                <a:ea typeface="+mn-ea"/>
                <a:cs typeface="Segoe UI" pitchFamily="34" charset="0"/>
              </a:rPr>
              <a:t>enable improvement of business improvement and differentiation to focus on developing a culture of continual improvement.</a:t>
            </a:r>
          </a:p>
        </p:txBody>
      </p:sp>
      <p:sp>
        <p:nvSpPr>
          <p:cNvPr id="126" name="TextBox 125">
            <a:extLst>
              <a:ext uri="{FF2B5EF4-FFF2-40B4-BE49-F238E27FC236}">
                <a16:creationId xmlns:a16="http://schemas.microsoft.com/office/drawing/2014/main" id="{6B5566A4-6AC1-640F-804B-D40E23038A48}"/>
              </a:ext>
            </a:extLst>
          </p:cNvPr>
          <p:cNvSpPr txBox="1"/>
          <p:nvPr/>
        </p:nvSpPr>
        <p:spPr>
          <a:xfrm>
            <a:off x="3491958" y="1494060"/>
            <a:ext cx="1293342" cy="1681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82828">
                    <a:lumMod val="75000"/>
                    <a:lumOff val="25000"/>
                  </a:srgbClr>
                </a:solidFill>
                <a:effectLst/>
                <a:uLnTx/>
                <a:uFillTx/>
                <a:latin typeface="Segoe UI"/>
                <a:ea typeface="+mn-ea"/>
                <a:cs typeface="+mn-cs"/>
              </a:rPr>
              <a:t>contains essential</a:t>
            </a:r>
          </a:p>
        </p:txBody>
      </p:sp>
      <p:sp>
        <p:nvSpPr>
          <p:cNvPr id="36" name="Rectangle: Rounded Corners 6">
            <a:extLst>
              <a:ext uri="{FF2B5EF4-FFF2-40B4-BE49-F238E27FC236}">
                <a16:creationId xmlns:a16="http://schemas.microsoft.com/office/drawing/2014/main" id="{308A2FE4-299C-CBA9-FAC4-505A74C25D85}"/>
              </a:ext>
              <a:ext uri="{C183D7F6-B498-43B3-948B-1728B52AA6E4}">
                <adec:decorative xmlns:adec="http://schemas.microsoft.com/office/drawing/2017/decorative" val="1"/>
              </a:ext>
            </a:extLst>
          </p:cNvPr>
          <p:cNvSpPr/>
          <p:nvPr/>
        </p:nvSpPr>
        <p:spPr bwMode="auto">
          <a:xfrm>
            <a:off x="4207607"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10">
            <a:extLst>
              <a:ext uri="{FF2B5EF4-FFF2-40B4-BE49-F238E27FC236}">
                <a16:creationId xmlns:a16="http://schemas.microsoft.com/office/drawing/2014/main" id="{599626E1-9DEB-8BC4-95B0-62BE773E3992}"/>
              </a:ext>
            </a:extLst>
          </p:cNvPr>
          <p:cNvSpPr/>
          <p:nvPr/>
        </p:nvSpPr>
        <p:spPr>
          <a:xfrm>
            <a:off x="4310550"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dirty="0">
                <a:solidFill>
                  <a:srgbClr val="FFFFFF"/>
                </a:solidFill>
                <a:latin typeface="+mj-lt"/>
                <a:cs typeface="Segoe UI" panose="020B0502040204020203" pitchFamily="34" charset="0"/>
              </a:rPr>
              <a:t>Capability/needs</a:t>
            </a:r>
          </a:p>
        </p:txBody>
      </p:sp>
      <p:sp>
        <p:nvSpPr>
          <p:cNvPr id="42" name="TextBox 41">
            <a:extLst>
              <a:ext uri="{FF2B5EF4-FFF2-40B4-BE49-F238E27FC236}">
                <a16:creationId xmlns:a16="http://schemas.microsoft.com/office/drawing/2014/main" id="{7F2D89F1-46EB-121C-1B5D-13A979D9F436}"/>
              </a:ext>
            </a:extLst>
          </p:cNvPr>
          <p:cNvSpPr txBox="1"/>
          <p:nvPr/>
        </p:nvSpPr>
        <p:spPr>
          <a:xfrm>
            <a:off x="4386509" y="2448050"/>
            <a:ext cx="1547748" cy="1816090"/>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algn="l" defTabSz="914400" rtl="0" eaLnBrk="1" fontAlgn="base" latinLnBrk="0" hangingPunct="1">
              <a:spcBef>
                <a:spcPct val="0"/>
              </a:spcBef>
              <a:spcAft>
                <a:spcPts val="0"/>
              </a:spcAft>
              <a:buClrTx/>
              <a:buSzTx/>
              <a:tabLst/>
              <a:defRPr/>
            </a:pPr>
            <a:r>
              <a:rPr kumimoji="0" lang="en-US" sz="1050" b="0" i="0" u="none" strike="noStrike" kern="1200" cap="none" spc="0" normalizeH="0" baseline="0" noProof="0" dirty="0">
                <a:ln w="3175">
                  <a:noFill/>
                </a:ln>
                <a:solidFill>
                  <a:srgbClr val="080808"/>
                </a:solidFill>
                <a:effectLst/>
                <a:uLnTx/>
                <a:uFillTx/>
                <a:latin typeface="Segoe UI"/>
                <a:ea typeface="+mn-ea"/>
                <a:cs typeface="Segoe UI" pitchFamily="34" charset="0"/>
              </a:rPr>
              <a:t>Essential elements that enable people to get </a:t>
            </a:r>
            <a:r>
              <a:rPr lang="en-US" sz="1050" i="1" dirty="0">
                <a:ln w="3175">
                  <a:noFill/>
                </a:ln>
                <a:solidFill>
                  <a:srgbClr val="080808"/>
                </a:solidFill>
              </a:rPr>
              <a:t>work done</a:t>
            </a:r>
            <a:r>
              <a:rPr lang="en-US" sz="1050" dirty="0">
                <a:ln w="3175">
                  <a:noFill/>
                </a:ln>
                <a:solidFill>
                  <a:srgbClr val="080808"/>
                </a:solidFill>
              </a:rPr>
              <a:t>. Performing the capability/needs enables people to accomplish their individual, team, community and organizational tasks.</a:t>
            </a:r>
            <a:endParaRPr kumimoji="0" lang="en-US" sz="1050" b="0" i="0" u="none" strike="noStrike" kern="1200" cap="none" spc="0" normalizeH="0" baseline="0" noProof="0" dirty="0">
              <a:ln w="3175">
                <a:noFill/>
              </a:ln>
              <a:solidFill>
                <a:srgbClr val="080808"/>
              </a:solidFill>
              <a:effectLst/>
              <a:uLnTx/>
              <a:uFillTx/>
              <a:latin typeface="Segoe UI Semibold"/>
              <a:ea typeface="+mn-ea"/>
              <a:cs typeface="Segoe UI" pitchFamily="34" charset="0"/>
            </a:endParaRPr>
          </a:p>
        </p:txBody>
      </p:sp>
      <p:cxnSp>
        <p:nvCxnSpPr>
          <p:cNvPr id="116" name="Connector: Elbow 152">
            <a:extLst>
              <a:ext uri="{FF2B5EF4-FFF2-40B4-BE49-F238E27FC236}">
                <a16:creationId xmlns:a16="http://schemas.microsoft.com/office/drawing/2014/main" id="{EDCE6A81-72DD-BF7E-048A-D54096B04F71}"/>
              </a:ext>
              <a:ext uri="{C183D7F6-B498-43B3-948B-1728B52AA6E4}">
                <adec:decorative xmlns:adec="http://schemas.microsoft.com/office/drawing/2017/decorative" val="1"/>
              </a:ext>
            </a:extLst>
          </p:cNvPr>
          <p:cNvCxnSpPr>
            <a:cxnSpLocks/>
          </p:cNvCxnSpPr>
          <p:nvPr/>
        </p:nvCxnSpPr>
        <p:spPr>
          <a:xfrm rot="16200000" flipH="1">
            <a:off x="6102934" y="5326677"/>
            <a:ext cx="10495" cy="1945041"/>
          </a:xfrm>
          <a:prstGeom prst="bentConnector3">
            <a:avLst>
              <a:gd name="adj1" fmla="val 2410349"/>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EAE3D74C-A799-C60A-3F08-85F5266C4C01}"/>
              </a:ext>
            </a:extLst>
          </p:cNvPr>
          <p:cNvSpPr txBox="1"/>
          <p:nvPr/>
        </p:nvSpPr>
        <p:spPr>
          <a:xfrm>
            <a:off x="4902568" y="6319501"/>
            <a:ext cx="2411698" cy="246221"/>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r>
              <a:rPr lang="en-AU"/>
              <a:t>are enabled by</a:t>
            </a:r>
          </a:p>
        </p:txBody>
      </p:sp>
      <p:sp>
        <p:nvSpPr>
          <p:cNvPr id="49" name="Rectangle: Rounded Corners 6">
            <a:extLst>
              <a:ext uri="{FF2B5EF4-FFF2-40B4-BE49-F238E27FC236}">
                <a16:creationId xmlns:a16="http://schemas.microsoft.com/office/drawing/2014/main" id="{5811C272-DFB4-B540-EF53-FD0245E62D24}"/>
              </a:ext>
              <a:ext uri="{C183D7F6-B498-43B3-948B-1728B52AA6E4}">
                <adec:decorative xmlns:adec="http://schemas.microsoft.com/office/drawing/2017/decorative" val="1"/>
              </a:ext>
            </a:extLst>
          </p:cNvPr>
          <p:cNvSpPr/>
          <p:nvPr/>
        </p:nvSpPr>
        <p:spPr bwMode="auto">
          <a:xfrm>
            <a:off x="6152648"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Rounded Corners 10">
            <a:extLst>
              <a:ext uri="{FF2B5EF4-FFF2-40B4-BE49-F238E27FC236}">
                <a16:creationId xmlns:a16="http://schemas.microsoft.com/office/drawing/2014/main" id="{8DDE993D-44ED-0E11-D5D0-325E72689969}"/>
              </a:ext>
            </a:extLst>
          </p:cNvPr>
          <p:cNvSpPr/>
          <p:nvPr/>
        </p:nvSpPr>
        <p:spPr>
          <a:xfrm>
            <a:off x="6220372"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Microsoft 365 apps</a:t>
            </a:r>
          </a:p>
        </p:txBody>
      </p:sp>
      <p:pic>
        <p:nvPicPr>
          <p:cNvPr id="52" name="Picture 51" descr="Icons for various Microsoft 365 apps">
            <a:extLst>
              <a:ext uri="{FF2B5EF4-FFF2-40B4-BE49-F238E27FC236}">
                <a16:creationId xmlns:a16="http://schemas.microsoft.com/office/drawing/2014/main" id="{DAA5459E-D4B9-C960-3DAA-1DC2D121B1C7}"/>
              </a:ext>
            </a:extLst>
          </p:cNvPr>
          <p:cNvPicPr>
            <a:picLocks noChangeAspect="1"/>
          </p:cNvPicPr>
          <p:nvPr/>
        </p:nvPicPr>
        <p:blipFill>
          <a:blip r:embed="rId7"/>
          <a:stretch>
            <a:fillRect/>
          </a:stretch>
        </p:blipFill>
        <p:spPr>
          <a:xfrm>
            <a:off x="6181733" y="2322866"/>
            <a:ext cx="1646168" cy="472741"/>
          </a:xfrm>
          <a:prstGeom prst="rect">
            <a:avLst/>
          </a:prstGeom>
        </p:spPr>
      </p:pic>
      <p:sp>
        <p:nvSpPr>
          <p:cNvPr id="53" name="TextBox 52">
            <a:extLst>
              <a:ext uri="{FF2B5EF4-FFF2-40B4-BE49-F238E27FC236}">
                <a16:creationId xmlns:a16="http://schemas.microsoft.com/office/drawing/2014/main" id="{B51B423C-6D9B-DB9A-59B2-57AEAB7419D5}"/>
              </a:ext>
            </a:extLst>
          </p:cNvPr>
          <p:cNvSpPr txBox="1"/>
          <p:nvPr/>
        </p:nvSpPr>
        <p:spPr>
          <a:xfrm>
            <a:off x="6301315" y="2824271"/>
            <a:ext cx="1547748" cy="2341111"/>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lang="en-AU" sz="1050">
                <a:ln w="3175">
                  <a:noFill/>
                </a:ln>
                <a:solidFill>
                  <a:srgbClr val="080808"/>
                </a:solidFill>
              </a:rPr>
              <a:t>To address the specific capability/needs of people when they operate as individuals, teams, community, and organizational focus areas, specific Microsoft 365 applications can be used to accomplish the required tasks.</a:t>
            </a:r>
          </a:p>
        </p:txBody>
      </p:sp>
      <p:sp>
        <p:nvSpPr>
          <p:cNvPr id="138" name="TextBox 137">
            <a:extLst>
              <a:ext uri="{FF2B5EF4-FFF2-40B4-BE49-F238E27FC236}">
                <a16:creationId xmlns:a16="http://schemas.microsoft.com/office/drawing/2014/main" id="{9FFC6FA6-9CA8-EE0B-EBF0-57AC0AB4F0DB}"/>
              </a:ext>
            </a:extLst>
          </p:cNvPr>
          <p:cNvSpPr txBox="1"/>
          <p:nvPr/>
        </p:nvSpPr>
        <p:spPr>
          <a:xfrm>
            <a:off x="7379597" y="1474878"/>
            <a:ext cx="129334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82828">
                    <a:lumMod val="75000"/>
                    <a:lumOff val="25000"/>
                  </a:srgbClr>
                </a:solidFill>
                <a:effectLst/>
                <a:uLnTx/>
                <a:uFillTx/>
                <a:latin typeface="Segoe UI"/>
                <a:ea typeface="+mn-ea"/>
                <a:cs typeface="+mn-cs"/>
              </a:rPr>
              <a:t>supported by</a:t>
            </a:r>
          </a:p>
        </p:txBody>
      </p:sp>
      <p:sp>
        <p:nvSpPr>
          <p:cNvPr id="54" name="Rectangle: Rounded Corners 6">
            <a:extLst>
              <a:ext uri="{FF2B5EF4-FFF2-40B4-BE49-F238E27FC236}">
                <a16:creationId xmlns:a16="http://schemas.microsoft.com/office/drawing/2014/main" id="{C513B15C-69A2-AB5E-0DC8-2EB6BD273B94}"/>
              </a:ext>
              <a:ext uri="{C183D7F6-B498-43B3-948B-1728B52AA6E4}">
                <adec:decorative xmlns:adec="http://schemas.microsoft.com/office/drawing/2017/decorative" val="1"/>
              </a:ext>
            </a:extLst>
          </p:cNvPr>
          <p:cNvSpPr/>
          <p:nvPr/>
        </p:nvSpPr>
        <p:spPr bwMode="auto">
          <a:xfrm>
            <a:off x="8097689" y="1968117"/>
            <a:ext cx="1845083" cy="4331080"/>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Connector: Elbow 152">
            <a:extLst>
              <a:ext uri="{FF2B5EF4-FFF2-40B4-BE49-F238E27FC236}">
                <a16:creationId xmlns:a16="http://schemas.microsoft.com/office/drawing/2014/main" id="{C0A358C1-7110-04D2-41FB-9C5C5545DE58}"/>
              </a:ext>
              <a:ext uri="{C183D7F6-B498-43B3-948B-1728B52AA6E4}">
                <adec:decorative xmlns:adec="http://schemas.microsoft.com/office/drawing/2017/decorative" val="1"/>
              </a:ext>
            </a:extLst>
          </p:cNvPr>
          <p:cNvCxnSpPr>
            <a:cxnSpLocks/>
          </p:cNvCxnSpPr>
          <p:nvPr/>
        </p:nvCxnSpPr>
        <p:spPr>
          <a:xfrm rot="16200000" flipH="1">
            <a:off x="2223953" y="5326677"/>
            <a:ext cx="10495" cy="1945041"/>
          </a:xfrm>
          <a:prstGeom prst="bentConnector3">
            <a:avLst>
              <a:gd name="adj1" fmla="val 2410349"/>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
        <p:nvSpPr>
          <p:cNvPr id="55" name="Rectangle: Rounded Corners 6">
            <a:extLst>
              <a:ext uri="{FF2B5EF4-FFF2-40B4-BE49-F238E27FC236}">
                <a16:creationId xmlns:a16="http://schemas.microsoft.com/office/drawing/2014/main" id="{5CADD0A5-9EE1-B948-34E1-A5A4BD8BF03F}"/>
              </a:ext>
              <a:ext uri="{C183D7F6-B498-43B3-948B-1728B52AA6E4}">
                <adec:decorative xmlns:adec="http://schemas.microsoft.com/office/drawing/2017/decorative" val="1"/>
              </a:ext>
            </a:extLst>
          </p:cNvPr>
          <p:cNvSpPr/>
          <p:nvPr/>
        </p:nvSpPr>
        <p:spPr bwMode="auto">
          <a:xfrm>
            <a:off x="8089154" y="1780891"/>
            <a:ext cx="1860477" cy="4518307"/>
          </a:xfrm>
          <a:prstGeom prst="roundRect">
            <a:avLst>
              <a:gd name="adj" fmla="val 671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
            <a:extLst>
              <a:ext uri="{FF2B5EF4-FFF2-40B4-BE49-F238E27FC236}">
                <a16:creationId xmlns:a16="http://schemas.microsoft.com/office/drawing/2014/main" id="{AECB3476-ED8C-85AA-F2BF-B39C963651CA}"/>
              </a:ext>
            </a:extLst>
          </p:cNvPr>
          <p:cNvSpPr/>
          <p:nvPr/>
        </p:nvSpPr>
        <p:spPr>
          <a:xfrm>
            <a:off x="8165409"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dirty="0">
                <a:solidFill>
                  <a:srgbClr val="FFFFFF"/>
                </a:solidFill>
                <a:latin typeface="+mj-lt"/>
                <a:cs typeface="Segoe UI" panose="020B0502040204020203" pitchFamily="34" charset="0"/>
              </a:rPr>
              <a:t>Behaviors</a:t>
            </a:r>
          </a:p>
        </p:txBody>
      </p:sp>
      <p:sp>
        <p:nvSpPr>
          <p:cNvPr id="140" name="Graphic 41">
            <a:extLst>
              <a:ext uri="{FF2B5EF4-FFF2-40B4-BE49-F238E27FC236}">
                <a16:creationId xmlns:a16="http://schemas.microsoft.com/office/drawing/2014/main" id="{E9255D29-3FC9-4E4B-AFA8-B79B90C625BD}"/>
              </a:ext>
              <a:ext uri="{C183D7F6-B498-43B3-948B-1728B52AA6E4}">
                <adec:decorative xmlns:adec="http://schemas.microsoft.com/office/drawing/2017/decorative" val="1"/>
              </a:ext>
            </a:extLst>
          </p:cNvPr>
          <p:cNvSpPr/>
          <p:nvPr/>
        </p:nvSpPr>
        <p:spPr>
          <a:xfrm>
            <a:off x="8847942" y="2452879"/>
            <a:ext cx="342900" cy="342728"/>
          </a:xfrm>
          <a:custGeom>
            <a:avLst/>
            <a:gdLst>
              <a:gd name="connsiteX0" fmla="*/ 337607 w 829500"/>
              <a:gd name="connsiteY0" fmla="*/ 0 h 829085"/>
              <a:gd name="connsiteX1" fmla="*/ 383644 w 829500"/>
              <a:gd name="connsiteY1" fmla="*/ 58521 h 829085"/>
              <a:gd name="connsiteX2" fmla="*/ 383644 w 829500"/>
              <a:gd name="connsiteY2" fmla="*/ 238232 h 829085"/>
              <a:gd name="connsiteX3" fmla="*/ 346524 w 829500"/>
              <a:gd name="connsiteY3" fmla="*/ 238232 h 829085"/>
              <a:gd name="connsiteX4" fmla="*/ 238521 w 829500"/>
              <a:gd name="connsiteY4" fmla="*/ 192442 h 829085"/>
              <a:gd name="connsiteX5" fmla="*/ 192730 w 829500"/>
              <a:gd name="connsiteY5" fmla="*/ 300445 h 829085"/>
              <a:gd name="connsiteX6" fmla="*/ 300733 w 829500"/>
              <a:gd name="connsiteY6" fmla="*/ 346233 h 829085"/>
              <a:gd name="connsiteX7" fmla="*/ 346524 w 829500"/>
              <a:gd name="connsiteY7" fmla="*/ 300445 h 829085"/>
              <a:gd name="connsiteX8" fmla="*/ 383644 w 829500"/>
              <a:gd name="connsiteY8" fmla="*/ 300445 h 829085"/>
              <a:gd name="connsiteX9" fmla="*/ 383644 w 829500"/>
              <a:gd name="connsiteY9" fmla="*/ 752440 h 829085"/>
              <a:gd name="connsiteX10" fmla="*/ 351169 w 829500"/>
              <a:gd name="connsiteY10" fmla="*/ 812993 h 829085"/>
              <a:gd name="connsiteX11" fmla="*/ 286468 w 829500"/>
              <a:gd name="connsiteY11" fmla="*/ 829085 h 829085"/>
              <a:gd name="connsiteX12" fmla="*/ 147278 w 829500"/>
              <a:gd name="connsiteY12" fmla="*/ 759905 h 829085"/>
              <a:gd name="connsiteX13" fmla="*/ 104973 w 829500"/>
              <a:gd name="connsiteY13" fmla="*/ 671273 h 829085"/>
              <a:gd name="connsiteX14" fmla="*/ 52341 w 829500"/>
              <a:gd name="connsiteY14" fmla="*/ 642655 h 829085"/>
              <a:gd name="connsiteX15" fmla="*/ 0 w 829500"/>
              <a:gd name="connsiteY15" fmla="*/ 516778 h 829085"/>
              <a:gd name="connsiteX16" fmla="*/ 7880 w 829500"/>
              <a:gd name="connsiteY16" fmla="*/ 435239 h 829085"/>
              <a:gd name="connsiteX17" fmla="*/ 182490 w 829500"/>
              <a:gd name="connsiteY17" fmla="*/ 435239 h 829085"/>
              <a:gd name="connsiteX18" fmla="*/ 237859 w 829500"/>
              <a:gd name="connsiteY18" fmla="*/ 482976 h 829085"/>
              <a:gd name="connsiteX19" fmla="*/ 192920 w 829500"/>
              <a:gd name="connsiteY19" fmla="*/ 591338 h 829085"/>
              <a:gd name="connsiteX20" fmla="*/ 301280 w 829500"/>
              <a:gd name="connsiteY20" fmla="*/ 636276 h 829085"/>
              <a:gd name="connsiteX21" fmla="*/ 346221 w 829500"/>
              <a:gd name="connsiteY21" fmla="*/ 527915 h 829085"/>
              <a:gd name="connsiteX22" fmla="*/ 300362 w 829500"/>
              <a:gd name="connsiteY22" fmla="*/ 482603 h 829085"/>
              <a:gd name="connsiteX23" fmla="*/ 182490 w 829500"/>
              <a:gd name="connsiteY23" fmla="*/ 373026 h 829085"/>
              <a:gd name="connsiteX24" fmla="*/ 43134 w 829500"/>
              <a:gd name="connsiteY24" fmla="*/ 373026 h 829085"/>
              <a:gd name="connsiteX25" fmla="*/ 63664 w 829500"/>
              <a:gd name="connsiteY25" fmla="*/ 360501 h 829085"/>
              <a:gd name="connsiteX26" fmla="*/ 56282 w 829500"/>
              <a:gd name="connsiteY26" fmla="*/ 313758 h 829085"/>
              <a:gd name="connsiteX27" fmla="*/ 68517 w 829500"/>
              <a:gd name="connsiteY27" fmla="*/ 223301 h 829085"/>
              <a:gd name="connsiteX28" fmla="*/ 111568 w 829500"/>
              <a:gd name="connsiteY28" fmla="*/ 149725 h 829085"/>
              <a:gd name="connsiteX29" fmla="*/ 157024 w 829500"/>
              <a:gd name="connsiteY29" fmla="*/ 126208 h 829085"/>
              <a:gd name="connsiteX30" fmla="*/ 213140 w 829500"/>
              <a:gd name="connsiteY30" fmla="*/ 41724 h 829085"/>
              <a:gd name="connsiteX31" fmla="*/ 337565 w 829500"/>
              <a:gd name="connsiteY31" fmla="*/ 0 h 829085"/>
              <a:gd name="connsiteX32" fmla="*/ 445856 w 829500"/>
              <a:gd name="connsiteY32" fmla="*/ 621876 h 829085"/>
              <a:gd name="connsiteX33" fmla="*/ 514290 w 829500"/>
              <a:gd name="connsiteY33" fmla="*/ 621876 h 829085"/>
              <a:gd name="connsiteX34" fmla="*/ 632494 w 829500"/>
              <a:gd name="connsiteY34" fmla="*/ 503672 h 829085"/>
              <a:gd name="connsiteX35" fmla="*/ 632494 w 829500"/>
              <a:gd name="connsiteY35" fmla="*/ 429225 h 829085"/>
              <a:gd name="connsiteX36" fmla="*/ 678282 w 829500"/>
              <a:gd name="connsiteY36" fmla="*/ 321222 h 829085"/>
              <a:gd name="connsiteX37" fmla="*/ 570281 w 829500"/>
              <a:gd name="connsiteY37" fmla="*/ 275431 h 829085"/>
              <a:gd name="connsiteX38" fmla="*/ 524493 w 829500"/>
              <a:gd name="connsiteY38" fmla="*/ 383432 h 829085"/>
              <a:gd name="connsiteX39" fmla="*/ 570281 w 829500"/>
              <a:gd name="connsiteY39" fmla="*/ 429225 h 829085"/>
              <a:gd name="connsiteX40" fmla="*/ 570281 w 829500"/>
              <a:gd name="connsiteY40" fmla="*/ 503672 h 829085"/>
              <a:gd name="connsiteX41" fmla="*/ 514290 w 829500"/>
              <a:gd name="connsiteY41" fmla="*/ 559664 h 829085"/>
              <a:gd name="connsiteX42" fmla="*/ 445856 w 829500"/>
              <a:gd name="connsiteY42" fmla="*/ 559664 h 829085"/>
              <a:gd name="connsiteX43" fmla="*/ 445856 w 829500"/>
              <a:gd name="connsiteY43" fmla="*/ 58521 h 829085"/>
              <a:gd name="connsiteX44" fmla="*/ 491894 w 829500"/>
              <a:gd name="connsiteY44" fmla="*/ 0 h 829085"/>
              <a:gd name="connsiteX45" fmla="*/ 616360 w 829500"/>
              <a:gd name="connsiteY45" fmla="*/ 41724 h 829085"/>
              <a:gd name="connsiteX46" fmla="*/ 672476 w 829500"/>
              <a:gd name="connsiteY46" fmla="*/ 126208 h 829085"/>
              <a:gd name="connsiteX47" fmla="*/ 717932 w 829500"/>
              <a:gd name="connsiteY47" fmla="*/ 149725 h 829085"/>
              <a:gd name="connsiteX48" fmla="*/ 760983 w 829500"/>
              <a:gd name="connsiteY48" fmla="*/ 223301 h 829085"/>
              <a:gd name="connsiteX49" fmla="*/ 773218 w 829500"/>
              <a:gd name="connsiteY49" fmla="*/ 313758 h 829085"/>
              <a:gd name="connsiteX50" fmla="*/ 765836 w 829500"/>
              <a:gd name="connsiteY50" fmla="*/ 360501 h 829085"/>
              <a:gd name="connsiteX51" fmla="*/ 768573 w 829500"/>
              <a:gd name="connsiteY51" fmla="*/ 361745 h 829085"/>
              <a:gd name="connsiteX52" fmla="*/ 805652 w 829500"/>
              <a:gd name="connsiteY52" fmla="*/ 395340 h 829085"/>
              <a:gd name="connsiteX53" fmla="*/ 829500 w 829500"/>
              <a:gd name="connsiteY53" fmla="*/ 516778 h 829085"/>
              <a:gd name="connsiteX54" fmla="*/ 777159 w 829500"/>
              <a:gd name="connsiteY54" fmla="*/ 642655 h 829085"/>
              <a:gd name="connsiteX55" fmla="*/ 724485 w 829500"/>
              <a:gd name="connsiteY55" fmla="*/ 671273 h 829085"/>
              <a:gd name="connsiteX56" fmla="*/ 682222 w 829500"/>
              <a:gd name="connsiteY56" fmla="*/ 759905 h 829085"/>
              <a:gd name="connsiteX57" fmla="*/ 542991 w 829500"/>
              <a:gd name="connsiteY57" fmla="*/ 829085 h 829085"/>
              <a:gd name="connsiteX58" fmla="*/ 478290 w 829500"/>
              <a:gd name="connsiteY58" fmla="*/ 813034 h 829085"/>
              <a:gd name="connsiteX59" fmla="*/ 445856 w 829500"/>
              <a:gd name="connsiteY59" fmla="*/ 752440 h 829085"/>
              <a:gd name="connsiteX60" fmla="*/ 445856 w 829500"/>
              <a:gd name="connsiteY60" fmla="*/ 621876 h 829085"/>
              <a:gd name="connsiteX61" fmla="*/ 248850 w 829500"/>
              <a:gd name="connsiteY61" fmla="*/ 269339 h 829085"/>
              <a:gd name="connsiteX62" fmla="*/ 269588 w 829500"/>
              <a:gd name="connsiteY62" fmla="*/ 248601 h 829085"/>
              <a:gd name="connsiteX63" fmla="*/ 290325 w 829500"/>
              <a:gd name="connsiteY63" fmla="*/ 269339 h 829085"/>
              <a:gd name="connsiteX64" fmla="*/ 269588 w 829500"/>
              <a:gd name="connsiteY64" fmla="*/ 290076 h 829085"/>
              <a:gd name="connsiteX65" fmla="*/ 248850 w 829500"/>
              <a:gd name="connsiteY65" fmla="*/ 269339 h 829085"/>
              <a:gd name="connsiteX66" fmla="*/ 269588 w 829500"/>
              <a:gd name="connsiteY66" fmla="*/ 538926 h 829085"/>
              <a:gd name="connsiteX67" fmla="*/ 248850 w 829500"/>
              <a:gd name="connsiteY67" fmla="*/ 559664 h 829085"/>
              <a:gd name="connsiteX68" fmla="*/ 269588 w 829500"/>
              <a:gd name="connsiteY68" fmla="*/ 580401 h 829085"/>
              <a:gd name="connsiteX69" fmla="*/ 290325 w 829500"/>
              <a:gd name="connsiteY69" fmla="*/ 559664 h 829085"/>
              <a:gd name="connsiteX70" fmla="*/ 269588 w 829500"/>
              <a:gd name="connsiteY70" fmla="*/ 538926 h 829085"/>
              <a:gd name="connsiteX71" fmla="*/ 580650 w 829500"/>
              <a:gd name="connsiteY71" fmla="*/ 352289 h 829085"/>
              <a:gd name="connsiteX72" fmla="*/ 601388 w 829500"/>
              <a:gd name="connsiteY72" fmla="*/ 373026 h 829085"/>
              <a:gd name="connsiteX73" fmla="*/ 622125 w 829500"/>
              <a:gd name="connsiteY73" fmla="*/ 352289 h 829085"/>
              <a:gd name="connsiteX74" fmla="*/ 601388 w 829500"/>
              <a:gd name="connsiteY74" fmla="*/ 331551 h 829085"/>
              <a:gd name="connsiteX75" fmla="*/ 580650 w 829500"/>
              <a:gd name="connsiteY75" fmla="*/ 352289 h 8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29500" h="829085">
                <a:moveTo>
                  <a:pt x="337607" y="0"/>
                </a:moveTo>
                <a:cubicBezTo>
                  <a:pt x="366929" y="0"/>
                  <a:pt x="383644" y="29198"/>
                  <a:pt x="383644" y="58521"/>
                </a:cubicBezTo>
                <a:lnTo>
                  <a:pt x="383644" y="238232"/>
                </a:lnTo>
                <a:lnTo>
                  <a:pt x="346524" y="238232"/>
                </a:lnTo>
                <a:cubicBezTo>
                  <a:pt x="329344" y="195764"/>
                  <a:pt x="280989" y="175263"/>
                  <a:pt x="238521" y="192442"/>
                </a:cubicBezTo>
                <a:cubicBezTo>
                  <a:pt x="196052" y="209621"/>
                  <a:pt x="175551" y="257976"/>
                  <a:pt x="192730" y="300445"/>
                </a:cubicBezTo>
                <a:cubicBezTo>
                  <a:pt x="209910" y="342915"/>
                  <a:pt x="258264" y="363416"/>
                  <a:pt x="300733" y="346233"/>
                </a:cubicBezTo>
                <a:cubicBezTo>
                  <a:pt x="321570" y="337806"/>
                  <a:pt x="338096" y="321282"/>
                  <a:pt x="346524" y="300445"/>
                </a:cubicBezTo>
                <a:lnTo>
                  <a:pt x="383644" y="300445"/>
                </a:lnTo>
                <a:lnTo>
                  <a:pt x="383644" y="752440"/>
                </a:lnTo>
                <a:cubicBezTo>
                  <a:pt x="383644" y="777159"/>
                  <a:pt x="373192" y="801753"/>
                  <a:pt x="351169" y="812993"/>
                </a:cubicBezTo>
                <a:cubicBezTo>
                  <a:pt x="331199" y="823453"/>
                  <a:pt x="309011" y="828973"/>
                  <a:pt x="286468" y="829085"/>
                </a:cubicBezTo>
                <a:cubicBezTo>
                  <a:pt x="223841" y="829085"/>
                  <a:pt x="177264" y="797398"/>
                  <a:pt x="147278" y="759905"/>
                </a:cubicBezTo>
                <a:cubicBezTo>
                  <a:pt x="126510" y="734033"/>
                  <a:pt x="112029" y="703690"/>
                  <a:pt x="104973" y="671273"/>
                </a:cubicBezTo>
                <a:cubicBezTo>
                  <a:pt x="85605" y="665558"/>
                  <a:pt x="67667" y="655803"/>
                  <a:pt x="52341" y="642655"/>
                </a:cubicBezTo>
                <a:cubicBezTo>
                  <a:pt x="22894" y="617314"/>
                  <a:pt x="0" y="576668"/>
                  <a:pt x="0" y="516778"/>
                </a:cubicBezTo>
                <a:cubicBezTo>
                  <a:pt x="0" y="485465"/>
                  <a:pt x="2240" y="458174"/>
                  <a:pt x="7880" y="435239"/>
                </a:cubicBezTo>
                <a:lnTo>
                  <a:pt x="182490" y="435239"/>
                </a:lnTo>
                <a:cubicBezTo>
                  <a:pt x="210610" y="435239"/>
                  <a:pt x="233919" y="455976"/>
                  <a:pt x="237859" y="482976"/>
                </a:cubicBezTo>
                <a:cubicBezTo>
                  <a:pt x="195527" y="500491"/>
                  <a:pt x="175407" y="549005"/>
                  <a:pt x="192920" y="591338"/>
                </a:cubicBezTo>
                <a:cubicBezTo>
                  <a:pt x="210433" y="633668"/>
                  <a:pt x="258947" y="653787"/>
                  <a:pt x="301280" y="636276"/>
                </a:cubicBezTo>
                <a:cubicBezTo>
                  <a:pt x="343612" y="618761"/>
                  <a:pt x="363732" y="570248"/>
                  <a:pt x="346221" y="527915"/>
                </a:cubicBezTo>
                <a:cubicBezTo>
                  <a:pt x="337669" y="507248"/>
                  <a:pt x="321132" y="490906"/>
                  <a:pt x="300362" y="482603"/>
                </a:cubicBezTo>
                <a:cubicBezTo>
                  <a:pt x="295842" y="420839"/>
                  <a:pt x="244419" y="373034"/>
                  <a:pt x="182490" y="373026"/>
                </a:cubicBezTo>
                <a:lnTo>
                  <a:pt x="43134" y="373026"/>
                </a:lnTo>
                <a:cubicBezTo>
                  <a:pt x="49345" y="367892"/>
                  <a:pt x="56258" y="363674"/>
                  <a:pt x="63664" y="360501"/>
                </a:cubicBezTo>
                <a:cubicBezTo>
                  <a:pt x="59389" y="345263"/>
                  <a:pt x="56911" y="329574"/>
                  <a:pt x="56282" y="313758"/>
                </a:cubicBezTo>
                <a:cubicBezTo>
                  <a:pt x="54913" y="283274"/>
                  <a:pt x="59475" y="251546"/>
                  <a:pt x="68517" y="223301"/>
                </a:cubicBezTo>
                <a:cubicBezTo>
                  <a:pt x="77475" y="195513"/>
                  <a:pt x="91660" y="168430"/>
                  <a:pt x="111568" y="149725"/>
                </a:cubicBezTo>
                <a:cubicBezTo>
                  <a:pt x="124056" y="137556"/>
                  <a:pt x="139877" y="129371"/>
                  <a:pt x="157024" y="126208"/>
                </a:cubicBezTo>
                <a:cubicBezTo>
                  <a:pt x="165278" y="91369"/>
                  <a:pt x="186306" y="62586"/>
                  <a:pt x="213140" y="41724"/>
                </a:cubicBezTo>
                <a:cubicBezTo>
                  <a:pt x="247606" y="14848"/>
                  <a:pt x="292772" y="0"/>
                  <a:pt x="337565" y="0"/>
                </a:cubicBezTo>
                <a:close/>
                <a:moveTo>
                  <a:pt x="445856" y="621876"/>
                </a:moveTo>
                <a:lnTo>
                  <a:pt x="514290" y="621876"/>
                </a:lnTo>
                <a:cubicBezTo>
                  <a:pt x="579572" y="621876"/>
                  <a:pt x="632494" y="568954"/>
                  <a:pt x="632494" y="503672"/>
                </a:cubicBezTo>
                <a:lnTo>
                  <a:pt x="632494" y="429225"/>
                </a:lnTo>
                <a:cubicBezTo>
                  <a:pt x="674964" y="412046"/>
                  <a:pt x="695465" y="363690"/>
                  <a:pt x="678282" y="321222"/>
                </a:cubicBezTo>
                <a:cubicBezTo>
                  <a:pt x="661103" y="278753"/>
                  <a:pt x="612752" y="258252"/>
                  <a:pt x="570281" y="275431"/>
                </a:cubicBezTo>
                <a:cubicBezTo>
                  <a:pt x="527811" y="292611"/>
                  <a:pt x="507310" y="340966"/>
                  <a:pt x="524493" y="383432"/>
                </a:cubicBezTo>
                <a:cubicBezTo>
                  <a:pt x="532921" y="404273"/>
                  <a:pt x="549444" y="420797"/>
                  <a:pt x="570281" y="429225"/>
                </a:cubicBezTo>
                <a:lnTo>
                  <a:pt x="570281" y="503672"/>
                </a:lnTo>
                <a:cubicBezTo>
                  <a:pt x="570281" y="534596"/>
                  <a:pt x="545214" y="559664"/>
                  <a:pt x="514290" y="559664"/>
                </a:cubicBezTo>
                <a:lnTo>
                  <a:pt x="445856" y="559664"/>
                </a:lnTo>
                <a:lnTo>
                  <a:pt x="445856" y="58521"/>
                </a:lnTo>
                <a:cubicBezTo>
                  <a:pt x="445856" y="29198"/>
                  <a:pt x="462571" y="0"/>
                  <a:pt x="491894" y="0"/>
                </a:cubicBezTo>
                <a:cubicBezTo>
                  <a:pt x="536769" y="0"/>
                  <a:pt x="581894" y="14848"/>
                  <a:pt x="616360" y="41724"/>
                </a:cubicBezTo>
                <a:cubicBezTo>
                  <a:pt x="643194" y="62586"/>
                  <a:pt x="664222" y="91411"/>
                  <a:pt x="672476" y="126208"/>
                </a:cubicBezTo>
                <a:cubicBezTo>
                  <a:pt x="689895" y="129112"/>
                  <a:pt x="705407" y="137987"/>
                  <a:pt x="717932" y="149725"/>
                </a:cubicBezTo>
                <a:cubicBezTo>
                  <a:pt x="737840" y="168430"/>
                  <a:pt x="752025" y="195472"/>
                  <a:pt x="760983" y="223301"/>
                </a:cubicBezTo>
                <a:cubicBezTo>
                  <a:pt x="770025" y="251546"/>
                  <a:pt x="774587" y="283274"/>
                  <a:pt x="773218" y="313758"/>
                </a:cubicBezTo>
                <a:cubicBezTo>
                  <a:pt x="772513" y="329353"/>
                  <a:pt x="770232" y="345279"/>
                  <a:pt x="765836" y="360501"/>
                </a:cubicBezTo>
                <a:lnTo>
                  <a:pt x="768573" y="361745"/>
                </a:lnTo>
                <a:cubicBezTo>
                  <a:pt x="783919" y="368962"/>
                  <a:pt x="796362" y="380284"/>
                  <a:pt x="805652" y="395340"/>
                </a:cubicBezTo>
                <a:cubicBezTo>
                  <a:pt x="823279" y="423750"/>
                  <a:pt x="829500" y="464644"/>
                  <a:pt x="829500" y="516778"/>
                </a:cubicBezTo>
                <a:cubicBezTo>
                  <a:pt x="829500" y="576710"/>
                  <a:pt x="806606" y="617397"/>
                  <a:pt x="777159" y="642655"/>
                </a:cubicBezTo>
                <a:cubicBezTo>
                  <a:pt x="761821" y="655811"/>
                  <a:pt x="743867" y="665562"/>
                  <a:pt x="724485" y="671273"/>
                </a:cubicBezTo>
                <a:cubicBezTo>
                  <a:pt x="717439" y="703686"/>
                  <a:pt x="702972" y="734025"/>
                  <a:pt x="682222" y="759905"/>
                </a:cubicBezTo>
                <a:cubicBezTo>
                  <a:pt x="652236" y="797398"/>
                  <a:pt x="605659" y="829085"/>
                  <a:pt x="542991" y="829085"/>
                </a:cubicBezTo>
                <a:cubicBezTo>
                  <a:pt x="520449" y="828986"/>
                  <a:pt x="498264" y="823482"/>
                  <a:pt x="478290" y="813034"/>
                </a:cubicBezTo>
                <a:cubicBezTo>
                  <a:pt x="456308" y="801753"/>
                  <a:pt x="445856" y="777159"/>
                  <a:pt x="445856" y="752440"/>
                </a:cubicBezTo>
                <a:lnTo>
                  <a:pt x="445856" y="621876"/>
                </a:lnTo>
                <a:close/>
                <a:moveTo>
                  <a:pt x="248850" y="269339"/>
                </a:moveTo>
                <a:cubicBezTo>
                  <a:pt x="248850" y="257886"/>
                  <a:pt x="258135" y="248601"/>
                  <a:pt x="269588" y="248601"/>
                </a:cubicBezTo>
                <a:cubicBezTo>
                  <a:pt x="281040" y="248601"/>
                  <a:pt x="290325" y="257886"/>
                  <a:pt x="290325" y="269339"/>
                </a:cubicBezTo>
                <a:cubicBezTo>
                  <a:pt x="290325" y="280792"/>
                  <a:pt x="281040" y="290076"/>
                  <a:pt x="269588" y="290076"/>
                </a:cubicBezTo>
                <a:cubicBezTo>
                  <a:pt x="258135" y="290076"/>
                  <a:pt x="248850" y="280792"/>
                  <a:pt x="248850" y="269339"/>
                </a:cubicBezTo>
                <a:close/>
                <a:moveTo>
                  <a:pt x="269588" y="538926"/>
                </a:moveTo>
                <a:cubicBezTo>
                  <a:pt x="258135" y="538926"/>
                  <a:pt x="248850" y="548212"/>
                  <a:pt x="248850" y="559664"/>
                </a:cubicBezTo>
                <a:cubicBezTo>
                  <a:pt x="248850" y="571115"/>
                  <a:pt x="258135" y="580401"/>
                  <a:pt x="269588" y="580401"/>
                </a:cubicBezTo>
                <a:cubicBezTo>
                  <a:pt x="281040" y="580401"/>
                  <a:pt x="290325" y="571115"/>
                  <a:pt x="290325" y="559664"/>
                </a:cubicBezTo>
                <a:cubicBezTo>
                  <a:pt x="290325" y="548212"/>
                  <a:pt x="281040" y="538926"/>
                  <a:pt x="269588" y="538926"/>
                </a:cubicBezTo>
                <a:close/>
                <a:moveTo>
                  <a:pt x="580650" y="352289"/>
                </a:moveTo>
                <a:cubicBezTo>
                  <a:pt x="580650" y="363740"/>
                  <a:pt x="589936" y="373026"/>
                  <a:pt x="601388" y="373026"/>
                </a:cubicBezTo>
                <a:cubicBezTo>
                  <a:pt x="612839" y="373026"/>
                  <a:pt x="622125" y="363740"/>
                  <a:pt x="622125" y="352289"/>
                </a:cubicBezTo>
                <a:cubicBezTo>
                  <a:pt x="622125" y="340837"/>
                  <a:pt x="612839" y="331551"/>
                  <a:pt x="601388" y="331551"/>
                </a:cubicBezTo>
                <a:cubicBezTo>
                  <a:pt x="589936" y="331551"/>
                  <a:pt x="580650" y="340837"/>
                  <a:pt x="580650" y="352289"/>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8" name="TextBox 57">
            <a:extLst>
              <a:ext uri="{FF2B5EF4-FFF2-40B4-BE49-F238E27FC236}">
                <a16:creationId xmlns:a16="http://schemas.microsoft.com/office/drawing/2014/main" id="{D6D50276-BE7B-B97C-89A0-501DEFD70C9F}"/>
              </a:ext>
            </a:extLst>
          </p:cNvPr>
          <p:cNvSpPr txBox="1"/>
          <p:nvPr/>
        </p:nvSpPr>
        <p:spPr>
          <a:xfrm>
            <a:off x="8245518" y="2943282"/>
            <a:ext cx="1547748" cy="3115841"/>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lang="en-AU" sz="1050" dirty="0" err="1">
                <a:ln w="3175">
                  <a:noFill/>
                </a:ln>
                <a:solidFill>
                  <a:srgbClr val="080808"/>
                </a:solidFill>
              </a:rPr>
              <a:t>Behaviors</a:t>
            </a:r>
            <a:r>
              <a:rPr lang="en-AU" sz="1050" dirty="0">
                <a:ln w="3175">
                  <a:noFill/>
                </a:ln>
                <a:solidFill>
                  <a:srgbClr val="080808"/>
                </a:solidFill>
              </a:rPr>
              <a:t> that enable attention to be harnessed to create focus and flow for people to get work done. If </a:t>
            </a:r>
            <a:r>
              <a:rPr lang="en-AU" sz="1050" i="1" dirty="0">
                <a:ln w="3175">
                  <a:noFill/>
                </a:ln>
                <a:solidFill>
                  <a:srgbClr val="080808"/>
                </a:solidFill>
              </a:rPr>
              <a:t>attention-harnessing </a:t>
            </a:r>
            <a:r>
              <a:rPr lang="en-AU" sz="1050" dirty="0" err="1">
                <a:ln w="3175">
                  <a:noFill/>
                </a:ln>
                <a:solidFill>
                  <a:srgbClr val="080808"/>
                </a:solidFill>
              </a:rPr>
              <a:t>behaviors</a:t>
            </a:r>
            <a:r>
              <a:rPr lang="en-AU" sz="1050" dirty="0">
                <a:ln w="3175">
                  <a:noFill/>
                </a:ln>
                <a:solidFill>
                  <a:srgbClr val="080808"/>
                </a:solidFill>
              </a:rPr>
              <a:t> are not intentionally created, attention-distracting </a:t>
            </a:r>
            <a:r>
              <a:rPr lang="en-AU" sz="1050" dirty="0" err="1">
                <a:ln w="3175">
                  <a:noFill/>
                </a:ln>
                <a:solidFill>
                  <a:srgbClr val="080808"/>
                </a:solidFill>
              </a:rPr>
              <a:t>behaviors</a:t>
            </a:r>
            <a:r>
              <a:rPr lang="en-AU" sz="1050" dirty="0">
                <a:ln w="3175">
                  <a:noFill/>
                </a:ln>
                <a:solidFill>
                  <a:srgbClr val="080808"/>
                </a:solidFill>
              </a:rPr>
              <a:t> get adopted, resulting in a drop in people’s effectiveness and a negative impact on collaboration across the team, and the wider organization.</a:t>
            </a:r>
          </a:p>
        </p:txBody>
      </p:sp>
      <p:sp>
        <p:nvSpPr>
          <p:cNvPr id="120" name="TextBox 119">
            <a:extLst>
              <a:ext uri="{FF2B5EF4-FFF2-40B4-BE49-F238E27FC236}">
                <a16:creationId xmlns:a16="http://schemas.microsoft.com/office/drawing/2014/main" id="{81D93223-F0D1-5083-DF90-24ADEC3D498F}"/>
              </a:ext>
            </a:extLst>
          </p:cNvPr>
          <p:cNvSpPr txBox="1"/>
          <p:nvPr/>
        </p:nvSpPr>
        <p:spPr>
          <a:xfrm>
            <a:off x="8790938" y="6319501"/>
            <a:ext cx="2411698" cy="24622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r>
              <a:rPr lang="en-AU" dirty="0"/>
              <a:t>contribute to the wider organizational</a:t>
            </a:r>
          </a:p>
        </p:txBody>
      </p:sp>
      <p:sp>
        <p:nvSpPr>
          <p:cNvPr id="59" name="Rectangle: Rounded Corners 6">
            <a:extLst>
              <a:ext uri="{FF2B5EF4-FFF2-40B4-BE49-F238E27FC236}">
                <a16:creationId xmlns:a16="http://schemas.microsoft.com/office/drawing/2014/main" id="{255246AE-95C3-4E09-F796-B243BB36A51D}"/>
              </a:ext>
              <a:ext uri="{C183D7F6-B498-43B3-948B-1728B52AA6E4}">
                <adec:decorative xmlns:adec="http://schemas.microsoft.com/office/drawing/2017/decorative" val="1"/>
              </a:ext>
            </a:extLst>
          </p:cNvPr>
          <p:cNvSpPr/>
          <p:nvPr/>
        </p:nvSpPr>
        <p:spPr bwMode="auto">
          <a:xfrm>
            <a:off x="10042728"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Rounded Corners 10">
            <a:extLst>
              <a:ext uri="{FF2B5EF4-FFF2-40B4-BE49-F238E27FC236}">
                <a16:creationId xmlns:a16="http://schemas.microsoft.com/office/drawing/2014/main" id="{B597054D-4BD5-191B-6AF8-94DBC930EACF}"/>
              </a:ext>
            </a:extLst>
          </p:cNvPr>
          <p:cNvSpPr/>
          <p:nvPr/>
        </p:nvSpPr>
        <p:spPr>
          <a:xfrm>
            <a:off x="10130181"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Values</a:t>
            </a:r>
          </a:p>
        </p:txBody>
      </p:sp>
      <p:cxnSp>
        <p:nvCxnSpPr>
          <p:cNvPr id="135" name="Connector: Elbow 152">
            <a:extLst>
              <a:ext uri="{FF2B5EF4-FFF2-40B4-BE49-F238E27FC236}">
                <a16:creationId xmlns:a16="http://schemas.microsoft.com/office/drawing/2014/main" id="{9839AE8D-3BAA-3D0C-8E1E-D32C30A5573D}"/>
              </a:ext>
              <a:ext uri="{C183D7F6-B498-43B3-948B-1728B52AA6E4}">
                <adec:decorative xmlns:adec="http://schemas.microsoft.com/office/drawing/2017/decorative" val="1"/>
              </a:ext>
            </a:extLst>
          </p:cNvPr>
          <p:cNvCxnSpPr>
            <a:cxnSpLocks/>
          </p:cNvCxnSpPr>
          <p:nvPr/>
        </p:nvCxnSpPr>
        <p:spPr>
          <a:xfrm rot="16200000" flipH="1">
            <a:off x="9991540" y="5004772"/>
            <a:ext cx="10495" cy="2588850"/>
          </a:xfrm>
          <a:prstGeom prst="bentConnector3">
            <a:avLst>
              <a:gd name="adj1" fmla="val 2410349"/>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
        <p:nvSpPr>
          <p:cNvPr id="141" name="Rectangle: Rounded Corners 10">
            <a:extLst>
              <a:ext uri="{FF2B5EF4-FFF2-40B4-BE49-F238E27FC236}">
                <a16:creationId xmlns:a16="http://schemas.microsoft.com/office/drawing/2014/main" id="{8312E39D-9D80-D7D1-BEE8-905CD8C4B0E4}"/>
              </a:ext>
            </a:extLst>
          </p:cNvPr>
          <p:cNvSpPr/>
          <p:nvPr/>
        </p:nvSpPr>
        <p:spPr>
          <a:xfrm>
            <a:off x="10130181" y="2380287"/>
            <a:ext cx="1670176" cy="443983"/>
          </a:xfrm>
          <a:prstGeom prst="roundRect">
            <a:avLst>
              <a:gd name="adj" fmla="val 19793"/>
            </a:avLst>
          </a:prstGeom>
          <a:solidFill>
            <a:schemeClr val="bg1"/>
          </a:solidFill>
          <a:ln>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b="1">
                <a:solidFill>
                  <a:srgbClr val="8661C5"/>
                </a:solidFill>
                <a:latin typeface="+mj-lt"/>
                <a:cs typeface="Segoe UI" panose="020B0502040204020203" pitchFamily="34" charset="0"/>
              </a:rPr>
              <a:t>Organizational</a:t>
            </a:r>
            <a:r>
              <a:rPr lang="en-US" sz="1050" b="1">
                <a:solidFill>
                  <a:schemeClr val="accent2"/>
                </a:solidFill>
                <a:latin typeface="+mj-lt"/>
                <a:cs typeface="Segoe UI" panose="020B0502040204020203" pitchFamily="34" charset="0"/>
              </a:rPr>
              <a:t> </a:t>
            </a:r>
            <a:br>
              <a:rPr lang="en-US" sz="1050" b="1">
                <a:solidFill>
                  <a:schemeClr val="accent2"/>
                </a:solidFill>
                <a:latin typeface="+mj-lt"/>
                <a:cs typeface="Segoe UI" panose="020B0502040204020203" pitchFamily="34" charset="0"/>
              </a:rPr>
            </a:br>
            <a:r>
              <a:rPr lang="en-US" sz="1050" b="1">
                <a:solidFill>
                  <a:srgbClr val="8661C5"/>
                </a:solidFill>
                <a:latin typeface="+mj-lt"/>
                <a:cs typeface="Segoe UI" panose="020B0502040204020203" pitchFamily="34" charset="0"/>
              </a:rPr>
              <a:t>Cultural Values</a:t>
            </a:r>
          </a:p>
        </p:txBody>
      </p:sp>
      <p:sp>
        <p:nvSpPr>
          <p:cNvPr id="63" name="TextBox 62">
            <a:extLst>
              <a:ext uri="{FF2B5EF4-FFF2-40B4-BE49-F238E27FC236}">
                <a16:creationId xmlns:a16="http://schemas.microsoft.com/office/drawing/2014/main" id="{504EA831-BCC3-83FA-7F13-EB3542879076}"/>
              </a:ext>
            </a:extLst>
          </p:cNvPr>
          <p:cNvSpPr txBox="1"/>
          <p:nvPr/>
        </p:nvSpPr>
        <p:spPr>
          <a:xfrm>
            <a:off x="10191395" y="3017464"/>
            <a:ext cx="1547748" cy="2020401"/>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lang="en-AU" sz="1050" dirty="0">
                <a:ln w="3175">
                  <a:noFill/>
                </a:ln>
                <a:solidFill>
                  <a:srgbClr val="080808"/>
                </a:solidFill>
              </a:rPr>
              <a:t>An organization’s culture is comprised of the </a:t>
            </a:r>
            <a:r>
              <a:rPr lang="en-AU" sz="1050" dirty="0" err="1">
                <a:ln w="3175">
                  <a:noFill/>
                </a:ln>
                <a:solidFill>
                  <a:srgbClr val="080808"/>
                </a:solidFill>
              </a:rPr>
              <a:t>behaviors</a:t>
            </a:r>
            <a:r>
              <a:rPr lang="en-AU" sz="1050" dirty="0">
                <a:ln w="3175">
                  <a:noFill/>
                </a:ln>
                <a:solidFill>
                  <a:srgbClr val="080808"/>
                </a:solidFill>
              </a:rPr>
              <a:t> of groups of people. When we help individuals adopt </a:t>
            </a:r>
            <a:r>
              <a:rPr lang="en-AU" sz="1050" i="1" dirty="0">
                <a:ln w="3175">
                  <a:noFill/>
                </a:ln>
                <a:solidFill>
                  <a:srgbClr val="080808"/>
                </a:solidFill>
              </a:rPr>
              <a:t>attention-harnessing </a:t>
            </a:r>
            <a:r>
              <a:rPr lang="en-AU" sz="1050" dirty="0" err="1">
                <a:ln w="3175">
                  <a:noFill/>
                </a:ln>
                <a:solidFill>
                  <a:srgbClr val="080808"/>
                </a:solidFill>
              </a:rPr>
              <a:t>behaviors</a:t>
            </a:r>
            <a:r>
              <a:rPr lang="en-AU" sz="1050" dirty="0">
                <a:ln w="3175">
                  <a:noFill/>
                </a:ln>
                <a:solidFill>
                  <a:srgbClr val="080808"/>
                </a:solidFill>
              </a:rPr>
              <a:t>, that in return contributes to the positive culture of an organization.</a:t>
            </a:r>
          </a:p>
        </p:txBody>
      </p:sp>
      <p:cxnSp>
        <p:nvCxnSpPr>
          <p:cNvPr id="123" name="Connector: Elbow 138" descr="Arrow connecting Person to behaviors">
            <a:extLst>
              <a:ext uri="{FF2B5EF4-FFF2-40B4-BE49-F238E27FC236}">
                <a16:creationId xmlns:a16="http://schemas.microsoft.com/office/drawing/2014/main" id="{F0614E5C-208E-2513-C866-23F35B24ECCD}"/>
              </a:ext>
            </a:extLst>
          </p:cNvPr>
          <p:cNvCxnSpPr>
            <a:cxnSpLocks/>
          </p:cNvCxnSpPr>
          <p:nvPr/>
        </p:nvCxnSpPr>
        <p:spPr>
          <a:xfrm rot="5400000" flipH="1" flipV="1">
            <a:off x="5145639" y="-2102577"/>
            <a:ext cx="12700" cy="7780164"/>
          </a:xfrm>
          <a:prstGeom prst="bentConnector3">
            <a:avLst>
              <a:gd name="adj1" fmla="val 3157000"/>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25" name="Connector: Elbow 139">
            <a:extLst>
              <a:ext uri="{FF2B5EF4-FFF2-40B4-BE49-F238E27FC236}">
                <a16:creationId xmlns:a16="http://schemas.microsoft.com/office/drawing/2014/main" id="{58CDDCF1-09DE-08FC-093D-34AEFE7AE143}"/>
              </a:ext>
              <a:ext uri="{C183D7F6-B498-43B3-948B-1728B52AA6E4}">
                <adec:decorative xmlns:adec="http://schemas.microsoft.com/office/drawing/2017/decorative" val="1"/>
              </a:ext>
            </a:extLst>
          </p:cNvPr>
          <p:cNvCxnSpPr>
            <a:cxnSpLocks/>
          </p:cNvCxnSpPr>
          <p:nvPr/>
        </p:nvCxnSpPr>
        <p:spPr>
          <a:xfrm rot="5400000" flipH="1" flipV="1">
            <a:off x="4173118" y="795803"/>
            <a:ext cx="12700" cy="1945041"/>
          </a:xfrm>
          <a:prstGeom prst="bentConnector3">
            <a:avLst>
              <a:gd name="adj1" fmla="val 2346835"/>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37" name="Connector: Elbow 139">
            <a:extLst>
              <a:ext uri="{FF2B5EF4-FFF2-40B4-BE49-F238E27FC236}">
                <a16:creationId xmlns:a16="http://schemas.microsoft.com/office/drawing/2014/main" id="{71603B7D-B17D-56F2-1777-24037FC93339}"/>
              </a:ext>
              <a:ext uri="{C183D7F6-B498-43B3-948B-1728B52AA6E4}">
                <adec:decorative xmlns:adec="http://schemas.microsoft.com/office/drawing/2017/decorative" val="1"/>
              </a:ext>
            </a:extLst>
          </p:cNvPr>
          <p:cNvCxnSpPr>
            <a:cxnSpLocks/>
          </p:cNvCxnSpPr>
          <p:nvPr/>
        </p:nvCxnSpPr>
        <p:spPr>
          <a:xfrm rot="5400000" flipH="1" flipV="1">
            <a:off x="8067151" y="795803"/>
            <a:ext cx="12700" cy="1945041"/>
          </a:xfrm>
          <a:prstGeom prst="bentConnector3">
            <a:avLst>
              <a:gd name="adj1" fmla="val 2346835"/>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13F16-2353-6DB0-CD2B-7D5D461356D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FF983E7-8638-9DE1-FBED-4E99D1A19C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170E7A03-7764-19E5-EF17-7834CCBB595E}"/>
              </a:ext>
              <a:ext uri="{C183D7F6-B498-43B3-948B-1728B52AA6E4}">
                <adec:decorative xmlns:adec="http://schemas.microsoft.com/office/drawing/2017/decorative" val="1"/>
              </a:ext>
            </a:extLst>
          </p:cNvPr>
          <p:cNvSpPr>
            <a:spLocks/>
          </p:cNvSpPr>
          <p:nvPr/>
        </p:nvSpPr>
        <p:spPr bwMode="auto">
          <a:xfrm>
            <a:off x="0" y="0"/>
            <a:ext cx="12192000"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2" name="Rectangle: Rounded Corners 34">
            <a:extLst>
              <a:ext uri="{FF2B5EF4-FFF2-40B4-BE49-F238E27FC236}">
                <a16:creationId xmlns:a16="http://schemas.microsoft.com/office/drawing/2014/main" id="{4C6F0608-4DDC-4B5C-8387-2B8FD113B05D}"/>
              </a:ext>
              <a:ext uri="{C183D7F6-B498-43B3-948B-1728B52AA6E4}">
                <adec:decorative xmlns:adec="http://schemas.microsoft.com/office/drawing/2017/decorative" val="1"/>
              </a:ext>
            </a:extLst>
          </p:cNvPr>
          <p:cNvSpPr>
            <a:spLocks/>
          </p:cNvSpPr>
          <p:nvPr/>
        </p:nvSpPr>
        <p:spPr bwMode="auto">
          <a:xfrm>
            <a:off x="571500" y="1229644"/>
            <a:ext cx="11043920" cy="4866355"/>
          </a:xfrm>
          <a:prstGeom prst="roundRect">
            <a:avLst>
              <a:gd name="adj" fmla="val 5270"/>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a:solidFill>
                <a:srgbClr val="FFFFFF"/>
              </a:solidFill>
              <a:latin typeface="Segoe UI Variable Display Semibold" pitchFamily="2" charset="0"/>
              <a:cs typeface="Segoe UI" pitchFamily="34" charset="0"/>
            </a:endParaRPr>
          </a:p>
        </p:txBody>
      </p:sp>
      <p:sp>
        <p:nvSpPr>
          <p:cNvPr id="17" name="Rectangle: Rounded Corners 16">
            <a:extLst>
              <a:ext uri="{FF2B5EF4-FFF2-40B4-BE49-F238E27FC236}">
                <a16:creationId xmlns:a16="http://schemas.microsoft.com/office/drawing/2014/main" id="{ED157D0D-7E29-20BE-E473-27FD19EB716B}"/>
              </a:ext>
              <a:ext uri="{C183D7F6-B498-43B3-948B-1728B52AA6E4}">
                <adec:decorative xmlns:adec="http://schemas.microsoft.com/office/drawing/2017/decorative" val="1"/>
              </a:ext>
            </a:extLst>
          </p:cNvPr>
          <p:cNvSpPr/>
          <p:nvPr/>
        </p:nvSpPr>
        <p:spPr bwMode="auto">
          <a:xfrm>
            <a:off x="722507" y="1357859"/>
            <a:ext cx="10741906" cy="4401024"/>
          </a:xfrm>
          <a:prstGeom prst="roundRect">
            <a:avLst>
              <a:gd name="adj" fmla="val 4156"/>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400D65B-3EBA-EAE8-03ED-2AC11E009198}"/>
              </a:ext>
            </a:extLst>
          </p:cNvPr>
          <p:cNvSpPr>
            <a:spLocks noGrp="1"/>
          </p:cNvSpPr>
          <p:nvPr>
            <p:ph type="title"/>
          </p:nvPr>
        </p:nvSpPr>
        <p:spPr>
          <a:xfrm>
            <a:off x="588263" y="457200"/>
            <a:ext cx="11018520" cy="553998"/>
          </a:xfrm>
        </p:spPr>
        <p:txBody>
          <a:bodyPr/>
          <a:lstStyle/>
          <a:p>
            <a:pPr algn="ctr"/>
            <a:r>
              <a:rPr lang="en-US">
                <a:ea typeface="+mj-ea"/>
                <a:cs typeface="+mj-cs"/>
              </a:rPr>
              <a:t>What are agents? </a:t>
            </a:r>
          </a:p>
        </p:txBody>
      </p:sp>
      <p:pic>
        <p:nvPicPr>
          <p:cNvPr id="5" name="Online Media 4" descr="using Copilot Studio - What are Agents?">
            <a:hlinkClick r:id="" action="ppaction://media"/>
            <a:extLst>
              <a:ext uri="{FF2B5EF4-FFF2-40B4-BE49-F238E27FC236}">
                <a16:creationId xmlns:a16="http://schemas.microsoft.com/office/drawing/2014/main" id="{E6F77C9C-CEFA-5088-462E-E7CF9C1E203F}"/>
              </a:ext>
            </a:extLst>
          </p:cNvPr>
          <p:cNvPicPr>
            <a:picLocks noRot="1" noChangeAspect="1"/>
          </p:cNvPicPr>
          <p:nvPr>
            <a:videoFile r:link="rId1"/>
          </p:nvPr>
        </p:nvPicPr>
        <p:blipFill>
          <a:blip r:embed="rId5"/>
          <a:srcRect l="785" t="757" r="850" b="879"/>
          <a:stretch>
            <a:fillRect/>
          </a:stretch>
        </p:blipFill>
        <p:spPr>
          <a:xfrm>
            <a:off x="2197147" y="1357859"/>
            <a:ext cx="7797705" cy="4398996"/>
          </a:xfrm>
          <a:prstGeom prst="rect">
            <a:avLst/>
          </a:prstGeom>
          <a:ln>
            <a:noFill/>
          </a:ln>
        </p:spPr>
      </p:pic>
      <p:sp>
        <p:nvSpPr>
          <p:cNvPr id="13" name="TextBox 12">
            <a:extLst>
              <a:ext uri="{FF2B5EF4-FFF2-40B4-BE49-F238E27FC236}">
                <a16:creationId xmlns:a16="http://schemas.microsoft.com/office/drawing/2014/main" id="{9CEEF6B8-ACB6-3788-55AA-90B7CABE8228}"/>
              </a:ext>
            </a:extLst>
          </p:cNvPr>
          <p:cNvSpPr txBox="1"/>
          <p:nvPr/>
        </p:nvSpPr>
        <p:spPr>
          <a:xfrm>
            <a:off x="3124201" y="5887098"/>
            <a:ext cx="5943600" cy="386702"/>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r>
              <a:rPr lang="en-US" sz="1200" spc="0">
                <a:ln>
                  <a:noFill/>
                </a:ln>
                <a:ea typeface="+mj-ea"/>
                <a:cs typeface="+mj-cs"/>
              </a:rPr>
              <a:t>For other helpful videos – Visit our </a:t>
            </a:r>
            <a:r>
              <a:rPr lang="en-US" sz="1200" spc="0">
                <a:ln>
                  <a:noFill/>
                </a:ln>
                <a:ea typeface="+mj-ea"/>
                <a:cs typeface="+mj-cs"/>
                <a:hlinkClick r:id="rId6">
                  <a:extLst>
                    <a:ext uri="{A12FA001-AC4F-418D-AE19-62706E023703}">
                      <ahyp:hlinkClr xmlns:ahyp="http://schemas.microsoft.com/office/drawing/2018/hyperlinkcolor" val="tx"/>
                    </a:ext>
                  </a:extLst>
                </a:hlinkClick>
              </a:rPr>
              <a:t>Mastering Copilot Studio video series</a:t>
            </a:r>
            <a:endParaRPr lang="en-US" sz="1200" spc="0">
              <a:ln>
                <a:noFill/>
              </a:ln>
              <a:ea typeface="+mj-ea"/>
              <a:cs typeface="+mj-cs"/>
            </a:endParaRPr>
          </a:p>
        </p:txBody>
      </p:sp>
      <p:sp>
        <p:nvSpPr>
          <p:cNvPr id="4" name="TextBox 3">
            <a:extLst>
              <a:ext uri="{FF2B5EF4-FFF2-40B4-BE49-F238E27FC236}">
                <a16:creationId xmlns:a16="http://schemas.microsoft.com/office/drawing/2014/main" id="{BC344737-8759-7AA4-AEB2-4047C0CD9C3A}"/>
              </a:ext>
            </a:extLst>
          </p:cNvPr>
          <p:cNvSpPr txBox="1"/>
          <p:nvPr/>
        </p:nvSpPr>
        <p:spPr>
          <a:xfrm>
            <a:off x="571500" y="6396623"/>
            <a:ext cx="11034713"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tx2"/>
                </a:solidFill>
                <a:effectLst/>
                <a:uLnTx/>
                <a:uFillTx/>
                <a:latin typeface="+mj-lt"/>
                <a:ea typeface="+mj-ea"/>
                <a:cs typeface="+mj-cs"/>
              </a:rPr>
              <a:t>Disclaimer: </a:t>
            </a:r>
            <a:r>
              <a:rPr kumimoji="0" lang="en-US" sz="1100" b="0" i="0" u="none" strike="noStrike" kern="1200" cap="none" spc="0" normalizeH="0" baseline="0" noProof="0">
                <a:ln>
                  <a:noFill/>
                </a:ln>
                <a:solidFill>
                  <a:schemeClr val="tx2"/>
                </a:solidFill>
                <a:effectLst/>
                <a:uLnTx/>
                <a:uFillTx/>
              </a:rPr>
              <a:t>As of June 2025, the agent pane has transitioned to the left side of M365 Copilot</a:t>
            </a:r>
          </a:p>
        </p:txBody>
      </p:sp>
    </p:spTree>
    <p:extLst>
      <p:ext uri="{BB962C8B-B14F-4D97-AF65-F5344CB8AC3E}">
        <p14:creationId xmlns:p14="http://schemas.microsoft.com/office/powerpoint/2010/main" val="2921049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96DA3-079A-DF81-1D1D-38494EAAFDC7}"/>
            </a:ext>
          </a:extLst>
        </p:cNvPr>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98620DDF-9C73-D162-283F-F4A35B7AADFD}"/>
              </a:ext>
              <a:ext uri="{C183D7F6-B498-43B3-948B-1728B52AA6E4}">
                <adec:decorative xmlns:adec="http://schemas.microsoft.com/office/drawing/2017/decorative" val="1"/>
              </a:ext>
            </a:extLst>
          </p:cNvPr>
          <p:cNvSpPr/>
          <p:nvPr/>
        </p:nvSpPr>
        <p:spPr bwMode="auto">
          <a:xfrm>
            <a:off x="387544" y="1518307"/>
            <a:ext cx="11416911" cy="4826270"/>
          </a:xfrm>
          <a:prstGeom prst="roundRect">
            <a:avLst>
              <a:gd name="adj" fmla="val 4870"/>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mn-ea"/>
              <a:cs typeface="Segoe UI" pitchFamily="34" charset="0"/>
            </a:endParaRPr>
          </a:p>
        </p:txBody>
      </p:sp>
      <p:sp>
        <p:nvSpPr>
          <p:cNvPr id="79" name="TextBox 78">
            <a:extLst>
              <a:ext uri="{FF2B5EF4-FFF2-40B4-BE49-F238E27FC236}">
                <a16:creationId xmlns:a16="http://schemas.microsoft.com/office/drawing/2014/main" id="{2D010693-536C-156B-EBAF-14B85ECBD152}"/>
              </a:ext>
              <a:ext uri="{C183D7F6-B498-43B3-948B-1728B52AA6E4}">
                <adec:decorative xmlns:adec="http://schemas.microsoft.com/office/drawing/2017/decorative" val="1"/>
              </a:ext>
            </a:extLst>
          </p:cNvPr>
          <p:cNvSpPr txBox="1"/>
          <p:nvPr/>
        </p:nvSpPr>
        <p:spPr>
          <a:xfrm>
            <a:off x="4326850"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0" cap="none" normalizeH="0" baseline="0" noProof="0">
              <a:ln>
                <a:noFill/>
              </a:ln>
              <a:solidFill>
                <a:srgbClr val="000000"/>
              </a:solidFill>
              <a:effectLst/>
              <a:uLnTx/>
              <a:uFillTx/>
              <a:latin typeface="Segoe UI Semibold"/>
              <a:ea typeface="+mn-ea"/>
              <a:cs typeface="Segoe UI" pitchFamily="34" charset="0"/>
            </a:endParaRPr>
          </a:p>
        </p:txBody>
      </p:sp>
      <p:sp>
        <p:nvSpPr>
          <p:cNvPr id="94" name="Rectangle: Rounded Corners 110">
            <a:extLst>
              <a:ext uri="{FF2B5EF4-FFF2-40B4-BE49-F238E27FC236}">
                <a16:creationId xmlns:a16="http://schemas.microsoft.com/office/drawing/2014/main" id="{46C6D99C-941D-A152-76C0-25A55AF07DCA}"/>
              </a:ext>
              <a:ext uri="{C183D7F6-B498-43B3-948B-1728B52AA6E4}">
                <adec:decorative xmlns:adec="http://schemas.microsoft.com/office/drawing/2017/decorative" val="1"/>
              </a:ext>
            </a:extLst>
          </p:cNvPr>
          <p:cNvSpPr/>
          <p:nvPr/>
        </p:nvSpPr>
        <p:spPr bwMode="auto">
          <a:xfrm>
            <a:off x="4588059" y="2891001"/>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96" name="Picture 111">
            <a:extLst>
              <a:ext uri="{FF2B5EF4-FFF2-40B4-BE49-F238E27FC236}">
                <a16:creationId xmlns:a16="http://schemas.microsoft.com/office/drawing/2014/main" id="{59B697BE-92DC-506F-0716-51E21227B91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12941" y="3002259"/>
            <a:ext cx="464639" cy="427467"/>
          </a:xfrm>
          <a:prstGeom prst="rect">
            <a:avLst/>
          </a:prstGeom>
        </p:spPr>
      </p:pic>
      <p:sp>
        <p:nvSpPr>
          <p:cNvPr id="78" name="Rectangle: Rounded Corners 107">
            <a:extLst>
              <a:ext uri="{FF2B5EF4-FFF2-40B4-BE49-F238E27FC236}">
                <a16:creationId xmlns:a16="http://schemas.microsoft.com/office/drawing/2014/main" id="{60AAF3B9-5730-DD58-48F4-9E91EB5CAABD}"/>
              </a:ext>
              <a:ext uri="{C183D7F6-B498-43B3-948B-1728B52AA6E4}">
                <adec:decorative xmlns:adec="http://schemas.microsoft.com/office/drawing/2017/decorative" val="1"/>
              </a:ext>
            </a:extLst>
          </p:cNvPr>
          <p:cNvSpPr/>
          <p:nvPr/>
        </p:nvSpPr>
        <p:spPr bwMode="auto">
          <a:xfrm>
            <a:off x="6689537" y="289100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88" name="Picture 108">
            <a:extLst>
              <a:ext uri="{FF2B5EF4-FFF2-40B4-BE49-F238E27FC236}">
                <a16:creationId xmlns:a16="http://schemas.microsoft.com/office/drawing/2014/main" id="{DD4D18AC-7405-8F75-BA85-2DF3C2B7845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14419" y="3002259"/>
            <a:ext cx="464639" cy="427467"/>
          </a:xfrm>
          <a:prstGeom prst="rect">
            <a:avLst/>
          </a:prstGeom>
        </p:spPr>
      </p:pic>
      <p:sp>
        <p:nvSpPr>
          <p:cNvPr id="61" name="Rectangle: Rounded Corners 104">
            <a:extLst>
              <a:ext uri="{FF2B5EF4-FFF2-40B4-BE49-F238E27FC236}">
                <a16:creationId xmlns:a16="http://schemas.microsoft.com/office/drawing/2014/main" id="{06E1B0B8-9F74-7077-E03F-B794AB25A7A5}"/>
              </a:ext>
              <a:ext uri="{C183D7F6-B498-43B3-948B-1728B52AA6E4}">
                <adec:decorative xmlns:adec="http://schemas.microsoft.com/office/drawing/2017/decorative" val="1"/>
              </a:ext>
            </a:extLst>
          </p:cNvPr>
          <p:cNvSpPr/>
          <p:nvPr/>
        </p:nvSpPr>
        <p:spPr bwMode="auto">
          <a:xfrm>
            <a:off x="5638798" y="289100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75" name="Picture 105">
            <a:extLst>
              <a:ext uri="{FF2B5EF4-FFF2-40B4-BE49-F238E27FC236}">
                <a16:creationId xmlns:a16="http://schemas.microsoft.com/office/drawing/2014/main" id="{E4E03D49-5BDB-6374-55AC-69AEB31C761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863680" y="3002259"/>
            <a:ext cx="464639" cy="427467"/>
          </a:xfrm>
          <a:prstGeom prst="rect">
            <a:avLst/>
          </a:prstGeom>
        </p:spPr>
      </p:pic>
      <p:sp>
        <p:nvSpPr>
          <p:cNvPr id="97" name="TextBox 96">
            <a:extLst>
              <a:ext uri="{FF2B5EF4-FFF2-40B4-BE49-F238E27FC236}">
                <a16:creationId xmlns:a16="http://schemas.microsoft.com/office/drawing/2014/main" id="{622CE8EF-C76A-4B30-ED01-1B3106808947}"/>
              </a:ext>
              <a:ext uri="{C183D7F6-B498-43B3-948B-1728B52AA6E4}">
                <adec:decorative xmlns:adec="http://schemas.microsoft.com/office/drawing/2017/decorative" val="1"/>
              </a:ext>
            </a:extLst>
          </p:cNvPr>
          <p:cNvSpPr txBox="1"/>
          <p:nvPr/>
        </p:nvSpPr>
        <p:spPr>
          <a:xfrm>
            <a:off x="8082200"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0" cap="none" normalizeH="0" baseline="0" noProof="0">
              <a:ln>
                <a:noFill/>
              </a:ln>
              <a:solidFill>
                <a:srgbClr val="000000"/>
              </a:solidFill>
              <a:effectLst/>
              <a:uLnTx/>
              <a:uFillTx/>
              <a:latin typeface="Segoe UI Semibold"/>
              <a:ea typeface="+mn-ea"/>
              <a:cs typeface="Segoe UI" pitchFamily="34" charset="0"/>
            </a:endParaRPr>
          </a:p>
        </p:txBody>
      </p:sp>
      <p:sp>
        <p:nvSpPr>
          <p:cNvPr id="14" name="Rectangle: Rounded Corners 92">
            <a:extLst>
              <a:ext uri="{FF2B5EF4-FFF2-40B4-BE49-F238E27FC236}">
                <a16:creationId xmlns:a16="http://schemas.microsoft.com/office/drawing/2014/main" id="{D9CC9A0A-8AF6-1C01-48C8-E6FC242BC0D0}"/>
              </a:ext>
              <a:ext uri="{C183D7F6-B498-43B3-948B-1728B52AA6E4}">
                <adec:decorative xmlns:adec="http://schemas.microsoft.com/office/drawing/2017/decorative" val="1"/>
              </a:ext>
            </a:extLst>
          </p:cNvPr>
          <p:cNvSpPr/>
          <p:nvPr/>
        </p:nvSpPr>
        <p:spPr bwMode="auto">
          <a:xfrm>
            <a:off x="8343411" y="2891001"/>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sp>
        <p:nvSpPr>
          <p:cNvPr id="23" name="Rectangle: Rounded Corners 89">
            <a:extLst>
              <a:ext uri="{FF2B5EF4-FFF2-40B4-BE49-F238E27FC236}">
                <a16:creationId xmlns:a16="http://schemas.microsoft.com/office/drawing/2014/main" id="{54532572-2927-5A1B-A7D4-209412A61026}"/>
              </a:ext>
              <a:ext uri="{C183D7F6-B498-43B3-948B-1728B52AA6E4}">
                <adec:decorative xmlns:adec="http://schemas.microsoft.com/office/drawing/2017/decorative" val="1"/>
              </a:ext>
            </a:extLst>
          </p:cNvPr>
          <p:cNvSpPr/>
          <p:nvPr/>
        </p:nvSpPr>
        <p:spPr bwMode="auto">
          <a:xfrm>
            <a:off x="10444889" y="289100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sp>
        <p:nvSpPr>
          <p:cNvPr id="20" name="Rectangle: Rounded Corners 86">
            <a:extLst>
              <a:ext uri="{FF2B5EF4-FFF2-40B4-BE49-F238E27FC236}">
                <a16:creationId xmlns:a16="http://schemas.microsoft.com/office/drawing/2014/main" id="{3ABDC248-04E2-D8C1-6536-94DDED67F674}"/>
              </a:ext>
              <a:ext uri="{C183D7F6-B498-43B3-948B-1728B52AA6E4}">
                <adec:decorative xmlns:adec="http://schemas.microsoft.com/office/drawing/2017/decorative" val="1"/>
              </a:ext>
            </a:extLst>
          </p:cNvPr>
          <p:cNvSpPr/>
          <p:nvPr/>
        </p:nvSpPr>
        <p:spPr bwMode="auto">
          <a:xfrm>
            <a:off x="9394150" y="289100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9" name="Picture 128">
            <a:extLst>
              <a:ext uri="{FF2B5EF4-FFF2-40B4-BE49-F238E27FC236}">
                <a16:creationId xmlns:a16="http://schemas.microsoft.com/office/drawing/2014/main" id="{E1B2E7C9-F3A8-7D6F-5472-D8E6852BE38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005" y="3011594"/>
            <a:ext cx="654078" cy="408797"/>
          </a:xfrm>
          <a:prstGeom prst="rect">
            <a:avLst/>
          </a:prstGeom>
        </p:spPr>
      </p:pic>
      <p:pic>
        <p:nvPicPr>
          <p:cNvPr id="130" name="!! business central">
            <a:extLst>
              <a:ext uri="{FF2B5EF4-FFF2-40B4-BE49-F238E27FC236}">
                <a16:creationId xmlns:a16="http://schemas.microsoft.com/office/drawing/2014/main" id="{0ACAC55D-058A-8ECA-F32A-8E02910BCA9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l="2503" r="2503"/>
          <a:stretch/>
        </p:blipFill>
        <p:spPr>
          <a:xfrm>
            <a:off x="9640747" y="2984293"/>
            <a:ext cx="463370" cy="463398"/>
          </a:xfrm>
          <a:prstGeom prst="rect">
            <a:avLst/>
          </a:prstGeom>
        </p:spPr>
      </p:pic>
      <p:pic>
        <p:nvPicPr>
          <p:cNvPr id="131" name="Picture 2">
            <a:extLst>
              <a:ext uri="{FF2B5EF4-FFF2-40B4-BE49-F238E27FC236}">
                <a16:creationId xmlns:a16="http://schemas.microsoft.com/office/drawing/2014/main" id="{A933BF46-17D3-5728-D66B-2499264500A5}"/>
              </a:ext>
              <a:ext uri="{C183D7F6-B498-43B3-948B-1728B52AA6E4}">
                <adec:decorative xmlns:adec="http://schemas.microsoft.com/office/drawing/2017/decorative" val="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609857" y="3031802"/>
            <a:ext cx="405390" cy="3683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10F3EB8-A948-3C79-FBEC-5F52F0E62B91}"/>
              </a:ext>
              <a:ext uri="{C183D7F6-B498-43B3-948B-1728B52AA6E4}">
                <adec:decorative xmlns:adec="http://schemas.microsoft.com/office/drawing/2017/decorative" val="1"/>
              </a:ext>
            </a:extLst>
          </p:cNvPr>
          <p:cNvSpPr txBox="1"/>
          <p:nvPr/>
        </p:nvSpPr>
        <p:spPr>
          <a:xfrm>
            <a:off x="571500"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0" cap="none" normalizeH="0" baseline="0" noProof="0">
              <a:ln>
                <a:noFill/>
              </a:ln>
              <a:solidFill>
                <a:srgbClr val="000000"/>
              </a:solidFill>
              <a:effectLst/>
              <a:uLnTx/>
              <a:uFillTx/>
              <a:latin typeface="Segoe UI Semibold"/>
              <a:ea typeface="+mn-ea"/>
              <a:cs typeface="Segoe UI" pitchFamily="34" charset="0"/>
            </a:endParaRPr>
          </a:p>
        </p:txBody>
      </p:sp>
      <p:sp>
        <p:nvSpPr>
          <p:cNvPr id="4" name="Rectangle: Rounded Corners 3">
            <a:extLst>
              <a:ext uri="{FF2B5EF4-FFF2-40B4-BE49-F238E27FC236}">
                <a16:creationId xmlns:a16="http://schemas.microsoft.com/office/drawing/2014/main" id="{7A336003-572C-C775-A788-28BBA3B3D016}"/>
              </a:ext>
              <a:ext uri="{C183D7F6-B498-43B3-948B-1728B52AA6E4}">
                <adec:decorative xmlns:adec="http://schemas.microsoft.com/office/drawing/2017/decorative" val="1"/>
              </a:ext>
            </a:extLst>
          </p:cNvPr>
          <p:cNvSpPr/>
          <p:nvPr/>
        </p:nvSpPr>
        <p:spPr bwMode="auto">
          <a:xfrm>
            <a:off x="828711" y="2888706"/>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C6D9D3DF-F413-570B-8265-47F895FE2F4F}"/>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53593" y="2983674"/>
            <a:ext cx="464639" cy="464639"/>
          </a:xfrm>
          <a:prstGeom prst="rect">
            <a:avLst/>
          </a:prstGeom>
        </p:spPr>
      </p:pic>
      <p:sp>
        <p:nvSpPr>
          <p:cNvPr id="7" name="Rectangle: Rounded Corners 6">
            <a:extLst>
              <a:ext uri="{FF2B5EF4-FFF2-40B4-BE49-F238E27FC236}">
                <a16:creationId xmlns:a16="http://schemas.microsoft.com/office/drawing/2014/main" id="{6B01BC8C-317A-72B1-DAFB-45C85B153CB8}"/>
              </a:ext>
              <a:ext uri="{C183D7F6-B498-43B3-948B-1728B52AA6E4}">
                <adec:decorative xmlns:adec="http://schemas.microsoft.com/office/drawing/2017/decorative" val="1"/>
              </a:ext>
            </a:extLst>
          </p:cNvPr>
          <p:cNvSpPr/>
          <p:nvPr/>
        </p:nvSpPr>
        <p:spPr bwMode="auto">
          <a:xfrm>
            <a:off x="2930189"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7">
            <a:extLst>
              <a:ext uri="{FF2B5EF4-FFF2-40B4-BE49-F238E27FC236}">
                <a16:creationId xmlns:a16="http://schemas.microsoft.com/office/drawing/2014/main" id="{4DE908C0-6244-BB07-66D1-3683758E7BF0}"/>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155071" y="2983673"/>
            <a:ext cx="464639" cy="464639"/>
          </a:xfrm>
          <a:prstGeom prst="rect">
            <a:avLst/>
          </a:prstGeom>
        </p:spPr>
      </p:pic>
      <p:sp>
        <p:nvSpPr>
          <p:cNvPr id="10" name="Rectangle: Rounded Corners 9">
            <a:extLst>
              <a:ext uri="{FF2B5EF4-FFF2-40B4-BE49-F238E27FC236}">
                <a16:creationId xmlns:a16="http://schemas.microsoft.com/office/drawing/2014/main" id="{9574421C-535F-8EB4-1209-8A303CF17457}"/>
              </a:ext>
              <a:ext uri="{C183D7F6-B498-43B3-948B-1728B52AA6E4}">
                <adec:decorative xmlns:adec="http://schemas.microsoft.com/office/drawing/2017/decorative" val="1"/>
              </a:ext>
            </a:extLst>
          </p:cNvPr>
          <p:cNvSpPr/>
          <p:nvPr/>
        </p:nvSpPr>
        <p:spPr bwMode="auto">
          <a:xfrm>
            <a:off x="1879450"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a:extLst>
              <a:ext uri="{FF2B5EF4-FFF2-40B4-BE49-F238E27FC236}">
                <a16:creationId xmlns:a16="http://schemas.microsoft.com/office/drawing/2014/main" id="{3190DF76-02B1-2A66-32D6-F2C4D88304DF}"/>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04848" y="2984190"/>
            <a:ext cx="463606" cy="463606"/>
          </a:xfrm>
          <a:prstGeom prst="rect">
            <a:avLst/>
          </a:prstGeom>
        </p:spPr>
      </p:pic>
      <p:sp>
        <p:nvSpPr>
          <p:cNvPr id="2" name="Title 1">
            <a:extLst>
              <a:ext uri="{FF2B5EF4-FFF2-40B4-BE49-F238E27FC236}">
                <a16:creationId xmlns:a16="http://schemas.microsoft.com/office/drawing/2014/main" id="{434F4D2A-7ECE-2A1B-E349-0AC6064EAD0A}"/>
              </a:ext>
            </a:extLst>
          </p:cNvPr>
          <p:cNvSpPr>
            <a:spLocks noGrp="1"/>
          </p:cNvSpPr>
          <p:nvPr>
            <p:ph type="title"/>
          </p:nvPr>
        </p:nvSpPr>
        <p:spPr>
          <a:xfrm>
            <a:off x="588963" y="457200"/>
            <a:ext cx="11017250" cy="554038"/>
          </a:xfrm>
        </p:spPr>
        <p:txBody>
          <a:bodyPr/>
          <a:lstStyle/>
          <a:p>
            <a:r>
              <a:rPr lang="en-US">
                <a:ea typeface="+mj-ea"/>
                <a:cs typeface="+mj-cs"/>
              </a:rPr>
              <a:t>Choose your path</a:t>
            </a:r>
          </a:p>
        </p:txBody>
      </p:sp>
      <p:sp>
        <p:nvSpPr>
          <p:cNvPr id="3" name="Title 13">
            <a:extLst>
              <a:ext uri="{FF2B5EF4-FFF2-40B4-BE49-F238E27FC236}">
                <a16:creationId xmlns:a16="http://schemas.microsoft.com/office/drawing/2014/main" id="{1F890480-9F27-D21C-B48E-2DE1FABD395C}"/>
              </a:ext>
            </a:extLst>
          </p:cNvPr>
          <p:cNvSpPr txBox="1">
            <a:spLocks/>
          </p:cNvSpPr>
          <p:nvPr/>
        </p:nvSpPr>
        <p:spPr>
          <a:xfrm>
            <a:off x="588263" y="1067476"/>
            <a:ext cx="1101852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spcBef>
                <a:spcPts val="0"/>
              </a:spcBef>
              <a:spcAft>
                <a:spcPts val="0"/>
              </a:spcAft>
              <a:buClrTx/>
              <a:buSzTx/>
              <a:buFontTx/>
              <a:buNone/>
              <a:tabLst/>
              <a:defRPr/>
            </a:pPr>
            <a:r>
              <a:rPr kumimoji="0" lang="en-US" sz="1800" u="none" strike="noStrike" kern="1200" cap="none" spc="0" normalizeH="0" baseline="0" noProof="0">
                <a:ln>
                  <a:noFill/>
                </a:ln>
                <a:solidFill>
                  <a:srgbClr val="0078D4"/>
                </a:solidFill>
                <a:effectLst/>
                <a:uLnTx/>
                <a:uFillTx/>
                <a:latin typeface="+mn-lt"/>
                <a:ea typeface="+mj-ea"/>
                <a:cs typeface="+mj-cs"/>
              </a:rPr>
              <a:t>Whether you’re a beginner or a pro, agents enhance Copilot to better fit your business needs</a:t>
            </a:r>
            <a:endParaRPr kumimoji="0" lang="en-US" sz="3600" u="none" strike="noStrike" kern="1200" cap="none" spc="0" normalizeH="0" baseline="0" noProof="0">
              <a:ln w="3175">
                <a:noFill/>
              </a:ln>
              <a:solidFill>
                <a:srgbClr val="0078D4"/>
              </a:solidFill>
              <a:effectLst/>
              <a:uLnTx/>
              <a:uFillTx/>
              <a:latin typeface="+mn-lt"/>
              <a:ea typeface="+mj-ea"/>
              <a:cs typeface="+mj-cs"/>
            </a:endParaRPr>
          </a:p>
        </p:txBody>
      </p:sp>
      <p:sp>
        <p:nvSpPr>
          <p:cNvPr id="16" name="Rectangle: Rounded Corners 15">
            <a:extLst>
              <a:ext uri="{FF2B5EF4-FFF2-40B4-BE49-F238E27FC236}">
                <a16:creationId xmlns:a16="http://schemas.microsoft.com/office/drawing/2014/main" id="{1EBC3626-68BF-5CEE-B515-702A29B3D1E9}"/>
              </a:ext>
            </a:extLst>
          </p:cNvPr>
          <p:cNvSpPr/>
          <p:nvPr/>
        </p:nvSpPr>
        <p:spPr bwMode="auto">
          <a:xfrm>
            <a:off x="832711"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1400" b="0" i="0" u="none" strike="noStrike" kern="1200" cap="none" normalizeH="0" baseline="0" noProof="0">
                <a:ln>
                  <a:noFill/>
                </a:ln>
                <a:solidFill>
                  <a:srgbClr val="FFFFFF"/>
                </a:solidFill>
                <a:effectLst/>
                <a:uLnTx/>
                <a:uFillTx/>
                <a:latin typeface="+mj-lt"/>
              </a:rPr>
              <a:t>Start with a pre-built agent</a:t>
            </a:r>
          </a:p>
        </p:txBody>
      </p:sp>
      <p:sp>
        <p:nvSpPr>
          <p:cNvPr id="6" name="TextBox 5">
            <a:extLst>
              <a:ext uri="{FF2B5EF4-FFF2-40B4-BE49-F238E27FC236}">
                <a16:creationId xmlns:a16="http://schemas.microsoft.com/office/drawing/2014/main" id="{17BE496F-FB2B-3300-BCC0-FAD6A8368380}"/>
              </a:ext>
            </a:extLst>
          </p:cNvPr>
          <p:cNvSpPr txBox="1"/>
          <p:nvPr/>
        </p:nvSpPr>
        <p:spPr>
          <a:xfrm>
            <a:off x="828712" y="3591364"/>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lang="en-US" sz="850">
                <a:solidFill>
                  <a:schemeClr val="tx2"/>
                </a:solidFill>
              </a:rPr>
              <a:t>Researcher</a:t>
            </a:r>
            <a:endParaRPr kumimoji="0" lang="en-US" sz="850" b="0" i="0" u="none" strike="noStrike" kern="1200" cap="none" normalizeH="0" baseline="0" noProof="0">
              <a:ln>
                <a:noFill/>
              </a:ln>
              <a:solidFill>
                <a:schemeClr val="tx2"/>
              </a:solidFill>
              <a:effectLst/>
              <a:uLnTx/>
              <a:uFillTx/>
            </a:endParaRPr>
          </a:p>
        </p:txBody>
      </p:sp>
      <p:sp>
        <p:nvSpPr>
          <p:cNvPr id="13" name="TextBox 12">
            <a:extLst>
              <a:ext uri="{FF2B5EF4-FFF2-40B4-BE49-F238E27FC236}">
                <a16:creationId xmlns:a16="http://schemas.microsoft.com/office/drawing/2014/main" id="{6757B784-A97D-5CCF-7549-96424842320F}"/>
              </a:ext>
            </a:extLst>
          </p:cNvPr>
          <p:cNvSpPr txBox="1"/>
          <p:nvPr/>
        </p:nvSpPr>
        <p:spPr>
          <a:xfrm>
            <a:off x="1879451"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lang="en-US" sz="850">
                <a:solidFill>
                  <a:schemeClr val="tx2"/>
                </a:solidFill>
              </a:rPr>
              <a:t>Analyst</a:t>
            </a:r>
            <a:endParaRPr kumimoji="0" lang="en-US" sz="850" b="0" i="0" u="none" strike="noStrike" kern="1200" cap="none" normalizeH="0" baseline="0" noProof="0">
              <a:ln>
                <a:noFill/>
              </a:ln>
              <a:solidFill>
                <a:schemeClr val="tx2"/>
              </a:solidFill>
              <a:effectLst/>
              <a:uLnTx/>
              <a:uFillTx/>
            </a:endParaRPr>
          </a:p>
        </p:txBody>
      </p:sp>
      <p:sp>
        <p:nvSpPr>
          <p:cNvPr id="9" name="TextBox 8">
            <a:extLst>
              <a:ext uri="{FF2B5EF4-FFF2-40B4-BE49-F238E27FC236}">
                <a16:creationId xmlns:a16="http://schemas.microsoft.com/office/drawing/2014/main" id="{B1447A87-12D9-46B1-B01F-E25929D11468}"/>
              </a:ext>
            </a:extLst>
          </p:cNvPr>
          <p:cNvSpPr txBox="1"/>
          <p:nvPr/>
        </p:nvSpPr>
        <p:spPr>
          <a:xfrm>
            <a:off x="2930190"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b="0" i="0" u="none" strike="noStrike" kern="1200" cap="none" normalizeH="0" baseline="0" noProof="0">
                <a:ln>
                  <a:noFill/>
                </a:ln>
                <a:solidFill>
                  <a:schemeClr val="tx2"/>
                </a:solidFill>
                <a:effectLst/>
                <a:uLnTx/>
                <a:uFillTx/>
              </a:rPr>
              <a:t>Meeting Agent</a:t>
            </a:r>
          </a:p>
        </p:txBody>
      </p:sp>
      <p:sp>
        <p:nvSpPr>
          <p:cNvPr id="33" name="TextBox 32">
            <a:extLst>
              <a:ext uri="{FF2B5EF4-FFF2-40B4-BE49-F238E27FC236}">
                <a16:creationId xmlns:a16="http://schemas.microsoft.com/office/drawing/2014/main" id="{3D6FE610-67BF-619A-F343-FB8A841A99A1}"/>
              </a:ext>
            </a:extLst>
          </p:cNvPr>
          <p:cNvSpPr txBox="1"/>
          <p:nvPr/>
        </p:nvSpPr>
        <p:spPr>
          <a:xfrm>
            <a:off x="832711" y="4201405"/>
            <a:ext cx="3015879"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latin typeface="+mj-lt"/>
                <a:ea typeface="+mj-ea"/>
                <a:cs typeface="+mj-cs"/>
              </a:rPr>
              <a:t>Looking for immediate impact?</a:t>
            </a:r>
            <a:br>
              <a:rPr kumimoji="0" lang="en-US" sz="1200" u="none" strike="noStrike" kern="1200" cap="none" normalizeH="0" baseline="0" noProof="0">
                <a:ln>
                  <a:noFill/>
                </a:ln>
                <a:solidFill>
                  <a:srgbClr val="000000"/>
                </a:solidFill>
                <a:effectLst/>
                <a:uLnTx/>
                <a:uFillTx/>
                <a:latin typeface="+mj-lt"/>
                <a:ea typeface="+mj-ea"/>
                <a:cs typeface="+mj-cs"/>
              </a:rPr>
            </a:br>
            <a:endParaRPr kumimoji="0" lang="en-US" sz="1200" u="none" strike="noStrike" kern="1200" cap="none" normalizeH="0" baseline="0" noProof="0">
              <a:ln>
                <a:noFill/>
              </a:ln>
              <a:solidFill>
                <a:srgbClr val="000000"/>
              </a:solidFill>
              <a:effectLst/>
              <a:uLnTx/>
              <a:uFillTx/>
              <a:latin typeface="+mj-lt"/>
              <a:ea typeface="+mj-ea"/>
              <a:cs typeface="+mj-cs"/>
            </a:endParaRPr>
          </a:p>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rPr>
              <a:t>Pick from a variety of pre-built agents designed to automate common business tasks in the Agent Store or</a:t>
            </a:r>
            <a:br>
              <a:rPr kumimoji="0" lang="en-US" sz="1200" u="none" strike="noStrike" kern="1200" cap="none" normalizeH="0" baseline="0" noProof="0">
                <a:ln>
                  <a:noFill/>
                </a:ln>
                <a:solidFill>
                  <a:srgbClr val="000000"/>
                </a:solidFill>
                <a:effectLst/>
                <a:uLnTx/>
                <a:uFillTx/>
              </a:rPr>
            </a:br>
            <a:r>
              <a:rPr lang="en-US" sz="1200">
                <a:solidFill>
                  <a:srgbClr val="000000"/>
                </a:solidFill>
              </a:rPr>
              <a:t>Microsoft 365 apps</a:t>
            </a:r>
            <a:r>
              <a:rPr kumimoji="0" lang="en-US" sz="1200" u="none" strike="noStrike" kern="1200" cap="none" normalizeH="0" baseline="0" noProof="0">
                <a:ln>
                  <a:noFill/>
                </a:ln>
                <a:solidFill>
                  <a:srgbClr val="000000"/>
                </a:solidFill>
                <a:effectLst/>
                <a:uLnTx/>
                <a:uFillTx/>
              </a:rPr>
              <a:t>.</a:t>
            </a:r>
          </a:p>
        </p:txBody>
      </p:sp>
      <p:sp>
        <p:nvSpPr>
          <p:cNvPr id="76" name="Rectangle: Rounded Corners 75">
            <a:extLst>
              <a:ext uri="{FF2B5EF4-FFF2-40B4-BE49-F238E27FC236}">
                <a16:creationId xmlns:a16="http://schemas.microsoft.com/office/drawing/2014/main" id="{D9AEF354-7E1D-6405-F1C9-361E10818CF4}"/>
              </a:ext>
            </a:extLst>
          </p:cNvPr>
          <p:cNvSpPr/>
          <p:nvPr/>
        </p:nvSpPr>
        <p:spPr bwMode="auto">
          <a:xfrm>
            <a:off x="832711"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800" b="0" i="0" u="none" strike="noStrike" kern="1200" cap="none" normalizeH="0" baseline="0" noProof="0">
                <a:ln>
                  <a:noFill/>
                </a:ln>
                <a:solidFill>
                  <a:schemeClr val="tx2"/>
                </a:solidFill>
                <a:effectLst/>
                <a:uLnTx/>
                <a:uFillTx/>
              </a:rPr>
              <a:t>View more in the Agent Store. Copilot Chat,</a:t>
            </a:r>
            <a:br>
              <a:rPr kumimoji="0" lang="en-US" sz="800" b="0" i="0" u="none" strike="noStrike" kern="1200" cap="none" normalizeH="0" baseline="0" noProof="0">
                <a:ln>
                  <a:noFill/>
                </a:ln>
                <a:solidFill>
                  <a:schemeClr val="tx2"/>
                </a:solidFill>
                <a:effectLst/>
                <a:uLnTx/>
                <a:uFillTx/>
              </a:rPr>
            </a:br>
            <a:r>
              <a:rPr kumimoji="0" lang="en-US" sz="800" b="0" i="0" u="none" strike="noStrike" kern="1200" cap="none" normalizeH="0" baseline="0" noProof="0">
                <a:ln>
                  <a:noFill/>
                </a:ln>
                <a:solidFill>
                  <a:schemeClr val="tx2"/>
                </a:solidFill>
                <a:effectLst/>
                <a:uLnTx/>
                <a:uFillTx/>
              </a:rPr>
              <a:t>and M365 apps. </a:t>
            </a:r>
          </a:p>
        </p:txBody>
      </p:sp>
      <p:sp>
        <p:nvSpPr>
          <p:cNvPr id="80" name="Rectangle: Rounded Corners 79">
            <a:extLst>
              <a:ext uri="{FF2B5EF4-FFF2-40B4-BE49-F238E27FC236}">
                <a16:creationId xmlns:a16="http://schemas.microsoft.com/office/drawing/2014/main" id="{98066FDF-BF3A-8784-36BF-CD2DA4FDD67C}"/>
              </a:ext>
            </a:extLst>
          </p:cNvPr>
          <p:cNvSpPr/>
          <p:nvPr/>
        </p:nvSpPr>
        <p:spPr bwMode="auto">
          <a:xfrm>
            <a:off x="4588061"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a:solidFill>
                  <a:srgbClr val="FFFFFF"/>
                </a:solidFill>
                <a:latin typeface="+mj-lt"/>
              </a:rPr>
              <a:t>Build an agent from scratch or from a customizable template</a:t>
            </a:r>
          </a:p>
        </p:txBody>
      </p:sp>
      <p:sp>
        <p:nvSpPr>
          <p:cNvPr id="114" name="TextBox 113">
            <a:extLst>
              <a:ext uri="{FF2B5EF4-FFF2-40B4-BE49-F238E27FC236}">
                <a16:creationId xmlns:a16="http://schemas.microsoft.com/office/drawing/2014/main" id="{34DB3E5E-A905-D4D4-DCA3-D2D9BCD85600}"/>
              </a:ext>
            </a:extLst>
          </p:cNvPr>
          <p:cNvSpPr txBox="1"/>
          <p:nvPr/>
        </p:nvSpPr>
        <p:spPr>
          <a:xfrm>
            <a:off x="4588060" y="3528257"/>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Lead</a:t>
            </a:r>
            <a:br>
              <a:rPr kumimoji="0" lang="en-US" sz="850" u="none" strike="noStrike" kern="1200" cap="none" normalizeH="0" baseline="0" noProof="0">
                <a:ln>
                  <a:noFill/>
                </a:ln>
                <a:solidFill>
                  <a:schemeClr val="tx2"/>
                </a:solidFill>
                <a:effectLst/>
                <a:uLnTx/>
                <a:uFillTx/>
              </a:rPr>
            </a:br>
            <a:r>
              <a:rPr kumimoji="0" lang="en-US" sz="850" u="none" strike="noStrike" kern="1200" cap="none" normalizeH="0" baseline="0" noProof="0">
                <a:ln>
                  <a:noFill/>
                </a:ln>
                <a:solidFill>
                  <a:schemeClr val="tx2"/>
                </a:solidFill>
                <a:effectLst/>
                <a:uLnTx/>
                <a:uFillTx/>
              </a:rPr>
              <a:t>Prediction</a:t>
            </a:r>
          </a:p>
        </p:txBody>
      </p:sp>
      <p:sp>
        <p:nvSpPr>
          <p:cNvPr id="77" name="TextBox 76">
            <a:extLst>
              <a:ext uri="{FF2B5EF4-FFF2-40B4-BE49-F238E27FC236}">
                <a16:creationId xmlns:a16="http://schemas.microsoft.com/office/drawing/2014/main" id="{2487219C-4593-68DF-46E0-B52E03AE4246}"/>
              </a:ext>
            </a:extLst>
          </p:cNvPr>
          <p:cNvSpPr txBox="1"/>
          <p:nvPr/>
        </p:nvSpPr>
        <p:spPr>
          <a:xfrm>
            <a:off x="5638799" y="3528256"/>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Automated Contract Review</a:t>
            </a:r>
          </a:p>
        </p:txBody>
      </p:sp>
      <p:sp>
        <p:nvSpPr>
          <p:cNvPr id="91" name="TextBox 90">
            <a:extLst>
              <a:ext uri="{FF2B5EF4-FFF2-40B4-BE49-F238E27FC236}">
                <a16:creationId xmlns:a16="http://schemas.microsoft.com/office/drawing/2014/main" id="{22ECAD59-5247-C8BB-1B7C-D58F3E23FD0E}"/>
              </a:ext>
            </a:extLst>
          </p:cNvPr>
          <p:cNvSpPr txBox="1"/>
          <p:nvPr/>
        </p:nvSpPr>
        <p:spPr>
          <a:xfrm>
            <a:off x="6689538" y="3528256"/>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Document Compliance</a:t>
            </a:r>
          </a:p>
        </p:txBody>
      </p:sp>
      <p:sp>
        <p:nvSpPr>
          <p:cNvPr id="56" name="TextBox 55">
            <a:extLst>
              <a:ext uri="{FF2B5EF4-FFF2-40B4-BE49-F238E27FC236}">
                <a16:creationId xmlns:a16="http://schemas.microsoft.com/office/drawing/2014/main" id="{7AB35ABC-7ECA-12C3-D727-04DCD71CF8EB}"/>
              </a:ext>
            </a:extLst>
          </p:cNvPr>
          <p:cNvSpPr txBox="1"/>
          <p:nvPr/>
        </p:nvSpPr>
        <p:spPr>
          <a:xfrm>
            <a:off x="4588061" y="4201405"/>
            <a:ext cx="3015879" cy="12772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latin typeface="+mj-lt"/>
                <a:ea typeface="+mj-ea"/>
                <a:cs typeface="+mj-cs"/>
              </a:rPr>
              <a:t>Have a specific vision?</a:t>
            </a:r>
          </a:p>
          <a:p>
            <a:pPr marL="0" marR="0" lvl="0" indent="0" algn="ctr" defTabSz="914400" rtl="0" eaLnBrk="1" fontAlgn="auto" latinLnBrk="0" hangingPunct="1">
              <a:spcBef>
                <a:spcPts val="0"/>
              </a:spcBef>
              <a:spcAft>
                <a:spcPts val="0"/>
              </a:spcAft>
              <a:buClrTx/>
              <a:buSzTx/>
              <a:buFontTx/>
              <a:buNone/>
              <a:tabLst/>
              <a:defRPr/>
            </a:pPr>
            <a:endParaRPr kumimoji="0" lang="en-US" sz="1100" u="none" strike="noStrike" kern="1200" cap="none" normalizeH="0" baseline="0" noProof="0">
              <a:ln>
                <a:noFill/>
              </a:ln>
              <a:solidFill>
                <a:srgbClr val="000000"/>
              </a:solidFill>
              <a:effectLst/>
              <a:uLnTx/>
              <a:uFillTx/>
            </a:endParaRPr>
          </a:p>
          <a:p>
            <a:pPr lvl="0" algn="ctr">
              <a:defRPr/>
            </a:pPr>
            <a:r>
              <a:rPr lang="en-US" sz="1200">
                <a:solidFill>
                  <a:srgbClr val="000000"/>
                </a:solidFill>
              </a:rPr>
              <a:t>Quickly build your agent using natural language in Copilot Studio—through the embedded Copilot Chat or the full experience. Start faster with a customizable template tailored to your business.</a:t>
            </a:r>
          </a:p>
        </p:txBody>
      </p:sp>
      <p:sp>
        <p:nvSpPr>
          <p:cNvPr id="115" name="Rectangle: Rounded Corners 100">
            <a:extLst>
              <a:ext uri="{FF2B5EF4-FFF2-40B4-BE49-F238E27FC236}">
                <a16:creationId xmlns:a16="http://schemas.microsoft.com/office/drawing/2014/main" id="{9858003D-089F-67D3-2F46-105DE80FF141}"/>
              </a:ext>
            </a:extLst>
          </p:cNvPr>
          <p:cNvSpPr/>
          <p:nvPr/>
        </p:nvSpPr>
        <p:spPr bwMode="auto">
          <a:xfrm>
            <a:off x="4588061"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800">
                <a:solidFill>
                  <a:schemeClr val="tx2"/>
                </a:solidFill>
              </a:rPr>
              <a:t>View more in Copilot Chat and Copilot Studio</a:t>
            </a:r>
          </a:p>
        </p:txBody>
      </p:sp>
      <p:sp>
        <p:nvSpPr>
          <p:cNvPr id="98" name="Rectangle: Rounded Corners 97">
            <a:extLst>
              <a:ext uri="{FF2B5EF4-FFF2-40B4-BE49-F238E27FC236}">
                <a16:creationId xmlns:a16="http://schemas.microsoft.com/office/drawing/2014/main" id="{5A58A936-34CE-2AED-1B9D-03E6AE768435}"/>
              </a:ext>
            </a:extLst>
          </p:cNvPr>
          <p:cNvSpPr/>
          <p:nvPr/>
        </p:nvSpPr>
        <p:spPr bwMode="auto">
          <a:xfrm>
            <a:off x="8343411"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a:solidFill>
                  <a:srgbClr val="FFFFFF"/>
                </a:solidFill>
                <a:latin typeface="+mj-lt"/>
              </a:rPr>
              <a:t>Bring your own agent</a:t>
            </a:r>
          </a:p>
        </p:txBody>
      </p:sp>
      <p:sp>
        <p:nvSpPr>
          <p:cNvPr id="18" name="TextBox 17">
            <a:extLst>
              <a:ext uri="{FF2B5EF4-FFF2-40B4-BE49-F238E27FC236}">
                <a16:creationId xmlns:a16="http://schemas.microsoft.com/office/drawing/2014/main" id="{4AB53B29-7EE7-5818-CAEC-E30DC22FB098}"/>
              </a:ext>
            </a:extLst>
          </p:cNvPr>
          <p:cNvSpPr txBox="1"/>
          <p:nvPr/>
        </p:nvSpPr>
        <p:spPr>
          <a:xfrm>
            <a:off x="8424123" y="3528257"/>
            <a:ext cx="752978"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M365 Agents SDK</a:t>
            </a:r>
          </a:p>
        </p:txBody>
      </p:sp>
      <p:sp>
        <p:nvSpPr>
          <p:cNvPr id="22" name="TextBox 21">
            <a:extLst>
              <a:ext uri="{FF2B5EF4-FFF2-40B4-BE49-F238E27FC236}">
                <a16:creationId xmlns:a16="http://schemas.microsoft.com/office/drawing/2014/main" id="{463A96AC-E92D-A2D2-F000-7DD1A4B350AB}"/>
              </a:ext>
            </a:extLst>
          </p:cNvPr>
          <p:cNvSpPr txBox="1"/>
          <p:nvPr/>
        </p:nvSpPr>
        <p:spPr>
          <a:xfrm>
            <a:off x="9474862" y="3528256"/>
            <a:ext cx="752978"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Azure AI Foundry</a:t>
            </a:r>
          </a:p>
        </p:txBody>
      </p:sp>
      <p:sp>
        <p:nvSpPr>
          <p:cNvPr id="24" name="TextBox 23">
            <a:extLst>
              <a:ext uri="{FF2B5EF4-FFF2-40B4-BE49-F238E27FC236}">
                <a16:creationId xmlns:a16="http://schemas.microsoft.com/office/drawing/2014/main" id="{A0A1D60D-E104-3879-CF16-DC62925B0334}"/>
              </a:ext>
            </a:extLst>
          </p:cNvPr>
          <p:cNvSpPr txBox="1"/>
          <p:nvPr/>
        </p:nvSpPr>
        <p:spPr>
          <a:xfrm>
            <a:off x="10525601" y="3593658"/>
            <a:ext cx="752978" cy="130805"/>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lang="en-US" sz="850">
                <a:solidFill>
                  <a:schemeClr val="tx2"/>
                </a:solidFill>
              </a:rPr>
              <a:t>Visual Studio</a:t>
            </a:r>
            <a:endParaRPr kumimoji="0" lang="en-US" sz="850" u="none" strike="noStrike" kern="1200" cap="none" normalizeH="0" baseline="0" noProof="0">
              <a:ln>
                <a:noFill/>
              </a:ln>
              <a:solidFill>
                <a:schemeClr val="tx2"/>
              </a:solidFill>
              <a:effectLst/>
              <a:uLnTx/>
              <a:uFillTx/>
            </a:endParaRPr>
          </a:p>
        </p:txBody>
      </p:sp>
      <p:sp>
        <p:nvSpPr>
          <p:cNvPr id="116" name="TextBox 115">
            <a:extLst>
              <a:ext uri="{FF2B5EF4-FFF2-40B4-BE49-F238E27FC236}">
                <a16:creationId xmlns:a16="http://schemas.microsoft.com/office/drawing/2014/main" id="{10EE6655-DA0D-2F3A-B8F6-7F79748C099F}"/>
              </a:ext>
            </a:extLst>
          </p:cNvPr>
          <p:cNvSpPr txBox="1"/>
          <p:nvPr/>
        </p:nvSpPr>
        <p:spPr>
          <a:xfrm>
            <a:off x="8343411" y="4201405"/>
            <a:ext cx="3015879"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latin typeface="+mj-lt"/>
                <a:ea typeface="+mj-ea"/>
                <a:cs typeface="+mj-cs"/>
              </a:rPr>
              <a:t>Looking to build on what you have?</a:t>
            </a:r>
          </a:p>
          <a:p>
            <a:pPr marL="0" marR="0" lvl="0" indent="0" algn="ctr" defTabSz="914400" rtl="0" eaLnBrk="1" fontAlgn="auto" latinLnBrk="0" hangingPunct="1">
              <a:spcBef>
                <a:spcPts val="0"/>
              </a:spcBef>
              <a:spcAft>
                <a:spcPts val="0"/>
              </a:spcAft>
              <a:buClrTx/>
              <a:buSzTx/>
              <a:buFontTx/>
              <a:buNone/>
              <a:tabLst/>
              <a:defRPr/>
            </a:pPr>
            <a:endParaRPr kumimoji="0" lang="en-US" sz="1200" u="none" strike="noStrike" kern="1200" cap="none" normalizeH="0" baseline="0" noProof="0">
              <a:ln>
                <a:noFill/>
              </a:ln>
              <a:solidFill>
                <a:srgbClr val="000000"/>
              </a:solidFill>
              <a:effectLst/>
              <a:uLnTx/>
              <a:uFillTx/>
            </a:endParaRPr>
          </a:p>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rPr>
              <a:t>Bring existing agents into Copilot Studio</a:t>
            </a:r>
            <a:br>
              <a:rPr kumimoji="0" lang="en-US" sz="1200" u="none" strike="noStrike" kern="1200" cap="none" normalizeH="0" baseline="0" noProof="0">
                <a:ln>
                  <a:noFill/>
                </a:ln>
                <a:solidFill>
                  <a:srgbClr val="000000"/>
                </a:solidFill>
                <a:effectLst/>
                <a:uLnTx/>
                <a:uFillTx/>
              </a:rPr>
            </a:br>
            <a:r>
              <a:rPr kumimoji="0" lang="en-US" sz="1200" u="none" strike="noStrike" kern="1200" cap="none" normalizeH="0" baseline="0" noProof="0">
                <a:ln>
                  <a:noFill/>
                </a:ln>
                <a:solidFill>
                  <a:srgbClr val="000000"/>
                </a:solidFill>
                <a:effectLst/>
                <a:uLnTx/>
                <a:uFillTx/>
              </a:rPr>
              <a:t>to unlock the benefits of a fully managed enterprise-grade platform that is </a:t>
            </a:r>
            <a:r>
              <a:rPr lang="en-US" sz="1200">
                <a:solidFill>
                  <a:srgbClr val="000000"/>
                </a:solidFill>
              </a:rPr>
              <a:t>governed, compliant, and extensible. </a:t>
            </a:r>
            <a:endParaRPr kumimoji="0" lang="en-US" sz="1200" u="none" strike="noStrike" kern="1200" cap="none" normalizeH="0" baseline="0" noProof="0">
              <a:ln>
                <a:noFill/>
              </a:ln>
              <a:solidFill>
                <a:srgbClr val="000000"/>
              </a:solidFill>
              <a:effectLst/>
              <a:uLnTx/>
              <a:uFillTx/>
            </a:endParaRPr>
          </a:p>
        </p:txBody>
      </p:sp>
      <p:sp>
        <p:nvSpPr>
          <p:cNvPr id="128" name="Rectangle: Rounded Corners 82">
            <a:extLst>
              <a:ext uri="{FF2B5EF4-FFF2-40B4-BE49-F238E27FC236}">
                <a16:creationId xmlns:a16="http://schemas.microsoft.com/office/drawing/2014/main" id="{C7E0B0FB-5938-47B7-5AE9-36A52537FFC6}"/>
              </a:ext>
            </a:extLst>
          </p:cNvPr>
          <p:cNvSpPr/>
          <p:nvPr/>
        </p:nvSpPr>
        <p:spPr bwMode="auto">
          <a:xfrm>
            <a:off x="8343411"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800" b="0" i="0" u="none" strike="noStrike" kern="1200" cap="none" normalizeH="0" baseline="0" noProof="0">
                <a:ln>
                  <a:noFill/>
                </a:ln>
                <a:solidFill>
                  <a:schemeClr val="tx2"/>
                </a:solidFill>
                <a:effectLst/>
                <a:uLnTx/>
                <a:uFillTx/>
              </a:rPr>
              <a:t>View with M365 Agents SDK, Azure AI Foundry,</a:t>
            </a:r>
            <a:br>
              <a:rPr kumimoji="0" lang="en-US" sz="800" b="0" i="0" u="none" strike="noStrike" kern="1200" cap="none" normalizeH="0" baseline="0" noProof="0">
                <a:ln>
                  <a:noFill/>
                </a:ln>
                <a:solidFill>
                  <a:schemeClr val="tx2"/>
                </a:solidFill>
                <a:effectLst/>
                <a:uLnTx/>
                <a:uFillTx/>
              </a:rPr>
            </a:br>
            <a:r>
              <a:rPr kumimoji="0" lang="en-US" sz="800" b="0" i="0" u="none" strike="noStrike" kern="1200" cap="none" normalizeH="0" baseline="0" noProof="0">
                <a:ln>
                  <a:noFill/>
                </a:ln>
                <a:solidFill>
                  <a:schemeClr val="tx2"/>
                </a:solidFill>
                <a:effectLst/>
                <a:uLnTx/>
                <a:uFillTx/>
              </a:rPr>
              <a:t>or where you build your agents</a:t>
            </a:r>
          </a:p>
        </p:txBody>
      </p:sp>
      <p:grpSp>
        <p:nvGrpSpPr>
          <p:cNvPr id="30" name="Group 29" descr="Bi Directional Arrow showing Beginner at the left and Agent Pro on the right">
            <a:extLst>
              <a:ext uri="{FF2B5EF4-FFF2-40B4-BE49-F238E27FC236}">
                <a16:creationId xmlns:a16="http://schemas.microsoft.com/office/drawing/2014/main" id="{732ACA54-BEB6-CD6A-0608-B23FA041234E}"/>
              </a:ext>
            </a:extLst>
          </p:cNvPr>
          <p:cNvGrpSpPr/>
          <p:nvPr/>
        </p:nvGrpSpPr>
        <p:grpSpPr>
          <a:xfrm>
            <a:off x="424904" y="6505529"/>
            <a:ext cx="11349085" cy="221954"/>
            <a:chOff x="424904" y="6505529"/>
            <a:chExt cx="11349085" cy="221954"/>
          </a:xfrm>
        </p:grpSpPr>
        <p:cxnSp>
          <p:nvCxnSpPr>
            <p:cNvPr id="15" name="Straight Arrow Connector 14">
              <a:extLst>
                <a:ext uri="{FF2B5EF4-FFF2-40B4-BE49-F238E27FC236}">
                  <a16:creationId xmlns:a16="http://schemas.microsoft.com/office/drawing/2014/main" id="{D8DD6931-E351-8A9D-99F7-EEF8DE2E1450}"/>
                </a:ext>
              </a:extLst>
            </p:cNvPr>
            <p:cNvCxnSpPr/>
            <p:nvPr/>
          </p:nvCxnSpPr>
          <p:spPr>
            <a:xfrm>
              <a:off x="426720" y="6505529"/>
              <a:ext cx="11338560" cy="0"/>
            </a:xfrm>
            <a:prstGeom prst="straightConnector1">
              <a:avLst/>
            </a:prstGeom>
            <a:ln w="19050">
              <a:solidFill>
                <a:schemeClr val="accent1"/>
              </a:solidFill>
              <a:headEnd type="arrow" w="lg" len="med"/>
              <a:tailEnd type="arrow" w="lg" len="med"/>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700FC5CD-FF51-15C6-5D23-115829A5FF6E}"/>
                </a:ext>
              </a:extLst>
            </p:cNvPr>
            <p:cNvSpPr txBox="1"/>
            <p:nvPr/>
          </p:nvSpPr>
          <p:spPr>
            <a:xfrm>
              <a:off x="424904" y="6565900"/>
              <a:ext cx="951050" cy="161583"/>
            </a:xfrm>
            <a:prstGeom prst="rect">
              <a:avLst/>
            </a:prstGeom>
            <a:noFill/>
          </p:spPr>
          <p:txBody>
            <a:bodyPr wrap="square" lIns="0" tIns="0" rIns="0" bIns="0">
              <a:spAutoFit/>
            </a:bodyPr>
            <a:lstStyle/>
            <a:p>
              <a:r>
                <a:rPr lang="en-US" sz="1050"/>
                <a:t>Beginner </a:t>
              </a:r>
            </a:p>
          </p:txBody>
        </p:sp>
        <p:sp>
          <p:nvSpPr>
            <p:cNvPr id="17" name="TextBox 16">
              <a:extLst>
                <a:ext uri="{FF2B5EF4-FFF2-40B4-BE49-F238E27FC236}">
                  <a16:creationId xmlns:a16="http://schemas.microsoft.com/office/drawing/2014/main" id="{F169E777-E38B-DBAD-8B79-96073FE769E7}"/>
                </a:ext>
              </a:extLst>
            </p:cNvPr>
            <p:cNvSpPr txBox="1"/>
            <p:nvPr/>
          </p:nvSpPr>
          <p:spPr>
            <a:xfrm>
              <a:off x="10910529" y="6565900"/>
              <a:ext cx="863460" cy="161583"/>
            </a:xfrm>
            <a:prstGeom prst="rect">
              <a:avLst/>
            </a:prstGeom>
            <a:noFill/>
          </p:spPr>
          <p:txBody>
            <a:bodyPr wrap="square" lIns="0" tIns="0" rIns="0" bIns="0" rtlCol="0">
              <a:spAutoFit/>
            </a:bodyPr>
            <a:lstStyle/>
            <a:p>
              <a:pPr algn="l"/>
              <a:r>
                <a:rPr lang="en-US" sz="1050"/>
                <a:t>Agent Pro</a:t>
              </a:r>
            </a:p>
          </p:txBody>
        </p:sp>
      </p:grpSp>
    </p:spTree>
    <p:extLst>
      <p:ext uri="{BB962C8B-B14F-4D97-AF65-F5344CB8AC3E}">
        <p14:creationId xmlns:p14="http://schemas.microsoft.com/office/powerpoint/2010/main" val="2537957664"/>
      </p:ext>
    </p:extLst>
  </p:cSld>
  <p:clrMapOvr>
    <a:masterClrMapping/>
  </p:clrMapOvr>
  <p:transition>
    <p:fade/>
  </p:transition>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EBFFE7-9D21-3160-B4A6-84A90A5A5D96}"/>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10" name="Rounded Rectangle 1">
            <a:extLst>
              <a:ext uri="{FF2B5EF4-FFF2-40B4-BE49-F238E27FC236}">
                <a16:creationId xmlns:a16="http://schemas.microsoft.com/office/drawing/2014/main" id="{6E97B667-885D-0A70-769C-797BD2039528}"/>
              </a:ext>
              <a:ext uri="{C183D7F6-B498-43B3-948B-1728B52AA6E4}">
                <adec:decorative xmlns:adec="http://schemas.microsoft.com/office/drawing/2017/decorative" val="1"/>
              </a:ext>
            </a:extLst>
          </p:cNvPr>
          <p:cNvSpPr/>
          <p:nvPr/>
        </p:nvSpPr>
        <p:spPr bwMode="auto">
          <a:xfrm>
            <a:off x="4583151" y="916732"/>
            <a:ext cx="7113549"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Title 6">
            <a:extLst>
              <a:ext uri="{FF2B5EF4-FFF2-40B4-BE49-F238E27FC236}">
                <a16:creationId xmlns:a16="http://schemas.microsoft.com/office/drawing/2014/main" id="{E9ADE0FF-876E-3FA1-FD6A-C55DDC8D8E7B}"/>
              </a:ext>
            </a:extLst>
          </p:cNvPr>
          <p:cNvSpPr txBox="1">
            <a:spLocks noGrp="1"/>
          </p:cNvSpPr>
          <p:nvPr>
            <p:ph type="title"/>
          </p:nvPr>
        </p:nvSpPr>
        <p:spPr>
          <a:xfrm>
            <a:off x="569911" y="3384610"/>
            <a:ext cx="3595979" cy="615553"/>
          </a:xfrm>
          <a:prstGeom prst="rect">
            <a:avLst/>
          </a:prstGeom>
          <a:noFill/>
          <a:ln>
            <a:noFill/>
            <a:prstDash/>
          </a:ln>
          <a:effectLst/>
        </p:spPr>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solidFill>
                  <a:schemeClr val="tx1"/>
                </a:solidFill>
                <a:effectLst/>
                <a:uLnTx/>
                <a:uFillTx/>
                <a:latin typeface="+mj-lt"/>
                <a:ea typeface="+mn-ea"/>
                <a:cs typeface="Segoe UI" pitchFamily="34" charset="0"/>
              </a:rPr>
              <a:t>Extend &amp; optimize</a:t>
            </a:r>
          </a:p>
        </p:txBody>
      </p:sp>
      <p:sp>
        <p:nvSpPr>
          <p:cNvPr id="14" name="TextBox 13">
            <a:extLst>
              <a:ext uri="{FF2B5EF4-FFF2-40B4-BE49-F238E27FC236}">
                <a16:creationId xmlns:a16="http://schemas.microsoft.com/office/drawing/2014/main" id="{48233995-602D-9529-B185-6EB802923F2B}"/>
              </a:ext>
            </a:extLst>
          </p:cNvPr>
          <p:cNvSpPr txBox="1"/>
          <p:nvPr/>
        </p:nvSpPr>
        <p:spPr>
          <a:xfrm>
            <a:off x="5076393" y="2005695"/>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Explore</a:t>
            </a:r>
          </a:p>
        </p:txBody>
      </p:sp>
      <p:sp>
        <p:nvSpPr>
          <p:cNvPr id="29" name="TextBox 28">
            <a:extLst>
              <a:ext uri="{FF2B5EF4-FFF2-40B4-BE49-F238E27FC236}">
                <a16:creationId xmlns:a16="http://schemas.microsoft.com/office/drawing/2014/main" id="{E7E82B59-13FC-3F1B-1709-3D6A32DB9A5B}"/>
              </a:ext>
            </a:extLst>
          </p:cNvPr>
          <p:cNvSpPr txBox="1"/>
          <p:nvPr/>
        </p:nvSpPr>
        <p:spPr>
          <a:xfrm>
            <a:off x="6343390" y="1380754"/>
            <a:ext cx="3168488"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Identify new high value scenarios</a:t>
            </a:r>
          </a:p>
        </p:txBody>
      </p:sp>
      <p:sp>
        <p:nvSpPr>
          <p:cNvPr id="35" name="TextBox 34">
            <a:extLst>
              <a:ext uri="{FF2B5EF4-FFF2-40B4-BE49-F238E27FC236}">
                <a16:creationId xmlns:a16="http://schemas.microsoft.com/office/drawing/2014/main" id="{1866908A-4699-2EFA-E4E5-7D159A4C6622}"/>
              </a:ext>
            </a:extLst>
          </p:cNvPr>
          <p:cNvSpPr txBox="1"/>
          <p:nvPr/>
        </p:nvSpPr>
        <p:spPr>
          <a:xfrm>
            <a:off x="6343390" y="1767865"/>
            <a:ext cx="4936049" cy="818686"/>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Gather data from service health reviews</a:t>
            </a:r>
          </a:p>
          <a:p>
            <a:pPr marL="231775" indent="-231775" algn="l">
              <a:buFont typeface="System Font Regular"/>
              <a:buChar char="・"/>
            </a:pPr>
            <a:r>
              <a:rPr lang="en-US" sz="1600" b="0" cap="none">
                <a:solidFill>
                  <a:prstClr val="black"/>
                </a:solidFill>
                <a:latin typeface="Segoe UI"/>
                <a:cs typeface="+mn-cs"/>
              </a:rPr>
              <a:t>Prioritize via AI Council and leadership engagement</a:t>
            </a:r>
          </a:p>
          <a:p>
            <a:pPr marL="231775" indent="-231775" algn="l">
              <a:buFont typeface="System Font Regular"/>
              <a:buChar char="・"/>
            </a:pPr>
            <a:r>
              <a:rPr lang="en-US" sz="1600" b="0" cap="none">
                <a:solidFill>
                  <a:prstClr val="black"/>
                </a:solidFill>
                <a:latin typeface="Segoe UI"/>
                <a:cs typeface="+mn-cs"/>
              </a:rPr>
              <a:t>Skill/acquire talent for extensibility opportunities</a:t>
            </a:r>
          </a:p>
        </p:txBody>
      </p:sp>
      <p:sp>
        <p:nvSpPr>
          <p:cNvPr id="36" name="Graphic 49">
            <a:extLst>
              <a:ext uri="{FF2B5EF4-FFF2-40B4-BE49-F238E27FC236}">
                <a16:creationId xmlns:a16="http://schemas.microsoft.com/office/drawing/2014/main" id="{40E489DB-C2B7-3170-0C3C-975225CD4E9C}"/>
              </a:ext>
              <a:ext uri="{C183D7F6-B498-43B3-948B-1728B52AA6E4}">
                <adec:decorative xmlns:adec="http://schemas.microsoft.com/office/drawing/2017/decorative" val="1"/>
              </a:ext>
            </a:extLst>
          </p:cNvPr>
          <p:cNvSpPr>
            <a:spLocks noChangeAspect="1"/>
          </p:cNvSpPr>
          <p:nvPr/>
        </p:nvSpPr>
        <p:spPr>
          <a:xfrm>
            <a:off x="5076393" y="1477124"/>
            <a:ext cx="421729" cy="421388"/>
          </a:xfrm>
          <a:custGeom>
            <a:avLst/>
            <a:gdLst>
              <a:gd name="connsiteX0" fmla="*/ 23884 w 331098"/>
              <a:gd name="connsiteY0" fmla="*/ 131486 h 330830"/>
              <a:gd name="connsiteX1" fmla="*/ 23811 w 331098"/>
              <a:gd name="connsiteY1" fmla="*/ 246631 h 330830"/>
              <a:gd name="connsiteX2" fmla="*/ 126907 w 331098"/>
              <a:gd name="connsiteY2" fmla="*/ 256624 h 330830"/>
              <a:gd name="connsiteX3" fmla="*/ 197253 w 331098"/>
              <a:gd name="connsiteY3" fmla="*/ 326987 h 330830"/>
              <a:gd name="connsiteX4" fmla="*/ 215321 w 331098"/>
              <a:gd name="connsiteY4" fmla="*/ 327188 h 330830"/>
              <a:gd name="connsiteX5" fmla="*/ 216575 w 331098"/>
              <a:gd name="connsiteY5" fmla="*/ 310342 h 330830"/>
              <a:gd name="connsiteX6" fmla="*/ 215336 w 331098"/>
              <a:gd name="connsiteY6" fmla="*/ 308904 h 330830"/>
              <a:gd name="connsiteX7" fmla="*/ 145618 w 331098"/>
              <a:gd name="connsiteY7" fmla="*/ 239186 h 330830"/>
              <a:gd name="connsiteX8" fmla="*/ 131225 w 331098"/>
              <a:gd name="connsiteY8" fmla="*/ 124920 h 330830"/>
              <a:gd name="connsiteX9" fmla="*/ 23884 w 331098"/>
              <a:gd name="connsiteY9" fmla="*/ 131486 h 330830"/>
              <a:gd name="connsiteX10" fmla="*/ 242277 w 331098"/>
              <a:gd name="connsiteY10" fmla="*/ 239666 h 330830"/>
              <a:gd name="connsiteX11" fmla="*/ 226542 w 331098"/>
              <a:gd name="connsiteY11" fmla="*/ 296756 h 330830"/>
              <a:gd name="connsiteX12" fmla="*/ 227021 w 331098"/>
              <a:gd name="connsiteY12" fmla="*/ 297219 h 330830"/>
              <a:gd name="connsiteX13" fmla="*/ 229088 w 331098"/>
              <a:gd name="connsiteY13" fmla="*/ 299533 h 330830"/>
              <a:gd name="connsiteX14" fmla="*/ 235335 w 331098"/>
              <a:gd name="connsiteY14" fmla="*/ 315268 h 330830"/>
              <a:gd name="connsiteX15" fmla="*/ 313450 w 331098"/>
              <a:gd name="connsiteY15" fmla="*/ 239666 h 330830"/>
              <a:gd name="connsiteX16" fmla="*/ 242277 w 331098"/>
              <a:gd name="connsiteY16" fmla="*/ 239666 h 330830"/>
              <a:gd name="connsiteX17" fmla="*/ 169485 w 331098"/>
              <a:gd name="connsiteY17" fmla="*/ 239649 h 330830"/>
              <a:gd name="connsiteX18" fmla="*/ 207237 w 331098"/>
              <a:gd name="connsiteY18" fmla="*/ 277450 h 330830"/>
              <a:gd name="connsiteX19" fmla="*/ 215997 w 331098"/>
              <a:gd name="connsiteY19" fmla="*/ 244525 h 330830"/>
              <a:gd name="connsiteX20" fmla="*/ 216939 w 331098"/>
              <a:gd name="connsiteY20" fmla="*/ 239666 h 330830"/>
              <a:gd name="connsiteX21" fmla="*/ 169502 w 331098"/>
              <a:gd name="connsiteY21" fmla="*/ 239649 h 330830"/>
              <a:gd name="connsiteX22" fmla="*/ 120957 w 331098"/>
              <a:gd name="connsiteY22" fmla="*/ 149568 h 330830"/>
              <a:gd name="connsiteX23" fmla="*/ 122138 w 331098"/>
              <a:gd name="connsiteY23" fmla="*/ 228567 h 330830"/>
              <a:gd name="connsiteX24" fmla="*/ 43139 w 331098"/>
              <a:gd name="connsiteY24" fmla="*/ 229748 h 330830"/>
              <a:gd name="connsiteX25" fmla="*/ 41950 w 331098"/>
              <a:gd name="connsiteY25" fmla="*/ 228558 h 330830"/>
              <a:gd name="connsiteX26" fmla="*/ 42281 w 331098"/>
              <a:gd name="connsiteY26" fmla="*/ 149551 h 330830"/>
              <a:gd name="connsiteX27" fmla="*/ 120957 w 331098"/>
              <a:gd name="connsiteY27" fmla="*/ 149551 h 330830"/>
              <a:gd name="connsiteX28" fmla="*/ 222377 w 331098"/>
              <a:gd name="connsiteY28" fmla="*/ 132213 h 330830"/>
              <a:gd name="connsiteX29" fmla="*/ 161221 w 331098"/>
              <a:gd name="connsiteY29" fmla="*/ 132213 h 330830"/>
              <a:gd name="connsiteX30" fmla="*/ 175964 w 331098"/>
              <a:gd name="connsiteY30" fmla="*/ 214856 h 330830"/>
              <a:gd name="connsiteX31" fmla="*/ 220757 w 331098"/>
              <a:gd name="connsiteY31" fmla="*/ 214873 h 330830"/>
              <a:gd name="connsiteX32" fmla="*/ 222939 w 331098"/>
              <a:gd name="connsiteY32" fmla="*/ 140295 h 330830"/>
              <a:gd name="connsiteX33" fmla="*/ 222377 w 331098"/>
              <a:gd name="connsiteY33" fmla="*/ 132213 h 330830"/>
              <a:gd name="connsiteX34" fmla="*/ 247286 w 331098"/>
              <a:gd name="connsiteY34" fmla="*/ 132213 h 330830"/>
              <a:gd name="connsiteX35" fmla="*/ 246740 w 331098"/>
              <a:gd name="connsiteY35" fmla="*/ 205270 h 330830"/>
              <a:gd name="connsiteX36" fmla="*/ 245798 w 331098"/>
              <a:gd name="connsiteY36" fmla="*/ 214856 h 330830"/>
              <a:gd name="connsiteX37" fmla="*/ 323516 w 331098"/>
              <a:gd name="connsiteY37" fmla="*/ 214856 h 330830"/>
              <a:gd name="connsiteX38" fmla="*/ 327780 w 331098"/>
              <a:gd name="connsiteY38" fmla="*/ 132213 h 330830"/>
              <a:gd name="connsiteX39" fmla="*/ 247286 w 331098"/>
              <a:gd name="connsiteY39" fmla="*/ 132213 h 330830"/>
              <a:gd name="connsiteX40" fmla="*/ 212658 w 331098"/>
              <a:gd name="connsiteY40" fmla="*/ 6711 h 330830"/>
              <a:gd name="connsiteX41" fmla="*/ 243782 w 331098"/>
              <a:gd name="connsiteY41" fmla="*/ 100164 h 330830"/>
              <a:gd name="connsiteX42" fmla="*/ 244806 w 331098"/>
              <a:gd name="connsiteY42" fmla="*/ 107436 h 330830"/>
              <a:gd name="connsiteX43" fmla="*/ 320673 w 331098"/>
              <a:gd name="connsiteY43" fmla="*/ 107436 h 330830"/>
              <a:gd name="connsiteX44" fmla="*/ 219699 w 331098"/>
              <a:gd name="connsiteY44" fmla="*/ 8959 h 330830"/>
              <a:gd name="connsiteX45" fmla="*/ 214675 w 331098"/>
              <a:gd name="connsiteY45" fmla="*/ 7306 h 330830"/>
              <a:gd name="connsiteX46" fmla="*/ 212658 w 331098"/>
              <a:gd name="connsiteY46" fmla="*/ 6711 h 330830"/>
              <a:gd name="connsiteX47" fmla="*/ 165783 w 331098"/>
              <a:gd name="connsiteY47" fmla="*/ 0 h 330830"/>
              <a:gd name="connsiteX48" fmla="*/ 113585 w 331098"/>
              <a:gd name="connsiteY48" fmla="*/ 96511 h 330830"/>
              <a:gd name="connsiteX49" fmla="*/ 135585 w 331098"/>
              <a:gd name="connsiteY49" fmla="*/ 107387 h 330830"/>
              <a:gd name="connsiteX50" fmla="*/ 219683 w 331098"/>
              <a:gd name="connsiteY50" fmla="*/ 107403 h 330830"/>
              <a:gd name="connsiteX51" fmla="*/ 165783 w 331098"/>
              <a:gd name="connsiteY51" fmla="*/ 0 h 330830"/>
              <a:gd name="connsiteX52" fmla="*/ 118891 w 331098"/>
              <a:gd name="connsiteY52" fmla="*/ 6694 h 330830"/>
              <a:gd name="connsiteX53" fmla="*/ 10876 w 331098"/>
              <a:gd name="connsiteY53" fmla="*/ 107403 h 330830"/>
              <a:gd name="connsiteX54" fmla="*/ 27322 w 331098"/>
              <a:gd name="connsiteY54" fmla="*/ 107403 h 330830"/>
              <a:gd name="connsiteX55" fmla="*/ 89189 w 331098"/>
              <a:gd name="connsiteY55" fmla="*/ 91404 h 330830"/>
              <a:gd name="connsiteX56" fmla="*/ 114428 w 331098"/>
              <a:gd name="connsiteY56" fmla="*/ 14049 h 330830"/>
              <a:gd name="connsiteX57" fmla="*/ 117106 w 331098"/>
              <a:gd name="connsiteY57" fmla="*/ 9504 h 330830"/>
              <a:gd name="connsiteX58" fmla="*/ 118891 w 331098"/>
              <a:gd name="connsiteY58" fmla="*/ 6694 h 33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31098" h="330830">
                <a:moveTo>
                  <a:pt x="23884" y="131486"/>
                </a:moveTo>
                <a:cubicBezTo>
                  <a:pt x="-7933" y="163262"/>
                  <a:pt x="-7966" y="214815"/>
                  <a:pt x="23811" y="246631"/>
                </a:cubicBezTo>
                <a:cubicBezTo>
                  <a:pt x="51354" y="274211"/>
                  <a:pt x="94580" y="278399"/>
                  <a:pt x="126907" y="256624"/>
                </a:cubicBezTo>
                <a:lnTo>
                  <a:pt x="197253" y="326987"/>
                </a:lnTo>
                <a:cubicBezTo>
                  <a:pt x="202187" y="332031"/>
                  <a:pt x="210276" y="332122"/>
                  <a:pt x="215321" y="327188"/>
                </a:cubicBezTo>
                <a:cubicBezTo>
                  <a:pt x="219922" y="322691"/>
                  <a:pt x="220460" y="315473"/>
                  <a:pt x="216575" y="310342"/>
                </a:cubicBezTo>
                <a:lnTo>
                  <a:pt x="215336" y="308904"/>
                </a:lnTo>
                <a:lnTo>
                  <a:pt x="145618" y="239186"/>
                </a:lnTo>
                <a:cubicBezTo>
                  <a:pt x="173198" y="203658"/>
                  <a:pt x="166753" y="152500"/>
                  <a:pt x="131225" y="124920"/>
                </a:cubicBezTo>
                <a:cubicBezTo>
                  <a:pt x="98882" y="99814"/>
                  <a:pt x="52926" y="102624"/>
                  <a:pt x="23884" y="131486"/>
                </a:cubicBezTo>
                <a:close/>
                <a:moveTo>
                  <a:pt x="242277" y="239666"/>
                </a:moveTo>
                <a:cubicBezTo>
                  <a:pt x="238559" y="260938"/>
                  <a:pt x="233220" y="280260"/>
                  <a:pt x="226542" y="296756"/>
                </a:cubicBezTo>
                <a:lnTo>
                  <a:pt x="227021" y="297219"/>
                </a:lnTo>
                <a:lnTo>
                  <a:pt x="229088" y="299533"/>
                </a:lnTo>
                <a:cubicBezTo>
                  <a:pt x="232724" y="304408"/>
                  <a:pt x="234773" y="309846"/>
                  <a:pt x="235335" y="315268"/>
                </a:cubicBezTo>
                <a:cubicBezTo>
                  <a:pt x="269128" y="299559"/>
                  <a:pt x="296645" y="272926"/>
                  <a:pt x="313450" y="239666"/>
                </a:cubicBezTo>
                <a:lnTo>
                  <a:pt x="242277" y="239666"/>
                </a:lnTo>
                <a:close/>
                <a:moveTo>
                  <a:pt x="169485" y="239649"/>
                </a:moveTo>
                <a:lnTo>
                  <a:pt x="207237" y="277450"/>
                </a:lnTo>
                <a:cubicBezTo>
                  <a:pt x="210575" y="267533"/>
                  <a:pt x="213534" y="256492"/>
                  <a:pt x="215997" y="244525"/>
                </a:cubicBezTo>
                <a:lnTo>
                  <a:pt x="216939" y="239666"/>
                </a:lnTo>
                <a:lnTo>
                  <a:pt x="169502" y="239649"/>
                </a:lnTo>
                <a:close/>
                <a:moveTo>
                  <a:pt x="120957" y="149568"/>
                </a:moveTo>
                <a:cubicBezTo>
                  <a:pt x="143099" y="171057"/>
                  <a:pt x="143628" y="206425"/>
                  <a:pt x="122138" y="228567"/>
                </a:cubicBezTo>
                <a:cubicBezTo>
                  <a:pt x="100650" y="250708"/>
                  <a:pt x="65281" y="251237"/>
                  <a:pt x="43139" y="229748"/>
                </a:cubicBezTo>
                <a:cubicBezTo>
                  <a:pt x="42737" y="229357"/>
                  <a:pt x="42340" y="228962"/>
                  <a:pt x="41950" y="228558"/>
                </a:cubicBezTo>
                <a:cubicBezTo>
                  <a:pt x="20224" y="206650"/>
                  <a:pt x="20372" y="171277"/>
                  <a:pt x="42281" y="149551"/>
                </a:cubicBezTo>
                <a:cubicBezTo>
                  <a:pt x="64060" y="127954"/>
                  <a:pt x="99178" y="127954"/>
                  <a:pt x="120957" y="149551"/>
                </a:cubicBezTo>
                <a:close/>
                <a:moveTo>
                  <a:pt x="222377" y="132213"/>
                </a:moveTo>
                <a:lnTo>
                  <a:pt x="161221" y="132213"/>
                </a:lnTo>
                <a:cubicBezTo>
                  <a:pt x="178270" y="156160"/>
                  <a:pt x="183680" y="186491"/>
                  <a:pt x="175964" y="214856"/>
                </a:cubicBezTo>
                <a:lnTo>
                  <a:pt x="220757" y="214873"/>
                </a:lnTo>
                <a:cubicBezTo>
                  <a:pt x="223645" y="190124"/>
                  <a:pt x="224374" y="165171"/>
                  <a:pt x="222939" y="140295"/>
                </a:cubicBezTo>
                <a:lnTo>
                  <a:pt x="222377" y="132213"/>
                </a:lnTo>
                <a:close/>
                <a:moveTo>
                  <a:pt x="247286" y="132213"/>
                </a:moveTo>
                <a:cubicBezTo>
                  <a:pt x="249018" y="156541"/>
                  <a:pt x="248834" y="180969"/>
                  <a:pt x="246740" y="205270"/>
                </a:cubicBezTo>
                <a:lnTo>
                  <a:pt x="245798" y="214856"/>
                </a:lnTo>
                <a:lnTo>
                  <a:pt x="323516" y="214856"/>
                </a:lnTo>
                <a:cubicBezTo>
                  <a:pt x="331888" y="188109"/>
                  <a:pt x="333355" y="159678"/>
                  <a:pt x="327780" y="132213"/>
                </a:cubicBezTo>
                <a:lnTo>
                  <a:pt x="247286" y="132213"/>
                </a:lnTo>
                <a:close/>
                <a:moveTo>
                  <a:pt x="212658" y="6711"/>
                </a:moveTo>
                <a:cubicBezTo>
                  <a:pt x="227203" y="29024"/>
                  <a:pt x="238046" y="61735"/>
                  <a:pt x="243782" y="100164"/>
                </a:cubicBezTo>
                <a:lnTo>
                  <a:pt x="244806" y="107436"/>
                </a:lnTo>
                <a:lnTo>
                  <a:pt x="320673" y="107436"/>
                </a:lnTo>
                <a:cubicBezTo>
                  <a:pt x="303354" y="61216"/>
                  <a:pt x="266338" y="25116"/>
                  <a:pt x="219699" y="8959"/>
                </a:cubicBezTo>
                <a:lnTo>
                  <a:pt x="214675" y="7306"/>
                </a:lnTo>
                <a:lnTo>
                  <a:pt x="212658" y="6711"/>
                </a:lnTo>
                <a:close/>
                <a:moveTo>
                  <a:pt x="165783" y="0"/>
                </a:moveTo>
                <a:cubicBezTo>
                  <a:pt x="144676" y="0"/>
                  <a:pt x="123453" y="39371"/>
                  <a:pt x="113585" y="96511"/>
                </a:cubicBezTo>
                <a:cubicBezTo>
                  <a:pt x="121255" y="99155"/>
                  <a:pt x="128659" y="102792"/>
                  <a:pt x="135585" y="107387"/>
                </a:cubicBezTo>
                <a:lnTo>
                  <a:pt x="219683" y="107403"/>
                </a:lnTo>
                <a:cubicBezTo>
                  <a:pt x="210757" y="44446"/>
                  <a:pt x="188196" y="0"/>
                  <a:pt x="165783" y="0"/>
                </a:cubicBezTo>
                <a:close/>
                <a:moveTo>
                  <a:pt x="118891" y="6694"/>
                </a:moveTo>
                <a:cubicBezTo>
                  <a:pt x="69093" y="21481"/>
                  <a:pt x="29108" y="58761"/>
                  <a:pt x="10876" y="107403"/>
                </a:cubicBezTo>
                <a:lnTo>
                  <a:pt x="27322" y="107403"/>
                </a:lnTo>
                <a:cubicBezTo>
                  <a:pt x="45573" y="95298"/>
                  <a:pt x="67357" y="89664"/>
                  <a:pt x="89189" y="91404"/>
                </a:cubicBezTo>
                <a:cubicBezTo>
                  <a:pt x="94511" y="60693"/>
                  <a:pt x="103172" y="34049"/>
                  <a:pt x="114428" y="14049"/>
                </a:cubicBezTo>
                <a:lnTo>
                  <a:pt x="117106" y="9504"/>
                </a:lnTo>
                <a:lnTo>
                  <a:pt x="118891" y="669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0" name="TextBox 39">
            <a:extLst>
              <a:ext uri="{FF2B5EF4-FFF2-40B4-BE49-F238E27FC236}">
                <a16:creationId xmlns:a16="http://schemas.microsoft.com/office/drawing/2014/main" id="{C232D7B2-5B43-B711-42C2-BF34A45D7E86}"/>
              </a:ext>
            </a:extLst>
          </p:cNvPr>
          <p:cNvSpPr txBox="1"/>
          <p:nvPr/>
        </p:nvSpPr>
        <p:spPr>
          <a:xfrm>
            <a:off x="5076393" y="3488216"/>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Expand</a:t>
            </a:r>
          </a:p>
        </p:txBody>
      </p:sp>
      <p:sp>
        <p:nvSpPr>
          <p:cNvPr id="41" name="TextBox 40">
            <a:extLst>
              <a:ext uri="{FF2B5EF4-FFF2-40B4-BE49-F238E27FC236}">
                <a16:creationId xmlns:a16="http://schemas.microsoft.com/office/drawing/2014/main" id="{A4A5CB09-C2C8-58AC-3B83-2283DE151422}"/>
              </a:ext>
            </a:extLst>
          </p:cNvPr>
          <p:cNvSpPr txBox="1"/>
          <p:nvPr/>
        </p:nvSpPr>
        <p:spPr>
          <a:xfrm>
            <a:off x="6343390" y="2917575"/>
            <a:ext cx="4373923"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Understand Copilot Studio capabilities</a:t>
            </a:r>
          </a:p>
        </p:txBody>
      </p:sp>
      <p:sp>
        <p:nvSpPr>
          <p:cNvPr id="42" name="TextBox 41">
            <a:extLst>
              <a:ext uri="{FF2B5EF4-FFF2-40B4-BE49-F238E27FC236}">
                <a16:creationId xmlns:a16="http://schemas.microsoft.com/office/drawing/2014/main" id="{DE27BCEE-DC27-6ADD-85BD-119C689032D4}"/>
              </a:ext>
            </a:extLst>
          </p:cNvPr>
          <p:cNvSpPr txBox="1"/>
          <p:nvPr/>
        </p:nvSpPr>
        <p:spPr>
          <a:xfrm>
            <a:off x="6343390" y="3304686"/>
            <a:ext cx="4936049" cy="520142"/>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Build, automate and administer copilots</a:t>
            </a:r>
          </a:p>
          <a:p>
            <a:pPr marL="231775" indent="-231775" algn="l">
              <a:buFont typeface="System Font Regular"/>
              <a:buChar char="・"/>
            </a:pPr>
            <a:r>
              <a:rPr lang="en-US" sz="1600" b="0" cap="none">
                <a:solidFill>
                  <a:prstClr val="black"/>
                </a:solidFill>
                <a:latin typeface="Segoe UI"/>
                <a:cs typeface="+mn-cs"/>
              </a:rPr>
              <a:t>Select extensibility scenarios</a:t>
            </a:r>
          </a:p>
        </p:txBody>
      </p:sp>
      <p:sp>
        <p:nvSpPr>
          <p:cNvPr id="44" name="TextBox 43">
            <a:extLst>
              <a:ext uri="{FF2B5EF4-FFF2-40B4-BE49-F238E27FC236}">
                <a16:creationId xmlns:a16="http://schemas.microsoft.com/office/drawing/2014/main" id="{86AAB0CD-44DD-478C-87A7-5E4228621EF0}"/>
              </a:ext>
            </a:extLst>
          </p:cNvPr>
          <p:cNvSpPr txBox="1"/>
          <p:nvPr/>
        </p:nvSpPr>
        <p:spPr>
          <a:xfrm>
            <a:off x="5076393" y="4768876"/>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Extend</a:t>
            </a:r>
          </a:p>
        </p:txBody>
      </p:sp>
      <p:sp>
        <p:nvSpPr>
          <p:cNvPr id="45" name="TextBox 44">
            <a:extLst>
              <a:ext uri="{FF2B5EF4-FFF2-40B4-BE49-F238E27FC236}">
                <a16:creationId xmlns:a16="http://schemas.microsoft.com/office/drawing/2014/main" id="{CDA20837-A671-E591-E3A2-50798DEB51A5}"/>
              </a:ext>
            </a:extLst>
          </p:cNvPr>
          <p:cNvSpPr txBox="1"/>
          <p:nvPr/>
        </p:nvSpPr>
        <p:spPr>
          <a:xfrm>
            <a:off x="6343390" y="4155852"/>
            <a:ext cx="3168488"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Scale Copilot users and skills</a:t>
            </a:r>
          </a:p>
        </p:txBody>
      </p:sp>
      <p:sp>
        <p:nvSpPr>
          <p:cNvPr id="46" name="TextBox 45">
            <a:extLst>
              <a:ext uri="{FF2B5EF4-FFF2-40B4-BE49-F238E27FC236}">
                <a16:creationId xmlns:a16="http://schemas.microsoft.com/office/drawing/2014/main" id="{9FDFF685-640E-675B-6488-DF3CBDEBCBAE}"/>
              </a:ext>
            </a:extLst>
          </p:cNvPr>
          <p:cNvSpPr txBox="1"/>
          <p:nvPr/>
        </p:nvSpPr>
        <p:spPr>
          <a:xfrm>
            <a:off x="6343390" y="4542964"/>
            <a:ext cx="4570739" cy="1040285"/>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Extend throughout organization</a:t>
            </a:r>
          </a:p>
          <a:p>
            <a:pPr marL="231775" indent="-231775" algn="l">
              <a:buFont typeface="System Font Regular"/>
              <a:buChar char="・"/>
            </a:pPr>
            <a:r>
              <a:rPr lang="en-US" sz="1600" b="0" cap="none">
                <a:solidFill>
                  <a:prstClr val="black"/>
                </a:solidFill>
                <a:latin typeface="Segoe UI"/>
                <a:cs typeface="+mn-cs"/>
              </a:rPr>
              <a:t>Identify high value user cohorts for advanced skill building</a:t>
            </a:r>
          </a:p>
          <a:p>
            <a:pPr marL="231775" indent="-231775" algn="l">
              <a:buFont typeface="System Font Regular"/>
              <a:buChar char="・"/>
            </a:pPr>
            <a:r>
              <a:rPr lang="en-US" sz="1600" b="0" cap="none">
                <a:solidFill>
                  <a:prstClr val="black"/>
                </a:solidFill>
                <a:latin typeface="Segoe UI"/>
                <a:cs typeface="+mn-cs"/>
              </a:rPr>
              <a:t>Optimize usage patterns</a:t>
            </a:r>
          </a:p>
        </p:txBody>
      </p:sp>
      <p:sp>
        <p:nvSpPr>
          <p:cNvPr id="48" name="Graphic 47">
            <a:extLst>
              <a:ext uri="{FF2B5EF4-FFF2-40B4-BE49-F238E27FC236}">
                <a16:creationId xmlns:a16="http://schemas.microsoft.com/office/drawing/2014/main" id="{F7E2DD08-52B9-0A87-9E84-3960166EFD65}"/>
              </a:ext>
              <a:ext uri="{C183D7F6-B498-43B3-948B-1728B52AA6E4}">
                <adec:decorative xmlns:adec="http://schemas.microsoft.com/office/drawing/2017/decorative" val="1"/>
              </a:ext>
            </a:extLst>
          </p:cNvPr>
          <p:cNvSpPr>
            <a:spLocks noChangeAspect="1"/>
          </p:cNvSpPr>
          <p:nvPr/>
        </p:nvSpPr>
        <p:spPr>
          <a:xfrm>
            <a:off x="5090082" y="2967705"/>
            <a:ext cx="394350" cy="394350"/>
          </a:xfrm>
          <a:custGeom>
            <a:avLst/>
            <a:gdLst>
              <a:gd name="connsiteX0" fmla="*/ 38700 w 309603"/>
              <a:gd name="connsiteY0" fmla="*/ 0 h 309603"/>
              <a:gd name="connsiteX1" fmla="*/ 0 w 309603"/>
              <a:gd name="connsiteY1" fmla="*/ 38700 h 309603"/>
              <a:gd name="connsiteX2" fmla="*/ 0 w 309603"/>
              <a:gd name="connsiteY2" fmla="*/ 270903 h 309603"/>
              <a:gd name="connsiteX3" fmla="*/ 38700 w 309603"/>
              <a:gd name="connsiteY3" fmla="*/ 309603 h 309603"/>
              <a:gd name="connsiteX4" fmla="*/ 270903 w 309603"/>
              <a:gd name="connsiteY4" fmla="*/ 309603 h 309603"/>
              <a:gd name="connsiteX5" fmla="*/ 309603 w 309603"/>
              <a:gd name="connsiteY5" fmla="*/ 270903 h 309603"/>
              <a:gd name="connsiteX6" fmla="*/ 309603 w 309603"/>
              <a:gd name="connsiteY6" fmla="*/ 38700 h 309603"/>
              <a:gd name="connsiteX7" fmla="*/ 270903 w 309603"/>
              <a:gd name="connsiteY7" fmla="*/ 0 h 309603"/>
              <a:gd name="connsiteX8" fmla="*/ 38700 w 309603"/>
              <a:gd name="connsiteY8" fmla="*/ 0 h 309603"/>
              <a:gd name="connsiteX9" fmla="*/ 51601 w 309603"/>
              <a:gd name="connsiteY9" fmla="*/ 64501 h 309603"/>
              <a:gd name="connsiteX10" fmla="*/ 64501 w 309603"/>
              <a:gd name="connsiteY10" fmla="*/ 51601 h 309603"/>
              <a:gd name="connsiteX11" fmla="*/ 107501 w 309603"/>
              <a:gd name="connsiteY11" fmla="*/ 51601 h 309603"/>
              <a:gd name="connsiteX12" fmla="*/ 120401 w 309603"/>
              <a:gd name="connsiteY12" fmla="*/ 64501 h 309603"/>
              <a:gd name="connsiteX13" fmla="*/ 107501 w 309603"/>
              <a:gd name="connsiteY13" fmla="*/ 77401 h 309603"/>
              <a:gd name="connsiteX14" fmla="*/ 95633 w 309603"/>
              <a:gd name="connsiteY14" fmla="*/ 77401 h 309603"/>
              <a:gd name="connsiteX15" fmla="*/ 125217 w 309603"/>
              <a:gd name="connsiteY15" fmla="*/ 106985 h 309603"/>
              <a:gd name="connsiteX16" fmla="*/ 125861 w 309603"/>
              <a:gd name="connsiteY16" fmla="*/ 125217 h 309603"/>
              <a:gd name="connsiteX17" fmla="*/ 107629 w 309603"/>
              <a:gd name="connsiteY17" fmla="*/ 125861 h 309603"/>
              <a:gd name="connsiteX18" fmla="*/ 106985 w 309603"/>
              <a:gd name="connsiteY18" fmla="*/ 125217 h 309603"/>
              <a:gd name="connsiteX19" fmla="*/ 77401 w 309603"/>
              <a:gd name="connsiteY19" fmla="*/ 95633 h 309603"/>
              <a:gd name="connsiteX20" fmla="*/ 77401 w 309603"/>
              <a:gd name="connsiteY20" fmla="*/ 107518 h 309603"/>
              <a:gd name="connsiteX21" fmla="*/ 64501 w 309603"/>
              <a:gd name="connsiteY21" fmla="*/ 120418 h 309603"/>
              <a:gd name="connsiteX22" fmla="*/ 51601 w 309603"/>
              <a:gd name="connsiteY22" fmla="*/ 107518 h 309603"/>
              <a:gd name="connsiteX23" fmla="*/ 51601 w 309603"/>
              <a:gd name="connsiteY23" fmla="*/ 64501 h 309603"/>
              <a:gd name="connsiteX24" fmla="*/ 254218 w 309603"/>
              <a:gd name="connsiteY24" fmla="*/ 254236 h 309603"/>
              <a:gd name="connsiteX25" fmla="*/ 245102 w 309603"/>
              <a:gd name="connsiteY25" fmla="*/ 258020 h 309603"/>
              <a:gd name="connsiteX26" fmla="*/ 202102 w 309603"/>
              <a:gd name="connsiteY26" fmla="*/ 258020 h 309603"/>
              <a:gd name="connsiteX27" fmla="*/ 189202 w 309603"/>
              <a:gd name="connsiteY27" fmla="*/ 245120 h 309603"/>
              <a:gd name="connsiteX28" fmla="*/ 202102 w 309603"/>
              <a:gd name="connsiteY28" fmla="*/ 232219 h 309603"/>
              <a:gd name="connsiteX29" fmla="*/ 213970 w 309603"/>
              <a:gd name="connsiteY29" fmla="*/ 232219 h 309603"/>
              <a:gd name="connsiteX30" fmla="*/ 184386 w 309603"/>
              <a:gd name="connsiteY30" fmla="*/ 202635 h 309603"/>
              <a:gd name="connsiteX31" fmla="*/ 184694 w 309603"/>
              <a:gd name="connsiteY31" fmla="*/ 184394 h 309603"/>
              <a:gd name="connsiteX32" fmla="*/ 202618 w 309603"/>
              <a:gd name="connsiteY32" fmla="*/ 184386 h 309603"/>
              <a:gd name="connsiteX33" fmla="*/ 232202 w 309603"/>
              <a:gd name="connsiteY33" fmla="*/ 213970 h 309603"/>
              <a:gd name="connsiteX34" fmla="*/ 232202 w 309603"/>
              <a:gd name="connsiteY34" fmla="*/ 202102 h 309603"/>
              <a:gd name="connsiteX35" fmla="*/ 245102 w 309603"/>
              <a:gd name="connsiteY35" fmla="*/ 189202 h 309603"/>
              <a:gd name="connsiteX36" fmla="*/ 258003 w 309603"/>
              <a:gd name="connsiteY36" fmla="*/ 202102 h 309603"/>
              <a:gd name="connsiteX37" fmla="*/ 258003 w 309603"/>
              <a:gd name="connsiteY37" fmla="*/ 245120 h 309603"/>
              <a:gd name="connsiteX38" fmla="*/ 254218 w 309603"/>
              <a:gd name="connsiteY38" fmla="*/ 254236 h 309603"/>
              <a:gd name="connsiteX39" fmla="*/ 258003 w 309603"/>
              <a:gd name="connsiteY39" fmla="*/ 64518 h 309603"/>
              <a:gd name="connsiteX40" fmla="*/ 258003 w 309603"/>
              <a:gd name="connsiteY40" fmla="*/ 107518 h 309603"/>
              <a:gd name="connsiteX41" fmla="*/ 245102 w 309603"/>
              <a:gd name="connsiteY41" fmla="*/ 120418 h 309603"/>
              <a:gd name="connsiteX42" fmla="*/ 232202 w 309603"/>
              <a:gd name="connsiteY42" fmla="*/ 107518 h 309603"/>
              <a:gd name="connsiteX43" fmla="*/ 232202 w 309603"/>
              <a:gd name="connsiteY43" fmla="*/ 95650 h 309603"/>
              <a:gd name="connsiteX44" fmla="*/ 202618 w 309603"/>
              <a:gd name="connsiteY44" fmla="*/ 125234 h 309603"/>
              <a:gd name="connsiteX45" fmla="*/ 184377 w 309603"/>
              <a:gd name="connsiteY45" fmla="*/ 125542 h 309603"/>
              <a:gd name="connsiteX46" fmla="*/ 184069 w 309603"/>
              <a:gd name="connsiteY46" fmla="*/ 107302 h 309603"/>
              <a:gd name="connsiteX47" fmla="*/ 184386 w 309603"/>
              <a:gd name="connsiteY47" fmla="*/ 106985 h 309603"/>
              <a:gd name="connsiteX48" fmla="*/ 213970 w 309603"/>
              <a:gd name="connsiteY48" fmla="*/ 77401 h 309603"/>
              <a:gd name="connsiteX49" fmla="*/ 202102 w 309603"/>
              <a:gd name="connsiteY49" fmla="*/ 77401 h 309603"/>
              <a:gd name="connsiteX50" fmla="*/ 189202 w 309603"/>
              <a:gd name="connsiteY50" fmla="*/ 64501 h 309603"/>
              <a:gd name="connsiteX51" fmla="*/ 202102 w 309603"/>
              <a:gd name="connsiteY51" fmla="*/ 51601 h 309603"/>
              <a:gd name="connsiteX52" fmla="*/ 245102 w 309603"/>
              <a:gd name="connsiteY52" fmla="*/ 51601 h 309603"/>
              <a:gd name="connsiteX53" fmla="*/ 258003 w 309603"/>
              <a:gd name="connsiteY53" fmla="*/ 64501 h 309603"/>
              <a:gd name="connsiteX54" fmla="*/ 55385 w 309603"/>
              <a:gd name="connsiteY54" fmla="*/ 254218 h 309603"/>
              <a:gd name="connsiteX55" fmla="*/ 51601 w 309603"/>
              <a:gd name="connsiteY55" fmla="*/ 245102 h 309603"/>
              <a:gd name="connsiteX56" fmla="*/ 51601 w 309603"/>
              <a:gd name="connsiteY56" fmla="*/ 202102 h 309603"/>
              <a:gd name="connsiteX57" fmla="*/ 64501 w 309603"/>
              <a:gd name="connsiteY57" fmla="*/ 189202 h 309603"/>
              <a:gd name="connsiteX58" fmla="*/ 77401 w 309603"/>
              <a:gd name="connsiteY58" fmla="*/ 202102 h 309603"/>
              <a:gd name="connsiteX59" fmla="*/ 77401 w 309603"/>
              <a:gd name="connsiteY59" fmla="*/ 213953 h 309603"/>
              <a:gd name="connsiteX60" fmla="*/ 106985 w 309603"/>
              <a:gd name="connsiteY60" fmla="*/ 184369 h 309603"/>
              <a:gd name="connsiteX61" fmla="*/ 125217 w 309603"/>
              <a:gd name="connsiteY61" fmla="*/ 185012 h 309603"/>
              <a:gd name="connsiteX62" fmla="*/ 125217 w 309603"/>
              <a:gd name="connsiteY62" fmla="*/ 202601 h 309603"/>
              <a:gd name="connsiteX63" fmla="*/ 95633 w 309603"/>
              <a:gd name="connsiteY63" fmla="*/ 232202 h 309603"/>
              <a:gd name="connsiteX64" fmla="*/ 107518 w 309603"/>
              <a:gd name="connsiteY64" fmla="*/ 232202 h 309603"/>
              <a:gd name="connsiteX65" fmla="*/ 120418 w 309603"/>
              <a:gd name="connsiteY65" fmla="*/ 245102 h 309603"/>
              <a:gd name="connsiteX66" fmla="*/ 107518 w 309603"/>
              <a:gd name="connsiteY66" fmla="*/ 258003 h 309603"/>
              <a:gd name="connsiteX67" fmla="*/ 64501 w 309603"/>
              <a:gd name="connsiteY67" fmla="*/ 258003 h 309603"/>
              <a:gd name="connsiteX68" fmla="*/ 55385 w 309603"/>
              <a:gd name="connsiteY68" fmla="*/ 254218 h 30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09603" h="309603">
                <a:moveTo>
                  <a:pt x="38700" y="0"/>
                </a:moveTo>
                <a:cubicBezTo>
                  <a:pt x="17327" y="0"/>
                  <a:pt x="0" y="17327"/>
                  <a:pt x="0" y="38700"/>
                </a:cubicBezTo>
                <a:lnTo>
                  <a:pt x="0" y="270903"/>
                </a:lnTo>
                <a:cubicBezTo>
                  <a:pt x="0" y="292276"/>
                  <a:pt x="17327" y="309603"/>
                  <a:pt x="38700" y="309603"/>
                </a:cubicBezTo>
                <a:lnTo>
                  <a:pt x="270903" y="309603"/>
                </a:lnTo>
                <a:cubicBezTo>
                  <a:pt x="292276" y="309603"/>
                  <a:pt x="309603" y="292276"/>
                  <a:pt x="309603" y="270903"/>
                </a:cubicBezTo>
                <a:lnTo>
                  <a:pt x="309603" y="38700"/>
                </a:lnTo>
                <a:cubicBezTo>
                  <a:pt x="309603" y="17327"/>
                  <a:pt x="292276" y="0"/>
                  <a:pt x="270903" y="0"/>
                </a:cubicBezTo>
                <a:lnTo>
                  <a:pt x="38700" y="0"/>
                </a:lnTo>
                <a:close/>
                <a:moveTo>
                  <a:pt x="51601" y="64501"/>
                </a:moveTo>
                <a:cubicBezTo>
                  <a:pt x="51601" y="57376"/>
                  <a:pt x="57376" y="51601"/>
                  <a:pt x="64501" y="51601"/>
                </a:cubicBezTo>
                <a:lnTo>
                  <a:pt x="107501" y="51601"/>
                </a:lnTo>
                <a:cubicBezTo>
                  <a:pt x="114626" y="51601"/>
                  <a:pt x="120401" y="57376"/>
                  <a:pt x="120401" y="64501"/>
                </a:cubicBezTo>
                <a:cubicBezTo>
                  <a:pt x="120401" y="71625"/>
                  <a:pt x="114626" y="77401"/>
                  <a:pt x="107501" y="77401"/>
                </a:cubicBezTo>
                <a:lnTo>
                  <a:pt x="95633" y="77401"/>
                </a:lnTo>
                <a:lnTo>
                  <a:pt x="125217" y="106985"/>
                </a:lnTo>
                <a:cubicBezTo>
                  <a:pt x="130429" y="111842"/>
                  <a:pt x="130718" y="120005"/>
                  <a:pt x="125861" y="125217"/>
                </a:cubicBezTo>
                <a:cubicBezTo>
                  <a:pt x="121003" y="130429"/>
                  <a:pt x="112841" y="130718"/>
                  <a:pt x="107629" y="125861"/>
                </a:cubicBezTo>
                <a:cubicBezTo>
                  <a:pt x="107407" y="125654"/>
                  <a:pt x="107192" y="125439"/>
                  <a:pt x="106985" y="125217"/>
                </a:cubicBezTo>
                <a:lnTo>
                  <a:pt x="77401" y="95633"/>
                </a:lnTo>
                <a:lnTo>
                  <a:pt x="77401" y="107518"/>
                </a:lnTo>
                <a:cubicBezTo>
                  <a:pt x="77401" y="114643"/>
                  <a:pt x="71625" y="120418"/>
                  <a:pt x="64501" y="120418"/>
                </a:cubicBezTo>
                <a:cubicBezTo>
                  <a:pt x="57376" y="120418"/>
                  <a:pt x="51601" y="114643"/>
                  <a:pt x="51601" y="107518"/>
                </a:cubicBezTo>
                <a:lnTo>
                  <a:pt x="51601" y="64501"/>
                </a:lnTo>
                <a:close/>
                <a:moveTo>
                  <a:pt x="254218" y="254236"/>
                </a:moveTo>
                <a:cubicBezTo>
                  <a:pt x="251802" y="256656"/>
                  <a:pt x="248522" y="258016"/>
                  <a:pt x="245102" y="258020"/>
                </a:cubicBezTo>
                <a:lnTo>
                  <a:pt x="202102" y="258020"/>
                </a:lnTo>
                <a:cubicBezTo>
                  <a:pt x="194978" y="258020"/>
                  <a:pt x="189202" y="252244"/>
                  <a:pt x="189202" y="245120"/>
                </a:cubicBezTo>
                <a:cubicBezTo>
                  <a:pt x="189202" y="237995"/>
                  <a:pt x="194978" y="232219"/>
                  <a:pt x="202102" y="232219"/>
                </a:cubicBezTo>
                <a:lnTo>
                  <a:pt x="213970" y="232219"/>
                </a:lnTo>
                <a:lnTo>
                  <a:pt x="184386" y="202635"/>
                </a:lnTo>
                <a:cubicBezTo>
                  <a:pt x="179434" y="197513"/>
                  <a:pt x="179571" y="189346"/>
                  <a:pt x="184694" y="184394"/>
                </a:cubicBezTo>
                <a:cubicBezTo>
                  <a:pt x="189690" y="179563"/>
                  <a:pt x="197616" y="179559"/>
                  <a:pt x="202618" y="184386"/>
                </a:cubicBezTo>
                <a:lnTo>
                  <a:pt x="232202" y="213970"/>
                </a:lnTo>
                <a:lnTo>
                  <a:pt x="232202" y="202102"/>
                </a:lnTo>
                <a:cubicBezTo>
                  <a:pt x="232202" y="194978"/>
                  <a:pt x="237978" y="189202"/>
                  <a:pt x="245102" y="189202"/>
                </a:cubicBezTo>
                <a:cubicBezTo>
                  <a:pt x="252227" y="189202"/>
                  <a:pt x="258003" y="194978"/>
                  <a:pt x="258003" y="202102"/>
                </a:cubicBezTo>
                <a:lnTo>
                  <a:pt x="258003" y="245120"/>
                </a:lnTo>
                <a:cubicBezTo>
                  <a:pt x="257999" y="248539"/>
                  <a:pt x="256639" y="251819"/>
                  <a:pt x="254218" y="254236"/>
                </a:cubicBezTo>
                <a:close/>
                <a:moveTo>
                  <a:pt x="258003" y="64518"/>
                </a:moveTo>
                <a:lnTo>
                  <a:pt x="258003" y="107518"/>
                </a:lnTo>
                <a:cubicBezTo>
                  <a:pt x="258003" y="114643"/>
                  <a:pt x="252227" y="120418"/>
                  <a:pt x="245102" y="120418"/>
                </a:cubicBezTo>
                <a:cubicBezTo>
                  <a:pt x="237978" y="120418"/>
                  <a:pt x="232202" y="114643"/>
                  <a:pt x="232202" y="107518"/>
                </a:cubicBezTo>
                <a:lnTo>
                  <a:pt x="232202" y="95650"/>
                </a:lnTo>
                <a:lnTo>
                  <a:pt x="202618" y="125234"/>
                </a:lnTo>
                <a:cubicBezTo>
                  <a:pt x="197666" y="130357"/>
                  <a:pt x="189499" y="130494"/>
                  <a:pt x="184377" y="125542"/>
                </a:cubicBezTo>
                <a:cubicBezTo>
                  <a:pt x="179255" y="120590"/>
                  <a:pt x="179117" y="112424"/>
                  <a:pt x="184069" y="107302"/>
                </a:cubicBezTo>
                <a:cubicBezTo>
                  <a:pt x="184173" y="107194"/>
                  <a:pt x="184277" y="107089"/>
                  <a:pt x="184386" y="106985"/>
                </a:cubicBezTo>
                <a:lnTo>
                  <a:pt x="213970" y="77401"/>
                </a:lnTo>
                <a:lnTo>
                  <a:pt x="202102" y="77401"/>
                </a:lnTo>
                <a:cubicBezTo>
                  <a:pt x="194978" y="77401"/>
                  <a:pt x="189202" y="71625"/>
                  <a:pt x="189202" y="64501"/>
                </a:cubicBezTo>
                <a:cubicBezTo>
                  <a:pt x="189202" y="57376"/>
                  <a:pt x="194978" y="51601"/>
                  <a:pt x="202102" y="51601"/>
                </a:cubicBezTo>
                <a:lnTo>
                  <a:pt x="245102" y="51601"/>
                </a:lnTo>
                <a:cubicBezTo>
                  <a:pt x="252227" y="51601"/>
                  <a:pt x="258003" y="57376"/>
                  <a:pt x="258003" y="64501"/>
                </a:cubicBezTo>
                <a:close/>
                <a:moveTo>
                  <a:pt x="55385" y="254218"/>
                </a:moveTo>
                <a:cubicBezTo>
                  <a:pt x="52965" y="251802"/>
                  <a:pt x="51603" y="248522"/>
                  <a:pt x="51601" y="245102"/>
                </a:cubicBezTo>
                <a:lnTo>
                  <a:pt x="51601" y="202102"/>
                </a:lnTo>
                <a:cubicBezTo>
                  <a:pt x="51601" y="194978"/>
                  <a:pt x="57376" y="189202"/>
                  <a:pt x="64501" y="189202"/>
                </a:cubicBezTo>
                <a:cubicBezTo>
                  <a:pt x="71625" y="189202"/>
                  <a:pt x="77401" y="194978"/>
                  <a:pt x="77401" y="202102"/>
                </a:cubicBezTo>
                <a:lnTo>
                  <a:pt x="77401" y="213953"/>
                </a:lnTo>
                <a:lnTo>
                  <a:pt x="106985" y="184369"/>
                </a:lnTo>
                <a:cubicBezTo>
                  <a:pt x="112197" y="179511"/>
                  <a:pt x="120360" y="179800"/>
                  <a:pt x="125217" y="185012"/>
                </a:cubicBezTo>
                <a:cubicBezTo>
                  <a:pt x="129834" y="189966"/>
                  <a:pt x="129834" y="197647"/>
                  <a:pt x="125217" y="202601"/>
                </a:cubicBezTo>
                <a:lnTo>
                  <a:pt x="95633" y="232202"/>
                </a:lnTo>
                <a:lnTo>
                  <a:pt x="107518" y="232202"/>
                </a:lnTo>
                <a:cubicBezTo>
                  <a:pt x="114643" y="232202"/>
                  <a:pt x="120418" y="237978"/>
                  <a:pt x="120418" y="245102"/>
                </a:cubicBezTo>
                <a:cubicBezTo>
                  <a:pt x="120418" y="252227"/>
                  <a:pt x="114643" y="258003"/>
                  <a:pt x="107518" y="258003"/>
                </a:cubicBezTo>
                <a:lnTo>
                  <a:pt x="64501" y="258003"/>
                </a:lnTo>
                <a:cubicBezTo>
                  <a:pt x="61080" y="257999"/>
                  <a:pt x="57802" y="256639"/>
                  <a:pt x="55385" y="254218"/>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9" name="Graphic 51">
            <a:extLst>
              <a:ext uri="{FF2B5EF4-FFF2-40B4-BE49-F238E27FC236}">
                <a16:creationId xmlns:a16="http://schemas.microsoft.com/office/drawing/2014/main" id="{ADB0D38F-D48B-D49F-E72A-7ABA5BA0B6BC}"/>
              </a:ext>
              <a:ext uri="{C183D7F6-B498-43B3-948B-1728B52AA6E4}">
                <adec:decorative xmlns:adec="http://schemas.microsoft.com/office/drawing/2017/decorative" val="1"/>
              </a:ext>
            </a:extLst>
          </p:cNvPr>
          <p:cNvSpPr>
            <a:spLocks noChangeAspect="1"/>
          </p:cNvSpPr>
          <p:nvPr/>
        </p:nvSpPr>
        <p:spPr>
          <a:xfrm>
            <a:off x="5090082" y="4296027"/>
            <a:ext cx="351684" cy="351665"/>
          </a:xfrm>
          <a:custGeom>
            <a:avLst/>
            <a:gdLst>
              <a:gd name="connsiteX0" fmla="*/ 145701 w 276106"/>
              <a:gd name="connsiteY0" fmla="*/ 0 h 276091"/>
              <a:gd name="connsiteX1" fmla="*/ 261595 w 276106"/>
              <a:gd name="connsiteY1" fmla="*/ 15 h 276091"/>
              <a:gd name="connsiteX2" fmla="*/ 263451 w 276106"/>
              <a:gd name="connsiteY2" fmla="*/ 230 h 276091"/>
              <a:gd name="connsiteX3" fmla="*/ 264801 w 276106"/>
              <a:gd name="connsiteY3" fmla="*/ 537 h 276091"/>
              <a:gd name="connsiteX4" fmla="*/ 266397 w 276106"/>
              <a:gd name="connsiteY4" fmla="*/ 1058 h 276091"/>
              <a:gd name="connsiteX5" fmla="*/ 267777 w 276106"/>
              <a:gd name="connsiteY5" fmla="*/ 1672 h 276091"/>
              <a:gd name="connsiteX6" fmla="*/ 268744 w 276106"/>
              <a:gd name="connsiteY6" fmla="*/ 2224 h 276091"/>
              <a:gd name="connsiteX7" fmla="*/ 269710 w 276106"/>
              <a:gd name="connsiteY7" fmla="*/ 2869 h 276091"/>
              <a:gd name="connsiteX8" fmla="*/ 270692 w 276106"/>
              <a:gd name="connsiteY8" fmla="*/ 3636 h 276091"/>
              <a:gd name="connsiteX9" fmla="*/ 271658 w 276106"/>
              <a:gd name="connsiteY9" fmla="*/ 4525 h 276091"/>
              <a:gd name="connsiteX10" fmla="*/ 273100 w 276106"/>
              <a:gd name="connsiteY10" fmla="*/ 6213 h 276091"/>
              <a:gd name="connsiteX11" fmla="*/ 274205 w 276106"/>
              <a:gd name="connsiteY11" fmla="*/ 7900 h 276091"/>
              <a:gd name="connsiteX12" fmla="*/ 275018 w 276106"/>
              <a:gd name="connsiteY12" fmla="*/ 9649 h 276091"/>
              <a:gd name="connsiteX13" fmla="*/ 275555 w 276106"/>
              <a:gd name="connsiteY13" fmla="*/ 11260 h 276091"/>
              <a:gd name="connsiteX14" fmla="*/ 275800 w 276106"/>
              <a:gd name="connsiteY14" fmla="*/ 12257 h 276091"/>
              <a:gd name="connsiteX15" fmla="*/ 275954 w 276106"/>
              <a:gd name="connsiteY15" fmla="*/ 13070 h 276091"/>
              <a:gd name="connsiteX16" fmla="*/ 276107 w 276106"/>
              <a:gd name="connsiteY16" fmla="*/ 15340 h 276091"/>
              <a:gd name="connsiteX17" fmla="*/ 276107 w 276106"/>
              <a:gd name="connsiteY17" fmla="*/ 130452 h 276091"/>
              <a:gd name="connsiteX18" fmla="*/ 260750 w 276106"/>
              <a:gd name="connsiteY18" fmla="*/ 145776 h 276091"/>
              <a:gd name="connsiteX19" fmla="*/ 245534 w 276106"/>
              <a:gd name="connsiteY19" fmla="*/ 132247 h 276091"/>
              <a:gd name="connsiteX20" fmla="*/ 245427 w 276106"/>
              <a:gd name="connsiteY20" fmla="*/ 130452 h 276091"/>
              <a:gd name="connsiteX21" fmla="*/ 245427 w 276106"/>
              <a:gd name="connsiteY21" fmla="*/ 52371 h 276091"/>
              <a:gd name="connsiteX22" fmla="*/ 52371 w 276106"/>
              <a:gd name="connsiteY22" fmla="*/ 245411 h 276091"/>
              <a:gd name="connsiteX23" fmla="*/ 130422 w 276106"/>
              <a:gd name="connsiteY23" fmla="*/ 245411 h 276091"/>
              <a:gd name="connsiteX24" fmla="*/ 145655 w 276106"/>
              <a:gd name="connsiteY24" fmla="*/ 258972 h 276091"/>
              <a:gd name="connsiteX25" fmla="*/ 145747 w 276106"/>
              <a:gd name="connsiteY25" fmla="*/ 260751 h 276091"/>
              <a:gd name="connsiteX26" fmla="*/ 132186 w 276106"/>
              <a:gd name="connsiteY26" fmla="*/ 276000 h 276091"/>
              <a:gd name="connsiteX27" fmla="*/ 130406 w 276106"/>
              <a:gd name="connsiteY27" fmla="*/ 276092 h 276091"/>
              <a:gd name="connsiteX28" fmla="*/ 14435 w 276106"/>
              <a:gd name="connsiteY28" fmla="*/ 276092 h 276091"/>
              <a:gd name="connsiteX29" fmla="*/ 12962 w 276106"/>
              <a:gd name="connsiteY29" fmla="*/ 275938 h 276091"/>
              <a:gd name="connsiteX30" fmla="*/ 11781 w 276106"/>
              <a:gd name="connsiteY30" fmla="*/ 275708 h 276091"/>
              <a:gd name="connsiteX31" fmla="*/ 10600 w 276106"/>
              <a:gd name="connsiteY31" fmla="*/ 275371 h 276091"/>
              <a:gd name="connsiteX32" fmla="*/ 9526 w 276106"/>
              <a:gd name="connsiteY32" fmla="*/ 274972 h 276091"/>
              <a:gd name="connsiteX33" fmla="*/ 8146 w 276106"/>
              <a:gd name="connsiteY33" fmla="*/ 274327 h 276091"/>
              <a:gd name="connsiteX34" fmla="*/ 6780 w 276106"/>
              <a:gd name="connsiteY34" fmla="*/ 273514 h 276091"/>
              <a:gd name="connsiteX35" fmla="*/ 5384 w 276106"/>
              <a:gd name="connsiteY35" fmla="*/ 272441 h 276091"/>
              <a:gd name="connsiteX36" fmla="*/ 5875 w 276106"/>
              <a:gd name="connsiteY36" fmla="*/ 272855 h 276091"/>
              <a:gd name="connsiteX37" fmla="*/ 3329 w 276106"/>
              <a:gd name="connsiteY37" fmla="*/ 270308 h 276091"/>
              <a:gd name="connsiteX38" fmla="*/ 2546 w 276106"/>
              <a:gd name="connsiteY38" fmla="*/ 269235 h 276091"/>
              <a:gd name="connsiteX39" fmla="*/ 1933 w 276106"/>
              <a:gd name="connsiteY39" fmla="*/ 268253 h 276091"/>
              <a:gd name="connsiteX40" fmla="*/ 1442 w 276106"/>
              <a:gd name="connsiteY40" fmla="*/ 267271 h 276091"/>
              <a:gd name="connsiteX41" fmla="*/ 920 w 276106"/>
              <a:gd name="connsiteY41" fmla="*/ 266013 h 276091"/>
              <a:gd name="connsiteX42" fmla="*/ 537 w 276106"/>
              <a:gd name="connsiteY42" fmla="*/ 264786 h 276091"/>
              <a:gd name="connsiteX43" fmla="*/ 169 w 276106"/>
              <a:gd name="connsiteY43" fmla="*/ 263083 h 276091"/>
              <a:gd name="connsiteX44" fmla="*/ 61 w 276106"/>
              <a:gd name="connsiteY44" fmla="*/ 262147 h 276091"/>
              <a:gd name="connsiteX45" fmla="*/ 0 w 276106"/>
              <a:gd name="connsiteY45" fmla="*/ 260767 h 276091"/>
              <a:gd name="connsiteX46" fmla="*/ 0 w 276106"/>
              <a:gd name="connsiteY46" fmla="*/ 145670 h 276091"/>
              <a:gd name="connsiteX47" fmla="*/ 15357 w 276106"/>
              <a:gd name="connsiteY47" fmla="*/ 130347 h 276091"/>
              <a:gd name="connsiteX48" fmla="*/ 30573 w 276106"/>
              <a:gd name="connsiteY48" fmla="*/ 143875 h 276091"/>
              <a:gd name="connsiteX49" fmla="*/ 30680 w 276106"/>
              <a:gd name="connsiteY49" fmla="*/ 145670 h 276091"/>
              <a:gd name="connsiteX50" fmla="*/ 30680 w 276106"/>
              <a:gd name="connsiteY50" fmla="*/ 223720 h 276091"/>
              <a:gd name="connsiteX51" fmla="*/ 223720 w 276106"/>
              <a:gd name="connsiteY51" fmla="*/ 30680 h 276091"/>
              <a:gd name="connsiteX52" fmla="*/ 145701 w 276106"/>
              <a:gd name="connsiteY52" fmla="*/ 30680 h 276091"/>
              <a:gd name="connsiteX53" fmla="*/ 130468 w 276106"/>
              <a:gd name="connsiteY53" fmla="*/ 17135 h 276091"/>
              <a:gd name="connsiteX54" fmla="*/ 130360 w 276106"/>
              <a:gd name="connsiteY54" fmla="*/ 15340 h 276091"/>
              <a:gd name="connsiteX55" fmla="*/ 145701 w 276106"/>
              <a:gd name="connsiteY55" fmla="*/ 0 h 27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76106" h="276091">
                <a:moveTo>
                  <a:pt x="145701" y="0"/>
                </a:moveTo>
                <a:lnTo>
                  <a:pt x="261595" y="15"/>
                </a:lnTo>
                <a:lnTo>
                  <a:pt x="263451" y="230"/>
                </a:lnTo>
                <a:lnTo>
                  <a:pt x="264801" y="537"/>
                </a:lnTo>
                <a:lnTo>
                  <a:pt x="266397" y="1058"/>
                </a:lnTo>
                <a:lnTo>
                  <a:pt x="267777" y="1672"/>
                </a:lnTo>
                <a:lnTo>
                  <a:pt x="268744" y="2224"/>
                </a:lnTo>
                <a:lnTo>
                  <a:pt x="269710" y="2869"/>
                </a:lnTo>
                <a:lnTo>
                  <a:pt x="270692" y="3636"/>
                </a:lnTo>
                <a:lnTo>
                  <a:pt x="271658" y="4525"/>
                </a:lnTo>
                <a:lnTo>
                  <a:pt x="273100" y="6213"/>
                </a:lnTo>
                <a:lnTo>
                  <a:pt x="274205" y="7900"/>
                </a:lnTo>
                <a:lnTo>
                  <a:pt x="275018" y="9649"/>
                </a:lnTo>
                <a:lnTo>
                  <a:pt x="275555" y="11260"/>
                </a:lnTo>
                <a:lnTo>
                  <a:pt x="275800" y="12257"/>
                </a:lnTo>
                <a:lnTo>
                  <a:pt x="275954" y="13070"/>
                </a:lnTo>
                <a:lnTo>
                  <a:pt x="276107" y="15340"/>
                </a:lnTo>
                <a:lnTo>
                  <a:pt x="276107" y="130452"/>
                </a:lnTo>
                <a:cubicBezTo>
                  <a:pt x="276098" y="138925"/>
                  <a:pt x="269222" y="145785"/>
                  <a:pt x="260750" y="145776"/>
                </a:cubicBezTo>
                <a:cubicBezTo>
                  <a:pt x="252985" y="145766"/>
                  <a:pt x="246451" y="139957"/>
                  <a:pt x="245534" y="132247"/>
                </a:cubicBezTo>
                <a:lnTo>
                  <a:pt x="245427" y="130452"/>
                </a:lnTo>
                <a:lnTo>
                  <a:pt x="245427" y="52371"/>
                </a:lnTo>
                <a:lnTo>
                  <a:pt x="52371" y="245411"/>
                </a:lnTo>
                <a:lnTo>
                  <a:pt x="130422" y="245411"/>
                </a:lnTo>
                <a:cubicBezTo>
                  <a:pt x="138204" y="245413"/>
                  <a:pt x="144752" y="251242"/>
                  <a:pt x="145655" y="258972"/>
                </a:cubicBezTo>
                <a:lnTo>
                  <a:pt x="145747" y="260751"/>
                </a:lnTo>
                <a:cubicBezTo>
                  <a:pt x="145753" y="268540"/>
                  <a:pt x="139922" y="275096"/>
                  <a:pt x="132186" y="276000"/>
                </a:cubicBezTo>
                <a:lnTo>
                  <a:pt x="130406" y="276092"/>
                </a:lnTo>
                <a:lnTo>
                  <a:pt x="14435" y="276092"/>
                </a:lnTo>
                <a:lnTo>
                  <a:pt x="12962" y="275938"/>
                </a:lnTo>
                <a:lnTo>
                  <a:pt x="11781" y="275708"/>
                </a:lnTo>
                <a:lnTo>
                  <a:pt x="10600" y="275371"/>
                </a:lnTo>
                <a:lnTo>
                  <a:pt x="9526" y="274972"/>
                </a:lnTo>
                <a:lnTo>
                  <a:pt x="8146" y="274327"/>
                </a:lnTo>
                <a:lnTo>
                  <a:pt x="6780" y="273514"/>
                </a:lnTo>
                <a:lnTo>
                  <a:pt x="5384" y="272441"/>
                </a:lnTo>
                <a:lnTo>
                  <a:pt x="5875" y="272855"/>
                </a:lnTo>
                <a:cubicBezTo>
                  <a:pt x="4930" y="272108"/>
                  <a:pt x="4075" y="271253"/>
                  <a:pt x="3329" y="270308"/>
                </a:cubicBezTo>
                <a:lnTo>
                  <a:pt x="2546" y="269235"/>
                </a:lnTo>
                <a:lnTo>
                  <a:pt x="1933" y="268253"/>
                </a:lnTo>
                <a:lnTo>
                  <a:pt x="1442" y="267271"/>
                </a:lnTo>
                <a:lnTo>
                  <a:pt x="920" y="266013"/>
                </a:lnTo>
                <a:lnTo>
                  <a:pt x="537" y="264786"/>
                </a:lnTo>
                <a:lnTo>
                  <a:pt x="169" y="263083"/>
                </a:lnTo>
                <a:lnTo>
                  <a:pt x="61" y="262147"/>
                </a:lnTo>
                <a:lnTo>
                  <a:pt x="0" y="260767"/>
                </a:lnTo>
                <a:lnTo>
                  <a:pt x="0" y="145670"/>
                </a:lnTo>
                <a:cubicBezTo>
                  <a:pt x="9" y="137197"/>
                  <a:pt x="6885" y="130337"/>
                  <a:pt x="15357" y="130347"/>
                </a:cubicBezTo>
                <a:cubicBezTo>
                  <a:pt x="23122" y="130356"/>
                  <a:pt x="29656" y="136165"/>
                  <a:pt x="30573" y="143875"/>
                </a:cubicBezTo>
                <a:lnTo>
                  <a:pt x="30680" y="145670"/>
                </a:lnTo>
                <a:lnTo>
                  <a:pt x="30680" y="223720"/>
                </a:lnTo>
                <a:lnTo>
                  <a:pt x="223720" y="30680"/>
                </a:lnTo>
                <a:lnTo>
                  <a:pt x="145701" y="30680"/>
                </a:lnTo>
                <a:cubicBezTo>
                  <a:pt x="137923" y="30679"/>
                  <a:pt x="131377" y="24859"/>
                  <a:pt x="130468" y="17135"/>
                </a:cubicBezTo>
                <a:lnTo>
                  <a:pt x="130360" y="15340"/>
                </a:lnTo>
                <a:cubicBezTo>
                  <a:pt x="130360" y="6868"/>
                  <a:pt x="137228" y="0"/>
                  <a:pt x="145701" y="0"/>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3" name="Straight Connector 2">
            <a:extLst>
              <a:ext uri="{FF2B5EF4-FFF2-40B4-BE49-F238E27FC236}">
                <a16:creationId xmlns:a16="http://schemas.microsoft.com/office/drawing/2014/main" id="{295B2652-BA68-A990-89D5-C9711EA831E8}"/>
              </a:ext>
              <a:ext uri="{C183D7F6-B498-43B3-948B-1728B52AA6E4}">
                <adec:decorative xmlns:adec="http://schemas.microsoft.com/office/drawing/2017/decorative" val="1"/>
              </a:ext>
            </a:extLst>
          </p:cNvPr>
          <p:cNvCxnSpPr/>
          <p:nvPr/>
        </p:nvCxnSpPr>
        <p:spPr>
          <a:xfrm>
            <a:off x="4583151" y="2752063"/>
            <a:ext cx="7113549"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4FFAA85-C3E0-8DED-11F4-52BA8672F063}"/>
              </a:ext>
              <a:ext uri="{C183D7F6-B498-43B3-948B-1728B52AA6E4}">
                <adec:decorative xmlns:adec="http://schemas.microsoft.com/office/drawing/2017/decorative" val="1"/>
              </a:ext>
            </a:extLst>
          </p:cNvPr>
          <p:cNvCxnSpPr/>
          <p:nvPr/>
        </p:nvCxnSpPr>
        <p:spPr>
          <a:xfrm>
            <a:off x="4583151" y="3990340"/>
            <a:ext cx="7113549"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 name="Group 1" descr="Flag indicating this slide is a shared activity.">
            <a:extLst>
              <a:ext uri="{FF2B5EF4-FFF2-40B4-BE49-F238E27FC236}">
                <a16:creationId xmlns:a16="http://schemas.microsoft.com/office/drawing/2014/main" id="{766CEB53-025C-E3FB-05BB-86CAD9E62169}"/>
              </a:ext>
              <a:ext uri="{C183D7F6-B498-43B3-948B-1728B52AA6E4}">
                <adec:decorative xmlns:adec="http://schemas.microsoft.com/office/drawing/2017/decorative" val="0"/>
              </a:ext>
            </a:extLst>
          </p:cNvPr>
          <p:cNvGrpSpPr/>
          <p:nvPr/>
        </p:nvGrpSpPr>
        <p:grpSpPr>
          <a:xfrm>
            <a:off x="10132176" y="312683"/>
            <a:ext cx="2069451" cy="459051"/>
            <a:chOff x="10122551" y="312683"/>
            <a:chExt cx="2069451" cy="459051"/>
          </a:xfrm>
        </p:grpSpPr>
        <p:sp>
          <p:nvSpPr>
            <p:cNvPr id="5" name="Round Same Side Corner Rectangle 4">
              <a:extLst>
                <a:ext uri="{FF2B5EF4-FFF2-40B4-BE49-F238E27FC236}">
                  <a16:creationId xmlns:a16="http://schemas.microsoft.com/office/drawing/2014/main" id="{44B42C71-CE3D-FB4D-B5CE-8DAFE9FA06F2}"/>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ED7C971E-9F7B-A741-577E-00B221973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7" name="Rectangle 6">
              <a:extLst>
                <a:ext uri="{FF2B5EF4-FFF2-40B4-BE49-F238E27FC236}">
                  <a16:creationId xmlns:a16="http://schemas.microsoft.com/office/drawing/2014/main" id="{A7FB2489-1D30-B85B-2134-EC4AC6FE819B}"/>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4118056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D80A-ABD9-C37B-2E92-86744A666449}"/>
              </a:ext>
            </a:extLst>
          </p:cNvPr>
          <p:cNvSpPr>
            <a:spLocks noGrp="1"/>
          </p:cNvSpPr>
          <p:nvPr>
            <p:ph type="title"/>
          </p:nvPr>
        </p:nvSpPr>
        <p:spPr>
          <a:xfrm>
            <a:off x="585216" y="3035808"/>
            <a:ext cx="3163824" cy="498598"/>
          </a:xfrm>
        </p:spPr>
        <p:txBody>
          <a:bodyPr/>
          <a:lstStyle/>
          <a:p>
            <a:r>
              <a:rPr lang="en-US">
                <a:ea typeface="+mj-ea"/>
                <a:cs typeface="+mj-cs"/>
              </a:rPr>
              <a:t>Start with a pre-built agent</a:t>
            </a:r>
          </a:p>
        </p:txBody>
      </p:sp>
    </p:spTree>
    <p:extLst>
      <p:ext uri="{BB962C8B-B14F-4D97-AF65-F5344CB8AC3E}">
        <p14:creationId xmlns:p14="http://schemas.microsoft.com/office/powerpoint/2010/main" val="315555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3AA8D-09B4-AF6B-62D4-86FC898F63BE}"/>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2BF72571-832D-23F3-4414-500388567986}"/>
              </a:ext>
              <a:ext uri="{C183D7F6-B498-43B3-948B-1728B52AA6E4}">
                <adec:decorative xmlns:adec="http://schemas.microsoft.com/office/drawing/2017/decorative" val="1"/>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2111" y="-14334"/>
            <a:ext cx="12192000" cy="6858000"/>
          </a:xfrm>
          <a:prstGeom prst="rect">
            <a:avLst/>
          </a:prstGeom>
        </p:spPr>
      </p:pic>
      <p:sp>
        <p:nvSpPr>
          <p:cNvPr id="31" name="Rectangle 30">
            <a:extLst>
              <a:ext uri="{FF2B5EF4-FFF2-40B4-BE49-F238E27FC236}">
                <a16:creationId xmlns:a16="http://schemas.microsoft.com/office/drawing/2014/main" id="{4A7ABA3B-F240-D9DD-EB84-0E223CFC53AE}"/>
              </a:ext>
              <a:ext uri="{C183D7F6-B498-43B3-948B-1728B52AA6E4}">
                <adec:decorative xmlns:adec="http://schemas.microsoft.com/office/drawing/2017/decorative" val="1"/>
              </a:ext>
            </a:extLst>
          </p:cNvPr>
          <p:cNvSpPr>
            <a:spLocks/>
          </p:cNvSpPr>
          <p:nvPr/>
        </p:nvSpPr>
        <p:spPr bwMode="auto">
          <a:xfrm>
            <a:off x="0" y="-24577"/>
            <a:ext cx="12191998" cy="68580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Sans Display"/>
              <a:ea typeface="+mn-ea"/>
              <a:cs typeface="Segoe UI" pitchFamily="34" charset="0"/>
            </a:endParaRPr>
          </a:p>
        </p:txBody>
      </p:sp>
      <p:sp>
        <p:nvSpPr>
          <p:cNvPr id="9" name="Rectangle 8">
            <a:extLst>
              <a:ext uri="{FF2B5EF4-FFF2-40B4-BE49-F238E27FC236}">
                <a16:creationId xmlns:a16="http://schemas.microsoft.com/office/drawing/2014/main" id="{2271F424-D000-5C9E-4AEF-E112ED4E7D3B}"/>
              </a:ext>
              <a:ext uri="{C183D7F6-B498-43B3-948B-1728B52AA6E4}">
                <adec:decorative xmlns:adec="http://schemas.microsoft.com/office/drawing/2017/decorative" val="1"/>
              </a:ext>
            </a:extLst>
          </p:cNvPr>
          <p:cNvSpPr/>
          <p:nvPr/>
        </p:nvSpPr>
        <p:spPr bwMode="auto">
          <a:xfrm>
            <a:off x="-4214" y="6788943"/>
            <a:ext cx="12191992" cy="69057"/>
          </a:xfrm>
          <a:prstGeom prst="rect">
            <a:avLst/>
          </a:prstGeom>
          <a:gradFill flip="none" rotWithShape="1">
            <a:gsLst>
              <a:gs pos="4000">
                <a:srgbClr val="0078D4"/>
              </a:gs>
              <a:gs pos="100000">
                <a:srgbClr val="C03BC4"/>
              </a:gs>
            </a:gsLst>
            <a:lin ang="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1400" b="0" i="0" u="none" strike="noStrike" kern="1200" cap="none" normalizeH="0" baseline="0" noProof="0">
              <a:ln>
                <a:noFill/>
              </a:ln>
              <a:solidFill>
                <a:srgbClr val="FFFFFF"/>
              </a:solidFill>
              <a:effectLst/>
              <a:uLnTx/>
              <a:uFillTx/>
              <a:latin typeface="Segoe UI Semibold"/>
              <a:ea typeface="+mn-ea"/>
              <a:cs typeface="Segoe Sans Text Semibold" pitchFamily="2" charset="0"/>
            </a:endParaRPr>
          </a:p>
        </p:txBody>
      </p:sp>
      <p:sp>
        <p:nvSpPr>
          <p:cNvPr id="106" name="Freeform: Shape 105">
            <a:extLst>
              <a:ext uri="{FF2B5EF4-FFF2-40B4-BE49-F238E27FC236}">
                <a16:creationId xmlns:a16="http://schemas.microsoft.com/office/drawing/2014/main" id="{3A91C3A7-CF97-2DA4-E9C9-1D4E07AB3C94}"/>
              </a:ext>
              <a:ext uri="{C183D7F6-B498-43B3-948B-1728B52AA6E4}">
                <adec:decorative xmlns:adec="http://schemas.microsoft.com/office/drawing/2017/decorative" val="1"/>
              </a:ext>
            </a:extLst>
          </p:cNvPr>
          <p:cNvSpPr>
            <a:spLocks/>
          </p:cNvSpPr>
          <p:nvPr/>
        </p:nvSpPr>
        <p:spPr bwMode="auto">
          <a:xfrm>
            <a:off x="2111" y="1284359"/>
            <a:ext cx="12127850" cy="4570052"/>
          </a:xfrm>
          <a:custGeom>
            <a:avLst/>
            <a:gdLst>
              <a:gd name="connsiteX0" fmla="*/ 0 w 10663238"/>
              <a:gd name="connsiteY0" fmla="*/ 0 h 4013200"/>
              <a:gd name="connsiteX1" fmla="*/ 10342704 w 10663238"/>
              <a:gd name="connsiteY1" fmla="*/ 0 h 4013200"/>
              <a:gd name="connsiteX2" fmla="*/ 10663238 w 10663238"/>
              <a:gd name="connsiteY2" fmla="*/ 320534 h 4013200"/>
              <a:gd name="connsiteX3" fmla="*/ 10663238 w 10663238"/>
              <a:gd name="connsiteY3" fmla="*/ 3692666 h 4013200"/>
              <a:gd name="connsiteX4" fmla="*/ 10342704 w 10663238"/>
              <a:gd name="connsiteY4" fmla="*/ 4013200 h 4013200"/>
              <a:gd name="connsiteX5" fmla="*/ 0 w 10663238"/>
              <a:gd name="connsiteY5" fmla="*/ 4013200 h 4013200"/>
              <a:gd name="connsiteX6" fmla="*/ 0 w 10663238"/>
              <a:gd name="connsiteY6" fmla="*/ 0 h 40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3238" h="4013200">
                <a:moveTo>
                  <a:pt x="0" y="0"/>
                </a:moveTo>
                <a:lnTo>
                  <a:pt x="10342704" y="0"/>
                </a:lnTo>
                <a:cubicBezTo>
                  <a:pt x="10519730" y="0"/>
                  <a:pt x="10663238" y="143508"/>
                  <a:pt x="10663238" y="320534"/>
                </a:cubicBezTo>
                <a:lnTo>
                  <a:pt x="10663238" y="3692666"/>
                </a:lnTo>
                <a:cubicBezTo>
                  <a:pt x="10663238" y="3869692"/>
                  <a:pt x="10519730" y="4013200"/>
                  <a:pt x="10342704" y="4013200"/>
                </a:cubicBezTo>
                <a:lnTo>
                  <a:pt x="0" y="4013200"/>
                </a:lnTo>
                <a:lnTo>
                  <a:pt x="0" y="0"/>
                </a:lnTo>
                <a:close/>
              </a:path>
            </a:pathLst>
          </a:custGeom>
          <a:solidFill>
            <a:schemeClr val="bg1">
              <a:alpha val="40000"/>
            </a:schemeClr>
          </a:solidFill>
          <a:ln w="6350">
            <a:solidFill>
              <a:schemeClr val="bg1"/>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defRPr/>
            </a:pPr>
            <a:endParaRPr lang="en-US" sz="2400">
              <a:solidFill>
                <a:schemeClr val="tx1"/>
              </a:solidFill>
            </a:endParaRPr>
          </a:p>
        </p:txBody>
      </p:sp>
      <p:sp>
        <p:nvSpPr>
          <p:cNvPr id="49" name="Rectangle 48">
            <a:extLst>
              <a:ext uri="{FF2B5EF4-FFF2-40B4-BE49-F238E27FC236}">
                <a16:creationId xmlns:a16="http://schemas.microsoft.com/office/drawing/2014/main" id="{9B3B6467-9B39-00F2-081E-4AC5EB4670DA}"/>
              </a:ext>
              <a:ext uri="{C183D7F6-B498-43B3-948B-1728B52AA6E4}">
                <adec:decorative xmlns:adec="http://schemas.microsoft.com/office/drawing/2017/decorative" val="1"/>
              </a:ext>
            </a:extLst>
          </p:cNvPr>
          <p:cNvSpPr/>
          <p:nvPr/>
        </p:nvSpPr>
        <p:spPr bwMode="auto">
          <a:xfrm>
            <a:off x="935758" y="2306920"/>
            <a:ext cx="404788" cy="3441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 name="Rectangle: Top Corners Rounded 2">
            <a:extLst>
              <a:ext uri="{FF2B5EF4-FFF2-40B4-BE49-F238E27FC236}">
                <a16:creationId xmlns:a16="http://schemas.microsoft.com/office/drawing/2014/main" id="{F3344FC6-C925-2A45-4742-CF99A5DB2633}"/>
              </a:ext>
              <a:ext uri="{C183D7F6-B498-43B3-948B-1728B52AA6E4}">
                <adec:decorative xmlns:adec="http://schemas.microsoft.com/office/drawing/2017/decorative" val="1"/>
              </a:ext>
            </a:extLst>
          </p:cNvPr>
          <p:cNvSpPr>
            <a:spLocks/>
          </p:cNvSpPr>
          <p:nvPr/>
        </p:nvSpPr>
        <p:spPr bwMode="auto">
          <a:xfrm flipV="1">
            <a:off x="5219295" y="4863674"/>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5" name="Picture 4">
            <a:extLst>
              <a:ext uri="{FF2B5EF4-FFF2-40B4-BE49-F238E27FC236}">
                <a16:creationId xmlns:a16="http://schemas.microsoft.com/office/drawing/2014/main" id="{0E94B22F-DA2A-F83E-A1A7-A459F62CACC8}"/>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5145714" y="3871200"/>
            <a:ext cx="1957394"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50" name="Rectangle: Top Corners Rounded 49">
            <a:extLst>
              <a:ext uri="{FF2B5EF4-FFF2-40B4-BE49-F238E27FC236}">
                <a16:creationId xmlns:a16="http://schemas.microsoft.com/office/drawing/2014/main" id="{9AA1A016-E420-B171-73B5-DB21A1A631DA}"/>
              </a:ext>
              <a:ext uri="{C183D7F6-B498-43B3-948B-1728B52AA6E4}">
                <adec:decorative xmlns:adec="http://schemas.microsoft.com/office/drawing/2017/decorative" val="1"/>
              </a:ext>
            </a:extLst>
          </p:cNvPr>
          <p:cNvSpPr>
            <a:spLocks/>
          </p:cNvSpPr>
          <p:nvPr/>
        </p:nvSpPr>
        <p:spPr bwMode="auto">
          <a:xfrm flipV="1">
            <a:off x="5189836" y="2962230"/>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52" name="Picture 51">
            <a:extLst>
              <a:ext uri="{FF2B5EF4-FFF2-40B4-BE49-F238E27FC236}">
                <a16:creationId xmlns:a16="http://schemas.microsoft.com/office/drawing/2014/main" id="{D6F297F1-3048-A370-B5ED-7D15C344E5AA}"/>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5116255" y="1981361"/>
            <a:ext cx="1957394" cy="976298"/>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54" name="Picture 53">
            <a:extLst>
              <a:ext uri="{FF2B5EF4-FFF2-40B4-BE49-F238E27FC236}">
                <a16:creationId xmlns:a16="http://schemas.microsoft.com/office/drawing/2014/main" id="{9F547986-205D-DB33-27C7-A2B39D57E54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36119" y="1816931"/>
            <a:ext cx="317665" cy="324211"/>
          </a:xfrm>
          <a:prstGeom prst="rect">
            <a:avLst/>
          </a:prstGeom>
        </p:spPr>
      </p:pic>
      <p:sp>
        <p:nvSpPr>
          <p:cNvPr id="10" name="Rectangle: Top Corners Rounded 9">
            <a:extLst>
              <a:ext uri="{FF2B5EF4-FFF2-40B4-BE49-F238E27FC236}">
                <a16:creationId xmlns:a16="http://schemas.microsoft.com/office/drawing/2014/main" id="{EFDD1EA4-ED36-0188-B7E1-909E73587003}"/>
              </a:ext>
              <a:ext uri="{C183D7F6-B498-43B3-948B-1728B52AA6E4}">
                <adec:decorative xmlns:adec="http://schemas.microsoft.com/office/drawing/2017/decorative" val="1"/>
              </a:ext>
            </a:extLst>
          </p:cNvPr>
          <p:cNvSpPr>
            <a:spLocks/>
          </p:cNvSpPr>
          <p:nvPr/>
        </p:nvSpPr>
        <p:spPr bwMode="auto">
          <a:xfrm flipV="1">
            <a:off x="499672" y="2962230"/>
            <a:ext cx="1810231" cy="405264"/>
          </a:xfrm>
          <a:prstGeom prst="round2SameRect">
            <a:avLst>
              <a:gd name="adj1" fmla="val 15952"/>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sp>
        <p:nvSpPr>
          <p:cNvPr id="43" name="Rectangle: Top Corners Rounded 42">
            <a:extLst>
              <a:ext uri="{FF2B5EF4-FFF2-40B4-BE49-F238E27FC236}">
                <a16:creationId xmlns:a16="http://schemas.microsoft.com/office/drawing/2014/main" id="{CD4F40AD-B4AC-8443-1CA9-932CD26043B0}"/>
              </a:ext>
              <a:ext uri="{C183D7F6-B498-43B3-948B-1728B52AA6E4}">
                <adec:decorative xmlns:adec="http://schemas.microsoft.com/office/drawing/2017/decorative" val="1"/>
              </a:ext>
            </a:extLst>
          </p:cNvPr>
          <p:cNvSpPr>
            <a:spLocks/>
          </p:cNvSpPr>
          <p:nvPr/>
        </p:nvSpPr>
        <p:spPr bwMode="auto">
          <a:xfrm flipV="1">
            <a:off x="499672" y="4863674"/>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46" name="Picture 45">
            <a:extLst>
              <a:ext uri="{FF2B5EF4-FFF2-40B4-BE49-F238E27FC236}">
                <a16:creationId xmlns:a16="http://schemas.microsoft.com/office/drawing/2014/main" id="{4CB871FD-C380-76DC-2B11-CC57F88931EB}"/>
              </a:ext>
              <a:ext uri="{C183D7F6-B498-43B3-948B-1728B52AA6E4}">
                <adec:decorative xmlns:adec="http://schemas.microsoft.com/office/drawing/2017/decorative" val="1"/>
              </a:ext>
            </a:extLst>
          </p:cNvPr>
          <p:cNvPicPr>
            <a:picLocks noChangeAspect="1"/>
          </p:cNvPicPr>
          <p:nvPr/>
        </p:nvPicPr>
        <p:blipFill rotWithShape="1">
          <a:blip r:embed="rId7" cstate="screen">
            <a:alphaModFix amt="50000"/>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a:ext>
            </a:extLst>
          </a:blip>
          <a:srcRect/>
          <a:stretch/>
        </p:blipFill>
        <p:spPr>
          <a:xfrm>
            <a:off x="426091" y="3871199"/>
            <a:ext cx="1957394"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48" name="Picture 47">
            <a:extLst>
              <a:ext uri="{FF2B5EF4-FFF2-40B4-BE49-F238E27FC236}">
                <a16:creationId xmlns:a16="http://schemas.microsoft.com/office/drawing/2014/main" id="{65E28499-87B2-9B00-C6CB-2DCC41C9F7CB}"/>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9067" y="3562907"/>
            <a:ext cx="591441" cy="603630"/>
          </a:xfrm>
          <a:prstGeom prst="rect">
            <a:avLst/>
          </a:prstGeom>
        </p:spPr>
      </p:pic>
      <p:pic>
        <p:nvPicPr>
          <p:cNvPr id="13" name="Picture 12">
            <a:extLst>
              <a:ext uri="{FF2B5EF4-FFF2-40B4-BE49-F238E27FC236}">
                <a16:creationId xmlns:a16="http://schemas.microsoft.com/office/drawing/2014/main" id="{AD8C4593-6067-D0B4-0960-8CEDE496ED67}"/>
              </a:ext>
              <a:ext uri="{C183D7F6-B498-43B3-948B-1728B52AA6E4}">
                <adec:decorative xmlns:adec="http://schemas.microsoft.com/office/drawing/2017/decorative" val="1"/>
              </a:ext>
            </a:extLst>
          </p:cNvPr>
          <p:cNvPicPr>
            <a:picLocks noChangeAspect="1"/>
          </p:cNvPicPr>
          <p:nvPr/>
        </p:nvPicPr>
        <p:blipFill rotWithShape="1">
          <a:blip r:embed="rId10" cstate="screen">
            <a:alphaModFix amt="50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rcRect/>
          <a:stretch/>
        </p:blipFill>
        <p:spPr>
          <a:xfrm>
            <a:off x="426091" y="1981361"/>
            <a:ext cx="1957394"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15" name="Picture 14">
            <a:extLst>
              <a:ext uri="{FF2B5EF4-FFF2-40B4-BE49-F238E27FC236}">
                <a16:creationId xmlns:a16="http://schemas.microsoft.com/office/drawing/2014/main" id="{5260A033-C1C2-DEE3-27F1-87B42AA3206F}"/>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5955" y="1816931"/>
            <a:ext cx="317665" cy="324211"/>
          </a:xfrm>
          <a:prstGeom prst="rect">
            <a:avLst/>
          </a:prstGeom>
        </p:spPr>
      </p:pic>
      <p:sp>
        <p:nvSpPr>
          <p:cNvPr id="17" name="Rectangle: Top Corners Rounded 16">
            <a:extLst>
              <a:ext uri="{FF2B5EF4-FFF2-40B4-BE49-F238E27FC236}">
                <a16:creationId xmlns:a16="http://schemas.microsoft.com/office/drawing/2014/main" id="{FD979194-8AE2-3EE5-B227-FEEFD4D872ED}"/>
              </a:ext>
              <a:ext uri="{C183D7F6-B498-43B3-948B-1728B52AA6E4}">
                <adec:decorative xmlns:adec="http://schemas.microsoft.com/office/drawing/2017/decorative" val="1"/>
              </a:ext>
            </a:extLst>
          </p:cNvPr>
          <p:cNvSpPr>
            <a:spLocks/>
          </p:cNvSpPr>
          <p:nvPr/>
        </p:nvSpPr>
        <p:spPr bwMode="auto">
          <a:xfrm flipV="1">
            <a:off x="2844754" y="2962230"/>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19" name="Picture 18">
            <a:extLst>
              <a:ext uri="{FF2B5EF4-FFF2-40B4-BE49-F238E27FC236}">
                <a16:creationId xmlns:a16="http://schemas.microsoft.com/office/drawing/2014/main" id="{07261054-A7DD-F2F6-124D-209BD867C413}"/>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2771173" y="1981361"/>
            <a:ext cx="1957394"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21" name="Picture 20">
            <a:extLst>
              <a:ext uri="{FF2B5EF4-FFF2-40B4-BE49-F238E27FC236}">
                <a16:creationId xmlns:a16="http://schemas.microsoft.com/office/drawing/2014/main" id="{211F2224-EE06-3940-D2EF-EBD42396CFD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91037" y="1816931"/>
            <a:ext cx="317665" cy="324211"/>
          </a:xfrm>
          <a:prstGeom prst="rect">
            <a:avLst/>
          </a:prstGeom>
        </p:spPr>
      </p:pic>
      <p:sp>
        <p:nvSpPr>
          <p:cNvPr id="23" name="Rectangle: Top Corners Rounded 22">
            <a:extLst>
              <a:ext uri="{FF2B5EF4-FFF2-40B4-BE49-F238E27FC236}">
                <a16:creationId xmlns:a16="http://schemas.microsoft.com/office/drawing/2014/main" id="{18FD59A9-58CC-EEC5-DA38-08BE53137916}"/>
              </a:ext>
              <a:ext uri="{C183D7F6-B498-43B3-948B-1728B52AA6E4}">
                <adec:decorative xmlns:adec="http://schemas.microsoft.com/office/drawing/2017/decorative" val="1"/>
              </a:ext>
            </a:extLst>
          </p:cNvPr>
          <p:cNvSpPr>
            <a:spLocks/>
          </p:cNvSpPr>
          <p:nvPr/>
        </p:nvSpPr>
        <p:spPr bwMode="auto">
          <a:xfrm flipV="1">
            <a:off x="7580320" y="4845238"/>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25" name="Picture 24">
            <a:extLst>
              <a:ext uri="{FF2B5EF4-FFF2-40B4-BE49-F238E27FC236}">
                <a16:creationId xmlns:a16="http://schemas.microsoft.com/office/drawing/2014/main" id="{27B87F71-868D-7D66-095D-FDA2FBED8E50}"/>
              </a:ext>
              <a:ext uri="{C183D7F6-B498-43B3-948B-1728B52AA6E4}">
                <adec:decorative xmlns:adec="http://schemas.microsoft.com/office/drawing/2017/decorative" val="1"/>
              </a:ext>
            </a:extLst>
          </p:cNvPr>
          <p:cNvPicPr>
            <a:picLocks noChangeAspect="1"/>
          </p:cNvPicPr>
          <p:nvPr/>
        </p:nvPicPr>
        <p:blipFill rotWithShape="1">
          <a:blip r:embed="rId12" cstate="screen">
            <a:alphaModFix amt="50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rcRect/>
          <a:stretch/>
        </p:blipFill>
        <p:spPr>
          <a:xfrm>
            <a:off x="7506738" y="3871200"/>
            <a:ext cx="1957395"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27" name="Picture 26">
            <a:extLst>
              <a:ext uri="{FF2B5EF4-FFF2-40B4-BE49-F238E27FC236}">
                <a16:creationId xmlns:a16="http://schemas.microsoft.com/office/drawing/2014/main" id="{2642261E-3B7A-0FFE-D882-5381736155DB}"/>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53075" y="3699938"/>
            <a:ext cx="264721" cy="270176"/>
          </a:xfrm>
          <a:prstGeom prst="rect">
            <a:avLst/>
          </a:prstGeom>
        </p:spPr>
      </p:pic>
      <p:sp>
        <p:nvSpPr>
          <p:cNvPr id="38" name="Rectangle: Top Corners Rounded 37">
            <a:extLst>
              <a:ext uri="{FF2B5EF4-FFF2-40B4-BE49-F238E27FC236}">
                <a16:creationId xmlns:a16="http://schemas.microsoft.com/office/drawing/2014/main" id="{82D9A608-D798-83D8-0D66-325C8817A1F5}"/>
              </a:ext>
              <a:ext uri="{C183D7F6-B498-43B3-948B-1728B52AA6E4}">
                <adec:decorative xmlns:adec="http://schemas.microsoft.com/office/drawing/2017/decorative" val="1"/>
              </a:ext>
            </a:extLst>
          </p:cNvPr>
          <p:cNvSpPr>
            <a:spLocks/>
          </p:cNvSpPr>
          <p:nvPr/>
        </p:nvSpPr>
        <p:spPr bwMode="auto">
          <a:xfrm flipV="1">
            <a:off x="2844420" y="4849513"/>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40" name="Picture 39">
            <a:extLst>
              <a:ext uri="{FF2B5EF4-FFF2-40B4-BE49-F238E27FC236}">
                <a16:creationId xmlns:a16="http://schemas.microsoft.com/office/drawing/2014/main" id="{7BCA0C83-DC2F-290F-B3AE-AC63E506DFAA}"/>
              </a:ext>
              <a:ext uri="{C183D7F6-B498-43B3-948B-1728B52AA6E4}">
                <adec:decorative xmlns:adec="http://schemas.microsoft.com/office/drawing/2017/decorative" val="1"/>
              </a:ext>
            </a:extLst>
          </p:cNvPr>
          <p:cNvPicPr>
            <a:picLocks noChangeAspect="1"/>
          </p:cNvPicPr>
          <p:nvPr/>
        </p:nvPicPr>
        <p:blipFill rotWithShape="1">
          <a:blip r:embed="rId7" cstate="screen">
            <a:alphaModFix amt="50000"/>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a:ext>
            </a:extLst>
          </a:blip>
          <a:srcRect/>
          <a:stretch/>
        </p:blipFill>
        <p:spPr>
          <a:xfrm>
            <a:off x="2770839" y="3857038"/>
            <a:ext cx="1957394"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42" name="Picture 41">
            <a:extLst>
              <a:ext uri="{FF2B5EF4-FFF2-40B4-BE49-F238E27FC236}">
                <a16:creationId xmlns:a16="http://schemas.microsoft.com/office/drawing/2014/main" id="{9989A589-5384-FABA-6E76-ACBB5F70181D}"/>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53815" y="3548746"/>
            <a:ext cx="591441" cy="603630"/>
          </a:xfrm>
          <a:prstGeom prst="rect">
            <a:avLst/>
          </a:prstGeom>
        </p:spPr>
      </p:pic>
      <p:sp>
        <p:nvSpPr>
          <p:cNvPr id="33" name="Rectangle: Top Corners Rounded 32">
            <a:extLst>
              <a:ext uri="{FF2B5EF4-FFF2-40B4-BE49-F238E27FC236}">
                <a16:creationId xmlns:a16="http://schemas.microsoft.com/office/drawing/2014/main" id="{6E050C8B-D3E5-B57A-8F4B-F332DFDC5DDB}"/>
              </a:ext>
              <a:ext uri="{C183D7F6-B498-43B3-948B-1728B52AA6E4}">
                <adec:decorative xmlns:adec="http://schemas.microsoft.com/office/drawing/2017/decorative" val="1"/>
              </a:ext>
            </a:extLst>
          </p:cNvPr>
          <p:cNvSpPr>
            <a:spLocks/>
          </p:cNvSpPr>
          <p:nvPr/>
        </p:nvSpPr>
        <p:spPr bwMode="auto">
          <a:xfrm flipV="1">
            <a:off x="7576206" y="2962229"/>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35" name="Picture 34">
            <a:extLst>
              <a:ext uri="{FF2B5EF4-FFF2-40B4-BE49-F238E27FC236}">
                <a16:creationId xmlns:a16="http://schemas.microsoft.com/office/drawing/2014/main" id="{D1840BAE-2FAC-D619-FF3C-CA9E6D0149A0}"/>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7502625" y="1981360"/>
            <a:ext cx="1957394" cy="976298"/>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37" name="Picture 36">
            <a:extLst>
              <a:ext uri="{FF2B5EF4-FFF2-40B4-BE49-F238E27FC236}">
                <a16:creationId xmlns:a16="http://schemas.microsoft.com/office/drawing/2014/main" id="{484A9BEA-E171-DF20-4085-B44689FFDE1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22489" y="1816930"/>
            <a:ext cx="317665" cy="324211"/>
          </a:xfrm>
          <a:prstGeom prst="rect">
            <a:avLst/>
          </a:prstGeom>
        </p:spPr>
      </p:pic>
      <p:pic>
        <p:nvPicPr>
          <p:cNvPr id="55" name="Picture 54">
            <a:extLst>
              <a:ext uri="{FF2B5EF4-FFF2-40B4-BE49-F238E27FC236}">
                <a16:creationId xmlns:a16="http://schemas.microsoft.com/office/drawing/2014/main" id="{926AA5CF-029F-0D29-0D12-8D197474F239}"/>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12775" y="3569385"/>
            <a:ext cx="591441" cy="603630"/>
          </a:xfrm>
          <a:prstGeom prst="rect">
            <a:avLst/>
          </a:prstGeom>
        </p:spPr>
      </p:pic>
      <p:sp>
        <p:nvSpPr>
          <p:cNvPr id="59" name="Rectangle: Top Corners Rounded 58">
            <a:extLst>
              <a:ext uri="{FF2B5EF4-FFF2-40B4-BE49-F238E27FC236}">
                <a16:creationId xmlns:a16="http://schemas.microsoft.com/office/drawing/2014/main" id="{4C176023-3D85-852C-CE86-694E5CFE7DEC}"/>
              </a:ext>
              <a:ext uri="{C183D7F6-B498-43B3-948B-1728B52AA6E4}">
                <adec:decorative xmlns:adec="http://schemas.microsoft.com/office/drawing/2017/decorative" val="1"/>
              </a:ext>
            </a:extLst>
          </p:cNvPr>
          <p:cNvSpPr>
            <a:spLocks/>
          </p:cNvSpPr>
          <p:nvPr/>
        </p:nvSpPr>
        <p:spPr bwMode="auto">
          <a:xfrm flipV="1">
            <a:off x="9920784" y="2987147"/>
            <a:ext cx="1810231" cy="417276"/>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61" name="Picture 60">
            <a:extLst>
              <a:ext uri="{FF2B5EF4-FFF2-40B4-BE49-F238E27FC236}">
                <a16:creationId xmlns:a16="http://schemas.microsoft.com/office/drawing/2014/main" id="{858DC619-1275-61C4-A200-200DDB559FD4}"/>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9847203" y="1977205"/>
            <a:ext cx="1957394" cy="1005236"/>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72" name="Rectangle: Top Corners Rounded 71">
            <a:extLst>
              <a:ext uri="{FF2B5EF4-FFF2-40B4-BE49-F238E27FC236}">
                <a16:creationId xmlns:a16="http://schemas.microsoft.com/office/drawing/2014/main" id="{D7BC96EE-493C-A970-50A2-6E951E5A120A}"/>
              </a:ext>
              <a:ext uri="{C183D7F6-B498-43B3-948B-1728B52AA6E4}">
                <adec:decorative xmlns:adec="http://schemas.microsoft.com/office/drawing/2017/decorative" val="1"/>
              </a:ext>
            </a:extLst>
          </p:cNvPr>
          <p:cNvSpPr>
            <a:spLocks/>
          </p:cNvSpPr>
          <p:nvPr/>
        </p:nvSpPr>
        <p:spPr bwMode="auto">
          <a:xfrm flipV="1">
            <a:off x="9934328" y="4845335"/>
            <a:ext cx="1810231" cy="419856"/>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74" name="Picture 73">
            <a:extLst>
              <a:ext uri="{FF2B5EF4-FFF2-40B4-BE49-F238E27FC236}">
                <a16:creationId xmlns:a16="http://schemas.microsoft.com/office/drawing/2014/main" id="{F9518FD1-0515-712B-295E-D6E4880F9E9B}"/>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9860747" y="3829147"/>
            <a:ext cx="1957394" cy="1011452"/>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78" name="Picture 77">
            <a:extLst>
              <a:ext uri="{FF2B5EF4-FFF2-40B4-BE49-F238E27FC236}">
                <a16:creationId xmlns:a16="http://schemas.microsoft.com/office/drawing/2014/main" id="{A1616FE6-BB72-148A-752E-27D157AB941B}"/>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506586" y="1652050"/>
            <a:ext cx="643236" cy="643236"/>
          </a:xfrm>
          <a:prstGeom prst="rect">
            <a:avLst/>
          </a:prstGeom>
        </p:spPr>
      </p:pic>
      <p:pic>
        <p:nvPicPr>
          <p:cNvPr id="80" name="Picture 79">
            <a:extLst>
              <a:ext uri="{FF2B5EF4-FFF2-40B4-BE49-F238E27FC236}">
                <a16:creationId xmlns:a16="http://schemas.microsoft.com/office/drawing/2014/main" id="{AD45EA66-5829-369F-7269-E8DC4B9CB3D7}"/>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690611" y="3674977"/>
            <a:ext cx="324754" cy="324754"/>
          </a:xfrm>
          <a:prstGeom prst="rect">
            <a:avLst/>
          </a:prstGeom>
        </p:spPr>
      </p:pic>
      <p:sp>
        <p:nvSpPr>
          <p:cNvPr id="44" name="Title 43">
            <a:extLst>
              <a:ext uri="{FF2B5EF4-FFF2-40B4-BE49-F238E27FC236}">
                <a16:creationId xmlns:a16="http://schemas.microsoft.com/office/drawing/2014/main" id="{F85BD8A7-73CE-2756-93D5-317091568F66}"/>
              </a:ext>
            </a:extLst>
          </p:cNvPr>
          <p:cNvSpPr>
            <a:spLocks noGrp="1"/>
          </p:cNvSpPr>
          <p:nvPr>
            <p:ph type="title"/>
          </p:nvPr>
        </p:nvSpPr>
        <p:spPr>
          <a:xfrm>
            <a:off x="588963" y="457200"/>
            <a:ext cx="11017250" cy="553998"/>
          </a:xfrm>
        </p:spPr>
        <p:txBody>
          <a:bodyPr/>
          <a:lstStyle/>
          <a:p>
            <a:pPr algn="ctr"/>
            <a:r>
              <a:rPr lang="en-US">
                <a:gradFill>
                  <a:gsLst>
                    <a:gs pos="2874">
                      <a:schemeClr val="accent1"/>
                    </a:gs>
                    <a:gs pos="71000">
                      <a:schemeClr val="accent4"/>
                    </a:gs>
                    <a:gs pos="100000">
                      <a:schemeClr val="accent2"/>
                    </a:gs>
                  </a:gsLst>
                  <a:lin ang="0" scaled="1"/>
                </a:gradFill>
                <a:ea typeface="+mj-ea"/>
                <a:cs typeface="+mj-cs"/>
              </a:rPr>
              <a:t>Agents in Microsoft 365</a:t>
            </a:r>
          </a:p>
        </p:txBody>
      </p:sp>
      <p:sp>
        <p:nvSpPr>
          <p:cNvPr id="14" name="TextBox 35">
            <a:extLst>
              <a:ext uri="{FF2B5EF4-FFF2-40B4-BE49-F238E27FC236}">
                <a16:creationId xmlns:a16="http://schemas.microsoft.com/office/drawing/2014/main" id="{3E71DD12-28AF-2BBD-3FD0-FB492B8A5546}"/>
              </a:ext>
            </a:extLst>
          </p:cNvPr>
          <p:cNvSpPr txBox="1">
            <a:spLocks/>
          </p:cNvSpPr>
          <p:nvPr/>
        </p:nvSpPr>
        <p:spPr>
          <a:xfrm>
            <a:off x="584812" y="2330480"/>
            <a:ext cx="1639950" cy="217684"/>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Researcher</a:t>
            </a:r>
          </a:p>
        </p:txBody>
      </p:sp>
      <p:sp>
        <p:nvSpPr>
          <p:cNvPr id="16" name="TextBox 73">
            <a:extLst>
              <a:ext uri="{FF2B5EF4-FFF2-40B4-BE49-F238E27FC236}">
                <a16:creationId xmlns:a16="http://schemas.microsoft.com/office/drawing/2014/main" id="{F4A86889-9EDB-AF69-9B10-E74CF2806602}"/>
              </a:ext>
            </a:extLst>
          </p:cNvPr>
          <p:cNvSpPr txBox="1"/>
          <p:nvPr/>
        </p:nvSpPr>
        <p:spPr>
          <a:xfrm>
            <a:off x="598335" y="2583003"/>
            <a:ext cx="1612905" cy="161583"/>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050" b="0" i="0" u="none" strike="noStrike" kern="1200" cap="none" normalizeH="0" baseline="0" noProof="0">
                <a:ln>
                  <a:noFill/>
                </a:ln>
                <a:solidFill>
                  <a:schemeClr val="tx2">
                    <a:lumMod val="50000"/>
                    <a:lumOff val="50000"/>
                  </a:schemeClr>
                </a:solidFill>
                <a:effectLst/>
                <a:uLnTx/>
                <a:uFillTx/>
              </a:rPr>
              <a:t>Advanced reasoning</a:t>
            </a:r>
          </a:p>
        </p:txBody>
      </p:sp>
      <p:sp>
        <p:nvSpPr>
          <p:cNvPr id="11" name="TextBox 34">
            <a:extLst>
              <a:ext uri="{FF2B5EF4-FFF2-40B4-BE49-F238E27FC236}">
                <a16:creationId xmlns:a16="http://schemas.microsoft.com/office/drawing/2014/main" id="{CFED995D-08D9-FA4C-5350-8EDF9DEDB1D2}"/>
              </a:ext>
            </a:extLst>
          </p:cNvPr>
          <p:cNvSpPr txBox="1"/>
          <p:nvPr/>
        </p:nvSpPr>
        <p:spPr>
          <a:xfrm>
            <a:off x="598335" y="3077137"/>
            <a:ext cx="1612905"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100" i="0" u="none" strike="noStrike" kern="1200" cap="none" normalizeH="0" baseline="0" noProof="0">
                <a:ln>
                  <a:noFill/>
                </a:ln>
                <a:solidFill>
                  <a:schemeClr val="accent1">
                    <a:lumMod val="75000"/>
                  </a:schemeClr>
                </a:solidFill>
                <a:effectLst/>
                <a:uLnTx/>
                <a:uFillTx/>
                <a:latin typeface="+mj-lt"/>
                <a:ea typeface="+mj-ea"/>
                <a:cs typeface="+mj-cs"/>
              </a:rPr>
              <a:t>Generally available</a:t>
            </a:r>
          </a:p>
        </p:txBody>
      </p:sp>
      <p:sp>
        <p:nvSpPr>
          <p:cNvPr id="20" name="TextBox 40">
            <a:extLst>
              <a:ext uri="{FF2B5EF4-FFF2-40B4-BE49-F238E27FC236}">
                <a16:creationId xmlns:a16="http://schemas.microsoft.com/office/drawing/2014/main" id="{160B5531-C09E-36E5-838E-A5874763066D}"/>
              </a:ext>
            </a:extLst>
          </p:cNvPr>
          <p:cNvSpPr txBox="1">
            <a:spLocks/>
          </p:cNvSpPr>
          <p:nvPr/>
        </p:nvSpPr>
        <p:spPr>
          <a:xfrm>
            <a:off x="2929894" y="2330480"/>
            <a:ext cx="1639950" cy="217684"/>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Analyst</a:t>
            </a:r>
          </a:p>
        </p:txBody>
      </p:sp>
      <p:sp>
        <p:nvSpPr>
          <p:cNvPr id="22" name="TextBox 74">
            <a:extLst>
              <a:ext uri="{FF2B5EF4-FFF2-40B4-BE49-F238E27FC236}">
                <a16:creationId xmlns:a16="http://schemas.microsoft.com/office/drawing/2014/main" id="{51A900B2-267F-0720-6DD0-8FDB6DB26DC4}"/>
              </a:ext>
            </a:extLst>
          </p:cNvPr>
          <p:cNvSpPr txBox="1"/>
          <p:nvPr/>
        </p:nvSpPr>
        <p:spPr>
          <a:xfrm>
            <a:off x="2943417" y="2583003"/>
            <a:ext cx="1612905" cy="161583"/>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050" b="0" i="0" u="none" strike="noStrike" kern="1200" cap="none" normalizeH="0" baseline="0" noProof="0">
                <a:ln>
                  <a:noFill/>
                </a:ln>
                <a:solidFill>
                  <a:schemeClr val="tx2">
                    <a:lumMod val="50000"/>
                    <a:lumOff val="50000"/>
                  </a:schemeClr>
                </a:solidFill>
                <a:effectLst/>
                <a:uLnTx/>
                <a:uFillTx/>
              </a:rPr>
              <a:t>Advanced reasoning</a:t>
            </a:r>
          </a:p>
        </p:txBody>
      </p:sp>
      <p:sp>
        <p:nvSpPr>
          <p:cNvPr id="18" name="TextBox 41">
            <a:extLst>
              <a:ext uri="{FF2B5EF4-FFF2-40B4-BE49-F238E27FC236}">
                <a16:creationId xmlns:a16="http://schemas.microsoft.com/office/drawing/2014/main" id="{77218AF5-A0AB-57C1-231B-E34C0BDD6957}"/>
              </a:ext>
            </a:extLst>
          </p:cNvPr>
          <p:cNvSpPr txBox="1">
            <a:spLocks/>
          </p:cNvSpPr>
          <p:nvPr/>
        </p:nvSpPr>
        <p:spPr>
          <a:xfrm>
            <a:off x="2951035" y="3077137"/>
            <a:ext cx="1597669"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100" i="0" u="none" strike="noStrike" kern="1200" cap="none" normalizeH="0" baseline="0" noProof="0">
                <a:ln>
                  <a:noFill/>
                </a:ln>
                <a:solidFill>
                  <a:schemeClr val="accent1">
                    <a:lumMod val="75000"/>
                  </a:schemeClr>
                </a:solidFill>
                <a:effectLst/>
                <a:uLnTx/>
                <a:uFillTx/>
                <a:latin typeface="+mj-lt"/>
                <a:ea typeface="+mj-ea"/>
                <a:cs typeface="+mj-cs"/>
              </a:rPr>
              <a:t>Generally available</a:t>
            </a:r>
          </a:p>
        </p:txBody>
      </p:sp>
      <p:sp>
        <p:nvSpPr>
          <p:cNvPr id="53" name="TextBox 46">
            <a:extLst>
              <a:ext uri="{FF2B5EF4-FFF2-40B4-BE49-F238E27FC236}">
                <a16:creationId xmlns:a16="http://schemas.microsoft.com/office/drawing/2014/main" id="{7EC15D39-FD65-FCC1-623E-7A43807786B3}"/>
              </a:ext>
            </a:extLst>
          </p:cNvPr>
          <p:cNvSpPr txBox="1">
            <a:spLocks/>
          </p:cNvSpPr>
          <p:nvPr/>
        </p:nvSpPr>
        <p:spPr>
          <a:xfrm>
            <a:off x="5288521" y="2330480"/>
            <a:ext cx="1639950" cy="215893"/>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Skills Agent</a:t>
            </a:r>
          </a:p>
        </p:txBody>
      </p:sp>
      <p:sp>
        <p:nvSpPr>
          <p:cNvPr id="51" name="TextBox 47">
            <a:extLst>
              <a:ext uri="{FF2B5EF4-FFF2-40B4-BE49-F238E27FC236}">
                <a16:creationId xmlns:a16="http://schemas.microsoft.com/office/drawing/2014/main" id="{3034409B-211A-6D4E-467A-60140A8F8068}"/>
              </a:ext>
            </a:extLst>
          </p:cNvPr>
          <p:cNvSpPr txBox="1">
            <a:spLocks/>
          </p:cNvSpPr>
          <p:nvPr/>
        </p:nvSpPr>
        <p:spPr>
          <a:xfrm>
            <a:off x="5261432" y="3077136"/>
            <a:ext cx="1667040"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100">
                <a:solidFill>
                  <a:schemeClr val="accent1">
                    <a:lumMod val="75000"/>
                  </a:schemeClr>
                </a:solidFill>
                <a:latin typeface="+mj-lt"/>
                <a:ea typeface="+mj-ea"/>
                <a:cs typeface="+mj-cs"/>
              </a:rPr>
              <a:t>Frontier</a:t>
            </a:r>
            <a:endParaRPr lang="en-US" sz="1100" i="0" u="none" strike="noStrike" kern="1200" cap="none" normalizeH="0" baseline="0" noProof="0">
              <a:ln>
                <a:noFill/>
              </a:ln>
              <a:solidFill>
                <a:schemeClr val="accent1">
                  <a:lumMod val="75000"/>
                </a:schemeClr>
              </a:solidFill>
              <a:effectLst/>
              <a:uLnTx/>
              <a:uFillTx/>
              <a:latin typeface="+mj-lt"/>
              <a:ea typeface="+mj-ea"/>
              <a:cs typeface="+mj-cs"/>
            </a:endParaRPr>
          </a:p>
        </p:txBody>
      </p:sp>
      <p:sp>
        <p:nvSpPr>
          <p:cNvPr id="36" name="TextBox 49">
            <a:extLst>
              <a:ext uri="{FF2B5EF4-FFF2-40B4-BE49-F238E27FC236}">
                <a16:creationId xmlns:a16="http://schemas.microsoft.com/office/drawing/2014/main" id="{814E5165-E87B-4DED-5C44-DA878902A223}"/>
              </a:ext>
            </a:extLst>
          </p:cNvPr>
          <p:cNvSpPr txBox="1">
            <a:spLocks/>
          </p:cNvSpPr>
          <p:nvPr/>
        </p:nvSpPr>
        <p:spPr>
          <a:xfrm>
            <a:off x="7674891" y="2330480"/>
            <a:ext cx="1639950" cy="215893"/>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400">
                <a:solidFill>
                  <a:schemeClr val="tx2"/>
                </a:solidFill>
                <a:latin typeface="+mj-lt"/>
                <a:ea typeface="+mj-ea"/>
                <a:cs typeface="+mj-cs"/>
              </a:rPr>
              <a:t>Surveys</a:t>
            </a:r>
            <a:r>
              <a:rPr kumimoji="0" lang="en-US" sz="1400" i="0" u="none" strike="noStrike" kern="1200" cap="none" normalizeH="0" baseline="0" noProof="0">
                <a:ln>
                  <a:noFill/>
                </a:ln>
                <a:solidFill>
                  <a:schemeClr val="tx2"/>
                </a:solidFill>
                <a:effectLst/>
                <a:uLnTx/>
                <a:uFillTx/>
                <a:latin typeface="+mj-lt"/>
                <a:ea typeface="+mj-ea"/>
                <a:cs typeface="+mj-cs"/>
              </a:rPr>
              <a:t> </a:t>
            </a:r>
            <a:r>
              <a:rPr lang="en-US" sz="1400">
                <a:solidFill>
                  <a:schemeClr val="tx2"/>
                </a:solidFill>
                <a:latin typeface="+mj-lt"/>
                <a:ea typeface="+mj-ea"/>
                <a:cs typeface="+mj-cs"/>
              </a:rPr>
              <a:t>Agent</a:t>
            </a:r>
            <a:endParaRPr kumimoji="0" lang="en-US" sz="1400" i="0" u="none" strike="noStrike" kern="1200" cap="none" normalizeH="0" baseline="0" noProof="0">
              <a:ln>
                <a:noFill/>
              </a:ln>
              <a:solidFill>
                <a:schemeClr val="tx2"/>
              </a:solidFill>
              <a:effectLst/>
              <a:uLnTx/>
              <a:uFillTx/>
              <a:latin typeface="+mj-lt"/>
              <a:ea typeface="+mj-ea"/>
              <a:cs typeface="+mj-cs"/>
            </a:endParaRPr>
          </a:p>
        </p:txBody>
      </p:sp>
      <p:sp>
        <p:nvSpPr>
          <p:cNvPr id="34" name="TextBox 37">
            <a:extLst>
              <a:ext uri="{FF2B5EF4-FFF2-40B4-BE49-F238E27FC236}">
                <a16:creationId xmlns:a16="http://schemas.microsoft.com/office/drawing/2014/main" id="{7BB77470-9D80-D34C-40AF-A70E20AEFD66}"/>
              </a:ext>
            </a:extLst>
          </p:cNvPr>
          <p:cNvSpPr txBox="1">
            <a:spLocks/>
          </p:cNvSpPr>
          <p:nvPr/>
        </p:nvSpPr>
        <p:spPr>
          <a:xfrm>
            <a:off x="7647802" y="3077135"/>
            <a:ext cx="1667040"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100">
                <a:solidFill>
                  <a:schemeClr val="accent1">
                    <a:lumMod val="75000"/>
                  </a:schemeClr>
                </a:solidFill>
                <a:latin typeface="+mj-lt"/>
                <a:ea typeface="+mj-ea"/>
                <a:cs typeface="+mj-cs"/>
              </a:rPr>
              <a:t>Frontier</a:t>
            </a:r>
            <a:endParaRPr lang="en-US" sz="1100" i="0" u="none" strike="noStrike" kern="1200" cap="none" normalizeH="0" baseline="0" noProof="0">
              <a:ln>
                <a:noFill/>
              </a:ln>
              <a:solidFill>
                <a:schemeClr val="accent1">
                  <a:lumMod val="75000"/>
                </a:schemeClr>
              </a:solidFill>
              <a:effectLst/>
              <a:uLnTx/>
              <a:uFillTx/>
              <a:latin typeface="+mj-lt"/>
              <a:ea typeface="+mj-ea"/>
              <a:cs typeface="+mj-cs"/>
            </a:endParaRPr>
          </a:p>
        </p:txBody>
      </p:sp>
      <p:sp>
        <p:nvSpPr>
          <p:cNvPr id="62" name="TextBox 49">
            <a:extLst>
              <a:ext uri="{FF2B5EF4-FFF2-40B4-BE49-F238E27FC236}">
                <a16:creationId xmlns:a16="http://schemas.microsoft.com/office/drawing/2014/main" id="{BA3B49A7-7B0A-A8A9-FC5E-D6F3BF60AD2B}"/>
              </a:ext>
            </a:extLst>
          </p:cNvPr>
          <p:cNvSpPr txBox="1">
            <a:spLocks/>
          </p:cNvSpPr>
          <p:nvPr/>
        </p:nvSpPr>
        <p:spPr>
          <a:xfrm>
            <a:off x="10019469" y="2330480"/>
            <a:ext cx="1639950" cy="218934"/>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Knowledge Agent</a:t>
            </a:r>
          </a:p>
        </p:txBody>
      </p:sp>
      <p:sp>
        <p:nvSpPr>
          <p:cNvPr id="60" name="TextBox 37">
            <a:extLst>
              <a:ext uri="{FF2B5EF4-FFF2-40B4-BE49-F238E27FC236}">
                <a16:creationId xmlns:a16="http://schemas.microsoft.com/office/drawing/2014/main" id="{A349F5A9-016F-B536-4139-5322F3286936}"/>
              </a:ext>
            </a:extLst>
          </p:cNvPr>
          <p:cNvSpPr txBox="1">
            <a:spLocks/>
          </p:cNvSpPr>
          <p:nvPr/>
        </p:nvSpPr>
        <p:spPr>
          <a:xfrm>
            <a:off x="9992380" y="3106775"/>
            <a:ext cx="1667040" cy="171661"/>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100" i="0" u="none" strike="noStrike" kern="1200" cap="none" normalizeH="0" baseline="0" noProof="0">
                <a:ln>
                  <a:noFill/>
                </a:ln>
                <a:solidFill>
                  <a:schemeClr val="accent1">
                    <a:lumMod val="75000"/>
                  </a:schemeClr>
                </a:solidFill>
                <a:effectLst/>
                <a:uLnTx/>
                <a:uFillTx/>
                <a:latin typeface="+mj-lt"/>
                <a:ea typeface="+mj-ea"/>
                <a:cs typeface="+mj-cs"/>
              </a:rPr>
              <a:t>Private Preview</a:t>
            </a:r>
          </a:p>
        </p:txBody>
      </p:sp>
      <p:sp>
        <p:nvSpPr>
          <p:cNvPr id="47" name="TextBox 5">
            <a:extLst>
              <a:ext uri="{FF2B5EF4-FFF2-40B4-BE49-F238E27FC236}">
                <a16:creationId xmlns:a16="http://schemas.microsoft.com/office/drawing/2014/main" id="{E60FDE5E-1D30-8734-4BC1-43AD45DF9E01}"/>
              </a:ext>
            </a:extLst>
          </p:cNvPr>
          <p:cNvSpPr txBox="1">
            <a:spLocks/>
          </p:cNvSpPr>
          <p:nvPr/>
        </p:nvSpPr>
        <p:spPr>
          <a:xfrm>
            <a:off x="795646" y="4283905"/>
            <a:ext cx="1218282" cy="21589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Meeting Agent</a:t>
            </a:r>
          </a:p>
        </p:txBody>
      </p:sp>
      <p:sp>
        <p:nvSpPr>
          <p:cNvPr id="45" name="TextBox 6">
            <a:extLst>
              <a:ext uri="{FF2B5EF4-FFF2-40B4-BE49-F238E27FC236}">
                <a16:creationId xmlns:a16="http://schemas.microsoft.com/office/drawing/2014/main" id="{9214436A-AAF5-5ADA-00F1-B777130827F6}"/>
              </a:ext>
            </a:extLst>
          </p:cNvPr>
          <p:cNvSpPr txBox="1">
            <a:spLocks/>
          </p:cNvSpPr>
          <p:nvPr/>
        </p:nvSpPr>
        <p:spPr>
          <a:xfrm>
            <a:off x="701123" y="4967601"/>
            <a:ext cx="1407329"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100" i="0" u="none" strike="noStrike" kern="1200" cap="none" normalizeH="0" baseline="0" noProof="0">
                <a:ln>
                  <a:noFill/>
                </a:ln>
                <a:solidFill>
                  <a:schemeClr val="accent1">
                    <a:lumMod val="75000"/>
                  </a:schemeClr>
                </a:solidFill>
                <a:effectLst/>
                <a:uLnTx/>
                <a:uFillTx/>
                <a:latin typeface="+mj-lt"/>
                <a:ea typeface="+mj-ea"/>
                <a:cs typeface="+mj-cs"/>
              </a:rPr>
              <a:t>Public preview</a:t>
            </a:r>
          </a:p>
        </p:txBody>
      </p:sp>
      <p:sp>
        <p:nvSpPr>
          <p:cNvPr id="41" name="TextBox 22">
            <a:extLst>
              <a:ext uri="{FF2B5EF4-FFF2-40B4-BE49-F238E27FC236}">
                <a16:creationId xmlns:a16="http://schemas.microsoft.com/office/drawing/2014/main" id="{87703169-B80D-E25D-1EF6-4B27C2B9984A}"/>
              </a:ext>
            </a:extLst>
          </p:cNvPr>
          <p:cNvSpPr txBox="1">
            <a:spLocks/>
          </p:cNvSpPr>
          <p:nvPr/>
        </p:nvSpPr>
        <p:spPr>
          <a:xfrm>
            <a:off x="3301048" y="4283905"/>
            <a:ext cx="896977" cy="21589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400">
                <a:solidFill>
                  <a:schemeClr val="tx2"/>
                </a:solidFill>
                <a:latin typeface="+mj-lt"/>
                <a:ea typeface="+mj-ea"/>
                <a:cs typeface="+mj-cs"/>
              </a:rPr>
              <a:t>Interpreter</a:t>
            </a:r>
            <a:endParaRPr lang="en-US" sz="1400" i="0" u="none" strike="noStrike" kern="1200" cap="none" normalizeH="0" baseline="0" noProof="0">
              <a:ln>
                <a:noFill/>
              </a:ln>
              <a:solidFill>
                <a:schemeClr val="tx2"/>
              </a:solidFill>
              <a:effectLst/>
              <a:uLnTx/>
              <a:uFillTx/>
              <a:latin typeface="+mj-lt"/>
              <a:ea typeface="+mj-ea"/>
              <a:cs typeface="+mj-cs"/>
            </a:endParaRPr>
          </a:p>
        </p:txBody>
      </p:sp>
      <p:sp>
        <p:nvSpPr>
          <p:cNvPr id="39" name="TextBox 20">
            <a:extLst>
              <a:ext uri="{FF2B5EF4-FFF2-40B4-BE49-F238E27FC236}">
                <a16:creationId xmlns:a16="http://schemas.microsoft.com/office/drawing/2014/main" id="{E3BF0253-AC39-C67B-BEA6-1C81F8B28A9A}"/>
              </a:ext>
            </a:extLst>
          </p:cNvPr>
          <p:cNvSpPr txBox="1">
            <a:spLocks/>
          </p:cNvSpPr>
          <p:nvPr/>
        </p:nvSpPr>
        <p:spPr>
          <a:xfrm>
            <a:off x="3045871" y="4953440"/>
            <a:ext cx="1407329"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a:solidFill>
                  <a:schemeClr val="accent1">
                    <a:lumMod val="75000"/>
                  </a:schemeClr>
                </a:solidFill>
                <a:latin typeface="+mj-lt"/>
                <a:ea typeface="+mj-ea"/>
                <a:cs typeface="+mj-cs"/>
              </a:rPr>
              <a:t>Generally available</a:t>
            </a:r>
            <a:endParaRPr lang="en-US" sz="1100" i="0" u="none" strike="noStrike" kern="1200" cap="none" normalizeH="0" baseline="0" noProof="0">
              <a:ln>
                <a:noFill/>
              </a:ln>
              <a:solidFill>
                <a:schemeClr val="accent1">
                  <a:lumMod val="75000"/>
                </a:schemeClr>
              </a:solidFill>
              <a:effectLst/>
              <a:uLnTx/>
              <a:uFillTx/>
              <a:latin typeface="+mj-lt"/>
              <a:ea typeface="+mj-ea"/>
              <a:cs typeface="+mj-cs"/>
            </a:endParaRPr>
          </a:p>
        </p:txBody>
      </p:sp>
      <p:sp>
        <p:nvSpPr>
          <p:cNvPr id="7" name="TextBox 16">
            <a:extLst>
              <a:ext uri="{FF2B5EF4-FFF2-40B4-BE49-F238E27FC236}">
                <a16:creationId xmlns:a16="http://schemas.microsoft.com/office/drawing/2014/main" id="{35E8CF83-ECDE-61FD-C13E-447CA8AE6C19}"/>
              </a:ext>
            </a:extLst>
          </p:cNvPr>
          <p:cNvSpPr txBox="1">
            <a:spLocks/>
          </p:cNvSpPr>
          <p:nvPr/>
        </p:nvSpPr>
        <p:spPr>
          <a:xfrm>
            <a:off x="5304436" y="4283009"/>
            <a:ext cx="1639950" cy="217684"/>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400">
                <a:solidFill>
                  <a:schemeClr val="tx2"/>
                </a:solidFill>
                <a:latin typeface="+mj-lt"/>
                <a:ea typeface="+mj-ea"/>
                <a:cs typeface="+mj-cs"/>
              </a:rPr>
              <a:t>Channel</a:t>
            </a:r>
            <a:r>
              <a:rPr kumimoji="0" lang="en-US" sz="1400" i="0" u="none" strike="noStrike" kern="1200" cap="none" normalizeH="0" baseline="0" noProof="0">
                <a:ln>
                  <a:noFill/>
                </a:ln>
                <a:solidFill>
                  <a:schemeClr val="tx2"/>
                </a:solidFill>
                <a:effectLst/>
                <a:uLnTx/>
                <a:uFillTx/>
                <a:latin typeface="+mj-lt"/>
                <a:ea typeface="+mj-ea"/>
                <a:cs typeface="+mj-cs"/>
              </a:rPr>
              <a:t> </a:t>
            </a:r>
            <a:r>
              <a:rPr lang="en-US" sz="1400">
                <a:solidFill>
                  <a:schemeClr val="tx2"/>
                </a:solidFill>
                <a:latin typeface="+mj-lt"/>
                <a:ea typeface="+mj-ea"/>
                <a:cs typeface="+mj-cs"/>
              </a:rPr>
              <a:t>A</a:t>
            </a:r>
            <a:r>
              <a:rPr kumimoji="0" lang="en-US" sz="1400" i="0" u="none" strike="noStrike" kern="1200" cap="none" normalizeH="0" baseline="0" noProof="0">
                <a:ln>
                  <a:noFill/>
                </a:ln>
                <a:solidFill>
                  <a:schemeClr val="tx2"/>
                </a:solidFill>
                <a:effectLst/>
                <a:uLnTx/>
                <a:uFillTx/>
                <a:latin typeface="+mj-lt"/>
                <a:ea typeface="+mj-ea"/>
                <a:cs typeface="+mj-cs"/>
              </a:rPr>
              <a:t>gent</a:t>
            </a:r>
          </a:p>
        </p:txBody>
      </p:sp>
      <p:sp>
        <p:nvSpPr>
          <p:cNvPr id="4" name="TextBox 17">
            <a:extLst>
              <a:ext uri="{FF2B5EF4-FFF2-40B4-BE49-F238E27FC236}">
                <a16:creationId xmlns:a16="http://schemas.microsoft.com/office/drawing/2014/main" id="{2E543F12-01BC-5BAC-471B-6B541BEA70CF}"/>
              </a:ext>
            </a:extLst>
          </p:cNvPr>
          <p:cNvSpPr txBox="1">
            <a:spLocks/>
          </p:cNvSpPr>
          <p:nvPr/>
        </p:nvSpPr>
        <p:spPr>
          <a:xfrm>
            <a:off x="5325576" y="4967601"/>
            <a:ext cx="1597669"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100" i="0" u="none" strike="noStrike" kern="1200" cap="none" normalizeH="0" baseline="0" noProof="0">
                <a:ln>
                  <a:noFill/>
                </a:ln>
                <a:solidFill>
                  <a:schemeClr val="accent1">
                    <a:lumMod val="75000"/>
                  </a:schemeClr>
                </a:solidFill>
                <a:effectLst/>
                <a:uLnTx/>
                <a:uFillTx/>
                <a:latin typeface="+mj-lt"/>
                <a:ea typeface="+mj-ea"/>
                <a:cs typeface="+mj-cs"/>
              </a:rPr>
              <a:t>Public preview</a:t>
            </a:r>
          </a:p>
        </p:txBody>
      </p:sp>
      <p:sp>
        <p:nvSpPr>
          <p:cNvPr id="26" name="TextBox 29">
            <a:extLst>
              <a:ext uri="{FF2B5EF4-FFF2-40B4-BE49-F238E27FC236}">
                <a16:creationId xmlns:a16="http://schemas.microsoft.com/office/drawing/2014/main" id="{CF74B716-99AE-4E24-FC27-FE49909931F3}"/>
              </a:ext>
            </a:extLst>
          </p:cNvPr>
          <p:cNvSpPr txBox="1">
            <a:spLocks/>
          </p:cNvSpPr>
          <p:nvPr/>
        </p:nvSpPr>
        <p:spPr>
          <a:xfrm>
            <a:off x="7809354" y="4283905"/>
            <a:ext cx="1352166" cy="21589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Project Manager</a:t>
            </a:r>
          </a:p>
        </p:txBody>
      </p:sp>
      <p:sp>
        <p:nvSpPr>
          <p:cNvPr id="24" name="TextBox 27">
            <a:extLst>
              <a:ext uri="{FF2B5EF4-FFF2-40B4-BE49-F238E27FC236}">
                <a16:creationId xmlns:a16="http://schemas.microsoft.com/office/drawing/2014/main" id="{DDD68C3F-2271-4C40-50A7-C40E5B475292}"/>
              </a:ext>
            </a:extLst>
          </p:cNvPr>
          <p:cNvSpPr txBox="1">
            <a:spLocks/>
          </p:cNvSpPr>
          <p:nvPr/>
        </p:nvSpPr>
        <p:spPr>
          <a:xfrm>
            <a:off x="7650311" y="4960145"/>
            <a:ext cx="1670250"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100" i="0" u="none" strike="noStrike" kern="1200" cap="none" normalizeH="0" baseline="0" noProof="0">
                <a:ln>
                  <a:noFill/>
                </a:ln>
                <a:solidFill>
                  <a:schemeClr val="accent1">
                    <a:lumMod val="75000"/>
                  </a:schemeClr>
                </a:solidFill>
                <a:effectLst/>
                <a:uLnTx/>
                <a:uFillTx/>
                <a:latin typeface="+mj-lt"/>
                <a:ea typeface="+mj-ea"/>
                <a:cs typeface="+mj-cs"/>
              </a:rPr>
              <a:t>Public preview</a:t>
            </a:r>
          </a:p>
        </p:txBody>
      </p:sp>
      <p:sp>
        <p:nvSpPr>
          <p:cNvPr id="75" name="TextBox 49">
            <a:extLst>
              <a:ext uri="{FF2B5EF4-FFF2-40B4-BE49-F238E27FC236}">
                <a16:creationId xmlns:a16="http://schemas.microsoft.com/office/drawing/2014/main" id="{4E02D887-33AD-04E3-142B-16BE26B97813}"/>
              </a:ext>
            </a:extLst>
          </p:cNvPr>
          <p:cNvSpPr txBox="1">
            <a:spLocks/>
          </p:cNvSpPr>
          <p:nvPr/>
        </p:nvSpPr>
        <p:spPr>
          <a:xfrm>
            <a:off x="10033013" y="4281707"/>
            <a:ext cx="1639950" cy="220288"/>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Community </a:t>
            </a:r>
            <a:r>
              <a:rPr lang="en-US" sz="1400">
                <a:solidFill>
                  <a:schemeClr val="tx2"/>
                </a:solidFill>
                <a:latin typeface="+mj-lt"/>
                <a:ea typeface="+mj-ea"/>
                <a:cs typeface="+mj-cs"/>
              </a:rPr>
              <a:t>Agent</a:t>
            </a:r>
            <a:endParaRPr kumimoji="0" lang="en-US" sz="1400" i="0" u="none" strike="noStrike" kern="1200" cap="none" normalizeH="0" baseline="0" noProof="0">
              <a:ln>
                <a:noFill/>
              </a:ln>
              <a:solidFill>
                <a:schemeClr val="tx2"/>
              </a:solidFill>
              <a:effectLst/>
              <a:uLnTx/>
              <a:uFillTx/>
              <a:latin typeface="+mj-lt"/>
              <a:ea typeface="+mj-ea"/>
              <a:cs typeface="+mj-cs"/>
            </a:endParaRPr>
          </a:p>
        </p:txBody>
      </p:sp>
      <p:sp>
        <p:nvSpPr>
          <p:cNvPr id="73" name="TextBox 37">
            <a:extLst>
              <a:ext uri="{FF2B5EF4-FFF2-40B4-BE49-F238E27FC236}">
                <a16:creationId xmlns:a16="http://schemas.microsoft.com/office/drawing/2014/main" id="{FA1EE70B-B38F-64B6-77B2-797C7CF56C09}"/>
              </a:ext>
            </a:extLst>
          </p:cNvPr>
          <p:cNvSpPr txBox="1">
            <a:spLocks/>
          </p:cNvSpPr>
          <p:nvPr/>
        </p:nvSpPr>
        <p:spPr>
          <a:xfrm>
            <a:off x="10005924" y="4965702"/>
            <a:ext cx="1667040" cy="172723"/>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100" i="0" u="none" strike="noStrike" kern="1200" cap="none" normalizeH="0" baseline="0" noProof="0">
                <a:ln>
                  <a:noFill/>
                </a:ln>
                <a:solidFill>
                  <a:schemeClr val="accent1">
                    <a:lumMod val="75000"/>
                  </a:schemeClr>
                </a:solidFill>
                <a:effectLst/>
                <a:uLnTx/>
                <a:uFillTx/>
                <a:latin typeface="+mj-lt"/>
                <a:ea typeface="+mj-ea"/>
                <a:cs typeface="+mj-cs"/>
              </a:rPr>
              <a:t>Public Preview</a:t>
            </a:r>
          </a:p>
        </p:txBody>
      </p:sp>
    </p:spTree>
    <p:extLst>
      <p:ext uri="{BB962C8B-B14F-4D97-AF65-F5344CB8AC3E}">
        <p14:creationId xmlns:p14="http://schemas.microsoft.com/office/powerpoint/2010/main" val="1946571338"/>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AAA62-39A3-A389-8C2A-F52AB59A2A19}"/>
            </a:ext>
          </a:extLst>
        </p:cNvPr>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9BA1D241-F1C7-7996-1EFF-C85BF198CABE}"/>
              </a:ext>
              <a:ext uri="{C183D7F6-B498-43B3-948B-1728B52AA6E4}">
                <adec:decorative xmlns:adec="http://schemas.microsoft.com/office/drawing/2017/decorative" val="1"/>
              </a:ext>
            </a:extLst>
          </p:cNvPr>
          <p:cNvSpPr/>
          <p:nvPr/>
        </p:nvSpPr>
        <p:spPr bwMode="auto">
          <a:xfrm rot="16200000">
            <a:off x="6026723" y="-320101"/>
            <a:ext cx="4832352" cy="7498201"/>
          </a:xfrm>
          <a:prstGeom prst="round2SameRect">
            <a:avLst>
              <a:gd name="adj1" fmla="val 4693"/>
              <a:gd name="adj2" fmla="val 0"/>
            </a:avLst>
          </a:prstGeom>
          <a:solidFill>
            <a:schemeClr val="bg1"/>
          </a:solidFill>
          <a:ln w="6350">
            <a:noFill/>
            <a:headEnd type="none" w="med" len="med"/>
            <a:tailEnd type="none" w="med" len="med"/>
          </a:ln>
          <a:effectLst>
            <a:outerShdw blurRad="1905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3" name="Rectangle 2">
            <a:extLst>
              <a:ext uri="{FF2B5EF4-FFF2-40B4-BE49-F238E27FC236}">
                <a16:creationId xmlns:a16="http://schemas.microsoft.com/office/drawing/2014/main" id="{98DB1B8F-079B-8347-72D2-6AE76A377DFF}"/>
              </a:ext>
              <a:ext uri="{C183D7F6-B498-43B3-948B-1728B52AA6E4}">
                <adec:decorative xmlns:adec="http://schemas.microsoft.com/office/drawing/2017/decorative" val="1"/>
              </a:ext>
            </a:extLst>
          </p:cNvPr>
          <p:cNvSpPr/>
          <p:nvPr/>
        </p:nvSpPr>
        <p:spPr bwMode="auto">
          <a:xfrm>
            <a:off x="-1" y="1152850"/>
            <a:ext cx="4693797" cy="4552298"/>
          </a:xfrm>
          <a:prstGeom prst="rect">
            <a:avLst/>
          </a:prstGeom>
          <a:solidFill>
            <a:schemeClr val="accent1">
              <a:lumMod val="20000"/>
              <a:lumOff val="80000"/>
              <a:alpha val="20000"/>
            </a:schemeClr>
          </a:solidFill>
          <a:ln w="9525" cap="flat" cmpd="sng">
            <a:noFill/>
            <a:prstDash val="solid"/>
            <a:round/>
            <a:headEnd type="none" w="sm" len="sm"/>
            <a:tailEnd type="none" w="sm" len="sm"/>
          </a:ln>
        </p:spPr>
        <p:txBody>
          <a:bodyPr spcFirstLastPara="1" wrap="square" lIns="182880" tIns="182880" rIns="91440" bIns="0" anchor="ctr" anchorCtr="0">
            <a:noAutofit/>
          </a:bodyPr>
          <a:lstStyle/>
          <a:p>
            <a:pPr fontAlgn="base">
              <a:spcBef>
                <a:spcPct val="0"/>
              </a:spcBef>
              <a:spcAft>
                <a:spcPct val="0"/>
              </a:spcAft>
              <a:buClr>
                <a:srgbClr val="000000"/>
              </a:buClr>
              <a:buSzPts val="500"/>
            </a:pPr>
            <a:endParaRPr lang="en-GB" sz="1400">
              <a:solidFill>
                <a:srgbClr val="000000"/>
              </a:solidFill>
            </a:endParaRPr>
          </a:p>
        </p:txBody>
      </p:sp>
      <p:sp>
        <p:nvSpPr>
          <p:cNvPr id="13" name="Title 12">
            <a:extLst>
              <a:ext uri="{FF2B5EF4-FFF2-40B4-BE49-F238E27FC236}">
                <a16:creationId xmlns:a16="http://schemas.microsoft.com/office/drawing/2014/main" id="{E01FB0C5-2245-6C69-6470-662DA12B4E9B}"/>
              </a:ext>
            </a:extLst>
          </p:cNvPr>
          <p:cNvSpPr>
            <a:spLocks noGrp="1"/>
          </p:cNvSpPr>
          <p:nvPr>
            <p:ph type="title"/>
          </p:nvPr>
        </p:nvSpPr>
        <p:spPr>
          <a:xfrm>
            <a:off x="588263" y="457200"/>
            <a:ext cx="11018520" cy="553998"/>
          </a:xfrm>
        </p:spPr>
        <p:txBody>
          <a:bodyPr/>
          <a:lstStyle/>
          <a:p>
            <a:r>
              <a:rPr lang="en-US">
                <a:ea typeface="+mj-ea"/>
                <a:cs typeface="+mj-cs"/>
              </a:rPr>
              <a:t>Researcher</a:t>
            </a:r>
          </a:p>
        </p:txBody>
      </p:sp>
      <p:sp>
        <p:nvSpPr>
          <p:cNvPr id="35" name="Text Placeholder 34">
            <a:extLst>
              <a:ext uri="{FF2B5EF4-FFF2-40B4-BE49-F238E27FC236}">
                <a16:creationId xmlns:a16="http://schemas.microsoft.com/office/drawing/2014/main" id="{FE893C5B-AB21-92CD-CF54-6E06B219298D}"/>
              </a:ext>
            </a:extLst>
          </p:cNvPr>
          <p:cNvSpPr>
            <a:spLocks noGrp="1"/>
          </p:cNvSpPr>
          <p:nvPr>
            <p:ph type="body" sz="quarter" idx="11"/>
          </p:nvPr>
        </p:nvSpPr>
        <p:spPr/>
        <p:txBody>
          <a:bodyPr/>
          <a:lstStyle/>
          <a:p>
            <a:r>
              <a:rPr lang="en-GB">
                <a:solidFill>
                  <a:schemeClr val="accent1"/>
                </a:solidFill>
                <a:latin typeface="+mj-lt"/>
                <a:ea typeface="+mj-ea"/>
                <a:cs typeface="+mj-cs"/>
              </a:rPr>
              <a:t>Copilot Chat</a:t>
            </a:r>
          </a:p>
        </p:txBody>
      </p:sp>
      <p:sp>
        <p:nvSpPr>
          <p:cNvPr id="18" name="TextBox 17">
            <a:extLst>
              <a:ext uri="{FF2B5EF4-FFF2-40B4-BE49-F238E27FC236}">
                <a16:creationId xmlns:a16="http://schemas.microsoft.com/office/drawing/2014/main" id="{790D913D-E90B-2711-00BF-82D9CE9B7B64}"/>
              </a:ext>
            </a:extLst>
          </p:cNvPr>
          <p:cNvSpPr txBox="1">
            <a:spLocks/>
          </p:cNvSpPr>
          <p:nvPr/>
        </p:nvSpPr>
        <p:spPr>
          <a:xfrm>
            <a:off x="588263" y="1305341"/>
            <a:ext cx="3813318" cy="4247317"/>
          </a:xfrm>
          <a:prstGeom prst="rect">
            <a:avLst/>
          </a:prstGeom>
          <a:noFill/>
        </p:spPr>
        <p:txBody>
          <a:bodyPr vert="horz" wrap="square" lIns="0" tIns="0" rIns="0" bIns="0" rtlCol="0">
            <a:spAutoFit/>
          </a:bodyPr>
          <a:lstStyle/>
          <a:p>
            <a:pPr marL="209550" marR="0" lvl="0" indent="-209550"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i="0" u="none" strike="noStrike" kern="1200" cap="none" spc="0" normalizeH="0" baseline="0" noProof="0">
                <a:ln>
                  <a:noFill/>
                </a:ln>
                <a:solidFill>
                  <a:schemeClr val="accent1"/>
                </a:solidFill>
                <a:effectLst/>
                <a:uLnTx/>
                <a:uFillTx/>
                <a:latin typeface="+mj-lt"/>
                <a:ea typeface="+mj-ea"/>
                <a:cs typeface="+mj-cs"/>
              </a:rPr>
              <a:t>Researcher</a:t>
            </a:r>
            <a:r>
              <a:rPr kumimoji="0" lang="en-US" sz="1600" i="0" u="none" strike="noStrike" kern="1200" cap="none" spc="0" normalizeH="0" baseline="0" noProof="0">
                <a:ln>
                  <a:noFill/>
                </a:ln>
                <a:solidFill>
                  <a:srgbClr val="C03BC4"/>
                </a:solidFill>
                <a:effectLst/>
                <a:uLnTx/>
                <a:uFillTx/>
                <a:latin typeface="+mj-lt"/>
                <a:ea typeface="+mj-ea"/>
                <a:cs typeface="+mj-cs"/>
              </a:rPr>
              <a:t> </a:t>
            </a:r>
            <a:r>
              <a:rPr kumimoji="0" lang="en-US" sz="1600" b="0" i="0" u="none" strike="noStrike" kern="1200" cap="none" spc="0" normalizeH="0" baseline="0" noProof="0">
                <a:ln>
                  <a:noFill/>
                </a:ln>
                <a:solidFill>
                  <a:schemeClr val="tx2"/>
                </a:solidFill>
                <a:effectLst/>
                <a:uLnTx/>
                <a:uFillTx/>
              </a:rPr>
              <a:t>gives organizations the capability they’d expect from a highly paid strategist or researcher.</a:t>
            </a:r>
          </a:p>
          <a:p>
            <a:pPr marL="209550" marR="0" lvl="0" indent="-209550"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chemeClr val="tx2"/>
                </a:solidFill>
                <a:effectLst/>
                <a:uLnTx/>
                <a:uFillTx/>
              </a:rPr>
              <a:t>Combines the most advanced deep reasoning models with Copilot Chat’s web- and work-grounding, as well as its agent ecosystem.</a:t>
            </a:r>
          </a:p>
          <a:p>
            <a:pPr marL="209550" marR="0" lvl="0" indent="-209550"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i="0" u="none" strike="noStrike" kern="1200" cap="none" spc="0" normalizeH="0" baseline="0" noProof="0">
                <a:ln>
                  <a:noFill/>
                </a:ln>
                <a:solidFill>
                  <a:schemeClr val="accent1"/>
                </a:solidFill>
                <a:effectLst/>
                <a:uLnTx/>
                <a:uFillTx/>
                <a:latin typeface="+mj-lt"/>
                <a:ea typeface="+mj-ea"/>
                <a:cs typeface="+mj-cs"/>
              </a:rPr>
              <a:t>Provides</a:t>
            </a:r>
            <a:r>
              <a:rPr kumimoji="0" lang="en-US" sz="1600" b="0" i="0" u="none" strike="noStrike" kern="1200" cap="none" spc="0" normalizeH="0" baseline="0" noProof="0">
                <a:ln>
                  <a:noFill/>
                </a:ln>
                <a:solidFill>
                  <a:srgbClr val="091F2C"/>
                </a:solidFill>
                <a:effectLst/>
                <a:uLnTx/>
                <a:uFillTx/>
              </a:rPr>
              <a:t> </a:t>
            </a:r>
            <a:r>
              <a:rPr kumimoji="0" lang="en-US" sz="1600" b="0" i="0" u="none" strike="noStrike" kern="1200" cap="none" spc="0" normalizeH="0" baseline="0" noProof="0">
                <a:ln>
                  <a:noFill/>
                </a:ln>
                <a:solidFill>
                  <a:schemeClr val="tx2"/>
                </a:solidFill>
                <a:effectLst/>
                <a:uLnTx/>
                <a:uFillTx/>
              </a:rPr>
              <a:t>well-reasoned responses to complex prompts with the data that matters most.​</a:t>
            </a:r>
          </a:p>
          <a:p>
            <a:pPr marL="209550" marR="0" lvl="0" indent="-209550"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chemeClr val="tx2"/>
                </a:solidFill>
                <a:effectLst/>
                <a:uLnTx/>
                <a:uFillTx/>
              </a:rPr>
              <a:t>Gives users </a:t>
            </a:r>
            <a:r>
              <a:rPr kumimoji="0" lang="en-US" sz="1600" i="0" u="none" strike="noStrike" kern="1200" cap="none" spc="0" normalizeH="0" baseline="0" noProof="0">
                <a:ln>
                  <a:noFill/>
                </a:ln>
                <a:solidFill>
                  <a:schemeClr val="accent1"/>
                </a:solidFill>
                <a:effectLst/>
                <a:uLnTx/>
                <a:uFillTx/>
                <a:latin typeface="+mj-lt"/>
                <a:ea typeface="+mj-ea"/>
                <a:cs typeface="+mj-cs"/>
              </a:rPr>
              <a:t>a thought partner </a:t>
            </a:r>
            <a:r>
              <a:rPr kumimoji="0" lang="en-US" sz="1600" b="0" i="0" u="none" strike="noStrike" kern="1200" cap="none" spc="0" normalizeH="0" baseline="0" noProof="0">
                <a:ln>
                  <a:noFill/>
                </a:ln>
                <a:solidFill>
                  <a:schemeClr val="tx2"/>
                </a:solidFill>
                <a:effectLst/>
                <a:uLnTx/>
                <a:uFillTx/>
              </a:rPr>
              <a:t>that can perform advanced reasoning grounded in their unique context.</a:t>
            </a:r>
          </a:p>
          <a:p>
            <a:pPr marL="209550" marR="0" lvl="0" indent="-209550" algn="l" defTabSz="914400" rtl="0" eaLnBrk="1" fontAlgn="auto" latinLnBrk="0" hangingPunct="1">
              <a:lnSpc>
                <a:spcPct val="100000"/>
              </a:lnSpc>
              <a:spcBef>
                <a:spcPts val="0"/>
              </a:spcBef>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chemeClr val="tx2"/>
                </a:solidFill>
                <a:effectLst/>
                <a:uLnTx/>
                <a:uFillTx/>
              </a:rPr>
              <a:t>Gives organizations </a:t>
            </a:r>
            <a:r>
              <a:rPr kumimoji="0" lang="en-US" sz="1600" i="0" u="none" strike="noStrike" kern="1200" cap="none" spc="0" normalizeH="0" baseline="0" noProof="0">
                <a:ln>
                  <a:noFill/>
                </a:ln>
                <a:solidFill>
                  <a:schemeClr val="accent1"/>
                </a:solidFill>
                <a:effectLst/>
                <a:uLnTx/>
                <a:uFillTx/>
                <a:latin typeface="+mj-lt"/>
                <a:ea typeface="+mj-ea"/>
                <a:cs typeface="+mj-cs"/>
              </a:rPr>
              <a:t>on-demand access </a:t>
            </a:r>
            <a:r>
              <a:rPr kumimoji="0" lang="en-US" sz="1600" b="0" i="0" u="none" strike="noStrike" kern="1200" cap="none" spc="0" normalizeH="0" baseline="0" noProof="0">
                <a:ln>
                  <a:noFill/>
                </a:ln>
                <a:solidFill>
                  <a:schemeClr val="tx2"/>
                </a:solidFill>
                <a:effectLst/>
                <a:uLnTx/>
                <a:uFillTx/>
              </a:rPr>
              <a:t>to the types of work they typically expect from highly paid employees.</a:t>
            </a:r>
          </a:p>
        </p:txBody>
      </p:sp>
      <p:pic>
        <p:nvPicPr>
          <p:cNvPr id="10" name="Picture Placeholder 10" descr="A screen capture displaying a research application interface with a sidebar for navigation and a main section showing the &quot;Researcher&quot; tab with a search bar and prompt suggestions for tasks like preparing for meetings and creating reports.">
            <a:extLst>
              <a:ext uri="{FF2B5EF4-FFF2-40B4-BE49-F238E27FC236}">
                <a16:creationId xmlns:a16="http://schemas.microsoft.com/office/drawing/2014/main" id="{9D59E74E-E5C9-FB2D-21F3-FDCEDB8AFD06}"/>
              </a:ext>
            </a:extLst>
          </p:cNvPr>
          <p:cNvPicPr>
            <a:picLocks/>
          </p:cNvPicPr>
          <p:nvPr/>
        </p:nvPicPr>
        <p:blipFill rotWithShape="1">
          <a:blip r:embed="rId3" cstate="screen">
            <a:extLst>
              <a:ext uri="{28A0092B-C50C-407E-A947-70E740481C1C}">
                <a14:useLocalDpi xmlns:a14="http://schemas.microsoft.com/office/drawing/2010/main"/>
              </a:ext>
            </a:extLst>
          </a:blip>
          <a:srcRect t="-6100" b="-6100"/>
          <a:stretch>
            <a:fillRect/>
          </a:stretch>
        </p:blipFill>
        <p:spPr>
          <a:xfrm>
            <a:off x="4840234" y="1152853"/>
            <a:ext cx="7212904" cy="4552295"/>
          </a:xfrm>
          <a:prstGeom prst="roundRect">
            <a:avLst>
              <a:gd name="adj" fmla="val 3276"/>
            </a:avLst>
          </a:prstGeom>
          <a:ln>
            <a:solidFill>
              <a:schemeClr val="bg1">
                <a:lumMod val="75000"/>
              </a:schemeClr>
            </a:solidFill>
          </a:ln>
        </p:spPr>
      </p:pic>
      <p:sp>
        <p:nvSpPr>
          <p:cNvPr id="6" name="Title 20">
            <a:extLst>
              <a:ext uri="{FF2B5EF4-FFF2-40B4-BE49-F238E27FC236}">
                <a16:creationId xmlns:a16="http://schemas.microsoft.com/office/drawing/2014/main" id="{C0172107-604E-13EC-625A-D675743F24A9}"/>
              </a:ext>
            </a:extLst>
          </p:cNvPr>
          <p:cNvSpPr txBox="1">
            <a:spLocks/>
          </p:cNvSpPr>
          <p:nvPr/>
        </p:nvSpPr>
        <p:spPr>
          <a:xfrm>
            <a:off x="417054" y="5921375"/>
            <a:ext cx="2411872" cy="443151"/>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600" spc="0">
                <a:solidFill>
                  <a:schemeClr val="bg1"/>
                </a:solidFill>
                <a:ea typeface="+mj-ea"/>
                <a:cs typeface="+mj-cs"/>
              </a:rPr>
              <a:t>Generally available</a:t>
            </a:r>
          </a:p>
        </p:txBody>
      </p:sp>
    </p:spTree>
    <p:extLst>
      <p:ext uri="{BB962C8B-B14F-4D97-AF65-F5344CB8AC3E}">
        <p14:creationId xmlns:p14="http://schemas.microsoft.com/office/powerpoint/2010/main" val="1965208247"/>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ACC9C-386A-3C48-510A-94F0BE327105}"/>
            </a:ext>
          </a:extLst>
        </p:cNvPr>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77C9B2BA-0945-F0F2-027C-8C2E2FCB3C09}"/>
              </a:ext>
              <a:ext uri="{C183D7F6-B498-43B3-948B-1728B52AA6E4}">
                <adec:decorative xmlns:adec="http://schemas.microsoft.com/office/drawing/2017/decorative" val="1"/>
              </a:ext>
            </a:extLst>
          </p:cNvPr>
          <p:cNvSpPr/>
          <p:nvPr/>
        </p:nvSpPr>
        <p:spPr bwMode="auto">
          <a:xfrm rot="16200000">
            <a:off x="6026723" y="-320101"/>
            <a:ext cx="4832352" cy="7498201"/>
          </a:xfrm>
          <a:prstGeom prst="round2SameRect">
            <a:avLst>
              <a:gd name="adj1" fmla="val 4693"/>
              <a:gd name="adj2" fmla="val 0"/>
            </a:avLst>
          </a:prstGeom>
          <a:solidFill>
            <a:schemeClr val="bg1"/>
          </a:solidFill>
          <a:ln w="6350">
            <a:noFill/>
            <a:headEnd type="none" w="med" len="med"/>
            <a:tailEnd type="none" w="med" len="med"/>
          </a:ln>
          <a:effectLst>
            <a:outerShdw blurRad="1905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3" name="Rectangle 2">
            <a:extLst>
              <a:ext uri="{FF2B5EF4-FFF2-40B4-BE49-F238E27FC236}">
                <a16:creationId xmlns:a16="http://schemas.microsoft.com/office/drawing/2014/main" id="{AB6C689A-4CB0-3943-82FD-131BF017FAC2}"/>
              </a:ext>
              <a:ext uri="{C183D7F6-B498-43B3-948B-1728B52AA6E4}">
                <adec:decorative xmlns:adec="http://schemas.microsoft.com/office/drawing/2017/decorative" val="1"/>
              </a:ext>
            </a:extLst>
          </p:cNvPr>
          <p:cNvSpPr/>
          <p:nvPr/>
        </p:nvSpPr>
        <p:spPr bwMode="auto">
          <a:xfrm>
            <a:off x="-1" y="1152850"/>
            <a:ext cx="4693797" cy="4552298"/>
          </a:xfrm>
          <a:prstGeom prst="rect">
            <a:avLst/>
          </a:prstGeom>
          <a:solidFill>
            <a:schemeClr val="accent1">
              <a:lumMod val="20000"/>
              <a:lumOff val="80000"/>
              <a:alpha val="20000"/>
            </a:schemeClr>
          </a:solidFill>
          <a:ln w="9525" cap="flat" cmpd="sng">
            <a:noFill/>
            <a:prstDash val="solid"/>
            <a:round/>
            <a:headEnd type="none" w="sm" len="sm"/>
            <a:tailEnd type="none" w="sm" len="sm"/>
          </a:ln>
        </p:spPr>
        <p:txBody>
          <a:bodyPr spcFirstLastPara="1" wrap="square" lIns="182880" tIns="182880" rIns="91440" bIns="0" anchor="ctr" anchorCtr="0">
            <a:noAutofit/>
          </a:bodyPr>
          <a:lstStyle/>
          <a:p>
            <a:pPr fontAlgn="base">
              <a:spcBef>
                <a:spcPct val="0"/>
              </a:spcBef>
              <a:spcAft>
                <a:spcPct val="0"/>
              </a:spcAft>
              <a:buClr>
                <a:srgbClr val="000000"/>
              </a:buClr>
              <a:buSzPts val="500"/>
            </a:pPr>
            <a:endParaRPr lang="en-GB" sz="1400">
              <a:solidFill>
                <a:srgbClr val="000000"/>
              </a:solidFill>
            </a:endParaRPr>
          </a:p>
        </p:txBody>
      </p:sp>
      <p:sp>
        <p:nvSpPr>
          <p:cNvPr id="13" name="Title 12">
            <a:extLst>
              <a:ext uri="{FF2B5EF4-FFF2-40B4-BE49-F238E27FC236}">
                <a16:creationId xmlns:a16="http://schemas.microsoft.com/office/drawing/2014/main" id="{0586A48C-616E-034A-02E2-F53F3E131940}"/>
              </a:ext>
            </a:extLst>
          </p:cNvPr>
          <p:cNvSpPr>
            <a:spLocks noGrp="1"/>
          </p:cNvSpPr>
          <p:nvPr>
            <p:ph type="title"/>
          </p:nvPr>
        </p:nvSpPr>
        <p:spPr>
          <a:xfrm>
            <a:off x="588263" y="457200"/>
            <a:ext cx="11018520" cy="553998"/>
          </a:xfrm>
        </p:spPr>
        <p:txBody>
          <a:bodyPr/>
          <a:lstStyle/>
          <a:p>
            <a:r>
              <a:rPr lang="en-US">
                <a:ea typeface="+mj-ea"/>
                <a:cs typeface="+mj-cs"/>
              </a:rPr>
              <a:t>Analyst</a:t>
            </a:r>
          </a:p>
        </p:txBody>
      </p:sp>
      <p:sp>
        <p:nvSpPr>
          <p:cNvPr id="25" name="Text Placeholder 12">
            <a:extLst>
              <a:ext uri="{FF2B5EF4-FFF2-40B4-BE49-F238E27FC236}">
                <a16:creationId xmlns:a16="http://schemas.microsoft.com/office/drawing/2014/main" id="{3CA48A3E-E625-EDFB-823E-01FB01100817}"/>
              </a:ext>
            </a:extLst>
          </p:cNvPr>
          <p:cNvSpPr>
            <a:spLocks noGrp="1"/>
          </p:cNvSpPr>
          <p:nvPr>
            <p:ph type="body" sz="quarter" idx="11"/>
          </p:nvPr>
        </p:nvSpPr>
        <p:spPr>
          <a:xfrm>
            <a:off x="584200" y="292100"/>
            <a:ext cx="924933" cy="153888"/>
          </a:xfrm>
        </p:spPr>
        <p:txBody>
          <a:bodyPr wrap="none" anchor="b">
            <a:spAutoFit/>
          </a:bodyPr>
          <a:lstStyle/>
          <a:p>
            <a:r>
              <a:rPr lang="en-US">
                <a:solidFill>
                  <a:schemeClr val="accent1"/>
                </a:solidFill>
                <a:latin typeface="+mj-lt"/>
                <a:ea typeface="+mj-ea"/>
                <a:cs typeface="+mj-cs"/>
              </a:rPr>
              <a:t>Copilot Chat</a:t>
            </a:r>
          </a:p>
        </p:txBody>
      </p:sp>
      <p:sp>
        <p:nvSpPr>
          <p:cNvPr id="6" name="TextBox 5">
            <a:extLst>
              <a:ext uri="{FF2B5EF4-FFF2-40B4-BE49-F238E27FC236}">
                <a16:creationId xmlns:a16="http://schemas.microsoft.com/office/drawing/2014/main" id="{B3C7EF01-2F61-5BFB-2BA7-31D476A3128D}"/>
              </a:ext>
            </a:extLst>
          </p:cNvPr>
          <p:cNvSpPr txBox="1">
            <a:spLocks/>
          </p:cNvSpPr>
          <p:nvPr/>
        </p:nvSpPr>
        <p:spPr>
          <a:xfrm>
            <a:off x="588263" y="1305341"/>
            <a:ext cx="3713803" cy="3924151"/>
          </a:xfrm>
          <a:prstGeom prst="rect">
            <a:avLst/>
          </a:prstGeom>
          <a:noFill/>
        </p:spPr>
        <p:txBody>
          <a:bodyPr vert="horz" wrap="square" lIns="0" tIns="0" rIns="0" bIns="0" rtlCol="0">
            <a:spAutoFit/>
          </a:bodyPr>
          <a:lstStyle/>
          <a:p>
            <a:pPr marL="209550" lvl="0" indent="-209550">
              <a:spcAft>
                <a:spcPts val="600"/>
              </a:spcAft>
              <a:buClr>
                <a:schemeClr val="tx1"/>
              </a:buClr>
              <a:buFont typeface="Arial" panose="020B0604020202020204" pitchFamily="34" charset="0"/>
              <a:buChar char="•"/>
              <a:defRPr/>
            </a:pPr>
            <a:r>
              <a:rPr lang="en-US" sz="1600">
                <a:solidFill>
                  <a:schemeClr val="accent1"/>
                </a:solidFill>
                <a:latin typeface="+mj-lt"/>
                <a:ea typeface="+mj-ea"/>
                <a:cs typeface="+mj-cs"/>
              </a:rPr>
              <a:t>Analyst </a:t>
            </a:r>
            <a:r>
              <a:rPr lang="en-US" sz="1600">
                <a:solidFill>
                  <a:schemeClr val="tx2"/>
                </a:solidFill>
              </a:rPr>
              <a:t>thinks like a skilled data scientist, so you can </a:t>
            </a:r>
            <a:r>
              <a:rPr lang="en-US" sz="1600">
                <a:solidFill>
                  <a:schemeClr val="accent1"/>
                </a:solidFill>
                <a:latin typeface="+mj-lt"/>
                <a:ea typeface="+mj-ea"/>
                <a:cs typeface="+mj-cs"/>
              </a:rPr>
              <a:t>go from raw data to insights in minutes. ​</a:t>
            </a:r>
          </a:p>
          <a:p>
            <a:pPr marL="209550" lvl="0" indent="-209550">
              <a:spcAft>
                <a:spcPts val="600"/>
              </a:spcAft>
              <a:buClr>
                <a:schemeClr val="tx1"/>
              </a:buClr>
              <a:buFont typeface="Arial" panose="020B0604020202020204" pitchFamily="34" charset="0"/>
              <a:buChar char="•"/>
              <a:defRPr/>
            </a:pPr>
            <a:r>
              <a:rPr lang="en-US" sz="1600">
                <a:solidFill>
                  <a:schemeClr val="tx2"/>
                </a:solidFill>
              </a:rPr>
              <a:t>Built on OpenAI’s o3-mini reasoning model and optimized to do advanced data analysis at work.</a:t>
            </a:r>
          </a:p>
          <a:p>
            <a:pPr marL="209550" lvl="0" indent="-209550">
              <a:spcAft>
                <a:spcPts val="600"/>
              </a:spcAft>
              <a:buClr>
                <a:schemeClr val="tx1"/>
              </a:buClr>
              <a:buFont typeface="Arial" panose="020B0604020202020204" pitchFamily="34" charset="0"/>
              <a:buChar char="•"/>
              <a:defRPr/>
            </a:pPr>
            <a:r>
              <a:rPr lang="en-US" sz="1600">
                <a:solidFill>
                  <a:schemeClr val="tx2"/>
                </a:solidFill>
              </a:rPr>
              <a:t>Analyst uses chain-of-thought reasoning to progress through problems iteratively, to refine its reasoning and provide a high-quality answer.</a:t>
            </a:r>
          </a:p>
          <a:p>
            <a:pPr marL="209550" lvl="0" indent="-209550">
              <a:spcAft>
                <a:spcPts val="600"/>
              </a:spcAft>
              <a:buClr>
                <a:schemeClr val="tx1"/>
              </a:buClr>
              <a:buFont typeface="Arial" panose="020B0604020202020204" pitchFamily="34" charset="0"/>
              <a:buChar char="•"/>
              <a:defRPr/>
            </a:pPr>
            <a:r>
              <a:rPr lang="en-US" sz="1600">
                <a:solidFill>
                  <a:schemeClr val="tx2"/>
                </a:solidFill>
              </a:rPr>
              <a:t>Runs Python to tackle your most complex data queries—you can view the code it’s running in real time to check its work.</a:t>
            </a:r>
          </a:p>
        </p:txBody>
      </p:sp>
      <p:pic>
        <p:nvPicPr>
          <p:cNvPr id="11" name="Picture 10" descr="Screenshot showing Bar chart in M365 Copilot chat titled &quot;Market Opportunity by Region and Customer Segment,&quot; comparing growth potential across North America, Europe, and APAC for Performance Athletes, Casual Fitness Enthusiasts, and Medical Patients.">
            <a:extLst>
              <a:ext uri="{FF2B5EF4-FFF2-40B4-BE49-F238E27FC236}">
                <a16:creationId xmlns:a16="http://schemas.microsoft.com/office/drawing/2014/main" id="{C267C1D1-CF6F-C4B6-2F0D-93279BD7B6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957" b="-5957"/>
          <a:stretch>
            <a:fillRect/>
          </a:stretch>
        </p:blipFill>
        <p:spPr>
          <a:xfrm>
            <a:off x="4840234" y="1152853"/>
            <a:ext cx="7212904" cy="4552295"/>
          </a:xfrm>
          <a:prstGeom prst="roundRect">
            <a:avLst>
              <a:gd name="adj" fmla="val 3276"/>
            </a:avLst>
          </a:prstGeom>
          <a:solidFill>
            <a:srgbClr val="F3F3F3"/>
          </a:solidFill>
          <a:ln>
            <a:solidFill>
              <a:schemeClr val="bg1">
                <a:lumMod val="75000"/>
              </a:schemeClr>
            </a:solidFill>
          </a:ln>
        </p:spPr>
      </p:pic>
      <p:sp>
        <p:nvSpPr>
          <p:cNvPr id="8" name="Title 20">
            <a:extLst>
              <a:ext uri="{FF2B5EF4-FFF2-40B4-BE49-F238E27FC236}">
                <a16:creationId xmlns:a16="http://schemas.microsoft.com/office/drawing/2014/main" id="{2709DC83-C62C-00F4-E881-E22CFAA28AC2}"/>
              </a:ext>
            </a:extLst>
          </p:cNvPr>
          <p:cNvSpPr txBox="1">
            <a:spLocks/>
          </p:cNvSpPr>
          <p:nvPr/>
        </p:nvSpPr>
        <p:spPr>
          <a:xfrm>
            <a:off x="417054" y="5921375"/>
            <a:ext cx="2411872" cy="443151"/>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600" spc="0">
                <a:solidFill>
                  <a:schemeClr val="bg1"/>
                </a:solidFill>
                <a:ea typeface="+mj-ea"/>
                <a:cs typeface="+mj-cs"/>
              </a:rPr>
              <a:t>Generally available</a:t>
            </a:r>
          </a:p>
        </p:txBody>
      </p:sp>
    </p:spTree>
    <p:extLst>
      <p:ext uri="{BB962C8B-B14F-4D97-AF65-F5344CB8AC3E}">
        <p14:creationId xmlns:p14="http://schemas.microsoft.com/office/powerpoint/2010/main" val="3453057732"/>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D8E12-3A3A-57BD-C9B2-FDD8D3BC64CE}"/>
            </a:ext>
          </a:extLst>
        </p:cNvPr>
        <p:cNvGrpSpPr/>
        <p:nvPr/>
      </p:nvGrpSpPr>
      <p:grpSpPr>
        <a:xfrm>
          <a:off x="0" y="0"/>
          <a:ext cx="0" cy="0"/>
          <a:chOff x="0" y="0"/>
          <a:chExt cx="0" cy="0"/>
        </a:xfrm>
      </p:grpSpPr>
      <p:sp>
        <p:nvSpPr>
          <p:cNvPr id="4" name="Rectangle: Top Corners Rounded 22">
            <a:extLst>
              <a:ext uri="{FF2B5EF4-FFF2-40B4-BE49-F238E27FC236}">
                <a16:creationId xmlns:a16="http://schemas.microsoft.com/office/drawing/2014/main" id="{848127FD-42AB-253A-5511-7E4B5C6BBF02}"/>
              </a:ext>
              <a:ext uri="{C183D7F6-B498-43B3-948B-1728B52AA6E4}">
                <adec:decorative xmlns:adec="http://schemas.microsoft.com/office/drawing/2017/decorative" val="1"/>
              </a:ext>
            </a:extLst>
          </p:cNvPr>
          <p:cNvSpPr>
            <a:spLocks/>
          </p:cNvSpPr>
          <p:nvPr/>
        </p:nvSpPr>
        <p:spPr bwMode="auto">
          <a:xfrm rot="10800000">
            <a:off x="586899" y="4035966"/>
            <a:ext cx="11008836" cy="2364833"/>
          </a:xfrm>
          <a:prstGeom prst="round2SameRect">
            <a:avLst>
              <a:gd name="adj1" fmla="val 4552"/>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Rounded Rectangle 64">
            <a:extLst>
              <a:ext uri="{FF2B5EF4-FFF2-40B4-BE49-F238E27FC236}">
                <a16:creationId xmlns:a16="http://schemas.microsoft.com/office/drawing/2014/main" id="{AC838D76-3409-F1CF-2CAE-46E52A6998B2}"/>
              </a:ext>
              <a:ext uri="{C183D7F6-B498-43B3-948B-1728B52AA6E4}">
                <adec:decorative xmlns:adec="http://schemas.microsoft.com/office/drawing/2017/decorative" val="1"/>
              </a:ext>
            </a:extLst>
          </p:cNvPr>
          <p:cNvSpPr>
            <a:spLocks/>
          </p:cNvSpPr>
          <p:nvPr/>
        </p:nvSpPr>
        <p:spPr bwMode="auto">
          <a:xfrm>
            <a:off x="587851" y="1318499"/>
            <a:ext cx="11017250" cy="508230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cxnSp>
        <p:nvCxnSpPr>
          <p:cNvPr id="6" name="Straight Connector 5">
            <a:extLst>
              <a:ext uri="{FF2B5EF4-FFF2-40B4-BE49-F238E27FC236}">
                <a16:creationId xmlns:a16="http://schemas.microsoft.com/office/drawing/2014/main" id="{115A2EC4-79BB-D607-7E71-9BFE94E71F4F}"/>
              </a:ext>
              <a:ext uri="{C183D7F6-B498-43B3-948B-1728B52AA6E4}">
                <adec:decorative xmlns:adec="http://schemas.microsoft.com/office/drawing/2017/decorative" val="1"/>
              </a:ext>
            </a:extLst>
          </p:cNvPr>
          <p:cNvCxnSpPr>
            <a:cxnSpLocks/>
          </p:cNvCxnSpPr>
          <p:nvPr/>
        </p:nvCxnSpPr>
        <p:spPr>
          <a:xfrm>
            <a:off x="4288088"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37CCE8F-AA5B-7998-58E3-2865C9098420}"/>
              </a:ext>
              <a:ext uri="{C183D7F6-B498-43B3-948B-1728B52AA6E4}">
                <adec:decorative xmlns:adec="http://schemas.microsoft.com/office/drawing/2017/decorative" val="1"/>
              </a:ext>
            </a:extLst>
          </p:cNvPr>
          <p:cNvCxnSpPr>
            <a:cxnSpLocks/>
          </p:cNvCxnSpPr>
          <p:nvPr/>
        </p:nvCxnSpPr>
        <p:spPr>
          <a:xfrm>
            <a:off x="7903911"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Rectangle: Rounded Corners 5">
            <a:extLst>
              <a:ext uri="{FF2B5EF4-FFF2-40B4-BE49-F238E27FC236}">
                <a16:creationId xmlns:a16="http://schemas.microsoft.com/office/drawing/2014/main" id="{74485D45-4F70-3451-4266-0585E9B88B6F}"/>
              </a:ext>
              <a:ext uri="{C183D7F6-B498-43B3-948B-1728B52AA6E4}">
                <adec:decorative xmlns:adec="http://schemas.microsoft.com/office/drawing/2017/decorative" val="1"/>
              </a:ext>
            </a:extLst>
          </p:cNvPr>
          <p:cNvSpPr>
            <a:spLocks/>
          </p:cNvSpPr>
          <p:nvPr/>
        </p:nvSpPr>
        <p:spPr bwMode="auto">
          <a:xfrm flipV="1">
            <a:off x="838200" y="4009519"/>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F096C825-BC9F-1129-5E4D-A6C010CD4DFD}"/>
              </a:ext>
              <a:ext uri="{C183D7F6-B498-43B3-948B-1728B52AA6E4}">
                <adec:decorative xmlns:adec="http://schemas.microsoft.com/office/drawing/2017/decorative" val="1"/>
              </a:ext>
            </a:extLst>
          </p:cNvPr>
          <p:cNvSpPr/>
          <p:nvPr/>
        </p:nvSpPr>
        <p:spPr bwMode="auto">
          <a:xfrm>
            <a:off x="2409121" y="3956770"/>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Oval 12">
            <a:extLst>
              <a:ext uri="{FF2B5EF4-FFF2-40B4-BE49-F238E27FC236}">
                <a16:creationId xmlns:a16="http://schemas.microsoft.com/office/drawing/2014/main" id="{C8E900D4-CFF9-C760-A830-1E66128B9724}"/>
              </a:ext>
              <a:ext uri="{C183D7F6-B498-43B3-948B-1728B52AA6E4}">
                <adec:decorative xmlns:adec="http://schemas.microsoft.com/office/drawing/2017/decorative" val="1"/>
              </a:ext>
            </a:extLst>
          </p:cNvPr>
          <p:cNvSpPr/>
          <p:nvPr/>
        </p:nvSpPr>
        <p:spPr bwMode="auto">
          <a:xfrm>
            <a:off x="6024944" y="3966396"/>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BFC618EA-F83B-AC5F-514E-D4632AC35A07}"/>
              </a:ext>
              <a:ext uri="{C183D7F6-B498-43B3-948B-1728B52AA6E4}">
                <adec:decorative xmlns:adec="http://schemas.microsoft.com/office/drawing/2017/decorative" val="1"/>
              </a:ext>
            </a:extLst>
          </p:cNvPr>
          <p:cNvSpPr/>
          <p:nvPr/>
        </p:nvSpPr>
        <p:spPr bwMode="auto">
          <a:xfrm>
            <a:off x="9640767" y="3963329"/>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 name="Title 9">
            <a:extLst>
              <a:ext uri="{FF2B5EF4-FFF2-40B4-BE49-F238E27FC236}">
                <a16:creationId xmlns:a16="http://schemas.microsoft.com/office/drawing/2014/main" id="{5E80EAEA-9BE5-DAD9-C2BF-EEA63CF0F313}"/>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lvl="0" algn="ctr"/>
            <a:r>
              <a:rPr lang="en-US" noProof="0">
                <a:ea typeface="+mj-ea"/>
                <a:cs typeface="+mj-cs"/>
              </a:rPr>
              <a:t>Agent Store</a:t>
            </a:r>
          </a:p>
        </p:txBody>
      </p:sp>
      <p:pic>
        <p:nvPicPr>
          <p:cNvPr id="2" name="Picture 1" descr="Screenshot of the M365 Agent Store webpage showing agent categories like &quot;Your agents,&quot; &quot;Built by Microsoft,&quot; and &quot;Trending with your peers,&quot; with navigation sidebar">
            <a:extLst>
              <a:ext uri="{FF2B5EF4-FFF2-40B4-BE49-F238E27FC236}">
                <a16:creationId xmlns:a16="http://schemas.microsoft.com/office/drawing/2014/main" id="{1BDC87F9-8EFC-943C-66E4-F6F9699738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399" y="1718949"/>
            <a:ext cx="3057652" cy="1828800"/>
          </a:xfrm>
          <a:prstGeom prst="roundRect">
            <a:avLst>
              <a:gd name="adj" fmla="val 1531"/>
            </a:avLst>
          </a:prstGeom>
          <a:solidFill>
            <a:schemeClr val="bg1"/>
          </a:solidFill>
          <a:ln w="6350">
            <a:noFill/>
            <a:headEnd type="none" w="med" len="med"/>
            <a:tailEnd type="none" w="med" len="med"/>
          </a:ln>
          <a:effectLst>
            <a:outerShdw blurRad="127000" algn="ctr" rotWithShape="0">
              <a:prstClr val="black">
                <a:alpha val="10000"/>
              </a:prstClr>
            </a:outerShdw>
          </a:effectLst>
        </p:spPr>
      </p:pic>
      <p:sp>
        <p:nvSpPr>
          <p:cNvPr id="8" name="TextBox 7">
            <a:extLst>
              <a:ext uri="{FF2B5EF4-FFF2-40B4-BE49-F238E27FC236}">
                <a16:creationId xmlns:a16="http://schemas.microsoft.com/office/drawing/2014/main" id="{DD66F956-3028-1B20-3529-F880C43B22F9}"/>
              </a:ext>
            </a:extLst>
          </p:cNvPr>
          <p:cNvSpPr txBox="1"/>
          <p:nvPr/>
        </p:nvSpPr>
        <p:spPr>
          <a:xfrm>
            <a:off x="868680" y="4279392"/>
            <a:ext cx="3218688" cy="307777"/>
          </a:xfrm>
          <a:prstGeom prst="rect">
            <a:avLst/>
          </a:prstGeom>
          <a:noFill/>
        </p:spPr>
        <p:txBody>
          <a:bodyPr wrap="square" lIns="0" tIns="0" rIns="0" bIns="0" rtlCol="0">
            <a:spAutoFit/>
          </a:bodyPr>
          <a:lstStyle/>
          <a:p>
            <a:pPr marL="0" marR="0" lvl="0" indent="0" algn="ctr" defTabSz="914367" rtl="0" eaLnBrk="1" fontAlgn="auto" latinLnBrk="0" hangingPunct="1">
              <a:spcBef>
                <a:spcPct val="0"/>
              </a:spcBef>
              <a:spcAft>
                <a:spcPct val="0"/>
              </a:spcAft>
              <a:buClrTx/>
              <a:buSzTx/>
              <a:buFontTx/>
              <a:buNone/>
              <a:tabLst/>
              <a:defRPr/>
            </a:pPr>
            <a:r>
              <a:rPr kumimoji="0" lang="en-US" sz="2000" i="0" u="none" strike="noStrike" kern="1200" cap="none" spc="0" normalizeH="0" baseline="0" noProof="0">
                <a:ln w="3175">
                  <a:noFill/>
                </a:ln>
                <a:solidFill>
                  <a:srgbClr val="0078D4"/>
                </a:solidFill>
                <a:effectLst/>
                <a:uLnTx/>
                <a:uFillTx/>
                <a:latin typeface="+mj-lt"/>
                <a:ea typeface="+mj-ea"/>
                <a:cs typeface="+mj-cs"/>
              </a:rPr>
              <a:t>Discover agents</a:t>
            </a:r>
          </a:p>
        </p:txBody>
      </p:sp>
      <p:sp>
        <p:nvSpPr>
          <p:cNvPr id="27" name="Content Placeholder 26">
            <a:extLst>
              <a:ext uri="{FF2B5EF4-FFF2-40B4-BE49-F238E27FC236}">
                <a16:creationId xmlns:a16="http://schemas.microsoft.com/office/drawing/2014/main" id="{9173AC87-D560-0A6D-4145-3E5454F4092C}"/>
              </a:ext>
            </a:extLst>
          </p:cNvPr>
          <p:cNvSpPr txBox="1">
            <a:spLocks/>
          </p:cNvSpPr>
          <p:nvPr/>
        </p:nvSpPr>
        <p:spPr>
          <a:xfrm>
            <a:off x="868680" y="4736592"/>
            <a:ext cx="3218688" cy="98488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chemeClr val="tx2"/>
                </a:solidFill>
                <a:effectLst/>
                <a:uLnTx/>
                <a:uFillTx/>
                <a:latin typeface="+mn-lt"/>
                <a:cs typeface="+mn-cs"/>
              </a:rPr>
              <a:t>Personalized experience on an integrated platform to discover agents from Microsoft, partners, and your own organization.</a:t>
            </a:r>
          </a:p>
        </p:txBody>
      </p:sp>
      <p:pic>
        <p:nvPicPr>
          <p:cNvPr id="31" name="Picture 30" descr="A screenshot of an Agent Store page showing productivity apps under sections like &quot;Trending with your peers,&quot; &quot;Built by your org,&quot; &quot;Featured,&quot; and &quot;Catalog,&quot; including Trello, Smartsheet, Asana, Jira, and a prompt to create custom agents.">
            <a:extLst>
              <a:ext uri="{FF2B5EF4-FFF2-40B4-BE49-F238E27FC236}">
                <a16:creationId xmlns:a16="http://schemas.microsoft.com/office/drawing/2014/main" id="{0112F895-8774-753E-E6B5-FE9BBA33F1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9393" y="1541138"/>
            <a:ext cx="1513213" cy="2142383"/>
          </a:xfrm>
          <a:prstGeom prst="roundRect">
            <a:avLst>
              <a:gd name="adj" fmla="val 1531"/>
            </a:avLst>
          </a:prstGeom>
          <a:solidFill>
            <a:schemeClr val="bg1"/>
          </a:solidFill>
          <a:ln w="6350">
            <a:noFill/>
            <a:headEnd type="none" w="med" len="med"/>
            <a:tailEnd type="none" w="med" len="med"/>
          </a:ln>
          <a:effectLst>
            <a:outerShdw blurRad="127000" algn="ctr" rotWithShape="0">
              <a:prstClr val="black">
                <a:alpha val="10000"/>
              </a:prstClr>
            </a:outerShdw>
          </a:effectLst>
        </p:spPr>
      </p:pic>
      <p:sp>
        <p:nvSpPr>
          <p:cNvPr id="9" name="TextBox 8">
            <a:extLst>
              <a:ext uri="{FF2B5EF4-FFF2-40B4-BE49-F238E27FC236}">
                <a16:creationId xmlns:a16="http://schemas.microsoft.com/office/drawing/2014/main" id="{3853242C-5745-A813-529E-43C6BDF8DEE7}"/>
              </a:ext>
            </a:extLst>
          </p:cNvPr>
          <p:cNvSpPr txBox="1"/>
          <p:nvPr/>
        </p:nvSpPr>
        <p:spPr>
          <a:xfrm>
            <a:off x="4486656"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w="3175">
                  <a:noFill/>
                </a:ln>
                <a:solidFill>
                  <a:srgbClr val="865FC4"/>
                </a:solidFill>
                <a:effectLst/>
                <a:uLnTx/>
                <a:uFillTx/>
                <a:latin typeface="+mj-lt"/>
                <a:ea typeface="+mj-ea"/>
                <a:cs typeface="+mj-cs"/>
              </a:rPr>
              <a:t>Deploy quickly</a:t>
            </a:r>
          </a:p>
        </p:txBody>
      </p:sp>
      <p:sp>
        <p:nvSpPr>
          <p:cNvPr id="28" name="Content Placeholder 26">
            <a:extLst>
              <a:ext uri="{FF2B5EF4-FFF2-40B4-BE49-F238E27FC236}">
                <a16:creationId xmlns:a16="http://schemas.microsoft.com/office/drawing/2014/main" id="{C9581FA3-5F83-7AAF-7355-92FE1C7EED10}"/>
              </a:ext>
            </a:extLst>
          </p:cNvPr>
          <p:cNvSpPr txBox="1">
            <a:spLocks/>
          </p:cNvSpPr>
          <p:nvPr/>
        </p:nvSpPr>
        <p:spPr>
          <a:xfrm>
            <a:off x="4486656" y="4736592"/>
            <a:ext cx="3218688" cy="98488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chemeClr val="tx2"/>
                </a:solidFill>
                <a:effectLst/>
                <a:uLnTx/>
                <a:uFillTx/>
                <a:latin typeface="+mn-lt"/>
                <a:cs typeface="+mn-cs"/>
              </a:rPr>
              <a:t>Accelerate results with ready-to-deploy agents that help boost efficiency and enable smarter decisions. </a:t>
            </a:r>
          </a:p>
        </p:txBody>
      </p:sp>
      <p:pic>
        <p:nvPicPr>
          <p:cNvPr id="30" name="Picture 29" descr="Microsoft 365 Agents page showing a pop-up for the Confluence Cloud app by Atlassian, with an overview, features like PageBot integration, and an &quot;Add&quot; button">
            <a:extLst>
              <a:ext uri="{FF2B5EF4-FFF2-40B4-BE49-F238E27FC236}">
                <a16:creationId xmlns:a16="http://schemas.microsoft.com/office/drawing/2014/main" id="{719222CC-2F7D-1397-4721-A4C1152A97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8650" y="1718949"/>
            <a:ext cx="3138211" cy="1828800"/>
          </a:xfrm>
          <a:prstGeom prst="roundRect">
            <a:avLst>
              <a:gd name="adj" fmla="val 1531"/>
            </a:avLst>
          </a:prstGeom>
          <a:solidFill>
            <a:schemeClr val="bg1"/>
          </a:solidFill>
          <a:ln w="6350">
            <a:noFill/>
            <a:headEnd type="none" w="med" len="med"/>
            <a:tailEnd type="none" w="med" len="med"/>
          </a:ln>
          <a:effectLst>
            <a:outerShdw blurRad="127000" algn="ctr" rotWithShape="0">
              <a:prstClr val="black">
                <a:alpha val="10000"/>
              </a:prstClr>
            </a:outerShdw>
          </a:effectLst>
        </p:spPr>
      </p:pic>
      <p:sp>
        <p:nvSpPr>
          <p:cNvPr id="10" name="TextBox 9">
            <a:extLst>
              <a:ext uri="{FF2B5EF4-FFF2-40B4-BE49-F238E27FC236}">
                <a16:creationId xmlns:a16="http://schemas.microsoft.com/office/drawing/2014/main" id="{BBA88B5E-AE83-665C-4AD1-D6881C87AD5F}"/>
              </a:ext>
            </a:extLst>
          </p:cNvPr>
          <p:cNvSpPr txBox="1"/>
          <p:nvPr/>
        </p:nvSpPr>
        <p:spPr>
          <a:xfrm>
            <a:off x="8101584"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w="3175">
                  <a:noFill/>
                </a:ln>
                <a:solidFill>
                  <a:srgbClr val="B447C8"/>
                </a:solidFill>
                <a:effectLst/>
                <a:uLnTx/>
                <a:uFillTx/>
                <a:latin typeface="+mj-lt"/>
                <a:ea typeface="+mj-ea"/>
                <a:cs typeface="+mj-cs"/>
              </a:rPr>
              <a:t>Admin control </a:t>
            </a:r>
          </a:p>
        </p:txBody>
      </p:sp>
      <p:sp>
        <p:nvSpPr>
          <p:cNvPr id="29" name="Content Placeholder 26">
            <a:extLst>
              <a:ext uri="{FF2B5EF4-FFF2-40B4-BE49-F238E27FC236}">
                <a16:creationId xmlns:a16="http://schemas.microsoft.com/office/drawing/2014/main" id="{13F877E8-A461-2C49-ABBA-F337E9DB480A}"/>
              </a:ext>
            </a:extLst>
          </p:cNvPr>
          <p:cNvSpPr txBox="1">
            <a:spLocks/>
          </p:cNvSpPr>
          <p:nvPr/>
        </p:nvSpPr>
        <p:spPr>
          <a:xfrm>
            <a:off x="8101584" y="4736592"/>
            <a:ext cx="3218688" cy="738664"/>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chemeClr val="tx2"/>
                </a:solidFill>
                <a:effectLst/>
                <a:uLnTx/>
                <a:uFillTx/>
                <a:latin typeface="+mn-lt"/>
                <a:cs typeface="+mn-cs"/>
              </a:rPr>
              <a:t>Agents are validated for security, compliance, and performance, and IT retains full control and oversight. </a:t>
            </a:r>
          </a:p>
        </p:txBody>
      </p:sp>
    </p:spTree>
    <p:extLst>
      <p:ext uri="{BB962C8B-B14F-4D97-AF65-F5344CB8AC3E}">
        <p14:creationId xmlns:p14="http://schemas.microsoft.com/office/powerpoint/2010/main" val="2089951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lvl="0" algn="ctr"/>
            <a:r>
              <a:rPr lang="en-US" sz="3600" noProof="0"/>
              <a:t>Essentials for Copilot </a:t>
            </a:r>
            <a:br>
              <a:rPr lang="en-US" sz="3600" noProof="0"/>
            </a:br>
            <a:r>
              <a:rPr lang="en-US" sz="3600" noProof="0"/>
              <a:t>user enablement success</a:t>
            </a:r>
          </a:p>
        </p:txBody>
      </p:sp>
      <p:sp>
        <p:nvSpPr>
          <p:cNvPr id="3" name="Rounded Rectangle 1">
            <a:extLst>
              <a:ext uri="{FF2B5EF4-FFF2-40B4-BE49-F238E27FC236}">
                <a16:creationId xmlns:a16="http://schemas.microsoft.com/office/drawing/2014/main" id="{19FDC145-0D70-A0B2-C836-72F61627025F}"/>
              </a:ext>
              <a:ext uri="{C183D7F6-B498-43B3-948B-1728B52AA6E4}">
                <adec:decorative xmlns:adec="http://schemas.microsoft.com/office/drawing/2017/decorative" val="1"/>
              </a:ext>
            </a:extLst>
          </p:cNvPr>
          <p:cNvSpPr/>
          <p:nvPr/>
        </p:nvSpPr>
        <p:spPr bwMode="auto">
          <a:xfrm>
            <a:off x="787944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4" name="Rounded Rectangle 1">
            <a:extLst>
              <a:ext uri="{FF2B5EF4-FFF2-40B4-BE49-F238E27FC236}">
                <a16:creationId xmlns:a16="http://schemas.microsoft.com/office/drawing/2014/main" id="{1205B7E6-96DB-7B2D-D086-4146DEB1A9F3}"/>
              </a:ext>
              <a:ext uri="{C183D7F6-B498-43B3-948B-1728B52AA6E4}">
                <adec:decorative xmlns:adec="http://schemas.microsoft.com/office/drawing/2017/decorative" val="1"/>
              </a:ext>
            </a:extLst>
          </p:cNvPr>
          <p:cNvSpPr/>
          <p:nvPr/>
        </p:nvSpPr>
        <p:spPr bwMode="auto">
          <a:xfrm>
            <a:off x="4569464"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Rounded Rectangle 1">
            <a:extLst>
              <a:ext uri="{FF2B5EF4-FFF2-40B4-BE49-F238E27FC236}">
                <a16:creationId xmlns:a16="http://schemas.microsoft.com/office/drawing/2014/main" id="{19763267-0D58-43FD-B01A-9F452E9581C3}"/>
              </a:ext>
              <a:ext uri="{C183D7F6-B498-43B3-948B-1728B52AA6E4}">
                <adec:decorative xmlns:adec="http://schemas.microsoft.com/office/drawing/2017/decorative" val="1"/>
              </a:ext>
            </a:extLst>
          </p:cNvPr>
          <p:cNvSpPr/>
          <p:nvPr/>
        </p:nvSpPr>
        <p:spPr bwMode="auto">
          <a:xfrm>
            <a:off x="125948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95943" y="3639003"/>
            <a:ext cx="2601388" cy="1203527"/>
          </a:xfrm>
          <a:prstGeom prst="rect">
            <a:avLst/>
          </a:prstGeom>
          <a:noFill/>
        </p:spPr>
        <p:txBody>
          <a:bodyPr wrap="square" lIns="0" tIns="0" rIns="0" bIns="0" anchor="t">
            <a:noAutofit/>
          </a:bodyPr>
          <a:lstStyle/>
          <a:p>
            <a:pPr marL="0" marR="0" lvl="0" indent="0" algn="ctr" defTabSz="914400" rtl="0" eaLnBrk="1" fontAlgn="auto" latinLnBrk="0" hangingPunct="1">
              <a:spcBef>
                <a:spcPts val="0"/>
              </a:spcBef>
              <a:spcAft>
                <a:spcPts val="700"/>
              </a:spcAft>
              <a:buClrTx/>
              <a:buSzTx/>
              <a:buFontTx/>
              <a:buNone/>
              <a:tabLst/>
              <a:defRPr/>
            </a:pPr>
            <a:r>
              <a:rPr lang="en-US">
                <a:cs typeface="Segoe UI Semibold" panose="020B0502040204020203" pitchFamily="34" charset="0"/>
              </a:rPr>
              <a:t>Nominate and activate your Copilot executive </a:t>
            </a:r>
            <a:r>
              <a:rPr lang="en-US" b="1">
                <a:solidFill>
                  <a:srgbClr val="0078D4"/>
                </a:solidFill>
                <a:latin typeface="Segoe UI Semibold" panose="020B0502040204020203" pitchFamily="34" charset="0"/>
                <a:cs typeface="Segoe UI Semibold" panose="020B0502040204020203" pitchFamily="34" charset="0"/>
              </a:rPr>
              <a:t>sponsors</a:t>
            </a:r>
            <a:r>
              <a:rPr lang="en-US">
                <a:cs typeface="Segoe UI Semibold" panose="020B0502040204020203" pitchFamily="34" charset="0"/>
              </a:rPr>
              <a:t>, in partnership with your AI Council</a:t>
            </a:r>
          </a:p>
        </p:txBody>
      </p:sp>
      <p:sp>
        <p:nvSpPr>
          <p:cNvPr id="27" name="TextBox 26">
            <a:extLst>
              <a:ext uri="{FF2B5EF4-FFF2-40B4-BE49-F238E27FC236}">
                <a16:creationId xmlns:a16="http://schemas.microsoft.com/office/drawing/2014/main" id="{A9BE6833-3B82-F25F-2CBA-4162D5DB780B}"/>
              </a:ext>
            </a:extLst>
          </p:cNvPr>
          <p:cNvSpPr txBox="1"/>
          <p:nvPr/>
        </p:nvSpPr>
        <p:spPr>
          <a:xfrm>
            <a:off x="5041597" y="3639003"/>
            <a:ext cx="2130038" cy="1466396"/>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Accelerate your business impact by defining highest value </a:t>
            </a:r>
            <a:r>
              <a:rPr lang="en-US" b="1">
                <a:solidFill>
                  <a:srgbClr val="0078D4"/>
                </a:solidFill>
                <a:latin typeface="Segoe UI Semibold" panose="020B0502040204020203" pitchFamily="34" charset="0"/>
                <a:cs typeface="Segoe UI Semibold" panose="020B0502040204020203" pitchFamily="34" charset="0"/>
              </a:rPr>
              <a:t>scenarios</a:t>
            </a:r>
          </a:p>
        </p:txBody>
      </p:sp>
      <p:sp>
        <p:nvSpPr>
          <p:cNvPr id="23" name="TextBox 22">
            <a:extLst>
              <a:ext uri="{FF2B5EF4-FFF2-40B4-BE49-F238E27FC236}">
                <a16:creationId xmlns:a16="http://schemas.microsoft.com/office/drawing/2014/main" id="{3F1D19A9-3108-B0E3-70B2-8D8BA06779CC}"/>
              </a:ext>
            </a:extLst>
          </p:cNvPr>
          <p:cNvSpPr txBox="1"/>
          <p:nvPr/>
        </p:nvSpPr>
        <p:spPr>
          <a:xfrm>
            <a:off x="8390593" y="3639003"/>
            <a:ext cx="2052008" cy="1311103"/>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Define your path to </a:t>
            </a:r>
            <a:r>
              <a:rPr lang="en-US" b="1">
                <a:solidFill>
                  <a:srgbClr val="0078D4"/>
                </a:solidFill>
                <a:latin typeface="Segoe UI Semibold" panose="020B0502040204020203" pitchFamily="34" charset="0"/>
                <a:cs typeface="Segoe UI Semibold" panose="020B0502040204020203" pitchFamily="34" charset="0"/>
              </a:rPr>
              <a:t>secure</a:t>
            </a:r>
            <a:r>
              <a:rPr lang="en-US">
                <a:cs typeface="Segoe UI Semibold" panose="020B0502040204020203" pitchFamily="34" charset="0"/>
              </a:rPr>
              <a:t> your data for compliance and peace of mind</a:t>
            </a:r>
          </a:p>
        </p:txBody>
      </p:sp>
      <p:sp>
        <p:nvSpPr>
          <p:cNvPr id="24" name="Graphic 27">
            <a:extLst>
              <a:ext uri="{FF2B5EF4-FFF2-40B4-BE49-F238E27FC236}">
                <a16:creationId xmlns:a16="http://schemas.microsoft.com/office/drawing/2014/main" id="{5440C1E9-D8D1-0021-E6C8-215F7DCF6C0B}"/>
              </a:ext>
              <a:ext uri="{C183D7F6-B498-43B3-948B-1728B52AA6E4}">
                <adec:decorative xmlns:adec="http://schemas.microsoft.com/office/drawing/2017/decorative" val="1"/>
              </a:ext>
            </a:extLst>
          </p:cNvPr>
          <p:cNvSpPr/>
          <p:nvPr/>
        </p:nvSpPr>
        <p:spPr>
          <a:xfrm>
            <a:off x="9157464" y="2827790"/>
            <a:ext cx="518266" cy="518318"/>
          </a:xfrm>
          <a:custGeom>
            <a:avLst/>
            <a:gdLst>
              <a:gd name="connsiteX0" fmla="*/ 315619 w 789046"/>
              <a:gd name="connsiteY0" fmla="*/ 0 h 789125"/>
              <a:gd name="connsiteX1" fmla="*/ 473428 w 789046"/>
              <a:gd name="connsiteY1" fmla="*/ 157809 h 789125"/>
              <a:gd name="connsiteX2" fmla="*/ 473428 w 789046"/>
              <a:gd name="connsiteY2" fmla="*/ 236714 h 789125"/>
              <a:gd name="connsiteX3" fmla="*/ 572059 w 789046"/>
              <a:gd name="connsiteY3" fmla="*/ 236714 h 789125"/>
              <a:gd name="connsiteX4" fmla="*/ 631237 w 789046"/>
              <a:gd name="connsiteY4" fmla="*/ 295893 h 789125"/>
              <a:gd name="connsiteX5" fmla="*/ 631237 w 789046"/>
              <a:gd name="connsiteY5" fmla="*/ 355071 h 789125"/>
              <a:gd name="connsiteX6" fmla="*/ 595888 w 789046"/>
              <a:gd name="connsiteY6" fmla="*/ 368051 h 789125"/>
              <a:gd name="connsiteX7" fmla="*/ 591667 w 789046"/>
              <a:gd name="connsiteY7" fmla="*/ 371996 h 789125"/>
              <a:gd name="connsiteX8" fmla="*/ 489209 w 789046"/>
              <a:gd name="connsiteY8" fmla="*/ 420838 h 789125"/>
              <a:gd name="connsiteX9" fmla="*/ 433976 w 789046"/>
              <a:gd name="connsiteY9" fmla="*/ 476703 h 789125"/>
              <a:gd name="connsiteX10" fmla="*/ 433976 w 789046"/>
              <a:gd name="connsiteY10" fmla="*/ 575373 h 789125"/>
              <a:gd name="connsiteX11" fmla="*/ 539708 w 789046"/>
              <a:gd name="connsiteY11" fmla="*/ 789126 h 789125"/>
              <a:gd name="connsiteX12" fmla="*/ 59179 w 789046"/>
              <a:gd name="connsiteY12" fmla="*/ 789047 h 789125"/>
              <a:gd name="connsiteX13" fmla="*/ 0 w 789046"/>
              <a:gd name="connsiteY13" fmla="*/ 729868 h 789125"/>
              <a:gd name="connsiteX14" fmla="*/ 0 w 789046"/>
              <a:gd name="connsiteY14" fmla="*/ 295893 h 789125"/>
              <a:gd name="connsiteX15" fmla="*/ 59179 w 789046"/>
              <a:gd name="connsiteY15" fmla="*/ 236714 h 789125"/>
              <a:gd name="connsiteX16" fmla="*/ 157809 w 789046"/>
              <a:gd name="connsiteY16" fmla="*/ 236714 h 789125"/>
              <a:gd name="connsiteX17" fmla="*/ 157809 w 789046"/>
              <a:gd name="connsiteY17" fmla="*/ 157809 h 789125"/>
              <a:gd name="connsiteX18" fmla="*/ 315619 w 789046"/>
              <a:gd name="connsiteY18" fmla="*/ 0 h 789125"/>
              <a:gd name="connsiteX19" fmla="*/ 642442 w 789046"/>
              <a:gd name="connsiteY19" fmla="*/ 399337 h 789125"/>
              <a:gd name="connsiteX20" fmla="*/ 773266 w 789046"/>
              <a:gd name="connsiteY20" fmla="*/ 460290 h 789125"/>
              <a:gd name="connsiteX21" fmla="*/ 788731 w 789046"/>
              <a:gd name="connsiteY21" fmla="*/ 473389 h 789125"/>
              <a:gd name="connsiteX22" fmla="*/ 789047 w 789046"/>
              <a:gd name="connsiteY22" fmla="*/ 476703 h 789125"/>
              <a:gd name="connsiteX23" fmla="*/ 789047 w 789046"/>
              <a:gd name="connsiteY23" fmla="*/ 575373 h 789125"/>
              <a:gd name="connsiteX24" fmla="*/ 636248 w 789046"/>
              <a:gd name="connsiteY24" fmla="*/ 788218 h 789125"/>
              <a:gd name="connsiteX25" fmla="*/ 626266 w 789046"/>
              <a:gd name="connsiteY25" fmla="*/ 788218 h 789125"/>
              <a:gd name="connsiteX26" fmla="*/ 473586 w 789046"/>
              <a:gd name="connsiteY26" fmla="*/ 585828 h 789125"/>
              <a:gd name="connsiteX27" fmla="*/ 473428 w 789046"/>
              <a:gd name="connsiteY27" fmla="*/ 575412 h 789125"/>
              <a:gd name="connsiteX28" fmla="*/ 473428 w 789046"/>
              <a:gd name="connsiteY28" fmla="*/ 476781 h 789125"/>
              <a:gd name="connsiteX29" fmla="*/ 489209 w 789046"/>
              <a:gd name="connsiteY29" fmla="*/ 460330 h 789125"/>
              <a:gd name="connsiteX30" fmla="*/ 620112 w 789046"/>
              <a:gd name="connsiteY30" fmla="*/ 399376 h 789125"/>
              <a:gd name="connsiteX31" fmla="*/ 641807 w 789046"/>
              <a:gd name="connsiteY31" fmla="*/ 398741 h 789125"/>
              <a:gd name="connsiteX32" fmla="*/ 642442 w 789046"/>
              <a:gd name="connsiteY32" fmla="*/ 399376 h 789125"/>
              <a:gd name="connsiteX33" fmla="*/ 315619 w 789046"/>
              <a:gd name="connsiteY33" fmla="*/ 453702 h 789125"/>
              <a:gd name="connsiteX34" fmla="*/ 256440 w 789046"/>
              <a:gd name="connsiteY34" fmla="*/ 512880 h 789125"/>
              <a:gd name="connsiteX35" fmla="*/ 315619 w 789046"/>
              <a:gd name="connsiteY35" fmla="*/ 572059 h 789125"/>
              <a:gd name="connsiteX36" fmla="*/ 374797 w 789046"/>
              <a:gd name="connsiteY36" fmla="*/ 512880 h 789125"/>
              <a:gd name="connsiteX37" fmla="*/ 315619 w 789046"/>
              <a:gd name="connsiteY37" fmla="*/ 453702 h 789125"/>
              <a:gd name="connsiteX38" fmla="*/ 315619 w 789046"/>
              <a:gd name="connsiteY38" fmla="*/ 78905 h 789125"/>
              <a:gd name="connsiteX39" fmla="*/ 236714 w 789046"/>
              <a:gd name="connsiteY39" fmla="*/ 157809 h 789125"/>
              <a:gd name="connsiteX40" fmla="*/ 236714 w 789046"/>
              <a:gd name="connsiteY40" fmla="*/ 236714 h 789125"/>
              <a:gd name="connsiteX41" fmla="*/ 394523 w 789046"/>
              <a:gd name="connsiteY41" fmla="*/ 236714 h 789125"/>
              <a:gd name="connsiteX42" fmla="*/ 394523 w 789046"/>
              <a:gd name="connsiteY42" fmla="*/ 157809 h 789125"/>
              <a:gd name="connsiteX43" fmla="*/ 315619 w 789046"/>
              <a:gd name="connsiteY43" fmla="*/ 78905 h 78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89046" h="789125">
                <a:moveTo>
                  <a:pt x="315619" y="0"/>
                </a:moveTo>
                <a:cubicBezTo>
                  <a:pt x="402773" y="0"/>
                  <a:pt x="473428" y="70654"/>
                  <a:pt x="473428" y="157809"/>
                </a:cubicBezTo>
                <a:lnTo>
                  <a:pt x="473428" y="236714"/>
                </a:lnTo>
                <a:lnTo>
                  <a:pt x="572059" y="236714"/>
                </a:lnTo>
                <a:cubicBezTo>
                  <a:pt x="604741" y="236714"/>
                  <a:pt x="631237" y="263209"/>
                  <a:pt x="631237" y="295893"/>
                </a:cubicBezTo>
                <a:lnTo>
                  <a:pt x="631237" y="355071"/>
                </a:lnTo>
                <a:cubicBezTo>
                  <a:pt x="618652" y="355071"/>
                  <a:pt x="606106" y="359411"/>
                  <a:pt x="595888" y="368051"/>
                </a:cubicBezTo>
                <a:lnTo>
                  <a:pt x="591667" y="371996"/>
                </a:lnTo>
                <a:cubicBezTo>
                  <a:pt x="559631" y="405333"/>
                  <a:pt x="526334" y="420838"/>
                  <a:pt x="489209" y="420838"/>
                </a:cubicBezTo>
                <a:cubicBezTo>
                  <a:pt x="458318" y="420838"/>
                  <a:pt x="433976" y="446206"/>
                  <a:pt x="433976" y="476703"/>
                </a:cubicBezTo>
                <a:lnTo>
                  <a:pt x="433976" y="575373"/>
                </a:lnTo>
                <a:cubicBezTo>
                  <a:pt x="433976" y="669033"/>
                  <a:pt x="470430" y="741862"/>
                  <a:pt x="539708" y="789126"/>
                </a:cubicBezTo>
                <a:lnTo>
                  <a:pt x="59179" y="789047"/>
                </a:lnTo>
                <a:cubicBezTo>
                  <a:pt x="26495" y="789047"/>
                  <a:pt x="0" y="762550"/>
                  <a:pt x="0" y="729868"/>
                </a:cubicBezTo>
                <a:lnTo>
                  <a:pt x="0" y="295893"/>
                </a:lnTo>
                <a:cubicBezTo>
                  <a:pt x="0" y="263209"/>
                  <a:pt x="26495" y="236714"/>
                  <a:pt x="59179" y="236714"/>
                </a:cubicBezTo>
                <a:lnTo>
                  <a:pt x="157809" y="236714"/>
                </a:lnTo>
                <a:lnTo>
                  <a:pt x="157809" y="157809"/>
                </a:lnTo>
                <a:cubicBezTo>
                  <a:pt x="157809" y="70654"/>
                  <a:pt x="228463" y="0"/>
                  <a:pt x="315619" y="0"/>
                </a:cubicBezTo>
                <a:close/>
                <a:moveTo>
                  <a:pt x="642442" y="399337"/>
                </a:moveTo>
                <a:cubicBezTo>
                  <a:pt x="681579" y="440209"/>
                  <a:pt x="724937" y="460290"/>
                  <a:pt x="773266" y="460290"/>
                </a:cubicBezTo>
                <a:cubicBezTo>
                  <a:pt x="780880" y="460290"/>
                  <a:pt x="787271" y="465932"/>
                  <a:pt x="788731" y="473389"/>
                </a:cubicBezTo>
                <a:lnTo>
                  <a:pt x="789047" y="476703"/>
                </a:lnTo>
                <a:lnTo>
                  <a:pt x="789047" y="575373"/>
                </a:lnTo>
                <a:cubicBezTo>
                  <a:pt x="789047" y="681184"/>
                  <a:pt x="737246" y="753145"/>
                  <a:pt x="636248" y="788218"/>
                </a:cubicBezTo>
                <a:cubicBezTo>
                  <a:pt x="633017" y="789343"/>
                  <a:pt x="629498" y="789343"/>
                  <a:pt x="626266" y="788218"/>
                </a:cubicBezTo>
                <a:cubicBezTo>
                  <a:pt x="528582" y="754289"/>
                  <a:pt x="476939" y="685958"/>
                  <a:pt x="473586" y="585828"/>
                </a:cubicBezTo>
                <a:lnTo>
                  <a:pt x="473428" y="575412"/>
                </a:lnTo>
                <a:lnTo>
                  <a:pt x="473428" y="476781"/>
                </a:lnTo>
                <a:cubicBezTo>
                  <a:pt x="473428" y="467707"/>
                  <a:pt x="480529" y="460330"/>
                  <a:pt x="489209" y="460330"/>
                </a:cubicBezTo>
                <a:cubicBezTo>
                  <a:pt x="537459" y="460330"/>
                  <a:pt x="580857" y="440209"/>
                  <a:pt x="620112" y="399376"/>
                </a:cubicBezTo>
                <a:cubicBezTo>
                  <a:pt x="625927" y="393210"/>
                  <a:pt x="635640" y="392926"/>
                  <a:pt x="641807" y="398741"/>
                </a:cubicBezTo>
                <a:cubicBezTo>
                  <a:pt x="642024" y="398946"/>
                  <a:pt x="642237" y="399159"/>
                  <a:pt x="642442" y="399376"/>
                </a:cubicBezTo>
                <a:close/>
                <a:moveTo>
                  <a:pt x="315619" y="453702"/>
                </a:moveTo>
                <a:cubicBezTo>
                  <a:pt x="282935" y="453702"/>
                  <a:pt x="256440" y="480198"/>
                  <a:pt x="256440" y="512880"/>
                </a:cubicBezTo>
                <a:cubicBezTo>
                  <a:pt x="256440" y="545563"/>
                  <a:pt x="282935" y="572059"/>
                  <a:pt x="315619" y="572059"/>
                </a:cubicBezTo>
                <a:cubicBezTo>
                  <a:pt x="348301" y="572059"/>
                  <a:pt x="374797" y="545563"/>
                  <a:pt x="374797" y="512880"/>
                </a:cubicBezTo>
                <a:cubicBezTo>
                  <a:pt x="374797" y="480198"/>
                  <a:pt x="348301" y="453702"/>
                  <a:pt x="315619" y="453702"/>
                </a:cubicBezTo>
                <a:close/>
                <a:moveTo>
                  <a:pt x="315619" y="78905"/>
                </a:moveTo>
                <a:cubicBezTo>
                  <a:pt x="272041" y="78905"/>
                  <a:pt x="236714" y="114231"/>
                  <a:pt x="236714" y="157809"/>
                </a:cubicBezTo>
                <a:lnTo>
                  <a:pt x="236714" y="236714"/>
                </a:lnTo>
                <a:lnTo>
                  <a:pt x="394523" y="236714"/>
                </a:lnTo>
                <a:lnTo>
                  <a:pt x="394523" y="157809"/>
                </a:lnTo>
                <a:cubicBezTo>
                  <a:pt x="394523" y="114231"/>
                  <a:pt x="359198" y="78905"/>
                  <a:pt x="315619" y="78905"/>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8" name="Graphic 31">
            <a:extLst>
              <a:ext uri="{FF2B5EF4-FFF2-40B4-BE49-F238E27FC236}">
                <a16:creationId xmlns:a16="http://schemas.microsoft.com/office/drawing/2014/main" id="{41793162-AC66-2F71-11DC-F409F8540A24}"/>
              </a:ext>
              <a:ext uri="{C183D7F6-B498-43B3-948B-1728B52AA6E4}">
                <adec:decorative xmlns:adec="http://schemas.microsoft.com/office/drawing/2017/decorative" val="1"/>
              </a:ext>
            </a:extLst>
          </p:cNvPr>
          <p:cNvSpPr/>
          <p:nvPr/>
        </p:nvSpPr>
        <p:spPr>
          <a:xfrm>
            <a:off x="5907701" y="2838305"/>
            <a:ext cx="397830" cy="497288"/>
          </a:xfrm>
          <a:custGeom>
            <a:avLst/>
            <a:gdLst>
              <a:gd name="connsiteX0" fmla="*/ 76200 w 152400"/>
              <a:gd name="connsiteY0" fmla="*/ 57150 h 190500"/>
              <a:gd name="connsiteX1" fmla="*/ 76200 w 152400"/>
              <a:gd name="connsiteY1" fmla="*/ 0 h 190500"/>
              <a:gd name="connsiteX2" fmla="*/ 19050 w 152400"/>
              <a:gd name="connsiteY2" fmla="*/ 0 h 190500"/>
              <a:gd name="connsiteX3" fmla="*/ 0 w 152400"/>
              <a:gd name="connsiteY3" fmla="*/ 19050 h 190500"/>
              <a:gd name="connsiteX4" fmla="*/ 0 w 152400"/>
              <a:gd name="connsiteY4" fmla="*/ 171450 h 190500"/>
              <a:gd name="connsiteX5" fmla="*/ 19050 w 152400"/>
              <a:gd name="connsiteY5" fmla="*/ 190500 h 190500"/>
              <a:gd name="connsiteX6" fmla="*/ 133350 w 152400"/>
              <a:gd name="connsiteY6" fmla="*/ 190500 h 190500"/>
              <a:gd name="connsiteX7" fmla="*/ 152400 w 152400"/>
              <a:gd name="connsiteY7" fmla="*/ 171450 h 190500"/>
              <a:gd name="connsiteX8" fmla="*/ 152400 w 152400"/>
              <a:gd name="connsiteY8" fmla="*/ 76200 h 190500"/>
              <a:gd name="connsiteX9" fmla="*/ 95250 w 152400"/>
              <a:gd name="connsiteY9" fmla="*/ 76200 h 190500"/>
              <a:gd name="connsiteX10" fmla="*/ 76200 w 152400"/>
              <a:gd name="connsiteY10" fmla="*/ 57150 h 190500"/>
              <a:gd name="connsiteX11" fmla="*/ 28575 w 152400"/>
              <a:gd name="connsiteY11" fmla="*/ 97631 h 190500"/>
              <a:gd name="connsiteX12" fmla="*/ 35719 w 152400"/>
              <a:gd name="connsiteY12" fmla="*/ 90488 h 190500"/>
              <a:gd name="connsiteX13" fmla="*/ 42863 w 152400"/>
              <a:gd name="connsiteY13" fmla="*/ 97631 h 190500"/>
              <a:gd name="connsiteX14" fmla="*/ 35719 w 152400"/>
              <a:gd name="connsiteY14" fmla="*/ 104775 h 190500"/>
              <a:gd name="connsiteX15" fmla="*/ 28575 w 152400"/>
              <a:gd name="connsiteY15" fmla="*/ 97631 h 190500"/>
              <a:gd name="connsiteX16" fmla="*/ 28575 w 152400"/>
              <a:gd name="connsiteY16" fmla="*/ 126206 h 190500"/>
              <a:gd name="connsiteX17" fmla="*/ 35719 w 152400"/>
              <a:gd name="connsiteY17" fmla="*/ 119063 h 190500"/>
              <a:gd name="connsiteX18" fmla="*/ 42863 w 152400"/>
              <a:gd name="connsiteY18" fmla="*/ 126206 h 190500"/>
              <a:gd name="connsiteX19" fmla="*/ 35719 w 152400"/>
              <a:gd name="connsiteY19" fmla="*/ 133350 h 190500"/>
              <a:gd name="connsiteX20" fmla="*/ 28575 w 152400"/>
              <a:gd name="connsiteY20" fmla="*/ 126206 h 190500"/>
              <a:gd name="connsiteX21" fmla="*/ 28575 w 152400"/>
              <a:gd name="connsiteY21" fmla="*/ 154781 h 190500"/>
              <a:gd name="connsiteX22" fmla="*/ 35719 w 152400"/>
              <a:gd name="connsiteY22" fmla="*/ 147638 h 190500"/>
              <a:gd name="connsiteX23" fmla="*/ 42863 w 152400"/>
              <a:gd name="connsiteY23" fmla="*/ 154781 h 190500"/>
              <a:gd name="connsiteX24" fmla="*/ 35719 w 152400"/>
              <a:gd name="connsiteY24" fmla="*/ 161925 h 190500"/>
              <a:gd name="connsiteX25" fmla="*/ 28575 w 152400"/>
              <a:gd name="connsiteY25" fmla="*/ 154781 h 190500"/>
              <a:gd name="connsiteX26" fmla="*/ 57150 w 152400"/>
              <a:gd name="connsiteY26" fmla="*/ 97631 h 190500"/>
              <a:gd name="connsiteX27" fmla="*/ 64294 w 152400"/>
              <a:gd name="connsiteY27" fmla="*/ 90488 h 190500"/>
              <a:gd name="connsiteX28" fmla="*/ 116681 w 152400"/>
              <a:gd name="connsiteY28" fmla="*/ 90488 h 190500"/>
              <a:gd name="connsiteX29" fmla="*/ 123825 w 152400"/>
              <a:gd name="connsiteY29" fmla="*/ 97631 h 190500"/>
              <a:gd name="connsiteX30" fmla="*/ 116681 w 152400"/>
              <a:gd name="connsiteY30" fmla="*/ 104775 h 190500"/>
              <a:gd name="connsiteX31" fmla="*/ 64294 w 152400"/>
              <a:gd name="connsiteY31" fmla="*/ 104775 h 190500"/>
              <a:gd name="connsiteX32" fmla="*/ 57150 w 152400"/>
              <a:gd name="connsiteY32" fmla="*/ 97631 h 190500"/>
              <a:gd name="connsiteX33" fmla="*/ 57150 w 152400"/>
              <a:gd name="connsiteY33" fmla="*/ 126206 h 190500"/>
              <a:gd name="connsiteX34" fmla="*/ 64294 w 152400"/>
              <a:gd name="connsiteY34" fmla="*/ 119063 h 190500"/>
              <a:gd name="connsiteX35" fmla="*/ 116681 w 152400"/>
              <a:gd name="connsiteY35" fmla="*/ 119063 h 190500"/>
              <a:gd name="connsiteX36" fmla="*/ 123825 w 152400"/>
              <a:gd name="connsiteY36" fmla="*/ 126206 h 190500"/>
              <a:gd name="connsiteX37" fmla="*/ 116681 w 152400"/>
              <a:gd name="connsiteY37" fmla="*/ 133350 h 190500"/>
              <a:gd name="connsiteX38" fmla="*/ 64294 w 152400"/>
              <a:gd name="connsiteY38" fmla="*/ 133350 h 190500"/>
              <a:gd name="connsiteX39" fmla="*/ 57150 w 152400"/>
              <a:gd name="connsiteY39" fmla="*/ 126206 h 190500"/>
              <a:gd name="connsiteX40" fmla="*/ 57150 w 152400"/>
              <a:gd name="connsiteY40" fmla="*/ 154781 h 190500"/>
              <a:gd name="connsiteX41" fmla="*/ 64294 w 152400"/>
              <a:gd name="connsiteY41" fmla="*/ 147638 h 190500"/>
              <a:gd name="connsiteX42" fmla="*/ 116681 w 152400"/>
              <a:gd name="connsiteY42" fmla="*/ 147638 h 190500"/>
              <a:gd name="connsiteX43" fmla="*/ 123825 w 152400"/>
              <a:gd name="connsiteY43" fmla="*/ 154781 h 190500"/>
              <a:gd name="connsiteX44" fmla="*/ 116681 w 152400"/>
              <a:gd name="connsiteY44" fmla="*/ 161925 h 190500"/>
              <a:gd name="connsiteX45" fmla="*/ 64294 w 152400"/>
              <a:gd name="connsiteY45" fmla="*/ 161925 h 190500"/>
              <a:gd name="connsiteX46" fmla="*/ 57150 w 152400"/>
              <a:gd name="connsiteY46" fmla="*/ 154781 h 190500"/>
              <a:gd name="connsiteX47" fmla="*/ 90488 w 152400"/>
              <a:gd name="connsiteY47" fmla="*/ 57150 h 190500"/>
              <a:gd name="connsiteX48" fmla="*/ 90488 w 152400"/>
              <a:gd name="connsiteY48" fmla="*/ 4763 h 190500"/>
              <a:gd name="connsiteX49" fmla="*/ 147638 w 152400"/>
              <a:gd name="connsiteY49" fmla="*/ 61913 h 190500"/>
              <a:gd name="connsiteX50" fmla="*/ 95250 w 152400"/>
              <a:gd name="connsiteY50" fmla="*/ 61913 h 190500"/>
              <a:gd name="connsiteX51" fmla="*/ 90488 w 152400"/>
              <a:gd name="connsiteY51" fmla="*/ 571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2400" h="190500">
                <a:moveTo>
                  <a:pt x="76200" y="57150"/>
                </a:moveTo>
                <a:lnTo>
                  <a:pt x="76200" y="0"/>
                </a:lnTo>
                <a:lnTo>
                  <a:pt x="19050" y="0"/>
                </a:lnTo>
                <a:cubicBezTo>
                  <a:pt x="8529" y="0"/>
                  <a:pt x="0" y="8529"/>
                  <a:pt x="0" y="19050"/>
                </a:cubicBezTo>
                <a:lnTo>
                  <a:pt x="0" y="171450"/>
                </a:lnTo>
                <a:cubicBezTo>
                  <a:pt x="0" y="181971"/>
                  <a:pt x="8529" y="190500"/>
                  <a:pt x="19050" y="190500"/>
                </a:cubicBezTo>
                <a:lnTo>
                  <a:pt x="133350" y="190500"/>
                </a:lnTo>
                <a:cubicBezTo>
                  <a:pt x="143871" y="190500"/>
                  <a:pt x="152400" y="181971"/>
                  <a:pt x="152400" y="171450"/>
                </a:cubicBezTo>
                <a:lnTo>
                  <a:pt x="152400" y="76200"/>
                </a:lnTo>
                <a:lnTo>
                  <a:pt x="95250" y="76200"/>
                </a:lnTo>
                <a:cubicBezTo>
                  <a:pt x="84729" y="76200"/>
                  <a:pt x="76200" y="67671"/>
                  <a:pt x="76200" y="57150"/>
                </a:cubicBezTo>
                <a:close/>
                <a:moveTo>
                  <a:pt x="28575" y="97631"/>
                </a:moveTo>
                <a:cubicBezTo>
                  <a:pt x="28575" y="93686"/>
                  <a:pt x="31773" y="90488"/>
                  <a:pt x="35719" y="90488"/>
                </a:cubicBezTo>
                <a:cubicBezTo>
                  <a:pt x="39664" y="90488"/>
                  <a:pt x="42863" y="93686"/>
                  <a:pt x="42863" y="97631"/>
                </a:cubicBezTo>
                <a:cubicBezTo>
                  <a:pt x="42863" y="101577"/>
                  <a:pt x="39664" y="104775"/>
                  <a:pt x="35719" y="104775"/>
                </a:cubicBezTo>
                <a:cubicBezTo>
                  <a:pt x="31773" y="104775"/>
                  <a:pt x="28575" y="101577"/>
                  <a:pt x="28575" y="97631"/>
                </a:cubicBezTo>
                <a:close/>
                <a:moveTo>
                  <a:pt x="28575" y="126206"/>
                </a:moveTo>
                <a:cubicBezTo>
                  <a:pt x="28575" y="122261"/>
                  <a:pt x="31773" y="119063"/>
                  <a:pt x="35719" y="119063"/>
                </a:cubicBezTo>
                <a:cubicBezTo>
                  <a:pt x="39664" y="119063"/>
                  <a:pt x="42863" y="122261"/>
                  <a:pt x="42863" y="126206"/>
                </a:cubicBezTo>
                <a:cubicBezTo>
                  <a:pt x="42863" y="130152"/>
                  <a:pt x="39664" y="133350"/>
                  <a:pt x="35719" y="133350"/>
                </a:cubicBezTo>
                <a:cubicBezTo>
                  <a:pt x="31773" y="133350"/>
                  <a:pt x="28575" y="130152"/>
                  <a:pt x="28575" y="126206"/>
                </a:cubicBezTo>
                <a:close/>
                <a:moveTo>
                  <a:pt x="28575" y="154781"/>
                </a:moveTo>
                <a:cubicBezTo>
                  <a:pt x="28575" y="150836"/>
                  <a:pt x="31773" y="147638"/>
                  <a:pt x="35719" y="147638"/>
                </a:cubicBezTo>
                <a:cubicBezTo>
                  <a:pt x="39664" y="147638"/>
                  <a:pt x="42863" y="150836"/>
                  <a:pt x="42863" y="154781"/>
                </a:cubicBezTo>
                <a:cubicBezTo>
                  <a:pt x="42863" y="158727"/>
                  <a:pt x="39664" y="161925"/>
                  <a:pt x="35719" y="161925"/>
                </a:cubicBezTo>
                <a:cubicBezTo>
                  <a:pt x="31773" y="161925"/>
                  <a:pt x="28575" y="158727"/>
                  <a:pt x="28575" y="154781"/>
                </a:cubicBezTo>
                <a:close/>
                <a:moveTo>
                  <a:pt x="57150" y="97631"/>
                </a:moveTo>
                <a:cubicBezTo>
                  <a:pt x="57150" y="93686"/>
                  <a:pt x="60348" y="90488"/>
                  <a:pt x="64294" y="90488"/>
                </a:cubicBezTo>
                <a:lnTo>
                  <a:pt x="116681" y="90488"/>
                </a:lnTo>
                <a:cubicBezTo>
                  <a:pt x="120627" y="90488"/>
                  <a:pt x="123825" y="93686"/>
                  <a:pt x="123825" y="97631"/>
                </a:cubicBezTo>
                <a:cubicBezTo>
                  <a:pt x="123825" y="101577"/>
                  <a:pt x="120627" y="104775"/>
                  <a:pt x="116681" y="104775"/>
                </a:cubicBezTo>
                <a:lnTo>
                  <a:pt x="64294" y="104775"/>
                </a:lnTo>
                <a:cubicBezTo>
                  <a:pt x="60348" y="104775"/>
                  <a:pt x="57150" y="101577"/>
                  <a:pt x="57150" y="97631"/>
                </a:cubicBezTo>
                <a:close/>
                <a:moveTo>
                  <a:pt x="57150" y="126206"/>
                </a:moveTo>
                <a:cubicBezTo>
                  <a:pt x="57150" y="122261"/>
                  <a:pt x="60348" y="119063"/>
                  <a:pt x="64294" y="119063"/>
                </a:cubicBezTo>
                <a:lnTo>
                  <a:pt x="116681" y="119063"/>
                </a:lnTo>
                <a:cubicBezTo>
                  <a:pt x="120627" y="119063"/>
                  <a:pt x="123825" y="122261"/>
                  <a:pt x="123825" y="126206"/>
                </a:cubicBezTo>
                <a:cubicBezTo>
                  <a:pt x="123825" y="130152"/>
                  <a:pt x="120627" y="133350"/>
                  <a:pt x="116681" y="133350"/>
                </a:cubicBezTo>
                <a:lnTo>
                  <a:pt x="64294" y="133350"/>
                </a:lnTo>
                <a:cubicBezTo>
                  <a:pt x="60348" y="133350"/>
                  <a:pt x="57150" y="130152"/>
                  <a:pt x="57150" y="126206"/>
                </a:cubicBezTo>
                <a:close/>
                <a:moveTo>
                  <a:pt x="57150" y="154781"/>
                </a:moveTo>
                <a:cubicBezTo>
                  <a:pt x="57150" y="150836"/>
                  <a:pt x="60348" y="147638"/>
                  <a:pt x="64294" y="147638"/>
                </a:cubicBezTo>
                <a:lnTo>
                  <a:pt x="116681" y="147638"/>
                </a:lnTo>
                <a:cubicBezTo>
                  <a:pt x="120627" y="147638"/>
                  <a:pt x="123825" y="150836"/>
                  <a:pt x="123825" y="154781"/>
                </a:cubicBezTo>
                <a:cubicBezTo>
                  <a:pt x="123825" y="158727"/>
                  <a:pt x="120627" y="161925"/>
                  <a:pt x="116681" y="161925"/>
                </a:cubicBezTo>
                <a:lnTo>
                  <a:pt x="64294" y="161925"/>
                </a:lnTo>
                <a:cubicBezTo>
                  <a:pt x="60348" y="161925"/>
                  <a:pt x="57150" y="158727"/>
                  <a:pt x="57150" y="154781"/>
                </a:cubicBezTo>
                <a:close/>
                <a:moveTo>
                  <a:pt x="90488" y="57150"/>
                </a:moveTo>
                <a:lnTo>
                  <a:pt x="90488" y="4763"/>
                </a:lnTo>
                <a:lnTo>
                  <a:pt x="147638" y="61913"/>
                </a:lnTo>
                <a:lnTo>
                  <a:pt x="95250" y="61913"/>
                </a:lnTo>
                <a:cubicBezTo>
                  <a:pt x="92620" y="61913"/>
                  <a:pt x="90488" y="59780"/>
                  <a:pt x="90488" y="5715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2" name="Graphic 36">
            <a:extLst>
              <a:ext uri="{FF2B5EF4-FFF2-40B4-BE49-F238E27FC236}">
                <a16:creationId xmlns:a16="http://schemas.microsoft.com/office/drawing/2014/main" id="{DED016E6-DF3B-1F62-92FA-5747B266DDC1}"/>
              </a:ext>
              <a:ext uri="{C183D7F6-B498-43B3-948B-1728B52AA6E4}">
                <adec:decorative xmlns:adec="http://schemas.microsoft.com/office/drawing/2017/decorative" val="1"/>
              </a:ext>
            </a:extLst>
          </p:cNvPr>
          <p:cNvSpPr/>
          <p:nvPr/>
        </p:nvSpPr>
        <p:spPr>
          <a:xfrm>
            <a:off x="2558572" y="2848884"/>
            <a:ext cx="476130" cy="476130"/>
          </a:xfrm>
          <a:custGeom>
            <a:avLst/>
            <a:gdLst>
              <a:gd name="connsiteX0" fmla="*/ 53552 w 476130"/>
              <a:gd name="connsiteY0" fmla="*/ 285616 h 476130"/>
              <a:gd name="connsiteX1" fmla="*/ 193467 w 476130"/>
              <a:gd name="connsiteY1" fmla="*/ 285616 h 476130"/>
              <a:gd name="connsiteX2" fmla="*/ 178704 w 476130"/>
              <a:gd name="connsiteY2" fmla="*/ 322048 h 476130"/>
              <a:gd name="connsiteX3" fmla="*/ 178489 w 476130"/>
              <a:gd name="connsiteY3" fmla="*/ 327286 h 476130"/>
              <a:gd name="connsiteX4" fmla="*/ 178489 w 476130"/>
              <a:gd name="connsiteY4" fmla="*/ 434437 h 476130"/>
              <a:gd name="connsiteX5" fmla="*/ 193491 w 476130"/>
              <a:gd name="connsiteY5" fmla="*/ 476107 h 476130"/>
              <a:gd name="connsiteX6" fmla="*/ 190395 w 476130"/>
              <a:gd name="connsiteY6" fmla="*/ 476131 h 476130"/>
              <a:gd name="connsiteX7" fmla="*/ 12144 w 476130"/>
              <a:gd name="connsiteY7" fmla="*/ 399077 h 476130"/>
              <a:gd name="connsiteX8" fmla="*/ 0 w 476130"/>
              <a:gd name="connsiteY8" fmla="*/ 361074 h 476130"/>
              <a:gd name="connsiteX9" fmla="*/ 0 w 476130"/>
              <a:gd name="connsiteY9" fmla="*/ 339168 h 476130"/>
              <a:gd name="connsiteX10" fmla="*/ 53552 w 476130"/>
              <a:gd name="connsiteY10" fmla="*/ 285616 h 476130"/>
              <a:gd name="connsiteX11" fmla="*/ 303499 w 476130"/>
              <a:gd name="connsiteY11" fmla="*/ 226088 h 476130"/>
              <a:gd name="connsiteX12" fmla="*/ 374933 w 476130"/>
              <a:gd name="connsiteY12" fmla="*/ 226088 h 476130"/>
              <a:gd name="connsiteX13" fmla="*/ 404554 w 476130"/>
              <a:gd name="connsiteY13" fmla="*/ 252828 h 476130"/>
              <a:gd name="connsiteX14" fmla="*/ 404721 w 476130"/>
              <a:gd name="connsiteY14" fmla="*/ 255852 h 476130"/>
              <a:gd name="connsiteX15" fmla="*/ 404697 w 476130"/>
              <a:gd name="connsiteY15" fmla="*/ 285616 h 476130"/>
              <a:gd name="connsiteX16" fmla="*/ 434461 w 476130"/>
              <a:gd name="connsiteY16" fmla="*/ 285616 h 476130"/>
              <a:gd name="connsiteX17" fmla="*/ 476131 w 476130"/>
              <a:gd name="connsiteY17" fmla="*/ 327286 h 476130"/>
              <a:gd name="connsiteX18" fmla="*/ 476131 w 476130"/>
              <a:gd name="connsiteY18" fmla="*/ 434437 h 476130"/>
              <a:gd name="connsiteX19" fmla="*/ 434461 w 476130"/>
              <a:gd name="connsiteY19" fmla="*/ 476107 h 476130"/>
              <a:gd name="connsiteX20" fmla="*/ 243971 w 476130"/>
              <a:gd name="connsiteY20" fmla="*/ 476107 h 476130"/>
              <a:gd name="connsiteX21" fmla="*/ 202301 w 476130"/>
              <a:gd name="connsiteY21" fmla="*/ 434437 h 476130"/>
              <a:gd name="connsiteX22" fmla="*/ 202301 w 476130"/>
              <a:gd name="connsiteY22" fmla="*/ 327286 h 476130"/>
              <a:gd name="connsiteX23" fmla="*/ 243971 w 476130"/>
              <a:gd name="connsiteY23" fmla="*/ 285616 h 476130"/>
              <a:gd name="connsiteX24" fmla="*/ 273735 w 476130"/>
              <a:gd name="connsiteY24" fmla="*/ 285616 h 476130"/>
              <a:gd name="connsiteX25" fmla="*/ 273735 w 476130"/>
              <a:gd name="connsiteY25" fmla="*/ 255852 h 476130"/>
              <a:gd name="connsiteX26" fmla="*/ 300475 w 476130"/>
              <a:gd name="connsiteY26" fmla="*/ 226255 h 476130"/>
              <a:gd name="connsiteX27" fmla="*/ 303499 w 476130"/>
              <a:gd name="connsiteY27" fmla="*/ 226088 h 476130"/>
              <a:gd name="connsiteX28" fmla="*/ 374933 w 476130"/>
              <a:gd name="connsiteY28" fmla="*/ 226088 h 476130"/>
              <a:gd name="connsiteX29" fmla="*/ 303499 w 476130"/>
              <a:gd name="connsiteY29" fmla="*/ 226088 h 476130"/>
              <a:gd name="connsiteX30" fmla="*/ 368980 w 476130"/>
              <a:gd name="connsiteY30" fmla="*/ 261805 h 476130"/>
              <a:gd name="connsiteX31" fmla="*/ 309452 w 476130"/>
              <a:gd name="connsiteY31" fmla="*/ 261805 h 476130"/>
              <a:gd name="connsiteX32" fmla="*/ 309452 w 476130"/>
              <a:gd name="connsiteY32" fmla="*/ 285616 h 476130"/>
              <a:gd name="connsiteX33" fmla="*/ 368980 w 476130"/>
              <a:gd name="connsiteY33" fmla="*/ 285616 h 476130"/>
              <a:gd name="connsiteX34" fmla="*/ 368980 w 476130"/>
              <a:gd name="connsiteY34" fmla="*/ 261805 h 476130"/>
              <a:gd name="connsiteX35" fmla="*/ 190419 w 476130"/>
              <a:gd name="connsiteY35" fmla="*/ 0 h 476130"/>
              <a:gd name="connsiteX36" fmla="*/ 309475 w 476130"/>
              <a:gd name="connsiteY36" fmla="*/ 119056 h 476130"/>
              <a:gd name="connsiteX37" fmla="*/ 190419 w 476130"/>
              <a:gd name="connsiteY37" fmla="*/ 238113 h 476130"/>
              <a:gd name="connsiteX38" fmla="*/ 71362 w 476130"/>
              <a:gd name="connsiteY38" fmla="*/ 119056 h 476130"/>
              <a:gd name="connsiteX39" fmla="*/ 190419 w 476130"/>
              <a:gd name="connsiteY39" fmla="*/ 0 h 47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6130" h="476130">
                <a:moveTo>
                  <a:pt x="53552" y="285616"/>
                </a:moveTo>
                <a:lnTo>
                  <a:pt x="193467" y="285616"/>
                </a:lnTo>
                <a:cubicBezTo>
                  <a:pt x="185157" y="295689"/>
                  <a:pt x="179799" y="308285"/>
                  <a:pt x="178704" y="322048"/>
                </a:cubicBezTo>
                <a:lnTo>
                  <a:pt x="178489" y="327286"/>
                </a:lnTo>
                <a:lnTo>
                  <a:pt x="178489" y="434437"/>
                </a:lnTo>
                <a:cubicBezTo>
                  <a:pt x="178489" y="450272"/>
                  <a:pt x="184109" y="464796"/>
                  <a:pt x="193491" y="476107"/>
                </a:cubicBezTo>
                <a:lnTo>
                  <a:pt x="190395" y="476131"/>
                </a:lnTo>
                <a:cubicBezTo>
                  <a:pt x="108960" y="476131"/>
                  <a:pt x="48885" y="450605"/>
                  <a:pt x="12144" y="399077"/>
                </a:cubicBezTo>
                <a:cubicBezTo>
                  <a:pt x="4242" y="387981"/>
                  <a:pt x="-4" y="374697"/>
                  <a:pt x="0" y="361074"/>
                </a:cubicBezTo>
                <a:lnTo>
                  <a:pt x="0" y="339168"/>
                </a:lnTo>
                <a:cubicBezTo>
                  <a:pt x="0" y="309592"/>
                  <a:pt x="23976" y="285616"/>
                  <a:pt x="53552" y="285616"/>
                </a:cubicBezTo>
                <a:close/>
                <a:moveTo>
                  <a:pt x="303499" y="226088"/>
                </a:moveTo>
                <a:lnTo>
                  <a:pt x="374933" y="226088"/>
                </a:lnTo>
                <a:cubicBezTo>
                  <a:pt x="390362" y="226088"/>
                  <a:pt x="403030" y="237803"/>
                  <a:pt x="404554" y="252828"/>
                </a:cubicBezTo>
                <a:lnTo>
                  <a:pt x="404721" y="255852"/>
                </a:lnTo>
                <a:lnTo>
                  <a:pt x="404697" y="285616"/>
                </a:lnTo>
                <a:lnTo>
                  <a:pt x="434461" y="285616"/>
                </a:lnTo>
                <a:cubicBezTo>
                  <a:pt x="457486" y="285616"/>
                  <a:pt x="476131" y="304285"/>
                  <a:pt x="476131" y="327286"/>
                </a:cubicBezTo>
                <a:lnTo>
                  <a:pt x="476131" y="434437"/>
                </a:lnTo>
                <a:cubicBezTo>
                  <a:pt x="476131" y="457451"/>
                  <a:pt x="457474" y="476107"/>
                  <a:pt x="434461" y="476107"/>
                </a:cubicBezTo>
                <a:lnTo>
                  <a:pt x="243971" y="476107"/>
                </a:lnTo>
                <a:cubicBezTo>
                  <a:pt x="220957" y="476107"/>
                  <a:pt x="202301" y="457451"/>
                  <a:pt x="202301" y="434437"/>
                </a:cubicBezTo>
                <a:lnTo>
                  <a:pt x="202301" y="327286"/>
                </a:lnTo>
                <a:cubicBezTo>
                  <a:pt x="202301" y="304285"/>
                  <a:pt x="220969" y="285616"/>
                  <a:pt x="243971" y="285616"/>
                </a:cubicBezTo>
                <a:lnTo>
                  <a:pt x="273735" y="285616"/>
                </a:lnTo>
                <a:lnTo>
                  <a:pt x="273735" y="255852"/>
                </a:lnTo>
                <a:cubicBezTo>
                  <a:pt x="273735" y="240446"/>
                  <a:pt x="285450" y="227755"/>
                  <a:pt x="300475" y="226255"/>
                </a:cubicBezTo>
                <a:lnTo>
                  <a:pt x="303499" y="226088"/>
                </a:lnTo>
                <a:lnTo>
                  <a:pt x="374933" y="226088"/>
                </a:lnTo>
                <a:lnTo>
                  <a:pt x="303499" y="226088"/>
                </a:lnTo>
                <a:close/>
                <a:moveTo>
                  <a:pt x="368980" y="261805"/>
                </a:moveTo>
                <a:lnTo>
                  <a:pt x="309452" y="261805"/>
                </a:lnTo>
                <a:lnTo>
                  <a:pt x="309452" y="285616"/>
                </a:lnTo>
                <a:lnTo>
                  <a:pt x="368980" y="285616"/>
                </a:lnTo>
                <a:lnTo>
                  <a:pt x="368980" y="261805"/>
                </a:lnTo>
                <a:close/>
                <a:moveTo>
                  <a:pt x="190419" y="0"/>
                </a:moveTo>
                <a:cubicBezTo>
                  <a:pt x="256171" y="0"/>
                  <a:pt x="309475" y="53303"/>
                  <a:pt x="309475" y="119056"/>
                </a:cubicBezTo>
                <a:cubicBezTo>
                  <a:pt x="309475" y="184809"/>
                  <a:pt x="256171" y="238113"/>
                  <a:pt x="190419" y="238113"/>
                </a:cubicBezTo>
                <a:cubicBezTo>
                  <a:pt x="124666" y="238113"/>
                  <a:pt x="71362" y="184809"/>
                  <a:pt x="71362" y="119056"/>
                </a:cubicBezTo>
                <a:cubicBezTo>
                  <a:pt x="71362" y="53303"/>
                  <a:pt x="124666" y="0"/>
                  <a:pt x="190419" y="0"/>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164746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200"/>
                                  </p:stCondLst>
                                  <p:childTnLst>
                                    <p:animMotion origin="layout" path="M 0 3.7037E-7 L 0 0.03542 " pathEditMode="relative" rAng="0" ptsTypes="AA">
                                      <p:cBhvr>
                                        <p:cTn id="9" dur="700" spd="-100000" fill="hold"/>
                                        <p:tgtEl>
                                          <p:spTgt spid="5"/>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42" presetClass="path" presetSubtype="0" decel="100000" fill="hold" grpId="1" nodeType="withEffect">
                                  <p:stCondLst>
                                    <p:cond delay="200"/>
                                  </p:stCondLst>
                                  <p:childTnLst>
                                    <p:animMotion origin="layout" path="M 0 3.7037E-7 L 0 0.03542 " pathEditMode="relative" rAng="0" ptsTypes="AA">
                                      <p:cBhvr>
                                        <p:cTn id="14" dur="700" spd="-100000" fill="hold"/>
                                        <p:tgtEl>
                                          <p:spTgt spid="32"/>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42" presetClass="path" presetSubtype="0" decel="100000" fill="hold" grpId="1" nodeType="withEffect">
                                  <p:stCondLst>
                                    <p:cond delay="200"/>
                                  </p:stCondLst>
                                  <p:childTnLst>
                                    <p:animMotion origin="layout" path="M 0 3.7037E-7 L 0 0.03542 " pathEditMode="relative" rAng="0" ptsTypes="AA">
                                      <p:cBhvr>
                                        <p:cTn id="19" dur="700" spd="-100000" fill="hold"/>
                                        <p:tgtEl>
                                          <p:spTgt spid="31"/>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42" presetClass="path" presetSubtype="0" decel="100000" fill="hold" grpId="1" nodeType="withEffect">
                                  <p:stCondLst>
                                    <p:cond delay="200"/>
                                  </p:stCondLst>
                                  <p:childTnLst>
                                    <p:animMotion origin="layout" path="M 0 3.7037E-7 L 0 0.03542 " pathEditMode="relative" rAng="0" ptsTypes="AA">
                                      <p:cBhvr>
                                        <p:cTn id="24" dur="700" spd="-100000" fill="hold"/>
                                        <p:tgtEl>
                                          <p:spTgt spid="4"/>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42" presetClass="path" presetSubtype="0" decel="100000" fill="hold" grpId="1" nodeType="withEffect">
                                  <p:stCondLst>
                                    <p:cond delay="200"/>
                                  </p:stCondLst>
                                  <p:childTnLst>
                                    <p:animMotion origin="layout" path="M 0 3.7037E-7 L 0 0.03542 " pathEditMode="relative" rAng="0" ptsTypes="AA">
                                      <p:cBhvr>
                                        <p:cTn id="29" dur="700" spd="-100000" fill="hold"/>
                                        <p:tgtEl>
                                          <p:spTgt spid="28"/>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42" presetClass="path" presetSubtype="0" decel="100000" fill="hold" grpId="1" nodeType="withEffect">
                                  <p:stCondLst>
                                    <p:cond delay="200"/>
                                  </p:stCondLst>
                                  <p:childTnLst>
                                    <p:animMotion origin="layout" path="M 0 3.7037E-7 L 0 0.03542 " pathEditMode="relative" rAng="0" ptsTypes="AA">
                                      <p:cBhvr>
                                        <p:cTn id="34" dur="700" spd="-100000" fill="hold"/>
                                        <p:tgtEl>
                                          <p:spTgt spid="27"/>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42" presetClass="path" presetSubtype="0" decel="100000" fill="hold" grpId="1" nodeType="withEffect">
                                  <p:stCondLst>
                                    <p:cond delay="200"/>
                                  </p:stCondLst>
                                  <p:childTnLst>
                                    <p:animMotion origin="layout" path="M 0 3.7037E-7 L 0 0.03542 " pathEditMode="relative" rAng="0" ptsTypes="AA">
                                      <p:cBhvr>
                                        <p:cTn id="39" dur="700" spd="-100000" fill="hold"/>
                                        <p:tgtEl>
                                          <p:spTgt spid="3"/>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42" presetClass="path" presetSubtype="0" decel="100000" fill="hold" grpId="1" nodeType="withEffect">
                                  <p:stCondLst>
                                    <p:cond delay="200"/>
                                  </p:stCondLst>
                                  <p:childTnLst>
                                    <p:animMotion origin="layout" path="M 0 3.7037E-7 L 0 0.03542 " pathEditMode="relative" rAng="0" ptsTypes="AA">
                                      <p:cBhvr>
                                        <p:cTn id="44" dur="700" spd="-100000" fill="hold"/>
                                        <p:tgtEl>
                                          <p:spTgt spid="24"/>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decel="100000" fill="hold" grpId="1" nodeType="withEffect">
                                  <p:stCondLst>
                                    <p:cond delay="200"/>
                                  </p:stCondLst>
                                  <p:childTnLst>
                                    <p:animMotion origin="layout" path="M 0 3.7037E-7 L 0 0.03542 " pathEditMode="relative" rAng="0" ptsTypes="AA">
                                      <p:cBhvr>
                                        <p:cTn id="49" dur="700" spd="-100000" fill="hold"/>
                                        <p:tgtEl>
                                          <p:spTgt spid="2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31" grpId="0"/>
      <p:bldP spid="31" grpId="1"/>
      <p:bldP spid="27" grpId="0"/>
      <p:bldP spid="27" grpId="1"/>
      <p:bldP spid="23" grpId="0"/>
      <p:bldP spid="23" grpId="1"/>
      <p:bldP spid="24" grpId="0" animBg="1"/>
      <p:bldP spid="24" grpId="1" animBg="1"/>
      <p:bldP spid="28" grpId="0" animBg="1"/>
      <p:bldP spid="28" grpId="1" animBg="1"/>
      <p:bldP spid="32" grpId="0" animBg="1"/>
      <p:bldP spid="32"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6A8B0B18-4645-8C31-4757-3A35A2204349}"/>
              </a:ext>
              <a:ext uri="{C183D7F6-B498-43B3-948B-1728B52AA6E4}">
                <adec:decorative xmlns:adec="http://schemas.microsoft.com/office/drawing/2017/decorative" val="1"/>
              </a:ext>
            </a:extLst>
          </p:cNvPr>
          <p:cNvSpPr/>
          <p:nvPr/>
        </p:nvSpPr>
        <p:spPr bwMode="auto">
          <a:xfrm>
            <a:off x="604814" y="601059"/>
            <a:ext cx="10982373" cy="563377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5" name="Title 4">
            <a:extLst>
              <a:ext uri="{FF2B5EF4-FFF2-40B4-BE49-F238E27FC236}">
                <a16:creationId xmlns:a16="http://schemas.microsoft.com/office/drawing/2014/main" id="{5C9A7C4A-0536-1F37-DE83-47C0C8491735}"/>
              </a:ext>
            </a:extLst>
          </p:cNvPr>
          <p:cNvSpPr>
            <a:spLocks noGrp="1"/>
          </p:cNvSpPr>
          <p:nvPr>
            <p:ph type="title"/>
          </p:nvPr>
        </p:nvSpPr>
        <p:spPr>
          <a:xfrm>
            <a:off x="1193380" y="2074783"/>
            <a:ext cx="4239232" cy="2708434"/>
          </a:xfrm>
        </p:spPr>
        <p:txBody>
          <a:bodyPr wrap="square">
            <a:spAutoFit/>
          </a:bodyPr>
          <a:lstStyle/>
          <a:p>
            <a:r>
              <a:rPr lang="en-US" sz="4400">
                <a:solidFill>
                  <a:schemeClr val="tx1"/>
                </a:solidFill>
              </a:rPr>
              <a:t>Microsoft investments to </a:t>
            </a:r>
            <a:r>
              <a:rPr lang="en-US" sz="4400" b="1">
                <a:solidFill>
                  <a:schemeClr val="tx1"/>
                </a:solidFill>
                <a:ea typeface="+mn-ea"/>
                <a:cs typeface="Segoe UI Semibold" panose="020B0502040204020203" pitchFamily="34" charset="0"/>
              </a:rPr>
              <a:t>accelerate your time to value</a:t>
            </a:r>
          </a:p>
        </p:txBody>
      </p:sp>
      <p:grpSp>
        <p:nvGrpSpPr>
          <p:cNvPr id="18" name="Group 17">
            <a:extLst>
              <a:ext uri="{FF2B5EF4-FFF2-40B4-BE49-F238E27FC236}">
                <a16:creationId xmlns:a16="http://schemas.microsoft.com/office/drawing/2014/main" id="{94638F82-311D-C450-B2C7-9CE475E5D123}"/>
              </a:ext>
              <a:ext uri="{C183D7F6-B498-43B3-948B-1728B52AA6E4}">
                <adec:decorative xmlns:adec="http://schemas.microsoft.com/office/drawing/2017/decorative" val="1"/>
              </a:ext>
            </a:extLst>
          </p:cNvPr>
          <p:cNvGrpSpPr/>
          <p:nvPr/>
        </p:nvGrpSpPr>
        <p:grpSpPr>
          <a:xfrm>
            <a:off x="5570350" y="601059"/>
            <a:ext cx="6016827" cy="5633772"/>
            <a:chOff x="5570350" y="601059"/>
            <a:chExt cx="6016827" cy="5633772"/>
          </a:xfrm>
        </p:grpSpPr>
        <p:sp>
          <p:nvSpPr>
            <p:cNvPr id="8" name="Text Placeholder 2">
              <a:extLst>
                <a:ext uri="{FF2B5EF4-FFF2-40B4-BE49-F238E27FC236}">
                  <a16:creationId xmlns:a16="http://schemas.microsoft.com/office/drawing/2014/main" id="{8F3DE055-6BA4-49D3-D33A-521B483FDAB3}"/>
                </a:ext>
              </a:extLst>
            </p:cNvPr>
            <p:cNvSpPr txBox="1">
              <a:spLocks/>
            </p:cNvSpPr>
            <p:nvPr/>
          </p:nvSpPr>
          <p:spPr>
            <a:xfrm>
              <a:off x="6030831" y="1456051"/>
              <a:ext cx="5095877" cy="110799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Customers that buy more than 150 Copilot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seats are eligible for Microsoft co-investment in </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3">
                    <a:extLst>
                      <a:ext uri="{A12FA001-AC4F-418D-AE19-62706E023703}">
                        <ahyp:hlinkClr xmlns:ahyp="http://schemas.microsoft.com/office/drawing/2018/hyperlinkcolor" val="tx"/>
                      </a:ext>
                    </a:extLst>
                  </a:hlinkClick>
                </a:rPr>
                <a:t>partner deployment and adoption services</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rPr>
                <a:t> </a:t>
              </a:r>
              <a:r>
                <a:rPr kumimoji="0" lang="en-US" sz="1800" b="0" i="0" u="none" strike="noStrike" kern="1200" cap="none" spc="0" normalizeH="0" baseline="0" noProof="0">
                  <a:ln>
                    <a:noFill/>
                  </a:ln>
                  <a:solidFill>
                    <a:srgbClr val="000000"/>
                  </a:solidFill>
                  <a:effectLst/>
                  <a:uLnTx/>
                  <a:uFillTx/>
                  <a:latin typeface="Segoe UI"/>
                  <a:ea typeface="+mn-ea"/>
                  <a:cs typeface="+mn-cs"/>
                </a:rPr>
                <a:t>through eligible Microsoft Partners.</a:t>
              </a:r>
            </a:p>
          </p:txBody>
        </p:sp>
        <p:sp>
          <p:nvSpPr>
            <p:cNvPr id="11" name="Text Placeholder 2">
              <a:extLst>
                <a:ext uri="{FF2B5EF4-FFF2-40B4-BE49-F238E27FC236}">
                  <a16:creationId xmlns:a16="http://schemas.microsoft.com/office/drawing/2014/main" id="{F247BDAF-DC30-36F7-1FE4-1399AB08E7DD}"/>
                </a:ext>
              </a:extLst>
            </p:cNvPr>
            <p:cNvSpPr txBox="1">
              <a:spLocks/>
            </p:cNvSpPr>
            <p:nvPr/>
          </p:nvSpPr>
          <p:spPr>
            <a:xfrm>
              <a:off x="6030831" y="3623603"/>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Eligible customers can request technical and deployment assistance from </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4">
                    <a:extLst>
                      <a:ext uri="{A12FA001-AC4F-418D-AE19-62706E023703}">
                        <ahyp:hlinkClr xmlns:ahyp="http://schemas.microsoft.com/office/drawing/2018/hyperlinkcolor" val="tx"/>
                      </a:ext>
                    </a:extLst>
                  </a:hlinkClick>
                </a:rPr>
                <a:t>Microsoft FastTrack</a:t>
              </a:r>
              <a:r>
                <a:rPr kumimoji="0" lang="en-US" sz="1800" b="0" i="0" u="none" strike="noStrike" kern="1200" cap="none" spc="0" normalizeH="0" baseline="0" noProof="0">
                  <a:ln>
                    <a:noFill/>
                  </a:ln>
                  <a:solidFill>
                    <a:srgbClr val="000000"/>
                  </a:solidFill>
                  <a:effectLst/>
                  <a:uLnTx/>
                  <a:uFillTx/>
                  <a:latin typeface="Segoe UI"/>
                  <a:ea typeface="+mn-ea"/>
                  <a:cs typeface="+mn-cs"/>
                </a:rPr>
                <a:t>.</a:t>
              </a:r>
            </a:p>
          </p:txBody>
        </p:sp>
        <p:sp>
          <p:nvSpPr>
            <p:cNvPr id="12" name="Text Placeholder 2">
              <a:extLst>
                <a:ext uri="{FF2B5EF4-FFF2-40B4-BE49-F238E27FC236}">
                  <a16:creationId xmlns:a16="http://schemas.microsoft.com/office/drawing/2014/main" id="{88DD83ED-6215-CE9F-9BEC-01BEF5FEF6F8}"/>
                </a:ext>
              </a:extLst>
            </p:cNvPr>
            <p:cNvSpPr txBox="1">
              <a:spLocks/>
            </p:cNvSpPr>
            <p:nvPr/>
          </p:nvSpPr>
          <p:spPr>
            <a:xfrm>
              <a:off x="6030831" y="5270167"/>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Segoe UI"/>
                  <a:ea typeface="+mn-ea"/>
                  <a:cs typeface="+mn-cs"/>
                </a:rPr>
                <a:t>Get started on your Copilot journey with </a:t>
              </a:r>
              <a:br>
                <a:rPr kumimoji="0" lang="en-US" sz="1800" b="0" i="0" u="none" strike="noStrike" kern="1200" cap="none" spc="0" normalizeH="0" baseline="0" noProof="0" dirty="0">
                  <a:ln>
                    <a:noFill/>
                  </a:ln>
                  <a:solidFill>
                    <a:srgbClr val="000000"/>
                  </a:solidFill>
                  <a:effectLst/>
                  <a:uLnTx/>
                  <a:uFillTx/>
                  <a:latin typeface="Segoe UI"/>
                  <a:ea typeface="+mn-ea"/>
                  <a:cs typeface="+mn-cs"/>
                </a:rPr>
              </a:br>
              <a:r>
                <a:rPr kumimoji="0" lang="en-US" sz="1800" b="0" i="0" u="none" strike="noStrike" kern="1200" cap="none" spc="0" normalizeH="0" baseline="0" noProof="0" dirty="0">
                  <a:ln>
                    <a:noFill/>
                  </a:ln>
                  <a:solidFill>
                    <a:srgbClr val="000000"/>
                  </a:solidFill>
                  <a:effectLst/>
                  <a:uLnTx/>
                  <a:uFillTx/>
                  <a:latin typeface="Segoe UI"/>
                  <a:ea typeface="+mn-ea"/>
                  <a:cs typeface="+mn-cs"/>
                </a:rPr>
                <a:t>expert-led services through </a:t>
              </a:r>
              <a:r>
                <a:rPr kumimoji="0" lang="en-US" sz="1800" b="0" i="0" u="none" strike="noStrike" kern="0" cap="none" spc="0" normalizeH="0" baseline="0" noProof="0" dirty="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Microsoft Unified</a:t>
              </a:r>
              <a:r>
                <a:rPr kumimoji="0" lang="en-US" sz="1800" b="0" i="0" u="none" strike="noStrike" kern="1200" cap="none" spc="0" normalizeH="0" baseline="0" noProof="0" dirty="0">
                  <a:ln>
                    <a:noFill/>
                  </a:ln>
                  <a:solidFill>
                    <a:srgbClr val="000000"/>
                  </a:solidFill>
                  <a:effectLst/>
                  <a:uLnTx/>
                  <a:uFillTx/>
                  <a:latin typeface="Segoe UI"/>
                  <a:ea typeface="+mn-ea"/>
                  <a:cs typeface="+mn-cs"/>
                </a:rPr>
                <a:t>.</a:t>
              </a:r>
            </a:p>
          </p:txBody>
        </p:sp>
        <p:sp>
          <p:nvSpPr>
            <p:cNvPr id="9" name="Graphic 2">
              <a:extLst>
                <a:ext uri="{FF2B5EF4-FFF2-40B4-BE49-F238E27FC236}">
                  <a16:creationId xmlns:a16="http://schemas.microsoft.com/office/drawing/2014/main" id="{F1A6E0B9-1B23-69CF-89C4-ADF4FE4D6ABF}"/>
                </a:ext>
                <a:ext uri="{C183D7F6-B498-43B3-948B-1728B52AA6E4}">
                  <adec:decorative xmlns:adec="http://schemas.microsoft.com/office/drawing/2017/decorative" val="1"/>
                </a:ext>
              </a:extLst>
            </p:cNvPr>
            <p:cNvSpPr/>
            <p:nvPr/>
          </p:nvSpPr>
          <p:spPr>
            <a:xfrm>
              <a:off x="6077860" y="952750"/>
              <a:ext cx="312557" cy="390630"/>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0" name="Graphic 5">
              <a:extLst>
                <a:ext uri="{FF2B5EF4-FFF2-40B4-BE49-F238E27FC236}">
                  <a16:creationId xmlns:a16="http://schemas.microsoft.com/office/drawing/2014/main" id="{71C07B2C-5385-20FF-B78D-1D4C4C12C4B7}"/>
                </a:ext>
                <a:ext uri="{C183D7F6-B498-43B3-948B-1728B52AA6E4}">
                  <adec:decorative xmlns:adec="http://schemas.microsoft.com/office/drawing/2017/decorative" val="1"/>
                </a:ext>
              </a:extLst>
            </p:cNvPr>
            <p:cNvSpPr/>
            <p:nvPr/>
          </p:nvSpPr>
          <p:spPr>
            <a:xfrm>
              <a:off x="6030831" y="3108065"/>
              <a:ext cx="406614" cy="40286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 name="Graphic 6">
              <a:extLst>
                <a:ext uri="{FF2B5EF4-FFF2-40B4-BE49-F238E27FC236}">
                  <a16:creationId xmlns:a16="http://schemas.microsoft.com/office/drawing/2014/main" id="{550DE085-9727-4EE2-072B-958D977F57DE}"/>
                </a:ext>
                <a:ext uri="{C183D7F6-B498-43B3-948B-1728B52AA6E4}">
                  <adec:decorative xmlns:adec="http://schemas.microsoft.com/office/drawing/2017/decorative" val="1"/>
                </a:ext>
              </a:extLst>
            </p:cNvPr>
            <p:cNvSpPr/>
            <p:nvPr/>
          </p:nvSpPr>
          <p:spPr>
            <a:xfrm>
              <a:off x="6038790" y="4766802"/>
              <a:ext cx="390696" cy="39069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7" name="Straight Connector 6">
              <a:extLst>
                <a:ext uri="{FF2B5EF4-FFF2-40B4-BE49-F238E27FC236}">
                  <a16:creationId xmlns:a16="http://schemas.microsoft.com/office/drawing/2014/main" id="{43DB6A6E-0978-30A5-B827-1FBD11495D8C}"/>
                </a:ext>
              </a:extLst>
            </p:cNvPr>
            <p:cNvCxnSpPr>
              <a:cxnSpLocks/>
            </p:cNvCxnSpPr>
            <p:nvPr/>
          </p:nvCxnSpPr>
          <p:spPr>
            <a:xfrm>
              <a:off x="5570351" y="601059"/>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2DB1C40-524B-C126-D5A7-C6F6FB1DEFE7}"/>
                </a:ext>
              </a:extLst>
            </p:cNvPr>
            <p:cNvGrpSpPr/>
            <p:nvPr/>
          </p:nvGrpSpPr>
          <p:grpSpPr>
            <a:xfrm>
              <a:off x="5570350" y="2797792"/>
              <a:ext cx="6016827" cy="1690682"/>
              <a:chOff x="5570351" y="2872034"/>
              <a:chExt cx="5633772" cy="1542197"/>
            </a:xfrm>
          </p:grpSpPr>
          <p:cxnSp>
            <p:nvCxnSpPr>
              <p:cNvPr id="14" name="Straight Connector 13">
                <a:extLst>
                  <a:ext uri="{FF2B5EF4-FFF2-40B4-BE49-F238E27FC236}">
                    <a16:creationId xmlns:a16="http://schemas.microsoft.com/office/drawing/2014/main" id="{37714712-B349-73CB-DABB-FBDEBABFD7C9}"/>
                  </a:ext>
                </a:extLst>
              </p:cNvPr>
              <p:cNvCxnSpPr>
                <a:cxnSpLocks/>
              </p:cNvCxnSpPr>
              <p:nvPr/>
            </p:nvCxnSpPr>
            <p:spPr>
              <a:xfrm rot="5400000">
                <a:off x="8387237" y="55148"/>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F815B0-AF0B-8AC6-F8CB-43980DCEC2A3}"/>
                  </a:ext>
                </a:extLst>
              </p:cNvPr>
              <p:cNvCxnSpPr>
                <a:cxnSpLocks/>
              </p:cNvCxnSpPr>
              <p:nvPr/>
            </p:nvCxnSpPr>
            <p:spPr>
              <a:xfrm rot="5400000">
                <a:off x="8387237" y="1597345"/>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2125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54167E-6 -7.40741E-7 L 3.54167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0"/>
                                  </p:stCondLst>
                                  <p:childTnLst>
                                    <p:animMotion origin="layout" path="M 3.54167E-6 -7.40741E-7 L 3.54167E-6 0.03542 " pathEditMode="relative" rAng="0" ptsTypes="AA">
                                      <p:cBhvr>
                                        <p:cTn id="14" dur="700" spd="-100000" fill="hold"/>
                                        <p:tgtEl>
                                          <p:spTgt spid="5"/>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nodeType="withEffect">
                                  <p:stCondLst>
                                    <p:cond delay="0"/>
                                  </p:stCondLst>
                                  <p:childTnLst>
                                    <p:animMotion origin="layout" path="M 4.16667E-6 3.7037E-7 L 4.16667E-6 0.03542 " pathEditMode="relative" rAng="0" ptsTypes="AA">
                                      <p:cBhvr>
                                        <p:cTn id="1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p:bldP spid="5"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71" name="Title 6">
            <a:extLst>
              <a:ext uri="{FF2B5EF4-FFF2-40B4-BE49-F238E27FC236}">
                <a16:creationId xmlns:a16="http://schemas.microsoft.com/office/drawing/2014/main" id="{B4917E6C-EC48-973A-AB86-6131E687345E}"/>
              </a:ext>
            </a:extLst>
          </p:cNvPr>
          <p:cNvSpPr txBox="1">
            <a:spLocks noGrp="1"/>
          </p:cNvSpPr>
          <p:nvPr>
            <p:ph type="title"/>
          </p:nvPr>
        </p:nvSpPr>
        <p:spPr>
          <a:xfrm>
            <a:off x="588261" y="271674"/>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prstClr val="black"/>
                </a:solidFill>
                <a:effectLst/>
                <a:uLnTx/>
                <a:uFillTx/>
                <a:latin typeface="Segoe UI Semibold"/>
                <a:ea typeface="+mj-ea"/>
                <a:cs typeface="Segoe UI" pitchFamily="34" charset="0"/>
              </a:rPr>
              <a:t>Microsoft 365 Copilot</a:t>
            </a:r>
          </a:p>
        </p:txBody>
      </p:sp>
      <p:sp>
        <p:nvSpPr>
          <p:cNvPr id="72" name="TextBox 71">
            <a:extLst>
              <a:ext uri="{FF2B5EF4-FFF2-40B4-BE49-F238E27FC236}">
                <a16:creationId xmlns:a16="http://schemas.microsoft.com/office/drawing/2014/main" id="{4861E68E-ED39-B550-CD9B-851D385D68D9}"/>
              </a:ext>
            </a:extLst>
          </p:cNvPr>
          <p:cNvSpPr txBox="1"/>
          <p:nvPr/>
        </p:nvSpPr>
        <p:spPr>
          <a:xfrm>
            <a:off x="837436" y="704878"/>
            <a:ext cx="10517127" cy="544765"/>
          </a:xfrm>
          <a:prstGeom prst="rect">
            <a:avLst/>
          </a:prstGeom>
          <a:noFill/>
        </p:spPr>
        <p:txBody>
          <a:bodyPr wrap="square" lIns="182880" tIns="146304" rIns="182880" bIns="146304"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Training and documentation by phase</a:t>
            </a:r>
          </a:p>
        </p:txBody>
      </p:sp>
      <p:sp>
        <p:nvSpPr>
          <p:cNvPr id="156" name="Rounded Rectangle 11">
            <a:extLst>
              <a:ext uri="{FF2B5EF4-FFF2-40B4-BE49-F238E27FC236}">
                <a16:creationId xmlns:a16="http://schemas.microsoft.com/office/drawing/2014/main" id="{CB8C1D67-BB10-F300-990B-376506617202}"/>
              </a:ext>
              <a:ext uri="{C183D7F6-B498-43B3-948B-1728B52AA6E4}">
                <adec:decorative xmlns:adec="http://schemas.microsoft.com/office/drawing/2017/decorative" val="1"/>
              </a:ext>
            </a:extLst>
          </p:cNvPr>
          <p:cNvSpPr/>
          <p:nvPr/>
        </p:nvSpPr>
        <p:spPr bwMode="auto">
          <a:xfrm>
            <a:off x="625976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7" name="Rounded Rectangle 12">
            <a:extLst>
              <a:ext uri="{FF2B5EF4-FFF2-40B4-BE49-F238E27FC236}">
                <a16:creationId xmlns:a16="http://schemas.microsoft.com/office/drawing/2014/main" id="{3A4E8AF2-A79C-39F3-DAE3-40043BE8D56A}"/>
              </a:ext>
              <a:ext uri="{C183D7F6-B498-43B3-948B-1728B52AA6E4}">
                <adec:decorative xmlns:adec="http://schemas.microsoft.com/office/drawing/2017/decorative" val="1"/>
              </a:ext>
            </a:extLst>
          </p:cNvPr>
          <p:cNvSpPr/>
          <p:nvPr/>
        </p:nvSpPr>
        <p:spPr bwMode="auto">
          <a:xfrm>
            <a:off x="353978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8" name="Rounded Rectangle 13">
            <a:extLst>
              <a:ext uri="{FF2B5EF4-FFF2-40B4-BE49-F238E27FC236}">
                <a16:creationId xmlns:a16="http://schemas.microsoft.com/office/drawing/2014/main" id="{CAF8176E-217F-2C9D-F875-800FAF3867EA}"/>
              </a:ext>
              <a:ext uri="{C183D7F6-B498-43B3-948B-1728B52AA6E4}">
                <adec:decorative xmlns:adec="http://schemas.microsoft.com/office/drawing/2017/decorative" val="1"/>
              </a:ext>
            </a:extLst>
          </p:cNvPr>
          <p:cNvSpPr/>
          <p:nvPr/>
        </p:nvSpPr>
        <p:spPr bwMode="auto">
          <a:xfrm>
            <a:off x="8979748"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9" name="Rounded Rectangle 14">
            <a:extLst>
              <a:ext uri="{FF2B5EF4-FFF2-40B4-BE49-F238E27FC236}">
                <a16:creationId xmlns:a16="http://schemas.microsoft.com/office/drawing/2014/main" id="{070B8633-3928-7346-3EDC-BF2F066F0CE7}"/>
              </a:ext>
              <a:ext uri="{C183D7F6-B498-43B3-948B-1728B52AA6E4}">
                <adec:decorative xmlns:adec="http://schemas.microsoft.com/office/drawing/2017/decorative" val="1"/>
              </a:ext>
            </a:extLst>
          </p:cNvPr>
          <p:cNvSpPr/>
          <p:nvPr/>
        </p:nvSpPr>
        <p:spPr bwMode="auto">
          <a:xfrm>
            <a:off x="81980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160" name="Straight Connector 159">
            <a:extLst>
              <a:ext uri="{FF2B5EF4-FFF2-40B4-BE49-F238E27FC236}">
                <a16:creationId xmlns:a16="http://schemas.microsoft.com/office/drawing/2014/main" id="{B91B5A7D-7C47-3F5B-F404-76838B2158A2}"/>
              </a:ext>
              <a:ext uri="{C183D7F6-B498-43B3-948B-1728B52AA6E4}">
                <adec:decorative xmlns:adec="http://schemas.microsoft.com/office/drawing/2017/decorative" val="1"/>
              </a:ext>
            </a:extLst>
          </p:cNvPr>
          <p:cNvCxnSpPr>
            <a:cxnSpLocks/>
          </p:cNvCxnSpPr>
          <p:nvPr/>
        </p:nvCxnSpPr>
        <p:spPr>
          <a:xfrm>
            <a:off x="81980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D050951-DAF9-0067-A181-07AEE9C4F02D}"/>
              </a:ext>
              <a:ext uri="{C183D7F6-B498-43B3-948B-1728B52AA6E4}">
                <adec:decorative xmlns:adec="http://schemas.microsoft.com/office/drawing/2017/decorative" val="1"/>
              </a:ext>
            </a:extLst>
          </p:cNvPr>
          <p:cNvCxnSpPr>
            <a:cxnSpLocks/>
          </p:cNvCxnSpPr>
          <p:nvPr/>
        </p:nvCxnSpPr>
        <p:spPr>
          <a:xfrm>
            <a:off x="819807" y="22772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4653B1D-A3D0-F7D9-FA31-A98D58F5C4B1}"/>
              </a:ext>
              <a:ext uri="{C183D7F6-B498-43B3-948B-1728B52AA6E4}">
                <adec:decorative xmlns:adec="http://schemas.microsoft.com/office/drawing/2017/decorative" val="1"/>
              </a:ext>
            </a:extLst>
          </p:cNvPr>
          <p:cNvCxnSpPr>
            <a:cxnSpLocks/>
          </p:cNvCxnSpPr>
          <p:nvPr/>
        </p:nvCxnSpPr>
        <p:spPr>
          <a:xfrm>
            <a:off x="819807" y="2710532"/>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F7DD75-9984-B46D-D83F-84B4EDF370CB}"/>
              </a:ext>
              <a:ext uri="{C183D7F6-B498-43B3-948B-1728B52AA6E4}">
                <adec:decorative xmlns:adec="http://schemas.microsoft.com/office/drawing/2017/decorative" val="1"/>
              </a:ext>
            </a:extLst>
          </p:cNvPr>
          <p:cNvCxnSpPr>
            <a:cxnSpLocks/>
          </p:cNvCxnSpPr>
          <p:nvPr/>
        </p:nvCxnSpPr>
        <p:spPr>
          <a:xfrm>
            <a:off x="81980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4582ADC-F2D1-606D-375C-BAD2E31A497B}"/>
              </a:ext>
              <a:ext uri="{C183D7F6-B498-43B3-948B-1728B52AA6E4}">
                <adec:decorative xmlns:adec="http://schemas.microsoft.com/office/drawing/2017/decorative" val="1"/>
              </a:ext>
            </a:extLst>
          </p:cNvPr>
          <p:cNvCxnSpPr>
            <a:cxnSpLocks/>
          </p:cNvCxnSpPr>
          <p:nvPr/>
        </p:nvCxnSpPr>
        <p:spPr>
          <a:xfrm>
            <a:off x="819807" y="4977277"/>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B4D9BAE6-2000-DD88-5D85-185E0C6A5625}"/>
              </a:ext>
              <a:ext uri="{C183D7F6-B498-43B3-948B-1728B52AA6E4}">
                <adec:decorative xmlns:adec="http://schemas.microsoft.com/office/drawing/2017/decorative" val="1"/>
              </a:ext>
            </a:extLst>
          </p:cNvPr>
          <p:cNvCxnSpPr>
            <a:cxnSpLocks/>
          </p:cNvCxnSpPr>
          <p:nvPr/>
        </p:nvCxnSpPr>
        <p:spPr>
          <a:xfrm>
            <a:off x="819807" y="54301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203D920F-B8A9-A530-7502-EEB5FDB3035F}"/>
              </a:ext>
              <a:ext uri="{C183D7F6-B498-43B3-948B-1728B52AA6E4}">
                <adec:decorative xmlns:adec="http://schemas.microsoft.com/office/drawing/2017/decorative" val="1"/>
              </a:ext>
            </a:extLst>
          </p:cNvPr>
          <p:cNvCxnSpPr>
            <a:cxnSpLocks/>
          </p:cNvCxnSpPr>
          <p:nvPr/>
        </p:nvCxnSpPr>
        <p:spPr>
          <a:xfrm>
            <a:off x="819807" y="584170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C8C6EA4-376F-B272-A088-BCFBA931D212}"/>
              </a:ext>
              <a:ext uri="{C183D7F6-B498-43B3-948B-1728B52AA6E4}">
                <adec:decorative xmlns:adec="http://schemas.microsoft.com/office/drawing/2017/decorative" val="1"/>
              </a:ext>
            </a:extLst>
          </p:cNvPr>
          <p:cNvCxnSpPr>
            <a:cxnSpLocks/>
          </p:cNvCxnSpPr>
          <p:nvPr/>
        </p:nvCxnSpPr>
        <p:spPr>
          <a:xfrm>
            <a:off x="353978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908A170-DFD0-C3AD-046D-78019DD6C1C8}"/>
              </a:ext>
              <a:ext uri="{C183D7F6-B498-43B3-948B-1728B52AA6E4}">
                <adec:decorative xmlns:adec="http://schemas.microsoft.com/office/drawing/2017/decorative" val="1"/>
              </a:ext>
            </a:extLst>
          </p:cNvPr>
          <p:cNvCxnSpPr>
            <a:cxnSpLocks/>
          </p:cNvCxnSpPr>
          <p:nvPr/>
        </p:nvCxnSpPr>
        <p:spPr>
          <a:xfrm>
            <a:off x="3539787" y="229976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6122B3F-D3B1-B070-5539-AFCF63F09DBA}"/>
              </a:ext>
              <a:ext uri="{C183D7F6-B498-43B3-948B-1728B52AA6E4}">
                <adec:decorative xmlns:adec="http://schemas.microsoft.com/office/drawing/2017/decorative" val="1"/>
              </a:ext>
            </a:extLst>
          </p:cNvPr>
          <p:cNvCxnSpPr>
            <a:cxnSpLocks/>
          </p:cNvCxnSpPr>
          <p:nvPr/>
        </p:nvCxnSpPr>
        <p:spPr>
          <a:xfrm>
            <a:off x="3539787" y="268510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D2B5E558-ED23-EC01-329A-96E2F02D5ED0}"/>
              </a:ext>
              <a:ext uri="{C183D7F6-B498-43B3-948B-1728B52AA6E4}">
                <adec:decorative xmlns:adec="http://schemas.microsoft.com/office/drawing/2017/decorative" val="1"/>
              </a:ext>
            </a:extLst>
          </p:cNvPr>
          <p:cNvCxnSpPr>
            <a:cxnSpLocks/>
          </p:cNvCxnSpPr>
          <p:nvPr/>
        </p:nvCxnSpPr>
        <p:spPr>
          <a:xfrm>
            <a:off x="3539787" y="312163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17AA802-250D-E8CE-5934-EDEF99B7CC41}"/>
              </a:ext>
              <a:ext uri="{C183D7F6-B498-43B3-948B-1728B52AA6E4}">
                <adec:decorative xmlns:adec="http://schemas.microsoft.com/office/drawing/2017/decorative" val="1"/>
              </a:ext>
            </a:extLst>
          </p:cNvPr>
          <p:cNvCxnSpPr>
            <a:cxnSpLocks/>
          </p:cNvCxnSpPr>
          <p:nvPr/>
        </p:nvCxnSpPr>
        <p:spPr>
          <a:xfrm>
            <a:off x="353978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6B4FF7D-7545-3585-0C2B-2AD9684B5799}"/>
              </a:ext>
              <a:ext uri="{C183D7F6-B498-43B3-948B-1728B52AA6E4}">
                <adec:decorative xmlns:adec="http://schemas.microsoft.com/office/drawing/2017/decorative" val="1"/>
              </a:ext>
            </a:extLst>
          </p:cNvPr>
          <p:cNvCxnSpPr>
            <a:cxnSpLocks/>
          </p:cNvCxnSpPr>
          <p:nvPr/>
        </p:nvCxnSpPr>
        <p:spPr>
          <a:xfrm>
            <a:off x="3539787" y="500449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B6C05E7-50CF-495C-0883-D24093655FE8}"/>
              </a:ext>
              <a:ext uri="{C183D7F6-B498-43B3-948B-1728B52AA6E4}">
                <adec:decorative xmlns:adec="http://schemas.microsoft.com/office/drawing/2017/decorative" val="1"/>
              </a:ext>
            </a:extLst>
          </p:cNvPr>
          <p:cNvCxnSpPr>
            <a:cxnSpLocks/>
          </p:cNvCxnSpPr>
          <p:nvPr/>
        </p:nvCxnSpPr>
        <p:spPr>
          <a:xfrm>
            <a:off x="3539787" y="544142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C8FADF1-04EA-6AEB-F973-5E3F7C863D66}"/>
              </a:ext>
              <a:ext uri="{C183D7F6-B498-43B3-948B-1728B52AA6E4}">
                <adec:decorative xmlns:adec="http://schemas.microsoft.com/office/drawing/2017/decorative" val="1"/>
              </a:ext>
            </a:extLst>
          </p:cNvPr>
          <p:cNvCxnSpPr>
            <a:cxnSpLocks/>
          </p:cNvCxnSpPr>
          <p:nvPr/>
        </p:nvCxnSpPr>
        <p:spPr>
          <a:xfrm>
            <a:off x="625976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F52401BB-42D2-3A5F-732C-B297856DCEFE}"/>
              </a:ext>
              <a:ext uri="{C183D7F6-B498-43B3-948B-1728B52AA6E4}">
                <adec:decorative xmlns:adec="http://schemas.microsoft.com/office/drawing/2017/decorative" val="1"/>
              </a:ext>
            </a:extLst>
          </p:cNvPr>
          <p:cNvCxnSpPr>
            <a:cxnSpLocks/>
          </p:cNvCxnSpPr>
          <p:nvPr/>
        </p:nvCxnSpPr>
        <p:spPr>
          <a:xfrm>
            <a:off x="6259767" y="2411693"/>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20DDEE73-39EA-11BB-2012-1DB26ADAFD5F}"/>
              </a:ext>
              <a:ext uri="{C183D7F6-B498-43B3-948B-1728B52AA6E4}">
                <adec:decorative xmlns:adec="http://schemas.microsoft.com/office/drawing/2017/decorative" val="1"/>
              </a:ext>
            </a:extLst>
          </p:cNvPr>
          <p:cNvCxnSpPr>
            <a:cxnSpLocks/>
          </p:cNvCxnSpPr>
          <p:nvPr/>
        </p:nvCxnSpPr>
        <p:spPr>
          <a:xfrm>
            <a:off x="6259767" y="2844118"/>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A8D701A-9F77-A457-A804-923E3C7347AB}"/>
              </a:ext>
              <a:ext uri="{C183D7F6-B498-43B3-948B-1728B52AA6E4}">
                <adec:decorative xmlns:adec="http://schemas.microsoft.com/office/drawing/2017/decorative" val="1"/>
              </a:ext>
            </a:extLst>
          </p:cNvPr>
          <p:cNvCxnSpPr>
            <a:cxnSpLocks/>
          </p:cNvCxnSpPr>
          <p:nvPr/>
        </p:nvCxnSpPr>
        <p:spPr>
          <a:xfrm>
            <a:off x="6259767" y="326303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31DC8D7-773C-11EF-3A9C-7E293E4EB916}"/>
              </a:ext>
              <a:ext uri="{C183D7F6-B498-43B3-948B-1728B52AA6E4}">
                <adec:decorative xmlns:adec="http://schemas.microsoft.com/office/drawing/2017/decorative" val="1"/>
              </a:ext>
            </a:extLst>
          </p:cNvPr>
          <p:cNvCxnSpPr>
            <a:cxnSpLocks/>
          </p:cNvCxnSpPr>
          <p:nvPr/>
        </p:nvCxnSpPr>
        <p:spPr>
          <a:xfrm>
            <a:off x="6259767" y="36864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2885D13-7917-FF55-3361-D577880FB2DA}"/>
              </a:ext>
              <a:ext uri="{C183D7F6-B498-43B3-948B-1728B52AA6E4}">
                <adec:decorative xmlns:adec="http://schemas.microsoft.com/office/drawing/2017/decorative" val="1"/>
              </a:ext>
            </a:extLst>
          </p:cNvPr>
          <p:cNvCxnSpPr>
            <a:cxnSpLocks/>
          </p:cNvCxnSpPr>
          <p:nvPr/>
        </p:nvCxnSpPr>
        <p:spPr>
          <a:xfrm>
            <a:off x="625976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6DE3497F-3E7C-237F-ED37-318DC8ABDA29}"/>
              </a:ext>
              <a:ext uri="{C183D7F6-B498-43B3-948B-1728B52AA6E4}">
                <adec:decorative xmlns:adec="http://schemas.microsoft.com/office/drawing/2017/decorative" val="1"/>
              </a:ext>
            </a:extLst>
          </p:cNvPr>
          <p:cNvCxnSpPr>
            <a:cxnSpLocks/>
          </p:cNvCxnSpPr>
          <p:nvPr/>
        </p:nvCxnSpPr>
        <p:spPr>
          <a:xfrm>
            <a:off x="8979748"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2E9A7989-A425-C35A-3F3E-44C4F1A24931}"/>
              </a:ext>
            </a:extLst>
          </p:cNvPr>
          <p:cNvSpPr txBox="1"/>
          <p:nvPr/>
        </p:nvSpPr>
        <p:spPr>
          <a:xfrm rot="16200000">
            <a:off x="120245" y="2409839"/>
            <a:ext cx="1086836" cy="152349"/>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spc="0" normalizeH="0" noProof="0">
                <a:ln>
                  <a:noFill/>
                </a:ln>
                <a:solidFill>
                  <a:srgbClr val="8661C5"/>
                </a:solidFill>
                <a:effectLst/>
                <a:uLnTx/>
                <a:uFillTx/>
                <a:latin typeface="Segoe UI Semibold"/>
                <a:ea typeface="+mn-ea"/>
                <a:cs typeface="Segoe UI" panose="020B0502040204020203" pitchFamily="34" charset="0"/>
              </a:rPr>
              <a:t>User Enablement</a:t>
            </a:r>
          </a:p>
        </p:txBody>
      </p:sp>
      <p:sp>
        <p:nvSpPr>
          <p:cNvPr id="182" name="TextBox 181">
            <a:extLst>
              <a:ext uri="{FF2B5EF4-FFF2-40B4-BE49-F238E27FC236}">
                <a16:creationId xmlns:a16="http://schemas.microsoft.com/office/drawing/2014/main" id="{627FD4F4-5916-4ABA-6851-2CBD7B52144C}"/>
              </a:ext>
            </a:extLst>
          </p:cNvPr>
          <p:cNvSpPr txBox="1"/>
          <p:nvPr/>
        </p:nvSpPr>
        <p:spPr>
          <a:xfrm rot="16200000">
            <a:off x="27270" y="4830382"/>
            <a:ext cx="1272785" cy="152349"/>
          </a:xfrm>
          <a:prstGeom prst="rect">
            <a:avLst/>
          </a:prstGeom>
          <a:noFill/>
        </p:spPr>
        <p:txBody>
          <a:bodyPr wrap="non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noProof="0">
                <a:ln>
                  <a:noFill/>
                </a:ln>
                <a:solidFill>
                  <a:srgbClr val="8661C5"/>
                </a:solidFill>
                <a:effectLst/>
                <a:uLnTx/>
                <a:uFillTx/>
                <a:latin typeface="Segoe UI Semibold"/>
                <a:ea typeface="+mn-ea"/>
                <a:cs typeface="Segoe UI" panose="020B0502040204020203" pitchFamily="34" charset="0"/>
              </a:rPr>
              <a:t>Technical Readiness</a:t>
            </a:r>
          </a:p>
        </p:txBody>
      </p:sp>
      <p:sp>
        <p:nvSpPr>
          <p:cNvPr id="183" name="TextBox 182">
            <a:extLst>
              <a:ext uri="{FF2B5EF4-FFF2-40B4-BE49-F238E27FC236}">
                <a16:creationId xmlns:a16="http://schemas.microsoft.com/office/drawing/2014/main" id="{E2737632-68DE-AB8A-51DC-EADA21D8EDBC}"/>
              </a:ext>
            </a:extLst>
          </p:cNvPr>
          <p:cNvSpPr txBox="1"/>
          <p:nvPr/>
        </p:nvSpPr>
        <p:spPr>
          <a:xfrm>
            <a:off x="1280699" y="1947364"/>
            <a:ext cx="1918608" cy="1249573"/>
          </a:xfrm>
          <a:prstGeom prst="rect">
            <a:avLst/>
          </a:prstGeom>
          <a:noFill/>
        </p:spPr>
        <p:txBody>
          <a:bodyPr wrap="square" lIns="0" tIns="0" rIns="0" bIns="0" rtlCol="0">
            <a:spAutoFit/>
          </a:bodyPr>
          <a:lstStyle/>
          <a:p>
            <a:pPr marR="0" lvl="0" algn="l" defTabSz="914400" rtl="0" eaLnBrk="1" fontAlgn="auto" latinLnBrk="0" hangingPunct="1">
              <a:lnSpc>
                <a:spcPct val="90000"/>
              </a:lnSpc>
              <a:spcBef>
                <a:spcPts val="1200"/>
              </a:spcBef>
              <a:spcAft>
                <a:spcPts val="0"/>
              </a:spcAft>
              <a:buClrTx/>
              <a:buSzTx/>
              <a:tabLst/>
              <a:defRPr/>
            </a:pPr>
            <a:r>
              <a:rPr kumimoji="0" lang="en-US" sz="1000" b="0" i="0" u="none" strike="noStrike" kern="1200" cap="none" spc="0" normalizeH="0" baseline="0" noProof="0">
                <a:ln>
                  <a:noFill/>
                </a:ln>
                <a:solidFill>
                  <a:srgbClr val="8661C5"/>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Copilot Experiences Explained</a:t>
            </a:r>
            <a:r>
              <a:rPr kumimoji="0" lang="en-US" sz="1000" b="0" i="0" u="none" strike="noStrike" kern="1200" cap="none" spc="0" normalizeH="0" baseline="0" noProof="0">
                <a:ln>
                  <a:noFill/>
                </a:ln>
                <a:solidFill>
                  <a:srgbClr val="8661C5"/>
                </a:solidFill>
                <a:effectLst/>
                <a:uLnTx/>
                <a:uFillTx/>
                <a:latin typeface="Segoe UI"/>
                <a:ea typeface="+mn-ea"/>
                <a:cs typeface="Segoe UI"/>
              </a:rPr>
              <a:t> </a:t>
            </a:r>
            <a:br>
              <a:rPr kumimoji="0" lang="en-US" sz="1000" b="0" i="0" u="none" strike="noStrike" kern="1200" cap="none" spc="0" normalizeH="0" baseline="0" noProof="0">
                <a:ln>
                  <a:noFill/>
                </a:ln>
                <a:solidFill>
                  <a:srgbClr val="8661C5"/>
                </a:solidFill>
                <a:effectLst/>
                <a:uLnTx/>
                <a:uFillTx/>
                <a:latin typeface="Segoe UI"/>
                <a:ea typeface="+mn-ea"/>
                <a:cs typeface="Segoe UI"/>
              </a:rPr>
            </a:br>
            <a:r>
              <a:rPr kumimoji="0" lang="en-US" sz="800" b="0" i="0" u="none" strike="noStrike" kern="1200" cap="none" spc="0" normalizeH="0" baseline="0" noProof="0">
                <a:ln>
                  <a:noFill/>
                </a:ln>
                <a:effectLst/>
                <a:uLnTx/>
                <a:uFillTx/>
                <a:latin typeface="Segoe UI"/>
                <a:ea typeface="+mn-ea"/>
                <a:cs typeface="Segoe UI"/>
              </a:rPr>
              <a:t>(11 mins)</a:t>
            </a:r>
          </a:p>
          <a:p>
            <a:pPr marR="0" lvl="0" algn="l" defTabSz="914400" rtl="0" eaLnBrk="1" fontAlgn="auto" latinLnBrk="0" hangingPunct="1">
              <a:lnSpc>
                <a:spcPct val="90000"/>
              </a:lnSpc>
              <a:spcBef>
                <a:spcPts val="1200"/>
              </a:spcBef>
              <a:spcAft>
                <a:spcPts val="0"/>
              </a:spcAft>
              <a:buClrTx/>
              <a:buSzTx/>
              <a:tabLst/>
              <a:defRPr/>
            </a:pPr>
            <a:r>
              <a:rPr lang="en-US" sz="1000">
                <a:solidFill>
                  <a:srgbClr val="8661C5"/>
                </a:solidFill>
                <a:latin typeface="Segoe UI"/>
                <a:cs typeface="Segoe UI"/>
                <a:hlinkClick r:id="rId4">
                  <a:extLst>
                    <a:ext uri="{A12FA001-AC4F-418D-AE19-62706E023703}">
                      <ahyp:hlinkClr xmlns:ahyp="http://schemas.microsoft.com/office/drawing/2018/hyperlinkcolor" val="tx"/>
                    </a:ext>
                  </a:extLst>
                </a:hlinkClick>
              </a:rPr>
              <a:t>Leading in the Era of AI: </a:t>
            </a:r>
            <a:br>
              <a:rPr lang="en-US" sz="1000">
                <a:solidFill>
                  <a:srgbClr val="8661C5"/>
                </a:solidFill>
                <a:latin typeface="Segoe UI"/>
                <a:cs typeface="Segoe UI"/>
                <a:hlinkClick r:id="rId4">
                  <a:extLst>
                    <a:ext uri="{A12FA001-AC4F-418D-AE19-62706E023703}">
                      <ahyp:hlinkClr xmlns:ahyp="http://schemas.microsoft.com/office/drawing/2018/hyperlinkcolor" val="tx"/>
                    </a:ext>
                  </a:extLst>
                </a:hlinkClick>
              </a:rPr>
            </a:br>
            <a:r>
              <a:rPr lang="en-US" sz="1000">
                <a:solidFill>
                  <a:srgbClr val="8661C5"/>
                </a:solidFill>
                <a:latin typeface="Segoe UI"/>
                <a:cs typeface="Segoe UI"/>
                <a:hlinkClick r:id="rId4">
                  <a:extLst>
                    <a:ext uri="{A12FA001-AC4F-418D-AE19-62706E023703}">
                      <ahyp:hlinkClr xmlns:ahyp="http://schemas.microsoft.com/office/drawing/2018/hyperlinkcolor" val="tx"/>
                    </a:ext>
                  </a:extLst>
                </a:hlinkClick>
              </a:rPr>
              <a:t>Creating an AI Council</a:t>
            </a:r>
            <a:endParaRPr lang="en-US" sz="1000">
              <a:solidFill>
                <a:srgbClr val="8661C5"/>
              </a:solidFill>
              <a:latin typeface="Segoe UI"/>
              <a:cs typeface="Segoe UI"/>
            </a:endParaRPr>
          </a:p>
          <a:p>
            <a:pPr marR="0" lvl="0" algn="l" defTabSz="914400" rtl="0" eaLnBrk="1" fontAlgn="auto" latinLnBrk="0" hangingPunct="1">
              <a:lnSpc>
                <a:spcPct val="90000"/>
              </a:lnSpc>
              <a:spcBef>
                <a:spcPts val="1200"/>
              </a:spcBef>
              <a:spcAft>
                <a:spcPts val="0"/>
              </a:spcAft>
              <a:buClrTx/>
              <a:buSzTx/>
              <a:tabLst/>
              <a:defRPr/>
            </a:pPr>
            <a:r>
              <a:rPr lang="en-US" sz="1000">
                <a:solidFill>
                  <a:srgbClr val="8661C5"/>
                </a:solidFill>
                <a:latin typeface="Segoe UI"/>
                <a:cs typeface="Segoe UI"/>
                <a:hlinkClick r:id="rId5">
                  <a:extLst>
                    <a:ext uri="{A12FA001-AC4F-418D-AE19-62706E023703}">
                      <ahyp:hlinkClr xmlns:ahyp="http://schemas.microsoft.com/office/drawing/2018/hyperlinkcolor" val="tx"/>
                    </a:ext>
                  </a:extLst>
                </a:hlinkClick>
              </a:rPr>
              <a:t>Discover how to drive enablement of Microsoft 365 Copilot in your organization</a:t>
            </a:r>
            <a:r>
              <a:rPr lang="en-US" sz="1000">
                <a:solidFill>
                  <a:srgbClr val="C03BC4"/>
                </a:solidFill>
                <a:latin typeface="Segoe UI"/>
                <a:cs typeface="Segoe UI"/>
              </a:rPr>
              <a:t> </a:t>
            </a:r>
            <a:r>
              <a:rPr lang="en-US" sz="800">
                <a:latin typeface="Segoe UI"/>
                <a:cs typeface="Segoe UI"/>
              </a:rPr>
              <a:t>(2.5 </a:t>
            </a:r>
            <a:r>
              <a:rPr lang="en-US" sz="800" err="1">
                <a:latin typeface="Segoe UI"/>
                <a:cs typeface="Segoe UI"/>
              </a:rPr>
              <a:t>hrs</a:t>
            </a:r>
            <a:r>
              <a:rPr lang="en-US" sz="800">
                <a:latin typeface="Segoe UI"/>
                <a:cs typeface="Segoe UI"/>
              </a:rPr>
              <a:t>)</a:t>
            </a:r>
          </a:p>
        </p:txBody>
      </p:sp>
      <p:sp>
        <p:nvSpPr>
          <p:cNvPr id="184" name="TextBox 183">
            <a:extLst>
              <a:ext uri="{FF2B5EF4-FFF2-40B4-BE49-F238E27FC236}">
                <a16:creationId xmlns:a16="http://schemas.microsoft.com/office/drawing/2014/main" id="{A2900096-B967-CE8A-EFCE-F19A7CBD87C4}"/>
              </a:ext>
            </a:extLst>
          </p:cNvPr>
          <p:cNvSpPr txBox="1"/>
          <p:nvPr/>
        </p:nvSpPr>
        <p:spPr>
          <a:xfrm>
            <a:off x="1280699" y="4225097"/>
            <a:ext cx="1984074" cy="1972848"/>
          </a:xfrm>
          <a:prstGeom prst="rect">
            <a:avLst/>
          </a:prstGeom>
          <a:noFill/>
        </p:spPr>
        <p:txBody>
          <a:bodyPr wrap="square" lIns="0" tIns="0" rIns="0" bIns="0" rtlCol="0">
            <a:spAutoFit/>
          </a:bodyPr>
          <a:lstStyle>
            <a:defPPr>
              <a:defRPr lang="en-US"/>
            </a:defPPr>
            <a:lvl1pPr marR="0" lvl="0" fontAlgn="auto">
              <a:lnSpc>
                <a:spcPct val="90000"/>
              </a:lnSpc>
              <a:spcBef>
                <a:spcPts val="24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a:spcBef>
                <a:spcPts val="1200"/>
              </a:spcBef>
              <a:defRPr/>
            </a:pPr>
            <a:r>
              <a:rPr lang="en-US" dirty="0">
                <a:solidFill>
                  <a:srgbClr val="8661C5"/>
                </a:solidFill>
                <a:hlinkClick r:id="rId6">
                  <a:extLst>
                    <a:ext uri="{A12FA001-AC4F-418D-AE19-62706E023703}">
                      <ahyp:hlinkClr xmlns:ahyp="http://schemas.microsoft.com/office/drawing/2018/hyperlinkcolor" val="tx"/>
                    </a:ext>
                  </a:extLst>
                </a:hlinkClick>
              </a:rPr>
              <a:t>Prepare your organization for Microsoft 365 Copilot</a:t>
            </a:r>
            <a:r>
              <a:rPr lang="en-US" dirty="0">
                <a:solidFill>
                  <a:srgbClr val="8661C5"/>
                </a:solidFill>
              </a:rPr>
              <a:t> </a:t>
            </a:r>
            <a:r>
              <a:rPr lang="en-US" sz="800" dirty="0">
                <a:solidFill>
                  <a:schemeClr val="tx1"/>
                </a:solidFill>
              </a:rPr>
              <a:t>(1.5 </a:t>
            </a:r>
            <a:r>
              <a:rPr lang="en-US" sz="800" dirty="0" err="1">
                <a:solidFill>
                  <a:schemeClr val="tx1"/>
                </a:solidFill>
              </a:rPr>
              <a:t>hrs</a:t>
            </a:r>
            <a:r>
              <a:rPr lang="en-US" sz="800" dirty="0">
                <a:solidFill>
                  <a:schemeClr val="tx1"/>
                </a:solidFill>
              </a:rPr>
              <a:t>)</a:t>
            </a:r>
          </a:p>
          <a:p>
            <a:pPr>
              <a:spcBef>
                <a:spcPts val="1200"/>
              </a:spcBef>
            </a:pPr>
            <a:r>
              <a:rPr lang="en-US" dirty="0">
                <a:solidFill>
                  <a:srgbClr val="8661C5"/>
                </a:solidFill>
                <a:hlinkClick r:id="rId7">
                  <a:extLst>
                    <a:ext uri="{A12FA001-AC4F-418D-AE19-62706E023703}">
                      <ahyp:hlinkClr xmlns:ahyp="http://schemas.microsoft.com/office/drawing/2018/hyperlinkcolor" val="tx"/>
                    </a:ext>
                  </a:extLst>
                </a:hlinkClick>
              </a:rPr>
              <a:t>How Microsoft 365 Copilot works</a:t>
            </a:r>
            <a:r>
              <a:rPr lang="en-US" dirty="0">
                <a:solidFill>
                  <a:srgbClr val="8661C5"/>
                </a:solidFill>
              </a:rPr>
              <a:t> </a:t>
            </a:r>
            <a:r>
              <a:rPr lang="en-US" sz="800" dirty="0">
                <a:solidFill>
                  <a:schemeClr val="tx1"/>
                </a:solidFill>
              </a:rPr>
              <a:t>(11 mins)</a:t>
            </a:r>
          </a:p>
          <a:p>
            <a:pPr>
              <a:spcBef>
                <a:spcPts val="1200"/>
              </a:spcBef>
              <a:defRPr/>
            </a:pPr>
            <a:r>
              <a:rPr lang="en-US" dirty="0">
                <a:solidFill>
                  <a:srgbClr val="8661C5"/>
                </a:solidFill>
                <a:hlinkClick r:id="rId8">
                  <a:extLst>
                    <a:ext uri="{A12FA001-AC4F-418D-AE19-62706E023703}">
                      <ahyp:hlinkClr xmlns:ahyp="http://schemas.microsoft.com/office/drawing/2018/hyperlinkcolor" val="tx"/>
                    </a:ext>
                  </a:extLst>
                </a:hlinkClick>
              </a:rPr>
              <a:t>How to get ready for Microsoft </a:t>
            </a:r>
            <a:br>
              <a:rPr lang="en-US" dirty="0">
                <a:solidFill>
                  <a:srgbClr val="8661C5"/>
                </a:solidFill>
                <a:hlinkClick r:id="rId8">
                  <a:extLst>
                    <a:ext uri="{A12FA001-AC4F-418D-AE19-62706E023703}">
                      <ahyp:hlinkClr xmlns:ahyp="http://schemas.microsoft.com/office/drawing/2018/hyperlinkcolor" val="tx"/>
                    </a:ext>
                  </a:extLst>
                </a:hlinkClick>
              </a:rPr>
            </a:br>
            <a:r>
              <a:rPr lang="en-US" dirty="0">
                <a:solidFill>
                  <a:srgbClr val="8661C5"/>
                </a:solidFill>
                <a:hlinkClick r:id="rId8">
                  <a:extLst>
                    <a:ext uri="{A12FA001-AC4F-418D-AE19-62706E023703}">
                      <ahyp:hlinkClr xmlns:ahyp="http://schemas.microsoft.com/office/drawing/2018/hyperlinkcolor" val="tx"/>
                    </a:ext>
                  </a:extLst>
                </a:hlinkClick>
              </a:rPr>
              <a:t>365 Copilot</a:t>
            </a:r>
            <a:r>
              <a:rPr lang="en-US" dirty="0">
                <a:solidFill>
                  <a:srgbClr val="8661C5"/>
                </a:solidFill>
              </a:rPr>
              <a:t> </a:t>
            </a:r>
            <a:r>
              <a:rPr lang="en-US" sz="800" dirty="0">
                <a:solidFill>
                  <a:schemeClr val="tx1"/>
                </a:solidFill>
              </a:rPr>
              <a:t>(9 mins)</a:t>
            </a:r>
          </a:p>
          <a:p>
            <a:pPr>
              <a:spcBef>
                <a:spcPts val="1200"/>
              </a:spcBef>
            </a:pPr>
            <a:r>
              <a:rPr lang="en-US" dirty="0">
                <a:solidFill>
                  <a:srgbClr val="8661C5"/>
                </a:solidFill>
                <a:hlinkClick r:id="rId9">
                  <a:extLst>
                    <a:ext uri="{A12FA001-AC4F-418D-AE19-62706E023703}">
                      <ahyp:hlinkClr xmlns:ahyp="http://schemas.microsoft.com/office/drawing/2018/hyperlinkcolor" val="tx"/>
                    </a:ext>
                  </a:extLst>
                </a:hlinkClick>
              </a:rPr>
              <a:t>Data, Privacy, and security for Microsoft 365 Copilot</a:t>
            </a:r>
            <a:endParaRPr lang="en-US" dirty="0">
              <a:solidFill>
                <a:srgbClr val="8661C5"/>
              </a:solidFill>
            </a:endParaRPr>
          </a:p>
          <a:p>
            <a:pPr>
              <a:spcBef>
                <a:spcPts val="1200"/>
              </a:spcBef>
            </a:pPr>
            <a:r>
              <a:rPr lang="en-US" dirty="0">
                <a:solidFill>
                  <a:srgbClr val="8661C5"/>
                </a:solidFill>
                <a:hlinkClick r:id="rId10">
                  <a:extLst>
                    <a:ext uri="{A12FA001-AC4F-418D-AE19-62706E023703}">
                      <ahyp:hlinkClr xmlns:ahyp="http://schemas.microsoft.com/office/drawing/2018/hyperlinkcolor" val="tx"/>
                    </a:ext>
                  </a:extLst>
                </a:hlinkClick>
              </a:rPr>
              <a:t>Microsoft 365 Copilot requirements</a:t>
            </a:r>
            <a:endParaRPr lang="en-US" dirty="0">
              <a:solidFill>
                <a:srgbClr val="8661C5"/>
              </a:solidFill>
            </a:endParaRPr>
          </a:p>
        </p:txBody>
      </p:sp>
      <p:grpSp>
        <p:nvGrpSpPr>
          <p:cNvPr id="185" name="Group 184">
            <a:extLst>
              <a:ext uri="{FF2B5EF4-FFF2-40B4-BE49-F238E27FC236}">
                <a16:creationId xmlns:a16="http://schemas.microsoft.com/office/drawing/2014/main" id="{B65B53C6-CEE7-3849-8B4C-72BC0E195480}"/>
              </a:ext>
              <a:ext uri="{C183D7F6-B498-43B3-948B-1728B52AA6E4}">
                <adec:decorative xmlns:adec="http://schemas.microsoft.com/office/drawing/2017/decorative" val="1"/>
              </a:ext>
            </a:extLst>
          </p:cNvPr>
          <p:cNvGrpSpPr/>
          <p:nvPr/>
        </p:nvGrpSpPr>
        <p:grpSpPr>
          <a:xfrm>
            <a:off x="981803" y="5500610"/>
            <a:ext cx="177136" cy="259330"/>
            <a:chOff x="197343" y="3413628"/>
            <a:chExt cx="259345" cy="379686"/>
          </a:xfrm>
        </p:grpSpPr>
        <p:pic>
          <p:nvPicPr>
            <p:cNvPr id="186" name="Graphic 185">
              <a:extLst>
                <a:ext uri="{FF2B5EF4-FFF2-40B4-BE49-F238E27FC236}">
                  <a16:creationId xmlns:a16="http://schemas.microsoft.com/office/drawing/2014/main" id="{055A308F-F624-C479-70BB-5DD2182DCD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187" name="TextBox 186">
              <a:extLst>
                <a:ext uri="{FF2B5EF4-FFF2-40B4-BE49-F238E27FC236}">
                  <a16:creationId xmlns:a16="http://schemas.microsoft.com/office/drawing/2014/main" id="{19A46F70-1F7A-57BF-8768-F0DC9BC1A3B5}"/>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188" name="Group 187">
            <a:extLst>
              <a:ext uri="{FF2B5EF4-FFF2-40B4-BE49-F238E27FC236}">
                <a16:creationId xmlns:a16="http://schemas.microsoft.com/office/drawing/2014/main" id="{E330E1B9-12E2-97C1-A70D-0822E5D7A3F9}"/>
              </a:ext>
              <a:ext uri="{C183D7F6-B498-43B3-948B-1728B52AA6E4}">
                <adec:decorative xmlns:adec="http://schemas.microsoft.com/office/drawing/2017/decorative" val="1"/>
              </a:ext>
            </a:extLst>
          </p:cNvPr>
          <p:cNvGrpSpPr/>
          <p:nvPr/>
        </p:nvGrpSpPr>
        <p:grpSpPr>
          <a:xfrm>
            <a:off x="972588" y="1925795"/>
            <a:ext cx="195567" cy="259330"/>
            <a:chOff x="183852" y="4434968"/>
            <a:chExt cx="286329" cy="379686"/>
          </a:xfrm>
        </p:grpSpPr>
        <p:pic>
          <p:nvPicPr>
            <p:cNvPr id="189" name="Graphic 188">
              <a:extLst>
                <a:ext uri="{FF2B5EF4-FFF2-40B4-BE49-F238E27FC236}">
                  <a16:creationId xmlns:a16="http://schemas.microsoft.com/office/drawing/2014/main" id="{5E0E0F52-CCED-9352-8D7B-D64C4BF403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190" name="TextBox 189">
              <a:extLst>
                <a:ext uri="{FF2B5EF4-FFF2-40B4-BE49-F238E27FC236}">
                  <a16:creationId xmlns:a16="http://schemas.microsoft.com/office/drawing/2014/main" id="{52F3B544-0B11-0707-82C8-1814DE184CC8}"/>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191" name="Group 190">
            <a:extLst>
              <a:ext uri="{FF2B5EF4-FFF2-40B4-BE49-F238E27FC236}">
                <a16:creationId xmlns:a16="http://schemas.microsoft.com/office/drawing/2014/main" id="{6261B87F-DEE2-A81C-09B7-5C6F07DA3468}"/>
              </a:ext>
              <a:ext uri="{C183D7F6-B498-43B3-948B-1728B52AA6E4}">
                <adec:decorative xmlns:adec="http://schemas.microsoft.com/office/drawing/2017/decorative" val="1"/>
              </a:ext>
            </a:extLst>
          </p:cNvPr>
          <p:cNvGrpSpPr/>
          <p:nvPr/>
        </p:nvGrpSpPr>
        <p:grpSpPr>
          <a:xfrm>
            <a:off x="944054" y="2359293"/>
            <a:ext cx="252634" cy="259330"/>
            <a:chOff x="142075" y="4945638"/>
            <a:chExt cx="369881" cy="379683"/>
          </a:xfrm>
        </p:grpSpPr>
        <p:pic>
          <p:nvPicPr>
            <p:cNvPr id="192" name="Graphic 191">
              <a:extLst>
                <a:ext uri="{FF2B5EF4-FFF2-40B4-BE49-F238E27FC236}">
                  <a16:creationId xmlns:a16="http://schemas.microsoft.com/office/drawing/2014/main" id="{7B890F2E-ED70-7627-27CB-E6099E6916A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193" name="TextBox 192">
              <a:extLst>
                <a:ext uri="{FF2B5EF4-FFF2-40B4-BE49-F238E27FC236}">
                  <a16:creationId xmlns:a16="http://schemas.microsoft.com/office/drawing/2014/main" id="{E92C7D9E-F358-3CE0-9885-87047A2659A1}"/>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194" name="Group 193">
            <a:extLst>
              <a:ext uri="{FF2B5EF4-FFF2-40B4-BE49-F238E27FC236}">
                <a16:creationId xmlns:a16="http://schemas.microsoft.com/office/drawing/2014/main" id="{6AE888D7-03A9-DF72-23BD-25E5BAF1EEC6}"/>
              </a:ext>
              <a:ext uri="{C183D7F6-B498-43B3-948B-1728B52AA6E4}">
                <adec:decorative xmlns:adec="http://schemas.microsoft.com/office/drawing/2017/decorative" val="1"/>
              </a:ext>
            </a:extLst>
          </p:cNvPr>
          <p:cNvGrpSpPr/>
          <p:nvPr/>
        </p:nvGrpSpPr>
        <p:grpSpPr>
          <a:xfrm>
            <a:off x="945497" y="2780560"/>
            <a:ext cx="249748" cy="259330"/>
            <a:chOff x="144189" y="3924298"/>
            <a:chExt cx="365656" cy="379686"/>
          </a:xfrm>
        </p:grpSpPr>
        <p:pic>
          <p:nvPicPr>
            <p:cNvPr id="195" name="Graphic 194">
              <a:extLst>
                <a:ext uri="{FF2B5EF4-FFF2-40B4-BE49-F238E27FC236}">
                  <a16:creationId xmlns:a16="http://schemas.microsoft.com/office/drawing/2014/main" id="{0CFA61C0-0121-C21F-B3BE-6C29F91B275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196" name="TextBox 195">
              <a:extLst>
                <a:ext uri="{FF2B5EF4-FFF2-40B4-BE49-F238E27FC236}">
                  <a16:creationId xmlns:a16="http://schemas.microsoft.com/office/drawing/2014/main" id="{ED031FAE-A302-7C06-E394-645F77917FD6}"/>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197" name="Group 196">
            <a:extLst>
              <a:ext uri="{FF2B5EF4-FFF2-40B4-BE49-F238E27FC236}">
                <a16:creationId xmlns:a16="http://schemas.microsoft.com/office/drawing/2014/main" id="{DBAED70E-DC19-1DBE-0EEB-AF1C7E3C2A07}"/>
              </a:ext>
              <a:ext uri="{C183D7F6-B498-43B3-948B-1728B52AA6E4}">
                <adec:decorative xmlns:adec="http://schemas.microsoft.com/office/drawing/2017/decorative" val="1"/>
              </a:ext>
            </a:extLst>
          </p:cNvPr>
          <p:cNvGrpSpPr/>
          <p:nvPr/>
        </p:nvGrpSpPr>
        <p:grpSpPr>
          <a:xfrm>
            <a:off x="945497" y="4221858"/>
            <a:ext cx="249748" cy="259330"/>
            <a:chOff x="144189" y="3924298"/>
            <a:chExt cx="365656" cy="379686"/>
          </a:xfrm>
        </p:grpSpPr>
        <p:pic>
          <p:nvPicPr>
            <p:cNvPr id="198" name="Graphic 197">
              <a:extLst>
                <a:ext uri="{FF2B5EF4-FFF2-40B4-BE49-F238E27FC236}">
                  <a16:creationId xmlns:a16="http://schemas.microsoft.com/office/drawing/2014/main" id="{2170F805-9252-16F3-2CE5-2ECD9494AEB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199" name="TextBox 198">
              <a:extLst>
                <a:ext uri="{FF2B5EF4-FFF2-40B4-BE49-F238E27FC236}">
                  <a16:creationId xmlns:a16="http://schemas.microsoft.com/office/drawing/2014/main" id="{F1888102-6CFC-CD16-8BAD-34A5DB53C4C9}"/>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00" name="Group 199">
            <a:extLst>
              <a:ext uri="{FF2B5EF4-FFF2-40B4-BE49-F238E27FC236}">
                <a16:creationId xmlns:a16="http://schemas.microsoft.com/office/drawing/2014/main" id="{38BAC466-8D9C-BA77-8828-D5095CBC40E8}"/>
              </a:ext>
              <a:ext uri="{C183D7F6-B498-43B3-948B-1728B52AA6E4}">
                <adec:decorative xmlns:adec="http://schemas.microsoft.com/office/drawing/2017/decorative" val="1"/>
              </a:ext>
            </a:extLst>
          </p:cNvPr>
          <p:cNvGrpSpPr/>
          <p:nvPr/>
        </p:nvGrpSpPr>
        <p:grpSpPr>
          <a:xfrm>
            <a:off x="972588" y="4647227"/>
            <a:ext cx="195567" cy="259330"/>
            <a:chOff x="183852" y="4434968"/>
            <a:chExt cx="286329" cy="379686"/>
          </a:xfrm>
        </p:grpSpPr>
        <p:pic>
          <p:nvPicPr>
            <p:cNvPr id="201" name="Graphic 200">
              <a:extLst>
                <a:ext uri="{FF2B5EF4-FFF2-40B4-BE49-F238E27FC236}">
                  <a16:creationId xmlns:a16="http://schemas.microsoft.com/office/drawing/2014/main" id="{721AD19D-62D3-E291-88D3-6B2494F6E14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202" name="TextBox 201">
              <a:extLst>
                <a:ext uri="{FF2B5EF4-FFF2-40B4-BE49-F238E27FC236}">
                  <a16:creationId xmlns:a16="http://schemas.microsoft.com/office/drawing/2014/main" id="{B6AAF9DC-E04E-787D-6302-86426D8FDDEE}"/>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203" name="Group 202">
            <a:extLst>
              <a:ext uri="{FF2B5EF4-FFF2-40B4-BE49-F238E27FC236}">
                <a16:creationId xmlns:a16="http://schemas.microsoft.com/office/drawing/2014/main" id="{C5442504-2CA0-173F-BDDA-6298AABD95A1}"/>
              </a:ext>
              <a:ext uri="{C183D7F6-B498-43B3-948B-1728B52AA6E4}">
                <adec:decorative xmlns:adec="http://schemas.microsoft.com/office/drawing/2017/decorative" val="1"/>
              </a:ext>
            </a:extLst>
          </p:cNvPr>
          <p:cNvGrpSpPr/>
          <p:nvPr/>
        </p:nvGrpSpPr>
        <p:grpSpPr>
          <a:xfrm>
            <a:off x="972588" y="5052412"/>
            <a:ext cx="195567" cy="259330"/>
            <a:chOff x="183852" y="4434968"/>
            <a:chExt cx="286329" cy="379686"/>
          </a:xfrm>
        </p:grpSpPr>
        <p:pic>
          <p:nvPicPr>
            <p:cNvPr id="204" name="Graphic 203">
              <a:extLst>
                <a:ext uri="{FF2B5EF4-FFF2-40B4-BE49-F238E27FC236}">
                  <a16:creationId xmlns:a16="http://schemas.microsoft.com/office/drawing/2014/main" id="{146E6F91-973D-BAC8-9AEE-58A3154852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205" name="TextBox 204">
              <a:extLst>
                <a:ext uri="{FF2B5EF4-FFF2-40B4-BE49-F238E27FC236}">
                  <a16:creationId xmlns:a16="http://schemas.microsoft.com/office/drawing/2014/main" id="{52E722F3-7F31-C80E-A63D-BB5F48C36F91}"/>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206" name="Group 205">
            <a:extLst>
              <a:ext uri="{FF2B5EF4-FFF2-40B4-BE49-F238E27FC236}">
                <a16:creationId xmlns:a16="http://schemas.microsoft.com/office/drawing/2014/main" id="{F2F0FFD4-6190-EB65-2FA1-7D947C24C0F3}"/>
              </a:ext>
              <a:ext uri="{C183D7F6-B498-43B3-948B-1728B52AA6E4}">
                <adec:decorative xmlns:adec="http://schemas.microsoft.com/office/drawing/2017/decorative" val="1"/>
              </a:ext>
            </a:extLst>
          </p:cNvPr>
          <p:cNvGrpSpPr/>
          <p:nvPr/>
        </p:nvGrpSpPr>
        <p:grpSpPr>
          <a:xfrm>
            <a:off x="981803" y="5913651"/>
            <a:ext cx="177136" cy="259330"/>
            <a:chOff x="197343" y="3413628"/>
            <a:chExt cx="259345" cy="379686"/>
          </a:xfrm>
        </p:grpSpPr>
        <p:pic>
          <p:nvPicPr>
            <p:cNvPr id="207" name="Graphic 206">
              <a:extLst>
                <a:ext uri="{FF2B5EF4-FFF2-40B4-BE49-F238E27FC236}">
                  <a16:creationId xmlns:a16="http://schemas.microsoft.com/office/drawing/2014/main" id="{C9B3347B-A3A3-3377-6150-A8188655A1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08" name="TextBox 207">
              <a:extLst>
                <a:ext uri="{FF2B5EF4-FFF2-40B4-BE49-F238E27FC236}">
                  <a16:creationId xmlns:a16="http://schemas.microsoft.com/office/drawing/2014/main" id="{06A6EF34-E6B3-E532-AEDF-C7C5B0C7D2E8}"/>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sp>
        <p:nvSpPr>
          <p:cNvPr id="209" name="TextBox 208">
            <a:extLst>
              <a:ext uri="{FF2B5EF4-FFF2-40B4-BE49-F238E27FC236}">
                <a16:creationId xmlns:a16="http://schemas.microsoft.com/office/drawing/2014/main" id="{A3CE73B6-ACFD-1A70-33F5-4D9A3F590655}"/>
              </a:ext>
            </a:extLst>
          </p:cNvPr>
          <p:cNvSpPr txBox="1"/>
          <p:nvPr/>
        </p:nvSpPr>
        <p:spPr>
          <a:xfrm>
            <a:off x="3973138" y="1947364"/>
            <a:ext cx="1948428" cy="1557349"/>
          </a:xfrm>
          <a:prstGeom prst="rect">
            <a:avLst/>
          </a:prstGeom>
          <a:noFill/>
        </p:spPr>
        <p:txBody>
          <a:bodyPr wrap="square" lIns="0" tIns="0" rIns="0" bIns="0" rtlCol="0" anchor="t">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dirty="0">
                <a:solidFill>
                  <a:srgbClr val="8661C5"/>
                </a:solidFill>
                <a:hlinkClick r:id="rId19">
                  <a:extLst>
                    <a:ext uri="{A12FA001-AC4F-418D-AE19-62706E023703}">
                      <ahyp:hlinkClr xmlns:ahyp="http://schemas.microsoft.com/office/drawing/2018/hyperlinkcolor" val="tx"/>
                    </a:ext>
                  </a:extLst>
                </a:hlinkClick>
              </a:rPr>
              <a:t>User Experience Strategy template</a:t>
            </a:r>
            <a:r>
              <a:rPr lang="en-US" dirty="0">
                <a:solidFill>
                  <a:srgbClr val="8661C5"/>
                </a:solidFill>
              </a:rPr>
              <a:t> </a:t>
            </a:r>
            <a:endParaRPr lang="en-US" dirty="0"/>
          </a:p>
          <a:p>
            <a:pPr>
              <a:defRPr/>
            </a:pPr>
            <a:r>
              <a:rPr lang="en-US" dirty="0">
                <a:solidFill>
                  <a:srgbClr val="8661C5"/>
                </a:solidFill>
                <a:hlinkClick r:id="rId20">
                  <a:extLst>
                    <a:ext uri="{A12FA001-AC4F-418D-AE19-62706E023703}">
                      <ahyp:hlinkClr xmlns:ahyp="http://schemas.microsoft.com/office/drawing/2018/hyperlinkcolor" val="tx"/>
                    </a:ext>
                  </a:extLst>
                </a:hlinkClick>
              </a:rPr>
              <a:t>Copilot Prompt Gallery</a:t>
            </a:r>
            <a:r>
              <a:rPr lang="en-US" dirty="0">
                <a:solidFill>
                  <a:srgbClr val="8661C5"/>
                </a:solidFill>
              </a:rPr>
              <a:t> </a:t>
            </a:r>
            <a:br>
              <a:rPr lang="en-US" dirty="0"/>
            </a:br>
            <a:r>
              <a:rPr lang="en-US" sz="800">
                <a:solidFill>
                  <a:schemeClr val="tx1"/>
                </a:solidFill>
              </a:rPr>
              <a:t>(including app specific guidance)</a:t>
            </a:r>
          </a:p>
          <a:p>
            <a:r>
              <a:rPr lang="en-US" dirty="0">
                <a:solidFill>
                  <a:srgbClr val="8661C5"/>
                </a:solidFill>
                <a:hlinkClick r:id="rId21">
                  <a:extLst>
                    <a:ext uri="{A12FA001-AC4F-418D-AE19-62706E023703}">
                      <ahyp:hlinkClr xmlns:ahyp="http://schemas.microsoft.com/office/drawing/2018/hyperlinkcolor" val="tx"/>
                    </a:ext>
                  </a:extLst>
                </a:hlinkClick>
              </a:rPr>
              <a:t>Leading in the Era of AI: </a:t>
            </a:r>
            <a:br>
              <a:rPr lang="en-US" dirty="0">
                <a:hlinkClick r:id="rId21">
                  <a:extLst>
                    <a:ext uri="{A12FA001-AC4F-418D-AE19-62706E023703}">
                      <ahyp:hlinkClr xmlns:ahyp="http://schemas.microsoft.com/office/drawing/2018/hyperlinkcolor" val="tx"/>
                    </a:ext>
                  </a:extLst>
                </a:hlinkClick>
              </a:rPr>
            </a:br>
            <a:r>
              <a:rPr lang="en-US" dirty="0">
                <a:solidFill>
                  <a:srgbClr val="8661C5"/>
                </a:solidFill>
                <a:hlinkClick r:id="rId21">
                  <a:extLst>
                    <a:ext uri="{A12FA001-AC4F-418D-AE19-62706E023703}">
                      <ahyp:hlinkClr xmlns:ahyp="http://schemas.microsoft.com/office/drawing/2018/hyperlinkcolor" val="tx"/>
                    </a:ext>
                  </a:extLst>
                </a:hlinkClick>
              </a:rPr>
              <a:t>It’s about Trust</a:t>
            </a:r>
            <a:endParaRPr lang="en-US" dirty="0">
              <a:solidFill>
                <a:srgbClr val="8661C5"/>
              </a:solidFill>
            </a:endParaRPr>
          </a:p>
          <a:p>
            <a:r>
              <a:rPr lang="en-US" dirty="0">
                <a:solidFill>
                  <a:srgbClr val="8661C5"/>
                </a:solidFill>
                <a:hlinkClick r:id="rId22">
                  <a:extLst>
                    <a:ext uri="{A12FA001-AC4F-418D-AE19-62706E023703}">
                      <ahyp:hlinkClr xmlns:ahyp="http://schemas.microsoft.com/office/drawing/2018/hyperlinkcolor" val="tx"/>
                    </a:ext>
                  </a:extLst>
                </a:hlinkClick>
              </a:rPr>
              <a:t>Learn about Copilot prompts</a:t>
            </a:r>
            <a:endParaRPr lang="en-US" dirty="0">
              <a:solidFill>
                <a:srgbClr val="8661C5"/>
              </a:solidFill>
            </a:endParaRPr>
          </a:p>
          <a:p>
            <a:endParaRPr lang="en-US"/>
          </a:p>
        </p:txBody>
      </p:sp>
      <p:sp>
        <p:nvSpPr>
          <p:cNvPr id="210" name="TextBox 209">
            <a:extLst>
              <a:ext uri="{FF2B5EF4-FFF2-40B4-BE49-F238E27FC236}">
                <a16:creationId xmlns:a16="http://schemas.microsoft.com/office/drawing/2014/main" id="{28ED4335-CDA9-AEAC-6F01-82EF48B270BE}"/>
              </a:ext>
            </a:extLst>
          </p:cNvPr>
          <p:cNvSpPr txBox="1"/>
          <p:nvPr/>
        </p:nvSpPr>
        <p:spPr>
          <a:xfrm>
            <a:off x="3973138" y="4225097"/>
            <a:ext cx="2042568" cy="1569660"/>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a:defRPr/>
            </a:pPr>
            <a:r>
              <a:rPr lang="en-US" dirty="0">
                <a:solidFill>
                  <a:srgbClr val="8661C5"/>
                </a:solidFill>
                <a:hlinkClick r:id="rId23">
                  <a:extLst>
                    <a:ext uri="{A12FA001-AC4F-418D-AE19-62706E023703}">
                      <ahyp:hlinkClr xmlns:ahyp="http://schemas.microsoft.com/office/drawing/2018/hyperlinkcolor" val="tx"/>
                    </a:ext>
                  </a:extLst>
                </a:hlinkClick>
              </a:rPr>
              <a:t>Get started with Microsoft 365 Copilot</a:t>
            </a:r>
            <a:r>
              <a:rPr lang="en-US" dirty="0">
                <a:solidFill>
                  <a:srgbClr val="8661C5"/>
                </a:solidFill>
              </a:rPr>
              <a:t> </a:t>
            </a:r>
            <a:r>
              <a:rPr lang="en-US" sz="800" dirty="0">
                <a:solidFill>
                  <a:schemeClr val="tx1"/>
                </a:solidFill>
              </a:rPr>
              <a:t>(2 </a:t>
            </a:r>
            <a:r>
              <a:rPr lang="en-US" sz="800" dirty="0" err="1">
                <a:solidFill>
                  <a:schemeClr val="tx1"/>
                </a:solidFill>
              </a:rPr>
              <a:t>hrs</a:t>
            </a:r>
            <a:r>
              <a:rPr lang="en-US" sz="800" dirty="0">
                <a:solidFill>
                  <a:schemeClr val="tx1"/>
                </a:solidFill>
              </a:rPr>
              <a:t>)</a:t>
            </a:r>
          </a:p>
          <a:p>
            <a:pPr>
              <a:defRPr/>
            </a:pPr>
            <a:r>
              <a:rPr lang="en-US" dirty="0">
                <a:solidFill>
                  <a:srgbClr val="8661C5"/>
                </a:solidFill>
                <a:hlinkClick r:id="rId24">
                  <a:extLst>
                    <a:ext uri="{A12FA001-AC4F-418D-AE19-62706E023703}">
                      <ahyp:hlinkClr xmlns:ahyp="http://schemas.microsoft.com/office/drawing/2018/hyperlinkcolor" val="tx"/>
                    </a:ext>
                  </a:extLst>
                </a:hlinkClick>
              </a:rPr>
              <a:t>Admin steps to get ready for Microsoft 365 Copilot</a:t>
            </a:r>
            <a:r>
              <a:rPr lang="en-US" dirty="0">
                <a:solidFill>
                  <a:srgbClr val="8661C5"/>
                </a:solidFill>
              </a:rPr>
              <a:t> </a:t>
            </a:r>
            <a:r>
              <a:rPr lang="en-US" sz="800" dirty="0">
                <a:solidFill>
                  <a:schemeClr val="tx1"/>
                </a:solidFill>
              </a:rPr>
              <a:t>(46 secs)</a:t>
            </a:r>
          </a:p>
          <a:p>
            <a:r>
              <a:rPr lang="en-US" dirty="0">
                <a:solidFill>
                  <a:srgbClr val="8661C5"/>
                </a:solidFill>
                <a:hlinkClick r:id="rId25">
                  <a:extLst>
                    <a:ext uri="{A12FA001-AC4F-418D-AE19-62706E023703}">
                      <ahyp:hlinkClr xmlns:ahyp="http://schemas.microsoft.com/office/drawing/2018/hyperlinkcolor" val="tx"/>
                    </a:ext>
                  </a:extLst>
                </a:hlinkClick>
              </a:rPr>
              <a:t>Apply principles of Zero Trust to Microsoft 365 Copilot</a:t>
            </a:r>
            <a:endParaRPr lang="en-US" dirty="0">
              <a:solidFill>
                <a:srgbClr val="8661C5"/>
              </a:solidFill>
            </a:endParaRPr>
          </a:p>
          <a:p>
            <a:r>
              <a:rPr lang="nn-NO" dirty="0">
                <a:solidFill>
                  <a:srgbClr val="8661C5"/>
                </a:solidFill>
                <a:hlinkClick r:id="rId26">
                  <a:extLst>
                    <a:ext uri="{A12FA001-AC4F-418D-AE19-62706E023703}">
                      <ahyp:hlinkClr xmlns:ahyp="http://schemas.microsoft.com/office/drawing/2018/hyperlinkcolor" val="tx"/>
                    </a:ext>
                  </a:extLst>
                </a:hlinkClick>
              </a:rPr>
              <a:t>Enable users for Microsoft 365 Copilot </a:t>
            </a:r>
            <a:endParaRPr lang="en-US" dirty="0">
              <a:solidFill>
                <a:srgbClr val="8661C5"/>
              </a:solidFill>
            </a:endParaRPr>
          </a:p>
        </p:txBody>
      </p:sp>
      <p:grpSp>
        <p:nvGrpSpPr>
          <p:cNvPr id="211" name="Group 210">
            <a:extLst>
              <a:ext uri="{FF2B5EF4-FFF2-40B4-BE49-F238E27FC236}">
                <a16:creationId xmlns:a16="http://schemas.microsoft.com/office/drawing/2014/main" id="{3638FEEF-E010-9791-542D-3B25D0916FBF}"/>
              </a:ext>
              <a:ext uri="{C183D7F6-B498-43B3-948B-1728B52AA6E4}">
                <adec:decorative xmlns:adec="http://schemas.microsoft.com/office/drawing/2017/decorative" val="1"/>
              </a:ext>
            </a:extLst>
          </p:cNvPr>
          <p:cNvGrpSpPr/>
          <p:nvPr/>
        </p:nvGrpSpPr>
        <p:grpSpPr>
          <a:xfrm>
            <a:off x="3674242" y="1925795"/>
            <a:ext cx="177136" cy="259330"/>
            <a:chOff x="197343" y="3413628"/>
            <a:chExt cx="259345" cy="379686"/>
          </a:xfrm>
        </p:grpSpPr>
        <p:pic>
          <p:nvPicPr>
            <p:cNvPr id="212" name="Graphic 211">
              <a:extLst>
                <a:ext uri="{FF2B5EF4-FFF2-40B4-BE49-F238E27FC236}">
                  <a16:creationId xmlns:a16="http://schemas.microsoft.com/office/drawing/2014/main" id="{2EC0FE3B-A446-6B79-0496-0B669ACFDA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13" name="TextBox 212">
              <a:extLst>
                <a:ext uri="{FF2B5EF4-FFF2-40B4-BE49-F238E27FC236}">
                  <a16:creationId xmlns:a16="http://schemas.microsoft.com/office/drawing/2014/main" id="{0175298D-89C3-01C1-6542-4EDF67F23EF6}"/>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14" name="Group 213">
            <a:extLst>
              <a:ext uri="{FF2B5EF4-FFF2-40B4-BE49-F238E27FC236}">
                <a16:creationId xmlns:a16="http://schemas.microsoft.com/office/drawing/2014/main" id="{7594D8B1-E3D0-2A1A-6A41-9F49EAC735CA}"/>
              </a:ext>
              <a:ext uri="{C183D7F6-B498-43B3-948B-1728B52AA6E4}">
                <adec:decorative xmlns:adec="http://schemas.microsoft.com/office/drawing/2017/decorative" val="1"/>
              </a:ext>
            </a:extLst>
          </p:cNvPr>
          <p:cNvGrpSpPr/>
          <p:nvPr/>
        </p:nvGrpSpPr>
        <p:grpSpPr>
          <a:xfrm>
            <a:off x="3676935" y="2367938"/>
            <a:ext cx="171750" cy="256637"/>
            <a:chOff x="3810839" y="3861140"/>
            <a:chExt cx="171750" cy="256637"/>
          </a:xfrm>
        </p:grpSpPr>
        <p:pic>
          <p:nvPicPr>
            <p:cNvPr id="215" name="Graphic 214">
              <a:extLst>
                <a:ext uri="{FF2B5EF4-FFF2-40B4-BE49-F238E27FC236}">
                  <a16:creationId xmlns:a16="http://schemas.microsoft.com/office/drawing/2014/main" id="{8F4C8414-5BBF-1044-A120-1067CFEBAF5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810839" y="3861140"/>
              <a:ext cx="171750" cy="171750"/>
            </a:xfrm>
            <a:prstGeom prst="rect">
              <a:avLst/>
            </a:prstGeom>
          </p:spPr>
        </p:pic>
        <p:sp>
          <p:nvSpPr>
            <p:cNvPr id="216" name="TextBox 215">
              <a:extLst>
                <a:ext uri="{FF2B5EF4-FFF2-40B4-BE49-F238E27FC236}">
                  <a16:creationId xmlns:a16="http://schemas.microsoft.com/office/drawing/2014/main" id="{019AE252-4248-B7DE-4064-C860DD4DE57A}"/>
                </a:ext>
              </a:extLst>
            </p:cNvPr>
            <p:cNvSpPr txBox="1"/>
            <p:nvPr/>
          </p:nvSpPr>
          <p:spPr>
            <a:xfrm>
              <a:off x="3812397" y="4040833"/>
              <a:ext cx="168636" cy="76944"/>
            </a:xfrm>
            <a:prstGeom prst="rect">
              <a:avLst/>
            </a:prstGeom>
            <a:noFill/>
          </p:spPr>
          <p:txBody>
            <a:bodyPr wrap="none" lIns="0" tIns="0" rIns="0" bIns="0" rtlCol="0">
              <a:spAutoFit/>
            </a:bodyPr>
            <a:lstStyle/>
            <a:p>
              <a:pPr algn="ctr"/>
              <a:r>
                <a:rPr lang="en-US" sz="500" cap="all" spc="10">
                  <a:latin typeface="+mj-lt"/>
                </a:rPr>
                <a:t>Tool</a:t>
              </a:r>
            </a:p>
          </p:txBody>
        </p:sp>
      </p:grpSp>
      <p:grpSp>
        <p:nvGrpSpPr>
          <p:cNvPr id="217" name="Group 216">
            <a:extLst>
              <a:ext uri="{FF2B5EF4-FFF2-40B4-BE49-F238E27FC236}">
                <a16:creationId xmlns:a16="http://schemas.microsoft.com/office/drawing/2014/main" id="{0AB6826B-00E3-156D-8F1E-8A9271D51FA7}"/>
              </a:ext>
              <a:ext uri="{C183D7F6-B498-43B3-948B-1728B52AA6E4}">
                <adec:decorative xmlns:adec="http://schemas.microsoft.com/office/drawing/2017/decorative" val="1"/>
              </a:ext>
            </a:extLst>
          </p:cNvPr>
          <p:cNvGrpSpPr/>
          <p:nvPr/>
        </p:nvGrpSpPr>
        <p:grpSpPr>
          <a:xfrm>
            <a:off x="3636493" y="2765452"/>
            <a:ext cx="252634" cy="259330"/>
            <a:chOff x="142075" y="4945638"/>
            <a:chExt cx="369881" cy="379683"/>
          </a:xfrm>
        </p:grpSpPr>
        <p:pic>
          <p:nvPicPr>
            <p:cNvPr id="218" name="Graphic 217">
              <a:extLst>
                <a:ext uri="{FF2B5EF4-FFF2-40B4-BE49-F238E27FC236}">
                  <a16:creationId xmlns:a16="http://schemas.microsoft.com/office/drawing/2014/main" id="{605E45F3-E24F-56B6-E257-AF5725E30E2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19" name="TextBox 218">
              <a:extLst>
                <a:ext uri="{FF2B5EF4-FFF2-40B4-BE49-F238E27FC236}">
                  <a16:creationId xmlns:a16="http://schemas.microsoft.com/office/drawing/2014/main" id="{590CDC82-B30C-0368-9DAA-09DF70EEDE88}"/>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20" name="Group 219">
            <a:extLst>
              <a:ext uri="{FF2B5EF4-FFF2-40B4-BE49-F238E27FC236}">
                <a16:creationId xmlns:a16="http://schemas.microsoft.com/office/drawing/2014/main" id="{B09E1C01-68BA-FD0B-5E59-F6D0A98FEB07}"/>
              </a:ext>
              <a:ext uri="{C183D7F6-B498-43B3-948B-1728B52AA6E4}">
                <adec:decorative xmlns:adec="http://schemas.microsoft.com/office/drawing/2017/decorative" val="1"/>
              </a:ext>
            </a:extLst>
          </p:cNvPr>
          <p:cNvGrpSpPr/>
          <p:nvPr/>
        </p:nvGrpSpPr>
        <p:grpSpPr>
          <a:xfrm>
            <a:off x="3636493" y="3190816"/>
            <a:ext cx="252634" cy="259330"/>
            <a:chOff x="142075" y="4945638"/>
            <a:chExt cx="369881" cy="379683"/>
          </a:xfrm>
        </p:grpSpPr>
        <p:pic>
          <p:nvPicPr>
            <p:cNvPr id="221" name="Graphic 220">
              <a:extLst>
                <a:ext uri="{FF2B5EF4-FFF2-40B4-BE49-F238E27FC236}">
                  <a16:creationId xmlns:a16="http://schemas.microsoft.com/office/drawing/2014/main" id="{9EA36720-0E92-3AE5-BD80-004B08207B4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22" name="TextBox 221">
              <a:extLst>
                <a:ext uri="{FF2B5EF4-FFF2-40B4-BE49-F238E27FC236}">
                  <a16:creationId xmlns:a16="http://schemas.microsoft.com/office/drawing/2014/main" id="{08E4091A-2437-3B16-65DA-E2E68C3E758F}"/>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23" name="Group 222">
            <a:extLst>
              <a:ext uri="{FF2B5EF4-FFF2-40B4-BE49-F238E27FC236}">
                <a16:creationId xmlns:a16="http://schemas.microsoft.com/office/drawing/2014/main" id="{803497F9-B3D6-178F-C0E3-1D0871910E3C}"/>
              </a:ext>
              <a:ext uri="{C183D7F6-B498-43B3-948B-1728B52AA6E4}">
                <adec:decorative xmlns:adec="http://schemas.microsoft.com/office/drawing/2017/decorative" val="1"/>
              </a:ext>
            </a:extLst>
          </p:cNvPr>
          <p:cNvGrpSpPr/>
          <p:nvPr/>
        </p:nvGrpSpPr>
        <p:grpSpPr>
          <a:xfrm>
            <a:off x="3674242" y="5517721"/>
            <a:ext cx="177136" cy="259330"/>
            <a:chOff x="197343" y="3413628"/>
            <a:chExt cx="259345" cy="379686"/>
          </a:xfrm>
        </p:grpSpPr>
        <p:pic>
          <p:nvPicPr>
            <p:cNvPr id="224" name="Graphic 223">
              <a:extLst>
                <a:ext uri="{FF2B5EF4-FFF2-40B4-BE49-F238E27FC236}">
                  <a16:creationId xmlns:a16="http://schemas.microsoft.com/office/drawing/2014/main" id="{DC35436D-6BFF-4DB4-6183-1F09CA9CC9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25" name="TextBox 224">
              <a:extLst>
                <a:ext uri="{FF2B5EF4-FFF2-40B4-BE49-F238E27FC236}">
                  <a16:creationId xmlns:a16="http://schemas.microsoft.com/office/drawing/2014/main" id="{ABE7CEC9-D413-C2C3-B3CC-7B5CAA2CFE95}"/>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26" name="Group 225">
            <a:extLst>
              <a:ext uri="{FF2B5EF4-FFF2-40B4-BE49-F238E27FC236}">
                <a16:creationId xmlns:a16="http://schemas.microsoft.com/office/drawing/2014/main" id="{4D11E074-37A9-FA08-CEAC-D75D8E5644E3}"/>
              </a:ext>
              <a:ext uri="{C183D7F6-B498-43B3-948B-1728B52AA6E4}">
                <adec:decorative xmlns:adec="http://schemas.microsoft.com/office/drawing/2017/decorative" val="1"/>
              </a:ext>
            </a:extLst>
          </p:cNvPr>
          <p:cNvGrpSpPr/>
          <p:nvPr/>
        </p:nvGrpSpPr>
        <p:grpSpPr>
          <a:xfrm>
            <a:off x="3637936" y="4221858"/>
            <a:ext cx="249748" cy="259330"/>
            <a:chOff x="144189" y="3924298"/>
            <a:chExt cx="365656" cy="379686"/>
          </a:xfrm>
        </p:grpSpPr>
        <p:pic>
          <p:nvPicPr>
            <p:cNvPr id="227" name="Graphic 226">
              <a:extLst>
                <a:ext uri="{FF2B5EF4-FFF2-40B4-BE49-F238E27FC236}">
                  <a16:creationId xmlns:a16="http://schemas.microsoft.com/office/drawing/2014/main" id="{C43B34D4-CE6D-4483-EBFF-9FC1D58D701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28" name="TextBox 227">
              <a:extLst>
                <a:ext uri="{FF2B5EF4-FFF2-40B4-BE49-F238E27FC236}">
                  <a16:creationId xmlns:a16="http://schemas.microsoft.com/office/drawing/2014/main" id="{1A60246F-C0BA-0165-2FAF-ED214F3A5830}"/>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29" name="Group 228">
            <a:extLst>
              <a:ext uri="{FF2B5EF4-FFF2-40B4-BE49-F238E27FC236}">
                <a16:creationId xmlns:a16="http://schemas.microsoft.com/office/drawing/2014/main" id="{AC795F35-6239-8599-AB09-F09537431275}"/>
              </a:ext>
              <a:ext uri="{C183D7F6-B498-43B3-948B-1728B52AA6E4}">
                <adec:decorative xmlns:adec="http://schemas.microsoft.com/office/drawing/2017/decorative" val="1"/>
              </a:ext>
            </a:extLst>
          </p:cNvPr>
          <p:cNvGrpSpPr/>
          <p:nvPr/>
        </p:nvGrpSpPr>
        <p:grpSpPr>
          <a:xfrm>
            <a:off x="3665027" y="4647227"/>
            <a:ext cx="195567" cy="259330"/>
            <a:chOff x="183852" y="4434968"/>
            <a:chExt cx="286329" cy="379686"/>
          </a:xfrm>
        </p:grpSpPr>
        <p:pic>
          <p:nvPicPr>
            <p:cNvPr id="230" name="Graphic 229">
              <a:extLst>
                <a:ext uri="{FF2B5EF4-FFF2-40B4-BE49-F238E27FC236}">
                  <a16:creationId xmlns:a16="http://schemas.microsoft.com/office/drawing/2014/main" id="{63400B91-72AB-B2C6-3773-949353AD81F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231" name="TextBox 230">
              <a:extLst>
                <a:ext uri="{FF2B5EF4-FFF2-40B4-BE49-F238E27FC236}">
                  <a16:creationId xmlns:a16="http://schemas.microsoft.com/office/drawing/2014/main" id="{E00EFA98-DDE0-40A9-158F-8B61DF84F1CC}"/>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232" name="Group 231">
            <a:extLst>
              <a:ext uri="{FF2B5EF4-FFF2-40B4-BE49-F238E27FC236}">
                <a16:creationId xmlns:a16="http://schemas.microsoft.com/office/drawing/2014/main" id="{F55511AE-3438-D17D-3604-60B97EDA9782}"/>
              </a:ext>
              <a:ext uri="{C183D7F6-B498-43B3-948B-1728B52AA6E4}">
                <adec:decorative xmlns:adec="http://schemas.microsoft.com/office/drawing/2017/decorative" val="1"/>
              </a:ext>
            </a:extLst>
          </p:cNvPr>
          <p:cNvGrpSpPr/>
          <p:nvPr/>
        </p:nvGrpSpPr>
        <p:grpSpPr>
          <a:xfrm>
            <a:off x="3674242" y="5090877"/>
            <a:ext cx="177136" cy="259330"/>
            <a:chOff x="197343" y="3413628"/>
            <a:chExt cx="259345" cy="379686"/>
          </a:xfrm>
        </p:grpSpPr>
        <p:pic>
          <p:nvPicPr>
            <p:cNvPr id="233" name="Graphic 232">
              <a:extLst>
                <a:ext uri="{FF2B5EF4-FFF2-40B4-BE49-F238E27FC236}">
                  <a16:creationId xmlns:a16="http://schemas.microsoft.com/office/drawing/2014/main" id="{A2F8F0A9-9AE8-10D9-1A79-1416D0F0F7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34" name="TextBox 233">
              <a:extLst>
                <a:ext uri="{FF2B5EF4-FFF2-40B4-BE49-F238E27FC236}">
                  <a16:creationId xmlns:a16="http://schemas.microsoft.com/office/drawing/2014/main" id="{AE9AD7EA-E2EA-04AD-DC57-509899EC64A4}"/>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sp>
        <p:nvSpPr>
          <p:cNvPr id="235" name="TextBox 234">
            <a:extLst>
              <a:ext uri="{FF2B5EF4-FFF2-40B4-BE49-F238E27FC236}">
                <a16:creationId xmlns:a16="http://schemas.microsoft.com/office/drawing/2014/main" id="{06EE08A0-DA01-A74C-DEBF-238E3D36480D}"/>
              </a:ext>
            </a:extLst>
          </p:cNvPr>
          <p:cNvSpPr txBox="1"/>
          <p:nvPr/>
        </p:nvSpPr>
        <p:spPr>
          <a:xfrm>
            <a:off x="6693117" y="1947364"/>
            <a:ext cx="2011801"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a:defRPr/>
            </a:pPr>
            <a:r>
              <a:rPr lang="en-US">
                <a:solidFill>
                  <a:srgbClr val="8661C5"/>
                </a:solidFill>
                <a:hlinkClick r:id="rId29">
                  <a:extLst>
                    <a:ext uri="{A12FA001-AC4F-418D-AE19-62706E023703}">
                      <ahyp:hlinkClr xmlns:ahyp="http://schemas.microsoft.com/office/drawing/2018/hyperlinkcolor" val="tx"/>
                    </a:ext>
                  </a:extLst>
                </a:hlinkClick>
              </a:rPr>
              <a:t>Empower your workforce with Microsoft 365 Copilot Use Cases</a:t>
            </a:r>
            <a:r>
              <a:rPr lang="en-US">
                <a:solidFill>
                  <a:srgbClr val="8661C5"/>
                </a:solidFill>
              </a:rPr>
              <a:t> </a:t>
            </a:r>
            <a:br>
              <a:rPr lang="en-US">
                <a:solidFill>
                  <a:srgbClr val="8661C5"/>
                </a:solidFill>
              </a:rPr>
            </a:br>
            <a:r>
              <a:rPr lang="en-US" sz="800">
                <a:solidFill>
                  <a:schemeClr val="tx1"/>
                </a:solidFill>
              </a:rPr>
              <a:t>(7 business group use cases)</a:t>
            </a:r>
          </a:p>
          <a:p>
            <a:pPr>
              <a:defRPr/>
            </a:pPr>
            <a:r>
              <a:rPr lang="en-US">
                <a:solidFill>
                  <a:srgbClr val="8661C5"/>
                </a:solidFill>
                <a:hlinkClick r:id="rId30">
                  <a:extLst>
                    <a:ext uri="{A12FA001-AC4F-418D-AE19-62706E023703}">
                      <ahyp:hlinkClr xmlns:ahyp="http://schemas.microsoft.com/office/drawing/2018/hyperlinkcolor" val="tx"/>
                    </a:ext>
                  </a:extLst>
                </a:hlinkClick>
              </a:rPr>
              <a:t>Craft effective prompts for Microsoft 365 Copilot</a:t>
            </a:r>
            <a:r>
              <a:rPr lang="en-US">
                <a:solidFill>
                  <a:srgbClr val="8661C5"/>
                </a:solidFill>
              </a:rPr>
              <a:t> </a:t>
            </a:r>
            <a:r>
              <a:rPr lang="en-US" sz="800">
                <a:solidFill>
                  <a:schemeClr val="tx1"/>
                </a:solidFill>
              </a:rPr>
              <a:t>(2 </a:t>
            </a:r>
            <a:r>
              <a:rPr lang="en-US" sz="800" err="1">
                <a:solidFill>
                  <a:schemeClr val="tx1"/>
                </a:solidFill>
              </a:rPr>
              <a:t>hrs</a:t>
            </a:r>
            <a:r>
              <a:rPr lang="en-US" sz="800">
                <a:solidFill>
                  <a:schemeClr val="tx1"/>
                </a:solidFill>
              </a:rPr>
              <a:t>)</a:t>
            </a:r>
          </a:p>
          <a:p>
            <a:r>
              <a:rPr lang="en-US">
                <a:solidFill>
                  <a:srgbClr val="8661C5"/>
                </a:solidFill>
                <a:hlinkClick r:id="rId31">
                  <a:extLst>
                    <a:ext uri="{A12FA001-AC4F-418D-AE19-62706E023703}">
                      <ahyp:hlinkClr xmlns:ahyp="http://schemas.microsoft.com/office/drawing/2018/hyperlinkcolor" val="tx"/>
                    </a:ext>
                  </a:extLst>
                </a:hlinkClick>
              </a:rPr>
              <a:t>Get better results with </a:t>
            </a:r>
            <a:br>
              <a:rPr lang="en-US">
                <a:solidFill>
                  <a:srgbClr val="8661C5"/>
                </a:solidFill>
                <a:hlinkClick r:id="rId31">
                  <a:extLst>
                    <a:ext uri="{A12FA001-AC4F-418D-AE19-62706E023703}">
                      <ahyp:hlinkClr xmlns:ahyp="http://schemas.microsoft.com/office/drawing/2018/hyperlinkcolor" val="tx"/>
                    </a:ext>
                  </a:extLst>
                </a:hlinkClick>
              </a:rPr>
            </a:br>
            <a:r>
              <a:rPr lang="en-US">
                <a:solidFill>
                  <a:srgbClr val="8661C5"/>
                </a:solidFill>
                <a:hlinkClick r:id="rId31">
                  <a:extLst>
                    <a:ext uri="{A12FA001-AC4F-418D-AE19-62706E023703}">
                      <ahyp:hlinkClr xmlns:ahyp="http://schemas.microsoft.com/office/drawing/2018/hyperlinkcolor" val="tx"/>
                    </a:ext>
                  </a:extLst>
                </a:hlinkClick>
              </a:rPr>
              <a:t>Copilot Prompts</a:t>
            </a:r>
            <a:endParaRPr lang="en-US">
              <a:solidFill>
                <a:srgbClr val="8661C5"/>
              </a:solidFill>
            </a:endParaRPr>
          </a:p>
          <a:p>
            <a:r>
              <a:rPr lang="en-US">
                <a:solidFill>
                  <a:srgbClr val="8661C5"/>
                </a:solidFill>
                <a:hlinkClick r:id="rId32">
                  <a:extLst>
                    <a:ext uri="{A12FA001-AC4F-418D-AE19-62706E023703}">
                      <ahyp:hlinkClr xmlns:ahyp="http://schemas.microsoft.com/office/drawing/2018/hyperlinkcolor" val="tx"/>
                    </a:ext>
                  </a:extLst>
                </a:hlinkClick>
              </a:rPr>
              <a:t>Edit a Copilot prompt to </a:t>
            </a:r>
            <a:br>
              <a:rPr lang="en-US">
                <a:solidFill>
                  <a:srgbClr val="8661C5"/>
                </a:solidFill>
                <a:hlinkClick r:id="rId32">
                  <a:extLst>
                    <a:ext uri="{A12FA001-AC4F-418D-AE19-62706E023703}">
                      <ahyp:hlinkClr xmlns:ahyp="http://schemas.microsoft.com/office/drawing/2018/hyperlinkcolor" val="tx"/>
                    </a:ext>
                  </a:extLst>
                </a:hlinkClick>
              </a:rPr>
            </a:br>
            <a:r>
              <a:rPr lang="en-US">
                <a:solidFill>
                  <a:srgbClr val="8661C5"/>
                </a:solidFill>
                <a:hlinkClick r:id="rId32">
                  <a:extLst>
                    <a:ext uri="{A12FA001-AC4F-418D-AE19-62706E023703}">
                      <ahyp:hlinkClr xmlns:ahyp="http://schemas.microsoft.com/office/drawing/2018/hyperlinkcolor" val="tx"/>
                    </a:ext>
                  </a:extLst>
                </a:hlinkClick>
              </a:rPr>
              <a:t>make it your own</a:t>
            </a:r>
            <a:endParaRPr lang="en-US">
              <a:solidFill>
                <a:srgbClr val="8661C5"/>
              </a:solidFill>
            </a:endParaRPr>
          </a:p>
          <a:p>
            <a:r>
              <a:rPr lang="en-US">
                <a:solidFill>
                  <a:srgbClr val="8661C5"/>
                </a:solidFill>
                <a:hlinkClick r:id="rId33">
                  <a:extLst>
                    <a:ext uri="{A12FA001-AC4F-418D-AE19-62706E023703}">
                      <ahyp:hlinkClr xmlns:ahyp="http://schemas.microsoft.com/office/drawing/2018/hyperlinkcolor" val="tx"/>
                    </a:ext>
                  </a:extLst>
                </a:hlinkClick>
              </a:rPr>
              <a:t>Share your best prompts</a:t>
            </a:r>
            <a:endParaRPr lang="en-US">
              <a:solidFill>
                <a:srgbClr val="8661C5"/>
              </a:solidFill>
            </a:endParaRPr>
          </a:p>
        </p:txBody>
      </p:sp>
      <p:sp>
        <p:nvSpPr>
          <p:cNvPr id="236" name="TextBox 235">
            <a:extLst>
              <a:ext uri="{FF2B5EF4-FFF2-40B4-BE49-F238E27FC236}">
                <a16:creationId xmlns:a16="http://schemas.microsoft.com/office/drawing/2014/main" id="{71E55303-EFB3-1B22-FF65-CF7E6BE4A195}"/>
              </a:ext>
            </a:extLst>
          </p:cNvPr>
          <p:cNvSpPr txBox="1"/>
          <p:nvPr/>
        </p:nvSpPr>
        <p:spPr>
          <a:xfrm>
            <a:off x="6693118" y="4225097"/>
            <a:ext cx="1873695" cy="707886"/>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a:solidFill>
                  <a:srgbClr val="8661C5"/>
                </a:solidFill>
                <a:hlinkClick r:id="rId34">
                  <a:extLst>
                    <a:ext uri="{A12FA001-AC4F-418D-AE19-62706E023703}">
                      <ahyp:hlinkClr xmlns:ahyp="http://schemas.microsoft.com/office/drawing/2018/hyperlinkcolor" val="tx"/>
                    </a:ext>
                  </a:extLst>
                </a:hlinkClick>
              </a:rPr>
              <a:t>Microsoft 365 Copilot Documentation</a:t>
            </a:r>
            <a:endParaRPr lang="en-US">
              <a:solidFill>
                <a:srgbClr val="8661C5"/>
              </a:solidFill>
            </a:endParaRPr>
          </a:p>
          <a:p>
            <a:r>
              <a:rPr lang="en-US">
                <a:solidFill>
                  <a:srgbClr val="8661C5"/>
                </a:solidFill>
                <a:hlinkClick r:id="rId35">
                  <a:extLst>
                    <a:ext uri="{A12FA001-AC4F-418D-AE19-62706E023703}">
                      <ahyp:hlinkClr xmlns:ahyp="http://schemas.microsoft.com/office/drawing/2018/hyperlinkcolor" val="tx"/>
                    </a:ext>
                  </a:extLst>
                </a:hlinkClick>
              </a:rPr>
              <a:t>Copilot Dashboard implementation</a:t>
            </a:r>
            <a:endParaRPr lang="en-US">
              <a:solidFill>
                <a:srgbClr val="8661C5"/>
              </a:solidFill>
            </a:endParaRPr>
          </a:p>
        </p:txBody>
      </p:sp>
      <p:grpSp>
        <p:nvGrpSpPr>
          <p:cNvPr id="237" name="Group 236">
            <a:extLst>
              <a:ext uri="{FF2B5EF4-FFF2-40B4-BE49-F238E27FC236}">
                <a16:creationId xmlns:a16="http://schemas.microsoft.com/office/drawing/2014/main" id="{7E09A9DA-245C-873B-FB34-FD0DA777BF29}"/>
              </a:ext>
              <a:ext uri="{C183D7F6-B498-43B3-948B-1728B52AA6E4}">
                <adec:decorative xmlns:adec="http://schemas.microsoft.com/office/drawing/2017/decorative" val="1"/>
              </a:ext>
            </a:extLst>
          </p:cNvPr>
          <p:cNvGrpSpPr/>
          <p:nvPr/>
        </p:nvGrpSpPr>
        <p:grpSpPr>
          <a:xfrm>
            <a:off x="6357916" y="1925795"/>
            <a:ext cx="249748" cy="259330"/>
            <a:chOff x="144189" y="3924298"/>
            <a:chExt cx="365656" cy="379686"/>
          </a:xfrm>
        </p:grpSpPr>
        <p:pic>
          <p:nvPicPr>
            <p:cNvPr id="238" name="Graphic 237">
              <a:extLst>
                <a:ext uri="{FF2B5EF4-FFF2-40B4-BE49-F238E27FC236}">
                  <a16:creationId xmlns:a16="http://schemas.microsoft.com/office/drawing/2014/main" id="{881DE7D5-8CA6-4E28-DF19-E74BDBAD45D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39" name="TextBox 238">
              <a:extLst>
                <a:ext uri="{FF2B5EF4-FFF2-40B4-BE49-F238E27FC236}">
                  <a16:creationId xmlns:a16="http://schemas.microsoft.com/office/drawing/2014/main" id="{69FD1FEF-DDE9-1CD4-3A22-9E20A52592C8}"/>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40" name="Group 239">
            <a:extLst>
              <a:ext uri="{FF2B5EF4-FFF2-40B4-BE49-F238E27FC236}">
                <a16:creationId xmlns:a16="http://schemas.microsoft.com/office/drawing/2014/main" id="{4458C242-13CE-382F-1F7F-1E254CABF8FB}"/>
              </a:ext>
              <a:ext uri="{C183D7F6-B498-43B3-948B-1728B52AA6E4}">
                <adec:decorative xmlns:adec="http://schemas.microsoft.com/office/drawing/2017/decorative" val="1"/>
              </a:ext>
            </a:extLst>
          </p:cNvPr>
          <p:cNvGrpSpPr/>
          <p:nvPr/>
        </p:nvGrpSpPr>
        <p:grpSpPr>
          <a:xfrm>
            <a:off x="6357916" y="2475319"/>
            <a:ext cx="249748" cy="259330"/>
            <a:chOff x="144189" y="3924298"/>
            <a:chExt cx="365656" cy="379686"/>
          </a:xfrm>
        </p:grpSpPr>
        <p:pic>
          <p:nvPicPr>
            <p:cNvPr id="241" name="Graphic 240">
              <a:extLst>
                <a:ext uri="{FF2B5EF4-FFF2-40B4-BE49-F238E27FC236}">
                  <a16:creationId xmlns:a16="http://schemas.microsoft.com/office/drawing/2014/main" id="{30CB94BA-DAB3-F0D9-E634-1E0330E75EC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42" name="TextBox 241">
              <a:extLst>
                <a:ext uri="{FF2B5EF4-FFF2-40B4-BE49-F238E27FC236}">
                  <a16:creationId xmlns:a16="http://schemas.microsoft.com/office/drawing/2014/main" id="{0D2446A1-7296-8F8A-802B-706F19970363}"/>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43" name="Group 242">
            <a:extLst>
              <a:ext uri="{FF2B5EF4-FFF2-40B4-BE49-F238E27FC236}">
                <a16:creationId xmlns:a16="http://schemas.microsoft.com/office/drawing/2014/main" id="{C6BCF196-61A6-F99E-4B56-9ECD60B1EEE0}"/>
              </a:ext>
              <a:ext uri="{C183D7F6-B498-43B3-948B-1728B52AA6E4}">
                <adec:decorative xmlns:adec="http://schemas.microsoft.com/office/drawing/2017/decorative" val="1"/>
              </a:ext>
            </a:extLst>
          </p:cNvPr>
          <p:cNvGrpSpPr/>
          <p:nvPr/>
        </p:nvGrpSpPr>
        <p:grpSpPr>
          <a:xfrm>
            <a:off x="6356473" y="2899786"/>
            <a:ext cx="252634" cy="259330"/>
            <a:chOff x="142075" y="4945638"/>
            <a:chExt cx="369881" cy="379683"/>
          </a:xfrm>
        </p:grpSpPr>
        <p:pic>
          <p:nvPicPr>
            <p:cNvPr id="244" name="Graphic 243">
              <a:extLst>
                <a:ext uri="{FF2B5EF4-FFF2-40B4-BE49-F238E27FC236}">
                  <a16:creationId xmlns:a16="http://schemas.microsoft.com/office/drawing/2014/main" id="{F87AA12E-1DD1-4698-4AD0-2D6176F373C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45" name="TextBox 244">
              <a:extLst>
                <a:ext uri="{FF2B5EF4-FFF2-40B4-BE49-F238E27FC236}">
                  <a16:creationId xmlns:a16="http://schemas.microsoft.com/office/drawing/2014/main" id="{17EFF49A-910D-6E4D-8979-EAB421F51F09}"/>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46" name="Group 245">
            <a:extLst>
              <a:ext uri="{FF2B5EF4-FFF2-40B4-BE49-F238E27FC236}">
                <a16:creationId xmlns:a16="http://schemas.microsoft.com/office/drawing/2014/main" id="{40148F3D-C3F3-7548-8560-50F13DDB2625}"/>
              </a:ext>
              <a:ext uri="{C183D7F6-B498-43B3-948B-1728B52AA6E4}">
                <adec:decorative xmlns:adec="http://schemas.microsoft.com/office/drawing/2017/decorative" val="1"/>
              </a:ext>
            </a:extLst>
          </p:cNvPr>
          <p:cNvGrpSpPr/>
          <p:nvPr/>
        </p:nvGrpSpPr>
        <p:grpSpPr>
          <a:xfrm>
            <a:off x="6356473" y="3333798"/>
            <a:ext cx="252634" cy="259330"/>
            <a:chOff x="142075" y="4945638"/>
            <a:chExt cx="369881" cy="379683"/>
          </a:xfrm>
        </p:grpSpPr>
        <p:pic>
          <p:nvPicPr>
            <p:cNvPr id="247" name="Graphic 246">
              <a:extLst>
                <a:ext uri="{FF2B5EF4-FFF2-40B4-BE49-F238E27FC236}">
                  <a16:creationId xmlns:a16="http://schemas.microsoft.com/office/drawing/2014/main" id="{2439AF8F-20CB-6727-8E08-88E79459ED1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48" name="TextBox 247">
              <a:extLst>
                <a:ext uri="{FF2B5EF4-FFF2-40B4-BE49-F238E27FC236}">
                  <a16:creationId xmlns:a16="http://schemas.microsoft.com/office/drawing/2014/main" id="{3EC05E6A-EE9E-29BB-10A8-8A585F944B1F}"/>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49" name="Group 248">
            <a:extLst>
              <a:ext uri="{FF2B5EF4-FFF2-40B4-BE49-F238E27FC236}">
                <a16:creationId xmlns:a16="http://schemas.microsoft.com/office/drawing/2014/main" id="{FB4A398B-5009-2D39-AE75-A41237D31E3A}"/>
              </a:ext>
              <a:ext uri="{C183D7F6-B498-43B3-948B-1728B52AA6E4}">
                <adec:decorative xmlns:adec="http://schemas.microsoft.com/office/drawing/2017/decorative" val="1"/>
              </a:ext>
            </a:extLst>
          </p:cNvPr>
          <p:cNvGrpSpPr/>
          <p:nvPr/>
        </p:nvGrpSpPr>
        <p:grpSpPr>
          <a:xfrm>
            <a:off x="6356473" y="3754663"/>
            <a:ext cx="252634" cy="259330"/>
            <a:chOff x="142075" y="4945638"/>
            <a:chExt cx="369881" cy="379683"/>
          </a:xfrm>
        </p:grpSpPr>
        <p:pic>
          <p:nvPicPr>
            <p:cNvPr id="250" name="Graphic 249">
              <a:extLst>
                <a:ext uri="{FF2B5EF4-FFF2-40B4-BE49-F238E27FC236}">
                  <a16:creationId xmlns:a16="http://schemas.microsoft.com/office/drawing/2014/main" id="{A9B454AE-D70A-5F5D-5FE6-87826BA5F70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51" name="TextBox 250">
              <a:extLst>
                <a:ext uri="{FF2B5EF4-FFF2-40B4-BE49-F238E27FC236}">
                  <a16:creationId xmlns:a16="http://schemas.microsoft.com/office/drawing/2014/main" id="{8DDB026F-DF4F-0A86-DA51-89DA74E251B6}"/>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52" name="Group 251">
            <a:extLst>
              <a:ext uri="{FF2B5EF4-FFF2-40B4-BE49-F238E27FC236}">
                <a16:creationId xmlns:a16="http://schemas.microsoft.com/office/drawing/2014/main" id="{1DD11C9D-7605-A941-3A29-DF63740BEFD1}"/>
              </a:ext>
              <a:ext uri="{C183D7F6-B498-43B3-948B-1728B52AA6E4}">
                <adec:decorative xmlns:adec="http://schemas.microsoft.com/office/drawing/2017/decorative" val="1"/>
              </a:ext>
            </a:extLst>
          </p:cNvPr>
          <p:cNvGrpSpPr/>
          <p:nvPr/>
        </p:nvGrpSpPr>
        <p:grpSpPr>
          <a:xfrm>
            <a:off x="6394222" y="4647227"/>
            <a:ext cx="177136" cy="259330"/>
            <a:chOff x="197343" y="3413628"/>
            <a:chExt cx="259345" cy="379686"/>
          </a:xfrm>
        </p:grpSpPr>
        <p:pic>
          <p:nvPicPr>
            <p:cNvPr id="253" name="Graphic 252">
              <a:extLst>
                <a:ext uri="{FF2B5EF4-FFF2-40B4-BE49-F238E27FC236}">
                  <a16:creationId xmlns:a16="http://schemas.microsoft.com/office/drawing/2014/main" id="{1991D5C1-3AF3-F149-2AC8-681C7563A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54" name="TextBox 253">
              <a:extLst>
                <a:ext uri="{FF2B5EF4-FFF2-40B4-BE49-F238E27FC236}">
                  <a16:creationId xmlns:a16="http://schemas.microsoft.com/office/drawing/2014/main" id="{249BB62A-D5CC-AC81-69F4-07B426738005}"/>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55" name="Group 254">
            <a:extLst>
              <a:ext uri="{FF2B5EF4-FFF2-40B4-BE49-F238E27FC236}">
                <a16:creationId xmlns:a16="http://schemas.microsoft.com/office/drawing/2014/main" id="{6802DD5C-395C-FA92-A058-F5CE934708EB}"/>
              </a:ext>
              <a:ext uri="{C183D7F6-B498-43B3-948B-1728B52AA6E4}">
                <adec:decorative xmlns:adec="http://schemas.microsoft.com/office/drawing/2017/decorative" val="1"/>
              </a:ext>
            </a:extLst>
          </p:cNvPr>
          <p:cNvGrpSpPr/>
          <p:nvPr/>
        </p:nvGrpSpPr>
        <p:grpSpPr>
          <a:xfrm>
            <a:off x="6394222" y="4221858"/>
            <a:ext cx="177136" cy="259330"/>
            <a:chOff x="197343" y="3413628"/>
            <a:chExt cx="259345" cy="379686"/>
          </a:xfrm>
        </p:grpSpPr>
        <p:pic>
          <p:nvPicPr>
            <p:cNvPr id="256" name="Graphic 255">
              <a:extLst>
                <a:ext uri="{FF2B5EF4-FFF2-40B4-BE49-F238E27FC236}">
                  <a16:creationId xmlns:a16="http://schemas.microsoft.com/office/drawing/2014/main" id="{E24418F4-7ED1-B914-D44F-9DB17A9E55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57" name="TextBox 256">
              <a:extLst>
                <a:ext uri="{FF2B5EF4-FFF2-40B4-BE49-F238E27FC236}">
                  <a16:creationId xmlns:a16="http://schemas.microsoft.com/office/drawing/2014/main" id="{344C3681-B5A3-567E-C7AA-9BAC6B6A8851}"/>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sp>
        <p:nvSpPr>
          <p:cNvPr id="258" name="TextBox 257">
            <a:extLst>
              <a:ext uri="{FF2B5EF4-FFF2-40B4-BE49-F238E27FC236}">
                <a16:creationId xmlns:a16="http://schemas.microsoft.com/office/drawing/2014/main" id="{2BB822C4-F678-C726-26C0-CEBBBB234C2B}"/>
              </a:ext>
            </a:extLst>
          </p:cNvPr>
          <p:cNvSpPr txBox="1"/>
          <p:nvPr/>
        </p:nvSpPr>
        <p:spPr>
          <a:xfrm>
            <a:off x="9413098" y="1947364"/>
            <a:ext cx="2008981" cy="276999"/>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a:solidFill>
                  <a:srgbClr val="8661C5"/>
                </a:solidFill>
                <a:hlinkClick r:id="rId36">
                  <a:extLst>
                    <a:ext uri="{A12FA001-AC4F-418D-AE19-62706E023703}">
                      <ahyp:hlinkClr xmlns:ahyp="http://schemas.microsoft.com/office/drawing/2018/hyperlinkcolor" val="tx"/>
                    </a:ext>
                  </a:extLst>
                </a:hlinkClick>
              </a:rPr>
              <a:t>Modern Collaboration Architecture</a:t>
            </a:r>
            <a:r>
              <a:rPr lang="en-US">
                <a:solidFill>
                  <a:srgbClr val="8661C5"/>
                </a:solidFill>
              </a:rPr>
              <a:t> </a:t>
            </a:r>
            <a:r>
              <a:rPr lang="en-US">
                <a:solidFill>
                  <a:schemeClr val="tx1"/>
                </a:solidFill>
              </a:rPr>
              <a:t>people-centric scenario guidance</a:t>
            </a:r>
          </a:p>
        </p:txBody>
      </p:sp>
      <p:sp>
        <p:nvSpPr>
          <p:cNvPr id="259" name="TextBox 258">
            <a:extLst>
              <a:ext uri="{FF2B5EF4-FFF2-40B4-BE49-F238E27FC236}">
                <a16:creationId xmlns:a16="http://schemas.microsoft.com/office/drawing/2014/main" id="{735331CB-6B8B-DB43-B512-EC80A893F7AE}"/>
              </a:ext>
            </a:extLst>
          </p:cNvPr>
          <p:cNvSpPr txBox="1"/>
          <p:nvPr/>
        </p:nvSpPr>
        <p:spPr>
          <a:xfrm>
            <a:off x="9413100" y="4225097"/>
            <a:ext cx="1959094"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a:solidFill>
                  <a:srgbClr val="8661C5"/>
                </a:solidFill>
                <a:hlinkClick r:id="rId37">
                  <a:extLst>
                    <a:ext uri="{A12FA001-AC4F-418D-AE19-62706E023703}">
                      <ahyp:hlinkClr xmlns:ahyp="http://schemas.microsoft.com/office/drawing/2018/hyperlinkcolor" val="tx"/>
                    </a:ext>
                  </a:extLst>
                </a:hlinkClick>
              </a:rPr>
              <a:t>Extend Microsoft 365 Copilot</a:t>
            </a:r>
            <a:br>
              <a:rPr lang="en-US">
                <a:solidFill>
                  <a:srgbClr val="8661C5"/>
                </a:solidFill>
              </a:rPr>
            </a:br>
            <a:endParaRPr lang="en-US">
              <a:solidFill>
                <a:srgbClr val="8661C5"/>
              </a:solidFill>
            </a:endParaRPr>
          </a:p>
          <a:p>
            <a:pPr>
              <a:defRPr/>
            </a:pPr>
            <a:r>
              <a:rPr lang="en-US">
                <a:solidFill>
                  <a:srgbClr val="8661C5"/>
                </a:solidFill>
                <a:hlinkClick r:id="rId38">
                  <a:extLst>
                    <a:ext uri="{A12FA001-AC4F-418D-AE19-62706E023703}">
                      <ahyp:hlinkClr xmlns:ahyp="http://schemas.microsoft.com/office/drawing/2018/hyperlinkcolor" val="tx"/>
                    </a:ext>
                  </a:extLst>
                </a:hlinkClick>
              </a:rPr>
              <a:t>Create copilots with Microsoft Copilot Studio</a:t>
            </a:r>
            <a:r>
              <a:rPr lang="en-US">
                <a:solidFill>
                  <a:srgbClr val="8661C5"/>
                </a:solidFill>
              </a:rPr>
              <a:t> </a:t>
            </a:r>
            <a:r>
              <a:rPr lang="en-US" sz="800">
                <a:solidFill>
                  <a:schemeClr val="tx1"/>
                </a:solidFill>
              </a:rPr>
              <a:t>(4 </a:t>
            </a:r>
            <a:r>
              <a:rPr lang="en-US" sz="800" err="1">
                <a:solidFill>
                  <a:schemeClr val="tx1"/>
                </a:solidFill>
              </a:rPr>
              <a:t>hrs</a:t>
            </a:r>
            <a:r>
              <a:rPr lang="en-US" sz="800">
                <a:solidFill>
                  <a:schemeClr val="tx1"/>
                </a:solidFill>
              </a:rPr>
              <a:t>)</a:t>
            </a:r>
          </a:p>
          <a:p>
            <a:pPr>
              <a:defRPr/>
            </a:pPr>
            <a:r>
              <a:rPr lang="en-US">
                <a:solidFill>
                  <a:srgbClr val="8661C5"/>
                </a:solidFill>
                <a:hlinkClick r:id="rId39">
                  <a:extLst>
                    <a:ext uri="{A12FA001-AC4F-418D-AE19-62706E023703}">
                      <ahyp:hlinkClr xmlns:ahyp="http://schemas.microsoft.com/office/drawing/2018/hyperlinkcolor" val="tx"/>
                    </a:ext>
                  </a:extLst>
                </a:hlinkClick>
              </a:rPr>
              <a:t>Optimize and extend Microsoft 365 Copilot</a:t>
            </a:r>
            <a:r>
              <a:rPr lang="en-US"/>
              <a:t> </a:t>
            </a:r>
            <a:r>
              <a:rPr lang="en-US" sz="800">
                <a:solidFill>
                  <a:schemeClr val="tx1"/>
                </a:solidFill>
              </a:rPr>
              <a:t>(1 </a:t>
            </a:r>
            <a:r>
              <a:rPr lang="en-US" sz="800" err="1">
                <a:solidFill>
                  <a:schemeClr val="tx1"/>
                </a:solidFill>
              </a:rPr>
              <a:t>hr</a:t>
            </a:r>
            <a:r>
              <a:rPr lang="en-US" sz="800">
                <a:solidFill>
                  <a:schemeClr val="tx1"/>
                </a:solidFill>
              </a:rPr>
              <a:t>)</a:t>
            </a:r>
          </a:p>
          <a:p>
            <a:pPr>
              <a:defRPr/>
            </a:pPr>
            <a:r>
              <a:rPr lang="en-US">
                <a:solidFill>
                  <a:srgbClr val="8661C5"/>
                </a:solidFill>
                <a:hlinkClick r:id="rId40">
                  <a:extLst>
                    <a:ext uri="{A12FA001-AC4F-418D-AE19-62706E023703}">
                      <ahyp:hlinkClr xmlns:ahyp="http://schemas.microsoft.com/office/drawing/2018/hyperlinkcolor" val="tx"/>
                    </a:ext>
                  </a:extLst>
                </a:hlinkClick>
              </a:rPr>
              <a:t>Extend and manage Microsoft Copilot Studio copilots</a:t>
            </a:r>
            <a:r>
              <a:rPr lang="en-US">
                <a:solidFill>
                  <a:srgbClr val="8661C5"/>
                </a:solidFill>
              </a:rPr>
              <a:t> </a:t>
            </a:r>
            <a:r>
              <a:rPr lang="en-US" sz="800">
                <a:solidFill>
                  <a:schemeClr val="tx1"/>
                </a:solidFill>
              </a:rPr>
              <a:t>(2 </a:t>
            </a:r>
            <a:r>
              <a:rPr lang="en-US" sz="800" err="1">
                <a:solidFill>
                  <a:schemeClr val="tx1"/>
                </a:solidFill>
              </a:rPr>
              <a:t>hrs</a:t>
            </a:r>
            <a:r>
              <a:rPr lang="en-US" sz="800">
                <a:solidFill>
                  <a:schemeClr val="tx1"/>
                </a:solidFill>
              </a:rPr>
              <a:t>)</a:t>
            </a:r>
          </a:p>
          <a:p>
            <a:r>
              <a:rPr lang="en-US">
                <a:solidFill>
                  <a:srgbClr val="8661C5"/>
                </a:solidFill>
                <a:hlinkClick r:id="rId41">
                  <a:extLst>
                    <a:ext uri="{A12FA001-AC4F-418D-AE19-62706E023703}">
                      <ahyp:hlinkClr xmlns:ahyp="http://schemas.microsoft.com/office/drawing/2018/hyperlinkcolor" val="tx"/>
                    </a:ext>
                  </a:extLst>
                </a:hlinkClick>
              </a:rPr>
              <a:t>Build connectors and plugins for Microsoft 365 Copilot</a:t>
            </a:r>
            <a:r>
              <a:rPr lang="en-US">
                <a:solidFill>
                  <a:srgbClr val="8661C5"/>
                </a:solidFill>
              </a:rPr>
              <a:t> </a:t>
            </a:r>
            <a:r>
              <a:rPr lang="en-US" sz="800">
                <a:solidFill>
                  <a:schemeClr val="tx1"/>
                </a:solidFill>
              </a:rPr>
              <a:t>(3 </a:t>
            </a:r>
            <a:r>
              <a:rPr lang="en-US" sz="800" err="1">
                <a:solidFill>
                  <a:schemeClr val="tx1"/>
                </a:solidFill>
              </a:rPr>
              <a:t>hrs</a:t>
            </a:r>
            <a:r>
              <a:rPr lang="en-US" sz="800">
                <a:solidFill>
                  <a:schemeClr val="tx1"/>
                </a:solidFill>
              </a:rPr>
              <a:t>)</a:t>
            </a:r>
          </a:p>
        </p:txBody>
      </p:sp>
      <p:grpSp>
        <p:nvGrpSpPr>
          <p:cNvPr id="260" name="Group 259">
            <a:extLst>
              <a:ext uri="{FF2B5EF4-FFF2-40B4-BE49-F238E27FC236}">
                <a16:creationId xmlns:a16="http://schemas.microsoft.com/office/drawing/2014/main" id="{418F1B25-0DF3-93B2-1B31-FACBE7905A3C}"/>
              </a:ext>
              <a:ext uri="{C183D7F6-B498-43B3-948B-1728B52AA6E4}">
                <adec:decorative xmlns:adec="http://schemas.microsoft.com/office/drawing/2017/decorative" val="1"/>
              </a:ext>
            </a:extLst>
          </p:cNvPr>
          <p:cNvGrpSpPr/>
          <p:nvPr/>
        </p:nvGrpSpPr>
        <p:grpSpPr>
          <a:xfrm>
            <a:off x="9112760" y="1925795"/>
            <a:ext cx="177136" cy="259330"/>
            <a:chOff x="197343" y="3413628"/>
            <a:chExt cx="259345" cy="379686"/>
          </a:xfrm>
        </p:grpSpPr>
        <p:pic>
          <p:nvPicPr>
            <p:cNvPr id="261" name="Graphic 260">
              <a:extLst>
                <a:ext uri="{FF2B5EF4-FFF2-40B4-BE49-F238E27FC236}">
                  <a16:creationId xmlns:a16="http://schemas.microsoft.com/office/drawing/2014/main" id="{076AAA0D-28E8-7909-8EE1-BAAA13B687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62" name="TextBox 261">
              <a:extLst>
                <a:ext uri="{FF2B5EF4-FFF2-40B4-BE49-F238E27FC236}">
                  <a16:creationId xmlns:a16="http://schemas.microsoft.com/office/drawing/2014/main" id="{B1027AEB-8795-AAA9-70FA-4A78E5CC6F71}"/>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63" name="Group 262">
            <a:extLst>
              <a:ext uri="{FF2B5EF4-FFF2-40B4-BE49-F238E27FC236}">
                <a16:creationId xmlns:a16="http://schemas.microsoft.com/office/drawing/2014/main" id="{015E9D55-B518-AD4F-5B91-64ABC21D3E1B}"/>
              </a:ext>
              <a:ext uri="{C183D7F6-B498-43B3-948B-1728B52AA6E4}">
                <adec:decorative xmlns:adec="http://schemas.microsoft.com/office/drawing/2017/decorative" val="1"/>
              </a:ext>
            </a:extLst>
          </p:cNvPr>
          <p:cNvGrpSpPr/>
          <p:nvPr/>
        </p:nvGrpSpPr>
        <p:grpSpPr>
          <a:xfrm>
            <a:off x="9112760" y="4221858"/>
            <a:ext cx="177136" cy="259330"/>
            <a:chOff x="197343" y="3413628"/>
            <a:chExt cx="259345" cy="379686"/>
          </a:xfrm>
        </p:grpSpPr>
        <p:pic>
          <p:nvPicPr>
            <p:cNvPr id="264" name="Graphic 263">
              <a:extLst>
                <a:ext uri="{FF2B5EF4-FFF2-40B4-BE49-F238E27FC236}">
                  <a16:creationId xmlns:a16="http://schemas.microsoft.com/office/drawing/2014/main" id="{93BD39E1-E059-D12F-AD72-05E4376F7FA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65" name="TextBox 264">
              <a:extLst>
                <a:ext uri="{FF2B5EF4-FFF2-40B4-BE49-F238E27FC236}">
                  <a16:creationId xmlns:a16="http://schemas.microsoft.com/office/drawing/2014/main" id="{3FDE2FA3-5771-4FAF-14C6-619EF4122B8B}"/>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66" name="Group 265">
            <a:extLst>
              <a:ext uri="{FF2B5EF4-FFF2-40B4-BE49-F238E27FC236}">
                <a16:creationId xmlns:a16="http://schemas.microsoft.com/office/drawing/2014/main" id="{2BF9B46A-5C4A-CD71-E695-61219CF193F9}"/>
              </a:ext>
              <a:ext uri="{C183D7F6-B498-43B3-948B-1728B52AA6E4}">
                <adec:decorative xmlns:adec="http://schemas.microsoft.com/office/drawing/2017/decorative" val="1"/>
              </a:ext>
            </a:extLst>
          </p:cNvPr>
          <p:cNvGrpSpPr/>
          <p:nvPr/>
        </p:nvGrpSpPr>
        <p:grpSpPr>
          <a:xfrm>
            <a:off x="9076454" y="4651731"/>
            <a:ext cx="249748" cy="259330"/>
            <a:chOff x="144189" y="3924298"/>
            <a:chExt cx="365656" cy="379686"/>
          </a:xfrm>
        </p:grpSpPr>
        <p:pic>
          <p:nvPicPr>
            <p:cNvPr id="267" name="Graphic 266">
              <a:extLst>
                <a:ext uri="{FF2B5EF4-FFF2-40B4-BE49-F238E27FC236}">
                  <a16:creationId xmlns:a16="http://schemas.microsoft.com/office/drawing/2014/main" id="{410C46FA-3817-0D39-2E23-3F7FC80A73A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68" name="TextBox 267">
              <a:extLst>
                <a:ext uri="{FF2B5EF4-FFF2-40B4-BE49-F238E27FC236}">
                  <a16:creationId xmlns:a16="http://schemas.microsoft.com/office/drawing/2014/main" id="{DA69B1DC-027E-5674-82F5-DC0FEAA48DAA}"/>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69" name="Group 268">
            <a:extLst>
              <a:ext uri="{FF2B5EF4-FFF2-40B4-BE49-F238E27FC236}">
                <a16:creationId xmlns:a16="http://schemas.microsoft.com/office/drawing/2014/main" id="{297DB992-D933-E65A-E445-DF15108230D2}"/>
              </a:ext>
              <a:ext uri="{C183D7F6-B498-43B3-948B-1728B52AA6E4}">
                <adec:decorative xmlns:adec="http://schemas.microsoft.com/office/drawing/2017/decorative" val="1"/>
              </a:ext>
            </a:extLst>
          </p:cNvPr>
          <p:cNvGrpSpPr/>
          <p:nvPr/>
        </p:nvGrpSpPr>
        <p:grpSpPr>
          <a:xfrm>
            <a:off x="9076454" y="5072182"/>
            <a:ext cx="249748" cy="259330"/>
            <a:chOff x="144189" y="3924298"/>
            <a:chExt cx="365656" cy="379686"/>
          </a:xfrm>
        </p:grpSpPr>
        <p:pic>
          <p:nvPicPr>
            <p:cNvPr id="270" name="Graphic 269">
              <a:extLst>
                <a:ext uri="{FF2B5EF4-FFF2-40B4-BE49-F238E27FC236}">
                  <a16:creationId xmlns:a16="http://schemas.microsoft.com/office/drawing/2014/main" id="{333556AD-EAAE-24A4-AD4A-70CCF01B0EC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71" name="TextBox 270">
              <a:extLst>
                <a:ext uri="{FF2B5EF4-FFF2-40B4-BE49-F238E27FC236}">
                  <a16:creationId xmlns:a16="http://schemas.microsoft.com/office/drawing/2014/main" id="{8B62A96A-D7AD-06CA-BC7C-6FC62AA3BF21}"/>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72" name="Group 271">
            <a:extLst>
              <a:ext uri="{FF2B5EF4-FFF2-40B4-BE49-F238E27FC236}">
                <a16:creationId xmlns:a16="http://schemas.microsoft.com/office/drawing/2014/main" id="{671B6EC2-CAE2-81A4-37D5-A9992F341066}"/>
              </a:ext>
              <a:ext uri="{C183D7F6-B498-43B3-948B-1728B52AA6E4}">
                <adec:decorative xmlns:adec="http://schemas.microsoft.com/office/drawing/2017/decorative" val="1"/>
              </a:ext>
            </a:extLst>
          </p:cNvPr>
          <p:cNvGrpSpPr/>
          <p:nvPr/>
        </p:nvGrpSpPr>
        <p:grpSpPr>
          <a:xfrm>
            <a:off x="9076454" y="5500610"/>
            <a:ext cx="249748" cy="259330"/>
            <a:chOff x="144189" y="3924298"/>
            <a:chExt cx="365656" cy="379686"/>
          </a:xfrm>
        </p:grpSpPr>
        <p:pic>
          <p:nvPicPr>
            <p:cNvPr id="273" name="Graphic 272">
              <a:extLst>
                <a:ext uri="{FF2B5EF4-FFF2-40B4-BE49-F238E27FC236}">
                  <a16:creationId xmlns:a16="http://schemas.microsoft.com/office/drawing/2014/main" id="{85133144-942C-7B97-EB82-BAF9F1FCBC9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74" name="TextBox 273">
              <a:extLst>
                <a:ext uri="{FF2B5EF4-FFF2-40B4-BE49-F238E27FC236}">
                  <a16:creationId xmlns:a16="http://schemas.microsoft.com/office/drawing/2014/main" id="{C0C814C9-9461-B493-34D9-1EAAF2C5679C}"/>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75" name="Group 274">
            <a:extLst>
              <a:ext uri="{FF2B5EF4-FFF2-40B4-BE49-F238E27FC236}">
                <a16:creationId xmlns:a16="http://schemas.microsoft.com/office/drawing/2014/main" id="{1244F4D9-C351-1F97-9617-CAA6DE47D6D7}"/>
              </a:ext>
              <a:ext uri="{C183D7F6-B498-43B3-948B-1728B52AA6E4}">
                <adec:decorative xmlns:adec="http://schemas.microsoft.com/office/drawing/2017/decorative" val="1"/>
              </a:ext>
            </a:extLst>
          </p:cNvPr>
          <p:cNvGrpSpPr/>
          <p:nvPr/>
        </p:nvGrpSpPr>
        <p:grpSpPr>
          <a:xfrm>
            <a:off x="9076454" y="5933735"/>
            <a:ext cx="249748" cy="259330"/>
            <a:chOff x="144189" y="3924298"/>
            <a:chExt cx="365656" cy="379686"/>
          </a:xfrm>
        </p:grpSpPr>
        <p:pic>
          <p:nvPicPr>
            <p:cNvPr id="276" name="Graphic 275">
              <a:extLst>
                <a:ext uri="{FF2B5EF4-FFF2-40B4-BE49-F238E27FC236}">
                  <a16:creationId xmlns:a16="http://schemas.microsoft.com/office/drawing/2014/main" id="{018B1C92-6F64-9582-EE53-DB5A4F64107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77" name="TextBox 276">
              <a:extLst>
                <a:ext uri="{FF2B5EF4-FFF2-40B4-BE49-F238E27FC236}">
                  <a16:creationId xmlns:a16="http://schemas.microsoft.com/office/drawing/2014/main" id="{4E3BAFCB-F4EE-2A55-40D5-B594EB0D3022}"/>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cxnSp>
        <p:nvCxnSpPr>
          <p:cNvPr id="278" name="Straight Connector 277">
            <a:extLst>
              <a:ext uri="{FF2B5EF4-FFF2-40B4-BE49-F238E27FC236}">
                <a16:creationId xmlns:a16="http://schemas.microsoft.com/office/drawing/2014/main" id="{DBFB56B9-FA16-AF60-70E8-E1C6034D0C08}"/>
              </a:ext>
              <a:ext uri="{C183D7F6-B498-43B3-948B-1728B52AA6E4}">
                <adec:decorative xmlns:adec="http://schemas.microsoft.com/office/drawing/2017/decorative" val="1"/>
              </a:ext>
            </a:extLst>
          </p:cNvPr>
          <p:cNvCxnSpPr>
            <a:cxnSpLocks/>
          </p:cNvCxnSpPr>
          <p:nvPr/>
        </p:nvCxnSpPr>
        <p:spPr>
          <a:xfrm>
            <a:off x="8979748"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B5864E70-3F63-BBC9-CE63-605E51E51F07}"/>
              </a:ext>
              <a:ext uri="{C183D7F6-B498-43B3-948B-1728B52AA6E4}">
                <adec:decorative xmlns:adec="http://schemas.microsoft.com/office/drawing/2017/decorative" val="1"/>
              </a:ext>
            </a:extLst>
          </p:cNvPr>
          <p:cNvCxnSpPr>
            <a:cxnSpLocks/>
          </p:cNvCxnSpPr>
          <p:nvPr/>
        </p:nvCxnSpPr>
        <p:spPr>
          <a:xfrm>
            <a:off x="8979748" y="501066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07BA960E-8837-B16E-3AF6-9518EBB28EEF}"/>
              </a:ext>
              <a:ext uri="{C183D7F6-B498-43B3-948B-1728B52AA6E4}">
                <adec:decorative xmlns:adec="http://schemas.microsoft.com/office/drawing/2017/decorative" val="1"/>
              </a:ext>
            </a:extLst>
          </p:cNvPr>
          <p:cNvCxnSpPr>
            <a:cxnSpLocks/>
          </p:cNvCxnSpPr>
          <p:nvPr/>
        </p:nvCxnSpPr>
        <p:spPr>
          <a:xfrm>
            <a:off x="8979748" y="543408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690E6D41-A27B-0F1A-62E0-08BD98BADA1D}"/>
              </a:ext>
              <a:ext uri="{C183D7F6-B498-43B3-948B-1728B52AA6E4}">
                <adec:decorative xmlns:adec="http://schemas.microsoft.com/office/drawing/2017/decorative" val="1"/>
              </a:ext>
            </a:extLst>
          </p:cNvPr>
          <p:cNvCxnSpPr>
            <a:cxnSpLocks/>
          </p:cNvCxnSpPr>
          <p:nvPr/>
        </p:nvCxnSpPr>
        <p:spPr>
          <a:xfrm>
            <a:off x="8979748" y="586650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2" name="Rectangle: Rounded Corners 10">
            <a:extLst>
              <a:ext uri="{FF2B5EF4-FFF2-40B4-BE49-F238E27FC236}">
                <a16:creationId xmlns:a16="http://schemas.microsoft.com/office/drawing/2014/main" id="{B083B51D-DDC6-E264-220C-753DA8F5C0EA}"/>
              </a:ext>
            </a:extLst>
          </p:cNvPr>
          <p:cNvSpPr/>
          <p:nvPr/>
        </p:nvSpPr>
        <p:spPr>
          <a:xfrm>
            <a:off x="892822" y="1440408"/>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283" name="Rectangle: Rounded Corners 10">
            <a:extLst>
              <a:ext uri="{FF2B5EF4-FFF2-40B4-BE49-F238E27FC236}">
                <a16:creationId xmlns:a16="http://schemas.microsoft.com/office/drawing/2014/main" id="{A65CF720-9669-C7FB-CDD8-A1D64002210E}"/>
              </a:ext>
            </a:extLst>
          </p:cNvPr>
          <p:cNvSpPr/>
          <p:nvPr/>
        </p:nvSpPr>
        <p:spPr>
          <a:xfrm>
            <a:off x="3612802" y="1444451"/>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284" name="Rectangle: Rounded Corners 10">
            <a:extLst>
              <a:ext uri="{FF2B5EF4-FFF2-40B4-BE49-F238E27FC236}">
                <a16:creationId xmlns:a16="http://schemas.microsoft.com/office/drawing/2014/main" id="{956979F4-ED82-B161-1051-A29FF8ECE317}"/>
              </a:ext>
            </a:extLst>
          </p:cNvPr>
          <p:cNvSpPr/>
          <p:nvPr/>
        </p:nvSpPr>
        <p:spPr>
          <a:xfrm>
            <a:off x="6332782" y="1440408"/>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285" name="Rectangle: Rounded Corners 10">
            <a:extLst>
              <a:ext uri="{FF2B5EF4-FFF2-40B4-BE49-F238E27FC236}">
                <a16:creationId xmlns:a16="http://schemas.microsoft.com/office/drawing/2014/main" id="{FAD9EB4B-179C-FD6E-6549-6DADC59F832E}"/>
              </a:ext>
            </a:extLst>
          </p:cNvPr>
          <p:cNvSpPr/>
          <p:nvPr/>
        </p:nvSpPr>
        <p:spPr>
          <a:xfrm>
            <a:off x="9052763" y="1451359"/>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Extend &amp; optimize</a:t>
            </a:r>
          </a:p>
        </p:txBody>
      </p:sp>
    </p:spTree>
    <p:extLst>
      <p:ext uri="{BB962C8B-B14F-4D97-AF65-F5344CB8AC3E}">
        <p14:creationId xmlns:p14="http://schemas.microsoft.com/office/powerpoint/2010/main" val="381905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rmAutofit/>
          </a:bodyPr>
          <a:lstStyle/>
          <a:p>
            <a:r>
              <a:rPr lang="en-US"/>
              <a:t>Links to learn more (1 of 2)</a:t>
            </a:r>
          </a:p>
        </p:txBody>
      </p:sp>
      <p:sp>
        <p:nvSpPr>
          <p:cNvPr id="2" name="Rectangle 1">
            <a:extLst>
              <a:ext uri="{FF2B5EF4-FFF2-40B4-BE49-F238E27FC236}">
                <a16:creationId xmlns:a16="http://schemas.microsoft.com/office/drawing/2014/main" id="{73A43B8D-7A47-42B8-535E-5D3FAF304137}"/>
              </a:ext>
            </a:extLst>
          </p:cNvPr>
          <p:cNvSpPr/>
          <p:nvPr/>
        </p:nvSpPr>
        <p:spPr>
          <a:xfrm>
            <a:off x="495300" y="1348014"/>
            <a:ext cx="5252371" cy="2759730"/>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What is Copilot?</a:t>
            </a: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182880" lvl="0" indent="-182880" defTabSz="914367">
              <a:spcAft>
                <a:spcPts val="500"/>
              </a:spcAft>
              <a:buClr>
                <a:prstClr val="black"/>
              </a:buClr>
              <a:buFont typeface="Wingdings" panose="05000000000000000000" pitchFamily="2" charset="2"/>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Get </a:t>
            </a:r>
            <a:r>
              <a:rPr lang="en-US" sz="1400" u="sng" dirty="0">
                <a:solidFill>
                  <a:srgbClr val="463668"/>
                </a:solidFill>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started</a:t>
            </a:r>
            <a:r>
              <a:rPr lang="en-US" sz="1400" u="sng" dirty="0">
                <a:solidFill>
                  <a:srgbClr val="463668"/>
                </a:solidFill>
                <a:latin typeface="Segoe"/>
                <a:ea typeface="Calibri" panose="020F0502020204030204"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 with Microsoft 365 Copilot Chat</a:t>
            </a:r>
            <a:endParaRPr lang="en-US" sz="1400" u="sng" dirty="0">
              <a:solidFill>
                <a:srgbClr val="463668"/>
              </a:solidFill>
              <a:latin typeface="Segoe"/>
              <a:ea typeface="Calibri" panose="020F0502020204030204" pitchFamily="34" charset="0"/>
              <a:cs typeface="Segoe UI Semibold" panose="020B0702040204020203" pitchFamily="34" charset="0"/>
              <a:hlinkClick r:id="rId3"/>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3"/>
              </a:rPr>
              <a:t>Frequently asked questions about Microsoft 365 Copilot Chat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How Copilot works</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How Copilot for Microsoft 365 works</a:t>
            </a: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rPr>
              <a:t>: Microsoft Mechanics video</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Semantic Index for Copilot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Microsoft Graph</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8"/>
              </a:rPr>
              <a:t>Microsoft Copilot connectors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3" name="Rectangle 2">
            <a:extLst>
              <a:ext uri="{FF2B5EF4-FFF2-40B4-BE49-F238E27FC236}">
                <a16:creationId xmlns:a16="http://schemas.microsoft.com/office/drawing/2014/main" id="{85EAC5E0-DCE5-9BB5-E2B5-8E83F9562ADA}"/>
              </a:ext>
            </a:extLst>
          </p:cNvPr>
          <p:cNvSpPr/>
          <p:nvPr/>
        </p:nvSpPr>
        <p:spPr>
          <a:xfrm>
            <a:off x="6092839" y="1348014"/>
            <a:ext cx="5252371" cy="2823850"/>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Privacy</a:t>
            </a: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Data, privacy, and security for Copilot for Microsoft 365</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Data, privacy, and security for Azure OpenAI Service</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Microsoft’s privacy policy</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Microsoft Privacy Statement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Trust Center data protection and privacy</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Role-based access control</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User permissions and permission levels in SharePoint Server</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Customer Lockbox requests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Microsoft 365 isolation controls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Tree>
    <p:extLst>
      <p:ext uri="{BB962C8B-B14F-4D97-AF65-F5344CB8AC3E}">
        <p14:creationId xmlns:p14="http://schemas.microsoft.com/office/powerpoint/2010/main" val="322095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500"/>
                                  </p:stCondLst>
                                  <p:childTnLst>
                                    <p:animMotion origin="layout" path="M 4.16667E-7 7.40741E-7 L 4.16667E-7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500"/>
                                  </p:stCondLst>
                                  <p:childTnLst>
                                    <p:animMotion origin="layout" path="M -4.16667E-6 4.81481E-6 L -4.16667E-6 0.03541 " pathEditMode="relative" rAng="0" ptsTypes="AA">
                                      <p:cBhvr>
                                        <p:cTn id="1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rmAutofit/>
          </a:bodyPr>
          <a:lstStyle/>
          <a:p>
            <a:r>
              <a:rPr lang="en-US" sz="3600">
                <a:solidFill>
                  <a:srgbClr val="463668"/>
                </a:solidFill>
                <a:latin typeface="Segoe UI Semibold"/>
                <a:cs typeface="Segoe UI Semibold"/>
              </a:rPr>
              <a:t>Links to learn more (2 of 2)</a:t>
            </a:r>
          </a:p>
        </p:txBody>
      </p:sp>
      <p:sp>
        <p:nvSpPr>
          <p:cNvPr id="4" name="Rectangle 3">
            <a:extLst>
              <a:ext uri="{FF2B5EF4-FFF2-40B4-BE49-F238E27FC236}">
                <a16:creationId xmlns:a16="http://schemas.microsoft.com/office/drawing/2014/main" id="{EEF94700-E6C5-923E-B5F0-6A3C225BD64E}"/>
              </a:ext>
            </a:extLst>
          </p:cNvPr>
          <p:cNvSpPr/>
          <p:nvPr/>
        </p:nvSpPr>
        <p:spPr>
          <a:xfrm>
            <a:off x="509065" y="1352827"/>
            <a:ext cx="5252371" cy="3942105"/>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Data residency and storage</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rPr>
              <a:t>EU Data Boundary</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Website</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Documentation</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Compliance</a:t>
            </a: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Microsoft Compliance</a:t>
            </a: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 </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Service Trust Portal</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Compliance offering definitions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rPr>
              <a:t>General Dat Protection Regulation (GDPR)</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Full summary</a:t>
            </a:r>
            <a:endPar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Short summary</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Security</a:t>
            </a: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Configure usage rights for Azure Information Protection (AIP)</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Isolation and Access Control in Microsoft 365</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6" name="Rectangle 5">
            <a:extLst>
              <a:ext uri="{FF2B5EF4-FFF2-40B4-BE49-F238E27FC236}">
                <a16:creationId xmlns:a16="http://schemas.microsoft.com/office/drawing/2014/main" id="{A6BFF76E-651C-72F3-0CC6-29F35591D256}"/>
              </a:ext>
            </a:extLst>
          </p:cNvPr>
          <p:cNvSpPr/>
          <p:nvPr/>
        </p:nvSpPr>
        <p:spPr>
          <a:xfrm>
            <a:off x="6107353" y="1352827"/>
            <a:ext cx="5252371" cy="2823850"/>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How to prepare for Copilot for Microsoft 365</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Learn about Microsoft feedback for your organization</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 action="ppaction://noaction">
                <a:extLst>
                  <a:ext uri="{A12FA001-AC4F-418D-AE19-62706E023703}">
                    <ahyp:hlinkClr xmlns:ahyp="http://schemas.microsoft.com/office/drawing/2018/hyperlinkcolor" val="tx"/>
                  </a:ext>
                </a:extLst>
              </a:hlinkClick>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Manage Microsoft feedback for your organization </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How to manage Microsoft Search</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lang="en-US" sz="1400" u="sng" dirty="0">
                <a:solidFill>
                  <a:schemeClr val="accent2">
                    <a:lumMod val="50000"/>
                  </a:schemeClr>
                </a:solidFill>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Transcription Management in Copilot for Microsoft 365</a:t>
            </a:r>
            <a:endParaRPr kumimoji="0" lang="en-US" sz="1400" b="0" i="0" u="sng" strike="noStrike" kern="1200" cap="none" spc="0" normalizeH="0" baseline="0" noProof="0" dirty="0">
              <a:ln>
                <a:noFill/>
              </a:ln>
              <a:solidFill>
                <a:schemeClr val="accent2">
                  <a:lumMod val="50000"/>
                </a:schemeClr>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Responsible AI</a:t>
            </a:r>
          </a:p>
          <a:p>
            <a:pPr marL="285750" marR="0" lvl="0" indent="-28575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rPr>
              <a:t>Responsible AI core principles</a:t>
            </a:r>
            <a:endParaRPr kumimoji="0" lang="en-US" sz="1400" b="0" i="0" u="none" strike="noStrike" kern="1200" cap="none" spc="0" normalizeH="0" baseline="0" noProof="0" dirty="0">
              <a:ln>
                <a:noFill/>
              </a:ln>
              <a:solidFill>
                <a:srgbClr val="08080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Videos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Documentation</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Governing AI: A Blueprint for the Future</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Tree>
    <p:extLst>
      <p:ext uri="{BB962C8B-B14F-4D97-AF65-F5344CB8AC3E}">
        <p14:creationId xmlns:p14="http://schemas.microsoft.com/office/powerpoint/2010/main" val="52392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500"/>
                                  </p:stCondLst>
                                  <p:childTnLst>
                                    <p:animMotion origin="layout" path="M -1.45833E-6 -3.33333E-6 L -1.45833E-6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500"/>
                                  </p:stCondLst>
                                  <p:childTnLst>
                                    <p:animMotion origin="layout" path="M 3.95833E-6 -7.40741E-7 L 3.95833E-6 0.03542 " pathEditMode="relative" rAng="0" ptsTypes="AA">
                                      <p:cBhvr>
                                        <p:cTn id="14"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42" name="Rounded Rectangle 41">
            <a:extLst>
              <a:ext uri="{FF2B5EF4-FFF2-40B4-BE49-F238E27FC236}">
                <a16:creationId xmlns:a16="http://schemas.microsoft.com/office/drawing/2014/main" id="{95515DF0-3D3D-7312-ABBD-1E3809449567}"/>
              </a:ext>
              <a:ext uri="{C183D7F6-B498-43B3-948B-1728B52AA6E4}">
                <adec:decorative xmlns:adec="http://schemas.microsoft.com/office/drawing/2017/decorative" val="1"/>
              </a:ext>
            </a:extLst>
          </p:cNvPr>
          <p:cNvSpPr/>
          <p:nvPr/>
        </p:nvSpPr>
        <p:spPr bwMode="auto">
          <a:xfrm>
            <a:off x="9067086" y="2026408"/>
            <a:ext cx="2587346" cy="2362023"/>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0" name="Rounded Rectangle 39">
            <a:extLst>
              <a:ext uri="{FF2B5EF4-FFF2-40B4-BE49-F238E27FC236}">
                <a16:creationId xmlns:a16="http://schemas.microsoft.com/office/drawing/2014/main" id="{C7B956E7-9CC3-06D5-C21C-250029FB9F41}"/>
              </a:ext>
              <a:ext uri="{C183D7F6-B498-43B3-948B-1728B52AA6E4}">
                <adec:decorative xmlns:adec="http://schemas.microsoft.com/office/drawing/2017/decorative" val="1"/>
              </a:ext>
            </a:extLst>
          </p:cNvPr>
          <p:cNvSpPr/>
          <p:nvPr/>
        </p:nvSpPr>
        <p:spPr bwMode="auto">
          <a:xfrm>
            <a:off x="6407899"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1" name="Rounded Rectangle 40">
            <a:extLst>
              <a:ext uri="{FF2B5EF4-FFF2-40B4-BE49-F238E27FC236}">
                <a16:creationId xmlns:a16="http://schemas.microsoft.com/office/drawing/2014/main" id="{9D28B219-A1C1-7E4C-FE99-DDC548DE763D}"/>
              </a:ext>
              <a:ext uri="{C183D7F6-B498-43B3-948B-1728B52AA6E4}">
                <adec:decorative xmlns:adec="http://schemas.microsoft.com/office/drawing/2017/decorative" val="1"/>
              </a:ext>
            </a:extLst>
          </p:cNvPr>
          <p:cNvSpPr/>
          <p:nvPr/>
        </p:nvSpPr>
        <p:spPr bwMode="auto">
          <a:xfrm>
            <a:off x="3746443"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4" name="Rounded Rectangle 73">
            <a:extLst>
              <a:ext uri="{FF2B5EF4-FFF2-40B4-BE49-F238E27FC236}">
                <a16:creationId xmlns:a16="http://schemas.microsoft.com/office/drawing/2014/main" id="{57BF42E9-4779-F5A1-A55B-8E3B619DD3B0}"/>
              </a:ext>
              <a:ext uri="{C183D7F6-B498-43B3-948B-1728B52AA6E4}">
                <adec:decorative xmlns:adec="http://schemas.microsoft.com/office/drawing/2017/decorative" val="1"/>
              </a:ext>
            </a:extLst>
          </p:cNvPr>
          <p:cNvSpPr/>
          <p:nvPr/>
        </p:nvSpPr>
        <p:spPr bwMode="auto">
          <a:xfrm>
            <a:off x="1079728"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4" name="Group 3">
            <a:extLst>
              <a:ext uri="{FF2B5EF4-FFF2-40B4-BE49-F238E27FC236}">
                <a16:creationId xmlns:a16="http://schemas.microsoft.com/office/drawing/2014/main" id="{27D0E4C7-4254-2D16-6CB0-5D64C35CAB76}"/>
              </a:ext>
              <a:ext uri="{C183D7F6-B498-43B3-948B-1728B52AA6E4}">
                <adec:decorative xmlns:adec="http://schemas.microsoft.com/office/drawing/2017/decorative" val="1"/>
              </a:ext>
            </a:extLst>
          </p:cNvPr>
          <p:cNvGrpSpPr/>
          <p:nvPr/>
        </p:nvGrpSpPr>
        <p:grpSpPr>
          <a:xfrm>
            <a:off x="537569" y="2140557"/>
            <a:ext cx="530953" cy="3827522"/>
            <a:chOff x="537568" y="2020906"/>
            <a:chExt cx="491921" cy="3675641"/>
          </a:xfrm>
        </p:grpSpPr>
        <p:sp>
          <p:nvSpPr>
            <p:cNvPr id="5" name="Left Bracket 4">
              <a:extLst>
                <a:ext uri="{FF2B5EF4-FFF2-40B4-BE49-F238E27FC236}">
                  <a16:creationId xmlns:a16="http://schemas.microsoft.com/office/drawing/2014/main" id="{357AB613-F520-66FE-92D8-6526DD9FAAFA}"/>
                </a:ext>
              </a:extLst>
            </p:cNvPr>
            <p:cNvSpPr/>
            <p:nvPr/>
          </p:nvSpPr>
          <p:spPr>
            <a:xfrm>
              <a:off x="537568" y="2020906"/>
              <a:ext cx="191739" cy="3675641"/>
            </a:xfrm>
            <a:prstGeom prst="leftBracket">
              <a:avLst>
                <a:gd name="adj" fmla="val 108749"/>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defTabSz="932472" fontAlgn="base">
                <a:spcBef>
                  <a:spcPct val="0"/>
                </a:spcBef>
                <a:spcAft>
                  <a:spcPct val="0"/>
                </a:spcAft>
              </a:pPr>
              <a:endParaRPr lang="en-US" sz="1400" b="1">
                <a:solidFill>
                  <a:schemeClr val="accent2"/>
                </a:solidFill>
                <a:latin typeface="+mj-lt"/>
                <a:cs typeface="Segoe UI" panose="020B0502040204020203" pitchFamily="34" charset="0"/>
              </a:endParaRPr>
            </a:p>
          </p:txBody>
        </p:sp>
        <p:cxnSp>
          <p:nvCxnSpPr>
            <p:cNvPr id="9" name="Straight Connector 8">
              <a:extLst>
                <a:ext uri="{FF2B5EF4-FFF2-40B4-BE49-F238E27FC236}">
                  <a16:creationId xmlns:a16="http://schemas.microsoft.com/office/drawing/2014/main" id="{98835641-C120-71EA-8AA8-FBD49D630A1F}"/>
                </a:ext>
              </a:extLst>
            </p:cNvPr>
            <p:cNvCxnSpPr>
              <a:cxnSpLocks/>
            </p:cNvCxnSpPr>
            <p:nvPr/>
          </p:nvCxnSpPr>
          <p:spPr>
            <a:xfrm>
              <a:off x="729307" y="2020906"/>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3D1A15-9498-7D9A-BE17-030027794C86}"/>
                </a:ext>
              </a:extLst>
            </p:cNvPr>
            <p:cNvCxnSpPr>
              <a:cxnSpLocks/>
            </p:cNvCxnSpPr>
            <p:nvPr/>
          </p:nvCxnSpPr>
          <p:spPr>
            <a:xfrm>
              <a:off x="729307" y="5696547"/>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grpSp>
      <p:sp>
        <p:nvSpPr>
          <p:cNvPr id="20" name="Title 1">
            <a:extLst>
              <a:ext uri="{FF2B5EF4-FFF2-40B4-BE49-F238E27FC236}">
                <a16:creationId xmlns:a16="http://schemas.microsoft.com/office/drawing/2014/main" id="{18621681-0343-9B03-87D9-3045965C03B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Microsoft 365 Copilot</a:t>
            </a:r>
          </a:p>
        </p:txBody>
      </p:sp>
      <p:sp>
        <p:nvSpPr>
          <p:cNvPr id="18" name="Title 1">
            <a:extLst>
              <a:ext uri="{FF2B5EF4-FFF2-40B4-BE49-F238E27FC236}">
                <a16:creationId xmlns:a16="http://schemas.microsoft.com/office/drawing/2014/main" id="{E9ACA12B-567F-2956-5B53-B7B367FE00AE}"/>
              </a:ext>
            </a:extLst>
          </p:cNvPr>
          <p:cNvSpPr>
            <a:spLocks noGrp="1"/>
          </p:cNvSpPr>
          <p:nvPr>
            <p:ph type="title"/>
          </p:nvPr>
        </p:nvSpPr>
        <p:spPr>
          <a:xfrm>
            <a:off x="588261" y="585216"/>
            <a:ext cx="11011601" cy="553998"/>
          </a:xfrm>
        </p:spPr>
        <p:txBody>
          <a:bodyPr/>
          <a:lstStyle/>
          <a:p>
            <a:pPr algn="ctr"/>
            <a:r>
              <a:rPr lang="en-US" noProof="0"/>
              <a:t>Implementation overview</a:t>
            </a:r>
          </a:p>
        </p:txBody>
      </p:sp>
      <p:grpSp>
        <p:nvGrpSpPr>
          <p:cNvPr id="22" name="Group 21" descr="Icon indicating you are in the user enablement part of the overview and journey">
            <a:extLst>
              <a:ext uri="{FF2B5EF4-FFF2-40B4-BE49-F238E27FC236}">
                <a16:creationId xmlns:a16="http://schemas.microsoft.com/office/drawing/2014/main" id="{97407C58-B9C5-7749-15D9-F7FC5FA63A56}"/>
              </a:ext>
              <a:ext uri="{C183D7F6-B498-43B3-948B-1728B52AA6E4}">
                <adec:decorative xmlns:adec="http://schemas.microsoft.com/office/drawing/2017/decorative" val="0"/>
              </a:ext>
            </a:extLst>
          </p:cNvPr>
          <p:cNvGrpSpPr/>
          <p:nvPr/>
        </p:nvGrpSpPr>
        <p:grpSpPr>
          <a:xfrm>
            <a:off x="614009" y="1544674"/>
            <a:ext cx="550720" cy="663398"/>
            <a:chOff x="624172" y="1521659"/>
            <a:chExt cx="1374013" cy="1602457"/>
          </a:xfrm>
        </p:grpSpPr>
        <p:sp>
          <p:nvSpPr>
            <p:cNvPr id="24" name="Rectangle: Rounded Corners 17">
              <a:extLst>
                <a:ext uri="{FF2B5EF4-FFF2-40B4-BE49-F238E27FC236}">
                  <a16:creationId xmlns:a16="http://schemas.microsoft.com/office/drawing/2014/main" id="{0CBAA5CA-F927-60D9-C33C-F746C57B5D46}"/>
                </a:ext>
              </a:extLst>
            </p:cNvPr>
            <p:cNvSpPr/>
            <p:nvPr/>
          </p:nvSpPr>
          <p:spPr>
            <a:xfrm>
              <a:off x="624172" y="1521659"/>
              <a:ext cx="1374013" cy="1602457"/>
            </a:xfrm>
            <a:prstGeom prst="roundRect">
              <a:avLst>
                <a:gd name="adj" fmla="val 12128"/>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72000" tIns="0" rIns="72000" bIns="7200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Segoe UI Semibold"/>
                  <a:cs typeface="Segoe UI Semibold"/>
                </a:rPr>
                <a:t>You are here</a:t>
              </a:r>
              <a:endParaRPr lang="en-GB" sz="800" b="1" i="0" u="none" strike="noStrike" kern="1200" cap="none" spc="0" normalizeH="0" baseline="0" noProof="0">
                <a:ln>
                  <a:noFill/>
                </a:ln>
                <a:solidFill>
                  <a:prstClr val="white"/>
                </a:solidFill>
                <a:effectLst/>
                <a:uLnTx/>
                <a:uFillTx/>
                <a:latin typeface="Segoe UI Semibold"/>
                <a:cs typeface="Segoe UI Semibold"/>
              </a:endParaRPr>
            </a:p>
          </p:txBody>
        </p:sp>
        <p:sp>
          <p:nvSpPr>
            <p:cNvPr id="27" name="Graphic 7">
              <a:extLst>
                <a:ext uri="{FF2B5EF4-FFF2-40B4-BE49-F238E27FC236}">
                  <a16:creationId xmlns:a16="http://schemas.microsoft.com/office/drawing/2014/main" id="{8E385FB4-A11E-017C-8734-2BDDE75B017C}"/>
                </a:ext>
              </a:extLst>
            </p:cNvPr>
            <p:cNvSpPr/>
            <p:nvPr/>
          </p:nvSpPr>
          <p:spPr>
            <a:xfrm>
              <a:off x="1119717" y="1762449"/>
              <a:ext cx="382918" cy="439385"/>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lIns="72000" rIns="72000" b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grpSp>
      <p:sp>
        <p:nvSpPr>
          <p:cNvPr id="75" name="TextBox 74">
            <a:extLst>
              <a:ext uri="{FF2B5EF4-FFF2-40B4-BE49-F238E27FC236}">
                <a16:creationId xmlns:a16="http://schemas.microsoft.com/office/drawing/2014/main" id="{57377F42-36D5-6A77-17D7-FEF9DB1D59AF}"/>
              </a:ext>
            </a:extLst>
          </p:cNvPr>
          <p:cNvSpPr txBox="1"/>
          <p:nvPr/>
        </p:nvSpPr>
        <p:spPr>
          <a:xfrm rot="16200000">
            <a:off x="50604" y="3178936"/>
            <a:ext cx="1609034" cy="276999"/>
          </a:xfrm>
          <a:prstGeom prst="rect">
            <a:avLst/>
          </a:prstGeom>
          <a:noFill/>
        </p:spPr>
        <p:txBody>
          <a:bodyPr wrap="square" lIns="0" tIns="0" rIns="0" bIns="0" rtlCol="0" anchor="t">
            <a:spAutoFit/>
          </a:bodyPr>
          <a:lstStyle/>
          <a:p>
            <a:pPr algn="ctr">
              <a:lnSpc>
                <a:spcPct val="90000"/>
              </a:lnSpc>
              <a:spcAft>
                <a:spcPts val="600"/>
              </a:spcAft>
              <a:defRPr/>
            </a:pPr>
            <a:r>
              <a:rPr lang="en-US" sz="1000" b="1" cap="all" spc="300">
                <a:solidFill>
                  <a:srgbClr val="C03BC4"/>
                </a:solidFill>
                <a:latin typeface="Segoe UI Semibold"/>
                <a:cs typeface="Segoe UI"/>
              </a:rPr>
              <a:t>User</a:t>
            </a:r>
            <a:br>
              <a:rPr lang="en-US" sz="1000" b="1" cap="all" spc="300">
                <a:solidFill>
                  <a:srgbClr val="C03BC4"/>
                </a:solidFill>
                <a:latin typeface="Segoe UI Semibold"/>
                <a:cs typeface="Segoe UI"/>
              </a:rPr>
            </a:br>
            <a:r>
              <a:rPr lang="en-US" sz="1000" b="1" cap="all" spc="300">
                <a:solidFill>
                  <a:srgbClr val="C03BC4"/>
                </a:solidFill>
                <a:latin typeface="Segoe UI Semibold"/>
                <a:cs typeface="Segoe UI"/>
              </a:rPr>
              <a:t> Enablement</a:t>
            </a:r>
          </a:p>
        </p:txBody>
      </p:sp>
      <p:sp>
        <p:nvSpPr>
          <p:cNvPr id="31" name="Rectangle: Rounded Corners 10">
            <a:extLst>
              <a:ext uri="{FF2B5EF4-FFF2-40B4-BE49-F238E27FC236}">
                <a16:creationId xmlns:a16="http://schemas.microsoft.com/office/drawing/2014/main" id="{50189B18-8B88-7CC2-ABF2-1E2E688D8B08}"/>
              </a:ext>
            </a:extLst>
          </p:cNvPr>
          <p:cNvSpPr/>
          <p:nvPr/>
        </p:nvSpPr>
        <p:spPr>
          <a:xfrm>
            <a:off x="1212130" y="1620107"/>
            <a:ext cx="2322542"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Get ready</a:t>
            </a:r>
          </a:p>
        </p:txBody>
      </p:sp>
      <p:sp>
        <p:nvSpPr>
          <p:cNvPr id="63" name="TextBox 62">
            <a:extLst>
              <a:ext uri="{FF2B5EF4-FFF2-40B4-BE49-F238E27FC236}">
                <a16:creationId xmlns:a16="http://schemas.microsoft.com/office/drawing/2014/main" id="{FE165181-E7D3-7923-34DE-A69D3186C8AA}"/>
              </a:ext>
            </a:extLst>
          </p:cNvPr>
          <p:cNvSpPr txBox="1"/>
          <p:nvPr/>
        </p:nvSpPr>
        <p:spPr>
          <a:xfrm>
            <a:off x="1098734" y="2084571"/>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lang="en-US" sz="1100" cap="none">
                <a:solidFill>
                  <a:srgbClr val="C03BC4"/>
                </a:solidFill>
                <a:latin typeface="Segoe UI Semibold"/>
                <a:cs typeface="Segoe UI Semibold"/>
              </a:rPr>
              <a:t>User Enablement Workstream</a:t>
            </a:r>
          </a:p>
        </p:txBody>
      </p:sp>
      <p:sp>
        <p:nvSpPr>
          <p:cNvPr id="25" name="TextBox 24">
            <a:extLst>
              <a:ext uri="{FF2B5EF4-FFF2-40B4-BE49-F238E27FC236}">
                <a16:creationId xmlns:a16="http://schemas.microsoft.com/office/drawing/2014/main" id="{627D7DDD-3C71-9591-7827-4AE27AC7A178}"/>
              </a:ext>
            </a:extLst>
          </p:cNvPr>
          <p:cNvSpPr txBox="1"/>
          <p:nvPr/>
        </p:nvSpPr>
        <p:spPr>
          <a:xfrm>
            <a:off x="1097201" y="2264431"/>
            <a:ext cx="2552400" cy="212673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a:cs typeface="Segoe UI"/>
              </a:rPr>
              <a:t>Secure exec sponsorship, create AI Council, and define RAI principles</a:t>
            </a:r>
          </a:p>
          <a:p>
            <a:pPr lvl="0" algn="l">
              <a:spcAft>
                <a:spcPts val="600"/>
              </a:spcAft>
              <a:buClr>
                <a:srgbClr val="375EEC"/>
              </a:buClr>
              <a:defRPr/>
            </a:pPr>
            <a:r>
              <a:rPr lang="en-US" sz="1000">
                <a:solidFill>
                  <a:schemeClr val="tx1"/>
                </a:solidFill>
                <a:latin typeface="Segoe UI"/>
                <a:cs typeface="Segoe UI"/>
              </a:rPr>
              <a:t>Identify success owners, Champions, and early adopter cohorts</a:t>
            </a:r>
          </a:p>
          <a:p>
            <a:pPr algn="l">
              <a:spcAft>
                <a:spcPts val="600"/>
              </a:spcAft>
              <a:buClr>
                <a:srgbClr val="375EEC"/>
              </a:buClr>
              <a:defRPr/>
            </a:pPr>
            <a:r>
              <a:rPr lang="en-US" sz="1000">
                <a:solidFill>
                  <a:schemeClr val="tx1"/>
                </a:solidFill>
                <a:latin typeface="Segoe UI"/>
                <a:cs typeface="Segoe UI"/>
              </a:rPr>
              <a:t>Detail high value scenarios and personas</a:t>
            </a:r>
          </a:p>
          <a:p>
            <a:pPr algn="l">
              <a:spcAft>
                <a:spcPts val="600"/>
              </a:spcAft>
              <a:buClr>
                <a:srgbClr val="375EEC"/>
              </a:buClr>
              <a:defRPr/>
            </a:pPr>
            <a:r>
              <a:rPr lang="en-US" sz="1000">
                <a:solidFill>
                  <a:schemeClr val="tx1"/>
                </a:solidFill>
                <a:latin typeface="Segoe UI"/>
                <a:cs typeface="Segoe UI"/>
              </a:rPr>
              <a:t>Be intentional with assignment and concentrate seats</a:t>
            </a:r>
          </a:p>
          <a:p>
            <a:pPr algn="l">
              <a:spcAft>
                <a:spcPts val="600"/>
              </a:spcAft>
              <a:buClr>
                <a:srgbClr val="375EEC"/>
              </a:buClr>
              <a:defRPr/>
            </a:pPr>
            <a:r>
              <a:rPr lang="en-US" sz="1000">
                <a:solidFill>
                  <a:schemeClr val="tx1"/>
                </a:solidFill>
                <a:latin typeface="Segoe UI"/>
                <a:cs typeface="Segoe UI"/>
              </a:rPr>
              <a:t>Define success criteria, KPIs, and success measurement plan</a:t>
            </a:r>
          </a:p>
        </p:txBody>
      </p:sp>
      <p:sp>
        <p:nvSpPr>
          <p:cNvPr id="26" name="Rectangle: Rounded Corners 10">
            <a:extLst>
              <a:ext uri="{FF2B5EF4-FFF2-40B4-BE49-F238E27FC236}">
                <a16:creationId xmlns:a16="http://schemas.microsoft.com/office/drawing/2014/main" id="{4F9716B7-C471-5941-F1FA-6DD7149EB984}"/>
              </a:ext>
            </a:extLst>
          </p:cNvPr>
          <p:cNvSpPr/>
          <p:nvPr/>
        </p:nvSpPr>
        <p:spPr>
          <a:xfrm>
            <a:off x="3928233"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Onboard &amp; engage</a:t>
            </a:r>
          </a:p>
        </p:txBody>
      </p:sp>
      <p:sp>
        <p:nvSpPr>
          <p:cNvPr id="19" name="TextBox 18">
            <a:extLst>
              <a:ext uri="{FF2B5EF4-FFF2-40B4-BE49-F238E27FC236}">
                <a16:creationId xmlns:a16="http://schemas.microsoft.com/office/drawing/2014/main" id="{4BFD45C6-C261-B355-BC08-31078CEB134E}"/>
              </a:ext>
            </a:extLst>
          </p:cNvPr>
          <p:cNvSpPr txBox="1"/>
          <p:nvPr/>
        </p:nvSpPr>
        <p:spPr>
          <a:xfrm>
            <a:off x="3765850" y="2049409"/>
            <a:ext cx="2647308"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Complete User Enablement Strategy training</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Define user experience and feedback strategy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Design and deploy training and engagement community (Community of Practice/Champion Platform)</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Launch employee communications and Champion program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Onboard executives and user cohorts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Deliver user Champions and support staff training</a:t>
            </a:r>
          </a:p>
        </p:txBody>
      </p:sp>
      <p:sp>
        <p:nvSpPr>
          <p:cNvPr id="38" name="Rectangle: Rounded Corners 10">
            <a:extLst>
              <a:ext uri="{FF2B5EF4-FFF2-40B4-BE49-F238E27FC236}">
                <a16:creationId xmlns:a16="http://schemas.microsoft.com/office/drawing/2014/main" id="{EFE01B58-F629-4D82-C140-F552426C8EE9}"/>
              </a:ext>
            </a:extLst>
          </p:cNvPr>
          <p:cNvSpPr/>
          <p:nvPr/>
        </p:nvSpPr>
        <p:spPr>
          <a:xfrm>
            <a:off x="6540469"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Deliver impact</a:t>
            </a:r>
          </a:p>
        </p:txBody>
      </p:sp>
      <p:sp>
        <p:nvSpPr>
          <p:cNvPr id="23" name="TextBox 22">
            <a:extLst>
              <a:ext uri="{FF2B5EF4-FFF2-40B4-BE49-F238E27FC236}">
                <a16:creationId xmlns:a16="http://schemas.microsoft.com/office/drawing/2014/main" id="{0A9A3A9D-AB47-F97E-45A3-2E2C72CAF47D}"/>
              </a:ext>
            </a:extLst>
          </p:cNvPr>
          <p:cNvSpPr txBox="1"/>
          <p:nvPr/>
        </p:nvSpPr>
        <p:spPr>
          <a:xfrm>
            <a:off x="6425540" y="2049409"/>
            <a:ext cx="2552400" cy="2065181"/>
          </a:xfrm>
          <a:prstGeom prst="rect">
            <a:avLst/>
          </a:prstGeom>
          <a:noFill/>
        </p:spPr>
        <p:txBody>
          <a:bodyPr wrap="square" lIns="360000" tIns="146304" rIns="182880" bIns="146304" rtlCol="0" anchor="t">
            <a:spAutoFit/>
          </a:bodyPr>
          <a:lstStyle/>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Review success measures and user survey results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Conduct feedback and reporting analysis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Deliver extended training and adoption support</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Identify additional optimization scenarios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Iterate user experience strategy</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Gather and amplify success stories</a:t>
            </a:r>
          </a:p>
        </p:txBody>
      </p:sp>
      <p:sp>
        <p:nvSpPr>
          <p:cNvPr id="29" name="Rectangle: Rounded Corners 10">
            <a:extLst>
              <a:ext uri="{FF2B5EF4-FFF2-40B4-BE49-F238E27FC236}">
                <a16:creationId xmlns:a16="http://schemas.microsoft.com/office/drawing/2014/main" id="{314B120B-5DC8-5535-4247-1CD0A0CAA4C7}"/>
              </a:ext>
            </a:extLst>
          </p:cNvPr>
          <p:cNvSpPr/>
          <p:nvPr/>
        </p:nvSpPr>
        <p:spPr>
          <a:xfrm>
            <a:off x="9199488"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Extend &amp; optimize</a:t>
            </a:r>
          </a:p>
        </p:txBody>
      </p:sp>
      <p:sp>
        <p:nvSpPr>
          <p:cNvPr id="17" name="TextBox 16">
            <a:extLst>
              <a:ext uri="{FF2B5EF4-FFF2-40B4-BE49-F238E27FC236}">
                <a16:creationId xmlns:a16="http://schemas.microsoft.com/office/drawing/2014/main" id="{C79378D7-9A8C-FC9E-3AA2-5535133E880C}"/>
              </a:ext>
            </a:extLst>
          </p:cNvPr>
          <p:cNvSpPr txBox="1"/>
          <p:nvPr/>
        </p:nvSpPr>
        <p:spPr>
          <a:xfrm>
            <a:off x="9085230" y="2049409"/>
            <a:ext cx="2552400" cy="1772793"/>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Extend to new high value scenarios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Deliver business process transformation with Copilot Studio, plugins, and connectors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Drive group and cross-organizational productivity and innovation</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Understand custom line of business opportunities</a:t>
            </a:r>
          </a:p>
        </p:txBody>
      </p:sp>
      <p:sp>
        <p:nvSpPr>
          <p:cNvPr id="77" name="Oval 76">
            <a:extLst>
              <a:ext uri="{FF2B5EF4-FFF2-40B4-BE49-F238E27FC236}">
                <a16:creationId xmlns:a16="http://schemas.microsoft.com/office/drawing/2014/main" id="{AD5864D3-5156-030A-8851-AE4BE4C1BD9B}"/>
              </a:ext>
              <a:ext uri="{C183D7F6-B498-43B3-948B-1728B52AA6E4}">
                <adec:decorative xmlns:adec="http://schemas.microsoft.com/office/drawing/2017/decorative" val="1"/>
              </a:ext>
            </a:extLst>
          </p:cNvPr>
          <p:cNvSpPr/>
          <p:nvPr/>
        </p:nvSpPr>
        <p:spPr>
          <a:xfrm>
            <a:off x="323113" y="4196143"/>
            <a:ext cx="373882" cy="3738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mj-lt"/>
              <a:cs typeface="Segoe UI" panose="020B0502040204020203" pitchFamily="34" charset="0"/>
            </a:endParaRPr>
          </a:p>
        </p:txBody>
      </p:sp>
      <p:pic>
        <p:nvPicPr>
          <p:cNvPr id="78" name="Graphic 77">
            <a:extLst>
              <a:ext uri="{FF2B5EF4-FFF2-40B4-BE49-F238E27FC236}">
                <a16:creationId xmlns:a16="http://schemas.microsoft.com/office/drawing/2014/main" id="{4FA7E8E2-13F2-2DA2-0890-F9611BDB30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578" y="4268784"/>
            <a:ext cx="228600" cy="228600"/>
          </a:xfrm>
          <a:prstGeom prst="rect">
            <a:avLst/>
          </a:prstGeom>
        </p:spPr>
      </p:pic>
      <p:grpSp>
        <p:nvGrpSpPr>
          <p:cNvPr id="14" name="Group 13">
            <a:extLst>
              <a:ext uri="{FF2B5EF4-FFF2-40B4-BE49-F238E27FC236}">
                <a16:creationId xmlns:a16="http://schemas.microsoft.com/office/drawing/2014/main" id="{C2F785F9-55A1-9C08-C746-221DD329CEDA}"/>
              </a:ext>
              <a:ext uri="{C183D7F6-B498-43B3-948B-1728B52AA6E4}">
                <adec:decorative xmlns:adec="http://schemas.microsoft.com/office/drawing/2017/decorative" val="1"/>
              </a:ext>
            </a:extLst>
          </p:cNvPr>
          <p:cNvGrpSpPr/>
          <p:nvPr/>
        </p:nvGrpSpPr>
        <p:grpSpPr>
          <a:xfrm>
            <a:off x="3887111" y="2195474"/>
            <a:ext cx="144000" cy="1894045"/>
            <a:chOff x="3887111" y="2195474"/>
            <a:chExt cx="144000" cy="1894045"/>
          </a:xfrm>
        </p:grpSpPr>
        <p:sp>
          <p:nvSpPr>
            <p:cNvPr id="34" name="Graphic 17" descr="Badge Tick1 with solid fill">
              <a:extLst>
                <a:ext uri="{FF2B5EF4-FFF2-40B4-BE49-F238E27FC236}">
                  <a16:creationId xmlns:a16="http://schemas.microsoft.com/office/drawing/2014/main" id="{D0DC229F-E342-A9E1-FB69-90AFFF8DDEE5}"/>
                </a:ext>
              </a:extLst>
            </p:cNvPr>
            <p:cNvSpPr>
              <a:spLocks noChangeAspect="1"/>
            </p:cNvSpPr>
            <p:nvPr/>
          </p:nvSpPr>
          <p:spPr>
            <a:xfrm>
              <a:off x="3887111" y="219547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5" name="Graphic 17" descr="Badge Tick1 with solid fill">
              <a:extLst>
                <a:ext uri="{FF2B5EF4-FFF2-40B4-BE49-F238E27FC236}">
                  <a16:creationId xmlns:a16="http://schemas.microsoft.com/office/drawing/2014/main" id="{8910ECA2-FD73-63A4-FC32-70FA8368A144}"/>
                </a:ext>
              </a:extLst>
            </p:cNvPr>
            <p:cNvSpPr>
              <a:spLocks noChangeAspect="1"/>
            </p:cNvSpPr>
            <p:nvPr/>
          </p:nvSpPr>
          <p:spPr>
            <a:xfrm>
              <a:off x="3887111" y="254189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6" name="Graphic 17" descr="Badge Tick1 with solid fill">
              <a:extLst>
                <a:ext uri="{FF2B5EF4-FFF2-40B4-BE49-F238E27FC236}">
                  <a16:creationId xmlns:a16="http://schemas.microsoft.com/office/drawing/2014/main" id="{783582B5-6A5D-6C21-71A7-4052C215C501}"/>
                </a:ext>
              </a:extLst>
            </p:cNvPr>
            <p:cNvSpPr>
              <a:spLocks noChangeAspect="1"/>
            </p:cNvSpPr>
            <p:nvPr/>
          </p:nvSpPr>
          <p:spPr>
            <a:xfrm>
              <a:off x="3887111" y="28998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 name="Graphic 17" descr="Badge Tick1 with solid fill">
              <a:extLst>
                <a:ext uri="{FF2B5EF4-FFF2-40B4-BE49-F238E27FC236}">
                  <a16:creationId xmlns:a16="http://schemas.microsoft.com/office/drawing/2014/main" id="{FD3CFFB1-E158-4BE0-113A-CDE2689BA233}"/>
                </a:ext>
              </a:extLst>
            </p:cNvPr>
            <p:cNvSpPr>
              <a:spLocks noChangeAspect="1"/>
            </p:cNvSpPr>
            <p:nvPr/>
          </p:nvSpPr>
          <p:spPr>
            <a:xfrm>
              <a:off x="3887111" y="338288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1" name="Graphic 17" descr="Badge Tick1 with solid fill">
              <a:extLst>
                <a:ext uri="{FF2B5EF4-FFF2-40B4-BE49-F238E27FC236}">
                  <a16:creationId xmlns:a16="http://schemas.microsoft.com/office/drawing/2014/main" id="{7EB2E66B-59E7-3F8C-70F8-E28A348B86AA}"/>
                </a:ext>
              </a:extLst>
            </p:cNvPr>
            <p:cNvSpPr>
              <a:spLocks noChangeAspect="1"/>
            </p:cNvSpPr>
            <p:nvPr/>
          </p:nvSpPr>
          <p:spPr>
            <a:xfrm>
              <a:off x="3887111" y="37394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9" name="Graphic 17" descr="Badge Tick1 with solid fill">
              <a:extLst>
                <a:ext uri="{FF2B5EF4-FFF2-40B4-BE49-F238E27FC236}">
                  <a16:creationId xmlns:a16="http://schemas.microsoft.com/office/drawing/2014/main" id="{2D3B0887-C869-2181-8728-ED7846C425C1}"/>
                </a:ext>
              </a:extLst>
            </p:cNvPr>
            <p:cNvSpPr>
              <a:spLocks noChangeAspect="1"/>
            </p:cNvSpPr>
            <p:nvPr/>
          </p:nvSpPr>
          <p:spPr>
            <a:xfrm>
              <a:off x="3887111" y="394551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3" name="Group 2">
            <a:extLst>
              <a:ext uri="{FF2B5EF4-FFF2-40B4-BE49-F238E27FC236}">
                <a16:creationId xmlns:a16="http://schemas.microsoft.com/office/drawing/2014/main" id="{6E84B287-8031-0F03-6ABA-9061B7CCC832}"/>
              </a:ext>
              <a:ext uri="{C183D7F6-B498-43B3-948B-1728B52AA6E4}">
                <adec:decorative xmlns:adec="http://schemas.microsoft.com/office/drawing/2017/decorative" val="1"/>
              </a:ext>
            </a:extLst>
          </p:cNvPr>
          <p:cNvGrpSpPr/>
          <p:nvPr/>
        </p:nvGrpSpPr>
        <p:grpSpPr>
          <a:xfrm>
            <a:off x="716623" y="4383084"/>
            <a:ext cx="10937809" cy="1799508"/>
            <a:chOff x="716623" y="4383084"/>
            <a:chExt cx="10937809" cy="1799508"/>
          </a:xfrm>
        </p:grpSpPr>
        <p:sp>
          <p:nvSpPr>
            <p:cNvPr id="79" name="Rounded Rectangle 78">
              <a:extLst>
                <a:ext uri="{FF2B5EF4-FFF2-40B4-BE49-F238E27FC236}">
                  <a16:creationId xmlns:a16="http://schemas.microsoft.com/office/drawing/2014/main" id="{53DA10C1-23C1-ADCB-AAD1-D8FD8BBBF26B}"/>
                </a:ext>
                <a:ext uri="{C183D7F6-B498-43B3-948B-1728B52AA6E4}">
                  <adec:decorative xmlns:adec="http://schemas.microsoft.com/office/drawing/2017/decorative" val="1"/>
                </a:ext>
              </a:extLst>
            </p:cNvPr>
            <p:cNvSpPr/>
            <p:nvPr/>
          </p:nvSpPr>
          <p:spPr bwMode="auto">
            <a:xfrm>
              <a:off x="6407899" y="4462858"/>
              <a:ext cx="2587346" cy="169143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0" name="Rounded Rectangle 79">
              <a:extLst>
                <a:ext uri="{FF2B5EF4-FFF2-40B4-BE49-F238E27FC236}">
                  <a16:creationId xmlns:a16="http://schemas.microsoft.com/office/drawing/2014/main" id="{E5F482A3-8D97-E402-C686-969125D1A4ED}"/>
                </a:ext>
                <a:ext uri="{C183D7F6-B498-43B3-948B-1728B52AA6E4}">
                  <adec:decorative xmlns:adec="http://schemas.microsoft.com/office/drawing/2017/decorative" val="1"/>
                </a:ext>
              </a:extLst>
            </p:cNvPr>
            <p:cNvSpPr/>
            <p:nvPr/>
          </p:nvSpPr>
          <p:spPr bwMode="auto">
            <a:xfrm>
              <a:off x="3746443" y="4462859"/>
              <a:ext cx="2587346" cy="1691432"/>
            </a:xfrm>
            <a:prstGeom prst="roundRect">
              <a:avLst>
                <a:gd name="adj" fmla="val 4788"/>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1" name="Rounded Rectangle 80">
              <a:extLst>
                <a:ext uri="{FF2B5EF4-FFF2-40B4-BE49-F238E27FC236}">
                  <a16:creationId xmlns:a16="http://schemas.microsoft.com/office/drawing/2014/main" id="{60EDC213-7CC0-17F8-A49B-463EDEFFED08}"/>
                </a:ext>
                <a:ext uri="{C183D7F6-B498-43B3-948B-1728B52AA6E4}">
                  <adec:decorative xmlns:adec="http://schemas.microsoft.com/office/drawing/2017/decorative" val="1"/>
                </a:ext>
              </a:extLst>
            </p:cNvPr>
            <p:cNvSpPr/>
            <p:nvPr/>
          </p:nvSpPr>
          <p:spPr bwMode="auto">
            <a:xfrm>
              <a:off x="9067086" y="4462858"/>
              <a:ext cx="2587346" cy="169143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2" name="Rounded Rectangle 81">
              <a:extLst>
                <a:ext uri="{FF2B5EF4-FFF2-40B4-BE49-F238E27FC236}">
                  <a16:creationId xmlns:a16="http://schemas.microsoft.com/office/drawing/2014/main" id="{016021FC-6B3B-9F12-C8C2-2803342D24AF}"/>
                </a:ext>
                <a:ext uri="{C183D7F6-B498-43B3-948B-1728B52AA6E4}">
                  <adec:decorative xmlns:adec="http://schemas.microsoft.com/office/drawing/2017/decorative" val="1"/>
                </a:ext>
              </a:extLst>
            </p:cNvPr>
            <p:cNvSpPr/>
            <p:nvPr/>
          </p:nvSpPr>
          <p:spPr bwMode="auto">
            <a:xfrm>
              <a:off x="1079728" y="4462859"/>
              <a:ext cx="2587346" cy="1691432"/>
            </a:xfrm>
            <a:prstGeom prst="roundRect">
              <a:avLst>
                <a:gd name="adj" fmla="val 622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6" name="TextBox 75">
              <a:extLst>
                <a:ext uri="{FF2B5EF4-FFF2-40B4-BE49-F238E27FC236}">
                  <a16:creationId xmlns:a16="http://schemas.microsoft.com/office/drawing/2014/main" id="{06135E96-669D-FEB1-83D1-4CC5C90AAE70}"/>
                </a:ext>
              </a:extLst>
            </p:cNvPr>
            <p:cNvSpPr txBox="1"/>
            <p:nvPr/>
          </p:nvSpPr>
          <p:spPr>
            <a:xfrm rot="16200000">
              <a:off x="311370" y="5008520"/>
              <a:ext cx="1087506" cy="276999"/>
            </a:xfrm>
            <a:prstGeom prst="rect">
              <a:avLst/>
            </a:prstGeom>
            <a:noFill/>
          </p:spPr>
          <p:txBody>
            <a:bodyPr wrap="square" lIns="0" tIns="0" rIns="0" bIns="0" rtlCol="0">
              <a:spAutoFit/>
            </a:bodyPr>
            <a:lstStyle/>
            <a:p>
              <a:pPr algn="ctr">
                <a:lnSpc>
                  <a:spcPct val="90000"/>
                </a:lnSpc>
                <a:spcAft>
                  <a:spcPts val="600"/>
                </a:spcAft>
                <a:defRPr/>
              </a:pPr>
              <a:r>
                <a:rPr lang="en-US" sz="1000" cap="all" spc="300">
                  <a:solidFill>
                    <a:srgbClr val="0078D4"/>
                  </a:solidFill>
                  <a:latin typeface="Segoe UI Semibold"/>
                  <a:cs typeface="Segoe UI" panose="020B0502040204020203" pitchFamily="34" charset="0"/>
                </a:rPr>
                <a:t>Technical Readiness</a:t>
              </a:r>
            </a:p>
          </p:txBody>
        </p:sp>
        <p:cxnSp>
          <p:nvCxnSpPr>
            <p:cNvPr id="83" name="Straight Connector 82">
              <a:extLst>
                <a:ext uri="{FF2B5EF4-FFF2-40B4-BE49-F238E27FC236}">
                  <a16:creationId xmlns:a16="http://schemas.microsoft.com/office/drawing/2014/main" id="{470FDF9E-2662-821E-B722-48E93E5DB6DD}"/>
                </a:ext>
                <a:ext uri="{C183D7F6-B498-43B3-948B-1728B52AA6E4}">
                  <adec:decorative xmlns:adec="http://schemas.microsoft.com/office/drawing/2017/decorative" val="1"/>
                </a:ext>
              </a:extLst>
            </p:cNvPr>
            <p:cNvCxnSpPr>
              <a:cxnSpLocks/>
            </p:cNvCxnSpPr>
            <p:nvPr/>
          </p:nvCxnSpPr>
          <p:spPr>
            <a:xfrm flipH="1">
              <a:off x="744520" y="4383084"/>
              <a:ext cx="308176"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E8B388C-CCEA-FB4D-BA8A-29BEBF88241D}"/>
                </a:ext>
              </a:extLst>
            </p:cNvPr>
            <p:cNvSpPr txBox="1"/>
            <p:nvPr/>
          </p:nvSpPr>
          <p:spPr>
            <a:xfrm>
              <a:off x="1106160" y="4750769"/>
              <a:ext cx="2552400" cy="1064907"/>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dirty="0">
                  <a:solidFill>
                    <a:schemeClr val="tx1"/>
                  </a:solidFill>
                  <a:latin typeface="Segoe UI" panose="020B0502040204020203" pitchFamily="34" charset="0"/>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Build shared Microsoft 365 Copilot implementation plan with User Enablement team</a:t>
              </a:r>
            </a:p>
          </p:txBody>
        </p:sp>
        <p:sp>
          <p:nvSpPr>
            <p:cNvPr id="48" name="Graphic 17" descr="Badge Tick1 with solid fill">
              <a:extLst>
                <a:ext uri="{FF2B5EF4-FFF2-40B4-BE49-F238E27FC236}">
                  <a16:creationId xmlns:a16="http://schemas.microsoft.com/office/drawing/2014/main" id="{AABD0927-4C41-B9D7-AA6A-0CCF6F9394FC}"/>
                </a:ext>
              </a:extLst>
            </p:cNvPr>
            <p:cNvSpPr>
              <a:spLocks noChangeAspect="1"/>
            </p:cNvSpPr>
            <p:nvPr/>
          </p:nvSpPr>
          <p:spPr>
            <a:xfrm>
              <a:off x="1230923" y="4906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9" name="Graphic 17" descr="Badge Tick1 with solid fill">
              <a:extLst>
                <a:ext uri="{FF2B5EF4-FFF2-40B4-BE49-F238E27FC236}">
                  <a16:creationId xmlns:a16="http://schemas.microsoft.com/office/drawing/2014/main" id="{9535055A-470D-CD11-85C4-7025EFB6B871}"/>
                </a:ext>
              </a:extLst>
            </p:cNvPr>
            <p:cNvSpPr>
              <a:spLocks noChangeAspect="1"/>
            </p:cNvSpPr>
            <p:nvPr/>
          </p:nvSpPr>
          <p:spPr>
            <a:xfrm>
              <a:off x="1230923" y="538819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0" name="TextBox 49">
              <a:extLst>
                <a:ext uri="{FF2B5EF4-FFF2-40B4-BE49-F238E27FC236}">
                  <a16:creationId xmlns:a16="http://schemas.microsoft.com/office/drawing/2014/main" id="{054FFE8E-8F31-DA4D-B276-A526A1B4983F}"/>
                </a:ext>
              </a:extLst>
            </p:cNvPr>
            <p:cNvSpPr txBox="1"/>
            <p:nvPr/>
          </p:nvSpPr>
          <p:spPr>
            <a:xfrm>
              <a:off x="3765850" y="4486743"/>
              <a:ext cx="2552400" cy="1695849"/>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Ensure appropriate Data Security controls are in place</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Prepare your organization for Microsoft 365 Copilot with setup guide: deploy Microsoft 365 apps, if needed; assign licenses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Assign permissions by role to provide access to the Microsoft 365 Copilot usage report</a:t>
              </a:r>
            </a:p>
          </p:txBody>
        </p:sp>
        <p:sp>
          <p:nvSpPr>
            <p:cNvPr id="51" name="Graphic 17" descr="Badge Tick1 with solid fill">
              <a:extLst>
                <a:ext uri="{FF2B5EF4-FFF2-40B4-BE49-F238E27FC236}">
                  <a16:creationId xmlns:a16="http://schemas.microsoft.com/office/drawing/2014/main" id="{50A30542-9073-B24A-44BF-89E0A47BF101}"/>
                </a:ext>
              </a:extLst>
            </p:cNvPr>
            <p:cNvSpPr>
              <a:spLocks noChangeAspect="1"/>
            </p:cNvSpPr>
            <p:nvPr/>
          </p:nvSpPr>
          <p:spPr>
            <a:xfrm>
              <a:off x="3887111"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2" name="Graphic 17" descr="Badge Tick1 with solid fill">
              <a:extLst>
                <a:ext uri="{FF2B5EF4-FFF2-40B4-BE49-F238E27FC236}">
                  <a16:creationId xmlns:a16="http://schemas.microsoft.com/office/drawing/2014/main" id="{0C35DCD0-F210-03A1-158F-97FB28CDF949}"/>
                </a:ext>
              </a:extLst>
            </p:cNvPr>
            <p:cNvSpPr>
              <a:spLocks noChangeAspect="1"/>
            </p:cNvSpPr>
            <p:nvPr/>
          </p:nvSpPr>
          <p:spPr>
            <a:xfrm>
              <a:off x="3887111" y="4978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3" name="TextBox 52">
              <a:extLst>
                <a:ext uri="{FF2B5EF4-FFF2-40B4-BE49-F238E27FC236}">
                  <a16:creationId xmlns:a16="http://schemas.microsoft.com/office/drawing/2014/main" id="{DFD5638A-CFD3-24C3-DE9D-95917DAE6506}"/>
                </a:ext>
              </a:extLst>
            </p:cNvPr>
            <p:cNvSpPr txBox="1"/>
            <p:nvPr/>
          </p:nvSpPr>
          <p:spPr>
            <a:xfrm>
              <a:off x="6425540" y="4486743"/>
              <a:ext cx="2552400" cy="120340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Microsoft 365 Copilot usage reports and the Microsoft Copilot Dashboard to observe user adoption, retention, and engagement</a:t>
              </a:r>
            </a:p>
          </p:txBody>
        </p:sp>
        <p:sp>
          <p:nvSpPr>
            <p:cNvPr id="54" name="Graphic 17" descr="Badge Tick1 with solid fill">
              <a:extLst>
                <a:ext uri="{FF2B5EF4-FFF2-40B4-BE49-F238E27FC236}">
                  <a16:creationId xmlns:a16="http://schemas.microsoft.com/office/drawing/2014/main" id="{9A14E47D-347C-34B4-ACEF-B16B071D5E56}"/>
                </a:ext>
              </a:extLst>
            </p:cNvPr>
            <p:cNvSpPr>
              <a:spLocks noChangeAspect="1"/>
            </p:cNvSpPr>
            <p:nvPr/>
          </p:nvSpPr>
          <p:spPr>
            <a:xfrm>
              <a:off x="6543299"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5" name="Graphic 17" descr="Badge Tick1 with solid fill">
              <a:extLst>
                <a:ext uri="{FF2B5EF4-FFF2-40B4-BE49-F238E27FC236}">
                  <a16:creationId xmlns:a16="http://schemas.microsoft.com/office/drawing/2014/main" id="{D4807506-E99F-7F93-A1C1-AF2AE0F96F21}"/>
                </a:ext>
              </a:extLst>
            </p:cNvPr>
            <p:cNvSpPr>
              <a:spLocks noChangeAspect="1"/>
            </p:cNvSpPr>
            <p:nvPr/>
          </p:nvSpPr>
          <p:spPr>
            <a:xfrm>
              <a:off x="6543299" y="485740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6" name="TextBox 55">
              <a:extLst>
                <a:ext uri="{FF2B5EF4-FFF2-40B4-BE49-F238E27FC236}">
                  <a16:creationId xmlns:a16="http://schemas.microsoft.com/office/drawing/2014/main" id="{67F9378D-D261-F63A-C3C7-2FDEA65EF086}"/>
                </a:ext>
              </a:extLst>
            </p:cNvPr>
            <p:cNvSpPr txBox="1"/>
            <p:nvPr/>
          </p:nvSpPr>
          <p:spPr>
            <a:xfrm>
              <a:off x="9085230" y="4496334"/>
              <a:ext cx="2552400" cy="787908"/>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build, and publish plugins to deliver unique experiences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your own custom agents</a:t>
              </a:r>
            </a:p>
          </p:txBody>
        </p:sp>
        <p:sp>
          <p:nvSpPr>
            <p:cNvPr id="57" name="Graphic 17" descr="Badge Tick1 with solid fill">
              <a:extLst>
                <a:ext uri="{FF2B5EF4-FFF2-40B4-BE49-F238E27FC236}">
                  <a16:creationId xmlns:a16="http://schemas.microsoft.com/office/drawing/2014/main" id="{53315989-AB2B-98E6-4A54-9559D67BD9A8}"/>
                </a:ext>
              </a:extLst>
            </p:cNvPr>
            <p:cNvSpPr>
              <a:spLocks noChangeAspect="1"/>
            </p:cNvSpPr>
            <p:nvPr/>
          </p:nvSpPr>
          <p:spPr>
            <a:xfrm>
              <a:off x="9199488"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8" name="Graphic 17" descr="Badge Tick1 with solid fill">
              <a:extLst>
                <a:ext uri="{FF2B5EF4-FFF2-40B4-BE49-F238E27FC236}">
                  <a16:creationId xmlns:a16="http://schemas.microsoft.com/office/drawing/2014/main" id="{0DF138EA-13D8-562B-7C48-348B5998DFE2}"/>
                </a:ext>
              </a:extLst>
            </p:cNvPr>
            <p:cNvSpPr>
              <a:spLocks noChangeAspect="1"/>
            </p:cNvSpPr>
            <p:nvPr/>
          </p:nvSpPr>
          <p:spPr>
            <a:xfrm>
              <a:off x="9199488" y="4978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4" name="TextBox 63">
              <a:extLst>
                <a:ext uri="{FF2B5EF4-FFF2-40B4-BE49-F238E27FC236}">
                  <a16:creationId xmlns:a16="http://schemas.microsoft.com/office/drawing/2014/main" id="{FBBA47AE-5D43-7B16-BC77-0408FC442F62}"/>
                </a:ext>
              </a:extLst>
            </p:cNvPr>
            <p:cNvSpPr txBox="1"/>
            <p:nvPr/>
          </p:nvSpPr>
          <p:spPr>
            <a:xfrm>
              <a:off x="1106824" y="4553672"/>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Technical Readiness Workstream</a:t>
              </a:r>
            </a:p>
          </p:txBody>
        </p:sp>
        <p:sp>
          <p:nvSpPr>
            <p:cNvPr id="60" name="Graphic 17" descr="Badge Tick1 with solid fill">
              <a:extLst>
                <a:ext uri="{FF2B5EF4-FFF2-40B4-BE49-F238E27FC236}">
                  <a16:creationId xmlns:a16="http://schemas.microsoft.com/office/drawing/2014/main" id="{ECBEEE9C-C821-C12F-72D9-0A2A04A67B99}"/>
                </a:ext>
              </a:extLst>
            </p:cNvPr>
            <p:cNvSpPr>
              <a:spLocks noChangeAspect="1"/>
            </p:cNvSpPr>
            <p:nvPr/>
          </p:nvSpPr>
          <p:spPr>
            <a:xfrm>
              <a:off x="3893347" y="564615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5" name="Group 14">
            <a:extLst>
              <a:ext uri="{FF2B5EF4-FFF2-40B4-BE49-F238E27FC236}">
                <a16:creationId xmlns:a16="http://schemas.microsoft.com/office/drawing/2014/main" id="{3DF961D8-A026-E6EF-4D5F-D8321CE3352B}"/>
              </a:ext>
              <a:ext uri="{C183D7F6-B498-43B3-948B-1728B52AA6E4}">
                <adec:decorative xmlns:adec="http://schemas.microsoft.com/office/drawing/2017/decorative" val="1"/>
              </a:ext>
            </a:extLst>
          </p:cNvPr>
          <p:cNvGrpSpPr/>
          <p:nvPr/>
        </p:nvGrpSpPr>
        <p:grpSpPr>
          <a:xfrm>
            <a:off x="6543299" y="2195474"/>
            <a:ext cx="144000" cy="1757667"/>
            <a:chOff x="6543299" y="2195474"/>
            <a:chExt cx="144000" cy="1757667"/>
          </a:xfrm>
        </p:grpSpPr>
        <p:sp>
          <p:nvSpPr>
            <p:cNvPr id="37" name="Graphic 17" descr="Badge Tick1 with solid fill">
              <a:extLst>
                <a:ext uri="{FF2B5EF4-FFF2-40B4-BE49-F238E27FC236}">
                  <a16:creationId xmlns:a16="http://schemas.microsoft.com/office/drawing/2014/main" id="{8C9B4682-C5DF-428A-ADC1-761F0A480E61}"/>
                </a:ext>
              </a:extLst>
            </p:cNvPr>
            <p:cNvSpPr>
              <a:spLocks noChangeAspect="1"/>
            </p:cNvSpPr>
            <p:nvPr/>
          </p:nvSpPr>
          <p:spPr>
            <a:xfrm>
              <a:off x="6543299" y="219547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3" name="Graphic 17" descr="Badge Tick1 with solid fill">
              <a:extLst>
                <a:ext uri="{FF2B5EF4-FFF2-40B4-BE49-F238E27FC236}">
                  <a16:creationId xmlns:a16="http://schemas.microsoft.com/office/drawing/2014/main" id="{F4174DAC-1F55-E93E-3282-2604A8601AB8}"/>
                </a:ext>
              </a:extLst>
            </p:cNvPr>
            <p:cNvSpPr>
              <a:spLocks noChangeAspect="1"/>
            </p:cNvSpPr>
            <p:nvPr/>
          </p:nvSpPr>
          <p:spPr>
            <a:xfrm>
              <a:off x="6543299" y="254210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1" name="Graphic 17" descr="Badge Tick1 with solid fill">
              <a:extLst>
                <a:ext uri="{FF2B5EF4-FFF2-40B4-BE49-F238E27FC236}">
                  <a16:creationId xmlns:a16="http://schemas.microsoft.com/office/drawing/2014/main" id="{DE5F3452-C5C2-1754-48B7-BECDC0B9BE68}"/>
                </a:ext>
              </a:extLst>
            </p:cNvPr>
            <p:cNvSpPr>
              <a:spLocks noChangeAspect="1"/>
            </p:cNvSpPr>
            <p:nvPr/>
          </p:nvSpPr>
          <p:spPr>
            <a:xfrm>
              <a:off x="6543299" y="28986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2" name="Graphic 17" descr="Badge Tick1 with solid fill">
              <a:extLst>
                <a:ext uri="{FF2B5EF4-FFF2-40B4-BE49-F238E27FC236}">
                  <a16:creationId xmlns:a16="http://schemas.microsoft.com/office/drawing/2014/main" id="{43DA72FA-B435-BA3F-54D9-25D597DE6313}"/>
                </a:ext>
              </a:extLst>
            </p:cNvPr>
            <p:cNvSpPr>
              <a:spLocks noChangeAspect="1"/>
            </p:cNvSpPr>
            <p:nvPr/>
          </p:nvSpPr>
          <p:spPr>
            <a:xfrm>
              <a:off x="6543299" y="324371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9" name="Graphic 17" descr="Badge Tick1 with solid fill">
              <a:extLst>
                <a:ext uri="{FF2B5EF4-FFF2-40B4-BE49-F238E27FC236}">
                  <a16:creationId xmlns:a16="http://schemas.microsoft.com/office/drawing/2014/main" id="{EF54A9FA-8A86-C01C-769C-A06A60406EBE}"/>
                </a:ext>
              </a:extLst>
            </p:cNvPr>
            <p:cNvSpPr>
              <a:spLocks noChangeAspect="1"/>
            </p:cNvSpPr>
            <p:nvPr/>
          </p:nvSpPr>
          <p:spPr>
            <a:xfrm>
              <a:off x="6543299" y="359452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0" name="Graphic 17" descr="Badge Tick1 with solid fill">
              <a:extLst>
                <a:ext uri="{FF2B5EF4-FFF2-40B4-BE49-F238E27FC236}">
                  <a16:creationId xmlns:a16="http://schemas.microsoft.com/office/drawing/2014/main" id="{74B58357-A91A-8BCC-BF6E-F83581AE59F4}"/>
                </a:ext>
              </a:extLst>
            </p:cNvPr>
            <p:cNvSpPr>
              <a:spLocks noChangeAspect="1"/>
            </p:cNvSpPr>
            <p:nvPr/>
          </p:nvSpPr>
          <p:spPr>
            <a:xfrm>
              <a:off x="6543299" y="380914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6" name="Group 15">
            <a:extLst>
              <a:ext uri="{FF2B5EF4-FFF2-40B4-BE49-F238E27FC236}">
                <a16:creationId xmlns:a16="http://schemas.microsoft.com/office/drawing/2014/main" id="{46F3F0E8-3E7A-FE74-43A5-46CE47D4007A}"/>
              </a:ext>
              <a:ext uri="{C183D7F6-B498-43B3-948B-1728B52AA6E4}">
                <adec:decorative xmlns:adec="http://schemas.microsoft.com/office/drawing/2017/decorative" val="1"/>
              </a:ext>
            </a:extLst>
          </p:cNvPr>
          <p:cNvGrpSpPr/>
          <p:nvPr/>
        </p:nvGrpSpPr>
        <p:grpSpPr>
          <a:xfrm>
            <a:off x="9199488" y="2183972"/>
            <a:ext cx="144000" cy="1341769"/>
            <a:chOff x="9199488" y="2183972"/>
            <a:chExt cx="144000" cy="1341769"/>
          </a:xfrm>
        </p:grpSpPr>
        <p:sp>
          <p:nvSpPr>
            <p:cNvPr id="44" name="Graphic 17" descr="Badge Tick1 with solid fill">
              <a:extLst>
                <a:ext uri="{FF2B5EF4-FFF2-40B4-BE49-F238E27FC236}">
                  <a16:creationId xmlns:a16="http://schemas.microsoft.com/office/drawing/2014/main" id="{53673279-D89C-7236-3DEA-1B905E066CF5}"/>
                </a:ext>
              </a:extLst>
            </p:cNvPr>
            <p:cNvSpPr>
              <a:spLocks noChangeAspect="1"/>
            </p:cNvSpPr>
            <p:nvPr/>
          </p:nvSpPr>
          <p:spPr>
            <a:xfrm>
              <a:off x="9199488" y="21839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5" name="Graphic 17" descr="Badge Tick1 with solid fill">
              <a:extLst>
                <a:ext uri="{FF2B5EF4-FFF2-40B4-BE49-F238E27FC236}">
                  <a16:creationId xmlns:a16="http://schemas.microsoft.com/office/drawing/2014/main" id="{C0AD7CF0-AB08-2A20-6152-CDAE288FDD43}"/>
                </a:ext>
              </a:extLst>
            </p:cNvPr>
            <p:cNvSpPr>
              <a:spLocks noChangeAspect="1"/>
            </p:cNvSpPr>
            <p:nvPr/>
          </p:nvSpPr>
          <p:spPr>
            <a:xfrm>
              <a:off x="9199488" y="240257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6" name="Graphic 17" descr="Badge Tick1 with solid fill">
              <a:extLst>
                <a:ext uri="{FF2B5EF4-FFF2-40B4-BE49-F238E27FC236}">
                  <a16:creationId xmlns:a16="http://schemas.microsoft.com/office/drawing/2014/main" id="{4FD31F72-7152-0EA8-7292-118D0F91766C}"/>
                </a:ext>
              </a:extLst>
            </p:cNvPr>
            <p:cNvSpPr>
              <a:spLocks noChangeAspect="1"/>
            </p:cNvSpPr>
            <p:nvPr/>
          </p:nvSpPr>
          <p:spPr>
            <a:xfrm>
              <a:off x="9199488" y="28986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3" name="Graphic 17" descr="Badge Tick1 with solid fill">
              <a:extLst>
                <a:ext uri="{FF2B5EF4-FFF2-40B4-BE49-F238E27FC236}">
                  <a16:creationId xmlns:a16="http://schemas.microsoft.com/office/drawing/2014/main" id="{8489AC38-56E1-B6AC-E322-DBE5E7B57256}"/>
                </a:ext>
              </a:extLst>
            </p:cNvPr>
            <p:cNvSpPr>
              <a:spLocks noChangeAspect="1"/>
            </p:cNvSpPr>
            <p:nvPr/>
          </p:nvSpPr>
          <p:spPr>
            <a:xfrm>
              <a:off x="9199488" y="338174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3" name="Group 12">
            <a:extLst>
              <a:ext uri="{FF2B5EF4-FFF2-40B4-BE49-F238E27FC236}">
                <a16:creationId xmlns:a16="http://schemas.microsoft.com/office/drawing/2014/main" id="{C899A5BD-DFAA-A422-A45A-B4AC9DAE0984}"/>
              </a:ext>
              <a:ext uri="{C183D7F6-B498-43B3-948B-1728B52AA6E4}">
                <adec:decorative xmlns:adec="http://schemas.microsoft.com/office/drawing/2017/decorative" val="1"/>
              </a:ext>
            </a:extLst>
          </p:cNvPr>
          <p:cNvGrpSpPr/>
          <p:nvPr/>
        </p:nvGrpSpPr>
        <p:grpSpPr>
          <a:xfrm>
            <a:off x="1229002" y="2418207"/>
            <a:ext cx="145921" cy="1658063"/>
            <a:chOff x="1229002" y="2418207"/>
            <a:chExt cx="145921" cy="1658063"/>
          </a:xfrm>
        </p:grpSpPr>
        <p:sp>
          <p:nvSpPr>
            <p:cNvPr id="28" name="Graphic 17" descr="Badge Tick1 with solid fill">
              <a:extLst>
                <a:ext uri="{FF2B5EF4-FFF2-40B4-BE49-F238E27FC236}">
                  <a16:creationId xmlns:a16="http://schemas.microsoft.com/office/drawing/2014/main" id="{DA7273A9-7487-B51D-8761-30650802810E}"/>
                </a:ext>
              </a:extLst>
            </p:cNvPr>
            <p:cNvSpPr>
              <a:spLocks noChangeAspect="1"/>
            </p:cNvSpPr>
            <p:nvPr/>
          </p:nvSpPr>
          <p:spPr>
            <a:xfrm>
              <a:off x="1230923" y="241820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3" name="Graphic 17" descr="Badge Tick1 with solid fill">
              <a:extLst>
                <a:ext uri="{FF2B5EF4-FFF2-40B4-BE49-F238E27FC236}">
                  <a16:creationId xmlns:a16="http://schemas.microsoft.com/office/drawing/2014/main" id="{37902B8E-1629-0B70-1325-3C66BB7D0311}"/>
                </a:ext>
              </a:extLst>
            </p:cNvPr>
            <p:cNvSpPr>
              <a:spLocks noChangeAspect="1"/>
            </p:cNvSpPr>
            <p:nvPr/>
          </p:nvSpPr>
          <p:spPr>
            <a:xfrm>
              <a:off x="1230923" y="276598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2" name="Graphic 17" descr="Badge Tick1 with solid fill">
              <a:extLst>
                <a:ext uri="{FF2B5EF4-FFF2-40B4-BE49-F238E27FC236}">
                  <a16:creationId xmlns:a16="http://schemas.microsoft.com/office/drawing/2014/main" id="{E2F29827-A6CD-0C0F-2566-D7843865645B}"/>
                </a:ext>
              </a:extLst>
            </p:cNvPr>
            <p:cNvSpPr>
              <a:spLocks noChangeAspect="1"/>
            </p:cNvSpPr>
            <p:nvPr/>
          </p:nvSpPr>
          <p:spPr>
            <a:xfrm>
              <a:off x="1230923" y="32337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 name="Graphic 17" descr="Badge Tick1 with solid fill">
              <a:extLst>
                <a:ext uri="{FF2B5EF4-FFF2-40B4-BE49-F238E27FC236}">
                  <a16:creationId xmlns:a16="http://schemas.microsoft.com/office/drawing/2014/main" id="{7783261D-9B36-E971-8BE8-B5350E9F400F}"/>
                </a:ext>
              </a:extLst>
            </p:cNvPr>
            <p:cNvSpPr>
              <a:spLocks noChangeAspect="1"/>
            </p:cNvSpPr>
            <p:nvPr/>
          </p:nvSpPr>
          <p:spPr>
            <a:xfrm>
              <a:off x="1229002" y="361651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2" name="Graphic 17" descr="Badge Tick1 with solid fill">
              <a:extLst>
                <a:ext uri="{FF2B5EF4-FFF2-40B4-BE49-F238E27FC236}">
                  <a16:creationId xmlns:a16="http://schemas.microsoft.com/office/drawing/2014/main" id="{1F58A58C-0610-29E8-A105-90E0E44A1E7D}"/>
                </a:ext>
              </a:extLst>
            </p:cNvPr>
            <p:cNvSpPr>
              <a:spLocks noChangeAspect="1"/>
            </p:cNvSpPr>
            <p:nvPr/>
          </p:nvSpPr>
          <p:spPr>
            <a:xfrm>
              <a:off x="1229002" y="393227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sp>
        <p:nvSpPr>
          <p:cNvPr id="21" name="Rounded Rectangle 2">
            <a:extLst>
              <a:ext uri="{FF2B5EF4-FFF2-40B4-BE49-F238E27FC236}">
                <a16:creationId xmlns:a16="http://schemas.microsoft.com/office/drawing/2014/main" id="{16DA988C-7519-A4F8-0F8E-2F5275E67682}"/>
              </a:ext>
              <a:ext uri="{C183D7F6-B498-43B3-948B-1728B52AA6E4}">
                <adec:decorative xmlns:adec="http://schemas.microsoft.com/office/drawing/2017/decorative" val="1"/>
              </a:ext>
            </a:extLst>
          </p:cNvPr>
          <p:cNvSpPr/>
          <p:nvPr/>
        </p:nvSpPr>
        <p:spPr>
          <a:xfrm>
            <a:off x="1079728" y="2027537"/>
            <a:ext cx="10574703" cy="2376591"/>
          </a:xfrm>
          <a:prstGeom prst="roundRect">
            <a:avLst>
              <a:gd name="adj" fmla="val 3227"/>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77897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FF7D2C3-71B7-4C45-1720-E02EEA58A529}"/>
              </a:ext>
            </a:extLst>
          </p:cNvPr>
          <p:cNvSpPr txBox="1">
            <a:spLocks noGrp="1"/>
          </p:cNvSpPr>
          <p:nvPr>
            <p:ph type="title" idx="4294967295"/>
          </p:nvPr>
        </p:nvSpPr>
        <p:spPr>
          <a:xfrm>
            <a:off x="588261" y="342314"/>
            <a:ext cx="11011601"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50" normalizeH="0" baseline="0" noProof="0">
                <a:ln w="3175">
                  <a:noFill/>
                </a:ln>
                <a:solidFill>
                  <a:schemeClr val="tx1"/>
                </a:solidFill>
                <a:effectLst/>
                <a:uLnTx/>
                <a:uFillTx/>
                <a:latin typeface="+mj-lt"/>
                <a:ea typeface="+mn-ea"/>
                <a:cs typeface="Segoe UI" pitchFamily="34" charset="0"/>
              </a:rPr>
              <a:t>Copilot for Microsoft 365</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Readiness checklist and key resources</a:t>
            </a:r>
          </a:p>
        </p:txBody>
      </p:sp>
      <p:sp>
        <p:nvSpPr>
          <p:cNvPr id="9" name="Rounded Rectangle 8">
            <a:extLst>
              <a:ext uri="{FF2B5EF4-FFF2-40B4-BE49-F238E27FC236}">
                <a16:creationId xmlns:a16="http://schemas.microsoft.com/office/drawing/2014/main" id="{3C92CD2C-F908-38FE-A6F5-90C6B0B310D6}"/>
              </a:ext>
              <a:ext uri="{C183D7F6-B498-43B3-948B-1728B52AA6E4}">
                <adec:decorative xmlns:adec="http://schemas.microsoft.com/office/drawing/2017/decorative" val="1"/>
              </a:ext>
            </a:extLst>
          </p:cNvPr>
          <p:cNvSpPr/>
          <p:nvPr/>
        </p:nvSpPr>
        <p:spPr bwMode="auto">
          <a:xfrm>
            <a:off x="8967416" y="1866667"/>
            <a:ext cx="2687016" cy="2362023"/>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0" name="Rounded Rectangle 9">
            <a:extLst>
              <a:ext uri="{FF2B5EF4-FFF2-40B4-BE49-F238E27FC236}">
                <a16:creationId xmlns:a16="http://schemas.microsoft.com/office/drawing/2014/main" id="{C92D216F-1933-6C1A-9F7B-19FD3AF0BB53}"/>
              </a:ext>
              <a:ext uri="{C183D7F6-B498-43B3-948B-1728B52AA6E4}">
                <adec:decorative xmlns:adec="http://schemas.microsoft.com/office/drawing/2017/decorative" val="1"/>
              </a:ext>
            </a:extLst>
          </p:cNvPr>
          <p:cNvSpPr/>
          <p:nvPr/>
        </p:nvSpPr>
        <p:spPr bwMode="auto">
          <a:xfrm>
            <a:off x="6205792"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ounded Rectangle 12">
            <a:extLst>
              <a:ext uri="{FF2B5EF4-FFF2-40B4-BE49-F238E27FC236}">
                <a16:creationId xmlns:a16="http://schemas.microsoft.com/office/drawing/2014/main" id="{37A51B58-6CA3-F495-30C5-B964DAC793FF}"/>
              </a:ext>
              <a:ext uri="{C183D7F6-B498-43B3-948B-1728B52AA6E4}">
                <adec:decorative xmlns:adec="http://schemas.microsoft.com/office/drawing/2017/decorative" val="1"/>
              </a:ext>
            </a:extLst>
          </p:cNvPr>
          <p:cNvSpPr/>
          <p:nvPr/>
        </p:nvSpPr>
        <p:spPr bwMode="auto">
          <a:xfrm>
            <a:off x="67237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4" name="Rounded Rectangle 13">
            <a:extLst>
              <a:ext uri="{FF2B5EF4-FFF2-40B4-BE49-F238E27FC236}">
                <a16:creationId xmlns:a16="http://schemas.microsoft.com/office/drawing/2014/main" id="{04BBEDEF-D5C6-B739-DCC6-A2EB3E7577EA}"/>
              </a:ext>
              <a:ext uri="{C183D7F6-B498-43B3-948B-1728B52AA6E4}">
                <adec:decorative xmlns:adec="http://schemas.microsoft.com/office/drawing/2017/decorative" val="1"/>
              </a:ext>
            </a:extLst>
          </p:cNvPr>
          <p:cNvSpPr/>
          <p:nvPr/>
        </p:nvSpPr>
        <p:spPr bwMode="auto">
          <a:xfrm>
            <a:off x="343908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9" name="TextBox 48">
            <a:extLst>
              <a:ext uri="{FF2B5EF4-FFF2-40B4-BE49-F238E27FC236}">
                <a16:creationId xmlns:a16="http://schemas.microsoft.com/office/drawing/2014/main" id="{3B079F84-E75D-73F0-56D1-5D8D4C2D24CC}"/>
              </a:ext>
            </a:extLst>
          </p:cNvPr>
          <p:cNvSpPr txBox="1"/>
          <p:nvPr/>
        </p:nvSpPr>
        <p:spPr>
          <a:xfrm rot="16200000">
            <a:off x="-365407" y="3013860"/>
            <a:ext cx="1609034" cy="287670"/>
          </a:xfrm>
          <a:prstGeom prst="rect">
            <a:avLst/>
          </a:prstGeom>
          <a:noFill/>
        </p:spPr>
        <p:txBody>
          <a:bodyPr wrap="square" lIns="0" tIns="0" rIns="0" bIns="0" rtlCol="0" anchor="t">
            <a:spAutoFit/>
          </a:bodyPr>
          <a:lstStyle/>
          <a:p>
            <a:pPr algn="ctr">
              <a:lnSpc>
                <a:spcPct val="90000"/>
              </a:lnSpc>
              <a:spcAft>
                <a:spcPts val="600"/>
              </a:spcAft>
              <a:defRPr/>
            </a:pPr>
            <a:r>
              <a:rPr lang="en-US" sz="1000" b="1" cap="all" spc="300">
                <a:solidFill>
                  <a:srgbClr val="C03BC4"/>
                </a:solidFill>
                <a:latin typeface="Segoe UI Semibold"/>
                <a:cs typeface="Segoe UI"/>
              </a:rPr>
              <a:t>User Enablement</a:t>
            </a:r>
          </a:p>
        </p:txBody>
      </p:sp>
      <p:sp>
        <p:nvSpPr>
          <p:cNvPr id="47" name="Rectangle: Rounded Corners 10">
            <a:extLst>
              <a:ext uri="{FF2B5EF4-FFF2-40B4-BE49-F238E27FC236}">
                <a16:creationId xmlns:a16="http://schemas.microsoft.com/office/drawing/2014/main" id="{F847D019-7414-F48F-459A-00EF3A7262BD}"/>
              </a:ext>
            </a:extLst>
          </p:cNvPr>
          <p:cNvSpPr/>
          <p:nvPr/>
        </p:nvSpPr>
        <p:spPr>
          <a:xfrm>
            <a:off x="809872" y="1460366"/>
            <a:ext cx="2412011"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Get ready</a:t>
            </a:r>
          </a:p>
        </p:txBody>
      </p:sp>
      <p:sp>
        <p:nvSpPr>
          <p:cNvPr id="53" name="TextBox 52">
            <a:extLst>
              <a:ext uri="{FF2B5EF4-FFF2-40B4-BE49-F238E27FC236}">
                <a16:creationId xmlns:a16="http://schemas.microsoft.com/office/drawing/2014/main" id="{61CF8440-EF44-9106-A64B-CEC3A31B0064}"/>
              </a:ext>
            </a:extLst>
          </p:cNvPr>
          <p:cNvSpPr txBox="1"/>
          <p:nvPr/>
        </p:nvSpPr>
        <p:spPr>
          <a:xfrm>
            <a:off x="743774" y="1974300"/>
            <a:ext cx="2623288" cy="1634294"/>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dirty="0">
                <a:solidFill>
                  <a:schemeClr val="tx1"/>
                </a:solidFill>
                <a:latin typeface="Segoe UI"/>
                <a:cs typeface="Segoe UI"/>
              </a:rPr>
              <a:t>Secure exec sponsorship, create AI Council, and define RAI principles</a:t>
            </a:r>
          </a:p>
          <a:p>
            <a:pPr lvl="0" algn="l">
              <a:spcAft>
                <a:spcPts val="600"/>
              </a:spcAft>
              <a:buClr>
                <a:srgbClr val="375EEC"/>
              </a:buClr>
              <a:defRPr/>
            </a:pPr>
            <a:r>
              <a:rPr lang="en-US" sz="1000" dirty="0">
                <a:solidFill>
                  <a:schemeClr val="tx1"/>
                </a:solidFill>
                <a:latin typeface="Segoe UI"/>
                <a:cs typeface="Segoe UI"/>
              </a:rPr>
              <a:t>Identify success owners, Champions, and early adopter cohorts</a:t>
            </a:r>
          </a:p>
          <a:p>
            <a:pPr algn="l">
              <a:spcAft>
                <a:spcPts val="600"/>
              </a:spcAft>
              <a:buClr>
                <a:srgbClr val="375EEC"/>
              </a:buClr>
              <a:defRPr/>
            </a:pPr>
            <a:r>
              <a:rPr lang="en-US" sz="1000" dirty="0">
                <a:solidFill>
                  <a:schemeClr val="tx1"/>
                </a:solidFill>
                <a:latin typeface="Segoe UI"/>
                <a:cs typeface="Segoe UI"/>
              </a:rPr>
              <a:t>Detail high value scenarios and personas</a:t>
            </a:r>
          </a:p>
          <a:p>
            <a:pPr algn="l">
              <a:spcAft>
                <a:spcPts val="600"/>
              </a:spcAft>
              <a:buClr>
                <a:srgbClr val="375EEC"/>
              </a:buClr>
              <a:defRPr/>
            </a:pPr>
            <a:r>
              <a:rPr lang="en-US" sz="1000" dirty="0">
                <a:solidFill>
                  <a:schemeClr val="tx1"/>
                </a:solidFill>
                <a:latin typeface="Segoe UI"/>
                <a:cs typeface="Segoe UI"/>
              </a:rPr>
              <a:t>Define success criteria, KPIs, and success measurement plan</a:t>
            </a:r>
          </a:p>
        </p:txBody>
      </p:sp>
      <p:sp>
        <p:nvSpPr>
          <p:cNvPr id="15" name="Rectangle: Rounded Corners 10">
            <a:extLst>
              <a:ext uri="{FF2B5EF4-FFF2-40B4-BE49-F238E27FC236}">
                <a16:creationId xmlns:a16="http://schemas.microsoft.com/office/drawing/2014/main" id="{AE96D985-94D5-D00D-0B75-C3EEA5C1BF3E}"/>
              </a:ext>
            </a:extLst>
          </p:cNvPr>
          <p:cNvSpPr/>
          <p:nvPr/>
        </p:nvSpPr>
        <p:spPr>
          <a:xfrm>
            <a:off x="3576583"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Onboard &amp; engage</a:t>
            </a:r>
          </a:p>
        </p:txBody>
      </p:sp>
      <p:sp>
        <p:nvSpPr>
          <p:cNvPr id="51" name="TextBox 50">
            <a:extLst>
              <a:ext uri="{FF2B5EF4-FFF2-40B4-BE49-F238E27FC236}">
                <a16:creationId xmlns:a16="http://schemas.microsoft.com/office/drawing/2014/main" id="{87DCB1E7-9236-1570-CF75-7CB1D2466330}"/>
              </a:ext>
            </a:extLst>
          </p:cNvPr>
          <p:cNvSpPr txBox="1"/>
          <p:nvPr/>
        </p:nvSpPr>
        <p:spPr>
          <a:xfrm>
            <a:off x="3486466" y="1974300"/>
            <a:ext cx="2639630"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Complete User Enablement Strategy training</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Define user experience and feedback strategy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Design and deploy training and engagement community (Center of Excellence/Champion Platform)</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Launch employee communications and Champion program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Onboard executives and user cohorts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Deliver user Champions and support staff training</a:t>
            </a:r>
          </a:p>
        </p:txBody>
      </p:sp>
      <p:sp>
        <p:nvSpPr>
          <p:cNvPr id="48" name="Rectangle: Rounded Corners 10">
            <a:extLst>
              <a:ext uri="{FF2B5EF4-FFF2-40B4-BE49-F238E27FC236}">
                <a16:creationId xmlns:a16="http://schemas.microsoft.com/office/drawing/2014/main" id="{511A9016-E708-AFAF-69E6-3525A5BC3D7F}"/>
              </a:ext>
            </a:extLst>
          </p:cNvPr>
          <p:cNvSpPr/>
          <p:nvPr/>
        </p:nvSpPr>
        <p:spPr>
          <a:xfrm>
            <a:off x="6343295"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Deliver impact</a:t>
            </a:r>
          </a:p>
        </p:txBody>
      </p:sp>
      <p:sp>
        <p:nvSpPr>
          <p:cNvPr id="52" name="TextBox 51">
            <a:extLst>
              <a:ext uri="{FF2B5EF4-FFF2-40B4-BE49-F238E27FC236}">
                <a16:creationId xmlns:a16="http://schemas.microsoft.com/office/drawing/2014/main" id="{DB8DC246-825C-77E5-213C-D13EC60690BD}"/>
              </a:ext>
            </a:extLst>
          </p:cNvPr>
          <p:cNvSpPr txBox="1"/>
          <p:nvPr/>
        </p:nvSpPr>
        <p:spPr>
          <a:xfrm>
            <a:off x="6274395" y="1974300"/>
            <a:ext cx="2601556" cy="2065181"/>
          </a:xfrm>
          <a:prstGeom prst="rect">
            <a:avLst/>
          </a:prstGeom>
          <a:noFill/>
        </p:spPr>
        <p:txBody>
          <a:bodyPr wrap="square" lIns="360000" tIns="146304" rIns="182880" bIns="146304" rtlCol="0" anchor="t">
            <a:spAutoFit/>
          </a:bodyPr>
          <a:lstStyle/>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Review success measures and user survey results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Conduct feedback and reporting analysis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Deliver extended training and adoption support</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Identify additional optimization scenarios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Iterate user experience strategy</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Gather and amplify success stories</a:t>
            </a:r>
          </a:p>
        </p:txBody>
      </p:sp>
      <p:sp>
        <p:nvSpPr>
          <p:cNvPr id="16" name="Rectangle: Rounded Corners 10">
            <a:extLst>
              <a:ext uri="{FF2B5EF4-FFF2-40B4-BE49-F238E27FC236}">
                <a16:creationId xmlns:a16="http://schemas.microsoft.com/office/drawing/2014/main" id="{2FDEB8FC-9173-97F5-476A-B908007B0644}"/>
              </a:ext>
            </a:extLst>
          </p:cNvPr>
          <p:cNvSpPr/>
          <p:nvPr/>
        </p:nvSpPr>
        <p:spPr>
          <a:xfrm>
            <a:off x="9104919"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Extend &amp; optimize</a:t>
            </a:r>
          </a:p>
        </p:txBody>
      </p:sp>
      <p:sp>
        <p:nvSpPr>
          <p:cNvPr id="50" name="TextBox 49">
            <a:extLst>
              <a:ext uri="{FF2B5EF4-FFF2-40B4-BE49-F238E27FC236}">
                <a16:creationId xmlns:a16="http://schemas.microsoft.com/office/drawing/2014/main" id="{B40029F2-6512-7F5F-50FE-F97AB63FF309}"/>
              </a:ext>
            </a:extLst>
          </p:cNvPr>
          <p:cNvSpPr txBox="1"/>
          <p:nvPr/>
        </p:nvSpPr>
        <p:spPr>
          <a:xfrm>
            <a:off x="9010567" y="1974300"/>
            <a:ext cx="2643864" cy="1634294"/>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Extend to new high value scenarios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Deliver business process transformation with Copilot Studio, plugins and connectors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Drive group and cross-organizational productivity and innovation</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Understand custom line of business opportunities</a:t>
            </a:r>
          </a:p>
        </p:txBody>
      </p:sp>
      <p:grpSp>
        <p:nvGrpSpPr>
          <p:cNvPr id="3" name="Group 2">
            <a:extLst>
              <a:ext uri="{FF2B5EF4-FFF2-40B4-BE49-F238E27FC236}">
                <a16:creationId xmlns:a16="http://schemas.microsoft.com/office/drawing/2014/main" id="{EBF067C9-D5C8-16F4-676E-7D7F272871AF}"/>
              </a:ext>
              <a:ext uri="{C183D7F6-B498-43B3-948B-1728B52AA6E4}">
                <adec:decorative xmlns:adec="http://schemas.microsoft.com/office/drawing/2017/decorative" val="1"/>
              </a:ext>
            </a:extLst>
          </p:cNvPr>
          <p:cNvGrpSpPr/>
          <p:nvPr/>
        </p:nvGrpSpPr>
        <p:grpSpPr>
          <a:xfrm>
            <a:off x="3607727" y="2120365"/>
            <a:ext cx="144000" cy="1894045"/>
            <a:chOff x="3607727" y="2120365"/>
            <a:chExt cx="144000" cy="1894045"/>
          </a:xfrm>
        </p:grpSpPr>
        <p:sp>
          <p:nvSpPr>
            <p:cNvPr id="56" name="Graphic 17" descr="Badge Tick1 with solid fill">
              <a:extLst>
                <a:ext uri="{FF2B5EF4-FFF2-40B4-BE49-F238E27FC236}">
                  <a16:creationId xmlns:a16="http://schemas.microsoft.com/office/drawing/2014/main" id="{FFF9F484-0E81-D69E-78F3-11EB1D3C2348}"/>
                </a:ext>
              </a:extLst>
            </p:cNvPr>
            <p:cNvSpPr>
              <a:spLocks noChangeAspect="1"/>
            </p:cNvSpPr>
            <p:nvPr/>
          </p:nvSpPr>
          <p:spPr>
            <a:xfrm>
              <a:off x="3607727" y="21203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7" name="Graphic 17" descr="Badge Tick1 with solid fill">
              <a:extLst>
                <a:ext uri="{FF2B5EF4-FFF2-40B4-BE49-F238E27FC236}">
                  <a16:creationId xmlns:a16="http://schemas.microsoft.com/office/drawing/2014/main" id="{A9FBCCCE-51CF-2836-9057-A88761CE0550}"/>
                </a:ext>
              </a:extLst>
            </p:cNvPr>
            <p:cNvSpPr>
              <a:spLocks noChangeAspect="1"/>
            </p:cNvSpPr>
            <p:nvPr/>
          </p:nvSpPr>
          <p:spPr>
            <a:xfrm>
              <a:off x="3607727" y="246679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8" name="Graphic 17" descr="Badge Tick1 with solid fill">
              <a:extLst>
                <a:ext uri="{FF2B5EF4-FFF2-40B4-BE49-F238E27FC236}">
                  <a16:creationId xmlns:a16="http://schemas.microsoft.com/office/drawing/2014/main" id="{04EB08D4-0BD2-237C-091C-D4F9F6E55ED9}"/>
                </a:ext>
              </a:extLst>
            </p:cNvPr>
            <p:cNvSpPr>
              <a:spLocks noChangeAspect="1"/>
            </p:cNvSpPr>
            <p:nvPr/>
          </p:nvSpPr>
          <p:spPr>
            <a:xfrm>
              <a:off x="3607727" y="282469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8" name="Graphic 17" descr="Badge Tick1 with solid fill">
              <a:extLst>
                <a:ext uri="{FF2B5EF4-FFF2-40B4-BE49-F238E27FC236}">
                  <a16:creationId xmlns:a16="http://schemas.microsoft.com/office/drawing/2014/main" id="{5E682B08-7D74-2331-88EC-8869553B6E19}"/>
                </a:ext>
              </a:extLst>
            </p:cNvPr>
            <p:cNvSpPr>
              <a:spLocks noChangeAspect="1"/>
            </p:cNvSpPr>
            <p:nvPr/>
          </p:nvSpPr>
          <p:spPr>
            <a:xfrm>
              <a:off x="3607727" y="33077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9" name="Graphic 17" descr="Badge Tick1 with solid fill">
              <a:extLst>
                <a:ext uri="{FF2B5EF4-FFF2-40B4-BE49-F238E27FC236}">
                  <a16:creationId xmlns:a16="http://schemas.microsoft.com/office/drawing/2014/main" id="{4F39D893-72F5-2233-E861-B5B4E6949EE6}"/>
                </a:ext>
              </a:extLst>
            </p:cNvPr>
            <p:cNvSpPr>
              <a:spLocks noChangeAspect="1"/>
            </p:cNvSpPr>
            <p:nvPr/>
          </p:nvSpPr>
          <p:spPr>
            <a:xfrm>
              <a:off x="3607727" y="366433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0" name="Graphic 17" descr="Badge Tick1 with solid fill">
              <a:extLst>
                <a:ext uri="{FF2B5EF4-FFF2-40B4-BE49-F238E27FC236}">
                  <a16:creationId xmlns:a16="http://schemas.microsoft.com/office/drawing/2014/main" id="{9A5F6C31-AFE7-E03B-34B2-263837E4CD4C}"/>
                </a:ext>
              </a:extLst>
            </p:cNvPr>
            <p:cNvSpPr>
              <a:spLocks noChangeAspect="1"/>
            </p:cNvSpPr>
            <p:nvPr/>
          </p:nvSpPr>
          <p:spPr>
            <a:xfrm>
              <a:off x="3607727" y="387041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4" name="Group 3">
            <a:extLst>
              <a:ext uri="{FF2B5EF4-FFF2-40B4-BE49-F238E27FC236}">
                <a16:creationId xmlns:a16="http://schemas.microsoft.com/office/drawing/2014/main" id="{E47E7656-6AC6-C993-8F97-BA9245AFEE30}"/>
              </a:ext>
              <a:ext uri="{C183D7F6-B498-43B3-948B-1728B52AA6E4}">
                <adec:decorative xmlns:adec="http://schemas.microsoft.com/office/drawing/2017/decorative" val="1"/>
              </a:ext>
            </a:extLst>
          </p:cNvPr>
          <p:cNvGrpSpPr/>
          <p:nvPr/>
        </p:nvGrpSpPr>
        <p:grpSpPr>
          <a:xfrm>
            <a:off x="6392154" y="2120365"/>
            <a:ext cx="144000" cy="1757667"/>
            <a:chOff x="6392154" y="2120365"/>
            <a:chExt cx="144000" cy="1757667"/>
          </a:xfrm>
        </p:grpSpPr>
        <p:sp>
          <p:nvSpPr>
            <p:cNvPr id="60" name="Graphic 17" descr="Badge Tick1 with solid fill">
              <a:extLst>
                <a:ext uri="{FF2B5EF4-FFF2-40B4-BE49-F238E27FC236}">
                  <a16:creationId xmlns:a16="http://schemas.microsoft.com/office/drawing/2014/main" id="{4267CFAE-E932-795F-DBFC-F8263D7E3C58}"/>
                </a:ext>
              </a:extLst>
            </p:cNvPr>
            <p:cNvSpPr>
              <a:spLocks noChangeAspect="1"/>
            </p:cNvSpPr>
            <p:nvPr/>
          </p:nvSpPr>
          <p:spPr>
            <a:xfrm>
              <a:off x="6392154" y="21203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3" name="Graphic 17" descr="Badge Tick1 with solid fill">
              <a:extLst>
                <a:ext uri="{FF2B5EF4-FFF2-40B4-BE49-F238E27FC236}">
                  <a16:creationId xmlns:a16="http://schemas.microsoft.com/office/drawing/2014/main" id="{2EF6F21A-75C7-B0D9-9717-81BFDDEE2453}"/>
                </a:ext>
              </a:extLst>
            </p:cNvPr>
            <p:cNvSpPr>
              <a:spLocks noChangeAspect="1"/>
            </p:cNvSpPr>
            <p:nvPr/>
          </p:nvSpPr>
          <p:spPr>
            <a:xfrm>
              <a:off x="6392154" y="246699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1" name="Graphic 17" descr="Badge Tick1 with solid fill">
              <a:extLst>
                <a:ext uri="{FF2B5EF4-FFF2-40B4-BE49-F238E27FC236}">
                  <a16:creationId xmlns:a16="http://schemas.microsoft.com/office/drawing/2014/main" id="{3216948E-0C39-5CF1-5787-8C5E76EB2777}"/>
                </a:ext>
              </a:extLst>
            </p:cNvPr>
            <p:cNvSpPr>
              <a:spLocks noChangeAspect="1"/>
            </p:cNvSpPr>
            <p:nvPr/>
          </p:nvSpPr>
          <p:spPr>
            <a:xfrm>
              <a:off x="6392154" y="282355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2" name="Graphic 17" descr="Badge Tick1 with solid fill">
              <a:extLst>
                <a:ext uri="{FF2B5EF4-FFF2-40B4-BE49-F238E27FC236}">
                  <a16:creationId xmlns:a16="http://schemas.microsoft.com/office/drawing/2014/main" id="{28643970-7D86-B137-043F-2814457A271C}"/>
                </a:ext>
              </a:extLst>
            </p:cNvPr>
            <p:cNvSpPr>
              <a:spLocks noChangeAspect="1"/>
            </p:cNvSpPr>
            <p:nvPr/>
          </p:nvSpPr>
          <p:spPr>
            <a:xfrm>
              <a:off x="6392154" y="316861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3" name="Graphic 17" descr="Badge Tick1 with solid fill">
              <a:extLst>
                <a:ext uri="{FF2B5EF4-FFF2-40B4-BE49-F238E27FC236}">
                  <a16:creationId xmlns:a16="http://schemas.microsoft.com/office/drawing/2014/main" id="{7682C5E5-05C8-29B5-96A1-691A0278937E}"/>
                </a:ext>
              </a:extLst>
            </p:cNvPr>
            <p:cNvSpPr>
              <a:spLocks noChangeAspect="1"/>
            </p:cNvSpPr>
            <p:nvPr/>
          </p:nvSpPr>
          <p:spPr>
            <a:xfrm>
              <a:off x="6392154" y="351941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4" name="Graphic 17" descr="Badge Tick1 with solid fill">
              <a:extLst>
                <a:ext uri="{FF2B5EF4-FFF2-40B4-BE49-F238E27FC236}">
                  <a16:creationId xmlns:a16="http://schemas.microsoft.com/office/drawing/2014/main" id="{B06A446C-5CA3-140D-B5FA-A55FC17F8CC7}"/>
                </a:ext>
              </a:extLst>
            </p:cNvPr>
            <p:cNvSpPr>
              <a:spLocks noChangeAspect="1"/>
            </p:cNvSpPr>
            <p:nvPr/>
          </p:nvSpPr>
          <p:spPr>
            <a:xfrm>
              <a:off x="6392154" y="373403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6" name="Group 5">
            <a:extLst>
              <a:ext uri="{FF2B5EF4-FFF2-40B4-BE49-F238E27FC236}">
                <a16:creationId xmlns:a16="http://schemas.microsoft.com/office/drawing/2014/main" id="{9AA47E0B-4271-DB9B-8450-D3B0E8ABFE18}"/>
              </a:ext>
              <a:ext uri="{C183D7F6-B498-43B3-948B-1728B52AA6E4}">
                <adec:decorative xmlns:adec="http://schemas.microsoft.com/office/drawing/2017/decorative" val="1"/>
              </a:ext>
            </a:extLst>
          </p:cNvPr>
          <p:cNvGrpSpPr/>
          <p:nvPr/>
        </p:nvGrpSpPr>
        <p:grpSpPr>
          <a:xfrm>
            <a:off x="9124825" y="2121264"/>
            <a:ext cx="144000" cy="1210776"/>
            <a:chOff x="9124825" y="2121264"/>
            <a:chExt cx="144000" cy="1210776"/>
          </a:xfrm>
        </p:grpSpPr>
        <p:sp>
          <p:nvSpPr>
            <p:cNvPr id="64" name="Graphic 17" descr="Badge Tick1 with solid fill">
              <a:extLst>
                <a:ext uri="{FF2B5EF4-FFF2-40B4-BE49-F238E27FC236}">
                  <a16:creationId xmlns:a16="http://schemas.microsoft.com/office/drawing/2014/main" id="{B2921611-D7A0-3016-2D57-F12CAC2F87B7}"/>
                </a:ext>
              </a:extLst>
            </p:cNvPr>
            <p:cNvSpPr>
              <a:spLocks noChangeAspect="1"/>
            </p:cNvSpPr>
            <p:nvPr/>
          </p:nvSpPr>
          <p:spPr>
            <a:xfrm>
              <a:off x="9124825" y="212126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7" name="Graphic 17" descr="Badge Tick1 with solid fill">
              <a:extLst>
                <a:ext uri="{FF2B5EF4-FFF2-40B4-BE49-F238E27FC236}">
                  <a16:creationId xmlns:a16="http://schemas.microsoft.com/office/drawing/2014/main" id="{AB2D934F-F4A5-C906-D700-EBD5882367BE}"/>
                </a:ext>
              </a:extLst>
            </p:cNvPr>
            <p:cNvSpPr>
              <a:spLocks noChangeAspect="1"/>
            </p:cNvSpPr>
            <p:nvPr/>
          </p:nvSpPr>
          <p:spPr>
            <a:xfrm>
              <a:off x="9124825" y="233986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8" name="Graphic 17" descr="Badge Tick1 with solid fill">
              <a:extLst>
                <a:ext uri="{FF2B5EF4-FFF2-40B4-BE49-F238E27FC236}">
                  <a16:creationId xmlns:a16="http://schemas.microsoft.com/office/drawing/2014/main" id="{F640AAA3-11D5-55D2-2D21-2553BFBD7112}"/>
                </a:ext>
              </a:extLst>
            </p:cNvPr>
            <p:cNvSpPr>
              <a:spLocks noChangeAspect="1"/>
            </p:cNvSpPr>
            <p:nvPr/>
          </p:nvSpPr>
          <p:spPr>
            <a:xfrm>
              <a:off x="9124825" y="283595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5" name="Graphic 17" descr="Badge Tick1 with solid fill">
              <a:extLst>
                <a:ext uri="{FF2B5EF4-FFF2-40B4-BE49-F238E27FC236}">
                  <a16:creationId xmlns:a16="http://schemas.microsoft.com/office/drawing/2014/main" id="{53F0EFB9-FAA2-CEC0-1877-BA0DEB0C8126}"/>
                </a:ext>
              </a:extLst>
            </p:cNvPr>
            <p:cNvSpPr>
              <a:spLocks noChangeAspect="1"/>
            </p:cNvSpPr>
            <p:nvPr/>
          </p:nvSpPr>
          <p:spPr>
            <a:xfrm>
              <a:off x="9124825" y="318804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2" name="Group 1">
            <a:extLst>
              <a:ext uri="{FF2B5EF4-FFF2-40B4-BE49-F238E27FC236}">
                <a16:creationId xmlns:a16="http://schemas.microsoft.com/office/drawing/2014/main" id="{E772AD2D-654E-4150-76EE-59912B2830EC}"/>
              </a:ext>
              <a:ext uri="{C183D7F6-B498-43B3-948B-1728B52AA6E4}">
                <adec:decorative xmlns:adec="http://schemas.microsoft.com/office/drawing/2017/decorative" val="1"/>
              </a:ext>
            </a:extLst>
          </p:cNvPr>
          <p:cNvGrpSpPr/>
          <p:nvPr/>
        </p:nvGrpSpPr>
        <p:grpSpPr>
          <a:xfrm>
            <a:off x="866616" y="2140477"/>
            <a:ext cx="145921" cy="1177211"/>
            <a:chOff x="866616" y="2140477"/>
            <a:chExt cx="145921" cy="1177211"/>
          </a:xfrm>
        </p:grpSpPr>
        <p:sp>
          <p:nvSpPr>
            <p:cNvPr id="54" name="Graphic 17" descr="Badge Tick1 with solid fill">
              <a:extLst>
                <a:ext uri="{FF2B5EF4-FFF2-40B4-BE49-F238E27FC236}">
                  <a16:creationId xmlns:a16="http://schemas.microsoft.com/office/drawing/2014/main" id="{96B6BEB7-6895-8D24-03E5-5183CB814939}"/>
                </a:ext>
              </a:extLst>
            </p:cNvPr>
            <p:cNvSpPr>
              <a:spLocks noChangeAspect="1"/>
            </p:cNvSpPr>
            <p:nvPr/>
          </p:nvSpPr>
          <p:spPr>
            <a:xfrm>
              <a:off x="868537" y="214047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5" name="Graphic 17" descr="Badge Tick1 with solid fill">
              <a:extLst>
                <a:ext uri="{FF2B5EF4-FFF2-40B4-BE49-F238E27FC236}">
                  <a16:creationId xmlns:a16="http://schemas.microsoft.com/office/drawing/2014/main" id="{6DC58316-0561-94E0-94FE-3520C2CB94AF}"/>
                </a:ext>
              </a:extLst>
            </p:cNvPr>
            <p:cNvSpPr>
              <a:spLocks noChangeAspect="1"/>
            </p:cNvSpPr>
            <p:nvPr/>
          </p:nvSpPr>
          <p:spPr>
            <a:xfrm>
              <a:off x="868537" y="248825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6" name="Graphic 17" descr="Badge Tick1 with solid fill">
              <a:extLst>
                <a:ext uri="{FF2B5EF4-FFF2-40B4-BE49-F238E27FC236}">
                  <a16:creationId xmlns:a16="http://schemas.microsoft.com/office/drawing/2014/main" id="{B257D5B1-BEFE-736D-C2F5-831F19DE9F8C}"/>
                </a:ext>
              </a:extLst>
            </p:cNvPr>
            <p:cNvSpPr>
              <a:spLocks noChangeAspect="1"/>
            </p:cNvSpPr>
            <p:nvPr/>
          </p:nvSpPr>
          <p:spPr>
            <a:xfrm>
              <a:off x="868537" y="28416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7" name="Graphic 17" descr="Badge Tick1 with solid fill">
              <a:extLst>
                <a:ext uri="{FF2B5EF4-FFF2-40B4-BE49-F238E27FC236}">
                  <a16:creationId xmlns:a16="http://schemas.microsoft.com/office/drawing/2014/main" id="{B687C5E9-1DFF-846D-8A57-EE2D4F4052D5}"/>
                </a:ext>
              </a:extLst>
            </p:cNvPr>
            <p:cNvSpPr>
              <a:spLocks noChangeAspect="1"/>
            </p:cNvSpPr>
            <p:nvPr/>
          </p:nvSpPr>
          <p:spPr>
            <a:xfrm>
              <a:off x="866616" y="317368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sp>
        <p:nvSpPr>
          <p:cNvPr id="87" name="Left Bracket 86">
            <a:extLst>
              <a:ext uri="{FF2B5EF4-FFF2-40B4-BE49-F238E27FC236}">
                <a16:creationId xmlns:a16="http://schemas.microsoft.com/office/drawing/2014/main" id="{764AFA39-EDCC-4E7C-7CB4-4D9F59014820}"/>
              </a:ext>
              <a:ext uri="{C183D7F6-B498-43B3-948B-1728B52AA6E4}">
                <adec:decorative xmlns:adec="http://schemas.microsoft.com/office/drawing/2017/decorative" val="1"/>
              </a:ext>
            </a:extLst>
          </p:cNvPr>
          <p:cNvSpPr/>
          <p:nvPr/>
        </p:nvSpPr>
        <p:spPr>
          <a:xfrm rot="16200000">
            <a:off x="6001223" y="-400944"/>
            <a:ext cx="185675" cy="9694092"/>
          </a:xfrm>
          <a:prstGeom prst="leftBracket">
            <a:avLst>
              <a:gd name="adj" fmla="val 81770"/>
            </a:avLst>
          </a:prstGeom>
          <a:ln w="19050">
            <a:solidFill>
              <a:srgbClr val="8661C5"/>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sp>
        <p:nvSpPr>
          <p:cNvPr id="88" name="Rectangle: Rounded Corners 10">
            <a:extLst>
              <a:ext uri="{FF2B5EF4-FFF2-40B4-BE49-F238E27FC236}">
                <a16:creationId xmlns:a16="http://schemas.microsoft.com/office/drawing/2014/main" id="{D84FACEE-C795-2BFB-711F-C0640710C614}"/>
              </a:ext>
            </a:extLst>
          </p:cNvPr>
          <p:cNvSpPr/>
          <p:nvPr/>
        </p:nvSpPr>
        <p:spPr>
          <a:xfrm>
            <a:off x="3341124" y="4369025"/>
            <a:ext cx="5505872" cy="33578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gradFill>
                  <a:gsLst>
                    <a:gs pos="0">
                      <a:srgbClr val="FFFFFF"/>
                    </a:gs>
                    <a:gs pos="100000">
                      <a:srgbClr val="FFFFFF"/>
                    </a:gs>
                  </a:gsLst>
                  <a:path path="circle">
                    <a:fillToRect l="100000" t="100000"/>
                  </a:path>
                </a:gradFill>
                <a:latin typeface="Segoe UI Semibold"/>
                <a:cs typeface="Segoe UI" panose="020B0502040204020203" pitchFamily="34" charset="0"/>
              </a:rPr>
              <a:t>Support continuous learning and optimization</a:t>
            </a:r>
          </a:p>
        </p:txBody>
      </p:sp>
      <p:sp>
        <p:nvSpPr>
          <p:cNvPr id="89" name="Rounded Rectangle 76">
            <a:extLst>
              <a:ext uri="{FF2B5EF4-FFF2-40B4-BE49-F238E27FC236}">
                <a16:creationId xmlns:a16="http://schemas.microsoft.com/office/drawing/2014/main" id="{51A923E4-342F-D212-794E-3454138FFFE9}"/>
              </a:ext>
              <a:ext uri="{C183D7F6-B498-43B3-948B-1728B52AA6E4}">
                <adec:decorative xmlns:adec="http://schemas.microsoft.com/office/drawing/2017/decorative" val="1"/>
              </a:ext>
            </a:extLst>
          </p:cNvPr>
          <p:cNvSpPr/>
          <p:nvPr/>
        </p:nvSpPr>
        <p:spPr bwMode="auto">
          <a:xfrm>
            <a:off x="672370" y="4768095"/>
            <a:ext cx="10982061" cy="1549164"/>
          </a:xfrm>
          <a:prstGeom prst="roundRect">
            <a:avLst>
              <a:gd name="adj" fmla="val 7452"/>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90" name="TextBox 89">
            <a:extLst>
              <a:ext uri="{FF2B5EF4-FFF2-40B4-BE49-F238E27FC236}">
                <a16:creationId xmlns:a16="http://schemas.microsoft.com/office/drawing/2014/main" id="{3F68422A-5F3B-263E-90E8-407EECD5AF26}"/>
              </a:ext>
            </a:extLst>
          </p:cNvPr>
          <p:cNvSpPr txBox="1"/>
          <p:nvPr/>
        </p:nvSpPr>
        <p:spPr>
          <a:xfrm rot="16200000">
            <a:off x="-109978" y="5291183"/>
            <a:ext cx="10875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i="0" u="none" strike="noStrike" kern="1200" cap="all" spc="300" normalizeH="0" baseline="0" noProof="0">
                <a:ln>
                  <a:noFill/>
                </a:ln>
                <a:solidFill>
                  <a:srgbClr val="0078D4"/>
                </a:solidFill>
                <a:effectLst/>
                <a:uLnTx/>
                <a:uFillTx/>
                <a:latin typeface="Segoe UI Semibold"/>
                <a:ea typeface="+mn-ea"/>
                <a:cs typeface="Segoe UI" panose="020B0502040204020203" pitchFamily="34" charset="0"/>
              </a:rPr>
              <a:t>Microsoft resources</a:t>
            </a:r>
          </a:p>
        </p:txBody>
      </p:sp>
      <p:pic>
        <p:nvPicPr>
          <p:cNvPr id="91" name="Picture 90">
            <a:extLst>
              <a:ext uri="{FF2B5EF4-FFF2-40B4-BE49-F238E27FC236}">
                <a16:creationId xmlns:a16="http://schemas.microsoft.com/office/drawing/2014/main" id="{CD3563B8-3380-ACE4-EF3C-853C9E81DD09}"/>
              </a:ext>
              <a:ext uri="{C183D7F6-B498-43B3-948B-1728B52AA6E4}">
                <adec:decorative xmlns:adec="http://schemas.microsoft.com/office/drawing/2017/decorative" val="1"/>
              </a:ext>
            </a:extLst>
          </p:cNvPr>
          <p:cNvPicPr>
            <a:picLocks noChangeAspect="1"/>
          </p:cNvPicPr>
          <p:nvPr/>
        </p:nvPicPr>
        <p:blipFill>
          <a:blip r:embed="rId3"/>
          <a:srcRect l="-244" t="513" r="16661" b="1640"/>
          <a:stretch/>
        </p:blipFill>
        <p:spPr>
          <a:xfrm>
            <a:off x="823813" y="5570347"/>
            <a:ext cx="955393" cy="551131"/>
          </a:xfrm>
          <a:prstGeom prst="roundRect">
            <a:avLst>
              <a:gd name="adj" fmla="val 8014"/>
            </a:avLst>
          </a:prstGeom>
          <a:ln w="3175">
            <a:solidFill>
              <a:schemeClr val="bg1">
                <a:lumMod val="50000"/>
              </a:schemeClr>
            </a:solidFill>
          </a:ln>
        </p:spPr>
      </p:pic>
      <p:pic>
        <p:nvPicPr>
          <p:cNvPr id="92" name="Picture 91">
            <a:extLst>
              <a:ext uri="{FF2B5EF4-FFF2-40B4-BE49-F238E27FC236}">
                <a16:creationId xmlns:a16="http://schemas.microsoft.com/office/drawing/2014/main" id="{3B79949C-2B75-E469-67C6-1097BCF710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91978" y="4846876"/>
            <a:ext cx="904022" cy="550912"/>
          </a:xfrm>
          <a:prstGeom prst="roundRect">
            <a:avLst>
              <a:gd name="adj" fmla="val 8014"/>
            </a:avLst>
          </a:prstGeom>
          <a:ln w="3175">
            <a:solidFill>
              <a:schemeClr val="bg1">
                <a:lumMod val="50000"/>
              </a:schemeClr>
            </a:solidFill>
          </a:ln>
        </p:spPr>
      </p:pic>
      <p:pic>
        <p:nvPicPr>
          <p:cNvPr id="93" name="Picture 92">
            <a:extLst>
              <a:ext uri="{FF2B5EF4-FFF2-40B4-BE49-F238E27FC236}">
                <a16:creationId xmlns:a16="http://schemas.microsoft.com/office/drawing/2014/main" id="{84C76693-1B2E-63BE-13F7-1D6C44EAB3F0}"/>
              </a:ext>
              <a:ext uri="{C183D7F6-B498-43B3-948B-1728B52AA6E4}">
                <adec:decorative xmlns:adec="http://schemas.microsoft.com/office/drawing/2017/decorative" val="1"/>
              </a:ext>
            </a:extLst>
          </p:cNvPr>
          <p:cNvPicPr>
            <a:picLocks noChangeAspect="1"/>
          </p:cNvPicPr>
          <p:nvPr/>
        </p:nvPicPr>
        <p:blipFill>
          <a:blip r:embed="rId5"/>
          <a:srcRect l="10448" t="2857" r="7463" b="4286"/>
          <a:stretch/>
        </p:blipFill>
        <p:spPr>
          <a:xfrm>
            <a:off x="5198532" y="5554379"/>
            <a:ext cx="890914" cy="527070"/>
          </a:xfrm>
          <a:prstGeom prst="roundRect">
            <a:avLst>
              <a:gd name="adj" fmla="val 8014"/>
            </a:avLst>
          </a:prstGeom>
          <a:ln w="3175">
            <a:solidFill>
              <a:schemeClr val="bg1">
                <a:lumMod val="50000"/>
              </a:schemeClr>
            </a:solidFill>
          </a:ln>
        </p:spPr>
      </p:pic>
      <p:sp>
        <p:nvSpPr>
          <p:cNvPr id="94" name="TextBox 93">
            <a:extLst>
              <a:ext uri="{FF2B5EF4-FFF2-40B4-BE49-F238E27FC236}">
                <a16:creationId xmlns:a16="http://schemas.microsoft.com/office/drawing/2014/main" id="{ACE77ACF-D970-E572-20FE-B32D7C2D9858}"/>
              </a:ext>
            </a:extLst>
          </p:cNvPr>
          <p:cNvSpPr txBox="1"/>
          <p:nvPr/>
        </p:nvSpPr>
        <p:spPr>
          <a:xfrm>
            <a:off x="1910677" y="4987303"/>
            <a:ext cx="3245523" cy="1094146"/>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200" b="1" dirty="0">
                <a:gradFill>
                  <a:gsLst>
                    <a:gs pos="0">
                      <a:srgbClr val="0078D4"/>
                    </a:gs>
                    <a:gs pos="100000">
                      <a:srgbClr val="0078D4"/>
                    </a:gs>
                  </a:gsLst>
                  <a:lin ang="0" scaled="1"/>
                </a:gradFill>
                <a:latin typeface="Segoe UI Semibold"/>
                <a:cs typeface="Segoe UI Semibold"/>
                <a:hlinkClick r:id="rId6">
                  <a:extLst>
                    <a:ext uri="{A12FA001-AC4F-418D-AE19-62706E023703}">
                      <ahyp:hlinkClr xmlns:ahyp="http://schemas.microsoft.com/office/drawing/2018/hyperlinkcolor" val="tx"/>
                    </a:ext>
                  </a:extLst>
                </a:hlinkClick>
              </a:rPr>
              <a:t>Microsoft Unified</a:t>
            </a:r>
            <a:endParaRPr lang="en-US" sz="1200" b="1" dirty="0">
              <a:gradFill>
                <a:gsLst>
                  <a:gs pos="0">
                    <a:srgbClr val="0078D4"/>
                  </a:gs>
                  <a:gs pos="100000">
                    <a:srgbClr val="0078D4"/>
                  </a:gs>
                </a:gsLst>
                <a:lin ang="0" scaled="1"/>
              </a:gradFill>
              <a:latin typeface="Segoe UI Semibold"/>
              <a:cs typeface="Segoe UI Semibold"/>
            </a:endParaRPr>
          </a:p>
          <a:p>
            <a:pPr algn="l">
              <a:spcAft>
                <a:spcPts val="900"/>
              </a:spcAft>
              <a:defRPr/>
            </a:pPr>
            <a:r>
              <a:rPr lang="en-US" sz="1000" dirty="0">
                <a:solidFill>
                  <a:schemeClr val="tx1"/>
                </a:solidFill>
                <a:cs typeface="Segoe UI"/>
              </a:rPr>
              <a:t>Unified unlocks the greatest value from your investment.</a:t>
            </a:r>
          </a:p>
          <a:p>
            <a:pPr algn="l">
              <a:spcAft>
                <a:spcPts val="900"/>
              </a:spcAft>
              <a:defRPr/>
            </a:pPr>
            <a:r>
              <a:rPr lang="en-US" sz="1200" b="1" dirty="0">
                <a:gradFill>
                  <a:gsLst>
                    <a:gs pos="0">
                      <a:srgbClr val="0078D4"/>
                    </a:gs>
                    <a:gs pos="100000">
                      <a:srgbClr val="0078D4"/>
                    </a:gs>
                  </a:gsLst>
                  <a:lin ang="0" scaled="1"/>
                </a:gradFill>
                <a:latin typeface="Segoe UI Semibold"/>
                <a:cs typeface="Segoe UI Semibold"/>
                <a:hlinkClick r:id="rId7">
                  <a:extLst>
                    <a:ext uri="{A12FA001-AC4F-418D-AE19-62706E023703}">
                      <ahyp:hlinkClr xmlns:ahyp="http://schemas.microsoft.com/office/drawing/2018/hyperlinkcolor" val="tx"/>
                    </a:ext>
                  </a:extLst>
                </a:hlinkClick>
              </a:rPr>
              <a:t>Microsoft FastTrack</a:t>
            </a:r>
            <a:endParaRPr lang="en-US" sz="1200" b="1" dirty="0">
              <a:gradFill>
                <a:gsLst>
                  <a:gs pos="0">
                    <a:srgbClr val="0078D4"/>
                  </a:gs>
                  <a:gs pos="100000">
                    <a:srgbClr val="0078D4"/>
                  </a:gs>
                </a:gsLst>
                <a:lin ang="0" scaled="1"/>
              </a:gradFill>
              <a:latin typeface="Segoe UI Semibold"/>
              <a:cs typeface="Segoe UI Semibold"/>
            </a:endParaRPr>
          </a:p>
          <a:p>
            <a:pPr algn="l">
              <a:spcAft>
                <a:spcPts val="900"/>
              </a:spcAft>
              <a:defRPr/>
            </a:pPr>
            <a:r>
              <a:rPr lang="en-US" sz="1000" dirty="0">
                <a:solidFill>
                  <a:schemeClr val="tx1"/>
                </a:solidFill>
                <a:cs typeface="Segoe UI"/>
              </a:rPr>
              <a:t>FastTrack is a Microsoft delivered benefit designed to help you deploy Microsoft 365.</a:t>
            </a:r>
          </a:p>
        </p:txBody>
      </p:sp>
      <p:sp>
        <p:nvSpPr>
          <p:cNvPr id="95" name="TextBox 94">
            <a:extLst>
              <a:ext uri="{FF2B5EF4-FFF2-40B4-BE49-F238E27FC236}">
                <a16:creationId xmlns:a16="http://schemas.microsoft.com/office/drawing/2014/main" id="{32334759-7B66-B45D-DB22-A4EAC873E32A}"/>
              </a:ext>
            </a:extLst>
          </p:cNvPr>
          <p:cNvSpPr txBox="1"/>
          <p:nvPr/>
        </p:nvSpPr>
        <p:spPr>
          <a:xfrm>
            <a:off x="6324664" y="4829837"/>
            <a:ext cx="5192266" cy="5586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200" b="1">
                <a:gradFill>
                  <a:gsLst>
                    <a:gs pos="0">
                      <a:srgbClr val="0078D4"/>
                    </a:gs>
                    <a:gs pos="100000">
                      <a:srgbClr val="0078D4"/>
                    </a:gs>
                  </a:gsLst>
                  <a:lin ang="0" scaled="1"/>
                </a:gradFill>
                <a:latin typeface="Segoe UI Semibold"/>
                <a:cs typeface="Segoe UI Semibold"/>
                <a:hlinkClick r:id="rId8">
                  <a:extLst>
                    <a:ext uri="{A12FA001-AC4F-418D-AE19-62706E023703}">
                      <ahyp:hlinkClr xmlns:ahyp="http://schemas.microsoft.com/office/drawing/2018/hyperlinkcolor" val="tx"/>
                    </a:ext>
                  </a:extLst>
                </a:hlinkClick>
              </a:rPr>
              <a:t>Microsoft Learn</a:t>
            </a:r>
          </a:p>
          <a:p>
            <a:pPr algn="l">
              <a:spcAft>
                <a:spcPts val="900"/>
              </a:spcAft>
              <a:defRPr/>
            </a:pPr>
            <a:r>
              <a:rPr lang="en-US" sz="1000">
                <a:solidFill>
                  <a:prstClr val="black"/>
                </a:solidFill>
                <a:latin typeface="Segoe UI"/>
                <a:cs typeface="Segoe UI"/>
              </a:rPr>
              <a:t>Build your skills across Microsoft products and services with industry leading online training and certification programs.</a:t>
            </a:r>
            <a:endParaRPr lang="en-US" sz="1000">
              <a:solidFill>
                <a:prstClr val="black"/>
              </a:solidFill>
              <a:cs typeface="Segoe UI"/>
            </a:endParaRPr>
          </a:p>
        </p:txBody>
      </p:sp>
      <p:sp>
        <p:nvSpPr>
          <p:cNvPr id="96" name="TextBox 95">
            <a:extLst>
              <a:ext uri="{FF2B5EF4-FFF2-40B4-BE49-F238E27FC236}">
                <a16:creationId xmlns:a16="http://schemas.microsoft.com/office/drawing/2014/main" id="{59D1293B-1C3E-10D2-1AAC-2C9A32F30658}"/>
              </a:ext>
            </a:extLst>
          </p:cNvPr>
          <p:cNvSpPr txBox="1"/>
          <p:nvPr/>
        </p:nvSpPr>
        <p:spPr>
          <a:xfrm>
            <a:off x="6324664" y="5469357"/>
            <a:ext cx="5269720" cy="6971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200" b="1">
                <a:gradFill>
                  <a:gsLst>
                    <a:gs pos="0">
                      <a:srgbClr val="0078D4"/>
                    </a:gs>
                    <a:gs pos="100000">
                      <a:srgbClr val="0078D4"/>
                    </a:gs>
                  </a:gsLst>
                  <a:lin ang="0" scaled="1"/>
                </a:gradFill>
                <a:latin typeface="Segoe UI Semibold"/>
                <a:cs typeface="Segoe UI Semibold"/>
                <a:hlinkClick r:id="rId9">
                  <a:extLst>
                    <a:ext uri="{A12FA001-AC4F-418D-AE19-62706E023703}">
                      <ahyp:hlinkClr xmlns:ahyp="http://schemas.microsoft.com/office/drawing/2018/hyperlinkcolor" val="tx"/>
                    </a:ext>
                  </a:extLst>
                </a:hlinkClick>
              </a:rPr>
              <a:t>Microsoft Adoption</a:t>
            </a:r>
          </a:p>
          <a:p>
            <a:pPr algn="l">
              <a:spcAft>
                <a:spcPts val="900"/>
              </a:spcAft>
              <a:defRPr/>
            </a:pPr>
            <a:r>
              <a:rPr lang="en-US" sz="1000">
                <a:solidFill>
                  <a:prstClr val="black"/>
                </a:solidFill>
                <a:cs typeface="Segoe UI"/>
              </a:rPr>
              <a:t>Resources to ensure you are delivering employee satisfaction and business value. Accelerate human change management with on-line resources, training and communities to make the most </a:t>
            </a:r>
            <a:r>
              <a:rPr kumimoji="0" lang="en-US" sz="1000" i="0" u="none" strike="noStrike" kern="1200" cap="none" spc="0" normalizeH="0" baseline="0" noProof="0">
                <a:ln>
                  <a:noFill/>
                </a:ln>
                <a:solidFill>
                  <a:srgbClr val="000000"/>
                </a:solidFill>
                <a:effectLst/>
                <a:uLnTx/>
                <a:uFillTx/>
                <a:cs typeface="Segoe UI"/>
              </a:rPr>
              <a:t>of </a:t>
            </a:r>
            <a:r>
              <a:rPr lang="en-US" sz="1000">
                <a:solidFill>
                  <a:srgbClr val="000000"/>
                </a:solidFill>
                <a:cs typeface="Segoe UI"/>
              </a:rPr>
              <a:t>your investment, all included with your subscription.</a:t>
            </a:r>
            <a:endParaRPr lang="en-US">
              <a:solidFill>
                <a:srgbClr val="000000"/>
              </a:solidFill>
              <a:cs typeface="Segoe UI"/>
            </a:endParaRPr>
          </a:p>
        </p:txBody>
      </p:sp>
      <p:pic>
        <p:nvPicPr>
          <p:cNvPr id="97" name="Picture 96">
            <a:extLst>
              <a:ext uri="{FF2B5EF4-FFF2-40B4-BE49-F238E27FC236}">
                <a16:creationId xmlns:a16="http://schemas.microsoft.com/office/drawing/2014/main" id="{E20E959E-4CF5-8FBA-5982-6403637DAE61}"/>
              </a:ext>
              <a:ext uri="{C183D7F6-B498-43B3-948B-1728B52AA6E4}">
                <adec:decorative xmlns:adec="http://schemas.microsoft.com/office/drawing/2017/decorative" val="1"/>
              </a:ext>
            </a:extLst>
          </p:cNvPr>
          <p:cNvPicPr>
            <a:picLocks noChangeAspect="1"/>
          </p:cNvPicPr>
          <p:nvPr/>
        </p:nvPicPr>
        <p:blipFill>
          <a:blip r:embed="rId10"/>
          <a:srcRect l="7538" t="55" r="8102" b="2032"/>
          <a:stretch/>
        </p:blipFill>
        <p:spPr>
          <a:xfrm>
            <a:off x="823813" y="4986206"/>
            <a:ext cx="950846" cy="493932"/>
          </a:xfrm>
          <a:prstGeom prst="roundRect">
            <a:avLst>
              <a:gd name="adj" fmla="val 8014"/>
            </a:avLst>
          </a:prstGeom>
          <a:ln w="3175">
            <a:solidFill>
              <a:schemeClr val="bg1">
                <a:lumMod val="50000"/>
              </a:schemeClr>
            </a:solidFill>
          </a:ln>
        </p:spPr>
      </p:pic>
    </p:spTree>
    <p:extLst>
      <p:ext uri="{BB962C8B-B14F-4D97-AF65-F5344CB8AC3E}">
        <p14:creationId xmlns:p14="http://schemas.microsoft.com/office/powerpoint/2010/main" val="357579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10.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324d2b90-11f2-4fdf-990a-54fa46247cf8" xsi:nil="true"/>
    <MCpostID xmlns="324d2b90-11f2-4fdf-990a-54fa46247cf8" xsi:nil="true"/>
    <MCpostdate xmlns="324d2b90-11f2-4fdf-990a-54fa46247cf8" xsi:nil="true"/>
    <_ip_UnifiedCompliancePolicyUIAction xmlns="http://schemas.microsoft.com/sharepoint/v3" xsi:nil="true"/>
    <Recipients xmlns="324d2b90-11f2-4fdf-990a-54fa46247cf8" xsi:nil="true"/>
    <_ip_UnifiedCompliancePolicyProperties xmlns="http://schemas.microsoft.com/sharepoint/v3" xsi:nil="true"/>
    <SharedWithUsers xmlns="b817b00b-f121-400f-976b-40959b1c7d14">
      <UserInfo>
        <DisplayName>Winnie Tran</DisplayName>
        <AccountId>27</AccountId>
        <AccountType/>
      </UserInfo>
      <UserInfo>
        <DisplayName>Melissa Lou</DisplayName>
        <AccountId>13</AccountId>
        <AccountType/>
      </UserInfo>
      <UserInfo>
        <DisplayName>Emily Wiersma</DisplayName>
        <AccountId>19</AccountId>
        <AccountType/>
      </UserInfo>
      <UserInfo>
        <DisplayName>SharingLinks.e443a2ef-e2e8-4bb0-a824-126619b30f16.Flexible.3c72bdf4-f6b8-4e8b-b8dd-be7066cc1582</DisplayName>
        <AccountId>37</AccountId>
        <AccountType/>
      </UserInfo>
      <UserInfo>
        <DisplayName>Solee Kim</DisplayName>
        <AccountId>18</AccountId>
        <AccountType/>
      </UserInfo>
      <UserInfo>
        <DisplayName>jcayab@microsoft.com</DisplayName>
        <AccountId>58</AccountId>
        <AccountType/>
      </UserInfo>
      <UserInfo>
        <DisplayName>SharingLinks.5f1302bb-ec38-4f74-98e0-52ad74f84ff3.Flexible.f9399f9e-5316-4fe9-8b79-06d6e7258cb3</DisplayName>
        <AccountId>49</AccountId>
        <AccountType/>
      </UserInfo>
      <UserInfo>
        <DisplayName>TUCU Support</DisplayName>
        <AccountId>11</AccountId>
        <AccountType/>
      </UserInfo>
      <UserInfo>
        <DisplayName>SharingLinks.cbe0cd16-6b92-4b76-9926-50658ab8f8de.OrganizationEdit.aa01a0ad-3e80-4ec3-8ab3-0782275ff1b3</DisplayName>
        <AccountId>1582</AccountId>
        <AccountType/>
      </UserInfo>
      <UserInfo>
        <DisplayName>SharingLinks.6c386cde-6294-4746-baa3-65b5b89f1e82.Flexible.f9f16e76-e6e7-4ac7-8d3d-c20427a1a9b4</DisplayName>
        <AccountId>1583</AccountId>
        <AccountType/>
      </UserInfo>
      <UserInfo>
        <DisplayName>SharingLinks.4c995c0b-56ed-4c69-b501-fe2bea3c4440.OrganizationView.4209f38e-834b-4d6d-b87c-65b8ed7516a5</DisplayName>
        <AccountId>1584</AccountId>
        <AccountType/>
      </UserInfo>
      <UserInfo>
        <DisplayName>Nishant Thacker</DisplayName>
        <AccountId>1585</AccountId>
        <AccountType/>
      </UserInfo>
      <UserInfo>
        <DisplayName>SharingLinks.9eb7b864-8f2f-4f34-a8ef-6104bb4b528e.Flexible.69f09c50-6fc4-492b-9bef-f5555b22bcba</DisplayName>
        <AccountId>67</AccountId>
        <AccountType/>
      </UserInfo>
      <UserInfo>
        <DisplayName>SharingLinks.782a3a3a-5e97-474c-b043-97d21f537a9c.Flexible.574717a2-a1a0-4717-be5a-57ff3ba14168</DisplayName>
        <AccountId>1586</AccountId>
        <AccountType/>
      </UserInfo>
      <UserInfo>
        <DisplayName>chi.lee@live.ca</DisplayName>
        <AccountId>32</AccountId>
        <AccountType/>
      </UserInfo>
      <UserInfo>
        <DisplayName>Mary Mirza</DisplayName>
        <AccountId>1587</AccountId>
        <AccountType/>
      </UserInfo>
      <UserInfo>
        <DisplayName>SharingLinks.17395a31-95c6-4bd5-a69f-2a6621feda56.Flexible.8627acc6-a918-4346-8868-5083f668276e</DisplayName>
        <AccountId>350</AccountId>
        <AccountType/>
      </UserInfo>
      <UserInfo>
        <DisplayName>SharingLinks.413b2c22-abf1-45f9-8f8e-496c964b775b.Flexible.7b2884e5-a30b-47f2-8047-00a261eff0c0</DisplayName>
        <AccountId>351</AccountId>
        <AccountType/>
      </UserInfo>
      <UserInfo>
        <DisplayName>SharingLinks.69984d32-1a8d-4273-9602-9f34827df940.Flexible.ef7bd186-c29f-4c29-a7e9-44adc4e45bc0</DisplayName>
        <AccountId>635</AccountId>
        <AccountType/>
      </UserInfo>
      <UserInfo>
        <DisplayName>SharingLinks.5668abe8-759e-4e12-8a97-7b9d2c715442.Flexible.015de7e0-99e0-41b3-a1bf-ec0aff3341df</DisplayName>
        <AccountId>1609</AccountId>
        <AccountType/>
      </UserInfo>
      <UserInfo>
        <DisplayName>SharingLinks.1f054df1-ca3a-4bc8-92ac-35a379ac5bef.Flexible.7d6d8c91-db8a-4e84-b8ca-8e333c18c86c</DisplayName>
        <AccountId>581</AccountId>
        <AccountType/>
      </UserInfo>
      <UserInfo>
        <DisplayName>SharingLinks.0af163dd-4628-4daf-b5ec-a8a2d104b40f.OrganizationView.403dd149-c241-4d84-a8c0-d259a398da30</DisplayName>
        <AccountId>675</AccountId>
        <AccountType/>
      </UserInfo>
      <UserInfo>
        <DisplayName>agoodrich@microsoft.com</DisplayName>
        <AccountId>452</AccountId>
        <AccountType/>
      </UserInfo>
      <UserInfo>
        <DisplayName>SharingLinks.35b16aff-e7af-4a00-b224-f53c675809e8.Flexible.73a17ea0-866b-41e3-96fa-507284a7dbd9</DisplayName>
        <AccountId>1610</AccountId>
        <AccountType/>
      </UserInfo>
      <UserInfo>
        <DisplayName>SharingLinks.c2bc5fe3-4101-4c28-b5dc-cbb7dd6086a4.Flexible.929b82e8-40b8-45d8-84ff-5405a4518447</DisplayName>
        <AccountId>621</AccountId>
        <AccountType/>
      </UserInfo>
      <UserInfo>
        <DisplayName>Trish Tinitigan</DisplayName>
        <AccountId>531</AccountId>
        <AccountType/>
      </UserInfo>
      <UserInfo>
        <DisplayName>SharingLinks.0018ece3-9c45-4e38-ab1c-f04d30dd17a6.Flexible.20cf4f87-9cd4-42a0-b832-a00323cf8ce3</DisplayName>
        <AccountId>1101</AccountId>
        <AccountType/>
      </UserInfo>
      <UserInfo>
        <DisplayName>SharingLinks.433d0158-7f18-4952-9223-87f6b9535e89.Flexible.40c2feaa-0002-48cc-b790-74973e7aed63</DisplayName>
        <AccountId>451</AccountId>
        <AccountType/>
      </UserInfo>
      <UserInfo>
        <DisplayName>SharingLinks.5a3a777d-9003-4081-9332-5dc8f5438b50.OrganizationView.308af056-13f6-41d7-834d-2741af73a2ca</DisplayName>
        <AccountId>87</AccountId>
        <AccountType/>
      </UserInfo>
      <UserInfo>
        <DisplayName>SharingLinks.1522a08c-905f-4e14-a683-61fa960b4573.OrganizationEdit.ab0ddc47-849d-46c4-bf8a-e0b6d39acc42</DisplayName>
        <AccountId>1611</AccountId>
        <AccountType/>
      </UserInfo>
      <UserInfo>
        <DisplayName>SharingLinks.066d2e9d-87c5-4418-bbe7-1bcf6f349c44.Flexible.fd964856-fa46-4786-9801-f8d9c34addb0</DisplayName>
        <AccountId>524</AccountId>
        <AccountType/>
      </UserInfo>
      <UserInfo>
        <DisplayName>SharingLinks.626c348f-9f17-4234-af07-ddc560edd3ba.Flexible.06f1d931-15c4-4fa2-aaaa-a888bbecea9e</DisplayName>
        <AccountId>101</AccountId>
        <AccountType/>
      </UserInfo>
      <UserInfo>
        <DisplayName>SharingLinks.76cda765-fb2e-466a-93e5-9474f63d6cc8.OrganizationEdit.2cad7b46-06fe-46a2-803b-04feedf53afb</DisplayName>
        <AccountId>354</AccountId>
        <AccountType/>
      </UserInfo>
      <UserInfo>
        <DisplayName>SharingLinks.9db16ba9-2985-44cf-9a56-80c0812dce59.Flexible.7cdd9526-0cf9-4f7e-b34a-840d833061fd</DisplayName>
        <AccountId>3062</AccountId>
        <AccountType/>
      </UserInfo>
      <UserInfo>
        <DisplayName>SharingLinks.62f98179-0d61-474c-9b67-df69ab7e63c7.Flexible.bfa1825c-95ba-4eb0-b45c-ef275ee99d4c</DisplayName>
        <AccountId>1607</AccountId>
        <AccountType/>
      </UserInfo>
      <UserInfo>
        <DisplayName>SharingLinks.e443a2ef-e2e8-4bb0-a824-126619b30f16.Flexible.9de046d4-b65c-4912-90db-9090bb72b5ab</DisplayName>
        <AccountId>38</AccountId>
        <AccountType/>
      </UserInfo>
      <UserInfo>
        <DisplayName>SharingLinks.b339158a-480d-42f9-85bb-b988137a8b73.Flexible.cb2e9729-7d36-40a0-bd2e-ac444bca52e7</DisplayName>
        <AccountId>3084</AccountId>
        <AccountType/>
      </UserInfo>
      <UserInfo>
        <DisplayName>SharingLinks.f968f779-2261-4bc8-a038-b6004575c80f.Flexible.6f504703-8692-44ca-a427-8d7ae00a96d3</DisplayName>
        <AccountId>3094</AccountId>
        <AccountType/>
      </UserInfo>
      <UserInfo>
        <DisplayName>SharingLinks.6d6d9ed9-1448-4cc0-b2cb-59def0fccf53.Flexible.51bb709b-bbb7-4d65-9435-388b5cc8c17f</DisplayName>
        <AccountId>343</AccountId>
        <AccountType/>
      </UserInfo>
      <UserInfo>
        <DisplayName>SharingLinks.a5982b63-2afe-4129-88fd-ea3690fb3057.Flexible.05c91ad2-d504-4309-a36c-7a8b90b60457</DisplayName>
        <AccountId>73</AccountId>
        <AccountType/>
      </UserInfo>
      <UserInfo>
        <DisplayName>SharingLinks.14ef1911-9c82-4928-9950-1dc276d71dd6.Flexible.2cd72ade-4d9d-4f68-a03d-5b4d61fceb9e</DisplayName>
        <AccountId>70</AccountId>
        <AccountType/>
      </UserInfo>
      <UserInfo>
        <DisplayName>SharingLinks.141f1ecf-9e97-4244-9c01-ffd05e34e640.Flexible.d32a8ba5-df00-4e0a-8a02-c9c30a9be1f1</DisplayName>
        <AccountId>3090</AccountId>
        <AccountType/>
      </UserInfo>
      <UserInfo>
        <DisplayName>tomer.wasserman@astrazeneca.com</DisplayName>
        <AccountId>34</AccountId>
        <AccountType/>
      </UserInfo>
      <UserInfo>
        <DisplayName>Liz Hess (NAYAMODE INC.)</DisplayName>
        <AccountId>5781</AccountId>
        <AccountType/>
      </UserInfo>
      <UserInfo>
        <DisplayName>Cynthia Johnson</DisplayName>
        <AccountId>5780</AccountId>
        <AccountType/>
      </UserInfo>
      <UserInfo>
        <DisplayName>Olga Gordon</DisplayName>
        <AccountId>5821</AccountId>
        <AccountType/>
      </UserInfo>
      <UserInfo>
        <DisplayName>Stephanie Torres</DisplayName>
        <AccountId>5005</AccountId>
        <AccountType/>
      </UserInfo>
      <UserInfo>
        <DisplayName>Nicole Lew</DisplayName>
        <AccountId>5811</AccountId>
        <AccountType/>
      </UserInfo>
      <UserInfo>
        <DisplayName>Chris DePalma</DisplayName>
        <AccountId>5823</AccountId>
        <AccountType/>
      </UserInfo>
      <UserInfo>
        <DisplayName>Eric Van Aelstyn</DisplayName>
        <AccountId>5825</AccountId>
        <AccountType/>
      </UserInfo>
      <UserInfo>
        <DisplayName>Karen Wong-Duncan (KWD)</DisplayName>
        <AccountId>5826</AccountId>
        <AccountType/>
      </UserInfo>
      <UserInfo>
        <DisplayName>cathask</DisplayName>
        <AccountId>5824</AccountId>
        <AccountType/>
      </UserInfo>
      <UserInfo>
        <DisplayName>urielr</DisplayName>
        <AccountId>5832</AccountId>
        <AccountType/>
      </UserInfo>
    </SharedWithUsers>
    <lcf76f155ced4ddcb4097134ff3c332f xmlns="324d2b90-11f2-4fdf-990a-54fa46247cf8">
      <Terms xmlns="http://schemas.microsoft.com/office/infopath/2007/PartnerControls"/>
    </lcf76f155ced4ddcb4097134ff3c332f>
    <TaxCatchAll xmlns="b817b00b-f121-400f-976b-40959b1c7d1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0" ma:contentTypeDescription="Create a new document." ma:contentTypeScope="" ma:versionID="cb9345eb3893610c45717ec70d2b3801">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323b0e0f0e8756d44652f1531627ebfa"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00540D-6111-4247-98F5-E37D871F6AB7}">
  <ds:schemaRefs>
    <ds:schemaRef ds:uri="http://schemas.microsoft.com/sharepoint/v3/contenttype/forms"/>
  </ds:schemaRefs>
</ds:datastoreItem>
</file>

<file path=customXml/itemProps2.xml><?xml version="1.0" encoding="utf-8"?>
<ds:datastoreItem xmlns:ds="http://schemas.openxmlformats.org/officeDocument/2006/customXml" ds:itemID="{02980734-332B-4342-BC84-7C9DB953D59D}">
  <ds:schemaRefs>
    <ds:schemaRef ds:uri="http://schemas.microsoft.com/office/2006/documentManagement/types"/>
    <ds:schemaRef ds:uri="http://purl.org/dc/elements/1.1/"/>
    <ds:schemaRef ds:uri="b817b00b-f121-400f-976b-40959b1c7d14"/>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metadata/properties"/>
    <ds:schemaRef ds:uri="324d2b90-11f2-4fdf-990a-54fa46247cf8"/>
    <ds:schemaRef ds:uri="http://schemas.microsoft.com/sharepoint/v3"/>
    <ds:schemaRef ds:uri="http://purl.org/dc/terms/"/>
  </ds:schemaRefs>
</ds:datastoreItem>
</file>

<file path=customXml/itemProps3.xml><?xml version="1.0" encoding="utf-8"?>
<ds:datastoreItem xmlns:ds="http://schemas.openxmlformats.org/officeDocument/2006/customXml" ds:itemID="{BBB86252-6A3C-4E62-AC6F-BC7E88B99E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15565</Words>
  <Application>Microsoft Office PowerPoint</Application>
  <PresentationFormat>Widescreen</PresentationFormat>
  <Paragraphs>1402</Paragraphs>
  <Slides>73</Slides>
  <Notes>73</Notes>
  <HiddenSlides>1</HiddenSlides>
  <MMClips>1</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LIGHT MODE</vt:lpstr>
      <vt:lpstr>Speaker notes</vt:lpstr>
      <vt:lpstr>Microsoft 365 Copilot Chat User Enablement Guide</vt:lpstr>
      <vt:lpstr>Table of contents</vt:lpstr>
      <vt:lpstr>The journey to becoming AI powered</vt:lpstr>
      <vt:lpstr>Why does user enablement matter?</vt:lpstr>
      <vt:lpstr>Microsoft 365 Copilot implementation</vt:lpstr>
      <vt:lpstr>Essentials for Copilot  user enablement success</vt:lpstr>
      <vt:lpstr>Implementation overview</vt:lpstr>
      <vt:lpstr>Copilot for Microsoft 365 Readiness checklist and key resources</vt:lpstr>
      <vt:lpstr>Implementation project summary</vt:lpstr>
      <vt:lpstr>Evaluate your  user enablement capabilities</vt:lpstr>
      <vt:lpstr>Accelerate your AI workforce transformation</vt:lpstr>
      <vt:lpstr>Get ready</vt:lpstr>
      <vt:lpstr>Who should be involved in your adoption effort?</vt:lpstr>
      <vt:lpstr>Secure exec sponsorship</vt:lpstr>
      <vt:lpstr>Complete Stakeholder Engagement Worksheet</vt:lpstr>
      <vt:lpstr>Utilize stakeholder management lifecycle</vt:lpstr>
      <vt:lpstr>Understand and assess stakeholder relationships </vt:lpstr>
      <vt:lpstr>Shared planning with Technical Readiness Team</vt:lpstr>
      <vt:lpstr>Identify your team members</vt:lpstr>
      <vt:lpstr>User Enablement Team model</vt:lpstr>
      <vt:lpstr>A cross-functional and multidisciplinary body</vt:lpstr>
      <vt:lpstr>Rules Responsible AI Standard</vt:lpstr>
      <vt:lpstr>Copilot brings AI value across roles and lines of business</vt:lpstr>
      <vt:lpstr>The Standard’s goals at-a-glance</vt:lpstr>
      <vt:lpstr>Onboard &amp; engage</vt:lpstr>
      <vt:lpstr>Craft a user experience strategy</vt:lpstr>
      <vt:lpstr>Understanding the user journey</vt:lpstr>
      <vt:lpstr>Keys to user enablement success</vt:lpstr>
      <vt:lpstr>Build your Community of Practice with Viva Engage</vt:lpstr>
      <vt:lpstr>Create or extend your Champion program</vt:lpstr>
      <vt:lpstr>Who are Champions?</vt:lpstr>
      <vt:lpstr>Build a sustainable Champions community</vt:lpstr>
      <vt:lpstr>Five steps to developing  a Champions community</vt:lpstr>
      <vt:lpstr>The Champions program checklist</vt:lpstr>
      <vt:lpstr>Branding your Champion program</vt:lpstr>
      <vt:lpstr>Make a difference Become a Champion</vt:lpstr>
      <vt:lpstr>Identify and prioritize your scenarios</vt:lpstr>
      <vt:lpstr>AI transformation roadmap</vt:lpstr>
      <vt:lpstr>Functional scenario guidance</vt:lpstr>
      <vt:lpstr>Creativity scenario examples</vt:lpstr>
      <vt:lpstr>Productivity scenario examples</vt:lpstr>
      <vt:lpstr>Skills scenario examples</vt:lpstr>
      <vt:lpstr>Build your communications plan</vt:lpstr>
      <vt:lpstr>Objective:  Build daily AI habits and employee satisfaction</vt:lpstr>
      <vt:lpstr>Lay the foundation for continuous learning and an intelligent progression of AI skills</vt:lpstr>
      <vt:lpstr>Engage your users</vt:lpstr>
      <vt:lpstr>Top 10 to try first with Microsoft 365 Copilot Chat </vt:lpstr>
      <vt:lpstr>Copilot resources on Microsoft Adoption</vt:lpstr>
      <vt:lpstr>Skilling experiences</vt:lpstr>
      <vt:lpstr>Copilot Academy</vt:lpstr>
      <vt:lpstr>Copilot Communities</vt:lpstr>
      <vt:lpstr>Bookmark Microsoft enablement resources</vt:lpstr>
      <vt:lpstr>Deliver Impact</vt:lpstr>
      <vt:lpstr>Review  success criteria</vt:lpstr>
      <vt:lpstr>Review your progress The enablement outcomes matrix</vt:lpstr>
      <vt:lpstr>Enablement outcome examples</vt:lpstr>
      <vt:lpstr>Share with technical team and stakeholders</vt:lpstr>
      <vt:lpstr>Service Health Reviews (SHR) components</vt:lpstr>
      <vt:lpstr>Copilot Dashboard</vt:lpstr>
      <vt:lpstr>Extend &amp; optimize</vt:lpstr>
      <vt:lpstr>Extended view: Designing scenarios using the  Modern Collaboration Architecture (MOCA) Framework</vt:lpstr>
      <vt:lpstr>What are agents? </vt:lpstr>
      <vt:lpstr>Choose your path</vt:lpstr>
      <vt:lpstr>Start with a pre-built agent</vt:lpstr>
      <vt:lpstr>Agents in Microsoft 365</vt:lpstr>
      <vt:lpstr>Researcher</vt:lpstr>
      <vt:lpstr>Analyst</vt:lpstr>
      <vt:lpstr>Agent Store</vt:lpstr>
      <vt:lpstr>Microsoft investments to accelerate your time to value</vt:lpstr>
      <vt:lpstr>Microsoft 365 Copilot</vt:lpstr>
      <vt:lpstr>Links to learn more (1 of 2)</vt:lpstr>
      <vt:lpstr>Links to learn more (2 of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2</cp:revision>
  <dcterms:created xsi:type="dcterms:W3CDTF">2025-09-12T16:29:39Z</dcterms:created>
  <dcterms:modified xsi:type="dcterms:W3CDTF">2025-10-14T17:15:27Z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SetDate">
    <vt:lpwstr>2024-02-27T22:13:08Z</vt:lpwstr>
  </property>
  <property fmtid="{D5CDD505-2E9C-101B-9397-08002B2CF9AE}" pid="3" name="MSIP_Label_f42aa342-8706-4288-bd11-ebb85995028c_ContentBits">
    <vt:lpwstr>0</vt:lpwstr>
  </property>
  <property fmtid="{D5CDD505-2E9C-101B-9397-08002B2CF9AE}" pid="4" name="MediaServiceImageTags">
    <vt:lpwstr/>
  </property>
  <property fmtid="{D5CDD505-2E9C-101B-9397-08002B2CF9AE}" pid="5" name="MSIP_Label_f42aa342-8706-4288-bd11-ebb85995028c_ActionId">
    <vt:lpwstr>b119bb74-10e8-41bb-8974-fe16335588e8</vt:lpwstr>
  </property>
  <property fmtid="{D5CDD505-2E9C-101B-9397-08002B2CF9AE}" pid="6" name="MSIP_Label_f42aa342-8706-4288-bd11-ebb85995028c_Name">
    <vt:lpwstr>Internal</vt:lpwstr>
  </property>
  <property fmtid="{D5CDD505-2E9C-101B-9397-08002B2CF9AE}" pid="7" name="AuthorIds_UIVersion_512">
    <vt:lpwstr>12</vt:lpwstr>
  </property>
  <property fmtid="{D5CDD505-2E9C-101B-9397-08002B2CF9AE}" pid="8" name="ContentTypeId">
    <vt:lpwstr>0x010100CAB4D63BEF6CE74A98DE71B79A4EFA2E</vt:lpwstr>
  </property>
  <property fmtid="{D5CDD505-2E9C-101B-9397-08002B2CF9AE}" pid="9" name="TemplateUrl">
    <vt:lpwstr/>
  </property>
  <property fmtid="{D5CDD505-2E9C-101B-9397-08002B2CF9AE}" pid="10" name="xd_ProgID">
    <vt:lpwstr/>
  </property>
  <property fmtid="{D5CDD505-2E9C-101B-9397-08002B2CF9AE}" pid="11" name="AuthorIds_UIVersion_3584">
    <vt:lpwstr>12</vt:lpwstr>
  </property>
  <property fmtid="{D5CDD505-2E9C-101B-9397-08002B2CF9AE}" pid="12" name="MSIP_Label_f42aa342-8706-4288-bd11-ebb85995028c_Enabled">
    <vt:lpwstr>true</vt:lpwstr>
  </property>
  <property fmtid="{D5CDD505-2E9C-101B-9397-08002B2CF9AE}" pid="13" name="_ExtendedDescription">
    <vt:lpwstr/>
  </property>
  <property fmtid="{D5CDD505-2E9C-101B-9397-08002B2CF9AE}" pid="14" name="Order">
    <vt:lpwstr>8200.00000000000</vt:lpwstr>
  </property>
  <property fmtid="{D5CDD505-2E9C-101B-9397-08002B2CF9AE}" pid="15" name="ComplianceAssetId">
    <vt:lpwstr/>
  </property>
  <property fmtid="{D5CDD505-2E9C-101B-9397-08002B2CF9AE}" pid="16" name="AuthorIds_UIVersion_41472">
    <vt:lpwstr>12</vt:lpwstr>
  </property>
  <property fmtid="{D5CDD505-2E9C-101B-9397-08002B2CF9AE}" pid="17" name="MSIP_Label_f42aa342-8706-4288-bd11-ebb85995028c_Method">
    <vt:lpwstr>Standard</vt:lpwstr>
  </property>
  <property fmtid="{D5CDD505-2E9C-101B-9397-08002B2CF9AE}" pid="18" name="xd_Signature">
    <vt:lpwstr/>
  </property>
  <property fmtid="{D5CDD505-2E9C-101B-9397-08002B2CF9AE}" pid="19" name="MSIP_Label_f42aa342-8706-4288-bd11-ebb85995028c_SiteId">
    <vt:lpwstr>a5a9530b-9623-4712-8f71-f7cb8dfe5b51</vt:lpwstr>
  </property>
  <property fmtid="{D5CDD505-2E9C-101B-9397-08002B2CF9AE}" pid="20" name="TriggerFlowInfo">
    <vt:lpwstr/>
  </property>
</Properties>
</file>