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sldIdLst>
    <p:sldId id="2147483575" r:id="rId5"/>
    <p:sldId id="259" r:id="rId6"/>
    <p:sldId id="2147483574" r:id="rId7"/>
    <p:sldId id="2147483576" r:id="rId8"/>
    <p:sldId id="2147483578" r:id="rId9"/>
    <p:sldId id="264" r:id="rId10"/>
    <p:sldId id="295" r:id="rId11"/>
    <p:sldId id="266" r:id="rId12"/>
    <p:sldId id="2147483582" r:id="rId13"/>
    <p:sldId id="2147483627" r:id="rId14"/>
    <p:sldId id="214748353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Content" id="{7F2E6850-0F6F-4563-A5C2-68E7ED5BEF03}">
          <p14:sldIdLst>
            <p14:sldId id="2147483575"/>
            <p14:sldId id="259"/>
            <p14:sldId id="2147483574"/>
            <p14:sldId id="2147483576"/>
            <p14:sldId id="2147483578"/>
            <p14:sldId id="264"/>
          </p14:sldIdLst>
        </p14:section>
        <p14:section name="AI solving business challenges" id="{5FBC33C3-FC6C-4697-B23C-EADE7058D05E}">
          <p14:sldIdLst>
            <p14:sldId id="295"/>
            <p14:sldId id="266"/>
            <p14:sldId id="2147483582"/>
            <p14:sldId id="2147483627"/>
            <p14:sldId id="214748353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02B80E-149C-7DFD-4E8D-3782118F40E7}" name="Alicia Peterson (NAYAMODE INC)" initials="AI" userId="S::v-petersonal@microsoft.com::f8898314-5523-4930-acf0-2b563b2b4dc9" providerId="AD"/>
  <p188:author id="{510D8F14-A022-0A99-8116-51D39974EA9F}" name="Anne Fernando" initials="" userId="S::anfern@microsoft.com::c02b9aa4-0131-48a6-ac5f-35d8d38dc7d1" providerId="AD"/>
  <p188:author id="{A0133322-5430-89DD-48D1-2208B2A589F4}" name="Tatiana Arventi" initials="" userId="S::taarvent@microsoft.com::d5efc3fa-213d-4fa8-a527-8b0cbd5eb2f6" providerId="AD"/>
  <p188:author id="{B99A4F76-F870-5C8E-B9A6-8F59583331D1}" name="Candice Carr (CELA)" initials="C(" userId="S::cancar@microsoft.com::79050f3f-07dc-4a1c-9656-1a3bc9003d5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DF6F2"/>
    <a:srgbClr val="ECF0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243192-D0D2-43EC-AAE0-D4AF5FA77C12}" v="1" dt="2026-03-26T01:04:37.4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543" autoAdjust="0"/>
    <p:restoredTop sz="92056" autoAdjust="0"/>
  </p:normalViewPr>
  <p:slideViewPr>
    <p:cSldViewPr snapToGrid="0">
      <p:cViewPr varScale="1">
        <p:scale>
          <a:sx n="108" d="100"/>
          <a:sy n="108" d="100"/>
        </p:scale>
        <p:origin x="106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yl Schaal (SYNAXIS CORPORATION)" userId="a951ecaa-969a-4477-a8c9-df0dfa026182" providerId="ADAL" clId="{D0AAE726-D89D-4154-A647-415333C730E1}"/>
    <pc:docChg chg="custSel addSld delSld modSld modSection">
      <pc:chgData name="Daryl Schaal (SYNAXIS CORPORATION)" userId="a951ecaa-969a-4477-a8c9-df0dfa026182" providerId="ADAL" clId="{D0AAE726-D89D-4154-A647-415333C730E1}" dt="2026-03-06T19:08:21.554" v="17" actId="20577"/>
      <pc:docMkLst>
        <pc:docMk/>
      </pc:docMkLst>
      <pc:sldChg chg="modSp add mod modNotesTx">
        <pc:chgData name="Daryl Schaal (SYNAXIS CORPORATION)" userId="a951ecaa-969a-4477-a8c9-df0dfa026182" providerId="ADAL" clId="{D0AAE726-D89D-4154-A647-415333C730E1}" dt="2026-03-05T19:42:21.913" v="6" actId="6549"/>
        <pc:sldMkLst>
          <pc:docMk/>
          <pc:sldMk cId="4224477875" sldId="266"/>
        </pc:sldMkLst>
        <pc:spChg chg="mod">
          <ac:chgData name="Daryl Schaal (SYNAXIS CORPORATION)" userId="a951ecaa-969a-4477-a8c9-df0dfa026182" providerId="ADAL" clId="{D0AAE726-D89D-4154-A647-415333C730E1}" dt="2026-03-05T19:41:55.755" v="4" actId="27636"/>
          <ac:spMkLst>
            <pc:docMk/>
            <pc:sldMk cId="4224477875" sldId="266"/>
            <ac:spMk id="6" creationId="{8750FF3E-3FAA-BD22-8630-1DEA7B50E937}"/>
          </ac:spMkLst>
        </pc:spChg>
      </pc:sldChg>
      <pc:sldChg chg="modSp add mod modNotesTx">
        <pc:chgData name="Daryl Schaal (SYNAXIS CORPORATION)" userId="a951ecaa-969a-4477-a8c9-df0dfa026182" providerId="ADAL" clId="{D0AAE726-D89D-4154-A647-415333C730E1}" dt="2026-03-06T19:08:21.554" v="17" actId="20577"/>
        <pc:sldMkLst>
          <pc:docMk/>
          <pc:sldMk cId="466407569" sldId="295"/>
        </pc:sldMkLst>
        <pc:spChg chg="mod">
          <ac:chgData name="Daryl Schaal (SYNAXIS CORPORATION)" userId="a951ecaa-969a-4477-a8c9-df0dfa026182" providerId="ADAL" clId="{D0AAE726-D89D-4154-A647-415333C730E1}" dt="2026-03-06T19:08:21.554" v="17" actId="20577"/>
          <ac:spMkLst>
            <pc:docMk/>
            <pc:sldMk cId="466407569" sldId="295"/>
            <ac:spMk id="35" creationId="{EC198095-93BC-A997-CB7B-CA593127D13D}"/>
          </ac:spMkLst>
        </pc:spChg>
      </pc:sldChg>
      <pc:sldMasterChg chg="delSldLayout">
        <pc:chgData name="Daryl Schaal (SYNAXIS CORPORATION)" userId="a951ecaa-969a-4477-a8c9-df0dfa026182" providerId="ADAL" clId="{D0AAE726-D89D-4154-A647-415333C730E1}" dt="2026-03-05T19:41:34.637" v="2" actId="47"/>
        <pc:sldMasterMkLst>
          <pc:docMk/>
          <pc:sldMasterMk cId="4138120461" sldId="2147483660"/>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3FF63-610F-484B-9D3F-BE8CD320C656}" type="datetimeFigureOut">
              <a:rPr lang="en-GB" smtClean="0"/>
              <a:t>25/03/2026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99D2AD-30B8-41F3-8A8A-57D6E61D538D}" type="slidenum">
              <a:rPr lang="en-GB" smtClean="0"/>
              <a:t>‹#›</a:t>
            </a:fld>
            <a:endParaRPr lang="en-GB"/>
          </a:p>
        </p:txBody>
      </p:sp>
    </p:spTree>
    <p:extLst>
      <p:ext uri="{BB962C8B-B14F-4D97-AF65-F5344CB8AC3E}">
        <p14:creationId xmlns:p14="http://schemas.microsoft.com/office/powerpoint/2010/main" val="3695145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699D2AD-30B8-41F3-8A8A-57D6E61D538D}" type="slidenum">
              <a:rPr lang="en-GB" smtClean="0"/>
              <a:t>1</a:t>
            </a:fld>
            <a:endParaRPr lang="en-GB"/>
          </a:p>
        </p:txBody>
      </p:sp>
    </p:spTree>
    <p:extLst>
      <p:ext uri="{BB962C8B-B14F-4D97-AF65-F5344CB8AC3E}">
        <p14:creationId xmlns:p14="http://schemas.microsoft.com/office/powerpoint/2010/main" val="535380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00AF9-7D11-C7A7-65F2-6062D701D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D23FE-875C-031E-5C1C-A0228CE2B9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386FD-02FC-B2A1-0A8B-C48EABAF29A5}"/>
              </a:ext>
            </a:extLst>
          </p:cNvPr>
          <p:cNvSpPr>
            <a:spLocks noGrp="1"/>
          </p:cNvSpPr>
          <p:nvPr>
            <p:ph type="body" idx="1"/>
          </p:nvPr>
        </p:nvSpPr>
        <p:spPr/>
        <p:txBody>
          <a:bodyPr/>
          <a:lstStyle/>
          <a:p>
            <a:endParaRPr lang="en-GB"/>
          </a:p>
        </p:txBody>
      </p:sp>
      <p:sp>
        <p:nvSpPr>
          <p:cNvPr id="4" name="Header Placeholder 3">
            <a:extLst>
              <a:ext uri="{FF2B5EF4-FFF2-40B4-BE49-F238E27FC236}">
                <a16:creationId xmlns:a16="http://schemas.microsoft.com/office/drawing/2014/main" id="{0F1DE9C3-7F8F-46FB-0329-5B2539C47D1C}"/>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90A62228-A638-71D1-0A99-C6695AD427D3}"/>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Aptos" panose="02110004020202020204"/>
                <a:ea typeface="Segoe UI" pitchFamily="34" charset="0"/>
                <a:cs typeface="+mn-cs"/>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CE456CB-0FBB-93A4-E14C-F86D84D39378}"/>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E1ACAC-9355-415D-9B94-950A2C119927}"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3/25/2026 9:03 PM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B460692C-DC29-CA3D-6BB9-39FDE2D39F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23236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Land value for the Prompt-a-thon activity using slide 3 from this deck </a:t>
            </a:r>
            <a:r>
              <a:rPr lang="en-US" i="1"/>
              <a:t>Why a Prompt-a-thon?</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80951C-B246-43B8-8C53-44C86CC2E95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3769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Aptos" panose="02110004020202020204"/>
                <a:ea typeface="Segoe UI" pitchFamily="34" charset="0"/>
                <a:cs typeface="+mn-cs"/>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F874F3BA-366A-4D36-8028-00724E3325B8}"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3/25/2026 9:03 PM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32054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781624-BC54-4363-BF42-C5F2781AA858}" type="slidenum">
              <a:rPr lang="en-US" smtClean="0"/>
              <a:t>7</a:t>
            </a:fld>
            <a:endParaRPr lang="en-US"/>
          </a:p>
        </p:txBody>
      </p:sp>
    </p:spTree>
    <p:extLst>
      <p:ext uri="{BB962C8B-B14F-4D97-AF65-F5344CB8AC3E}">
        <p14:creationId xmlns:p14="http://schemas.microsoft.com/office/powerpoint/2010/main" val="448358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a:lnSpc>
                <a:spcPct val="116000"/>
              </a:lnSpc>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95DD3-6697-4714-9688-475689795F8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26315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latin typeface="Segoe UI" panose="020B0502040204020203" pitchFamily="34" charset="0"/>
                <a:cs typeface="Segoe UI" panose="020B0502040204020203" pitchFamily="34" charset="0"/>
              </a:rPr>
              <a:t>What does this mean? Microsoft Copilot is not just a tool; it's a transformative platform that empowers every employee to achieve more with less effort. </a:t>
            </a:r>
          </a:p>
          <a:p>
            <a:endParaRPr lang="en-US" sz="1200">
              <a:latin typeface="Segoe UI" panose="020B0502040204020203" pitchFamily="34" charset="0"/>
              <a:cs typeface="Segoe UI" panose="020B0502040204020203" pitchFamily="34" charset="0"/>
            </a:endParaRPr>
          </a:p>
          <a:p>
            <a:r>
              <a:rPr lang="en-US" sz="1200">
                <a:latin typeface="Segoe UI" panose="020B0502040204020203" pitchFamily="34" charset="0"/>
                <a:cs typeface="Segoe UI" panose="020B0502040204020203" pitchFamily="34" charset="0"/>
              </a:rPr>
              <a:t>With the power of AI, Copilot streamlines universal tasks for every employee, from drafting emails to generating reports, ensuring that efficiency is not just a goal, but a standard practice. But Copilot's capabilities don't end there. </a:t>
            </a:r>
          </a:p>
          <a:p>
            <a:endParaRPr lang="en-US" sz="1200">
              <a:latin typeface="Segoe UI" panose="020B0502040204020203" pitchFamily="34" charset="0"/>
              <a:cs typeface="Segoe UI" panose="020B0502040204020203" pitchFamily="34" charset="0"/>
            </a:endParaRPr>
          </a:p>
          <a:p>
            <a:r>
              <a:rPr lang="en-US" sz="1200">
                <a:latin typeface="Segoe UI" panose="020B0502040204020203" pitchFamily="34" charset="0"/>
                <a:cs typeface="Segoe UI" panose="020B0502040204020203" pitchFamily="34" charset="0"/>
              </a:rPr>
              <a:t>It extends its reach into specific functional tasks, tailoring its assistance to the unique needs of different roles within an organization. Whether it's simplifying complex documentation for operations employees, enhancing risk management with real-time insights for financial analysts, or accelerating the onboarding process for service agents, Copilot is the intelligent assistant for the modern workforce. </a:t>
            </a:r>
          </a:p>
          <a:p>
            <a:endParaRPr lang="en-US" sz="1200">
              <a:latin typeface="Segoe UI" panose="020B0502040204020203" pitchFamily="34" charset="0"/>
              <a:cs typeface="Segoe UI" panose="020B0502040204020203" pitchFamily="34" charset="0"/>
            </a:endParaRPr>
          </a:p>
          <a:p>
            <a:r>
              <a:rPr lang="en-US" sz="1200">
                <a:latin typeface="Segoe UI" panose="020B0502040204020203" pitchFamily="34" charset="0"/>
                <a:cs typeface="Segoe UI" panose="020B0502040204020203" pitchFamily="34" charset="0"/>
              </a:rPr>
              <a:t>With Copilot, every employee can excel in their role, contributing to the success of the entire organization. </a:t>
            </a:r>
          </a:p>
          <a:p>
            <a:endParaRPr lang="en-US" sz="1200">
              <a:latin typeface="Segoe UI" panose="020B0502040204020203" pitchFamily="34" charset="0"/>
              <a:cs typeface="Segoe UI" panose="020B0502040204020203" pitchFamily="34" charset="0"/>
            </a:endParaRPr>
          </a:p>
          <a:p>
            <a:r>
              <a:rPr lang="en-US" sz="1200">
                <a:latin typeface="Segoe UI" panose="020B0502040204020203" pitchFamily="34" charset="0"/>
                <a:cs typeface="Segoe UI" panose="020B0502040204020203" pitchFamily="34" charset="0"/>
              </a:rPr>
              <a:t>When rolling out Copilot, Customers need to identify and go deep on functions that are raising their hand and have identified business problems and KPIs they want to meet with this added capability.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80951C-B246-43B8-8C53-44C86CC2E95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4383163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7" name="Picture 6" descr="A blurry image of a person's hand&#10;&#10;Description automatically generated">
            <a:extLst>
              <a:ext uri="{FF2B5EF4-FFF2-40B4-BE49-F238E27FC236}">
                <a16:creationId xmlns:a16="http://schemas.microsoft.com/office/drawing/2014/main" id="{093B630B-98F0-A558-44D6-C08F95FB3C1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199" y="14354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348450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C2C4-9465-E7E0-7BE9-86A26DFC42F2}"/>
              </a:ext>
            </a:extLst>
          </p:cNvPr>
          <p:cNvSpPr>
            <a:spLocks noGrp="1"/>
          </p:cNvSpPr>
          <p:nvPr>
            <p:ph type="title"/>
          </p:nvPr>
        </p:nvSpPr>
        <p:spPr>
          <a:xfrm>
            <a:off x="393700" y="250825"/>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A9798272-3D7A-0B34-A766-3948028AFE24}"/>
              </a:ext>
            </a:extLst>
          </p:cNvPr>
          <p:cNvSpPr>
            <a:spLocks noGrp="1"/>
          </p:cNvSpPr>
          <p:nvPr>
            <p:ph type="dt" sz="half" idx="10"/>
          </p:nvPr>
        </p:nvSpPr>
        <p:spPr/>
        <p:txBody>
          <a:bodyPr/>
          <a:lstStyle/>
          <a:p>
            <a:fld id="{DC2E2A91-B98C-49DE-8553-119ECA58152C}" type="datetimeFigureOut">
              <a:rPr lang="en-US" smtClean="0"/>
              <a:t>3/25/2026</a:t>
            </a:fld>
            <a:endParaRPr lang="en-US"/>
          </a:p>
        </p:txBody>
      </p:sp>
      <p:sp>
        <p:nvSpPr>
          <p:cNvPr id="4" name="Footer Placeholder 3">
            <a:extLst>
              <a:ext uri="{FF2B5EF4-FFF2-40B4-BE49-F238E27FC236}">
                <a16:creationId xmlns:a16="http://schemas.microsoft.com/office/drawing/2014/main" id="{72DAE55C-2163-9917-99E9-F4D899E802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20A7F5-44CE-4932-EF35-6D73ABD6674D}"/>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40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Agenda 2">
    <p:spTree>
      <p:nvGrpSpPr>
        <p:cNvPr id="1" name=""/>
        <p:cNvGrpSpPr/>
        <p:nvPr/>
      </p:nvGrpSpPr>
      <p:grpSpPr>
        <a:xfrm>
          <a:off x="0" y="0"/>
          <a:ext cx="0" cy="0"/>
          <a:chOff x="0" y="0"/>
          <a:chExt cx="0" cy="0"/>
        </a:xfrm>
      </p:grpSpPr>
      <p:pic>
        <p:nvPicPr>
          <p:cNvPr id="7" name="Picture 6" descr="A colorful logo in a spiral&#10;&#10;Description automatically generated">
            <a:extLst>
              <a:ext uri="{FF2B5EF4-FFF2-40B4-BE49-F238E27FC236}">
                <a16:creationId xmlns:a16="http://schemas.microsoft.com/office/drawing/2014/main" id="{C8CDFCA7-78ED-FD8B-4E4B-8A5ACD7081C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a:xfrm>
            <a:off x="574816" y="3013502"/>
            <a:ext cx="11018520" cy="677108"/>
          </a:xfrm>
        </p:spPr>
        <p:txBody>
          <a:bodyPr/>
          <a:lstStyle>
            <a:lvl1pPr>
              <a:defRPr kumimoji="0" lang="en-US" sz="4400" b="0" i="0" u="none" strike="noStrike" kern="1200" cap="none" spc="-150" normalizeH="0" baseline="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a:t>Click to edit Master title style</a:t>
            </a:r>
          </a:p>
        </p:txBody>
      </p:sp>
    </p:spTree>
    <p:extLst>
      <p:ext uri="{BB962C8B-B14F-4D97-AF65-F5344CB8AC3E}">
        <p14:creationId xmlns:p14="http://schemas.microsoft.com/office/powerpoint/2010/main" val="3206483362"/>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 backgound - 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178E1B-908A-F34D-06CD-1931EB203EC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p:txBody>
          <a:bodyPr/>
          <a:lstStyle/>
          <a:p>
            <a:r>
              <a:rPr lang="en-US"/>
              <a:t>Click to edit Master title style</a:t>
            </a:r>
          </a:p>
        </p:txBody>
      </p:sp>
      <p:sp>
        <p:nvSpPr>
          <p:cNvPr id="2" name="Footer Placeholder 10">
            <a:extLst>
              <a:ext uri="{FF2B5EF4-FFF2-40B4-BE49-F238E27FC236}">
                <a16:creationId xmlns:a16="http://schemas.microsoft.com/office/drawing/2014/main" id="{2F0B32A3-39CB-22FB-7D7C-4A7C773B0A95}"/>
              </a:ext>
            </a:extLst>
          </p:cNvPr>
          <p:cNvSpPr>
            <a:spLocks noGrp="1"/>
          </p:cNvSpPr>
          <p:nvPr>
            <p:ph type="ftr" sz="quarter" idx="3"/>
          </p:nvPr>
        </p:nvSpPr>
        <p:spPr>
          <a:xfrm>
            <a:off x="584201" y="6441202"/>
            <a:ext cx="11025188"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
        <p:nvSpPr>
          <p:cNvPr id="3" name="Slide Number Placeholder 4">
            <a:extLst>
              <a:ext uri="{FF2B5EF4-FFF2-40B4-BE49-F238E27FC236}">
                <a16:creationId xmlns:a16="http://schemas.microsoft.com/office/drawing/2014/main" id="{B6B06D93-AE77-96A0-30C3-A74D516FF773}"/>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163674802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SP Masters Program - Copilot title 1">
    <p:spTree>
      <p:nvGrpSpPr>
        <p:cNvPr id="1" name=""/>
        <p:cNvGrpSpPr/>
        <p:nvPr/>
      </p:nvGrpSpPr>
      <p:grpSpPr>
        <a:xfrm>
          <a:off x="0" y="0"/>
          <a:ext cx="0" cy="0"/>
          <a:chOff x="0" y="0"/>
          <a:chExt cx="0" cy="0"/>
        </a:xfrm>
      </p:grpSpPr>
      <p:pic>
        <p:nvPicPr>
          <p:cNvPr id="2" name="Picture 1" descr="A colorful logo in a spiral&#10;&#10;Description automatically generated">
            <a:extLst>
              <a:ext uri="{FF2B5EF4-FFF2-40B4-BE49-F238E27FC236}">
                <a16:creationId xmlns:a16="http://schemas.microsoft.com/office/drawing/2014/main" id="{6B1CE931-25E3-561F-E582-DD9662E622D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MS logo gray - EMF">
            <a:extLst>
              <a:ext uri="{FF2B5EF4-FFF2-40B4-BE49-F238E27FC236}">
                <a16:creationId xmlns:a16="http://schemas.microsoft.com/office/drawing/2014/main" id="{3A9922AE-499A-8913-51FD-060B72D0BE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a:extLst>
              <a:ext uri="{FF2B5EF4-FFF2-40B4-BE49-F238E27FC236}">
                <a16:creationId xmlns:a16="http://schemas.microsoft.com/office/drawing/2014/main" id="{0B916564-33C2-CD0E-E05A-76907EB69EDD}"/>
              </a:ext>
            </a:extLst>
          </p:cNvPr>
          <p:cNvSpPr>
            <a:spLocks noGrp="1"/>
          </p:cNvSpPr>
          <p:nvPr>
            <p:ph type="title" hasCustomPrompt="1"/>
          </p:nvPr>
        </p:nvSpPr>
        <p:spPr>
          <a:xfrm>
            <a:off x="588263" y="2302431"/>
            <a:ext cx="4167887" cy="1231106"/>
          </a:xfrm>
        </p:spPr>
        <p:txBody>
          <a:bodyPr anchor="b" anchorCtr="0">
            <a:spAutoFit/>
          </a:bodyPr>
          <a:lstStyle>
            <a:lvl1pPr>
              <a:defRPr kumimoji="0" lang="en-US" sz="4000" b="0" i="0" u="none" strike="noStrike" kern="1200" cap="none" spc="-50" normalizeH="0" baseline="0" dirty="0">
                <a:ln w="3175">
                  <a:noFill/>
                </a:ln>
                <a:gradFill>
                  <a:gsLst>
                    <a:gs pos="21000">
                      <a:srgbClr val="0078D4"/>
                    </a:gs>
                    <a:gs pos="100000">
                      <a:srgbClr val="C03BC4"/>
                    </a:gs>
                  </a:gsLst>
                  <a:lin ang="2400000" scaled="0"/>
                </a:gradFill>
                <a:effectLst/>
                <a:uLnTx/>
                <a:uFillTx/>
                <a:latin typeface="Segoe UI Semibold" panose="020B0702040204020203" pitchFamily="34" charset="0"/>
                <a:ea typeface="+mn-ea"/>
                <a:cs typeface="Segoe UI Semibold" panose="020B07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a:t>Event name or presentation title </a:t>
            </a:r>
          </a:p>
        </p:txBody>
      </p:sp>
      <p:sp>
        <p:nvSpPr>
          <p:cNvPr id="10" name="Text Placeholder 4">
            <a:extLst>
              <a:ext uri="{FF2B5EF4-FFF2-40B4-BE49-F238E27FC236}">
                <a16:creationId xmlns:a16="http://schemas.microsoft.com/office/drawing/2014/main" id="{3DE2905F-5DD9-A6E6-9622-A302EC289098}"/>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61443363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pic>
        <p:nvPicPr>
          <p:cNvPr id="6" name="Picture 5" descr="A colorful objects in the air&#10;&#10;Description automatically generated">
            <a:extLst>
              <a:ext uri="{FF2B5EF4-FFF2-40B4-BE49-F238E27FC236}">
                <a16:creationId xmlns:a16="http://schemas.microsoft.com/office/drawing/2014/main" id="{5D25AF53-A32B-923A-43C6-465AFFD1652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C9BB8A45-557B-4137-EB5C-B7905DF5574E}"/>
              </a:ext>
            </a:extLst>
          </p:cNvPr>
          <p:cNvSpPr>
            <a:spLocks noGrp="1"/>
          </p:cNvSpPr>
          <p:nvPr>
            <p:ph type="title" hasCustomPrompt="1"/>
          </p:nvPr>
        </p:nvSpPr>
        <p:spPr>
          <a:xfrm>
            <a:off x="588263" y="2503124"/>
            <a:ext cx="5782720" cy="430887"/>
          </a:xfrm>
        </p:spPr>
        <p:txBody>
          <a:bodyPr wrap="square" anchor="b" anchorCtr="0">
            <a:spAutoFit/>
          </a:bodyPr>
          <a:lstStyle>
            <a:lvl1pPr>
              <a:defRPr sz="2800">
                <a:gradFill>
                  <a:gsLst>
                    <a:gs pos="21000">
                      <a:srgbClr val="0078D4"/>
                    </a:gs>
                    <a:gs pos="100000">
                      <a:srgbClr val="C03BC4"/>
                    </a:gs>
                  </a:gsLst>
                  <a:lin ang="2400000" scaled="0"/>
                </a:gradFill>
              </a:defRPr>
            </a:lvl1pPr>
          </a:lstStyle>
          <a:p>
            <a:r>
              <a:rPr lang="en-US"/>
              <a:t>Event name or presentation title </a:t>
            </a:r>
          </a:p>
        </p:txBody>
      </p:sp>
    </p:spTree>
    <p:extLst>
      <p:ext uri="{BB962C8B-B14F-4D97-AF65-F5344CB8AC3E}">
        <p14:creationId xmlns:p14="http://schemas.microsoft.com/office/powerpoint/2010/main" val="385036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half width">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DF1E218-2AA9-E59E-CD79-58EC82F9A527}"/>
              </a:ext>
            </a:extLst>
          </p:cNvPr>
          <p:cNvGrpSpPr/>
          <p:nvPr userDrawn="1"/>
        </p:nvGrpSpPr>
        <p:grpSpPr>
          <a:xfrm>
            <a:off x="0" y="0"/>
            <a:ext cx="12192000" cy="6858000"/>
            <a:chOff x="0" y="0"/>
            <a:chExt cx="12192000" cy="6858000"/>
          </a:xfrm>
        </p:grpSpPr>
        <p:pic>
          <p:nvPicPr>
            <p:cNvPr id="2" name="Picture 1" descr="A blurry image of a person's hand&#10;&#10;Description automatically generated">
              <a:extLst>
                <a:ext uri="{FF2B5EF4-FFF2-40B4-BE49-F238E27FC236}">
                  <a16:creationId xmlns:a16="http://schemas.microsoft.com/office/drawing/2014/main" id="{D5AAD626-0FF6-FBA0-BA7F-1E92B7248346}"/>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5" name="Rectangle 4">
              <a:extLst>
                <a:ext uri="{FF2B5EF4-FFF2-40B4-BE49-F238E27FC236}">
                  <a16:creationId xmlns:a16="http://schemas.microsoft.com/office/drawing/2014/main" id="{9664BF0F-965B-5914-4627-2C9273E020F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a16="http://schemas.microsoft.com/office/drawing/2014/main" id="{3A2DD64C-91AA-0F9F-782C-C9626477CBF5}"/>
              </a:ext>
            </a:extLst>
          </p:cNvPr>
          <p:cNvSpPr>
            <a:spLocks noGrp="1"/>
          </p:cNvSpPr>
          <p:nvPr>
            <p:ph type="title" hasCustomPrompt="1"/>
          </p:nvPr>
        </p:nvSpPr>
        <p:spPr>
          <a:xfrm>
            <a:off x="574816" y="510988"/>
            <a:ext cx="5573741" cy="861774"/>
          </a:xfrm>
        </p:spPr>
        <p:txBody>
          <a:bodyPr/>
          <a:lstStyle>
            <a:lvl1pPr>
              <a:defRPr/>
            </a:lvl1pPr>
          </a:lstStyle>
          <a:p>
            <a:r>
              <a:rPr lang="en-US"/>
              <a:t>Click to edit Master </a:t>
            </a:r>
            <a:br>
              <a:rPr lang="en-US"/>
            </a:br>
            <a:r>
              <a:rPr lang="en-US"/>
              <a:t>title style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1908969"/>
            <a:ext cx="5577114" cy="3146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41202"/>
            <a:ext cx="11025188" cy="123111"/>
          </a:xfrm>
          <a:prstGeom prst="rect">
            <a:avLst/>
          </a:prstGeom>
        </p:spPr>
        <p:txBody>
          <a:bodyPr lIns="0" tIns="0" rIns="0" bIns="0" anchor="b" anchorCtr="0">
            <a:spAutoFit/>
          </a:bodyPr>
          <a:lstStyle>
            <a:lvl1pPr>
              <a:defRPr sz="800">
                <a:solidFill>
                  <a:srgbClr val="000000"/>
                </a:solidFill>
              </a:defRPr>
            </a:lvl1pPr>
          </a:lstStyle>
          <a:p>
            <a:pPr>
              <a:tabLst>
                <a:tab pos="11029950" algn="r"/>
              </a:tabLst>
            </a:pPr>
            <a:endParaRPr lang="en-US"/>
          </a:p>
        </p:txBody>
      </p:sp>
      <p:sp>
        <p:nvSpPr>
          <p:cNvPr id="8" name="Slide Number Placeholder 4">
            <a:extLst>
              <a:ext uri="{FF2B5EF4-FFF2-40B4-BE49-F238E27FC236}">
                <a16:creationId xmlns:a16="http://schemas.microsoft.com/office/drawing/2014/main" id="{D4FC2733-4549-1D6E-C0AF-E1EDBFE2B0D6}"/>
              </a:ext>
            </a:extLst>
          </p:cNvPr>
          <p:cNvSpPr>
            <a:spLocks noGrp="1"/>
          </p:cNvSpPr>
          <p:nvPr>
            <p:ph type="sldNum" sz="quarter" idx="4"/>
          </p:nvPr>
        </p:nvSpPr>
        <p:spPr>
          <a:xfrm>
            <a:off x="11115040" y="6356350"/>
            <a:ext cx="781304" cy="365125"/>
          </a:xfrm>
          <a:prstGeom prst="rect">
            <a:avLst/>
          </a:prstGeom>
        </p:spPr>
        <p:txBody>
          <a:bodyPr vert="horz" lIns="91440" tIns="45720" rIns="91440" bIns="45720" rtlCol="0" anchor="ctr"/>
          <a:lstStyle>
            <a:lvl1pPr algn="r">
              <a:defRPr sz="1200">
                <a:solidFill>
                  <a:schemeClr val="tx1"/>
                </a:solidFill>
              </a:defRPr>
            </a:lvl1pPr>
          </a:lstStyle>
          <a:p>
            <a:fld id="{8F93FC27-A1D1-4A1D-8E2D-C92B07A03756}" type="slidenum">
              <a:rPr lang="en-US" smtClean="0"/>
              <a:pPr/>
              <a:t>‹#›</a:t>
            </a:fld>
            <a:endParaRPr lang="en-US"/>
          </a:p>
        </p:txBody>
      </p:sp>
    </p:spTree>
    <p:extLst>
      <p:ext uri="{BB962C8B-B14F-4D97-AF65-F5344CB8AC3E}">
        <p14:creationId xmlns:p14="http://schemas.microsoft.com/office/powerpoint/2010/main" val="142390560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04124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9774461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sv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381000" y="238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381000" y="1698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381000" y="6229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3/25/2026</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a:extLst>
              <a:ext uri="{96DAC541-7B7A-43D3-8B79-37D633B846F1}">
                <asvg:svgBlip xmlns:asvg="http://schemas.microsoft.com/office/drawing/2016/SVG/main" r:embed="rId11"/>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4138120461"/>
      </p:ext>
    </p:extLst>
  </p:cSld>
  <p:clrMap bg1="lt1" tx1="dk1" bg2="lt2" tx2="dk2" accent1="accent1" accent2="accent2" accent3="accent3" accent4="accent4" accent5="accent5" accent6="accent6" hlink="hlink" folHlink="folHlink"/>
  <p:sldLayoutIdLst>
    <p:sldLayoutId id="2147483674" r:id="rId1"/>
    <p:sldLayoutId id="2147483692" r:id="rId2"/>
    <p:sldLayoutId id="2147485842" r:id="rId3"/>
    <p:sldLayoutId id="2147485844" r:id="rId4"/>
    <p:sldLayoutId id="2147485845" r:id="rId5"/>
    <p:sldLayoutId id="2147485846" r:id="rId6"/>
    <p:sldLayoutId id="2147485847" r:id="rId7"/>
    <p:sldLayoutId id="2147485848" r:id="rId8"/>
    <p:sldLayoutId id="214748584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guide id="7" orient="horz" pos="1104">
          <p15:clr>
            <a:srgbClr val="F26B43"/>
          </p15:clr>
        </p15:guide>
        <p15:guide id="8" orient="horz" pos="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7CD748B-B2A3-DDAE-3626-36F396C1192C}"/>
              </a:ext>
              <a:ext uri="{C183D7F6-B498-43B3-948B-1728B52AA6E4}">
                <adec:decorative xmlns:adec="http://schemas.microsoft.com/office/drawing/2017/decorative" val="1"/>
              </a:ext>
            </a:extLst>
          </p:cNvPr>
          <p:cNvSpPr/>
          <p:nvPr/>
        </p:nvSpPr>
        <p:spPr bwMode="auto">
          <a:xfrm>
            <a:off x="438100" y="1556016"/>
            <a:ext cx="6923108" cy="2838856"/>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A64B3CD-4C40-A186-4093-BFE3B4D74291}"/>
              </a:ext>
            </a:extLst>
          </p:cNvPr>
          <p:cNvSpPr>
            <a:spLocks noGrp="1"/>
          </p:cNvSpPr>
          <p:nvPr>
            <p:ph type="title"/>
          </p:nvPr>
        </p:nvSpPr>
        <p:spPr>
          <a:xfrm>
            <a:off x="442086" y="831478"/>
            <a:ext cx="5986445" cy="490202"/>
          </a:xfrm>
        </p:spPr>
        <p:txBody>
          <a:bodyPr>
            <a:noAutofit/>
          </a:bodyPr>
          <a:lstStyle/>
          <a:p>
            <a:r>
              <a:rPr lang="en-US">
                <a:solidFill>
                  <a:schemeClr val="bg1"/>
                </a:solidFill>
                <a:latin typeface="Segoe UI Semibold"/>
                <a:cs typeface="Segoe UI Semibold"/>
              </a:rPr>
              <a:t>Welcome!</a:t>
            </a:r>
          </a:p>
        </p:txBody>
      </p:sp>
      <p:sp>
        <p:nvSpPr>
          <p:cNvPr id="5" name="Title 1">
            <a:extLst>
              <a:ext uri="{FF2B5EF4-FFF2-40B4-BE49-F238E27FC236}">
                <a16:creationId xmlns:a16="http://schemas.microsoft.com/office/drawing/2014/main" id="{71FA51F1-2EC5-6EEB-8716-6F81302C8AD3}"/>
              </a:ext>
            </a:extLst>
          </p:cNvPr>
          <p:cNvSpPr txBox="1">
            <a:spLocks/>
          </p:cNvSpPr>
          <p:nvPr/>
        </p:nvSpPr>
        <p:spPr>
          <a:xfrm>
            <a:off x="1002050" y="1571470"/>
            <a:ext cx="6896212" cy="2687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463668"/>
                </a:solidFill>
                <a:latin typeface="Segoe UI Semibold" panose="020B0702040204020203" pitchFamily="34" charset="0"/>
                <a:ea typeface="+mj-ea"/>
                <a:cs typeface="Segoe UI Semibold" panose="020B0702040204020203" pitchFamily="34" charset="0"/>
              </a:defRPr>
            </a:lvl1pPr>
          </a:lstStyle>
          <a:p>
            <a:r>
              <a:rPr lang="en-US"/>
              <a:t>Wi-Fi: </a:t>
            </a:r>
            <a:r>
              <a:rPr lang="en-US" err="1"/>
              <a:t>xxxxxxxxxxxxxxxxxx</a:t>
            </a:r>
            <a:endParaRPr lang="en-US"/>
          </a:p>
          <a:p>
            <a:endParaRPr lang="en-US"/>
          </a:p>
          <a:p>
            <a:r>
              <a:rPr lang="en-US"/>
              <a:t>Password: </a:t>
            </a:r>
            <a:r>
              <a:rPr lang="en-US" err="1"/>
              <a:t>xxxxxxxxxxxxxx</a:t>
            </a:r>
            <a:endParaRPr lang="en-US"/>
          </a:p>
        </p:txBody>
      </p:sp>
      <p:sp>
        <p:nvSpPr>
          <p:cNvPr id="4" name="Rounded Rectangle 1">
            <a:extLst>
              <a:ext uri="{FF2B5EF4-FFF2-40B4-BE49-F238E27FC236}">
                <a16:creationId xmlns:a16="http://schemas.microsoft.com/office/drawing/2014/main" id="{F696E507-BBE6-3DFB-FD7B-327000CD6A7B}"/>
              </a:ext>
              <a:ext uri="{C183D7F6-B498-43B3-948B-1728B52AA6E4}">
                <adec:decorative xmlns:adec="http://schemas.microsoft.com/office/drawing/2017/decorative" val="1"/>
              </a:ext>
            </a:extLst>
          </p:cNvPr>
          <p:cNvSpPr/>
          <p:nvPr/>
        </p:nvSpPr>
        <p:spPr bwMode="auto">
          <a:xfrm rot="16200000" flipV="1">
            <a:off x="2572037" y="-2153798"/>
            <a:ext cx="1429252" cy="6573326"/>
          </a:xfrm>
          <a:prstGeom prst="round2SameRect">
            <a:avLst>
              <a:gd name="adj1" fmla="val 50000"/>
              <a:gd name="adj2" fmla="val 0"/>
            </a:avLst>
          </a:prstGeom>
          <a:solidFill>
            <a:srgbClr val="C03BC4"/>
          </a:solidFill>
          <a:ln w="6350" cap="flat" cmpd="sng" algn="ctr">
            <a:noFill/>
            <a:prstDash val="solid"/>
            <a:miter lim="800000"/>
            <a:headEnd type="none" w="med" len="med"/>
            <a:tailEnd type="none" w="med" len="med"/>
          </a:ln>
          <a:effectLst>
            <a:outerShdw blurRad="63500" dist="127000" dir="2700000" algn="tl" rotWithShape="0">
              <a:srgbClr val="454142">
                <a:alpha val="20000"/>
              </a:srgbClr>
            </a:outerShdw>
          </a:effectLst>
        </p:spPr>
        <p:txBody>
          <a:bodyPr rot="0" spcFirstLastPara="0" vert="horz" wrap="square" lIns="201168" tIns="160934" rIns="201168" bIns="16093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1025719" rtl="0" eaLnBrk="1" fontAlgn="base" latinLnBrk="0" hangingPunct="1">
              <a:lnSpc>
                <a:spcPct val="100000"/>
              </a:lnSpc>
              <a:spcBef>
                <a:spcPct val="0"/>
              </a:spcBef>
              <a:spcAft>
                <a:spcPct val="0"/>
              </a:spcAft>
              <a:buClrTx/>
              <a:buSzTx/>
              <a:buFontTx/>
              <a:buNone/>
              <a:tabLst/>
              <a:defRPr/>
            </a:pPr>
            <a:endParaRPr kumimoji="0" lang="en-US" sz="1760" b="0" i="0" u="none" strike="noStrike" kern="1200" cap="none" spc="0" normalizeH="0" baseline="0" noProof="0">
              <a:ln>
                <a:noFill/>
              </a:ln>
              <a:solidFill>
                <a:prstClr val="black"/>
              </a:solidFill>
              <a:effectLst/>
              <a:uLnTx/>
              <a:uFillTx/>
              <a:latin typeface="Segoe UI"/>
              <a:ea typeface="+mn-ea"/>
              <a:cs typeface="Segoe UI" pitchFamily="34" charset="0"/>
            </a:endParaRPr>
          </a:p>
        </p:txBody>
      </p:sp>
    </p:spTree>
    <p:extLst>
      <p:ext uri="{BB962C8B-B14F-4D97-AF65-F5344CB8AC3E}">
        <p14:creationId xmlns:p14="http://schemas.microsoft.com/office/powerpoint/2010/main" val="2858928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A173E-7E93-E870-9C2D-997A4EF30CA3}"/>
            </a:ext>
          </a:extLst>
        </p:cNvPr>
        <p:cNvGrpSpPr/>
        <p:nvPr/>
      </p:nvGrpSpPr>
      <p:grpSpPr>
        <a:xfrm>
          <a:off x="0" y="0"/>
          <a:ext cx="0" cy="0"/>
          <a:chOff x="0" y="0"/>
          <a:chExt cx="0" cy="0"/>
        </a:xfrm>
      </p:grpSpPr>
      <p:sp>
        <p:nvSpPr>
          <p:cNvPr id="63" name="Title 3">
            <a:extLst>
              <a:ext uri="{FF2B5EF4-FFF2-40B4-BE49-F238E27FC236}">
                <a16:creationId xmlns:a16="http://schemas.microsoft.com/office/drawing/2014/main" id="{A91A9381-F007-9AD2-A0F7-D8CDCB6A4F3A}"/>
              </a:ext>
            </a:extLst>
          </p:cNvPr>
          <p:cNvSpPr>
            <a:spLocks noGrp="1"/>
          </p:cNvSpPr>
          <p:nvPr>
            <p:ph type="title"/>
          </p:nvPr>
        </p:nvSpPr>
        <p:spPr>
          <a:xfrm>
            <a:off x="534736" y="477295"/>
            <a:ext cx="11018520" cy="553998"/>
          </a:xfrm>
        </p:spPr>
        <p:txBody>
          <a:bodyPr>
            <a:noAutofit/>
          </a:bodyPr>
          <a:lstStyle/>
          <a:p>
            <a:r>
              <a:rPr lang="en-US" sz="3200" dirty="0"/>
              <a:t>Microsoft 365 Copilot unlocks </a:t>
            </a:r>
            <a:r>
              <a:rPr lang="en-US" sz="3200" dirty="0">
                <a:solidFill>
                  <a:srgbClr val="7E69CB"/>
                </a:solidFill>
              </a:rPr>
              <a:t>value</a:t>
            </a:r>
            <a:r>
              <a:rPr lang="en-US" sz="3200" dirty="0"/>
              <a:t> and </a:t>
            </a:r>
            <a:r>
              <a:rPr lang="en-US" sz="3200" dirty="0">
                <a:solidFill>
                  <a:srgbClr val="7E69CB"/>
                </a:solidFill>
              </a:rPr>
              <a:t>opportunity</a:t>
            </a:r>
          </a:p>
        </p:txBody>
      </p:sp>
      <p:sp>
        <p:nvSpPr>
          <p:cNvPr id="37" name="TextBox 36">
            <a:extLst>
              <a:ext uri="{FF2B5EF4-FFF2-40B4-BE49-F238E27FC236}">
                <a16:creationId xmlns:a16="http://schemas.microsoft.com/office/drawing/2014/main" id="{C2080FCD-7913-61E2-9DB5-719051C049A9}"/>
              </a:ext>
            </a:extLst>
          </p:cNvPr>
          <p:cNvSpPr txBox="1"/>
          <p:nvPr/>
        </p:nvSpPr>
        <p:spPr>
          <a:xfrm>
            <a:off x="4803861" y="3064043"/>
            <a:ext cx="2584277" cy="457200"/>
          </a:xfrm>
          <a:prstGeom prst="rect">
            <a:avLst/>
          </a:prstGeom>
          <a:solidFill>
            <a:schemeClr val="bg1"/>
          </a:solidFill>
        </p:spPr>
        <p:txBody>
          <a:bodyPr wrap="square" lIns="0" tIns="0" rIns="0" bIns="0" rtlCol="0" anchor="ctr">
            <a:noAutofit/>
          </a:bodyPr>
          <a:lstStyle/>
          <a:p>
            <a:pPr marL="0" marR="0" lvl="0" indent="0" algn="ctr" defTabSz="841218"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Every employee</a:t>
            </a:r>
          </a:p>
          <a:p>
            <a:pPr marL="0" marR="0" lvl="0" indent="0" algn="ctr" defTabSz="84121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000000"/>
                </a:solidFill>
                <a:effectLst/>
                <a:uLnTx/>
                <a:uFillTx/>
                <a:latin typeface="Segoe UI Semibold" panose="020B0502040204020203" pitchFamily="34" charset="0"/>
                <a:ea typeface="+mn-ea"/>
                <a:cs typeface="Segoe UI Semibold" panose="020B0502040204020203" pitchFamily="34" charset="0"/>
              </a:rPr>
              <a:t>Universal tasks</a:t>
            </a:r>
          </a:p>
        </p:txBody>
      </p:sp>
      <p:sp>
        <p:nvSpPr>
          <p:cNvPr id="62" name="TextBox 61">
            <a:extLst>
              <a:ext uri="{FF2B5EF4-FFF2-40B4-BE49-F238E27FC236}">
                <a16:creationId xmlns:a16="http://schemas.microsoft.com/office/drawing/2014/main" id="{3C4322A3-BAB6-3B21-F10B-1AFF0F4BC619}"/>
              </a:ext>
            </a:extLst>
          </p:cNvPr>
          <p:cNvSpPr txBox="1"/>
          <p:nvPr/>
        </p:nvSpPr>
        <p:spPr>
          <a:xfrm>
            <a:off x="5098475" y="5955064"/>
            <a:ext cx="2032108" cy="283885"/>
          </a:xfrm>
          <a:prstGeom prst="rect">
            <a:avLst/>
          </a:prstGeom>
          <a:noFill/>
        </p:spPr>
        <p:txBody>
          <a:bodyPr wrap="square" lIns="0" tIns="0" rIns="0" bIns="0" rtlCol="0" anchor="ctr">
            <a:noAutofit/>
          </a:bodyPr>
          <a:lstStyle/>
          <a:p>
            <a:pPr marL="0" marR="0" lvl="0" indent="0" algn="ctr" defTabSz="84121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000000"/>
                </a:solidFill>
                <a:effectLst/>
                <a:uLnTx/>
                <a:uFillTx/>
                <a:latin typeface="Segoe UI Semibold" panose="020B0502040204020203" pitchFamily="34" charset="0"/>
                <a:ea typeface="+mn-ea"/>
                <a:cs typeface="Segoe UI Semibold" panose="020B0502040204020203" pitchFamily="34" charset="0"/>
              </a:rPr>
              <a:t>Function-specific tasks</a:t>
            </a:r>
          </a:p>
        </p:txBody>
      </p:sp>
      <p:sp>
        <p:nvSpPr>
          <p:cNvPr id="38" name="Rectangle: Rounded Corners 18">
            <a:extLst>
              <a:ext uri="{FF2B5EF4-FFF2-40B4-BE49-F238E27FC236}">
                <a16:creationId xmlns:a16="http://schemas.microsoft.com/office/drawing/2014/main" id="{EE533C50-3AC1-1D07-76A5-0596913AAE07}"/>
              </a:ext>
              <a:ext uri="{C183D7F6-B498-43B3-948B-1728B52AA6E4}">
                <adec:decorative xmlns:adec="http://schemas.microsoft.com/office/drawing/2017/decorative" val="0"/>
              </a:ext>
            </a:extLst>
          </p:cNvPr>
          <p:cNvSpPr/>
          <p:nvPr/>
        </p:nvSpPr>
        <p:spPr bwMode="auto">
          <a:xfrm>
            <a:off x="712862" y="5317289"/>
            <a:ext cx="1264470" cy="435054"/>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Customer Service</a:t>
            </a:r>
          </a:p>
        </p:txBody>
      </p:sp>
      <p:sp>
        <p:nvSpPr>
          <p:cNvPr id="39" name="Rectangle: Rounded Corners 18">
            <a:extLst>
              <a:ext uri="{FF2B5EF4-FFF2-40B4-BE49-F238E27FC236}">
                <a16:creationId xmlns:a16="http://schemas.microsoft.com/office/drawing/2014/main" id="{3DF1F247-7C7B-5140-98E8-6663DDD4E3CB}"/>
              </a:ext>
              <a:ext uri="{C183D7F6-B498-43B3-948B-1728B52AA6E4}">
                <adec:decorative xmlns:adec="http://schemas.microsoft.com/office/drawing/2017/decorative" val="0"/>
              </a:ext>
            </a:extLst>
          </p:cNvPr>
          <p:cNvSpPr/>
          <p:nvPr/>
        </p:nvSpPr>
        <p:spPr bwMode="auto">
          <a:xfrm>
            <a:off x="2305177" y="5325072"/>
            <a:ext cx="1264470" cy="217527"/>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Sales</a:t>
            </a:r>
          </a:p>
        </p:txBody>
      </p:sp>
      <p:sp>
        <p:nvSpPr>
          <p:cNvPr id="40" name="Rectangle: Rounded Corners 18">
            <a:extLst>
              <a:ext uri="{FF2B5EF4-FFF2-40B4-BE49-F238E27FC236}">
                <a16:creationId xmlns:a16="http://schemas.microsoft.com/office/drawing/2014/main" id="{C2AAC6D5-CA12-BCAF-AE6D-ED80F5E0BA11}"/>
              </a:ext>
              <a:ext uri="{C183D7F6-B498-43B3-948B-1728B52AA6E4}">
                <adec:decorative xmlns:adec="http://schemas.microsoft.com/office/drawing/2017/decorative" val="0"/>
              </a:ext>
            </a:extLst>
          </p:cNvPr>
          <p:cNvSpPr/>
          <p:nvPr/>
        </p:nvSpPr>
        <p:spPr bwMode="auto">
          <a:xfrm>
            <a:off x="3897492" y="5325072"/>
            <a:ext cx="1264470" cy="217527"/>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Finance</a:t>
            </a:r>
          </a:p>
        </p:txBody>
      </p:sp>
      <p:sp>
        <p:nvSpPr>
          <p:cNvPr id="41" name="Rectangle: Rounded Corners 18">
            <a:extLst>
              <a:ext uri="{FF2B5EF4-FFF2-40B4-BE49-F238E27FC236}">
                <a16:creationId xmlns:a16="http://schemas.microsoft.com/office/drawing/2014/main" id="{A39FC66A-231C-710B-5E37-1AC9F78BF376}"/>
              </a:ext>
              <a:ext uri="{C183D7F6-B498-43B3-948B-1728B52AA6E4}">
                <adec:decorative xmlns:adec="http://schemas.microsoft.com/office/drawing/2017/decorative" val="0"/>
              </a:ext>
            </a:extLst>
          </p:cNvPr>
          <p:cNvSpPr/>
          <p:nvPr/>
        </p:nvSpPr>
        <p:spPr bwMode="auto">
          <a:xfrm>
            <a:off x="5489808" y="5325072"/>
            <a:ext cx="1264470" cy="217527"/>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Marketing</a:t>
            </a:r>
          </a:p>
        </p:txBody>
      </p:sp>
      <p:sp>
        <p:nvSpPr>
          <p:cNvPr id="42" name="Rectangle: Rounded Corners 18">
            <a:extLst>
              <a:ext uri="{FF2B5EF4-FFF2-40B4-BE49-F238E27FC236}">
                <a16:creationId xmlns:a16="http://schemas.microsoft.com/office/drawing/2014/main" id="{5827135E-EAEB-3B01-24AA-0C21344794CB}"/>
              </a:ext>
              <a:ext uri="{C183D7F6-B498-43B3-948B-1728B52AA6E4}">
                <adec:decorative xmlns:adec="http://schemas.microsoft.com/office/drawing/2017/decorative" val="0"/>
              </a:ext>
            </a:extLst>
          </p:cNvPr>
          <p:cNvSpPr/>
          <p:nvPr/>
        </p:nvSpPr>
        <p:spPr bwMode="auto">
          <a:xfrm>
            <a:off x="7082123" y="5325072"/>
            <a:ext cx="1264470" cy="217527"/>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HR </a:t>
            </a:r>
          </a:p>
        </p:txBody>
      </p:sp>
      <p:sp>
        <p:nvSpPr>
          <p:cNvPr id="43" name="Rectangle: Rounded Corners 18">
            <a:extLst>
              <a:ext uri="{FF2B5EF4-FFF2-40B4-BE49-F238E27FC236}">
                <a16:creationId xmlns:a16="http://schemas.microsoft.com/office/drawing/2014/main" id="{06CFA89D-92DB-79A5-7A89-10C7B6F88590}"/>
              </a:ext>
              <a:ext uri="{C183D7F6-B498-43B3-948B-1728B52AA6E4}">
                <adec:decorative xmlns:adec="http://schemas.microsoft.com/office/drawing/2017/decorative" val="0"/>
              </a:ext>
            </a:extLst>
          </p:cNvPr>
          <p:cNvSpPr/>
          <p:nvPr/>
        </p:nvSpPr>
        <p:spPr bwMode="auto">
          <a:xfrm>
            <a:off x="8674438" y="5325072"/>
            <a:ext cx="1264470" cy="217527"/>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Legal</a:t>
            </a:r>
          </a:p>
        </p:txBody>
      </p:sp>
      <p:sp>
        <p:nvSpPr>
          <p:cNvPr id="44" name="Rectangle: Rounded Corners 18">
            <a:extLst>
              <a:ext uri="{FF2B5EF4-FFF2-40B4-BE49-F238E27FC236}">
                <a16:creationId xmlns:a16="http://schemas.microsoft.com/office/drawing/2014/main" id="{E48E66DB-DBF2-6C01-5ECC-2106C8FA9FC0}"/>
              </a:ext>
              <a:ext uri="{C183D7F6-B498-43B3-948B-1728B52AA6E4}">
                <adec:decorative xmlns:adec="http://schemas.microsoft.com/office/drawing/2017/decorative" val="0"/>
              </a:ext>
            </a:extLst>
          </p:cNvPr>
          <p:cNvSpPr/>
          <p:nvPr/>
        </p:nvSpPr>
        <p:spPr bwMode="auto">
          <a:xfrm>
            <a:off x="10288786" y="5325072"/>
            <a:ext cx="1264470" cy="217527"/>
          </a:xfrm>
          <a:prstGeom prst="roundRect">
            <a:avLst>
              <a:gd name="adj" fmla="val 1930"/>
            </a:avLst>
          </a:prstGeom>
          <a:noFill/>
        </p:spPr>
        <p:txBody>
          <a:bodyPr wrap="square" lIns="0" tIns="0" rIns="0" bIns="0">
            <a:spAutoFit/>
          </a:bodyPr>
          <a:lstStyle/>
          <a:p>
            <a:pPr marL="0" marR="0" lvl="0" indent="0" algn="ctr" defTabSz="914225"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w="3175">
                  <a:noFill/>
                </a:ln>
                <a:gradFill flip="none" rotWithShape="1">
                  <a:gsLst>
                    <a:gs pos="80000">
                      <a:srgbClr val="0078D4"/>
                    </a:gs>
                    <a:gs pos="0">
                      <a:srgbClr val="C03BC4"/>
                    </a:gs>
                  </a:gsLst>
                  <a:path path="circle">
                    <a:fillToRect l="100000" t="100000"/>
                  </a:path>
                  <a:tileRect r="-100000" b="-100000"/>
                </a:gradFill>
                <a:effectLst/>
                <a:uLnTx/>
                <a:uFillTx/>
                <a:latin typeface="Segoe UI Semibold" panose="020B0502040204020203" pitchFamily="34" charset="0"/>
                <a:ea typeface="+mn-ea"/>
                <a:cs typeface="Segoe UI Semibold" panose="020B0502040204020203" pitchFamily="34" charset="0"/>
              </a:rPr>
              <a:t>IT</a:t>
            </a:r>
          </a:p>
        </p:txBody>
      </p:sp>
      <p:pic>
        <p:nvPicPr>
          <p:cNvPr id="45" name="Picture 44">
            <a:extLst>
              <a:ext uri="{FF2B5EF4-FFF2-40B4-BE49-F238E27FC236}">
                <a16:creationId xmlns:a16="http://schemas.microsoft.com/office/drawing/2014/main" id="{8E9AB8BA-391D-D2B3-295A-3AE599C0D890}"/>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64853" y="1779460"/>
            <a:ext cx="2262294" cy="1246540"/>
          </a:xfrm>
          <a:prstGeom prst="roundRect">
            <a:avLst>
              <a:gd name="adj" fmla="val 4423"/>
            </a:avLst>
          </a:prstGeom>
        </p:spPr>
      </p:pic>
      <p:cxnSp>
        <p:nvCxnSpPr>
          <p:cNvPr id="46" name="Straight Connector 45">
            <a:extLst>
              <a:ext uri="{FF2B5EF4-FFF2-40B4-BE49-F238E27FC236}">
                <a16:creationId xmlns:a16="http://schemas.microsoft.com/office/drawing/2014/main" id="{FAB3F13E-3E94-2261-2EE5-C68D28729133}"/>
              </a:ext>
              <a:ext uri="{C183D7F6-B498-43B3-948B-1728B52AA6E4}">
                <adec:decorative xmlns:adec="http://schemas.microsoft.com/office/drawing/2017/decorative" val="1"/>
              </a:ext>
            </a:extLst>
          </p:cNvPr>
          <p:cNvCxnSpPr>
            <a:cxnSpLocks/>
          </p:cNvCxnSpPr>
          <p:nvPr/>
        </p:nvCxnSpPr>
        <p:spPr>
          <a:xfrm>
            <a:off x="540648" y="6245176"/>
            <a:ext cx="11110705" cy="0"/>
          </a:xfrm>
          <a:prstGeom prst="line">
            <a:avLst/>
          </a:prstGeom>
          <a:ln w="19050" cap="rnd">
            <a:gradFill flip="none" rotWithShape="1">
              <a:gsLst>
                <a:gs pos="0">
                  <a:srgbClr val="C03BC4"/>
                </a:gs>
                <a:gs pos="80000">
                  <a:srgbClr val="0078D4"/>
                </a:gs>
              </a:gsLst>
              <a:path path="circle">
                <a:fillToRect l="100000" t="100000"/>
              </a:path>
              <a:tileRect r="-100000" b="-100000"/>
            </a:gra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3D219F59-E374-DC80-424E-F27C115BE946}"/>
              </a:ext>
              <a:ext uri="{C183D7F6-B498-43B3-948B-1728B52AA6E4}">
                <adec:decorative xmlns:adec="http://schemas.microsoft.com/office/drawing/2017/decorative" val="1"/>
              </a:ext>
            </a:extLst>
          </p:cNvPr>
          <p:cNvSpPr>
            <a:spLocks/>
          </p:cNvSpPr>
          <p:nvPr/>
        </p:nvSpPr>
        <p:spPr bwMode="auto">
          <a:xfrm>
            <a:off x="2188550"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sp>
        <p:nvSpPr>
          <p:cNvPr id="48" name="Rectangle: Rounded Corners 47">
            <a:extLst>
              <a:ext uri="{FF2B5EF4-FFF2-40B4-BE49-F238E27FC236}">
                <a16:creationId xmlns:a16="http://schemas.microsoft.com/office/drawing/2014/main" id="{421CF50A-8A86-FBCA-A77D-DC070DE94820}"/>
              </a:ext>
              <a:ext uri="{C183D7F6-B498-43B3-948B-1728B52AA6E4}">
                <adec:decorative xmlns:adec="http://schemas.microsoft.com/office/drawing/2017/decorative" val="1"/>
              </a:ext>
            </a:extLst>
          </p:cNvPr>
          <p:cNvSpPr>
            <a:spLocks/>
          </p:cNvSpPr>
          <p:nvPr/>
        </p:nvSpPr>
        <p:spPr bwMode="auto">
          <a:xfrm>
            <a:off x="596235"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pic>
        <p:nvPicPr>
          <p:cNvPr id="49" name="Picture 48">
            <a:extLst>
              <a:ext uri="{FF2B5EF4-FFF2-40B4-BE49-F238E27FC236}">
                <a16:creationId xmlns:a16="http://schemas.microsoft.com/office/drawing/2014/main" id="{B8C8AC3C-2FA9-9B29-AA8D-71F3179CF27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261384" y="3885882"/>
            <a:ext cx="1338204" cy="1354803"/>
          </a:xfrm>
          <a:prstGeom prst="roundRect">
            <a:avLst>
              <a:gd name="adj" fmla="val 2776"/>
            </a:avLst>
          </a:prstGeom>
          <a:noFill/>
          <a:ln w="9525" cap="flat">
            <a:noFill/>
            <a:prstDash val="solid"/>
            <a:miter/>
          </a:ln>
          <a:effectLst/>
        </p:spPr>
      </p:pic>
      <p:sp>
        <p:nvSpPr>
          <p:cNvPr id="50" name="Rectangle: Rounded Corners 49">
            <a:extLst>
              <a:ext uri="{FF2B5EF4-FFF2-40B4-BE49-F238E27FC236}">
                <a16:creationId xmlns:a16="http://schemas.microsoft.com/office/drawing/2014/main" id="{3DA75064-79B2-B19F-2E7A-C60D62ADDA86}"/>
              </a:ext>
              <a:ext uri="{C183D7F6-B498-43B3-948B-1728B52AA6E4}">
                <adec:decorative xmlns:adec="http://schemas.microsoft.com/office/drawing/2017/decorative" val="1"/>
              </a:ext>
            </a:extLst>
          </p:cNvPr>
          <p:cNvSpPr>
            <a:spLocks/>
          </p:cNvSpPr>
          <p:nvPr/>
        </p:nvSpPr>
        <p:spPr bwMode="auto">
          <a:xfrm>
            <a:off x="3780866"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pic>
        <p:nvPicPr>
          <p:cNvPr id="51" name="Picture 50">
            <a:extLst>
              <a:ext uri="{FF2B5EF4-FFF2-40B4-BE49-F238E27FC236}">
                <a16:creationId xmlns:a16="http://schemas.microsoft.com/office/drawing/2014/main" id="{5F710E64-8AF1-6D90-9244-AAFAA57E05C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860625" y="3885882"/>
            <a:ext cx="1338204" cy="1354803"/>
          </a:xfrm>
          <a:prstGeom prst="roundRect">
            <a:avLst>
              <a:gd name="adj" fmla="val 2776"/>
            </a:avLst>
          </a:prstGeom>
          <a:noFill/>
          <a:ln w="9525" cap="flat">
            <a:noFill/>
            <a:prstDash val="solid"/>
            <a:miter/>
          </a:ln>
          <a:effectLst/>
        </p:spPr>
      </p:pic>
      <p:sp>
        <p:nvSpPr>
          <p:cNvPr id="52" name="Rectangle: Rounded Corners 51">
            <a:extLst>
              <a:ext uri="{FF2B5EF4-FFF2-40B4-BE49-F238E27FC236}">
                <a16:creationId xmlns:a16="http://schemas.microsoft.com/office/drawing/2014/main" id="{0F798FC6-102E-D7B1-EC3C-03B4F9B95487}"/>
              </a:ext>
              <a:ext uri="{C183D7F6-B498-43B3-948B-1728B52AA6E4}">
                <adec:decorative xmlns:adec="http://schemas.microsoft.com/office/drawing/2017/decorative" val="1"/>
              </a:ext>
            </a:extLst>
          </p:cNvPr>
          <p:cNvSpPr>
            <a:spLocks/>
          </p:cNvSpPr>
          <p:nvPr/>
        </p:nvSpPr>
        <p:spPr bwMode="auto">
          <a:xfrm>
            <a:off x="6965496"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pic>
        <p:nvPicPr>
          <p:cNvPr id="53" name="Picture 52">
            <a:extLst>
              <a:ext uri="{FF2B5EF4-FFF2-40B4-BE49-F238E27FC236}">
                <a16:creationId xmlns:a16="http://schemas.microsoft.com/office/drawing/2014/main" id="{CF27271E-EBDD-26E3-1C9F-BB7BAA7B1CC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45256" y="3885882"/>
            <a:ext cx="1338204" cy="1354803"/>
          </a:xfrm>
          <a:prstGeom prst="roundRect">
            <a:avLst>
              <a:gd name="adj" fmla="val 2776"/>
            </a:avLst>
          </a:prstGeom>
          <a:noFill/>
          <a:ln w="9525" cap="flat">
            <a:noFill/>
            <a:prstDash val="solid"/>
            <a:miter/>
          </a:ln>
          <a:effectLst/>
        </p:spPr>
      </p:pic>
      <p:sp>
        <p:nvSpPr>
          <p:cNvPr id="54" name="Rectangle: Rounded Corners 53">
            <a:extLst>
              <a:ext uri="{FF2B5EF4-FFF2-40B4-BE49-F238E27FC236}">
                <a16:creationId xmlns:a16="http://schemas.microsoft.com/office/drawing/2014/main" id="{0890C214-E7ED-4D15-3216-CCEE586F375D}"/>
              </a:ext>
              <a:ext uri="{C183D7F6-B498-43B3-948B-1728B52AA6E4}">
                <adec:decorative xmlns:adec="http://schemas.microsoft.com/office/drawing/2017/decorative" val="1"/>
              </a:ext>
            </a:extLst>
          </p:cNvPr>
          <p:cNvSpPr>
            <a:spLocks/>
          </p:cNvSpPr>
          <p:nvPr/>
        </p:nvSpPr>
        <p:spPr bwMode="auto">
          <a:xfrm>
            <a:off x="5373181"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pic>
        <p:nvPicPr>
          <p:cNvPr id="55" name="Picture 54">
            <a:extLst>
              <a:ext uri="{FF2B5EF4-FFF2-40B4-BE49-F238E27FC236}">
                <a16:creationId xmlns:a16="http://schemas.microsoft.com/office/drawing/2014/main" id="{83EA1214-69FE-B00A-E300-2562B92120D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452940" y="3885882"/>
            <a:ext cx="1338204" cy="1354803"/>
          </a:xfrm>
          <a:prstGeom prst="roundRect">
            <a:avLst>
              <a:gd name="adj" fmla="val 2776"/>
            </a:avLst>
          </a:prstGeom>
          <a:noFill/>
          <a:ln w="9525" cap="flat">
            <a:noFill/>
            <a:prstDash val="solid"/>
            <a:miter/>
          </a:ln>
          <a:effectLst/>
        </p:spPr>
      </p:pic>
      <p:sp>
        <p:nvSpPr>
          <p:cNvPr id="56" name="Rectangle: Rounded Corners 55">
            <a:extLst>
              <a:ext uri="{FF2B5EF4-FFF2-40B4-BE49-F238E27FC236}">
                <a16:creationId xmlns:a16="http://schemas.microsoft.com/office/drawing/2014/main" id="{A0C57199-634E-75F6-ADBC-5DA774A11B5C}"/>
              </a:ext>
              <a:ext uri="{C183D7F6-B498-43B3-948B-1728B52AA6E4}">
                <adec:decorative xmlns:adec="http://schemas.microsoft.com/office/drawing/2017/decorative" val="1"/>
              </a:ext>
            </a:extLst>
          </p:cNvPr>
          <p:cNvSpPr>
            <a:spLocks/>
          </p:cNvSpPr>
          <p:nvPr/>
        </p:nvSpPr>
        <p:spPr bwMode="auto">
          <a:xfrm>
            <a:off x="8557812"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pic>
        <p:nvPicPr>
          <p:cNvPr id="57" name="Picture 56">
            <a:extLst>
              <a:ext uri="{FF2B5EF4-FFF2-40B4-BE49-F238E27FC236}">
                <a16:creationId xmlns:a16="http://schemas.microsoft.com/office/drawing/2014/main" id="{A121C60C-634B-BBB8-934C-479D1CAA5A30}"/>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637571" y="3885882"/>
            <a:ext cx="1338204" cy="1354803"/>
          </a:xfrm>
          <a:prstGeom prst="roundRect">
            <a:avLst>
              <a:gd name="adj" fmla="val 2776"/>
            </a:avLst>
          </a:prstGeom>
          <a:noFill/>
          <a:ln w="9525" cap="flat">
            <a:noFill/>
            <a:prstDash val="solid"/>
            <a:miter/>
          </a:ln>
          <a:effectLst/>
        </p:spPr>
      </p:pic>
      <p:pic>
        <p:nvPicPr>
          <p:cNvPr id="58" name="Picture 57">
            <a:extLst>
              <a:ext uri="{FF2B5EF4-FFF2-40B4-BE49-F238E27FC236}">
                <a16:creationId xmlns:a16="http://schemas.microsoft.com/office/drawing/2014/main" id="{28274842-560A-DD1A-2BE3-9C5D8BFCA6FD}"/>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78669" y="3885882"/>
            <a:ext cx="1338204" cy="1354803"/>
          </a:xfrm>
          <a:prstGeom prst="roundRect">
            <a:avLst>
              <a:gd name="adj" fmla="val 2776"/>
            </a:avLst>
          </a:prstGeom>
          <a:noFill/>
          <a:ln w="9525" cap="flat">
            <a:noFill/>
            <a:prstDash val="solid"/>
            <a:miter/>
          </a:ln>
          <a:effectLst/>
        </p:spPr>
      </p:pic>
      <p:sp>
        <p:nvSpPr>
          <p:cNvPr id="59" name="Rectangle: Rounded Corners 58">
            <a:extLst>
              <a:ext uri="{FF2B5EF4-FFF2-40B4-BE49-F238E27FC236}">
                <a16:creationId xmlns:a16="http://schemas.microsoft.com/office/drawing/2014/main" id="{592654B3-9DC2-3E52-C3A5-F1AE33E659D6}"/>
              </a:ext>
              <a:ext uri="{C183D7F6-B498-43B3-948B-1728B52AA6E4}">
                <adec:decorative xmlns:adec="http://schemas.microsoft.com/office/drawing/2017/decorative" val="1"/>
              </a:ext>
            </a:extLst>
          </p:cNvPr>
          <p:cNvSpPr>
            <a:spLocks/>
          </p:cNvSpPr>
          <p:nvPr/>
        </p:nvSpPr>
        <p:spPr bwMode="auto">
          <a:xfrm>
            <a:off x="10172160" y="3766625"/>
            <a:ext cx="1497722" cy="2072522"/>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pic>
        <p:nvPicPr>
          <p:cNvPr id="60" name="Picture 59">
            <a:extLst>
              <a:ext uri="{FF2B5EF4-FFF2-40B4-BE49-F238E27FC236}">
                <a16:creationId xmlns:a16="http://schemas.microsoft.com/office/drawing/2014/main" id="{EB50DB9A-8F97-6333-AD3A-3980FBA12C73}"/>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0251919" y="3885882"/>
            <a:ext cx="1338204" cy="1354803"/>
          </a:xfrm>
          <a:prstGeom prst="roundRect">
            <a:avLst>
              <a:gd name="adj" fmla="val 2776"/>
            </a:avLst>
          </a:prstGeom>
          <a:noFill/>
          <a:ln w="9525" cap="flat">
            <a:noFill/>
            <a:prstDash val="solid"/>
            <a:miter/>
          </a:ln>
          <a:effectLst/>
        </p:spPr>
      </p:pic>
      <p:sp>
        <p:nvSpPr>
          <p:cNvPr id="61" name="Rectangle: Rounded Corners 60">
            <a:extLst>
              <a:ext uri="{FF2B5EF4-FFF2-40B4-BE49-F238E27FC236}">
                <a16:creationId xmlns:a16="http://schemas.microsoft.com/office/drawing/2014/main" id="{FE8FD9AC-9C33-4D66-A61C-7BE9391E2CAD}"/>
              </a:ext>
              <a:ext uri="{C183D7F6-B498-43B3-948B-1728B52AA6E4}">
                <adec:decorative xmlns:adec="http://schemas.microsoft.com/office/drawing/2017/decorative" val="1"/>
              </a:ext>
            </a:extLst>
          </p:cNvPr>
          <p:cNvSpPr>
            <a:spLocks/>
          </p:cNvSpPr>
          <p:nvPr/>
        </p:nvSpPr>
        <p:spPr bwMode="auto">
          <a:xfrm>
            <a:off x="4901011" y="1708876"/>
            <a:ext cx="2380321" cy="1903707"/>
          </a:xfrm>
          <a:prstGeom prst="roundRect">
            <a:avLst>
              <a:gd name="adj" fmla="val 4800"/>
            </a:avLst>
          </a:prstGeom>
          <a:noFill/>
          <a:ln w="12700">
            <a:solidFill>
              <a:srgbClr val="BFB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61701" rtl="0" eaLnBrk="1" fontAlgn="auto" latinLnBrk="0" hangingPunct="1">
              <a:lnSpc>
                <a:spcPct val="100000"/>
              </a:lnSpc>
              <a:spcBef>
                <a:spcPts val="0"/>
              </a:spcBef>
              <a:spcAft>
                <a:spcPts val="0"/>
              </a:spcAft>
              <a:buClrTx/>
              <a:buSzTx/>
              <a:buFontTx/>
              <a:buNone/>
              <a:tabLst/>
              <a:defRPr/>
            </a:pPr>
            <a:endParaRPr kumimoji="0" lang="en-US" sz="1250" b="0" i="0" u="none" strike="noStrike" kern="1200" cap="none" spc="0" normalizeH="0" baseline="0" noProof="0" err="1">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253431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100000" fill="hold" grpId="1" nodeType="withEffect">
                                  <p:stCondLst>
                                    <p:cond delay="100"/>
                                  </p:stCondLst>
                                  <p:childTnLst>
                                    <p:animMotion origin="layout" path="M 0 -2.59259E-6 L 0 0.03542 " pathEditMode="relative" rAng="0" ptsTypes="AA">
                                      <p:cBhvr>
                                        <p:cTn id="9" dur="700" spd="-100000" fill="hold"/>
                                        <p:tgtEl>
                                          <p:spTgt spid="37"/>
                                        </p:tgtEl>
                                        <p:attrNameLst>
                                          <p:attrName>ppt_x</p:attrName>
                                          <p:attrName>ppt_y</p:attrName>
                                        </p:attrNameLst>
                                      </p:cBhvr>
                                      <p:rCtr x="0" y="1759"/>
                                    </p:animMotion>
                                  </p:childTnLst>
                                </p:cTn>
                              </p:par>
                              <p:par>
                                <p:cTn id="10" presetID="16" presetClass="entr" presetSubtype="37" fill="hold" nodeType="withEffect">
                                  <p:stCondLst>
                                    <p:cond delay="100"/>
                                  </p:stCondLst>
                                  <p:childTnLst>
                                    <p:set>
                                      <p:cBhvr>
                                        <p:cTn id="11" dur="1" fill="hold">
                                          <p:stCondLst>
                                            <p:cond delay="0"/>
                                          </p:stCondLst>
                                        </p:cTn>
                                        <p:tgtEl>
                                          <p:spTgt spid="46"/>
                                        </p:tgtEl>
                                        <p:attrNameLst>
                                          <p:attrName>style.visibility</p:attrName>
                                        </p:attrNameLst>
                                      </p:cBhvr>
                                      <p:to>
                                        <p:strVal val="visible"/>
                                      </p:to>
                                    </p:set>
                                    <p:animEffect transition="in" filter="barn(outVertical)">
                                      <p:cBhvr>
                                        <p:cTn id="12" dur="500"/>
                                        <p:tgtEl>
                                          <p:spTgt spid="4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par>
                                <p:cTn id="16" presetID="42" presetClass="path" presetSubtype="0" decel="100000" fill="hold" grpId="1" nodeType="withEffect">
                                  <p:stCondLst>
                                    <p:cond delay="100"/>
                                  </p:stCondLst>
                                  <p:childTnLst>
                                    <p:animMotion origin="layout" path="M -2.5E-6 1.11111E-6 L -2.5E-6 0.03542 " pathEditMode="relative" rAng="0" ptsTypes="AA">
                                      <p:cBhvr>
                                        <p:cTn id="17" dur="700" spd="-100000" fill="hold"/>
                                        <p:tgtEl>
                                          <p:spTgt spid="62"/>
                                        </p:tgtEl>
                                        <p:attrNameLst>
                                          <p:attrName>ppt_x</p:attrName>
                                          <p:attrName>ppt_y</p:attrName>
                                        </p:attrNameLst>
                                      </p:cBhvr>
                                      <p:rCtr x="0" y="1759"/>
                                    </p:animMotion>
                                  </p:childTnLst>
                                </p:cTn>
                              </p:par>
                              <p:par>
                                <p:cTn id="18" presetID="10" presetClass="entr" presetSubtype="0" fill="hold" grpId="0" nodeType="with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42" presetClass="path" presetSubtype="0" decel="100000" fill="hold" grpId="1" nodeType="withEffect">
                                  <p:stCondLst>
                                    <p:cond delay="0"/>
                                  </p:stCondLst>
                                  <p:childTnLst>
                                    <p:animMotion origin="layout" path="M -2.08333E-7 -4.07407E-6 L -2.08333E-7 -0.0331 " pathEditMode="relative" rAng="0" ptsTypes="AA">
                                      <p:cBhvr>
                                        <p:cTn id="22" dur="700" spd="-100000" fill="hold"/>
                                        <p:tgtEl>
                                          <p:spTgt spid="63"/>
                                        </p:tgtEl>
                                        <p:attrNameLst>
                                          <p:attrName>ppt_x</p:attrName>
                                          <p:attrName>ppt_y</p:attrName>
                                        </p:attrNameLst>
                                      </p:cBhvr>
                                      <p:rCtr x="0" y="-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P spid="37" grpId="0" animBg="1"/>
      <p:bldP spid="37" grpId="1" animBg="1"/>
      <p:bldP spid="62" grpId="0" animBg="1"/>
      <p:bldP spid="6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C5006C-CA1E-1743-26AE-87866382355C}"/>
              </a:ext>
            </a:extLst>
          </p:cNvPr>
          <p:cNvSpPr txBox="1">
            <a:spLocks noGrp="1"/>
          </p:cNvSpPr>
          <p:nvPr>
            <p:ph type="title"/>
          </p:nvPr>
        </p:nvSpPr>
        <p:spPr>
          <a:xfrm>
            <a:off x="650449" y="1812232"/>
            <a:ext cx="7535905" cy="19389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80808"/>
                </a:solidFill>
                <a:effectLst/>
                <a:uLnTx/>
                <a:uFillTx/>
                <a:latin typeface="Segoe UI Semibold"/>
                <a:ea typeface="+mn-ea"/>
                <a:cs typeface="+mn-cs"/>
              </a:rPr>
              <a:t>This is a whole new way of working that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50" normalizeH="0" baseline="0" noProof="0" dirty="0">
                <a:ln w="3175">
                  <a:noFill/>
                </a:ln>
                <a:gradFill>
                  <a:gsLst>
                    <a:gs pos="21000">
                      <a:srgbClr val="0078D4"/>
                    </a:gs>
                    <a:gs pos="100000">
                      <a:srgbClr val="C03BC4"/>
                    </a:gs>
                  </a:gsLst>
                  <a:lin ang="2400000" scaled="0"/>
                </a:gradFill>
                <a:effectLst/>
                <a:uLnTx/>
                <a:uFillTx/>
                <a:latin typeface="Segoe UI Semibold"/>
                <a:ea typeface="+mn-ea"/>
                <a:cs typeface="Segoe UI Semibold" panose="020B0702040204020203" pitchFamily="34" charset="0"/>
              </a:rPr>
              <a:t>involves both software and human change. </a:t>
            </a:r>
          </a:p>
        </p:txBody>
      </p:sp>
    </p:spTree>
    <p:extLst>
      <p:ext uri="{BB962C8B-B14F-4D97-AF65-F5344CB8AC3E}">
        <p14:creationId xmlns:p14="http://schemas.microsoft.com/office/powerpoint/2010/main" val="851016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61D34-C458-6B08-2687-A9BC10F595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84FF81-8D16-F06E-EB4B-3BD12C7066AF}"/>
              </a:ext>
            </a:extLst>
          </p:cNvPr>
          <p:cNvSpPr>
            <a:spLocks noGrp="1"/>
          </p:cNvSpPr>
          <p:nvPr>
            <p:ph type="title"/>
          </p:nvPr>
        </p:nvSpPr>
        <p:spPr>
          <a:xfrm>
            <a:off x="495951" y="2639229"/>
            <a:ext cx="6058961" cy="1354217"/>
          </a:xfrm>
        </p:spPr>
        <p:txBody>
          <a:bodyPr/>
          <a:lstStyle/>
          <a:p>
            <a:r>
              <a:rPr lang="en-US" sz="4400" dirty="0">
                <a:latin typeface="Segoe UI Semibold"/>
                <a:cs typeface="Segoe UI Semibold"/>
              </a:rPr>
              <a:t>Microsoft 365 Copilot</a:t>
            </a:r>
            <a:br>
              <a:rPr lang="en-US" sz="4400" dirty="0">
                <a:latin typeface="Segoe UI Semibold"/>
                <a:cs typeface="Segoe UI Semibold"/>
              </a:rPr>
            </a:br>
            <a:r>
              <a:rPr lang="en-US" sz="4400" dirty="0">
                <a:latin typeface="Segoe UI Semibold"/>
                <a:cs typeface="Segoe UI Semibold"/>
              </a:rPr>
              <a:t>Prompt-a-thon</a:t>
            </a:r>
            <a:endParaRPr lang="en-US" sz="2000" dirty="0">
              <a:solidFill>
                <a:schemeClr val="tx1"/>
              </a:solidFill>
              <a:latin typeface="Segoe UI" panose="020B0502040204020203" pitchFamily="34" charset="0"/>
              <a:cs typeface="Segoe UI" panose="020B0502040204020203" pitchFamily="34" charset="0"/>
            </a:endParaRPr>
          </a:p>
        </p:txBody>
      </p:sp>
      <p:sp>
        <p:nvSpPr>
          <p:cNvPr id="8" name="Text Placeholder 2">
            <a:extLst>
              <a:ext uri="{FF2B5EF4-FFF2-40B4-BE49-F238E27FC236}">
                <a16:creationId xmlns:a16="http://schemas.microsoft.com/office/drawing/2014/main" id="{66F50727-C4D8-47E1-1415-03768DA1B01A}"/>
              </a:ext>
            </a:extLst>
          </p:cNvPr>
          <p:cNvSpPr txBox="1">
            <a:spLocks/>
          </p:cNvSpPr>
          <p:nvPr/>
        </p:nvSpPr>
        <p:spPr>
          <a:xfrm>
            <a:off x="540895" y="5981759"/>
            <a:ext cx="3895725" cy="307777"/>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a:ln>
                  <a:noFill/>
                </a:ln>
                <a:solidFill>
                  <a:prstClr val="black"/>
                </a:solidFill>
                <a:effectLst/>
                <a:uLnTx/>
                <a:uFillTx/>
                <a:latin typeface="Segoe Sans Display"/>
                <a:ea typeface="+mn-ea"/>
                <a:cs typeface="Segoe UI Semilight" panose="020B0402040204020203" pitchFamily="34" charset="0"/>
              </a:rPr>
              <a:t>Presenter name</a:t>
            </a:r>
          </a:p>
        </p:txBody>
      </p:sp>
      <p:sp>
        <p:nvSpPr>
          <p:cNvPr id="3" name="TextBox 2">
            <a:extLst>
              <a:ext uri="{FF2B5EF4-FFF2-40B4-BE49-F238E27FC236}">
                <a16:creationId xmlns:a16="http://schemas.microsoft.com/office/drawing/2014/main" id="{CED21515-3B9C-517E-6519-8D6DEC08039B}"/>
              </a:ext>
            </a:extLst>
          </p:cNvPr>
          <p:cNvSpPr txBox="1"/>
          <p:nvPr/>
        </p:nvSpPr>
        <p:spPr>
          <a:xfrm>
            <a:off x="435405" y="2105961"/>
            <a:ext cx="397106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Segoe UI Semibold"/>
                <a:ea typeface="+mn-ea"/>
                <a:cs typeface="Segoe UI Semibold"/>
              </a:rPr>
              <a:t>Session content</a:t>
            </a:r>
            <a:endParaRPr kumimoji="0" lang="en-GB" sz="2400" b="0" i="0" u="none" strike="noStrike" kern="1200" cap="none" spc="0" normalizeH="0" baseline="0" noProof="0" dirty="0">
              <a:ln>
                <a:noFill/>
              </a:ln>
              <a:solidFill>
                <a:prstClr val="black"/>
              </a:solidFill>
              <a:effectLst/>
              <a:uLnTx/>
              <a:uFillTx/>
              <a:latin typeface="Segoe UI Semibold"/>
              <a:ea typeface="+mn-ea"/>
              <a:cs typeface="Segoe UI Semibold"/>
            </a:endParaRPr>
          </a:p>
        </p:txBody>
      </p:sp>
    </p:spTree>
    <p:extLst>
      <p:ext uri="{BB962C8B-B14F-4D97-AF65-F5344CB8AC3E}">
        <p14:creationId xmlns:p14="http://schemas.microsoft.com/office/powerpoint/2010/main" val="256154646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54493F2-902D-EF62-027A-C88CA0532A02}"/>
              </a:ext>
              <a:ext uri="{C183D7F6-B498-43B3-948B-1728B52AA6E4}">
                <adec:decorative xmlns:adec="http://schemas.microsoft.com/office/drawing/2017/decorative" val="1"/>
              </a:ext>
            </a:extLst>
          </p:cNvPr>
          <p:cNvSpPr/>
          <p:nvPr/>
        </p:nvSpPr>
        <p:spPr bwMode="auto">
          <a:xfrm>
            <a:off x="447668" y="3027207"/>
            <a:ext cx="7328054" cy="1479828"/>
          </a:xfrm>
          <a:prstGeom prst="roundRect">
            <a:avLst>
              <a:gd name="adj" fmla="val 8370"/>
            </a:avLst>
          </a:prstGeom>
          <a:solidFill>
            <a:schemeClr val="accent1">
              <a:lumMod val="20000"/>
              <a:lumOff val="8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438D484E-D578-26D5-00C7-D7BB42F7B2A1}"/>
              </a:ext>
              <a:ext uri="{C183D7F6-B498-43B3-948B-1728B52AA6E4}">
                <adec:decorative xmlns:adec="http://schemas.microsoft.com/office/drawing/2017/decorative" val="1"/>
              </a:ext>
            </a:extLst>
          </p:cNvPr>
          <p:cNvSpPr/>
          <p:nvPr/>
        </p:nvSpPr>
        <p:spPr bwMode="auto">
          <a:xfrm>
            <a:off x="681056" y="3398895"/>
            <a:ext cx="6845802" cy="723570"/>
          </a:xfrm>
          <a:prstGeom prst="roundRect">
            <a:avLst>
              <a:gd name="adj" fmla="val 8370"/>
            </a:avLst>
          </a:prstGeom>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pic>
        <p:nvPicPr>
          <p:cNvPr id="8" name="Graphic 7">
            <a:extLst>
              <a:ext uri="{FF2B5EF4-FFF2-40B4-BE49-F238E27FC236}">
                <a16:creationId xmlns:a16="http://schemas.microsoft.com/office/drawing/2014/main" id="{386CEEAA-F285-3768-46EA-4A3B2439924A}"/>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6776278" y="3509250"/>
            <a:ext cx="477078" cy="494748"/>
          </a:xfrm>
          <a:prstGeom prst="rect">
            <a:avLst/>
          </a:prstGeom>
        </p:spPr>
      </p:pic>
      <p:sp>
        <p:nvSpPr>
          <p:cNvPr id="2" name="Title 1">
            <a:extLst>
              <a:ext uri="{FF2B5EF4-FFF2-40B4-BE49-F238E27FC236}">
                <a16:creationId xmlns:a16="http://schemas.microsoft.com/office/drawing/2014/main" id="{DA64B3CD-4C40-A186-4093-BFE3B4D74291}"/>
              </a:ext>
            </a:extLst>
          </p:cNvPr>
          <p:cNvSpPr>
            <a:spLocks noGrp="1"/>
          </p:cNvSpPr>
          <p:nvPr>
            <p:ph type="title"/>
          </p:nvPr>
        </p:nvSpPr>
        <p:spPr>
          <a:xfrm>
            <a:off x="985828" y="3516364"/>
            <a:ext cx="4236634" cy="486103"/>
          </a:xfrm>
        </p:spPr>
        <p:txBody>
          <a:bodyPr>
            <a:normAutofit/>
          </a:bodyPr>
          <a:lstStyle/>
          <a:p>
            <a:r>
              <a:rPr lang="en-US"/>
              <a:t>Prompt-a-thon?</a:t>
            </a:r>
          </a:p>
        </p:txBody>
      </p:sp>
    </p:spTree>
    <p:extLst>
      <p:ext uri="{BB962C8B-B14F-4D97-AF65-F5344CB8AC3E}">
        <p14:creationId xmlns:p14="http://schemas.microsoft.com/office/powerpoint/2010/main" val="3644641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C1487-FB7D-F39D-BE5C-E9620BEB6D99}"/>
              </a:ext>
            </a:extLst>
          </p:cNvPr>
          <p:cNvSpPr>
            <a:spLocks noGrp="1"/>
          </p:cNvSpPr>
          <p:nvPr>
            <p:ph type="title"/>
          </p:nvPr>
        </p:nvSpPr>
        <p:spPr/>
        <p:txBody>
          <a:bodyPr/>
          <a:lstStyle/>
          <a:p>
            <a:r>
              <a:rPr lang="en-IN" sz="3600">
                <a:latin typeface="Segoe UI Semibold" panose="020B0702040204020203" pitchFamily="34" charset="0"/>
                <a:cs typeface="Segoe UI Semibold" panose="020B0702040204020203" pitchFamily="34" charset="0"/>
              </a:rPr>
              <a:t>What are we going to do?</a:t>
            </a:r>
            <a:endParaRPr lang="en-US"/>
          </a:p>
        </p:txBody>
      </p:sp>
      <p:sp>
        <p:nvSpPr>
          <p:cNvPr id="4" name="Text Placeholder 2">
            <a:extLst>
              <a:ext uri="{FF2B5EF4-FFF2-40B4-BE49-F238E27FC236}">
                <a16:creationId xmlns:a16="http://schemas.microsoft.com/office/drawing/2014/main" id="{5A2D455F-7D17-086A-4166-C61AC3387F65}"/>
              </a:ext>
            </a:extLst>
          </p:cNvPr>
          <p:cNvSpPr txBox="1">
            <a:spLocks/>
          </p:cNvSpPr>
          <p:nvPr/>
        </p:nvSpPr>
        <p:spPr>
          <a:xfrm>
            <a:off x="570649" y="1375830"/>
            <a:ext cx="7286419" cy="4373039"/>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Learn new things</a:t>
            </a:r>
          </a:p>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Discover Scenarios </a:t>
            </a:r>
          </a:p>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Hack business challenges</a:t>
            </a:r>
          </a:p>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Prompt</a:t>
            </a:r>
          </a:p>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Network with colleagues</a:t>
            </a:r>
          </a:p>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See the Art of the Possible</a:t>
            </a:r>
          </a:p>
          <a:p>
            <a:pPr>
              <a:lnSpc>
                <a:spcPct val="150000"/>
              </a:lnSpc>
              <a:buFont typeface="Arial" panose="020B0604020202020204" pitchFamily="34" charset="0"/>
              <a:buChar char="•"/>
              <a:defRPr/>
            </a:pPr>
            <a:r>
              <a:rPr kumimoji="0" lang="en-US" sz="2400" b="1"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panose="020B0502040204020203" pitchFamily="34" charset="0"/>
                <a:ea typeface="Segoe UI Semibold" panose="020B0502040204020203" pitchFamily="34" charset="0"/>
                <a:cs typeface="Segoe UI Semibold" panose="020B0502040204020203" pitchFamily="34" charset="0"/>
              </a:rPr>
              <a:t>Get inspired to transform your organization</a:t>
            </a:r>
          </a:p>
        </p:txBody>
      </p:sp>
    </p:spTree>
    <p:extLst>
      <p:ext uri="{BB962C8B-B14F-4D97-AF65-F5344CB8AC3E}">
        <p14:creationId xmlns:p14="http://schemas.microsoft.com/office/powerpoint/2010/main" val="1372832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7272CF4-2ECD-1DA0-B1D0-4EBF14969F0B}"/>
              </a:ext>
              <a:ext uri="{C183D7F6-B498-43B3-948B-1728B52AA6E4}">
                <adec:decorative xmlns:adec="http://schemas.microsoft.com/office/drawing/2017/decorative" val="1"/>
              </a:ext>
            </a:extLst>
          </p:cNvPr>
          <p:cNvSpPr/>
          <p:nvPr/>
        </p:nvSpPr>
        <p:spPr bwMode="auto">
          <a:xfrm>
            <a:off x="438100" y="1556016"/>
            <a:ext cx="11285281" cy="4661029"/>
          </a:xfrm>
          <a:prstGeom prst="roundRect">
            <a:avLst>
              <a:gd name="adj" fmla="val 8370"/>
            </a:avLst>
          </a:prstGeom>
          <a:solidFill>
            <a:schemeClr val="bg1">
              <a:alpha val="70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10C1487-FB7D-F39D-BE5C-E9620BEB6D99}"/>
              </a:ext>
            </a:extLst>
          </p:cNvPr>
          <p:cNvSpPr>
            <a:spLocks noGrp="1"/>
          </p:cNvSpPr>
          <p:nvPr>
            <p:ph type="title"/>
          </p:nvPr>
        </p:nvSpPr>
        <p:spPr/>
        <p:txBody>
          <a:bodyPr>
            <a:normAutofit fontScale="90000"/>
          </a:bodyPr>
          <a:lstStyle/>
          <a:p>
            <a:r>
              <a:rPr lang="en-IN" sz="3600">
                <a:latin typeface="Segoe UI Semibold" panose="020B0702040204020203" pitchFamily="34" charset="0"/>
                <a:cs typeface="Segoe UI Semibold" panose="020B0702040204020203" pitchFamily="34" charset="0"/>
              </a:rPr>
              <a:t>Feedback from prior sessions</a:t>
            </a:r>
            <a:endParaRPr lang="en-US"/>
          </a:p>
        </p:txBody>
      </p:sp>
      <p:sp>
        <p:nvSpPr>
          <p:cNvPr id="6" name="TextBox 5">
            <a:extLst>
              <a:ext uri="{FF2B5EF4-FFF2-40B4-BE49-F238E27FC236}">
                <a16:creationId xmlns:a16="http://schemas.microsoft.com/office/drawing/2014/main" id="{F29D63F0-868A-A16A-10C7-53AFCE516A4D}"/>
              </a:ext>
            </a:extLst>
          </p:cNvPr>
          <p:cNvSpPr txBox="1"/>
          <p:nvPr/>
        </p:nvSpPr>
        <p:spPr>
          <a:xfrm>
            <a:off x="3818238" y="3834797"/>
            <a:ext cx="4003589" cy="307777"/>
          </a:xfrm>
          <a:prstGeom prst="rect">
            <a:avLst/>
          </a:prstGeom>
          <a:noFill/>
        </p:spPr>
        <p:txBody>
          <a:bodyPr wrap="square" lIns="0" tIns="0" rIns="0" bIns="0" rtlCol="0" anchor="t">
            <a:spAutoFit/>
          </a:bodyPr>
          <a:lstStyle/>
          <a:p>
            <a:pPr algn="ctr"/>
            <a:r>
              <a:rPr lang="en-GB" sz="2000">
                <a:latin typeface="Segoe UI"/>
                <a:cs typeface="Segoe UI"/>
              </a:rPr>
              <a:t>Add quotes here</a:t>
            </a:r>
          </a:p>
        </p:txBody>
      </p:sp>
      <p:sp>
        <p:nvSpPr>
          <p:cNvPr id="3" name="TextBox 2">
            <a:extLst>
              <a:ext uri="{FF2B5EF4-FFF2-40B4-BE49-F238E27FC236}">
                <a16:creationId xmlns:a16="http://schemas.microsoft.com/office/drawing/2014/main" id="{04F9AA7A-0868-2701-5B82-B9F3513A677E}"/>
              </a:ext>
            </a:extLst>
          </p:cNvPr>
          <p:cNvSpPr txBox="1"/>
          <p:nvPr/>
        </p:nvSpPr>
        <p:spPr>
          <a:xfrm>
            <a:off x="7821827" y="179290"/>
            <a:ext cx="4178734" cy="923330"/>
          </a:xfrm>
          <a:prstGeom prst="rect">
            <a:avLst/>
          </a:prstGeom>
          <a:solidFill>
            <a:srgbClr val="FFFF00"/>
          </a:solidFill>
        </p:spPr>
        <p:txBody>
          <a:bodyPr wrap="square" rtlCol="0">
            <a:spAutoFit/>
          </a:bodyPr>
          <a:lstStyle/>
          <a:p>
            <a:pPr algn="r"/>
            <a:r>
              <a:rPr lang="en-US"/>
              <a:t>If you’ve run these sessions in your organization before, add quotes from participants. </a:t>
            </a:r>
            <a:endParaRPr lang="en-GB"/>
          </a:p>
        </p:txBody>
      </p:sp>
    </p:spTree>
    <p:extLst>
      <p:ext uri="{BB962C8B-B14F-4D97-AF65-F5344CB8AC3E}">
        <p14:creationId xmlns:p14="http://schemas.microsoft.com/office/powerpoint/2010/main" val="3129314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C35904C8-B435-4838-7BA7-181A5690D477}"/>
              </a:ext>
              <a:ext uri="{C183D7F6-B498-43B3-948B-1728B52AA6E4}">
                <adec:decorative xmlns:adec="http://schemas.microsoft.com/office/drawing/2017/decorative" val="1"/>
              </a:ext>
            </a:extLst>
          </p:cNvPr>
          <p:cNvSpPr/>
          <p:nvPr/>
        </p:nvSpPr>
        <p:spPr bwMode="auto">
          <a:xfrm>
            <a:off x="326191" y="1713032"/>
            <a:ext cx="7582055" cy="4691641"/>
          </a:xfrm>
          <a:prstGeom prst="roundRect">
            <a:avLst>
              <a:gd name="adj" fmla="val 8370"/>
            </a:avLst>
          </a:prstGeom>
          <a:solidFill>
            <a:schemeClr val="bg1">
              <a:alpha val="70000"/>
            </a:schemeClr>
          </a:solidFill>
          <a:ln w="12700">
            <a:solidFill>
              <a:schemeClr val="accent2">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Sans Display"/>
              <a:ea typeface="Segoe UI" pitchFamily="34" charset="0"/>
              <a:cs typeface="Segoe UI" pitchFamily="34" charset="0"/>
            </a:endParaRPr>
          </a:p>
        </p:txBody>
      </p:sp>
      <p:sp>
        <p:nvSpPr>
          <p:cNvPr id="10" name="Rounded Rectangle 1">
            <a:extLst>
              <a:ext uri="{FF2B5EF4-FFF2-40B4-BE49-F238E27FC236}">
                <a16:creationId xmlns:a16="http://schemas.microsoft.com/office/drawing/2014/main" id="{DCC6FD4C-5869-A02F-74DB-41E0EA429B3D}"/>
              </a:ext>
              <a:ext uri="{C183D7F6-B498-43B3-948B-1728B52AA6E4}">
                <adec:decorative xmlns:adec="http://schemas.microsoft.com/office/drawing/2017/decorative" val="1"/>
              </a:ext>
            </a:extLst>
          </p:cNvPr>
          <p:cNvSpPr/>
          <p:nvPr/>
        </p:nvSpPr>
        <p:spPr bwMode="auto">
          <a:xfrm rot="16200000" flipV="1">
            <a:off x="3484815" y="-3031487"/>
            <a:ext cx="1069472" cy="8039102"/>
          </a:xfrm>
          <a:prstGeom prst="round2SameRect">
            <a:avLst>
              <a:gd name="adj1" fmla="val 49304"/>
              <a:gd name="adj2" fmla="val 0"/>
            </a:avLst>
          </a:prstGeom>
          <a:solidFill>
            <a:srgbClr val="C03BC4"/>
          </a:solidFill>
          <a:ln w="6350" cap="flat" cmpd="sng" algn="ctr">
            <a:noFill/>
            <a:prstDash val="solid"/>
            <a:miter lim="800000"/>
            <a:headEnd type="none" w="med" len="med"/>
            <a:tailEnd type="none" w="med" len="med"/>
          </a:ln>
          <a:effectLst>
            <a:outerShdw blurRad="63500" dist="127000" dir="2700000" algn="tl" rotWithShape="0">
              <a:srgbClr val="454142">
                <a:alpha val="20000"/>
              </a:srgbClr>
            </a:outerShdw>
          </a:effectLst>
        </p:spPr>
        <p:txBody>
          <a:bodyPr rot="0" spcFirstLastPara="0" vertOverflow="overflow" horzOverflow="overflow" vert="horz" wrap="square" lIns="201168" tIns="160934" rIns="201168" bIns="16093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025719" rtl="0" eaLnBrk="1" fontAlgn="base" latinLnBrk="0" hangingPunct="1">
              <a:lnSpc>
                <a:spcPct val="100000"/>
              </a:lnSpc>
              <a:spcBef>
                <a:spcPct val="0"/>
              </a:spcBef>
              <a:spcAft>
                <a:spcPct val="0"/>
              </a:spcAft>
              <a:buClrTx/>
              <a:buSzTx/>
              <a:buFontTx/>
              <a:buNone/>
              <a:tabLst/>
              <a:defRPr/>
            </a:pPr>
            <a:endParaRPr kumimoji="0" lang="en-US" sz="1760" b="0" i="0" u="none" strike="noStrike" kern="1200" cap="none" spc="0" normalizeH="0" baseline="0" noProof="0">
              <a:ln>
                <a:noFill/>
              </a:ln>
              <a:solidFill>
                <a:prstClr val="black"/>
              </a:solidFill>
              <a:effectLst/>
              <a:uLnTx/>
              <a:uFillTx/>
              <a:latin typeface="Segoe UI"/>
              <a:ea typeface="+mn-ea"/>
              <a:cs typeface="Segoe UI" pitchFamily="34" charset="0"/>
            </a:endParaRPr>
          </a:p>
        </p:txBody>
      </p:sp>
      <p:sp>
        <p:nvSpPr>
          <p:cNvPr id="14" name="Title 4">
            <a:extLst>
              <a:ext uri="{FF2B5EF4-FFF2-40B4-BE49-F238E27FC236}">
                <a16:creationId xmlns:a16="http://schemas.microsoft.com/office/drawing/2014/main" id="{1AC06044-C00A-21B4-CC23-2A6CD71DAF61}"/>
              </a:ext>
            </a:extLst>
          </p:cNvPr>
          <p:cNvSpPr>
            <a:spLocks noGrp="1"/>
          </p:cNvSpPr>
          <p:nvPr>
            <p:ph type="title"/>
          </p:nvPr>
        </p:nvSpPr>
        <p:spPr>
          <a:xfrm>
            <a:off x="254972" y="698672"/>
            <a:ext cx="9003328" cy="553998"/>
          </a:xfrm>
        </p:spPr>
        <p:txBody>
          <a:bodyPr>
            <a:normAutofit fontScale="90000"/>
          </a:bodyPr>
          <a:lstStyle/>
          <a:p>
            <a:r>
              <a:rPr lang="en-GB" sz="3600">
                <a:solidFill>
                  <a:schemeClr val="bg1"/>
                </a:solidFill>
                <a:latin typeface="Segoe Sans Display Semibold" pitchFamily="2" charset="0"/>
                <a:cs typeface="Segoe Sans Display Semibold" pitchFamily="2" charset="0"/>
              </a:rPr>
              <a:t>Agenda</a:t>
            </a:r>
            <a:endParaRPr lang="en-US" sz="3600">
              <a:solidFill>
                <a:schemeClr val="bg1"/>
              </a:solidFill>
              <a:latin typeface="Segoe Sans Display Semibold" pitchFamily="2" charset="0"/>
              <a:cs typeface="Segoe Sans Display Semibold" pitchFamily="2" charset="0"/>
            </a:endParaRPr>
          </a:p>
        </p:txBody>
      </p:sp>
      <p:sp>
        <p:nvSpPr>
          <p:cNvPr id="19" name="Slide Number Placeholder 6">
            <a:extLst>
              <a:ext uri="{FF2B5EF4-FFF2-40B4-BE49-F238E27FC236}">
                <a16:creationId xmlns:a16="http://schemas.microsoft.com/office/drawing/2014/main" id="{B6BC4599-C223-A2D2-6864-96E20535C150}"/>
              </a:ext>
              <a:ext uri="{C183D7F6-B498-43B3-948B-1728B52AA6E4}">
                <adec:decorative xmlns:adec="http://schemas.microsoft.com/office/drawing/2017/decorative" val="1"/>
              </a:ext>
            </a:extLst>
          </p:cNvPr>
          <p:cNvSpPr txBox="1">
            <a:spLocks/>
          </p:cNvSpPr>
          <p:nvPr/>
        </p:nvSpPr>
        <p:spPr>
          <a:xfrm>
            <a:off x="7120161" y="6183963"/>
            <a:ext cx="78130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F93FC27-A1D1-4A1D-8E2D-C92B07A03756}" type="slidenum">
              <a:rPr kumimoji="0" lang="en-US" sz="1200" b="0" i="0" u="none" strike="noStrike" kern="1200" cap="none" spc="0" normalizeH="0" baseline="0" noProof="0" smtClean="0">
                <a:ln>
                  <a:noFill/>
                </a:ln>
                <a:solidFill>
                  <a:prstClr val="black"/>
                </a:solidFill>
                <a:effectLst/>
                <a:uLnTx/>
                <a:uFillTx/>
                <a:latin typeface="Segoe Sans Displa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Sans Display"/>
              <a:ea typeface="+mn-ea"/>
              <a:cs typeface="+mn-cs"/>
            </a:endParaRPr>
          </a:p>
        </p:txBody>
      </p:sp>
      <p:graphicFrame>
        <p:nvGraphicFramePr>
          <p:cNvPr id="25" name="Table 24">
            <a:extLst>
              <a:ext uri="{FF2B5EF4-FFF2-40B4-BE49-F238E27FC236}">
                <a16:creationId xmlns:a16="http://schemas.microsoft.com/office/drawing/2014/main" id="{6EDCE357-72BA-19ED-2187-5652D87DBBF2}"/>
              </a:ext>
            </a:extLst>
          </p:cNvPr>
          <p:cNvGraphicFramePr>
            <a:graphicFrameLocks noGrp="1"/>
          </p:cNvGraphicFramePr>
          <p:nvPr>
            <p:extLst>
              <p:ext uri="{D42A27DB-BD31-4B8C-83A1-F6EECF244321}">
                <p14:modId xmlns:p14="http://schemas.microsoft.com/office/powerpoint/2010/main" val="2142506089"/>
              </p:ext>
            </p:extLst>
          </p:nvPr>
        </p:nvGraphicFramePr>
        <p:xfrm>
          <a:off x="515154" y="1493561"/>
          <a:ext cx="6756343" cy="4756666"/>
        </p:xfrm>
        <a:graphic>
          <a:graphicData uri="http://schemas.openxmlformats.org/drawingml/2006/table">
            <a:tbl>
              <a:tblPr firstRow="1">
                <a:tableStyleId>{2D5ABB26-0587-4C30-8999-92F81FD0307C}</a:tableStyleId>
              </a:tblPr>
              <a:tblGrid>
                <a:gridCol w="1740885">
                  <a:extLst>
                    <a:ext uri="{9D8B030D-6E8A-4147-A177-3AD203B41FA5}">
                      <a16:colId xmlns:a16="http://schemas.microsoft.com/office/drawing/2014/main" val="788874500"/>
                    </a:ext>
                  </a:extLst>
                </a:gridCol>
                <a:gridCol w="5015458">
                  <a:extLst>
                    <a:ext uri="{9D8B030D-6E8A-4147-A177-3AD203B41FA5}">
                      <a16:colId xmlns:a16="http://schemas.microsoft.com/office/drawing/2014/main" val="2628795654"/>
                    </a:ext>
                  </a:extLst>
                </a:gridCol>
              </a:tblGrid>
              <a:tr h="357306">
                <a:tc>
                  <a:txBody>
                    <a:bodyPr/>
                    <a:lstStyle/>
                    <a:p>
                      <a:pPr rtl="0"/>
                      <a:endParaRPr lang="en-GB" sz="1800" b="1" cap="none" spc="0">
                        <a:solidFill>
                          <a:schemeClr val="tx1"/>
                        </a:solidFill>
                        <a:effectLst/>
                      </a:endParaRPr>
                    </a:p>
                  </a:txBody>
                  <a:tcPr marL="40790" marR="40790" marT="8573" marB="81581" anchor="ctr"/>
                </a:tc>
                <a:tc>
                  <a:txBody>
                    <a:bodyPr/>
                    <a:lstStyle/>
                    <a:p>
                      <a:pPr rtl="0"/>
                      <a:endParaRPr lang="en-GB" sz="1800" b="1" cap="none" spc="0">
                        <a:solidFill>
                          <a:schemeClr val="tx1"/>
                        </a:solidFill>
                        <a:effectLst/>
                      </a:endParaRPr>
                    </a:p>
                  </a:txBody>
                  <a:tcPr marL="40790" marR="40790" marT="8573" marB="81581" anchor="ctr"/>
                </a:tc>
                <a:extLst>
                  <a:ext uri="{0D108BD9-81ED-4DB2-BD59-A6C34878D82A}">
                    <a16:rowId xmlns:a16="http://schemas.microsoft.com/office/drawing/2014/main" val="1413361198"/>
                  </a:ext>
                </a:extLst>
              </a:tr>
              <a:tr h="357306">
                <a:tc>
                  <a:txBody>
                    <a:bodyPr/>
                    <a:lstStyle/>
                    <a:p>
                      <a:pPr rtl="0"/>
                      <a:r>
                        <a:rPr lang="en-GB" b="1">
                          <a:solidFill>
                            <a:srgbClr val="7030A0"/>
                          </a:solidFill>
                          <a:effectLst/>
                          <a:latin typeface="+mj-lt"/>
                        </a:rPr>
                        <a:t>Time </a:t>
                      </a:r>
                    </a:p>
                  </a:txBody>
                  <a:tcPr anchor="ctr"/>
                </a:tc>
                <a:tc>
                  <a:txBody>
                    <a:bodyPr/>
                    <a:lstStyle/>
                    <a:p>
                      <a:pPr rtl="0"/>
                      <a:r>
                        <a:rPr lang="en-GB" b="1">
                          <a:solidFill>
                            <a:srgbClr val="7030A0"/>
                          </a:solidFill>
                          <a:effectLst/>
                          <a:latin typeface="+mj-lt"/>
                        </a:rPr>
                        <a:t>Item </a:t>
                      </a:r>
                    </a:p>
                  </a:txBody>
                  <a:tcPr anchor="ctr"/>
                </a:tc>
                <a:extLst>
                  <a:ext uri="{0D108BD9-81ED-4DB2-BD59-A6C34878D82A}">
                    <a16:rowId xmlns:a16="http://schemas.microsoft.com/office/drawing/2014/main" val="1200008729"/>
                  </a:ext>
                </a:extLst>
              </a:tr>
              <a:tr h="357306">
                <a:tc>
                  <a:txBody>
                    <a:bodyPr/>
                    <a:lstStyle/>
                    <a:p>
                      <a:pPr algn="l" rtl="0"/>
                      <a:r>
                        <a:rPr lang="en-GB">
                          <a:solidFill>
                            <a:schemeClr val="tx1"/>
                          </a:solidFill>
                          <a:effectLst/>
                        </a:rPr>
                        <a:t>09:00 - 09:30</a:t>
                      </a:r>
                    </a:p>
                  </a:txBody>
                  <a:tcPr anchor="ctr"/>
                </a:tc>
                <a:tc>
                  <a:txBody>
                    <a:bodyPr/>
                    <a:lstStyle/>
                    <a:p>
                      <a:pPr algn="l" rtl="0"/>
                      <a:r>
                        <a:rPr lang="en-GB">
                          <a:solidFill>
                            <a:schemeClr val="tx1"/>
                          </a:solidFill>
                          <a:effectLst/>
                        </a:rPr>
                        <a:t>Coffee and registration</a:t>
                      </a:r>
                    </a:p>
                  </a:txBody>
                  <a:tcPr anchor="ctr"/>
                </a:tc>
                <a:extLst>
                  <a:ext uri="{0D108BD9-81ED-4DB2-BD59-A6C34878D82A}">
                    <a16:rowId xmlns:a16="http://schemas.microsoft.com/office/drawing/2014/main" val="2136631254"/>
                  </a:ext>
                </a:extLst>
              </a:tr>
              <a:tr h="357306">
                <a:tc>
                  <a:txBody>
                    <a:bodyPr/>
                    <a:lstStyle/>
                    <a:p>
                      <a:pPr algn="l" rtl="0"/>
                      <a:r>
                        <a:rPr lang="en-GB">
                          <a:solidFill>
                            <a:schemeClr val="tx1"/>
                          </a:solidFill>
                          <a:effectLst/>
                        </a:rPr>
                        <a:t>09:30 – 09:40</a:t>
                      </a:r>
                    </a:p>
                  </a:txBody>
                  <a:tcPr anchor="ctr"/>
                </a:tc>
                <a:tc>
                  <a:txBody>
                    <a:bodyPr/>
                    <a:lstStyle/>
                    <a:p>
                      <a:pPr algn="l" rtl="0"/>
                      <a:r>
                        <a:rPr lang="en-GB">
                          <a:solidFill>
                            <a:schemeClr val="tx1"/>
                          </a:solidFill>
                          <a:effectLst/>
                        </a:rPr>
                        <a:t>Welcome </a:t>
                      </a:r>
                    </a:p>
                  </a:txBody>
                  <a:tcPr anchor="ctr"/>
                </a:tc>
                <a:extLst>
                  <a:ext uri="{0D108BD9-81ED-4DB2-BD59-A6C34878D82A}">
                    <a16:rowId xmlns:a16="http://schemas.microsoft.com/office/drawing/2014/main" val="1668497117"/>
                  </a:ext>
                </a:extLst>
              </a:tr>
              <a:tr h="357306">
                <a:tc>
                  <a:txBody>
                    <a:bodyPr/>
                    <a:lstStyle/>
                    <a:p>
                      <a:pPr algn="l" rtl="0"/>
                      <a:r>
                        <a:rPr lang="en-GB">
                          <a:solidFill>
                            <a:schemeClr val="tx1"/>
                          </a:solidFill>
                          <a:effectLst/>
                        </a:rPr>
                        <a:t>09:40 - 10:00</a:t>
                      </a:r>
                    </a:p>
                  </a:txBody>
                  <a:tcPr anchor="ctr"/>
                </a:tc>
                <a:tc>
                  <a:txBody>
                    <a:bodyPr/>
                    <a:lstStyle/>
                    <a:p>
                      <a:pPr marL="0" algn="l" defTabSz="932742" rtl="0" eaLnBrk="1" latinLnBrk="0" hangingPunct="1">
                        <a:lnSpc>
                          <a:spcPct val="100000"/>
                        </a:lnSpc>
                        <a:spcBef>
                          <a:spcPct val="0"/>
                        </a:spcBef>
                        <a:buNone/>
                      </a:pPr>
                      <a:r>
                        <a:rPr lang="en-GB" sz="1800" b="0" kern="1200">
                          <a:solidFill>
                            <a:schemeClr val="tx1"/>
                          </a:solidFill>
                          <a:effectLst/>
                          <a:latin typeface="+mn-lt"/>
                          <a:ea typeface="+mn-ea"/>
                          <a:cs typeface="+mn-cs"/>
                        </a:rPr>
                        <a:t>Thought Leadership on AI Journey/plan</a:t>
                      </a:r>
                    </a:p>
                  </a:txBody>
                  <a:tcPr anchor="ctr"/>
                </a:tc>
                <a:extLst>
                  <a:ext uri="{0D108BD9-81ED-4DB2-BD59-A6C34878D82A}">
                    <a16:rowId xmlns:a16="http://schemas.microsoft.com/office/drawing/2014/main" val="3905925312"/>
                  </a:ext>
                </a:extLst>
              </a:tr>
              <a:tr h="357306">
                <a:tc>
                  <a:txBody>
                    <a:bodyPr/>
                    <a:lstStyle/>
                    <a:p>
                      <a:pPr algn="l" rtl="0"/>
                      <a:r>
                        <a:rPr lang="en-GB">
                          <a:solidFill>
                            <a:schemeClr val="tx1"/>
                          </a:solidFill>
                          <a:effectLst/>
                        </a:rPr>
                        <a:t>10:00 - 10:45</a:t>
                      </a:r>
                    </a:p>
                  </a:txBody>
                  <a:tcPr anchor="ctr"/>
                </a:tc>
                <a:tc>
                  <a:txBody>
                    <a:bodyPr/>
                    <a:lstStyle/>
                    <a:p>
                      <a:pPr marL="0" algn="l" defTabSz="932742" rtl="0" eaLnBrk="1" latinLnBrk="0" hangingPunct="1">
                        <a:lnSpc>
                          <a:spcPct val="100000"/>
                        </a:lnSpc>
                        <a:spcBef>
                          <a:spcPct val="0"/>
                        </a:spcBef>
                        <a:buNone/>
                      </a:pPr>
                      <a:r>
                        <a:rPr lang="en-GB" sz="1800" b="0" kern="1200">
                          <a:solidFill>
                            <a:schemeClr val="tx1"/>
                          </a:solidFill>
                          <a:effectLst/>
                          <a:latin typeface="+mn-lt"/>
                          <a:ea typeface="+mn-ea"/>
                          <a:cs typeface="+mn-cs"/>
                        </a:rPr>
                        <a:t>Masterclass: Art of the Prompt</a:t>
                      </a:r>
                    </a:p>
                  </a:txBody>
                  <a:tcPr anchor="ctr"/>
                </a:tc>
                <a:extLst>
                  <a:ext uri="{0D108BD9-81ED-4DB2-BD59-A6C34878D82A}">
                    <a16:rowId xmlns:a16="http://schemas.microsoft.com/office/drawing/2014/main" val="805893818"/>
                  </a:ext>
                </a:extLst>
              </a:tr>
              <a:tr h="357306">
                <a:tc>
                  <a:txBody>
                    <a:bodyPr/>
                    <a:lstStyle/>
                    <a:p>
                      <a:pPr algn="l" rtl="0"/>
                      <a:r>
                        <a:rPr lang="en-GB">
                          <a:solidFill>
                            <a:schemeClr val="tx1"/>
                          </a:solidFill>
                          <a:effectLst/>
                        </a:rPr>
                        <a:t>10:45 - 11:00</a:t>
                      </a:r>
                    </a:p>
                  </a:txBody>
                  <a:tcPr anchor="ctr"/>
                </a:tc>
                <a:tc>
                  <a:txBody>
                    <a:bodyPr/>
                    <a:lstStyle/>
                    <a:p>
                      <a:pPr algn="l" rtl="0"/>
                      <a:r>
                        <a:rPr lang="en-GB">
                          <a:solidFill>
                            <a:schemeClr val="tx1"/>
                          </a:solidFill>
                          <a:effectLst/>
                        </a:rPr>
                        <a:t>Rules of the Day</a:t>
                      </a:r>
                    </a:p>
                  </a:txBody>
                  <a:tcPr anchor="ctr"/>
                </a:tc>
                <a:extLst>
                  <a:ext uri="{0D108BD9-81ED-4DB2-BD59-A6C34878D82A}">
                    <a16:rowId xmlns:a16="http://schemas.microsoft.com/office/drawing/2014/main" val="4098401997"/>
                  </a:ext>
                </a:extLst>
              </a:tr>
              <a:tr h="357306">
                <a:tc>
                  <a:txBody>
                    <a:bodyPr/>
                    <a:lstStyle/>
                    <a:p>
                      <a:pPr algn="l" rtl="0"/>
                      <a:r>
                        <a:rPr lang="en-GB">
                          <a:solidFill>
                            <a:schemeClr val="tx1"/>
                          </a:solidFill>
                          <a:effectLst/>
                        </a:rPr>
                        <a:t>11:00 – 11:15 </a:t>
                      </a:r>
                    </a:p>
                  </a:txBody>
                  <a:tcPr anchor="ctr"/>
                </a:tc>
                <a:tc>
                  <a:txBody>
                    <a:bodyPr/>
                    <a:lstStyle/>
                    <a:p>
                      <a:pPr algn="l" rtl="0"/>
                      <a:r>
                        <a:rPr lang="en-GB">
                          <a:solidFill>
                            <a:schemeClr val="tx1"/>
                          </a:solidFill>
                          <a:effectLst/>
                        </a:rPr>
                        <a:t>Break / Find your team</a:t>
                      </a:r>
                    </a:p>
                  </a:txBody>
                  <a:tcPr anchor="ctr"/>
                </a:tc>
                <a:extLst>
                  <a:ext uri="{0D108BD9-81ED-4DB2-BD59-A6C34878D82A}">
                    <a16:rowId xmlns:a16="http://schemas.microsoft.com/office/drawing/2014/main" val="302137748"/>
                  </a:ext>
                </a:extLst>
              </a:tr>
              <a:tr h="357306">
                <a:tc>
                  <a:txBody>
                    <a:bodyPr/>
                    <a:lstStyle/>
                    <a:p>
                      <a:pPr algn="l" rtl="0"/>
                      <a:r>
                        <a:rPr lang="en-GB">
                          <a:solidFill>
                            <a:schemeClr val="tx1"/>
                          </a:solidFill>
                          <a:effectLst/>
                        </a:rPr>
                        <a:t>11:15 - 12:30</a:t>
                      </a:r>
                    </a:p>
                  </a:txBody>
                  <a:tcPr anchor="ctr"/>
                </a:tc>
                <a:tc>
                  <a:txBody>
                    <a:bodyPr/>
                    <a:lstStyle/>
                    <a:p>
                      <a:pPr algn="l" rtl="0"/>
                      <a:r>
                        <a:rPr lang="en-GB" b="1">
                          <a:solidFill>
                            <a:schemeClr val="tx1"/>
                          </a:solidFill>
                          <a:effectLst/>
                        </a:rPr>
                        <a:t>Hack </a:t>
                      </a:r>
                      <a:endParaRPr lang="en-GB">
                        <a:solidFill>
                          <a:schemeClr val="tx1"/>
                        </a:solidFill>
                        <a:effectLst/>
                      </a:endParaRPr>
                    </a:p>
                  </a:txBody>
                  <a:tcPr anchor="ctr"/>
                </a:tc>
                <a:extLst>
                  <a:ext uri="{0D108BD9-81ED-4DB2-BD59-A6C34878D82A}">
                    <a16:rowId xmlns:a16="http://schemas.microsoft.com/office/drawing/2014/main" val="86195071"/>
                  </a:ext>
                </a:extLst>
              </a:tr>
              <a:tr h="357306">
                <a:tc>
                  <a:txBody>
                    <a:bodyPr/>
                    <a:lstStyle/>
                    <a:p>
                      <a:pPr algn="l" rtl="0"/>
                      <a:r>
                        <a:rPr lang="en-GB">
                          <a:solidFill>
                            <a:schemeClr val="tx1"/>
                          </a:solidFill>
                          <a:effectLst/>
                        </a:rPr>
                        <a:t>12:30 - 13:30</a:t>
                      </a:r>
                    </a:p>
                  </a:txBody>
                  <a:tcPr anchor="ctr"/>
                </a:tc>
                <a:tc>
                  <a:txBody>
                    <a:bodyPr/>
                    <a:lstStyle/>
                    <a:p>
                      <a:pPr algn="l" rtl="0"/>
                      <a:r>
                        <a:rPr lang="en-GB" b="1">
                          <a:solidFill>
                            <a:schemeClr val="tx1"/>
                          </a:solidFill>
                          <a:effectLst/>
                        </a:rPr>
                        <a:t>Lunch / Working Lunch</a:t>
                      </a:r>
                      <a:endParaRPr lang="en-GB">
                        <a:solidFill>
                          <a:schemeClr val="tx1"/>
                        </a:solidFill>
                        <a:effectLst/>
                      </a:endParaRPr>
                    </a:p>
                  </a:txBody>
                  <a:tcPr anchor="ctr"/>
                </a:tc>
                <a:extLst>
                  <a:ext uri="{0D108BD9-81ED-4DB2-BD59-A6C34878D82A}">
                    <a16:rowId xmlns:a16="http://schemas.microsoft.com/office/drawing/2014/main" val="1332681466"/>
                  </a:ext>
                </a:extLst>
              </a:tr>
              <a:tr h="357306">
                <a:tc>
                  <a:txBody>
                    <a:bodyPr/>
                    <a:lstStyle/>
                    <a:p>
                      <a:pPr algn="l" rtl="0"/>
                      <a:r>
                        <a:rPr lang="en-GB">
                          <a:solidFill>
                            <a:schemeClr val="tx1"/>
                          </a:solidFill>
                          <a:effectLst/>
                        </a:rPr>
                        <a:t>13:30 - 14:30 </a:t>
                      </a:r>
                    </a:p>
                  </a:txBody>
                  <a:tcPr anchor="ctr"/>
                </a:tc>
                <a:tc>
                  <a:txBody>
                    <a:bodyPr/>
                    <a:lstStyle/>
                    <a:p>
                      <a:pPr algn="l" rtl="0"/>
                      <a:r>
                        <a:rPr lang="en-GB" b="1">
                          <a:solidFill>
                            <a:schemeClr val="tx1"/>
                          </a:solidFill>
                          <a:effectLst/>
                        </a:rPr>
                        <a:t>Hack </a:t>
                      </a:r>
                      <a:endParaRPr lang="en-GB">
                        <a:solidFill>
                          <a:schemeClr val="tx1"/>
                        </a:solidFill>
                        <a:effectLst/>
                      </a:endParaRPr>
                    </a:p>
                  </a:txBody>
                  <a:tcPr anchor="ctr"/>
                </a:tc>
                <a:extLst>
                  <a:ext uri="{0D108BD9-81ED-4DB2-BD59-A6C34878D82A}">
                    <a16:rowId xmlns:a16="http://schemas.microsoft.com/office/drawing/2014/main" val="3038546800"/>
                  </a:ext>
                </a:extLst>
              </a:tr>
              <a:tr h="357306">
                <a:tc>
                  <a:txBody>
                    <a:bodyPr/>
                    <a:lstStyle/>
                    <a:p>
                      <a:pPr algn="l" rtl="0"/>
                      <a:r>
                        <a:rPr lang="en-GB">
                          <a:solidFill>
                            <a:schemeClr val="tx1"/>
                          </a:solidFill>
                          <a:effectLst/>
                        </a:rPr>
                        <a:t>14:30 - 15:30</a:t>
                      </a:r>
                    </a:p>
                  </a:txBody>
                  <a:tcPr anchor="ctr"/>
                </a:tc>
                <a:tc>
                  <a:txBody>
                    <a:bodyPr/>
                    <a:lstStyle/>
                    <a:p>
                      <a:pPr algn="l" rtl="0"/>
                      <a:r>
                        <a:rPr lang="en-GB" b="1">
                          <a:solidFill>
                            <a:schemeClr val="tx1"/>
                          </a:solidFill>
                          <a:effectLst/>
                        </a:rPr>
                        <a:t>Team Presentations </a:t>
                      </a:r>
                      <a:endParaRPr lang="en-GB">
                        <a:solidFill>
                          <a:schemeClr val="tx1"/>
                        </a:solidFill>
                        <a:effectLst/>
                      </a:endParaRPr>
                    </a:p>
                  </a:txBody>
                  <a:tcPr anchor="ctr"/>
                </a:tc>
                <a:extLst>
                  <a:ext uri="{0D108BD9-81ED-4DB2-BD59-A6C34878D82A}">
                    <a16:rowId xmlns:a16="http://schemas.microsoft.com/office/drawing/2014/main" val="2437892996"/>
                  </a:ext>
                </a:extLst>
              </a:tr>
              <a:tr h="368832">
                <a:tc>
                  <a:txBody>
                    <a:bodyPr/>
                    <a:lstStyle/>
                    <a:p>
                      <a:pPr algn="l" rtl="0"/>
                      <a:r>
                        <a:rPr lang="en-GB">
                          <a:solidFill>
                            <a:schemeClr val="tx1"/>
                          </a:solidFill>
                          <a:effectLst/>
                        </a:rPr>
                        <a:t>15:30 – 15:45</a:t>
                      </a:r>
                    </a:p>
                  </a:txBody>
                  <a:tcPr anchor="ct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a:solidFill>
                            <a:schemeClr val="tx1"/>
                          </a:solidFill>
                          <a:effectLst/>
                        </a:rPr>
                        <a:t>Awards and Next Steps </a:t>
                      </a:r>
                    </a:p>
                  </a:txBody>
                  <a:tcPr anchor="ctr"/>
                </a:tc>
                <a:extLst>
                  <a:ext uri="{0D108BD9-81ED-4DB2-BD59-A6C34878D82A}">
                    <a16:rowId xmlns:a16="http://schemas.microsoft.com/office/drawing/2014/main" val="3089186450"/>
                  </a:ext>
                </a:extLst>
              </a:tr>
            </a:tbl>
          </a:graphicData>
        </a:graphic>
      </p:graphicFrame>
    </p:spTree>
    <p:extLst>
      <p:ext uri="{BB962C8B-B14F-4D97-AF65-F5344CB8AC3E}">
        <p14:creationId xmlns:p14="http://schemas.microsoft.com/office/powerpoint/2010/main" val="69214101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30">
            <a:extLst>
              <a:ext uri="{FF2B5EF4-FFF2-40B4-BE49-F238E27FC236}">
                <a16:creationId xmlns:a16="http://schemas.microsoft.com/office/drawing/2014/main" id="{FA8F46ED-7ABB-6F27-FE83-BB94FF68017C}"/>
              </a:ext>
            </a:extLst>
          </p:cNvPr>
          <p:cNvSpPr>
            <a:spLocks/>
          </p:cNvSpPr>
          <p:nvPr/>
        </p:nvSpPr>
        <p:spPr bwMode="auto">
          <a:xfrm>
            <a:off x="571500" y="762942"/>
            <a:ext cx="2607887" cy="165141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lvl="0"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Get proactive </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overviews of your day</a:t>
            </a:r>
            <a:endParaRPr lang="en-US" sz="1200">
              <a:ln w="3175">
                <a:noFill/>
              </a:ln>
              <a:solidFill>
                <a:schemeClr val="tx2"/>
              </a:solidFill>
              <a:latin typeface="+mj-lt"/>
              <a:ea typeface="+mj-ea"/>
              <a:cs typeface="+mj-cs"/>
            </a:endParaRPr>
          </a:p>
          <a:p>
            <a:pPr lvl="0" algn="ctr" defTabSz="932472" fontAlgn="base">
              <a:spcBef>
                <a:spcPts val="1200"/>
              </a:spcBef>
              <a:defRPr/>
            </a:pPr>
            <a:r>
              <a:rPr kumimoji="0" lang="en-US" sz="1200" i="0" u="none" strike="noStrike" kern="1200" cap="none" spc="0" normalizeH="0" baseline="0" noProof="0">
                <a:ln w="3175">
                  <a:noFill/>
                </a:ln>
                <a:solidFill>
                  <a:schemeClr val="tx2"/>
                </a:solidFill>
                <a:effectLst/>
                <a:uLnTx/>
                <a:uFillTx/>
                <a:latin typeface="+mj-lt"/>
                <a:ea typeface="+mj-ea"/>
                <a:cs typeface="+mj-cs"/>
              </a:rPr>
              <a:t>Copilot </a:t>
            </a:r>
            <a:br>
              <a:rPr lang="en-US" sz="1200">
                <a:ln w="3175">
                  <a:noFill/>
                </a:ln>
                <a:solidFill>
                  <a:schemeClr val="tx2"/>
                </a:solidFill>
                <a:latin typeface="+mj-lt"/>
                <a:ea typeface="+mj-ea"/>
                <a:cs typeface="+mj-cs"/>
              </a:rPr>
            </a:br>
            <a:r>
              <a:rPr kumimoji="0" lang="en-US" sz="1200" i="0" u="none" strike="noStrike" kern="1200" cap="none" spc="0" normalizeH="0" baseline="0" noProof="0">
                <a:ln w="3175">
                  <a:noFill/>
                </a:ln>
                <a:solidFill>
                  <a:schemeClr val="tx2"/>
                </a:solidFill>
                <a:effectLst/>
                <a:uLnTx/>
                <a:uFillTx/>
                <a:latin typeface="+mj-lt"/>
                <a:ea typeface="+mj-ea"/>
                <a:cs typeface="+mj-cs"/>
              </a:rPr>
              <a:t>Chat</a:t>
            </a:r>
          </a:p>
        </p:txBody>
      </p:sp>
      <p:sp>
        <p:nvSpPr>
          <p:cNvPr id="29" name="Rectangle: Rounded Corners 30">
            <a:extLst>
              <a:ext uri="{FF2B5EF4-FFF2-40B4-BE49-F238E27FC236}">
                <a16:creationId xmlns:a16="http://schemas.microsoft.com/office/drawing/2014/main" id="{F2DD36EC-2389-189C-AFAF-42E7A802F5E9}"/>
              </a:ext>
            </a:extLst>
          </p:cNvPr>
          <p:cNvSpPr>
            <a:spLocks/>
          </p:cNvSpPr>
          <p:nvPr/>
        </p:nvSpPr>
        <p:spPr bwMode="auto">
          <a:xfrm>
            <a:off x="3382085" y="762941"/>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Bridge your </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knowledge sources</a:t>
            </a:r>
            <a:endParaRPr lang="en-US" sz="1200">
              <a:ln w="3175">
                <a:noFill/>
              </a:ln>
              <a:solidFill>
                <a:schemeClr val="tx2"/>
              </a:solidFill>
              <a:latin typeface="+mj-lt"/>
              <a:ea typeface="+mj-ea"/>
              <a:cs typeface="+mj-cs"/>
            </a:endParaRPr>
          </a:p>
          <a:p>
            <a:pPr marL="0" lvl="2" algn="ctr">
              <a:spcBef>
                <a:spcPts val="1200"/>
              </a:spcBef>
              <a:defRPr/>
            </a:pPr>
            <a:r>
              <a:rPr lang="en-US" sz="1200">
                <a:ln w="3175">
                  <a:noFill/>
                </a:ln>
                <a:solidFill>
                  <a:schemeClr val="tx2"/>
                </a:solidFill>
                <a:latin typeface="+mj-lt"/>
                <a:ea typeface="+mj-ea"/>
                <a:cs typeface="+mj-cs"/>
              </a:rPr>
              <a:t>Copilot </a:t>
            </a:r>
            <a:br>
              <a:rPr lang="en-US" sz="1200">
                <a:ln w="3175">
                  <a:noFill/>
                </a:ln>
                <a:solidFill>
                  <a:schemeClr val="tx2"/>
                </a:solidFill>
                <a:latin typeface="+mj-lt"/>
                <a:ea typeface="+mj-ea"/>
                <a:cs typeface="+mj-cs"/>
              </a:rPr>
            </a:br>
            <a:r>
              <a:rPr lang="en-US" sz="1200">
                <a:ln w="3175">
                  <a:noFill/>
                </a:ln>
                <a:solidFill>
                  <a:schemeClr val="tx2"/>
                </a:solidFill>
                <a:latin typeface="+mj-lt"/>
                <a:ea typeface="+mj-ea"/>
                <a:cs typeface="+mj-cs"/>
              </a:rPr>
              <a:t>connectors</a:t>
            </a:r>
          </a:p>
        </p:txBody>
      </p:sp>
      <p:sp>
        <p:nvSpPr>
          <p:cNvPr id="30" name="Rectangle: Rounded Corners 30">
            <a:extLst>
              <a:ext uri="{FF2B5EF4-FFF2-40B4-BE49-F238E27FC236}">
                <a16:creationId xmlns:a16="http://schemas.microsoft.com/office/drawing/2014/main" id="{2195B30F-5B49-A2A9-944F-F3A0AED56F02}"/>
              </a:ext>
            </a:extLst>
          </p:cNvPr>
          <p:cNvSpPr>
            <a:spLocks/>
          </p:cNvSpPr>
          <p:nvPr/>
        </p:nvSpPr>
        <p:spPr bwMode="auto">
          <a:xfrm>
            <a:off x="6197349" y="762941"/>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Prepare for </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a customer meeting</a:t>
            </a:r>
            <a:endParaRPr lang="en-US" sz="1200">
              <a:ln w="3175">
                <a:noFill/>
              </a:ln>
              <a:solidFill>
                <a:schemeClr val="tx2"/>
              </a:solidFill>
              <a:latin typeface="+mj-lt"/>
              <a:ea typeface="+mj-ea"/>
              <a:cs typeface="+mj-cs"/>
            </a:endParaRPr>
          </a:p>
          <a:p>
            <a:pPr marL="0" lvl="2" algn="ctr">
              <a:spcBef>
                <a:spcPts val="1200"/>
              </a:spcBef>
              <a:defRPr/>
            </a:pPr>
            <a:r>
              <a:rPr lang="en-US" sz="1200">
                <a:ln w="3175">
                  <a:noFill/>
                </a:ln>
                <a:solidFill>
                  <a:schemeClr val="tx2"/>
                </a:solidFill>
                <a:latin typeface="+mj-lt"/>
                <a:ea typeface="+mj-ea"/>
                <a:cs typeface="+mj-cs"/>
              </a:rPr>
              <a:t>Researcher</a:t>
            </a:r>
          </a:p>
        </p:txBody>
      </p:sp>
      <p:sp>
        <p:nvSpPr>
          <p:cNvPr id="32" name="Rectangle: Rounded Corners 30">
            <a:extLst>
              <a:ext uri="{FF2B5EF4-FFF2-40B4-BE49-F238E27FC236}">
                <a16:creationId xmlns:a16="http://schemas.microsoft.com/office/drawing/2014/main" id="{3C03607D-E663-0D0A-B7C8-F0053C2991F3}"/>
              </a:ext>
            </a:extLst>
          </p:cNvPr>
          <p:cNvSpPr>
            <a:spLocks/>
          </p:cNvSpPr>
          <p:nvPr/>
        </p:nvSpPr>
        <p:spPr bwMode="auto">
          <a:xfrm>
            <a:off x="571500" y="2605153"/>
            <a:ext cx="2607887" cy="165141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Interpret multilingual </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conversations in real time</a:t>
            </a:r>
            <a:endParaRPr lang="en-US" sz="1200">
              <a:ln w="3175">
                <a:noFill/>
              </a:ln>
              <a:solidFill>
                <a:schemeClr val="tx2"/>
              </a:solidFill>
              <a:latin typeface="+mj-lt"/>
              <a:ea typeface="+mj-ea"/>
              <a:cs typeface="+mj-cs"/>
            </a:endParaRPr>
          </a:p>
          <a:p>
            <a:pPr marL="0" lvl="2" algn="ctr">
              <a:spcBef>
                <a:spcPts val="1200"/>
              </a:spcBef>
              <a:defRPr/>
            </a:pPr>
            <a:r>
              <a:rPr lang="en-US" sz="1200">
                <a:ln w="3175">
                  <a:noFill/>
                </a:ln>
                <a:solidFill>
                  <a:schemeClr val="tx2"/>
                </a:solidFill>
                <a:latin typeface="+mj-lt"/>
                <a:ea typeface="+mj-ea"/>
                <a:cs typeface="+mj-cs"/>
              </a:rPr>
              <a:t>Interpreter</a:t>
            </a:r>
          </a:p>
        </p:txBody>
      </p:sp>
      <p:sp>
        <p:nvSpPr>
          <p:cNvPr id="33" name="Rectangle: Rounded Corners 30">
            <a:extLst>
              <a:ext uri="{FF2B5EF4-FFF2-40B4-BE49-F238E27FC236}">
                <a16:creationId xmlns:a16="http://schemas.microsoft.com/office/drawing/2014/main" id="{2FD56B46-AA73-85F2-65E4-8729EA1EF36F}"/>
              </a:ext>
            </a:extLst>
          </p:cNvPr>
          <p:cNvSpPr>
            <a:spLocks/>
          </p:cNvSpPr>
          <p:nvPr/>
        </p:nvSpPr>
        <p:spPr bwMode="auto">
          <a:xfrm>
            <a:off x="571500" y="4443648"/>
            <a:ext cx="2607887" cy="165141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Automate reminders </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and tasks </a:t>
            </a:r>
            <a:endParaRPr lang="en-US" sz="1200">
              <a:ln w="3175">
                <a:noFill/>
              </a:ln>
              <a:solidFill>
                <a:schemeClr val="tx2"/>
              </a:solidFill>
              <a:latin typeface="+mj-lt"/>
              <a:ea typeface="+mj-ea"/>
              <a:cs typeface="+mj-cs"/>
            </a:endParaRPr>
          </a:p>
          <a:p>
            <a:pPr marL="0" lvl="1" algn="ctr">
              <a:spcBef>
                <a:spcPts val="1200"/>
              </a:spcBef>
              <a:defRPr/>
            </a:pPr>
            <a:r>
              <a:rPr lang="en-US" sz="1200">
                <a:ln w="3175">
                  <a:noFill/>
                </a:ln>
                <a:solidFill>
                  <a:schemeClr val="tx2"/>
                </a:solidFill>
                <a:latin typeface="+mj-lt"/>
                <a:ea typeface="+mj-ea"/>
                <a:cs typeface="+mj-cs"/>
              </a:rPr>
              <a:t>Workflows</a:t>
            </a:r>
          </a:p>
        </p:txBody>
      </p:sp>
      <p:sp>
        <p:nvSpPr>
          <p:cNvPr id="34" name="Rectangle: Rounded Corners 30">
            <a:extLst>
              <a:ext uri="{FF2B5EF4-FFF2-40B4-BE49-F238E27FC236}">
                <a16:creationId xmlns:a16="http://schemas.microsoft.com/office/drawing/2014/main" id="{5FF02F7F-58B6-72A6-8B4A-3546A1BE9BDB}"/>
              </a:ext>
            </a:extLst>
          </p:cNvPr>
          <p:cNvSpPr>
            <a:spLocks/>
          </p:cNvSpPr>
          <p:nvPr/>
        </p:nvSpPr>
        <p:spPr bwMode="auto">
          <a:xfrm>
            <a:off x="3382085" y="4443649"/>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Quickly</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find content</a:t>
            </a:r>
            <a:endParaRPr lang="en-US" sz="1200">
              <a:ln w="3175">
                <a:noFill/>
              </a:ln>
              <a:solidFill>
                <a:schemeClr val="tx2"/>
              </a:solidFill>
              <a:latin typeface="+mj-lt"/>
              <a:ea typeface="+mj-ea"/>
              <a:cs typeface="+mj-cs"/>
            </a:endParaRPr>
          </a:p>
          <a:p>
            <a:pPr algn="ctr" defTabSz="932472" fontAlgn="base">
              <a:spcBef>
                <a:spcPts val="1200"/>
              </a:spcBef>
              <a:defRPr/>
            </a:pPr>
            <a:r>
              <a:rPr lang="en-US" sz="1200">
                <a:ln w="3175">
                  <a:noFill/>
                </a:ln>
                <a:solidFill>
                  <a:schemeClr val="tx2"/>
                </a:solidFill>
                <a:latin typeface="+mj-lt"/>
                <a:ea typeface="+mj-ea"/>
                <a:cs typeface="+mj-cs"/>
              </a:rPr>
              <a:t>Copilot Search</a:t>
            </a:r>
          </a:p>
        </p:txBody>
      </p:sp>
      <p:sp>
        <p:nvSpPr>
          <p:cNvPr id="35" name="Rectangle: Rounded Corners 30">
            <a:extLst>
              <a:ext uri="{FF2B5EF4-FFF2-40B4-BE49-F238E27FC236}">
                <a16:creationId xmlns:a16="http://schemas.microsoft.com/office/drawing/2014/main" id="{EC198095-93BC-A997-CB7B-CA593127D13D}"/>
              </a:ext>
            </a:extLst>
          </p:cNvPr>
          <p:cNvSpPr>
            <a:spLocks/>
          </p:cNvSpPr>
          <p:nvPr/>
        </p:nvSpPr>
        <p:spPr bwMode="auto">
          <a:xfrm>
            <a:off x="6197349" y="4443649"/>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dirty="0">
                <a:gradFill flip="none" rotWithShape="1">
                  <a:gsLst>
                    <a:gs pos="0">
                      <a:srgbClr val="0078D4"/>
                    </a:gs>
                    <a:gs pos="100000">
                      <a:srgbClr val="C73ECC"/>
                    </a:gs>
                  </a:gsLst>
                  <a:lin ang="0" scaled="1"/>
                  <a:tileRect/>
                </a:gradFill>
                <a:latin typeface="+mj-lt"/>
                <a:ea typeface="+mj-ea"/>
                <a:cs typeface="+mj-cs"/>
              </a:rPr>
              <a:t>Jumpstart </a:t>
            </a:r>
            <a:br>
              <a:rPr lang="en-US" sz="1600" dirty="0">
                <a:gradFill flip="none" rotWithShape="1">
                  <a:gsLst>
                    <a:gs pos="0">
                      <a:srgbClr val="0078D4"/>
                    </a:gs>
                    <a:gs pos="100000">
                      <a:srgbClr val="C73ECC"/>
                    </a:gs>
                  </a:gsLst>
                  <a:lin ang="0" scaled="1"/>
                  <a:tileRect/>
                </a:gradFill>
                <a:latin typeface="+mj-lt"/>
                <a:ea typeface="+mj-ea"/>
                <a:cs typeface="+mj-cs"/>
              </a:rPr>
            </a:br>
            <a:r>
              <a:rPr lang="en-US" sz="1600" dirty="0">
                <a:gradFill flip="none" rotWithShape="1">
                  <a:gsLst>
                    <a:gs pos="0">
                      <a:srgbClr val="0078D4"/>
                    </a:gs>
                    <a:gs pos="100000">
                      <a:srgbClr val="C73ECC"/>
                    </a:gs>
                  </a:gsLst>
                  <a:lin ang="0" scaled="1"/>
                  <a:tileRect/>
                </a:gradFill>
                <a:latin typeface="+mj-lt"/>
                <a:ea typeface="+mj-ea"/>
                <a:cs typeface="+mj-cs"/>
              </a:rPr>
              <a:t>document drafting</a:t>
            </a:r>
            <a:endParaRPr lang="en-US" sz="1200" dirty="0">
              <a:ln w="3175">
                <a:noFill/>
              </a:ln>
              <a:solidFill>
                <a:schemeClr val="tx2"/>
              </a:solidFill>
              <a:latin typeface="+mj-lt"/>
              <a:ea typeface="+mj-ea"/>
              <a:cs typeface="+mj-cs"/>
            </a:endParaRPr>
          </a:p>
          <a:p>
            <a:pPr marL="0" lvl="1" algn="ctr">
              <a:spcBef>
                <a:spcPts val="1200"/>
              </a:spcBef>
              <a:defRPr/>
            </a:pPr>
            <a:r>
              <a:rPr lang="en-US" sz="1200" dirty="0">
                <a:ln w="3175">
                  <a:noFill/>
                </a:ln>
                <a:solidFill>
                  <a:schemeClr val="tx2"/>
                </a:solidFill>
                <a:latin typeface="+mj-lt"/>
                <a:ea typeface="+mj-ea"/>
                <a:cs typeface="+mj-cs"/>
              </a:rPr>
              <a:t>Word Agent</a:t>
            </a:r>
          </a:p>
        </p:txBody>
      </p:sp>
      <p:sp>
        <p:nvSpPr>
          <p:cNvPr id="36" name="Rectangle: Rounded Corners 30">
            <a:extLst>
              <a:ext uri="{FF2B5EF4-FFF2-40B4-BE49-F238E27FC236}">
                <a16:creationId xmlns:a16="http://schemas.microsoft.com/office/drawing/2014/main" id="{2879DECA-827C-56C2-8251-84B3D9CDC7F5}"/>
              </a:ext>
            </a:extLst>
          </p:cNvPr>
          <p:cNvSpPr>
            <a:spLocks/>
          </p:cNvSpPr>
          <p:nvPr/>
        </p:nvSpPr>
        <p:spPr bwMode="auto">
          <a:xfrm>
            <a:off x="9012613" y="4443649"/>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Quickly onboard onto</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new roles or projects</a:t>
            </a:r>
            <a:endParaRPr lang="en-US" sz="1200">
              <a:ln w="3175">
                <a:noFill/>
              </a:ln>
              <a:solidFill>
                <a:schemeClr val="tx2"/>
              </a:solidFill>
              <a:latin typeface="+mj-lt"/>
              <a:ea typeface="+mj-ea"/>
              <a:cs typeface="+mj-cs"/>
            </a:endParaRPr>
          </a:p>
          <a:p>
            <a:pPr marL="0" lvl="2" algn="ctr">
              <a:spcBef>
                <a:spcPts val="1200"/>
              </a:spcBef>
              <a:defRPr/>
            </a:pPr>
            <a:r>
              <a:rPr lang="en-US" sz="1200">
                <a:ln w="3175">
                  <a:noFill/>
                </a:ln>
                <a:solidFill>
                  <a:schemeClr val="tx2"/>
                </a:solidFill>
                <a:latin typeface="+mj-lt"/>
                <a:ea typeface="+mj-ea"/>
                <a:cs typeface="+mj-cs"/>
              </a:rPr>
              <a:t>Notebooks</a:t>
            </a:r>
          </a:p>
        </p:txBody>
      </p:sp>
      <p:sp>
        <p:nvSpPr>
          <p:cNvPr id="37" name="Rectangle: Rounded Corners 30">
            <a:extLst>
              <a:ext uri="{FF2B5EF4-FFF2-40B4-BE49-F238E27FC236}">
                <a16:creationId xmlns:a16="http://schemas.microsoft.com/office/drawing/2014/main" id="{A37C8B42-5D5F-2E29-DC38-5F50DE9C0F04}"/>
              </a:ext>
            </a:extLst>
          </p:cNvPr>
          <p:cNvSpPr>
            <a:spLocks/>
          </p:cNvSpPr>
          <p:nvPr/>
        </p:nvSpPr>
        <p:spPr bwMode="auto">
          <a:xfrm>
            <a:off x="9012613" y="2603295"/>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Never take meeting</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notes again</a:t>
            </a:r>
            <a:endParaRPr lang="en-US" sz="1200">
              <a:ln w="3175">
                <a:noFill/>
              </a:ln>
              <a:solidFill>
                <a:schemeClr val="tx2"/>
              </a:solidFill>
              <a:latin typeface="+mj-lt"/>
              <a:ea typeface="+mj-ea"/>
              <a:cs typeface="+mj-cs"/>
            </a:endParaRPr>
          </a:p>
          <a:p>
            <a:pPr marL="0" lvl="1" algn="ctr">
              <a:spcBef>
                <a:spcPts val="1200"/>
              </a:spcBef>
              <a:defRPr/>
            </a:pPr>
            <a:r>
              <a:rPr lang="en-US" sz="1200">
                <a:ln w="3175">
                  <a:noFill/>
                </a:ln>
                <a:solidFill>
                  <a:schemeClr val="tx2"/>
                </a:solidFill>
                <a:latin typeface="+mj-lt"/>
                <a:ea typeface="+mj-ea"/>
                <a:cs typeface="+mj-cs"/>
              </a:rPr>
              <a:t>Facilitator</a:t>
            </a:r>
          </a:p>
        </p:txBody>
      </p:sp>
      <p:pic>
        <p:nvPicPr>
          <p:cNvPr id="38" name="Picture 4">
            <a:extLst>
              <a:ext uri="{FF2B5EF4-FFF2-40B4-BE49-F238E27FC236}">
                <a16:creationId xmlns:a16="http://schemas.microsoft.com/office/drawing/2014/main" id="{B4DFB6BF-6158-2629-A716-DE5D3DE8D998}"/>
              </a:ext>
              <a:ext uri="{C183D7F6-B498-43B3-948B-1728B52AA6E4}">
                <adec:decorative xmlns:adec="http://schemas.microsoft.com/office/drawing/2017/decorative" val="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03485" y="1742908"/>
            <a:ext cx="355877" cy="35587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logo with a gradient of blue and purple colors&#10;&#10;AI-generated content may be incorrect.">
            <a:extLst>
              <a:ext uri="{FF2B5EF4-FFF2-40B4-BE49-F238E27FC236}">
                <a16:creationId xmlns:a16="http://schemas.microsoft.com/office/drawing/2014/main" id="{B0B10627-3C03-FCDE-B3A7-D84CFA4CF024}"/>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1459" y="5416337"/>
            <a:ext cx="361950" cy="353786"/>
          </a:xfrm>
          <a:prstGeom prst="rect">
            <a:avLst/>
          </a:prstGeom>
        </p:spPr>
      </p:pic>
      <p:pic>
        <p:nvPicPr>
          <p:cNvPr id="10" name="Picture 9">
            <a:extLst>
              <a:ext uri="{FF2B5EF4-FFF2-40B4-BE49-F238E27FC236}">
                <a16:creationId xmlns:a16="http://schemas.microsoft.com/office/drawing/2014/main" id="{6E5D847B-2C9F-2DCD-9AEA-105EC6D1B4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82179" y="5393985"/>
            <a:ext cx="398490" cy="398490"/>
          </a:xfrm>
          <a:prstGeom prst="rect">
            <a:avLst/>
          </a:prstGeom>
        </p:spPr>
      </p:pic>
      <p:pic>
        <p:nvPicPr>
          <p:cNvPr id="7" name="Graphic 6">
            <a:extLst>
              <a:ext uri="{FF2B5EF4-FFF2-40B4-BE49-F238E27FC236}">
                <a16:creationId xmlns:a16="http://schemas.microsoft.com/office/drawing/2014/main" id="{31388787-AC0A-C390-90D6-B947BB26FBA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708853" y="1748846"/>
            <a:ext cx="344000" cy="344000"/>
          </a:xfrm>
          <a:prstGeom prst="rect">
            <a:avLst/>
          </a:prstGeom>
        </p:spPr>
      </p:pic>
      <p:sp>
        <p:nvSpPr>
          <p:cNvPr id="11" name="Rectangle: Rounded Corners 30">
            <a:extLst>
              <a:ext uri="{FF2B5EF4-FFF2-40B4-BE49-F238E27FC236}">
                <a16:creationId xmlns:a16="http://schemas.microsoft.com/office/drawing/2014/main" id="{38DA678B-14D6-D56D-9842-75F1F51D0BB8}"/>
              </a:ext>
            </a:extLst>
          </p:cNvPr>
          <p:cNvSpPr>
            <a:spLocks/>
          </p:cNvSpPr>
          <p:nvPr/>
        </p:nvSpPr>
        <p:spPr bwMode="auto">
          <a:xfrm>
            <a:off x="9012613" y="762941"/>
            <a:ext cx="2607887" cy="1651409"/>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32472" fontAlgn="base">
              <a:spcBef>
                <a:spcPts val="1200"/>
              </a:spcBef>
              <a:defRPr/>
            </a:pPr>
            <a:r>
              <a:rPr lang="en-US" sz="1600">
                <a:gradFill flip="none" rotWithShape="1">
                  <a:gsLst>
                    <a:gs pos="0">
                      <a:srgbClr val="0078D4"/>
                    </a:gs>
                    <a:gs pos="100000">
                      <a:srgbClr val="C73ECC"/>
                    </a:gs>
                  </a:gsLst>
                  <a:lin ang="0" scaled="1"/>
                  <a:tileRect/>
                </a:gradFill>
                <a:latin typeface="+mj-lt"/>
                <a:ea typeface="+mj-ea"/>
                <a:cs typeface="+mj-cs"/>
              </a:rPr>
              <a:t>Start your workday </a:t>
            </a:r>
            <a:br>
              <a:rPr lang="en-US" sz="1600">
                <a:gradFill flip="none" rotWithShape="1">
                  <a:gsLst>
                    <a:gs pos="0">
                      <a:srgbClr val="0078D4"/>
                    </a:gs>
                    <a:gs pos="100000">
                      <a:srgbClr val="C73ECC"/>
                    </a:gs>
                  </a:gsLst>
                  <a:lin ang="0" scaled="1"/>
                  <a:tileRect/>
                </a:gradFill>
                <a:latin typeface="+mj-lt"/>
                <a:ea typeface="+mj-ea"/>
                <a:cs typeface="+mj-cs"/>
              </a:rPr>
            </a:br>
            <a:r>
              <a:rPr lang="en-US" sz="1600">
                <a:gradFill flip="none" rotWithShape="1">
                  <a:gsLst>
                    <a:gs pos="0">
                      <a:srgbClr val="0078D4"/>
                    </a:gs>
                    <a:gs pos="100000">
                      <a:srgbClr val="C73ECC"/>
                    </a:gs>
                  </a:gsLst>
                  <a:lin ang="0" scaled="1"/>
                  <a:tileRect/>
                </a:gradFill>
                <a:latin typeface="+mj-lt"/>
                <a:ea typeface="+mj-ea"/>
                <a:cs typeface="+mj-cs"/>
              </a:rPr>
              <a:t>hands-free</a:t>
            </a:r>
            <a:endParaRPr lang="en-US" sz="1200">
              <a:ln w="3175">
                <a:noFill/>
              </a:ln>
              <a:solidFill>
                <a:schemeClr val="tx2"/>
              </a:solidFill>
              <a:latin typeface="+mj-lt"/>
              <a:ea typeface="+mj-ea"/>
              <a:cs typeface="+mj-cs"/>
            </a:endParaRPr>
          </a:p>
          <a:p>
            <a:pPr marL="0" lvl="2" algn="ctr">
              <a:spcBef>
                <a:spcPts val="1200"/>
              </a:spcBef>
              <a:defRPr/>
            </a:pPr>
            <a:r>
              <a:rPr lang="en-US" sz="1200">
                <a:ln w="3175">
                  <a:noFill/>
                </a:ln>
                <a:solidFill>
                  <a:schemeClr val="tx2"/>
                </a:solidFill>
                <a:latin typeface="+mj-lt"/>
                <a:ea typeface="+mj-ea"/>
                <a:cs typeface="+mj-cs"/>
              </a:rPr>
              <a:t>Voice in </a:t>
            </a:r>
            <a:br>
              <a:rPr lang="en-US" sz="1200">
                <a:ln w="3175">
                  <a:noFill/>
                </a:ln>
                <a:solidFill>
                  <a:schemeClr val="tx2"/>
                </a:solidFill>
                <a:latin typeface="+mj-lt"/>
                <a:ea typeface="+mj-ea"/>
                <a:cs typeface="+mj-cs"/>
              </a:rPr>
            </a:br>
            <a:r>
              <a:rPr lang="en-US" sz="1200">
                <a:ln w="3175">
                  <a:noFill/>
                </a:ln>
                <a:solidFill>
                  <a:schemeClr val="tx2"/>
                </a:solidFill>
                <a:latin typeface="+mj-lt"/>
                <a:ea typeface="+mj-ea"/>
                <a:cs typeface="+mj-cs"/>
              </a:rPr>
              <a:t>Copilot mobile</a:t>
            </a:r>
          </a:p>
        </p:txBody>
      </p:sp>
      <p:pic>
        <p:nvPicPr>
          <p:cNvPr id="20" name="Picture 44">
            <a:extLst>
              <a:ext uri="{FF2B5EF4-FFF2-40B4-BE49-F238E27FC236}">
                <a16:creationId xmlns:a16="http://schemas.microsoft.com/office/drawing/2014/main" id="{FDE46F87-CA34-0C72-84D8-9E882F576472}"/>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9372611" y="1747606"/>
            <a:ext cx="346482" cy="346482"/>
          </a:xfrm>
          <a:prstGeom prst="rect">
            <a:avLst/>
          </a:prstGeom>
        </p:spPr>
      </p:pic>
      <p:pic>
        <p:nvPicPr>
          <p:cNvPr id="2" name="Picture 44">
            <a:extLst>
              <a:ext uri="{FF2B5EF4-FFF2-40B4-BE49-F238E27FC236}">
                <a16:creationId xmlns:a16="http://schemas.microsoft.com/office/drawing/2014/main" id="{323A34DE-D32D-A336-41D5-0B2039BE99FA}"/>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999193" y="1747606"/>
            <a:ext cx="346482" cy="346482"/>
          </a:xfrm>
          <a:prstGeom prst="rect">
            <a:avLst/>
          </a:prstGeom>
        </p:spPr>
      </p:pic>
      <p:pic>
        <p:nvPicPr>
          <p:cNvPr id="17" name="Picture 48">
            <a:extLst>
              <a:ext uri="{FF2B5EF4-FFF2-40B4-BE49-F238E27FC236}">
                <a16:creationId xmlns:a16="http://schemas.microsoft.com/office/drawing/2014/main" id="{127C3B07-079F-6D13-EF8C-1FF499AFEE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9321257" y="5368635"/>
            <a:ext cx="449189" cy="449189"/>
          </a:xfrm>
          <a:prstGeom prst="rect">
            <a:avLst/>
          </a:prstGeom>
        </p:spPr>
      </p:pic>
      <p:pic>
        <p:nvPicPr>
          <p:cNvPr id="18" name="Graphic 17">
            <a:extLst>
              <a:ext uri="{FF2B5EF4-FFF2-40B4-BE49-F238E27FC236}">
                <a16:creationId xmlns:a16="http://schemas.microsoft.com/office/drawing/2014/main" id="{C1F54505-97E9-E839-93B0-59EDA71D06B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761323" y="5399868"/>
            <a:ext cx="386724" cy="386724"/>
          </a:xfrm>
          <a:prstGeom prst="rect">
            <a:avLst/>
          </a:prstGeom>
        </p:spPr>
      </p:pic>
      <p:sp>
        <p:nvSpPr>
          <p:cNvPr id="15" name="Title 16">
            <a:extLst>
              <a:ext uri="{FF2B5EF4-FFF2-40B4-BE49-F238E27FC236}">
                <a16:creationId xmlns:a16="http://schemas.microsoft.com/office/drawing/2014/main" id="{4ADBC5A2-EDCA-C4F0-B420-E2683CF11A42}"/>
              </a:ext>
            </a:extLst>
          </p:cNvPr>
          <p:cNvSpPr txBox="1">
            <a:spLocks noGrp="1"/>
          </p:cNvSpPr>
          <p:nvPr>
            <p:ph type="title" idx="4294967295"/>
          </p:nvPr>
        </p:nvSpPr>
        <p:spPr>
          <a:xfrm>
            <a:off x="4281488" y="3639883"/>
            <a:ext cx="3629025" cy="492125"/>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CA" sz="3200" b="0" i="0" u="none" strike="noStrike" kern="1200" cap="none" spc="-100" normalizeH="0" baseline="0" noProof="0">
                <a:ln>
                  <a:noFill/>
                </a:ln>
                <a:solidFill>
                  <a:prstClr val="black"/>
                </a:solidFill>
                <a:effectLst/>
                <a:uLnTx/>
                <a:uFillTx/>
                <a:latin typeface="+mj-lt"/>
                <a:ea typeface="+mj-ea"/>
                <a:cs typeface="+mj-cs"/>
              </a:rPr>
              <a:t>Where Copilot wows</a:t>
            </a:r>
          </a:p>
        </p:txBody>
      </p:sp>
      <p:pic>
        <p:nvPicPr>
          <p:cNvPr id="16" name="Picture 15" descr="M365 Copilot icon">
            <a:extLst>
              <a:ext uri="{FF2B5EF4-FFF2-40B4-BE49-F238E27FC236}">
                <a16:creationId xmlns:a16="http://schemas.microsoft.com/office/drawing/2014/main" id="{3E9D4627-5356-3250-18B3-ED00DA52D58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715806" y="2725990"/>
            <a:ext cx="760388" cy="766339"/>
          </a:xfrm>
          <a:prstGeom prst="rect">
            <a:avLst/>
          </a:prstGeom>
        </p:spPr>
      </p:pic>
      <p:pic>
        <p:nvPicPr>
          <p:cNvPr id="1026" name="Picture 2" descr="A group of people with a letter t&#10;&#10;AI-generated content may be incorrect.">
            <a:extLst>
              <a:ext uri="{FF2B5EF4-FFF2-40B4-BE49-F238E27FC236}">
                <a16:creationId xmlns:a16="http://schemas.microsoft.com/office/drawing/2014/main" id="{64BDE23C-3AE1-4D38-DD3A-2142D129B45D}"/>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998023" y="3566159"/>
            <a:ext cx="348821" cy="34881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A group of people with a letter t&#10;&#10;AI-generated content may be incorrect.">
            <a:extLst>
              <a:ext uri="{FF2B5EF4-FFF2-40B4-BE49-F238E27FC236}">
                <a16:creationId xmlns:a16="http://schemas.microsoft.com/office/drawing/2014/main" id="{3204219C-FE8E-C3CC-AC45-3FD4BAB8965E}"/>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9371442" y="3566159"/>
            <a:ext cx="348821" cy="348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6407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decel="100000" fill="hold" grpId="1" nodeType="withEffect">
                                  <p:stCondLst>
                                    <p:cond delay="0"/>
                                  </p:stCondLst>
                                  <p:childTnLst>
                                    <p:animMotion origin="layout" path="M -3.54167E-6 -1.11111E-6 L -3.54167E-6 0.03542 " pathEditMode="relative" rAng="0" ptsTypes="AA">
                                      <p:cBhvr>
                                        <p:cTn id="9" dur="700" spd="-100000" fill="hold"/>
                                        <p:tgtEl>
                                          <p:spTgt spid="15"/>
                                        </p:tgtEl>
                                        <p:attrNameLst>
                                          <p:attrName>ppt_x</p:attrName>
                                          <p:attrName>ppt_y</p:attrName>
                                        </p:attrNameLst>
                                      </p:cBhvr>
                                      <p:rCtr x="0" y="1759"/>
                                    </p:animMotion>
                                  </p:childTnLst>
                                </p:cTn>
                              </p:par>
                              <p:par>
                                <p:cTn id="10" presetID="10"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42" presetClass="path" presetSubtype="0" decel="100000" fill="hold" nodeType="withEffect">
                                  <p:stCondLst>
                                    <p:cond delay="0"/>
                                  </p:stCondLst>
                                  <p:childTnLst>
                                    <p:animMotion origin="layout" path="M -3.54167E-6 -1.11111E-6 L -3.54167E-6 0.03542 " pathEditMode="relative" rAng="0" ptsTypes="AA">
                                      <p:cBhvr>
                                        <p:cTn id="14" dur="700" spd="-100000" fill="hold"/>
                                        <p:tgtEl>
                                          <p:spTgt spid="1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750FF3E-3FAA-BD22-8630-1DEA7B50E937}"/>
              </a:ext>
            </a:extLst>
          </p:cNvPr>
          <p:cNvSpPr>
            <a:spLocks noGrp="1"/>
          </p:cNvSpPr>
          <p:nvPr>
            <p:ph type="title"/>
          </p:nvPr>
        </p:nvSpPr>
        <p:spPr>
          <a:xfrm>
            <a:off x="588263" y="457200"/>
            <a:ext cx="11018520" cy="553998"/>
          </a:xfrm>
        </p:spPr>
        <p:txBody>
          <a:bodyPr>
            <a:normAutofit fontScale="90000"/>
          </a:bodyPr>
          <a:lstStyle/>
          <a:p>
            <a:r>
              <a:rPr lang="en-US"/>
              <a:t>Copilot’s early impact at Microsoft</a:t>
            </a:r>
          </a:p>
        </p:txBody>
      </p:sp>
      <p:sp>
        <p:nvSpPr>
          <p:cNvPr id="5" name="Rectangle: Rounded Corners 24">
            <a:extLst>
              <a:ext uri="{FF2B5EF4-FFF2-40B4-BE49-F238E27FC236}">
                <a16:creationId xmlns:a16="http://schemas.microsoft.com/office/drawing/2014/main" id="{4942BD13-2107-74B6-50FB-79155A861475}"/>
              </a:ext>
              <a:ext uri="{C183D7F6-B498-43B3-948B-1728B52AA6E4}">
                <adec:decorative xmlns:adec="http://schemas.microsoft.com/office/drawing/2017/decorative" val="1"/>
              </a:ext>
            </a:extLst>
          </p:cNvPr>
          <p:cNvSpPr/>
          <p:nvPr/>
        </p:nvSpPr>
        <p:spPr bwMode="auto">
          <a:xfrm>
            <a:off x="587375" y="1584335"/>
            <a:ext cx="2659602"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13" name="TextBox 12">
            <a:extLst>
              <a:ext uri="{FF2B5EF4-FFF2-40B4-BE49-F238E27FC236}">
                <a16:creationId xmlns:a16="http://schemas.microsoft.com/office/drawing/2014/main" id="{DDD320CC-D57F-1C92-F9BF-999A8C7496F0}"/>
              </a:ext>
            </a:extLst>
          </p:cNvPr>
          <p:cNvSpPr txBox="1"/>
          <p:nvPr/>
        </p:nvSpPr>
        <p:spPr>
          <a:xfrm>
            <a:off x="807273" y="141620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Customer service</a:t>
            </a:r>
          </a:p>
        </p:txBody>
      </p:sp>
      <p:sp>
        <p:nvSpPr>
          <p:cNvPr id="22" name="TextBox 21">
            <a:extLst>
              <a:ext uri="{FF2B5EF4-FFF2-40B4-BE49-F238E27FC236}">
                <a16:creationId xmlns:a16="http://schemas.microsoft.com/office/drawing/2014/main" id="{119FAAF0-FFC1-DBED-7150-6709AA34C92C}"/>
              </a:ext>
            </a:extLst>
          </p:cNvPr>
          <p:cNvSpPr txBox="1"/>
          <p:nvPr/>
        </p:nvSpPr>
        <p:spPr>
          <a:xfrm>
            <a:off x="866497" y="1927690"/>
            <a:ext cx="2101356" cy="830997"/>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11.5%</a:t>
            </a:r>
          </a:p>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1400" b="0" i="0" u="none" strike="noStrike" kern="1200" cap="none" spc="0" normalizeH="0" baseline="0" noProof="0">
                <a:ln w="3175">
                  <a:noFill/>
                </a:ln>
                <a:solidFill>
                  <a:srgbClr val="000000"/>
                </a:solidFill>
                <a:effectLst/>
                <a:uLnTx/>
                <a:uFillTx/>
                <a:sym typeface="Rubik Light"/>
              </a:rPr>
              <a:t>faster case</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resolution</a:t>
            </a:r>
            <a:r>
              <a:rPr kumimoji="0" lang="en-US" sz="1400" b="0" i="0" u="none" strike="noStrike" kern="1200" cap="none" spc="0" normalizeH="0" baseline="30000" noProof="0">
                <a:ln w="3175">
                  <a:noFill/>
                </a:ln>
                <a:solidFill>
                  <a:srgbClr val="000000"/>
                </a:solidFill>
                <a:effectLst/>
                <a:uLnTx/>
                <a:uFillTx/>
                <a:sym typeface="Rubik Light"/>
              </a:rPr>
              <a:t>1</a:t>
            </a:r>
            <a:endParaRPr kumimoji="0" lang="en-US" sz="1400" b="0" i="0" u="none" strike="noStrike" kern="1200" cap="none" spc="0" normalizeH="0" baseline="0" noProof="0">
              <a:ln w="3175">
                <a:noFill/>
              </a:ln>
              <a:solidFill>
                <a:srgbClr val="000000"/>
              </a:solidFill>
              <a:effectLst/>
              <a:uLnTx/>
              <a:uFillTx/>
              <a:sym typeface="Rubik Light"/>
            </a:endParaRPr>
          </a:p>
        </p:txBody>
      </p:sp>
      <p:sp>
        <p:nvSpPr>
          <p:cNvPr id="7" name="Rectangle: Rounded Corners 24">
            <a:extLst>
              <a:ext uri="{FF2B5EF4-FFF2-40B4-BE49-F238E27FC236}">
                <a16:creationId xmlns:a16="http://schemas.microsoft.com/office/drawing/2014/main" id="{DB82C88A-5374-852D-371E-0D6E04E5DED4}"/>
              </a:ext>
              <a:ext uri="{C183D7F6-B498-43B3-948B-1728B52AA6E4}">
                <adec:decorative xmlns:adec="http://schemas.microsoft.com/office/drawing/2017/decorative" val="1"/>
              </a:ext>
            </a:extLst>
          </p:cNvPr>
          <p:cNvSpPr/>
          <p:nvPr/>
        </p:nvSpPr>
        <p:spPr bwMode="auto">
          <a:xfrm>
            <a:off x="3373258" y="1584335"/>
            <a:ext cx="2659602"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16" name="TextBox 15">
            <a:extLst>
              <a:ext uri="{FF2B5EF4-FFF2-40B4-BE49-F238E27FC236}">
                <a16:creationId xmlns:a16="http://schemas.microsoft.com/office/drawing/2014/main" id="{DB33DC76-9F8A-F06C-EDC0-0CA657F825B7}"/>
              </a:ext>
            </a:extLst>
          </p:cNvPr>
          <p:cNvSpPr txBox="1"/>
          <p:nvPr/>
        </p:nvSpPr>
        <p:spPr>
          <a:xfrm>
            <a:off x="3655416" y="141620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Sales</a:t>
            </a:r>
          </a:p>
        </p:txBody>
      </p:sp>
      <p:sp>
        <p:nvSpPr>
          <p:cNvPr id="24" name="TextBox 23">
            <a:extLst>
              <a:ext uri="{FF2B5EF4-FFF2-40B4-BE49-F238E27FC236}">
                <a16:creationId xmlns:a16="http://schemas.microsoft.com/office/drawing/2014/main" id="{B7AD9375-5D3D-0DA6-B3AF-1A2279B5B4C2}"/>
              </a:ext>
            </a:extLst>
          </p:cNvPr>
          <p:cNvSpPr txBox="1"/>
          <p:nvPr/>
        </p:nvSpPr>
        <p:spPr>
          <a:xfrm>
            <a:off x="3652993" y="1916361"/>
            <a:ext cx="2100131" cy="1024896"/>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9.4%</a:t>
            </a:r>
          </a:p>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1400" b="0" i="0" u="none" strike="noStrike" kern="1200" cap="none" spc="0" normalizeH="0" baseline="0" noProof="0">
                <a:ln w="3175">
                  <a:noFill/>
                </a:ln>
                <a:solidFill>
                  <a:srgbClr val="000000"/>
                </a:solidFill>
                <a:effectLst/>
                <a:uLnTx/>
                <a:uFillTx/>
                <a:sym typeface="Rubik Light"/>
              </a:rPr>
              <a:t>higher revenue</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per seller for one</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business group</a:t>
            </a:r>
            <a:r>
              <a:rPr kumimoji="0" lang="en-US" sz="1400" b="0" i="0" u="none" strike="noStrike" kern="1200" cap="none" spc="0" normalizeH="0" baseline="30000" noProof="0">
                <a:ln w="3175">
                  <a:noFill/>
                </a:ln>
                <a:solidFill>
                  <a:srgbClr val="000000"/>
                </a:solidFill>
                <a:effectLst/>
                <a:uLnTx/>
                <a:uFillTx/>
                <a:sym typeface="Rubik Light"/>
              </a:rPr>
              <a:t>2</a:t>
            </a:r>
          </a:p>
        </p:txBody>
      </p:sp>
      <p:sp>
        <p:nvSpPr>
          <p:cNvPr id="8" name="Rectangle: Rounded Corners 24">
            <a:extLst>
              <a:ext uri="{FF2B5EF4-FFF2-40B4-BE49-F238E27FC236}">
                <a16:creationId xmlns:a16="http://schemas.microsoft.com/office/drawing/2014/main" id="{165E8D68-15EF-5E62-0A95-9B9777E59921}"/>
              </a:ext>
              <a:ext uri="{C183D7F6-B498-43B3-948B-1728B52AA6E4}">
                <adec:decorative xmlns:adec="http://schemas.microsoft.com/office/drawing/2017/decorative" val="1"/>
              </a:ext>
            </a:extLst>
          </p:cNvPr>
          <p:cNvSpPr/>
          <p:nvPr/>
        </p:nvSpPr>
        <p:spPr bwMode="auto">
          <a:xfrm>
            <a:off x="6159140" y="1584335"/>
            <a:ext cx="2659602"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17" name="TextBox 16">
            <a:extLst>
              <a:ext uri="{FF2B5EF4-FFF2-40B4-BE49-F238E27FC236}">
                <a16:creationId xmlns:a16="http://schemas.microsoft.com/office/drawing/2014/main" id="{38E88E63-226D-22BB-E757-940652A38085}"/>
              </a:ext>
            </a:extLst>
          </p:cNvPr>
          <p:cNvSpPr txBox="1"/>
          <p:nvPr/>
        </p:nvSpPr>
        <p:spPr>
          <a:xfrm>
            <a:off x="6410169" y="141620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Marketing</a:t>
            </a:r>
          </a:p>
        </p:txBody>
      </p:sp>
      <p:sp>
        <p:nvSpPr>
          <p:cNvPr id="25" name="TextBox 24">
            <a:extLst>
              <a:ext uri="{FF2B5EF4-FFF2-40B4-BE49-F238E27FC236}">
                <a16:creationId xmlns:a16="http://schemas.microsoft.com/office/drawing/2014/main" id="{0C8D9076-4DFD-4F88-F7CB-154E6E51B1FE}"/>
              </a:ext>
            </a:extLst>
          </p:cNvPr>
          <p:cNvSpPr txBox="1"/>
          <p:nvPr/>
        </p:nvSpPr>
        <p:spPr>
          <a:xfrm>
            <a:off x="6562578" y="1916361"/>
            <a:ext cx="1852726" cy="1024896"/>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21.5%</a:t>
            </a:r>
          </a:p>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1400" b="0" i="0" u="none" strike="noStrike" kern="1200" cap="none" spc="0" normalizeH="0" baseline="0" noProof="0">
                <a:ln w="3175">
                  <a:noFill/>
                </a:ln>
                <a:solidFill>
                  <a:srgbClr val="000000"/>
                </a:solidFill>
                <a:effectLst/>
                <a:uLnTx/>
                <a:uFillTx/>
                <a:sym typeface="Rubik Light"/>
              </a:rPr>
              <a:t>increase in</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conversion rates</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on Azure.com</a:t>
            </a:r>
            <a:r>
              <a:rPr kumimoji="0" lang="en-US" sz="1400" b="0" i="0" u="none" strike="noStrike" kern="1200" cap="none" spc="0" normalizeH="0" baseline="30000" noProof="0">
                <a:ln w="3175">
                  <a:noFill/>
                </a:ln>
                <a:solidFill>
                  <a:srgbClr val="000000"/>
                </a:solidFill>
                <a:effectLst/>
                <a:uLnTx/>
                <a:uFillTx/>
                <a:sym typeface="Rubik Light"/>
              </a:rPr>
              <a:t>3</a:t>
            </a:r>
            <a:endParaRPr kumimoji="0" lang="en-US" sz="1400" b="0" i="0" u="none" strike="noStrike" kern="1200" cap="none" spc="0" normalizeH="0" baseline="0" noProof="0">
              <a:ln w="3175">
                <a:noFill/>
              </a:ln>
              <a:solidFill>
                <a:srgbClr val="000000"/>
              </a:solidFill>
              <a:effectLst/>
              <a:uLnTx/>
              <a:uFillTx/>
              <a:sym typeface="Rubik Light"/>
            </a:endParaRPr>
          </a:p>
        </p:txBody>
      </p:sp>
      <p:sp>
        <p:nvSpPr>
          <p:cNvPr id="10" name="Rectangle: Rounded Corners 24">
            <a:extLst>
              <a:ext uri="{FF2B5EF4-FFF2-40B4-BE49-F238E27FC236}">
                <a16:creationId xmlns:a16="http://schemas.microsoft.com/office/drawing/2014/main" id="{7639BB89-8A4E-81FC-BEBD-2FEFE8933537}"/>
              </a:ext>
              <a:ext uri="{C183D7F6-B498-43B3-948B-1728B52AA6E4}">
                <adec:decorative xmlns:adec="http://schemas.microsoft.com/office/drawing/2017/decorative" val="1"/>
              </a:ext>
            </a:extLst>
          </p:cNvPr>
          <p:cNvSpPr/>
          <p:nvPr/>
        </p:nvSpPr>
        <p:spPr bwMode="auto">
          <a:xfrm>
            <a:off x="8945023" y="1584335"/>
            <a:ext cx="2659602"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19" name="TextBox 18">
            <a:extLst>
              <a:ext uri="{FF2B5EF4-FFF2-40B4-BE49-F238E27FC236}">
                <a16:creationId xmlns:a16="http://schemas.microsoft.com/office/drawing/2014/main" id="{468FA676-A982-0FA7-73CD-1ADFC4881E0D}"/>
              </a:ext>
            </a:extLst>
          </p:cNvPr>
          <p:cNvSpPr txBox="1"/>
          <p:nvPr/>
        </p:nvSpPr>
        <p:spPr>
          <a:xfrm>
            <a:off x="9164921" y="141620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Finance</a:t>
            </a:r>
          </a:p>
        </p:txBody>
      </p:sp>
      <p:sp>
        <p:nvSpPr>
          <p:cNvPr id="27" name="TextBox 26">
            <a:extLst>
              <a:ext uri="{FF2B5EF4-FFF2-40B4-BE49-F238E27FC236}">
                <a16:creationId xmlns:a16="http://schemas.microsoft.com/office/drawing/2014/main" id="{C3D236E2-4EA0-6157-3202-3A5988370C46}"/>
              </a:ext>
            </a:extLst>
          </p:cNvPr>
          <p:cNvSpPr txBox="1"/>
          <p:nvPr/>
        </p:nvSpPr>
        <p:spPr>
          <a:xfrm>
            <a:off x="9101056" y="1916361"/>
            <a:ext cx="2347536" cy="1024896"/>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60%</a:t>
            </a:r>
          </a:p>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1400" b="0" i="0" u="none" strike="noStrike" kern="1200" cap="none" spc="0" normalizeH="0" baseline="0" noProof="0">
                <a:ln w="3175">
                  <a:noFill/>
                </a:ln>
                <a:solidFill>
                  <a:srgbClr val="000000"/>
                </a:solidFill>
                <a:effectLst/>
                <a:uLnTx/>
                <a:uFillTx/>
                <a:sym typeface="Rubik Light"/>
              </a:rPr>
              <a:t>reduction of case</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resolution time in</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cash collections</a:t>
            </a:r>
            <a:r>
              <a:rPr kumimoji="0" lang="en-US" sz="1400" b="0" i="0" u="none" strike="noStrike" kern="1200" cap="none" spc="0" normalizeH="0" baseline="30000" noProof="0">
                <a:ln w="3175">
                  <a:noFill/>
                </a:ln>
                <a:solidFill>
                  <a:srgbClr val="000000"/>
                </a:solidFill>
                <a:effectLst/>
                <a:uLnTx/>
                <a:uFillTx/>
                <a:sym typeface="Rubik Light"/>
              </a:rPr>
              <a:t>4</a:t>
            </a:r>
          </a:p>
        </p:txBody>
      </p:sp>
      <p:sp>
        <p:nvSpPr>
          <p:cNvPr id="11" name="Rectangle: Rounded Corners 24">
            <a:extLst>
              <a:ext uri="{FF2B5EF4-FFF2-40B4-BE49-F238E27FC236}">
                <a16:creationId xmlns:a16="http://schemas.microsoft.com/office/drawing/2014/main" id="{DEC648DF-D86F-30BB-558E-8CFB13390BF5}"/>
              </a:ext>
              <a:ext uri="{C183D7F6-B498-43B3-948B-1728B52AA6E4}">
                <adec:decorative xmlns:adec="http://schemas.microsoft.com/office/drawing/2017/decorative" val="1"/>
              </a:ext>
            </a:extLst>
          </p:cNvPr>
          <p:cNvSpPr/>
          <p:nvPr/>
        </p:nvSpPr>
        <p:spPr bwMode="auto">
          <a:xfrm>
            <a:off x="1980317" y="3626015"/>
            <a:ext cx="2659602"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20" name="TextBox 19">
            <a:extLst>
              <a:ext uri="{FF2B5EF4-FFF2-40B4-BE49-F238E27FC236}">
                <a16:creationId xmlns:a16="http://schemas.microsoft.com/office/drawing/2014/main" id="{DD04E750-1ACE-26A0-9C49-DA1289A0F9A6}"/>
              </a:ext>
            </a:extLst>
          </p:cNvPr>
          <p:cNvSpPr txBox="1"/>
          <p:nvPr/>
        </p:nvSpPr>
        <p:spPr>
          <a:xfrm>
            <a:off x="2200215" y="345788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Legal</a:t>
            </a:r>
          </a:p>
        </p:txBody>
      </p:sp>
      <p:sp>
        <p:nvSpPr>
          <p:cNvPr id="28" name="TextBox 27">
            <a:extLst>
              <a:ext uri="{FF2B5EF4-FFF2-40B4-BE49-F238E27FC236}">
                <a16:creationId xmlns:a16="http://schemas.microsoft.com/office/drawing/2014/main" id="{3B728770-56E0-A230-1DBE-39B26723068D}"/>
              </a:ext>
            </a:extLst>
          </p:cNvPr>
          <p:cNvSpPr txBox="1"/>
          <p:nvPr/>
        </p:nvSpPr>
        <p:spPr>
          <a:xfrm>
            <a:off x="2181205" y="3976632"/>
            <a:ext cx="2257825" cy="1024896"/>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5%</a:t>
            </a:r>
          </a:p>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1400" b="0" i="0" u="none" strike="noStrike" kern="1200" cap="none" spc="0" normalizeH="0" baseline="0" noProof="0">
                <a:ln w="3175">
                  <a:noFill/>
                </a:ln>
                <a:solidFill>
                  <a:srgbClr val="000000"/>
                </a:solidFill>
                <a:effectLst/>
                <a:uLnTx/>
                <a:uFillTx/>
                <a:sym typeface="Rubik Light"/>
              </a:rPr>
              <a:t>reduction expected</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in external spend for regulatory work in 2025</a:t>
            </a:r>
            <a:r>
              <a:rPr kumimoji="0" lang="en-US" sz="1400" b="0" i="0" u="none" strike="noStrike" kern="1200" cap="none" spc="0" normalizeH="0" baseline="30000" noProof="0">
                <a:ln w="3175">
                  <a:noFill/>
                </a:ln>
                <a:solidFill>
                  <a:srgbClr val="000000"/>
                </a:solidFill>
                <a:effectLst/>
                <a:uLnTx/>
                <a:uFillTx/>
                <a:sym typeface="Rubik Light"/>
              </a:rPr>
              <a:t>5</a:t>
            </a:r>
            <a:endParaRPr kumimoji="0" lang="en-US" sz="1400" b="0" i="0" u="none" strike="noStrike" kern="1200" cap="none" spc="0" normalizeH="0" baseline="0" noProof="0">
              <a:ln w="3175">
                <a:noFill/>
              </a:ln>
              <a:solidFill>
                <a:srgbClr val="000000"/>
              </a:solidFill>
              <a:effectLst/>
              <a:uLnTx/>
              <a:uFillTx/>
              <a:sym typeface="Rubik Light"/>
            </a:endParaRPr>
          </a:p>
        </p:txBody>
      </p:sp>
      <p:sp>
        <p:nvSpPr>
          <p:cNvPr id="9" name="Rectangle: Rounded Corners 24">
            <a:extLst>
              <a:ext uri="{FF2B5EF4-FFF2-40B4-BE49-F238E27FC236}">
                <a16:creationId xmlns:a16="http://schemas.microsoft.com/office/drawing/2014/main" id="{7EF3A297-D210-A8DC-72B0-DA80E514B644}"/>
              </a:ext>
              <a:ext uri="{C183D7F6-B498-43B3-948B-1728B52AA6E4}">
                <adec:decorative xmlns:adec="http://schemas.microsoft.com/office/drawing/2017/decorative" val="1"/>
              </a:ext>
            </a:extLst>
          </p:cNvPr>
          <p:cNvSpPr/>
          <p:nvPr/>
        </p:nvSpPr>
        <p:spPr bwMode="auto">
          <a:xfrm>
            <a:off x="4765318" y="3626015"/>
            <a:ext cx="2658270"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18" name="TextBox 17">
            <a:extLst>
              <a:ext uri="{FF2B5EF4-FFF2-40B4-BE49-F238E27FC236}">
                <a16:creationId xmlns:a16="http://schemas.microsoft.com/office/drawing/2014/main" id="{BFB9AA96-2440-1AC5-5A13-ED8AFABA72A6}"/>
              </a:ext>
            </a:extLst>
          </p:cNvPr>
          <p:cNvSpPr txBox="1"/>
          <p:nvPr/>
        </p:nvSpPr>
        <p:spPr>
          <a:xfrm>
            <a:off x="4984550" y="345788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Human resources</a:t>
            </a:r>
          </a:p>
        </p:txBody>
      </p:sp>
      <p:sp>
        <p:nvSpPr>
          <p:cNvPr id="26" name="TextBox 25">
            <a:extLst>
              <a:ext uri="{FF2B5EF4-FFF2-40B4-BE49-F238E27FC236}">
                <a16:creationId xmlns:a16="http://schemas.microsoft.com/office/drawing/2014/main" id="{71A00470-E0FF-6507-4825-36B70D3B96E0}"/>
              </a:ext>
            </a:extLst>
          </p:cNvPr>
          <p:cNvSpPr txBox="1"/>
          <p:nvPr/>
        </p:nvSpPr>
        <p:spPr>
          <a:xfrm>
            <a:off x="4847753" y="3976632"/>
            <a:ext cx="2493400" cy="1024896"/>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42%</a:t>
            </a:r>
          </a:p>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1400" b="0" i="0" u="none" strike="noStrike" kern="1200" cap="none" spc="0" normalizeH="0" baseline="0" noProof="0">
                <a:ln w="3175">
                  <a:noFill/>
                </a:ln>
                <a:solidFill>
                  <a:srgbClr val="000000"/>
                </a:solidFill>
                <a:effectLst/>
                <a:uLnTx/>
                <a:uFillTx/>
                <a:sym typeface="Rubik Light"/>
              </a:rPr>
              <a:t>greater accuracy in</a:t>
            </a:r>
            <a:br>
              <a:rPr kumimoji="0" lang="en-US" sz="1400" b="0" i="0" u="none" strike="noStrike" kern="1200" cap="none" spc="0" normalizeH="0" baseline="0" noProof="0">
                <a:ln w="3175">
                  <a:noFill/>
                </a:ln>
                <a:solidFill>
                  <a:srgbClr val="000000"/>
                </a:solidFill>
                <a:effectLst/>
                <a:uLnTx/>
                <a:uFillTx/>
                <a:sym typeface="Rubik Light"/>
              </a:rPr>
            </a:br>
            <a:r>
              <a:rPr kumimoji="0" lang="en-US" sz="1400" b="0" i="0" u="none" strike="noStrike" kern="1200" cap="none" spc="0" normalizeH="0" baseline="0" noProof="0">
                <a:ln w="3175">
                  <a:noFill/>
                </a:ln>
                <a:solidFill>
                  <a:srgbClr val="000000"/>
                </a:solidFill>
                <a:effectLst/>
                <a:uLnTx/>
                <a:uFillTx/>
                <a:sym typeface="Rubik Light"/>
              </a:rPr>
              <a:t>answering questions through employee self-service</a:t>
            </a:r>
            <a:r>
              <a:rPr kumimoji="0" lang="en-US" sz="1400" b="0" i="0" u="none" strike="noStrike" kern="1200" cap="none" spc="0" normalizeH="0" baseline="30000" noProof="0">
                <a:ln w="3175">
                  <a:noFill/>
                </a:ln>
                <a:solidFill>
                  <a:srgbClr val="000000"/>
                </a:solidFill>
                <a:effectLst/>
                <a:uLnTx/>
                <a:uFillTx/>
                <a:sym typeface="Rubik Light"/>
              </a:rPr>
              <a:t>6</a:t>
            </a:r>
          </a:p>
        </p:txBody>
      </p:sp>
      <p:sp>
        <p:nvSpPr>
          <p:cNvPr id="12" name="Rectangle: Rounded Corners 24">
            <a:extLst>
              <a:ext uri="{FF2B5EF4-FFF2-40B4-BE49-F238E27FC236}">
                <a16:creationId xmlns:a16="http://schemas.microsoft.com/office/drawing/2014/main" id="{345D8904-269C-7711-6EF6-892B4E91AC55}"/>
              </a:ext>
              <a:ext uri="{C183D7F6-B498-43B3-948B-1728B52AA6E4}">
                <adec:decorative xmlns:adec="http://schemas.microsoft.com/office/drawing/2017/decorative" val="1"/>
              </a:ext>
            </a:extLst>
          </p:cNvPr>
          <p:cNvSpPr/>
          <p:nvPr/>
        </p:nvSpPr>
        <p:spPr bwMode="auto">
          <a:xfrm>
            <a:off x="7552081" y="3626015"/>
            <a:ext cx="2658270" cy="1623533"/>
          </a:xfrm>
          <a:prstGeom prst="roundRect">
            <a:avLst>
              <a:gd name="adj" fmla="val 10114"/>
            </a:avLst>
          </a:prstGeom>
          <a:solidFill>
            <a:schemeClr val="bg1"/>
          </a:solidFill>
          <a:ln w="12700" cap="rnd">
            <a:solidFill>
              <a:schemeClr val="bg1">
                <a:lumMod val="75000"/>
              </a:schemeClr>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solidFill>
              <a:latin typeface="Segoe UI Variable Small Semibol" pitchFamily="2" charset="0"/>
            </a:endParaRPr>
          </a:p>
        </p:txBody>
      </p:sp>
      <p:sp>
        <p:nvSpPr>
          <p:cNvPr id="21" name="TextBox 20">
            <a:extLst>
              <a:ext uri="{FF2B5EF4-FFF2-40B4-BE49-F238E27FC236}">
                <a16:creationId xmlns:a16="http://schemas.microsoft.com/office/drawing/2014/main" id="{5D78C794-24C2-1858-9BCE-365DF0A247AA}"/>
              </a:ext>
            </a:extLst>
          </p:cNvPr>
          <p:cNvSpPr txBox="1"/>
          <p:nvPr/>
        </p:nvSpPr>
        <p:spPr>
          <a:xfrm>
            <a:off x="7771980" y="3457886"/>
            <a:ext cx="2219805" cy="347474"/>
          </a:xfrm>
          <a:prstGeom prst="roundRect">
            <a:avLst>
              <a:gd name="adj" fmla="val 50000"/>
            </a:avLst>
          </a:prstGeom>
          <a:gradFill>
            <a:gsLst>
              <a:gs pos="0">
                <a:srgbClr val="0078D4"/>
              </a:gs>
              <a:gs pos="100000">
                <a:srgbClr val="C73ECC"/>
              </a:gs>
            </a:gsLst>
            <a:lin ang="0" scaled="0"/>
          </a:gradFill>
          <a:ln>
            <a:noFill/>
            <a:headEnd type="none" w="med" len="med"/>
            <a:tailEnd type="none" w="med" len="med"/>
          </a:ln>
          <a:effectLst>
            <a:outerShdw blurRad="127000" dist="50800" dir="5400000" algn="ctr" rotWithShape="0">
              <a:srgbClr val="000000">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44000" tIns="0" rIns="144000" bIns="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lang="en-US" sz="2200" b="1" i="0" u="none" strike="noStrike" cap="none" spc="0" normalizeH="0" baseline="0" dirty="0" smtClean="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a:t>IT</a:t>
            </a:r>
          </a:p>
        </p:txBody>
      </p:sp>
      <p:sp>
        <p:nvSpPr>
          <p:cNvPr id="29" name="TextBox 28">
            <a:extLst>
              <a:ext uri="{FF2B5EF4-FFF2-40B4-BE49-F238E27FC236}">
                <a16:creationId xmlns:a16="http://schemas.microsoft.com/office/drawing/2014/main" id="{FF961356-728A-83BD-E031-6D1141A9E051}"/>
              </a:ext>
            </a:extLst>
          </p:cNvPr>
          <p:cNvSpPr txBox="1"/>
          <p:nvPr/>
        </p:nvSpPr>
        <p:spPr>
          <a:xfrm>
            <a:off x="7708114" y="3976632"/>
            <a:ext cx="2347536" cy="1024896"/>
          </a:xfrm>
          <a:prstGeom prst="rect">
            <a:avLst/>
          </a:prstGeom>
          <a:noFill/>
          <a:ln>
            <a:noFill/>
          </a:ln>
        </p:spPr>
        <p:txBody>
          <a:bodyPr wrap="square" lIns="0" tIns="0" rIns="0" bIns="0" rtlCol="0" anchor="t">
            <a:spAutoFit/>
          </a:bodyPr>
          <a:lstStyle/>
          <a:p>
            <a:pPr marL="0" marR="0" lvl="0" indent="0" algn="ctr" defTabSz="914367" rtl="0" eaLnBrk="1" fontAlgn="auto" latinLnBrk="0" hangingPunct="1">
              <a:lnSpc>
                <a:spcPct val="90000"/>
              </a:lnSpc>
              <a:spcBef>
                <a:spcPct val="0"/>
              </a:spcBef>
              <a:spcAft>
                <a:spcPct val="0"/>
              </a:spcAft>
              <a:buClrTx/>
              <a:buSzTx/>
              <a:buFontTx/>
              <a:buNone/>
              <a:tabLst/>
              <a:defRPr/>
            </a:pPr>
            <a:r>
              <a:rPr kumimoji="0" lang="en-US" sz="3200" i="0" u="none" strike="noStrike" kern="1200" cap="none" spc="0" normalizeH="0" baseline="0" noProof="0">
                <a:ln w="3175">
                  <a:noFill/>
                </a:ln>
                <a:solidFill>
                  <a:srgbClr val="000000"/>
                </a:solidFill>
                <a:effectLst/>
                <a:uLnTx/>
                <a:uFillTx/>
                <a:latin typeface="+mj-lt"/>
                <a:ea typeface="+mj-ea"/>
                <a:cs typeface="+mj-cs"/>
                <a:sym typeface="Rubik Light"/>
              </a:rPr>
              <a:t>36%</a:t>
            </a:r>
          </a:p>
          <a:p>
            <a:pPr lvl="0" algn="ctr" defTabSz="914367">
              <a:lnSpc>
                <a:spcPct val="90000"/>
              </a:lnSpc>
              <a:spcBef>
                <a:spcPct val="0"/>
              </a:spcBef>
              <a:spcAft>
                <a:spcPct val="0"/>
              </a:spcAft>
              <a:defRPr/>
            </a:pPr>
            <a:r>
              <a:rPr lang="en-US" sz="1400">
                <a:ln w="3175">
                  <a:noFill/>
                </a:ln>
                <a:solidFill>
                  <a:srgbClr val="000000"/>
                </a:solidFill>
                <a:sym typeface="Rubik Light"/>
              </a:rPr>
              <a:t>increase in the</a:t>
            </a:r>
            <a:br>
              <a:rPr lang="en-US" sz="1400">
                <a:ln w="3175">
                  <a:noFill/>
                </a:ln>
                <a:solidFill>
                  <a:srgbClr val="000000"/>
                </a:solidFill>
                <a:sym typeface="Rubik Light"/>
              </a:rPr>
            </a:br>
            <a:r>
              <a:rPr lang="en-US" sz="1400">
                <a:ln w="3175">
                  <a:noFill/>
                </a:ln>
                <a:solidFill>
                  <a:srgbClr val="000000"/>
                </a:solidFill>
                <a:sym typeface="Rubik Light"/>
              </a:rPr>
              <a:t>self-help success rate for employees in one experiment</a:t>
            </a:r>
            <a:r>
              <a:rPr lang="en-US" sz="1400" baseline="30000">
                <a:ln w="3175">
                  <a:noFill/>
                </a:ln>
                <a:solidFill>
                  <a:srgbClr val="000000"/>
                </a:solidFill>
                <a:sym typeface="Rubik Light"/>
              </a:rPr>
              <a:t>7</a:t>
            </a:r>
            <a:endParaRPr lang="en-US" sz="1400">
              <a:ln w="3175">
                <a:noFill/>
              </a:ln>
              <a:solidFill>
                <a:srgbClr val="000000"/>
              </a:solidFill>
              <a:sym typeface="Rubik Light"/>
            </a:endParaRPr>
          </a:p>
        </p:txBody>
      </p:sp>
      <p:sp>
        <p:nvSpPr>
          <p:cNvPr id="3" name="TextBox 2">
            <a:extLst>
              <a:ext uri="{FF2B5EF4-FFF2-40B4-BE49-F238E27FC236}">
                <a16:creationId xmlns:a16="http://schemas.microsoft.com/office/drawing/2014/main" id="{562D25E3-C7F8-09A8-35B6-94B33B6398EC}"/>
              </a:ext>
            </a:extLst>
          </p:cNvPr>
          <p:cNvSpPr txBox="1"/>
          <p:nvPr/>
        </p:nvSpPr>
        <p:spPr>
          <a:xfrm>
            <a:off x="584199" y="5654517"/>
            <a:ext cx="11079698" cy="907941"/>
          </a:xfrm>
          <a:prstGeom prst="rect">
            <a:avLst/>
          </a:prstGeom>
          <a:noFill/>
        </p:spPr>
        <p:txBody>
          <a:bodyPr wrap="square" lIns="0" tIns="0" rIns="0" bIns="0" anchor="b">
            <a:spAutoFit/>
          </a:bodyPr>
          <a:lstStyle/>
          <a:p>
            <a:pPr marL="114300" indent="-114300">
              <a:spcAft>
                <a:spcPts val="200"/>
              </a:spcAft>
              <a:buFont typeface="+mj-lt"/>
              <a:buAutoNum type="arabicPeriod"/>
            </a:pPr>
            <a:r>
              <a:rPr lang="en-US" sz="700" b="0" i="0">
                <a:solidFill>
                  <a:srgbClr val="212529"/>
                </a:solidFill>
                <a:effectLst/>
              </a:rPr>
              <a:t>Internal CSS experiment conducted by Microsoft; 600 participants using Copilot Q&amp;A function, Azure Core team; Nov. - Dec. 2023. These results are statistically significant at the 95</a:t>
            </a:r>
            <a:r>
              <a:rPr lang="en-US" sz="700" b="0" i="0" baseline="30000">
                <a:solidFill>
                  <a:srgbClr val="212529"/>
                </a:solidFill>
                <a:effectLst/>
              </a:rPr>
              <a:t>th</a:t>
            </a:r>
            <a:r>
              <a:rPr lang="en-US" sz="700" b="0" i="0">
                <a:solidFill>
                  <a:srgbClr val="212529"/>
                </a:solidFill>
                <a:effectLst/>
              </a:rPr>
              <a:t> percent confidence interval.</a:t>
            </a:r>
          </a:p>
          <a:p>
            <a:pPr marL="114300" indent="-114300">
              <a:spcAft>
                <a:spcPts val="200"/>
              </a:spcAft>
              <a:buFont typeface="+mj-lt"/>
              <a:buAutoNum type="arabicPeriod"/>
            </a:pPr>
            <a:r>
              <a:rPr lang="en-US" sz="700" b="0" i="0">
                <a:solidFill>
                  <a:srgbClr val="212529"/>
                </a:solidFill>
                <a:effectLst/>
              </a:rPr>
              <a:t>Internal Microsoft sales team data based on 687 sellers of Microsoft 365 Copilot from Jan. – June 2024, as compared with sellers with low usage of Copilot. Regular usage of Copilot means sellers who use Copilot daily at least 50% of the time during the testing period.</a:t>
            </a:r>
          </a:p>
          <a:p>
            <a:pPr marL="114300" indent="-114300">
              <a:spcAft>
                <a:spcPts val="200"/>
              </a:spcAft>
              <a:buFont typeface="+mj-lt"/>
              <a:buAutoNum type="arabicPeriod"/>
            </a:pPr>
            <a:r>
              <a:rPr lang="en-US" sz="700"/>
              <a:t>Internal Microsoft marketing team data. June – Sept. 2024. Conversion means initiating the free account sign up process on Azure.com.</a:t>
            </a:r>
          </a:p>
          <a:p>
            <a:pPr marL="114300" indent="-114300">
              <a:spcAft>
                <a:spcPts val="200"/>
              </a:spcAft>
              <a:buFont typeface="+mj-lt"/>
              <a:buAutoNum type="arabicPeriod"/>
            </a:pPr>
            <a:r>
              <a:rPr lang="en-US" sz="700"/>
              <a:t>Internal Microsoft Finance data, Oct. 2023 – Aug. 2024.</a:t>
            </a:r>
          </a:p>
          <a:p>
            <a:pPr marL="114300" indent="-114300">
              <a:spcAft>
                <a:spcPts val="200"/>
              </a:spcAft>
              <a:buFont typeface="+mj-lt"/>
              <a:buAutoNum type="arabicPeriod"/>
            </a:pPr>
            <a:r>
              <a:rPr lang="en-US" sz="700"/>
              <a:t>Projected numbers based on internal Microsoft legal team study. 56 participants. May 2024. These results are statistically significant at the 95</a:t>
            </a:r>
            <a:r>
              <a:rPr lang="en-US" sz="700" baseline="30000"/>
              <a:t>th</a:t>
            </a:r>
            <a:r>
              <a:rPr lang="en-US" sz="700"/>
              <a:t> percent confidence interval.</a:t>
            </a:r>
          </a:p>
          <a:p>
            <a:pPr marL="114300" indent="-114300">
              <a:spcAft>
                <a:spcPts val="200"/>
              </a:spcAft>
              <a:buFont typeface="+mj-lt"/>
              <a:buAutoNum type="arabicPeriod"/>
            </a:pPr>
            <a:r>
              <a:rPr lang="en-US" sz="700"/>
              <a:t>Internal HR experiment conducted by Microsoft, 33 participants, Oct. 2024. These results are statistically significant at the 95</a:t>
            </a:r>
            <a:r>
              <a:rPr lang="en-US" sz="700" baseline="30000"/>
              <a:t>th</a:t>
            </a:r>
            <a:r>
              <a:rPr lang="en-US" sz="700"/>
              <a:t> percent confidence interval.</a:t>
            </a:r>
          </a:p>
          <a:p>
            <a:pPr marL="114300" indent="-114300">
              <a:spcAft>
                <a:spcPts val="200"/>
              </a:spcAft>
              <a:buFont typeface="+mj-lt"/>
              <a:buAutoNum type="arabicPeriod"/>
            </a:pPr>
            <a:r>
              <a:rPr lang="en-US" sz="700"/>
              <a:t>Internal Microsoft IT experiment. 46 employee participants. Sept. 16–27, 2024. Success rate means: Use of self-help resources through to resolution without contacting an agent. These results are statistically significant at the 95th percent confidence interval. </a:t>
            </a:r>
          </a:p>
        </p:txBody>
      </p:sp>
    </p:spTree>
    <p:extLst>
      <p:ext uri="{BB962C8B-B14F-4D97-AF65-F5344CB8AC3E}">
        <p14:creationId xmlns:p14="http://schemas.microsoft.com/office/powerpoint/2010/main" val="42244778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8E6AE-9CDE-6187-F820-AC45C08AF123}"/>
              </a:ext>
            </a:extLst>
          </p:cNvPr>
          <p:cNvSpPr>
            <a:spLocks noGrp="1"/>
          </p:cNvSpPr>
          <p:nvPr>
            <p:ph type="title"/>
          </p:nvPr>
        </p:nvSpPr>
        <p:spPr/>
        <p:txBody>
          <a:bodyPr/>
          <a:lstStyle/>
          <a:p>
            <a:r>
              <a:rPr lang="en-US"/>
              <a:t>Copilot value journey</a:t>
            </a:r>
          </a:p>
        </p:txBody>
      </p:sp>
      <p:sp>
        <p:nvSpPr>
          <p:cNvPr id="3" name="Rectangle 2">
            <a:extLst>
              <a:ext uri="{FF2B5EF4-FFF2-40B4-BE49-F238E27FC236}">
                <a16:creationId xmlns:a16="http://schemas.microsoft.com/office/drawing/2014/main" id="{C3F87E73-C615-773D-5880-9D5C4FD61D9E}"/>
              </a:ext>
              <a:ext uri="{C183D7F6-B498-43B3-948B-1728B52AA6E4}">
                <adec:decorative xmlns:adec="http://schemas.microsoft.com/office/drawing/2017/decorative" val="0"/>
              </a:ext>
            </a:extLst>
          </p:cNvPr>
          <p:cNvSpPr>
            <a:spLocks/>
          </p:cNvSpPr>
          <p:nvPr/>
        </p:nvSpPr>
        <p:spPr bwMode="auto">
          <a:xfrm>
            <a:off x="588263" y="1465755"/>
            <a:ext cx="11018520" cy="585481"/>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10000"/>
              </a:lnSpc>
              <a:spcBef>
                <a:spcPts val="300"/>
              </a:spcBef>
              <a:spcAft>
                <a:spcPts val="200"/>
              </a:spcAft>
              <a:buClrTx/>
              <a:buSzTx/>
              <a:buFontTx/>
              <a:buNone/>
              <a:tabLst/>
              <a:defRPr/>
            </a:pPr>
            <a:r>
              <a:rPr kumimoji="0" lang="en-US" sz="1800" b="0" i="0" u="none" strike="noStrike" kern="1200" cap="none" spc="0" normalizeH="0" baseline="0" noProof="0">
                <a:ln>
                  <a:noFill/>
                </a:ln>
                <a:gradFill>
                  <a:gsLst>
                    <a:gs pos="48000">
                      <a:prstClr val="black"/>
                    </a:gs>
                    <a:gs pos="100000">
                      <a:prstClr val="black"/>
                    </a:gs>
                  </a:gsLst>
                  <a:lin ang="10800000" scaled="1"/>
                </a:gradFill>
                <a:effectLst/>
                <a:uLnTx/>
                <a:uFillTx/>
                <a:latin typeface="Segoe Sans Display Semibold"/>
                <a:ea typeface="+mn-ea"/>
                <a:cs typeface="+mn-cs"/>
              </a:rPr>
              <a:t>Our goal at Microsoft is to grow value from a solid base of high usage and individual productivity by then optimizing departmental processes and impacting the metrics that are important to our organization.</a:t>
            </a:r>
          </a:p>
        </p:txBody>
      </p:sp>
      <p:sp>
        <p:nvSpPr>
          <p:cNvPr id="4" name="Freeform: Shape 61">
            <a:extLst>
              <a:ext uri="{FF2B5EF4-FFF2-40B4-BE49-F238E27FC236}">
                <a16:creationId xmlns:a16="http://schemas.microsoft.com/office/drawing/2014/main" id="{BF3EC68A-3FD3-7F75-E3D8-DFB5A57C8FA7}"/>
              </a:ext>
              <a:ext uri="{C183D7F6-B498-43B3-948B-1728B52AA6E4}">
                <adec:decorative xmlns:adec="http://schemas.microsoft.com/office/drawing/2017/decorative" val="1"/>
              </a:ext>
            </a:extLst>
          </p:cNvPr>
          <p:cNvSpPr/>
          <p:nvPr/>
        </p:nvSpPr>
        <p:spPr>
          <a:xfrm>
            <a:off x="588263" y="2640059"/>
            <a:ext cx="3576379" cy="3496392"/>
          </a:xfrm>
          <a:custGeom>
            <a:avLst/>
            <a:gdLst>
              <a:gd name="connsiteX0" fmla="*/ 1631724 w 3263446"/>
              <a:gd name="connsiteY0" fmla="*/ 0 h 3190456"/>
              <a:gd name="connsiteX1" fmla="*/ 1736196 w 3263446"/>
              <a:gd name="connsiteY1" fmla="*/ 59492 h 3190456"/>
              <a:gd name="connsiteX2" fmla="*/ 1760976 w 3263446"/>
              <a:gd name="connsiteY2" fmla="*/ 109837 h 3190456"/>
              <a:gd name="connsiteX3" fmla="*/ 1763413 w 3263446"/>
              <a:gd name="connsiteY3" fmla="*/ 108594 h 3190456"/>
              <a:gd name="connsiteX4" fmla="*/ 2960089 w 3263446"/>
              <a:gd name="connsiteY4" fmla="*/ 2455421 h 3190456"/>
              <a:gd name="connsiteX5" fmla="*/ 2958569 w 3263446"/>
              <a:gd name="connsiteY5" fmla="*/ 2456196 h 3190456"/>
              <a:gd name="connsiteX6" fmla="*/ 3253343 w 3263446"/>
              <a:gd name="connsiteY6" fmla="*/ 3051800 h 3190456"/>
              <a:gd name="connsiteX7" fmla="*/ 3249136 w 3263446"/>
              <a:gd name="connsiteY7" fmla="*/ 3144978 h 3190456"/>
              <a:gd name="connsiteX8" fmla="*/ 3167818 w 3263446"/>
              <a:gd name="connsiteY8" fmla="*/ 3190456 h 3190456"/>
              <a:gd name="connsiteX9" fmla="*/ 95629 w 3263446"/>
              <a:gd name="connsiteY9" fmla="*/ 3190456 h 3190456"/>
              <a:gd name="connsiteX10" fmla="*/ 14311 w 3263446"/>
              <a:gd name="connsiteY10" fmla="*/ 3144978 h 3190456"/>
              <a:gd name="connsiteX11" fmla="*/ 10103 w 3263446"/>
              <a:gd name="connsiteY11" fmla="*/ 3051800 h 3190456"/>
              <a:gd name="connsiteX12" fmla="*/ 314988 w 3263446"/>
              <a:gd name="connsiteY12" fmla="*/ 2435767 h 3190456"/>
              <a:gd name="connsiteX13" fmla="*/ 314398 w 3263446"/>
              <a:gd name="connsiteY13" fmla="*/ 2435467 h 3190456"/>
              <a:gd name="connsiteX14" fmla="*/ 1500898 w 3263446"/>
              <a:gd name="connsiteY14" fmla="*/ 108595 h 3190456"/>
              <a:gd name="connsiteX15" fmla="*/ 1502644 w 3263446"/>
              <a:gd name="connsiteY15" fmla="*/ 109486 h 3190456"/>
              <a:gd name="connsiteX16" fmla="*/ 1527251 w 3263446"/>
              <a:gd name="connsiteY16" fmla="*/ 59492 h 3190456"/>
              <a:gd name="connsiteX17" fmla="*/ 1631724 w 3263446"/>
              <a:gd name="connsiteY17" fmla="*/ 0 h 3190456"/>
              <a:gd name="connsiteX0" fmla="*/ 1631724 w 3263446"/>
              <a:gd name="connsiteY0" fmla="*/ 0 h 3190456"/>
              <a:gd name="connsiteX1" fmla="*/ 1736196 w 3263446"/>
              <a:gd name="connsiteY1" fmla="*/ 59492 h 3190456"/>
              <a:gd name="connsiteX2" fmla="*/ 1760976 w 3263446"/>
              <a:gd name="connsiteY2" fmla="*/ 109837 h 3190456"/>
              <a:gd name="connsiteX3" fmla="*/ 2960089 w 3263446"/>
              <a:gd name="connsiteY3" fmla="*/ 2455421 h 3190456"/>
              <a:gd name="connsiteX4" fmla="*/ 2958569 w 3263446"/>
              <a:gd name="connsiteY4" fmla="*/ 2456196 h 3190456"/>
              <a:gd name="connsiteX5" fmla="*/ 3253343 w 3263446"/>
              <a:gd name="connsiteY5" fmla="*/ 3051800 h 3190456"/>
              <a:gd name="connsiteX6" fmla="*/ 3249136 w 3263446"/>
              <a:gd name="connsiteY6" fmla="*/ 3144978 h 3190456"/>
              <a:gd name="connsiteX7" fmla="*/ 3167818 w 3263446"/>
              <a:gd name="connsiteY7" fmla="*/ 3190456 h 3190456"/>
              <a:gd name="connsiteX8" fmla="*/ 95629 w 3263446"/>
              <a:gd name="connsiteY8" fmla="*/ 3190456 h 3190456"/>
              <a:gd name="connsiteX9" fmla="*/ 14311 w 3263446"/>
              <a:gd name="connsiteY9" fmla="*/ 3144978 h 3190456"/>
              <a:gd name="connsiteX10" fmla="*/ 10103 w 3263446"/>
              <a:gd name="connsiteY10" fmla="*/ 3051800 h 3190456"/>
              <a:gd name="connsiteX11" fmla="*/ 314988 w 3263446"/>
              <a:gd name="connsiteY11" fmla="*/ 2435767 h 3190456"/>
              <a:gd name="connsiteX12" fmla="*/ 314398 w 3263446"/>
              <a:gd name="connsiteY12" fmla="*/ 2435467 h 3190456"/>
              <a:gd name="connsiteX13" fmla="*/ 1500898 w 3263446"/>
              <a:gd name="connsiteY13" fmla="*/ 108595 h 3190456"/>
              <a:gd name="connsiteX14" fmla="*/ 1502644 w 3263446"/>
              <a:gd name="connsiteY14" fmla="*/ 109486 h 3190456"/>
              <a:gd name="connsiteX15" fmla="*/ 1527251 w 3263446"/>
              <a:gd name="connsiteY15" fmla="*/ 59492 h 3190456"/>
              <a:gd name="connsiteX16" fmla="*/ 1631724 w 3263446"/>
              <a:gd name="connsiteY16" fmla="*/ 0 h 3190456"/>
              <a:gd name="connsiteX0" fmla="*/ 1631724 w 3263446"/>
              <a:gd name="connsiteY0" fmla="*/ 0 h 3190456"/>
              <a:gd name="connsiteX1" fmla="*/ 1736196 w 3263446"/>
              <a:gd name="connsiteY1" fmla="*/ 59492 h 3190456"/>
              <a:gd name="connsiteX2" fmla="*/ 1760976 w 3263446"/>
              <a:gd name="connsiteY2" fmla="*/ 109837 h 3190456"/>
              <a:gd name="connsiteX3" fmla="*/ 2960089 w 3263446"/>
              <a:gd name="connsiteY3" fmla="*/ 2455421 h 3190456"/>
              <a:gd name="connsiteX4" fmla="*/ 2958569 w 3263446"/>
              <a:gd name="connsiteY4" fmla="*/ 2456196 h 3190456"/>
              <a:gd name="connsiteX5" fmla="*/ 3253343 w 3263446"/>
              <a:gd name="connsiteY5" fmla="*/ 3051800 h 3190456"/>
              <a:gd name="connsiteX6" fmla="*/ 3249136 w 3263446"/>
              <a:gd name="connsiteY6" fmla="*/ 3144978 h 3190456"/>
              <a:gd name="connsiteX7" fmla="*/ 3167818 w 3263446"/>
              <a:gd name="connsiteY7" fmla="*/ 3190456 h 3190456"/>
              <a:gd name="connsiteX8" fmla="*/ 95629 w 3263446"/>
              <a:gd name="connsiteY8" fmla="*/ 3190456 h 3190456"/>
              <a:gd name="connsiteX9" fmla="*/ 14311 w 3263446"/>
              <a:gd name="connsiteY9" fmla="*/ 3144978 h 3190456"/>
              <a:gd name="connsiteX10" fmla="*/ 10103 w 3263446"/>
              <a:gd name="connsiteY10" fmla="*/ 3051800 h 3190456"/>
              <a:gd name="connsiteX11" fmla="*/ 314988 w 3263446"/>
              <a:gd name="connsiteY11" fmla="*/ 2435767 h 3190456"/>
              <a:gd name="connsiteX12" fmla="*/ 314398 w 3263446"/>
              <a:gd name="connsiteY12" fmla="*/ 2435467 h 3190456"/>
              <a:gd name="connsiteX13" fmla="*/ 1500898 w 3263446"/>
              <a:gd name="connsiteY13" fmla="*/ 108595 h 3190456"/>
              <a:gd name="connsiteX14" fmla="*/ 1527251 w 3263446"/>
              <a:gd name="connsiteY14" fmla="*/ 59492 h 3190456"/>
              <a:gd name="connsiteX15" fmla="*/ 1631724 w 3263446"/>
              <a:gd name="connsiteY15" fmla="*/ 0 h 3190456"/>
              <a:gd name="connsiteX0" fmla="*/ 1631724 w 3263446"/>
              <a:gd name="connsiteY0" fmla="*/ 0 h 3190456"/>
              <a:gd name="connsiteX1" fmla="*/ 1736196 w 3263446"/>
              <a:gd name="connsiteY1" fmla="*/ 59492 h 3190456"/>
              <a:gd name="connsiteX2" fmla="*/ 1760976 w 3263446"/>
              <a:gd name="connsiteY2" fmla="*/ 109837 h 3190456"/>
              <a:gd name="connsiteX3" fmla="*/ 2960089 w 3263446"/>
              <a:gd name="connsiteY3" fmla="*/ 2455421 h 3190456"/>
              <a:gd name="connsiteX4" fmla="*/ 2958569 w 3263446"/>
              <a:gd name="connsiteY4" fmla="*/ 2456196 h 3190456"/>
              <a:gd name="connsiteX5" fmla="*/ 3253343 w 3263446"/>
              <a:gd name="connsiteY5" fmla="*/ 3051800 h 3190456"/>
              <a:gd name="connsiteX6" fmla="*/ 3249136 w 3263446"/>
              <a:gd name="connsiteY6" fmla="*/ 3144978 h 3190456"/>
              <a:gd name="connsiteX7" fmla="*/ 3167818 w 3263446"/>
              <a:gd name="connsiteY7" fmla="*/ 3190456 h 3190456"/>
              <a:gd name="connsiteX8" fmla="*/ 95629 w 3263446"/>
              <a:gd name="connsiteY8" fmla="*/ 3190456 h 3190456"/>
              <a:gd name="connsiteX9" fmla="*/ 14311 w 3263446"/>
              <a:gd name="connsiteY9" fmla="*/ 3144978 h 3190456"/>
              <a:gd name="connsiteX10" fmla="*/ 10103 w 3263446"/>
              <a:gd name="connsiteY10" fmla="*/ 3051800 h 3190456"/>
              <a:gd name="connsiteX11" fmla="*/ 314988 w 3263446"/>
              <a:gd name="connsiteY11" fmla="*/ 2435767 h 3190456"/>
              <a:gd name="connsiteX12" fmla="*/ 1500898 w 3263446"/>
              <a:gd name="connsiteY12" fmla="*/ 108595 h 3190456"/>
              <a:gd name="connsiteX13" fmla="*/ 1527251 w 3263446"/>
              <a:gd name="connsiteY13" fmla="*/ 59492 h 3190456"/>
              <a:gd name="connsiteX14" fmla="*/ 1631724 w 3263446"/>
              <a:gd name="connsiteY14" fmla="*/ 0 h 3190456"/>
              <a:gd name="connsiteX0" fmla="*/ 1631724 w 3263446"/>
              <a:gd name="connsiteY0" fmla="*/ 0 h 3190456"/>
              <a:gd name="connsiteX1" fmla="*/ 1736196 w 3263446"/>
              <a:gd name="connsiteY1" fmla="*/ 59492 h 3190456"/>
              <a:gd name="connsiteX2" fmla="*/ 1760976 w 3263446"/>
              <a:gd name="connsiteY2" fmla="*/ 109837 h 3190456"/>
              <a:gd name="connsiteX3" fmla="*/ 2960089 w 3263446"/>
              <a:gd name="connsiteY3" fmla="*/ 2455421 h 3190456"/>
              <a:gd name="connsiteX4" fmla="*/ 3253343 w 3263446"/>
              <a:gd name="connsiteY4" fmla="*/ 3051800 h 3190456"/>
              <a:gd name="connsiteX5" fmla="*/ 3249136 w 3263446"/>
              <a:gd name="connsiteY5" fmla="*/ 3144978 h 3190456"/>
              <a:gd name="connsiteX6" fmla="*/ 3167818 w 3263446"/>
              <a:gd name="connsiteY6" fmla="*/ 3190456 h 3190456"/>
              <a:gd name="connsiteX7" fmla="*/ 95629 w 3263446"/>
              <a:gd name="connsiteY7" fmla="*/ 3190456 h 3190456"/>
              <a:gd name="connsiteX8" fmla="*/ 14311 w 3263446"/>
              <a:gd name="connsiteY8" fmla="*/ 3144978 h 3190456"/>
              <a:gd name="connsiteX9" fmla="*/ 10103 w 3263446"/>
              <a:gd name="connsiteY9" fmla="*/ 3051800 h 3190456"/>
              <a:gd name="connsiteX10" fmla="*/ 314988 w 3263446"/>
              <a:gd name="connsiteY10" fmla="*/ 2435767 h 3190456"/>
              <a:gd name="connsiteX11" fmla="*/ 1500898 w 3263446"/>
              <a:gd name="connsiteY11" fmla="*/ 108595 h 3190456"/>
              <a:gd name="connsiteX12" fmla="*/ 1527251 w 3263446"/>
              <a:gd name="connsiteY12" fmla="*/ 59492 h 3190456"/>
              <a:gd name="connsiteX13" fmla="*/ 1631724 w 3263446"/>
              <a:gd name="connsiteY13" fmla="*/ 0 h 3190456"/>
              <a:gd name="connsiteX0" fmla="*/ 1631724 w 3263446"/>
              <a:gd name="connsiteY0" fmla="*/ 0 h 3190456"/>
              <a:gd name="connsiteX1" fmla="*/ 1736196 w 3263446"/>
              <a:gd name="connsiteY1" fmla="*/ 59492 h 3190456"/>
              <a:gd name="connsiteX2" fmla="*/ 1760976 w 3263446"/>
              <a:gd name="connsiteY2" fmla="*/ 109837 h 3190456"/>
              <a:gd name="connsiteX3" fmla="*/ 3253343 w 3263446"/>
              <a:gd name="connsiteY3" fmla="*/ 3051800 h 3190456"/>
              <a:gd name="connsiteX4" fmla="*/ 3249136 w 3263446"/>
              <a:gd name="connsiteY4" fmla="*/ 3144978 h 3190456"/>
              <a:gd name="connsiteX5" fmla="*/ 3167818 w 3263446"/>
              <a:gd name="connsiteY5" fmla="*/ 3190456 h 3190456"/>
              <a:gd name="connsiteX6" fmla="*/ 95629 w 3263446"/>
              <a:gd name="connsiteY6" fmla="*/ 3190456 h 3190456"/>
              <a:gd name="connsiteX7" fmla="*/ 14311 w 3263446"/>
              <a:gd name="connsiteY7" fmla="*/ 3144978 h 3190456"/>
              <a:gd name="connsiteX8" fmla="*/ 10103 w 3263446"/>
              <a:gd name="connsiteY8" fmla="*/ 3051800 h 3190456"/>
              <a:gd name="connsiteX9" fmla="*/ 314988 w 3263446"/>
              <a:gd name="connsiteY9" fmla="*/ 2435767 h 3190456"/>
              <a:gd name="connsiteX10" fmla="*/ 1500898 w 3263446"/>
              <a:gd name="connsiteY10" fmla="*/ 108595 h 3190456"/>
              <a:gd name="connsiteX11" fmla="*/ 1527251 w 3263446"/>
              <a:gd name="connsiteY11" fmla="*/ 59492 h 3190456"/>
              <a:gd name="connsiteX12" fmla="*/ 1631724 w 3263446"/>
              <a:gd name="connsiteY12" fmla="*/ 0 h 3190456"/>
              <a:gd name="connsiteX0" fmla="*/ 1631724 w 3263446"/>
              <a:gd name="connsiteY0" fmla="*/ 0 h 3190456"/>
              <a:gd name="connsiteX1" fmla="*/ 1736196 w 3263446"/>
              <a:gd name="connsiteY1" fmla="*/ 59492 h 3190456"/>
              <a:gd name="connsiteX2" fmla="*/ 1760976 w 3263446"/>
              <a:gd name="connsiteY2" fmla="*/ 109837 h 3190456"/>
              <a:gd name="connsiteX3" fmla="*/ 3253343 w 3263446"/>
              <a:gd name="connsiteY3" fmla="*/ 3051800 h 3190456"/>
              <a:gd name="connsiteX4" fmla="*/ 3249136 w 3263446"/>
              <a:gd name="connsiteY4" fmla="*/ 3144978 h 3190456"/>
              <a:gd name="connsiteX5" fmla="*/ 3167818 w 3263446"/>
              <a:gd name="connsiteY5" fmla="*/ 3190456 h 3190456"/>
              <a:gd name="connsiteX6" fmla="*/ 95629 w 3263446"/>
              <a:gd name="connsiteY6" fmla="*/ 3190456 h 3190456"/>
              <a:gd name="connsiteX7" fmla="*/ 14311 w 3263446"/>
              <a:gd name="connsiteY7" fmla="*/ 3144978 h 3190456"/>
              <a:gd name="connsiteX8" fmla="*/ 10103 w 3263446"/>
              <a:gd name="connsiteY8" fmla="*/ 3051800 h 3190456"/>
              <a:gd name="connsiteX9" fmla="*/ 1500898 w 3263446"/>
              <a:gd name="connsiteY9" fmla="*/ 108595 h 3190456"/>
              <a:gd name="connsiteX10" fmla="*/ 1527251 w 3263446"/>
              <a:gd name="connsiteY10" fmla="*/ 59492 h 3190456"/>
              <a:gd name="connsiteX11" fmla="*/ 1631724 w 3263446"/>
              <a:gd name="connsiteY11" fmla="*/ 0 h 319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63446" h="3190456">
                <a:moveTo>
                  <a:pt x="1631724" y="0"/>
                </a:moveTo>
                <a:cubicBezTo>
                  <a:pt x="1674037" y="0"/>
                  <a:pt x="1716350" y="19831"/>
                  <a:pt x="1736196" y="59492"/>
                </a:cubicBezTo>
                <a:lnTo>
                  <a:pt x="1760976" y="109837"/>
                </a:lnTo>
                <a:lnTo>
                  <a:pt x="3253343" y="3051800"/>
                </a:lnTo>
                <a:cubicBezTo>
                  <a:pt x="3268182" y="3081465"/>
                  <a:pt x="3266588" y="3116737"/>
                  <a:pt x="3249136" y="3144978"/>
                </a:cubicBezTo>
                <a:cubicBezTo>
                  <a:pt x="3231684" y="3173244"/>
                  <a:pt x="3200956" y="3190456"/>
                  <a:pt x="3167818" y="3190456"/>
                </a:cubicBezTo>
                <a:lnTo>
                  <a:pt x="95629" y="3190456"/>
                </a:lnTo>
                <a:cubicBezTo>
                  <a:pt x="62489" y="3190456"/>
                  <a:pt x="31765" y="3173244"/>
                  <a:pt x="14311" y="3144978"/>
                </a:cubicBezTo>
                <a:cubicBezTo>
                  <a:pt x="-3143" y="3116737"/>
                  <a:pt x="-4736" y="3081465"/>
                  <a:pt x="10103" y="3051800"/>
                </a:cubicBezTo>
                <a:lnTo>
                  <a:pt x="1500898" y="108595"/>
                </a:lnTo>
                <a:lnTo>
                  <a:pt x="1527251" y="59492"/>
                </a:lnTo>
                <a:cubicBezTo>
                  <a:pt x="1547098" y="19831"/>
                  <a:pt x="1589411" y="0"/>
                  <a:pt x="1631724" y="0"/>
                </a:cubicBezTo>
                <a:close/>
              </a:path>
            </a:pathLst>
          </a:custGeom>
          <a:solidFill>
            <a:srgbClr val="FFFFFF">
              <a:alpha val="70000"/>
            </a:srgbClr>
          </a:solidFill>
          <a:ln w="9525" cap="flat" cmpd="sng" algn="ctr">
            <a:noFill/>
            <a:prstDash val="solid"/>
            <a:headEnd type="none" w="med" len="med"/>
            <a:tailEnd type="none" w="med" len="med"/>
          </a:ln>
          <a:effectLst>
            <a:glow rad="101600">
              <a:srgbClr val="EAF7FC">
                <a:alpha val="60000"/>
              </a:srgbClr>
            </a:glow>
            <a:outerShdw blurRad="190500" algn="ctr"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5" name="Freeform: Shape 46">
            <a:extLst>
              <a:ext uri="{FF2B5EF4-FFF2-40B4-BE49-F238E27FC236}">
                <a16:creationId xmlns:a16="http://schemas.microsoft.com/office/drawing/2014/main" id="{571334E3-E70C-7A1A-D32C-F74D1908A07B}"/>
              </a:ext>
            </a:extLst>
          </p:cNvPr>
          <p:cNvSpPr/>
          <p:nvPr/>
        </p:nvSpPr>
        <p:spPr>
          <a:xfrm>
            <a:off x="1908366" y="2813417"/>
            <a:ext cx="936172" cy="944200"/>
          </a:xfrm>
          <a:custGeom>
            <a:avLst/>
            <a:gdLst>
              <a:gd name="connsiteX0" fmla="*/ 1710353 w 1900426"/>
              <a:gd name="connsiteY0" fmla="*/ 1916724 h 1916723"/>
              <a:gd name="connsiteX1" fmla="*/ 1871984 w 1900426"/>
              <a:gd name="connsiteY1" fmla="*/ 1826382 h 1916723"/>
              <a:gd name="connsiteX2" fmla="*/ 1880346 w 1900426"/>
              <a:gd name="connsiteY2" fmla="*/ 1641179 h 1916723"/>
              <a:gd name="connsiteX3" fmla="*/ 1120206 w 1900426"/>
              <a:gd name="connsiteY3" fmla="*/ 96803 h 1916723"/>
              <a:gd name="connsiteX4" fmla="*/ 780221 w 1900426"/>
              <a:gd name="connsiteY4" fmla="*/ 96803 h 1916723"/>
              <a:gd name="connsiteX5" fmla="*/ 20081 w 1900426"/>
              <a:gd name="connsiteY5" fmla="*/ 1641179 h 1916723"/>
              <a:gd name="connsiteX6" fmla="*/ 28443 w 1900426"/>
              <a:gd name="connsiteY6" fmla="*/ 1826382 h 1916723"/>
              <a:gd name="connsiteX7" fmla="*/ 190074 w 1900426"/>
              <a:gd name="connsiteY7" fmla="*/ 1916724 h 191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0426" h="1916723">
                <a:moveTo>
                  <a:pt x="1710353" y="1916724"/>
                </a:moveTo>
                <a:cubicBezTo>
                  <a:pt x="1776219" y="1916724"/>
                  <a:pt x="1837296" y="1882514"/>
                  <a:pt x="1871984" y="1826382"/>
                </a:cubicBezTo>
                <a:cubicBezTo>
                  <a:pt x="1906672" y="1770199"/>
                  <a:pt x="1909839" y="1700142"/>
                  <a:pt x="1880346" y="1641179"/>
                </a:cubicBezTo>
                <a:lnTo>
                  <a:pt x="1120206" y="96803"/>
                </a:lnTo>
                <a:cubicBezTo>
                  <a:pt x="1055620" y="-32268"/>
                  <a:pt x="844807" y="-32268"/>
                  <a:pt x="780221" y="96803"/>
                </a:cubicBezTo>
                <a:lnTo>
                  <a:pt x="20081" y="1641179"/>
                </a:lnTo>
                <a:cubicBezTo>
                  <a:pt x="-9412" y="1700142"/>
                  <a:pt x="-6245" y="1770199"/>
                  <a:pt x="28443" y="1826382"/>
                </a:cubicBezTo>
                <a:cubicBezTo>
                  <a:pt x="63130" y="1882514"/>
                  <a:pt x="124208" y="1916724"/>
                  <a:pt x="190074" y="1916724"/>
                </a:cubicBezTo>
                <a:close/>
              </a:path>
            </a:pathLst>
          </a:custGeom>
          <a:gradFill flip="none" rotWithShape="1">
            <a:gsLst>
              <a:gs pos="100000">
                <a:srgbClr val="C03BC4"/>
              </a:gs>
              <a:gs pos="18000">
                <a:srgbClr val="396ECE"/>
              </a:gs>
            </a:gsLst>
            <a:path path="circle">
              <a:fillToRect r="100000" b="100000"/>
            </a:path>
            <a:tileRect l="-100000" t="-100000"/>
          </a:gradFill>
          <a:ln>
            <a:noFill/>
            <a:headEnd type="none" w="med" len="med"/>
            <a:tailEnd type="none" w="med" len="med"/>
          </a:ln>
          <a:effectLst>
            <a:outerShdw blurRad="1270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t>Org </a:t>
            </a:r>
            <a:b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br>
            <a: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t>Value</a:t>
            </a:r>
          </a:p>
        </p:txBody>
      </p:sp>
      <p:sp>
        <p:nvSpPr>
          <p:cNvPr id="6" name="TextBox 5">
            <a:extLst>
              <a:ext uri="{FF2B5EF4-FFF2-40B4-BE49-F238E27FC236}">
                <a16:creationId xmlns:a16="http://schemas.microsoft.com/office/drawing/2014/main" id="{FCAAADCE-0A98-6E6A-5F23-EFB052905901}"/>
              </a:ext>
            </a:extLst>
          </p:cNvPr>
          <p:cNvSpPr txBox="1"/>
          <p:nvPr/>
        </p:nvSpPr>
        <p:spPr>
          <a:xfrm>
            <a:off x="3101467" y="3105316"/>
            <a:ext cx="1294897" cy="45538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Semibold"/>
                <a:ea typeface="+mn-ea"/>
                <a:cs typeface="+mn-cs"/>
              </a:rPr>
              <a:t>Line of Business Extensibility</a:t>
            </a:r>
          </a:p>
        </p:txBody>
      </p:sp>
      <p:sp>
        <p:nvSpPr>
          <p:cNvPr id="7" name="TextBox 6">
            <a:extLst>
              <a:ext uri="{FF2B5EF4-FFF2-40B4-BE49-F238E27FC236}">
                <a16:creationId xmlns:a16="http://schemas.microsoft.com/office/drawing/2014/main" id="{3CFF7A01-6C1D-3838-669F-A23DE70BED6E}"/>
              </a:ext>
            </a:extLst>
          </p:cNvPr>
          <p:cNvSpPr txBox="1">
            <a:spLocks/>
          </p:cNvSpPr>
          <p:nvPr/>
        </p:nvSpPr>
        <p:spPr>
          <a:xfrm>
            <a:off x="5484746" y="3005954"/>
            <a:ext cx="1955078" cy="55912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Business Copilots</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Copilot extended into </a:t>
            </a:r>
            <a:br>
              <a:rPr kumimoji="0" lang="en-US" sz="1100" b="0" i="0" u="none" strike="noStrike" kern="0" cap="none" spc="0" normalizeH="0" baseline="0" noProof="0">
                <a:ln>
                  <a:noFill/>
                </a:ln>
                <a:solidFill>
                  <a:srgbClr val="1A1A1A"/>
                </a:solidFill>
                <a:effectLst/>
                <a:uLnTx/>
                <a:uFillTx/>
                <a:latin typeface="Segoe Sans Display"/>
                <a:ea typeface="+mn-ea"/>
                <a:cs typeface="+mn-cs"/>
              </a:rPr>
            </a:br>
            <a:r>
              <a:rPr kumimoji="0" lang="en-US" sz="1100" b="0" i="0" u="none" strike="noStrike" kern="0" cap="none" spc="0" normalizeH="0" baseline="0" noProof="0">
                <a:ln>
                  <a:noFill/>
                </a:ln>
                <a:solidFill>
                  <a:srgbClr val="1A1A1A"/>
                </a:solidFill>
                <a:effectLst/>
                <a:uLnTx/>
                <a:uFillTx/>
                <a:latin typeface="Segoe Sans Display"/>
                <a:ea typeface="+mn-ea"/>
                <a:cs typeface="+mn-cs"/>
              </a:rPr>
              <a:t>process flows</a:t>
            </a:r>
          </a:p>
        </p:txBody>
      </p:sp>
      <p:sp>
        <p:nvSpPr>
          <p:cNvPr id="8" name="Rectangle 7">
            <a:extLst>
              <a:ext uri="{FF2B5EF4-FFF2-40B4-BE49-F238E27FC236}">
                <a16:creationId xmlns:a16="http://schemas.microsoft.com/office/drawing/2014/main" id="{0B7A9FA0-97A5-823A-5284-C11AC8C29E39}"/>
              </a:ext>
              <a:ext uri="{C183D7F6-B498-43B3-948B-1728B52AA6E4}">
                <adec:decorative xmlns:adec="http://schemas.microsoft.com/office/drawing/2017/decorative" val="0"/>
              </a:ext>
            </a:extLst>
          </p:cNvPr>
          <p:cNvSpPr>
            <a:spLocks/>
          </p:cNvSpPr>
          <p:nvPr/>
        </p:nvSpPr>
        <p:spPr bwMode="auto">
          <a:xfrm>
            <a:off x="7713418" y="2914903"/>
            <a:ext cx="3388847" cy="74122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300"/>
              </a:spcBef>
              <a:spcAft>
                <a:spcPts val="2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Generate synergies between departments</a:t>
            </a:r>
          </a:p>
          <a:p>
            <a:pPr marL="0" marR="0" lvl="0" indent="0" algn="l" defTabSz="914400" rtl="0" eaLnBrk="1" fontAlgn="auto" latinLnBrk="0" hangingPunct="1">
              <a:lnSpc>
                <a:spcPct val="100000"/>
              </a:lnSpc>
              <a:spcBef>
                <a:spcPts val="300"/>
              </a:spcBef>
              <a:spcAft>
                <a:spcPts val="2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Measured as revenue gains and cost reductions </a:t>
            </a:r>
            <a:br>
              <a:rPr kumimoji="0" lang="en-US" sz="1100" b="0" i="0" u="none" strike="noStrike" kern="0" cap="none" spc="0" normalizeH="0" baseline="0" noProof="0">
                <a:ln>
                  <a:noFill/>
                </a:ln>
                <a:solidFill>
                  <a:srgbClr val="1A1A1A"/>
                </a:solidFill>
                <a:effectLst/>
                <a:uLnTx/>
                <a:uFillTx/>
                <a:latin typeface="Segoe Sans Display"/>
                <a:ea typeface="+mn-ea"/>
                <a:cs typeface="+mn-cs"/>
              </a:rPr>
            </a:br>
            <a:r>
              <a:rPr kumimoji="0" lang="en-US" sz="1100" b="0" i="0" u="none" strike="noStrike" kern="0" cap="none" spc="0" normalizeH="0" baseline="0" noProof="0">
                <a:ln>
                  <a:noFill/>
                </a:ln>
                <a:solidFill>
                  <a:srgbClr val="1A1A1A"/>
                </a:solidFill>
                <a:effectLst/>
                <a:uLnTx/>
                <a:uFillTx/>
                <a:latin typeface="Segoe Sans Display"/>
                <a:ea typeface="+mn-ea"/>
                <a:cs typeface="+mn-cs"/>
              </a:rPr>
              <a:t>(Close rate, Onboarding time, Supply chain costs, Outside legal counsel costs, IT development costs, etc.)</a:t>
            </a:r>
          </a:p>
        </p:txBody>
      </p:sp>
      <p:sp>
        <p:nvSpPr>
          <p:cNvPr id="9" name="Freeform: Shape 48">
            <a:extLst>
              <a:ext uri="{FF2B5EF4-FFF2-40B4-BE49-F238E27FC236}">
                <a16:creationId xmlns:a16="http://schemas.microsoft.com/office/drawing/2014/main" id="{4FBE4676-5032-67A1-2414-54AD758D0CB3}"/>
              </a:ext>
            </a:extLst>
          </p:cNvPr>
          <p:cNvSpPr/>
          <p:nvPr/>
        </p:nvSpPr>
        <p:spPr>
          <a:xfrm>
            <a:off x="1346695" y="3945210"/>
            <a:ext cx="2059514" cy="937941"/>
          </a:xfrm>
          <a:custGeom>
            <a:avLst/>
            <a:gdLst>
              <a:gd name="connsiteX0" fmla="*/ 780214 w 4180809"/>
              <a:gd name="connsiteY0" fmla="*/ 105219 h 1904017"/>
              <a:gd name="connsiteX1" fmla="*/ 20123 w 4180809"/>
              <a:gd name="connsiteY1" fmla="*/ 1628473 h 1904017"/>
              <a:gd name="connsiteX2" fmla="*/ 28438 w 4180809"/>
              <a:gd name="connsiteY2" fmla="*/ 1813676 h 1904017"/>
              <a:gd name="connsiteX3" fmla="*/ 190117 w 4180809"/>
              <a:gd name="connsiteY3" fmla="*/ 1904017 h 1904017"/>
              <a:gd name="connsiteX4" fmla="*/ 3990714 w 4180809"/>
              <a:gd name="connsiteY4" fmla="*/ 1904017 h 1904017"/>
              <a:gd name="connsiteX5" fmla="*/ 4152396 w 4180809"/>
              <a:gd name="connsiteY5" fmla="*/ 1813676 h 1904017"/>
              <a:gd name="connsiteX6" fmla="*/ 4160707 w 4180809"/>
              <a:gd name="connsiteY6" fmla="*/ 1628473 h 1904017"/>
              <a:gd name="connsiteX7" fmla="*/ 3400567 w 4180809"/>
              <a:gd name="connsiteY7" fmla="*/ 105219 h 1904017"/>
              <a:gd name="connsiteX8" fmla="*/ 3230625 w 4180809"/>
              <a:gd name="connsiteY8" fmla="*/ 0 h 1904017"/>
              <a:gd name="connsiteX9" fmla="*/ 950206 w 4180809"/>
              <a:gd name="connsiteY9" fmla="*/ 0 h 1904017"/>
              <a:gd name="connsiteX10" fmla="*/ 780214 w 4180809"/>
              <a:gd name="connsiteY10" fmla="*/ 105219 h 190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80809" h="1904017">
                <a:moveTo>
                  <a:pt x="780214" y="105219"/>
                </a:moveTo>
                <a:lnTo>
                  <a:pt x="20123" y="1628473"/>
                </a:lnTo>
                <a:cubicBezTo>
                  <a:pt x="-9421" y="1687436"/>
                  <a:pt x="-6254" y="1757493"/>
                  <a:pt x="28438" y="1813676"/>
                </a:cubicBezTo>
                <a:cubicBezTo>
                  <a:pt x="63179" y="1869807"/>
                  <a:pt x="124200" y="1904017"/>
                  <a:pt x="190117" y="1904017"/>
                </a:cubicBezTo>
                <a:lnTo>
                  <a:pt x="3990714" y="1904017"/>
                </a:lnTo>
                <a:cubicBezTo>
                  <a:pt x="4056580" y="1904017"/>
                  <a:pt x="4117657" y="1869807"/>
                  <a:pt x="4152396" y="1813676"/>
                </a:cubicBezTo>
                <a:cubicBezTo>
                  <a:pt x="4187084" y="1757493"/>
                  <a:pt x="4190200" y="1687436"/>
                  <a:pt x="4160707" y="1628473"/>
                </a:cubicBezTo>
                <a:lnTo>
                  <a:pt x="3400567" y="105219"/>
                </a:lnTo>
                <a:cubicBezTo>
                  <a:pt x="3368299" y="40709"/>
                  <a:pt x="3302636" y="0"/>
                  <a:pt x="3230625" y="0"/>
                </a:cubicBezTo>
                <a:lnTo>
                  <a:pt x="950206" y="0"/>
                </a:lnTo>
                <a:cubicBezTo>
                  <a:pt x="878246" y="0"/>
                  <a:pt x="812532" y="40709"/>
                  <a:pt x="780214" y="105219"/>
                </a:cubicBezTo>
                <a:close/>
              </a:path>
            </a:pathLst>
          </a:custGeom>
          <a:gradFill flip="none" rotWithShape="1">
            <a:gsLst>
              <a:gs pos="100000">
                <a:srgbClr val="C03BC4"/>
              </a:gs>
              <a:gs pos="27000">
                <a:srgbClr val="396ECE"/>
              </a:gs>
            </a:gsLst>
            <a:path path="circle">
              <a:fillToRect r="100000" b="100000"/>
            </a:path>
            <a:tileRect l="-100000" t="-100000"/>
          </a:gradFill>
          <a:ln>
            <a:noFill/>
            <a:headEnd type="none" w="med" len="med"/>
            <a:tailEnd type="none" w="med" len="med"/>
          </a:ln>
          <a:effectLst>
            <a:outerShdw blurRad="1270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t>Departmental </a:t>
            </a:r>
            <a:b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br>
            <a: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t>Value</a:t>
            </a:r>
          </a:p>
        </p:txBody>
      </p:sp>
      <p:sp>
        <p:nvSpPr>
          <p:cNvPr id="10" name="TextBox 9">
            <a:extLst>
              <a:ext uri="{FF2B5EF4-FFF2-40B4-BE49-F238E27FC236}">
                <a16:creationId xmlns:a16="http://schemas.microsoft.com/office/drawing/2014/main" id="{BC23E450-0621-77D2-E1AF-1FB3EC868151}"/>
              </a:ext>
            </a:extLst>
          </p:cNvPr>
          <p:cNvSpPr txBox="1"/>
          <p:nvPr/>
        </p:nvSpPr>
        <p:spPr>
          <a:xfrm>
            <a:off x="3544266" y="4232136"/>
            <a:ext cx="1294897" cy="45538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Semibold"/>
                <a:ea typeface="+mn-ea"/>
                <a:cs typeface="+mn-cs"/>
              </a:rPr>
              <a:t>Departmental Skills</a:t>
            </a:r>
          </a:p>
        </p:txBody>
      </p:sp>
      <p:sp>
        <p:nvSpPr>
          <p:cNvPr id="11" name="TextBox 10">
            <a:extLst>
              <a:ext uri="{FF2B5EF4-FFF2-40B4-BE49-F238E27FC236}">
                <a16:creationId xmlns:a16="http://schemas.microsoft.com/office/drawing/2014/main" id="{B98310B2-76B0-4204-E104-2E38AC25654B}"/>
              </a:ext>
            </a:extLst>
          </p:cNvPr>
          <p:cNvSpPr txBox="1">
            <a:spLocks/>
          </p:cNvSpPr>
          <p:nvPr/>
        </p:nvSpPr>
        <p:spPr>
          <a:xfrm>
            <a:off x="5484746" y="4108969"/>
            <a:ext cx="1955078" cy="61042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Role-specific prompts</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Multi-turn prompts</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Copilot Studio</a:t>
            </a:r>
          </a:p>
        </p:txBody>
      </p:sp>
      <p:sp>
        <p:nvSpPr>
          <p:cNvPr id="12" name="Rectangle 11">
            <a:extLst>
              <a:ext uri="{FF2B5EF4-FFF2-40B4-BE49-F238E27FC236}">
                <a16:creationId xmlns:a16="http://schemas.microsoft.com/office/drawing/2014/main" id="{BDB2E2AC-021E-977A-2B91-98B4B8B5C10E}"/>
              </a:ext>
              <a:ext uri="{C183D7F6-B498-43B3-948B-1728B52AA6E4}">
                <adec:decorative xmlns:adec="http://schemas.microsoft.com/office/drawing/2017/decorative" val="0"/>
              </a:ext>
            </a:extLst>
          </p:cNvPr>
          <p:cNvSpPr>
            <a:spLocks/>
          </p:cNvSpPr>
          <p:nvPr/>
        </p:nvSpPr>
        <p:spPr bwMode="auto">
          <a:xfrm>
            <a:off x="7713418" y="4043566"/>
            <a:ext cx="3388847" cy="74122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300"/>
              </a:spcBef>
              <a:spcAft>
                <a:spcPts val="2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Extend usage to role-based processes</a:t>
            </a:r>
          </a:p>
          <a:p>
            <a:pPr marL="0" marR="0" lvl="0" indent="0" algn="l" defTabSz="914400" rtl="0" eaLnBrk="1" fontAlgn="auto" latinLnBrk="0" hangingPunct="1">
              <a:lnSpc>
                <a:spcPct val="100000"/>
              </a:lnSpc>
              <a:spcBef>
                <a:spcPts val="300"/>
              </a:spcBef>
              <a:spcAft>
                <a:spcPts val="2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Measured as KPIs (e.g. leads pursued for Sales, candidates interviewed for HR, etc.) Can also have goals on usage.</a:t>
            </a:r>
          </a:p>
        </p:txBody>
      </p:sp>
      <p:sp>
        <p:nvSpPr>
          <p:cNvPr id="13" name="Rectangle: Top Corners Rounded 63">
            <a:extLst>
              <a:ext uri="{FF2B5EF4-FFF2-40B4-BE49-F238E27FC236}">
                <a16:creationId xmlns:a16="http://schemas.microsoft.com/office/drawing/2014/main" id="{DF6F2712-74EE-19C9-832C-4F3985952559}"/>
              </a:ext>
              <a:ext uri="{C183D7F6-B498-43B3-948B-1728B52AA6E4}">
                <adec:decorative xmlns:adec="http://schemas.microsoft.com/office/drawing/2017/decorative" val="1"/>
              </a:ext>
            </a:extLst>
          </p:cNvPr>
          <p:cNvSpPr>
            <a:spLocks noChangeAspect="1"/>
          </p:cNvSpPr>
          <p:nvPr/>
        </p:nvSpPr>
        <p:spPr bwMode="auto">
          <a:xfrm rot="5400000">
            <a:off x="4919333" y="3117563"/>
            <a:ext cx="369372" cy="430887"/>
          </a:xfrm>
          <a:prstGeom prst="round2SameRect">
            <a:avLst>
              <a:gd name="adj1" fmla="val 0"/>
              <a:gd name="adj2" fmla="val 50000"/>
            </a:avLst>
          </a:prstGeom>
          <a:solidFill>
            <a:srgbClr val="FFFFFF">
              <a:alpha val="70000"/>
            </a:srgbClr>
          </a:solidFill>
          <a:ln w="9525" cap="flat" cmpd="sng" algn="ctr">
            <a:noFill/>
            <a:prstDash val="solid"/>
            <a:headEnd type="none" w="med" len="med"/>
            <a:tailEnd type="none" w="med" len="med"/>
          </a:ln>
          <a:effectLst>
            <a:glow rad="101600">
              <a:srgbClr val="EAF7FC">
                <a:alpha val="60000"/>
              </a:srgbClr>
            </a:glow>
            <a:outerShdw blurRad="190500" algn="ctr"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14" name="Rectangle: Top Corners Rounded 64">
            <a:extLst>
              <a:ext uri="{FF2B5EF4-FFF2-40B4-BE49-F238E27FC236}">
                <a16:creationId xmlns:a16="http://schemas.microsoft.com/office/drawing/2014/main" id="{FE61A8C3-10E0-6BBC-2581-1B6F2F12DAF9}"/>
              </a:ext>
              <a:ext uri="{C183D7F6-B498-43B3-948B-1728B52AA6E4}">
                <adec:decorative xmlns:adec="http://schemas.microsoft.com/office/drawing/2017/decorative" val="1"/>
              </a:ext>
            </a:extLst>
          </p:cNvPr>
          <p:cNvSpPr>
            <a:spLocks noChangeAspect="1"/>
          </p:cNvSpPr>
          <p:nvPr/>
        </p:nvSpPr>
        <p:spPr bwMode="auto">
          <a:xfrm rot="5400000">
            <a:off x="4919333" y="4244383"/>
            <a:ext cx="369372" cy="430887"/>
          </a:xfrm>
          <a:prstGeom prst="round2SameRect">
            <a:avLst>
              <a:gd name="adj1" fmla="val 0"/>
              <a:gd name="adj2" fmla="val 50000"/>
            </a:avLst>
          </a:prstGeom>
          <a:solidFill>
            <a:srgbClr val="FFFFFF">
              <a:alpha val="70000"/>
            </a:srgbClr>
          </a:solidFill>
          <a:ln w="9525" cap="flat" cmpd="sng" algn="ctr">
            <a:noFill/>
            <a:prstDash val="solid"/>
            <a:headEnd type="none" w="med" len="med"/>
            <a:tailEnd type="none" w="med" len="med"/>
          </a:ln>
          <a:effectLst>
            <a:glow rad="101600">
              <a:srgbClr val="EAF7FC">
                <a:alpha val="60000"/>
              </a:srgbClr>
            </a:glow>
            <a:outerShdw blurRad="190500" algn="ctr"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15" name="Graphic 33">
            <a:extLst>
              <a:ext uri="{FF2B5EF4-FFF2-40B4-BE49-F238E27FC236}">
                <a16:creationId xmlns:a16="http://schemas.microsoft.com/office/drawing/2014/main" id="{2579DB96-A1B3-CB38-63F8-76910FDB10DF}"/>
              </a:ext>
              <a:ext uri="{C183D7F6-B498-43B3-948B-1728B52AA6E4}">
                <adec:decorative xmlns:adec="http://schemas.microsoft.com/office/drawing/2017/decorative" val="1"/>
              </a:ext>
            </a:extLst>
          </p:cNvPr>
          <p:cNvSpPr/>
          <p:nvPr/>
        </p:nvSpPr>
        <p:spPr>
          <a:xfrm>
            <a:off x="5009619" y="3232420"/>
            <a:ext cx="188800" cy="204144"/>
          </a:xfrm>
          <a:custGeom>
            <a:avLst/>
            <a:gdLst>
              <a:gd name="connsiteX0" fmla="*/ 176089 w 352501"/>
              <a:gd name="connsiteY0" fmla="*/ 19 h 381152"/>
              <a:gd name="connsiteX1" fmla="*/ 104451 w 352501"/>
              <a:gd name="connsiteY1" fmla="*/ 71332 h 381152"/>
              <a:gd name="connsiteX2" fmla="*/ 161802 w 352501"/>
              <a:gd name="connsiteY2" fmla="*/ 141561 h 381152"/>
              <a:gd name="connsiteX3" fmla="*/ 161802 w 352501"/>
              <a:gd name="connsiteY3" fmla="*/ 181032 h 381152"/>
              <a:gd name="connsiteX4" fmla="*/ 99889 w 352501"/>
              <a:gd name="connsiteY4" fmla="*/ 181032 h 381152"/>
              <a:gd name="connsiteX5" fmla="*/ 57027 w 352501"/>
              <a:gd name="connsiteY5" fmla="*/ 223895 h 381152"/>
              <a:gd name="connsiteX6" fmla="*/ 57027 w 352501"/>
              <a:gd name="connsiteY6" fmla="*/ 239611 h 381152"/>
              <a:gd name="connsiteX7" fmla="*/ 1500 w 352501"/>
              <a:gd name="connsiteY7" fmla="*/ 324140 h 381152"/>
              <a:gd name="connsiteX8" fmla="*/ 71352 w 352501"/>
              <a:gd name="connsiteY8" fmla="*/ 381152 h 381152"/>
              <a:gd name="connsiteX9" fmla="*/ 143049 w 352501"/>
              <a:gd name="connsiteY9" fmla="*/ 309898 h 381152"/>
              <a:gd name="connsiteX10" fmla="*/ 85602 w 352501"/>
              <a:gd name="connsiteY10" fmla="*/ 239592 h 381152"/>
              <a:gd name="connsiteX11" fmla="*/ 85602 w 352501"/>
              <a:gd name="connsiteY11" fmla="*/ 223876 h 381152"/>
              <a:gd name="connsiteX12" fmla="*/ 99889 w 352501"/>
              <a:gd name="connsiteY12" fmla="*/ 209588 h 381152"/>
              <a:gd name="connsiteX13" fmla="*/ 252289 w 352501"/>
              <a:gd name="connsiteY13" fmla="*/ 209588 h 381152"/>
              <a:gd name="connsiteX14" fmla="*/ 266577 w 352501"/>
              <a:gd name="connsiteY14" fmla="*/ 223876 h 381152"/>
              <a:gd name="connsiteX15" fmla="*/ 266577 w 352501"/>
              <a:gd name="connsiteY15" fmla="*/ 239592 h 381152"/>
              <a:gd name="connsiteX16" fmla="*/ 211050 w 352501"/>
              <a:gd name="connsiteY16" fmla="*/ 324121 h 381152"/>
              <a:gd name="connsiteX17" fmla="*/ 280902 w 352501"/>
              <a:gd name="connsiteY17" fmla="*/ 381133 h 381152"/>
              <a:gd name="connsiteX18" fmla="*/ 352502 w 352501"/>
              <a:gd name="connsiteY18" fmla="*/ 309782 h 381152"/>
              <a:gd name="connsiteX19" fmla="*/ 295152 w 352501"/>
              <a:gd name="connsiteY19" fmla="*/ 239592 h 381152"/>
              <a:gd name="connsiteX20" fmla="*/ 295152 w 352501"/>
              <a:gd name="connsiteY20" fmla="*/ 223876 h 381152"/>
              <a:gd name="connsiteX21" fmla="*/ 252289 w 352501"/>
              <a:gd name="connsiteY21" fmla="*/ 181013 h 381152"/>
              <a:gd name="connsiteX22" fmla="*/ 190377 w 352501"/>
              <a:gd name="connsiteY22" fmla="*/ 181013 h 381152"/>
              <a:gd name="connsiteX23" fmla="*/ 190377 w 352501"/>
              <a:gd name="connsiteY23" fmla="*/ 141542 h 381152"/>
              <a:gd name="connsiteX24" fmla="*/ 245904 w 352501"/>
              <a:gd name="connsiteY24" fmla="*/ 57013 h 381152"/>
              <a:gd name="connsiteX25" fmla="*/ 176089 w 352501"/>
              <a:gd name="connsiteY25" fmla="*/ 0 h 381152"/>
              <a:gd name="connsiteX26" fmla="*/ 133189 w 352501"/>
              <a:gd name="connsiteY26" fmla="*/ 71495 h 381152"/>
              <a:gd name="connsiteX27" fmla="*/ 176089 w 352501"/>
              <a:gd name="connsiteY27" fmla="*/ 28594 h 381152"/>
              <a:gd name="connsiteX28" fmla="*/ 218990 w 352501"/>
              <a:gd name="connsiteY28" fmla="*/ 71495 h 381152"/>
              <a:gd name="connsiteX29" fmla="*/ 176089 w 352501"/>
              <a:gd name="connsiteY29" fmla="*/ 114395 h 381152"/>
              <a:gd name="connsiteX30" fmla="*/ 133189 w 352501"/>
              <a:gd name="connsiteY30" fmla="*/ 71495 h 381152"/>
              <a:gd name="connsiteX31" fmla="*/ 28452 w 352501"/>
              <a:gd name="connsiteY31" fmla="*/ 309658 h 381152"/>
              <a:gd name="connsiteX32" fmla="*/ 71362 w 352501"/>
              <a:gd name="connsiteY32" fmla="*/ 266748 h 381152"/>
              <a:gd name="connsiteX33" fmla="*/ 114272 w 352501"/>
              <a:gd name="connsiteY33" fmla="*/ 309658 h 381152"/>
              <a:gd name="connsiteX34" fmla="*/ 71362 w 352501"/>
              <a:gd name="connsiteY34" fmla="*/ 352568 h 381152"/>
              <a:gd name="connsiteX35" fmla="*/ 28452 w 352501"/>
              <a:gd name="connsiteY35" fmla="*/ 309658 h 381152"/>
              <a:gd name="connsiteX36" fmla="*/ 280902 w 352501"/>
              <a:gd name="connsiteY36" fmla="*/ 266757 h 381152"/>
              <a:gd name="connsiteX37" fmla="*/ 323803 w 352501"/>
              <a:gd name="connsiteY37" fmla="*/ 309658 h 381152"/>
              <a:gd name="connsiteX38" fmla="*/ 280902 w 352501"/>
              <a:gd name="connsiteY38" fmla="*/ 352558 h 381152"/>
              <a:gd name="connsiteX39" fmla="*/ 238002 w 352501"/>
              <a:gd name="connsiteY39" fmla="*/ 309658 h 381152"/>
              <a:gd name="connsiteX40" fmla="*/ 280902 w 352501"/>
              <a:gd name="connsiteY40" fmla="*/ 266757 h 38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52501" h="381152">
                <a:moveTo>
                  <a:pt x="176089" y="19"/>
                </a:moveTo>
                <a:cubicBezTo>
                  <a:pt x="136614" y="-71"/>
                  <a:pt x="104541" y="31857"/>
                  <a:pt x="104451" y="71332"/>
                </a:cubicBezTo>
                <a:cubicBezTo>
                  <a:pt x="104373" y="105423"/>
                  <a:pt x="128383" y="134824"/>
                  <a:pt x="161802" y="141561"/>
                </a:cubicBezTo>
                <a:lnTo>
                  <a:pt x="161802" y="181032"/>
                </a:lnTo>
                <a:lnTo>
                  <a:pt x="99889" y="181032"/>
                </a:lnTo>
                <a:cubicBezTo>
                  <a:pt x="76217" y="181032"/>
                  <a:pt x="57027" y="200223"/>
                  <a:pt x="57027" y="223895"/>
                </a:cubicBezTo>
                <a:lnTo>
                  <a:pt x="57027" y="239611"/>
                </a:lnTo>
                <a:cubicBezTo>
                  <a:pt x="18351" y="247620"/>
                  <a:pt x="-6509" y="285464"/>
                  <a:pt x="1500" y="324140"/>
                </a:cubicBezTo>
                <a:cubicBezTo>
                  <a:pt x="8362" y="357277"/>
                  <a:pt x="37512" y="381069"/>
                  <a:pt x="71352" y="381152"/>
                </a:cubicBezTo>
                <a:cubicBezTo>
                  <a:pt x="110827" y="381274"/>
                  <a:pt x="142927" y="349371"/>
                  <a:pt x="143049" y="309898"/>
                </a:cubicBezTo>
                <a:cubicBezTo>
                  <a:pt x="143154" y="275749"/>
                  <a:pt x="119087" y="246296"/>
                  <a:pt x="85602" y="239592"/>
                </a:cubicBezTo>
                <a:lnTo>
                  <a:pt x="85602" y="223876"/>
                </a:lnTo>
                <a:cubicBezTo>
                  <a:pt x="85602" y="215985"/>
                  <a:pt x="91999" y="209588"/>
                  <a:pt x="99889" y="209588"/>
                </a:cubicBezTo>
                <a:lnTo>
                  <a:pt x="252289" y="209588"/>
                </a:lnTo>
                <a:cubicBezTo>
                  <a:pt x="260180" y="209588"/>
                  <a:pt x="266577" y="215985"/>
                  <a:pt x="266577" y="223876"/>
                </a:cubicBezTo>
                <a:lnTo>
                  <a:pt x="266577" y="239592"/>
                </a:lnTo>
                <a:cubicBezTo>
                  <a:pt x="227901" y="247600"/>
                  <a:pt x="203041" y="285445"/>
                  <a:pt x="211050" y="324121"/>
                </a:cubicBezTo>
                <a:cubicBezTo>
                  <a:pt x="217912" y="357258"/>
                  <a:pt x="247062" y="381050"/>
                  <a:pt x="280902" y="381133"/>
                </a:cubicBezTo>
                <a:cubicBezTo>
                  <a:pt x="320378" y="381202"/>
                  <a:pt x="352433" y="349257"/>
                  <a:pt x="352502" y="309782"/>
                </a:cubicBezTo>
                <a:cubicBezTo>
                  <a:pt x="352561" y="275705"/>
                  <a:pt x="328556" y="246326"/>
                  <a:pt x="295152" y="239592"/>
                </a:cubicBezTo>
                <a:lnTo>
                  <a:pt x="295152" y="223876"/>
                </a:lnTo>
                <a:cubicBezTo>
                  <a:pt x="295152" y="200204"/>
                  <a:pt x="275961" y="181013"/>
                  <a:pt x="252289" y="181013"/>
                </a:cubicBezTo>
                <a:lnTo>
                  <a:pt x="190377" y="181013"/>
                </a:lnTo>
                <a:lnTo>
                  <a:pt x="190377" y="141542"/>
                </a:lnTo>
                <a:cubicBezTo>
                  <a:pt x="229052" y="133533"/>
                  <a:pt x="253912" y="95688"/>
                  <a:pt x="245904" y="57013"/>
                </a:cubicBezTo>
                <a:cubicBezTo>
                  <a:pt x="239046" y="23889"/>
                  <a:pt x="209916" y="101"/>
                  <a:pt x="176089" y="0"/>
                </a:cubicBezTo>
                <a:close/>
                <a:moveTo>
                  <a:pt x="133189" y="71495"/>
                </a:moveTo>
                <a:cubicBezTo>
                  <a:pt x="133189" y="47801"/>
                  <a:pt x="152397" y="28594"/>
                  <a:pt x="176089" y="28594"/>
                </a:cubicBezTo>
                <a:cubicBezTo>
                  <a:pt x="199782" y="28594"/>
                  <a:pt x="218990" y="47801"/>
                  <a:pt x="218990" y="71495"/>
                </a:cubicBezTo>
                <a:cubicBezTo>
                  <a:pt x="218990" y="95188"/>
                  <a:pt x="199782" y="114395"/>
                  <a:pt x="176089" y="114395"/>
                </a:cubicBezTo>
                <a:cubicBezTo>
                  <a:pt x="152397" y="114395"/>
                  <a:pt x="133189" y="95188"/>
                  <a:pt x="133189" y="71495"/>
                </a:cubicBezTo>
                <a:close/>
                <a:moveTo>
                  <a:pt x="28452" y="309658"/>
                </a:moveTo>
                <a:cubicBezTo>
                  <a:pt x="28452" y="285960"/>
                  <a:pt x="47663" y="266748"/>
                  <a:pt x="71362" y="266748"/>
                </a:cubicBezTo>
                <a:cubicBezTo>
                  <a:pt x="95060" y="266748"/>
                  <a:pt x="114272" y="285960"/>
                  <a:pt x="114272" y="309658"/>
                </a:cubicBezTo>
                <a:cubicBezTo>
                  <a:pt x="114272" y="333356"/>
                  <a:pt x="95060" y="352568"/>
                  <a:pt x="71362" y="352568"/>
                </a:cubicBezTo>
                <a:cubicBezTo>
                  <a:pt x="47663" y="352568"/>
                  <a:pt x="28452" y="333356"/>
                  <a:pt x="28452" y="309658"/>
                </a:cubicBezTo>
                <a:close/>
                <a:moveTo>
                  <a:pt x="280902" y="266757"/>
                </a:moveTo>
                <a:cubicBezTo>
                  <a:pt x="304595" y="266757"/>
                  <a:pt x="323803" y="285965"/>
                  <a:pt x="323803" y="309658"/>
                </a:cubicBezTo>
                <a:cubicBezTo>
                  <a:pt x="323803" y="333350"/>
                  <a:pt x="304595" y="352558"/>
                  <a:pt x="280902" y="352558"/>
                </a:cubicBezTo>
                <a:cubicBezTo>
                  <a:pt x="257210" y="352558"/>
                  <a:pt x="238002" y="333350"/>
                  <a:pt x="238002" y="309658"/>
                </a:cubicBezTo>
                <a:cubicBezTo>
                  <a:pt x="238002" y="285965"/>
                  <a:pt x="257210" y="266757"/>
                  <a:pt x="280902" y="266757"/>
                </a:cubicBezTo>
                <a:close/>
              </a:path>
            </a:pathLst>
          </a:custGeom>
          <a:gradFill flip="none" rotWithShape="1">
            <a:gsLst>
              <a:gs pos="75287">
                <a:srgbClr val="90D3C4"/>
              </a:gs>
              <a:gs pos="35000">
                <a:srgbClr val="A2A4E9"/>
              </a:gs>
              <a:gs pos="0">
                <a:srgbClr val="E987A0"/>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1200" cap="none" spc="0" normalizeH="0" baseline="0" noProof="0">
              <a:ln w="3175">
                <a:noFill/>
              </a:ln>
              <a:solidFill>
                <a:prstClr val="white"/>
              </a:solidFill>
              <a:effectLst>
                <a:outerShdw blurRad="50800" dist="38100" dir="2700000" algn="tl" rotWithShape="0">
                  <a:prstClr val="black">
                    <a:alpha val="60000"/>
                  </a:prstClr>
                </a:outerShdw>
              </a:effectLst>
              <a:uLnTx/>
              <a:uFillTx/>
              <a:latin typeface="Segoe Sans Display Semibold"/>
              <a:ea typeface="+mn-ea"/>
              <a:cs typeface="Segoe UI" pitchFamily="34" charset="0"/>
            </a:endParaRPr>
          </a:p>
        </p:txBody>
      </p:sp>
      <p:sp>
        <p:nvSpPr>
          <p:cNvPr id="16" name="Graphic 43">
            <a:extLst>
              <a:ext uri="{FF2B5EF4-FFF2-40B4-BE49-F238E27FC236}">
                <a16:creationId xmlns:a16="http://schemas.microsoft.com/office/drawing/2014/main" id="{CC387615-3E3E-C5B4-71A2-1107CCD7B362}"/>
              </a:ext>
              <a:ext uri="{C183D7F6-B498-43B3-948B-1728B52AA6E4}">
                <adec:decorative xmlns:adec="http://schemas.microsoft.com/office/drawing/2017/decorative" val="1"/>
              </a:ext>
            </a:extLst>
          </p:cNvPr>
          <p:cNvSpPr/>
          <p:nvPr/>
        </p:nvSpPr>
        <p:spPr>
          <a:xfrm>
            <a:off x="5001987" y="4362895"/>
            <a:ext cx="204064" cy="193862"/>
          </a:xfrm>
          <a:custGeom>
            <a:avLst/>
            <a:gdLst>
              <a:gd name="connsiteX0" fmla="*/ 242964 w 381000"/>
              <a:gd name="connsiteY0" fmla="*/ 133350 h 361950"/>
              <a:gd name="connsiteX1" fmla="*/ 276301 w 381000"/>
              <a:gd name="connsiteY1" fmla="*/ 166688 h 361950"/>
              <a:gd name="connsiteX2" fmla="*/ 276301 w 381000"/>
              <a:gd name="connsiteY2" fmla="*/ 228600 h 361950"/>
              <a:gd name="connsiteX3" fmla="*/ 276225 w 381000"/>
              <a:gd name="connsiteY3" fmla="*/ 228600 h 361950"/>
              <a:gd name="connsiteX4" fmla="*/ 276225 w 381000"/>
              <a:gd name="connsiteY4" fmla="*/ 233363 h 361950"/>
              <a:gd name="connsiteX5" fmla="*/ 261938 w 381000"/>
              <a:gd name="connsiteY5" fmla="*/ 247650 h 361950"/>
              <a:gd name="connsiteX6" fmla="*/ 247650 w 381000"/>
              <a:gd name="connsiteY6" fmla="*/ 233363 h 361950"/>
              <a:gd name="connsiteX7" fmla="*/ 247650 w 381000"/>
              <a:gd name="connsiteY7" fmla="*/ 190500 h 361950"/>
              <a:gd name="connsiteX8" fmla="*/ 247726 w 381000"/>
              <a:gd name="connsiteY8" fmla="*/ 190500 h 361950"/>
              <a:gd name="connsiteX9" fmla="*/ 247726 w 381000"/>
              <a:gd name="connsiteY9" fmla="*/ 166688 h 361950"/>
              <a:gd name="connsiteX10" fmla="*/ 242964 w 381000"/>
              <a:gd name="connsiteY10" fmla="*/ 161925 h 361950"/>
              <a:gd name="connsiteX11" fmla="*/ 138151 w 381000"/>
              <a:gd name="connsiteY11" fmla="*/ 161925 h 361950"/>
              <a:gd name="connsiteX12" fmla="*/ 133388 w 381000"/>
              <a:gd name="connsiteY12" fmla="*/ 166688 h 361950"/>
              <a:gd name="connsiteX13" fmla="*/ 133388 w 381000"/>
              <a:gd name="connsiteY13" fmla="*/ 228600 h 361950"/>
              <a:gd name="connsiteX14" fmla="*/ 133350 w 381000"/>
              <a:gd name="connsiteY14" fmla="*/ 228600 h 361950"/>
              <a:gd name="connsiteX15" fmla="*/ 133350 w 381000"/>
              <a:gd name="connsiteY15" fmla="*/ 233363 h 361950"/>
              <a:gd name="connsiteX16" fmla="*/ 119063 w 381000"/>
              <a:gd name="connsiteY16" fmla="*/ 247650 h 361950"/>
              <a:gd name="connsiteX17" fmla="*/ 104775 w 381000"/>
              <a:gd name="connsiteY17" fmla="*/ 233363 h 361950"/>
              <a:gd name="connsiteX18" fmla="*/ 104775 w 381000"/>
              <a:gd name="connsiteY18" fmla="*/ 190500 h 361950"/>
              <a:gd name="connsiteX19" fmla="*/ 104813 w 381000"/>
              <a:gd name="connsiteY19" fmla="*/ 190500 h 361950"/>
              <a:gd name="connsiteX20" fmla="*/ 104813 w 381000"/>
              <a:gd name="connsiteY20" fmla="*/ 166688 h 361950"/>
              <a:gd name="connsiteX21" fmla="*/ 138151 w 381000"/>
              <a:gd name="connsiteY21" fmla="*/ 133350 h 361950"/>
              <a:gd name="connsiteX22" fmla="*/ 242964 w 381000"/>
              <a:gd name="connsiteY22" fmla="*/ 133350 h 361950"/>
              <a:gd name="connsiteX23" fmla="*/ 352425 w 381000"/>
              <a:gd name="connsiteY23" fmla="*/ 166688 h 361950"/>
              <a:gd name="connsiteX24" fmla="*/ 352425 w 381000"/>
              <a:gd name="connsiteY24" fmla="*/ 233363 h 361950"/>
              <a:gd name="connsiteX25" fmla="*/ 366713 w 381000"/>
              <a:gd name="connsiteY25" fmla="*/ 247650 h 361950"/>
              <a:gd name="connsiteX26" fmla="*/ 381000 w 381000"/>
              <a:gd name="connsiteY26" fmla="*/ 233363 h 361950"/>
              <a:gd name="connsiteX27" fmla="*/ 381000 w 381000"/>
              <a:gd name="connsiteY27" fmla="*/ 166688 h 361950"/>
              <a:gd name="connsiteX28" fmla="*/ 347663 w 381000"/>
              <a:gd name="connsiteY28" fmla="*/ 133350 h 361950"/>
              <a:gd name="connsiteX29" fmla="*/ 283369 w 381000"/>
              <a:gd name="connsiteY29" fmla="*/ 133350 h 361950"/>
              <a:gd name="connsiteX30" fmla="*/ 295142 w 381000"/>
              <a:gd name="connsiteY30" fmla="*/ 161925 h 361950"/>
              <a:gd name="connsiteX31" fmla="*/ 347663 w 381000"/>
              <a:gd name="connsiteY31" fmla="*/ 161925 h 361950"/>
              <a:gd name="connsiteX32" fmla="*/ 352425 w 381000"/>
              <a:gd name="connsiteY32" fmla="*/ 166688 h 361950"/>
              <a:gd name="connsiteX33" fmla="*/ 0 w 381000"/>
              <a:gd name="connsiteY33" fmla="*/ 233363 h 361950"/>
              <a:gd name="connsiteX34" fmla="*/ 14288 w 381000"/>
              <a:gd name="connsiteY34" fmla="*/ 247650 h 361950"/>
              <a:gd name="connsiteX35" fmla="*/ 28575 w 381000"/>
              <a:gd name="connsiteY35" fmla="*/ 233363 h 361950"/>
              <a:gd name="connsiteX36" fmla="*/ 28575 w 381000"/>
              <a:gd name="connsiteY36" fmla="*/ 166688 h 361950"/>
              <a:gd name="connsiteX37" fmla="*/ 33338 w 381000"/>
              <a:gd name="connsiteY37" fmla="*/ 161925 h 361950"/>
              <a:gd name="connsiteX38" fmla="*/ 85973 w 381000"/>
              <a:gd name="connsiteY38" fmla="*/ 161925 h 361950"/>
              <a:gd name="connsiteX39" fmla="*/ 97746 w 381000"/>
              <a:gd name="connsiteY39" fmla="*/ 133350 h 361950"/>
              <a:gd name="connsiteX40" fmla="*/ 33338 w 381000"/>
              <a:gd name="connsiteY40" fmla="*/ 133350 h 361950"/>
              <a:gd name="connsiteX41" fmla="*/ 0 w 381000"/>
              <a:gd name="connsiteY41" fmla="*/ 166688 h 361950"/>
              <a:gd name="connsiteX42" fmla="*/ 0 w 381000"/>
              <a:gd name="connsiteY42" fmla="*/ 233363 h 361950"/>
              <a:gd name="connsiteX43" fmla="*/ 190500 w 381000"/>
              <a:gd name="connsiteY43" fmla="*/ 0 h 361950"/>
              <a:gd name="connsiteX44" fmla="*/ 247650 w 381000"/>
              <a:gd name="connsiteY44" fmla="*/ 57150 h 361950"/>
              <a:gd name="connsiteX45" fmla="*/ 190500 w 381000"/>
              <a:gd name="connsiteY45" fmla="*/ 114300 h 361950"/>
              <a:gd name="connsiteX46" fmla="*/ 133350 w 381000"/>
              <a:gd name="connsiteY46" fmla="*/ 57150 h 361950"/>
              <a:gd name="connsiteX47" fmla="*/ 190500 w 381000"/>
              <a:gd name="connsiteY47" fmla="*/ 0 h 361950"/>
              <a:gd name="connsiteX48" fmla="*/ 190500 w 381000"/>
              <a:gd name="connsiteY48" fmla="*/ 28575 h 361950"/>
              <a:gd name="connsiteX49" fmla="*/ 161925 w 381000"/>
              <a:gd name="connsiteY49" fmla="*/ 57150 h 361950"/>
              <a:gd name="connsiteX50" fmla="*/ 190500 w 381000"/>
              <a:gd name="connsiteY50" fmla="*/ 85725 h 361950"/>
              <a:gd name="connsiteX51" fmla="*/ 219075 w 381000"/>
              <a:gd name="connsiteY51" fmla="*/ 57150 h 361950"/>
              <a:gd name="connsiteX52" fmla="*/ 190500 w 381000"/>
              <a:gd name="connsiteY52" fmla="*/ 28575 h 361950"/>
              <a:gd name="connsiteX53" fmla="*/ 314325 w 381000"/>
              <a:gd name="connsiteY53" fmla="*/ 19050 h 361950"/>
              <a:gd name="connsiteX54" fmla="*/ 361950 w 381000"/>
              <a:gd name="connsiteY54" fmla="*/ 66675 h 361950"/>
              <a:gd name="connsiteX55" fmla="*/ 314325 w 381000"/>
              <a:gd name="connsiteY55" fmla="*/ 114300 h 361950"/>
              <a:gd name="connsiteX56" fmla="*/ 266700 w 381000"/>
              <a:gd name="connsiteY56" fmla="*/ 66675 h 361950"/>
              <a:gd name="connsiteX57" fmla="*/ 314325 w 381000"/>
              <a:gd name="connsiteY57" fmla="*/ 19050 h 361950"/>
              <a:gd name="connsiteX58" fmla="*/ 314325 w 381000"/>
              <a:gd name="connsiteY58" fmla="*/ 47625 h 361950"/>
              <a:gd name="connsiteX59" fmla="*/ 295275 w 381000"/>
              <a:gd name="connsiteY59" fmla="*/ 66675 h 361950"/>
              <a:gd name="connsiteX60" fmla="*/ 314325 w 381000"/>
              <a:gd name="connsiteY60" fmla="*/ 85725 h 361950"/>
              <a:gd name="connsiteX61" fmla="*/ 333375 w 381000"/>
              <a:gd name="connsiteY61" fmla="*/ 66675 h 361950"/>
              <a:gd name="connsiteX62" fmla="*/ 314325 w 381000"/>
              <a:gd name="connsiteY62" fmla="*/ 47625 h 361950"/>
              <a:gd name="connsiteX63" fmla="*/ 66675 w 381000"/>
              <a:gd name="connsiteY63" fmla="*/ 19050 h 361950"/>
              <a:gd name="connsiteX64" fmla="*/ 114300 w 381000"/>
              <a:gd name="connsiteY64" fmla="*/ 66675 h 361950"/>
              <a:gd name="connsiteX65" fmla="*/ 66675 w 381000"/>
              <a:gd name="connsiteY65" fmla="*/ 114300 h 361950"/>
              <a:gd name="connsiteX66" fmla="*/ 19050 w 381000"/>
              <a:gd name="connsiteY66" fmla="*/ 66675 h 361950"/>
              <a:gd name="connsiteX67" fmla="*/ 66675 w 381000"/>
              <a:gd name="connsiteY67" fmla="*/ 19050 h 361950"/>
              <a:gd name="connsiteX68" fmla="*/ 66675 w 381000"/>
              <a:gd name="connsiteY68" fmla="*/ 47625 h 361950"/>
              <a:gd name="connsiteX69" fmla="*/ 47625 w 381000"/>
              <a:gd name="connsiteY69" fmla="*/ 66675 h 361950"/>
              <a:gd name="connsiteX70" fmla="*/ 66675 w 381000"/>
              <a:gd name="connsiteY70" fmla="*/ 85725 h 361950"/>
              <a:gd name="connsiteX71" fmla="*/ 85725 w 381000"/>
              <a:gd name="connsiteY71" fmla="*/ 66675 h 361950"/>
              <a:gd name="connsiteX72" fmla="*/ 66675 w 381000"/>
              <a:gd name="connsiteY72" fmla="*/ 47625 h 361950"/>
              <a:gd name="connsiteX73" fmla="*/ 14288 w 381000"/>
              <a:gd name="connsiteY73" fmla="*/ 266700 h 361950"/>
              <a:gd name="connsiteX74" fmla="*/ 0 w 381000"/>
              <a:gd name="connsiteY74" fmla="*/ 280988 h 361950"/>
              <a:gd name="connsiteX75" fmla="*/ 0 w 381000"/>
              <a:gd name="connsiteY75" fmla="*/ 290513 h 361950"/>
              <a:gd name="connsiteX76" fmla="*/ 71438 w 381000"/>
              <a:gd name="connsiteY76" fmla="*/ 361950 h 361950"/>
              <a:gd name="connsiteX77" fmla="*/ 309563 w 381000"/>
              <a:gd name="connsiteY77" fmla="*/ 361950 h 361950"/>
              <a:gd name="connsiteX78" fmla="*/ 381000 w 381000"/>
              <a:gd name="connsiteY78" fmla="*/ 290513 h 361950"/>
              <a:gd name="connsiteX79" fmla="*/ 381000 w 381000"/>
              <a:gd name="connsiteY79" fmla="*/ 280988 h 361950"/>
              <a:gd name="connsiteX80" fmla="*/ 366713 w 381000"/>
              <a:gd name="connsiteY80" fmla="*/ 266700 h 361950"/>
              <a:gd name="connsiteX81" fmla="*/ 14288 w 381000"/>
              <a:gd name="connsiteY81" fmla="*/ 266700 h 361950"/>
              <a:gd name="connsiteX82" fmla="*/ 71438 w 381000"/>
              <a:gd name="connsiteY82" fmla="*/ 333375 h 361950"/>
              <a:gd name="connsiteX83" fmla="*/ 28842 w 381000"/>
              <a:gd name="connsiteY83" fmla="*/ 295275 h 361950"/>
              <a:gd name="connsiteX84" fmla="*/ 352158 w 381000"/>
              <a:gd name="connsiteY84" fmla="*/ 295275 h 361950"/>
              <a:gd name="connsiteX85" fmla="*/ 309563 w 381000"/>
              <a:gd name="connsiteY85" fmla="*/ 333375 h 361950"/>
              <a:gd name="connsiteX86" fmla="*/ 71438 w 381000"/>
              <a:gd name="connsiteY86" fmla="*/ 333375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81000" h="361950">
                <a:moveTo>
                  <a:pt x="242964" y="133350"/>
                </a:moveTo>
                <a:cubicBezTo>
                  <a:pt x="261366" y="133350"/>
                  <a:pt x="276301" y="148285"/>
                  <a:pt x="276301" y="166688"/>
                </a:cubicBezTo>
                <a:lnTo>
                  <a:pt x="276301" y="228600"/>
                </a:lnTo>
                <a:lnTo>
                  <a:pt x="276225" y="228600"/>
                </a:lnTo>
                <a:lnTo>
                  <a:pt x="276225" y="233363"/>
                </a:lnTo>
                <a:cubicBezTo>
                  <a:pt x="276225" y="241253"/>
                  <a:pt x="269828" y="247650"/>
                  <a:pt x="261938" y="247650"/>
                </a:cubicBezTo>
                <a:cubicBezTo>
                  <a:pt x="254047" y="247650"/>
                  <a:pt x="247650" y="241253"/>
                  <a:pt x="247650" y="233363"/>
                </a:cubicBezTo>
                <a:lnTo>
                  <a:pt x="247650" y="190500"/>
                </a:lnTo>
                <a:lnTo>
                  <a:pt x="247726" y="190500"/>
                </a:lnTo>
                <a:lnTo>
                  <a:pt x="247726" y="166688"/>
                </a:lnTo>
                <a:cubicBezTo>
                  <a:pt x="247726" y="164057"/>
                  <a:pt x="245595" y="161925"/>
                  <a:pt x="242964" y="161925"/>
                </a:cubicBezTo>
                <a:lnTo>
                  <a:pt x="138151" y="161925"/>
                </a:lnTo>
                <a:cubicBezTo>
                  <a:pt x="135520" y="161925"/>
                  <a:pt x="133388" y="164057"/>
                  <a:pt x="133388" y="166688"/>
                </a:cubicBezTo>
                <a:lnTo>
                  <a:pt x="133388" y="228600"/>
                </a:lnTo>
                <a:lnTo>
                  <a:pt x="133350" y="228600"/>
                </a:lnTo>
                <a:lnTo>
                  <a:pt x="133350" y="233363"/>
                </a:lnTo>
                <a:cubicBezTo>
                  <a:pt x="133350" y="241253"/>
                  <a:pt x="126953" y="247650"/>
                  <a:pt x="119063" y="247650"/>
                </a:cubicBezTo>
                <a:cubicBezTo>
                  <a:pt x="111172" y="247650"/>
                  <a:pt x="104775" y="241253"/>
                  <a:pt x="104775" y="233363"/>
                </a:cubicBezTo>
                <a:lnTo>
                  <a:pt x="104775" y="190500"/>
                </a:lnTo>
                <a:lnTo>
                  <a:pt x="104813" y="190500"/>
                </a:lnTo>
                <a:lnTo>
                  <a:pt x="104813" y="166688"/>
                </a:lnTo>
                <a:cubicBezTo>
                  <a:pt x="104813" y="148285"/>
                  <a:pt x="119729" y="133350"/>
                  <a:pt x="138151" y="133350"/>
                </a:cubicBezTo>
                <a:lnTo>
                  <a:pt x="242964" y="133350"/>
                </a:lnTo>
                <a:close/>
                <a:moveTo>
                  <a:pt x="352425" y="166688"/>
                </a:moveTo>
                <a:lnTo>
                  <a:pt x="352425" y="233363"/>
                </a:lnTo>
                <a:cubicBezTo>
                  <a:pt x="352425" y="241253"/>
                  <a:pt x="358822" y="247650"/>
                  <a:pt x="366713" y="247650"/>
                </a:cubicBezTo>
                <a:cubicBezTo>
                  <a:pt x="374603" y="247650"/>
                  <a:pt x="381000" y="241253"/>
                  <a:pt x="381000" y="233363"/>
                </a:cubicBezTo>
                <a:lnTo>
                  <a:pt x="381000" y="166688"/>
                </a:lnTo>
                <a:cubicBezTo>
                  <a:pt x="381000" y="148276"/>
                  <a:pt x="366074" y="133350"/>
                  <a:pt x="347663" y="133350"/>
                </a:cubicBezTo>
                <a:lnTo>
                  <a:pt x="283369" y="133350"/>
                </a:lnTo>
                <a:cubicBezTo>
                  <a:pt x="289903" y="141256"/>
                  <a:pt x="294170" y="151105"/>
                  <a:pt x="295142" y="161925"/>
                </a:cubicBezTo>
                <a:lnTo>
                  <a:pt x="347663" y="161925"/>
                </a:lnTo>
                <a:cubicBezTo>
                  <a:pt x="350293" y="161925"/>
                  <a:pt x="352425" y="164057"/>
                  <a:pt x="352425" y="166688"/>
                </a:cubicBezTo>
                <a:close/>
                <a:moveTo>
                  <a:pt x="0" y="233363"/>
                </a:moveTo>
                <a:cubicBezTo>
                  <a:pt x="0" y="241253"/>
                  <a:pt x="6397" y="247650"/>
                  <a:pt x="14288" y="247650"/>
                </a:cubicBezTo>
                <a:cubicBezTo>
                  <a:pt x="22178" y="247650"/>
                  <a:pt x="28575" y="241253"/>
                  <a:pt x="28575" y="233363"/>
                </a:cubicBezTo>
                <a:lnTo>
                  <a:pt x="28575" y="166688"/>
                </a:lnTo>
                <a:cubicBezTo>
                  <a:pt x="28575" y="164057"/>
                  <a:pt x="30707" y="161925"/>
                  <a:pt x="33338" y="161925"/>
                </a:cubicBezTo>
                <a:lnTo>
                  <a:pt x="85973" y="161925"/>
                </a:lnTo>
                <a:cubicBezTo>
                  <a:pt x="86920" y="151428"/>
                  <a:pt x="91025" y="141467"/>
                  <a:pt x="97746" y="133350"/>
                </a:cubicBezTo>
                <a:lnTo>
                  <a:pt x="33338" y="133350"/>
                </a:lnTo>
                <a:cubicBezTo>
                  <a:pt x="14926" y="133350"/>
                  <a:pt x="0" y="148276"/>
                  <a:pt x="0" y="166688"/>
                </a:cubicBezTo>
                <a:lnTo>
                  <a:pt x="0" y="233363"/>
                </a:lnTo>
                <a:close/>
                <a:moveTo>
                  <a:pt x="190500" y="0"/>
                </a:moveTo>
                <a:cubicBezTo>
                  <a:pt x="222064" y="0"/>
                  <a:pt x="247650" y="25587"/>
                  <a:pt x="247650" y="57150"/>
                </a:cubicBezTo>
                <a:cubicBezTo>
                  <a:pt x="247650" y="88713"/>
                  <a:pt x="222064" y="114300"/>
                  <a:pt x="190500" y="114300"/>
                </a:cubicBezTo>
                <a:cubicBezTo>
                  <a:pt x="158936" y="114300"/>
                  <a:pt x="133350" y="88713"/>
                  <a:pt x="133350" y="57150"/>
                </a:cubicBezTo>
                <a:cubicBezTo>
                  <a:pt x="133350" y="25587"/>
                  <a:pt x="158936" y="0"/>
                  <a:pt x="190500" y="0"/>
                </a:cubicBezTo>
                <a:close/>
                <a:moveTo>
                  <a:pt x="190500" y="28575"/>
                </a:moveTo>
                <a:cubicBezTo>
                  <a:pt x="174719" y="28575"/>
                  <a:pt x="161925" y="41368"/>
                  <a:pt x="161925" y="57150"/>
                </a:cubicBezTo>
                <a:cubicBezTo>
                  <a:pt x="161925" y="72932"/>
                  <a:pt x="174719" y="85725"/>
                  <a:pt x="190500" y="85725"/>
                </a:cubicBezTo>
                <a:cubicBezTo>
                  <a:pt x="206281" y="85725"/>
                  <a:pt x="219075" y="72932"/>
                  <a:pt x="219075" y="57150"/>
                </a:cubicBezTo>
                <a:cubicBezTo>
                  <a:pt x="219075" y="41368"/>
                  <a:pt x="206281" y="28575"/>
                  <a:pt x="190500" y="28575"/>
                </a:cubicBezTo>
                <a:close/>
                <a:moveTo>
                  <a:pt x="314325" y="19050"/>
                </a:moveTo>
                <a:cubicBezTo>
                  <a:pt x="340627" y="19050"/>
                  <a:pt x="361950" y="40372"/>
                  <a:pt x="361950" y="66675"/>
                </a:cubicBezTo>
                <a:cubicBezTo>
                  <a:pt x="361950" y="92978"/>
                  <a:pt x="340627" y="114300"/>
                  <a:pt x="314325" y="114300"/>
                </a:cubicBezTo>
                <a:cubicBezTo>
                  <a:pt x="288023" y="114300"/>
                  <a:pt x="266700" y="92978"/>
                  <a:pt x="266700" y="66675"/>
                </a:cubicBezTo>
                <a:cubicBezTo>
                  <a:pt x="266700" y="40372"/>
                  <a:pt x="288023" y="19050"/>
                  <a:pt x="314325" y="19050"/>
                </a:cubicBezTo>
                <a:close/>
                <a:moveTo>
                  <a:pt x="314325" y="47625"/>
                </a:moveTo>
                <a:cubicBezTo>
                  <a:pt x="303804" y="47625"/>
                  <a:pt x="295275" y="56154"/>
                  <a:pt x="295275" y="66675"/>
                </a:cubicBezTo>
                <a:cubicBezTo>
                  <a:pt x="295275" y="77196"/>
                  <a:pt x="303804" y="85725"/>
                  <a:pt x="314325" y="85725"/>
                </a:cubicBezTo>
                <a:cubicBezTo>
                  <a:pt x="324846" y="85725"/>
                  <a:pt x="333375" y="77196"/>
                  <a:pt x="333375" y="66675"/>
                </a:cubicBezTo>
                <a:cubicBezTo>
                  <a:pt x="333375" y="56154"/>
                  <a:pt x="324846" y="47625"/>
                  <a:pt x="314325" y="47625"/>
                </a:cubicBezTo>
                <a:close/>
                <a:moveTo>
                  <a:pt x="66675" y="19050"/>
                </a:moveTo>
                <a:cubicBezTo>
                  <a:pt x="92978" y="19050"/>
                  <a:pt x="114300" y="40372"/>
                  <a:pt x="114300" y="66675"/>
                </a:cubicBezTo>
                <a:cubicBezTo>
                  <a:pt x="114300" y="92978"/>
                  <a:pt x="92978" y="114300"/>
                  <a:pt x="66675" y="114300"/>
                </a:cubicBezTo>
                <a:cubicBezTo>
                  <a:pt x="40372" y="114300"/>
                  <a:pt x="19050" y="92978"/>
                  <a:pt x="19050" y="66675"/>
                </a:cubicBezTo>
                <a:cubicBezTo>
                  <a:pt x="19050" y="40372"/>
                  <a:pt x="40372" y="19050"/>
                  <a:pt x="66675" y="19050"/>
                </a:cubicBezTo>
                <a:close/>
                <a:moveTo>
                  <a:pt x="66675" y="47625"/>
                </a:moveTo>
                <a:cubicBezTo>
                  <a:pt x="56154" y="47625"/>
                  <a:pt x="47625" y="56154"/>
                  <a:pt x="47625" y="66675"/>
                </a:cubicBezTo>
                <a:cubicBezTo>
                  <a:pt x="47625" y="77196"/>
                  <a:pt x="56154" y="85725"/>
                  <a:pt x="66675" y="85725"/>
                </a:cubicBezTo>
                <a:cubicBezTo>
                  <a:pt x="77196" y="85725"/>
                  <a:pt x="85725" y="77196"/>
                  <a:pt x="85725" y="66675"/>
                </a:cubicBezTo>
                <a:cubicBezTo>
                  <a:pt x="85725" y="56154"/>
                  <a:pt x="77196" y="47625"/>
                  <a:pt x="66675" y="47625"/>
                </a:cubicBezTo>
                <a:close/>
                <a:moveTo>
                  <a:pt x="14288" y="266700"/>
                </a:moveTo>
                <a:cubicBezTo>
                  <a:pt x="6397" y="266700"/>
                  <a:pt x="0" y="273097"/>
                  <a:pt x="0" y="280988"/>
                </a:cubicBezTo>
                <a:lnTo>
                  <a:pt x="0" y="290513"/>
                </a:lnTo>
                <a:cubicBezTo>
                  <a:pt x="0" y="329967"/>
                  <a:pt x="31984" y="361950"/>
                  <a:pt x="71438" y="361950"/>
                </a:cubicBezTo>
                <a:lnTo>
                  <a:pt x="309563" y="361950"/>
                </a:lnTo>
                <a:cubicBezTo>
                  <a:pt x="349017" y="361950"/>
                  <a:pt x="381000" y="329967"/>
                  <a:pt x="381000" y="290513"/>
                </a:cubicBezTo>
                <a:lnTo>
                  <a:pt x="381000" y="280988"/>
                </a:lnTo>
                <a:cubicBezTo>
                  <a:pt x="381000" y="273097"/>
                  <a:pt x="374603" y="266700"/>
                  <a:pt x="366713" y="266700"/>
                </a:cubicBezTo>
                <a:lnTo>
                  <a:pt x="14288" y="266700"/>
                </a:lnTo>
                <a:close/>
                <a:moveTo>
                  <a:pt x="71438" y="333375"/>
                </a:moveTo>
                <a:cubicBezTo>
                  <a:pt x="49609" y="333375"/>
                  <a:pt x="31267" y="316969"/>
                  <a:pt x="28842" y="295275"/>
                </a:cubicBezTo>
                <a:lnTo>
                  <a:pt x="352158" y="295275"/>
                </a:lnTo>
                <a:cubicBezTo>
                  <a:pt x="349733" y="316969"/>
                  <a:pt x="331392" y="333375"/>
                  <a:pt x="309563" y="333375"/>
                </a:cubicBezTo>
                <a:lnTo>
                  <a:pt x="71438" y="333375"/>
                </a:lnTo>
                <a:close/>
              </a:path>
            </a:pathLst>
          </a:custGeom>
          <a:gradFill flip="none" rotWithShape="1">
            <a:gsLst>
              <a:gs pos="75287">
                <a:srgbClr val="90D3C4"/>
              </a:gs>
              <a:gs pos="35000">
                <a:srgbClr val="A2A4E9"/>
              </a:gs>
              <a:gs pos="0">
                <a:srgbClr val="E987A0"/>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1200" cap="none" spc="0" normalizeH="0" baseline="0" noProof="0">
              <a:ln w="3175">
                <a:noFill/>
              </a:ln>
              <a:solidFill>
                <a:prstClr val="white"/>
              </a:solidFill>
              <a:effectLst>
                <a:outerShdw blurRad="50800" dist="38100" dir="2700000" algn="tl" rotWithShape="0">
                  <a:prstClr val="black">
                    <a:alpha val="60000"/>
                  </a:prstClr>
                </a:outerShdw>
              </a:effectLst>
              <a:uLnTx/>
              <a:uFillTx/>
              <a:latin typeface="Segoe Sans Display Semibold"/>
              <a:ea typeface="+mn-ea"/>
              <a:cs typeface="Segoe UI" pitchFamily="34" charset="0"/>
            </a:endParaRPr>
          </a:p>
        </p:txBody>
      </p:sp>
      <p:sp>
        <p:nvSpPr>
          <p:cNvPr id="17" name="Freeform: Shape 42">
            <a:extLst>
              <a:ext uri="{FF2B5EF4-FFF2-40B4-BE49-F238E27FC236}">
                <a16:creationId xmlns:a16="http://schemas.microsoft.com/office/drawing/2014/main" id="{031F556F-5921-BA33-DE6E-B5C8969E6A2E}"/>
              </a:ext>
              <a:ext uri="{C183D7F6-B498-43B3-948B-1728B52AA6E4}">
                <adec:decorative xmlns:adec="http://schemas.microsoft.com/office/drawing/2017/decorative" val="1"/>
              </a:ext>
            </a:extLst>
          </p:cNvPr>
          <p:cNvSpPr/>
          <p:nvPr/>
        </p:nvSpPr>
        <p:spPr bwMode="auto">
          <a:xfrm>
            <a:off x="2536298" y="2816977"/>
            <a:ext cx="8667806" cy="944200"/>
          </a:xfrm>
          <a:custGeom>
            <a:avLst/>
            <a:gdLst>
              <a:gd name="connsiteX0" fmla="*/ 157370 w 9086795"/>
              <a:gd name="connsiteY0" fmla="*/ 0 h 1287991"/>
              <a:gd name="connsiteX1" fmla="*/ 2833426 w 9086795"/>
              <a:gd name="connsiteY1" fmla="*/ 0 h 1287991"/>
              <a:gd name="connsiteX2" fmla="*/ 2990796 w 9086795"/>
              <a:gd name="connsiteY2" fmla="*/ 157370 h 1287991"/>
              <a:gd name="connsiteX3" fmla="*/ 2990796 w 9086795"/>
              <a:gd name="connsiteY3" fmla="*/ 786830 h 1287991"/>
              <a:gd name="connsiteX4" fmla="*/ 2990796 w 9086795"/>
              <a:gd name="connsiteY4" fmla="*/ 786832 h 1287991"/>
              <a:gd name="connsiteX5" fmla="*/ 3003162 w 9086795"/>
              <a:gd name="connsiteY5" fmla="*/ 848086 h 1287991"/>
              <a:gd name="connsiteX6" fmla="*/ 3148165 w 9086795"/>
              <a:gd name="connsiteY6" fmla="*/ 944200 h 1287991"/>
              <a:gd name="connsiteX7" fmla="*/ 8667806 w 9086795"/>
              <a:gd name="connsiteY7" fmla="*/ 944200 h 1287991"/>
              <a:gd name="connsiteX8" fmla="*/ 8825176 w 9086795"/>
              <a:gd name="connsiteY8" fmla="*/ 786830 h 1287991"/>
              <a:gd name="connsiteX9" fmla="*/ 8825176 w 9086795"/>
              <a:gd name="connsiteY9" fmla="*/ 343791 h 1287991"/>
              <a:gd name="connsiteX10" fmla="*/ 8929425 w 9086795"/>
              <a:gd name="connsiteY10" fmla="*/ 343791 h 1287991"/>
              <a:gd name="connsiteX11" fmla="*/ 9086795 w 9086795"/>
              <a:gd name="connsiteY11" fmla="*/ 501161 h 1287991"/>
              <a:gd name="connsiteX12" fmla="*/ 9086795 w 9086795"/>
              <a:gd name="connsiteY12" fmla="*/ 1130621 h 1287991"/>
              <a:gd name="connsiteX13" fmla="*/ 8929425 w 9086795"/>
              <a:gd name="connsiteY13" fmla="*/ 1287991 h 1287991"/>
              <a:gd name="connsiteX14" fmla="*/ 2886547 w 9086795"/>
              <a:gd name="connsiteY14" fmla="*/ 1287991 h 1287991"/>
              <a:gd name="connsiteX15" fmla="*/ 2729177 w 9086795"/>
              <a:gd name="connsiteY15" fmla="*/ 1130621 h 1287991"/>
              <a:gd name="connsiteX16" fmla="*/ 2729177 w 9086795"/>
              <a:gd name="connsiteY16" fmla="*/ 944200 h 1287991"/>
              <a:gd name="connsiteX17" fmla="*/ 157370 w 9086795"/>
              <a:gd name="connsiteY17" fmla="*/ 944200 h 1287991"/>
              <a:gd name="connsiteX18" fmla="*/ 0 w 9086795"/>
              <a:gd name="connsiteY18" fmla="*/ 786830 h 1287991"/>
              <a:gd name="connsiteX19" fmla="*/ 0 w 9086795"/>
              <a:gd name="connsiteY19" fmla="*/ 157370 h 1287991"/>
              <a:gd name="connsiteX20" fmla="*/ 157370 w 9086795"/>
              <a:gd name="connsiteY20" fmla="*/ 0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19" fmla="*/ 2729177 w 9086795"/>
              <a:gd name="connsiteY19" fmla="*/ 1130621 h 1287991"/>
              <a:gd name="connsiteX20" fmla="*/ 2820617 w 9086795"/>
              <a:gd name="connsiteY20" fmla="*/ 1035640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19" fmla="*/ 2729177 w 9086795"/>
              <a:gd name="connsiteY19" fmla="*/ 1130621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0" fmla="*/ 157370 w 9086795"/>
              <a:gd name="connsiteY0" fmla="*/ 944200 h 1287991"/>
              <a:gd name="connsiteX1" fmla="*/ 0 w 9086795"/>
              <a:gd name="connsiteY1" fmla="*/ 786830 h 1287991"/>
              <a:gd name="connsiteX2" fmla="*/ 0 w 9086795"/>
              <a:gd name="connsiteY2" fmla="*/ 157370 h 1287991"/>
              <a:gd name="connsiteX3" fmla="*/ 157370 w 9086795"/>
              <a:gd name="connsiteY3" fmla="*/ 0 h 1287991"/>
              <a:gd name="connsiteX4" fmla="*/ 2833426 w 9086795"/>
              <a:gd name="connsiteY4" fmla="*/ 0 h 1287991"/>
              <a:gd name="connsiteX5" fmla="*/ 2990796 w 9086795"/>
              <a:gd name="connsiteY5" fmla="*/ 157370 h 1287991"/>
              <a:gd name="connsiteX6" fmla="*/ 2990796 w 9086795"/>
              <a:gd name="connsiteY6" fmla="*/ 786830 h 1287991"/>
              <a:gd name="connsiteX7" fmla="*/ 2990796 w 9086795"/>
              <a:gd name="connsiteY7" fmla="*/ 786832 h 1287991"/>
              <a:gd name="connsiteX8" fmla="*/ 3003162 w 9086795"/>
              <a:gd name="connsiteY8" fmla="*/ 848086 h 1287991"/>
              <a:gd name="connsiteX9" fmla="*/ 3148165 w 9086795"/>
              <a:gd name="connsiteY9" fmla="*/ 944200 h 1287991"/>
              <a:gd name="connsiteX10" fmla="*/ 8667806 w 9086795"/>
              <a:gd name="connsiteY10" fmla="*/ 944200 h 1287991"/>
              <a:gd name="connsiteX11" fmla="*/ 8825176 w 9086795"/>
              <a:gd name="connsiteY11" fmla="*/ 786830 h 1287991"/>
              <a:gd name="connsiteX12" fmla="*/ 8825176 w 9086795"/>
              <a:gd name="connsiteY12" fmla="*/ 343791 h 1287991"/>
              <a:gd name="connsiteX13" fmla="*/ 8929425 w 9086795"/>
              <a:gd name="connsiteY13" fmla="*/ 343791 h 1287991"/>
              <a:gd name="connsiteX14" fmla="*/ 9086795 w 9086795"/>
              <a:gd name="connsiteY14" fmla="*/ 501161 h 1287991"/>
              <a:gd name="connsiteX15" fmla="*/ 9086795 w 9086795"/>
              <a:gd name="connsiteY15" fmla="*/ 1130621 h 1287991"/>
              <a:gd name="connsiteX16" fmla="*/ 8929425 w 9086795"/>
              <a:gd name="connsiteY16" fmla="*/ 1287991 h 1287991"/>
              <a:gd name="connsiteX17" fmla="*/ 2886547 w 9086795"/>
              <a:gd name="connsiteY17" fmla="*/ 1287991 h 1287991"/>
              <a:gd name="connsiteX0" fmla="*/ 157370 w 9086795"/>
              <a:gd name="connsiteY0" fmla="*/ 944200 h 1287991"/>
              <a:gd name="connsiteX1" fmla="*/ 0 w 9086795"/>
              <a:gd name="connsiteY1" fmla="*/ 786830 h 1287991"/>
              <a:gd name="connsiteX2" fmla="*/ 0 w 9086795"/>
              <a:gd name="connsiteY2" fmla="*/ 157370 h 1287991"/>
              <a:gd name="connsiteX3" fmla="*/ 157370 w 9086795"/>
              <a:gd name="connsiteY3" fmla="*/ 0 h 1287991"/>
              <a:gd name="connsiteX4" fmla="*/ 2833426 w 9086795"/>
              <a:gd name="connsiteY4" fmla="*/ 0 h 1287991"/>
              <a:gd name="connsiteX5" fmla="*/ 2990796 w 9086795"/>
              <a:gd name="connsiteY5" fmla="*/ 157370 h 1287991"/>
              <a:gd name="connsiteX6" fmla="*/ 2990796 w 9086795"/>
              <a:gd name="connsiteY6" fmla="*/ 786830 h 1287991"/>
              <a:gd name="connsiteX7" fmla="*/ 2990796 w 9086795"/>
              <a:gd name="connsiteY7" fmla="*/ 786832 h 1287991"/>
              <a:gd name="connsiteX8" fmla="*/ 3003162 w 9086795"/>
              <a:gd name="connsiteY8" fmla="*/ 848086 h 1287991"/>
              <a:gd name="connsiteX9" fmla="*/ 3148165 w 9086795"/>
              <a:gd name="connsiteY9" fmla="*/ 944200 h 1287991"/>
              <a:gd name="connsiteX10" fmla="*/ 8667806 w 9086795"/>
              <a:gd name="connsiteY10" fmla="*/ 944200 h 1287991"/>
              <a:gd name="connsiteX11" fmla="*/ 8825176 w 9086795"/>
              <a:gd name="connsiteY11" fmla="*/ 786830 h 1287991"/>
              <a:gd name="connsiteX12" fmla="*/ 8825176 w 9086795"/>
              <a:gd name="connsiteY12" fmla="*/ 343791 h 1287991"/>
              <a:gd name="connsiteX13" fmla="*/ 8929425 w 9086795"/>
              <a:gd name="connsiteY13" fmla="*/ 343791 h 1287991"/>
              <a:gd name="connsiteX14" fmla="*/ 9086795 w 9086795"/>
              <a:gd name="connsiteY14" fmla="*/ 501161 h 1287991"/>
              <a:gd name="connsiteX15" fmla="*/ 9086795 w 9086795"/>
              <a:gd name="connsiteY15" fmla="*/ 1130621 h 1287991"/>
              <a:gd name="connsiteX16" fmla="*/ 8929425 w 9086795"/>
              <a:gd name="connsiteY16" fmla="*/ 1287991 h 1287991"/>
              <a:gd name="connsiteX0" fmla="*/ 157370 w 9086795"/>
              <a:gd name="connsiteY0" fmla="*/ 944200 h 1130621"/>
              <a:gd name="connsiteX1" fmla="*/ 0 w 9086795"/>
              <a:gd name="connsiteY1" fmla="*/ 786830 h 1130621"/>
              <a:gd name="connsiteX2" fmla="*/ 0 w 9086795"/>
              <a:gd name="connsiteY2" fmla="*/ 157370 h 1130621"/>
              <a:gd name="connsiteX3" fmla="*/ 157370 w 9086795"/>
              <a:gd name="connsiteY3" fmla="*/ 0 h 1130621"/>
              <a:gd name="connsiteX4" fmla="*/ 2833426 w 9086795"/>
              <a:gd name="connsiteY4" fmla="*/ 0 h 1130621"/>
              <a:gd name="connsiteX5" fmla="*/ 2990796 w 9086795"/>
              <a:gd name="connsiteY5" fmla="*/ 157370 h 1130621"/>
              <a:gd name="connsiteX6" fmla="*/ 2990796 w 9086795"/>
              <a:gd name="connsiteY6" fmla="*/ 786830 h 1130621"/>
              <a:gd name="connsiteX7" fmla="*/ 2990796 w 9086795"/>
              <a:gd name="connsiteY7" fmla="*/ 786832 h 1130621"/>
              <a:gd name="connsiteX8" fmla="*/ 3003162 w 9086795"/>
              <a:gd name="connsiteY8" fmla="*/ 848086 h 1130621"/>
              <a:gd name="connsiteX9" fmla="*/ 3148165 w 9086795"/>
              <a:gd name="connsiteY9" fmla="*/ 944200 h 1130621"/>
              <a:gd name="connsiteX10" fmla="*/ 8667806 w 9086795"/>
              <a:gd name="connsiteY10" fmla="*/ 944200 h 1130621"/>
              <a:gd name="connsiteX11" fmla="*/ 8825176 w 9086795"/>
              <a:gd name="connsiteY11" fmla="*/ 786830 h 1130621"/>
              <a:gd name="connsiteX12" fmla="*/ 8825176 w 9086795"/>
              <a:gd name="connsiteY12" fmla="*/ 343791 h 1130621"/>
              <a:gd name="connsiteX13" fmla="*/ 8929425 w 9086795"/>
              <a:gd name="connsiteY13" fmla="*/ 343791 h 1130621"/>
              <a:gd name="connsiteX14" fmla="*/ 9086795 w 9086795"/>
              <a:gd name="connsiteY14" fmla="*/ 501161 h 1130621"/>
              <a:gd name="connsiteX15" fmla="*/ 9086795 w 9086795"/>
              <a:gd name="connsiteY15" fmla="*/ 1130621 h 1130621"/>
              <a:gd name="connsiteX0" fmla="*/ 157370 w 9086795"/>
              <a:gd name="connsiteY0" fmla="*/ 944200 h 944200"/>
              <a:gd name="connsiteX1" fmla="*/ 0 w 9086795"/>
              <a:gd name="connsiteY1" fmla="*/ 786830 h 944200"/>
              <a:gd name="connsiteX2" fmla="*/ 0 w 9086795"/>
              <a:gd name="connsiteY2" fmla="*/ 157370 h 944200"/>
              <a:gd name="connsiteX3" fmla="*/ 157370 w 9086795"/>
              <a:gd name="connsiteY3" fmla="*/ 0 h 944200"/>
              <a:gd name="connsiteX4" fmla="*/ 2833426 w 9086795"/>
              <a:gd name="connsiteY4" fmla="*/ 0 h 944200"/>
              <a:gd name="connsiteX5" fmla="*/ 2990796 w 9086795"/>
              <a:gd name="connsiteY5" fmla="*/ 157370 h 944200"/>
              <a:gd name="connsiteX6" fmla="*/ 2990796 w 9086795"/>
              <a:gd name="connsiteY6" fmla="*/ 786830 h 944200"/>
              <a:gd name="connsiteX7" fmla="*/ 2990796 w 9086795"/>
              <a:gd name="connsiteY7" fmla="*/ 786832 h 944200"/>
              <a:gd name="connsiteX8" fmla="*/ 3003162 w 9086795"/>
              <a:gd name="connsiteY8" fmla="*/ 848086 h 944200"/>
              <a:gd name="connsiteX9" fmla="*/ 3148165 w 9086795"/>
              <a:gd name="connsiteY9" fmla="*/ 944200 h 944200"/>
              <a:gd name="connsiteX10" fmla="*/ 8667806 w 9086795"/>
              <a:gd name="connsiteY10" fmla="*/ 944200 h 944200"/>
              <a:gd name="connsiteX11" fmla="*/ 8825176 w 9086795"/>
              <a:gd name="connsiteY11" fmla="*/ 786830 h 944200"/>
              <a:gd name="connsiteX12" fmla="*/ 8825176 w 9086795"/>
              <a:gd name="connsiteY12" fmla="*/ 343791 h 944200"/>
              <a:gd name="connsiteX13" fmla="*/ 8929425 w 9086795"/>
              <a:gd name="connsiteY13" fmla="*/ 343791 h 944200"/>
              <a:gd name="connsiteX14" fmla="*/ 9086795 w 9086795"/>
              <a:gd name="connsiteY14" fmla="*/ 501161 h 944200"/>
              <a:gd name="connsiteX0" fmla="*/ 157370 w 8929425"/>
              <a:gd name="connsiteY0" fmla="*/ 944200 h 944200"/>
              <a:gd name="connsiteX1" fmla="*/ 0 w 8929425"/>
              <a:gd name="connsiteY1" fmla="*/ 786830 h 944200"/>
              <a:gd name="connsiteX2" fmla="*/ 0 w 8929425"/>
              <a:gd name="connsiteY2" fmla="*/ 157370 h 944200"/>
              <a:gd name="connsiteX3" fmla="*/ 157370 w 8929425"/>
              <a:gd name="connsiteY3" fmla="*/ 0 h 944200"/>
              <a:gd name="connsiteX4" fmla="*/ 2833426 w 8929425"/>
              <a:gd name="connsiteY4" fmla="*/ 0 h 944200"/>
              <a:gd name="connsiteX5" fmla="*/ 2990796 w 8929425"/>
              <a:gd name="connsiteY5" fmla="*/ 157370 h 944200"/>
              <a:gd name="connsiteX6" fmla="*/ 2990796 w 8929425"/>
              <a:gd name="connsiteY6" fmla="*/ 786830 h 944200"/>
              <a:gd name="connsiteX7" fmla="*/ 2990796 w 8929425"/>
              <a:gd name="connsiteY7" fmla="*/ 786832 h 944200"/>
              <a:gd name="connsiteX8" fmla="*/ 3003162 w 8929425"/>
              <a:gd name="connsiteY8" fmla="*/ 848086 h 944200"/>
              <a:gd name="connsiteX9" fmla="*/ 3148165 w 8929425"/>
              <a:gd name="connsiteY9" fmla="*/ 944200 h 944200"/>
              <a:gd name="connsiteX10" fmla="*/ 8667806 w 8929425"/>
              <a:gd name="connsiteY10" fmla="*/ 944200 h 944200"/>
              <a:gd name="connsiteX11" fmla="*/ 8825176 w 8929425"/>
              <a:gd name="connsiteY11" fmla="*/ 786830 h 944200"/>
              <a:gd name="connsiteX12" fmla="*/ 8825176 w 8929425"/>
              <a:gd name="connsiteY12" fmla="*/ 343791 h 944200"/>
              <a:gd name="connsiteX13" fmla="*/ 8929425 w 8929425"/>
              <a:gd name="connsiteY13" fmla="*/ 343791 h 944200"/>
              <a:gd name="connsiteX0" fmla="*/ 157370 w 8825176"/>
              <a:gd name="connsiteY0" fmla="*/ 944200 h 944200"/>
              <a:gd name="connsiteX1" fmla="*/ 0 w 8825176"/>
              <a:gd name="connsiteY1" fmla="*/ 786830 h 944200"/>
              <a:gd name="connsiteX2" fmla="*/ 0 w 8825176"/>
              <a:gd name="connsiteY2" fmla="*/ 157370 h 944200"/>
              <a:gd name="connsiteX3" fmla="*/ 157370 w 8825176"/>
              <a:gd name="connsiteY3" fmla="*/ 0 h 944200"/>
              <a:gd name="connsiteX4" fmla="*/ 2833426 w 8825176"/>
              <a:gd name="connsiteY4" fmla="*/ 0 h 944200"/>
              <a:gd name="connsiteX5" fmla="*/ 2990796 w 8825176"/>
              <a:gd name="connsiteY5" fmla="*/ 157370 h 944200"/>
              <a:gd name="connsiteX6" fmla="*/ 2990796 w 8825176"/>
              <a:gd name="connsiteY6" fmla="*/ 786830 h 944200"/>
              <a:gd name="connsiteX7" fmla="*/ 2990796 w 8825176"/>
              <a:gd name="connsiteY7" fmla="*/ 786832 h 944200"/>
              <a:gd name="connsiteX8" fmla="*/ 3003162 w 8825176"/>
              <a:gd name="connsiteY8" fmla="*/ 848086 h 944200"/>
              <a:gd name="connsiteX9" fmla="*/ 3148165 w 8825176"/>
              <a:gd name="connsiteY9" fmla="*/ 944200 h 944200"/>
              <a:gd name="connsiteX10" fmla="*/ 8667806 w 8825176"/>
              <a:gd name="connsiteY10" fmla="*/ 944200 h 944200"/>
              <a:gd name="connsiteX11" fmla="*/ 8825176 w 8825176"/>
              <a:gd name="connsiteY11" fmla="*/ 786830 h 944200"/>
              <a:gd name="connsiteX12" fmla="*/ 8825176 w 8825176"/>
              <a:gd name="connsiteY12" fmla="*/ 343791 h 944200"/>
              <a:gd name="connsiteX0" fmla="*/ 0 w 8825176"/>
              <a:gd name="connsiteY0" fmla="*/ 786830 h 944200"/>
              <a:gd name="connsiteX1" fmla="*/ 0 w 8825176"/>
              <a:gd name="connsiteY1" fmla="*/ 157370 h 944200"/>
              <a:gd name="connsiteX2" fmla="*/ 157370 w 8825176"/>
              <a:gd name="connsiteY2" fmla="*/ 0 h 944200"/>
              <a:gd name="connsiteX3" fmla="*/ 2833426 w 8825176"/>
              <a:gd name="connsiteY3" fmla="*/ 0 h 944200"/>
              <a:gd name="connsiteX4" fmla="*/ 2990796 w 8825176"/>
              <a:gd name="connsiteY4" fmla="*/ 157370 h 944200"/>
              <a:gd name="connsiteX5" fmla="*/ 2990796 w 8825176"/>
              <a:gd name="connsiteY5" fmla="*/ 786830 h 944200"/>
              <a:gd name="connsiteX6" fmla="*/ 2990796 w 8825176"/>
              <a:gd name="connsiteY6" fmla="*/ 786832 h 944200"/>
              <a:gd name="connsiteX7" fmla="*/ 3003162 w 8825176"/>
              <a:gd name="connsiteY7" fmla="*/ 848086 h 944200"/>
              <a:gd name="connsiteX8" fmla="*/ 3148165 w 8825176"/>
              <a:gd name="connsiteY8" fmla="*/ 944200 h 944200"/>
              <a:gd name="connsiteX9" fmla="*/ 8667806 w 8825176"/>
              <a:gd name="connsiteY9" fmla="*/ 944200 h 944200"/>
              <a:gd name="connsiteX10" fmla="*/ 8825176 w 8825176"/>
              <a:gd name="connsiteY10" fmla="*/ 786830 h 944200"/>
              <a:gd name="connsiteX11" fmla="*/ 8825176 w 8825176"/>
              <a:gd name="connsiteY11" fmla="*/ 343791 h 944200"/>
              <a:gd name="connsiteX0" fmla="*/ 0 w 8825176"/>
              <a:gd name="connsiteY0" fmla="*/ 157370 h 944200"/>
              <a:gd name="connsiteX1" fmla="*/ 157370 w 8825176"/>
              <a:gd name="connsiteY1" fmla="*/ 0 h 944200"/>
              <a:gd name="connsiteX2" fmla="*/ 2833426 w 8825176"/>
              <a:gd name="connsiteY2" fmla="*/ 0 h 944200"/>
              <a:gd name="connsiteX3" fmla="*/ 2990796 w 8825176"/>
              <a:gd name="connsiteY3" fmla="*/ 157370 h 944200"/>
              <a:gd name="connsiteX4" fmla="*/ 2990796 w 8825176"/>
              <a:gd name="connsiteY4" fmla="*/ 786830 h 944200"/>
              <a:gd name="connsiteX5" fmla="*/ 2990796 w 8825176"/>
              <a:gd name="connsiteY5" fmla="*/ 786832 h 944200"/>
              <a:gd name="connsiteX6" fmla="*/ 3003162 w 8825176"/>
              <a:gd name="connsiteY6" fmla="*/ 848086 h 944200"/>
              <a:gd name="connsiteX7" fmla="*/ 3148165 w 8825176"/>
              <a:gd name="connsiteY7" fmla="*/ 944200 h 944200"/>
              <a:gd name="connsiteX8" fmla="*/ 8667806 w 8825176"/>
              <a:gd name="connsiteY8" fmla="*/ 944200 h 944200"/>
              <a:gd name="connsiteX9" fmla="*/ 8825176 w 8825176"/>
              <a:gd name="connsiteY9" fmla="*/ 786830 h 944200"/>
              <a:gd name="connsiteX10" fmla="*/ 8825176 w 8825176"/>
              <a:gd name="connsiteY10" fmla="*/ 343791 h 944200"/>
              <a:gd name="connsiteX0" fmla="*/ 0 w 8667806"/>
              <a:gd name="connsiteY0" fmla="*/ 0 h 944200"/>
              <a:gd name="connsiteX1" fmla="*/ 2676056 w 8667806"/>
              <a:gd name="connsiteY1" fmla="*/ 0 h 944200"/>
              <a:gd name="connsiteX2" fmla="*/ 2833426 w 8667806"/>
              <a:gd name="connsiteY2" fmla="*/ 157370 h 944200"/>
              <a:gd name="connsiteX3" fmla="*/ 2833426 w 8667806"/>
              <a:gd name="connsiteY3" fmla="*/ 786830 h 944200"/>
              <a:gd name="connsiteX4" fmla="*/ 2833426 w 8667806"/>
              <a:gd name="connsiteY4" fmla="*/ 786832 h 944200"/>
              <a:gd name="connsiteX5" fmla="*/ 2845792 w 8667806"/>
              <a:gd name="connsiteY5" fmla="*/ 848086 h 944200"/>
              <a:gd name="connsiteX6" fmla="*/ 2990795 w 8667806"/>
              <a:gd name="connsiteY6" fmla="*/ 944200 h 944200"/>
              <a:gd name="connsiteX7" fmla="*/ 8510436 w 8667806"/>
              <a:gd name="connsiteY7" fmla="*/ 944200 h 944200"/>
              <a:gd name="connsiteX8" fmla="*/ 8667806 w 8667806"/>
              <a:gd name="connsiteY8" fmla="*/ 786830 h 944200"/>
              <a:gd name="connsiteX9" fmla="*/ 8667806 w 8667806"/>
              <a:gd name="connsiteY9" fmla="*/ 343791 h 94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7806" h="944200">
                <a:moveTo>
                  <a:pt x="0" y="0"/>
                </a:moveTo>
                <a:lnTo>
                  <a:pt x="2676056" y="0"/>
                </a:lnTo>
                <a:cubicBezTo>
                  <a:pt x="2762969" y="0"/>
                  <a:pt x="2833426" y="70457"/>
                  <a:pt x="2833426" y="157370"/>
                </a:cubicBezTo>
                <a:lnTo>
                  <a:pt x="2833426" y="786830"/>
                </a:lnTo>
                <a:lnTo>
                  <a:pt x="2833426" y="786832"/>
                </a:lnTo>
                <a:lnTo>
                  <a:pt x="2845792" y="848086"/>
                </a:lnTo>
                <a:cubicBezTo>
                  <a:pt x="2869682" y="904568"/>
                  <a:pt x="2925611" y="944200"/>
                  <a:pt x="2990795" y="944200"/>
                </a:cubicBezTo>
                <a:lnTo>
                  <a:pt x="8510436" y="944200"/>
                </a:lnTo>
                <a:cubicBezTo>
                  <a:pt x="8597349" y="944200"/>
                  <a:pt x="8667806" y="873743"/>
                  <a:pt x="8667806" y="786830"/>
                </a:cubicBezTo>
                <a:lnTo>
                  <a:pt x="8667806" y="343791"/>
                </a:lnTo>
              </a:path>
            </a:pathLst>
          </a:custGeom>
          <a:noFill/>
          <a:ln w="6350" cap="rnd" cmpd="sng" algn="ctr">
            <a:gradFill>
              <a:gsLst>
                <a:gs pos="0">
                  <a:srgbClr val="0078D4"/>
                </a:gs>
                <a:gs pos="100000">
                  <a:srgbClr val="737373"/>
                </a:gs>
              </a:gsLst>
              <a:lin ang="5400000" scaled="1"/>
            </a:gradFill>
            <a:prstDash val="solid"/>
            <a:headEnd type="none" w="lg" len="med"/>
            <a:tailEnd type="none" w="lg" len="med"/>
          </a:ln>
          <a:effectLst>
            <a:outerShdw blurRad="127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18" name="Rectangle: Rounded Corners 43">
            <a:extLst>
              <a:ext uri="{FF2B5EF4-FFF2-40B4-BE49-F238E27FC236}">
                <a16:creationId xmlns:a16="http://schemas.microsoft.com/office/drawing/2014/main" id="{08209427-385A-2234-B013-4E71750DCB52}"/>
              </a:ext>
              <a:ext uri="{C183D7F6-B498-43B3-948B-1728B52AA6E4}">
                <adec:decorative xmlns:adec="http://schemas.microsoft.com/office/drawing/2017/decorative" val="1"/>
              </a:ext>
            </a:extLst>
          </p:cNvPr>
          <p:cNvSpPr/>
          <p:nvPr/>
        </p:nvSpPr>
        <p:spPr bwMode="auto">
          <a:xfrm rot="16200000">
            <a:off x="10864823" y="3262658"/>
            <a:ext cx="678562" cy="45719"/>
          </a:xfrm>
          <a:prstGeom prst="roundRect">
            <a:avLst>
              <a:gd name="adj" fmla="val 50000"/>
            </a:avLst>
          </a:prstGeom>
          <a:gradFill flip="none" rotWithShape="1">
            <a:gsLst>
              <a:gs pos="100000">
                <a:srgbClr val="C03BC4"/>
              </a:gs>
              <a:gs pos="21000">
                <a:srgbClr val="396ECE"/>
              </a:gs>
            </a:gsLst>
            <a:path path="circle">
              <a:fillToRect l="100000" t="100000"/>
            </a:path>
            <a:tileRect r="-100000" b="-100000"/>
          </a:gradFill>
          <a:ln>
            <a:noFill/>
            <a:headEnd type="none" w="med" len="med"/>
            <a:tailEnd type="none" w="med" len="med"/>
          </a:ln>
          <a:effectLst>
            <a:outerShdw blurRad="1270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solidFill>
                <a:prstClr val="white"/>
              </a:solidFill>
              <a:effectLst>
                <a:outerShdw blurRad="50800" dist="38100" dir="2700000" algn="tl" rotWithShape="0">
                  <a:prstClr val="black">
                    <a:alpha val="60000"/>
                  </a:prstClr>
                </a:outerShdw>
              </a:effectLst>
              <a:uLnTx/>
              <a:uFillTx/>
              <a:latin typeface="Segoe Sans Display Semibold"/>
              <a:ea typeface="+mn-ea"/>
              <a:cs typeface="Segoe UI" pitchFamily="34" charset="0"/>
            </a:endParaRPr>
          </a:p>
        </p:txBody>
      </p:sp>
      <p:sp>
        <p:nvSpPr>
          <p:cNvPr id="19" name="Freeform: Shape 51">
            <a:extLst>
              <a:ext uri="{FF2B5EF4-FFF2-40B4-BE49-F238E27FC236}">
                <a16:creationId xmlns:a16="http://schemas.microsoft.com/office/drawing/2014/main" id="{EEBE7507-0AC5-3647-E2BC-F531879EC5C1}"/>
              </a:ext>
              <a:ext uri="{C183D7F6-B498-43B3-948B-1728B52AA6E4}">
                <adec:decorative xmlns:adec="http://schemas.microsoft.com/office/drawing/2017/decorative" val="1"/>
              </a:ext>
            </a:extLst>
          </p:cNvPr>
          <p:cNvSpPr/>
          <p:nvPr/>
        </p:nvSpPr>
        <p:spPr bwMode="auto">
          <a:xfrm>
            <a:off x="3107798" y="3942081"/>
            <a:ext cx="8096306" cy="944200"/>
          </a:xfrm>
          <a:custGeom>
            <a:avLst/>
            <a:gdLst>
              <a:gd name="connsiteX0" fmla="*/ 157370 w 9086795"/>
              <a:gd name="connsiteY0" fmla="*/ 0 h 1287991"/>
              <a:gd name="connsiteX1" fmla="*/ 2833426 w 9086795"/>
              <a:gd name="connsiteY1" fmla="*/ 0 h 1287991"/>
              <a:gd name="connsiteX2" fmla="*/ 2990796 w 9086795"/>
              <a:gd name="connsiteY2" fmla="*/ 157370 h 1287991"/>
              <a:gd name="connsiteX3" fmla="*/ 2990796 w 9086795"/>
              <a:gd name="connsiteY3" fmla="*/ 786830 h 1287991"/>
              <a:gd name="connsiteX4" fmla="*/ 2990796 w 9086795"/>
              <a:gd name="connsiteY4" fmla="*/ 786832 h 1287991"/>
              <a:gd name="connsiteX5" fmla="*/ 3003162 w 9086795"/>
              <a:gd name="connsiteY5" fmla="*/ 848086 h 1287991"/>
              <a:gd name="connsiteX6" fmla="*/ 3148165 w 9086795"/>
              <a:gd name="connsiteY6" fmla="*/ 944200 h 1287991"/>
              <a:gd name="connsiteX7" fmla="*/ 8667806 w 9086795"/>
              <a:gd name="connsiteY7" fmla="*/ 944200 h 1287991"/>
              <a:gd name="connsiteX8" fmla="*/ 8825176 w 9086795"/>
              <a:gd name="connsiteY8" fmla="*/ 786830 h 1287991"/>
              <a:gd name="connsiteX9" fmla="*/ 8825176 w 9086795"/>
              <a:gd name="connsiteY9" fmla="*/ 343791 h 1287991"/>
              <a:gd name="connsiteX10" fmla="*/ 8929425 w 9086795"/>
              <a:gd name="connsiteY10" fmla="*/ 343791 h 1287991"/>
              <a:gd name="connsiteX11" fmla="*/ 9086795 w 9086795"/>
              <a:gd name="connsiteY11" fmla="*/ 501161 h 1287991"/>
              <a:gd name="connsiteX12" fmla="*/ 9086795 w 9086795"/>
              <a:gd name="connsiteY12" fmla="*/ 1130621 h 1287991"/>
              <a:gd name="connsiteX13" fmla="*/ 8929425 w 9086795"/>
              <a:gd name="connsiteY13" fmla="*/ 1287991 h 1287991"/>
              <a:gd name="connsiteX14" fmla="*/ 2886547 w 9086795"/>
              <a:gd name="connsiteY14" fmla="*/ 1287991 h 1287991"/>
              <a:gd name="connsiteX15" fmla="*/ 2729177 w 9086795"/>
              <a:gd name="connsiteY15" fmla="*/ 1130621 h 1287991"/>
              <a:gd name="connsiteX16" fmla="*/ 2729177 w 9086795"/>
              <a:gd name="connsiteY16" fmla="*/ 944200 h 1287991"/>
              <a:gd name="connsiteX17" fmla="*/ 157370 w 9086795"/>
              <a:gd name="connsiteY17" fmla="*/ 944200 h 1287991"/>
              <a:gd name="connsiteX18" fmla="*/ 0 w 9086795"/>
              <a:gd name="connsiteY18" fmla="*/ 786830 h 1287991"/>
              <a:gd name="connsiteX19" fmla="*/ 0 w 9086795"/>
              <a:gd name="connsiteY19" fmla="*/ 157370 h 1287991"/>
              <a:gd name="connsiteX20" fmla="*/ 157370 w 9086795"/>
              <a:gd name="connsiteY20" fmla="*/ 0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19" fmla="*/ 2729177 w 9086795"/>
              <a:gd name="connsiteY19" fmla="*/ 1130621 h 1287991"/>
              <a:gd name="connsiteX20" fmla="*/ 2820617 w 9086795"/>
              <a:gd name="connsiteY20" fmla="*/ 1035640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19" fmla="*/ 2729177 w 9086795"/>
              <a:gd name="connsiteY19" fmla="*/ 1130621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0" fmla="*/ 157370 w 9086795"/>
              <a:gd name="connsiteY0" fmla="*/ 944200 h 1287991"/>
              <a:gd name="connsiteX1" fmla="*/ 0 w 9086795"/>
              <a:gd name="connsiteY1" fmla="*/ 786830 h 1287991"/>
              <a:gd name="connsiteX2" fmla="*/ 0 w 9086795"/>
              <a:gd name="connsiteY2" fmla="*/ 157370 h 1287991"/>
              <a:gd name="connsiteX3" fmla="*/ 157370 w 9086795"/>
              <a:gd name="connsiteY3" fmla="*/ 0 h 1287991"/>
              <a:gd name="connsiteX4" fmla="*/ 2833426 w 9086795"/>
              <a:gd name="connsiteY4" fmla="*/ 0 h 1287991"/>
              <a:gd name="connsiteX5" fmla="*/ 2990796 w 9086795"/>
              <a:gd name="connsiteY5" fmla="*/ 157370 h 1287991"/>
              <a:gd name="connsiteX6" fmla="*/ 2990796 w 9086795"/>
              <a:gd name="connsiteY6" fmla="*/ 786830 h 1287991"/>
              <a:gd name="connsiteX7" fmla="*/ 2990796 w 9086795"/>
              <a:gd name="connsiteY7" fmla="*/ 786832 h 1287991"/>
              <a:gd name="connsiteX8" fmla="*/ 3003162 w 9086795"/>
              <a:gd name="connsiteY8" fmla="*/ 848086 h 1287991"/>
              <a:gd name="connsiteX9" fmla="*/ 3148165 w 9086795"/>
              <a:gd name="connsiteY9" fmla="*/ 944200 h 1287991"/>
              <a:gd name="connsiteX10" fmla="*/ 8667806 w 9086795"/>
              <a:gd name="connsiteY10" fmla="*/ 944200 h 1287991"/>
              <a:gd name="connsiteX11" fmla="*/ 8825176 w 9086795"/>
              <a:gd name="connsiteY11" fmla="*/ 786830 h 1287991"/>
              <a:gd name="connsiteX12" fmla="*/ 8825176 w 9086795"/>
              <a:gd name="connsiteY12" fmla="*/ 343791 h 1287991"/>
              <a:gd name="connsiteX13" fmla="*/ 8929425 w 9086795"/>
              <a:gd name="connsiteY13" fmla="*/ 343791 h 1287991"/>
              <a:gd name="connsiteX14" fmla="*/ 9086795 w 9086795"/>
              <a:gd name="connsiteY14" fmla="*/ 501161 h 1287991"/>
              <a:gd name="connsiteX15" fmla="*/ 9086795 w 9086795"/>
              <a:gd name="connsiteY15" fmla="*/ 1130621 h 1287991"/>
              <a:gd name="connsiteX16" fmla="*/ 8929425 w 9086795"/>
              <a:gd name="connsiteY16" fmla="*/ 1287991 h 1287991"/>
              <a:gd name="connsiteX17" fmla="*/ 2886547 w 9086795"/>
              <a:gd name="connsiteY17" fmla="*/ 1287991 h 1287991"/>
              <a:gd name="connsiteX0" fmla="*/ 157370 w 9086795"/>
              <a:gd name="connsiteY0" fmla="*/ 944200 h 1287991"/>
              <a:gd name="connsiteX1" fmla="*/ 0 w 9086795"/>
              <a:gd name="connsiteY1" fmla="*/ 786830 h 1287991"/>
              <a:gd name="connsiteX2" fmla="*/ 0 w 9086795"/>
              <a:gd name="connsiteY2" fmla="*/ 157370 h 1287991"/>
              <a:gd name="connsiteX3" fmla="*/ 157370 w 9086795"/>
              <a:gd name="connsiteY3" fmla="*/ 0 h 1287991"/>
              <a:gd name="connsiteX4" fmla="*/ 2833426 w 9086795"/>
              <a:gd name="connsiteY4" fmla="*/ 0 h 1287991"/>
              <a:gd name="connsiteX5" fmla="*/ 2990796 w 9086795"/>
              <a:gd name="connsiteY5" fmla="*/ 157370 h 1287991"/>
              <a:gd name="connsiteX6" fmla="*/ 2990796 w 9086795"/>
              <a:gd name="connsiteY6" fmla="*/ 786830 h 1287991"/>
              <a:gd name="connsiteX7" fmla="*/ 2990796 w 9086795"/>
              <a:gd name="connsiteY7" fmla="*/ 786832 h 1287991"/>
              <a:gd name="connsiteX8" fmla="*/ 3003162 w 9086795"/>
              <a:gd name="connsiteY8" fmla="*/ 848086 h 1287991"/>
              <a:gd name="connsiteX9" fmla="*/ 3148165 w 9086795"/>
              <a:gd name="connsiteY9" fmla="*/ 944200 h 1287991"/>
              <a:gd name="connsiteX10" fmla="*/ 8667806 w 9086795"/>
              <a:gd name="connsiteY10" fmla="*/ 944200 h 1287991"/>
              <a:gd name="connsiteX11" fmla="*/ 8825176 w 9086795"/>
              <a:gd name="connsiteY11" fmla="*/ 786830 h 1287991"/>
              <a:gd name="connsiteX12" fmla="*/ 8825176 w 9086795"/>
              <a:gd name="connsiteY12" fmla="*/ 343791 h 1287991"/>
              <a:gd name="connsiteX13" fmla="*/ 8929425 w 9086795"/>
              <a:gd name="connsiteY13" fmla="*/ 343791 h 1287991"/>
              <a:gd name="connsiteX14" fmla="*/ 9086795 w 9086795"/>
              <a:gd name="connsiteY14" fmla="*/ 501161 h 1287991"/>
              <a:gd name="connsiteX15" fmla="*/ 9086795 w 9086795"/>
              <a:gd name="connsiteY15" fmla="*/ 1130621 h 1287991"/>
              <a:gd name="connsiteX16" fmla="*/ 8929425 w 9086795"/>
              <a:gd name="connsiteY16" fmla="*/ 1287991 h 1287991"/>
              <a:gd name="connsiteX0" fmla="*/ 157370 w 9086795"/>
              <a:gd name="connsiteY0" fmla="*/ 944200 h 1130621"/>
              <a:gd name="connsiteX1" fmla="*/ 0 w 9086795"/>
              <a:gd name="connsiteY1" fmla="*/ 786830 h 1130621"/>
              <a:gd name="connsiteX2" fmla="*/ 0 w 9086795"/>
              <a:gd name="connsiteY2" fmla="*/ 157370 h 1130621"/>
              <a:gd name="connsiteX3" fmla="*/ 157370 w 9086795"/>
              <a:gd name="connsiteY3" fmla="*/ 0 h 1130621"/>
              <a:gd name="connsiteX4" fmla="*/ 2833426 w 9086795"/>
              <a:gd name="connsiteY4" fmla="*/ 0 h 1130621"/>
              <a:gd name="connsiteX5" fmla="*/ 2990796 w 9086795"/>
              <a:gd name="connsiteY5" fmla="*/ 157370 h 1130621"/>
              <a:gd name="connsiteX6" fmla="*/ 2990796 w 9086795"/>
              <a:gd name="connsiteY6" fmla="*/ 786830 h 1130621"/>
              <a:gd name="connsiteX7" fmla="*/ 2990796 w 9086795"/>
              <a:gd name="connsiteY7" fmla="*/ 786832 h 1130621"/>
              <a:gd name="connsiteX8" fmla="*/ 3003162 w 9086795"/>
              <a:gd name="connsiteY8" fmla="*/ 848086 h 1130621"/>
              <a:gd name="connsiteX9" fmla="*/ 3148165 w 9086795"/>
              <a:gd name="connsiteY9" fmla="*/ 944200 h 1130621"/>
              <a:gd name="connsiteX10" fmla="*/ 8667806 w 9086795"/>
              <a:gd name="connsiteY10" fmla="*/ 944200 h 1130621"/>
              <a:gd name="connsiteX11" fmla="*/ 8825176 w 9086795"/>
              <a:gd name="connsiteY11" fmla="*/ 786830 h 1130621"/>
              <a:gd name="connsiteX12" fmla="*/ 8825176 w 9086795"/>
              <a:gd name="connsiteY12" fmla="*/ 343791 h 1130621"/>
              <a:gd name="connsiteX13" fmla="*/ 8929425 w 9086795"/>
              <a:gd name="connsiteY13" fmla="*/ 343791 h 1130621"/>
              <a:gd name="connsiteX14" fmla="*/ 9086795 w 9086795"/>
              <a:gd name="connsiteY14" fmla="*/ 501161 h 1130621"/>
              <a:gd name="connsiteX15" fmla="*/ 9086795 w 9086795"/>
              <a:gd name="connsiteY15" fmla="*/ 1130621 h 1130621"/>
              <a:gd name="connsiteX0" fmla="*/ 157370 w 9086795"/>
              <a:gd name="connsiteY0" fmla="*/ 944200 h 944200"/>
              <a:gd name="connsiteX1" fmla="*/ 0 w 9086795"/>
              <a:gd name="connsiteY1" fmla="*/ 786830 h 944200"/>
              <a:gd name="connsiteX2" fmla="*/ 0 w 9086795"/>
              <a:gd name="connsiteY2" fmla="*/ 157370 h 944200"/>
              <a:gd name="connsiteX3" fmla="*/ 157370 w 9086795"/>
              <a:gd name="connsiteY3" fmla="*/ 0 h 944200"/>
              <a:gd name="connsiteX4" fmla="*/ 2833426 w 9086795"/>
              <a:gd name="connsiteY4" fmla="*/ 0 h 944200"/>
              <a:gd name="connsiteX5" fmla="*/ 2990796 w 9086795"/>
              <a:gd name="connsiteY5" fmla="*/ 157370 h 944200"/>
              <a:gd name="connsiteX6" fmla="*/ 2990796 w 9086795"/>
              <a:gd name="connsiteY6" fmla="*/ 786830 h 944200"/>
              <a:gd name="connsiteX7" fmla="*/ 2990796 w 9086795"/>
              <a:gd name="connsiteY7" fmla="*/ 786832 h 944200"/>
              <a:gd name="connsiteX8" fmla="*/ 3003162 w 9086795"/>
              <a:gd name="connsiteY8" fmla="*/ 848086 h 944200"/>
              <a:gd name="connsiteX9" fmla="*/ 3148165 w 9086795"/>
              <a:gd name="connsiteY9" fmla="*/ 944200 h 944200"/>
              <a:gd name="connsiteX10" fmla="*/ 8667806 w 9086795"/>
              <a:gd name="connsiteY10" fmla="*/ 944200 h 944200"/>
              <a:gd name="connsiteX11" fmla="*/ 8825176 w 9086795"/>
              <a:gd name="connsiteY11" fmla="*/ 786830 h 944200"/>
              <a:gd name="connsiteX12" fmla="*/ 8825176 w 9086795"/>
              <a:gd name="connsiteY12" fmla="*/ 343791 h 944200"/>
              <a:gd name="connsiteX13" fmla="*/ 8929425 w 9086795"/>
              <a:gd name="connsiteY13" fmla="*/ 343791 h 944200"/>
              <a:gd name="connsiteX14" fmla="*/ 9086795 w 9086795"/>
              <a:gd name="connsiteY14" fmla="*/ 501161 h 944200"/>
              <a:gd name="connsiteX0" fmla="*/ 157370 w 8929425"/>
              <a:gd name="connsiteY0" fmla="*/ 944200 h 944200"/>
              <a:gd name="connsiteX1" fmla="*/ 0 w 8929425"/>
              <a:gd name="connsiteY1" fmla="*/ 786830 h 944200"/>
              <a:gd name="connsiteX2" fmla="*/ 0 w 8929425"/>
              <a:gd name="connsiteY2" fmla="*/ 157370 h 944200"/>
              <a:gd name="connsiteX3" fmla="*/ 157370 w 8929425"/>
              <a:gd name="connsiteY3" fmla="*/ 0 h 944200"/>
              <a:gd name="connsiteX4" fmla="*/ 2833426 w 8929425"/>
              <a:gd name="connsiteY4" fmla="*/ 0 h 944200"/>
              <a:gd name="connsiteX5" fmla="*/ 2990796 w 8929425"/>
              <a:gd name="connsiteY5" fmla="*/ 157370 h 944200"/>
              <a:gd name="connsiteX6" fmla="*/ 2990796 w 8929425"/>
              <a:gd name="connsiteY6" fmla="*/ 786830 h 944200"/>
              <a:gd name="connsiteX7" fmla="*/ 2990796 w 8929425"/>
              <a:gd name="connsiteY7" fmla="*/ 786832 h 944200"/>
              <a:gd name="connsiteX8" fmla="*/ 3003162 w 8929425"/>
              <a:gd name="connsiteY8" fmla="*/ 848086 h 944200"/>
              <a:gd name="connsiteX9" fmla="*/ 3148165 w 8929425"/>
              <a:gd name="connsiteY9" fmla="*/ 944200 h 944200"/>
              <a:gd name="connsiteX10" fmla="*/ 8667806 w 8929425"/>
              <a:gd name="connsiteY10" fmla="*/ 944200 h 944200"/>
              <a:gd name="connsiteX11" fmla="*/ 8825176 w 8929425"/>
              <a:gd name="connsiteY11" fmla="*/ 786830 h 944200"/>
              <a:gd name="connsiteX12" fmla="*/ 8825176 w 8929425"/>
              <a:gd name="connsiteY12" fmla="*/ 343791 h 944200"/>
              <a:gd name="connsiteX13" fmla="*/ 8929425 w 8929425"/>
              <a:gd name="connsiteY13" fmla="*/ 343791 h 944200"/>
              <a:gd name="connsiteX0" fmla="*/ 157370 w 8825176"/>
              <a:gd name="connsiteY0" fmla="*/ 944200 h 944200"/>
              <a:gd name="connsiteX1" fmla="*/ 0 w 8825176"/>
              <a:gd name="connsiteY1" fmla="*/ 786830 h 944200"/>
              <a:gd name="connsiteX2" fmla="*/ 0 w 8825176"/>
              <a:gd name="connsiteY2" fmla="*/ 157370 h 944200"/>
              <a:gd name="connsiteX3" fmla="*/ 157370 w 8825176"/>
              <a:gd name="connsiteY3" fmla="*/ 0 h 944200"/>
              <a:gd name="connsiteX4" fmla="*/ 2833426 w 8825176"/>
              <a:gd name="connsiteY4" fmla="*/ 0 h 944200"/>
              <a:gd name="connsiteX5" fmla="*/ 2990796 w 8825176"/>
              <a:gd name="connsiteY5" fmla="*/ 157370 h 944200"/>
              <a:gd name="connsiteX6" fmla="*/ 2990796 w 8825176"/>
              <a:gd name="connsiteY6" fmla="*/ 786830 h 944200"/>
              <a:gd name="connsiteX7" fmla="*/ 2990796 w 8825176"/>
              <a:gd name="connsiteY7" fmla="*/ 786832 h 944200"/>
              <a:gd name="connsiteX8" fmla="*/ 3003162 w 8825176"/>
              <a:gd name="connsiteY8" fmla="*/ 848086 h 944200"/>
              <a:gd name="connsiteX9" fmla="*/ 3148165 w 8825176"/>
              <a:gd name="connsiteY9" fmla="*/ 944200 h 944200"/>
              <a:gd name="connsiteX10" fmla="*/ 8667806 w 8825176"/>
              <a:gd name="connsiteY10" fmla="*/ 944200 h 944200"/>
              <a:gd name="connsiteX11" fmla="*/ 8825176 w 8825176"/>
              <a:gd name="connsiteY11" fmla="*/ 786830 h 944200"/>
              <a:gd name="connsiteX12" fmla="*/ 8825176 w 8825176"/>
              <a:gd name="connsiteY12" fmla="*/ 343791 h 944200"/>
              <a:gd name="connsiteX0" fmla="*/ 0 w 8825176"/>
              <a:gd name="connsiteY0" fmla="*/ 786830 h 944200"/>
              <a:gd name="connsiteX1" fmla="*/ 0 w 8825176"/>
              <a:gd name="connsiteY1" fmla="*/ 157370 h 944200"/>
              <a:gd name="connsiteX2" fmla="*/ 157370 w 8825176"/>
              <a:gd name="connsiteY2" fmla="*/ 0 h 944200"/>
              <a:gd name="connsiteX3" fmla="*/ 2833426 w 8825176"/>
              <a:gd name="connsiteY3" fmla="*/ 0 h 944200"/>
              <a:gd name="connsiteX4" fmla="*/ 2990796 w 8825176"/>
              <a:gd name="connsiteY4" fmla="*/ 157370 h 944200"/>
              <a:gd name="connsiteX5" fmla="*/ 2990796 w 8825176"/>
              <a:gd name="connsiteY5" fmla="*/ 786830 h 944200"/>
              <a:gd name="connsiteX6" fmla="*/ 2990796 w 8825176"/>
              <a:gd name="connsiteY6" fmla="*/ 786832 h 944200"/>
              <a:gd name="connsiteX7" fmla="*/ 3003162 w 8825176"/>
              <a:gd name="connsiteY7" fmla="*/ 848086 h 944200"/>
              <a:gd name="connsiteX8" fmla="*/ 3148165 w 8825176"/>
              <a:gd name="connsiteY8" fmla="*/ 944200 h 944200"/>
              <a:gd name="connsiteX9" fmla="*/ 8667806 w 8825176"/>
              <a:gd name="connsiteY9" fmla="*/ 944200 h 944200"/>
              <a:gd name="connsiteX10" fmla="*/ 8825176 w 8825176"/>
              <a:gd name="connsiteY10" fmla="*/ 786830 h 944200"/>
              <a:gd name="connsiteX11" fmla="*/ 8825176 w 8825176"/>
              <a:gd name="connsiteY11" fmla="*/ 343791 h 944200"/>
              <a:gd name="connsiteX0" fmla="*/ 0 w 8825176"/>
              <a:gd name="connsiteY0" fmla="*/ 157370 h 944200"/>
              <a:gd name="connsiteX1" fmla="*/ 157370 w 8825176"/>
              <a:gd name="connsiteY1" fmla="*/ 0 h 944200"/>
              <a:gd name="connsiteX2" fmla="*/ 2833426 w 8825176"/>
              <a:gd name="connsiteY2" fmla="*/ 0 h 944200"/>
              <a:gd name="connsiteX3" fmla="*/ 2990796 w 8825176"/>
              <a:gd name="connsiteY3" fmla="*/ 157370 h 944200"/>
              <a:gd name="connsiteX4" fmla="*/ 2990796 w 8825176"/>
              <a:gd name="connsiteY4" fmla="*/ 786830 h 944200"/>
              <a:gd name="connsiteX5" fmla="*/ 2990796 w 8825176"/>
              <a:gd name="connsiteY5" fmla="*/ 786832 h 944200"/>
              <a:gd name="connsiteX6" fmla="*/ 3003162 w 8825176"/>
              <a:gd name="connsiteY6" fmla="*/ 848086 h 944200"/>
              <a:gd name="connsiteX7" fmla="*/ 3148165 w 8825176"/>
              <a:gd name="connsiteY7" fmla="*/ 944200 h 944200"/>
              <a:gd name="connsiteX8" fmla="*/ 8667806 w 8825176"/>
              <a:gd name="connsiteY8" fmla="*/ 944200 h 944200"/>
              <a:gd name="connsiteX9" fmla="*/ 8825176 w 8825176"/>
              <a:gd name="connsiteY9" fmla="*/ 786830 h 944200"/>
              <a:gd name="connsiteX10" fmla="*/ 8825176 w 8825176"/>
              <a:gd name="connsiteY10" fmla="*/ 343791 h 944200"/>
              <a:gd name="connsiteX0" fmla="*/ 0 w 8667806"/>
              <a:gd name="connsiteY0" fmla="*/ 0 h 944200"/>
              <a:gd name="connsiteX1" fmla="*/ 2676056 w 8667806"/>
              <a:gd name="connsiteY1" fmla="*/ 0 h 944200"/>
              <a:gd name="connsiteX2" fmla="*/ 2833426 w 8667806"/>
              <a:gd name="connsiteY2" fmla="*/ 157370 h 944200"/>
              <a:gd name="connsiteX3" fmla="*/ 2833426 w 8667806"/>
              <a:gd name="connsiteY3" fmla="*/ 786830 h 944200"/>
              <a:gd name="connsiteX4" fmla="*/ 2833426 w 8667806"/>
              <a:gd name="connsiteY4" fmla="*/ 786832 h 944200"/>
              <a:gd name="connsiteX5" fmla="*/ 2845792 w 8667806"/>
              <a:gd name="connsiteY5" fmla="*/ 848086 h 944200"/>
              <a:gd name="connsiteX6" fmla="*/ 2990795 w 8667806"/>
              <a:gd name="connsiteY6" fmla="*/ 944200 h 944200"/>
              <a:gd name="connsiteX7" fmla="*/ 8510436 w 8667806"/>
              <a:gd name="connsiteY7" fmla="*/ 944200 h 944200"/>
              <a:gd name="connsiteX8" fmla="*/ 8667806 w 8667806"/>
              <a:gd name="connsiteY8" fmla="*/ 786830 h 944200"/>
              <a:gd name="connsiteX9" fmla="*/ 8667806 w 8667806"/>
              <a:gd name="connsiteY9" fmla="*/ 343791 h 944200"/>
              <a:gd name="connsiteX0" fmla="*/ 0 w 8096306"/>
              <a:gd name="connsiteY0" fmla="*/ 0 h 944200"/>
              <a:gd name="connsiteX1" fmla="*/ 2104556 w 8096306"/>
              <a:gd name="connsiteY1" fmla="*/ 0 h 944200"/>
              <a:gd name="connsiteX2" fmla="*/ 2261926 w 8096306"/>
              <a:gd name="connsiteY2" fmla="*/ 157370 h 944200"/>
              <a:gd name="connsiteX3" fmla="*/ 2261926 w 8096306"/>
              <a:gd name="connsiteY3" fmla="*/ 786830 h 944200"/>
              <a:gd name="connsiteX4" fmla="*/ 2261926 w 8096306"/>
              <a:gd name="connsiteY4" fmla="*/ 786832 h 944200"/>
              <a:gd name="connsiteX5" fmla="*/ 2274292 w 8096306"/>
              <a:gd name="connsiteY5" fmla="*/ 848086 h 944200"/>
              <a:gd name="connsiteX6" fmla="*/ 2419295 w 8096306"/>
              <a:gd name="connsiteY6" fmla="*/ 944200 h 944200"/>
              <a:gd name="connsiteX7" fmla="*/ 7938936 w 8096306"/>
              <a:gd name="connsiteY7" fmla="*/ 944200 h 944200"/>
              <a:gd name="connsiteX8" fmla="*/ 8096306 w 8096306"/>
              <a:gd name="connsiteY8" fmla="*/ 786830 h 944200"/>
              <a:gd name="connsiteX9" fmla="*/ 8096306 w 8096306"/>
              <a:gd name="connsiteY9" fmla="*/ 343791 h 94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96306" h="944200">
                <a:moveTo>
                  <a:pt x="0" y="0"/>
                </a:moveTo>
                <a:lnTo>
                  <a:pt x="2104556" y="0"/>
                </a:lnTo>
                <a:cubicBezTo>
                  <a:pt x="2191469" y="0"/>
                  <a:pt x="2261926" y="70457"/>
                  <a:pt x="2261926" y="157370"/>
                </a:cubicBezTo>
                <a:lnTo>
                  <a:pt x="2261926" y="786830"/>
                </a:lnTo>
                <a:lnTo>
                  <a:pt x="2261926" y="786832"/>
                </a:lnTo>
                <a:lnTo>
                  <a:pt x="2274292" y="848086"/>
                </a:lnTo>
                <a:cubicBezTo>
                  <a:pt x="2298182" y="904568"/>
                  <a:pt x="2354111" y="944200"/>
                  <a:pt x="2419295" y="944200"/>
                </a:cubicBezTo>
                <a:lnTo>
                  <a:pt x="7938936" y="944200"/>
                </a:lnTo>
                <a:cubicBezTo>
                  <a:pt x="8025849" y="944200"/>
                  <a:pt x="8096306" y="873743"/>
                  <a:pt x="8096306" y="786830"/>
                </a:cubicBezTo>
                <a:lnTo>
                  <a:pt x="8096306" y="343791"/>
                </a:lnTo>
              </a:path>
            </a:pathLst>
          </a:custGeom>
          <a:noFill/>
          <a:ln w="6350" cap="rnd" cmpd="sng" algn="ctr">
            <a:gradFill>
              <a:gsLst>
                <a:gs pos="0">
                  <a:srgbClr val="0078D4"/>
                </a:gs>
                <a:gs pos="100000">
                  <a:srgbClr val="737373"/>
                </a:gs>
              </a:gsLst>
              <a:lin ang="5400000" scaled="1"/>
            </a:gradFill>
            <a:prstDash val="solid"/>
            <a:headEnd type="none" w="lg" len="med"/>
            <a:tailEnd type="none" w="lg" len="med"/>
          </a:ln>
          <a:effectLst>
            <a:outerShdw blurRad="127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20" name="Rectangle: Rounded Corners 52">
            <a:extLst>
              <a:ext uri="{FF2B5EF4-FFF2-40B4-BE49-F238E27FC236}">
                <a16:creationId xmlns:a16="http://schemas.microsoft.com/office/drawing/2014/main" id="{3B1710DC-47CF-77E0-A8A2-73F3A30EABC0}"/>
              </a:ext>
              <a:ext uri="{C183D7F6-B498-43B3-948B-1728B52AA6E4}">
                <adec:decorative xmlns:adec="http://schemas.microsoft.com/office/drawing/2017/decorative" val="1"/>
              </a:ext>
            </a:extLst>
          </p:cNvPr>
          <p:cNvSpPr/>
          <p:nvPr/>
        </p:nvSpPr>
        <p:spPr bwMode="auto">
          <a:xfrm rot="16200000">
            <a:off x="10864823" y="4387762"/>
            <a:ext cx="678562" cy="45719"/>
          </a:xfrm>
          <a:prstGeom prst="roundRect">
            <a:avLst>
              <a:gd name="adj" fmla="val 50000"/>
            </a:avLst>
          </a:prstGeom>
          <a:gradFill flip="none" rotWithShape="1">
            <a:gsLst>
              <a:gs pos="100000">
                <a:srgbClr val="C03BC4"/>
              </a:gs>
              <a:gs pos="17000">
                <a:srgbClr val="396ECE"/>
              </a:gs>
            </a:gsLst>
            <a:path path="circle">
              <a:fillToRect l="100000" t="100000"/>
            </a:path>
            <a:tileRect r="-100000" b="-100000"/>
          </a:gradFill>
          <a:ln>
            <a:noFill/>
            <a:headEnd type="none" w="med" len="med"/>
            <a:tailEnd type="none" w="med" len="med"/>
          </a:ln>
          <a:effectLst>
            <a:outerShdw blurRad="1270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solidFill>
                <a:prstClr val="white"/>
              </a:solidFill>
              <a:effectLst>
                <a:outerShdw blurRad="50800" dist="38100" dir="2700000" algn="tl" rotWithShape="0">
                  <a:prstClr val="black">
                    <a:alpha val="60000"/>
                  </a:prstClr>
                </a:outerShdw>
              </a:effectLst>
              <a:uLnTx/>
              <a:uFillTx/>
              <a:latin typeface="Segoe Sans Display Semibold"/>
              <a:ea typeface="+mn-ea"/>
              <a:cs typeface="Segoe UI" pitchFamily="34" charset="0"/>
            </a:endParaRPr>
          </a:p>
        </p:txBody>
      </p:sp>
      <p:cxnSp>
        <p:nvCxnSpPr>
          <p:cNvPr id="21" name="Straight Connector 20">
            <a:extLst>
              <a:ext uri="{FF2B5EF4-FFF2-40B4-BE49-F238E27FC236}">
                <a16:creationId xmlns:a16="http://schemas.microsoft.com/office/drawing/2014/main" id="{373103F2-4125-C282-FA09-AE0459D1F0DC}"/>
              </a:ext>
              <a:ext uri="{C183D7F6-B498-43B3-948B-1728B52AA6E4}">
                <adec:decorative xmlns:adec="http://schemas.microsoft.com/office/drawing/2017/decorative" val="1"/>
              </a:ext>
            </a:extLst>
          </p:cNvPr>
          <p:cNvCxnSpPr>
            <a:cxnSpLocks/>
          </p:cNvCxnSpPr>
          <p:nvPr/>
        </p:nvCxnSpPr>
        <p:spPr>
          <a:xfrm>
            <a:off x="7576621" y="2997290"/>
            <a:ext cx="0" cy="576455"/>
          </a:xfrm>
          <a:prstGeom prst="line">
            <a:avLst/>
          </a:prstGeom>
          <a:noFill/>
          <a:ln w="15875" cap="rnd" cmpd="sng" algn="ctr">
            <a:gradFill flip="none" rotWithShape="1">
              <a:gsLst>
                <a:gs pos="0">
                  <a:srgbClr val="0078D4"/>
                </a:gs>
                <a:gs pos="100000">
                  <a:srgbClr val="737373"/>
                </a:gs>
              </a:gsLst>
              <a:lin ang="5400000" scaled="1"/>
              <a:tileRect/>
            </a:gradFill>
            <a:prstDash val="solid"/>
            <a:headEnd type="none" w="lg" len="med"/>
            <a:tailEnd type="none" w="lg" len="med"/>
          </a:ln>
          <a:effectLst>
            <a:outerShdw blurRad="127000" algn="ctr" rotWithShape="0">
              <a:prstClr val="black">
                <a:alpha val="15000"/>
              </a:prstClr>
            </a:outerShdw>
          </a:effectLst>
        </p:spPr>
      </p:cxnSp>
      <p:cxnSp>
        <p:nvCxnSpPr>
          <p:cNvPr id="22" name="Straight Connector 21">
            <a:extLst>
              <a:ext uri="{FF2B5EF4-FFF2-40B4-BE49-F238E27FC236}">
                <a16:creationId xmlns:a16="http://schemas.microsoft.com/office/drawing/2014/main" id="{7856C4E3-CCE8-EC79-5677-6E4F2DFC1118}"/>
              </a:ext>
              <a:ext uri="{C183D7F6-B498-43B3-948B-1728B52AA6E4}">
                <adec:decorative xmlns:adec="http://schemas.microsoft.com/office/drawing/2017/decorative" val="1"/>
              </a:ext>
            </a:extLst>
          </p:cNvPr>
          <p:cNvCxnSpPr>
            <a:cxnSpLocks/>
          </p:cNvCxnSpPr>
          <p:nvPr/>
        </p:nvCxnSpPr>
        <p:spPr>
          <a:xfrm>
            <a:off x="7576621" y="4125953"/>
            <a:ext cx="0" cy="576455"/>
          </a:xfrm>
          <a:prstGeom prst="line">
            <a:avLst/>
          </a:prstGeom>
          <a:noFill/>
          <a:ln w="15875" cap="rnd" cmpd="sng" algn="ctr">
            <a:gradFill flip="none" rotWithShape="1">
              <a:gsLst>
                <a:gs pos="0">
                  <a:srgbClr val="0078D4"/>
                </a:gs>
                <a:gs pos="100000">
                  <a:srgbClr val="737373"/>
                </a:gs>
              </a:gsLst>
              <a:lin ang="5400000" scaled="1"/>
              <a:tileRect/>
            </a:gradFill>
            <a:prstDash val="solid"/>
            <a:headEnd type="none" w="lg" len="med"/>
            <a:tailEnd type="none" w="lg" len="med"/>
          </a:ln>
          <a:effectLst>
            <a:outerShdw blurRad="127000" algn="ctr" rotWithShape="0">
              <a:prstClr val="black">
                <a:alpha val="15000"/>
              </a:prstClr>
            </a:outerShdw>
          </a:effectLst>
        </p:spPr>
      </p:cxnSp>
      <p:sp>
        <p:nvSpPr>
          <p:cNvPr id="23" name="Rectangle: Rounded Corners 81">
            <a:extLst>
              <a:ext uri="{FF2B5EF4-FFF2-40B4-BE49-F238E27FC236}">
                <a16:creationId xmlns:a16="http://schemas.microsoft.com/office/drawing/2014/main" id="{89DD0E79-5800-03F3-FE0D-C883F12653B3}"/>
              </a:ext>
              <a:ext uri="{C183D7F6-B498-43B3-948B-1728B52AA6E4}">
                <adec:decorative xmlns:adec="http://schemas.microsoft.com/office/drawing/2017/decorative" val="1"/>
              </a:ext>
            </a:extLst>
          </p:cNvPr>
          <p:cNvSpPr>
            <a:spLocks/>
          </p:cNvSpPr>
          <p:nvPr/>
        </p:nvSpPr>
        <p:spPr bwMode="auto">
          <a:xfrm>
            <a:off x="3233956" y="5070755"/>
            <a:ext cx="7970147" cy="944200"/>
          </a:xfrm>
          <a:prstGeom prst="roundRect">
            <a:avLst/>
          </a:prstGeom>
          <a:solidFill>
            <a:srgbClr val="FFFFFF">
              <a:alpha val="84000"/>
            </a:srgbClr>
          </a:solidFill>
          <a:ln w="9525" cap="flat" cmpd="sng" algn="ctr">
            <a:noFill/>
            <a:prstDash val="solid"/>
            <a:headEnd type="none" w="med" len="med"/>
            <a:tailEnd type="none" w="med" len="med"/>
          </a:ln>
          <a:effectLst>
            <a:outerShdw blurRad="190500" algn="ctr"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24" name="Freeform: Shape 50">
            <a:extLst>
              <a:ext uri="{FF2B5EF4-FFF2-40B4-BE49-F238E27FC236}">
                <a16:creationId xmlns:a16="http://schemas.microsoft.com/office/drawing/2014/main" id="{5EBCE3B2-EBF6-E079-BD5D-BD76AC68C64E}"/>
              </a:ext>
            </a:extLst>
          </p:cNvPr>
          <p:cNvSpPr/>
          <p:nvPr/>
        </p:nvSpPr>
        <p:spPr>
          <a:xfrm>
            <a:off x="778789" y="5070745"/>
            <a:ext cx="3195326" cy="944219"/>
          </a:xfrm>
          <a:custGeom>
            <a:avLst/>
            <a:gdLst>
              <a:gd name="connsiteX0" fmla="*/ 28446 w 6486503"/>
              <a:gd name="connsiteY0" fmla="*/ 1826369 h 1916761"/>
              <a:gd name="connsiteX1" fmla="*/ 190074 w 6486503"/>
              <a:gd name="connsiteY1" fmla="*/ 1916762 h 1916761"/>
              <a:gd name="connsiteX2" fmla="*/ 6296430 w 6486503"/>
              <a:gd name="connsiteY2" fmla="*/ 1916762 h 1916761"/>
              <a:gd name="connsiteX3" fmla="*/ 6458061 w 6486503"/>
              <a:gd name="connsiteY3" fmla="*/ 1826369 h 1916761"/>
              <a:gd name="connsiteX4" fmla="*/ 6466422 w 6486503"/>
              <a:gd name="connsiteY4" fmla="*/ 1641167 h 1916761"/>
              <a:gd name="connsiteX5" fmla="*/ 5706283 w 6486503"/>
              <a:gd name="connsiteY5" fmla="*/ 105270 h 1916761"/>
              <a:gd name="connsiteX6" fmla="*/ 5536290 w 6486503"/>
              <a:gd name="connsiteY6" fmla="*/ 0 h 1916761"/>
              <a:gd name="connsiteX7" fmla="*/ 950214 w 6486503"/>
              <a:gd name="connsiteY7" fmla="*/ 0 h 1916761"/>
              <a:gd name="connsiteX8" fmla="*/ 780221 w 6486503"/>
              <a:gd name="connsiteY8" fmla="*/ 105270 h 1916761"/>
              <a:gd name="connsiteX9" fmla="*/ 20082 w 6486503"/>
              <a:gd name="connsiteY9" fmla="*/ 1641167 h 1916761"/>
              <a:gd name="connsiteX10" fmla="*/ 28446 w 6486503"/>
              <a:gd name="connsiteY10" fmla="*/ 1826369 h 191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86503" h="1916761">
                <a:moveTo>
                  <a:pt x="28446" y="1826369"/>
                </a:moveTo>
                <a:cubicBezTo>
                  <a:pt x="63137" y="1882552"/>
                  <a:pt x="124206" y="1916762"/>
                  <a:pt x="190074" y="1916762"/>
                </a:cubicBezTo>
                <a:lnTo>
                  <a:pt x="6296430" y="1916762"/>
                </a:lnTo>
                <a:cubicBezTo>
                  <a:pt x="6362296" y="1916762"/>
                  <a:pt x="6423373" y="1882552"/>
                  <a:pt x="6458061" y="1826369"/>
                </a:cubicBezTo>
                <a:cubicBezTo>
                  <a:pt x="6492748" y="1770237"/>
                  <a:pt x="6495916" y="1700130"/>
                  <a:pt x="6466422" y="1641167"/>
                </a:cubicBezTo>
                <a:lnTo>
                  <a:pt x="5706283" y="105270"/>
                </a:lnTo>
                <a:cubicBezTo>
                  <a:pt x="5674015" y="40709"/>
                  <a:pt x="5608300" y="0"/>
                  <a:pt x="5536290" y="0"/>
                </a:cubicBezTo>
                <a:lnTo>
                  <a:pt x="950214" y="0"/>
                </a:lnTo>
                <a:cubicBezTo>
                  <a:pt x="878208" y="0"/>
                  <a:pt x="812488" y="40709"/>
                  <a:pt x="780221" y="105270"/>
                </a:cubicBezTo>
                <a:lnTo>
                  <a:pt x="20082" y="1641167"/>
                </a:lnTo>
                <a:cubicBezTo>
                  <a:pt x="-9413" y="1700130"/>
                  <a:pt x="-6246" y="1770237"/>
                  <a:pt x="28446" y="1826369"/>
                </a:cubicBezTo>
                <a:close/>
              </a:path>
            </a:pathLst>
          </a:custGeom>
          <a:gradFill flip="none" rotWithShape="1">
            <a:gsLst>
              <a:gs pos="100000">
                <a:srgbClr val="C03BC4"/>
              </a:gs>
              <a:gs pos="3000">
                <a:srgbClr val="396ECE"/>
              </a:gs>
            </a:gsLst>
            <a:path path="circle">
              <a:fillToRect r="100000" b="100000"/>
            </a:path>
            <a:tileRect l="-100000" t="-100000"/>
          </a:gradFill>
          <a:ln>
            <a:noFill/>
            <a:headEnd type="none" w="med" len="med"/>
            <a:tailEnd type="none" w="med" len="med"/>
          </a:ln>
          <a:effectLst>
            <a:outerShdw blurRad="1270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t>Individual </a:t>
            </a:r>
            <a:b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br>
            <a:r>
              <a:rPr kumimoji="0" lang="en-US" sz="1600" b="1" i="0" u="none" strike="noStrike" kern="1200" cap="none" spc="0" normalizeH="0" baseline="0" noProof="0">
                <a:ln w="3175">
                  <a:noFill/>
                </a:ln>
                <a:solidFill>
                  <a:prstClr val="white"/>
                </a:solidFill>
                <a:effectLst>
                  <a:outerShdw blurRad="50800" dist="38100" dir="2700000" algn="tl" rotWithShape="0">
                    <a:prstClr val="black"/>
                  </a:outerShdw>
                </a:effectLst>
                <a:uLnTx/>
                <a:uFillTx/>
                <a:latin typeface="Segoe Sans Display Semibold"/>
                <a:ea typeface="+mn-ea"/>
                <a:cs typeface="Segoe UI" pitchFamily="34" charset="0"/>
              </a:rPr>
              <a:t>Value</a:t>
            </a:r>
          </a:p>
        </p:txBody>
      </p:sp>
      <p:sp>
        <p:nvSpPr>
          <p:cNvPr id="25" name="TextBox 24">
            <a:extLst>
              <a:ext uri="{FF2B5EF4-FFF2-40B4-BE49-F238E27FC236}">
                <a16:creationId xmlns:a16="http://schemas.microsoft.com/office/drawing/2014/main" id="{2B2FFD45-0B8B-2A6A-EBA6-529F8B40F213}"/>
              </a:ext>
            </a:extLst>
          </p:cNvPr>
          <p:cNvSpPr txBox="1"/>
          <p:nvPr/>
        </p:nvSpPr>
        <p:spPr>
          <a:xfrm>
            <a:off x="4071024" y="5315164"/>
            <a:ext cx="681326" cy="45538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Semibold"/>
                <a:ea typeface="+mn-ea"/>
                <a:cs typeface="+mn-cs"/>
              </a:rPr>
              <a:t>General</a:t>
            </a:r>
            <a:br>
              <a:rPr kumimoji="0" lang="en-US" sz="1400" b="0" i="0" u="none" strike="noStrike" kern="1200" cap="none" spc="0" normalizeH="0" baseline="0" noProof="0">
                <a:ln>
                  <a:noFill/>
                </a:ln>
                <a:solidFill>
                  <a:srgbClr val="1A1A1A"/>
                </a:solidFill>
                <a:effectLst/>
                <a:uLnTx/>
                <a:uFillTx/>
                <a:latin typeface="Segoe UI Semibold"/>
                <a:ea typeface="+mn-ea"/>
                <a:cs typeface="+mn-cs"/>
              </a:rPr>
            </a:br>
            <a:r>
              <a:rPr kumimoji="0" lang="en-US" sz="1400" b="0" i="0" u="none" strike="noStrike" kern="1200" cap="none" spc="0" normalizeH="0" baseline="0" noProof="0">
                <a:ln>
                  <a:noFill/>
                </a:ln>
                <a:solidFill>
                  <a:srgbClr val="1A1A1A"/>
                </a:solidFill>
                <a:effectLst/>
                <a:uLnTx/>
                <a:uFillTx/>
                <a:latin typeface="Segoe UI Semibold"/>
                <a:ea typeface="+mn-ea"/>
                <a:cs typeface="+mn-cs"/>
              </a:rPr>
              <a:t>Skills</a:t>
            </a:r>
          </a:p>
        </p:txBody>
      </p:sp>
      <p:sp>
        <p:nvSpPr>
          <p:cNvPr id="26" name="Rectangle: Top Corners Rounded 65">
            <a:extLst>
              <a:ext uri="{FF2B5EF4-FFF2-40B4-BE49-F238E27FC236}">
                <a16:creationId xmlns:a16="http://schemas.microsoft.com/office/drawing/2014/main" id="{0A9FACE8-8827-7504-9D37-C371DF86E568}"/>
              </a:ext>
              <a:ext uri="{C183D7F6-B498-43B3-948B-1728B52AA6E4}">
                <adec:decorative xmlns:adec="http://schemas.microsoft.com/office/drawing/2017/decorative" val="1"/>
              </a:ext>
            </a:extLst>
          </p:cNvPr>
          <p:cNvSpPr>
            <a:spLocks noChangeAspect="1"/>
          </p:cNvSpPr>
          <p:nvPr/>
        </p:nvSpPr>
        <p:spPr bwMode="auto">
          <a:xfrm rot="5400000">
            <a:off x="4919333" y="5348599"/>
            <a:ext cx="369372" cy="430887"/>
          </a:xfrm>
          <a:prstGeom prst="round2SameRect">
            <a:avLst>
              <a:gd name="adj1" fmla="val 0"/>
              <a:gd name="adj2" fmla="val 50000"/>
            </a:avLst>
          </a:prstGeom>
          <a:solidFill>
            <a:schemeClr val="bg1">
              <a:alpha val="70000"/>
            </a:schemeClr>
          </a:solidFill>
          <a:ln w="9525" cap="flat" cmpd="sng" algn="ctr">
            <a:noFill/>
            <a:prstDash val="solid"/>
            <a:headEnd type="none" w="med" len="med"/>
            <a:tailEnd type="none" w="med" len="med"/>
          </a:ln>
          <a:effectLst>
            <a:glow rad="101600">
              <a:srgbClr val="EAF7FC">
                <a:alpha val="60000"/>
              </a:srgbClr>
            </a:glow>
            <a:outerShdw blurRad="190500" algn="ctr" rotWithShape="0">
              <a:prstClr val="black">
                <a:alpha val="1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27" name="Graphic 62">
            <a:extLst>
              <a:ext uri="{FF2B5EF4-FFF2-40B4-BE49-F238E27FC236}">
                <a16:creationId xmlns:a16="http://schemas.microsoft.com/office/drawing/2014/main" id="{17AB027F-E3C1-78E0-60F3-CAAB8AB80A2C}"/>
              </a:ext>
              <a:ext uri="{C183D7F6-B498-43B3-948B-1728B52AA6E4}">
                <adec:decorative xmlns:adec="http://schemas.microsoft.com/office/drawing/2017/decorative" val="1"/>
              </a:ext>
            </a:extLst>
          </p:cNvPr>
          <p:cNvSpPr/>
          <p:nvPr/>
        </p:nvSpPr>
        <p:spPr>
          <a:xfrm>
            <a:off x="4982641" y="5475726"/>
            <a:ext cx="214266" cy="204064"/>
          </a:xfrm>
          <a:custGeom>
            <a:avLst/>
            <a:gdLst>
              <a:gd name="connsiteX0" fmla="*/ 304781 w 400050"/>
              <a:gd name="connsiteY0" fmla="*/ 0 h 381000"/>
              <a:gd name="connsiteX1" fmla="*/ 316306 w 400050"/>
              <a:gd name="connsiteY1" fmla="*/ 5829 h 381000"/>
              <a:gd name="connsiteX2" fmla="*/ 317354 w 400050"/>
              <a:gd name="connsiteY2" fmla="*/ 7487 h 381000"/>
              <a:gd name="connsiteX3" fmla="*/ 379514 w 400050"/>
              <a:gd name="connsiteY3" fmla="*/ 122320 h 381000"/>
              <a:gd name="connsiteX4" fmla="*/ 380238 w 400050"/>
              <a:gd name="connsiteY4" fmla="*/ 124092 h 381000"/>
              <a:gd name="connsiteX5" fmla="*/ 380467 w 400050"/>
              <a:gd name="connsiteY5" fmla="*/ 124854 h 381000"/>
              <a:gd name="connsiteX6" fmla="*/ 380848 w 400050"/>
              <a:gd name="connsiteY6" fmla="*/ 126797 h 381000"/>
              <a:gd name="connsiteX7" fmla="*/ 380962 w 400050"/>
              <a:gd name="connsiteY7" fmla="*/ 128588 h 381000"/>
              <a:gd name="connsiteX8" fmla="*/ 380448 w 400050"/>
              <a:gd name="connsiteY8" fmla="*/ 132398 h 381000"/>
              <a:gd name="connsiteX9" fmla="*/ 379552 w 400050"/>
              <a:gd name="connsiteY9" fmla="*/ 134779 h 381000"/>
              <a:gd name="connsiteX10" fmla="*/ 378828 w 400050"/>
              <a:gd name="connsiteY10" fmla="*/ 136093 h 381000"/>
              <a:gd name="connsiteX11" fmla="*/ 378066 w 400050"/>
              <a:gd name="connsiteY11" fmla="*/ 137198 h 381000"/>
              <a:gd name="connsiteX12" fmla="*/ 377400 w 400050"/>
              <a:gd name="connsiteY12" fmla="*/ 138036 h 381000"/>
              <a:gd name="connsiteX13" fmla="*/ 377762 w 400050"/>
              <a:gd name="connsiteY13" fmla="*/ 137560 h 381000"/>
              <a:gd name="connsiteX14" fmla="*/ 363188 w 400050"/>
              <a:gd name="connsiteY14" fmla="*/ 154095 h 381000"/>
              <a:gd name="connsiteX15" fmla="*/ 304800 w 400050"/>
              <a:gd name="connsiteY15" fmla="*/ 123825 h 381000"/>
              <a:gd name="connsiteX16" fmla="*/ 256223 w 400050"/>
              <a:gd name="connsiteY16" fmla="*/ 142875 h 381000"/>
              <a:gd name="connsiteX17" fmla="*/ 133312 w 400050"/>
              <a:gd name="connsiteY17" fmla="*/ 142875 h 381000"/>
              <a:gd name="connsiteX18" fmla="*/ 190462 w 400050"/>
              <a:gd name="connsiteY18" fmla="*/ 289312 h 381000"/>
              <a:gd name="connsiteX19" fmla="*/ 191091 w 400050"/>
              <a:gd name="connsiteY19" fmla="*/ 287750 h 381000"/>
              <a:gd name="connsiteX20" fmla="*/ 190500 w 400050"/>
              <a:gd name="connsiteY20" fmla="*/ 295275 h 381000"/>
              <a:gd name="connsiteX21" fmla="*/ 190500 w 400050"/>
              <a:gd name="connsiteY21" fmla="*/ 304800 h 381000"/>
              <a:gd name="connsiteX22" fmla="*/ 198596 w 400050"/>
              <a:gd name="connsiteY22" fmla="*/ 340462 h 381000"/>
              <a:gd name="connsiteX23" fmla="*/ 196196 w 400050"/>
              <a:gd name="connsiteY23" fmla="*/ 341757 h 381000"/>
              <a:gd name="connsiteX24" fmla="*/ 194329 w 400050"/>
              <a:gd name="connsiteY24" fmla="*/ 342386 h 381000"/>
              <a:gd name="connsiteX25" fmla="*/ 192843 w 400050"/>
              <a:gd name="connsiteY25" fmla="*/ 342710 h 381000"/>
              <a:gd name="connsiteX26" fmla="*/ 190500 w 400050"/>
              <a:gd name="connsiteY26" fmla="*/ 342900 h 381000"/>
              <a:gd name="connsiteX27" fmla="*/ 188595 w 400050"/>
              <a:gd name="connsiteY27" fmla="*/ 342786 h 381000"/>
              <a:gd name="connsiteX28" fmla="*/ 186347 w 400050"/>
              <a:gd name="connsiteY28" fmla="*/ 342290 h 381000"/>
              <a:gd name="connsiteX29" fmla="*/ 183032 w 400050"/>
              <a:gd name="connsiteY29" fmla="*/ 340843 h 381000"/>
              <a:gd name="connsiteX30" fmla="*/ 182861 w 400050"/>
              <a:gd name="connsiteY30" fmla="*/ 340709 h 381000"/>
              <a:gd name="connsiteX31" fmla="*/ 180384 w 400050"/>
              <a:gd name="connsiteY31" fmla="*/ 338728 h 381000"/>
              <a:gd name="connsiteX32" fmla="*/ 3410 w 400050"/>
              <a:gd name="connsiteY32" fmla="*/ 137827 h 381000"/>
              <a:gd name="connsiteX33" fmla="*/ 2915 w 400050"/>
              <a:gd name="connsiteY33" fmla="*/ 137217 h 381000"/>
              <a:gd name="connsiteX34" fmla="*/ 2153 w 400050"/>
              <a:gd name="connsiteY34" fmla="*/ 136093 h 381000"/>
              <a:gd name="connsiteX35" fmla="*/ 133 w 400050"/>
              <a:gd name="connsiteY35" fmla="*/ 130359 h 381000"/>
              <a:gd name="connsiteX36" fmla="*/ 0 w 400050"/>
              <a:gd name="connsiteY36" fmla="*/ 128588 h 381000"/>
              <a:gd name="connsiteX37" fmla="*/ 57 w 400050"/>
              <a:gd name="connsiteY37" fmla="*/ 127330 h 381000"/>
              <a:gd name="connsiteX38" fmla="*/ 305 w 400050"/>
              <a:gd name="connsiteY38" fmla="*/ 125635 h 381000"/>
              <a:gd name="connsiteX39" fmla="*/ 762 w 400050"/>
              <a:gd name="connsiteY39" fmla="*/ 123996 h 381000"/>
              <a:gd name="connsiteX40" fmla="*/ 1181 w 400050"/>
              <a:gd name="connsiteY40" fmla="*/ 122873 h 381000"/>
              <a:gd name="connsiteX41" fmla="*/ 1714 w 400050"/>
              <a:gd name="connsiteY41" fmla="*/ 121787 h 381000"/>
              <a:gd name="connsiteX42" fmla="*/ 63627 w 400050"/>
              <a:gd name="connsiteY42" fmla="*/ 7487 h 381000"/>
              <a:gd name="connsiteX43" fmla="*/ 74238 w 400050"/>
              <a:gd name="connsiteY43" fmla="*/ 133 h 381000"/>
              <a:gd name="connsiteX44" fmla="*/ 76181 w 400050"/>
              <a:gd name="connsiteY44" fmla="*/ 0 h 381000"/>
              <a:gd name="connsiteX45" fmla="*/ 304781 w 400050"/>
              <a:gd name="connsiteY45" fmla="*/ 0 h 381000"/>
              <a:gd name="connsiteX46" fmla="*/ 102660 w 400050"/>
              <a:gd name="connsiteY46" fmla="*/ 142875 h 381000"/>
              <a:gd name="connsiteX47" fmla="*/ 45891 w 400050"/>
              <a:gd name="connsiteY47" fmla="*/ 142875 h 381000"/>
              <a:gd name="connsiteX48" fmla="*/ 147828 w 400050"/>
              <a:gd name="connsiteY48" fmla="*/ 258585 h 381000"/>
              <a:gd name="connsiteX49" fmla="*/ 102660 w 400050"/>
              <a:gd name="connsiteY49" fmla="*/ 142875 h 381000"/>
              <a:gd name="connsiteX50" fmla="*/ 132798 w 400050"/>
              <a:gd name="connsiteY50" fmla="*/ 28575 h 381000"/>
              <a:gd name="connsiteX51" fmla="*/ 84677 w 400050"/>
              <a:gd name="connsiteY51" fmla="*/ 28575 h 381000"/>
              <a:gd name="connsiteX52" fmla="*/ 38233 w 400050"/>
              <a:gd name="connsiteY52" fmla="*/ 114300 h 381000"/>
              <a:gd name="connsiteX53" fmla="*/ 105366 w 400050"/>
              <a:gd name="connsiteY53" fmla="*/ 114300 h 381000"/>
              <a:gd name="connsiteX54" fmla="*/ 132798 w 400050"/>
              <a:gd name="connsiteY54" fmla="*/ 28575 h 381000"/>
              <a:gd name="connsiteX55" fmla="*/ 218142 w 400050"/>
              <a:gd name="connsiteY55" fmla="*/ 28575 h 381000"/>
              <a:gd name="connsiteX56" fmla="*/ 162801 w 400050"/>
              <a:gd name="connsiteY56" fmla="*/ 28575 h 381000"/>
              <a:gd name="connsiteX57" fmla="*/ 135350 w 400050"/>
              <a:gd name="connsiteY57" fmla="*/ 114300 h 381000"/>
              <a:gd name="connsiteX58" fmla="*/ 245555 w 400050"/>
              <a:gd name="connsiteY58" fmla="*/ 114300 h 381000"/>
              <a:gd name="connsiteX59" fmla="*/ 218123 w 400050"/>
              <a:gd name="connsiteY59" fmla="*/ 28575 h 381000"/>
              <a:gd name="connsiteX60" fmla="*/ 296247 w 400050"/>
              <a:gd name="connsiteY60" fmla="*/ 28575 h 381000"/>
              <a:gd name="connsiteX61" fmla="*/ 248145 w 400050"/>
              <a:gd name="connsiteY61" fmla="*/ 28575 h 381000"/>
              <a:gd name="connsiteX62" fmla="*/ 275577 w 400050"/>
              <a:gd name="connsiteY62" fmla="*/ 114300 h 381000"/>
              <a:gd name="connsiteX63" fmla="*/ 342671 w 400050"/>
              <a:gd name="connsiteY63" fmla="*/ 114300 h 381000"/>
              <a:gd name="connsiteX64" fmla="*/ 296266 w 400050"/>
              <a:gd name="connsiteY64" fmla="*/ 28575 h 381000"/>
              <a:gd name="connsiteX65" fmla="*/ 342900 w 400050"/>
              <a:gd name="connsiteY65" fmla="*/ 159315 h 381000"/>
              <a:gd name="connsiteX66" fmla="*/ 357188 w 400050"/>
              <a:gd name="connsiteY66" fmla="*/ 195263 h 381000"/>
              <a:gd name="connsiteX67" fmla="*/ 304810 w 400050"/>
              <a:gd name="connsiteY67" fmla="*/ 247660 h 381000"/>
              <a:gd name="connsiteX68" fmla="*/ 252413 w 400050"/>
              <a:gd name="connsiteY68" fmla="*/ 195280 h 381000"/>
              <a:gd name="connsiteX69" fmla="*/ 304790 w 400050"/>
              <a:gd name="connsiteY69" fmla="*/ 142885 h 381000"/>
              <a:gd name="connsiteX70" fmla="*/ 342900 w 400050"/>
              <a:gd name="connsiteY70" fmla="*/ 159315 h 381000"/>
              <a:gd name="connsiteX71" fmla="*/ 236449 w 400050"/>
              <a:gd name="connsiteY71" fmla="*/ 171450 h 381000"/>
              <a:gd name="connsiteX72" fmla="*/ 237420 w 400050"/>
              <a:gd name="connsiteY72" fmla="*/ 171450 h 381000"/>
              <a:gd name="connsiteX73" fmla="*/ 233363 w 400050"/>
              <a:gd name="connsiteY73" fmla="*/ 195263 h 381000"/>
              <a:gd name="connsiteX74" fmla="*/ 243516 w 400050"/>
              <a:gd name="connsiteY74" fmla="*/ 231991 h 381000"/>
              <a:gd name="connsiteX75" fmla="*/ 237420 w 400050"/>
              <a:gd name="connsiteY75" fmla="*/ 247650 h 381000"/>
              <a:gd name="connsiteX76" fmla="*/ 198406 w 400050"/>
              <a:gd name="connsiteY76" fmla="*/ 268986 h 381000"/>
              <a:gd name="connsiteX77" fmla="*/ 236449 w 400050"/>
              <a:gd name="connsiteY77" fmla="*/ 171450 h 381000"/>
              <a:gd name="connsiteX78" fmla="*/ 209550 w 400050"/>
              <a:gd name="connsiteY78" fmla="*/ 295275 h 381000"/>
              <a:gd name="connsiteX79" fmla="*/ 238125 w 400050"/>
              <a:gd name="connsiteY79" fmla="*/ 266700 h 381000"/>
              <a:gd name="connsiteX80" fmla="*/ 371475 w 400050"/>
              <a:gd name="connsiteY80" fmla="*/ 266700 h 381000"/>
              <a:gd name="connsiteX81" fmla="*/ 400050 w 400050"/>
              <a:gd name="connsiteY81" fmla="*/ 295275 h 381000"/>
              <a:gd name="connsiteX82" fmla="*/ 400050 w 400050"/>
              <a:gd name="connsiteY82" fmla="*/ 304800 h 381000"/>
              <a:gd name="connsiteX83" fmla="*/ 304800 w 400050"/>
              <a:gd name="connsiteY83" fmla="*/ 381000 h 381000"/>
              <a:gd name="connsiteX84" fmla="*/ 212884 w 400050"/>
              <a:gd name="connsiteY84" fmla="*/ 324803 h 381000"/>
              <a:gd name="connsiteX85" fmla="*/ 209550 w 400050"/>
              <a:gd name="connsiteY85" fmla="*/ 304800 h 381000"/>
              <a:gd name="connsiteX86" fmla="*/ 209550 w 400050"/>
              <a:gd name="connsiteY86" fmla="*/ 295275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00050" h="381000">
                <a:moveTo>
                  <a:pt x="304781" y="0"/>
                </a:moveTo>
                <a:cubicBezTo>
                  <a:pt x="309332" y="-3"/>
                  <a:pt x="313613" y="2162"/>
                  <a:pt x="316306" y="5829"/>
                </a:cubicBezTo>
                <a:lnTo>
                  <a:pt x="317354" y="7487"/>
                </a:lnTo>
                <a:lnTo>
                  <a:pt x="379514" y="122320"/>
                </a:lnTo>
                <a:lnTo>
                  <a:pt x="380238" y="124092"/>
                </a:lnTo>
                <a:lnTo>
                  <a:pt x="380467" y="124854"/>
                </a:lnTo>
                <a:lnTo>
                  <a:pt x="380848" y="126797"/>
                </a:lnTo>
                <a:lnTo>
                  <a:pt x="380962" y="128588"/>
                </a:lnTo>
                <a:cubicBezTo>
                  <a:pt x="380964" y="129875"/>
                  <a:pt x="380790" y="131156"/>
                  <a:pt x="380448" y="132398"/>
                </a:cubicBezTo>
                <a:lnTo>
                  <a:pt x="379552" y="134779"/>
                </a:lnTo>
                <a:lnTo>
                  <a:pt x="378828" y="136093"/>
                </a:lnTo>
                <a:cubicBezTo>
                  <a:pt x="378590" y="136472"/>
                  <a:pt x="378337" y="136842"/>
                  <a:pt x="378066" y="137198"/>
                </a:cubicBezTo>
                <a:cubicBezTo>
                  <a:pt x="377855" y="137486"/>
                  <a:pt x="377632" y="137766"/>
                  <a:pt x="377400" y="138036"/>
                </a:cubicBezTo>
                <a:lnTo>
                  <a:pt x="377762" y="137560"/>
                </a:lnTo>
                <a:lnTo>
                  <a:pt x="363188" y="154095"/>
                </a:lnTo>
                <a:cubicBezTo>
                  <a:pt x="349815" y="135101"/>
                  <a:pt x="328030" y="123807"/>
                  <a:pt x="304800" y="123825"/>
                </a:cubicBezTo>
                <a:cubicBezTo>
                  <a:pt x="286036" y="123825"/>
                  <a:pt x="268986" y="131064"/>
                  <a:pt x="256223" y="142875"/>
                </a:cubicBezTo>
                <a:lnTo>
                  <a:pt x="133312" y="142875"/>
                </a:lnTo>
                <a:lnTo>
                  <a:pt x="190462" y="289312"/>
                </a:lnTo>
                <a:lnTo>
                  <a:pt x="191091" y="287750"/>
                </a:lnTo>
                <a:cubicBezTo>
                  <a:pt x="190710" y="290189"/>
                  <a:pt x="190500" y="292703"/>
                  <a:pt x="190500" y="295275"/>
                </a:cubicBezTo>
                <a:lnTo>
                  <a:pt x="190500" y="304800"/>
                </a:lnTo>
                <a:cubicBezTo>
                  <a:pt x="190500" y="317202"/>
                  <a:pt x="193319" y="329298"/>
                  <a:pt x="198596" y="340462"/>
                </a:cubicBezTo>
                <a:cubicBezTo>
                  <a:pt x="197840" y="340972"/>
                  <a:pt x="197036" y="341405"/>
                  <a:pt x="196196" y="341757"/>
                </a:cubicBezTo>
                <a:lnTo>
                  <a:pt x="194329" y="342386"/>
                </a:lnTo>
                <a:lnTo>
                  <a:pt x="192843" y="342710"/>
                </a:lnTo>
                <a:lnTo>
                  <a:pt x="190500" y="342900"/>
                </a:lnTo>
                <a:lnTo>
                  <a:pt x="188595" y="342786"/>
                </a:lnTo>
                <a:lnTo>
                  <a:pt x="186347" y="342290"/>
                </a:lnTo>
                <a:cubicBezTo>
                  <a:pt x="185183" y="341957"/>
                  <a:pt x="184069" y="341469"/>
                  <a:pt x="183032" y="340843"/>
                </a:cubicBezTo>
                <a:lnTo>
                  <a:pt x="182861" y="340709"/>
                </a:lnTo>
                <a:cubicBezTo>
                  <a:pt x="181956" y="340153"/>
                  <a:pt x="181126" y="339488"/>
                  <a:pt x="180384" y="338728"/>
                </a:cubicBezTo>
                <a:lnTo>
                  <a:pt x="3410" y="137827"/>
                </a:lnTo>
                <a:lnTo>
                  <a:pt x="2915" y="137217"/>
                </a:lnTo>
                <a:lnTo>
                  <a:pt x="2153" y="136093"/>
                </a:lnTo>
                <a:cubicBezTo>
                  <a:pt x="1073" y="134350"/>
                  <a:pt x="384" y="132394"/>
                  <a:pt x="133" y="130359"/>
                </a:cubicBezTo>
                <a:lnTo>
                  <a:pt x="0" y="128588"/>
                </a:lnTo>
                <a:lnTo>
                  <a:pt x="57" y="127330"/>
                </a:lnTo>
                <a:lnTo>
                  <a:pt x="305" y="125635"/>
                </a:lnTo>
                <a:cubicBezTo>
                  <a:pt x="423" y="125080"/>
                  <a:pt x="576" y="124533"/>
                  <a:pt x="762" y="123996"/>
                </a:cubicBezTo>
                <a:lnTo>
                  <a:pt x="1181" y="122873"/>
                </a:lnTo>
                <a:lnTo>
                  <a:pt x="1714" y="121787"/>
                </a:lnTo>
                <a:lnTo>
                  <a:pt x="63627" y="7487"/>
                </a:lnTo>
                <a:cubicBezTo>
                  <a:pt x="65792" y="3486"/>
                  <a:pt x="69732" y="756"/>
                  <a:pt x="74238" y="133"/>
                </a:cubicBezTo>
                <a:lnTo>
                  <a:pt x="76181" y="0"/>
                </a:lnTo>
                <a:lnTo>
                  <a:pt x="304781" y="0"/>
                </a:lnTo>
                <a:close/>
                <a:moveTo>
                  <a:pt x="102660" y="142875"/>
                </a:moveTo>
                <a:lnTo>
                  <a:pt x="45891" y="142875"/>
                </a:lnTo>
                <a:lnTo>
                  <a:pt x="147828" y="258585"/>
                </a:lnTo>
                <a:lnTo>
                  <a:pt x="102660" y="142875"/>
                </a:lnTo>
                <a:close/>
                <a:moveTo>
                  <a:pt x="132798" y="28575"/>
                </a:moveTo>
                <a:lnTo>
                  <a:pt x="84677" y="28575"/>
                </a:lnTo>
                <a:lnTo>
                  <a:pt x="38233" y="114300"/>
                </a:lnTo>
                <a:lnTo>
                  <a:pt x="105366" y="114300"/>
                </a:lnTo>
                <a:lnTo>
                  <a:pt x="132798" y="28575"/>
                </a:lnTo>
                <a:close/>
                <a:moveTo>
                  <a:pt x="218142" y="28575"/>
                </a:moveTo>
                <a:lnTo>
                  <a:pt x="162801" y="28575"/>
                </a:lnTo>
                <a:lnTo>
                  <a:pt x="135350" y="114300"/>
                </a:lnTo>
                <a:lnTo>
                  <a:pt x="245555" y="114300"/>
                </a:lnTo>
                <a:lnTo>
                  <a:pt x="218123" y="28575"/>
                </a:lnTo>
                <a:close/>
                <a:moveTo>
                  <a:pt x="296247" y="28575"/>
                </a:moveTo>
                <a:lnTo>
                  <a:pt x="248145" y="28575"/>
                </a:lnTo>
                <a:lnTo>
                  <a:pt x="275577" y="114300"/>
                </a:lnTo>
                <a:lnTo>
                  <a:pt x="342671" y="114300"/>
                </a:lnTo>
                <a:lnTo>
                  <a:pt x="296266" y="28575"/>
                </a:lnTo>
                <a:close/>
                <a:moveTo>
                  <a:pt x="342900" y="159315"/>
                </a:moveTo>
                <a:cubicBezTo>
                  <a:pt x="352095" y="169023"/>
                  <a:pt x="357210" y="181891"/>
                  <a:pt x="357188" y="195263"/>
                </a:cubicBezTo>
                <a:cubicBezTo>
                  <a:pt x="357193" y="224196"/>
                  <a:pt x="333741" y="247654"/>
                  <a:pt x="304810" y="247660"/>
                </a:cubicBezTo>
                <a:cubicBezTo>
                  <a:pt x="275876" y="247663"/>
                  <a:pt x="252418" y="224213"/>
                  <a:pt x="252413" y="195280"/>
                </a:cubicBezTo>
                <a:cubicBezTo>
                  <a:pt x="252407" y="166347"/>
                  <a:pt x="275859" y="142888"/>
                  <a:pt x="304790" y="142885"/>
                </a:cubicBezTo>
                <a:cubicBezTo>
                  <a:pt x="319215" y="142881"/>
                  <a:pt x="333000" y="148826"/>
                  <a:pt x="342900" y="159315"/>
                </a:cubicBezTo>
                <a:close/>
                <a:moveTo>
                  <a:pt x="236449" y="171450"/>
                </a:moveTo>
                <a:lnTo>
                  <a:pt x="237420" y="171450"/>
                </a:lnTo>
                <a:cubicBezTo>
                  <a:pt x="234723" y="179099"/>
                  <a:pt x="233351" y="187153"/>
                  <a:pt x="233363" y="195263"/>
                </a:cubicBezTo>
                <a:cubicBezTo>
                  <a:pt x="233363" y="208693"/>
                  <a:pt x="237077" y="221266"/>
                  <a:pt x="243516" y="231991"/>
                </a:cubicBezTo>
                <a:lnTo>
                  <a:pt x="237420" y="247650"/>
                </a:lnTo>
                <a:cubicBezTo>
                  <a:pt x="221689" y="247875"/>
                  <a:pt x="207083" y="255862"/>
                  <a:pt x="198406" y="268986"/>
                </a:cubicBezTo>
                <a:lnTo>
                  <a:pt x="236449" y="171450"/>
                </a:lnTo>
                <a:close/>
                <a:moveTo>
                  <a:pt x="209550" y="295275"/>
                </a:moveTo>
                <a:cubicBezTo>
                  <a:pt x="209550" y="279494"/>
                  <a:pt x="222344" y="266700"/>
                  <a:pt x="238125" y="266700"/>
                </a:cubicBezTo>
                <a:lnTo>
                  <a:pt x="371475" y="266700"/>
                </a:lnTo>
                <a:cubicBezTo>
                  <a:pt x="387256" y="266700"/>
                  <a:pt x="400050" y="279494"/>
                  <a:pt x="400050" y="295275"/>
                </a:cubicBezTo>
                <a:lnTo>
                  <a:pt x="400050" y="304800"/>
                </a:lnTo>
                <a:cubicBezTo>
                  <a:pt x="400050" y="342348"/>
                  <a:pt x="364617" y="381000"/>
                  <a:pt x="304800" y="381000"/>
                </a:cubicBezTo>
                <a:cubicBezTo>
                  <a:pt x="255651" y="381000"/>
                  <a:pt x="222999" y="354940"/>
                  <a:pt x="212884" y="324803"/>
                </a:cubicBezTo>
                <a:cubicBezTo>
                  <a:pt x="210699" y="318360"/>
                  <a:pt x="209573" y="311605"/>
                  <a:pt x="209550" y="304800"/>
                </a:cubicBezTo>
                <a:lnTo>
                  <a:pt x="209550" y="295275"/>
                </a:lnTo>
                <a:close/>
              </a:path>
            </a:pathLst>
          </a:custGeom>
          <a:gradFill flip="none" rotWithShape="1">
            <a:gsLst>
              <a:gs pos="75287">
                <a:srgbClr val="90D3C4"/>
              </a:gs>
              <a:gs pos="35000">
                <a:srgbClr val="A2A4E9"/>
              </a:gs>
              <a:gs pos="0">
                <a:srgbClr val="E987A0"/>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1200" cap="none" spc="0" normalizeH="0" baseline="0" noProof="0">
              <a:ln w="3175">
                <a:noFill/>
              </a:ln>
              <a:solidFill>
                <a:prstClr val="white"/>
              </a:solidFill>
              <a:effectLst>
                <a:outerShdw blurRad="50800" dist="38100" dir="2700000" algn="tl" rotWithShape="0">
                  <a:prstClr val="black">
                    <a:alpha val="60000"/>
                  </a:prstClr>
                </a:outerShdw>
              </a:effectLst>
              <a:uLnTx/>
              <a:uFillTx/>
              <a:latin typeface="Segoe Sans Display Semibold"/>
              <a:ea typeface="+mn-ea"/>
              <a:cs typeface="Segoe UI" pitchFamily="34" charset="0"/>
            </a:endParaRPr>
          </a:p>
        </p:txBody>
      </p:sp>
      <p:sp>
        <p:nvSpPr>
          <p:cNvPr id="28" name="Freeform: Shape 54">
            <a:extLst>
              <a:ext uri="{FF2B5EF4-FFF2-40B4-BE49-F238E27FC236}">
                <a16:creationId xmlns:a16="http://schemas.microsoft.com/office/drawing/2014/main" id="{38BEEE0A-52A4-921F-38C3-1E895F27ADDE}"/>
              </a:ext>
              <a:ext uri="{C183D7F6-B498-43B3-948B-1728B52AA6E4}">
                <adec:decorative xmlns:adec="http://schemas.microsoft.com/office/drawing/2017/decorative" val="1"/>
              </a:ext>
            </a:extLst>
          </p:cNvPr>
          <p:cNvSpPr>
            <a:spLocks/>
          </p:cNvSpPr>
          <p:nvPr/>
        </p:nvSpPr>
        <p:spPr bwMode="auto">
          <a:xfrm>
            <a:off x="3688823" y="5070755"/>
            <a:ext cx="7515281" cy="944200"/>
          </a:xfrm>
          <a:custGeom>
            <a:avLst/>
            <a:gdLst>
              <a:gd name="connsiteX0" fmla="*/ 157370 w 9086795"/>
              <a:gd name="connsiteY0" fmla="*/ 0 h 1287991"/>
              <a:gd name="connsiteX1" fmla="*/ 2833426 w 9086795"/>
              <a:gd name="connsiteY1" fmla="*/ 0 h 1287991"/>
              <a:gd name="connsiteX2" fmla="*/ 2990796 w 9086795"/>
              <a:gd name="connsiteY2" fmla="*/ 157370 h 1287991"/>
              <a:gd name="connsiteX3" fmla="*/ 2990796 w 9086795"/>
              <a:gd name="connsiteY3" fmla="*/ 786830 h 1287991"/>
              <a:gd name="connsiteX4" fmla="*/ 2990796 w 9086795"/>
              <a:gd name="connsiteY4" fmla="*/ 786832 h 1287991"/>
              <a:gd name="connsiteX5" fmla="*/ 3003162 w 9086795"/>
              <a:gd name="connsiteY5" fmla="*/ 848086 h 1287991"/>
              <a:gd name="connsiteX6" fmla="*/ 3148165 w 9086795"/>
              <a:gd name="connsiteY6" fmla="*/ 944200 h 1287991"/>
              <a:gd name="connsiteX7" fmla="*/ 8667806 w 9086795"/>
              <a:gd name="connsiteY7" fmla="*/ 944200 h 1287991"/>
              <a:gd name="connsiteX8" fmla="*/ 8825176 w 9086795"/>
              <a:gd name="connsiteY8" fmla="*/ 786830 h 1287991"/>
              <a:gd name="connsiteX9" fmla="*/ 8825176 w 9086795"/>
              <a:gd name="connsiteY9" fmla="*/ 343791 h 1287991"/>
              <a:gd name="connsiteX10" fmla="*/ 8929425 w 9086795"/>
              <a:gd name="connsiteY10" fmla="*/ 343791 h 1287991"/>
              <a:gd name="connsiteX11" fmla="*/ 9086795 w 9086795"/>
              <a:gd name="connsiteY11" fmla="*/ 501161 h 1287991"/>
              <a:gd name="connsiteX12" fmla="*/ 9086795 w 9086795"/>
              <a:gd name="connsiteY12" fmla="*/ 1130621 h 1287991"/>
              <a:gd name="connsiteX13" fmla="*/ 8929425 w 9086795"/>
              <a:gd name="connsiteY13" fmla="*/ 1287991 h 1287991"/>
              <a:gd name="connsiteX14" fmla="*/ 2886547 w 9086795"/>
              <a:gd name="connsiteY14" fmla="*/ 1287991 h 1287991"/>
              <a:gd name="connsiteX15" fmla="*/ 2729177 w 9086795"/>
              <a:gd name="connsiteY15" fmla="*/ 1130621 h 1287991"/>
              <a:gd name="connsiteX16" fmla="*/ 2729177 w 9086795"/>
              <a:gd name="connsiteY16" fmla="*/ 944200 h 1287991"/>
              <a:gd name="connsiteX17" fmla="*/ 157370 w 9086795"/>
              <a:gd name="connsiteY17" fmla="*/ 944200 h 1287991"/>
              <a:gd name="connsiteX18" fmla="*/ 0 w 9086795"/>
              <a:gd name="connsiteY18" fmla="*/ 786830 h 1287991"/>
              <a:gd name="connsiteX19" fmla="*/ 0 w 9086795"/>
              <a:gd name="connsiteY19" fmla="*/ 157370 h 1287991"/>
              <a:gd name="connsiteX20" fmla="*/ 157370 w 9086795"/>
              <a:gd name="connsiteY20" fmla="*/ 0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19" fmla="*/ 2729177 w 9086795"/>
              <a:gd name="connsiteY19" fmla="*/ 1130621 h 1287991"/>
              <a:gd name="connsiteX20" fmla="*/ 2820617 w 9086795"/>
              <a:gd name="connsiteY20" fmla="*/ 1035640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19" fmla="*/ 2729177 w 9086795"/>
              <a:gd name="connsiteY19" fmla="*/ 1130621 h 1287991"/>
              <a:gd name="connsiteX0" fmla="*/ 2729177 w 9086795"/>
              <a:gd name="connsiteY0" fmla="*/ 944200 h 1287991"/>
              <a:gd name="connsiteX1" fmla="*/ 157370 w 9086795"/>
              <a:gd name="connsiteY1" fmla="*/ 944200 h 1287991"/>
              <a:gd name="connsiteX2" fmla="*/ 0 w 9086795"/>
              <a:gd name="connsiteY2" fmla="*/ 786830 h 1287991"/>
              <a:gd name="connsiteX3" fmla="*/ 0 w 9086795"/>
              <a:gd name="connsiteY3" fmla="*/ 157370 h 1287991"/>
              <a:gd name="connsiteX4" fmla="*/ 157370 w 9086795"/>
              <a:gd name="connsiteY4" fmla="*/ 0 h 1287991"/>
              <a:gd name="connsiteX5" fmla="*/ 2833426 w 9086795"/>
              <a:gd name="connsiteY5" fmla="*/ 0 h 1287991"/>
              <a:gd name="connsiteX6" fmla="*/ 2990796 w 9086795"/>
              <a:gd name="connsiteY6" fmla="*/ 157370 h 1287991"/>
              <a:gd name="connsiteX7" fmla="*/ 2990796 w 9086795"/>
              <a:gd name="connsiteY7" fmla="*/ 786830 h 1287991"/>
              <a:gd name="connsiteX8" fmla="*/ 2990796 w 9086795"/>
              <a:gd name="connsiteY8" fmla="*/ 786832 h 1287991"/>
              <a:gd name="connsiteX9" fmla="*/ 3003162 w 9086795"/>
              <a:gd name="connsiteY9" fmla="*/ 848086 h 1287991"/>
              <a:gd name="connsiteX10" fmla="*/ 3148165 w 9086795"/>
              <a:gd name="connsiteY10" fmla="*/ 944200 h 1287991"/>
              <a:gd name="connsiteX11" fmla="*/ 8667806 w 9086795"/>
              <a:gd name="connsiteY11" fmla="*/ 944200 h 1287991"/>
              <a:gd name="connsiteX12" fmla="*/ 8825176 w 9086795"/>
              <a:gd name="connsiteY12" fmla="*/ 786830 h 1287991"/>
              <a:gd name="connsiteX13" fmla="*/ 8825176 w 9086795"/>
              <a:gd name="connsiteY13" fmla="*/ 343791 h 1287991"/>
              <a:gd name="connsiteX14" fmla="*/ 8929425 w 9086795"/>
              <a:gd name="connsiteY14" fmla="*/ 343791 h 1287991"/>
              <a:gd name="connsiteX15" fmla="*/ 9086795 w 9086795"/>
              <a:gd name="connsiteY15" fmla="*/ 501161 h 1287991"/>
              <a:gd name="connsiteX16" fmla="*/ 9086795 w 9086795"/>
              <a:gd name="connsiteY16" fmla="*/ 1130621 h 1287991"/>
              <a:gd name="connsiteX17" fmla="*/ 8929425 w 9086795"/>
              <a:gd name="connsiteY17" fmla="*/ 1287991 h 1287991"/>
              <a:gd name="connsiteX18" fmla="*/ 2886547 w 9086795"/>
              <a:gd name="connsiteY18" fmla="*/ 1287991 h 1287991"/>
              <a:gd name="connsiteX0" fmla="*/ 157370 w 9086795"/>
              <a:gd name="connsiteY0" fmla="*/ 944200 h 1287991"/>
              <a:gd name="connsiteX1" fmla="*/ 0 w 9086795"/>
              <a:gd name="connsiteY1" fmla="*/ 786830 h 1287991"/>
              <a:gd name="connsiteX2" fmla="*/ 0 w 9086795"/>
              <a:gd name="connsiteY2" fmla="*/ 157370 h 1287991"/>
              <a:gd name="connsiteX3" fmla="*/ 157370 w 9086795"/>
              <a:gd name="connsiteY3" fmla="*/ 0 h 1287991"/>
              <a:gd name="connsiteX4" fmla="*/ 2833426 w 9086795"/>
              <a:gd name="connsiteY4" fmla="*/ 0 h 1287991"/>
              <a:gd name="connsiteX5" fmla="*/ 2990796 w 9086795"/>
              <a:gd name="connsiteY5" fmla="*/ 157370 h 1287991"/>
              <a:gd name="connsiteX6" fmla="*/ 2990796 w 9086795"/>
              <a:gd name="connsiteY6" fmla="*/ 786830 h 1287991"/>
              <a:gd name="connsiteX7" fmla="*/ 2990796 w 9086795"/>
              <a:gd name="connsiteY7" fmla="*/ 786832 h 1287991"/>
              <a:gd name="connsiteX8" fmla="*/ 3003162 w 9086795"/>
              <a:gd name="connsiteY8" fmla="*/ 848086 h 1287991"/>
              <a:gd name="connsiteX9" fmla="*/ 3148165 w 9086795"/>
              <a:gd name="connsiteY9" fmla="*/ 944200 h 1287991"/>
              <a:gd name="connsiteX10" fmla="*/ 8667806 w 9086795"/>
              <a:gd name="connsiteY10" fmla="*/ 944200 h 1287991"/>
              <a:gd name="connsiteX11" fmla="*/ 8825176 w 9086795"/>
              <a:gd name="connsiteY11" fmla="*/ 786830 h 1287991"/>
              <a:gd name="connsiteX12" fmla="*/ 8825176 w 9086795"/>
              <a:gd name="connsiteY12" fmla="*/ 343791 h 1287991"/>
              <a:gd name="connsiteX13" fmla="*/ 8929425 w 9086795"/>
              <a:gd name="connsiteY13" fmla="*/ 343791 h 1287991"/>
              <a:gd name="connsiteX14" fmla="*/ 9086795 w 9086795"/>
              <a:gd name="connsiteY14" fmla="*/ 501161 h 1287991"/>
              <a:gd name="connsiteX15" fmla="*/ 9086795 w 9086795"/>
              <a:gd name="connsiteY15" fmla="*/ 1130621 h 1287991"/>
              <a:gd name="connsiteX16" fmla="*/ 8929425 w 9086795"/>
              <a:gd name="connsiteY16" fmla="*/ 1287991 h 1287991"/>
              <a:gd name="connsiteX17" fmla="*/ 2886547 w 9086795"/>
              <a:gd name="connsiteY17" fmla="*/ 1287991 h 1287991"/>
              <a:gd name="connsiteX0" fmla="*/ 157370 w 9086795"/>
              <a:gd name="connsiteY0" fmla="*/ 944200 h 1287991"/>
              <a:gd name="connsiteX1" fmla="*/ 0 w 9086795"/>
              <a:gd name="connsiteY1" fmla="*/ 786830 h 1287991"/>
              <a:gd name="connsiteX2" fmla="*/ 0 w 9086795"/>
              <a:gd name="connsiteY2" fmla="*/ 157370 h 1287991"/>
              <a:gd name="connsiteX3" fmla="*/ 157370 w 9086795"/>
              <a:gd name="connsiteY3" fmla="*/ 0 h 1287991"/>
              <a:gd name="connsiteX4" fmla="*/ 2833426 w 9086795"/>
              <a:gd name="connsiteY4" fmla="*/ 0 h 1287991"/>
              <a:gd name="connsiteX5" fmla="*/ 2990796 w 9086795"/>
              <a:gd name="connsiteY5" fmla="*/ 157370 h 1287991"/>
              <a:gd name="connsiteX6" fmla="*/ 2990796 w 9086795"/>
              <a:gd name="connsiteY6" fmla="*/ 786830 h 1287991"/>
              <a:gd name="connsiteX7" fmla="*/ 2990796 w 9086795"/>
              <a:gd name="connsiteY7" fmla="*/ 786832 h 1287991"/>
              <a:gd name="connsiteX8" fmla="*/ 3003162 w 9086795"/>
              <a:gd name="connsiteY8" fmla="*/ 848086 h 1287991"/>
              <a:gd name="connsiteX9" fmla="*/ 3148165 w 9086795"/>
              <a:gd name="connsiteY9" fmla="*/ 944200 h 1287991"/>
              <a:gd name="connsiteX10" fmla="*/ 8667806 w 9086795"/>
              <a:gd name="connsiteY10" fmla="*/ 944200 h 1287991"/>
              <a:gd name="connsiteX11" fmla="*/ 8825176 w 9086795"/>
              <a:gd name="connsiteY11" fmla="*/ 786830 h 1287991"/>
              <a:gd name="connsiteX12" fmla="*/ 8825176 w 9086795"/>
              <a:gd name="connsiteY12" fmla="*/ 343791 h 1287991"/>
              <a:gd name="connsiteX13" fmla="*/ 8929425 w 9086795"/>
              <a:gd name="connsiteY13" fmla="*/ 343791 h 1287991"/>
              <a:gd name="connsiteX14" fmla="*/ 9086795 w 9086795"/>
              <a:gd name="connsiteY14" fmla="*/ 501161 h 1287991"/>
              <a:gd name="connsiteX15" fmla="*/ 9086795 w 9086795"/>
              <a:gd name="connsiteY15" fmla="*/ 1130621 h 1287991"/>
              <a:gd name="connsiteX16" fmla="*/ 8929425 w 9086795"/>
              <a:gd name="connsiteY16" fmla="*/ 1287991 h 1287991"/>
              <a:gd name="connsiteX0" fmla="*/ 157370 w 9086795"/>
              <a:gd name="connsiteY0" fmla="*/ 944200 h 1130621"/>
              <a:gd name="connsiteX1" fmla="*/ 0 w 9086795"/>
              <a:gd name="connsiteY1" fmla="*/ 786830 h 1130621"/>
              <a:gd name="connsiteX2" fmla="*/ 0 w 9086795"/>
              <a:gd name="connsiteY2" fmla="*/ 157370 h 1130621"/>
              <a:gd name="connsiteX3" fmla="*/ 157370 w 9086795"/>
              <a:gd name="connsiteY3" fmla="*/ 0 h 1130621"/>
              <a:gd name="connsiteX4" fmla="*/ 2833426 w 9086795"/>
              <a:gd name="connsiteY4" fmla="*/ 0 h 1130621"/>
              <a:gd name="connsiteX5" fmla="*/ 2990796 w 9086795"/>
              <a:gd name="connsiteY5" fmla="*/ 157370 h 1130621"/>
              <a:gd name="connsiteX6" fmla="*/ 2990796 w 9086795"/>
              <a:gd name="connsiteY6" fmla="*/ 786830 h 1130621"/>
              <a:gd name="connsiteX7" fmla="*/ 2990796 w 9086795"/>
              <a:gd name="connsiteY7" fmla="*/ 786832 h 1130621"/>
              <a:gd name="connsiteX8" fmla="*/ 3003162 w 9086795"/>
              <a:gd name="connsiteY8" fmla="*/ 848086 h 1130621"/>
              <a:gd name="connsiteX9" fmla="*/ 3148165 w 9086795"/>
              <a:gd name="connsiteY9" fmla="*/ 944200 h 1130621"/>
              <a:gd name="connsiteX10" fmla="*/ 8667806 w 9086795"/>
              <a:gd name="connsiteY10" fmla="*/ 944200 h 1130621"/>
              <a:gd name="connsiteX11" fmla="*/ 8825176 w 9086795"/>
              <a:gd name="connsiteY11" fmla="*/ 786830 h 1130621"/>
              <a:gd name="connsiteX12" fmla="*/ 8825176 w 9086795"/>
              <a:gd name="connsiteY12" fmla="*/ 343791 h 1130621"/>
              <a:gd name="connsiteX13" fmla="*/ 8929425 w 9086795"/>
              <a:gd name="connsiteY13" fmla="*/ 343791 h 1130621"/>
              <a:gd name="connsiteX14" fmla="*/ 9086795 w 9086795"/>
              <a:gd name="connsiteY14" fmla="*/ 501161 h 1130621"/>
              <a:gd name="connsiteX15" fmla="*/ 9086795 w 9086795"/>
              <a:gd name="connsiteY15" fmla="*/ 1130621 h 1130621"/>
              <a:gd name="connsiteX0" fmla="*/ 157370 w 9086795"/>
              <a:gd name="connsiteY0" fmla="*/ 944200 h 944200"/>
              <a:gd name="connsiteX1" fmla="*/ 0 w 9086795"/>
              <a:gd name="connsiteY1" fmla="*/ 786830 h 944200"/>
              <a:gd name="connsiteX2" fmla="*/ 0 w 9086795"/>
              <a:gd name="connsiteY2" fmla="*/ 157370 h 944200"/>
              <a:gd name="connsiteX3" fmla="*/ 157370 w 9086795"/>
              <a:gd name="connsiteY3" fmla="*/ 0 h 944200"/>
              <a:gd name="connsiteX4" fmla="*/ 2833426 w 9086795"/>
              <a:gd name="connsiteY4" fmla="*/ 0 h 944200"/>
              <a:gd name="connsiteX5" fmla="*/ 2990796 w 9086795"/>
              <a:gd name="connsiteY5" fmla="*/ 157370 h 944200"/>
              <a:gd name="connsiteX6" fmla="*/ 2990796 w 9086795"/>
              <a:gd name="connsiteY6" fmla="*/ 786830 h 944200"/>
              <a:gd name="connsiteX7" fmla="*/ 2990796 w 9086795"/>
              <a:gd name="connsiteY7" fmla="*/ 786832 h 944200"/>
              <a:gd name="connsiteX8" fmla="*/ 3003162 w 9086795"/>
              <a:gd name="connsiteY8" fmla="*/ 848086 h 944200"/>
              <a:gd name="connsiteX9" fmla="*/ 3148165 w 9086795"/>
              <a:gd name="connsiteY9" fmla="*/ 944200 h 944200"/>
              <a:gd name="connsiteX10" fmla="*/ 8667806 w 9086795"/>
              <a:gd name="connsiteY10" fmla="*/ 944200 h 944200"/>
              <a:gd name="connsiteX11" fmla="*/ 8825176 w 9086795"/>
              <a:gd name="connsiteY11" fmla="*/ 786830 h 944200"/>
              <a:gd name="connsiteX12" fmla="*/ 8825176 w 9086795"/>
              <a:gd name="connsiteY12" fmla="*/ 343791 h 944200"/>
              <a:gd name="connsiteX13" fmla="*/ 8929425 w 9086795"/>
              <a:gd name="connsiteY13" fmla="*/ 343791 h 944200"/>
              <a:gd name="connsiteX14" fmla="*/ 9086795 w 9086795"/>
              <a:gd name="connsiteY14" fmla="*/ 501161 h 944200"/>
              <a:gd name="connsiteX0" fmla="*/ 157370 w 8929425"/>
              <a:gd name="connsiteY0" fmla="*/ 944200 h 944200"/>
              <a:gd name="connsiteX1" fmla="*/ 0 w 8929425"/>
              <a:gd name="connsiteY1" fmla="*/ 786830 h 944200"/>
              <a:gd name="connsiteX2" fmla="*/ 0 w 8929425"/>
              <a:gd name="connsiteY2" fmla="*/ 157370 h 944200"/>
              <a:gd name="connsiteX3" fmla="*/ 157370 w 8929425"/>
              <a:gd name="connsiteY3" fmla="*/ 0 h 944200"/>
              <a:gd name="connsiteX4" fmla="*/ 2833426 w 8929425"/>
              <a:gd name="connsiteY4" fmla="*/ 0 h 944200"/>
              <a:gd name="connsiteX5" fmla="*/ 2990796 w 8929425"/>
              <a:gd name="connsiteY5" fmla="*/ 157370 h 944200"/>
              <a:gd name="connsiteX6" fmla="*/ 2990796 w 8929425"/>
              <a:gd name="connsiteY6" fmla="*/ 786830 h 944200"/>
              <a:gd name="connsiteX7" fmla="*/ 2990796 w 8929425"/>
              <a:gd name="connsiteY7" fmla="*/ 786832 h 944200"/>
              <a:gd name="connsiteX8" fmla="*/ 3003162 w 8929425"/>
              <a:gd name="connsiteY8" fmla="*/ 848086 h 944200"/>
              <a:gd name="connsiteX9" fmla="*/ 3148165 w 8929425"/>
              <a:gd name="connsiteY9" fmla="*/ 944200 h 944200"/>
              <a:gd name="connsiteX10" fmla="*/ 8667806 w 8929425"/>
              <a:gd name="connsiteY10" fmla="*/ 944200 h 944200"/>
              <a:gd name="connsiteX11" fmla="*/ 8825176 w 8929425"/>
              <a:gd name="connsiteY11" fmla="*/ 786830 h 944200"/>
              <a:gd name="connsiteX12" fmla="*/ 8825176 w 8929425"/>
              <a:gd name="connsiteY12" fmla="*/ 343791 h 944200"/>
              <a:gd name="connsiteX13" fmla="*/ 8929425 w 8929425"/>
              <a:gd name="connsiteY13" fmla="*/ 343791 h 944200"/>
              <a:gd name="connsiteX0" fmla="*/ 157370 w 8825176"/>
              <a:gd name="connsiteY0" fmla="*/ 944200 h 944200"/>
              <a:gd name="connsiteX1" fmla="*/ 0 w 8825176"/>
              <a:gd name="connsiteY1" fmla="*/ 786830 h 944200"/>
              <a:gd name="connsiteX2" fmla="*/ 0 w 8825176"/>
              <a:gd name="connsiteY2" fmla="*/ 157370 h 944200"/>
              <a:gd name="connsiteX3" fmla="*/ 157370 w 8825176"/>
              <a:gd name="connsiteY3" fmla="*/ 0 h 944200"/>
              <a:gd name="connsiteX4" fmla="*/ 2833426 w 8825176"/>
              <a:gd name="connsiteY4" fmla="*/ 0 h 944200"/>
              <a:gd name="connsiteX5" fmla="*/ 2990796 w 8825176"/>
              <a:gd name="connsiteY5" fmla="*/ 157370 h 944200"/>
              <a:gd name="connsiteX6" fmla="*/ 2990796 w 8825176"/>
              <a:gd name="connsiteY6" fmla="*/ 786830 h 944200"/>
              <a:gd name="connsiteX7" fmla="*/ 2990796 w 8825176"/>
              <a:gd name="connsiteY7" fmla="*/ 786832 h 944200"/>
              <a:gd name="connsiteX8" fmla="*/ 3003162 w 8825176"/>
              <a:gd name="connsiteY8" fmla="*/ 848086 h 944200"/>
              <a:gd name="connsiteX9" fmla="*/ 3148165 w 8825176"/>
              <a:gd name="connsiteY9" fmla="*/ 944200 h 944200"/>
              <a:gd name="connsiteX10" fmla="*/ 8667806 w 8825176"/>
              <a:gd name="connsiteY10" fmla="*/ 944200 h 944200"/>
              <a:gd name="connsiteX11" fmla="*/ 8825176 w 8825176"/>
              <a:gd name="connsiteY11" fmla="*/ 786830 h 944200"/>
              <a:gd name="connsiteX12" fmla="*/ 8825176 w 8825176"/>
              <a:gd name="connsiteY12" fmla="*/ 343791 h 944200"/>
              <a:gd name="connsiteX0" fmla="*/ 0 w 8825176"/>
              <a:gd name="connsiteY0" fmla="*/ 786830 h 944200"/>
              <a:gd name="connsiteX1" fmla="*/ 0 w 8825176"/>
              <a:gd name="connsiteY1" fmla="*/ 157370 h 944200"/>
              <a:gd name="connsiteX2" fmla="*/ 157370 w 8825176"/>
              <a:gd name="connsiteY2" fmla="*/ 0 h 944200"/>
              <a:gd name="connsiteX3" fmla="*/ 2833426 w 8825176"/>
              <a:gd name="connsiteY3" fmla="*/ 0 h 944200"/>
              <a:gd name="connsiteX4" fmla="*/ 2990796 w 8825176"/>
              <a:gd name="connsiteY4" fmla="*/ 157370 h 944200"/>
              <a:gd name="connsiteX5" fmla="*/ 2990796 w 8825176"/>
              <a:gd name="connsiteY5" fmla="*/ 786830 h 944200"/>
              <a:gd name="connsiteX6" fmla="*/ 2990796 w 8825176"/>
              <a:gd name="connsiteY6" fmla="*/ 786832 h 944200"/>
              <a:gd name="connsiteX7" fmla="*/ 3003162 w 8825176"/>
              <a:gd name="connsiteY7" fmla="*/ 848086 h 944200"/>
              <a:gd name="connsiteX8" fmla="*/ 3148165 w 8825176"/>
              <a:gd name="connsiteY8" fmla="*/ 944200 h 944200"/>
              <a:gd name="connsiteX9" fmla="*/ 8667806 w 8825176"/>
              <a:gd name="connsiteY9" fmla="*/ 944200 h 944200"/>
              <a:gd name="connsiteX10" fmla="*/ 8825176 w 8825176"/>
              <a:gd name="connsiteY10" fmla="*/ 786830 h 944200"/>
              <a:gd name="connsiteX11" fmla="*/ 8825176 w 8825176"/>
              <a:gd name="connsiteY11" fmla="*/ 343791 h 944200"/>
              <a:gd name="connsiteX0" fmla="*/ 0 w 8825176"/>
              <a:gd name="connsiteY0" fmla="*/ 157370 h 944200"/>
              <a:gd name="connsiteX1" fmla="*/ 157370 w 8825176"/>
              <a:gd name="connsiteY1" fmla="*/ 0 h 944200"/>
              <a:gd name="connsiteX2" fmla="*/ 2833426 w 8825176"/>
              <a:gd name="connsiteY2" fmla="*/ 0 h 944200"/>
              <a:gd name="connsiteX3" fmla="*/ 2990796 w 8825176"/>
              <a:gd name="connsiteY3" fmla="*/ 157370 h 944200"/>
              <a:gd name="connsiteX4" fmla="*/ 2990796 w 8825176"/>
              <a:gd name="connsiteY4" fmla="*/ 786830 h 944200"/>
              <a:gd name="connsiteX5" fmla="*/ 2990796 w 8825176"/>
              <a:gd name="connsiteY5" fmla="*/ 786832 h 944200"/>
              <a:gd name="connsiteX6" fmla="*/ 3003162 w 8825176"/>
              <a:gd name="connsiteY6" fmla="*/ 848086 h 944200"/>
              <a:gd name="connsiteX7" fmla="*/ 3148165 w 8825176"/>
              <a:gd name="connsiteY7" fmla="*/ 944200 h 944200"/>
              <a:gd name="connsiteX8" fmla="*/ 8667806 w 8825176"/>
              <a:gd name="connsiteY8" fmla="*/ 944200 h 944200"/>
              <a:gd name="connsiteX9" fmla="*/ 8825176 w 8825176"/>
              <a:gd name="connsiteY9" fmla="*/ 786830 h 944200"/>
              <a:gd name="connsiteX10" fmla="*/ 8825176 w 8825176"/>
              <a:gd name="connsiteY10" fmla="*/ 343791 h 944200"/>
              <a:gd name="connsiteX0" fmla="*/ 0 w 8667806"/>
              <a:gd name="connsiteY0" fmla="*/ 0 h 944200"/>
              <a:gd name="connsiteX1" fmla="*/ 2676056 w 8667806"/>
              <a:gd name="connsiteY1" fmla="*/ 0 h 944200"/>
              <a:gd name="connsiteX2" fmla="*/ 2833426 w 8667806"/>
              <a:gd name="connsiteY2" fmla="*/ 157370 h 944200"/>
              <a:gd name="connsiteX3" fmla="*/ 2833426 w 8667806"/>
              <a:gd name="connsiteY3" fmla="*/ 786830 h 944200"/>
              <a:gd name="connsiteX4" fmla="*/ 2833426 w 8667806"/>
              <a:gd name="connsiteY4" fmla="*/ 786832 h 944200"/>
              <a:gd name="connsiteX5" fmla="*/ 2845792 w 8667806"/>
              <a:gd name="connsiteY5" fmla="*/ 848086 h 944200"/>
              <a:gd name="connsiteX6" fmla="*/ 2990795 w 8667806"/>
              <a:gd name="connsiteY6" fmla="*/ 944200 h 944200"/>
              <a:gd name="connsiteX7" fmla="*/ 8510436 w 8667806"/>
              <a:gd name="connsiteY7" fmla="*/ 944200 h 944200"/>
              <a:gd name="connsiteX8" fmla="*/ 8667806 w 8667806"/>
              <a:gd name="connsiteY8" fmla="*/ 786830 h 944200"/>
              <a:gd name="connsiteX9" fmla="*/ 8667806 w 8667806"/>
              <a:gd name="connsiteY9" fmla="*/ 343791 h 944200"/>
              <a:gd name="connsiteX0" fmla="*/ 0 w 7515281"/>
              <a:gd name="connsiteY0" fmla="*/ 0 h 944200"/>
              <a:gd name="connsiteX1" fmla="*/ 1523531 w 7515281"/>
              <a:gd name="connsiteY1" fmla="*/ 0 h 944200"/>
              <a:gd name="connsiteX2" fmla="*/ 1680901 w 7515281"/>
              <a:gd name="connsiteY2" fmla="*/ 157370 h 944200"/>
              <a:gd name="connsiteX3" fmla="*/ 1680901 w 7515281"/>
              <a:gd name="connsiteY3" fmla="*/ 786830 h 944200"/>
              <a:gd name="connsiteX4" fmla="*/ 1680901 w 7515281"/>
              <a:gd name="connsiteY4" fmla="*/ 786832 h 944200"/>
              <a:gd name="connsiteX5" fmla="*/ 1693267 w 7515281"/>
              <a:gd name="connsiteY5" fmla="*/ 848086 h 944200"/>
              <a:gd name="connsiteX6" fmla="*/ 1838270 w 7515281"/>
              <a:gd name="connsiteY6" fmla="*/ 944200 h 944200"/>
              <a:gd name="connsiteX7" fmla="*/ 7357911 w 7515281"/>
              <a:gd name="connsiteY7" fmla="*/ 944200 h 944200"/>
              <a:gd name="connsiteX8" fmla="*/ 7515281 w 7515281"/>
              <a:gd name="connsiteY8" fmla="*/ 786830 h 944200"/>
              <a:gd name="connsiteX9" fmla="*/ 7515281 w 7515281"/>
              <a:gd name="connsiteY9" fmla="*/ 343791 h 94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15281" h="944200">
                <a:moveTo>
                  <a:pt x="0" y="0"/>
                </a:moveTo>
                <a:lnTo>
                  <a:pt x="1523531" y="0"/>
                </a:lnTo>
                <a:cubicBezTo>
                  <a:pt x="1610444" y="0"/>
                  <a:pt x="1680901" y="70457"/>
                  <a:pt x="1680901" y="157370"/>
                </a:cubicBezTo>
                <a:lnTo>
                  <a:pt x="1680901" y="786830"/>
                </a:lnTo>
                <a:lnTo>
                  <a:pt x="1680901" y="786832"/>
                </a:lnTo>
                <a:lnTo>
                  <a:pt x="1693267" y="848086"/>
                </a:lnTo>
                <a:cubicBezTo>
                  <a:pt x="1717157" y="904568"/>
                  <a:pt x="1773086" y="944200"/>
                  <a:pt x="1838270" y="944200"/>
                </a:cubicBezTo>
                <a:lnTo>
                  <a:pt x="7357911" y="944200"/>
                </a:lnTo>
                <a:cubicBezTo>
                  <a:pt x="7444824" y="944200"/>
                  <a:pt x="7515281" y="873743"/>
                  <a:pt x="7515281" y="786830"/>
                </a:cubicBezTo>
                <a:lnTo>
                  <a:pt x="7515281" y="343791"/>
                </a:lnTo>
              </a:path>
            </a:pathLst>
          </a:custGeom>
          <a:noFill/>
          <a:ln w="6350" cap="rnd" cmpd="sng" algn="ctr">
            <a:gradFill>
              <a:gsLst>
                <a:gs pos="0">
                  <a:srgbClr val="0078D4"/>
                </a:gs>
                <a:gs pos="100000">
                  <a:srgbClr val="737373"/>
                </a:gs>
              </a:gsLst>
              <a:lin ang="5400000" scaled="1"/>
            </a:gradFill>
            <a:prstDash val="solid"/>
            <a:headEnd type="none" w="lg" len="med"/>
            <a:tailEnd type="none" w="lg" len="med"/>
          </a:ln>
          <a:effectLst>
            <a:outerShdw blurRad="127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29" name="Rectangle: Rounded Corners 55">
            <a:extLst>
              <a:ext uri="{FF2B5EF4-FFF2-40B4-BE49-F238E27FC236}">
                <a16:creationId xmlns:a16="http://schemas.microsoft.com/office/drawing/2014/main" id="{0635FF82-DE15-DC8D-4743-55610D281F94}"/>
              </a:ext>
              <a:ext uri="{C183D7F6-B498-43B3-948B-1728B52AA6E4}">
                <adec:decorative xmlns:adec="http://schemas.microsoft.com/office/drawing/2017/decorative" val="1"/>
              </a:ext>
            </a:extLst>
          </p:cNvPr>
          <p:cNvSpPr/>
          <p:nvPr/>
        </p:nvSpPr>
        <p:spPr bwMode="auto">
          <a:xfrm rot="16200000">
            <a:off x="10864823" y="5516436"/>
            <a:ext cx="678562" cy="45719"/>
          </a:xfrm>
          <a:prstGeom prst="roundRect">
            <a:avLst>
              <a:gd name="adj" fmla="val 50000"/>
            </a:avLst>
          </a:prstGeom>
          <a:gradFill flip="none" rotWithShape="1">
            <a:gsLst>
              <a:gs pos="100000">
                <a:srgbClr val="C03BC4"/>
              </a:gs>
              <a:gs pos="21000">
                <a:srgbClr val="396ECE"/>
              </a:gs>
            </a:gsLst>
            <a:path path="circle">
              <a:fillToRect l="100000" t="100000"/>
            </a:path>
            <a:tileRect r="-100000" b="-100000"/>
          </a:gradFill>
          <a:ln>
            <a:noFill/>
            <a:headEnd type="none" w="med" len="med"/>
            <a:tailEnd type="none" w="med" len="med"/>
          </a:ln>
          <a:effectLst>
            <a:outerShdw blurRad="127000" dist="1270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solidFill>
                <a:prstClr val="white"/>
              </a:solidFill>
              <a:effectLst>
                <a:outerShdw blurRad="50800" dist="38100" dir="2700000" algn="tl" rotWithShape="0">
                  <a:prstClr val="black">
                    <a:alpha val="60000"/>
                  </a:prstClr>
                </a:outerShdw>
              </a:effectLst>
              <a:uLnTx/>
              <a:uFillTx/>
              <a:latin typeface="Segoe Sans Display Semibold"/>
              <a:ea typeface="+mn-ea"/>
              <a:cs typeface="Segoe UI" pitchFamily="34" charset="0"/>
            </a:endParaRPr>
          </a:p>
        </p:txBody>
      </p:sp>
      <p:sp>
        <p:nvSpPr>
          <p:cNvPr id="30" name="TextBox 29">
            <a:extLst>
              <a:ext uri="{FF2B5EF4-FFF2-40B4-BE49-F238E27FC236}">
                <a16:creationId xmlns:a16="http://schemas.microsoft.com/office/drawing/2014/main" id="{0EFBDC44-E607-B369-972B-A130277B0D34}"/>
              </a:ext>
            </a:extLst>
          </p:cNvPr>
          <p:cNvSpPr txBox="1">
            <a:spLocks/>
          </p:cNvSpPr>
          <p:nvPr/>
        </p:nvSpPr>
        <p:spPr>
          <a:xfrm>
            <a:off x="5484746" y="5153004"/>
            <a:ext cx="1955078" cy="779701"/>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Copilot functions and surfaces</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Basic prompts (Meeting Recap,</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Summarize an email, etc.) Copilot Lab</a:t>
            </a:r>
          </a:p>
        </p:txBody>
      </p:sp>
      <p:sp>
        <p:nvSpPr>
          <p:cNvPr id="31" name="Rectangle 30">
            <a:extLst>
              <a:ext uri="{FF2B5EF4-FFF2-40B4-BE49-F238E27FC236}">
                <a16:creationId xmlns:a16="http://schemas.microsoft.com/office/drawing/2014/main" id="{F2DBD69E-82D2-E876-A6A5-B7D3F1E5D412}"/>
              </a:ext>
              <a:ext uri="{C183D7F6-B498-43B3-948B-1728B52AA6E4}">
                <adec:decorative xmlns:adec="http://schemas.microsoft.com/office/drawing/2017/decorative" val="0"/>
              </a:ext>
            </a:extLst>
          </p:cNvPr>
          <p:cNvSpPr>
            <a:spLocks/>
          </p:cNvSpPr>
          <p:nvPr/>
        </p:nvSpPr>
        <p:spPr bwMode="auto">
          <a:xfrm>
            <a:off x="7713418" y="5172240"/>
            <a:ext cx="3388847" cy="74122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300"/>
              </a:spcBef>
              <a:spcAft>
                <a:spcPts val="2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Inspire quick wins to reach value tipping point</a:t>
            </a:r>
          </a:p>
          <a:p>
            <a:pPr marL="0" marR="0" lvl="0" indent="0" algn="l" defTabSz="914400" rtl="0" eaLnBrk="1" fontAlgn="auto" latinLnBrk="0" hangingPunct="1">
              <a:lnSpc>
                <a:spcPct val="100000"/>
              </a:lnSpc>
              <a:spcBef>
                <a:spcPts val="300"/>
              </a:spcBef>
              <a:spcAft>
                <a:spcPts val="200"/>
              </a:spcAft>
              <a:buClrTx/>
              <a:buSzTx/>
              <a:buFontTx/>
              <a:buNone/>
              <a:tabLst/>
              <a:defRPr/>
            </a:pPr>
            <a:r>
              <a:rPr kumimoji="0" lang="en-US" sz="1100" b="0" i="0" u="none" strike="noStrike" kern="0" cap="none" spc="0" normalizeH="0" baseline="0" noProof="0">
                <a:ln>
                  <a:noFill/>
                </a:ln>
                <a:solidFill>
                  <a:srgbClr val="1A1A1A"/>
                </a:solidFill>
                <a:effectLst/>
                <a:uLnTx/>
                <a:uFillTx/>
                <a:latin typeface="Segoe Sans Display"/>
                <a:ea typeface="+mn-ea"/>
                <a:cs typeface="+mn-cs"/>
              </a:rPr>
              <a:t>Measured as usage and time savings with goals on monthly active usage (MAU). Improve job effectiveness and work capacity.</a:t>
            </a:r>
          </a:p>
        </p:txBody>
      </p:sp>
      <p:cxnSp>
        <p:nvCxnSpPr>
          <p:cNvPr id="32" name="Straight Connector 31">
            <a:extLst>
              <a:ext uri="{FF2B5EF4-FFF2-40B4-BE49-F238E27FC236}">
                <a16:creationId xmlns:a16="http://schemas.microsoft.com/office/drawing/2014/main" id="{4A948C61-8637-D943-E243-AE407F085806}"/>
              </a:ext>
              <a:ext uri="{C183D7F6-B498-43B3-948B-1728B52AA6E4}">
                <adec:decorative xmlns:adec="http://schemas.microsoft.com/office/drawing/2017/decorative" val="1"/>
              </a:ext>
            </a:extLst>
          </p:cNvPr>
          <p:cNvCxnSpPr>
            <a:cxnSpLocks/>
          </p:cNvCxnSpPr>
          <p:nvPr/>
        </p:nvCxnSpPr>
        <p:spPr>
          <a:xfrm>
            <a:off x="7576621" y="5254627"/>
            <a:ext cx="0" cy="576455"/>
          </a:xfrm>
          <a:prstGeom prst="line">
            <a:avLst/>
          </a:prstGeom>
          <a:noFill/>
          <a:ln w="15875" cap="rnd" cmpd="sng" algn="ctr">
            <a:gradFill flip="none" rotWithShape="1">
              <a:gsLst>
                <a:gs pos="0">
                  <a:srgbClr val="0078D4"/>
                </a:gs>
                <a:gs pos="100000">
                  <a:srgbClr val="737373"/>
                </a:gs>
              </a:gsLst>
              <a:lin ang="5400000" scaled="1"/>
              <a:tileRect/>
            </a:gradFill>
            <a:prstDash val="solid"/>
            <a:headEnd type="none" w="lg" len="med"/>
            <a:tailEnd type="none" w="lg" len="med"/>
          </a:ln>
          <a:effectLst>
            <a:outerShdw blurRad="127000" algn="ctr" rotWithShape="0">
              <a:prstClr val="black">
                <a:alpha val="15000"/>
              </a:prstClr>
            </a:outerShdw>
          </a:effectLst>
        </p:spPr>
      </p:cxnSp>
    </p:spTree>
    <p:extLst>
      <p:ext uri="{BB962C8B-B14F-4D97-AF65-F5344CB8AC3E}">
        <p14:creationId xmlns:p14="http://schemas.microsoft.com/office/powerpoint/2010/main" val="4279565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2_Office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Props1.xml><?xml version="1.0" encoding="utf-8"?>
<ds:datastoreItem xmlns:ds="http://schemas.openxmlformats.org/officeDocument/2006/customXml" ds:itemID="{4D1ECBD0-1C6D-4E40-B4F2-81CAFBEE51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7F0F50-2838-462A-9C57-052FF3DF8A5A}">
  <ds:schemaRefs>
    <ds:schemaRef ds:uri="http://schemas.microsoft.com/sharepoint/v3/contenttype/forms"/>
  </ds:schemaRefs>
</ds:datastoreItem>
</file>

<file path=customXml/itemProps3.xml><?xml version="1.0" encoding="utf-8"?>
<ds:datastoreItem xmlns:ds="http://schemas.openxmlformats.org/officeDocument/2006/customXml" ds:itemID="{4106AC53-485D-49CA-AAEE-7BBA9768D841}">
  <ds:schemaRefs>
    <ds:schemaRef ds:uri="http://purl.org/dc/dcmitype/"/>
    <ds:schemaRef ds:uri="http://schemas.microsoft.com/sharepoint/v3"/>
    <ds:schemaRef ds:uri="http://purl.org/dc/elements/1.1/"/>
    <ds:schemaRef ds:uri="http://schemas.microsoft.com/office/infopath/2007/PartnerControls"/>
    <ds:schemaRef ds:uri="http://www.w3.org/XML/1998/namespace"/>
    <ds:schemaRef ds:uri="http://purl.org/dc/terms/"/>
    <ds:schemaRef ds:uri="http://schemas.microsoft.com/office/2006/documentManagement/types"/>
    <ds:schemaRef ds:uri="19c030f7-7c04-40f9-8b96-80525f1fd9df"/>
    <ds:schemaRef ds:uri="http://schemas.openxmlformats.org/package/2006/metadata/core-properties"/>
    <ds:schemaRef ds:uri="http://schemas.microsoft.com/office/2006/metadata/properties"/>
    <ds:schemaRef ds:uri="324d2b90-11f2-4fdf-990a-54fa46247cf8"/>
    <ds:schemaRef ds:uri="b817b00b-f121-400f-976b-40959b1c7d14"/>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232</TotalTime>
  <Words>1033</Words>
  <Application>Microsoft Office PowerPoint</Application>
  <PresentationFormat>Widescreen</PresentationFormat>
  <Paragraphs>151</Paragraphs>
  <Slides>11</Slides>
  <Notes>7</Notes>
  <HiddenSlides>2</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Aptos</vt:lpstr>
      <vt:lpstr>Arial</vt:lpstr>
      <vt:lpstr>Rubik Light</vt:lpstr>
      <vt:lpstr>Segoe Sans Display</vt:lpstr>
      <vt:lpstr>Segoe Sans Display Semibold</vt:lpstr>
      <vt:lpstr>Segoe UI</vt:lpstr>
      <vt:lpstr>Segoe UI Semibold</vt:lpstr>
      <vt:lpstr>Segoe UI Variable Small Semibol</vt:lpstr>
      <vt:lpstr>Wingdings</vt:lpstr>
      <vt:lpstr>2_Office Theme</vt:lpstr>
      <vt:lpstr>Welcome!</vt:lpstr>
      <vt:lpstr>Microsoft 365 Copilot Prompt-a-thon</vt:lpstr>
      <vt:lpstr>Prompt-a-thon?</vt:lpstr>
      <vt:lpstr>What are we going to do?</vt:lpstr>
      <vt:lpstr>Feedback from prior sessions</vt:lpstr>
      <vt:lpstr>Agenda</vt:lpstr>
      <vt:lpstr>Where Copilot wows</vt:lpstr>
      <vt:lpstr>Copilot’s early impact at Microsoft</vt:lpstr>
      <vt:lpstr>Copilot value journey</vt:lpstr>
      <vt:lpstr>Microsoft 365 Copilot unlocks value and opportunity</vt:lpstr>
      <vt:lpstr>This is a whole new way of working that  involves both software and human change.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Stuart Ridout;anfern@microsoft.com</dc:creator>
  <cp:lastModifiedBy>Daryl Schaal (SYNAXIS CORPORATION)</cp:lastModifiedBy>
  <cp:revision>7</cp:revision>
  <dcterms:created xsi:type="dcterms:W3CDTF">2024-08-16T15:24:23Z</dcterms:created>
  <dcterms:modified xsi:type="dcterms:W3CDTF">2026-03-26T01:04:48Z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ies>
</file>