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23"/>
  </p:notesMasterIdLst>
  <p:sldIdLst>
    <p:sldId id="256" r:id="rId2"/>
    <p:sldId id="408" r:id="rId3"/>
    <p:sldId id="409" r:id="rId4"/>
    <p:sldId id="411" r:id="rId5"/>
    <p:sldId id="412" r:id="rId6"/>
    <p:sldId id="415" r:id="rId7"/>
    <p:sldId id="414" r:id="rId8"/>
    <p:sldId id="416" r:id="rId9"/>
    <p:sldId id="417" r:id="rId10"/>
    <p:sldId id="418" r:id="rId11"/>
    <p:sldId id="419" r:id="rId12"/>
    <p:sldId id="420" r:id="rId13"/>
    <p:sldId id="410" r:id="rId14"/>
    <p:sldId id="421" r:id="rId15"/>
    <p:sldId id="422" r:id="rId16"/>
    <p:sldId id="424" r:id="rId17"/>
    <p:sldId id="423" r:id="rId18"/>
    <p:sldId id="425" r:id="rId19"/>
    <p:sldId id="426" r:id="rId20"/>
    <p:sldId id="427" r:id="rId21"/>
    <p:sldId id="428" r:id="rId2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ECFF"/>
    <a:srgbClr val="CCFFFF"/>
    <a:srgbClr val="006600"/>
    <a:srgbClr val="CCFF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96" autoAdjust="0"/>
    <p:restoredTop sz="96247" autoAdjust="0"/>
  </p:normalViewPr>
  <p:slideViewPr>
    <p:cSldViewPr snapToGrid="0">
      <p:cViewPr varScale="1">
        <p:scale>
          <a:sx n="111" d="100"/>
          <a:sy n="111" d="100"/>
        </p:scale>
        <p:origin x="1782" y="10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9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3" Type="http://schemas.openxmlformats.org/officeDocument/2006/relationships/slide" Target="slides/slide3.xml"/><Relationship Id="rId21" Type="http://schemas.openxmlformats.org/officeDocument/2006/relationships/slide" Target="slides/slide21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AF56501-E21B-4CA3-9621-57F669E716AA}" type="datetimeFigureOut">
              <a:rPr kumimoji="1" lang="ja-JP" altLang="en-US" smtClean="0"/>
              <a:t>2017/11/12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4224AED-27D2-4369-927F-464A3A854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67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20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291" y="1759791"/>
            <a:ext cx="7712368" cy="701731"/>
          </a:xfrm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291" y="4021138"/>
            <a:ext cx="4905510" cy="42473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5B71-65AB-43FC-BB09-B0F1158D73E0}" type="datetime1">
              <a:rPr kumimoji="1" lang="ja-JP" altLang="en-US" smtClean="0"/>
              <a:t>2017/11/12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122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2"/>
            <a:ext cx="9144000" cy="9521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343403" cy="59093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1428" y="1094354"/>
            <a:ext cx="3937296" cy="2010807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 baseline="0">
                <a:latin typeface="Times New Roman" panose="02020603050405020304" pitchFamily="18" charset="0"/>
              </a:defRPr>
            </a:lvl1pPr>
            <a:lvl2pPr marL="685800" indent="-228600">
              <a:buFont typeface="Arial" panose="020B0604020202020204" pitchFamily="34" charset="0"/>
              <a:buChar char="•"/>
              <a:defRPr baseline="0">
                <a:latin typeface="Times New Roman" panose="02020603050405020304" pitchFamily="18" charset="0"/>
              </a:defRPr>
            </a:lvl2pPr>
            <a:lvl3pPr marL="1143000" indent="-228600">
              <a:buFont typeface="メイリオ" panose="020B0604030504040204" pitchFamily="50" charset="-128"/>
              <a:buChar char="⁃"/>
              <a:defRPr baseline="0">
                <a:latin typeface="Times New Roman" panose="02020603050405020304" pitchFamily="18" charset="0"/>
              </a:defRPr>
            </a:lvl3pPr>
            <a:lvl4pPr>
              <a:defRPr baseline="0">
                <a:latin typeface="Times New Roman" panose="02020603050405020304" pitchFamily="18" charset="0"/>
              </a:defRPr>
            </a:lvl4pPr>
            <a:lvl5pPr>
              <a:defRPr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ja-JP" altLang="en-US" dirty="0" smtClean="0"/>
              <a:t> 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88C1-1192-472F-BEAF-5332750DAAD0}" type="datetime1">
              <a:rPr kumimoji="1" lang="ja-JP" altLang="en-US" smtClean="0"/>
              <a:t>2017/11/12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0070" y="37379"/>
            <a:ext cx="615874" cy="400110"/>
          </a:xfrm>
        </p:spPr>
        <p:txBody>
          <a:bodyPr/>
          <a:lstStyle>
            <a:lvl1pPr>
              <a:defRPr sz="2000"/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832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30" y="258023"/>
            <a:ext cx="5319085" cy="5909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30" y="1477282"/>
            <a:ext cx="3876382" cy="201080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62CB61B-0CA0-4BF9-B65F-F4146E3C1BAC}" type="datetime1">
              <a:rPr lang="ja-JP" altLang="en-US" smtClean="0"/>
              <a:t>2017/11/12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7864" y="23740"/>
            <a:ext cx="572594" cy="369332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8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633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baseline="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datachemeng.com/modelvalidation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06291" y="2219383"/>
            <a:ext cx="8100294" cy="1754326"/>
          </a:xfrm>
        </p:spPr>
        <p:txBody>
          <a:bodyPr/>
          <a:lstStyle/>
          <a:p>
            <a:r>
              <a:rPr lang="ja-JP" altLang="en-US" sz="4000" dirty="0" smtClean="0"/>
              <a:t>スペクトル・時系列データの前処理方法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en-US" altLang="ja-JP" sz="4000" dirty="0"/>
              <a:t/>
            </a:r>
            <a:br>
              <a:rPr lang="en-US" altLang="ja-JP" sz="4000" dirty="0"/>
            </a:br>
            <a:r>
              <a:rPr lang="ja-JP" altLang="en-US" sz="4000" dirty="0" smtClean="0"/>
              <a:t>～</a:t>
            </a:r>
            <a:r>
              <a:rPr lang="ja-JP" altLang="en-US" sz="4000" dirty="0" smtClean="0"/>
              <a:t>平滑化 </a:t>
            </a:r>
            <a:r>
              <a:rPr lang="en-US" altLang="ja-JP" sz="4000" dirty="0" smtClean="0"/>
              <a:t>(</a:t>
            </a:r>
            <a:r>
              <a:rPr lang="ja-JP" altLang="en-US" sz="4000" dirty="0" smtClean="0"/>
              <a:t>スムージング</a:t>
            </a:r>
            <a:r>
              <a:rPr lang="en-US" altLang="ja-JP" sz="4000" dirty="0" smtClean="0"/>
              <a:t>) </a:t>
            </a:r>
            <a:r>
              <a:rPr lang="ja-JP" altLang="en-US" sz="4000" dirty="0" smtClean="0"/>
              <a:t>と微分～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8571406" y="9226"/>
            <a:ext cx="572594" cy="369332"/>
          </a:xfrm>
        </p:spPr>
        <p:txBody>
          <a:bodyPr/>
          <a:lstStyle/>
          <a:p>
            <a:fld id="{5C10DD59-6834-4B70-81E7-829F7F51B488}" type="slidenum">
              <a:rPr kumimoji="1" lang="ja-JP" altLang="en-US" smtClean="0"/>
              <a:t>0</a:t>
            </a:fld>
            <a:endParaRPr kumimoji="1" lang="ja-JP" altLang="en-US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706291" y="5216892"/>
            <a:ext cx="4599336" cy="885371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/>
              <a:t>明治大学 理工学部 応用化学科</a:t>
            </a:r>
            <a:endParaRPr lang="en-US" altLang="ja-JP" dirty="0" smtClean="0"/>
          </a:p>
          <a:p>
            <a:r>
              <a:rPr lang="ja-JP" altLang="en-US" dirty="0" smtClean="0"/>
              <a:t>データ化学工学研究室  金子 弘昌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64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268336" cy="590931"/>
          </a:xfrm>
        </p:spPr>
        <p:txBody>
          <a:bodyPr/>
          <a:lstStyle/>
          <a:p>
            <a:r>
              <a:rPr kumimoji="1" lang="ja-JP" altLang="en-US" dirty="0" smtClean="0"/>
              <a:t>指数加重移動平均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スペクトルデータ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565165" cy="1818447"/>
          </a:xfrm>
        </p:spPr>
        <p:txBody>
          <a:bodyPr/>
          <a:lstStyle/>
          <a:p>
            <a:r>
              <a:rPr kumimoji="1" lang="ja-JP" altLang="en-US" dirty="0" smtClean="0"/>
              <a:t>ある波長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波数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の前後</a:t>
            </a:r>
            <a:r>
              <a:rPr lang="en-US" altLang="ja-JP" dirty="0" smtClean="0"/>
              <a:t> </a:t>
            </a:r>
            <a:r>
              <a:rPr lang="en-US" altLang="ja-JP" i="1" dirty="0" smtClean="0"/>
              <a:t>n</a:t>
            </a:r>
            <a:r>
              <a:rPr lang="en-US" altLang="ja-JP" dirty="0" smtClean="0"/>
              <a:t> </a:t>
            </a:r>
            <a:r>
              <a:rPr lang="ja-JP" altLang="en-US" dirty="0" smtClean="0"/>
              <a:t>点での強度 </a:t>
            </a:r>
            <a:r>
              <a:rPr lang="en-US" altLang="ja-JP" dirty="0" smtClean="0"/>
              <a:t>(</a:t>
            </a:r>
            <a:r>
              <a:rPr lang="ja-JP" altLang="en-US" dirty="0" smtClean="0"/>
              <a:t>吸光度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について、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対象の波長から離れるにつれて、</a:t>
            </a:r>
            <a:r>
              <a:rPr lang="ja-JP" altLang="en-US" dirty="0" smtClean="0">
                <a:solidFill>
                  <a:srgbClr val="0000FF"/>
                </a:solidFill>
              </a:rPr>
              <a:t>指数関数的に重みが小さくなる</a:t>
            </a:r>
            <a:r>
              <a:rPr lang="en-US" altLang="ja-JP" dirty="0" smtClean="0">
                <a:solidFill>
                  <a:srgbClr val="0000FF"/>
                </a:solidFill>
              </a:rPr>
              <a:t/>
            </a:r>
            <a:br>
              <a:rPr lang="en-US" altLang="ja-JP" dirty="0" smtClean="0">
                <a:solidFill>
                  <a:srgbClr val="0000FF"/>
                </a:solidFill>
              </a:rPr>
            </a:br>
            <a:r>
              <a:rPr lang="ja-JP" altLang="en-US" dirty="0" smtClean="0">
                <a:solidFill>
                  <a:srgbClr val="0000FF"/>
                </a:solidFill>
              </a:rPr>
              <a:t>加重平均</a:t>
            </a:r>
            <a:r>
              <a:rPr lang="ja-JP" altLang="en-US" dirty="0" smtClean="0"/>
              <a:t>の値を、平滑化後の値にする</a:t>
            </a:r>
            <a:endParaRPr lang="en-US" altLang="ja-JP" dirty="0" smtClean="0"/>
          </a:p>
          <a:p>
            <a:pPr lvl="1"/>
            <a:r>
              <a:rPr lang="ja-JP" altLang="en-US" dirty="0"/>
              <a:t>波長</a:t>
            </a:r>
            <a:r>
              <a:rPr lang="ja-JP" altLang="en-US" dirty="0" smtClean="0"/>
              <a:t>からある程度離れると、重みはほぼ </a:t>
            </a:r>
            <a:r>
              <a:rPr lang="en-US" altLang="ja-JP" dirty="0" smtClean="0"/>
              <a:t>0 </a:t>
            </a:r>
            <a:r>
              <a:rPr lang="ja-JP" altLang="en-US" dirty="0" smtClean="0"/>
              <a:t>になるため、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窓枠をある程度大きくしておけば、細かい数字は気にしなくてよい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9</a:t>
            </a:fld>
            <a:endParaRPr lang="ja-JP" altLang="en-US"/>
          </a:p>
        </p:txBody>
      </p:sp>
      <p:graphicFrame>
        <p:nvGraphicFramePr>
          <p:cNvPr id="23" name="オブジェクト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548680"/>
              </p:ext>
            </p:extLst>
          </p:nvPr>
        </p:nvGraphicFramePr>
        <p:xfrm>
          <a:off x="519453" y="4596470"/>
          <a:ext cx="6084888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3" name="Equation" r:id="rId3" imgW="2946240" imgH="419040" progId="Equation.DSMT4">
                  <p:embed/>
                </p:oleObj>
              </mc:Choice>
              <mc:Fallback>
                <p:oleObj name="Equation" r:id="rId3" imgW="2946240" imgH="419040" progId="Equation.DSMT4">
                  <p:embed/>
                  <p:pic>
                    <p:nvPicPr>
                      <p:cNvPr id="23" name="オブジェクト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53" y="4596470"/>
                        <a:ext cx="6084888" cy="869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正方形/長方形 13"/>
          <p:cNvSpPr>
            <a:spLocks noChangeArrowheads="1"/>
          </p:cNvSpPr>
          <p:nvPr/>
        </p:nvSpPr>
        <p:spPr bwMode="auto">
          <a:xfrm>
            <a:off x="181428" y="3569666"/>
            <a:ext cx="8029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ある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波長 </a:t>
            </a:r>
            <a:r>
              <a:rPr lang="en-US" altLang="ja-JP" sz="2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における強度を </a:t>
            </a:r>
            <a:r>
              <a:rPr lang="en-US" altLang="ja-JP" sz="2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lang="en-US" altLang="ja-JP" sz="2400" i="1" baseline="-250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とし、平滑化後の値を </a:t>
            </a:r>
            <a:r>
              <a:rPr lang="en-US" altLang="ja-JP" sz="2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lang="en-US" altLang="ja-JP" sz="2400" baseline="-25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S,</a:t>
            </a:r>
            <a:r>
              <a:rPr lang="en-US" altLang="ja-JP" sz="2400" i="1" baseline="-25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とすると、</a:t>
            </a:r>
            <a:endParaRPr lang="en-US" altLang="ja-JP" sz="2400" dirty="0">
              <a:solidFill>
                <a:prstClr val="black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正方形/長方形 13"/>
          <p:cNvSpPr>
            <a:spLocks noChangeArrowheads="1"/>
          </p:cNvSpPr>
          <p:nvPr/>
        </p:nvSpPr>
        <p:spPr bwMode="auto">
          <a:xfrm>
            <a:off x="181428" y="6031560"/>
            <a:ext cx="30267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 </a:t>
            </a:r>
            <a:r>
              <a:rPr lang="ja-JP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平滑化係数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とよぶ</a:t>
            </a:r>
            <a:endParaRPr lang="en-US" altLang="ja-JP" sz="2400" dirty="0">
              <a:solidFill>
                <a:prstClr val="black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00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899646" cy="590931"/>
          </a:xfrm>
        </p:spPr>
        <p:txBody>
          <a:bodyPr/>
          <a:lstStyle/>
          <a:p>
            <a:r>
              <a:rPr kumimoji="1" lang="ja-JP" altLang="en-US" dirty="0" smtClean="0"/>
              <a:t>指数加重移動平均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時系列データ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565165" cy="1818447"/>
          </a:xfrm>
        </p:spPr>
        <p:txBody>
          <a:bodyPr/>
          <a:lstStyle/>
          <a:p>
            <a:r>
              <a:rPr lang="ja-JP" altLang="en-US" dirty="0"/>
              <a:t>現在時刻の値を含めて、過去 </a:t>
            </a:r>
            <a:r>
              <a:rPr lang="en-US" altLang="ja-JP" i="1" dirty="0"/>
              <a:t>n</a:t>
            </a:r>
            <a:r>
              <a:rPr lang="en-US" altLang="ja-JP" dirty="0"/>
              <a:t> </a:t>
            </a:r>
            <a:r>
              <a:rPr lang="ja-JP" altLang="en-US" dirty="0"/>
              <a:t>点でのプロセス変数</a:t>
            </a:r>
            <a:r>
              <a:rPr lang="ja-JP" altLang="en-US" dirty="0" smtClean="0"/>
              <a:t>の値について、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現在時刻から離れるにつれて、</a:t>
            </a:r>
            <a:r>
              <a:rPr lang="ja-JP" altLang="en-US" dirty="0">
                <a:solidFill>
                  <a:srgbClr val="0000FF"/>
                </a:solidFill>
              </a:rPr>
              <a:t>指数関数的に</a:t>
            </a:r>
            <a:r>
              <a:rPr lang="ja-JP" altLang="en-US" dirty="0" smtClean="0">
                <a:solidFill>
                  <a:srgbClr val="0000FF"/>
                </a:solidFill>
              </a:rPr>
              <a:t>重みが小さくなる</a:t>
            </a:r>
            <a:r>
              <a:rPr lang="en-US" altLang="ja-JP" dirty="0" smtClean="0">
                <a:solidFill>
                  <a:srgbClr val="0000FF"/>
                </a:solidFill>
              </a:rPr>
              <a:t/>
            </a:r>
            <a:br>
              <a:rPr lang="en-US" altLang="ja-JP" dirty="0" smtClean="0">
                <a:solidFill>
                  <a:srgbClr val="0000FF"/>
                </a:solidFill>
              </a:rPr>
            </a:br>
            <a:r>
              <a:rPr lang="ja-JP" altLang="en-US" dirty="0" smtClean="0">
                <a:solidFill>
                  <a:srgbClr val="0000FF"/>
                </a:solidFill>
              </a:rPr>
              <a:t>加重平均</a:t>
            </a:r>
            <a:r>
              <a:rPr lang="ja-JP" altLang="en-US" dirty="0" smtClean="0"/>
              <a:t>の値を、平滑化後の値にする</a:t>
            </a:r>
            <a:endParaRPr lang="en-US" altLang="ja-JP" dirty="0" smtClean="0"/>
          </a:p>
          <a:p>
            <a:pPr lvl="1"/>
            <a:r>
              <a:rPr lang="ja-JP" altLang="en-US" dirty="0"/>
              <a:t>波長からある程度離れると、重みはほぼ </a:t>
            </a:r>
            <a:r>
              <a:rPr lang="en-US" altLang="ja-JP" dirty="0"/>
              <a:t>0 </a:t>
            </a:r>
            <a:r>
              <a:rPr lang="ja-JP" altLang="en-US" dirty="0"/>
              <a:t>になるため、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窓枠をある程度大きくしておけば、細かい数字は気にしなくて</a:t>
            </a:r>
            <a:r>
              <a:rPr lang="ja-JP" altLang="en-US" dirty="0" smtClean="0"/>
              <a:t>よい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10</a:t>
            </a:fld>
            <a:endParaRPr lang="ja-JP" altLang="en-US"/>
          </a:p>
        </p:txBody>
      </p:sp>
      <p:sp>
        <p:nvSpPr>
          <p:cNvPr id="24" name="正方形/長方形 13"/>
          <p:cNvSpPr>
            <a:spLocks noChangeArrowheads="1"/>
          </p:cNvSpPr>
          <p:nvPr/>
        </p:nvSpPr>
        <p:spPr bwMode="auto">
          <a:xfrm>
            <a:off x="280328" y="3418566"/>
            <a:ext cx="58240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ある時刻 </a:t>
            </a:r>
            <a:r>
              <a:rPr lang="en-US" altLang="ja-JP" sz="2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t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におけるプロセス変数の値を </a:t>
            </a:r>
            <a:r>
              <a:rPr lang="en-US" altLang="ja-JP" sz="2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lang="en-US" altLang="ja-JP" sz="2400" i="1" baseline="-25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t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とし、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平滑化後の値を </a:t>
            </a:r>
            <a:r>
              <a:rPr lang="en-US" altLang="ja-JP" sz="2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lang="en-US" altLang="ja-JP" sz="2400" baseline="-25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S,</a:t>
            </a:r>
            <a:r>
              <a:rPr lang="en-US" altLang="ja-JP" sz="2400" i="1" baseline="-25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t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とすると、</a:t>
            </a:r>
            <a:endParaRPr lang="en-US" altLang="ja-JP" sz="2400" dirty="0">
              <a:solidFill>
                <a:prstClr val="black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正方形/長方形 13"/>
          <p:cNvSpPr>
            <a:spLocks noChangeArrowheads="1"/>
          </p:cNvSpPr>
          <p:nvPr/>
        </p:nvSpPr>
        <p:spPr bwMode="auto">
          <a:xfrm>
            <a:off x="280328" y="5983832"/>
            <a:ext cx="30267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 </a:t>
            </a:r>
            <a:r>
              <a:rPr lang="ja-JP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平滑化係数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とよぶ</a:t>
            </a:r>
            <a:endParaRPr lang="en-US" altLang="ja-JP" sz="2400" dirty="0">
              <a:solidFill>
                <a:prstClr val="black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187696"/>
              </p:ext>
            </p:extLst>
          </p:nvPr>
        </p:nvGraphicFramePr>
        <p:xfrm>
          <a:off x="701255" y="4722998"/>
          <a:ext cx="617061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4" name="Equation" r:id="rId3" imgW="2616120" imgH="330120" progId="Equation.DSMT4">
                  <p:embed/>
                </p:oleObj>
              </mc:Choice>
              <mc:Fallback>
                <p:oleObj name="Equation" r:id="rId3" imgW="2616120" imgH="330120" progId="Equation.DSMT4">
                  <p:embed/>
                  <p:pic>
                    <p:nvPicPr>
                      <p:cNvPr id="9" name="オブジェクト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255" y="4722998"/>
                        <a:ext cx="6170613" cy="787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935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107996" cy="590931"/>
          </a:xfrm>
        </p:spPr>
        <p:txBody>
          <a:bodyPr/>
          <a:lstStyle/>
          <a:p>
            <a:r>
              <a:rPr kumimoji="1" lang="ja-JP" altLang="en-US" dirty="0" smtClean="0"/>
              <a:t>微分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925568" cy="2599686"/>
          </a:xfrm>
        </p:spPr>
        <p:txBody>
          <a:bodyPr/>
          <a:lstStyle/>
          <a:p>
            <a:r>
              <a:rPr kumimoji="1" lang="ja-JP" altLang="en-US" dirty="0" smtClean="0"/>
              <a:t>隣の波長・時刻における値との差分をとることで、一次微分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一次微分の値について、隣</a:t>
            </a:r>
            <a:r>
              <a:rPr lang="ja-JP" altLang="en-US" dirty="0"/>
              <a:t>の波長・時刻における値との差分</a:t>
            </a:r>
            <a:r>
              <a:rPr lang="ja-JP" altLang="en-US" dirty="0" smtClean="0"/>
              <a:t>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とる</a:t>
            </a:r>
            <a:r>
              <a:rPr lang="ja-JP" altLang="en-US" dirty="0"/>
              <a:t>ことで</a:t>
            </a:r>
            <a:r>
              <a:rPr lang="ja-JP" altLang="en-US" dirty="0" smtClean="0"/>
              <a:t>、二次微分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・・・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275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616042" cy="590931"/>
          </a:xfrm>
        </p:spPr>
        <p:txBody>
          <a:bodyPr/>
          <a:lstStyle/>
          <a:p>
            <a:r>
              <a:rPr lang="en-US" altLang="ja-JP" dirty="0" err="1"/>
              <a:t>Savitzky-Golay</a:t>
            </a:r>
            <a:r>
              <a:rPr lang="en-US" altLang="ja-JP" dirty="0"/>
              <a:t> (SG) </a:t>
            </a:r>
            <a:r>
              <a:rPr lang="ja-JP" altLang="en-US" dirty="0"/>
              <a:t>法 </a:t>
            </a:r>
            <a:r>
              <a:rPr lang="en-US" altLang="ja-JP" dirty="0"/>
              <a:t>[1,2]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549135" cy="3725122"/>
          </a:xfrm>
        </p:spPr>
        <p:txBody>
          <a:bodyPr/>
          <a:lstStyle/>
          <a:p>
            <a:r>
              <a:rPr lang="ja-JP" altLang="en-US" dirty="0" smtClean="0"/>
              <a:t>データ</a:t>
            </a:r>
            <a:r>
              <a:rPr lang="ja-JP" altLang="en-US" dirty="0"/>
              <a:t>の</a:t>
            </a:r>
            <a:r>
              <a:rPr lang="ja-JP" altLang="en-US" dirty="0" smtClean="0"/>
              <a:t>平滑化と微分とを</a:t>
            </a:r>
            <a:r>
              <a:rPr lang="ja-JP" altLang="en-US" dirty="0"/>
              <a:t>同時に行う</a:t>
            </a:r>
            <a:r>
              <a:rPr lang="ja-JP" altLang="en-US" dirty="0" smtClean="0"/>
              <a:t>方法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窓枠のデータを</a:t>
            </a:r>
            <a:r>
              <a:rPr lang="ja-JP" altLang="en-US" dirty="0"/>
              <a:t>多項式</a:t>
            </a:r>
            <a:r>
              <a:rPr lang="ja-JP" altLang="en-US" dirty="0" smtClean="0"/>
              <a:t>で近似して、多項式の計算値を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平滑化後の値とする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多項式の微分係数を微分後の値とする</a:t>
            </a:r>
            <a:endParaRPr lang="en-US" altLang="ja-JP" dirty="0"/>
          </a:p>
          <a:p>
            <a:pPr lvl="2"/>
            <a:r>
              <a:rPr lang="ja-JP" altLang="en-US" dirty="0" smtClean="0"/>
              <a:t>波長や時刻ごとに計算</a:t>
            </a:r>
            <a:endParaRPr lang="en-US" altLang="ja-JP" dirty="0" smtClean="0"/>
          </a:p>
          <a:p>
            <a:pPr lvl="2"/>
            <a:endParaRPr lang="en-US" altLang="ja-JP" dirty="0"/>
          </a:p>
          <a:p>
            <a:r>
              <a:rPr lang="ja-JP" altLang="en-US" dirty="0"/>
              <a:t>スペクトル解析の分野における前処理の方法として一般的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時系列データ</a:t>
            </a:r>
            <a:r>
              <a:rPr lang="ja-JP" altLang="en-US" dirty="0" smtClean="0"/>
              <a:t>に用いられる例はあまりないが、効果は確認済み </a:t>
            </a:r>
            <a:r>
              <a:rPr lang="en-US" altLang="ja-JP" dirty="0" smtClean="0"/>
              <a:t>[3,4]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12</a:t>
            </a:fld>
            <a:endParaRPr lang="ja-JP" altLang="en-US"/>
          </a:p>
        </p:txBody>
      </p:sp>
      <p:sp>
        <p:nvSpPr>
          <p:cNvPr id="5" name="フッター プレースホルダー 4"/>
          <p:cNvSpPr txBox="1">
            <a:spLocks/>
          </p:cNvSpPr>
          <p:nvPr/>
        </p:nvSpPr>
        <p:spPr>
          <a:xfrm>
            <a:off x="1683047" y="5667911"/>
            <a:ext cx="7465698" cy="95410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ja-JP"/>
            </a:defPPr>
            <a:lvl1pPr marL="0" algn="ctr" defTabSz="914400" rtl="0" eaLnBrk="1" latinLnBrk="0" hangingPunct="1"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[1]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A. </a:t>
            </a:r>
            <a:r>
              <a:rPr lang="en-US" altLang="ja-JP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Savitzky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, M.J.E. </a:t>
            </a:r>
            <a:r>
              <a:rPr lang="en-US" altLang="ja-JP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Golay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, Anal. Chem. 36, 1627-1639, 1964.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[2</a:t>
            </a:r>
            <a:r>
              <a:rPr lang="en-US" altLang="ja-JP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  <a:r>
              <a:rPr lang="zh-TW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吉村 </a:t>
            </a:r>
            <a:r>
              <a:rPr lang="zh-TW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季織</a:t>
            </a:r>
            <a:r>
              <a:rPr lang="en-US" altLang="zh-TW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 </a:t>
            </a:r>
            <a:r>
              <a:rPr lang="zh-TW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高柳 正夫</a:t>
            </a:r>
            <a:r>
              <a:rPr lang="en-US" altLang="zh-TW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 Journal of Computer Chemistry, Japan</a:t>
            </a:r>
            <a:r>
              <a:rPr lang="en-US" altLang="zh-TW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 11</a:t>
            </a:r>
            <a:r>
              <a:rPr lang="en-US" altLang="zh-TW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 149-158, </a:t>
            </a:r>
            <a:r>
              <a:rPr lang="en-US" altLang="zh-TW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2012</a:t>
            </a:r>
            <a:r>
              <a:rPr lang="en-US" altLang="zh-TW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zh-TW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zh-TW" dirty="0">
                <a:latin typeface="Meiryo UI" panose="020B0604030504040204" pitchFamily="50" charset="-128"/>
                <a:ea typeface="Meiryo UI" panose="020B0604030504040204" pitchFamily="50" charset="-128"/>
              </a:rPr>
              <a:t>[3] </a:t>
            </a:r>
            <a:r>
              <a:rPr lang="en-US" altLang="zh-TW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H</a:t>
            </a:r>
            <a:r>
              <a:rPr lang="en-US" altLang="zh-TW" dirty="0">
                <a:latin typeface="Meiryo UI" panose="020B0604030504040204" pitchFamily="50" charset="-128"/>
                <a:ea typeface="Meiryo UI" panose="020B0604030504040204" pitchFamily="50" charset="-128"/>
              </a:rPr>
              <a:t>. Kaneko, K. </a:t>
            </a:r>
            <a:r>
              <a:rPr lang="en-US" altLang="zh-TW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Funatsu</a:t>
            </a:r>
            <a:r>
              <a:rPr lang="en-US" altLang="zh-TW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 Ind. Eng. Chem. Res., 54, </a:t>
            </a:r>
            <a:r>
              <a:rPr lang="en-US" altLang="zh-TW" dirty="0">
                <a:latin typeface="Meiryo UI" panose="020B0604030504040204" pitchFamily="50" charset="-128"/>
                <a:ea typeface="Meiryo UI" panose="020B0604030504040204" pitchFamily="50" charset="-128"/>
              </a:rPr>
              <a:t>12630-12638, 2015. </a:t>
            </a:r>
            <a:endParaRPr lang="en-US" altLang="zh-TW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en-US" altLang="zh-TW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[4</a:t>
            </a:r>
            <a:r>
              <a:rPr lang="en-US" altLang="zh-TW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  <a:r>
              <a:rPr lang="en-US" altLang="zh-TW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H. </a:t>
            </a:r>
            <a:r>
              <a:rPr lang="en-US" altLang="zh-TW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Kaneko, K. </a:t>
            </a:r>
            <a:r>
              <a:rPr lang="en-US" altLang="zh-TW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Funatsu</a:t>
            </a:r>
            <a:r>
              <a:rPr lang="en-US" altLang="zh-TW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 </a:t>
            </a:r>
            <a:r>
              <a:rPr lang="en-US" altLang="zh-TW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J. Chem. Eng. </a:t>
            </a:r>
            <a:r>
              <a:rPr lang="en-US" altLang="zh-TW" dirty="0" err="1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Jpn</a:t>
            </a:r>
            <a:r>
              <a:rPr lang="en-US" altLang="zh-TW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., 50, </a:t>
            </a:r>
            <a:r>
              <a:rPr lang="en-US" altLang="zh-TW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422-429, 2017</a:t>
            </a:r>
            <a:endParaRPr lang="en-US" altLang="zh-TW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645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114681" cy="590931"/>
          </a:xfrm>
        </p:spPr>
        <p:txBody>
          <a:bodyPr/>
          <a:lstStyle/>
          <a:p>
            <a:r>
              <a:rPr lang="en-US" altLang="ja-JP" dirty="0"/>
              <a:t>SG</a:t>
            </a:r>
            <a:r>
              <a:rPr lang="ja-JP" altLang="en-US" dirty="0"/>
              <a:t>法の例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13</a:t>
            </a:fld>
            <a:endParaRPr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049" y="893760"/>
            <a:ext cx="3835579" cy="28800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8004" y="893760"/>
            <a:ext cx="3835579" cy="28800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049" y="3874163"/>
            <a:ext cx="3835579" cy="288000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8004" y="3874163"/>
            <a:ext cx="3835579" cy="2880000"/>
          </a:xfrm>
          <a:prstGeom prst="rect">
            <a:avLst/>
          </a:prstGeom>
        </p:spPr>
      </p:pic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2168225" y="2829402"/>
            <a:ext cx="1914307" cy="461665"/>
          </a:xfrm>
          <a:prstGeom prst="rect">
            <a:avLst/>
          </a:prstGeom>
          <a:solidFill>
            <a:srgbClr val="FFFFCC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元のスペクトル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6779275" y="2829402"/>
            <a:ext cx="1220206" cy="461665"/>
          </a:xfrm>
          <a:prstGeom prst="rect">
            <a:avLst/>
          </a:prstGeom>
          <a:solidFill>
            <a:srgbClr val="FFFFCC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SG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法後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916824" y="5834688"/>
            <a:ext cx="2092240" cy="461665"/>
          </a:xfrm>
          <a:prstGeom prst="rect">
            <a:avLst/>
          </a:prstGeom>
          <a:solidFill>
            <a:srgbClr val="FFFFCC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SG (1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次微分</a:t>
            </a: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)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977932" y="4135071"/>
            <a:ext cx="2092240" cy="461665"/>
          </a:xfrm>
          <a:prstGeom prst="rect">
            <a:avLst/>
          </a:prstGeom>
          <a:solidFill>
            <a:srgbClr val="FFFFCC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SG (2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次微分</a:t>
            </a: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)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771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666662" cy="590931"/>
          </a:xfrm>
        </p:spPr>
        <p:txBody>
          <a:bodyPr/>
          <a:lstStyle/>
          <a:p>
            <a:r>
              <a:rPr lang="en-US" altLang="ja-JP" dirty="0" smtClean="0"/>
              <a:t>SG</a:t>
            </a:r>
            <a:r>
              <a:rPr lang="ja-JP" altLang="en-US" dirty="0" smtClean="0"/>
              <a:t>法 </a:t>
            </a:r>
            <a:r>
              <a:rPr lang="en-US" altLang="ja-JP" dirty="0" smtClean="0"/>
              <a:t>(</a:t>
            </a:r>
            <a:r>
              <a:rPr lang="ja-JP" altLang="en-US" dirty="0" smtClean="0"/>
              <a:t>スペクトルデータ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14</a:t>
            </a:fld>
            <a:endParaRPr lang="ja-JP" altLang="en-US"/>
          </a:p>
        </p:txBody>
      </p:sp>
      <p:sp>
        <p:nvSpPr>
          <p:cNvPr id="5" name="Oval 13"/>
          <p:cNvSpPr>
            <a:spLocks noChangeArrowheads="1"/>
          </p:cNvSpPr>
          <p:nvPr/>
        </p:nvSpPr>
        <p:spPr bwMode="auto">
          <a:xfrm>
            <a:off x="2601372" y="3508044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6" name="Oval 13"/>
          <p:cNvSpPr>
            <a:spLocks noChangeArrowheads="1"/>
          </p:cNvSpPr>
          <p:nvPr/>
        </p:nvSpPr>
        <p:spPr bwMode="auto">
          <a:xfrm>
            <a:off x="3072697" y="3107806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7" name="Oval 13"/>
          <p:cNvSpPr>
            <a:spLocks noChangeArrowheads="1"/>
          </p:cNvSpPr>
          <p:nvPr/>
        </p:nvSpPr>
        <p:spPr bwMode="auto">
          <a:xfrm>
            <a:off x="3544022" y="2837218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8" name="Oval 13"/>
          <p:cNvSpPr>
            <a:spLocks noChangeArrowheads="1"/>
          </p:cNvSpPr>
          <p:nvPr/>
        </p:nvSpPr>
        <p:spPr bwMode="auto">
          <a:xfrm>
            <a:off x="4015347" y="2538191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9" name="Oval 13"/>
          <p:cNvSpPr>
            <a:spLocks noChangeArrowheads="1"/>
          </p:cNvSpPr>
          <p:nvPr/>
        </p:nvSpPr>
        <p:spPr bwMode="auto">
          <a:xfrm>
            <a:off x="4486672" y="2193058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4957997" y="2372090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5429322" y="2857285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2" name="Oval 13"/>
          <p:cNvSpPr>
            <a:spLocks noChangeArrowheads="1"/>
          </p:cNvSpPr>
          <p:nvPr/>
        </p:nvSpPr>
        <p:spPr bwMode="auto">
          <a:xfrm>
            <a:off x="5900647" y="3102478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6371972" y="3364044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843297" y="3477095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7314623" y="3508044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6" name="Oval 13"/>
          <p:cNvSpPr>
            <a:spLocks noChangeArrowheads="1"/>
          </p:cNvSpPr>
          <p:nvPr/>
        </p:nvSpPr>
        <p:spPr bwMode="auto">
          <a:xfrm>
            <a:off x="2130047" y="3735031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7" name="フリーフォーム 16"/>
          <p:cNvSpPr/>
          <p:nvPr/>
        </p:nvSpPr>
        <p:spPr>
          <a:xfrm>
            <a:off x="3080216" y="2366803"/>
            <a:ext cx="2944975" cy="963319"/>
          </a:xfrm>
          <a:custGeom>
            <a:avLst/>
            <a:gdLst>
              <a:gd name="connsiteX0" fmla="*/ 0 w 4075889"/>
              <a:gd name="connsiteY0" fmla="*/ 1468944 h 1468944"/>
              <a:gd name="connsiteX1" fmla="*/ 1974715 w 4075889"/>
              <a:gd name="connsiteY1" fmla="*/ 68 h 1468944"/>
              <a:gd name="connsiteX2" fmla="*/ 4075889 w 4075889"/>
              <a:gd name="connsiteY2" fmla="*/ 1420306 h 146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89" h="1468944">
                <a:moveTo>
                  <a:pt x="0" y="1468944"/>
                </a:moveTo>
                <a:cubicBezTo>
                  <a:pt x="647700" y="738559"/>
                  <a:pt x="1295400" y="8174"/>
                  <a:pt x="1974715" y="68"/>
                </a:cubicBezTo>
                <a:cubicBezTo>
                  <a:pt x="2654030" y="-8038"/>
                  <a:pt x="3364959" y="706134"/>
                  <a:pt x="4075889" y="1420306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 flipH="1" flipV="1">
            <a:off x="1491492" y="1539196"/>
            <a:ext cx="0" cy="3636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 rot="5400000" flipV="1">
            <a:off x="4474706" y="1716840"/>
            <a:ext cx="0" cy="642504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90000" tIns="46800" rIns="90000" bIns="46800" anchor="ctr">
            <a:no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20" name="正方形/長方形 13"/>
          <p:cNvSpPr>
            <a:spLocks noChangeArrowheads="1"/>
          </p:cNvSpPr>
          <p:nvPr/>
        </p:nvSpPr>
        <p:spPr bwMode="auto">
          <a:xfrm>
            <a:off x="6895667" y="5053113"/>
            <a:ext cx="12586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 : 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波長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13"/>
          <p:cNvSpPr>
            <a:spLocks noChangeArrowheads="1"/>
          </p:cNvSpPr>
          <p:nvPr/>
        </p:nvSpPr>
        <p:spPr bwMode="auto">
          <a:xfrm>
            <a:off x="248445" y="1406358"/>
            <a:ext cx="80021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x: 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強度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4563313" y="2265058"/>
            <a:ext cx="0" cy="2808476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ash"/>
            <a:round/>
            <a:headEnd/>
            <a:tailEnd type="none" w="med" len="med"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25" name="正方形/長方形 13"/>
          <p:cNvSpPr>
            <a:spLocks noChangeArrowheads="1"/>
          </p:cNvSpPr>
          <p:nvPr/>
        </p:nvSpPr>
        <p:spPr bwMode="auto">
          <a:xfrm>
            <a:off x="3889915" y="1135585"/>
            <a:ext cx="404437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 = t 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の多項式</a:t>
            </a:r>
            <a:endParaRPr lang="en-US" altLang="ja-JP" sz="2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= a</a:t>
            </a:r>
            <a:r>
              <a:rPr lang="en-US" altLang="ja-JP" sz="2400" baseline="-25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</a:t>
            </a:r>
            <a:r>
              <a:rPr lang="en-US" altLang="ja-JP" sz="2400" baseline="30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+ a</a:t>
            </a:r>
            <a:r>
              <a:rPr lang="en-US" altLang="ja-JP" sz="2400" baseline="-25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 + a</a:t>
            </a:r>
            <a:r>
              <a:rPr lang="en-US" altLang="ja-JP" sz="2400" baseline="-25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(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例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Oval 13"/>
          <p:cNvSpPr>
            <a:spLocks noChangeArrowheads="1"/>
          </p:cNvSpPr>
          <p:nvPr/>
        </p:nvSpPr>
        <p:spPr bwMode="auto">
          <a:xfrm>
            <a:off x="4486672" y="2292095"/>
            <a:ext cx="144000" cy="144000"/>
          </a:xfrm>
          <a:prstGeom prst="ellipse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29" name="右中かっこ 28"/>
          <p:cNvSpPr/>
          <p:nvPr/>
        </p:nvSpPr>
        <p:spPr bwMode="auto">
          <a:xfrm rot="5400000">
            <a:off x="4385202" y="2213432"/>
            <a:ext cx="346940" cy="2971949"/>
          </a:xfrm>
          <a:prstGeom prst="rightBrace">
            <a:avLst>
              <a:gd name="adj1" fmla="val 22352"/>
              <a:gd name="adj2" fmla="val 812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正方形/長方形 13"/>
          <p:cNvSpPr>
            <a:spLocks noChangeArrowheads="1"/>
          </p:cNvSpPr>
          <p:nvPr/>
        </p:nvSpPr>
        <p:spPr bwMode="auto">
          <a:xfrm>
            <a:off x="2936188" y="3918787"/>
            <a:ext cx="13596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窓枠の数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13"/>
          <p:cNvSpPr>
            <a:spLocks noChangeArrowheads="1"/>
          </p:cNvSpPr>
          <p:nvPr/>
        </p:nvSpPr>
        <p:spPr bwMode="auto">
          <a:xfrm>
            <a:off x="1609806" y="5934138"/>
            <a:ext cx="243688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多項式の次数</a:t>
            </a:r>
            <a:endParaRPr lang="en-US" altLang="ja-JP" sz="2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窓枠の数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正方形/長方形 13"/>
          <p:cNvSpPr>
            <a:spLocks noChangeArrowheads="1"/>
          </p:cNvSpPr>
          <p:nvPr/>
        </p:nvSpPr>
        <p:spPr bwMode="auto">
          <a:xfrm>
            <a:off x="4159347" y="6118804"/>
            <a:ext cx="38747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事前に決めなければならない</a:t>
            </a:r>
            <a:endParaRPr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27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2" grpId="0" animBg="1"/>
      <p:bldP spid="25" grpId="0"/>
      <p:bldP spid="27" grpId="0" animBg="1"/>
      <p:bldP spid="29" grpId="0" animBg="1"/>
      <p:bldP spid="30" grpId="0"/>
      <p:bldP spid="31" grpId="0"/>
      <p:bldP spid="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297971" cy="590931"/>
          </a:xfrm>
        </p:spPr>
        <p:txBody>
          <a:bodyPr/>
          <a:lstStyle/>
          <a:p>
            <a:r>
              <a:rPr lang="en-US" altLang="ja-JP" dirty="0" smtClean="0"/>
              <a:t>SG</a:t>
            </a:r>
            <a:r>
              <a:rPr lang="ja-JP" altLang="en-US" dirty="0" smtClean="0"/>
              <a:t>法 </a:t>
            </a:r>
            <a:r>
              <a:rPr lang="en-US" altLang="ja-JP" dirty="0" smtClean="0"/>
              <a:t>(</a:t>
            </a:r>
            <a:r>
              <a:rPr lang="ja-JP" altLang="en-US" dirty="0" smtClean="0"/>
              <a:t>時系列データ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15</a:t>
            </a:fld>
            <a:endParaRPr lang="ja-JP" altLang="en-US"/>
          </a:p>
        </p:txBody>
      </p:sp>
      <p:sp>
        <p:nvSpPr>
          <p:cNvPr id="5" name="Oval 13"/>
          <p:cNvSpPr>
            <a:spLocks noChangeArrowheads="1"/>
          </p:cNvSpPr>
          <p:nvPr/>
        </p:nvSpPr>
        <p:spPr bwMode="auto">
          <a:xfrm>
            <a:off x="2601372" y="3508044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6" name="Oval 13"/>
          <p:cNvSpPr>
            <a:spLocks noChangeArrowheads="1"/>
          </p:cNvSpPr>
          <p:nvPr/>
        </p:nvSpPr>
        <p:spPr bwMode="auto">
          <a:xfrm>
            <a:off x="3072697" y="3107806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7" name="Oval 13"/>
          <p:cNvSpPr>
            <a:spLocks noChangeArrowheads="1"/>
          </p:cNvSpPr>
          <p:nvPr/>
        </p:nvSpPr>
        <p:spPr bwMode="auto">
          <a:xfrm>
            <a:off x="3544022" y="2837218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8" name="Oval 13"/>
          <p:cNvSpPr>
            <a:spLocks noChangeArrowheads="1"/>
          </p:cNvSpPr>
          <p:nvPr/>
        </p:nvSpPr>
        <p:spPr bwMode="auto">
          <a:xfrm>
            <a:off x="4015347" y="2538191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9" name="Oval 13"/>
          <p:cNvSpPr>
            <a:spLocks noChangeArrowheads="1"/>
          </p:cNvSpPr>
          <p:nvPr/>
        </p:nvSpPr>
        <p:spPr bwMode="auto">
          <a:xfrm>
            <a:off x="4486672" y="2193058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4957997" y="2372090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5429322" y="2857285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2" name="Oval 13"/>
          <p:cNvSpPr>
            <a:spLocks noChangeArrowheads="1"/>
          </p:cNvSpPr>
          <p:nvPr/>
        </p:nvSpPr>
        <p:spPr bwMode="auto">
          <a:xfrm>
            <a:off x="5900647" y="3102478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6" name="Oval 13"/>
          <p:cNvSpPr>
            <a:spLocks noChangeArrowheads="1"/>
          </p:cNvSpPr>
          <p:nvPr/>
        </p:nvSpPr>
        <p:spPr bwMode="auto">
          <a:xfrm>
            <a:off x="2130047" y="3735031"/>
            <a:ext cx="144000" cy="1440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7" name="フリーフォーム 16"/>
          <p:cNvSpPr/>
          <p:nvPr/>
        </p:nvSpPr>
        <p:spPr>
          <a:xfrm>
            <a:off x="3080216" y="2366803"/>
            <a:ext cx="2944975" cy="963319"/>
          </a:xfrm>
          <a:custGeom>
            <a:avLst/>
            <a:gdLst>
              <a:gd name="connsiteX0" fmla="*/ 0 w 4075889"/>
              <a:gd name="connsiteY0" fmla="*/ 1468944 h 1468944"/>
              <a:gd name="connsiteX1" fmla="*/ 1974715 w 4075889"/>
              <a:gd name="connsiteY1" fmla="*/ 68 h 1468944"/>
              <a:gd name="connsiteX2" fmla="*/ 4075889 w 4075889"/>
              <a:gd name="connsiteY2" fmla="*/ 1420306 h 146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89" h="1468944">
                <a:moveTo>
                  <a:pt x="0" y="1468944"/>
                </a:moveTo>
                <a:cubicBezTo>
                  <a:pt x="647700" y="738559"/>
                  <a:pt x="1295400" y="8174"/>
                  <a:pt x="1974715" y="68"/>
                </a:cubicBezTo>
                <a:cubicBezTo>
                  <a:pt x="2654030" y="-8038"/>
                  <a:pt x="3364959" y="706134"/>
                  <a:pt x="4075889" y="1420306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 flipH="1" flipV="1">
            <a:off x="1491492" y="1539196"/>
            <a:ext cx="0" cy="3636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 rot="5400000" flipV="1">
            <a:off x="4474706" y="1716840"/>
            <a:ext cx="0" cy="642504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90000" tIns="46800" rIns="90000" bIns="46800" anchor="ctr">
            <a:no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20" name="正方形/長方形 13"/>
          <p:cNvSpPr>
            <a:spLocks noChangeArrowheads="1"/>
          </p:cNvSpPr>
          <p:nvPr/>
        </p:nvSpPr>
        <p:spPr bwMode="auto">
          <a:xfrm>
            <a:off x="7269769" y="5053113"/>
            <a:ext cx="18742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 : 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経過時間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13"/>
          <p:cNvSpPr>
            <a:spLocks noChangeArrowheads="1"/>
          </p:cNvSpPr>
          <p:nvPr/>
        </p:nvSpPr>
        <p:spPr bwMode="auto">
          <a:xfrm>
            <a:off x="248445" y="1539196"/>
            <a:ext cx="11272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x: 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プロセス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変数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 flipV="1">
            <a:off x="5988738" y="3170396"/>
            <a:ext cx="0" cy="1882717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ash"/>
            <a:round/>
            <a:headEnd/>
            <a:tailEnd type="none" w="med" len="med"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23" name="右中かっこ 22"/>
          <p:cNvSpPr/>
          <p:nvPr/>
        </p:nvSpPr>
        <p:spPr bwMode="auto">
          <a:xfrm rot="5400000">
            <a:off x="4385202" y="2213432"/>
            <a:ext cx="346940" cy="2971949"/>
          </a:xfrm>
          <a:prstGeom prst="rightBrace">
            <a:avLst>
              <a:gd name="adj1" fmla="val 22352"/>
              <a:gd name="adj2" fmla="val 812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正方形/長方形 13"/>
          <p:cNvSpPr>
            <a:spLocks noChangeArrowheads="1"/>
          </p:cNvSpPr>
          <p:nvPr/>
        </p:nvSpPr>
        <p:spPr bwMode="auto">
          <a:xfrm>
            <a:off x="2936188" y="3918787"/>
            <a:ext cx="13596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窓枠の数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13"/>
          <p:cNvSpPr>
            <a:spLocks noChangeArrowheads="1"/>
          </p:cNvSpPr>
          <p:nvPr/>
        </p:nvSpPr>
        <p:spPr bwMode="auto">
          <a:xfrm>
            <a:off x="3889915" y="1135585"/>
            <a:ext cx="404437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 = t 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の多項式</a:t>
            </a:r>
            <a:endParaRPr lang="en-US" altLang="ja-JP" sz="2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= a</a:t>
            </a:r>
            <a:r>
              <a:rPr lang="en-US" altLang="ja-JP" sz="2400" baseline="-25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</a:t>
            </a:r>
            <a:r>
              <a:rPr lang="en-US" altLang="ja-JP" sz="2400" baseline="30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+ a</a:t>
            </a:r>
            <a:r>
              <a:rPr lang="en-US" altLang="ja-JP" sz="2400" baseline="-25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 + a</a:t>
            </a:r>
            <a:r>
              <a:rPr lang="en-US" altLang="ja-JP" sz="2400" baseline="-25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(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例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13"/>
          <p:cNvSpPr>
            <a:spLocks noChangeArrowheads="1"/>
          </p:cNvSpPr>
          <p:nvPr/>
        </p:nvSpPr>
        <p:spPr bwMode="auto">
          <a:xfrm>
            <a:off x="1609806" y="5934138"/>
            <a:ext cx="243688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多項式の次数</a:t>
            </a:r>
            <a:endParaRPr lang="en-US" altLang="ja-JP" sz="2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窓枠の数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Oval 13"/>
          <p:cNvSpPr>
            <a:spLocks noChangeArrowheads="1"/>
          </p:cNvSpPr>
          <p:nvPr/>
        </p:nvSpPr>
        <p:spPr bwMode="auto">
          <a:xfrm>
            <a:off x="5912097" y="3197433"/>
            <a:ext cx="144000" cy="144000"/>
          </a:xfrm>
          <a:prstGeom prst="ellipse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0000" tIns="46800" rIns="90000" bIns="46800" anchor="ctr">
            <a:spAutoFit/>
          </a:bodyPr>
          <a:lstStyle/>
          <a:p>
            <a:endParaRPr lang="ja-JP" alt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28" name="正方形/長方形 13"/>
          <p:cNvSpPr>
            <a:spLocks noChangeArrowheads="1"/>
          </p:cNvSpPr>
          <p:nvPr/>
        </p:nvSpPr>
        <p:spPr bwMode="auto">
          <a:xfrm>
            <a:off x="4159347" y="6118804"/>
            <a:ext cx="38747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事前に決めなければならない</a:t>
            </a:r>
            <a:endParaRPr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13"/>
          <p:cNvSpPr>
            <a:spLocks noChangeArrowheads="1"/>
          </p:cNvSpPr>
          <p:nvPr/>
        </p:nvSpPr>
        <p:spPr bwMode="auto">
          <a:xfrm>
            <a:off x="5583987" y="5035884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現在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730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2" grpId="0" animBg="1"/>
      <p:bldP spid="23" grpId="0" animBg="1"/>
      <p:bldP spid="24" grpId="0"/>
      <p:bldP spid="25" grpId="0"/>
      <p:bldP spid="26" grpId="0"/>
      <p:bldP spid="27" grpId="0" animBg="1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799204" cy="590931"/>
          </a:xfrm>
        </p:spPr>
        <p:txBody>
          <a:bodyPr/>
          <a:lstStyle/>
          <a:p>
            <a:r>
              <a:rPr kumimoji="1" lang="ja-JP" altLang="en-US" dirty="0" smtClean="0"/>
              <a:t>手法</a:t>
            </a:r>
            <a:r>
              <a:rPr lang="ja-JP" altLang="en-US" dirty="0"/>
              <a:t>・</a:t>
            </a:r>
            <a:r>
              <a:rPr kumimoji="1" lang="ja-JP" altLang="en-US" dirty="0" smtClean="0"/>
              <a:t>ハイパーパラメータ・微分次数はどうする？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708970" cy="4261679"/>
          </a:xfrm>
        </p:spPr>
        <p:txBody>
          <a:bodyPr/>
          <a:lstStyle/>
          <a:p>
            <a:r>
              <a:rPr kumimoji="1" lang="ja-JP" altLang="en-US" dirty="0" smtClean="0"/>
              <a:t>４つの手法とハイパーパラメータの値の候補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単純移動平均：窓枠の数 </a:t>
            </a:r>
            <a:r>
              <a:rPr kumimoji="1" lang="en-US" altLang="ja-JP" dirty="0" smtClean="0"/>
              <a:t>(5, 11, 21, 31, …, 201)</a:t>
            </a:r>
          </a:p>
          <a:p>
            <a:pPr lvl="1"/>
            <a:r>
              <a:rPr lang="ja-JP" altLang="en-US" dirty="0" smtClean="0"/>
              <a:t>線形加重移動</a:t>
            </a:r>
            <a:r>
              <a:rPr lang="ja-JP" altLang="en-US" dirty="0"/>
              <a:t>平均：窓枠の数 </a:t>
            </a:r>
            <a:r>
              <a:rPr lang="en-US" altLang="ja-JP" dirty="0"/>
              <a:t>(5, 11, 21, 31, …, </a:t>
            </a:r>
            <a:r>
              <a:rPr lang="en-US" altLang="ja-JP" dirty="0" smtClean="0"/>
              <a:t>201</a:t>
            </a:r>
            <a:r>
              <a:rPr lang="en-US" altLang="ja-JP" dirty="0"/>
              <a:t>)</a:t>
            </a:r>
          </a:p>
          <a:p>
            <a:pPr lvl="1"/>
            <a:r>
              <a:rPr kumimoji="1" lang="ja-JP" altLang="en-US" dirty="0" smtClean="0"/>
              <a:t>指数加重移動平均：平滑化係数 </a:t>
            </a:r>
            <a:r>
              <a:rPr kumimoji="1" lang="en-US" altLang="ja-JP" dirty="0" smtClean="0"/>
              <a:t>(0.01, 0.02, …, 1)</a:t>
            </a:r>
          </a:p>
          <a:p>
            <a:pPr lvl="1"/>
            <a:r>
              <a:rPr lang="en-US" altLang="ja-JP" dirty="0" smtClean="0"/>
              <a:t>SG</a:t>
            </a:r>
            <a:r>
              <a:rPr lang="ja-JP" altLang="en-US" dirty="0" smtClean="0"/>
              <a:t>法：</a:t>
            </a:r>
            <a:r>
              <a:rPr lang="en-US" altLang="ja-JP" dirty="0" smtClean="0"/>
              <a:t>	</a:t>
            </a:r>
            <a:r>
              <a:rPr lang="ja-JP" altLang="en-US" dirty="0" smtClean="0"/>
              <a:t>多項式の次数 </a:t>
            </a:r>
            <a:r>
              <a:rPr lang="en-US" altLang="ja-JP" dirty="0" smtClean="0"/>
              <a:t>(1, 2, 3, 4)</a:t>
            </a:r>
            <a:br>
              <a:rPr lang="en-US" altLang="ja-JP" dirty="0" smtClean="0"/>
            </a:br>
            <a:r>
              <a:rPr lang="en-US" altLang="ja-JP" dirty="0" smtClean="0"/>
              <a:t>		</a:t>
            </a:r>
            <a:r>
              <a:rPr lang="ja-JP" altLang="en-US" dirty="0"/>
              <a:t>窓枠の数 </a:t>
            </a:r>
            <a:r>
              <a:rPr lang="en-US" altLang="ja-JP" dirty="0"/>
              <a:t>(5, 11, 21, 31, …, 201</a:t>
            </a:r>
            <a:r>
              <a:rPr lang="en-US" altLang="ja-JP" dirty="0" smtClean="0"/>
              <a:t>)</a:t>
            </a:r>
          </a:p>
          <a:p>
            <a:endParaRPr lang="en-US" altLang="ja-JP" dirty="0"/>
          </a:p>
          <a:p>
            <a:r>
              <a:rPr lang="ja-JP" altLang="en-US" dirty="0" smtClean="0"/>
              <a:t>微分次数 </a:t>
            </a:r>
            <a:r>
              <a:rPr lang="en-US" altLang="ja-JP" dirty="0" smtClean="0"/>
              <a:t>(</a:t>
            </a:r>
            <a:r>
              <a:rPr lang="ja-JP" altLang="en-US" dirty="0" smtClean="0"/>
              <a:t>場合によってはその組み合わせ</a:t>
            </a:r>
            <a:r>
              <a:rPr lang="en-US" altLang="ja-JP" dirty="0" smtClean="0"/>
              <a:t>)</a:t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をどのように決めるか？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16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25752" y="5675015"/>
            <a:ext cx="484459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① モデルの検証により選択する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/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② ノイズの正規分布性により選択する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右矢印 5"/>
          <p:cNvSpPr/>
          <p:nvPr/>
        </p:nvSpPr>
        <p:spPr>
          <a:xfrm>
            <a:off x="977111" y="5877203"/>
            <a:ext cx="411176" cy="426620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841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2"/>
            <a:ext cx="5189241" cy="590931"/>
          </a:xfrm>
        </p:spPr>
        <p:txBody>
          <a:bodyPr/>
          <a:lstStyle/>
          <a:p>
            <a:r>
              <a:rPr lang="ja-JP" altLang="en-US" dirty="0"/>
              <a:t>① モデルの検証に</a:t>
            </a:r>
            <a:r>
              <a:rPr lang="ja-JP" altLang="en-US" dirty="0" smtClean="0"/>
              <a:t>よる選択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140370" cy="3468642"/>
          </a:xfrm>
        </p:spPr>
        <p:txBody>
          <a:bodyPr/>
          <a:lstStyle/>
          <a:p>
            <a:r>
              <a:rPr kumimoji="1" lang="ja-JP" altLang="en-US" dirty="0" smtClean="0"/>
              <a:t>各手法・各ハイパーパラメータの値・各微分係数の値で、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回帰分析・クラス分類のモデルの検証を行い、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>
                <a:solidFill>
                  <a:srgbClr val="0000FF"/>
                </a:solidFill>
              </a:rPr>
              <a:t>最も検証結果のよい組み合わせを選択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たとえば、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クロスバリデーション推定値の </a:t>
            </a:r>
            <a:r>
              <a:rPr kumimoji="1" lang="en-US" altLang="ja-JP" i="1" dirty="0" smtClean="0"/>
              <a:t>r</a:t>
            </a:r>
            <a:r>
              <a:rPr kumimoji="1" lang="en-US" altLang="ja-JP" baseline="30000" dirty="0" smtClean="0"/>
              <a:t>2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が最も大きい組み合わせ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バリデーションデータの </a:t>
            </a:r>
            <a:r>
              <a:rPr lang="en-US" altLang="ja-JP" i="1" dirty="0"/>
              <a:t>r</a:t>
            </a:r>
            <a:r>
              <a:rPr lang="en-US" altLang="ja-JP" baseline="30000" dirty="0"/>
              <a:t>2</a:t>
            </a:r>
            <a:r>
              <a:rPr lang="en-US" altLang="ja-JP" dirty="0"/>
              <a:t> </a:t>
            </a:r>
            <a:r>
              <a:rPr lang="ja-JP" altLang="en-US" dirty="0"/>
              <a:t>が最も大きい</a:t>
            </a:r>
            <a:r>
              <a:rPr lang="ja-JP" altLang="en-US" dirty="0" smtClean="0"/>
              <a:t>組み合わせ</a:t>
            </a:r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/>
            <a:r>
              <a:rPr lang="ja-JP" altLang="en-US" dirty="0" smtClean="0"/>
              <a:t>モデルの検証：</a:t>
            </a:r>
            <a:r>
              <a:rPr lang="en-US" altLang="ja-JP" dirty="0">
                <a:hlinkClick r:id="rId2"/>
              </a:rPr>
              <a:t>http://datachemeng.com/modelvalidation</a:t>
            </a:r>
            <a:r>
              <a:rPr lang="en-US" altLang="ja-JP" dirty="0" smtClean="0">
                <a:hlinkClick r:id="rId2"/>
              </a:rPr>
              <a:t>/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909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2"/>
            <a:ext cx="6269665" cy="590931"/>
          </a:xfrm>
        </p:spPr>
        <p:txBody>
          <a:bodyPr/>
          <a:lstStyle/>
          <a:p>
            <a:r>
              <a:rPr lang="ja-JP" altLang="en-US" dirty="0"/>
              <a:t>① モデルの検証に</a:t>
            </a:r>
            <a:r>
              <a:rPr lang="ja-JP" altLang="en-US" dirty="0" smtClean="0"/>
              <a:t>よる選択 特徴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9070112" cy="2867965"/>
          </a:xfrm>
        </p:spPr>
        <p:txBody>
          <a:bodyPr/>
          <a:lstStyle/>
          <a:p>
            <a:r>
              <a:rPr lang="ja-JP" altLang="en-US" dirty="0" smtClean="0">
                <a:solidFill>
                  <a:srgbClr val="0000FF"/>
                </a:solidFill>
              </a:rPr>
              <a:t>メリット</a:t>
            </a:r>
            <a:endParaRPr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kumimoji="1" lang="ja-JP" altLang="en-US" dirty="0"/>
              <a:t>モデル</a:t>
            </a:r>
            <a:r>
              <a:rPr kumimoji="1" lang="ja-JP" altLang="en-US" dirty="0" smtClean="0"/>
              <a:t>の</a:t>
            </a:r>
            <a:r>
              <a:rPr kumimoji="1" lang="ja-JP" altLang="en-US" dirty="0"/>
              <a:t>検証</a:t>
            </a:r>
            <a:r>
              <a:rPr kumimoji="1" lang="ja-JP" altLang="en-US" dirty="0" smtClean="0"/>
              <a:t>の</a:t>
            </a:r>
            <a:r>
              <a:rPr kumimoji="1" lang="ja-JP" altLang="en-US" dirty="0"/>
              <a:t>仕方によって</a:t>
            </a:r>
            <a:r>
              <a:rPr kumimoji="1" lang="ja-JP" altLang="en-US" dirty="0" smtClean="0"/>
              <a:t>は、</a:t>
            </a:r>
            <a:r>
              <a:rPr kumimoji="1" lang="ja-JP" altLang="en-US" dirty="0" smtClean="0">
                <a:solidFill>
                  <a:srgbClr val="0000FF"/>
                </a:solidFill>
              </a:rPr>
              <a:t>推定性能の高いモデル</a:t>
            </a:r>
            <a:r>
              <a:rPr kumimoji="1" lang="ja-JP" altLang="en-US" dirty="0" smtClean="0"/>
              <a:t>を構築できる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手法・ハイパーパラメータの値・微分係数 を選択可能</a:t>
            </a:r>
            <a:endParaRPr kumimoji="1" lang="en-US" altLang="ja-JP" dirty="0" smtClean="0"/>
          </a:p>
          <a:p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デメリット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dirty="0"/>
              <a:t>教師</a:t>
            </a:r>
            <a:r>
              <a:rPr lang="ja-JP" altLang="en-US" dirty="0" smtClean="0"/>
              <a:t>あり</a:t>
            </a:r>
            <a:r>
              <a:rPr lang="ja-JP" altLang="en-US" dirty="0"/>
              <a:t>データ</a:t>
            </a:r>
            <a:r>
              <a:rPr lang="ja-JP" altLang="en-US" dirty="0" smtClean="0"/>
              <a:t>が必要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モデリングを何回も行わなくてはならない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時間がかかる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350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310795" cy="590931"/>
          </a:xfrm>
        </p:spPr>
        <p:txBody>
          <a:bodyPr/>
          <a:lstStyle/>
          <a:p>
            <a:r>
              <a:rPr kumimoji="1" lang="ja-JP" altLang="en-US" dirty="0" smtClean="0"/>
              <a:t>スペクトルデータの特徴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191392" cy="1346010"/>
          </a:xfrm>
        </p:spPr>
        <p:txBody>
          <a:bodyPr/>
          <a:lstStyle/>
          <a:p>
            <a:r>
              <a:rPr kumimoji="1" lang="ja-JP" altLang="en-US" dirty="0" smtClean="0"/>
              <a:t>波長 </a:t>
            </a:r>
            <a:r>
              <a:rPr kumimoji="1" lang="en-US" altLang="ja-JP" dirty="0" smtClean="0"/>
              <a:t>(</a:t>
            </a:r>
            <a:r>
              <a:rPr lang="ja-JP" altLang="en-US" dirty="0" smtClean="0"/>
              <a:t>波数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が近いと、吸光度 </a:t>
            </a:r>
            <a:r>
              <a:rPr lang="en-US" altLang="ja-JP" dirty="0" smtClean="0"/>
              <a:t>(</a:t>
            </a:r>
            <a:r>
              <a:rPr lang="ja-JP" altLang="en-US" dirty="0" smtClean="0"/>
              <a:t>強度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の値も似ている</a:t>
            </a:r>
            <a:endParaRPr lang="en-US" altLang="ja-JP" dirty="0" smtClean="0"/>
          </a:p>
          <a:p>
            <a:r>
              <a:rPr kumimoji="1" lang="ja-JP" altLang="en-US" dirty="0"/>
              <a:t>ノイズ</a:t>
            </a:r>
            <a:r>
              <a:rPr kumimoji="1" lang="ja-JP" altLang="en-US" dirty="0" smtClean="0"/>
              <a:t>が含まれる</a:t>
            </a:r>
            <a:endParaRPr kumimoji="1" lang="en-US" altLang="ja-JP" dirty="0" smtClean="0"/>
          </a:p>
          <a:p>
            <a:r>
              <a:rPr lang="ja-JP" altLang="en-US" dirty="0"/>
              <a:t>吸光度 </a:t>
            </a:r>
            <a:r>
              <a:rPr lang="en-US" altLang="ja-JP" dirty="0"/>
              <a:t>(</a:t>
            </a:r>
            <a:r>
              <a:rPr lang="ja-JP" altLang="en-US" dirty="0"/>
              <a:t>強度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の極大値 </a:t>
            </a:r>
            <a:r>
              <a:rPr lang="en-US" altLang="ja-JP" dirty="0" smtClean="0"/>
              <a:t>(</a:t>
            </a:r>
            <a:r>
              <a:rPr lang="ja-JP" altLang="en-US" dirty="0" smtClean="0"/>
              <a:t>ピーク</a:t>
            </a:r>
            <a:r>
              <a:rPr lang="en-US" altLang="ja-JP" dirty="0" smtClean="0"/>
              <a:t>) </a:t>
            </a:r>
            <a:r>
              <a:rPr lang="ja-JP" altLang="en-US" dirty="0" smtClean="0"/>
              <a:t>以外のデータも重要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</a:t>
            </a:fld>
            <a:endParaRPr lang="ja-JP" alt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8" t="20255" r="7447" b="2092"/>
          <a:stretch/>
        </p:blipFill>
        <p:spPr bwMode="auto">
          <a:xfrm>
            <a:off x="94727" y="3171010"/>
            <a:ext cx="8991217" cy="355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4301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2"/>
            <a:ext cx="6487673" cy="590931"/>
          </a:xfrm>
        </p:spPr>
        <p:txBody>
          <a:bodyPr/>
          <a:lstStyle/>
          <a:p>
            <a:r>
              <a:rPr lang="ja-JP" altLang="en-US" dirty="0"/>
              <a:t>② ノイズの正規分布性に</a:t>
            </a:r>
            <a:r>
              <a:rPr lang="ja-JP" altLang="en-US" dirty="0" smtClean="0"/>
              <a:t>よる選択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884163" cy="4978799"/>
          </a:xfrm>
        </p:spPr>
        <p:txBody>
          <a:bodyPr/>
          <a:lstStyle/>
          <a:p>
            <a:r>
              <a:rPr kumimoji="1" lang="ja-JP" altLang="en-US" dirty="0" smtClean="0"/>
              <a:t>平滑化前後の値を引くことで、平滑化によって </a:t>
            </a:r>
            <a:r>
              <a:rPr kumimoji="1" lang="en-US" altLang="ja-JP" dirty="0" smtClean="0"/>
              <a:t>“</a:t>
            </a:r>
            <a:r>
              <a:rPr kumimoji="1" lang="ja-JP" altLang="en-US" dirty="0" smtClean="0"/>
              <a:t>均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なら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された</a:t>
            </a:r>
            <a:r>
              <a:rPr kumimoji="1" lang="en-US" altLang="ja-JP" dirty="0" smtClean="0"/>
              <a:t>” </a:t>
            </a:r>
            <a:br>
              <a:rPr kumimoji="1" lang="en-US" altLang="ja-JP" dirty="0" smtClean="0"/>
            </a:br>
            <a:r>
              <a:rPr kumimoji="1" lang="ja-JP" altLang="en-US" dirty="0" smtClean="0"/>
              <a:t>ノイズの値を計算できる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ノイズは正規分布であると仮定すると、平滑化によって減少したノイズの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分布も正規分布に従う必要がある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lang="ja-JP" altLang="en-US" dirty="0"/>
              <a:t>コルモゴロフ</a:t>
            </a:r>
            <a:r>
              <a:rPr lang="en-US" altLang="ja-JP" dirty="0"/>
              <a:t>–</a:t>
            </a:r>
            <a:r>
              <a:rPr lang="ja-JP" altLang="en-US" dirty="0"/>
              <a:t>スミルノフ</a:t>
            </a:r>
            <a:r>
              <a:rPr lang="ja-JP" altLang="en-US" dirty="0" smtClean="0"/>
              <a:t>検定などの正規分布性の検定により、ノイズが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正規分布に従う手法・ハイパーパラメータの組み合わせを選択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選択された手法・ハイパーパラメータの組の中で、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標準偏差が最も大きい </a:t>
            </a:r>
            <a:r>
              <a:rPr lang="en-US" altLang="ja-JP" dirty="0" smtClean="0"/>
              <a:t>( = </a:t>
            </a:r>
            <a:r>
              <a:rPr lang="ja-JP" altLang="en-US" dirty="0" smtClean="0"/>
              <a:t>ノイズが最も減少した</a:t>
            </a:r>
            <a:r>
              <a:rPr lang="en-US" altLang="ja-JP" dirty="0" smtClean="0"/>
              <a:t>) </a:t>
            </a:r>
            <a:r>
              <a:rPr lang="ja-JP" altLang="en-US" dirty="0" smtClean="0"/>
              <a:t>組を選択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詳しくは下の論文を参照のこと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19</a:t>
            </a:fld>
            <a:endParaRPr lang="ja-JP" altLang="en-US"/>
          </a:p>
        </p:txBody>
      </p:sp>
      <p:sp>
        <p:nvSpPr>
          <p:cNvPr id="5" name="フッター プレースホルダー 4"/>
          <p:cNvSpPr txBox="1">
            <a:spLocks/>
          </p:cNvSpPr>
          <p:nvPr/>
        </p:nvSpPr>
        <p:spPr>
          <a:xfrm>
            <a:off x="3334818" y="6422396"/>
            <a:ext cx="5751126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ja-JP"/>
            </a:defPPr>
            <a:lvl1pPr marL="0" algn="ctr" defTabSz="914400" rtl="0" eaLnBrk="1" latinLnBrk="0" hangingPunct="1"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TW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H. </a:t>
            </a:r>
            <a:r>
              <a:rPr lang="en-US" altLang="zh-TW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Kaneko, K. </a:t>
            </a:r>
            <a:r>
              <a:rPr lang="en-US" altLang="zh-TW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Funatsu</a:t>
            </a:r>
            <a:r>
              <a:rPr lang="en-US" altLang="zh-TW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 </a:t>
            </a:r>
            <a:r>
              <a:rPr lang="en-US" altLang="zh-TW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J. Chem. Eng. </a:t>
            </a:r>
            <a:r>
              <a:rPr lang="en-US" altLang="zh-TW" dirty="0" err="1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Jpn</a:t>
            </a:r>
            <a:r>
              <a:rPr lang="en-US" altLang="zh-TW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., 50, </a:t>
            </a:r>
            <a:r>
              <a:rPr lang="en-US" altLang="zh-TW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422-429, 2017</a:t>
            </a:r>
            <a:endParaRPr lang="en-US" altLang="zh-TW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013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568097" cy="590931"/>
          </a:xfrm>
        </p:spPr>
        <p:txBody>
          <a:bodyPr/>
          <a:lstStyle/>
          <a:p>
            <a:r>
              <a:rPr lang="ja-JP" altLang="en-US" dirty="0"/>
              <a:t>② ノイズの正規分布性による</a:t>
            </a:r>
            <a:r>
              <a:rPr lang="ja-JP" altLang="en-US" dirty="0" smtClean="0"/>
              <a:t>選択 特徴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6848350" cy="2932085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rgbClr val="0000FF"/>
                </a:solidFill>
              </a:rPr>
              <a:t>メリット</a:t>
            </a:r>
            <a:endParaRPr kumimoji="1"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kumimoji="1" lang="ja-JP" altLang="en-US" dirty="0" smtClean="0"/>
              <a:t>教師データ不要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モデリング不要 </a:t>
            </a:r>
            <a:r>
              <a:rPr lang="en-US" altLang="ja-JP" dirty="0" smtClean="0"/>
              <a:t>(</a:t>
            </a:r>
            <a:r>
              <a:rPr lang="ja-JP" altLang="en-US" dirty="0" smtClean="0"/>
              <a:t>時間がかからない</a:t>
            </a:r>
            <a:r>
              <a:rPr lang="en-US" altLang="ja-JP" dirty="0" smtClean="0"/>
              <a:t>)</a:t>
            </a:r>
          </a:p>
          <a:p>
            <a:endParaRPr kumimoji="1" lang="en-US" altLang="ja-JP" dirty="0"/>
          </a:p>
          <a:p>
            <a:r>
              <a:rPr lang="ja-JP" altLang="en-US" dirty="0" smtClean="0">
                <a:solidFill>
                  <a:srgbClr val="FF0000"/>
                </a:solidFill>
              </a:rPr>
              <a:t>デメリット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kumimoji="1" lang="ja-JP" altLang="en-US" dirty="0"/>
              <a:t>微分次数</a:t>
            </a:r>
            <a:r>
              <a:rPr kumimoji="1" lang="ja-JP" altLang="en-US" dirty="0" smtClean="0"/>
              <a:t>は</a:t>
            </a:r>
            <a:r>
              <a:rPr kumimoji="1" lang="ja-JP" altLang="en-US" dirty="0"/>
              <a:t>選択</a:t>
            </a:r>
            <a:r>
              <a:rPr kumimoji="1" lang="ja-JP" altLang="en-US" dirty="0" smtClean="0"/>
              <a:t>できない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選択の際、モデルの</a:t>
            </a:r>
            <a:r>
              <a:rPr lang="ja-JP" altLang="en-US" dirty="0"/>
              <a:t>推定性能</a:t>
            </a:r>
            <a:r>
              <a:rPr lang="ja-JP" altLang="en-US" dirty="0" smtClean="0"/>
              <a:t>は</a:t>
            </a:r>
            <a:r>
              <a:rPr lang="ja-JP" altLang="en-US" dirty="0"/>
              <a:t>考慮されていない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419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942105" cy="590931"/>
          </a:xfrm>
        </p:spPr>
        <p:txBody>
          <a:bodyPr/>
          <a:lstStyle/>
          <a:p>
            <a:r>
              <a:rPr kumimoji="1" lang="ja-JP" altLang="en-US" dirty="0" smtClean="0"/>
              <a:t>時系列データの特徴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6670416" cy="1806648"/>
          </a:xfrm>
        </p:spPr>
        <p:txBody>
          <a:bodyPr/>
          <a:lstStyle/>
          <a:p>
            <a:r>
              <a:rPr lang="ja-JP" altLang="en-US" dirty="0"/>
              <a:t>時刻</a:t>
            </a:r>
            <a:r>
              <a:rPr lang="ja-JP" altLang="en-US" dirty="0" smtClean="0"/>
              <a:t>が</a:t>
            </a:r>
            <a:r>
              <a:rPr lang="ja-JP" altLang="en-US" dirty="0"/>
              <a:t>近いと</a:t>
            </a:r>
            <a:r>
              <a:rPr lang="ja-JP" altLang="en-US" dirty="0" smtClean="0"/>
              <a:t>、プロセス変数の</a:t>
            </a:r>
            <a:r>
              <a:rPr lang="ja-JP" altLang="en-US" dirty="0"/>
              <a:t>値も似ている</a:t>
            </a:r>
            <a:endParaRPr lang="en-US" altLang="ja-JP" dirty="0"/>
          </a:p>
          <a:p>
            <a:r>
              <a:rPr lang="ja-JP" altLang="en-US" dirty="0"/>
              <a:t>ノイズが含まれる</a:t>
            </a:r>
            <a:endParaRPr lang="en-US" altLang="ja-JP" dirty="0"/>
          </a:p>
          <a:p>
            <a:r>
              <a:rPr lang="ja-JP" altLang="en-US" dirty="0" smtClean="0"/>
              <a:t>プロセス変数の極大値・極小値以外</a:t>
            </a:r>
            <a:r>
              <a:rPr lang="ja-JP" altLang="en-US" dirty="0"/>
              <a:t>のデータも</a:t>
            </a:r>
            <a:r>
              <a:rPr lang="ja-JP" altLang="en-US" dirty="0" smtClean="0"/>
              <a:t>重要</a:t>
            </a:r>
            <a:endParaRPr lang="en-US" altLang="ja-JP" dirty="0" smtClean="0"/>
          </a:p>
          <a:p>
            <a:r>
              <a:rPr lang="ja-JP" altLang="en-US" dirty="0"/>
              <a:t>時間が経つ</a:t>
            </a:r>
            <a:r>
              <a:rPr lang="ja-JP" altLang="en-US" dirty="0" smtClean="0"/>
              <a:t>とデータが増える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</a:t>
            </a:fld>
            <a:endParaRPr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16" y="2976113"/>
            <a:ext cx="8389969" cy="376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98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626588" cy="590931"/>
          </a:xfrm>
        </p:spPr>
        <p:txBody>
          <a:bodyPr/>
          <a:lstStyle/>
          <a:p>
            <a:r>
              <a:rPr kumimoji="1" lang="ja-JP" altLang="en-US" dirty="0" smtClean="0"/>
              <a:t>スペクトル・時系列データ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6873998" cy="1678408"/>
          </a:xfrm>
        </p:spPr>
        <p:txBody>
          <a:bodyPr/>
          <a:lstStyle/>
          <a:p>
            <a:r>
              <a:rPr kumimoji="1" lang="ja-JP" altLang="en-US" dirty="0" smtClean="0"/>
              <a:t>スペクトル・時系列データの特徴は似ている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回帰分析・クラス分類の推定性能を向上させるための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データの前処理についても、</a:t>
            </a:r>
            <a:r>
              <a:rPr lang="ja-JP" altLang="en-US" dirty="0"/>
              <a:t>同様</a:t>
            </a:r>
            <a:r>
              <a:rPr lang="ja-JP" altLang="en-US" dirty="0" smtClean="0"/>
              <a:t>の</a:t>
            </a:r>
            <a:r>
              <a:rPr lang="ja-JP" altLang="en-US" dirty="0"/>
              <a:t>方法</a:t>
            </a:r>
            <a:r>
              <a:rPr lang="ja-JP" altLang="en-US" dirty="0" smtClean="0"/>
              <a:t>を適用できる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021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スペクトル・時系列データの前処理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917826" cy="4518160"/>
          </a:xfrm>
        </p:spPr>
        <p:txBody>
          <a:bodyPr/>
          <a:lstStyle/>
          <a:p>
            <a:r>
              <a:rPr lang="ja-JP" altLang="en-US" dirty="0"/>
              <a:t>平滑化 </a:t>
            </a:r>
            <a:r>
              <a:rPr lang="en-US" altLang="ja-JP" dirty="0"/>
              <a:t>(</a:t>
            </a:r>
            <a:r>
              <a:rPr lang="ja-JP" altLang="en-US" dirty="0"/>
              <a:t>スムージング</a:t>
            </a:r>
            <a:r>
              <a:rPr lang="en-US" altLang="ja-JP" dirty="0"/>
              <a:t>)</a:t>
            </a:r>
          </a:p>
          <a:p>
            <a:pPr lvl="1"/>
            <a:r>
              <a:rPr lang="ja-JP" altLang="en-US" dirty="0"/>
              <a:t>スペクトル・時系列データを </a:t>
            </a:r>
            <a:r>
              <a:rPr lang="en-US" altLang="ja-JP" dirty="0"/>
              <a:t>“</a:t>
            </a:r>
            <a:r>
              <a:rPr lang="ja-JP" altLang="en-US" dirty="0"/>
              <a:t>均す </a:t>
            </a:r>
            <a:r>
              <a:rPr lang="en-US" altLang="ja-JP" dirty="0"/>
              <a:t>(</a:t>
            </a:r>
            <a:r>
              <a:rPr lang="ja-JP" altLang="en-US" dirty="0"/>
              <a:t>ならす</a:t>
            </a:r>
            <a:r>
              <a:rPr lang="en-US" altLang="ja-JP" dirty="0"/>
              <a:t>)” </a:t>
            </a:r>
            <a:r>
              <a:rPr lang="ja-JP" altLang="en-US" dirty="0"/>
              <a:t>こと</a:t>
            </a:r>
            <a:r>
              <a:rPr lang="ja-JP" altLang="en-US" dirty="0" smtClean="0"/>
              <a:t>で</a:t>
            </a:r>
            <a:r>
              <a:rPr lang="ja-JP" altLang="en-US" dirty="0" smtClean="0">
                <a:solidFill>
                  <a:srgbClr val="0000FF"/>
                </a:solidFill>
              </a:rPr>
              <a:t>ノイズ</a:t>
            </a:r>
            <a:r>
              <a:rPr lang="ja-JP" altLang="en-US" dirty="0">
                <a:solidFill>
                  <a:srgbClr val="0000FF"/>
                </a:solidFill>
              </a:rPr>
              <a:t>を低減</a:t>
            </a:r>
            <a:r>
              <a:rPr lang="ja-JP" altLang="en-US" dirty="0"/>
              <a:t>する</a:t>
            </a:r>
            <a:endParaRPr lang="en-US" altLang="ja-JP" dirty="0"/>
          </a:p>
          <a:p>
            <a:pPr lvl="1"/>
            <a:r>
              <a:rPr lang="ja-JP" altLang="en-US" dirty="0"/>
              <a:t>やりすぎて極大値・極小値の</a:t>
            </a:r>
            <a:r>
              <a:rPr lang="ja-JP" altLang="en-US" dirty="0">
                <a:solidFill>
                  <a:srgbClr val="FF0000"/>
                </a:solidFill>
              </a:rPr>
              <a:t>情報が消えないように注意</a:t>
            </a:r>
            <a:r>
              <a:rPr lang="ja-JP" altLang="en-US" dirty="0"/>
              <a:t>する</a:t>
            </a:r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微分</a:t>
            </a:r>
            <a:endParaRPr lang="en-US" altLang="ja-JP" dirty="0"/>
          </a:p>
          <a:p>
            <a:pPr lvl="1"/>
            <a:r>
              <a:rPr lang="ja-JP" altLang="en-US" dirty="0"/>
              <a:t>スペクトル・時系列データの傾きを計算することで</a:t>
            </a:r>
            <a:r>
              <a:rPr lang="ja-JP" altLang="en-US" dirty="0" smtClean="0"/>
              <a:t>、</a:t>
            </a:r>
            <a:endParaRPr lang="en-US" altLang="ja-JP" dirty="0" smtClean="0"/>
          </a:p>
          <a:p>
            <a:pPr lvl="2"/>
            <a:r>
              <a:rPr lang="ja-JP" altLang="en-US" dirty="0" smtClean="0">
                <a:solidFill>
                  <a:srgbClr val="0000FF"/>
                </a:solidFill>
              </a:rPr>
              <a:t>ベースラインを補正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pPr lvl="2"/>
            <a:r>
              <a:rPr lang="ja-JP" altLang="en-US" dirty="0" smtClean="0">
                <a:solidFill>
                  <a:srgbClr val="0000FF"/>
                </a:solidFill>
              </a:rPr>
              <a:t>新しいスペクトル情報を抽出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pPr lvl="2"/>
            <a:r>
              <a:rPr lang="ja-JP" altLang="en-US" dirty="0">
                <a:solidFill>
                  <a:srgbClr val="0000FF"/>
                </a:solidFill>
              </a:rPr>
              <a:t>時間</a:t>
            </a:r>
            <a:r>
              <a:rPr lang="ja-JP" altLang="en-US" dirty="0" smtClean="0">
                <a:solidFill>
                  <a:srgbClr val="0000FF"/>
                </a:solidFill>
              </a:rPr>
              <a:t>変化を得る</a:t>
            </a:r>
            <a:endParaRPr lang="en-US" altLang="ja-JP" dirty="0" smtClean="0"/>
          </a:p>
          <a:p>
            <a:pPr lvl="1"/>
            <a:r>
              <a:rPr lang="ja-JP" altLang="en-US" dirty="0"/>
              <a:t>一次</a:t>
            </a:r>
            <a:r>
              <a:rPr lang="ja-JP" altLang="en-US" dirty="0" smtClean="0"/>
              <a:t>微分、二次微分、三次微分、・・・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微分すると</a:t>
            </a:r>
            <a:r>
              <a:rPr kumimoji="1" lang="ja-JP" altLang="en-US" dirty="0" smtClean="0">
                <a:solidFill>
                  <a:srgbClr val="FF0000"/>
                </a:solidFill>
              </a:rPr>
              <a:t>ノイズが大きくなるので注意</a:t>
            </a:r>
            <a:r>
              <a:rPr kumimoji="1" lang="ja-JP" altLang="en-US" dirty="0" smtClean="0"/>
              <a:t>する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309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345007" cy="590931"/>
          </a:xfrm>
        </p:spPr>
        <p:txBody>
          <a:bodyPr/>
          <a:lstStyle/>
          <a:p>
            <a:r>
              <a:rPr kumimoji="1" lang="ja-JP" altLang="en-US" dirty="0" smtClean="0"/>
              <a:t>単純移動平均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スペクトルデータ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327921" cy="1946687"/>
          </a:xfrm>
        </p:spPr>
        <p:txBody>
          <a:bodyPr/>
          <a:lstStyle/>
          <a:p>
            <a:r>
              <a:rPr kumimoji="1" lang="ja-JP" altLang="en-US" dirty="0" smtClean="0"/>
              <a:t>ある波長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波数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の前後</a:t>
            </a:r>
            <a:r>
              <a:rPr lang="en-US" altLang="ja-JP" dirty="0" smtClean="0"/>
              <a:t> </a:t>
            </a:r>
            <a:r>
              <a:rPr lang="en-US" altLang="ja-JP" i="1" dirty="0" smtClean="0"/>
              <a:t>n</a:t>
            </a:r>
            <a:r>
              <a:rPr lang="en-US" altLang="ja-JP" dirty="0" smtClean="0"/>
              <a:t> </a:t>
            </a:r>
            <a:r>
              <a:rPr lang="ja-JP" altLang="en-US" dirty="0" smtClean="0"/>
              <a:t>点での強度 </a:t>
            </a:r>
            <a:r>
              <a:rPr lang="en-US" altLang="ja-JP" dirty="0" smtClean="0"/>
              <a:t>(</a:t>
            </a:r>
            <a:r>
              <a:rPr lang="ja-JP" altLang="en-US" dirty="0" smtClean="0"/>
              <a:t>吸光度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の平均値を、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平滑化後の値にする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波長ごと</a:t>
            </a:r>
            <a:r>
              <a:rPr kumimoji="1" lang="ja-JP" altLang="en-US" dirty="0" smtClean="0"/>
              <a:t>に</a:t>
            </a:r>
            <a:r>
              <a:rPr kumimoji="1" lang="ja-JP" altLang="en-US" dirty="0"/>
              <a:t>計算</a:t>
            </a:r>
            <a:r>
              <a:rPr kumimoji="1" lang="ja-JP" altLang="en-US" dirty="0" smtClean="0"/>
              <a:t>する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(2</a:t>
            </a:r>
            <a:r>
              <a:rPr lang="en-US" altLang="ja-JP" i="1" dirty="0" smtClean="0"/>
              <a:t>n</a:t>
            </a:r>
            <a:r>
              <a:rPr lang="en-US" altLang="ja-JP" dirty="0" smtClean="0"/>
              <a:t>+1) </a:t>
            </a:r>
            <a:r>
              <a:rPr lang="ja-JP" altLang="en-US" dirty="0" smtClean="0"/>
              <a:t>を </a:t>
            </a:r>
            <a:r>
              <a:rPr lang="ja-JP" altLang="en-US" dirty="0" smtClean="0">
                <a:solidFill>
                  <a:srgbClr val="0000FF"/>
                </a:solidFill>
              </a:rPr>
              <a:t>窓枠の数 </a:t>
            </a:r>
            <a:r>
              <a:rPr lang="ja-JP" altLang="en-US" dirty="0" smtClean="0"/>
              <a:t>と呼ぶ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端っこの</a:t>
            </a:r>
            <a:r>
              <a:rPr lang="ja-JP" altLang="en-US" dirty="0"/>
              <a:t>波長</a:t>
            </a:r>
            <a:r>
              <a:rPr lang="ja-JP" altLang="en-US" dirty="0" smtClean="0"/>
              <a:t>については、</a:t>
            </a:r>
            <a:r>
              <a:rPr lang="en-US" altLang="ja-JP" dirty="0" smtClean="0"/>
              <a:t>(2</a:t>
            </a:r>
            <a:r>
              <a:rPr lang="en-US" altLang="ja-JP" i="1" dirty="0" smtClean="0"/>
              <a:t>n</a:t>
            </a:r>
            <a:r>
              <a:rPr lang="en-US" altLang="ja-JP" dirty="0" smtClean="0"/>
              <a:t>+1) </a:t>
            </a:r>
            <a:r>
              <a:rPr lang="ja-JP" altLang="en-US" dirty="0" smtClean="0"/>
              <a:t>点とれないこともある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46" name="Oval 13"/>
          <p:cNvSpPr>
            <a:spLocks noChangeArrowheads="1"/>
          </p:cNvSpPr>
          <p:nvPr/>
        </p:nvSpPr>
        <p:spPr bwMode="auto">
          <a:xfrm>
            <a:off x="2931957" y="4769382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47" name="Oval 13"/>
          <p:cNvSpPr>
            <a:spLocks noChangeArrowheads="1"/>
          </p:cNvSpPr>
          <p:nvPr/>
        </p:nvSpPr>
        <p:spPr bwMode="auto">
          <a:xfrm>
            <a:off x="3403282" y="4369144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48" name="Oval 13"/>
          <p:cNvSpPr>
            <a:spLocks noChangeArrowheads="1"/>
          </p:cNvSpPr>
          <p:nvPr/>
        </p:nvSpPr>
        <p:spPr bwMode="auto">
          <a:xfrm>
            <a:off x="3874607" y="4098556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49" name="Oval 13"/>
          <p:cNvSpPr>
            <a:spLocks noChangeArrowheads="1"/>
          </p:cNvSpPr>
          <p:nvPr/>
        </p:nvSpPr>
        <p:spPr bwMode="auto">
          <a:xfrm>
            <a:off x="4345932" y="3799529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0" name="Oval 13"/>
          <p:cNvSpPr>
            <a:spLocks noChangeArrowheads="1"/>
          </p:cNvSpPr>
          <p:nvPr/>
        </p:nvSpPr>
        <p:spPr bwMode="auto">
          <a:xfrm>
            <a:off x="4817257" y="3454396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1" name="Oval 13"/>
          <p:cNvSpPr>
            <a:spLocks noChangeArrowheads="1"/>
          </p:cNvSpPr>
          <p:nvPr/>
        </p:nvSpPr>
        <p:spPr bwMode="auto">
          <a:xfrm>
            <a:off x="5288582" y="3633428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2" name="Oval 13"/>
          <p:cNvSpPr>
            <a:spLocks noChangeArrowheads="1"/>
          </p:cNvSpPr>
          <p:nvPr/>
        </p:nvSpPr>
        <p:spPr bwMode="auto">
          <a:xfrm>
            <a:off x="5759907" y="4118623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3" name="Oval 13"/>
          <p:cNvSpPr>
            <a:spLocks noChangeArrowheads="1"/>
          </p:cNvSpPr>
          <p:nvPr/>
        </p:nvSpPr>
        <p:spPr bwMode="auto">
          <a:xfrm>
            <a:off x="6231232" y="4363816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4" name="Oval 13"/>
          <p:cNvSpPr>
            <a:spLocks noChangeArrowheads="1"/>
          </p:cNvSpPr>
          <p:nvPr/>
        </p:nvSpPr>
        <p:spPr bwMode="auto">
          <a:xfrm>
            <a:off x="2460632" y="4996369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 flipH="1" flipV="1">
            <a:off x="1822077" y="3122762"/>
            <a:ext cx="0" cy="3313772"/>
          </a:xfrm>
          <a:prstGeom prst="line">
            <a:avLst/>
          </a:prstGeom>
          <a:noFill/>
          <a:ln w="38100">
            <a:solidFill>
              <a:sysClr val="windowText" lastClr="000000"/>
            </a:solidFill>
            <a:round/>
            <a:headEnd/>
            <a:tailEnd type="triangle" w="med" len="med"/>
          </a:ln>
        </p:spPr>
        <p:txBody>
          <a:bodyPr wrap="square" lIns="90000" tIns="46800" rIns="90000" bIns="46800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Arial"/>
            </a:endParaRPr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 rot="5400000" flipV="1">
            <a:off x="4375148" y="3408323"/>
            <a:ext cx="0" cy="5564754"/>
          </a:xfrm>
          <a:prstGeom prst="line">
            <a:avLst/>
          </a:prstGeom>
          <a:noFill/>
          <a:ln w="38100">
            <a:solidFill>
              <a:sysClr val="windowText" lastClr="000000"/>
            </a:solidFill>
            <a:round/>
            <a:headEnd/>
            <a:tailEnd type="triangle" w="med" len="med"/>
          </a:ln>
        </p:spPr>
        <p:txBody>
          <a:bodyPr lIns="90000" tIns="46800" rIns="90000" bIns="46800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Arial"/>
            </a:endParaRPr>
          </a:p>
        </p:txBody>
      </p:sp>
      <p:sp>
        <p:nvSpPr>
          <p:cNvPr id="57" name="正方形/長方形 13"/>
          <p:cNvSpPr>
            <a:spLocks noChangeArrowheads="1"/>
          </p:cNvSpPr>
          <p:nvPr/>
        </p:nvSpPr>
        <p:spPr bwMode="auto">
          <a:xfrm>
            <a:off x="7089469" y="6266086"/>
            <a:ext cx="17892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波長 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(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波数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)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sp>
        <p:nvSpPr>
          <p:cNvPr id="58" name="正方形/長方形 13"/>
          <p:cNvSpPr>
            <a:spLocks noChangeArrowheads="1"/>
          </p:cNvSpPr>
          <p:nvPr/>
        </p:nvSpPr>
        <p:spPr bwMode="auto">
          <a:xfrm>
            <a:off x="361164" y="3217929"/>
            <a:ext cx="13773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強度</a:t>
            </a:r>
            <a:endParaRPr lang="en-US" altLang="ja-JP" sz="2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(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吸光度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)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sp>
        <p:nvSpPr>
          <p:cNvPr id="60" name="右中かっこ 59"/>
          <p:cNvSpPr/>
          <p:nvPr/>
        </p:nvSpPr>
        <p:spPr bwMode="auto">
          <a:xfrm rot="5400000">
            <a:off x="4227914" y="3755024"/>
            <a:ext cx="346940" cy="3273313"/>
          </a:xfrm>
          <a:prstGeom prst="rightBrace">
            <a:avLst>
              <a:gd name="adj1" fmla="val 22352"/>
              <a:gd name="adj2" fmla="val 48691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Arial"/>
            </a:endParaRPr>
          </a:p>
        </p:txBody>
      </p:sp>
      <p:sp>
        <p:nvSpPr>
          <p:cNvPr id="61" name="Oval 13"/>
          <p:cNvSpPr>
            <a:spLocks noChangeArrowheads="1"/>
          </p:cNvSpPr>
          <p:nvPr/>
        </p:nvSpPr>
        <p:spPr bwMode="auto">
          <a:xfrm>
            <a:off x="4345932" y="4166825"/>
            <a:ext cx="144000" cy="144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2764728" y="3343435"/>
            <a:ext cx="3273313" cy="1790780"/>
          </a:xfrm>
          <a:prstGeom prst="rect">
            <a:avLst/>
          </a:prstGeom>
          <a:ln w="28575">
            <a:solidFill>
              <a:sysClr val="windowText" lastClr="000000"/>
            </a:solidFill>
            <a:prstDash val="dash"/>
          </a:ln>
        </p:spPr>
        <p:txBody>
          <a:bodyPr wrap="square" rtlCol="0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Arial"/>
            </a:endParaRPr>
          </a:p>
        </p:txBody>
      </p:sp>
      <p:sp>
        <p:nvSpPr>
          <p:cNvPr id="64" name="正方形/長方形 13"/>
          <p:cNvSpPr>
            <a:spLocks noChangeArrowheads="1"/>
          </p:cNvSpPr>
          <p:nvPr/>
        </p:nvSpPr>
        <p:spPr bwMode="auto">
          <a:xfrm>
            <a:off x="3874607" y="4384880"/>
            <a:ext cx="11079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平均値</a:t>
            </a:r>
            <a:endParaRPr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sp>
        <p:nvSpPr>
          <p:cNvPr id="65" name="正方形/長方形 13"/>
          <p:cNvSpPr>
            <a:spLocks noChangeArrowheads="1"/>
          </p:cNvSpPr>
          <p:nvPr/>
        </p:nvSpPr>
        <p:spPr bwMode="auto">
          <a:xfrm>
            <a:off x="3685977" y="5622233"/>
            <a:ext cx="23326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(2</a:t>
            </a:r>
            <a:r>
              <a:rPr lang="en-US" altLang="ja-JP" sz="2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n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+1)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点：窓枠</a:t>
            </a:r>
            <a:endParaRPr lang="en-US" altLang="ja-JP" sz="2400" dirty="0">
              <a:solidFill>
                <a:prstClr val="black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63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976316" cy="590931"/>
          </a:xfrm>
        </p:spPr>
        <p:txBody>
          <a:bodyPr/>
          <a:lstStyle/>
          <a:p>
            <a:r>
              <a:rPr kumimoji="1" lang="ja-JP" altLang="en-US" dirty="0" smtClean="0"/>
              <a:t>単純移動平均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時系列データ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388835" cy="1946687"/>
          </a:xfrm>
        </p:spPr>
        <p:txBody>
          <a:bodyPr/>
          <a:lstStyle/>
          <a:p>
            <a:r>
              <a:rPr kumimoji="1" lang="ja-JP" altLang="en-US" dirty="0" smtClean="0"/>
              <a:t>現在時刻の値を含めて、過去 </a:t>
            </a:r>
            <a:r>
              <a:rPr lang="en-US" altLang="ja-JP" i="1" dirty="0" smtClean="0"/>
              <a:t>n</a:t>
            </a:r>
            <a:r>
              <a:rPr lang="en-US" altLang="ja-JP" dirty="0" smtClean="0"/>
              <a:t> </a:t>
            </a:r>
            <a:r>
              <a:rPr lang="ja-JP" altLang="en-US" dirty="0" smtClean="0"/>
              <a:t>点でのプロセス変数の平均値を、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平滑化後の値にする </a:t>
            </a:r>
            <a:r>
              <a:rPr lang="en-US" altLang="ja-JP" dirty="0" smtClean="0"/>
              <a:t>(</a:t>
            </a:r>
            <a:r>
              <a:rPr lang="ja-JP" altLang="en-US" dirty="0" smtClean="0"/>
              <a:t>予測するときは 前後点 をとれないため</a:t>
            </a:r>
            <a:r>
              <a:rPr lang="en-US" altLang="ja-JP" dirty="0" smtClean="0"/>
              <a:t>)</a:t>
            </a:r>
          </a:p>
          <a:p>
            <a:pPr lvl="1"/>
            <a:r>
              <a:rPr kumimoji="1" lang="ja-JP" altLang="en-US" dirty="0" smtClean="0"/>
              <a:t>時刻ごとに</a:t>
            </a:r>
            <a:r>
              <a:rPr kumimoji="1" lang="ja-JP" altLang="en-US" dirty="0"/>
              <a:t>計算</a:t>
            </a:r>
            <a:r>
              <a:rPr kumimoji="1" lang="ja-JP" altLang="en-US" dirty="0" smtClean="0"/>
              <a:t>する</a:t>
            </a:r>
            <a:endParaRPr kumimoji="1" lang="en-US" altLang="ja-JP" dirty="0" smtClean="0"/>
          </a:p>
          <a:p>
            <a:pPr lvl="1"/>
            <a:r>
              <a:rPr lang="en-US" altLang="ja-JP" i="1" dirty="0" smtClean="0"/>
              <a:t>n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 </a:t>
            </a:r>
            <a:r>
              <a:rPr lang="ja-JP" altLang="en-US" dirty="0" smtClean="0">
                <a:solidFill>
                  <a:srgbClr val="0000FF"/>
                </a:solidFill>
              </a:rPr>
              <a:t>窓枠の数 </a:t>
            </a:r>
            <a:r>
              <a:rPr lang="ja-JP" altLang="en-US" dirty="0" smtClean="0"/>
              <a:t>と呼ぶ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初期時刻付近については、</a:t>
            </a:r>
            <a:r>
              <a:rPr lang="en-US" altLang="ja-JP" i="1" dirty="0" smtClean="0"/>
              <a:t>n</a:t>
            </a:r>
            <a:r>
              <a:rPr lang="en-US" altLang="ja-JP" dirty="0" smtClean="0"/>
              <a:t> </a:t>
            </a:r>
            <a:r>
              <a:rPr lang="ja-JP" altLang="en-US" dirty="0" smtClean="0"/>
              <a:t>点とれないこともある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6</a:t>
            </a:fld>
            <a:endParaRPr lang="ja-JP" altLang="en-US"/>
          </a:p>
        </p:txBody>
      </p:sp>
      <p:sp>
        <p:nvSpPr>
          <p:cNvPr id="46" name="Oval 13"/>
          <p:cNvSpPr>
            <a:spLocks noChangeArrowheads="1"/>
          </p:cNvSpPr>
          <p:nvPr/>
        </p:nvSpPr>
        <p:spPr bwMode="auto">
          <a:xfrm>
            <a:off x="2931957" y="4769382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47" name="Oval 13"/>
          <p:cNvSpPr>
            <a:spLocks noChangeArrowheads="1"/>
          </p:cNvSpPr>
          <p:nvPr/>
        </p:nvSpPr>
        <p:spPr bwMode="auto">
          <a:xfrm>
            <a:off x="3403282" y="4369144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48" name="Oval 13"/>
          <p:cNvSpPr>
            <a:spLocks noChangeArrowheads="1"/>
          </p:cNvSpPr>
          <p:nvPr/>
        </p:nvSpPr>
        <p:spPr bwMode="auto">
          <a:xfrm>
            <a:off x="3874607" y="4098556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49" name="Oval 13"/>
          <p:cNvSpPr>
            <a:spLocks noChangeArrowheads="1"/>
          </p:cNvSpPr>
          <p:nvPr/>
        </p:nvSpPr>
        <p:spPr bwMode="auto">
          <a:xfrm>
            <a:off x="4345932" y="3799529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0" name="Oval 13"/>
          <p:cNvSpPr>
            <a:spLocks noChangeArrowheads="1"/>
          </p:cNvSpPr>
          <p:nvPr/>
        </p:nvSpPr>
        <p:spPr bwMode="auto">
          <a:xfrm>
            <a:off x="4817257" y="3454396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1" name="Oval 13"/>
          <p:cNvSpPr>
            <a:spLocks noChangeArrowheads="1"/>
          </p:cNvSpPr>
          <p:nvPr/>
        </p:nvSpPr>
        <p:spPr bwMode="auto">
          <a:xfrm>
            <a:off x="5288582" y="3633428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2" name="Oval 13"/>
          <p:cNvSpPr>
            <a:spLocks noChangeArrowheads="1"/>
          </p:cNvSpPr>
          <p:nvPr/>
        </p:nvSpPr>
        <p:spPr bwMode="auto">
          <a:xfrm>
            <a:off x="5759907" y="4118623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3" name="Oval 13"/>
          <p:cNvSpPr>
            <a:spLocks noChangeArrowheads="1"/>
          </p:cNvSpPr>
          <p:nvPr/>
        </p:nvSpPr>
        <p:spPr bwMode="auto">
          <a:xfrm>
            <a:off x="6231232" y="4363816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4" name="Oval 13"/>
          <p:cNvSpPr>
            <a:spLocks noChangeArrowheads="1"/>
          </p:cNvSpPr>
          <p:nvPr/>
        </p:nvSpPr>
        <p:spPr bwMode="auto">
          <a:xfrm>
            <a:off x="2460632" y="4996369"/>
            <a:ext cx="144000" cy="144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latin typeface="Arial" charset="0"/>
              <a:cs typeface="Arial"/>
            </a:endParaRP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 flipH="1" flipV="1">
            <a:off x="1822077" y="3122762"/>
            <a:ext cx="0" cy="3313772"/>
          </a:xfrm>
          <a:prstGeom prst="line">
            <a:avLst/>
          </a:prstGeom>
          <a:noFill/>
          <a:ln w="38100">
            <a:solidFill>
              <a:sysClr val="windowText" lastClr="000000"/>
            </a:solidFill>
            <a:round/>
            <a:headEnd/>
            <a:tailEnd type="triangle" w="med" len="med"/>
          </a:ln>
        </p:spPr>
        <p:txBody>
          <a:bodyPr wrap="square" lIns="90000" tIns="46800" rIns="90000" bIns="46800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Arial"/>
            </a:endParaRPr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 rot="5400000" flipV="1">
            <a:off x="4375148" y="3408323"/>
            <a:ext cx="0" cy="5564754"/>
          </a:xfrm>
          <a:prstGeom prst="line">
            <a:avLst/>
          </a:prstGeom>
          <a:noFill/>
          <a:ln w="38100">
            <a:solidFill>
              <a:sysClr val="windowText" lastClr="000000"/>
            </a:solidFill>
            <a:round/>
            <a:headEnd/>
            <a:tailEnd type="triangle" w="med" len="med"/>
          </a:ln>
        </p:spPr>
        <p:txBody>
          <a:bodyPr lIns="90000" tIns="46800" rIns="90000" bIns="46800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Arial"/>
            </a:endParaRPr>
          </a:p>
        </p:txBody>
      </p:sp>
      <p:sp>
        <p:nvSpPr>
          <p:cNvPr id="57" name="正方形/長方形 13"/>
          <p:cNvSpPr>
            <a:spLocks noChangeArrowheads="1"/>
          </p:cNvSpPr>
          <p:nvPr/>
        </p:nvSpPr>
        <p:spPr bwMode="auto">
          <a:xfrm>
            <a:off x="7089469" y="6266086"/>
            <a:ext cx="14157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経過時間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sp>
        <p:nvSpPr>
          <p:cNvPr id="58" name="正方形/長方形 13"/>
          <p:cNvSpPr>
            <a:spLocks noChangeArrowheads="1"/>
          </p:cNvSpPr>
          <p:nvPr/>
        </p:nvSpPr>
        <p:spPr bwMode="auto">
          <a:xfrm>
            <a:off x="8034" y="3277643"/>
            <a:ext cx="17427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プロセス変数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sp>
        <p:nvSpPr>
          <p:cNvPr id="60" name="右中かっこ 59"/>
          <p:cNvSpPr/>
          <p:nvPr/>
        </p:nvSpPr>
        <p:spPr bwMode="auto">
          <a:xfrm rot="5400000">
            <a:off x="4696820" y="3542812"/>
            <a:ext cx="346940" cy="3063734"/>
          </a:xfrm>
          <a:prstGeom prst="rightBrace">
            <a:avLst>
              <a:gd name="adj1" fmla="val 22352"/>
              <a:gd name="adj2" fmla="val 48691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Arial"/>
            </a:endParaRPr>
          </a:p>
        </p:txBody>
      </p:sp>
      <p:sp>
        <p:nvSpPr>
          <p:cNvPr id="61" name="Oval 13"/>
          <p:cNvSpPr>
            <a:spLocks noChangeArrowheads="1"/>
          </p:cNvSpPr>
          <p:nvPr/>
        </p:nvSpPr>
        <p:spPr bwMode="auto">
          <a:xfrm>
            <a:off x="6234192" y="3955941"/>
            <a:ext cx="144000" cy="144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3338423" y="3286500"/>
            <a:ext cx="3063734" cy="1482882"/>
          </a:xfrm>
          <a:prstGeom prst="rect">
            <a:avLst/>
          </a:prstGeom>
          <a:ln w="28575">
            <a:solidFill>
              <a:sysClr val="windowText" lastClr="000000"/>
            </a:solidFill>
            <a:prstDash val="dash"/>
          </a:ln>
        </p:spPr>
        <p:txBody>
          <a:bodyPr wrap="square" rtlCol="0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Arial"/>
            </a:endParaRPr>
          </a:p>
        </p:txBody>
      </p:sp>
      <p:sp>
        <p:nvSpPr>
          <p:cNvPr id="64" name="正方形/長方形 13"/>
          <p:cNvSpPr>
            <a:spLocks noChangeArrowheads="1"/>
          </p:cNvSpPr>
          <p:nvPr/>
        </p:nvSpPr>
        <p:spPr bwMode="auto">
          <a:xfrm>
            <a:off x="6485936" y="3787228"/>
            <a:ext cx="11079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平均値</a:t>
            </a:r>
            <a:endParaRPr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sp>
        <p:nvSpPr>
          <p:cNvPr id="65" name="正方形/長方形 13"/>
          <p:cNvSpPr>
            <a:spLocks noChangeArrowheads="1"/>
          </p:cNvSpPr>
          <p:nvPr/>
        </p:nvSpPr>
        <p:spPr bwMode="auto">
          <a:xfrm>
            <a:off x="3966852" y="5305231"/>
            <a:ext cx="16466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n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点：窓枠</a:t>
            </a:r>
            <a:endParaRPr lang="en-US" altLang="ja-JP" sz="2400" dirty="0">
              <a:solidFill>
                <a:prstClr val="black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 flipV="1">
            <a:off x="6306191" y="4496424"/>
            <a:ext cx="0" cy="1769662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ash"/>
            <a:round/>
            <a:headEnd/>
            <a:tailEnd type="none" w="med" len="med"/>
          </a:ln>
        </p:spPr>
        <p:txBody>
          <a:bodyPr wrap="square" lIns="90000" tIns="46800" rIns="90000" bIns="4680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24" name="正方形/長方形 13"/>
          <p:cNvSpPr>
            <a:spLocks noChangeArrowheads="1"/>
          </p:cNvSpPr>
          <p:nvPr/>
        </p:nvSpPr>
        <p:spPr bwMode="auto">
          <a:xfrm>
            <a:off x="5908012" y="6252986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現在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723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268336" cy="590931"/>
          </a:xfrm>
        </p:spPr>
        <p:txBody>
          <a:bodyPr/>
          <a:lstStyle/>
          <a:p>
            <a:r>
              <a:rPr kumimoji="1" lang="ja-JP" altLang="en-US" dirty="0" smtClean="0"/>
              <a:t>線形加重移動平均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スペクトルデータ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727069" cy="1486048"/>
          </a:xfrm>
        </p:spPr>
        <p:txBody>
          <a:bodyPr/>
          <a:lstStyle/>
          <a:p>
            <a:r>
              <a:rPr kumimoji="1" lang="ja-JP" altLang="en-US" dirty="0" smtClean="0"/>
              <a:t>ある波長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波数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の前後</a:t>
            </a:r>
            <a:r>
              <a:rPr lang="en-US" altLang="ja-JP" dirty="0" smtClean="0"/>
              <a:t> </a:t>
            </a:r>
            <a:r>
              <a:rPr lang="en-US" altLang="ja-JP" i="1" dirty="0" smtClean="0"/>
              <a:t>n</a:t>
            </a:r>
            <a:r>
              <a:rPr lang="en-US" altLang="ja-JP" dirty="0" smtClean="0"/>
              <a:t> </a:t>
            </a:r>
            <a:r>
              <a:rPr lang="ja-JP" altLang="en-US" dirty="0" smtClean="0"/>
              <a:t>点での強度 </a:t>
            </a:r>
            <a:r>
              <a:rPr lang="en-US" altLang="ja-JP" dirty="0" smtClean="0"/>
              <a:t>(</a:t>
            </a:r>
            <a:r>
              <a:rPr lang="ja-JP" altLang="en-US" dirty="0" smtClean="0"/>
              <a:t>吸光度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について、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対象の波長から離れるにつれて、</a:t>
            </a:r>
            <a:r>
              <a:rPr lang="ja-JP" altLang="en-US" dirty="0" smtClean="0">
                <a:solidFill>
                  <a:srgbClr val="0000FF"/>
                </a:solidFill>
              </a:rPr>
              <a:t>線形に重みが小さくなる加重平均</a:t>
            </a:r>
            <a:r>
              <a:rPr lang="ja-JP" altLang="en-US" dirty="0" smtClean="0"/>
              <a:t>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値を、平滑化後の値にする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(2</a:t>
            </a:r>
            <a:r>
              <a:rPr lang="en-US" altLang="ja-JP" i="1" dirty="0" smtClean="0"/>
              <a:t>n</a:t>
            </a:r>
            <a:r>
              <a:rPr lang="en-US" altLang="ja-JP" dirty="0" smtClean="0"/>
              <a:t>+1) </a:t>
            </a:r>
            <a:r>
              <a:rPr lang="ja-JP" altLang="en-US" dirty="0" smtClean="0"/>
              <a:t>を </a:t>
            </a:r>
            <a:r>
              <a:rPr lang="ja-JP" altLang="en-US" dirty="0" smtClean="0">
                <a:solidFill>
                  <a:srgbClr val="0000FF"/>
                </a:solidFill>
              </a:rPr>
              <a:t>窓枠の数 </a:t>
            </a:r>
            <a:r>
              <a:rPr lang="ja-JP" altLang="en-US" dirty="0" smtClean="0"/>
              <a:t>と呼ぶ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7</a:t>
            </a:fld>
            <a:endParaRPr lang="ja-JP" altLang="en-US"/>
          </a:p>
        </p:txBody>
      </p:sp>
      <p:graphicFrame>
        <p:nvGraphicFramePr>
          <p:cNvPr id="23" name="オブジェクト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956894"/>
              </p:ext>
            </p:extLst>
          </p:nvPr>
        </p:nvGraphicFramePr>
        <p:xfrm>
          <a:off x="142598" y="3924295"/>
          <a:ext cx="8943346" cy="975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8" name="Equation" r:id="rId3" imgW="4330440" imgH="469800" progId="Equation.DSMT4">
                  <p:embed/>
                </p:oleObj>
              </mc:Choice>
              <mc:Fallback>
                <p:oleObj name="Equation" r:id="rId3" imgW="4330440" imgH="469800" progId="Equation.DSMT4">
                  <p:embed/>
                  <p:pic>
                    <p:nvPicPr>
                      <p:cNvPr id="7" name="オブジェクト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98" y="3924295"/>
                        <a:ext cx="8943346" cy="9751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正方形/長方形 13"/>
          <p:cNvSpPr>
            <a:spLocks noChangeArrowheads="1"/>
          </p:cNvSpPr>
          <p:nvPr/>
        </p:nvSpPr>
        <p:spPr bwMode="auto">
          <a:xfrm>
            <a:off x="142598" y="3006434"/>
            <a:ext cx="8029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ある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波長 </a:t>
            </a:r>
            <a:r>
              <a:rPr lang="en-US" altLang="ja-JP" sz="2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における強度を </a:t>
            </a:r>
            <a:r>
              <a:rPr lang="en-US" altLang="ja-JP" sz="2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lang="en-US" altLang="ja-JP" sz="2400" i="1" baseline="-250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とし、平滑化後の値を </a:t>
            </a:r>
            <a:r>
              <a:rPr lang="en-US" altLang="ja-JP" sz="2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lang="en-US" altLang="ja-JP" sz="2400" baseline="-25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S,</a:t>
            </a:r>
            <a:r>
              <a:rPr lang="en-US" altLang="ja-JP" sz="2400" i="1" baseline="-25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とすると、</a:t>
            </a:r>
            <a:endParaRPr lang="en-US" altLang="ja-JP" sz="2400" dirty="0">
              <a:solidFill>
                <a:prstClr val="black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8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899646" cy="590931"/>
          </a:xfrm>
        </p:spPr>
        <p:txBody>
          <a:bodyPr/>
          <a:lstStyle/>
          <a:p>
            <a:r>
              <a:rPr kumimoji="1" lang="ja-JP" altLang="en-US" dirty="0" smtClean="0"/>
              <a:t>線形加重移動平均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時系列データ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603637" cy="1486048"/>
          </a:xfrm>
        </p:spPr>
        <p:txBody>
          <a:bodyPr/>
          <a:lstStyle/>
          <a:p>
            <a:r>
              <a:rPr lang="ja-JP" altLang="en-US" dirty="0"/>
              <a:t>現在時刻の値を含めて、過去 </a:t>
            </a:r>
            <a:r>
              <a:rPr lang="en-US" altLang="ja-JP" i="1" dirty="0"/>
              <a:t>n</a:t>
            </a:r>
            <a:r>
              <a:rPr lang="en-US" altLang="ja-JP" dirty="0"/>
              <a:t> </a:t>
            </a:r>
            <a:r>
              <a:rPr lang="ja-JP" altLang="en-US" dirty="0"/>
              <a:t>点でのプロセス変数</a:t>
            </a:r>
            <a:r>
              <a:rPr lang="ja-JP" altLang="en-US" dirty="0" smtClean="0"/>
              <a:t>の値について、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現在時刻から離れるにつれて、</a:t>
            </a:r>
            <a:r>
              <a:rPr lang="ja-JP" altLang="en-US" dirty="0" smtClean="0">
                <a:solidFill>
                  <a:srgbClr val="0000FF"/>
                </a:solidFill>
              </a:rPr>
              <a:t>線形に重みが小さくなる加重平均</a:t>
            </a:r>
            <a:r>
              <a:rPr lang="ja-JP" altLang="en-US" dirty="0" smtClean="0"/>
              <a:t>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値を、平滑化後の値にする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(2</a:t>
            </a:r>
            <a:r>
              <a:rPr lang="en-US" altLang="ja-JP" i="1" dirty="0" smtClean="0"/>
              <a:t>n</a:t>
            </a:r>
            <a:r>
              <a:rPr lang="en-US" altLang="ja-JP" dirty="0" smtClean="0"/>
              <a:t>+1) </a:t>
            </a:r>
            <a:r>
              <a:rPr lang="ja-JP" altLang="en-US" dirty="0" smtClean="0"/>
              <a:t>を </a:t>
            </a:r>
            <a:r>
              <a:rPr lang="ja-JP" altLang="en-US" dirty="0" smtClean="0">
                <a:solidFill>
                  <a:srgbClr val="0000FF"/>
                </a:solidFill>
              </a:rPr>
              <a:t>窓枠の数 </a:t>
            </a:r>
            <a:r>
              <a:rPr lang="ja-JP" altLang="en-US" dirty="0" smtClean="0"/>
              <a:t>と呼ぶ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8</a:t>
            </a:fld>
            <a:endParaRPr lang="ja-JP" altLang="en-US"/>
          </a:p>
        </p:txBody>
      </p:sp>
      <p:sp>
        <p:nvSpPr>
          <p:cNvPr id="24" name="正方形/長方形 13"/>
          <p:cNvSpPr>
            <a:spLocks noChangeArrowheads="1"/>
          </p:cNvSpPr>
          <p:nvPr/>
        </p:nvSpPr>
        <p:spPr bwMode="auto">
          <a:xfrm>
            <a:off x="181428" y="3166825"/>
            <a:ext cx="58240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ある時刻 </a:t>
            </a:r>
            <a:r>
              <a:rPr lang="en-US" altLang="ja-JP" sz="2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t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におけるプロセス変数の値を </a:t>
            </a:r>
            <a:r>
              <a:rPr lang="en-US" altLang="ja-JP" sz="2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lang="en-US" altLang="ja-JP" sz="2400" i="1" baseline="-25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t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とし、</a:t>
            </a:r>
            <a: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lang="en-US" altLang="ja-JP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平滑化後の値を </a:t>
            </a:r>
            <a:r>
              <a:rPr lang="en-US" altLang="ja-JP" sz="2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lang="en-US" altLang="ja-JP" sz="2400" baseline="-25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S,</a:t>
            </a:r>
            <a:r>
              <a:rPr lang="en-US" altLang="ja-JP" sz="2400" i="1" baseline="-25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t</a:t>
            </a:r>
            <a:r>
              <a:rPr lang="ja-JP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とすると、</a:t>
            </a:r>
            <a:endParaRPr lang="en-US" altLang="ja-JP" sz="2400" dirty="0">
              <a:solidFill>
                <a:prstClr val="black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076280"/>
              </p:ext>
            </p:extLst>
          </p:nvPr>
        </p:nvGraphicFramePr>
        <p:xfrm>
          <a:off x="1032445" y="4395249"/>
          <a:ext cx="3308350" cy="175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9" name="Equation" r:id="rId3" imgW="1638000" imgH="863280" progId="Equation.DSMT4">
                  <p:embed/>
                </p:oleObj>
              </mc:Choice>
              <mc:Fallback>
                <p:oleObj name="Equation" r:id="rId3" imgW="1638000" imgH="863280" progId="Equation.DSMT4">
                  <p:embed/>
                  <p:pic>
                    <p:nvPicPr>
                      <p:cNvPr id="7" name="オブジェクト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2445" y="4395249"/>
                        <a:ext cx="3308350" cy="17510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525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 anchor="ctr" anchorCtr="0">
        <a:spAutoFit/>
      </a:bodyPr>
      <a:lstStyle>
        <a:defPPr>
          <a:defRPr kumimoji="1" sz="24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6514</TotalTime>
  <Words>913</Words>
  <Application>Microsoft Office PowerPoint</Application>
  <PresentationFormat>画面に合わせる (4:3)</PresentationFormat>
  <Paragraphs>172</Paragraphs>
  <Slides>21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30" baseType="lpstr">
      <vt:lpstr>Meiryo UI</vt:lpstr>
      <vt:lpstr>ＭＳ Ｐゴシック</vt:lpstr>
      <vt:lpstr>メイリオ</vt:lpstr>
      <vt:lpstr>Arial</vt:lpstr>
      <vt:lpstr>Calibri</vt:lpstr>
      <vt:lpstr>Times New Roman</vt:lpstr>
      <vt:lpstr>Wingdings</vt:lpstr>
      <vt:lpstr>Office テーマ</vt:lpstr>
      <vt:lpstr>MathType 6.0 Equation</vt:lpstr>
      <vt:lpstr>スペクトル・時系列データの前処理方法  ～平滑化 (スムージング) と微分～</vt:lpstr>
      <vt:lpstr>スペクトルデータの特徴</vt:lpstr>
      <vt:lpstr>時系列データの特徴</vt:lpstr>
      <vt:lpstr>スペクトル・時系列データ</vt:lpstr>
      <vt:lpstr>スペクトル・時系列データの前処理</vt:lpstr>
      <vt:lpstr>単純移動平均 (スペクトルデータ)</vt:lpstr>
      <vt:lpstr>単純移動平均 (時系列データ)</vt:lpstr>
      <vt:lpstr>線形加重移動平均 (スペクトルデータ)</vt:lpstr>
      <vt:lpstr>線形加重移動平均 (時系列データ)</vt:lpstr>
      <vt:lpstr>指数加重移動平均 (スペクトルデータ)</vt:lpstr>
      <vt:lpstr>指数加重移動平均 (時系列データ)</vt:lpstr>
      <vt:lpstr>微分</vt:lpstr>
      <vt:lpstr>Savitzky-Golay (SG) 法 [1,2]</vt:lpstr>
      <vt:lpstr>SG法の例</vt:lpstr>
      <vt:lpstr>SG法 (スペクトルデータ)</vt:lpstr>
      <vt:lpstr>SG法 (時系列データ)</vt:lpstr>
      <vt:lpstr>手法・ハイパーパラメータ・微分次数はどうする？</vt:lpstr>
      <vt:lpstr>① モデルの検証による選択</vt:lpstr>
      <vt:lpstr>① モデルの検証による選択 特徴</vt:lpstr>
      <vt:lpstr>② ノイズの正規分布性による選択</vt:lpstr>
      <vt:lpstr>② ノイズの正規分布性による選択 特徴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b4</dc:creator>
  <cp:lastModifiedBy>hkaneko</cp:lastModifiedBy>
  <cp:revision>406</cp:revision>
  <cp:lastPrinted>2017-11-12T07:34:23Z</cp:lastPrinted>
  <dcterms:created xsi:type="dcterms:W3CDTF">2017-03-17T08:34:14Z</dcterms:created>
  <dcterms:modified xsi:type="dcterms:W3CDTF">2017-11-12T07:37:18Z</dcterms:modified>
</cp:coreProperties>
</file>