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4"/>
  </p:notesMasterIdLst>
  <p:sldIdLst>
    <p:sldId id="2147483612" r:id="rId5"/>
    <p:sldId id="2147483622" r:id="rId6"/>
    <p:sldId id="2147483620" r:id="rId7"/>
    <p:sldId id="2147483609" r:id="rId8"/>
    <p:sldId id="2147483621" r:id="rId9"/>
    <p:sldId id="2147483611" r:id="rId10"/>
    <p:sldId id="2147483413" r:id="rId11"/>
    <p:sldId id="2147483623" r:id="rId12"/>
    <p:sldId id="214748357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573FBD7-29E2-1587-7F7C-842BB189FDF3}" name="Lee Boruchow" initials="LB" userId="S::leeboru@microsoft.com::43331b23-3412-4975-a07b-d9e80f368966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526DBA-CB26-4BCD-AB7D-A1CCFB22156C}" v="1" dt="2026-03-26T01:13:59.1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1" d="100"/>
          <a:sy n="101" d="100"/>
        </p:scale>
        <p:origin x="87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D1E43-7A5D-4367-B6FA-3F1E91029A57}" type="datetimeFigureOut">
              <a:rPr lang="en-GB" smtClean="0"/>
              <a:t>25/03/2026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09F43E-83AB-4D89-9A0D-C1B1A1FCEA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532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ea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10E1ACAC-9355-415D-9B94-950A2C119927}" type="datetime8">
              <a:rPr lang="en-US" smtClean="0"/>
              <a:t>3/25/2026 9:13 PM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712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Recommend judges – BDMs from the customer environment – participant’s time to shine; make </a:t>
            </a:r>
            <a:r>
              <a:rPr lang="en-US"/>
              <a:t>good recommendations </a:t>
            </a:r>
            <a:r>
              <a:rPr lang="en-US" dirty="0"/>
              <a:t>; make sure their points are heard 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09F43E-83AB-4D89-9A0D-C1B1A1FCEA6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891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80951C-B246-43B8-8C53-44C86CC2E95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4679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C8C7D-7624-4D07-3286-4D0031C4BD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399D11-942A-F808-1A0C-73D6E7DA302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75EFA2C-4433-DFF5-30C7-F452EDDA9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28B454-21E9-3462-84FE-564DFD7D270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80951C-B246-43B8-8C53-44C86CC2E95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071129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483A08-AFB3-488D-BD72-411115212A4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9486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29C3C374-A664-D7F0-45D0-0450091390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6929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34784F0-D959-7D20-3CA8-6E0D5AAE22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508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EFE1D8-1E7C-8A86-A01A-514505B427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711325"/>
            <a:ext cx="10515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3734CD-7B05-0092-D5B9-837ACCA63B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381000" y="6242050"/>
            <a:ext cx="2743200" cy="365125"/>
          </a:xfrm>
        </p:spPr>
        <p:txBody>
          <a:bodyPr/>
          <a:lstStyle/>
          <a:p>
            <a:fld id="{DC2E2A91-B98C-49DE-8553-119ECA58152C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58CC31-DAE6-D4D7-A480-A8D61B2367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81400" y="624205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A909B1-270B-7393-59C8-6EE9EFCA0D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53400" y="6242050"/>
            <a:ext cx="2743200" cy="365125"/>
          </a:xfrm>
        </p:spPr>
        <p:txBody>
          <a:bodyPr/>
          <a:lstStyle/>
          <a:p>
            <a:fld id="{C67CA0B0-04EF-433A-8113-67BC344D39D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2118B41-A307-0DD1-5000-30B9B4FBE2D6}"/>
              </a:ext>
            </a:extLst>
          </p:cNvPr>
          <p:cNvSpPr/>
          <p:nvPr userDrawn="1"/>
        </p:nvSpPr>
        <p:spPr>
          <a:xfrm>
            <a:off x="0" y="6692900"/>
            <a:ext cx="12192000" cy="165100"/>
          </a:xfrm>
          <a:prstGeom prst="rect">
            <a:avLst/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977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eyebrow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30EA2969-34DD-DAA8-1D7E-246D83F0867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40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C45BD7-3F2C-830D-5256-48E37AFC51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816" y="510988"/>
            <a:ext cx="11018520" cy="43088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Eyebrow placeholder">
            <a:extLst>
              <a:ext uri="{FF2B5EF4-FFF2-40B4-BE49-F238E27FC236}">
                <a16:creationId xmlns:a16="http://schemas.microsoft.com/office/drawing/2014/main" id="{48B9C26C-7246-D5C5-B758-D000638734B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74816" y="246888"/>
            <a:ext cx="11018838" cy="246221"/>
          </a:xfrm>
        </p:spPr>
        <p:txBody>
          <a:bodyPr/>
          <a:lstStyle>
            <a:lvl1pPr marL="0" indent="0">
              <a:buNone/>
              <a:defRPr sz="160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726B72F-F30C-C802-754B-00F8619DF7C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84200" y="2019300"/>
            <a:ext cx="11025188" cy="25622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4">
            <a:extLst>
              <a:ext uri="{FF2B5EF4-FFF2-40B4-BE49-F238E27FC236}">
                <a16:creationId xmlns:a16="http://schemas.microsoft.com/office/drawing/2014/main" id="{D167E468-CDA1-75E9-AB86-FAD0C11012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5040" y="6356350"/>
            <a:ext cx="7813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8F93FC27-A1D1-4A1D-8E2D-C92B07A037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187167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olorful logo in a spiral&#10;&#10;Description automatically generated">
            <a:extLst>
              <a:ext uri="{FF2B5EF4-FFF2-40B4-BE49-F238E27FC236}">
                <a16:creationId xmlns:a16="http://schemas.microsoft.com/office/drawing/2014/main" id="{C8CDFCA7-78ED-FD8B-4E4B-8A5ACD7081C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90A9B380-75A5-7CED-05A1-1EC949DF3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816" y="3013502"/>
            <a:ext cx="11018520" cy="677108"/>
          </a:xfrm>
        </p:spPr>
        <p:txBody>
          <a:bodyPr/>
          <a:lstStyle>
            <a:lvl1pPr>
              <a:defRPr kumimoji="0" lang="en-US" sz="4400" b="0" i="0" u="none" strike="noStrike" kern="1200" cap="none" spc="-150" normalizeH="0" baseline="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2" name="Footer Placeholder 10">
            <a:extLst>
              <a:ext uri="{FF2B5EF4-FFF2-40B4-BE49-F238E27FC236}">
                <a16:creationId xmlns:a16="http://schemas.microsoft.com/office/drawing/2014/main" id="{2F0B32A3-39CB-22FB-7D7C-4A7C773B0A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84201" y="6441202"/>
            <a:ext cx="8778240" cy="123111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defRPr sz="800">
                <a:solidFill>
                  <a:srgbClr val="000000"/>
                </a:solidFill>
              </a:defRPr>
            </a:lvl1pPr>
          </a:lstStyle>
          <a:p>
            <a:pPr>
              <a:tabLst>
                <a:tab pos="11029950" algn="r"/>
              </a:tabLst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87580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3" orient="horz" pos="900">
          <p15:clr>
            <a:srgbClr val="5ACBF0"/>
          </p15:clr>
        </p15:guide>
        <p15:guide id="4" orient="horz" pos="1276">
          <p15:clr>
            <a:srgbClr val="5ACBF0"/>
          </p15:clr>
        </p15:guide>
        <p15:guide id="5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close-up of various colored squares&#10;&#10;Description automatically generated">
            <a:extLst>
              <a:ext uri="{FF2B5EF4-FFF2-40B4-BE49-F238E27FC236}">
                <a16:creationId xmlns:a16="http://schemas.microsoft.com/office/drawing/2014/main" id="{9D846BCE-797B-CD42-BAAC-CDAF9B74DB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4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 Box 3"/>
          <p:cNvSpPr txBox="1">
            <a:spLocks noChangeArrowheads="1"/>
          </p:cNvSpPr>
          <p:nvPr userDrawn="1"/>
        </p:nvSpPr>
        <p:spPr bwMode="blackWhite">
          <a:xfrm>
            <a:off x="584200" y="6161316"/>
            <a:ext cx="4482124" cy="1077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/>
          <a:p>
            <a:pPr defTabSz="932290" eaLnBrk="0" hangingPunct="0"/>
            <a:r>
              <a:rPr lang="en-US" sz="700">
                <a:solidFill>
                  <a:schemeClr val="bg1"/>
                </a:solidFill>
                <a:cs typeface="Segoe UI" pitchFamily="34" charset="0"/>
              </a:rPr>
              <a:t>© Copyright Microsoft Corporation. All rights reserved. </a:t>
            </a:r>
          </a:p>
        </p:txBody>
      </p:sp>
      <p:pic>
        <p:nvPicPr>
          <p:cNvPr id="5" name="MS logo gray - EMF">
            <a:extLst>
              <a:ext uri="{FF2B5EF4-FFF2-40B4-BE49-F238E27FC236}">
                <a16:creationId xmlns:a16="http://schemas.microsoft.com/office/drawing/2014/main" id="{6C88F8DF-99E1-F91B-C80F-987B6DD657F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283297" y="281709"/>
            <a:ext cx="2440148" cy="90285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7EEB9BC1-F8A9-D267-565C-9DB4879C9DF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4200" y="3182778"/>
            <a:ext cx="3683000" cy="492443"/>
          </a:xfrm>
        </p:spPr>
        <p:txBody>
          <a:bodyPr wrap="square" rIns="0" anchor="ctr" anchorCtr="0">
            <a:spAutoFit/>
          </a:bodyPr>
          <a:lstStyle>
            <a:lvl1pPr>
              <a:lnSpc>
                <a:spcPct val="100000"/>
              </a:lnSpc>
              <a:defRPr sz="3200" b="0" spc="-49" baseline="0">
                <a:solidFill>
                  <a:srgbClr val="000000"/>
                </a:solidFill>
                <a:latin typeface="+mj-lt"/>
                <a:cs typeface="Segoe UI Semilight" panose="020B0402040204020203" pitchFamily="34" charset="0"/>
              </a:defRPr>
            </a:lvl1pPr>
          </a:lstStyle>
          <a:p>
            <a:r>
              <a:rPr lang="en-US"/>
              <a:t>Divider slide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7FBDC260-0BF0-294E-967D-CFCE08D406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15040" y="6356350"/>
            <a:ext cx="7813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8F93FC27-A1D1-4A1D-8E2D-C92B07A0375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3567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SP Masters Program - Copilot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olorful logo in a spiral&#10;&#10;Description automatically generated">
            <a:extLst>
              <a:ext uri="{FF2B5EF4-FFF2-40B4-BE49-F238E27FC236}">
                <a16:creationId xmlns:a16="http://schemas.microsoft.com/office/drawing/2014/main" id="{6B1CE931-25E3-561F-E582-DD9662E622D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MS logo gray - EMF">
            <a:extLst>
              <a:ext uri="{FF2B5EF4-FFF2-40B4-BE49-F238E27FC236}">
                <a16:creationId xmlns:a16="http://schemas.microsoft.com/office/drawing/2014/main" id="{3A9922AE-499A-8913-51FD-060B72D0BE0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283297" y="281709"/>
            <a:ext cx="2440148" cy="90285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0B916564-33C2-CD0E-E05A-76907EB69ED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8263" y="2302431"/>
            <a:ext cx="4167887" cy="1231106"/>
          </a:xfrm>
        </p:spPr>
        <p:txBody>
          <a:bodyPr anchor="b" anchorCtr="0">
            <a:spAutoFit/>
          </a:bodyPr>
          <a:lstStyle>
            <a:lvl1pPr>
              <a:defRPr kumimoji="0" lang="en-US" sz="4000" b="0" i="0" u="none" strike="noStrike" kern="1200" cap="none" spc="-50" normalizeH="0" baseline="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Event name or presentation title 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3DE2905F-5DD9-A6E6-9622-A302EC2890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82042" y="3962400"/>
            <a:ext cx="4164583" cy="246221"/>
          </a:xfrm>
          <a:noFill/>
        </p:spPr>
        <p:txBody>
          <a:bodyPr wrap="square" lIns="0" tIns="0" rIns="0" bIns="0">
            <a:spAutoFit/>
          </a:bodyPr>
          <a:lstStyle>
            <a:lvl1pPr marL="0" indent="0">
              <a:spcBef>
                <a:spcPts val="0"/>
              </a:spcBef>
              <a:buNone/>
              <a:defRPr sz="1600" spc="0" baseline="0">
                <a:solidFill>
                  <a:schemeClr val="tx1"/>
                </a:solidFill>
                <a:latin typeface="+mn-lt"/>
                <a:cs typeface="Segoe UI" panose="020B0502040204020203" pitchFamily="34" charset="0"/>
              </a:defRPr>
            </a:lvl1pPr>
          </a:lstStyle>
          <a:p>
            <a:pPr lvl="0"/>
            <a:r>
              <a:rPr lang="en-US"/>
              <a:t>Speaker name or subtitle</a:t>
            </a:r>
          </a:p>
        </p:txBody>
      </p:sp>
    </p:spTree>
    <p:extLst>
      <p:ext uri="{BB962C8B-B14F-4D97-AF65-F5344CB8AC3E}">
        <p14:creationId xmlns:p14="http://schemas.microsoft.com/office/powerpoint/2010/main" val="164456212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pos="3360">
          <p15:clr>
            <a:srgbClr val="FBAE40"/>
          </p15:clr>
        </p15:guide>
        <p15:guide id="6" orient="horz" pos="904">
          <p15:clr>
            <a:srgbClr val="5ACBF0"/>
          </p15:clr>
        </p15:guide>
        <p15:guide id="7" orient="horz" pos="1276">
          <p15:clr>
            <a:srgbClr val="5ACBF0"/>
          </p15:clr>
        </p15:guide>
        <p15:guide id="8" orient="horz" pos="2226">
          <p15:clr>
            <a:srgbClr val="5ACBF0"/>
          </p15:clr>
        </p15:guide>
        <p15:guide id="10" pos="3729">
          <p15:clr>
            <a:srgbClr val="C35EA4"/>
          </p15:clr>
        </p15:guide>
        <p15:guide id="11" pos="2993">
          <p15:clr>
            <a:srgbClr val="5ACBF0"/>
          </p15:clr>
        </p15:guide>
        <p15:guide id="12" pos="3543">
          <p15:clr>
            <a:srgbClr val="A4A3A4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subtitle only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rry image of a person's hand&#10;&#10;Description automatically generated">
            <a:extLst>
              <a:ext uri="{FF2B5EF4-FFF2-40B4-BE49-F238E27FC236}">
                <a16:creationId xmlns:a16="http://schemas.microsoft.com/office/drawing/2014/main" id="{F5C40B06-A260-9D9D-4EAD-700D31A9650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6">
            <a:extLst>
              <a:ext uri="{FF2B5EF4-FFF2-40B4-BE49-F238E27FC236}">
                <a16:creationId xmlns:a16="http://schemas.microsoft.com/office/drawing/2014/main" id="{94584EB2-E663-4E79-1330-9D1AE176D8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054975-9B72-B5D8-DC2C-2A1B1887D31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74675" y="941388"/>
            <a:ext cx="11018520" cy="341632"/>
          </a:xfrm>
        </p:spPr>
        <p:txBody>
          <a:bodyPr tIns="64008"/>
          <a:lstStyle>
            <a:lvl1pPr>
              <a:defRPr sz="180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506314413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2" orient="horz" pos="1272">
          <p15:clr>
            <a:srgbClr val="5ACBF0"/>
          </p15:clr>
        </p15:guide>
        <p15:guide id="3" orient="horz" pos="288">
          <p15:clr>
            <a:srgbClr val="5ACBF0"/>
          </p15:clr>
        </p15:guide>
        <p15:guide id="5" orient="horz" pos="904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sv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E70860-B881-5122-E137-8711CB0D6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238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06F1A1-1586-42EF-9CA2-16F10CD83D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81000" y="1698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253CED-08D6-692F-198E-233A1D7E9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81000" y="6229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2E2A91-B98C-49DE-8553-119ECA58152C}" type="datetimeFigureOut">
              <a:rPr lang="en-US" smtClean="0"/>
              <a:t>3/25/2026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10BB91-0DF2-F86D-A282-C050CAF655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81400" y="6229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227534-F4D4-095D-03EE-12A9688346D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53400" y="6229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CA0B0-04EF-433A-8113-67BC344D39D3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3BAC4348-B8BB-E69B-E197-7B5B8B4EF1F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 rot="5400000">
            <a:off x="10097704" y="2163762"/>
            <a:ext cx="5409405" cy="1081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363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5840" r:id="rId2"/>
    <p:sldLayoutId id="2147485841" r:id="rId3"/>
    <p:sldLayoutId id="2147485842" r:id="rId4"/>
    <p:sldLayoutId id="2147485843" r:id="rId5"/>
    <p:sldLayoutId id="214748584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pos="312">
          <p15:clr>
            <a:srgbClr val="F26B43"/>
          </p15:clr>
        </p15:guide>
        <p15:guide id="3" pos="7368">
          <p15:clr>
            <a:srgbClr val="F26B43"/>
          </p15:clr>
        </p15:guide>
        <p15:guide id="4" orient="horz" pos="2160">
          <p15:clr>
            <a:srgbClr val="F26B43"/>
          </p15:clr>
        </p15:guide>
        <p15:guide id="5" orient="horz" pos="432">
          <p15:clr>
            <a:srgbClr val="F26B43"/>
          </p15:clr>
        </p15:guide>
        <p15:guide id="6" orient="horz" pos="3960">
          <p15:clr>
            <a:srgbClr val="F26B43"/>
          </p15:clr>
        </p15:guide>
        <p15:guide id="7" orient="horz" pos="1104">
          <p15:clr>
            <a:srgbClr val="F26B43"/>
          </p15:clr>
        </p15:guide>
        <p15:guide id="8" orient="horz" pos="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svg"/><Relationship Id="rId5" Type="http://schemas.openxmlformats.org/officeDocument/2006/relationships/image" Target="../media/image11.svg"/><Relationship Id="rId4" Type="http://schemas.openxmlformats.org/officeDocument/2006/relationships/image" Target="../media/image10.sv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adoption.microsoft.com/en-us/copilot-scenario-library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0E8C8-738B-CF43-BC5F-6391E9A2A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886" y="2063161"/>
            <a:ext cx="5997032" cy="1754326"/>
          </a:xfrm>
        </p:spPr>
        <p:txBody>
          <a:bodyPr/>
          <a:lstStyle/>
          <a:p>
            <a:r>
              <a:rPr lang="en-US">
                <a:solidFill>
                  <a:srgbClr val="0078D4"/>
                </a:solidFill>
                <a:latin typeface="Segoe UI Semibold"/>
                <a:cs typeface="Segoe UI Semibold"/>
              </a:rPr>
              <a:t>Copilot Prompt-a-thon</a:t>
            </a:r>
          </a:p>
          <a:p>
            <a:r>
              <a:rPr lang="en-US"/>
              <a:t>Presentations and judging</a:t>
            </a:r>
          </a:p>
        </p:txBody>
      </p:sp>
    </p:spTree>
    <p:extLst>
      <p:ext uri="{BB962C8B-B14F-4D97-AF65-F5344CB8AC3E}">
        <p14:creationId xmlns:p14="http://schemas.microsoft.com/office/powerpoint/2010/main" val="1529636032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968121-E085-E29C-1457-3B1A6C5FB4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EB7F092-E4E0-F7A5-9DBF-7012C5EA9368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29900" y="2742276"/>
            <a:ext cx="10886909" cy="144655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-50" normalizeH="0" baseline="0" noProof="0" dirty="0">
                <a:ln w="3175"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egoe UI Semibold"/>
                <a:ea typeface="+mn-ea"/>
                <a:cs typeface="Segoe UI Semibold" panose="020B0702040204020203" pitchFamily="34" charset="0"/>
              </a:rPr>
              <a:t>Send all presentations to </a:t>
            </a:r>
            <a:r>
              <a:rPr kumimoji="0" lang="en-US" sz="44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/>
                <a:ea typeface="+mn-ea"/>
                <a:cs typeface="Segoe UI Semibold" panose="020B0702040204020203" pitchFamily="34" charset="0"/>
              </a:rPr>
              <a:t>xxxxxxx@companyname</a:t>
            </a:r>
            <a:r>
              <a:rPr kumimoji="0" lang="en-US" sz="4400" b="0" i="0" u="none" strike="noStrike" kern="1200" cap="none" spc="-50" normalizeH="0" baseline="0" noProof="0" dirty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/>
                <a:ea typeface="+mn-ea"/>
                <a:cs typeface="Segoe UI Semibold" panose="020B0702040204020203" pitchFamily="34" charset="0"/>
              </a:rPr>
              <a:t>.com</a:t>
            </a:r>
          </a:p>
        </p:txBody>
      </p:sp>
    </p:spTree>
    <p:extLst>
      <p:ext uri="{BB962C8B-B14F-4D97-AF65-F5344CB8AC3E}">
        <p14:creationId xmlns:p14="http://schemas.microsoft.com/office/powerpoint/2010/main" val="3889867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67272CF4-2ECD-1DA0-B1D0-4EBF14969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38100" y="1556016"/>
            <a:ext cx="11285281" cy="4661029"/>
          </a:xfrm>
          <a:prstGeom prst="roundRect">
            <a:avLst>
              <a:gd name="adj" fmla="val 8370"/>
            </a:avLst>
          </a:prstGeom>
          <a:solidFill>
            <a:schemeClr val="bg1">
              <a:alpha val="7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09F3080-144B-C122-6F43-BB297EFA4E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8263" y="580311"/>
            <a:ext cx="11018520" cy="43088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 dirty="0">
                <a:ln w="3175">
                  <a:noFill/>
                </a:ln>
                <a:gradFill>
                  <a:gsLst>
                    <a:gs pos="21000">
                      <a:schemeClr val="accent1"/>
                    </a:gs>
                    <a:gs pos="100000">
                      <a:schemeClr val="accent3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200" b="0" i="0" u="none" strike="noStrike" kern="1200" cap="none" spc="-50" normalizeH="0" baseline="0" noProof="0">
                <a:ln w="3175"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rPr>
              <a:t>Welcome our judges</a:t>
            </a:r>
          </a:p>
        </p:txBody>
      </p:sp>
      <p:grpSp>
        <p:nvGrpSpPr>
          <p:cNvPr id="5" name="Group 4" descr="role icon">
            <a:extLst>
              <a:ext uri="{FF2B5EF4-FFF2-40B4-BE49-F238E27FC236}">
                <a16:creationId xmlns:a16="http://schemas.microsoft.com/office/drawing/2014/main" id="{8324DBC0-F4B6-DE62-2B30-29F8AAD460F5}"/>
              </a:ext>
            </a:extLst>
          </p:cNvPr>
          <p:cNvGrpSpPr/>
          <p:nvPr/>
        </p:nvGrpSpPr>
        <p:grpSpPr>
          <a:xfrm>
            <a:off x="1025244" y="2568195"/>
            <a:ext cx="3337119" cy="2518200"/>
            <a:chOff x="813183" y="1752809"/>
            <a:chExt cx="2055488" cy="1551077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411594F-0787-BA94-05D0-B0EC60A6E4AE}"/>
                </a:ext>
              </a:extLst>
            </p:cNvPr>
            <p:cNvSpPr txBox="1"/>
            <p:nvPr/>
          </p:nvSpPr>
          <p:spPr>
            <a:xfrm>
              <a:off x="813183" y="2905780"/>
              <a:ext cx="2055488" cy="39810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914367">
                <a:defRPr/>
              </a:pPr>
              <a:r>
                <a:rPr kumimoji="0" lang="en-GB" sz="2000" b="1" i="0" u="none" strike="noStrike" kern="0" cap="none" spc="0" normalizeH="0" baseline="0" noProof="0">
                  <a:ln>
                    <a:noFill/>
                  </a:ln>
                  <a:solidFill>
                    <a:srgbClr val="8661C5"/>
                  </a:solidFill>
                  <a:effectLst/>
                  <a:uLnTx/>
                  <a:uFillTx/>
                  <a:latin typeface="Segoe UI"/>
                  <a:cs typeface="Segoe Sans Display Semibold"/>
                </a:rPr>
                <a:t>Forename Surname</a:t>
              </a:r>
              <a:br>
                <a:rPr lang="en-GB" sz="16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Segoe UI"/>
                </a:rPr>
              </a:br>
              <a:r>
                <a:rPr lang="en-GB" sz="1600" kern="0">
                  <a:solidFill>
                    <a:srgbClr val="080808"/>
                  </a:solidFill>
                  <a:latin typeface="Segoe UI"/>
                  <a:cs typeface="Segoe Sans Display"/>
                </a:rPr>
                <a:t>Role</a:t>
              </a:r>
              <a:endParaRPr lang="en-GB" sz="16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"/>
                <a:ea typeface="Segoe UI" panose="020B0502040204020203" pitchFamily="34" charset="0"/>
                <a:cs typeface="Segoe Sans Display"/>
              </a:endParaRPr>
            </a:p>
          </p:txBody>
        </p:sp>
        <p:pic>
          <p:nvPicPr>
            <p:cNvPr id="7" name="Picture 4">
              <a:extLst>
                <a:ext uri="{FF2B5EF4-FFF2-40B4-BE49-F238E27FC236}">
                  <a16:creationId xmlns:a16="http://schemas.microsoft.com/office/drawing/2014/main" id="{A4E5BA8C-A1CF-50E4-0963-774652A1D13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748"/>
                      </a14:imgEffect>
                      <a14:imgEffect>
                        <a14:saturation sat="4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453" t="2940" r="9453" b="9390"/>
            <a:stretch/>
          </p:blipFill>
          <p:spPr bwMode="auto">
            <a:xfrm>
              <a:off x="1300927" y="1752809"/>
              <a:ext cx="1080000" cy="1080000"/>
            </a:xfrm>
            <a:prstGeom prst="ellipse">
              <a:avLst/>
            </a:prstGeom>
            <a:ln w="22225">
              <a:gradFill>
                <a:gsLst>
                  <a:gs pos="0">
                    <a:srgbClr val="396ECE"/>
                  </a:gs>
                  <a:gs pos="100000">
                    <a:srgbClr val="C03BC4"/>
                  </a:gs>
                </a:gsLst>
                <a:lin ang="5400000" scaled="1"/>
              </a:gra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9" name="Group 18" descr="role icon">
            <a:extLst>
              <a:ext uri="{FF2B5EF4-FFF2-40B4-BE49-F238E27FC236}">
                <a16:creationId xmlns:a16="http://schemas.microsoft.com/office/drawing/2014/main" id="{55518BB9-0EB0-B7BD-7A7C-7A4B0298F73A}"/>
              </a:ext>
            </a:extLst>
          </p:cNvPr>
          <p:cNvGrpSpPr/>
          <p:nvPr/>
        </p:nvGrpSpPr>
        <p:grpSpPr>
          <a:xfrm>
            <a:off x="4427440" y="2568195"/>
            <a:ext cx="3337119" cy="2518200"/>
            <a:chOff x="813183" y="1752809"/>
            <a:chExt cx="2055488" cy="155107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768AFEE1-7E12-4C6E-79DE-AF6AE455562A}"/>
                </a:ext>
              </a:extLst>
            </p:cNvPr>
            <p:cNvSpPr txBox="1"/>
            <p:nvPr/>
          </p:nvSpPr>
          <p:spPr>
            <a:xfrm>
              <a:off x="813183" y="2905780"/>
              <a:ext cx="2055488" cy="39810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914367">
                <a:defRPr/>
              </a:pPr>
              <a:r>
                <a:rPr kumimoji="0" lang="en-GB" sz="2000" b="1" i="0" u="none" strike="noStrike" kern="0" cap="none" spc="0" normalizeH="0" baseline="0" noProof="0">
                  <a:ln>
                    <a:noFill/>
                  </a:ln>
                  <a:solidFill>
                    <a:srgbClr val="8661C5"/>
                  </a:solidFill>
                  <a:effectLst/>
                  <a:uLnTx/>
                  <a:uFillTx/>
                  <a:latin typeface="Segoe UI"/>
                  <a:cs typeface="Segoe Sans Display Semibold"/>
                </a:rPr>
                <a:t>Forename Surname</a:t>
              </a:r>
              <a:br>
                <a:rPr lang="en-GB" sz="16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Segoe UI"/>
                </a:rPr>
              </a:br>
              <a:r>
                <a:rPr lang="en-GB" sz="1600" kern="0">
                  <a:solidFill>
                    <a:srgbClr val="080808"/>
                  </a:solidFill>
                  <a:latin typeface="Segoe UI"/>
                  <a:cs typeface="Segoe Sans Display"/>
                </a:rPr>
                <a:t>Role</a:t>
              </a:r>
              <a:endParaRPr lang="en-GB" sz="16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"/>
                <a:ea typeface="Segoe UI" panose="020B0502040204020203" pitchFamily="34" charset="0"/>
                <a:cs typeface="Segoe Sans Display"/>
              </a:endParaRPr>
            </a:p>
          </p:txBody>
        </p:sp>
        <p:pic>
          <p:nvPicPr>
            <p:cNvPr id="23" name="Picture 4">
              <a:extLst>
                <a:ext uri="{FF2B5EF4-FFF2-40B4-BE49-F238E27FC236}">
                  <a16:creationId xmlns:a16="http://schemas.microsoft.com/office/drawing/2014/main" id="{78116366-2E62-EC03-C141-D59270EA859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748"/>
                      </a14:imgEffect>
                      <a14:imgEffect>
                        <a14:saturation sat="4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453" t="2940" r="9453" b="9390"/>
            <a:stretch/>
          </p:blipFill>
          <p:spPr bwMode="auto">
            <a:xfrm>
              <a:off x="1300927" y="1752809"/>
              <a:ext cx="1080000" cy="1080000"/>
            </a:xfrm>
            <a:prstGeom prst="ellipse">
              <a:avLst/>
            </a:prstGeom>
            <a:ln w="22225">
              <a:gradFill>
                <a:gsLst>
                  <a:gs pos="0">
                    <a:srgbClr val="396ECE"/>
                  </a:gs>
                  <a:gs pos="100000">
                    <a:srgbClr val="C03BC4"/>
                  </a:gs>
                </a:gsLst>
                <a:lin ang="5400000" scaled="1"/>
              </a:gra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4" name="Group 23" descr="role icon">
            <a:extLst>
              <a:ext uri="{FF2B5EF4-FFF2-40B4-BE49-F238E27FC236}">
                <a16:creationId xmlns:a16="http://schemas.microsoft.com/office/drawing/2014/main" id="{3BEDCCAD-F930-5427-AEBD-83D0E43D721A}"/>
              </a:ext>
            </a:extLst>
          </p:cNvPr>
          <p:cNvGrpSpPr/>
          <p:nvPr/>
        </p:nvGrpSpPr>
        <p:grpSpPr>
          <a:xfrm>
            <a:off x="7829636" y="2568195"/>
            <a:ext cx="3337119" cy="2518200"/>
            <a:chOff x="813183" y="1752809"/>
            <a:chExt cx="2055488" cy="1551077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BD798F34-E22A-0FD6-52CD-ABD145767CD9}"/>
                </a:ext>
              </a:extLst>
            </p:cNvPr>
            <p:cNvSpPr txBox="1"/>
            <p:nvPr/>
          </p:nvSpPr>
          <p:spPr>
            <a:xfrm>
              <a:off x="813183" y="2905780"/>
              <a:ext cx="2055488" cy="39810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 defTabSz="914367">
                <a:defRPr/>
              </a:pPr>
              <a:r>
                <a:rPr kumimoji="0" lang="en-GB" sz="2000" b="1" i="0" u="none" strike="noStrike" kern="0" cap="none" spc="0" normalizeH="0" baseline="0" noProof="0">
                  <a:ln>
                    <a:noFill/>
                  </a:ln>
                  <a:solidFill>
                    <a:srgbClr val="8661C5"/>
                  </a:solidFill>
                  <a:effectLst/>
                  <a:uLnTx/>
                  <a:uFillTx/>
                  <a:latin typeface="Segoe UI"/>
                  <a:cs typeface="Segoe Sans Display Semibold"/>
                </a:rPr>
                <a:t>Forename Surname</a:t>
              </a:r>
              <a:br>
                <a:rPr lang="en-GB" sz="1600" b="1" i="0" u="none" strike="noStrike" kern="0" cap="none" spc="0" normalizeH="0" baseline="0" noProof="0">
                  <a:ln>
                    <a:noFill/>
                  </a:ln>
                  <a:effectLst/>
                  <a:uLnTx/>
                  <a:uFillTx/>
                  <a:latin typeface="Segoe UI"/>
                </a:rPr>
              </a:br>
              <a:r>
                <a:rPr lang="en-GB" sz="1600" kern="0">
                  <a:solidFill>
                    <a:srgbClr val="080808"/>
                  </a:solidFill>
                  <a:latin typeface="Segoe UI"/>
                  <a:cs typeface="Segoe Sans Display"/>
                </a:rPr>
                <a:t>Role</a:t>
              </a:r>
              <a:endParaRPr lang="en-GB" sz="1600" b="0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"/>
                <a:ea typeface="Segoe UI" panose="020B0502040204020203" pitchFamily="34" charset="0"/>
                <a:cs typeface="Segoe Sans Display"/>
              </a:endParaRPr>
            </a:p>
          </p:txBody>
        </p:sp>
        <p:pic>
          <p:nvPicPr>
            <p:cNvPr id="26" name="Picture 4">
              <a:extLst>
                <a:ext uri="{FF2B5EF4-FFF2-40B4-BE49-F238E27FC236}">
                  <a16:creationId xmlns:a16="http://schemas.microsoft.com/office/drawing/2014/main" id="{20FC5717-6EC5-10C4-7690-3F1B0B6BA33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7748"/>
                      </a14:imgEffect>
                      <a14:imgEffect>
                        <a14:saturation sat="4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9453" t="2940" r="9453" b="9390"/>
            <a:stretch/>
          </p:blipFill>
          <p:spPr bwMode="auto">
            <a:xfrm>
              <a:off x="1300927" y="1752809"/>
              <a:ext cx="1080000" cy="1080000"/>
            </a:xfrm>
            <a:prstGeom prst="ellipse">
              <a:avLst/>
            </a:prstGeom>
            <a:ln w="22225">
              <a:gradFill>
                <a:gsLst>
                  <a:gs pos="0">
                    <a:srgbClr val="396ECE"/>
                  </a:gs>
                  <a:gs pos="100000">
                    <a:srgbClr val="C03BC4"/>
                  </a:gs>
                </a:gsLst>
                <a:lin ang="5400000" scaled="1"/>
              </a:gra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922783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BF313974-23A4-A8AB-7F16-C13C41BC945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451707" y="1379123"/>
            <a:ext cx="11285281" cy="4878744"/>
          </a:xfrm>
          <a:prstGeom prst="roundRect">
            <a:avLst>
              <a:gd name="adj" fmla="val 8370"/>
            </a:avLst>
          </a:prstGeom>
          <a:solidFill>
            <a:schemeClr val="bg1">
              <a:alpha val="70000"/>
            </a:schemeClr>
          </a:solidFill>
          <a:ln>
            <a:solidFill>
              <a:schemeClr val="accent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err="1">
              <a:gradFill>
                <a:gsLst>
                  <a:gs pos="0">
                    <a:srgbClr val="FFFFFF"/>
                  </a:gs>
                  <a:gs pos="100000">
                    <a:srgbClr val="FFFFFF"/>
                  </a:gs>
                </a:gsLst>
                <a:lin ang="5400000" scaled="0"/>
              </a:gra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09F3080-144B-C122-6F43-BB297EFA4E2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588263" y="580311"/>
            <a:ext cx="11018520" cy="430887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algn="l" defTabSz="93274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800" b="0" kern="1200" cap="none" spc="-50" baseline="0" dirty="0">
                <a:ln w="3175">
                  <a:noFill/>
                </a:ln>
                <a:gradFill>
                  <a:gsLst>
                    <a:gs pos="21000">
                      <a:schemeClr val="accent1"/>
                    </a:gs>
                    <a:gs pos="100000">
                      <a:schemeClr val="accent3"/>
                    </a:gs>
                  </a:gsLst>
                  <a:lin ang="2400000" scaled="0"/>
                </a:gradFill>
                <a:effectLst/>
                <a:latin typeface="Segoe UI Semibold" panose="020B0702040204020203" pitchFamily="34" charset="0"/>
                <a:ea typeface="+mn-ea"/>
                <a:cs typeface="Segoe UI Semibold" panose="020B0702040204020203" pitchFamily="34" charset="0"/>
              </a:defRPr>
            </a:lvl1pPr>
          </a:lstStyle>
          <a:p>
            <a:pPr marL="0" marR="0" lvl="0" indent="0" algn="l" defTabSz="93274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-50" normalizeH="0" baseline="0" noProof="0">
                <a:ln w="3175"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How are the presentations scored?</a:t>
            </a:r>
            <a:endParaRPr kumimoji="0" lang="en-IN" sz="3200" b="0" i="0" u="none" strike="noStrike" kern="1200" cap="none" spc="-50" normalizeH="0" baseline="0" noProof="0">
              <a:ln w="3175">
                <a:noFill/>
              </a:ln>
              <a:solidFill>
                <a:srgbClr val="080808"/>
              </a:solidFill>
              <a:effectLst/>
              <a:uLnTx/>
              <a:uFillTx/>
              <a:latin typeface="Segoe UI Semibold" panose="020B0702040204020203" pitchFamily="34" charset="0"/>
              <a:ea typeface="+mn-ea"/>
              <a:cs typeface="Segoe UI Semibold" panose="020B0702040204020203" pitchFamily="34" charset="0"/>
            </a:endParaRPr>
          </a:p>
        </p:txBody>
      </p:sp>
      <p:sp>
        <p:nvSpPr>
          <p:cNvPr id="60" name="Rectangle: Rounded Corners 12">
            <a:extLst>
              <a:ext uri="{FF2B5EF4-FFF2-40B4-BE49-F238E27FC236}">
                <a16:creationId xmlns:a16="http://schemas.microsoft.com/office/drawing/2014/main" id="{3B66772A-2B30-7E7F-F6FA-1579928DC3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auto">
          <a:xfrm>
            <a:off x="3558618" y="1122406"/>
            <a:ext cx="5073284" cy="4990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190500" dist="101600" dir="2700000" sx="101000" sy="101000" algn="tl" rotWithShape="0">
              <a:srgbClr val="F3484C">
                <a:alpha val="18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5F5F5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8" name="TextBox 7" descr="A scale of 1-5 for each:&#10;">
            <a:extLst>
              <a:ext uri="{FF2B5EF4-FFF2-40B4-BE49-F238E27FC236}">
                <a16:creationId xmlns:a16="http://schemas.microsoft.com/office/drawing/2014/main" id="{881F966C-8774-9D30-491F-0BA183CCB403}"/>
              </a:ext>
            </a:extLst>
          </p:cNvPr>
          <p:cNvSpPr txBox="1"/>
          <p:nvPr/>
        </p:nvSpPr>
        <p:spPr>
          <a:xfrm>
            <a:off x="4943203" y="1206176"/>
            <a:ext cx="2308645" cy="338554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Segoe UI Semibold"/>
                <a:ea typeface="Segoe UI Semibold" panose="020B0502040204020203" pitchFamily="34" charset="0"/>
                <a:cs typeface="Segoe UI Semibold"/>
              </a:rPr>
              <a:t>A scale of 1-5 for each:</a:t>
            </a:r>
            <a:endParaRPr lang="en-US" sz="1600" b="1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Segoe UI Semibold"/>
              <a:ea typeface="Segoe UI Semibold" panose="020B0502040204020203" pitchFamily="34" charset="0"/>
              <a:cs typeface="Segoe UI Semibold"/>
            </a:endParaRPr>
          </a:p>
        </p:txBody>
      </p:sp>
      <p:sp>
        <p:nvSpPr>
          <p:cNvPr id="36" name="Freeform 35">
            <a:extLst>
              <a:ext uri="{FF2B5EF4-FFF2-40B4-BE49-F238E27FC236}">
                <a16:creationId xmlns:a16="http://schemas.microsoft.com/office/drawing/2014/main" id="{F3CB64C0-CEF4-D318-6BB4-6F31A3DDC0AD}"/>
              </a:ext>
            </a:extLst>
          </p:cNvPr>
          <p:cNvSpPr/>
          <p:nvPr/>
        </p:nvSpPr>
        <p:spPr>
          <a:xfrm>
            <a:off x="1258748" y="3708529"/>
            <a:ext cx="1800000" cy="297770"/>
          </a:xfrm>
          <a:custGeom>
            <a:avLst/>
            <a:gdLst>
              <a:gd name="connsiteX0" fmla="*/ 0 w 1800000"/>
              <a:gd name="connsiteY0" fmla="*/ 0 h 720000"/>
              <a:gd name="connsiteX1" fmla="*/ 1800000 w 1800000"/>
              <a:gd name="connsiteY1" fmla="*/ 0 h 720000"/>
              <a:gd name="connsiteX2" fmla="*/ 1800000 w 1800000"/>
              <a:gd name="connsiteY2" fmla="*/ 720000 h 720000"/>
              <a:gd name="connsiteX3" fmla="*/ 0 w 1800000"/>
              <a:gd name="connsiteY3" fmla="*/ 720000 h 720000"/>
              <a:gd name="connsiteX4" fmla="*/ 0 w 180000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720000">
                <a:moveTo>
                  <a:pt x="0" y="0"/>
                </a:moveTo>
                <a:lnTo>
                  <a:pt x="1800000" y="0"/>
                </a:lnTo>
                <a:lnTo>
                  <a:pt x="180000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Innovation </a:t>
            </a:r>
          </a:p>
        </p:txBody>
      </p:sp>
      <p:sp>
        <p:nvSpPr>
          <p:cNvPr id="61" name="Freeform 60">
            <a:extLst>
              <a:ext uri="{FF2B5EF4-FFF2-40B4-BE49-F238E27FC236}">
                <a16:creationId xmlns:a16="http://schemas.microsoft.com/office/drawing/2014/main" id="{14D59D19-CEDF-5DBB-C6F0-C22C31BED7E7}"/>
              </a:ext>
            </a:extLst>
          </p:cNvPr>
          <p:cNvSpPr/>
          <p:nvPr/>
        </p:nvSpPr>
        <p:spPr>
          <a:xfrm>
            <a:off x="1581178" y="4107561"/>
            <a:ext cx="1153870" cy="1480577"/>
          </a:xfrm>
          <a:custGeom>
            <a:avLst/>
            <a:gdLst>
              <a:gd name="connsiteX0" fmla="*/ 0 w 1800000"/>
              <a:gd name="connsiteY0" fmla="*/ 0 h 2536523"/>
              <a:gd name="connsiteX1" fmla="*/ 1800000 w 1800000"/>
              <a:gd name="connsiteY1" fmla="*/ 0 h 2536523"/>
              <a:gd name="connsiteX2" fmla="*/ 1800000 w 1800000"/>
              <a:gd name="connsiteY2" fmla="*/ 2536523 h 2536523"/>
              <a:gd name="connsiteX3" fmla="*/ 0 w 1800000"/>
              <a:gd name="connsiteY3" fmla="*/ 2536523 h 2536523"/>
              <a:gd name="connsiteX4" fmla="*/ 0 w 1800000"/>
              <a:gd name="connsiteY4" fmla="*/ 0 h 253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2536523">
                <a:moveTo>
                  <a:pt x="0" y="0"/>
                </a:moveTo>
                <a:lnTo>
                  <a:pt x="1800000" y="0"/>
                </a:lnTo>
                <a:lnTo>
                  <a:pt x="1800000" y="2536523"/>
                </a:lnTo>
                <a:lnTo>
                  <a:pt x="0" y="253652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cap="all"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How creative and original is the solution? </a:t>
            </a: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>
                    <a:hueOff val="0"/>
                    <a:satOff val="0"/>
                    <a:lumOff val="0"/>
                    <a:alphaOff val="0"/>
                  </a:sys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Does it bring something new to the table?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0" name="Freeform 39">
            <a:extLst>
              <a:ext uri="{FF2B5EF4-FFF2-40B4-BE49-F238E27FC236}">
                <a16:creationId xmlns:a16="http://schemas.microsoft.com/office/drawing/2014/main" id="{C4E16D72-153A-53B1-C236-45EA5BA219FC}"/>
              </a:ext>
            </a:extLst>
          </p:cNvPr>
          <p:cNvSpPr/>
          <p:nvPr/>
        </p:nvSpPr>
        <p:spPr>
          <a:xfrm>
            <a:off x="3203938" y="3708529"/>
            <a:ext cx="1800000" cy="297770"/>
          </a:xfrm>
          <a:custGeom>
            <a:avLst/>
            <a:gdLst>
              <a:gd name="connsiteX0" fmla="*/ 0 w 1800000"/>
              <a:gd name="connsiteY0" fmla="*/ 0 h 720000"/>
              <a:gd name="connsiteX1" fmla="*/ 1800000 w 1800000"/>
              <a:gd name="connsiteY1" fmla="*/ 0 h 720000"/>
              <a:gd name="connsiteX2" fmla="*/ 1800000 w 1800000"/>
              <a:gd name="connsiteY2" fmla="*/ 720000 h 720000"/>
              <a:gd name="connsiteX3" fmla="*/ 0 w 1800000"/>
              <a:gd name="connsiteY3" fmla="*/ 720000 h 720000"/>
              <a:gd name="connsiteX4" fmla="*/ 0 w 180000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720000">
                <a:moveTo>
                  <a:pt x="0" y="0"/>
                </a:moveTo>
                <a:lnTo>
                  <a:pt x="1800000" y="0"/>
                </a:lnTo>
                <a:lnTo>
                  <a:pt x="180000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Impact </a:t>
            </a:r>
          </a:p>
        </p:txBody>
      </p:sp>
      <p:sp>
        <p:nvSpPr>
          <p:cNvPr id="62" name="Freeform 61">
            <a:extLst>
              <a:ext uri="{FF2B5EF4-FFF2-40B4-BE49-F238E27FC236}">
                <a16:creationId xmlns:a16="http://schemas.microsoft.com/office/drawing/2014/main" id="{86BB8FD1-3D44-81F9-D307-F2BFA16B8890}"/>
              </a:ext>
            </a:extLst>
          </p:cNvPr>
          <p:cNvSpPr/>
          <p:nvPr/>
        </p:nvSpPr>
        <p:spPr>
          <a:xfrm>
            <a:off x="3346472" y="4107561"/>
            <a:ext cx="1514932" cy="1480577"/>
          </a:xfrm>
          <a:custGeom>
            <a:avLst/>
            <a:gdLst>
              <a:gd name="connsiteX0" fmla="*/ 0 w 1800000"/>
              <a:gd name="connsiteY0" fmla="*/ 0 h 2536523"/>
              <a:gd name="connsiteX1" fmla="*/ 1800000 w 1800000"/>
              <a:gd name="connsiteY1" fmla="*/ 0 h 2536523"/>
              <a:gd name="connsiteX2" fmla="*/ 1800000 w 1800000"/>
              <a:gd name="connsiteY2" fmla="*/ 2536523 h 2536523"/>
              <a:gd name="connsiteX3" fmla="*/ 0 w 1800000"/>
              <a:gd name="connsiteY3" fmla="*/ 2536523 h 2536523"/>
              <a:gd name="connsiteX4" fmla="*/ 0 w 1800000"/>
              <a:gd name="connsiteY4" fmla="*/ 0 h 253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2536523">
                <a:moveTo>
                  <a:pt x="0" y="0"/>
                </a:moveTo>
                <a:lnTo>
                  <a:pt x="1800000" y="0"/>
                </a:lnTo>
                <a:lnTo>
                  <a:pt x="1800000" y="2536523"/>
                </a:lnTo>
                <a:lnTo>
                  <a:pt x="0" y="253652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cap="all"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How much potential does the solution have to improve the user experience with Microsoft 365 Copilot? </a:t>
            </a: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Does it solve a real problem or address a pain point?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3" name="Freeform 52">
            <a:extLst>
              <a:ext uri="{FF2B5EF4-FFF2-40B4-BE49-F238E27FC236}">
                <a16:creationId xmlns:a16="http://schemas.microsoft.com/office/drawing/2014/main" id="{19398287-EA4D-665A-0332-4658F7B9405A}"/>
              </a:ext>
            </a:extLst>
          </p:cNvPr>
          <p:cNvSpPr/>
          <p:nvPr/>
        </p:nvSpPr>
        <p:spPr>
          <a:xfrm>
            <a:off x="5143097" y="3708529"/>
            <a:ext cx="1800000" cy="297770"/>
          </a:xfrm>
          <a:custGeom>
            <a:avLst/>
            <a:gdLst>
              <a:gd name="connsiteX0" fmla="*/ 0 w 1800000"/>
              <a:gd name="connsiteY0" fmla="*/ 0 h 720000"/>
              <a:gd name="connsiteX1" fmla="*/ 1800000 w 1800000"/>
              <a:gd name="connsiteY1" fmla="*/ 0 h 720000"/>
              <a:gd name="connsiteX2" fmla="*/ 1800000 w 1800000"/>
              <a:gd name="connsiteY2" fmla="*/ 720000 h 720000"/>
              <a:gd name="connsiteX3" fmla="*/ 0 w 1800000"/>
              <a:gd name="connsiteY3" fmla="*/ 720000 h 720000"/>
              <a:gd name="connsiteX4" fmla="*/ 0 w 180000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720000">
                <a:moveTo>
                  <a:pt x="0" y="0"/>
                </a:moveTo>
                <a:lnTo>
                  <a:pt x="1800000" y="0"/>
                </a:lnTo>
                <a:lnTo>
                  <a:pt x="180000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Feasibility</a:t>
            </a:r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F00458EA-6978-2737-9A11-9199BA30BFC8}"/>
              </a:ext>
            </a:extLst>
          </p:cNvPr>
          <p:cNvSpPr/>
          <p:nvPr/>
        </p:nvSpPr>
        <p:spPr>
          <a:xfrm>
            <a:off x="5413351" y="4107561"/>
            <a:ext cx="1259490" cy="1480577"/>
          </a:xfrm>
          <a:custGeom>
            <a:avLst/>
            <a:gdLst>
              <a:gd name="connsiteX0" fmla="*/ 0 w 1800000"/>
              <a:gd name="connsiteY0" fmla="*/ 0 h 2536523"/>
              <a:gd name="connsiteX1" fmla="*/ 1800000 w 1800000"/>
              <a:gd name="connsiteY1" fmla="*/ 0 h 2536523"/>
              <a:gd name="connsiteX2" fmla="*/ 1800000 w 1800000"/>
              <a:gd name="connsiteY2" fmla="*/ 2536523 h 2536523"/>
              <a:gd name="connsiteX3" fmla="*/ 0 w 1800000"/>
              <a:gd name="connsiteY3" fmla="*/ 2536523 h 2536523"/>
              <a:gd name="connsiteX4" fmla="*/ 0 w 1800000"/>
              <a:gd name="connsiteY4" fmla="*/ 0 h 253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2536523">
                <a:moveTo>
                  <a:pt x="0" y="0"/>
                </a:moveTo>
                <a:lnTo>
                  <a:pt x="1800000" y="0"/>
                </a:lnTo>
                <a:lnTo>
                  <a:pt x="1800000" y="2536523"/>
                </a:lnTo>
                <a:lnTo>
                  <a:pt x="0" y="253652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cap="all"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How practical is the solution? </a:t>
            </a: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Can it be realistically implemented within the constraints of the hackathon?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4" name="Freeform 53">
            <a:extLst>
              <a:ext uri="{FF2B5EF4-FFF2-40B4-BE49-F238E27FC236}">
                <a16:creationId xmlns:a16="http://schemas.microsoft.com/office/drawing/2014/main" id="{F5A58A2A-A197-D5BB-3A38-8AF4326BDA04}"/>
              </a:ext>
            </a:extLst>
          </p:cNvPr>
          <p:cNvSpPr/>
          <p:nvPr/>
        </p:nvSpPr>
        <p:spPr>
          <a:xfrm>
            <a:off x="7145317" y="3708529"/>
            <a:ext cx="1800000" cy="297770"/>
          </a:xfrm>
          <a:custGeom>
            <a:avLst/>
            <a:gdLst>
              <a:gd name="connsiteX0" fmla="*/ 0 w 1800000"/>
              <a:gd name="connsiteY0" fmla="*/ 0 h 720000"/>
              <a:gd name="connsiteX1" fmla="*/ 1800000 w 1800000"/>
              <a:gd name="connsiteY1" fmla="*/ 0 h 720000"/>
              <a:gd name="connsiteX2" fmla="*/ 1800000 w 1800000"/>
              <a:gd name="connsiteY2" fmla="*/ 720000 h 720000"/>
              <a:gd name="connsiteX3" fmla="*/ 0 w 1800000"/>
              <a:gd name="connsiteY3" fmla="*/ 720000 h 720000"/>
              <a:gd name="connsiteX4" fmla="*/ 0 w 180000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720000">
                <a:moveTo>
                  <a:pt x="0" y="0"/>
                </a:moveTo>
                <a:lnTo>
                  <a:pt x="1800000" y="0"/>
                </a:lnTo>
                <a:lnTo>
                  <a:pt x="180000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Prompt excellence</a:t>
            </a:r>
          </a:p>
        </p:txBody>
      </p:sp>
      <p:sp>
        <p:nvSpPr>
          <p:cNvPr id="64" name="Freeform 63">
            <a:extLst>
              <a:ext uri="{FF2B5EF4-FFF2-40B4-BE49-F238E27FC236}">
                <a16:creationId xmlns:a16="http://schemas.microsoft.com/office/drawing/2014/main" id="{DDB0844A-FAEC-CAB2-525D-48CFE5E45AC4}"/>
              </a:ext>
            </a:extLst>
          </p:cNvPr>
          <p:cNvSpPr/>
          <p:nvPr/>
        </p:nvSpPr>
        <p:spPr>
          <a:xfrm>
            <a:off x="7387697" y="4107561"/>
            <a:ext cx="1323283" cy="1480577"/>
          </a:xfrm>
          <a:custGeom>
            <a:avLst/>
            <a:gdLst>
              <a:gd name="connsiteX0" fmla="*/ 0 w 1800000"/>
              <a:gd name="connsiteY0" fmla="*/ 0 h 2536523"/>
              <a:gd name="connsiteX1" fmla="*/ 1800000 w 1800000"/>
              <a:gd name="connsiteY1" fmla="*/ 0 h 2536523"/>
              <a:gd name="connsiteX2" fmla="*/ 1800000 w 1800000"/>
              <a:gd name="connsiteY2" fmla="*/ 2536523 h 2536523"/>
              <a:gd name="connsiteX3" fmla="*/ 0 w 1800000"/>
              <a:gd name="connsiteY3" fmla="*/ 2536523 h 2536523"/>
              <a:gd name="connsiteX4" fmla="*/ 0 w 1800000"/>
              <a:gd name="connsiteY4" fmla="*/ 0 h 253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2536523">
                <a:moveTo>
                  <a:pt x="0" y="0"/>
                </a:moveTo>
                <a:lnTo>
                  <a:pt x="1800000" y="0"/>
                </a:lnTo>
                <a:lnTo>
                  <a:pt x="1800000" y="2536523"/>
                </a:lnTo>
                <a:lnTo>
                  <a:pt x="0" y="253652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cap="all"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How well does the solution make use of the available technology?</a:t>
            </a: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Is the Prompt</a:t>
            </a: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 well-written and efficient?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6" name="Freeform 55">
            <a:extLst>
              <a:ext uri="{FF2B5EF4-FFF2-40B4-BE49-F238E27FC236}">
                <a16:creationId xmlns:a16="http://schemas.microsoft.com/office/drawing/2014/main" id="{722753D4-77EF-1461-EBC5-E80E407B226E}"/>
              </a:ext>
            </a:extLst>
          </p:cNvPr>
          <p:cNvSpPr/>
          <p:nvPr/>
        </p:nvSpPr>
        <p:spPr>
          <a:xfrm>
            <a:off x="9131772" y="3708529"/>
            <a:ext cx="1800000" cy="297770"/>
          </a:xfrm>
          <a:custGeom>
            <a:avLst/>
            <a:gdLst>
              <a:gd name="connsiteX0" fmla="*/ 0 w 1800000"/>
              <a:gd name="connsiteY0" fmla="*/ 0 h 720000"/>
              <a:gd name="connsiteX1" fmla="*/ 1800000 w 1800000"/>
              <a:gd name="connsiteY1" fmla="*/ 0 h 720000"/>
              <a:gd name="connsiteX2" fmla="*/ 1800000 w 1800000"/>
              <a:gd name="connsiteY2" fmla="*/ 720000 h 720000"/>
              <a:gd name="connsiteX3" fmla="*/ 0 w 1800000"/>
              <a:gd name="connsiteY3" fmla="*/ 720000 h 720000"/>
              <a:gd name="connsiteX4" fmla="*/ 0 w 1800000"/>
              <a:gd name="connsiteY4" fmla="*/ 0 h 72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720000">
                <a:moveTo>
                  <a:pt x="0" y="0"/>
                </a:moveTo>
                <a:lnTo>
                  <a:pt x="1800000" y="0"/>
                </a:lnTo>
                <a:lnTo>
                  <a:pt x="1800000" y="720000"/>
                </a:lnTo>
                <a:lnTo>
                  <a:pt x="0" y="7200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Presentation</a:t>
            </a:r>
          </a:p>
        </p:txBody>
      </p:sp>
      <p:sp>
        <p:nvSpPr>
          <p:cNvPr id="65" name="Freeform 64">
            <a:extLst>
              <a:ext uri="{FF2B5EF4-FFF2-40B4-BE49-F238E27FC236}">
                <a16:creationId xmlns:a16="http://schemas.microsoft.com/office/drawing/2014/main" id="{144F961B-ACDC-EE19-3860-6D1F4E1278C5}"/>
              </a:ext>
            </a:extLst>
          </p:cNvPr>
          <p:cNvSpPr/>
          <p:nvPr/>
        </p:nvSpPr>
        <p:spPr>
          <a:xfrm>
            <a:off x="9423619" y="4107561"/>
            <a:ext cx="1323283" cy="1480577"/>
          </a:xfrm>
          <a:custGeom>
            <a:avLst/>
            <a:gdLst>
              <a:gd name="connsiteX0" fmla="*/ 0 w 1800000"/>
              <a:gd name="connsiteY0" fmla="*/ 0 h 2536523"/>
              <a:gd name="connsiteX1" fmla="*/ 1800000 w 1800000"/>
              <a:gd name="connsiteY1" fmla="*/ 0 h 2536523"/>
              <a:gd name="connsiteX2" fmla="*/ 1800000 w 1800000"/>
              <a:gd name="connsiteY2" fmla="*/ 2536523 h 2536523"/>
              <a:gd name="connsiteX3" fmla="*/ 0 w 1800000"/>
              <a:gd name="connsiteY3" fmla="*/ 2536523 h 2536523"/>
              <a:gd name="connsiteX4" fmla="*/ 0 w 1800000"/>
              <a:gd name="connsiteY4" fmla="*/ 0 h 2536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0000" h="2536523">
                <a:moveTo>
                  <a:pt x="0" y="0"/>
                </a:moveTo>
                <a:lnTo>
                  <a:pt x="1800000" y="0"/>
                </a:lnTo>
                <a:lnTo>
                  <a:pt x="1800000" y="2536523"/>
                </a:lnTo>
                <a:lnTo>
                  <a:pt x="0" y="2536523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t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 cap="all"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How well does the team communicate their solution and its benefits? </a:t>
            </a: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b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</a:b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Is the presentation clear, concise, and engaging?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" name="Rectangle: Rounded Corners 12">
            <a:extLst>
              <a:ext uri="{FF2B5EF4-FFF2-40B4-BE49-F238E27FC236}">
                <a16:creationId xmlns:a16="http://schemas.microsoft.com/office/drawing/2014/main" id="{6E6AEE57-2D5B-E623-6D15-C525E633194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 bwMode="auto">
          <a:xfrm>
            <a:off x="3019506" y="6015420"/>
            <a:ext cx="6152989" cy="49904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20000">
                <a:srgbClr val="8661C5"/>
              </a:gs>
              <a:gs pos="100000">
                <a:srgbClr val="C03BC4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5 min to present your scenario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FDE1B40-58CB-9B03-F700-A856E32B8E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609748" y="2385492"/>
            <a:ext cx="1098000" cy="1098000"/>
          </a:xfrm>
          <a:prstGeom prst="ellipse">
            <a:avLst/>
          </a:prstGeom>
          <a:gradFill flip="none" rotWithShape="1">
            <a:gsLst>
              <a:gs pos="15000">
                <a:srgbClr val="FFFFFF">
                  <a:alpha val="63000"/>
                </a:srgbClr>
              </a:gs>
              <a:gs pos="74000">
                <a:srgbClr val="FFFFFF">
                  <a:alpha val="9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254000" dist="38100" dir="5400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D08B7D0-A083-C7C6-19E9-ED871979CB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843748" y="2619492"/>
            <a:ext cx="630000" cy="630000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568A1555-C043-47A4-CF60-9071ED3E09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554938" y="2385492"/>
            <a:ext cx="1098000" cy="1098000"/>
          </a:xfrm>
          <a:prstGeom prst="ellipse">
            <a:avLst/>
          </a:prstGeom>
          <a:gradFill flip="none" rotWithShape="1">
            <a:gsLst>
              <a:gs pos="15000">
                <a:srgbClr val="FFFFFF">
                  <a:alpha val="63000"/>
                </a:srgbClr>
              </a:gs>
              <a:gs pos="74000">
                <a:srgbClr val="FFFFFF">
                  <a:alpha val="9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254000" dist="38100" dir="5400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B890060D-1ACB-EC24-40DC-7EBB2346A0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8938" y="2619492"/>
            <a:ext cx="630000" cy="630000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B2E466A-561D-0B9A-3C57-AE771E551F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500128" y="2385492"/>
            <a:ext cx="1098000" cy="1098000"/>
          </a:xfrm>
          <a:prstGeom prst="ellipse">
            <a:avLst/>
          </a:prstGeom>
          <a:gradFill flip="none" rotWithShape="1">
            <a:gsLst>
              <a:gs pos="15000">
                <a:srgbClr val="FFFFFF">
                  <a:alpha val="63000"/>
                </a:srgbClr>
              </a:gs>
              <a:gs pos="74000">
                <a:srgbClr val="FFFFFF">
                  <a:alpha val="9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254000" dist="38100" dir="5400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75F9889-7608-0CF7-1A51-8949F40C46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734128" y="2619492"/>
            <a:ext cx="630000" cy="630000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A3A30C0A-921B-45C9-02D9-370D27B67F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445318" y="2385492"/>
            <a:ext cx="1098000" cy="1098000"/>
          </a:xfrm>
          <a:prstGeom prst="ellipse">
            <a:avLst/>
          </a:prstGeom>
          <a:gradFill flip="none" rotWithShape="1">
            <a:gsLst>
              <a:gs pos="15000">
                <a:srgbClr val="FFFFFF">
                  <a:alpha val="63000"/>
                </a:srgbClr>
              </a:gs>
              <a:gs pos="74000">
                <a:srgbClr val="FFFFFF">
                  <a:alpha val="9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254000" dist="38100" dir="5400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72BA57A-1B10-77B0-CE0C-907AEE0133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7679318" y="2619492"/>
            <a:ext cx="630000" cy="630000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91D4F417-5DAE-EBAE-8ED4-E567E46620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390508" y="2385492"/>
            <a:ext cx="1098000" cy="1098000"/>
          </a:xfrm>
          <a:prstGeom prst="ellipse">
            <a:avLst/>
          </a:prstGeom>
          <a:gradFill flip="none" rotWithShape="1">
            <a:gsLst>
              <a:gs pos="15000">
                <a:srgbClr val="FFFFFF">
                  <a:alpha val="63000"/>
                </a:srgbClr>
              </a:gs>
              <a:gs pos="74000">
                <a:srgbClr val="FFFFFF">
                  <a:alpha val="95000"/>
                </a:srgbClr>
              </a:gs>
            </a:gsLst>
            <a:lin ang="10800000" scaled="0"/>
            <a:tileRect/>
          </a:gradFill>
          <a:ln w="9525" cap="flat" cmpd="sng" algn="ctr">
            <a:noFill/>
            <a:prstDash val="solid"/>
            <a:headEnd type="none" w="med" len="med"/>
            <a:tailEnd type="none" w="med" len="med"/>
          </a:ln>
          <a:effectLst>
            <a:outerShdw blurRad="254000" dist="38100" dir="5400000" algn="t" rotWithShape="0">
              <a:prstClr val="black">
                <a:alpha val="10000"/>
              </a:prstClr>
            </a:outerShdw>
          </a:effectLst>
        </p:spPr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Segoe UI" pitchFamily="34" charset="0"/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9BB47439-F679-F78B-FC2B-18AB4F0F16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9624507" y="2619492"/>
            <a:ext cx="630000" cy="630000"/>
          </a:xfrm>
          <a:prstGeom prst="rect">
            <a:avLst/>
          </a:prstGeom>
          <a:blipFill>
            <a:blip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w="10795" cap="flat" cmpd="sng" algn="ctr">
            <a:noFill/>
            <a:prstDash val="solid"/>
          </a:ln>
          <a:effectLst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  <p:sp>
        <p:nvSpPr>
          <p:cNvPr id="59" name="Left Brace 58">
            <a:extLst>
              <a:ext uri="{FF2B5EF4-FFF2-40B4-BE49-F238E27FC236}">
                <a16:creationId xmlns:a16="http://schemas.microsoft.com/office/drawing/2014/main" id="{E4AA69F6-E3D2-F40E-0640-6C2A80C788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5400000">
            <a:off x="5845737" y="-1867841"/>
            <a:ext cx="499046" cy="7814472"/>
          </a:xfrm>
          <a:prstGeom prst="leftBrace">
            <a:avLst>
              <a:gd name="adj1" fmla="val 90000"/>
              <a:gd name="adj2" fmla="val 50000"/>
            </a:avLst>
          </a:prstGeom>
          <a:ln w="15875">
            <a:solidFill>
              <a:srgbClr val="8661C5"/>
            </a:solidFill>
            <a:headEnd type="none" w="lg" len="med"/>
            <a:tailEnd type="non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Segoe U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4829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816B7B-FD24-DFDB-7389-F9FB307412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7F092-E4E0-F7A5-9DBF-7012C5EA936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2545" y="1727654"/>
            <a:ext cx="10886909" cy="769441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/>
                <a:ea typeface="+mn-ea"/>
                <a:cs typeface="Segoe UI Semibold" panose="020B0702040204020203" pitchFamily="34" charset="0"/>
              </a:rPr>
              <a:t>Let’s begin!</a:t>
            </a:r>
          </a:p>
        </p:txBody>
      </p:sp>
      <p:sp>
        <p:nvSpPr>
          <p:cNvPr id="13" name="Rectangle: Rounded Corners 5" descr="Teams will present one at a time for 5 minutes&#10;All Pilots and Flight Crew will score each team at the end of their presentation&#10;">
            <a:extLst>
              <a:ext uri="{FF2B5EF4-FFF2-40B4-BE49-F238E27FC236}">
                <a16:creationId xmlns:a16="http://schemas.microsoft.com/office/drawing/2014/main" id="{EEDA1346-65F8-1963-3BA0-6E36CF380C5F}"/>
              </a:ext>
            </a:extLst>
          </p:cNvPr>
          <p:cNvSpPr/>
          <p:nvPr/>
        </p:nvSpPr>
        <p:spPr bwMode="auto">
          <a:xfrm>
            <a:off x="772309" y="2871789"/>
            <a:ext cx="10909463" cy="2208212"/>
          </a:xfrm>
          <a:prstGeom prst="roundRect">
            <a:avLst>
              <a:gd name="adj" fmla="val 2552"/>
            </a:avLst>
          </a:prstGeom>
          <a:solidFill>
            <a:schemeClr val="bg1">
              <a:alpha val="49000"/>
            </a:schemeClr>
          </a:solidFill>
          <a:ln w="12700">
            <a:solidFill>
              <a:schemeClr val="accent1"/>
            </a:solidFill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32472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IN" sz="2000" b="0" i="0" u="none" strike="noStrike" kern="1200" cap="none" spc="0" normalizeH="0" baseline="0" noProof="0" err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"/>
              <a:ea typeface="Segoe UI" pitchFamily="34" charset="0"/>
              <a:cs typeface="Segoe UI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0CF274-8975-1D04-8383-EC6A7D0A4360}"/>
              </a:ext>
            </a:extLst>
          </p:cNvPr>
          <p:cNvSpPr txBox="1"/>
          <p:nvPr/>
        </p:nvSpPr>
        <p:spPr>
          <a:xfrm>
            <a:off x="688798" y="3158968"/>
            <a:ext cx="11076483" cy="7591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Teams will present one at a time for 5 minutes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Judges will score each team at the end of their presentation</a:t>
            </a:r>
          </a:p>
        </p:txBody>
      </p:sp>
      <p:grpSp>
        <p:nvGrpSpPr>
          <p:cNvPr id="12" name="Group 11" descr="Goal&#10;context&#10;source&#10;expectations">
            <a:extLst>
              <a:ext uri="{FF2B5EF4-FFF2-40B4-BE49-F238E27FC236}">
                <a16:creationId xmlns:a16="http://schemas.microsoft.com/office/drawing/2014/main" id="{4135F4EB-CCB0-F5A7-FA25-617846E0A67F}"/>
              </a:ext>
            </a:extLst>
          </p:cNvPr>
          <p:cNvGrpSpPr/>
          <p:nvPr/>
        </p:nvGrpSpPr>
        <p:grpSpPr>
          <a:xfrm>
            <a:off x="1864893" y="4208778"/>
            <a:ext cx="8462212" cy="371245"/>
            <a:chOff x="2026051" y="4402627"/>
            <a:chExt cx="8462212" cy="371245"/>
          </a:xfrm>
        </p:grpSpPr>
        <p:sp>
          <p:nvSpPr>
            <p:cNvPr id="4" name="Rectangle: Rounded Corners 6">
              <a:extLst>
                <a:ext uri="{FF2B5EF4-FFF2-40B4-BE49-F238E27FC236}">
                  <a16:creationId xmlns:a16="http://schemas.microsoft.com/office/drawing/2014/main" id="{1A5D71F9-7274-BFB9-9407-A71516730E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2026051" y="4402627"/>
              <a:ext cx="1918989" cy="371245"/>
            </a:xfrm>
            <a:prstGeom prst="roundRect">
              <a:avLst>
                <a:gd name="adj" fmla="val 22543"/>
              </a:avLst>
            </a:prstGeom>
            <a:solidFill>
              <a:schemeClr val="bg1"/>
            </a:solidFill>
            <a:ln w="19050" cap="flat">
              <a:solidFill>
                <a:schemeClr val="bg1"/>
              </a:solidFill>
              <a:headEnd type="none" w="lg" len="med"/>
              <a:tailEnd type="none" w="lg" len="med"/>
            </a:ln>
            <a:effectLst>
              <a:outerShdw blurRad="76200" dist="25400" dir="3600000" sx="100992" sy="100992" algn="ctr" rotWithShape="0">
                <a:prstClr val="black">
                  <a:alpha val="10167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396ECE"/>
                  </a:solidFill>
                  <a:effectLst/>
                  <a:uLnTx/>
                  <a:uFillTx/>
                  <a:latin typeface="Segoe UI Semibold" panose="020B0502040204020203" pitchFamily="34" charset="0"/>
                  <a:ea typeface="Segoe UI Semibold" panose="020B0502040204020203" pitchFamily="34" charset="0"/>
                  <a:cs typeface="Segoe UI Semibold" panose="020B0502040204020203" pitchFamily="34" charset="0"/>
                </a:rPr>
                <a:t>Goal</a:t>
              </a:r>
            </a:p>
          </p:txBody>
        </p:sp>
        <p:sp>
          <p:nvSpPr>
            <p:cNvPr id="6" name="Rectangle: Rounded Corners 6">
              <a:extLst>
                <a:ext uri="{FF2B5EF4-FFF2-40B4-BE49-F238E27FC236}">
                  <a16:creationId xmlns:a16="http://schemas.microsoft.com/office/drawing/2014/main" id="{F3BE2109-8761-54BD-E0F6-01C207C84C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4207125" y="4402627"/>
              <a:ext cx="1918989" cy="371245"/>
            </a:xfrm>
            <a:prstGeom prst="roundRect">
              <a:avLst>
                <a:gd name="adj" fmla="val 22543"/>
              </a:avLst>
            </a:prstGeom>
            <a:solidFill>
              <a:schemeClr val="bg1"/>
            </a:solidFill>
            <a:ln w="19050" cap="flat">
              <a:solidFill>
                <a:schemeClr val="bg1"/>
              </a:solidFill>
              <a:headEnd type="none" w="lg" len="med"/>
              <a:tailEnd type="none" w="lg" len="med"/>
            </a:ln>
            <a:effectLst>
              <a:outerShdw blurRad="76200" dist="25400" dir="3600000" sx="100992" sy="100992" algn="ctr" rotWithShape="0">
                <a:prstClr val="black">
                  <a:alpha val="10167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00B050"/>
                  </a:solidFill>
                  <a:effectLst/>
                  <a:uLnTx/>
                  <a:uFillTx/>
                  <a:latin typeface="Segoe UI Semibold" panose="020B0502040204020203" pitchFamily="34" charset="0"/>
                  <a:ea typeface="Segoe UI Semibold" panose="020B0502040204020203" pitchFamily="34" charset="0"/>
                  <a:cs typeface="Segoe UI Semibold" panose="020B0502040204020203" pitchFamily="34" charset="0"/>
                </a:rPr>
                <a:t>Context</a:t>
              </a:r>
            </a:p>
          </p:txBody>
        </p:sp>
        <p:sp>
          <p:nvSpPr>
            <p:cNvPr id="10" name="Rectangle: Rounded Corners 6">
              <a:extLst>
                <a:ext uri="{FF2B5EF4-FFF2-40B4-BE49-F238E27FC236}">
                  <a16:creationId xmlns:a16="http://schemas.microsoft.com/office/drawing/2014/main" id="{9E6B25A6-0D10-E9FA-189E-8EF8F7D7554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6388199" y="4402627"/>
              <a:ext cx="1918989" cy="371245"/>
            </a:xfrm>
            <a:prstGeom prst="roundRect">
              <a:avLst>
                <a:gd name="adj" fmla="val 22543"/>
              </a:avLst>
            </a:prstGeom>
            <a:solidFill>
              <a:schemeClr val="bg1"/>
            </a:solidFill>
            <a:ln w="19050" cap="flat">
              <a:solidFill>
                <a:schemeClr val="bg1"/>
              </a:solidFill>
              <a:headEnd type="none" w="lg" len="med"/>
              <a:tailEnd type="none" w="lg" len="med"/>
            </a:ln>
            <a:effectLst>
              <a:outerShdw blurRad="76200" dist="25400" dir="3600000" sx="100992" sy="100992" algn="ctr" rotWithShape="0">
                <a:prstClr val="black">
                  <a:alpha val="10167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C03BC4"/>
                  </a:solidFill>
                  <a:effectLst/>
                  <a:uLnTx/>
                  <a:uFillTx/>
                  <a:latin typeface="Segoe UI Semibold" panose="020B0502040204020203" pitchFamily="34" charset="0"/>
                  <a:ea typeface="Segoe UI Semibold" panose="020B0502040204020203" pitchFamily="34" charset="0"/>
                  <a:cs typeface="Segoe UI Semibold" panose="020B0502040204020203" pitchFamily="34" charset="0"/>
                </a:rPr>
                <a:t>Source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01E8B220-2855-E3B4-878A-DE8519403A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auto">
            <a:xfrm>
              <a:off x="8569274" y="4402627"/>
              <a:ext cx="1918989" cy="371245"/>
            </a:xfrm>
            <a:prstGeom prst="roundRect">
              <a:avLst>
                <a:gd name="adj" fmla="val 22543"/>
              </a:avLst>
            </a:prstGeom>
            <a:solidFill>
              <a:schemeClr val="bg1"/>
            </a:solidFill>
            <a:ln w="19050" cap="flat">
              <a:solidFill>
                <a:schemeClr val="bg1"/>
              </a:solidFill>
              <a:headEnd type="none" w="lg" len="med"/>
              <a:tailEnd type="none" w="lg" len="med"/>
            </a:ln>
            <a:effectLst>
              <a:outerShdw blurRad="76200" dist="25400" dir="3600000" sx="100992" sy="100992" algn="ctr" rotWithShape="0">
                <a:prstClr val="black">
                  <a:alpha val="10167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40" tIns="0" rIns="9144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rgbClr val="F88834"/>
                  </a:solidFill>
                  <a:effectLst/>
                  <a:uLnTx/>
                  <a:uFillTx/>
                  <a:latin typeface="Segoe UI Semibold" panose="020B0502040204020203" pitchFamily="34" charset="0"/>
                  <a:ea typeface="Segoe UI Semibold" panose="020B0502040204020203" pitchFamily="34" charset="0"/>
                  <a:cs typeface="Segoe UI Semibold" panose="020B0502040204020203" pitchFamily="34" charset="0"/>
                </a:rPr>
                <a:t>Expectations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6813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01EA608-0EC4-CCEA-13D7-640CE881EC1A}"/>
              </a:ext>
            </a:extLst>
          </p:cNvPr>
          <p:cNvSpPr txBox="1">
            <a:spLocks noGrp="1"/>
          </p:cNvSpPr>
          <p:nvPr>
            <p:ph type="title" idx="4294967295"/>
          </p:nvPr>
        </p:nvSpPr>
        <p:spPr>
          <a:xfrm>
            <a:off x="652545" y="3010745"/>
            <a:ext cx="10886909" cy="92333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/>
                <a:ea typeface="+mn-ea"/>
                <a:cs typeface="Segoe UI Semibold" panose="020B0702040204020203" pitchFamily="34" charset="0"/>
              </a:rPr>
              <a:t>The results are in…</a:t>
            </a:r>
          </a:p>
        </p:txBody>
      </p:sp>
    </p:spTree>
    <p:extLst>
      <p:ext uri="{BB962C8B-B14F-4D97-AF65-F5344CB8AC3E}">
        <p14:creationId xmlns:p14="http://schemas.microsoft.com/office/powerpoint/2010/main" val="24706875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11ABB292-87B8-D80A-5592-086D1750543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95300" y="354180"/>
            <a:ext cx="9113474" cy="1261884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Sans Display Semibold" pitchFamily="2" charset="0"/>
                <a:ea typeface="+mn-ea"/>
                <a:cs typeface="Segoe Sans Display Semibold" pitchFamily="2" charset="0"/>
              </a:rPr>
              <a:t>Your next steps </a:t>
            </a:r>
            <a:b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Sans Display Semibold" pitchFamily="2" charset="0"/>
                <a:ea typeface="Segoe UI Semibold" panose="020B0502040204020203" pitchFamily="34" charset="0"/>
                <a:cs typeface="Segoe Sans Display Semibold" pitchFamily="2" charset="0"/>
              </a:rPr>
            </a:b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Sans Display Semibold" pitchFamily="2" charset="0"/>
                <a:ea typeface="Segoe UI Semibold" panose="020B0502040204020203" pitchFamily="34" charset="0"/>
                <a:cs typeface="Segoe Sans Display Semibold" pitchFamily="2" charset="0"/>
              </a:rPr>
              <a:t>for continuing your Copilot journey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Sans Display Semibold" pitchFamily="2" charset="0"/>
              <a:ea typeface="+mn-ea"/>
              <a:cs typeface="Segoe Sans Display Semibold" pitchFamily="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723539-1B01-CEEE-136E-3145CA26DFEE}"/>
              </a:ext>
            </a:extLst>
          </p:cNvPr>
          <p:cNvSpPr txBox="1">
            <a:spLocks/>
          </p:cNvSpPr>
          <p:nvPr/>
        </p:nvSpPr>
        <p:spPr>
          <a:xfrm>
            <a:off x="495300" y="1963441"/>
            <a:ext cx="8769470" cy="24985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>
              <a:lnSpc>
                <a:spcPct val="100000"/>
              </a:lnSpc>
              <a:spcAft>
                <a:spcPts val="588"/>
              </a:spcAft>
              <a:buFont typeface="Arial" panose="020B0604020202020204" pitchFamily="34" charset="0"/>
              <a:buChar char="•"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Sans Display"/>
                <a:ea typeface="Segoe UI" panose="020B0502040204020203" pitchFamily="34" charset="0"/>
                <a:cs typeface="Segoe Sans Display"/>
              </a:rPr>
              <a:t>Download today’s materials including all your prompts at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highlight>
                  <a:srgbClr val="FFFF00"/>
                </a:highlight>
                <a:uLnTx/>
                <a:uFillTx/>
                <a:latin typeface="Segoe Sans Display"/>
                <a:ea typeface="Segoe UI" panose="020B0502040204020203" pitchFamily="34" charset="0"/>
                <a:cs typeface="Segoe Sans Display"/>
              </a:rPr>
              <a:t>URL</a:t>
            </a: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highlight>
                <a:srgbClr val="FFFF00"/>
              </a:highlight>
              <a:uLnTx/>
              <a:uFillTx/>
              <a:latin typeface="Segoe Sans Display" pitchFamily="2" charset="0"/>
              <a:ea typeface="Segoe UI" panose="020B0502040204020203" pitchFamily="34" charset="0"/>
              <a:cs typeface="Segoe Sans Display" pitchFamily="2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588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Segoe Sans Display" pitchFamily="2" charset="0"/>
              <a:ea typeface="Segoe UI" panose="020B0502040204020203" pitchFamily="34" charset="0"/>
              <a:cs typeface="Segoe Sans Display" pitchFamily="2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588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Sans Display"/>
                <a:ea typeface="Segoe UI" panose="020B0502040204020203" pitchFamily="34" charset="0"/>
                <a:cs typeface="Segoe Sans Display"/>
              </a:rPr>
              <a:t>Keep learning with the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Sans Display"/>
                <a:ea typeface="Segoe UI" panose="020B0502040204020203" pitchFamily="34" charset="0"/>
                <a:cs typeface="Segoe Sans Display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Copilot Scenario Library</a:t>
            </a:r>
            <a:b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Sans Display"/>
                <a:ea typeface="Segoe UI" panose="020B0502040204020203" pitchFamily="34" charset="0"/>
                <a:cs typeface="Segoe Sans Display"/>
              </a:rPr>
            </a:b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Segoe Sans Display" pitchFamily="2" charset="0"/>
              <a:ea typeface="Segoe UI" panose="020B0502040204020203" pitchFamily="34" charset="0"/>
              <a:cs typeface="Segoe Sans Display" pitchFamily="2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588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Sans Display"/>
                <a:ea typeface="Segoe UI" panose="020B0502040204020203" pitchFamily="34" charset="0"/>
                <a:cs typeface="Segoe Sans Display"/>
              </a:rPr>
              <a:t>Let us know if you’d like to schedule another 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Sans Display"/>
                <a:ea typeface="Segoe UI" panose="020B0502040204020203" pitchFamily="34" charset="0"/>
                <a:cs typeface="Segoe Sans Display"/>
              </a:rPr>
              <a:t>Prompt-a-thon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  <a:latin typeface="Segoe Sans Display"/>
                <a:ea typeface="Segoe UI" panose="020B0502040204020203" pitchFamily="34" charset="0"/>
                <a:cs typeface="Segoe Sans Display"/>
              </a:rPr>
              <a:t> for another team.</a:t>
            </a:r>
            <a:endParaRPr lang="en-US" sz="2000" b="0" i="0" u="none" strike="noStrike" kern="1200" cap="none" spc="0" normalizeH="0" baseline="0" noProof="0">
              <a:ln>
                <a:noFill/>
              </a:ln>
              <a:solidFill>
                <a:srgbClr val="080808"/>
              </a:solidFill>
              <a:effectLst/>
              <a:uLnTx/>
              <a:uFillTx/>
              <a:latin typeface="Segoe Sans Display"/>
              <a:ea typeface="Segoe UI" panose="020B0502040204020203" pitchFamily="34" charset="0"/>
              <a:cs typeface="Segoe Sans Display"/>
            </a:endParaRPr>
          </a:p>
        </p:txBody>
      </p:sp>
    </p:spTree>
    <p:extLst>
      <p:ext uri="{BB962C8B-B14F-4D97-AF65-F5344CB8AC3E}">
        <p14:creationId xmlns:p14="http://schemas.microsoft.com/office/powerpoint/2010/main" val="371730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F926EC-DDB6-F132-575A-8ABE49A79C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B6450-C17F-4D3D-445A-DC27327840C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81133" y="933989"/>
            <a:ext cx="10886909" cy="923330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-50" normalizeH="0" baseline="0" noProof="0">
                <a:ln w="3175">
                  <a:noFill/>
                </a:ln>
                <a:gradFill>
                  <a:gsLst>
                    <a:gs pos="21000">
                      <a:srgbClr val="0078D4"/>
                    </a:gs>
                    <a:gs pos="100000">
                      <a:srgbClr val="C03BC4"/>
                    </a:gs>
                  </a:gsLst>
                  <a:lin ang="2400000" scaled="0"/>
                </a:gradFill>
                <a:effectLst/>
                <a:uLnTx/>
                <a:uFillTx/>
                <a:latin typeface="Segoe UI Semibold"/>
                <a:ea typeface="+mn-ea"/>
                <a:cs typeface="Segoe UI Semibold" panose="020B0702040204020203" pitchFamily="34" charset="0"/>
              </a:rPr>
              <a:t>Survey time!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1092ECD-E191-066B-B108-9A4906B62389}"/>
              </a:ext>
            </a:extLst>
          </p:cNvPr>
          <p:cNvSpPr txBox="1"/>
          <p:nvPr/>
        </p:nvSpPr>
        <p:spPr>
          <a:xfrm>
            <a:off x="557756" y="4983683"/>
            <a:ext cx="110764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latin typeface="Segoe UI Semibold" panose="020B0502040204020203" pitchFamily="34" charset="0"/>
                <a:ea typeface="Segoe UI Semibold" panose="020B0502040204020203" pitchFamily="34" charset="0"/>
                <a:cs typeface="Segoe UI Semibold" panose="020B0502040204020203" pitchFamily="34" charset="0"/>
              </a:rPr>
              <a:t>How did we do?</a:t>
            </a:r>
          </a:p>
        </p:txBody>
      </p:sp>
      <p:sp>
        <p:nvSpPr>
          <p:cNvPr id="7" name="Rectangle: Rounded Corners 12">
            <a:extLst>
              <a:ext uri="{FF2B5EF4-FFF2-40B4-BE49-F238E27FC236}">
                <a16:creationId xmlns:a16="http://schemas.microsoft.com/office/drawing/2014/main" id="{5003312C-8D6F-65DB-A242-3D83FFD0D7A7}"/>
              </a:ext>
            </a:extLst>
          </p:cNvPr>
          <p:cNvSpPr/>
          <p:nvPr/>
        </p:nvSpPr>
        <p:spPr bwMode="auto">
          <a:xfrm>
            <a:off x="4304594" y="3041582"/>
            <a:ext cx="3582806" cy="499045"/>
          </a:xfrm>
          <a:prstGeom prst="roundRect">
            <a:avLst>
              <a:gd name="adj" fmla="val 50000"/>
            </a:avLst>
          </a:prstGeom>
          <a:solidFill>
            <a:srgbClr val="8661C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"/>
                <a:ea typeface="+mn-ea"/>
                <a:cs typeface="+mn-cs"/>
              </a:rPr>
              <a:t>Add QR code here</a:t>
            </a:r>
          </a:p>
        </p:txBody>
      </p:sp>
    </p:spTree>
    <p:extLst>
      <p:ext uri="{BB962C8B-B14F-4D97-AF65-F5344CB8AC3E}">
        <p14:creationId xmlns:p14="http://schemas.microsoft.com/office/powerpoint/2010/main" val="18242612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8FB70A-9461-B7CC-C688-BB1845056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pic>
        <p:nvPicPr>
          <p:cNvPr id="3" name="Picture 2" descr="Copilot logo">
            <a:extLst>
              <a:ext uri="{FF2B5EF4-FFF2-40B4-BE49-F238E27FC236}">
                <a16:creationId xmlns:a16="http://schemas.microsoft.com/office/drawing/2014/main" id="{2386179E-C50F-5BC6-7208-162C7C41B02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826" y="2203403"/>
            <a:ext cx="912777" cy="97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723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2_Office Theme">
  <a:themeElements>
    <a:clrScheme name="Copilot pallet">
      <a:dk1>
        <a:sysClr val="windowText" lastClr="000000"/>
      </a:dk1>
      <a:lt1>
        <a:sysClr val="window" lastClr="FFFFFF"/>
      </a:lt1>
      <a:dk2>
        <a:srgbClr val="091F2C"/>
      </a:dk2>
      <a:lt2>
        <a:srgbClr val="F4F3F5"/>
      </a:lt2>
      <a:accent1>
        <a:srgbClr val="C5B4E3"/>
      </a:accent1>
      <a:accent2>
        <a:srgbClr val="8661C5"/>
      </a:accent2>
      <a:accent3>
        <a:srgbClr val="463668"/>
      </a:accent3>
      <a:accent4>
        <a:srgbClr val="0078D4"/>
      </a:accent4>
      <a:accent5>
        <a:srgbClr val="2A446F"/>
      </a:accent5>
      <a:accent6>
        <a:srgbClr val="C03BC4"/>
      </a:accent6>
      <a:hlink>
        <a:srgbClr val="FFA38B"/>
      </a:hlink>
      <a:folHlink>
        <a:srgbClr val="FFE399"/>
      </a:folHlink>
    </a:clrScheme>
    <a:fontScheme name="Segoe UI">
      <a:majorFont>
        <a:latin typeface="Segoe UI Semibold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324d2b90-11f2-4fdf-990a-54fa46247cf8">
      <Terms xmlns="http://schemas.microsoft.com/office/infopath/2007/PartnerControls"/>
    </lcf76f155ced4ddcb4097134ff3c332f>
    <MCpostdate xmlns="324d2b90-11f2-4fdf-990a-54fa46247cf8" xsi:nil="true"/>
    <Recipients xmlns="324d2b90-11f2-4fdf-990a-54fa46247cf8" xsi:nil="true"/>
    <TaxCatchAll xmlns="b817b00b-f121-400f-976b-40959b1c7d14" xsi:nil="true"/>
    <MCpostID xmlns="324d2b90-11f2-4fdf-990a-54fa46247cf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AB4D63BEF6CE74A98DE71B79A4EFA2E" ma:contentTypeVersion="20" ma:contentTypeDescription="Create a new document." ma:contentTypeScope="" ma:versionID="cb9345eb3893610c45717ec70d2b3801">
  <xsd:schema xmlns:xsd="http://www.w3.org/2001/XMLSchema" xmlns:xs="http://www.w3.org/2001/XMLSchema" xmlns:p="http://schemas.microsoft.com/office/2006/metadata/properties" xmlns:ns1="http://schemas.microsoft.com/sharepoint/v3" xmlns:ns2="324d2b90-11f2-4fdf-990a-54fa46247cf8" xmlns:ns3="b817b00b-f121-400f-976b-40959b1c7d14" targetNamespace="http://schemas.microsoft.com/office/2006/metadata/properties" ma:root="true" ma:fieldsID="323b0e0f0e8756d44652f1531627ebfa" ns1:_="" ns2:_="" ns3:_="">
    <xsd:import namespace="http://schemas.microsoft.com/sharepoint/v3"/>
    <xsd:import namespace="324d2b90-11f2-4fdf-990a-54fa46247cf8"/>
    <xsd:import namespace="b817b00b-f121-400f-976b-40959b1c7d14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1:_ip_UnifiedCompliancePolicyProperties" minOccurs="0"/>
                <xsd:element ref="ns1:_ip_UnifiedCompliancePolicyUIAction" minOccurs="0"/>
                <xsd:element ref="ns2:MediaLengthInSeconds" minOccurs="0"/>
                <xsd:element ref="ns2:MediaServiceDateTaken" minOccurs="0"/>
                <xsd:element ref="ns3:SharedWithUsers" minOccurs="0"/>
                <xsd:element ref="ns3:SharedWithDetails" minOccurs="0"/>
                <xsd:element ref="ns2:MCpostID" minOccurs="0"/>
                <xsd:element ref="ns2:MCpostdate" minOccurs="0"/>
                <xsd:element ref="ns2:Recipient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24d2b90-11f2-4fdf-990a-54fa46247cf8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CpostID" ma:index="24" nillable="true" ma:displayName="MC post ID" ma:format="Dropdown" ma:internalName="MCpostID">
      <xsd:simpleType>
        <xsd:restriction base="dms:Text">
          <xsd:maxLength value="255"/>
        </xsd:restriction>
      </xsd:simpleType>
    </xsd:element>
    <xsd:element name="MCpostdate" ma:index="25" nillable="true" ma:displayName="MC post date " ma:format="Dropdown" ma:internalName="MCpostdate">
      <xsd:simpleType>
        <xsd:restriction base="dms:Text">
          <xsd:maxLength value="255"/>
        </xsd:restriction>
      </xsd:simpleType>
    </xsd:element>
    <xsd:element name="Recipients" ma:index="26" nillable="true" ma:displayName="Recipients " ma:format="Dropdown" ma:internalName="Recipients">
      <xsd:simpleType>
        <xsd:restriction base="dms:Text">
          <xsd:maxLength value="255"/>
        </xsd:restriction>
      </xsd:simpleType>
    </xsd:element>
    <xsd:element name="MediaServiceBillingMetadata" ma:index="27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817b00b-f121-400f-976b-40959b1c7d14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a2642221-0cbc-45a0-a534-f2e154e1d76e}" ma:internalName="TaxCatchAll" ma:showField="CatchAllData" ma:web="b817b00b-f121-400f-976b-40959b1c7d1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2276F09-AC74-4582-ACAB-4862030F9A43}">
  <ds:schemaRefs>
    <ds:schemaRef ds:uri="http://schemas.microsoft.com/office/2006/documentManagement/types"/>
    <ds:schemaRef ds:uri="http://www.w3.org/XML/1998/namespace"/>
    <ds:schemaRef ds:uri="http://purl.org/dc/elements/1.1/"/>
    <ds:schemaRef ds:uri="http://schemas.microsoft.com/office/2006/metadata/properties"/>
    <ds:schemaRef ds:uri="19c030f7-7c04-40f9-8b96-80525f1fd9df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http://purl.org/dc/dcmitype/"/>
    <ds:schemaRef ds:uri="http://purl.org/dc/terms/"/>
    <ds:schemaRef ds:uri="324d2b90-11f2-4fdf-990a-54fa46247cf8"/>
    <ds:schemaRef ds:uri="b817b00b-f121-400f-976b-40959b1c7d14"/>
  </ds:schemaRefs>
</ds:datastoreItem>
</file>

<file path=customXml/itemProps2.xml><?xml version="1.0" encoding="utf-8"?>
<ds:datastoreItem xmlns:ds="http://schemas.openxmlformats.org/officeDocument/2006/customXml" ds:itemID="{ABD7C9CB-0700-47DC-9C8E-13881199D35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8EAD6B-9B28-49A8-9C88-5F88F131D3A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324d2b90-11f2-4fdf-990a-54fa46247cf8"/>
    <ds:schemaRef ds:uri="b817b00b-f121-400f-976b-40959b1c7d1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87867195-f2b8-4ac2-b0b6-6bb73cb33afc}" enabled="1" method="Privilege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316</Words>
  <Application>Microsoft Office PowerPoint</Application>
  <PresentationFormat>Widescreen</PresentationFormat>
  <Paragraphs>45</Paragraphs>
  <Slides>9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Aptos</vt:lpstr>
      <vt:lpstr>Arial</vt:lpstr>
      <vt:lpstr>Calibri</vt:lpstr>
      <vt:lpstr>Segoe Sans Display</vt:lpstr>
      <vt:lpstr>Segoe Sans Display Semibold</vt:lpstr>
      <vt:lpstr>Segoe UI</vt:lpstr>
      <vt:lpstr>Segoe UI Semibold</vt:lpstr>
      <vt:lpstr>2_Office Theme</vt:lpstr>
      <vt:lpstr>Copilot Prompt-a-thon Presentations and judging</vt:lpstr>
      <vt:lpstr>Send all presentations to xxxxxxx@companyname.com</vt:lpstr>
      <vt:lpstr>Welcome our judges</vt:lpstr>
      <vt:lpstr>How are the presentations scored?</vt:lpstr>
      <vt:lpstr>Let’s begin!</vt:lpstr>
      <vt:lpstr>The results are in…</vt:lpstr>
      <vt:lpstr>Your next steps  for continuing your Copilot journey</vt:lpstr>
      <vt:lpstr>Survey time!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Copilot Prompt-a-thon Demo and Judging</dc:title>
  <dc:creator>Stuart Ridout;anfern@microsoft.com</dc:creator>
  <cp:lastModifiedBy>Daryl Schaal (SYNAXIS CORPORATION)</cp:lastModifiedBy>
  <cp:revision>1</cp:revision>
  <dcterms:created xsi:type="dcterms:W3CDTF">2024-08-16T15:46:12Z</dcterms:created>
  <dcterms:modified xsi:type="dcterms:W3CDTF">2026-03-26T01:14:14Z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0x010100CAB4D63BEF6CE74A98DE71B79A4EFA2E</vt:lpwstr>
  </property>
</Properties>
</file>